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61" r:id="rId45"/>
    <p:sldId id="362" r:id="rId46"/>
    <p:sldId id="363" r:id="rId47"/>
    <p:sldId id="364" r:id="rId48"/>
    <p:sldId id="366" r:id="rId49"/>
    <p:sldId id="367" r:id="rId50"/>
    <p:sldId id="368" r:id="rId51"/>
    <p:sldId id="369" r:id="rId52"/>
    <p:sldId id="370" r:id="rId53"/>
    <p:sldId id="371" r:id="rId54"/>
    <p:sldId id="372" r:id="rId55"/>
    <p:sldId id="373" r:id="rId56"/>
    <p:sldId id="374" r:id="rId57"/>
    <p:sldId id="375" r:id="rId58"/>
    <p:sldId id="376" r:id="rId59"/>
    <p:sldId id="300" r:id="rId60"/>
    <p:sldId id="301"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22" r:id="rId84"/>
    <p:sldId id="402" r:id="rId85"/>
    <p:sldId id="403" r:id="rId86"/>
    <p:sldId id="404" r:id="rId87"/>
    <p:sldId id="405" r:id="rId88"/>
    <p:sldId id="431" r:id="rId89"/>
    <p:sldId id="432" r:id="rId90"/>
    <p:sldId id="418" r:id="rId91"/>
    <p:sldId id="419" r:id="rId92"/>
    <p:sldId id="420" r:id="rId93"/>
    <p:sldId id="421" r:id="rId94"/>
    <p:sldId id="406" r:id="rId95"/>
    <p:sldId id="407" r:id="rId96"/>
    <p:sldId id="408" r:id="rId97"/>
    <p:sldId id="409" r:id="rId98"/>
    <p:sldId id="410" r:id="rId99"/>
    <p:sldId id="411" r:id="rId100"/>
    <p:sldId id="412" r:id="rId101"/>
    <p:sldId id="413" r:id="rId102"/>
    <p:sldId id="433" r:id="rId103"/>
    <p:sldId id="337" r:id="rId104"/>
    <p:sldId id="338" r:id="rId105"/>
    <p:sldId id="339" r:id="rId106"/>
    <p:sldId id="340" r:id="rId107"/>
    <p:sldId id="341" r:id="rId108"/>
    <p:sldId id="342" r:id="rId109"/>
    <p:sldId id="343" r:id="rId110"/>
    <p:sldId id="344" r:id="rId111"/>
    <p:sldId id="345" r:id="rId112"/>
    <p:sldId id="346" r:id="rId113"/>
    <p:sldId id="347" r:id="rId114"/>
    <p:sldId id="378" r:id="rId115"/>
    <p:sldId id="379" r:id="rId116"/>
    <p:sldId id="349" r:id="rId117"/>
    <p:sldId id="350" r:id="rId118"/>
    <p:sldId id="351" r:id="rId119"/>
    <p:sldId id="352" r:id="rId120"/>
    <p:sldId id="353" r:id="rId121"/>
    <p:sldId id="354" r:id="rId122"/>
    <p:sldId id="355" r:id="rId123"/>
    <p:sldId id="356" r:id="rId124"/>
    <p:sldId id="357" r:id="rId125"/>
    <p:sldId id="359" r:id="rId126"/>
    <p:sldId id="426" r:id="rId127"/>
    <p:sldId id="360" r:id="rId128"/>
    <p:sldId id="423" r:id="rId129"/>
    <p:sldId id="430" r:id="rId130"/>
    <p:sldId id="424" r:id="rId131"/>
    <p:sldId id="425" r:id="rId132"/>
    <p:sldId id="427" r:id="rId133"/>
    <p:sldId id="429" r:id="rId134"/>
    <p:sldId id="428" r:id="rId1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5125" autoAdjust="0"/>
  </p:normalViewPr>
  <p:slideViewPr>
    <p:cSldViewPr>
      <p:cViewPr varScale="1">
        <p:scale>
          <a:sx n="77" d="100"/>
          <a:sy n="77" d="100"/>
        </p:scale>
        <p:origin x="24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200" smtClean="0">
                <a:latin typeface="Tahoma" panose="020B0604030504040204" pitchFamily="34" charset="0"/>
              </a:defRPr>
            </a:lvl1pPr>
          </a:lstStyle>
          <a:p>
            <a:pPr>
              <a:defRPr/>
            </a:pPr>
            <a:endParaRPr lang="zh-CN" alt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sz="1200" smtClean="0">
                <a:latin typeface="Tahoma" panose="020B060403050404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ClrTx/>
              <a:buFontTx/>
              <a:buNone/>
              <a:defRPr sz="1200" smtClean="0">
                <a:latin typeface="Tahoma" panose="020B0604030504040204" pitchFamily="34" charset="0"/>
              </a:defRPr>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200" smtClean="0">
                <a:latin typeface="Tahoma" panose="020B0604030504040204" pitchFamily="34" charset="0"/>
              </a:defRPr>
            </a:lvl1pPr>
          </a:lstStyle>
          <a:p>
            <a:pPr>
              <a:defRPr/>
            </a:pPr>
            <a:fld id="{245085B4-5CFB-4BAB-AA7F-07CBA5FDBF9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28324C8-0D7B-4C55-8D56-48E762682460}" type="slidenum">
              <a:rPr lang="zh-CN" altLang="en-US" sz="1200">
                <a:latin typeface="Tahoma" panose="020B0604030504040204" pitchFamily="34" charset="0"/>
              </a:rPr>
              <a:pPr>
                <a:spcBef>
                  <a:spcPct val="0"/>
                </a:spcBef>
                <a:buClrTx/>
                <a:buFontTx/>
                <a:buNone/>
              </a:pPr>
              <a:t>9</a:t>
            </a:fld>
            <a:endParaRPr lang="en-US" altLang="zh-CN" sz="1200">
              <a:latin typeface="Tahoma" panose="020B0604030504040204" pitchFamily="34" charset="0"/>
            </a:endParaRPr>
          </a:p>
        </p:txBody>
      </p:sp>
      <p:sp>
        <p:nvSpPr>
          <p:cNvPr id="13315"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72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8CCAB1B-8832-45D0-A806-85380A85A686}" type="slidenum">
              <a:rPr lang="zh-CN" altLang="en-US" smtClean="0"/>
              <a:pPr>
                <a:defRPr/>
              </a:pPr>
              <a:t>‹#›</a:t>
            </a:fld>
            <a:endParaRPr lang="en-US" altLang="zh-CN"/>
          </a:p>
        </p:txBody>
      </p:sp>
    </p:spTree>
    <p:extLst>
      <p:ext uri="{BB962C8B-B14F-4D97-AF65-F5344CB8AC3E}">
        <p14:creationId xmlns:p14="http://schemas.microsoft.com/office/powerpoint/2010/main" val="3235170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381550F-8284-4682-BE58-764FD4BCD84B}" type="slidenum">
              <a:rPr lang="zh-CN" altLang="en-US" smtClean="0"/>
              <a:pPr>
                <a:defRPr/>
              </a:pPr>
              <a:t>‹#›</a:t>
            </a:fld>
            <a:endParaRPr lang="en-US" altLang="zh-CN"/>
          </a:p>
        </p:txBody>
      </p:sp>
    </p:spTree>
    <p:extLst>
      <p:ext uri="{BB962C8B-B14F-4D97-AF65-F5344CB8AC3E}">
        <p14:creationId xmlns:p14="http://schemas.microsoft.com/office/powerpoint/2010/main" val="35296395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FE44F85-29B8-4AE4-ABED-B331E271564A}" type="slidenum">
              <a:rPr lang="zh-CN" altLang="en-US" smtClean="0"/>
              <a:pPr>
                <a:defRPr/>
              </a:pPr>
              <a:t>‹#›</a:t>
            </a:fld>
            <a:endParaRPr lang="en-US" altLang="zh-CN"/>
          </a:p>
        </p:txBody>
      </p:sp>
    </p:spTree>
    <p:extLst>
      <p:ext uri="{BB962C8B-B14F-4D97-AF65-F5344CB8AC3E}">
        <p14:creationId xmlns:p14="http://schemas.microsoft.com/office/powerpoint/2010/main" val="670114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33A1DAE-048D-4A0F-91FC-6D467C4FFCB6}" type="slidenum">
              <a:rPr lang="zh-CN" altLang="en-US" smtClean="0"/>
              <a:pPr>
                <a:defRPr/>
              </a:pPr>
              <a:t>‹#›</a:t>
            </a:fld>
            <a:endParaRPr lang="en-US" altLang="zh-CN"/>
          </a:p>
        </p:txBody>
      </p:sp>
    </p:spTree>
    <p:extLst>
      <p:ext uri="{BB962C8B-B14F-4D97-AF65-F5344CB8AC3E}">
        <p14:creationId xmlns:p14="http://schemas.microsoft.com/office/powerpoint/2010/main" val="34940521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6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003EBF5-34EB-4C63-8856-3D40B77069DB}" type="slidenum">
              <a:rPr lang="zh-CN" altLang="en-US" smtClean="0"/>
              <a:pPr>
                <a:defRPr/>
              </a:pPr>
              <a:t>‹#›</a:t>
            </a:fld>
            <a:endParaRPr lang="en-US" altLang="zh-CN"/>
          </a:p>
        </p:txBody>
      </p:sp>
    </p:spTree>
    <p:extLst>
      <p:ext uri="{BB962C8B-B14F-4D97-AF65-F5344CB8AC3E}">
        <p14:creationId xmlns:p14="http://schemas.microsoft.com/office/powerpoint/2010/main" val="2521833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47910BA-BD73-423A-A6A9-EC4013CA593F}" type="slidenum">
              <a:rPr lang="zh-CN" altLang="en-US" smtClean="0"/>
              <a:pPr>
                <a:defRPr/>
              </a:pPr>
              <a:t>‹#›</a:t>
            </a:fld>
            <a:endParaRPr lang="en-US" altLang="zh-CN"/>
          </a:p>
        </p:txBody>
      </p:sp>
    </p:spTree>
    <p:extLst>
      <p:ext uri="{BB962C8B-B14F-4D97-AF65-F5344CB8AC3E}">
        <p14:creationId xmlns:p14="http://schemas.microsoft.com/office/powerpoint/2010/main" val="31551565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1D82AE00-58CD-4736-A5DA-1CABD83B30F2}" type="slidenum">
              <a:rPr lang="zh-CN" altLang="en-US" smtClean="0"/>
              <a:pPr>
                <a:defRPr/>
              </a:pPr>
              <a:t>‹#›</a:t>
            </a:fld>
            <a:endParaRPr lang="en-US" altLang="zh-CN"/>
          </a:p>
        </p:txBody>
      </p:sp>
    </p:spTree>
    <p:extLst>
      <p:ext uri="{BB962C8B-B14F-4D97-AF65-F5344CB8AC3E}">
        <p14:creationId xmlns:p14="http://schemas.microsoft.com/office/powerpoint/2010/main" val="1535149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731496B-EC74-4672-BC9B-23859E13EF25}" type="slidenum">
              <a:rPr lang="zh-CN" altLang="en-US" smtClean="0"/>
              <a:pPr>
                <a:defRPr/>
              </a:pPr>
              <a:t>‹#›</a:t>
            </a:fld>
            <a:endParaRPr lang="en-US" altLang="zh-CN"/>
          </a:p>
        </p:txBody>
      </p:sp>
    </p:spTree>
    <p:extLst>
      <p:ext uri="{BB962C8B-B14F-4D97-AF65-F5344CB8AC3E}">
        <p14:creationId xmlns:p14="http://schemas.microsoft.com/office/powerpoint/2010/main" val="13988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F42D95E4-221D-491E-9158-9B01E02790C8}" type="slidenum">
              <a:rPr lang="zh-CN" altLang="en-US" smtClean="0"/>
              <a:pPr>
                <a:defRPr/>
              </a:pPr>
              <a:t>‹#›</a:t>
            </a:fld>
            <a:endParaRPr lang="en-US" altLang="zh-CN"/>
          </a:p>
        </p:txBody>
      </p:sp>
    </p:spTree>
    <p:extLst>
      <p:ext uri="{BB962C8B-B14F-4D97-AF65-F5344CB8AC3E}">
        <p14:creationId xmlns:p14="http://schemas.microsoft.com/office/powerpoint/2010/main" val="13503448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38C65D7-2CF2-4CE3-9EF6-7CA698129724}" type="slidenum">
              <a:rPr lang="zh-CN" altLang="en-US" smtClean="0"/>
              <a:pPr>
                <a:defRPr/>
              </a:pPr>
              <a:t>‹#›</a:t>
            </a:fld>
            <a:endParaRPr lang="en-US" altLang="zh-CN"/>
          </a:p>
        </p:txBody>
      </p:sp>
    </p:spTree>
    <p:extLst>
      <p:ext uri="{BB962C8B-B14F-4D97-AF65-F5344CB8AC3E}">
        <p14:creationId xmlns:p14="http://schemas.microsoft.com/office/powerpoint/2010/main" val="265473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4CF002BB-EA73-4A01-BA5C-1D6C4A8B2B13}" type="slidenum">
              <a:rPr lang="zh-CN" altLang="en-US" smtClean="0"/>
              <a:pPr>
                <a:defRPr/>
              </a:pPr>
              <a:t>‹#›</a:t>
            </a:fld>
            <a:endParaRPr lang="en-US" altLang="zh-CN"/>
          </a:p>
        </p:txBody>
      </p:sp>
    </p:spTree>
    <p:extLst>
      <p:ext uri="{BB962C8B-B14F-4D97-AF65-F5344CB8AC3E}">
        <p14:creationId xmlns:p14="http://schemas.microsoft.com/office/powerpoint/2010/main" val="9539708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681C834-E476-4CC2-A27C-907D7671BE23}" type="slidenum">
              <a:rPr lang="zh-CN" altLang="en-US" smtClean="0"/>
              <a:pPr>
                <a:defRPr/>
              </a:pPr>
              <a:t>‹#›</a:t>
            </a:fld>
            <a:endParaRPr lang="en-US" altLang="zh-CN"/>
          </a:p>
        </p:txBody>
      </p:sp>
    </p:spTree>
    <p:extLst>
      <p:ext uri="{BB962C8B-B14F-4D97-AF65-F5344CB8AC3E}">
        <p14:creationId xmlns:p14="http://schemas.microsoft.com/office/powerpoint/2010/main" val="32737411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D82AE00-58CD-4736-A5DA-1CABD83B30F2}" type="slidenum">
              <a:rPr lang="zh-CN" altLang="en-US" smtClean="0"/>
              <a:pPr>
                <a:defRPr/>
              </a:pPr>
              <a:t>‹#›</a:t>
            </a:fld>
            <a:endParaRPr lang="en-US" altLang="zh-CN"/>
          </a:p>
        </p:txBody>
      </p:sp>
      <p:pic>
        <p:nvPicPr>
          <p:cNvPr id="9" name="图片 8"/>
          <p:cNvPicPr>
            <a:picLocks noChangeAspect="1"/>
          </p:cNvPicPr>
          <p:nvPr/>
        </p:nvPicPr>
        <p:blipFill>
          <a:blip r:embed="rId14"/>
          <a:stretch>
            <a:fillRect/>
          </a:stretch>
        </p:blipFill>
        <p:spPr>
          <a:xfrm>
            <a:off x="10461867" y="3744"/>
            <a:ext cx="1719742" cy="1702458"/>
          </a:xfrm>
          <a:prstGeom prst="rect">
            <a:avLst/>
          </a:prstGeom>
        </p:spPr>
      </p:pic>
    </p:spTree>
    <p:extLst>
      <p:ext uri="{BB962C8B-B14F-4D97-AF65-F5344CB8AC3E}">
        <p14:creationId xmlns:p14="http://schemas.microsoft.com/office/powerpoint/2010/main" val="147223906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9.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3.wmf"/><Relationship Id="rId5" Type="http://schemas.openxmlformats.org/officeDocument/2006/relationships/oleObject" Target="../embeddings/oleObject33.bin"/><Relationship Id="rId4" Type="http://schemas.openxmlformats.org/officeDocument/2006/relationships/image" Target="../media/image22.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15.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image" Target="../media/image1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5.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362200" y="1447800"/>
            <a:ext cx="7772400" cy="762000"/>
          </a:xfrm>
        </p:spPr>
        <p:txBody>
          <a:bodyPr anchor="ctr"/>
          <a:lstStyle/>
          <a:p>
            <a:pPr eaLnBrk="1" hangingPunct="1"/>
            <a:r>
              <a:rPr lang="zh-CN" altLang="en-US" sz="4400">
                <a:latin typeface="华文新魏" panose="02010800040101010101" pitchFamily="2" charset="-122"/>
                <a:ea typeface="华文新魏" panose="02010800040101010101" pitchFamily="2" charset="-122"/>
              </a:rPr>
              <a:t>第六章  关系数据理论</a:t>
            </a:r>
          </a:p>
        </p:txBody>
      </p:sp>
      <p:sp>
        <p:nvSpPr>
          <p:cNvPr id="4099" name="Rectangle 3"/>
          <p:cNvSpPr>
            <a:spLocks noGrp="1" noChangeArrowheads="1"/>
          </p:cNvSpPr>
          <p:nvPr>
            <p:ph type="subTitle" idx="1"/>
          </p:nvPr>
        </p:nvSpPr>
        <p:spPr>
          <a:xfrm>
            <a:off x="2819400" y="3505201"/>
            <a:ext cx="6400800" cy="1679575"/>
          </a:xfrm>
        </p:spPr>
        <p:txBody>
          <a:bodyPr/>
          <a:lstStyle/>
          <a:p>
            <a:pPr eaLnBrk="1" hangingPunct="1"/>
            <a:r>
              <a:rPr lang="en-US" altLang="zh-CN" sz="3200" smtClean="0"/>
              <a:t>  </a:t>
            </a: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7408" y="620688"/>
            <a:ext cx="7772400" cy="579437"/>
          </a:xfrm>
        </p:spPr>
        <p:txBody>
          <a:bodyPr/>
          <a:lstStyle/>
          <a:p>
            <a:pPr eaLnBrk="1" hangingPunct="1"/>
            <a:r>
              <a:rPr lang="en-US" altLang="zh-CN" sz="3200"/>
              <a:t>6.1.2 </a:t>
            </a:r>
            <a:r>
              <a:rPr lang="zh-CN" altLang="en-US" sz="3200"/>
              <a:t>数据库设计中的数据语义问题(续)</a:t>
            </a:r>
          </a:p>
        </p:txBody>
      </p:sp>
      <p:sp>
        <p:nvSpPr>
          <p:cNvPr id="14339" name="Rectangle 3"/>
          <p:cNvSpPr>
            <a:spLocks noGrp="1" noChangeArrowheads="1"/>
          </p:cNvSpPr>
          <p:nvPr>
            <p:ph idx="1"/>
          </p:nvPr>
        </p:nvSpPr>
        <p:spPr>
          <a:xfrm>
            <a:off x="767408" y="1368399"/>
            <a:ext cx="7772400" cy="1371600"/>
          </a:xfrm>
        </p:spPr>
        <p:txBody>
          <a:bodyPr/>
          <a:lstStyle/>
          <a:p>
            <a:pPr eaLnBrk="1" hangingPunct="1"/>
            <a:r>
              <a:rPr lang="zh-CN" altLang="en-US" sz="2000"/>
              <a:t>3.  问题的解决方法</a:t>
            </a:r>
          </a:p>
          <a:p>
            <a:pPr eaLnBrk="1" hangingPunct="1"/>
            <a:endParaRPr lang="zh-CN" altLang="en-US" sz="2000"/>
          </a:p>
          <a:p>
            <a:pPr lvl="1" eaLnBrk="1" hangingPunct="1"/>
            <a:r>
              <a:rPr lang="zh-CN" altLang="en-US" sz="2000" b="1">
                <a:solidFill>
                  <a:schemeClr val="tx2"/>
                </a:solidFill>
                <a:latin typeface="仿宋_GB2312" pitchFamily="49" charset="-122"/>
                <a:ea typeface="仿宋_GB2312" pitchFamily="49" charset="-122"/>
              </a:rPr>
              <a:t>探讨： 引入空值能否解决问题</a:t>
            </a:r>
          </a:p>
          <a:p>
            <a:pPr eaLnBrk="1" hangingPunct="1"/>
            <a:endParaRPr lang="zh-CN" altLang="en-US" smtClean="0">
              <a:solidFill>
                <a:schemeClr val="accent2"/>
              </a:solidFill>
              <a:latin typeface="华文行楷" panose="02010800040101010101" pitchFamily="2" charset="-122"/>
              <a:ea typeface="华文行楷" panose="02010800040101010101" pitchFamily="2" charset="-122"/>
            </a:endParaRPr>
          </a:p>
        </p:txBody>
      </p:sp>
      <p:graphicFrame>
        <p:nvGraphicFramePr>
          <p:cNvPr id="14340" name="Object 4"/>
          <p:cNvGraphicFramePr>
            <a:graphicFrameLocks noChangeAspect="1"/>
          </p:cNvGraphicFramePr>
          <p:nvPr>
            <p:extLst>
              <p:ext uri="{D42A27DB-BD31-4B8C-83A1-F6EECF244321}">
                <p14:modId xmlns:p14="http://schemas.microsoft.com/office/powerpoint/2010/main" val="1787334756"/>
              </p:ext>
            </p:extLst>
          </p:nvPr>
        </p:nvGraphicFramePr>
        <p:xfrm>
          <a:off x="1378597" y="3114650"/>
          <a:ext cx="5500687" cy="2544763"/>
        </p:xfrm>
        <a:graphic>
          <a:graphicData uri="http://schemas.openxmlformats.org/presentationml/2006/ole">
            <mc:AlternateContent xmlns:mc="http://schemas.openxmlformats.org/markup-compatibility/2006">
              <mc:Choice xmlns:v="urn:schemas-microsoft-com:vml" Requires="v">
                <p:oleObj spid="_x0000_s14369" name="Document" r:id="rId3" imgW="5505450" imgH="2552700" progId="Word.Document.8">
                  <p:embed/>
                </p:oleObj>
              </mc:Choice>
              <mc:Fallback>
                <p:oleObj name="Document" r:id="rId3" imgW="5505450" imgH="25527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597" y="3114650"/>
                        <a:ext cx="5500687"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606624" y="1738536"/>
            <a:ext cx="10097888" cy="149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Clr>
                <a:schemeClr val="folHlink"/>
              </a:buClr>
              <a:buSzPct val="60000"/>
              <a:buFont typeface="Wingdings" panose="05000000000000000000" pitchFamily="2" charset="2"/>
              <a:buChar char="n"/>
            </a:pPr>
            <a:r>
              <a:rPr lang="en-US" altLang="zh-CN" i="1" dirty="0">
                <a:latin typeface="Tahoma" panose="020B0604030504040204" pitchFamily="34" charset="0"/>
              </a:rPr>
              <a:t>F</a:t>
            </a:r>
            <a:r>
              <a:rPr lang="zh-CN" altLang="en-US" dirty="0">
                <a:latin typeface="Tahoma" panose="020B0604030504040204" pitchFamily="34" charset="0"/>
              </a:rPr>
              <a:t>的最小依赖集</a:t>
            </a:r>
            <a:r>
              <a:rPr lang="en-US" altLang="zh-CN" i="1" dirty="0" err="1">
                <a:latin typeface="Tahoma" panose="020B0604030504040204" pitchFamily="34" charset="0"/>
              </a:rPr>
              <a:t>F</a:t>
            </a:r>
            <a:r>
              <a:rPr lang="en-US" altLang="zh-CN" i="1" baseline="-30000" dirty="0" err="1">
                <a:latin typeface="Tahoma" panose="020B0604030504040204" pitchFamily="34" charset="0"/>
              </a:rPr>
              <a:t>m</a:t>
            </a:r>
            <a:r>
              <a:rPr lang="zh-CN" altLang="en-US" dirty="0">
                <a:latin typeface="Tahoma" panose="020B0604030504040204" pitchFamily="34" charset="0"/>
              </a:rPr>
              <a:t>不一定是唯一的，它与对各函数</a:t>
            </a:r>
          </a:p>
          <a:p>
            <a:pPr eaLnBrk="1" hangingPunct="1">
              <a:lnSpc>
                <a:spcPct val="140000"/>
              </a:lnSpc>
              <a:buClr>
                <a:schemeClr val="folHlink"/>
              </a:buClr>
              <a:buSzPct val="60000"/>
            </a:pPr>
            <a:r>
              <a:rPr lang="zh-CN" altLang="en-US" dirty="0">
                <a:latin typeface="Tahoma" panose="020B0604030504040204" pitchFamily="34" charset="0"/>
              </a:rPr>
              <a:t>  依赖</a:t>
            </a:r>
            <a:r>
              <a:rPr lang="en-US" altLang="zh-CN" i="1" dirty="0" err="1">
                <a:latin typeface="Tahoma" panose="020B0604030504040204" pitchFamily="34" charset="0"/>
              </a:rPr>
              <a:t>FD</a:t>
            </a:r>
            <a:r>
              <a:rPr lang="en-US" altLang="zh-CN" i="1" baseline="-30000" dirty="0" err="1">
                <a:latin typeface="Tahoma" panose="020B0604030504040204" pitchFamily="34" charset="0"/>
              </a:rPr>
              <a:t>i</a:t>
            </a:r>
            <a:r>
              <a:rPr lang="en-US" altLang="zh-CN" dirty="0">
                <a:latin typeface="Tahoma" panose="020B0604030504040204" pitchFamily="34" charset="0"/>
              </a:rPr>
              <a:t> </a:t>
            </a:r>
            <a:r>
              <a:rPr lang="zh-CN" altLang="en-US" dirty="0">
                <a:latin typeface="Tahoma" panose="020B0604030504040204" pitchFamily="34" charset="0"/>
              </a:rPr>
              <a:t>及</a:t>
            </a:r>
            <a:r>
              <a:rPr lang="en-US" altLang="zh-CN" i="1" dirty="0">
                <a:latin typeface="Tahoma" panose="020B0604030504040204" pitchFamily="34" charset="0"/>
              </a:rPr>
              <a:t>X</a:t>
            </a:r>
            <a:r>
              <a:rPr lang="en-US" altLang="zh-CN" dirty="0">
                <a:latin typeface="Tahoma" panose="020B0604030504040204" pitchFamily="34" charset="0"/>
              </a:rPr>
              <a:t>→</a:t>
            </a:r>
            <a:r>
              <a:rPr lang="en-US" altLang="zh-CN" i="1" dirty="0">
                <a:latin typeface="Tahoma" panose="020B0604030504040204" pitchFamily="34" charset="0"/>
              </a:rPr>
              <a:t>A</a:t>
            </a:r>
            <a:r>
              <a:rPr lang="zh-CN" altLang="en-US" dirty="0">
                <a:latin typeface="Tahoma" panose="020B0604030504040204" pitchFamily="34" charset="0"/>
              </a:rPr>
              <a:t>中</a:t>
            </a:r>
            <a:r>
              <a:rPr lang="en-US" altLang="zh-CN" i="1" dirty="0">
                <a:latin typeface="Tahoma" panose="020B0604030504040204" pitchFamily="34" charset="0"/>
              </a:rPr>
              <a:t>X</a:t>
            </a:r>
            <a:r>
              <a:rPr lang="zh-CN" altLang="en-US" dirty="0">
                <a:latin typeface="Tahoma" panose="020B0604030504040204" pitchFamily="34" charset="0"/>
              </a:rPr>
              <a:t>各属性的处置顺序有关。</a:t>
            </a:r>
          </a:p>
        </p:txBody>
      </p:sp>
      <p:sp>
        <p:nvSpPr>
          <p:cNvPr id="107523" name="Text Box 3"/>
          <p:cNvSpPr txBox="1">
            <a:spLocks noChangeArrowheads="1"/>
          </p:cNvSpPr>
          <p:nvPr/>
        </p:nvSpPr>
        <p:spPr bwMode="auto">
          <a:xfrm>
            <a:off x="911424" y="1052736"/>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3600" dirty="0"/>
              <a:t>注意：</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p:cNvSpPr>
            <a:spLocks noGrp="1" noChangeArrowheads="1"/>
          </p:cNvSpPr>
          <p:nvPr>
            <p:ph type="title"/>
          </p:nvPr>
        </p:nvSpPr>
        <p:spPr>
          <a:xfrm>
            <a:off x="1127448" y="769937"/>
            <a:ext cx="10515600" cy="1325563"/>
          </a:xfrm>
        </p:spPr>
        <p:txBody>
          <a:bodyPr>
            <a:normAutofit/>
          </a:bodyPr>
          <a:lstStyle/>
          <a:p>
            <a:pPr eaLnBrk="1" hangingPunct="1"/>
            <a:r>
              <a:rPr lang="zh-CN" altLang="en-US" sz="4000" dirty="0" smtClean="0"/>
              <a:t>最小依赖集</a:t>
            </a:r>
          </a:p>
        </p:txBody>
      </p:sp>
      <p:sp>
        <p:nvSpPr>
          <p:cNvPr id="108547" name="Rectangle 1027"/>
          <p:cNvSpPr>
            <a:spLocks noGrp="1" noChangeArrowheads="1"/>
          </p:cNvSpPr>
          <p:nvPr>
            <p:ph idx="1"/>
          </p:nvPr>
        </p:nvSpPr>
        <p:spPr>
          <a:xfrm>
            <a:off x="911424" y="1844824"/>
            <a:ext cx="7772400" cy="4343400"/>
          </a:xfrm>
        </p:spPr>
        <p:txBody>
          <a:bodyPr/>
          <a:lstStyle/>
          <a:p>
            <a:pPr eaLnBrk="1" hangingPunct="1">
              <a:lnSpc>
                <a:spcPct val="90000"/>
              </a:lnSpc>
            </a:pPr>
            <a:r>
              <a:rPr lang="zh-CN" altLang="en-US" sz="2800" dirty="0"/>
              <a:t>示例二</a:t>
            </a:r>
          </a:p>
          <a:p>
            <a:pPr lvl="1" eaLnBrk="1" hangingPunct="1">
              <a:lnSpc>
                <a:spcPct val="90000"/>
              </a:lnSpc>
              <a:buFont typeface="Wingdings" panose="05000000000000000000" pitchFamily="2" charset="2"/>
              <a:buNone/>
            </a:pPr>
            <a:r>
              <a:rPr lang="zh-CN" altLang="en-US" sz="2400" dirty="0"/>
              <a:t>	</a:t>
            </a:r>
            <a:r>
              <a:rPr lang="en-US" altLang="zh-CN" sz="2400" dirty="0"/>
              <a:t>F = {C</a:t>
            </a:r>
            <a:r>
              <a:rPr lang="en-US" altLang="zh-CN" sz="2400" dirty="0">
                <a:sym typeface="Symbol" panose="05050102010706020507" pitchFamily="18" charset="2"/>
              </a:rPr>
              <a:t>A，AG，CGB，BA}，</a:t>
            </a:r>
            <a:r>
              <a:rPr lang="zh-CN" altLang="en-US" sz="2400" dirty="0">
                <a:sym typeface="Symbol" panose="05050102010706020507" pitchFamily="18" charset="2"/>
              </a:rPr>
              <a:t>求</a:t>
            </a:r>
            <a:r>
              <a:rPr lang="en-US" altLang="zh-CN" sz="2200" dirty="0" err="1"/>
              <a:t>F</a:t>
            </a:r>
            <a:r>
              <a:rPr lang="en-US" altLang="zh-CN" sz="2200" baseline="-16000" dirty="0" err="1"/>
              <a:t>min</a:t>
            </a:r>
            <a:endParaRPr lang="en-US" altLang="zh-CN" sz="2200" dirty="0"/>
          </a:p>
          <a:p>
            <a:pPr lvl="1" eaLnBrk="1" hangingPunct="1">
              <a:lnSpc>
                <a:spcPct val="90000"/>
              </a:lnSpc>
              <a:buFont typeface="Wingdings" panose="05000000000000000000" pitchFamily="2" charset="2"/>
              <a:buNone/>
            </a:pPr>
            <a:r>
              <a:rPr lang="en-US" altLang="zh-CN" sz="2200" dirty="0"/>
              <a:t>	F</a:t>
            </a:r>
            <a:r>
              <a:rPr lang="zh-CN" altLang="en-US" sz="2200" dirty="0"/>
              <a:t>是无冗余的</a:t>
            </a:r>
          </a:p>
          <a:p>
            <a:pPr lvl="1" eaLnBrk="1" hangingPunct="1">
              <a:lnSpc>
                <a:spcPct val="90000"/>
              </a:lnSpc>
              <a:buFont typeface="Wingdings" panose="05000000000000000000" pitchFamily="2" charset="2"/>
              <a:buNone/>
            </a:pPr>
            <a:r>
              <a:rPr lang="zh-CN" altLang="en-US" sz="2200" dirty="0"/>
              <a:t>	判断</a:t>
            </a:r>
            <a:r>
              <a:rPr lang="en-US" altLang="zh-CN" sz="2400" dirty="0">
                <a:solidFill>
                  <a:srgbClr val="FF3300"/>
                </a:solidFill>
                <a:sym typeface="Symbol" panose="05050102010706020507" pitchFamily="18" charset="2"/>
              </a:rPr>
              <a:t>CG</a:t>
            </a:r>
            <a:r>
              <a:rPr lang="en-US" altLang="zh-CN" sz="2400" dirty="0">
                <a:sym typeface="Symbol" panose="05050102010706020507" pitchFamily="18" charset="2"/>
              </a:rPr>
              <a:t>B，</a:t>
            </a:r>
            <a:endParaRPr lang="en-US" altLang="zh-CN" sz="2200" dirty="0"/>
          </a:p>
          <a:p>
            <a:pPr lvl="1" eaLnBrk="1" hangingPunct="1">
              <a:lnSpc>
                <a:spcPct val="90000"/>
              </a:lnSpc>
              <a:spcBef>
                <a:spcPct val="45000"/>
              </a:spcBef>
              <a:buFont typeface="Wingdings" panose="05000000000000000000" pitchFamily="2" charset="2"/>
              <a:buNone/>
            </a:pPr>
            <a:r>
              <a:rPr lang="en-US" altLang="zh-CN" sz="2400" dirty="0"/>
              <a:t>	                    =               = {G}</a:t>
            </a:r>
            <a:endParaRPr lang="en-US" altLang="zh-CN" sz="2200" dirty="0"/>
          </a:p>
          <a:p>
            <a:pPr lvl="1" eaLnBrk="1" hangingPunct="1">
              <a:lnSpc>
                <a:spcPct val="90000"/>
              </a:lnSpc>
              <a:spcBef>
                <a:spcPct val="45000"/>
              </a:spcBef>
              <a:buFont typeface="Wingdings" panose="05000000000000000000" pitchFamily="2" charset="2"/>
              <a:buNone/>
            </a:pPr>
            <a:r>
              <a:rPr lang="en-US" altLang="zh-CN" sz="2400" dirty="0">
                <a:sym typeface="Symbol" panose="05050102010706020507" pitchFamily="18" charset="2"/>
              </a:rPr>
              <a:t>	B</a:t>
            </a:r>
            <a:endParaRPr lang="en-US" altLang="zh-CN" sz="2200" dirty="0"/>
          </a:p>
          <a:p>
            <a:pPr lvl="1" eaLnBrk="1" hangingPunct="1">
              <a:lnSpc>
                <a:spcPct val="90000"/>
              </a:lnSpc>
              <a:spcBef>
                <a:spcPct val="45000"/>
              </a:spcBef>
              <a:buFont typeface="Wingdings" panose="05000000000000000000" pitchFamily="2" charset="2"/>
              <a:buNone/>
            </a:pPr>
            <a:r>
              <a:rPr lang="en-US" altLang="zh-CN" sz="2400" dirty="0"/>
              <a:t>	                    =              = {C，A，G，B}</a:t>
            </a:r>
          </a:p>
          <a:p>
            <a:pPr lvl="1" eaLnBrk="1" hangingPunct="1">
              <a:lnSpc>
                <a:spcPct val="90000"/>
              </a:lnSpc>
              <a:spcBef>
                <a:spcPct val="45000"/>
              </a:spcBef>
              <a:buFont typeface="Wingdings" panose="05000000000000000000" pitchFamily="2" charset="2"/>
              <a:buNone/>
            </a:pPr>
            <a:r>
              <a:rPr lang="en-US" altLang="zh-CN" sz="2400" dirty="0">
                <a:sym typeface="Symbol" panose="05050102010706020507" pitchFamily="18" charset="2"/>
              </a:rPr>
              <a:t>	B                         ，</a:t>
            </a:r>
            <a:r>
              <a:rPr lang="zh-CN" altLang="en-US" sz="2400" dirty="0">
                <a:sym typeface="Symbol" panose="05050102010706020507" pitchFamily="18" charset="2"/>
              </a:rPr>
              <a:t>以</a:t>
            </a:r>
            <a:r>
              <a:rPr lang="en-US" altLang="zh-CN" sz="2400" dirty="0">
                <a:sym typeface="Symbol" panose="05050102010706020507" pitchFamily="18" charset="2"/>
              </a:rPr>
              <a:t>C</a:t>
            </a:r>
            <a:r>
              <a:rPr lang="zh-CN" altLang="en-US" sz="2400" dirty="0">
                <a:sym typeface="Symbol" panose="05050102010706020507" pitchFamily="18" charset="2"/>
              </a:rPr>
              <a:t>代替</a:t>
            </a:r>
            <a:r>
              <a:rPr lang="en-US" altLang="zh-CN" sz="2400" dirty="0">
                <a:sym typeface="Symbol" panose="05050102010706020507" pitchFamily="18" charset="2"/>
              </a:rPr>
              <a:t>CG</a:t>
            </a:r>
            <a:endParaRPr lang="en-US" altLang="zh-CN" sz="2200" dirty="0"/>
          </a:p>
          <a:p>
            <a:pPr lvl="1" eaLnBrk="1" hangingPunct="1">
              <a:lnSpc>
                <a:spcPct val="90000"/>
              </a:lnSpc>
              <a:spcBef>
                <a:spcPct val="45000"/>
              </a:spcBef>
              <a:buFont typeface="Wingdings" panose="05000000000000000000" pitchFamily="2" charset="2"/>
              <a:buNone/>
            </a:pPr>
            <a:r>
              <a:rPr lang="en-US" altLang="zh-CN" sz="2200" dirty="0"/>
              <a:t>	</a:t>
            </a:r>
            <a:r>
              <a:rPr lang="zh-CN" altLang="en-US" sz="2200" dirty="0"/>
              <a:t>最后，</a:t>
            </a:r>
            <a:r>
              <a:rPr lang="en-US" altLang="zh-CN" sz="2400" dirty="0" err="1"/>
              <a:t>F</a:t>
            </a:r>
            <a:r>
              <a:rPr lang="en-US" altLang="zh-CN" sz="2200" baseline="-16000" dirty="0" err="1"/>
              <a:t>min</a:t>
            </a:r>
            <a:r>
              <a:rPr lang="en-US" altLang="zh-CN" sz="2400" baseline="-16000" dirty="0"/>
              <a:t> </a:t>
            </a:r>
            <a:r>
              <a:rPr lang="en-US" altLang="zh-CN" sz="2400" dirty="0">
                <a:sym typeface="Symbol" panose="05050102010706020507" pitchFamily="18" charset="2"/>
              </a:rPr>
              <a:t>= </a:t>
            </a:r>
            <a:r>
              <a:rPr lang="en-US" altLang="zh-CN" sz="2400" dirty="0"/>
              <a:t>{C</a:t>
            </a:r>
            <a:r>
              <a:rPr lang="en-US" altLang="zh-CN" sz="2400" dirty="0">
                <a:sym typeface="Symbol" panose="05050102010706020507" pitchFamily="18" charset="2"/>
              </a:rPr>
              <a:t>A，AG，CB，BA}</a:t>
            </a:r>
          </a:p>
        </p:txBody>
      </p:sp>
      <p:graphicFrame>
        <p:nvGraphicFramePr>
          <p:cNvPr id="108548" name="Object 1028"/>
          <p:cNvGraphicFramePr>
            <a:graphicFrameLocks noChangeAspect="1"/>
          </p:cNvGraphicFramePr>
          <p:nvPr>
            <p:extLst>
              <p:ext uri="{D42A27DB-BD31-4B8C-83A1-F6EECF244321}">
                <p14:modId xmlns:p14="http://schemas.microsoft.com/office/powerpoint/2010/main" val="1127046293"/>
              </p:ext>
            </p:extLst>
          </p:nvPr>
        </p:nvGraphicFramePr>
        <p:xfrm>
          <a:off x="1673424" y="3521224"/>
          <a:ext cx="1524000" cy="515938"/>
        </p:xfrm>
        <a:graphic>
          <a:graphicData uri="http://schemas.openxmlformats.org/presentationml/2006/ole">
            <mc:AlternateContent xmlns:mc="http://schemas.openxmlformats.org/markup-compatibility/2006">
              <mc:Choice xmlns:v="urn:schemas-microsoft-com:vml" Requires="v">
                <p:oleObj spid="_x0000_s108723" name="公式" r:id="rId3" imgW="685800" imgH="228600" progId="Equation.3">
                  <p:embed/>
                </p:oleObj>
              </mc:Choice>
              <mc:Fallback>
                <p:oleObj name="公式" r:id="rId3" imgW="685800" imgH="22860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24" y="3521224"/>
                        <a:ext cx="1524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49" name="Object 1029"/>
          <p:cNvGraphicFramePr>
            <a:graphicFrameLocks noChangeAspect="1"/>
          </p:cNvGraphicFramePr>
          <p:nvPr>
            <p:extLst>
              <p:ext uri="{D42A27DB-BD31-4B8C-83A1-F6EECF244321}">
                <p14:modId xmlns:p14="http://schemas.microsoft.com/office/powerpoint/2010/main" val="1723462450"/>
              </p:ext>
            </p:extLst>
          </p:nvPr>
        </p:nvGraphicFramePr>
        <p:xfrm>
          <a:off x="3654625" y="3548212"/>
          <a:ext cx="728663" cy="495300"/>
        </p:xfrm>
        <a:graphic>
          <a:graphicData uri="http://schemas.openxmlformats.org/presentationml/2006/ole">
            <mc:AlternateContent xmlns:mc="http://schemas.openxmlformats.org/markup-compatibility/2006">
              <mc:Choice xmlns:v="urn:schemas-microsoft-com:vml" Requires="v">
                <p:oleObj spid="_x0000_s108724" name="公式" r:id="rId5" imgW="342751" imgH="228501" progId="Equation.3">
                  <p:embed/>
                </p:oleObj>
              </mc:Choice>
              <mc:Fallback>
                <p:oleObj name="公式" r:id="rId5" imgW="342751" imgH="228501"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4625" y="3548212"/>
                        <a:ext cx="728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0" name="Object 1030"/>
          <p:cNvGraphicFramePr>
            <a:graphicFrameLocks noChangeAspect="1"/>
          </p:cNvGraphicFramePr>
          <p:nvPr>
            <p:extLst>
              <p:ext uri="{D42A27DB-BD31-4B8C-83A1-F6EECF244321}">
                <p14:modId xmlns:p14="http://schemas.microsoft.com/office/powerpoint/2010/main" val="785507536"/>
              </p:ext>
            </p:extLst>
          </p:nvPr>
        </p:nvGraphicFramePr>
        <p:xfrm>
          <a:off x="1368624" y="4511824"/>
          <a:ext cx="1600200" cy="541338"/>
        </p:xfrm>
        <a:graphic>
          <a:graphicData uri="http://schemas.openxmlformats.org/presentationml/2006/ole">
            <mc:AlternateContent xmlns:mc="http://schemas.openxmlformats.org/markup-compatibility/2006">
              <mc:Choice xmlns:v="urn:schemas-microsoft-com:vml" Requires="v">
                <p:oleObj spid="_x0000_s108725" name="公式" r:id="rId7" imgW="685800" imgH="228600" progId="Equation.3">
                  <p:embed/>
                </p:oleObj>
              </mc:Choice>
              <mc:Fallback>
                <p:oleObj name="公式" r:id="rId7" imgW="685800" imgH="228600" progId="Equation.3">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624" y="4511824"/>
                        <a:ext cx="1600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1" name="Object 1031"/>
          <p:cNvGraphicFramePr>
            <a:graphicFrameLocks noChangeAspect="1"/>
          </p:cNvGraphicFramePr>
          <p:nvPr>
            <p:extLst>
              <p:ext uri="{D42A27DB-BD31-4B8C-83A1-F6EECF244321}">
                <p14:modId xmlns:p14="http://schemas.microsoft.com/office/powerpoint/2010/main" val="2579715138"/>
              </p:ext>
            </p:extLst>
          </p:nvPr>
        </p:nvGraphicFramePr>
        <p:xfrm>
          <a:off x="3578424" y="4511824"/>
          <a:ext cx="762000" cy="534988"/>
        </p:xfrm>
        <a:graphic>
          <a:graphicData uri="http://schemas.openxmlformats.org/presentationml/2006/ole">
            <mc:AlternateContent xmlns:mc="http://schemas.openxmlformats.org/markup-compatibility/2006">
              <mc:Choice xmlns:v="urn:schemas-microsoft-com:vml" Requires="v">
                <p:oleObj spid="_x0000_s108726" name="公式" r:id="rId9" imgW="330200" imgH="228600" progId="Equation.3">
                  <p:embed/>
                </p:oleObj>
              </mc:Choice>
              <mc:Fallback>
                <p:oleObj name="公式" r:id="rId9" imgW="330200" imgH="228600" progId="Equation.3">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8424" y="4511824"/>
                        <a:ext cx="7620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2" name="Object 1032"/>
          <p:cNvGraphicFramePr>
            <a:graphicFrameLocks noChangeAspect="1"/>
          </p:cNvGraphicFramePr>
          <p:nvPr>
            <p:extLst>
              <p:ext uri="{D42A27DB-BD31-4B8C-83A1-F6EECF244321}">
                <p14:modId xmlns:p14="http://schemas.microsoft.com/office/powerpoint/2010/main" val="1522831029"/>
              </p:ext>
            </p:extLst>
          </p:nvPr>
        </p:nvGraphicFramePr>
        <p:xfrm>
          <a:off x="2130624" y="4054624"/>
          <a:ext cx="1371600" cy="463550"/>
        </p:xfrm>
        <a:graphic>
          <a:graphicData uri="http://schemas.openxmlformats.org/presentationml/2006/ole">
            <mc:AlternateContent xmlns:mc="http://schemas.openxmlformats.org/markup-compatibility/2006">
              <mc:Choice xmlns:v="urn:schemas-microsoft-com:vml" Requires="v">
                <p:oleObj spid="_x0000_s108727" name="公式" r:id="rId11" imgW="685800" imgH="228600" progId="Equation.3">
                  <p:embed/>
                </p:oleObj>
              </mc:Choice>
              <mc:Fallback>
                <p:oleObj name="公式" r:id="rId11" imgW="685800" imgH="228600" progId="Equation.3">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24" y="4054624"/>
                        <a:ext cx="1371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3" name="Object 1033"/>
          <p:cNvGraphicFramePr>
            <a:graphicFrameLocks noChangeAspect="1"/>
          </p:cNvGraphicFramePr>
          <p:nvPr>
            <p:extLst>
              <p:ext uri="{D42A27DB-BD31-4B8C-83A1-F6EECF244321}">
                <p14:modId xmlns:p14="http://schemas.microsoft.com/office/powerpoint/2010/main" val="3560999462"/>
              </p:ext>
            </p:extLst>
          </p:nvPr>
        </p:nvGraphicFramePr>
        <p:xfrm>
          <a:off x="2130624" y="4969024"/>
          <a:ext cx="1752600" cy="592138"/>
        </p:xfrm>
        <a:graphic>
          <a:graphicData uri="http://schemas.openxmlformats.org/presentationml/2006/ole">
            <mc:AlternateContent xmlns:mc="http://schemas.openxmlformats.org/markup-compatibility/2006">
              <mc:Choice xmlns:v="urn:schemas-microsoft-com:vml" Requires="v">
                <p:oleObj spid="_x0000_s108728" name="公式" r:id="rId12" imgW="685800" imgH="228600" progId="Equation.3">
                  <p:embed/>
                </p:oleObj>
              </mc:Choice>
              <mc:Fallback>
                <p:oleObj name="公式" r:id="rId12" imgW="685800" imgH="228600"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0624" y="4969024"/>
                        <a:ext cx="17526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54" name="Rectangle 1034"/>
          <p:cNvSpPr>
            <a:spLocks noChangeArrowheads="1"/>
          </p:cNvSpPr>
          <p:nvPr/>
        </p:nvSpPr>
        <p:spPr bwMode="auto">
          <a:xfrm>
            <a:off x="1076524" y="181124"/>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a:xfrm>
            <a:off x="774780" y="705616"/>
            <a:ext cx="10515600" cy="1325563"/>
          </a:xfrm>
        </p:spPr>
        <p:txBody>
          <a:bodyPr>
            <a:normAutofit/>
          </a:bodyPr>
          <a:lstStyle/>
          <a:p>
            <a:pPr eaLnBrk="1" hangingPunct="1"/>
            <a:r>
              <a:rPr lang="zh-CN" altLang="en-US" sz="3600" dirty="0" smtClean="0"/>
              <a:t>关于正则覆盖</a:t>
            </a:r>
          </a:p>
        </p:txBody>
      </p:sp>
      <p:sp>
        <p:nvSpPr>
          <p:cNvPr id="178179" name="Rectangle 1027"/>
          <p:cNvSpPr>
            <a:spLocks noGrp="1" noChangeArrowheads="1"/>
          </p:cNvSpPr>
          <p:nvPr>
            <p:ph idx="1"/>
          </p:nvPr>
        </p:nvSpPr>
        <p:spPr>
          <a:xfrm>
            <a:off x="921029" y="1835916"/>
            <a:ext cx="8062913" cy="4845050"/>
          </a:xfrm>
        </p:spPr>
        <p:txBody>
          <a:bodyPr>
            <a:normAutofit fontScale="92500" lnSpcReduction="10000"/>
          </a:bodyPr>
          <a:lstStyle/>
          <a:p>
            <a:pPr marL="0" indent="0" eaLnBrk="1" hangingPunct="1">
              <a:lnSpc>
                <a:spcPct val="90000"/>
              </a:lnSpc>
              <a:buNone/>
              <a:defRPr/>
            </a:pPr>
            <a:r>
              <a:rPr lang="en-US" altLang="zh-CN" sz="2800" dirty="0">
                <a:sym typeface="Symbol" panose="05050102010706020507" pitchFamily="18" charset="2"/>
              </a:rPr>
              <a:t>F</a:t>
            </a:r>
            <a:r>
              <a:rPr lang="zh-CN" altLang="en-US" sz="2800" dirty="0">
                <a:sym typeface="Symbol" panose="05050102010706020507" pitchFamily="18" charset="2"/>
              </a:rPr>
              <a:t>的一个覆盖</a:t>
            </a:r>
            <a:r>
              <a:rPr lang="en-US" altLang="zh-CN" sz="2800" dirty="0">
                <a:sym typeface="Symbol" panose="05050102010706020507" pitchFamily="18" charset="2"/>
              </a:rPr>
              <a:t>Fc</a:t>
            </a:r>
            <a:r>
              <a:rPr lang="zh-CN" altLang="en-US" sz="2800" dirty="0">
                <a:sym typeface="Symbol" panose="05050102010706020507" pitchFamily="18" charset="2"/>
              </a:rPr>
              <a:t>，如果满足以下性质，则称其为</a:t>
            </a:r>
            <a:r>
              <a:rPr lang="en-US" altLang="zh-CN" sz="2800" dirty="0">
                <a:sym typeface="Symbol" panose="05050102010706020507" pitchFamily="18" charset="2"/>
              </a:rPr>
              <a:t>F</a:t>
            </a:r>
            <a:r>
              <a:rPr lang="zh-CN" altLang="en-US" sz="2800" dirty="0">
                <a:sym typeface="Symbol" panose="05050102010706020507" pitchFamily="18" charset="2"/>
              </a:rPr>
              <a:t>的正则覆盖</a:t>
            </a:r>
            <a:endParaRPr lang="en-US" altLang="zh-CN" sz="2800" dirty="0">
              <a:sym typeface="Symbol" panose="05050102010706020507" pitchFamily="18" charset="2"/>
            </a:endParaRPr>
          </a:p>
          <a:p>
            <a:pPr eaLnBrk="1" hangingPunct="1">
              <a:lnSpc>
                <a:spcPct val="90000"/>
              </a:lnSpc>
              <a:defRPr/>
            </a:pPr>
            <a:r>
              <a:rPr lang="en-US" altLang="zh-CN" sz="2800" dirty="0">
                <a:sym typeface="Symbol" panose="05050102010706020507" pitchFamily="18" charset="2"/>
              </a:rPr>
              <a:t>Fc</a:t>
            </a:r>
            <a:r>
              <a:rPr lang="zh-CN" altLang="en-US" sz="2800" dirty="0">
                <a:sym typeface="Symbol" panose="05050102010706020507" pitchFamily="18" charset="2"/>
              </a:rPr>
              <a:t>中的任何函数依赖都不包含无关属性；</a:t>
            </a:r>
            <a:endParaRPr lang="en-US" altLang="zh-CN" sz="2800" dirty="0">
              <a:sym typeface="Symbol" panose="05050102010706020507" pitchFamily="18" charset="2"/>
            </a:endParaRPr>
          </a:p>
          <a:p>
            <a:pPr eaLnBrk="1" hangingPunct="1">
              <a:lnSpc>
                <a:spcPct val="90000"/>
              </a:lnSpc>
              <a:defRPr/>
            </a:pPr>
            <a:r>
              <a:rPr lang="en-US" altLang="zh-CN" sz="2800" dirty="0">
                <a:sym typeface="Symbol" panose="05050102010706020507" pitchFamily="18" charset="2"/>
              </a:rPr>
              <a:t>Fc</a:t>
            </a:r>
            <a:r>
              <a:rPr lang="zh-CN" altLang="en-US" sz="2800" dirty="0">
                <a:sym typeface="Symbol" panose="05050102010706020507" pitchFamily="18" charset="2"/>
              </a:rPr>
              <a:t>中函数依赖的左半部是唯一的，即不存在两个函数依赖的左半部完全相同。</a:t>
            </a:r>
            <a:endParaRPr lang="en-US" altLang="zh-CN" sz="2800" dirty="0">
              <a:sym typeface="Symbol" panose="05050102010706020507" pitchFamily="18" charset="2"/>
            </a:endParaRPr>
          </a:p>
          <a:p>
            <a:pPr marL="0" indent="0" eaLnBrk="1" hangingPunct="1">
              <a:lnSpc>
                <a:spcPct val="90000"/>
              </a:lnSpc>
              <a:buNone/>
              <a:defRPr/>
            </a:pPr>
            <a:endParaRPr lang="en-US" altLang="zh-CN" sz="2800" dirty="0">
              <a:sym typeface="Symbol" panose="05050102010706020507" pitchFamily="18" charset="2"/>
            </a:endParaRPr>
          </a:p>
          <a:p>
            <a:pPr marL="0" indent="0" eaLnBrk="1" hangingPunct="1">
              <a:lnSpc>
                <a:spcPct val="90000"/>
              </a:lnSpc>
              <a:buNone/>
              <a:defRPr/>
            </a:pPr>
            <a:r>
              <a:rPr lang="en-US" altLang="zh-CN" sz="2800" i="1" dirty="0">
                <a:solidFill>
                  <a:srgbClr val="FF0000"/>
                </a:solidFill>
                <a:sym typeface="Symbol" panose="05050102010706020507" pitchFamily="18" charset="2"/>
              </a:rPr>
              <a:t>Fc=F</a:t>
            </a:r>
          </a:p>
          <a:p>
            <a:pPr marL="0" indent="0" eaLnBrk="1" hangingPunct="1">
              <a:lnSpc>
                <a:spcPct val="90000"/>
              </a:lnSpc>
              <a:buNone/>
              <a:defRPr/>
            </a:pPr>
            <a:r>
              <a:rPr lang="en-US" altLang="zh-CN" sz="2800" i="1" dirty="0">
                <a:solidFill>
                  <a:srgbClr val="FF0000"/>
                </a:solidFill>
                <a:sym typeface="Symbol" panose="05050102010706020507" pitchFamily="18" charset="2"/>
              </a:rPr>
              <a:t>Repeat</a:t>
            </a:r>
          </a:p>
          <a:p>
            <a:pPr marL="0" indent="0" eaLnBrk="1" hangingPunct="1">
              <a:lnSpc>
                <a:spcPct val="90000"/>
              </a:lnSpc>
              <a:buNone/>
              <a:defRPr/>
            </a:pPr>
            <a:r>
              <a:rPr lang="en-US" altLang="zh-CN" sz="2800" i="1" dirty="0">
                <a:solidFill>
                  <a:srgbClr val="FF0000"/>
                </a:solidFill>
                <a:sym typeface="Symbol" panose="05050102010706020507" pitchFamily="18" charset="2"/>
              </a:rPr>
              <a:t>    </a:t>
            </a:r>
            <a:r>
              <a:rPr lang="zh-CN" altLang="en-US" sz="2800" i="1" dirty="0">
                <a:solidFill>
                  <a:srgbClr val="FF0000"/>
                </a:solidFill>
                <a:sym typeface="Symbol" panose="05050102010706020507" pitchFamily="18" charset="2"/>
              </a:rPr>
              <a:t>使用合并律合并左侧相同的函数依赖</a:t>
            </a:r>
            <a:endParaRPr lang="en-US" altLang="zh-CN" sz="2800" i="1" dirty="0">
              <a:solidFill>
                <a:srgbClr val="FF0000"/>
              </a:solidFill>
              <a:sym typeface="Symbol" panose="05050102010706020507" pitchFamily="18" charset="2"/>
            </a:endParaRPr>
          </a:p>
          <a:p>
            <a:pPr marL="0" indent="0" eaLnBrk="1" hangingPunct="1">
              <a:lnSpc>
                <a:spcPct val="90000"/>
              </a:lnSpc>
              <a:buNone/>
              <a:defRPr/>
            </a:pPr>
            <a:r>
              <a:rPr lang="en-US" altLang="zh-CN" sz="2800" i="1" dirty="0">
                <a:solidFill>
                  <a:srgbClr val="FF0000"/>
                </a:solidFill>
                <a:sym typeface="Symbol" panose="05050102010706020507" pitchFamily="18" charset="2"/>
              </a:rPr>
              <a:t>     </a:t>
            </a:r>
            <a:r>
              <a:rPr lang="zh-CN" altLang="en-US" sz="2800" i="1" dirty="0">
                <a:solidFill>
                  <a:srgbClr val="FF0000"/>
                </a:solidFill>
                <a:sym typeface="Symbol" panose="05050102010706020507" pitchFamily="18" charset="2"/>
              </a:rPr>
              <a:t>找出每个函数依赖中的无关属性，并去之</a:t>
            </a:r>
            <a:endParaRPr lang="en-US" altLang="zh-CN" sz="2800" i="1" dirty="0">
              <a:solidFill>
                <a:srgbClr val="FF0000"/>
              </a:solidFill>
              <a:sym typeface="Symbol" panose="05050102010706020507" pitchFamily="18" charset="2"/>
            </a:endParaRPr>
          </a:p>
          <a:p>
            <a:pPr marL="0" indent="0" eaLnBrk="1" hangingPunct="1">
              <a:lnSpc>
                <a:spcPct val="90000"/>
              </a:lnSpc>
              <a:buNone/>
              <a:defRPr/>
            </a:pPr>
            <a:r>
              <a:rPr lang="en-US" altLang="zh-CN" sz="2800" i="1" dirty="0">
                <a:solidFill>
                  <a:srgbClr val="FF0000"/>
                </a:solidFill>
                <a:sym typeface="Symbol" panose="05050102010706020507" pitchFamily="18" charset="2"/>
              </a:rPr>
              <a:t>Until Fc </a:t>
            </a:r>
            <a:r>
              <a:rPr lang="zh-CN" altLang="en-US" sz="2800" i="1" dirty="0">
                <a:solidFill>
                  <a:srgbClr val="FF0000"/>
                </a:solidFill>
                <a:sym typeface="Symbol" panose="05050102010706020507" pitchFamily="18" charset="2"/>
              </a:rPr>
              <a:t>不再改变</a:t>
            </a:r>
            <a:endParaRPr lang="en-US" altLang="zh-CN" sz="2800" i="1" dirty="0">
              <a:solidFill>
                <a:srgbClr val="FF0000"/>
              </a:solidFill>
              <a:sym typeface="Symbol" panose="05050102010706020507" pitchFamily="18" charset="2"/>
            </a:endParaRPr>
          </a:p>
        </p:txBody>
      </p:sp>
      <p:sp>
        <p:nvSpPr>
          <p:cNvPr id="109572" name="Rectangle 1034"/>
          <p:cNvSpPr>
            <a:spLocks noChangeArrowheads="1"/>
          </p:cNvSpPr>
          <p:nvPr/>
        </p:nvSpPr>
        <p:spPr bwMode="auto">
          <a:xfrm>
            <a:off x="911424" y="18864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911424" y="332656"/>
            <a:ext cx="7772400" cy="1066800"/>
          </a:xfrm>
        </p:spPr>
        <p:txBody>
          <a:bodyPr/>
          <a:lstStyle/>
          <a:p>
            <a:pPr eaLnBrk="1" hangingPunct="1"/>
            <a:r>
              <a:rPr lang="en-US" altLang="zh-CN" sz="3200" dirty="0"/>
              <a:t>6.4 </a:t>
            </a:r>
            <a:r>
              <a:rPr lang="zh-CN" altLang="en-US" sz="3200" dirty="0"/>
              <a:t>模式分解</a:t>
            </a:r>
            <a:br>
              <a:rPr lang="zh-CN" altLang="en-US" sz="3200" dirty="0"/>
            </a:br>
            <a:endParaRPr lang="zh-CN" altLang="en-US" sz="3200" dirty="0"/>
          </a:p>
        </p:txBody>
      </p:sp>
      <p:sp>
        <p:nvSpPr>
          <p:cNvPr id="110595" name="Rectangle 3"/>
          <p:cNvSpPr>
            <a:spLocks noGrp="1" noChangeArrowheads="1"/>
          </p:cNvSpPr>
          <p:nvPr>
            <p:ph idx="1"/>
          </p:nvPr>
        </p:nvSpPr>
        <p:spPr>
          <a:xfrm>
            <a:off x="941588" y="1247056"/>
            <a:ext cx="7666037" cy="4800600"/>
          </a:xfrm>
        </p:spPr>
        <p:txBody>
          <a:bodyPr>
            <a:normAutofit/>
          </a:bodyPr>
          <a:lstStyle/>
          <a:p>
            <a:pPr eaLnBrk="1" hangingPunct="1"/>
            <a:r>
              <a:rPr lang="en-US" altLang="zh-CN" dirty="0"/>
              <a:t>6.4.1 </a:t>
            </a:r>
            <a:r>
              <a:rPr lang="zh-CN" altLang="en-US" dirty="0"/>
              <a:t>模式分解的定义</a:t>
            </a:r>
          </a:p>
          <a:p>
            <a:pPr eaLnBrk="1" hangingPunct="1"/>
            <a:endParaRPr lang="zh-CN" altLang="en-US" dirty="0"/>
          </a:p>
          <a:p>
            <a:pPr eaLnBrk="1" hangingPunct="1"/>
            <a:r>
              <a:rPr lang="en-US" altLang="zh-CN" dirty="0"/>
              <a:t>6.4.2 </a:t>
            </a:r>
            <a:r>
              <a:rPr lang="zh-CN" altLang="en-US" dirty="0"/>
              <a:t>模式分解中的问题</a:t>
            </a:r>
          </a:p>
          <a:p>
            <a:pPr eaLnBrk="1" hangingPunct="1"/>
            <a:endParaRPr lang="zh-CN" altLang="en-US" dirty="0"/>
          </a:p>
          <a:p>
            <a:pPr eaLnBrk="1" hangingPunct="1"/>
            <a:r>
              <a:rPr lang="en-US" altLang="zh-CN" dirty="0"/>
              <a:t>6.4.3 </a:t>
            </a:r>
            <a:r>
              <a:rPr lang="zh-CN" altLang="en-US" dirty="0"/>
              <a:t>无损连接分解</a:t>
            </a:r>
          </a:p>
          <a:p>
            <a:pPr eaLnBrk="1" hangingPunct="1"/>
            <a:endParaRPr lang="zh-CN" altLang="en-US" dirty="0"/>
          </a:p>
          <a:p>
            <a:pPr eaLnBrk="1" hangingPunct="1"/>
            <a:r>
              <a:rPr lang="en-US" altLang="zh-CN" dirty="0"/>
              <a:t>6.4.4 </a:t>
            </a:r>
            <a:r>
              <a:rPr lang="zh-CN" altLang="en-US" dirty="0"/>
              <a:t>保持函数依赖的分解</a:t>
            </a:r>
          </a:p>
          <a:p>
            <a:pPr eaLnBrk="1" hangingPunct="1"/>
            <a:endParaRPr lang="zh-CN" altLang="en-US" dirty="0"/>
          </a:p>
          <a:p>
            <a:pPr eaLnBrk="1" hangingPunct="1"/>
            <a:r>
              <a:rPr lang="en-US" altLang="zh-CN" dirty="0"/>
              <a:t>6.4.5</a:t>
            </a:r>
            <a:r>
              <a:rPr lang="zh-CN" altLang="en-US" dirty="0"/>
              <a:t>关系模式的分解算法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67408" y="548680"/>
            <a:ext cx="7772400" cy="461963"/>
          </a:xfrm>
        </p:spPr>
        <p:txBody>
          <a:bodyPr>
            <a:noAutofit/>
          </a:bodyPr>
          <a:lstStyle/>
          <a:p>
            <a:pPr eaLnBrk="1" hangingPunct="1"/>
            <a:r>
              <a:rPr lang="en-US" altLang="zh-CN" sz="3200"/>
              <a:t>6.4.1 </a:t>
            </a:r>
            <a:r>
              <a:rPr lang="zh-CN" altLang="en-US" sz="3200"/>
              <a:t>模式分解的定义</a:t>
            </a:r>
          </a:p>
        </p:txBody>
      </p:sp>
      <p:sp>
        <p:nvSpPr>
          <p:cNvPr id="111619" name="Rectangle 3"/>
          <p:cNvSpPr>
            <a:spLocks noGrp="1" noChangeArrowheads="1"/>
          </p:cNvSpPr>
          <p:nvPr>
            <p:ph idx="1"/>
          </p:nvPr>
        </p:nvSpPr>
        <p:spPr>
          <a:xfrm>
            <a:off x="767408" y="1686422"/>
            <a:ext cx="10515600" cy="4351338"/>
          </a:xfrm>
        </p:spPr>
        <p:txBody>
          <a:bodyPr/>
          <a:lstStyle/>
          <a:p>
            <a:pPr eaLnBrk="1" hangingPunct="1">
              <a:lnSpc>
                <a:spcPct val="90000"/>
              </a:lnSpc>
            </a:pPr>
            <a:r>
              <a:rPr lang="zh-CN" altLang="en-US" sz="2400"/>
              <a:t>定义1(定义</a:t>
            </a:r>
            <a:r>
              <a:rPr lang="en-US" altLang="zh-CN" sz="2400"/>
              <a:t>6.17)</a:t>
            </a:r>
            <a:r>
              <a:rPr lang="zh-CN" altLang="en-US" sz="2400"/>
              <a:t>：</a:t>
            </a:r>
          </a:p>
          <a:p>
            <a:pPr lvl="1" eaLnBrk="1" hangingPunct="1">
              <a:lnSpc>
                <a:spcPct val="90000"/>
              </a:lnSpc>
            </a:pPr>
            <a:r>
              <a:rPr lang="zh-CN" altLang="en-US" sz="2400">
                <a:sym typeface="Symbol" panose="05050102010706020507" pitchFamily="18" charset="2"/>
              </a:rPr>
              <a:t>函数依赖集合</a:t>
            </a:r>
            <a:r>
              <a:rPr lang="en-US" altLang="zh-CN" sz="2400"/>
              <a:t>F</a:t>
            </a:r>
            <a:r>
              <a:rPr lang="en-US" altLang="zh-CN" sz="2400" baseline="-16000"/>
              <a:t>i</a:t>
            </a:r>
            <a:r>
              <a:rPr lang="en-US" altLang="zh-CN" sz="2400">
                <a:sym typeface="Symbol" panose="05050102010706020507" pitchFamily="18" charset="2"/>
              </a:rPr>
              <a:t> = {XY | XYF</a:t>
            </a:r>
            <a:r>
              <a:rPr lang="en-US" altLang="zh-CN" sz="2400" baseline="20000">
                <a:sym typeface="Symbol" panose="05050102010706020507" pitchFamily="18" charset="2"/>
              </a:rPr>
              <a:t>+</a:t>
            </a:r>
            <a:r>
              <a:rPr lang="en-US" altLang="zh-CN" sz="2400">
                <a:sym typeface="Symbol" panose="05050102010706020507" pitchFamily="18" charset="2"/>
              </a:rPr>
              <a:t>  X,Y  U</a:t>
            </a:r>
            <a:r>
              <a:rPr lang="en-US" altLang="zh-CN" sz="2400" baseline="-16000"/>
              <a:t>i</a:t>
            </a:r>
            <a:r>
              <a:rPr lang="en-US" altLang="zh-CN" sz="2400"/>
              <a:t>}</a:t>
            </a:r>
            <a:r>
              <a:rPr lang="zh-CN" altLang="en-US" sz="2400"/>
              <a:t>称为</a:t>
            </a:r>
            <a:r>
              <a:rPr lang="en-US" altLang="zh-CN" sz="2400">
                <a:sym typeface="Symbol" panose="05050102010706020507" pitchFamily="18" charset="2"/>
              </a:rPr>
              <a:t>F</a:t>
            </a:r>
            <a:r>
              <a:rPr lang="zh-CN" altLang="en-US" sz="2400">
                <a:sym typeface="Symbol" panose="05050102010706020507" pitchFamily="18" charset="2"/>
              </a:rPr>
              <a:t>在</a:t>
            </a:r>
            <a:r>
              <a:rPr lang="en-US" altLang="zh-CN" sz="2400">
                <a:sym typeface="Symbol" panose="05050102010706020507" pitchFamily="18" charset="2"/>
              </a:rPr>
              <a:t>U</a:t>
            </a:r>
            <a:r>
              <a:rPr lang="en-US" altLang="zh-CN" sz="2400" baseline="-16000"/>
              <a:t>i</a:t>
            </a:r>
            <a:r>
              <a:rPr lang="zh-CN" altLang="en-US" sz="2400"/>
              <a:t>上的投影</a:t>
            </a:r>
          </a:p>
          <a:p>
            <a:pPr lvl="1" eaLnBrk="1" hangingPunct="1">
              <a:lnSpc>
                <a:spcPct val="90000"/>
              </a:lnSpc>
              <a:buFont typeface="Wingdings" panose="05000000000000000000" pitchFamily="2" charset="2"/>
              <a:buNone/>
            </a:pPr>
            <a:endParaRPr lang="zh-CN" altLang="en-US" sz="2400"/>
          </a:p>
          <a:p>
            <a:pPr eaLnBrk="1" hangingPunct="1">
              <a:lnSpc>
                <a:spcPct val="90000"/>
              </a:lnSpc>
            </a:pPr>
            <a:r>
              <a:rPr lang="zh-CN" altLang="en-US" sz="2400"/>
              <a:t>定义2 (定义</a:t>
            </a:r>
            <a:r>
              <a:rPr lang="en-US" altLang="zh-CN" sz="2400"/>
              <a:t>6.16) </a:t>
            </a:r>
            <a:r>
              <a:rPr lang="zh-CN" altLang="en-US" sz="2400"/>
              <a:t>：</a:t>
            </a:r>
          </a:p>
          <a:p>
            <a:pPr lvl="1" eaLnBrk="1" hangingPunct="1">
              <a:lnSpc>
                <a:spcPct val="120000"/>
              </a:lnSpc>
              <a:spcBef>
                <a:spcPct val="25000"/>
              </a:spcBef>
            </a:pPr>
            <a:r>
              <a:rPr lang="zh-CN" altLang="en-US" sz="2400"/>
              <a:t>关系模式</a:t>
            </a:r>
            <a:r>
              <a:rPr lang="en-US" altLang="zh-CN" sz="2400"/>
              <a:t>R&lt;U , F&gt;</a:t>
            </a:r>
            <a:r>
              <a:rPr lang="zh-CN" altLang="en-US" sz="2400"/>
              <a:t>的一个分解是指</a:t>
            </a:r>
          </a:p>
          <a:p>
            <a:pPr lvl="1" eaLnBrk="1" hangingPunct="1">
              <a:lnSpc>
                <a:spcPct val="120000"/>
              </a:lnSpc>
              <a:spcBef>
                <a:spcPct val="25000"/>
              </a:spcBef>
              <a:buFont typeface="Wingdings" panose="05000000000000000000" pitchFamily="2" charset="2"/>
              <a:buNone/>
            </a:pPr>
            <a:r>
              <a:rPr lang="zh-CN" altLang="en-US" sz="2400">
                <a:sym typeface="Symbol" panose="05050102010706020507" pitchFamily="18" charset="2"/>
              </a:rPr>
              <a:t>	 = </a:t>
            </a:r>
            <a:r>
              <a:rPr lang="zh-CN" altLang="en-US" sz="2400"/>
              <a:t>{</a:t>
            </a:r>
            <a:r>
              <a:rPr lang="en-US" altLang="zh-CN" sz="2400"/>
              <a:t>R</a:t>
            </a:r>
            <a:r>
              <a:rPr lang="en-US" altLang="zh-CN" sz="2400" baseline="-16000"/>
              <a:t>1</a:t>
            </a:r>
            <a:r>
              <a:rPr lang="en-US" altLang="zh-CN" sz="2400"/>
              <a:t>&lt;U</a:t>
            </a:r>
            <a:r>
              <a:rPr lang="en-US" altLang="zh-CN" sz="2400" baseline="-16000"/>
              <a:t>1</a:t>
            </a:r>
            <a:r>
              <a:rPr lang="en-US" altLang="zh-CN" sz="2400"/>
              <a:t> , F</a:t>
            </a:r>
            <a:r>
              <a:rPr lang="en-US" altLang="zh-CN" sz="2400" baseline="-16000"/>
              <a:t>1</a:t>
            </a:r>
            <a:r>
              <a:rPr lang="en-US" altLang="zh-CN" sz="2400"/>
              <a:t>&gt; , R</a:t>
            </a:r>
            <a:r>
              <a:rPr lang="en-US" altLang="zh-CN" sz="2400" baseline="-16000"/>
              <a:t>2</a:t>
            </a:r>
            <a:r>
              <a:rPr lang="en-US" altLang="zh-CN" sz="2400"/>
              <a:t>&lt;U</a:t>
            </a:r>
            <a:r>
              <a:rPr lang="en-US" altLang="zh-CN" sz="2400" baseline="-16000"/>
              <a:t>2</a:t>
            </a:r>
            <a:r>
              <a:rPr lang="en-US" altLang="zh-CN" sz="2400"/>
              <a:t> , F</a:t>
            </a:r>
            <a:r>
              <a:rPr lang="en-US" altLang="zh-CN" sz="2400" baseline="-16000"/>
              <a:t>2</a:t>
            </a:r>
            <a:r>
              <a:rPr lang="en-US" altLang="zh-CN" sz="2400"/>
              <a:t>&gt;, … , R</a:t>
            </a:r>
            <a:r>
              <a:rPr lang="en-US" altLang="zh-CN" sz="2400" baseline="-16000"/>
              <a:t>n</a:t>
            </a:r>
            <a:r>
              <a:rPr lang="en-US" altLang="zh-CN" sz="2400"/>
              <a:t>&lt;U</a:t>
            </a:r>
            <a:r>
              <a:rPr lang="en-US" altLang="zh-CN" sz="2400" baseline="-16000"/>
              <a:t>n</a:t>
            </a:r>
            <a:r>
              <a:rPr lang="en-US" altLang="zh-CN" sz="2400"/>
              <a:t> , F</a:t>
            </a:r>
            <a:r>
              <a:rPr lang="en-US" altLang="zh-CN" sz="2400" baseline="-16000"/>
              <a:t>n</a:t>
            </a:r>
            <a:r>
              <a:rPr lang="en-US" altLang="zh-CN" sz="2400"/>
              <a:t>&gt;}</a:t>
            </a:r>
          </a:p>
          <a:p>
            <a:pPr lvl="1" eaLnBrk="1" hangingPunct="1">
              <a:lnSpc>
                <a:spcPct val="120000"/>
              </a:lnSpc>
              <a:spcBef>
                <a:spcPct val="25000"/>
              </a:spcBef>
              <a:buFont typeface="Wingdings" panose="05000000000000000000" pitchFamily="2" charset="2"/>
              <a:buNone/>
            </a:pPr>
            <a:r>
              <a:rPr lang="en-US" altLang="zh-CN" sz="2400"/>
              <a:t>	</a:t>
            </a:r>
            <a:r>
              <a:rPr lang="zh-CN" altLang="en-US" sz="2400"/>
              <a:t>其中</a:t>
            </a:r>
            <a:r>
              <a:rPr lang="en-US" altLang="zh-CN" sz="2400"/>
              <a:t>U =     U</a:t>
            </a:r>
            <a:r>
              <a:rPr lang="en-US" altLang="zh-CN" sz="2400" baseline="-16000"/>
              <a:t>i</a:t>
            </a:r>
            <a:r>
              <a:rPr lang="en-US" altLang="zh-CN" sz="2400"/>
              <a:t> ，</a:t>
            </a:r>
            <a:r>
              <a:rPr lang="zh-CN" altLang="en-US" sz="2400"/>
              <a:t>并且没有</a:t>
            </a:r>
            <a:r>
              <a:rPr lang="en-US" altLang="zh-CN" sz="2400"/>
              <a:t>U</a:t>
            </a:r>
            <a:r>
              <a:rPr lang="en-US" altLang="zh-CN" sz="2400" baseline="-16000"/>
              <a:t>i</a:t>
            </a:r>
            <a:r>
              <a:rPr lang="en-US" altLang="zh-CN" sz="2400"/>
              <a:t> </a:t>
            </a:r>
            <a:r>
              <a:rPr lang="en-US" altLang="zh-CN" sz="2400">
                <a:sym typeface="Symbol" panose="05050102010706020507" pitchFamily="18" charset="2"/>
              </a:rPr>
              <a:t> </a:t>
            </a:r>
            <a:r>
              <a:rPr lang="en-US" altLang="zh-CN" sz="2400"/>
              <a:t>U</a:t>
            </a:r>
            <a:r>
              <a:rPr lang="en-US" altLang="zh-CN" sz="2400" baseline="-16000"/>
              <a:t>j</a:t>
            </a:r>
            <a:r>
              <a:rPr lang="en-US" altLang="zh-CN" sz="2400">
                <a:sym typeface="Symbol" panose="05050102010706020507" pitchFamily="18" charset="2"/>
              </a:rPr>
              <a:t> ，1≤i，j ≤n， </a:t>
            </a:r>
            <a:r>
              <a:rPr lang="en-US" altLang="zh-CN" sz="2400"/>
              <a:t>F</a:t>
            </a:r>
            <a:r>
              <a:rPr lang="en-US" altLang="zh-CN" sz="2400" baseline="-16000"/>
              <a:t>i</a:t>
            </a:r>
            <a:r>
              <a:rPr lang="zh-CN" altLang="en-US" sz="2400">
                <a:sym typeface="Symbol" panose="05050102010706020507" pitchFamily="18" charset="2"/>
              </a:rPr>
              <a:t> 是</a:t>
            </a:r>
            <a:r>
              <a:rPr lang="en-US" altLang="zh-CN" sz="2400">
                <a:sym typeface="Symbol" panose="05050102010706020507" pitchFamily="18" charset="2"/>
              </a:rPr>
              <a:t>F</a:t>
            </a:r>
            <a:r>
              <a:rPr lang="zh-CN" altLang="en-US" sz="2400">
                <a:sym typeface="Symbol" panose="05050102010706020507" pitchFamily="18" charset="2"/>
              </a:rPr>
              <a:t>在</a:t>
            </a:r>
            <a:r>
              <a:rPr lang="en-US" altLang="zh-CN" sz="2400">
                <a:sym typeface="Symbol" panose="05050102010706020507" pitchFamily="18" charset="2"/>
              </a:rPr>
              <a:t>U</a:t>
            </a:r>
            <a:r>
              <a:rPr lang="en-US" altLang="zh-CN" sz="2400" baseline="-16000"/>
              <a:t>i</a:t>
            </a:r>
            <a:r>
              <a:rPr lang="zh-CN" altLang="en-US" sz="2400"/>
              <a:t>上的投影</a:t>
            </a:r>
          </a:p>
        </p:txBody>
      </p:sp>
      <p:graphicFrame>
        <p:nvGraphicFramePr>
          <p:cNvPr id="111620" name="Object 4"/>
          <p:cNvGraphicFramePr>
            <a:graphicFrameLocks noChangeAspect="1"/>
          </p:cNvGraphicFramePr>
          <p:nvPr>
            <p:extLst>
              <p:ext uri="{D42A27DB-BD31-4B8C-83A1-F6EECF244321}">
                <p14:modId xmlns:p14="http://schemas.microsoft.com/office/powerpoint/2010/main" val="4291685161"/>
              </p:ext>
            </p:extLst>
          </p:nvPr>
        </p:nvGraphicFramePr>
        <p:xfrm>
          <a:off x="2712840" y="4297909"/>
          <a:ext cx="331788" cy="609600"/>
        </p:xfrm>
        <a:graphic>
          <a:graphicData uri="http://schemas.openxmlformats.org/presentationml/2006/ole">
            <mc:AlternateContent xmlns:mc="http://schemas.openxmlformats.org/markup-compatibility/2006">
              <mc:Choice xmlns:v="urn:schemas-microsoft-com:vml" Requires="v">
                <p:oleObj spid="_x0000_s111678" name="Equation" r:id="rId3" imgW="304536" imgH="444114" progId="Equation.3">
                  <p:embed/>
                </p:oleObj>
              </mc:Choice>
              <mc:Fallback>
                <p:oleObj name="Equation" r:id="rId3" imgW="304536" imgH="44411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2840" y="4297909"/>
                        <a:ext cx="331788" cy="6096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1" name="Object 5"/>
          <p:cNvGraphicFramePr>
            <a:graphicFrameLocks noChangeAspect="1"/>
          </p:cNvGraphicFramePr>
          <p:nvPr>
            <p:extLst>
              <p:ext uri="{D42A27DB-BD31-4B8C-83A1-F6EECF244321}">
                <p14:modId xmlns:p14="http://schemas.microsoft.com/office/powerpoint/2010/main" val="3116650299"/>
              </p:ext>
            </p:extLst>
          </p:nvPr>
        </p:nvGraphicFramePr>
        <p:xfrm>
          <a:off x="5961708" y="3162797"/>
          <a:ext cx="127000" cy="254000"/>
        </p:xfrm>
        <a:graphic>
          <a:graphicData uri="http://schemas.openxmlformats.org/presentationml/2006/ole">
            <mc:AlternateContent xmlns:mc="http://schemas.openxmlformats.org/markup-compatibility/2006">
              <mc:Choice xmlns:v="urn:schemas-microsoft-com:vml" Requires="v">
                <p:oleObj spid="_x0000_s111679" name="Equation" r:id="rId5" imgW="126835" imgH="253670" progId="Equation.3">
                  <p:embed/>
                </p:oleObj>
              </mc:Choice>
              <mc:Fallback>
                <p:oleObj name="Equation" r:id="rId5" imgW="126835" imgH="25367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08" y="3162797"/>
                        <a:ext cx="127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83432" y="692696"/>
            <a:ext cx="7772400" cy="461963"/>
          </a:xfrm>
        </p:spPr>
        <p:txBody>
          <a:bodyPr>
            <a:noAutofit/>
          </a:bodyPr>
          <a:lstStyle/>
          <a:p>
            <a:pPr eaLnBrk="1" hangingPunct="1"/>
            <a:r>
              <a:rPr lang="en-US" altLang="zh-CN" sz="3200" dirty="0"/>
              <a:t>6.4.1 </a:t>
            </a:r>
            <a:r>
              <a:rPr lang="zh-CN" altLang="en-US" sz="3200" dirty="0"/>
              <a:t>模式分解的定义</a:t>
            </a:r>
          </a:p>
        </p:txBody>
      </p:sp>
      <p:sp>
        <p:nvSpPr>
          <p:cNvPr id="112643" name="Rectangle 3"/>
          <p:cNvSpPr>
            <a:spLocks noGrp="1" noChangeArrowheads="1"/>
          </p:cNvSpPr>
          <p:nvPr>
            <p:ph idx="1"/>
          </p:nvPr>
        </p:nvSpPr>
        <p:spPr/>
        <p:txBody>
          <a:bodyPr/>
          <a:lstStyle/>
          <a:p>
            <a:pPr eaLnBrk="1" hangingPunct="1"/>
            <a:r>
              <a:rPr lang="zh-CN" altLang="en-US" sz="2400"/>
              <a:t>2. 分解的基本代数运算</a:t>
            </a:r>
          </a:p>
          <a:p>
            <a:pPr lvl="1" eaLnBrk="1" hangingPunct="1"/>
            <a:r>
              <a:rPr lang="zh-CN" altLang="en-US" sz="2400"/>
              <a:t>投影</a:t>
            </a:r>
          </a:p>
          <a:p>
            <a:pPr lvl="1" eaLnBrk="1" hangingPunct="1"/>
            <a:r>
              <a:rPr lang="zh-CN" altLang="en-US" sz="2400"/>
              <a:t>自然连接</a:t>
            </a:r>
          </a:p>
          <a:p>
            <a:pPr lvl="1" eaLnBrk="1" hangingPunct="1"/>
            <a:endParaRPr lang="zh-CN" altLang="en-US" sz="2400"/>
          </a:p>
          <a:p>
            <a:pPr eaLnBrk="1" hangingPunct="1"/>
            <a:r>
              <a:rPr lang="zh-CN" altLang="en-US" sz="2400"/>
              <a:t>3. “等价”分解的定义</a:t>
            </a:r>
          </a:p>
          <a:p>
            <a:pPr lvl="1" eaLnBrk="1" hangingPunct="1"/>
            <a:r>
              <a:rPr lang="zh-CN" altLang="en-US" sz="2400"/>
              <a:t>无损连接分解</a:t>
            </a:r>
          </a:p>
          <a:p>
            <a:pPr lvl="1" eaLnBrk="1" hangingPunct="1"/>
            <a:r>
              <a:rPr lang="zh-CN" altLang="en-US" sz="2400"/>
              <a:t>保持函数依赖</a:t>
            </a:r>
          </a:p>
          <a:p>
            <a:pPr lvl="1" eaLnBrk="1" hangingPunct="1"/>
            <a:r>
              <a:rPr lang="zh-CN" altLang="en-US" sz="2400"/>
              <a:t>既是无损连接分解，又要保持函数依赖</a:t>
            </a:r>
          </a:p>
          <a:p>
            <a:pPr lvl="1" eaLnBrk="1" hangingPunct="1"/>
            <a:endParaRPr lang="zh-CN" altLang="en-US" sz="2400"/>
          </a:p>
          <a:p>
            <a:pPr lvl="1" eaLnBrk="1" hangingPunct="1"/>
            <a:endParaRPr lang="zh-CN" altLang="en-US" sz="2400"/>
          </a:p>
          <a:p>
            <a:pPr eaLnBrk="1" hangingPunct="1"/>
            <a:endParaRPr lang="zh-CN" alt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55440" y="620688"/>
            <a:ext cx="7772400" cy="463550"/>
          </a:xfrm>
        </p:spPr>
        <p:txBody>
          <a:bodyPr>
            <a:noAutofit/>
          </a:bodyPr>
          <a:lstStyle/>
          <a:p>
            <a:pPr eaLnBrk="1" hangingPunct="1"/>
            <a:r>
              <a:rPr lang="en-US" altLang="zh-CN" sz="3200" dirty="0"/>
              <a:t>6.4.2 </a:t>
            </a:r>
            <a:r>
              <a:rPr lang="zh-CN" altLang="en-US" sz="3200" dirty="0"/>
              <a:t>模式分解中的问题 </a:t>
            </a:r>
            <a:r>
              <a:rPr lang="en-US" altLang="zh-CN" sz="3200" dirty="0"/>
              <a:t>Ex1</a:t>
            </a:r>
          </a:p>
        </p:txBody>
      </p:sp>
      <p:sp>
        <p:nvSpPr>
          <p:cNvPr id="113667" name="Rectangle 3"/>
          <p:cNvSpPr>
            <a:spLocks noGrp="1" noChangeArrowheads="1"/>
          </p:cNvSpPr>
          <p:nvPr>
            <p:ph idx="1"/>
          </p:nvPr>
        </p:nvSpPr>
        <p:spPr>
          <a:xfrm>
            <a:off x="845890" y="1100113"/>
            <a:ext cx="1828800" cy="609600"/>
          </a:xfrm>
          <a:noFill/>
        </p:spPr>
        <p:txBody>
          <a:bodyPr/>
          <a:lstStyle/>
          <a:p>
            <a:pPr algn="ctr" eaLnBrk="1" hangingPunct="1">
              <a:buFont typeface="Wingdings" panose="05000000000000000000" pitchFamily="2" charset="2"/>
              <a:buNone/>
            </a:pPr>
            <a:r>
              <a:rPr lang="en-US" altLang="zh-CN" sz="2800" b="1"/>
              <a:t>R(A, B, C)</a:t>
            </a:r>
          </a:p>
        </p:txBody>
      </p:sp>
      <p:graphicFrame>
        <p:nvGraphicFramePr>
          <p:cNvPr id="96260" name="Group 4"/>
          <p:cNvGraphicFramePr>
            <a:graphicFrameLocks noGrp="1"/>
          </p:cNvGraphicFramePr>
          <p:nvPr>
            <p:extLst>
              <p:ext uri="{D42A27DB-BD31-4B8C-83A1-F6EECF244321}">
                <p14:modId xmlns:p14="http://schemas.microsoft.com/office/powerpoint/2010/main" val="3460350565"/>
              </p:ext>
            </p:extLst>
          </p:nvPr>
        </p:nvGraphicFramePr>
        <p:xfrm>
          <a:off x="750640" y="1709713"/>
          <a:ext cx="2000250" cy="1371600"/>
        </p:xfrm>
        <a:graphic>
          <a:graphicData uri="http://schemas.openxmlformats.org/drawingml/2006/table">
            <a:tbl>
              <a:tblPr/>
              <a:tblGrid>
                <a:gridCol w="666750">
                  <a:extLst>
                    <a:ext uri="{9D8B030D-6E8A-4147-A177-3AD203B41FA5}">
                      <a16:colId xmlns:a16="http://schemas.microsoft.com/office/drawing/2014/main" val="800214117"/>
                    </a:ext>
                  </a:extLst>
                </a:gridCol>
                <a:gridCol w="666750">
                  <a:extLst>
                    <a:ext uri="{9D8B030D-6E8A-4147-A177-3AD203B41FA5}">
                      <a16:colId xmlns:a16="http://schemas.microsoft.com/office/drawing/2014/main" val="4263074419"/>
                    </a:ext>
                  </a:extLst>
                </a:gridCol>
                <a:gridCol w="666750">
                  <a:extLst>
                    <a:ext uri="{9D8B030D-6E8A-4147-A177-3AD203B41FA5}">
                      <a16:colId xmlns:a16="http://schemas.microsoft.com/office/drawing/2014/main" val="1538252975"/>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0702986"/>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3506832"/>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3665265"/>
                  </a:ext>
                </a:extLst>
              </a:tr>
            </a:tbl>
          </a:graphicData>
        </a:graphic>
      </p:graphicFrame>
      <p:graphicFrame>
        <p:nvGraphicFramePr>
          <p:cNvPr id="96278" name="Group 22"/>
          <p:cNvGraphicFramePr>
            <a:graphicFrameLocks noGrp="1"/>
          </p:cNvGraphicFramePr>
          <p:nvPr>
            <p:extLst>
              <p:ext uri="{D42A27DB-BD31-4B8C-83A1-F6EECF244321}">
                <p14:modId xmlns:p14="http://schemas.microsoft.com/office/powerpoint/2010/main" val="295078297"/>
              </p:ext>
            </p:extLst>
          </p:nvPr>
        </p:nvGraphicFramePr>
        <p:xfrm>
          <a:off x="3208090" y="1709713"/>
          <a:ext cx="1333500" cy="1371600"/>
        </p:xfrm>
        <a:graphic>
          <a:graphicData uri="http://schemas.openxmlformats.org/drawingml/2006/table">
            <a:tbl>
              <a:tblPr/>
              <a:tblGrid>
                <a:gridCol w="685800">
                  <a:extLst>
                    <a:ext uri="{9D8B030D-6E8A-4147-A177-3AD203B41FA5}">
                      <a16:colId xmlns:a16="http://schemas.microsoft.com/office/drawing/2014/main" val="4202814318"/>
                    </a:ext>
                  </a:extLst>
                </a:gridCol>
                <a:gridCol w="647700">
                  <a:extLst>
                    <a:ext uri="{9D8B030D-6E8A-4147-A177-3AD203B41FA5}">
                      <a16:colId xmlns:a16="http://schemas.microsoft.com/office/drawing/2014/main" val="639238473"/>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3548966"/>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2254982"/>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4053776"/>
                  </a:ext>
                </a:extLst>
              </a:tr>
            </a:tbl>
          </a:graphicData>
        </a:graphic>
      </p:graphicFrame>
      <p:graphicFrame>
        <p:nvGraphicFramePr>
          <p:cNvPr id="96292" name="Group 36"/>
          <p:cNvGraphicFramePr>
            <a:graphicFrameLocks noGrp="1"/>
          </p:cNvGraphicFramePr>
          <p:nvPr>
            <p:extLst>
              <p:ext uri="{D42A27DB-BD31-4B8C-83A1-F6EECF244321}">
                <p14:modId xmlns:p14="http://schemas.microsoft.com/office/powerpoint/2010/main" val="572341690"/>
              </p:ext>
            </p:extLst>
          </p:nvPr>
        </p:nvGraphicFramePr>
        <p:xfrm>
          <a:off x="5074990" y="1709713"/>
          <a:ext cx="1333500" cy="1371600"/>
        </p:xfrm>
        <a:graphic>
          <a:graphicData uri="http://schemas.openxmlformats.org/drawingml/2006/table">
            <a:tbl>
              <a:tblPr/>
              <a:tblGrid>
                <a:gridCol w="666750">
                  <a:extLst>
                    <a:ext uri="{9D8B030D-6E8A-4147-A177-3AD203B41FA5}">
                      <a16:colId xmlns:a16="http://schemas.microsoft.com/office/drawing/2014/main" val="3783496219"/>
                    </a:ext>
                  </a:extLst>
                </a:gridCol>
                <a:gridCol w="666750">
                  <a:extLst>
                    <a:ext uri="{9D8B030D-6E8A-4147-A177-3AD203B41FA5}">
                      <a16:colId xmlns:a16="http://schemas.microsoft.com/office/drawing/2014/main" val="3043159710"/>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1926664"/>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1780047"/>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0048051"/>
                  </a:ext>
                </a:extLst>
              </a:tr>
            </a:tbl>
          </a:graphicData>
        </a:graphic>
      </p:graphicFrame>
      <p:graphicFrame>
        <p:nvGraphicFramePr>
          <p:cNvPr id="96306" name="Group 50"/>
          <p:cNvGraphicFramePr>
            <a:graphicFrameLocks noGrp="1"/>
          </p:cNvGraphicFramePr>
          <p:nvPr>
            <p:extLst>
              <p:ext uri="{D42A27DB-BD31-4B8C-83A1-F6EECF244321}">
                <p14:modId xmlns:p14="http://schemas.microsoft.com/office/powerpoint/2010/main" val="3387465889"/>
              </p:ext>
            </p:extLst>
          </p:nvPr>
        </p:nvGraphicFramePr>
        <p:xfrm>
          <a:off x="7018090" y="1709713"/>
          <a:ext cx="2000250" cy="1371600"/>
        </p:xfrm>
        <a:graphic>
          <a:graphicData uri="http://schemas.openxmlformats.org/drawingml/2006/table">
            <a:tbl>
              <a:tblPr/>
              <a:tblGrid>
                <a:gridCol w="666750">
                  <a:extLst>
                    <a:ext uri="{9D8B030D-6E8A-4147-A177-3AD203B41FA5}">
                      <a16:colId xmlns:a16="http://schemas.microsoft.com/office/drawing/2014/main" val="4208872551"/>
                    </a:ext>
                  </a:extLst>
                </a:gridCol>
                <a:gridCol w="666750">
                  <a:extLst>
                    <a:ext uri="{9D8B030D-6E8A-4147-A177-3AD203B41FA5}">
                      <a16:colId xmlns:a16="http://schemas.microsoft.com/office/drawing/2014/main" val="2027819943"/>
                    </a:ext>
                  </a:extLst>
                </a:gridCol>
                <a:gridCol w="666750">
                  <a:extLst>
                    <a:ext uri="{9D8B030D-6E8A-4147-A177-3AD203B41FA5}">
                      <a16:colId xmlns:a16="http://schemas.microsoft.com/office/drawing/2014/main" val="2413951055"/>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5686635"/>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3700587"/>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8737462"/>
                  </a:ext>
                </a:extLst>
              </a:tr>
            </a:tbl>
          </a:graphicData>
        </a:graphic>
      </p:graphicFrame>
      <p:sp>
        <p:nvSpPr>
          <p:cNvPr id="113732" name="Rectangle 68"/>
          <p:cNvSpPr>
            <a:spLocks noChangeArrowheads="1"/>
          </p:cNvSpPr>
          <p:nvPr/>
        </p:nvSpPr>
        <p:spPr bwMode="auto">
          <a:xfrm>
            <a:off x="2979490" y="117631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AB</a:t>
            </a:r>
            <a:r>
              <a:rPr lang="en-US" altLang="zh-CN" sz="2800">
                <a:ea typeface="楷体_GB2312" pitchFamily="49" charset="-122"/>
              </a:rPr>
              <a:t>(R)</a:t>
            </a:r>
          </a:p>
        </p:txBody>
      </p:sp>
      <p:sp>
        <p:nvSpPr>
          <p:cNvPr id="113733" name="Rectangle 69"/>
          <p:cNvSpPr>
            <a:spLocks noChangeArrowheads="1"/>
          </p:cNvSpPr>
          <p:nvPr/>
        </p:nvSpPr>
        <p:spPr bwMode="auto">
          <a:xfrm>
            <a:off x="4808290" y="117631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BC</a:t>
            </a:r>
            <a:r>
              <a:rPr lang="en-US" altLang="zh-CN" sz="2800">
                <a:ea typeface="楷体_GB2312" pitchFamily="49" charset="-122"/>
              </a:rPr>
              <a:t>(R)</a:t>
            </a:r>
          </a:p>
        </p:txBody>
      </p:sp>
      <p:sp>
        <p:nvSpPr>
          <p:cNvPr id="113734" name="Rectangle 70"/>
          <p:cNvSpPr>
            <a:spLocks noChangeArrowheads="1"/>
          </p:cNvSpPr>
          <p:nvPr/>
        </p:nvSpPr>
        <p:spPr bwMode="auto">
          <a:xfrm>
            <a:off x="6389440" y="117631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AB</a:t>
            </a:r>
            <a:r>
              <a:rPr lang="en-US" altLang="zh-CN" sz="2800">
                <a:ea typeface="楷体_GB2312" pitchFamily="49" charset="-122"/>
              </a:rPr>
              <a:t>(R)</a:t>
            </a:r>
          </a:p>
        </p:txBody>
      </p:sp>
      <p:sp>
        <p:nvSpPr>
          <p:cNvPr id="113735" name="Rectangle 71"/>
          <p:cNvSpPr>
            <a:spLocks noChangeArrowheads="1"/>
          </p:cNvSpPr>
          <p:nvPr/>
        </p:nvSpPr>
        <p:spPr bwMode="auto">
          <a:xfrm>
            <a:off x="8084890" y="1176313"/>
            <a:ext cx="12763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BC</a:t>
            </a:r>
            <a:r>
              <a:rPr lang="en-US" altLang="zh-CN" sz="2800">
                <a:ea typeface="楷体_GB2312" pitchFamily="49" charset="-122"/>
              </a:rPr>
              <a:t>(R)</a:t>
            </a:r>
          </a:p>
        </p:txBody>
      </p:sp>
      <p:sp>
        <p:nvSpPr>
          <p:cNvPr id="113736" name="AutoShape 72"/>
          <p:cNvSpPr>
            <a:spLocks noChangeArrowheads="1"/>
          </p:cNvSpPr>
          <p:nvPr/>
        </p:nvSpPr>
        <p:spPr bwMode="auto">
          <a:xfrm rot="5400000">
            <a:off x="7932490" y="1271563"/>
            <a:ext cx="228600" cy="3429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737" name="Rectangle 73"/>
          <p:cNvSpPr>
            <a:spLocks noChangeArrowheads="1"/>
          </p:cNvSpPr>
          <p:nvPr/>
        </p:nvSpPr>
        <p:spPr bwMode="auto">
          <a:xfrm>
            <a:off x="845890" y="3771876"/>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en-US" altLang="zh-CN" sz="2800">
                <a:ea typeface="楷体_GB2312" pitchFamily="49" charset="-122"/>
              </a:rPr>
              <a:t>R(A, B, C)</a:t>
            </a:r>
          </a:p>
        </p:txBody>
      </p:sp>
      <p:graphicFrame>
        <p:nvGraphicFramePr>
          <p:cNvPr id="96330" name="Group 74"/>
          <p:cNvGraphicFramePr>
            <a:graphicFrameLocks noGrp="1"/>
          </p:cNvGraphicFramePr>
          <p:nvPr>
            <p:extLst>
              <p:ext uri="{D42A27DB-BD31-4B8C-83A1-F6EECF244321}">
                <p14:modId xmlns:p14="http://schemas.microsoft.com/office/powerpoint/2010/main" val="2439892071"/>
              </p:ext>
            </p:extLst>
          </p:nvPr>
        </p:nvGraphicFramePr>
        <p:xfrm>
          <a:off x="750640" y="4381476"/>
          <a:ext cx="2000250" cy="1371600"/>
        </p:xfrm>
        <a:graphic>
          <a:graphicData uri="http://schemas.openxmlformats.org/drawingml/2006/table">
            <a:tbl>
              <a:tblPr/>
              <a:tblGrid>
                <a:gridCol w="666750">
                  <a:extLst>
                    <a:ext uri="{9D8B030D-6E8A-4147-A177-3AD203B41FA5}">
                      <a16:colId xmlns:a16="http://schemas.microsoft.com/office/drawing/2014/main" val="4051850017"/>
                    </a:ext>
                  </a:extLst>
                </a:gridCol>
                <a:gridCol w="666750">
                  <a:extLst>
                    <a:ext uri="{9D8B030D-6E8A-4147-A177-3AD203B41FA5}">
                      <a16:colId xmlns:a16="http://schemas.microsoft.com/office/drawing/2014/main" val="4094128138"/>
                    </a:ext>
                  </a:extLst>
                </a:gridCol>
                <a:gridCol w="666750">
                  <a:extLst>
                    <a:ext uri="{9D8B030D-6E8A-4147-A177-3AD203B41FA5}">
                      <a16:colId xmlns:a16="http://schemas.microsoft.com/office/drawing/2014/main" val="3606484541"/>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783696"/>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432894"/>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5303906"/>
                  </a:ext>
                </a:extLst>
              </a:tr>
            </a:tbl>
          </a:graphicData>
        </a:graphic>
      </p:graphicFrame>
      <p:graphicFrame>
        <p:nvGraphicFramePr>
          <p:cNvPr id="96348" name="Group 92"/>
          <p:cNvGraphicFramePr>
            <a:graphicFrameLocks noGrp="1"/>
          </p:cNvGraphicFramePr>
          <p:nvPr>
            <p:extLst>
              <p:ext uri="{D42A27DB-BD31-4B8C-83A1-F6EECF244321}">
                <p14:modId xmlns:p14="http://schemas.microsoft.com/office/powerpoint/2010/main" val="3350910671"/>
              </p:ext>
            </p:extLst>
          </p:nvPr>
        </p:nvGraphicFramePr>
        <p:xfrm>
          <a:off x="3208090" y="4381476"/>
          <a:ext cx="1333500" cy="1371600"/>
        </p:xfrm>
        <a:graphic>
          <a:graphicData uri="http://schemas.openxmlformats.org/drawingml/2006/table">
            <a:tbl>
              <a:tblPr/>
              <a:tblGrid>
                <a:gridCol w="685800">
                  <a:extLst>
                    <a:ext uri="{9D8B030D-6E8A-4147-A177-3AD203B41FA5}">
                      <a16:colId xmlns:a16="http://schemas.microsoft.com/office/drawing/2014/main" val="1650887509"/>
                    </a:ext>
                  </a:extLst>
                </a:gridCol>
                <a:gridCol w="647700">
                  <a:extLst>
                    <a:ext uri="{9D8B030D-6E8A-4147-A177-3AD203B41FA5}">
                      <a16:colId xmlns:a16="http://schemas.microsoft.com/office/drawing/2014/main" val="3817511808"/>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4380791"/>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1840917"/>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4589928"/>
                  </a:ext>
                </a:extLst>
              </a:tr>
            </a:tbl>
          </a:graphicData>
        </a:graphic>
      </p:graphicFrame>
      <p:graphicFrame>
        <p:nvGraphicFramePr>
          <p:cNvPr id="96362" name="Group 106"/>
          <p:cNvGraphicFramePr>
            <a:graphicFrameLocks noGrp="1"/>
          </p:cNvGraphicFramePr>
          <p:nvPr>
            <p:extLst>
              <p:ext uri="{D42A27DB-BD31-4B8C-83A1-F6EECF244321}">
                <p14:modId xmlns:p14="http://schemas.microsoft.com/office/powerpoint/2010/main" val="335341971"/>
              </p:ext>
            </p:extLst>
          </p:nvPr>
        </p:nvGraphicFramePr>
        <p:xfrm>
          <a:off x="5074990" y="4381476"/>
          <a:ext cx="1333500" cy="1371600"/>
        </p:xfrm>
        <a:graphic>
          <a:graphicData uri="http://schemas.openxmlformats.org/drawingml/2006/table">
            <a:tbl>
              <a:tblPr/>
              <a:tblGrid>
                <a:gridCol w="666750">
                  <a:extLst>
                    <a:ext uri="{9D8B030D-6E8A-4147-A177-3AD203B41FA5}">
                      <a16:colId xmlns:a16="http://schemas.microsoft.com/office/drawing/2014/main" val="198755038"/>
                    </a:ext>
                  </a:extLst>
                </a:gridCol>
                <a:gridCol w="666750">
                  <a:extLst>
                    <a:ext uri="{9D8B030D-6E8A-4147-A177-3AD203B41FA5}">
                      <a16:colId xmlns:a16="http://schemas.microsoft.com/office/drawing/2014/main" val="2017002881"/>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3435911"/>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7746061"/>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5544361"/>
                  </a:ext>
                </a:extLst>
              </a:tr>
            </a:tbl>
          </a:graphicData>
        </a:graphic>
      </p:graphicFrame>
      <p:graphicFrame>
        <p:nvGraphicFramePr>
          <p:cNvPr id="96376" name="Group 120"/>
          <p:cNvGraphicFramePr>
            <a:graphicFrameLocks noGrp="1"/>
          </p:cNvGraphicFramePr>
          <p:nvPr>
            <p:extLst>
              <p:ext uri="{D42A27DB-BD31-4B8C-83A1-F6EECF244321}">
                <p14:modId xmlns:p14="http://schemas.microsoft.com/office/powerpoint/2010/main" val="3291717714"/>
              </p:ext>
            </p:extLst>
          </p:nvPr>
        </p:nvGraphicFramePr>
        <p:xfrm>
          <a:off x="7018090" y="4381476"/>
          <a:ext cx="2000250" cy="2286000"/>
        </p:xfrm>
        <a:graphic>
          <a:graphicData uri="http://schemas.openxmlformats.org/drawingml/2006/table">
            <a:tbl>
              <a:tblPr/>
              <a:tblGrid>
                <a:gridCol w="666750">
                  <a:extLst>
                    <a:ext uri="{9D8B030D-6E8A-4147-A177-3AD203B41FA5}">
                      <a16:colId xmlns:a16="http://schemas.microsoft.com/office/drawing/2014/main" val="1875270296"/>
                    </a:ext>
                  </a:extLst>
                </a:gridCol>
                <a:gridCol w="666750">
                  <a:extLst>
                    <a:ext uri="{9D8B030D-6E8A-4147-A177-3AD203B41FA5}">
                      <a16:colId xmlns:a16="http://schemas.microsoft.com/office/drawing/2014/main" val="1813730454"/>
                    </a:ext>
                  </a:extLst>
                </a:gridCol>
                <a:gridCol w="666750">
                  <a:extLst>
                    <a:ext uri="{9D8B030D-6E8A-4147-A177-3AD203B41FA5}">
                      <a16:colId xmlns:a16="http://schemas.microsoft.com/office/drawing/2014/main" val="2496691692"/>
                    </a:ext>
                  </a:extLst>
                </a:gridCol>
              </a:tblGrid>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4197847"/>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7445938"/>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6467706"/>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5572934"/>
                  </a:ext>
                </a:extLst>
              </a:tr>
              <a:tr h="1651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680535"/>
                  </a:ext>
                </a:extLst>
              </a:tr>
            </a:tbl>
          </a:graphicData>
        </a:graphic>
      </p:graphicFrame>
      <p:sp>
        <p:nvSpPr>
          <p:cNvPr id="113810" name="Rectangle 146"/>
          <p:cNvSpPr>
            <a:spLocks noChangeArrowheads="1"/>
          </p:cNvSpPr>
          <p:nvPr/>
        </p:nvSpPr>
        <p:spPr bwMode="auto">
          <a:xfrm>
            <a:off x="2979490" y="3848076"/>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AB</a:t>
            </a:r>
            <a:r>
              <a:rPr lang="en-US" altLang="zh-CN" sz="2800">
                <a:ea typeface="楷体_GB2312" pitchFamily="49" charset="-122"/>
              </a:rPr>
              <a:t>(R)</a:t>
            </a:r>
          </a:p>
        </p:txBody>
      </p:sp>
      <p:sp>
        <p:nvSpPr>
          <p:cNvPr id="113811" name="Rectangle 147"/>
          <p:cNvSpPr>
            <a:spLocks noChangeArrowheads="1"/>
          </p:cNvSpPr>
          <p:nvPr/>
        </p:nvSpPr>
        <p:spPr bwMode="auto">
          <a:xfrm>
            <a:off x="4808290" y="3848076"/>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BC</a:t>
            </a:r>
            <a:r>
              <a:rPr lang="en-US" altLang="zh-CN" sz="2800">
                <a:ea typeface="楷体_GB2312" pitchFamily="49" charset="-122"/>
              </a:rPr>
              <a:t>(R)</a:t>
            </a:r>
          </a:p>
        </p:txBody>
      </p:sp>
      <p:sp>
        <p:nvSpPr>
          <p:cNvPr id="113812" name="Rectangle 148"/>
          <p:cNvSpPr>
            <a:spLocks noChangeArrowheads="1"/>
          </p:cNvSpPr>
          <p:nvPr/>
        </p:nvSpPr>
        <p:spPr bwMode="auto">
          <a:xfrm>
            <a:off x="6389440" y="3848076"/>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AB</a:t>
            </a:r>
            <a:r>
              <a:rPr lang="en-US" altLang="zh-CN" sz="2800">
                <a:ea typeface="楷体_GB2312" pitchFamily="49" charset="-122"/>
              </a:rPr>
              <a:t>(R)</a:t>
            </a:r>
          </a:p>
        </p:txBody>
      </p:sp>
      <p:sp>
        <p:nvSpPr>
          <p:cNvPr id="113813" name="Rectangle 149"/>
          <p:cNvSpPr>
            <a:spLocks noChangeArrowheads="1"/>
          </p:cNvSpPr>
          <p:nvPr/>
        </p:nvSpPr>
        <p:spPr bwMode="auto">
          <a:xfrm>
            <a:off x="8084890" y="3848076"/>
            <a:ext cx="12763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r>
              <a:rPr lang="zh-CN" altLang="en-US" sz="2800">
                <a:ea typeface="楷体_GB2312" pitchFamily="49" charset="-122"/>
              </a:rPr>
              <a:t>∏</a:t>
            </a:r>
            <a:r>
              <a:rPr lang="en-US" altLang="zh-CN" sz="2800" baseline="-16000">
                <a:ea typeface="楷体_GB2312" pitchFamily="49" charset="-122"/>
              </a:rPr>
              <a:t>BC</a:t>
            </a:r>
            <a:r>
              <a:rPr lang="en-US" altLang="zh-CN" sz="2800">
                <a:ea typeface="楷体_GB2312" pitchFamily="49" charset="-122"/>
              </a:rPr>
              <a:t>(R)</a:t>
            </a:r>
          </a:p>
        </p:txBody>
      </p:sp>
      <p:sp>
        <p:nvSpPr>
          <p:cNvPr id="113814" name="AutoShape 150"/>
          <p:cNvSpPr>
            <a:spLocks noChangeArrowheads="1"/>
          </p:cNvSpPr>
          <p:nvPr/>
        </p:nvSpPr>
        <p:spPr bwMode="auto">
          <a:xfrm rot="5400000">
            <a:off x="7932490" y="3943326"/>
            <a:ext cx="228600" cy="3429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815" name="AutoShape 151"/>
          <p:cNvSpPr>
            <a:spLocks noChangeArrowheads="1"/>
          </p:cNvSpPr>
          <p:nvPr/>
        </p:nvSpPr>
        <p:spPr bwMode="auto">
          <a:xfrm>
            <a:off x="826840" y="6129313"/>
            <a:ext cx="1905000" cy="533400"/>
          </a:xfrm>
          <a:prstGeom prst="wedgeRoundRectCallout">
            <a:avLst>
              <a:gd name="adj1" fmla="val 68833"/>
              <a:gd name="adj2" fmla="val -1208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bg2"/>
              </a:buClr>
              <a:buFont typeface="Monotype Sorts" pitchFamily="2" charset="2"/>
              <a:buNone/>
            </a:pPr>
            <a:r>
              <a:rPr lang="zh-CN" altLang="en-US" sz="2800" b="1">
                <a:solidFill>
                  <a:schemeClr val="bg2"/>
                </a:solidFill>
                <a:ea typeface="楷体_GB2312" pitchFamily="49" charset="-122"/>
              </a:rPr>
              <a:t>有损分解</a:t>
            </a:r>
          </a:p>
          <a:p>
            <a:pPr algn="ctr">
              <a:spcBef>
                <a:spcPct val="0"/>
              </a:spcBef>
              <a:buClrTx/>
              <a:buFontTx/>
              <a:buNone/>
            </a:pPr>
            <a:endParaRPr lang="zh-CN" altLang="en-US" sz="2400"/>
          </a:p>
        </p:txBody>
      </p:sp>
      <p:sp>
        <p:nvSpPr>
          <p:cNvPr id="113816" name="Rectangle 152"/>
          <p:cNvSpPr>
            <a:spLocks noChangeArrowheads="1"/>
          </p:cNvSpPr>
          <p:nvPr/>
        </p:nvSpPr>
        <p:spPr bwMode="auto">
          <a:xfrm>
            <a:off x="979240" y="612931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endParaRPr lang="zh-CN" altLang="en-US" sz="2800" b="1">
              <a:ea typeface="楷体_GB2312" pitchFamily="49" charset="-122"/>
            </a:endParaRPr>
          </a:p>
        </p:txBody>
      </p:sp>
      <p:sp>
        <p:nvSpPr>
          <p:cNvPr id="113817" name="AutoShape 153"/>
          <p:cNvSpPr>
            <a:spLocks noChangeArrowheads="1"/>
          </p:cNvSpPr>
          <p:nvPr/>
        </p:nvSpPr>
        <p:spPr bwMode="auto">
          <a:xfrm>
            <a:off x="903040" y="3233713"/>
            <a:ext cx="1828800" cy="533400"/>
          </a:xfrm>
          <a:prstGeom prst="wedgeRoundRectCallout">
            <a:avLst>
              <a:gd name="adj1" fmla="val 89412"/>
              <a:gd name="adj2" fmla="val -7143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bg2"/>
              </a:buClr>
              <a:buFont typeface="Monotype Sorts" pitchFamily="2" charset="2"/>
              <a:buNone/>
            </a:pPr>
            <a:r>
              <a:rPr lang="zh-CN" altLang="en-US" sz="2800" b="1">
                <a:solidFill>
                  <a:schemeClr val="bg2"/>
                </a:solidFill>
                <a:ea typeface="楷体_GB2312" pitchFamily="49" charset="-122"/>
              </a:rPr>
              <a:t>无损分解</a:t>
            </a:r>
            <a:endParaRPr lang="zh-CN" altLang="en-US" sz="2400">
              <a:solidFill>
                <a:schemeClr val="bg2"/>
              </a:solidFill>
            </a:endParaRPr>
          </a:p>
        </p:txBody>
      </p:sp>
      <p:sp>
        <p:nvSpPr>
          <p:cNvPr id="113818" name="Rectangle 154"/>
          <p:cNvSpPr>
            <a:spLocks noChangeArrowheads="1"/>
          </p:cNvSpPr>
          <p:nvPr/>
        </p:nvSpPr>
        <p:spPr bwMode="auto">
          <a:xfrm>
            <a:off x="1055440" y="323371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ctr" eaLnBrk="1" hangingPunct="1">
              <a:buClr>
                <a:schemeClr val="bg2"/>
              </a:buClr>
              <a:buFont typeface="Monotype Sorts" pitchFamily="2" charset="2"/>
              <a:buNone/>
            </a:pPr>
            <a:endParaRPr lang="zh-CN" altLang="en-US" sz="2800" b="1">
              <a:ea typeface="楷体_GB2312"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767408" y="620688"/>
            <a:ext cx="7772400" cy="461962"/>
          </a:xfrm>
        </p:spPr>
        <p:txBody>
          <a:bodyPr>
            <a:noAutofit/>
          </a:bodyPr>
          <a:lstStyle/>
          <a:p>
            <a:pPr eaLnBrk="1" hangingPunct="1"/>
            <a:r>
              <a:rPr lang="en-US" altLang="zh-CN" sz="3200" b="1" dirty="0"/>
              <a:t>6.4.2 </a:t>
            </a:r>
            <a:r>
              <a:rPr lang="zh-CN" altLang="en-US" sz="3200" b="1" dirty="0"/>
              <a:t>模式分解中的问题 </a:t>
            </a:r>
            <a:r>
              <a:rPr lang="en-US" altLang="zh-CN" sz="2400" b="1" dirty="0"/>
              <a:t>Ex2</a:t>
            </a:r>
            <a:endParaRPr lang="zh-CN" altLang="en-US" sz="2400" b="1" dirty="0"/>
          </a:p>
        </p:txBody>
      </p:sp>
      <p:graphicFrame>
        <p:nvGraphicFramePr>
          <p:cNvPr id="97283" name="Group 3"/>
          <p:cNvGraphicFramePr>
            <a:graphicFrameLocks noGrp="1"/>
          </p:cNvGraphicFramePr>
          <p:nvPr>
            <p:extLst>
              <p:ext uri="{D42A27DB-BD31-4B8C-83A1-F6EECF244321}">
                <p14:modId xmlns:p14="http://schemas.microsoft.com/office/powerpoint/2010/main" val="2783845927"/>
              </p:ext>
            </p:extLst>
          </p:nvPr>
        </p:nvGraphicFramePr>
        <p:xfrm>
          <a:off x="1224608" y="1587475"/>
          <a:ext cx="1828800" cy="1981200"/>
        </p:xfrm>
        <a:graphic>
          <a:graphicData uri="http://schemas.openxmlformats.org/drawingml/2006/table">
            <a:tbl>
              <a:tblPr/>
              <a:tblGrid>
                <a:gridCol w="609600">
                  <a:extLst>
                    <a:ext uri="{9D8B030D-6E8A-4147-A177-3AD203B41FA5}">
                      <a16:colId xmlns:a16="http://schemas.microsoft.com/office/drawing/2014/main" val="1523497062"/>
                    </a:ext>
                  </a:extLst>
                </a:gridCol>
                <a:gridCol w="609600">
                  <a:extLst>
                    <a:ext uri="{9D8B030D-6E8A-4147-A177-3AD203B41FA5}">
                      <a16:colId xmlns:a16="http://schemas.microsoft.com/office/drawing/2014/main" val="1444554008"/>
                    </a:ext>
                  </a:extLst>
                </a:gridCol>
                <a:gridCol w="609600">
                  <a:extLst>
                    <a:ext uri="{9D8B030D-6E8A-4147-A177-3AD203B41FA5}">
                      <a16:colId xmlns:a16="http://schemas.microsoft.com/office/drawing/2014/main" val="1974117099"/>
                    </a:ext>
                  </a:extLst>
                </a:gridCol>
              </a:tblGrid>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1930761"/>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5784643"/>
                  </a:ext>
                </a:extLst>
              </a:tr>
              <a:tr h="2492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344049"/>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4514992"/>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9278882"/>
                  </a:ext>
                </a:extLst>
              </a:tr>
            </a:tbl>
          </a:graphicData>
        </a:graphic>
      </p:graphicFrame>
      <p:sp>
        <p:nvSpPr>
          <p:cNvPr id="114717" name="Text Box 29"/>
          <p:cNvSpPr txBox="1">
            <a:spLocks noChangeArrowheads="1"/>
          </p:cNvSpPr>
          <p:nvPr/>
        </p:nvSpPr>
        <p:spPr bwMode="auto">
          <a:xfrm>
            <a:off x="843608" y="1130275"/>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zh-CN" altLang="en-US" sz="2400"/>
              <a:t>{</a:t>
            </a:r>
            <a:r>
              <a:rPr lang="en-US" altLang="zh-CN" sz="2400"/>
              <a:t>A </a:t>
            </a:r>
            <a:r>
              <a:rPr lang="en-US" altLang="zh-CN" sz="2000">
                <a:latin typeface="Arial Narrow" panose="020B0606020202030204" pitchFamily="34" charset="0"/>
                <a:ea typeface="华文新魏" panose="02010800040101010101" pitchFamily="2" charset="-122"/>
                <a:sym typeface="Symbol" panose="05050102010706020507" pitchFamily="18" charset="2"/>
              </a:rPr>
              <a:t></a:t>
            </a:r>
            <a:r>
              <a:rPr lang="en-US" altLang="zh-CN" sz="2400"/>
              <a:t> B, B </a:t>
            </a:r>
            <a:r>
              <a:rPr lang="en-US" altLang="zh-CN" sz="2000">
                <a:latin typeface="Arial Narrow" panose="020B0606020202030204" pitchFamily="34" charset="0"/>
                <a:ea typeface="华文新魏" panose="02010800040101010101" pitchFamily="2" charset="-122"/>
                <a:sym typeface="Symbol" panose="05050102010706020507" pitchFamily="18" charset="2"/>
              </a:rPr>
              <a:t></a:t>
            </a:r>
            <a:r>
              <a:rPr lang="en-US" altLang="zh-CN" sz="2400"/>
              <a:t> C}</a:t>
            </a:r>
          </a:p>
        </p:txBody>
      </p:sp>
      <p:graphicFrame>
        <p:nvGraphicFramePr>
          <p:cNvPr id="97310" name="Group 30"/>
          <p:cNvGraphicFramePr>
            <a:graphicFrameLocks noGrp="1"/>
          </p:cNvGraphicFramePr>
          <p:nvPr>
            <p:extLst>
              <p:ext uri="{D42A27DB-BD31-4B8C-83A1-F6EECF244321}">
                <p14:modId xmlns:p14="http://schemas.microsoft.com/office/powerpoint/2010/main" val="2361993386"/>
              </p:ext>
            </p:extLst>
          </p:nvPr>
        </p:nvGraphicFramePr>
        <p:xfrm>
          <a:off x="4272608" y="1668438"/>
          <a:ext cx="609600" cy="1981200"/>
        </p:xfrm>
        <a:graphic>
          <a:graphicData uri="http://schemas.openxmlformats.org/drawingml/2006/table">
            <a:tbl>
              <a:tblPr/>
              <a:tblGrid>
                <a:gridCol w="609600">
                  <a:extLst>
                    <a:ext uri="{9D8B030D-6E8A-4147-A177-3AD203B41FA5}">
                      <a16:colId xmlns:a16="http://schemas.microsoft.com/office/drawing/2014/main" val="1197204798"/>
                    </a:ext>
                  </a:extLst>
                </a:gridCol>
              </a:tblGrid>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42949"/>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6238490"/>
                  </a:ext>
                </a:extLst>
              </a:tr>
              <a:tr h="2492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5816720"/>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8270384"/>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0638301"/>
                  </a:ext>
                </a:extLst>
              </a:tr>
            </a:tbl>
          </a:graphicData>
        </a:graphic>
      </p:graphicFrame>
      <p:graphicFrame>
        <p:nvGraphicFramePr>
          <p:cNvPr id="97324" name="Group 44"/>
          <p:cNvGraphicFramePr>
            <a:graphicFrameLocks noGrp="1"/>
          </p:cNvGraphicFramePr>
          <p:nvPr>
            <p:extLst>
              <p:ext uri="{D42A27DB-BD31-4B8C-83A1-F6EECF244321}">
                <p14:modId xmlns:p14="http://schemas.microsoft.com/office/powerpoint/2010/main" val="287175550"/>
              </p:ext>
            </p:extLst>
          </p:nvPr>
        </p:nvGraphicFramePr>
        <p:xfrm>
          <a:off x="5415608" y="1839889"/>
          <a:ext cx="609600" cy="1584816"/>
        </p:xfrm>
        <a:graphic>
          <a:graphicData uri="http://schemas.openxmlformats.org/drawingml/2006/table">
            <a:tbl>
              <a:tblPr/>
              <a:tblGrid>
                <a:gridCol w="609600">
                  <a:extLst>
                    <a:ext uri="{9D8B030D-6E8A-4147-A177-3AD203B41FA5}">
                      <a16:colId xmlns:a16="http://schemas.microsoft.com/office/drawing/2014/main" val="4229143669"/>
                    </a:ext>
                  </a:extLst>
                </a:gridCol>
              </a:tblGrid>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9676781"/>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6433939"/>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7021546"/>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4816857"/>
                  </a:ext>
                </a:extLst>
              </a:tr>
            </a:tbl>
          </a:graphicData>
        </a:graphic>
      </p:graphicFrame>
      <p:graphicFrame>
        <p:nvGraphicFramePr>
          <p:cNvPr id="97336" name="Group 56"/>
          <p:cNvGraphicFramePr>
            <a:graphicFrameLocks noGrp="1"/>
          </p:cNvGraphicFramePr>
          <p:nvPr>
            <p:extLst>
              <p:ext uri="{D42A27DB-BD31-4B8C-83A1-F6EECF244321}">
                <p14:modId xmlns:p14="http://schemas.microsoft.com/office/powerpoint/2010/main" val="1231128412"/>
              </p:ext>
            </p:extLst>
          </p:nvPr>
        </p:nvGraphicFramePr>
        <p:xfrm>
          <a:off x="6482408" y="1930375"/>
          <a:ext cx="609600" cy="1189038"/>
        </p:xfrm>
        <a:graphic>
          <a:graphicData uri="http://schemas.openxmlformats.org/drawingml/2006/table">
            <a:tbl>
              <a:tblPr/>
              <a:tblGrid>
                <a:gridCol w="609600">
                  <a:extLst>
                    <a:ext uri="{9D8B030D-6E8A-4147-A177-3AD203B41FA5}">
                      <a16:colId xmlns:a16="http://schemas.microsoft.com/office/drawing/2014/main" val="971315761"/>
                    </a:ext>
                  </a:extLst>
                </a:gridCol>
              </a:tblGrid>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1430860"/>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5134742"/>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28504"/>
                  </a:ext>
                </a:extLst>
              </a:tr>
            </a:tbl>
          </a:graphicData>
        </a:graphic>
      </p:graphicFrame>
      <p:sp>
        <p:nvSpPr>
          <p:cNvPr id="114754" name="AutoShape 66"/>
          <p:cNvSpPr>
            <a:spLocks noChangeArrowheads="1"/>
          </p:cNvSpPr>
          <p:nvPr/>
        </p:nvSpPr>
        <p:spPr bwMode="auto">
          <a:xfrm>
            <a:off x="3282008" y="2273275"/>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7347" name="Group 67"/>
          <p:cNvGraphicFramePr>
            <a:graphicFrameLocks noGrp="1"/>
          </p:cNvGraphicFramePr>
          <p:nvPr>
            <p:extLst>
              <p:ext uri="{D42A27DB-BD31-4B8C-83A1-F6EECF244321}">
                <p14:modId xmlns:p14="http://schemas.microsoft.com/office/powerpoint/2010/main" val="99124303"/>
              </p:ext>
            </p:extLst>
          </p:nvPr>
        </p:nvGraphicFramePr>
        <p:xfrm>
          <a:off x="1910408" y="3797276"/>
          <a:ext cx="1219200" cy="2378076"/>
        </p:xfrm>
        <a:graphic>
          <a:graphicData uri="http://schemas.openxmlformats.org/drawingml/2006/table">
            <a:tbl>
              <a:tblPr/>
              <a:tblGrid>
                <a:gridCol w="609600">
                  <a:extLst>
                    <a:ext uri="{9D8B030D-6E8A-4147-A177-3AD203B41FA5}">
                      <a16:colId xmlns:a16="http://schemas.microsoft.com/office/drawing/2014/main" val="3859950174"/>
                    </a:ext>
                  </a:extLst>
                </a:gridCol>
                <a:gridCol w="609600">
                  <a:extLst>
                    <a:ext uri="{9D8B030D-6E8A-4147-A177-3AD203B41FA5}">
                      <a16:colId xmlns:a16="http://schemas.microsoft.com/office/drawing/2014/main" val="2458977539"/>
                    </a:ext>
                  </a:extLst>
                </a:gridCol>
              </a:tblGrid>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9212904"/>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1076817"/>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7261836"/>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1985849"/>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7860034"/>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a5</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2632878"/>
                  </a:ext>
                </a:extLst>
              </a:tr>
            </a:tbl>
          </a:graphicData>
        </a:graphic>
      </p:graphicFrame>
      <p:graphicFrame>
        <p:nvGraphicFramePr>
          <p:cNvPr id="97370" name="Group 90"/>
          <p:cNvGraphicFramePr>
            <a:graphicFrameLocks noGrp="1"/>
          </p:cNvGraphicFramePr>
          <p:nvPr>
            <p:extLst>
              <p:ext uri="{D42A27DB-BD31-4B8C-83A1-F6EECF244321}">
                <p14:modId xmlns:p14="http://schemas.microsoft.com/office/powerpoint/2010/main" val="3669950796"/>
              </p:ext>
            </p:extLst>
          </p:nvPr>
        </p:nvGraphicFramePr>
        <p:xfrm>
          <a:off x="3967808" y="4025876"/>
          <a:ext cx="1219200" cy="2378076"/>
        </p:xfrm>
        <a:graphic>
          <a:graphicData uri="http://schemas.openxmlformats.org/drawingml/2006/table">
            <a:tbl>
              <a:tblPr/>
              <a:tblGrid>
                <a:gridCol w="609600">
                  <a:extLst>
                    <a:ext uri="{9D8B030D-6E8A-4147-A177-3AD203B41FA5}">
                      <a16:colId xmlns:a16="http://schemas.microsoft.com/office/drawing/2014/main" val="2102953317"/>
                    </a:ext>
                  </a:extLst>
                </a:gridCol>
                <a:gridCol w="609600">
                  <a:extLst>
                    <a:ext uri="{9D8B030D-6E8A-4147-A177-3AD203B41FA5}">
                      <a16:colId xmlns:a16="http://schemas.microsoft.com/office/drawing/2014/main" val="3885398453"/>
                    </a:ext>
                  </a:extLst>
                </a:gridCol>
              </a:tblGrid>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3878930"/>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235780"/>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5531671"/>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4487722"/>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5674584"/>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a5</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8497370"/>
                  </a:ext>
                </a:extLst>
              </a:tr>
            </a:tbl>
          </a:graphicData>
        </a:graphic>
      </p:graphicFrame>
      <p:sp>
        <p:nvSpPr>
          <p:cNvPr id="114801" name="AutoShape 113"/>
          <p:cNvSpPr>
            <a:spLocks noChangeArrowheads="1"/>
          </p:cNvSpPr>
          <p:nvPr/>
        </p:nvSpPr>
        <p:spPr bwMode="auto">
          <a:xfrm rot="5400000">
            <a:off x="3434408" y="4940275"/>
            <a:ext cx="228600" cy="3810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802" name="Text Box 114"/>
          <p:cNvSpPr txBox="1">
            <a:spLocks noChangeArrowheads="1"/>
          </p:cNvSpPr>
          <p:nvPr/>
        </p:nvSpPr>
        <p:spPr bwMode="auto">
          <a:xfrm>
            <a:off x="5339408" y="4787875"/>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3600"/>
              <a:t>=</a:t>
            </a:r>
          </a:p>
        </p:txBody>
      </p:sp>
      <p:graphicFrame>
        <p:nvGraphicFramePr>
          <p:cNvPr id="97395" name="Group 115"/>
          <p:cNvGraphicFramePr>
            <a:graphicFrameLocks noGrp="1"/>
          </p:cNvGraphicFramePr>
          <p:nvPr>
            <p:extLst>
              <p:ext uri="{D42A27DB-BD31-4B8C-83A1-F6EECF244321}">
                <p14:modId xmlns:p14="http://schemas.microsoft.com/office/powerpoint/2010/main" val="1890154054"/>
              </p:ext>
            </p:extLst>
          </p:nvPr>
        </p:nvGraphicFramePr>
        <p:xfrm>
          <a:off x="5872808" y="4025876"/>
          <a:ext cx="1828800" cy="2378076"/>
        </p:xfrm>
        <a:graphic>
          <a:graphicData uri="http://schemas.openxmlformats.org/drawingml/2006/table">
            <a:tbl>
              <a:tblPr/>
              <a:tblGrid>
                <a:gridCol w="609600">
                  <a:extLst>
                    <a:ext uri="{9D8B030D-6E8A-4147-A177-3AD203B41FA5}">
                      <a16:colId xmlns:a16="http://schemas.microsoft.com/office/drawing/2014/main" val="1608509696"/>
                    </a:ext>
                  </a:extLst>
                </a:gridCol>
                <a:gridCol w="609600">
                  <a:extLst>
                    <a:ext uri="{9D8B030D-6E8A-4147-A177-3AD203B41FA5}">
                      <a16:colId xmlns:a16="http://schemas.microsoft.com/office/drawing/2014/main" val="1369708722"/>
                    </a:ext>
                  </a:extLst>
                </a:gridCol>
                <a:gridCol w="609600">
                  <a:extLst>
                    <a:ext uri="{9D8B030D-6E8A-4147-A177-3AD203B41FA5}">
                      <a16:colId xmlns:a16="http://schemas.microsoft.com/office/drawing/2014/main" val="50486744"/>
                    </a:ext>
                  </a:extLst>
                </a:gridCol>
              </a:tblGrid>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081091"/>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4996727"/>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2611311"/>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6963693"/>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7066816"/>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a5</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9962007"/>
                  </a:ext>
                </a:extLst>
              </a:tr>
            </a:tbl>
          </a:graphicData>
        </a:graphic>
      </p:graphicFrame>
      <p:sp>
        <p:nvSpPr>
          <p:cNvPr id="114833" name="AutoShape 145"/>
          <p:cNvSpPr>
            <a:spLocks noChangeArrowheads="1"/>
          </p:cNvSpPr>
          <p:nvPr/>
        </p:nvSpPr>
        <p:spPr bwMode="auto">
          <a:xfrm>
            <a:off x="996008" y="4406875"/>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834" name="AutoShape 146"/>
          <p:cNvSpPr>
            <a:spLocks noChangeArrowheads="1"/>
          </p:cNvSpPr>
          <p:nvPr/>
        </p:nvSpPr>
        <p:spPr bwMode="auto">
          <a:xfrm>
            <a:off x="310208" y="5092675"/>
            <a:ext cx="762000" cy="457200"/>
          </a:xfrm>
          <a:prstGeom prst="wedgeRoundRectCallout">
            <a:avLst>
              <a:gd name="adj1" fmla="val 172500"/>
              <a:gd name="adj2" fmla="val 1916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000">
                <a:solidFill>
                  <a:schemeClr val="bg2"/>
                </a:solidFill>
                <a:ea typeface="华文新魏" panose="02010800040101010101" pitchFamily="2" charset="-122"/>
              </a:rPr>
              <a:t>插入</a:t>
            </a:r>
          </a:p>
        </p:txBody>
      </p:sp>
      <p:sp>
        <p:nvSpPr>
          <p:cNvPr id="114835" name="AutoShape 147"/>
          <p:cNvSpPr>
            <a:spLocks noChangeArrowheads="1"/>
          </p:cNvSpPr>
          <p:nvPr/>
        </p:nvSpPr>
        <p:spPr bwMode="auto">
          <a:xfrm>
            <a:off x="8006408" y="4635475"/>
            <a:ext cx="990600" cy="685800"/>
          </a:xfrm>
          <a:prstGeom prst="wedgeRoundRectCallout">
            <a:avLst>
              <a:gd name="adj1" fmla="val -102884"/>
              <a:gd name="adj2" fmla="val 16458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000">
                <a:solidFill>
                  <a:schemeClr val="bg2"/>
                </a:solidFill>
                <a:latin typeface="华文新魏" panose="02010800040101010101" pitchFamily="2" charset="-122"/>
                <a:ea typeface="华文新魏" panose="02010800040101010101" pitchFamily="2" charset="-122"/>
              </a:rPr>
              <a:t>违反</a:t>
            </a:r>
          </a:p>
          <a:p>
            <a:pPr algn="ctr" eaLnBrk="1" hangingPunct="1">
              <a:spcBef>
                <a:spcPct val="0"/>
              </a:spcBef>
              <a:buClrTx/>
              <a:buFontTx/>
              <a:buNone/>
            </a:pPr>
            <a:r>
              <a:rPr lang="en-US" altLang="zh-CN" sz="2000">
                <a:solidFill>
                  <a:schemeClr val="bg2"/>
                </a:solidFill>
                <a:latin typeface="华文新魏" panose="02010800040101010101" pitchFamily="2" charset="-122"/>
                <a:ea typeface="华文新魏" panose="02010800040101010101" pitchFamily="2" charset="-122"/>
              </a:rPr>
              <a:t>B </a:t>
            </a:r>
            <a:r>
              <a:rPr lang="en-US" altLang="zh-CN" sz="2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000">
                <a:solidFill>
                  <a:schemeClr val="bg2"/>
                </a:solidFill>
                <a:latin typeface="华文新魏" panose="02010800040101010101" pitchFamily="2" charset="-122"/>
                <a:ea typeface="华文新魏" panose="02010800040101010101" pitchFamily="2" charset="-122"/>
              </a:rPr>
              <a:t> C</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83432" y="476672"/>
            <a:ext cx="7772400" cy="461962"/>
          </a:xfrm>
        </p:spPr>
        <p:txBody>
          <a:bodyPr>
            <a:normAutofit fontScale="90000"/>
          </a:bodyPr>
          <a:lstStyle/>
          <a:p>
            <a:pPr eaLnBrk="1" hangingPunct="1"/>
            <a:r>
              <a:rPr lang="en-US" altLang="zh-CN" sz="3200" dirty="0"/>
              <a:t>6.4.2 </a:t>
            </a:r>
            <a:r>
              <a:rPr lang="zh-CN" altLang="en-US" sz="3600" dirty="0"/>
              <a:t>模式</a:t>
            </a:r>
            <a:r>
              <a:rPr lang="zh-CN" altLang="en-US" sz="3200" dirty="0"/>
              <a:t>分解中的问题 </a:t>
            </a:r>
            <a:r>
              <a:rPr lang="en-US" altLang="zh-CN" sz="2400" dirty="0"/>
              <a:t>Ex2</a:t>
            </a:r>
            <a:endParaRPr lang="zh-CN" altLang="en-US" sz="2400" dirty="0"/>
          </a:p>
        </p:txBody>
      </p:sp>
      <p:graphicFrame>
        <p:nvGraphicFramePr>
          <p:cNvPr id="98307" name="Group 3"/>
          <p:cNvGraphicFramePr>
            <a:graphicFrameLocks noGrp="1"/>
          </p:cNvGraphicFramePr>
          <p:nvPr>
            <p:extLst>
              <p:ext uri="{D42A27DB-BD31-4B8C-83A1-F6EECF244321}">
                <p14:modId xmlns:p14="http://schemas.microsoft.com/office/powerpoint/2010/main" val="2509207976"/>
              </p:ext>
            </p:extLst>
          </p:nvPr>
        </p:nvGraphicFramePr>
        <p:xfrm>
          <a:off x="1554932" y="4529559"/>
          <a:ext cx="1219200" cy="1981200"/>
        </p:xfrm>
        <a:graphic>
          <a:graphicData uri="http://schemas.openxmlformats.org/drawingml/2006/table">
            <a:tbl>
              <a:tblPr/>
              <a:tblGrid>
                <a:gridCol w="609600">
                  <a:extLst>
                    <a:ext uri="{9D8B030D-6E8A-4147-A177-3AD203B41FA5}">
                      <a16:colId xmlns:a16="http://schemas.microsoft.com/office/drawing/2014/main" val="1286565779"/>
                    </a:ext>
                  </a:extLst>
                </a:gridCol>
                <a:gridCol w="609600">
                  <a:extLst>
                    <a:ext uri="{9D8B030D-6E8A-4147-A177-3AD203B41FA5}">
                      <a16:colId xmlns:a16="http://schemas.microsoft.com/office/drawing/2014/main" val="505437820"/>
                    </a:ext>
                  </a:extLst>
                </a:gridCol>
              </a:tblGrid>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938417"/>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1840523"/>
                  </a:ext>
                </a:extLst>
              </a:tr>
              <a:tr h="2492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617619"/>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9637869"/>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2885248"/>
                  </a:ext>
                </a:extLst>
              </a:tr>
            </a:tbl>
          </a:graphicData>
        </a:graphic>
      </p:graphicFrame>
      <p:graphicFrame>
        <p:nvGraphicFramePr>
          <p:cNvPr id="98327" name="Group 23"/>
          <p:cNvGraphicFramePr>
            <a:graphicFrameLocks noGrp="1"/>
          </p:cNvGraphicFramePr>
          <p:nvPr>
            <p:extLst>
              <p:ext uri="{D42A27DB-BD31-4B8C-83A1-F6EECF244321}">
                <p14:modId xmlns:p14="http://schemas.microsoft.com/office/powerpoint/2010/main" val="3797301900"/>
              </p:ext>
            </p:extLst>
          </p:nvPr>
        </p:nvGraphicFramePr>
        <p:xfrm>
          <a:off x="3307532" y="4620047"/>
          <a:ext cx="1219200" cy="1584816"/>
        </p:xfrm>
        <a:graphic>
          <a:graphicData uri="http://schemas.openxmlformats.org/drawingml/2006/table">
            <a:tbl>
              <a:tblPr/>
              <a:tblGrid>
                <a:gridCol w="609600">
                  <a:extLst>
                    <a:ext uri="{9D8B030D-6E8A-4147-A177-3AD203B41FA5}">
                      <a16:colId xmlns:a16="http://schemas.microsoft.com/office/drawing/2014/main" val="2178364782"/>
                    </a:ext>
                  </a:extLst>
                </a:gridCol>
                <a:gridCol w="609600">
                  <a:extLst>
                    <a:ext uri="{9D8B030D-6E8A-4147-A177-3AD203B41FA5}">
                      <a16:colId xmlns:a16="http://schemas.microsoft.com/office/drawing/2014/main" val="2712214444"/>
                    </a:ext>
                  </a:extLst>
                </a:gridCol>
              </a:tblGrid>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5988863"/>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905669"/>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133628"/>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1904960"/>
                  </a:ext>
                </a:extLst>
              </a:tr>
            </a:tbl>
          </a:graphicData>
        </a:graphic>
      </p:graphicFrame>
      <p:sp>
        <p:nvSpPr>
          <p:cNvPr id="115752" name="AutoShape 40"/>
          <p:cNvSpPr>
            <a:spLocks noChangeArrowheads="1"/>
          </p:cNvSpPr>
          <p:nvPr/>
        </p:nvSpPr>
        <p:spPr bwMode="auto">
          <a:xfrm rot="5400000">
            <a:off x="2926532" y="5210596"/>
            <a:ext cx="228600" cy="3810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8345" name="Group 41"/>
          <p:cNvGraphicFramePr>
            <a:graphicFrameLocks noGrp="1"/>
          </p:cNvGraphicFramePr>
          <p:nvPr>
            <p:extLst>
              <p:ext uri="{D42A27DB-BD31-4B8C-83A1-F6EECF244321}">
                <p14:modId xmlns:p14="http://schemas.microsoft.com/office/powerpoint/2010/main" val="2975064646"/>
              </p:ext>
            </p:extLst>
          </p:nvPr>
        </p:nvGraphicFramePr>
        <p:xfrm>
          <a:off x="1554932" y="1629196"/>
          <a:ext cx="1219200" cy="1981200"/>
        </p:xfrm>
        <a:graphic>
          <a:graphicData uri="http://schemas.openxmlformats.org/drawingml/2006/table">
            <a:tbl>
              <a:tblPr/>
              <a:tblGrid>
                <a:gridCol w="609600">
                  <a:extLst>
                    <a:ext uri="{9D8B030D-6E8A-4147-A177-3AD203B41FA5}">
                      <a16:colId xmlns:a16="http://schemas.microsoft.com/office/drawing/2014/main" val="2003641490"/>
                    </a:ext>
                  </a:extLst>
                </a:gridCol>
                <a:gridCol w="609600">
                  <a:extLst>
                    <a:ext uri="{9D8B030D-6E8A-4147-A177-3AD203B41FA5}">
                      <a16:colId xmlns:a16="http://schemas.microsoft.com/office/drawing/2014/main" val="1227940035"/>
                    </a:ext>
                  </a:extLst>
                </a:gridCol>
              </a:tblGrid>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7517812"/>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0418279"/>
                  </a:ext>
                </a:extLst>
              </a:tr>
              <a:tr h="2492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1227720"/>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125307"/>
                  </a:ext>
                </a:extLst>
              </a:tr>
              <a:tr h="247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0266520"/>
                  </a:ext>
                </a:extLst>
              </a:tr>
            </a:tbl>
          </a:graphicData>
        </a:graphic>
      </p:graphicFrame>
      <p:graphicFrame>
        <p:nvGraphicFramePr>
          <p:cNvPr id="98365" name="Group 61"/>
          <p:cNvGraphicFramePr>
            <a:graphicFrameLocks noGrp="1"/>
          </p:cNvGraphicFramePr>
          <p:nvPr>
            <p:extLst>
              <p:ext uri="{D42A27DB-BD31-4B8C-83A1-F6EECF244321}">
                <p14:modId xmlns:p14="http://schemas.microsoft.com/office/powerpoint/2010/main" val="1683314191"/>
              </p:ext>
            </p:extLst>
          </p:nvPr>
        </p:nvGraphicFramePr>
        <p:xfrm>
          <a:off x="3307532" y="1857797"/>
          <a:ext cx="1219200" cy="1584816"/>
        </p:xfrm>
        <a:graphic>
          <a:graphicData uri="http://schemas.openxmlformats.org/drawingml/2006/table">
            <a:tbl>
              <a:tblPr/>
              <a:tblGrid>
                <a:gridCol w="609600">
                  <a:extLst>
                    <a:ext uri="{9D8B030D-6E8A-4147-A177-3AD203B41FA5}">
                      <a16:colId xmlns:a16="http://schemas.microsoft.com/office/drawing/2014/main" val="500119074"/>
                    </a:ext>
                  </a:extLst>
                </a:gridCol>
                <a:gridCol w="609600">
                  <a:extLst>
                    <a:ext uri="{9D8B030D-6E8A-4147-A177-3AD203B41FA5}">
                      <a16:colId xmlns:a16="http://schemas.microsoft.com/office/drawing/2014/main" val="466469926"/>
                    </a:ext>
                  </a:extLst>
                </a:gridCol>
              </a:tblGrid>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0150843"/>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1395065"/>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5079480"/>
                  </a:ext>
                </a:extLst>
              </a:tr>
              <a:tr h="39608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7905053"/>
                  </a:ext>
                </a:extLst>
              </a:tr>
            </a:tbl>
          </a:graphicData>
        </a:graphic>
      </p:graphicFrame>
      <p:sp>
        <p:nvSpPr>
          <p:cNvPr id="115790" name="AutoShape 78"/>
          <p:cNvSpPr>
            <a:spLocks noChangeArrowheads="1"/>
          </p:cNvSpPr>
          <p:nvPr/>
        </p:nvSpPr>
        <p:spPr bwMode="auto">
          <a:xfrm rot="5400000">
            <a:off x="2926532" y="2543596"/>
            <a:ext cx="228600" cy="3810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791" name="Text Box 79"/>
          <p:cNvSpPr txBox="1">
            <a:spLocks noChangeArrowheads="1"/>
          </p:cNvSpPr>
          <p:nvPr/>
        </p:nvSpPr>
        <p:spPr bwMode="auto">
          <a:xfrm>
            <a:off x="4679132" y="5058196"/>
            <a:ext cx="38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3600"/>
              <a:t>=</a:t>
            </a:r>
          </a:p>
        </p:txBody>
      </p:sp>
      <p:sp>
        <p:nvSpPr>
          <p:cNvPr id="115792" name="Text Box 80"/>
          <p:cNvSpPr txBox="1">
            <a:spLocks noChangeArrowheads="1"/>
          </p:cNvSpPr>
          <p:nvPr/>
        </p:nvSpPr>
        <p:spPr bwMode="auto">
          <a:xfrm>
            <a:off x="4602932" y="2314996"/>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3600"/>
              <a:t>=</a:t>
            </a:r>
          </a:p>
        </p:txBody>
      </p:sp>
      <p:graphicFrame>
        <p:nvGraphicFramePr>
          <p:cNvPr id="98385" name="Group 81"/>
          <p:cNvGraphicFramePr>
            <a:graphicFrameLocks noGrp="1"/>
          </p:cNvGraphicFramePr>
          <p:nvPr>
            <p:extLst>
              <p:ext uri="{D42A27DB-BD31-4B8C-83A1-F6EECF244321}">
                <p14:modId xmlns:p14="http://schemas.microsoft.com/office/powerpoint/2010/main" val="1429678314"/>
              </p:ext>
            </p:extLst>
          </p:nvPr>
        </p:nvGraphicFramePr>
        <p:xfrm>
          <a:off x="5060132" y="1171996"/>
          <a:ext cx="1828800" cy="3170240"/>
        </p:xfrm>
        <a:graphic>
          <a:graphicData uri="http://schemas.openxmlformats.org/drawingml/2006/table">
            <a:tbl>
              <a:tblPr/>
              <a:tblGrid>
                <a:gridCol w="609600">
                  <a:extLst>
                    <a:ext uri="{9D8B030D-6E8A-4147-A177-3AD203B41FA5}">
                      <a16:colId xmlns:a16="http://schemas.microsoft.com/office/drawing/2014/main" val="362302574"/>
                    </a:ext>
                  </a:extLst>
                </a:gridCol>
                <a:gridCol w="609600">
                  <a:extLst>
                    <a:ext uri="{9D8B030D-6E8A-4147-A177-3AD203B41FA5}">
                      <a16:colId xmlns:a16="http://schemas.microsoft.com/office/drawing/2014/main" val="3538811771"/>
                    </a:ext>
                  </a:extLst>
                </a:gridCol>
                <a:gridCol w="609600">
                  <a:extLst>
                    <a:ext uri="{9D8B030D-6E8A-4147-A177-3AD203B41FA5}">
                      <a16:colId xmlns:a16="http://schemas.microsoft.com/office/drawing/2014/main" val="2717524522"/>
                    </a:ext>
                  </a:extLst>
                </a:gridCol>
              </a:tblGrid>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6232142"/>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8644196"/>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6072834"/>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6236313"/>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9516144"/>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5762647"/>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7092710"/>
                  </a:ext>
                </a:extLst>
              </a:tr>
              <a:tr h="39628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3481579"/>
                  </a:ext>
                </a:extLst>
              </a:tr>
            </a:tbl>
          </a:graphicData>
        </a:graphic>
      </p:graphicFrame>
      <p:graphicFrame>
        <p:nvGraphicFramePr>
          <p:cNvPr id="98423" name="Group 119"/>
          <p:cNvGraphicFramePr>
            <a:graphicFrameLocks noGrp="1"/>
          </p:cNvGraphicFramePr>
          <p:nvPr>
            <p:extLst>
              <p:ext uri="{D42A27DB-BD31-4B8C-83A1-F6EECF244321}">
                <p14:modId xmlns:p14="http://schemas.microsoft.com/office/powerpoint/2010/main" val="2640567462"/>
              </p:ext>
            </p:extLst>
          </p:nvPr>
        </p:nvGraphicFramePr>
        <p:xfrm>
          <a:off x="5288732" y="4524797"/>
          <a:ext cx="1828800" cy="2022860"/>
        </p:xfrm>
        <a:graphic>
          <a:graphicData uri="http://schemas.openxmlformats.org/drawingml/2006/table">
            <a:tbl>
              <a:tblPr/>
              <a:tblGrid>
                <a:gridCol w="609600">
                  <a:extLst>
                    <a:ext uri="{9D8B030D-6E8A-4147-A177-3AD203B41FA5}">
                      <a16:colId xmlns:a16="http://schemas.microsoft.com/office/drawing/2014/main" val="1151029764"/>
                    </a:ext>
                  </a:extLst>
                </a:gridCol>
                <a:gridCol w="609600">
                  <a:extLst>
                    <a:ext uri="{9D8B030D-6E8A-4147-A177-3AD203B41FA5}">
                      <a16:colId xmlns:a16="http://schemas.microsoft.com/office/drawing/2014/main" val="480921344"/>
                    </a:ext>
                  </a:extLst>
                </a:gridCol>
                <a:gridCol w="609600">
                  <a:extLst>
                    <a:ext uri="{9D8B030D-6E8A-4147-A177-3AD203B41FA5}">
                      <a16:colId xmlns:a16="http://schemas.microsoft.com/office/drawing/2014/main" val="3323681985"/>
                    </a:ext>
                  </a:extLst>
                </a:gridCol>
              </a:tblGrid>
              <a:tr h="39611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977141"/>
                  </a:ext>
                </a:extLst>
              </a:tr>
              <a:tr h="438012">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5820864"/>
                  </a:ext>
                </a:extLst>
              </a:tr>
              <a:tr h="39611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7259837"/>
                  </a:ext>
                </a:extLst>
              </a:tr>
              <a:tr h="39611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6860847"/>
                  </a:ext>
                </a:extLst>
              </a:tr>
              <a:tr h="39611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a4</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5136031"/>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11424" y="836712"/>
            <a:ext cx="7772400" cy="461963"/>
          </a:xfrm>
        </p:spPr>
        <p:txBody>
          <a:bodyPr>
            <a:noAutofit/>
          </a:bodyPr>
          <a:lstStyle/>
          <a:p>
            <a:pPr eaLnBrk="1" hangingPunct="1"/>
            <a:r>
              <a:rPr lang="en-US" altLang="zh-CN" sz="3200" dirty="0"/>
              <a:t>6.4.3 </a:t>
            </a:r>
            <a:r>
              <a:rPr lang="zh-CN" altLang="en-US" sz="3200" dirty="0"/>
              <a:t>无损连接分解</a:t>
            </a:r>
          </a:p>
        </p:txBody>
      </p:sp>
      <p:sp>
        <p:nvSpPr>
          <p:cNvPr id="116739" name="Rectangle 3"/>
          <p:cNvSpPr>
            <a:spLocks noGrp="1" noChangeArrowheads="1"/>
          </p:cNvSpPr>
          <p:nvPr>
            <p:ph idx="1"/>
          </p:nvPr>
        </p:nvSpPr>
        <p:spPr>
          <a:xfrm>
            <a:off x="835224" y="1563786"/>
            <a:ext cx="7696200" cy="4648200"/>
          </a:xfrm>
        </p:spPr>
        <p:txBody>
          <a:bodyPr/>
          <a:lstStyle/>
          <a:p>
            <a:pPr eaLnBrk="1" hangingPunct="1">
              <a:lnSpc>
                <a:spcPct val="150000"/>
              </a:lnSpc>
            </a:pPr>
            <a:r>
              <a:rPr lang="zh-CN" altLang="en-US" sz="2400" dirty="0"/>
              <a:t>1. </a:t>
            </a:r>
            <a:r>
              <a:rPr lang="en-US" altLang="zh-CN" sz="2400" dirty="0">
                <a:sym typeface="Symbol" panose="05050102010706020507" pitchFamily="18" charset="2"/>
              </a:rPr>
              <a:t>m </a:t>
            </a:r>
            <a:r>
              <a:rPr lang="en-US" altLang="zh-CN" sz="2400" baseline="-25000" dirty="0">
                <a:sym typeface="Symbol" panose="05050102010706020507" pitchFamily="18" charset="2"/>
              </a:rPr>
              <a:t></a:t>
            </a:r>
            <a:r>
              <a:rPr lang="en-US" altLang="zh-CN" sz="2400" dirty="0">
                <a:sym typeface="Symbol" panose="05050102010706020507" pitchFamily="18" charset="2"/>
              </a:rPr>
              <a:t>(r)</a:t>
            </a:r>
            <a:endParaRPr lang="zh-CN" altLang="en-US" sz="2400" dirty="0"/>
          </a:p>
          <a:p>
            <a:pPr lvl="1" eaLnBrk="1" hangingPunct="1">
              <a:lnSpc>
                <a:spcPct val="150000"/>
              </a:lnSpc>
            </a:pPr>
            <a:r>
              <a:rPr lang="zh-CN" altLang="en-US" sz="2400" dirty="0"/>
              <a:t>设</a:t>
            </a:r>
            <a:r>
              <a:rPr lang="en-US" altLang="zh-CN" sz="2400" dirty="0">
                <a:sym typeface="Symbol" panose="05050102010706020507" pitchFamily="18" charset="2"/>
              </a:rPr>
              <a:t>={R</a:t>
            </a:r>
            <a:r>
              <a:rPr lang="en-US" altLang="zh-CN" sz="2400" baseline="-25000" dirty="0">
                <a:sym typeface="Symbol" panose="05050102010706020507" pitchFamily="18" charset="2"/>
              </a:rPr>
              <a:t>1</a:t>
            </a:r>
            <a:r>
              <a:rPr lang="en-US" altLang="zh-CN" sz="2400" dirty="0">
                <a:sym typeface="Symbol" panose="05050102010706020507" pitchFamily="18" charset="2"/>
              </a:rPr>
              <a:t>,R</a:t>
            </a:r>
            <a:r>
              <a:rPr lang="en-US" altLang="zh-CN" sz="2400" baseline="-25000" dirty="0">
                <a:sym typeface="Symbol" panose="05050102010706020507" pitchFamily="18" charset="2"/>
              </a:rPr>
              <a:t>2</a:t>
            </a:r>
            <a:r>
              <a:rPr lang="en-US" altLang="zh-CN" sz="2400" dirty="0">
                <a:sym typeface="Symbol" panose="05050102010706020507" pitchFamily="18" charset="2"/>
              </a:rPr>
              <a:t>,…R</a:t>
            </a:r>
            <a:r>
              <a:rPr lang="en-US" altLang="zh-CN" sz="2400" baseline="-25000" dirty="0">
                <a:sym typeface="Symbol" panose="05050102010706020507" pitchFamily="18" charset="2"/>
              </a:rPr>
              <a:t>n</a:t>
            </a:r>
            <a:r>
              <a:rPr lang="en-US" altLang="zh-CN" sz="2400" dirty="0">
                <a:sym typeface="Symbol" panose="05050102010706020507" pitchFamily="18" charset="2"/>
              </a:rPr>
              <a:t>}</a:t>
            </a:r>
            <a:r>
              <a:rPr lang="zh-CN" altLang="en-US" sz="2400" dirty="0">
                <a:sym typeface="Symbol" panose="05050102010706020507" pitchFamily="18" charset="2"/>
              </a:rPr>
              <a:t>是关系模式</a:t>
            </a:r>
            <a:r>
              <a:rPr lang="en-US" altLang="zh-CN" sz="2400" dirty="0">
                <a:sym typeface="Symbol" panose="05050102010706020507" pitchFamily="18" charset="2"/>
              </a:rPr>
              <a:t>R</a:t>
            </a:r>
            <a:r>
              <a:rPr lang="zh-CN" altLang="en-US" sz="2400" dirty="0">
                <a:sym typeface="Symbol" panose="05050102010706020507" pitchFamily="18" charset="2"/>
              </a:rPr>
              <a:t>的一个分解，</a:t>
            </a:r>
            <a:r>
              <a:rPr lang="en-US" altLang="zh-CN" sz="2400" dirty="0">
                <a:sym typeface="Symbol" panose="05050102010706020507" pitchFamily="18" charset="2"/>
              </a:rPr>
              <a:t>r</a:t>
            </a:r>
            <a:r>
              <a:rPr lang="zh-CN" altLang="en-US" sz="2400" dirty="0">
                <a:sym typeface="Symbol" panose="05050102010706020507" pitchFamily="18" charset="2"/>
              </a:rPr>
              <a:t>是</a:t>
            </a:r>
            <a:r>
              <a:rPr lang="en-US" altLang="zh-CN" sz="2400" dirty="0">
                <a:sym typeface="Symbol" panose="05050102010706020507" pitchFamily="18" charset="2"/>
              </a:rPr>
              <a:t>R</a:t>
            </a:r>
            <a:r>
              <a:rPr lang="zh-CN" altLang="en-US" sz="2400" dirty="0">
                <a:sym typeface="Symbol" panose="05050102010706020507" pitchFamily="18" charset="2"/>
              </a:rPr>
              <a:t>的一个关系，定义</a:t>
            </a:r>
          </a:p>
          <a:p>
            <a:pPr lvl="3" eaLnBrk="1" hangingPunct="1">
              <a:lnSpc>
                <a:spcPct val="150000"/>
              </a:lnSpc>
              <a:buFontTx/>
              <a:buNone/>
            </a:pPr>
            <a:r>
              <a:rPr lang="en-US" altLang="zh-CN" sz="2400" dirty="0">
                <a:sym typeface="Symbol" panose="05050102010706020507" pitchFamily="18" charset="2"/>
              </a:rPr>
              <a:t>m </a:t>
            </a:r>
            <a:r>
              <a:rPr lang="en-US" altLang="zh-CN" sz="2400" baseline="-25000" dirty="0">
                <a:sym typeface="Symbol" panose="05050102010706020507" pitchFamily="18" charset="2"/>
              </a:rPr>
              <a:t></a:t>
            </a:r>
            <a:r>
              <a:rPr lang="en-US" altLang="zh-CN" sz="2400" dirty="0">
                <a:sym typeface="Symbol" panose="05050102010706020507" pitchFamily="18" charset="2"/>
              </a:rPr>
              <a:t>(r) = Π</a:t>
            </a:r>
            <a:r>
              <a:rPr lang="en-US" altLang="zh-CN" sz="2400" baseline="-25000" dirty="0">
                <a:sym typeface="Symbol" panose="05050102010706020507" pitchFamily="18" charset="2"/>
              </a:rPr>
              <a:t>R1</a:t>
            </a:r>
            <a:r>
              <a:rPr lang="en-US" altLang="zh-CN" sz="2400" dirty="0">
                <a:sym typeface="Symbol" panose="05050102010706020507" pitchFamily="18" charset="2"/>
              </a:rPr>
              <a:t>(r) |×| Π</a:t>
            </a:r>
            <a:r>
              <a:rPr lang="en-US" altLang="zh-CN" sz="2400" baseline="-25000" dirty="0">
                <a:sym typeface="Symbol" panose="05050102010706020507" pitchFamily="18" charset="2"/>
              </a:rPr>
              <a:t>R2</a:t>
            </a:r>
            <a:r>
              <a:rPr lang="en-US" altLang="zh-CN" sz="2400" dirty="0">
                <a:sym typeface="Symbol" panose="05050102010706020507" pitchFamily="18" charset="2"/>
              </a:rPr>
              <a:t>(r) |×|</a:t>
            </a:r>
            <a:r>
              <a:rPr lang="en-US" altLang="zh-CN" sz="2400" dirty="0">
                <a:latin typeface="Arial" panose="020B0604020202020204" pitchFamily="34" charset="0"/>
                <a:sym typeface="Symbol" panose="05050102010706020507" pitchFamily="18" charset="2"/>
              </a:rPr>
              <a:t>…</a:t>
            </a:r>
            <a:r>
              <a:rPr lang="en-US" altLang="zh-CN" sz="2400" dirty="0">
                <a:sym typeface="Symbol" panose="05050102010706020507" pitchFamily="18" charset="2"/>
              </a:rPr>
              <a:t> |×| </a:t>
            </a:r>
            <a:r>
              <a:rPr lang="en-US" altLang="zh-CN" sz="2400" dirty="0" err="1">
                <a:sym typeface="Symbol" panose="05050102010706020507" pitchFamily="18" charset="2"/>
              </a:rPr>
              <a:t>Π</a:t>
            </a:r>
            <a:r>
              <a:rPr lang="en-US" altLang="zh-CN" sz="2400" baseline="-25000" dirty="0" err="1">
                <a:sym typeface="Symbol" panose="05050102010706020507" pitchFamily="18" charset="2"/>
              </a:rPr>
              <a:t>Rn</a:t>
            </a:r>
            <a:r>
              <a:rPr lang="en-US" altLang="zh-CN" sz="2400" dirty="0">
                <a:sym typeface="Symbol" panose="05050102010706020507" pitchFamily="18" charset="2"/>
              </a:rPr>
              <a:t>(r)</a:t>
            </a:r>
          </a:p>
          <a:p>
            <a:pPr lvl="2" eaLnBrk="1" hangingPunct="1">
              <a:lnSpc>
                <a:spcPct val="150000"/>
              </a:lnSpc>
              <a:buFontTx/>
              <a:buNone/>
            </a:pPr>
            <a:r>
              <a:rPr lang="zh-CN" altLang="en-US" dirty="0" smtClean="0">
                <a:sym typeface="Symbol" panose="05050102010706020507" pitchFamily="18" charset="2"/>
              </a:rPr>
              <a:t>即</a:t>
            </a:r>
            <a:r>
              <a:rPr lang="en-US" altLang="zh-CN" dirty="0" smtClean="0">
                <a:sym typeface="Symbol" panose="05050102010706020507" pitchFamily="18" charset="2"/>
              </a:rPr>
              <a:t>m </a:t>
            </a:r>
            <a:r>
              <a:rPr lang="en-US" altLang="zh-CN" baseline="-25000" dirty="0" smtClean="0">
                <a:sym typeface="Symbol" panose="05050102010706020507" pitchFamily="18" charset="2"/>
              </a:rPr>
              <a:t></a:t>
            </a:r>
            <a:r>
              <a:rPr lang="en-US" altLang="zh-CN" dirty="0" smtClean="0">
                <a:sym typeface="Symbol" panose="05050102010706020507" pitchFamily="18" charset="2"/>
              </a:rPr>
              <a:t>(r) </a:t>
            </a:r>
            <a:r>
              <a:rPr lang="zh-CN" altLang="en-US" dirty="0" smtClean="0">
                <a:sym typeface="Symbol" panose="05050102010706020507" pitchFamily="18" charset="2"/>
              </a:rPr>
              <a:t>是</a:t>
            </a:r>
            <a:r>
              <a:rPr lang="en-US" altLang="zh-CN" dirty="0" smtClean="0">
                <a:sym typeface="Symbol" panose="05050102010706020507" pitchFamily="18" charset="2"/>
              </a:rPr>
              <a:t>r</a:t>
            </a:r>
            <a:r>
              <a:rPr lang="zh-CN" altLang="en-US" dirty="0" smtClean="0">
                <a:sym typeface="Symbol" panose="05050102010706020507" pitchFamily="18" charset="2"/>
              </a:rPr>
              <a:t>在</a:t>
            </a:r>
            <a:r>
              <a:rPr lang="en-US" altLang="zh-CN" dirty="0" smtClean="0">
                <a:sym typeface="Symbol" panose="05050102010706020507" pitchFamily="18" charset="2"/>
              </a:rPr>
              <a:t></a:t>
            </a:r>
            <a:r>
              <a:rPr lang="zh-CN" altLang="en-US" dirty="0" smtClean="0">
                <a:sym typeface="Symbol" panose="05050102010706020507" pitchFamily="18" charset="2"/>
              </a:rPr>
              <a:t>中各关系模式上投影的连接</a:t>
            </a:r>
          </a:p>
          <a:p>
            <a:pPr lvl="2" eaLnBrk="1" hangingPunct="1">
              <a:buFontTx/>
              <a:buNone/>
            </a:pPr>
            <a:endParaRPr lang="zh-CN" altLang="en-US" dirty="0" smtClean="0">
              <a:sym typeface="Symbol" panose="05050102010706020507" pitchFamily="18" charset="2"/>
            </a:endParaRPr>
          </a:p>
          <a:p>
            <a:pPr lvl="2" eaLnBrk="1" hangingPunct="1">
              <a:buFontTx/>
              <a:buNone/>
            </a:pPr>
            <a:endParaRPr lang="en-US" altLang="zh-CN" dirty="0" smtClean="0">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9416" y="692696"/>
            <a:ext cx="7772400" cy="579437"/>
          </a:xfrm>
        </p:spPr>
        <p:txBody>
          <a:bodyPr/>
          <a:lstStyle/>
          <a:p>
            <a:pPr eaLnBrk="1" hangingPunct="1"/>
            <a:r>
              <a:rPr lang="en-US" altLang="zh-CN" sz="3200"/>
              <a:t>6.1.2 </a:t>
            </a:r>
            <a:r>
              <a:rPr lang="zh-CN" altLang="en-US" sz="3200"/>
              <a:t>数据库设计中的数据语义问题(续)</a:t>
            </a:r>
          </a:p>
        </p:txBody>
      </p:sp>
      <p:sp>
        <p:nvSpPr>
          <p:cNvPr id="15363" name="Rectangle 3"/>
          <p:cNvSpPr>
            <a:spLocks noGrp="1" noChangeArrowheads="1"/>
          </p:cNvSpPr>
          <p:nvPr>
            <p:ph idx="1"/>
          </p:nvPr>
        </p:nvSpPr>
        <p:spPr>
          <a:xfrm>
            <a:off x="839416" y="1516607"/>
            <a:ext cx="7772400" cy="533400"/>
          </a:xfrm>
        </p:spPr>
        <p:txBody>
          <a:bodyPr/>
          <a:lstStyle/>
          <a:p>
            <a:pPr eaLnBrk="1" hangingPunct="1"/>
            <a:r>
              <a:rPr lang="zh-CN" altLang="en-US" sz="2400"/>
              <a:t>4. 有关学生的关系模式</a:t>
            </a:r>
            <a:r>
              <a:rPr lang="en-US" altLang="zh-CN" sz="2400" i="1"/>
              <a:t>S(Sno , SN , SD , DEAN , Cno , G)</a:t>
            </a:r>
            <a:endParaRPr lang="zh-CN" altLang="en-US" sz="2400" i="1"/>
          </a:p>
        </p:txBody>
      </p:sp>
      <p:graphicFrame>
        <p:nvGraphicFramePr>
          <p:cNvPr id="15364" name="Object 4"/>
          <p:cNvGraphicFramePr>
            <a:graphicFrameLocks noChangeAspect="1"/>
          </p:cNvGraphicFramePr>
          <p:nvPr>
            <p:extLst>
              <p:ext uri="{D42A27DB-BD31-4B8C-83A1-F6EECF244321}">
                <p14:modId xmlns:p14="http://schemas.microsoft.com/office/powerpoint/2010/main" val="2487162727"/>
              </p:ext>
            </p:extLst>
          </p:nvPr>
        </p:nvGraphicFramePr>
        <p:xfrm>
          <a:off x="1928442" y="2054770"/>
          <a:ext cx="6099175" cy="3098800"/>
        </p:xfrm>
        <a:graphic>
          <a:graphicData uri="http://schemas.openxmlformats.org/presentationml/2006/ole">
            <mc:AlternateContent xmlns:mc="http://schemas.openxmlformats.org/markup-compatibility/2006">
              <mc:Choice xmlns:v="urn:schemas-microsoft-com:vml" Requires="v">
                <p:oleObj spid="_x0000_s15394" name="Document" r:id="rId3" imgW="5569458" imgH="3361944" progId="Word.Document.8">
                  <p:embed/>
                </p:oleObj>
              </mc:Choice>
              <mc:Fallback>
                <p:oleObj name="Document" r:id="rId3" imgW="5569458" imgH="336194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442" y="2054770"/>
                        <a:ext cx="6099175"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Text Box 5"/>
          <p:cNvSpPr txBox="1">
            <a:spLocks noChangeArrowheads="1"/>
          </p:cNvSpPr>
          <p:nvPr/>
        </p:nvSpPr>
        <p:spPr bwMode="auto">
          <a:xfrm>
            <a:off x="1220416" y="5174208"/>
            <a:ext cx="4953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Char char="•"/>
            </a:pPr>
            <a:r>
              <a:rPr lang="zh-CN" altLang="en-US" sz="2000" b="1">
                <a:solidFill>
                  <a:schemeClr val="tx2"/>
                </a:solidFill>
                <a:latin typeface="仿宋_GB2312" pitchFamily="49" charset="-122"/>
                <a:ea typeface="仿宋_GB2312" pitchFamily="49" charset="-122"/>
              </a:rPr>
              <a:t> 该关系模式存在哪些问题</a:t>
            </a:r>
          </a:p>
          <a:p>
            <a:pPr eaLnBrk="1" hangingPunct="1">
              <a:spcBef>
                <a:spcPct val="50000"/>
              </a:spcBef>
              <a:buClrTx/>
              <a:buFontTx/>
              <a:buChar char="•"/>
            </a:pPr>
            <a:r>
              <a:rPr lang="zh-CN" altLang="en-US" sz="2000" b="1">
                <a:solidFill>
                  <a:schemeClr val="tx2"/>
                </a:solidFill>
                <a:latin typeface="仿宋_GB2312" pitchFamily="49" charset="-122"/>
                <a:ea typeface="仿宋_GB2312" pitchFamily="49" charset="-122"/>
              </a:rPr>
              <a:t> 问题产生的原因</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38200" y="764704"/>
            <a:ext cx="7772400" cy="461963"/>
          </a:xfrm>
        </p:spPr>
        <p:txBody>
          <a:bodyPr>
            <a:noAutofit/>
          </a:bodyPr>
          <a:lstStyle/>
          <a:p>
            <a:pPr eaLnBrk="1" hangingPunct="1"/>
            <a:r>
              <a:rPr lang="en-US" altLang="zh-CN" sz="3200" dirty="0"/>
              <a:t>6.4.3 </a:t>
            </a:r>
            <a:r>
              <a:rPr lang="zh-CN" altLang="en-US" sz="3200" dirty="0"/>
              <a:t>无损连接分解（续）</a:t>
            </a:r>
          </a:p>
        </p:txBody>
      </p:sp>
      <p:sp>
        <p:nvSpPr>
          <p:cNvPr id="117763" name="Rectangle 3"/>
          <p:cNvSpPr>
            <a:spLocks noGrp="1" noChangeArrowheads="1"/>
          </p:cNvSpPr>
          <p:nvPr>
            <p:ph idx="1"/>
          </p:nvPr>
        </p:nvSpPr>
        <p:spPr/>
        <p:txBody>
          <a:bodyPr/>
          <a:lstStyle/>
          <a:p>
            <a:pPr eaLnBrk="1" hangingPunct="1"/>
            <a:r>
              <a:rPr lang="en-US" altLang="zh-CN" sz="2400">
                <a:sym typeface="Symbol" panose="05050102010706020507" pitchFamily="18" charset="2"/>
              </a:rPr>
              <a:t>2. </a:t>
            </a:r>
            <a:r>
              <a:rPr lang="zh-CN" altLang="en-US" sz="2400">
                <a:sym typeface="Symbol" panose="05050102010706020507" pitchFamily="18" charset="2"/>
              </a:rPr>
              <a:t>无损连接分解</a:t>
            </a:r>
          </a:p>
          <a:p>
            <a:pPr lvl="1" eaLnBrk="1" hangingPunct="1"/>
            <a:r>
              <a:rPr lang="en-US" altLang="zh-CN" sz="2400">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,R</a:t>
            </a:r>
            <a:r>
              <a:rPr lang="en-US" altLang="zh-CN" sz="2400" baseline="-25000">
                <a:sym typeface="Symbol" panose="05050102010706020507" pitchFamily="18" charset="2"/>
              </a:rPr>
              <a:t>2</a:t>
            </a:r>
            <a:r>
              <a:rPr lang="en-US" altLang="zh-CN" sz="2400">
                <a:sym typeface="Symbol" panose="05050102010706020507" pitchFamily="18" charset="2"/>
              </a:rPr>
              <a:t>,…R</a:t>
            </a:r>
            <a:r>
              <a:rPr lang="en-US" altLang="zh-CN" sz="2400" baseline="-25000">
                <a:sym typeface="Symbol" panose="05050102010706020507" pitchFamily="18" charset="2"/>
              </a:rPr>
              <a:t>n</a:t>
            </a:r>
            <a:r>
              <a:rPr lang="en-US" altLang="zh-CN" sz="2400">
                <a:sym typeface="Symbol" panose="05050102010706020507" pitchFamily="18" charset="2"/>
              </a:rPr>
              <a:t>}</a:t>
            </a:r>
            <a:r>
              <a:rPr lang="zh-CN" altLang="en-US" sz="2400">
                <a:sym typeface="Symbol" panose="05050102010706020507" pitchFamily="18" charset="2"/>
              </a:rPr>
              <a:t>是关系模式</a:t>
            </a:r>
            <a:r>
              <a:rPr lang="en-US" altLang="zh-CN" sz="2400">
                <a:sym typeface="Symbol" panose="05050102010706020507" pitchFamily="18" charset="2"/>
              </a:rPr>
              <a:t>R</a:t>
            </a:r>
            <a:r>
              <a:rPr lang="zh-CN" altLang="en-US" sz="2400">
                <a:sym typeface="Symbol" panose="05050102010706020507" pitchFamily="18" charset="2"/>
              </a:rPr>
              <a:t>的一个分解，若对</a:t>
            </a:r>
            <a:r>
              <a:rPr lang="en-US" altLang="zh-CN" sz="2400">
                <a:sym typeface="Symbol" panose="05050102010706020507" pitchFamily="18" charset="2"/>
              </a:rPr>
              <a:t>R</a:t>
            </a:r>
            <a:r>
              <a:rPr lang="zh-CN" altLang="en-US" sz="2400">
                <a:sym typeface="Symbol" panose="05050102010706020507" pitchFamily="18" charset="2"/>
              </a:rPr>
              <a:t>的任何一个关系</a:t>
            </a:r>
            <a:r>
              <a:rPr lang="en-US" altLang="zh-CN" sz="2400">
                <a:sym typeface="Symbol" panose="05050102010706020507" pitchFamily="18" charset="2"/>
              </a:rPr>
              <a:t>r</a:t>
            </a:r>
            <a:r>
              <a:rPr lang="zh-CN" altLang="en-US" sz="2400">
                <a:sym typeface="Symbol" panose="05050102010706020507" pitchFamily="18" charset="2"/>
              </a:rPr>
              <a:t>均有</a:t>
            </a:r>
            <a:r>
              <a:rPr lang="en-US" altLang="zh-CN" sz="2400">
                <a:sym typeface="Symbol" panose="05050102010706020507" pitchFamily="18" charset="2"/>
              </a:rPr>
              <a:t>r= m </a:t>
            </a:r>
            <a:r>
              <a:rPr lang="en-US" altLang="zh-CN" sz="2400" baseline="-25000">
                <a:sym typeface="Symbol" panose="05050102010706020507" pitchFamily="18" charset="2"/>
              </a:rPr>
              <a:t></a:t>
            </a:r>
            <a:r>
              <a:rPr lang="en-US" altLang="zh-CN" sz="2400">
                <a:sym typeface="Symbol" panose="05050102010706020507" pitchFamily="18" charset="2"/>
              </a:rPr>
              <a:t>(r) ，</a:t>
            </a:r>
            <a:r>
              <a:rPr lang="zh-CN" altLang="en-US" sz="2400">
                <a:sym typeface="Symbol" panose="05050102010706020507" pitchFamily="18" charset="2"/>
              </a:rPr>
              <a:t>则称分解</a:t>
            </a:r>
            <a:r>
              <a:rPr lang="en-US" altLang="zh-CN" sz="2400">
                <a:sym typeface="Symbol" panose="05050102010706020507" pitchFamily="18" charset="2"/>
              </a:rPr>
              <a:t></a:t>
            </a:r>
            <a:r>
              <a:rPr lang="zh-CN" altLang="en-US" sz="2400">
                <a:sym typeface="Symbol" panose="05050102010706020507" pitchFamily="18" charset="2"/>
              </a:rPr>
              <a:t>具有无损连接性，简称</a:t>
            </a:r>
            <a:r>
              <a:rPr lang="en-US" altLang="zh-CN" sz="2400">
                <a:sym typeface="Symbol" panose="05050102010706020507" pitchFamily="18" charset="2"/>
              </a:rPr>
              <a:t></a:t>
            </a:r>
            <a:r>
              <a:rPr lang="zh-CN" altLang="en-US" sz="2400">
                <a:sym typeface="Symbol" panose="05050102010706020507" pitchFamily="18" charset="2"/>
              </a:rPr>
              <a:t>为无损连接分解。</a:t>
            </a:r>
          </a:p>
          <a:p>
            <a:pPr lvl="1" eaLnBrk="1" hangingPunct="1"/>
            <a:endParaRPr lang="zh-CN" altLang="en-US" sz="2400">
              <a:sym typeface="Symbol" panose="05050102010706020507" pitchFamily="18" charset="2"/>
            </a:endParaRPr>
          </a:p>
          <a:p>
            <a:pPr eaLnBrk="1" hangingPunct="1"/>
            <a:r>
              <a:rPr lang="zh-CN" altLang="en-US" sz="2400">
                <a:sym typeface="Symbol" panose="05050102010706020507" pitchFamily="18" charset="2"/>
              </a:rPr>
              <a:t>3. 无损连接分解的判别算法</a:t>
            </a:r>
          </a:p>
          <a:p>
            <a:pPr lvl="1" eaLnBrk="1" hangingPunct="1"/>
            <a:r>
              <a:rPr lang="zh-CN" altLang="en-US" sz="2400">
                <a:sym typeface="Symbol" panose="05050102010706020507" pitchFamily="18" charset="2"/>
              </a:rPr>
              <a:t>通用算法</a:t>
            </a:r>
          </a:p>
          <a:p>
            <a:pPr lvl="1" eaLnBrk="1" hangingPunct="1"/>
            <a:r>
              <a:rPr lang="zh-CN" altLang="en-US" sz="2400">
                <a:sym typeface="Symbol" panose="05050102010706020507" pitchFamily="18" charset="2"/>
              </a:rPr>
              <a:t>简单算法</a:t>
            </a:r>
            <a:endParaRPr lang="zh-CN" altLang="en-US" sz="2400" baseline="-25000">
              <a:sym typeface="Symbol" panose="05050102010706020507" pitchFamily="18" charset="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83432" y="692696"/>
            <a:ext cx="7772400" cy="461963"/>
          </a:xfrm>
        </p:spPr>
        <p:txBody>
          <a:bodyPr>
            <a:normAutofit fontScale="90000"/>
          </a:bodyPr>
          <a:lstStyle/>
          <a:p>
            <a:pPr eaLnBrk="1" hangingPunct="1"/>
            <a:r>
              <a:rPr lang="en-US" altLang="zh-CN" sz="3200"/>
              <a:t>6.4.3 </a:t>
            </a:r>
            <a:r>
              <a:rPr lang="zh-CN" altLang="en-US" sz="3200"/>
              <a:t>无损连接分解（续）</a:t>
            </a:r>
          </a:p>
        </p:txBody>
      </p:sp>
      <p:sp>
        <p:nvSpPr>
          <p:cNvPr id="118787" name="Rectangle 3"/>
          <p:cNvSpPr>
            <a:spLocks noGrp="1" noChangeArrowheads="1"/>
          </p:cNvSpPr>
          <p:nvPr>
            <p:ph idx="1"/>
          </p:nvPr>
        </p:nvSpPr>
        <p:spPr>
          <a:xfrm>
            <a:off x="907232" y="1495970"/>
            <a:ext cx="7772400" cy="4114800"/>
          </a:xfrm>
        </p:spPr>
        <p:txBody>
          <a:bodyPr/>
          <a:lstStyle/>
          <a:p>
            <a:pPr eaLnBrk="1" hangingPunct="1"/>
            <a:r>
              <a:rPr lang="zh-CN" altLang="en-US" sz="2400">
                <a:sym typeface="Symbol" panose="05050102010706020507" pitchFamily="18" charset="2"/>
              </a:rPr>
              <a:t>4. 无损连接分解的判别算法</a:t>
            </a:r>
          </a:p>
          <a:p>
            <a:pPr eaLnBrk="1" hangingPunct="1"/>
            <a:endParaRPr lang="zh-CN" altLang="en-US" sz="2400">
              <a:sym typeface="Symbol" panose="05050102010706020507" pitchFamily="18" charset="2"/>
            </a:endParaRPr>
          </a:p>
          <a:p>
            <a:pPr lvl="1" eaLnBrk="1" hangingPunct="1"/>
            <a:r>
              <a:rPr lang="zh-CN" altLang="en-US" sz="2400"/>
              <a:t>通用算法：</a:t>
            </a:r>
          </a:p>
          <a:p>
            <a:pPr lvl="1" eaLnBrk="1" hangingPunct="1">
              <a:buFont typeface="Wingdings" panose="05000000000000000000" pitchFamily="2" charset="2"/>
              <a:buNone/>
            </a:pPr>
            <a:r>
              <a:rPr lang="zh-CN" altLang="en-US" sz="2400"/>
              <a:t>输入: </a:t>
            </a:r>
            <a:r>
              <a:rPr lang="en-US" altLang="zh-CN" sz="2400"/>
              <a:t>R(A</a:t>
            </a:r>
            <a:r>
              <a:rPr lang="en-US" altLang="zh-CN" sz="2400" baseline="-25000"/>
              <a:t>1</a:t>
            </a:r>
            <a:r>
              <a:rPr lang="en-US" altLang="zh-CN" sz="2400"/>
              <a:t>,A</a:t>
            </a:r>
            <a:r>
              <a:rPr lang="en-US" altLang="zh-CN" sz="2400" baseline="-25000"/>
              <a:t>2</a:t>
            </a:r>
            <a:r>
              <a:rPr lang="en-US" altLang="zh-CN" sz="2400"/>
              <a:t>,…A</a:t>
            </a:r>
            <a:r>
              <a:rPr lang="en-US" altLang="zh-CN" sz="2400" baseline="-25000"/>
              <a:t>n</a:t>
            </a:r>
            <a:r>
              <a:rPr lang="en-US" altLang="zh-CN" sz="2400"/>
              <a:t>),R</a:t>
            </a:r>
            <a:r>
              <a:rPr lang="zh-CN" altLang="en-US" sz="2400"/>
              <a:t>的函数依赖集</a:t>
            </a:r>
            <a:r>
              <a:rPr lang="en-US" altLang="zh-CN" sz="2400"/>
              <a:t>F,R</a:t>
            </a:r>
            <a:r>
              <a:rPr lang="zh-CN" altLang="en-US" sz="2400"/>
              <a:t>的分解</a:t>
            </a:r>
            <a:r>
              <a:rPr lang="en-US" altLang="zh-CN" sz="2400">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,R</a:t>
            </a:r>
            <a:r>
              <a:rPr lang="en-US" altLang="zh-CN" sz="2400" baseline="-25000">
                <a:sym typeface="Symbol" panose="05050102010706020507" pitchFamily="18" charset="2"/>
              </a:rPr>
              <a:t>2</a:t>
            </a:r>
            <a:r>
              <a:rPr lang="en-US" altLang="zh-CN" sz="2400">
                <a:sym typeface="Symbol" panose="05050102010706020507" pitchFamily="18" charset="2"/>
              </a:rPr>
              <a:t>,…R</a:t>
            </a:r>
            <a:r>
              <a:rPr lang="en-US" altLang="zh-CN" sz="2400" baseline="-25000">
                <a:sym typeface="Symbol" panose="05050102010706020507" pitchFamily="18" charset="2"/>
              </a:rPr>
              <a:t>k</a:t>
            </a:r>
            <a:r>
              <a:rPr lang="en-US" altLang="zh-CN" sz="2400">
                <a:sym typeface="Symbol" panose="05050102010706020507" pitchFamily="18" charset="2"/>
              </a:rPr>
              <a:t>}</a:t>
            </a:r>
          </a:p>
          <a:p>
            <a:pPr lvl="1" eaLnBrk="1" hangingPunct="1">
              <a:buFont typeface="Wingdings" panose="05000000000000000000" pitchFamily="2" charset="2"/>
              <a:buNone/>
            </a:pPr>
            <a:endParaRPr lang="en-US" altLang="zh-CN" sz="2400">
              <a:sym typeface="Symbol" panose="05050102010706020507" pitchFamily="18" charset="2"/>
            </a:endParaRPr>
          </a:p>
          <a:p>
            <a:pPr lvl="1" eaLnBrk="1" hangingPunct="1">
              <a:buFont typeface="Wingdings" panose="05000000000000000000" pitchFamily="2" charset="2"/>
              <a:buNone/>
            </a:pPr>
            <a:r>
              <a:rPr lang="zh-CN" altLang="en-US" sz="2400">
                <a:sym typeface="Symbol" panose="05050102010706020507" pitchFamily="18" charset="2"/>
              </a:rPr>
              <a:t>输出：分解</a:t>
            </a:r>
            <a:r>
              <a:rPr lang="en-US" altLang="zh-CN" sz="2400">
                <a:sym typeface="Symbol" panose="05050102010706020507" pitchFamily="18" charset="2"/>
              </a:rPr>
              <a:t></a:t>
            </a:r>
            <a:r>
              <a:rPr lang="zh-CN" altLang="en-US" sz="2400">
                <a:sym typeface="Symbol" panose="05050102010706020507" pitchFamily="18" charset="2"/>
              </a:rPr>
              <a:t>是否具有无损连接性</a:t>
            </a:r>
          </a:p>
          <a:p>
            <a:pPr lvl="3" eaLnBrk="1" hangingPunct="1">
              <a:buFontTx/>
              <a:buNone/>
            </a:pPr>
            <a:endParaRPr lang="en-US" altLang="zh-CN" sz="2400">
              <a:sym typeface="Symbol" panose="05050102010706020507" pitchFamily="18" charset="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767408" y="548680"/>
            <a:ext cx="10297144" cy="6120680"/>
          </a:xfrm>
        </p:spPr>
        <p:txBody>
          <a:bodyPr/>
          <a:lstStyle/>
          <a:p>
            <a:pPr lvl="1" eaLnBrk="1" hangingPunct="1">
              <a:buFont typeface="Wingdings" panose="05000000000000000000" pitchFamily="2" charset="2"/>
              <a:buNone/>
            </a:pPr>
            <a:r>
              <a:rPr lang="zh-CN" altLang="en-US" sz="2800" dirty="0">
                <a:sym typeface="Symbol" panose="05050102010706020507" pitchFamily="18" charset="2"/>
              </a:rPr>
              <a:t>方法：</a:t>
            </a:r>
          </a:p>
          <a:p>
            <a:pPr lvl="2" eaLnBrk="1" hangingPunct="1"/>
            <a:r>
              <a:rPr lang="zh-CN" altLang="en-US" sz="2800" dirty="0">
                <a:sym typeface="Symbol" panose="05050102010706020507" pitchFamily="18" charset="2"/>
              </a:rPr>
              <a:t>(1) 建立矩阵</a:t>
            </a:r>
            <a:r>
              <a:rPr lang="en-US" altLang="zh-CN" sz="2800" dirty="0">
                <a:sym typeface="Symbol" panose="05050102010706020507" pitchFamily="18" charset="2"/>
              </a:rPr>
              <a:t>S,</a:t>
            </a:r>
            <a:r>
              <a:rPr lang="zh-CN" altLang="en-US" sz="2800" dirty="0">
                <a:sym typeface="Symbol" panose="05050102010706020507" pitchFamily="18" charset="2"/>
              </a:rPr>
              <a:t>列</a:t>
            </a:r>
            <a:r>
              <a:rPr lang="en-US" altLang="zh-CN" sz="2800" dirty="0">
                <a:sym typeface="Symbol" panose="05050102010706020507" pitchFamily="18" charset="2"/>
              </a:rPr>
              <a:t>j </a:t>
            </a:r>
            <a:r>
              <a:rPr lang="zh-CN" altLang="en-US" sz="2800" dirty="0">
                <a:sym typeface="Symbol" panose="05050102010706020507" pitchFamily="18" charset="2"/>
              </a:rPr>
              <a:t>对应属性</a:t>
            </a:r>
            <a:r>
              <a:rPr lang="en-US" altLang="zh-CN" sz="2800" dirty="0" err="1">
                <a:sym typeface="Symbol" panose="05050102010706020507" pitchFamily="18" charset="2"/>
              </a:rPr>
              <a:t>Aj</a:t>
            </a:r>
            <a:r>
              <a:rPr lang="en-US" altLang="zh-CN" sz="2800" dirty="0">
                <a:sym typeface="Symbol" panose="05050102010706020507" pitchFamily="18" charset="2"/>
              </a:rPr>
              <a:t>,</a:t>
            </a:r>
            <a:r>
              <a:rPr lang="zh-CN" altLang="en-US" sz="2800" dirty="0">
                <a:sym typeface="Symbol" panose="05050102010706020507" pitchFamily="18" charset="2"/>
              </a:rPr>
              <a:t>行</a:t>
            </a:r>
            <a:r>
              <a:rPr lang="en-US" altLang="zh-CN" sz="2800" dirty="0" err="1">
                <a:sym typeface="Symbol" panose="05050102010706020507" pitchFamily="18" charset="2"/>
              </a:rPr>
              <a:t>i</a:t>
            </a:r>
            <a:r>
              <a:rPr lang="zh-CN" altLang="en-US" sz="2800" dirty="0">
                <a:sym typeface="Symbol" panose="05050102010706020507" pitchFamily="18" charset="2"/>
              </a:rPr>
              <a:t>对应</a:t>
            </a:r>
            <a:r>
              <a:rPr lang="en-US" altLang="zh-CN" sz="2800" dirty="0" err="1">
                <a:sym typeface="Symbol" panose="05050102010706020507" pitchFamily="18" charset="2"/>
              </a:rPr>
              <a:t>Ri</a:t>
            </a:r>
            <a:r>
              <a:rPr lang="en-US" altLang="zh-CN" sz="2800" dirty="0">
                <a:sym typeface="Symbol" panose="05050102010706020507" pitchFamily="18" charset="2"/>
              </a:rPr>
              <a:t>;</a:t>
            </a:r>
          </a:p>
          <a:p>
            <a:pPr lvl="2" eaLnBrk="1" hangingPunct="1"/>
            <a:endParaRPr lang="en-US" altLang="zh-CN" sz="2800" dirty="0">
              <a:sym typeface="Symbol" panose="05050102010706020507" pitchFamily="18" charset="2"/>
            </a:endParaRPr>
          </a:p>
          <a:p>
            <a:pPr lvl="2" eaLnBrk="1" hangingPunct="1"/>
            <a:r>
              <a:rPr lang="en-US" altLang="zh-CN" sz="2800" dirty="0">
                <a:sym typeface="Symbol" panose="05050102010706020507" pitchFamily="18" charset="2"/>
              </a:rPr>
              <a:t>(2) FOR </a:t>
            </a:r>
            <a:r>
              <a:rPr lang="en-US" altLang="zh-CN" sz="2800" dirty="0" err="1">
                <a:sym typeface="Symbol" panose="05050102010706020507" pitchFamily="18" charset="2"/>
              </a:rPr>
              <a:t>i</a:t>
            </a:r>
            <a:r>
              <a:rPr lang="en-US" altLang="zh-CN" sz="2800" dirty="0">
                <a:sym typeface="Symbol" panose="05050102010706020507" pitchFamily="18" charset="2"/>
              </a:rPr>
              <a:t> = 1 TO k DO</a:t>
            </a:r>
          </a:p>
          <a:p>
            <a:pPr lvl="4" eaLnBrk="1" hangingPunct="1">
              <a:buFont typeface="Wingdings" panose="05000000000000000000" pitchFamily="2" charset="2"/>
              <a:buNone/>
            </a:pPr>
            <a:r>
              <a:rPr lang="en-US" altLang="zh-CN" sz="2400" dirty="0" smtClean="0">
                <a:sym typeface="Symbol" panose="05050102010706020507" pitchFamily="18" charset="2"/>
              </a:rPr>
              <a:t>FOR j =1 TO n DO</a:t>
            </a:r>
          </a:p>
          <a:p>
            <a:pPr lvl="4" eaLnBrk="1" hangingPunct="1">
              <a:buFont typeface="Wingdings" panose="05000000000000000000" pitchFamily="2" charset="2"/>
              <a:buNone/>
            </a:pPr>
            <a:r>
              <a:rPr lang="en-US" altLang="zh-CN" sz="2400" dirty="0" smtClean="0">
                <a:sym typeface="Symbol" panose="05050102010706020507" pitchFamily="18" charset="2"/>
              </a:rPr>
              <a:t>    IF </a:t>
            </a:r>
            <a:r>
              <a:rPr lang="en-US" altLang="zh-CN" sz="2400" dirty="0" err="1" smtClean="0">
                <a:sym typeface="Symbol" panose="05050102010706020507" pitchFamily="18" charset="2"/>
              </a:rPr>
              <a:t>R</a:t>
            </a:r>
            <a:r>
              <a:rPr lang="en-US" altLang="zh-CN" sz="2400" baseline="-25000" dirty="0" err="1" smtClean="0">
                <a:sym typeface="Symbol" panose="05050102010706020507" pitchFamily="18" charset="2"/>
              </a:rPr>
              <a:t>i</a:t>
            </a:r>
            <a:r>
              <a:rPr lang="en-US" altLang="zh-CN" sz="2400" dirty="0" smtClean="0">
                <a:sym typeface="Symbol" panose="05050102010706020507" pitchFamily="18" charset="2"/>
              </a:rPr>
              <a:t> </a:t>
            </a:r>
            <a:r>
              <a:rPr lang="zh-CN" altLang="en-US" sz="2400" dirty="0" smtClean="0">
                <a:sym typeface="Symbol" panose="05050102010706020507" pitchFamily="18" charset="2"/>
              </a:rPr>
              <a:t>包含属性</a:t>
            </a:r>
            <a:r>
              <a:rPr lang="en-US" altLang="zh-CN" sz="2400" dirty="0" err="1" smtClean="0">
                <a:sym typeface="Symbol" panose="05050102010706020507" pitchFamily="18" charset="2"/>
              </a:rPr>
              <a:t>A</a:t>
            </a:r>
            <a:r>
              <a:rPr lang="en-US" altLang="zh-CN" sz="2400" baseline="-25000" dirty="0" err="1" smtClean="0">
                <a:sym typeface="Symbol" panose="05050102010706020507" pitchFamily="18" charset="2"/>
              </a:rPr>
              <a:t>j</a:t>
            </a:r>
            <a:r>
              <a:rPr lang="en-US" altLang="zh-CN" sz="2400" dirty="0" smtClean="0">
                <a:sym typeface="Symbol" panose="05050102010706020507" pitchFamily="18" charset="2"/>
              </a:rPr>
              <a:t>  THEN   </a:t>
            </a:r>
          </a:p>
          <a:p>
            <a:pPr lvl="4" eaLnBrk="1" hangingPunct="1">
              <a:buFont typeface="Wingdings" panose="05000000000000000000" pitchFamily="2" charset="2"/>
              <a:buNone/>
            </a:pPr>
            <a:r>
              <a:rPr lang="en-US" altLang="zh-CN" sz="2400" dirty="0" smtClean="0">
                <a:sym typeface="Symbol" panose="05050102010706020507" pitchFamily="18" charset="2"/>
              </a:rPr>
              <a:t>        S[</a:t>
            </a:r>
            <a:r>
              <a:rPr lang="en-US" altLang="zh-CN" sz="2400" dirty="0" err="1" smtClean="0">
                <a:sym typeface="Symbol" panose="05050102010706020507" pitchFamily="18" charset="2"/>
              </a:rPr>
              <a:t>i,j</a:t>
            </a:r>
            <a:r>
              <a:rPr lang="en-US" altLang="zh-CN" sz="2400" dirty="0" smtClean="0">
                <a:sym typeface="Symbol" panose="05050102010706020507" pitchFamily="18" charset="2"/>
              </a:rPr>
              <a:t>] := </a:t>
            </a:r>
            <a:r>
              <a:rPr lang="en-US" altLang="zh-CN" sz="2400" dirty="0" err="1" smtClean="0">
                <a:sym typeface="Symbol" panose="05050102010706020507" pitchFamily="18" charset="2"/>
              </a:rPr>
              <a:t>a</a:t>
            </a:r>
            <a:r>
              <a:rPr lang="en-US" altLang="zh-CN" sz="2400" baseline="-25000" dirty="0" err="1" smtClean="0">
                <a:sym typeface="Symbol" panose="05050102010706020507" pitchFamily="18" charset="2"/>
              </a:rPr>
              <a:t>j</a:t>
            </a:r>
            <a:r>
              <a:rPr lang="en-US" altLang="zh-CN" sz="2400" dirty="0" smtClean="0">
                <a:sym typeface="Symbol" panose="05050102010706020507" pitchFamily="18" charset="2"/>
              </a:rPr>
              <a:t>;</a:t>
            </a:r>
          </a:p>
          <a:p>
            <a:pPr lvl="4" eaLnBrk="1" hangingPunct="1">
              <a:buFont typeface="Wingdings" panose="05000000000000000000" pitchFamily="2" charset="2"/>
              <a:buNone/>
            </a:pPr>
            <a:r>
              <a:rPr lang="en-US" altLang="zh-CN" sz="2400" dirty="0" smtClean="0">
                <a:sym typeface="Symbol" panose="05050102010706020507" pitchFamily="18" charset="2"/>
              </a:rPr>
              <a:t>    ELSE</a:t>
            </a:r>
          </a:p>
          <a:p>
            <a:pPr lvl="4" eaLnBrk="1" hangingPunct="1">
              <a:buFont typeface="Wingdings" panose="05000000000000000000" pitchFamily="2" charset="2"/>
              <a:buNone/>
            </a:pPr>
            <a:r>
              <a:rPr lang="en-US" altLang="zh-CN" sz="2400" dirty="0" smtClean="0">
                <a:sym typeface="Symbol" panose="05050102010706020507" pitchFamily="18" charset="2"/>
              </a:rPr>
              <a:t>        S[</a:t>
            </a:r>
            <a:r>
              <a:rPr lang="en-US" altLang="zh-CN" sz="2400" dirty="0" err="1" smtClean="0">
                <a:sym typeface="Symbol" panose="05050102010706020507" pitchFamily="18" charset="2"/>
              </a:rPr>
              <a:t>i,j</a:t>
            </a:r>
            <a:r>
              <a:rPr lang="en-US" altLang="zh-CN" sz="2400" dirty="0" smtClean="0">
                <a:sym typeface="Symbol" panose="05050102010706020507" pitchFamily="18" charset="2"/>
              </a:rPr>
              <a:t>] : = </a:t>
            </a:r>
            <a:r>
              <a:rPr lang="en-US" altLang="zh-CN" sz="2400" dirty="0" err="1" smtClean="0">
                <a:sym typeface="Symbol" panose="05050102010706020507" pitchFamily="18" charset="2"/>
              </a:rPr>
              <a:t>b</a:t>
            </a:r>
            <a:r>
              <a:rPr lang="en-US" altLang="zh-CN" sz="2400" baseline="-25000" dirty="0" err="1" smtClean="0">
                <a:sym typeface="Symbol" panose="05050102010706020507" pitchFamily="18" charset="2"/>
              </a:rPr>
              <a:t>ij</a:t>
            </a:r>
            <a:r>
              <a:rPr lang="en-US" altLang="zh-CN" sz="2400" dirty="0" smtClean="0">
                <a:sym typeface="Symbol" panose="05050102010706020507" pitchFamily="18" charset="2"/>
              </a:rPr>
              <a:t>;</a:t>
            </a:r>
          </a:p>
          <a:p>
            <a:pPr lvl="4" eaLnBrk="1" hangingPunct="1">
              <a:buFont typeface="Wingdings" panose="05000000000000000000" pitchFamily="2" charset="2"/>
              <a:buNone/>
            </a:pPr>
            <a:r>
              <a:rPr lang="en-US" altLang="zh-CN" sz="2400" dirty="0" smtClean="0">
                <a:sym typeface="Symbol" panose="05050102010706020507" pitchFamily="18" charset="2"/>
              </a:rPr>
              <a:t>END FOR;</a:t>
            </a:r>
          </a:p>
          <a:p>
            <a:pPr lvl="3" eaLnBrk="1" hangingPunct="1">
              <a:buFontTx/>
              <a:buNone/>
            </a:pPr>
            <a:r>
              <a:rPr lang="en-US" altLang="zh-CN" sz="2400" dirty="0" smtClean="0">
                <a:sym typeface="Symbol" panose="05050102010706020507" pitchFamily="18" charset="2"/>
              </a:rPr>
              <a:t>   END FOR;</a:t>
            </a:r>
          </a:p>
          <a:p>
            <a:pPr lvl="3" eaLnBrk="1" hangingPunct="1">
              <a:buFontTx/>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en-US" altLang="zh-CN" sz="2400" dirty="0" smtClean="0"/>
              <a:t>S </a:t>
            </a:r>
            <a:r>
              <a:rPr lang="en-US" altLang="zh-CN" sz="2400" dirty="0"/>
              <a:t>= {</a:t>
            </a:r>
            <a:r>
              <a:rPr lang="en-US" altLang="zh-CN" sz="2400" dirty="0" err="1"/>
              <a:t>S</a:t>
            </a:r>
            <a:r>
              <a:rPr lang="en-US" altLang="zh-CN" sz="2400" baseline="-16000" dirty="0" err="1"/>
              <a:t>ij</a:t>
            </a:r>
            <a:r>
              <a:rPr lang="en-US" altLang="zh-CN" sz="2400" dirty="0"/>
              <a:t> | </a:t>
            </a:r>
            <a:r>
              <a:rPr lang="zh-CN" altLang="en-US" sz="2400" dirty="0"/>
              <a:t>若</a:t>
            </a:r>
            <a:r>
              <a:rPr lang="en-US" altLang="zh-CN" sz="2400" dirty="0" err="1"/>
              <a:t>A</a:t>
            </a:r>
            <a:r>
              <a:rPr lang="en-US" altLang="zh-CN" sz="2400" baseline="-16000" dirty="0" err="1"/>
              <a:t>j</a:t>
            </a:r>
            <a:r>
              <a:rPr lang="en-US" altLang="zh-CN" sz="2400" dirty="0"/>
              <a:t> </a:t>
            </a:r>
            <a:r>
              <a:rPr lang="en-US" altLang="zh-CN" sz="2400" dirty="0">
                <a:sym typeface="Symbol" panose="05050102010706020507" pitchFamily="18" charset="2"/>
              </a:rPr>
              <a:t> </a:t>
            </a:r>
            <a:r>
              <a:rPr lang="en-US" altLang="zh-CN" sz="2400" dirty="0" err="1">
                <a:sym typeface="Symbol" panose="05050102010706020507" pitchFamily="18" charset="2"/>
              </a:rPr>
              <a:t>R</a:t>
            </a:r>
            <a:r>
              <a:rPr lang="en-US" altLang="zh-CN" sz="2400" baseline="-16000" dirty="0" err="1"/>
              <a:t>i</a:t>
            </a:r>
            <a:r>
              <a:rPr lang="en-US" altLang="zh-CN" sz="2400" dirty="0">
                <a:sym typeface="Symbol" panose="05050102010706020507" pitchFamily="18" charset="2"/>
              </a:rPr>
              <a:t> , </a:t>
            </a:r>
            <a:r>
              <a:rPr lang="en-US" altLang="zh-CN" sz="2400" dirty="0" err="1"/>
              <a:t>S</a:t>
            </a:r>
            <a:r>
              <a:rPr lang="en-US" altLang="zh-CN" sz="2400" baseline="-16000" dirty="0" err="1"/>
              <a:t>ij</a:t>
            </a:r>
            <a:r>
              <a:rPr lang="en-US" altLang="zh-CN" sz="2400" dirty="0"/>
              <a:t> = </a:t>
            </a:r>
            <a:r>
              <a:rPr lang="en-US" altLang="zh-CN" sz="2400" dirty="0" err="1"/>
              <a:t>a</a:t>
            </a:r>
            <a:r>
              <a:rPr lang="en-US" altLang="zh-CN" sz="2400" baseline="-16000" dirty="0" err="1"/>
              <a:t>j</a:t>
            </a:r>
            <a:r>
              <a:rPr lang="en-US" altLang="zh-CN" sz="2400" baseline="-16000" dirty="0"/>
              <a:t> </a:t>
            </a:r>
            <a:r>
              <a:rPr lang="en-US" altLang="zh-CN" sz="2400" dirty="0">
                <a:sym typeface="Symbol" panose="05050102010706020507" pitchFamily="18" charset="2"/>
              </a:rPr>
              <a:t>, </a:t>
            </a:r>
            <a:r>
              <a:rPr lang="zh-CN" altLang="en-US" sz="2400" dirty="0">
                <a:sym typeface="Symbol" panose="05050102010706020507" pitchFamily="18" charset="2"/>
              </a:rPr>
              <a:t>否则</a:t>
            </a:r>
            <a:r>
              <a:rPr lang="en-US" altLang="zh-CN" sz="2400" dirty="0" err="1"/>
              <a:t>S</a:t>
            </a:r>
            <a:r>
              <a:rPr lang="en-US" altLang="zh-CN" sz="2400" baseline="-16000" dirty="0" err="1"/>
              <a:t>ij</a:t>
            </a:r>
            <a:r>
              <a:rPr lang="en-US" altLang="zh-CN" sz="2400" dirty="0"/>
              <a:t> = </a:t>
            </a:r>
            <a:r>
              <a:rPr lang="en-US" altLang="zh-CN" sz="2400" dirty="0" err="1"/>
              <a:t>b</a:t>
            </a:r>
            <a:r>
              <a:rPr lang="en-US" altLang="zh-CN" sz="2400" baseline="-16000" dirty="0" err="1"/>
              <a:t>ij</a:t>
            </a:r>
            <a:r>
              <a:rPr lang="en-US" altLang="zh-CN" sz="2400" dirty="0"/>
              <a:t>}</a:t>
            </a:r>
          </a:p>
          <a:p>
            <a:pPr lvl="1" eaLnBrk="1" hangingPunct="1">
              <a:lnSpc>
                <a:spcPct val="110000"/>
              </a:lnSpc>
              <a:buFont typeface="Wingdings" panose="05000000000000000000" pitchFamily="2" charset="2"/>
              <a:buNone/>
            </a:pPr>
            <a:r>
              <a:rPr lang="zh-CN" altLang="en-US" sz="2400" dirty="0"/>
              <a:t>构造的初始</a:t>
            </a:r>
            <a:r>
              <a:rPr lang="en-US" altLang="zh-CN" sz="2400" dirty="0"/>
              <a:t>S</a:t>
            </a:r>
            <a:r>
              <a:rPr lang="zh-CN" altLang="en-US" sz="2400" dirty="0"/>
              <a:t>记为</a:t>
            </a:r>
            <a:r>
              <a:rPr lang="en-US" altLang="zh-CN" sz="2400" dirty="0"/>
              <a:t>T</a:t>
            </a:r>
            <a:r>
              <a:rPr lang="en-US" altLang="zh-CN" sz="2400" baseline="30000" dirty="0"/>
              <a:t>0</a:t>
            </a:r>
          </a:p>
          <a:p>
            <a:pPr lvl="3" eaLnBrk="1" hangingPunct="1">
              <a:buFontTx/>
              <a:buNone/>
            </a:pPr>
            <a:endParaRPr lang="en-US" altLang="zh-CN" dirty="0" smtClean="0">
              <a:sym typeface="Symbol" panose="05050102010706020507" pitchFamily="18" charset="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83432" y="836712"/>
            <a:ext cx="7772400" cy="461963"/>
          </a:xfrm>
        </p:spPr>
        <p:txBody>
          <a:bodyPr>
            <a:normAutofit fontScale="90000"/>
          </a:bodyPr>
          <a:lstStyle/>
          <a:p>
            <a:pPr eaLnBrk="1" hangingPunct="1"/>
            <a:r>
              <a:rPr lang="zh-CN" altLang="en-US" sz="3200" dirty="0"/>
              <a:t>示例 </a:t>
            </a:r>
            <a:r>
              <a:rPr lang="zh-CN" altLang="en-US" sz="2000" dirty="0"/>
              <a:t>第1,2步</a:t>
            </a:r>
          </a:p>
        </p:txBody>
      </p:sp>
      <p:sp>
        <p:nvSpPr>
          <p:cNvPr id="120835" name="Rectangle 3"/>
          <p:cNvSpPr>
            <a:spLocks noGrp="1" noChangeArrowheads="1"/>
          </p:cNvSpPr>
          <p:nvPr>
            <p:ph idx="1"/>
          </p:nvPr>
        </p:nvSpPr>
        <p:spPr>
          <a:xfrm>
            <a:off x="553616" y="1909192"/>
            <a:ext cx="7772400" cy="1295400"/>
          </a:xfrm>
        </p:spPr>
        <p:txBody>
          <a:bodyPr/>
          <a:lstStyle/>
          <a:p>
            <a:pPr lvl="1" eaLnBrk="1" hangingPunct="1"/>
            <a:r>
              <a:rPr lang="en-US" altLang="zh-CN" sz="2400"/>
              <a:t>U={A,B,C,D,E}, F={AB</a:t>
            </a:r>
            <a:r>
              <a:rPr lang="en-US" altLang="zh-CN" sz="2400">
                <a:sym typeface="Symbol" panose="05050102010706020507" pitchFamily="18" charset="2"/>
              </a:rPr>
              <a:t></a:t>
            </a:r>
            <a:r>
              <a:rPr lang="en-US" altLang="zh-CN" sz="2400"/>
              <a:t>C, C</a:t>
            </a:r>
            <a:r>
              <a:rPr lang="en-US" altLang="zh-CN" sz="2400">
                <a:sym typeface="Symbol" panose="05050102010706020507" pitchFamily="18" charset="2"/>
              </a:rPr>
              <a:t>D,DE}</a:t>
            </a:r>
          </a:p>
          <a:p>
            <a:pPr lvl="1" eaLnBrk="1" hangingPunct="1">
              <a:buFont typeface="Wingdings" panose="05000000000000000000" pitchFamily="2" charset="2"/>
              <a:buNone/>
            </a:pPr>
            <a:r>
              <a:rPr lang="en-US" altLang="zh-CN" sz="2400">
                <a:sym typeface="Symbol" panose="05050102010706020507" pitchFamily="18" charset="2"/>
              </a:rPr>
              <a:t>	 ={(A, B, C), (C, D), (D, E)}</a:t>
            </a:r>
          </a:p>
          <a:p>
            <a:pPr lvl="1" eaLnBrk="1" hangingPunct="1">
              <a:buFont typeface="Wingdings" panose="05000000000000000000" pitchFamily="2" charset="2"/>
              <a:buNone/>
            </a:pPr>
            <a:endParaRPr lang="en-US" altLang="zh-CN" sz="2400">
              <a:sym typeface="Symbol" panose="05050102010706020507" pitchFamily="18" charset="2"/>
            </a:endParaRPr>
          </a:p>
          <a:p>
            <a:pPr eaLnBrk="1" hangingPunct="1"/>
            <a:endParaRPr lang="zh-CN" altLang="en-US" sz="2400"/>
          </a:p>
        </p:txBody>
      </p:sp>
      <p:graphicFrame>
        <p:nvGraphicFramePr>
          <p:cNvPr id="103428" name="Group 4"/>
          <p:cNvGraphicFramePr>
            <a:graphicFrameLocks noGrp="1"/>
          </p:cNvGraphicFramePr>
          <p:nvPr>
            <p:extLst>
              <p:ext uri="{D42A27DB-BD31-4B8C-83A1-F6EECF244321}">
                <p14:modId xmlns:p14="http://schemas.microsoft.com/office/powerpoint/2010/main" val="4291064476"/>
              </p:ext>
            </p:extLst>
          </p:nvPr>
        </p:nvGraphicFramePr>
        <p:xfrm>
          <a:off x="1696616" y="3433192"/>
          <a:ext cx="4191000" cy="2057400"/>
        </p:xfrm>
        <a:graphic>
          <a:graphicData uri="http://schemas.openxmlformats.org/drawingml/2006/table">
            <a:tbl>
              <a:tblPr/>
              <a:tblGrid>
                <a:gridCol w="903288">
                  <a:extLst>
                    <a:ext uri="{9D8B030D-6E8A-4147-A177-3AD203B41FA5}">
                      <a16:colId xmlns:a16="http://schemas.microsoft.com/office/drawing/2014/main" val="3286041897"/>
                    </a:ext>
                  </a:extLst>
                </a:gridCol>
                <a:gridCol w="658812">
                  <a:extLst>
                    <a:ext uri="{9D8B030D-6E8A-4147-A177-3AD203B41FA5}">
                      <a16:colId xmlns:a16="http://schemas.microsoft.com/office/drawing/2014/main" val="1805714292"/>
                    </a:ext>
                  </a:extLst>
                </a:gridCol>
                <a:gridCol w="657225">
                  <a:extLst>
                    <a:ext uri="{9D8B030D-6E8A-4147-A177-3AD203B41FA5}">
                      <a16:colId xmlns:a16="http://schemas.microsoft.com/office/drawing/2014/main" val="3339239107"/>
                    </a:ext>
                  </a:extLst>
                </a:gridCol>
                <a:gridCol w="657225">
                  <a:extLst>
                    <a:ext uri="{9D8B030D-6E8A-4147-A177-3AD203B41FA5}">
                      <a16:colId xmlns:a16="http://schemas.microsoft.com/office/drawing/2014/main" val="2110368987"/>
                    </a:ext>
                  </a:extLst>
                </a:gridCol>
                <a:gridCol w="657225">
                  <a:extLst>
                    <a:ext uri="{9D8B030D-6E8A-4147-A177-3AD203B41FA5}">
                      <a16:colId xmlns:a16="http://schemas.microsoft.com/office/drawing/2014/main" val="3049286135"/>
                    </a:ext>
                  </a:extLst>
                </a:gridCol>
                <a:gridCol w="657225">
                  <a:extLst>
                    <a:ext uri="{9D8B030D-6E8A-4147-A177-3AD203B41FA5}">
                      <a16:colId xmlns:a16="http://schemas.microsoft.com/office/drawing/2014/main" val="662071144"/>
                    </a:ext>
                  </a:extLst>
                </a:gridCol>
              </a:tblGrid>
              <a:tr h="5143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043083"/>
                  </a:ext>
                </a:extLst>
              </a:tr>
              <a:tr h="5143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549446879"/>
                  </a:ext>
                </a:extLst>
              </a:tr>
              <a:tr h="5143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540266561"/>
                  </a:ext>
                </a:extLst>
              </a:tr>
              <a:tr h="5143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2747531"/>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pPr eaLnBrk="1" hangingPunct="1"/>
            <a:r>
              <a:rPr lang="zh-CN" altLang="en-US" sz="3200" dirty="0" smtClean="0"/>
              <a:t>无损连接分解算法描述</a:t>
            </a:r>
          </a:p>
        </p:txBody>
      </p:sp>
      <p:sp>
        <p:nvSpPr>
          <p:cNvPr id="121859" name="Rectangle 3"/>
          <p:cNvSpPr>
            <a:spLocks noGrp="1" noChangeArrowheads="1"/>
          </p:cNvSpPr>
          <p:nvPr>
            <p:ph idx="1"/>
          </p:nvPr>
        </p:nvSpPr>
        <p:spPr/>
        <p:txBody>
          <a:bodyPr/>
          <a:lstStyle/>
          <a:p>
            <a:pPr lvl="1" eaLnBrk="1" hangingPunct="1">
              <a:lnSpc>
                <a:spcPct val="125000"/>
              </a:lnSpc>
              <a:buFont typeface="Wingdings" panose="05000000000000000000" pitchFamily="2" charset="2"/>
              <a:buNone/>
            </a:pPr>
            <a:r>
              <a:rPr lang="zh-CN" altLang="en-US" sz="2400"/>
              <a:t>	（3）对</a:t>
            </a:r>
            <a:r>
              <a:rPr lang="en-US" altLang="zh-CN" sz="2400"/>
              <a:t>F</a:t>
            </a:r>
            <a:r>
              <a:rPr lang="zh-CN" altLang="en-US" sz="2400"/>
              <a:t>中每一个函数依赖</a:t>
            </a:r>
            <a:r>
              <a:rPr lang="en-US" altLang="zh-CN" sz="2400"/>
              <a:t>X</a:t>
            </a:r>
            <a:r>
              <a:rPr lang="en-US" altLang="zh-CN" sz="2400">
                <a:sym typeface="Symbol" panose="05050102010706020507" pitchFamily="18" charset="2"/>
              </a:rPr>
              <a:t></a:t>
            </a:r>
            <a:r>
              <a:rPr lang="en-US" altLang="zh-CN" sz="2400"/>
              <a:t>Y，</a:t>
            </a:r>
            <a:r>
              <a:rPr lang="zh-CN" altLang="en-US" sz="2400"/>
              <a:t>若</a:t>
            </a:r>
            <a:r>
              <a:rPr lang="en-US" altLang="zh-CN" sz="2400"/>
              <a:t>S</a:t>
            </a:r>
            <a:r>
              <a:rPr lang="zh-CN" altLang="en-US" sz="2400"/>
              <a:t>中存在元组	</a:t>
            </a:r>
            <a:r>
              <a:rPr lang="en-US" altLang="zh-CN" sz="2400"/>
              <a:t>t</a:t>
            </a:r>
            <a:r>
              <a:rPr lang="en-US" altLang="zh-CN" sz="2400" baseline="-16000"/>
              <a:t>1</a:t>
            </a:r>
            <a:r>
              <a:rPr lang="en-US" altLang="zh-CN" sz="2400"/>
              <a:t>，t</a:t>
            </a:r>
            <a:r>
              <a:rPr lang="en-US" altLang="zh-CN" sz="2400" baseline="-16000"/>
              <a:t>2</a:t>
            </a:r>
            <a:r>
              <a:rPr lang="en-US" altLang="zh-CN" sz="2400"/>
              <a:t>，</a:t>
            </a:r>
            <a:r>
              <a:rPr lang="zh-CN" altLang="en-US" sz="2400"/>
              <a:t>使得</a:t>
            </a:r>
            <a:r>
              <a:rPr lang="en-US" altLang="zh-CN" sz="2400"/>
              <a:t>t</a:t>
            </a:r>
            <a:r>
              <a:rPr lang="en-US" altLang="zh-CN" sz="2400" baseline="-16000"/>
              <a:t>1</a:t>
            </a:r>
            <a:r>
              <a:rPr lang="en-US" altLang="zh-CN" sz="2400"/>
              <a:t>[X]=t</a:t>
            </a:r>
            <a:r>
              <a:rPr lang="en-US" altLang="zh-CN" sz="2400" baseline="-16000"/>
              <a:t>2</a:t>
            </a:r>
            <a:r>
              <a:rPr lang="en-US" altLang="zh-CN" sz="2400"/>
              <a:t>[X]，t</a:t>
            </a:r>
            <a:r>
              <a:rPr lang="en-US" altLang="zh-CN" sz="2400" baseline="-16000"/>
              <a:t>1</a:t>
            </a:r>
            <a:r>
              <a:rPr lang="en-US" altLang="zh-CN" sz="2400"/>
              <a:t>[Y]</a:t>
            </a:r>
            <a:r>
              <a:rPr lang="en-US" altLang="zh-CN" sz="2400">
                <a:ea typeface="仿宋_GB2312" pitchFamily="49" charset="-122"/>
              </a:rPr>
              <a:t>≠</a:t>
            </a:r>
            <a:r>
              <a:rPr lang="en-US" altLang="zh-CN" sz="2400"/>
              <a:t>t</a:t>
            </a:r>
            <a:r>
              <a:rPr lang="en-US" altLang="zh-CN" sz="2400" baseline="-16000"/>
              <a:t>2</a:t>
            </a:r>
            <a:r>
              <a:rPr lang="en-US" altLang="zh-CN" sz="2400"/>
              <a:t>[Y]，</a:t>
            </a:r>
            <a:r>
              <a:rPr lang="zh-CN" altLang="en-US" sz="2400"/>
              <a:t>则对每一个</a:t>
            </a:r>
            <a:r>
              <a:rPr lang="en-US" altLang="zh-CN" sz="2400">
                <a:sym typeface="Symbol" panose="05050102010706020507" pitchFamily="18" charset="2"/>
              </a:rPr>
              <a:t>A</a:t>
            </a:r>
            <a:r>
              <a:rPr lang="en-US" altLang="zh-CN" sz="2400" baseline="-16000"/>
              <a:t>i</a:t>
            </a:r>
            <a:r>
              <a:rPr lang="en-US" altLang="zh-CN" sz="2400"/>
              <a:t> </a:t>
            </a:r>
            <a:r>
              <a:rPr lang="en-US" altLang="zh-CN" sz="2400">
                <a:sym typeface="Symbol" panose="05050102010706020507" pitchFamily="18" charset="2"/>
              </a:rPr>
              <a:t> Y：</a:t>
            </a:r>
            <a:endParaRPr lang="en-US" altLang="zh-CN" sz="2400"/>
          </a:p>
          <a:p>
            <a:pPr lvl="1" eaLnBrk="1" hangingPunct="1">
              <a:lnSpc>
                <a:spcPct val="125000"/>
              </a:lnSpc>
              <a:buFont typeface="Wingdings" panose="05000000000000000000" pitchFamily="2" charset="2"/>
              <a:buNone/>
            </a:pPr>
            <a:r>
              <a:rPr lang="en-US" altLang="zh-CN" sz="2400"/>
              <a:t>		①</a:t>
            </a:r>
            <a:r>
              <a:rPr lang="zh-CN" altLang="en-US" sz="2400"/>
              <a:t>若</a:t>
            </a:r>
            <a:r>
              <a:rPr lang="en-US" altLang="zh-CN" sz="2400"/>
              <a:t>t</a:t>
            </a:r>
            <a:r>
              <a:rPr lang="en-US" altLang="zh-CN" sz="2400" baseline="-16000"/>
              <a:t>1</a:t>
            </a:r>
            <a:r>
              <a:rPr lang="en-US" altLang="zh-CN" sz="2400"/>
              <a:t>[</a:t>
            </a:r>
            <a:r>
              <a:rPr lang="en-US" altLang="zh-CN" sz="2400">
                <a:sym typeface="Symbol" panose="05050102010706020507" pitchFamily="18" charset="2"/>
              </a:rPr>
              <a:t>A</a:t>
            </a:r>
            <a:r>
              <a:rPr lang="en-US" altLang="zh-CN" sz="2400" baseline="-16000"/>
              <a:t>i</a:t>
            </a:r>
            <a:r>
              <a:rPr lang="en-US" altLang="zh-CN" sz="2400"/>
              <a:t>]，t</a:t>
            </a:r>
            <a:r>
              <a:rPr lang="en-US" altLang="zh-CN" sz="2400" baseline="-16000"/>
              <a:t>2</a:t>
            </a:r>
            <a:r>
              <a:rPr lang="en-US" altLang="zh-CN" sz="2400"/>
              <a:t>[</a:t>
            </a:r>
            <a:r>
              <a:rPr lang="en-US" altLang="zh-CN" sz="2400">
                <a:sym typeface="Symbol" panose="05050102010706020507" pitchFamily="18" charset="2"/>
              </a:rPr>
              <a:t>A</a:t>
            </a:r>
            <a:r>
              <a:rPr lang="en-US" altLang="zh-CN" sz="2400" baseline="-16000"/>
              <a:t>i</a:t>
            </a:r>
            <a:r>
              <a:rPr lang="en-US" altLang="zh-CN" sz="2400"/>
              <a:t>]</a:t>
            </a:r>
            <a:r>
              <a:rPr lang="zh-CN" altLang="en-US" sz="2400"/>
              <a:t>中有一个等于</a:t>
            </a:r>
            <a:r>
              <a:rPr lang="en-US" altLang="zh-CN" sz="2400"/>
              <a:t>a</a:t>
            </a:r>
            <a:r>
              <a:rPr lang="en-US" altLang="zh-CN" sz="2400" baseline="-16000"/>
              <a:t>j</a:t>
            </a:r>
            <a:r>
              <a:rPr lang="en-US" altLang="zh-CN" sz="2400"/>
              <a:t>，</a:t>
            </a:r>
            <a:r>
              <a:rPr lang="zh-CN" altLang="en-US" sz="2400"/>
              <a:t>则另一个也改	为</a:t>
            </a:r>
            <a:r>
              <a:rPr lang="en-US" altLang="zh-CN" sz="2400"/>
              <a:t>a</a:t>
            </a:r>
            <a:r>
              <a:rPr lang="en-US" altLang="zh-CN" sz="2400" baseline="-16000"/>
              <a:t>j </a:t>
            </a:r>
            <a:r>
              <a:rPr lang="en-US" altLang="zh-CN" sz="2400"/>
              <a:t>；</a:t>
            </a:r>
          </a:p>
          <a:p>
            <a:pPr lvl="1" eaLnBrk="1" hangingPunct="1">
              <a:lnSpc>
                <a:spcPct val="125000"/>
              </a:lnSpc>
              <a:buFont typeface="Wingdings" panose="05000000000000000000" pitchFamily="2" charset="2"/>
              <a:buNone/>
            </a:pPr>
            <a:r>
              <a:rPr lang="en-US" altLang="zh-CN" sz="2400"/>
              <a:t>		②</a:t>
            </a:r>
            <a:r>
              <a:rPr lang="zh-CN" altLang="en-US" sz="2400"/>
              <a:t>若①不成立，则取</a:t>
            </a:r>
            <a:r>
              <a:rPr lang="en-US" altLang="zh-CN" sz="2400"/>
              <a:t>t</a:t>
            </a:r>
            <a:r>
              <a:rPr lang="en-US" altLang="zh-CN" sz="2400" baseline="-16000"/>
              <a:t>1</a:t>
            </a:r>
            <a:r>
              <a:rPr lang="en-US" altLang="zh-CN" sz="2400"/>
              <a:t>[</a:t>
            </a:r>
            <a:r>
              <a:rPr lang="en-US" altLang="zh-CN" sz="2400">
                <a:sym typeface="Symbol" panose="05050102010706020507" pitchFamily="18" charset="2"/>
              </a:rPr>
              <a:t>A</a:t>
            </a:r>
            <a:r>
              <a:rPr lang="en-US" altLang="zh-CN" sz="2400" baseline="-16000"/>
              <a:t>i</a:t>
            </a:r>
            <a:r>
              <a:rPr lang="en-US" altLang="zh-CN" sz="2400"/>
              <a:t>] = t</a:t>
            </a:r>
            <a:r>
              <a:rPr lang="en-US" altLang="zh-CN" sz="2400" baseline="-16000"/>
              <a:t>2</a:t>
            </a:r>
            <a:r>
              <a:rPr lang="en-US" altLang="zh-CN" sz="2400"/>
              <a:t>[</a:t>
            </a:r>
            <a:r>
              <a:rPr lang="en-US" altLang="zh-CN" sz="2400">
                <a:sym typeface="Symbol" panose="05050102010706020507" pitchFamily="18" charset="2"/>
              </a:rPr>
              <a:t>A</a:t>
            </a:r>
            <a:r>
              <a:rPr lang="en-US" altLang="zh-CN" sz="2400" baseline="-16000"/>
              <a:t>i</a:t>
            </a:r>
            <a:r>
              <a:rPr lang="en-US" altLang="zh-CN" sz="2400"/>
              <a:t>] （t</a:t>
            </a:r>
            <a:r>
              <a:rPr lang="en-US" altLang="zh-CN" sz="2400" baseline="-16000"/>
              <a:t>2</a:t>
            </a:r>
            <a:r>
              <a:rPr lang="zh-CN" altLang="en-US" sz="2400"/>
              <a:t>的行号小	于</a:t>
            </a:r>
            <a:r>
              <a:rPr lang="en-US" altLang="zh-CN" sz="2400"/>
              <a:t>t</a:t>
            </a:r>
            <a:r>
              <a:rPr lang="en-US" altLang="zh-CN" sz="2400" baseline="-16000"/>
              <a:t>1</a:t>
            </a:r>
            <a:r>
              <a:rPr lang="en-US" altLang="zh-CN" sz="2400"/>
              <a:t>）。</a:t>
            </a:r>
          </a:p>
          <a:p>
            <a:pPr lvl="1" eaLnBrk="1" hangingPunct="1">
              <a:lnSpc>
                <a:spcPct val="125000"/>
              </a:lnSpc>
              <a:buFont typeface="Wingdings" panose="05000000000000000000" pitchFamily="2" charset="2"/>
              <a:buNone/>
            </a:pPr>
            <a:r>
              <a:rPr lang="zh-CN" altLang="en-US" sz="2400"/>
              <a:t>若在某次更改后，有一行成为</a:t>
            </a:r>
            <a:r>
              <a:rPr lang="en-US" altLang="zh-CN" sz="2400"/>
              <a:t>a</a:t>
            </a:r>
            <a:r>
              <a:rPr lang="en-US" altLang="zh-CN" sz="2400" baseline="-16000"/>
              <a:t>1</a:t>
            </a:r>
            <a:r>
              <a:rPr lang="en-US" altLang="zh-CN" sz="2400"/>
              <a:t>, a</a:t>
            </a:r>
            <a:r>
              <a:rPr lang="en-US" altLang="zh-CN" sz="2400" baseline="-16000"/>
              <a:t>2 </a:t>
            </a:r>
            <a:r>
              <a:rPr lang="en-US" altLang="zh-CN" sz="2400"/>
              <a:t>, … ,</a:t>
            </a:r>
            <a:r>
              <a:rPr lang="en-US" altLang="zh-CN" sz="2400" baseline="-16000"/>
              <a:t> </a:t>
            </a:r>
            <a:r>
              <a:rPr lang="en-US" altLang="zh-CN" sz="2400"/>
              <a:t>a</a:t>
            </a:r>
            <a:r>
              <a:rPr lang="en-US" altLang="zh-CN" sz="2400" baseline="-16000"/>
              <a:t>n</a:t>
            </a:r>
            <a:r>
              <a:rPr lang="en-US" altLang="zh-CN" sz="2400"/>
              <a:t>，</a:t>
            </a:r>
            <a:r>
              <a:rPr lang="zh-CN" altLang="en-US" sz="2400"/>
              <a:t>则算法中止。对</a:t>
            </a:r>
            <a:r>
              <a:rPr lang="en-US" altLang="zh-CN" sz="2400"/>
              <a:t>F</a:t>
            </a:r>
            <a:r>
              <a:rPr lang="zh-CN" altLang="en-US" sz="2400"/>
              <a:t>中</a:t>
            </a:r>
            <a:r>
              <a:rPr lang="en-US" altLang="zh-CN" sz="2400"/>
              <a:t>FD</a:t>
            </a:r>
            <a:r>
              <a:rPr lang="zh-CN" altLang="en-US" sz="2400"/>
              <a:t>逐一处理，称为一次扫描，扫描的结果关系</a:t>
            </a:r>
            <a:r>
              <a:rPr lang="en-US" altLang="zh-CN" sz="2400"/>
              <a:t>S</a:t>
            </a:r>
            <a:r>
              <a:rPr lang="zh-CN" altLang="en-US" sz="2400"/>
              <a:t>记为</a:t>
            </a:r>
            <a:r>
              <a:rPr lang="en-US" altLang="zh-CN" sz="2400"/>
              <a:t>T</a:t>
            </a:r>
            <a:r>
              <a:rPr lang="en-US" altLang="zh-CN" sz="2400" baseline="30000"/>
              <a:t>k</a:t>
            </a:r>
            <a:r>
              <a:rPr lang="en-US" altLang="zh-CN" sz="240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pPr eaLnBrk="1" hangingPunct="1"/>
            <a:r>
              <a:rPr lang="zh-CN" altLang="en-US" sz="3200" dirty="0" smtClean="0"/>
              <a:t>无损连接分解</a:t>
            </a:r>
          </a:p>
        </p:txBody>
      </p:sp>
      <p:sp>
        <p:nvSpPr>
          <p:cNvPr id="122883" name="Rectangle 3"/>
          <p:cNvSpPr>
            <a:spLocks noGrp="1" noChangeArrowheads="1"/>
          </p:cNvSpPr>
          <p:nvPr>
            <p:ph idx="1"/>
          </p:nvPr>
        </p:nvSpPr>
        <p:spPr/>
        <p:txBody>
          <a:bodyPr/>
          <a:lstStyle/>
          <a:p>
            <a:pPr lvl="1" eaLnBrk="1" hangingPunct="1">
              <a:lnSpc>
                <a:spcPct val="125000"/>
              </a:lnSpc>
              <a:buFont typeface="Wingdings" panose="05000000000000000000" pitchFamily="2" charset="2"/>
              <a:buNone/>
            </a:pPr>
            <a:r>
              <a:rPr lang="zh-CN" altLang="en-US" dirty="0" smtClean="0"/>
              <a:t>	（4）比较扫描前后，</a:t>
            </a:r>
            <a:r>
              <a:rPr lang="en-US" altLang="zh-CN" dirty="0" smtClean="0"/>
              <a:t>T</a:t>
            </a:r>
            <a:r>
              <a:rPr lang="en-US" altLang="zh-CN" baseline="30000" dirty="0" smtClean="0"/>
              <a:t>k-1</a:t>
            </a:r>
            <a:r>
              <a:rPr lang="zh-CN" altLang="en-US" dirty="0" smtClean="0"/>
              <a:t>和</a:t>
            </a:r>
            <a:r>
              <a:rPr lang="en-US" altLang="zh-CN" dirty="0" err="1" smtClean="0"/>
              <a:t>T</a:t>
            </a:r>
            <a:r>
              <a:rPr lang="en-US" altLang="zh-CN" baseline="30000" dirty="0" err="1" smtClean="0"/>
              <a:t>k</a:t>
            </a:r>
            <a:r>
              <a:rPr lang="en-US" altLang="zh-CN" dirty="0" smtClean="0"/>
              <a:t>，</a:t>
            </a:r>
            <a:r>
              <a:rPr lang="zh-CN" altLang="en-US" dirty="0" smtClean="0"/>
              <a:t>有无变化，若有，则转（3），否则算法中止。</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133600" y="381000"/>
            <a:ext cx="7772400" cy="579438"/>
          </a:xfrm>
        </p:spPr>
        <p:txBody>
          <a:bodyPr/>
          <a:lstStyle/>
          <a:p>
            <a:pPr eaLnBrk="1" hangingPunct="1"/>
            <a:r>
              <a:rPr lang="zh-CN" altLang="en-US" sz="3200"/>
              <a:t>示例 </a:t>
            </a:r>
            <a:r>
              <a:rPr lang="zh-CN" altLang="en-US" sz="2000"/>
              <a:t>第3步</a:t>
            </a:r>
          </a:p>
        </p:txBody>
      </p:sp>
      <p:sp>
        <p:nvSpPr>
          <p:cNvPr id="123907" name="Rectangle 3"/>
          <p:cNvSpPr>
            <a:spLocks noGrp="1" noChangeArrowheads="1"/>
          </p:cNvSpPr>
          <p:nvPr>
            <p:ph idx="1"/>
          </p:nvPr>
        </p:nvSpPr>
        <p:spPr>
          <a:xfrm>
            <a:off x="2133600" y="990600"/>
            <a:ext cx="7772400" cy="838200"/>
          </a:xfrm>
        </p:spPr>
        <p:txBody>
          <a:bodyPr/>
          <a:lstStyle/>
          <a:p>
            <a:pPr lvl="1" eaLnBrk="1" hangingPunct="1">
              <a:lnSpc>
                <a:spcPct val="90000"/>
              </a:lnSpc>
            </a:pPr>
            <a:r>
              <a:rPr lang="en-US" altLang="zh-CN" sz="2400" dirty="0"/>
              <a:t>U={A,B,C,D,E}, F={AB</a:t>
            </a:r>
            <a:r>
              <a:rPr lang="en-US" altLang="zh-CN" sz="2400" dirty="0">
                <a:sym typeface="Symbol" panose="05050102010706020507" pitchFamily="18" charset="2"/>
              </a:rPr>
              <a:t></a:t>
            </a:r>
            <a:r>
              <a:rPr lang="en-US" altLang="zh-CN" sz="2400" dirty="0"/>
              <a:t>C, C</a:t>
            </a:r>
            <a:r>
              <a:rPr lang="en-US" altLang="zh-CN" sz="2400" dirty="0">
                <a:sym typeface="Symbol" panose="05050102010706020507" pitchFamily="18" charset="2"/>
              </a:rPr>
              <a:t>D,DE}</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 ={(A, B, C), (C, D), (D, E)}</a:t>
            </a:r>
            <a:endParaRPr lang="zh-CN" altLang="en-US" dirty="0" smtClean="0"/>
          </a:p>
        </p:txBody>
      </p:sp>
      <p:graphicFrame>
        <p:nvGraphicFramePr>
          <p:cNvPr id="105476" name="Group 4"/>
          <p:cNvGraphicFramePr>
            <a:graphicFrameLocks noGrp="1"/>
          </p:cNvGraphicFramePr>
          <p:nvPr/>
        </p:nvGraphicFramePr>
        <p:xfrm>
          <a:off x="1676400" y="2514600"/>
          <a:ext cx="4114800" cy="2133600"/>
        </p:xfrm>
        <a:graphic>
          <a:graphicData uri="http://schemas.openxmlformats.org/drawingml/2006/table">
            <a:tbl>
              <a:tblPr/>
              <a:tblGrid>
                <a:gridCol w="887413">
                  <a:extLst>
                    <a:ext uri="{9D8B030D-6E8A-4147-A177-3AD203B41FA5}">
                      <a16:colId xmlns:a16="http://schemas.microsoft.com/office/drawing/2014/main" val="1262643887"/>
                    </a:ext>
                  </a:extLst>
                </a:gridCol>
                <a:gridCol w="646112">
                  <a:extLst>
                    <a:ext uri="{9D8B030D-6E8A-4147-A177-3AD203B41FA5}">
                      <a16:colId xmlns:a16="http://schemas.microsoft.com/office/drawing/2014/main" val="1802463637"/>
                    </a:ext>
                  </a:extLst>
                </a:gridCol>
                <a:gridCol w="644525">
                  <a:extLst>
                    <a:ext uri="{9D8B030D-6E8A-4147-A177-3AD203B41FA5}">
                      <a16:colId xmlns:a16="http://schemas.microsoft.com/office/drawing/2014/main" val="1352167359"/>
                    </a:ext>
                  </a:extLst>
                </a:gridCol>
                <a:gridCol w="646113">
                  <a:extLst>
                    <a:ext uri="{9D8B030D-6E8A-4147-A177-3AD203B41FA5}">
                      <a16:colId xmlns:a16="http://schemas.microsoft.com/office/drawing/2014/main" val="3705446587"/>
                    </a:ext>
                  </a:extLst>
                </a:gridCol>
                <a:gridCol w="644525">
                  <a:extLst>
                    <a:ext uri="{9D8B030D-6E8A-4147-A177-3AD203B41FA5}">
                      <a16:colId xmlns:a16="http://schemas.microsoft.com/office/drawing/2014/main" val="2413841940"/>
                    </a:ext>
                  </a:extLst>
                </a:gridCol>
                <a:gridCol w="646112">
                  <a:extLst>
                    <a:ext uri="{9D8B030D-6E8A-4147-A177-3AD203B41FA5}">
                      <a16:colId xmlns:a16="http://schemas.microsoft.com/office/drawing/2014/main" val="1210741148"/>
                    </a:ext>
                  </a:extLst>
                </a:gridCol>
              </a:tblGrid>
              <a:tr h="533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0040169"/>
                  </a:ext>
                </a:extLst>
              </a:tr>
              <a:tr h="533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62890577"/>
                  </a:ext>
                </a:extLst>
              </a:tr>
              <a:tr h="533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31606167"/>
                  </a:ext>
                </a:extLst>
              </a:tr>
              <a:tr h="533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5569094"/>
                  </a:ext>
                </a:extLst>
              </a:tr>
            </a:tbl>
          </a:graphicData>
        </a:graphic>
      </p:graphicFrame>
      <p:sp>
        <p:nvSpPr>
          <p:cNvPr id="123943" name="Rectangle 41"/>
          <p:cNvSpPr>
            <a:spLocks noChangeArrowheads="1"/>
          </p:cNvSpPr>
          <p:nvPr/>
        </p:nvSpPr>
        <p:spPr bwMode="auto">
          <a:xfrm>
            <a:off x="7620000" y="1676401"/>
            <a:ext cx="158248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buClr>
                <a:schemeClr val="bg2"/>
              </a:buClr>
              <a:buSzPct val="50000"/>
              <a:buFont typeface="Monotype Sorts" pitchFamily="2" charset="2"/>
              <a:buNone/>
            </a:pPr>
            <a:r>
              <a:rPr lang="en-US" altLang="zh-CN" sz="2400">
                <a:solidFill>
                  <a:schemeClr val="accent1"/>
                </a:solidFill>
                <a:latin typeface="Arial" panose="020B0604020202020204" pitchFamily="34" charset="0"/>
                <a:ea typeface="楷体_GB2312" pitchFamily="49" charset="-122"/>
              </a:rPr>
              <a:t>AB</a:t>
            </a:r>
            <a:r>
              <a:rPr lang="en-US" altLang="zh-CN" sz="2400">
                <a:solidFill>
                  <a:schemeClr val="accent1"/>
                </a:solidFill>
                <a:latin typeface="Arial" panose="020B0604020202020204" pitchFamily="34" charset="0"/>
                <a:ea typeface="楷体_GB2312" pitchFamily="49" charset="-122"/>
                <a:sym typeface="Symbol" panose="05050102010706020507" pitchFamily="18" charset="2"/>
              </a:rPr>
              <a:t></a:t>
            </a:r>
            <a:r>
              <a:rPr lang="en-US" altLang="zh-CN" sz="2400">
                <a:solidFill>
                  <a:schemeClr val="accent1"/>
                </a:solidFill>
                <a:latin typeface="Arial" panose="020B0604020202020204" pitchFamily="34" charset="0"/>
                <a:ea typeface="楷体_GB2312" pitchFamily="49" charset="-122"/>
              </a:rPr>
              <a:t>C</a:t>
            </a:r>
          </a:p>
        </p:txBody>
      </p:sp>
      <p:graphicFrame>
        <p:nvGraphicFramePr>
          <p:cNvPr id="105514" name="Group 42"/>
          <p:cNvGraphicFramePr>
            <a:graphicFrameLocks noGrp="1"/>
          </p:cNvGraphicFramePr>
          <p:nvPr/>
        </p:nvGraphicFramePr>
        <p:xfrm>
          <a:off x="6400800" y="2209800"/>
          <a:ext cx="3886200" cy="1828800"/>
        </p:xfrm>
        <a:graphic>
          <a:graphicData uri="http://schemas.openxmlformats.org/drawingml/2006/table">
            <a:tbl>
              <a:tblPr/>
              <a:tblGrid>
                <a:gridCol w="838200">
                  <a:extLst>
                    <a:ext uri="{9D8B030D-6E8A-4147-A177-3AD203B41FA5}">
                      <a16:colId xmlns:a16="http://schemas.microsoft.com/office/drawing/2014/main" val="4136918552"/>
                    </a:ext>
                  </a:extLst>
                </a:gridCol>
                <a:gridCol w="609600">
                  <a:extLst>
                    <a:ext uri="{9D8B030D-6E8A-4147-A177-3AD203B41FA5}">
                      <a16:colId xmlns:a16="http://schemas.microsoft.com/office/drawing/2014/main" val="1327681883"/>
                    </a:ext>
                  </a:extLst>
                </a:gridCol>
                <a:gridCol w="609600">
                  <a:extLst>
                    <a:ext uri="{9D8B030D-6E8A-4147-A177-3AD203B41FA5}">
                      <a16:colId xmlns:a16="http://schemas.microsoft.com/office/drawing/2014/main" val="609403250"/>
                    </a:ext>
                  </a:extLst>
                </a:gridCol>
                <a:gridCol w="609600">
                  <a:extLst>
                    <a:ext uri="{9D8B030D-6E8A-4147-A177-3AD203B41FA5}">
                      <a16:colId xmlns:a16="http://schemas.microsoft.com/office/drawing/2014/main" val="1227052589"/>
                    </a:ext>
                  </a:extLst>
                </a:gridCol>
                <a:gridCol w="609600">
                  <a:extLst>
                    <a:ext uri="{9D8B030D-6E8A-4147-A177-3AD203B41FA5}">
                      <a16:colId xmlns:a16="http://schemas.microsoft.com/office/drawing/2014/main" val="1786811463"/>
                    </a:ext>
                  </a:extLst>
                </a:gridCol>
                <a:gridCol w="609600">
                  <a:extLst>
                    <a:ext uri="{9D8B030D-6E8A-4147-A177-3AD203B41FA5}">
                      <a16:colId xmlns:a16="http://schemas.microsoft.com/office/drawing/2014/main" val="2118567635"/>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5717580"/>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044273246"/>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79684772"/>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8380"/>
                  </a:ext>
                </a:extLst>
              </a:tr>
            </a:tbl>
          </a:graphicData>
        </a:graphic>
      </p:graphicFrame>
      <p:sp>
        <p:nvSpPr>
          <p:cNvPr id="123979" name="Text Box 77"/>
          <p:cNvSpPr txBox="1">
            <a:spLocks noChangeArrowheads="1"/>
          </p:cNvSpPr>
          <p:nvPr/>
        </p:nvSpPr>
        <p:spPr bwMode="auto">
          <a:xfrm>
            <a:off x="4343400" y="5257801"/>
            <a:ext cx="19812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algn="ctr" eaLnBrk="1" hangingPunct="1">
              <a:lnSpc>
                <a:spcPct val="120000"/>
              </a:lnSpc>
              <a:buClr>
                <a:schemeClr val="bg2"/>
              </a:buClr>
              <a:buSzPct val="50000"/>
              <a:buFont typeface="Monotype Sorts" pitchFamily="2" charset="2"/>
              <a:buNone/>
            </a:pPr>
            <a:r>
              <a:rPr lang="en-US" altLang="zh-CN" sz="2400">
                <a:solidFill>
                  <a:srgbClr val="FF66CC"/>
                </a:solidFill>
                <a:ea typeface="楷体_GB2312" pitchFamily="49" charset="-122"/>
              </a:rPr>
              <a:t>C</a:t>
            </a:r>
            <a:r>
              <a:rPr lang="en-US" altLang="zh-CN" sz="2400">
                <a:solidFill>
                  <a:srgbClr val="FF66CC"/>
                </a:solidFill>
                <a:ea typeface="楷体_GB2312" pitchFamily="49" charset="-122"/>
                <a:sym typeface="Symbol" panose="05050102010706020507" pitchFamily="18" charset="2"/>
              </a:rPr>
              <a:t>D</a:t>
            </a:r>
            <a:endParaRPr lang="zh-CN" altLang="en-US" sz="2000">
              <a:solidFill>
                <a:srgbClr val="FF66CC"/>
              </a:solidFill>
            </a:endParaRPr>
          </a:p>
        </p:txBody>
      </p:sp>
      <p:graphicFrame>
        <p:nvGraphicFramePr>
          <p:cNvPr id="105550" name="Group 78"/>
          <p:cNvGraphicFramePr>
            <a:graphicFrameLocks noGrp="1"/>
          </p:cNvGraphicFramePr>
          <p:nvPr/>
        </p:nvGraphicFramePr>
        <p:xfrm>
          <a:off x="6400800" y="4572000"/>
          <a:ext cx="3886200" cy="2057400"/>
        </p:xfrm>
        <a:graphic>
          <a:graphicData uri="http://schemas.openxmlformats.org/drawingml/2006/table">
            <a:tbl>
              <a:tblPr/>
              <a:tblGrid>
                <a:gridCol w="838200">
                  <a:extLst>
                    <a:ext uri="{9D8B030D-6E8A-4147-A177-3AD203B41FA5}">
                      <a16:colId xmlns:a16="http://schemas.microsoft.com/office/drawing/2014/main" val="2557819545"/>
                    </a:ext>
                  </a:extLst>
                </a:gridCol>
                <a:gridCol w="609600">
                  <a:extLst>
                    <a:ext uri="{9D8B030D-6E8A-4147-A177-3AD203B41FA5}">
                      <a16:colId xmlns:a16="http://schemas.microsoft.com/office/drawing/2014/main" val="3115396967"/>
                    </a:ext>
                  </a:extLst>
                </a:gridCol>
                <a:gridCol w="609600">
                  <a:extLst>
                    <a:ext uri="{9D8B030D-6E8A-4147-A177-3AD203B41FA5}">
                      <a16:colId xmlns:a16="http://schemas.microsoft.com/office/drawing/2014/main" val="4123880803"/>
                    </a:ext>
                  </a:extLst>
                </a:gridCol>
                <a:gridCol w="609600">
                  <a:extLst>
                    <a:ext uri="{9D8B030D-6E8A-4147-A177-3AD203B41FA5}">
                      <a16:colId xmlns:a16="http://schemas.microsoft.com/office/drawing/2014/main" val="4104685203"/>
                    </a:ext>
                  </a:extLst>
                </a:gridCol>
                <a:gridCol w="609600">
                  <a:extLst>
                    <a:ext uri="{9D8B030D-6E8A-4147-A177-3AD203B41FA5}">
                      <a16:colId xmlns:a16="http://schemas.microsoft.com/office/drawing/2014/main" val="1888313252"/>
                    </a:ext>
                  </a:extLst>
                </a:gridCol>
                <a:gridCol w="609600">
                  <a:extLst>
                    <a:ext uri="{9D8B030D-6E8A-4147-A177-3AD203B41FA5}">
                      <a16:colId xmlns:a16="http://schemas.microsoft.com/office/drawing/2014/main" val="2903261840"/>
                    </a:ext>
                  </a:extLst>
                </a:gridCol>
              </a:tblGrid>
              <a:tr h="6858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869842"/>
                  </a:ext>
                </a:extLst>
              </a:tr>
              <a:tr h="457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081402456"/>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029834619"/>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17479"/>
                  </a:ext>
                </a:extLst>
              </a:tr>
            </a:tbl>
          </a:graphicData>
        </a:graphic>
      </p:graphicFrame>
      <p:sp>
        <p:nvSpPr>
          <p:cNvPr id="124015" name="Oval 115"/>
          <p:cNvSpPr>
            <a:spLocks noChangeArrowheads="1"/>
          </p:cNvSpPr>
          <p:nvPr/>
        </p:nvSpPr>
        <p:spPr bwMode="auto">
          <a:xfrm>
            <a:off x="9144000" y="5334000"/>
            <a:ext cx="381000" cy="3810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idx="1"/>
          </p:nvPr>
        </p:nvSpPr>
        <p:spPr>
          <a:xfrm>
            <a:off x="2209800" y="914400"/>
            <a:ext cx="7772400" cy="1066800"/>
          </a:xfrm>
        </p:spPr>
        <p:txBody>
          <a:bodyPr/>
          <a:lstStyle/>
          <a:p>
            <a:pPr eaLnBrk="1" hangingPunct="1"/>
            <a:r>
              <a:rPr lang="zh-CN" altLang="en-US" sz="2400"/>
              <a:t>如果</a:t>
            </a:r>
            <a:r>
              <a:rPr lang="en-US" altLang="zh-CN" sz="2400"/>
              <a:t>S</a:t>
            </a:r>
            <a:r>
              <a:rPr lang="zh-CN" altLang="en-US" sz="2400"/>
              <a:t>中存在一行全为“</a:t>
            </a:r>
            <a:r>
              <a:rPr lang="en-US" altLang="zh-CN" sz="2400"/>
              <a:t>a”</a:t>
            </a:r>
            <a:r>
              <a:rPr lang="zh-CN" altLang="en-US" sz="2400"/>
              <a:t>类符号，则</a:t>
            </a:r>
            <a:r>
              <a:rPr lang="en-US" altLang="zh-CN" sz="2400">
                <a:sym typeface="Symbol" panose="05050102010706020507" pitchFamily="18" charset="2"/>
              </a:rPr>
              <a:t></a:t>
            </a:r>
            <a:r>
              <a:rPr lang="zh-CN" altLang="en-US" sz="2400">
                <a:sym typeface="Symbol" panose="05050102010706020507" pitchFamily="18" charset="2"/>
              </a:rPr>
              <a:t>具有无损连接性，否则</a:t>
            </a:r>
            <a:r>
              <a:rPr lang="en-US" altLang="zh-CN" sz="2400">
                <a:sym typeface="Symbol" panose="05050102010706020507" pitchFamily="18" charset="2"/>
              </a:rPr>
              <a:t></a:t>
            </a:r>
            <a:r>
              <a:rPr lang="zh-CN" altLang="en-US" sz="2400">
                <a:sym typeface="Symbol" panose="05050102010706020507" pitchFamily="18" charset="2"/>
              </a:rPr>
              <a:t>不具有无损连接性</a:t>
            </a:r>
          </a:p>
        </p:txBody>
      </p:sp>
      <p:graphicFrame>
        <p:nvGraphicFramePr>
          <p:cNvPr id="106499" name="Group 3"/>
          <p:cNvGraphicFramePr>
            <a:graphicFrameLocks noGrp="1"/>
          </p:cNvGraphicFramePr>
          <p:nvPr/>
        </p:nvGraphicFramePr>
        <p:xfrm>
          <a:off x="6096000" y="3048000"/>
          <a:ext cx="4114800" cy="2247900"/>
        </p:xfrm>
        <a:graphic>
          <a:graphicData uri="http://schemas.openxmlformats.org/drawingml/2006/table">
            <a:tbl>
              <a:tblPr/>
              <a:tblGrid>
                <a:gridCol w="887413">
                  <a:extLst>
                    <a:ext uri="{9D8B030D-6E8A-4147-A177-3AD203B41FA5}">
                      <a16:colId xmlns:a16="http://schemas.microsoft.com/office/drawing/2014/main" val="1447760646"/>
                    </a:ext>
                  </a:extLst>
                </a:gridCol>
                <a:gridCol w="646112">
                  <a:extLst>
                    <a:ext uri="{9D8B030D-6E8A-4147-A177-3AD203B41FA5}">
                      <a16:colId xmlns:a16="http://schemas.microsoft.com/office/drawing/2014/main" val="2524741635"/>
                    </a:ext>
                  </a:extLst>
                </a:gridCol>
                <a:gridCol w="644525">
                  <a:extLst>
                    <a:ext uri="{9D8B030D-6E8A-4147-A177-3AD203B41FA5}">
                      <a16:colId xmlns:a16="http://schemas.microsoft.com/office/drawing/2014/main" val="2370319713"/>
                    </a:ext>
                  </a:extLst>
                </a:gridCol>
                <a:gridCol w="646113">
                  <a:extLst>
                    <a:ext uri="{9D8B030D-6E8A-4147-A177-3AD203B41FA5}">
                      <a16:colId xmlns:a16="http://schemas.microsoft.com/office/drawing/2014/main" val="3920775446"/>
                    </a:ext>
                  </a:extLst>
                </a:gridCol>
                <a:gridCol w="644525">
                  <a:extLst>
                    <a:ext uri="{9D8B030D-6E8A-4147-A177-3AD203B41FA5}">
                      <a16:colId xmlns:a16="http://schemas.microsoft.com/office/drawing/2014/main" val="257838705"/>
                    </a:ext>
                  </a:extLst>
                </a:gridCol>
                <a:gridCol w="646112">
                  <a:extLst>
                    <a:ext uri="{9D8B030D-6E8A-4147-A177-3AD203B41FA5}">
                      <a16:colId xmlns:a16="http://schemas.microsoft.com/office/drawing/2014/main" val="2329069917"/>
                    </a:ext>
                  </a:extLst>
                </a:gridCol>
              </a:tblGrid>
              <a:tr h="5715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173873"/>
                  </a:ext>
                </a:extLst>
              </a:tr>
              <a:tr h="5715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190242802"/>
                  </a:ext>
                </a:extLst>
              </a:tr>
              <a:tr h="533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241080144"/>
                  </a:ext>
                </a:extLst>
              </a:tr>
              <a:tr h="5715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2596992"/>
                  </a:ext>
                </a:extLst>
              </a:tr>
            </a:tbl>
          </a:graphicData>
        </a:graphic>
      </p:graphicFrame>
      <p:sp>
        <p:nvSpPr>
          <p:cNvPr id="124966" name="Text Box 40"/>
          <p:cNvSpPr txBox="1">
            <a:spLocks noChangeArrowheads="1"/>
          </p:cNvSpPr>
          <p:nvPr/>
        </p:nvSpPr>
        <p:spPr bwMode="auto">
          <a:xfrm>
            <a:off x="7391400" y="2209801"/>
            <a:ext cx="13716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algn="ctr" eaLnBrk="1" hangingPunct="1">
              <a:lnSpc>
                <a:spcPct val="120000"/>
              </a:lnSpc>
              <a:buClr>
                <a:schemeClr val="bg2"/>
              </a:buClr>
              <a:buSzPct val="50000"/>
              <a:buFont typeface="Monotype Sorts" pitchFamily="2" charset="2"/>
              <a:buNone/>
            </a:pPr>
            <a:r>
              <a:rPr lang="en-US" altLang="zh-CN" sz="2400">
                <a:solidFill>
                  <a:schemeClr val="hlink"/>
                </a:solidFill>
                <a:latin typeface="Arial" panose="020B0604020202020204" pitchFamily="34" charset="0"/>
                <a:ea typeface="楷体_GB2312" pitchFamily="49" charset="-122"/>
                <a:sym typeface="Symbol" panose="05050102010706020507" pitchFamily="18" charset="2"/>
              </a:rPr>
              <a:t>DE</a:t>
            </a:r>
            <a:endParaRPr lang="zh-CN" altLang="en-US" sz="2000">
              <a:solidFill>
                <a:schemeClr val="hlink"/>
              </a:solidFill>
              <a:latin typeface="Arial" panose="020B0604020202020204" pitchFamily="34" charset="0"/>
            </a:endParaRPr>
          </a:p>
        </p:txBody>
      </p:sp>
      <p:sp>
        <p:nvSpPr>
          <p:cNvPr id="124967" name="Oval 41"/>
          <p:cNvSpPr>
            <a:spLocks noChangeArrowheads="1"/>
          </p:cNvSpPr>
          <p:nvPr/>
        </p:nvSpPr>
        <p:spPr bwMode="auto">
          <a:xfrm>
            <a:off x="9677400" y="3733800"/>
            <a:ext cx="381000" cy="3810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968" name="Oval 42"/>
          <p:cNvSpPr>
            <a:spLocks noChangeArrowheads="1"/>
          </p:cNvSpPr>
          <p:nvPr/>
        </p:nvSpPr>
        <p:spPr bwMode="auto">
          <a:xfrm>
            <a:off x="9677400" y="4267200"/>
            <a:ext cx="381000" cy="3810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39" name="Group 43"/>
          <p:cNvGraphicFramePr>
            <a:graphicFrameLocks noGrp="1"/>
          </p:cNvGraphicFramePr>
          <p:nvPr/>
        </p:nvGraphicFramePr>
        <p:xfrm>
          <a:off x="1828800" y="2209800"/>
          <a:ext cx="3886200" cy="1981200"/>
        </p:xfrm>
        <a:graphic>
          <a:graphicData uri="http://schemas.openxmlformats.org/drawingml/2006/table">
            <a:tbl>
              <a:tblPr/>
              <a:tblGrid>
                <a:gridCol w="838200">
                  <a:extLst>
                    <a:ext uri="{9D8B030D-6E8A-4147-A177-3AD203B41FA5}">
                      <a16:colId xmlns:a16="http://schemas.microsoft.com/office/drawing/2014/main" val="3559694145"/>
                    </a:ext>
                  </a:extLst>
                </a:gridCol>
                <a:gridCol w="609600">
                  <a:extLst>
                    <a:ext uri="{9D8B030D-6E8A-4147-A177-3AD203B41FA5}">
                      <a16:colId xmlns:a16="http://schemas.microsoft.com/office/drawing/2014/main" val="3553669696"/>
                    </a:ext>
                  </a:extLst>
                </a:gridCol>
                <a:gridCol w="609600">
                  <a:extLst>
                    <a:ext uri="{9D8B030D-6E8A-4147-A177-3AD203B41FA5}">
                      <a16:colId xmlns:a16="http://schemas.microsoft.com/office/drawing/2014/main" val="1009237668"/>
                    </a:ext>
                  </a:extLst>
                </a:gridCol>
                <a:gridCol w="609600">
                  <a:extLst>
                    <a:ext uri="{9D8B030D-6E8A-4147-A177-3AD203B41FA5}">
                      <a16:colId xmlns:a16="http://schemas.microsoft.com/office/drawing/2014/main" val="3449145637"/>
                    </a:ext>
                  </a:extLst>
                </a:gridCol>
                <a:gridCol w="609600">
                  <a:extLst>
                    <a:ext uri="{9D8B030D-6E8A-4147-A177-3AD203B41FA5}">
                      <a16:colId xmlns:a16="http://schemas.microsoft.com/office/drawing/2014/main" val="2002194268"/>
                    </a:ext>
                  </a:extLst>
                </a:gridCol>
                <a:gridCol w="609600">
                  <a:extLst>
                    <a:ext uri="{9D8B030D-6E8A-4147-A177-3AD203B41FA5}">
                      <a16:colId xmlns:a16="http://schemas.microsoft.com/office/drawing/2014/main" val="2094141376"/>
                    </a:ext>
                  </a:extLst>
                </a:gridCol>
              </a:tblGrid>
              <a:tr h="6096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66CC"/>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1253754"/>
                  </a:ext>
                </a:extLst>
              </a:tr>
              <a:tr h="457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834175377"/>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236669108"/>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8624761"/>
                  </a:ext>
                </a:extLst>
              </a:tr>
            </a:tbl>
          </a:graphicData>
        </a:graphic>
      </p:graphicFrame>
      <p:sp>
        <p:nvSpPr>
          <p:cNvPr id="125004" name="Line 80"/>
          <p:cNvSpPr>
            <a:spLocks noChangeShapeType="1"/>
          </p:cNvSpPr>
          <p:nvPr/>
        </p:nvSpPr>
        <p:spPr bwMode="auto">
          <a:xfrm>
            <a:off x="7010400" y="4114800"/>
            <a:ext cx="3048000"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09800" y="725488"/>
            <a:ext cx="7772400" cy="461962"/>
          </a:xfrm>
        </p:spPr>
        <p:txBody>
          <a:bodyPr>
            <a:normAutofit fontScale="90000"/>
          </a:bodyPr>
          <a:lstStyle/>
          <a:p>
            <a:pPr eaLnBrk="1" hangingPunct="1"/>
            <a:r>
              <a:rPr lang="zh-CN" altLang="en-US" sz="3200"/>
              <a:t>无损连接分解 </a:t>
            </a:r>
            <a:r>
              <a:rPr lang="en-US" altLang="zh-CN" sz="2000"/>
              <a:t>Ex</a:t>
            </a:r>
          </a:p>
        </p:txBody>
      </p:sp>
      <p:sp>
        <p:nvSpPr>
          <p:cNvPr id="125955" name="Rectangle 3"/>
          <p:cNvSpPr>
            <a:spLocks noGrp="1" noChangeArrowheads="1"/>
          </p:cNvSpPr>
          <p:nvPr>
            <p:ph idx="1"/>
          </p:nvPr>
        </p:nvSpPr>
        <p:spPr>
          <a:xfrm>
            <a:off x="2209800" y="1371600"/>
            <a:ext cx="7772400" cy="1371600"/>
          </a:xfrm>
        </p:spPr>
        <p:txBody>
          <a:bodyPr/>
          <a:lstStyle/>
          <a:p>
            <a:pPr lvl="1" eaLnBrk="1" hangingPunct="1"/>
            <a:r>
              <a:rPr lang="en-US" altLang="zh-CN" sz="2400"/>
              <a:t>U={A,B,C,D,E}, </a:t>
            </a:r>
          </a:p>
          <a:p>
            <a:pPr lvl="1" eaLnBrk="1" hangingPunct="1">
              <a:buFont typeface="Wingdings" panose="05000000000000000000" pitchFamily="2" charset="2"/>
              <a:buNone/>
            </a:pPr>
            <a:r>
              <a:rPr lang="en-US" altLang="zh-CN" sz="2400"/>
              <a:t>	F={A</a:t>
            </a:r>
            <a:r>
              <a:rPr lang="en-US" altLang="zh-CN" sz="2400">
                <a:sym typeface="Symbol" panose="05050102010706020507" pitchFamily="18" charset="2"/>
              </a:rPr>
              <a:t></a:t>
            </a:r>
            <a:r>
              <a:rPr lang="en-US" altLang="zh-CN" sz="2400"/>
              <a:t>C, B</a:t>
            </a:r>
            <a:r>
              <a:rPr lang="en-US" altLang="zh-CN" sz="2400">
                <a:sym typeface="Symbol" panose="05050102010706020507" pitchFamily="18" charset="2"/>
              </a:rPr>
              <a:t></a:t>
            </a:r>
            <a:r>
              <a:rPr lang="en-US" altLang="zh-CN" sz="2400"/>
              <a:t>C, C</a:t>
            </a:r>
            <a:r>
              <a:rPr lang="en-US" altLang="zh-CN" sz="2400">
                <a:sym typeface="Symbol" panose="05050102010706020507" pitchFamily="18" charset="2"/>
              </a:rPr>
              <a:t>D,DEC ,CEA}</a:t>
            </a:r>
          </a:p>
          <a:p>
            <a:pPr lvl="1" eaLnBrk="1" hangingPunct="1">
              <a:buFont typeface="Wingdings" panose="05000000000000000000" pitchFamily="2" charset="2"/>
              <a:buNone/>
            </a:pPr>
            <a:r>
              <a:rPr lang="en-US" altLang="zh-CN" sz="2400">
                <a:sym typeface="Symbol" panose="05050102010706020507" pitchFamily="18" charset="2"/>
              </a:rPr>
              <a:t>	 ={(A, D), (A, B), (B, E), (C, D, E), (A, E)}</a:t>
            </a:r>
          </a:p>
          <a:p>
            <a:pPr eaLnBrk="1" hangingPunct="1"/>
            <a:endParaRPr lang="zh-CN" altLang="en-US" sz="2400"/>
          </a:p>
        </p:txBody>
      </p:sp>
      <p:graphicFrame>
        <p:nvGraphicFramePr>
          <p:cNvPr id="107625" name="Group 105"/>
          <p:cNvGraphicFramePr>
            <a:graphicFrameLocks noGrp="1"/>
          </p:cNvGraphicFramePr>
          <p:nvPr/>
        </p:nvGraphicFramePr>
        <p:xfrm>
          <a:off x="1524000" y="3200400"/>
          <a:ext cx="4572000" cy="2743200"/>
        </p:xfrm>
        <a:graphic>
          <a:graphicData uri="http://schemas.openxmlformats.org/drawingml/2006/table">
            <a:tbl>
              <a:tblPr/>
              <a:tblGrid>
                <a:gridCol w="985838">
                  <a:extLst>
                    <a:ext uri="{9D8B030D-6E8A-4147-A177-3AD203B41FA5}">
                      <a16:colId xmlns:a16="http://schemas.microsoft.com/office/drawing/2014/main" val="2512352648"/>
                    </a:ext>
                  </a:extLst>
                </a:gridCol>
                <a:gridCol w="717550">
                  <a:extLst>
                    <a:ext uri="{9D8B030D-6E8A-4147-A177-3AD203B41FA5}">
                      <a16:colId xmlns:a16="http://schemas.microsoft.com/office/drawing/2014/main" val="4281379693"/>
                    </a:ext>
                  </a:extLst>
                </a:gridCol>
                <a:gridCol w="735012">
                  <a:extLst>
                    <a:ext uri="{9D8B030D-6E8A-4147-A177-3AD203B41FA5}">
                      <a16:colId xmlns:a16="http://schemas.microsoft.com/office/drawing/2014/main" val="3035920588"/>
                    </a:ext>
                  </a:extLst>
                </a:gridCol>
                <a:gridCol w="700088">
                  <a:extLst>
                    <a:ext uri="{9D8B030D-6E8A-4147-A177-3AD203B41FA5}">
                      <a16:colId xmlns:a16="http://schemas.microsoft.com/office/drawing/2014/main" val="365011238"/>
                    </a:ext>
                  </a:extLst>
                </a:gridCol>
                <a:gridCol w="627062">
                  <a:extLst>
                    <a:ext uri="{9D8B030D-6E8A-4147-A177-3AD203B41FA5}">
                      <a16:colId xmlns:a16="http://schemas.microsoft.com/office/drawing/2014/main" val="3537665033"/>
                    </a:ext>
                  </a:extLst>
                </a:gridCol>
                <a:gridCol w="806450">
                  <a:extLst>
                    <a:ext uri="{9D8B030D-6E8A-4147-A177-3AD203B41FA5}">
                      <a16:colId xmlns:a16="http://schemas.microsoft.com/office/drawing/2014/main" val="1098488488"/>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77229"/>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563545736"/>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51511454"/>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38713030"/>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926564955"/>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8987433"/>
                  </a:ext>
                </a:extLst>
              </a:tr>
            </a:tbl>
          </a:graphicData>
        </a:graphic>
      </p:graphicFrame>
      <p:sp>
        <p:nvSpPr>
          <p:cNvPr id="126003" name="Rectangle 53"/>
          <p:cNvSpPr>
            <a:spLocks noChangeArrowheads="1"/>
          </p:cNvSpPr>
          <p:nvPr/>
        </p:nvSpPr>
        <p:spPr bwMode="auto">
          <a:xfrm>
            <a:off x="8763000" y="2667000"/>
            <a:ext cx="83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solidFill>
                  <a:schemeClr val="accent1"/>
                </a:solidFill>
                <a:latin typeface="Arial Narrow" panose="020B0606020202030204" pitchFamily="34" charset="0"/>
                <a:ea typeface="华文新魏" panose="02010800040101010101" pitchFamily="2" charset="-122"/>
              </a:rPr>
              <a:t>A</a:t>
            </a:r>
            <a:r>
              <a:rPr lang="en-US" altLang="zh-CN" sz="2400">
                <a:solidFill>
                  <a:schemeClr val="accent1"/>
                </a:solidFill>
                <a:latin typeface="Arial Narrow" panose="020B0606020202030204" pitchFamily="34" charset="0"/>
                <a:ea typeface="华文新魏" panose="02010800040101010101" pitchFamily="2" charset="-122"/>
                <a:sym typeface="Symbol" panose="05050102010706020507" pitchFamily="18" charset="2"/>
              </a:rPr>
              <a:t></a:t>
            </a:r>
            <a:r>
              <a:rPr lang="en-US" altLang="zh-CN" sz="2400">
                <a:solidFill>
                  <a:schemeClr val="accent1"/>
                </a:solidFill>
                <a:latin typeface="Arial Narrow" panose="020B0606020202030204" pitchFamily="34" charset="0"/>
                <a:ea typeface="华文新魏" panose="02010800040101010101" pitchFamily="2" charset="-122"/>
              </a:rPr>
              <a:t>C</a:t>
            </a:r>
            <a:endParaRPr lang="zh-CN" altLang="en-US" sz="2400">
              <a:solidFill>
                <a:schemeClr val="accent1"/>
              </a:solidFill>
              <a:latin typeface="Arial Narrow" panose="020B0606020202030204" pitchFamily="34" charset="0"/>
              <a:ea typeface="华文新魏" panose="02010800040101010101" pitchFamily="2" charset="-122"/>
            </a:endParaRPr>
          </a:p>
        </p:txBody>
      </p:sp>
      <p:graphicFrame>
        <p:nvGraphicFramePr>
          <p:cNvPr id="107574" name="Group 54"/>
          <p:cNvGraphicFramePr>
            <a:graphicFrameLocks noGrp="1"/>
          </p:cNvGraphicFramePr>
          <p:nvPr/>
        </p:nvGraphicFramePr>
        <p:xfrm>
          <a:off x="6324600" y="3200400"/>
          <a:ext cx="4343400" cy="2743200"/>
        </p:xfrm>
        <a:graphic>
          <a:graphicData uri="http://schemas.openxmlformats.org/drawingml/2006/table">
            <a:tbl>
              <a:tblPr/>
              <a:tblGrid>
                <a:gridCol w="936625">
                  <a:extLst>
                    <a:ext uri="{9D8B030D-6E8A-4147-A177-3AD203B41FA5}">
                      <a16:colId xmlns:a16="http://schemas.microsoft.com/office/drawing/2014/main" val="2792178922"/>
                    </a:ext>
                  </a:extLst>
                </a:gridCol>
                <a:gridCol w="681038">
                  <a:extLst>
                    <a:ext uri="{9D8B030D-6E8A-4147-A177-3AD203B41FA5}">
                      <a16:colId xmlns:a16="http://schemas.microsoft.com/office/drawing/2014/main" val="2933956673"/>
                    </a:ext>
                  </a:extLst>
                </a:gridCol>
                <a:gridCol w="681037">
                  <a:extLst>
                    <a:ext uri="{9D8B030D-6E8A-4147-A177-3AD203B41FA5}">
                      <a16:colId xmlns:a16="http://schemas.microsoft.com/office/drawing/2014/main" val="4143243022"/>
                    </a:ext>
                  </a:extLst>
                </a:gridCol>
                <a:gridCol w="682625">
                  <a:extLst>
                    <a:ext uri="{9D8B030D-6E8A-4147-A177-3AD203B41FA5}">
                      <a16:colId xmlns:a16="http://schemas.microsoft.com/office/drawing/2014/main" val="3707028533"/>
                    </a:ext>
                  </a:extLst>
                </a:gridCol>
                <a:gridCol w="595313">
                  <a:extLst>
                    <a:ext uri="{9D8B030D-6E8A-4147-A177-3AD203B41FA5}">
                      <a16:colId xmlns:a16="http://schemas.microsoft.com/office/drawing/2014/main" val="2553466952"/>
                    </a:ext>
                  </a:extLst>
                </a:gridCol>
                <a:gridCol w="766762">
                  <a:extLst>
                    <a:ext uri="{9D8B030D-6E8A-4147-A177-3AD203B41FA5}">
                      <a16:colId xmlns:a16="http://schemas.microsoft.com/office/drawing/2014/main" val="3539648819"/>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accent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8223195"/>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639561824"/>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985626221"/>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450385939"/>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497414552"/>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338000"/>
                  </a:ext>
                </a:extLst>
              </a:tr>
            </a:tbl>
          </a:graphicData>
        </a:graphic>
      </p:graphicFrame>
      <p:sp>
        <p:nvSpPr>
          <p:cNvPr id="126051" name="Oval 103"/>
          <p:cNvSpPr>
            <a:spLocks noChangeArrowheads="1"/>
          </p:cNvSpPr>
          <p:nvPr/>
        </p:nvSpPr>
        <p:spPr bwMode="auto">
          <a:xfrm>
            <a:off x="8686800" y="41148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052" name="Oval 104"/>
          <p:cNvSpPr>
            <a:spLocks noChangeArrowheads="1"/>
          </p:cNvSpPr>
          <p:nvPr/>
        </p:nvSpPr>
        <p:spPr bwMode="auto">
          <a:xfrm>
            <a:off x="8686800" y="54864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209800" y="846138"/>
            <a:ext cx="7772400" cy="463550"/>
          </a:xfrm>
        </p:spPr>
        <p:txBody>
          <a:bodyPr>
            <a:normAutofit fontScale="90000"/>
          </a:bodyPr>
          <a:lstStyle/>
          <a:p>
            <a:pPr eaLnBrk="1" hangingPunct="1"/>
            <a:r>
              <a:rPr lang="zh-CN" altLang="en-US" sz="3200"/>
              <a:t>无损连接分解 </a:t>
            </a:r>
            <a:r>
              <a:rPr lang="en-US" altLang="zh-CN" sz="2000"/>
              <a:t>Ex</a:t>
            </a:r>
            <a:r>
              <a:rPr lang="zh-CN" altLang="en-US" sz="2000"/>
              <a:t>续</a:t>
            </a:r>
          </a:p>
        </p:txBody>
      </p:sp>
      <p:sp>
        <p:nvSpPr>
          <p:cNvPr id="126979" name="Rectangle 3"/>
          <p:cNvSpPr>
            <a:spLocks noChangeArrowheads="1"/>
          </p:cNvSpPr>
          <p:nvPr/>
        </p:nvSpPr>
        <p:spPr bwMode="auto">
          <a:xfrm>
            <a:off x="2362200" y="1447800"/>
            <a:ext cx="83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solidFill>
                  <a:srgbClr val="FF33CC"/>
                </a:solidFill>
                <a:latin typeface="Arial Narrow" panose="020B0606020202030204" pitchFamily="34" charset="0"/>
                <a:ea typeface="华文新魏" panose="02010800040101010101" pitchFamily="2" charset="-122"/>
              </a:rPr>
              <a:t>B</a:t>
            </a:r>
            <a:r>
              <a:rPr lang="en-US" altLang="zh-CN" sz="2400">
                <a:solidFill>
                  <a:srgbClr val="FF33CC"/>
                </a:solidFill>
                <a:latin typeface="Arial Narrow" panose="020B0606020202030204" pitchFamily="34" charset="0"/>
                <a:ea typeface="华文新魏" panose="02010800040101010101" pitchFamily="2" charset="-122"/>
                <a:sym typeface="Symbol" panose="05050102010706020507" pitchFamily="18" charset="2"/>
              </a:rPr>
              <a:t></a:t>
            </a:r>
            <a:r>
              <a:rPr lang="en-US" altLang="zh-CN" sz="2400">
                <a:solidFill>
                  <a:srgbClr val="FF33CC"/>
                </a:solidFill>
                <a:latin typeface="Arial Narrow" panose="020B0606020202030204" pitchFamily="34" charset="0"/>
                <a:ea typeface="华文新魏" panose="02010800040101010101" pitchFamily="2" charset="-122"/>
              </a:rPr>
              <a:t>C</a:t>
            </a:r>
          </a:p>
        </p:txBody>
      </p:sp>
      <p:graphicFrame>
        <p:nvGraphicFramePr>
          <p:cNvPr id="108548" name="Group 4"/>
          <p:cNvGraphicFramePr>
            <a:graphicFrameLocks noGrp="1"/>
          </p:cNvGraphicFramePr>
          <p:nvPr/>
        </p:nvGraphicFramePr>
        <p:xfrm>
          <a:off x="1752600" y="2209800"/>
          <a:ext cx="4572000" cy="2743200"/>
        </p:xfrm>
        <a:graphic>
          <a:graphicData uri="http://schemas.openxmlformats.org/drawingml/2006/table">
            <a:tbl>
              <a:tblPr/>
              <a:tblGrid>
                <a:gridCol w="985838">
                  <a:extLst>
                    <a:ext uri="{9D8B030D-6E8A-4147-A177-3AD203B41FA5}">
                      <a16:colId xmlns:a16="http://schemas.microsoft.com/office/drawing/2014/main" val="2723689326"/>
                    </a:ext>
                  </a:extLst>
                </a:gridCol>
                <a:gridCol w="717550">
                  <a:extLst>
                    <a:ext uri="{9D8B030D-6E8A-4147-A177-3AD203B41FA5}">
                      <a16:colId xmlns:a16="http://schemas.microsoft.com/office/drawing/2014/main" val="1200176466"/>
                    </a:ext>
                  </a:extLst>
                </a:gridCol>
                <a:gridCol w="717550">
                  <a:extLst>
                    <a:ext uri="{9D8B030D-6E8A-4147-A177-3AD203B41FA5}">
                      <a16:colId xmlns:a16="http://schemas.microsoft.com/office/drawing/2014/main" val="198421191"/>
                    </a:ext>
                  </a:extLst>
                </a:gridCol>
                <a:gridCol w="715962">
                  <a:extLst>
                    <a:ext uri="{9D8B030D-6E8A-4147-A177-3AD203B41FA5}">
                      <a16:colId xmlns:a16="http://schemas.microsoft.com/office/drawing/2014/main" val="1810582359"/>
                    </a:ext>
                  </a:extLst>
                </a:gridCol>
                <a:gridCol w="628650">
                  <a:extLst>
                    <a:ext uri="{9D8B030D-6E8A-4147-A177-3AD203B41FA5}">
                      <a16:colId xmlns:a16="http://schemas.microsoft.com/office/drawing/2014/main" val="32944511"/>
                    </a:ext>
                  </a:extLst>
                </a:gridCol>
                <a:gridCol w="806450">
                  <a:extLst>
                    <a:ext uri="{9D8B030D-6E8A-4147-A177-3AD203B41FA5}">
                      <a16:colId xmlns:a16="http://schemas.microsoft.com/office/drawing/2014/main" val="2149631787"/>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FF33CC"/>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7338444"/>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524902871"/>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79174786"/>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73828758"/>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412095857"/>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1996935"/>
                  </a:ext>
                </a:extLst>
              </a:tr>
            </a:tbl>
          </a:graphicData>
        </a:graphic>
      </p:graphicFrame>
      <p:sp>
        <p:nvSpPr>
          <p:cNvPr id="127027" name="Oval 53"/>
          <p:cNvSpPr>
            <a:spLocks noChangeArrowheads="1"/>
          </p:cNvSpPr>
          <p:nvPr/>
        </p:nvSpPr>
        <p:spPr bwMode="auto">
          <a:xfrm>
            <a:off x="4191000" y="35814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98" name="Group 54"/>
          <p:cNvGraphicFramePr>
            <a:graphicFrameLocks noGrp="1"/>
          </p:cNvGraphicFramePr>
          <p:nvPr/>
        </p:nvGraphicFramePr>
        <p:xfrm>
          <a:off x="6553200" y="2209800"/>
          <a:ext cx="3886200" cy="2743200"/>
        </p:xfrm>
        <a:graphic>
          <a:graphicData uri="http://schemas.openxmlformats.org/drawingml/2006/table">
            <a:tbl>
              <a:tblPr/>
              <a:tblGrid>
                <a:gridCol w="838200">
                  <a:extLst>
                    <a:ext uri="{9D8B030D-6E8A-4147-A177-3AD203B41FA5}">
                      <a16:colId xmlns:a16="http://schemas.microsoft.com/office/drawing/2014/main" val="3537001100"/>
                    </a:ext>
                  </a:extLst>
                </a:gridCol>
                <a:gridCol w="609600">
                  <a:extLst>
                    <a:ext uri="{9D8B030D-6E8A-4147-A177-3AD203B41FA5}">
                      <a16:colId xmlns:a16="http://schemas.microsoft.com/office/drawing/2014/main" val="2662538343"/>
                    </a:ext>
                  </a:extLst>
                </a:gridCol>
                <a:gridCol w="609600">
                  <a:extLst>
                    <a:ext uri="{9D8B030D-6E8A-4147-A177-3AD203B41FA5}">
                      <a16:colId xmlns:a16="http://schemas.microsoft.com/office/drawing/2014/main" val="1283737786"/>
                    </a:ext>
                  </a:extLst>
                </a:gridCol>
                <a:gridCol w="609600">
                  <a:extLst>
                    <a:ext uri="{9D8B030D-6E8A-4147-A177-3AD203B41FA5}">
                      <a16:colId xmlns:a16="http://schemas.microsoft.com/office/drawing/2014/main" val="4056222587"/>
                    </a:ext>
                  </a:extLst>
                </a:gridCol>
                <a:gridCol w="533400">
                  <a:extLst>
                    <a:ext uri="{9D8B030D-6E8A-4147-A177-3AD203B41FA5}">
                      <a16:colId xmlns:a16="http://schemas.microsoft.com/office/drawing/2014/main" val="4258781410"/>
                    </a:ext>
                  </a:extLst>
                </a:gridCol>
                <a:gridCol w="685800">
                  <a:extLst>
                    <a:ext uri="{9D8B030D-6E8A-4147-A177-3AD203B41FA5}">
                      <a16:colId xmlns:a16="http://schemas.microsoft.com/office/drawing/2014/main" val="2676422544"/>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308693"/>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977953530"/>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084254640"/>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522094605"/>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776886942"/>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022148"/>
                  </a:ext>
                </a:extLst>
              </a:tr>
            </a:tbl>
          </a:graphicData>
        </a:graphic>
      </p:graphicFrame>
      <p:sp>
        <p:nvSpPr>
          <p:cNvPr id="127075" name="Text Box 103"/>
          <p:cNvSpPr txBox="1">
            <a:spLocks noChangeArrowheads="1"/>
          </p:cNvSpPr>
          <p:nvPr/>
        </p:nvSpPr>
        <p:spPr bwMode="auto">
          <a:xfrm>
            <a:off x="8458200" y="1676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solidFill>
                  <a:schemeClr val="tx2"/>
                </a:solidFill>
                <a:latin typeface="Arial Narrow" panose="020B0606020202030204" pitchFamily="34" charset="0"/>
                <a:ea typeface="华文新魏" panose="02010800040101010101" pitchFamily="2" charset="-122"/>
              </a:rPr>
              <a:t>C</a:t>
            </a:r>
            <a:r>
              <a:rPr lang="en-US" altLang="zh-CN" sz="2400">
                <a:solidFill>
                  <a:schemeClr val="tx2"/>
                </a:solidFill>
                <a:latin typeface="Arial Narrow" panose="020B0606020202030204" pitchFamily="34" charset="0"/>
                <a:ea typeface="华文新魏" panose="02010800040101010101" pitchFamily="2" charset="-122"/>
                <a:sym typeface="Symbol" panose="05050102010706020507" pitchFamily="18" charset="2"/>
              </a:rPr>
              <a:t>D</a:t>
            </a:r>
            <a:endParaRPr lang="zh-CN" altLang="en-US" sz="2400">
              <a:solidFill>
                <a:schemeClr val="tx2"/>
              </a:solidFill>
              <a:latin typeface="Arial Narrow" panose="020B0606020202030204" pitchFamily="34" charset="0"/>
              <a:ea typeface="华文新魏" panose="02010800040101010101" pitchFamily="2" charset="-122"/>
              <a:sym typeface="Symbol" panose="05050102010706020507" pitchFamily="18" charset="2"/>
            </a:endParaRPr>
          </a:p>
        </p:txBody>
      </p:sp>
      <p:sp>
        <p:nvSpPr>
          <p:cNvPr id="127076" name="Oval 104"/>
          <p:cNvSpPr>
            <a:spLocks noChangeArrowheads="1"/>
          </p:cNvSpPr>
          <p:nvPr/>
        </p:nvSpPr>
        <p:spPr bwMode="auto">
          <a:xfrm>
            <a:off x="9220200" y="31242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077" name="Oval 105"/>
          <p:cNvSpPr>
            <a:spLocks noChangeArrowheads="1"/>
          </p:cNvSpPr>
          <p:nvPr/>
        </p:nvSpPr>
        <p:spPr bwMode="auto">
          <a:xfrm>
            <a:off x="9220200" y="35814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078" name="Oval 106"/>
          <p:cNvSpPr>
            <a:spLocks noChangeArrowheads="1"/>
          </p:cNvSpPr>
          <p:nvPr/>
        </p:nvSpPr>
        <p:spPr bwMode="auto">
          <a:xfrm>
            <a:off x="9220200" y="4419600"/>
            <a:ext cx="533400" cy="5334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3392" y="764704"/>
            <a:ext cx="7772400" cy="463550"/>
          </a:xfrm>
        </p:spPr>
        <p:txBody>
          <a:bodyPr>
            <a:normAutofit fontScale="90000"/>
          </a:bodyPr>
          <a:lstStyle/>
          <a:p>
            <a:pPr eaLnBrk="1" hangingPunct="1">
              <a:buFontTx/>
              <a:buChar char="•"/>
            </a:pPr>
            <a:r>
              <a:rPr lang="zh-CN" altLang="en-US" sz="3200"/>
              <a:t>数据库设计中的数据语义问题(续)</a:t>
            </a:r>
            <a:endParaRPr lang="en-US" altLang="zh-CN" sz="3200"/>
          </a:p>
        </p:txBody>
      </p:sp>
      <p:sp>
        <p:nvSpPr>
          <p:cNvPr id="16387" name="Rectangle 3"/>
          <p:cNvSpPr>
            <a:spLocks noGrp="1" noChangeArrowheads="1"/>
          </p:cNvSpPr>
          <p:nvPr>
            <p:ph idx="1"/>
          </p:nvPr>
        </p:nvSpPr>
        <p:spPr>
          <a:xfrm>
            <a:off x="1110755" y="1442566"/>
            <a:ext cx="7772400" cy="4572000"/>
          </a:xfrm>
        </p:spPr>
        <p:txBody>
          <a:bodyPr/>
          <a:lstStyle/>
          <a:p>
            <a:pPr eaLnBrk="1" hangingPunct="1"/>
            <a:r>
              <a:rPr lang="zh-CN" altLang="en-US" sz="2400"/>
              <a:t>补充说明</a:t>
            </a:r>
          </a:p>
          <a:p>
            <a:pPr eaLnBrk="1" hangingPunct="1"/>
            <a:endParaRPr lang="zh-CN" altLang="en-US" sz="2400"/>
          </a:p>
          <a:p>
            <a:pPr lvl="1" eaLnBrk="1" hangingPunct="1"/>
            <a:r>
              <a:rPr lang="zh-CN" altLang="en-US" sz="2400"/>
              <a:t>数据依赖</a:t>
            </a:r>
          </a:p>
          <a:p>
            <a:pPr lvl="1" eaLnBrk="1" hangingPunct="1"/>
            <a:endParaRPr lang="zh-CN" altLang="en-US" sz="2400"/>
          </a:p>
          <a:p>
            <a:pPr lvl="2" eaLnBrk="1" hangingPunct="1"/>
            <a:r>
              <a:rPr lang="zh-CN" altLang="en-US" sz="2000"/>
              <a:t>通过一个关系中属性间值的相等与否体现出来的数据间的相互关系，是现实世界属性间相互联系的抽象，是语义的体现。</a:t>
            </a:r>
          </a:p>
          <a:p>
            <a:pPr lvl="2" eaLnBrk="1" hangingPunct="1"/>
            <a:r>
              <a:rPr lang="zh-CN" altLang="en-US" sz="2000"/>
              <a:t>数据依赖的类型： 函数依赖，多值依赖</a:t>
            </a:r>
          </a:p>
          <a:p>
            <a:pPr lvl="1" eaLnBrk="1" hangingPunct="1"/>
            <a:endParaRPr lang="zh-CN" altLang="en-US" sz="2400"/>
          </a:p>
          <a:p>
            <a:pPr lvl="1" eaLnBrk="1" hangingPunct="1"/>
            <a:endParaRPr lang="zh-CN" altLang="en-US" sz="24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09800" y="949326"/>
            <a:ext cx="7772400" cy="461963"/>
          </a:xfrm>
        </p:spPr>
        <p:txBody>
          <a:bodyPr>
            <a:normAutofit fontScale="90000"/>
          </a:bodyPr>
          <a:lstStyle/>
          <a:p>
            <a:pPr eaLnBrk="1" hangingPunct="1"/>
            <a:r>
              <a:rPr lang="zh-CN" altLang="en-US" sz="3200"/>
              <a:t>无损连接分解 </a:t>
            </a:r>
            <a:r>
              <a:rPr lang="en-US" altLang="zh-CN" sz="2000"/>
              <a:t>Ex</a:t>
            </a:r>
            <a:r>
              <a:rPr lang="zh-CN" altLang="en-US" sz="2000"/>
              <a:t>续</a:t>
            </a:r>
          </a:p>
        </p:txBody>
      </p:sp>
      <p:sp>
        <p:nvSpPr>
          <p:cNvPr id="128003" name="Rectangle 3"/>
          <p:cNvSpPr>
            <a:spLocks noChangeArrowheads="1"/>
          </p:cNvSpPr>
          <p:nvPr/>
        </p:nvSpPr>
        <p:spPr bwMode="auto">
          <a:xfrm>
            <a:off x="2590801" y="24384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solidFill>
                  <a:srgbClr val="9999FF"/>
                </a:solidFill>
                <a:latin typeface="Arial Narrow" panose="020B0606020202030204" pitchFamily="34" charset="0"/>
                <a:ea typeface="华文新魏" panose="02010800040101010101" pitchFamily="2" charset="-122"/>
                <a:sym typeface="Symbol" panose="05050102010706020507" pitchFamily="18" charset="2"/>
              </a:rPr>
              <a:t>DEC</a:t>
            </a:r>
          </a:p>
        </p:txBody>
      </p:sp>
      <p:graphicFrame>
        <p:nvGraphicFramePr>
          <p:cNvPr id="109572" name="Group 4"/>
          <p:cNvGraphicFramePr>
            <a:graphicFrameLocks noGrp="1"/>
          </p:cNvGraphicFramePr>
          <p:nvPr/>
        </p:nvGraphicFramePr>
        <p:xfrm>
          <a:off x="1752600" y="3048000"/>
          <a:ext cx="3886200" cy="2743200"/>
        </p:xfrm>
        <a:graphic>
          <a:graphicData uri="http://schemas.openxmlformats.org/drawingml/2006/table">
            <a:tbl>
              <a:tblPr/>
              <a:tblGrid>
                <a:gridCol w="838200">
                  <a:extLst>
                    <a:ext uri="{9D8B030D-6E8A-4147-A177-3AD203B41FA5}">
                      <a16:colId xmlns:a16="http://schemas.microsoft.com/office/drawing/2014/main" val="3174286513"/>
                    </a:ext>
                  </a:extLst>
                </a:gridCol>
                <a:gridCol w="609600">
                  <a:extLst>
                    <a:ext uri="{9D8B030D-6E8A-4147-A177-3AD203B41FA5}">
                      <a16:colId xmlns:a16="http://schemas.microsoft.com/office/drawing/2014/main" val="1604318594"/>
                    </a:ext>
                  </a:extLst>
                </a:gridCol>
                <a:gridCol w="609600">
                  <a:extLst>
                    <a:ext uri="{9D8B030D-6E8A-4147-A177-3AD203B41FA5}">
                      <a16:colId xmlns:a16="http://schemas.microsoft.com/office/drawing/2014/main" val="3039274293"/>
                    </a:ext>
                  </a:extLst>
                </a:gridCol>
                <a:gridCol w="609600">
                  <a:extLst>
                    <a:ext uri="{9D8B030D-6E8A-4147-A177-3AD203B41FA5}">
                      <a16:colId xmlns:a16="http://schemas.microsoft.com/office/drawing/2014/main" val="3053607088"/>
                    </a:ext>
                  </a:extLst>
                </a:gridCol>
                <a:gridCol w="533400">
                  <a:extLst>
                    <a:ext uri="{9D8B030D-6E8A-4147-A177-3AD203B41FA5}">
                      <a16:colId xmlns:a16="http://schemas.microsoft.com/office/drawing/2014/main" val="594409236"/>
                    </a:ext>
                  </a:extLst>
                </a:gridCol>
                <a:gridCol w="685800">
                  <a:extLst>
                    <a:ext uri="{9D8B030D-6E8A-4147-A177-3AD203B41FA5}">
                      <a16:colId xmlns:a16="http://schemas.microsoft.com/office/drawing/2014/main" val="2139711069"/>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9999FF"/>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9999FF"/>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9999FF"/>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9999FF"/>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rgbClr val="9999FF"/>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7091825"/>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865024625"/>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456491535"/>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90278352"/>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110341829"/>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9142584"/>
                  </a:ext>
                </a:extLst>
              </a:tr>
            </a:tbl>
          </a:graphicData>
        </a:graphic>
      </p:graphicFrame>
      <p:sp>
        <p:nvSpPr>
          <p:cNvPr id="128051" name="Oval 53"/>
          <p:cNvSpPr>
            <a:spLocks noChangeArrowheads="1"/>
          </p:cNvSpPr>
          <p:nvPr/>
        </p:nvSpPr>
        <p:spPr bwMode="auto">
          <a:xfrm>
            <a:off x="3886200" y="4419600"/>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052" name="Oval 54"/>
          <p:cNvSpPr>
            <a:spLocks noChangeArrowheads="1"/>
          </p:cNvSpPr>
          <p:nvPr/>
        </p:nvSpPr>
        <p:spPr bwMode="auto">
          <a:xfrm>
            <a:off x="3886200" y="5334000"/>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053" name="Rectangle 55"/>
          <p:cNvSpPr>
            <a:spLocks noChangeArrowheads="1"/>
          </p:cNvSpPr>
          <p:nvPr/>
        </p:nvSpPr>
        <p:spPr bwMode="auto">
          <a:xfrm>
            <a:off x="7924800" y="2438400"/>
            <a:ext cx="99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solidFill>
                  <a:schemeClr val="hlink"/>
                </a:solidFill>
                <a:latin typeface="Arial Narrow" panose="020B0606020202030204" pitchFamily="34" charset="0"/>
                <a:ea typeface="华文新魏" panose="02010800040101010101" pitchFamily="2" charset="-122"/>
                <a:sym typeface="Symbol" panose="05050102010706020507" pitchFamily="18" charset="2"/>
              </a:rPr>
              <a:t>CEA</a:t>
            </a:r>
            <a:endParaRPr lang="zh-CN" altLang="en-US" sz="2400">
              <a:solidFill>
                <a:schemeClr val="hlink"/>
              </a:solidFill>
              <a:latin typeface="Arial Narrow" panose="020B0606020202030204" pitchFamily="34" charset="0"/>
              <a:ea typeface="华文新魏" panose="02010800040101010101" pitchFamily="2" charset="-122"/>
              <a:sym typeface="Symbol" panose="05050102010706020507" pitchFamily="18" charset="2"/>
            </a:endParaRPr>
          </a:p>
        </p:txBody>
      </p:sp>
      <p:graphicFrame>
        <p:nvGraphicFramePr>
          <p:cNvPr id="109624" name="Group 56"/>
          <p:cNvGraphicFramePr>
            <a:graphicFrameLocks noGrp="1"/>
          </p:cNvGraphicFramePr>
          <p:nvPr/>
        </p:nvGraphicFramePr>
        <p:xfrm>
          <a:off x="6172200" y="3048000"/>
          <a:ext cx="3886200" cy="2743200"/>
        </p:xfrm>
        <a:graphic>
          <a:graphicData uri="http://schemas.openxmlformats.org/drawingml/2006/table">
            <a:tbl>
              <a:tblPr/>
              <a:tblGrid>
                <a:gridCol w="838200">
                  <a:extLst>
                    <a:ext uri="{9D8B030D-6E8A-4147-A177-3AD203B41FA5}">
                      <a16:colId xmlns:a16="http://schemas.microsoft.com/office/drawing/2014/main" val="3442853892"/>
                    </a:ext>
                  </a:extLst>
                </a:gridCol>
                <a:gridCol w="609600">
                  <a:extLst>
                    <a:ext uri="{9D8B030D-6E8A-4147-A177-3AD203B41FA5}">
                      <a16:colId xmlns:a16="http://schemas.microsoft.com/office/drawing/2014/main" val="2715805338"/>
                    </a:ext>
                  </a:extLst>
                </a:gridCol>
                <a:gridCol w="609600">
                  <a:extLst>
                    <a:ext uri="{9D8B030D-6E8A-4147-A177-3AD203B41FA5}">
                      <a16:colId xmlns:a16="http://schemas.microsoft.com/office/drawing/2014/main" val="1507513447"/>
                    </a:ext>
                  </a:extLst>
                </a:gridCol>
                <a:gridCol w="609600">
                  <a:extLst>
                    <a:ext uri="{9D8B030D-6E8A-4147-A177-3AD203B41FA5}">
                      <a16:colId xmlns:a16="http://schemas.microsoft.com/office/drawing/2014/main" val="669461672"/>
                    </a:ext>
                  </a:extLst>
                </a:gridCol>
                <a:gridCol w="533400">
                  <a:extLst>
                    <a:ext uri="{9D8B030D-6E8A-4147-A177-3AD203B41FA5}">
                      <a16:colId xmlns:a16="http://schemas.microsoft.com/office/drawing/2014/main" val="945375887"/>
                    </a:ext>
                  </a:extLst>
                </a:gridCol>
                <a:gridCol w="685800">
                  <a:extLst>
                    <a:ext uri="{9D8B030D-6E8A-4147-A177-3AD203B41FA5}">
                      <a16:colId xmlns:a16="http://schemas.microsoft.com/office/drawing/2014/main" val="4069896050"/>
                    </a:ext>
                  </a:extLst>
                </a:gridCol>
              </a:tblGrid>
              <a:tr h="34448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1383128"/>
                  </a:ext>
                </a:extLst>
              </a:tr>
              <a:tr h="2873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837781529"/>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194799654"/>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900596267"/>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48012415"/>
                  </a:ext>
                </a:extLst>
              </a:tr>
              <a:tr h="2889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0" i="0" u="none" strike="noStrike" cap="none" normalizeH="0" baseline="-1600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4706975"/>
                  </a:ext>
                </a:extLst>
              </a:tr>
            </a:tbl>
          </a:graphicData>
        </a:graphic>
      </p:graphicFrame>
      <p:sp>
        <p:nvSpPr>
          <p:cNvPr id="128101" name="Oval 105"/>
          <p:cNvSpPr>
            <a:spLocks noChangeArrowheads="1"/>
          </p:cNvSpPr>
          <p:nvPr/>
        </p:nvSpPr>
        <p:spPr bwMode="auto">
          <a:xfrm>
            <a:off x="7086600" y="4495801"/>
            <a:ext cx="457200" cy="442913"/>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102" name="Oval 106"/>
          <p:cNvSpPr>
            <a:spLocks noChangeArrowheads="1"/>
          </p:cNvSpPr>
          <p:nvPr/>
        </p:nvSpPr>
        <p:spPr bwMode="auto">
          <a:xfrm>
            <a:off x="7086600" y="4953000"/>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103" name="Line 107"/>
          <p:cNvSpPr>
            <a:spLocks noChangeShapeType="1"/>
          </p:cNvSpPr>
          <p:nvPr/>
        </p:nvSpPr>
        <p:spPr bwMode="auto">
          <a:xfrm>
            <a:off x="7086600" y="4876800"/>
            <a:ext cx="3048000"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39416" y="548680"/>
            <a:ext cx="7772400" cy="461962"/>
          </a:xfrm>
        </p:spPr>
        <p:txBody>
          <a:bodyPr>
            <a:noAutofit/>
          </a:bodyPr>
          <a:lstStyle/>
          <a:p>
            <a:pPr eaLnBrk="1" hangingPunct="1"/>
            <a:r>
              <a:rPr lang="en-US" altLang="zh-CN" sz="3200" dirty="0"/>
              <a:t>6.4.3 </a:t>
            </a:r>
            <a:r>
              <a:rPr lang="zh-CN" altLang="en-US" sz="3200" dirty="0"/>
              <a:t>无损连接分解（续）</a:t>
            </a:r>
          </a:p>
        </p:txBody>
      </p:sp>
      <p:sp>
        <p:nvSpPr>
          <p:cNvPr id="129027" name="Rectangle 3"/>
          <p:cNvSpPr>
            <a:spLocks noGrp="1" noChangeArrowheads="1"/>
          </p:cNvSpPr>
          <p:nvPr>
            <p:ph idx="1"/>
          </p:nvPr>
        </p:nvSpPr>
        <p:spPr>
          <a:xfrm>
            <a:off x="839416" y="1270992"/>
            <a:ext cx="7924800" cy="4953000"/>
          </a:xfrm>
        </p:spPr>
        <p:txBody>
          <a:bodyPr/>
          <a:lstStyle/>
          <a:p>
            <a:pPr eaLnBrk="1" hangingPunct="1">
              <a:lnSpc>
                <a:spcPct val="90000"/>
              </a:lnSpc>
            </a:pPr>
            <a:r>
              <a:rPr lang="zh-CN" altLang="en-US" sz="2400">
                <a:sym typeface="Symbol" panose="05050102010706020507" pitchFamily="18" charset="2"/>
              </a:rPr>
              <a:t>4. 无损连接分解的判别算法</a:t>
            </a:r>
          </a:p>
          <a:p>
            <a:pPr lvl="1" eaLnBrk="1" hangingPunct="1">
              <a:lnSpc>
                <a:spcPct val="90000"/>
              </a:lnSpc>
            </a:pPr>
            <a:r>
              <a:rPr lang="zh-CN" altLang="en-US" sz="2400"/>
              <a:t>简单算法：定理</a:t>
            </a:r>
            <a:r>
              <a:rPr lang="en-US" altLang="zh-CN" sz="2400"/>
              <a:t>6.5</a:t>
            </a:r>
          </a:p>
          <a:p>
            <a:pPr lvl="2" eaLnBrk="1" hangingPunct="1">
              <a:lnSpc>
                <a:spcPct val="90000"/>
              </a:lnSpc>
            </a:pPr>
            <a:r>
              <a:rPr lang="en-US" altLang="zh-CN" smtClean="0"/>
              <a:t>R&lt;U,F&gt;</a:t>
            </a:r>
            <a:r>
              <a:rPr lang="zh-CN" altLang="en-US" smtClean="0"/>
              <a:t>的一个分解</a:t>
            </a:r>
            <a:r>
              <a:rPr lang="en-US" altLang="zh-CN" smtClean="0">
                <a:sym typeface="Symbol" panose="05050102010706020507" pitchFamily="18" charset="2"/>
              </a:rPr>
              <a:t> = {R</a:t>
            </a:r>
            <a:r>
              <a:rPr lang="en-US" altLang="zh-CN" baseline="-25000" smtClean="0">
                <a:sym typeface="Symbol" panose="05050102010706020507" pitchFamily="18" charset="2"/>
              </a:rPr>
              <a:t>1</a:t>
            </a:r>
            <a:r>
              <a:rPr lang="en-US" altLang="zh-CN" smtClean="0">
                <a:sym typeface="Symbol" panose="05050102010706020507" pitchFamily="18" charset="2"/>
              </a:rPr>
              <a:t>&lt;U</a:t>
            </a:r>
            <a:r>
              <a:rPr lang="en-US" altLang="zh-CN" baseline="-25000" smtClean="0">
                <a:sym typeface="Symbol" panose="05050102010706020507" pitchFamily="18" charset="2"/>
              </a:rPr>
              <a:t>1</a:t>
            </a:r>
            <a:r>
              <a:rPr lang="en-US" altLang="zh-CN" smtClean="0">
                <a:sym typeface="Symbol" panose="05050102010706020507" pitchFamily="18" charset="2"/>
              </a:rPr>
              <a:t>,F</a:t>
            </a:r>
            <a:r>
              <a:rPr lang="en-US" altLang="zh-CN" baseline="-25000" smtClean="0">
                <a:sym typeface="Symbol" panose="05050102010706020507" pitchFamily="18" charset="2"/>
              </a:rPr>
              <a:t>1</a:t>
            </a:r>
            <a:r>
              <a:rPr lang="en-US" altLang="zh-CN" smtClean="0">
                <a:sym typeface="Symbol" panose="05050102010706020507" pitchFamily="18" charset="2"/>
              </a:rPr>
              <a:t>&gt;,R</a:t>
            </a:r>
            <a:r>
              <a:rPr lang="en-US" altLang="zh-CN" baseline="-25000" smtClean="0">
                <a:sym typeface="Symbol" panose="05050102010706020507" pitchFamily="18" charset="2"/>
              </a:rPr>
              <a:t>2</a:t>
            </a:r>
            <a:r>
              <a:rPr lang="en-US" altLang="zh-CN" smtClean="0">
                <a:sym typeface="Symbol" panose="05050102010706020507" pitchFamily="18" charset="2"/>
              </a:rPr>
              <a:t>&lt;U</a:t>
            </a:r>
            <a:r>
              <a:rPr lang="en-US" altLang="zh-CN" baseline="-25000" smtClean="0">
                <a:sym typeface="Symbol" panose="05050102010706020507" pitchFamily="18" charset="2"/>
              </a:rPr>
              <a:t>2</a:t>
            </a:r>
            <a:r>
              <a:rPr lang="en-US" altLang="zh-CN" smtClean="0">
                <a:sym typeface="Symbol" panose="05050102010706020507" pitchFamily="18" charset="2"/>
              </a:rPr>
              <a:t>,F</a:t>
            </a:r>
            <a:r>
              <a:rPr lang="en-US" altLang="zh-CN" baseline="-25000" smtClean="0">
                <a:sym typeface="Symbol" panose="05050102010706020507" pitchFamily="18" charset="2"/>
              </a:rPr>
              <a:t>2</a:t>
            </a:r>
            <a:r>
              <a:rPr lang="en-US" altLang="zh-CN" smtClean="0">
                <a:sym typeface="Symbol" panose="05050102010706020507" pitchFamily="18" charset="2"/>
              </a:rPr>
              <a:t>&gt;}</a:t>
            </a:r>
            <a:r>
              <a:rPr lang="zh-CN" altLang="en-US" smtClean="0">
                <a:sym typeface="Symbol" panose="05050102010706020507" pitchFamily="18" charset="2"/>
              </a:rPr>
              <a:t>具有无损连接性的充要条件是 ：</a:t>
            </a:r>
          </a:p>
          <a:p>
            <a:pPr lvl="2" eaLnBrk="1" hangingPunct="1">
              <a:lnSpc>
                <a:spcPct val="90000"/>
              </a:lnSpc>
              <a:buFontTx/>
              <a:buNone/>
            </a:pPr>
            <a:r>
              <a:rPr lang="zh-CN" altLang="en-US" smtClean="0">
                <a:sym typeface="Symbol" panose="05050102010706020507" pitchFamily="18" charset="2"/>
              </a:rPr>
              <a:t>     </a:t>
            </a:r>
            <a:r>
              <a:rPr lang="en-US" altLang="zh-CN" smtClean="0">
                <a:sym typeface="Symbol" panose="05050102010706020507" pitchFamily="18" charset="2"/>
              </a:rPr>
              <a:t>U</a:t>
            </a:r>
            <a:r>
              <a:rPr lang="en-US" altLang="zh-CN" baseline="-25000" smtClean="0">
                <a:sym typeface="Symbol" panose="05050102010706020507" pitchFamily="18" charset="2"/>
              </a:rPr>
              <a:t>1</a:t>
            </a:r>
            <a:r>
              <a:rPr lang="en-US" altLang="zh-CN" smtClean="0">
                <a:sym typeface="Symbol" panose="05050102010706020507" pitchFamily="18" charset="2"/>
              </a:rPr>
              <a:t>∩U</a:t>
            </a:r>
            <a:r>
              <a:rPr lang="en-US" altLang="zh-CN" baseline="-25000" smtClean="0">
                <a:sym typeface="Symbol" panose="05050102010706020507" pitchFamily="18" charset="2"/>
              </a:rPr>
              <a:t>2</a:t>
            </a:r>
            <a:r>
              <a:rPr lang="en-US" altLang="zh-CN" smtClean="0">
                <a:sym typeface="Symbol" panose="05050102010706020507" pitchFamily="18" charset="2"/>
              </a:rPr>
              <a:t> -&gt;U</a:t>
            </a:r>
            <a:r>
              <a:rPr lang="en-US" altLang="zh-CN" baseline="-25000" smtClean="0">
                <a:sym typeface="Symbol" panose="05050102010706020507" pitchFamily="18" charset="2"/>
              </a:rPr>
              <a:t>1</a:t>
            </a:r>
            <a:r>
              <a:rPr lang="en-US" altLang="zh-CN" smtClean="0">
                <a:sym typeface="Symbol" panose="05050102010706020507" pitchFamily="18" charset="2"/>
              </a:rPr>
              <a:t>-U</a:t>
            </a:r>
            <a:r>
              <a:rPr lang="en-US" altLang="zh-CN" baseline="-25000" smtClean="0">
                <a:sym typeface="Symbol" panose="05050102010706020507" pitchFamily="18" charset="2"/>
              </a:rPr>
              <a:t>2</a:t>
            </a:r>
            <a:r>
              <a:rPr lang="en-US" altLang="zh-CN" smtClean="0">
                <a:sym typeface="Symbol" panose="05050102010706020507" pitchFamily="18" charset="2"/>
              </a:rPr>
              <a:t>  F</a:t>
            </a:r>
            <a:r>
              <a:rPr lang="en-US" altLang="zh-CN" baseline="30000" smtClean="0">
                <a:sym typeface="Symbol" panose="05050102010706020507" pitchFamily="18" charset="2"/>
              </a:rPr>
              <a:t>+</a:t>
            </a:r>
          </a:p>
          <a:p>
            <a:pPr lvl="2" eaLnBrk="1" hangingPunct="1">
              <a:lnSpc>
                <a:spcPct val="90000"/>
              </a:lnSpc>
              <a:buFontTx/>
              <a:buNone/>
            </a:pPr>
            <a:r>
              <a:rPr lang="zh-CN" altLang="en-US" smtClean="0">
                <a:sym typeface="Symbol" panose="05050102010706020507" pitchFamily="18" charset="2"/>
              </a:rPr>
              <a:t>或  </a:t>
            </a:r>
            <a:r>
              <a:rPr lang="en-US" altLang="zh-CN" smtClean="0">
                <a:sym typeface="Symbol" panose="05050102010706020507" pitchFamily="18" charset="2"/>
              </a:rPr>
              <a:t>U</a:t>
            </a:r>
            <a:r>
              <a:rPr lang="en-US" altLang="zh-CN" baseline="-25000" smtClean="0">
                <a:sym typeface="Symbol" panose="05050102010706020507" pitchFamily="18" charset="2"/>
              </a:rPr>
              <a:t>1</a:t>
            </a:r>
            <a:r>
              <a:rPr lang="en-US" altLang="zh-CN" smtClean="0">
                <a:sym typeface="Symbol" panose="05050102010706020507" pitchFamily="18" charset="2"/>
              </a:rPr>
              <a:t>∩U</a:t>
            </a:r>
            <a:r>
              <a:rPr lang="en-US" altLang="zh-CN" baseline="-25000" smtClean="0">
                <a:sym typeface="Symbol" panose="05050102010706020507" pitchFamily="18" charset="2"/>
              </a:rPr>
              <a:t>2</a:t>
            </a:r>
            <a:r>
              <a:rPr lang="en-US" altLang="zh-CN" smtClean="0">
                <a:sym typeface="Symbol" panose="05050102010706020507" pitchFamily="18" charset="2"/>
              </a:rPr>
              <a:t> -&gt;U</a:t>
            </a:r>
            <a:r>
              <a:rPr lang="en-US" altLang="zh-CN" baseline="-25000" smtClean="0">
                <a:sym typeface="Symbol" panose="05050102010706020507" pitchFamily="18" charset="2"/>
              </a:rPr>
              <a:t>2</a:t>
            </a:r>
            <a:r>
              <a:rPr lang="en-US" altLang="zh-CN" smtClean="0">
                <a:sym typeface="Symbol" panose="05050102010706020507" pitchFamily="18" charset="2"/>
              </a:rPr>
              <a:t>-U</a:t>
            </a:r>
            <a:r>
              <a:rPr lang="en-US" altLang="zh-CN" baseline="-25000" smtClean="0">
                <a:sym typeface="Symbol" panose="05050102010706020507" pitchFamily="18" charset="2"/>
              </a:rPr>
              <a:t>1</a:t>
            </a:r>
            <a:r>
              <a:rPr lang="en-US" altLang="zh-CN" smtClean="0">
                <a:sym typeface="Symbol" panose="05050102010706020507" pitchFamily="18" charset="2"/>
              </a:rPr>
              <a:t>  F</a:t>
            </a:r>
            <a:r>
              <a:rPr lang="en-US" altLang="zh-CN" baseline="30000" smtClean="0">
                <a:sym typeface="Symbol" panose="05050102010706020507" pitchFamily="18" charset="2"/>
              </a:rPr>
              <a:t>+</a:t>
            </a:r>
          </a:p>
          <a:p>
            <a:pPr lvl="1" eaLnBrk="1" hangingPunct="1">
              <a:lnSpc>
                <a:spcPct val="90000"/>
              </a:lnSpc>
            </a:pPr>
            <a:endParaRPr lang="en-US" altLang="zh-CN" sz="2400" baseline="30000">
              <a:sym typeface="Symbol" panose="05050102010706020507" pitchFamily="18" charset="2"/>
            </a:endParaRPr>
          </a:p>
          <a:p>
            <a:pPr lvl="1" eaLnBrk="1" hangingPunct="1">
              <a:lnSpc>
                <a:spcPct val="110000"/>
              </a:lnSpc>
            </a:pPr>
            <a:r>
              <a:rPr lang="zh-CN" altLang="en-US" sz="2400"/>
              <a:t>定义（分解为两个关系模式）</a:t>
            </a:r>
          </a:p>
          <a:p>
            <a:pPr lvl="1" eaLnBrk="1" hangingPunct="1">
              <a:lnSpc>
                <a:spcPct val="110000"/>
              </a:lnSpc>
              <a:buFont typeface="Wingdings" panose="05000000000000000000" pitchFamily="2" charset="2"/>
              <a:buNone/>
            </a:pPr>
            <a:r>
              <a:rPr lang="zh-CN" altLang="en-US" sz="2400"/>
              <a:t>	关系模式</a:t>
            </a:r>
            <a:r>
              <a:rPr lang="en-US" altLang="zh-CN" sz="2400"/>
              <a:t>R(U)，U</a:t>
            </a:r>
            <a:r>
              <a:rPr lang="en-US" altLang="zh-CN" sz="2400" baseline="-16000"/>
              <a:t>1，</a:t>
            </a:r>
            <a:r>
              <a:rPr lang="en-US" altLang="zh-CN" sz="2400"/>
              <a:t>U</a:t>
            </a:r>
            <a:r>
              <a:rPr lang="en-US" altLang="zh-CN" sz="2400" baseline="-16000"/>
              <a:t>2 </a:t>
            </a:r>
            <a:r>
              <a:rPr lang="en-US" altLang="zh-CN" sz="2400">
                <a:sym typeface="Symbol" panose="05050102010706020507" pitchFamily="18" charset="2"/>
              </a:rPr>
              <a:t></a:t>
            </a:r>
            <a:r>
              <a:rPr lang="en-US" altLang="zh-CN" sz="2400"/>
              <a:t>U，U</a:t>
            </a:r>
            <a:r>
              <a:rPr lang="en-US" altLang="zh-CN" sz="2400" baseline="-16000"/>
              <a:t>1</a:t>
            </a:r>
            <a:r>
              <a:rPr lang="en-US" altLang="zh-CN" sz="2400">
                <a:sym typeface="Symbol" panose="05050102010706020507" pitchFamily="18" charset="2"/>
              </a:rPr>
              <a:t></a:t>
            </a:r>
            <a:r>
              <a:rPr lang="en-US" altLang="zh-CN" sz="2400"/>
              <a:t>U</a:t>
            </a:r>
            <a:r>
              <a:rPr lang="en-US" altLang="zh-CN" sz="2400" baseline="-16000"/>
              <a:t>2</a:t>
            </a:r>
            <a:r>
              <a:rPr lang="en-US" altLang="zh-CN" sz="2400"/>
              <a:t>=U，r</a:t>
            </a:r>
            <a:r>
              <a:rPr lang="zh-CN" altLang="en-US" sz="2400"/>
              <a:t>是</a:t>
            </a:r>
            <a:r>
              <a:rPr lang="en-US" altLang="zh-CN" sz="2400"/>
              <a:t>R</a:t>
            </a:r>
            <a:r>
              <a:rPr lang="zh-CN" altLang="en-US" sz="2400"/>
              <a:t>上的一个关系，</a:t>
            </a:r>
            <a:r>
              <a:rPr lang="en-US" altLang="zh-CN" sz="2400"/>
              <a:t>r</a:t>
            </a:r>
            <a:r>
              <a:rPr lang="en-US" altLang="zh-CN" sz="2400" baseline="-16000"/>
              <a:t>1</a:t>
            </a:r>
            <a:r>
              <a:rPr lang="en-US" altLang="zh-CN" sz="2400"/>
              <a:t>=∏</a:t>
            </a:r>
            <a:r>
              <a:rPr lang="en-US" altLang="zh-CN" sz="1400"/>
              <a:t>U</a:t>
            </a:r>
            <a:r>
              <a:rPr lang="en-US" altLang="zh-CN" sz="1400" baseline="-16000"/>
              <a:t>1</a:t>
            </a:r>
            <a:r>
              <a:rPr lang="en-US" altLang="zh-CN" sz="2400"/>
              <a:t>(r)，r</a:t>
            </a:r>
            <a:r>
              <a:rPr lang="en-US" altLang="zh-CN" sz="2400" baseline="-16000"/>
              <a:t>2</a:t>
            </a:r>
            <a:r>
              <a:rPr lang="en-US" altLang="zh-CN" sz="2400"/>
              <a:t>=∏</a:t>
            </a:r>
            <a:r>
              <a:rPr lang="en-US" altLang="zh-CN" sz="1400"/>
              <a:t>U</a:t>
            </a:r>
            <a:r>
              <a:rPr lang="en-US" altLang="zh-CN" sz="1400" baseline="-16000"/>
              <a:t>2</a:t>
            </a:r>
            <a:r>
              <a:rPr lang="en-US" altLang="zh-CN" sz="2400"/>
              <a:t>(r)，</a:t>
            </a:r>
            <a:r>
              <a:rPr lang="zh-CN" altLang="en-US" sz="2400"/>
              <a:t>若</a:t>
            </a:r>
            <a:r>
              <a:rPr lang="en-US" altLang="zh-CN" sz="2400"/>
              <a:t>r = r</a:t>
            </a:r>
            <a:r>
              <a:rPr lang="en-US" altLang="zh-CN" sz="2400" baseline="-16000"/>
              <a:t>1</a:t>
            </a:r>
            <a:r>
              <a:rPr lang="en-US" altLang="zh-CN" sz="2400"/>
              <a:t>|</a:t>
            </a:r>
            <a:r>
              <a:rPr lang="en-US" altLang="zh-CN" sz="2400">
                <a:sym typeface="Symbol" panose="05050102010706020507" pitchFamily="18" charset="2"/>
              </a:rPr>
              <a:t>×</a:t>
            </a:r>
            <a:r>
              <a:rPr lang="en-US" altLang="zh-CN" sz="2400"/>
              <a:t>| r</a:t>
            </a:r>
            <a:r>
              <a:rPr lang="en-US" altLang="zh-CN" sz="2400" baseline="-16000"/>
              <a:t>2</a:t>
            </a:r>
            <a:r>
              <a:rPr lang="en-US" altLang="zh-CN" sz="2400"/>
              <a:t>，</a:t>
            </a:r>
            <a:r>
              <a:rPr lang="zh-CN" altLang="en-US" sz="2400"/>
              <a:t>则称(</a:t>
            </a:r>
            <a:r>
              <a:rPr lang="en-US" altLang="zh-CN" sz="2400"/>
              <a:t>r</a:t>
            </a:r>
            <a:r>
              <a:rPr lang="en-US" altLang="zh-CN" sz="2400" baseline="-16000"/>
              <a:t>1 </a:t>
            </a:r>
            <a:r>
              <a:rPr lang="en-US" altLang="zh-CN" sz="2400"/>
              <a:t>，</a:t>
            </a:r>
            <a:r>
              <a:rPr lang="en-US" altLang="zh-CN" sz="2400" baseline="-16000"/>
              <a:t> </a:t>
            </a:r>
            <a:r>
              <a:rPr lang="en-US" altLang="zh-CN" sz="2400"/>
              <a:t>r</a:t>
            </a:r>
            <a:r>
              <a:rPr lang="en-US" altLang="zh-CN" sz="2400" baseline="-16000"/>
              <a:t>2</a:t>
            </a:r>
            <a:r>
              <a:rPr lang="en-US" altLang="zh-CN" sz="2400"/>
              <a:t>)</a:t>
            </a:r>
            <a:r>
              <a:rPr lang="zh-CN" altLang="en-US" sz="2400"/>
              <a:t>是</a:t>
            </a:r>
            <a:r>
              <a:rPr lang="en-US" altLang="zh-CN" sz="2400"/>
              <a:t>r</a:t>
            </a:r>
            <a:r>
              <a:rPr lang="zh-CN" altLang="en-US" sz="2400"/>
              <a:t>的一个无损连接分解。</a:t>
            </a:r>
          </a:p>
          <a:p>
            <a:pPr lvl="1" eaLnBrk="1" hangingPunct="1">
              <a:lnSpc>
                <a:spcPct val="110000"/>
              </a:lnSpc>
              <a:buFont typeface="Wingdings" panose="05000000000000000000" pitchFamily="2" charset="2"/>
              <a:buNone/>
            </a:pPr>
            <a:r>
              <a:rPr lang="zh-CN" altLang="en-US" sz="2400"/>
              <a:t>	注：</a:t>
            </a:r>
            <a:r>
              <a:rPr lang="en-US" altLang="zh-CN" sz="2400"/>
              <a:t>r </a:t>
            </a:r>
            <a:r>
              <a:rPr lang="en-US" altLang="zh-CN" sz="2400">
                <a:sym typeface="Symbol" panose="05050102010706020507" pitchFamily="18" charset="2"/>
              </a:rPr>
              <a:t></a:t>
            </a:r>
            <a:r>
              <a:rPr lang="en-US" altLang="zh-CN" sz="2400"/>
              <a:t>∏</a:t>
            </a:r>
            <a:r>
              <a:rPr lang="en-US" altLang="zh-CN" sz="1400"/>
              <a:t>U</a:t>
            </a:r>
            <a:r>
              <a:rPr lang="en-US" altLang="zh-CN" sz="1400" baseline="-16000"/>
              <a:t>1</a:t>
            </a:r>
            <a:r>
              <a:rPr lang="en-US" altLang="zh-CN" sz="2400"/>
              <a:t>(r)|</a:t>
            </a:r>
            <a:r>
              <a:rPr lang="en-US" altLang="zh-CN" sz="2400">
                <a:sym typeface="Symbol" panose="05050102010706020507" pitchFamily="18" charset="2"/>
              </a:rPr>
              <a:t>×</a:t>
            </a:r>
            <a:r>
              <a:rPr lang="en-US" altLang="zh-CN" sz="2400"/>
              <a:t>|∏</a:t>
            </a:r>
            <a:r>
              <a:rPr lang="en-US" altLang="zh-CN" sz="1400"/>
              <a:t>U</a:t>
            </a:r>
            <a:r>
              <a:rPr lang="en-US" altLang="zh-CN" sz="1400" baseline="-16000"/>
              <a:t>2</a:t>
            </a:r>
            <a:r>
              <a:rPr lang="en-US" altLang="zh-CN" sz="2400"/>
              <a:t>(r) </a:t>
            </a:r>
            <a:endParaRPr lang="zh-CN" altLang="en-US" sz="2400"/>
          </a:p>
          <a:p>
            <a:pPr lvl="1" eaLnBrk="1" hangingPunct="1">
              <a:lnSpc>
                <a:spcPct val="90000"/>
              </a:lnSpc>
            </a:pPr>
            <a:endParaRPr lang="en-US" altLang="zh-CN" sz="2000" baseline="30000">
              <a:sym typeface="Symbol" panose="05050102010706020507" pitchFamily="18" charset="2"/>
            </a:endParaRPr>
          </a:p>
          <a:p>
            <a:pPr lvl="1" eaLnBrk="1" hangingPunct="1">
              <a:lnSpc>
                <a:spcPct val="90000"/>
              </a:lnSpc>
            </a:pPr>
            <a:endParaRPr lang="zh-CN" altLang="en-US" sz="2000" baseline="30000">
              <a:sym typeface="Symbol" panose="05050102010706020507" pitchFamily="18" charset="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11424" y="620688"/>
            <a:ext cx="7772400" cy="461963"/>
          </a:xfrm>
        </p:spPr>
        <p:txBody>
          <a:bodyPr>
            <a:noAutofit/>
          </a:bodyPr>
          <a:lstStyle/>
          <a:p>
            <a:pPr eaLnBrk="1" hangingPunct="1"/>
            <a:r>
              <a:rPr lang="en-US" altLang="zh-CN" sz="3600" dirty="0"/>
              <a:t>6.4.3 </a:t>
            </a:r>
            <a:r>
              <a:rPr lang="zh-CN" altLang="en-US" sz="3600" dirty="0"/>
              <a:t>无损连接分解 </a:t>
            </a:r>
            <a:r>
              <a:rPr lang="en-US" altLang="zh-CN" sz="2800" dirty="0"/>
              <a:t>Ex</a:t>
            </a:r>
          </a:p>
        </p:txBody>
      </p:sp>
      <p:sp>
        <p:nvSpPr>
          <p:cNvPr id="130051" name="Rectangle 3"/>
          <p:cNvSpPr>
            <a:spLocks noGrp="1" noChangeArrowheads="1"/>
          </p:cNvSpPr>
          <p:nvPr>
            <p:ph idx="1"/>
          </p:nvPr>
        </p:nvSpPr>
        <p:spPr>
          <a:xfrm>
            <a:off x="886666" y="1608584"/>
            <a:ext cx="8458200" cy="4724400"/>
          </a:xfrm>
        </p:spPr>
        <p:txBody>
          <a:bodyPr/>
          <a:lstStyle/>
          <a:p>
            <a:pPr eaLnBrk="1" hangingPunct="1">
              <a:buFont typeface="Wingdings" panose="05000000000000000000" pitchFamily="2" charset="2"/>
              <a:buNone/>
            </a:pPr>
            <a:r>
              <a:rPr lang="en-US" altLang="zh-CN" sz="2400" dirty="0"/>
              <a:t>Ex 1：</a:t>
            </a:r>
            <a:r>
              <a:rPr lang="zh-CN" altLang="en-US" sz="2400" dirty="0"/>
              <a:t>已知 </a:t>
            </a:r>
            <a:r>
              <a:rPr lang="en-US" altLang="zh-CN" sz="2400" dirty="0"/>
              <a:t>R=ABC, F={A </a:t>
            </a:r>
            <a:r>
              <a:rPr lang="en-US" altLang="zh-CN" sz="2400" dirty="0">
                <a:sym typeface="Symbol" panose="05050102010706020507" pitchFamily="18" charset="2"/>
              </a:rPr>
              <a:t></a:t>
            </a:r>
            <a:r>
              <a:rPr lang="en-US" altLang="zh-CN" sz="2400" dirty="0"/>
              <a:t> B}, </a:t>
            </a:r>
            <a:r>
              <a:rPr lang="zh-CN" altLang="en-US" sz="2400" dirty="0"/>
              <a:t>判断</a:t>
            </a:r>
            <a:r>
              <a:rPr lang="en-US" altLang="zh-CN" sz="2400" dirty="0">
                <a:sym typeface="Symbol" panose="05050102010706020507" pitchFamily="18" charset="2"/>
              </a:rPr>
              <a:t></a:t>
            </a:r>
            <a:r>
              <a:rPr lang="en-US" altLang="zh-CN" sz="2400" baseline="-16000" dirty="0">
                <a:sym typeface="Symbol" panose="05050102010706020507" pitchFamily="18" charset="2"/>
              </a:rPr>
              <a:t>1, </a:t>
            </a:r>
            <a:r>
              <a:rPr lang="en-US" altLang="zh-CN" sz="2400" dirty="0">
                <a:sym typeface="Symbol" panose="05050102010706020507" pitchFamily="18" charset="2"/>
              </a:rPr>
              <a:t></a:t>
            </a:r>
            <a:r>
              <a:rPr lang="en-US" altLang="zh-CN" sz="2400" baseline="-25000" dirty="0">
                <a:sym typeface="Symbol" panose="05050102010706020507" pitchFamily="18" charset="2"/>
              </a:rPr>
              <a:t>2</a:t>
            </a:r>
            <a:r>
              <a:rPr lang="zh-CN" altLang="en-US" sz="2400" dirty="0">
                <a:sym typeface="Symbol" panose="05050102010706020507" pitchFamily="18" charset="2"/>
              </a:rPr>
              <a:t>是否为</a:t>
            </a:r>
            <a:r>
              <a:rPr lang="en-US" altLang="zh-CN" sz="2400" dirty="0">
                <a:sym typeface="Symbol" panose="05050102010706020507" pitchFamily="18" charset="2"/>
              </a:rPr>
              <a:t>R</a:t>
            </a:r>
            <a:r>
              <a:rPr lang="zh-CN" altLang="en-US" sz="2400" dirty="0">
                <a:sym typeface="Symbol" panose="05050102010706020507" pitchFamily="18" charset="2"/>
              </a:rPr>
              <a:t>的无损连接分解</a:t>
            </a:r>
            <a:endParaRPr lang="zh-CN" altLang="en-US" sz="2400" dirty="0"/>
          </a:p>
          <a:p>
            <a:pPr lvl="1" eaLnBrk="1" hangingPunct="1">
              <a:spcBef>
                <a:spcPct val="105000"/>
              </a:spcBef>
            </a:pPr>
            <a:r>
              <a:rPr lang="en-US" altLang="zh-CN" sz="2400" dirty="0">
                <a:sym typeface="Symbol" panose="05050102010706020507" pitchFamily="18" charset="2"/>
              </a:rPr>
              <a:t></a:t>
            </a:r>
            <a:r>
              <a:rPr lang="en-US" altLang="zh-CN" sz="2400" baseline="-16000" dirty="0">
                <a:sym typeface="Symbol" panose="05050102010706020507" pitchFamily="18" charset="2"/>
              </a:rPr>
              <a:t>1</a:t>
            </a:r>
            <a:r>
              <a:rPr lang="en-US" altLang="zh-CN" sz="2400" dirty="0"/>
              <a:t>={R</a:t>
            </a:r>
            <a:r>
              <a:rPr lang="en-US" altLang="zh-CN" sz="2400" baseline="-16000" dirty="0">
                <a:sym typeface="Symbol" panose="05050102010706020507" pitchFamily="18" charset="2"/>
              </a:rPr>
              <a:t>1</a:t>
            </a:r>
            <a:r>
              <a:rPr lang="en-US" altLang="zh-CN" sz="2400" dirty="0"/>
              <a:t>(AB), R</a:t>
            </a:r>
            <a:r>
              <a:rPr lang="en-US" altLang="zh-CN" sz="2400" baseline="-16000" dirty="0">
                <a:sym typeface="Symbol" panose="05050102010706020507" pitchFamily="18" charset="2"/>
              </a:rPr>
              <a:t>2</a:t>
            </a:r>
            <a:r>
              <a:rPr lang="en-US" altLang="zh-CN" sz="2400" dirty="0"/>
              <a:t>(AC)}</a:t>
            </a:r>
          </a:p>
          <a:p>
            <a:pPr lvl="2" eaLnBrk="1" hangingPunct="1">
              <a:spcBef>
                <a:spcPct val="105000"/>
              </a:spcBef>
            </a:pPr>
            <a:r>
              <a:rPr lang="zh-CN" altLang="en-US" dirty="0" smtClean="0"/>
              <a:t>解答：</a:t>
            </a:r>
            <a:r>
              <a:rPr lang="en-US" altLang="zh-CN" dirty="0" smtClean="0"/>
              <a:t>R</a:t>
            </a:r>
            <a:r>
              <a:rPr lang="en-US" altLang="zh-CN" baseline="-16000" dirty="0" smtClean="0">
                <a:sym typeface="Symbol" panose="05050102010706020507" pitchFamily="18" charset="2"/>
              </a:rPr>
              <a:t>1</a:t>
            </a:r>
            <a:r>
              <a:rPr lang="en-US" altLang="zh-CN" dirty="0" smtClean="0"/>
              <a:t>∩R</a:t>
            </a:r>
            <a:r>
              <a:rPr lang="en-US" altLang="zh-CN" baseline="-16000" dirty="0" smtClean="0">
                <a:sym typeface="Symbol" panose="05050102010706020507" pitchFamily="18" charset="2"/>
              </a:rPr>
              <a:t>2</a:t>
            </a:r>
            <a:r>
              <a:rPr lang="en-US" altLang="zh-CN" dirty="0" smtClean="0"/>
              <a:t> = A, R</a:t>
            </a:r>
            <a:r>
              <a:rPr lang="en-US" altLang="zh-CN" baseline="-16000" dirty="0" smtClean="0">
                <a:sym typeface="Symbol" panose="05050102010706020507" pitchFamily="18" charset="2"/>
              </a:rPr>
              <a:t>1</a:t>
            </a:r>
            <a:r>
              <a:rPr lang="en-US" altLang="zh-CN" dirty="0" smtClean="0"/>
              <a:t>－R</a:t>
            </a:r>
            <a:r>
              <a:rPr lang="en-US" altLang="zh-CN" baseline="-16000" dirty="0" smtClean="0">
                <a:sym typeface="Symbol" panose="05050102010706020507" pitchFamily="18" charset="2"/>
              </a:rPr>
              <a:t>2</a:t>
            </a:r>
            <a:r>
              <a:rPr lang="en-US" altLang="zh-CN" dirty="0" smtClean="0"/>
              <a:t> = B</a:t>
            </a:r>
          </a:p>
          <a:p>
            <a:pPr lvl="3" eaLnBrk="1" hangingPunct="1">
              <a:buFontTx/>
              <a:buNone/>
            </a:pPr>
            <a:r>
              <a:rPr lang="zh-CN" altLang="en-US" sz="2400" dirty="0"/>
              <a:t>       由</a:t>
            </a:r>
            <a:r>
              <a:rPr lang="en-US" altLang="zh-CN" sz="2400" dirty="0"/>
              <a:t>A </a:t>
            </a:r>
            <a:r>
              <a:rPr lang="en-US" altLang="zh-CN" sz="2400" dirty="0">
                <a:sym typeface="Symbol" panose="05050102010706020507" pitchFamily="18" charset="2"/>
              </a:rPr>
              <a:t></a:t>
            </a:r>
            <a:r>
              <a:rPr lang="en-US" altLang="zh-CN" sz="2400" dirty="0"/>
              <a:t> B ，</a:t>
            </a:r>
            <a:r>
              <a:rPr lang="zh-CN" altLang="en-US" sz="2400" dirty="0"/>
              <a:t>得到</a:t>
            </a:r>
            <a:r>
              <a:rPr lang="zh-CN" altLang="en-US" sz="2400" dirty="0">
                <a:sym typeface="Symbol" panose="05050102010706020507" pitchFamily="18" charset="2"/>
              </a:rPr>
              <a:t></a:t>
            </a:r>
            <a:r>
              <a:rPr lang="zh-CN" altLang="en-US" sz="2400" baseline="-16000" dirty="0">
                <a:sym typeface="Symbol" panose="05050102010706020507" pitchFamily="18" charset="2"/>
              </a:rPr>
              <a:t>1</a:t>
            </a:r>
            <a:r>
              <a:rPr lang="zh-CN" altLang="en-US" sz="2400" dirty="0"/>
              <a:t>是无损连接分解</a:t>
            </a:r>
          </a:p>
          <a:p>
            <a:pPr lvl="1" eaLnBrk="1" hangingPunct="1">
              <a:spcBef>
                <a:spcPct val="85000"/>
              </a:spcBef>
            </a:pPr>
            <a:r>
              <a:rPr lang="zh-CN" altLang="en-US" sz="2400" dirty="0">
                <a:sym typeface="Symbol" panose="05050102010706020507" pitchFamily="18" charset="2"/>
              </a:rPr>
              <a:t></a:t>
            </a:r>
            <a:r>
              <a:rPr lang="zh-CN" altLang="en-US" sz="2400" baseline="-16000" dirty="0">
                <a:sym typeface="Symbol" panose="05050102010706020507" pitchFamily="18" charset="2"/>
              </a:rPr>
              <a:t>2</a:t>
            </a:r>
            <a:r>
              <a:rPr lang="zh-CN" altLang="en-US" sz="2400" dirty="0"/>
              <a:t>={</a:t>
            </a:r>
            <a:r>
              <a:rPr lang="en-US" altLang="zh-CN" sz="2400" dirty="0"/>
              <a:t>R</a:t>
            </a:r>
            <a:r>
              <a:rPr lang="en-US" altLang="zh-CN" sz="2400" baseline="-16000" dirty="0">
                <a:sym typeface="Symbol" panose="05050102010706020507" pitchFamily="18" charset="2"/>
              </a:rPr>
              <a:t>1</a:t>
            </a:r>
            <a:r>
              <a:rPr lang="en-US" altLang="zh-CN" sz="2400" dirty="0"/>
              <a:t>(AB), R</a:t>
            </a:r>
            <a:r>
              <a:rPr lang="en-US" altLang="zh-CN" sz="2400" baseline="-16000" dirty="0">
                <a:sym typeface="Symbol" panose="05050102010706020507" pitchFamily="18" charset="2"/>
              </a:rPr>
              <a:t>2</a:t>
            </a:r>
            <a:r>
              <a:rPr lang="en-US" altLang="zh-CN" sz="2400" dirty="0"/>
              <a:t>(BC)}</a:t>
            </a:r>
          </a:p>
          <a:p>
            <a:pPr lvl="2" eaLnBrk="1" hangingPunct="1">
              <a:spcBef>
                <a:spcPct val="85000"/>
              </a:spcBef>
            </a:pPr>
            <a:r>
              <a:rPr lang="zh-CN" altLang="en-US" dirty="0" smtClean="0"/>
              <a:t>解答：</a:t>
            </a:r>
            <a:r>
              <a:rPr lang="en-US" altLang="zh-CN" dirty="0" smtClean="0"/>
              <a:t>R</a:t>
            </a:r>
            <a:r>
              <a:rPr lang="en-US" altLang="zh-CN" baseline="-16000" dirty="0" smtClean="0">
                <a:sym typeface="Symbol" panose="05050102010706020507" pitchFamily="18" charset="2"/>
              </a:rPr>
              <a:t>1</a:t>
            </a:r>
            <a:r>
              <a:rPr lang="en-US" altLang="zh-CN" dirty="0" smtClean="0"/>
              <a:t>∩R</a:t>
            </a:r>
            <a:r>
              <a:rPr lang="en-US" altLang="zh-CN" baseline="-16000" dirty="0" smtClean="0">
                <a:sym typeface="Symbol" panose="05050102010706020507" pitchFamily="18" charset="2"/>
              </a:rPr>
              <a:t>2</a:t>
            </a:r>
            <a:r>
              <a:rPr lang="en-US" altLang="zh-CN" dirty="0" smtClean="0"/>
              <a:t> = B, R</a:t>
            </a:r>
            <a:r>
              <a:rPr lang="en-US" altLang="zh-CN" baseline="-16000" dirty="0" smtClean="0">
                <a:sym typeface="Symbol" panose="05050102010706020507" pitchFamily="18" charset="2"/>
              </a:rPr>
              <a:t>1</a:t>
            </a:r>
            <a:r>
              <a:rPr lang="en-US" altLang="zh-CN" dirty="0" smtClean="0"/>
              <a:t>－R</a:t>
            </a:r>
            <a:r>
              <a:rPr lang="en-US" altLang="zh-CN" baseline="-16000" dirty="0" smtClean="0">
                <a:sym typeface="Symbol" panose="05050102010706020507" pitchFamily="18" charset="2"/>
              </a:rPr>
              <a:t>2</a:t>
            </a:r>
            <a:r>
              <a:rPr lang="en-US" altLang="zh-CN" dirty="0" smtClean="0"/>
              <a:t> = A, R</a:t>
            </a:r>
            <a:r>
              <a:rPr lang="en-US" altLang="zh-CN" baseline="-16000" dirty="0" smtClean="0">
                <a:sym typeface="Symbol" panose="05050102010706020507" pitchFamily="18" charset="2"/>
              </a:rPr>
              <a:t>2</a:t>
            </a:r>
            <a:r>
              <a:rPr lang="en-US" altLang="zh-CN" dirty="0" smtClean="0"/>
              <a:t>－R</a:t>
            </a:r>
            <a:r>
              <a:rPr lang="en-US" altLang="zh-CN" baseline="-16000" dirty="0" smtClean="0">
                <a:sym typeface="Symbol" panose="05050102010706020507" pitchFamily="18" charset="2"/>
              </a:rPr>
              <a:t>1</a:t>
            </a:r>
            <a:r>
              <a:rPr lang="en-US" altLang="zh-CN" dirty="0" smtClean="0"/>
              <a:t> = C</a:t>
            </a:r>
          </a:p>
          <a:p>
            <a:pPr lvl="1" eaLnBrk="1" hangingPunct="1">
              <a:buFont typeface="Wingdings" panose="05000000000000000000" pitchFamily="2" charset="2"/>
              <a:buNone/>
            </a:pPr>
            <a:r>
              <a:rPr lang="en-US" altLang="zh-CN" sz="2400" dirty="0"/>
              <a:t>                  B</a:t>
            </a:r>
            <a:r>
              <a:rPr lang="en-US" altLang="zh-CN" sz="2400" dirty="0">
                <a:sym typeface="Symbol" panose="05050102010706020507" pitchFamily="18" charset="2"/>
              </a:rPr>
              <a:t></a:t>
            </a:r>
            <a:r>
              <a:rPr lang="en-US" altLang="zh-CN" sz="2400" dirty="0"/>
              <a:t>A, B</a:t>
            </a:r>
            <a:r>
              <a:rPr lang="en-US" altLang="zh-CN" sz="2400" dirty="0">
                <a:sym typeface="Symbol" panose="05050102010706020507" pitchFamily="18" charset="2"/>
              </a:rPr>
              <a:t></a:t>
            </a:r>
            <a:r>
              <a:rPr lang="en-US" altLang="zh-CN" sz="2400" dirty="0"/>
              <a:t>C</a:t>
            </a:r>
            <a:r>
              <a:rPr lang="zh-CN" altLang="en-US" sz="2400" dirty="0"/>
              <a:t>均不成立，所以</a:t>
            </a:r>
            <a:r>
              <a:rPr lang="zh-CN" altLang="en-US" sz="2400" dirty="0">
                <a:sym typeface="Symbol" panose="05050102010706020507" pitchFamily="18" charset="2"/>
              </a:rPr>
              <a:t></a:t>
            </a:r>
            <a:r>
              <a:rPr lang="zh-CN" altLang="en-US" sz="2400" baseline="-16000" dirty="0">
                <a:sym typeface="Symbol" panose="05050102010706020507" pitchFamily="18" charset="2"/>
              </a:rPr>
              <a:t>2</a:t>
            </a:r>
            <a:r>
              <a:rPr lang="zh-CN" altLang="en-US" sz="2400" dirty="0"/>
              <a:t>不是</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38200" y="764704"/>
            <a:ext cx="7772400" cy="461963"/>
          </a:xfrm>
        </p:spPr>
        <p:txBody>
          <a:bodyPr>
            <a:noAutofit/>
          </a:bodyPr>
          <a:lstStyle/>
          <a:p>
            <a:pPr eaLnBrk="1" hangingPunct="1"/>
            <a:r>
              <a:rPr lang="en-US" altLang="zh-CN" sz="3200" dirty="0"/>
              <a:t>6.4.4 </a:t>
            </a:r>
            <a:r>
              <a:rPr lang="zh-CN" altLang="en-US" sz="3200" dirty="0"/>
              <a:t>保持函数依赖的分解</a:t>
            </a:r>
          </a:p>
        </p:txBody>
      </p:sp>
      <p:sp>
        <p:nvSpPr>
          <p:cNvPr id="131075" name="Rectangle 3"/>
          <p:cNvSpPr>
            <a:spLocks noGrp="1" noChangeArrowheads="1"/>
          </p:cNvSpPr>
          <p:nvPr>
            <p:ph idx="1"/>
          </p:nvPr>
        </p:nvSpPr>
        <p:spPr/>
        <p:txBody>
          <a:bodyPr/>
          <a:lstStyle/>
          <a:p>
            <a:pPr eaLnBrk="1" hangingPunct="1"/>
            <a:r>
              <a:rPr lang="zh-CN" altLang="en-US" sz="2400"/>
              <a:t>1. 定义</a:t>
            </a:r>
          </a:p>
          <a:p>
            <a:pPr eaLnBrk="1" hangingPunct="1"/>
            <a:endParaRPr lang="zh-CN" altLang="en-US" sz="2400"/>
          </a:p>
          <a:p>
            <a:pPr lvl="1" eaLnBrk="1" hangingPunct="1"/>
            <a:r>
              <a:rPr lang="en-US" altLang="zh-CN" sz="2400">
                <a:sym typeface="Symbol" panose="05050102010706020507" pitchFamily="18" charset="2"/>
              </a:rPr>
              <a:t>Z</a:t>
            </a:r>
            <a:r>
              <a:rPr lang="zh-CN" altLang="en-US" sz="2400">
                <a:sym typeface="Symbol" panose="05050102010706020507" pitchFamily="18" charset="2"/>
              </a:rPr>
              <a:t>是</a:t>
            </a:r>
            <a:r>
              <a:rPr lang="en-US" altLang="zh-CN" sz="2400">
                <a:sym typeface="Symbol" panose="05050102010706020507" pitchFamily="18" charset="2"/>
              </a:rPr>
              <a:t>U</a:t>
            </a:r>
            <a:r>
              <a:rPr lang="zh-CN" altLang="en-US" sz="2400">
                <a:sym typeface="Symbol" panose="05050102010706020507" pitchFamily="18" charset="2"/>
              </a:rPr>
              <a:t>的子集，函数依赖集合</a:t>
            </a:r>
            <a:r>
              <a:rPr lang="en-US" altLang="zh-CN" sz="2400"/>
              <a:t>F</a:t>
            </a:r>
            <a:r>
              <a:rPr lang="zh-CN" altLang="en-US" sz="2400"/>
              <a:t>在</a:t>
            </a:r>
            <a:r>
              <a:rPr lang="en-US" altLang="zh-CN" sz="2400"/>
              <a:t>Z</a:t>
            </a:r>
            <a:r>
              <a:rPr lang="zh-CN" altLang="en-US" sz="2400"/>
              <a:t>上的投影定义为</a:t>
            </a:r>
          </a:p>
          <a:p>
            <a:pPr lvl="1" algn="ctr" eaLnBrk="1" hangingPunct="1">
              <a:buFont typeface="Wingdings" panose="05000000000000000000" pitchFamily="2" charset="2"/>
              <a:buNone/>
            </a:pPr>
            <a:r>
              <a:rPr lang="zh-CN" altLang="en-US" sz="2400">
                <a:sym typeface="Symbol" panose="05050102010706020507" pitchFamily="18" charset="2"/>
              </a:rPr>
              <a:t>∏</a:t>
            </a:r>
            <a:r>
              <a:rPr lang="en-US" altLang="zh-CN" sz="2400" baseline="-14000">
                <a:sym typeface="Symbol" panose="05050102010706020507" pitchFamily="18" charset="2"/>
              </a:rPr>
              <a:t>Z</a:t>
            </a:r>
            <a:r>
              <a:rPr lang="en-US" altLang="zh-CN" sz="2400">
                <a:sym typeface="Symbol" panose="05050102010706020507" pitchFamily="18" charset="2"/>
              </a:rPr>
              <a:t>(F) = {XY | XYF</a:t>
            </a:r>
            <a:r>
              <a:rPr lang="en-US" altLang="zh-CN" sz="2400" baseline="30000">
                <a:sym typeface="Symbol" panose="05050102010706020507" pitchFamily="18" charset="2"/>
              </a:rPr>
              <a:t>+</a:t>
            </a:r>
            <a:r>
              <a:rPr lang="en-US" altLang="zh-CN" sz="2400">
                <a:sym typeface="Symbol" panose="05050102010706020507" pitchFamily="18" charset="2"/>
              </a:rPr>
              <a:t>  XY  Z</a:t>
            </a:r>
            <a:r>
              <a:rPr lang="en-US" altLang="zh-CN" sz="2400"/>
              <a:t>}</a:t>
            </a:r>
          </a:p>
          <a:p>
            <a:pPr lvl="1" algn="ctr" eaLnBrk="1" hangingPunct="1">
              <a:buFont typeface="Wingdings" panose="05000000000000000000" pitchFamily="2" charset="2"/>
              <a:buNone/>
            </a:pPr>
            <a:endParaRPr lang="en-US" altLang="zh-CN" sz="2400"/>
          </a:p>
          <a:p>
            <a:pPr lvl="1" eaLnBrk="1" hangingPunct="1"/>
            <a:r>
              <a:rPr lang="zh-CN" altLang="en-US" sz="2400"/>
              <a:t>设</a:t>
            </a:r>
            <a:r>
              <a:rPr lang="zh-CN" altLang="en-US" sz="2400">
                <a:sym typeface="Symbol" panose="05050102010706020507" pitchFamily="18" charset="2"/>
              </a:rPr>
              <a:t> = </a:t>
            </a:r>
            <a:r>
              <a:rPr lang="zh-CN" altLang="en-US" sz="2400"/>
              <a:t>{</a:t>
            </a:r>
            <a:r>
              <a:rPr lang="en-US" altLang="zh-CN" sz="2400"/>
              <a:t>R</a:t>
            </a:r>
            <a:r>
              <a:rPr lang="en-US" altLang="zh-CN" sz="2400" baseline="-16000"/>
              <a:t>1</a:t>
            </a:r>
            <a:r>
              <a:rPr lang="en-US" altLang="zh-CN" sz="2400"/>
              <a:t>, R</a:t>
            </a:r>
            <a:r>
              <a:rPr lang="en-US" altLang="zh-CN" sz="2400" baseline="-16000"/>
              <a:t>2</a:t>
            </a:r>
            <a:r>
              <a:rPr lang="en-US" altLang="zh-CN" sz="2400"/>
              <a:t>, …, R</a:t>
            </a:r>
            <a:r>
              <a:rPr lang="en-US" altLang="zh-CN" sz="2400" baseline="-16000"/>
              <a:t>n</a:t>
            </a:r>
            <a:r>
              <a:rPr lang="en-US" altLang="zh-CN" sz="2400"/>
              <a:t>}</a:t>
            </a:r>
            <a:r>
              <a:rPr lang="zh-CN" altLang="en-US" sz="2400"/>
              <a:t>是关系模式</a:t>
            </a:r>
            <a:r>
              <a:rPr lang="en-US" altLang="zh-CN" sz="2400"/>
              <a:t>R&lt;U , F&gt;</a:t>
            </a:r>
            <a:r>
              <a:rPr lang="zh-CN" altLang="en-US" sz="2400"/>
              <a:t>的一个分解，如果</a:t>
            </a:r>
            <a:r>
              <a:rPr lang="en-US" altLang="zh-CN" sz="2400">
                <a:sym typeface="Symbol" panose="05050102010706020507" pitchFamily="18" charset="2"/>
              </a:rPr>
              <a:t>F</a:t>
            </a:r>
            <a:r>
              <a:rPr lang="en-US" altLang="zh-CN" sz="2400" baseline="30000">
                <a:sym typeface="Symbol" panose="05050102010706020507" pitchFamily="18" charset="2"/>
              </a:rPr>
              <a:t>+</a:t>
            </a:r>
            <a:r>
              <a:rPr lang="en-US" altLang="zh-CN" sz="2400"/>
              <a:t> = (   </a:t>
            </a:r>
            <a:r>
              <a:rPr lang="en-US" altLang="zh-CN" sz="2400">
                <a:sym typeface="Symbol" panose="05050102010706020507" pitchFamily="18" charset="2"/>
              </a:rPr>
              <a:t>∏</a:t>
            </a:r>
            <a:r>
              <a:rPr lang="en-US" altLang="zh-CN" sz="2400"/>
              <a:t>R</a:t>
            </a:r>
            <a:r>
              <a:rPr lang="en-US" altLang="zh-CN" sz="2400" baseline="-16000"/>
              <a:t>i</a:t>
            </a:r>
            <a:r>
              <a:rPr lang="en-US" altLang="zh-CN" sz="2400">
                <a:sym typeface="Symbol" panose="05050102010706020507" pitchFamily="18" charset="2"/>
              </a:rPr>
              <a:t>(F)</a:t>
            </a:r>
            <a:r>
              <a:rPr lang="en-US" altLang="zh-CN" sz="2400"/>
              <a:t>)</a:t>
            </a:r>
            <a:r>
              <a:rPr lang="en-US" altLang="zh-CN" sz="2400" baseline="30000">
                <a:sym typeface="Symbol" panose="05050102010706020507" pitchFamily="18" charset="2"/>
              </a:rPr>
              <a:t>+</a:t>
            </a:r>
            <a:r>
              <a:rPr lang="en-US" altLang="zh-CN" sz="2400"/>
              <a:t>，</a:t>
            </a:r>
            <a:r>
              <a:rPr lang="zh-CN" altLang="en-US" sz="2400"/>
              <a:t>则称</a:t>
            </a:r>
            <a:r>
              <a:rPr lang="zh-CN" altLang="en-US" sz="2400">
                <a:sym typeface="Symbol" panose="05050102010706020507" pitchFamily="18" charset="2"/>
              </a:rPr>
              <a:t></a:t>
            </a:r>
            <a:r>
              <a:rPr lang="zh-CN" altLang="en-US" sz="2400"/>
              <a:t>是保持函数依赖的分解</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915616" y="692696"/>
            <a:ext cx="7772400" cy="461962"/>
          </a:xfrm>
        </p:spPr>
        <p:txBody>
          <a:bodyPr>
            <a:noAutofit/>
          </a:bodyPr>
          <a:lstStyle/>
          <a:p>
            <a:pPr eaLnBrk="1" hangingPunct="1"/>
            <a:r>
              <a:rPr lang="en-US" altLang="zh-CN" sz="3200"/>
              <a:t>6.4.4 </a:t>
            </a:r>
            <a:r>
              <a:rPr lang="zh-CN" altLang="en-US" sz="3200"/>
              <a:t>保持函数依赖的分解</a:t>
            </a:r>
            <a:r>
              <a:rPr lang="zh-CN" altLang="en-US" sz="2400"/>
              <a:t>(示例 )</a:t>
            </a:r>
          </a:p>
        </p:txBody>
      </p:sp>
      <p:sp>
        <p:nvSpPr>
          <p:cNvPr id="132099" name="Rectangle 3"/>
          <p:cNvSpPr>
            <a:spLocks noGrp="1" noChangeArrowheads="1"/>
          </p:cNvSpPr>
          <p:nvPr>
            <p:ph idx="1"/>
          </p:nvPr>
        </p:nvSpPr>
        <p:spPr>
          <a:xfrm>
            <a:off x="687016" y="1266800"/>
            <a:ext cx="8001000" cy="4953000"/>
          </a:xfrm>
        </p:spPr>
        <p:txBody>
          <a:bodyPr/>
          <a:lstStyle/>
          <a:p>
            <a:pPr eaLnBrk="1" hangingPunct="1">
              <a:lnSpc>
                <a:spcPct val="90000"/>
              </a:lnSpc>
            </a:pPr>
            <a:r>
              <a:rPr lang="en-US" altLang="zh-CN" sz="2400"/>
              <a:t>Ex:</a:t>
            </a:r>
            <a:endParaRPr lang="zh-CN" altLang="en-US" sz="2400"/>
          </a:p>
          <a:p>
            <a:pPr lvl="1" eaLnBrk="1" hangingPunct="1">
              <a:lnSpc>
                <a:spcPct val="90000"/>
              </a:lnSpc>
              <a:buFont typeface="Wingdings" panose="05000000000000000000" pitchFamily="2" charset="2"/>
              <a:buNone/>
            </a:pPr>
            <a:r>
              <a:rPr lang="zh-CN" altLang="en-US" sz="2400"/>
              <a:t>关系模式</a:t>
            </a:r>
            <a:r>
              <a:rPr lang="en-US" altLang="zh-CN" sz="2400"/>
              <a:t>R&lt;U, F&gt;</a:t>
            </a:r>
          </a:p>
          <a:p>
            <a:pPr lvl="1" eaLnBrk="1" hangingPunct="1">
              <a:lnSpc>
                <a:spcPct val="90000"/>
              </a:lnSpc>
              <a:buFont typeface="Wingdings" panose="05000000000000000000" pitchFamily="2" charset="2"/>
              <a:buNone/>
            </a:pPr>
            <a:r>
              <a:rPr lang="en-US" altLang="zh-CN" sz="2400"/>
              <a:t>U = {CITY, ST, ZIP},</a:t>
            </a:r>
          </a:p>
          <a:p>
            <a:pPr lvl="1" eaLnBrk="1" hangingPunct="1">
              <a:lnSpc>
                <a:spcPct val="90000"/>
              </a:lnSpc>
              <a:buFont typeface="Wingdings" panose="05000000000000000000" pitchFamily="2" charset="2"/>
              <a:buNone/>
            </a:pPr>
            <a:r>
              <a:rPr lang="en-US" altLang="zh-CN" sz="2400"/>
              <a:t>F = {(CITY, ST) </a:t>
            </a:r>
            <a:r>
              <a:rPr lang="en-US" altLang="zh-CN" sz="2400">
                <a:sym typeface="Symbol" panose="05050102010706020507" pitchFamily="18" charset="2"/>
              </a:rPr>
              <a:t></a:t>
            </a:r>
            <a:r>
              <a:rPr lang="en-US" altLang="zh-CN" sz="2400"/>
              <a:t> ZIP, ZIP </a:t>
            </a:r>
            <a:r>
              <a:rPr lang="en-US" altLang="zh-CN" sz="2400">
                <a:sym typeface="Symbol" panose="05050102010706020507" pitchFamily="18" charset="2"/>
              </a:rPr>
              <a:t></a:t>
            </a:r>
            <a:r>
              <a:rPr lang="en-US" altLang="zh-CN" sz="2400"/>
              <a:t> CITY}</a:t>
            </a:r>
          </a:p>
          <a:p>
            <a:pPr lvl="1" eaLnBrk="1" hangingPunct="1">
              <a:lnSpc>
                <a:spcPct val="90000"/>
              </a:lnSpc>
              <a:buFont typeface="Symbol" panose="05050102010706020507" pitchFamily="18" charset="2"/>
              <a:buChar char="r"/>
            </a:pPr>
            <a:r>
              <a:rPr lang="en-US" altLang="zh-CN" sz="2400">
                <a:sym typeface="Symbol" panose="05050102010706020507" pitchFamily="18" charset="2"/>
              </a:rPr>
              <a:t>= {</a:t>
            </a:r>
            <a:r>
              <a:rPr lang="en-US" altLang="zh-CN" sz="2400"/>
              <a:t>R</a:t>
            </a:r>
            <a:r>
              <a:rPr lang="en-US" altLang="zh-CN" sz="2400" baseline="-16000"/>
              <a:t>1 </a:t>
            </a:r>
            <a:r>
              <a:rPr lang="en-US" altLang="zh-CN" sz="2400">
                <a:sym typeface="Symbol" panose="05050102010706020507" pitchFamily="18" charset="2"/>
              </a:rPr>
              <a:t>= {ST, ZIP}, </a:t>
            </a:r>
            <a:r>
              <a:rPr lang="en-US" altLang="zh-CN" sz="2400"/>
              <a:t>R</a:t>
            </a:r>
            <a:r>
              <a:rPr lang="en-US" altLang="zh-CN" sz="2400" baseline="-16000"/>
              <a:t>2</a:t>
            </a:r>
            <a:r>
              <a:rPr lang="en-US" altLang="zh-CN" sz="2400">
                <a:sym typeface="Symbol" panose="05050102010706020507" pitchFamily="18" charset="2"/>
              </a:rPr>
              <a:t> = {CITY, ZIP}}</a:t>
            </a:r>
          </a:p>
          <a:p>
            <a:pPr lvl="1" eaLnBrk="1" hangingPunct="1">
              <a:lnSpc>
                <a:spcPct val="90000"/>
              </a:lnSpc>
              <a:buFont typeface="Symbol" panose="05050102010706020507" pitchFamily="18" charset="2"/>
              <a:buChar char="r"/>
            </a:pPr>
            <a:endParaRPr lang="en-US" altLang="zh-CN" sz="2400">
              <a:sym typeface="Symbol" panose="05050102010706020507" pitchFamily="18" charset="2"/>
            </a:endParaRPr>
          </a:p>
          <a:p>
            <a:pPr lvl="1" eaLnBrk="1" hangingPunct="1">
              <a:lnSpc>
                <a:spcPct val="90000"/>
              </a:lnSpc>
              <a:buFont typeface="Symbol" panose="05050102010706020507" pitchFamily="18" charset="2"/>
              <a:buNone/>
            </a:pPr>
            <a:r>
              <a:rPr lang="zh-CN" altLang="en-US" sz="2400"/>
              <a:t>判断：</a:t>
            </a:r>
            <a:r>
              <a:rPr lang="en-US" altLang="zh-CN" sz="2400"/>
              <a:t>R</a:t>
            </a:r>
            <a:r>
              <a:rPr lang="en-US" altLang="zh-CN" sz="2400" baseline="-16000"/>
              <a:t>1</a:t>
            </a:r>
            <a:r>
              <a:rPr lang="en-US" altLang="zh-CN" sz="2400"/>
              <a:t>∩R</a:t>
            </a:r>
            <a:r>
              <a:rPr lang="en-US" altLang="zh-CN" sz="2400" baseline="-16000"/>
              <a:t>2</a:t>
            </a:r>
            <a:r>
              <a:rPr lang="en-US" altLang="zh-CN" sz="2400">
                <a:sym typeface="Symbol" panose="05050102010706020507" pitchFamily="18" charset="2"/>
              </a:rPr>
              <a:t> ={ZIP}, </a:t>
            </a:r>
            <a:r>
              <a:rPr lang="en-US" altLang="zh-CN" sz="2400"/>
              <a:t>R</a:t>
            </a:r>
            <a:r>
              <a:rPr lang="en-US" altLang="zh-CN" sz="2400" baseline="-16000"/>
              <a:t>2</a:t>
            </a:r>
            <a:r>
              <a:rPr lang="en-US" altLang="zh-CN" sz="2400"/>
              <a:t>－R</a:t>
            </a:r>
            <a:r>
              <a:rPr lang="en-US" altLang="zh-CN" sz="2400" baseline="-16000"/>
              <a:t>1</a:t>
            </a:r>
            <a:r>
              <a:rPr lang="en-US" altLang="zh-CN" sz="2400">
                <a:sym typeface="Symbol" panose="05050102010706020507" pitchFamily="18" charset="2"/>
              </a:rPr>
              <a:t> ={CITY}</a:t>
            </a:r>
          </a:p>
          <a:p>
            <a:pPr lvl="1" eaLnBrk="1" hangingPunct="1">
              <a:lnSpc>
                <a:spcPct val="90000"/>
              </a:lnSpc>
              <a:buFont typeface="Symbol" panose="05050102010706020507" pitchFamily="18" charset="2"/>
              <a:buNone/>
            </a:pPr>
            <a:r>
              <a:rPr lang="en-US" altLang="zh-CN" sz="2400">
                <a:sym typeface="Symbol" panose="05050102010706020507" pitchFamily="18" charset="2"/>
              </a:rPr>
              <a:t>         ∵ </a:t>
            </a:r>
            <a:r>
              <a:rPr lang="en-US" altLang="zh-CN" sz="2400"/>
              <a:t>R</a:t>
            </a:r>
            <a:r>
              <a:rPr lang="en-US" altLang="zh-CN" sz="2400" baseline="-16000"/>
              <a:t>1</a:t>
            </a:r>
            <a:r>
              <a:rPr lang="en-US" altLang="zh-CN" sz="2400"/>
              <a:t>∩R</a:t>
            </a:r>
            <a:r>
              <a:rPr lang="en-US" altLang="zh-CN" sz="2400" baseline="-16000"/>
              <a:t>2</a:t>
            </a:r>
            <a:r>
              <a:rPr lang="en-US" altLang="zh-CN" sz="2400">
                <a:sym typeface="Symbol" panose="05050102010706020507" pitchFamily="18" charset="2"/>
              </a:rPr>
              <a:t>  </a:t>
            </a:r>
            <a:r>
              <a:rPr lang="en-US" altLang="zh-CN" sz="2400"/>
              <a:t>R</a:t>
            </a:r>
            <a:r>
              <a:rPr lang="en-US" altLang="zh-CN" sz="2400" baseline="-16000"/>
              <a:t>2</a:t>
            </a:r>
            <a:r>
              <a:rPr lang="en-US" altLang="zh-CN" sz="2400"/>
              <a:t>－R</a:t>
            </a:r>
            <a:r>
              <a:rPr lang="en-US" altLang="zh-CN" sz="2400" baseline="-16000"/>
              <a:t>1</a:t>
            </a:r>
            <a:r>
              <a:rPr lang="en-US" altLang="zh-CN" sz="2400">
                <a:sym typeface="Symbol" panose="05050102010706020507" pitchFamily="18" charset="2"/>
              </a:rPr>
              <a:t>     </a:t>
            </a:r>
          </a:p>
          <a:p>
            <a:pPr lvl="1" eaLnBrk="1" hangingPunct="1">
              <a:lnSpc>
                <a:spcPct val="90000"/>
              </a:lnSpc>
              <a:buFont typeface="Symbol" panose="05050102010706020507" pitchFamily="18" charset="2"/>
              <a:buNone/>
            </a:pPr>
            <a:r>
              <a:rPr lang="en-US" altLang="zh-CN" sz="2400">
                <a:sym typeface="Symbol" panose="05050102010706020507" pitchFamily="18" charset="2"/>
              </a:rPr>
              <a:t>         ∴</a:t>
            </a:r>
            <a:r>
              <a:rPr lang="zh-CN" altLang="en-US" sz="2400">
                <a:sym typeface="Symbol" panose="05050102010706020507" pitchFamily="18" charset="2"/>
              </a:rPr>
              <a:t>分解是无损的</a:t>
            </a:r>
          </a:p>
          <a:p>
            <a:pPr lvl="1" eaLnBrk="1" hangingPunct="1">
              <a:lnSpc>
                <a:spcPct val="90000"/>
              </a:lnSpc>
              <a:buFont typeface="Symbol" panose="05050102010706020507" pitchFamily="18" charset="2"/>
              <a:buNone/>
            </a:pPr>
            <a:r>
              <a:rPr lang="zh-CN" altLang="en-US" sz="2400">
                <a:sym typeface="Symbol" panose="05050102010706020507" pitchFamily="18" charset="2"/>
              </a:rPr>
              <a:t>         ∏</a:t>
            </a:r>
            <a:r>
              <a:rPr lang="en-US" altLang="zh-CN" sz="1600"/>
              <a:t>R</a:t>
            </a:r>
            <a:r>
              <a:rPr lang="en-US" altLang="zh-CN" sz="1600" baseline="-16000"/>
              <a:t>1</a:t>
            </a:r>
            <a:r>
              <a:rPr lang="en-US" altLang="zh-CN" sz="2400">
                <a:sym typeface="Symbol" panose="05050102010706020507" pitchFamily="18" charset="2"/>
              </a:rPr>
              <a:t>(F) = {}， ∏</a:t>
            </a:r>
            <a:r>
              <a:rPr lang="en-US" altLang="zh-CN" sz="1600"/>
              <a:t>R</a:t>
            </a:r>
            <a:r>
              <a:rPr lang="en-US" altLang="zh-CN" sz="1600" baseline="-16000"/>
              <a:t>2</a:t>
            </a:r>
            <a:r>
              <a:rPr lang="en-US" altLang="zh-CN" sz="2400">
                <a:sym typeface="Symbol" panose="05050102010706020507" pitchFamily="18" charset="2"/>
              </a:rPr>
              <a:t>(F) = {</a:t>
            </a:r>
            <a:r>
              <a:rPr lang="en-US" altLang="zh-CN" sz="2400"/>
              <a:t>ZIP </a:t>
            </a:r>
            <a:r>
              <a:rPr lang="en-US" altLang="zh-CN" sz="2400">
                <a:sym typeface="Symbol" panose="05050102010706020507" pitchFamily="18" charset="2"/>
              </a:rPr>
              <a:t></a:t>
            </a:r>
            <a:r>
              <a:rPr lang="en-US" altLang="zh-CN" sz="2400"/>
              <a:t> CITY}</a:t>
            </a:r>
          </a:p>
          <a:p>
            <a:pPr lvl="1" eaLnBrk="1" hangingPunct="1">
              <a:lnSpc>
                <a:spcPct val="90000"/>
              </a:lnSpc>
              <a:buFont typeface="Symbol" panose="05050102010706020507" pitchFamily="18" charset="2"/>
              <a:buNone/>
            </a:pPr>
            <a:r>
              <a:rPr lang="en-US" altLang="zh-CN" sz="2400">
                <a:sym typeface="Symbol" panose="05050102010706020507" pitchFamily="18" charset="2"/>
              </a:rPr>
              <a:t>         ∏</a:t>
            </a:r>
            <a:r>
              <a:rPr lang="en-US" altLang="zh-CN" sz="1600"/>
              <a:t>R</a:t>
            </a:r>
            <a:r>
              <a:rPr lang="en-US" altLang="zh-CN" sz="1600" baseline="-16000"/>
              <a:t>1</a:t>
            </a:r>
            <a:r>
              <a:rPr lang="en-US" altLang="zh-CN" sz="2400">
                <a:sym typeface="Symbol" panose="05050102010706020507" pitchFamily="18" charset="2"/>
              </a:rPr>
              <a:t>(F) ∪ ∏</a:t>
            </a:r>
            <a:r>
              <a:rPr lang="en-US" altLang="zh-CN" sz="1600"/>
              <a:t>R</a:t>
            </a:r>
            <a:r>
              <a:rPr lang="en-US" altLang="zh-CN" sz="1600" baseline="-16000"/>
              <a:t>2</a:t>
            </a:r>
            <a:r>
              <a:rPr lang="en-US" altLang="zh-CN" sz="2400">
                <a:sym typeface="Symbol" panose="05050102010706020507" pitchFamily="18" charset="2"/>
              </a:rPr>
              <a:t>(F) = {</a:t>
            </a:r>
            <a:r>
              <a:rPr lang="en-US" altLang="zh-CN" sz="2400"/>
              <a:t>ZIP </a:t>
            </a:r>
            <a:r>
              <a:rPr lang="en-US" altLang="zh-CN" sz="2400">
                <a:sym typeface="Symbol" panose="05050102010706020507" pitchFamily="18" charset="2"/>
              </a:rPr>
              <a:t></a:t>
            </a:r>
            <a:r>
              <a:rPr lang="en-US" altLang="zh-CN" sz="2400"/>
              <a:t> CITY}</a:t>
            </a:r>
          </a:p>
          <a:p>
            <a:pPr lvl="1" eaLnBrk="1" hangingPunct="1">
              <a:lnSpc>
                <a:spcPct val="90000"/>
              </a:lnSpc>
              <a:buFont typeface="Symbol" panose="05050102010706020507" pitchFamily="18" charset="2"/>
              <a:buNone/>
            </a:pPr>
            <a:r>
              <a:rPr lang="zh-CN" altLang="en-US" sz="2400"/>
              <a:t>         丢失了函数依赖(</a:t>
            </a:r>
            <a:r>
              <a:rPr lang="en-US" altLang="zh-CN" sz="2400"/>
              <a:t>CITY, ST) </a:t>
            </a:r>
            <a:r>
              <a:rPr lang="en-US" altLang="zh-CN" sz="2400">
                <a:sym typeface="Symbol" panose="05050102010706020507" pitchFamily="18" charset="2"/>
              </a:rPr>
              <a:t></a:t>
            </a:r>
            <a:r>
              <a:rPr lang="en-US" altLang="zh-CN" sz="2400"/>
              <a:t> ZIP</a:t>
            </a:r>
          </a:p>
          <a:p>
            <a:pPr eaLnBrk="1" hangingPunct="1">
              <a:lnSpc>
                <a:spcPct val="90000"/>
              </a:lnSpc>
            </a:pPr>
            <a:endParaRPr lang="zh-CN" altLang="en-US" sz="20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911424" y="543461"/>
            <a:ext cx="7924800" cy="2438400"/>
          </a:xfrm>
        </p:spPr>
        <p:txBody>
          <a:bodyPr/>
          <a:lstStyle/>
          <a:p>
            <a:pPr eaLnBrk="1" hangingPunct="1"/>
            <a:r>
              <a:rPr lang="zh-CN" altLang="en-US" sz="2400"/>
              <a:t>实例：</a:t>
            </a:r>
          </a:p>
          <a:p>
            <a:pPr lvl="1" eaLnBrk="1" hangingPunct="1">
              <a:spcBef>
                <a:spcPct val="5000"/>
              </a:spcBef>
              <a:buFont typeface="Wingdings" panose="05000000000000000000" pitchFamily="2" charset="2"/>
              <a:buNone/>
            </a:pPr>
            <a:r>
              <a:rPr lang="zh-CN" altLang="en-US" sz="2400"/>
              <a:t>	表（职工，级别，工资)，</a:t>
            </a:r>
          </a:p>
          <a:p>
            <a:pPr lvl="1" eaLnBrk="1" hangingPunct="1">
              <a:spcBef>
                <a:spcPct val="5000"/>
              </a:spcBef>
              <a:buFont typeface="Wingdings" panose="05000000000000000000" pitchFamily="2" charset="2"/>
              <a:buNone/>
            </a:pPr>
            <a:r>
              <a:rPr lang="zh-CN" altLang="en-US" sz="2400"/>
              <a:t>   其中函数依赖为{职工-&gt;级别，级别-&gt;工资}</a:t>
            </a:r>
          </a:p>
          <a:p>
            <a:pPr lvl="1" eaLnBrk="1" hangingPunct="1">
              <a:spcBef>
                <a:spcPct val="5000"/>
              </a:spcBef>
              <a:buFont typeface="Wingdings" panose="05000000000000000000" pitchFamily="2" charset="2"/>
              <a:buNone/>
            </a:pPr>
            <a:r>
              <a:rPr lang="zh-CN" altLang="en-US" sz="2400"/>
              <a:t>   可以有两种分解途径，</a:t>
            </a:r>
          </a:p>
          <a:p>
            <a:pPr lvl="1" eaLnBrk="1" hangingPunct="1">
              <a:spcBef>
                <a:spcPct val="5000"/>
              </a:spcBef>
              <a:buFont typeface="Wingdings" panose="05000000000000000000" pitchFamily="2" charset="2"/>
              <a:buNone/>
            </a:pPr>
            <a:r>
              <a:rPr lang="zh-CN" altLang="en-US" sz="2400"/>
              <a:t>	</a:t>
            </a:r>
            <a:r>
              <a:rPr lang="zh-CN" altLang="en-US" sz="2400" b="1"/>
              <a:t>分解一</a:t>
            </a:r>
            <a:r>
              <a:rPr lang="zh-CN" altLang="en-US" sz="2400"/>
              <a:t>：（职工，工资），（工资，级别）</a:t>
            </a:r>
          </a:p>
          <a:p>
            <a:pPr lvl="1" eaLnBrk="1" hangingPunct="1">
              <a:spcBef>
                <a:spcPct val="5000"/>
              </a:spcBef>
              <a:buFont typeface="Wingdings" panose="05000000000000000000" pitchFamily="2" charset="2"/>
              <a:buNone/>
            </a:pPr>
            <a:r>
              <a:rPr lang="zh-CN" altLang="en-US" sz="2400"/>
              <a:t>	</a:t>
            </a:r>
            <a:r>
              <a:rPr lang="zh-CN" altLang="en-US" sz="2400" b="1"/>
              <a:t>分解二</a:t>
            </a:r>
            <a:r>
              <a:rPr lang="zh-CN" altLang="en-US" sz="2400"/>
              <a:t>：（职工，级别），（工资，级别）</a:t>
            </a:r>
            <a:endParaRPr lang="zh-CN" altLang="en-US" smtClean="0"/>
          </a:p>
        </p:txBody>
      </p:sp>
      <p:graphicFrame>
        <p:nvGraphicFramePr>
          <p:cNvPr id="115715" name="Group 3"/>
          <p:cNvGraphicFramePr>
            <a:graphicFrameLocks noGrp="1"/>
          </p:cNvGraphicFramePr>
          <p:nvPr>
            <p:extLst>
              <p:ext uri="{D42A27DB-BD31-4B8C-83A1-F6EECF244321}">
                <p14:modId xmlns:p14="http://schemas.microsoft.com/office/powerpoint/2010/main" val="69800453"/>
              </p:ext>
            </p:extLst>
          </p:nvPr>
        </p:nvGraphicFramePr>
        <p:xfrm>
          <a:off x="1521024" y="3286661"/>
          <a:ext cx="2895600" cy="1981200"/>
        </p:xfrm>
        <a:graphic>
          <a:graphicData uri="http://schemas.openxmlformats.org/drawingml/2006/table">
            <a:tbl>
              <a:tblPr/>
              <a:tblGrid>
                <a:gridCol w="1041400">
                  <a:extLst>
                    <a:ext uri="{9D8B030D-6E8A-4147-A177-3AD203B41FA5}">
                      <a16:colId xmlns:a16="http://schemas.microsoft.com/office/drawing/2014/main" val="3333834670"/>
                    </a:ext>
                  </a:extLst>
                </a:gridCol>
                <a:gridCol w="863600">
                  <a:extLst>
                    <a:ext uri="{9D8B030D-6E8A-4147-A177-3AD203B41FA5}">
                      <a16:colId xmlns:a16="http://schemas.microsoft.com/office/drawing/2014/main" val="4178198455"/>
                    </a:ext>
                  </a:extLst>
                </a:gridCol>
                <a:gridCol w="990600">
                  <a:extLst>
                    <a:ext uri="{9D8B030D-6E8A-4147-A177-3AD203B41FA5}">
                      <a16:colId xmlns:a16="http://schemas.microsoft.com/office/drawing/2014/main" val="3179483394"/>
                    </a:ext>
                  </a:extLst>
                </a:gridCol>
              </a:tblGrid>
              <a:tr h="37941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2658365"/>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ZHAO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4384555"/>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4114839"/>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8003293"/>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0162518"/>
                  </a:ext>
                </a:extLst>
              </a:tr>
            </a:tbl>
          </a:graphicData>
        </a:graphic>
      </p:graphicFrame>
      <p:graphicFrame>
        <p:nvGraphicFramePr>
          <p:cNvPr id="115741" name="Group 29"/>
          <p:cNvGraphicFramePr>
            <a:graphicFrameLocks noGrp="1"/>
          </p:cNvGraphicFramePr>
          <p:nvPr>
            <p:extLst>
              <p:ext uri="{D42A27DB-BD31-4B8C-83A1-F6EECF244321}">
                <p14:modId xmlns:p14="http://schemas.microsoft.com/office/powerpoint/2010/main" val="1698578449"/>
              </p:ext>
            </p:extLst>
          </p:nvPr>
        </p:nvGraphicFramePr>
        <p:xfrm>
          <a:off x="5102424" y="3286661"/>
          <a:ext cx="2082800" cy="1981200"/>
        </p:xfrm>
        <a:graphic>
          <a:graphicData uri="http://schemas.openxmlformats.org/drawingml/2006/table">
            <a:tbl>
              <a:tblPr/>
              <a:tblGrid>
                <a:gridCol w="1041400">
                  <a:extLst>
                    <a:ext uri="{9D8B030D-6E8A-4147-A177-3AD203B41FA5}">
                      <a16:colId xmlns:a16="http://schemas.microsoft.com/office/drawing/2014/main" val="3344757770"/>
                    </a:ext>
                  </a:extLst>
                </a:gridCol>
                <a:gridCol w="1041400">
                  <a:extLst>
                    <a:ext uri="{9D8B030D-6E8A-4147-A177-3AD203B41FA5}">
                      <a16:colId xmlns:a16="http://schemas.microsoft.com/office/drawing/2014/main" val="1500882742"/>
                    </a:ext>
                  </a:extLst>
                </a:gridCol>
              </a:tblGrid>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8727072"/>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ZHAO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8484736"/>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773898"/>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8125972"/>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2911093"/>
                  </a:ext>
                </a:extLst>
              </a:tr>
            </a:tbl>
          </a:graphicData>
        </a:graphic>
      </p:graphicFrame>
      <p:graphicFrame>
        <p:nvGraphicFramePr>
          <p:cNvPr id="115761" name="Group 49"/>
          <p:cNvGraphicFramePr>
            <a:graphicFrameLocks noGrp="1"/>
          </p:cNvGraphicFramePr>
          <p:nvPr>
            <p:extLst>
              <p:ext uri="{D42A27DB-BD31-4B8C-83A1-F6EECF244321}">
                <p14:modId xmlns:p14="http://schemas.microsoft.com/office/powerpoint/2010/main" val="4245859967"/>
              </p:ext>
            </p:extLst>
          </p:nvPr>
        </p:nvGraphicFramePr>
        <p:xfrm>
          <a:off x="7312224" y="3286661"/>
          <a:ext cx="1752600" cy="1981200"/>
        </p:xfrm>
        <a:graphic>
          <a:graphicData uri="http://schemas.openxmlformats.org/drawingml/2006/table">
            <a:tbl>
              <a:tblPr/>
              <a:tblGrid>
                <a:gridCol w="865188">
                  <a:extLst>
                    <a:ext uri="{9D8B030D-6E8A-4147-A177-3AD203B41FA5}">
                      <a16:colId xmlns:a16="http://schemas.microsoft.com/office/drawing/2014/main" val="947875536"/>
                    </a:ext>
                  </a:extLst>
                </a:gridCol>
                <a:gridCol w="887412">
                  <a:extLst>
                    <a:ext uri="{9D8B030D-6E8A-4147-A177-3AD203B41FA5}">
                      <a16:colId xmlns:a16="http://schemas.microsoft.com/office/drawing/2014/main" val="3155605726"/>
                    </a:ext>
                  </a:extLst>
                </a:gridCol>
              </a:tblGrid>
              <a:tr h="30321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级别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8204009"/>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5298919"/>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4556428"/>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403631"/>
                  </a:ext>
                </a:extLst>
              </a:tr>
              <a:tr h="3746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953270"/>
                  </a:ext>
                </a:extLst>
              </a:tr>
            </a:tbl>
          </a:graphicData>
        </a:graphic>
      </p:graphicFrame>
      <p:sp>
        <p:nvSpPr>
          <p:cNvPr id="133189" name="AutoShape 69"/>
          <p:cNvSpPr>
            <a:spLocks noChangeArrowheads="1"/>
          </p:cNvSpPr>
          <p:nvPr/>
        </p:nvSpPr>
        <p:spPr bwMode="auto">
          <a:xfrm>
            <a:off x="301824" y="5191661"/>
            <a:ext cx="1295400" cy="838200"/>
          </a:xfrm>
          <a:prstGeom prst="wedgeRoundRectCallout">
            <a:avLst>
              <a:gd name="adj1" fmla="val 129046"/>
              <a:gd name="adj2" fmla="val -4431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Clr>
                <a:schemeClr val="bg2"/>
              </a:buClr>
              <a:buFont typeface="Monotype Sorts" pitchFamily="2" charset="2"/>
              <a:buNone/>
            </a:pPr>
            <a:r>
              <a:rPr lang="zh-CN" altLang="en-US" sz="2400" b="1">
                <a:solidFill>
                  <a:schemeClr val="bg2"/>
                </a:solidFill>
                <a:ea typeface="楷体_GB2312" pitchFamily="49" charset="-122"/>
              </a:rPr>
              <a:t>丢失函</a:t>
            </a:r>
          </a:p>
          <a:p>
            <a:pPr algn="ctr" eaLnBrk="1" fontAlgn="ctr" hangingPunct="1">
              <a:spcBef>
                <a:spcPct val="0"/>
              </a:spcBef>
              <a:buClr>
                <a:schemeClr val="bg2"/>
              </a:buClr>
              <a:buFont typeface="Monotype Sorts" pitchFamily="2" charset="2"/>
              <a:buNone/>
            </a:pPr>
            <a:r>
              <a:rPr lang="zh-CN" altLang="en-US" sz="2400" b="1">
                <a:solidFill>
                  <a:schemeClr val="bg2"/>
                </a:solidFill>
                <a:ea typeface="楷体_GB2312" pitchFamily="49" charset="-122"/>
              </a:rPr>
              <a:t>数依赖</a:t>
            </a:r>
          </a:p>
        </p:txBody>
      </p:sp>
      <p:sp>
        <p:nvSpPr>
          <p:cNvPr id="133190" name="AutoShape 70"/>
          <p:cNvSpPr>
            <a:spLocks noChangeArrowheads="1"/>
          </p:cNvSpPr>
          <p:nvPr/>
        </p:nvSpPr>
        <p:spPr bwMode="auto">
          <a:xfrm>
            <a:off x="4569024" y="3896261"/>
            <a:ext cx="304800" cy="304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91" name="Text Box 71"/>
          <p:cNvSpPr txBox="1">
            <a:spLocks noChangeArrowheads="1"/>
          </p:cNvSpPr>
          <p:nvPr/>
        </p:nvSpPr>
        <p:spPr bwMode="auto">
          <a:xfrm>
            <a:off x="1292424" y="5623461"/>
            <a:ext cx="7010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spcBef>
                <a:spcPct val="5000"/>
              </a:spcBef>
              <a:buClr>
                <a:schemeClr val="tx2"/>
              </a:buClr>
              <a:buSzPct val="70000"/>
            </a:pPr>
            <a:r>
              <a:rPr lang="zh-CN" altLang="en-US" sz="2000">
                <a:latin typeface="Arial" panose="020B0604020202020204" pitchFamily="34" charset="0"/>
              </a:rPr>
              <a:t>不同行业机构的不同工资级别会有相同工资数额，因此按分解一，有可能导致同一职工对应不同的工资级别，从而丢失了有关职工工资级别的信息（丢失了函数依赖：职工</a:t>
            </a:r>
            <a:r>
              <a:rPr lang="zh-CN" altLang="en-US" sz="2000">
                <a:latin typeface="Arial" panose="020B0604020202020204" pitchFamily="34" charset="0"/>
                <a:sym typeface="Symbol" panose="05050102010706020507" pitchFamily="18" charset="2"/>
              </a:rPr>
              <a:t>级别</a:t>
            </a:r>
            <a:r>
              <a:rPr lang="zh-CN" altLang="en-US" sz="2400">
                <a:latin typeface="Arial" panose="020B0604020202020204" pitchFamily="34" charset="0"/>
                <a:sym typeface="Symbol" panose="05050102010706020507" pitchFamily="18" charset="2"/>
              </a:rPr>
              <a:t>）</a:t>
            </a:r>
            <a:endParaRPr lang="zh-CN" altLang="en-US" sz="2400">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11424" y="548680"/>
            <a:ext cx="7772400" cy="914400"/>
          </a:xfrm>
        </p:spPr>
        <p:txBody>
          <a:bodyPr/>
          <a:lstStyle/>
          <a:p>
            <a:pPr eaLnBrk="1" hangingPunct="1"/>
            <a:r>
              <a:rPr lang="en-US" altLang="zh-CN" sz="3200" dirty="0"/>
              <a:t>6.4.4</a:t>
            </a:r>
            <a:r>
              <a:rPr lang="zh-CN" altLang="en-US" sz="3200" dirty="0"/>
              <a:t>关系模式的分解</a:t>
            </a:r>
          </a:p>
        </p:txBody>
      </p:sp>
      <p:sp>
        <p:nvSpPr>
          <p:cNvPr id="134147" name="Rectangle 3"/>
          <p:cNvSpPr>
            <a:spLocks noGrp="1" noChangeArrowheads="1"/>
          </p:cNvSpPr>
          <p:nvPr>
            <p:ph idx="1"/>
          </p:nvPr>
        </p:nvSpPr>
        <p:spPr>
          <a:xfrm>
            <a:off x="911424" y="1615480"/>
            <a:ext cx="9937104" cy="4724400"/>
          </a:xfrm>
        </p:spPr>
        <p:txBody>
          <a:bodyPr/>
          <a:lstStyle/>
          <a:p>
            <a:pPr eaLnBrk="1" hangingPunct="1">
              <a:lnSpc>
                <a:spcPct val="120000"/>
              </a:lnSpc>
            </a:pPr>
            <a:r>
              <a:rPr lang="zh-CN" altLang="en-US" sz="2800"/>
              <a:t>如果一个分解具有无损连接性，则它能够保证不丢失信息。</a:t>
            </a:r>
          </a:p>
          <a:p>
            <a:pPr eaLnBrk="1" hangingPunct="1">
              <a:lnSpc>
                <a:spcPct val="120000"/>
              </a:lnSpc>
            </a:pPr>
            <a:r>
              <a:rPr lang="zh-CN" altLang="en-US" sz="2800"/>
              <a:t>如果一个分解保持了函数依赖，则它可以减轻或解决各种异常情况。</a:t>
            </a:r>
          </a:p>
          <a:p>
            <a:pPr eaLnBrk="1" hangingPunct="1">
              <a:lnSpc>
                <a:spcPct val="120000"/>
              </a:lnSpc>
            </a:pPr>
            <a:r>
              <a:rPr lang="zh-CN" altLang="en-US" sz="2800"/>
              <a:t>分解具有无损连接性和分解保持函数依赖是两个互相独立的标准。具有无损连接性的分解不一定能够保持函数依赖。同样，保持函数依赖的分解也不一定具有无损连接性。</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12854" y="908720"/>
            <a:ext cx="7772400" cy="461963"/>
          </a:xfrm>
        </p:spPr>
        <p:txBody>
          <a:bodyPr>
            <a:noAutofit/>
          </a:bodyPr>
          <a:lstStyle/>
          <a:p>
            <a:pPr eaLnBrk="1" hangingPunct="1"/>
            <a:r>
              <a:rPr lang="en-US" altLang="zh-CN" sz="3200"/>
              <a:t>6.4.5</a:t>
            </a:r>
            <a:r>
              <a:rPr lang="zh-CN" altLang="en-US" sz="3200"/>
              <a:t>关系模式的分解算法</a:t>
            </a:r>
          </a:p>
        </p:txBody>
      </p:sp>
      <p:sp>
        <p:nvSpPr>
          <p:cNvPr id="135171" name="Rectangle 3"/>
          <p:cNvSpPr>
            <a:spLocks noGrp="1" noChangeArrowheads="1"/>
          </p:cNvSpPr>
          <p:nvPr>
            <p:ph idx="1"/>
          </p:nvPr>
        </p:nvSpPr>
        <p:spPr/>
        <p:txBody>
          <a:bodyPr/>
          <a:lstStyle/>
          <a:p>
            <a:pPr eaLnBrk="1" hangingPunct="1"/>
            <a:r>
              <a:rPr lang="zh-CN" altLang="en-US" sz="2400" dirty="0"/>
              <a:t>三个重要事实：</a:t>
            </a:r>
          </a:p>
          <a:p>
            <a:pPr lvl="1" eaLnBrk="1" hangingPunct="1"/>
            <a:r>
              <a:rPr lang="zh-CN" altLang="en-US" sz="2400" dirty="0"/>
              <a:t>（1）若要求分解保持函数依赖，那么模式分离总可以达到3</a:t>
            </a:r>
            <a:r>
              <a:rPr lang="en-US" altLang="zh-CN" sz="2400" dirty="0"/>
              <a:t>NF，</a:t>
            </a:r>
            <a:r>
              <a:rPr lang="zh-CN" altLang="en-US" sz="2400" dirty="0"/>
              <a:t>但不一定能达到</a:t>
            </a:r>
            <a:r>
              <a:rPr lang="en-US" altLang="zh-CN" sz="2400" dirty="0"/>
              <a:t>BCNF；</a:t>
            </a:r>
          </a:p>
          <a:p>
            <a:pPr lvl="1" eaLnBrk="1" hangingPunct="1"/>
            <a:r>
              <a:rPr lang="en-US" altLang="zh-CN" sz="2400" dirty="0"/>
              <a:t>（2）</a:t>
            </a:r>
            <a:r>
              <a:rPr lang="zh-CN" altLang="en-US" sz="2400" dirty="0"/>
              <a:t>若要求分解既保持函数依赖，又具有无损连接性，可以达到3</a:t>
            </a:r>
            <a:r>
              <a:rPr lang="en-US" altLang="zh-CN" sz="2400" dirty="0"/>
              <a:t>NF，</a:t>
            </a:r>
            <a:r>
              <a:rPr lang="zh-CN" altLang="en-US" sz="2400" dirty="0"/>
              <a:t>但不一定能达到</a:t>
            </a:r>
            <a:r>
              <a:rPr lang="en-US" altLang="zh-CN" sz="2400" dirty="0"/>
              <a:t>BCNF；</a:t>
            </a:r>
          </a:p>
          <a:p>
            <a:pPr lvl="1" eaLnBrk="1" hangingPunct="1"/>
            <a:r>
              <a:rPr lang="en-US" altLang="zh-CN" sz="2400" dirty="0"/>
              <a:t>（3）</a:t>
            </a:r>
            <a:r>
              <a:rPr lang="zh-CN" altLang="en-US" sz="2400" dirty="0"/>
              <a:t>若要求分解具有无损连接性，则一定可以达到4</a:t>
            </a:r>
            <a:r>
              <a:rPr lang="en-US" altLang="zh-CN" sz="2400" dirty="0"/>
              <a:t>NF。</a:t>
            </a:r>
          </a:p>
          <a:p>
            <a:pPr lvl="1" eaLnBrk="1" hangingPunct="1"/>
            <a:endParaRPr lang="en-US" altLang="zh-CN" sz="2400" dirty="0"/>
          </a:p>
          <a:p>
            <a:pPr lvl="1" eaLnBrk="1" hangingPunct="1"/>
            <a:r>
              <a:rPr lang="zh-CN" altLang="en-US" sz="2400" dirty="0"/>
              <a:t>相关算法参见教材</a:t>
            </a:r>
            <a:r>
              <a:rPr lang="en-US" altLang="zh-CN" sz="2400" dirty="0"/>
              <a:t>P</a:t>
            </a:r>
            <a:r>
              <a:rPr lang="en-US" altLang="zh-CN" sz="2400" baseline="-25000" dirty="0"/>
              <a:t>192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767408" y="548680"/>
            <a:ext cx="7772400" cy="762000"/>
          </a:xfrm>
        </p:spPr>
        <p:txBody>
          <a:bodyPr/>
          <a:lstStyle/>
          <a:p>
            <a:pPr eaLnBrk="1" hangingPunct="1"/>
            <a:r>
              <a:rPr lang="en-US" altLang="zh-CN" sz="3200" dirty="0"/>
              <a:t>6.4.5</a:t>
            </a:r>
            <a:r>
              <a:rPr lang="zh-CN" altLang="en-US" sz="3200" dirty="0"/>
              <a:t>关系模式的分解算法</a:t>
            </a:r>
          </a:p>
        </p:txBody>
      </p:sp>
      <p:sp>
        <p:nvSpPr>
          <p:cNvPr id="136195" name="Rectangle 3"/>
          <p:cNvSpPr>
            <a:spLocks noGrp="1" noChangeArrowheads="1"/>
          </p:cNvSpPr>
          <p:nvPr>
            <p:ph idx="1"/>
          </p:nvPr>
        </p:nvSpPr>
        <p:spPr>
          <a:xfrm>
            <a:off x="767408" y="1310680"/>
            <a:ext cx="9505056" cy="5358680"/>
          </a:xfrm>
        </p:spPr>
        <p:txBody>
          <a:bodyPr>
            <a:normAutofit lnSpcReduction="10000"/>
          </a:bodyPr>
          <a:lstStyle/>
          <a:p>
            <a:pPr eaLnBrk="1" hangingPunct="1">
              <a:lnSpc>
                <a:spcPct val="150000"/>
              </a:lnSpc>
              <a:buFont typeface="Wingdings" panose="05000000000000000000" pitchFamily="2" charset="2"/>
              <a:buNone/>
            </a:pPr>
            <a:r>
              <a:rPr lang="zh-CN" altLang="en-US" dirty="0" smtClean="0"/>
              <a:t>3</a:t>
            </a:r>
            <a:r>
              <a:rPr lang="en-US" altLang="zh-CN" dirty="0" smtClean="0"/>
              <a:t>NF</a:t>
            </a:r>
            <a:r>
              <a:rPr lang="zh-CN" altLang="en-US" dirty="0" smtClean="0"/>
              <a:t>的分解算法1（保持函数依赖分解）</a:t>
            </a:r>
          </a:p>
          <a:p>
            <a:pPr eaLnBrk="1" hangingPunct="1">
              <a:lnSpc>
                <a:spcPct val="150000"/>
              </a:lnSpc>
              <a:spcBef>
                <a:spcPct val="0"/>
              </a:spcBef>
              <a:buClrTx/>
              <a:buFontTx/>
              <a:buNone/>
            </a:pPr>
            <a:r>
              <a:rPr lang="zh-CN" altLang="en-US" sz="2400" dirty="0"/>
              <a:t>输入：关系模式</a:t>
            </a:r>
            <a:r>
              <a:rPr lang="en-US" altLang="zh-CN" sz="2400" dirty="0"/>
              <a:t>R(1NF)、</a:t>
            </a:r>
            <a:r>
              <a:rPr lang="zh-CN" altLang="en-US" sz="2400" dirty="0"/>
              <a:t>其属性集</a:t>
            </a:r>
            <a:r>
              <a:rPr lang="en-US" altLang="zh-CN" sz="2400" dirty="0"/>
              <a:t>U</a:t>
            </a:r>
            <a:r>
              <a:rPr lang="zh-CN" altLang="en-US" sz="2400" dirty="0"/>
              <a:t>和最小函数依赖集</a:t>
            </a:r>
            <a:r>
              <a:rPr lang="en-US" altLang="zh-CN" sz="2400" dirty="0"/>
              <a:t>G.</a:t>
            </a:r>
          </a:p>
          <a:p>
            <a:pPr eaLnBrk="1" hangingPunct="1">
              <a:lnSpc>
                <a:spcPct val="150000"/>
              </a:lnSpc>
              <a:spcBef>
                <a:spcPct val="0"/>
              </a:spcBef>
              <a:buClrTx/>
              <a:buFontTx/>
              <a:buNone/>
            </a:pPr>
            <a:r>
              <a:rPr lang="zh-CN" altLang="en-US" sz="2400" dirty="0"/>
              <a:t>输出：具有函数依赖保持性的分解</a:t>
            </a:r>
            <a:r>
              <a:rPr lang="zh-CN" altLang="en-US" sz="2400" dirty="0">
                <a:sym typeface="Symbol" panose="05050102010706020507" pitchFamily="18" charset="2"/>
              </a:rPr>
              <a:t>，</a:t>
            </a:r>
          </a:p>
          <a:p>
            <a:pPr eaLnBrk="1" hangingPunct="1">
              <a:lnSpc>
                <a:spcPct val="150000"/>
              </a:lnSpc>
              <a:spcBef>
                <a:spcPct val="0"/>
              </a:spcBef>
              <a:buClrTx/>
              <a:buFontTx/>
              <a:buNone/>
            </a:pPr>
            <a:r>
              <a:rPr lang="zh-CN" altLang="en-US" sz="2400" dirty="0">
                <a:sym typeface="Symbol" panose="05050102010706020507" pitchFamily="18" charset="2"/>
              </a:rPr>
              <a:t>              中的所有子关系模式都满足3</a:t>
            </a:r>
            <a:r>
              <a:rPr lang="en-US" altLang="zh-CN" sz="2400" dirty="0">
                <a:sym typeface="Symbol" panose="05050102010706020507" pitchFamily="18" charset="2"/>
              </a:rPr>
              <a:t>NF.</a:t>
            </a:r>
          </a:p>
          <a:p>
            <a:pPr eaLnBrk="1" hangingPunct="1">
              <a:lnSpc>
                <a:spcPct val="150000"/>
              </a:lnSpc>
              <a:spcBef>
                <a:spcPct val="0"/>
              </a:spcBef>
              <a:buClrTx/>
              <a:buFontTx/>
              <a:buNone/>
            </a:pPr>
            <a:r>
              <a:rPr lang="zh-CN" altLang="en-US" sz="2400" dirty="0">
                <a:sym typeface="Symbol" panose="05050102010706020507" pitchFamily="18" charset="2"/>
              </a:rPr>
              <a:t>1.找出不在</a:t>
            </a:r>
            <a:r>
              <a:rPr lang="en-US" altLang="zh-CN" sz="2400" dirty="0">
                <a:sym typeface="Symbol" panose="05050102010706020507" pitchFamily="18" charset="2"/>
              </a:rPr>
              <a:t>F</a:t>
            </a:r>
            <a:r>
              <a:rPr lang="zh-CN" altLang="en-US" sz="2400" dirty="0">
                <a:sym typeface="Symbol" panose="05050102010706020507" pitchFamily="18" charset="2"/>
              </a:rPr>
              <a:t>中出现的属性，把这样的属性从</a:t>
            </a:r>
            <a:r>
              <a:rPr lang="en-US" altLang="zh-CN" sz="2400" dirty="0">
                <a:sym typeface="Symbol" panose="05050102010706020507" pitchFamily="18" charset="2"/>
              </a:rPr>
              <a:t>U</a:t>
            </a:r>
            <a:r>
              <a:rPr lang="zh-CN" altLang="en-US" sz="2400" dirty="0">
                <a:sym typeface="Symbol" panose="05050102010706020507" pitchFamily="18" charset="2"/>
              </a:rPr>
              <a:t>中去掉，构成一个关系模式。</a:t>
            </a:r>
          </a:p>
          <a:p>
            <a:pPr eaLnBrk="1" hangingPunct="1">
              <a:lnSpc>
                <a:spcPct val="150000"/>
              </a:lnSpc>
              <a:spcBef>
                <a:spcPct val="0"/>
              </a:spcBef>
              <a:buClrTx/>
              <a:buFontTx/>
              <a:buNone/>
            </a:pPr>
            <a:r>
              <a:rPr lang="zh-CN" altLang="en-US" sz="2400" dirty="0">
                <a:sym typeface="Symbol" panose="05050102010706020507" pitchFamily="18" charset="2"/>
              </a:rPr>
              <a:t>2.若有</a:t>
            </a:r>
            <a:r>
              <a:rPr lang="en-US" altLang="zh-CN" sz="2400" dirty="0">
                <a:sym typeface="Symbol" panose="05050102010706020507" pitchFamily="18" charset="2"/>
              </a:rPr>
              <a:t>XAG，</a:t>
            </a:r>
            <a:r>
              <a:rPr lang="zh-CN" altLang="en-US" sz="2400" dirty="0">
                <a:sym typeface="Symbol" panose="05050102010706020507" pitchFamily="18" charset="2"/>
              </a:rPr>
              <a:t>且</a:t>
            </a:r>
            <a:r>
              <a:rPr lang="en-US" altLang="zh-CN" sz="2400" dirty="0">
                <a:sym typeface="Symbol" panose="05050102010706020507" pitchFamily="18" charset="2"/>
              </a:rPr>
              <a:t>XA＝U，</a:t>
            </a:r>
            <a:r>
              <a:rPr lang="zh-CN" altLang="en-US" sz="2400" dirty="0">
                <a:sym typeface="Symbol" panose="05050102010706020507" pitchFamily="18" charset="2"/>
              </a:rPr>
              <a:t>则</a:t>
            </a:r>
            <a:r>
              <a:rPr lang="en-US" altLang="zh-CN" sz="2400" dirty="0">
                <a:sym typeface="Symbol" panose="05050102010706020507" pitchFamily="18" charset="2"/>
              </a:rPr>
              <a:t>=R，</a:t>
            </a:r>
            <a:r>
              <a:rPr lang="zh-CN" altLang="en-US" sz="2400" dirty="0">
                <a:sym typeface="Symbol" panose="05050102010706020507" pitchFamily="18" charset="2"/>
              </a:rPr>
              <a:t>算法中止。</a:t>
            </a:r>
          </a:p>
          <a:p>
            <a:pPr eaLnBrk="1" hangingPunct="1">
              <a:lnSpc>
                <a:spcPct val="150000"/>
              </a:lnSpc>
              <a:spcBef>
                <a:spcPct val="0"/>
              </a:spcBef>
              <a:buClrTx/>
              <a:buFontTx/>
              <a:buNone/>
            </a:pPr>
            <a:r>
              <a:rPr lang="zh-CN" altLang="en-US" sz="2400" dirty="0">
                <a:sym typeface="Symbol" panose="05050102010706020507" pitchFamily="18" charset="2"/>
              </a:rPr>
              <a:t>3.对</a:t>
            </a:r>
            <a:r>
              <a:rPr lang="en-US" altLang="zh-CN" sz="2400" dirty="0">
                <a:sym typeface="Symbol" panose="05050102010706020507" pitchFamily="18" charset="2"/>
              </a:rPr>
              <a:t>G</a:t>
            </a:r>
            <a:r>
              <a:rPr lang="zh-CN" altLang="en-US" sz="2400" dirty="0">
                <a:sym typeface="Symbol" panose="05050102010706020507" pitchFamily="18" charset="2"/>
              </a:rPr>
              <a:t>按照相同左部进行分组（假定有</a:t>
            </a:r>
            <a:r>
              <a:rPr lang="en-US" altLang="zh-CN" sz="2400" dirty="0">
                <a:sym typeface="Symbol" panose="05050102010706020507" pitchFamily="18" charset="2"/>
              </a:rPr>
              <a:t>k</a:t>
            </a:r>
            <a:r>
              <a:rPr lang="zh-CN" altLang="en-US" sz="2400" dirty="0">
                <a:sym typeface="Symbol" panose="05050102010706020507" pitchFamily="18" charset="2"/>
              </a:rPr>
              <a:t>组），每一组</a:t>
            </a:r>
            <a:r>
              <a:rPr lang="en-US" altLang="zh-CN" sz="2400" dirty="0">
                <a:sym typeface="Symbol" panose="05050102010706020507" pitchFamily="18" charset="2"/>
              </a:rPr>
              <a:t>G’</a:t>
            </a:r>
            <a:r>
              <a:rPr lang="zh-CN" altLang="en-US" sz="2400" dirty="0">
                <a:sym typeface="Symbol" panose="05050102010706020507" pitchFamily="18" charset="2"/>
              </a:rPr>
              <a:t>构成一个子关系，若</a:t>
            </a:r>
            <a:r>
              <a:rPr lang="en-US" altLang="zh-CN" sz="2400" dirty="0" err="1">
                <a:sym typeface="Symbol" panose="05050102010706020507" pitchFamily="18" charset="2"/>
              </a:rPr>
              <a:t>U</a:t>
            </a:r>
            <a:r>
              <a:rPr lang="en-US" altLang="zh-CN" sz="2400" baseline="-25000" dirty="0" err="1">
                <a:sym typeface="Symbol" panose="05050102010706020507" pitchFamily="18" charset="2"/>
              </a:rPr>
              <a:t>i</a:t>
            </a:r>
            <a:r>
              <a:rPr lang="en-US" altLang="zh-CN" sz="2400" dirty="0" err="1">
                <a:sym typeface="Symbol" panose="05050102010706020507" pitchFamily="18" charset="2"/>
              </a:rPr>
              <a:t>U</a:t>
            </a:r>
            <a:r>
              <a:rPr lang="en-US" altLang="zh-CN" sz="2400" baseline="-25000" dirty="0" err="1">
                <a:sym typeface="Symbol" panose="05050102010706020507" pitchFamily="18" charset="2"/>
              </a:rPr>
              <a:t>j</a:t>
            </a:r>
            <a:r>
              <a:rPr lang="en-US" altLang="zh-CN" sz="2400" dirty="0">
                <a:sym typeface="Symbol" panose="05050102010706020507" pitchFamily="18" charset="2"/>
              </a:rPr>
              <a:t>,</a:t>
            </a:r>
            <a:r>
              <a:rPr lang="zh-CN" altLang="en-US" sz="2400" dirty="0">
                <a:sym typeface="Symbol" panose="05050102010706020507" pitchFamily="18" charset="2"/>
              </a:rPr>
              <a:t>则去掉</a:t>
            </a:r>
            <a:r>
              <a:rPr lang="en-US" altLang="zh-CN" sz="2400" dirty="0" err="1">
                <a:sym typeface="Symbol" panose="05050102010706020507" pitchFamily="18" charset="2"/>
              </a:rPr>
              <a:t>U</a:t>
            </a:r>
            <a:r>
              <a:rPr lang="en-US" altLang="zh-CN" sz="2400" baseline="-25000" dirty="0" err="1">
                <a:sym typeface="Symbol" panose="05050102010706020507" pitchFamily="18" charset="2"/>
              </a:rPr>
              <a:t>i</a:t>
            </a:r>
            <a:r>
              <a:rPr lang="zh-CN" altLang="en-US" sz="2400" dirty="0">
                <a:sym typeface="Symbol" panose="05050102010706020507" pitchFamily="18" charset="2"/>
              </a:rPr>
              <a:t> 。</a:t>
            </a:r>
          </a:p>
          <a:p>
            <a:pPr eaLnBrk="1" hangingPunct="1">
              <a:lnSpc>
                <a:spcPct val="150000"/>
              </a:lnSpc>
              <a:spcBef>
                <a:spcPct val="0"/>
              </a:spcBef>
              <a:buClrTx/>
              <a:buFontTx/>
              <a:buNone/>
            </a:pPr>
            <a:r>
              <a:rPr lang="zh-CN" altLang="en-US" sz="2400" dirty="0">
                <a:sym typeface="Symbol" panose="05050102010706020507" pitchFamily="18" charset="2"/>
              </a:rPr>
              <a:t>    输出</a:t>
            </a:r>
            <a:r>
              <a:rPr lang="en-US" altLang="zh-CN" sz="2400" dirty="0">
                <a:sym typeface="Symbol" panose="05050102010706020507" pitchFamily="18" charset="2"/>
              </a:rPr>
              <a:t>={R</a:t>
            </a:r>
            <a:r>
              <a:rPr lang="en-US" altLang="zh-CN" sz="2400" baseline="-25000" dirty="0">
                <a:sym typeface="Symbol" panose="05050102010706020507" pitchFamily="18" charset="2"/>
              </a:rPr>
              <a:t>1</a:t>
            </a:r>
            <a:r>
              <a:rPr lang="en-US" altLang="zh-CN" sz="2400" dirty="0">
                <a:sym typeface="Symbol" panose="05050102010706020507" pitchFamily="18" charset="2"/>
              </a:rPr>
              <a:t>,R</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R</a:t>
            </a:r>
            <a:r>
              <a:rPr lang="en-US" altLang="zh-CN" sz="2400" baseline="-25000" dirty="0" err="1">
                <a:sym typeface="Symbol" panose="05050102010706020507" pitchFamily="18" charset="2"/>
              </a:rPr>
              <a:t>k</a:t>
            </a:r>
            <a:r>
              <a:rPr lang="en-US" altLang="zh-CN" sz="2400" dirty="0">
                <a:sym typeface="Symbol" panose="05050102010706020507" pitchFamily="18" charset="2"/>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sz="3200" dirty="0"/>
              <a:t>6.4.5</a:t>
            </a:r>
            <a:r>
              <a:rPr lang="zh-CN" altLang="en-US" sz="3200" dirty="0"/>
              <a:t>关系模式的分解算法</a:t>
            </a:r>
          </a:p>
        </p:txBody>
      </p:sp>
      <p:sp>
        <p:nvSpPr>
          <p:cNvPr id="13721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mtClean="0"/>
              <a:t>例子：</a:t>
            </a:r>
          </a:p>
          <a:p>
            <a:pPr eaLnBrk="1" hangingPunct="1">
              <a:buFont typeface="Wingdings" panose="05000000000000000000" pitchFamily="2" charset="2"/>
              <a:buNone/>
            </a:pPr>
            <a:r>
              <a:rPr lang="zh-CN" altLang="en-US" smtClean="0"/>
              <a:t>关系模式</a:t>
            </a:r>
            <a:r>
              <a:rPr lang="en-US" altLang="zh-CN" smtClean="0"/>
              <a:t>R（CTHRSG），</a:t>
            </a:r>
            <a:r>
              <a:rPr lang="zh-CN" altLang="en-US" smtClean="0"/>
              <a:t>最小依赖集为：</a:t>
            </a:r>
          </a:p>
          <a:p>
            <a:pPr eaLnBrk="1" hangingPunct="1">
              <a:buFont typeface="Wingdings" panose="05000000000000000000" pitchFamily="2" charset="2"/>
              <a:buNone/>
            </a:pPr>
            <a:r>
              <a:rPr lang="en-US" altLang="zh-CN" smtClean="0"/>
              <a:t>F＝{C</a:t>
            </a:r>
            <a:r>
              <a:rPr lang="en-US" altLang="zh-CN" smtClean="0">
                <a:sym typeface="Symbol" panose="05050102010706020507" pitchFamily="18" charset="2"/>
              </a:rPr>
              <a:t></a:t>
            </a:r>
            <a:r>
              <a:rPr lang="en-US" altLang="zh-CN" smtClean="0"/>
              <a:t>T,CS </a:t>
            </a:r>
            <a:r>
              <a:rPr lang="en-US" altLang="zh-CN" smtClean="0">
                <a:sym typeface="Symbol" panose="05050102010706020507" pitchFamily="18" charset="2"/>
              </a:rPr>
              <a:t></a:t>
            </a:r>
            <a:r>
              <a:rPr lang="en-US" altLang="zh-CN" smtClean="0"/>
              <a:t> G,HT </a:t>
            </a:r>
            <a:r>
              <a:rPr lang="en-US" altLang="zh-CN" smtClean="0">
                <a:sym typeface="Symbol" panose="05050102010706020507" pitchFamily="18" charset="2"/>
              </a:rPr>
              <a:t></a:t>
            </a:r>
            <a:r>
              <a:rPr lang="en-US" altLang="zh-CN" smtClean="0"/>
              <a:t> R,HR </a:t>
            </a:r>
            <a:r>
              <a:rPr lang="en-US" altLang="zh-CN" smtClean="0">
                <a:sym typeface="Symbol" panose="05050102010706020507" pitchFamily="18" charset="2"/>
              </a:rPr>
              <a:t></a:t>
            </a:r>
            <a:r>
              <a:rPr lang="en-US" altLang="zh-CN" smtClean="0"/>
              <a:t> C,</a:t>
            </a:r>
          </a:p>
          <a:p>
            <a:pPr eaLnBrk="1" hangingPunct="1">
              <a:buFont typeface="Wingdings" panose="05000000000000000000" pitchFamily="2" charset="2"/>
              <a:buNone/>
            </a:pPr>
            <a:r>
              <a:rPr lang="en-US" altLang="zh-CN" smtClean="0"/>
              <a:t>        HS </a:t>
            </a:r>
            <a:r>
              <a:rPr lang="en-US" altLang="zh-CN" smtClean="0">
                <a:sym typeface="Symbol" panose="05050102010706020507" pitchFamily="18" charset="2"/>
              </a:rPr>
              <a:t></a:t>
            </a:r>
            <a:r>
              <a:rPr lang="en-US" altLang="zh-CN" smtClean="0"/>
              <a:t> R}</a:t>
            </a:r>
          </a:p>
          <a:p>
            <a:pPr eaLnBrk="1" hangingPunct="1">
              <a:buFont typeface="Wingdings" panose="05000000000000000000" pitchFamily="2" charset="2"/>
              <a:buNone/>
            </a:pPr>
            <a:r>
              <a:rPr lang="zh-CN" altLang="en-US" smtClean="0"/>
              <a:t>则</a:t>
            </a:r>
            <a:r>
              <a:rPr lang="zh-CN" altLang="en-US" sz="2400">
                <a:sym typeface="Symbol" panose="05050102010706020507" pitchFamily="18" charset="2"/>
              </a:rPr>
              <a:t>＝{</a:t>
            </a:r>
            <a:r>
              <a:rPr lang="en-US" altLang="zh-CN" sz="2400">
                <a:sym typeface="Symbol" panose="05050102010706020507" pitchFamily="18" charset="2"/>
              </a:rPr>
              <a:t>CT,CHR,HRT,CSG,HSR}</a:t>
            </a:r>
            <a:r>
              <a:rPr lang="zh-CN" altLang="en-US" sz="2400">
                <a:sym typeface="Symbol" panose="05050102010706020507" pitchFamily="18" charset="2"/>
              </a:rPr>
              <a:t>为一个具有依赖保持性的3</a:t>
            </a:r>
            <a:r>
              <a:rPr lang="en-US" altLang="zh-CN" sz="2400">
                <a:sym typeface="Symbol" panose="05050102010706020507" pitchFamily="18" charset="2"/>
              </a:rPr>
              <a:t>NF</a:t>
            </a:r>
            <a:r>
              <a:rPr lang="zh-CN" altLang="en-US" sz="2400">
                <a:sym typeface="Symbol" panose="05050102010706020507" pitchFamily="18" charset="2"/>
              </a:rPr>
              <a:t>分解。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7408" y="692696"/>
            <a:ext cx="7772400" cy="461962"/>
          </a:xfrm>
        </p:spPr>
        <p:txBody>
          <a:bodyPr>
            <a:normAutofit fontScale="90000"/>
          </a:bodyPr>
          <a:lstStyle/>
          <a:p>
            <a:pPr eaLnBrk="1" hangingPunct="1"/>
            <a:r>
              <a:rPr lang="zh-CN" altLang="en-US" sz="3200"/>
              <a:t>数据库设计中的数据语义问题(续)</a:t>
            </a:r>
            <a:endParaRPr lang="en-US" altLang="zh-CN" sz="3200"/>
          </a:p>
        </p:txBody>
      </p:sp>
      <p:sp>
        <p:nvSpPr>
          <p:cNvPr id="17411" name="Rectangle 3"/>
          <p:cNvSpPr>
            <a:spLocks noGrp="1" noChangeArrowheads="1"/>
          </p:cNvSpPr>
          <p:nvPr>
            <p:ph idx="1"/>
          </p:nvPr>
        </p:nvSpPr>
        <p:spPr>
          <a:xfrm>
            <a:off x="767408" y="1491208"/>
            <a:ext cx="8229600" cy="4724400"/>
          </a:xfrm>
        </p:spPr>
        <p:txBody>
          <a:bodyPr/>
          <a:lstStyle/>
          <a:p>
            <a:pPr lvl="1" eaLnBrk="1" hangingPunct="1"/>
            <a:r>
              <a:rPr lang="zh-CN" altLang="en-US" dirty="0" smtClean="0"/>
              <a:t>关系模式</a:t>
            </a:r>
            <a:r>
              <a:rPr lang="en-US" altLang="zh-CN" sz="2400" i="1" dirty="0"/>
              <a:t>S(</a:t>
            </a:r>
            <a:r>
              <a:rPr lang="en-US" altLang="zh-CN" sz="2400" i="1" dirty="0" err="1"/>
              <a:t>Sno</a:t>
            </a:r>
            <a:r>
              <a:rPr lang="en-US" altLang="zh-CN" sz="2400" i="1" dirty="0"/>
              <a:t> , SN , SD , DEAN , </a:t>
            </a:r>
            <a:r>
              <a:rPr lang="en-US" altLang="zh-CN" sz="2400" i="1" dirty="0" err="1"/>
              <a:t>Cno</a:t>
            </a:r>
            <a:r>
              <a:rPr lang="en-US" altLang="zh-CN" sz="2400" i="1" dirty="0"/>
              <a:t> , G)</a:t>
            </a:r>
            <a:r>
              <a:rPr lang="zh-CN" altLang="en-US" dirty="0" smtClean="0"/>
              <a:t>在现实世界中的体现的属性之间的依赖关系</a:t>
            </a:r>
          </a:p>
          <a:p>
            <a:pPr lvl="1" eaLnBrk="1" hangingPunct="1"/>
            <a:endParaRPr lang="zh-CN" altLang="en-US" dirty="0" smtClean="0"/>
          </a:p>
          <a:p>
            <a:pPr lvl="2" eaLnBrk="1" hangingPunct="1"/>
            <a:r>
              <a:rPr lang="zh-CN" altLang="en-US" dirty="0" smtClean="0"/>
              <a:t>一个系由若干学生，但一个学生只属于一个系（1-</a:t>
            </a:r>
            <a:r>
              <a:rPr lang="en-US" altLang="zh-CN" dirty="0" smtClean="0"/>
              <a:t>n）</a:t>
            </a:r>
          </a:p>
          <a:p>
            <a:pPr lvl="3" eaLnBrk="1" hangingPunct="1">
              <a:buFontTx/>
              <a:buNone/>
            </a:pPr>
            <a:r>
              <a:rPr lang="en-US" altLang="zh-CN" sz="2400" dirty="0" err="1"/>
              <a:t>Sno</a:t>
            </a:r>
            <a:r>
              <a:rPr lang="en-US" altLang="zh-CN" sz="2400" dirty="0"/>
              <a:t>  -&gt; SD</a:t>
            </a:r>
            <a:endParaRPr lang="zh-CN" altLang="en-US" sz="2400" dirty="0"/>
          </a:p>
          <a:p>
            <a:pPr lvl="2" eaLnBrk="1" hangingPunct="1"/>
            <a:r>
              <a:rPr lang="zh-CN" altLang="en-US" dirty="0" smtClean="0"/>
              <a:t>一个系只有一名主任</a:t>
            </a:r>
          </a:p>
          <a:p>
            <a:pPr lvl="3" eaLnBrk="1" hangingPunct="1">
              <a:buFontTx/>
              <a:buNone/>
            </a:pPr>
            <a:r>
              <a:rPr lang="en-US" altLang="zh-CN" sz="2400" dirty="0"/>
              <a:t>SD -&gt; DEAN</a:t>
            </a:r>
          </a:p>
          <a:p>
            <a:pPr lvl="2" eaLnBrk="1" hangingPunct="1"/>
            <a:r>
              <a:rPr lang="zh-CN" altLang="en-US" dirty="0" smtClean="0"/>
              <a:t>每个学生学习一个课程，都有一个成绩</a:t>
            </a:r>
            <a:r>
              <a:rPr lang="en-US" altLang="zh-CN" dirty="0" smtClean="0"/>
              <a:t>G</a:t>
            </a:r>
          </a:p>
          <a:p>
            <a:pPr lvl="3" eaLnBrk="1" hangingPunct="1">
              <a:buFontTx/>
              <a:buNone/>
            </a:pPr>
            <a:r>
              <a:rPr lang="zh-CN" altLang="en-US" sz="2400" dirty="0"/>
              <a:t>(</a:t>
            </a:r>
            <a:r>
              <a:rPr lang="en-US" altLang="zh-CN" sz="2400" dirty="0" err="1"/>
              <a:t>Sno</a:t>
            </a:r>
            <a:r>
              <a:rPr lang="en-US" altLang="zh-CN" sz="2400" dirty="0"/>
              <a:t>, </a:t>
            </a:r>
            <a:r>
              <a:rPr lang="en-US" altLang="zh-CN" sz="2400" dirty="0" err="1"/>
              <a:t>Cno</a:t>
            </a:r>
            <a:r>
              <a:rPr lang="en-US" altLang="zh-CN" sz="2400" dirty="0"/>
              <a:t>) -&gt; G</a:t>
            </a:r>
          </a:p>
          <a:p>
            <a:pPr eaLnBrk="1" hangingPunct="1"/>
            <a:endParaRPr lang="zh-CN" altLang="en-US" sz="4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39416" y="476672"/>
            <a:ext cx="7772400" cy="838200"/>
          </a:xfrm>
        </p:spPr>
        <p:txBody>
          <a:bodyPr/>
          <a:lstStyle/>
          <a:p>
            <a:pPr eaLnBrk="1" hangingPunct="1"/>
            <a:r>
              <a:rPr lang="en-US" altLang="zh-CN" sz="3200"/>
              <a:t>6.4.5</a:t>
            </a:r>
            <a:r>
              <a:rPr lang="zh-CN" altLang="en-US" sz="3200"/>
              <a:t>关系模式的分解算法</a:t>
            </a:r>
          </a:p>
        </p:txBody>
      </p:sp>
      <p:sp>
        <p:nvSpPr>
          <p:cNvPr id="138243" name="Rectangle 3"/>
          <p:cNvSpPr>
            <a:spLocks noGrp="1" noChangeArrowheads="1"/>
          </p:cNvSpPr>
          <p:nvPr>
            <p:ph idx="1"/>
          </p:nvPr>
        </p:nvSpPr>
        <p:spPr>
          <a:xfrm>
            <a:off x="839416" y="1238672"/>
            <a:ext cx="7772400" cy="4724400"/>
          </a:xfrm>
        </p:spPr>
        <p:txBody>
          <a:bodyPr/>
          <a:lstStyle/>
          <a:p>
            <a:pPr eaLnBrk="1" hangingPunct="1">
              <a:buFont typeface="Wingdings" panose="05000000000000000000" pitchFamily="2" charset="2"/>
              <a:buNone/>
            </a:pPr>
            <a:r>
              <a:rPr lang="zh-CN" altLang="en-US" smtClean="0"/>
              <a:t>3</a:t>
            </a:r>
            <a:r>
              <a:rPr lang="en-US" altLang="zh-CN" smtClean="0"/>
              <a:t>NF</a:t>
            </a:r>
            <a:r>
              <a:rPr lang="zh-CN" altLang="en-US" smtClean="0"/>
              <a:t>分解算法2（保持函数依赖，且无损连接分解）</a:t>
            </a:r>
          </a:p>
          <a:p>
            <a:pPr eaLnBrk="1" hangingPunct="1">
              <a:spcBef>
                <a:spcPct val="0"/>
              </a:spcBef>
              <a:buClrTx/>
              <a:buFontTx/>
              <a:buNone/>
            </a:pPr>
            <a:endParaRPr lang="zh-CN" altLang="en-US" sz="2400"/>
          </a:p>
          <a:p>
            <a:pPr eaLnBrk="1" hangingPunct="1">
              <a:spcBef>
                <a:spcPct val="0"/>
              </a:spcBef>
              <a:buClrTx/>
              <a:buFontTx/>
              <a:buNone/>
            </a:pPr>
            <a:r>
              <a:rPr lang="zh-CN" altLang="en-US" sz="2400"/>
              <a:t>输入：关系模式</a:t>
            </a:r>
            <a:r>
              <a:rPr lang="en-US" altLang="zh-CN" sz="2400"/>
              <a:t>R(1NF)、</a:t>
            </a:r>
            <a:r>
              <a:rPr lang="zh-CN" altLang="en-US" sz="2400"/>
              <a:t>其属性集</a:t>
            </a:r>
            <a:r>
              <a:rPr lang="en-US" altLang="zh-CN" sz="2400"/>
              <a:t>U</a:t>
            </a:r>
            <a:r>
              <a:rPr lang="zh-CN" altLang="en-US" sz="2400"/>
              <a:t>和最小函数依赖集</a:t>
            </a:r>
            <a:r>
              <a:rPr lang="en-US" altLang="zh-CN" sz="2400"/>
              <a:t>G.</a:t>
            </a:r>
          </a:p>
          <a:p>
            <a:pPr eaLnBrk="1" hangingPunct="1">
              <a:spcBef>
                <a:spcPct val="0"/>
              </a:spcBef>
              <a:buClrTx/>
              <a:buFontTx/>
              <a:buNone/>
            </a:pPr>
            <a:r>
              <a:rPr lang="zh-CN" altLang="en-US" sz="2400"/>
              <a:t>输出：具有函数依赖保持性和无损连接性的分解</a:t>
            </a:r>
            <a:r>
              <a:rPr lang="zh-CN" altLang="en-US" sz="2400">
                <a:sym typeface="Symbol" panose="05050102010706020507" pitchFamily="18" charset="2"/>
              </a:rPr>
              <a:t>, </a:t>
            </a:r>
          </a:p>
          <a:p>
            <a:pPr eaLnBrk="1" hangingPunct="1">
              <a:spcBef>
                <a:spcPct val="0"/>
              </a:spcBef>
              <a:buClrTx/>
              <a:buFontTx/>
              <a:buNone/>
            </a:pPr>
            <a:r>
              <a:rPr lang="zh-CN" altLang="en-US" sz="2400">
                <a:sym typeface="Symbol" panose="05050102010706020507" pitchFamily="18" charset="2"/>
              </a:rPr>
              <a:t>             中的所有子关系模式都满足3</a:t>
            </a:r>
            <a:r>
              <a:rPr lang="en-US" altLang="zh-CN" sz="2400">
                <a:sym typeface="Symbol" panose="05050102010706020507" pitchFamily="18" charset="2"/>
              </a:rPr>
              <a:t>NF.</a:t>
            </a:r>
          </a:p>
          <a:p>
            <a:pPr eaLnBrk="1" hangingPunct="1">
              <a:spcBef>
                <a:spcPct val="0"/>
              </a:spcBef>
              <a:buClrTx/>
              <a:buFontTx/>
              <a:buNone/>
            </a:pPr>
            <a:r>
              <a:rPr lang="zh-CN" altLang="en-US" sz="2400">
                <a:sym typeface="Symbol" panose="05050102010706020507" pitchFamily="18" charset="2"/>
              </a:rPr>
              <a:t>方法：</a:t>
            </a:r>
          </a:p>
          <a:p>
            <a:pPr eaLnBrk="1" hangingPunct="1">
              <a:spcBef>
                <a:spcPct val="0"/>
              </a:spcBef>
              <a:buClrTx/>
              <a:buFontTx/>
              <a:buNone/>
            </a:pPr>
            <a:r>
              <a:rPr lang="zh-CN" altLang="en-US" sz="2400">
                <a:sym typeface="Wingdings" panose="05000000000000000000" pitchFamily="2" charset="2"/>
              </a:rPr>
              <a:t> (1)调用</a:t>
            </a:r>
            <a:r>
              <a:rPr lang="zh-CN" altLang="en-US" sz="2400"/>
              <a:t>3</a:t>
            </a:r>
            <a:r>
              <a:rPr lang="en-US" altLang="zh-CN" sz="2400"/>
              <a:t>NF</a:t>
            </a:r>
            <a:r>
              <a:rPr lang="zh-CN" altLang="en-US" sz="2400"/>
              <a:t>的分解</a:t>
            </a:r>
            <a:r>
              <a:rPr lang="zh-CN" altLang="en-US" sz="2400">
                <a:sym typeface="Wingdings" panose="05000000000000000000" pitchFamily="2" charset="2"/>
              </a:rPr>
              <a:t>算法1得</a:t>
            </a:r>
            <a:r>
              <a:rPr lang="en-US" altLang="zh-CN" sz="2400">
                <a:sym typeface="Wingdings" panose="05000000000000000000" pitchFamily="2" charset="2"/>
              </a:rPr>
              <a:t>R</a:t>
            </a:r>
            <a:r>
              <a:rPr lang="zh-CN" altLang="en-US" sz="2400">
                <a:sym typeface="Wingdings" panose="05000000000000000000" pitchFamily="2" charset="2"/>
              </a:rPr>
              <a:t>的分解</a:t>
            </a:r>
            <a:r>
              <a:rPr lang="zh-CN" altLang="en-US" sz="2400">
                <a:sym typeface="Symbol" panose="05050102010706020507" pitchFamily="18" charset="2"/>
              </a:rPr>
              <a:t>={</a:t>
            </a:r>
            <a:r>
              <a:rPr lang="en-US" altLang="zh-CN" sz="2400">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,R</a:t>
            </a:r>
            <a:r>
              <a:rPr lang="en-US" altLang="zh-CN" sz="2400" baseline="-25000">
                <a:sym typeface="Symbol" panose="05050102010706020507" pitchFamily="18" charset="2"/>
              </a:rPr>
              <a:t>2</a:t>
            </a:r>
            <a:r>
              <a:rPr lang="en-US" altLang="zh-CN" sz="2400">
                <a:sym typeface="Symbol" panose="05050102010706020507" pitchFamily="18" charset="2"/>
              </a:rPr>
              <a:t>,R</a:t>
            </a:r>
            <a:r>
              <a:rPr lang="en-US" altLang="zh-CN" sz="2400" baseline="-25000">
                <a:sym typeface="Symbol" panose="05050102010706020507" pitchFamily="18" charset="2"/>
              </a:rPr>
              <a:t>3</a:t>
            </a:r>
            <a:r>
              <a:rPr lang="en-US" altLang="zh-CN" sz="2400">
                <a:sym typeface="Symbol" panose="05050102010706020507" pitchFamily="18" charset="2"/>
              </a:rPr>
              <a:t>,,R</a:t>
            </a:r>
            <a:r>
              <a:rPr lang="en-US" altLang="zh-CN" sz="2400" baseline="-25000">
                <a:sym typeface="Symbol" panose="05050102010706020507" pitchFamily="18" charset="2"/>
              </a:rPr>
              <a:t>n</a:t>
            </a:r>
            <a:r>
              <a:rPr lang="en-US" altLang="zh-CN" sz="2400">
                <a:sym typeface="Symbol" panose="05050102010706020507" pitchFamily="18" charset="2"/>
              </a:rPr>
              <a:t>}；</a:t>
            </a:r>
          </a:p>
          <a:p>
            <a:pPr eaLnBrk="1" hangingPunct="1">
              <a:spcBef>
                <a:spcPct val="0"/>
              </a:spcBef>
              <a:buClrTx/>
              <a:buFontTx/>
              <a:buNone/>
            </a:pPr>
            <a:r>
              <a:rPr lang="en-US" altLang="zh-CN" sz="2400">
                <a:sym typeface="Symbol" panose="05050102010706020507" pitchFamily="18" charset="2"/>
              </a:rPr>
              <a:t> (2)</a:t>
            </a:r>
            <a:r>
              <a:rPr lang="zh-CN" altLang="en-US" sz="2400">
                <a:sym typeface="Symbol" panose="05050102010706020507" pitchFamily="18" charset="2"/>
              </a:rPr>
              <a:t>返回分解 = {</a:t>
            </a:r>
            <a:r>
              <a:rPr lang="en-US" altLang="zh-CN" sz="2400">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，R</a:t>
            </a:r>
            <a:r>
              <a:rPr lang="en-US" altLang="zh-CN" sz="2400" baseline="-25000">
                <a:sym typeface="Symbol" panose="05050102010706020507" pitchFamily="18" charset="2"/>
              </a:rPr>
              <a:t>2</a:t>
            </a:r>
            <a:r>
              <a:rPr lang="en-US" altLang="zh-CN" sz="2400">
                <a:sym typeface="Symbol" panose="05050102010706020507" pitchFamily="18" charset="2"/>
              </a:rPr>
              <a:t>，R</a:t>
            </a:r>
            <a:r>
              <a:rPr lang="en-US" altLang="zh-CN" sz="2400" baseline="-25000">
                <a:sym typeface="Symbol" panose="05050102010706020507" pitchFamily="18" charset="2"/>
              </a:rPr>
              <a:t>3</a:t>
            </a:r>
            <a:r>
              <a:rPr lang="en-US" altLang="zh-CN" sz="2400">
                <a:sym typeface="Symbol" panose="05050102010706020507" pitchFamily="18" charset="2"/>
              </a:rPr>
              <a:t>，，R</a:t>
            </a:r>
            <a:r>
              <a:rPr lang="en-US" altLang="zh-CN" sz="2400" baseline="-25000">
                <a:sym typeface="Symbol" panose="05050102010706020507" pitchFamily="18" charset="2"/>
              </a:rPr>
              <a:t>n</a:t>
            </a:r>
            <a:r>
              <a:rPr lang="en-US" altLang="zh-CN" sz="2400">
                <a:sym typeface="Symbol" panose="05050102010706020507" pitchFamily="18" charset="2"/>
              </a:rPr>
              <a:t>，R</a:t>
            </a:r>
            <a:r>
              <a:rPr lang="en-US" altLang="zh-CN" sz="2400" baseline="-25000">
                <a:sym typeface="Symbol" panose="05050102010706020507" pitchFamily="18" charset="2"/>
              </a:rPr>
              <a:t>k </a:t>
            </a:r>
            <a:r>
              <a:rPr lang="en-US" altLang="zh-CN" sz="2400">
                <a:sym typeface="Symbol" panose="05050102010706020507" pitchFamily="18" charset="2"/>
              </a:rPr>
              <a:t>}；</a:t>
            </a:r>
          </a:p>
          <a:p>
            <a:pPr eaLnBrk="1" hangingPunct="1">
              <a:spcBef>
                <a:spcPct val="0"/>
              </a:spcBef>
              <a:buClrTx/>
              <a:buFontTx/>
              <a:buNone/>
            </a:pPr>
            <a:r>
              <a:rPr lang="en-US" altLang="zh-CN" sz="2400">
                <a:sym typeface="Symbol" panose="05050102010706020507" pitchFamily="18" charset="2"/>
              </a:rPr>
              <a:t>              </a:t>
            </a:r>
            <a:r>
              <a:rPr lang="zh-CN" altLang="en-US" sz="2400">
                <a:sym typeface="Symbol" panose="05050102010706020507" pitchFamily="18" charset="2"/>
              </a:rPr>
              <a:t>其中</a:t>
            </a:r>
            <a:r>
              <a:rPr lang="en-US" altLang="zh-CN" sz="2400">
                <a:sym typeface="Symbol" panose="05050102010706020507" pitchFamily="18" charset="2"/>
              </a:rPr>
              <a:t>R</a:t>
            </a:r>
            <a:r>
              <a:rPr lang="en-US" altLang="zh-CN" sz="2400" baseline="-25000">
                <a:sym typeface="Symbol" panose="05050102010706020507" pitchFamily="18" charset="2"/>
              </a:rPr>
              <a:t>k</a:t>
            </a:r>
            <a:r>
              <a:rPr lang="zh-CN" altLang="en-US" sz="2400">
                <a:sym typeface="Symbol" panose="05050102010706020507" pitchFamily="18" charset="2"/>
              </a:rPr>
              <a:t>是</a:t>
            </a:r>
            <a:r>
              <a:rPr lang="en-US" altLang="zh-CN" sz="2400">
                <a:sym typeface="Symbol" panose="05050102010706020507" pitchFamily="18" charset="2"/>
              </a:rPr>
              <a:t>R</a:t>
            </a:r>
            <a:r>
              <a:rPr lang="zh-CN" altLang="en-US" sz="2400">
                <a:sym typeface="Symbol" panose="05050102010706020507" pitchFamily="18" charset="2"/>
              </a:rPr>
              <a:t>的一个候选键</a:t>
            </a:r>
            <a:r>
              <a:rPr lang="en-US" altLang="zh-CN" sz="2400">
                <a:sym typeface="Symbol" panose="05050102010706020507" pitchFamily="18" charset="2"/>
              </a:rPr>
              <a:t>X</a:t>
            </a:r>
            <a:r>
              <a:rPr lang="zh-CN" altLang="en-US" sz="2400">
                <a:sym typeface="Symbol" panose="05050102010706020507" pitchFamily="18" charset="2"/>
              </a:rPr>
              <a:t>构成的关系。</a:t>
            </a:r>
          </a:p>
          <a:p>
            <a:pPr eaLnBrk="1" hangingPunct="1">
              <a:spcBef>
                <a:spcPct val="0"/>
              </a:spcBef>
              <a:buClrTx/>
              <a:buFontTx/>
              <a:buNone/>
            </a:pPr>
            <a:r>
              <a:rPr lang="en-US" altLang="zh-CN" sz="2400">
                <a:sym typeface="Symbol" panose="05050102010706020507" pitchFamily="18" charset="2"/>
              </a:rPr>
              <a:t> (3)</a:t>
            </a:r>
            <a:r>
              <a:rPr lang="zh-CN" altLang="en-US" sz="2400">
                <a:sym typeface="Symbol" panose="05050102010706020507" pitchFamily="18" charset="2"/>
              </a:rPr>
              <a:t>若有某个</a:t>
            </a:r>
            <a:r>
              <a:rPr lang="en-US" altLang="zh-CN" sz="2400">
                <a:sym typeface="Symbol" panose="05050102010706020507" pitchFamily="18" charset="2"/>
              </a:rPr>
              <a:t>R</a:t>
            </a:r>
            <a:r>
              <a:rPr lang="en-US" altLang="zh-CN" sz="2400" baseline="-25000">
                <a:sym typeface="Symbol" panose="05050102010706020507" pitchFamily="18" charset="2"/>
              </a:rPr>
              <a:t>i</a:t>
            </a:r>
            <a:r>
              <a:rPr lang="en-US" altLang="zh-CN" sz="2400">
                <a:sym typeface="Symbol" panose="05050102010706020507" pitchFamily="18" charset="2"/>
              </a:rPr>
              <a:t>，X  R</a:t>
            </a:r>
            <a:r>
              <a:rPr lang="en-US" altLang="zh-CN" sz="2400" baseline="-25000">
                <a:sym typeface="Symbol" panose="05050102010706020507" pitchFamily="18" charset="2"/>
              </a:rPr>
              <a:t>k</a:t>
            </a:r>
            <a:r>
              <a:rPr lang="en-US" altLang="zh-CN" sz="2400">
                <a:sym typeface="Symbol" panose="05050102010706020507" pitchFamily="18" charset="2"/>
              </a:rPr>
              <a:t> ，</a:t>
            </a:r>
            <a:r>
              <a:rPr lang="zh-CN" altLang="en-US" sz="2400">
                <a:sym typeface="Symbol" panose="05050102010706020507" pitchFamily="18" charset="2"/>
              </a:rPr>
              <a:t>则在中去掉</a:t>
            </a:r>
            <a:r>
              <a:rPr lang="en-US" altLang="zh-CN" sz="2400">
                <a:sym typeface="Symbol" panose="05050102010706020507" pitchFamily="18" charset="2"/>
              </a:rPr>
              <a:t>R</a:t>
            </a:r>
            <a:r>
              <a:rPr lang="en-US" altLang="zh-CN" sz="2400" baseline="-25000">
                <a:sym typeface="Symbol" panose="05050102010706020507" pitchFamily="18" charset="2"/>
              </a:rPr>
              <a:t>k</a:t>
            </a:r>
            <a:r>
              <a:rPr lang="en-US" altLang="zh-CN" sz="2400">
                <a:sym typeface="Symbol" panose="05050102010706020507" pitchFamily="18" charset="2"/>
              </a:rPr>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23392" y="476672"/>
            <a:ext cx="7772400" cy="838200"/>
          </a:xfrm>
        </p:spPr>
        <p:txBody>
          <a:bodyPr/>
          <a:lstStyle/>
          <a:p>
            <a:pPr eaLnBrk="1" hangingPunct="1"/>
            <a:r>
              <a:rPr lang="en-US" altLang="zh-CN" sz="3200"/>
              <a:t>6.4.5</a:t>
            </a:r>
            <a:r>
              <a:rPr lang="zh-CN" altLang="en-US" sz="3200"/>
              <a:t>关系模式的分解算法</a:t>
            </a:r>
          </a:p>
        </p:txBody>
      </p:sp>
      <p:sp>
        <p:nvSpPr>
          <p:cNvPr id="139267" name="Rectangle 3"/>
          <p:cNvSpPr>
            <a:spLocks noGrp="1" noChangeArrowheads="1"/>
          </p:cNvSpPr>
          <p:nvPr>
            <p:ph idx="1"/>
          </p:nvPr>
        </p:nvSpPr>
        <p:spPr>
          <a:xfrm>
            <a:off x="623392" y="1162472"/>
            <a:ext cx="7772400" cy="4800600"/>
          </a:xfrm>
        </p:spPr>
        <p:txBody>
          <a:bodyPr/>
          <a:lstStyle/>
          <a:p>
            <a:pPr eaLnBrk="1" hangingPunct="1">
              <a:spcBef>
                <a:spcPct val="0"/>
              </a:spcBef>
              <a:buClrTx/>
              <a:buFontTx/>
              <a:buNone/>
            </a:pPr>
            <a:r>
              <a:rPr lang="en-US" altLang="zh-CN" sz="2400"/>
              <a:t>BCNF</a:t>
            </a:r>
            <a:r>
              <a:rPr lang="zh-CN" altLang="en-US" sz="2400"/>
              <a:t>的分解算法</a:t>
            </a:r>
          </a:p>
          <a:p>
            <a:pPr eaLnBrk="1" hangingPunct="1">
              <a:spcBef>
                <a:spcPct val="0"/>
              </a:spcBef>
              <a:buClrTx/>
              <a:buFontTx/>
              <a:buNone/>
            </a:pPr>
            <a:endParaRPr lang="zh-CN" altLang="en-US" sz="2400"/>
          </a:p>
          <a:p>
            <a:pPr eaLnBrk="1" hangingPunct="1">
              <a:spcBef>
                <a:spcPct val="0"/>
              </a:spcBef>
              <a:buClrTx/>
              <a:buFontTx/>
              <a:buNone/>
            </a:pPr>
            <a:r>
              <a:rPr lang="zh-CN" altLang="en-US" sz="2400"/>
              <a:t>输入：关系模式</a:t>
            </a:r>
            <a:r>
              <a:rPr lang="en-US" altLang="zh-CN" sz="2400"/>
              <a:t>R(1NF)、</a:t>
            </a:r>
            <a:r>
              <a:rPr lang="zh-CN" altLang="en-US" sz="2400"/>
              <a:t>其属性集</a:t>
            </a:r>
            <a:r>
              <a:rPr lang="en-US" altLang="zh-CN" sz="2400"/>
              <a:t>U</a:t>
            </a:r>
            <a:r>
              <a:rPr lang="zh-CN" altLang="en-US" sz="2400"/>
              <a:t>和函数依赖集</a:t>
            </a:r>
            <a:r>
              <a:rPr lang="en-US" altLang="zh-CN" sz="2400"/>
              <a:t>F.</a:t>
            </a:r>
          </a:p>
          <a:p>
            <a:pPr eaLnBrk="1" hangingPunct="1">
              <a:spcBef>
                <a:spcPct val="0"/>
              </a:spcBef>
              <a:buClrTx/>
              <a:buFontTx/>
              <a:buNone/>
            </a:pPr>
            <a:r>
              <a:rPr lang="zh-CN" altLang="en-US" sz="2400"/>
              <a:t>输出：具有无损连接性的分解</a:t>
            </a:r>
            <a:r>
              <a:rPr lang="zh-CN" altLang="en-US" sz="2400">
                <a:sym typeface="Symbol" panose="05050102010706020507" pitchFamily="18" charset="2"/>
              </a:rPr>
              <a:t>, </a:t>
            </a:r>
          </a:p>
          <a:p>
            <a:pPr eaLnBrk="1" hangingPunct="1">
              <a:spcBef>
                <a:spcPct val="0"/>
              </a:spcBef>
              <a:buClrTx/>
              <a:buFontTx/>
              <a:buNone/>
            </a:pPr>
            <a:r>
              <a:rPr lang="zh-CN" altLang="en-US" sz="2400">
                <a:sym typeface="Symbol" panose="05050102010706020507" pitchFamily="18" charset="2"/>
              </a:rPr>
              <a:t>              中的所有子关系模式都满足</a:t>
            </a:r>
            <a:r>
              <a:rPr lang="en-US" altLang="zh-CN" sz="2400">
                <a:sym typeface="Symbol" panose="05050102010706020507" pitchFamily="18" charset="2"/>
              </a:rPr>
              <a:t>BCNF.</a:t>
            </a:r>
          </a:p>
          <a:p>
            <a:pPr eaLnBrk="1" hangingPunct="1">
              <a:spcBef>
                <a:spcPct val="0"/>
              </a:spcBef>
              <a:buClrTx/>
              <a:buFontTx/>
              <a:buNone/>
            </a:pPr>
            <a:r>
              <a:rPr lang="zh-CN" altLang="en-US" sz="2400">
                <a:sym typeface="Symbol" panose="05050102010706020507" pitchFamily="18" charset="2"/>
              </a:rPr>
              <a:t>方法</a:t>
            </a:r>
            <a:r>
              <a:rPr lang="zh-CN" altLang="en-US" sz="2400">
                <a:sym typeface="Wingdings" panose="05000000000000000000" pitchFamily="2" charset="2"/>
              </a:rPr>
              <a:t>：</a:t>
            </a:r>
          </a:p>
          <a:p>
            <a:pPr eaLnBrk="1" hangingPunct="1">
              <a:spcBef>
                <a:spcPct val="0"/>
              </a:spcBef>
              <a:buClrTx/>
              <a:buFontTx/>
              <a:buNone/>
            </a:pPr>
            <a:r>
              <a:rPr lang="zh-CN" altLang="en-US" sz="2400">
                <a:sym typeface="Symbol" panose="05050102010706020507" pitchFamily="18" charset="2"/>
              </a:rPr>
              <a:t>:={</a:t>
            </a:r>
            <a:r>
              <a:rPr lang="en-US" altLang="zh-CN" sz="2400">
                <a:sym typeface="Symbol" panose="05050102010706020507" pitchFamily="18" charset="2"/>
              </a:rPr>
              <a:t>R}；</a:t>
            </a:r>
          </a:p>
          <a:p>
            <a:pPr eaLnBrk="1" hangingPunct="1">
              <a:spcBef>
                <a:spcPct val="0"/>
              </a:spcBef>
              <a:buClrTx/>
              <a:buFontTx/>
              <a:buNone/>
            </a:pPr>
            <a:r>
              <a:rPr lang="en-US" altLang="zh-CN" sz="2400">
                <a:sym typeface="Symbol" panose="05050102010706020507" pitchFamily="18" charset="2"/>
              </a:rPr>
              <a:t>while  </a:t>
            </a:r>
            <a:r>
              <a:rPr lang="zh-CN" altLang="en-US" sz="2400">
                <a:sym typeface="Symbol" panose="05050102010706020507" pitchFamily="18" charset="2"/>
              </a:rPr>
              <a:t>中存在非</a:t>
            </a:r>
            <a:r>
              <a:rPr lang="en-US" altLang="zh-CN" sz="2400">
                <a:sym typeface="Symbol" panose="05050102010706020507" pitchFamily="18" charset="2"/>
              </a:rPr>
              <a:t>BCNF</a:t>
            </a:r>
            <a:r>
              <a:rPr lang="zh-CN" altLang="en-US" sz="2400">
                <a:sym typeface="Symbol" panose="05050102010706020507" pitchFamily="18" charset="2"/>
              </a:rPr>
              <a:t>的关系模式 </a:t>
            </a:r>
            <a:r>
              <a:rPr lang="en-US" altLang="zh-CN" sz="2400">
                <a:sym typeface="Symbol" panose="05050102010706020507" pitchFamily="18" charset="2"/>
              </a:rPr>
              <a:t>do</a:t>
            </a:r>
          </a:p>
          <a:p>
            <a:pPr eaLnBrk="1" hangingPunct="1">
              <a:spcBef>
                <a:spcPct val="0"/>
              </a:spcBef>
              <a:buClrTx/>
              <a:buFontTx/>
              <a:buNone/>
            </a:pPr>
            <a:r>
              <a:rPr lang="en-US" altLang="zh-CN" sz="2400">
                <a:sym typeface="Symbol" panose="05050102010706020507" pitchFamily="18" charset="2"/>
              </a:rPr>
              <a:t>     </a:t>
            </a:r>
            <a:r>
              <a:rPr lang="zh-CN" altLang="en-US" sz="2400">
                <a:sym typeface="Symbol" panose="05050102010706020507" pitchFamily="18" charset="2"/>
              </a:rPr>
              <a:t>选择一个非</a:t>
            </a:r>
            <a:r>
              <a:rPr lang="en-US" altLang="zh-CN" sz="2400">
                <a:sym typeface="Symbol" panose="05050102010706020507" pitchFamily="18" charset="2"/>
              </a:rPr>
              <a:t>BCNF</a:t>
            </a:r>
            <a:r>
              <a:rPr lang="zh-CN" altLang="en-US" sz="2400">
                <a:sym typeface="Symbol" panose="05050102010706020507" pitchFamily="18" charset="2"/>
              </a:rPr>
              <a:t>的关系模式</a:t>
            </a:r>
            <a:r>
              <a:rPr lang="en-US" altLang="zh-CN" sz="2400">
                <a:sym typeface="Symbol" panose="05050102010706020507" pitchFamily="18" charset="2"/>
              </a:rPr>
              <a:t>S； </a:t>
            </a:r>
          </a:p>
          <a:p>
            <a:pPr eaLnBrk="1" hangingPunct="1">
              <a:spcBef>
                <a:spcPct val="0"/>
              </a:spcBef>
              <a:buClrTx/>
              <a:buFontTx/>
              <a:buNone/>
            </a:pPr>
            <a:r>
              <a:rPr lang="en-US" altLang="zh-CN" sz="2400">
                <a:sym typeface="Symbol" panose="05050102010706020507" pitchFamily="18" charset="2"/>
              </a:rPr>
              <a:t>     </a:t>
            </a:r>
            <a:r>
              <a:rPr lang="zh-CN" altLang="en-US" sz="2400">
                <a:sym typeface="Symbol" panose="05050102010706020507" pitchFamily="18" charset="2"/>
              </a:rPr>
              <a:t>选择</a:t>
            </a:r>
            <a:r>
              <a:rPr lang="en-US" altLang="zh-CN" sz="2400">
                <a:sym typeface="Symbol" panose="05050102010706020507" pitchFamily="18" charset="2"/>
              </a:rPr>
              <a:t>S</a:t>
            </a:r>
            <a:r>
              <a:rPr lang="zh-CN" altLang="en-US" sz="2400">
                <a:sym typeface="Symbol" panose="05050102010706020507" pitchFamily="18" charset="2"/>
              </a:rPr>
              <a:t>的一个违反</a:t>
            </a:r>
            <a:r>
              <a:rPr lang="en-US" altLang="zh-CN" sz="2400">
                <a:sym typeface="Symbol" panose="05050102010706020507" pitchFamily="18" charset="2"/>
              </a:rPr>
              <a:t>BCNF</a:t>
            </a:r>
            <a:r>
              <a:rPr lang="zh-CN" altLang="en-US" sz="2400">
                <a:sym typeface="Symbol" panose="05050102010706020507" pitchFamily="18" charset="2"/>
              </a:rPr>
              <a:t>要求的函数依赖</a:t>
            </a:r>
            <a:r>
              <a:rPr lang="en-US" altLang="zh-CN" sz="2400">
                <a:sym typeface="Symbol" panose="05050102010706020507" pitchFamily="18" charset="2"/>
              </a:rPr>
              <a:t>XY</a:t>
            </a:r>
          </a:p>
          <a:p>
            <a:pPr eaLnBrk="1" hangingPunct="1">
              <a:spcBef>
                <a:spcPct val="0"/>
              </a:spcBef>
              <a:buClrTx/>
              <a:buFontTx/>
              <a:buNone/>
            </a:pPr>
            <a:r>
              <a:rPr lang="en-US" altLang="zh-CN" sz="2400">
                <a:sym typeface="Symbol" panose="05050102010706020507" pitchFamily="18" charset="2"/>
              </a:rPr>
              <a:t>     </a:t>
            </a:r>
            <a:r>
              <a:rPr lang="zh-CN" altLang="en-US" sz="2400">
                <a:sym typeface="Symbol" panose="05050102010706020507" pitchFamily="18" charset="2"/>
              </a:rPr>
              <a:t>用两个关系模式</a:t>
            </a:r>
            <a:r>
              <a:rPr lang="en-US" altLang="zh-CN" sz="2400">
                <a:sym typeface="Symbol" panose="05050102010706020507" pitchFamily="18" charset="2"/>
              </a:rPr>
              <a:t>S－Y</a:t>
            </a:r>
            <a:r>
              <a:rPr lang="zh-CN" altLang="en-US" sz="2400">
                <a:sym typeface="Symbol" panose="05050102010706020507" pitchFamily="18" charset="2"/>
              </a:rPr>
              <a:t>和</a:t>
            </a:r>
            <a:r>
              <a:rPr lang="en-US" altLang="zh-CN" sz="2400">
                <a:sym typeface="Symbol" panose="05050102010706020507" pitchFamily="18" charset="2"/>
              </a:rPr>
              <a:t>XY</a:t>
            </a:r>
            <a:r>
              <a:rPr lang="zh-CN" altLang="en-US" sz="2400">
                <a:sym typeface="Symbol" panose="05050102010706020507" pitchFamily="18" charset="2"/>
              </a:rPr>
              <a:t>取代中的</a:t>
            </a:r>
            <a:r>
              <a:rPr lang="en-US" altLang="zh-CN" sz="2400">
                <a:sym typeface="Symbol" panose="05050102010706020507" pitchFamily="18" charset="2"/>
              </a:rPr>
              <a:t>S；</a:t>
            </a:r>
          </a:p>
          <a:p>
            <a:pPr eaLnBrk="1" hangingPunct="1">
              <a:spcBef>
                <a:spcPct val="0"/>
              </a:spcBef>
              <a:buClrTx/>
              <a:buFontTx/>
              <a:buNone/>
            </a:pPr>
            <a:r>
              <a:rPr lang="en-US" altLang="zh-CN" sz="2400">
                <a:sym typeface="Symbol" panose="05050102010706020507" pitchFamily="18" charset="2"/>
              </a:rPr>
              <a:t>endwhile.</a:t>
            </a:r>
          </a:p>
          <a:p>
            <a:pPr eaLnBrk="1" hangingPunct="1">
              <a:buFont typeface="Wingdings" panose="05000000000000000000" pitchFamily="2" charset="2"/>
              <a:buNone/>
            </a:pPr>
            <a:endParaRPr lang="zh-CN" altLang="en-US" smtClean="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z="3200"/>
              <a:t>6.4.6</a:t>
            </a:r>
            <a:r>
              <a:rPr lang="zh-CN" altLang="en-US" sz="3200"/>
              <a:t>候选关键字求解</a:t>
            </a:r>
          </a:p>
        </p:txBody>
      </p:sp>
      <p:sp>
        <p:nvSpPr>
          <p:cNvPr id="140291" name="Rectangle 3"/>
          <p:cNvSpPr>
            <a:spLocks noGrp="1" noChangeArrowheads="1"/>
          </p:cNvSpPr>
          <p:nvPr>
            <p:ph idx="1"/>
          </p:nvPr>
        </p:nvSpPr>
        <p:spPr>
          <a:xfrm>
            <a:off x="838200" y="1556792"/>
            <a:ext cx="7772400" cy="4572000"/>
          </a:xfrm>
        </p:spPr>
        <p:txBody>
          <a:bodyPr/>
          <a:lstStyle/>
          <a:p>
            <a:pPr eaLnBrk="1" hangingPunct="1">
              <a:buFont typeface="Wingdings" panose="05000000000000000000" pitchFamily="2" charset="2"/>
              <a:buNone/>
            </a:pPr>
            <a:r>
              <a:rPr lang="zh-CN" altLang="en-US" sz="2800" dirty="0"/>
              <a:t>关系模式</a:t>
            </a:r>
            <a:r>
              <a:rPr lang="en-US" altLang="zh-CN" sz="2800" dirty="0"/>
              <a:t>R(U,F)</a:t>
            </a:r>
            <a:r>
              <a:rPr lang="zh-CN" altLang="en-US" sz="2800" dirty="0"/>
              <a:t>中，若</a:t>
            </a:r>
            <a:r>
              <a:rPr lang="en-US" altLang="zh-CN" sz="2800" dirty="0"/>
              <a:t>K</a:t>
            </a:r>
            <a:r>
              <a:rPr lang="en-US" altLang="zh-CN" sz="2800" baseline="30000" dirty="0"/>
              <a:t>+</a:t>
            </a:r>
            <a:r>
              <a:rPr lang="en-US" altLang="zh-CN" sz="2800" dirty="0">
                <a:sym typeface="Symbol" panose="05050102010706020507" pitchFamily="18" charset="2"/>
              </a:rPr>
              <a:t>＝</a:t>
            </a:r>
            <a:r>
              <a:rPr lang="en-US" altLang="zh-CN" sz="2800" dirty="0"/>
              <a:t>U，</a:t>
            </a:r>
            <a:r>
              <a:rPr lang="zh-CN" altLang="en-US" sz="2800" dirty="0"/>
              <a:t>则</a:t>
            </a:r>
            <a:r>
              <a:rPr lang="en-US" altLang="zh-CN" sz="2800" dirty="0"/>
              <a:t>K</a:t>
            </a:r>
            <a:r>
              <a:rPr lang="zh-CN" altLang="en-US" sz="2800" dirty="0"/>
              <a:t>为</a:t>
            </a:r>
            <a:r>
              <a:rPr lang="en-US" altLang="zh-CN" sz="2800" dirty="0"/>
              <a:t>R</a:t>
            </a:r>
            <a:r>
              <a:rPr lang="zh-CN" altLang="en-US" sz="2800" dirty="0"/>
              <a:t>的一个超码,若</a:t>
            </a:r>
            <a:r>
              <a:rPr lang="zh-CN" altLang="en-US" sz="2800" dirty="0">
                <a:sym typeface="Symbol" panose="05050102010706020507" pitchFamily="18" charset="2"/>
              </a:rPr>
              <a:t></a:t>
            </a:r>
            <a:r>
              <a:rPr lang="en-US" altLang="zh-CN" sz="2800" dirty="0">
                <a:sym typeface="Symbol" panose="05050102010706020507" pitchFamily="18" charset="2"/>
              </a:rPr>
              <a:t>AK，(K-A) </a:t>
            </a:r>
            <a:r>
              <a:rPr lang="en-US" altLang="zh-CN" sz="2800" baseline="30000" dirty="0"/>
              <a:t>+</a:t>
            </a:r>
            <a:r>
              <a:rPr lang="en-US" altLang="zh-CN" sz="2800" dirty="0">
                <a:sym typeface="Symbol" panose="05050102010706020507" pitchFamily="18" charset="2"/>
              </a:rPr>
              <a:t>＝</a:t>
            </a:r>
            <a:r>
              <a:rPr lang="en-US" altLang="zh-CN" sz="2800" dirty="0"/>
              <a:t>U，</a:t>
            </a:r>
            <a:r>
              <a:rPr lang="zh-CN" altLang="en-US" sz="2800" dirty="0"/>
              <a:t>则</a:t>
            </a:r>
            <a:r>
              <a:rPr lang="en-US" altLang="zh-CN" sz="2800" dirty="0"/>
              <a:t>K</a:t>
            </a:r>
            <a:r>
              <a:rPr lang="zh-CN" altLang="en-US" sz="2800" dirty="0"/>
              <a:t>为</a:t>
            </a:r>
            <a:r>
              <a:rPr lang="en-US" altLang="zh-CN" sz="2800" dirty="0"/>
              <a:t>R</a:t>
            </a:r>
            <a:r>
              <a:rPr lang="zh-CN" altLang="en-US" sz="2800" dirty="0"/>
              <a:t>的一个候选码。</a:t>
            </a:r>
          </a:p>
          <a:p>
            <a:pPr eaLnBrk="1" hangingPunct="1">
              <a:buFont typeface="Wingdings" panose="05000000000000000000" pitchFamily="2" charset="2"/>
              <a:buNone/>
            </a:pPr>
            <a:r>
              <a:rPr lang="zh-CN" altLang="en-US" sz="2800" dirty="0"/>
              <a:t>考虑关系模式</a:t>
            </a:r>
            <a:r>
              <a:rPr lang="en-US" altLang="zh-CN" sz="2800" dirty="0"/>
              <a:t>R={A</a:t>
            </a:r>
            <a:r>
              <a:rPr lang="en-US" altLang="zh-CN" sz="2800" baseline="-25000" dirty="0"/>
              <a:t>1</a:t>
            </a:r>
            <a:r>
              <a:rPr lang="en-US" altLang="zh-CN" sz="2800" dirty="0"/>
              <a:t>,A</a:t>
            </a:r>
            <a:r>
              <a:rPr lang="en-US" altLang="zh-CN" sz="2800" baseline="-25000" dirty="0"/>
              <a:t>2</a:t>
            </a:r>
            <a:r>
              <a:rPr lang="en-US" altLang="zh-CN" sz="2800" dirty="0"/>
              <a:t>,…,A</a:t>
            </a:r>
            <a:r>
              <a:rPr lang="en-US" altLang="zh-CN" sz="2800" baseline="-25000" dirty="0"/>
              <a:t>n</a:t>
            </a:r>
            <a:r>
              <a:rPr lang="en-US" altLang="zh-CN" sz="2800" dirty="0"/>
              <a:t>}</a:t>
            </a:r>
            <a:r>
              <a:rPr lang="zh-CN" altLang="en-US" sz="2800" dirty="0"/>
              <a:t>和函数依赖集</a:t>
            </a:r>
            <a:r>
              <a:rPr lang="en-US" altLang="zh-CN" sz="2800" dirty="0"/>
              <a:t>F，</a:t>
            </a:r>
            <a:r>
              <a:rPr lang="zh-CN" altLang="en-US" sz="2800" dirty="0"/>
              <a:t>可将其属性分为四类：</a:t>
            </a:r>
          </a:p>
          <a:p>
            <a:pPr eaLnBrk="1" hangingPunct="1">
              <a:buFont typeface="Wingdings" panose="05000000000000000000" pitchFamily="2" charset="2"/>
              <a:buNone/>
            </a:pPr>
            <a:r>
              <a:rPr lang="zh-CN" altLang="en-US" sz="2800" dirty="0"/>
              <a:t>(1)仅出现在</a:t>
            </a:r>
            <a:r>
              <a:rPr lang="en-US" altLang="zh-CN" sz="2800" dirty="0"/>
              <a:t>F</a:t>
            </a:r>
            <a:r>
              <a:rPr lang="zh-CN" altLang="en-US" sz="2800" dirty="0"/>
              <a:t>中函数依赖左部的属性</a:t>
            </a:r>
            <a:r>
              <a:rPr lang="en-US" altLang="zh-CN" sz="2800" dirty="0"/>
              <a:t>L</a:t>
            </a:r>
            <a:r>
              <a:rPr lang="zh-CN" altLang="en-US" sz="2800" dirty="0"/>
              <a:t>类；</a:t>
            </a:r>
          </a:p>
          <a:p>
            <a:pPr eaLnBrk="1" hangingPunct="1">
              <a:buFont typeface="Wingdings" panose="05000000000000000000" pitchFamily="2" charset="2"/>
              <a:buNone/>
            </a:pPr>
            <a:r>
              <a:rPr lang="zh-CN" altLang="en-US" sz="2800" dirty="0"/>
              <a:t>(2)仅出现在</a:t>
            </a:r>
            <a:r>
              <a:rPr lang="en-US" altLang="zh-CN" sz="2800" dirty="0"/>
              <a:t>F</a:t>
            </a:r>
            <a:r>
              <a:rPr lang="zh-CN" altLang="en-US" sz="2800" dirty="0"/>
              <a:t>中函数依赖右部的属性</a:t>
            </a:r>
            <a:r>
              <a:rPr lang="en-US" altLang="zh-CN" sz="2800" dirty="0"/>
              <a:t>R</a:t>
            </a:r>
            <a:r>
              <a:rPr lang="zh-CN" altLang="en-US" sz="2800" dirty="0"/>
              <a:t>类；</a:t>
            </a:r>
          </a:p>
          <a:p>
            <a:pPr eaLnBrk="1" hangingPunct="1">
              <a:buFont typeface="Wingdings" panose="05000000000000000000" pitchFamily="2" charset="2"/>
              <a:buNone/>
            </a:pPr>
            <a:r>
              <a:rPr lang="zh-CN" altLang="en-US" sz="2800" dirty="0"/>
              <a:t>(3) 在</a:t>
            </a:r>
            <a:r>
              <a:rPr lang="en-US" altLang="zh-CN" sz="2800" dirty="0"/>
              <a:t>F</a:t>
            </a:r>
            <a:r>
              <a:rPr lang="zh-CN" altLang="en-US" sz="2800" dirty="0"/>
              <a:t>中函数依赖左右两边均未出现的属性</a:t>
            </a:r>
            <a:r>
              <a:rPr lang="en-US" altLang="zh-CN" sz="2800" dirty="0"/>
              <a:t>N</a:t>
            </a:r>
            <a:r>
              <a:rPr lang="zh-CN" altLang="en-US" sz="2800" dirty="0"/>
              <a:t>类；</a:t>
            </a:r>
          </a:p>
          <a:p>
            <a:pPr eaLnBrk="1" hangingPunct="1">
              <a:buFont typeface="Wingdings" panose="05000000000000000000" pitchFamily="2" charset="2"/>
              <a:buNone/>
            </a:pPr>
            <a:r>
              <a:rPr lang="zh-CN" altLang="en-US" sz="2800" dirty="0"/>
              <a:t>(4) 在</a:t>
            </a:r>
            <a:r>
              <a:rPr lang="en-US" altLang="zh-CN" sz="2800" dirty="0"/>
              <a:t>F</a:t>
            </a:r>
            <a:r>
              <a:rPr lang="zh-CN" altLang="en-US" sz="2800" dirty="0"/>
              <a:t>中函数依赖左右两边均出现的属性</a:t>
            </a:r>
            <a:r>
              <a:rPr lang="en-US" altLang="zh-CN" sz="2800" dirty="0"/>
              <a:t>LR</a:t>
            </a:r>
            <a:r>
              <a:rPr lang="zh-CN" altLang="en-US" sz="2800" dirty="0"/>
              <a:t>类；</a:t>
            </a:r>
          </a:p>
        </p:txBody>
      </p:sp>
      <p:sp>
        <p:nvSpPr>
          <p:cNvPr id="140292" name="Line 4"/>
          <p:cNvSpPr>
            <a:spLocks noChangeShapeType="1"/>
          </p:cNvSpPr>
          <p:nvPr/>
        </p:nvSpPr>
        <p:spPr bwMode="auto">
          <a:xfrm>
            <a:off x="6000750" y="2090738"/>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623392" y="548680"/>
            <a:ext cx="7772400" cy="685800"/>
          </a:xfrm>
        </p:spPr>
        <p:txBody>
          <a:bodyPr/>
          <a:lstStyle/>
          <a:p>
            <a:pPr eaLnBrk="1" hangingPunct="1"/>
            <a:r>
              <a:rPr lang="en-US" altLang="zh-CN" sz="3200"/>
              <a:t>6.4.6</a:t>
            </a:r>
            <a:r>
              <a:rPr lang="zh-CN" altLang="en-US" sz="3200"/>
              <a:t>候选关键字求解</a:t>
            </a:r>
          </a:p>
        </p:txBody>
      </p:sp>
      <p:sp>
        <p:nvSpPr>
          <p:cNvPr id="141315" name="Rectangle 1027"/>
          <p:cNvSpPr>
            <a:spLocks noGrp="1" noChangeArrowheads="1"/>
          </p:cNvSpPr>
          <p:nvPr>
            <p:ph idx="1"/>
          </p:nvPr>
        </p:nvSpPr>
        <p:spPr>
          <a:xfrm>
            <a:off x="623392" y="1234480"/>
            <a:ext cx="9649072" cy="5362872"/>
          </a:xfrm>
        </p:spPr>
        <p:txBody>
          <a:bodyPr/>
          <a:lstStyle/>
          <a:p>
            <a:pPr eaLnBrk="1" hangingPunct="1">
              <a:buFont typeface="Wingdings" panose="05000000000000000000" pitchFamily="2" charset="2"/>
              <a:buNone/>
            </a:pPr>
            <a:r>
              <a:rPr lang="zh-CN" altLang="en-US" dirty="0" smtClean="0"/>
              <a:t>几个重要结论：</a:t>
            </a:r>
          </a:p>
          <a:p>
            <a:pPr eaLnBrk="1" hangingPunct="1">
              <a:buFont typeface="Wingdings" panose="05000000000000000000" pitchFamily="2" charset="2"/>
              <a:buNone/>
            </a:pPr>
            <a:r>
              <a:rPr lang="zh-CN" altLang="en-US" dirty="0" smtClean="0"/>
              <a:t>对于</a:t>
            </a:r>
            <a:r>
              <a:rPr lang="en-US" altLang="zh-CN" dirty="0" smtClean="0"/>
              <a:t>R(U,F)（F</a:t>
            </a:r>
            <a:r>
              <a:rPr lang="zh-CN" altLang="en-US" dirty="0" smtClean="0"/>
              <a:t>中不包括平凡依赖）</a:t>
            </a:r>
          </a:p>
          <a:p>
            <a:pPr eaLnBrk="1" hangingPunct="1">
              <a:buFont typeface="Wingdings" panose="05000000000000000000" pitchFamily="2" charset="2"/>
              <a:buNone/>
            </a:pPr>
            <a:r>
              <a:rPr lang="zh-CN" altLang="en-US" dirty="0" smtClean="0"/>
              <a:t>1 若</a:t>
            </a:r>
            <a:r>
              <a:rPr lang="en-US" altLang="zh-CN" dirty="0" smtClean="0"/>
              <a:t>X</a:t>
            </a:r>
            <a:r>
              <a:rPr lang="zh-CN" altLang="en-US" dirty="0" smtClean="0"/>
              <a:t>是</a:t>
            </a:r>
            <a:r>
              <a:rPr lang="en-US" altLang="zh-CN" dirty="0" smtClean="0"/>
              <a:t>L</a:t>
            </a:r>
            <a:r>
              <a:rPr lang="zh-CN" altLang="en-US" dirty="0" smtClean="0"/>
              <a:t>或</a:t>
            </a:r>
            <a:r>
              <a:rPr lang="en-US" altLang="zh-CN" dirty="0" smtClean="0"/>
              <a:t>N</a:t>
            </a:r>
            <a:r>
              <a:rPr lang="zh-CN" altLang="en-US" dirty="0" smtClean="0"/>
              <a:t>类属性，则</a:t>
            </a:r>
            <a:r>
              <a:rPr lang="en-US" altLang="zh-CN" dirty="0" smtClean="0"/>
              <a:t>X</a:t>
            </a:r>
            <a:r>
              <a:rPr lang="zh-CN" altLang="en-US" dirty="0" smtClean="0"/>
              <a:t>必为</a:t>
            </a:r>
            <a:r>
              <a:rPr lang="en-US" altLang="zh-CN" dirty="0" smtClean="0"/>
              <a:t>R</a:t>
            </a:r>
            <a:r>
              <a:rPr lang="zh-CN" altLang="en-US" dirty="0" smtClean="0"/>
              <a:t>的任一候选关键字的成员；</a:t>
            </a:r>
          </a:p>
          <a:p>
            <a:pPr eaLnBrk="1" hangingPunct="1">
              <a:buFont typeface="Wingdings" panose="05000000000000000000" pitchFamily="2" charset="2"/>
              <a:buNone/>
            </a:pPr>
            <a:r>
              <a:rPr lang="zh-CN" altLang="en-US" dirty="0" smtClean="0"/>
              <a:t>2 若</a:t>
            </a:r>
            <a:r>
              <a:rPr lang="en-US" altLang="zh-CN" dirty="0" smtClean="0"/>
              <a:t>X</a:t>
            </a:r>
            <a:r>
              <a:rPr lang="zh-CN" altLang="en-US" dirty="0" smtClean="0"/>
              <a:t>是</a:t>
            </a:r>
            <a:r>
              <a:rPr lang="en-US" altLang="zh-CN" dirty="0" smtClean="0"/>
              <a:t>R</a:t>
            </a:r>
            <a:r>
              <a:rPr lang="zh-CN" altLang="en-US" dirty="0" smtClean="0"/>
              <a:t>类属性，则</a:t>
            </a:r>
            <a:r>
              <a:rPr lang="en-US" altLang="zh-CN" dirty="0" smtClean="0"/>
              <a:t>X</a:t>
            </a:r>
            <a:r>
              <a:rPr lang="zh-CN" altLang="en-US" dirty="0" smtClean="0"/>
              <a:t>不在任何候选关键字中；</a:t>
            </a:r>
          </a:p>
          <a:p>
            <a:pPr eaLnBrk="1" hangingPunct="1">
              <a:buFont typeface="Wingdings" panose="05000000000000000000" pitchFamily="2" charset="2"/>
              <a:buNone/>
            </a:pPr>
            <a:r>
              <a:rPr lang="zh-CN" altLang="en-US" dirty="0" smtClean="0"/>
              <a:t>3 若</a:t>
            </a:r>
            <a:r>
              <a:rPr lang="en-US" altLang="zh-CN" dirty="0" smtClean="0"/>
              <a:t>X</a:t>
            </a:r>
            <a:r>
              <a:rPr lang="zh-CN" altLang="en-US" dirty="0" smtClean="0"/>
              <a:t>是</a:t>
            </a:r>
            <a:r>
              <a:rPr lang="en-US" altLang="zh-CN" dirty="0" smtClean="0"/>
              <a:t>L</a:t>
            </a:r>
            <a:r>
              <a:rPr lang="zh-CN" altLang="en-US" dirty="0" smtClean="0"/>
              <a:t>和</a:t>
            </a:r>
            <a:r>
              <a:rPr lang="en-US" altLang="zh-CN" dirty="0" smtClean="0"/>
              <a:t>N</a:t>
            </a:r>
            <a:r>
              <a:rPr lang="zh-CN" altLang="en-US" dirty="0" smtClean="0"/>
              <a:t>类组成的属性集，且</a:t>
            </a:r>
            <a:r>
              <a:rPr lang="en-US" altLang="zh-CN" dirty="0" smtClean="0"/>
              <a:t>X</a:t>
            </a:r>
            <a:r>
              <a:rPr lang="en-US" altLang="zh-CN" baseline="30000" dirty="0" smtClean="0"/>
              <a:t>+</a:t>
            </a:r>
            <a:r>
              <a:rPr lang="zh-CN" altLang="en-US" dirty="0" smtClean="0"/>
              <a:t>=</a:t>
            </a:r>
            <a:r>
              <a:rPr lang="en-US" altLang="zh-CN" dirty="0" smtClean="0"/>
              <a:t>U，</a:t>
            </a:r>
            <a:r>
              <a:rPr lang="zh-CN" altLang="en-US" dirty="0" smtClean="0"/>
              <a:t>则</a:t>
            </a:r>
            <a:r>
              <a:rPr lang="en-US" altLang="zh-CN" dirty="0" smtClean="0"/>
              <a:t>X</a:t>
            </a:r>
            <a:r>
              <a:rPr lang="zh-CN" altLang="en-US" dirty="0" smtClean="0"/>
              <a:t>是</a:t>
            </a:r>
            <a:r>
              <a:rPr lang="en-US" altLang="zh-CN" dirty="0" smtClean="0"/>
              <a:t>R</a:t>
            </a:r>
            <a:r>
              <a:rPr lang="zh-CN" altLang="en-US" dirty="0" smtClean="0"/>
              <a:t>的唯一候选关键字。</a:t>
            </a:r>
          </a:p>
          <a:p>
            <a:pPr eaLnBrk="1" hangingPunct="1">
              <a:buFont typeface="Wingdings" panose="05000000000000000000" pitchFamily="2" charset="2"/>
              <a:buNone/>
            </a:pPr>
            <a:endParaRPr lang="zh-CN" altLang="en-US" dirty="0"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95400" y="302401"/>
            <a:ext cx="7772400" cy="838200"/>
          </a:xfrm>
        </p:spPr>
        <p:txBody>
          <a:bodyPr/>
          <a:lstStyle/>
          <a:p>
            <a:pPr eaLnBrk="1" hangingPunct="1"/>
            <a:r>
              <a:rPr lang="en-US" altLang="zh-CN" sz="3200"/>
              <a:t>6.4.6</a:t>
            </a:r>
            <a:r>
              <a:rPr lang="zh-CN" altLang="en-US" sz="3200"/>
              <a:t>候选关键字求解</a:t>
            </a:r>
          </a:p>
        </p:txBody>
      </p:sp>
      <p:sp>
        <p:nvSpPr>
          <p:cNvPr id="142339" name="Rectangle 3"/>
          <p:cNvSpPr>
            <a:spLocks noGrp="1" noChangeArrowheads="1"/>
          </p:cNvSpPr>
          <p:nvPr>
            <p:ph idx="1"/>
          </p:nvPr>
        </p:nvSpPr>
        <p:spPr>
          <a:xfrm>
            <a:off x="619200" y="1140601"/>
            <a:ext cx="7848600" cy="5715000"/>
          </a:xfrm>
        </p:spPr>
        <p:txBody>
          <a:bodyPr>
            <a:normAutofit lnSpcReduction="10000"/>
          </a:bodyPr>
          <a:lstStyle/>
          <a:p>
            <a:pPr eaLnBrk="1" hangingPunct="1">
              <a:lnSpc>
                <a:spcPct val="90000"/>
              </a:lnSpc>
              <a:buFont typeface="Wingdings" panose="05000000000000000000" pitchFamily="2" charset="2"/>
              <a:buNone/>
            </a:pPr>
            <a:r>
              <a:rPr lang="zh-CN" altLang="en-US" sz="2800"/>
              <a:t>一个候选码求解算法</a:t>
            </a:r>
          </a:p>
          <a:p>
            <a:pPr eaLnBrk="1" hangingPunct="1">
              <a:lnSpc>
                <a:spcPct val="90000"/>
              </a:lnSpc>
              <a:buFont typeface="Wingdings" panose="05000000000000000000" pitchFamily="2" charset="2"/>
              <a:buNone/>
            </a:pPr>
            <a:r>
              <a:rPr lang="zh-CN" altLang="en-US" sz="2800"/>
              <a:t>输入：关系模式</a:t>
            </a:r>
            <a:r>
              <a:rPr lang="en-US" altLang="zh-CN" sz="2800"/>
              <a:t>R (U,F)</a:t>
            </a:r>
          </a:p>
          <a:p>
            <a:pPr eaLnBrk="1" hangingPunct="1">
              <a:lnSpc>
                <a:spcPct val="90000"/>
              </a:lnSpc>
              <a:buFont typeface="Wingdings" panose="05000000000000000000" pitchFamily="2" charset="2"/>
              <a:buNone/>
            </a:pPr>
            <a:r>
              <a:rPr lang="zh-CN" altLang="en-US" sz="2800"/>
              <a:t>输出：</a:t>
            </a:r>
            <a:r>
              <a:rPr lang="en-US" altLang="zh-CN" sz="2800"/>
              <a:t>R</a:t>
            </a:r>
            <a:r>
              <a:rPr lang="zh-CN" altLang="en-US" sz="2800"/>
              <a:t>的所有候选码</a:t>
            </a:r>
          </a:p>
          <a:p>
            <a:pPr eaLnBrk="1" hangingPunct="1">
              <a:lnSpc>
                <a:spcPct val="90000"/>
              </a:lnSpc>
              <a:buFont typeface="Wingdings" panose="05000000000000000000" pitchFamily="2" charset="2"/>
              <a:buNone/>
            </a:pPr>
            <a:r>
              <a:rPr lang="zh-CN" altLang="en-US" sz="2800"/>
              <a:t>1.</a:t>
            </a:r>
            <a:r>
              <a:rPr lang="zh-CN" altLang="en-US" sz="2800">
                <a:latin typeface="AdobeSongStd-Light-Acro" charset="-122"/>
              </a:rPr>
              <a:t>将</a:t>
            </a:r>
            <a:r>
              <a:rPr lang="en-US" altLang="zh-CN" sz="2800"/>
              <a:t>R</a:t>
            </a:r>
            <a:r>
              <a:rPr lang="zh-CN" altLang="en-US" sz="2800">
                <a:latin typeface="AdobeSongStd-Light-Acro" charset="-122"/>
              </a:rPr>
              <a:t>的所有属性分为</a:t>
            </a:r>
            <a:r>
              <a:rPr lang="en-US" altLang="zh-CN" sz="2800"/>
              <a:t>L</a:t>
            </a:r>
            <a:r>
              <a:rPr lang="en-US" altLang="zh-CN" sz="2800">
                <a:latin typeface="AdobeSongStd-Light-Acro" charset="-122"/>
              </a:rPr>
              <a:t>、</a:t>
            </a:r>
            <a:r>
              <a:rPr lang="en-US" altLang="zh-CN" sz="2800"/>
              <a:t>R</a:t>
            </a:r>
            <a:r>
              <a:rPr lang="en-US" altLang="zh-CN" sz="2800">
                <a:latin typeface="AdobeSongStd-Light-Acro" charset="-122"/>
              </a:rPr>
              <a:t>、</a:t>
            </a:r>
            <a:r>
              <a:rPr lang="en-US" altLang="zh-CN" sz="2800"/>
              <a:t>N </a:t>
            </a:r>
            <a:r>
              <a:rPr lang="zh-CN" altLang="en-US" sz="2800">
                <a:latin typeface="AdobeSongStd-Light-Acro" charset="-122"/>
              </a:rPr>
              <a:t>和</a:t>
            </a:r>
            <a:r>
              <a:rPr lang="en-US" altLang="zh-CN" sz="2800"/>
              <a:t>LR </a:t>
            </a:r>
            <a:r>
              <a:rPr lang="zh-CN" altLang="en-US" sz="2800">
                <a:latin typeface="AdobeSongStd-Light-Acro" charset="-122"/>
              </a:rPr>
              <a:t>四类，令</a:t>
            </a:r>
            <a:r>
              <a:rPr lang="en-US" altLang="zh-CN" sz="2800">
                <a:latin typeface="AdobeSongStd-Light-Acro" charset="-122"/>
              </a:rPr>
              <a:t>X</a:t>
            </a:r>
            <a:r>
              <a:rPr lang="zh-CN" altLang="en-US" sz="2800">
                <a:latin typeface="AdobeSongStd-Light-Acro" charset="-122"/>
              </a:rPr>
              <a:t>代表</a:t>
            </a:r>
            <a:r>
              <a:rPr lang="en-US" altLang="zh-CN" sz="2800">
                <a:latin typeface="AdobeSongStd-Light-Acro" charset="-122"/>
              </a:rPr>
              <a:t>L、N</a:t>
            </a:r>
            <a:r>
              <a:rPr lang="zh-CN" altLang="en-US" sz="2800">
                <a:latin typeface="AdobeSongStd-Light-Acro" charset="-122"/>
              </a:rPr>
              <a:t>类，</a:t>
            </a:r>
            <a:r>
              <a:rPr lang="en-US" altLang="zh-CN" sz="2800">
                <a:latin typeface="AdobeSongStd-Light-Acro" charset="-122"/>
              </a:rPr>
              <a:t>Y</a:t>
            </a:r>
            <a:r>
              <a:rPr lang="zh-CN" altLang="en-US" sz="2800">
                <a:latin typeface="AdobeSongStd-Light-Acro" charset="-122"/>
              </a:rPr>
              <a:t>代表</a:t>
            </a:r>
            <a:r>
              <a:rPr lang="en-US" altLang="zh-CN" sz="2800">
                <a:latin typeface="AdobeSongStd-Light-Acro" charset="-122"/>
              </a:rPr>
              <a:t>LR</a:t>
            </a:r>
            <a:r>
              <a:rPr lang="zh-CN" altLang="en-US" sz="2800">
                <a:latin typeface="AdobeSongStd-Light-Acro" charset="-122"/>
              </a:rPr>
              <a:t>类；</a:t>
            </a:r>
          </a:p>
          <a:p>
            <a:pPr eaLnBrk="1" hangingPunct="1">
              <a:lnSpc>
                <a:spcPct val="90000"/>
              </a:lnSpc>
              <a:buFont typeface="Wingdings" panose="05000000000000000000" pitchFamily="2" charset="2"/>
              <a:buNone/>
            </a:pPr>
            <a:r>
              <a:rPr lang="zh-CN" altLang="en-US" sz="2800">
                <a:latin typeface="AdobeSongStd-Light-Acro" charset="-122"/>
              </a:rPr>
              <a:t>2.求</a:t>
            </a:r>
            <a:r>
              <a:rPr lang="en-US" altLang="zh-CN" sz="2800">
                <a:latin typeface="AdobeSongStd-Light-Acro" charset="-122"/>
              </a:rPr>
              <a:t>X</a:t>
            </a:r>
            <a:r>
              <a:rPr lang="en-US" altLang="zh-CN" sz="2800" baseline="30000"/>
              <a:t>+</a:t>
            </a:r>
            <a:r>
              <a:rPr lang="en-US" altLang="zh-CN" sz="2800">
                <a:latin typeface="AdobeSongStd-Light-Acro" charset="-122"/>
              </a:rPr>
              <a:t>，</a:t>
            </a:r>
            <a:r>
              <a:rPr lang="zh-CN" altLang="en-US" sz="2800">
                <a:latin typeface="AdobeSongStd-Light-Acro" charset="-122"/>
              </a:rPr>
              <a:t>若</a:t>
            </a:r>
            <a:r>
              <a:rPr lang="en-US" altLang="zh-CN" sz="2800">
                <a:latin typeface="AdobeSongStd-Light-Acro" charset="-122"/>
              </a:rPr>
              <a:t>X</a:t>
            </a:r>
            <a:r>
              <a:rPr lang="en-US" altLang="zh-CN" sz="2800" baseline="30000"/>
              <a:t>+</a:t>
            </a:r>
            <a:r>
              <a:rPr lang="en-US" altLang="zh-CN" sz="2800">
                <a:latin typeface="AdobeSongStd-Light-Acro" charset="-122"/>
              </a:rPr>
              <a:t>＝U，</a:t>
            </a:r>
            <a:r>
              <a:rPr lang="zh-CN" altLang="en-US" sz="2800">
                <a:latin typeface="AdobeSongStd-Light-Acro" charset="-122"/>
              </a:rPr>
              <a:t>则</a:t>
            </a:r>
            <a:r>
              <a:rPr lang="en-US" altLang="zh-CN" sz="2800">
                <a:latin typeface="AdobeSongStd-Light-Acro" charset="-122"/>
              </a:rPr>
              <a:t>X</a:t>
            </a:r>
            <a:r>
              <a:rPr lang="zh-CN" altLang="en-US" sz="2800">
                <a:latin typeface="AdobeSongStd-Light-Acro" charset="-122"/>
              </a:rPr>
              <a:t>为唯一候选码，转5，否则转3；</a:t>
            </a:r>
          </a:p>
          <a:p>
            <a:pPr eaLnBrk="1" hangingPunct="1">
              <a:lnSpc>
                <a:spcPct val="90000"/>
              </a:lnSpc>
              <a:buFont typeface="Wingdings" panose="05000000000000000000" pitchFamily="2" charset="2"/>
              <a:buNone/>
            </a:pPr>
            <a:r>
              <a:rPr lang="zh-CN" altLang="en-US" sz="2800">
                <a:latin typeface="AdobeSongStd-Light-Acro" charset="-122"/>
              </a:rPr>
              <a:t>3.在</a:t>
            </a:r>
            <a:r>
              <a:rPr lang="en-US" altLang="zh-CN" sz="2800">
                <a:latin typeface="AdobeSongStd-Light-Acro" charset="-122"/>
              </a:rPr>
              <a:t>Y</a:t>
            </a:r>
            <a:r>
              <a:rPr lang="zh-CN" altLang="en-US" sz="2800">
                <a:latin typeface="AdobeSongStd-Light-Acro" charset="-122"/>
              </a:rPr>
              <a:t>中取一个属性</a:t>
            </a:r>
            <a:r>
              <a:rPr lang="en-US" altLang="zh-CN" sz="2800">
                <a:latin typeface="AdobeSongStd-Light-Acro" charset="-122"/>
              </a:rPr>
              <a:t>A，</a:t>
            </a:r>
            <a:r>
              <a:rPr lang="zh-CN" altLang="en-US" sz="2800">
                <a:latin typeface="AdobeSongStd-Light-Acro" charset="-122"/>
              </a:rPr>
              <a:t>求</a:t>
            </a:r>
            <a:r>
              <a:rPr lang="en-US" altLang="zh-CN" sz="2800">
                <a:latin typeface="AdobeSongStd-Light-Acro" charset="-122"/>
              </a:rPr>
              <a:t>XA</a:t>
            </a:r>
            <a:r>
              <a:rPr lang="en-US" altLang="zh-CN" sz="2800" baseline="30000"/>
              <a:t>+</a:t>
            </a:r>
            <a:r>
              <a:rPr lang="en-US" altLang="zh-CN" sz="2800">
                <a:latin typeface="AdobeSongStd-Light-Acro" charset="-122"/>
              </a:rPr>
              <a:t>，</a:t>
            </a:r>
            <a:r>
              <a:rPr lang="zh-CN" altLang="en-US" sz="2800">
                <a:latin typeface="AdobeSongStd-Light-Acro" charset="-122"/>
              </a:rPr>
              <a:t>若</a:t>
            </a:r>
            <a:r>
              <a:rPr lang="en-US" altLang="zh-CN" sz="2800">
                <a:latin typeface="AdobeSongStd-Light-Acro" charset="-122"/>
              </a:rPr>
              <a:t>XA</a:t>
            </a:r>
            <a:r>
              <a:rPr lang="en-US" altLang="zh-CN" sz="2800" baseline="30000"/>
              <a:t>+</a:t>
            </a:r>
            <a:r>
              <a:rPr lang="en-US" altLang="zh-CN" sz="2800">
                <a:latin typeface="AdobeSongStd-Light-Acro" charset="-122"/>
              </a:rPr>
              <a:t>＝U，</a:t>
            </a:r>
            <a:r>
              <a:rPr lang="zh-CN" altLang="en-US" sz="2800">
                <a:latin typeface="AdobeSongStd-Light-Acro" charset="-122"/>
              </a:rPr>
              <a:t>则转4，否则取另一个属性，直到取完。</a:t>
            </a:r>
          </a:p>
          <a:p>
            <a:pPr eaLnBrk="1" hangingPunct="1">
              <a:lnSpc>
                <a:spcPct val="90000"/>
              </a:lnSpc>
              <a:buFont typeface="Wingdings" panose="05000000000000000000" pitchFamily="2" charset="2"/>
              <a:buNone/>
            </a:pPr>
            <a:r>
              <a:rPr lang="zh-CN" altLang="en-US" sz="2800">
                <a:latin typeface="AdobeSongStd-Light-Acro" charset="-122"/>
              </a:rPr>
              <a:t>4.若找到所有候选码，则转5，否则在</a:t>
            </a:r>
            <a:r>
              <a:rPr lang="en-US" altLang="zh-CN" sz="2800">
                <a:latin typeface="AdobeSongStd-Light-Acro" charset="-122"/>
              </a:rPr>
              <a:t>Y</a:t>
            </a:r>
            <a:r>
              <a:rPr lang="zh-CN" altLang="en-US" sz="2800">
                <a:latin typeface="AdobeSongStd-Light-Acro" charset="-122"/>
              </a:rPr>
              <a:t>中依次取两个、三个</a:t>
            </a:r>
            <a:r>
              <a:rPr lang="zh-CN" altLang="en-US" sz="2800"/>
              <a:t>…</a:t>
            </a:r>
            <a:r>
              <a:rPr lang="zh-CN" altLang="en-US" sz="2800">
                <a:latin typeface="AdobeSongStd-Light-Acro" charset="-122"/>
              </a:rPr>
              <a:t>，依次求它们的属性闭包，看是否等于</a:t>
            </a:r>
            <a:r>
              <a:rPr lang="en-US" altLang="zh-CN" sz="2800">
                <a:latin typeface="AdobeSongStd-Light-Acro" charset="-122"/>
              </a:rPr>
              <a:t>U</a:t>
            </a:r>
          </a:p>
          <a:p>
            <a:pPr eaLnBrk="1" hangingPunct="1">
              <a:lnSpc>
                <a:spcPct val="90000"/>
              </a:lnSpc>
              <a:buFont typeface="Wingdings" panose="05000000000000000000" pitchFamily="2" charset="2"/>
              <a:buNone/>
            </a:pPr>
            <a:r>
              <a:rPr lang="en-US" altLang="zh-CN" sz="2800">
                <a:latin typeface="AdobeSongStd-Light-Acro" charset="-122"/>
              </a:rPr>
              <a:t>6.</a:t>
            </a:r>
            <a:r>
              <a:rPr lang="zh-CN" altLang="en-US" sz="2800">
                <a:latin typeface="AdobeSongStd-Light-Acro" charset="-122"/>
              </a:rPr>
              <a:t>停止，输出结果。</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7408" y="692696"/>
            <a:ext cx="7772400" cy="461962"/>
          </a:xfrm>
        </p:spPr>
        <p:txBody>
          <a:bodyPr>
            <a:normAutofit fontScale="90000"/>
          </a:bodyPr>
          <a:lstStyle/>
          <a:p>
            <a:pPr eaLnBrk="1" hangingPunct="1"/>
            <a:r>
              <a:rPr lang="zh-CN" altLang="en-US" sz="3200"/>
              <a:t>数据库设计中的数据语义问题(续)</a:t>
            </a:r>
            <a:endParaRPr lang="en-US" altLang="zh-CN" sz="3200"/>
          </a:p>
        </p:txBody>
      </p:sp>
      <p:sp>
        <p:nvSpPr>
          <p:cNvPr id="18435" name="Rectangle 3"/>
          <p:cNvSpPr>
            <a:spLocks noGrp="1" noChangeArrowheads="1"/>
          </p:cNvSpPr>
          <p:nvPr>
            <p:ph idx="1"/>
          </p:nvPr>
        </p:nvSpPr>
        <p:spPr>
          <a:xfrm>
            <a:off x="691208" y="1507083"/>
            <a:ext cx="7772400" cy="4114800"/>
          </a:xfrm>
        </p:spPr>
        <p:txBody>
          <a:bodyPr/>
          <a:lstStyle/>
          <a:p>
            <a:pPr eaLnBrk="1" hangingPunct="1"/>
            <a:r>
              <a:rPr lang="zh-CN" altLang="en-US" sz="2400">
                <a:latin typeface="宋体" panose="02010600030101010101" pitchFamily="2" charset="-122"/>
              </a:rPr>
              <a:t>插入异常 ：</a:t>
            </a:r>
          </a:p>
          <a:p>
            <a:pPr lvl="2" eaLnBrk="1" hangingPunct="1">
              <a:buFontTx/>
              <a:buNone/>
            </a:pPr>
            <a:r>
              <a:rPr lang="zh-CN" altLang="en-US" smtClean="0">
                <a:latin typeface="宋体" panose="02010600030101010101" pitchFamily="2" charset="-122"/>
              </a:rPr>
              <a:t>应该插入的数据未被插入。</a:t>
            </a:r>
          </a:p>
          <a:p>
            <a:pPr lvl="2" eaLnBrk="1" hangingPunct="1">
              <a:buFontTx/>
              <a:buNone/>
            </a:pPr>
            <a:endParaRPr lang="zh-CN" altLang="en-US" smtClean="0">
              <a:latin typeface="宋体" panose="02010600030101010101" pitchFamily="2" charset="-122"/>
            </a:endParaRPr>
          </a:p>
          <a:p>
            <a:pPr eaLnBrk="1" hangingPunct="1"/>
            <a:r>
              <a:rPr lang="zh-CN" altLang="en-US" sz="2400">
                <a:latin typeface="宋体" panose="02010600030101010101" pitchFamily="2" charset="-122"/>
              </a:rPr>
              <a:t>删除异常</a:t>
            </a:r>
          </a:p>
          <a:p>
            <a:pPr lvl="2" eaLnBrk="1" hangingPunct="1">
              <a:buFontTx/>
              <a:buNone/>
            </a:pPr>
            <a:r>
              <a:rPr lang="zh-CN" altLang="en-US" smtClean="0">
                <a:latin typeface="宋体" panose="02010600030101010101" pitchFamily="2" charset="-122"/>
              </a:rPr>
              <a:t>不该删除的数据被删除。</a:t>
            </a:r>
          </a:p>
          <a:p>
            <a:pPr lvl="2" eaLnBrk="1" hangingPunct="1">
              <a:buFontTx/>
              <a:buNone/>
            </a:pPr>
            <a:endParaRPr lang="zh-CN" altLang="en-US" smtClean="0">
              <a:latin typeface="宋体" panose="02010600030101010101" pitchFamily="2" charset="-122"/>
            </a:endParaRPr>
          </a:p>
          <a:p>
            <a:pPr eaLnBrk="1" hangingPunct="1"/>
            <a:r>
              <a:rPr lang="zh-CN" altLang="en-US" sz="2400">
                <a:latin typeface="宋体" panose="02010600030101010101" pitchFamily="2" charset="-122"/>
              </a:rPr>
              <a:t> 数据冗余和更新问题</a:t>
            </a:r>
          </a:p>
          <a:p>
            <a:pPr lvl="2" eaLnBrk="1" hangingPunct="1">
              <a:buFontTx/>
              <a:buNone/>
            </a:pPr>
            <a:r>
              <a:rPr lang="zh-CN" altLang="en-US" smtClean="0">
                <a:latin typeface="宋体" panose="02010600030101010101" pitchFamily="2" charset="-122"/>
              </a:rPr>
              <a:t>不必要地重复存储某些属性的值；</a:t>
            </a:r>
          </a:p>
          <a:p>
            <a:pPr lvl="2" eaLnBrk="1" hangingPunct="1">
              <a:buFontTx/>
              <a:buNone/>
            </a:pPr>
            <a:r>
              <a:rPr lang="zh-CN" altLang="en-US" smtClean="0">
                <a:latin typeface="宋体" panose="02010600030101010101" pitchFamily="2" charset="-122"/>
              </a:rPr>
              <a:t>更新操作代价非常大。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5400" y="548680"/>
            <a:ext cx="7772400" cy="579438"/>
          </a:xfrm>
        </p:spPr>
        <p:txBody>
          <a:bodyPr/>
          <a:lstStyle/>
          <a:p>
            <a:pPr eaLnBrk="1" hangingPunct="1"/>
            <a:r>
              <a:rPr lang="zh-CN" altLang="en-US" sz="3200"/>
              <a:t>数据库设计中的数据语义问题(续)</a:t>
            </a:r>
            <a:endParaRPr lang="en-US" altLang="zh-CN" sz="3200"/>
          </a:p>
        </p:txBody>
      </p:sp>
      <p:sp>
        <p:nvSpPr>
          <p:cNvPr id="19459" name="Rectangle 3"/>
          <p:cNvSpPr>
            <a:spLocks noGrp="1" noChangeArrowheads="1"/>
          </p:cNvSpPr>
          <p:nvPr>
            <p:ph idx="1"/>
          </p:nvPr>
        </p:nvSpPr>
        <p:spPr>
          <a:xfrm>
            <a:off x="771600" y="1386880"/>
            <a:ext cx="7772400" cy="4114800"/>
          </a:xfrm>
        </p:spPr>
        <p:txBody>
          <a:bodyPr/>
          <a:lstStyle/>
          <a:p>
            <a:pPr eaLnBrk="1" hangingPunct="1"/>
            <a:r>
              <a:rPr lang="zh-CN" altLang="en-US" sz="2400"/>
              <a:t>职工关系模式</a:t>
            </a:r>
            <a:r>
              <a:rPr lang="en-US" altLang="zh-CN" sz="2400"/>
              <a:t>E(EN,R,S) / E(Ename, Rating, Salary)</a:t>
            </a:r>
            <a:r>
              <a:rPr lang="zh-CN" altLang="en-US" sz="2400"/>
              <a:t>能够通过引用空值来解决问题</a:t>
            </a:r>
          </a:p>
          <a:p>
            <a:pPr lvl="1" eaLnBrk="1" hangingPunct="1"/>
            <a:r>
              <a:rPr lang="zh-CN" altLang="en-US" sz="2400"/>
              <a:t>不能</a:t>
            </a:r>
          </a:p>
          <a:p>
            <a:pPr lvl="1" eaLnBrk="1" hangingPunct="1"/>
            <a:r>
              <a:rPr lang="zh-CN" altLang="en-US" sz="2400"/>
              <a:t>原因：</a:t>
            </a:r>
          </a:p>
          <a:p>
            <a:pPr lvl="2" eaLnBrk="1" hangingPunct="1"/>
            <a:r>
              <a:rPr lang="zh-CN" altLang="en-US" smtClean="0"/>
              <a:t>若主码为空，违背关系模式中主码不能为空 </a:t>
            </a:r>
          </a:p>
          <a:p>
            <a:pPr eaLnBrk="1" hangingPunct="1"/>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692696"/>
            <a:ext cx="7772400" cy="609600"/>
          </a:xfrm>
        </p:spPr>
        <p:txBody>
          <a:bodyPr/>
          <a:lstStyle/>
          <a:p>
            <a:pPr eaLnBrk="1" hangingPunct="1"/>
            <a:r>
              <a:rPr lang="zh-CN" altLang="en-US" sz="3200" dirty="0"/>
              <a:t>数据库设计中的数据语义问题(续)</a:t>
            </a:r>
          </a:p>
        </p:txBody>
      </p:sp>
      <p:sp>
        <p:nvSpPr>
          <p:cNvPr id="20483"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mtClean="0"/>
              <a:t>属性间联系</a:t>
            </a:r>
          </a:p>
          <a:p>
            <a:pPr eaLnBrk="1" hangingPunct="1"/>
            <a:r>
              <a:rPr lang="zh-CN" altLang="en-US" smtClean="0"/>
              <a:t>1-1</a:t>
            </a:r>
          </a:p>
          <a:p>
            <a:pPr eaLnBrk="1" hangingPunct="1"/>
            <a:r>
              <a:rPr lang="zh-CN" altLang="en-US" smtClean="0"/>
              <a:t>1-</a:t>
            </a:r>
            <a:r>
              <a:rPr lang="en-US" altLang="zh-CN" smtClean="0"/>
              <a:t>M</a:t>
            </a:r>
          </a:p>
          <a:p>
            <a:pPr eaLnBrk="1" hangingPunct="1"/>
            <a:r>
              <a:rPr lang="en-US" altLang="zh-CN" smtClean="0"/>
              <a:t>N-M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95400" y="476672"/>
            <a:ext cx="7772400" cy="1066800"/>
          </a:xfrm>
        </p:spPr>
        <p:txBody>
          <a:bodyPr/>
          <a:lstStyle/>
          <a:p>
            <a:pPr eaLnBrk="1" hangingPunct="1"/>
            <a:r>
              <a:rPr lang="en-US" altLang="zh-CN" sz="3200"/>
              <a:t>6.2 </a:t>
            </a:r>
            <a:r>
              <a:rPr lang="zh-CN" altLang="en-US" sz="3200"/>
              <a:t>规范化</a:t>
            </a:r>
            <a:br>
              <a:rPr lang="zh-CN" altLang="en-US" sz="3200"/>
            </a:br>
            <a:endParaRPr lang="zh-CN" altLang="en-US" sz="3200"/>
          </a:p>
        </p:txBody>
      </p:sp>
      <p:sp>
        <p:nvSpPr>
          <p:cNvPr id="21507" name="Rectangle 3"/>
          <p:cNvSpPr>
            <a:spLocks noGrp="1" noChangeArrowheads="1"/>
          </p:cNvSpPr>
          <p:nvPr>
            <p:ph idx="1"/>
          </p:nvPr>
        </p:nvSpPr>
        <p:spPr>
          <a:xfrm>
            <a:off x="725563" y="1352972"/>
            <a:ext cx="7772400" cy="4648200"/>
          </a:xfrm>
        </p:spPr>
        <p:txBody>
          <a:bodyPr>
            <a:normAutofit/>
          </a:bodyPr>
          <a:lstStyle/>
          <a:p>
            <a:pPr eaLnBrk="1" hangingPunct="1"/>
            <a:r>
              <a:rPr lang="en-US" altLang="zh-CN" dirty="0"/>
              <a:t>6.2.1 </a:t>
            </a:r>
            <a:r>
              <a:rPr lang="zh-CN" altLang="en-US" dirty="0"/>
              <a:t>函数依赖</a:t>
            </a:r>
          </a:p>
          <a:p>
            <a:pPr eaLnBrk="1" hangingPunct="1"/>
            <a:endParaRPr lang="zh-CN" altLang="en-US" dirty="0"/>
          </a:p>
          <a:p>
            <a:pPr eaLnBrk="1" hangingPunct="1"/>
            <a:r>
              <a:rPr lang="en-US" altLang="zh-CN" dirty="0"/>
              <a:t>6.2.2 </a:t>
            </a:r>
            <a:r>
              <a:rPr lang="zh-CN" altLang="en-US" dirty="0"/>
              <a:t>码</a:t>
            </a:r>
          </a:p>
          <a:p>
            <a:pPr eaLnBrk="1" hangingPunct="1"/>
            <a:endParaRPr lang="zh-CN" altLang="en-US" dirty="0"/>
          </a:p>
          <a:p>
            <a:pPr eaLnBrk="1" hangingPunct="1"/>
            <a:r>
              <a:rPr lang="en-US" altLang="zh-CN" dirty="0"/>
              <a:t>6.2.3 </a:t>
            </a:r>
            <a:r>
              <a:rPr lang="zh-CN" altLang="en-US" dirty="0"/>
              <a:t>范式</a:t>
            </a:r>
          </a:p>
          <a:p>
            <a:pPr eaLnBrk="1" hangingPunct="1"/>
            <a:endParaRPr lang="zh-CN" altLang="en-US" dirty="0"/>
          </a:p>
          <a:p>
            <a:pPr eaLnBrk="1" hangingPunct="1"/>
            <a:r>
              <a:rPr lang="en-US" altLang="zh-CN" dirty="0"/>
              <a:t>6.3.4 </a:t>
            </a:r>
            <a:r>
              <a:rPr lang="zh-CN" altLang="en-US" dirty="0"/>
              <a:t>小结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3392" y="692696"/>
            <a:ext cx="7772400" cy="579437"/>
          </a:xfrm>
        </p:spPr>
        <p:txBody>
          <a:bodyPr/>
          <a:lstStyle/>
          <a:p>
            <a:pPr eaLnBrk="1" hangingPunct="1"/>
            <a:r>
              <a:rPr lang="en-US" altLang="zh-CN" sz="3200" dirty="0"/>
              <a:t>6.2.1 </a:t>
            </a:r>
            <a:r>
              <a:rPr lang="zh-CN" altLang="en-US" sz="3200" dirty="0"/>
              <a:t>函数依赖 (续)</a:t>
            </a:r>
          </a:p>
        </p:txBody>
      </p:sp>
      <p:sp>
        <p:nvSpPr>
          <p:cNvPr id="27651" name="Rectangle 3"/>
          <p:cNvSpPr>
            <a:spLocks noGrp="1" noChangeArrowheads="1"/>
          </p:cNvSpPr>
          <p:nvPr>
            <p:ph idx="1"/>
          </p:nvPr>
        </p:nvSpPr>
        <p:spPr>
          <a:xfrm>
            <a:off x="595173" y="1600200"/>
            <a:ext cx="8335963" cy="3581400"/>
          </a:xfrm>
        </p:spPr>
        <p:txBody>
          <a:bodyPr>
            <a:normAutofit lnSpcReduction="10000"/>
          </a:bodyPr>
          <a:lstStyle/>
          <a:p>
            <a:pPr eaLnBrk="1" hangingPunct="1">
              <a:lnSpc>
                <a:spcPct val="90000"/>
              </a:lnSpc>
              <a:defRPr/>
            </a:pPr>
            <a:r>
              <a:rPr lang="zh-CN" altLang="en-US" sz="2400"/>
              <a:t>1. 定义</a:t>
            </a:r>
          </a:p>
          <a:p>
            <a:pPr eaLnBrk="1" hangingPunct="1">
              <a:lnSpc>
                <a:spcPct val="90000"/>
              </a:lnSpc>
              <a:defRPr/>
            </a:pPr>
            <a:endParaRPr lang="zh-CN" altLang="en-US" sz="2400"/>
          </a:p>
          <a:p>
            <a:pPr lvl="1" eaLnBrk="1" hangingPunct="1">
              <a:lnSpc>
                <a:spcPct val="110000"/>
              </a:lnSpc>
              <a:buFont typeface="Wingdings" panose="05000000000000000000" pitchFamily="2" charset="2"/>
              <a:buNone/>
              <a:defRPr/>
            </a:pPr>
            <a:r>
              <a:rPr lang="zh-CN" altLang="en-US" sz="2400"/>
              <a:t>设</a:t>
            </a:r>
            <a:r>
              <a:rPr lang="en-US" altLang="zh-CN" sz="2400"/>
              <a:t>R(U)</a:t>
            </a:r>
            <a:r>
              <a:rPr lang="zh-CN" altLang="en-US" sz="2400"/>
              <a:t>是属性集</a:t>
            </a:r>
            <a:r>
              <a:rPr lang="en-US" altLang="zh-CN" sz="2400"/>
              <a:t>U</a:t>
            </a:r>
            <a:r>
              <a:rPr lang="zh-CN" altLang="en-US" sz="2400"/>
              <a:t>上的关系模式，</a:t>
            </a:r>
            <a:r>
              <a:rPr lang="en-US" altLang="zh-CN" sz="2400"/>
              <a:t>X , Y </a:t>
            </a:r>
            <a:r>
              <a:rPr lang="en-US" altLang="zh-CN" sz="2400">
                <a:sym typeface="Symbol" panose="05050102010706020507" pitchFamily="18" charset="2"/>
              </a:rPr>
              <a:t> U， r</a:t>
            </a:r>
            <a:r>
              <a:rPr lang="zh-CN" altLang="en-US" sz="2400">
                <a:sym typeface="Symbol" panose="05050102010706020507" pitchFamily="18" charset="2"/>
              </a:rPr>
              <a:t>是</a:t>
            </a:r>
            <a:r>
              <a:rPr lang="en-US" altLang="zh-CN" sz="2400"/>
              <a:t>R(U)</a:t>
            </a:r>
            <a:r>
              <a:rPr lang="en-US" altLang="zh-CN" sz="2400">
                <a:sym typeface="Symbol" panose="05050102010706020507" pitchFamily="18" charset="2"/>
              </a:rPr>
              <a:t> </a:t>
            </a:r>
            <a:r>
              <a:rPr lang="zh-CN" altLang="en-US" sz="2400">
                <a:sym typeface="Symbol" panose="05050102010706020507" pitchFamily="18" charset="2"/>
              </a:rPr>
              <a:t>上的任意一个关系，如果成立</a:t>
            </a:r>
          </a:p>
          <a:p>
            <a:pPr lvl="1" algn="ctr" eaLnBrk="1" hangingPunct="1">
              <a:lnSpc>
                <a:spcPct val="110000"/>
              </a:lnSpc>
              <a:spcBef>
                <a:spcPct val="40000"/>
              </a:spcBef>
              <a:buFont typeface="Wingdings" panose="05000000000000000000" pitchFamily="2" charset="2"/>
              <a:buNone/>
              <a:defRPr/>
            </a:pPr>
            <a:r>
              <a:rPr lang="zh-CN" altLang="en-US" sz="2400">
                <a:solidFill>
                  <a:srgbClr val="FFFF99"/>
                </a:solidFill>
                <a:effectLst>
                  <a:outerShdw blurRad="38100" dist="38100" dir="2700000" algn="tl">
                    <a:srgbClr val="000000"/>
                  </a:outerShdw>
                </a:effectLst>
                <a:sym typeface="Symbol" panose="05050102010706020507" pitchFamily="18" charset="2"/>
              </a:rPr>
              <a:t>对</a:t>
            </a:r>
            <a:r>
              <a:rPr lang="en-US" altLang="zh-CN" sz="2400">
                <a:solidFill>
                  <a:srgbClr val="FFFF99"/>
                </a:solidFill>
                <a:effectLst>
                  <a:outerShdw blurRad="38100" dist="38100" dir="2700000" algn="tl">
                    <a:srgbClr val="000000"/>
                  </a:outerShdw>
                </a:effectLst>
                <a:sym typeface="Symbol" panose="05050102010706020507" pitchFamily="18" charset="2"/>
              </a:rPr>
              <a:t>t</a:t>
            </a:r>
            <a:r>
              <a:rPr lang="en-US" altLang="zh-CN" sz="2400">
                <a:solidFill>
                  <a:srgbClr val="FFFF99"/>
                </a:solidFill>
                <a:effectLst>
                  <a:outerShdw blurRad="38100" dist="38100" dir="2700000" algn="tl">
                    <a:srgbClr val="000000"/>
                  </a:outerShdw>
                </a:effectLst>
              </a:rPr>
              <a:t> , </a:t>
            </a:r>
            <a:r>
              <a:rPr lang="en-US" altLang="zh-CN" sz="2400">
                <a:solidFill>
                  <a:srgbClr val="FFFF99"/>
                </a:solidFill>
                <a:effectLst>
                  <a:outerShdw blurRad="38100" dist="38100" dir="2700000" algn="tl">
                    <a:srgbClr val="000000"/>
                  </a:outerShdw>
                </a:effectLst>
                <a:sym typeface="Symbol" panose="05050102010706020507" pitchFamily="18" charset="2"/>
              </a:rPr>
              <a:t>s  r，</a:t>
            </a:r>
            <a:r>
              <a:rPr lang="zh-CN" altLang="en-US" sz="2400">
                <a:solidFill>
                  <a:srgbClr val="FFFF99"/>
                </a:solidFill>
                <a:effectLst>
                  <a:outerShdw blurRad="38100" dist="38100" dir="2700000" algn="tl">
                    <a:srgbClr val="000000"/>
                  </a:outerShdw>
                </a:effectLst>
                <a:sym typeface="Symbol" panose="05050102010706020507" pitchFamily="18" charset="2"/>
              </a:rPr>
              <a:t>若</a:t>
            </a:r>
            <a:r>
              <a:rPr lang="en-US" altLang="zh-CN" sz="2400">
                <a:solidFill>
                  <a:srgbClr val="FFFF99"/>
                </a:solidFill>
                <a:effectLst>
                  <a:outerShdw blurRad="38100" dist="38100" dir="2700000" algn="tl">
                    <a:srgbClr val="000000"/>
                  </a:outerShdw>
                </a:effectLst>
                <a:sym typeface="Symbol" panose="05050102010706020507" pitchFamily="18" charset="2"/>
              </a:rPr>
              <a:t>t[X] = s[X]，</a:t>
            </a:r>
            <a:r>
              <a:rPr lang="zh-CN" altLang="en-US" sz="2400">
                <a:solidFill>
                  <a:srgbClr val="FFFF99"/>
                </a:solidFill>
                <a:effectLst>
                  <a:outerShdw blurRad="38100" dist="38100" dir="2700000" algn="tl">
                    <a:srgbClr val="000000"/>
                  </a:outerShdw>
                </a:effectLst>
                <a:sym typeface="Symbol" panose="05050102010706020507" pitchFamily="18" charset="2"/>
              </a:rPr>
              <a:t>则</a:t>
            </a:r>
            <a:r>
              <a:rPr lang="en-US" altLang="zh-CN" sz="2400">
                <a:solidFill>
                  <a:srgbClr val="FFFF99"/>
                </a:solidFill>
                <a:effectLst>
                  <a:outerShdw blurRad="38100" dist="38100" dir="2700000" algn="tl">
                    <a:srgbClr val="000000"/>
                  </a:outerShdw>
                </a:effectLst>
                <a:sym typeface="Symbol" panose="05050102010706020507" pitchFamily="18" charset="2"/>
              </a:rPr>
              <a:t>t[Y] = s[Y]</a:t>
            </a:r>
          </a:p>
          <a:p>
            <a:pPr lvl="1" eaLnBrk="1" hangingPunct="1">
              <a:lnSpc>
                <a:spcPct val="110000"/>
              </a:lnSpc>
              <a:spcBef>
                <a:spcPct val="40000"/>
              </a:spcBef>
              <a:buFont typeface="Wingdings" panose="05000000000000000000" pitchFamily="2" charset="2"/>
              <a:buNone/>
              <a:defRPr/>
            </a:pPr>
            <a:r>
              <a:rPr lang="zh-CN" altLang="en-US" sz="2400">
                <a:sym typeface="Symbol" panose="05050102010706020507" pitchFamily="18" charset="2"/>
              </a:rPr>
              <a:t>	那么称“</a:t>
            </a:r>
            <a:r>
              <a:rPr lang="en-US" altLang="zh-CN" sz="2400">
                <a:sym typeface="Symbol" panose="05050102010706020507" pitchFamily="18" charset="2"/>
              </a:rPr>
              <a:t>X</a:t>
            </a:r>
            <a:r>
              <a:rPr lang="zh-CN" altLang="en-US" sz="2400" b="1">
                <a:sym typeface="Symbol" panose="05050102010706020507" pitchFamily="18" charset="2"/>
              </a:rPr>
              <a:t>函数决定</a:t>
            </a:r>
            <a:r>
              <a:rPr lang="en-US" altLang="zh-CN" sz="2400">
                <a:sym typeface="Symbol" panose="05050102010706020507" pitchFamily="18" charset="2"/>
              </a:rPr>
              <a:t>Y”，</a:t>
            </a:r>
            <a:r>
              <a:rPr lang="zh-CN" altLang="en-US" sz="2400">
                <a:sym typeface="Symbol" panose="05050102010706020507" pitchFamily="18" charset="2"/>
              </a:rPr>
              <a:t>或“</a:t>
            </a:r>
            <a:r>
              <a:rPr lang="en-US" altLang="zh-CN" sz="2400">
                <a:sym typeface="Symbol" panose="05050102010706020507" pitchFamily="18" charset="2"/>
              </a:rPr>
              <a:t>Y</a:t>
            </a:r>
            <a:r>
              <a:rPr lang="zh-CN" altLang="en-US" sz="2400" b="1">
                <a:sym typeface="Symbol" panose="05050102010706020507" pitchFamily="18" charset="2"/>
              </a:rPr>
              <a:t>函数依赖</a:t>
            </a:r>
            <a:r>
              <a:rPr lang="zh-CN" altLang="en-US" sz="2400">
                <a:sym typeface="Symbol" panose="05050102010706020507" pitchFamily="18" charset="2"/>
              </a:rPr>
              <a:t>于</a:t>
            </a:r>
            <a:r>
              <a:rPr lang="en-US" altLang="zh-CN" sz="2400">
                <a:sym typeface="Symbol" panose="05050102010706020507" pitchFamily="18" charset="2"/>
              </a:rPr>
              <a:t>X”，</a:t>
            </a:r>
            <a:r>
              <a:rPr lang="zh-CN" altLang="en-US" sz="2400">
                <a:sym typeface="Symbol" panose="05050102010706020507" pitchFamily="18" charset="2"/>
              </a:rPr>
              <a:t>记作</a:t>
            </a:r>
            <a:r>
              <a:rPr lang="en-US" altLang="zh-CN" sz="2400" b="1">
                <a:solidFill>
                  <a:srgbClr val="FF3300"/>
                </a:solidFill>
                <a:sym typeface="Symbol" panose="05050102010706020507" pitchFamily="18" charset="2"/>
              </a:rPr>
              <a:t>XY</a:t>
            </a:r>
            <a:endParaRPr lang="en-US" altLang="zh-CN" sz="2400">
              <a:sym typeface="Symbol" panose="05050102010706020507" pitchFamily="18" charset="2"/>
            </a:endParaRPr>
          </a:p>
          <a:p>
            <a:pPr lvl="1" eaLnBrk="1" hangingPunct="1">
              <a:lnSpc>
                <a:spcPct val="110000"/>
              </a:lnSpc>
              <a:spcBef>
                <a:spcPct val="40000"/>
              </a:spcBef>
              <a:buFont typeface="Wingdings" panose="05000000000000000000" pitchFamily="2" charset="2"/>
              <a:buNone/>
              <a:defRPr/>
            </a:pPr>
            <a:r>
              <a:rPr lang="zh-CN" altLang="en-US" sz="2400">
                <a:sym typeface="Symbol" panose="05050102010706020507" pitchFamily="18" charset="2"/>
              </a:rPr>
              <a:t>	称</a:t>
            </a:r>
            <a:r>
              <a:rPr lang="en-US" altLang="zh-CN" sz="2400">
                <a:sym typeface="Symbol" panose="05050102010706020507" pitchFamily="18" charset="2"/>
              </a:rPr>
              <a:t>X</a:t>
            </a:r>
            <a:r>
              <a:rPr lang="zh-CN" altLang="en-US" sz="2400">
                <a:sym typeface="Symbol" panose="05050102010706020507" pitchFamily="18" charset="2"/>
              </a:rPr>
              <a:t>为</a:t>
            </a:r>
            <a:r>
              <a:rPr lang="zh-CN" altLang="en-US" sz="2400" b="1">
                <a:sym typeface="Symbol" panose="05050102010706020507" pitchFamily="18" charset="2"/>
              </a:rPr>
              <a:t>决定因素</a:t>
            </a:r>
            <a:endParaRPr lang="zh-CN" altLang="en-US" sz="2400">
              <a:sym typeface="Symbol" panose="05050102010706020507" pitchFamily="18" charset="2"/>
            </a:endParaRPr>
          </a:p>
          <a:p>
            <a:pPr lvl="1" algn="ctr" eaLnBrk="1" hangingPunct="1">
              <a:lnSpc>
                <a:spcPct val="110000"/>
              </a:lnSpc>
              <a:buFont typeface="Wingdings" panose="05000000000000000000" pitchFamily="2" charset="2"/>
              <a:buNone/>
              <a:defRPr/>
            </a:pPr>
            <a:r>
              <a:rPr lang="zh-CN" altLang="en-US" sz="2400">
                <a:sym typeface="Symbol" panose="05050102010706020507" pitchFamily="18" charset="2"/>
              </a:rPr>
              <a:t>	如</a:t>
            </a:r>
            <a:r>
              <a:rPr lang="en-US" altLang="zh-CN" sz="2400">
                <a:sym typeface="Symbol" panose="05050102010706020507" pitchFamily="18" charset="2"/>
              </a:rPr>
              <a:t>Sno </a:t>
            </a:r>
            <a:r>
              <a:rPr lang="en-US" altLang="zh-CN" sz="2400" b="1">
                <a:sym typeface="Symbol" panose="05050102010706020507" pitchFamily="18" charset="2"/>
              </a:rPr>
              <a:t></a:t>
            </a:r>
            <a:r>
              <a:rPr lang="en-US" altLang="zh-CN" sz="2400">
                <a:sym typeface="Symbol" panose="05050102010706020507" pitchFamily="18" charset="2"/>
              </a:rPr>
              <a:t> SN， （Sno，Cno）</a:t>
            </a:r>
            <a:r>
              <a:rPr lang="en-US" altLang="zh-CN" sz="2400" b="1">
                <a:sym typeface="Symbol" panose="05050102010706020507" pitchFamily="18" charset="2"/>
              </a:rPr>
              <a:t></a:t>
            </a:r>
            <a:r>
              <a:rPr lang="en-US" altLang="zh-CN" sz="2400">
                <a:sym typeface="Symbol" panose="05050102010706020507" pitchFamily="18" charset="2"/>
              </a:rPr>
              <a:t> G</a:t>
            </a:r>
          </a:p>
          <a:p>
            <a:pPr eaLnBrk="1" hangingPunct="1">
              <a:lnSpc>
                <a:spcPct val="90000"/>
              </a:lnSpc>
              <a:buFont typeface="Wingdings" panose="05000000000000000000" pitchFamily="2" charset="2"/>
              <a:buNone/>
              <a:defRPr/>
            </a:pPr>
            <a:endParaRPr lang="en-US" altLang="zh-CN" sz="2400"/>
          </a:p>
          <a:p>
            <a:pPr eaLnBrk="1" hangingPunct="1">
              <a:lnSpc>
                <a:spcPct val="90000"/>
              </a:lnSpc>
              <a:buFont typeface="Wingdings" panose="05000000000000000000" pitchFamily="2" charset="2"/>
              <a:buNone/>
              <a:defRPr/>
            </a:pP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7408" y="692696"/>
            <a:ext cx="7772400" cy="579437"/>
          </a:xfrm>
        </p:spPr>
        <p:txBody>
          <a:bodyPr/>
          <a:lstStyle/>
          <a:p>
            <a:pPr eaLnBrk="1" hangingPunct="1"/>
            <a:r>
              <a:rPr lang="en-US" altLang="zh-CN" sz="3200"/>
              <a:t>6.2.1 </a:t>
            </a:r>
            <a:r>
              <a:rPr lang="zh-CN" altLang="en-US" sz="3200"/>
              <a:t>函数依赖 (续)</a:t>
            </a:r>
          </a:p>
        </p:txBody>
      </p:sp>
      <p:sp>
        <p:nvSpPr>
          <p:cNvPr id="23555" name="Rectangle 3"/>
          <p:cNvSpPr>
            <a:spLocks noGrp="1" noChangeArrowheads="1"/>
          </p:cNvSpPr>
          <p:nvPr>
            <p:ph idx="1"/>
          </p:nvPr>
        </p:nvSpPr>
        <p:spPr>
          <a:xfrm>
            <a:off x="843608" y="1554707"/>
            <a:ext cx="7620000" cy="533400"/>
          </a:xfrm>
        </p:spPr>
        <p:txBody>
          <a:bodyPr/>
          <a:lstStyle/>
          <a:p>
            <a:pPr eaLnBrk="1" hangingPunct="1"/>
            <a:r>
              <a:rPr lang="en-US" altLang="zh-CN" sz="2000"/>
              <a:t>Ex 1: </a:t>
            </a:r>
            <a:r>
              <a:rPr lang="zh-CN" altLang="en-US" sz="2000"/>
              <a:t>辨析下列关系模式中的函数依赖</a:t>
            </a:r>
          </a:p>
        </p:txBody>
      </p:sp>
      <p:graphicFrame>
        <p:nvGraphicFramePr>
          <p:cNvPr id="28676" name="Group 4"/>
          <p:cNvGraphicFramePr>
            <a:graphicFrameLocks noGrp="1"/>
          </p:cNvGraphicFramePr>
          <p:nvPr>
            <p:extLst>
              <p:ext uri="{D42A27DB-BD31-4B8C-83A1-F6EECF244321}">
                <p14:modId xmlns:p14="http://schemas.microsoft.com/office/powerpoint/2010/main" val="1566325407"/>
              </p:ext>
            </p:extLst>
          </p:nvPr>
        </p:nvGraphicFramePr>
        <p:xfrm>
          <a:off x="1224608" y="2392908"/>
          <a:ext cx="6096000" cy="2378076"/>
        </p:xfrm>
        <a:graphic>
          <a:graphicData uri="http://schemas.openxmlformats.org/drawingml/2006/table">
            <a:tbl>
              <a:tblPr/>
              <a:tblGrid>
                <a:gridCol w="1524000">
                  <a:extLst>
                    <a:ext uri="{9D8B030D-6E8A-4147-A177-3AD203B41FA5}">
                      <a16:colId xmlns:a16="http://schemas.microsoft.com/office/drawing/2014/main" val="355115449"/>
                    </a:ext>
                  </a:extLst>
                </a:gridCol>
                <a:gridCol w="1524000">
                  <a:extLst>
                    <a:ext uri="{9D8B030D-6E8A-4147-A177-3AD203B41FA5}">
                      <a16:colId xmlns:a16="http://schemas.microsoft.com/office/drawing/2014/main" val="533256231"/>
                    </a:ext>
                  </a:extLst>
                </a:gridCol>
                <a:gridCol w="1524000">
                  <a:extLst>
                    <a:ext uri="{9D8B030D-6E8A-4147-A177-3AD203B41FA5}">
                      <a16:colId xmlns:a16="http://schemas.microsoft.com/office/drawing/2014/main" val="1255105944"/>
                    </a:ext>
                  </a:extLst>
                </a:gridCol>
                <a:gridCol w="1524000">
                  <a:extLst>
                    <a:ext uri="{9D8B030D-6E8A-4147-A177-3AD203B41FA5}">
                      <a16:colId xmlns:a16="http://schemas.microsoft.com/office/drawing/2014/main" val="4217667403"/>
                    </a:ext>
                  </a:extLst>
                </a:gridCol>
              </a:tblGrid>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smtClean="0">
                          <a:ln>
                            <a:noFill/>
                          </a:ln>
                          <a:solidFill>
                            <a:srgbClr val="FFFF99"/>
                          </a:solidFill>
                          <a:effectLst/>
                          <a:latin typeface="Times New Roman" panose="02020603050405020304" pitchFamily="18" charset="0"/>
                          <a:ea typeface="宋体" panose="02010600030101010101" pitchFamily="2" charset="-122"/>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smtClean="0">
                          <a:ln>
                            <a:noFill/>
                          </a:ln>
                          <a:solidFill>
                            <a:srgbClr val="FFFF99"/>
                          </a:solidFill>
                          <a:effectLst/>
                          <a:latin typeface="Times New Roman" panose="02020603050405020304" pitchFamily="18" charset="0"/>
                          <a:ea typeface="宋体" panose="02010600030101010101" pitchFamily="2" charset="-122"/>
                        </a:rPr>
                        <a:t>B</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smtClean="0">
                          <a:ln>
                            <a:noFill/>
                          </a:ln>
                          <a:solidFill>
                            <a:srgbClr val="FFFF99"/>
                          </a:solidFill>
                          <a:effectLst/>
                          <a:latin typeface="Times New Roman" panose="02020603050405020304" pitchFamily="18" charset="0"/>
                          <a:ea typeface="宋体" panose="02010600030101010101" pitchFamily="2" charset="-122"/>
                        </a:rPr>
                        <a:t>C</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smtClean="0">
                          <a:ln>
                            <a:noFill/>
                          </a:ln>
                          <a:solidFill>
                            <a:srgbClr val="FFFF99"/>
                          </a:solidFill>
                          <a:effectLst/>
                          <a:latin typeface="Times New Roman" panose="02020603050405020304" pitchFamily="18" charset="0"/>
                          <a:ea typeface="宋体" panose="02010600030101010101" pitchFamily="2" charset="-122"/>
                        </a:rPr>
                        <a:t>D</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4489188"/>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2793463"/>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3150263"/>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9725184"/>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8155127"/>
                  </a:ext>
                </a:extLst>
              </a:tr>
              <a:tr h="39634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520749"/>
                  </a:ext>
                </a:extLst>
              </a:tr>
            </a:tbl>
          </a:graphicData>
        </a:graphic>
      </p:graphicFrame>
      <p:sp>
        <p:nvSpPr>
          <p:cNvPr id="23593" name="Text Box 41"/>
          <p:cNvSpPr txBox="1">
            <a:spLocks noChangeArrowheads="1"/>
          </p:cNvSpPr>
          <p:nvPr/>
        </p:nvSpPr>
        <p:spPr bwMode="auto">
          <a:xfrm>
            <a:off x="1453208" y="5212307"/>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t>解答： </a:t>
            </a:r>
            <a:r>
              <a:rPr lang="en-US" altLang="zh-CN" sz="2400">
                <a:latin typeface="Arial" panose="020B0604020202020204" pitchFamily="34" charset="0"/>
              </a:rPr>
              <a:t>A -&gt; C , AB-&gt;C…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7408" y="476672"/>
            <a:ext cx="7772400" cy="579437"/>
          </a:xfrm>
        </p:spPr>
        <p:txBody>
          <a:bodyPr/>
          <a:lstStyle/>
          <a:p>
            <a:pPr eaLnBrk="1" hangingPunct="1">
              <a:buFontTx/>
              <a:buChar char="•"/>
            </a:pPr>
            <a:r>
              <a:rPr lang="zh-CN" altLang="en-US" sz="3200" dirty="0"/>
              <a:t>学习内容</a:t>
            </a:r>
          </a:p>
        </p:txBody>
      </p:sp>
      <p:sp>
        <p:nvSpPr>
          <p:cNvPr id="5123" name="Rectangle 3"/>
          <p:cNvSpPr>
            <a:spLocks noGrp="1" noChangeArrowheads="1"/>
          </p:cNvSpPr>
          <p:nvPr>
            <p:ph idx="1"/>
          </p:nvPr>
        </p:nvSpPr>
        <p:spPr>
          <a:xfrm>
            <a:off x="797571" y="1338683"/>
            <a:ext cx="7772400" cy="4724400"/>
          </a:xfrm>
        </p:spPr>
        <p:txBody>
          <a:bodyPr>
            <a:normAutofit/>
          </a:bodyPr>
          <a:lstStyle/>
          <a:p>
            <a:pPr eaLnBrk="1" hangingPunct="1"/>
            <a:r>
              <a:rPr lang="en-US" altLang="zh-CN" dirty="0"/>
              <a:t>6.1 </a:t>
            </a:r>
            <a:r>
              <a:rPr lang="zh-CN" altLang="en-US" dirty="0"/>
              <a:t>关系模式设计的问题</a:t>
            </a:r>
          </a:p>
          <a:p>
            <a:pPr eaLnBrk="1" hangingPunct="1"/>
            <a:endParaRPr lang="zh-CN" altLang="en-US" dirty="0"/>
          </a:p>
          <a:p>
            <a:pPr eaLnBrk="1" hangingPunct="1"/>
            <a:r>
              <a:rPr lang="en-US" altLang="zh-CN" dirty="0"/>
              <a:t>6.2 </a:t>
            </a:r>
            <a:r>
              <a:rPr lang="zh-CN" altLang="en-US" dirty="0"/>
              <a:t>规范化</a:t>
            </a:r>
          </a:p>
          <a:p>
            <a:pPr eaLnBrk="1" hangingPunct="1"/>
            <a:endParaRPr lang="zh-CN" altLang="en-US" dirty="0"/>
          </a:p>
          <a:p>
            <a:pPr eaLnBrk="1" hangingPunct="1"/>
            <a:r>
              <a:rPr lang="en-US" altLang="zh-CN" dirty="0"/>
              <a:t>6.3 </a:t>
            </a:r>
            <a:r>
              <a:rPr lang="zh-CN" altLang="en-US" dirty="0"/>
              <a:t>函数依赖的推理</a:t>
            </a:r>
            <a:r>
              <a:rPr lang="zh-CN" altLang="en-US" dirty="0" smtClean="0"/>
              <a:t>规则 </a:t>
            </a:r>
            <a:endParaRPr lang="zh-CN" altLang="en-US" dirty="0"/>
          </a:p>
          <a:p>
            <a:pPr eaLnBrk="1" hangingPunct="1"/>
            <a:endParaRPr lang="zh-CN" altLang="en-US" dirty="0"/>
          </a:p>
          <a:p>
            <a:pPr eaLnBrk="1" hangingPunct="1"/>
            <a:r>
              <a:rPr lang="en-US" altLang="zh-CN" dirty="0"/>
              <a:t>6.4 </a:t>
            </a:r>
            <a:r>
              <a:rPr lang="zh-CN" altLang="en-US" dirty="0"/>
              <a:t>模式分解</a:t>
            </a:r>
          </a:p>
          <a:p>
            <a:pPr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1424" y="620688"/>
            <a:ext cx="7772400" cy="579437"/>
          </a:xfrm>
        </p:spPr>
        <p:txBody>
          <a:bodyPr/>
          <a:lstStyle/>
          <a:p>
            <a:pPr eaLnBrk="1" hangingPunct="1"/>
            <a:r>
              <a:rPr lang="en-US" altLang="zh-CN" sz="3200"/>
              <a:t>6.2.1 </a:t>
            </a:r>
            <a:r>
              <a:rPr lang="zh-CN" altLang="en-US" sz="3200"/>
              <a:t>函数依赖 (续)</a:t>
            </a:r>
          </a:p>
        </p:txBody>
      </p:sp>
      <p:sp>
        <p:nvSpPr>
          <p:cNvPr id="24579" name="Rectangle 3"/>
          <p:cNvSpPr>
            <a:spLocks noGrp="1" noChangeArrowheads="1"/>
          </p:cNvSpPr>
          <p:nvPr>
            <p:ph idx="1"/>
          </p:nvPr>
        </p:nvSpPr>
        <p:spPr>
          <a:xfrm>
            <a:off x="941587" y="1635099"/>
            <a:ext cx="7772400" cy="838200"/>
          </a:xfrm>
        </p:spPr>
        <p:txBody>
          <a:bodyPr/>
          <a:lstStyle/>
          <a:p>
            <a:pPr eaLnBrk="1" hangingPunct="1"/>
            <a:r>
              <a:rPr lang="en-US" altLang="zh-CN" sz="2000"/>
              <a:t>Ex 2: </a:t>
            </a:r>
            <a:r>
              <a:rPr lang="zh-CN" altLang="en-US" sz="2000"/>
              <a:t>辨析下列关系模式中的函数依赖</a:t>
            </a:r>
          </a:p>
        </p:txBody>
      </p:sp>
      <p:graphicFrame>
        <p:nvGraphicFramePr>
          <p:cNvPr id="29700" name="Group 4"/>
          <p:cNvGraphicFramePr>
            <a:graphicFrameLocks noGrp="1"/>
          </p:cNvGraphicFramePr>
          <p:nvPr>
            <p:extLst>
              <p:ext uri="{D42A27DB-BD31-4B8C-83A1-F6EECF244321}">
                <p14:modId xmlns:p14="http://schemas.microsoft.com/office/powerpoint/2010/main" val="1042463462"/>
              </p:ext>
            </p:extLst>
          </p:nvPr>
        </p:nvGraphicFramePr>
        <p:xfrm>
          <a:off x="1292424" y="2701899"/>
          <a:ext cx="6096000" cy="2286000"/>
        </p:xfrm>
        <a:graphic>
          <a:graphicData uri="http://schemas.openxmlformats.org/drawingml/2006/table">
            <a:tbl>
              <a:tblPr/>
              <a:tblGrid>
                <a:gridCol w="2032000">
                  <a:extLst>
                    <a:ext uri="{9D8B030D-6E8A-4147-A177-3AD203B41FA5}">
                      <a16:colId xmlns:a16="http://schemas.microsoft.com/office/drawing/2014/main" val="2209693453"/>
                    </a:ext>
                  </a:extLst>
                </a:gridCol>
                <a:gridCol w="2032000">
                  <a:extLst>
                    <a:ext uri="{9D8B030D-6E8A-4147-A177-3AD203B41FA5}">
                      <a16:colId xmlns:a16="http://schemas.microsoft.com/office/drawing/2014/main" val="1189209405"/>
                    </a:ext>
                  </a:extLst>
                </a:gridCol>
                <a:gridCol w="2032000">
                  <a:extLst>
                    <a:ext uri="{9D8B030D-6E8A-4147-A177-3AD203B41FA5}">
                      <a16:colId xmlns:a16="http://schemas.microsoft.com/office/drawing/2014/main" val="1339125019"/>
                    </a:ext>
                  </a:extLst>
                </a:gridCol>
              </a:tblGrid>
              <a:tr h="5905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6059762"/>
                  </a:ext>
                </a:extLst>
              </a:tr>
              <a:tr h="5651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2817766"/>
                  </a:ext>
                </a:extLst>
              </a:tr>
              <a:tr h="5651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9803450"/>
                  </a:ext>
                </a:extLst>
              </a:tr>
              <a:tr h="5651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354646"/>
                  </a:ext>
                </a:extLst>
              </a:tr>
            </a:tbl>
          </a:graphicData>
        </a:graphic>
      </p:graphicFrame>
      <p:sp>
        <p:nvSpPr>
          <p:cNvPr id="24602" name="Text Box 26"/>
          <p:cNvSpPr txBox="1">
            <a:spLocks noChangeArrowheads="1"/>
          </p:cNvSpPr>
          <p:nvPr/>
        </p:nvSpPr>
        <p:spPr bwMode="auto">
          <a:xfrm>
            <a:off x="1368624" y="5216499"/>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t>解答：</a:t>
            </a:r>
            <a:r>
              <a:rPr lang="en-US" altLang="zh-CN" sz="2400">
                <a:latin typeface="Arial" panose="020B0604020202020204" pitchFamily="34" charset="0"/>
              </a:rPr>
              <a:t>A-&gt;BC, B-&gt;C,AB-&gt;C…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7408" y="476672"/>
            <a:ext cx="7772400" cy="579438"/>
          </a:xfrm>
        </p:spPr>
        <p:txBody>
          <a:bodyPr/>
          <a:lstStyle/>
          <a:p>
            <a:pPr eaLnBrk="1" hangingPunct="1"/>
            <a:r>
              <a:rPr lang="en-US" altLang="zh-CN" sz="3200"/>
              <a:t>6.2.1 </a:t>
            </a:r>
            <a:r>
              <a:rPr lang="zh-CN" altLang="en-US" sz="3200"/>
              <a:t>函数依赖 (续)</a:t>
            </a:r>
          </a:p>
        </p:txBody>
      </p:sp>
      <p:sp>
        <p:nvSpPr>
          <p:cNvPr id="25603" name="Rectangle 3"/>
          <p:cNvSpPr>
            <a:spLocks noGrp="1" noChangeArrowheads="1"/>
          </p:cNvSpPr>
          <p:nvPr>
            <p:ph idx="1"/>
          </p:nvPr>
        </p:nvSpPr>
        <p:spPr>
          <a:xfrm>
            <a:off x="919808" y="1238672"/>
            <a:ext cx="7772400" cy="3505200"/>
          </a:xfrm>
        </p:spPr>
        <p:txBody>
          <a:bodyPr/>
          <a:lstStyle/>
          <a:p>
            <a:pPr eaLnBrk="1" hangingPunct="1"/>
            <a:r>
              <a:rPr lang="zh-CN" altLang="en-US" sz="2000"/>
              <a:t>2. 相关说明</a:t>
            </a:r>
          </a:p>
          <a:p>
            <a:pPr eaLnBrk="1" hangingPunct="1"/>
            <a:endParaRPr lang="zh-CN" altLang="en-US" sz="2000"/>
          </a:p>
          <a:p>
            <a:pPr lvl="1" eaLnBrk="1" hangingPunct="1"/>
            <a:r>
              <a:rPr lang="zh-CN" altLang="en-US" sz="2000"/>
              <a:t>函数依赖成立的条件</a:t>
            </a:r>
          </a:p>
          <a:p>
            <a:pPr lvl="1" eaLnBrk="1" hangingPunct="1"/>
            <a:endParaRPr lang="zh-CN" altLang="en-US" sz="2000"/>
          </a:p>
          <a:p>
            <a:pPr lvl="1" eaLnBrk="1" hangingPunct="1"/>
            <a:r>
              <a:rPr lang="zh-CN" altLang="en-US" sz="2000"/>
              <a:t>平凡的函数依赖</a:t>
            </a:r>
          </a:p>
          <a:p>
            <a:pPr lvl="1" eaLnBrk="1" hangingPunct="1"/>
            <a:endParaRPr lang="zh-CN" altLang="en-US" sz="2000"/>
          </a:p>
          <a:p>
            <a:pPr lvl="2" eaLnBrk="1" hangingPunct="1">
              <a:lnSpc>
                <a:spcPct val="110000"/>
              </a:lnSpc>
              <a:buFontTx/>
              <a:buNone/>
            </a:pPr>
            <a:r>
              <a:rPr lang="zh-CN" altLang="en-US" sz="2000">
                <a:sym typeface="Symbol" panose="05050102010706020507" pitchFamily="18" charset="2"/>
              </a:rPr>
              <a:t>   如果</a:t>
            </a:r>
            <a:r>
              <a:rPr lang="en-US" altLang="zh-CN" sz="2000">
                <a:sym typeface="Symbol" panose="05050102010706020507" pitchFamily="18" charset="2"/>
              </a:rPr>
              <a:t>X </a:t>
            </a:r>
            <a:r>
              <a:rPr lang="en-US" altLang="zh-CN" sz="2000" b="1">
                <a:sym typeface="Symbol" panose="05050102010706020507" pitchFamily="18" charset="2"/>
              </a:rPr>
              <a:t></a:t>
            </a:r>
            <a:r>
              <a:rPr lang="en-US" altLang="zh-CN" sz="2000">
                <a:sym typeface="Symbol" panose="05050102010706020507" pitchFamily="18" charset="2"/>
              </a:rPr>
              <a:t> Y，</a:t>
            </a:r>
            <a:r>
              <a:rPr lang="zh-CN" altLang="en-US" sz="2000">
                <a:sym typeface="Symbol" panose="05050102010706020507" pitchFamily="18" charset="2"/>
              </a:rPr>
              <a:t>但</a:t>
            </a:r>
            <a:r>
              <a:rPr lang="en-US" altLang="zh-CN" sz="2000">
                <a:sym typeface="Symbol" panose="05050102010706020507" pitchFamily="18" charset="2"/>
              </a:rPr>
              <a:t>Y </a:t>
            </a:r>
            <a:r>
              <a:rPr lang="zh-CN" altLang="en-US" sz="2000">
                <a:sym typeface="Symbol" panose="05050102010706020507" pitchFamily="18" charset="2"/>
              </a:rPr>
              <a:t> </a:t>
            </a:r>
            <a:r>
              <a:rPr lang="en-US" altLang="zh-CN" sz="2000">
                <a:sym typeface="Symbol" panose="05050102010706020507" pitchFamily="18" charset="2"/>
              </a:rPr>
              <a:t>X，</a:t>
            </a:r>
            <a:r>
              <a:rPr lang="zh-CN" altLang="en-US" sz="2000">
                <a:sym typeface="Symbol" panose="05050102010706020507" pitchFamily="18" charset="2"/>
              </a:rPr>
              <a:t>则称其为平凡的函数依赖，否则称为非平凡的函数依赖</a:t>
            </a:r>
          </a:p>
          <a:p>
            <a:pPr lvl="2" eaLnBrk="1" hangingPunct="1">
              <a:lnSpc>
                <a:spcPct val="110000"/>
              </a:lnSpc>
              <a:buFontTx/>
              <a:buNone/>
            </a:pPr>
            <a:r>
              <a:rPr lang="zh-CN" altLang="en-US" sz="2000">
                <a:sym typeface="Symbol" panose="05050102010706020507" pitchFamily="18" charset="2"/>
              </a:rPr>
              <a:t>	如（</a:t>
            </a:r>
            <a:r>
              <a:rPr lang="en-US" altLang="zh-CN" sz="2000">
                <a:sym typeface="Symbol" panose="05050102010706020507" pitchFamily="18" charset="2"/>
              </a:rPr>
              <a:t>Sno，SN）</a:t>
            </a:r>
            <a:r>
              <a:rPr lang="en-US" altLang="zh-CN" sz="2000" b="1">
                <a:sym typeface="Symbol" panose="05050102010706020507" pitchFamily="18" charset="2"/>
              </a:rPr>
              <a:t></a:t>
            </a:r>
            <a:r>
              <a:rPr lang="en-US" altLang="zh-CN" sz="2000">
                <a:sym typeface="Symbol" panose="05050102010706020507" pitchFamily="18" charset="2"/>
              </a:rPr>
              <a:t> SN</a:t>
            </a:r>
            <a:r>
              <a:rPr lang="zh-CN" altLang="en-US" sz="2000">
                <a:sym typeface="Symbol" panose="05050102010706020507" pitchFamily="18" charset="2"/>
              </a:rPr>
              <a:t>是平凡的函数依赖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5400" y="692696"/>
            <a:ext cx="7772400" cy="579437"/>
          </a:xfrm>
        </p:spPr>
        <p:txBody>
          <a:bodyPr/>
          <a:lstStyle/>
          <a:p>
            <a:pPr eaLnBrk="1" hangingPunct="1"/>
            <a:r>
              <a:rPr lang="en-US" altLang="zh-CN" sz="3200"/>
              <a:t>6.2.1 </a:t>
            </a:r>
            <a:r>
              <a:rPr lang="zh-CN" altLang="en-US" sz="3200"/>
              <a:t>函数依赖 (续)</a:t>
            </a:r>
          </a:p>
        </p:txBody>
      </p:sp>
      <p:sp>
        <p:nvSpPr>
          <p:cNvPr id="26627" name="Rectangle 3"/>
          <p:cNvSpPr>
            <a:spLocks noGrp="1" noChangeArrowheads="1"/>
          </p:cNvSpPr>
          <p:nvPr>
            <p:ph idx="1"/>
          </p:nvPr>
        </p:nvSpPr>
        <p:spPr>
          <a:xfrm>
            <a:off x="725563" y="1440407"/>
            <a:ext cx="7772400" cy="3124200"/>
          </a:xfrm>
        </p:spPr>
        <p:txBody>
          <a:bodyPr/>
          <a:lstStyle/>
          <a:p>
            <a:pPr eaLnBrk="1" hangingPunct="1"/>
            <a:r>
              <a:rPr lang="zh-CN" altLang="en-US" sz="2000"/>
              <a:t>2. 相关说明</a:t>
            </a:r>
          </a:p>
          <a:p>
            <a:pPr eaLnBrk="1" hangingPunct="1"/>
            <a:endParaRPr lang="zh-CN" altLang="en-US" sz="2000"/>
          </a:p>
          <a:p>
            <a:pPr lvl="1" eaLnBrk="1" hangingPunct="1"/>
            <a:r>
              <a:rPr lang="zh-CN" altLang="en-US" sz="2000"/>
              <a:t>部分函数依赖</a:t>
            </a:r>
          </a:p>
          <a:p>
            <a:pPr lvl="2" eaLnBrk="1" hangingPunct="1">
              <a:buFontTx/>
              <a:buNone/>
            </a:pPr>
            <a:endParaRPr lang="zh-CN" altLang="en-US" sz="1800"/>
          </a:p>
          <a:p>
            <a:pPr lvl="1" eaLnBrk="1" hangingPunct="1">
              <a:lnSpc>
                <a:spcPct val="105000"/>
              </a:lnSpc>
              <a:spcBef>
                <a:spcPct val="25000"/>
              </a:spcBef>
              <a:buFont typeface="Wingdings" panose="05000000000000000000" pitchFamily="2" charset="2"/>
              <a:buNone/>
            </a:pPr>
            <a:r>
              <a:rPr lang="zh-CN" altLang="en-US" sz="2000"/>
              <a:t>在</a:t>
            </a:r>
            <a:r>
              <a:rPr lang="en-US" altLang="zh-CN" sz="2000"/>
              <a:t>R(U)</a:t>
            </a:r>
            <a:r>
              <a:rPr lang="zh-CN" altLang="en-US" sz="2000"/>
              <a:t>中，如果</a:t>
            </a:r>
            <a:r>
              <a:rPr lang="en-US" altLang="zh-CN" sz="2000">
                <a:sym typeface="Symbol" panose="05050102010706020507" pitchFamily="18" charset="2"/>
              </a:rPr>
              <a:t>X</a:t>
            </a:r>
            <a:r>
              <a:rPr lang="en-US" altLang="zh-CN" sz="2000" b="1">
                <a:sym typeface="Symbol" panose="05050102010706020507" pitchFamily="18" charset="2"/>
              </a:rPr>
              <a:t></a:t>
            </a:r>
            <a:r>
              <a:rPr lang="en-US" altLang="zh-CN" sz="2000">
                <a:sym typeface="Symbol" panose="05050102010706020507" pitchFamily="18" charset="2"/>
              </a:rPr>
              <a:t>Y</a:t>
            </a:r>
            <a:r>
              <a:rPr lang="en-US" altLang="zh-CN" sz="2000"/>
              <a:t>，</a:t>
            </a:r>
            <a:r>
              <a:rPr lang="zh-CN" altLang="en-US" sz="2000"/>
              <a:t>且对于任意</a:t>
            </a:r>
            <a:r>
              <a:rPr lang="en-US" altLang="zh-CN" sz="2000"/>
              <a:t>X</a:t>
            </a:r>
            <a:r>
              <a:rPr lang="zh-CN" altLang="en-US" sz="2000"/>
              <a:t>的真子集</a:t>
            </a:r>
            <a:r>
              <a:rPr lang="en-US" altLang="zh-CN" sz="2000"/>
              <a:t>X′,</a:t>
            </a:r>
            <a:r>
              <a:rPr lang="zh-CN" altLang="en-US" sz="2000"/>
              <a:t>都有            </a:t>
            </a:r>
            <a:r>
              <a:rPr lang="en-US" altLang="zh-CN" sz="2000"/>
              <a:t>，</a:t>
            </a:r>
            <a:r>
              <a:rPr lang="zh-CN" altLang="en-US" sz="2000"/>
              <a:t>则称</a:t>
            </a:r>
            <a:r>
              <a:rPr lang="en-US" altLang="zh-CN" sz="2000"/>
              <a:t>Y</a:t>
            </a:r>
            <a:r>
              <a:rPr lang="zh-CN" altLang="en-US" sz="2000"/>
              <a:t>对</a:t>
            </a:r>
            <a:r>
              <a:rPr lang="en-US" altLang="zh-CN" sz="2000"/>
              <a:t>X</a:t>
            </a:r>
            <a:r>
              <a:rPr lang="zh-CN" altLang="en-US" sz="2000"/>
              <a:t>完全函数依赖，记作</a:t>
            </a:r>
          </a:p>
          <a:p>
            <a:pPr lvl="1" eaLnBrk="1" hangingPunct="1">
              <a:lnSpc>
                <a:spcPct val="105000"/>
              </a:lnSpc>
              <a:spcBef>
                <a:spcPct val="25000"/>
              </a:spcBef>
              <a:buFont typeface="Wingdings" panose="05000000000000000000" pitchFamily="2" charset="2"/>
              <a:buNone/>
            </a:pPr>
            <a:endParaRPr lang="en-US" altLang="zh-CN" sz="2000"/>
          </a:p>
          <a:p>
            <a:pPr lvl="1" eaLnBrk="1" hangingPunct="1">
              <a:lnSpc>
                <a:spcPct val="105000"/>
              </a:lnSpc>
              <a:spcBef>
                <a:spcPct val="25000"/>
              </a:spcBef>
              <a:buFont typeface="Wingdings" panose="05000000000000000000" pitchFamily="2" charset="2"/>
              <a:buNone/>
            </a:pPr>
            <a:r>
              <a:rPr lang="zh-CN" altLang="en-US" sz="2000"/>
              <a:t>	否则称为</a:t>
            </a:r>
            <a:r>
              <a:rPr lang="en-US" altLang="zh-CN" sz="2000"/>
              <a:t>Y</a:t>
            </a:r>
            <a:r>
              <a:rPr lang="zh-CN" altLang="en-US" sz="2000"/>
              <a:t>对</a:t>
            </a:r>
            <a:r>
              <a:rPr lang="en-US" altLang="zh-CN" sz="2000"/>
              <a:t>X</a:t>
            </a:r>
            <a:r>
              <a:rPr lang="zh-CN" altLang="en-US" sz="2000"/>
              <a:t>部分函数依赖，记作</a:t>
            </a:r>
          </a:p>
          <a:p>
            <a:pPr lvl="1" eaLnBrk="1" hangingPunct="1">
              <a:lnSpc>
                <a:spcPct val="105000"/>
              </a:lnSpc>
              <a:spcBef>
                <a:spcPct val="25000"/>
              </a:spcBef>
              <a:buFont typeface="Wingdings" panose="05000000000000000000" pitchFamily="2" charset="2"/>
              <a:buNone/>
            </a:pPr>
            <a:endParaRPr lang="en-US" altLang="zh-CN" sz="2000"/>
          </a:p>
          <a:p>
            <a:pPr lvl="2" eaLnBrk="1" hangingPunct="1">
              <a:buFontTx/>
              <a:buNone/>
            </a:pPr>
            <a:endParaRPr lang="zh-CN" altLang="en-US" sz="1800"/>
          </a:p>
        </p:txBody>
      </p:sp>
      <p:grpSp>
        <p:nvGrpSpPr>
          <p:cNvPr id="26628" name="Group 4"/>
          <p:cNvGrpSpPr>
            <a:grpSpLocks/>
          </p:cNvGrpSpPr>
          <p:nvPr/>
        </p:nvGrpSpPr>
        <p:grpSpPr bwMode="auto">
          <a:xfrm>
            <a:off x="7324800" y="2888207"/>
            <a:ext cx="884780" cy="400050"/>
            <a:chOff x="4672" y="2489"/>
            <a:chExt cx="595" cy="252"/>
          </a:xfrm>
        </p:grpSpPr>
        <p:sp>
          <p:nvSpPr>
            <p:cNvPr id="31749" name="Rectangle 5"/>
            <p:cNvSpPr>
              <a:spLocks noChangeArrowheads="1"/>
            </p:cNvSpPr>
            <p:nvPr/>
          </p:nvSpPr>
          <p:spPr bwMode="auto">
            <a:xfrm>
              <a:off x="4672" y="2489"/>
              <a:ext cx="5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FFFFFF"/>
                    </a:outerShdw>
                  </a:effectLst>
                  <a:latin typeface="Tahoma" panose="020B0604030504040204" pitchFamily="34" charset="0"/>
                  <a:ea typeface="华文行楷" panose="02010800040101010101" pitchFamily="2" charset="-122"/>
                </a:rPr>
                <a:t>X′</a:t>
              </a:r>
              <a:r>
                <a:rPr lang="en-US" altLang="zh-CN" sz="2000" b="1">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 </a:t>
              </a:r>
              <a:r>
                <a:rPr lang="en-US" altLang="zh-CN" sz="2000">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Y</a:t>
              </a:r>
              <a:endParaRPr lang="zh-CN" altLang="en-US" sz="2000">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endParaRPr>
            </a:p>
          </p:txBody>
        </p:sp>
        <p:sp>
          <p:nvSpPr>
            <p:cNvPr id="26636" name="Line 6"/>
            <p:cNvSpPr>
              <a:spLocks noChangeShapeType="1"/>
            </p:cNvSpPr>
            <p:nvPr/>
          </p:nvSpPr>
          <p:spPr bwMode="auto">
            <a:xfrm>
              <a:off x="5040" y="249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29" name="Rectangle 7"/>
          <p:cNvSpPr>
            <a:spLocks noChangeArrowheads="1"/>
          </p:cNvSpPr>
          <p:nvPr/>
        </p:nvSpPr>
        <p:spPr bwMode="auto">
          <a:xfrm>
            <a:off x="3824363" y="3202533"/>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2" name="Rectangle 8"/>
          <p:cNvSpPr>
            <a:spLocks noChangeArrowheads="1"/>
          </p:cNvSpPr>
          <p:nvPr/>
        </p:nvSpPr>
        <p:spPr bwMode="auto">
          <a:xfrm>
            <a:off x="5115001" y="3269207"/>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X        Y </a:t>
            </a:r>
            <a:endParaRPr lang="zh-CN" altLang="en-US" sz="2400">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endParaRPr>
          </a:p>
        </p:txBody>
      </p:sp>
      <p:sp>
        <p:nvSpPr>
          <p:cNvPr id="31754" name="Rectangle 10"/>
          <p:cNvSpPr>
            <a:spLocks noChangeArrowheads="1"/>
          </p:cNvSpPr>
          <p:nvPr/>
        </p:nvSpPr>
        <p:spPr bwMode="auto">
          <a:xfrm>
            <a:off x="5496001" y="4031207"/>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X        Y</a:t>
            </a:r>
            <a:r>
              <a:rPr lang="en-US" altLang="zh-CN" sz="2400">
                <a:solidFill>
                  <a:schemeClr val="accent2"/>
                </a:solidFill>
                <a:effectLst>
                  <a:outerShdw blurRad="38100" dist="38100" dir="2700000" algn="tl">
                    <a:srgbClr val="000000"/>
                  </a:outerShdw>
                </a:effectLst>
                <a:latin typeface="Tahoma" panose="020B0604030504040204" pitchFamily="34" charset="0"/>
                <a:ea typeface="华文行楷" panose="02010800040101010101" pitchFamily="2" charset="-122"/>
                <a:sym typeface="Symbol" panose="05050102010706020507" pitchFamily="18" charset="2"/>
              </a:rPr>
              <a:t> </a:t>
            </a:r>
            <a:endParaRPr lang="zh-CN" altLang="en-US" sz="2400">
              <a:solidFill>
                <a:schemeClr val="accent2"/>
              </a:solidFill>
              <a:effectLst>
                <a:outerShdw blurRad="38100" dist="38100" dir="2700000" algn="tl">
                  <a:srgbClr val="000000"/>
                </a:outerShdw>
              </a:effectLst>
              <a:latin typeface="Tahoma" panose="020B0604030504040204" pitchFamily="34" charset="0"/>
              <a:ea typeface="华文行楷" panose="02010800040101010101" pitchFamily="2" charset="-122"/>
              <a:sym typeface="Symbol" panose="05050102010706020507" pitchFamily="18" charset="2"/>
            </a:endParaRPr>
          </a:p>
        </p:txBody>
      </p:sp>
      <p:graphicFrame>
        <p:nvGraphicFramePr>
          <p:cNvPr id="26632" name="Object 11"/>
          <p:cNvGraphicFramePr>
            <a:graphicFrameLocks noChangeAspect="1"/>
          </p:cNvGraphicFramePr>
          <p:nvPr>
            <p:extLst>
              <p:ext uri="{D42A27DB-BD31-4B8C-83A1-F6EECF244321}">
                <p14:modId xmlns:p14="http://schemas.microsoft.com/office/powerpoint/2010/main" val="1749755435"/>
              </p:ext>
            </p:extLst>
          </p:nvPr>
        </p:nvGraphicFramePr>
        <p:xfrm>
          <a:off x="5799213" y="4032795"/>
          <a:ext cx="601662" cy="273050"/>
        </p:xfrm>
        <a:graphic>
          <a:graphicData uri="http://schemas.openxmlformats.org/presentationml/2006/ole">
            <mc:AlternateContent xmlns:mc="http://schemas.openxmlformats.org/markup-compatibility/2006">
              <mc:Choice xmlns:v="urn:schemas-microsoft-com:vml" Requires="v">
                <p:oleObj spid="_x0000_s26693" name="Equation" r:id="rId3" imgW="622030" imgH="279279" progId="Equation.3">
                  <p:embed/>
                </p:oleObj>
              </mc:Choice>
              <mc:Fallback>
                <p:oleObj name="Equation" r:id="rId3" imgW="622030" imgH="27927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213" y="4032795"/>
                        <a:ext cx="601662" cy="2730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12"/>
          <p:cNvSpPr>
            <a:spLocks noChangeArrowheads="1"/>
          </p:cNvSpPr>
          <p:nvPr/>
        </p:nvSpPr>
        <p:spPr bwMode="auto">
          <a:xfrm>
            <a:off x="2067000" y="5045620"/>
            <a:ext cx="4419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chemeClr val="bg2"/>
                </a:solidFill>
                <a:latin typeface="仿宋_GB2312" pitchFamily="49" charset="-122"/>
                <a:ea typeface="仿宋_GB2312" pitchFamily="49" charset="-122"/>
              </a:rPr>
              <a:t>思考：找出</a:t>
            </a:r>
            <a:r>
              <a:rPr lang="en-US" altLang="zh-CN" sz="2400" b="1">
                <a:solidFill>
                  <a:schemeClr val="bg2"/>
                </a:solidFill>
                <a:latin typeface="仿宋_GB2312" pitchFamily="49" charset="-122"/>
                <a:ea typeface="仿宋_GB2312" pitchFamily="49" charset="-122"/>
              </a:rPr>
              <a:t>S</a:t>
            </a:r>
            <a:r>
              <a:rPr lang="zh-CN" altLang="en-US" sz="2400" b="1">
                <a:solidFill>
                  <a:schemeClr val="bg2"/>
                </a:solidFill>
                <a:latin typeface="仿宋_GB2312" pitchFamily="49" charset="-122"/>
                <a:ea typeface="仿宋_GB2312" pitchFamily="49" charset="-122"/>
              </a:rPr>
              <a:t>中的部分函数依赖</a:t>
            </a:r>
          </a:p>
        </p:txBody>
      </p:sp>
      <p:graphicFrame>
        <p:nvGraphicFramePr>
          <p:cNvPr id="26634" name="Object 9"/>
          <p:cNvGraphicFramePr>
            <a:graphicFrameLocks noChangeAspect="1"/>
          </p:cNvGraphicFramePr>
          <p:nvPr>
            <p:extLst>
              <p:ext uri="{D42A27DB-BD31-4B8C-83A1-F6EECF244321}">
                <p14:modId xmlns:p14="http://schemas.microsoft.com/office/powerpoint/2010/main" val="2869937574"/>
              </p:ext>
            </p:extLst>
          </p:nvPr>
        </p:nvGraphicFramePr>
        <p:xfrm>
          <a:off x="5419801" y="3269207"/>
          <a:ext cx="612775" cy="273050"/>
        </p:xfrm>
        <a:graphic>
          <a:graphicData uri="http://schemas.openxmlformats.org/presentationml/2006/ole">
            <mc:AlternateContent xmlns:mc="http://schemas.openxmlformats.org/markup-compatibility/2006">
              <mc:Choice xmlns:v="urn:schemas-microsoft-com:vml" Requires="v">
                <p:oleObj spid="_x0000_s26694" name="Equation" r:id="rId5" imgW="634725" imgH="279279" progId="Equation.3">
                  <p:embed/>
                </p:oleObj>
              </mc:Choice>
              <mc:Fallback>
                <p:oleObj name="Equation" r:id="rId5" imgW="634725" imgH="27927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9801" y="3269207"/>
                        <a:ext cx="612775" cy="2730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476672"/>
            <a:ext cx="7772400" cy="579438"/>
          </a:xfrm>
        </p:spPr>
        <p:txBody>
          <a:bodyPr/>
          <a:lstStyle/>
          <a:p>
            <a:pPr eaLnBrk="1" hangingPunct="1"/>
            <a:r>
              <a:rPr lang="en-US" altLang="zh-CN" sz="3200"/>
              <a:t>6.2.1 </a:t>
            </a:r>
            <a:r>
              <a:rPr lang="zh-CN" altLang="en-US" sz="3200"/>
              <a:t>函数依赖 (续)</a:t>
            </a:r>
          </a:p>
        </p:txBody>
      </p:sp>
      <p:sp>
        <p:nvSpPr>
          <p:cNvPr id="27651" name="Rectangle 3"/>
          <p:cNvSpPr>
            <a:spLocks noGrp="1" noChangeArrowheads="1"/>
          </p:cNvSpPr>
          <p:nvPr>
            <p:ph idx="1"/>
          </p:nvPr>
        </p:nvSpPr>
        <p:spPr>
          <a:xfrm>
            <a:off x="847800" y="1543472"/>
            <a:ext cx="7772400" cy="1981200"/>
          </a:xfrm>
        </p:spPr>
        <p:txBody>
          <a:bodyPr>
            <a:normAutofit lnSpcReduction="10000"/>
          </a:bodyPr>
          <a:lstStyle/>
          <a:p>
            <a:pPr eaLnBrk="1" hangingPunct="1">
              <a:lnSpc>
                <a:spcPct val="90000"/>
              </a:lnSpc>
            </a:pPr>
            <a:r>
              <a:rPr lang="zh-CN" altLang="en-US" sz="2400" dirty="0"/>
              <a:t>2. 相关说明</a:t>
            </a:r>
          </a:p>
          <a:p>
            <a:pPr eaLnBrk="1" hangingPunct="1">
              <a:lnSpc>
                <a:spcPct val="90000"/>
              </a:lnSpc>
            </a:pPr>
            <a:endParaRPr lang="zh-CN" altLang="en-US" sz="2400" dirty="0"/>
          </a:p>
          <a:p>
            <a:pPr lvl="1" eaLnBrk="1" hangingPunct="1">
              <a:lnSpc>
                <a:spcPct val="90000"/>
              </a:lnSpc>
            </a:pPr>
            <a:r>
              <a:rPr lang="zh-CN" altLang="en-US" sz="2400" dirty="0"/>
              <a:t>传递函数依赖</a:t>
            </a:r>
          </a:p>
          <a:p>
            <a:pPr lvl="1" eaLnBrk="1" hangingPunct="1">
              <a:lnSpc>
                <a:spcPct val="90000"/>
              </a:lnSpc>
              <a:buFont typeface="Wingdings" panose="05000000000000000000" pitchFamily="2" charset="2"/>
              <a:buNone/>
            </a:pPr>
            <a:r>
              <a:rPr lang="zh-CN" altLang="en-US" sz="2400" dirty="0"/>
              <a:t> </a:t>
            </a:r>
          </a:p>
          <a:p>
            <a:pPr lvl="2" eaLnBrk="1" hangingPunct="1">
              <a:lnSpc>
                <a:spcPct val="90000"/>
              </a:lnSpc>
              <a:buFontTx/>
              <a:buNone/>
            </a:pPr>
            <a:r>
              <a:rPr lang="zh-CN" altLang="en-US" dirty="0" smtClean="0"/>
              <a:t>在</a:t>
            </a:r>
            <a:r>
              <a:rPr lang="en-US" altLang="zh-CN" dirty="0" smtClean="0"/>
              <a:t>R(U)</a:t>
            </a:r>
            <a:r>
              <a:rPr lang="zh-CN" altLang="en-US" dirty="0" smtClean="0"/>
              <a:t>中，如果</a:t>
            </a:r>
          </a:p>
          <a:p>
            <a:pPr eaLnBrk="1" hangingPunct="1">
              <a:lnSpc>
                <a:spcPct val="90000"/>
              </a:lnSpc>
            </a:pPr>
            <a:endParaRPr lang="zh-CN" altLang="en-US" sz="2400" dirty="0"/>
          </a:p>
        </p:txBody>
      </p:sp>
      <p:sp>
        <p:nvSpPr>
          <p:cNvPr id="32772" name="Rectangle 4"/>
          <p:cNvSpPr>
            <a:spLocks noChangeArrowheads="1"/>
          </p:cNvSpPr>
          <p:nvPr/>
        </p:nvSpPr>
        <p:spPr bwMode="auto">
          <a:xfrm>
            <a:off x="1914600" y="3600872"/>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sym typeface="Symbol" panose="05050102010706020507" pitchFamily="18" charset="2"/>
              </a:rPr>
              <a:t>X </a:t>
            </a:r>
            <a:r>
              <a:rPr lang="en-US" altLang="zh-CN" sz="2400" b="1">
                <a:effectLst>
                  <a:outerShdw blurRad="38100" dist="38100" dir="2700000" algn="tl">
                    <a:srgbClr val="FFFFFF"/>
                  </a:outerShdw>
                </a:effectLst>
                <a:latin typeface="Arial" panose="020B0604020202020204" pitchFamily="34" charset="0"/>
                <a:ea typeface="华文行楷" panose="02010800040101010101" pitchFamily="2" charset="-122"/>
                <a:sym typeface="Symbol" panose="05050102010706020507" pitchFamily="18" charset="2"/>
              </a:rPr>
              <a:t> </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sym typeface="Symbol" panose="05050102010706020507" pitchFamily="18" charset="2"/>
              </a:rPr>
              <a:t>Y</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rPr>
              <a:t>，Y </a:t>
            </a:r>
            <a:r>
              <a:rPr lang="en-US" altLang="zh-CN" sz="2400" b="1">
                <a:effectLst>
                  <a:outerShdw blurRad="38100" dist="38100" dir="2700000" algn="tl">
                    <a:srgbClr val="FFFFFF"/>
                  </a:outerShdw>
                </a:effectLst>
                <a:latin typeface="Arial" panose="020B0604020202020204" pitchFamily="34" charset="0"/>
                <a:ea typeface="华文行楷" panose="02010800040101010101" pitchFamily="2" charset="-122"/>
                <a:sym typeface="Symbol" panose="05050102010706020507" pitchFamily="18" charset="2"/>
              </a:rPr>
              <a:t></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rPr>
              <a:t> Z，Y </a:t>
            </a:r>
            <a:r>
              <a:rPr lang="en-US" altLang="zh-CN" sz="2400" b="1">
                <a:effectLst>
                  <a:outerShdw blurRad="38100" dist="38100" dir="2700000" algn="tl">
                    <a:srgbClr val="FFFFFF"/>
                  </a:outerShdw>
                </a:effectLst>
                <a:latin typeface="Arial" panose="020B0604020202020204" pitchFamily="34" charset="0"/>
                <a:ea typeface="华文行楷" panose="02010800040101010101" pitchFamily="2" charset="-122"/>
                <a:sym typeface="Symbol" panose="05050102010706020507" pitchFamily="18" charset="2"/>
              </a:rPr>
              <a:t></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rPr>
              <a:t> X，</a:t>
            </a:r>
            <a:r>
              <a:rPr lang="zh-CN" altLang="en-US" sz="2400">
                <a:effectLst>
                  <a:outerShdw blurRad="38100" dist="38100" dir="2700000" algn="tl">
                    <a:srgbClr val="FFFFFF"/>
                  </a:outerShdw>
                </a:effectLst>
                <a:latin typeface="Arial" panose="020B0604020202020204" pitchFamily="34" charset="0"/>
              </a:rPr>
              <a:t>且 </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rPr>
              <a:t>Y</a:t>
            </a:r>
            <a:r>
              <a:rPr lang="zh-CN" altLang="en-US" sz="2400">
                <a:effectLst>
                  <a:outerShdw blurRad="38100" dist="38100" dir="2700000" algn="tl">
                    <a:srgbClr val="FFFFFF"/>
                  </a:outerShdw>
                </a:effectLst>
                <a:cs typeface="Times New Roman" panose="02020603050405020304" pitchFamily="18" charset="0"/>
              </a:rPr>
              <a:t> </a:t>
            </a:r>
            <a:r>
              <a:rPr lang="zh-CN" altLang="en-US" sz="2400">
                <a:effectLst>
                  <a:outerShdw blurRad="38100" dist="38100" dir="2700000" algn="tl">
                    <a:srgbClr val="FFFFFF"/>
                  </a:outerShdw>
                </a:effectLst>
                <a:cs typeface="Times New Roman" panose="02020603050405020304" pitchFamily="18" charset="0"/>
                <a:sym typeface="Symbol" panose="05050102010706020507" pitchFamily="18" charset="2"/>
              </a:rPr>
              <a:t></a:t>
            </a:r>
            <a:r>
              <a:rPr lang="zh-CN" altLang="en-US" sz="2400">
                <a:effectLst>
                  <a:outerShdw blurRad="38100" dist="38100" dir="2700000" algn="tl">
                    <a:srgbClr val="FFFFFF"/>
                  </a:outerShdw>
                </a:effectLst>
                <a:sym typeface="Symbol" panose="05050102010706020507" pitchFamily="18" charset="2"/>
              </a:rPr>
              <a:t> </a:t>
            </a:r>
            <a:r>
              <a:rPr lang="en-US" altLang="zh-CN" sz="2400">
                <a:effectLst>
                  <a:outerShdw blurRad="38100" dist="38100" dir="2700000" algn="tl">
                    <a:srgbClr val="FFFFFF"/>
                  </a:outerShdw>
                </a:effectLst>
                <a:latin typeface="Arial" panose="020B0604020202020204" pitchFamily="34" charset="0"/>
                <a:ea typeface="华文行楷" panose="02010800040101010101" pitchFamily="2" charset="-122"/>
              </a:rPr>
              <a:t>X</a:t>
            </a:r>
            <a:endParaRPr lang="zh-CN" altLang="en-US" sz="2400">
              <a:effectLst>
                <a:outerShdw blurRad="38100" dist="38100" dir="2700000" algn="tl">
                  <a:srgbClr val="FFFFFF"/>
                </a:outerShdw>
              </a:effectLst>
              <a:latin typeface="Arial" panose="020B0604020202020204" pitchFamily="34" charset="0"/>
              <a:ea typeface="华文行楷" panose="02010800040101010101" pitchFamily="2" charset="-122"/>
            </a:endParaRPr>
          </a:p>
        </p:txBody>
      </p:sp>
      <p:sp>
        <p:nvSpPr>
          <p:cNvPr id="27653" name="Line 5"/>
          <p:cNvSpPr>
            <a:spLocks noChangeShapeType="1"/>
          </p:cNvSpPr>
          <p:nvPr/>
        </p:nvSpPr>
        <p:spPr bwMode="auto">
          <a:xfrm>
            <a:off x="4657800" y="3677072"/>
            <a:ext cx="1524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 name="Text Box 6"/>
          <p:cNvSpPr txBox="1">
            <a:spLocks noChangeArrowheads="1"/>
          </p:cNvSpPr>
          <p:nvPr/>
        </p:nvSpPr>
        <p:spPr bwMode="auto">
          <a:xfrm>
            <a:off x="1457400" y="4134272"/>
            <a:ext cx="6172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105000"/>
              </a:lnSpc>
              <a:spcBef>
                <a:spcPct val="25000"/>
              </a:spcBef>
              <a:buClr>
                <a:schemeClr val="hlink"/>
              </a:buClr>
              <a:buSzPct val="55000"/>
            </a:pPr>
            <a:r>
              <a:rPr lang="zh-CN" altLang="en-US" sz="2400">
                <a:latin typeface="Arial" panose="020B0604020202020204" pitchFamily="34" charset="0"/>
              </a:rPr>
              <a:t>则称</a:t>
            </a:r>
            <a:r>
              <a:rPr lang="en-US" altLang="zh-CN" sz="2400">
                <a:latin typeface="Arial" panose="020B0604020202020204" pitchFamily="34" charset="0"/>
              </a:rPr>
              <a:t>Z</a:t>
            </a:r>
            <a:r>
              <a:rPr lang="zh-CN" altLang="en-US" sz="2400">
                <a:latin typeface="Arial" panose="020B0604020202020204" pitchFamily="34" charset="0"/>
              </a:rPr>
              <a:t>对</a:t>
            </a:r>
            <a:r>
              <a:rPr lang="en-US" altLang="zh-CN" sz="2400">
                <a:latin typeface="Arial" panose="020B0604020202020204" pitchFamily="34" charset="0"/>
              </a:rPr>
              <a:t>X</a:t>
            </a:r>
            <a:r>
              <a:rPr lang="zh-CN" altLang="en-US" sz="2400">
                <a:latin typeface="Arial" panose="020B0604020202020204" pitchFamily="34" charset="0"/>
              </a:rPr>
              <a:t>传递函数依赖</a:t>
            </a:r>
          </a:p>
        </p:txBody>
      </p:sp>
      <p:sp>
        <p:nvSpPr>
          <p:cNvPr id="32775" name="Text Box 7"/>
          <p:cNvSpPr txBox="1">
            <a:spLocks noChangeArrowheads="1"/>
          </p:cNvSpPr>
          <p:nvPr/>
        </p:nvSpPr>
        <p:spPr bwMode="auto">
          <a:xfrm>
            <a:off x="2067000" y="4743872"/>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400">
                <a:effectLst>
                  <a:outerShdw blurRad="38100" dist="38100" dir="2700000" algn="tl">
                    <a:srgbClr val="FFFFFF"/>
                  </a:outerShdw>
                </a:effectLst>
                <a:latin typeface="Tahoma" panose="020B0604030504040204" pitchFamily="34" charset="0"/>
                <a:ea typeface="华文行楷" panose="02010800040101010101" pitchFamily="2" charset="-122"/>
              </a:rPr>
              <a:t>Sno </a:t>
            </a:r>
            <a:r>
              <a:rPr lang="en-US" altLang="zh-CN" sz="2400" b="1">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a:t>
            </a:r>
            <a:r>
              <a:rPr lang="en-US" altLang="zh-CN" sz="2400">
                <a:effectLst>
                  <a:outerShdw blurRad="38100" dist="38100" dir="2700000" algn="tl">
                    <a:srgbClr val="FFFFFF"/>
                  </a:outerShdw>
                </a:effectLst>
                <a:latin typeface="Tahoma" panose="020B0604030504040204" pitchFamily="34" charset="0"/>
                <a:ea typeface="华文行楷" panose="02010800040101010101" pitchFamily="2" charset="-122"/>
              </a:rPr>
              <a:t> SD，SD </a:t>
            </a:r>
            <a:r>
              <a:rPr lang="en-US" altLang="zh-CN" sz="2400" b="1">
                <a:effectLst>
                  <a:outerShdw blurRad="38100" dist="38100" dir="2700000" algn="tl">
                    <a:srgbClr val="FFFFFF"/>
                  </a:outerShdw>
                </a:effectLst>
                <a:latin typeface="Tahoma" panose="020B0604030504040204" pitchFamily="34" charset="0"/>
                <a:ea typeface="华文行楷" panose="02010800040101010101" pitchFamily="2" charset="-122"/>
                <a:sym typeface="Symbol" panose="05050102010706020507" pitchFamily="18" charset="2"/>
              </a:rPr>
              <a:t></a:t>
            </a:r>
            <a:r>
              <a:rPr lang="en-US" altLang="zh-CN" sz="2400">
                <a:effectLst>
                  <a:outerShdw blurRad="38100" dist="38100" dir="2700000" algn="tl">
                    <a:srgbClr val="FFFFFF"/>
                  </a:outerShdw>
                </a:effectLst>
                <a:latin typeface="Tahoma" panose="020B0604030504040204" pitchFamily="34" charset="0"/>
                <a:ea typeface="华文行楷" panose="02010800040101010101" pitchFamily="2" charset="-122"/>
              </a:rPr>
              <a:t> DEAN</a:t>
            </a:r>
            <a:endParaRPr lang="zh-CN" altLang="en-US" sz="2400">
              <a:effectLst>
                <a:outerShdw blurRad="38100" dist="38100" dir="2700000" algn="tl">
                  <a:srgbClr val="FFFFFF"/>
                </a:outerShdw>
              </a:effectLst>
              <a:latin typeface="Tahoma" panose="020B0604030504040204" pitchFamily="34" charset="0"/>
              <a:ea typeface="华文行楷" panose="02010800040101010101" pitchFamily="2" charset="-122"/>
            </a:endParaRPr>
          </a:p>
        </p:txBody>
      </p:sp>
      <p:sp>
        <p:nvSpPr>
          <p:cNvPr id="32776" name="Rectangle 8"/>
          <p:cNvSpPr>
            <a:spLocks noChangeArrowheads="1"/>
          </p:cNvSpPr>
          <p:nvPr/>
        </p:nvSpPr>
        <p:spPr bwMode="auto">
          <a:xfrm>
            <a:off x="1457400" y="5658272"/>
            <a:ext cx="58674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chemeClr val="bg2"/>
                </a:solidFill>
                <a:latin typeface="仿宋_GB2312" pitchFamily="49" charset="-122"/>
                <a:ea typeface="仿宋_GB2312" pitchFamily="49" charset="-122"/>
              </a:rPr>
              <a:t>思考：找出职工工资表中的传递函数依赖</a:t>
            </a:r>
          </a:p>
        </p:txBody>
      </p:sp>
      <p:sp>
        <p:nvSpPr>
          <p:cNvPr id="27657" name="Line 10"/>
          <p:cNvSpPr>
            <a:spLocks noChangeShapeType="1"/>
          </p:cNvSpPr>
          <p:nvPr/>
        </p:nvSpPr>
        <p:spPr bwMode="auto">
          <a:xfrm>
            <a:off x="6258000" y="3677072"/>
            <a:ext cx="7620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Text Box 11"/>
          <p:cNvSpPr txBox="1">
            <a:spLocks noChangeArrowheads="1"/>
          </p:cNvSpPr>
          <p:nvPr/>
        </p:nvSpPr>
        <p:spPr bwMode="auto">
          <a:xfrm>
            <a:off x="755725" y="4202536"/>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9" name="Line 12"/>
          <p:cNvSpPr>
            <a:spLocks noChangeShapeType="1"/>
          </p:cNvSpPr>
          <p:nvPr/>
        </p:nvSpPr>
        <p:spPr bwMode="auto">
          <a:xfrm>
            <a:off x="6181800" y="3753272"/>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 calcmode="lin" valueType="num">
                                      <p:cBhvr additive="base">
                                        <p:cTn id="7" dur="500" fill="hold"/>
                                        <p:tgtEl>
                                          <p:spTgt spid="32775"/>
                                        </p:tgtEl>
                                        <p:attrNameLst>
                                          <p:attrName>ppt_x</p:attrName>
                                        </p:attrNameLst>
                                      </p:cBhvr>
                                      <p:tavLst>
                                        <p:tav tm="0">
                                          <p:val>
                                            <p:strVal val="0-#ppt_w/2"/>
                                          </p:val>
                                        </p:tav>
                                        <p:tav tm="100000">
                                          <p:val>
                                            <p:strVal val="#ppt_x"/>
                                          </p:val>
                                        </p:tav>
                                      </p:tavLst>
                                    </p:anim>
                                    <p:anim calcmode="lin" valueType="num">
                                      <p:cBhvr additive="base">
                                        <p:cTn id="8"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anim calcmode="lin" valueType="num">
                                      <p:cBhvr additive="base">
                                        <p:cTn id="13" dur="500" fill="hold"/>
                                        <p:tgtEl>
                                          <p:spTgt spid="32776"/>
                                        </p:tgtEl>
                                        <p:attrNameLst>
                                          <p:attrName>ppt_x</p:attrName>
                                        </p:attrNameLst>
                                      </p:cBhvr>
                                      <p:tavLst>
                                        <p:tav tm="0">
                                          <p:val>
                                            <p:strVal val="0-#ppt_w/2"/>
                                          </p:val>
                                        </p:tav>
                                        <p:tav tm="100000">
                                          <p:val>
                                            <p:strVal val="#ppt_x"/>
                                          </p:val>
                                        </p:tav>
                                      </p:tavLst>
                                    </p:anim>
                                    <p:anim calcmode="lin" valueType="num">
                                      <p:cBhvr additive="base">
                                        <p:cTn id="14"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utoUpdateAnimBg="0"/>
      <p:bldP spid="3277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79376" y="476672"/>
            <a:ext cx="7772400" cy="1066800"/>
          </a:xfrm>
        </p:spPr>
        <p:txBody>
          <a:bodyPr/>
          <a:lstStyle/>
          <a:p>
            <a:pPr eaLnBrk="1" hangingPunct="1"/>
            <a:r>
              <a:rPr lang="en-US" altLang="zh-CN" sz="3200"/>
              <a:t>6.2.2 </a:t>
            </a:r>
            <a:r>
              <a:rPr lang="zh-CN" altLang="en-US" sz="3200"/>
              <a:t>码</a:t>
            </a:r>
            <a:br>
              <a:rPr lang="zh-CN" altLang="en-US" sz="3200"/>
            </a:br>
            <a:endParaRPr lang="zh-CN" altLang="en-US" sz="3200"/>
          </a:p>
        </p:txBody>
      </p:sp>
      <p:sp>
        <p:nvSpPr>
          <p:cNvPr id="33795" name="Rectangle 3"/>
          <p:cNvSpPr>
            <a:spLocks noGrp="1" noChangeArrowheads="1"/>
          </p:cNvSpPr>
          <p:nvPr>
            <p:ph idx="1"/>
          </p:nvPr>
        </p:nvSpPr>
        <p:spPr>
          <a:xfrm>
            <a:off x="509539" y="1429172"/>
            <a:ext cx="7772400" cy="4648200"/>
          </a:xfrm>
        </p:spPr>
        <p:txBody>
          <a:bodyPr>
            <a:normAutofit fontScale="92500" lnSpcReduction="10000"/>
          </a:bodyPr>
          <a:lstStyle/>
          <a:p>
            <a:pPr eaLnBrk="1" hangingPunct="1">
              <a:lnSpc>
                <a:spcPct val="90000"/>
              </a:lnSpc>
              <a:defRPr/>
            </a:pPr>
            <a:r>
              <a:rPr lang="zh-CN" altLang="en-US" sz="2000"/>
              <a:t> 候选码</a:t>
            </a:r>
          </a:p>
          <a:p>
            <a:pPr eaLnBrk="1" hangingPunct="1">
              <a:lnSpc>
                <a:spcPct val="90000"/>
              </a:lnSpc>
              <a:defRPr/>
            </a:pPr>
            <a:endParaRPr lang="zh-CN" altLang="en-US" sz="2000"/>
          </a:p>
          <a:p>
            <a:pPr eaLnBrk="1" hangingPunct="1">
              <a:lnSpc>
                <a:spcPct val="90000"/>
              </a:lnSpc>
              <a:spcBef>
                <a:spcPct val="0"/>
              </a:spcBef>
              <a:buClr>
                <a:schemeClr val="bg1"/>
              </a:buClr>
              <a:buFontTx/>
              <a:buNone/>
              <a:defRPr/>
            </a:pPr>
            <a:r>
              <a:rPr lang="zh-CN" altLang="en-US" sz="2000">
                <a:latin typeface="仿宋_GB2312" pitchFamily="49" charset="-122"/>
                <a:ea typeface="仿宋_GB2312" pitchFamily="49" charset="-122"/>
              </a:rPr>
              <a:t>    </a:t>
            </a:r>
            <a:r>
              <a:rPr lang="zh-CN" altLang="en-US" sz="2000">
                <a:ea typeface="仿宋_GB2312" pitchFamily="49" charset="-122"/>
              </a:rPr>
              <a:t>设</a:t>
            </a:r>
            <a:r>
              <a:rPr lang="en-US" altLang="zh-CN" sz="2000">
                <a:ea typeface="仿宋_GB2312" pitchFamily="49" charset="-122"/>
              </a:rPr>
              <a:t>K</a:t>
            </a:r>
            <a:r>
              <a:rPr lang="zh-CN" altLang="en-US" sz="2000">
                <a:ea typeface="仿宋_GB2312" pitchFamily="49" charset="-122"/>
              </a:rPr>
              <a:t>为</a:t>
            </a:r>
            <a:r>
              <a:rPr lang="en-US" altLang="zh-CN" sz="2000">
                <a:ea typeface="仿宋_GB2312" pitchFamily="49" charset="-122"/>
              </a:rPr>
              <a:t>R&lt; U , F &gt;</a:t>
            </a:r>
            <a:r>
              <a:rPr lang="zh-CN" altLang="en-US" sz="2000">
                <a:ea typeface="仿宋_GB2312" pitchFamily="49" charset="-122"/>
              </a:rPr>
              <a:t>的属性或属性组合，若</a:t>
            </a:r>
            <a:r>
              <a:rPr lang="en-US" altLang="zh-CN" sz="2000">
                <a:ea typeface="仿宋_GB2312" pitchFamily="49" charset="-122"/>
              </a:rPr>
              <a:t>K         U，</a:t>
            </a:r>
            <a:r>
              <a:rPr lang="zh-CN" altLang="en-US" sz="2000">
                <a:ea typeface="仿宋_GB2312" pitchFamily="49" charset="-122"/>
              </a:rPr>
              <a:t>则称</a:t>
            </a:r>
            <a:r>
              <a:rPr lang="en-US" altLang="zh-CN" sz="2000">
                <a:ea typeface="仿宋_GB2312" pitchFamily="49" charset="-122"/>
              </a:rPr>
              <a:t>K</a:t>
            </a:r>
            <a:r>
              <a:rPr lang="zh-CN" altLang="en-US" sz="2000">
                <a:ea typeface="仿宋_GB2312" pitchFamily="49" charset="-122"/>
              </a:rPr>
              <a:t>为</a:t>
            </a:r>
            <a:r>
              <a:rPr lang="en-US" altLang="zh-CN" sz="2000">
                <a:ea typeface="仿宋_GB2312" pitchFamily="49" charset="-122"/>
              </a:rPr>
              <a:t>R</a:t>
            </a:r>
            <a:r>
              <a:rPr lang="zh-CN" altLang="en-US" sz="2000">
                <a:ea typeface="仿宋_GB2312" pitchFamily="49" charset="-122"/>
              </a:rPr>
              <a:t>的候选码</a:t>
            </a:r>
            <a:endParaRPr lang="zh-CN" altLang="en-US" sz="2000">
              <a:latin typeface="仿宋_GB2312" pitchFamily="49" charset="-122"/>
              <a:ea typeface="仿宋_GB2312" pitchFamily="49" charset="-122"/>
            </a:endParaRPr>
          </a:p>
          <a:p>
            <a:pPr eaLnBrk="1" hangingPunct="1">
              <a:lnSpc>
                <a:spcPct val="90000"/>
              </a:lnSpc>
              <a:defRPr/>
            </a:pPr>
            <a:endParaRPr lang="en-US" altLang="zh-CN" sz="2000"/>
          </a:p>
          <a:p>
            <a:pPr eaLnBrk="1" hangingPunct="1">
              <a:lnSpc>
                <a:spcPct val="90000"/>
              </a:lnSpc>
              <a:defRPr/>
            </a:pPr>
            <a:r>
              <a:rPr lang="zh-CN" altLang="en-US" sz="2000"/>
              <a:t>主码</a:t>
            </a:r>
          </a:p>
          <a:p>
            <a:pPr eaLnBrk="1" hangingPunct="1">
              <a:lnSpc>
                <a:spcPct val="90000"/>
              </a:lnSpc>
              <a:defRPr/>
            </a:pPr>
            <a:endParaRPr lang="zh-CN" altLang="en-US" sz="2000"/>
          </a:p>
          <a:p>
            <a:pPr lvl="1" eaLnBrk="1" hangingPunct="1">
              <a:lnSpc>
                <a:spcPct val="90000"/>
              </a:lnSpc>
              <a:buFont typeface="Wingdings" panose="05000000000000000000" pitchFamily="2" charset="2"/>
              <a:buNone/>
              <a:defRPr/>
            </a:pPr>
            <a:r>
              <a:rPr lang="zh-CN" altLang="en-US" sz="2000">
                <a:ea typeface="仿宋_GB2312" pitchFamily="49" charset="-122"/>
              </a:rPr>
              <a:t>若</a:t>
            </a:r>
            <a:r>
              <a:rPr lang="en-US" altLang="zh-CN" sz="2000">
                <a:ea typeface="仿宋_GB2312" pitchFamily="49" charset="-122"/>
              </a:rPr>
              <a:t>R(U , F)</a:t>
            </a:r>
            <a:r>
              <a:rPr lang="zh-CN" altLang="en-US" sz="2000">
                <a:ea typeface="仿宋_GB2312" pitchFamily="49" charset="-122"/>
              </a:rPr>
              <a:t>有多个候选码，则可以从中选定一个作为</a:t>
            </a:r>
            <a:r>
              <a:rPr lang="en-US" altLang="zh-CN" sz="2000">
                <a:ea typeface="仿宋_GB2312" pitchFamily="49" charset="-122"/>
              </a:rPr>
              <a:t>R</a:t>
            </a:r>
            <a:r>
              <a:rPr lang="zh-CN" altLang="en-US" sz="2000">
                <a:ea typeface="仿宋_GB2312" pitchFamily="49" charset="-122"/>
              </a:rPr>
              <a:t>的主码</a:t>
            </a:r>
          </a:p>
          <a:p>
            <a:pPr eaLnBrk="1" hangingPunct="1">
              <a:lnSpc>
                <a:spcPct val="90000"/>
              </a:lnSpc>
              <a:defRPr/>
            </a:pPr>
            <a:endParaRPr lang="zh-CN" altLang="en-US" sz="2000">
              <a:ea typeface="仿宋_GB2312" pitchFamily="49" charset="-122"/>
            </a:endParaRPr>
          </a:p>
          <a:p>
            <a:pPr eaLnBrk="1" hangingPunct="1">
              <a:lnSpc>
                <a:spcPct val="90000"/>
              </a:lnSpc>
              <a:defRPr/>
            </a:pPr>
            <a:r>
              <a:rPr lang="zh-CN" altLang="en-US" sz="2000"/>
              <a:t>主属性/非主属性</a:t>
            </a:r>
          </a:p>
          <a:p>
            <a:pPr eaLnBrk="1" hangingPunct="1">
              <a:lnSpc>
                <a:spcPct val="90000"/>
              </a:lnSpc>
              <a:defRPr/>
            </a:pPr>
            <a:endParaRPr lang="zh-CN" altLang="en-US" sz="2000">
              <a:effectLst>
                <a:outerShdw blurRad="38100" dist="38100" dir="2700000" algn="tl">
                  <a:srgbClr val="FFFFFF"/>
                </a:outerShdw>
              </a:effectLst>
            </a:endParaRPr>
          </a:p>
          <a:p>
            <a:pPr lvl="1" eaLnBrk="1" hangingPunct="1">
              <a:lnSpc>
                <a:spcPct val="90000"/>
              </a:lnSpc>
              <a:spcBef>
                <a:spcPct val="0"/>
              </a:spcBef>
              <a:buFontTx/>
              <a:buNone/>
              <a:defRPr/>
            </a:pPr>
            <a:r>
              <a:rPr lang="zh-CN" altLang="en-US" sz="2000">
                <a:ea typeface="仿宋_GB2312" pitchFamily="49" charset="-122"/>
              </a:rPr>
              <a:t>包含/（不包含）在任一个候选码中的属性，称作主/(非主)属性</a:t>
            </a:r>
          </a:p>
          <a:p>
            <a:pPr eaLnBrk="1" hangingPunct="1">
              <a:lnSpc>
                <a:spcPct val="90000"/>
              </a:lnSpc>
              <a:defRPr/>
            </a:pPr>
            <a:endParaRPr lang="zh-CN" altLang="en-US" sz="1800">
              <a:ea typeface="仿宋_GB2312" pitchFamily="49" charset="-122"/>
            </a:endParaRPr>
          </a:p>
          <a:p>
            <a:pPr eaLnBrk="1" hangingPunct="1">
              <a:lnSpc>
                <a:spcPct val="90000"/>
              </a:lnSpc>
              <a:defRPr/>
            </a:pPr>
            <a:r>
              <a:rPr lang="zh-CN" altLang="en-US" sz="2000"/>
              <a:t>全码</a:t>
            </a:r>
          </a:p>
        </p:txBody>
      </p:sp>
      <p:graphicFrame>
        <p:nvGraphicFramePr>
          <p:cNvPr id="28676" name="Object 4"/>
          <p:cNvGraphicFramePr>
            <a:graphicFrameLocks noChangeAspect="1"/>
          </p:cNvGraphicFramePr>
          <p:nvPr>
            <p:extLst>
              <p:ext uri="{D42A27DB-BD31-4B8C-83A1-F6EECF244321}">
                <p14:modId xmlns:p14="http://schemas.microsoft.com/office/powerpoint/2010/main" val="3788751578"/>
              </p:ext>
            </p:extLst>
          </p:nvPr>
        </p:nvGraphicFramePr>
        <p:xfrm>
          <a:off x="5660976" y="2038773"/>
          <a:ext cx="571500" cy="314325"/>
        </p:xfrm>
        <a:graphic>
          <a:graphicData uri="http://schemas.openxmlformats.org/presentationml/2006/ole">
            <mc:AlternateContent xmlns:mc="http://schemas.openxmlformats.org/markup-compatibility/2006">
              <mc:Choice xmlns:v="urn:schemas-microsoft-com:vml" Requires="v">
                <p:oleObj spid="_x0000_s28705" r:id="rId3" imgW="571252" imgH="330057" progId="Equation.3">
                  <p:embed/>
                </p:oleObj>
              </mc:Choice>
              <mc:Fallback>
                <p:oleObj r:id="rId3" imgW="571252" imgH="3300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0976" y="2038773"/>
                        <a:ext cx="571500" cy="314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9416" y="548680"/>
            <a:ext cx="5638800" cy="463550"/>
          </a:xfrm>
        </p:spPr>
        <p:txBody>
          <a:bodyPr>
            <a:normAutofit fontScale="90000"/>
          </a:bodyPr>
          <a:lstStyle/>
          <a:p>
            <a:pPr eaLnBrk="1" hangingPunct="1"/>
            <a:r>
              <a:rPr lang="zh-CN" altLang="en-US" sz="3200" dirty="0"/>
              <a:t>示例</a:t>
            </a:r>
          </a:p>
        </p:txBody>
      </p:sp>
      <p:sp>
        <p:nvSpPr>
          <p:cNvPr id="29699" name="Rectangle 3"/>
          <p:cNvSpPr>
            <a:spLocks noGrp="1" noChangeArrowheads="1"/>
          </p:cNvSpPr>
          <p:nvPr>
            <p:ph idx="1"/>
          </p:nvPr>
        </p:nvSpPr>
        <p:spPr>
          <a:xfrm>
            <a:off x="610816" y="1093192"/>
            <a:ext cx="7772400" cy="4343400"/>
          </a:xfrm>
        </p:spPr>
        <p:txBody>
          <a:bodyPr/>
          <a:lstStyle/>
          <a:p>
            <a:pPr eaLnBrk="1" hangingPunct="1">
              <a:spcBef>
                <a:spcPct val="40000"/>
              </a:spcBef>
              <a:buFont typeface="Wingdings" panose="05000000000000000000" pitchFamily="2" charset="2"/>
              <a:buNone/>
            </a:pPr>
            <a:r>
              <a:rPr lang="zh-CN" altLang="en-US" sz="2400"/>
              <a:t>关系模式</a:t>
            </a:r>
            <a:r>
              <a:rPr lang="en-US" altLang="zh-CN" sz="2400" i="1"/>
              <a:t>S(Sno , SN , SD , DEAN , Cno , G)</a:t>
            </a:r>
          </a:p>
          <a:p>
            <a:pPr eaLnBrk="1" hangingPunct="1">
              <a:spcBef>
                <a:spcPct val="40000"/>
              </a:spcBef>
              <a:buFont typeface="Wingdings" panose="05000000000000000000" pitchFamily="2" charset="2"/>
              <a:buNone/>
            </a:pPr>
            <a:endParaRPr lang="en-US" altLang="zh-CN" sz="2400" i="1"/>
          </a:p>
          <a:p>
            <a:pPr eaLnBrk="1" hangingPunct="1">
              <a:spcBef>
                <a:spcPct val="40000"/>
              </a:spcBef>
              <a:buFont typeface="Wingdings" panose="05000000000000000000" pitchFamily="2" charset="2"/>
              <a:buNone/>
            </a:pPr>
            <a:r>
              <a:rPr lang="zh-CN" altLang="en-US" sz="2400"/>
              <a:t>主码：</a:t>
            </a:r>
            <a:r>
              <a:rPr lang="zh-CN" altLang="en-US" sz="2400">
                <a:sym typeface="Wingdings" panose="05000000000000000000" pitchFamily="2" charset="2"/>
              </a:rPr>
              <a:t>（</a:t>
            </a:r>
            <a:r>
              <a:rPr lang="en-US" altLang="zh-CN" sz="2400">
                <a:sym typeface="Wingdings" panose="05000000000000000000" pitchFamily="2" charset="2"/>
              </a:rPr>
              <a:t>Sno，Cno）</a:t>
            </a:r>
          </a:p>
          <a:p>
            <a:pPr eaLnBrk="1" hangingPunct="1">
              <a:spcBef>
                <a:spcPct val="40000"/>
              </a:spcBef>
              <a:buFont typeface="Wingdings" panose="05000000000000000000" pitchFamily="2" charset="2"/>
              <a:buNone/>
            </a:pPr>
            <a:r>
              <a:rPr lang="zh-CN" altLang="en-US" sz="2400"/>
              <a:t>函数依赖：</a:t>
            </a:r>
            <a:r>
              <a:rPr lang="zh-CN" altLang="en-US" smtClean="0">
                <a:sym typeface="Wingdings" panose="05000000000000000000" pitchFamily="2" charset="2"/>
              </a:rPr>
              <a:t>		</a:t>
            </a:r>
            <a:endParaRPr lang="en-US" altLang="zh-CN" smtClean="0"/>
          </a:p>
        </p:txBody>
      </p:sp>
      <p:graphicFrame>
        <p:nvGraphicFramePr>
          <p:cNvPr id="29700" name="Object 5"/>
          <p:cNvGraphicFramePr>
            <a:graphicFrameLocks noChangeAspect="1"/>
          </p:cNvGraphicFramePr>
          <p:nvPr>
            <p:extLst>
              <p:ext uri="{D42A27DB-BD31-4B8C-83A1-F6EECF244321}">
                <p14:modId xmlns:p14="http://schemas.microsoft.com/office/powerpoint/2010/main" val="691843086"/>
              </p:ext>
            </p:extLst>
          </p:nvPr>
        </p:nvGraphicFramePr>
        <p:xfrm>
          <a:off x="4268416" y="4369792"/>
          <a:ext cx="1143000" cy="706438"/>
        </p:xfrm>
        <a:graphic>
          <a:graphicData uri="http://schemas.openxmlformats.org/presentationml/2006/ole">
            <mc:AlternateContent xmlns:mc="http://schemas.openxmlformats.org/markup-compatibility/2006">
              <mc:Choice xmlns:v="urn:schemas-microsoft-com:vml" Requires="v">
                <p:oleObj spid="_x0000_s29759" r:id="rId3" imgW="457200" imgH="279400" progId="Equation.3">
                  <p:embed/>
                </p:oleObj>
              </mc:Choice>
              <mc:Fallback>
                <p:oleObj r:id="rId3" imgW="4572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416" y="4369792"/>
                        <a:ext cx="1143000" cy="706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Rectangle 7"/>
          <p:cNvSpPr>
            <a:spLocks noChangeArrowheads="1"/>
          </p:cNvSpPr>
          <p:nvPr/>
        </p:nvSpPr>
        <p:spPr bwMode="auto">
          <a:xfrm>
            <a:off x="382216" y="3683993"/>
            <a:ext cx="7848600" cy="2769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chemeClr val="hlink"/>
              </a:buClr>
              <a:buSzPct val="55000"/>
            </a:pPr>
            <a:r>
              <a:rPr lang="zh-CN" altLang="en-US" sz="2400">
                <a:latin typeface="Tahoma" panose="020B0604030504040204" pitchFamily="34" charset="0"/>
                <a:ea typeface="华文新魏" panose="02010800040101010101" pitchFamily="2" charset="-122"/>
                <a:sym typeface="Wingdings" panose="05000000000000000000" pitchFamily="2" charset="2"/>
              </a:rPr>
              <a:t>（</a:t>
            </a:r>
            <a:r>
              <a:rPr lang="en-US" altLang="zh-CN" sz="2400">
                <a:latin typeface="Tahoma" panose="020B0604030504040204" pitchFamily="34" charset="0"/>
                <a:ea typeface="华文新魏" panose="02010800040101010101" pitchFamily="2" charset="-122"/>
                <a:sym typeface="Wingdings" panose="05000000000000000000" pitchFamily="2" charset="2"/>
              </a:rPr>
              <a:t>Sno，Cno）		G</a:t>
            </a:r>
          </a:p>
          <a:p>
            <a:pPr lvl="1" eaLnBrk="1" hangingPunct="1">
              <a:spcBef>
                <a:spcPct val="50000"/>
              </a:spcBef>
              <a:buClr>
                <a:schemeClr val="hlink"/>
              </a:buClr>
              <a:buSzPct val="55000"/>
            </a:pPr>
            <a:endParaRPr lang="en-US" altLang="zh-CN" sz="2400">
              <a:latin typeface="Tahoma" panose="020B0604030504040204" pitchFamily="34" charset="0"/>
              <a:ea typeface="华文新魏" panose="02010800040101010101" pitchFamily="2" charset="-122"/>
              <a:sym typeface="Wingdings" panose="05000000000000000000" pitchFamily="2" charset="2"/>
            </a:endParaRPr>
          </a:p>
          <a:p>
            <a:pPr lvl="1" eaLnBrk="1" hangingPunct="1">
              <a:spcBef>
                <a:spcPct val="50000"/>
              </a:spcBef>
              <a:buClr>
                <a:schemeClr val="hlink"/>
              </a:buClr>
              <a:buSzPct val="55000"/>
            </a:pPr>
            <a:r>
              <a:rPr lang="en-US" altLang="zh-CN" sz="2400">
                <a:latin typeface="Tahoma" panose="020B0604030504040204" pitchFamily="34" charset="0"/>
                <a:ea typeface="华文新魏" panose="02010800040101010101" pitchFamily="2" charset="-122"/>
                <a:sym typeface="Wingdings" panose="05000000000000000000" pitchFamily="2" charset="2"/>
              </a:rPr>
              <a:t>Sno </a:t>
            </a:r>
            <a:r>
              <a:rPr lang="en-US" altLang="zh-CN" sz="2400" b="1">
                <a:latin typeface="Tahoma" panose="020B0604030504040204" pitchFamily="34" charset="0"/>
                <a:ea typeface="华文新魏" panose="02010800040101010101" pitchFamily="2" charset="-122"/>
                <a:sym typeface="Symbol" panose="05050102010706020507" pitchFamily="18" charset="2"/>
              </a:rPr>
              <a:t></a:t>
            </a:r>
            <a:r>
              <a:rPr lang="en-US" altLang="zh-CN" sz="2400">
                <a:latin typeface="Tahoma" panose="020B0604030504040204" pitchFamily="34" charset="0"/>
                <a:ea typeface="华文新魏" panose="02010800040101010101" pitchFamily="2" charset="-122"/>
                <a:sym typeface="Wingdings" panose="05000000000000000000" pitchFamily="2" charset="2"/>
              </a:rPr>
              <a:t> SN，（Sno，Cno）             SN</a:t>
            </a:r>
          </a:p>
          <a:p>
            <a:pPr lvl="1" eaLnBrk="1" hangingPunct="1">
              <a:spcBef>
                <a:spcPct val="50000"/>
              </a:spcBef>
              <a:buClr>
                <a:schemeClr val="hlink"/>
              </a:buClr>
              <a:buSzPct val="55000"/>
            </a:pPr>
            <a:r>
              <a:rPr lang="en-US" altLang="zh-CN" sz="2400">
                <a:latin typeface="Tahoma" panose="020B0604030504040204" pitchFamily="34" charset="0"/>
                <a:ea typeface="华文新魏" panose="02010800040101010101" pitchFamily="2" charset="-122"/>
                <a:sym typeface="Wingdings" panose="05000000000000000000" pitchFamily="2" charset="2"/>
              </a:rPr>
              <a:t>Sno </a:t>
            </a:r>
            <a:r>
              <a:rPr lang="en-US" altLang="zh-CN" sz="2400" b="1">
                <a:latin typeface="Tahoma" panose="020B0604030504040204" pitchFamily="34" charset="0"/>
                <a:ea typeface="华文新魏" panose="02010800040101010101" pitchFamily="2" charset="-122"/>
                <a:sym typeface="Symbol" panose="05050102010706020507" pitchFamily="18" charset="2"/>
              </a:rPr>
              <a:t> </a:t>
            </a:r>
            <a:r>
              <a:rPr lang="en-US" altLang="zh-CN" sz="2400">
                <a:latin typeface="Tahoma" panose="020B0604030504040204" pitchFamily="34" charset="0"/>
                <a:ea typeface="华文新魏" panose="02010800040101010101" pitchFamily="2" charset="-122"/>
                <a:sym typeface="Symbol" panose="05050102010706020507" pitchFamily="18" charset="2"/>
              </a:rPr>
              <a:t>SD，</a:t>
            </a:r>
            <a:r>
              <a:rPr lang="en-US" altLang="zh-CN" sz="2400">
                <a:latin typeface="Tahoma" panose="020B0604030504040204" pitchFamily="34" charset="0"/>
                <a:ea typeface="华文新魏" panose="02010800040101010101" pitchFamily="2" charset="-122"/>
                <a:sym typeface="Wingdings" panose="05000000000000000000" pitchFamily="2" charset="2"/>
              </a:rPr>
              <a:t>（Sno，Cno）             SD</a:t>
            </a:r>
          </a:p>
          <a:p>
            <a:pPr lvl="1" eaLnBrk="1" hangingPunct="1">
              <a:spcBef>
                <a:spcPct val="50000"/>
              </a:spcBef>
              <a:buClr>
                <a:schemeClr val="hlink"/>
              </a:buClr>
              <a:buSzPct val="55000"/>
            </a:pPr>
            <a:r>
              <a:rPr lang="en-US" altLang="zh-CN" sz="2400">
                <a:latin typeface="Tahoma" panose="020B0604030504040204" pitchFamily="34" charset="0"/>
                <a:ea typeface="华文新魏" panose="02010800040101010101" pitchFamily="2" charset="-122"/>
              </a:rPr>
              <a:t>SD </a:t>
            </a:r>
            <a:r>
              <a:rPr lang="en-US" altLang="zh-CN" sz="2400" b="1">
                <a:latin typeface="Tahoma" panose="020B0604030504040204" pitchFamily="34" charset="0"/>
                <a:ea typeface="华文新魏" panose="02010800040101010101" pitchFamily="2" charset="-122"/>
                <a:sym typeface="Symbol" panose="05050102010706020507" pitchFamily="18" charset="2"/>
              </a:rPr>
              <a:t></a:t>
            </a:r>
            <a:r>
              <a:rPr lang="en-US" altLang="zh-CN" sz="2400">
                <a:latin typeface="Tahoma" panose="020B0604030504040204" pitchFamily="34" charset="0"/>
                <a:ea typeface="华文新魏" panose="02010800040101010101" pitchFamily="2" charset="-122"/>
              </a:rPr>
              <a:t> DEAN</a:t>
            </a:r>
            <a:r>
              <a:rPr lang="en-US" altLang="zh-CN" sz="2800">
                <a:latin typeface="Tahoma" panose="020B0604030504040204" pitchFamily="34" charset="0"/>
                <a:ea typeface="华文新魏" panose="02010800040101010101" pitchFamily="2" charset="-122"/>
              </a:rPr>
              <a:t>	</a:t>
            </a:r>
          </a:p>
        </p:txBody>
      </p:sp>
      <p:graphicFrame>
        <p:nvGraphicFramePr>
          <p:cNvPr id="29702" name="Object 6"/>
          <p:cNvGraphicFramePr>
            <a:graphicFrameLocks noChangeAspect="1"/>
          </p:cNvGraphicFramePr>
          <p:nvPr>
            <p:extLst>
              <p:ext uri="{D42A27DB-BD31-4B8C-83A1-F6EECF244321}">
                <p14:modId xmlns:p14="http://schemas.microsoft.com/office/powerpoint/2010/main" val="3966554190"/>
              </p:ext>
            </p:extLst>
          </p:nvPr>
        </p:nvGraphicFramePr>
        <p:xfrm>
          <a:off x="4268416" y="4958756"/>
          <a:ext cx="1143000" cy="706437"/>
        </p:xfrm>
        <a:graphic>
          <a:graphicData uri="http://schemas.openxmlformats.org/presentationml/2006/ole">
            <mc:AlternateContent xmlns:mc="http://schemas.openxmlformats.org/markup-compatibility/2006">
              <mc:Choice xmlns:v="urn:schemas-microsoft-com:vml" Requires="v">
                <p:oleObj spid="_x0000_s29760" r:id="rId5" imgW="457200" imgH="279400" progId="Equation.3">
                  <p:embed/>
                </p:oleObj>
              </mc:Choice>
              <mc:Fallback>
                <p:oleObj r:id="rId5" imgW="457200" imgH="279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416" y="4958756"/>
                        <a:ext cx="1143000" cy="7064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95400" y="620688"/>
            <a:ext cx="7772400" cy="1066800"/>
          </a:xfrm>
        </p:spPr>
        <p:txBody>
          <a:bodyPr/>
          <a:lstStyle/>
          <a:p>
            <a:pPr eaLnBrk="1" hangingPunct="1"/>
            <a:r>
              <a:rPr lang="en-US" altLang="zh-CN" sz="3200"/>
              <a:t>6.2.3 </a:t>
            </a:r>
            <a:r>
              <a:rPr lang="zh-CN" altLang="en-US" sz="3200"/>
              <a:t>范式</a:t>
            </a:r>
            <a:br>
              <a:rPr lang="zh-CN" altLang="en-US" sz="3200"/>
            </a:br>
            <a:endParaRPr lang="zh-CN" altLang="en-US" sz="3200"/>
          </a:p>
        </p:txBody>
      </p:sp>
      <p:sp>
        <p:nvSpPr>
          <p:cNvPr id="30723" name="Rectangle 3"/>
          <p:cNvSpPr>
            <a:spLocks noGrp="1" noChangeArrowheads="1"/>
          </p:cNvSpPr>
          <p:nvPr>
            <p:ph idx="1"/>
          </p:nvPr>
        </p:nvSpPr>
        <p:spPr>
          <a:xfrm>
            <a:off x="695400" y="1535088"/>
            <a:ext cx="7772400" cy="4114800"/>
          </a:xfrm>
        </p:spPr>
        <p:txBody>
          <a:bodyPr/>
          <a:lstStyle/>
          <a:p>
            <a:pPr eaLnBrk="1" hangingPunct="1">
              <a:lnSpc>
                <a:spcPct val="90000"/>
              </a:lnSpc>
            </a:pPr>
            <a:r>
              <a:rPr lang="zh-CN" altLang="en-US" sz="2400"/>
              <a:t>1. 定义</a:t>
            </a:r>
          </a:p>
          <a:p>
            <a:pPr lvl="1" eaLnBrk="1" hangingPunct="1">
              <a:lnSpc>
                <a:spcPct val="90000"/>
              </a:lnSpc>
            </a:pPr>
            <a:endParaRPr lang="zh-CN" altLang="en-US" sz="2400"/>
          </a:p>
          <a:p>
            <a:pPr lvl="1" eaLnBrk="1" hangingPunct="1">
              <a:lnSpc>
                <a:spcPct val="90000"/>
              </a:lnSpc>
            </a:pPr>
            <a:r>
              <a:rPr lang="zh-CN" altLang="en-US" sz="2400"/>
              <a:t>范式</a:t>
            </a:r>
          </a:p>
          <a:p>
            <a:pPr lvl="1" eaLnBrk="1" hangingPunct="1">
              <a:lnSpc>
                <a:spcPct val="90000"/>
              </a:lnSpc>
            </a:pPr>
            <a:endParaRPr lang="zh-CN" altLang="en-US" sz="2400"/>
          </a:p>
          <a:p>
            <a:pPr lvl="2" eaLnBrk="1" hangingPunct="1">
              <a:lnSpc>
                <a:spcPct val="90000"/>
              </a:lnSpc>
            </a:pPr>
            <a:r>
              <a:rPr lang="zh-CN" altLang="en-US" smtClean="0">
                <a:ea typeface="仿宋_GB2312" pitchFamily="49" charset="-122"/>
              </a:rPr>
              <a:t>范式是对关系的不同</a:t>
            </a:r>
            <a:r>
              <a:rPr lang="zh-CN" altLang="en-US" u="sng" smtClean="0">
                <a:ea typeface="仿宋_GB2312" pitchFamily="49" charset="-122"/>
              </a:rPr>
              <a:t>数据依赖程度</a:t>
            </a:r>
            <a:r>
              <a:rPr lang="zh-CN" altLang="en-US" smtClean="0">
                <a:ea typeface="仿宋_GB2312" pitchFamily="49" charset="-122"/>
              </a:rPr>
              <a:t>的要求</a:t>
            </a:r>
          </a:p>
          <a:p>
            <a:pPr lvl="1" eaLnBrk="1" hangingPunct="1">
              <a:lnSpc>
                <a:spcPct val="90000"/>
              </a:lnSpc>
            </a:pPr>
            <a:endParaRPr lang="zh-CN" altLang="en-US" sz="2400">
              <a:ea typeface="仿宋_GB2312" pitchFamily="49" charset="-122"/>
            </a:endParaRPr>
          </a:p>
          <a:p>
            <a:pPr lvl="1" eaLnBrk="1" hangingPunct="1">
              <a:lnSpc>
                <a:spcPct val="90000"/>
              </a:lnSpc>
            </a:pPr>
            <a:r>
              <a:rPr lang="zh-CN" altLang="en-US" sz="2400"/>
              <a:t>规范化</a:t>
            </a:r>
          </a:p>
          <a:p>
            <a:pPr lvl="1" eaLnBrk="1" hangingPunct="1">
              <a:lnSpc>
                <a:spcPct val="90000"/>
              </a:lnSpc>
            </a:pPr>
            <a:endParaRPr lang="zh-CN" altLang="en-US" sz="2400"/>
          </a:p>
          <a:p>
            <a:pPr lvl="2" eaLnBrk="1" hangingPunct="1">
              <a:lnSpc>
                <a:spcPct val="90000"/>
              </a:lnSpc>
            </a:pPr>
            <a:r>
              <a:rPr lang="zh-CN" altLang="en-US" smtClean="0">
                <a:ea typeface="仿宋_GB2312" pitchFamily="49" charset="-122"/>
              </a:rPr>
              <a:t>通过模式分解将一个低级范式转换为若干个高级范式的过程称作规范化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28800" y="914400"/>
            <a:ext cx="5181600" cy="579438"/>
          </a:xfrm>
        </p:spPr>
        <p:txBody>
          <a:bodyPr/>
          <a:lstStyle/>
          <a:p>
            <a:pPr eaLnBrk="1" hangingPunct="1"/>
            <a:r>
              <a:rPr lang="zh-CN" altLang="en-US" sz="3200"/>
              <a:t>范式关系图</a:t>
            </a:r>
          </a:p>
        </p:txBody>
      </p:sp>
      <p:grpSp>
        <p:nvGrpSpPr>
          <p:cNvPr id="31747" name="Group 3"/>
          <p:cNvGrpSpPr>
            <a:grpSpLocks/>
          </p:cNvGrpSpPr>
          <p:nvPr/>
        </p:nvGrpSpPr>
        <p:grpSpPr bwMode="auto">
          <a:xfrm>
            <a:off x="2286001" y="1905001"/>
            <a:ext cx="3806825" cy="3654425"/>
            <a:chOff x="1680" y="1296"/>
            <a:chExt cx="2398" cy="2302"/>
          </a:xfrm>
        </p:grpSpPr>
        <p:sp>
          <p:nvSpPr>
            <p:cNvPr id="31762" name="Oval 4"/>
            <p:cNvSpPr>
              <a:spLocks noChangeArrowheads="1"/>
            </p:cNvSpPr>
            <p:nvPr/>
          </p:nvSpPr>
          <p:spPr bwMode="auto">
            <a:xfrm>
              <a:off x="2621" y="2247"/>
              <a:ext cx="565" cy="54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3" name="Oval 5"/>
            <p:cNvSpPr>
              <a:spLocks noChangeAspect="1" noChangeArrowheads="1"/>
            </p:cNvSpPr>
            <p:nvPr/>
          </p:nvSpPr>
          <p:spPr bwMode="auto">
            <a:xfrm>
              <a:off x="2433" y="2054"/>
              <a:ext cx="954" cy="91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4" name="Oval 6"/>
            <p:cNvSpPr>
              <a:spLocks noChangeAspect="1" noChangeArrowheads="1"/>
            </p:cNvSpPr>
            <p:nvPr/>
          </p:nvSpPr>
          <p:spPr bwMode="auto">
            <a:xfrm>
              <a:off x="2273" y="1867"/>
              <a:ext cx="1289" cy="1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5" name="Oval 7"/>
            <p:cNvSpPr>
              <a:spLocks noChangeAspect="1" noChangeArrowheads="1"/>
            </p:cNvSpPr>
            <p:nvPr/>
          </p:nvSpPr>
          <p:spPr bwMode="auto">
            <a:xfrm>
              <a:off x="2104" y="1696"/>
              <a:ext cx="1617" cy="15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6" name="Oval 8"/>
            <p:cNvSpPr>
              <a:spLocks noChangeAspect="1" noChangeArrowheads="1"/>
            </p:cNvSpPr>
            <p:nvPr/>
          </p:nvSpPr>
          <p:spPr bwMode="auto">
            <a:xfrm>
              <a:off x="1894" y="1503"/>
              <a:ext cx="1998" cy="19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7" name="Oval 9"/>
            <p:cNvSpPr>
              <a:spLocks noChangeAspect="1" noChangeArrowheads="1"/>
            </p:cNvSpPr>
            <p:nvPr/>
          </p:nvSpPr>
          <p:spPr bwMode="auto">
            <a:xfrm>
              <a:off x="1680" y="1296"/>
              <a:ext cx="2398" cy="230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8" name="Text Box 10"/>
            <p:cNvSpPr txBox="1">
              <a:spLocks noChangeArrowheads="1"/>
            </p:cNvSpPr>
            <p:nvPr/>
          </p:nvSpPr>
          <p:spPr bwMode="auto">
            <a:xfrm>
              <a:off x="2715" y="1296"/>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400" b="1"/>
                <a:t>1</a:t>
              </a:r>
              <a:r>
                <a:rPr lang="en-US" altLang="zh-CN" sz="2400" b="1"/>
                <a:t>NF</a:t>
              </a:r>
            </a:p>
          </p:txBody>
        </p:sp>
        <p:sp>
          <p:nvSpPr>
            <p:cNvPr id="31769" name="Text Box 11"/>
            <p:cNvSpPr txBox="1">
              <a:spLocks noChangeArrowheads="1"/>
            </p:cNvSpPr>
            <p:nvPr/>
          </p:nvSpPr>
          <p:spPr bwMode="auto">
            <a:xfrm>
              <a:off x="2715" y="1479"/>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400" b="1"/>
                <a:t>2</a:t>
              </a:r>
              <a:r>
                <a:rPr lang="en-US" altLang="zh-CN" sz="2400" b="1"/>
                <a:t>NF</a:t>
              </a:r>
            </a:p>
          </p:txBody>
        </p:sp>
        <p:sp>
          <p:nvSpPr>
            <p:cNvPr id="31770" name="Text Box 12"/>
            <p:cNvSpPr txBox="1">
              <a:spLocks noChangeArrowheads="1"/>
            </p:cNvSpPr>
            <p:nvPr/>
          </p:nvSpPr>
          <p:spPr bwMode="auto">
            <a:xfrm>
              <a:off x="2715" y="1657"/>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400" b="1"/>
                <a:t>3</a:t>
              </a:r>
              <a:r>
                <a:rPr lang="en-US" altLang="zh-CN" sz="2400" b="1"/>
                <a:t>NF</a:t>
              </a:r>
            </a:p>
          </p:txBody>
        </p:sp>
        <p:sp>
          <p:nvSpPr>
            <p:cNvPr id="31771" name="Text Box 13"/>
            <p:cNvSpPr txBox="1">
              <a:spLocks noChangeArrowheads="1"/>
            </p:cNvSpPr>
            <p:nvPr/>
          </p:nvSpPr>
          <p:spPr bwMode="auto">
            <a:xfrm>
              <a:off x="2715" y="2021"/>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400" b="1"/>
                <a:t>4</a:t>
              </a:r>
              <a:r>
                <a:rPr lang="en-US" altLang="zh-CN" sz="2400" b="1"/>
                <a:t>NF</a:t>
              </a:r>
            </a:p>
          </p:txBody>
        </p:sp>
        <p:sp>
          <p:nvSpPr>
            <p:cNvPr id="31772" name="Text Box 14"/>
            <p:cNvSpPr txBox="1">
              <a:spLocks noChangeArrowheads="1"/>
            </p:cNvSpPr>
            <p:nvPr/>
          </p:nvSpPr>
          <p:spPr bwMode="auto">
            <a:xfrm>
              <a:off x="2621" y="1840"/>
              <a:ext cx="7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b="1"/>
                <a:t>BCNF</a:t>
              </a:r>
            </a:p>
          </p:txBody>
        </p:sp>
        <p:sp>
          <p:nvSpPr>
            <p:cNvPr id="31773" name="Text Box 15"/>
            <p:cNvSpPr txBox="1">
              <a:spLocks noChangeArrowheads="1"/>
            </p:cNvSpPr>
            <p:nvPr/>
          </p:nvSpPr>
          <p:spPr bwMode="auto">
            <a:xfrm>
              <a:off x="2715" y="2382"/>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400" b="1"/>
                <a:t>5</a:t>
              </a:r>
              <a:r>
                <a:rPr lang="en-US" altLang="zh-CN" sz="2400" b="1"/>
                <a:t>NF</a:t>
              </a:r>
            </a:p>
          </p:txBody>
        </p:sp>
      </p:grpSp>
      <p:grpSp>
        <p:nvGrpSpPr>
          <p:cNvPr id="31748" name="Group 16"/>
          <p:cNvGrpSpPr>
            <a:grpSpLocks/>
          </p:cNvGrpSpPr>
          <p:nvPr/>
        </p:nvGrpSpPr>
        <p:grpSpPr bwMode="auto">
          <a:xfrm>
            <a:off x="6553201" y="2057401"/>
            <a:ext cx="3806825" cy="3654425"/>
            <a:chOff x="1680" y="1296"/>
            <a:chExt cx="2398" cy="2302"/>
          </a:xfrm>
        </p:grpSpPr>
        <p:sp>
          <p:nvSpPr>
            <p:cNvPr id="31750" name="Oval 17"/>
            <p:cNvSpPr>
              <a:spLocks noChangeArrowheads="1"/>
            </p:cNvSpPr>
            <p:nvPr/>
          </p:nvSpPr>
          <p:spPr bwMode="auto">
            <a:xfrm>
              <a:off x="2621" y="2247"/>
              <a:ext cx="565" cy="54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1" name="Oval 18"/>
            <p:cNvSpPr>
              <a:spLocks noChangeAspect="1" noChangeArrowheads="1"/>
            </p:cNvSpPr>
            <p:nvPr/>
          </p:nvSpPr>
          <p:spPr bwMode="auto">
            <a:xfrm>
              <a:off x="2433" y="2054"/>
              <a:ext cx="954" cy="91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2" name="Oval 19"/>
            <p:cNvSpPr>
              <a:spLocks noChangeAspect="1" noChangeArrowheads="1"/>
            </p:cNvSpPr>
            <p:nvPr/>
          </p:nvSpPr>
          <p:spPr bwMode="auto">
            <a:xfrm>
              <a:off x="2273" y="1867"/>
              <a:ext cx="1289" cy="1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3" name="Oval 20"/>
            <p:cNvSpPr>
              <a:spLocks noChangeAspect="1" noChangeArrowheads="1"/>
            </p:cNvSpPr>
            <p:nvPr/>
          </p:nvSpPr>
          <p:spPr bwMode="auto">
            <a:xfrm>
              <a:off x="2104" y="1696"/>
              <a:ext cx="1617" cy="15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4" name="Oval 21"/>
            <p:cNvSpPr>
              <a:spLocks noChangeAspect="1" noChangeArrowheads="1"/>
            </p:cNvSpPr>
            <p:nvPr/>
          </p:nvSpPr>
          <p:spPr bwMode="auto">
            <a:xfrm>
              <a:off x="1894" y="1503"/>
              <a:ext cx="1998" cy="19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5" name="Oval 22"/>
            <p:cNvSpPr>
              <a:spLocks noChangeAspect="1" noChangeArrowheads="1"/>
            </p:cNvSpPr>
            <p:nvPr/>
          </p:nvSpPr>
          <p:spPr bwMode="auto">
            <a:xfrm>
              <a:off x="1680" y="1296"/>
              <a:ext cx="2398" cy="230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6" name="Text Box 23"/>
            <p:cNvSpPr txBox="1">
              <a:spLocks noChangeArrowheads="1"/>
            </p:cNvSpPr>
            <p:nvPr/>
          </p:nvSpPr>
          <p:spPr bwMode="auto">
            <a:xfrm>
              <a:off x="2715" y="1296"/>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000" b="1"/>
                <a:t>教师</a:t>
              </a:r>
              <a:endParaRPr lang="en-US" altLang="zh-CN" sz="2000" b="1"/>
            </a:p>
          </p:txBody>
        </p:sp>
        <p:sp>
          <p:nvSpPr>
            <p:cNvPr id="31757" name="Text Box 24"/>
            <p:cNvSpPr txBox="1">
              <a:spLocks noChangeArrowheads="1"/>
            </p:cNvSpPr>
            <p:nvPr/>
          </p:nvSpPr>
          <p:spPr bwMode="auto">
            <a:xfrm>
              <a:off x="2715" y="1479"/>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000" b="1"/>
                <a:t>助教</a:t>
              </a:r>
              <a:endParaRPr lang="en-US" altLang="zh-CN" sz="2000" b="1"/>
            </a:p>
          </p:txBody>
        </p:sp>
        <p:sp>
          <p:nvSpPr>
            <p:cNvPr id="31758" name="Text Box 25"/>
            <p:cNvSpPr txBox="1">
              <a:spLocks noChangeArrowheads="1"/>
            </p:cNvSpPr>
            <p:nvPr/>
          </p:nvSpPr>
          <p:spPr bwMode="auto">
            <a:xfrm>
              <a:off x="2715" y="1657"/>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000" b="1"/>
                <a:t>讲师</a:t>
              </a:r>
              <a:endParaRPr lang="en-US" altLang="zh-CN" sz="2000" b="1"/>
            </a:p>
          </p:txBody>
        </p:sp>
        <p:sp>
          <p:nvSpPr>
            <p:cNvPr id="31759" name="Text Box 26"/>
            <p:cNvSpPr txBox="1">
              <a:spLocks noChangeArrowheads="1"/>
            </p:cNvSpPr>
            <p:nvPr/>
          </p:nvSpPr>
          <p:spPr bwMode="auto">
            <a:xfrm>
              <a:off x="2715" y="2021"/>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000" b="1"/>
                <a:t>教授</a:t>
              </a:r>
              <a:endParaRPr lang="en-US" altLang="zh-CN" sz="2000" b="1"/>
            </a:p>
          </p:txBody>
        </p:sp>
        <p:sp>
          <p:nvSpPr>
            <p:cNvPr id="31760" name="Text Box 27"/>
            <p:cNvSpPr txBox="1">
              <a:spLocks noChangeArrowheads="1"/>
            </p:cNvSpPr>
            <p:nvPr/>
          </p:nvSpPr>
          <p:spPr bwMode="auto">
            <a:xfrm>
              <a:off x="2621" y="1840"/>
              <a:ext cx="7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FontTx/>
                <a:buNone/>
              </a:pPr>
              <a:r>
                <a:rPr lang="zh-CN" altLang="en-US" sz="2000" b="1"/>
                <a:t>副教授</a:t>
              </a:r>
            </a:p>
          </p:txBody>
        </p:sp>
        <p:sp>
          <p:nvSpPr>
            <p:cNvPr id="31761" name="Text Box 28"/>
            <p:cNvSpPr txBox="1">
              <a:spLocks noChangeArrowheads="1"/>
            </p:cNvSpPr>
            <p:nvPr/>
          </p:nvSpPr>
          <p:spPr bwMode="auto">
            <a:xfrm>
              <a:off x="2715" y="2382"/>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000" b="1"/>
                <a:t>博导</a:t>
              </a:r>
              <a:endParaRPr lang="en-US" altLang="zh-CN" sz="2000" b="1"/>
            </a:p>
          </p:txBody>
        </p:sp>
      </p:grpSp>
      <p:sp>
        <p:nvSpPr>
          <p:cNvPr id="31749" name="Text Box 29"/>
          <p:cNvSpPr txBox="1">
            <a:spLocks noChangeArrowheads="1"/>
          </p:cNvSpPr>
          <p:nvPr/>
        </p:nvSpPr>
        <p:spPr bwMode="auto">
          <a:xfrm>
            <a:off x="7620000" y="914401"/>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a:solidFill>
                  <a:schemeClr val="tx2"/>
                </a:solidFill>
              </a:rPr>
              <a:t>现实世界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9416" y="548680"/>
            <a:ext cx="7772400" cy="1066800"/>
          </a:xfrm>
        </p:spPr>
        <p:txBody>
          <a:bodyPr/>
          <a:lstStyle/>
          <a:p>
            <a:pPr eaLnBrk="1" hangingPunct="1"/>
            <a:r>
              <a:rPr lang="en-US" altLang="zh-CN" sz="3200"/>
              <a:t>6.2.3 </a:t>
            </a:r>
            <a:r>
              <a:rPr lang="zh-CN" altLang="en-US" sz="3200"/>
              <a:t>范式(续)</a:t>
            </a:r>
            <a:br>
              <a:rPr lang="zh-CN" altLang="en-US" sz="3200"/>
            </a:br>
            <a:endParaRPr lang="zh-CN" altLang="en-US" sz="3200"/>
          </a:p>
        </p:txBody>
      </p:sp>
      <p:sp>
        <p:nvSpPr>
          <p:cNvPr id="32771" name="Rectangle 3"/>
          <p:cNvSpPr>
            <a:spLocks noGrp="1" noChangeArrowheads="1"/>
          </p:cNvSpPr>
          <p:nvPr>
            <p:ph idx="1"/>
          </p:nvPr>
        </p:nvSpPr>
        <p:spPr>
          <a:xfrm>
            <a:off x="793380" y="1424980"/>
            <a:ext cx="7970837" cy="1371600"/>
          </a:xfrm>
        </p:spPr>
        <p:txBody>
          <a:bodyPr>
            <a:normAutofit fontScale="92500" lnSpcReduction="10000"/>
          </a:bodyPr>
          <a:lstStyle/>
          <a:p>
            <a:pPr eaLnBrk="1" hangingPunct="1">
              <a:lnSpc>
                <a:spcPct val="90000"/>
              </a:lnSpc>
            </a:pPr>
            <a:r>
              <a:rPr lang="zh-CN" altLang="en-US" sz="2400"/>
              <a:t>2.  1</a:t>
            </a:r>
            <a:r>
              <a:rPr lang="en-US" altLang="zh-CN" sz="2400"/>
              <a:t>NF</a:t>
            </a:r>
          </a:p>
          <a:p>
            <a:pPr eaLnBrk="1" hangingPunct="1">
              <a:lnSpc>
                <a:spcPct val="90000"/>
              </a:lnSpc>
            </a:pPr>
            <a:endParaRPr lang="en-US" altLang="zh-CN" sz="2400"/>
          </a:p>
          <a:p>
            <a:pPr lvl="1" eaLnBrk="1" hangingPunct="1">
              <a:lnSpc>
                <a:spcPct val="90000"/>
              </a:lnSpc>
            </a:pPr>
            <a:r>
              <a:rPr lang="zh-CN" altLang="en-US" sz="2400">
                <a:ea typeface="仿宋_GB2312" pitchFamily="49" charset="-122"/>
              </a:rPr>
              <a:t>关系中每一分量不可再分。即不能以集合、序列等作为属性值</a:t>
            </a:r>
            <a:endParaRPr lang="en-US" altLang="zh-CN" sz="2400">
              <a:ea typeface="仿宋_GB2312" pitchFamily="49" charset="-122"/>
            </a:endParaRPr>
          </a:p>
        </p:txBody>
      </p:sp>
      <p:graphicFrame>
        <p:nvGraphicFramePr>
          <p:cNvPr id="37892" name="Group 4"/>
          <p:cNvGraphicFramePr>
            <a:graphicFrameLocks noGrp="1"/>
          </p:cNvGraphicFramePr>
          <p:nvPr>
            <p:extLst>
              <p:ext uri="{D42A27DB-BD31-4B8C-83A1-F6EECF244321}">
                <p14:modId xmlns:p14="http://schemas.microsoft.com/office/powerpoint/2010/main" val="826543463"/>
              </p:ext>
            </p:extLst>
          </p:nvPr>
        </p:nvGraphicFramePr>
        <p:xfrm>
          <a:off x="1068016" y="3482380"/>
          <a:ext cx="2895600" cy="1130300"/>
        </p:xfrm>
        <a:graphic>
          <a:graphicData uri="http://schemas.openxmlformats.org/drawingml/2006/table">
            <a:tbl>
              <a:tblPr/>
              <a:tblGrid>
                <a:gridCol w="990600">
                  <a:extLst>
                    <a:ext uri="{9D8B030D-6E8A-4147-A177-3AD203B41FA5}">
                      <a16:colId xmlns:a16="http://schemas.microsoft.com/office/drawing/2014/main" val="263555103"/>
                    </a:ext>
                  </a:extLst>
                </a:gridCol>
                <a:gridCol w="1905000">
                  <a:extLst>
                    <a:ext uri="{9D8B030D-6E8A-4147-A177-3AD203B41FA5}">
                      <a16:colId xmlns:a16="http://schemas.microsoft.com/office/drawing/2014/main" val="2633847456"/>
                    </a:ext>
                  </a:extLst>
                </a:gridCol>
              </a:tblGrid>
              <a:tr h="6096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0521161"/>
                  </a:ext>
                </a:extLst>
              </a:tr>
              <a:tr h="5207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C1，C2，C3}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3912425"/>
                  </a:ext>
                </a:extLst>
              </a:tr>
            </a:tbl>
          </a:graphicData>
        </a:graphic>
      </p:graphicFrame>
      <p:graphicFrame>
        <p:nvGraphicFramePr>
          <p:cNvPr id="37903" name="Group 15"/>
          <p:cNvGraphicFramePr>
            <a:graphicFrameLocks noGrp="1"/>
          </p:cNvGraphicFramePr>
          <p:nvPr>
            <p:extLst>
              <p:ext uri="{D42A27DB-BD31-4B8C-83A1-F6EECF244321}">
                <p14:modId xmlns:p14="http://schemas.microsoft.com/office/powerpoint/2010/main" val="3086590767"/>
              </p:ext>
            </p:extLst>
          </p:nvPr>
        </p:nvGraphicFramePr>
        <p:xfrm>
          <a:off x="5335216" y="3177580"/>
          <a:ext cx="2133600" cy="2336800"/>
        </p:xfrm>
        <a:graphic>
          <a:graphicData uri="http://schemas.openxmlformats.org/drawingml/2006/table">
            <a:tbl>
              <a:tblPr/>
              <a:tblGrid>
                <a:gridCol w="1143000">
                  <a:extLst>
                    <a:ext uri="{9D8B030D-6E8A-4147-A177-3AD203B41FA5}">
                      <a16:colId xmlns:a16="http://schemas.microsoft.com/office/drawing/2014/main" val="2902932423"/>
                    </a:ext>
                  </a:extLst>
                </a:gridCol>
                <a:gridCol w="990600">
                  <a:extLst>
                    <a:ext uri="{9D8B030D-6E8A-4147-A177-3AD203B41FA5}">
                      <a16:colId xmlns:a16="http://schemas.microsoft.com/office/drawing/2014/main" val="1983760128"/>
                    </a:ext>
                  </a:extLst>
                </a:gridCol>
              </a:tblGrid>
              <a:tr h="584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4455597"/>
                  </a:ext>
                </a:extLst>
              </a:tr>
              <a:tr h="584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2526275"/>
                  </a:ext>
                </a:extLst>
              </a:tr>
              <a:tr h="584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3044780"/>
                  </a:ext>
                </a:extLst>
              </a:tr>
              <a:tr h="5842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489774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0-#ppt_w/2"/>
                                          </p:val>
                                        </p:tav>
                                        <p:tav tm="100000">
                                          <p:val>
                                            <p:strVal val="#ppt_x"/>
                                          </p:val>
                                        </p:tav>
                                      </p:tavLst>
                                    </p:anim>
                                    <p:anim calcmode="lin" valueType="num">
                                      <p:cBhvr additive="base">
                                        <p:cTn id="8"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903"/>
                                        </p:tgtEl>
                                        <p:attrNameLst>
                                          <p:attrName>style.visibility</p:attrName>
                                        </p:attrNameLst>
                                      </p:cBhvr>
                                      <p:to>
                                        <p:strVal val="visible"/>
                                      </p:to>
                                    </p:set>
                                    <p:anim calcmode="lin" valueType="num">
                                      <p:cBhvr additive="base">
                                        <p:cTn id="13" dur="500" fill="hold"/>
                                        <p:tgtEl>
                                          <p:spTgt spid="37903"/>
                                        </p:tgtEl>
                                        <p:attrNameLst>
                                          <p:attrName>ppt_x</p:attrName>
                                        </p:attrNameLst>
                                      </p:cBhvr>
                                      <p:tavLst>
                                        <p:tav tm="0">
                                          <p:val>
                                            <p:strVal val="0-#ppt_w/2"/>
                                          </p:val>
                                        </p:tav>
                                        <p:tav tm="100000">
                                          <p:val>
                                            <p:strVal val="#ppt_x"/>
                                          </p:val>
                                        </p:tav>
                                      </p:tavLst>
                                    </p:anim>
                                    <p:anim calcmode="lin" valueType="num">
                                      <p:cBhvr additive="base">
                                        <p:cTn id="14" dur="500" fill="hold"/>
                                        <p:tgtEl>
                                          <p:spTgt spid="37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23392" y="476672"/>
            <a:ext cx="7772400" cy="1066800"/>
          </a:xfrm>
        </p:spPr>
        <p:txBody>
          <a:bodyPr/>
          <a:lstStyle/>
          <a:p>
            <a:pPr eaLnBrk="1" hangingPunct="1"/>
            <a:r>
              <a:rPr lang="en-US" altLang="zh-CN" sz="3200"/>
              <a:t>6.2.3 </a:t>
            </a:r>
            <a:r>
              <a:rPr lang="zh-CN" altLang="en-US" sz="3200"/>
              <a:t>范式(续)</a:t>
            </a:r>
            <a:br>
              <a:rPr lang="zh-CN" altLang="en-US" sz="3200"/>
            </a:br>
            <a:endParaRPr lang="zh-CN" altLang="en-US" sz="3200"/>
          </a:p>
        </p:txBody>
      </p:sp>
      <p:sp>
        <p:nvSpPr>
          <p:cNvPr id="33795" name="Rectangle 3"/>
          <p:cNvSpPr>
            <a:spLocks noGrp="1" noChangeArrowheads="1"/>
          </p:cNvSpPr>
          <p:nvPr>
            <p:ph idx="1"/>
          </p:nvPr>
        </p:nvSpPr>
        <p:spPr>
          <a:xfrm>
            <a:off x="653556" y="1391072"/>
            <a:ext cx="7589837" cy="1295400"/>
          </a:xfrm>
        </p:spPr>
        <p:txBody>
          <a:bodyPr/>
          <a:lstStyle/>
          <a:p>
            <a:pPr eaLnBrk="1" hangingPunct="1"/>
            <a:r>
              <a:rPr lang="zh-CN" altLang="en-US" sz="2400"/>
              <a:t>2.  1</a:t>
            </a:r>
            <a:r>
              <a:rPr lang="en-US" altLang="zh-CN" sz="2400"/>
              <a:t>NF</a:t>
            </a:r>
          </a:p>
          <a:p>
            <a:pPr lvl="2" eaLnBrk="1" hangingPunct="1"/>
            <a:r>
              <a:rPr lang="zh-CN" altLang="en-US" smtClean="0">
                <a:ea typeface="仿宋_GB2312" pitchFamily="49" charset="-122"/>
              </a:rPr>
              <a:t>分量是否需要再分，与具体应用有关。如果用到值的一部分，则需要进一步分割</a:t>
            </a:r>
          </a:p>
          <a:p>
            <a:pPr lvl="1" eaLnBrk="1" hangingPunct="1"/>
            <a:endParaRPr lang="en-US" altLang="zh-CN" sz="2000">
              <a:ea typeface="仿宋_GB2312" pitchFamily="49" charset="-122"/>
            </a:endParaRPr>
          </a:p>
          <a:p>
            <a:pPr eaLnBrk="1" hangingPunct="1"/>
            <a:endParaRPr lang="zh-CN" altLang="en-US" smtClean="0"/>
          </a:p>
        </p:txBody>
      </p:sp>
      <p:graphicFrame>
        <p:nvGraphicFramePr>
          <p:cNvPr id="38916" name="Group 4"/>
          <p:cNvGraphicFramePr>
            <a:graphicFrameLocks noGrp="1"/>
          </p:cNvGraphicFramePr>
          <p:nvPr>
            <p:extLst>
              <p:ext uri="{D42A27DB-BD31-4B8C-83A1-F6EECF244321}">
                <p14:modId xmlns:p14="http://schemas.microsoft.com/office/powerpoint/2010/main" val="2824640548"/>
              </p:ext>
            </p:extLst>
          </p:nvPr>
        </p:nvGraphicFramePr>
        <p:xfrm>
          <a:off x="699592" y="2915072"/>
          <a:ext cx="2667000" cy="1677988"/>
        </p:xfrm>
        <a:graphic>
          <a:graphicData uri="http://schemas.openxmlformats.org/drawingml/2006/table">
            <a:tbl>
              <a:tblPr/>
              <a:tblGrid>
                <a:gridCol w="1295400">
                  <a:extLst>
                    <a:ext uri="{9D8B030D-6E8A-4147-A177-3AD203B41FA5}">
                      <a16:colId xmlns:a16="http://schemas.microsoft.com/office/drawing/2014/main" val="2664669650"/>
                    </a:ext>
                  </a:extLst>
                </a:gridCol>
                <a:gridCol w="1371600">
                  <a:extLst>
                    <a:ext uri="{9D8B030D-6E8A-4147-A177-3AD203B41FA5}">
                      <a16:colId xmlns:a16="http://schemas.microsoft.com/office/drawing/2014/main" val="1257834781"/>
                    </a:ext>
                  </a:extLst>
                </a:gridCol>
              </a:tblGrid>
              <a:tr h="39639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生日</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0873112"/>
                  </a:ext>
                </a:extLst>
              </a:tr>
              <a:tr h="42243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王军</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68.7.10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2953377"/>
                  </a:ext>
                </a:extLst>
              </a:tr>
              <a:tr h="42402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69.7.10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240929"/>
                  </a:ext>
                </a:extLst>
              </a:tr>
              <a:tr h="43514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李明</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80.3.28</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5243687"/>
                  </a:ext>
                </a:extLst>
              </a:tr>
            </a:tbl>
          </a:graphicData>
        </a:graphic>
      </p:graphicFrame>
      <p:graphicFrame>
        <p:nvGraphicFramePr>
          <p:cNvPr id="38933" name="Group 21"/>
          <p:cNvGraphicFramePr>
            <a:graphicFrameLocks noGrp="1"/>
          </p:cNvGraphicFramePr>
          <p:nvPr>
            <p:extLst>
              <p:ext uri="{D42A27DB-BD31-4B8C-83A1-F6EECF244321}">
                <p14:modId xmlns:p14="http://schemas.microsoft.com/office/powerpoint/2010/main" val="2188384207"/>
              </p:ext>
            </p:extLst>
          </p:nvPr>
        </p:nvGraphicFramePr>
        <p:xfrm>
          <a:off x="3976192" y="2915073"/>
          <a:ext cx="3429000" cy="1692388"/>
        </p:xfrm>
        <a:graphic>
          <a:graphicData uri="http://schemas.openxmlformats.org/drawingml/2006/table">
            <a:tbl>
              <a:tblPr/>
              <a:tblGrid>
                <a:gridCol w="838200">
                  <a:extLst>
                    <a:ext uri="{9D8B030D-6E8A-4147-A177-3AD203B41FA5}">
                      <a16:colId xmlns:a16="http://schemas.microsoft.com/office/drawing/2014/main" val="3887645628"/>
                    </a:ext>
                  </a:extLst>
                </a:gridCol>
                <a:gridCol w="1066800">
                  <a:extLst>
                    <a:ext uri="{9D8B030D-6E8A-4147-A177-3AD203B41FA5}">
                      <a16:colId xmlns:a16="http://schemas.microsoft.com/office/drawing/2014/main" val="3757059322"/>
                    </a:ext>
                  </a:extLst>
                </a:gridCol>
                <a:gridCol w="1524000">
                  <a:extLst>
                    <a:ext uri="{9D8B030D-6E8A-4147-A177-3AD203B41FA5}">
                      <a16:colId xmlns:a16="http://schemas.microsoft.com/office/drawing/2014/main" val="4222306471"/>
                    </a:ext>
                  </a:extLst>
                </a:gridCol>
              </a:tblGrid>
              <a:tr h="39616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月日</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1336002"/>
                  </a:ext>
                </a:extLst>
              </a:tr>
              <a:tr h="458702">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王军</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7.10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3287946"/>
                  </a:ext>
                </a:extLst>
              </a:tr>
              <a:tr h="441242">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69</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7.10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019969"/>
                  </a:ext>
                </a:extLst>
              </a:tr>
              <a:tr h="396166">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李明</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3.28</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6046942"/>
                  </a:ext>
                </a:extLst>
              </a:tr>
            </a:tbl>
          </a:graphicData>
        </a:graphic>
      </p:graphicFrame>
      <p:sp>
        <p:nvSpPr>
          <p:cNvPr id="38955" name="Text Box 43"/>
          <p:cNvSpPr txBox="1">
            <a:spLocks noChangeArrowheads="1"/>
          </p:cNvSpPr>
          <p:nvPr/>
        </p:nvSpPr>
        <p:spPr bwMode="auto">
          <a:xfrm>
            <a:off x="775792" y="4972473"/>
            <a:ext cx="67056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buClr>
                <a:schemeClr val="hlink"/>
              </a:buClr>
              <a:buSzPct val="55000"/>
              <a:buFont typeface="Wingdings" panose="05000000000000000000" pitchFamily="2" charset="2"/>
              <a:buChar char="n"/>
            </a:pPr>
            <a:r>
              <a:rPr lang="zh-CN" altLang="en-US" sz="2400">
                <a:latin typeface="仿宋_GB2312" pitchFamily="49" charset="-122"/>
                <a:ea typeface="仿宋_GB2312" pitchFamily="49" charset="-122"/>
              </a:rPr>
              <a:t> 如果只是查询出生日期，满足1</a:t>
            </a:r>
            <a:r>
              <a:rPr lang="en-US" altLang="zh-CN" sz="2400">
                <a:latin typeface="仿宋_GB2312" pitchFamily="49" charset="-122"/>
                <a:ea typeface="仿宋_GB2312" pitchFamily="49" charset="-122"/>
              </a:rPr>
              <a:t>NF?</a:t>
            </a:r>
          </a:p>
          <a:p>
            <a:pPr lvl="1" eaLnBrk="1" hangingPunct="1">
              <a:buClr>
                <a:schemeClr val="hlink"/>
              </a:buClr>
              <a:buSzPct val="55000"/>
              <a:buFont typeface="Wingdings" panose="05000000000000000000" pitchFamily="2" charset="2"/>
              <a:buChar char="n"/>
            </a:pPr>
            <a:endParaRPr lang="en-US" altLang="zh-CN" sz="2400">
              <a:latin typeface="仿宋_GB2312" pitchFamily="49" charset="-122"/>
              <a:ea typeface="仿宋_GB2312" pitchFamily="49" charset="-122"/>
            </a:endParaRPr>
          </a:p>
          <a:p>
            <a:pPr lvl="1" eaLnBrk="1" hangingPunct="1">
              <a:buClr>
                <a:schemeClr val="hlink"/>
              </a:buClr>
              <a:buSzPct val="55000"/>
              <a:buFont typeface="Wingdings" panose="05000000000000000000" pitchFamily="2" charset="2"/>
              <a:buChar char="n"/>
            </a:pPr>
            <a:r>
              <a:rPr lang="zh-CN" altLang="en-US" sz="2400">
                <a:latin typeface="仿宋_GB2312" pitchFamily="49" charset="-122"/>
                <a:ea typeface="仿宋_GB2312" pitchFamily="49" charset="-122"/>
              </a:rPr>
              <a:t> 如果查询两人生日是否相同，则只比较月、日，需要将生日分解，满足1</a:t>
            </a:r>
            <a:r>
              <a:rPr lang="en-US" altLang="zh-CN" sz="2400">
                <a:latin typeface="仿宋_GB2312" pitchFamily="49" charset="-122"/>
                <a:ea typeface="仿宋_GB2312" pitchFamily="49" charset="-122"/>
              </a:rPr>
              <a:t>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33"/>
                                        </p:tgtEl>
                                        <p:attrNameLst>
                                          <p:attrName>style.visibility</p:attrName>
                                        </p:attrNameLst>
                                      </p:cBhvr>
                                      <p:to>
                                        <p:strVal val="visible"/>
                                      </p:to>
                                    </p:set>
                                    <p:anim calcmode="lin" valueType="num">
                                      <p:cBhvr additive="base">
                                        <p:cTn id="13" dur="500" fill="hold"/>
                                        <p:tgtEl>
                                          <p:spTgt spid="38933"/>
                                        </p:tgtEl>
                                        <p:attrNameLst>
                                          <p:attrName>ppt_x</p:attrName>
                                        </p:attrNameLst>
                                      </p:cBhvr>
                                      <p:tavLst>
                                        <p:tav tm="0">
                                          <p:val>
                                            <p:strVal val="0-#ppt_w/2"/>
                                          </p:val>
                                        </p:tav>
                                        <p:tav tm="100000">
                                          <p:val>
                                            <p:strVal val="#ppt_x"/>
                                          </p:val>
                                        </p:tav>
                                      </p:tavLst>
                                    </p:anim>
                                    <p:anim calcmode="lin" valueType="num">
                                      <p:cBhvr additive="base">
                                        <p:cTn id="14" dur="500" fill="hold"/>
                                        <p:tgtEl>
                                          <p:spTgt spid="389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55"/>
                                        </p:tgtEl>
                                        <p:attrNameLst>
                                          <p:attrName>style.visibility</p:attrName>
                                        </p:attrNameLst>
                                      </p:cBhvr>
                                      <p:to>
                                        <p:strVal val="visible"/>
                                      </p:to>
                                    </p:set>
                                    <p:anim calcmode="lin" valueType="num">
                                      <p:cBhvr additive="base">
                                        <p:cTn id="19" dur="500" fill="hold"/>
                                        <p:tgtEl>
                                          <p:spTgt spid="38955"/>
                                        </p:tgtEl>
                                        <p:attrNameLst>
                                          <p:attrName>ppt_x</p:attrName>
                                        </p:attrNameLst>
                                      </p:cBhvr>
                                      <p:tavLst>
                                        <p:tav tm="0">
                                          <p:val>
                                            <p:strVal val="0-#ppt_w/2"/>
                                          </p:val>
                                        </p:tav>
                                        <p:tav tm="100000">
                                          <p:val>
                                            <p:strVal val="#ppt_x"/>
                                          </p:val>
                                        </p:tav>
                                      </p:tavLst>
                                    </p:anim>
                                    <p:anim calcmode="lin" valueType="num">
                                      <p:cBhvr additive="base">
                                        <p:cTn id="20" dur="500" fill="hold"/>
                                        <p:tgtEl>
                                          <p:spTgt spid="389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51384" y="548680"/>
            <a:ext cx="7772400" cy="461963"/>
          </a:xfrm>
        </p:spPr>
        <p:txBody>
          <a:bodyPr>
            <a:noAutofit/>
          </a:bodyPr>
          <a:lstStyle/>
          <a:p>
            <a:pPr eaLnBrk="1" hangingPunct="1">
              <a:buFontTx/>
              <a:buChar char="•"/>
            </a:pPr>
            <a:r>
              <a:rPr lang="zh-CN" altLang="en-US" sz="3200" dirty="0"/>
              <a:t>学习目标</a:t>
            </a:r>
            <a:endParaRPr lang="zh-CN" altLang="en-US" sz="4400" dirty="0" smtClean="0"/>
          </a:p>
        </p:txBody>
      </p:sp>
      <p:sp>
        <p:nvSpPr>
          <p:cNvPr id="6147" name="Rectangle 3"/>
          <p:cNvSpPr>
            <a:spLocks noGrp="1" noChangeArrowheads="1"/>
          </p:cNvSpPr>
          <p:nvPr>
            <p:ph idx="1"/>
          </p:nvPr>
        </p:nvSpPr>
        <p:spPr>
          <a:xfrm>
            <a:off x="623392" y="1268760"/>
            <a:ext cx="9865096" cy="4968552"/>
          </a:xfrm>
        </p:spPr>
        <p:txBody>
          <a:bodyPr>
            <a:noAutofit/>
          </a:bodyPr>
          <a:lstStyle/>
          <a:p>
            <a:pPr eaLnBrk="1" hangingPunct="1"/>
            <a:r>
              <a:rPr lang="zh-CN" altLang="en-US" dirty="0"/>
              <a:t>理解数据库模式设计的数据语义问题</a:t>
            </a:r>
          </a:p>
          <a:p>
            <a:pPr eaLnBrk="1" hangingPunct="1"/>
            <a:endParaRPr lang="zh-CN" altLang="en-US" dirty="0"/>
          </a:p>
          <a:p>
            <a:pPr eaLnBrk="1" hangingPunct="1"/>
            <a:r>
              <a:rPr lang="zh-CN" altLang="en-US" dirty="0"/>
              <a:t>掌握函数依赖的概念</a:t>
            </a:r>
          </a:p>
          <a:p>
            <a:pPr eaLnBrk="1" hangingPunct="1"/>
            <a:endParaRPr lang="zh-CN" altLang="en-US" dirty="0"/>
          </a:p>
          <a:p>
            <a:pPr eaLnBrk="1" hangingPunct="1"/>
            <a:r>
              <a:rPr lang="zh-CN" altLang="en-US" dirty="0"/>
              <a:t>掌握1</a:t>
            </a:r>
            <a:r>
              <a:rPr lang="en-US" altLang="zh-CN" dirty="0"/>
              <a:t>NF,2NF,3NF</a:t>
            </a:r>
            <a:r>
              <a:rPr lang="zh-CN" altLang="en-US" dirty="0"/>
              <a:t>的概念及判断</a:t>
            </a:r>
          </a:p>
          <a:p>
            <a:pPr eaLnBrk="1" hangingPunct="1"/>
            <a:endParaRPr lang="zh-CN" altLang="en-US" dirty="0"/>
          </a:p>
          <a:p>
            <a:pPr eaLnBrk="1" hangingPunct="1"/>
            <a:r>
              <a:rPr lang="zh-CN" altLang="en-US" dirty="0"/>
              <a:t>掌握</a:t>
            </a:r>
            <a:r>
              <a:rPr lang="en-US" altLang="zh-CN" dirty="0"/>
              <a:t>Armstrong</a:t>
            </a:r>
            <a:r>
              <a:rPr lang="zh-CN" altLang="en-US" dirty="0"/>
              <a:t>公理及其推理规则</a:t>
            </a:r>
            <a:endParaRPr lang="en-US" altLang="zh-CN" dirty="0"/>
          </a:p>
          <a:p>
            <a:pPr eaLnBrk="1" hangingPunct="1"/>
            <a:endParaRPr lang="zh-CN" altLang="en-US" dirty="0"/>
          </a:p>
          <a:p>
            <a:pPr eaLnBrk="1" hangingPunct="1"/>
            <a:r>
              <a:rPr lang="zh-CN" altLang="en-US" dirty="0"/>
              <a:t>掌握模式分解的基本概念以及无损连接性的判断方法</a:t>
            </a:r>
          </a:p>
          <a:p>
            <a:pPr eaLnBrk="1" hangingPunct="1"/>
            <a:endParaRPr lang="zh-CN" altLang="en-US" dirty="0"/>
          </a:p>
          <a:p>
            <a:pPr eaLnBrk="1" hangingPunct="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95400" y="764704"/>
            <a:ext cx="7772400" cy="461963"/>
          </a:xfrm>
        </p:spPr>
        <p:txBody>
          <a:bodyPr>
            <a:normAutofit fontScale="90000"/>
          </a:bodyPr>
          <a:lstStyle/>
          <a:p>
            <a:pPr eaLnBrk="1" hangingPunct="1"/>
            <a:r>
              <a:rPr lang="zh-CN" altLang="en-US" sz="3200"/>
              <a:t>1</a:t>
            </a:r>
            <a:r>
              <a:rPr lang="en-US" altLang="zh-CN" sz="3200"/>
              <a:t>NF </a:t>
            </a:r>
            <a:r>
              <a:rPr lang="zh-CN" altLang="en-US" sz="3200"/>
              <a:t>练习</a:t>
            </a:r>
          </a:p>
        </p:txBody>
      </p:sp>
      <p:sp>
        <p:nvSpPr>
          <p:cNvPr id="34819" name="Rectangle 3"/>
          <p:cNvSpPr>
            <a:spLocks noGrp="1" noChangeArrowheads="1"/>
          </p:cNvSpPr>
          <p:nvPr>
            <p:ph idx="1"/>
          </p:nvPr>
        </p:nvSpPr>
        <p:spPr>
          <a:xfrm>
            <a:off x="695400" y="1796578"/>
            <a:ext cx="8001000" cy="4114800"/>
          </a:xfrm>
        </p:spPr>
        <p:txBody>
          <a:bodyPr/>
          <a:lstStyle/>
          <a:p>
            <a:pPr eaLnBrk="1" hangingPunct="1"/>
            <a:r>
              <a:rPr lang="en-US" altLang="zh-CN" sz="2400"/>
              <a:t>Ex1: </a:t>
            </a:r>
            <a:r>
              <a:rPr lang="zh-CN" altLang="en-US" sz="2400"/>
              <a:t>假设部门关系</a:t>
            </a:r>
            <a:r>
              <a:rPr lang="en-US" altLang="zh-CN" sz="2400"/>
              <a:t>Dept</a:t>
            </a:r>
            <a:r>
              <a:rPr lang="zh-CN" altLang="en-US" sz="2400"/>
              <a:t>如下定义：</a:t>
            </a:r>
          </a:p>
          <a:p>
            <a:pPr lvl="1" eaLnBrk="1" hangingPunct="1">
              <a:buFont typeface="Wingdings" panose="05000000000000000000" pitchFamily="2" charset="2"/>
              <a:buNone/>
            </a:pPr>
            <a:r>
              <a:rPr lang="zh-CN" altLang="en-US" sz="2400"/>
              <a:t>部门（部门号，部门名，部门成员，部门总经理）</a:t>
            </a:r>
          </a:p>
          <a:p>
            <a:pPr lvl="1" eaLnBrk="1" hangingPunct="1">
              <a:buFont typeface="Wingdings" panose="05000000000000000000" pitchFamily="2" charset="2"/>
              <a:buNone/>
            </a:pPr>
            <a:endParaRPr lang="zh-CN" altLang="en-US" sz="2400"/>
          </a:p>
          <a:p>
            <a:pPr lvl="1" eaLnBrk="1" hangingPunct="1">
              <a:buFont typeface="Wingdings" panose="05000000000000000000" pitchFamily="2" charset="2"/>
              <a:buNone/>
            </a:pPr>
            <a:r>
              <a:rPr lang="zh-CN" altLang="en-US" sz="2400"/>
              <a:t>请问这个关系模式是否满足1</a:t>
            </a:r>
            <a:r>
              <a:rPr lang="en-US" altLang="zh-CN" sz="2400"/>
              <a:t>NF</a:t>
            </a:r>
            <a:r>
              <a:rPr lang="zh-CN" altLang="en-US" sz="2400"/>
              <a:t>的定义？如不满足，是因为哪一个属性使它不满足1</a:t>
            </a:r>
            <a:r>
              <a:rPr lang="en-US" altLang="zh-CN" sz="2400"/>
              <a:t>NF</a:t>
            </a:r>
          </a:p>
          <a:p>
            <a:pPr lvl="1" eaLnBrk="1" hangingPunct="1">
              <a:buFont typeface="Wingdings" panose="05000000000000000000" pitchFamily="2" charset="2"/>
              <a:buNone/>
            </a:pPr>
            <a:r>
              <a:rPr lang="en-US" altLang="zh-CN" sz="2400"/>
              <a:t>A. </a:t>
            </a:r>
            <a:r>
              <a:rPr lang="zh-CN" altLang="en-US" sz="2400"/>
              <a:t>部门总经理        </a:t>
            </a:r>
            <a:r>
              <a:rPr lang="en-US" altLang="zh-CN" sz="2400"/>
              <a:t>C. </a:t>
            </a:r>
            <a:r>
              <a:rPr lang="zh-CN" altLang="en-US" sz="2400"/>
              <a:t>部门成员</a:t>
            </a:r>
          </a:p>
          <a:p>
            <a:pPr lvl="1" eaLnBrk="1" hangingPunct="1">
              <a:buFont typeface="Wingdings" panose="05000000000000000000" pitchFamily="2" charset="2"/>
              <a:buNone/>
            </a:pPr>
            <a:r>
              <a:rPr lang="en-US" altLang="zh-CN" sz="2400"/>
              <a:t>B. </a:t>
            </a:r>
            <a:r>
              <a:rPr lang="zh-CN" altLang="en-US" sz="2400"/>
              <a:t>部门名               </a:t>
            </a:r>
            <a:r>
              <a:rPr lang="en-US" altLang="zh-CN" sz="2400"/>
              <a:t>D. </a:t>
            </a:r>
            <a:r>
              <a:rPr lang="zh-CN" altLang="en-US" sz="2400"/>
              <a:t>部门号</a:t>
            </a:r>
          </a:p>
          <a:p>
            <a:pPr lvl="1" eaLnBrk="1" hangingPunct="1">
              <a:buFont typeface="Wingdings" panose="05000000000000000000" pitchFamily="2" charset="2"/>
              <a:buNone/>
            </a:pPr>
            <a:endParaRPr lang="zh-CN" altLang="en-US" sz="2400"/>
          </a:p>
          <a:p>
            <a:pPr eaLnBrk="1" hangingPunct="1"/>
            <a:r>
              <a:rPr lang="en-US" altLang="zh-CN" sz="2400"/>
              <a:t>Ex2: </a:t>
            </a:r>
            <a:r>
              <a:rPr lang="zh-CN" altLang="en-US" sz="2400"/>
              <a:t>一定要分解成1</a:t>
            </a:r>
            <a:r>
              <a:rPr lang="en-US" altLang="zh-CN" sz="2400"/>
              <a:t>NF</a:t>
            </a:r>
            <a:r>
              <a:rPr lang="zh-CN" altLang="en-US" sz="2400"/>
              <a:t>的组合属性?</a:t>
            </a:r>
          </a:p>
          <a:p>
            <a:pPr lvl="1" eaLnBrk="1" hangingPunct="1">
              <a:buFont typeface="Wingdings" panose="05000000000000000000" pitchFamily="2" charset="2"/>
              <a:buNone/>
            </a:pP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51384" y="404664"/>
            <a:ext cx="7772400" cy="1066800"/>
          </a:xfrm>
        </p:spPr>
        <p:txBody>
          <a:bodyPr/>
          <a:lstStyle/>
          <a:p>
            <a:pPr eaLnBrk="1" hangingPunct="1"/>
            <a:r>
              <a:rPr lang="en-US" altLang="zh-CN" sz="3200" dirty="0"/>
              <a:t>6.2.3 </a:t>
            </a:r>
            <a:r>
              <a:rPr lang="zh-CN" altLang="en-US" sz="3200" dirty="0"/>
              <a:t>范式(续)</a:t>
            </a:r>
            <a:br>
              <a:rPr lang="zh-CN" altLang="en-US" sz="3200" dirty="0"/>
            </a:br>
            <a:endParaRPr lang="zh-CN" altLang="en-US" sz="3200" dirty="0"/>
          </a:p>
        </p:txBody>
      </p:sp>
      <p:sp>
        <p:nvSpPr>
          <p:cNvPr id="35843" name="Rectangle 3"/>
          <p:cNvSpPr>
            <a:spLocks noGrp="1" noChangeArrowheads="1"/>
          </p:cNvSpPr>
          <p:nvPr>
            <p:ph idx="1"/>
          </p:nvPr>
        </p:nvSpPr>
        <p:spPr>
          <a:xfrm>
            <a:off x="469032" y="1173015"/>
            <a:ext cx="6629400" cy="4572000"/>
          </a:xfrm>
        </p:spPr>
        <p:txBody>
          <a:bodyPr/>
          <a:lstStyle/>
          <a:p>
            <a:pPr eaLnBrk="1" hangingPunct="1"/>
            <a:r>
              <a:rPr lang="zh-CN" altLang="en-US" sz="2000"/>
              <a:t>3.  2</a:t>
            </a:r>
            <a:r>
              <a:rPr lang="en-US" altLang="zh-CN" sz="2000"/>
              <a:t>NF</a:t>
            </a:r>
          </a:p>
          <a:p>
            <a:pPr eaLnBrk="1" hangingPunct="1"/>
            <a:endParaRPr lang="en-US" altLang="zh-CN" sz="2000"/>
          </a:p>
          <a:p>
            <a:pPr lvl="1" eaLnBrk="1" hangingPunct="1"/>
            <a:r>
              <a:rPr lang="zh-CN" altLang="en-US" sz="2400"/>
              <a:t>关系模式</a:t>
            </a:r>
          </a:p>
          <a:p>
            <a:pPr lvl="1" eaLnBrk="1" hangingPunct="1">
              <a:buFont typeface="Wingdings" panose="05000000000000000000" pitchFamily="2" charset="2"/>
              <a:buNone/>
            </a:pPr>
            <a:r>
              <a:rPr lang="en-US" altLang="zh-CN" sz="2400" i="1">
                <a:solidFill>
                  <a:schemeClr val="tx2"/>
                </a:solidFill>
              </a:rPr>
              <a:t>S(Sno , SN , SD , DEAN , Cno , G)</a:t>
            </a:r>
            <a:r>
              <a:rPr lang="zh-CN" altLang="en-US" sz="2400"/>
              <a:t>的问题</a:t>
            </a:r>
          </a:p>
          <a:p>
            <a:pPr lvl="1" eaLnBrk="1" hangingPunct="1"/>
            <a:endParaRPr lang="en-US" altLang="zh-CN" sz="2400" i="1">
              <a:solidFill>
                <a:schemeClr val="tx2"/>
              </a:solidFill>
            </a:endParaRPr>
          </a:p>
          <a:p>
            <a:pPr lvl="2" eaLnBrk="1" hangingPunct="1"/>
            <a:r>
              <a:rPr lang="zh-CN" altLang="en-US" smtClean="0"/>
              <a:t>插入异常</a:t>
            </a:r>
          </a:p>
          <a:p>
            <a:pPr lvl="2" eaLnBrk="1" hangingPunct="1"/>
            <a:r>
              <a:rPr lang="zh-CN" altLang="en-US" smtClean="0"/>
              <a:t>删除异常</a:t>
            </a:r>
          </a:p>
          <a:p>
            <a:pPr lvl="2" eaLnBrk="1" hangingPunct="1"/>
            <a:r>
              <a:rPr lang="zh-CN" altLang="en-US" smtClean="0"/>
              <a:t>更新异常</a:t>
            </a:r>
          </a:p>
          <a:p>
            <a:pPr lvl="2" eaLnBrk="1" hangingPunct="1"/>
            <a:r>
              <a:rPr lang="zh-CN" altLang="en-US" smtClean="0"/>
              <a:t>数据冗余</a:t>
            </a:r>
          </a:p>
          <a:p>
            <a:pPr lvl="1" eaLnBrk="1" hangingPunct="1">
              <a:buFont typeface="Wingdings" panose="05000000000000000000" pitchFamily="2" charset="2"/>
              <a:buNone/>
            </a:pPr>
            <a:endParaRPr lang="zh-CN" altLang="en-US" sz="2400">
              <a:solidFill>
                <a:schemeClr val="tx2"/>
              </a:solidFill>
            </a:endParaRPr>
          </a:p>
        </p:txBody>
      </p:sp>
      <p:graphicFrame>
        <p:nvGraphicFramePr>
          <p:cNvPr id="35844" name="Object 4"/>
          <p:cNvGraphicFramePr>
            <a:graphicFrameLocks noChangeAspect="1"/>
          </p:cNvGraphicFramePr>
          <p:nvPr>
            <p:extLst>
              <p:ext uri="{D42A27DB-BD31-4B8C-83A1-F6EECF244321}">
                <p14:modId xmlns:p14="http://schemas.microsoft.com/office/powerpoint/2010/main" val="3615136729"/>
              </p:ext>
            </p:extLst>
          </p:nvPr>
        </p:nvGraphicFramePr>
        <p:xfrm>
          <a:off x="3594821" y="3157391"/>
          <a:ext cx="5330825" cy="3355975"/>
        </p:xfrm>
        <a:graphic>
          <a:graphicData uri="http://schemas.openxmlformats.org/presentationml/2006/ole">
            <mc:AlternateContent xmlns:mc="http://schemas.openxmlformats.org/markup-compatibility/2006">
              <mc:Choice xmlns:v="urn:schemas-microsoft-com:vml" Requires="v">
                <p:oleObj spid="_x0000_s35874" name="Document" r:id="rId3" imgW="5332476" imgH="3361944" progId="Word.Document.8">
                  <p:embed/>
                </p:oleObj>
              </mc:Choice>
              <mc:Fallback>
                <p:oleObj name="Document" r:id="rId3" imgW="5332476" imgH="336194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821" y="3157391"/>
                        <a:ext cx="5330825"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Rectangle 5"/>
          <p:cNvSpPr>
            <a:spLocks noChangeArrowheads="1"/>
          </p:cNvSpPr>
          <p:nvPr/>
        </p:nvSpPr>
        <p:spPr bwMode="auto">
          <a:xfrm>
            <a:off x="3593232" y="3306615"/>
            <a:ext cx="53340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1384" y="476672"/>
            <a:ext cx="7772400" cy="1066800"/>
          </a:xfrm>
        </p:spPr>
        <p:txBody>
          <a:bodyPr/>
          <a:lstStyle/>
          <a:p>
            <a:pPr eaLnBrk="1" hangingPunct="1"/>
            <a:r>
              <a:rPr lang="en-US" altLang="zh-CN" sz="3200"/>
              <a:t>6.2.3 </a:t>
            </a:r>
            <a:r>
              <a:rPr lang="zh-CN" altLang="en-US" sz="3200"/>
              <a:t>范式(续)</a:t>
            </a:r>
            <a:br>
              <a:rPr lang="zh-CN" altLang="en-US" sz="3200"/>
            </a:br>
            <a:endParaRPr lang="zh-CN" altLang="en-US" sz="3200"/>
          </a:p>
        </p:txBody>
      </p:sp>
      <p:sp>
        <p:nvSpPr>
          <p:cNvPr id="36867" name="Rectangle 3"/>
          <p:cNvSpPr>
            <a:spLocks noGrp="1" noChangeArrowheads="1"/>
          </p:cNvSpPr>
          <p:nvPr>
            <p:ph idx="1"/>
          </p:nvPr>
        </p:nvSpPr>
        <p:spPr>
          <a:xfrm>
            <a:off x="398984" y="1451992"/>
            <a:ext cx="8077200" cy="4648200"/>
          </a:xfrm>
        </p:spPr>
        <p:txBody>
          <a:bodyPr/>
          <a:lstStyle/>
          <a:p>
            <a:pPr eaLnBrk="1" hangingPunct="1"/>
            <a:r>
              <a:rPr lang="zh-CN" altLang="en-US" sz="2400"/>
              <a:t>3.  2</a:t>
            </a:r>
            <a:r>
              <a:rPr lang="en-US" altLang="zh-CN" sz="2400"/>
              <a:t>NF</a:t>
            </a:r>
          </a:p>
          <a:p>
            <a:pPr eaLnBrk="1" hangingPunct="1"/>
            <a:endParaRPr lang="zh-CN" altLang="en-US" sz="2400"/>
          </a:p>
          <a:p>
            <a:pPr lvl="1" eaLnBrk="1" hangingPunct="1"/>
            <a:r>
              <a:rPr lang="zh-CN" altLang="en-US" sz="2400"/>
              <a:t>2</a:t>
            </a:r>
            <a:r>
              <a:rPr lang="en-US" altLang="zh-CN" sz="2400"/>
              <a:t>NF</a:t>
            </a:r>
            <a:r>
              <a:rPr lang="zh-CN" altLang="en-US" sz="2400"/>
              <a:t>的定义</a:t>
            </a:r>
          </a:p>
          <a:p>
            <a:pPr lvl="2" eaLnBrk="1" hangingPunct="1"/>
            <a:r>
              <a:rPr lang="zh-CN" altLang="en-US" smtClean="0">
                <a:ea typeface="仿宋_GB2312" pitchFamily="49" charset="-122"/>
              </a:rPr>
              <a:t>若</a:t>
            </a:r>
            <a:r>
              <a:rPr lang="en-US" altLang="zh-CN" smtClean="0">
                <a:ea typeface="仿宋_GB2312" pitchFamily="49" charset="-122"/>
              </a:rPr>
              <a:t>R</a:t>
            </a:r>
            <a:r>
              <a:rPr lang="en-US" altLang="zh-CN" smtClean="0">
                <a:ea typeface="仿宋_GB2312" pitchFamily="49" charset="-122"/>
                <a:sym typeface="Symbol" panose="05050102010706020507" pitchFamily="18" charset="2"/>
              </a:rPr>
              <a:t></a:t>
            </a:r>
            <a:r>
              <a:rPr lang="en-US" altLang="zh-CN" smtClean="0">
                <a:ea typeface="仿宋_GB2312" pitchFamily="49" charset="-122"/>
              </a:rPr>
              <a:t>1NF，</a:t>
            </a:r>
            <a:r>
              <a:rPr lang="zh-CN" altLang="en-US" smtClean="0">
                <a:ea typeface="仿宋_GB2312" pitchFamily="49" charset="-122"/>
              </a:rPr>
              <a:t>且每个非主属性完全依赖于码，则称</a:t>
            </a:r>
            <a:r>
              <a:rPr lang="en-US" altLang="zh-CN" smtClean="0">
                <a:ea typeface="仿宋_GB2312" pitchFamily="49" charset="-122"/>
              </a:rPr>
              <a:t>R</a:t>
            </a:r>
            <a:r>
              <a:rPr lang="en-US" altLang="zh-CN" smtClean="0">
                <a:ea typeface="仿宋_GB2312" pitchFamily="49" charset="-122"/>
                <a:sym typeface="Symbol" panose="05050102010706020507" pitchFamily="18" charset="2"/>
              </a:rPr>
              <a:t>2</a:t>
            </a:r>
            <a:r>
              <a:rPr lang="en-US" altLang="zh-CN" smtClean="0">
                <a:ea typeface="仿宋_GB2312" pitchFamily="49" charset="-122"/>
              </a:rPr>
              <a:t>NF</a:t>
            </a:r>
          </a:p>
          <a:p>
            <a:pPr lvl="2" eaLnBrk="1" hangingPunct="1">
              <a:spcBef>
                <a:spcPct val="35000"/>
              </a:spcBef>
            </a:pPr>
            <a:r>
              <a:rPr lang="zh-CN" altLang="en-US" smtClean="0">
                <a:ea typeface="仿宋_GB2312" pitchFamily="49" charset="-122"/>
              </a:rPr>
              <a:t>消除非主属性对码的部分依赖</a:t>
            </a:r>
          </a:p>
          <a:p>
            <a:pPr lvl="2" eaLnBrk="1" hangingPunct="1">
              <a:spcBef>
                <a:spcPct val="35000"/>
              </a:spcBef>
              <a:buFontTx/>
              <a:buNone/>
            </a:pPr>
            <a:r>
              <a:rPr lang="zh-CN" altLang="en-US" smtClean="0">
                <a:ea typeface="仿宋_GB2312" pitchFamily="49" charset="-122"/>
              </a:rPr>
              <a:t>	如</a:t>
            </a:r>
            <a:r>
              <a:rPr lang="en-US" altLang="zh-CN" smtClean="0">
                <a:ea typeface="仿宋_GB2312" pitchFamily="49" charset="-122"/>
              </a:rPr>
              <a:t>S</a:t>
            </a:r>
            <a:r>
              <a:rPr lang="en-US" altLang="zh-CN" smtClean="0">
                <a:ea typeface="仿宋_GB2312" pitchFamily="49" charset="-122"/>
                <a:sym typeface="Symbol" panose="05050102010706020507" pitchFamily="18" charset="2"/>
              </a:rPr>
              <a:t>2NF，</a:t>
            </a:r>
            <a:r>
              <a:rPr lang="zh-CN" altLang="en-US" smtClean="0">
                <a:ea typeface="仿宋_GB2312" pitchFamily="49" charset="-122"/>
                <a:sym typeface="Symbol" panose="05050102010706020507" pitchFamily="18" charset="2"/>
              </a:rPr>
              <a:t>因为</a:t>
            </a:r>
          </a:p>
        </p:txBody>
      </p:sp>
      <p:grpSp>
        <p:nvGrpSpPr>
          <p:cNvPr id="36868" name="Group 4"/>
          <p:cNvGrpSpPr>
            <a:grpSpLocks/>
          </p:cNvGrpSpPr>
          <p:nvPr/>
        </p:nvGrpSpPr>
        <p:grpSpPr bwMode="auto">
          <a:xfrm>
            <a:off x="2456384" y="4652395"/>
            <a:ext cx="4572000" cy="1168401"/>
            <a:chOff x="1632" y="3216"/>
            <a:chExt cx="2880" cy="736"/>
          </a:xfrm>
        </p:grpSpPr>
        <p:graphicFrame>
          <p:nvGraphicFramePr>
            <p:cNvPr id="36869" name="Object 5"/>
            <p:cNvGraphicFramePr>
              <a:graphicFrameLocks noChangeAspect="1"/>
            </p:cNvGraphicFramePr>
            <p:nvPr/>
          </p:nvGraphicFramePr>
          <p:xfrm>
            <a:off x="3024" y="3216"/>
            <a:ext cx="528" cy="326"/>
          </p:xfrm>
          <a:graphic>
            <a:graphicData uri="http://schemas.openxmlformats.org/presentationml/2006/ole">
              <mc:AlternateContent xmlns:mc="http://schemas.openxmlformats.org/markup-compatibility/2006">
                <mc:Choice xmlns:v="urn:schemas-microsoft-com:vml" Requires="v">
                  <p:oleObj spid="_x0000_s36928" r:id="rId3" imgW="457200" imgH="279400" progId="Equation.3">
                    <p:embed/>
                  </p:oleObj>
                </mc:Choice>
                <mc:Fallback>
                  <p:oleObj r:id="rId3" imgW="4572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3216"/>
                          <a:ext cx="528" cy="32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
            <p:cNvGraphicFramePr>
              <a:graphicFrameLocks noChangeAspect="1"/>
            </p:cNvGraphicFramePr>
            <p:nvPr/>
          </p:nvGraphicFramePr>
          <p:xfrm>
            <a:off x="3024" y="3610"/>
            <a:ext cx="528" cy="326"/>
          </p:xfrm>
          <a:graphic>
            <a:graphicData uri="http://schemas.openxmlformats.org/presentationml/2006/ole">
              <mc:AlternateContent xmlns:mc="http://schemas.openxmlformats.org/markup-compatibility/2006">
                <mc:Choice xmlns:v="urn:schemas-microsoft-com:vml" Requires="v">
                  <p:oleObj spid="_x0000_s36929" r:id="rId5" imgW="457200" imgH="279400" progId="Equation.3">
                    <p:embed/>
                  </p:oleObj>
                </mc:Choice>
                <mc:Fallback>
                  <p:oleObj r:id="rId5" imgW="457200" imgH="279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3610"/>
                          <a:ext cx="528" cy="32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7"/>
            <p:cNvSpPr>
              <a:spLocks noChangeArrowheads="1"/>
            </p:cNvSpPr>
            <p:nvPr/>
          </p:nvSpPr>
          <p:spPr bwMode="auto">
            <a:xfrm>
              <a:off x="1632" y="3312"/>
              <a:ext cx="288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chemeClr val="hlink"/>
                </a:buClr>
                <a:buSzPct val="55000"/>
              </a:pPr>
              <a:r>
                <a:rPr lang="zh-CN" altLang="en-US" sz="2400">
                  <a:latin typeface="Tahoma" panose="020B0604030504040204" pitchFamily="34" charset="0"/>
                  <a:ea typeface="华文新魏" panose="02010800040101010101" pitchFamily="2" charset="-122"/>
                  <a:sym typeface="Wingdings" panose="05000000000000000000" pitchFamily="2" charset="2"/>
                </a:rPr>
                <a:t>（</a:t>
              </a:r>
              <a:r>
                <a:rPr lang="en-US" altLang="zh-CN" sz="2400">
                  <a:latin typeface="Tahoma" panose="020B0604030504040204" pitchFamily="34" charset="0"/>
                  <a:ea typeface="华文新魏" panose="02010800040101010101" pitchFamily="2" charset="-122"/>
                  <a:sym typeface="Wingdings" panose="05000000000000000000" pitchFamily="2" charset="2"/>
                </a:rPr>
                <a:t>Sno，Cno）	     SN </a:t>
              </a:r>
            </a:p>
            <a:p>
              <a:pPr lvl="1" eaLnBrk="1" hangingPunct="1">
                <a:spcBef>
                  <a:spcPct val="50000"/>
                </a:spcBef>
                <a:buClr>
                  <a:schemeClr val="hlink"/>
                </a:buClr>
                <a:buSzPct val="55000"/>
              </a:pPr>
              <a:r>
                <a:rPr lang="en-US" altLang="zh-CN" sz="2400">
                  <a:latin typeface="Tahoma" panose="020B0604030504040204" pitchFamily="34" charset="0"/>
                  <a:ea typeface="华文新魏" panose="02010800040101010101" pitchFamily="2" charset="-122"/>
                  <a:sym typeface="Wingdings" panose="05000000000000000000" pitchFamily="2" charset="2"/>
                </a:rPr>
                <a:t>（Sno，Cno）           SD</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3392" y="404664"/>
            <a:ext cx="7772400" cy="1066800"/>
          </a:xfrm>
        </p:spPr>
        <p:txBody>
          <a:bodyPr/>
          <a:lstStyle/>
          <a:p>
            <a:pPr eaLnBrk="1" hangingPunct="1"/>
            <a:r>
              <a:rPr lang="en-US" altLang="zh-CN" sz="3200"/>
              <a:t>6.2.3 </a:t>
            </a:r>
            <a:r>
              <a:rPr lang="zh-CN" altLang="en-US" sz="3200"/>
              <a:t>范式(续)</a:t>
            </a:r>
            <a:br>
              <a:rPr lang="zh-CN" altLang="en-US" sz="3200"/>
            </a:br>
            <a:endParaRPr lang="zh-CN" altLang="en-US" sz="3200"/>
          </a:p>
        </p:txBody>
      </p:sp>
      <p:sp>
        <p:nvSpPr>
          <p:cNvPr id="43011" name="Rectangle 3"/>
          <p:cNvSpPr>
            <a:spLocks noGrp="1" noChangeArrowheads="1"/>
          </p:cNvSpPr>
          <p:nvPr>
            <p:ph idx="1"/>
          </p:nvPr>
        </p:nvSpPr>
        <p:spPr>
          <a:xfrm>
            <a:off x="577355" y="1357164"/>
            <a:ext cx="7772400" cy="4648200"/>
          </a:xfrm>
        </p:spPr>
        <p:txBody>
          <a:bodyPr/>
          <a:lstStyle/>
          <a:p>
            <a:pPr eaLnBrk="1" hangingPunct="1"/>
            <a:r>
              <a:rPr lang="zh-CN" altLang="en-US" dirty="0"/>
              <a:t>3.  2</a:t>
            </a:r>
            <a:r>
              <a:rPr lang="en-US" altLang="zh-CN" dirty="0"/>
              <a:t>NF</a:t>
            </a:r>
          </a:p>
          <a:p>
            <a:pPr eaLnBrk="1" hangingPunct="1"/>
            <a:endParaRPr lang="zh-CN" altLang="en-US" sz="2400" dirty="0"/>
          </a:p>
          <a:p>
            <a:pPr lvl="1" eaLnBrk="1" hangingPunct="1"/>
            <a:r>
              <a:rPr lang="zh-CN" altLang="en-US" sz="2800" dirty="0"/>
              <a:t>1</a:t>
            </a:r>
            <a:r>
              <a:rPr lang="en-US" altLang="zh-CN" sz="2800" dirty="0"/>
              <a:t>NF</a:t>
            </a:r>
            <a:r>
              <a:rPr lang="zh-CN" altLang="en-US" sz="2800" dirty="0"/>
              <a:t>到2</a:t>
            </a:r>
            <a:r>
              <a:rPr lang="en-US" altLang="zh-CN" sz="2800" dirty="0"/>
              <a:t>NF</a:t>
            </a:r>
            <a:r>
              <a:rPr lang="zh-CN" altLang="en-US" sz="2800" dirty="0"/>
              <a:t>的改造</a:t>
            </a:r>
          </a:p>
          <a:p>
            <a:pPr lvl="1" eaLnBrk="1" hangingPunct="1"/>
            <a:endParaRPr lang="zh-CN" altLang="en-US" sz="2800" dirty="0"/>
          </a:p>
          <a:p>
            <a:pPr lvl="2" eaLnBrk="1" hangingPunct="1"/>
            <a:r>
              <a:rPr lang="zh-CN" altLang="en-US" sz="2400" dirty="0" smtClean="0">
                <a:ea typeface="仿宋_GB2312" pitchFamily="49" charset="-122"/>
                <a:sym typeface="Wingdings" panose="05000000000000000000" pitchFamily="2" charset="2"/>
              </a:rPr>
              <a:t>非主属性有两种，一种完全依赖于码，一种部分依赖于码。</a:t>
            </a:r>
          </a:p>
          <a:p>
            <a:pPr lvl="2" eaLnBrk="1" hangingPunct="1">
              <a:buFontTx/>
              <a:buNone/>
            </a:pPr>
            <a:r>
              <a:rPr lang="zh-CN" altLang="en-US" sz="2400" dirty="0" smtClean="0">
                <a:ea typeface="仿宋_GB2312" pitchFamily="49" charset="-122"/>
                <a:sym typeface="Wingdings" panose="05000000000000000000" pitchFamily="2" charset="2"/>
              </a:rPr>
              <a:t>   将</a:t>
            </a:r>
            <a:r>
              <a:rPr lang="en-US" altLang="zh-CN" sz="2400" dirty="0" smtClean="0">
                <a:ea typeface="仿宋_GB2312" pitchFamily="49" charset="-122"/>
                <a:sym typeface="Wingdings" panose="05000000000000000000" pitchFamily="2" charset="2"/>
              </a:rPr>
              <a:t>S</a:t>
            </a:r>
            <a:r>
              <a:rPr lang="zh-CN" altLang="en-US" sz="2400" dirty="0" smtClean="0">
                <a:ea typeface="仿宋_GB2312" pitchFamily="49" charset="-122"/>
                <a:sym typeface="Wingdings" panose="05000000000000000000" pitchFamily="2" charset="2"/>
              </a:rPr>
              <a:t>分解为：</a:t>
            </a:r>
          </a:p>
          <a:p>
            <a:pPr lvl="2" eaLnBrk="1" hangingPunct="1">
              <a:buFontTx/>
              <a:buNone/>
            </a:pPr>
            <a:r>
              <a:rPr lang="en-US" altLang="zh-CN" sz="2400" dirty="0">
                <a:ea typeface="仿宋_GB2312" pitchFamily="49" charset="-122"/>
                <a:sym typeface="Wingdings" panose="05000000000000000000" pitchFamily="2" charset="2"/>
              </a:rPr>
              <a:t>    </a:t>
            </a:r>
            <a:r>
              <a:rPr lang="en-US" altLang="zh-CN" sz="2400" dirty="0" smtClean="0">
                <a:ea typeface="仿宋_GB2312" pitchFamily="49" charset="-122"/>
                <a:sym typeface="Wingdings" panose="05000000000000000000" pitchFamily="2" charset="2"/>
              </a:rPr>
              <a:t>	SC(</a:t>
            </a:r>
            <a:r>
              <a:rPr lang="en-US" altLang="zh-CN" sz="2400" dirty="0" err="1" smtClean="0">
                <a:ea typeface="仿宋_GB2312" pitchFamily="49" charset="-122"/>
                <a:sym typeface="Wingdings" panose="05000000000000000000" pitchFamily="2" charset="2"/>
              </a:rPr>
              <a:t>Sno</a:t>
            </a:r>
            <a:r>
              <a:rPr lang="en-US" altLang="zh-CN" sz="2400" dirty="0" smtClean="0">
                <a:ea typeface="仿宋_GB2312" pitchFamily="49" charset="-122"/>
                <a:sym typeface="Wingdings" panose="05000000000000000000" pitchFamily="2" charset="2"/>
              </a:rPr>
              <a:t> , </a:t>
            </a:r>
            <a:r>
              <a:rPr lang="en-US" altLang="zh-CN" sz="2400" dirty="0" err="1" smtClean="0">
                <a:ea typeface="仿宋_GB2312" pitchFamily="49" charset="-122"/>
                <a:sym typeface="Wingdings" panose="05000000000000000000" pitchFamily="2" charset="2"/>
              </a:rPr>
              <a:t>Cno</a:t>
            </a:r>
            <a:r>
              <a:rPr lang="en-US" altLang="zh-CN" sz="2400" dirty="0" smtClean="0">
                <a:ea typeface="仿宋_GB2312" pitchFamily="49" charset="-122"/>
                <a:sym typeface="Wingdings" panose="05000000000000000000" pitchFamily="2" charset="2"/>
              </a:rPr>
              <a:t> , G)</a:t>
            </a:r>
          </a:p>
          <a:p>
            <a:pPr lvl="2" eaLnBrk="1" hangingPunct="1">
              <a:buFontTx/>
              <a:buNone/>
            </a:pPr>
            <a:r>
              <a:rPr lang="en-US" altLang="zh-CN" sz="2400" dirty="0" smtClean="0">
                <a:ea typeface="仿宋_GB2312" pitchFamily="49" charset="-122"/>
                <a:sym typeface="Wingdings" panose="05000000000000000000" pitchFamily="2" charset="2"/>
              </a:rPr>
              <a:t>		S_SD(</a:t>
            </a:r>
            <a:r>
              <a:rPr lang="en-US" altLang="zh-CN" sz="2400" dirty="0" err="1" smtClean="0">
                <a:ea typeface="仿宋_GB2312" pitchFamily="49" charset="-122"/>
                <a:sym typeface="Wingdings" panose="05000000000000000000" pitchFamily="2" charset="2"/>
              </a:rPr>
              <a:t>Sno</a:t>
            </a:r>
            <a:r>
              <a:rPr lang="en-US" altLang="zh-CN" sz="2400" dirty="0" smtClean="0">
                <a:ea typeface="仿宋_GB2312" pitchFamily="49" charset="-122"/>
                <a:sym typeface="Wingdings" panose="05000000000000000000" pitchFamily="2" charset="2"/>
              </a:rPr>
              <a:t> , SN , SD , DEAN)</a:t>
            </a:r>
          </a:p>
          <a:p>
            <a:pPr lvl="2" eaLnBrk="1" hangingPunct="1"/>
            <a:r>
              <a:rPr lang="zh-CN" altLang="en-US" sz="2400" dirty="0" smtClean="0">
                <a:ea typeface="仿宋_GB2312" pitchFamily="49" charset="-122"/>
                <a:sym typeface="Wingdings" panose="05000000000000000000" pitchFamily="2" charset="2"/>
              </a:rPr>
              <a:t>消除非主属性对码的部分函数依赖</a:t>
            </a:r>
          </a:p>
          <a:p>
            <a:pPr lvl="2" eaLnBrk="1" hangingPunct="1">
              <a:buFontTx/>
              <a:buNone/>
            </a:pPr>
            <a:endParaRPr lang="zh-CN" altLang="en-US" dirty="0" smtClean="0">
              <a:ea typeface="仿宋_GB2312" pitchFamily="49" charset="-122"/>
              <a:sym typeface="Wingdings" panose="05000000000000000000" pitchFamily="2" charset="2"/>
            </a:endParaRPr>
          </a:p>
          <a:p>
            <a:pPr lvl="2" eaLnBrk="1" hangingPunct="1"/>
            <a:endParaRPr lang="en-US" altLang="zh-CN" dirty="0" smtClean="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 calcmode="lin" valueType="num">
                                      <p:cBhvr additive="base">
                                        <p:cTn id="13"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anim calcmode="lin" valueType="num">
                                      <p:cBhvr additive="base">
                                        <p:cTn id="19" dur="500" fill="hold"/>
                                        <p:tgtEl>
                                          <p:spTgt spid="430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1">
                                            <p:txEl>
                                              <p:pRg st="5" end="5"/>
                                            </p:txEl>
                                          </p:spTgt>
                                        </p:tgtEl>
                                        <p:attrNameLst>
                                          <p:attrName>style.visibility</p:attrName>
                                        </p:attrNameLst>
                                      </p:cBhvr>
                                      <p:to>
                                        <p:strVal val="visible"/>
                                      </p:to>
                                    </p:set>
                                    <p:anim calcmode="lin" valueType="num">
                                      <p:cBhvr additive="base">
                                        <p:cTn id="25" dur="500" fill="hold"/>
                                        <p:tgtEl>
                                          <p:spTgt spid="430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additive="base">
                                        <p:cTn id="31" dur="500" fill="hold"/>
                                        <p:tgtEl>
                                          <p:spTgt spid="4301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11">
                                            <p:txEl>
                                              <p:pRg st="7" end="7"/>
                                            </p:txEl>
                                          </p:spTgt>
                                        </p:tgtEl>
                                        <p:attrNameLst>
                                          <p:attrName>style.visibility</p:attrName>
                                        </p:attrNameLst>
                                      </p:cBhvr>
                                      <p:to>
                                        <p:strVal val="visible"/>
                                      </p:to>
                                    </p:set>
                                    <p:anim calcmode="lin" valueType="num">
                                      <p:cBhvr additive="base">
                                        <p:cTn id="37" dur="500" fill="hold"/>
                                        <p:tgtEl>
                                          <p:spTgt spid="4301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30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11">
                                            <p:txEl>
                                              <p:pRg st="8" end="8"/>
                                            </p:txEl>
                                          </p:spTgt>
                                        </p:tgtEl>
                                        <p:attrNameLst>
                                          <p:attrName>style.visibility</p:attrName>
                                        </p:attrNameLst>
                                      </p:cBhvr>
                                      <p:to>
                                        <p:strVal val="visible"/>
                                      </p:to>
                                    </p:set>
                                    <p:anim calcmode="lin" valueType="num">
                                      <p:cBhvr additive="base">
                                        <p:cTn id="43" dur="500" fill="hold"/>
                                        <p:tgtEl>
                                          <p:spTgt spid="4301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1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83432" y="620688"/>
            <a:ext cx="7772400" cy="461963"/>
          </a:xfrm>
        </p:spPr>
        <p:txBody>
          <a:bodyPr>
            <a:normAutofit fontScale="90000"/>
          </a:bodyPr>
          <a:lstStyle/>
          <a:p>
            <a:pPr eaLnBrk="1" hangingPunct="1"/>
            <a:r>
              <a:rPr lang="zh-CN" altLang="en-US" sz="3200"/>
              <a:t>改造结果</a:t>
            </a:r>
          </a:p>
        </p:txBody>
      </p:sp>
      <p:grpSp>
        <p:nvGrpSpPr>
          <p:cNvPr id="38915" name="Group 3"/>
          <p:cNvGrpSpPr>
            <a:grpSpLocks/>
          </p:cNvGrpSpPr>
          <p:nvPr/>
        </p:nvGrpSpPr>
        <p:grpSpPr bwMode="auto">
          <a:xfrm>
            <a:off x="907232" y="1576362"/>
            <a:ext cx="4343400" cy="2971800"/>
            <a:chOff x="-3" y="-3"/>
            <a:chExt cx="1778" cy="2310"/>
          </a:xfrm>
        </p:grpSpPr>
        <p:grpSp>
          <p:nvGrpSpPr>
            <p:cNvPr id="38983" name="Group 4"/>
            <p:cNvGrpSpPr>
              <a:grpSpLocks/>
            </p:cNvGrpSpPr>
            <p:nvPr/>
          </p:nvGrpSpPr>
          <p:grpSpPr bwMode="auto">
            <a:xfrm>
              <a:off x="0" y="0"/>
              <a:ext cx="1772" cy="2304"/>
              <a:chOff x="0" y="0"/>
              <a:chExt cx="1772" cy="2304"/>
            </a:xfrm>
          </p:grpSpPr>
          <p:grpSp>
            <p:nvGrpSpPr>
              <p:cNvPr id="38985" name="Group 5"/>
              <p:cNvGrpSpPr>
                <a:grpSpLocks/>
              </p:cNvGrpSpPr>
              <p:nvPr/>
            </p:nvGrpSpPr>
            <p:grpSpPr bwMode="auto">
              <a:xfrm>
                <a:off x="0" y="0"/>
                <a:ext cx="350" cy="384"/>
                <a:chOff x="0" y="0"/>
                <a:chExt cx="350" cy="384"/>
              </a:xfrm>
            </p:grpSpPr>
            <p:sp>
              <p:nvSpPr>
                <p:cNvPr id="39055" name="Rectangle 6"/>
                <p:cNvSpPr>
                  <a:spLocks noChangeArrowheads="1"/>
                </p:cNvSpPr>
                <p:nvPr/>
              </p:nvSpPr>
              <p:spPr bwMode="auto">
                <a:xfrm>
                  <a:off x="43" y="0"/>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Sno</a:t>
                  </a:r>
                </a:p>
                <a:p>
                  <a:pPr algn="just">
                    <a:spcBef>
                      <a:spcPct val="0"/>
                    </a:spcBef>
                    <a:buClrTx/>
                    <a:buFontTx/>
                    <a:buNone/>
                  </a:pPr>
                  <a:endParaRPr lang="en-US" altLang="zh-CN" sz="2000"/>
                </a:p>
              </p:txBody>
            </p:sp>
            <p:sp>
              <p:nvSpPr>
                <p:cNvPr id="39056" name="Rectangle 7"/>
                <p:cNvSpPr>
                  <a:spLocks noChangeArrowheads="1"/>
                </p:cNvSpPr>
                <p:nvPr/>
              </p:nvSpPr>
              <p:spPr bwMode="auto">
                <a:xfrm>
                  <a:off x="0" y="0"/>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86" name="Group 8"/>
              <p:cNvGrpSpPr>
                <a:grpSpLocks/>
              </p:cNvGrpSpPr>
              <p:nvPr/>
            </p:nvGrpSpPr>
            <p:grpSpPr bwMode="auto">
              <a:xfrm>
                <a:off x="350" y="0"/>
                <a:ext cx="494" cy="384"/>
                <a:chOff x="350" y="0"/>
                <a:chExt cx="494" cy="384"/>
              </a:xfrm>
            </p:grpSpPr>
            <p:sp>
              <p:nvSpPr>
                <p:cNvPr id="39053" name="Rectangle 9"/>
                <p:cNvSpPr>
                  <a:spLocks noChangeArrowheads="1"/>
                </p:cNvSpPr>
                <p:nvPr/>
              </p:nvSpPr>
              <p:spPr bwMode="auto">
                <a:xfrm>
                  <a:off x="393" y="0"/>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SD</a:t>
                  </a:r>
                </a:p>
                <a:p>
                  <a:pPr algn="just">
                    <a:spcBef>
                      <a:spcPct val="0"/>
                    </a:spcBef>
                    <a:buClrTx/>
                    <a:buFontTx/>
                    <a:buNone/>
                  </a:pPr>
                  <a:endParaRPr lang="en-US" altLang="zh-CN" sz="2000"/>
                </a:p>
              </p:txBody>
            </p:sp>
            <p:sp>
              <p:nvSpPr>
                <p:cNvPr id="39054" name="Rectangle 10"/>
                <p:cNvSpPr>
                  <a:spLocks noChangeArrowheads="1"/>
                </p:cNvSpPr>
                <p:nvPr/>
              </p:nvSpPr>
              <p:spPr bwMode="auto">
                <a:xfrm>
                  <a:off x="350" y="0"/>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87" name="Group 11"/>
              <p:cNvGrpSpPr>
                <a:grpSpLocks/>
              </p:cNvGrpSpPr>
              <p:nvPr/>
            </p:nvGrpSpPr>
            <p:grpSpPr bwMode="auto">
              <a:xfrm>
                <a:off x="844" y="0"/>
                <a:ext cx="464" cy="384"/>
                <a:chOff x="844" y="0"/>
                <a:chExt cx="464" cy="384"/>
              </a:xfrm>
            </p:grpSpPr>
            <p:sp>
              <p:nvSpPr>
                <p:cNvPr id="39051" name="Rectangle 12"/>
                <p:cNvSpPr>
                  <a:spLocks noChangeArrowheads="1"/>
                </p:cNvSpPr>
                <p:nvPr/>
              </p:nvSpPr>
              <p:spPr bwMode="auto">
                <a:xfrm>
                  <a:off x="887" y="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SD</a:t>
                  </a:r>
                </a:p>
                <a:p>
                  <a:pPr algn="just">
                    <a:spcBef>
                      <a:spcPct val="0"/>
                    </a:spcBef>
                    <a:buClrTx/>
                    <a:buFontTx/>
                    <a:buNone/>
                  </a:pPr>
                  <a:endParaRPr lang="en-US" altLang="zh-CN" sz="2000"/>
                </a:p>
              </p:txBody>
            </p:sp>
            <p:sp>
              <p:nvSpPr>
                <p:cNvPr id="39052" name="Rectangle 13"/>
                <p:cNvSpPr>
                  <a:spLocks noChangeArrowheads="1"/>
                </p:cNvSpPr>
                <p:nvPr/>
              </p:nvSpPr>
              <p:spPr bwMode="auto">
                <a:xfrm>
                  <a:off x="844" y="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88" name="Group 14"/>
              <p:cNvGrpSpPr>
                <a:grpSpLocks/>
              </p:cNvGrpSpPr>
              <p:nvPr/>
            </p:nvGrpSpPr>
            <p:grpSpPr bwMode="auto">
              <a:xfrm>
                <a:off x="1308" y="0"/>
                <a:ext cx="464" cy="384"/>
                <a:chOff x="1308" y="0"/>
                <a:chExt cx="464" cy="384"/>
              </a:xfrm>
            </p:grpSpPr>
            <p:sp>
              <p:nvSpPr>
                <p:cNvPr id="39049" name="Rectangle 15"/>
                <p:cNvSpPr>
                  <a:spLocks noChangeArrowheads="1"/>
                </p:cNvSpPr>
                <p:nvPr/>
              </p:nvSpPr>
              <p:spPr bwMode="auto">
                <a:xfrm>
                  <a:off x="1351" y="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DEAN</a:t>
                  </a:r>
                </a:p>
                <a:p>
                  <a:pPr algn="just">
                    <a:spcBef>
                      <a:spcPct val="0"/>
                    </a:spcBef>
                    <a:buClrTx/>
                    <a:buFontTx/>
                    <a:buNone/>
                  </a:pPr>
                  <a:endParaRPr lang="en-US" altLang="zh-CN" sz="2000"/>
                </a:p>
              </p:txBody>
            </p:sp>
            <p:sp>
              <p:nvSpPr>
                <p:cNvPr id="39050" name="Rectangle 16"/>
                <p:cNvSpPr>
                  <a:spLocks noChangeArrowheads="1"/>
                </p:cNvSpPr>
                <p:nvPr/>
              </p:nvSpPr>
              <p:spPr bwMode="auto">
                <a:xfrm>
                  <a:off x="1308" y="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89" name="Group 17"/>
              <p:cNvGrpSpPr>
                <a:grpSpLocks/>
              </p:cNvGrpSpPr>
              <p:nvPr/>
            </p:nvGrpSpPr>
            <p:grpSpPr bwMode="auto">
              <a:xfrm>
                <a:off x="0" y="384"/>
                <a:ext cx="350" cy="384"/>
                <a:chOff x="0" y="384"/>
                <a:chExt cx="350" cy="384"/>
              </a:xfrm>
            </p:grpSpPr>
            <p:sp>
              <p:nvSpPr>
                <p:cNvPr id="39047" name="Rectangle 18"/>
                <p:cNvSpPr>
                  <a:spLocks noChangeArrowheads="1"/>
                </p:cNvSpPr>
                <p:nvPr/>
              </p:nvSpPr>
              <p:spPr bwMode="auto">
                <a:xfrm>
                  <a:off x="43" y="384"/>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S01</a:t>
                  </a:r>
                </a:p>
                <a:p>
                  <a:pPr algn="just">
                    <a:spcBef>
                      <a:spcPct val="0"/>
                    </a:spcBef>
                    <a:buClrTx/>
                    <a:buFontTx/>
                    <a:buNone/>
                  </a:pPr>
                  <a:endParaRPr lang="en-US" altLang="zh-CN" sz="2000"/>
                </a:p>
              </p:txBody>
            </p:sp>
            <p:sp>
              <p:nvSpPr>
                <p:cNvPr id="39048" name="Rectangle 19"/>
                <p:cNvSpPr>
                  <a:spLocks noChangeArrowheads="1"/>
                </p:cNvSpPr>
                <p:nvPr/>
              </p:nvSpPr>
              <p:spPr bwMode="auto">
                <a:xfrm>
                  <a:off x="0" y="384"/>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0" name="Group 20"/>
              <p:cNvGrpSpPr>
                <a:grpSpLocks/>
              </p:cNvGrpSpPr>
              <p:nvPr/>
            </p:nvGrpSpPr>
            <p:grpSpPr bwMode="auto">
              <a:xfrm>
                <a:off x="350" y="384"/>
                <a:ext cx="494" cy="384"/>
                <a:chOff x="350" y="384"/>
                <a:chExt cx="494" cy="384"/>
              </a:xfrm>
            </p:grpSpPr>
            <p:sp>
              <p:nvSpPr>
                <p:cNvPr id="39045" name="Rectangle 21"/>
                <p:cNvSpPr>
                  <a:spLocks noChangeArrowheads="1"/>
                </p:cNvSpPr>
                <p:nvPr/>
              </p:nvSpPr>
              <p:spPr bwMode="auto">
                <a:xfrm>
                  <a:off x="393" y="384"/>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杨明</a:t>
                  </a:r>
                </a:p>
                <a:p>
                  <a:pPr algn="just">
                    <a:spcBef>
                      <a:spcPct val="0"/>
                    </a:spcBef>
                    <a:buClrTx/>
                    <a:buFontTx/>
                    <a:buNone/>
                  </a:pPr>
                  <a:endParaRPr lang="zh-CN" altLang="en-US" sz="2000"/>
                </a:p>
              </p:txBody>
            </p:sp>
            <p:sp>
              <p:nvSpPr>
                <p:cNvPr id="39046" name="Rectangle 22"/>
                <p:cNvSpPr>
                  <a:spLocks noChangeArrowheads="1"/>
                </p:cNvSpPr>
                <p:nvPr/>
              </p:nvSpPr>
              <p:spPr bwMode="auto">
                <a:xfrm>
                  <a:off x="350" y="384"/>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1" name="Group 23"/>
              <p:cNvGrpSpPr>
                <a:grpSpLocks/>
              </p:cNvGrpSpPr>
              <p:nvPr/>
            </p:nvGrpSpPr>
            <p:grpSpPr bwMode="auto">
              <a:xfrm>
                <a:off x="844" y="384"/>
                <a:ext cx="464" cy="384"/>
                <a:chOff x="844" y="384"/>
                <a:chExt cx="464" cy="384"/>
              </a:xfrm>
            </p:grpSpPr>
            <p:sp>
              <p:nvSpPr>
                <p:cNvPr id="39043" name="Rectangle 24"/>
                <p:cNvSpPr>
                  <a:spLocks noChangeArrowheads="1"/>
                </p:cNvSpPr>
                <p:nvPr/>
              </p:nvSpPr>
              <p:spPr bwMode="auto">
                <a:xfrm>
                  <a:off x="887" y="384"/>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D01</a:t>
                  </a:r>
                </a:p>
                <a:p>
                  <a:pPr algn="just">
                    <a:spcBef>
                      <a:spcPct val="0"/>
                    </a:spcBef>
                    <a:buClrTx/>
                    <a:buFontTx/>
                    <a:buNone/>
                  </a:pPr>
                  <a:endParaRPr lang="en-US" altLang="zh-CN" sz="2000"/>
                </a:p>
              </p:txBody>
            </p:sp>
            <p:sp>
              <p:nvSpPr>
                <p:cNvPr id="39044" name="Rectangle 25"/>
                <p:cNvSpPr>
                  <a:spLocks noChangeArrowheads="1"/>
                </p:cNvSpPr>
                <p:nvPr/>
              </p:nvSpPr>
              <p:spPr bwMode="auto">
                <a:xfrm>
                  <a:off x="844" y="384"/>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2" name="Group 26"/>
              <p:cNvGrpSpPr>
                <a:grpSpLocks/>
              </p:cNvGrpSpPr>
              <p:nvPr/>
            </p:nvGrpSpPr>
            <p:grpSpPr bwMode="auto">
              <a:xfrm>
                <a:off x="1308" y="384"/>
                <a:ext cx="464" cy="384"/>
                <a:chOff x="1308" y="384"/>
                <a:chExt cx="464" cy="384"/>
              </a:xfrm>
            </p:grpSpPr>
            <p:sp>
              <p:nvSpPr>
                <p:cNvPr id="39041" name="Rectangle 27"/>
                <p:cNvSpPr>
                  <a:spLocks noChangeArrowheads="1"/>
                </p:cNvSpPr>
                <p:nvPr/>
              </p:nvSpPr>
              <p:spPr bwMode="auto">
                <a:xfrm>
                  <a:off x="1351" y="384"/>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思齐</a:t>
                  </a:r>
                </a:p>
                <a:p>
                  <a:pPr algn="just">
                    <a:spcBef>
                      <a:spcPct val="0"/>
                    </a:spcBef>
                    <a:buClrTx/>
                    <a:buFontTx/>
                    <a:buNone/>
                  </a:pPr>
                  <a:endParaRPr lang="zh-CN" altLang="en-US" sz="2000"/>
                </a:p>
              </p:txBody>
            </p:sp>
            <p:sp>
              <p:nvSpPr>
                <p:cNvPr id="39042" name="Rectangle 28"/>
                <p:cNvSpPr>
                  <a:spLocks noChangeArrowheads="1"/>
                </p:cNvSpPr>
                <p:nvPr/>
              </p:nvSpPr>
              <p:spPr bwMode="auto">
                <a:xfrm>
                  <a:off x="1308" y="384"/>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3" name="Group 29"/>
              <p:cNvGrpSpPr>
                <a:grpSpLocks/>
              </p:cNvGrpSpPr>
              <p:nvPr/>
            </p:nvGrpSpPr>
            <p:grpSpPr bwMode="auto">
              <a:xfrm>
                <a:off x="0" y="768"/>
                <a:ext cx="350" cy="384"/>
                <a:chOff x="0" y="768"/>
                <a:chExt cx="350" cy="384"/>
              </a:xfrm>
            </p:grpSpPr>
            <p:sp>
              <p:nvSpPr>
                <p:cNvPr id="39039" name="Rectangle 30"/>
                <p:cNvSpPr>
                  <a:spLocks noChangeArrowheads="1"/>
                </p:cNvSpPr>
                <p:nvPr/>
              </p:nvSpPr>
              <p:spPr bwMode="auto">
                <a:xfrm>
                  <a:off x="43" y="768"/>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S02</a:t>
                  </a:r>
                </a:p>
                <a:p>
                  <a:pPr algn="just">
                    <a:spcBef>
                      <a:spcPct val="0"/>
                    </a:spcBef>
                    <a:buClrTx/>
                    <a:buFontTx/>
                    <a:buNone/>
                  </a:pPr>
                  <a:endParaRPr lang="en-US" altLang="zh-CN" sz="2000"/>
                </a:p>
              </p:txBody>
            </p:sp>
            <p:sp>
              <p:nvSpPr>
                <p:cNvPr id="39040" name="Rectangle 31"/>
                <p:cNvSpPr>
                  <a:spLocks noChangeArrowheads="1"/>
                </p:cNvSpPr>
                <p:nvPr/>
              </p:nvSpPr>
              <p:spPr bwMode="auto">
                <a:xfrm>
                  <a:off x="0" y="768"/>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4" name="Group 32"/>
              <p:cNvGrpSpPr>
                <a:grpSpLocks/>
              </p:cNvGrpSpPr>
              <p:nvPr/>
            </p:nvGrpSpPr>
            <p:grpSpPr bwMode="auto">
              <a:xfrm>
                <a:off x="350" y="768"/>
                <a:ext cx="494" cy="384"/>
                <a:chOff x="350" y="768"/>
                <a:chExt cx="494" cy="384"/>
              </a:xfrm>
            </p:grpSpPr>
            <p:sp>
              <p:nvSpPr>
                <p:cNvPr id="39037" name="Rectangle 33"/>
                <p:cNvSpPr>
                  <a:spLocks noChangeArrowheads="1"/>
                </p:cNvSpPr>
                <p:nvPr/>
              </p:nvSpPr>
              <p:spPr bwMode="auto">
                <a:xfrm>
                  <a:off x="393" y="768"/>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李婉</a:t>
                  </a:r>
                </a:p>
                <a:p>
                  <a:pPr algn="just">
                    <a:spcBef>
                      <a:spcPct val="0"/>
                    </a:spcBef>
                    <a:buClrTx/>
                    <a:buFontTx/>
                    <a:buNone/>
                  </a:pPr>
                  <a:endParaRPr lang="zh-CN" altLang="en-US" sz="2000"/>
                </a:p>
              </p:txBody>
            </p:sp>
            <p:sp>
              <p:nvSpPr>
                <p:cNvPr id="39038" name="Rectangle 34"/>
                <p:cNvSpPr>
                  <a:spLocks noChangeArrowheads="1"/>
                </p:cNvSpPr>
                <p:nvPr/>
              </p:nvSpPr>
              <p:spPr bwMode="auto">
                <a:xfrm>
                  <a:off x="350" y="768"/>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5" name="Group 35"/>
              <p:cNvGrpSpPr>
                <a:grpSpLocks/>
              </p:cNvGrpSpPr>
              <p:nvPr/>
            </p:nvGrpSpPr>
            <p:grpSpPr bwMode="auto">
              <a:xfrm>
                <a:off x="844" y="768"/>
                <a:ext cx="464" cy="384"/>
                <a:chOff x="844" y="768"/>
                <a:chExt cx="464" cy="384"/>
              </a:xfrm>
            </p:grpSpPr>
            <p:sp>
              <p:nvSpPr>
                <p:cNvPr id="39035" name="Rectangle 36"/>
                <p:cNvSpPr>
                  <a:spLocks noChangeArrowheads="1"/>
                </p:cNvSpPr>
                <p:nvPr/>
              </p:nvSpPr>
              <p:spPr bwMode="auto">
                <a:xfrm>
                  <a:off x="887" y="768"/>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D01</a:t>
                  </a:r>
                </a:p>
                <a:p>
                  <a:pPr algn="just">
                    <a:spcBef>
                      <a:spcPct val="0"/>
                    </a:spcBef>
                    <a:buClrTx/>
                    <a:buFontTx/>
                    <a:buNone/>
                  </a:pPr>
                  <a:endParaRPr lang="en-US" altLang="zh-CN" sz="2000"/>
                </a:p>
              </p:txBody>
            </p:sp>
            <p:sp>
              <p:nvSpPr>
                <p:cNvPr id="39036" name="Rectangle 37"/>
                <p:cNvSpPr>
                  <a:spLocks noChangeArrowheads="1"/>
                </p:cNvSpPr>
                <p:nvPr/>
              </p:nvSpPr>
              <p:spPr bwMode="auto">
                <a:xfrm>
                  <a:off x="844" y="768"/>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6" name="Group 38"/>
              <p:cNvGrpSpPr>
                <a:grpSpLocks/>
              </p:cNvGrpSpPr>
              <p:nvPr/>
            </p:nvGrpSpPr>
            <p:grpSpPr bwMode="auto">
              <a:xfrm>
                <a:off x="1308" y="768"/>
                <a:ext cx="464" cy="384"/>
                <a:chOff x="1308" y="768"/>
                <a:chExt cx="464" cy="384"/>
              </a:xfrm>
            </p:grpSpPr>
            <p:sp>
              <p:nvSpPr>
                <p:cNvPr id="39033" name="Rectangle 39"/>
                <p:cNvSpPr>
                  <a:spLocks noChangeArrowheads="1"/>
                </p:cNvSpPr>
                <p:nvPr/>
              </p:nvSpPr>
              <p:spPr bwMode="auto">
                <a:xfrm>
                  <a:off x="1351" y="768"/>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思齐</a:t>
                  </a:r>
                </a:p>
                <a:p>
                  <a:pPr algn="just">
                    <a:spcBef>
                      <a:spcPct val="0"/>
                    </a:spcBef>
                    <a:buClrTx/>
                    <a:buFontTx/>
                    <a:buNone/>
                  </a:pPr>
                  <a:endParaRPr lang="zh-CN" altLang="en-US" sz="2000"/>
                </a:p>
              </p:txBody>
            </p:sp>
            <p:sp>
              <p:nvSpPr>
                <p:cNvPr id="39034" name="Rectangle 40"/>
                <p:cNvSpPr>
                  <a:spLocks noChangeArrowheads="1"/>
                </p:cNvSpPr>
                <p:nvPr/>
              </p:nvSpPr>
              <p:spPr bwMode="auto">
                <a:xfrm>
                  <a:off x="1308" y="768"/>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7" name="Group 41"/>
              <p:cNvGrpSpPr>
                <a:grpSpLocks/>
              </p:cNvGrpSpPr>
              <p:nvPr/>
            </p:nvGrpSpPr>
            <p:grpSpPr bwMode="auto">
              <a:xfrm>
                <a:off x="0" y="1152"/>
                <a:ext cx="350" cy="384"/>
                <a:chOff x="0" y="1152"/>
                <a:chExt cx="350" cy="384"/>
              </a:xfrm>
            </p:grpSpPr>
            <p:sp>
              <p:nvSpPr>
                <p:cNvPr id="39031" name="Rectangle 42"/>
                <p:cNvSpPr>
                  <a:spLocks noChangeArrowheads="1"/>
                </p:cNvSpPr>
                <p:nvPr/>
              </p:nvSpPr>
              <p:spPr bwMode="auto">
                <a:xfrm>
                  <a:off x="43" y="1152"/>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S03</a:t>
                  </a:r>
                </a:p>
                <a:p>
                  <a:pPr algn="just">
                    <a:spcBef>
                      <a:spcPct val="0"/>
                    </a:spcBef>
                    <a:buClrTx/>
                    <a:buFontTx/>
                    <a:buNone/>
                  </a:pPr>
                  <a:endParaRPr lang="en-US" altLang="zh-CN" sz="2000"/>
                </a:p>
              </p:txBody>
            </p:sp>
            <p:sp>
              <p:nvSpPr>
                <p:cNvPr id="39032" name="Rectangle 43"/>
                <p:cNvSpPr>
                  <a:spLocks noChangeArrowheads="1"/>
                </p:cNvSpPr>
                <p:nvPr/>
              </p:nvSpPr>
              <p:spPr bwMode="auto">
                <a:xfrm>
                  <a:off x="0" y="1152"/>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8" name="Group 44"/>
              <p:cNvGrpSpPr>
                <a:grpSpLocks/>
              </p:cNvGrpSpPr>
              <p:nvPr/>
            </p:nvGrpSpPr>
            <p:grpSpPr bwMode="auto">
              <a:xfrm>
                <a:off x="350" y="1152"/>
                <a:ext cx="494" cy="384"/>
                <a:chOff x="350" y="1152"/>
                <a:chExt cx="494" cy="384"/>
              </a:xfrm>
            </p:grpSpPr>
            <p:sp>
              <p:nvSpPr>
                <p:cNvPr id="39029" name="Rectangle 45"/>
                <p:cNvSpPr>
                  <a:spLocks noChangeArrowheads="1"/>
                </p:cNvSpPr>
                <p:nvPr/>
              </p:nvSpPr>
              <p:spPr bwMode="auto">
                <a:xfrm>
                  <a:off x="393" y="1152"/>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刘海</a:t>
                  </a:r>
                </a:p>
                <a:p>
                  <a:pPr algn="just">
                    <a:spcBef>
                      <a:spcPct val="0"/>
                    </a:spcBef>
                    <a:buClrTx/>
                    <a:buFontTx/>
                    <a:buNone/>
                  </a:pPr>
                  <a:endParaRPr lang="zh-CN" altLang="en-US" sz="2000"/>
                </a:p>
              </p:txBody>
            </p:sp>
            <p:sp>
              <p:nvSpPr>
                <p:cNvPr id="39030" name="Rectangle 46"/>
                <p:cNvSpPr>
                  <a:spLocks noChangeArrowheads="1"/>
                </p:cNvSpPr>
                <p:nvPr/>
              </p:nvSpPr>
              <p:spPr bwMode="auto">
                <a:xfrm>
                  <a:off x="350" y="1152"/>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99" name="Group 47"/>
              <p:cNvGrpSpPr>
                <a:grpSpLocks/>
              </p:cNvGrpSpPr>
              <p:nvPr/>
            </p:nvGrpSpPr>
            <p:grpSpPr bwMode="auto">
              <a:xfrm>
                <a:off x="844" y="1152"/>
                <a:ext cx="464" cy="384"/>
                <a:chOff x="844" y="1152"/>
                <a:chExt cx="464" cy="384"/>
              </a:xfrm>
            </p:grpSpPr>
            <p:sp>
              <p:nvSpPr>
                <p:cNvPr id="39027" name="Rectangle 48"/>
                <p:cNvSpPr>
                  <a:spLocks noChangeArrowheads="1"/>
                </p:cNvSpPr>
                <p:nvPr/>
              </p:nvSpPr>
              <p:spPr bwMode="auto">
                <a:xfrm>
                  <a:off x="887" y="1152"/>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D02</a:t>
                  </a:r>
                </a:p>
                <a:p>
                  <a:pPr algn="just">
                    <a:spcBef>
                      <a:spcPct val="0"/>
                    </a:spcBef>
                    <a:buClrTx/>
                    <a:buFontTx/>
                    <a:buNone/>
                  </a:pPr>
                  <a:endParaRPr lang="en-US" altLang="zh-CN" sz="2000"/>
                </a:p>
              </p:txBody>
            </p:sp>
            <p:sp>
              <p:nvSpPr>
                <p:cNvPr id="39028" name="Rectangle 49"/>
                <p:cNvSpPr>
                  <a:spLocks noChangeArrowheads="1"/>
                </p:cNvSpPr>
                <p:nvPr/>
              </p:nvSpPr>
              <p:spPr bwMode="auto">
                <a:xfrm>
                  <a:off x="844" y="1152"/>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0" name="Group 50"/>
              <p:cNvGrpSpPr>
                <a:grpSpLocks/>
              </p:cNvGrpSpPr>
              <p:nvPr/>
            </p:nvGrpSpPr>
            <p:grpSpPr bwMode="auto">
              <a:xfrm>
                <a:off x="1308" y="1152"/>
                <a:ext cx="464" cy="384"/>
                <a:chOff x="1308" y="1152"/>
                <a:chExt cx="464" cy="384"/>
              </a:xfrm>
            </p:grpSpPr>
            <p:sp>
              <p:nvSpPr>
                <p:cNvPr id="39025" name="Rectangle 51"/>
                <p:cNvSpPr>
                  <a:spLocks noChangeArrowheads="1"/>
                </p:cNvSpPr>
                <p:nvPr/>
              </p:nvSpPr>
              <p:spPr bwMode="auto">
                <a:xfrm>
                  <a:off x="1351" y="1152"/>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述圣</a:t>
                  </a:r>
                </a:p>
                <a:p>
                  <a:pPr algn="just">
                    <a:spcBef>
                      <a:spcPct val="0"/>
                    </a:spcBef>
                    <a:buClrTx/>
                    <a:buFontTx/>
                    <a:buNone/>
                  </a:pPr>
                  <a:endParaRPr lang="zh-CN" altLang="en-US" sz="2000"/>
                </a:p>
              </p:txBody>
            </p:sp>
            <p:sp>
              <p:nvSpPr>
                <p:cNvPr id="39026" name="Rectangle 52"/>
                <p:cNvSpPr>
                  <a:spLocks noChangeArrowheads="1"/>
                </p:cNvSpPr>
                <p:nvPr/>
              </p:nvSpPr>
              <p:spPr bwMode="auto">
                <a:xfrm>
                  <a:off x="1308" y="1152"/>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1" name="Group 53"/>
              <p:cNvGrpSpPr>
                <a:grpSpLocks/>
              </p:cNvGrpSpPr>
              <p:nvPr/>
            </p:nvGrpSpPr>
            <p:grpSpPr bwMode="auto">
              <a:xfrm>
                <a:off x="0" y="1536"/>
                <a:ext cx="350" cy="384"/>
                <a:chOff x="0" y="1536"/>
                <a:chExt cx="350" cy="384"/>
              </a:xfrm>
            </p:grpSpPr>
            <p:sp>
              <p:nvSpPr>
                <p:cNvPr id="39023" name="Rectangle 54"/>
                <p:cNvSpPr>
                  <a:spLocks noChangeArrowheads="1"/>
                </p:cNvSpPr>
                <p:nvPr/>
              </p:nvSpPr>
              <p:spPr bwMode="auto">
                <a:xfrm>
                  <a:off x="43" y="1536"/>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S04</a:t>
                  </a:r>
                </a:p>
                <a:p>
                  <a:pPr algn="just">
                    <a:spcBef>
                      <a:spcPct val="0"/>
                    </a:spcBef>
                    <a:buClrTx/>
                    <a:buFontTx/>
                    <a:buNone/>
                  </a:pPr>
                  <a:endParaRPr lang="en-US" altLang="zh-CN" sz="2000"/>
                </a:p>
              </p:txBody>
            </p:sp>
            <p:sp>
              <p:nvSpPr>
                <p:cNvPr id="39024" name="Rectangle 55"/>
                <p:cNvSpPr>
                  <a:spLocks noChangeArrowheads="1"/>
                </p:cNvSpPr>
                <p:nvPr/>
              </p:nvSpPr>
              <p:spPr bwMode="auto">
                <a:xfrm>
                  <a:off x="0" y="1536"/>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2" name="Group 56"/>
              <p:cNvGrpSpPr>
                <a:grpSpLocks/>
              </p:cNvGrpSpPr>
              <p:nvPr/>
            </p:nvGrpSpPr>
            <p:grpSpPr bwMode="auto">
              <a:xfrm>
                <a:off x="350" y="1536"/>
                <a:ext cx="494" cy="384"/>
                <a:chOff x="350" y="1536"/>
                <a:chExt cx="494" cy="384"/>
              </a:xfrm>
            </p:grpSpPr>
            <p:sp>
              <p:nvSpPr>
                <p:cNvPr id="39021" name="Rectangle 57"/>
                <p:cNvSpPr>
                  <a:spLocks noChangeArrowheads="1"/>
                </p:cNvSpPr>
                <p:nvPr/>
              </p:nvSpPr>
              <p:spPr bwMode="auto">
                <a:xfrm>
                  <a:off x="393" y="1536"/>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安然</a:t>
                  </a:r>
                </a:p>
                <a:p>
                  <a:pPr algn="just">
                    <a:spcBef>
                      <a:spcPct val="0"/>
                    </a:spcBef>
                    <a:buClrTx/>
                    <a:buFontTx/>
                    <a:buNone/>
                  </a:pPr>
                  <a:endParaRPr lang="zh-CN" altLang="en-US" sz="2000"/>
                </a:p>
              </p:txBody>
            </p:sp>
            <p:sp>
              <p:nvSpPr>
                <p:cNvPr id="39022" name="Rectangle 58"/>
                <p:cNvSpPr>
                  <a:spLocks noChangeArrowheads="1"/>
                </p:cNvSpPr>
                <p:nvPr/>
              </p:nvSpPr>
              <p:spPr bwMode="auto">
                <a:xfrm>
                  <a:off x="350" y="1536"/>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3" name="Group 59"/>
              <p:cNvGrpSpPr>
                <a:grpSpLocks/>
              </p:cNvGrpSpPr>
              <p:nvPr/>
            </p:nvGrpSpPr>
            <p:grpSpPr bwMode="auto">
              <a:xfrm>
                <a:off x="844" y="1536"/>
                <a:ext cx="464" cy="384"/>
                <a:chOff x="844" y="1536"/>
                <a:chExt cx="464" cy="384"/>
              </a:xfrm>
            </p:grpSpPr>
            <p:sp>
              <p:nvSpPr>
                <p:cNvPr id="39019" name="Rectangle 60"/>
                <p:cNvSpPr>
                  <a:spLocks noChangeArrowheads="1"/>
                </p:cNvSpPr>
                <p:nvPr/>
              </p:nvSpPr>
              <p:spPr bwMode="auto">
                <a:xfrm>
                  <a:off x="887" y="1536"/>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D02</a:t>
                  </a:r>
                </a:p>
                <a:p>
                  <a:pPr algn="just">
                    <a:spcBef>
                      <a:spcPct val="0"/>
                    </a:spcBef>
                    <a:buClrTx/>
                    <a:buFontTx/>
                    <a:buNone/>
                  </a:pPr>
                  <a:endParaRPr lang="en-US" altLang="zh-CN" sz="2000"/>
                </a:p>
              </p:txBody>
            </p:sp>
            <p:sp>
              <p:nvSpPr>
                <p:cNvPr id="39020" name="Rectangle 61"/>
                <p:cNvSpPr>
                  <a:spLocks noChangeArrowheads="1"/>
                </p:cNvSpPr>
                <p:nvPr/>
              </p:nvSpPr>
              <p:spPr bwMode="auto">
                <a:xfrm>
                  <a:off x="844" y="1536"/>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4" name="Group 62"/>
              <p:cNvGrpSpPr>
                <a:grpSpLocks/>
              </p:cNvGrpSpPr>
              <p:nvPr/>
            </p:nvGrpSpPr>
            <p:grpSpPr bwMode="auto">
              <a:xfrm>
                <a:off x="1308" y="1536"/>
                <a:ext cx="464" cy="384"/>
                <a:chOff x="1308" y="1536"/>
                <a:chExt cx="464" cy="384"/>
              </a:xfrm>
            </p:grpSpPr>
            <p:sp>
              <p:nvSpPr>
                <p:cNvPr id="39017" name="Rectangle 63"/>
                <p:cNvSpPr>
                  <a:spLocks noChangeArrowheads="1"/>
                </p:cNvSpPr>
                <p:nvPr/>
              </p:nvSpPr>
              <p:spPr bwMode="auto">
                <a:xfrm>
                  <a:off x="1351" y="1536"/>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述圣</a:t>
                  </a:r>
                </a:p>
                <a:p>
                  <a:pPr algn="just">
                    <a:spcBef>
                      <a:spcPct val="0"/>
                    </a:spcBef>
                    <a:buClrTx/>
                    <a:buFontTx/>
                    <a:buNone/>
                  </a:pPr>
                  <a:endParaRPr lang="zh-CN" altLang="en-US" sz="2000"/>
                </a:p>
              </p:txBody>
            </p:sp>
            <p:sp>
              <p:nvSpPr>
                <p:cNvPr id="39018" name="Rectangle 64"/>
                <p:cNvSpPr>
                  <a:spLocks noChangeArrowheads="1"/>
                </p:cNvSpPr>
                <p:nvPr/>
              </p:nvSpPr>
              <p:spPr bwMode="auto">
                <a:xfrm>
                  <a:off x="1308" y="1536"/>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5" name="Group 65"/>
              <p:cNvGrpSpPr>
                <a:grpSpLocks/>
              </p:cNvGrpSpPr>
              <p:nvPr/>
            </p:nvGrpSpPr>
            <p:grpSpPr bwMode="auto">
              <a:xfrm>
                <a:off x="0" y="1920"/>
                <a:ext cx="350" cy="384"/>
                <a:chOff x="0" y="1920"/>
                <a:chExt cx="350" cy="384"/>
              </a:xfrm>
            </p:grpSpPr>
            <p:sp>
              <p:nvSpPr>
                <p:cNvPr id="39015" name="Rectangle 66"/>
                <p:cNvSpPr>
                  <a:spLocks noChangeArrowheads="1"/>
                </p:cNvSpPr>
                <p:nvPr/>
              </p:nvSpPr>
              <p:spPr bwMode="auto">
                <a:xfrm>
                  <a:off x="43" y="1920"/>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S05</a:t>
                  </a:r>
                </a:p>
                <a:p>
                  <a:pPr algn="just">
                    <a:spcBef>
                      <a:spcPct val="0"/>
                    </a:spcBef>
                    <a:buClrTx/>
                    <a:buFontTx/>
                    <a:buNone/>
                  </a:pPr>
                  <a:endParaRPr lang="en-US" altLang="zh-CN" sz="2000"/>
                </a:p>
              </p:txBody>
            </p:sp>
            <p:sp>
              <p:nvSpPr>
                <p:cNvPr id="39016" name="Rectangle 67"/>
                <p:cNvSpPr>
                  <a:spLocks noChangeArrowheads="1"/>
                </p:cNvSpPr>
                <p:nvPr/>
              </p:nvSpPr>
              <p:spPr bwMode="auto">
                <a:xfrm>
                  <a:off x="0" y="1920"/>
                  <a:ext cx="3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6" name="Group 68"/>
              <p:cNvGrpSpPr>
                <a:grpSpLocks/>
              </p:cNvGrpSpPr>
              <p:nvPr/>
            </p:nvGrpSpPr>
            <p:grpSpPr bwMode="auto">
              <a:xfrm>
                <a:off x="350" y="1920"/>
                <a:ext cx="494" cy="384"/>
                <a:chOff x="350" y="1920"/>
                <a:chExt cx="494" cy="384"/>
              </a:xfrm>
            </p:grpSpPr>
            <p:sp>
              <p:nvSpPr>
                <p:cNvPr id="39013" name="Rectangle 69"/>
                <p:cNvSpPr>
                  <a:spLocks noChangeArrowheads="1"/>
                </p:cNvSpPr>
                <p:nvPr/>
              </p:nvSpPr>
              <p:spPr bwMode="auto">
                <a:xfrm>
                  <a:off x="393" y="1920"/>
                  <a:ext cx="4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乐天</a:t>
                  </a:r>
                </a:p>
                <a:p>
                  <a:pPr algn="just">
                    <a:spcBef>
                      <a:spcPct val="0"/>
                    </a:spcBef>
                    <a:buClrTx/>
                    <a:buFontTx/>
                    <a:buNone/>
                  </a:pPr>
                  <a:endParaRPr lang="zh-CN" altLang="en-US" sz="2000"/>
                </a:p>
              </p:txBody>
            </p:sp>
            <p:sp>
              <p:nvSpPr>
                <p:cNvPr id="39014" name="Rectangle 70"/>
                <p:cNvSpPr>
                  <a:spLocks noChangeArrowheads="1"/>
                </p:cNvSpPr>
                <p:nvPr/>
              </p:nvSpPr>
              <p:spPr bwMode="auto">
                <a:xfrm>
                  <a:off x="350" y="1920"/>
                  <a:ext cx="4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7" name="Group 71"/>
              <p:cNvGrpSpPr>
                <a:grpSpLocks/>
              </p:cNvGrpSpPr>
              <p:nvPr/>
            </p:nvGrpSpPr>
            <p:grpSpPr bwMode="auto">
              <a:xfrm>
                <a:off x="844" y="1920"/>
                <a:ext cx="464" cy="384"/>
                <a:chOff x="844" y="1920"/>
                <a:chExt cx="464" cy="384"/>
              </a:xfrm>
            </p:grpSpPr>
            <p:sp>
              <p:nvSpPr>
                <p:cNvPr id="39011" name="Rectangle 72"/>
                <p:cNvSpPr>
                  <a:spLocks noChangeArrowheads="1"/>
                </p:cNvSpPr>
                <p:nvPr/>
              </p:nvSpPr>
              <p:spPr bwMode="auto">
                <a:xfrm>
                  <a:off x="887" y="192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D03</a:t>
                  </a:r>
                </a:p>
                <a:p>
                  <a:pPr algn="just">
                    <a:spcBef>
                      <a:spcPct val="0"/>
                    </a:spcBef>
                    <a:buClrTx/>
                    <a:buFontTx/>
                    <a:buNone/>
                  </a:pPr>
                  <a:endParaRPr lang="en-US" altLang="zh-CN" sz="2000"/>
                </a:p>
              </p:txBody>
            </p:sp>
            <p:sp>
              <p:nvSpPr>
                <p:cNvPr id="39012" name="Rectangle 73"/>
                <p:cNvSpPr>
                  <a:spLocks noChangeArrowheads="1"/>
                </p:cNvSpPr>
                <p:nvPr/>
              </p:nvSpPr>
              <p:spPr bwMode="auto">
                <a:xfrm>
                  <a:off x="844" y="192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9008" name="Group 74"/>
              <p:cNvGrpSpPr>
                <a:grpSpLocks/>
              </p:cNvGrpSpPr>
              <p:nvPr/>
            </p:nvGrpSpPr>
            <p:grpSpPr bwMode="auto">
              <a:xfrm>
                <a:off x="1308" y="1920"/>
                <a:ext cx="464" cy="384"/>
                <a:chOff x="1308" y="1920"/>
                <a:chExt cx="464" cy="384"/>
              </a:xfrm>
            </p:grpSpPr>
            <p:sp>
              <p:nvSpPr>
                <p:cNvPr id="39009" name="Rectangle 75"/>
                <p:cNvSpPr>
                  <a:spLocks noChangeArrowheads="1"/>
                </p:cNvSpPr>
                <p:nvPr/>
              </p:nvSpPr>
              <p:spPr bwMode="auto">
                <a:xfrm>
                  <a:off x="1351" y="192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省身</a:t>
                  </a:r>
                </a:p>
                <a:p>
                  <a:pPr algn="just">
                    <a:spcBef>
                      <a:spcPct val="0"/>
                    </a:spcBef>
                    <a:buClrTx/>
                    <a:buFontTx/>
                    <a:buNone/>
                  </a:pPr>
                  <a:endParaRPr lang="zh-CN" altLang="en-US" sz="2000"/>
                </a:p>
              </p:txBody>
            </p:sp>
            <p:sp>
              <p:nvSpPr>
                <p:cNvPr id="39010" name="Rectangle 76"/>
                <p:cNvSpPr>
                  <a:spLocks noChangeArrowheads="1"/>
                </p:cNvSpPr>
                <p:nvPr/>
              </p:nvSpPr>
              <p:spPr bwMode="auto">
                <a:xfrm>
                  <a:off x="1308" y="192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8984" name="Rectangle 77"/>
            <p:cNvSpPr>
              <a:spLocks noChangeArrowheads="1"/>
            </p:cNvSpPr>
            <p:nvPr/>
          </p:nvSpPr>
          <p:spPr bwMode="auto">
            <a:xfrm>
              <a:off x="-3" y="-3"/>
              <a:ext cx="1778" cy="231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16" name="Group 78"/>
          <p:cNvGrpSpPr>
            <a:grpSpLocks/>
          </p:cNvGrpSpPr>
          <p:nvPr/>
        </p:nvGrpSpPr>
        <p:grpSpPr bwMode="auto">
          <a:xfrm>
            <a:off x="6012632" y="1347763"/>
            <a:ext cx="2819400" cy="4276725"/>
            <a:chOff x="-3" y="-3"/>
            <a:chExt cx="1105" cy="2694"/>
          </a:xfrm>
        </p:grpSpPr>
        <p:grpSp>
          <p:nvGrpSpPr>
            <p:cNvPr id="38918" name="Group 79"/>
            <p:cNvGrpSpPr>
              <a:grpSpLocks/>
            </p:cNvGrpSpPr>
            <p:nvPr/>
          </p:nvGrpSpPr>
          <p:grpSpPr bwMode="auto">
            <a:xfrm>
              <a:off x="0" y="0"/>
              <a:ext cx="1099" cy="2688"/>
              <a:chOff x="0" y="0"/>
              <a:chExt cx="1099" cy="2688"/>
            </a:xfrm>
          </p:grpSpPr>
          <p:grpSp>
            <p:nvGrpSpPr>
              <p:cNvPr id="38920" name="Group 80"/>
              <p:cNvGrpSpPr>
                <a:grpSpLocks/>
              </p:cNvGrpSpPr>
              <p:nvPr/>
            </p:nvGrpSpPr>
            <p:grpSpPr bwMode="auto">
              <a:xfrm>
                <a:off x="0" y="0"/>
                <a:ext cx="339" cy="384"/>
                <a:chOff x="0" y="0"/>
                <a:chExt cx="339" cy="384"/>
              </a:xfrm>
            </p:grpSpPr>
            <p:sp>
              <p:nvSpPr>
                <p:cNvPr id="38981" name="Rectangle 81"/>
                <p:cNvSpPr>
                  <a:spLocks noChangeArrowheads="1"/>
                </p:cNvSpPr>
                <p:nvPr/>
              </p:nvSpPr>
              <p:spPr bwMode="auto">
                <a:xfrm>
                  <a:off x="43" y="0"/>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Sno</a:t>
                  </a:r>
                </a:p>
                <a:p>
                  <a:pPr algn="just">
                    <a:spcBef>
                      <a:spcPct val="0"/>
                    </a:spcBef>
                    <a:buClrTx/>
                    <a:buFontTx/>
                    <a:buNone/>
                  </a:pPr>
                  <a:endParaRPr lang="en-US" altLang="zh-CN" sz="2000"/>
                </a:p>
              </p:txBody>
            </p:sp>
            <p:sp>
              <p:nvSpPr>
                <p:cNvPr id="38982" name="Rectangle 82"/>
                <p:cNvSpPr>
                  <a:spLocks noChangeArrowheads="1"/>
                </p:cNvSpPr>
                <p:nvPr/>
              </p:nvSpPr>
              <p:spPr bwMode="auto">
                <a:xfrm>
                  <a:off x="0" y="0"/>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1" name="Group 83"/>
              <p:cNvGrpSpPr>
                <a:grpSpLocks/>
              </p:cNvGrpSpPr>
              <p:nvPr/>
            </p:nvGrpSpPr>
            <p:grpSpPr bwMode="auto">
              <a:xfrm>
                <a:off x="339" y="0"/>
                <a:ext cx="422" cy="384"/>
                <a:chOff x="339" y="0"/>
                <a:chExt cx="422" cy="384"/>
              </a:xfrm>
            </p:grpSpPr>
            <p:sp>
              <p:nvSpPr>
                <p:cNvPr id="38979" name="Rectangle 84"/>
                <p:cNvSpPr>
                  <a:spLocks noChangeArrowheads="1"/>
                </p:cNvSpPr>
                <p:nvPr/>
              </p:nvSpPr>
              <p:spPr bwMode="auto">
                <a:xfrm>
                  <a:off x="382" y="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Cno</a:t>
                  </a:r>
                </a:p>
                <a:p>
                  <a:pPr algn="just">
                    <a:spcBef>
                      <a:spcPct val="0"/>
                    </a:spcBef>
                    <a:buClrTx/>
                    <a:buFontTx/>
                    <a:buNone/>
                  </a:pPr>
                  <a:endParaRPr lang="en-US" altLang="zh-CN" sz="2000"/>
                </a:p>
              </p:txBody>
            </p:sp>
            <p:sp>
              <p:nvSpPr>
                <p:cNvPr id="38980" name="Rectangle 85"/>
                <p:cNvSpPr>
                  <a:spLocks noChangeArrowheads="1"/>
                </p:cNvSpPr>
                <p:nvPr/>
              </p:nvSpPr>
              <p:spPr bwMode="auto">
                <a:xfrm>
                  <a:off x="339" y="0"/>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2" name="Group 86"/>
              <p:cNvGrpSpPr>
                <a:grpSpLocks/>
              </p:cNvGrpSpPr>
              <p:nvPr/>
            </p:nvGrpSpPr>
            <p:grpSpPr bwMode="auto">
              <a:xfrm>
                <a:off x="761" y="0"/>
                <a:ext cx="338" cy="384"/>
                <a:chOff x="761" y="0"/>
                <a:chExt cx="338" cy="384"/>
              </a:xfrm>
            </p:grpSpPr>
            <p:sp>
              <p:nvSpPr>
                <p:cNvPr id="38977" name="Rectangle 87"/>
                <p:cNvSpPr>
                  <a:spLocks noChangeArrowheads="1"/>
                </p:cNvSpPr>
                <p:nvPr/>
              </p:nvSpPr>
              <p:spPr bwMode="auto">
                <a:xfrm>
                  <a:off x="804" y="0"/>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G</a:t>
                  </a:r>
                </a:p>
                <a:p>
                  <a:pPr algn="just">
                    <a:spcBef>
                      <a:spcPct val="0"/>
                    </a:spcBef>
                    <a:buClrTx/>
                    <a:buFontTx/>
                    <a:buNone/>
                  </a:pPr>
                  <a:endParaRPr lang="en-US" altLang="zh-CN" sz="2000"/>
                </a:p>
              </p:txBody>
            </p:sp>
            <p:sp>
              <p:nvSpPr>
                <p:cNvPr id="38978" name="Rectangle 88"/>
                <p:cNvSpPr>
                  <a:spLocks noChangeArrowheads="1"/>
                </p:cNvSpPr>
                <p:nvPr/>
              </p:nvSpPr>
              <p:spPr bwMode="auto">
                <a:xfrm>
                  <a:off x="761" y="0"/>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3" name="Group 89"/>
              <p:cNvGrpSpPr>
                <a:grpSpLocks/>
              </p:cNvGrpSpPr>
              <p:nvPr/>
            </p:nvGrpSpPr>
            <p:grpSpPr bwMode="auto">
              <a:xfrm>
                <a:off x="0" y="384"/>
                <a:ext cx="339" cy="384"/>
                <a:chOff x="0" y="384"/>
                <a:chExt cx="339" cy="384"/>
              </a:xfrm>
            </p:grpSpPr>
            <p:sp>
              <p:nvSpPr>
                <p:cNvPr id="38975" name="Rectangle 90"/>
                <p:cNvSpPr>
                  <a:spLocks noChangeArrowheads="1"/>
                </p:cNvSpPr>
                <p:nvPr/>
              </p:nvSpPr>
              <p:spPr bwMode="auto">
                <a:xfrm>
                  <a:off x="43" y="384"/>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S01</a:t>
                  </a:r>
                </a:p>
                <a:p>
                  <a:pPr algn="just">
                    <a:spcBef>
                      <a:spcPct val="0"/>
                    </a:spcBef>
                    <a:buClrTx/>
                    <a:buFontTx/>
                    <a:buNone/>
                  </a:pPr>
                  <a:endParaRPr lang="en-US" altLang="zh-CN" sz="2000"/>
                </a:p>
              </p:txBody>
            </p:sp>
            <p:sp>
              <p:nvSpPr>
                <p:cNvPr id="38976" name="Rectangle 91"/>
                <p:cNvSpPr>
                  <a:spLocks noChangeArrowheads="1"/>
                </p:cNvSpPr>
                <p:nvPr/>
              </p:nvSpPr>
              <p:spPr bwMode="auto">
                <a:xfrm>
                  <a:off x="0" y="384"/>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4" name="Group 92"/>
              <p:cNvGrpSpPr>
                <a:grpSpLocks/>
              </p:cNvGrpSpPr>
              <p:nvPr/>
            </p:nvGrpSpPr>
            <p:grpSpPr bwMode="auto">
              <a:xfrm>
                <a:off x="339" y="384"/>
                <a:ext cx="422" cy="384"/>
                <a:chOff x="339" y="384"/>
                <a:chExt cx="422" cy="384"/>
              </a:xfrm>
            </p:grpSpPr>
            <p:sp>
              <p:nvSpPr>
                <p:cNvPr id="38973" name="Rectangle 93"/>
                <p:cNvSpPr>
                  <a:spLocks noChangeArrowheads="1"/>
                </p:cNvSpPr>
                <p:nvPr/>
              </p:nvSpPr>
              <p:spPr bwMode="auto">
                <a:xfrm>
                  <a:off x="382" y="38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C01</a:t>
                  </a:r>
                </a:p>
                <a:p>
                  <a:pPr algn="just">
                    <a:spcBef>
                      <a:spcPct val="0"/>
                    </a:spcBef>
                    <a:buClrTx/>
                    <a:buFontTx/>
                    <a:buNone/>
                  </a:pPr>
                  <a:endParaRPr lang="en-US" altLang="zh-CN" sz="2000"/>
                </a:p>
              </p:txBody>
            </p:sp>
            <p:sp>
              <p:nvSpPr>
                <p:cNvPr id="38974" name="Rectangle 94"/>
                <p:cNvSpPr>
                  <a:spLocks noChangeArrowheads="1"/>
                </p:cNvSpPr>
                <p:nvPr/>
              </p:nvSpPr>
              <p:spPr bwMode="auto">
                <a:xfrm>
                  <a:off x="339" y="384"/>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5" name="Group 95"/>
              <p:cNvGrpSpPr>
                <a:grpSpLocks/>
              </p:cNvGrpSpPr>
              <p:nvPr/>
            </p:nvGrpSpPr>
            <p:grpSpPr bwMode="auto">
              <a:xfrm>
                <a:off x="761" y="384"/>
                <a:ext cx="338" cy="384"/>
                <a:chOff x="761" y="384"/>
                <a:chExt cx="338" cy="384"/>
              </a:xfrm>
            </p:grpSpPr>
            <p:sp>
              <p:nvSpPr>
                <p:cNvPr id="38971" name="Rectangle 96"/>
                <p:cNvSpPr>
                  <a:spLocks noChangeArrowheads="1"/>
                </p:cNvSpPr>
                <p:nvPr/>
              </p:nvSpPr>
              <p:spPr bwMode="auto">
                <a:xfrm>
                  <a:off x="804" y="384"/>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90</a:t>
                  </a:r>
                </a:p>
                <a:p>
                  <a:pPr algn="just">
                    <a:spcBef>
                      <a:spcPct val="0"/>
                    </a:spcBef>
                    <a:buClrTx/>
                    <a:buFontTx/>
                    <a:buNone/>
                  </a:pPr>
                  <a:endParaRPr lang="zh-CN" altLang="en-US" sz="2000"/>
                </a:p>
              </p:txBody>
            </p:sp>
            <p:sp>
              <p:nvSpPr>
                <p:cNvPr id="38972" name="Rectangle 97"/>
                <p:cNvSpPr>
                  <a:spLocks noChangeArrowheads="1"/>
                </p:cNvSpPr>
                <p:nvPr/>
              </p:nvSpPr>
              <p:spPr bwMode="auto">
                <a:xfrm>
                  <a:off x="761" y="384"/>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6" name="Group 98"/>
              <p:cNvGrpSpPr>
                <a:grpSpLocks/>
              </p:cNvGrpSpPr>
              <p:nvPr/>
            </p:nvGrpSpPr>
            <p:grpSpPr bwMode="auto">
              <a:xfrm>
                <a:off x="0" y="768"/>
                <a:ext cx="339" cy="384"/>
                <a:chOff x="0" y="768"/>
                <a:chExt cx="339" cy="384"/>
              </a:xfrm>
            </p:grpSpPr>
            <p:sp>
              <p:nvSpPr>
                <p:cNvPr id="38969" name="Rectangle 99"/>
                <p:cNvSpPr>
                  <a:spLocks noChangeArrowheads="1"/>
                </p:cNvSpPr>
                <p:nvPr/>
              </p:nvSpPr>
              <p:spPr bwMode="auto">
                <a:xfrm>
                  <a:off x="43" y="768"/>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S01</a:t>
                  </a:r>
                </a:p>
                <a:p>
                  <a:pPr algn="just">
                    <a:spcBef>
                      <a:spcPct val="0"/>
                    </a:spcBef>
                    <a:buClrTx/>
                    <a:buFontTx/>
                    <a:buNone/>
                  </a:pPr>
                  <a:endParaRPr lang="en-US" altLang="zh-CN" sz="2000"/>
                </a:p>
              </p:txBody>
            </p:sp>
            <p:sp>
              <p:nvSpPr>
                <p:cNvPr id="38970" name="Rectangle 100"/>
                <p:cNvSpPr>
                  <a:spLocks noChangeArrowheads="1"/>
                </p:cNvSpPr>
                <p:nvPr/>
              </p:nvSpPr>
              <p:spPr bwMode="auto">
                <a:xfrm>
                  <a:off x="0" y="768"/>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7" name="Group 101"/>
              <p:cNvGrpSpPr>
                <a:grpSpLocks/>
              </p:cNvGrpSpPr>
              <p:nvPr/>
            </p:nvGrpSpPr>
            <p:grpSpPr bwMode="auto">
              <a:xfrm>
                <a:off x="339" y="768"/>
                <a:ext cx="422" cy="384"/>
                <a:chOff x="339" y="768"/>
                <a:chExt cx="422" cy="384"/>
              </a:xfrm>
            </p:grpSpPr>
            <p:sp>
              <p:nvSpPr>
                <p:cNvPr id="38967" name="Rectangle 102"/>
                <p:cNvSpPr>
                  <a:spLocks noChangeArrowheads="1"/>
                </p:cNvSpPr>
                <p:nvPr/>
              </p:nvSpPr>
              <p:spPr bwMode="auto">
                <a:xfrm>
                  <a:off x="382" y="76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C02</a:t>
                  </a:r>
                </a:p>
                <a:p>
                  <a:pPr algn="just">
                    <a:spcBef>
                      <a:spcPct val="0"/>
                    </a:spcBef>
                    <a:buClrTx/>
                    <a:buFontTx/>
                    <a:buNone/>
                  </a:pPr>
                  <a:endParaRPr lang="en-US" altLang="zh-CN" sz="2000"/>
                </a:p>
              </p:txBody>
            </p:sp>
            <p:sp>
              <p:nvSpPr>
                <p:cNvPr id="38968" name="Rectangle 103"/>
                <p:cNvSpPr>
                  <a:spLocks noChangeArrowheads="1"/>
                </p:cNvSpPr>
                <p:nvPr/>
              </p:nvSpPr>
              <p:spPr bwMode="auto">
                <a:xfrm>
                  <a:off x="339" y="768"/>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8" name="Group 104"/>
              <p:cNvGrpSpPr>
                <a:grpSpLocks/>
              </p:cNvGrpSpPr>
              <p:nvPr/>
            </p:nvGrpSpPr>
            <p:grpSpPr bwMode="auto">
              <a:xfrm>
                <a:off x="761" y="768"/>
                <a:ext cx="338" cy="384"/>
                <a:chOff x="761" y="768"/>
                <a:chExt cx="338" cy="384"/>
              </a:xfrm>
            </p:grpSpPr>
            <p:sp>
              <p:nvSpPr>
                <p:cNvPr id="38965" name="Rectangle 105"/>
                <p:cNvSpPr>
                  <a:spLocks noChangeArrowheads="1"/>
                </p:cNvSpPr>
                <p:nvPr/>
              </p:nvSpPr>
              <p:spPr bwMode="auto">
                <a:xfrm>
                  <a:off x="804" y="768"/>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87</a:t>
                  </a:r>
                </a:p>
                <a:p>
                  <a:pPr algn="just">
                    <a:spcBef>
                      <a:spcPct val="0"/>
                    </a:spcBef>
                    <a:buClrTx/>
                    <a:buFontTx/>
                    <a:buNone/>
                  </a:pPr>
                  <a:endParaRPr lang="zh-CN" altLang="en-US" sz="2000"/>
                </a:p>
              </p:txBody>
            </p:sp>
            <p:sp>
              <p:nvSpPr>
                <p:cNvPr id="38966" name="Rectangle 106"/>
                <p:cNvSpPr>
                  <a:spLocks noChangeArrowheads="1"/>
                </p:cNvSpPr>
                <p:nvPr/>
              </p:nvSpPr>
              <p:spPr bwMode="auto">
                <a:xfrm>
                  <a:off x="761" y="768"/>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29" name="Group 107"/>
              <p:cNvGrpSpPr>
                <a:grpSpLocks/>
              </p:cNvGrpSpPr>
              <p:nvPr/>
            </p:nvGrpSpPr>
            <p:grpSpPr bwMode="auto">
              <a:xfrm>
                <a:off x="0" y="1152"/>
                <a:ext cx="339" cy="384"/>
                <a:chOff x="0" y="1152"/>
                <a:chExt cx="339" cy="384"/>
              </a:xfrm>
            </p:grpSpPr>
            <p:sp>
              <p:nvSpPr>
                <p:cNvPr id="38963" name="Rectangle 108"/>
                <p:cNvSpPr>
                  <a:spLocks noChangeArrowheads="1"/>
                </p:cNvSpPr>
                <p:nvPr/>
              </p:nvSpPr>
              <p:spPr bwMode="auto">
                <a:xfrm>
                  <a:off x="43" y="1152"/>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S02</a:t>
                  </a:r>
                </a:p>
                <a:p>
                  <a:pPr algn="just">
                    <a:spcBef>
                      <a:spcPct val="0"/>
                    </a:spcBef>
                    <a:buClrTx/>
                    <a:buFontTx/>
                    <a:buNone/>
                  </a:pPr>
                  <a:endParaRPr lang="en-US" altLang="zh-CN" sz="2000"/>
                </a:p>
              </p:txBody>
            </p:sp>
            <p:sp>
              <p:nvSpPr>
                <p:cNvPr id="38964" name="Rectangle 109"/>
                <p:cNvSpPr>
                  <a:spLocks noChangeArrowheads="1"/>
                </p:cNvSpPr>
                <p:nvPr/>
              </p:nvSpPr>
              <p:spPr bwMode="auto">
                <a:xfrm>
                  <a:off x="0" y="1152"/>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0" name="Group 110"/>
              <p:cNvGrpSpPr>
                <a:grpSpLocks/>
              </p:cNvGrpSpPr>
              <p:nvPr/>
            </p:nvGrpSpPr>
            <p:grpSpPr bwMode="auto">
              <a:xfrm>
                <a:off x="339" y="1152"/>
                <a:ext cx="422" cy="384"/>
                <a:chOff x="339" y="1152"/>
                <a:chExt cx="422" cy="384"/>
              </a:xfrm>
            </p:grpSpPr>
            <p:sp>
              <p:nvSpPr>
                <p:cNvPr id="38961" name="Rectangle 111"/>
                <p:cNvSpPr>
                  <a:spLocks noChangeArrowheads="1"/>
                </p:cNvSpPr>
                <p:nvPr/>
              </p:nvSpPr>
              <p:spPr bwMode="auto">
                <a:xfrm>
                  <a:off x="382" y="115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C01</a:t>
                  </a:r>
                </a:p>
                <a:p>
                  <a:pPr algn="just">
                    <a:spcBef>
                      <a:spcPct val="0"/>
                    </a:spcBef>
                    <a:buClrTx/>
                    <a:buFontTx/>
                    <a:buNone/>
                  </a:pPr>
                  <a:endParaRPr lang="en-US" altLang="zh-CN" sz="2000"/>
                </a:p>
              </p:txBody>
            </p:sp>
            <p:sp>
              <p:nvSpPr>
                <p:cNvPr id="38962" name="Rectangle 112"/>
                <p:cNvSpPr>
                  <a:spLocks noChangeArrowheads="1"/>
                </p:cNvSpPr>
                <p:nvPr/>
              </p:nvSpPr>
              <p:spPr bwMode="auto">
                <a:xfrm>
                  <a:off x="339" y="1152"/>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1" name="Group 113"/>
              <p:cNvGrpSpPr>
                <a:grpSpLocks/>
              </p:cNvGrpSpPr>
              <p:nvPr/>
            </p:nvGrpSpPr>
            <p:grpSpPr bwMode="auto">
              <a:xfrm>
                <a:off x="761" y="1152"/>
                <a:ext cx="338" cy="384"/>
                <a:chOff x="761" y="1152"/>
                <a:chExt cx="338" cy="384"/>
              </a:xfrm>
            </p:grpSpPr>
            <p:sp>
              <p:nvSpPr>
                <p:cNvPr id="38959" name="Rectangle 114"/>
                <p:cNvSpPr>
                  <a:spLocks noChangeArrowheads="1"/>
                </p:cNvSpPr>
                <p:nvPr/>
              </p:nvSpPr>
              <p:spPr bwMode="auto">
                <a:xfrm>
                  <a:off x="804" y="1152"/>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a:t>
                  </a:r>
                </a:p>
                <a:p>
                  <a:pPr algn="just">
                    <a:spcBef>
                      <a:spcPct val="0"/>
                    </a:spcBef>
                    <a:buClrTx/>
                    <a:buFontTx/>
                    <a:buNone/>
                  </a:pPr>
                  <a:r>
                    <a:rPr lang="zh-CN" altLang="en-US" sz="2000"/>
                    <a:t>90</a:t>
                  </a:r>
                </a:p>
              </p:txBody>
            </p:sp>
            <p:sp>
              <p:nvSpPr>
                <p:cNvPr id="38960" name="Rectangle 115"/>
                <p:cNvSpPr>
                  <a:spLocks noChangeArrowheads="1"/>
                </p:cNvSpPr>
                <p:nvPr/>
              </p:nvSpPr>
              <p:spPr bwMode="auto">
                <a:xfrm>
                  <a:off x="761" y="1152"/>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2" name="Group 116"/>
              <p:cNvGrpSpPr>
                <a:grpSpLocks/>
              </p:cNvGrpSpPr>
              <p:nvPr/>
            </p:nvGrpSpPr>
            <p:grpSpPr bwMode="auto">
              <a:xfrm>
                <a:off x="0" y="1536"/>
                <a:ext cx="339" cy="384"/>
                <a:chOff x="0" y="1536"/>
                <a:chExt cx="339" cy="384"/>
              </a:xfrm>
            </p:grpSpPr>
            <p:sp>
              <p:nvSpPr>
                <p:cNvPr id="38957" name="Rectangle 117"/>
                <p:cNvSpPr>
                  <a:spLocks noChangeArrowheads="1"/>
                </p:cNvSpPr>
                <p:nvPr/>
              </p:nvSpPr>
              <p:spPr bwMode="auto">
                <a:xfrm>
                  <a:off x="43" y="1536"/>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S03</a:t>
                  </a:r>
                </a:p>
                <a:p>
                  <a:pPr algn="just">
                    <a:spcBef>
                      <a:spcPct val="0"/>
                    </a:spcBef>
                    <a:buClrTx/>
                    <a:buFontTx/>
                    <a:buNone/>
                  </a:pPr>
                  <a:endParaRPr lang="en-US" altLang="zh-CN" sz="2000"/>
                </a:p>
              </p:txBody>
            </p:sp>
            <p:sp>
              <p:nvSpPr>
                <p:cNvPr id="38958" name="Rectangle 118"/>
                <p:cNvSpPr>
                  <a:spLocks noChangeArrowheads="1"/>
                </p:cNvSpPr>
                <p:nvPr/>
              </p:nvSpPr>
              <p:spPr bwMode="auto">
                <a:xfrm>
                  <a:off x="0" y="1536"/>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3" name="Group 119"/>
              <p:cNvGrpSpPr>
                <a:grpSpLocks/>
              </p:cNvGrpSpPr>
              <p:nvPr/>
            </p:nvGrpSpPr>
            <p:grpSpPr bwMode="auto">
              <a:xfrm>
                <a:off x="339" y="1536"/>
                <a:ext cx="422" cy="384"/>
                <a:chOff x="339" y="1536"/>
                <a:chExt cx="422" cy="384"/>
              </a:xfrm>
            </p:grpSpPr>
            <p:sp>
              <p:nvSpPr>
                <p:cNvPr id="38955" name="Rectangle 120"/>
                <p:cNvSpPr>
                  <a:spLocks noChangeArrowheads="1"/>
                </p:cNvSpPr>
                <p:nvPr/>
              </p:nvSpPr>
              <p:spPr bwMode="auto">
                <a:xfrm>
                  <a:off x="382" y="153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C01</a:t>
                  </a:r>
                </a:p>
                <a:p>
                  <a:pPr algn="just">
                    <a:spcBef>
                      <a:spcPct val="0"/>
                    </a:spcBef>
                    <a:buClrTx/>
                    <a:buFontTx/>
                    <a:buNone/>
                  </a:pPr>
                  <a:endParaRPr lang="en-US" altLang="zh-CN" sz="2000"/>
                </a:p>
              </p:txBody>
            </p:sp>
            <p:sp>
              <p:nvSpPr>
                <p:cNvPr id="38956" name="Rectangle 121"/>
                <p:cNvSpPr>
                  <a:spLocks noChangeArrowheads="1"/>
                </p:cNvSpPr>
                <p:nvPr/>
              </p:nvSpPr>
              <p:spPr bwMode="auto">
                <a:xfrm>
                  <a:off x="339" y="1536"/>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4" name="Group 122"/>
              <p:cNvGrpSpPr>
                <a:grpSpLocks/>
              </p:cNvGrpSpPr>
              <p:nvPr/>
            </p:nvGrpSpPr>
            <p:grpSpPr bwMode="auto">
              <a:xfrm>
                <a:off x="761" y="1536"/>
                <a:ext cx="338" cy="384"/>
                <a:chOff x="761" y="1536"/>
                <a:chExt cx="338" cy="384"/>
              </a:xfrm>
            </p:grpSpPr>
            <p:sp>
              <p:nvSpPr>
                <p:cNvPr id="38953" name="Rectangle 123"/>
                <p:cNvSpPr>
                  <a:spLocks noChangeArrowheads="1"/>
                </p:cNvSpPr>
                <p:nvPr/>
              </p:nvSpPr>
              <p:spPr bwMode="auto">
                <a:xfrm>
                  <a:off x="804" y="1536"/>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a:t>
                  </a:r>
                </a:p>
                <a:p>
                  <a:pPr algn="just">
                    <a:spcBef>
                      <a:spcPct val="0"/>
                    </a:spcBef>
                    <a:buClrTx/>
                    <a:buFontTx/>
                    <a:buNone/>
                  </a:pPr>
                  <a:r>
                    <a:rPr lang="zh-CN" altLang="en-US" sz="2000"/>
                    <a:t>87</a:t>
                  </a:r>
                </a:p>
              </p:txBody>
            </p:sp>
            <p:sp>
              <p:nvSpPr>
                <p:cNvPr id="38954" name="Rectangle 124"/>
                <p:cNvSpPr>
                  <a:spLocks noChangeArrowheads="1"/>
                </p:cNvSpPr>
                <p:nvPr/>
              </p:nvSpPr>
              <p:spPr bwMode="auto">
                <a:xfrm>
                  <a:off x="761" y="1536"/>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5" name="Group 125"/>
              <p:cNvGrpSpPr>
                <a:grpSpLocks/>
              </p:cNvGrpSpPr>
              <p:nvPr/>
            </p:nvGrpSpPr>
            <p:grpSpPr bwMode="auto">
              <a:xfrm>
                <a:off x="0" y="1920"/>
                <a:ext cx="339" cy="384"/>
                <a:chOff x="0" y="1920"/>
                <a:chExt cx="339" cy="384"/>
              </a:xfrm>
            </p:grpSpPr>
            <p:sp>
              <p:nvSpPr>
                <p:cNvPr id="38951" name="Rectangle 126"/>
                <p:cNvSpPr>
                  <a:spLocks noChangeArrowheads="1"/>
                </p:cNvSpPr>
                <p:nvPr/>
              </p:nvSpPr>
              <p:spPr bwMode="auto">
                <a:xfrm>
                  <a:off x="43" y="1920"/>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S04</a:t>
                  </a:r>
                </a:p>
                <a:p>
                  <a:pPr algn="just">
                    <a:spcBef>
                      <a:spcPct val="0"/>
                    </a:spcBef>
                    <a:buClrTx/>
                    <a:buFontTx/>
                    <a:buNone/>
                  </a:pPr>
                  <a:endParaRPr lang="en-US" altLang="zh-CN" sz="2000"/>
                </a:p>
              </p:txBody>
            </p:sp>
            <p:sp>
              <p:nvSpPr>
                <p:cNvPr id="38952" name="Rectangle 127"/>
                <p:cNvSpPr>
                  <a:spLocks noChangeArrowheads="1"/>
                </p:cNvSpPr>
                <p:nvPr/>
              </p:nvSpPr>
              <p:spPr bwMode="auto">
                <a:xfrm>
                  <a:off x="0" y="1920"/>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6" name="Group 128"/>
              <p:cNvGrpSpPr>
                <a:grpSpLocks/>
              </p:cNvGrpSpPr>
              <p:nvPr/>
            </p:nvGrpSpPr>
            <p:grpSpPr bwMode="auto">
              <a:xfrm>
                <a:off x="339" y="1920"/>
                <a:ext cx="422" cy="384"/>
                <a:chOff x="339" y="1920"/>
                <a:chExt cx="422" cy="384"/>
              </a:xfrm>
            </p:grpSpPr>
            <p:sp>
              <p:nvSpPr>
                <p:cNvPr id="38949" name="Rectangle 129"/>
                <p:cNvSpPr>
                  <a:spLocks noChangeArrowheads="1"/>
                </p:cNvSpPr>
                <p:nvPr/>
              </p:nvSpPr>
              <p:spPr bwMode="auto">
                <a:xfrm>
                  <a:off x="382" y="192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C02</a:t>
                  </a:r>
                </a:p>
                <a:p>
                  <a:pPr algn="just">
                    <a:spcBef>
                      <a:spcPct val="0"/>
                    </a:spcBef>
                    <a:buClrTx/>
                    <a:buFontTx/>
                    <a:buNone/>
                  </a:pPr>
                  <a:endParaRPr lang="en-US" altLang="zh-CN" sz="2000"/>
                </a:p>
              </p:txBody>
            </p:sp>
            <p:sp>
              <p:nvSpPr>
                <p:cNvPr id="38950" name="Rectangle 130"/>
                <p:cNvSpPr>
                  <a:spLocks noChangeArrowheads="1"/>
                </p:cNvSpPr>
                <p:nvPr/>
              </p:nvSpPr>
              <p:spPr bwMode="auto">
                <a:xfrm>
                  <a:off x="339" y="1920"/>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7" name="Group 131"/>
              <p:cNvGrpSpPr>
                <a:grpSpLocks/>
              </p:cNvGrpSpPr>
              <p:nvPr/>
            </p:nvGrpSpPr>
            <p:grpSpPr bwMode="auto">
              <a:xfrm>
                <a:off x="761" y="1920"/>
                <a:ext cx="338" cy="384"/>
                <a:chOff x="761" y="1920"/>
                <a:chExt cx="338" cy="384"/>
              </a:xfrm>
            </p:grpSpPr>
            <p:sp>
              <p:nvSpPr>
                <p:cNvPr id="38947" name="Rectangle 132"/>
                <p:cNvSpPr>
                  <a:spLocks noChangeArrowheads="1"/>
                </p:cNvSpPr>
                <p:nvPr/>
              </p:nvSpPr>
              <p:spPr bwMode="auto">
                <a:xfrm>
                  <a:off x="804" y="1920"/>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a:t>
                  </a:r>
                </a:p>
                <a:p>
                  <a:pPr algn="just">
                    <a:spcBef>
                      <a:spcPct val="0"/>
                    </a:spcBef>
                    <a:buClrTx/>
                    <a:buFontTx/>
                    <a:buNone/>
                  </a:pPr>
                  <a:r>
                    <a:rPr lang="zh-CN" altLang="en-US" sz="2000"/>
                    <a:t>78</a:t>
                  </a:r>
                </a:p>
              </p:txBody>
            </p:sp>
            <p:sp>
              <p:nvSpPr>
                <p:cNvPr id="38948" name="Rectangle 133"/>
                <p:cNvSpPr>
                  <a:spLocks noChangeArrowheads="1"/>
                </p:cNvSpPr>
                <p:nvPr/>
              </p:nvSpPr>
              <p:spPr bwMode="auto">
                <a:xfrm>
                  <a:off x="761" y="1920"/>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8" name="Group 134"/>
              <p:cNvGrpSpPr>
                <a:grpSpLocks/>
              </p:cNvGrpSpPr>
              <p:nvPr/>
            </p:nvGrpSpPr>
            <p:grpSpPr bwMode="auto">
              <a:xfrm>
                <a:off x="0" y="2304"/>
                <a:ext cx="339" cy="384"/>
                <a:chOff x="0" y="2304"/>
                <a:chExt cx="339" cy="384"/>
              </a:xfrm>
            </p:grpSpPr>
            <p:sp>
              <p:nvSpPr>
                <p:cNvPr id="38945" name="Rectangle 135"/>
                <p:cNvSpPr>
                  <a:spLocks noChangeArrowheads="1"/>
                </p:cNvSpPr>
                <p:nvPr/>
              </p:nvSpPr>
              <p:spPr bwMode="auto">
                <a:xfrm>
                  <a:off x="43" y="2304"/>
                  <a:ext cx="2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S05</a:t>
                  </a:r>
                </a:p>
                <a:p>
                  <a:pPr algn="just">
                    <a:spcBef>
                      <a:spcPct val="0"/>
                    </a:spcBef>
                    <a:buClrTx/>
                    <a:buFontTx/>
                    <a:buNone/>
                  </a:pPr>
                  <a:endParaRPr lang="en-US" altLang="zh-CN" sz="2000"/>
                </a:p>
              </p:txBody>
            </p:sp>
            <p:sp>
              <p:nvSpPr>
                <p:cNvPr id="38946" name="Rectangle 136"/>
                <p:cNvSpPr>
                  <a:spLocks noChangeArrowheads="1"/>
                </p:cNvSpPr>
                <p:nvPr/>
              </p:nvSpPr>
              <p:spPr bwMode="auto">
                <a:xfrm>
                  <a:off x="0" y="2304"/>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39" name="Group 137"/>
              <p:cNvGrpSpPr>
                <a:grpSpLocks/>
              </p:cNvGrpSpPr>
              <p:nvPr/>
            </p:nvGrpSpPr>
            <p:grpSpPr bwMode="auto">
              <a:xfrm>
                <a:off x="339" y="2304"/>
                <a:ext cx="422" cy="384"/>
                <a:chOff x="339" y="2304"/>
                <a:chExt cx="422" cy="384"/>
              </a:xfrm>
            </p:grpSpPr>
            <p:sp>
              <p:nvSpPr>
                <p:cNvPr id="38943" name="Rectangle 138"/>
                <p:cNvSpPr>
                  <a:spLocks noChangeArrowheads="1"/>
                </p:cNvSpPr>
                <p:nvPr/>
              </p:nvSpPr>
              <p:spPr bwMode="auto">
                <a:xfrm>
                  <a:off x="382" y="230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C01</a:t>
                  </a:r>
                </a:p>
                <a:p>
                  <a:pPr algn="just">
                    <a:spcBef>
                      <a:spcPct val="0"/>
                    </a:spcBef>
                    <a:buClrTx/>
                    <a:buFontTx/>
                    <a:buNone/>
                  </a:pPr>
                  <a:endParaRPr lang="en-US" altLang="zh-CN" sz="2000"/>
                </a:p>
              </p:txBody>
            </p:sp>
            <p:sp>
              <p:nvSpPr>
                <p:cNvPr id="38944" name="Rectangle 139"/>
                <p:cNvSpPr>
                  <a:spLocks noChangeArrowheads="1"/>
                </p:cNvSpPr>
                <p:nvPr/>
              </p:nvSpPr>
              <p:spPr bwMode="auto">
                <a:xfrm>
                  <a:off x="339" y="2304"/>
                  <a:ext cx="4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940" name="Group 140"/>
              <p:cNvGrpSpPr>
                <a:grpSpLocks/>
              </p:cNvGrpSpPr>
              <p:nvPr/>
            </p:nvGrpSpPr>
            <p:grpSpPr bwMode="auto">
              <a:xfrm>
                <a:off x="761" y="2304"/>
                <a:ext cx="338" cy="384"/>
                <a:chOff x="761" y="2304"/>
                <a:chExt cx="338" cy="384"/>
              </a:xfrm>
            </p:grpSpPr>
            <p:sp>
              <p:nvSpPr>
                <p:cNvPr id="38941" name="Rectangle 141"/>
                <p:cNvSpPr>
                  <a:spLocks noChangeArrowheads="1"/>
                </p:cNvSpPr>
                <p:nvPr/>
              </p:nvSpPr>
              <p:spPr bwMode="auto">
                <a:xfrm>
                  <a:off x="804" y="2304"/>
                  <a:ext cx="2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 </a:t>
                  </a:r>
                </a:p>
                <a:p>
                  <a:pPr algn="just">
                    <a:spcBef>
                      <a:spcPct val="0"/>
                    </a:spcBef>
                    <a:buClrTx/>
                    <a:buFontTx/>
                    <a:buNone/>
                  </a:pPr>
                  <a:r>
                    <a:rPr lang="zh-CN" altLang="en-US" sz="2000"/>
                    <a:t>82</a:t>
                  </a:r>
                </a:p>
              </p:txBody>
            </p:sp>
            <p:sp>
              <p:nvSpPr>
                <p:cNvPr id="38942" name="Rectangle 142"/>
                <p:cNvSpPr>
                  <a:spLocks noChangeArrowheads="1"/>
                </p:cNvSpPr>
                <p:nvPr/>
              </p:nvSpPr>
              <p:spPr bwMode="auto">
                <a:xfrm>
                  <a:off x="761" y="2304"/>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8919" name="Rectangle 143"/>
            <p:cNvSpPr>
              <a:spLocks noChangeArrowheads="1"/>
            </p:cNvSpPr>
            <p:nvPr/>
          </p:nvSpPr>
          <p:spPr bwMode="auto">
            <a:xfrm>
              <a:off x="-3" y="-3"/>
              <a:ext cx="1105" cy="26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8917" name="Text Box 144"/>
          <p:cNvSpPr txBox="1">
            <a:spLocks noChangeArrowheads="1"/>
          </p:cNvSpPr>
          <p:nvPr/>
        </p:nvSpPr>
        <p:spPr bwMode="auto">
          <a:xfrm>
            <a:off x="297632" y="4929163"/>
            <a:ext cx="5257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2" eaLnBrk="1" hangingPunct="1">
              <a:buClr>
                <a:schemeClr val="hlink"/>
              </a:buClr>
              <a:buSzPct val="65000"/>
            </a:pPr>
            <a:r>
              <a:rPr lang="en-US" altLang="zh-CN" sz="2400">
                <a:latin typeface="Arial" panose="020B0604020202020204" pitchFamily="34" charset="0"/>
                <a:ea typeface="仿宋_GB2312" pitchFamily="49" charset="-122"/>
                <a:sym typeface="Wingdings" panose="05000000000000000000" pitchFamily="2" charset="2"/>
              </a:rPr>
              <a:t>SC(Sno , Cno , G)</a:t>
            </a:r>
          </a:p>
          <a:p>
            <a:pPr lvl="2" eaLnBrk="1" hangingPunct="1">
              <a:buClr>
                <a:schemeClr val="hlink"/>
              </a:buClr>
              <a:buSzPct val="65000"/>
            </a:pPr>
            <a:r>
              <a:rPr lang="en-US" altLang="zh-CN" sz="2400">
                <a:latin typeface="Arial" panose="020B0604020202020204" pitchFamily="34" charset="0"/>
                <a:ea typeface="仿宋_GB2312" pitchFamily="49" charset="-122"/>
                <a:sym typeface="Wingdings" panose="05000000000000000000" pitchFamily="2" charset="2"/>
              </a:rPr>
              <a:t>S_SD(Sno , SN , SD , DEAN)</a:t>
            </a:r>
            <a:endParaRPr lang="zh-CN" altLang="en-US" sz="2400">
              <a:latin typeface="Arial" panose="020B0604020202020204" pitchFamily="34" charset="0"/>
              <a:ea typeface="仿宋_GB2312" pitchFamily="49" charset="-122"/>
              <a:sym typeface="Wingdings" panose="05000000000000000000" pitchFamily="2"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83432" y="548680"/>
            <a:ext cx="7772400" cy="461963"/>
          </a:xfrm>
        </p:spPr>
        <p:txBody>
          <a:bodyPr>
            <a:normAutofit fontScale="90000"/>
          </a:bodyPr>
          <a:lstStyle/>
          <a:p>
            <a:pPr eaLnBrk="1" hangingPunct="1"/>
            <a:r>
              <a:rPr lang="zh-CN" altLang="en-US" sz="3200" dirty="0"/>
              <a:t>2</a:t>
            </a:r>
            <a:r>
              <a:rPr lang="en-US" altLang="zh-CN" sz="3200" dirty="0"/>
              <a:t>NF </a:t>
            </a:r>
            <a:r>
              <a:rPr lang="zh-CN" altLang="en-US" sz="3200" dirty="0"/>
              <a:t>练习</a:t>
            </a:r>
          </a:p>
        </p:txBody>
      </p:sp>
      <p:sp>
        <p:nvSpPr>
          <p:cNvPr id="45059" name="Rectangle 3"/>
          <p:cNvSpPr>
            <a:spLocks noGrp="1" noChangeArrowheads="1"/>
          </p:cNvSpPr>
          <p:nvPr>
            <p:ph idx="1"/>
          </p:nvPr>
        </p:nvSpPr>
        <p:spPr>
          <a:xfrm>
            <a:off x="334144" y="1465585"/>
            <a:ext cx="10515600" cy="4351338"/>
          </a:xfrm>
        </p:spPr>
        <p:txBody>
          <a:bodyPr>
            <a:normAutofit/>
          </a:bodyPr>
          <a:lstStyle/>
          <a:p>
            <a:pPr lvl="2" eaLnBrk="1" hangingPunct="1"/>
            <a:r>
              <a:rPr lang="en-US" altLang="zh-CN" sz="3600" dirty="0" smtClean="0">
                <a:ea typeface="仿宋_GB2312" pitchFamily="49" charset="-122"/>
                <a:sym typeface="Wingdings" panose="05000000000000000000" pitchFamily="2" charset="2"/>
              </a:rPr>
              <a:t>Ex 1: </a:t>
            </a:r>
          </a:p>
          <a:p>
            <a:pPr lvl="2" eaLnBrk="1" hangingPunct="1">
              <a:buFontTx/>
              <a:buNone/>
            </a:pPr>
            <a:r>
              <a:rPr lang="zh-CN" altLang="en-US" sz="3600" dirty="0" smtClean="0">
                <a:ea typeface="仿宋_GB2312" pitchFamily="49" charset="-122"/>
              </a:rPr>
              <a:t>  关系模式</a:t>
            </a:r>
            <a:r>
              <a:rPr lang="en-US" altLang="zh-CN" sz="3600" dirty="0" smtClean="0">
                <a:ea typeface="仿宋_GB2312" pitchFamily="49" charset="-122"/>
              </a:rPr>
              <a:t>R（A，B，C，D），</a:t>
            </a:r>
            <a:r>
              <a:rPr lang="zh-CN" altLang="en-US" sz="3600" dirty="0" smtClean="0">
                <a:ea typeface="仿宋_GB2312" pitchFamily="49" charset="-122"/>
              </a:rPr>
              <a:t>码为</a:t>
            </a:r>
            <a:r>
              <a:rPr lang="en-US" altLang="zh-CN" sz="3600" dirty="0" smtClean="0">
                <a:ea typeface="仿宋_GB2312" pitchFamily="49" charset="-122"/>
              </a:rPr>
              <a:t>AB，</a:t>
            </a:r>
            <a:r>
              <a:rPr lang="zh-CN" altLang="en-US" sz="3600" dirty="0" smtClean="0">
                <a:ea typeface="仿宋_GB2312" pitchFamily="49" charset="-122"/>
              </a:rPr>
              <a:t>给出它的一个函数依赖集，使得</a:t>
            </a:r>
            <a:r>
              <a:rPr lang="en-US" altLang="zh-CN" sz="3600" dirty="0" smtClean="0">
                <a:ea typeface="仿宋_GB2312" pitchFamily="49" charset="-122"/>
              </a:rPr>
              <a:t>R</a:t>
            </a:r>
            <a:r>
              <a:rPr lang="zh-CN" altLang="en-US" sz="3600" dirty="0" smtClean="0">
                <a:ea typeface="仿宋_GB2312" pitchFamily="49" charset="-122"/>
              </a:rPr>
              <a:t>属于1</a:t>
            </a:r>
            <a:r>
              <a:rPr lang="en-US" altLang="zh-CN" sz="3600" dirty="0" smtClean="0">
                <a:ea typeface="仿宋_GB2312" pitchFamily="49" charset="-122"/>
              </a:rPr>
              <a:t>NF</a:t>
            </a:r>
            <a:r>
              <a:rPr lang="zh-CN" altLang="en-US" sz="3600" dirty="0" smtClean="0">
                <a:ea typeface="仿宋_GB2312" pitchFamily="49" charset="-122"/>
              </a:rPr>
              <a:t>而不属于2</a:t>
            </a:r>
            <a:r>
              <a:rPr lang="en-US" altLang="zh-CN" sz="3600" dirty="0" smtClean="0">
                <a:ea typeface="仿宋_GB2312" pitchFamily="49" charset="-122"/>
              </a:rPr>
              <a:t>NF</a:t>
            </a:r>
          </a:p>
          <a:p>
            <a:pPr lvl="2" eaLnBrk="1" hangingPunct="1">
              <a:buFontTx/>
              <a:buNone/>
            </a:pPr>
            <a:endParaRPr lang="zh-CN" altLang="en-US" sz="3600" dirty="0" smtClean="0">
              <a:ea typeface="仿宋_GB2312" pitchFamily="49" charset="-122"/>
            </a:endParaRPr>
          </a:p>
          <a:p>
            <a:pPr lvl="2" eaLnBrk="1" hangingPunct="1">
              <a:buFontTx/>
              <a:buNone/>
            </a:pPr>
            <a:r>
              <a:rPr lang="zh-CN" altLang="en-US" sz="3600" dirty="0" smtClean="0">
                <a:ea typeface="仿宋_GB2312" pitchFamily="49" charset="-122"/>
              </a:rPr>
              <a:t>解答：</a:t>
            </a:r>
            <a:r>
              <a:rPr lang="en-US" altLang="zh-CN" sz="3600" dirty="0" smtClean="0">
                <a:ea typeface="仿宋_GB2312" pitchFamily="49" charset="-122"/>
              </a:rPr>
              <a:t>AB-&gt;CD, B-&gt;C</a:t>
            </a:r>
          </a:p>
          <a:p>
            <a:pPr lvl="2" eaLnBrk="1" hangingPunct="1">
              <a:buFontTx/>
              <a:buNone/>
            </a:pPr>
            <a:endParaRPr lang="zh-CN" altLang="en-US" sz="3600" dirty="0" smtClean="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95400" y="404664"/>
            <a:ext cx="7772400" cy="579438"/>
          </a:xfrm>
        </p:spPr>
        <p:txBody>
          <a:bodyPr/>
          <a:lstStyle/>
          <a:p>
            <a:pPr eaLnBrk="1" hangingPunct="1"/>
            <a:r>
              <a:rPr lang="en-US" altLang="zh-CN" sz="3200"/>
              <a:t>6.2.3 </a:t>
            </a:r>
            <a:r>
              <a:rPr lang="zh-CN" altLang="en-US" sz="3200"/>
              <a:t>范式(续)</a:t>
            </a:r>
          </a:p>
        </p:txBody>
      </p:sp>
      <p:sp>
        <p:nvSpPr>
          <p:cNvPr id="46083" name="Rectangle 3"/>
          <p:cNvSpPr>
            <a:spLocks noGrp="1" noChangeArrowheads="1"/>
          </p:cNvSpPr>
          <p:nvPr>
            <p:ph idx="1"/>
          </p:nvPr>
        </p:nvSpPr>
        <p:spPr>
          <a:xfrm>
            <a:off x="855857" y="1528192"/>
            <a:ext cx="7620000" cy="4876800"/>
          </a:xfrm>
        </p:spPr>
        <p:txBody>
          <a:bodyPr/>
          <a:lstStyle/>
          <a:p>
            <a:pPr eaLnBrk="1" hangingPunct="1">
              <a:defRPr/>
            </a:pPr>
            <a:r>
              <a:rPr lang="zh-CN" altLang="en-US" dirty="0"/>
              <a:t>4.  3</a:t>
            </a:r>
            <a:r>
              <a:rPr lang="en-US" altLang="zh-CN" dirty="0"/>
              <a:t>NF</a:t>
            </a:r>
          </a:p>
          <a:p>
            <a:pPr lvl="1" eaLnBrk="1" hangingPunct="1">
              <a:defRPr/>
            </a:pPr>
            <a:endParaRPr lang="en-US" altLang="zh-CN" sz="2800" dirty="0"/>
          </a:p>
          <a:p>
            <a:pPr lvl="1" eaLnBrk="1" hangingPunct="1">
              <a:defRPr/>
            </a:pPr>
            <a:r>
              <a:rPr lang="zh-CN" altLang="en-US" sz="2800" dirty="0"/>
              <a:t>关系模式</a:t>
            </a:r>
          </a:p>
          <a:p>
            <a:pPr lvl="1" eaLnBrk="1" hangingPunct="1">
              <a:buFont typeface="Wingdings" panose="05000000000000000000" pitchFamily="2" charset="2"/>
              <a:buNone/>
              <a:defRPr/>
            </a:pPr>
            <a:r>
              <a:rPr lang="en-US" altLang="zh-CN" sz="2800" dirty="0">
                <a:solidFill>
                  <a:schemeClr val="tx2"/>
                </a:solidFill>
                <a:effectLst>
                  <a:outerShdw blurRad="38100" dist="38100" dir="2700000" algn="tl">
                    <a:srgbClr val="FFFFFF"/>
                  </a:outerShdw>
                </a:effectLst>
                <a:sym typeface="Wingdings" panose="05000000000000000000" pitchFamily="2" charset="2"/>
              </a:rPr>
              <a:t>S_SD(</a:t>
            </a:r>
            <a:r>
              <a:rPr lang="en-US" altLang="zh-CN" sz="2800" dirty="0" err="1">
                <a:solidFill>
                  <a:schemeClr val="tx2"/>
                </a:solidFill>
                <a:effectLst>
                  <a:outerShdw blurRad="38100" dist="38100" dir="2700000" algn="tl">
                    <a:srgbClr val="FFFFFF"/>
                  </a:outerShdw>
                </a:effectLst>
                <a:sym typeface="Wingdings" panose="05000000000000000000" pitchFamily="2" charset="2"/>
              </a:rPr>
              <a:t>Sno</a:t>
            </a:r>
            <a:r>
              <a:rPr lang="en-US" altLang="zh-CN" sz="2800" dirty="0">
                <a:solidFill>
                  <a:schemeClr val="tx2"/>
                </a:solidFill>
                <a:effectLst>
                  <a:outerShdw blurRad="38100" dist="38100" dir="2700000" algn="tl">
                    <a:srgbClr val="FFFFFF"/>
                  </a:outerShdw>
                </a:effectLst>
                <a:sym typeface="Wingdings" panose="05000000000000000000" pitchFamily="2" charset="2"/>
              </a:rPr>
              <a:t> , SN , SD , DEAN)</a:t>
            </a:r>
            <a:r>
              <a:rPr lang="zh-CN" altLang="en-US" sz="2800" dirty="0">
                <a:solidFill>
                  <a:schemeClr val="tx2"/>
                </a:solidFill>
              </a:rPr>
              <a:t> </a:t>
            </a:r>
          </a:p>
          <a:p>
            <a:pPr lvl="1" eaLnBrk="1" hangingPunct="1">
              <a:buFont typeface="Wingdings" panose="05000000000000000000" pitchFamily="2" charset="2"/>
              <a:buNone/>
              <a:defRPr/>
            </a:pPr>
            <a:r>
              <a:rPr lang="zh-CN" altLang="en-US" sz="2800" dirty="0">
                <a:solidFill>
                  <a:schemeClr val="tx2"/>
                </a:solidFill>
              </a:rPr>
              <a:t> </a:t>
            </a:r>
            <a:r>
              <a:rPr lang="en-US" altLang="zh-CN" sz="2800" dirty="0">
                <a:solidFill>
                  <a:schemeClr val="tx2"/>
                </a:solidFill>
                <a:ea typeface="仿宋_GB2312" pitchFamily="49" charset="-122"/>
                <a:sym typeface="Wingdings" panose="05000000000000000000" pitchFamily="2" charset="2"/>
              </a:rPr>
              <a:t>SC(</a:t>
            </a:r>
            <a:r>
              <a:rPr lang="en-US" altLang="zh-CN" sz="2800" dirty="0" err="1">
                <a:solidFill>
                  <a:schemeClr val="tx2"/>
                </a:solidFill>
                <a:ea typeface="仿宋_GB2312" pitchFamily="49" charset="-122"/>
                <a:sym typeface="Wingdings" panose="05000000000000000000" pitchFamily="2" charset="2"/>
              </a:rPr>
              <a:t>Sno</a:t>
            </a:r>
            <a:r>
              <a:rPr lang="en-US" altLang="zh-CN" sz="2800" dirty="0">
                <a:solidFill>
                  <a:schemeClr val="tx2"/>
                </a:solidFill>
                <a:ea typeface="仿宋_GB2312" pitchFamily="49" charset="-122"/>
                <a:sym typeface="Wingdings" panose="05000000000000000000" pitchFamily="2" charset="2"/>
              </a:rPr>
              <a:t> , </a:t>
            </a:r>
            <a:r>
              <a:rPr lang="en-US" altLang="zh-CN" sz="2800" dirty="0" err="1">
                <a:solidFill>
                  <a:schemeClr val="tx2"/>
                </a:solidFill>
                <a:ea typeface="仿宋_GB2312" pitchFamily="49" charset="-122"/>
                <a:sym typeface="Wingdings" panose="05000000000000000000" pitchFamily="2" charset="2"/>
              </a:rPr>
              <a:t>Cno</a:t>
            </a:r>
            <a:r>
              <a:rPr lang="en-US" altLang="zh-CN" sz="2800" dirty="0">
                <a:solidFill>
                  <a:schemeClr val="tx2"/>
                </a:solidFill>
                <a:ea typeface="仿宋_GB2312" pitchFamily="49" charset="-122"/>
                <a:sym typeface="Wingdings" panose="05000000000000000000" pitchFamily="2" charset="2"/>
              </a:rPr>
              <a:t> , G) </a:t>
            </a:r>
            <a:r>
              <a:rPr lang="zh-CN" altLang="en-US" sz="2800" dirty="0">
                <a:sym typeface="Wingdings" panose="05000000000000000000" pitchFamily="2" charset="2"/>
              </a:rPr>
              <a:t>的问题</a:t>
            </a:r>
          </a:p>
          <a:p>
            <a:pPr lvl="2" eaLnBrk="1" hangingPunct="1">
              <a:buFontTx/>
              <a:buNone/>
              <a:defRPr/>
            </a:pPr>
            <a:endParaRPr lang="en-US" altLang="zh-CN" sz="2400" dirty="0" smtClean="0">
              <a:solidFill>
                <a:schemeClr val="tx2"/>
              </a:solidFill>
              <a:ea typeface="仿宋_GB2312" pitchFamily="49" charset="-122"/>
              <a:sym typeface="Wingdings" panose="05000000000000000000" pitchFamily="2" charset="2"/>
            </a:endParaRPr>
          </a:p>
          <a:p>
            <a:pPr lvl="2" eaLnBrk="1" hangingPunct="1">
              <a:defRPr/>
            </a:pPr>
            <a:r>
              <a:rPr lang="zh-CN" altLang="en-US" sz="2400" dirty="0" smtClean="0"/>
              <a:t>插入异常</a:t>
            </a:r>
          </a:p>
          <a:p>
            <a:pPr lvl="2" eaLnBrk="1" hangingPunct="1">
              <a:defRPr/>
            </a:pPr>
            <a:r>
              <a:rPr lang="zh-CN" altLang="en-US" sz="2400" dirty="0" smtClean="0"/>
              <a:t>删除异常</a:t>
            </a:r>
          </a:p>
          <a:p>
            <a:pPr lvl="2" eaLnBrk="1" hangingPunct="1">
              <a:defRPr/>
            </a:pPr>
            <a:r>
              <a:rPr lang="zh-CN" altLang="en-US" sz="2400" dirty="0" smtClean="0"/>
              <a:t>更新异常</a:t>
            </a:r>
          </a:p>
          <a:p>
            <a:pPr lvl="2" eaLnBrk="1" hangingPunct="1">
              <a:lnSpc>
                <a:spcPct val="115000"/>
              </a:lnSpc>
              <a:spcBef>
                <a:spcPct val="30000"/>
              </a:spcBef>
              <a:defRPr/>
            </a:pPr>
            <a:r>
              <a:rPr lang="zh-CN" altLang="en-US" sz="2400" dirty="0" smtClean="0"/>
              <a:t>数据冗余</a:t>
            </a:r>
            <a:r>
              <a:rPr lang="en-US" altLang="zh-CN" sz="2400" dirty="0" smtClean="0">
                <a:ea typeface="仿宋_GB2312" pitchFamily="49" charset="-122"/>
                <a:sym typeface="Wingdings" panose="05000000000000000000" pitchFamily="2" charset="2"/>
              </a:rPr>
              <a:t>	</a:t>
            </a:r>
            <a:endParaRPr lang="zh-CN" altLang="en-US" sz="2400" dirty="0" smtClean="0">
              <a:solidFill>
                <a:schemeClr val="tx2"/>
              </a:solidFill>
            </a:endParaRPr>
          </a:p>
          <a:p>
            <a:pPr lvl="2" eaLnBrk="1" hangingPunct="1">
              <a:defRPr/>
            </a:pPr>
            <a:endParaRPr lang="zh-CN" altLang="en-US" sz="20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7408" y="548680"/>
            <a:ext cx="7772400" cy="579437"/>
          </a:xfrm>
        </p:spPr>
        <p:txBody>
          <a:bodyPr/>
          <a:lstStyle/>
          <a:p>
            <a:pPr eaLnBrk="1" hangingPunct="1"/>
            <a:r>
              <a:rPr lang="en-US" altLang="zh-CN" sz="3200"/>
              <a:t>6.2.3 </a:t>
            </a:r>
            <a:r>
              <a:rPr lang="zh-CN" altLang="en-US" sz="3200"/>
              <a:t>范式(续)</a:t>
            </a:r>
          </a:p>
        </p:txBody>
      </p:sp>
      <p:sp>
        <p:nvSpPr>
          <p:cNvPr id="41987" name="Rectangle 3"/>
          <p:cNvSpPr>
            <a:spLocks noGrp="1" noChangeArrowheads="1"/>
          </p:cNvSpPr>
          <p:nvPr>
            <p:ph idx="1"/>
          </p:nvPr>
        </p:nvSpPr>
        <p:spPr>
          <a:xfrm>
            <a:off x="797570" y="1448790"/>
            <a:ext cx="9978949" cy="5148561"/>
          </a:xfrm>
        </p:spPr>
        <p:txBody>
          <a:bodyPr>
            <a:normAutofit/>
          </a:bodyPr>
          <a:lstStyle/>
          <a:p>
            <a:pPr eaLnBrk="1" hangingPunct="1"/>
            <a:r>
              <a:rPr lang="zh-CN" altLang="en-US" dirty="0"/>
              <a:t>4.  3</a:t>
            </a:r>
            <a:r>
              <a:rPr lang="en-US" altLang="zh-CN" dirty="0"/>
              <a:t>NF</a:t>
            </a:r>
          </a:p>
          <a:p>
            <a:pPr lvl="1" eaLnBrk="1" hangingPunct="1"/>
            <a:endParaRPr lang="en-US" altLang="zh-CN" sz="2000" dirty="0"/>
          </a:p>
          <a:p>
            <a:pPr lvl="1" eaLnBrk="1" hangingPunct="1"/>
            <a:r>
              <a:rPr lang="en-US" altLang="zh-CN" dirty="0"/>
              <a:t>3NF</a:t>
            </a:r>
            <a:r>
              <a:rPr lang="zh-CN" altLang="en-US" dirty="0"/>
              <a:t>的定义</a:t>
            </a:r>
          </a:p>
          <a:p>
            <a:pPr lvl="2" eaLnBrk="1" hangingPunct="1"/>
            <a:endParaRPr lang="zh-CN" altLang="en-US" sz="2400" dirty="0"/>
          </a:p>
          <a:p>
            <a:pPr lvl="2" eaLnBrk="1" hangingPunct="1">
              <a:lnSpc>
                <a:spcPct val="105000"/>
              </a:lnSpc>
              <a:spcBef>
                <a:spcPct val="35000"/>
              </a:spcBef>
            </a:pPr>
            <a:r>
              <a:rPr lang="zh-CN" altLang="en-US" sz="2400" dirty="0">
                <a:ea typeface="仿宋_GB2312" pitchFamily="49" charset="-122"/>
              </a:rPr>
              <a:t>关系模式</a:t>
            </a:r>
            <a:r>
              <a:rPr lang="en-US" altLang="zh-CN" sz="2400" dirty="0">
                <a:ea typeface="仿宋_GB2312" pitchFamily="49" charset="-122"/>
              </a:rPr>
              <a:t>R&lt; U , F &gt;</a:t>
            </a:r>
            <a:r>
              <a:rPr lang="zh-CN" altLang="en-US" sz="2400" dirty="0">
                <a:ea typeface="仿宋_GB2312" pitchFamily="49" charset="-122"/>
              </a:rPr>
              <a:t>中，若不存在这样的码</a:t>
            </a:r>
            <a:r>
              <a:rPr lang="en-US" altLang="zh-CN" sz="2400" dirty="0">
                <a:ea typeface="仿宋_GB2312" pitchFamily="49" charset="-122"/>
              </a:rPr>
              <a:t>X，</a:t>
            </a:r>
            <a:r>
              <a:rPr lang="zh-CN" altLang="en-US" sz="2400" dirty="0">
                <a:ea typeface="仿宋_GB2312" pitchFamily="49" charset="-122"/>
              </a:rPr>
              <a:t>属性组</a:t>
            </a:r>
            <a:r>
              <a:rPr lang="en-US" altLang="zh-CN" sz="2400" dirty="0">
                <a:ea typeface="仿宋_GB2312" pitchFamily="49" charset="-122"/>
              </a:rPr>
              <a:t>Y</a:t>
            </a:r>
            <a:r>
              <a:rPr lang="zh-CN" altLang="en-US" sz="2400" dirty="0">
                <a:ea typeface="仿宋_GB2312" pitchFamily="49" charset="-122"/>
              </a:rPr>
              <a:t>及非主属性</a:t>
            </a:r>
            <a:r>
              <a:rPr lang="en-US" altLang="zh-CN" sz="2400" dirty="0">
                <a:ea typeface="仿宋_GB2312" pitchFamily="49" charset="-122"/>
              </a:rPr>
              <a:t>Z(Z </a:t>
            </a:r>
            <a:r>
              <a:rPr lang="en-US" altLang="zh-CN" sz="2400" dirty="0">
                <a:sym typeface="Symbol" panose="05050102010706020507" pitchFamily="18" charset="2"/>
              </a:rPr>
              <a:t></a:t>
            </a:r>
            <a:r>
              <a:rPr lang="en-US" altLang="zh-CN" sz="2400" dirty="0">
                <a:ea typeface="仿宋_GB2312" pitchFamily="49" charset="-122"/>
              </a:rPr>
              <a:t> Y)，</a:t>
            </a:r>
            <a:r>
              <a:rPr lang="zh-CN" altLang="en-US" sz="2400" dirty="0">
                <a:ea typeface="仿宋_GB2312" pitchFamily="49" charset="-122"/>
              </a:rPr>
              <a:t>使得下式成立，</a:t>
            </a:r>
          </a:p>
          <a:p>
            <a:pPr lvl="2" algn="ctr" eaLnBrk="1" hangingPunct="1">
              <a:lnSpc>
                <a:spcPct val="105000"/>
              </a:lnSpc>
              <a:spcBef>
                <a:spcPct val="35000"/>
              </a:spcBef>
              <a:buFontTx/>
              <a:buNone/>
            </a:pPr>
            <a:r>
              <a:rPr lang="en-US" altLang="zh-CN" sz="2400" dirty="0">
                <a:ea typeface="仿宋_GB2312" pitchFamily="49" charset="-122"/>
              </a:rPr>
              <a:t>X</a:t>
            </a:r>
            <a:r>
              <a:rPr lang="en-US" altLang="zh-CN" sz="2400" dirty="0">
                <a:ea typeface="仿宋_GB2312" pitchFamily="49" charset="-122"/>
                <a:sym typeface="Symbol" panose="05050102010706020507" pitchFamily="18" charset="2"/>
              </a:rPr>
              <a:t></a:t>
            </a:r>
            <a:r>
              <a:rPr lang="en-US" altLang="zh-CN" sz="2400" dirty="0">
                <a:ea typeface="仿宋_GB2312" pitchFamily="49" charset="-122"/>
              </a:rPr>
              <a:t>Y , Y</a:t>
            </a:r>
            <a:r>
              <a:rPr lang="en-US" altLang="zh-CN" sz="2400" dirty="0">
                <a:ea typeface="仿宋_GB2312" pitchFamily="49" charset="-122"/>
                <a:sym typeface="Symbol" panose="05050102010706020507" pitchFamily="18" charset="2"/>
              </a:rPr>
              <a:t></a:t>
            </a:r>
            <a:r>
              <a:rPr lang="en-US" altLang="zh-CN" sz="2400" dirty="0">
                <a:ea typeface="仿宋_GB2312" pitchFamily="49" charset="-122"/>
              </a:rPr>
              <a:t>Z , Y</a:t>
            </a:r>
            <a:r>
              <a:rPr lang="en-US" altLang="zh-CN" sz="2400" dirty="0">
                <a:ea typeface="仿宋_GB2312" pitchFamily="49" charset="-122"/>
                <a:sym typeface="Symbol" panose="05050102010706020507" pitchFamily="18" charset="2"/>
              </a:rPr>
              <a:t> </a:t>
            </a:r>
            <a:r>
              <a:rPr lang="en-US" altLang="zh-CN" sz="2400" dirty="0">
                <a:ea typeface="仿宋_GB2312" pitchFamily="49" charset="-122"/>
              </a:rPr>
              <a:t>X</a:t>
            </a:r>
          </a:p>
          <a:p>
            <a:pPr lvl="2" eaLnBrk="1" hangingPunct="1">
              <a:lnSpc>
                <a:spcPct val="105000"/>
              </a:lnSpc>
              <a:spcBef>
                <a:spcPct val="35000"/>
              </a:spcBef>
              <a:buFontTx/>
              <a:buNone/>
            </a:pPr>
            <a:r>
              <a:rPr lang="en-US" altLang="zh-CN" sz="2400" dirty="0">
                <a:ea typeface="仿宋_GB2312" pitchFamily="49" charset="-122"/>
              </a:rPr>
              <a:t>	</a:t>
            </a:r>
            <a:r>
              <a:rPr lang="zh-CN" altLang="en-US" sz="2400" dirty="0">
                <a:ea typeface="仿宋_GB2312" pitchFamily="49" charset="-122"/>
              </a:rPr>
              <a:t>则称</a:t>
            </a:r>
            <a:r>
              <a:rPr lang="en-US" altLang="zh-CN" sz="2400" dirty="0">
                <a:ea typeface="仿宋_GB2312" pitchFamily="49" charset="-122"/>
              </a:rPr>
              <a:t>R</a:t>
            </a:r>
            <a:r>
              <a:rPr lang="en-US" altLang="zh-CN" sz="2400" dirty="0">
                <a:ea typeface="仿宋_GB2312" pitchFamily="49" charset="-122"/>
                <a:sym typeface="Symbol" panose="05050102010706020507" pitchFamily="18" charset="2"/>
              </a:rPr>
              <a:t>3</a:t>
            </a:r>
            <a:r>
              <a:rPr lang="en-US" altLang="zh-CN" sz="2400" dirty="0">
                <a:ea typeface="仿宋_GB2312" pitchFamily="49" charset="-122"/>
              </a:rPr>
              <a:t>NF</a:t>
            </a:r>
          </a:p>
          <a:p>
            <a:pPr lvl="2" eaLnBrk="1" hangingPunct="1">
              <a:lnSpc>
                <a:spcPct val="105000"/>
              </a:lnSpc>
              <a:spcBef>
                <a:spcPct val="35000"/>
              </a:spcBef>
            </a:pPr>
            <a:r>
              <a:rPr lang="zh-CN" altLang="en-US" sz="2400" dirty="0">
                <a:ea typeface="仿宋_GB2312" pitchFamily="49" charset="-122"/>
              </a:rPr>
              <a:t>消除非主属性对码的传递依赖</a:t>
            </a:r>
          </a:p>
          <a:p>
            <a:pPr lvl="2" eaLnBrk="1" hangingPunct="1">
              <a:lnSpc>
                <a:spcPct val="105000"/>
              </a:lnSpc>
              <a:spcBef>
                <a:spcPct val="35000"/>
              </a:spcBef>
              <a:buFontTx/>
              <a:buNone/>
            </a:pPr>
            <a:r>
              <a:rPr lang="zh-CN" altLang="en-US" sz="2400" dirty="0">
                <a:ea typeface="仿宋_GB2312" pitchFamily="49" charset="-122"/>
              </a:rPr>
              <a:t>	如</a:t>
            </a:r>
            <a:r>
              <a:rPr lang="en-US" altLang="zh-CN" sz="2400" dirty="0">
                <a:ea typeface="仿宋_GB2312" pitchFamily="49" charset="-122"/>
                <a:sym typeface="Wingdings" panose="05000000000000000000" pitchFamily="2" charset="2"/>
              </a:rPr>
              <a:t>S_SD</a:t>
            </a:r>
            <a:r>
              <a:rPr lang="en-US" altLang="zh-CN" sz="2400" dirty="0">
                <a:ea typeface="仿宋_GB2312" pitchFamily="49" charset="-122"/>
              </a:rPr>
              <a:t> </a:t>
            </a:r>
            <a:r>
              <a:rPr lang="en-US" altLang="zh-CN" sz="2400" dirty="0">
                <a:ea typeface="仿宋_GB2312" pitchFamily="49" charset="-122"/>
                <a:sym typeface="Symbol" panose="05050102010706020507" pitchFamily="18" charset="2"/>
              </a:rPr>
              <a:t>3NF，</a:t>
            </a:r>
            <a:r>
              <a:rPr lang="zh-CN" altLang="en-US" sz="2400" dirty="0">
                <a:ea typeface="仿宋_GB2312" pitchFamily="49" charset="-122"/>
                <a:sym typeface="Symbol" panose="05050102010706020507" pitchFamily="18" charset="2"/>
              </a:rPr>
              <a:t>因为有</a:t>
            </a:r>
            <a:r>
              <a:rPr lang="en-US" altLang="zh-CN" sz="2400" dirty="0" err="1">
                <a:ea typeface="仿宋_GB2312" pitchFamily="49" charset="-122"/>
                <a:sym typeface="Symbol" panose="05050102010706020507" pitchFamily="18" charset="2"/>
              </a:rPr>
              <a:t>SnoSD，SDDEAN</a:t>
            </a:r>
            <a:endParaRPr lang="en-US" altLang="zh-CN" sz="2400" dirty="0">
              <a:ea typeface="仿宋_GB2312" pitchFamily="49" charset="-122"/>
              <a:sym typeface="Wingdings" panose="05000000000000000000" pitchFamily="2" charset="2"/>
            </a:endParaRPr>
          </a:p>
          <a:p>
            <a:pPr lvl="2" eaLnBrk="1" hangingPunct="1"/>
            <a:endParaRPr lang="zh-CN" altLang="en-US" sz="2000" dirty="0">
              <a:ea typeface="仿宋_GB2312" pitchFamily="49" charset="-122"/>
            </a:endParaRPr>
          </a:p>
        </p:txBody>
      </p:sp>
      <p:sp>
        <p:nvSpPr>
          <p:cNvPr id="41988" name="Line 4"/>
          <p:cNvSpPr>
            <a:spLocks noChangeShapeType="1"/>
          </p:cNvSpPr>
          <p:nvPr/>
        </p:nvSpPr>
        <p:spPr bwMode="auto">
          <a:xfrm>
            <a:off x="6960096" y="4077072"/>
            <a:ext cx="1524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95400" y="620688"/>
            <a:ext cx="7772400" cy="579437"/>
          </a:xfrm>
        </p:spPr>
        <p:txBody>
          <a:bodyPr/>
          <a:lstStyle/>
          <a:p>
            <a:pPr eaLnBrk="1" hangingPunct="1"/>
            <a:r>
              <a:rPr lang="en-US" altLang="zh-CN" sz="3200" dirty="0"/>
              <a:t>6.2.3 </a:t>
            </a:r>
            <a:r>
              <a:rPr lang="zh-CN" altLang="en-US" sz="3200" dirty="0"/>
              <a:t>范式(续)</a:t>
            </a:r>
          </a:p>
        </p:txBody>
      </p:sp>
      <p:sp>
        <p:nvSpPr>
          <p:cNvPr id="48131" name="Rectangle 3"/>
          <p:cNvSpPr>
            <a:spLocks noGrp="1" noChangeArrowheads="1"/>
          </p:cNvSpPr>
          <p:nvPr>
            <p:ph idx="1"/>
          </p:nvPr>
        </p:nvSpPr>
        <p:spPr>
          <a:xfrm>
            <a:off x="695400" y="1379984"/>
            <a:ext cx="10009112" cy="4929336"/>
          </a:xfrm>
        </p:spPr>
        <p:txBody>
          <a:bodyPr>
            <a:normAutofit lnSpcReduction="10000"/>
          </a:bodyPr>
          <a:lstStyle/>
          <a:p>
            <a:pPr eaLnBrk="1" hangingPunct="1">
              <a:lnSpc>
                <a:spcPct val="90000"/>
              </a:lnSpc>
            </a:pPr>
            <a:r>
              <a:rPr lang="zh-CN" altLang="en-US" dirty="0"/>
              <a:t>4.  3</a:t>
            </a:r>
            <a:r>
              <a:rPr lang="en-US" altLang="zh-CN" dirty="0"/>
              <a:t>NF</a:t>
            </a:r>
          </a:p>
          <a:p>
            <a:pPr lvl="1" eaLnBrk="1" hangingPunct="1">
              <a:lnSpc>
                <a:spcPct val="90000"/>
              </a:lnSpc>
            </a:pPr>
            <a:endParaRPr lang="en-US" altLang="zh-CN" sz="2400" dirty="0"/>
          </a:p>
          <a:p>
            <a:pPr lvl="1" eaLnBrk="1" hangingPunct="1">
              <a:lnSpc>
                <a:spcPct val="90000"/>
              </a:lnSpc>
            </a:pPr>
            <a:r>
              <a:rPr lang="en-US" altLang="zh-CN" sz="2800" dirty="0"/>
              <a:t>2NF</a:t>
            </a:r>
            <a:r>
              <a:rPr lang="zh-CN" altLang="en-US" sz="2800" dirty="0"/>
              <a:t>到3</a:t>
            </a:r>
            <a:r>
              <a:rPr lang="en-US" altLang="zh-CN" sz="2800" dirty="0"/>
              <a:t>NF</a:t>
            </a:r>
            <a:r>
              <a:rPr lang="zh-CN" altLang="en-US" sz="2800" dirty="0"/>
              <a:t>的改造</a:t>
            </a:r>
          </a:p>
          <a:p>
            <a:pPr lvl="2" eaLnBrk="1" hangingPunct="1">
              <a:lnSpc>
                <a:spcPct val="105000"/>
              </a:lnSpc>
              <a:spcBef>
                <a:spcPct val="35000"/>
              </a:spcBef>
            </a:pPr>
            <a:r>
              <a:rPr lang="zh-CN" altLang="en-US" sz="2400" dirty="0">
                <a:ea typeface="仿宋_GB2312" pitchFamily="49" charset="-122"/>
                <a:sym typeface="Wingdings" panose="05000000000000000000" pitchFamily="2" charset="2"/>
              </a:rPr>
              <a:t>将</a:t>
            </a:r>
            <a:r>
              <a:rPr lang="en-US" altLang="zh-CN" sz="2400" dirty="0">
                <a:ea typeface="仿宋_GB2312" pitchFamily="49" charset="-122"/>
                <a:sym typeface="Wingdings" panose="05000000000000000000" pitchFamily="2" charset="2"/>
              </a:rPr>
              <a:t>S</a:t>
            </a:r>
            <a:r>
              <a:rPr lang="zh-CN" altLang="en-US" sz="2400" dirty="0">
                <a:ea typeface="仿宋_GB2312" pitchFamily="49" charset="-122"/>
                <a:sym typeface="Wingdings" panose="05000000000000000000" pitchFamily="2" charset="2"/>
              </a:rPr>
              <a:t>分解为</a:t>
            </a:r>
          </a:p>
          <a:p>
            <a:pPr lvl="2" eaLnBrk="1" hangingPunct="1">
              <a:lnSpc>
                <a:spcPct val="105000"/>
              </a:lnSpc>
              <a:spcBef>
                <a:spcPct val="35000"/>
              </a:spcBef>
              <a:buFontTx/>
              <a:buNone/>
            </a:pPr>
            <a:r>
              <a:rPr lang="en-US" altLang="zh-CN" sz="2400" dirty="0">
                <a:ea typeface="仿宋_GB2312" pitchFamily="49" charset="-122"/>
                <a:sym typeface="Wingdings" panose="05000000000000000000" pitchFamily="2" charset="2"/>
              </a:rPr>
              <a:t>	STUDENT(</a:t>
            </a:r>
            <a:r>
              <a:rPr lang="en-US" altLang="zh-CN" sz="2400" dirty="0" err="1">
                <a:ea typeface="仿宋_GB2312" pitchFamily="49" charset="-122"/>
                <a:sym typeface="Wingdings" panose="05000000000000000000" pitchFamily="2" charset="2"/>
              </a:rPr>
              <a:t>Sno</a:t>
            </a:r>
            <a:r>
              <a:rPr lang="en-US" altLang="zh-CN" sz="2400" dirty="0">
                <a:ea typeface="仿宋_GB2312" pitchFamily="49" charset="-122"/>
                <a:sym typeface="Wingdings" panose="05000000000000000000" pitchFamily="2" charset="2"/>
              </a:rPr>
              <a:t> , SN , SD)</a:t>
            </a:r>
          </a:p>
          <a:p>
            <a:pPr lvl="2" eaLnBrk="1" hangingPunct="1">
              <a:lnSpc>
                <a:spcPct val="105000"/>
              </a:lnSpc>
              <a:buFontTx/>
              <a:buNone/>
            </a:pPr>
            <a:r>
              <a:rPr lang="en-US" altLang="zh-CN" sz="2400" dirty="0">
                <a:ea typeface="仿宋_GB2312" pitchFamily="49" charset="-122"/>
                <a:sym typeface="Wingdings" panose="05000000000000000000" pitchFamily="2" charset="2"/>
              </a:rPr>
              <a:t>	DEPT(SD , DEAN)</a:t>
            </a:r>
          </a:p>
          <a:p>
            <a:pPr lvl="2" eaLnBrk="1" hangingPunct="1">
              <a:lnSpc>
                <a:spcPct val="105000"/>
              </a:lnSpc>
              <a:buFontTx/>
              <a:buNone/>
            </a:pPr>
            <a:r>
              <a:rPr lang="en-US" altLang="zh-CN" sz="2400" dirty="0">
                <a:ea typeface="仿宋_GB2312" pitchFamily="49" charset="-122"/>
                <a:sym typeface="Wingdings" panose="05000000000000000000" pitchFamily="2" charset="2"/>
              </a:rPr>
              <a:t>R=&gt;SC(</a:t>
            </a:r>
            <a:r>
              <a:rPr lang="en-US" altLang="zh-CN" sz="2400" dirty="0" err="1">
                <a:ea typeface="仿宋_GB2312" pitchFamily="49" charset="-122"/>
                <a:sym typeface="Wingdings" panose="05000000000000000000" pitchFamily="2" charset="2"/>
              </a:rPr>
              <a:t>Sno,Cno,G</a:t>
            </a:r>
            <a:r>
              <a:rPr lang="en-US" altLang="zh-CN" sz="2400" dirty="0">
                <a:ea typeface="仿宋_GB2312" pitchFamily="49" charset="-122"/>
                <a:sym typeface="Wingdings" panose="05000000000000000000" pitchFamily="2" charset="2"/>
              </a:rPr>
              <a:t>),STUDENT (</a:t>
            </a:r>
            <a:r>
              <a:rPr lang="en-US" altLang="zh-CN" sz="2400" dirty="0" err="1">
                <a:ea typeface="仿宋_GB2312" pitchFamily="49" charset="-122"/>
                <a:sym typeface="Wingdings" panose="05000000000000000000" pitchFamily="2" charset="2"/>
              </a:rPr>
              <a:t>Sno</a:t>
            </a:r>
            <a:r>
              <a:rPr lang="en-US" altLang="zh-CN" sz="2400" dirty="0">
                <a:ea typeface="仿宋_GB2312" pitchFamily="49" charset="-122"/>
                <a:sym typeface="Wingdings" panose="05000000000000000000" pitchFamily="2" charset="2"/>
              </a:rPr>
              <a:t> , SN , SD),DEPT(SD , DEAN)</a:t>
            </a:r>
          </a:p>
          <a:p>
            <a:pPr lvl="2" eaLnBrk="1" hangingPunct="1">
              <a:lnSpc>
                <a:spcPct val="105000"/>
              </a:lnSpc>
              <a:buFontTx/>
              <a:buNone/>
            </a:pPr>
            <a:endParaRPr lang="en-US" altLang="zh-CN" sz="2400" dirty="0">
              <a:ea typeface="仿宋_GB2312" pitchFamily="49" charset="-122"/>
              <a:sym typeface="Wingdings" panose="05000000000000000000" pitchFamily="2" charset="2"/>
            </a:endParaRPr>
          </a:p>
          <a:p>
            <a:pPr lvl="1" eaLnBrk="1" hangingPunct="1">
              <a:lnSpc>
                <a:spcPct val="105000"/>
              </a:lnSpc>
            </a:pPr>
            <a:r>
              <a:rPr lang="en-US" altLang="zh-CN" sz="2800" dirty="0">
                <a:ea typeface="仿宋_GB2312" pitchFamily="49" charset="-122"/>
                <a:sym typeface="Wingdings" panose="05000000000000000000" pitchFamily="2" charset="2"/>
              </a:rPr>
              <a:t>Ex :</a:t>
            </a:r>
          </a:p>
          <a:p>
            <a:pPr lvl="2" eaLnBrk="1" hangingPunct="1">
              <a:lnSpc>
                <a:spcPct val="105000"/>
              </a:lnSpc>
              <a:buFontTx/>
              <a:buNone/>
            </a:pPr>
            <a:r>
              <a:rPr lang="zh-CN" altLang="en-US" sz="2400" dirty="0" smtClean="0">
                <a:ea typeface="仿宋_GB2312" pitchFamily="49" charset="-122"/>
              </a:rPr>
              <a:t>  关系模式</a:t>
            </a:r>
            <a:r>
              <a:rPr lang="en-US" altLang="zh-CN" sz="2400" dirty="0" smtClean="0">
                <a:ea typeface="仿宋_GB2312" pitchFamily="49" charset="-122"/>
              </a:rPr>
              <a:t>R（A，B，C，D），</a:t>
            </a:r>
            <a:r>
              <a:rPr lang="zh-CN" altLang="en-US" sz="2400" dirty="0" smtClean="0">
                <a:ea typeface="仿宋_GB2312" pitchFamily="49" charset="-122"/>
              </a:rPr>
              <a:t>码为</a:t>
            </a:r>
            <a:r>
              <a:rPr lang="en-US" altLang="zh-CN" sz="2400" dirty="0" smtClean="0">
                <a:ea typeface="仿宋_GB2312" pitchFamily="49" charset="-122"/>
              </a:rPr>
              <a:t>AB，</a:t>
            </a:r>
            <a:r>
              <a:rPr lang="zh-CN" altLang="en-US" sz="2400" dirty="0" smtClean="0">
                <a:ea typeface="仿宋_GB2312" pitchFamily="49" charset="-122"/>
              </a:rPr>
              <a:t>给出它的一个函数依赖集，使得</a:t>
            </a:r>
            <a:r>
              <a:rPr lang="en-US" altLang="zh-CN" sz="2400" dirty="0" smtClean="0">
                <a:ea typeface="仿宋_GB2312" pitchFamily="49" charset="-122"/>
              </a:rPr>
              <a:t>R</a:t>
            </a:r>
            <a:r>
              <a:rPr lang="zh-CN" altLang="en-US" sz="2400" dirty="0" smtClean="0">
                <a:ea typeface="仿宋_GB2312" pitchFamily="49" charset="-122"/>
              </a:rPr>
              <a:t>属于2</a:t>
            </a:r>
            <a:r>
              <a:rPr lang="en-US" altLang="zh-CN" sz="2400" dirty="0" smtClean="0">
                <a:ea typeface="仿宋_GB2312" pitchFamily="49" charset="-122"/>
              </a:rPr>
              <a:t>NF</a:t>
            </a:r>
            <a:r>
              <a:rPr lang="zh-CN" altLang="en-US" sz="2400" dirty="0" smtClean="0">
                <a:ea typeface="仿宋_GB2312" pitchFamily="49" charset="-122"/>
              </a:rPr>
              <a:t>而不属于3</a:t>
            </a:r>
            <a:r>
              <a:rPr lang="en-US" altLang="zh-CN" sz="2400" dirty="0" smtClean="0">
                <a:ea typeface="仿宋_GB2312" pitchFamily="49" charset="-122"/>
              </a:rPr>
              <a:t>NF</a:t>
            </a:r>
            <a:endParaRPr lang="en-US" altLang="zh-CN" sz="2400" dirty="0" smtClean="0">
              <a:ea typeface="仿宋_GB2312" pitchFamily="49" charset="-122"/>
              <a:sym typeface="Wingdings" panose="05000000000000000000" pitchFamily="2" charset="2"/>
            </a:endParaRPr>
          </a:p>
          <a:p>
            <a:pPr lvl="1" eaLnBrk="1" hangingPunct="1">
              <a:lnSpc>
                <a:spcPct val="105000"/>
              </a:lnSpc>
              <a:buFont typeface="Wingdings" panose="05000000000000000000" pitchFamily="2" charset="2"/>
              <a:buNone/>
            </a:pPr>
            <a:endParaRPr lang="zh-CN" altLang="en-US" sz="2400"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 calcmode="lin" valueType="num">
                                      <p:cBhvr additive="base">
                                        <p:cTn id="17"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13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 calcmode="lin" valueType="num">
                                      <p:cBhvr additive="base">
                                        <p:cTn id="2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13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anim calcmode="lin" valueType="num">
                                      <p:cBhvr additive="base">
                                        <p:cTn id="25"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8131">
                                            <p:txEl>
                                              <p:pRg st="6" end="6"/>
                                            </p:txEl>
                                          </p:spTgt>
                                        </p:tgtEl>
                                        <p:attrNameLst>
                                          <p:attrName>style.visibility</p:attrName>
                                        </p:attrNameLst>
                                      </p:cBhvr>
                                      <p:to>
                                        <p:strVal val="visible"/>
                                      </p:to>
                                    </p:set>
                                    <p:anim calcmode="lin" valueType="num">
                                      <p:cBhvr additive="base">
                                        <p:cTn id="29" dur="500" fill="hold"/>
                                        <p:tgtEl>
                                          <p:spTgt spid="4813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81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9416" y="620688"/>
            <a:ext cx="7772400" cy="579438"/>
          </a:xfrm>
        </p:spPr>
        <p:txBody>
          <a:bodyPr/>
          <a:lstStyle/>
          <a:p>
            <a:pPr eaLnBrk="1" hangingPunct="1"/>
            <a:r>
              <a:rPr lang="en-US" altLang="zh-CN" sz="3200"/>
              <a:t>6.2.3 </a:t>
            </a:r>
            <a:r>
              <a:rPr lang="zh-CN" altLang="en-US" sz="3200"/>
              <a:t>范式(续)</a:t>
            </a:r>
          </a:p>
        </p:txBody>
      </p:sp>
      <p:sp>
        <p:nvSpPr>
          <p:cNvPr id="49155" name="Rectangle 3"/>
          <p:cNvSpPr>
            <a:spLocks noGrp="1" noChangeArrowheads="1"/>
          </p:cNvSpPr>
          <p:nvPr>
            <p:ph idx="1"/>
          </p:nvPr>
        </p:nvSpPr>
        <p:spPr>
          <a:xfrm>
            <a:off x="839416" y="1404912"/>
            <a:ext cx="10369152" cy="4688383"/>
          </a:xfrm>
        </p:spPr>
        <p:txBody>
          <a:bodyPr>
            <a:normAutofit fontScale="92500" lnSpcReduction="10000"/>
          </a:bodyPr>
          <a:lstStyle/>
          <a:p>
            <a:pPr eaLnBrk="1" hangingPunct="1"/>
            <a:r>
              <a:rPr lang="en-US" altLang="zh-CN" dirty="0"/>
              <a:t>6.  BCNF</a:t>
            </a:r>
          </a:p>
          <a:p>
            <a:pPr lvl="1" eaLnBrk="1" hangingPunct="1"/>
            <a:endParaRPr lang="en-US" altLang="zh-CN" sz="2000" dirty="0"/>
          </a:p>
          <a:p>
            <a:pPr lvl="1" eaLnBrk="1" hangingPunct="1"/>
            <a:r>
              <a:rPr lang="zh-CN" altLang="en-US" sz="2800" dirty="0"/>
              <a:t>示例</a:t>
            </a:r>
          </a:p>
          <a:p>
            <a:pPr lvl="2" eaLnBrk="1" hangingPunct="1">
              <a:lnSpc>
                <a:spcPct val="120000"/>
              </a:lnSpc>
              <a:spcBef>
                <a:spcPct val="30000"/>
              </a:spcBef>
              <a:buFontTx/>
              <a:buNone/>
            </a:pPr>
            <a:r>
              <a:rPr lang="en-US" altLang="zh-CN" sz="2800" dirty="0">
                <a:ea typeface="仿宋_GB2312" pitchFamily="49" charset="-122"/>
                <a:sym typeface="Wingdings" panose="05000000000000000000" pitchFamily="2" charset="2"/>
              </a:rPr>
              <a:t>STC(</a:t>
            </a:r>
            <a:r>
              <a:rPr lang="en-US" altLang="zh-CN" sz="2800" dirty="0" err="1">
                <a:ea typeface="仿宋_GB2312" pitchFamily="49" charset="-122"/>
                <a:sym typeface="Wingdings" panose="05000000000000000000" pitchFamily="2" charset="2"/>
              </a:rPr>
              <a:t>Sno</a:t>
            </a:r>
            <a:r>
              <a:rPr lang="en-US" altLang="zh-CN" sz="2800" dirty="0">
                <a:ea typeface="仿宋_GB2312" pitchFamily="49" charset="-122"/>
                <a:sym typeface="Wingdings" panose="05000000000000000000" pitchFamily="2" charset="2"/>
              </a:rPr>
              <a:t> , </a:t>
            </a:r>
            <a:r>
              <a:rPr lang="en-US" altLang="zh-CN" sz="2800" dirty="0" err="1">
                <a:ea typeface="仿宋_GB2312" pitchFamily="49" charset="-122"/>
                <a:sym typeface="Wingdings" panose="05000000000000000000" pitchFamily="2" charset="2"/>
              </a:rPr>
              <a:t>Tno</a:t>
            </a:r>
            <a:r>
              <a:rPr lang="en-US" altLang="zh-CN" sz="2800" dirty="0">
                <a:ea typeface="仿宋_GB2312" pitchFamily="49" charset="-122"/>
                <a:sym typeface="Wingdings" panose="05000000000000000000" pitchFamily="2" charset="2"/>
              </a:rPr>
              <a:t> , </a:t>
            </a:r>
            <a:r>
              <a:rPr lang="en-US" altLang="zh-CN" sz="2800" dirty="0" err="1">
                <a:ea typeface="仿宋_GB2312" pitchFamily="49" charset="-122"/>
                <a:sym typeface="Wingdings" panose="05000000000000000000" pitchFamily="2" charset="2"/>
              </a:rPr>
              <a:t>Cno</a:t>
            </a:r>
            <a:r>
              <a:rPr lang="en-US" altLang="zh-CN" sz="2800" dirty="0">
                <a:ea typeface="仿宋_GB2312" pitchFamily="49" charset="-122"/>
                <a:sym typeface="Wingdings" panose="05000000000000000000" pitchFamily="2" charset="2"/>
              </a:rPr>
              <a:t>)，</a:t>
            </a:r>
          </a:p>
          <a:p>
            <a:pPr lvl="2" eaLnBrk="1" hangingPunct="1">
              <a:lnSpc>
                <a:spcPct val="120000"/>
              </a:lnSpc>
              <a:spcBef>
                <a:spcPct val="30000"/>
              </a:spcBef>
              <a:buFontTx/>
              <a:buNone/>
            </a:pPr>
            <a:r>
              <a:rPr lang="en-US" altLang="zh-CN" sz="2800" dirty="0" err="1">
                <a:ea typeface="仿宋_GB2312" pitchFamily="49" charset="-122"/>
                <a:sym typeface="Wingdings" panose="05000000000000000000" pitchFamily="2" charset="2"/>
              </a:rPr>
              <a:t>Tno</a:t>
            </a:r>
            <a:r>
              <a:rPr lang="en-US" altLang="zh-CN" sz="2800" dirty="0">
                <a:ea typeface="仿宋_GB2312" pitchFamily="49" charset="-122"/>
                <a:sym typeface="Wingdings" panose="05000000000000000000" pitchFamily="2" charset="2"/>
              </a:rPr>
              <a:t> </a:t>
            </a:r>
            <a:r>
              <a:rPr lang="en-US" altLang="zh-CN" sz="2800" dirty="0">
                <a:ea typeface="仿宋_GB2312" pitchFamily="49" charset="-122"/>
                <a:sym typeface="Symbol" panose="05050102010706020507" pitchFamily="18" charset="2"/>
              </a:rPr>
              <a:t></a:t>
            </a:r>
            <a:r>
              <a:rPr lang="en-US" altLang="zh-CN" sz="2800" dirty="0">
                <a:ea typeface="仿宋_GB2312" pitchFamily="49" charset="-122"/>
                <a:sym typeface="Wingdings" panose="05000000000000000000" pitchFamily="2" charset="2"/>
              </a:rPr>
              <a:t> </a:t>
            </a:r>
            <a:r>
              <a:rPr lang="en-US" altLang="zh-CN" sz="2800" dirty="0" err="1">
                <a:ea typeface="仿宋_GB2312" pitchFamily="49" charset="-122"/>
                <a:sym typeface="Wingdings" panose="05000000000000000000" pitchFamily="2" charset="2"/>
              </a:rPr>
              <a:t>Cno</a:t>
            </a:r>
            <a:r>
              <a:rPr lang="en-US" altLang="zh-CN" sz="2800" dirty="0">
                <a:ea typeface="仿宋_GB2312" pitchFamily="49" charset="-122"/>
                <a:sym typeface="Wingdings" panose="05000000000000000000" pitchFamily="2" charset="2"/>
              </a:rPr>
              <a:t>，</a:t>
            </a:r>
            <a:r>
              <a:rPr lang="zh-CN" altLang="en-US" sz="2800" dirty="0">
                <a:ea typeface="仿宋_GB2312" pitchFamily="49" charset="-122"/>
                <a:sym typeface="Wingdings" panose="05000000000000000000" pitchFamily="2" charset="2"/>
              </a:rPr>
              <a:t>每位老师只教授一门课</a:t>
            </a:r>
          </a:p>
          <a:p>
            <a:pPr lvl="2" eaLnBrk="1" hangingPunct="1">
              <a:lnSpc>
                <a:spcPct val="120000"/>
              </a:lnSpc>
              <a:spcBef>
                <a:spcPct val="30000"/>
              </a:spcBef>
              <a:buFontTx/>
              <a:buNone/>
            </a:pPr>
            <a:r>
              <a:rPr lang="zh-CN" altLang="en-US" sz="2800" dirty="0">
                <a:ea typeface="仿宋_GB2312" pitchFamily="49" charset="-122"/>
                <a:sym typeface="Wingdings" panose="05000000000000000000" pitchFamily="2" charset="2"/>
              </a:rPr>
              <a:t>（</a:t>
            </a:r>
            <a:r>
              <a:rPr lang="en-US" altLang="zh-CN" sz="2800" dirty="0" err="1">
                <a:ea typeface="仿宋_GB2312" pitchFamily="49" charset="-122"/>
                <a:sym typeface="Wingdings" panose="05000000000000000000" pitchFamily="2" charset="2"/>
              </a:rPr>
              <a:t>Sno，Tno</a:t>
            </a:r>
            <a:r>
              <a:rPr lang="en-US" altLang="zh-CN" sz="2800" dirty="0">
                <a:ea typeface="仿宋_GB2312" pitchFamily="49" charset="-122"/>
                <a:sym typeface="Wingdings" panose="05000000000000000000" pitchFamily="2" charset="2"/>
              </a:rPr>
              <a:t>）</a:t>
            </a:r>
            <a:r>
              <a:rPr lang="en-US" altLang="zh-CN" sz="2800" dirty="0">
                <a:ea typeface="仿宋_GB2312" pitchFamily="49" charset="-122"/>
                <a:sym typeface="Symbol" panose="05050102010706020507" pitchFamily="18" charset="2"/>
              </a:rPr>
              <a:t> </a:t>
            </a:r>
            <a:r>
              <a:rPr lang="en-US" altLang="zh-CN" sz="2800" dirty="0" err="1">
                <a:ea typeface="仿宋_GB2312" pitchFamily="49" charset="-122"/>
                <a:sym typeface="Symbol" panose="05050102010706020507" pitchFamily="18" charset="2"/>
              </a:rPr>
              <a:t>Cno</a:t>
            </a:r>
            <a:endParaRPr lang="en-US" altLang="zh-CN" sz="2800" dirty="0">
              <a:ea typeface="仿宋_GB2312" pitchFamily="49" charset="-122"/>
              <a:sym typeface="Wingdings" panose="05000000000000000000" pitchFamily="2" charset="2"/>
            </a:endParaRPr>
          </a:p>
          <a:p>
            <a:pPr lvl="2" eaLnBrk="1" hangingPunct="1">
              <a:lnSpc>
                <a:spcPct val="120000"/>
              </a:lnSpc>
              <a:spcBef>
                <a:spcPct val="30000"/>
              </a:spcBef>
              <a:buFontTx/>
              <a:buNone/>
            </a:pPr>
            <a:r>
              <a:rPr lang="en-US" altLang="zh-CN" sz="2800" dirty="0">
                <a:ea typeface="仿宋_GB2312" pitchFamily="49" charset="-122"/>
                <a:sym typeface="Wingdings" panose="05000000000000000000" pitchFamily="2" charset="2"/>
              </a:rPr>
              <a:t>（</a:t>
            </a:r>
            <a:r>
              <a:rPr lang="en-US" altLang="zh-CN" sz="2800" dirty="0" err="1">
                <a:ea typeface="仿宋_GB2312" pitchFamily="49" charset="-122"/>
                <a:sym typeface="Wingdings" panose="05000000000000000000" pitchFamily="2" charset="2"/>
              </a:rPr>
              <a:t>Sno，Cno</a:t>
            </a:r>
            <a:r>
              <a:rPr lang="en-US" altLang="zh-CN" sz="2800" dirty="0">
                <a:ea typeface="仿宋_GB2312" pitchFamily="49" charset="-122"/>
                <a:sym typeface="Wingdings" panose="05000000000000000000" pitchFamily="2" charset="2"/>
              </a:rPr>
              <a:t>）</a:t>
            </a:r>
            <a:r>
              <a:rPr lang="en-US" altLang="zh-CN" sz="2800" dirty="0">
                <a:ea typeface="仿宋_GB2312" pitchFamily="49" charset="-122"/>
                <a:sym typeface="Symbol" panose="05050102010706020507" pitchFamily="18" charset="2"/>
              </a:rPr>
              <a:t> </a:t>
            </a:r>
            <a:r>
              <a:rPr lang="en-US" altLang="zh-CN" sz="2800" dirty="0" err="1">
                <a:ea typeface="仿宋_GB2312" pitchFamily="49" charset="-122"/>
                <a:sym typeface="Symbol" panose="05050102010706020507" pitchFamily="18" charset="2"/>
              </a:rPr>
              <a:t>Tno</a:t>
            </a:r>
            <a:r>
              <a:rPr lang="en-US" altLang="zh-CN" sz="2800" dirty="0">
                <a:ea typeface="仿宋_GB2312" pitchFamily="49" charset="-122"/>
                <a:sym typeface="Wingdings" panose="05000000000000000000" pitchFamily="2" charset="2"/>
              </a:rPr>
              <a:t>，</a:t>
            </a:r>
            <a:r>
              <a:rPr lang="zh-CN" altLang="en-US" sz="2800" dirty="0">
                <a:ea typeface="仿宋_GB2312" pitchFamily="49" charset="-122"/>
                <a:sym typeface="Wingdings" panose="05000000000000000000" pitchFamily="2" charset="2"/>
              </a:rPr>
              <a:t>某学生选定一门课，就对应一位老师</a:t>
            </a:r>
          </a:p>
          <a:p>
            <a:pPr lvl="2" eaLnBrk="1" hangingPunct="1">
              <a:lnSpc>
                <a:spcPct val="120000"/>
              </a:lnSpc>
              <a:spcBef>
                <a:spcPct val="30000"/>
              </a:spcBef>
              <a:buFontTx/>
              <a:buNone/>
            </a:pPr>
            <a:r>
              <a:rPr lang="zh-CN" altLang="en-US" sz="2800" dirty="0">
                <a:ea typeface="仿宋_GB2312" pitchFamily="49" charset="-122"/>
              </a:rPr>
              <a:t>（</a:t>
            </a:r>
            <a:r>
              <a:rPr lang="en-US" altLang="zh-CN" sz="2800" dirty="0" err="1">
                <a:ea typeface="仿宋_GB2312" pitchFamily="49" charset="-122"/>
              </a:rPr>
              <a:t>Sno，Tno</a:t>
            </a:r>
            <a:r>
              <a:rPr lang="en-US" altLang="zh-CN" sz="2800" dirty="0">
                <a:ea typeface="仿宋_GB2312" pitchFamily="49" charset="-122"/>
              </a:rPr>
              <a:t>），（</a:t>
            </a:r>
            <a:r>
              <a:rPr lang="en-US" altLang="zh-CN" sz="2800" dirty="0" err="1">
                <a:ea typeface="仿宋_GB2312" pitchFamily="49" charset="-122"/>
              </a:rPr>
              <a:t>Sno，Cno</a:t>
            </a:r>
            <a:r>
              <a:rPr lang="en-US" altLang="zh-CN" sz="2800" dirty="0">
                <a:ea typeface="仿宋_GB2312" pitchFamily="49" charset="-122"/>
              </a:rPr>
              <a:t>）</a:t>
            </a:r>
            <a:r>
              <a:rPr lang="zh-CN" altLang="en-US" sz="2800" dirty="0">
                <a:ea typeface="仿宋_GB2312" pitchFamily="49" charset="-122"/>
              </a:rPr>
              <a:t>为候选码。</a:t>
            </a:r>
          </a:p>
          <a:p>
            <a:pPr lvl="1" eaLnBrk="1" hangingPunct="1">
              <a:lnSpc>
                <a:spcPct val="120000"/>
              </a:lnSpc>
              <a:spcBef>
                <a:spcPct val="30000"/>
              </a:spcBef>
            </a:pPr>
            <a:r>
              <a:rPr lang="zh-CN" altLang="en-US" dirty="0"/>
              <a:t>问题  </a:t>
            </a:r>
            <a:r>
              <a:rPr lang="en-US" altLang="zh-CN" sz="2800" dirty="0"/>
              <a:t>STC </a:t>
            </a:r>
            <a:r>
              <a:rPr lang="en-US" altLang="zh-CN" sz="2800" dirty="0">
                <a:sym typeface="Symbol" panose="05050102010706020507" pitchFamily="18" charset="2"/>
              </a:rPr>
              <a:t> </a:t>
            </a:r>
            <a:r>
              <a:rPr lang="en-US" altLang="zh-CN" sz="2800" dirty="0"/>
              <a:t>3NF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 calcmode="lin" valueType="num">
                                      <p:cBhvr additive="base">
                                        <p:cTn id="17" dur="500" fill="hold"/>
                                        <p:tgtEl>
                                          <p:spTgt spid="4915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15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 calcmode="lin" valueType="num">
                                      <p:cBhvr additive="base">
                                        <p:cTn id="21" dur="500" fill="hold"/>
                                        <p:tgtEl>
                                          <p:spTgt spid="4915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915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anim calcmode="lin" valueType="num">
                                      <p:cBhvr additive="base">
                                        <p:cTn id="25" dur="500" fill="hold"/>
                                        <p:tgtEl>
                                          <p:spTgt spid="4915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9155">
                                            <p:txEl>
                                              <p:pRg st="6" end="6"/>
                                            </p:txEl>
                                          </p:spTgt>
                                        </p:tgtEl>
                                        <p:attrNameLst>
                                          <p:attrName>style.visibility</p:attrName>
                                        </p:attrNameLst>
                                      </p:cBhvr>
                                      <p:to>
                                        <p:strVal val="visible"/>
                                      </p:to>
                                    </p:set>
                                    <p:anim calcmode="lin" valueType="num">
                                      <p:cBhvr additive="base">
                                        <p:cTn id="29" dur="500" fill="hold"/>
                                        <p:tgtEl>
                                          <p:spTgt spid="4915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15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9155">
                                            <p:txEl>
                                              <p:pRg st="7" end="7"/>
                                            </p:txEl>
                                          </p:spTgt>
                                        </p:tgtEl>
                                        <p:attrNameLst>
                                          <p:attrName>style.visibility</p:attrName>
                                        </p:attrNameLst>
                                      </p:cBhvr>
                                      <p:to>
                                        <p:strVal val="visible"/>
                                      </p:to>
                                    </p:set>
                                    <p:anim calcmode="lin" valueType="num">
                                      <p:cBhvr additive="base">
                                        <p:cTn id="33" dur="500" fill="hold"/>
                                        <p:tgtEl>
                                          <p:spTgt spid="49155">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91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9155">
                                            <p:txEl>
                                              <p:pRg st="8" end="8"/>
                                            </p:txEl>
                                          </p:spTgt>
                                        </p:tgtEl>
                                        <p:attrNameLst>
                                          <p:attrName>style.visibility</p:attrName>
                                        </p:attrNameLst>
                                      </p:cBhvr>
                                      <p:to>
                                        <p:strVal val="visible"/>
                                      </p:to>
                                    </p:set>
                                    <p:anim calcmode="lin" valueType="num">
                                      <p:cBhvr additive="base">
                                        <p:cTn id="39" dur="500" fill="hold"/>
                                        <p:tgtEl>
                                          <p:spTgt spid="49155">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91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42537" y="548680"/>
            <a:ext cx="7772400" cy="1066800"/>
          </a:xfrm>
        </p:spPr>
        <p:txBody>
          <a:bodyPr/>
          <a:lstStyle/>
          <a:p>
            <a:pPr eaLnBrk="1" hangingPunct="1"/>
            <a:r>
              <a:rPr lang="en-US" altLang="zh-CN" sz="3200" dirty="0"/>
              <a:t>6.1 </a:t>
            </a:r>
            <a:r>
              <a:rPr lang="zh-CN" altLang="en-US" sz="3200" dirty="0"/>
              <a:t>关系模式的设计问题</a:t>
            </a:r>
            <a:br>
              <a:rPr lang="zh-CN" altLang="en-US" sz="3200" dirty="0"/>
            </a:br>
            <a:endParaRPr lang="zh-CN" altLang="en-US" sz="3200" dirty="0"/>
          </a:p>
        </p:txBody>
      </p:sp>
      <p:sp>
        <p:nvSpPr>
          <p:cNvPr id="7171" name="Rectangle 3"/>
          <p:cNvSpPr>
            <a:spLocks noGrp="1" noChangeArrowheads="1"/>
          </p:cNvSpPr>
          <p:nvPr>
            <p:ph idx="1"/>
          </p:nvPr>
        </p:nvSpPr>
        <p:spPr/>
        <p:txBody>
          <a:bodyPr>
            <a:normAutofit/>
          </a:bodyPr>
          <a:lstStyle/>
          <a:p>
            <a:pPr eaLnBrk="1" hangingPunct="1"/>
            <a:r>
              <a:rPr lang="en-US" altLang="zh-CN" dirty="0"/>
              <a:t>6.1.1 </a:t>
            </a:r>
            <a:r>
              <a:rPr lang="zh-CN" altLang="en-US" dirty="0"/>
              <a:t>关系数据模型的简单回顾</a:t>
            </a:r>
          </a:p>
          <a:p>
            <a:pPr eaLnBrk="1" hangingPunct="1"/>
            <a:endParaRPr lang="en-US" altLang="zh-CN" dirty="0"/>
          </a:p>
          <a:p>
            <a:pPr eaLnBrk="1" hangingPunct="1"/>
            <a:r>
              <a:rPr lang="en-US" altLang="zh-CN" dirty="0"/>
              <a:t>6.1.2 </a:t>
            </a:r>
            <a:r>
              <a:rPr lang="zh-CN" altLang="en-US" dirty="0"/>
              <a:t>数据库设计中的数据语义问题</a:t>
            </a:r>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9416" y="548680"/>
            <a:ext cx="7772400" cy="579437"/>
          </a:xfrm>
        </p:spPr>
        <p:txBody>
          <a:bodyPr/>
          <a:lstStyle/>
          <a:p>
            <a:pPr eaLnBrk="1" hangingPunct="1"/>
            <a:r>
              <a:rPr lang="en-US" altLang="zh-CN" sz="3200"/>
              <a:t>6.2.3 </a:t>
            </a:r>
            <a:r>
              <a:rPr lang="zh-CN" altLang="en-US" sz="3200"/>
              <a:t>范式(续)</a:t>
            </a:r>
          </a:p>
        </p:txBody>
      </p:sp>
      <p:sp>
        <p:nvSpPr>
          <p:cNvPr id="50179" name="Rectangle 3"/>
          <p:cNvSpPr>
            <a:spLocks noGrp="1" noChangeArrowheads="1"/>
          </p:cNvSpPr>
          <p:nvPr>
            <p:ph idx="1"/>
          </p:nvPr>
        </p:nvSpPr>
        <p:spPr>
          <a:xfrm>
            <a:off x="915616" y="1372590"/>
            <a:ext cx="10364960" cy="5485409"/>
          </a:xfrm>
        </p:spPr>
        <p:txBody>
          <a:bodyPr>
            <a:normAutofit/>
          </a:bodyPr>
          <a:lstStyle/>
          <a:p>
            <a:pPr eaLnBrk="1" hangingPunct="1">
              <a:lnSpc>
                <a:spcPct val="90000"/>
              </a:lnSpc>
            </a:pPr>
            <a:r>
              <a:rPr lang="en-US" altLang="zh-CN" dirty="0"/>
              <a:t>6.  BCNF</a:t>
            </a:r>
          </a:p>
          <a:p>
            <a:pPr eaLnBrk="1" hangingPunct="1">
              <a:lnSpc>
                <a:spcPct val="90000"/>
              </a:lnSpc>
            </a:pPr>
            <a:endParaRPr lang="en-US" altLang="zh-CN" sz="2400" dirty="0"/>
          </a:p>
          <a:p>
            <a:pPr lvl="1" eaLnBrk="1" hangingPunct="1">
              <a:lnSpc>
                <a:spcPct val="90000"/>
              </a:lnSpc>
            </a:pPr>
            <a:r>
              <a:rPr lang="zh-CN" altLang="en-US" sz="2400" dirty="0"/>
              <a:t>3</a:t>
            </a:r>
            <a:r>
              <a:rPr lang="en-US" altLang="zh-CN" sz="2400" dirty="0"/>
              <a:t>NF</a:t>
            </a:r>
            <a:r>
              <a:rPr lang="zh-CN" altLang="en-US" sz="2400" dirty="0"/>
              <a:t>的问题    </a:t>
            </a:r>
            <a:r>
              <a:rPr lang="en-US" altLang="zh-CN" sz="2400" dirty="0">
                <a:ea typeface="仿宋_GB2312" pitchFamily="49" charset="-122"/>
                <a:sym typeface="Wingdings" panose="05000000000000000000" pitchFamily="2" charset="2"/>
              </a:rPr>
              <a:t>STC(</a:t>
            </a:r>
            <a:r>
              <a:rPr lang="en-US" altLang="zh-CN" sz="2400" dirty="0" err="1">
                <a:ea typeface="仿宋_GB2312" pitchFamily="49" charset="-122"/>
                <a:sym typeface="Wingdings" panose="05000000000000000000" pitchFamily="2" charset="2"/>
              </a:rPr>
              <a:t>Sno</a:t>
            </a:r>
            <a:r>
              <a:rPr lang="en-US" altLang="zh-CN" sz="2400" dirty="0">
                <a:ea typeface="仿宋_GB2312" pitchFamily="49" charset="-122"/>
                <a:sym typeface="Wingdings" panose="05000000000000000000" pitchFamily="2" charset="2"/>
              </a:rPr>
              <a:t> , </a:t>
            </a:r>
            <a:r>
              <a:rPr lang="en-US" altLang="zh-CN" sz="2400" dirty="0" err="1">
                <a:ea typeface="仿宋_GB2312" pitchFamily="49" charset="-122"/>
                <a:sym typeface="Wingdings" panose="05000000000000000000" pitchFamily="2" charset="2"/>
              </a:rPr>
              <a:t>Tno</a:t>
            </a:r>
            <a:r>
              <a:rPr lang="en-US" altLang="zh-CN" sz="2400" dirty="0">
                <a:ea typeface="仿宋_GB2312" pitchFamily="49" charset="-122"/>
                <a:sym typeface="Wingdings" panose="05000000000000000000" pitchFamily="2" charset="2"/>
              </a:rPr>
              <a:t> , </a:t>
            </a:r>
            <a:r>
              <a:rPr lang="en-US" altLang="zh-CN" sz="2400" dirty="0" err="1">
                <a:ea typeface="仿宋_GB2312" pitchFamily="49" charset="-122"/>
                <a:sym typeface="Wingdings" panose="05000000000000000000" pitchFamily="2" charset="2"/>
              </a:rPr>
              <a:t>Cno</a:t>
            </a:r>
            <a:r>
              <a:rPr lang="en-US" altLang="zh-CN" sz="2400" dirty="0">
                <a:ea typeface="仿宋_GB2312" pitchFamily="49" charset="-122"/>
                <a:sym typeface="Wingdings" panose="05000000000000000000" pitchFamily="2" charset="2"/>
              </a:rPr>
              <a:t>)</a:t>
            </a:r>
            <a:endParaRPr lang="zh-CN" altLang="en-US" sz="2400" dirty="0"/>
          </a:p>
          <a:p>
            <a:pPr lvl="2" eaLnBrk="1" hangingPunct="1">
              <a:lnSpc>
                <a:spcPct val="90000"/>
              </a:lnSpc>
              <a:spcBef>
                <a:spcPct val="35000"/>
              </a:spcBef>
            </a:pPr>
            <a:r>
              <a:rPr lang="zh-CN" altLang="en-US" sz="2400" dirty="0">
                <a:ea typeface="仿宋_GB2312" pitchFamily="49" charset="-122"/>
              </a:rPr>
              <a:t>插入异常：如果没有学生选修某位老师的任课，则该老师担任课程的信息就无法插入</a:t>
            </a:r>
          </a:p>
          <a:p>
            <a:pPr lvl="2" eaLnBrk="1" hangingPunct="1">
              <a:lnSpc>
                <a:spcPct val="90000"/>
              </a:lnSpc>
              <a:spcBef>
                <a:spcPct val="35000"/>
              </a:spcBef>
            </a:pPr>
            <a:r>
              <a:rPr lang="zh-CN" altLang="en-US" sz="2400" dirty="0">
                <a:ea typeface="仿宋_GB2312" pitchFamily="49" charset="-122"/>
              </a:rPr>
              <a:t>删除异常：删除学生选课信息，会删除掉老师的任课信息</a:t>
            </a:r>
          </a:p>
          <a:p>
            <a:pPr lvl="2" eaLnBrk="1" hangingPunct="1">
              <a:lnSpc>
                <a:spcPct val="90000"/>
              </a:lnSpc>
              <a:spcBef>
                <a:spcPct val="35000"/>
              </a:spcBef>
            </a:pPr>
            <a:r>
              <a:rPr lang="zh-CN" altLang="en-US" sz="2400" dirty="0">
                <a:ea typeface="仿宋_GB2312" pitchFamily="49" charset="-122"/>
              </a:rPr>
              <a:t>更新异常：如果老师所教授的课程有所改动，则所有选修该老师课程的学生元组都要做改动</a:t>
            </a:r>
          </a:p>
          <a:p>
            <a:pPr lvl="2" eaLnBrk="1" hangingPunct="1">
              <a:lnSpc>
                <a:spcPct val="90000"/>
              </a:lnSpc>
              <a:spcBef>
                <a:spcPct val="35000"/>
              </a:spcBef>
            </a:pPr>
            <a:r>
              <a:rPr lang="zh-CN" altLang="en-US" sz="2400" dirty="0">
                <a:ea typeface="仿宋_GB2312" pitchFamily="49" charset="-122"/>
              </a:rPr>
              <a:t>数据冗余：每位学生都存储了有关老师所教授的课程的信息</a:t>
            </a:r>
          </a:p>
          <a:p>
            <a:pPr lvl="1" eaLnBrk="1" hangingPunct="1">
              <a:lnSpc>
                <a:spcPct val="90000"/>
              </a:lnSpc>
            </a:pPr>
            <a:endParaRPr lang="zh-CN" altLang="en-US" sz="2000" dirty="0">
              <a:ea typeface="仿宋_GB2312" pitchFamily="49" charset="-122"/>
            </a:endParaRPr>
          </a:p>
          <a:p>
            <a:pPr lvl="1" eaLnBrk="1" hangingPunct="1">
              <a:lnSpc>
                <a:spcPct val="90000"/>
              </a:lnSpc>
            </a:pPr>
            <a:r>
              <a:rPr lang="zh-CN" altLang="en-US" sz="2400" dirty="0"/>
              <a:t>原因</a:t>
            </a:r>
          </a:p>
          <a:p>
            <a:pPr lvl="2" eaLnBrk="1" hangingPunct="1">
              <a:lnSpc>
                <a:spcPct val="90000"/>
              </a:lnSpc>
              <a:spcBef>
                <a:spcPct val="30000"/>
              </a:spcBef>
              <a:buFontTx/>
              <a:buNone/>
            </a:pPr>
            <a:r>
              <a:rPr lang="zh-CN" altLang="en-US" sz="2400" dirty="0" smtClean="0">
                <a:ea typeface="仿宋_GB2312" pitchFamily="49" charset="-122"/>
              </a:rPr>
              <a:t>主属性对码的不良依赖(部分依赖)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 calcmode="lin" valueType="num">
                                      <p:cBhvr additive="base">
                                        <p:cTn id="37" dur="500" fill="hold"/>
                                        <p:tgtEl>
                                          <p:spTgt spid="5017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179">
                                            <p:txEl>
                                              <p:pRg st="8" end="8"/>
                                            </p:txEl>
                                          </p:spTgt>
                                        </p:tgtEl>
                                        <p:attrNameLst>
                                          <p:attrName>style.visibility</p:attrName>
                                        </p:attrNameLst>
                                      </p:cBhvr>
                                      <p:to>
                                        <p:strVal val="visible"/>
                                      </p:to>
                                    </p:set>
                                    <p:anim calcmode="lin" valueType="num">
                                      <p:cBhvr additive="base">
                                        <p:cTn id="43" dur="500" fill="hold"/>
                                        <p:tgtEl>
                                          <p:spTgt spid="50179">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0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179">
                                            <p:txEl>
                                              <p:pRg st="9" end="9"/>
                                            </p:txEl>
                                          </p:spTgt>
                                        </p:tgtEl>
                                        <p:attrNameLst>
                                          <p:attrName>style.visibility</p:attrName>
                                        </p:attrNameLst>
                                      </p:cBhvr>
                                      <p:to>
                                        <p:strVal val="visible"/>
                                      </p:to>
                                    </p:set>
                                    <p:anim calcmode="lin" valueType="num">
                                      <p:cBhvr additive="base">
                                        <p:cTn id="49" dur="500" fill="hold"/>
                                        <p:tgtEl>
                                          <p:spTgt spid="50179">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1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95400" y="476672"/>
            <a:ext cx="11184308" cy="592316"/>
          </a:xfrm>
        </p:spPr>
        <p:txBody>
          <a:bodyPr/>
          <a:lstStyle/>
          <a:p>
            <a:pPr eaLnBrk="1" hangingPunct="1"/>
            <a:r>
              <a:rPr lang="en-US" altLang="zh-CN" sz="3200"/>
              <a:t>6.2.3 </a:t>
            </a:r>
            <a:r>
              <a:rPr lang="zh-CN" altLang="en-US" sz="3200"/>
              <a:t>范式(续)</a:t>
            </a:r>
          </a:p>
        </p:txBody>
      </p:sp>
      <p:sp>
        <p:nvSpPr>
          <p:cNvPr id="46083" name="Rectangle 3"/>
          <p:cNvSpPr>
            <a:spLocks noGrp="1" noChangeArrowheads="1"/>
          </p:cNvSpPr>
          <p:nvPr>
            <p:ph idx="1"/>
          </p:nvPr>
        </p:nvSpPr>
        <p:spPr>
          <a:xfrm>
            <a:off x="725564" y="1300582"/>
            <a:ext cx="10483004" cy="5296769"/>
          </a:xfrm>
        </p:spPr>
        <p:txBody>
          <a:bodyPr/>
          <a:lstStyle/>
          <a:p>
            <a:pPr eaLnBrk="1" hangingPunct="1"/>
            <a:r>
              <a:rPr lang="en-US" altLang="zh-CN" dirty="0"/>
              <a:t>6.  BCNF</a:t>
            </a:r>
          </a:p>
          <a:p>
            <a:pPr eaLnBrk="1" hangingPunct="1"/>
            <a:endParaRPr lang="zh-CN" altLang="en-US" sz="2400" dirty="0"/>
          </a:p>
          <a:p>
            <a:pPr lvl="1" eaLnBrk="1" hangingPunct="1"/>
            <a:r>
              <a:rPr lang="zh-CN" altLang="en-US" sz="2400" dirty="0"/>
              <a:t>定义</a:t>
            </a:r>
          </a:p>
          <a:p>
            <a:pPr lvl="2" eaLnBrk="1" hangingPunct="1">
              <a:lnSpc>
                <a:spcPct val="105000"/>
              </a:lnSpc>
            </a:pPr>
            <a:r>
              <a:rPr lang="zh-CN" altLang="en-US" sz="2400" dirty="0" smtClean="0">
                <a:ea typeface="仿宋_GB2312" pitchFamily="49" charset="-122"/>
              </a:rPr>
              <a:t>关系模式</a:t>
            </a:r>
            <a:r>
              <a:rPr lang="en-US" altLang="zh-CN" sz="2400" dirty="0" smtClean="0">
                <a:ea typeface="仿宋_GB2312" pitchFamily="49" charset="-122"/>
              </a:rPr>
              <a:t>R&lt; U , F &gt;</a:t>
            </a:r>
            <a:r>
              <a:rPr lang="zh-CN" altLang="en-US" sz="2400" dirty="0" smtClean="0">
                <a:ea typeface="仿宋_GB2312" pitchFamily="49" charset="-122"/>
              </a:rPr>
              <a:t>中，对于属性组</a:t>
            </a:r>
            <a:r>
              <a:rPr lang="en-US" altLang="zh-CN" sz="2400" dirty="0" smtClean="0">
                <a:ea typeface="仿宋_GB2312" pitchFamily="49" charset="-122"/>
              </a:rPr>
              <a:t>X，Y，</a:t>
            </a:r>
            <a:r>
              <a:rPr lang="zh-CN" altLang="en-US" sz="2400" dirty="0" smtClean="0">
                <a:ea typeface="仿宋_GB2312" pitchFamily="49" charset="-122"/>
              </a:rPr>
              <a:t>若</a:t>
            </a:r>
            <a:r>
              <a:rPr lang="en-US" altLang="zh-CN" sz="2400" dirty="0" smtClean="0">
                <a:ea typeface="仿宋_GB2312" pitchFamily="49" charset="-122"/>
              </a:rPr>
              <a:t>X</a:t>
            </a:r>
            <a:r>
              <a:rPr lang="en-US" altLang="zh-CN" sz="2400" dirty="0" smtClean="0">
                <a:ea typeface="仿宋_GB2312" pitchFamily="49" charset="-122"/>
                <a:sym typeface="Symbol" panose="05050102010706020507" pitchFamily="18" charset="2"/>
              </a:rPr>
              <a:t></a:t>
            </a:r>
            <a:r>
              <a:rPr lang="en-US" altLang="zh-CN" sz="2400" dirty="0" smtClean="0">
                <a:ea typeface="仿宋_GB2312" pitchFamily="49" charset="-122"/>
              </a:rPr>
              <a:t>Y</a:t>
            </a:r>
            <a:r>
              <a:rPr lang="zh-CN" altLang="en-US" sz="2400" dirty="0" smtClean="0">
                <a:ea typeface="仿宋_GB2312" pitchFamily="49" charset="-122"/>
              </a:rPr>
              <a:t>且</a:t>
            </a:r>
            <a:r>
              <a:rPr lang="en-US" altLang="zh-CN" sz="2400" dirty="0" smtClean="0">
                <a:ea typeface="仿宋_GB2312" pitchFamily="49" charset="-122"/>
              </a:rPr>
              <a:t>Y</a:t>
            </a:r>
            <a:r>
              <a:rPr lang="en-US" altLang="zh-CN" sz="2400" dirty="0" smtClean="0">
                <a:sym typeface="Symbol" panose="05050102010706020507" pitchFamily="18" charset="2"/>
              </a:rPr>
              <a:t></a:t>
            </a:r>
            <a:r>
              <a:rPr lang="en-US" altLang="zh-CN" sz="2400" dirty="0" smtClean="0">
                <a:ea typeface="仿宋_GB2312" pitchFamily="49" charset="-122"/>
              </a:rPr>
              <a:t>X</a:t>
            </a:r>
            <a:r>
              <a:rPr lang="zh-CN" altLang="en-US" sz="2400" dirty="0" smtClean="0">
                <a:ea typeface="仿宋_GB2312" pitchFamily="49" charset="-122"/>
              </a:rPr>
              <a:t>时</a:t>
            </a:r>
            <a:r>
              <a:rPr lang="en-US" altLang="zh-CN" sz="2400" dirty="0" smtClean="0">
                <a:ea typeface="仿宋_GB2312" pitchFamily="49" charset="-122"/>
              </a:rPr>
              <a:t>X</a:t>
            </a:r>
            <a:r>
              <a:rPr lang="zh-CN" altLang="en-US" sz="2400" dirty="0" smtClean="0">
                <a:ea typeface="仿宋_GB2312" pitchFamily="49" charset="-122"/>
              </a:rPr>
              <a:t>必含有码，则</a:t>
            </a:r>
            <a:r>
              <a:rPr lang="en-US" altLang="zh-CN" sz="2400" dirty="0" smtClean="0">
                <a:ea typeface="仿宋_GB2312" pitchFamily="49" charset="-122"/>
              </a:rPr>
              <a:t>R&lt; U , F &gt; </a:t>
            </a:r>
            <a:r>
              <a:rPr lang="en-US" altLang="zh-CN" sz="2400" dirty="0" smtClean="0">
                <a:ea typeface="仿宋_GB2312" pitchFamily="49" charset="-122"/>
                <a:sym typeface="Symbol" panose="05050102010706020507" pitchFamily="18" charset="2"/>
              </a:rPr>
              <a:t></a:t>
            </a:r>
            <a:r>
              <a:rPr lang="en-US" altLang="zh-CN" sz="2400" dirty="0" smtClean="0">
                <a:ea typeface="仿宋_GB2312" pitchFamily="49" charset="-122"/>
              </a:rPr>
              <a:t>BCNF</a:t>
            </a:r>
          </a:p>
          <a:p>
            <a:pPr lvl="2" eaLnBrk="1" hangingPunct="1">
              <a:lnSpc>
                <a:spcPct val="105000"/>
              </a:lnSpc>
              <a:buFontTx/>
              <a:buNone/>
            </a:pPr>
            <a:r>
              <a:rPr lang="en-US" altLang="zh-CN" sz="2400" dirty="0" smtClean="0">
                <a:ea typeface="仿宋_GB2312" pitchFamily="49" charset="-122"/>
              </a:rPr>
              <a:t>	</a:t>
            </a:r>
            <a:r>
              <a:rPr lang="zh-CN" altLang="en-US" sz="2400" dirty="0" smtClean="0">
                <a:ea typeface="仿宋_GB2312" pitchFamily="49" charset="-122"/>
              </a:rPr>
              <a:t>如</a:t>
            </a:r>
            <a:r>
              <a:rPr lang="en-US" altLang="zh-CN" sz="2400" dirty="0" smtClean="0">
                <a:ea typeface="仿宋_GB2312" pitchFamily="49" charset="-122"/>
              </a:rPr>
              <a:t>STC </a:t>
            </a:r>
            <a:r>
              <a:rPr lang="en-US" altLang="zh-CN" sz="2400" dirty="0" smtClean="0">
                <a:ea typeface="仿宋_GB2312" pitchFamily="49" charset="-122"/>
                <a:sym typeface="Symbol" panose="05050102010706020507" pitchFamily="18" charset="2"/>
              </a:rPr>
              <a:t> BCNF，</a:t>
            </a:r>
            <a:r>
              <a:rPr lang="zh-CN" altLang="en-US" sz="2400" dirty="0" smtClean="0">
                <a:ea typeface="仿宋_GB2312" pitchFamily="49" charset="-122"/>
                <a:sym typeface="Symbol" panose="05050102010706020507" pitchFamily="18" charset="2"/>
              </a:rPr>
              <a:t>因为</a:t>
            </a:r>
            <a:r>
              <a:rPr lang="en-US" altLang="zh-CN" sz="2400" dirty="0" err="1" smtClean="0">
                <a:ea typeface="仿宋_GB2312" pitchFamily="49" charset="-122"/>
                <a:sym typeface="Symbol" panose="05050102010706020507" pitchFamily="18" charset="2"/>
              </a:rPr>
              <a:t>Tno</a:t>
            </a:r>
            <a:r>
              <a:rPr lang="en-US" altLang="zh-CN" sz="2400" dirty="0" smtClean="0">
                <a:ea typeface="仿宋_GB2312" pitchFamily="49" charset="-122"/>
                <a:sym typeface="Symbol" panose="05050102010706020507" pitchFamily="18" charset="2"/>
              </a:rPr>
              <a:t> </a:t>
            </a:r>
            <a:r>
              <a:rPr lang="en-US" altLang="zh-CN" sz="2400" dirty="0" smtClean="0">
                <a:ea typeface="仿宋_GB2312" pitchFamily="49" charset="-122"/>
                <a:sym typeface="Wingdings" panose="05000000000000000000" pitchFamily="2" charset="2"/>
              </a:rPr>
              <a:t> </a:t>
            </a:r>
            <a:r>
              <a:rPr lang="en-US" altLang="zh-CN" sz="2400" dirty="0" err="1" smtClean="0">
                <a:ea typeface="仿宋_GB2312" pitchFamily="49" charset="-122"/>
                <a:sym typeface="Wingdings" panose="05000000000000000000" pitchFamily="2" charset="2"/>
              </a:rPr>
              <a:t>Cno</a:t>
            </a:r>
            <a:r>
              <a:rPr lang="en-US" altLang="zh-CN" sz="2400" dirty="0" smtClean="0">
                <a:ea typeface="仿宋_GB2312" pitchFamily="49" charset="-122"/>
                <a:sym typeface="Symbol" panose="05050102010706020507" pitchFamily="18" charset="2"/>
              </a:rPr>
              <a:t>，</a:t>
            </a:r>
            <a:r>
              <a:rPr lang="zh-CN" altLang="en-US" sz="2400" dirty="0" smtClean="0">
                <a:ea typeface="仿宋_GB2312" pitchFamily="49" charset="-122"/>
                <a:sym typeface="Symbol" panose="05050102010706020507" pitchFamily="18" charset="2"/>
              </a:rPr>
              <a:t>而</a:t>
            </a:r>
            <a:r>
              <a:rPr lang="en-US" altLang="zh-CN" sz="2400" dirty="0" err="1" smtClean="0">
                <a:ea typeface="仿宋_GB2312" pitchFamily="49" charset="-122"/>
                <a:sym typeface="Symbol" panose="05050102010706020507" pitchFamily="18" charset="2"/>
              </a:rPr>
              <a:t>Tno</a:t>
            </a:r>
            <a:r>
              <a:rPr lang="zh-CN" altLang="en-US" sz="2400" dirty="0" smtClean="0">
                <a:ea typeface="仿宋_GB2312" pitchFamily="49" charset="-122"/>
                <a:sym typeface="Symbol" panose="05050102010706020507" pitchFamily="18" charset="2"/>
              </a:rPr>
              <a:t>是候选码的一部分</a:t>
            </a:r>
          </a:p>
          <a:p>
            <a:pPr lvl="2" eaLnBrk="1" hangingPunct="1">
              <a:lnSpc>
                <a:spcPct val="105000"/>
              </a:lnSpc>
              <a:buFontTx/>
              <a:buNone/>
            </a:pPr>
            <a:endParaRPr lang="zh-CN" altLang="en-US" dirty="0" smtClean="0">
              <a:ea typeface="仿宋_GB2312" pitchFamily="49" charset="-122"/>
              <a:sym typeface="Symbol" panose="05050102010706020507" pitchFamily="18" charset="2"/>
            </a:endParaRPr>
          </a:p>
          <a:p>
            <a:pPr lvl="1" eaLnBrk="1" hangingPunct="1">
              <a:lnSpc>
                <a:spcPct val="105000"/>
              </a:lnSpc>
            </a:pPr>
            <a:r>
              <a:rPr lang="zh-CN" altLang="en-US" sz="2400" dirty="0">
                <a:sym typeface="Wingdings" panose="05000000000000000000" pitchFamily="2" charset="2"/>
              </a:rPr>
              <a:t>改造</a:t>
            </a:r>
          </a:p>
          <a:p>
            <a:pPr lvl="2" eaLnBrk="1" hangingPunct="1">
              <a:lnSpc>
                <a:spcPct val="105000"/>
              </a:lnSpc>
              <a:buFontTx/>
              <a:buNone/>
            </a:pPr>
            <a:r>
              <a:rPr lang="zh-CN" altLang="en-US" sz="2400" dirty="0" smtClean="0">
                <a:sym typeface="Wingdings" panose="05000000000000000000" pitchFamily="2" charset="2"/>
              </a:rPr>
              <a:t>	</a:t>
            </a:r>
            <a:r>
              <a:rPr lang="zh-CN" altLang="en-US" sz="2400" dirty="0" smtClean="0">
                <a:ea typeface="仿宋_GB2312" pitchFamily="49" charset="-122"/>
                <a:sym typeface="Wingdings" panose="05000000000000000000" pitchFamily="2" charset="2"/>
              </a:rPr>
              <a:t>将</a:t>
            </a:r>
            <a:r>
              <a:rPr lang="en-US" altLang="zh-CN" sz="2400" dirty="0" smtClean="0">
                <a:ea typeface="仿宋_GB2312" pitchFamily="49" charset="-122"/>
                <a:sym typeface="Wingdings" panose="05000000000000000000" pitchFamily="2" charset="2"/>
              </a:rPr>
              <a:t>S</a:t>
            </a:r>
            <a:r>
              <a:rPr lang="zh-CN" altLang="en-US" sz="2400" dirty="0" smtClean="0">
                <a:ea typeface="仿宋_GB2312" pitchFamily="49" charset="-122"/>
                <a:sym typeface="Wingdings" panose="05000000000000000000" pitchFamily="2" charset="2"/>
              </a:rPr>
              <a:t>分解为（</a:t>
            </a:r>
            <a:r>
              <a:rPr lang="en-US" altLang="zh-CN" sz="2400" dirty="0" err="1" smtClean="0">
                <a:ea typeface="仿宋_GB2312" pitchFamily="49" charset="-122"/>
                <a:sym typeface="Wingdings" panose="05000000000000000000" pitchFamily="2" charset="2"/>
              </a:rPr>
              <a:t>Sno，Cno</a:t>
            </a:r>
            <a:r>
              <a:rPr lang="en-US" altLang="zh-CN" sz="2400" dirty="0" smtClean="0">
                <a:ea typeface="仿宋_GB2312" pitchFamily="49" charset="-122"/>
                <a:sym typeface="Wingdings" panose="05000000000000000000" pitchFamily="2" charset="2"/>
              </a:rPr>
              <a:t>），（</a:t>
            </a:r>
            <a:r>
              <a:rPr lang="en-US" altLang="zh-CN" sz="2400" dirty="0" err="1" smtClean="0">
                <a:ea typeface="仿宋_GB2312" pitchFamily="49" charset="-122"/>
                <a:sym typeface="Wingdings" panose="05000000000000000000" pitchFamily="2" charset="2"/>
              </a:rPr>
              <a:t>Tno，Cno</a:t>
            </a:r>
            <a:r>
              <a:rPr lang="en-US" altLang="zh-CN" sz="2400" dirty="0" smtClean="0">
                <a:ea typeface="仿宋_GB2312" pitchFamily="49" charset="-122"/>
                <a:sym typeface="Wingdings" panose="05000000000000000000" pitchFamily="2" charset="2"/>
              </a:rPr>
              <a:t>）</a:t>
            </a:r>
            <a:endParaRPr lang="zh-CN" altLang="en-US" sz="2400" dirty="0" smtClean="0">
              <a:ea typeface="仿宋_GB2312" pitchFamily="49" charset="-122"/>
              <a:sym typeface="Wingdings" panose="05000000000000000000" pitchFamily="2"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7408" y="620688"/>
            <a:ext cx="7772400" cy="579437"/>
          </a:xfrm>
        </p:spPr>
        <p:txBody>
          <a:bodyPr/>
          <a:lstStyle/>
          <a:p>
            <a:pPr eaLnBrk="1" hangingPunct="1"/>
            <a:r>
              <a:rPr lang="en-US" altLang="zh-CN" sz="3200" dirty="0"/>
              <a:t>BCNF</a:t>
            </a:r>
            <a:r>
              <a:rPr lang="zh-CN" altLang="en-US" sz="3200" dirty="0"/>
              <a:t>练习</a:t>
            </a:r>
          </a:p>
        </p:txBody>
      </p:sp>
      <p:sp>
        <p:nvSpPr>
          <p:cNvPr id="52227" name="Rectangle 3"/>
          <p:cNvSpPr>
            <a:spLocks noGrp="1" noChangeArrowheads="1"/>
          </p:cNvSpPr>
          <p:nvPr>
            <p:ph idx="1"/>
          </p:nvPr>
        </p:nvSpPr>
        <p:spPr>
          <a:xfrm>
            <a:off x="762526" y="1532384"/>
            <a:ext cx="9941986" cy="4848944"/>
          </a:xfrm>
        </p:spPr>
        <p:txBody>
          <a:bodyPr>
            <a:normAutofit/>
          </a:bodyPr>
          <a:lstStyle/>
          <a:p>
            <a:pPr lvl="1" eaLnBrk="1" hangingPunct="1">
              <a:lnSpc>
                <a:spcPct val="105000"/>
              </a:lnSpc>
            </a:pPr>
            <a:r>
              <a:rPr lang="en-US" altLang="zh-CN" sz="3200" dirty="0">
                <a:sym typeface="Symbol" panose="05050102010706020507" pitchFamily="18" charset="2"/>
              </a:rPr>
              <a:t>Ex 1:</a:t>
            </a:r>
          </a:p>
          <a:p>
            <a:pPr lvl="2" eaLnBrk="1" hangingPunct="1">
              <a:lnSpc>
                <a:spcPct val="105000"/>
              </a:lnSpc>
              <a:buFontTx/>
              <a:buNone/>
            </a:pPr>
            <a:r>
              <a:rPr lang="en-US" altLang="zh-CN" sz="2800" dirty="0" smtClean="0">
                <a:sym typeface="Symbol" panose="05050102010706020507" pitchFamily="18" charset="2"/>
              </a:rPr>
              <a:t>	</a:t>
            </a:r>
            <a:r>
              <a:rPr lang="zh-CN" altLang="en-US" sz="2800" dirty="0" smtClean="0">
                <a:sym typeface="Symbol" panose="05050102010706020507" pitchFamily="18" charset="2"/>
              </a:rPr>
              <a:t>关系模式</a:t>
            </a:r>
            <a:r>
              <a:rPr lang="en-US" altLang="zh-CN" sz="2800" dirty="0" smtClean="0">
                <a:sym typeface="Symbol" panose="05050102010706020507" pitchFamily="18" charset="2"/>
              </a:rPr>
              <a:t>SCO</a:t>
            </a:r>
            <a:r>
              <a:rPr lang="en-US" altLang="zh-CN" sz="2800" dirty="0" smtClean="0">
                <a:ea typeface="仿宋_GB2312" pitchFamily="49" charset="-122"/>
                <a:sym typeface="Symbol" panose="05050102010706020507" pitchFamily="18" charset="2"/>
              </a:rPr>
              <a:t>(</a:t>
            </a:r>
            <a:r>
              <a:rPr lang="en-US" altLang="zh-CN" sz="2800" dirty="0" err="1" smtClean="0">
                <a:ea typeface="仿宋_GB2312" pitchFamily="49" charset="-122"/>
                <a:sym typeface="Symbol" panose="05050102010706020507" pitchFamily="18" charset="2"/>
              </a:rPr>
              <a:t>Sno</a:t>
            </a:r>
            <a:r>
              <a:rPr lang="en-US" altLang="zh-CN" sz="2800" dirty="0" smtClean="0">
                <a:ea typeface="仿宋_GB2312" pitchFamily="49" charset="-122"/>
                <a:sym typeface="Symbol" panose="05050102010706020507" pitchFamily="18" charset="2"/>
              </a:rPr>
              <a:t> , </a:t>
            </a:r>
            <a:r>
              <a:rPr lang="en-US" altLang="zh-CN" sz="2800" dirty="0" err="1" smtClean="0">
                <a:ea typeface="仿宋_GB2312" pitchFamily="49" charset="-122"/>
                <a:sym typeface="Symbol" panose="05050102010706020507" pitchFamily="18" charset="2"/>
              </a:rPr>
              <a:t>Cno</a:t>
            </a:r>
            <a:r>
              <a:rPr lang="en-US" altLang="zh-CN" sz="2800" dirty="0" smtClean="0">
                <a:ea typeface="仿宋_GB2312" pitchFamily="49" charset="-122"/>
                <a:sym typeface="Symbol" panose="05050102010706020507" pitchFamily="18" charset="2"/>
              </a:rPr>
              <a:t> , O)，</a:t>
            </a:r>
            <a:r>
              <a:rPr lang="zh-CN" altLang="en-US" sz="2800" dirty="0" smtClean="0">
                <a:ea typeface="仿宋_GB2312" pitchFamily="49" charset="-122"/>
                <a:sym typeface="Symbol" panose="05050102010706020507" pitchFamily="18" charset="2"/>
              </a:rPr>
              <a:t>表示学生选修课程的名次，有函数依赖(</a:t>
            </a:r>
            <a:r>
              <a:rPr lang="en-US" altLang="zh-CN" sz="2800" dirty="0" err="1" smtClean="0">
                <a:ea typeface="仿宋_GB2312" pitchFamily="49" charset="-122"/>
                <a:sym typeface="Symbol" panose="05050102010706020507" pitchFamily="18" charset="2"/>
              </a:rPr>
              <a:t>Sno，Cno</a:t>
            </a:r>
            <a:r>
              <a:rPr lang="en-US" altLang="zh-CN" sz="2800" dirty="0" smtClean="0">
                <a:ea typeface="仿宋_GB2312" pitchFamily="49" charset="-122"/>
                <a:sym typeface="Symbol" panose="05050102010706020507" pitchFamily="18" charset="2"/>
              </a:rPr>
              <a:t>) O， (</a:t>
            </a:r>
            <a:r>
              <a:rPr lang="en-US" altLang="zh-CN" sz="2800" dirty="0" err="1" smtClean="0">
                <a:ea typeface="仿宋_GB2312" pitchFamily="49" charset="-122"/>
                <a:sym typeface="Symbol" panose="05050102010706020507" pitchFamily="18" charset="2"/>
              </a:rPr>
              <a:t>Cno，O</a:t>
            </a:r>
            <a:r>
              <a:rPr lang="en-US" altLang="zh-CN" sz="2800" dirty="0" smtClean="0">
                <a:ea typeface="仿宋_GB2312" pitchFamily="49" charset="-122"/>
                <a:sym typeface="Symbol" panose="05050102010706020507" pitchFamily="18" charset="2"/>
              </a:rPr>
              <a:t>)  </a:t>
            </a:r>
            <a:r>
              <a:rPr lang="en-US" altLang="zh-CN" sz="2800" dirty="0" err="1" smtClean="0">
                <a:ea typeface="仿宋_GB2312" pitchFamily="49" charset="-122"/>
                <a:sym typeface="Symbol" panose="05050102010706020507" pitchFamily="18" charset="2"/>
              </a:rPr>
              <a:t>Sno</a:t>
            </a:r>
            <a:r>
              <a:rPr lang="en-US" altLang="zh-CN" sz="2800" dirty="0" smtClean="0">
                <a:ea typeface="仿宋_GB2312" pitchFamily="49" charset="-122"/>
                <a:sym typeface="Symbol" panose="05050102010706020507" pitchFamily="18" charset="2"/>
              </a:rPr>
              <a:t>，</a:t>
            </a:r>
            <a:r>
              <a:rPr lang="zh-CN" altLang="en-US" sz="2800" dirty="0" smtClean="0">
                <a:ea typeface="仿宋_GB2312" pitchFamily="49" charset="-122"/>
                <a:sym typeface="Symbol" panose="05050102010706020507" pitchFamily="18" charset="2"/>
              </a:rPr>
              <a:t>它属于</a:t>
            </a:r>
            <a:r>
              <a:rPr lang="en-US" altLang="zh-CN" sz="2800" dirty="0" smtClean="0">
                <a:ea typeface="仿宋_GB2312" pitchFamily="49" charset="-122"/>
                <a:sym typeface="Symbol" panose="05050102010706020507" pitchFamily="18" charset="2"/>
              </a:rPr>
              <a:t>BCNF</a:t>
            </a:r>
            <a:r>
              <a:rPr lang="zh-CN" altLang="en-US" sz="2800" dirty="0" smtClean="0">
                <a:ea typeface="仿宋_GB2312" pitchFamily="49" charset="-122"/>
                <a:sym typeface="Symbol" panose="05050102010706020507" pitchFamily="18" charset="2"/>
              </a:rPr>
              <a:t>吗？</a:t>
            </a:r>
          </a:p>
          <a:p>
            <a:pPr lvl="2" eaLnBrk="1" hangingPunct="1">
              <a:lnSpc>
                <a:spcPct val="105000"/>
              </a:lnSpc>
              <a:buFontTx/>
              <a:buNone/>
            </a:pPr>
            <a:r>
              <a:rPr lang="zh-CN" altLang="en-US" sz="2800" dirty="0" smtClean="0">
                <a:ea typeface="仿宋_GB2312" pitchFamily="49" charset="-122"/>
                <a:sym typeface="Symbol" panose="05050102010706020507" pitchFamily="18" charset="2"/>
              </a:rPr>
              <a:t>解答：</a:t>
            </a:r>
          </a:p>
          <a:p>
            <a:pPr lvl="3" eaLnBrk="1" hangingPunct="1">
              <a:lnSpc>
                <a:spcPct val="105000"/>
              </a:lnSpc>
            </a:pPr>
            <a:r>
              <a:rPr lang="zh-CN" altLang="en-US" sz="3200" dirty="0">
                <a:ea typeface="仿宋_GB2312" pitchFamily="49" charset="-122"/>
                <a:sym typeface="Symbol" panose="05050102010706020507" pitchFamily="18" charset="2"/>
              </a:rPr>
              <a:t>(</a:t>
            </a:r>
            <a:r>
              <a:rPr lang="en-US" altLang="zh-CN" sz="3200" dirty="0" err="1">
                <a:ea typeface="仿宋_GB2312" pitchFamily="49" charset="-122"/>
                <a:sym typeface="Symbol" panose="05050102010706020507" pitchFamily="18" charset="2"/>
              </a:rPr>
              <a:t>Sno,Cno</a:t>
            </a:r>
            <a:r>
              <a:rPr lang="en-US" altLang="zh-CN" sz="3200" dirty="0">
                <a:ea typeface="仿宋_GB2312" pitchFamily="49" charset="-122"/>
                <a:sym typeface="Symbol" panose="05050102010706020507" pitchFamily="18" charset="2"/>
              </a:rPr>
              <a:t>)</a:t>
            </a:r>
            <a:r>
              <a:rPr lang="zh-CN" altLang="en-US" sz="3200" dirty="0">
                <a:ea typeface="仿宋_GB2312" pitchFamily="49" charset="-122"/>
                <a:sym typeface="Symbol" panose="05050102010706020507" pitchFamily="18" charset="2"/>
              </a:rPr>
              <a:t>或者(</a:t>
            </a:r>
            <a:r>
              <a:rPr lang="en-US" altLang="zh-CN" sz="3200" dirty="0" err="1">
                <a:ea typeface="仿宋_GB2312" pitchFamily="49" charset="-122"/>
                <a:sym typeface="Symbol" panose="05050102010706020507" pitchFamily="18" charset="2"/>
              </a:rPr>
              <a:t>Cno,O</a:t>
            </a:r>
            <a:r>
              <a:rPr lang="en-US" altLang="zh-CN" sz="3200" dirty="0">
                <a:ea typeface="仿宋_GB2312" pitchFamily="49" charset="-122"/>
                <a:sym typeface="Symbol" panose="05050102010706020507" pitchFamily="18" charset="2"/>
              </a:rPr>
              <a:t>)</a:t>
            </a:r>
            <a:r>
              <a:rPr lang="zh-CN" altLang="en-US" sz="3200" dirty="0">
                <a:ea typeface="仿宋_GB2312" pitchFamily="49" charset="-122"/>
                <a:sym typeface="Symbol" panose="05050102010706020507" pitchFamily="18" charset="2"/>
              </a:rPr>
              <a:t>都可以作为候选码</a:t>
            </a:r>
          </a:p>
          <a:p>
            <a:pPr lvl="3" eaLnBrk="1" hangingPunct="1">
              <a:lnSpc>
                <a:spcPct val="105000"/>
              </a:lnSpc>
            </a:pPr>
            <a:r>
              <a:rPr lang="zh-CN" altLang="en-US" sz="3200" dirty="0">
                <a:ea typeface="仿宋_GB2312" pitchFamily="49" charset="-122"/>
                <a:sym typeface="Symbol" panose="05050102010706020507" pitchFamily="18" charset="2"/>
              </a:rPr>
              <a:t>不存在属性对码传递依赖或部分依赖，</a:t>
            </a:r>
            <a:r>
              <a:rPr lang="en-US" altLang="zh-CN" sz="3200" dirty="0">
                <a:ea typeface="仿宋_GB2312" pitchFamily="49" charset="-122"/>
                <a:sym typeface="Symbol" panose="05050102010706020507" pitchFamily="18" charset="2"/>
              </a:rPr>
              <a:t>SCO</a:t>
            </a:r>
            <a:r>
              <a:rPr lang="en-US" altLang="zh-CN" sz="3200" dirty="0">
                <a:latin typeface="宋体" panose="02010600030101010101" pitchFamily="2" charset="-122"/>
                <a:sym typeface="Symbol" panose="05050102010706020507" pitchFamily="18" charset="2"/>
              </a:rPr>
              <a:t>∈</a:t>
            </a:r>
            <a:r>
              <a:rPr lang="en-US" altLang="zh-CN" sz="3200" dirty="0">
                <a:ea typeface="仿宋_GB2312" pitchFamily="49" charset="-122"/>
                <a:sym typeface="Symbol" panose="05050102010706020507" pitchFamily="18" charset="2"/>
              </a:rPr>
              <a:t> 3NF</a:t>
            </a:r>
          </a:p>
          <a:p>
            <a:pPr lvl="3" eaLnBrk="1" hangingPunct="1">
              <a:lnSpc>
                <a:spcPct val="105000"/>
              </a:lnSpc>
            </a:pPr>
            <a:r>
              <a:rPr lang="zh-CN" altLang="en-US" sz="3200" dirty="0">
                <a:ea typeface="仿宋_GB2312" pitchFamily="49" charset="-122"/>
                <a:sym typeface="Symbol" panose="05050102010706020507" pitchFamily="18" charset="2"/>
              </a:rPr>
              <a:t>没有其他决定因素，</a:t>
            </a:r>
            <a:r>
              <a:rPr lang="en-US" altLang="zh-CN" sz="3200" dirty="0">
                <a:ea typeface="仿宋_GB2312" pitchFamily="49" charset="-122"/>
                <a:sym typeface="Symbol" panose="05050102010706020507" pitchFamily="18" charset="2"/>
              </a:rPr>
              <a:t>SCO </a:t>
            </a:r>
            <a:r>
              <a:rPr lang="en-US" altLang="zh-CN" sz="3200" dirty="0">
                <a:latin typeface="宋体" panose="02010600030101010101" pitchFamily="2" charset="-122"/>
                <a:sym typeface="Symbol" panose="05050102010706020507" pitchFamily="18" charset="2"/>
              </a:rPr>
              <a:t>∈</a:t>
            </a:r>
            <a:r>
              <a:rPr lang="en-US" altLang="zh-CN" sz="3200" dirty="0">
                <a:sym typeface="Symbol" panose="05050102010706020507" pitchFamily="18" charset="2"/>
              </a:rPr>
              <a:t>BCNF</a:t>
            </a:r>
            <a:endParaRPr lang="en-US" altLang="zh-CN" sz="3200" dirty="0">
              <a:ea typeface="仿宋_GB2312" pitchFamily="49" charset="-122"/>
              <a:sym typeface="Symbol" panose="05050102010706020507" pitchFamily="18" charset="2"/>
            </a:endParaRPr>
          </a:p>
          <a:p>
            <a:pPr lvl="1" eaLnBrk="1" hangingPunct="1">
              <a:lnSpc>
                <a:spcPct val="105000"/>
              </a:lnSpc>
            </a:pPr>
            <a:endParaRPr lang="zh-CN"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2227">
                                            <p:txEl>
                                              <p:pRg st="3" end="3"/>
                                            </p:txEl>
                                          </p:spTgt>
                                        </p:tgtEl>
                                        <p:attrNameLst>
                                          <p:attrName>style.visibility</p:attrName>
                                        </p:attrNameLst>
                                      </p:cBhvr>
                                      <p:to>
                                        <p:strVal val="visible"/>
                                      </p:to>
                                    </p:set>
                                    <p:anim calcmode="lin" valueType="num">
                                      <p:cBhvr additive="base">
                                        <p:cTn id="23"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222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 calcmode="lin" valueType="num">
                                      <p:cBhvr additive="base">
                                        <p:cTn id="27"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222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additive="base">
                                        <p:cTn id="31" dur="500" fill="hold"/>
                                        <p:tgtEl>
                                          <p:spTgt spid="522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1424" y="620688"/>
            <a:ext cx="7772400" cy="463550"/>
          </a:xfrm>
        </p:spPr>
        <p:txBody>
          <a:bodyPr>
            <a:normAutofit fontScale="90000"/>
          </a:bodyPr>
          <a:lstStyle/>
          <a:p>
            <a:pPr eaLnBrk="1" hangingPunct="1"/>
            <a:r>
              <a:rPr lang="zh-CN" altLang="en-US" sz="3200"/>
              <a:t>练习</a:t>
            </a:r>
          </a:p>
        </p:txBody>
      </p:sp>
      <p:sp>
        <p:nvSpPr>
          <p:cNvPr id="53251" name="Rectangle 3"/>
          <p:cNvSpPr>
            <a:spLocks noGrp="1" noChangeArrowheads="1"/>
          </p:cNvSpPr>
          <p:nvPr>
            <p:ph idx="1"/>
          </p:nvPr>
        </p:nvSpPr>
        <p:spPr>
          <a:xfrm>
            <a:off x="911424" y="1481113"/>
            <a:ext cx="6705600" cy="2133600"/>
          </a:xfrm>
        </p:spPr>
        <p:txBody>
          <a:bodyPr/>
          <a:lstStyle/>
          <a:p>
            <a:pPr eaLnBrk="1" hangingPunct="1"/>
            <a:r>
              <a:rPr lang="en-US" altLang="zh-CN" sz="2400"/>
              <a:t>Ex 1: </a:t>
            </a:r>
            <a:r>
              <a:rPr lang="zh-CN" altLang="en-US" sz="2400"/>
              <a:t>关系模式中，满足2</a:t>
            </a:r>
            <a:r>
              <a:rPr lang="en-US" altLang="zh-CN" sz="2400"/>
              <a:t>NF</a:t>
            </a:r>
            <a:r>
              <a:rPr lang="zh-CN" altLang="en-US" sz="2400"/>
              <a:t>的模式，——。</a:t>
            </a:r>
          </a:p>
          <a:p>
            <a:pPr lvl="1" eaLnBrk="1" hangingPunct="1">
              <a:buFont typeface="Wingdings" panose="05000000000000000000" pitchFamily="2" charset="2"/>
              <a:buNone/>
            </a:pPr>
            <a:r>
              <a:rPr lang="en-US" altLang="zh-CN" sz="2000"/>
              <a:t>A. </a:t>
            </a:r>
            <a:r>
              <a:rPr lang="zh-CN" altLang="en-US" sz="2000"/>
              <a:t>可能是1</a:t>
            </a:r>
            <a:r>
              <a:rPr lang="en-US" altLang="zh-CN" sz="2000"/>
              <a:t>NF              C. </a:t>
            </a:r>
            <a:r>
              <a:rPr lang="zh-CN" altLang="en-US" sz="2000"/>
              <a:t>必定是1</a:t>
            </a:r>
            <a:r>
              <a:rPr lang="en-US" altLang="zh-CN" sz="2000"/>
              <a:t>NF</a:t>
            </a:r>
          </a:p>
          <a:p>
            <a:pPr lvl="1" eaLnBrk="1" hangingPunct="1">
              <a:buFont typeface="Wingdings" panose="05000000000000000000" pitchFamily="2" charset="2"/>
              <a:buNone/>
            </a:pPr>
            <a:r>
              <a:rPr lang="en-US" altLang="zh-CN" sz="2000"/>
              <a:t>B. </a:t>
            </a:r>
            <a:r>
              <a:rPr lang="zh-CN" altLang="en-US" sz="2000"/>
              <a:t>必定是3</a:t>
            </a:r>
            <a:r>
              <a:rPr lang="en-US" altLang="zh-CN" sz="2000"/>
              <a:t>NF              D. </a:t>
            </a:r>
            <a:r>
              <a:rPr lang="zh-CN" altLang="en-US" sz="2000"/>
              <a:t>必定是</a:t>
            </a:r>
            <a:r>
              <a:rPr lang="en-US" altLang="zh-CN" sz="2000"/>
              <a:t>BCNF</a:t>
            </a:r>
          </a:p>
          <a:p>
            <a:pPr lvl="1" eaLnBrk="1" hangingPunct="1">
              <a:buFont typeface="Wingdings" panose="05000000000000000000" pitchFamily="2" charset="2"/>
              <a:buNone/>
            </a:pPr>
            <a:endParaRPr lang="en-US" altLang="zh-CN" sz="2000"/>
          </a:p>
          <a:p>
            <a:pPr lvl="1" eaLnBrk="1" hangingPunct="1">
              <a:buFont typeface="Wingdings" panose="05000000000000000000" pitchFamily="2" charset="2"/>
              <a:buNone/>
            </a:pPr>
            <a:r>
              <a:rPr lang="zh-CN" altLang="en-US" sz="2000"/>
              <a:t>解答： </a:t>
            </a:r>
            <a:endParaRPr lang="en-US" altLang="zh-CN" sz="2000"/>
          </a:p>
          <a:p>
            <a:pPr lvl="1" eaLnBrk="1" hangingPunct="1">
              <a:buFont typeface="Wingdings" panose="05000000000000000000" pitchFamily="2" charset="2"/>
              <a:buNone/>
            </a:pPr>
            <a:endParaRPr lang="en-US" altLang="zh-CN" sz="2000"/>
          </a:p>
        </p:txBody>
      </p:sp>
      <p:grpSp>
        <p:nvGrpSpPr>
          <p:cNvPr id="53252" name="Group 4"/>
          <p:cNvGrpSpPr>
            <a:grpSpLocks/>
          </p:cNvGrpSpPr>
          <p:nvPr/>
        </p:nvGrpSpPr>
        <p:grpSpPr bwMode="auto">
          <a:xfrm>
            <a:off x="5026224" y="3462314"/>
            <a:ext cx="3733800" cy="3057525"/>
            <a:chOff x="-3" y="-3"/>
            <a:chExt cx="2709" cy="1926"/>
          </a:xfrm>
        </p:grpSpPr>
        <p:grpSp>
          <p:nvGrpSpPr>
            <p:cNvPr id="48135" name="Group 5"/>
            <p:cNvGrpSpPr>
              <a:grpSpLocks/>
            </p:cNvGrpSpPr>
            <p:nvPr/>
          </p:nvGrpSpPr>
          <p:grpSpPr bwMode="auto">
            <a:xfrm>
              <a:off x="0" y="0"/>
              <a:ext cx="2703" cy="1920"/>
              <a:chOff x="0" y="0"/>
              <a:chExt cx="2703" cy="1920"/>
            </a:xfrm>
          </p:grpSpPr>
          <p:grpSp>
            <p:nvGrpSpPr>
              <p:cNvPr id="48137" name="Group 6"/>
              <p:cNvGrpSpPr>
                <a:grpSpLocks/>
              </p:cNvGrpSpPr>
              <p:nvPr/>
            </p:nvGrpSpPr>
            <p:grpSpPr bwMode="auto">
              <a:xfrm>
                <a:off x="0" y="0"/>
                <a:ext cx="901" cy="384"/>
                <a:chOff x="0" y="0"/>
                <a:chExt cx="901" cy="384"/>
              </a:xfrm>
            </p:grpSpPr>
            <p:sp>
              <p:nvSpPr>
                <p:cNvPr id="48180" name="Rectangle 7"/>
                <p:cNvSpPr>
                  <a:spLocks noChangeArrowheads="1"/>
                </p:cNvSpPr>
                <p:nvPr/>
              </p:nvSpPr>
              <p:spPr bwMode="auto">
                <a:xfrm>
                  <a:off x="43" y="0"/>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材料号</a:t>
                  </a:r>
                </a:p>
                <a:p>
                  <a:pPr algn="just">
                    <a:spcBef>
                      <a:spcPct val="0"/>
                    </a:spcBef>
                    <a:buClrTx/>
                    <a:buFontTx/>
                    <a:buNone/>
                  </a:pPr>
                  <a:endParaRPr lang="zh-CN" altLang="en-US" sz="2000"/>
                </a:p>
              </p:txBody>
            </p:sp>
            <p:sp>
              <p:nvSpPr>
                <p:cNvPr id="48181" name="Rectangle 8"/>
                <p:cNvSpPr>
                  <a:spLocks noChangeArrowheads="1"/>
                </p:cNvSpPr>
                <p:nvPr/>
              </p:nvSpPr>
              <p:spPr bwMode="auto">
                <a:xfrm>
                  <a:off x="0" y="0"/>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38" name="Group 9"/>
              <p:cNvGrpSpPr>
                <a:grpSpLocks/>
              </p:cNvGrpSpPr>
              <p:nvPr/>
            </p:nvGrpSpPr>
            <p:grpSpPr bwMode="auto">
              <a:xfrm>
                <a:off x="901" y="0"/>
                <a:ext cx="901" cy="384"/>
                <a:chOff x="901" y="0"/>
                <a:chExt cx="901" cy="384"/>
              </a:xfrm>
            </p:grpSpPr>
            <p:sp>
              <p:nvSpPr>
                <p:cNvPr id="48178" name="Rectangle 10"/>
                <p:cNvSpPr>
                  <a:spLocks noChangeArrowheads="1"/>
                </p:cNvSpPr>
                <p:nvPr/>
              </p:nvSpPr>
              <p:spPr bwMode="auto">
                <a:xfrm>
                  <a:off x="944" y="0"/>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材料名</a:t>
                  </a:r>
                </a:p>
                <a:p>
                  <a:pPr algn="just">
                    <a:spcBef>
                      <a:spcPct val="0"/>
                    </a:spcBef>
                    <a:buClrTx/>
                    <a:buFontTx/>
                    <a:buNone/>
                  </a:pPr>
                  <a:endParaRPr lang="zh-CN" altLang="en-US" sz="2000"/>
                </a:p>
              </p:txBody>
            </p:sp>
            <p:sp>
              <p:nvSpPr>
                <p:cNvPr id="48179" name="Rectangle 11"/>
                <p:cNvSpPr>
                  <a:spLocks noChangeArrowheads="1"/>
                </p:cNvSpPr>
                <p:nvPr/>
              </p:nvSpPr>
              <p:spPr bwMode="auto">
                <a:xfrm>
                  <a:off x="901" y="0"/>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39" name="Group 12"/>
              <p:cNvGrpSpPr>
                <a:grpSpLocks/>
              </p:cNvGrpSpPr>
              <p:nvPr/>
            </p:nvGrpSpPr>
            <p:grpSpPr bwMode="auto">
              <a:xfrm>
                <a:off x="1802" y="0"/>
                <a:ext cx="901" cy="384"/>
                <a:chOff x="1802" y="0"/>
                <a:chExt cx="901" cy="384"/>
              </a:xfrm>
            </p:grpSpPr>
            <p:sp>
              <p:nvSpPr>
                <p:cNvPr id="48176" name="Rectangle 13"/>
                <p:cNvSpPr>
                  <a:spLocks noChangeArrowheads="1"/>
                </p:cNvSpPr>
                <p:nvPr/>
              </p:nvSpPr>
              <p:spPr bwMode="auto">
                <a:xfrm>
                  <a:off x="1845" y="0"/>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生产厂</a:t>
                  </a:r>
                </a:p>
                <a:p>
                  <a:pPr algn="just">
                    <a:spcBef>
                      <a:spcPct val="0"/>
                    </a:spcBef>
                    <a:buClrTx/>
                    <a:buFontTx/>
                    <a:buNone/>
                  </a:pPr>
                  <a:endParaRPr lang="zh-CN" altLang="en-US" sz="2000"/>
                </a:p>
              </p:txBody>
            </p:sp>
            <p:sp>
              <p:nvSpPr>
                <p:cNvPr id="48177" name="Rectangle 14"/>
                <p:cNvSpPr>
                  <a:spLocks noChangeArrowheads="1"/>
                </p:cNvSpPr>
                <p:nvPr/>
              </p:nvSpPr>
              <p:spPr bwMode="auto">
                <a:xfrm>
                  <a:off x="1802" y="0"/>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0" name="Group 15"/>
              <p:cNvGrpSpPr>
                <a:grpSpLocks/>
              </p:cNvGrpSpPr>
              <p:nvPr/>
            </p:nvGrpSpPr>
            <p:grpSpPr bwMode="auto">
              <a:xfrm>
                <a:off x="0" y="384"/>
                <a:ext cx="901" cy="384"/>
                <a:chOff x="0" y="384"/>
                <a:chExt cx="901" cy="384"/>
              </a:xfrm>
            </p:grpSpPr>
            <p:sp>
              <p:nvSpPr>
                <p:cNvPr id="48174" name="Rectangle 16"/>
                <p:cNvSpPr>
                  <a:spLocks noChangeArrowheads="1"/>
                </p:cNvSpPr>
                <p:nvPr/>
              </p:nvSpPr>
              <p:spPr bwMode="auto">
                <a:xfrm>
                  <a:off x="43" y="384"/>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M1</a:t>
                  </a:r>
                </a:p>
                <a:p>
                  <a:pPr algn="just">
                    <a:spcBef>
                      <a:spcPct val="0"/>
                    </a:spcBef>
                    <a:buClrTx/>
                    <a:buFontTx/>
                    <a:buNone/>
                  </a:pPr>
                  <a:endParaRPr lang="en-US" altLang="zh-CN" sz="2000"/>
                </a:p>
              </p:txBody>
            </p:sp>
            <p:sp>
              <p:nvSpPr>
                <p:cNvPr id="48175" name="Rectangle 17"/>
                <p:cNvSpPr>
                  <a:spLocks noChangeArrowheads="1"/>
                </p:cNvSpPr>
                <p:nvPr/>
              </p:nvSpPr>
              <p:spPr bwMode="auto">
                <a:xfrm>
                  <a:off x="0" y="384"/>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1" name="Group 18"/>
              <p:cNvGrpSpPr>
                <a:grpSpLocks/>
              </p:cNvGrpSpPr>
              <p:nvPr/>
            </p:nvGrpSpPr>
            <p:grpSpPr bwMode="auto">
              <a:xfrm>
                <a:off x="901" y="384"/>
                <a:ext cx="901" cy="384"/>
                <a:chOff x="901" y="384"/>
                <a:chExt cx="901" cy="384"/>
              </a:xfrm>
            </p:grpSpPr>
            <p:sp>
              <p:nvSpPr>
                <p:cNvPr id="48172" name="Rectangle 19"/>
                <p:cNvSpPr>
                  <a:spLocks noChangeArrowheads="1"/>
                </p:cNvSpPr>
                <p:nvPr/>
              </p:nvSpPr>
              <p:spPr bwMode="auto">
                <a:xfrm>
                  <a:off x="944" y="384"/>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线材</a:t>
                  </a:r>
                </a:p>
                <a:p>
                  <a:pPr algn="just">
                    <a:spcBef>
                      <a:spcPct val="0"/>
                    </a:spcBef>
                    <a:buClrTx/>
                    <a:buFontTx/>
                    <a:buNone/>
                  </a:pPr>
                  <a:endParaRPr lang="zh-CN" altLang="en-US" sz="2000"/>
                </a:p>
              </p:txBody>
            </p:sp>
            <p:sp>
              <p:nvSpPr>
                <p:cNvPr id="48173" name="Rectangle 20"/>
                <p:cNvSpPr>
                  <a:spLocks noChangeArrowheads="1"/>
                </p:cNvSpPr>
                <p:nvPr/>
              </p:nvSpPr>
              <p:spPr bwMode="auto">
                <a:xfrm>
                  <a:off x="901" y="384"/>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2" name="Group 21"/>
              <p:cNvGrpSpPr>
                <a:grpSpLocks/>
              </p:cNvGrpSpPr>
              <p:nvPr/>
            </p:nvGrpSpPr>
            <p:grpSpPr bwMode="auto">
              <a:xfrm>
                <a:off x="1802" y="384"/>
                <a:ext cx="901" cy="384"/>
                <a:chOff x="1802" y="384"/>
                <a:chExt cx="901" cy="384"/>
              </a:xfrm>
            </p:grpSpPr>
            <p:sp>
              <p:nvSpPr>
                <p:cNvPr id="48170" name="Rectangle 22"/>
                <p:cNvSpPr>
                  <a:spLocks noChangeArrowheads="1"/>
                </p:cNvSpPr>
                <p:nvPr/>
              </p:nvSpPr>
              <p:spPr bwMode="auto">
                <a:xfrm>
                  <a:off x="1845" y="384"/>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武汉</a:t>
                  </a:r>
                </a:p>
                <a:p>
                  <a:pPr algn="just">
                    <a:spcBef>
                      <a:spcPct val="0"/>
                    </a:spcBef>
                    <a:buClrTx/>
                    <a:buFontTx/>
                    <a:buNone/>
                  </a:pPr>
                  <a:endParaRPr lang="zh-CN" altLang="en-US" sz="2000"/>
                </a:p>
              </p:txBody>
            </p:sp>
            <p:sp>
              <p:nvSpPr>
                <p:cNvPr id="48171" name="Rectangle 23"/>
                <p:cNvSpPr>
                  <a:spLocks noChangeArrowheads="1"/>
                </p:cNvSpPr>
                <p:nvPr/>
              </p:nvSpPr>
              <p:spPr bwMode="auto">
                <a:xfrm>
                  <a:off x="1802" y="384"/>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3" name="Group 24"/>
              <p:cNvGrpSpPr>
                <a:grpSpLocks/>
              </p:cNvGrpSpPr>
              <p:nvPr/>
            </p:nvGrpSpPr>
            <p:grpSpPr bwMode="auto">
              <a:xfrm>
                <a:off x="0" y="768"/>
                <a:ext cx="901" cy="384"/>
                <a:chOff x="0" y="768"/>
                <a:chExt cx="901" cy="384"/>
              </a:xfrm>
            </p:grpSpPr>
            <p:sp>
              <p:nvSpPr>
                <p:cNvPr id="48168" name="Rectangle 25"/>
                <p:cNvSpPr>
                  <a:spLocks noChangeArrowheads="1"/>
                </p:cNvSpPr>
                <p:nvPr/>
              </p:nvSpPr>
              <p:spPr bwMode="auto">
                <a:xfrm>
                  <a:off x="43" y="768"/>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M2</a:t>
                  </a:r>
                </a:p>
                <a:p>
                  <a:pPr algn="just">
                    <a:spcBef>
                      <a:spcPct val="0"/>
                    </a:spcBef>
                    <a:buClrTx/>
                    <a:buFontTx/>
                    <a:buNone/>
                  </a:pPr>
                  <a:endParaRPr lang="en-US" altLang="zh-CN" sz="2000"/>
                </a:p>
              </p:txBody>
            </p:sp>
            <p:sp>
              <p:nvSpPr>
                <p:cNvPr id="48169" name="Rectangle 26"/>
                <p:cNvSpPr>
                  <a:spLocks noChangeArrowheads="1"/>
                </p:cNvSpPr>
                <p:nvPr/>
              </p:nvSpPr>
              <p:spPr bwMode="auto">
                <a:xfrm>
                  <a:off x="0" y="768"/>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4" name="Group 27"/>
              <p:cNvGrpSpPr>
                <a:grpSpLocks/>
              </p:cNvGrpSpPr>
              <p:nvPr/>
            </p:nvGrpSpPr>
            <p:grpSpPr bwMode="auto">
              <a:xfrm>
                <a:off x="901" y="768"/>
                <a:ext cx="901" cy="384"/>
                <a:chOff x="901" y="768"/>
                <a:chExt cx="901" cy="384"/>
              </a:xfrm>
            </p:grpSpPr>
            <p:sp>
              <p:nvSpPr>
                <p:cNvPr id="48166" name="Rectangle 28"/>
                <p:cNvSpPr>
                  <a:spLocks noChangeArrowheads="1"/>
                </p:cNvSpPr>
                <p:nvPr/>
              </p:nvSpPr>
              <p:spPr bwMode="auto">
                <a:xfrm>
                  <a:off x="944" y="768"/>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型材</a:t>
                  </a:r>
                </a:p>
                <a:p>
                  <a:pPr algn="just">
                    <a:spcBef>
                      <a:spcPct val="0"/>
                    </a:spcBef>
                    <a:buClrTx/>
                    <a:buFontTx/>
                    <a:buNone/>
                  </a:pPr>
                  <a:endParaRPr lang="zh-CN" altLang="en-US" sz="2000"/>
                </a:p>
              </p:txBody>
            </p:sp>
            <p:sp>
              <p:nvSpPr>
                <p:cNvPr id="48167" name="Rectangle 29"/>
                <p:cNvSpPr>
                  <a:spLocks noChangeArrowheads="1"/>
                </p:cNvSpPr>
                <p:nvPr/>
              </p:nvSpPr>
              <p:spPr bwMode="auto">
                <a:xfrm>
                  <a:off x="901" y="768"/>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5" name="Group 30"/>
              <p:cNvGrpSpPr>
                <a:grpSpLocks/>
              </p:cNvGrpSpPr>
              <p:nvPr/>
            </p:nvGrpSpPr>
            <p:grpSpPr bwMode="auto">
              <a:xfrm>
                <a:off x="1802" y="768"/>
                <a:ext cx="901" cy="384"/>
                <a:chOff x="1802" y="768"/>
                <a:chExt cx="901" cy="384"/>
              </a:xfrm>
            </p:grpSpPr>
            <p:sp>
              <p:nvSpPr>
                <p:cNvPr id="48164" name="Rectangle 31"/>
                <p:cNvSpPr>
                  <a:spLocks noChangeArrowheads="1"/>
                </p:cNvSpPr>
                <p:nvPr/>
              </p:nvSpPr>
              <p:spPr bwMode="auto">
                <a:xfrm>
                  <a:off x="1845" y="768"/>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武汉</a:t>
                  </a:r>
                </a:p>
                <a:p>
                  <a:pPr algn="just">
                    <a:spcBef>
                      <a:spcPct val="0"/>
                    </a:spcBef>
                    <a:buClrTx/>
                    <a:buFontTx/>
                    <a:buNone/>
                  </a:pPr>
                  <a:endParaRPr lang="zh-CN" altLang="en-US" sz="2000"/>
                </a:p>
              </p:txBody>
            </p:sp>
            <p:sp>
              <p:nvSpPr>
                <p:cNvPr id="48165" name="Rectangle 32"/>
                <p:cNvSpPr>
                  <a:spLocks noChangeArrowheads="1"/>
                </p:cNvSpPr>
                <p:nvPr/>
              </p:nvSpPr>
              <p:spPr bwMode="auto">
                <a:xfrm>
                  <a:off x="1802" y="768"/>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6" name="Group 33"/>
              <p:cNvGrpSpPr>
                <a:grpSpLocks/>
              </p:cNvGrpSpPr>
              <p:nvPr/>
            </p:nvGrpSpPr>
            <p:grpSpPr bwMode="auto">
              <a:xfrm>
                <a:off x="0" y="1152"/>
                <a:ext cx="901" cy="384"/>
                <a:chOff x="0" y="1152"/>
                <a:chExt cx="901" cy="384"/>
              </a:xfrm>
            </p:grpSpPr>
            <p:sp>
              <p:nvSpPr>
                <p:cNvPr id="48162" name="Rectangle 34"/>
                <p:cNvSpPr>
                  <a:spLocks noChangeArrowheads="1"/>
                </p:cNvSpPr>
                <p:nvPr/>
              </p:nvSpPr>
              <p:spPr bwMode="auto">
                <a:xfrm>
                  <a:off x="43" y="1152"/>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M3</a:t>
                  </a:r>
                </a:p>
                <a:p>
                  <a:pPr algn="just">
                    <a:spcBef>
                      <a:spcPct val="0"/>
                    </a:spcBef>
                    <a:buClrTx/>
                    <a:buFontTx/>
                    <a:buNone/>
                  </a:pPr>
                  <a:endParaRPr lang="en-US" altLang="zh-CN" sz="2000"/>
                </a:p>
              </p:txBody>
            </p:sp>
            <p:sp>
              <p:nvSpPr>
                <p:cNvPr id="48163" name="Rectangle 35"/>
                <p:cNvSpPr>
                  <a:spLocks noChangeArrowheads="1"/>
                </p:cNvSpPr>
                <p:nvPr/>
              </p:nvSpPr>
              <p:spPr bwMode="auto">
                <a:xfrm>
                  <a:off x="0" y="1152"/>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7" name="Group 36"/>
              <p:cNvGrpSpPr>
                <a:grpSpLocks/>
              </p:cNvGrpSpPr>
              <p:nvPr/>
            </p:nvGrpSpPr>
            <p:grpSpPr bwMode="auto">
              <a:xfrm>
                <a:off x="901" y="1152"/>
                <a:ext cx="901" cy="384"/>
                <a:chOff x="901" y="1152"/>
                <a:chExt cx="901" cy="384"/>
              </a:xfrm>
            </p:grpSpPr>
            <p:sp>
              <p:nvSpPr>
                <p:cNvPr id="48160" name="Rectangle 37"/>
                <p:cNvSpPr>
                  <a:spLocks noChangeArrowheads="1"/>
                </p:cNvSpPr>
                <p:nvPr/>
              </p:nvSpPr>
              <p:spPr bwMode="auto">
                <a:xfrm>
                  <a:off x="944" y="1152"/>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板材</a:t>
                  </a:r>
                </a:p>
                <a:p>
                  <a:pPr algn="just">
                    <a:spcBef>
                      <a:spcPct val="0"/>
                    </a:spcBef>
                    <a:buClrTx/>
                    <a:buFontTx/>
                    <a:buNone/>
                  </a:pPr>
                  <a:endParaRPr lang="zh-CN" altLang="en-US" sz="2000"/>
                </a:p>
              </p:txBody>
            </p:sp>
            <p:sp>
              <p:nvSpPr>
                <p:cNvPr id="48161" name="Rectangle 38"/>
                <p:cNvSpPr>
                  <a:spLocks noChangeArrowheads="1"/>
                </p:cNvSpPr>
                <p:nvPr/>
              </p:nvSpPr>
              <p:spPr bwMode="auto">
                <a:xfrm>
                  <a:off x="901" y="1152"/>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8" name="Group 39"/>
              <p:cNvGrpSpPr>
                <a:grpSpLocks/>
              </p:cNvGrpSpPr>
              <p:nvPr/>
            </p:nvGrpSpPr>
            <p:grpSpPr bwMode="auto">
              <a:xfrm>
                <a:off x="1802" y="1152"/>
                <a:ext cx="901" cy="384"/>
                <a:chOff x="1802" y="1152"/>
                <a:chExt cx="901" cy="384"/>
              </a:xfrm>
            </p:grpSpPr>
            <p:sp>
              <p:nvSpPr>
                <p:cNvPr id="48158" name="Rectangle 40"/>
                <p:cNvSpPr>
                  <a:spLocks noChangeArrowheads="1"/>
                </p:cNvSpPr>
                <p:nvPr/>
              </p:nvSpPr>
              <p:spPr bwMode="auto">
                <a:xfrm>
                  <a:off x="1845" y="1152"/>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广东</a:t>
                  </a:r>
                </a:p>
                <a:p>
                  <a:pPr algn="just">
                    <a:spcBef>
                      <a:spcPct val="0"/>
                    </a:spcBef>
                    <a:buClrTx/>
                    <a:buFontTx/>
                    <a:buNone/>
                  </a:pPr>
                  <a:endParaRPr lang="zh-CN" altLang="en-US" sz="2000"/>
                </a:p>
              </p:txBody>
            </p:sp>
            <p:sp>
              <p:nvSpPr>
                <p:cNvPr id="48159" name="Rectangle 41"/>
                <p:cNvSpPr>
                  <a:spLocks noChangeArrowheads="1"/>
                </p:cNvSpPr>
                <p:nvPr/>
              </p:nvSpPr>
              <p:spPr bwMode="auto">
                <a:xfrm>
                  <a:off x="1802" y="1152"/>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49" name="Group 42"/>
              <p:cNvGrpSpPr>
                <a:grpSpLocks/>
              </p:cNvGrpSpPr>
              <p:nvPr/>
            </p:nvGrpSpPr>
            <p:grpSpPr bwMode="auto">
              <a:xfrm>
                <a:off x="0" y="1536"/>
                <a:ext cx="901" cy="384"/>
                <a:chOff x="0" y="1536"/>
                <a:chExt cx="901" cy="384"/>
              </a:xfrm>
            </p:grpSpPr>
            <p:sp>
              <p:nvSpPr>
                <p:cNvPr id="48156" name="Rectangle 43"/>
                <p:cNvSpPr>
                  <a:spLocks noChangeArrowheads="1"/>
                </p:cNvSpPr>
                <p:nvPr/>
              </p:nvSpPr>
              <p:spPr bwMode="auto">
                <a:xfrm>
                  <a:off x="43" y="1536"/>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t>M4</a:t>
                  </a:r>
                </a:p>
                <a:p>
                  <a:pPr algn="just">
                    <a:spcBef>
                      <a:spcPct val="0"/>
                    </a:spcBef>
                    <a:buClrTx/>
                    <a:buFontTx/>
                    <a:buNone/>
                  </a:pPr>
                  <a:endParaRPr lang="en-US" altLang="zh-CN" sz="2000"/>
                </a:p>
              </p:txBody>
            </p:sp>
            <p:sp>
              <p:nvSpPr>
                <p:cNvPr id="48157" name="Rectangle 44"/>
                <p:cNvSpPr>
                  <a:spLocks noChangeArrowheads="1"/>
                </p:cNvSpPr>
                <p:nvPr/>
              </p:nvSpPr>
              <p:spPr bwMode="auto">
                <a:xfrm>
                  <a:off x="0" y="1536"/>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50" name="Group 45"/>
              <p:cNvGrpSpPr>
                <a:grpSpLocks/>
              </p:cNvGrpSpPr>
              <p:nvPr/>
            </p:nvGrpSpPr>
            <p:grpSpPr bwMode="auto">
              <a:xfrm>
                <a:off x="901" y="1536"/>
                <a:ext cx="901" cy="384"/>
                <a:chOff x="901" y="1536"/>
                <a:chExt cx="901" cy="384"/>
              </a:xfrm>
            </p:grpSpPr>
            <p:sp>
              <p:nvSpPr>
                <p:cNvPr id="48154" name="Rectangle 46"/>
                <p:cNvSpPr>
                  <a:spLocks noChangeArrowheads="1"/>
                </p:cNvSpPr>
                <p:nvPr/>
              </p:nvSpPr>
              <p:spPr bwMode="auto">
                <a:xfrm>
                  <a:off x="944" y="1536"/>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型材</a:t>
                  </a:r>
                </a:p>
                <a:p>
                  <a:pPr algn="just">
                    <a:spcBef>
                      <a:spcPct val="0"/>
                    </a:spcBef>
                    <a:buClrTx/>
                    <a:buFontTx/>
                    <a:buNone/>
                  </a:pPr>
                  <a:endParaRPr lang="zh-CN" altLang="en-US" sz="2000"/>
                </a:p>
              </p:txBody>
            </p:sp>
            <p:sp>
              <p:nvSpPr>
                <p:cNvPr id="48155" name="Rectangle 47"/>
                <p:cNvSpPr>
                  <a:spLocks noChangeArrowheads="1"/>
                </p:cNvSpPr>
                <p:nvPr/>
              </p:nvSpPr>
              <p:spPr bwMode="auto">
                <a:xfrm>
                  <a:off x="901" y="1536"/>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8151" name="Group 48"/>
              <p:cNvGrpSpPr>
                <a:grpSpLocks/>
              </p:cNvGrpSpPr>
              <p:nvPr/>
            </p:nvGrpSpPr>
            <p:grpSpPr bwMode="auto">
              <a:xfrm>
                <a:off x="1802" y="1536"/>
                <a:ext cx="901" cy="384"/>
                <a:chOff x="1802" y="1536"/>
                <a:chExt cx="901" cy="384"/>
              </a:xfrm>
            </p:grpSpPr>
            <p:sp>
              <p:nvSpPr>
                <p:cNvPr id="48152" name="Rectangle 49"/>
                <p:cNvSpPr>
                  <a:spLocks noChangeArrowheads="1"/>
                </p:cNvSpPr>
                <p:nvPr/>
              </p:nvSpPr>
              <p:spPr bwMode="auto">
                <a:xfrm>
                  <a:off x="1845" y="1536"/>
                  <a:ext cx="81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t>武汉</a:t>
                  </a:r>
                </a:p>
                <a:p>
                  <a:pPr algn="just">
                    <a:spcBef>
                      <a:spcPct val="0"/>
                    </a:spcBef>
                    <a:buClrTx/>
                    <a:buFontTx/>
                    <a:buNone/>
                  </a:pPr>
                  <a:endParaRPr lang="zh-CN" altLang="en-US" sz="2000"/>
                </a:p>
              </p:txBody>
            </p:sp>
            <p:sp>
              <p:nvSpPr>
                <p:cNvPr id="48153" name="Rectangle 50"/>
                <p:cNvSpPr>
                  <a:spLocks noChangeArrowheads="1"/>
                </p:cNvSpPr>
                <p:nvPr/>
              </p:nvSpPr>
              <p:spPr bwMode="auto">
                <a:xfrm>
                  <a:off x="1802" y="1536"/>
                  <a:ext cx="90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8136" name="Rectangle 51"/>
            <p:cNvSpPr>
              <a:spLocks noChangeArrowheads="1"/>
            </p:cNvSpPr>
            <p:nvPr/>
          </p:nvSpPr>
          <p:spPr bwMode="auto">
            <a:xfrm>
              <a:off x="-3" y="-3"/>
              <a:ext cx="2709" cy="192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3300" name="Text Box 52"/>
          <p:cNvSpPr txBox="1">
            <a:spLocks noChangeArrowheads="1"/>
          </p:cNvSpPr>
          <p:nvPr/>
        </p:nvSpPr>
        <p:spPr bwMode="auto">
          <a:xfrm>
            <a:off x="987624" y="3995713"/>
            <a:ext cx="3581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buClrTx/>
              <a:buSzPct val="85000"/>
              <a:buFontTx/>
              <a:buBlip>
                <a:blip r:embed="rId2"/>
              </a:buBlip>
            </a:pPr>
            <a:r>
              <a:rPr lang="en-US" altLang="zh-CN" sz="2400">
                <a:latin typeface="Arial" panose="020B0604020202020204" pitchFamily="34" charset="0"/>
              </a:rPr>
              <a:t>Ex 2: </a:t>
            </a:r>
            <a:r>
              <a:rPr lang="zh-CN" altLang="en-US" sz="2400">
                <a:latin typeface="Arial" panose="020B0604020202020204" pitchFamily="34" charset="0"/>
              </a:rPr>
              <a:t>设有如图所示的关系</a:t>
            </a:r>
            <a:r>
              <a:rPr lang="en-US" altLang="zh-CN" sz="2400">
                <a:latin typeface="Arial" panose="020B0604020202020204" pitchFamily="34" charset="0"/>
              </a:rPr>
              <a:t>R，</a:t>
            </a:r>
            <a:r>
              <a:rPr lang="zh-CN" altLang="en-US" sz="2400">
                <a:latin typeface="Arial" panose="020B0604020202020204" pitchFamily="34" charset="0"/>
              </a:rPr>
              <a:t>它是</a:t>
            </a:r>
            <a:r>
              <a:rPr lang="zh-CN" altLang="en-US" sz="2400"/>
              <a:t>——</a:t>
            </a:r>
            <a:endParaRPr lang="zh-CN" altLang="en-US" sz="2400">
              <a:latin typeface="Arial" panose="020B0604020202020204" pitchFamily="34" charset="0"/>
            </a:endParaRPr>
          </a:p>
          <a:p>
            <a:pPr eaLnBrk="1" hangingPunct="1">
              <a:buClrTx/>
              <a:buSzPct val="85000"/>
              <a:buFontTx/>
              <a:buAutoNum type="alphaUcPeriod"/>
            </a:pPr>
            <a:r>
              <a:rPr lang="en-US" altLang="zh-CN" sz="2000">
                <a:latin typeface="Arial" panose="020B0604020202020204" pitchFamily="34" charset="0"/>
              </a:rPr>
              <a:t>1NF</a:t>
            </a:r>
          </a:p>
          <a:p>
            <a:pPr eaLnBrk="1" hangingPunct="1">
              <a:buClrTx/>
              <a:buSzPct val="85000"/>
              <a:buFontTx/>
              <a:buAutoNum type="alphaUcPeriod"/>
            </a:pPr>
            <a:r>
              <a:rPr lang="en-US" altLang="zh-CN" sz="2000">
                <a:latin typeface="Arial" panose="020B0604020202020204" pitchFamily="34" charset="0"/>
              </a:rPr>
              <a:t>2NF</a:t>
            </a:r>
          </a:p>
          <a:p>
            <a:pPr eaLnBrk="1" hangingPunct="1">
              <a:buClrTx/>
              <a:buSzPct val="85000"/>
              <a:buFontTx/>
              <a:buAutoNum type="alphaUcPeriod"/>
            </a:pPr>
            <a:r>
              <a:rPr lang="en-US" altLang="zh-CN" sz="2000">
                <a:latin typeface="Arial" panose="020B0604020202020204" pitchFamily="34" charset="0"/>
              </a:rPr>
              <a:t>3NF</a:t>
            </a:r>
            <a:endParaRPr lang="zh-CN" altLang="en-US" sz="2400"/>
          </a:p>
        </p:txBody>
      </p:sp>
      <p:sp>
        <p:nvSpPr>
          <p:cNvPr id="53301" name="Text Box 53"/>
          <p:cNvSpPr txBox="1">
            <a:spLocks noChangeArrowheads="1"/>
          </p:cNvSpPr>
          <p:nvPr/>
        </p:nvSpPr>
        <p:spPr bwMode="auto">
          <a:xfrm>
            <a:off x="2587824" y="506251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t>解答： </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300"/>
                                        </p:tgtEl>
                                        <p:attrNameLst>
                                          <p:attrName>style.visibility</p:attrName>
                                        </p:attrNameLst>
                                      </p:cBhvr>
                                      <p:to>
                                        <p:strVal val="visible"/>
                                      </p:to>
                                    </p:set>
                                    <p:anim calcmode="lin" valueType="num">
                                      <p:cBhvr additive="base">
                                        <p:cTn id="31" dur="500" fill="hold"/>
                                        <p:tgtEl>
                                          <p:spTgt spid="53300"/>
                                        </p:tgtEl>
                                        <p:attrNameLst>
                                          <p:attrName>ppt_x</p:attrName>
                                        </p:attrNameLst>
                                      </p:cBhvr>
                                      <p:tavLst>
                                        <p:tav tm="0">
                                          <p:val>
                                            <p:strVal val="0-#ppt_w/2"/>
                                          </p:val>
                                        </p:tav>
                                        <p:tav tm="100000">
                                          <p:val>
                                            <p:strVal val="#ppt_x"/>
                                          </p:val>
                                        </p:tav>
                                      </p:tavLst>
                                    </p:anim>
                                    <p:anim calcmode="lin" valueType="num">
                                      <p:cBhvr additive="base">
                                        <p:cTn id="32" dur="500" fill="hold"/>
                                        <p:tgtEl>
                                          <p:spTgt spid="533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3252"/>
                                        </p:tgtEl>
                                        <p:attrNameLst>
                                          <p:attrName>style.visibility</p:attrName>
                                        </p:attrNameLst>
                                      </p:cBhvr>
                                      <p:to>
                                        <p:strVal val="visible"/>
                                      </p:to>
                                    </p:set>
                                    <p:anim calcmode="lin" valueType="num">
                                      <p:cBhvr additive="base">
                                        <p:cTn id="37" dur="500" fill="hold"/>
                                        <p:tgtEl>
                                          <p:spTgt spid="53252"/>
                                        </p:tgtEl>
                                        <p:attrNameLst>
                                          <p:attrName>ppt_x</p:attrName>
                                        </p:attrNameLst>
                                      </p:cBhvr>
                                      <p:tavLst>
                                        <p:tav tm="0">
                                          <p:val>
                                            <p:strVal val="0-#ppt_w/2"/>
                                          </p:val>
                                        </p:tav>
                                        <p:tav tm="100000">
                                          <p:val>
                                            <p:strVal val="#ppt_x"/>
                                          </p:val>
                                        </p:tav>
                                      </p:tavLst>
                                    </p:anim>
                                    <p:anim calcmode="lin" valueType="num">
                                      <p:cBhvr additive="base">
                                        <p:cTn id="3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3301"/>
                                        </p:tgtEl>
                                        <p:attrNameLst>
                                          <p:attrName>style.visibility</p:attrName>
                                        </p:attrNameLst>
                                      </p:cBhvr>
                                      <p:to>
                                        <p:strVal val="visible"/>
                                      </p:to>
                                    </p:set>
                                    <p:anim calcmode="lin" valueType="num">
                                      <p:cBhvr additive="base">
                                        <p:cTn id="43" dur="500" fill="hold"/>
                                        <p:tgtEl>
                                          <p:spTgt spid="53301"/>
                                        </p:tgtEl>
                                        <p:attrNameLst>
                                          <p:attrName>ppt_x</p:attrName>
                                        </p:attrNameLst>
                                      </p:cBhvr>
                                      <p:tavLst>
                                        <p:tav tm="0">
                                          <p:val>
                                            <p:strVal val="0-#ppt_w/2"/>
                                          </p:val>
                                        </p:tav>
                                        <p:tav tm="100000">
                                          <p:val>
                                            <p:strVal val="#ppt_x"/>
                                          </p:val>
                                        </p:tav>
                                      </p:tavLst>
                                    </p:anim>
                                    <p:anim calcmode="lin" valueType="num">
                                      <p:cBhvr additive="base">
                                        <p:cTn id="44" dur="500" fill="hold"/>
                                        <p:tgtEl>
                                          <p:spTgt spid="53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P spid="53300" grpId="0" autoUpdateAnimBg="0"/>
      <p:bldP spid="5330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9416" y="548680"/>
            <a:ext cx="10009112" cy="519453"/>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49155" name="Rectangle 3"/>
          <p:cNvSpPr>
            <a:spLocks noGrp="1" noChangeArrowheads="1"/>
          </p:cNvSpPr>
          <p:nvPr>
            <p:ph idx="1"/>
          </p:nvPr>
        </p:nvSpPr>
        <p:spPr>
          <a:xfrm>
            <a:off x="839416" y="1219200"/>
            <a:ext cx="10225136" cy="5638800"/>
          </a:xfrm>
        </p:spPr>
        <p:txBody>
          <a:bodyPr/>
          <a:lstStyle/>
          <a:p>
            <a:pPr algn="just" eaLnBrk="1" hangingPunct="1">
              <a:buFont typeface="Wingdings" panose="05000000000000000000" pitchFamily="2" charset="2"/>
              <a:buNone/>
            </a:pPr>
            <a:r>
              <a:rPr lang="en-US" altLang="zh-CN" sz="2400" dirty="0">
                <a:latin typeface="宋体" panose="02010600030101010101" pitchFamily="2" charset="-122"/>
              </a:rPr>
              <a:t>BCNF</a:t>
            </a:r>
            <a:r>
              <a:rPr lang="zh-CN" altLang="en-US" sz="2400" dirty="0">
                <a:latin typeface="宋体" panose="02010600030101010101" pitchFamily="2" charset="-122"/>
              </a:rPr>
              <a:t>性质</a:t>
            </a:r>
          </a:p>
          <a:p>
            <a:pPr algn="just" eaLnBrk="1" hangingPunct="1">
              <a:buFont typeface="Wingdings" panose="05000000000000000000" pitchFamily="2" charset="2"/>
              <a:buNone/>
            </a:pPr>
            <a:r>
              <a:rPr lang="zh-CN" altLang="en-US" sz="2000" dirty="0">
                <a:latin typeface="宋体" panose="02010600030101010101" pitchFamily="2" charset="-122"/>
              </a:rPr>
              <a:t>  1）所有非主属性都完全</a:t>
            </a:r>
            <a:r>
              <a:rPr lang="en-US" altLang="zh-CN" sz="2000" dirty="0" err="1">
                <a:latin typeface="宋体" panose="02010600030101010101" pitchFamily="2" charset="-122"/>
              </a:rPr>
              <a:t>fd</a:t>
            </a:r>
            <a:r>
              <a:rPr lang="zh-CN" altLang="en-US" sz="2000" dirty="0">
                <a:latin typeface="宋体" panose="02010600030101010101" pitchFamily="2" charset="-122"/>
              </a:rPr>
              <a:t>于候选码；</a:t>
            </a:r>
          </a:p>
          <a:p>
            <a:pPr algn="just" eaLnBrk="1" hangingPunct="1">
              <a:buFont typeface="Wingdings" panose="05000000000000000000" pitchFamily="2" charset="2"/>
              <a:buNone/>
            </a:pPr>
            <a:r>
              <a:rPr lang="zh-CN" altLang="en-US" sz="2000" dirty="0">
                <a:latin typeface="宋体" panose="02010600030101010101" pitchFamily="2" charset="-122"/>
              </a:rPr>
              <a:t>  2）所有非主属性都不传递</a:t>
            </a:r>
            <a:r>
              <a:rPr lang="en-US" altLang="zh-CN" sz="2000" dirty="0" err="1">
                <a:latin typeface="宋体" panose="02010600030101010101" pitchFamily="2" charset="-122"/>
              </a:rPr>
              <a:t>fd</a:t>
            </a:r>
            <a:r>
              <a:rPr lang="zh-CN" altLang="en-US" sz="2000" dirty="0">
                <a:latin typeface="宋体" panose="02010600030101010101" pitchFamily="2" charset="-122"/>
              </a:rPr>
              <a:t>于候选码；</a:t>
            </a:r>
          </a:p>
          <a:p>
            <a:pPr algn="just" eaLnBrk="1" hangingPunct="1">
              <a:buFont typeface="Wingdings" panose="05000000000000000000" pitchFamily="2" charset="2"/>
              <a:buNone/>
            </a:pPr>
            <a:r>
              <a:rPr lang="zh-CN" altLang="en-US" sz="2000" dirty="0">
                <a:latin typeface="宋体" panose="02010600030101010101" pitchFamily="2" charset="-122"/>
              </a:rPr>
              <a:t>  3）所有主属性都完全</a:t>
            </a:r>
            <a:r>
              <a:rPr lang="en-US" altLang="zh-CN" sz="2000" dirty="0" err="1">
                <a:latin typeface="宋体" panose="02010600030101010101" pitchFamily="2" charset="-122"/>
              </a:rPr>
              <a:t>fd</a:t>
            </a:r>
            <a:r>
              <a:rPr lang="zh-CN" altLang="en-US" sz="2000" dirty="0">
                <a:latin typeface="宋体" panose="02010600030101010101" pitchFamily="2" charset="-122"/>
              </a:rPr>
              <a:t>于不包含它的候选码；</a:t>
            </a:r>
          </a:p>
          <a:p>
            <a:pPr algn="just" eaLnBrk="1" hangingPunct="1">
              <a:buFont typeface="Wingdings" panose="05000000000000000000" pitchFamily="2" charset="2"/>
              <a:buNone/>
            </a:pPr>
            <a:r>
              <a:rPr lang="zh-CN" altLang="en-US" sz="2000" dirty="0">
                <a:latin typeface="宋体" panose="02010600030101010101" pitchFamily="2" charset="-122"/>
              </a:rPr>
              <a:t>  4）所有主属性都不传递</a:t>
            </a:r>
            <a:r>
              <a:rPr lang="en-US" altLang="zh-CN" sz="2000" dirty="0" err="1">
                <a:latin typeface="宋体" panose="02010600030101010101" pitchFamily="2" charset="-122"/>
              </a:rPr>
              <a:t>fd</a:t>
            </a:r>
            <a:r>
              <a:rPr lang="zh-CN" altLang="en-US" sz="2000" dirty="0">
                <a:latin typeface="宋体" panose="02010600030101010101" pitchFamily="2" charset="-122"/>
              </a:rPr>
              <a:t>于候选码。</a:t>
            </a:r>
          </a:p>
          <a:p>
            <a:pPr algn="just" eaLnBrk="1" hangingPunct="1">
              <a:buFont typeface="Wingdings" panose="05000000000000000000" pitchFamily="2" charset="2"/>
              <a:buNone/>
            </a:pPr>
            <a:r>
              <a:rPr lang="zh-CN" altLang="en-US" sz="2400" b="1" dirty="0">
                <a:latin typeface="宋体" panose="02010600030101010101" pitchFamily="2" charset="-122"/>
              </a:rPr>
              <a:t>定理：</a:t>
            </a:r>
            <a:r>
              <a:rPr lang="zh-CN" altLang="en-US" sz="2400" dirty="0">
                <a:latin typeface="宋体" panose="02010600030101010101" pitchFamily="2" charset="-122"/>
              </a:rPr>
              <a:t>如果</a:t>
            </a:r>
            <a:r>
              <a:rPr lang="en-US" altLang="zh-CN" sz="2400" dirty="0">
                <a:latin typeface="宋体" panose="02010600030101010101" pitchFamily="2" charset="-122"/>
              </a:rPr>
              <a:t>R∈BCNF，</a:t>
            </a:r>
            <a:r>
              <a:rPr lang="zh-CN" altLang="en-US" sz="2400" dirty="0">
                <a:latin typeface="宋体" panose="02010600030101010101" pitchFamily="2" charset="-122"/>
              </a:rPr>
              <a:t>则</a:t>
            </a:r>
            <a:r>
              <a:rPr lang="en-US" altLang="zh-CN" sz="2400" dirty="0">
                <a:latin typeface="宋体" panose="02010600030101010101" pitchFamily="2" charset="-122"/>
              </a:rPr>
              <a:t>R∈3NF</a:t>
            </a:r>
          </a:p>
          <a:p>
            <a:pPr algn="just" eaLnBrk="1" hangingPunct="1">
              <a:lnSpc>
                <a:spcPct val="150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证明：（反证法）设</a:t>
            </a:r>
            <a:r>
              <a:rPr lang="en-US" altLang="zh-CN" sz="2000" dirty="0">
                <a:latin typeface="宋体" panose="02010600030101010101" pitchFamily="2" charset="-122"/>
              </a:rPr>
              <a:t>R∈BCNF，</a:t>
            </a:r>
            <a:r>
              <a:rPr lang="zh-CN" altLang="en-US" sz="2000" dirty="0">
                <a:latin typeface="宋体" panose="02010600030101010101" pitchFamily="2" charset="-122"/>
              </a:rPr>
              <a:t>但</a:t>
            </a:r>
            <a:r>
              <a:rPr lang="en-US" altLang="zh-CN" sz="2000" dirty="0">
                <a:latin typeface="宋体" panose="02010600030101010101" pitchFamily="2" charset="-122"/>
              </a:rPr>
              <a:t>R</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3NF,</a:t>
            </a:r>
            <a:r>
              <a:rPr lang="zh-CN" altLang="en-US" sz="2000" dirty="0">
                <a:latin typeface="宋体" panose="02010600030101010101" pitchFamily="2" charset="-122"/>
              </a:rPr>
              <a:t>则总可找到属性集</a:t>
            </a:r>
            <a:r>
              <a:rPr lang="en-US" altLang="zh-CN" sz="2000" dirty="0">
                <a:latin typeface="宋体" panose="02010600030101010101" pitchFamily="2" charset="-122"/>
              </a:rPr>
              <a:t>X，Y，Z，</a:t>
            </a:r>
            <a:r>
              <a:rPr lang="zh-CN" altLang="en-US" sz="2000" dirty="0">
                <a:latin typeface="宋体" panose="02010600030101010101" pitchFamily="2" charset="-122"/>
              </a:rPr>
              <a:t>其中</a:t>
            </a:r>
            <a:r>
              <a:rPr lang="en-US" altLang="zh-CN" sz="2000" dirty="0">
                <a:latin typeface="宋体" panose="02010600030101010101" pitchFamily="2" charset="-122"/>
              </a:rPr>
              <a:t>X</a:t>
            </a:r>
            <a:r>
              <a:rPr lang="zh-CN" altLang="en-US" sz="2000" dirty="0">
                <a:latin typeface="宋体" panose="02010600030101010101" pitchFamily="2" charset="-122"/>
              </a:rPr>
              <a:t>为候选玛，</a:t>
            </a:r>
            <a:r>
              <a:rPr lang="en-US" altLang="zh-CN" sz="2000" dirty="0">
                <a:latin typeface="宋体" panose="02010600030101010101" pitchFamily="2" charset="-122"/>
              </a:rPr>
              <a:t>Y</a:t>
            </a:r>
            <a:r>
              <a:rPr lang="zh-CN" altLang="en-US" sz="2000" dirty="0">
                <a:latin typeface="宋体" panose="02010600030101010101" pitchFamily="2" charset="-122"/>
              </a:rPr>
              <a:t>为某一个属性组，</a:t>
            </a:r>
            <a:r>
              <a:rPr lang="en-US" altLang="zh-CN" sz="2000" dirty="0">
                <a:latin typeface="宋体" panose="02010600030101010101" pitchFamily="2" charset="-122"/>
              </a:rPr>
              <a:t>Z</a:t>
            </a:r>
            <a:r>
              <a:rPr lang="zh-CN" altLang="en-US" sz="2000" dirty="0">
                <a:latin typeface="宋体" panose="02010600030101010101" pitchFamily="2" charset="-122"/>
              </a:rPr>
              <a:t>为非主属性（</a:t>
            </a:r>
            <a:r>
              <a:rPr lang="en-US" altLang="zh-CN" sz="2000" dirty="0">
                <a:latin typeface="宋体" panose="02010600030101010101" pitchFamily="2" charset="-122"/>
              </a:rPr>
              <a:t>R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3NF，</a:t>
            </a:r>
            <a:r>
              <a:rPr lang="zh-CN" altLang="en-US" sz="2000" dirty="0">
                <a:latin typeface="宋体" panose="02010600030101010101" pitchFamily="2" charset="-122"/>
              </a:rPr>
              <a:t>则存在非主属性</a:t>
            </a:r>
            <a:r>
              <a:rPr lang="en-US" altLang="zh-CN" sz="2000" dirty="0">
                <a:latin typeface="宋体" panose="02010600030101010101" pitchFamily="2" charset="-122"/>
              </a:rPr>
              <a:t>Z，</a:t>
            </a:r>
            <a:r>
              <a:rPr lang="zh-CN" altLang="en-US" sz="2000" dirty="0">
                <a:latin typeface="宋体" panose="02010600030101010101" pitchFamily="2" charset="-122"/>
              </a:rPr>
              <a:t>它们存在传递</a:t>
            </a:r>
            <a:r>
              <a:rPr lang="en-US" altLang="zh-CN" sz="2000" dirty="0" err="1">
                <a:latin typeface="宋体" panose="02010600030101010101" pitchFamily="2" charset="-122"/>
              </a:rPr>
              <a:t>fd</a:t>
            </a:r>
            <a:r>
              <a:rPr lang="en-US" altLang="zh-CN" sz="2000" dirty="0">
                <a:latin typeface="宋体" panose="02010600030101010101" pitchFamily="2" charset="-122"/>
              </a:rPr>
              <a:t>），</a:t>
            </a:r>
            <a:r>
              <a:rPr lang="zh-CN" altLang="en-US" sz="2000" dirty="0">
                <a:latin typeface="宋体" panose="02010600030101010101" pitchFamily="2" charset="-122"/>
              </a:rPr>
              <a:t>使得</a:t>
            </a:r>
            <a:r>
              <a:rPr lang="en-US" altLang="zh-CN" sz="2000" dirty="0">
                <a:latin typeface="宋体" panose="02010600030101010101" pitchFamily="2" charset="-122"/>
              </a:rPr>
              <a:t>X → Y,Y →Z，Y</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X</a:t>
            </a:r>
            <a:r>
              <a:rPr lang="zh-CN" altLang="en-US" sz="2000" dirty="0">
                <a:latin typeface="宋体" panose="02010600030101010101" pitchFamily="2" charset="-122"/>
              </a:rPr>
              <a:t>成立，即</a:t>
            </a:r>
            <a:r>
              <a:rPr lang="en-US" altLang="zh-CN" sz="2000" dirty="0">
                <a:latin typeface="宋体" panose="02010600030101010101" pitchFamily="2" charset="-122"/>
              </a:rPr>
              <a:t>X→Z，</a:t>
            </a:r>
            <a:r>
              <a:rPr lang="zh-CN" altLang="en-US" sz="2000" dirty="0">
                <a:latin typeface="宋体" panose="02010600030101010101" pitchFamily="2" charset="-122"/>
              </a:rPr>
              <a:t>而</a:t>
            </a:r>
            <a:r>
              <a:rPr lang="en-US" altLang="zh-CN" sz="2000" dirty="0">
                <a:latin typeface="宋体" panose="02010600030101010101" pitchFamily="2" charset="-122"/>
              </a:rPr>
              <a:t>Y</a:t>
            </a:r>
            <a:r>
              <a:rPr lang="zh-CN" altLang="en-US" sz="2000" dirty="0">
                <a:latin typeface="宋体" panose="02010600030101010101" pitchFamily="2" charset="-122"/>
              </a:rPr>
              <a:t>不包含</a:t>
            </a:r>
            <a:r>
              <a:rPr lang="en-US" altLang="zh-CN" sz="2000" dirty="0">
                <a:latin typeface="宋体" panose="02010600030101010101" pitchFamily="2" charset="-122"/>
              </a:rPr>
              <a:t>R</a:t>
            </a:r>
            <a:r>
              <a:rPr lang="zh-CN" altLang="en-US" sz="2000" dirty="0">
                <a:latin typeface="宋体" panose="02010600030101010101" pitchFamily="2" charset="-122"/>
              </a:rPr>
              <a:t>的候选码</a:t>
            </a:r>
            <a:r>
              <a:rPr lang="en-US" altLang="zh-CN" sz="2000" dirty="0">
                <a:latin typeface="宋体" panose="02010600030101010101" pitchFamily="2" charset="-122"/>
              </a:rPr>
              <a:t>X，</a:t>
            </a:r>
            <a:r>
              <a:rPr lang="zh-CN" altLang="en-US" sz="2000" dirty="0">
                <a:latin typeface="宋体" panose="02010600030101010101" pitchFamily="2" charset="-122"/>
              </a:rPr>
              <a:t>但</a:t>
            </a:r>
            <a:r>
              <a:rPr lang="en-US" altLang="zh-CN" sz="2000" dirty="0">
                <a:latin typeface="宋体" panose="02010600030101010101" pitchFamily="2" charset="-122"/>
              </a:rPr>
              <a:t>Y→Z</a:t>
            </a:r>
            <a:r>
              <a:rPr lang="zh-CN" altLang="en-US" sz="2000" dirty="0">
                <a:latin typeface="宋体" panose="02010600030101010101" pitchFamily="2" charset="-122"/>
              </a:rPr>
              <a:t>成立（</a:t>
            </a:r>
            <a:r>
              <a:rPr lang="en-US" altLang="zh-CN" sz="2000" dirty="0">
                <a:latin typeface="宋体" panose="02010600030101010101" pitchFamily="2" charset="-122"/>
              </a:rPr>
              <a:t>Y</a:t>
            </a:r>
            <a:r>
              <a:rPr lang="zh-CN" altLang="en-US" sz="2000" dirty="0">
                <a:latin typeface="宋体" panose="02010600030101010101" pitchFamily="2" charset="-122"/>
              </a:rPr>
              <a:t>是非主属性，这样决定因素不含候选码）。</a:t>
            </a:r>
          </a:p>
          <a:p>
            <a:pPr algn="just" eaLnBrk="1" hangingPunct="1">
              <a:lnSpc>
                <a:spcPct val="150000"/>
              </a:lnSpc>
              <a:buFont typeface="Wingdings" panose="05000000000000000000" pitchFamily="2" charset="2"/>
              <a:buNone/>
            </a:pPr>
            <a:r>
              <a:rPr lang="zh-CN" altLang="en-US" sz="2000" dirty="0">
                <a:latin typeface="宋体" panose="02010600030101010101" pitchFamily="2" charset="-122"/>
              </a:rPr>
              <a:t>   根据</a:t>
            </a:r>
            <a:r>
              <a:rPr lang="en-US" altLang="zh-CN" sz="2000" dirty="0">
                <a:latin typeface="宋体" panose="02010600030101010101" pitchFamily="2" charset="-122"/>
              </a:rPr>
              <a:t>BCNF</a:t>
            </a:r>
            <a:r>
              <a:rPr lang="zh-CN" altLang="en-US" sz="2000" dirty="0">
                <a:latin typeface="宋体" panose="02010600030101010101" pitchFamily="2" charset="-122"/>
              </a:rPr>
              <a:t>定义，</a:t>
            </a:r>
            <a:r>
              <a:rPr lang="en-US" altLang="zh-CN" sz="2000" dirty="0">
                <a:latin typeface="宋体" panose="02010600030101010101" pitchFamily="2" charset="-122"/>
              </a:rPr>
              <a:t>R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BCNF，</a:t>
            </a:r>
            <a:r>
              <a:rPr lang="zh-CN" altLang="en-US" sz="2000" dirty="0">
                <a:latin typeface="宋体" panose="02010600030101010101" pitchFamily="2" charset="-122"/>
              </a:rPr>
              <a:t>与假设矛盾。</a:t>
            </a:r>
          </a:p>
          <a:p>
            <a:pPr algn="just" eaLnBrk="1" hangingPunct="1">
              <a:lnSpc>
                <a:spcPct val="150000"/>
              </a:lnSpc>
              <a:buFont typeface="Wingdings" panose="05000000000000000000" pitchFamily="2" charset="2"/>
              <a:buNone/>
            </a:pPr>
            <a:r>
              <a:rPr lang="zh-CN" altLang="en-US" sz="2000" dirty="0">
                <a:latin typeface="宋体" panose="02010600030101010101" pitchFamily="2" charset="-122"/>
              </a:rPr>
              <a:t>   定理得证。</a:t>
            </a:r>
          </a:p>
          <a:p>
            <a:pPr algn="just" eaLnBrk="1" hangingPunct="1">
              <a:buFont typeface="Wingdings" panose="05000000000000000000" pitchFamily="2" charset="2"/>
              <a:buNone/>
            </a:pPr>
            <a:endParaRPr lang="zh-CN" altLang="en-US" sz="2000" dirty="0">
              <a:latin typeface="宋体" panose="02010600030101010101" pitchFamily="2" charset="-122"/>
            </a:endParaRPr>
          </a:p>
        </p:txBody>
      </p:sp>
      <p:sp>
        <p:nvSpPr>
          <p:cNvPr id="49157" name="Line 5"/>
          <p:cNvSpPr>
            <a:spLocks noChangeShapeType="1"/>
          </p:cNvSpPr>
          <p:nvPr/>
        </p:nvSpPr>
        <p:spPr bwMode="auto">
          <a:xfrm>
            <a:off x="3287688" y="4869160"/>
            <a:ext cx="294386" cy="23522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8" name="Text Box 6"/>
          <p:cNvSpPr txBox="1">
            <a:spLocks noChangeArrowheads="1"/>
          </p:cNvSpPr>
          <p:nvPr/>
        </p:nvSpPr>
        <p:spPr bwMode="auto">
          <a:xfrm>
            <a:off x="4871864" y="4481371"/>
            <a:ext cx="382293" cy="59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55440" y="620688"/>
            <a:ext cx="9580312" cy="539681"/>
          </a:xfrm>
        </p:spPr>
        <p:txBody>
          <a:bodyPr>
            <a:normAutofit/>
          </a:bodyPr>
          <a:lstStyle/>
          <a:p>
            <a:pPr eaLnBrk="1" hangingPunct="1"/>
            <a:r>
              <a:rPr lang="en-US" altLang="zh-CN" sz="3200"/>
              <a:t>6.2.3 </a:t>
            </a:r>
            <a:r>
              <a:rPr lang="zh-CN" altLang="en-US" sz="3200"/>
              <a:t>范式(续)</a:t>
            </a:r>
            <a:endParaRPr lang="en-US" altLang="zh-CN" sz="3200"/>
          </a:p>
        </p:txBody>
      </p:sp>
      <p:sp>
        <p:nvSpPr>
          <p:cNvPr id="50179" name="Rectangle 3"/>
          <p:cNvSpPr>
            <a:spLocks noGrp="1" noChangeArrowheads="1"/>
          </p:cNvSpPr>
          <p:nvPr>
            <p:ph idx="1"/>
          </p:nvPr>
        </p:nvSpPr>
        <p:spPr>
          <a:xfrm>
            <a:off x="1052192" y="1239812"/>
            <a:ext cx="9580312" cy="5213523"/>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6  关系规范化小结</a:t>
            </a:r>
          </a:p>
          <a:p>
            <a:pPr algn="just" eaLnBrk="1" hangingPunct="1">
              <a:buFont typeface="Wingdings" panose="05000000000000000000" pitchFamily="2" charset="2"/>
              <a:buNone/>
            </a:pPr>
            <a:r>
              <a:rPr lang="zh-CN" altLang="en-US" sz="2400" dirty="0">
                <a:latin typeface="宋体" panose="02010600030101010101" pitchFamily="2" charset="-122"/>
              </a:rPr>
              <a:t>6.1关系规范化过程</a:t>
            </a:r>
            <a:r>
              <a:rPr lang="zh-CN" altLang="en-US" sz="2000" dirty="0">
                <a:latin typeface="宋体" panose="02010600030101010101" pitchFamily="2" charset="-122"/>
              </a:rPr>
              <a:t>	</a:t>
            </a:r>
          </a:p>
          <a:p>
            <a:pPr algn="just" eaLnBrk="1" hangingPunct="1">
              <a:buFont typeface="Wingdings" panose="05000000000000000000" pitchFamily="2" charset="2"/>
              <a:buNone/>
            </a:pPr>
            <a:r>
              <a:rPr lang="zh-CN" altLang="en-US" sz="2000" dirty="0">
                <a:latin typeface="宋体" panose="02010600030101010101" pitchFamily="2" charset="-122"/>
              </a:rPr>
              <a:t>	        非规范关系</a:t>
            </a:r>
          </a:p>
          <a:p>
            <a:pPr algn="just" eaLnBrk="1" hangingPunct="1">
              <a:buFont typeface="Wingdings" panose="05000000000000000000" pitchFamily="2" charset="2"/>
              <a:buNone/>
            </a:pPr>
            <a:r>
              <a:rPr lang="zh-CN" altLang="en-US" sz="2000" dirty="0">
                <a:latin typeface="宋体" panose="02010600030101010101" pitchFamily="2" charset="-122"/>
              </a:rPr>
              <a:t>          去掉嵌套属性或重复组(使每个属性及其值都成为</a:t>
            </a:r>
          </a:p>
          <a:p>
            <a:pPr algn="just" eaLnBrk="1" hangingPunct="1">
              <a:buFont typeface="Wingdings" panose="05000000000000000000" pitchFamily="2" charset="2"/>
              <a:buNone/>
            </a:pPr>
            <a:r>
              <a:rPr lang="zh-CN" altLang="en-US" sz="2000" dirty="0">
                <a:latin typeface="宋体" panose="02010600030101010101" pitchFamily="2" charset="-122"/>
              </a:rPr>
              <a:t>   1</a:t>
            </a:r>
            <a:r>
              <a:rPr lang="en-US" altLang="zh-CN" sz="2000" dirty="0">
                <a:latin typeface="宋体" panose="02010600030101010101" pitchFamily="2" charset="-122"/>
              </a:rPr>
              <a:t>NF                   </a:t>
            </a:r>
            <a:r>
              <a:rPr lang="zh-CN" altLang="en-US" sz="2000" dirty="0">
                <a:latin typeface="宋体" panose="02010600030101010101" pitchFamily="2" charset="-122"/>
              </a:rPr>
              <a:t>不可再分的数据项)</a:t>
            </a:r>
          </a:p>
          <a:p>
            <a:pPr algn="just" eaLnBrk="1" hangingPunct="1">
              <a:buFont typeface="Wingdings" panose="05000000000000000000" pitchFamily="2" charset="2"/>
              <a:buNone/>
            </a:pPr>
            <a:r>
              <a:rPr lang="zh-CN" altLang="en-US" sz="2000" dirty="0">
                <a:latin typeface="宋体" panose="02010600030101010101" pitchFamily="2" charset="-122"/>
              </a:rPr>
              <a:t>          消去非主属性对候选</a:t>
            </a:r>
            <a:r>
              <a:rPr lang="en-US" altLang="zh-CN" sz="2000" dirty="0">
                <a:latin typeface="宋体" panose="02010600030101010101" pitchFamily="2" charset="-122"/>
              </a:rPr>
              <a:t>KEY</a:t>
            </a:r>
            <a:r>
              <a:rPr lang="zh-CN" altLang="en-US" sz="2000" dirty="0">
                <a:latin typeface="宋体" panose="02010600030101010101" pitchFamily="2" charset="-122"/>
              </a:rPr>
              <a:t>的部分</a:t>
            </a:r>
            <a:r>
              <a:rPr lang="en-US" altLang="zh-CN" sz="2000" dirty="0" err="1">
                <a:latin typeface="宋体" panose="02010600030101010101" pitchFamily="2" charset="-122"/>
              </a:rPr>
              <a:t>fd</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2NF</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消去非主属性对候选</a:t>
            </a:r>
            <a:r>
              <a:rPr lang="en-US" altLang="zh-CN" sz="2000" dirty="0">
                <a:latin typeface="宋体" panose="02010600030101010101" pitchFamily="2" charset="-122"/>
              </a:rPr>
              <a:t>KEY</a:t>
            </a:r>
            <a:r>
              <a:rPr lang="zh-CN" altLang="en-US" sz="2000" dirty="0">
                <a:latin typeface="宋体" panose="02010600030101010101" pitchFamily="2" charset="-122"/>
              </a:rPr>
              <a:t>的传递</a:t>
            </a:r>
            <a:r>
              <a:rPr lang="en-US" altLang="zh-CN" sz="2000" dirty="0" err="1">
                <a:latin typeface="宋体" panose="02010600030101010101" pitchFamily="2" charset="-122"/>
              </a:rPr>
              <a:t>fd</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3NF</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消去主属性对候选</a:t>
            </a:r>
            <a:r>
              <a:rPr lang="en-US" altLang="zh-CN" sz="2000" dirty="0">
                <a:latin typeface="宋体" panose="02010600030101010101" pitchFamily="2" charset="-122"/>
              </a:rPr>
              <a:t>KEY</a:t>
            </a:r>
            <a:r>
              <a:rPr lang="zh-CN" altLang="en-US" sz="2000" dirty="0">
                <a:latin typeface="宋体" panose="02010600030101010101" pitchFamily="2" charset="-122"/>
              </a:rPr>
              <a:t>的部分和传递</a:t>
            </a:r>
            <a:r>
              <a:rPr lang="en-US" altLang="zh-CN" sz="2000" dirty="0" err="1">
                <a:latin typeface="宋体" panose="02010600030101010101" pitchFamily="2" charset="-122"/>
              </a:rPr>
              <a:t>fd</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BCNF</a:t>
            </a:r>
          </a:p>
          <a:p>
            <a:pPr algn="just" eaLnBrk="1" hangingPunct="1">
              <a:buFont typeface="Wingdings" panose="05000000000000000000" pitchFamily="2" charset="2"/>
              <a:buNone/>
            </a:pPr>
            <a:endParaRPr lang="zh-CN" altLang="en-US" sz="2000" dirty="0">
              <a:latin typeface="宋体" panose="02010600030101010101" pitchFamily="2" charset="-122"/>
            </a:endParaRPr>
          </a:p>
        </p:txBody>
      </p:sp>
      <p:sp>
        <p:nvSpPr>
          <p:cNvPr id="50180" name="Line 4"/>
          <p:cNvSpPr>
            <a:spLocks noChangeShapeType="1"/>
          </p:cNvSpPr>
          <p:nvPr/>
        </p:nvSpPr>
        <p:spPr bwMode="auto">
          <a:xfrm>
            <a:off x="1737992" y="2078012"/>
            <a:ext cx="0" cy="814613"/>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1" name="Line 5"/>
          <p:cNvSpPr>
            <a:spLocks noChangeShapeType="1"/>
          </p:cNvSpPr>
          <p:nvPr/>
        </p:nvSpPr>
        <p:spPr bwMode="auto">
          <a:xfrm>
            <a:off x="1737992" y="3218811"/>
            <a:ext cx="0" cy="570229"/>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2" name="Line 6"/>
          <p:cNvSpPr>
            <a:spLocks noChangeShapeType="1"/>
          </p:cNvSpPr>
          <p:nvPr/>
        </p:nvSpPr>
        <p:spPr bwMode="auto">
          <a:xfrm>
            <a:off x="1737992" y="4005064"/>
            <a:ext cx="0" cy="570229"/>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3" name="Line 7"/>
          <p:cNvSpPr>
            <a:spLocks noChangeShapeType="1"/>
          </p:cNvSpPr>
          <p:nvPr/>
        </p:nvSpPr>
        <p:spPr bwMode="auto">
          <a:xfrm>
            <a:off x="1737992" y="4797152"/>
            <a:ext cx="0" cy="570229"/>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7408" y="548680"/>
            <a:ext cx="9865096" cy="564177"/>
          </a:xfrm>
        </p:spPr>
        <p:txBody>
          <a:bodyPr>
            <a:normAutofit/>
          </a:bodyPr>
          <a:lstStyle/>
          <a:p>
            <a:pPr eaLnBrk="1" hangingPunct="1"/>
            <a:r>
              <a:rPr lang="en-US" altLang="zh-CN" sz="3200" dirty="0"/>
              <a:t>6.2.3 </a:t>
            </a:r>
            <a:r>
              <a:rPr lang="zh-CN" altLang="en-US" sz="3200" dirty="0"/>
              <a:t>范式(续)</a:t>
            </a:r>
            <a:endParaRPr lang="en-US" altLang="zh-CN" sz="3200" dirty="0"/>
          </a:p>
        </p:txBody>
      </p:sp>
      <p:sp>
        <p:nvSpPr>
          <p:cNvPr id="51203" name="Rectangle 3"/>
          <p:cNvSpPr>
            <a:spLocks noGrp="1" noChangeArrowheads="1"/>
          </p:cNvSpPr>
          <p:nvPr>
            <p:ph idx="1"/>
          </p:nvPr>
        </p:nvSpPr>
        <p:spPr>
          <a:xfrm>
            <a:off x="767408" y="1147192"/>
            <a:ext cx="10873208" cy="5450160"/>
          </a:xfrm>
        </p:spPr>
        <p:txBody>
          <a:bodyPr>
            <a:normAutofit lnSpcReduction="10000"/>
          </a:bodyPr>
          <a:lstStyle/>
          <a:p>
            <a:pPr algn="just" eaLnBrk="1" hangingPunct="1">
              <a:buFont typeface="Wingdings" panose="05000000000000000000" pitchFamily="2" charset="2"/>
              <a:buNone/>
            </a:pPr>
            <a:r>
              <a:rPr lang="zh-CN" altLang="en-US" dirty="0">
                <a:latin typeface="宋体" panose="02010600030101010101" pitchFamily="2" charset="-122"/>
              </a:rPr>
              <a:t>6.2、结论</a:t>
            </a:r>
          </a:p>
          <a:p>
            <a:pPr algn="just" eaLnBrk="1" hangingPunct="1">
              <a:buFont typeface="Wingdings" panose="05000000000000000000" pitchFamily="2" charset="2"/>
              <a:buNone/>
            </a:pPr>
            <a:r>
              <a:rPr lang="zh-CN" altLang="en-US" sz="2400" dirty="0">
                <a:latin typeface="宋体" panose="02010600030101010101" pitchFamily="2" charset="-122"/>
              </a:rPr>
              <a:t>  1）3</a:t>
            </a:r>
            <a:r>
              <a:rPr lang="en-US" altLang="zh-CN" sz="2400" dirty="0">
                <a:latin typeface="宋体" panose="02010600030101010101" pitchFamily="2" charset="-122"/>
              </a:rPr>
              <a:t>NF</a:t>
            </a:r>
            <a:r>
              <a:rPr lang="zh-CN" altLang="en-US" sz="2400" dirty="0">
                <a:latin typeface="宋体" panose="02010600030101010101" pitchFamily="2" charset="-122"/>
              </a:rPr>
              <a:t>必定为2</a:t>
            </a:r>
            <a:r>
              <a:rPr lang="en-US" altLang="zh-CN" sz="2400" dirty="0">
                <a:latin typeface="宋体" panose="02010600030101010101" pitchFamily="2" charset="-122"/>
              </a:rPr>
              <a:t>NF</a:t>
            </a:r>
            <a:r>
              <a:rPr lang="zh-CN" altLang="en-US" sz="2400" dirty="0">
                <a:latin typeface="宋体" panose="02010600030101010101" pitchFamily="2" charset="-122"/>
              </a:rPr>
              <a:t>和1</a:t>
            </a:r>
            <a:r>
              <a:rPr lang="en-US" altLang="zh-CN" sz="2400" dirty="0">
                <a:latin typeface="宋体" panose="02010600030101010101" pitchFamily="2" charset="-122"/>
              </a:rPr>
              <a:t>NF，</a:t>
            </a:r>
            <a:r>
              <a:rPr lang="zh-CN" altLang="en-US" sz="2400" dirty="0">
                <a:latin typeface="宋体" panose="02010600030101010101" pitchFamily="2" charset="-122"/>
              </a:rPr>
              <a:t>反之不一定；</a:t>
            </a:r>
          </a:p>
          <a:p>
            <a:pPr algn="just" eaLnBrk="1" hangingPunct="1">
              <a:buFont typeface="Wingdings" panose="05000000000000000000" pitchFamily="2" charset="2"/>
              <a:buNone/>
            </a:pPr>
            <a:r>
              <a:rPr lang="zh-CN" altLang="en-US" sz="2400" dirty="0">
                <a:latin typeface="宋体" panose="02010600030101010101" pitchFamily="2" charset="-122"/>
              </a:rPr>
              <a:t>  2）</a:t>
            </a:r>
            <a:r>
              <a:rPr lang="en-US" altLang="zh-CN" sz="2400" dirty="0">
                <a:latin typeface="宋体" panose="02010600030101010101" pitchFamily="2" charset="-122"/>
              </a:rPr>
              <a:t>BCNF</a:t>
            </a:r>
            <a:r>
              <a:rPr lang="zh-CN" altLang="en-US" sz="2400" dirty="0">
                <a:latin typeface="宋体" panose="02010600030101010101" pitchFamily="2" charset="-122"/>
              </a:rPr>
              <a:t>必为3</a:t>
            </a:r>
            <a:r>
              <a:rPr lang="en-US" altLang="zh-CN" sz="2400" dirty="0">
                <a:latin typeface="宋体" panose="02010600030101010101" pitchFamily="2" charset="-122"/>
              </a:rPr>
              <a:t>NF，</a:t>
            </a:r>
            <a:r>
              <a:rPr lang="zh-CN" altLang="en-US" sz="2400" dirty="0">
                <a:latin typeface="宋体" panose="02010600030101010101" pitchFamily="2" charset="-122"/>
              </a:rPr>
              <a:t>反之不一定；</a:t>
            </a:r>
          </a:p>
          <a:p>
            <a:pPr algn="just" eaLnBrk="1" hangingPunct="1">
              <a:buFont typeface="Wingdings" panose="05000000000000000000" pitchFamily="2" charset="2"/>
              <a:buNone/>
            </a:pPr>
            <a:r>
              <a:rPr lang="zh-CN" altLang="en-US" sz="2400" dirty="0">
                <a:latin typeface="宋体" panose="02010600030101010101" pitchFamily="2" charset="-122"/>
              </a:rPr>
              <a:t>  3）3</a:t>
            </a:r>
            <a:r>
              <a:rPr lang="en-US" altLang="zh-CN" sz="2400" dirty="0">
                <a:latin typeface="宋体" panose="02010600030101010101" pitchFamily="2" charset="-122"/>
              </a:rPr>
              <a:t>NF</a:t>
            </a:r>
            <a:r>
              <a:rPr lang="zh-CN" altLang="en-US" sz="2400" dirty="0">
                <a:latin typeface="宋体" panose="02010600030101010101" pitchFamily="2" charset="-122"/>
              </a:rPr>
              <a:t>已在很大程度上控制了数据冗余；</a:t>
            </a:r>
          </a:p>
          <a:p>
            <a:pPr algn="just" eaLnBrk="1" hangingPunct="1">
              <a:buFont typeface="Wingdings" panose="05000000000000000000" pitchFamily="2" charset="2"/>
              <a:buNone/>
            </a:pPr>
            <a:r>
              <a:rPr lang="zh-CN" altLang="en-US" sz="2400" dirty="0">
                <a:latin typeface="宋体" panose="02010600030101010101" pitchFamily="2" charset="-122"/>
              </a:rPr>
              <a:t>  4）3</a:t>
            </a:r>
            <a:r>
              <a:rPr lang="en-US" altLang="zh-CN" sz="2400" dirty="0">
                <a:latin typeface="宋体" panose="02010600030101010101" pitchFamily="2" charset="-122"/>
              </a:rPr>
              <a:t>NF</a:t>
            </a:r>
            <a:r>
              <a:rPr lang="zh-CN" altLang="en-US" sz="2400" dirty="0">
                <a:latin typeface="宋体" panose="02010600030101010101" pitchFamily="2" charset="-122"/>
              </a:rPr>
              <a:t>已在很大程度上消去了插入和删除操作异常；</a:t>
            </a:r>
          </a:p>
          <a:p>
            <a:pPr algn="just" eaLnBrk="1" hangingPunct="1">
              <a:buFont typeface="Wingdings" panose="05000000000000000000" pitchFamily="2" charset="2"/>
              <a:buNone/>
            </a:pPr>
            <a:r>
              <a:rPr lang="zh-CN" altLang="en-US" sz="2400" dirty="0">
                <a:latin typeface="宋体" panose="02010600030101010101" pitchFamily="2" charset="-122"/>
              </a:rPr>
              <a:t>  5）3</a:t>
            </a:r>
            <a:r>
              <a:rPr lang="en-US" altLang="zh-CN" sz="2400" dirty="0">
                <a:latin typeface="宋体" panose="02010600030101010101" pitchFamily="2" charset="-122"/>
              </a:rPr>
              <a:t>NF</a:t>
            </a:r>
            <a:r>
              <a:rPr lang="zh-CN" altLang="en-US" sz="2400" dirty="0">
                <a:latin typeface="宋体" panose="02010600030101010101" pitchFamily="2" charset="-122"/>
              </a:rPr>
              <a:t>分解仍不够彻底（可能存在主属性对候选码的部分</a:t>
            </a:r>
            <a:r>
              <a:rPr lang="en-US" altLang="zh-CN" sz="2400" dirty="0" err="1">
                <a:latin typeface="宋体" panose="02010600030101010101" pitchFamily="2" charset="-122"/>
              </a:rPr>
              <a:t>fd</a:t>
            </a:r>
            <a:r>
              <a:rPr lang="zh-CN" altLang="en-US" sz="2400" dirty="0">
                <a:latin typeface="宋体" panose="02010600030101010101" pitchFamily="2" charset="-122"/>
              </a:rPr>
              <a:t>和传递</a:t>
            </a:r>
            <a:r>
              <a:rPr lang="en-US" altLang="zh-CN" sz="2400" dirty="0" err="1">
                <a:latin typeface="宋体" panose="02010600030101010101" pitchFamily="2" charset="-122"/>
              </a:rPr>
              <a:t>fd</a:t>
            </a:r>
            <a:r>
              <a:rPr lang="en-US" altLang="zh-CN" sz="2400" dirty="0">
                <a:latin typeface="宋体" panose="02010600030101010101" pitchFamily="2" charset="-122"/>
              </a:rPr>
              <a:t>）；</a:t>
            </a:r>
          </a:p>
          <a:p>
            <a:pPr algn="just" eaLnBrk="1" hangingPunct="1">
              <a:buFont typeface="Wingdings" panose="05000000000000000000" pitchFamily="2" charset="2"/>
              <a:buNone/>
            </a:pPr>
            <a:r>
              <a:rPr lang="en-US" altLang="zh-CN" sz="2400" dirty="0">
                <a:latin typeface="宋体" panose="02010600030101010101" pitchFamily="2" charset="-122"/>
              </a:rPr>
              <a:t>  6）</a:t>
            </a:r>
            <a:r>
              <a:rPr lang="zh-CN" altLang="en-US" sz="2400" dirty="0">
                <a:latin typeface="宋体" panose="02010600030101010101" pitchFamily="2" charset="-122"/>
              </a:rPr>
              <a:t>在</a:t>
            </a:r>
            <a:r>
              <a:rPr lang="en-US" altLang="zh-CN" sz="2400" dirty="0" err="1">
                <a:latin typeface="宋体" panose="02010600030101010101" pitchFamily="2" charset="-122"/>
              </a:rPr>
              <a:t>fd</a:t>
            </a:r>
            <a:r>
              <a:rPr lang="zh-CN" altLang="en-US" sz="2400" dirty="0">
                <a:latin typeface="宋体" panose="02010600030101010101" pitchFamily="2" charset="-122"/>
              </a:rPr>
              <a:t>范围内，</a:t>
            </a:r>
            <a:r>
              <a:rPr lang="en-US" altLang="zh-CN" sz="2400" dirty="0">
                <a:latin typeface="宋体" panose="02010600030101010101" pitchFamily="2" charset="-122"/>
              </a:rPr>
              <a:t>BCNF</a:t>
            </a:r>
            <a:r>
              <a:rPr lang="zh-CN" altLang="en-US" sz="2400" dirty="0">
                <a:latin typeface="宋体" panose="02010600030101010101" pitchFamily="2" charset="-122"/>
              </a:rPr>
              <a:t>下已完全消去了插入删除异常；</a:t>
            </a:r>
          </a:p>
          <a:p>
            <a:pPr algn="just" eaLnBrk="1" hangingPunct="1">
              <a:buFont typeface="Wingdings" panose="05000000000000000000" pitchFamily="2" charset="2"/>
              <a:buNone/>
            </a:pPr>
            <a:r>
              <a:rPr lang="zh-CN" altLang="en-US" sz="2400" dirty="0">
                <a:latin typeface="宋体" panose="02010600030101010101" pitchFamily="2" charset="-122"/>
              </a:rPr>
              <a:t>  7）范式并非越高越好；范式越高，异常越少，但查询操作越麻烦；</a:t>
            </a:r>
          </a:p>
          <a:p>
            <a:pPr algn="just" eaLnBrk="1" hangingPunct="1">
              <a:buFont typeface="Wingdings" panose="05000000000000000000" pitchFamily="2" charset="2"/>
              <a:buNone/>
            </a:pPr>
            <a:r>
              <a:rPr lang="zh-CN" altLang="en-US" sz="2400" dirty="0">
                <a:latin typeface="宋体" panose="02010600030101010101" pitchFamily="2" charset="-122"/>
              </a:rPr>
              <a:t>  8）适可而止：</a:t>
            </a:r>
          </a:p>
          <a:p>
            <a:pPr algn="just" eaLnBrk="1" hangingPunct="1">
              <a:buFont typeface="Wingdings" panose="05000000000000000000" pitchFamily="2" charset="2"/>
              <a:buNone/>
            </a:pPr>
            <a:r>
              <a:rPr lang="zh-CN" altLang="en-US" sz="2400" dirty="0">
                <a:latin typeface="宋体" panose="02010600030101010101" pitchFamily="2" charset="-122"/>
              </a:rPr>
              <a:t>  理论上：一般到3</a:t>
            </a:r>
            <a:r>
              <a:rPr lang="en-US" altLang="zh-CN" sz="2400" dirty="0">
                <a:latin typeface="宋体" panose="02010600030101010101" pitchFamily="2" charset="-122"/>
              </a:rPr>
              <a:t>NF</a:t>
            </a:r>
          </a:p>
          <a:p>
            <a:pPr algn="just" eaLnBrk="1" hangingPunct="1">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应用：存取垃圾；连接运算。</a:t>
            </a:r>
          </a:p>
          <a:p>
            <a:pPr algn="just" eaLnBrk="1" hangingPunct="1">
              <a:buFont typeface="Wingdings" panose="05000000000000000000" pitchFamily="2" charset="2"/>
              <a:buNone/>
            </a:pPr>
            <a:r>
              <a:rPr lang="zh-CN" altLang="en-US" sz="2400" dirty="0">
                <a:latin typeface="宋体" panose="02010600030101010101" pitchFamily="2" charset="-122"/>
              </a:rPr>
              <a:t>  9）分解不唯一。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95400" y="476672"/>
            <a:ext cx="9505056" cy="551251"/>
          </a:xfrm>
        </p:spPr>
        <p:txBody>
          <a:bodyPr>
            <a:normAutofit/>
          </a:bodyPr>
          <a:lstStyle/>
          <a:p>
            <a:pPr eaLnBrk="1" hangingPunct="1"/>
            <a:r>
              <a:rPr lang="en-US" altLang="zh-CN" sz="3200" dirty="0"/>
              <a:t>6.2.3 </a:t>
            </a:r>
            <a:r>
              <a:rPr lang="zh-CN" altLang="en-US" sz="3200" dirty="0"/>
              <a:t>范式(续)</a:t>
            </a:r>
            <a:endParaRPr lang="en-US" altLang="zh-CN" sz="3200" dirty="0"/>
          </a:p>
        </p:txBody>
      </p:sp>
      <p:sp>
        <p:nvSpPr>
          <p:cNvPr id="52227" name="Rectangle 3"/>
          <p:cNvSpPr>
            <a:spLocks noGrp="1" noChangeArrowheads="1"/>
          </p:cNvSpPr>
          <p:nvPr>
            <p:ph idx="1"/>
          </p:nvPr>
        </p:nvSpPr>
        <p:spPr>
          <a:xfrm>
            <a:off x="695400" y="1022438"/>
            <a:ext cx="9505056" cy="5574914"/>
          </a:xfrm>
        </p:spPr>
        <p:txBody>
          <a:bodyPr/>
          <a:lstStyle/>
          <a:p>
            <a:pPr algn="just" eaLnBrk="1" hangingPunct="1">
              <a:buFont typeface="Wingdings" panose="05000000000000000000" pitchFamily="2" charset="2"/>
              <a:buNone/>
            </a:pPr>
            <a:r>
              <a:rPr lang="zh-CN" altLang="en-US" dirty="0">
                <a:latin typeface="黑体" panose="02010609060101010101" pitchFamily="49" charset="-122"/>
              </a:rPr>
              <a:t>7  多值依赖（</a:t>
            </a:r>
            <a:r>
              <a:rPr lang="en-US" altLang="zh-CN" dirty="0" err="1">
                <a:latin typeface="黑体" panose="02010609060101010101" pitchFamily="49" charset="-122"/>
              </a:rPr>
              <a:t>MVD：multivalued</a:t>
            </a:r>
            <a:r>
              <a:rPr lang="en-US" altLang="zh-CN" dirty="0">
                <a:latin typeface="黑体" panose="02010609060101010101" pitchFamily="49" charset="-122"/>
              </a:rPr>
              <a:t> dependency）</a:t>
            </a:r>
          </a:p>
          <a:p>
            <a:pPr algn="just" eaLnBrk="1" hangingPunct="1">
              <a:buFont typeface="Wingdings" panose="05000000000000000000" pitchFamily="2" charset="2"/>
              <a:buNone/>
            </a:pPr>
            <a:r>
              <a:rPr lang="zh-CN" altLang="en-US" sz="2000" dirty="0">
                <a:latin typeface="黑体" panose="02010609060101010101" pitchFamily="49" charset="-122"/>
              </a:rPr>
              <a:t>先看一个例子：</a:t>
            </a:r>
          </a:p>
          <a:p>
            <a:pPr algn="just" eaLnBrk="1" hangingPunct="1">
              <a:buFont typeface="Wingdings" panose="05000000000000000000" pitchFamily="2" charset="2"/>
              <a:buNone/>
            </a:pPr>
            <a:r>
              <a:rPr lang="zh-CN" altLang="en-US" sz="2000" dirty="0">
                <a:latin typeface="黑体" panose="02010609060101010101" pitchFamily="49" charset="-122"/>
              </a:rPr>
              <a:t>例</a:t>
            </a:r>
            <a:r>
              <a:rPr lang="en-US" altLang="zh-CN" sz="2000" dirty="0">
                <a:latin typeface="黑体" panose="02010609060101010101" pitchFamily="49" charset="-122"/>
              </a:rPr>
              <a:t>R (</a:t>
            </a:r>
            <a:r>
              <a:rPr lang="zh-CN" altLang="en-US" sz="2000" dirty="0">
                <a:latin typeface="黑体" panose="02010609060101010101" pitchFamily="49" charset="-122"/>
              </a:rPr>
              <a:t>其中</a:t>
            </a:r>
            <a:r>
              <a:rPr lang="en-US" altLang="zh-CN" sz="2000" dirty="0">
                <a:latin typeface="黑体" panose="02010609060101010101" pitchFamily="49" charset="-122"/>
              </a:rPr>
              <a:t>KM：</a:t>
            </a:r>
            <a:r>
              <a:rPr lang="zh-CN" altLang="en-US" sz="2000" dirty="0">
                <a:latin typeface="黑体" panose="02010609060101010101" pitchFamily="49" charset="-122"/>
              </a:rPr>
              <a:t>课程名，</a:t>
            </a:r>
            <a:r>
              <a:rPr lang="en-US" altLang="zh-CN" sz="2000" dirty="0">
                <a:latin typeface="黑体" panose="02010609060101010101" pitchFamily="49" charset="-122"/>
              </a:rPr>
              <a:t>JSM:</a:t>
            </a:r>
            <a:r>
              <a:rPr lang="zh-CN" altLang="en-US" sz="2000" dirty="0">
                <a:latin typeface="黑体" panose="02010609060101010101" pitchFamily="49" charset="-122"/>
              </a:rPr>
              <a:t>教师名，</a:t>
            </a:r>
            <a:r>
              <a:rPr lang="en-US" altLang="zh-CN" sz="2000" dirty="0">
                <a:latin typeface="黑体" panose="02010609060101010101" pitchFamily="49" charset="-122"/>
              </a:rPr>
              <a:t>SM:</a:t>
            </a:r>
            <a:r>
              <a:rPr lang="zh-CN" altLang="en-US" sz="2000" dirty="0">
                <a:latin typeface="黑体" panose="02010609060101010101" pitchFamily="49" charset="-122"/>
              </a:rPr>
              <a:t>参考书名)</a:t>
            </a:r>
          </a:p>
          <a:p>
            <a:pPr algn="just" eaLnBrk="1" hangingPunct="1">
              <a:buFont typeface="Wingdings" panose="05000000000000000000" pitchFamily="2" charset="2"/>
              <a:buNone/>
            </a:pPr>
            <a:endParaRPr lang="zh-CN" altLang="en-US" sz="2400" b="1" i="1" dirty="0">
              <a:solidFill>
                <a:schemeClr val="tx2"/>
              </a:solidFill>
            </a:endParaRPr>
          </a:p>
        </p:txBody>
      </p:sp>
      <p:sp>
        <p:nvSpPr>
          <p:cNvPr id="52228" name="AutoShape 4">
            <a:hlinkClick r:id="rId2" action="ppaction://hlinksldjump" highlightClick="1">
              <a:snd r:embed="rId3" name="projctor.wav"/>
            </a:hlinkClick>
          </p:cNvPr>
          <p:cNvSpPr>
            <a:spLocks noChangeArrowheads="1"/>
          </p:cNvSpPr>
          <p:nvPr/>
        </p:nvSpPr>
        <p:spPr bwMode="auto">
          <a:xfrm>
            <a:off x="7172399" y="5823037"/>
            <a:ext cx="559121" cy="332831"/>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95" name="Group 115"/>
          <p:cNvGraphicFramePr>
            <a:graphicFrameLocks noGrp="1"/>
          </p:cNvGraphicFramePr>
          <p:nvPr>
            <p:extLst>
              <p:ext uri="{D42A27DB-BD31-4B8C-83A1-F6EECF244321}">
                <p14:modId xmlns:p14="http://schemas.microsoft.com/office/powerpoint/2010/main" val="1032700030"/>
              </p:ext>
            </p:extLst>
          </p:nvPr>
        </p:nvGraphicFramePr>
        <p:xfrm>
          <a:off x="1076399" y="2340063"/>
          <a:ext cx="7082199" cy="4659634"/>
        </p:xfrm>
        <a:graphic>
          <a:graphicData uri="http://schemas.openxmlformats.org/drawingml/2006/table">
            <a:tbl>
              <a:tblPr/>
              <a:tblGrid>
                <a:gridCol w="945459">
                  <a:extLst>
                    <a:ext uri="{9D8B030D-6E8A-4147-A177-3AD203B41FA5}">
                      <a16:colId xmlns:a16="http://schemas.microsoft.com/office/drawing/2014/main" val="2270063566"/>
                    </a:ext>
                  </a:extLst>
                </a:gridCol>
                <a:gridCol w="945457">
                  <a:extLst>
                    <a:ext uri="{9D8B030D-6E8A-4147-A177-3AD203B41FA5}">
                      <a16:colId xmlns:a16="http://schemas.microsoft.com/office/drawing/2014/main" val="213555789"/>
                    </a:ext>
                  </a:extLst>
                </a:gridCol>
                <a:gridCol w="1370623">
                  <a:extLst>
                    <a:ext uri="{9D8B030D-6E8A-4147-A177-3AD203B41FA5}">
                      <a16:colId xmlns:a16="http://schemas.microsoft.com/office/drawing/2014/main" val="2597289751"/>
                    </a:ext>
                  </a:extLst>
                </a:gridCol>
                <a:gridCol w="518352">
                  <a:extLst>
                    <a:ext uri="{9D8B030D-6E8A-4147-A177-3AD203B41FA5}">
                      <a16:colId xmlns:a16="http://schemas.microsoft.com/office/drawing/2014/main" val="1852119296"/>
                    </a:ext>
                  </a:extLst>
                </a:gridCol>
                <a:gridCol w="945457">
                  <a:extLst>
                    <a:ext uri="{9D8B030D-6E8A-4147-A177-3AD203B41FA5}">
                      <a16:colId xmlns:a16="http://schemas.microsoft.com/office/drawing/2014/main" val="1794462793"/>
                    </a:ext>
                  </a:extLst>
                </a:gridCol>
                <a:gridCol w="945459">
                  <a:extLst>
                    <a:ext uri="{9D8B030D-6E8A-4147-A177-3AD203B41FA5}">
                      <a16:colId xmlns:a16="http://schemas.microsoft.com/office/drawing/2014/main" val="3534241518"/>
                    </a:ext>
                  </a:extLst>
                </a:gridCol>
                <a:gridCol w="1411392">
                  <a:extLst>
                    <a:ext uri="{9D8B030D-6E8A-4147-A177-3AD203B41FA5}">
                      <a16:colId xmlns:a16="http://schemas.microsoft.com/office/drawing/2014/main" val="2076425726"/>
                    </a:ext>
                  </a:extLst>
                </a:gridCol>
              </a:tblGrid>
              <a:tr h="332831">
                <a:tc gridSpan="4">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非规范化的关系： </a:t>
                      </a:r>
                    </a:p>
                  </a:txBody>
                  <a:tcPr anchor="ctr" horzOverflow="overflow">
                    <a:lnL cap="flat">
                      <a:noFill/>
                    </a:lnL>
                    <a:lnR w="12700" cap="flat" cmpd="sng" algn="ctr">
                      <a:solidFill>
                        <a:schemeClr val="tx1"/>
                      </a:solidFill>
                      <a:prstDash val="solid"/>
                      <a:round/>
                      <a:headEnd type="none" w="sm" len="sm"/>
                      <a:tailEnd type="none" w="sm" len="sm"/>
                    </a:lnR>
                    <a:lnT cap="flat">
                      <a:noFill/>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 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82667951"/>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 M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1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0196169"/>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08122701"/>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8028005"/>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8702892"/>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李平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58413012"/>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25299290"/>
                  </a:ext>
                </a:extLst>
              </a:tr>
              <a:tr h="332831">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10575694"/>
                  </a:ext>
                </a:extLst>
              </a:tr>
              <a:tr h="332831">
                <a:tc rowSpan="6">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row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row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80509635"/>
                  </a:ext>
                </a:extLst>
              </a:tr>
              <a:tr h="3328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89032886"/>
                  </a:ext>
                </a:extLst>
              </a:tr>
              <a:tr h="332831">
                <a:tc vMerge="1">
                  <a:txBody>
                    <a:bodyPr/>
                    <a:lstStyle/>
                    <a:p>
                      <a:endParaRPr lang="zh-CN" altLang="en-US"/>
                    </a:p>
                  </a:txBody>
                  <a:tcPr/>
                </a:tc>
                <a:tc grid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285956"/>
                  </a:ext>
                </a:extLst>
              </a:tr>
              <a:tr h="332831">
                <a:tc vMerge="1">
                  <a:txBody>
                    <a:bodyPr/>
                    <a:lstStyle/>
                    <a:p>
                      <a:endParaRPr lang="zh-CN" altLang="en-US"/>
                    </a:p>
                  </a:txBody>
                  <a:tcPr/>
                </a:tc>
                <a:tc rowSpan="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cap="flat">
                      <a:noFill/>
                    </a:lnB>
                    <a:lnTlToBr>
                      <a:noFill/>
                    </a:lnTlToBr>
                    <a:lnBlToTr>
                      <a:noFill/>
                    </a:lnBlToTr>
                    <a:noFill/>
                  </a:tcPr>
                </a:tc>
                <a:tc rowSpan="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cap="flat">
                      <a:noFill/>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410753"/>
                  </a:ext>
                </a:extLst>
              </a:tr>
              <a:tr h="3328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2699772"/>
                  </a:ext>
                </a:extLst>
              </a:tr>
              <a:tr h="3328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3683863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1424" y="476672"/>
            <a:ext cx="9793088" cy="526907"/>
          </a:xfrm>
        </p:spPr>
        <p:txBody>
          <a:bodyPr>
            <a:normAutofit fontScale="90000"/>
          </a:bodyPr>
          <a:lstStyle/>
          <a:p>
            <a:pPr eaLnBrk="1" hangingPunct="1"/>
            <a:r>
              <a:rPr lang="en-US" altLang="zh-CN" sz="3200"/>
              <a:t>6.2.3 </a:t>
            </a:r>
            <a:r>
              <a:rPr lang="zh-CN" altLang="en-US" sz="3200"/>
              <a:t>范式(续)</a:t>
            </a:r>
            <a:endParaRPr lang="en-US" altLang="zh-CN" sz="3200"/>
          </a:p>
        </p:txBody>
      </p:sp>
      <p:sp>
        <p:nvSpPr>
          <p:cNvPr id="54275" name="Rectangle 3"/>
          <p:cNvSpPr>
            <a:spLocks noGrp="1" noChangeArrowheads="1"/>
          </p:cNvSpPr>
          <p:nvPr>
            <p:ph idx="1"/>
          </p:nvPr>
        </p:nvSpPr>
        <p:spPr>
          <a:xfrm>
            <a:off x="911424" y="1147192"/>
            <a:ext cx="9793088" cy="5090120"/>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4、多值依赖的形式定义</a:t>
            </a:r>
          </a:p>
          <a:p>
            <a:pPr algn="just" eaLnBrk="1" hangingPunct="1">
              <a:buFont typeface="Wingdings" panose="05000000000000000000" pitchFamily="2" charset="2"/>
              <a:buNone/>
            </a:pPr>
            <a:r>
              <a:rPr lang="zh-CN" altLang="en-US" sz="2000" dirty="0">
                <a:latin typeface="宋体" panose="02010600030101010101" pitchFamily="2" charset="-122"/>
              </a:rPr>
              <a:t>       任给</a:t>
            </a:r>
            <a:r>
              <a:rPr lang="en-US" altLang="zh-CN" sz="2000" dirty="0">
                <a:latin typeface="宋体" panose="02010600030101010101" pitchFamily="2" charset="-122"/>
              </a:rPr>
              <a:t>R（U），</a:t>
            </a:r>
            <a:r>
              <a:rPr lang="en-US" altLang="zh-CN" sz="2000" dirty="0" err="1">
                <a:latin typeface="宋体" panose="02010600030101010101" pitchFamily="2" charset="-122"/>
              </a:rPr>
              <a:t>x、y、z</a:t>
            </a:r>
            <a:r>
              <a:rPr lang="zh-CN" altLang="en-US" sz="2000" dirty="0">
                <a:latin typeface="宋体" panose="02010600030101010101" pitchFamily="2" charset="-122"/>
              </a:rPr>
              <a:t>为</a:t>
            </a:r>
            <a:r>
              <a:rPr lang="en-US" altLang="zh-CN" sz="2000" dirty="0">
                <a:latin typeface="宋体" panose="02010600030101010101" pitchFamily="2" charset="-122"/>
              </a:rPr>
              <a:t>U</a:t>
            </a:r>
            <a:r>
              <a:rPr lang="zh-CN" altLang="en-US" sz="2000" dirty="0">
                <a:latin typeface="宋体" panose="02010600030101010101" pitchFamily="2" charset="-122"/>
              </a:rPr>
              <a:t>中子集，</a:t>
            </a:r>
            <a:r>
              <a:rPr lang="en-US" altLang="zh-CN" sz="2000" dirty="0">
                <a:latin typeface="宋体" panose="02010600030101010101" pitchFamily="2" charset="-122"/>
              </a:rPr>
              <a:t>Z=</a:t>
            </a:r>
            <a:r>
              <a:rPr lang="en-US" altLang="zh-CN" sz="2000" dirty="0" err="1">
                <a:latin typeface="宋体" panose="02010600030101010101" pitchFamily="2" charset="-122"/>
              </a:rPr>
              <a:t>U-x-y，γ</a:t>
            </a:r>
            <a:r>
              <a:rPr lang="zh-CN" altLang="en-US" sz="2000" dirty="0">
                <a:latin typeface="宋体" panose="02010600030101010101" pitchFamily="2" charset="-122"/>
              </a:rPr>
              <a:t>是</a:t>
            </a:r>
            <a:r>
              <a:rPr lang="en-US" altLang="zh-CN" sz="2000" dirty="0">
                <a:latin typeface="宋体" panose="02010600030101010101" pitchFamily="2" charset="-122"/>
              </a:rPr>
              <a:t>R（U）</a:t>
            </a:r>
            <a:r>
              <a:rPr lang="zh-CN" altLang="en-US" sz="2000" dirty="0">
                <a:latin typeface="宋体" panose="02010600030101010101" pitchFamily="2" charset="-122"/>
              </a:rPr>
              <a:t>中任意一个关系集，</a:t>
            </a:r>
            <a:r>
              <a:rPr lang="en-US" altLang="zh-CN" sz="2000" dirty="0" err="1">
                <a:latin typeface="宋体" panose="02010600030101010101" pitchFamily="2" charset="-122"/>
              </a:rPr>
              <a:t>t、s</a:t>
            </a:r>
            <a:r>
              <a:rPr lang="zh-CN" altLang="en-US" sz="2000" dirty="0">
                <a:latin typeface="宋体" panose="02010600030101010101" pitchFamily="2" charset="-122"/>
              </a:rPr>
              <a:t>是</a:t>
            </a:r>
            <a:r>
              <a:rPr lang="en-US" altLang="zh-CN" sz="2000" dirty="0">
                <a:latin typeface="宋体" panose="02010600030101010101" pitchFamily="2" charset="-122"/>
              </a:rPr>
              <a:t>γ</a:t>
            </a:r>
            <a:r>
              <a:rPr lang="zh-CN" altLang="en-US" sz="2000" dirty="0">
                <a:latin typeface="宋体" panose="02010600030101010101" pitchFamily="2" charset="-122"/>
              </a:rPr>
              <a:t>的任意两个元组。若</a:t>
            </a:r>
            <a:r>
              <a:rPr lang="en-US" altLang="zh-CN" sz="2000" dirty="0">
                <a:latin typeface="宋体" panose="02010600030101010101" pitchFamily="2" charset="-122"/>
              </a:rPr>
              <a:t>t[x]=s[x]，</a:t>
            </a:r>
            <a:r>
              <a:rPr lang="zh-CN" altLang="en-US" sz="2000" dirty="0">
                <a:latin typeface="宋体" panose="02010600030101010101" pitchFamily="2" charset="-122"/>
              </a:rPr>
              <a:t>必有</a:t>
            </a:r>
            <a:r>
              <a:rPr lang="en-US" altLang="zh-CN" sz="2000" dirty="0">
                <a:latin typeface="宋体" panose="02010600030101010101" pitchFamily="2" charset="-122"/>
              </a:rPr>
              <a:t>γ</a:t>
            </a:r>
            <a:r>
              <a:rPr lang="zh-CN" altLang="en-US" sz="2000" dirty="0">
                <a:latin typeface="宋体" panose="02010600030101010101" pitchFamily="2" charset="-122"/>
              </a:rPr>
              <a:t>的两个元组</a:t>
            </a:r>
            <a:r>
              <a:rPr lang="en-US" altLang="zh-CN" sz="2000" dirty="0" err="1">
                <a:latin typeface="宋体" panose="02010600030101010101" pitchFamily="2" charset="-122"/>
              </a:rPr>
              <a:t>u、v</a:t>
            </a:r>
            <a:r>
              <a:rPr lang="zh-CN" altLang="en-US" sz="2000" dirty="0">
                <a:latin typeface="宋体" panose="02010600030101010101" pitchFamily="2" charset="-122"/>
              </a:rPr>
              <a:t>存在（</a:t>
            </a:r>
            <a:r>
              <a:rPr lang="en-US" altLang="zh-CN" sz="2000" dirty="0" err="1">
                <a:latin typeface="宋体" panose="02010600030101010101" pitchFamily="2" charset="-122"/>
              </a:rPr>
              <a:t>u、v</a:t>
            </a:r>
            <a:r>
              <a:rPr lang="zh-CN" altLang="en-US" sz="2000" dirty="0">
                <a:latin typeface="宋体" panose="02010600030101010101" pitchFamily="2" charset="-122"/>
              </a:rPr>
              <a:t>可与</a:t>
            </a:r>
            <a:r>
              <a:rPr lang="en-US" altLang="zh-CN" sz="2000" dirty="0" err="1">
                <a:latin typeface="宋体" panose="02010600030101010101" pitchFamily="2" charset="-122"/>
              </a:rPr>
              <a:t>t、s</a:t>
            </a:r>
            <a:r>
              <a:rPr lang="zh-CN" altLang="en-US" sz="2000" dirty="0">
                <a:latin typeface="宋体" panose="02010600030101010101" pitchFamily="2" charset="-122"/>
              </a:rPr>
              <a:t>相同），使得：</a:t>
            </a:r>
          </a:p>
          <a:p>
            <a:pPr algn="just" eaLnBrk="1" hangingPunct="1">
              <a:buFont typeface="Wingdings" panose="05000000000000000000" pitchFamily="2" charset="2"/>
              <a:buNone/>
            </a:pPr>
            <a:r>
              <a:rPr lang="zh-CN" altLang="en-US" sz="2000" dirty="0">
                <a:latin typeface="宋体" panose="02010600030101010101" pitchFamily="2" charset="-122"/>
              </a:rPr>
              <a:t>   1）</a:t>
            </a:r>
            <a:r>
              <a:rPr lang="en-US" altLang="zh-CN" sz="2000" dirty="0">
                <a:latin typeface="宋体" panose="02010600030101010101" pitchFamily="2" charset="-122"/>
              </a:rPr>
              <a:t>u[x]=v[x]=t[x]=s[x]；</a:t>
            </a:r>
          </a:p>
          <a:p>
            <a:pPr algn="just" eaLnBrk="1" hangingPunct="1">
              <a:buFont typeface="Wingdings" panose="05000000000000000000" pitchFamily="2" charset="2"/>
              <a:buNone/>
            </a:pPr>
            <a:r>
              <a:rPr lang="en-US" altLang="zh-CN" sz="2000" dirty="0">
                <a:latin typeface="宋体" panose="02010600030101010101" pitchFamily="2" charset="-122"/>
              </a:rPr>
              <a:t>   2）u[y]=t[y]</a:t>
            </a:r>
            <a:r>
              <a:rPr lang="zh-CN" altLang="en-US" sz="2000" dirty="0">
                <a:latin typeface="宋体" panose="02010600030101010101" pitchFamily="2" charset="-122"/>
              </a:rPr>
              <a:t>且</a:t>
            </a:r>
            <a:r>
              <a:rPr lang="en-US" altLang="zh-CN" sz="2000" dirty="0">
                <a:latin typeface="宋体" panose="02010600030101010101" pitchFamily="2" charset="-122"/>
              </a:rPr>
              <a:t>u[z]=s[z]；</a:t>
            </a:r>
          </a:p>
          <a:p>
            <a:pPr algn="just" eaLnBrk="1" hangingPunct="1">
              <a:buFont typeface="Wingdings" panose="05000000000000000000" pitchFamily="2" charset="2"/>
              <a:buNone/>
            </a:pPr>
            <a:r>
              <a:rPr lang="en-US" altLang="zh-CN" sz="2000" dirty="0">
                <a:latin typeface="宋体" panose="02010600030101010101" pitchFamily="2" charset="-122"/>
              </a:rPr>
              <a:t>   3）v[y]=s[y]</a:t>
            </a:r>
            <a:r>
              <a:rPr lang="zh-CN" altLang="en-US" sz="2000" dirty="0">
                <a:latin typeface="宋体" panose="02010600030101010101" pitchFamily="2" charset="-122"/>
              </a:rPr>
              <a:t>且</a:t>
            </a:r>
            <a:r>
              <a:rPr lang="en-US" altLang="zh-CN" sz="2000">
                <a:latin typeface="宋体" panose="02010600030101010101" pitchFamily="2" charset="-122"/>
              </a:rPr>
              <a:t>v[z</a:t>
            </a:r>
            <a:r>
              <a:rPr lang="en-US" altLang="zh-CN" sz="2000" smtClean="0">
                <a:latin typeface="宋体" panose="02010600030101010101" pitchFamily="2" charset="-122"/>
              </a:rPr>
              <a:t>]=t[z</a:t>
            </a:r>
            <a:r>
              <a:rPr lang="en-US" altLang="zh-CN" sz="2000" dirty="0">
                <a:latin typeface="宋体" panose="02010600030101010101" pitchFamily="2" charset="-122"/>
              </a:rPr>
              <a:t>]。</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则称</a:t>
            </a:r>
            <a:r>
              <a:rPr lang="en-US" altLang="zh-CN" sz="2000" dirty="0">
                <a:latin typeface="宋体" panose="02010600030101010101" pitchFamily="2" charset="-122"/>
              </a:rPr>
              <a:t>y</a:t>
            </a:r>
            <a:r>
              <a:rPr lang="zh-CN" altLang="en-US" sz="2000" dirty="0">
                <a:latin typeface="宋体" panose="02010600030101010101" pitchFamily="2" charset="-122"/>
              </a:rPr>
              <a:t>多值依赖于</a:t>
            </a:r>
            <a:r>
              <a:rPr lang="en-US" altLang="zh-CN" sz="2000" dirty="0">
                <a:latin typeface="宋体" panose="02010600030101010101" pitchFamily="2" charset="-122"/>
              </a:rPr>
              <a:t>x。</a:t>
            </a:r>
          </a:p>
          <a:p>
            <a:pPr algn="just" eaLnBrk="1" hangingPunct="1">
              <a:buFont typeface="Wingdings" panose="05000000000000000000" pitchFamily="2" charset="2"/>
              <a:buNone/>
            </a:pPr>
            <a:r>
              <a:rPr lang="zh-CN" altLang="en-US" sz="2000" dirty="0">
                <a:latin typeface="宋体" panose="02010600030101010101" pitchFamily="2" charset="-122"/>
              </a:rPr>
              <a:t>换句话说：</a:t>
            </a:r>
          </a:p>
          <a:p>
            <a:pPr algn="just" eaLnBrk="1" hangingPunct="1">
              <a:buFont typeface="Wingdings" panose="05000000000000000000" pitchFamily="2" charset="2"/>
              <a:buNone/>
            </a:pPr>
            <a:r>
              <a:rPr lang="zh-CN" altLang="en-US" sz="2000" dirty="0">
                <a:latin typeface="宋体" panose="02010600030101010101" pitchFamily="2" charset="-122"/>
              </a:rPr>
              <a:t>       任给</a:t>
            </a:r>
            <a:r>
              <a:rPr lang="en-US" altLang="zh-CN" sz="2000" dirty="0">
                <a:latin typeface="宋体" panose="02010600030101010101" pitchFamily="2" charset="-122"/>
              </a:rPr>
              <a:t>R（U），γ</a:t>
            </a:r>
            <a:r>
              <a:rPr lang="zh-CN" altLang="en-US" sz="2000" dirty="0">
                <a:latin typeface="宋体" panose="02010600030101010101" pitchFamily="2" charset="-122"/>
              </a:rPr>
              <a:t>是其任意关系集，若</a:t>
            </a:r>
            <a:r>
              <a:rPr lang="en-US" altLang="zh-CN" sz="2000" dirty="0">
                <a:latin typeface="宋体" panose="02010600030101010101" pitchFamily="2" charset="-122"/>
              </a:rPr>
              <a:t>γ</a:t>
            </a:r>
            <a:r>
              <a:rPr lang="zh-CN" altLang="en-US" sz="2000" dirty="0">
                <a:latin typeface="宋体" panose="02010600030101010101" pitchFamily="2" charset="-122"/>
              </a:rPr>
              <a:t>中有两个元组在</a:t>
            </a:r>
            <a:r>
              <a:rPr lang="en-US" altLang="zh-CN" sz="2000" dirty="0">
                <a:latin typeface="宋体" panose="02010600030101010101" pitchFamily="2" charset="-122"/>
              </a:rPr>
              <a:t>x</a:t>
            </a:r>
            <a:r>
              <a:rPr lang="zh-CN" altLang="en-US" sz="2000" dirty="0">
                <a:latin typeface="宋体" panose="02010600030101010101" pitchFamily="2" charset="-122"/>
              </a:rPr>
              <a:t>属性上的值相等，则交换这两个元组在</a:t>
            </a:r>
            <a:r>
              <a:rPr lang="en-US" altLang="zh-CN" sz="2000" dirty="0">
                <a:latin typeface="宋体" panose="02010600030101010101" pitchFamily="2" charset="-122"/>
              </a:rPr>
              <a:t>y</a:t>
            </a:r>
            <a:r>
              <a:rPr lang="zh-CN" altLang="en-US" sz="2000" dirty="0">
                <a:latin typeface="宋体" panose="02010600030101010101" pitchFamily="2" charset="-122"/>
              </a:rPr>
              <a:t>上的属性值，所得两个新元组仍为</a:t>
            </a:r>
            <a:r>
              <a:rPr lang="en-US" altLang="zh-CN" sz="2000" dirty="0">
                <a:latin typeface="宋体" panose="02010600030101010101" pitchFamily="2" charset="-122"/>
              </a:rPr>
              <a:t>γ</a:t>
            </a:r>
            <a:r>
              <a:rPr lang="zh-CN" altLang="en-US" sz="2000" dirty="0">
                <a:latin typeface="宋体" panose="02010600030101010101" pitchFamily="2" charset="-122"/>
              </a:rPr>
              <a:t>中的元组。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9416" y="332656"/>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55299" name="Rectangle 3"/>
          <p:cNvSpPr>
            <a:spLocks noGrp="1" noChangeArrowheads="1"/>
          </p:cNvSpPr>
          <p:nvPr>
            <p:ph idx="1"/>
          </p:nvPr>
        </p:nvSpPr>
        <p:spPr>
          <a:xfrm>
            <a:off x="839416" y="1142281"/>
            <a:ext cx="7772400" cy="4876800"/>
          </a:xfrm>
        </p:spPr>
        <p:txBody>
          <a:bodyPr/>
          <a:lstStyle/>
          <a:p>
            <a:pPr algn="just" eaLnBrk="1" hangingPunct="1">
              <a:buFont typeface="Wingdings" panose="05000000000000000000" pitchFamily="2" charset="2"/>
              <a:buNone/>
            </a:pPr>
            <a:r>
              <a:rPr lang="zh-CN" altLang="en-US" sz="2000">
                <a:latin typeface="宋体" panose="02010600030101010101" pitchFamily="2" charset="-122"/>
              </a:rPr>
              <a:t>例</a:t>
            </a:r>
            <a:r>
              <a:rPr lang="en-US" altLang="zh-CN" sz="2000">
                <a:latin typeface="宋体" panose="02010600030101010101" pitchFamily="2" charset="-122"/>
              </a:rPr>
              <a:t>R (</a:t>
            </a:r>
            <a:r>
              <a:rPr lang="zh-CN" altLang="en-US" sz="2000">
                <a:latin typeface="宋体" panose="02010600030101010101" pitchFamily="2" charset="-122"/>
              </a:rPr>
              <a:t>其中</a:t>
            </a:r>
            <a:r>
              <a:rPr lang="en-US" altLang="zh-CN" sz="2000">
                <a:latin typeface="宋体" panose="02010600030101010101" pitchFamily="2" charset="-122"/>
              </a:rPr>
              <a:t>KM：</a:t>
            </a:r>
            <a:r>
              <a:rPr lang="zh-CN" altLang="en-US" sz="2000">
                <a:latin typeface="宋体" panose="02010600030101010101" pitchFamily="2" charset="-122"/>
              </a:rPr>
              <a:t>课程名，</a:t>
            </a:r>
            <a:r>
              <a:rPr lang="en-US" altLang="zh-CN" sz="2000">
                <a:latin typeface="宋体" panose="02010600030101010101" pitchFamily="2" charset="-122"/>
              </a:rPr>
              <a:t>JSM：</a:t>
            </a:r>
            <a:r>
              <a:rPr lang="zh-CN" altLang="en-US" sz="2000">
                <a:latin typeface="宋体" panose="02010600030101010101" pitchFamily="2" charset="-122"/>
              </a:rPr>
              <a:t>教师名，</a:t>
            </a:r>
            <a:r>
              <a:rPr lang="en-US" altLang="zh-CN" sz="2000">
                <a:latin typeface="宋体" panose="02010600030101010101" pitchFamily="2" charset="-122"/>
              </a:rPr>
              <a:t>SM：</a:t>
            </a:r>
            <a:r>
              <a:rPr lang="zh-CN" altLang="en-US" sz="2000">
                <a:latin typeface="宋体" panose="02010600030101010101" pitchFamily="2" charset="-122"/>
              </a:rPr>
              <a:t>参考书名)</a:t>
            </a:r>
          </a:p>
          <a:p>
            <a:pPr algn="just" eaLnBrk="1" hangingPunct="1">
              <a:buFont typeface="Wingdings" panose="05000000000000000000" pitchFamily="2" charset="2"/>
              <a:buNone/>
            </a:pPr>
            <a:endParaRPr lang="zh-CN" altLang="en-US" sz="2000">
              <a:latin typeface="宋体" panose="02010600030101010101" pitchFamily="2" charset="-122"/>
            </a:endParaRPr>
          </a:p>
        </p:txBody>
      </p:sp>
      <p:graphicFrame>
        <p:nvGraphicFramePr>
          <p:cNvPr id="126067" name="Group 115"/>
          <p:cNvGraphicFramePr>
            <a:graphicFrameLocks noGrp="1"/>
          </p:cNvGraphicFramePr>
          <p:nvPr>
            <p:extLst>
              <p:ext uri="{D42A27DB-BD31-4B8C-83A1-F6EECF244321}">
                <p14:modId xmlns:p14="http://schemas.microsoft.com/office/powerpoint/2010/main" val="4040914849"/>
              </p:ext>
            </p:extLst>
          </p:nvPr>
        </p:nvGraphicFramePr>
        <p:xfrm>
          <a:off x="915616" y="1751881"/>
          <a:ext cx="5867400" cy="4267200"/>
        </p:xfrm>
        <a:graphic>
          <a:graphicData uri="http://schemas.openxmlformats.org/drawingml/2006/table">
            <a:tbl>
              <a:tblPr/>
              <a:tblGrid>
                <a:gridCol w="849313">
                  <a:extLst>
                    <a:ext uri="{9D8B030D-6E8A-4147-A177-3AD203B41FA5}">
                      <a16:colId xmlns:a16="http://schemas.microsoft.com/office/drawing/2014/main" val="3794646749"/>
                    </a:ext>
                  </a:extLst>
                </a:gridCol>
                <a:gridCol w="773112">
                  <a:extLst>
                    <a:ext uri="{9D8B030D-6E8A-4147-A177-3AD203B41FA5}">
                      <a16:colId xmlns:a16="http://schemas.microsoft.com/office/drawing/2014/main" val="109055400"/>
                    </a:ext>
                  </a:extLst>
                </a:gridCol>
                <a:gridCol w="1120775">
                  <a:extLst>
                    <a:ext uri="{9D8B030D-6E8A-4147-A177-3AD203B41FA5}">
                      <a16:colId xmlns:a16="http://schemas.microsoft.com/office/drawing/2014/main" val="1773117855"/>
                    </a:ext>
                  </a:extLst>
                </a:gridCol>
                <a:gridCol w="423863">
                  <a:extLst>
                    <a:ext uri="{9D8B030D-6E8A-4147-A177-3AD203B41FA5}">
                      <a16:colId xmlns:a16="http://schemas.microsoft.com/office/drawing/2014/main" val="3460177684"/>
                    </a:ext>
                  </a:extLst>
                </a:gridCol>
                <a:gridCol w="773112">
                  <a:extLst>
                    <a:ext uri="{9D8B030D-6E8A-4147-A177-3AD203B41FA5}">
                      <a16:colId xmlns:a16="http://schemas.microsoft.com/office/drawing/2014/main" val="3808284145"/>
                    </a:ext>
                  </a:extLst>
                </a:gridCol>
                <a:gridCol w="773113">
                  <a:extLst>
                    <a:ext uri="{9D8B030D-6E8A-4147-A177-3AD203B41FA5}">
                      <a16:colId xmlns:a16="http://schemas.microsoft.com/office/drawing/2014/main" val="1294662847"/>
                    </a:ext>
                  </a:extLst>
                </a:gridCol>
                <a:gridCol w="1154112">
                  <a:extLst>
                    <a:ext uri="{9D8B030D-6E8A-4147-A177-3AD203B41FA5}">
                      <a16:colId xmlns:a16="http://schemas.microsoft.com/office/drawing/2014/main" val="1405582253"/>
                    </a:ext>
                  </a:extLst>
                </a:gridCol>
              </a:tblGrid>
              <a:tr h="258763">
                <a:tc gridSpan="4">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非规范化的关系：</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cap="flat">
                      <a:noFill/>
                    </a:lnL>
                    <a:lnR w="12700" cap="flat" cmpd="sng" algn="ctr">
                      <a:solidFill>
                        <a:schemeClr val="tx1"/>
                      </a:solidFill>
                      <a:prstDash val="solid"/>
                      <a:round/>
                      <a:headEnd type="none" w="sm" len="sm"/>
                      <a:tailEnd type="none" w="sm" len="sm"/>
                    </a:lnR>
                    <a:lnT cap="flat">
                      <a:noFill/>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 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94140335"/>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 M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1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50138527"/>
                  </a:ext>
                </a:extLst>
              </a:tr>
              <a:tr h="3016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66732371"/>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74485237"/>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64852527"/>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李平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57827066"/>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51463271"/>
                  </a:ext>
                </a:extLst>
              </a:tr>
              <a:tr h="2587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58405290"/>
                  </a:ext>
                </a:extLst>
              </a:tr>
              <a:tr h="258763">
                <a:tc rowSpan="6">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row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row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94139859"/>
                  </a:ext>
                </a:extLst>
              </a:tr>
              <a:tr h="2587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49901086"/>
                  </a:ext>
                </a:extLst>
              </a:tr>
              <a:tr h="258763">
                <a:tc vMerge="1">
                  <a:txBody>
                    <a:bodyPr/>
                    <a:lstStyle/>
                    <a:p>
                      <a:endParaRPr lang="zh-CN" altLang="en-US"/>
                    </a:p>
                  </a:txBody>
                  <a:tcPr/>
                </a:tc>
                <a:tc gridSpan="2">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64229384"/>
                  </a:ext>
                </a:extLst>
              </a:tr>
              <a:tr h="258763">
                <a:tc vMerge="1">
                  <a:txBody>
                    <a:bodyPr/>
                    <a:lstStyle/>
                    <a:p>
                      <a:endParaRPr lang="zh-CN" altLang="en-US"/>
                    </a:p>
                  </a:txBody>
                  <a:tcPr/>
                </a:tc>
                <a:tc rowSpan="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cap="flat">
                      <a:noFill/>
                    </a:lnB>
                    <a:lnTlToBr>
                      <a:noFill/>
                    </a:lnTlToBr>
                    <a:lnBlToTr>
                      <a:noFill/>
                    </a:lnBlToTr>
                    <a:noFill/>
                  </a:tcPr>
                </a:tc>
                <a:tc rowSpan="3">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cap="flat">
                      <a:noFill/>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46242272"/>
                  </a:ext>
                </a:extLst>
              </a:tr>
              <a:tr h="2587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33115122"/>
                  </a:ext>
                </a:extLst>
              </a:tr>
              <a:tr h="2587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664112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7408" y="548680"/>
            <a:ext cx="7772400" cy="1066800"/>
          </a:xfrm>
        </p:spPr>
        <p:txBody>
          <a:bodyPr/>
          <a:lstStyle/>
          <a:p>
            <a:pPr eaLnBrk="1" hangingPunct="1"/>
            <a:r>
              <a:rPr lang="en-US" altLang="zh-CN" sz="3200" dirty="0"/>
              <a:t>6.1.1 </a:t>
            </a:r>
            <a:r>
              <a:rPr lang="zh-CN" altLang="en-US" sz="3200" dirty="0"/>
              <a:t>关系数据模型的简单回顾</a:t>
            </a:r>
            <a:br>
              <a:rPr lang="zh-CN" altLang="en-US" sz="3200" dirty="0"/>
            </a:br>
            <a:endParaRPr lang="zh-CN" altLang="en-US" sz="3200" dirty="0"/>
          </a:p>
        </p:txBody>
      </p:sp>
      <p:sp>
        <p:nvSpPr>
          <p:cNvPr id="8195" name="Rectangle 3"/>
          <p:cNvSpPr>
            <a:spLocks noGrp="1" noChangeArrowheads="1"/>
          </p:cNvSpPr>
          <p:nvPr>
            <p:ph idx="1"/>
          </p:nvPr>
        </p:nvSpPr>
        <p:spPr/>
        <p:txBody>
          <a:bodyPr/>
          <a:lstStyle/>
          <a:p>
            <a:pPr eaLnBrk="1" hangingPunct="1"/>
            <a:r>
              <a:rPr lang="en-US" altLang="zh-CN" sz="2000" dirty="0"/>
              <a:t>R(A</a:t>
            </a:r>
            <a:r>
              <a:rPr lang="en-US" altLang="zh-CN" sz="2000" baseline="-25000" dirty="0"/>
              <a:t>1</a:t>
            </a:r>
            <a:r>
              <a:rPr lang="en-US" altLang="zh-CN" sz="2000" dirty="0"/>
              <a:t>/D</a:t>
            </a:r>
            <a:r>
              <a:rPr lang="en-US" altLang="zh-CN" sz="2000" baseline="-25000" dirty="0"/>
              <a:t>1</a:t>
            </a:r>
            <a:r>
              <a:rPr lang="en-US" altLang="zh-CN" sz="2000" dirty="0"/>
              <a:t>, A</a:t>
            </a:r>
            <a:r>
              <a:rPr lang="en-US" altLang="zh-CN" sz="2000" baseline="-25000" dirty="0"/>
              <a:t>2</a:t>
            </a:r>
            <a:r>
              <a:rPr lang="en-US" altLang="zh-CN" sz="2000" dirty="0"/>
              <a:t>/D</a:t>
            </a:r>
            <a:r>
              <a:rPr lang="en-US" altLang="zh-CN" sz="2000" baseline="-25000" dirty="0"/>
              <a:t>2</a:t>
            </a:r>
            <a:r>
              <a:rPr lang="en-US" altLang="zh-CN" sz="2000" dirty="0"/>
              <a:t>,…, A</a:t>
            </a:r>
            <a:r>
              <a:rPr lang="en-US" altLang="zh-CN" sz="2000" baseline="-25000" dirty="0"/>
              <a:t>n</a:t>
            </a:r>
            <a:r>
              <a:rPr lang="en-US" altLang="zh-CN" sz="2000" dirty="0"/>
              <a:t>/</a:t>
            </a:r>
            <a:r>
              <a:rPr lang="en-US" altLang="zh-CN" sz="2000" dirty="0" err="1"/>
              <a:t>D</a:t>
            </a:r>
            <a:r>
              <a:rPr lang="en-US" altLang="zh-CN" sz="2000" baseline="-25000" dirty="0" err="1"/>
              <a:t>n</a:t>
            </a:r>
            <a:r>
              <a:rPr lang="en-US" altLang="zh-CN" sz="2000" dirty="0"/>
              <a:t>)</a:t>
            </a:r>
          </a:p>
          <a:p>
            <a:pPr eaLnBrk="1" hangingPunct="1"/>
            <a:endParaRPr lang="en-US" altLang="zh-CN" sz="2000" dirty="0"/>
          </a:p>
          <a:p>
            <a:pPr eaLnBrk="1" hangingPunct="1"/>
            <a:r>
              <a:rPr lang="en-US" altLang="zh-CN" sz="2000" dirty="0"/>
              <a:t>R（U, D, DOM, F） </a:t>
            </a:r>
          </a:p>
          <a:p>
            <a:pPr lvl="1" eaLnBrk="1" hangingPunct="1"/>
            <a:r>
              <a:rPr lang="zh-CN" altLang="en-US" sz="2000" dirty="0">
                <a:latin typeface="仿宋_GB2312" pitchFamily="49" charset="-122"/>
                <a:ea typeface="仿宋_GB2312" pitchFamily="49" charset="-122"/>
              </a:rPr>
              <a:t>关系名</a:t>
            </a:r>
            <a:r>
              <a:rPr lang="en-US" altLang="zh-CN" sz="2000" dirty="0">
                <a:latin typeface="仿宋_GB2312" pitchFamily="49" charset="-122"/>
                <a:ea typeface="仿宋_GB2312" pitchFamily="49" charset="-122"/>
              </a:rPr>
              <a:t>R，</a:t>
            </a:r>
            <a:r>
              <a:rPr lang="zh-CN" altLang="en-US" sz="2000" dirty="0">
                <a:latin typeface="仿宋_GB2312" pitchFamily="49" charset="-122"/>
                <a:ea typeface="仿宋_GB2312" pitchFamily="49" charset="-122"/>
              </a:rPr>
              <a:t>它是符号化的元组语义； </a:t>
            </a:r>
          </a:p>
          <a:p>
            <a:pPr lvl="1" eaLnBrk="1" hangingPunct="1"/>
            <a:r>
              <a:rPr lang="zh-CN" altLang="en-US" sz="2000" dirty="0">
                <a:latin typeface="仿宋_GB2312" pitchFamily="49" charset="-122"/>
                <a:ea typeface="仿宋_GB2312" pitchFamily="49" charset="-122"/>
              </a:rPr>
              <a:t>一组属性</a:t>
            </a:r>
            <a:r>
              <a:rPr lang="en-US" altLang="zh-CN" sz="2000" dirty="0">
                <a:latin typeface="仿宋_GB2312" pitchFamily="49" charset="-122"/>
                <a:ea typeface="仿宋_GB2312" pitchFamily="49" charset="-122"/>
              </a:rPr>
              <a:t>U； </a:t>
            </a:r>
          </a:p>
          <a:p>
            <a:pPr lvl="1" eaLnBrk="1" hangingPunct="1"/>
            <a:r>
              <a:rPr lang="zh-CN" altLang="en-US" sz="2000" dirty="0">
                <a:latin typeface="仿宋_GB2312" pitchFamily="49" charset="-122"/>
                <a:ea typeface="仿宋_GB2312" pitchFamily="49" charset="-122"/>
              </a:rPr>
              <a:t>属性组</a:t>
            </a:r>
            <a:r>
              <a:rPr lang="en-US" altLang="zh-CN" sz="2000" dirty="0">
                <a:latin typeface="仿宋_GB2312" pitchFamily="49" charset="-122"/>
                <a:ea typeface="仿宋_GB2312" pitchFamily="49" charset="-122"/>
              </a:rPr>
              <a:t>U</a:t>
            </a:r>
            <a:r>
              <a:rPr lang="zh-CN" altLang="en-US" sz="2000" dirty="0">
                <a:latin typeface="仿宋_GB2312" pitchFamily="49" charset="-122"/>
                <a:ea typeface="仿宋_GB2312" pitchFamily="49" charset="-122"/>
              </a:rPr>
              <a:t>中属性所来自的域</a:t>
            </a:r>
            <a:r>
              <a:rPr lang="en-US" altLang="zh-CN" sz="2000" dirty="0">
                <a:latin typeface="仿宋_GB2312" pitchFamily="49" charset="-122"/>
                <a:ea typeface="仿宋_GB2312" pitchFamily="49" charset="-122"/>
              </a:rPr>
              <a:t>D； </a:t>
            </a:r>
          </a:p>
          <a:p>
            <a:pPr lvl="1" eaLnBrk="1" hangingPunct="1"/>
            <a:r>
              <a:rPr lang="zh-CN" altLang="en-US" sz="2000" dirty="0">
                <a:latin typeface="仿宋_GB2312" pitchFamily="49" charset="-122"/>
                <a:ea typeface="仿宋_GB2312" pitchFamily="49" charset="-122"/>
              </a:rPr>
              <a:t>属性到域的映射</a:t>
            </a:r>
            <a:r>
              <a:rPr lang="en-US" altLang="zh-CN" sz="2000" dirty="0">
                <a:latin typeface="仿宋_GB2312" pitchFamily="49" charset="-122"/>
                <a:ea typeface="仿宋_GB2312" pitchFamily="49" charset="-122"/>
              </a:rPr>
              <a:t>DOM； </a:t>
            </a:r>
          </a:p>
          <a:p>
            <a:pPr lvl="1" eaLnBrk="1" hangingPunct="1"/>
            <a:r>
              <a:rPr lang="zh-CN" altLang="en-US" sz="2000" dirty="0">
                <a:latin typeface="仿宋_GB2312" pitchFamily="49" charset="-122"/>
                <a:ea typeface="仿宋_GB2312" pitchFamily="49" charset="-122"/>
              </a:rPr>
              <a:t>属性组</a:t>
            </a:r>
            <a:r>
              <a:rPr lang="en-US" altLang="zh-CN" sz="2000" dirty="0">
                <a:latin typeface="仿宋_GB2312" pitchFamily="49" charset="-122"/>
                <a:ea typeface="仿宋_GB2312" pitchFamily="49" charset="-122"/>
              </a:rPr>
              <a:t>U</a:t>
            </a:r>
            <a:r>
              <a:rPr lang="zh-CN" altLang="en-US" sz="2000" dirty="0">
                <a:latin typeface="仿宋_GB2312" pitchFamily="49" charset="-122"/>
                <a:ea typeface="仿宋_GB2312" pitchFamily="49" charset="-122"/>
              </a:rPr>
              <a:t>上的一组数据依赖</a:t>
            </a:r>
            <a:r>
              <a:rPr lang="en-US" altLang="zh-CN" sz="2000" dirty="0">
                <a:latin typeface="仿宋_GB2312" pitchFamily="49" charset="-122"/>
                <a:ea typeface="仿宋_GB2312" pitchFamily="49" charset="-122"/>
              </a:rPr>
              <a:t>F</a:t>
            </a:r>
          </a:p>
          <a:p>
            <a:pPr eaLnBrk="1" hangingPunct="1"/>
            <a:endParaRPr lang="en-US" altLang="zh-CN" sz="2400" dirty="0">
              <a:latin typeface="仿宋_GB2312" pitchFamily="49" charset="-122"/>
              <a:ea typeface="仿宋_GB2312" pitchFamily="49" charset="-122"/>
            </a:endParaRPr>
          </a:p>
          <a:p>
            <a:pPr eaLnBrk="1" hangingPunct="1"/>
            <a:r>
              <a:rPr lang="en-US" altLang="zh-CN" sz="2000" dirty="0"/>
              <a:t>R（U, F）</a:t>
            </a:r>
            <a:endParaRPr lang="en-US" altLang="zh-CN" sz="2000" dirty="0">
              <a:ea typeface="仿宋_GB2312" pitchFamily="49" charset="-122"/>
            </a:endParaRPr>
          </a:p>
          <a:p>
            <a:pPr lvl="1" eaLnBrk="1" hangingPunct="1"/>
            <a:endParaRPr lang="en-US" altLang="zh-CN" sz="2000" dirty="0">
              <a:latin typeface="仿宋_GB2312" pitchFamily="49" charset="-122"/>
              <a:ea typeface="仿宋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95400" y="476672"/>
            <a:ext cx="9217024" cy="541815"/>
          </a:xfrm>
        </p:spPr>
        <p:txBody>
          <a:bodyPr>
            <a:normAutofit/>
          </a:bodyPr>
          <a:lstStyle/>
          <a:p>
            <a:pPr eaLnBrk="1" hangingPunct="1"/>
            <a:r>
              <a:rPr lang="en-US" altLang="zh-CN" sz="3200" dirty="0"/>
              <a:t>6.2.3 </a:t>
            </a:r>
            <a:r>
              <a:rPr lang="zh-CN" altLang="en-US" sz="3200" dirty="0"/>
              <a:t>范式(续)</a:t>
            </a:r>
            <a:endParaRPr lang="en-US" altLang="zh-CN" sz="3200" dirty="0"/>
          </a:p>
        </p:txBody>
      </p:sp>
      <p:sp>
        <p:nvSpPr>
          <p:cNvPr id="56323" name="Rectangle 3"/>
          <p:cNvSpPr>
            <a:spLocks noGrp="1" noChangeArrowheads="1"/>
          </p:cNvSpPr>
          <p:nvPr>
            <p:ph idx="1"/>
          </p:nvPr>
        </p:nvSpPr>
        <p:spPr>
          <a:xfrm>
            <a:off x="695400" y="1147192"/>
            <a:ext cx="9217024" cy="5234136"/>
          </a:xfrm>
        </p:spPr>
        <p:txBody>
          <a:bodyPr>
            <a:normAutofit/>
          </a:bodyPr>
          <a:lstStyle/>
          <a:p>
            <a:pPr algn="just" eaLnBrk="1"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zh-CN" altLang="en-US" sz="2400" dirty="0">
                <a:latin typeface="宋体" panose="02010600030101010101" pitchFamily="2" charset="-122"/>
              </a:rPr>
              <a:t>1）非平凡多值依赖：</a:t>
            </a:r>
          </a:p>
          <a:p>
            <a:pPr algn="just" eaLnBrk="1" hangingPunct="1">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KM，SM）→→JSM</a:t>
            </a:r>
          </a:p>
          <a:p>
            <a:pPr algn="just" eaLnBrk="1" hangingPunct="1">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且</a:t>
            </a:r>
            <a:r>
              <a:rPr lang="en-US" altLang="zh-CN" sz="2400" dirty="0">
                <a:latin typeface="宋体" panose="02010600030101010101" pitchFamily="2" charset="-122"/>
              </a:rPr>
              <a:t>JSM</a:t>
            </a:r>
            <a:r>
              <a:rPr lang="zh-CN" altLang="en-US" sz="2400" dirty="0">
                <a:latin typeface="宋体" panose="02010600030101010101" pitchFamily="2" charset="-122"/>
              </a:rPr>
              <a:t>与</a:t>
            </a:r>
            <a:r>
              <a:rPr lang="en-US" altLang="zh-CN" sz="2400" dirty="0">
                <a:latin typeface="宋体" panose="02010600030101010101" pitchFamily="2" charset="-122"/>
              </a:rPr>
              <a:t>SM</a:t>
            </a:r>
            <a:r>
              <a:rPr lang="zh-CN" altLang="en-US" sz="2400" dirty="0">
                <a:latin typeface="宋体" panose="02010600030101010101" pitchFamily="2" charset="-122"/>
              </a:rPr>
              <a:t>无关（无论哪一组为参考书，其对应</a:t>
            </a:r>
            <a:r>
              <a:rPr lang="en-US" altLang="zh-CN" sz="2400" dirty="0">
                <a:latin typeface="宋体" panose="02010600030101010101" pitchFamily="2" charset="-122"/>
              </a:rPr>
              <a:t>JSM</a:t>
            </a:r>
            <a:r>
              <a:rPr lang="zh-CN" altLang="en-US" sz="2400" dirty="0">
                <a:latin typeface="宋体" panose="02010600030101010101" pitchFamily="2" charset="-122"/>
              </a:rPr>
              <a:t>不变）。</a:t>
            </a:r>
          </a:p>
          <a:p>
            <a:pPr algn="just" eaLnBrk="1" hangingPunct="1">
              <a:buFont typeface="Wingdings" panose="05000000000000000000" pitchFamily="2" charset="2"/>
              <a:buNone/>
            </a:pPr>
            <a:r>
              <a:rPr lang="zh-CN" altLang="en-US" sz="2400" dirty="0">
                <a:latin typeface="宋体" panose="02010600030101010101" pitchFamily="2" charset="-122"/>
              </a:rPr>
              <a:t>     如：{数学，数学分析}→→{邓军，陈斯}</a:t>
            </a:r>
          </a:p>
          <a:p>
            <a:pPr algn="just" eaLnBrk="1" hangingPunct="1">
              <a:buFont typeface="Wingdings" panose="05000000000000000000" pitchFamily="2" charset="2"/>
              <a:buNone/>
            </a:pPr>
            <a:r>
              <a:rPr lang="zh-CN" altLang="en-US" sz="2400" dirty="0">
                <a:latin typeface="宋体" panose="02010600030101010101" pitchFamily="2" charset="-122"/>
              </a:rPr>
              <a:t>         {数学，高等代数}→→{邓军，陈斯}</a:t>
            </a:r>
          </a:p>
          <a:p>
            <a:pPr algn="just" eaLnBrk="1" hangingPunct="1">
              <a:buFont typeface="Wingdings" panose="05000000000000000000" pitchFamily="2" charset="2"/>
              <a:buNone/>
            </a:pPr>
            <a:r>
              <a:rPr lang="zh-CN" altLang="en-US" sz="2400" dirty="0">
                <a:latin typeface="宋体" panose="02010600030101010101" pitchFamily="2" charset="-122"/>
              </a:rPr>
              <a:t>     ∴根据</a:t>
            </a:r>
            <a:r>
              <a:rPr lang="en-US" altLang="zh-CN" sz="2400" dirty="0">
                <a:latin typeface="宋体" panose="02010600030101010101" pitchFamily="2" charset="-122"/>
              </a:rPr>
              <a:t>MVD</a:t>
            </a:r>
            <a:r>
              <a:rPr lang="zh-CN" altLang="en-US" sz="2400" dirty="0">
                <a:latin typeface="宋体" panose="02010600030101010101" pitchFamily="2" charset="-122"/>
              </a:rPr>
              <a:t>定义：</a:t>
            </a:r>
            <a:r>
              <a:rPr lang="en-US" altLang="zh-CN" sz="2400" dirty="0">
                <a:latin typeface="宋体" panose="02010600030101010101" pitchFamily="2" charset="-122"/>
              </a:rPr>
              <a:t>KM→→JSM</a:t>
            </a:r>
          </a:p>
          <a:p>
            <a:pPr algn="just" eaLnBrk="1" hangingPunct="1">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同理可得：</a:t>
            </a:r>
            <a:r>
              <a:rPr lang="en-US" altLang="zh-CN" sz="2400" dirty="0">
                <a:latin typeface="宋体" panose="02010600030101010101" pitchFamily="2" charset="-122"/>
              </a:rPr>
              <a:t>KM→→SM</a:t>
            </a:r>
          </a:p>
          <a:p>
            <a:pPr algn="just" eaLnBrk="1" hangingPunct="1">
              <a:buFont typeface="Wingdings" panose="05000000000000000000" pitchFamily="2" charset="2"/>
              <a:buNone/>
            </a:pPr>
            <a:r>
              <a:rPr lang="en-US" altLang="zh-CN" sz="2400" dirty="0">
                <a:latin typeface="宋体" panose="02010600030101010101" pitchFamily="2" charset="-122"/>
              </a:rPr>
              <a:t>   2）R∈BCNF</a:t>
            </a:r>
          </a:p>
          <a:p>
            <a:pPr algn="just" eaLnBrk="1" hangingPunct="1">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码：（</a:t>
            </a:r>
            <a:r>
              <a:rPr lang="en-US" altLang="zh-CN" sz="2400" dirty="0">
                <a:latin typeface="宋体" panose="02010600030101010101" pitchFamily="2" charset="-122"/>
              </a:rPr>
              <a:t>KM,JSM，SM）</a:t>
            </a:r>
          </a:p>
          <a:p>
            <a:pPr algn="just" eaLnBrk="1" hangingPunct="1">
              <a:buFont typeface="Wingdings" panose="05000000000000000000" pitchFamily="2" charset="2"/>
              <a:buNone/>
            </a:pPr>
            <a:r>
              <a:rPr lang="en-US" altLang="zh-CN" sz="2400" dirty="0">
                <a:latin typeface="宋体" panose="02010600030101010101" pitchFamily="2"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67408" y="548680"/>
            <a:ext cx="9437204" cy="534361"/>
          </a:xfrm>
        </p:spPr>
        <p:txBody>
          <a:bodyPr>
            <a:normAutofit/>
          </a:bodyPr>
          <a:lstStyle/>
          <a:p>
            <a:pPr eaLnBrk="1" hangingPunct="1"/>
            <a:r>
              <a:rPr lang="en-US" altLang="zh-CN" sz="3200" dirty="0"/>
              <a:t>6.2.3 </a:t>
            </a:r>
            <a:r>
              <a:rPr lang="zh-CN" altLang="en-US" sz="3200" dirty="0"/>
              <a:t>范式(续)</a:t>
            </a:r>
            <a:endParaRPr lang="en-US" altLang="zh-CN" sz="3200" dirty="0"/>
          </a:p>
        </p:txBody>
      </p:sp>
      <p:sp>
        <p:nvSpPr>
          <p:cNvPr id="57347" name="Rectangle 3"/>
          <p:cNvSpPr>
            <a:spLocks noGrp="1" noChangeArrowheads="1"/>
          </p:cNvSpPr>
          <p:nvPr>
            <p:ph idx="1"/>
          </p:nvPr>
        </p:nvSpPr>
        <p:spPr>
          <a:xfrm>
            <a:off x="763252" y="1147192"/>
            <a:ext cx="9437204" cy="5162128"/>
          </a:xfrm>
        </p:spPr>
        <p:txBody>
          <a:bodyPr>
            <a:normAutofit fontScale="92500" lnSpcReduction="20000"/>
          </a:bodyPr>
          <a:lstStyle/>
          <a:p>
            <a:pPr algn="just" eaLnBrk="1" hangingPunct="1">
              <a:lnSpc>
                <a:spcPct val="90000"/>
              </a:lnSpc>
              <a:buFont typeface="Wingdings" panose="05000000000000000000" pitchFamily="2" charset="2"/>
              <a:buNone/>
            </a:pPr>
            <a:r>
              <a:rPr lang="zh-CN" altLang="en-US" sz="2400">
                <a:latin typeface="宋体" panose="02010600030101010101" pitchFamily="2" charset="-122"/>
              </a:rPr>
              <a:t>7.2  </a:t>
            </a:r>
            <a:r>
              <a:rPr lang="en-US" altLang="zh-CN" sz="2400">
                <a:latin typeface="宋体" panose="02010600030101010101" pitchFamily="2" charset="-122"/>
              </a:rPr>
              <a:t>MVD</a:t>
            </a:r>
            <a:r>
              <a:rPr lang="zh-CN" altLang="en-US" sz="2400">
                <a:latin typeface="宋体" panose="02010600030101010101" pitchFamily="2" charset="-122"/>
              </a:rPr>
              <a:t>性质</a:t>
            </a:r>
          </a:p>
          <a:p>
            <a:pPr algn="just" eaLnBrk="1" hangingPunct="1">
              <a:lnSpc>
                <a:spcPct val="90000"/>
              </a:lnSpc>
              <a:buFont typeface="Wingdings" panose="05000000000000000000" pitchFamily="2" charset="2"/>
              <a:buNone/>
            </a:pPr>
            <a:r>
              <a:rPr lang="zh-CN" altLang="en-US" sz="2400">
                <a:latin typeface="宋体" panose="02010600030101010101" pitchFamily="2" charset="-122"/>
              </a:rPr>
              <a:t>1、对称性规则</a:t>
            </a:r>
          </a:p>
          <a:p>
            <a:pPr algn="just" eaLnBrk="1" hangingPunct="1">
              <a:lnSpc>
                <a:spcPct val="90000"/>
              </a:lnSpc>
              <a:buFont typeface="Wingdings" panose="05000000000000000000" pitchFamily="2" charset="2"/>
              <a:buNone/>
            </a:pPr>
            <a:r>
              <a:rPr lang="zh-CN" altLang="en-US" sz="2000">
                <a:latin typeface="宋体" panose="02010600030101010101" pitchFamily="2" charset="-122"/>
              </a:rPr>
              <a:t>    若</a:t>
            </a:r>
            <a:r>
              <a:rPr lang="en-US" altLang="zh-CN" sz="2000">
                <a:latin typeface="宋体" panose="02010600030101010101" pitchFamily="2" charset="-122"/>
              </a:rPr>
              <a:t>x→→y，</a:t>
            </a:r>
            <a:r>
              <a:rPr lang="zh-CN" altLang="en-US" sz="2000">
                <a:latin typeface="宋体" panose="02010600030101010101" pitchFamily="2" charset="-122"/>
              </a:rPr>
              <a:t>则</a:t>
            </a:r>
            <a:r>
              <a:rPr lang="en-US" altLang="zh-CN" sz="2000">
                <a:latin typeface="宋体" panose="02010600030101010101" pitchFamily="2" charset="-122"/>
              </a:rPr>
              <a:t>x→→z，</a:t>
            </a:r>
            <a:r>
              <a:rPr lang="zh-CN" altLang="en-US" sz="2000">
                <a:latin typeface="宋体" panose="02010600030101010101" pitchFamily="2" charset="-122"/>
              </a:rPr>
              <a:t>其中</a:t>
            </a:r>
            <a:r>
              <a:rPr lang="en-US" altLang="zh-CN" sz="2000">
                <a:latin typeface="宋体" panose="02010600030101010101" pitchFamily="2" charset="-122"/>
              </a:rPr>
              <a:t>z=U-x-y</a:t>
            </a:r>
          </a:p>
          <a:p>
            <a:pPr algn="just" eaLnBrk="1" hangingPunct="1">
              <a:lnSpc>
                <a:spcPct val="90000"/>
              </a:lnSpc>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如</a:t>
            </a:r>
            <a:r>
              <a:rPr lang="en-US" altLang="zh-CN" sz="2000">
                <a:latin typeface="宋体" panose="02010600030101010101" pitchFamily="2" charset="-122"/>
              </a:rPr>
              <a:t>R</a:t>
            </a:r>
            <a:r>
              <a:rPr lang="zh-CN" altLang="en-US" sz="2000">
                <a:latin typeface="宋体" panose="02010600030101010101" pitchFamily="2" charset="-122"/>
              </a:rPr>
              <a:t>中：</a:t>
            </a:r>
            <a:r>
              <a:rPr lang="en-US" altLang="zh-CN" sz="2000">
                <a:latin typeface="宋体" panose="02010600030101010101" pitchFamily="2" charset="-122"/>
              </a:rPr>
              <a:t>KM→→JSM</a:t>
            </a:r>
          </a:p>
          <a:p>
            <a:pPr algn="just" eaLnBrk="1" hangingPunct="1">
              <a:lnSpc>
                <a:spcPct val="90000"/>
              </a:lnSpc>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根据对称性：</a:t>
            </a:r>
            <a:r>
              <a:rPr lang="en-US" altLang="zh-CN" sz="2000">
                <a:latin typeface="宋体" panose="02010600030101010101" pitchFamily="2" charset="-122"/>
              </a:rPr>
              <a:t>KM→→SM   z=U-x-y=U-KM-JSM=SM</a:t>
            </a:r>
          </a:p>
          <a:p>
            <a:pPr algn="just" eaLnBrk="1" hangingPunct="1">
              <a:lnSpc>
                <a:spcPct val="90000"/>
              </a:lnSpc>
              <a:buFont typeface="Wingdings" panose="05000000000000000000" pitchFamily="2" charset="2"/>
              <a:buNone/>
            </a:pPr>
            <a:r>
              <a:rPr lang="en-US" altLang="zh-CN" sz="2400">
                <a:latin typeface="宋体" panose="02010600030101010101" pitchFamily="2" charset="-122"/>
              </a:rPr>
              <a:t>2、</a:t>
            </a:r>
            <a:r>
              <a:rPr lang="zh-CN" altLang="en-US" sz="2400">
                <a:latin typeface="宋体" panose="02010600030101010101" pitchFamily="2" charset="-122"/>
              </a:rPr>
              <a:t>传递性规则</a:t>
            </a:r>
          </a:p>
          <a:p>
            <a:pPr algn="just" eaLnBrk="1" hangingPunct="1">
              <a:lnSpc>
                <a:spcPct val="90000"/>
              </a:lnSpc>
              <a:buFont typeface="Wingdings" panose="05000000000000000000" pitchFamily="2" charset="2"/>
              <a:buNone/>
            </a:pPr>
            <a:r>
              <a:rPr lang="zh-CN" altLang="en-US" sz="2000">
                <a:latin typeface="宋体" panose="02010600030101010101" pitchFamily="2" charset="-122"/>
              </a:rPr>
              <a:t>    若</a:t>
            </a:r>
            <a:r>
              <a:rPr lang="en-US" altLang="zh-CN" sz="2000">
                <a:latin typeface="宋体" panose="02010600030101010101" pitchFamily="2" charset="-122"/>
              </a:rPr>
              <a:t>x→→y，y→→z，</a:t>
            </a:r>
            <a:r>
              <a:rPr lang="zh-CN" altLang="en-US" sz="2000">
                <a:latin typeface="宋体" panose="02010600030101010101" pitchFamily="2" charset="-122"/>
              </a:rPr>
              <a:t>则</a:t>
            </a:r>
            <a:r>
              <a:rPr lang="en-US" altLang="zh-CN" sz="2000">
                <a:latin typeface="宋体" panose="02010600030101010101" pitchFamily="2" charset="-122"/>
              </a:rPr>
              <a:t>x→→z</a:t>
            </a:r>
          </a:p>
          <a:p>
            <a:pPr algn="just" eaLnBrk="1" hangingPunct="1">
              <a:lnSpc>
                <a:spcPct val="90000"/>
              </a:lnSpc>
              <a:buFont typeface="Wingdings" panose="05000000000000000000" pitchFamily="2" charset="2"/>
              <a:buNone/>
            </a:pPr>
            <a:r>
              <a:rPr lang="en-US" altLang="zh-CN" sz="2400">
                <a:latin typeface="宋体" panose="02010600030101010101" pitchFamily="2" charset="-122"/>
              </a:rPr>
              <a:t>3、</a:t>
            </a:r>
            <a:r>
              <a:rPr lang="zh-CN" altLang="en-US" sz="2400">
                <a:latin typeface="宋体" panose="02010600030101010101" pitchFamily="2" charset="-122"/>
              </a:rPr>
              <a:t>复制规则</a:t>
            </a:r>
          </a:p>
          <a:p>
            <a:pPr algn="just" eaLnBrk="1" hangingPunct="1">
              <a:lnSpc>
                <a:spcPct val="90000"/>
              </a:lnSpc>
              <a:buFont typeface="Wingdings" panose="05000000000000000000" pitchFamily="2" charset="2"/>
              <a:buNone/>
            </a:pPr>
            <a:r>
              <a:rPr lang="zh-CN" altLang="en-US" sz="2000">
                <a:latin typeface="宋体" panose="02010600030101010101" pitchFamily="2" charset="-122"/>
              </a:rPr>
              <a:t>    若</a:t>
            </a:r>
            <a:r>
              <a:rPr lang="en-US" altLang="zh-CN" sz="2000">
                <a:latin typeface="宋体" panose="02010600030101010101" pitchFamily="2" charset="-122"/>
              </a:rPr>
              <a:t>x→y，</a:t>
            </a:r>
            <a:r>
              <a:rPr lang="zh-CN" altLang="en-US" sz="2000">
                <a:latin typeface="宋体" panose="02010600030101010101" pitchFamily="2" charset="-122"/>
              </a:rPr>
              <a:t>则</a:t>
            </a:r>
            <a:r>
              <a:rPr lang="en-US" altLang="zh-CN" sz="2000">
                <a:latin typeface="宋体" panose="02010600030101010101" pitchFamily="2" charset="-122"/>
              </a:rPr>
              <a:t>x→→y</a:t>
            </a:r>
          </a:p>
          <a:p>
            <a:pPr algn="just" eaLnBrk="1" hangingPunct="1">
              <a:lnSpc>
                <a:spcPct val="90000"/>
              </a:lnSpc>
              <a:buFont typeface="Wingdings" panose="05000000000000000000" pitchFamily="2" charset="2"/>
              <a:buNone/>
            </a:pPr>
            <a:r>
              <a:rPr lang="en-US" altLang="zh-CN" sz="2000">
                <a:latin typeface="宋体" panose="02010600030101010101" pitchFamily="2" charset="-122"/>
              </a:rPr>
              <a:t>    （x→y</a:t>
            </a:r>
            <a:r>
              <a:rPr lang="zh-CN" altLang="en-US" sz="2000">
                <a:latin typeface="宋体" panose="02010600030101010101" pitchFamily="2" charset="-122"/>
              </a:rPr>
              <a:t>是</a:t>
            </a:r>
            <a:r>
              <a:rPr lang="en-US" altLang="zh-CN" sz="2000">
                <a:latin typeface="宋体" panose="02010600030101010101" pitchFamily="2" charset="-122"/>
              </a:rPr>
              <a:t>x→→y</a:t>
            </a:r>
            <a:r>
              <a:rPr lang="zh-CN" altLang="en-US" sz="2000">
                <a:latin typeface="宋体" panose="02010600030101010101" pitchFamily="2" charset="-122"/>
              </a:rPr>
              <a:t>的一子类，前者一对一，后者一对多）</a:t>
            </a:r>
          </a:p>
          <a:p>
            <a:pPr algn="just" eaLnBrk="1" hangingPunct="1">
              <a:lnSpc>
                <a:spcPct val="90000"/>
              </a:lnSpc>
              <a:buFont typeface="Wingdings" panose="05000000000000000000" pitchFamily="2" charset="2"/>
              <a:buNone/>
            </a:pPr>
            <a:r>
              <a:rPr lang="zh-CN" altLang="en-US" sz="2400">
                <a:latin typeface="宋体" panose="02010600030101010101" pitchFamily="2" charset="-122"/>
              </a:rPr>
              <a:t>4、并规则</a:t>
            </a:r>
          </a:p>
          <a:p>
            <a:pPr algn="just" eaLnBrk="1" hangingPunct="1">
              <a:lnSpc>
                <a:spcPct val="90000"/>
              </a:lnSpc>
              <a:buFont typeface="Wingdings" panose="05000000000000000000" pitchFamily="2" charset="2"/>
              <a:buNone/>
            </a:pPr>
            <a:r>
              <a:rPr lang="zh-CN" altLang="en-US" sz="2000">
                <a:latin typeface="宋体" panose="02010600030101010101" pitchFamily="2" charset="-122"/>
              </a:rPr>
              <a:t>    若</a:t>
            </a:r>
            <a:r>
              <a:rPr lang="en-US" altLang="zh-CN" sz="2000">
                <a:latin typeface="宋体" panose="02010600030101010101" pitchFamily="2" charset="-122"/>
              </a:rPr>
              <a:t>x→→y，x→→z，</a:t>
            </a:r>
            <a:r>
              <a:rPr lang="zh-CN" altLang="en-US" sz="2000">
                <a:latin typeface="宋体" panose="02010600030101010101" pitchFamily="2" charset="-122"/>
              </a:rPr>
              <a:t>则</a:t>
            </a:r>
            <a:r>
              <a:rPr lang="en-US" altLang="zh-CN" sz="2000">
                <a:latin typeface="宋体" panose="02010600030101010101" pitchFamily="2" charset="-122"/>
              </a:rPr>
              <a:t>x→→yz</a:t>
            </a:r>
          </a:p>
          <a:p>
            <a:pPr algn="just" eaLnBrk="1" hangingPunct="1">
              <a:lnSpc>
                <a:spcPct val="90000"/>
              </a:lnSpc>
              <a:buFont typeface="Wingdings" panose="05000000000000000000" pitchFamily="2" charset="2"/>
              <a:buNone/>
            </a:pPr>
            <a:r>
              <a:rPr lang="en-US" altLang="zh-CN" sz="2400">
                <a:latin typeface="宋体" panose="02010600030101010101" pitchFamily="2" charset="-122"/>
              </a:rPr>
              <a:t>5、</a:t>
            </a:r>
            <a:r>
              <a:rPr lang="zh-CN" altLang="en-US" sz="2400">
                <a:latin typeface="宋体" panose="02010600030101010101" pitchFamily="2" charset="-122"/>
              </a:rPr>
              <a:t>交规则</a:t>
            </a:r>
          </a:p>
          <a:p>
            <a:pPr algn="just" eaLnBrk="1" hangingPunct="1">
              <a:lnSpc>
                <a:spcPct val="90000"/>
              </a:lnSpc>
              <a:buFont typeface="Wingdings" panose="05000000000000000000" pitchFamily="2" charset="2"/>
              <a:buNone/>
            </a:pPr>
            <a:r>
              <a:rPr lang="zh-CN" altLang="en-US" sz="2000">
                <a:latin typeface="宋体" panose="02010600030101010101" pitchFamily="2" charset="-122"/>
              </a:rPr>
              <a:t>    若</a:t>
            </a:r>
            <a:r>
              <a:rPr lang="en-US" altLang="zh-CN" sz="2000">
                <a:latin typeface="宋体" panose="02010600030101010101" pitchFamily="2" charset="-122"/>
              </a:rPr>
              <a:t>x→→y，x→→z，</a:t>
            </a:r>
            <a:r>
              <a:rPr lang="zh-CN" altLang="en-US" sz="2000">
                <a:latin typeface="宋体" panose="02010600030101010101" pitchFamily="2" charset="-122"/>
              </a:rPr>
              <a:t>则</a:t>
            </a:r>
            <a:r>
              <a:rPr lang="en-US" altLang="zh-CN" sz="2000">
                <a:latin typeface="宋体" panose="02010600030101010101" pitchFamily="2" charset="-122"/>
              </a:rPr>
              <a:t>x→→y∩z</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1424" y="476672"/>
            <a:ext cx="7772400" cy="504825"/>
          </a:xfrm>
        </p:spPr>
        <p:txBody>
          <a:bodyPr>
            <a:normAutofit fontScale="90000"/>
          </a:bodyPr>
          <a:lstStyle/>
          <a:p>
            <a:pPr eaLnBrk="1" hangingPunct="1"/>
            <a:r>
              <a:rPr lang="en-US" altLang="zh-CN" sz="3200"/>
              <a:t>6.2.3 </a:t>
            </a:r>
            <a:r>
              <a:rPr lang="zh-CN" altLang="en-US" sz="3200"/>
              <a:t>范式(续)</a:t>
            </a:r>
            <a:endParaRPr lang="en-US" altLang="zh-CN" sz="3200"/>
          </a:p>
        </p:txBody>
      </p:sp>
      <p:sp>
        <p:nvSpPr>
          <p:cNvPr id="58371" name="Rectangle 3"/>
          <p:cNvSpPr>
            <a:spLocks noGrp="1" noChangeArrowheads="1"/>
          </p:cNvSpPr>
          <p:nvPr>
            <p:ph idx="1"/>
          </p:nvPr>
        </p:nvSpPr>
        <p:spPr>
          <a:xfrm>
            <a:off x="911424" y="1147192"/>
            <a:ext cx="7772400" cy="4876800"/>
          </a:xfrm>
        </p:spPr>
        <p:txBody>
          <a:bodyPr/>
          <a:lstStyle/>
          <a:p>
            <a:pPr algn="just" eaLnBrk="1" hangingPunct="1">
              <a:buFont typeface="Wingdings" panose="05000000000000000000" pitchFamily="2" charset="2"/>
              <a:buNone/>
            </a:pPr>
            <a:r>
              <a:rPr lang="zh-CN" altLang="en-US" sz="2800">
                <a:latin typeface="宋体" panose="02010600030101010101" pitchFamily="2" charset="-122"/>
              </a:rPr>
              <a:t>6、差规则</a:t>
            </a:r>
          </a:p>
          <a:p>
            <a:pPr algn="just" eaLnBrk="1" hangingPunct="1">
              <a:buFont typeface="Wingdings" panose="05000000000000000000" pitchFamily="2" charset="2"/>
              <a:buNone/>
            </a:pPr>
            <a:r>
              <a:rPr lang="zh-CN" altLang="en-US" sz="2400">
                <a:latin typeface="宋体" panose="02010600030101010101" pitchFamily="2" charset="-122"/>
              </a:rPr>
              <a:t>    若</a:t>
            </a:r>
            <a:r>
              <a:rPr lang="en-US" altLang="zh-CN" sz="2400">
                <a:latin typeface="宋体" panose="02010600030101010101" pitchFamily="2" charset="-122"/>
              </a:rPr>
              <a:t>x→→y，x→→z，</a:t>
            </a:r>
            <a:r>
              <a:rPr lang="zh-CN" altLang="en-US" sz="2400">
                <a:latin typeface="宋体" panose="02010600030101010101" pitchFamily="2" charset="-122"/>
              </a:rPr>
              <a:t>则</a:t>
            </a:r>
            <a:r>
              <a:rPr lang="en-US" altLang="zh-CN" sz="2400">
                <a:latin typeface="宋体" panose="02010600030101010101" pitchFamily="2" charset="-122"/>
              </a:rPr>
              <a:t>x→→（y-z），x→→（z-y）</a:t>
            </a:r>
          </a:p>
          <a:p>
            <a:pPr algn="just" eaLnBrk="1" hangingPunct="1">
              <a:buFont typeface="Wingdings" panose="05000000000000000000" pitchFamily="2" charset="2"/>
              <a:buNone/>
            </a:pPr>
            <a:r>
              <a:rPr lang="en-US" altLang="zh-CN" sz="2800">
                <a:latin typeface="宋体" panose="02010600030101010101" pitchFamily="2" charset="-122"/>
              </a:rPr>
              <a:t>7、</a:t>
            </a:r>
            <a:r>
              <a:rPr lang="zh-CN" altLang="en-US" sz="2800">
                <a:latin typeface="宋体" panose="02010600030101010101" pitchFamily="2" charset="-122"/>
              </a:rPr>
              <a:t>伪传递规则</a:t>
            </a:r>
          </a:p>
          <a:p>
            <a:pPr algn="just" eaLnBrk="1" hangingPunct="1">
              <a:buFont typeface="Wingdings" panose="05000000000000000000" pitchFamily="2" charset="2"/>
              <a:buNone/>
            </a:pPr>
            <a:r>
              <a:rPr lang="zh-CN" altLang="en-US" sz="2400">
                <a:latin typeface="宋体" panose="02010600030101010101" pitchFamily="2" charset="-122"/>
              </a:rPr>
              <a:t>    若</a:t>
            </a:r>
            <a:r>
              <a:rPr lang="en-US" altLang="zh-CN" sz="2400">
                <a:latin typeface="宋体" panose="02010600030101010101" pitchFamily="2" charset="-122"/>
              </a:rPr>
              <a:t>x→→y，wy→z，</a:t>
            </a:r>
            <a:r>
              <a:rPr lang="zh-CN" altLang="en-US" sz="2400">
                <a:latin typeface="宋体" panose="02010600030101010101" pitchFamily="2" charset="-122"/>
              </a:rPr>
              <a:t>则</a:t>
            </a:r>
            <a:r>
              <a:rPr lang="en-US" altLang="zh-CN" sz="2400">
                <a:latin typeface="宋体" panose="02010600030101010101" pitchFamily="2" charset="-122"/>
              </a:rPr>
              <a:t>wx→→（z-w-y）</a:t>
            </a:r>
          </a:p>
          <a:p>
            <a:pPr algn="just" eaLnBrk="1" hangingPunct="1">
              <a:buFont typeface="Wingdings" panose="05000000000000000000" pitchFamily="2" charset="2"/>
              <a:buNone/>
            </a:pPr>
            <a:endParaRPr lang="zh-CN" altLang="en-US" sz="2400">
              <a:latin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7408" y="476672"/>
            <a:ext cx="8928992" cy="50454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59395" name="Rectangle 3"/>
          <p:cNvSpPr>
            <a:spLocks noGrp="1" noChangeArrowheads="1"/>
          </p:cNvSpPr>
          <p:nvPr>
            <p:ph idx="1"/>
          </p:nvPr>
        </p:nvSpPr>
        <p:spPr>
          <a:xfrm>
            <a:off x="767408" y="1147192"/>
            <a:ext cx="8928992" cy="4874096"/>
          </a:xfrm>
        </p:spPr>
        <p:txBody>
          <a:bodyPr/>
          <a:lstStyle/>
          <a:p>
            <a:pPr algn="just" eaLnBrk="1" hangingPunct="1">
              <a:buFont typeface="Wingdings" panose="05000000000000000000" pitchFamily="2" charset="2"/>
              <a:buNone/>
            </a:pPr>
            <a:r>
              <a:rPr lang="zh-CN" altLang="en-US" sz="2400">
                <a:latin typeface="宋体" panose="02010600030101010101" pitchFamily="2" charset="-122"/>
              </a:rPr>
              <a:t>7.3  存在问题</a:t>
            </a:r>
          </a:p>
          <a:p>
            <a:pPr algn="just" eaLnBrk="1" hangingPunct="1">
              <a:buFont typeface="Wingdings" panose="05000000000000000000" pitchFamily="2" charset="2"/>
              <a:buNone/>
            </a:pPr>
            <a:r>
              <a:rPr lang="zh-CN" altLang="en-US" sz="2400">
                <a:latin typeface="宋体" panose="02010600030101010101" pitchFamily="2" charset="-122"/>
              </a:rPr>
              <a:t>1、数据冗余</a:t>
            </a:r>
          </a:p>
          <a:p>
            <a:pPr algn="just" eaLnBrk="1" hangingPunct="1">
              <a:buFont typeface="Wingdings" panose="05000000000000000000" pitchFamily="2" charset="2"/>
              <a:buNone/>
            </a:pPr>
            <a:r>
              <a:rPr lang="zh-CN" altLang="en-US" sz="2000">
                <a:latin typeface="宋体" panose="02010600030101010101" pitchFamily="2" charset="-122"/>
              </a:rPr>
              <a:t>    有多少个教师上课，就有多少套参考书重复存放。</a:t>
            </a:r>
          </a:p>
          <a:p>
            <a:pPr algn="just" eaLnBrk="1" hangingPunct="1">
              <a:buFont typeface="Wingdings" panose="05000000000000000000" pitchFamily="2" charset="2"/>
              <a:buNone/>
            </a:pPr>
            <a:r>
              <a:rPr lang="zh-CN" altLang="en-US" sz="2400">
                <a:latin typeface="宋体" panose="02010600030101010101" pitchFamily="2" charset="-122"/>
              </a:rPr>
              <a:t>2、修改麻烦</a:t>
            </a:r>
          </a:p>
          <a:p>
            <a:pPr algn="just" eaLnBrk="1" hangingPunct="1">
              <a:buFont typeface="Wingdings" panose="05000000000000000000" pitchFamily="2" charset="2"/>
              <a:buNone/>
            </a:pPr>
            <a:r>
              <a:rPr lang="zh-CN" altLang="en-US" sz="2000">
                <a:latin typeface="宋体" panose="02010600030101010101" pitchFamily="2" charset="-122"/>
              </a:rPr>
              <a:t>    同一门课程参考书修改，须修改很多元组（有多少个教师任课，就必须修改多少套）。</a:t>
            </a:r>
          </a:p>
          <a:p>
            <a:pPr algn="just" eaLnBrk="1" hangingPunct="1">
              <a:buFont typeface="Wingdings" panose="05000000000000000000" pitchFamily="2" charset="2"/>
              <a:buNone/>
            </a:pPr>
            <a:r>
              <a:rPr lang="zh-CN" altLang="en-US" sz="2400">
                <a:latin typeface="宋体" panose="02010600030101010101" pitchFamily="2" charset="-122"/>
              </a:rPr>
              <a:t>3、插入麻烦</a:t>
            </a:r>
          </a:p>
          <a:p>
            <a:pPr algn="just" eaLnBrk="1" hangingPunct="1">
              <a:buFont typeface="Wingdings" panose="05000000000000000000" pitchFamily="2" charset="2"/>
              <a:buNone/>
            </a:pPr>
            <a:r>
              <a:rPr lang="zh-CN" altLang="en-US" sz="2000">
                <a:latin typeface="宋体" panose="02010600030101010101" pitchFamily="2" charset="-122"/>
              </a:rPr>
              <a:t>    同一门课增加一任课教师，则插入多个元组（多本参考书）。</a:t>
            </a:r>
          </a:p>
          <a:p>
            <a:pPr algn="just" eaLnBrk="1" hangingPunct="1">
              <a:buFont typeface="Wingdings" panose="05000000000000000000" pitchFamily="2" charset="2"/>
              <a:buNone/>
            </a:pPr>
            <a:r>
              <a:rPr lang="zh-CN" altLang="en-US" sz="2000">
                <a:latin typeface="宋体" panose="02010600030101010101" pitchFamily="2" charset="-122"/>
              </a:rPr>
              <a:t>    如物理课增加一名讲课教员田野，必须插入两个元组：</a:t>
            </a:r>
          </a:p>
          <a:p>
            <a:pPr algn="just" eaLnBrk="1" hangingPunct="1">
              <a:buFont typeface="Wingdings" panose="05000000000000000000" pitchFamily="2" charset="2"/>
              <a:buNone/>
            </a:pPr>
            <a:r>
              <a:rPr lang="zh-CN" altLang="en-US" sz="2000">
                <a:latin typeface="宋体" panose="02010600030101010101" pitchFamily="2" charset="-122"/>
              </a:rPr>
              <a:t>   （物理，田野，普通物理学）</a:t>
            </a:r>
          </a:p>
          <a:p>
            <a:pPr algn="just" eaLnBrk="1" hangingPunct="1">
              <a:buFont typeface="Wingdings" panose="05000000000000000000" pitchFamily="2" charset="2"/>
              <a:buNone/>
            </a:pPr>
            <a:r>
              <a:rPr lang="zh-CN" altLang="en-US" sz="2000">
                <a:latin typeface="宋体" panose="02010600030101010101" pitchFamily="2" charset="-122"/>
              </a:rPr>
              <a:t>   （物理，田野，光学原理）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9416" y="548680"/>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60419" name="Rectangle 3"/>
          <p:cNvSpPr>
            <a:spLocks noGrp="1" noChangeArrowheads="1"/>
          </p:cNvSpPr>
          <p:nvPr>
            <p:ph idx="1"/>
          </p:nvPr>
        </p:nvSpPr>
        <p:spPr>
          <a:xfrm>
            <a:off x="839416" y="1219200"/>
            <a:ext cx="7772400" cy="4876800"/>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4、删除麻烦</a:t>
            </a:r>
          </a:p>
          <a:p>
            <a:pPr algn="just" eaLnBrk="1" hangingPunct="1">
              <a:buFont typeface="Wingdings" panose="05000000000000000000" pitchFamily="2" charset="2"/>
              <a:buNone/>
            </a:pPr>
            <a:r>
              <a:rPr lang="zh-CN" altLang="en-US" sz="2000" dirty="0">
                <a:latin typeface="宋体" panose="02010600030101010101" pitchFamily="2" charset="-122"/>
              </a:rPr>
              <a:t>同一门课程减少一本参考书，有多少个教师任课，则须删除多少个元组。</a:t>
            </a:r>
          </a:p>
          <a:p>
            <a:pPr algn="just" eaLnBrk="1" hangingPunct="1">
              <a:buFont typeface="Wingdings" panose="05000000000000000000" pitchFamily="2" charset="2"/>
              <a:buNone/>
            </a:pPr>
            <a:r>
              <a:rPr lang="zh-CN" altLang="en-US" sz="2000" dirty="0">
                <a:latin typeface="宋体" panose="02010600030101010101" pitchFamily="2" charset="-122"/>
              </a:rPr>
              <a:t>如删除微分方程，则必须删除两个元组：</a:t>
            </a:r>
          </a:p>
          <a:p>
            <a:pPr algn="just" eaLnBrk="1" hangingPunct="1">
              <a:buFont typeface="Wingdings" panose="05000000000000000000" pitchFamily="2" charset="2"/>
              <a:buNone/>
            </a:pPr>
            <a:r>
              <a:rPr lang="zh-CN" altLang="en-US" sz="2000" dirty="0">
                <a:latin typeface="宋体" panose="02010600030101010101" pitchFamily="2" charset="-122"/>
              </a:rPr>
              <a:t>（数学，邓军，微分方程）</a:t>
            </a:r>
          </a:p>
          <a:p>
            <a:pPr algn="just" eaLnBrk="1" hangingPunct="1">
              <a:buFont typeface="Wingdings" panose="05000000000000000000" pitchFamily="2" charset="2"/>
              <a:buNone/>
            </a:pPr>
            <a:r>
              <a:rPr lang="zh-CN" altLang="en-US" sz="2000" dirty="0">
                <a:latin typeface="宋体" panose="02010600030101010101" pitchFamily="2" charset="-122"/>
              </a:rPr>
              <a:t>（数学，陈斯，微分方程）</a:t>
            </a:r>
          </a:p>
          <a:p>
            <a:pPr algn="just" eaLnBrk="1" hangingPunct="1">
              <a:buFont typeface="Wingdings" panose="05000000000000000000" pitchFamily="2" charset="2"/>
              <a:buNone/>
            </a:pPr>
            <a:endParaRPr lang="zh-CN" altLang="en-US" sz="2000" dirty="0">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39416" y="548680"/>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61443" name="Rectangle 3"/>
          <p:cNvSpPr>
            <a:spLocks noGrp="1" noChangeArrowheads="1"/>
          </p:cNvSpPr>
          <p:nvPr>
            <p:ph idx="1"/>
          </p:nvPr>
        </p:nvSpPr>
        <p:spPr>
          <a:xfrm>
            <a:off x="839416" y="1134467"/>
            <a:ext cx="7772400" cy="4876800"/>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7.4  原因</a:t>
            </a:r>
          </a:p>
          <a:p>
            <a:pPr algn="just" eaLnBrk="1" hangingPunct="1">
              <a:buFont typeface="Wingdings" panose="05000000000000000000" pitchFamily="2" charset="2"/>
              <a:buNone/>
            </a:pPr>
            <a:r>
              <a:rPr lang="en-US" altLang="zh-CN" sz="2000" dirty="0">
                <a:latin typeface="宋体" panose="02010600030101010101" pitchFamily="2" charset="-122"/>
              </a:rPr>
              <a:t>SM</a:t>
            </a:r>
            <a:r>
              <a:rPr lang="zh-CN" altLang="en-US" sz="2000" dirty="0">
                <a:latin typeface="宋体" panose="02010600030101010101" pitchFamily="2" charset="-122"/>
              </a:rPr>
              <a:t>和</a:t>
            </a:r>
            <a:r>
              <a:rPr lang="en-US" altLang="zh-CN" sz="2000" dirty="0">
                <a:latin typeface="宋体" panose="02010600030101010101" pitchFamily="2" charset="-122"/>
              </a:rPr>
              <a:t>JSM</a:t>
            </a:r>
            <a:r>
              <a:rPr lang="zh-CN" altLang="en-US" sz="2000" dirty="0">
                <a:latin typeface="宋体" panose="02010600030101010101" pitchFamily="2" charset="-122"/>
              </a:rPr>
              <a:t>的值相互独立，只与</a:t>
            </a:r>
            <a:r>
              <a:rPr lang="en-US" altLang="zh-CN" sz="2000" dirty="0">
                <a:latin typeface="宋体" panose="02010600030101010101" pitchFamily="2" charset="-122"/>
              </a:rPr>
              <a:t>KM</a:t>
            </a:r>
            <a:r>
              <a:rPr lang="zh-CN" altLang="en-US" sz="2000" dirty="0">
                <a:latin typeface="宋体" panose="02010600030101010101" pitchFamily="2" charset="-122"/>
              </a:rPr>
              <a:t>相关，即存在</a:t>
            </a:r>
            <a:r>
              <a:rPr lang="en-US" altLang="zh-CN" sz="2000" dirty="0">
                <a:latin typeface="宋体" panose="02010600030101010101" pitchFamily="2" charset="-122"/>
              </a:rPr>
              <a:t>KM→→JSM</a:t>
            </a:r>
            <a:r>
              <a:rPr lang="zh-CN" altLang="en-US" sz="2000" dirty="0">
                <a:latin typeface="宋体" panose="02010600030101010101" pitchFamily="2" charset="-122"/>
              </a:rPr>
              <a:t>或</a:t>
            </a:r>
            <a:r>
              <a:rPr lang="en-US" altLang="zh-CN" sz="2000" dirty="0">
                <a:latin typeface="宋体" panose="02010600030101010101" pitchFamily="2" charset="-122"/>
              </a:rPr>
              <a:t>KM→→SM。</a:t>
            </a:r>
          </a:p>
          <a:p>
            <a:pPr algn="just" eaLnBrk="1" hangingPunct="1">
              <a:buFont typeface="Wingdings" panose="05000000000000000000" pitchFamily="2" charset="2"/>
              <a:buNone/>
            </a:pPr>
            <a:r>
              <a:rPr lang="en-US" altLang="zh-CN" sz="2400" dirty="0">
                <a:latin typeface="宋体" panose="02010600030101010101" pitchFamily="2" charset="-122"/>
              </a:rPr>
              <a:t>4.4.7.5  </a:t>
            </a:r>
            <a:r>
              <a:rPr lang="zh-CN" altLang="en-US" sz="2400" dirty="0">
                <a:latin typeface="宋体" panose="02010600030101010101" pitchFamily="2" charset="-122"/>
              </a:rPr>
              <a:t>投影分解</a:t>
            </a:r>
          </a:p>
          <a:p>
            <a:pPr algn="just" eaLnBrk="1" hangingPunct="1">
              <a:buFont typeface="Wingdings" panose="05000000000000000000" pitchFamily="2" charset="2"/>
              <a:buNone/>
            </a:pPr>
            <a:r>
              <a:rPr lang="zh-CN" altLang="en-US" sz="2000" dirty="0"/>
              <a:t>——</a:t>
            </a:r>
            <a:r>
              <a:rPr lang="zh-CN" altLang="en-US" sz="2000" dirty="0">
                <a:latin typeface="宋体" panose="02010600030101010101" pitchFamily="2" charset="-122"/>
              </a:rPr>
              <a:t>消去非平凡多值依赖</a:t>
            </a:r>
            <a:r>
              <a:rPr lang="en-US" altLang="zh-CN" sz="2000" dirty="0">
                <a:latin typeface="宋体" panose="02010600030101010101" pitchFamily="2" charset="-122"/>
              </a:rPr>
              <a:t>KM→JSM</a:t>
            </a:r>
          </a:p>
          <a:p>
            <a:pPr algn="just" eaLnBrk="1" hangingPunct="1">
              <a:buFont typeface="Wingdings" panose="05000000000000000000" pitchFamily="2" charset="2"/>
              <a:buNone/>
            </a:pPr>
            <a:r>
              <a:rPr lang="en-US" altLang="zh-CN" sz="2000" dirty="0">
                <a:latin typeface="宋体" panose="02010600030101010101" pitchFamily="2" charset="-122"/>
              </a:rPr>
              <a:t>      R1                      R2</a:t>
            </a:r>
          </a:p>
          <a:p>
            <a:pPr algn="just" eaLnBrk="1" hangingPunct="1">
              <a:buFont typeface="Wingdings" panose="05000000000000000000" pitchFamily="2" charset="2"/>
              <a:buNone/>
            </a:pPr>
            <a:endParaRPr lang="en-US" altLang="zh-CN" sz="2000" dirty="0">
              <a:latin typeface="宋体" panose="02010600030101010101" pitchFamily="2" charset="-122"/>
            </a:endParaRPr>
          </a:p>
          <a:p>
            <a:pPr algn="just" eaLnBrk="1" hangingPunct="1">
              <a:buFont typeface="Wingdings" panose="05000000000000000000" pitchFamily="2" charset="2"/>
              <a:buNone/>
            </a:pPr>
            <a:endParaRPr lang="en-US" altLang="zh-CN" sz="2000" dirty="0">
              <a:latin typeface="宋体" panose="02010600030101010101" pitchFamily="2" charset="-122"/>
            </a:endParaRPr>
          </a:p>
          <a:p>
            <a:pPr algn="just" eaLnBrk="1" hangingPunct="1">
              <a:buFont typeface="Wingdings" panose="05000000000000000000" pitchFamily="2" charset="2"/>
              <a:buNone/>
            </a:pPr>
            <a:endParaRPr lang="en-US" altLang="zh-CN" sz="2000" dirty="0">
              <a:latin typeface="宋体" panose="02010600030101010101" pitchFamily="2" charset="-122"/>
            </a:endParaRPr>
          </a:p>
          <a:p>
            <a:pPr algn="just" eaLnBrk="1" hangingPunct="1">
              <a:buFont typeface="Wingdings" panose="05000000000000000000" pitchFamily="2" charset="2"/>
              <a:buNone/>
            </a:pPr>
            <a:endParaRPr lang="en-US" altLang="zh-CN" sz="2000" dirty="0">
              <a:latin typeface="宋体" panose="02010600030101010101" pitchFamily="2" charset="-122"/>
            </a:endParaRPr>
          </a:p>
          <a:p>
            <a:pPr algn="just" eaLnBrk="1" hangingPunct="1">
              <a:buFont typeface="Wingdings" panose="05000000000000000000" pitchFamily="2" charset="2"/>
              <a:buNone/>
            </a:pPr>
            <a:endParaRPr lang="en-US" altLang="zh-CN" sz="2000" dirty="0">
              <a:latin typeface="宋体" panose="02010600030101010101" pitchFamily="2" charset="-122"/>
            </a:endParaRPr>
          </a:p>
          <a:p>
            <a:pPr algn="just" eaLnBrk="1" hangingPunct="1">
              <a:buFont typeface="Wingdings" panose="05000000000000000000" pitchFamily="2" charset="2"/>
              <a:buNone/>
            </a:pPr>
            <a:r>
              <a:rPr lang="zh-CN" altLang="en-US" sz="2000" dirty="0">
                <a:latin typeface="宋体" panose="02010600030101010101" pitchFamily="2" charset="-122"/>
              </a:rPr>
              <a:t>分解后，尽管还存在</a:t>
            </a:r>
            <a:r>
              <a:rPr lang="en-US" altLang="zh-CN" sz="2000" dirty="0">
                <a:latin typeface="宋体" panose="02010600030101010101" pitchFamily="2" charset="-122"/>
              </a:rPr>
              <a:t>KM→→JSM，KM→→SM，</a:t>
            </a:r>
            <a:r>
              <a:rPr lang="zh-CN" altLang="en-US" sz="2000" dirty="0">
                <a:latin typeface="宋体" panose="02010600030101010101" pitchFamily="2" charset="-122"/>
              </a:rPr>
              <a:t>但这是平凡多值依赖。</a:t>
            </a:r>
          </a:p>
          <a:p>
            <a:pPr algn="just" eaLnBrk="1" hangingPunct="1">
              <a:buFont typeface="Wingdings" panose="05000000000000000000" pitchFamily="2" charset="2"/>
              <a:buNone/>
            </a:pPr>
            <a:endParaRPr lang="zh-CN" altLang="en-US" sz="2000" b="1" dirty="0">
              <a:latin typeface="黑体" panose="02010609060101010101" pitchFamily="49" charset="-122"/>
              <a:ea typeface="黑体" panose="02010609060101010101" pitchFamily="49" charset="-122"/>
            </a:endParaRPr>
          </a:p>
        </p:txBody>
      </p:sp>
      <p:graphicFrame>
        <p:nvGraphicFramePr>
          <p:cNvPr id="132101" name="Group 5"/>
          <p:cNvGraphicFramePr>
            <a:graphicFrameLocks noGrp="1"/>
          </p:cNvGraphicFramePr>
          <p:nvPr>
            <p:extLst>
              <p:ext uri="{D42A27DB-BD31-4B8C-83A1-F6EECF244321}">
                <p14:modId xmlns:p14="http://schemas.microsoft.com/office/powerpoint/2010/main" val="1246188088"/>
              </p:ext>
            </p:extLst>
          </p:nvPr>
        </p:nvGraphicFramePr>
        <p:xfrm>
          <a:off x="1449016" y="3087092"/>
          <a:ext cx="4953000" cy="1828800"/>
        </p:xfrm>
        <a:graphic>
          <a:graphicData uri="http://schemas.openxmlformats.org/drawingml/2006/table">
            <a:tbl>
              <a:tblPr/>
              <a:tblGrid>
                <a:gridCol w="958850">
                  <a:extLst>
                    <a:ext uri="{9D8B030D-6E8A-4147-A177-3AD203B41FA5}">
                      <a16:colId xmlns:a16="http://schemas.microsoft.com/office/drawing/2014/main" val="3316051140"/>
                    </a:ext>
                  </a:extLst>
                </a:gridCol>
                <a:gridCol w="962025">
                  <a:extLst>
                    <a:ext uri="{9D8B030D-6E8A-4147-A177-3AD203B41FA5}">
                      <a16:colId xmlns:a16="http://schemas.microsoft.com/office/drawing/2014/main" val="374747590"/>
                    </a:ext>
                  </a:extLst>
                </a:gridCol>
                <a:gridCol w="958850">
                  <a:extLst>
                    <a:ext uri="{9D8B030D-6E8A-4147-A177-3AD203B41FA5}">
                      <a16:colId xmlns:a16="http://schemas.microsoft.com/office/drawing/2014/main" val="1292888248"/>
                    </a:ext>
                  </a:extLst>
                </a:gridCol>
                <a:gridCol w="962025">
                  <a:extLst>
                    <a:ext uri="{9D8B030D-6E8A-4147-A177-3AD203B41FA5}">
                      <a16:colId xmlns:a16="http://schemas.microsoft.com/office/drawing/2014/main" val="4217106768"/>
                    </a:ext>
                  </a:extLst>
                </a:gridCol>
                <a:gridCol w="1111250">
                  <a:extLst>
                    <a:ext uri="{9D8B030D-6E8A-4147-A177-3AD203B41FA5}">
                      <a16:colId xmlns:a16="http://schemas.microsoft.com/office/drawing/2014/main" val="2937828828"/>
                    </a:ext>
                  </a:extLst>
                </a:gridCol>
              </a:tblGrid>
              <a:tr h="2111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KM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JSM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6">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KM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17485425"/>
                  </a:ext>
                </a:extLst>
              </a:tr>
              <a:tr h="2127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数学分析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41078806"/>
                  </a:ext>
                </a:extLst>
              </a:tr>
              <a:tr h="2111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陈斯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高等代数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85974792"/>
                  </a:ext>
                </a:extLst>
              </a:tr>
              <a:tr h="2111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邓军</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数学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微分方程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03032548"/>
                  </a:ext>
                </a:extLst>
              </a:tr>
              <a:tr h="2127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王强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普通物理学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52708259"/>
                  </a:ext>
                </a:extLst>
              </a:tr>
              <a:tr h="2111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刘明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光学原理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5379513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11424" y="476672"/>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62467" name="Rectangle 3"/>
          <p:cNvSpPr>
            <a:spLocks noGrp="1" noChangeArrowheads="1"/>
          </p:cNvSpPr>
          <p:nvPr>
            <p:ph idx="1"/>
          </p:nvPr>
        </p:nvSpPr>
        <p:spPr>
          <a:xfrm>
            <a:off x="911424" y="1147192"/>
            <a:ext cx="7772400" cy="4876800"/>
          </a:xfrm>
        </p:spPr>
        <p:txBody>
          <a:bodyPr/>
          <a:lstStyle/>
          <a:p>
            <a:pPr algn="just" eaLnBrk="1" hangingPunct="1">
              <a:buFont typeface="Wingdings" panose="05000000000000000000" pitchFamily="2" charset="2"/>
              <a:buNone/>
            </a:pPr>
            <a:r>
              <a:rPr lang="zh-CN" altLang="en-US" sz="2400" dirty="0">
                <a:latin typeface="黑体" panose="02010609060101010101" pitchFamily="49" charset="-122"/>
              </a:rPr>
              <a:t>7.6  效果</a:t>
            </a:r>
          </a:p>
          <a:p>
            <a:pPr algn="just" eaLnBrk="1" hangingPunct="1">
              <a:buFont typeface="Wingdings" panose="05000000000000000000" pitchFamily="2" charset="2"/>
              <a:buNone/>
            </a:pPr>
            <a:r>
              <a:rPr lang="zh-CN" altLang="en-US" sz="2400" dirty="0">
                <a:latin typeface="黑体" panose="02010609060101010101" pitchFamily="49" charset="-122"/>
              </a:rPr>
              <a:t>1、冗余避免</a:t>
            </a:r>
          </a:p>
          <a:p>
            <a:pPr algn="just" eaLnBrk="1" hangingPunct="1">
              <a:buFont typeface="Wingdings" panose="05000000000000000000" pitchFamily="2" charset="2"/>
              <a:buNone/>
            </a:pPr>
            <a:r>
              <a:rPr lang="zh-CN" altLang="en-US" sz="2000" dirty="0">
                <a:latin typeface="黑体" panose="02010609060101010101" pitchFamily="49" charset="-122"/>
              </a:rPr>
              <a:t>    同一套参考书保存一次。</a:t>
            </a:r>
          </a:p>
          <a:p>
            <a:pPr algn="just" eaLnBrk="1" hangingPunct="1">
              <a:buFont typeface="Wingdings" panose="05000000000000000000" pitchFamily="2" charset="2"/>
              <a:buNone/>
            </a:pPr>
            <a:r>
              <a:rPr lang="zh-CN" altLang="en-US" sz="2400" dirty="0">
                <a:latin typeface="黑体" panose="02010609060101010101" pitchFamily="49" charset="-122"/>
              </a:rPr>
              <a:t>2、修改麻烦避免了</a:t>
            </a:r>
          </a:p>
          <a:p>
            <a:pPr algn="just" eaLnBrk="1" hangingPunct="1">
              <a:buFont typeface="Wingdings" panose="05000000000000000000" pitchFamily="2" charset="2"/>
              <a:buNone/>
            </a:pPr>
            <a:r>
              <a:rPr lang="zh-CN" altLang="en-US" sz="2000" dirty="0">
                <a:latin typeface="黑体" panose="02010609060101010101" pitchFamily="49" charset="-122"/>
              </a:rPr>
              <a:t>    参考书修改，在</a:t>
            </a:r>
            <a:r>
              <a:rPr lang="en-US" altLang="zh-CN" sz="2000" dirty="0">
                <a:latin typeface="黑体" panose="02010609060101010101" pitchFamily="49" charset="-122"/>
              </a:rPr>
              <a:t>R2</a:t>
            </a:r>
            <a:r>
              <a:rPr lang="zh-CN" altLang="en-US" sz="2000" dirty="0">
                <a:latin typeface="黑体" panose="02010609060101010101" pitchFamily="49" charset="-122"/>
              </a:rPr>
              <a:t>中修改一次。</a:t>
            </a:r>
          </a:p>
          <a:p>
            <a:pPr algn="just" eaLnBrk="1" hangingPunct="1">
              <a:buFont typeface="Wingdings" panose="05000000000000000000" pitchFamily="2" charset="2"/>
              <a:buNone/>
            </a:pPr>
            <a:r>
              <a:rPr lang="zh-CN" altLang="en-US" sz="2400" dirty="0">
                <a:latin typeface="黑体" panose="02010609060101010101" pitchFamily="49" charset="-122"/>
              </a:rPr>
              <a:t>3、插入麻烦避免了</a:t>
            </a:r>
          </a:p>
          <a:p>
            <a:pPr algn="just" eaLnBrk="1" hangingPunct="1">
              <a:buFont typeface="Wingdings" panose="05000000000000000000" pitchFamily="2" charset="2"/>
              <a:buNone/>
            </a:pPr>
            <a:r>
              <a:rPr lang="zh-CN" altLang="en-US" sz="2000" dirty="0">
                <a:latin typeface="黑体" panose="02010609060101010101" pitchFamily="49" charset="-122"/>
              </a:rPr>
              <a:t>    某一门课增加一任课教师，只需在</a:t>
            </a:r>
            <a:r>
              <a:rPr lang="en-US" altLang="zh-CN" sz="2000" dirty="0">
                <a:latin typeface="黑体" panose="02010609060101010101" pitchFamily="49" charset="-122"/>
              </a:rPr>
              <a:t>R1</a:t>
            </a:r>
            <a:r>
              <a:rPr lang="zh-CN" altLang="en-US" sz="2000" dirty="0">
                <a:latin typeface="黑体" panose="02010609060101010101" pitchFamily="49" charset="-122"/>
              </a:rPr>
              <a:t>中插入一个元组。</a:t>
            </a:r>
          </a:p>
          <a:p>
            <a:pPr algn="just" eaLnBrk="1" hangingPunct="1">
              <a:buFont typeface="Wingdings" panose="05000000000000000000" pitchFamily="2" charset="2"/>
              <a:buNone/>
            </a:pPr>
            <a:r>
              <a:rPr lang="zh-CN" altLang="en-US" sz="2400" dirty="0">
                <a:latin typeface="黑体" panose="02010609060101010101" pitchFamily="49" charset="-122"/>
              </a:rPr>
              <a:t>4、删除麻烦避免了</a:t>
            </a:r>
          </a:p>
          <a:p>
            <a:pPr algn="just" eaLnBrk="1" hangingPunct="1">
              <a:buFont typeface="Wingdings" panose="05000000000000000000" pitchFamily="2" charset="2"/>
              <a:buNone/>
            </a:pPr>
            <a:r>
              <a:rPr lang="zh-CN" altLang="en-US" sz="2000" dirty="0">
                <a:latin typeface="黑体" panose="02010609060101010101" pitchFamily="49" charset="-122"/>
              </a:rPr>
              <a:t>    某一门课减少一本参考书，仅需在</a:t>
            </a:r>
            <a:r>
              <a:rPr lang="en-US" altLang="zh-CN" sz="2000" dirty="0">
                <a:latin typeface="黑体" panose="02010609060101010101" pitchFamily="49" charset="-122"/>
              </a:rPr>
              <a:t>R2</a:t>
            </a:r>
            <a:r>
              <a:rPr lang="zh-CN" altLang="en-US" sz="2000" dirty="0">
                <a:latin typeface="黑体" panose="02010609060101010101" pitchFamily="49" charset="-122"/>
              </a:rPr>
              <a:t>中删除一个元组。</a:t>
            </a:r>
            <a:r>
              <a:rPr lang="zh-CN" altLang="en-US" sz="2400" i="1" dirty="0">
                <a:solidFill>
                  <a:schemeClr val="tx2"/>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7408" y="548680"/>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63491" name="Rectangle 3"/>
          <p:cNvSpPr>
            <a:spLocks noGrp="1" noChangeArrowheads="1"/>
          </p:cNvSpPr>
          <p:nvPr>
            <p:ph idx="1"/>
          </p:nvPr>
        </p:nvSpPr>
        <p:spPr>
          <a:xfrm>
            <a:off x="767408" y="1291208"/>
            <a:ext cx="7772400" cy="4876800"/>
          </a:xfrm>
        </p:spPr>
        <p:txBody>
          <a:bodyPr>
            <a:normAutofit lnSpcReduction="10000"/>
          </a:bodyPr>
          <a:lstStyle/>
          <a:p>
            <a:pPr algn="just" eaLnBrk="1" hangingPunct="1">
              <a:buFont typeface="Wingdings" panose="05000000000000000000" pitchFamily="2" charset="2"/>
              <a:buNone/>
            </a:pPr>
            <a:r>
              <a:rPr lang="zh-CN" altLang="en-US" sz="2400">
                <a:latin typeface="宋体" panose="02010600030101010101" pitchFamily="2" charset="-122"/>
              </a:rPr>
              <a:t>7.7  4</a:t>
            </a:r>
            <a:r>
              <a:rPr lang="en-US" altLang="zh-CN" sz="2400">
                <a:latin typeface="宋体" panose="02010600030101010101" pitchFamily="2" charset="-122"/>
              </a:rPr>
              <a:t>NF</a:t>
            </a:r>
          </a:p>
          <a:p>
            <a:pPr algn="just" eaLnBrk="1" hangingPunct="1">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定义：任给关系模式</a:t>
            </a:r>
            <a:r>
              <a:rPr lang="en-US" altLang="zh-CN" sz="2000">
                <a:latin typeface="宋体" panose="02010600030101010101" pitchFamily="2" charset="-122"/>
              </a:rPr>
              <a:t>R（U，F），</a:t>
            </a:r>
            <a:r>
              <a:rPr lang="zh-CN" altLang="en-US" sz="2000">
                <a:latin typeface="宋体" panose="02010600030101010101" pitchFamily="2" charset="-122"/>
              </a:rPr>
              <a:t>若</a:t>
            </a:r>
            <a:r>
              <a:rPr lang="en-US" altLang="zh-CN" sz="2000">
                <a:latin typeface="宋体" panose="02010600030101010101" pitchFamily="2" charset="-122"/>
              </a:rPr>
              <a:t>R∈1NF，</a:t>
            </a:r>
            <a:r>
              <a:rPr lang="zh-CN" altLang="en-US" sz="2000">
                <a:latin typeface="宋体" panose="02010600030101010101" pitchFamily="2" charset="-122"/>
              </a:rPr>
              <a:t>且对于</a:t>
            </a:r>
            <a:r>
              <a:rPr lang="en-US" altLang="zh-CN" sz="2000">
                <a:latin typeface="宋体" panose="02010600030101010101" pitchFamily="2" charset="-122"/>
              </a:rPr>
              <a:t>F</a:t>
            </a:r>
            <a:r>
              <a:rPr lang="zh-CN" altLang="en-US" sz="2000">
                <a:latin typeface="宋体" panose="02010600030101010101" pitchFamily="2" charset="-122"/>
              </a:rPr>
              <a:t>中的任给非平凡多值依赖</a:t>
            </a:r>
            <a:r>
              <a:rPr lang="en-US" altLang="zh-CN" sz="2000">
                <a:latin typeface="宋体" panose="02010600030101010101" pitchFamily="2" charset="-122"/>
              </a:rPr>
              <a:t>x→→y（yx），x</a:t>
            </a:r>
            <a:r>
              <a:rPr lang="zh-CN" altLang="en-US" sz="2000">
                <a:latin typeface="宋体" panose="02010600030101010101" pitchFamily="2" charset="-122"/>
              </a:rPr>
              <a:t>都含有候选码，则</a:t>
            </a:r>
            <a:r>
              <a:rPr lang="en-US" altLang="zh-CN" sz="2000">
                <a:latin typeface="宋体" panose="02010600030101010101" pitchFamily="2" charset="-122"/>
              </a:rPr>
              <a:t>R∈4NF。</a:t>
            </a:r>
          </a:p>
          <a:p>
            <a:pPr algn="just" eaLnBrk="1" hangingPunct="1">
              <a:buFont typeface="Wingdings" panose="05000000000000000000" pitchFamily="2" charset="2"/>
              <a:buNone/>
            </a:pPr>
            <a:r>
              <a:rPr lang="en-US" altLang="zh-CN" sz="2000">
                <a:latin typeface="宋体" panose="02010600030101010101" pitchFamily="2" charset="-122"/>
              </a:rPr>
              <a:t>   R：</a:t>
            </a:r>
            <a:r>
              <a:rPr lang="zh-CN" altLang="en-US" sz="2000">
                <a:latin typeface="宋体" panose="02010600030101010101" pitchFamily="2" charset="-122"/>
              </a:rPr>
              <a:t>码：（</a:t>
            </a:r>
            <a:r>
              <a:rPr lang="en-US" altLang="zh-CN" sz="2000">
                <a:latin typeface="宋体" panose="02010600030101010101" pitchFamily="2" charset="-122"/>
              </a:rPr>
              <a:t>JSM，SM）</a:t>
            </a:r>
          </a:p>
          <a:p>
            <a:pPr algn="just" eaLnBrk="1" hangingPunct="1">
              <a:buFont typeface="Wingdings" panose="05000000000000000000" pitchFamily="2" charset="2"/>
              <a:buNone/>
            </a:pPr>
            <a:r>
              <a:rPr lang="en-US" altLang="zh-CN" sz="2000">
                <a:latin typeface="宋体" panose="02010600030101010101" pitchFamily="2" charset="-122"/>
              </a:rPr>
              <a:t>   ∵KM→→JSM</a:t>
            </a:r>
          </a:p>
          <a:p>
            <a:pPr algn="just" eaLnBrk="1" hangingPunct="1">
              <a:buFont typeface="Wingdings" panose="05000000000000000000" pitchFamily="2" charset="2"/>
              <a:buNone/>
            </a:pPr>
            <a:r>
              <a:rPr lang="en-US" altLang="zh-CN" sz="2000">
                <a:latin typeface="宋体" panose="02010600030101010101" pitchFamily="2" charset="-122"/>
              </a:rPr>
              <a:t>     KM→→SM</a:t>
            </a:r>
          </a:p>
          <a:p>
            <a:pPr algn="just" eaLnBrk="1" hangingPunct="1">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左部均不含候选码</a:t>
            </a:r>
          </a:p>
          <a:p>
            <a:pPr algn="just" eaLnBrk="1" hangingPunct="1">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R4NF</a:t>
            </a:r>
          </a:p>
          <a:p>
            <a:pPr algn="just" eaLnBrk="1" hangingPunct="1">
              <a:buFont typeface="Wingdings" panose="05000000000000000000" pitchFamily="2" charset="2"/>
              <a:buNone/>
            </a:pPr>
            <a:r>
              <a:rPr lang="en-US" altLang="zh-CN" sz="2000">
                <a:latin typeface="宋体" panose="02010600030101010101" pitchFamily="2" charset="-122"/>
              </a:rPr>
              <a:t>   R1：KM→→JSM，</a:t>
            </a:r>
            <a:r>
              <a:rPr lang="zh-CN" altLang="en-US" sz="2000">
                <a:latin typeface="宋体" panose="02010600030101010101" pitchFamily="2" charset="-122"/>
              </a:rPr>
              <a:t>但</a:t>
            </a:r>
            <a:r>
              <a:rPr lang="en-US" altLang="zh-CN" sz="2000">
                <a:latin typeface="宋体" panose="02010600030101010101" pitchFamily="2" charset="-122"/>
              </a:rPr>
              <a:t>z=φ，</a:t>
            </a:r>
            <a:r>
              <a:rPr lang="zh-CN" altLang="en-US" sz="2000">
                <a:latin typeface="宋体" panose="02010600030101010101" pitchFamily="2" charset="-122"/>
              </a:rPr>
              <a:t>平凡多值依赖；</a:t>
            </a:r>
          </a:p>
          <a:p>
            <a:pPr algn="just" eaLnBrk="1" hangingPunct="1">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R2：KM→→SM，</a:t>
            </a:r>
            <a:r>
              <a:rPr lang="zh-CN" altLang="en-US" sz="2000">
                <a:latin typeface="宋体" panose="02010600030101010101" pitchFamily="2" charset="-122"/>
              </a:rPr>
              <a:t>但</a:t>
            </a:r>
            <a:r>
              <a:rPr lang="en-US" altLang="zh-CN" sz="2000">
                <a:latin typeface="宋体" panose="02010600030101010101" pitchFamily="2" charset="-122"/>
              </a:rPr>
              <a:t>z=φ，</a:t>
            </a:r>
            <a:r>
              <a:rPr lang="zh-CN" altLang="en-US" sz="2000">
                <a:latin typeface="宋体" panose="02010600030101010101" pitchFamily="2" charset="-122"/>
              </a:rPr>
              <a:t>平凡多值依赖，</a:t>
            </a:r>
          </a:p>
          <a:p>
            <a:pPr algn="just" eaLnBrk="1" hangingPunct="1">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R1，R2</a:t>
            </a:r>
            <a:r>
              <a:rPr lang="zh-CN" altLang="en-US" sz="2000">
                <a:latin typeface="宋体" panose="02010600030101010101" pitchFamily="2" charset="-122"/>
              </a:rPr>
              <a:t>中不存在非平凡多值依赖。</a:t>
            </a:r>
          </a:p>
          <a:p>
            <a:pPr algn="just" eaLnBrk="1" hangingPunct="1">
              <a:buFont typeface="Wingdings" panose="05000000000000000000" pitchFamily="2" charset="2"/>
              <a:buNone/>
            </a:pPr>
            <a:r>
              <a:rPr lang="zh-CN" altLang="en-US" sz="2000">
                <a:latin typeface="宋体" panose="02010600030101010101" pitchFamily="2" charset="-122"/>
              </a:rPr>
              <a:t>   即：</a:t>
            </a:r>
            <a:r>
              <a:rPr lang="en-US" altLang="zh-CN" sz="2000">
                <a:latin typeface="宋体" panose="02010600030101010101" pitchFamily="2" charset="-122"/>
              </a:rPr>
              <a:t>R1∈4NF	</a:t>
            </a:r>
          </a:p>
          <a:p>
            <a:pPr algn="just" eaLnBrk="1" hangingPunct="1">
              <a:buFont typeface="Wingdings" panose="05000000000000000000" pitchFamily="2" charset="2"/>
              <a:buNone/>
            </a:pPr>
            <a:r>
              <a:rPr lang="en-US" altLang="zh-CN" sz="2000">
                <a:latin typeface="宋体" panose="02010600030101010101" pitchFamily="2" charset="-122"/>
              </a:rPr>
              <a:t>       R2∈4NF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1424" y="548680"/>
            <a:ext cx="7772400" cy="504825"/>
          </a:xfrm>
        </p:spPr>
        <p:txBody>
          <a:bodyPr>
            <a:normAutofit fontScale="90000"/>
          </a:bodyPr>
          <a:lstStyle/>
          <a:p>
            <a:pPr eaLnBrk="1" hangingPunct="1"/>
            <a:r>
              <a:rPr lang="en-US" altLang="zh-CN" sz="3200" dirty="0"/>
              <a:t>6.2.3 </a:t>
            </a:r>
            <a:r>
              <a:rPr lang="zh-CN" altLang="en-US" sz="3200" dirty="0"/>
              <a:t>范式(续)</a:t>
            </a:r>
            <a:endParaRPr lang="en-US" altLang="zh-CN" sz="3200" dirty="0"/>
          </a:p>
        </p:txBody>
      </p:sp>
      <p:sp>
        <p:nvSpPr>
          <p:cNvPr id="64515" name="Rectangle 3"/>
          <p:cNvSpPr>
            <a:spLocks noGrp="1" noChangeArrowheads="1"/>
          </p:cNvSpPr>
          <p:nvPr>
            <p:ph idx="1"/>
          </p:nvPr>
        </p:nvSpPr>
        <p:spPr>
          <a:xfrm>
            <a:off x="911424" y="1219200"/>
            <a:ext cx="9649072" cy="5378152"/>
          </a:xfrm>
        </p:spPr>
        <p:txBody>
          <a:bodyPr>
            <a:normAutofit fontScale="92500" lnSpcReduction="10000"/>
          </a:bodyPr>
          <a:lstStyle/>
          <a:p>
            <a:pPr algn="just" eaLnBrk="1" hangingPunct="1">
              <a:buFont typeface="Wingdings" panose="05000000000000000000" pitchFamily="2" charset="2"/>
              <a:buNone/>
            </a:pPr>
            <a:r>
              <a:rPr lang="zh-CN" altLang="en-US" sz="2400" dirty="0">
                <a:latin typeface="黑体" panose="02010609060101010101" pitchFamily="49" charset="-122"/>
              </a:rPr>
              <a:t>7.8  定理：4</a:t>
            </a:r>
            <a:r>
              <a:rPr lang="en-US" altLang="zh-CN" sz="2400" dirty="0">
                <a:latin typeface="黑体" panose="02010609060101010101" pitchFamily="49" charset="-122"/>
              </a:rPr>
              <a:t>NF</a:t>
            </a:r>
            <a:r>
              <a:rPr lang="zh-CN" altLang="en-US" sz="2400" dirty="0">
                <a:latin typeface="黑体" panose="02010609060101010101" pitchFamily="49" charset="-122"/>
              </a:rPr>
              <a:t>必定为</a:t>
            </a:r>
            <a:r>
              <a:rPr lang="en-US" altLang="zh-CN" sz="2400" dirty="0">
                <a:latin typeface="黑体" panose="02010609060101010101" pitchFamily="49" charset="-122"/>
              </a:rPr>
              <a:t>BCNF</a:t>
            </a:r>
          </a:p>
          <a:p>
            <a:pPr algn="just" eaLnBrk="1" hangingPunct="1">
              <a:buFont typeface="Wingdings" panose="05000000000000000000" pitchFamily="2" charset="2"/>
              <a:buNone/>
            </a:pPr>
            <a:r>
              <a:rPr lang="zh-CN" altLang="en-US" dirty="0">
                <a:latin typeface="黑体" panose="02010609060101010101" pitchFamily="49" charset="-122"/>
              </a:rPr>
              <a:t>证明（反证法）</a:t>
            </a:r>
          </a:p>
          <a:p>
            <a:pPr algn="just" eaLnBrk="1" hangingPunct="1">
              <a:lnSpc>
                <a:spcPct val="150000"/>
              </a:lnSpc>
              <a:buFont typeface="Wingdings" panose="05000000000000000000" pitchFamily="2" charset="2"/>
              <a:buNone/>
            </a:pPr>
            <a:r>
              <a:rPr lang="zh-CN" altLang="en-US" dirty="0">
                <a:latin typeface="黑体" panose="02010609060101010101" pitchFamily="49" charset="-122"/>
              </a:rPr>
              <a:t>       设</a:t>
            </a:r>
            <a:r>
              <a:rPr lang="en-US" altLang="zh-CN" dirty="0">
                <a:latin typeface="黑体" panose="02010609060101010101" pitchFamily="49" charset="-122"/>
              </a:rPr>
              <a:t>R(U),R∈4NF，</a:t>
            </a:r>
            <a:r>
              <a:rPr lang="zh-CN" altLang="en-US" dirty="0">
                <a:latin typeface="黑体" panose="02010609060101010101" pitchFamily="49" charset="-122"/>
              </a:rPr>
              <a:t>但</a:t>
            </a:r>
            <a:r>
              <a:rPr lang="en-US" altLang="zh-CN" dirty="0">
                <a:latin typeface="黑体" panose="02010609060101010101" pitchFamily="49" charset="-122"/>
              </a:rPr>
              <a:t>R </a:t>
            </a:r>
            <a:r>
              <a:rPr lang="en-US" altLang="zh-CN" sz="3200" dirty="0">
                <a:latin typeface="宋体" panose="02010600030101010101" pitchFamily="2" charset="-122"/>
                <a:sym typeface="Symbol" panose="05050102010706020507" pitchFamily="18" charset="2"/>
              </a:rPr>
              <a:t></a:t>
            </a:r>
            <a:r>
              <a:rPr lang="en-US" altLang="zh-CN" dirty="0">
                <a:latin typeface="黑体" panose="02010609060101010101" pitchFamily="49" charset="-122"/>
              </a:rPr>
              <a:t> BCNF，</a:t>
            </a:r>
            <a:r>
              <a:rPr lang="zh-CN" altLang="en-US" dirty="0">
                <a:latin typeface="黑体" panose="02010609060101010101" pitchFamily="49" charset="-122"/>
              </a:rPr>
              <a:t>则</a:t>
            </a:r>
            <a:r>
              <a:rPr lang="en-US" altLang="zh-CN" dirty="0">
                <a:latin typeface="黑体" panose="02010609060101010101" pitchFamily="49" charset="-122"/>
              </a:rPr>
              <a:t>R</a:t>
            </a:r>
            <a:r>
              <a:rPr lang="zh-CN" altLang="en-US" dirty="0">
                <a:latin typeface="黑体" panose="02010609060101010101" pitchFamily="49" charset="-122"/>
              </a:rPr>
              <a:t>中必存在某个非平凡函数依赖</a:t>
            </a:r>
            <a:r>
              <a:rPr lang="en-US" altLang="zh-CN" dirty="0" err="1">
                <a:latin typeface="黑体" panose="02010609060101010101" pitchFamily="49" charset="-122"/>
              </a:rPr>
              <a:t>x→y</a:t>
            </a:r>
            <a:r>
              <a:rPr lang="en-US" altLang="zh-CN" dirty="0">
                <a:latin typeface="黑体" panose="02010609060101010101" pitchFamily="49" charset="-122"/>
              </a:rPr>
              <a:t>，</a:t>
            </a:r>
            <a:r>
              <a:rPr lang="zh-CN" altLang="en-US" dirty="0">
                <a:latin typeface="黑体" panose="02010609060101010101" pitchFamily="49" charset="-122"/>
              </a:rPr>
              <a:t>但</a:t>
            </a:r>
            <a:r>
              <a:rPr lang="en-US" altLang="zh-CN" dirty="0">
                <a:latin typeface="黑体" panose="02010609060101010101" pitchFamily="49" charset="-122"/>
              </a:rPr>
              <a:t>x</a:t>
            </a:r>
            <a:r>
              <a:rPr lang="zh-CN" altLang="en-US" dirty="0">
                <a:latin typeface="黑体" panose="02010609060101010101" pitchFamily="49" charset="-122"/>
              </a:rPr>
              <a:t>不是</a:t>
            </a:r>
            <a:r>
              <a:rPr lang="en-US" altLang="zh-CN" dirty="0">
                <a:latin typeface="黑体" panose="02010609060101010101" pitchFamily="49" charset="-122"/>
              </a:rPr>
              <a:t>R</a:t>
            </a:r>
            <a:r>
              <a:rPr lang="zh-CN" altLang="en-US" dirty="0">
                <a:latin typeface="黑体" panose="02010609060101010101" pitchFamily="49" charset="-122"/>
              </a:rPr>
              <a:t>的候选码。据非平凡</a:t>
            </a:r>
            <a:r>
              <a:rPr lang="en-US" altLang="zh-CN" dirty="0" err="1">
                <a:latin typeface="黑体" panose="02010609060101010101" pitchFamily="49" charset="-122"/>
              </a:rPr>
              <a:t>fd</a:t>
            </a:r>
            <a:r>
              <a:rPr lang="zh-CN" altLang="en-US" dirty="0">
                <a:latin typeface="黑体" panose="02010609060101010101" pitchFamily="49" charset="-122"/>
              </a:rPr>
              <a:t>定义，若</a:t>
            </a:r>
            <a:r>
              <a:rPr lang="en-US" altLang="zh-CN" dirty="0" err="1">
                <a:latin typeface="黑体" panose="02010609060101010101" pitchFamily="49" charset="-122"/>
              </a:rPr>
              <a:t>xy</a:t>
            </a:r>
            <a:r>
              <a:rPr lang="en-US" altLang="zh-CN" dirty="0">
                <a:latin typeface="黑体" panose="02010609060101010101" pitchFamily="49" charset="-122"/>
              </a:rPr>
              <a:t>=U，</a:t>
            </a:r>
            <a:r>
              <a:rPr lang="zh-CN" altLang="en-US" dirty="0">
                <a:latin typeface="黑体" panose="02010609060101010101" pitchFamily="49" charset="-122"/>
              </a:rPr>
              <a:t>则显然</a:t>
            </a:r>
            <a:r>
              <a:rPr lang="en-US" altLang="zh-CN" dirty="0">
                <a:latin typeface="黑体" panose="02010609060101010101" pitchFamily="49" charset="-122"/>
              </a:rPr>
              <a:t>x</a:t>
            </a:r>
            <a:r>
              <a:rPr lang="zh-CN" altLang="en-US" dirty="0">
                <a:latin typeface="黑体" panose="02010609060101010101" pitchFamily="49" charset="-122"/>
              </a:rPr>
              <a:t>是</a:t>
            </a:r>
            <a:r>
              <a:rPr lang="en-US" altLang="zh-CN" dirty="0">
                <a:latin typeface="黑体" panose="02010609060101010101" pitchFamily="49" charset="-122"/>
              </a:rPr>
              <a:t>R</a:t>
            </a:r>
            <a:r>
              <a:rPr lang="zh-CN" altLang="en-US" dirty="0">
                <a:latin typeface="黑体" panose="02010609060101010101" pitchFamily="49" charset="-122"/>
              </a:rPr>
              <a:t>的候选码，这与假设矛盾；若</a:t>
            </a:r>
            <a:r>
              <a:rPr lang="en-US" altLang="zh-CN" dirty="0" err="1">
                <a:latin typeface="黑体" panose="02010609060101010101" pitchFamily="49" charset="-122"/>
              </a:rPr>
              <a:t>xy≠U</a:t>
            </a:r>
            <a:r>
              <a:rPr lang="en-US" altLang="zh-CN" dirty="0">
                <a:latin typeface="黑体" panose="02010609060101010101" pitchFamily="49" charset="-122"/>
              </a:rPr>
              <a:t>，</a:t>
            </a:r>
            <a:r>
              <a:rPr lang="zh-CN" altLang="en-US" dirty="0">
                <a:latin typeface="黑体" panose="02010609060101010101" pitchFamily="49" charset="-122"/>
              </a:rPr>
              <a:t>从</a:t>
            </a:r>
            <a:r>
              <a:rPr lang="en-US" altLang="zh-CN" dirty="0" err="1">
                <a:latin typeface="黑体" panose="02010609060101010101" pitchFamily="49" charset="-122"/>
              </a:rPr>
              <a:t>x→y</a:t>
            </a:r>
            <a:r>
              <a:rPr lang="en-US" altLang="zh-CN" dirty="0">
                <a:latin typeface="黑体" panose="02010609060101010101" pitchFamily="49" charset="-122"/>
              </a:rPr>
              <a:t>，</a:t>
            </a:r>
            <a:r>
              <a:rPr lang="zh-CN" altLang="en-US" dirty="0">
                <a:latin typeface="黑体" panose="02010609060101010101" pitchFamily="49" charset="-122"/>
              </a:rPr>
              <a:t>可据复制规则（</a:t>
            </a:r>
            <a:r>
              <a:rPr lang="en-US" altLang="zh-CN" dirty="0" err="1">
                <a:latin typeface="黑体" panose="02010609060101010101" pitchFamily="49" charset="-122"/>
              </a:rPr>
              <a:t>x→y</a:t>
            </a:r>
            <a:r>
              <a:rPr lang="en-US" altLang="zh-CN" dirty="0">
                <a:latin typeface="黑体" panose="02010609060101010101" pitchFamily="49" charset="-122"/>
              </a:rPr>
              <a:t>，</a:t>
            </a:r>
            <a:r>
              <a:rPr lang="zh-CN" altLang="en-US" dirty="0">
                <a:latin typeface="黑体" panose="02010609060101010101" pitchFamily="49" charset="-122"/>
              </a:rPr>
              <a:t>则</a:t>
            </a:r>
            <a:r>
              <a:rPr lang="en-US" altLang="zh-CN" dirty="0">
                <a:latin typeface="黑体" panose="02010609060101010101" pitchFamily="49" charset="-122"/>
              </a:rPr>
              <a:t>x→→y），</a:t>
            </a:r>
            <a:r>
              <a:rPr lang="zh-CN" altLang="en-US" dirty="0">
                <a:latin typeface="黑体" panose="02010609060101010101" pitchFamily="49" charset="-122"/>
              </a:rPr>
              <a:t>有</a:t>
            </a:r>
            <a:r>
              <a:rPr lang="en-US" altLang="zh-CN" dirty="0">
                <a:latin typeface="黑体" panose="02010609060101010101" pitchFamily="49" charset="-122"/>
              </a:rPr>
              <a:t>x→→y</a:t>
            </a:r>
            <a:r>
              <a:rPr lang="zh-CN" altLang="en-US" dirty="0">
                <a:latin typeface="黑体" panose="02010609060101010101" pitchFamily="49" charset="-122"/>
              </a:rPr>
              <a:t>成立且为非凡平多值依赖，此时</a:t>
            </a:r>
            <a:r>
              <a:rPr lang="en-US" altLang="zh-CN" dirty="0">
                <a:latin typeface="黑体" panose="02010609060101010101" pitchFamily="49" charset="-122"/>
              </a:rPr>
              <a:t>x</a:t>
            </a:r>
            <a:r>
              <a:rPr lang="zh-CN" altLang="en-US" dirty="0">
                <a:latin typeface="黑体" panose="02010609060101010101" pitchFamily="49" charset="-122"/>
              </a:rPr>
              <a:t>不是</a:t>
            </a:r>
            <a:r>
              <a:rPr lang="en-US" altLang="zh-CN" dirty="0">
                <a:latin typeface="黑体" panose="02010609060101010101" pitchFamily="49" charset="-122"/>
              </a:rPr>
              <a:t>R</a:t>
            </a:r>
            <a:r>
              <a:rPr lang="zh-CN" altLang="en-US" dirty="0">
                <a:latin typeface="黑体" panose="02010609060101010101" pitchFamily="49" charset="-122"/>
              </a:rPr>
              <a:t>的候选码，则违反4</a:t>
            </a:r>
            <a:r>
              <a:rPr lang="en-US" altLang="zh-CN" dirty="0">
                <a:latin typeface="黑体" panose="02010609060101010101" pitchFamily="49" charset="-122"/>
              </a:rPr>
              <a:t>NF</a:t>
            </a:r>
            <a:r>
              <a:rPr lang="zh-CN" altLang="en-US" dirty="0">
                <a:latin typeface="黑体" panose="02010609060101010101" pitchFamily="49" charset="-122"/>
              </a:rPr>
              <a:t>条件，也与假设矛盾。</a:t>
            </a:r>
          </a:p>
          <a:p>
            <a:pPr algn="just" eaLnBrk="1" hangingPunct="1">
              <a:lnSpc>
                <a:spcPct val="150000"/>
              </a:lnSpc>
              <a:buFont typeface="Wingdings" panose="05000000000000000000" pitchFamily="2" charset="2"/>
              <a:buNone/>
            </a:pPr>
            <a:r>
              <a:rPr lang="zh-CN" altLang="en-US" dirty="0">
                <a:latin typeface="黑体" panose="02010609060101010101" pitchFamily="49" charset="-122"/>
              </a:rPr>
              <a:t>  ∴</a:t>
            </a:r>
            <a:r>
              <a:rPr lang="en-US" altLang="zh-CN" dirty="0">
                <a:latin typeface="黑体" panose="02010609060101010101" pitchFamily="49" charset="-122"/>
              </a:rPr>
              <a:t>R</a:t>
            </a:r>
            <a:r>
              <a:rPr lang="zh-CN" altLang="en-US" dirty="0">
                <a:latin typeface="黑体" panose="02010609060101010101" pitchFamily="49" charset="-122"/>
              </a:rPr>
              <a:t>不是</a:t>
            </a:r>
            <a:r>
              <a:rPr lang="en-US" altLang="zh-CN" dirty="0">
                <a:latin typeface="黑体" panose="02010609060101010101" pitchFamily="49" charset="-122"/>
              </a:rPr>
              <a:t>BCNF</a:t>
            </a:r>
            <a:r>
              <a:rPr lang="zh-CN" altLang="en-US" dirty="0">
                <a:latin typeface="黑体" panose="02010609060101010101" pitchFamily="49" charset="-122"/>
              </a:rPr>
              <a:t>的假设不成立，</a:t>
            </a:r>
            <a:r>
              <a:rPr lang="en-US" altLang="zh-CN" dirty="0">
                <a:latin typeface="黑体" panose="02010609060101010101" pitchFamily="49" charset="-122"/>
              </a:rPr>
              <a:t>R</a:t>
            </a:r>
            <a:r>
              <a:rPr lang="zh-CN" altLang="en-US" dirty="0">
                <a:latin typeface="黑体" panose="02010609060101010101" pitchFamily="49" charset="-122"/>
              </a:rPr>
              <a:t>必为</a:t>
            </a:r>
            <a:r>
              <a:rPr lang="en-US" altLang="zh-CN" dirty="0">
                <a:latin typeface="黑体" panose="02010609060101010101" pitchFamily="49" charset="-122"/>
              </a:rPr>
              <a:t>BCNF。</a:t>
            </a:r>
          </a:p>
          <a:p>
            <a:pPr algn="just" eaLnBrk="1" hangingPunct="1">
              <a:buFont typeface="Wingdings" panose="05000000000000000000" pitchFamily="2" charset="2"/>
              <a:buNone/>
            </a:pPr>
            <a:r>
              <a:rPr lang="en-US" altLang="zh-CN" sz="2400" i="1" dirty="0">
                <a:solidFill>
                  <a:schemeClr val="tx2"/>
                </a:solidFill>
              </a:rPr>
              <a:t/>
            </a:r>
            <a:br>
              <a:rPr lang="en-US" altLang="zh-CN" sz="2400" i="1" dirty="0">
                <a:solidFill>
                  <a:schemeClr val="tx2"/>
                </a:solidFill>
              </a:rPr>
            </a:br>
            <a:endParaRPr lang="en-US" altLang="zh-CN" sz="2400" i="1" dirty="0">
              <a:solidFill>
                <a:schemeClr val="tx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11424" y="692696"/>
            <a:ext cx="7772400" cy="461963"/>
          </a:xfrm>
        </p:spPr>
        <p:txBody>
          <a:bodyPr>
            <a:normAutofit fontScale="90000"/>
          </a:bodyPr>
          <a:lstStyle/>
          <a:p>
            <a:pPr eaLnBrk="1" hangingPunct="1"/>
            <a:r>
              <a:rPr lang="zh-CN" altLang="en-US" sz="3200" dirty="0"/>
              <a:t>规范化小结</a:t>
            </a:r>
          </a:p>
        </p:txBody>
      </p:sp>
      <p:sp>
        <p:nvSpPr>
          <p:cNvPr id="65539" name="Rectangle 3"/>
          <p:cNvSpPr>
            <a:spLocks noGrp="1" noChangeArrowheads="1"/>
          </p:cNvSpPr>
          <p:nvPr>
            <p:ph idx="1"/>
          </p:nvPr>
        </p:nvSpPr>
        <p:spPr/>
        <p:txBody>
          <a:bodyPr/>
          <a:lstStyle/>
          <a:p>
            <a:pPr eaLnBrk="1" hangingPunct="1"/>
            <a:r>
              <a:rPr lang="zh-CN" altLang="en-US" dirty="0"/>
              <a:t>关系模式规范化的思想</a:t>
            </a:r>
          </a:p>
          <a:p>
            <a:pPr eaLnBrk="1" hangingPunct="1"/>
            <a:endParaRPr lang="zh-CN" altLang="en-US" sz="2400" dirty="0"/>
          </a:p>
          <a:p>
            <a:pPr lvl="1" eaLnBrk="1" hangingPunct="1"/>
            <a:r>
              <a:rPr lang="zh-CN" altLang="en-US" sz="2400" dirty="0"/>
              <a:t>逐步消除数据依赖中不合适的部分，使模式中的各关系模式达到某种程度的分离</a:t>
            </a:r>
          </a:p>
          <a:p>
            <a:pPr lvl="1" eaLnBrk="1" hangingPunct="1"/>
            <a:r>
              <a:rPr lang="zh-CN" altLang="en-US" sz="2400" dirty="0"/>
              <a:t>“一事一地”，概念的单一化，采用投影的方法</a:t>
            </a:r>
          </a:p>
          <a:p>
            <a:pPr lvl="1" eaLnBrk="1" hangingPunct="1"/>
            <a:r>
              <a:rPr lang="zh-CN" altLang="en-US" sz="2400" dirty="0"/>
              <a:t>关系规范化在现实应用中可在任一步终止</a:t>
            </a:r>
          </a:p>
          <a:p>
            <a:pPr lvl="1" eaLnBrk="1" hangingPunct="1"/>
            <a:endParaRPr lang="zh-CN" altLang="en-US" sz="2400" dirty="0"/>
          </a:p>
          <a:p>
            <a:pPr lvl="1" eaLnBrk="1" hangingPunct="1">
              <a:buFont typeface="Wingdings" panose="05000000000000000000" pitchFamily="2" charset="2"/>
              <a:buNone/>
            </a:pP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55440" y="749178"/>
            <a:ext cx="7772400" cy="1066800"/>
          </a:xfrm>
        </p:spPr>
        <p:txBody>
          <a:bodyPr/>
          <a:lstStyle/>
          <a:p>
            <a:pPr eaLnBrk="1" hangingPunct="1"/>
            <a:r>
              <a:rPr lang="en-US" altLang="zh-CN" sz="3200"/>
              <a:t>6.1.2 </a:t>
            </a:r>
            <a:r>
              <a:rPr lang="zh-CN" altLang="en-US" sz="3200"/>
              <a:t>数据库设计中的数据语义问题</a:t>
            </a:r>
            <a:br>
              <a:rPr lang="zh-CN" altLang="en-US" sz="3200"/>
            </a:br>
            <a:endParaRPr lang="zh-CN" altLang="en-US" sz="3200"/>
          </a:p>
        </p:txBody>
      </p:sp>
      <p:sp>
        <p:nvSpPr>
          <p:cNvPr id="9219" name="Rectangle 3"/>
          <p:cNvSpPr>
            <a:spLocks noGrp="1" noChangeArrowheads="1"/>
          </p:cNvSpPr>
          <p:nvPr>
            <p:ph idx="1"/>
          </p:nvPr>
        </p:nvSpPr>
        <p:spPr>
          <a:xfrm>
            <a:off x="598240" y="2006478"/>
            <a:ext cx="7772400" cy="990600"/>
          </a:xfrm>
        </p:spPr>
        <p:txBody>
          <a:bodyPr/>
          <a:lstStyle/>
          <a:p>
            <a:pPr eaLnBrk="1" hangingPunct="1"/>
            <a:r>
              <a:rPr lang="zh-CN" altLang="en-US" sz="2400"/>
              <a:t>1. 示例关系</a:t>
            </a:r>
          </a:p>
          <a:p>
            <a:pPr lvl="2" eaLnBrk="1" hangingPunct="1">
              <a:buFontTx/>
              <a:buNone/>
            </a:pPr>
            <a:r>
              <a:rPr lang="zh-CN" altLang="en-US" smtClean="0">
                <a:ea typeface="仿宋_GB2312" pitchFamily="49" charset="-122"/>
              </a:rPr>
              <a:t>考虑为管理职工的工资信息而设计一个关系模式</a:t>
            </a:r>
          </a:p>
          <a:p>
            <a:pPr lvl="1" eaLnBrk="1" hangingPunct="1">
              <a:buFont typeface="Wingdings" panose="05000000000000000000" pitchFamily="2" charset="2"/>
              <a:buNone/>
            </a:pPr>
            <a:endParaRPr lang="zh-CN" altLang="en-US" smtClean="0">
              <a:ea typeface="仿宋_GB2312" pitchFamily="49" charset="-122"/>
            </a:endParaRPr>
          </a:p>
        </p:txBody>
      </p:sp>
      <p:graphicFrame>
        <p:nvGraphicFramePr>
          <p:cNvPr id="9220" name="Object 4"/>
          <p:cNvGraphicFramePr>
            <a:graphicFrameLocks noChangeAspect="1"/>
          </p:cNvGraphicFramePr>
          <p:nvPr>
            <p:extLst>
              <p:ext uri="{D42A27DB-BD31-4B8C-83A1-F6EECF244321}">
                <p14:modId xmlns:p14="http://schemas.microsoft.com/office/powerpoint/2010/main" val="4022820580"/>
              </p:ext>
            </p:extLst>
          </p:nvPr>
        </p:nvGraphicFramePr>
        <p:xfrm>
          <a:off x="1206254" y="3124078"/>
          <a:ext cx="7221537" cy="3752850"/>
        </p:xfrm>
        <a:graphic>
          <a:graphicData uri="http://schemas.openxmlformats.org/presentationml/2006/ole">
            <mc:AlternateContent xmlns:mc="http://schemas.openxmlformats.org/markup-compatibility/2006">
              <mc:Choice xmlns:v="urn:schemas-microsoft-com:vml" Requires="v">
                <p:oleObj spid="_x0000_s9249" name="Document" r:id="rId3" imgW="5629275" imgH="2924175" progId="Word.Document.8">
                  <p:embed/>
                </p:oleObj>
              </mc:Choice>
              <mc:Fallback>
                <p:oleObj name="Document" r:id="rId3" imgW="5629275" imgH="292417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54" y="3124078"/>
                        <a:ext cx="7221537"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83432" y="351631"/>
            <a:ext cx="7772400" cy="579438"/>
          </a:xfrm>
        </p:spPr>
        <p:txBody>
          <a:bodyPr/>
          <a:lstStyle/>
          <a:p>
            <a:pPr eaLnBrk="1" hangingPunct="1"/>
            <a:r>
              <a:rPr lang="zh-CN" altLang="en-US" sz="3200" dirty="0"/>
              <a:t>规范化的步骤</a:t>
            </a:r>
          </a:p>
        </p:txBody>
      </p:sp>
      <p:grpSp>
        <p:nvGrpSpPr>
          <p:cNvPr id="66563" name="Group 3"/>
          <p:cNvGrpSpPr>
            <a:grpSpLocks/>
          </p:cNvGrpSpPr>
          <p:nvPr/>
        </p:nvGrpSpPr>
        <p:grpSpPr bwMode="auto">
          <a:xfrm>
            <a:off x="1271464" y="1412776"/>
            <a:ext cx="6096000" cy="5257800"/>
            <a:chOff x="1104" y="912"/>
            <a:chExt cx="3840" cy="3312"/>
          </a:xfrm>
        </p:grpSpPr>
        <p:sp>
          <p:nvSpPr>
            <p:cNvPr id="66564" name="Rectangle 4"/>
            <p:cNvSpPr>
              <a:spLocks noChangeArrowheads="1"/>
            </p:cNvSpPr>
            <p:nvPr/>
          </p:nvSpPr>
          <p:spPr bwMode="auto">
            <a:xfrm>
              <a:off x="1104" y="1632"/>
              <a:ext cx="1200" cy="43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ea typeface="华文楷体" panose="02010600040101010101" pitchFamily="2" charset="-122"/>
                </a:rPr>
                <a:t>2</a:t>
              </a:r>
              <a:r>
                <a:rPr lang="en-US" altLang="zh-CN" sz="2800">
                  <a:ea typeface="华文楷体" panose="02010600040101010101" pitchFamily="2" charset="-122"/>
                </a:rPr>
                <a:t>NF</a:t>
              </a:r>
            </a:p>
          </p:txBody>
        </p:sp>
        <p:sp>
          <p:nvSpPr>
            <p:cNvPr id="66565" name="Rectangle 5"/>
            <p:cNvSpPr>
              <a:spLocks noChangeArrowheads="1"/>
            </p:cNvSpPr>
            <p:nvPr/>
          </p:nvSpPr>
          <p:spPr bwMode="auto">
            <a:xfrm>
              <a:off x="1104" y="3792"/>
              <a:ext cx="1200" cy="43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ea typeface="华文楷体" panose="02010600040101010101" pitchFamily="2" charset="-122"/>
                </a:rPr>
                <a:t>4</a:t>
              </a:r>
              <a:r>
                <a:rPr lang="en-US" altLang="zh-CN" sz="2800">
                  <a:ea typeface="华文楷体" panose="02010600040101010101" pitchFamily="2" charset="-122"/>
                </a:rPr>
                <a:t>NF</a:t>
              </a:r>
            </a:p>
          </p:txBody>
        </p:sp>
        <p:sp>
          <p:nvSpPr>
            <p:cNvPr id="66566" name="AutoShape 6"/>
            <p:cNvSpPr>
              <a:spLocks noChangeArrowheads="1"/>
            </p:cNvSpPr>
            <p:nvPr/>
          </p:nvSpPr>
          <p:spPr bwMode="auto">
            <a:xfrm>
              <a:off x="1584" y="1312"/>
              <a:ext cx="288" cy="288"/>
            </a:xfrm>
            <a:prstGeom prst="downArrow">
              <a:avLst>
                <a:gd name="adj1" fmla="val 50000"/>
                <a:gd name="adj2" fmla="val 2500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67" name="Rectangle 7"/>
            <p:cNvSpPr>
              <a:spLocks noChangeArrowheads="1"/>
            </p:cNvSpPr>
            <p:nvPr/>
          </p:nvSpPr>
          <p:spPr bwMode="auto">
            <a:xfrm>
              <a:off x="1104" y="912"/>
              <a:ext cx="1200" cy="43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ea typeface="华文楷体" panose="02010600040101010101" pitchFamily="2" charset="-122"/>
                </a:rPr>
                <a:t>1</a:t>
              </a:r>
              <a:r>
                <a:rPr lang="en-US" altLang="zh-CN" sz="2800">
                  <a:ea typeface="华文楷体" panose="02010600040101010101" pitchFamily="2" charset="-122"/>
                </a:rPr>
                <a:t>NF</a:t>
              </a:r>
            </a:p>
          </p:txBody>
        </p:sp>
        <p:sp>
          <p:nvSpPr>
            <p:cNvPr id="66568" name="Rectangle 8"/>
            <p:cNvSpPr>
              <a:spLocks noChangeArrowheads="1"/>
            </p:cNvSpPr>
            <p:nvPr/>
          </p:nvSpPr>
          <p:spPr bwMode="auto">
            <a:xfrm>
              <a:off x="1104" y="2352"/>
              <a:ext cx="1200" cy="43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ea typeface="华文楷体" panose="02010600040101010101" pitchFamily="2" charset="-122"/>
                </a:rPr>
                <a:t>3</a:t>
              </a:r>
              <a:r>
                <a:rPr lang="en-US" altLang="zh-CN" sz="2800">
                  <a:ea typeface="华文楷体" panose="02010600040101010101" pitchFamily="2" charset="-122"/>
                </a:rPr>
                <a:t>NF</a:t>
              </a:r>
            </a:p>
          </p:txBody>
        </p:sp>
        <p:sp>
          <p:nvSpPr>
            <p:cNvPr id="66569" name="AutoShape 9"/>
            <p:cNvSpPr>
              <a:spLocks noChangeArrowheads="1"/>
            </p:cNvSpPr>
            <p:nvPr/>
          </p:nvSpPr>
          <p:spPr bwMode="auto">
            <a:xfrm>
              <a:off x="1584" y="3472"/>
              <a:ext cx="288" cy="288"/>
            </a:xfrm>
            <a:prstGeom prst="downArrow">
              <a:avLst>
                <a:gd name="adj1" fmla="val 50000"/>
                <a:gd name="adj2" fmla="val 2500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0" name="Rectangle 10"/>
            <p:cNvSpPr>
              <a:spLocks noChangeArrowheads="1"/>
            </p:cNvSpPr>
            <p:nvPr/>
          </p:nvSpPr>
          <p:spPr bwMode="auto">
            <a:xfrm>
              <a:off x="3024" y="1104"/>
              <a:ext cx="1920" cy="60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a:ea typeface="华文楷体" panose="02010600040101010101" pitchFamily="2" charset="-122"/>
                </a:rPr>
                <a:t>消除</a:t>
              </a:r>
              <a:r>
                <a:rPr lang="zh-CN" altLang="en-US" sz="2800">
                  <a:solidFill>
                    <a:srgbClr val="FF33CC"/>
                  </a:solidFill>
                  <a:ea typeface="华文楷体" panose="02010600040101010101" pitchFamily="2" charset="-122"/>
                </a:rPr>
                <a:t>非主属性</a:t>
              </a:r>
              <a:r>
                <a:rPr lang="zh-CN" altLang="en-US" sz="2800">
                  <a:ea typeface="华文楷体" panose="02010600040101010101" pitchFamily="2" charset="-122"/>
                </a:rPr>
                <a:t>对码的部分函数依赖</a:t>
              </a:r>
            </a:p>
          </p:txBody>
        </p:sp>
        <p:sp>
          <p:nvSpPr>
            <p:cNvPr id="66571" name="Rectangle 11"/>
            <p:cNvSpPr>
              <a:spLocks noChangeArrowheads="1"/>
            </p:cNvSpPr>
            <p:nvPr/>
          </p:nvSpPr>
          <p:spPr bwMode="auto">
            <a:xfrm>
              <a:off x="3024" y="1846"/>
              <a:ext cx="1920" cy="60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a:ea typeface="华文楷体" panose="02010600040101010101" pitchFamily="2" charset="-122"/>
                </a:rPr>
                <a:t>消除</a:t>
              </a:r>
              <a:r>
                <a:rPr lang="zh-CN" altLang="en-US" sz="2800">
                  <a:solidFill>
                    <a:srgbClr val="FF33CC"/>
                  </a:solidFill>
                  <a:ea typeface="华文楷体" panose="02010600040101010101" pitchFamily="2" charset="-122"/>
                </a:rPr>
                <a:t>非主属性</a:t>
              </a:r>
              <a:r>
                <a:rPr lang="zh-CN" altLang="en-US" sz="2800">
                  <a:ea typeface="华文楷体" panose="02010600040101010101" pitchFamily="2" charset="-122"/>
                </a:rPr>
                <a:t>对码的传递函数依赖</a:t>
              </a:r>
            </a:p>
          </p:txBody>
        </p:sp>
        <p:sp>
          <p:nvSpPr>
            <p:cNvPr id="66572" name="Rectangle 12"/>
            <p:cNvSpPr>
              <a:spLocks noChangeArrowheads="1"/>
            </p:cNvSpPr>
            <p:nvPr/>
          </p:nvSpPr>
          <p:spPr bwMode="auto">
            <a:xfrm>
              <a:off x="3024" y="2480"/>
              <a:ext cx="1920" cy="871"/>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a:ea typeface="华文楷体" panose="02010600040101010101" pitchFamily="2" charset="-122"/>
                </a:rPr>
                <a:t>消除</a:t>
              </a:r>
              <a:r>
                <a:rPr lang="zh-CN" altLang="en-US" sz="2800">
                  <a:solidFill>
                    <a:schemeClr val="tx2"/>
                  </a:solidFill>
                  <a:ea typeface="华文楷体" panose="02010600040101010101" pitchFamily="2" charset="-122"/>
                </a:rPr>
                <a:t>主属性</a:t>
              </a:r>
              <a:r>
                <a:rPr lang="zh-CN" altLang="en-US" sz="2800">
                  <a:ea typeface="华文楷体" panose="02010600040101010101" pitchFamily="2" charset="-122"/>
                </a:rPr>
                <a:t>对码的传递、部分函数依赖</a:t>
              </a:r>
            </a:p>
          </p:txBody>
        </p:sp>
        <p:sp>
          <p:nvSpPr>
            <p:cNvPr id="66573" name="Rectangle 13"/>
            <p:cNvSpPr>
              <a:spLocks noChangeArrowheads="1"/>
            </p:cNvSpPr>
            <p:nvPr/>
          </p:nvSpPr>
          <p:spPr bwMode="auto">
            <a:xfrm>
              <a:off x="3024" y="3382"/>
              <a:ext cx="1920" cy="60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a:ea typeface="华文楷体" panose="02010600040101010101" pitchFamily="2" charset="-122"/>
                </a:rPr>
                <a:t>消除非平凡的多值依赖</a:t>
              </a:r>
            </a:p>
          </p:txBody>
        </p:sp>
        <p:sp>
          <p:nvSpPr>
            <p:cNvPr id="66574" name="AutoShape 14"/>
            <p:cNvSpPr>
              <a:spLocks noChangeArrowheads="1"/>
            </p:cNvSpPr>
            <p:nvPr/>
          </p:nvSpPr>
          <p:spPr bwMode="auto">
            <a:xfrm>
              <a:off x="1872" y="1360"/>
              <a:ext cx="1104" cy="144"/>
            </a:xfrm>
            <a:prstGeom prst="leftArrow">
              <a:avLst>
                <a:gd name="adj1" fmla="val 50000"/>
                <a:gd name="adj2" fmla="val 191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5" name="AutoShape 15"/>
            <p:cNvSpPr>
              <a:spLocks noChangeArrowheads="1"/>
            </p:cNvSpPr>
            <p:nvPr/>
          </p:nvSpPr>
          <p:spPr bwMode="auto">
            <a:xfrm>
              <a:off x="1872" y="2119"/>
              <a:ext cx="1104" cy="144"/>
            </a:xfrm>
            <a:prstGeom prst="leftArrow">
              <a:avLst>
                <a:gd name="adj1" fmla="val 50000"/>
                <a:gd name="adj2" fmla="val 191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6" name="AutoShape 16"/>
            <p:cNvSpPr>
              <a:spLocks noChangeArrowheads="1"/>
            </p:cNvSpPr>
            <p:nvPr/>
          </p:nvSpPr>
          <p:spPr bwMode="auto">
            <a:xfrm>
              <a:off x="1872" y="2818"/>
              <a:ext cx="1104" cy="144"/>
            </a:xfrm>
            <a:prstGeom prst="leftArrow">
              <a:avLst>
                <a:gd name="adj1" fmla="val 50000"/>
                <a:gd name="adj2" fmla="val 191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7" name="AutoShape 17"/>
            <p:cNvSpPr>
              <a:spLocks noChangeArrowheads="1"/>
            </p:cNvSpPr>
            <p:nvPr/>
          </p:nvSpPr>
          <p:spPr bwMode="auto">
            <a:xfrm>
              <a:off x="1872" y="3568"/>
              <a:ext cx="1104" cy="144"/>
            </a:xfrm>
            <a:prstGeom prst="leftArrow">
              <a:avLst>
                <a:gd name="adj1" fmla="val 50000"/>
                <a:gd name="adj2" fmla="val 191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8" name="Rectangle 18"/>
            <p:cNvSpPr>
              <a:spLocks noChangeArrowheads="1"/>
            </p:cNvSpPr>
            <p:nvPr/>
          </p:nvSpPr>
          <p:spPr bwMode="auto">
            <a:xfrm>
              <a:off x="1104" y="3072"/>
              <a:ext cx="1200" cy="432"/>
            </a:xfrm>
            <a:prstGeom prst="rect">
              <a:avLst/>
            </a:prstGeom>
            <a:solidFill>
              <a:srgbClr val="33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800">
                  <a:ea typeface="华文楷体" panose="02010600040101010101" pitchFamily="2" charset="-122"/>
                </a:rPr>
                <a:t>BCNF</a:t>
              </a:r>
            </a:p>
          </p:txBody>
        </p:sp>
        <p:sp>
          <p:nvSpPr>
            <p:cNvPr id="66579" name="AutoShape 19"/>
            <p:cNvSpPr>
              <a:spLocks noChangeArrowheads="1"/>
            </p:cNvSpPr>
            <p:nvPr/>
          </p:nvSpPr>
          <p:spPr bwMode="auto">
            <a:xfrm>
              <a:off x="1584" y="2752"/>
              <a:ext cx="288" cy="288"/>
            </a:xfrm>
            <a:prstGeom prst="downArrow">
              <a:avLst>
                <a:gd name="adj1" fmla="val 50000"/>
                <a:gd name="adj2" fmla="val 2500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0" name="AutoShape 20"/>
            <p:cNvSpPr>
              <a:spLocks noChangeArrowheads="1"/>
            </p:cNvSpPr>
            <p:nvPr/>
          </p:nvSpPr>
          <p:spPr bwMode="auto">
            <a:xfrm>
              <a:off x="1584" y="2032"/>
              <a:ext cx="288" cy="288"/>
            </a:xfrm>
            <a:prstGeom prst="downArrow">
              <a:avLst>
                <a:gd name="adj1" fmla="val 50000"/>
                <a:gd name="adj2" fmla="val 2500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95400" y="548680"/>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67587" name="Rectangle 3"/>
          <p:cNvSpPr>
            <a:spLocks noGrp="1" noChangeArrowheads="1"/>
          </p:cNvSpPr>
          <p:nvPr>
            <p:ph idx="1"/>
          </p:nvPr>
        </p:nvSpPr>
        <p:spPr>
          <a:xfrm>
            <a:off x="695400" y="1291208"/>
            <a:ext cx="10657184" cy="5450160"/>
          </a:xfrm>
        </p:spPr>
        <p:txBody>
          <a:bodyPr>
            <a:normAutofit lnSpcReduction="10000"/>
          </a:bodyPr>
          <a:lstStyle/>
          <a:p>
            <a:pPr algn="just" eaLnBrk="1" hangingPunct="1">
              <a:lnSpc>
                <a:spcPct val="150000"/>
              </a:lnSpc>
              <a:buFont typeface="Wingdings" panose="05000000000000000000" pitchFamily="2" charset="2"/>
              <a:buNone/>
            </a:pPr>
            <a:r>
              <a:rPr lang="en-US" altLang="zh-CN" dirty="0">
                <a:latin typeface="宋体" panose="02010600030101010101" pitchFamily="2" charset="-122"/>
              </a:rPr>
              <a:t>6.3.1</a:t>
            </a:r>
            <a:r>
              <a:rPr lang="zh-CN" altLang="en-US" dirty="0">
                <a:latin typeface="宋体" panose="02010600030101010101" pitchFamily="2" charset="-122"/>
              </a:rPr>
              <a:t>函数依赖的逻辑蕴涵</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1．逻辑蕴涵的定义            </a:t>
            </a:r>
          </a:p>
          <a:p>
            <a:pPr algn="just" eaLnBrk="1" hangingPunct="1">
              <a:lnSpc>
                <a:spcPct val="150000"/>
              </a:lnSpc>
              <a:buFont typeface="Wingdings" panose="05000000000000000000" pitchFamily="2" charset="2"/>
              <a:buNone/>
            </a:pPr>
            <a:r>
              <a:rPr lang="zh-CN" altLang="en-US" sz="2000" dirty="0">
                <a:latin typeface="宋体" panose="02010600030101010101" pitchFamily="2" charset="-122"/>
              </a:rPr>
              <a:t>      </a:t>
            </a:r>
            <a:r>
              <a:rPr lang="zh-CN" altLang="en-US" sz="2400" dirty="0">
                <a:latin typeface="宋体" panose="02010600030101010101" pitchFamily="2" charset="-122"/>
              </a:rPr>
              <a:t>研究的问题：对于给定的一组函数依赖，要判断另外的一些函数依赖是否成立？               </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例如:对关系模式</a:t>
            </a:r>
            <a:r>
              <a:rPr lang="en-US" altLang="zh-CN" sz="2400" dirty="0">
                <a:latin typeface="宋体" panose="02010600030101010101" pitchFamily="2" charset="-122"/>
              </a:rPr>
              <a:t>R(A，B，C)。</a:t>
            </a:r>
            <a:r>
              <a:rPr lang="zh-CN" altLang="en-US" sz="2400" dirty="0">
                <a:latin typeface="宋体" panose="02010600030101010101" pitchFamily="2" charset="-122"/>
              </a:rPr>
              <a:t>已知</a:t>
            </a:r>
            <a:r>
              <a:rPr lang="en-US" altLang="zh-CN" sz="2400" dirty="0">
                <a:latin typeface="宋体" panose="02010600030101010101" pitchFamily="2" charset="-122"/>
              </a:rPr>
              <a:t>A→B，B→C，</a:t>
            </a:r>
            <a:r>
              <a:rPr lang="zh-CN" altLang="en-US" sz="2400" dirty="0">
                <a:latin typeface="宋体" panose="02010600030101010101" pitchFamily="2" charset="-122"/>
              </a:rPr>
              <a:t>判断是否有</a:t>
            </a:r>
            <a:r>
              <a:rPr lang="en-US" altLang="zh-CN" sz="2400" dirty="0">
                <a:latin typeface="宋体" panose="02010600030101010101" pitchFamily="2" charset="-122"/>
              </a:rPr>
              <a:t>A→C？</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定义： </a:t>
            </a:r>
            <a:r>
              <a:rPr lang="zh-CN" altLang="en-US" sz="2400" dirty="0"/>
              <a:t> </a:t>
            </a:r>
            <a:endParaRPr lang="zh-CN" altLang="en-US" sz="2400" dirty="0">
              <a:latin typeface="宋体" panose="02010600030101010101" pitchFamily="2" charset="-122"/>
            </a:endParaRP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设</a:t>
            </a:r>
            <a:r>
              <a:rPr lang="en-US" altLang="zh-CN" sz="2400" dirty="0">
                <a:latin typeface="宋体" panose="02010600030101010101" pitchFamily="2" charset="-122"/>
              </a:rPr>
              <a:t>F</a:t>
            </a:r>
            <a:r>
              <a:rPr lang="zh-CN" altLang="en-US" sz="2400" dirty="0">
                <a:latin typeface="宋体" panose="02010600030101010101" pitchFamily="2" charset="-122"/>
              </a:rPr>
              <a:t>是关系模式</a:t>
            </a:r>
            <a:r>
              <a:rPr lang="en-US" altLang="zh-CN" sz="2400" dirty="0">
                <a:latin typeface="宋体" panose="02010600030101010101" pitchFamily="2" charset="-122"/>
              </a:rPr>
              <a:t>R</a:t>
            </a:r>
            <a:r>
              <a:rPr lang="zh-CN" altLang="en-US" sz="2400" dirty="0">
                <a:latin typeface="宋体" panose="02010600030101010101" pitchFamily="2" charset="-122"/>
              </a:rPr>
              <a:t>的一个函数依赖集，</a:t>
            </a:r>
            <a:r>
              <a:rPr lang="en-US" altLang="zh-CN" sz="2400" dirty="0">
                <a:latin typeface="宋体" panose="02010600030101010101" pitchFamily="2" charset="-122"/>
              </a:rPr>
              <a:t>X，Y</a:t>
            </a:r>
            <a:r>
              <a:rPr lang="zh-CN" altLang="en-US" sz="2400" dirty="0">
                <a:latin typeface="宋体" panose="02010600030101010101" pitchFamily="2" charset="-122"/>
              </a:rPr>
              <a:t>是</a:t>
            </a:r>
            <a:r>
              <a:rPr lang="en-US" altLang="zh-CN" sz="2400" dirty="0">
                <a:latin typeface="宋体" panose="02010600030101010101" pitchFamily="2" charset="-122"/>
              </a:rPr>
              <a:t>R</a:t>
            </a:r>
            <a:r>
              <a:rPr lang="zh-CN" altLang="en-US" sz="2400" dirty="0">
                <a:latin typeface="宋体" panose="02010600030101010101" pitchFamily="2" charset="-122"/>
              </a:rPr>
              <a:t>的属性子集，如果从</a:t>
            </a:r>
            <a:r>
              <a:rPr lang="en-US" altLang="zh-CN" sz="2400" dirty="0">
                <a:latin typeface="宋体" panose="02010600030101010101" pitchFamily="2" charset="-122"/>
              </a:rPr>
              <a:t>F</a:t>
            </a:r>
            <a:r>
              <a:rPr lang="zh-CN" altLang="en-US" sz="2400" dirty="0">
                <a:latin typeface="宋体" panose="02010600030101010101" pitchFamily="2" charset="-122"/>
              </a:rPr>
              <a:t>中的函数依赖能够推导出</a:t>
            </a:r>
            <a:r>
              <a:rPr lang="en-US" altLang="zh-CN" sz="2400" dirty="0">
                <a:latin typeface="宋体" panose="02010600030101010101" pitchFamily="2" charset="-122"/>
              </a:rPr>
              <a:t>X→Y（</a:t>
            </a:r>
            <a:r>
              <a:rPr lang="zh-CN" altLang="en-US" sz="2400" dirty="0">
                <a:latin typeface="宋体" panose="02010600030101010101" pitchFamily="2" charset="-122"/>
              </a:rPr>
              <a:t>对</a:t>
            </a:r>
            <a:r>
              <a:rPr lang="en-US" altLang="zh-CN" sz="2400" dirty="0">
                <a:latin typeface="宋体" panose="02010600030101010101" pitchFamily="2" charset="-122"/>
              </a:rPr>
              <a:t>R</a:t>
            </a:r>
            <a:r>
              <a:rPr lang="zh-CN" altLang="en-US" sz="2400" dirty="0">
                <a:latin typeface="宋体" panose="02010600030101010101" pitchFamily="2" charset="-122"/>
              </a:rPr>
              <a:t>的任意一个</a:t>
            </a:r>
            <a:r>
              <a:rPr lang="en-US" altLang="zh-CN" sz="2400" dirty="0">
                <a:latin typeface="宋体" panose="02010600030101010101" pitchFamily="2" charset="-122"/>
              </a:rPr>
              <a:t>r</a:t>
            </a:r>
            <a:r>
              <a:rPr lang="zh-CN" altLang="en-US" sz="2400" dirty="0">
                <a:latin typeface="宋体" panose="02010600030101010101" pitchFamily="2" charset="-122"/>
              </a:rPr>
              <a:t>都成立），则称</a:t>
            </a:r>
            <a:r>
              <a:rPr lang="en-US" altLang="zh-CN" sz="2400" dirty="0">
                <a:latin typeface="宋体" panose="02010600030101010101" pitchFamily="2" charset="-122"/>
              </a:rPr>
              <a:t>F</a:t>
            </a:r>
            <a:r>
              <a:rPr lang="zh-CN" altLang="en-US" sz="2400" dirty="0">
                <a:latin typeface="宋体" panose="02010600030101010101" pitchFamily="2" charset="-122"/>
              </a:rPr>
              <a:t>逻辑蕴涵</a:t>
            </a:r>
            <a:r>
              <a:rPr lang="en-US" altLang="zh-CN" sz="2400" dirty="0">
                <a:latin typeface="宋体" panose="02010600030101010101" pitchFamily="2" charset="-122"/>
              </a:rPr>
              <a:t>X→Y，</a:t>
            </a:r>
            <a:r>
              <a:rPr lang="zh-CN" altLang="en-US" sz="2400" dirty="0">
                <a:latin typeface="宋体" panose="02010600030101010101" pitchFamily="2" charset="-122"/>
              </a:rPr>
              <a:t>或</a:t>
            </a:r>
            <a:r>
              <a:rPr lang="en-US" altLang="zh-CN" sz="2400" dirty="0">
                <a:latin typeface="宋体" panose="02010600030101010101" pitchFamily="2" charset="-122"/>
              </a:rPr>
              <a:t>X→Y</a:t>
            </a:r>
            <a:r>
              <a:rPr lang="zh-CN" altLang="en-US" sz="2400" dirty="0">
                <a:latin typeface="宋体" panose="02010600030101010101" pitchFamily="2" charset="-122"/>
              </a:rPr>
              <a:t>是</a:t>
            </a:r>
            <a:r>
              <a:rPr lang="en-US" altLang="zh-CN" sz="2400" dirty="0">
                <a:latin typeface="宋体" panose="02010600030101010101" pitchFamily="2" charset="-122"/>
              </a:rPr>
              <a:t>F</a:t>
            </a:r>
            <a:r>
              <a:rPr lang="zh-CN" altLang="en-US" sz="2400" dirty="0">
                <a:latin typeface="宋体" panose="02010600030101010101" pitchFamily="2" charset="-122"/>
              </a:rPr>
              <a:t>的逻辑蕴涵。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7408" y="548680"/>
            <a:ext cx="7772400" cy="504825"/>
          </a:xfrm>
        </p:spPr>
        <p:txBody>
          <a:bodyPr>
            <a:noAutofit/>
          </a:bodyPr>
          <a:lstStyle/>
          <a:p>
            <a:pPr eaLnBrk="1" hangingPunct="1"/>
            <a:r>
              <a:rPr lang="en-US" altLang="zh-CN" sz="3200" b="1"/>
              <a:t>6.3  </a:t>
            </a:r>
            <a:r>
              <a:rPr lang="zh-CN" altLang="en-US" sz="3200" b="1"/>
              <a:t>函数依赖的公理系统</a:t>
            </a:r>
            <a:endParaRPr lang="en-US" altLang="zh-CN" sz="3200" b="1"/>
          </a:p>
        </p:txBody>
      </p:sp>
      <p:sp>
        <p:nvSpPr>
          <p:cNvPr id="68611" name="Rectangle 3"/>
          <p:cNvSpPr>
            <a:spLocks noGrp="1" noChangeArrowheads="1"/>
          </p:cNvSpPr>
          <p:nvPr>
            <p:ph idx="1"/>
          </p:nvPr>
        </p:nvSpPr>
        <p:spPr>
          <a:xfrm>
            <a:off x="1010816" y="1129704"/>
            <a:ext cx="9693696" cy="5539655"/>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2．</a:t>
            </a:r>
            <a:r>
              <a:rPr lang="en-US" altLang="zh-CN" sz="2400" dirty="0">
                <a:latin typeface="宋体" panose="02010600030101010101" pitchFamily="2" charset="-122"/>
              </a:rPr>
              <a:t>F</a:t>
            </a:r>
            <a:r>
              <a:rPr lang="zh-CN" altLang="en-US" sz="2400" dirty="0">
                <a:latin typeface="宋体" panose="02010600030101010101" pitchFamily="2" charset="-122"/>
              </a:rPr>
              <a:t>的闭包</a:t>
            </a:r>
            <a:r>
              <a:rPr lang="en-US" altLang="zh-CN" sz="2400" dirty="0">
                <a:latin typeface="宋体" panose="02010600030101010101" pitchFamily="2" charset="-122"/>
              </a:rPr>
              <a:t>F+</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400" dirty="0">
                <a:latin typeface="宋体" panose="02010600030101010101" pitchFamily="2" charset="-122"/>
              </a:rPr>
              <a:t>定义：</a:t>
            </a:r>
          </a:p>
          <a:p>
            <a:pPr algn="just" eaLnBrk="1" hangingPunct="1">
              <a:buFont typeface="Wingdings" panose="05000000000000000000" pitchFamily="2" charset="2"/>
              <a:buNone/>
            </a:pPr>
            <a:r>
              <a:rPr lang="zh-CN" altLang="en-US" sz="2400" dirty="0">
                <a:latin typeface="宋体" panose="02010600030101010101" pitchFamily="2" charset="-122"/>
              </a:rPr>
              <a:t>    所有被</a:t>
            </a:r>
            <a:r>
              <a:rPr lang="en-US" altLang="zh-CN" sz="2400" dirty="0">
                <a:latin typeface="宋体" panose="02010600030101010101" pitchFamily="2" charset="-122"/>
              </a:rPr>
              <a:t>F</a:t>
            </a:r>
            <a:r>
              <a:rPr lang="zh-CN" altLang="en-US" sz="2400" dirty="0">
                <a:latin typeface="宋体" panose="02010600030101010101" pitchFamily="2" charset="-122"/>
              </a:rPr>
              <a:t>逻辑蕴含的函数依赖的集合称为</a:t>
            </a:r>
            <a:r>
              <a:rPr lang="en-US" altLang="zh-CN" sz="2400" dirty="0">
                <a:latin typeface="宋体" panose="02010600030101010101" pitchFamily="2" charset="-122"/>
              </a:rPr>
              <a:t>F</a:t>
            </a:r>
            <a:r>
              <a:rPr lang="zh-CN" altLang="en-US" sz="2400" dirty="0">
                <a:latin typeface="宋体" panose="02010600030101010101" pitchFamily="2" charset="-122"/>
              </a:rPr>
              <a:t>的闭包（</a:t>
            </a:r>
            <a:r>
              <a:rPr lang="en-US" altLang="zh-CN" sz="2400" dirty="0">
                <a:latin typeface="宋体" panose="02010600030101010101" pitchFamily="2" charset="-122"/>
              </a:rPr>
              <a:t>Closure）,</a:t>
            </a:r>
            <a:r>
              <a:rPr lang="zh-CN" altLang="en-US" sz="2400" dirty="0">
                <a:latin typeface="宋体" panose="02010600030101010101" pitchFamily="2" charset="-122"/>
              </a:rPr>
              <a:t>记为</a:t>
            </a:r>
            <a:r>
              <a:rPr lang="en-US" altLang="zh-CN" sz="2400" dirty="0">
                <a:latin typeface="宋体" panose="02010600030101010101" pitchFamily="2" charset="-122"/>
              </a:rPr>
              <a:t>F+。</a:t>
            </a:r>
            <a:r>
              <a:rPr lang="zh-CN" altLang="en-US" sz="2400" dirty="0">
                <a:latin typeface="宋体" panose="02010600030101010101" pitchFamily="2" charset="-122"/>
              </a:rPr>
              <a:t>即：</a:t>
            </a:r>
            <a:r>
              <a:rPr lang="en-US" altLang="zh-CN" sz="2400" dirty="0">
                <a:latin typeface="宋体" panose="02010600030101010101" pitchFamily="2" charset="-122"/>
              </a:rPr>
              <a:t>F+</a:t>
            </a:r>
            <a:r>
              <a:rPr lang="zh-CN" altLang="en-US" sz="2400" dirty="0">
                <a:latin typeface="宋体" panose="02010600030101010101" pitchFamily="2" charset="-122"/>
              </a:rPr>
              <a:t>是所有能从</a:t>
            </a:r>
            <a:r>
              <a:rPr lang="en-US" altLang="zh-CN" sz="2400" dirty="0">
                <a:latin typeface="宋体" panose="02010600030101010101" pitchFamily="2" charset="-122"/>
              </a:rPr>
              <a:t>F</a:t>
            </a:r>
            <a:r>
              <a:rPr lang="zh-CN" altLang="en-US" sz="2400" dirty="0">
                <a:latin typeface="宋体" panose="02010600030101010101" pitchFamily="2" charset="-122"/>
              </a:rPr>
              <a:t>中推导出来的函数依赖的集合。</a:t>
            </a:r>
          </a:p>
          <a:p>
            <a:pPr algn="just" eaLnBrk="1" hangingPunct="1">
              <a:buFont typeface="Wingdings" panose="05000000000000000000" pitchFamily="2" charset="2"/>
              <a:buNone/>
            </a:pPr>
            <a:r>
              <a:rPr lang="zh-CN" altLang="en-US" sz="2400" dirty="0">
                <a:latin typeface="宋体" panose="02010600030101010101" pitchFamily="2" charset="-122"/>
              </a:rPr>
              <a:t>    通常</a:t>
            </a:r>
            <a:r>
              <a:rPr lang="en-US" altLang="zh-CN" sz="2400" dirty="0" smtClean="0">
                <a:latin typeface="宋体" panose="02010600030101010101" pitchFamily="2" charset="-122"/>
              </a:rPr>
              <a:t>F</a:t>
            </a:r>
            <a:r>
              <a:rPr lang="en-US" altLang="zh-CN" sz="2400" dirty="0" smtClean="0">
                <a:latin typeface="宋体" panose="02010600030101010101" pitchFamily="2" charset="-122"/>
                <a:sym typeface="Symbol" panose="05050102010706020507" pitchFamily="18" charset="2"/>
              </a:rPr>
              <a:t></a:t>
            </a:r>
            <a:r>
              <a:rPr lang="en-US" altLang="zh-CN" sz="2400" dirty="0" smtClean="0">
                <a:latin typeface="宋体" panose="02010600030101010101" pitchFamily="2" charset="-122"/>
              </a:rPr>
              <a:t>F</a:t>
            </a:r>
            <a:r>
              <a:rPr lang="en-US" altLang="zh-CN" sz="2400" dirty="0">
                <a:latin typeface="宋体" panose="02010600030101010101" pitchFamily="2" charset="-122"/>
              </a:rPr>
              <a:t>+,</a:t>
            </a:r>
            <a:r>
              <a:rPr lang="zh-CN" altLang="en-US" sz="2400" dirty="0">
                <a:latin typeface="宋体" panose="02010600030101010101" pitchFamily="2" charset="-122"/>
              </a:rPr>
              <a:t>若</a:t>
            </a:r>
            <a:r>
              <a:rPr lang="en-US" altLang="zh-CN" sz="2400" dirty="0">
                <a:latin typeface="宋体" panose="02010600030101010101" pitchFamily="2" charset="-122"/>
              </a:rPr>
              <a:t>F= F+,</a:t>
            </a:r>
            <a:r>
              <a:rPr lang="zh-CN" altLang="en-US" sz="2400" dirty="0">
                <a:latin typeface="宋体" panose="02010600030101010101" pitchFamily="2" charset="-122"/>
              </a:rPr>
              <a:t>则称</a:t>
            </a:r>
            <a:r>
              <a:rPr lang="en-US" altLang="zh-CN" sz="2400" dirty="0">
                <a:latin typeface="宋体" panose="02010600030101010101" pitchFamily="2" charset="-122"/>
              </a:rPr>
              <a:t>F</a:t>
            </a:r>
            <a:r>
              <a:rPr lang="zh-CN" altLang="en-US" sz="2400" dirty="0">
                <a:latin typeface="宋体" panose="02010600030101010101" pitchFamily="2" charset="-122"/>
              </a:rPr>
              <a:t>是函数依赖的完备集。</a:t>
            </a:r>
          </a:p>
          <a:p>
            <a:pPr algn="just" eaLnBrk="1" hangingPunct="1">
              <a:buFont typeface="Wingdings" panose="05000000000000000000" pitchFamily="2" charset="2"/>
              <a:buNone/>
            </a:pPr>
            <a:r>
              <a:rPr lang="zh-CN" altLang="en-US" dirty="0">
                <a:latin typeface="宋体" panose="02010600030101010101" pitchFamily="2" charset="-122"/>
              </a:rPr>
              <a:t>3．说明</a:t>
            </a:r>
          </a:p>
          <a:p>
            <a:pPr algn="just" eaLnBrk="1" hangingPunct="1">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F+</a:t>
            </a:r>
            <a:r>
              <a:rPr lang="zh-CN" altLang="en-US" sz="2400" dirty="0">
                <a:latin typeface="宋体" panose="02010600030101010101" pitchFamily="2" charset="-122"/>
              </a:rPr>
              <a:t>的计算相当麻烦；</a:t>
            </a:r>
          </a:p>
          <a:p>
            <a:pPr algn="just" eaLnBrk="1" hangingPunct="1">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F</a:t>
            </a:r>
            <a:r>
              <a:rPr lang="zh-CN" altLang="en-US" sz="2400" dirty="0">
                <a:latin typeface="宋体" panose="02010600030101010101" pitchFamily="2" charset="-122"/>
              </a:rPr>
              <a:t>不大，但</a:t>
            </a:r>
            <a:r>
              <a:rPr lang="en-US" altLang="zh-CN" sz="2400" dirty="0">
                <a:latin typeface="宋体" panose="02010600030101010101" pitchFamily="2" charset="-122"/>
              </a:rPr>
              <a:t>F+</a:t>
            </a:r>
            <a:r>
              <a:rPr lang="zh-CN" altLang="en-US" sz="2400" dirty="0">
                <a:latin typeface="宋体" panose="02010600030101010101" pitchFamily="2" charset="-122"/>
              </a:rPr>
              <a:t>可能很大（</a:t>
            </a:r>
            <a:r>
              <a:rPr lang="en-US" altLang="zh-CN" sz="2400" dirty="0">
                <a:latin typeface="宋体" panose="02010600030101010101" pitchFamily="2" charset="-122"/>
              </a:rPr>
              <a:t>NP</a:t>
            </a:r>
            <a:r>
              <a:rPr lang="zh-CN" altLang="en-US" sz="2400" dirty="0">
                <a:latin typeface="宋体" panose="02010600030101010101" pitchFamily="2" charset="-122"/>
              </a:rPr>
              <a:t>难度问题）。</a:t>
            </a:r>
          </a:p>
          <a:p>
            <a:pPr algn="just" eaLnBrk="1" hangingPunct="1">
              <a:buFont typeface="Wingdings" panose="05000000000000000000" pitchFamily="2" charset="2"/>
              <a:buNone/>
            </a:pPr>
            <a:r>
              <a:rPr lang="zh-CN" altLang="en-US" sz="2400" dirty="0">
                <a:latin typeface="宋体" panose="02010600030101010101" pitchFamily="2" charset="-122"/>
              </a:rPr>
              <a:t>例：若有</a:t>
            </a:r>
            <a:r>
              <a:rPr lang="en-US" altLang="zh-CN" sz="2400" dirty="0">
                <a:latin typeface="宋体" panose="02010600030101010101" pitchFamily="2" charset="-122"/>
              </a:rPr>
              <a:t>F={A→B1,A→B2,</a:t>
            </a:r>
            <a:r>
              <a:rPr lang="en-US" altLang="zh-CN" sz="2400" dirty="0"/>
              <a:t>…</a:t>
            </a:r>
            <a:r>
              <a:rPr lang="en-US" altLang="zh-CN" sz="2400" dirty="0">
                <a:latin typeface="宋体" panose="02010600030101010101" pitchFamily="2" charset="-122"/>
              </a:rPr>
              <a:t>,</a:t>
            </a:r>
            <a:r>
              <a:rPr lang="en-US" altLang="zh-CN" sz="2400" dirty="0" err="1">
                <a:latin typeface="宋体" panose="02010600030101010101" pitchFamily="2" charset="-122"/>
              </a:rPr>
              <a:t>A→Bn</a:t>
            </a:r>
            <a:r>
              <a:rPr lang="en-US" altLang="zh-CN" sz="2400" dirty="0">
                <a:latin typeface="宋体" panose="02010600030101010101" pitchFamily="2" charset="-122"/>
              </a:rPr>
              <a:t>}</a:t>
            </a:r>
          </a:p>
          <a:p>
            <a:pPr algn="just" eaLnBrk="1" hangingPunct="1">
              <a:buFont typeface="Wingdings" panose="05000000000000000000" pitchFamily="2" charset="2"/>
              <a:buNone/>
            </a:pPr>
            <a:r>
              <a:rPr lang="zh-CN" altLang="en-US" sz="2400" dirty="0">
                <a:latin typeface="宋体" panose="02010600030101010101" pitchFamily="2" charset="-122"/>
              </a:rPr>
              <a:t>则</a:t>
            </a:r>
            <a:r>
              <a:rPr lang="en-US" altLang="zh-CN" sz="2400" dirty="0">
                <a:latin typeface="宋体" panose="02010600030101010101" pitchFamily="2" charset="-122"/>
              </a:rPr>
              <a:t>F+：</a:t>
            </a:r>
          </a:p>
          <a:p>
            <a:pPr algn="just" eaLnBrk="1" hangingPunct="1">
              <a:buFont typeface="Wingdings" panose="05000000000000000000" pitchFamily="2" charset="2"/>
              <a:buNone/>
            </a:pPr>
            <a:r>
              <a:rPr lang="zh-CN" altLang="en-US" sz="2400" dirty="0">
                <a:latin typeface="宋体" panose="02010600030101010101" pitchFamily="2" charset="-122"/>
              </a:rPr>
              <a:t>  所有形如</a:t>
            </a:r>
            <a:r>
              <a:rPr lang="en-US" altLang="zh-CN" sz="2400" dirty="0">
                <a:latin typeface="宋体" panose="02010600030101010101" pitchFamily="2" charset="-122"/>
              </a:rPr>
              <a:t>X→Y</a:t>
            </a:r>
            <a:r>
              <a:rPr lang="zh-CN" altLang="en-US" sz="2400" dirty="0">
                <a:latin typeface="宋体" panose="02010600030101010101" pitchFamily="2" charset="-122"/>
              </a:rPr>
              <a:t>的</a:t>
            </a:r>
            <a:r>
              <a:rPr lang="en-US" altLang="zh-CN" sz="2400" dirty="0" err="1">
                <a:latin typeface="宋体" panose="02010600030101010101" pitchFamily="2" charset="-122"/>
              </a:rPr>
              <a:t>fd</a:t>
            </a:r>
            <a:r>
              <a:rPr lang="en-US" altLang="zh-CN" sz="2400" dirty="0">
                <a:latin typeface="宋体" panose="02010600030101010101" pitchFamily="2" charset="-122"/>
              </a:rPr>
              <a:t>，</a:t>
            </a:r>
            <a:r>
              <a:rPr lang="zh-CN" altLang="en-US" sz="2400" dirty="0">
                <a:latin typeface="宋体" panose="02010600030101010101" pitchFamily="2" charset="-122"/>
              </a:rPr>
              <a:t>其中</a:t>
            </a:r>
            <a:r>
              <a:rPr lang="en-US" altLang="zh-CN" sz="2400" dirty="0">
                <a:latin typeface="宋体" panose="02010600030101010101" pitchFamily="2" charset="-122"/>
              </a:rPr>
              <a:t>Y={B1,B2,</a:t>
            </a:r>
            <a:r>
              <a:rPr lang="en-US" altLang="zh-CN" sz="2400" dirty="0"/>
              <a:t>…</a:t>
            </a:r>
            <a:r>
              <a:rPr lang="en-US" altLang="zh-CN" sz="2400" dirty="0">
                <a:latin typeface="宋体" panose="02010600030101010101" pitchFamily="2" charset="-122"/>
              </a:rPr>
              <a:t>,</a:t>
            </a:r>
            <a:r>
              <a:rPr lang="en-US" altLang="zh-CN" sz="2400" dirty="0" err="1">
                <a:latin typeface="宋体" panose="02010600030101010101" pitchFamily="2" charset="-122"/>
              </a:rPr>
              <a:t>Bn</a:t>
            </a:r>
            <a:r>
              <a:rPr lang="en-US" altLang="zh-CN" sz="2400" dirty="0">
                <a:latin typeface="宋体" panose="02010600030101010101" pitchFamily="2" charset="-122"/>
              </a:rPr>
              <a:t>},2</a:t>
            </a:r>
            <a:r>
              <a:rPr lang="en-US" altLang="zh-CN" sz="2400" baseline="30000" dirty="0">
                <a:latin typeface="宋体" panose="02010600030101010101" pitchFamily="2" charset="-122"/>
              </a:rPr>
              <a:t>n</a:t>
            </a:r>
            <a:r>
              <a:rPr lang="zh-CN" altLang="en-US" sz="2400" dirty="0">
                <a:latin typeface="宋体" panose="02010600030101010101" pitchFamily="2" charset="-122"/>
              </a:rPr>
              <a:t>个</a:t>
            </a:r>
            <a:r>
              <a:rPr lang="en-US" altLang="zh-CN" sz="2400" dirty="0" err="1">
                <a:latin typeface="宋体" panose="02010600030101010101" pitchFamily="2" charset="-122"/>
              </a:rPr>
              <a:t>fd</a:t>
            </a:r>
            <a:r>
              <a:rPr lang="en-US" altLang="zh-CN" sz="2400" dirty="0">
                <a:latin typeface="宋体" panose="02010600030101010101" pitchFamily="2" charset="-122"/>
              </a:rPr>
              <a:t>；</a:t>
            </a:r>
          </a:p>
          <a:p>
            <a:pPr algn="just" eaLnBrk="1" hangingPunct="1">
              <a:buFont typeface="Wingdings" panose="05000000000000000000" pitchFamily="2" charset="2"/>
              <a:buNone/>
            </a:pPr>
            <a:r>
              <a:rPr lang="en-US" altLang="zh-CN" sz="2400" dirty="0">
                <a:latin typeface="宋体" panose="02010600030101010101" pitchFamily="2" charset="-122"/>
              </a:rPr>
              <a:t>  </a:t>
            </a:r>
            <a:endParaRPr lang="zh-CN" altLang="en-US" sz="2400" dirty="0">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1424" y="548680"/>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69635" name="Rectangle 3"/>
          <p:cNvSpPr>
            <a:spLocks noGrp="1" noChangeArrowheads="1"/>
          </p:cNvSpPr>
          <p:nvPr>
            <p:ph idx="1"/>
          </p:nvPr>
        </p:nvSpPr>
        <p:spPr>
          <a:xfrm>
            <a:off x="911424" y="1340768"/>
            <a:ext cx="10729192" cy="5616624"/>
          </a:xfrm>
        </p:spPr>
        <p:txBody>
          <a:bodyPr/>
          <a:lstStyle/>
          <a:p>
            <a:pPr algn="just" eaLnBrk="1" hangingPunct="1">
              <a:buFont typeface="Wingdings" panose="05000000000000000000" pitchFamily="2" charset="2"/>
              <a:buNone/>
            </a:pPr>
            <a:r>
              <a:rPr lang="en-US" altLang="zh-CN" dirty="0">
                <a:latin typeface="宋体" panose="02010600030101010101" pitchFamily="2" charset="-122"/>
              </a:rPr>
              <a:t>6.3.2</a:t>
            </a:r>
            <a:r>
              <a:rPr lang="zh-CN" altLang="en-US" dirty="0">
                <a:latin typeface="宋体" panose="02010600030101010101" pitchFamily="2" charset="-122"/>
              </a:rPr>
              <a:t>公理的作用</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1.从已知的</a:t>
            </a:r>
            <a:r>
              <a:rPr lang="en-US" altLang="zh-CN" sz="2400" dirty="0">
                <a:latin typeface="宋体" panose="02010600030101010101" pitchFamily="2" charset="-122"/>
              </a:rPr>
              <a:t>F</a:t>
            </a:r>
            <a:r>
              <a:rPr lang="zh-CN" altLang="en-US" sz="2400" dirty="0">
                <a:latin typeface="宋体" panose="02010600030101010101" pitchFamily="2" charset="-122"/>
              </a:rPr>
              <a:t>出发，推出</a:t>
            </a:r>
            <a:r>
              <a:rPr lang="en-US" altLang="zh-CN" sz="2400" dirty="0">
                <a:latin typeface="宋体" panose="02010600030101010101" pitchFamily="2" charset="-122"/>
              </a:rPr>
              <a:t>F+</a:t>
            </a:r>
            <a:r>
              <a:rPr lang="zh-CN" altLang="en-US" sz="2400" dirty="0">
                <a:latin typeface="宋体" panose="02010600030101010101" pitchFamily="2" charset="-122"/>
              </a:rPr>
              <a:t>中的所有函数依赖。</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2.已知</a:t>
            </a:r>
            <a:r>
              <a:rPr lang="en-US" altLang="zh-CN" sz="2400" dirty="0">
                <a:latin typeface="宋体" panose="02010600030101010101" pitchFamily="2" charset="-122"/>
              </a:rPr>
              <a:t>F</a:t>
            </a:r>
            <a:r>
              <a:rPr lang="zh-CN" altLang="en-US" sz="2400" dirty="0">
                <a:latin typeface="宋体" panose="02010600030101010101" pitchFamily="2" charset="-122"/>
              </a:rPr>
              <a:t>和</a:t>
            </a:r>
            <a:r>
              <a:rPr lang="en-US" altLang="zh-CN" sz="2400" dirty="0">
                <a:latin typeface="宋体" panose="02010600030101010101" pitchFamily="2" charset="-122"/>
              </a:rPr>
              <a:t>X，Y，</a:t>
            </a:r>
            <a:r>
              <a:rPr lang="zh-CN" altLang="en-US" sz="2400" dirty="0">
                <a:latin typeface="宋体" panose="02010600030101010101" pitchFamily="2" charset="-122"/>
              </a:rPr>
              <a:t>判断</a:t>
            </a:r>
            <a:r>
              <a:rPr lang="en-US" altLang="zh-CN" sz="2400" dirty="0">
                <a:latin typeface="宋体" panose="02010600030101010101" pitchFamily="2" charset="-122"/>
              </a:rPr>
              <a:t>X→Y</a:t>
            </a:r>
            <a:r>
              <a:rPr lang="zh-CN" altLang="en-US" sz="2400" dirty="0">
                <a:latin typeface="宋体" panose="02010600030101010101" pitchFamily="2" charset="-122"/>
              </a:rPr>
              <a:t>是否在</a:t>
            </a:r>
            <a:r>
              <a:rPr lang="en-US" altLang="zh-CN" sz="2400" dirty="0">
                <a:latin typeface="宋体" panose="02010600030101010101" pitchFamily="2" charset="-122"/>
              </a:rPr>
              <a:t>F+</a:t>
            </a:r>
            <a:r>
              <a:rPr lang="zh-CN" altLang="en-US" sz="2400" dirty="0">
                <a:latin typeface="宋体" panose="02010600030101010101" pitchFamily="2" charset="-122"/>
              </a:rPr>
              <a:t>中。</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要求有一套正确和完备的推理规则：</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Armstrong</a:t>
            </a:r>
            <a:r>
              <a:rPr lang="zh-CN" altLang="en-US" sz="2400" dirty="0">
                <a:latin typeface="宋体" panose="02010600030101010101" pitchFamily="2" charset="-122"/>
              </a:rPr>
              <a:t>推理规则系统──阿氏公理；</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1974年，</a:t>
            </a:r>
            <a:r>
              <a:rPr lang="en-US" altLang="zh-CN" sz="2400" dirty="0" err="1">
                <a:latin typeface="宋体" panose="02010600030101010101" pitchFamily="2" charset="-122"/>
              </a:rPr>
              <a:t>W.W.Armstrong</a:t>
            </a:r>
            <a:r>
              <a:rPr lang="zh-CN" altLang="en-US" sz="2400" dirty="0">
                <a:latin typeface="宋体" panose="02010600030101010101" pitchFamily="2" charset="-122"/>
              </a:rPr>
              <a:t>总结了各种规则，将其中最主要、最基本的作为公理，形成了最著名的</a:t>
            </a:r>
            <a:r>
              <a:rPr lang="en-US" altLang="zh-CN" sz="2400" dirty="0">
                <a:latin typeface="宋体" panose="02010600030101010101" pitchFamily="2" charset="-122"/>
              </a:rPr>
              <a:t>Armstrong</a:t>
            </a:r>
            <a:r>
              <a:rPr lang="zh-CN" altLang="en-US" sz="2400" dirty="0">
                <a:latin typeface="宋体" panose="02010600030101010101" pitchFamily="2" charset="-122"/>
              </a:rPr>
              <a:t>公理系统──简称阿氏公理。</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公理系统是模式分解算法的理论基础。</a:t>
            </a:r>
          </a:p>
          <a:p>
            <a:pPr algn="just" eaLnBrk="1" hangingPunct="1">
              <a:buFont typeface="Wingdings" panose="05000000000000000000" pitchFamily="2" charset="2"/>
              <a:buNone/>
            </a:pPr>
            <a:endParaRPr lang="zh-CN" altLang="en-US" sz="2000" dirty="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7408" y="548680"/>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70659" name="Rectangle 3"/>
          <p:cNvSpPr>
            <a:spLocks noGrp="1" noChangeArrowheads="1"/>
          </p:cNvSpPr>
          <p:nvPr>
            <p:ph idx="1"/>
          </p:nvPr>
        </p:nvSpPr>
        <p:spPr>
          <a:xfrm>
            <a:off x="767408" y="1282104"/>
            <a:ext cx="10297144" cy="5171231"/>
          </a:xfrm>
        </p:spPr>
        <p:txBody>
          <a:bodyPr>
            <a:normAutofit/>
          </a:bodyPr>
          <a:lstStyle/>
          <a:p>
            <a:pPr algn="just" eaLnBrk="1" hangingPunct="1">
              <a:buFont typeface="Wingdings" panose="05000000000000000000" pitchFamily="2" charset="2"/>
              <a:buNone/>
            </a:pPr>
            <a:r>
              <a:rPr lang="en-US" altLang="zh-CN" dirty="0">
                <a:latin typeface="宋体" panose="02010600030101010101" pitchFamily="2" charset="-122"/>
              </a:rPr>
              <a:t>6.3.3</a:t>
            </a:r>
            <a:r>
              <a:rPr lang="zh-CN" altLang="en-US" dirty="0">
                <a:latin typeface="宋体" panose="02010600030101010101" pitchFamily="2" charset="-122"/>
              </a:rPr>
              <a:t>公理的内容</a:t>
            </a:r>
          </a:p>
          <a:p>
            <a:pPr algn="just" eaLnBrk="1" hangingPunct="1">
              <a:buFont typeface="Wingdings" panose="05000000000000000000" pitchFamily="2" charset="2"/>
              <a:buNone/>
            </a:pPr>
            <a:r>
              <a:rPr lang="zh-CN" altLang="en-US" sz="2000" dirty="0">
                <a:latin typeface="宋体" panose="02010600030101010101" pitchFamily="2" charset="-122"/>
              </a:rPr>
              <a:t>   设有关系模式</a:t>
            </a:r>
            <a:r>
              <a:rPr lang="en-US" altLang="zh-CN" sz="2000" dirty="0">
                <a:latin typeface="宋体" panose="02010600030101010101" pitchFamily="2" charset="-122"/>
              </a:rPr>
              <a:t>R（U，F），U={A1,A2,</a:t>
            </a:r>
            <a:r>
              <a:rPr lang="en-US" altLang="zh-CN" sz="2000" dirty="0"/>
              <a:t>…</a:t>
            </a:r>
            <a:r>
              <a:rPr lang="en-US" altLang="zh-CN" sz="2000" dirty="0">
                <a:latin typeface="宋体" panose="02010600030101010101" pitchFamily="2" charset="-122"/>
              </a:rPr>
              <a:t>,An}</a:t>
            </a:r>
            <a:r>
              <a:rPr lang="zh-CN" altLang="en-US" sz="2000" dirty="0">
                <a:latin typeface="宋体" panose="02010600030101010101" pitchFamily="2" charset="-122"/>
              </a:rPr>
              <a:t>为属性全集，</a:t>
            </a:r>
            <a:r>
              <a:rPr lang="en-US" altLang="zh-CN" sz="2000" dirty="0">
                <a:latin typeface="宋体" panose="02010600030101010101" pitchFamily="2" charset="-122"/>
              </a:rPr>
              <a:t>F</a:t>
            </a:r>
            <a:r>
              <a:rPr lang="zh-CN" altLang="en-US" sz="2000" dirty="0">
                <a:latin typeface="宋体" panose="02010600030101010101" pitchFamily="2" charset="-122"/>
              </a:rPr>
              <a:t>是</a:t>
            </a:r>
            <a:r>
              <a:rPr lang="en-US" altLang="zh-CN" sz="2000" dirty="0">
                <a:latin typeface="宋体" panose="02010600030101010101" pitchFamily="2" charset="-122"/>
              </a:rPr>
              <a:t>R</a:t>
            </a:r>
            <a:r>
              <a:rPr lang="zh-CN" altLang="en-US" sz="2000" dirty="0">
                <a:latin typeface="宋体" panose="02010600030101010101" pitchFamily="2" charset="-122"/>
              </a:rPr>
              <a:t>的函数依赖集，</a:t>
            </a:r>
            <a:r>
              <a:rPr lang="en-US" altLang="zh-CN" sz="2000" dirty="0">
                <a:latin typeface="宋体" panose="02010600030101010101" pitchFamily="2" charset="-122"/>
              </a:rPr>
              <a:t>X，Y，Z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U。</a:t>
            </a:r>
            <a:r>
              <a:rPr lang="zh-CN" altLang="en-US" sz="2000" dirty="0">
                <a:latin typeface="宋体" panose="02010600030101010101" pitchFamily="2" charset="-122"/>
              </a:rPr>
              <a:t>则有：</a:t>
            </a:r>
          </a:p>
          <a:p>
            <a:pPr algn="just" eaLnBrk="1" hangingPunct="1">
              <a:buFont typeface="Wingdings" panose="05000000000000000000" pitchFamily="2" charset="2"/>
              <a:buNone/>
            </a:pPr>
            <a:r>
              <a:rPr lang="zh-CN" altLang="en-US" sz="2000" dirty="0">
                <a:latin typeface="宋体" panose="02010600030101010101" pitchFamily="2" charset="-122"/>
              </a:rPr>
              <a:t>●自反律（</a:t>
            </a:r>
            <a:r>
              <a:rPr lang="en-US" altLang="zh-CN" sz="2000" dirty="0">
                <a:latin typeface="宋体" panose="02010600030101010101" pitchFamily="2" charset="-122"/>
              </a:rPr>
              <a:t>Reflexivity）</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若</a:t>
            </a:r>
            <a:r>
              <a:rPr lang="en-US" altLang="zh-CN" sz="2000" dirty="0">
                <a:latin typeface="宋体" panose="02010600030101010101" pitchFamily="2" charset="-122"/>
              </a:rPr>
              <a:t>Y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X，</a:t>
            </a:r>
            <a:r>
              <a:rPr lang="zh-CN" altLang="en-US" sz="2000" dirty="0">
                <a:latin typeface="宋体" panose="02010600030101010101" pitchFamily="2" charset="-122"/>
              </a:rPr>
              <a:t>则</a:t>
            </a:r>
            <a:r>
              <a:rPr lang="en-US" altLang="zh-CN" sz="2000" dirty="0">
                <a:latin typeface="宋体" panose="02010600030101010101" pitchFamily="2" charset="-122"/>
              </a:rPr>
              <a:t>X→Y；</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即若</a:t>
            </a:r>
            <a:r>
              <a:rPr lang="en-US" altLang="zh-CN" sz="2000" dirty="0">
                <a:latin typeface="宋体" panose="02010600030101010101" pitchFamily="2" charset="-122"/>
              </a:rPr>
              <a:t>Y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X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U</a:t>
            </a:r>
            <a:r>
              <a:rPr lang="zh-CN" altLang="en-US" sz="2000" dirty="0">
                <a:latin typeface="宋体" panose="02010600030101010101" pitchFamily="2" charset="-122"/>
              </a:rPr>
              <a:t>则</a:t>
            </a:r>
            <a:r>
              <a:rPr lang="en-US" altLang="zh-CN" sz="2000" dirty="0">
                <a:latin typeface="宋体" panose="02010600030101010101" pitchFamily="2" charset="-122"/>
              </a:rPr>
              <a:t>X→Y</a:t>
            </a:r>
            <a:r>
              <a:rPr lang="zh-CN" altLang="en-US" sz="2000" dirty="0">
                <a:latin typeface="宋体" panose="02010600030101010101" pitchFamily="2" charset="-122"/>
              </a:rPr>
              <a:t>为</a:t>
            </a:r>
            <a:r>
              <a:rPr lang="en-US" altLang="zh-CN" sz="2000" dirty="0">
                <a:latin typeface="宋体" panose="02010600030101010101" pitchFamily="2" charset="-122"/>
              </a:rPr>
              <a:t>F</a:t>
            </a:r>
            <a:r>
              <a:rPr lang="zh-CN" altLang="en-US" sz="2000" dirty="0">
                <a:latin typeface="宋体" panose="02010600030101010101" pitchFamily="2" charset="-122"/>
              </a:rPr>
              <a:t>所蕴涵。</a:t>
            </a:r>
          </a:p>
          <a:p>
            <a:pPr algn="just" eaLnBrk="1" hangingPunct="1">
              <a:buFont typeface="Wingdings" panose="05000000000000000000" pitchFamily="2" charset="2"/>
              <a:buNone/>
            </a:pPr>
            <a:r>
              <a:rPr lang="zh-CN" altLang="en-US" sz="2000" dirty="0">
                <a:latin typeface="宋体" panose="02010600030101010101" pitchFamily="2" charset="-122"/>
              </a:rPr>
              <a:t>●增广律（</a:t>
            </a:r>
            <a:r>
              <a:rPr lang="en-US" altLang="zh-CN" sz="2000" dirty="0">
                <a:latin typeface="宋体" panose="02010600030101010101" pitchFamily="2" charset="-122"/>
              </a:rPr>
              <a:t>Augmentation）</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若</a:t>
            </a:r>
            <a:r>
              <a:rPr lang="en-US" altLang="zh-CN" sz="2000" dirty="0">
                <a:latin typeface="宋体" panose="02010600030101010101" pitchFamily="2" charset="-122"/>
              </a:rPr>
              <a:t>X→Y，Z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U，</a:t>
            </a:r>
            <a:r>
              <a:rPr lang="zh-CN" altLang="en-US" sz="2000" dirty="0">
                <a:latin typeface="宋体" panose="02010600030101010101" pitchFamily="2" charset="-122"/>
              </a:rPr>
              <a:t>则</a:t>
            </a:r>
            <a:r>
              <a:rPr lang="en-US" altLang="zh-CN" sz="2000" dirty="0">
                <a:latin typeface="宋体" panose="02010600030101010101" pitchFamily="2" charset="-122"/>
              </a:rPr>
              <a:t>XZ→YZ。</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即若</a:t>
            </a:r>
            <a:r>
              <a:rPr lang="en-US" altLang="zh-CN" sz="2000" dirty="0">
                <a:latin typeface="宋体" panose="02010600030101010101" pitchFamily="2" charset="-122"/>
              </a:rPr>
              <a:t>X→Y</a:t>
            </a:r>
            <a:r>
              <a:rPr lang="zh-CN" altLang="en-US" sz="2000" dirty="0">
                <a:latin typeface="宋体" panose="02010600030101010101" pitchFamily="2" charset="-122"/>
              </a:rPr>
              <a:t>为</a:t>
            </a:r>
            <a:r>
              <a:rPr lang="en-US" altLang="zh-CN" sz="2000" dirty="0">
                <a:latin typeface="宋体" panose="02010600030101010101" pitchFamily="2" charset="-122"/>
              </a:rPr>
              <a:t>F</a:t>
            </a:r>
            <a:r>
              <a:rPr lang="zh-CN" altLang="en-US" sz="2000" dirty="0">
                <a:latin typeface="宋体" panose="02010600030101010101" pitchFamily="2" charset="-122"/>
              </a:rPr>
              <a:t>的逻辑蕴涵，</a:t>
            </a:r>
            <a:r>
              <a:rPr lang="en-US" altLang="zh-CN" sz="2000" dirty="0">
                <a:latin typeface="宋体" panose="02010600030101010101" pitchFamily="2" charset="-122"/>
              </a:rPr>
              <a:t>Z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U，</a:t>
            </a:r>
            <a:r>
              <a:rPr lang="zh-CN" altLang="en-US" sz="2000" dirty="0">
                <a:latin typeface="宋体" panose="02010600030101010101" pitchFamily="2" charset="-122"/>
              </a:rPr>
              <a:t>则</a:t>
            </a:r>
            <a:r>
              <a:rPr lang="en-US" altLang="zh-CN" sz="2000" dirty="0">
                <a:latin typeface="宋体" panose="02010600030101010101" pitchFamily="2" charset="-122"/>
              </a:rPr>
              <a:t>XZ→YZ</a:t>
            </a:r>
            <a:r>
              <a:rPr lang="zh-CN" altLang="en-US" sz="2000" dirty="0">
                <a:latin typeface="宋体" panose="02010600030101010101" pitchFamily="2" charset="-122"/>
              </a:rPr>
              <a:t>为</a:t>
            </a:r>
            <a:r>
              <a:rPr lang="en-US" altLang="zh-CN" sz="2000" dirty="0">
                <a:latin typeface="宋体" panose="02010600030101010101" pitchFamily="2" charset="-122"/>
              </a:rPr>
              <a:t>F</a:t>
            </a:r>
            <a:r>
              <a:rPr lang="zh-CN" altLang="en-US" sz="2000" dirty="0">
                <a:latin typeface="宋体" panose="02010600030101010101" pitchFamily="2" charset="-122"/>
              </a:rPr>
              <a:t>的逻辑蕴涵。</a:t>
            </a:r>
          </a:p>
          <a:p>
            <a:pPr algn="just" eaLnBrk="1" hangingPunct="1">
              <a:buFont typeface="Wingdings" panose="05000000000000000000" pitchFamily="2" charset="2"/>
              <a:buNone/>
            </a:pPr>
            <a:r>
              <a:rPr lang="zh-CN" altLang="en-US" sz="2000" dirty="0">
                <a:latin typeface="宋体" panose="02010600030101010101" pitchFamily="2" charset="-122"/>
              </a:rPr>
              <a:t>    </a:t>
            </a:r>
          </a:p>
          <a:p>
            <a:pPr algn="just" eaLnBrk="1" hangingPunct="1">
              <a:buFont typeface="Wingdings" panose="05000000000000000000" pitchFamily="2" charset="2"/>
              <a:buNone/>
            </a:pPr>
            <a:r>
              <a:rPr lang="zh-CN" altLang="en-US" sz="2000" dirty="0">
                <a:latin typeface="宋体" panose="02010600030101010101" pitchFamily="2" charset="-122"/>
              </a:rPr>
              <a:t>●传递律（</a:t>
            </a:r>
            <a:r>
              <a:rPr lang="en-US" altLang="zh-CN" sz="2000" dirty="0" err="1">
                <a:latin typeface="宋体" panose="02010600030101010101" pitchFamily="2" charset="-122"/>
              </a:rPr>
              <a:t>Transtivity</a:t>
            </a:r>
            <a:r>
              <a:rPr lang="en-US" altLang="zh-CN" sz="2000" dirty="0">
                <a:latin typeface="宋体" panose="02010600030101010101" pitchFamily="2" charset="-122"/>
              </a:rPr>
              <a:t>）</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若</a:t>
            </a:r>
            <a:r>
              <a:rPr lang="en-US" altLang="zh-CN" sz="2000" dirty="0">
                <a:latin typeface="宋体" panose="02010600030101010101" pitchFamily="2" charset="-122"/>
              </a:rPr>
              <a:t>X→Y，Y→Z，</a:t>
            </a:r>
            <a:r>
              <a:rPr lang="zh-CN" altLang="en-US" sz="2000" dirty="0">
                <a:latin typeface="宋体" panose="02010600030101010101" pitchFamily="2" charset="-122"/>
              </a:rPr>
              <a:t>则</a:t>
            </a:r>
            <a:r>
              <a:rPr lang="en-US" altLang="zh-CN" sz="2000" dirty="0">
                <a:latin typeface="宋体" panose="02010600030101010101" pitchFamily="2" charset="-122"/>
              </a:rPr>
              <a:t>X→Z</a:t>
            </a:r>
          </a:p>
          <a:p>
            <a:pPr algn="just"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即若</a:t>
            </a:r>
            <a:r>
              <a:rPr lang="en-US" altLang="zh-CN" sz="2000" dirty="0">
                <a:latin typeface="宋体" panose="02010600030101010101" pitchFamily="2" charset="-122"/>
              </a:rPr>
              <a:t>X→Y，Y→Z</a:t>
            </a:r>
            <a:r>
              <a:rPr lang="zh-CN" altLang="en-US" sz="2000" dirty="0">
                <a:latin typeface="宋体" panose="02010600030101010101" pitchFamily="2" charset="-122"/>
              </a:rPr>
              <a:t>为</a:t>
            </a:r>
            <a:r>
              <a:rPr lang="en-US" altLang="zh-CN" sz="2000" dirty="0">
                <a:latin typeface="宋体" panose="02010600030101010101" pitchFamily="2" charset="-122"/>
              </a:rPr>
              <a:t>F</a:t>
            </a:r>
            <a:r>
              <a:rPr lang="zh-CN" altLang="en-US" sz="2000" dirty="0">
                <a:latin typeface="宋体" panose="02010600030101010101" pitchFamily="2" charset="-122"/>
              </a:rPr>
              <a:t>的逻辑蕴涵，则</a:t>
            </a:r>
            <a:r>
              <a:rPr lang="en-US" altLang="zh-CN" sz="2000" dirty="0">
                <a:latin typeface="宋体" panose="02010600030101010101" pitchFamily="2" charset="-122"/>
              </a:rPr>
              <a:t>X→Z</a:t>
            </a:r>
            <a:r>
              <a:rPr lang="zh-CN" altLang="en-US" sz="2000" dirty="0">
                <a:latin typeface="宋体" panose="02010600030101010101" pitchFamily="2" charset="-122"/>
              </a:rPr>
              <a:t>为</a:t>
            </a:r>
            <a:r>
              <a:rPr lang="en-US" altLang="zh-CN" sz="2000" dirty="0">
                <a:latin typeface="宋体" panose="02010600030101010101" pitchFamily="2" charset="-122"/>
              </a:rPr>
              <a:t>F  </a:t>
            </a:r>
            <a:r>
              <a:rPr lang="zh-CN" altLang="en-US" sz="2000" dirty="0">
                <a:latin typeface="宋体" panose="02010600030101010101" pitchFamily="2" charset="-122"/>
              </a:rPr>
              <a:t>的逻辑蕴涵。</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67408" y="548680"/>
            <a:ext cx="7772400" cy="504825"/>
          </a:xfrm>
        </p:spPr>
        <p:txBody>
          <a:bodyPr>
            <a:noAutofit/>
          </a:bodyPr>
          <a:lstStyle/>
          <a:p>
            <a:pPr eaLnBrk="1" hangingPunct="1"/>
            <a:r>
              <a:rPr lang="en-US" altLang="zh-CN" sz="3200" b="1"/>
              <a:t>6.3  </a:t>
            </a:r>
            <a:r>
              <a:rPr lang="zh-CN" altLang="en-US" sz="3200" b="1"/>
              <a:t>函数依赖的公理系统</a:t>
            </a:r>
            <a:endParaRPr lang="en-US" altLang="zh-CN" sz="3200" b="1"/>
          </a:p>
        </p:txBody>
      </p:sp>
      <p:sp>
        <p:nvSpPr>
          <p:cNvPr id="71683" name="Rectangle 3"/>
          <p:cNvSpPr>
            <a:spLocks noGrp="1" noChangeArrowheads="1"/>
          </p:cNvSpPr>
          <p:nvPr>
            <p:ph idx="1"/>
          </p:nvPr>
        </p:nvSpPr>
        <p:spPr>
          <a:xfrm>
            <a:off x="767408" y="1219200"/>
            <a:ext cx="10225136" cy="5522168"/>
          </a:xfrm>
        </p:spPr>
        <p:txBody>
          <a:bodyPr/>
          <a:lstStyle/>
          <a:p>
            <a:pPr algn="just" eaLnBrk="1" hangingPunct="1">
              <a:buFont typeface="Wingdings" panose="05000000000000000000" pitchFamily="2" charset="2"/>
              <a:buNone/>
            </a:pPr>
            <a:r>
              <a:rPr lang="en-US" altLang="zh-CN" dirty="0">
                <a:latin typeface="宋体" panose="02010600030101010101" pitchFamily="2" charset="-122"/>
              </a:rPr>
              <a:t>6.3.4</a:t>
            </a:r>
            <a:r>
              <a:rPr lang="zh-CN" altLang="en-US" dirty="0">
                <a:latin typeface="宋体" panose="02010600030101010101" pitchFamily="2" charset="-122"/>
              </a:rPr>
              <a:t>公理的正确性</a:t>
            </a:r>
          </a:p>
          <a:p>
            <a:pPr algn="just" eaLnBrk="1" hangingPunct="1">
              <a:lnSpc>
                <a:spcPct val="150000"/>
              </a:lnSpc>
              <a:buFont typeface="Wingdings" panose="05000000000000000000" pitchFamily="2" charset="2"/>
              <a:buNone/>
            </a:pPr>
            <a:r>
              <a:rPr lang="zh-CN" altLang="en-US" dirty="0">
                <a:latin typeface="宋体" panose="02010600030101010101" pitchFamily="2" charset="-122"/>
              </a:rPr>
              <a:t>公理系统具备以下性质：</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1.正确性：从</a:t>
            </a:r>
            <a:r>
              <a:rPr lang="en-US" altLang="zh-CN" sz="2400" dirty="0">
                <a:latin typeface="宋体" panose="02010600030101010101" pitchFamily="2" charset="-122"/>
              </a:rPr>
              <a:t>F</a:t>
            </a:r>
            <a:r>
              <a:rPr lang="zh-CN" altLang="en-US" sz="2400" dirty="0">
                <a:latin typeface="宋体" panose="02010600030101010101" pitchFamily="2" charset="-122"/>
              </a:rPr>
              <a:t>出发，用公理推出的每一个</a:t>
            </a:r>
            <a:r>
              <a:rPr lang="en-US" altLang="zh-CN" sz="2400" dirty="0">
                <a:latin typeface="宋体" panose="02010600030101010101" pitchFamily="2" charset="-122"/>
              </a:rPr>
              <a:t>X→Y </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F+ (</a:t>
            </a:r>
            <a:r>
              <a:rPr lang="zh-CN" altLang="en-US" sz="2400" dirty="0">
                <a:latin typeface="宋体" panose="02010600030101010101" pitchFamily="2" charset="-122"/>
              </a:rPr>
              <a:t>一定在</a:t>
            </a:r>
            <a:r>
              <a:rPr lang="en-US" altLang="zh-CN" sz="2400" dirty="0">
                <a:latin typeface="宋体" panose="02010600030101010101" pitchFamily="2" charset="-122"/>
              </a:rPr>
              <a:t>F</a:t>
            </a:r>
            <a:r>
              <a:rPr lang="zh-CN" altLang="en-US" sz="2400" dirty="0">
                <a:latin typeface="宋体" panose="02010600030101010101" pitchFamily="2" charset="-122"/>
              </a:rPr>
              <a:t>的逻辑蕴涵中)。</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2.完备性：</a:t>
            </a:r>
            <a:r>
              <a:rPr lang="en-US" altLang="zh-CN" sz="2400" dirty="0">
                <a:latin typeface="宋体" panose="02010600030101010101" pitchFamily="2" charset="-122"/>
              </a:rPr>
              <a:t>F+</a:t>
            </a:r>
            <a:r>
              <a:rPr lang="zh-CN" altLang="en-US" sz="2400" dirty="0">
                <a:latin typeface="宋体" panose="02010600030101010101" pitchFamily="2" charset="-122"/>
              </a:rPr>
              <a:t>中的所有函数依赖都能用阿氏公理推导出来。即不能从</a:t>
            </a:r>
            <a:r>
              <a:rPr lang="en-US" altLang="zh-CN" sz="2400" dirty="0">
                <a:latin typeface="宋体" panose="02010600030101010101" pitchFamily="2" charset="-122"/>
              </a:rPr>
              <a:t>F</a:t>
            </a:r>
            <a:r>
              <a:rPr lang="zh-CN" altLang="en-US" sz="2400" dirty="0">
                <a:latin typeface="宋体" panose="02010600030101010101" pitchFamily="2" charset="-122"/>
              </a:rPr>
              <a:t>使用阿氏公理推导出来的函数依赖不在</a:t>
            </a:r>
            <a:r>
              <a:rPr lang="en-US" altLang="zh-CN" sz="2400" dirty="0">
                <a:latin typeface="宋体" panose="02010600030101010101" pitchFamily="2" charset="-122"/>
              </a:rPr>
              <a:t>F+</a:t>
            </a:r>
            <a:r>
              <a:rPr lang="zh-CN" altLang="en-US" sz="2400" dirty="0">
                <a:latin typeface="宋体" panose="02010600030101010101" pitchFamily="2" charset="-122"/>
              </a:rPr>
              <a:t>中。</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3.独立性：每一条公理所推导出来的函数依赖均不能由其他公理推导出来。</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4.相容性：每一条公理所推导出的函数依赖，不会有矛盾的结果。</a:t>
            </a:r>
          </a:p>
          <a:p>
            <a:pPr algn="just" eaLnBrk="1" hangingPunct="1">
              <a:buFont typeface="Wingdings" panose="05000000000000000000" pitchFamily="2" charset="2"/>
              <a:buNone/>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7408" y="620688"/>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72707" name="Rectangle 3"/>
          <p:cNvSpPr>
            <a:spLocks noGrp="1" noChangeArrowheads="1"/>
          </p:cNvSpPr>
          <p:nvPr>
            <p:ph idx="1"/>
          </p:nvPr>
        </p:nvSpPr>
        <p:spPr>
          <a:xfrm>
            <a:off x="767408" y="1363216"/>
            <a:ext cx="10081120" cy="4946104"/>
          </a:xfrm>
        </p:spPr>
        <p:txBody>
          <a:bodyPr>
            <a:normAutofit fontScale="92500" lnSpcReduction="20000"/>
          </a:bodyPr>
          <a:lstStyle/>
          <a:p>
            <a:pPr algn="just" eaLnBrk="1" hangingPunct="1">
              <a:buFont typeface="Wingdings" panose="05000000000000000000" pitchFamily="2" charset="2"/>
              <a:buNone/>
            </a:pPr>
            <a:r>
              <a:rPr lang="zh-CN" altLang="en-US" dirty="0">
                <a:latin typeface="黑体" panose="02010609060101010101" pitchFamily="49" charset="-122"/>
              </a:rPr>
              <a:t>定理</a:t>
            </a:r>
            <a:r>
              <a:rPr lang="en-US" altLang="zh-CN" dirty="0">
                <a:latin typeface="黑体" panose="02010609060101010101" pitchFamily="49" charset="-122"/>
              </a:rPr>
              <a:t>6.1 Armstrong</a:t>
            </a:r>
            <a:r>
              <a:rPr lang="zh-CN" altLang="en-US" dirty="0">
                <a:latin typeface="黑体" panose="02010609060101010101" pitchFamily="49" charset="-122"/>
              </a:rPr>
              <a:t>公理是正确的</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1) 自反律：若</a:t>
            </a:r>
            <a:r>
              <a:rPr lang="en-US" altLang="zh-CN" sz="2400" dirty="0">
                <a:latin typeface="黑体" panose="02010609060101010101" pitchFamily="49" charset="-122"/>
              </a:rPr>
              <a:t>Y </a:t>
            </a:r>
            <a:r>
              <a:rPr lang="en-US" altLang="zh-CN" sz="2400" dirty="0">
                <a:latin typeface="黑体" panose="02010609060101010101" pitchFamily="49" charset="-122"/>
                <a:sym typeface="Symbol" panose="05050102010706020507" pitchFamily="18" charset="2"/>
              </a:rPr>
              <a:t></a:t>
            </a:r>
            <a:r>
              <a:rPr lang="en-US" altLang="zh-CN" sz="2400" dirty="0">
                <a:latin typeface="黑体" panose="02010609060101010101" pitchFamily="49" charset="-122"/>
              </a:rPr>
              <a:t> X，</a:t>
            </a:r>
            <a:r>
              <a:rPr lang="zh-CN" altLang="en-US" sz="2400" dirty="0">
                <a:latin typeface="黑体" panose="02010609060101010101" pitchFamily="49" charset="-122"/>
              </a:rPr>
              <a:t>则</a:t>
            </a:r>
            <a:r>
              <a:rPr lang="en-US" altLang="zh-CN" sz="2400" dirty="0">
                <a:latin typeface="黑体" panose="02010609060101010101" pitchFamily="49" charset="-122"/>
              </a:rPr>
              <a:t>X→Y</a:t>
            </a:r>
          </a:p>
          <a:p>
            <a:pPr algn="just" eaLnBrk="1" hangingPunct="1">
              <a:lnSpc>
                <a:spcPct val="150000"/>
              </a:lnSpc>
              <a:buFont typeface="Wingdings" panose="05000000000000000000" pitchFamily="2" charset="2"/>
              <a:buNone/>
            </a:pPr>
            <a:r>
              <a:rPr lang="en-US" altLang="zh-CN" sz="2400" dirty="0">
                <a:latin typeface="黑体" panose="02010609060101010101" pitchFamily="49" charset="-122"/>
              </a:rPr>
              <a:t>  </a:t>
            </a:r>
            <a:r>
              <a:rPr lang="zh-CN" altLang="en-US" sz="2400" dirty="0">
                <a:latin typeface="黑体" panose="02010609060101010101" pitchFamily="49" charset="-122"/>
              </a:rPr>
              <a:t>设</a:t>
            </a:r>
            <a:r>
              <a:rPr lang="en-US" altLang="zh-CN" sz="2400" dirty="0">
                <a:latin typeface="黑体" panose="02010609060101010101" pitchFamily="49" charset="-122"/>
              </a:rPr>
              <a:t>r</a:t>
            </a:r>
            <a:r>
              <a:rPr lang="zh-CN" altLang="en-US" sz="2400" dirty="0">
                <a:latin typeface="黑体" panose="02010609060101010101" pitchFamily="49" charset="-122"/>
              </a:rPr>
              <a:t>是</a:t>
            </a:r>
            <a:r>
              <a:rPr lang="en-US" altLang="zh-CN" sz="2400" dirty="0">
                <a:latin typeface="黑体" panose="02010609060101010101" pitchFamily="49" charset="-122"/>
              </a:rPr>
              <a:t>R</a:t>
            </a:r>
            <a:r>
              <a:rPr lang="zh-CN" altLang="en-US" sz="2400" dirty="0">
                <a:latin typeface="黑体" panose="02010609060101010101" pitchFamily="49" charset="-122"/>
              </a:rPr>
              <a:t>的任意一个关系，</a:t>
            </a:r>
            <a:r>
              <a:rPr lang="en-US" altLang="zh-CN" sz="2400" dirty="0" err="1">
                <a:latin typeface="黑体" panose="02010609060101010101" pitchFamily="49" charset="-122"/>
              </a:rPr>
              <a:t>s，t</a:t>
            </a:r>
            <a:r>
              <a:rPr lang="zh-CN" altLang="en-US" sz="2400" dirty="0">
                <a:latin typeface="黑体" panose="02010609060101010101" pitchFamily="49" charset="-122"/>
              </a:rPr>
              <a:t>是</a:t>
            </a:r>
            <a:r>
              <a:rPr lang="en-US" altLang="zh-CN" sz="2400" dirty="0">
                <a:latin typeface="黑体" panose="02010609060101010101" pitchFamily="49" charset="-122"/>
              </a:rPr>
              <a:t>r</a:t>
            </a:r>
            <a:r>
              <a:rPr lang="zh-CN" altLang="en-US" sz="2400" dirty="0">
                <a:latin typeface="黑体" panose="02010609060101010101" pitchFamily="49" charset="-122"/>
              </a:rPr>
              <a:t>的任意两个元组。</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    若</a:t>
            </a:r>
            <a:r>
              <a:rPr lang="en-US" altLang="zh-CN" sz="2400" dirty="0">
                <a:latin typeface="黑体" panose="02010609060101010101" pitchFamily="49" charset="-122"/>
              </a:rPr>
              <a:t>s[X]=t[X]（</a:t>
            </a:r>
            <a:r>
              <a:rPr lang="zh-CN" altLang="en-US" sz="2400" dirty="0">
                <a:latin typeface="黑体" panose="02010609060101010101" pitchFamily="49" charset="-122"/>
              </a:rPr>
              <a:t>全体相等）</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  ∵</a:t>
            </a:r>
            <a:r>
              <a:rPr lang="en-US" altLang="zh-CN" sz="2400" dirty="0">
                <a:latin typeface="黑体" panose="02010609060101010101" pitchFamily="49" charset="-122"/>
              </a:rPr>
              <a:t>Y </a:t>
            </a:r>
            <a:r>
              <a:rPr lang="en-US" altLang="zh-CN" sz="2400" dirty="0">
                <a:latin typeface="黑体" panose="02010609060101010101" pitchFamily="49" charset="-122"/>
                <a:sym typeface="Symbol" panose="05050102010706020507" pitchFamily="18" charset="2"/>
              </a:rPr>
              <a:t></a:t>
            </a:r>
            <a:r>
              <a:rPr lang="en-US" altLang="zh-CN" sz="2400" dirty="0">
                <a:latin typeface="黑体" panose="02010609060101010101" pitchFamily="49" charset="-122"/>
              </a:rPr>
              <a:t> X，</a:t>
            </a:r>
            <a:r>
              <a:rPr lang="zh-CN" altLang="en-US" sz="2400" dirty="0">
                <a:latin typeface="黑体" panose="02010609060101010101" pitchFamily="49" charset="-122"/>
              </a:rPr>
              <a:t>即</a:t>
            </a:r>
            <a:r>
              <a:rPr lang="en-US" altLang="zh-CN" sz="2400" dirty="0">
                <a:latin typeface="黑体" panose="02010609060101010101" pitchFamily="49" charset="-122"/>
              </a:rPr>
              <a:t>Y</a:t>
            </a:r>
            <a:r>
              <a:rPr lang="zh-CN" altLang="en-US" sz="2400" dirty="0">
                <a:latin typeface="黑体" panose="02010609060101010101" pitchFamily="49" charset="-122"/>
              </a:rPr>
              <a:t>是</a:t>
            </a:r>
            <a:r>
              <a:rPr lang="en-US" altLang="zh-CN" sz="2400" dirty="0">
                <a:latin typeface="黑体" panose="02010609060101010101" pitchFamily="49" charset="-122"/>
              </a:rPr>
              <a:t>X</a:t>
            </a:r>
            <a:r>
              <a:rPr lang="zh-CN" altLang="en-US" sz="2400" dirty="0">
                <a:latin typeface="黑体" panose="02010609060101010101" pitchFamily="49" charset="-122"/>
              </a:rPr>
              <a:t>的逻辑子集(已知条件)</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  ∴</a:t>
            </a:r>
            <a:r>
              <a:rPr lang="en-US" altLang="zh-CN" sz="2400" dirty="0">
                <a:latin typeface="黑体" panose="02010609060101010101" pitchFamily="49" charset="-122"/>
              </a:rPr>
              <a:t>s[Y]=t[Y]（</a:t>
            </a:r>
            <a:r>
              <a:rPr lang="zh-CN" altLang="en-US" sz="2400" dirty="0">
                <a:latin typeface="黑体" panose="02010609060101010101" pitchFamily="49" charset="-122"/>
              </a:rPr>
              <a:t>部分也相等）</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  则在</a:t>
            </a:r>
            <a:r>
              <a:rPr lang="en-US" altLang="zh-CN" sz="2400" dirty="0">
                <a:latin typeface="黑体" panose="02010609060101010101" pitchFamily="49" charset="-122"/>
              </a:rPr>
              <a:t>s</a:t>
            </a:r>
            <a:r>
              <a:rPr lang="zh-CN" altLang="en-US" sz="2400" dirty="0">
                <a:latin typeface="黑体" panose="02010609060101010101" pitchFamily="49" charset="-122"/>
              </a:rPr>
              <a:t>和</a:t>
            </a:r>
            <a:r>
              <a:rPr lang="en-US" altLang="zh-CN" sz="2400" dirty="0">
                <a:latin typeface="黑体" panose="02010609060101010101" pitchFamily="49" charset="-122"/>
              </a:rPr>
              <a:t>t</a:t>
            </a:r>
            <a:r>
              <a:rPr lang="zh-CN" altLang="en-US" sz="2400" dirty="0">
                <a:latin typeface="黑体" panose="02010609060101010101" pitchFamily="49" charset="-122"/>
              </a:rPr>
              <a:t>中的</a:t>
            </a:r>
            <a:r>
              <a:rPr lang="en-US" altLang="zh-CN" sz="2400" dirty="0">
                <a:latin typeface="黑体" panose="02010609060101010101" pitchFamily="49" charset="-122"/>
              </a:rPr>
              <a:t>X</a:t>
            </a:r>
            <a:r>
              <a:rPr lang="zh-CN" altLang="en-US" sz="2400" dirty="0">
                <a:latin typeface="黑体" panose="02010609060101010101" pitchFamily="49" charset="-122"/>
              </a:rPr>
              <a:t>的任何子集也必相等。</a:t>
            </a:r>
          </a:p>
          <a:p>
            <a:pPr algn="just" eaLnBrk="1" hangingPunct="1">
              <a:lnSpc>
                <a:spcPct val="150000"/>
              </a:lnSpc>
              <a:buFont typeface="Wingdings" panose="05000000000000000000" pitchFamily="2" charset="2"/>
              <a:buNone/>
            </a:pPr>
            <a:r>
              <a:rPr lang="zh-CN" altLang="en-US" sz="2400" dirty="0">
                <a:latin typeface="黑体" panose="02010609060101010101" pitchFamily="49" charset="-122"/>
              </a:rPr>
              <a:t>  根据函数依赖的定义，有</a:t>
            </a:r>
            <a:r>
              <a:rPr lang="en-US" altLang="zh-CN" sz="2400" dirty="0">
                <a:latin typeface="黑体" panose="02010609060101010101" pitchFamily="49" charset="-122"/>
              </a:rPr>
              <a:t>X→Y</a:t>
            </a:r>
          </a:p>
          <a:p>
            <a:pPr algn="just" eaLnBrk="1" hangingPunct="1">
              <a:buFont typeface="Wingdings" panose="05000000000000000000" pitchFamily="2" charset="2"/>
              <a:buNone/>
            </a:pPr>
            <a:r>
              <a:rPr lang="en-US" altLang="zh-CN" sz="2400" i="1" dirty="0">
                <a:solidFill>
                  <a:schemeClr val="tx2"/>
                </a:solidFill>
              </a:rPr>
              <a:t> </a:t>
            </a:r>
          </a:p>
          <a:p>
            <a:pPr algn="just" eaLnBrk="1" hangingPunct="1">
              <a:buFont typeface="Wingdings" panose="05000000000000000000" pitchFamily="2" charset="2"/>
              <a:buNone/>
            </a:pPr>
            <a:endParaRPr lang="zh-CN" altLang="en-US" sz="2400" i="1" dirty="0">
              <a:solidFill>
                <a:schemeClr val="tx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7408" y="548680"/>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73731" name="Rectangle 3"/>
          <p:cNvSpPr>
            <a:spLocks noGrp="1" noChangeArrowheads="1"/>
          </p:cNvSpPr>
          <p:nvPr>
            <p:ph idx="1"/>
          </p:nvPr>
        </p:nvSpPr>
        <p:spPr>
          <a:xfrm>
            <a:off x="767408" y="1219200"/>
            <a:ext cx="10153128" cy="5162128"/>
          </a:xfrm>
        </p:spPr>
        <p:txBody>
          <a:bodyPr>
            <a:normAutofit lnSpcReduction="10000"/>
          </a:bodyPr>
          <a:lstStyle/>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2）增广律：若</a:t>
            </a:r>
            <a:r>
              <a:rPr lang="en-US" altLang="zh-CN" sz="2400" dirty="0">
                <a:latin typeface="宋体" panose="02010600030101010101" pitchFamily="2" charset="-122"/>
              </a:rPr>
              <a:t>X→Y，Z </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 U，</a:t>
            </a:r>
            <a:r>
              <a:rPr lang="zh-CN" altLang="en-US" sz="2400" dirty="0">
                <a:latin typeface="宋体" panose="02010600030101010101" pitchFamily="2" charset="-122"/>
              </a:rPr>
              <a:t>则</a:t>
            </a:r>
            <a:r>
              <a:rPr lang="en-US" altLang="zh-CN" sz="2400" dirty="0">
                <a:latin typeface="宋体" panose="02010600030101010101" pitchFamily="2" charset="-122"/>
              </a:rPr>
              <a:t>XZ→YZ。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设</a:t>
            </a:r>
            <a:r>
              <a:rPr lang="en-US" altLang="zh-CN" sz="2400" dirty="0" err="1">
                <a:latin typeface="宋体" panose="02010600030101010101" pitchFamily="2" charset="-122"/>
              </a:rPr>
              <a:t>s，t，r</a:t>
            </a:r>
            <a:r>
              <a:rPr lang="zh-CN" altLang="en-US" sz="2400" dirty="0">
                <a:latin typeface="宋体" panose="02010600030101010101" pitchFamily="2" charset="-122"/>
              </a:rPr>
              <a:t>的含义同上，</a:t>
            </a:r>
            <a:r>
              <a:rPr lang="en-US" altLang="zh-CN" sz="2400" dirty="0">
                <a:latin typeface="宋体" panose="02010600030101010101" pitchFamily="2" charset="-122"/>
              </a:rPr>
              <a:t>X→Y，Z </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 U</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又设</a:t>
            </a:r>
            <a:r>
              <a:rPr lang="en-US" altLang="zh-CN" sz="2400" dirty="0">
                <a:latin typeface="宋体" panose="02010600030101010101" pitchFamily="2" charset="-122"/>
              </a:rPr>
              <a:t>s[XZ]=t[XZ]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则有</a:t>
            </a:r>
            <a:r>
              <a:rPr lang="en-US" altLang="zh-CN" sz="2400" dirty="0">
                <a:latin typeface="宋体" panose="02010600030101010101" pitchFamily="2" charset="-122"/>
              </a:rPr>
              <a:t>s[X]=t[X]，</a:t>
            </a:r>
            <a:r>
              <a:rPr lang="zh-CN" altLang="en-US" sz="2400" dirty="0">
                <a:latin typeface="宋体" panose="02010600030101010101" pitchFamily="2" charset="-122"/>
              </a:rPr>
              <a:t>且</a:t>
            </a:r>
            <a:r>
              <a:rPr lang="en-US" altLang="zh-CN" sz="2400" dirty="0">
                <a:latin typeface="宋体" panose="02010600030101010101" pitchFamily="2" charset="-122"/>
              </a:rPr>
              <a:t>s[Z]=t[Z]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∵X→Y，</a:t>
            </a:r>
            <a:r>
              <a:rPr lang="zh-CN" altLang="en-US" sz="2400" dirty="0">
                <a:latin typeface="宋体" panose="02010600030101010101" pitchFamily="2" charset="-122"/>
              </a:rPr>
              <a:t>根据函数依赖定义，有</a:t>
            </a:r>
            <a:r>
              <a:rPr lang="en-US" altLang="zh-CN" sz="2400" dirty="0">
                <a:latin typeface="宋体" panose="02010600030101010101" pitchFamily="2" charset="-122"/>
              </a:rPr>
              <a:t>s[Y]=t[Y]</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∴s[Y]s[Z]=t[Y]t[Z] </a:t>
            </a:r>
            <a:r>
              <a:rPr lang="zh-CN" altLang="en-US" sz="2400" dirty="0">
                <a:latin typeface="宋体" panose="02010600030101010101" pitchFamily="2" charset="-122"/>
              </a:rPr>
              <a:t>即</a:t>
            </a:r>
            <a:r>
              <a:rPr lang="en-US" altLang="zh-CN" sz="2400" dirty="0">
                <a:latin typeface="宋体" panose="02010600030101010101" pitchFamily="2" charset="-122"/>
              </a:rPr>
              <a:t>s[YZ]=t[YZ]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故在</a:t>
            </a:r>
            <a:r>
              <a:rPr lang="en-US" altLang="zh-CN" sz="2400" dirty="0">
                <a:latin typeface="宋体" panose="02010600030101010101" pitchFamily="2" charset="-122"/>
              </a:rPr>
              <a:t>s[XZ]=t[XZ]</a:t>
            </a:r>
            <a:r>
              <a:rPr lang="zh-CN" altLang="en-US" sz="2400" dirty="0">
                <a:latin typeface="宋体" panose="02010600030101010101" pitchFamily="2" charset="-122"/>
              </a:rPr>
              <a:t>的条件下，推出了</a:t>
            </a:r>
            <a:r>
              <a:rPr lang="en-US" altLang="zh-CN" sz="2400" dirty="0">
                <a:latin typeface="宋体" panose="02010600030101010101" pitchFamily="2" charset="-122"/>
              </a:rPr>
              <a:t>s[YZ]=t[YZ]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由函数依赖的定义，有</a:t>
            </a:r>
            <a:r>
              <a:rPr lang="en-US" altLang="zh-CN" sz="2400" dirty="0">
                <a:latin typeface="宋体" panose="02010600030101010101" pitchFamily="2" charset="-122"/>
              </a:rPr>
              <a:t>XZ→YZ。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95400" y="476672"/>
            <a:ext cx="7772400" cy="504825"/>
          </a:xfrm>
        </p:spPr>
        <p:txBody>
          <a:bodyPr>
            <a:noAutofit/>
          </a:bodyPr>
          <a:lstStyle/>
          <a:p>
            <a:pPr eaLnBrk="1" hangingPunct="1"/>
            <a:r>
              <a:rPr lang="en-US" altLang="zh-CN" sz="3200" b="1" dirty="0"/>
              <a:t>6.3  </a:t>
            </a:r>
            <a:r>
              <a:rPr lang="zh-CN" altLang="en-US" sz="3200" b="1" dirty="0"/>
              <a:t>函数依赖的公理系统</a:t>
            </a:r>
            <a:endParaRPr lang="en-US" altLang="zh-CN" sz="3200" b="1" dirty="0"/>
          </a:p>
        </p:txBody>
      </p:sp>
      <p:sp>
        <p:nvSpPr>
          <p:cNvPr id="74755" name="Rectangle 3"/>
          <p:cNvSpPr>
            <a:spLocks noGrp="1" noChangeArrowheads="1"/>
          </p:cNvSpPr>
          <p:nvPr>
            <p:ph idx="1"/>
          </p:nvPr>
        </p:nvSpPr>
        <p:spPr>
          <a:xfrm>
            <a:off x="695400" y="1147192"/>
            <a:ext cx="9937104" cy="5450160"/>
          </a:xfrm>
        </p:spPr>
        <p:txBody>
          <a:bodyPr>
            <a:normAutofit/>
          </a:bodyPr>
          <a:lstStyle/>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3）传递律：</a:t>
            </a:r>
            <a:r>
              <a:rPr lang="en-US" altLang="zh-CN" sz="2400" dirty="0">
                <a:latin typeface="宋体" panose="02010600030101010101" pitchFamily="2" charset="-122"/>
              </a:rPr>
              <a:t>X→Y，Y→Z，</a:t>
            </a:r>
            <a:r>
              <a:rPr lang="zh-CN" altLang="en-US" sz="2400" dirty="0">
                <a:latin typeface="宋体" panose="02010600030101010101" pitchFamily="2" charset="-122"/>
              </a:rPr>
              <a:t>则</a:t>
            </a:r>
            <a:r>
              <a:rPr lang="en-US" altLang="zh-CN" sz="2400" dirty="0">
                <a:latin typeface="宋体" panose="02010600030101010101" pitchFamily="2" charset="-122"/>
              </a:rPr>
              <a:t>X→Z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设</a:t>
            </a:r>
            <a:r>
              <a:rPr lang="en-US" altLang="zh-CN" sz="2400" dirty="0" err="1">
                <a:latin typeface="宋体" panose="02010600030101010101" pitchFamily="2" charset="-122"/>
              </a:rPr>
              <a:t>s，t，r</a:t>
            </a:r>
            <a:r>
              <a:rPr lang="zh-CN" altLang="en-US" sz="2400" dirty="0">
                <a:latin typeface="宋体" panose="02010600030101010101" pitchFamily="2" charset="-122"/>
              </a:rPr>
              <a:t>的含义同上</a:t>
            </a:r>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若</a:t>
            </a:r>
            <a:r>
              <a:rPr lang="en-US" altLang="zh-CN" sz="2400" dirty="0">
                <a:latin typeface="宋体" panose="02010600030101010101" pitchFamily="2" charset="-122"/>
              </a:rPr>
              <a:t>s[X]=t[X],</a:t>
            </a:r>
            <a:r>
              <a:rPr lang="zh-CN" altLang="en-US" sz="2400" dirty="0">
                <a:latin typeface="宋体" panose="02010600030101010101" pitchFamily="2" charset="-122"/>
              </a:rPr>
              <a:t>由</a:t>
            </a:r>
            <a:r>
              <a:rPr lang="en-US" altLang="zh-CN" sz="2400" dirty="0">
                <a:latin typeface="宋体" panose="02010600030101010101" pitchFamily="2" charset="-122"/>
              </a:rPr>
              <a:t>X→Y，</a:t>
            </a:r>
            <a:r>
              <a:rPr lang="zh-CN" altLang="en-US" sz="2400" dirty="0">
                <a:latin typeface="宋体" panose="02010600030101010101" pitchFamily="2" charset="-122"/>
              </a:rPr>
              <a:t>有</a:t>
            </a:r>
            <a:r>
              <a:rPr lang="en-US" altLang="zh-CN" sz="2400" dirty="0">
                <a:latin typeface="宋体" panose="02010600030101010101" pitchFamily="2" charset="-122"/>
              </a:rPr>
              <a:t>s[Y]=t[Y]</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再由</a:t>
            </a:r>
            <a:r>
              <a:rPr lang="en-US" altLang="zh-CN" sz="2400" dirty="0">
                <a:latin typeface="宋体" panose="02010600030101010101" pitchFamily="2" charset="-122"/>
              </a:rPr>
              <a:t>Y→Z，</a:t>
            </a:r>
            <a:r>
              <a:rPr lang="zh-CN" altLang="en-US" sz="2400" dirty="0">
                <a:latin typeface="宋体" panose="02010600030101010101" pitchFamily="2" charset="-122"/>
              </a:rPr>
              <a:t>有</a:t>
            </a:r>
            <a:r>
              <a:rPr lang="en-US" altLang="zh-CN" sz="2400" dirty="0">
                <a:latin typeface="宋体" panose="02010600030101010101" pitchFamily="2" charset="-122"/>
              </a:rPr>
              <a:t>s[Z]=t[Z]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由</a:t>
            </a:r>
            <a:r>
              <a:rPr lang="en-US" altLang="zh-CN" sz="2400" dirty="0">
                <a:latin typeface="宋体" panose="02010600030101010101" pitchFamily="2" charset="-122"/>
              </a:rPr>
              <a:t>s[X]=t[X]</a:t>
            </a:r>
            <a:r>
              <a:rPr lang="zh-CN" altLang="en-US" sz="2400" dirty="0">
                <a:latin typeface="宋体" panose="02010600030101010101" pitchFamily="2" charset="-122"/>
              </a:rPr>
              <a:t>能导出</a:t>
            </a:r>
            <a:r>
              <a:rPr lang="en-US" altLang="zh-CN" sz="2400" dirty="0">
                <a:latin typeface="宋体" panose="02010600030101010101" pitchFamily="2" charset="-122"/>
              </a:rPr>
              <a:t>s[Z]=t[Z]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根据函数依赖的定义有：</a:t>
            </a:r>
            <a:r>
              <a:rPr lang="en-US" altLang="zh-CN" sz="2400" dirty="0">
                <a:latin typeface="宋体" panose="02010600030101010101" pitchFamily="2" charset="-122"/>
              </a:rPr>
              <a:t>X→Z</a:t>
            </a:r>
          </a:p>
          <a:p>
            <a:pPr algn="just" eaLnBrk="1" hangingPunct="1">
              <a:lnSpc>
                <a:spcPct val="15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证毕</a:t>
            </a:r>
          </a:p>
          <a:p>
            <a:pPr algn="just" eaLnBrk="1" hangingPunct="1">
              <a:lnSpc>
                <a:spcPct val="150000"/>
              </a:lnSpc>
              <a:buFont typeface="Wingdings" panose="05000000000000000000" pitchFamily="2" charset="2"/>
              <a:buNone/>
            </a:pPr>
            <a:endParaRPr lang="zh-CN" altLang="en-US" sz="2400" dirty="0">
              <a:latin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7408" y="548680"/>
            <a:ext cx="7772400" cy="504825"/>
          </a:xfrm>
        </p:spPr>
        <p:txBody>
          <a:bodyPr/>
          <a:lstStyle/>
          <a:p>
            <a:pPr eaLnBrk="1" hangingPunct="1"/>
            <a:r>
              <a:rPr lang="en-US" altLang="zh-CN" sz="2800" b="1"/>
              <a:t>6.3  </a:t>
            </a:r>
            <a:r>
              <a:rPr lang="zh-CN" altLang="en-US" sz="2800" b="1"/>
              <a:t>函数依赖的公理系统</a:t>
            </a:r>
            <a:endParaRPr lang="en-US" altLang="zh-CN" sz="2800" b="1"/>
          </a:p>
        </p:txBody>
      </p:sp>
      <p:sp>
        <p:nvSpPr>
          <p:cNvPr id="75779" name="Rectangle 3"/>
          <p:cNvSpPr>
            <a:spLocks noGrp="1" noChangeArrowheads="1"/>
          </p:cNvSpPr>
          <p:nvPr>
            <p:ph idx="1"/>
          </p:nvPr>
        </p:nvSpPr>
        <p:spPr>
          <a:xfrm>
            <a:off x="943000" y="1219200"/>
            <a:ext cx="9473480" cy="5090120"/>
          </a:xfrm>
        </p:spPr>
        <p:txBody>
          <a:bodyPr>
            <a:normAutofit fontScale="92500" lnSpcReduction="10000"/>
          </a:bodyPr>
          <a:lstStyle/>
          <a:p>
            <a:pPr algn="just" eaLnBrk="1" hangingPunct="1">
              <a:buFont typeface="Wingdings" panose="05000000000000000000" pitchFamily="2" charset="2"/>
              <a:buNone/>
            </a:pPr>
            <a:r>
              <a:rPr lang="zh-CN" altLang="en-US" dirty="0">
                <a:latin typeface="黑体" panose="02010609060101010101" pitchFamily="49" charset="-122"/>
              </a:rPr>
              <a:t>4．3．4公理的推论</a:t>
            </a:r>
          </a:p>
          <a:p>
            <a:pPr algn="just" eaLnBrk="1" hangingPunct="1">
              <a:buFont typeface="Wingdings" panose="05000000000000000000" pitchFamily="2" charset="2"/>
              <a:buNone/>
            </a:pPr>
            <a:r>
              <a:rPr lang="zh-CN" altLang="en-US" sz="2600" dirty="0">
                <a:latin typeface="黑体" panose="02010609060101010101" pitchFamily="49" charset="-122"/>
              </a:rPr>
              <a:t>1．推论规则：</a:t>
            </a:r>
          </a:p>
          <a:p>
            <a:pPr algn="just" eaLnBrk="1" hangingPunct="1">
              <a:buFont typeface="Wingdings" panose="05000000000000000000" pitchFamily="2" charset="2"/>
              <a:buNone/>
            </a:pPr>
            <a:r>
              <a:rPr lang="zh-CN" altLang="en-US" sz="2600" dirty="0">
                <a:latin typeface="黑体" panose="02010609060101010101" pitchFamily="49" charset="-122"/>
              </a:rPr>
              <a:t>  ●合成规则：若</a:t>
            </a:r>
            <a:r>
              <a:rPr lang="en-US" altLang="zh-CN" sz="2600" dirty="0">
                <a:latin typeface="黑体" panose="02010609060101010101" pitchFamily="49" charset="-122"/>
              </a:rPr>
              <a:t>X→Y，X→Z，</a:t>
            </a:r>
            <a:r>
              <a:rPr lang="zh-CN" altLang="en-US" sz="2600" dirty="0">
                <a:latin typeface="黑体" panose="02010609060101010101" pitchFamily="49" charset="-122"/>
              </a:rPr>
              <a:t>则</a:t>
            </a:r>
            <a:r>
              <a:rPr lang="en-US" altLang="zh-CN" sz="2600" dirty="0">
                <a:latin typeface="黑体" panose="02010609060101010101" pitchFamily="49" charset="-122"/>
              </a:rPr>
              <a:t>X→YZ</a:t>
            </a:r>
          </a:p>
          <a:p>
            <a:pPr algn="just" eaLnBrk="1" hangingPunct="1">
              <a:buFont typeface="Wingdings" panose="05000000000000000000" pitchFamily="2" charset="2"/>
              <a:buNone/>
            </a:pPr>
            <a:r>
              <a:rPr lang="en-US" altLang="zh-CN" sz="2600" dirty="0">
                <a:latin typeface="黑体" panose="02010609060101010101" pitchFamily="49" charset="-122"/>
              </a:rPr>
              <a:t>  ●</a:t>
            </a:r>
            <a:r>
              <a:rPr lang="zh-CN" altLang="en-US" sz="2600" dirty="0">
                <a:latin typeface="黑体" panose="02010609060101010101" pitchFamily="49" charset="-122"/>
              </a:rPr>
              <a:t>分解规则：若</a:t>
            </a:r>
            <a:r>
              <a:rPr lang="en-US" altLang="zh-CN" sz="2600" dirty="0">
                <a:latin typeface="黑体" panose="02010609060101010101" pitchFamily="49" charset="-122"/>
              </a:rPr>
              <a:t>X→YZ，</a:t>
            </a:r>
            <a:r>
              <a:rPr lang="zh-CN" altLang="en-US" sz="2600" dirty="0">
                <a:latin typeface="黑体" panose="02010609060101010101" pitchFamily="49" charset="-122"/>
              </a:rPr>
              <a:t>则</a:t>
            </a:r>
            <a:r>
              <a:rPr lang="en-US" altLang="zh-CN" sz="2600" dirty="0">
                <a:latin typeface="黑体" panose="02010609060101010101" pitchFamily="49" charset="-122"/>
              </a:rPr>
              <a:t>X→Y，X→Z</a:t>
            </a:r>
          </a:p>
          <a:p>
            <a:pPr algn="just" eaLnBrk="1" hangingPunct="1">
              <a:buFont typeface="Wingdings" panose="05000000000000000000" pitchFamily="2" charset="2"/>
              <a:buNone/>
            </a:pPr>
            <a:r>
              <a:rPr lang="en-US" altLang="zh-CN" sz="2600" dirty="0">
                <a:latin typeface="黑体" panose="02010609060101010101" pitchFamily="49" charset="-122"/>
              </a:rPr>
              <a:t>  ●</a:t>
            </a:r>
            <a:r>
              <a:rPr lang="zh-CN" altLang="en-US" sz="2600" dirty="0">
                <a:latin typeface="黑体" panose="02010609060101010101" pitchFamily="49" charset="-122"/>
              </a:rPr>
              <a:t>伪传递规则：若</a:t>
            </a:r>
            <a:r>
              <a:rPr lang="en-US" altLang="zh-CN" sz="2600" dirty="0">
                <a:latin typeface="黑体" panose="02010609060101010101" pitchFamily="49" charset="-122"/>
              </a:rPr>
              <a:t>X→Y，YW→Z，</a:t>
            </a:r>
            <a:r>
              <a:rPr lang="zh-CN" altLang="en-US" sz="2600" dirty="0">
                <a:latin typeface="黑体" panose="02010609060101010101" pitchFamily="49" charset="-122"/>
              </a:rPr>
              <a:t>则</a:t>
            </a:r>
            <a:r>
              <a:rPr lang="en-US" altLang="zh-CN" sz="2600" dirty="0">
                <a:latin typeface="黑体" panose="02010609060101010101" pitchFamily="49" charset="-122"/>
              </a:rPr>
              <a:t>XW→Z</a:t>
            </a:r>
            <a:r>
              <a:rPr lang="en-US" altLang="zh-CN" sz="2600" i="1" dirty="0">
                <a:solidFill>
                  <a:schemeClr val="tx2"/>
                </a:solidFill>
              </a:rPr>
              <a:t> </a:t>
            </a:r>
          </a:p>
          <a:p>
            <a:pPr algn="just" eaLnBrk="1" hangingPunct="1">
              <a:buFont typeface="Wingdings" panose="05000000000000000000" pitchFamily="2" charset="2"/>
              <a:buNone/>
            </a:pPr>
            <a:r>
              <a:rPr lang="en-US" altLang="zh-CN" sz="2600" dirty="0">
                <a:latin typeface="黑体" panose="02010609060101010101" pitchFamily="49" charset="-122"/>
              </a:rPr>
              <a:t>2．</a:t>
            </a:r>
            <a:r>
              <a:rPr lang="zh-CN" altLang="en-US" sz="2600" dirty="0">
                <a:latin typeface="黑体" panose="02010609060101010101" pitchFamily="49" charset="-122"/>
              </a:rPr>
              <a:t>推论的正确性</a:t>
            </a:r>
          </a:p>
          <a:p>
            <a:pPr algn="just" eaLnBrk="1" hangingPunct="1">
              <a:buFont typeface="Wingdings" panose="05000000000000000000" pitchFamily="2" charset="2"/>
              <a:buNone/>
            </a:pPr>
            <a:r>
              <a:rPr lang="zh-CN" altLang="en-US" sz="2600" dirty="0">
                <a:latin typeface="黑体" panose="02010609060101010101" pitchFamily="49" charset="-122"/>
              </a:rPr>
              <a:t>  定理4.2：</a:t>
            </a:r>
            <a:r>
              <a:rPr lang="en-US" altLang="zh-CN" sz="2600" dirty="0">
                <a:latin typeface="黑体" panose="02010609060101010101" pitchFamily="49" charset="-122"/>
              </a:rPr>
              <a:t>Armstrong</a:t>
            </a:r>
            <a:r>
              <a:rPr lang="zh-CN" altLang="en-US" sz="2600" dirty="0">
                <a:latin typeface="黑体" panose="02010609060101010101" pitchFamily="49" charset="-122"/>
              </a:rPr>
              <a:t>公理的三个推论是正确的。</a:t>
            </a:r>
          </a:p>
          <a:p>
            <a:pPr algn="just" eaLnBrk="1" hangingPunct="1">
              <a:buFont typeface="Wingdings" panose="05000000000000000000" pitchFamily="2" charset="2"/>
              <a:buNone/>
            </a:pPr>
            <a:r>
              <a:rPr lang="zh-CN" altLang="en-US" sz="2600" dirty="0">
                <a:latin typeface="黑体" panose="02010609060101010101" pitchFamily="49" charset="-122"/>
              </a:rPr>
              <a:t>  证明：</a:t>
            </a:r>
          </a:p>
          <a:p>
            <a:pPr algn="just" eaLnBrk="1" hangingPunct="1">
              <a:buFont typeface="Wingdings" panose="05000000000000000000" pitchFamily="2" charset="2"/>
              <a:buNone/>
            </a:pPr>
            <a:r>
              <a:rPr lang="zh-CN" altLang="en-US" sz="2600" dirty="0">
                <a:latin typeface="黑体" panose="02010609060101010101" pitchFamily="49" charset="-122"/>
              </a:rPr>
              <a:t>  1)合成规则（若</a:t>
            </a:r>
            <a:r>
              <a:rPr lang="en-US" altLang="zh-CN" sz="2600" dirty="0">
                <a:latin typeface="黑体" panose="02010609060101010101" pitchFamily="49" charset="-122"/>
              </a:rPr>
              <a:t>X→Y，X→Z，</a:t>
            </a:r>
            <a:r>
              <a:rPr lang="zh-CN" altLang="en-US" sz="2600" dirty="0">
                <a:latin typeface="黑体" panose="02010609060101010101" pitchFamily="49" charset="-122"/>
              </a:rPr>
              <a:t>则</a:t>
            </a:r>
            <a:r>
              <a:rPr lang="en-US" altLang="zh-CN" sz="2600" dirty="0">
                <a:latin typeface="黑体" panose="02010609060101010101" pitchFamily="49" charset="-122"/>
              </a:rPr>
              <a:t>X→YZ）</a:t>
            </a:r>
          </a:p>
          <a:p>
            <a:pPr algn="just" eaLnBrk="1" hangingPunct="1">
              <a:buFont typeface="Wingdings" panose="05000000000000000000" pitchFamily="2" charset="2"/>
              <a:buNone/>
            </a:pPr>
            <a:r>
              <a:rPr lang="en-US" altLang="zh-CN" sz="2600" dirty="0">
                <a:latin typeface="黑体" panose="02010609060101010101" pitchFamily="49" charset="-122"/>
              </a:rPr>
              <a:t>        ∵X→Y，∵</a:t>
            </a:r>
            <a:r>
              <a:rPr lang="zh-CN" altLang="en-US" sz="2600" dirty="0">
                <a:latin typeface="黑体" panose="02010609060101010101" pitchFamily="49" charset="-122"/>
              </a:rPr>
              <a:t>有增广律</a:t>
            </a:r>
            <a:r>
              <a:rPr lang="en-US" altLang="zh-CN" sz="2600" dirty="0">
                <a:latin typeface="黑体" panose="02010609060101010101" pitchFamily="49" charset="-122"/>
              </a:rPr>
              <a:t>XX→XY，</a:t>
            </a:r>
            <a:r>
              <a:rPr lang="zh-CN" altLang="en-US" sz="2600" dirty="0">
                <a:latin typeface="黑体" panose="02010609060101010101" pitchFamily="49" charset="-122"/>
              </a:rPr>
              <a:t>即</a:t>
            </a:r>
            <a:r>
              <a:rPr lang="en-US" altLang="zh-CN" sz="2600" dirty="0">
                <a:latin typeface="黑体" panose="02010609060101010101" pitchFamily="49" charset="-122"/>
              </a:rPr>
              <a:t>X→XY</a:t>
            </a:r>
          </a:p>
          <a:p>
            <a:pPr algn="just" eaLnBrk="1" hangingPunct="1">
              <a:buFont typeface="Wingdings" panose="05000000000000000000" pitchFamily="2" charset="2"/>
              <a:buNone/>
            </a:pPr>
            <a:r>
              <a:rPr lang="en-US" altLang="zh-CN" sz="2600" dirty="0">
                <a:latin typeface="黑体" panose="02010609060101010101" pitchFamily="49" charset="-122"/>
              </a:rPr>
              <a:t>      </a:t>
            </a:r>
            <a:r>
              <a:rPr lang="zh-CN" altLang="en-US" sz="2600" dirty="0">
                <a:latin typeface="黑体" panose="02010609060101010101" pitchFamily="49" charset="-122"/>
              </a:rPr>
              <a:t>又∵</a:t>
            </a:r>
            <a:r>
              <a:rPr lang="en-US" altLang="zh-CN" sz="2600" dirty="0">
                <a:latin typeface="黑体" panose="02010609060101010101" pitchFamily="49" charset="-122"/>
              </a:rPr>
              <a:t>X→Z∵XY→ZY</a:t>
            </a:r>
          </a:p>
          <a:p>
            <a:pPr algn="just" eaLnBrk="1" hangingPunct="1">
              <a:buFont typeface="Wingdings" panose="05000000000000000000" pitchFamily="2" charset="2"/>
              <a:buNone/>
            </a:pPr>
            <a:r>
              <a:rPr lang="en-US" altLang="zh-CN" sz="2600" dirty="0">
                <a:latin typeface="黑体" panose="02010609060101010101" pitchFamily="49" charset="-122"/>
              </a:rPr>
              <a:t>        ∴X→YZ(</a:t>
            </a:r>
            <a:r>
              <a:rPr lang="zh-CN" altLang="en-US" sz="2600" dirty="0">
                <a:latin typeface="黑体" panose="02010609060101010101" pitchFamily="49" charset="-122"/>
              </a:rPr>
              <a:t>由传递律) </a:t>
            </a:r>
            <a:endParaRPr lang="zh-CN" altLang="en-US" sz="2600" i="1"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692696"/>
            <a:ext cx="7726362" cy="850900"/>
          </a:xfrm>
        </p:spPr>
        <p:txBody>
          <a:bodyPr>
            <a:normAutofit fontScale="90000"/>
          </a:bodyPr>
          <a:lstStyle/>
          <a:p>
            <a:pPr eaLnBrk="1" hangingPunct="1"/>
            <a:r>
              <a:rPr lang="en-US" altLang="zh-CN" sz="3200"/>
              <a:t>6.1.2 </a:t>
            </a:r>
            <a:r>
              <a:rPr lang="zh-CN" altLang="en-US" sz="3200"/>
              <a:t>数据库设计中的数据语义问题(续)</a:t>
            </a:r>
            <a:br>
              <a:rPr lang="zh-CN" altLang="en-US" sz="3200"/>
            </a:br>
            <a:endParaRPr lang="zh-CN" altLang="en-US" sz="3200"/>
          </a:p>
        </p:txBody>
      </p:sp>
      <p:sp>
        <p:nvSpPr>
          <p:cNvPr id="10243" name="Rectangle 3"/>
          <p:cNvSpPr>
            <a:spLocks noGrp="1" noChangeArrowheads="1"/>
          </p:cNvSpPr>
          <p:nvPr>
            <p:ph idx="1"/>
          </p:nvPr>
        </p:nvSpPr>
        <p:spPr>
          <a:xfrm>
            <a:off x="1106562" y="1497558"/>
            <a:ext cx="7772400" cy="4114800"/>
          </a:xfrm>
        </p:spPr>
        <p:txBody>
          <a:bodyPr/>
          <a:lstStyle/>
          <a:p>
            <a:pPr eaLnBrk="1" hangingPunct="1">
              <a:lnSpc>
                <a:spcPct val="90000"/>
              </a:lnSpc>
            </a:pPr>
            <a:r>
              <a:rPr lang="zh-CN" altLang="en-US" sz="1800"/>
              <a:t>2. 示例关系的问题：</a:t>
            </a:r>
          </a:p>
          <a:p>
            <a:pPr eaLnBrk="1" hangingPunct="1">
              <a:lnSpc>
                <a:spcPct val="90000"/>
              </a:lnSpc>
            </a:pPr>
            <a:endParaRPr lang="zh-CN" altLang="en-US" sz="1800"/>
          </a:p>
          <a:p>
            <a:pPr lvl="1" eaLnBrk="1" hangingPunct="1">
              <a:lnSpc>
                <a:spcPct val="95000"/>
              </a:lnSpc>
              <a:spcBef>
                <a:spcPct val="50000"/>
              </a:spcBef>
            </a:pPr>
            <a:r>
              <a:rPr lang="zh-CN" altLang="en-US" sz="1800" b="1">
                <a:solidFill>
                  <a:schemeClr val="tx2"/>
                </a:solidFill>
              </a:rPr>
              <a:t>(1) 信息的不可表示问题</a:t>
            </a:r>
          </a:p>
          <a:p>
            <a:pPr lvl="1" eaLnBrk="1" hangingPunct="1">
              <a:lnSpc>
                <a:spcPct val="95000"/>
              </a:lnSpc>
              <a:spcBef>
                <a:spcPct val="50000"/>
              </a:spcBef>
            </a:pPr>
            <a:endParaRPr lang="zh-CN" altLang="en-US" sz="1800" b="1">
              <a:solidFill>
                <a:schemeClr val="tx2"/>
              </a:solidFill>
            </a:endParaRPr>
          </a:p>
          <a:p>
            <a:pPr lvl="2" eaLnBrk="1" hangingPunct="1">
              <a:lnSpc>
                <a:spcPct val="95000"/>
              </a:lnSpc>
              <a:spcBef>
                <a:spcPct val="50000"/>
              </a:spcBef>
            </a:pPr>
            <a:r>
              <a:rPr lang="zh-CN" altLang="en-US" sz="1800" b="1">
                <a:solidFill>
                  <a:schemeClr val="tx2"/>
                </a:solidFill>
              </a:rPr>
              <a:t>插入异常</a:t>
            </a:r>
            <a:r>
              <a:rPr lang="zh-CN" altLang="en-US" sz="1800"/>
              <a:t>：</a:t>
            </a:r>
          </a:p>
          <a:p>
            <a:pPr lvl="3" eaLnBrk="1" hangingPunct="1">
              <a:lnSpc>
                <a:spcPct val="95000"/>
              </a:lnSpc>
              <a:spcBef>
                <a:spcPct val="50000"/>
              </a:spcBef>
            </a:pPr>
            <a:r>
              <a:rPr lang="zh-CN" altLang="en-US" sz="1800">
                <a:latin typeface="仿宋_GB2312" pitchFamily="49" charset="-122"/>
                <a:ea typeface="仿宋_GB2312" pitchFamily="49" charset="-122"/>
              </a:rPr>
              <a:t>如果没有职工具有8级工资，则8级工资的工资数额就难以插入</a:t>
            </a:r>
          </a:p>
          <a:p>
            <a:pPr lvl="3" eaLnBrk="1" hangingPunct="1">
              <a:lnSpc>
                <a:spcPct val="95000"/>
              </a:lnSpc>
              <a:spcBef>
                <a:spcPct val="50000"/>
              </a:spcBef>
            </a:pPr>
            <a:endParaRPr lang="zh-CN" altLang="en-US" sz="1800">
              <a:latin typeface="仿宋_GB2312" pitchFamily="49" charset="-122"/>
              <a:ea typeface="仿宋_GB2312" pitchFamily="49" charset="-122"/>
            </a:endParaRPr>
          </a:p>
          <a:p>
            <a:pPr lvl="2" eaLnBrk="1" hangingPunct="1">
              <a:lnSpc>
                <a:spcPct val="95000"/>
              </a:lnSpc>
            </a:pPr>
            <a:r>
              <a:rPr lang="zh-CN" altLang="en-US" sz="1800" b="1">
                <a:solidFill>
                  <a:schemeClr val="tx2"/>
                </a:solidFill>
              </a:rPr>
              <a:t>删除异常</a:t>
            </a:r>
            <a:r>
              <a:rPr lang="zh-CN" altLang="en-US" sz="1800">
                <a:solidFill>
                  <a:schemeClr val="tx2"/>
                </a:solidFill>
              </a:rPr>
              <a:t>：</a:t>
            </a:r>
          </a:p>
          <a:p>
            <a:pPr lvl="3" eaLnBrk="1" hangingPunct="1">
              <a:lnSpc>
                <a:spcPct val="95000"/>
              </a:lnSpc>
            </a:pPr>
            <a:r>
              <a:rPr lang="zh-CN" altLang="en-US" sz="1800">
                <a:latin typeface="仿宋_GB2312" pitchFamily="49" charset="-122"/>
                <a:ea typeface="仿宋_GB2312" pitchFamily="49" charset="-122"/>
              </a:rPr>
              <a:t>如果仅有职工赵明具有4级工资，如果将赵明删除，则有关4级工资的工资数额信息也随之删除了</a:t>
            </a:r>
          </a:p>
        </p:txBody>
      </p:sp>
      <p:pic>
        <p:nvPicPr>
          <p:cNvPr id="10244" name="Picture 4" descr="0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30763" y="1345158"/>
            <a:ext cx="644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95400" y="476672"/>
            <a:ext cx="7772400" cy="504825"/>
          </a:xfrm>
        </p:spPr>
        <p:txBody>
          <a:bodyPr/>
          <a:lstStyle/>
          <a:p>
            <a:pPr eaLnBrk="1" hangingPunct="1"/>
            <a:r>
              <a:rPr lang="en-US" altLang="zh-CN" sz="2800" b="1" dirty="0"/>
              <a:t>6.3  </a:t>
            </a:r>
            <a:r>
              <a:rPr lang="zh-CN" altLang="en-US" sz="2800" b="1" dirty="0"/>
              <a:t>函数依赖的公理系统</a:t>
            </a:r>
            <a:endParaRPr lang="en-US" altLang="zh-CN" sz="2800" b="1" dirty="0"/>
          </a:p>
        </p:txBody>
      </p:sp>
      <p:sp>
        <p:nvSpPr>
          <p:cNvPr id="76803" name="Rectangle 3"/>
          <p:cNvSpPr>
            <a:spLocks noGrp="1" noChangeArrowheads="1"/>
          </p:cNvSpPr>
          <p:nvPr>
            <p:ph idx="1"/>
          </p:nvPr>
        </p:nvSpPr>
        <p:spPr>
          <a:xfrm>
            <a:off x="695400" y="1147192"/>
            <a:ext cx="10225136" cy="5594176"/>
          </a:xfrm>
        </p:spPr>
        <p:txBody>
          <a:bodyPr>
            <a:noAutofit/>
          </a:bodyPr>
          <a:lstStyle/>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2)分解规则（若</a:t>
            </a:r>
            <a:r>
              <a:rPr lang="en-US" altLang="zh-CN" sz="2000" dirty="0">
                <a:latin typeface="宋体" panose="02010600030101010101" pitchFamily="2" charset="-122"/>
              </a:rPr>
              <a:t>X→YZ，</a:t>
            </a:r>
            <a:r>
              <a:rPr lang="zh-CN" altLang="en-US" sz="2000" dirty="0">
                <a:latin typeface="宋体" panose="02010600030101010101" pitchFamily="2" charset="-122"/>
              </a:rPr>
              <a:t>则</a:t>
            </a:r>
            <a:r>
              <a:rPr lang="en-US" altLang="zh-CN" sz="2000" dirty="0">
                <a:latin typeface="宋体" panose="02010600030101010101" pitchFamily="2" charset="-122"/>
              </a:rPr>
              <a:t>X→Y，X→Z）</a:t>
            </a:r>
          </a:p>
          <a:p>
            <a:pPr algn="just" eaLnBrk="1" hangingPunct="1">
              <a:lnSpc>
                <a:spcPct val="90000"/>
              </a:lnSpc>
              <a:buFont typeface="Wingdings" panose="05000000000000000000" pitchFamily="2" charset="2"/>
              <a:buNone/>
            </a:pPr>
            <a:r>
              <a:rPr lang="en-US" altLang="zh-CN" sz="2000" dirty="0">
                <a:latin typeface="宋体" panose="02010600030101010101" pitchFamily="2" charset="-122"/>
              </a:rPr>
              <a:t>  ∵Y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YZ </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 U，∴YZ→Y(</a:t>
            </a:r>
            <a:r>
              <a:rPr lang="zh-CN" altLang="en-US" sz="2000" dirty="0">
                <a:latin typeface="宋体" panose="02010600030101010101" pitchFamily="2" charset="-122"/>
              </a:rPr>
              <a:t>自反律) </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同理</a:t>
            </a:r>
            <a:r>
              <a:rPr lang="en-US" altLang="zh-CN" sz="2000" dirty="0">
                <a:latin typeface="宋体" panose="02010600030101010101" pitchFamily="2" charset="-122"/>
              </a:rPr>
              <a:t>YZ→Z(</a:t>
            </a:r>
            <a:r>
              <a:rPr lang="zh-CN" altLang="en-US" sz="2000" dirty="0">
                <a:latin typeface="宋体" panose="02010600030101010101" pitchFamily="2" charset="-122"/>
              </a:rPr>
              <a:t>自反律)  </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X→YZ，∴X→Y(</a:t>
            </a:r>
            <a:r>
              <a:rPr lang="zh-CN" altLang="en-US" sz="2000" dirty="0">
                <a:latin typeface="宋体" panose="02010600030101010101" pitchFamily="2" charset="-122"/>
              </a:rPr>
              <a:t>传递律)</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同理</a:t>
            </a:r>
            <a:r>
              <a:rPr lang="en-US" altLang="zh-CN" sz="2000" dirty="0">
                <a:latin typeface="宋体" panose="02010600030101010101" pitchFamily="2" charset="-122"/>
              </a:rPr>
              <a:t>X→Z(</a:t>
            </a:r>
            <a:r>
              <a:rPr lang="zh-CN" altLang="en-US" sz="2000" dirty="0">
                <a:latin typeface="宋体" panose="02010600030101010101" pitchFamily="2" charset="-122"/>
              </a:rPr>
              <a:t>传递律)</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3）伪传递规则（若</a:t>
            </a:r>
            <a:r>
              <a:rPr lang="en-US" altLang="zh-CN" sz="2000" dirty="0">
                <a:latin typeface="宋体" panose="02010600030101010101" pitchFamily="2" charset="-122"/>
              </a:rPr>
              <a:t>X→Y，YW→Z，</a:t>
            </a:r>
            <a:r>
              <a:rPr lang="zh-CN" altLang="en-US" sz="2000" dirty="0">
                <a:latin typeface="宋体" panose="02010600030101010101" pitchFamily="2" charset="-122"/>
              </a:rPr>
              <a:t>则</a:t>
            </a:r>
            <a:r>
              <a:rPr lang="en-US" altLang="zh-CN" sz="2000" dirty="0">
                <a:latin typeface="宋体" panose="02010600030101010101" pitchFamily="2" charset="-122"/>
              </a:rPr>
              <a:t>XW→Z）</a:t>
            </a:r>
          </a:p>
          <a:p>
            <a:pPr algn="just" eaLnBrk="1" hangingPunct="1">
              <a:lnSpc>
                <a:spcPct val="90000"/>
              </a:lnSpc>
              <a:buFont typeface="Wingdings" panose="05000000000000000000" pitchFamily="2" charset="2"/>
              <a:buNone/>
            </a:pPr>
            <a:r>
              <a:rPr lang="en-US" altLang="zh-CN" sz="2000" dirty="0">
                <a:latin typeface="宋体" panose="02010600030101010101" pitchFamily="2" charset="-122"/>
              </a:rPr>
              <a:t>  ∵X→Y，∴XW→YW(</a:t>
            </a:r>
            <a:r>
              <a:rPr lang="zh-CN" altLang="en-US" sz="2000" dirty="0">
                <a:latin typeface="宋体" panose="02010600030101010101" pitchFamily="2" charset="-122"/>
              </a:rPr>
              <a:t>增广律，两边扩充</a:t>
            </a:r>
            <a:r>
              <a:rPr lang="en-US" altLang="zh-CN" sz="2000" dirty="0">
                <a:latin typeface="宋体" panose="02010600030101010101" pitchFamily="2" charset="-122"/>
              </a:rPr>
              <a:t>W)</a:t>
            </a:r>
          </a:p>
          <a:p>
            <a:pPr algn="just" eaLnBrk="1" hangingPunct="1">
              <a:lnSpc>
                <a:spcPct val="90000"/>
              </a:lnSpc>
              <a:buFont typeface="Wingdings" panose="05000000000000000000" pitchFamily="2" charset="2"/>
              <a:buNone/>
            </a:pPr>
            <a:r>
              <a:rPr lang="en-US" altLang="zh-CN" sz="2000" dirty="0">
                <a:latin typeface="宋体" panose="02010600030101010101" pitchFamily="2" charset="-122"/>
              </a:rPr>
              <a:t>  ∵YW→Z，∴XW→Z(</a:t>
            </a:r>
            <a:r>
              <a:rPr lang="zh-CN" altLang="en-US" sz="2000" dirty="0">
                <a:latin typeface="宋体" panose="02010600030101010101" pitchFamily="2" charset="-122"/>
              </a:rPr>
              <a:t>传递律)</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重要结论（由合成规则和分解规则可得）</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如果</a:t>
            </a:r>
            <a:r>
              <a:rPr lang="en-US" altLang="zh-CN" sz="2000" dirty="0" err="1">
                <a:latin typeface="宋体" panose="02010600030101010101" pitchFamily="2" charset="-122"/>
              </a:rPr>
              <a:t>Ai（i</a:t>
            </a:r>
            <a:r>
              <a:rPr lang="en-US" altLang="zh-CN" sz="2000" dirty="0">
                <a:latin typeface="宋体" panose="02010600030101010101" pitchFamily="2" charset="-122"/>
              </a:rPr>
              <a:t>=1,2,3,</a:t>
            </a:r>
            <a:r>
              <a:rPr lang="en-US" altLang="zh-CN" sz="2000" dirty="0"/>
              <a:t>…</a:t>
            </a:r>
            <a:r>
              <a:rPr lang="en-US" altLang="zh-CN" sz="2000" dirty="0">
                <a:latin typeface="宋体" panose="02010600030101010101" pitchFamily="2" charset="-122"/>
              </a:rPr>
              <a:t>,n）</a:t>
            </a:r>
            <a:r>
              <a:rPr lang="zh-CN" altLang="en-US" sz="2000" dirty="0">
                <a:latin typeface="宋体" panose="02010600030101010101" pitchFamily="2" charset="-122"/>
              </a:rPr>
              <a:t>是关系模式</a:t>
            </a:r>
            <a:r>
              <a:rPr lang="en-US" altLang="zh-CN" sz="2000" dirty="0">
                <a:latin typeface="宋体" panose="02010600030101010101" pitchFamily="2" charset="-122"/>
              </a:rPr>
              <a:t>R</a:t>
            </a:r>
            <a:r>
              <a:rPr lang="zh-CN" altLang="en-US" sz="2000" dirty="0">
                <a:latin typeface="宋体" panose="02010600030101010101" pitchFamily="2" charset="-122"/>
              </a:rPr>
              <a:t>的属性</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则</a:t>
            </a:r>
            <a:r>
              <a:rPr lang="en-US" altLang="zh-CN" sz="2000" dirty="0">
                <a:latin typeface="宋体" panose="02010600030101010101" pitchFamily="2" charset="-122"/>
              </a:rPr>
              <a:t>X→A1A2</a:t>
            </a:r>
            <a:r>
              <a:rPr lang="en-US" altLang="zh-CN" sz="2000" dirty="0"/>
              <a:t>…</a:t>
            </a:r>
            <a:r>
              <a:rPr lang="en-US" altLang="zh-CN" sz="2000" dirty="0">
                <a:latin typeface="宋体" panose="02010600030101010101" pitchFamily="2" charset="-122"/>
              </a:rPr>
              <a:t>An</a:t>
            </a:r>
            <a:r>
              <a:rPr lang="zh-CN" altLang="en-US" sz="2000" dirty="0">
                <a:latin typeface="宋体" panose="02010600030101010101" pitchFamily="2" charset="-122"/>
              </a:rPr>
              <a:t>的充要条件是</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a:t>
            </a:r>
            <a:r>
              <a:rPr lang="en-US" altLang="zh-CN" sz="2000" dirty="0" err="1">
                <a:latin typeface="宋体" panose="02010600030101010101" pitchFamily="2" charset="-122"/>
              </a:rPr>
              <a:t>X→Ai（i</a:t>
            </a:r>
            <a:r>
              <a:rPr lang="en-US" altLang="zh-CN" sz="2000" dirty="0">
                <a:latin typeface="宋体" panose="02010600030101010101" pitchFamily="2" charset="-122"/>
              </a:rPr>
              <a:t>=1,2,</a:t>
            </a:r>
            <a:r>
              <a:rPr lang="en-US" altLang="zh-CN" sz="2000" dirty="0"/>
              <a:t>…</a:t>
            </a:r>
            <a:r>
              <a:rPr lang="en-US" altLang="zh-CN" sz="2000" dirty="0">
                <a:latin typeface="宋体" panose="02010600030101010101" pitchFamily="2" charset="-122"/>
              </a:rPr>
              <a:t>,n）</a:t>
            </a:r>
            <a:r>
              <a:rPr lang="zh-CN" altLang="en-US" sz="2000" dirty="0">
                <a:latin typeface="宋体" panose="02010600030101010101" pitchFamily="2" charset="-122"/>
              </a:rPr>
              <a:t>均成立</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证明提示：根据合成规则：</a:t>
            </a:r>
            <a:r>
              <a:rPr lang="en-US" altLang="zh-CN" sz="2000" dirty="0">
                <a:latin typeface="宋体" panose="02010600030101010101" pitchFamily="2" charset="-122"/>
              </a:rPr>
              <a:t>X→Y,X→Z,</a:t>
            </a:r>
            <a:r>
              <a:rPr lang="zh-CN" altLang="en-US" sz="2000" dirty="0">
                <a:latin typeface="宋体" panose="02010600030101010101" pitchFamily="2" charset="-122"/>
              </a:rPr>
              <a:t>则</a:t>
            </a:r>
            <a:r>
              <a:rPr lang="en-US" altLang="zh-CN" sz="2000" dirty="0">
                <a:latin typeface="宋体" panose="02010600030101010101" pitchFamily="2" charset="-122"/>
              </a:rPr>
              <a:t>X→YZ（</a:t>
            </a:r>
            <a:r>
              <a:rPr lang="zh-CN" altLang="en-US" sz="2000" dirty="0">
                <a:latin typeface="宋体" panose="02010600030101010101" pitchFamily="2" charset="-122"/>
              </a:rPr>
              <a:t>充分性）</a:t>
            </a:r>
          </a:p>
          <a:p>
            <a:pPr algn="just" eaLnBrk="1" hangingPunct="1">
              <a:lnSpc>
                <a:spcPct val="90000"/>
              </a:lnSpc>
              <a:buFont typeface="Wingdings" panose="05000000000000000000" pitchFamily="2" charset="2"/>
              <a:buNone/>
            </a:pPr>
            <a:r>
              <a:rPr lang="zh-CN" altLang="en-US" sz="2000" dirty="0">
                <a:latin typeface="宋体" panose="02010600030101010101" pitchFamily="2" charset="-122"/>
              </a:rPr>
              <a:t>  根据分解规则：</a:t>
            </a:r>
            <a:r>
              <a:rPr lang="en-US" altLang="zh-CN" sz="2000" dirty="0">
                <a:latin typeface="宋体" panose="02010600030101010101" pitchFamily="2" charset="-122"/>
              </a:rPr>
              <a:t>X→YZ,</a:t>
            </a:r>
            <a:r>
              <a:rPr lang="zh-CN" altLang="en-US" sz="2000" dirty="0">
                <a:latin typeface="宋体" panose="02010600030101010101" pitchFamily="2" charset="-122"/>
              </a:rPr>
              <a:t>则</a:t>
            </a:r>
            <a:r>
              <a:rPr lang="en-US" altLang="zh-CN" sz="2000" dirty="0">
                <a:latin typeface="宋体" panose="02010600030101010101" pitchFamily="2" charset="-122"/>
              </a:rPr>
              <a:t>X→Y,X→Z (</a:t>
            </a:r>
            <a:r>
              <a:rPr lang="zh-CN" altLang="en-US" sz="2000" dirty="0">
                <a:latin typeface="宋体" panose="02010600030101010101" pitchFamily="2" charset="-122"/>
              </a:rPr>
              <a:t>必要性)</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67408" y="548680"/>
            <a:ext cx="7772400" cy="457200"/>
          </a:xfrm>
        </p:spPr>
        <p:txBody>
          <a:bodyPr>
            <a:normAutofit fontScale="90000"/>
          </a:bodyPr>
          <a:lstStyle/>
          <a:p>
            <a:pPr eaLnBrk="1" hangingPunct="1"/>
            <a:r>
              <a:rPr lang="en-US" altLang="zh-CN" sz="2800" b="1"/>
              <a:t>6.3  </a:t>
            </a:r>
            <a:r>
              <a:rPr lang="zh-CN" altLang="en-US" sz="2800" b="1"/>
              <a:t>函数依赖的公理系统</a:t>
            </a:r>
          </a:p>
        </p:txBody>
      </p:sp>
      <p:sp>
        <p:nvSpPr>
          <p:cNvPr id="77827" name="Rectangle 3"/>
          <p:cNvSpPr>
            <a:spLocks noGrp="1" noChangeArrowheads="1"/>
          </p:cNvSpPr>
          <p:nvPr>
            <p:ph idx="1"/>
          </p:nvPr>
        </p:nvSpPr>
        <p:spPr>
          <a:xfrm>
            <a:off x="802333" y="1539280"/>
            <a:ext cx="7602538" cy="4343400"/>
          </a:xfrm>
        </p:spPr>
        <p:txBody>
          <a:bodyPr/>
          <a:lstStyle/>
          <a:p>
            <a:pPr eaLnBrk="1" hangingPunct="1"/>
            <a:r>
              <a:rPr lang="zh-CN" altLang="en-US" dirty="0" smtClean="0"/>
              <a:t>示例</a:t>
            </a:r>
          </a:p>
          <a:p>
            <a:pPr lvl="1" eaLnBrk="1" hangingPunct="1">
              <a:buFont typeface="Wingdings" panose="05000000000000000000" pitchFamily="2" charset="2"/>
              <a:buNone/>
            </a:pPr>
            <a:r>
              <a:rPr lang="zh-CN" altLang="en-US" dirty="0" smtClean="0"/>
              <a:t>	</a:t>
            </a:r>
            <a:r>
              <a:rPr lang="en-US" altLang="zh-CN" dirty="0" smtClean="0"/>
              <a:t>R&lt; U, F &gt;, U = (A, B, C, G, H, I), F = {A</a:t>
            </a:r>
            <a:r>
              <a:rPr lang="en-US" altLang="zh-CN" dirty="0" smtClean="0">
                <a:sym typeface="Symbol" panose="05050102010706020507" pitchFamily="18" charset="2"/>
              </a:rPr>
              <a:t></a:t>
            </a:r>
            <a:r>
              <a:rPr lang="en-US" altLang="zh-CN" dirty="0" smtClean="0"/>
              <a:t>B, A</a:t>
            </a:r>
            <a:r>
              <a:rPr lang="en-US" altLang="zh-CN" dirty="0" smtClean="0">
                <a:sym typeface="Symbol" panose="05050102010706020507" pitchFamily="18" charset="2"/>
              </a:rPr>
              <a:t>C, CGH, CGI, BH}, </a:t>
            </a:r>
          </a:p>
          <a:p>
            <a:pPr lvl="2" eaLnBrk="1" hangingPunct="1"/>
            <a:r>
              <a:rPr lang="en-US" altLang="zh-CN" sz="2400" dirty="0" smtClean="0"/>
              <a:t>A</a:t>
            </a:r>
            <a:r>
              <a:rPr lang="en-US" altLang="zh-CN" sz="2400" dirty="0" smtClean="0">
                <a:sym typeface="Symbol" panose="05050102010706020507" pitchFamily="18" charset="2"/>
              </a:rPr>
              <a:t> H</a:t>
            </a:r>
            <a:r>
              <a:rPr lang="en-US" altLang="zh-CN" sz="2400" dirty="0" smtClean="0"/>
              <a:t>？</a:t>
            </a:r>
          </a:p>
          <a:p>
            <a:pPr lvl="2" eaLnBrk="1" hangingPunct="1"/>
            <a:r>
              <a:rPr lang="en-US" altLang="zh-CN" sz="2400" dirty="0" smtClean="0"/>
              <a:t>CG </a:t>
            </a:r>
            <a:r>
              <a:rPr lang="en-US" altLang="zh-CN" sz="2400" dirty="0" smtClean="0">
                <a:sym typeface="Symbol" panose="05050102010706020507" pitchFamily="18" charset="2"/>
              </a:rPr>
              <a:t> HI</a:t>
            </a:r>
            <a:r>
              <a:rPr lang="en-US" altLang="zh-CN" sz="2400" dirty="0" smtClean="0"/>
              <a:t>？</a:t>
            </a:r>
          </a:p>
          <a:p>
            <a:pPr lvl="2" eaLnBrk="1" hangingPunct="1"/>
            <a:r>
              <a:rPr lang="en-US" altLang="zh-CN" sz="2400" dirty="0" smtClean="0"/>
              <a:t>AG </a:t>
            </a:r>
            <a:r>
              <a:rPr lang="en-US" altLang="zh-CN" sz="2400" dirty="0" smtClean="0">
                <a:sym typeface="Symbol" panose="05050102010706020507" pitchFamily="18" charset="2"/>
              </a:rPr>
              <a:t> I</a:t>
            </a:r>
            <a:r>
              <a:rPr lang="en-US" altLang="zh-CN" sz="2400" dirty="0" smtClean="0"/>
              <a:t>？</a:t>
            </a:r>
          </a:p>
        </p:txBody>
      </p:sp>
      <p:sp>
        <p:nvSpPr>
          <p:cNvPr id="77828" name="Rectangle 4"/>
          <p:cNvSpPr>
            <a:spLocks noChangeArrowheads="1"/>
          </p:cNvSpPr>
          <p:nvPr/>
        </p:nvSpPr>
        <p:spPr bwMode="auto">
          <a:xfrm>
            <a:off x="932508" y="-12442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endParaRPr lang="zh-CN" altLang="en-US" sz="2800" b="1">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767408" y="692696"/>
            <a:ext cx="7793038" cy="69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solidFill>
                  <a:schemeClr val="tx2"/>
                </a:solidFill>
              </a:rPr>
              <a:t>导出规则</a:t>
            </a:r>
          </a:p>
        </p:txBody>
      </p:sp>
      <p:sp>
        <p:nvSpPr>
          <p:cNvPr id="78851" name="Rectangle 3"/>
          <p:cNvSpPr>
            <a:spLocks noChangeArrowheads="1"/>
          </p:cNvSpPr>
          <p:nvPr/>
        </p:nvSpPr>
        <p:spPr bwMode="auto">
          <a:xfrm>
            <a:off x="767408" y="1713359"/>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zh-CN" altLang="en-US" dirty="0"/>
              <a:t>根据合并规则和分解规则，可得引理</a:t>
            </a:r>
            <a:r>
              <a:rPr lang="en-US" altLang="zh-CN" dirty="0"/>
              <a:t>6.1</a:t>
            </a:r>
          </a:p>
          <a:p>
            <a:pPr eaLnBrk="1" hangingPunct="1">
              <a:lnSpc>
                <a:spcPct val="130000"/>
              </a:lnSpc>
              <a:spcBef>
                <a:spcPct val="80000"/>
              </a:spcBef>
              <a:buFont typeface="Wingdings" panose="05000000000000000000" pitchFamily="2" charset="2"/>
              <a:buNone/>
            </a:pPr>
            <a:r>
              <a:rPr lang="zh-CN" altLang="en-US" dirty="0"/>
              <a:t>   引理</a:t>
            </a:r>
            <a:r>
              <a:rPr lang="en-US" altLang="zh-CN" dirty="0"/>
              <a:t>6.l  </a:t>
            </a:r>
            <a:r>
              <a:rPr lang="en-US" altLang="zh-CN" i="1" dirty="0"/>
              <a:t>X</a:t>
            </a:r>
            <a:r>
              <a:rPr lang="en-US" altLang="zh-CN" dirty="0"/>
              <a:t>→</a:t>
            </a:r>
            <a:r>
              <a:rPr lang="en-US" altLang="zh-CN" i="1" dirty="0"/>
              <a:t>A</a:t>
            </a:r>
            <a:r>
              <a:rPr lang="en-US" altLang="zh-CN" i="1" baseline="-25000" dirty="0"/>
              <a:t>1</a:t>
            </a:r>
            <a:r>
              <a:rPr lang="en-US" altLang="zh-CN" i="1" dirty="0"/>
              <a:t> A</a:t>
            </a:r>
            <a:r>
              <a:rPr lang="en-US" altLang="zh-CN" i="1" baseline="-25000" dirty="0"/>
              <a:t>2</a:t>
            </a:r>
            <a:r>
              <a:rPr lang="en-US" altLang="zh-CN" i="1" dirty="0"/>
              <a:t>…</a:t>
            </a:r>
            <a:r>
              <a:rPr lang="en-US" altLang="zh-CN" i="1" dirty="0" err="1"/>
              <a:t>A</a:t>
            </a:r>
            <a:r>
              <a:rPr lang="en-US" altLang="zh-CN" i="1" baseline="-25000" dirty="0" err="1"/>
              <a:t>k</a:t>
            </a:r>
            <a:r>
              <a:rPr lang="zh-CN" altLang="en-US" dirty="0"/>
              <a:t>成立的充分必要条件是</a:t>
            </a:r>
            <a:r>
              <a:rPr lang="en-US" altLang="zh-CN" i="1" dirty="0" err="1"/>
              <a:t>X</a:t>
            </a:r>
            <a:r>
              <a:rPr lang="en-US" altLang="zh-CN" dirty="0" err="1"/>
              <a:t>→</a:t>
            </a:r>
            <a:r>
              <a:rPr lang="en-US" altLang="zh-CN" i="1" dirty="0" err="1"/>
              <a:t>A</a:t>
            </a:r>
            <a:r>
              <a:rPr lang="en-US" altLang="zh-CN" i="1" baseline="-25000" dirty="0" err="1"/>
              <a:t>i</a:t>
            </a:r>
            <a:r>
              <a:rPr lang="zh-CN" altLang="en-US" dirty="0"/>
              <a:t>成立（</a:t>
            </a:r>
            <a:r>
              <a:rPr lang="en-US" altLang="zh-CN" i="1" dirty="0" err="1"/>
              <a:t>i</a:t>
            </a:r>
            <a:r>
              <a:rPr lang="en-US" altLang="zh-CN" dirty="0"/>
              <a:t>=l，2，…，</a:t>
            </a:r>
            <a:r>
              <a:rPr lang="en-US" altLang="zh-CN" i="1" dirty="0"/>
              <a:t>k</a:t>
            </a: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37946" y="1167594"/>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4400" dirty="0">
                <a:solidFill>
                  <a:schemeClr val="tx2"/>
                </a:solidFill>
              </a:rPr>
              <a:t> </a:t>
            </a:r>
            <a:r>
              <a:rPr lang="zh-CN" altLang="en-US" sz="2800" b="1" dirty="0">
                <a:solidFill>
                  <a:schemeClr val="tx2"/>
                </a:solidFill>
              </a:rPr>
              <a:t>函数依赖闭包</a:t>
            </a:r>
          </a:p>
        </p:txBody>
      </p:sp>
      <p:sp>
        <p:nvSpPr>
          <p:cNvPr id="79875" name="Rectangle 3"/>
          <p:cNvSpPr>
            <a:spLocks noChangeArrowheads="1"/>
          </p:cNvSpPr>
          <p:nvPr/>
        </p:nvSpPr>
        <p:spPr bwMode="auto">
          <a:xfrm>
            <a:off x="623392" y="2540124"/>
            <a:ext cx="83137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zh-CN" altLang="en-US" sz="2800" dirty="0"/>
              <a:t>定义</a:t>
            </a:r>
            <a:r>
              <a:rPr lang="en-US" altLang="zh-CN" sz="2800" dirty="0"/>
              <a:t>6.l2    </a:t>
            </a:r>
            <a:r>
              <a:rPr lang="zh-CN" altLang="en-US" sz="2800" dirty="0"/>
              <a:t>在关系模式</a:t>
            </a:r>
            <a:r>
              <a:rPr lang="en-US" altLang="zh-CN" sz="2800" i="1" dirty="0"/>
              <a:t>R&lt;U，F&gt;</a:t>
            </a:r>
            <a:r>
              <a:rPr lang="zh-CN" altLang="en-US" sz="2800" dirty="0"/>
              <a:t>中为</a:t>
            </a:r>
            <a:r>
              <a:rPr lang="en-US" altLang="zh-CN" sz="2800" i="1" dirty="0"/>
              <a:t>F</a:t>
            </a:r>
            <a:r>
              <a:rPr lang="zh-CN" altLang="en-US" sz="2800" dirty="0"/>
              <a:t>所逻辑蕴含</a:t>
            </a:r>
          </a:p>
          <a:p>
            <a:pPr eaLnBrk="1" hangingPunct="1">
              <a:lnSpc>
                <a:spcPct val="130000"/>
              </a:lnSpc>
              <a:buFont typeface="Wingdings" panose="05000000000000000000" pitchFamily="2" charset="2"/>
              <a:buNone/>
            </a:pPr>
            <a:r>
              <a:rPr lang="zh-CN" altLang="en-US" sz="2800" dirty="0"/>
              <a:t>的函数依赖的全体叫作 </a:t>
            </a:r>
            <a:r>
              <a:rPr lang="en-US" altLang="zh-CN" sz="2800" i="1" dirty="0">
                <a:solidFill>
                  <a:schemeClr val="accent2"/>
                </a:solidFill>
              </a:rPr>
              <a:t>F</a:t>
            </a:r>
            <a:r>
              <a:rPr lang="zh-CN" altLang="en-US" sz="2800" dirty="0">
                <a:solidFill>
                  <a:schemeClr val="accent2"/>
                </a:solidFill>
              </a:rPr>
              <a:t>的闭包</a:t>
            </a:r>
            <a:r>
              <a:rPr lang="zh-CN" altLang="en-US" sz="2800" dirty="0"/>
              <a:t>，记为</a:t>
            </a:r>
            <a:r>
              <a:rPr lang="en-US" altLang="zh-CN" sz="2800" i="1" dirty="0"/>
              <a:t>F</a:t>
            </a:r>
            <a:r>
              <a:rPr lang="en-US" altLang="zh-CN" sz="2800" baseline="30000" dirty="0">
                <a:solidFill>
                  <a:schemeClr val="accent2"/>
                </a:solidFill>
              </a:rPr>
              <a:t>+</a:t>
            </a:r>
            <a:r>
              <a:rPr lang="en-US" altLang="zh-CN" sz="2800" dirty="0"/>
              <a:t>。</a:t>
            </a:r>
          </a:p>
        </p:txBody>
      </p:sp>
      <p:sp>
        <p:nvSpPr>
          <p:cNvPr id="79876" name="Rectangle 4"/>
          <p:cNvSpPr>
            <a:spLocks noChangeArrowheads="1"/>
          </p:cNvSpPr>
          <p:nvPr/>
        </p:nvSpPr>
        <p:spPr bwMode="auto">
          <a:xfrm>
            <a:off x="623392" y="404664"/>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16868" y="980728"/>
            <a:ext cx="10287644"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zh-CN" altLang="en-US" sz="2400" dirty="0"/>
              <a:t>            在进行数据库设计时, 规定了一些明显的函数依赖, 但还能够推导出一些其他的依赖.例如对于关系供应商表</a:t>
            </a:r>
            <a:r>
              <a:rPr lang="en-US" altLang="zh-CN" sz="2400" dirty="0"/>
              <a:t>S.</a:t>
            </a:r>
          </a:p>
          <a:p>
            <a:pPr eaLnBrk="1" hangingPunct="1">
              <a:buClrTx/>
              <a:buFontTx/>
              <a:buNone/>
            </a:pPr>
            <a:r>
              <a:rPr lang="en-US" altLang="zh-CN" sz="2400" dirty="0"/>
              <a:t>    S（</a:t>
            </a:r>
            <a:r>
              <a:rPr lang="en-US" altLang="zh-CN" sz="2400" u="sng" dirty="0"/>
              <a:t>SNO</a:t>
            </a:r>
            <a:r>
              <a:rPr lang="en-US" altLang="zh-CN" sz="2400" dirty="0"/>
              <a:t>, SNAME, CITY, STATUS)</a:t>
            </a:r>
          </a:p>
          <a:p>
            <a:pPr eaLnBrk="1" hangingPunct="1">
              <a:buFont typeface="Wingdings" panose="05000000000000000000" pitchFamily="2" charset="2"/>
              <a:buNone/>
            </a:pPr>
            <a:r>
              <a:rPr lang="en-US" altLang="zh-CN" sz="2400" dirty="0"/>
              <a:t>   </a:t>
            </a:r>
            <a:r>
              <a:rPr lang="zh-CN" altLang="en-US" sz="2400" dirty="0"/>
              <a:t>我们规定了依赖:</a:t>
            </a:r>
          </a:p>
          <a:p>
            <a:pPr eaLnBrk="1" hangingPunct="1">
              <a:buFont typeface="Wingdings" panose="05000000000000000000" pitchFamily="2" charset="2"/>
              <a:buNone/>
            </a:pPr>
            <a:r>
              <a:rPr lang="zh-CN" altLang="en-US" sz="2400" dirty="0"/>
              <a:t>     </a:t>
            </a:r>
            <a:r>
              <a:rPr lang="en-US" altLang="zh-CN" sz="2400" dirty="0"/>
              <a:t>SNO→{SNAME, CITY, STATUS}, CITY →STATUS.</a:t>
            </a:r>
          </a:p>
          <a:p>
            <a:pPr eaLnBrk="1" hangingPunct="1">
              <a:buFont typeface="Wingdings" panose="05000000000000000000" pitchFamily="2" charset="2"/>
              <a:buNone/>
            </a:pPr>
            <a:r>
              <a:rPr lang="en-US" altLang="zh-CN" sz="2400" dirty="0"/>
              <a:t>     </a:t>
            </a:r>
            <a:r>
              <a:rPr lang="zh-CN" altLang="en-US" sz="2400" dirty="0"/>
              <a:t>我们能够推导出:</a:t>
            </a:r>
          </a:p>
          <a:p>
            <a:pPr eaLnBrk="1" hangingPunct="1">
              <a:buFont typeface="Wingdings" panose="05000000000000000000" pitchFamily="2" charset="2"/>
              <a:buNone/>
            </a:pPr>
            <a:r>
              <a:rPr lang="zh-CN" altLang="en-US" sz="2400" dirty="0"/>
              <a:t>    </a:t>
            </a:r>
            <a:r>
              <a:rPr lang="en-US" altLang="zh-CN" sz="2400" dirty="0"/>
              <a:t>SNO→SNAME, SNO →CITY, …,SNO →{SNAME,CITY}, {SNO, SNAME} →CITY, …</a:t>
            </a:r>
          </a:p>
          <a:p>
            <a:pPr eaLnBrk="1" hangingPunct="1">
              <a:buFont typeface="Wingdings" panose="05000000000000000000" pitchFamily="2" charset="2"/>
              <a:buNone/>
            </a:pPr>
            <a:r>
              <a:rPr lang="en-US" altLang="zh-CN" sz="2400" dirty="0"/>
              <a:t>     </a:t>
            </a:r>
            <a:r>
              <a:rPr lang="zh-CN" altLang="en-US" sz="2400" dirty="0"/>
              <a:t>一般说来, 对于一个关系</a:t>
            </a:r>
            <a:r>
              <a:rPr lang="en-US" altLang="zh-CN" sz="2400" dirty="0"/>
              <a:t>R, </a:t>
            </a:r>
            <a:r>
              <a:rPr lang="zh-CN" altLang="en-US" sz="2400" dirty="0"/>
              <a:t>规定了一个函数依赖集合</a:t>
            </a:r>
            <a:r>
              <a:rPr lang="en-US" altLang="zh-CN" sz="2400" dirty="0"/>
              <a:t>F, </a:t>
            </a:r>
            <a:r>
              <a:rPr lang="zh-CN" altLang="en-US" sz="2400" dirty="0"/>
              <a:t>能够推导出其他一些函数依赖来. 从</a:t>
            </a:r>
            <a:r>
              <a:rPr lang="en-US" altLang="zh-CN" sz="2400" dirty="0"/>
              <a:t>F </a:t>
            </a:r>
            <a:r>
              <a:rPr lang="zh-CN" altLang="en-US" sz="2400" dirty="0"/>
              <a:t>所推导出的所有的函数依赖的集合称为 </a:t>
            </a:r>
            <a:r>
              <a:rPr lang="en-US" altLang="zh-CN" sz="2400" dirty="0"/>
              <a:t>F </a:t>
            </a:r>
            <a:r>
              <a:rPr lang="zh-CN" altLang="en-US" sz="2400" dirty="0"/>
              <a:t>的闭包, 用</a:t>
            </a:r>
            <a:r>
              <a:rPr lang="en-US" altLang="zh-CN" sz="2400" dirty="0"/>
              <a:t>F</a:t>
            </a:r>
            <a:r>
              <a:rPr lang="en-US" altLang="zh-CN" sz="2400" baseline="30000" dirty="0"/>
              <a:t>+</a:t>
            </a:r>
            <a:r>
              <a:rPr lang="zh-CN" altLang="en-US" sz="2400" dirty="0"/>
              <a:t>表示. </a:t>
            </a:r>
          </a:p>
          <a:p>
            <a:pPr eaLnBrk="1" hangingPunct="1">
              <a:buFont typeface="Wingdings" panose="05000000000000000000" pitchFamily="2" charset="2"/>
              <a:buNone/>
            </a:pPr>
            <a:r>
              <a:rPr lang="zh-CN" altLang="en-US" sz="2400" dirty="0"/>
              <a:t>            </a:t>
            </a:r>
          </a:p>
        </p:txBody>
      </p:sp>
      <p:sp>
        <p:nvSpPr>
          <p:cNvPr id="80899" name="Rectangle 3"/>
          <p:cNvSpPr>
            <a:spLocks noChangeArrowheads="1"/>
          </p:cNvSpPr>
          <p:nvPr/>
        </p:nvSpPr>
        <p:spPr bwMode="auto">
          <a:xfrm>
            <a:off x="623392" y="332656"/>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911424" y="188640"/>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rPr>
              <a:t>F</a:t>
            </a:r>
            <a:r>
              <a:rPr lang="zh-CN" altLang="en-US" dirty="0">
                <a:solidFill>
                  <a:schemeClr val="tx2"/>
                </a:solidFill>
              </a:rPr>
              <a:t>的闭包</a:t>
            </a:r>
          </a:p>
        </p:txBody>
      </p:sp>
      <p:sp>
        <p:nvSpPr>
          <p:cNvPr id="81923" name="Rectangle 3"/>
          <p:cNvSpPr>
            <a:spLocks noChangeArrowheads="1"/>
          </p:cNvSpPr>
          <p:nvPr/>
        </p:nvSpPr>
        <p:spPr bwMode="auto">
          <a:xfrm>
            <a:off x="911424" y="1788839"/>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90000"/>
              </a:lnSpc>
              <a:buFont typeface="Wingdings" panose="05000000000000000000" pitchFamily="2" charset="2"/>
              <a:buNone/>
            </a:pPr>
            <a:r>
              <a:rPr lang="zh-CN" altLang="en-US" sz="2400" i="1" dirty="0"/>
              <a:t>  </a:t>
            </a:r>
            <a:r>
              <a:rPr lang="en-US" altLang="zh-CN" sz="2400" i="1" dirty="0"/>
              <a:t>F</a:t>
            </a:r>
            <a:r>
              <a:rPr lang="en-US" altLang="zh-CN" sz="2400" dirty="0"/>
              <a:t>={X  Y,Y   Z}</a:t>
            </a:r>
            <a:r>
              <a:rPr lang="en-US" altLang="zh-CN" sz="2800" dirty="0"/>
              <a:t>, </a:t>
            </a:r>
            <a:r>
              <a:rPr lang="en-US" altLang="zh-CN" sz="2400" i="1" dirty="0">
                <a:solidFill>
                  <a:srgbClr val="FF3300"/>
                </a:solidFill>
              </a:rPr>
              <a:t>F</a:t>
            </a:r>
            <a:r>
              <a:rPr lang="en-US" altLang="zh-CN" sz="2400" baseline="30000" dirty="0">
                <a:solidFill>
                  <a:srgbClr val="FF3300"/>
                </a:solidFill>
              </a:rPr>
              <a:t>+</a:t>
            </a:r>
            <a:r>
              <a:rPr lang="zh-CN" altLang="en-US" sz="2400" dirty="0">
                <a:solidFill>
                  <a:srgbClr val="FF3300"/>
                </a:solidFill>
              </a:rPr>
              <a:t>计算是</a:t>
            </a:r>
            <a:r>
              <a:rPr lang="en-US" altLang="zh-CN" sz="2400" dirty="0">
                <a:solidFill>
                  <a:srgbClr val="FF3300"/>
                </a:solidFill>
              </a:rPr>
              <a:t>NP</a:t>
            </a:r>
            <a:r>
              <a:rPr lang="zh-CN" altLang="en-US" sz="2400" dirty="0">
                <a:solidFill>
                  <a:srgbClr val="FF3300"/>
                </a:solidFill>
              </a:rPr>
              <a:t>完全问题</a:t>
            </a:r>
            <a:r>
              <a:rPr lang="zh-CN" altLang="en-US" sz="2400" dirty="0"/>
              <a:t>，</a:t>
            </a:r>
            <a:r>
              <a:rPr lang="en-US" altLang="zh-CN" sz="2400" dirty="0"/>
              <a:t>X   A1A2...An</a:t>
            </a:r>
            <a:endParaRPr lang="en-US" altLang="zh-CN" sz="2800" dirty="0"/>
          </a:p>
          <a:p>
            <a:pPr eaLnBrk="1" hangingPunct="1">
              <a:lnSpc>
                <a:spcPct val="90000"/>
              </a:lnSpc>
              <a:buFont typeface="Wingdings" panose="05000000000000000000" pitchFamily="2" charset="2"/>
              <a:buNone/>
            </a:pPr>
            <a:r>
              <a:rPr lang="en-US" altLang="zh-CN" sz="2800" dirty="0"/>
              <a:t> </a:t>
            </a:r>
            <a:r>
              <a:rPr lang="en-US" altLang="zh-CN" sz="2400" i="1" dirty="0"/>
              <a:t>F</a:t>
            </a:r>
            <a:r>
              <a:rPr lang="en-US" altLang="zh-CN" sz="2400" baseline="30000" dirty="0"/>
              <a:t>+</a:t>
            </a:r>
            <a:r>
              <a:rPr lang="en-US" altLang="zh-CN" sz="2400" dirty="0"/>
              <a:t>={</a:t>
            </a:r>
          </a:p>
          <a:p>
            <a:pPr eaLnBrk="1" hangingPunct="1">
              <a:lnSpc>
                <a:spcPct val="90000"/>
              </a:lnSpc>
              <a:buFont typeface="Wingdings" panose="05000000000000000000" pitchFamily="2" charset="2"/>
              <a:buNone/>
            </a:pPr>
            <a:r>
              <a:rPr lang="en-US" altLang="zh-CN" sz="2400" dirty="0"/>
              <a:t>X  φ, Y  φ, Z φ, XY   φ, XZ   φ, YZ  φ, XYZ  φ, </a:t>
            </a:r>
            <a:endParaRPr lang="en-US" altLang="zh-CN" sz="2800" dirty="0"/>
          </a:p>
          <a:p>
            <a:pPr eaLnBrk="1" hangingPunct="1">
              <a:lnSpc>
                <a:spcPct val="90000"/>
              </a:lnSpc>
              <a:buFont typeface="Wingdings" panose="05000000000000000000" pitchFamily="2" charset="2"/>
              <a:buNone/>
            </a:pPr>
            <a:r>
              <a:rPr lang="en-US" altLang="zh-CN" sz="2400" dirty="0"/>
              <a:t>X  </a:t>
            </a:r>
            <a:r>
              <a:rPr lang="en-US" altLang="zh-CN" sz="2400" dirty="0" err="1"/>
              <a:t>X</a:t>
            </a:r>
            <a:r>
              <a:rPr lang="en-US" altLang="zh-CN" sz="2400" dirty="0"/>
              <a:t>, Y   </a:t>
            </a:r>
            <a:r>
              <a:rPr lang="en-US" altLang="zh-CN" sz="2400" dirty="0" err="1"/>
              <a:t>Y</a:t>
            </a:r>
            <a:r>
              <a:rPr lang="en-US" altLang="zh-CN" sz="2400" dirty="0"/>
              <a:t>, Z  </a:t>
            </a:r>
            <a:r>
              <a:rPr lang="en-US" altLang="zh-CN" sz="2400" dirty="0" err="1"/>
              <a:t>Z</a:t>
            </a:r>
            <a:r>
              <a:rPr lang="en-US" altLang="zh-CN" sz="2400" dirty="0"/>
              <a:t>,  XY  X,    XZ   X,  YZ   Y,   XYZ  X,</a:t>
            </a:r>
          </a:p>
          <a:p>
            <a:pPr eaLnBrk="1" hangingPunct="1">
              <a:lnSpc>
                <a:spcPct val="90000"/>
              </a:lnSpc>
              <a:buFont typeface="Wingdings" panose="05000000000000000000" pitchFamily="2" charset="2"/>
              <a:buNone/>
            </a:pPr>
            <a:r>
              <a:rPr lang="en-US" altLang="zh-CN" sz="2400" dirty="0"/>
              <a:t>X  Y, Y  Z ,           XY   Y,    XZ  Y,  YZ   Z,    XYZ   Y,</a:t>
            </a:r>
          </a:p>
          <a:p>
            <a:pPr eaLnBrk="1" hangingPunct="1">
              <a:lnSpc>
                <a:spcPct val="90000"/>
              </a:lnSpc>
              <a:buFont typeface="Wingdings" panose="05000000000000000000" pitchFamily="2" charset="2"/>
              <a:buNone/>
            </a:pPr>
            <a:r>
              <a:rPr lang="en-US" altLang="zh-CN" sz="2400" dirty="0"/>
              <a:t>X  Z, Y  YZ,         XY   Z,     XZ   Z, YZ   </a:t>
            </a:r>
            <a:r>
              <a:rPr lang="en-US" altLang="zh-CN" sz="2400" dirty="0" err="1"/>
              <a:t>YZ</a:t>
            </a:r>
            <a:r>
              <a:rPr lang="en-US" altLang="zh-CN" sz="2400" dirty="0"/>
              <a:t>, XYZ   Z,</a:t>
            </a:r>
          </a:p>
          <a:p>
            <a:pPr eaLnBrk="1" hangingPunct="1">
              <a:lnSpc>
                <a:spcPct val="90000"/>
              </a:lnSpc>
              <a:buFont typeface="Wingdings" panose="05000000000000000000" pitchFamily="2" charset="2"/>
              <a:buNone/>
            </a:pPr>
            <a:r>
              <a:rPr lang="en-US" altLang="zh-CN" sz="2400" dirty="0"/>
              <a:t>X  XY,                 XY   </a:t>
            </a:r>
            <a:r>
              <a:rPr lang="en-US" altLang="zh-CN" sz="2400" dirty="0" err="1"/>
              <a:t>XY</a:t>
            </a:r>
            <a:r>
              <a:rPr lang="en-US" altLang="zh-CN" sz="2400" dirty="0"/>
              <a:t>,   XZ  XY,               XYZ   XY, </a:t>
            </a:r>
          </a:p>
          <a:p>
            <a:pPr eaLnBrk="1" hangingPunct="1">
              <a:lnSpc>
                <a:spcPct val="90000"/>
              </a:lnSpc>
              <a:buFont typeface="Wingdings" panose="05000000000000000000" pitchFamily="2" charset="2"/>
              <a:buNone/>
            </a:pPr>
            <a:r>
              <a:rPr lang="en-US" altLang="zh-CN" sz="2400" dirty="0"/>
              <a:t>X  XZ,                 XY   YZ,   XZ  </a:t>
            </a:r>
            <a:r>
              <a:rPr lang="en-US" altLang="zh-CN" sz="2400" dirty="0" err="1"/>
              <a:t>XZ</a:t>
            </a:r>
            <a:r>
              <a:rPr lang="en-US" altLang="zh-CN" sz="2400" dirty="0"/>
              <a:t>,                XYZ   YZ</a:t>
            </a:r>
          </a:p>
          <a:p>
            <a:pPr eaLnBrk="1" hangingPunct="1">
              <a:lnSpc>
                <a:spcPct val="90000"/>
              </a:lnSpc>
              <a:buFont typeface="Wingdings" panose="05000000000000000000" pitchFamily="2" charset="2"/>
              <a:buNone/>
            </a:pPr>
            <a:r>
              <a:rPr lang="en-US" altLang="zh-CN" sz="2400" dirty="0"/>
              <a:t>X  YZ,                 XY    XZ,  XZ   XY,               XYZ   XZ,</a:t>
            </a:r>
          </a:p>
          <a:p>
            <a:pPr eaLnBrk="1" hangingPunct="1">
              <a:lnSpc>
                <a:spcPct val="90000"/>
              </a:lnSpc>
              <a:buFont typeface="Wingdings" panose="05000000000000000000" pitchFamily="2" charset="2"/>
              <a:buNone/>
            </a:pPr>
            <a:r>
              <a:rPr lang="en-US" altLang="zh-CN" sz="2400" dirty="0"/>
              <a:t>X  ZYZ,               XY   XYZ, XZ  XYZ,            XYZ    </a:t>
            </a:r>
            <a:r>
              <a:rPr lang="en-US" altLang="zh-CN" sz="2400" dirty="0" err="1"/>
              <a:t>XYZ</a:t>
            </a:r>
            <a:r>
              <a:rPr lang="en-US" altLang="zh-CN" sz="2400" dirty="0"/>
              <a:t> }</a:t>
            </a:r>
          </a:p>
        </p:txBody>
      </p:sp>
      <p:sp>
        <p:nvSpPr>
          <p:cNvPr id="81924" name="Line 4"/>
          <p:cNvSpPr>
            <a:spLocks noChangeShapeType="1"/>
          </p:cNvSpPr>
          <p:nvPr/>
        </p:nvSpPr>
        <p:spPr bwMode="auto">
          <a:xfrm>
            <a:off x="1902024" y="20936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5" name="Line 5"/>
          <p:cNvSpPr>
            <a:spLocks noChangeShapeType="1"/>
          </p:cNvSpPr>
          <p:nvPr/>
        </p:nvSpPr>
        <p:spPr bwMode="auto">
          <a:xfrm>
            <a:off x="2587824" y="20174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6" name="Line 6"/>
          <p:cNvSpPr>
            <a:spLocks noChangeShapeType="1"/>
          </p:cNvSpPr>
          <p:nvPr/>
        </p:nvSpPr>
        <p:spPr bwMode="auto">
          <a:xfrm>
            <a:off x="1216224" y="28556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7" name="Line 7"/>
          <p:cNvSpPr>
            <a:spLocks noChangeShapeType="1"/>
          </p:cNvSpPr>
          <p:nvPr/>
        </p:nvSpPr>
        <p:spPr bwMode="auto">
          <a:xfrm>
            <a:off x="20544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8" name="Line 8"/>
          <p:cNvSpPr>
            <a:spLocks noChangeShapeType="1"/>
          </p:cNvSpPr>
          <p:nvPr/>
        </p:nvSpPr>
        <p:spPr bwMode="auto">
          <a:xfrm>
            <a:off x="28164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9" name="Line 9"/>
          <p:cNvSpPr>
            <a:spLocks noChangeShapeType="1"/>
          </p:cNvSpPr>
          <p:nvPr/>
        </p:nvSpPr>
        <p:spPr bwMode="auto">
          <a:xfrm>
            <a:off x="38070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0" name="Line 10"/>
          <p:cNvSpPr>
            <a:spLocks noChangeShapeType="1"/>
          </p:cNvSpPr>
          <p:nvPr/>
        </p:nvSpPr>
        <p:spPr bwMode="auto">
          <a:xfrm>
            <a:off x="49500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1" name="Line 11"/>
          <p:cNvSpPr>
            <a:spLocks noChangeShapeType="1"/>
          </p:cNvSpPr>
          <p:nvPr/>
        </p:nvSpPr>
        <p:spPr bwMode="auto">
          <a:xfrm>
            <a:off x="72360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2" name="Line 12"/>
          <p:cNvSpPr>
            <a:spLocks noChangeShapeType="1"/>
          </p:cNvSpPr>
          <p:nvPr/>
        </p:nvSpPr>
        <p:spPr bwMode="auto">
          <a:xfrm>
            <a:off x="7464624" y="4532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3" name="Line 13"/>
          <p:cNvSpPr>
            <a:spLocks noChangeShapeType="1"/>
          </p:cNvSpPr>
          <p:nvPr/>
        </p:nvSpPr>
        <p:spPr bwMode="auto">
          <a:xfrm>
            <a:off x="7464624" y="4913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4" name="Line 14"/>
          <p:cNvSpPr>
            <a:spLocks noChangeShapeType="1"/>
          </p:cNvSpPr>
          <p:nvPr/>
        </p:nvSpPr>
        <p:spPr bwMode="auto">
          <a:xfrm>
            <a:off x="7540824" y="5294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5" name="Line 15"/>
          <p:cNvSpPr>
            <a:spLocks noChangeShapeType="1"/>
          </p:cNvSpPr>
          <p:nvPr/>
        </p:nvSpPr>
        <p:spPr bwMode="auto">
          <a:xfrm>
            <a:off x="7540824" y="57512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6" name="Line 16"/>
          <p:cNvSpPr>
            <a:spLocks noChangeShapeType="1"/>
          </p:cNvSpPr>
          <p:nvPr/>
        </p:nvSpPr>
        <p:spPr bwMode="auto">
          <a:xfrm>
            <a:off x="6016824" y="2931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7" name="Line 17"/>
          <p:cNvSpPr>
            <a:spLocks noChangeShapeType="1"/>
          </p:cNvSpPr>
          <p:nvPr/>
        </p:nvSpPr>
        <p:spPr bwMode="auto">
          <a:xfrm>
            <a:off x="49500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8" name="Line 18"/>
          <p:cNvSpPr>
            <a:spLocks noChangeShapeType="1"/>
          </p:cNvSpPr>
          <p:nvPr/>
        </p:nvSpPr>
        <p:spPr bwMode="auto">
          <a:xfrm>
            <a:off x="49500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39" name="Line 19"/>
          <p:cNvSpPr>
            <a:spLocks noChangeShapeType="1"/>
          </p:cNvSpPr>
          <p:nvPr/>
        </p:nvSpPr>
        <p:spPr bwMode="auto">
          <a:xfrm>
            <a:off x="5940624" y="4151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0" name="Line 20"/>
          <p:cNvSpPr>
            <a:spLocks noChangeShapeType="1"/>
          </p:cNvSpPr>
          <p:nvPr/>
        </p:nvSpPr>
        <p:spPr bwMode="auto">
          <a:xfrm>
            <a:off x="60168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1" name="Line 21"/>
          <p:cNvSpPr>
            <a:spLocks noChangeShapeType="1"/>
          </p:cNvSpPr>
          <p:nvPr/>
        </p:nvSpPr>
        <p:spPr bwMode="auto">
          <a:xfrm>
            <a:off x="7388424" y="4074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2" name="Line 22"/>
          <p:cNvSpPr>
            <a:spLocks noChangeShapeType="1"/>
          </p:cNvSpPr>
          <p:nvPr/>
        </p:nvSpPr>
        <p:spPr bwMode="auto">
          <a:xfrm>
            <a:off x="60168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3" name="Line 23"/>
          <p:cNvSpPr>
            <a:spLocks noChangeShapeType="1"/>
          </p:cNvSpPr>
          <p:nvPr/>
        </p:nvSpPr>
        <p:spPr bwMode="auto">
          <a:xfrm>
            <a:off x="73122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4" name="Line 24"/>
          <p:cNvSpPr>
            <a:spLocks noChangeShapeType="1"/>
          </p:cNvSpPr>
          <p:nvPr/>
        </p:nvSpPr>
        <p:spPr bwMode="auto">
          <a:xfrm>
            <a:off x="73884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5" name="Line 25"/>
          <p:cNvSpPr>
            <a:spLocks noChangeShapeType="1"/>
          </p:cNvSpPr>
          <p:nvPr/>
        </p:nvSpPr>
        <p:spPr bwMode="auto">
          <a:xfrm>
            <a:off x="19020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6" name="Line 26"/>
          <p:cNvSpPr>
            <a:spLocks noChangeShapeType="1"/>
          </p:cNvSpPr>
          <p:nvPr/>
        </p:nvSpPr>
        <p:spPr bwMode="auto">
          <a:xfrm>
            <a:off x="12162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7" name="Line 27"/>
          <p:cNvSpPr>
            <a:spLocks noChangeShapeType="1"/>
          </p:cNvSpPr>
          <p:nvPr/>
        </p:nvSpPr>
        <p:spPr bwMode="auto">
          <a:xfrm>
            <a:off x="1216224" y="4532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8" name="Line 28"/>
          <p:cNvSpPr>
            <a:spLocks noChangeShapeType="1"/>
          </p:cNvSpPr>
          <p:nvPr/>
        </p:nvSpPr>
        <p:spPr bwMode="auto">
          <a:xfrm>
            <a:off x="12162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49" name="Line 29"/>
          <p:cNvSpPr>
            <a:spLocks noChangeShapeType="1"/>
          </p:cNvSpPr>
          <p:nvPr/>
        </p:nvSpPr>
        <p:spPr bwMode="auto">
          <a:xfrm>
            <a:off x="1216224" y="4074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0" name="Line 30"/>
          <p:cNvSpPr>
            <a:spLocks noChangeShapeType="1"/>
          </p:cNvSpPr>
          <p:nvPr/>
        </p:nvSpPr>
        <p:spPr bwMode="auto">
          <a:xfrm>
            <a:off x="19020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1" name="Line 31"/>
          <p:cNvSpPr>
            <a:spLocks noChangeShapeType="1"/>
          </p:cNvSpPr>
          <p:nvPr/>
        </p:nvSpPr>
        <p:spPr bwMode="auto">
          <a:xfrm>
            <a:off x="1902024" y="4151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2" name="Line 32"/>
          <p:cNvSpPr>
            <a:spLocks noChangeShapeType="1"/>
          </p:cNvSpPr>
          <p:nvPr/>
        </p:nvSpPr>
        <p:spPr bwMode="auto">
          <a:xfrm>
            <a:off x="36546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3" name="Line 33"/>
          <p:cNvSpPr>
            <a:spLocks noChangeShapeType="1"/>
          </p:cNvSpPr>
          <p:nvPr/>
        </p:nvSpPr>
        <p:spPr bwMode="auto">
          <a:xfrm>
            <a:off x="2664024" y="3312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4" name="Line 34"/>
          <p:cNvSpPr>
            <a:spLocks noChangeShapeType="1"/>
          </p:cNvSpPr>
          <p:nvPr/>
        </p:nvSpPr>
        <p:spPr bwMode="auto">
          <a:xfrm>
            <a:off x="3730824" y="3693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5" name="Line 35"/>
          <p:cNvSpPr>
            <a:spLocks noChangeShapeType="1"/>
          </p:cNvSpPr>
          <p:nvPr/>
        </p:nvSpPr>
        <p:spPr bwMode="auto">
          <a:xfrm>
            <a:off x="3730824" y="4151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6" name="Line 36"/>
          <p:cNvSpPr>
            <a:spLocks noChangeShapeType="1"/>
          </p:cNvSpPr>
          <p:nvPr/>
        </p:nvSpPr>
        <p:spPr bwMode="auto">
          <a:xfrm>
            <a:off x="3654624" y="4532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7" name="Line 37"/>
          <p:cNvSpPr>
            <a:spLocks noChangeShapeType="1"/>
          </p:cNvSpPr>
          <p:nvPr/>
        </p:nvSpPr>
        <p:spPr bwMode="auto">
          <a:xfrm>
            <a:off x="4950024" y="40748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8" name="Line 38"/>
          <p:cNvSpPr>
            <a:spLocks noChangeShapeType="1"/>
          </p:cNvSpPr>
          <p:nvPr/>
        </p:nvSpPr>
        <p:spPr bwMode="auto">
          <a:xfrm>
            <a:off x="1216224" y="57512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59" name="Line 39"/>
          <p:cNvSpPr>
            <a:spLocks noChangeShapeType="1"/>
          </p:cNvSpPr>
          <p:nvPr/>
        </p:nvSpPr>
        <p:spPr bwMode="auto">
          <a:xfrm>
            <a:off x="1216224" y="5294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0" name="Line 40"/>
          <p:cNvSpPr>
            <a:spLocks noChangeShapeType="1"/>
          </p:cNvSpPr>
          <p:nvPr/>
        </p:nvSpPr>
        <p:spPr bwMode="auto">
          <a:xfrm>
            <a:off x="1216224" y="4913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1" name="Line 41"/>
          <p:cNvSpPr>
            <a:spLocks noChangeShapeType="1"/>
          </p:cNvSpPr>
          <p:nvPr/>
        </p:nvSpPr>
        <p:spPr bwMode="auto">
          <a:xfrm>
            <a:off x="3654624" y="5675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2" name="Line 42"/>
          <p:cNvSpPr>
            <a:spLocks noChangeShapeType="1"/>
          </p:cNvSpPr>
          <p:nvPr/>
        </p:nvSpPr>
        <p:spPr bwMode="auto">
          <a:xfrm>
            <a:off x="3654624" y="5294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3" name="Line 43"/>
          <p:cNvSpPr>
            <a:spLocks noChangeShapeType="1"/>
          </p:cNvSpPr>
          <p:nvPr/>
        </p:nvSpPr>
        <p:spPr bwMode="auto">
          <a:xfrm>
            <a:off x="3654624" y="4913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4" name="Line 44"/>
          <p:cNvSpPr>
            <a:spLocks noChangeShapeType="1"/>
          </p:cNvSpPr>
          <p:nvPr/>
        </p:nvSpPr>
        <p:spPr bwMode="auto">
          <a:xfrm>
            <a:off x="4950024" y="5294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5" name="Line 45"/>
          <p:cNvSpPr>
            <a:spLocks noChangeShapeType="1"/>
          </p:cNvSpPr>
          <p:nvPr/>
        </p:nvSpPr>
        <p:spPr bwMode="auto">
          <a:xfrm>
            <a:off x="4950024" y="4913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6" name="Line 46"/>
          <p:cNvSpPr>
            <a:spLocks noChangeShapeType="1"/>
          </p:cNvSpPr>
          <p:nvPr/>
        </p:nvSpPr>
        <p:spPr bwMode="auto">
          <a:xfrm>
            <a:off x="5026224" y="45320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7" name="Line 47"/>
          <p:cNvSpPr>
            <a:spLocks noChangeShapeType="1"/>
          </p:cNvSpPr>
          <p:nvPr/>
        </p:nvSpPr>
        <p:spPr bwMode="auto">
          <a:xfrm>
            <a:off x="5026224" y="57512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68" name="Line 48"/>
          <p:cNvSpPr>
            <a:spLocks noChangeShapeType="1"/>
          </p:cNvSpPr>
          <p:nvPr/>
        </p:nvSpPr>
        <p:spPr bwMode="auto">
          <a:xfrm>
            <a:off x="6626424" y="2017439"/>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44234" y="1356629"/>
            <a:ext cx="10372110" cy="762000"/>
          </a:xfrm>
        </p:spPr>
        <p:txBody>
          <a:bodyPr/>
          <a:lstStyle/>
          <a:p>
            <a:pPr eaLnBrk="1" hangingPunct="1"/>
            <a:r>
              <a:rPr lang="en-US" altLang="zh-CN" dirty="0" smtClean="0">
                <a:sym typeface="Symbol" panose="05050102010706020507" pitchFamily="18" charset="2"/>
              </a:rPr>
              <a:t>Armstrong</a:t>
            </a:r>
            <a:r>
              <a:rPr lang="zh-CN" altLang="en-US" dirty="0" smtClean="0">
                <a:sym typeface="Symbol" panose="05050102010706020507" pitchFamily="18" charset="2"/>
              </a:rPr>
              <a:t>公理系统</a:t>
            </a:r>
          </a:p>
        </p:txBody>
      </p:sp>
      <p:sp>
        <p:nvSpPr>
          <p:cNvPr id="82947" name="Rectangle 3"/>
          <p:cNvSpPr>
            <a:spLocks noGrp="1" noChangeArrowheads="1"/>
          </p:cNvSpPr>
          <p:nvPr>
            <p:ph idx="1"/>
          </p:nvPr>
        </p:nvSpPr>
        <p:spPr>
          <a:xfrm>
            <a:off x="620434" y="2271029"/>
            <a:ext cx="10372110" cy="3733800"/>
          </a:xfrm>
        </p:spPr>
        <p:txBody>
          <a:bodyPr/>
          <a:lstStyle/>
          <a:p>
            <a:pPr eaLnBrk="1" hangingPunct="1">
              <a:lnSpc>
                <a:spcPct val="90000"/>
              </a:lnSpc>
            </a:pPr>
            <a:r>
              <a:rPr lang="en-US" altLang="zh-CN" dirty="0" smtClean="0"/>
              <a:t>Armstrong</a:t>
            </a:r>
            <a:r>
              <a:rPr lang="zh-CN" altLang="en-US" dirty="0" smtClean="0"/>
              <a:t>公理是有效的、完备的。</a:t>
            </a:r>
          </a:p>
          <a:p>
            <a:pPr lvl="1" eaLnBrk="1" hangingPunct="1">
              <a:lnSpc>
                <a:spcPct val="90000"/>
              </a:lnSpc>
              <a:buFont typeface="Wingdings" panose="05000000000000000000" pitchFamily="2" charset="2"/>
              <a:buNone/>
            </a:pPr>
            <a:r>
              <a:rPr lang="zh-CN" altLang="en-US" dirty="0" smtClean="0">
                <a:solidFill>
                  <a:srgbClr val="FF3300"/>
                </a:solidFill>
              </a:rPr>
              <a:t>有效性</a:t>
            </a:r>
            <a:r>
              <a:rPr lang="zh-CN" altLang="en-US" dirty="0" smtClean="0"/>
              <a:t>：由</a:t>
            </a:r>
            <a:r>
              <a:rPr lang="en-US" altLang="zh-CN" dirty="0" smtClean="0"/>
              <a:t>F</a:t>
            </a:r>
            <a:r>
              <a:rPr lang="zh-CN" altLang="en-US" dirty="0" smtClean="0"/>
              <a:t>出发，根据</a:t>
            </a:r>
            <a:r>
              <a:rPr lang="en-US" altLang="zh-CN" dirty="0" smtClean="0"/>
              <a:t>Armstrong</a:t>
            </a:r>
            <a:r>
              <a:rPr lang="zh-CN" altLang="en-US" dirty="0" smtClean="0"/>
              <a:t>公理推导出来的每一个函数依赖一定在</a:t>
            </a:r>
            <a:r>
              <a:rPr lang="en-US" altLang="zh-CN" dirty="0" smtClean="0"/>
              <a:t>F</a:t>
            </a:r>
            <a:r>
              <a:rPr lang="en-US" altLang="zh-CN" baseline="30000" dirty="0" smtClean="0"/>
              <a:t>+</a:t>
            </a:r>
            <a:r>
              <a:rPr lang="zh-CN" altLang="en-US" dirty="0" smtClean="0"/>
              <a:t>中。</a:t>
            </a:r>
          </a:p>
          <a:p>
            <a:pPr lvl="1" eaLnBrk="1" hangingPunct="1">
              <a:lnSpc>
                <a:spcPct val="90000"/>
              </a:lnSpc>
              <a:buFont typeface="Wingdings" panose="05000000000000000000" pitchFamily="2" charset="2"/>
              <a:buNone/>
            </a:pPr>
            <a:r>
              <a:rPr lang="zh-CN" altLang="en-US" dirty="0" smtClean="0">
                <a:solidFill>
                  <a:srgbClr val="FF3300"/>
                </a:solidFill>
              </a:rPr>
              <a:t>完备性</a:t>
            </a:r>
            <a:r>
              <a:rPr lang="zh-CN" altLang="en-US" dirty="0" smtClean="0"/>
              <a:t>：</a:t>
            </a:r>
            <a:r>
              <a:rPr lang="en-US" altLang="zh-CN" dirty="0" smtClean="0"/>
              <a:t>F</a:t>
            </a:r>
            <a:r>
              <a:rPr lang="en-US" altLang="zh-CN" baseline="30000" dirty="0" smtClean="0"/>
              <a:t>+</a:t>
            </a:r>
            <a:r>
              <a:rPr lang="zh-CN" altLang="en-US" dirty="0" smtClean="0"/>
              <a:t>中的每一个函数依赖， 必定可以由</a:t>
            </a:r>
            <a:r>
              <a:rPr lang="en-US" altLang="zh-CN" dirty="0" smtClean="0"/>
              <a:t>F</a:t>
            </a:r>
            <a:r>
              <a:rPr lang="zh-CN" altLang="en-US" dirty="0" smtClean="0"/>
              <a:t>出发，根据</a:t>
            </a:r>
            <a:r>
              <a:rPr lang="en-US" altLang="zh-CN" dirty="0" smtClean="0"/>
              <a:t>Armstrong</a:t>
            </a:r>
            <a:r>
              <a:rPr lang="zh-CN" altLang="en-US" dirty="0" smtClean="0"/>
              <a:t>公理推导出来。</a:t>
            </a:r>
          </a:p>
          <a:p>
            <a:pPr lvl="1" eaLnBrk="1" hangingPunct="1">
              <a:lnSpc>
                <a:spcPct val="90000"/>
              </a:lnSpc>
              <a:buFont typeface="Wingdings" panose="05000000000000000000" pitchFamily="2" charset="2"/>
              <a:buNone/>
            </a:pPr>
            <a:r>
              <a:rPr lang="zh-CN" altLang="en-US" dirty="0" smtClean="0"/>
              <a:t>公理的正确性（有效性）保证导出的所有函数依赖都为真；公理的完备性保证可以推出所有的函数依赖。</a:t>
            </a:r>
          </a:p>
          <a:p>
            <a:pPr lvl="1" eaLnBrk="1" hangingPunct="1">
              <a:lnSpc>
                <a:spcPct val="90000"/>
              </a:lnSpc>
              <a:buFont typeface="Wingdings" panose="05000000000000000000" pitchFamily="2" charset="2"/>
              <a:buNone/>
            </a:pPr>
            <a:endParaRPr lang="zh-CN" altLang="en-US" dirty="0" smtClean="0"/>
          </a:p>
          <a:p>
            <a:pPr lvl="1" eaLnBrk="1" hangingPunct="1">
              <a:lnSpc>
                <a:spcPct val="90000"/>
              </a:lnSpc>
              <a:buFont typeface="Wingdings" panose="05000000000000000000" pitchFamily="2" charset="2"/>
              <a:buNone/>
            </a:pPr>
            <a:endParaRPr lang="zh-CN" altLang="en-US" dirty="0" smtClean="0">
              <a:sym typeface="Symbol" panose="05050102010706020507" pitchFamily="18" charset="2"/>
            </a:endParaRPr>
          </a:p>
        </p:txBody>
      </p:sp>
      <p:sp>
        <p:nvSpPr>
          <p:cNvPr id="82948" name="Rectangle 4"/>
          <p:cNvSpPr>
            <a:spLocks noChangeArrowheads="1"/>
          </p:cNvSpPr>
          <p:nvPr/>
        </p:nvSpPr>
        <p:spPr bwMode="auto">
          <a:xfrm>
            <a:off x="551383" y="548680"/>
            <a:ext cx="681305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sz="2800" b="1" dirty="0">
                <a:solidFill>
                  <a:schemeClr val="tx2"/>
                </a:solidFill>
              </a:rPr>
              <a:t>6.3  </a:t>
            </a:r>
            <a:r>
              <a:rPr lang="zh-CN" altLang="en-US" b="1" dirty="0">
                <a:solidFill>
                  <a:schemeClr val="tx2"/>
                </a:solidFill>
              </a:rPr>
              <a:t>函数依赖</a:t>
            </a:r>
            <a:r>
              <a:rPr lang="zh-CN" altLang="en-US" sz="2800" b="1" dirty="0">
                <a:solidFill>
                  <a:schemeClr val="tx2"/>
                </a:solidFill>
              </a:rPr>
              <a:t>的公理系统</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547791" y="1604367"/>
            <a:ext cx="8382000" cy="4572000"/>
          </a:xfrm>
        </p:spPr>
        <p:txBody>
          <a:bodyPr/>
          <a:lstStyle/>
          <a:p>
            <a:pPr eaLnBrk="1" hangingPunct="1"/>
            <a:r>
              <a:rPr lang="zh-CN" altLang="en-US" dirty="0" smtClean="0"/>
              <a:t>属性集的闭包</a:t>
            </a:r>
          </a:p>
        </p:txBody>
      </p:sp>
      <p:grpSp>
        <p:nvGrpSpPr>
          <p:cNvPr id="83971" name="Group 3"/>
          <p:cNvGrpSpPr>
            <a:grpSpLocks/>
          </p:cNvGrpSpPr>
          <p:nvPr/>
        </p:nvGrpSpPr>
        <p:grpSpPr bwMode="auto">
          <a:xfrm>
            <a:off x="700191" y="2594967"/>
            <a:ext cx="8382000" cy="1860550"/>
            <a:chOff x="288" y="2532"/>
            <a:chExt cx="5280" cy="1172"/>
          </a:xfrm>
        </p:grpSpPr>
        <p:graphicFrame>
          <p:nvGraphicFramePr>
            <p:cNvPr id="83973" name="Object 4"/>
            <p:cNvGraphicFramePr>
              <a:graphicFrameLocks noChangeAspect="1"/>
            </p:cNvGraphicFramePr>
            <p:nvPr/>
          </p:nvGraphicFramePr>
          <p:xfrm>
            <a:off x="745" y="2928"/>
            <a:ext cx="384" cy="369"/>
          </p:xfrm>
          <a:graphic>
            <a:graphicData uri="http://schemas.openxmlformats.org/presentationml/2006/ole">
              <mc:AlternateContent xmlns:mc="http://schemas.openxmlformats.org/markup-compatibility/2006">
                <mc:Choice xmlns:v="urn:schemas-microsoft-com:vml" Requires="v">
                  <p:oleObj spid="_x0000_s84032" r:id="rId3" imgW="241300" imgH="228600" progId="Equation.3">
                    <p:embed/>
                  </p:oleObj>
                </mc:Choice>
                <mc:Fallback>
                  <p:oleObj r:id="rId3" imgW="241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 y="2928"/>
                          <a:ext cx="3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4" name="Object 5"/>
            <p:cNvGraphicFramePr>
              <a:graphicFrameLocks noChangeAspect="1"/>
            </p:cNvGraphicFramePr>
            <p:nvPr/>
          </p:nvGraphicFramePr>
          <p:xfrm>
            <a:off x="1160" y="3335"/>
            <a:ext cx="384" cy="369"/>
          </p:xfrm>
          <a:graphic>
            <a:graphicData uri="http://schemas.openxmlformats.org/presentationml/2006/ole">
              <mc:AlternateContent xmlns:mc="http://schemas.openxmlformats.org/markup-compatibility/2006">
                <mc:Choice xmlns:v="urn:schemas-microsoft-com:vml" Requires="v">
                  <p:oleObj spid="_x0000_s84033" r:id="rId5" imgW="241300" imgH="228600" progId="Equation.3">
                    <p:embed/>
                  </p:oleObj>
                </mc:Choice>
                <mc:Fallback>
                  <p:oleObj r:id="rId5" imgW="2413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3335"/>
                          <a:ext cx="3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5" name="Rectangle 6"/>
            <p:cNvSpPr>
              <a:spLocks noChangeArrowheads="1"/>
            </p:cNvSpPr>
            <p:nvPr/>
          </p:nvSpPr>
          <p:spPr bwMode="auto">
            <a:xfrm>
              <a:off x="288" y="2532"/>
              <a:ext cx="5280"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chemeClr val="hlink"/>
                </a:buClr>
                <a:buSzPct val="55000"/>
                <a:buFont typeface="Wingdings" panose="05000000000000000000" pitchFamily="2" charset="2"/>
                <a:buChar char="n"/>
              </a:pPr>
              <a:r>
                <a:rPr lang="zh-CN" altLang="en-US" sz="2800" dirty="0">
                  <a:latin typeface="Tahoma" panose="020B0604030504040204" pitchFamily="34" charset="0"/>
                  <a:ea typeface="华文新魏" panose="02010800040101010101" pitchFamily="2" charset="-122"/>
                </a:rPr>
                <a:t>设</a:t>
              </a:r>
              <a:r>
                <a:rPr lang="en-US" altLang="zh-CN" sz="2800" dirty="0">
                  <a:latin typeface="Tahoma" panose="020B0604030504040204" pitchFamily="34" charset="0"/>
                  <a:ea typeface="华文新魏" panose="02010800040101010101" pitchFamily="2" charset="-122"/>
                </a:rPr>
                <a:t>F</a:t>
              </a:r>
              <a:r>
                <a:rPr lang="zh-CN" altLang="en-US" sz="2800" dirty="0">
                  <a:latin typeface="Tahoma" panose="020B0604030504040204" pitchFamily="34" charset="0"/>
                  <a:ea typeface="华文新魏" panose="02010800040101010101" pitchFamily="2" charset="-122"/>
                </a:rPr>
                <a:t>为属性集</a:t>
              </a:r>
              <a:r>
                <a:rPr lang="en-US" altLang="zh-CN" sz="2800" dirty="0">
                  <a:latin typeface="Tahoma" panose="020B0604030504040204" pitchFamily="34" charset="0"/>
                  <a:ea typeface="华文新魏" panose="02010800040101010101" pitchFamily="2" charset="-122"/>
                </a:rPr>
                <a:t>U</a:t>
              </a:r>
              <a:r>
                <a:rPr lang="zh-CN" altLang="en-US" sz="2800" dirty="0">
                  <a:latin typeface="Tahoma" panose="020B0604030504040204" pitchFamily="34" charset="0"/>
                  <a:ea typeface="华文新魏" panose="02010800040101010101" pitchFamily="2" charset="-122"/>
                </a:rPr>
                <a:t>上的一组函数依赖，</a:t>
              </a:r>
              <a:r>
                <a:rPr lang="en-US" altLang="zh-CN" sz="2800" dirty="0">
                  <a:latin typeface="Tahoma" panose="020B0604030504040204" pitchFamily="34" charset="0"/>
                  <a:ea typeface="华文新魏" panose="02010800040101010101" pitchFamily="2" charset="-122"/>
                </a:rPr>
                <a:t>X </a:t>
              </a:r>
              <a:r>
                <a:rPr lang="en-US" altLang="zh-CN" sz="2800" dirty="0">
                  <a:latin typeface="Tahoma" panose="020B0604030504040204" pitchFamily="34" charset="0"/>
                  <a:ea typeface="华文新魏" panose="02010800040101010101" pitchFamily="2" charset="-122"/>
                  <a:sym typeface="Symbol" panose="05050102010706020507" pitchFamily="18" charset="2"/>
                </a:rPr>
                <a:t> </a:t>
              </a:r>
              <a:r>
                <a:rPr lang="en-US" altLang="zh-CN" sz="2800" dirty="0">
                  <a:latin typeface="Tahoma" panose="020B0604030504040204" pitchFamily="34" charset="0"/>
                  <a:ea typeface="华文新魏" panose="02010800040101010101" pitchFamily="2" charset="-122"/>
                </a:rPr>
                <a:t>U，</a:t>
              </a:r>
            </a:p>
            <a:p>
              <a:pPr lvl="1" eaLnBrk="1" hangingPunct="1">
                <a:spcBef>
                  <a:spcPct val="50000"/>
                </a:spcBef>
                <a:buClr>
                  <a:schemeClr val="hlink"/>
                </a:buClr>
                <a:buSzPct val="55000"/>
              </a:pPr>
              <a:r>
                <a:rPr lang="en-US" altLang="zh-CN" sz="2800" dirty="0">
                  <a:latin typeface="Tahoma" panose="020B0604030504040204" pitchFamily="34" charset="0"/>
                  <a:ea typeface="华文新魏" panose="02010800040101010101" pitchFamily="2" charset="-122"/>
                </a:rPr>
                <a:t>      = {A | X</a:t>
              </a:r>
              <a:r>
                <a:rPr lang="en-US" altLang="zh-CN" sz="2800" dirty="0">
                  <a:latin typeface="Tahoma" panose="020B0604030504040204" pitchFamily="34" charset="0"/>
                  <a:ea typeface="华文新魏" panose="02010800040101010101" pitchFamily="2" charset="-122"/>
                  <a:sym typeface="Symbol" panose="05050102010706020507" pitchFamily="18" charset="2"/>
                </a:rPr>
                <a:t></a:t>
              </a:r>
              <a:r>
                <a:rPr lang="en-US" altLang="zh-CN" sz="2800" dirty="0">
                  <a:latin typeface="Tahoma" panose="020B0604030504040204" pitchFamily="34" charset="0"/>
                  <a:ea typeface="华文新魏" panose="02010800040101010101" pitchFamily="2" charset="-122"/>
                </a:rPr>
                <a:t>A</a:t>
              </a:r>
              <a:r>
                <a:rPr lang="zh-CN" altLang="en-US" sz="2800" dirty="0">
                  <a:latin typeface="Tahoma" panose="020B0604030504040204" pitchFamily="34" charset="0"/>
                  <a:ea typeface="华文新魏" panose="02010800040101010101" pitchFamily="2" charset="-122"/>
                </a:rPr>
                <a:t>能由</a:t>
              </a:r>
              <a:r>
                <a:rPr lang="en-US" altLang="zh-CN" sz="2800" dirty="0">
                  <a:latin typeface="Tahoma" panose="020B0604030504040204" pitchFamily="34" charset="0"/>
                  <a:ea typeface="华文新魏" panose="02010800040101010101" pitchFamily="2" charset="-122"/>
                </a:rPr>
                <a:t>F</a:t>
              </a:r>
              <a:r>
                <a:rPr lang="zh-CN" altLang="en-US" sz="2800" dirty="0">
                  <a:latin typeface="Tahoma" panose="020B0604030504040204" pitchFamily="34" charset="0"/>
                  <a:ea typeface="华文新魏" panose="02010800040101010101" pitchFamily="2" charset="-122"/>
                </a:rPr>
                <a:t>根据</a:t>
              </a:r>
              <a:r>
                <a:rPr lang="en-US" altLang="zh-CN" sz="2800" dirty="0">
                  <a:latin typeface="Tahoma" panose="020B0604030504040204" pitchFamily="34" charset="0"/>
                  <a:ea typeface="华文新魏" panose="02010800040101010101" pitchFamily="2" charset="-122"/>
                </a:rPr>
                <a:t>Armstrong</a:t>
              </a:r>
              <a:r>
                <a:rPr lang="zh-CN" altLang="en-US" sz="2800" dirty="0">
                  <a:latin typeface="Tahoma" panose="020B0604030504040204" pitchFamily="34" charset="0"/>
                  <a:ea typeface="华文新魏" panose="02010800040101010101" pitchFamily="2" charset="-122"/>
                </a:rPr>
                <a:t>公理导出}</a:t>
              </a:r>
            </a:p>
            <a:p>
              <a:pPr lvl="1" eaLnBrk="1" hangingPunct="1">
                <a:spcBef>
                  <a:spcPct val="50000"/>
                </a:spcBef>
                <a:buClr>
                  <a:schemeClr val="hlink"/>
                </a:buClr>
                <a:buSzPct val="55000"/>
              </a:pPr>
              <a:r>
                <a:rPr lang="zh-CN" altLang="en-US" sz="2800" dirty="0">
                  <a:latin typeface="Tahoma" panose="020B0604030504040204" pitchFamily="34" charset="0"/>
                  <a:ea typeface="华文新魏" panose="02010800040101010101" pitchFamily="2" charset="-122"/>
                </a:rPr>
                <a:t>	称      为属性集</a:t>
              </a:r>
              <a:r>
                <a:rPr lang="en-US" altLang="zh-CN" sz="2800" dirty="0">
                  <a:latin typeface="Tahoma" panose="020B0604030504040204" pitchFamily="34" charset="0"/>
                  <a:ea typeface="华文新魏" panose="02010800040101010101" pitchFamily="2" charset="-122"/>
                </a:rPr>
                <a:t>X</a:t>
              </a:r>
              <a:r>
                <a:rPr lang="zh-CN" altLang="en-US" sz="2800" dirty="0">
                  <a:latin typeface="Tahoma" panose="020B0604030504040204" pitchFamily="34" charset="0"/>
                  <a:ea typeface="华文新魏" panose="02010800040101010101" pitchFamily="2" charset="-122"/>
                </a:rPr>
                <a:t>关于函数依赖集</a:t>
              </a:r>
              <a:r>
                <a:rPr lang="en-US" altLang="zh-CN" sz="2800" dirty="0">
                  <a:latin typeface="Tahoma" panose="020B0604030504040204" pitchFamily="34" charset="0"/>
                  <a:ea typeface="华文新魏" panose="02010800040101010101" pitchFamily="2" charset="-122"/>
                </a:rPr>
                <a:t>F</a:t>
              </a:r>
              <a:r>
                <a:rPr lang="zh-CN" altLang="en-US" sz="2800" dirty="0">
                  <a:latin typeface="Tahoma" panose="020B0604030504040204" pitchFamily="34" charset="0"/>
                  <a:ea typeface="华文新魏" panose="02010800040101010101" pitchFamily="2" charset="-122"/>
                </a:rPr>
                <a:t>的闭包</a:t>
              </a:r>
            </a:p>
          </p:txBody>
        </p:sp>
      </p:grpSp>
      <p:sp>
        <p:nvSpPr>
          <p:cNvPr id="83972" name="Rectangle 7"/>
          <p:cNvSpPr>
            <a:spLocks noChangeArrowheads="1"/>
          </p:cNvSpPr>
          <p:nvPr/>
        </p:nvSpPr>
        <p:spPr bwMode="auto">
          <a:xfrm>
            <a:off x="551384" y="54868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sz="2800" b="1" dirty="0">
                <a:solidFill>
                  <a:schemeClr val="tx2"/>
                </a:solidFill>
              </a:rPr>
              <a:t>6.3  </a:t>
            </a:r>
            <a:r>
              <a:rPr lang="zh-CN" altLang="en-US" b="1" dirty="0">
                <a:solidFill>
                  <a:schemeClr val="tx2"/>
                </a:solidFill>
              </a:rPr>
              <a:t>函数依赖</a:t>
            </a:r>
            <a:r>
              <a:rPr lang="zh-CN" altLang="en-US" sz="2800" b="1" dirty="0">
                <a:solidFill>
                  <a:schemeClr val="tx2"/>
                </a:solidFill>
              </a:rPr>
              <a:t>的公理系统</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767408" y="476672"/>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sz="2800" b="1" dirty="0">
                <a:solidFill>
                  <a:schemeClr val="tx2"/>
                </a:solidFill>
              </a:rPr>
              <a:t>6.3  </a:t>
            </a:r>
            <a:r>
              <a:rPr lang="zh-CN" altLang="en-US" sz="2800" b="1" dirty="0">
                <a:solidFill>
                  <a:schemeClr val="tx2"/>
                </a:solidFill>
              </a:rPr>
              <a:t>函数依赖的公理系统</a:t>
            </a:r>
          </a:p>
        </p:txBody>
      </p:sp>
      <p:sp>
        <p:nvSpPr>
          <p:cNvPr id="84995" name="Rectangle 3"/>
          <p:cNvSpPr>
            <a:spLocks noChangeArrowheads="1"/>
          </p:cNvSpPr>
          <p:nvPr/>
        </p:nvSpPr>
        <p:spPr bwMode="auto">
          <a:xfrm>
            <a:off x="991247" y="85291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3600" dirty="0">
                <a:solidFill>
                  <a:schemeClr val="tx2"/>
                </a:solidFill>
              </a:rPr>
              <a:t>关于闭包的引理</a:t>
            </a:r>
            <a:endParaRPr lang="zh-CN" altLang="en-US" sz="4400" dirty="0">
              <a:solidFill>
                <a:schemeClr val="tx2"/>
              </a:solidFill>
            </a:endParaRPr>
          </a:p>
        </p:txBody>
      </p:sp>
      <p:sp>
        <p:nvSpPr>
          <p:cNvPr id="84996" name="Rectangle 4"/>
          <p:cNvSpPr>
            <a:spLocks noChangeArrowheads="1"/>
          </p:cNvSpPr>
          <p:nvPr/>
        </p:nvSpPr>
        <p:spPr bwMode="auto">
          <a:xfrm>
            <a:off x="754708" y="1987972"/>
            <a:ext cx="101658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110000"/>
              </a:lnSpc>
            </a:pPr>
            <a:r>
              <a:rPr lang="zh-CN" altLang="en-US" sz="2800" dirty="0"/>
              <a:t>引理</a:t>
            </a:r>
            <a:r>
              <a:rPr lang="en-US" altLang="zh-CN" sz="2800" dirty="0"/>
              <a:t>6.2  </a:t>
            </a:r>
          </a:p>
          <a:p>
            <a:pPr eaLnBrk="1" hangingPunct="1">
              <a:lnSpc>
                <a:spcPct val="120000"/>
              </a:lnSpc>
              <a:buFont typeface="Wingdings" panose="05000000000000000000" pitchFamily="2" charset="2"/>
              <a:buNone/>
            </a:pPr>
            <a:r>
              <a:rPr lang="zh-CN" altLang="en-US" sz="2800" dirty="0"/>
              <a:t>   设</a:t>
            </a:r>
            <a:r>
              <a:rPr lang="en-US" altLang="zh-CN" sz="2800" i="1" dirty="0"/>
              <a:t>F</a:t>
            </a:r>
            <a:r>
              <a:rPr lang="zh-CN" altLang="en-US" sz="2800" dirty="0"/>
              <a:t>为属性集</a:t>
            </a:r>
            <a:r>
              <a:rPr lang="en-US" altLang="zh-CN" sz="2800" i="1" dirty="0"/>
              <a:t>U</a:t>
            </a:r>
            <a:r>
              <a:rPr lang="zh-CN" altLang="en-US" sz="2800" dirty="0"/>
              <a:t>上的一组函数依赖，</a:t>
            </a:r>
            <a:r>
              <a:rPr lang="en-US" altLang="zh-CN" sz="2800" i="1" dirty="0"/>
              <a:t>X</a:t>
            </a:r>
            <a:r>
              <a:rPr lang="en-US" altLang="zh-CN" sz="2800" dirty="0"/>
              <a:t>，</a:t>
            </a:r>
            <a:r>
              <a:rPr lang="en-US" altLang="zh-CN" sz="2800" i="1" dirty="0"/>
              <a:t>Y</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U</a:t>
            </a:r>
            <a:r>
              <a:rPr lang="en-US" altLang="zh-CN" sz="2800" dirty="0"/>
              <a:t>，</a:t>
            </a:r>
            <a:r>
              <a:rPr lang="en-US" altLang="zh-CN" sz="2800" i="1" dirty="0"/>
              <a:t>X</a:t>
            </a:r>
            <a:r>
              <a:rPr lang="en-US" altLang="zh-CN" sz="2800" dirty="0"/>
              <a:t>→</a:t>
            </a:r>
            <a:r>
              <a:rPr lang="en-US" altLang="zh-CN" sz="2800" i="1" dirty="0"/>
              <a:t>Y</a:t>
            </a:r>
            <a:r>
              <a:rPr lang="zh-CN" altLang="en-US" sz="2800" dirty="0"/>
              <a:t>能由</a:t>
            </a:r>
            <a:r>
              <a:rPr lang="en-US" altLang="zh-CN" sz="2800" i="1" dirty="0"/>
              <a:t>F </a:t>
            </a:r>
            <a:r>
              <a:rPr lang="zh-CN" altLang="en-US" sz="2800" dirty="0"/>
              <a:t>根据</a:t>
            </a:r>
            <a:r>
              <a:rPr lang="en-US" altLang="zh-CN" sz="2800" dirty="0"/>
              <a:t>Armstrong</a:t>
            </a:r>
            <a:r>
              <a:rPr lang="zh-CN" altLang="en-US" sz="2800" dirty="0"/>
              <a:t>公理导出的充分必要条件是</a:t>
            </a:r>
            <a:r>
              <a:rPr lang="en-US" altLang="zh-CN" sz="2800" i="1" dirty="0"/>
              <a:t>Y</a:t>
            </a:r>
            <a:r>
              <a:rPr lang="en-US" altLang="zh-CN" sz="2800" dirty="0"/>
              <a:t> </a:t>
            </a:r>
            <a:r>
              <a:rPr lang="en-US" altLang="zh-CN" sz="2800" dirty="0">
                <a:sym typeface="Symbol" panose="05050102010706020507" pitchFamily="18" charset="2"/>
              </a:rPr>
              <a:t></a:t>
            </a:r>
            <a:r>
              <a:rPr lang="en-US" altLang="zh-CN" sz="2800" i="1" dirty="0"/>
              <a:t>X</a:t>
            </a:r>
            <a:r>
              <a:rPr lang="en-US" altLang="zh-CN" sz="2800" i="1" baseline="-25000" dirty="0"/>
              <a:t>F</a:t>
            </a:r>
            <a:r>
              <a:rPr lang="en-US" altLang="zh-CN" sz="2800" baseline="30000" dirty="0"/>
              <a:t>+</a:t>
            </a:r>
            <a:endParaRPr lang="en-US" altLang="zh-CN" sz="2800" dirty="0"/>
          </a:p>
          <a:p>
            <a:pPr eaLnBrk="1" hangingPunct="1">
              <a:lnSpc>
                <a:spcPct val="110000"/>
              </a:lnSpc>
            </a:pPr>
            <a:r>
              <a:rPr lang="zh-CN" altLang="en-US" sz="2800" dirty="0"/>
              <a:t>用途</a:t>
            </a:r>
          </a:p>
          <a:p>
            <a:pPr eaLnBrk="1" hangingPunct="1">
              <a:lnSpc>
                <a:spcPct val="140000"/>
              </a:lnSpc>
              <a:buFont typeface="Wingdings" panose="05000000000000000000" pitchFamily="2" charset="2"/>
              <a:buNone/>
            </a:pPr>
            <a:r>
              <a:rPr lang="zh-CN" altLang="en-US" sz="2400" dirty="0"/>
              <a:t>    将判定</a:t>
            </a:r>
            <a:r>
              <a:rPr lang="en-US" altLang="zh-CN" sz="2400" i="1" dirty="0"/>
              <a:t>X</a:t>
            </a:r>
            <a:r>
              <a:rPr lang="en-US" altLang="zh-CN" sz="2400" dirty="0"/>
              <a:t>→</a:t>
            </a:r>
            <a:r>
              <a:rPr lang="en-US" altLang="zh-CN" sz="2400" i="1" dirty="0"/>
              <a:t>Y</a:t>
            </a:r>
            <a:r>
              <a:rPr lang="zh-CN" altLang="en-US" sz="2400" dirty="0"/>
              <a:t>是否能由</a:t>
            </a:r>
            <a:r>
              <a:rPr lang="en-US" altLang="zh-CN" sz="2400" i="1" dirty="0"/>
              <a:t>F</a:t>
            </a:r>
            <a:r>
              <a:rPr lang="zh-CN" altLang="en-US" sz="2400" dirty="0"/>
              <a:t>根据</a:t>
            </a:r>
            <a:r>
              <a:rPr lang="en-US" altLang="zh-CN" sz="2400" dirty="0"/>
              <a:t>Armstrong</a:t>
            </a:r>
            <a:r>
              <a:rPr lang="zh-CN" altLang="en-US" sz="2400" dirty="0"/>
              <a:t>公理导出的问题，</a:t>
            </a:r>
          </a:p>
          <a:p>
            <a:pPr eaLnBrk="1" hangingPunct="1">
              <a:lnSpc>
                <a:spcPct val="140000"/>
              </a:lnSpc>
              <a:buFont typeface="Wingdings" panose="05000000000000000000" pitchFamily="2" charset="2"/>
              <a:buNone/>
            </a:pPr>
            <a:r>
              <a:rPr lang="zh-CN" altLang="en-US" sz="2400" dirty="0"/>
              <a:t>     就转化为求出</a:t>
            </a:r>
            <a:r>
              <a:rPr lang="en-US" altLang="zh-CN" sz="2400" i="1" dirty="0"/>
              <a:t>X</a:t>
            </a:r>
            <a:r>
              <a:rPr lang="en-US" altLang="zh-CN" sz="2400" i="1" baseline="-25000" dirty="0"/>
              <a:t>F</a:t>
            </a:r>
            <a:r>
              <a:rPr lang="en-US" altLang="zh-CN" sz="2400" baseline="30000" dirty="0"/>
              <a:t>+</a:t>
            </a:r>
            <a:r>
              <a:rPr lang="en-US" altLang="zh-CN" sz="2400" dirty="0"/>
              <a:t> ，</a:t>
            </a:r>
            <a:r>
              <a:rPr lang="zh-CN" altLang="en-US" sz="2400" dirty="0"/>
              <a:t>判定</a:t>
            </a:r>
            <a:r>
              <a:rPr lang="en-US" altLang="zh-CN" sz="2400" i="1" dirty="0"/>
              <a:t>Y</a:t>
            </a:r>
            <a:r>
              <a:rPr lang="zh-CN" altLang="en-US" sz="2400" dirty="0"/>
              <a:t>是否为</a:t>
            </a:r>
            <a:r>
              <a:rPr lang="en-US" altLang="zh-CN" sz="2400" i="1" dirty="0"/>
              <a:t>X</a:t>
            </a:r>
            <a:r>
              <a:rPr lang="en-US" altLang="zh-CN" sz="2400" i="1" baseline="-25000" dirty="0"/>
              <a:t>F</a:t>
            </a:r>
            <a:r>
              <a:rPr lang="en-US" altLang="zh-CN" sz="2400" baseline="30000" dirty="0"/>
              <a:t>+</a:t>
            </a:r>
            <a:r>
              <a:rPr lang="zh-CN" altLang="en-US" sz="2400" dirty="0"/>
              <a:t>的子集的问题</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487488" y="1268760"/>
            <a:ext cx="7772400" cy="838200"/>
          </a:xfrm>
        </p:spPr>
        <p:txBody>
          <a:bodyPr/>
          <a:lstStyle/>
          <a:p>
            <a:pPr eaLnBrk="1" hangingPunct="1"/>
            <a:r>
              <a:rPr lang="zh-CN" altLang="en-US" dirty="0" smtClean="0"/>
              <a:t>闭包的计算</a:t>
            </a:r>
          </a:p>
        </p:txBody>
      </p:sp>
      <p:graphicFrame>
        <p:nvGraphicFramePr>
          <p:cNvPr id="86019" name="Object 3"/>
          <p:cNvGraphicFramePr>
            <a:graphicFrameLocks noChangeAspect="1"/>
          </p:cNvGraphicFramePr>
          <p:nvPr>
            <p:extLst>
              <p:ext uri="{D42A27DB-BD31-4B8C-83A1-F6EECF244321}">
                <p14:modId xmlns:p14="http://schemas.microsoft.com/office/powerpoint/2010/main" val="442601080"/>
              </p:ext>
            </p:extLst>
          </p:nvPr>
        </p:nvGraphicFramePr>
        <p:xfrm>
          <a:off x="4916488" y="5231160"/>
          <a:ext cx="609600" cy="585788"/>
        </p:xfrm>
        <a:graphic>
          <a:graphicData uri="http://schemas.openxmlformats.org/presentationml/2006/ole">
            <mc:AlternateContent xmlns:mc="http://schemas.openxmlformats.org/markup-compatibility/2006">
              <mc:Choice xmlns:v="urn:schemas-microsoft-com:vml" Requires="v">
                <p:oleObj spid="_x0000_s86081" name="Equation" r:id="rId3" imgW="241300" imgH="228600" progId="Equation.3">
                  <p:embed/>
                </p:oleObj>
              </mc:Choice>
              <mc:Fallback>
                <p:oleObj name="Equation" r:id="rId3" imgW="241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488" y="523116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0" name="Object 4"/>
          <p:cNvGraphicFramePr>
            <a:graphicFrameLocks noChangeAspect="1"/>
          </p:cNvGraphicFramePr>
          <p:nvPr>
            <p:extLst>
              <p:ext uri="{D42A27DB-BD31-4B8C-83A1-F6EECF244321}">
                <p14:modId xmlns:p14="http://schemas.microsoft.com/office/powerpoint/2010/main" val="3994432505"/>
              </p:ext>
            </p:extLst>
          </p:nvPr>
        </p:nvGraphicFramePr>
        <p:xfrm>
          <a:off x="7507288" y="5231160"/>
          <a:ext cx="609600" cy="585788"/>
        </p:xfrm>
        <a:graphic>
          <a:graphicData uri="http://schemas.openxmlformats.org/presentationml/2006/ole">
            <mc:AlternateContent xmlns:mc="http://schemas.openxmlformats.org/markup-compatibility/2006">
              <mc:Choice xmlns:v="urn:schemas-microsoft-com:vml" Requires="v">
                <p:oleObj spid="_x0000_s86082" r:id="rId5" imgW="241300" imgH="228600" progId="Equation.3">
                  <p:embed/>
                </p:oleObj>
              </mc:Choice>
              <mc:Fallback>
                <p:oleObj r:id="rId5" imgW="2413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7288" y="523116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1" name="Rectangle 5"/>
          <p:cNvSpPr>
            <a:spLocks noChangeArrowheads="1"/>
          </p:cNvSpPr>
          <p:nvPr/>
        </p:nvSpPr>
        <p:spPr bwMode="auto">
          <a:xfrm>
            <a:off x="1106488" y="195456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latin typeface="华文新魏" panose="02010800040101010101" pitchFamily="2" charset="-122"/>
                <a:ea typeface="华文新魏" panose="02010800040101010101" pitchFamily="2" charset="-122"/>
              </a:rPr>
              <a:t>问题：有没有一般性的算法判定</a:t>
            </a:r>
            <a:r>
              <a:rPr lang="en-US" altLang="zh-CN" dirty="0">
                <a:latin typeface="华文新魏" panose="02010800040101010101" pitchFamily="2" charset="-122"/>
                <a:ea typeface="华文新魏" panose="02010800040101010101" pitchFamily="2" charset="-122"/>
              </a:rPr>
              <a:t>X</a:t>
            </a:r>
            <a:r>
              <a:rPr lang="en-US" altLang="zh-CN" dirty="0">
                <a:latin typeface="华文新魏" panose="02010800040101010101" pitchFamily="2" charset="-122"/>
                <a:ea typeface="华文新魏" panose="02010800040101010101" pitchFamily="2" charset="-122"/>
                <a:sym typeface="Symbol" panose="05050102010706020507" pitchFamily="18" charset="2"/>
              </a:rPr>
              <a:t>Y</a:t>
            </a:r>
            <a:r>
              <a:rPr lang="zh-CN" altLang="en-US" dirty="0">
                <a:latin typeface="华文新魏" panose="02010800040101010101" pitchFamily="2" charset="-122"/>
                <a:ea typeface="华文新魏" panose="02010800040101010101" pitchFamily="2" charset="-122"/>
                <a:sym typeface="Symbol" panose="05050102010706020507" pitchFamily="18" charset="2"/>
              </a:rPr>
              <a:t>是否能由</a:t>
            </a:r>
            <a:r>
              <a:rPr lang="en-US" altLang="zh-CN" dirty="0">
                <a:latin typeface="华文新魏" panose="02010800040101010101" pitchFamily="2" charset="-122"/>
                <a:ea typeface="华文新魏" panose="02010800040101010101" pitchFamily="2" charset="-122"/>
                <a:sym typeface="Symbol" panose="05050102010706020507" pitchFamily="18" charset="2"/>
              </a:rPr>
              <a:t>F</a:t>
            </a:r>
            <a:r>
              <a:rPr lang="zh-CN" altLang="en-US" dirty="0">
                <a:latin typeface="华文新魏" panose="02010800040101010101" pitchFamily="2" charset="-122"/>
                <a:ea typeface="华文新魏" panose="02010800040101010101" pitchFamily="2" charset="-122"/>
                <a:sym typeface="Symbol" panose="05050102010706020507" pitchFamily="18" charset="2"/>
              </a:rPr>
              <a:t>根据</a:t>
            </a:r>
            <a:r>
              <a:rPr lang="en-US" altLang="zh-CN" dirty="0">
                <a:latin typeface="华文新魏" panose="02010800040101010101" pitchFamily="2" charset="-122"/>
                <a:ea typeface="华文新魏" panose="02010800040101010101" pitchFamily="2" charset="-122"/>
                <a:sym typeface="Symbol" panose="05050102010706020507" pitchFamily="18" charset="2"/>
              </a:rPr>
              <a:t>Armstrong</a:t>
            </a:r>
            <a:r>
              <a:rPr lang="zh-CN" altLang="en-US" dirty="0">
                <a:latin typeface="华文新魏" panose="02010800040101010101" pitchFamily="2" charset="-122"/>
                <a:ea typeface="华文新魏" panose="02010800040101010101" pitchFamily="2" charset="-122"/>
                <a:sym typeface="Symbol" panose="05050102010706020507" pitchFamily="18" charset="2"/>
              </a:rPr>
              <a:t>公理导出？</a:t>
            </a:r>
          </a:p>
        </p:txBody>
      </p:sp>
      <p:sp>
        <p:nvSpPr>
          <p:cNvPr id="86022" name="Rectangle 6"/>
          <p:cNvSpPr>
            <a:spLocks noChangeArrowheads="1"/>
          </p:cNvSpPr>
          <p:nvPr/>
        </p:nvSpPr>
        <p:spPr bwMode="auto">
          <a:xfrm>
            <a:off x="1106488" y="324996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latin typeface="华文新魏" panose="02010800040101010101" pitchFamily="2" charset="-122"/>
                <a:ea typeface="华文新魏" panose="02010800040101010101" pitchFamily="2" charset="-122"/>
                <a:sym typeface="Symbol" panose="05050102010706020507" pitchFamily="18" charset="2"/>
              </a:rPr>
              <a:t>如果计算出</a:t>
            </a:r>
            <a:r>
              <a:rPr lang="en-US" altLang="zh-CN" dirty="0">
                <a:latin typeface="华文新魏" panose="02010800040101010101" pitchFamily="2" charset="-122"/>
                <a:ea typeface="华文新魏" panose="02010800040101010101" pitchFamily="2" charset="-122"/>
                <a:sym typeface="Symbol" panose="05050102010706020507" pitchFamily="18" charset="2"/>
              </a:rPr>
              <a:t>F</a:t>
            </a:r>
            <a:r>
              <a:rPr lang="en-US" altLang="zh-CN" sz="4000" baseline="30000" dirty="0">
                <a:latin typeface="华文新魏" panose="02010800040101010101" pitchFamily="2" charset="-122"/>
                <a:ea typeface="华文新魏" panose="02010800040101010101" pitchFamily="2" charset="-122"/>
                <a:sym typeface="Symbol" panose="05050102010706020507" pitchFamily="18" charset="2"/>
              </a:rPr>
              <a:t>+</a:t>
            </a:r>
            <a:r>
              <a:rPr lang="en-US" altLang="zh-CN" dirty="0">
                <a:latin typeface="华文新魏" panose="02010800040101010101" pitchFamily="2" charset="-122"/>
                <a:ea typeface="华文新魏" panose="02010800040101010101" pitchFamily="2" charset="-122"/>
                <a:sym typeface="Symbol" panose="05050102010706020507" pitchFamily="18" charset="2"/>
              </a:rPr>
              <a:t>，</a:t>
            </a:r>
            <a:r>
              <a:rPr lang="zh-CN" altLang="en-US" dirty="0">
                <a:latin typeface="华文新魏" panose="02010800040101010101" pitchFamily="2" charset="-122"/>
                <a:ea typeface="华文新魏" panose="02010800040101010101" pitchFamily="2" charset="-122"/>
                <a:sym typeface="Symbol" panose="05050102010706020507" pitchFamily="18" charset="2"/>
              </a:rPr>
              <a:t>再判断</a:t>
            </a:r>
            <a:r>
              <a:rPr lang="en-US" altLang="zh-CN" dirty="0">
                <a:latin typeface="华文新魏" panose="02010800040101010101" pitchFamily="2" charset="-122"/>
                <a:ea typeface="华文新魏" panose="02010800040101010101" pitchFamily="2" charset="-122"/>
              </a:rPr>
              <a:t>X</a:t>
            </a:r>
            <a:r>
              <a:rPr lang="en-US" altLang="zh-CN" dirty="0">
                <a:latin typeface="华文新魏" panose="02010800040101010101" pitchFamily="2" charset="-122"/>
                <a:ea typeface="华文新魏" panose="02010800040101010101" pitchFamily="2" charset="-122"/>
                <a:sym typeface="Symbol" panose="05050102010706020507" pitchFamily="18" charset="2"/>
              </a:rPr>
              <a:t>Y</a:t>
            </a:r>
            <a:r>
              <a:rPr lang="zh-CN" altLang="en-US" dirty="0">
                <a:latin typeface="华文新魏" panose="02010800040101010101" pitchFamily="2" charset="-122"/>
                <a:ea typeface="华文新魏" panose="02010800040101010101" pitchFamily="2" charset="-122"/>
                <a:sym typeface="Symbol" panose="05050102010706020507" pitchFamily="18" charset="2"/>
              </a:rPr>
              <a:t>是否属于</a:t>
            </a:r>
            <a:r>
              <a:rPr lang="en-US" altLang="zh-CN" dirty="0">
                <a:latin typeface="华文新魏" panose="02010800040101010101" pitchFamily="2" charset="-122"/>
                <a:ea typeface="华文新魏" panose="02010800040101010101" pitchFamily="2" charset="-122"/>
                <a:sym typeface="Symbol" panose="05050102010706020507" pitchFamily="18" charset="2"/>
              </a:rPr>
              <a:t>F</a:t>
            </a:r>
            <a:r>
              <a:rPr lang="en-US" altLang="zh-CN" sz="4000" baseline="30000" dirty="0">
                <a:latin typeface="华文新魏" panose="02010800040101010101" pitchFamily="2" charset="-122"/>
                <a:ea typeface="华文新魏" panose="02010800040101010101" pitchFamily="2" charset="-122"/>
                <a:sym typeface="Symbol" panose="05050102010706020507" pitchFamily="18" charset="2"/>
              </a:rPr>
              <a:t>+</a:t>
            </a:r>
            <a:r>
              <a:rPr lang="en-US" altLang="zh-CN" dirty="0">
                <a:latin typeface="华文新魏" panose="02010800040101010101" pitchFamily="2" charset="-122"/>
                <a:ea typeface="华文新魏" panose="02010800040101010101" pitchFamily="2" charset="-122"/>
                <a:sym typeface="Symbol" panose="05050102010706020507" pitchFamily="18" charset="2"/>
              </a:rPr>
              <a:t>，</a:t>
            </a:r>
            <a:r>
              <a:rPr lang="zh-CN" altLang="en-US" dirty="0">
                <a:latin typeface="华文新魏" panose="02010800040101010101" pitchFamily="2" charset="-122"/>
                <a:ea typeface="华文新魏" panose="02010800040101010101" pitchFamily="2" charset="-122"/>
                <a:sym typeface="Symbol" panose="05050102010706020507" pitchFamily="18" charset="2"/>
              </a:rPr>
              <a:t>则由于</a:t>
            </a:r>
            <a:r>
              <a:rPr lang="en-US" altLang="zh-CN" dirty="0">
                <a:latin typeface="华文新魏" panose="02010800040101010101" pitchFamily="2" charset="-122"/>
                <a:ea typeface="华文新魏" panose="02010800040101010101" pitchFamily="2" charset="-122"/>
                <a:sym typeface="Symbol" panose="05050102010706020507" pitchFamily="18" charset="2"/>
              </a:rPr>
              <a:t>F</a:t>
            </a:r>
            <a:r>
              <a:rPr lang="en-US" altLang="zh-CN" sz="4000" baseline="30000" dirty="0">
                <a:latin typeface="华文新魏" panose="02010800040101010101" pitchFamily="2" charset="-122"/>
                <a:ea typeface="华文新魏" panose="02010800040101010101" pitchFamily="2" charset="-122"/>
                <a:sym typeface="Symbol" panose="05050102010706020507" pitchFamily="18" charset="2"/>
              </a:rPr>
              <a:t>+</a:t>
            </a:r>
            <a:r>
              <a:rPr lang="zh-CN" altLang="en-US" dirty="0">
                <a:latin typeface="华文新魏" panose="02010800040101010101" pitchFamily="2" charset="-122"/>
                <a:ea typeface="华文新魏" panose="02010800040101010101" pitchFamily="2" charset="-122"/>
                <a:sym typeface="Symbol" panose="05050102010706020507" pitchFamily="18" charset="2"/>
              </a:rPr>
              <a:t>的计算非常复杂，实际上是不可行的。</a:t>
            </a:r>
          </a:p>
        </p:txBody>
      </p:sp>
      <p:sp>
        <p:nvSpPr>
          <p:cNvPr id="86023" name="Rectangle 7"/>
          <p:cNvSpPr>
            <a:spLocks noChangeArrowheads="1"/>
          </p:cNvSpPr>
          <p:nvPr/>
        </p:nvSpPr>
        <p:spPr bwMode="auto">
          <a:xfrm>
            <a:off x="1296988" y="4773960"/>
            <a:ext cx="87249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latin typeface="华文新魏" panose="02010800040101010101" pitchFamily="2" charset="-122"/>
                <a:ea typeface="华文新魏" panose="02010800040101010101" pitchFamily="2" charset="-122"/>
              </a:rPr>
              <a:t>由引理2，判定</a:t>
            </a:r>
            <a:r>
              <a:rPr lang="en-US" altLang="zh-CN">
                <a:latin typeface="华文新魏" panose="02010800040101010101" pitchFamily="2" charset="-122"/>
                <a:ea typeface="华文新魏" panose="02010800040101010101" pitchFamily="2" charset="-122"/>
              </a:rPr>
              <a:t>X</a:t>
            </a:r>
            <a:r>
              <a:rPr lang="en-US" altLang="zh-CN">
                <a:latin typeface="华文新魏" panose="02010800040101010101" pitchFamily="2" charset="-122"/>
                <a:ea typeface="华文新魏" panose="02010800040101010101" pitchFamily="2" charset="-122"/>
                <a:sym typeface="Symbol" panose="05050102010706020507" pitchFamily="18" charset="2"/>
              </a:rPr>
              <a:t>Y</a:t>
            </a:r>
            <a:r>
              <a:rPr lang="zh-CN" altLang="en-US">
                <a:latin typeface="华文新魏" panose="02010800040101010101" pitchFamily="2" charset="-122"/>
                <a:ea typeface="华文新魏" panose="02010800040101010101" pitchFamily="2" charset="-122"/>
                <a:sym typeface="Symbol" panose="05050102010706020507" pitchFamily="18" charset="2"/>
              </a:rPr>
              <a:t>是否能由</a:t>
            </a:r>
            <a:r>
              <a:rPr lang="en-US" altLang="zh-CN">
                <a:latin typeface="华文新魏" panose="02010800040101010101" pitchFamily="2" charset="-122"/>
                <a:ea typeface="华文新魏" panose="02010800040101010101" pitchFamily="2" charset="-122"/>
                <a:sym typeface="Symbol" panose="05050102010706020507" pitchFamily="18" charset="2"/>
              </a:rPr>
              <a:t>F</a:t>
            </a:r>
            <a:r>
              <a:rPr lang="zh-CN" altLang="en-US">
                <a:latin typeface="华文新魏" panose="02010800040101010101" pitchFamily="2" charset="-122"/>
                <a:ea typeface="华文新魏" panose="02010800040101010101" pitchFamily="2" charset="-122"/>
                <a:sym typeface="Symbol" panose="05050102010706020507" pitchFamily="18" charset="2"/>
              </a:rPr>
              <a:t>根据</a:t>
            </a:r>
            <a:r>
              <a:rPr lang="en-US" altLang="zh-CN">
                <a:latin typeface="华文新魏" panose="02010800040101010101" pitchFamily="2" charset="-122"/>
                <a:ea typeface="华文新魏" panose="02010800040101010101" pitchFamily="2" charset="-122"/>
                <a:sym typeface="Symbol" panose="05050102010706020507" pitchFamily="18" charset="2"/>
              </a:rPr>
              <a:t>Armstrong</a:t>
            </a:r>
            <a:r>
              <a:rPr lang="zh-CN" altLang="en-US">
                <a:latin typeface="华文新魏" panose="02010800040101010101" pitchFamily="2" charset="-122"/>
                <a:ea typeface="华文新魏" panose="02010800040101010101" pitchFamily="2" charset="-122"/>
                <a:sym typeface="Symbol" panose="05050102010706020507" pitchFamily="18" charset="2"/>
              </a:rPr>
              <a:t>公理导出，可转化为求      ，判定</a:t>
            </a:r>
            <a:r>
              <a:rPr lang="en-US" altLang="zh-CN">
                <a:latin typeface="华文新魏" panose="02010800040101010101" pitchFamily="2" charset="-122"/>
                <a:ea typeface="华文新魏" panose="02010800040101010101" pitchFamily="2" charset="-122"/>
                <a:sym typeface="Symbol" panose="05050102010706020507" pitchFamily="18" charset="2"/>
              </a:rPr>
              <a:t>Y        </a:t>
            </a:r>
            <a:r>
              <a:rPr lang="zh-CN" altLang="en-US">
                <a:latin typeface="华文新魏" panose="02010800040101010101" pitchFamily="2" charset="-122"/>
                <a:ea typeface="华文新魏" panose="02010800040101010101" pitchFamily="2" charset="-122"/>
                <a:sym typeface="Symbol" panose="05050102010706020507" pitchFamily="18" charset="2"/>
              </a:rPr>
              <a:t>是否成立。</a:t>
            </a:r>
          </a:p>
        </p:txBody>
      </p:sp>
      <p:sp>
        <p:nvSpPr>
          <p:cNvPr id="86024" name="Rectangle 8"/>
          <p:cNvSpPr>
            <a:spLocks noChangeArrowheads="1"/>
          </p:cNvSpPr>
          <p:nvPr/>
        </p:nvSpPr>
        <p:spPr bwMode="auto">
          <a:xfrm>
            <a:off x="1106488" y="50676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90800" y="585789"/>
            <a:ext cx="7772400" cy="579437"/>
          </a:xfrm>
        </p:spPr>
        <p:txBody>
          <a:bodyPr/>
          <a:lstStyle/>
          <a:p>
            <a:pPr eaLnBrk="1" hangingPunct="1"/>
            <a:r>
              <a:rPr lang="en-US" altLang="zh-CN" sz="3200"/>
              <a:t>6.1.2 </a:t>
            </a:r>
            <a:r>
              <a:rPr lang="zh-CN" altLang="en-US" sz="3200"/>
              <a:t>数据库设计中的数据语义问题(续)</a:t>
            </a:r>
          </a:p>
        </p:txBody>
      </p:sp>
      <p:sp>
        <p:nvSpPr>
          <p:cNvPr id="11267" name="Rectangle 3"/>
          <p:cNvSpPr>
            <a:spLocks noGrp="1" noChangeArrowheads="1"/>
          </p:cNvSpPr>
          <p:nvPr>
            <p:ph idx="1"/>
          </p:nvPr>
        </p:nvSpPr>
        <p:spPr>
          <a:xfrm>
            <a:off x="2697163" y="1676400"/>
            <a:ext cx="7772400" cy="4419600"/>
          </a:xfrm>
        </p:spPr>
        <p:txBody>
          <a:bodyPr/>
          <a:lstStyle/>
          <a:p>
            <a:pPr eaLnBrk="1" hangingPunct="1"/>
            <a:r>
              <a:rPr lang="zh-CN" altLang="en-US" sz="2000"/>
              <a:t>2.  示例关系的问题：</a:t>
            </a:r>
          </a:p>
          <a:p>
            <a:pPr lvl="1" eaLnBrk="1" hangingPunct="1">
              <a:lnSpc>
                <a:spcPct val="95000"/>
              </a:lnSpc>
            </a:pPr>
            <a:endParaRPr lang="zh-CN" altLang="en-US" sz="2000" b="1">
              <a:solidFill>
                <a:schemeClr val="accent2"/>
              </a:solidFill>
            </a:endParaRPr>
          </a:p>
          <a:p>
            <a:pPr lvl="1" eaLnBrk="1" hangingPunct="1">
              <a:lnSpc>
                <a:spcPct val="95000"/>
              </a:lnSpc>
            </a:pPr>
            <a:r>
              <a:rPr lang="zh-CN" altLang="en-US" sz="2000" b="1">
                <a:solidFill>
                  <a:schemeClr val="tx2"/>
                </a:solidFill>
              </a:rPr>
              <a:t>(2) 信息的冗余问题</a:t>
            </a:r>
          </a:p>
          <a:p>
            <a:pPr lvl="1" eaLnBrk="1" hangingPunct="1">
              <a:lnSpc>
                <a:spcPct val="95000"/>
              </a:lnSpc>
            </a:pPr>
            <a:endParaRPr lang="zh-CN" altLang="en-US" sz="2000" b="1">
              <a:solidFill>
                <a:schemeClr val="tx2"/>
              </a:solidFill>
            </a:endParaRPr>
          </a:p>
          <a:p>
            <a:pPr lvl="2" eaLnBrk="1" hangingPunct="1">
              <a:lnSpc>
                <a:spcPct val="95000"/>
              </a:lnSpc>
            </a:pPr>
            <a:r>
              <a:rPr lang="zh-CN" altLang="en-US" sz="2000" b="1">
                <a:solidFill>
                  <a:schemeClr val="tx2"/>
                </a:solidFill>
              </a:rPr>
              <a:t>数据冗余</a:t>
            </a:r>
            <a:endParaRPr lang="zh-CN" altLang="en-US" sz="2000">
              <a:solidFill>
                <a:schemeClr val="tx2"/>
              </a:solidFill>
            </a:endParaRPr>
          </a:p>
          <a:p>
            <a:pPr lvl="3" eaLnBrk="1" hangingPunct="1">
              <a:lnSpc>
                <a:spcPct val="95000"/>
              </a:lnSpc>
            </a:pPr>
            <a:r>
              <a:rPr lang="zh-CN" altLang="en-US" smtClean="0">
                <a:ea typeface="仿宋_GB2312" pitchFamily="49" charset="-122"/>
              </a:rPr>
              <a:t>职工很多，工资级别有限，每一级别的工资数额反复存储多次</a:t>
            </a:r>
          </a:p>
          <a:p>
            <a:pPr lvl="3" eaLnBrk="1" hangingPunct="1">
              <a:lnSpc>
                <a:spcPct val="95000"/>
              </a:lnSpc>
            </a:pPr>
            <a:endParaRPr lang="zh-CN" altLang="en-US" smtClean="0">
              <a:ea typeface="仿宋_GB2312" pitchFamily="49" charset="-122"/>
            </a:endParaRPr>
          </a:p>
          <a:p>
            <a:pPr lvl="2" eaLnBrk="1" hangingPunct="1">
              <a:lnSpc>
                <a:spcPct val="95000"/>
              </a:lnSpc>
            </a:pPr>
            <a:r>
              <a:rPr lang="zh-CN" altLang="en-US" sz="2000" b="1">
                <a:solidFill>
                  <a:schemeClr val="tx2"/>
                </a:solidFill>
              </a:rPr>
              <a:t>更新异常</a:t>
            </a:r>
            <a:endParaRPr lang="zh-CN" altLang="en-US" sz="2000">
              <a:solidFill>
                <a:schemeClr val="tx2"/>
              </a:solidFill>
            </a:endParaRPr>
          </a:p>
          <a:p>
            <a:pPr lvl="3" eaLnBrk="1" hangingPunct="1">
              <a:lnSpc>
                <a:spcPct val="95000"/>
              </a:lnSpc>
            </a:pPr>
            <a:r>
              <a:rPr lang="zh-CN" altLang="en-US" smtClean="0">
                <a:latin typeface="仿宋_GB2312" pitchFamily="49" charset="-122"/>
                <a:ea typeface="仿宋_GB2312" pitchFamily="49" charset="-122"/>
              </a:rPr>
              <a:t>如果将5级工资的工资数额调为620，则需要找到每个具有5级工资的职工，逐一修改</a:t>
            </a:r>
          </a:p>
          <a:p>
            <a:pPr eaLnBrk="1" hangingPunct="1"/>
            <a:endParaRPr lang="zh-CN" altLang="en-US" sz="2400">
              <a:latin typeface="仿宋_GB2312" pitchFamily="49" charset="-122"/>
              <a:ea typeface="仿宋_GB2312" pitchFamily="49" charset="-122"/>
            </a:endParaRPr>
          </a:p>
        </p:txBody>
      </p:sp>
      <p:pic>
        <p:nvPicPr>
          <p:cNvPr id="11268" name="Picture 4" descr="0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1447800"/>
            <a:ext cx="644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47800" y="866056"/>
            <a:ext cx="7772400" cy="685800"/>
          </a:xfrm>
        </p:spPr>
        <p:txBody>
          <a:bodyPr>
            <a:normAutofit fontScale="90000"/>
          </a:bodyPr>
          <a:lstStyle/>
          <a:p>
            <a:pPr eaLnBrk="1" hangingPunct="1"/>
            <a:r>
              <a:rPr lang="zh-CN" altLang="en-US" smtClean="0"/>
              <a:t>闭包的计算</a:t>
            </a:r>
          </a:p>
        </p:txBody>
      </p:sp>
      <p:sp>
        <p:nvSpPr>
          <p:cNvPr id="87043" name="Rectangle 3"/>
          <p:cNvSpPr>
            <a:spLocks noGrp="1" noChangeArrowheads="1"/>
          </p:cNvSpPr>
          <p:nvPr>
            <p:ph idx="1"/>
          </p:nvPr>
        </p:nvSpPr>
        <p:spPr>
          <a:xfrm>
            <a:off x="695400" y="1628056"/>
            <a:ext cx="7670800" cy="469900"/>
          </a:xfrm>
        </p:spPr>
        <p:txBody>
          <a:bodyPr>
            <a:normAutofit lnSpcReduction="10000"/>
          </a:bodyPr>
          <a:lstStyle/>
          <a:p>
            <a:pPr eaLnBrk="1" hangingPunct="1">
              <a:lnSpc>
                <a:spcPct val="90000"/>
              </a:lnSpc>
            </a:pPr>
            <a:r>
              <a:rPr lang="zh-CN" altLang="en-US" sz="2800"/>
              <a:t>算法（求属性集的闭包）</a:t>
            </a:r>
            <a:endParaRPr lang="zh-CN" altLang="en-US" sz="2400">
              <a:sym typeface="Symbol" panose="05050102010706020507" pitchFamily="18" charset="2"/>
            </a:endParaRPr>
          </a:p>
        </p:txBody>
      </p:sp>
      <p:sp>
        <p:nvSpPr>
          <p:cNvPr id="87044" name="Rectangle 4"/>
          <p:cNvSpPr>
            <a:spLocks noChangeArrowheads="1"/>
          </p:cNvSpPr>
          <p:nvPr/>
        </p:nvSpPr>
        <p:spPr bwMode="auto">
          <a:xfrm>
            <a:off x="695400" y="332656"/>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
        <p:nvSpPr>
          <p:cNvPr id="87045" name="Rectangle 5"/>
          <p:cNvSpPr>
            <a:spLocks noChangeArrowheads="1"/>
          </p:cNvSpPr>
          <p:nvPr/>
        </p:nvSpPr>
        <p:spPr bwMode="auto">
          <a:xfrm>
            <a:off x="238200" y="1856656"/>
            <a:ext cx="8839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90000"/>
              </a:lnSpc>
              <a:buFont typeface="Wingdings" panose="05000000000000000000" pitchFamily="2" charset="2"/>
              <a:buNone/>
            </a:pPr>
            <a:endParaRPr lang="zh-CN" altLang="en-US" sz="2400" dirty="0">
              <a:solidFill>
                <a:schemeClr val="accent1"/>
              </a:solidFill>
            </a:endParaRPr>
          </a:p>
          <a:p>
            <a:pPr lvl="1" eaLnBrk="1" hangingPunct="1">
              <a:lnSpc>
                <a:spcPct val="90000"/>
              </a:lnSpc>
              <a:spcBef>
                <a:spcPct val="30000"/>
              </a:spcBef>
              <a:buClr>
                <a:schemeClr val="hlink"/>
              </a:buClr>
              <a:buSzPct val="55000"/>
              <a:buFont typeface="Wingdings" panose="05000000000000000000" pitchFamily="2" charset="2"/>
              <a:buNone/>
            </a:pPr>
            <a:r>
              <a:rPr lang="en-US" altLang="zh-CN" sz="2400" dirty="0" err="1">
                <a:sym typeface="Symbol" panose="05050102010706020507" pitchFamily="18" charset="2"/>
              </a:rPr>
              <a:t>Input：X，F</a:t>
            </a:r>
            <a:r>
              <a:rPr lang="en-US" altLang="zh-CN" sz="2400" dirty="0">
                <a:sym typeface="Symbol" panose="05050102010706020507" pitchFamily="18" charset="2"/>
              </a:rPr>
              <a:t>                      </a:t>
            </a:r>
            <a:r>
              <a:rPr lang="en-US" altLang="zh-CN" sz="2400" dirty="0" err="1">
                <a:sym typeface="Symbol" panose="05050102010706020507" pitchFamily="18" charset="2"/>
              </a:rPr>
              <a:t>Output：X</a:t>
            </a:r>
            <a:r>
              <a:rPr lang="en-US" altLang="zh-CN" sz="2400" baseline="-25000" dirty="0" err="1">
                <a:sym typeface="Symbol" panose="05050102010706020507" pitchFamily="18" charset="2"/>
              </a:rPr>
              <a:t>F</a:t>
            </a:r>
            <a:r>
              <a:rPr lang="en-US" altLang="zh-CN" sz="2400" baseline="30000" dirty="0">
                <a:sym typeface="Symbol" panose="05050102010706020507" pitchFamily="18" charset="2"/>
              </a:rPr>
              <a:t>+</a:t>
            </a:r>
          </a:p>
          <a:p>
            <a:pPr lvl="1" eaLnBrk="1" hangingPunct="1">
              <a:lnSpc>
                <a:spcPct val="90000"/>
              </a:lnSpc>
              <a:spcBef>
                <a:spcPct val="30000"/>
              </a:spcBef>
              <a:buClr>
                <a:schemeClr val="hlink"/>
              </a:buClr>
              <a:buSzPct val="55000"/>
              <a:buFont typeface="Wingdings" panose="05000000000000000000" pitchFamily="2" charset="2"/>
              <a:buNone/>
            </a:pPr>
            <a:r>
              <a:rPr lang="zh-CN" altLang="en-US" sz="2400" dirty="0">
                <a:sym typeface="Symbol" panose="05050102010706020507" pitchFamily="18" charset="2"/>
              </a:rPr>
              <a:t>方法：计算</a:t>
            </a:r>
            <a:r>
              <a:rPr lang="en-US" altLang="zh-CN" sz="2400" dirty="0">
                <a:sym typeface="Symbol" panose="05050102010706020507" pitchFamily="18" charset="2"/>
              </a:rPr>
              <a:t>X</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 </a:t>
            </a:r>
            <a:r>
              <a:rPr lang="en-US" altLang="zh-CN"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 = 1,2,</a:t>
            </a:r>
            <a:r>
              <a:rPr lang="en-US" altLang="zh-CN" sz="2400" dirty="0">
                <a:latin typeface="Arial" panose="020B0604020202020204" pitchFamily="34" charset="0"/>
                <a:sym typeface="Symbol" panose="05050102010706020507" pitchFamily="18" charset="2"/>
              </a:rPr>
              <a:t>…</a:t>
            </a:r>
            <a:r>
              <a:rPr lang="en-US" altLang="zh-CN" sz="2400" dirty="0">
                <a:sym typeface="Symbol" panose="05050102010706020507" pitchFamily="18" charset="2"/>
              </a:rPr>
              <a:t>n)</a:t>
            </a:r>
          </a:p>
          <a:p>
            <a:pPr lvl="1" eaLnBrk="1" hangingPunct="1">
              <a:lnSpc>
                <a:spcPct val="90000"/>
              </a:lnSpc>
              <a:spcBef>
                <a:spcPct val="30000"/>
              </a:spcBef>
              <a:buClr>
                <a:schemeClr val="hlink"/>
              </a:buClr>
              <a:buSzPct val="55000"/>
              <a:buFont typeface="Wingdings" panose="05000000000000000000" pitchFamily="2" charset="2"/>
              <a:buNone/>
            </a:pPr>
            <a:r>
              <a:rPr lang="en-US" altLang="zh-CN" sz="2400" dirty="0">
                <a:sym typeface="Symbol" panose="05050102010706020507" pitchFamily="18" charset="2"/>
              </a:rPr>
              <a:t>(1) X</a:t>
            </a:r>
            <a:r>
              <a:rPr lang="en-US" altLang="zh-CN" sz="2400" baseline="30000" dirty="0">
                <a:sym typeface="Symbol" panose="05050102010706020507" pitchFamily="18" charset="2"/>
              </a:rPr>
              <a:t>(0)</a:t>
            </a:r>
            <a:r>
              <a:rPr lang="en-US" altLang="zh-CN" sz="2400" dirty="0">
                <a:sym typeface="Symbol" panose="05050102010706020507" pitchFamily="18" charset="2"/>
              </a:rPr>
              <a:t> = X, </a:t>
            </a:r>
            <a:r>
              <a:rPr lang="en-US" altLang="zh-CN" sz="2400" dirty="0" err="1">
                <a:sym typeface="Symbol" panose="05050102010706020507" pitchFamily="18" charset="2"/>
              </a:rPr>
              <a:t>i</a:t>
            </a:r>
            <a:r>
              <a:rPr lang="en-US" altLang="zh-CN" sz="2400" dirty="0">
                <a:sym typeface="Symbol" panose="05050102010706020507" pitchFamily="18" charset="2"/>
              </a:rPr>
              <a:t> = 0</a:t>
            </a:r>
          </a:p>
          <a:p>
            <a:pPr lvl="1" eaLnBrk="1" hangingPunct="1">
              <a:lnSpc>
                <a:spcPct val="90000"/>
              </a:lnSpc>
              <a:spcBef>
                <a:spcPct val="30000"/>
              </a:spcBef>
              <a:buClr>
                <a:schemeClr val="hlink"/>
              </a:buClr>
              <a:buSzPct val="55000"/>
              <a:buFont typeface="Wingdings" panose="05000000000000000000" pitchFamily="2" charset="2"/>
              <a:buNone/>
            </a:pPr>
            <a:r>
              <a:rPr lang="en-US" altLang="zh-CN" sz="2400" dirty="0">
                <a:sym typeface="Symbol" panose="05050102010706020507" pitchFamily="18" charset="2"/>
              </a:rPr>
              <a:t>(2) X</a:t>
            </a:r>
            <a:r>
              <a:rPr lang="en-US" altLang="zh-CN" sz="2400" baseline="30000" dirty="0">
                <a:sym typeface="Symbol" panose="05050102010706020507" pitchFamily="18" charset="2"/>
              </a:rPr>
              <a:t>(i+1)</a:t>
            </a:r>
            <a:r>
              <a:rPr lang="en-US" altLang="zh-CN" sz="2400" dirty="0">
                <a:sym typeface="Symbol" panose="05050102010706020507" pitchFamily="18" charset="2"/>
              </a:rPr>
              <a:t> = X</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en-US" altLang="zh-CN" sz="2400" dirty="0">
                <a:sym typeface="Symbol" panose="05050102010706020507" pitchFamily="18" charset="2"/>
              </a:rPr>
              <a:t>A      </a:t>
            </a:r>
            <a:r>
              <a:rPr lang="zh-CN" altLang="en-US" sz="2400" dirty="0">
                <a:sym typeface="Symbol" panose="05050102010706020507" pitchFamily="18" charset="2"/>
              </a:rPr>
              <a:t>其中，</a:t>
            </a:r>
            <a:r>
              <a:rPr lang="en-US" altLang="zh-CN" sz="2400" dirty="0">
                <a:sym typeface="Symbol" panose="05050102010706020507" pitchFamily="18" charset="2"/>
              </a:rPr>
              <a:t>A</a:t>
            </a:r>
            <a:r>
              <a:rPr lang="zh-CN" altLang="en-US" sz="2400" dirty="0">
                <a:sym typeface="Symbol" panose="05050102010706020507" pitchFamily="18" charset="2"/>
              </a:rPr>
              <a:t>是这样的属性：</a:t>
            </a:r>
          </a:p>
          <a:p>
            <a:pPr lvl="1" eaLnBrk="1" hangingPunct="1">
              <a:lnSpc>
                <a:spcPct val="90000"/>
              </a:lnSpc>
              <a:spcBef>
                <a:spcPct val="30000"/>
              </a:spcBef>
              <a:buClr>
                <a:schemeClr val="hlink"/>
              </a:buClr>
              <a:buSzPct val="55000"/>
              <a:buFont typeface="Wingdings" panose="05000000000000000000" pitchFamily="2" charset="2"/>
              <a:buNone/>
            </a:pPr>
            <a:r>
              <a:rPr lang="zh-CN" altLang="en-US" sz="2400" dirty="0">
                <a:sym typeface="Symbol" panose="05050102010706020507" pitchFamily="18" charset="2"/>
              </a:rPr>
              <a:t>   在</a:t>
            </a:r>
            <a:r>
              <a:rPr lang="en-US" altLang="zh-CN" sz="2400" dirty="0">
                <a:sym typeface="Symbol" panose="05050102010706020507" pitchFamily="18" charset="2"/>
              </a:rPr>
              <a:t>F</a:t>
            </a:r>
            <a:r>
              <a:rPr lang="zh-CN" altLang="en-US" sz="2400" dirty="0">
                <a:sym typeface="Symbol" panose="05050102010706020507" pitchFamily="18" charset="2"/>
              </a:rPr>
              <a:t>中寻找尚未用过的左边是</a:t>
            </a:r>
            <a:r>
              <a:rPr lang="en-US" altLang="zh-CN" sz="2400" dirty="0">
                <a:sym typeface="Symbol" panose="05050102010706020507" pitchFamily="18" charset="2"/>
              </a:rPr>
              <a:t>X </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zh-CN" altLang="en-US" sz="2400" dirty="0">
                <a:sym typeface="Symbol" panose="05050102010706020507" pitchFamily="18" charset="2"/>
              </a:rPr>
              <a:t>的子集的函数依赖 </a:t>
            </a:r>
            <a:r>
              <a:rPr lang="en-US" altLang="zh-CN" sz="2400" dirty="0" err="1">
                <a:sym typeface="Symbol" panose="05050102010706020507" pitchFamily="18" charset="2"/>
              </a:rPr>
              <a:t>Y</a:t>
            </a:r>
            <a:r>
              <a:rPr lang="en-US" altLang="zh-CN" sz="2400" baseline="-25000" dirty="0" err="1">
                <a:sym typeface="Symbol" panose="05050102010706020507" pitchFamily="18" charset="2"/>
              </a:rPr>
              <a:t>j</a:t>
            </a:r>
            <a:r>
              <a:rPr lang="en-US" altLang="zh-CN" sz="2400" baseline="-25000" dirty="0">
                <a:sym typeface="Symbol" panose="05050102010706020507" pitchFamily="18" charset="2"/>
              </a:rPr>
              <a:t> </a:t>
            </a:r>
            <a:r>
              <a:rPr lang="en-US" altLang="zh-CN" sz="2400" dirty="0">
                <a:sym typeface="Symbol" panose="05050102010706020507" pitchFamily="18" charset="2"/>
              </a:rPr>
              <a:t>-&gt; </a:t>
            </a:r>
            <a:r>
              <a:rPr lang="en-US" altLang="zh-CN" sz="2400" dirty="0" err="1">
                <a:sym typeface="Symbol" panose="05050102010706020507" pitchFamily="18" charset="2"/>
              </a:rPr>
              <a:t>Z</a:t>
            </a:r>
            <a:r>
              <a:rPr lang="en-US" altLang="zh-CN" sz="2400" baseline="-25000" dirty="0" err="1">
                <a:sym typeface="Symbol" panose="05050102010706020507" pitchFamily="18" charset="2"/>
              </a:rPr>
              <a:t>j</a:t>
            </a:r>
            <a:r>
              <a:rPr lang="en-US" altLang="zh-CN" sz="2400" baseline="-25000" dirty="0">
                <a:sym typeface="Symbol" panose="05050102010706020507" pitchFamily="18" charset="2"/>
              </a:rPr>
              <a:t> </a:t>
            </a:r>
            <a:r>
              <a:rPr lang="en-US" altLang="zh-CN" sz="2400" dirty="0">
                <a:sym typeface="Symbol" panose="05050102010706020507" pitchFamily="18" charset="2"/>
              </a:rPr>
              <a:t>(j= 1,2,</a:t>
            </a:r>
            <a:r>
              <a:rPr lang="en-US" altLang="zh-CN" sz="2400" dirty="0">
                <a:latin typeface="Arial" panose="020B0604020202020204" pitchFamily="34" charset="0"/>
                <a:sym typeface="Symbol" panose="05050102010706020507" pitchFamily="18" charset="2"/>
              </a:rPr>
              <a:t>…</a:t>
            </a:r>
            <a:r>
              <a:rPr lang="en-US" altLang="zh-CN" sz="2400" dirty="0">
                <a:sym typeface="Symbol" panose="05050102010706020507" pitchFamily="18" charset="2"/>
              </a:rPr>
              <a:t>,k),  </a:t>
            </a:r>
            <a:r>
              <a:rPr lang="zh-CN" altLang="en-US" sz="2400" dirty="0">
                <a:sym typeface="Symbol" panose="05050102010706020507" pitchFamily="18" charset="2"/>
              </a:rPr>
              <a:t>其中</a:t>
            </a:r>
            <a:r>
              <a:rPr lang="en-US" altLang="zh-CN" sz="2400" dirty="0" err="1">
                <a:sym typeface="Symbol" panose="05050102010706020507" pitchFamily="18" charset="2"/>
              </a:rPr>
              <a:t>Y</a:t>
            </a:r>
            <a:r>
              <a:rPr lang="en-US" altLang="zh-CN" sz="2400" baseline="-25000" dirty="0" err="1">
                <a:sym typeface="Symbol" panose="05050102010706020507" pitchFamily="18" charset="2"/>
              </a:rPr>
              <a:t>j</a:t>
            </a:r>
            <a:r>
              <a:rPr lang="en-US" altLang="zh-CN" sz="2400" dirty="0">
                <a:sym typeface="Symbol" panose="05050102010706020507" pitchFamily="18" charset="2"/>
              </a:rPr>
              <a:t>  X </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en-US" altLang="zh-CN" sz="2400" dirty="0">
                <a:sym typeface="Symbol" panose="05050102010706020507" pitchFamily="18" charset="2"/>
              </a:rPr>
              <a:t>，</a:t>
            </a:r>
          </a:p>
          <a:p>
            <a:pPr lvl="1" eaLnBrk="1" hangingPunct="1">
              <a:lnSpc>
                <a:spcPct val="90000"/>
              </a:lnSpc>
              <a:spcBef>
                <a:spcPct val="30000"/>
              </a:spcBef>
              <a:buClr>
                <a:schemeClr val="hlink"/>
              </a:buClr>
              <a:buSzPct val="55000"/>
              <a:buFont typeface="Wingdings" panose="05000000000000000000" pitchFamily="2" charset="2"/>
              <a:buNone/>
            </a:pPr>
            <a:r>
              <a:rPr lang="en-US" altLang="zh-CN" sz="2400" dirty="0">
                <a:sym typeface="Symbol" panose="05050102010706020507" pitchFamily="18" charset="2"/>
              </a:rPr>
              <a:t>    </a:t>
            </a:r>
            <a:r>
              <a:rPr lang="zh-CN" altLang="en-US" sz="2400" dirty="0">
                <a:sym typeface="Symbol" panose="05050102010706020507" pitchFamily="18" charset="2"/>
              </a:rPr>
              <a:t>在</a:t>
            </a:r>
            <a:r>
              <a:rPr lang="en-US" altLang="zh-CN" sz="2400" dirty="0">
                <a:sym typeface="Symbol" panose="05050102010706020507" pitchFamily="18" charset="2"/>
              </a:rPr>
              <a:t>Z</a:t>
            </a:r>
            <a:r>
              <a:rPr lang="zh-CN" altLang="en-US" sz="2400" dirty="0">
                <a:sym typeface="Symbol" panose="05050102010706020507" pitchFamily="18" charset="2"/>
              </a:rPr>
              <a:t>中寻找</a:t>
            </a:r>
            <a:r>
              <a:rPr lang="en-US" altLang="zh-CN" sz="2400" dirty="0">
                <a:sym typeface="Symbol" panose="05050102010706020507" pitchFamily="18" charset="2"/>
              </a:rPr>
              <a:t>X </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zh-CN" altLang="en-US" sz="2400" dirty="0">
                <a:sym typeface="Symbol" panose="05050102010706020507" pitchFamily="18" charset="2"/>
              </a:rPr>
              <a:t>中未出现过的属性集合</a:t>
            </a:r>
            <a:r>
              <a:rPr lang="en-US" altLang="zh-CN" sz="2400" dirty="0">
                <a:sym typeface="Symbol" panose="05050102010706020507" pitchFamily="18" charset="2"/>
              </a:rPr>
              <a:t>A</a:t>
            </a:r>
            <a:endParaRPr lang="zh-CN" altLang="en-US" sz="2400" dirty="0">
              <a:sym typeface="Symbol" panose="05050102010706020507" pitchFamily="18" charset="2"/>
            </a:endParaRPr>
          </a:p>
          <a:p>
            <a:pPr lvl="1" eaLnBrk="1" hangingPunct="1">
              <a:lnSpc>
                <a:spcPct val="90000"/>
              </a:lnSpc>
              <a:spcBef>
                <a:spcPct val="30000"/>
              </a:spcBef>
              <a:buClr>
                <a:schemeClr val="hlink"/>
              </a:buClr>
              <a:buSzPct val="55000"/>
              <a:buFont typeface="Wingdings" panose="05000000000000000000" pitchFamily="2" charset="2"/>
              <a:buNone/>
            </a:pPr>
            <a:r>
              <a:rPr lang="zh-CN" altLang="en-US" sz="2400" dirty="0">
                <a:sym typeface="Symbol" panose="05050102010706020507" pitchFamily="18" charset="2"/>
              </a:rPr>
              <a:t>(3) 判断是否有</a:t>
            </a:r>
            <a:r>
              <a:rPr lang="en-US" altLang="zh-CN" sz="2400" dirty="0">
                <a:sym typeface="Symbol" panose="05050102010706020507" pitchFamily="18" charset="2"/>
              </a:rPr>
              <a:t>X </a:t>
            </a:r>
            <a:r>
              <a:rPr lang="en-US" altLang="zh-CN" sz="2400" baseline="30000" dirty="0">
                <a:sym typeface="Symbol" panose="05050102010706020507" pitchFamily="18" charset="2"/>
              </a:rPr>
              <a:t>(i＋1)</a:t>
            </a:r>
            <a:r>
              <a:rPr lang="en-US" altLang="zh-CN" sz="2400" dirty="0">
                <a:sym typeface="Symbol" panose="05050102010706020507" pitchFamily="18" charset="2"/>
              </a:rPr>
              <a:t>＝</a:t>
            </a:r>
            <a:r>
              <a:rPr lang="zh-CN" altLang="en-US" sz="2400" dirty="0">
                <a:sym typeface="Symbol" panose="05050102010706020507" pitchFamily="18" charset="2"/>
              </a:rPr>
              <a:t> </a:t>
            </a:r>
            <a:r>
              <a:rPr lang="en-US" altLang="zh-CN" sz="2400" dirty="0">
                <a:sym typeface="Symbol" panose="05050102010706020507" pitchFamily="18" charset="2"/>
              </a:rPr>
              <a:t>U</a:t>
            </a:r>
            <a:r>
              <a:rPr lang="zh-CN" altLang="en-US" sz="2400" dirty="0">
                <a:sym typeface="Symbol" panose="05050102010706020507" pitchFamily="18" charset="2"/>
              </a:rPr>
              <a:t>或者</a:t>
            </a:r>
            <a:r>
              <a:rPr lang="en-US" altLang="zh-CN" sz="2400" dirty="0">
                <a:sym typeface="Symbol" panose="05050102010706020507" pitchFamily="18" charset="2"/>
              </a:rPr>
              <a:t>X </a:t>
            </a:r>
            <a:r>
              <a:rPr lang="en-US" altLang="zh-CN" sz="2400" baseline="30000" dirty="0">
                <a:sym typeface="Symbol" panose="05050102010706020507" pitchFamily="18" charset="2"/>
              </a:rPr>
              <a:t>(i＋1)</a:t>
            </a:r>
            <a:r>
              <a:rPr lang="en-US" altLang="zh-CN" sz="2400" dirty="0">
                <a:sym typeface="Symbol" panose="05050102010706020507" pitchFamily="18" charset="2"/>
              </a:rPr>
              <a:t>＝</a:t>
            </a:r>
            <a:r>
              <a:rPr lang="en-US" altLang="zh-CN" sz="2400" baseline="30000" dirty="0">
                <a:sym typeface="Symbol" panose="05050102010706020507" pitchFamily="18" charset="2"/>
              </a:rPr>
              <a:t> </a:t>
            </a:r>
            <a:r>
              <a:rPr lang="en-US" altLang="zh-CN" sz="2400" dirty="0">
                <a:sym typeface="Symbol" panose="05050102010706020507" pitchFamily="18" charset="2"/>
              </a:rPr>
              <a:t>X </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zh-CN" altLang="en-US" sz="2400" baseline="30000" dirty="0">
                <a:sym typeface="Symbol" panose="05050102010706020507" pitchFamily="18" charset="2"/>
              </a:rPr>
              <a:t> </a:t>
            </a:r>
            <a:r>
              <a:rPr lang="zh-CN" altLang="en-US" sz="2400" dirty="0">
                <a:sym typeface="Symbol" panose="05050102010706020507" pitchFamily="18" charset="2"/>
              </a:rPr>
              <a:t>，若是则转（4），否则转（2）</a:t>
            </a:r>
          </a:p>
          <a:p>
            <a:pPr lvl="1" eaLnBrk="1" hangingPunct="1">
              <a:lnSpc>
                <a:spcPct val="90000"/>
              </a:lnSpc>
              <a:spcBef>
                <a:spcPct val="30000"/>
              </a:spcBef>
              <a:buClr>
                <a:schemeClr val="hlink"/>
              </a:buClr>
              <a:buSzPct val="55000"/>
              <a:buFont typeface="Wingdings" panose="05000000000000000000" pitchFamily="2" charset="2"/>
              <a:buNone/>
            </a:pPr>
            <a:r>
              <a:rPr lang="zh-CN" altLang="en-US" sz="2400" dirty="0">
                <a:sym typeface="Symbol" panose="05050102010706020507" pitchFamily="18" charset="2"/>
              </a:rPr>
              <a:t>(4) 输出</a:t>
            </a:r>
            <a:r>
              <a:rPr lang="en-US" altLang="zh-CN" sz="2400" dirty="0">
                <a:sym typeface="Symbol" panose="05050102010706020507" pitchFamily="18" charset="2"/>
              </a:rPr>
              <a:t>X </a:t>
            </a:r>
            <a:r>
              <a:rPr lang="en-US" altLang="zh-CN" sz="2400" baseline="30000" dirty="0">
                <a:sym typeface="Symbol" panose="05050102010706020507" pitchFamily="18" charset="2"/>
              </a:rPr>
              <a:t>(</a:t>
            </a:r>
            <a:r>
              <a:rPr lang="en-US" altLang="zh-CN" sz="2400" baseline="30000" dirty="0" err="1">
                <a:sym typeface="Symbol" panose="05050102010706020507" pitchFamily="18" charset="2"/>
              </a:rPr>
              <a:t>i</a:t>
            </a:r>
            <a:r>
              <a:rPr lang="en-US" altLang="zh-CN" sz="2400" baseline="30000" dirty="0">
                <a:sym typeface="Symbol" panose="05050102010706020507" pitchFamily="18" charset="2"/>
              </a:rPr>
              <a:t>)</a:t>
            </a:r>
            <a:r>
              <a:rPr lang="en-US" altLang="zh-CN" sz="2400" dirty="0">
                <a:sym typeface="Symbol" panose="05050102010706020507" pitchFamily="18" charset="2"/>
              </a:rPr>
              <a:t> ，</a:t>
            </a:r>
            <a:r>
              <a:rPr lang="zh-CN" altLang="en-US" sz="2400" dirty="0">
                <a:sym typeface="Symbol" panose="05050102010706020507" pitchFamily="18" charset="2"/>
              </a:rPr>
              <a:t>即为</a:t>
            </a:r>
            <a:r>
              <a:rPr lang="en-US" altLang="zh-CN" sz="2400" dirty="0">
                <a:sym typeface="Symbol" panose="05050102010706020507" pitchFamily="18" charset="2"/>
              </a:rPr>
              <a:t>X</a:t>
            </a:r>
            <a:r>
              <a:rPr lang="en-US" altLang="zh-CN" sz="2400" baseline="-25000" dirty="0">
                <a:sym typeface="Symbol" panose="05050102010706020507" pitchFamily="18" charset="2"/>
              </a:rPr>
              <a:t>F</a:t>
            </a:r>
            <a:r>
              <a:rPr lang="en-US" altLang="zh-CN" sz="2400" baseline="30000" dirty="0">
                <a:sym typeface="Symbol" panose="05050102010706020507" pitchFamily="18" charset="2"/>
              </a:rPr>
              <a:t>+</a:t>
            </a:r>
          </a:p>
          <a:p>
            <a:pPr lvl="1" eaLnBrk="1" hangingPunct="1">
              <a:lnSpc>
                <a:spcPct val="90000"/>
              </a:lnSpc>
              <a:spcBef>
                <a:spcPct val="30000"/>
              </a:spcBef>
              <a:buClr>
                <a:schemeClr val="hlink"/>
              </a:buClr>
              <a:buSzPct val="55000"/>
              <a:buFont typeface="Wingdings" panose="05000000000000000000" pitchFamily="2" charset="2"/>
              <a:buNone/>
            </a:pPr>
            <a:endParaRPr lang="zh-CN" altLang="en-US" sz="2400" dirty="0">
              <a:sym typeface="Symbol" panose="05050102010706020507" pitchFamily="18" charset="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911423" y="260647"/>
            <a:ext cx="9447451" cy="132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4400" dirty="0">
                <a:solidFill>
                  <a:schemeClr val="tx2"/>
                </a:solidFill>
              </a:rPr>
              <a:t>函数依赖闭包</a:t>
            </a:r>
          </a:p>
        </p:txBody>
      </p:sp>
      <p:sp>
        <p:nvSpPr>
          <p:cNvPr id="88067" name="Rectangle 3"/>
          <p:cNvSpPr>
            <a:spLocks noChangeArrowheads="1"/>
          </p:cNvSpPr>
          <p:nvPr/>
        </p:nvSpPr>
        <p:spPr bwMode="auto">
          <a:xfrm>
            <a:off x="1138064" y="1832992"/>
            <a:ext cx="9422432" cy="476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90000"/>
              </a:lnSpc>
              <a:buFont typeface="Wingdings" panose="05000000000000000000" pitchFamily="2" charset="2"/>
              <a:buNone/>
            </a:pPr>
            <a:r>
              <a:rPr lang="zh-CN" altLang="en-US" sz="2800" dirty="0"/>
              <a:t>[例1]  已知关系模式</a:t>
            </a:r>
            <a:r>
              <a:rPr lang="en-US" altLang="zh-CN" sz="2800" i="1" dirty="0"/>
              <a:t>R</a:t>
            </a:r>
            <a:r>
              <a:rPr lang="en-US" altLang="zh-CN" sz="2800" dirty="0"/>
              <a:t>&lt;</a:t>
            </a:r>
            <a:r>
              <a:rPr lang="en-US" altLang="zh-CN" sz="2800" i="1" dirty="0"/>
              <a:t>U</a:t>
            </a:r>
            <a:r>
              <a:rPr lang="en-US" altLang="zh-CN" sz="2800" dirty="0"/>
              <a:t>，</a:t>
            </a:r>
            <a:r>
              <a:rPr lang="en-US" altLang="zh-CN" sz="2800" i="1" dirty="0"/>
              <a:t>F</a:t>
            </a:r>
            <a:r>
              <a:rPr lang="en-US" altLang="zh-CN" sz="2800" dirty="0"/>
              <a:t>&gt;，</a:t>
            </a:r>
            <a:r>
              <a:rPr lang="zh-CN" altLang="en-US" sz="2800" dirty="0"/>
              <a:t>其中</a:t>
            </a:r>
            <a:endParaRPr lang="zh-CN" altLang="en-US" dirty="0"/>
          </a:p>
          <a:p>
            <a:pPr lvl="1" eaLnBrk="1" hangingPunct="1">
              <a:lnSpc>
                <a:spcPct val="90000"/>
              </a:lnSpc>
              <a:buFont typeface="Wingdings" panose="05000000000000000000" pitchFamily="2" charset="2"/>
              <a:buNone/>
            </a:pPr>
            <a:r>
              <a:rPr lang="en-US" altLang="zh-CN" i="1" dirty="0"/>
              <a:t>U</a:t>
            </a:r>
            <a:r>
              <a:rPr lang="en-US" altLang="zh-CN" dirty="0"/>
              <a:t>={</a:t>
            </a:r>
            <a:r>
              <a:rPr lang="en-US" altLang="zh-CN" i="1" dirty="0"/>
              <a:t>A，B，C，D，E</a:t>
            </a:r>
            <a:r>
              <a:rPr lang="en-US" altLang="zh-CN" dirty="0"/>
              <a:t>}；</a:t>
            </a:r>
          </a:p>
          <a:p>
            <a:pPr lvl="1" eaLnBrk="1" hangingPunct="1">
              <a:lnSpc>
                <a:spcPct val="90000"/>
              </a:lnSpc>
              <a:buFont typeface="Wingdings" panose="05000000000000000000" pitchFamily="2" charset="2"/>
              <a:buNone/>
            </a:pPr>
            <a:r>
              <a:rPr lang="en-US" altLang="zh-CN" i="1" dirty="0"/>
              <a:t>F</a:t>
            </a:r>
            <a:r>
              <a:rPr lang="en-US" altLang="zh-CN" dirty="0"/>
              <a:t>={</a:t>
            </a:r>
            <a:r>
              <a:rPr lang="en-US" altLang="zh-CN" i="1" dirty="0"/>
              <a:t>AB</a:t>
            </a:r>
            <a:r>
              <a:rPr lang="en-US" altLang="zh-CN" dirty="0"/>
              <a:t>→</a:t>
            </a:r>
            <a:r>
              <a:rPr lang="en-US" altLang="zh-CN" i="1" dirty="0"/>
              <a:t>C</a:t>
            </a:r>
            <a:r>
              <a:rPr lang="en-US" altLang="zh-CN" dirty="0"/>
              <a:t>，</a:t>
            </a:r>
            <a:r>
              <a:rPr lang="en-US" altLang="zh-CN" i="1" dirty="0"/>
              <a:t>B</a:t>
            </a:r>
            <a:r>
              <a:rPr lang="en-US" altLang="zh-CN" dirty="0"/>
              <a:t>→</a:t>
            </a:r>
            <a:r>
              <a:rPr lang="en-US" altLang="zh-CN" i="1" dirty="0"/>
              <a:t>D</a:t>
            </a:r>
            <a:r>
              <a:rPr lang="en-US" altLang="zh-CN" dirty="0"/>
              <a:t>，</a:t>
            </a:r>
            <a:r>
              <a:rPr lang="en-US" altLang="zh-CN" i="1" dirty="0"/>
              <a:t>C</a:t>
            </a:r>
            <a:r>
              <a:rPr lang="en-US" altLang="zh-CN" dirty="0"/>
              <a:t>→</a:t>
            </a:r>
            <a:r>
              <a:rPr lang="en-US" altLang="zh-CN" i="1" dirty="0"/>
              <a:t>E</a:t>
            </a:r>
            <a:r>
              <a:rPr lang="en-US" altLang="zh-CN" dirty="0"/>
              <a:t>，</a:t>
            </a:r>
            <a:r>
              <a:rPr lang="en-US" altLang="zh-CN" i="1" dirty="0"/>
              <a:t>EC</a:t>
            </a:r>
            <a:r>
              <a:rPr lang="en-US" altLang="zh-CN" dirty="0"/>
              <a:t>→</a:t>
            </a:r>
            <a:r>
              <a:rPr lang="en-US" altLang="zh-CN" i="1" dirty="0"/>
              <a:t>B</a:t>
            </a:r>
            <a:r>
              <a:rPr lang="en-US" altLang="zh-CN" dirty="0"/>
              <a:t>，</a:t>
            </a:r>
            <a:r>
              <a:rPr lang="en-US" altLang="zh-CN" i="1" dirty="0"/>
              <a:t>AC</a:t>
            </a:r>
            <a:r>
              <a:rPr lang="en-US" altLang="zh-CN" dirty="0"/>
              <a:t>→</a:t>
            </a:r>
            <a:r>
              <a:rPr lang="en-US" altLang="zh-CN" i="1" dirty="0"/>
              <a:t>B</a:t>
            </a:r>
            <a:r>
              <a:rPr lang="en-US" altLang="zh-CN" dirty="0"/>
              <a:t>}。</a:t>
            </a:r>
          </a:p>
          <a:p>
            <a:pPr lvl="1" eaLnBrk="1" hangingPunct="1">
              <a:lnSpc>
                <a:spcPct val="90000"/>
              </a:lnSpc>
              <a:buFont typeface="Wingdings" panose="05000000000000000000" pitchFamily="2" charset="2"/>
              <a:buNone/>
            </a:pPr>
            <a:r>
              <a:rPr lang="zh-CN" altLang="en-US" dirty="0"/>
              <a:t>求（</a:t>
            </a:r>
            <a:r>
              <a:rPr lang="en-US" altLang="zh-CN" i="1" dirty="0"/>
              <a:t>AB</a:t>
            </a:r>
            <a:r>
              <a:rPr lang="en-US" altLang="zh-CN" dirty="0"/>
              <a:t>）</a:t>
            </a:r>
            <a:r>
              <a:rPr lang="en-US" altLang="zh-CN" i="1" baseline="-25000" dirty="0"/>
              <a:t>F</a:t>
            </a:r>
            <a:r>
              <a:rPr lang="en-US" altLang="zh-CN" i="1" baseline="30000" dirty="0"/>
              <a:t>+</a:t>
            </a:r>
            <a:r>
              <a:rPr lang="en-US" altLang="zh-CN" dirty="0"/>
              <a:t> 。</a:t>
            </a:r>
          </a:p>
          <a:p>
            <a:pPr eaLnBrk="1" hangingPunct="1">
              <a:lnSpc>
                <a:spcPct val="110000"/>
              </a:lnSpc>
              <a:spcBef>
                <a:spcPct val="60000"/>
              </a:spcBef>
              <a:buFont typeface="Wingdings" panose="05000000000000000000" pitchFamily="2" charset="2"/>
              <a:buNone/>
            </a:pPr>
            <a:r>
              <a:rPr lang="zh-CN" altLang="en-US" sz="2800" dirty="0"/>
              <a:t>解  设</a:t>
            </a:r>
            <a:r>
              <a:rPr lang="en-US" altLang="zh-CN" sz="2800" i="1" dirty="0"/>
              <a:t>X</a:t>
            </a:r>
            <a:r>
              <a:rPr lang="en-US" altLang="zh-CN" sz="2800" i="1" baseline="30000" dirty="0"/>
              <a:t>（0）</a:t>
            </a:r>
            <a:r>
              <a:rPr lang="en-US" altLang="zh-CN" sz="2800" dirty="0"/>
              <a:t>=</a:t>
            </a:r>
            <a:r>
              <a:rPr lang="en-US" altLang="zh-CN" sz="2800" i="1" dirty="0"/>
              <a:t>AB</a:t>
            </a:r>
            <a:r>
              <a:rPr lang="en-US" altLang="zh-CN" sz="2800" dirty="0"/>
              <a:t>；</a:t>
            </a:r>
            <a:endParaRPr lang="en-US" altLang="zh-CN" dirty="0"/>
          </a:p>
          <a:p>
            <a:pPr lvl="1" eaLnBrk="1" hangingPunct="1">
              <a:lnSpc>
                <a:spcPct val="110000"/>
              </a:lnSpc>
              <a:buFont typeface="Wingdings" panose="05000000000000000000" pitchFamily="2" charset="2"/>
              <a:buNone/>
            </a:pPr>
            <a:r>
              <a:rPr lang="en-US" altLang="zh-CN" dirty="0"/>
              <a:t>(1)</a:t>
            </a:r>
            <a:r>
              <a:rPr lang="zh-CN" altLang="en-US" dirty="0"/>
              <a:t>计算</a:t>
            </a:r>
            <a:r>
              <a:rPr lang="en-US" altLang="zh-CN" i="1" dirty="0"/>
              <a:t>X</a:t>
            </a:r>
            <a:r>
              <a:rPr lang="en-US" altLang="zh-CN" i="1" baseline="30000" dirty="0"/>
              <a:t>（1）</a:t>
            </a:r>
            <a:r>
              <a:rPr lang="en-US" altLang="zh-CN" dirty="0"/>
              <a:t>:  </a:t>
            </a:r>
            <a:r>
              <a:rPr lang="zh-CN" altLang="en-US" sz="2400" dirty="0"/>
              <a:t>逐一的扫描</a:t>
            </a:r>
            <a:r>
              <a:rPr lang="en-US" altLang="zh-CN" sz="2400" i="1" dirty="0"/>
              <a:t>F</a:t>
            </a:r>
            <a:r>
              <a:rPr lang="zh-CN" altLang="en-US" sz="2400" dirty="0"/>
              <a:t>集合中各个函数依赖，  </a:t>
            </a:r>
          </a:p>
          <a:p>
            <a:pPr lvl="1" eaLnBrk="1" hangingPunct="1">
              <a:lnSpc>
                <a:spcPct val="110000"/>
              </a:lnSpc>
              <a:buFont typeface="Wingdings" panose="05000000000000000000" pitchFamily="2" charset="2"/>
              <a:buNone/>
            </a:pPr>
            <a:r>
              <a:rPr lang="zh-CN" altLang="en-US" sz="2400" dirty="0"/>
              <a:t>             找左部为</a:t>
            </a:r>
            <a:r>
              <a:rPr lang="en-US" altLang="zh-CN" sz="2400" i="1" dirty="0"/>
              <a:t>A</a:t>
            </a:r>
            <a:r>
              <a:rPr lang="en-US" altLang="zh-CN" sz="2400" dirty="0"/>
              <a:t>，</a:t>
            </a:r>
            <a:r>
              <a:rPr lang="en-US" altLang="zh-CN" sz="2400" i="1" dirty="0"/>
              <a:t>B</a:t>
            </a:r>
            <a:r>
              <a:rPr lang="zh-CN" altLang="en-US" sz="2400" dirty="0"/>
              <a:t>或</a:t>
            </a:r>
            <a:r>
              <a:rPr lang="en-US" altLang="zh-CN" sz="2400" i="1" dirty="0"/>
              <a:t>AB</a:t>
            </a:r>
            <a:r>
              <a:rPr lang="zh-CN" altLang="en-US" sz="2400" dirty="0"/>
              <a:t>的函数依赖。得到两个：</a:t>
            </a:r>
          </a:p>
          <a:p>
            <a:pPr lvl="1" eaLnBrk="1" hangingPunct="1">
              <a:lnSpc>
                <a:spcPct val="110000"/>
              </a:lnSpc>
              <a:buFont typeface="Wingdings" panose="05000000000000000000" pitchFamily="2" charset="2"/>
              <a:buNone/>
            </a:pPr>
            <a:r>
              <a:rPr lang="zh-CN" altLang="en-US" sz="2400" dirty="0"/>
              <a:t>             </a:t>
            </a:r>
            <a:r>
              <a:rPr lang="en-US" altLang="zh-CN" sz="2400" i="1" dirty="0"/>
              <a:t>AB</a:t>
            </a:r>
            <a:r>
              <a:rPr lang="en-US" altLang="zh-CN" sz="2400" dirty="0"/>
              <a:t>→</a:t>
            </a:r>
            <a:r>
              <a:rPr lang="en-US" altLang="zh-CN" sz="2400" i="1" dirty="0"/>
              <a:t>C</a:t>
            </a:r>
            <a:r>
              <a:rPr lang="en-US" altLang="zh-CN" sz="2400" dirty="0"/>
              <a:t>，</a:t>
            </a:r>
            <a:r>
              <a:rPr lang="en-US" altLang="zh-CN" sz="2400" i="1" dirty="0"/>
              <a:t>B</a:t>
            </a:r>
            <a:r>
              <a:rPr lang="en-US" altLang="zh-CN" sz="2400" dirty="0"/>
              <a:t>→</a:t>
            </a:r>
            <a:r>
              <a:rPr lang="en-US" altLang="zh-CN" sz="2400" i="1" dirty="0"/>
              <a:t>D</a:t>
            </a:r>
            <a:r>
              <a:rPr lang="en-US" altLang="zh-CN" sz="2400" dirty="0"/>
              <a:t>。</a:t>
            </a:r>
            <a:endParaRPr lang="en-US" altLang="zh-CN" dirty="0"/>
          </a:p>
          <a:p>
            <a:pPr lvl="1" eaLnBrk="1" hangingPunct="1">
              <a:lnSpc>
                <a:spcPct val="110000"/>
              </a:lnSpc>
              <a:buFont typeface="Wingdings" panose="05000000000000000000" pitchFamily="2" charset="2"/>
              <a:buNone/>
            </a:pPr>
            <a:r>
              <a:rPr lang="en-US" altLang="zh-CN" dirty="0"/>
              <a:t>   </a:t>
            </a:r>
            <a:r>
              <a:rPr lang="zh-CN" altLang="en-US" dirty="0"/>
              <a:t>于是</a:t>
            </a:r>
            <a:r>
              <a:rPr lang="en-US" altLang="zh-CN" i="1" dirty="0"/>
              <a:t>X</a:t>
            </a:r>
            <a:r>
              <a:rPr lang="en-US" altLang="zh-CN" i="1" baseline="30000" dirty="0"/>
              <a:t>（1）</a:t>
            </a:r>
            <a:r>
              <a:rPr lang="en-US" altLang="zh-CN" dirty="0"/>
              <a:t>=</a:t>
            </a:r>
            <a:r>
              <a:rPr lang="en-US" altLang="zh-CN" i="1" dirty="0"/>
              <a:t>AB</a:t>
            </a:r>
            <a:r>
              <a:rPr lang="en-US" altLang="zh-CN" dirty="0"/>
              <a:t>∪</a:t>
            </a:r>
            <a:r>
              <a:rPr lang="en-US" altLang="zh-CN" i="1" dirty="0"/>
              <a:t>CD</a:t>
            </a:r>
            <a:r>
              <a:rPr lang="en-US" altLang="zh-CN" dirty="0"/>
              <a:t>=</a:t>
            </a:r>
            <a:r>
              <a:rPr lang="en-US" altLang="zh-CN" i="1" dirty="0"/>
              <a:t>ABCD</a:t>
            </a:r>
            <a:r>
              <a:rPr lang="en-US" altLang="zh-CN"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767408" y="332656"/>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4400" dirty="0">
                <a:solidFill>
                  <a:schemeClr val="tx2"/>
                </a:solidFill>
              </a:rPr>
              <a:t>函数依赖闭包</a:t>
            </a:r>
          </a:p>
        </p:txBody>
      </p:sp>
      <p:sp>
        <p:nvSpPr>
          <p:cNvPr id="89091" name="Rectangle 3"/>
          <p:cNvSpPr>
            <a:spLocks noChangeArrowheads="1"/>
          </p:cNvSpPr>
          <p:nvPr/>
        </p:nvSpPr>
        <p:spPr bwMode="auto">
          <a:xfrm>
            <a:off x="799158" y="1732831"/>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120000"/>
              </a:lnSpc>
              <a:buFont typeface="Wingdings" panose="05000000000000000000" pitchFamily="2" charset="2"/>
              <a:buNone/>
            </a:pPr>
            <a:r>
              <a:rPr lang="zh-CN" altLang="en-US" sz="2800"/>
              <a:t>(2)因为</a:t>
            </a:r>
            <a:r>
              <a:rPr lang="en-US" altLang="zh-CN" sz="2800"/>
              <a:t>X</a:t>
            </a:r>
            <a:r>
              <a:rPr lang="en-US" altLang="zh-CN" sz="2800" i="1" baseline="30000"/>
              <a:t>（0）</a:t>
            </a:r>
            <a:r>
              <a:rPr lang="en-US" altLang="zh-CN" sz="2800"/>
              <a:t>≠ </a:t>
            </a:r>
            <a:r>
              <a:rPr lang="en-US" altLang="zh-CN" sz="2800" i="1"/>
              <a:t>X</a:t>
            </a:r>
            <a:r>
              <a:rPr lang="en-US" altLang="zh-CN" sz="2800" i="1" baseline="30000"/>
              <a:t>（1）</a:t>
            </a:r>
            <a:r>
              <a:rPr lang="en-US" altLang="zh-CN" sz="2800"/>
              <a:t> ，</a:t>
            </a:r>
            <a:r>
              <a:rPr lang="zh-CN" altLang="en-US" sz="2800"/>
              <a:t>所以再找出左部为</a:t>
            </a:r>
            <a:r>
              <a:rPr lang="en-US" altLang="zh-CN" sz="2800" i="1"/>
              <a:t>ABCD</a:t>
            </a:r>
            <a:r>
              <a:rPr lang="zh-CN" altLang="en-US" sz="2800"/>
              <a:t>子集的那些函数依赖，又得到</a:t>
            </a:r>
            <a:r>
              <a:rPr lang="en-US" altLang="zh-CN" sz="2800" i="1"/>
              <a:t>AB</a:t>
            </a:r>
            <a:r>
              <a:rPr lang="en-US" altLang="zh-CN" sz="2800"/>
              <a:t>→</a:t>
            </a:r>
            <a:r>
              <a:rPr lang="en-US" altLang="zh-CN" sz="2800" i="1"/>
              <a:t>C</a:t>
            </a:r>
            <a:r>
              <a:rPr lang="en-US" altLang="zh-CN" sz="2800"/>
              <a:t>，</a:t>
            </a:r>
            <a:r>
              <a:rPr lang="en-US" altLang="zh-CN" sz="2800" i="1"/>
              <a:t>B</a:t>
            </a:r>
            <a:r>
              <a:rPr lang="en-US" altLang="zh-CN" sz="2800"/>
              <a:t>→</a:t>
            </a:r>
            <a:r>
              <a:rPr lang="en-US" altLang="zh-CN" sz="2800" i="1"/>
              <a:t>D</a:t>
            </a:r>
            <a:r>
              <a:rPr lang="en-US" altLang="zh-CN" sz="2800"/>
              <a:t>， </a:t>
            </a:r>
            <a:r>
              <a:rPr lang="en-US" altLang="zh-CN" sz="2800" i="1"/>
              <a:t>C</a:t>
            </a:r>
            <a:r>
              <a:rPr lang="en-US" altLang="zh-CN" sz="2800"/>
              <a:t>→</a:t>
            </a:r>
            <a:r>
              <a:rPr lang="en-US" altLang="zh-CN" sz="2800" i="1"/>
              <a:t>E</a:t>
            </a:r>
            <a:r>
              <a:rPr lang="en-US" altLang="zh-CN" sz="2800"/>
              <a:t>，</a:t>
            </a:r>
            <a:r>
              <a:rPr lang="en-US" altLang="zh-CN" sz="2800" i="1"/>
              <a:t>AC</a:t>
            </a:r>
            <a:r>
              <a:rPr lang="en-US" altLang="zh-CN" sz="2800"/>
              <a:t>→</a:t>
            </a:r>
            <a:r>
              <a:rPr lang="en-US" altLang="zh-CN" sz="2800" i="1"/>
              <a:t>B</a:t>
            </a:r>
            <a:r>
              <a:rPr lang="en-US" altLang="zh-CN" sz="2800"/>
              <a:t>，</a:t>
            </a:r>
          </a:p>
          <a:p>
            <a:pPr eaLnBrk="1" hangingPunct="1">
              <a:lnSpc>
                <a:spcPct val="120000"/>
              </a:lnSpc>
              <a:buFont typeface="Wingdings" panose="05000000000000000000" pitchFamily="2" charset="2"/>
              <a:buNone/>
            </a:pPr>
            <a:r>
              <a:rPr lang="en-US" altLang="zh-CN" sz="2800"/>
              <a:t>    </a:t>
            </a:r>
            <a:r>
              <a:rPr lang="zh-CN" altLang="en-US" sz="2800"/>
              <a:t>于是</a:t>
            </a:r>
            <a:r>
              <a:rPr lang="en-US" altLang="zh-CN" sz="2800" i="1"/>
              <a:t>X</a:t>
            </a:r>
            <a:r>
              <a:rPr lang="en-US" altLang="zh-CN" sz="2800" i="1" baseline="30000"/>
              <a:t>（2）</a:t>
            </a:r>
            <a:r>
              <a:rPr lang="en-US" altLang="zh-CN" sz="2800"/>
              <a:t>=</a:t>
            </a:r>
            <a:r>
              <a:rPr lang="en-US" altLang="zh-CN" sz="2800" i="1"/>
              <a:t>X</a:t>
            </a:r>
            <a:r>
              <a:rPr lang="en-US" altLang="zh-CN" sz="2800" i="1" baseline="30000"/>
              <a:t>（1）</a:t>
            </a:r>
            <a:r>
              <a:rPr lang="en-US" altLang="zh-CN" sz="2800"/>
              <a:t>∪</a:t>
            </a:r>
            <a:r>
              <a:rPr lang="en-US" altLang="zh-CN" sz="2800" i="1"/>
              <a:t>BCDE</a:t>
            </a:r>
            <a:r>
              <a:rPr lang="en-US" altLang="zh-CN" sz="2800"/>
              <a:t>=</a:t>
            </a:r>
            <a:r>
              <a:rPr lang="en-US" altLang="zh-CN" sz="2800" i="1"/>
              <a:t>ABCDE</a:t>
            </a:r>
            <a:r>
              <a:rPr lang="en-US" altLang="zh-CN" sz="2800"/>
              <a:t>。</a:t>
            </a:r>
          </a:p>
          <a:p>
            <a:pPr eaLnBrk="1" hangingPunct="1">
              <a:lnSpc>
                <a:spcPct val="120000"/>
              </a:lnSpc>
              <a:spcBef>
                <a:spcPct val="90000"/>
              </a:spcBef>
              <a:buFont typeface="Wingdings" panose="05000000000000000000" pitchFamily="2" charset="2"/>
              <a:buNone/>
            </a:pPr>
            <a:r>
              <a:rPr lang="en-US" altLang="zh-CN" sz="2800"/>
              <a:t>(3)</a:t>
            </a:r>
            <a:r>
              <a:rPr lang="zh-CN" altLang="en-US" sz="2800"/>
              <a:t>因为</a:t>
            </a:r>
            <a:r>
              <a:rPr lang="en-US" altLang="zh-CN" sz="2800" i="1"/>
              <a:t>X</a:t>
            </a:r>
            <a:r>
              <a:rPr lang="en-US" altLang="zh-CN" sz="2800" i="1" baseline="30000"/>
              <a:t>（2）</a:t>
            </a:r>
            <a:r>
              <a:rPr lang="en-US" altLang="zh-CN" sz="2800"/>
              <a:t>=U，</a:t>
            </a:r>
            <a:r>
              <a:rPr lang="zh-CN" altLang="en-US" sz="2800"/>
              <a:t>算法终止</a:t>
            </a:r>
          </a:p>
          <a:p>
            <a:pPr eaLnBrk="1" hangingPunct="1">
              <a:lnSpc>
                <a:spcPct val="120000"/>
              </a:lnSpc>
              <a:spcBef>
                <a:spcPct val="90000"/>
              </a:spcBef>
              <a:buFont typeface="Wingdings" panose="05000000000000000000" pitchFamily="2" charset="2"/>
              <a:buNone/>
            </a:pPr>
            <a:r>
              <a:rPr lang="zh-CN" altLang="en-US" sz="2800"/>
              <a:t>所以（</a:t>
            </a:r>
            <a:r>
              <a:rPr lang="en-US" altLang="zh-CN" sz="2800" i="1"/>
              <a:t>AB</a:t>
            </a:r>
            <a:r>
              <a:rPr lang="en-US" altLang="zh-CN" sz="2800"/>
              <a:t>）</a:t>
            </a:r>
            <a:r>
              <a:rPr lang="en-US" altLang="zh-CN" sz="2800" i="1" baseline="-25000"/>
              <a:t>F</a:t>
            </a:r>
            <a:r>
              <a:rPr lang="en-US" altLang="zh-CN" sz="2800" i="1" baseline="30000"/>
              <a:t>+</a:t>
            </a:r>
            <a:r>
              <a:rPr lang="en-US" altLang="zh-CN" sz="2800"/>
              <a:t> =</a:t>
            </a:r>
            <a:r>
              <a:rPr lang="en-US" altLang="zh-CN" sz="2800" i="1"/>
              <a:t>ABCDE</a:t>
            </a:r>
            <a:r>
              <a:rPr lang="en-US" altLang="zh-CN" sz="2800"/>
              <a:t>。</a:t>
            </a:r>
          </a:p>
          <a:p>
            <a:pPr eaLnBrk="1" hangingPunct="1">
              <a:lnSpc>
                <a:spcPct val="120000"/>
              </a:lnSpc>
              <a:buFont typeface="Wingdings" panose="05000000000000000000" pitchFamily="2" charset="2"/>
              <a:buNone/>
            </a:pPr>
            <a:endParaRPr lang="zh-CN" alt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函数依赖闭包</a:t>
            </a:r>
          </a:p>
        </p:txBody>
      </p:sp>
      <p:sp>
        <p:nvSpPr>
          <p:cNvPr id="90115" name="Rectangle 3"/>
          <p:cNvSpPr>
            <a:spLocks noGrp="1" noChangeArrowheads="1"/>
          </p:cNvSpPr>
          <p:nvPr>
            <p:ph idx="1"/>
          </p:nvPr>
        </p:nvSpPr>
        <p:spPr>
          <a:xfrm>
            <a:off x="866418" y="1690688"/>
            <a:ext cx="10270141" cy="4978672"/>
          </a:xfrm>
        </p:spPr>
        <p:txBody>
          <a:bodyPr/>
          <a:lstStyle/>
          <a:p>
            <a:pPr eaLnBrk="1" hangingPunct="1">
              <a:buFont typeface="Wingdings" panose="05000000000000000000" pitchFamily="2" charset="2"/>
              <a:buNone/>
            </a:pPr>
            <a:r>
              <a:rPr lang="zh-CN" altLang="en-US" dirty="0" smtClean="0"/>
              <a:t>算法的正确性：</a:t>
            </a:r>
          </a:p>
          <a:p>
            <a:pPr eaLnBrk="1" hangingPunct="1">
              <a:buFont typeface="Wingdings" panose="05000000000000000000" pitchFamily="2" charset="2"/>
              <a:buNone/>
            </a:pPr>
            <a:r>
              <a:rPr lang="zh-CN" altLang="en-US" dirty="0" smtClean="0"/>
              <a:t>1）</a:t>
            </a:r>
            <a:r>
              <a:rPr lang="en-US" altLang="zh-CN" dirty="0" err="1" smtClean="0"/>
              <a:t>X</a:t>
            </a:r>
            <a:r>
              <a:rPr lang="en-US" altLang="zh-CN" baseline="30000" dirty="0" err="1" smtClean="0"/>
              <a:t>（j</a:t>
            </a:r>
            <a:r>
              <a:rPr lang="en-US" altLang="zh-CN" baseline="30000" dirty="0" smtClean="0"/>
              <a:t>）</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en-US" altLang="zh-CN" dirty="0" smtClean="0">
                <a:sym typeface="Symbol" panose="05050102010706020507" pitchFamily="18" charset="2"/>
              </a:rPr>
              <a:t>（j=0,1,…），</a:t>
            </a:r>
            <a:r>
              <a:rPr lang="zh-CN" altLang="en-US" dirty="0" smtClean="0">
                <a:sym typeface="Symbol" panose="05050102010706020507" pitchFamily="18" charset="2"/>
              </a:rPr>
              <a:t>即用算法计算出的每一个属性</a:t>
            </a:r>
            <a:r>
              <a:rPr lang="en-US" altLang="zh-CN" dirty="0" smtClean="0">
                <a:sym typeface="Symbol" panose="05050102010706020507" pitchFamily="18" charset="2"/>
              </a:rPr>
              <a:t>A，</a:t>
            </a:r>
            <a:r>
              <a:rPr lang="zh-CN" altLang="en-US" dirty="0" smtClean="0">
                <a:sym typeface="Symbol" panose="05050102010706020507" pitchFamily="18" charset="2"/>
              </a:rPr>
              <a:t>必有</a:t>
            </a:r>
            <a:r>
              <a:rPr lang="en-US" altLang="zh-CN" dirty="0" smtClean="0">
                <a:sym typeface="Symbol" panose="05050102010706020507" pitchFamily="18" charset="2"/>
              </a:rPr>
              <a:t>A X</a:t>
            </a:r>
            <a:r>
              <a:rPr lang="en-US" altLang="zh-CN" baseline="30000" dirty="0" smtClean="0">
                <a:sym typeface="Symbol" panose="05050102010706020507" pitchFamily="18" charset="2"/>
              </a:rPr>
              <a:t>＋</a:t>
            </a:r>
            <a:r>
              <a:rPr lang="en-US" altLang="zh-CN" dirty="0" smtClean="0">
                <a:sym typeface="Symbol" panose="05050102010706020507" pitchFamily="18" charset="2"/>
              </a:rPr>
              <a:t>，</a:t>
            </a:r>
            <a:r>
              <a:rPr lang="zh-CN" altLang="en-US" dirty="0" smtClean="0">
                <a:sym typeface="Symbol" panose="05050102010706020507" pitchFamily="18" charset="2"/>
              </a:rPr>
              <a:t>说明算出的结果不会多出来某些不属于</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zh-CN" altLang="en-US" dirty="0" smtClean="0">
                <a:sym typeface="Symbol" panose="05050102010706020507" pitchFamily="18" charset="2"/>
              </a:rPr>
              <a:t>的属性。</a:t>
            </a:r>
          </a:p>
          <a:p>
            <a:pPr eaLnBrk="1" hangingPunct="1">
              <a:buFont typeface="Wingdings" panose="05000000000000000000" pitchFamily="2" charset="2"/>
              <a:buNone/>
            </a:pPr>
            <a:r>
              <a:rPr lang="zh-CN" altLang="en-US" dirty="0" smtClean="0">
                <a:sym typeface="Symbol" panose="05050102010706020507" pitchFamily="18" charset="2"/>
              </a:rPr>
              <a:t>2） </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zh-CN" altLang="en-US" dirty="0" smtClean="0">
                <a:sym typeface="Symbol" panose="05050102010706020507" pitchFamily="18" charset="2"/>
              </a:rPr>
              <a:t> </a:t>
            </a:r>
            <a:r>
              <a:rPr lang="en-US" altLang="zh-CN" dirty="0" smtClean="0">
                <a:sym typeface="Symbol" panose="05050102010706020507" pitchFamily="18" charset="2"/>
              </a:rPr>
              <a:t> </a:t>
            </a:r>
            <a:r>
              <a:rPr lang="en-US" altLang="zh-CN" dirty="0" err="1" smtClean="0"/>
              <a:t>X</a:t>
            </a:r>
            <a:r>
              <a:rPr lang="en-US" altLang="zh-CN" baseline="30000" dirty="0" err="1" smtClean="0"/>
              <a:t>（k</a:t>
            </a:r>
            <a:r>
              <a:rPr lang="en-US" altLang="zh-CN" baseline="30000" dirty="0" smtClean="0"/>
              <a:t>）</a:t>
            </a:r>
            <a:r>
              <a:rPr lang="en-US" altLang="zh-CN" baseline="30000" dirty="0" smtClean="0">
                <a:sym typeface="Symbol" panose="05050102010706020507" pitchFamily="18" charset="2"/>
              </a:rPr>
              <a:t> </a:t>
            </a:r>
            <a:r>
              <a:rPr lang="en-US" altLang="zh-CN" dirty="0" smtClean="0">
                <a:sym typeface="Symbol" panose="05050102010706020507" pitchFamily="18" charset="2"/>
              </a:rPr>
              <a:t>（k</a:t>
            </a:r>
            <a:r>
              <a:rPr lang="zh-CN" altLang="en-US" dirty="0" smtClean="0">
                <a:sym typeface="Symbol" panose="05050102010706020507" pitchFamily="18" charset="2"/>
              </a:rPr>
              <a:t>为某个</a:t>
            </a:r>
            <a:r>
              <a:rPr lang="en-US" altLang="zh-CN" dirty="0" smtClean="0">
                <a:sym typeface="Symbol" panose="05050102010706020507" pitchFamily="18" charset="2"/>
              </a:rPr>
              <a:t>j，</a:t>
            </a:r>
            <a:r>
              <a:rPr lang="zh-CN" altLang="en-US" dirty="0" smtClean="0">
                <a:sym typeface="Symbol" panose="05050102010706020507" pitchFamily="18" charset="2"/>
              </a:rPr>
              <a:t>即</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zh-CN" altLang="en-US" dirty="0" smtClean="0">
                <a:sym typeface="Symbol" panose="05050102010706020507" pitchFamily="18" charset="2"/>
              </a:rPr>
              <a:t> 中的任一属性</a:t>
            </a:r>
            <a:r>
              <a:rPr lang="en-US" altLang="zh-CN" dirty="0" smtClean="0">
                <a:sym typeface="Symbol" panose="05050102010706020507" pitchFamily="18" charset="2"/>
              </a:rPr>
              <a:t>A</a:t>
            </a:r>
            <a:r>
              <a:rPr lang="zh-CN" altLang="en-US" dirty="0" smtClean="0">
                <a:sym typeface="Symbol" panose="05050102010706020507" pitchFamily="18" charset="2"/>
              </a:rPr>
              <a:t>必属于计算中的某个</a:t>
            </a:r>
            <a:r>
              <a:rPr lang="en-US" altLang="zh-CN" dirty="0" err="1" smtClean="0"/>
              <a:t>X</a:t>
            </a:r>
            <a:r>
              <a:rPr lang="en-US" altLang="zh-CN" baseline="30000" dirty="0" err="1" smtClean="0"/>
              <a:t>（j</a:t>
            </a:r>
            <a:r>
              <a:rPr lang="en-US" altLang="zh-CN" baseline="30000" dirty="0" smtClean="0"/>
              <a:t>）</a:t>
            </a:r>
            <a:r>
              <a:rPr lang="en-US" altLang="zh-CN" dirty="0" smtClean="0">
                <a:sym typeface="Symbol" panose="05050102010706020507" pitchFamily="18" charset="2"/>
              </a:rPr>
              <a:t>（j=0,1,…），</a:t>
            </a:r>
            <a:r>
              <a:rPr lang="zh-CN" altLang="en-US" dirty="0" smtClean="0">
                <a:sym typeface="Symbol" panose="05050102010706020507" pitchFamily="18" charset="2"/>
              </a:rPr>
              <a:t>说明计算的结果不会遗漏某些属于</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zh-CN" altLang="en-US" dirty="0" smtClean="0">
                <a:sym typeface="Symbol" panose="05050102010706020507" pitchFamily="18" charset="2"/>
              </a:rPr>
              <a:t>的属性。</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09165" y="1050518"/>
            <a:ext cx="10515600" cy="1157090"/>
          </a:xfrm>
        </p:spPr>
        <p:txBody>
          <a:bodyPr/>
          <a:lstStyle/>
          <a:p>
            <a:pPr eaLnBrk="1" hangingPunct="1"/>
            <a:r>
              <a:rPr lang="zh-CN" altLang="en-US" dirty="0" smtClean="0"/>
              <a:t>闭包的计算</a:t>
            </a:r>
          </a:p>
        </p:txBody>
      </p:sp>
      <p:sp>
        <p:nvSpPr>
          <p:cNvPr id="91139" name="Rectangle 3"/>
          <p:cNvSpPr>
            <a:spLocks noGrp="1" noChangeArrowheads="1"/>
          </p:cNvSpPr>
          <p:nvPr>
            <p:ph idx="1"/>
          </p:nvPr>
        </p:nvSpPr>
        <p:spPr>
          <a:xfrm>
            <a:off x="809165" y="2511017"/>
            <a:ext cx="10515600" cy="3798303"/>
          </a:xfrm>
        </p:spPr>
        <p:txBody>
          <a:bodyPr/>
          <a:lstStyle/>
          <a:p>
            <a:pPr eaLnBrk="1" hangingPunct="1"/>
            <a:r>
              <a:rPr lang="zh-CN" altLang="en-US" dirty="0" smtClean="0"/>
              <a:t>示例 2</a:t>
            </a:r>
          </a:p>
          <a:p>
            <a:pPr lvl="1" eaLnBrk="1" hangingPunct="1">
              <a:buFont typeface="Wingdings" panose="05000000000000000000" pitchFamily="2" charset="2"/>
              <a:buNone/>
            </a:pPr>
            <a:r>
              <a:rPr lang="zh-CN" altLang="en-US" dirty="0" smtClean="0"/>
              <a:t>	</a:t>
            </a:r>
            <a:r>
              <a:rPr lang="en-US" altLang="zh-CN" dirty="0" smtClean="0"/>
              <a:t>R&lt; U, F &gt;, U = (A, B, C, G, H, I), F = {A</a:t>
            </a:r>
            <a:r>
              <a:rPr lang="en-US" altLang="zh-CN" dirty="0" smtClean="0">
                <a:sym typeface="Symbol" panose="05050102010706020507" pitchFamily="18" charset="2"/>
              </a:rPr>
              <a:t></a:t>
            </a:r>
            <a:r>
              <a:rPr lang="en-US" altLang="zh-CN" dirty="0" smtClean="0"/>
              <a:t>B, A</a:t>
            </a:r>
            <a:r>
              <a:rPr lang="en-US" altLang="zh-CN" dirty="0" smtClean="0">
                <a:sym typeface="Symbol" panose="05050102010706020507" pitchFamily="18" charset="2"/>
              </a:rPr>
              <a:t>C, CGH, CGI, BH},</a:t>
            </a:r>
            <a:r>
              <a:rPr lang="zh-CN" altLang="en-US" dirty="0" smtClean="0">
                <a:sym typeface="Symbol" panose="05050102010706020507" pitchFamily="18" charset="2"/>
              </a:rPr>
              <a:t>计算            </a:t>
            </a:r>
          </a:p>
          <a:p>
            <a:pPr lvl="1" eaLnBrk="1" hangingPunct="1">
              <a:buFont typeface="Wingdings" panose="05000000000000000000" pitchFamily="2" charset="2"/>
              <a:buNone/>
            </a:pPr>
            <a:r>
              <a:rPr lang="zh-CN" altLang="en-US" dirty="0" smtClean="0">
                <a:sym typeface="Symbol" panose="05050102010706020507" pitchFamily="18" charset="2"/>
              </a:rPr>
              <a:t>			</a:t>
            </a:r>
          </a:p>
          <a:p>
            <a:pPr lvl="1" eaLnBrk="1" hangingPunct="1">
              <a:buFont typeface="Wingdings" panose="05000000000000000000" pitchFamily="2" charset="2"/>
              <a:buNone/>
            </a:pPr>
            <a:r>
              <a:rPr lang="zh-CN" altLang="en-US" dirty="0" smtClean="0">
                <a:sym typeface="Symbol" panose="05050102010706020507" pitchFamily="18" charset="2"/>
              </a:rPr>
              <a:t>			</a:t>
            </a:r>
          </a:p>
        </p:txBody>
      </p:sp>
      <p:graphicFrame>
        <p:nvGraphicFramePr>
          <p:cNvPr id="91140" name="Object 4"/>
          <p:cNvGraphicFramePr>
            <a:graphicFrameLocks noChangeAspect="1"/>
          </p:cNvGraphicFramePr>
          <p:nvPr>
            <p:extLst>
              <p:ext uri="{D42A27DB-BD31-4B8C-83A1-F6EECF244321}">
                <p14:modId xmlns:p14="http://schemas.microsoft.com/office/powerpoint/2010/main" val="312341935"/>
              </p:ext>
            </p:extLst>
          </p:nvPr>
        </p:nvGraphicFramePr>
        <p:xfrm>
          <a:off x="1991544" y="3356992"/>
          <a:ext cx="1143000" cy="598488"/>
        </p:xfrm>
        <a:graphic>
          <a:graphicData uri="http://schemas.openxmlformats.org/presentationml/2006/ole">
            <mc:AlternateContent xmlns:mc="http://schemas.openxmlformats.org/markup-compatibility/2006">
              <mc:Choice xmlns:v="urn:schemas-microsoft-com:vml" Requires="v">
                <p:oleObj spid="_x0000_s91170" name="公式" r:id="rId3" imgW="444307" imgH="228501" progId="Equation.3">
                  <p:embed/>
                </p:oleObj>
              </mc:Choice>
              <mc:Fallback>
                <p:oleObj name="公式" r:id="rId3" imgW="444307"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3356992"/>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1" name="Rectangle 5"/>
          <p:cNvSpPr>
            <a:spLocks noChangeArrowheads="1"/>
          </p:cNvSpPr>
          <p:nvPr/>
        </p:nvSpPr>
        <p:spPr bwMode="auto">
          <a:xfrm>
            <a:off x="838200" y="230188"/>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00100" y="502778"/>
            <a:ext cx="10515600" cy="1325563"/>
          </a:xfrm>
        </p:spPr>
        <p:txBody>
          <a:bodyPr/>
          <a:lstStyle/>
          <a:p>
            <a:pPr eaLnBrk="1" hangingPunct="1"/>
            <a:r>
              <a:rPr lang="zh-CN" altLang="en-US" dirty="0" smtClean="0"/>
              <a:t>闭包的计算</a:t>
            </a:r>
          </a:p>
        </p:txBody>
      </p:sp>
      <p:sp>
        <p:nvSpPr>
          <p:cNvPr id="92163" name="Rectangle 3"/>
          <p:cNvSpPr>
            <a:spLocks noGrp="1" noChangeArrowheads="1"/>
          </p:cNvSpPr>
          <p:nvPr>
            <p:ph idx="1"/>
          </p:nvPr>
        </p:nvSpPr>
        <p:spPr/>
        <p:txBody>
          <a:bodyPr/>
          <a:lstStyle/>
          <a:p>
            <a:pPr eaLnBrk="1" hangingPunct="1">
              <a:lnSpc>
                <a:spcPct val="90000"/>
              </a:lnSpc>
            </a:pPr>
            <a:r>
              <a:rPr lang="zh-CN" altLang="en-US" sz="2800" dirty="0"/>
              <a:t>示例 2</a:t>
            </a:r>
          </a:p>
          <a:p>
            <a:pPr lvl="1" eaLnBrk="1" hangingPunct="1">
              <a:lnSpc>
                <a:spcPct val="90000"/>
              </a:lnSpc>
              <a:buFont typeface="Wingdings" panose="05000000000000000000" pitchFamily="2" charset="2"/>
              <a:buNone/>
            </a:pPr>
            <a:r>
              <a:rPr lang="zh-CN" altLang="en-US" sz="2400" dirty="0"/>
              <a:t>	</a:t>
            </a:r>
            <a:r>
              <a:rPr lang="en-US" altLang="zh-CN" sz="2400" dirty="0"/>
              <a:t>R&lt; U, F &gt;, U = (A, B, C, G, H, I), F = {A</a:t>
            </a:r>
            <a:r>
              <a:rPr lang="en-US" altLang="zh-CN" sz="2400" dirty="0">
                <a:sym typeface="Symbol" panose="05050102010706020507" pitchFamily="18" charset="2"/>
              </a:rPr>
              <a:t></a:t>
            </a:r>
            <a:r>
              <a:rPr lang="en-US" altLang="zh-CN" sz="2400" dirty="0"/>
              <a:t>B, A</a:t>
            </a:r>
            <a:r>
              <a:rPr lang="en-US" altLang="zh-CN" sz="2400" dirty="0">
                <a:sym typeface="Symbol" panose="05050102010706020507" pitchFamily="18" charset="2"/>
              </a:rPr>
              <a:t>C, CGH, CGI, BH},</a:t>
            </a:r>
            <a:r>
              <a:rPr lang="zh-CN" altLang="en-US" sz="2400" dirty="0">
                <a:sym typeface="Symbol" panose="05050102010706020507" pitchFamily="18" charset="2"/>
              </a:rPr>
              <a:t>计算            </a:t>
            </a:r>
          </a:p>
          <a:p>
            <a:pPr lvl="1" eaLnBrk="1" hangingPunct="1">
              <a:lnSpc>
                <a:spcPct val="90000"/>
              </a:lnSpc>
              <a:buFont typeface="Wingdings" panose="05000000000000000000" pitchFamily="2" charset="2"/>
              <a:buNone/>
            </a:pPr>
            <a:r>
              <a:rPr lang="zh-CN" altLang="en-US" sz="2400" dirty="0">
                <a:sym typeface="Symbol" panose="05050102010706020507" pitchFamily="18" charset="2"/>
              </a:rPr>
              <a:t>			</a:t>
            </a:r>
          </a:p>
          <a:p>
            <a:pPr lvl="1" eaLnBrk="1" hangingPunct="1">
              <a:lnSpc>
                <a:spcPct val="90000"/>
              </a:lnSpc>
              <a:buFont typeface="Wingdings" panose="05000000000000000000" pitchFamily="2" charset="2"/>
              <a:buNone/>
            </a:pPr>
            <a:r>
              <a:rPr lang="zh-CN" altLang="en-US" sz="2400" dirty="0">
                <a:sym typeface="Symbol" panose="05050102010706020507" pitchFamily="18" charset="2"/>
              </a:rPr>
              <a:t>			所用依赖	</a:t>
            </a:r>
          </a:p>
          <a:p>
            <a:pPr lvl="1" eaLnBrk="1" hangingPunct="1">
              <a:lnSpc>
                <a:spcPct val="90000"/>
              </a:lnSpc>
              <a:spcBef>
                <a:spcPct val="60000"/>
              </a:spcBef>
              <a:buFont typeface="Wingdings" panose="05000000000000000000" pitchFamily="2" charset="2"/>
              <a:buNone/>
            </a:pPr>
            <a:r>
              <a:rPr lang="zh-CN" altLang="en-US" sz="2400" dirty="0">
                <a:sym typeface="Symbol" panose="05050102010706020507" pitchFamily="18" charset="2"/>
              </a:rPr>
              <a:t>			   </a:t>
            </a:r>
            <a:r>
              <a:rPr lang="en-US" altLang="zh-CN" sz="2400" dirty="0"/>
              <a:t>A</a:t>
            </a:r>
            <a:r>
              <a:rPr lang="en-US" altLang="zh-CN" sz="2400" dirty="0">
                <a:sym typeface="Symbol" panose="05050102010706020507" pitchFamily="18" charset="2"/>
              </a:rPr>
              <a:t></a:t>
            </a:r>
            <a:r>
              <a:rPr lang="en-US" altLang="zh-CN" sz="2400" dirty="0"/>
              <a:t>B		AGB</a:t>
            </a:r>
            <a:r>
              <a:rPr lang="en-US" altLang="zh-CN" sz="2400" dirty="0">
                <a:sym typeface="Symbol" panose="05050102010706020507" pitchFamily="18" charset="2"/>
              </a:rPr>
              <a:t> 	</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C		AGBC</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CGH		AGBCH</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CGI		           AGBCH I</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a:t>
            </a:r>
          </a:p>
        </p:txBody>
      </p:sp>
      <p:graphicFrame>
        <p:nvGraphicFramePr>
          <p:cNvPr id="92164" name="Object 4"/>
          <p:cNvGraphicFramePr>
            <a:graphicFrameLocks noChangeAspect="1"/>
          </p:cNvGraphicFramePr>
          <p:nvPr/>
        </p:nvGraphicFramePr>
        <p:xfrm>
          <a:off x="6705600" y="2667000"/>
          <a:ext cx="1143000" cy="598488"/>
        </p:xfrm>
        <a:graphic>
          <a:graphicData uri="http://schemas.openxmlformats.org/presentationml/2006/ole">
            <mc:AlternateContent xmlns:mc="http://schemas.openxmlformats.org/markup-compatibility/2006">
              <mc:Choice xmlns:v="urn:schemas-microsoft-com:vml" Requires="v">
                <p:oleObj spid="_x0000_s92255" name="公式" r:id="rId3" imgW="444307" imgH="228501" progId="Equation.3">
                  <p:embed/>
                </p:oleObj>
              </mc:Choice>
              <mc:Fallback>
                <p:oleObj name="公式" r:id="rId3" imgW="444307"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6670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5"/>
          <p:cNvGraphicFramePr>
            <a:graphicFrameLocks noChangeAspect="1"/>
          </p:cNvGraphicFramePr>
          <p:nvPr/>
        </p:nvGraphicFramePr>
        <p:xfrm>
          <a:off x="6400800" y="3352800"/>
          <a:ext cx="1143000" cy="598488"/>
        </p:xfrm>
        <a:graphic>
          <a:graphicData uri="http://schemas.openxmlformats.org/presentationml/2006/ole">
            <mc:AlternateContent xmlns:mc="http://schemas.openxmlformats.org/markup-compatibility/2006">
              <mc:Choice xmlns:v="urn:schemas-microsoft-com:vml" Requires="v">
                <p:oleObj spid="_x0000_s92256" name="公式" r:id="rId5" imgW="444307" imgH="228501" progId="Equation.3">
                  <p:embed/>
                </p:oleObj>
              </mc:Choice>
              <mc:Fallback>
                <p:oleObj name="公式" r:id="rId5" imgW="444307"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3528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6"/>
          <p:cNvGraphicFramePr>
            <a:graphicFrameLocks noChangeAspect="1"/>
          </p:cNvGraphicFramePr>
          <p:nvPr/>
        </p:nvGraphicFramePr>
        <p:xfrm>
          <a:off x="4267200" y="6019800"/>
          <a:ext cx="1143000" cy="598488"/>
        </p:xfrm>
        <a:graphic>
          <a:graphicData uri="http://schemas.openxmlformats.org/presentationml/2006/ole">
            <mc:AlternateContent xmlns:mc="http://schemas.openxmlformats.org/markup-compatibility/2006">
              <mc:Choice xmlns:v="urn:schemas-microsoft-com:vml" Requires="v">
                <p:oleObj spid="_x0000_s92257" name="公式" r:id="rId6" imgW="444307" imgH="228501" progId="Equation.3">
                  <p:embed/>
                </p:oleObj>
              </mc:Choice>
              <mc:Fallback>
                <p:oleObj name="公式" r:id="rId6" imgW="444307"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60198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7" name="Line 7"/>
          <p:cNvSpPr>
            <a:spLocks noChangeShapeType="1"/>
          </p:cNvSpPr>
          <p:nvPr/>
        </p:nvSpPr>
        <p:spPr bwMode="auto">
          <a:xfrm>
            <a:off x="2743200" y="4038600"/>
            <a:ext cx="632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8" name="Rectangle 8"/>
          <p:cNvSpPr>
            <a:spLocks noChangeArrowheads="1"/>
          </p:cNvSpPr>
          <p:nvPr/>
        </p:nvSpPr>
        <p:spPr bwMode="auto">
          <a:xfrm>
            <a:off x="800100" y="185738"/>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
        <p:nvSpPr>
          <p:cNvPr id="92169" name="Text Box 9"/>
          <p:cNvSpPr txBox="1">
            <a:spLocks noChangeArrowheads="1"/>
          </p:cNvSpPr>
          <p:nvPr/>
        </p:nvSpPr>
        <p:spPr bwMode="auto">
          <a:xfrm>
            <a:off x="6629400" y="6172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solidFill>
                  <a:srgbClr val="FF3300"/>
                </a:solidFill>
              </a:rPr>
              <a:t>AGBCHI</a:t>
            </a:r>
          </a:p>
        </p:txBody>
      </p:sp>
      <p:sp>
        <p:nvSpPr>
          <p:cNvPr id="92170" name="Text Box 10"/>
          <p:cNvSpPr txBox="1">
            <a:spLocks noChangeArrowheads="1"/>
          </p:cNvSpPr>
          <p:nvPr/>
        </p:nvSpPr>
        <p:spPr bwMode="auto">
          <a:xfrm>
            <a:off x="1752600" y="4191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t>X</a:t>
            </a:r>
            <a:r>
              <a:rPr lang="en-US" altLang="zh-CN" sz="2400" baseline="30000"/>
              <a:t>0</a:t>
            </a:r>
            <a:r>
              <a:rPr lang="en-US" altLang="zh-CN" sz="2400"/>
              <a:t>=AG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22829" y="531747"/>
            <a:ext cx="10515600" cy="1325563"/>
          </a:xfrm>
        </p:spPr>
        <p:txBody>
          <a:bodyPr/>
          <a:lstStyle/>
          <a:p>
            <a:pPr eaLnBrk="1" hangingPunct="1"/>
            <a:r>
              <a:rPr lang="zh-CN" altLang="en-US" dirty="0" smtClean="0"/>
              <a:t>闭包的计算</a:t>
            </a:r>
          </a:p>
        </p:txBody>
      </p:sp>
      <p:sp>
        <p:nvSpPr>
          <p:cNvPr id="93187" name="Rectangle 3"/>
          <p:cNvSpPr>
            <a:spLocks noGrp="1" noChangeArrowheads="1"/>
          </p:cNvSpPr>
          <p:nvPr>
            <p:ph idx="1"/>
          </p:nvPr>
        </p:nvSpPr>
        <p:spPr>
          <a:noFill/>
        </p:spPr>
        <p:txBody>
          <a:bodyPr/>
          <a:lstStyle/>
          <a:p>
            <a:pPr eaLnBrk="1" hangingPunct="1"/>
            <a:r>
              <a:rPr lang="zh-CN" altLang="en-US" smtClean="0"/>
              <a:t>示例3</a:t>
            </a:r>
          </a:p>
          <a:p>
            <a:pPr lvl="1" eaLnBrk="1" hangingPunct="1">
              <a:buFont typeface="Wingdings" panose="05000000000000000000" pitchFamily="2" charset="2"/>
              <a:buNone/>
            </a:pPr>
            <a:r>
              <a:rPr lang="zh-CN" altLang="en-US" smtClean="0"/>
              <a:t>	</a:t>
            </a:r>
            <a:r>
              <a:rPr lang="en-US" altLang="zh-CN" smtClean="0"/>
              <a:t>R&lt; U, F &gt;, U = (A, B, C, D, E, G), F = {A</a:t>
            </a:r>
            <a:r>
              <a:rPr lang="en-US" altLang="zh-CN" smtClean="0">
                <a:sym typeface="Symbol" panose="05050102010706020507" pitchFamily="18" charset="2"/>
              </a:rPr>
              <a:t>E</a:t>
            </a:r>
            <a:r>
              <a:rPr lang="en-US" altLang="zh-CN" smtClean="0"/>
              <a:t>, BE</a:t>
            </a:r>
            <a:r>
              <a:rPr lang="en-US" altLang="zh-CN" smtClean="0">
                <a:sym typeface="Symbol" panose="05050102010706020507" pitchFamily="18" charset="2"/>
              </a:rPr>
              <a:t>AG, CEA, GD},</a:t>
            </a:r>
            <a:r>
              <a:rPr lang="zh-CN" altLang="en-US" smtClean="0">
                <a:sym typeface="Symbol" panose="05050102010706020507" pitchFamily="18" charset="2"/>
              </a:rPr>
              <a:t>计算</a:t>
            </a:r>
          </a:p>
        </p:txBody>
      </p:sp>
      <p:graphicFrame>
        <p:nvGraphicFramePr>
          <p:cNvPr id="93188" name="Object 4"/>
          <p:cNvGraphicFramePr>
            <a:graphicFrameLocks noChangeAspect="1"/>
          </p:cNvGraphicFramePr>
          <p:nvPr>
            <p:extLst>
              <p:ext uri="{D42A27DB-BD31-4B8C-83A1-F6EECF244321}">
                <p14:modId xmlns:p14="http://schemas.microsoft.com/office/powerpoint/2010/main" val="1216137238"/>
              </p:ext>
            </p:extLst>
          </p:nvPr>
        </p:nvGraphicFramePr>
        <p:xfrm>
          <a:off x="1559496" y="2851944"/>
          <a:ext cx="1109663" cy="598488"/>
        </p:xfrm>
        <a:graphic>
          <a:graphicData uri="http://schemas.openxmlformats.org/presentationml/2006/ole">
            <mc:AlternateContent xmlns:mc="http://schemas.openxmlformats.org/markup-compatibility/2006">
              <mc:Choice xmlns:v="urn:schemas-microsoft-com:vml" Requires="v">
                <p:oleObj spid="_x0000_s93219" name="公式" r:id="rId3" imgW="431613" imgH="228501" progId="Equation.3">
                  <p:embed/>
                </p:oleObj>
              </mc:Choice>
              <mc:Fallback>
                <p:oleObj name="公式" r:id="rId3" imgW="431613"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496" y="2851944"/>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9" name="Rectangle 5"/>
          <p:cNvSpPr>
            <a:spLocks noChangeArrowheads="1"/>
          </p:cNvSpPr>
          <p:nvPr/>
        </p:nvSpPr>
        <p:spPr bwMode="auto">
          <a:xfrm>
            <a:off x="838200" y="265047"/>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
        <p:nvSpPr>
          <p:cNvPr id="93190" name="Text Box 6"/>
          <p:cNvSpPr txBox="1">
            <a:spLocks noChangeArrowheads="1"/>
          </p:cNvSpPr>
          <p:nvPr/>
        </p:nvSpPr>
        <p:spPr bwMode="auto">
          <a:xfrm>
            <a:off x="6781800" y="5791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3954" y="580640"/>
            <a:ext cx="10515600" cy="1325563"/>
          </a:xfrm>
        </p:spPr>
        <p:txBody>
          <a:bodyPr/>
          <a:lstStyle/>
          <a:p>
            <a:pPr eaLnBrk="1" hangingPunct="1"/>
            <a:r>
              <a:rPr lang="zh-CN" altLang="en-US" dirty="0" smtClean="0"/>
              <a:t>闭包的计算</a:t>
            </a:r>
          </a:p>
        </p:txBody>
      </p:sp>
      <p:sp>
        <p:nvSpPr>
          <p:cNvPr id="94211" name="Rectangle 3"/>
          <p:cNvSpPr>
            <a:spLocks noGrp="1" noChangeArrowheads="1"/>
          </p:cNvSpPr>
          <p:nvPr>
            <p:ph idx="1"/>
          </p:nvPr>
        </p:nvSpPr>
        <p:spPr>
          <a:noFill/>
        </p:spPr>
        <p:txBody>
          <a:bodyPr/>
          <a:lstStyle/>
          <a:p>
            <a:pPr eaLnBrk="1" hangingPunct="1">
              <a:lnSpc>
                <a:spcPct val="90000"/>
              </a:lnSpc>
            </a:pPr>
            <a:r>
              <a:rPr lang="zh-CN" altLang="en-US" sz="2800" dirty="0"/>
              <a:t>示例3</a:t>
            </a:r>
          </a:p>
          <a:p>
            <a:pPr lvl="1" eaLnBrk="1" hangingPunct="1">
              <a:lnSpc>
                <a:spcPct val="90000"/>
              </a:lnSpc>
              <a:buFont typeface="Wingdings" panose="05000000000000000000" pitchFamily="2" charset="2"/>
              <a:buNone/>
            </a:pPr>
            <a:r>
              <a:rPr lang="zh-CN" altLang="en-US" sz="2400" dirty="0"/>
              <a:t>	</a:t>
            </a:r>
            <a:r>
              <a:rPr lang="en-US" altLang="zh-CN" sz="2400" dirty="0"/>
              <a:t>R&lt; U, F &gt;, U = (A, B, C, D, E, G), F = {A</a:t>
            </a:r>
            <a:r>
              <a:rPr lang="en-US" altLang="zh-CN" sz="2400" dirty="0">
                <a:sym typeface="Symbol" panose="05050102010706020507" pitchFamily="18" charset="2"/>
              </a:rPr>
              <a:t>E</a:t>
            </a:r>
            <a:r>
              <a:rPr lang="en-US" altLang="zh-CN" sz="2400" dirty="0"/>
              <a:t>, BE</a:t>
            </a:r>
            <a:r>
              <a:rPr lang="en-US" altLang="zh-CN" sz="2400" dirty="0">
                <a:sym typeface="Symbol" panose="05050102010706020507" pitchFamily="18" charset="2"/>
              </a:rPr>
              <a:t>AG, CEA, GD},</a:t>
            </a:r>
            <a:r>
              <a:rPr lang="zh-CN" altLang="en-US" sz="2400" dirty="0">
                <a:sym typeface="Symbol" panose="05050102010706020507" pitchFamily="18" charset="2"/>
              </a:rPr>
              <a:t>计算</a:t>
            </a:r>
          </a:p>
          <a:p>
            <a:pPr lvl="1" eaLnBrk="1" hangingPunct="1">
              <a:lnSpc>
                <a:spcPct val="90000"/>
              </a:lnSpc>
              <a:buFont typeface="Wingdings" panose="05000000000000000000" pitchFamily="2" charset="2"/>
              <a:buNone/>
            </a:pPr>
            <a:r>
              <a:rPr lang="zh-CN" altLang="en-US" sz="2400" dirty="0">
                <a:sym typeface="Symbol" panose="05050102010706020507" pitchFamily="18" charset="2"/>
              </a:rPr>
              <a:t>			</a:t>
            </a:r>
          </a:p>
          <a:p>
            <a:pPr lvl="1" eaLnBrk="1" hangingPunct="1">
              <a:lnSpc>
                <a:spcPct val="90000"/>
              </a:lnSpc>
              <a:buFont typeface="Wingdings" panose="05000000000000000000" pitchFamily="2" charset="2"/>
              <a:buNone/>
            </a:pPr>
            <a:r>
              <a:rPr lang="zh-CN" altLang="en-US" sz="2400" dirty="0">
                <a:sym typeface="Symbol" panose="05050102010706020507" pitchFamily="18" charset="2"/>
              </a:rPr>
              <a:t>			所用依赖	</a:t>
            </a:r>
          </a:p>
          <a:p>
            <a:pPr lvl="1" eaLnBrk="1" hangingPunct="1">
              <a:lnSpc>
                <a:spcPct val="90000"/>
              </a:lnSpc>
              <a:spcBef>
                <a:spcPct val="60000"/>
              </a:spcBef>
              <a:buFont typeface="Wingdings" panose="05000000000000000000" pitchFamily="2" charset="2"/>
              <a:buNone/>
            </a:pPr>
            <a:r>
              <a:rPr lang="zh-CN" altLang="en-US" sz="2400" dirty="0">
                <a:sym typeface="Symbol" panose="05050102010706020507" pitchFamily="18" charset="2"/>
              </a:rPr>
              <a:t>			   </a:t>
            </a:r>
            <a:r>
              <a:rPr lang="en-US" altLang="zh-CN" sz="2400" dirty="0"/>
              <a:t>A</a:t>
            </a:r>
            <a:r>
              <a:rPr lang="en-US" altLang="zh-CN" sz="2400" dirty="0">
                <a:sym typeface="Symbol" panose="05050102010706020507" pitchFamily="18" charset="2"/>
              </a:rPr>
              <a:t>E</a:t>
            </a:r>
            <a:r>
              <a:rPr lang="en-US" altLang="zh-CN" sz="2400" dirty="0"/>
              <a:t>		ABE</a:t>
            </a:r>
            <a:r>
              <a:rPr lang="en-US" altLang="zh-CN" sz="2400" dirty="0">
                <a:sym typeface="Symbol" panose="05050102010706020507" pitchFamily="18" charset="2"/>
              </a:rPr>
              <a:t> 	</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BEAG		ABEG</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GD		ABEGD</a:t>
            </a:r>
          </a:p>
          <a:p>
            <a:pPr lvl="1" eaLnBrk="1" hangingPunct="1">
              <a:lnSpc>
                <a:spcPct val="90000"/>
              </a:lnSpc>
              <a:spcBef>
                <a:spcPct val="40000"/>
              </a:spcBef>
              <a:buFont typeface="Wingdings" panose="05000000000000000000" pitchFamily="2" charset="2"/>
              <a:buNone/>
            </a:pPr>
            <a:r>
              <a:rPr lang="en-US" altLang="zh-CN" sz="2400" dirty="0">
                <a:sym typeface="Symbol" panose="05050102010706020507" pitchFamily="18" charset="2"/>
              </a:rPr>
              <a:t>					</a:t>
            </a:r>
          </a:p>
        </p:txBody>
      </p:sp>
      <p:graphicFrame>
        <p:nvGraphicFramePr>
          <p:cNvPr id="94212" name="Object 4"/>
          <p:cNvGraphicFramePr>
            <a:graphicFrameLocks noChangeAspect="1"/>
          </p:cNvGraphicFramePr>
          <p:nvPr/>
        </p:nvGraphicFramePr>
        <p:xfrm>
          <a:off x="7162801" y="2743200"/>
          <a:ext cx="1109663" cy="598488"/>
        </p:xfrm>
        <a:graphic>
          <a:graphicData uri="http://schemas.openxmlformats.org/presentationml/2006/ole">
            <mc:AlternateContent xmlns:mc="http://schemas.openxmlformats.org/markup-compatibility/2006">
              <mc:Choice xmlns:v="urn:schemas-microsoft-com:vml" Requires="v">
                <p:oleObj spid="_x0000_s94303" name="公式" r:id="rId3" imgW="431613" imgH="228501" progId="Equation.3">
                  <p:embed/>
                </p:oleObj>
              </mc:Choice>
              <mc:Fallback>
                <p:oleObj name="公式" r:id="rId3" imgW="431613"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2743200"/>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3" name="Object 5"/>
          <p:cNvGraphicFramePr>
            <a:graphicFrameLocks noChangeAspect="1"/>
          </p:cNvGraphicFramePr>
          <p:nvPr/>
        </p:nvGraphicFramePr>
        <p:xfrm>
          <a:off x="6629401" y="3429000"/>
          <a:ext cx="1109663" cy="598488"/>
        </p:xfrm>
        <a:graphic>
          <a:graphicData uri="http://schemas.openxmlformats.org/presentationml/2006/ole">
            <mc:AlternateContent xmlns:mc="http://schemas.openxmlformats.org/markup-compatibility/2006">
              <mc:Choice xmlns:v="urn:schemas-microsoft-com:vml" Requires="v">
                <p:oleObj spid="_x0000_s94304" name="公式" r:id="rId5" imgW="431613" imgH="228501" progId="Equation.3">
                  <p:embed/>
                </p:oleObj>
              </mc:Choice>
              <mc:Fallback>
                <p:oleObj name="公式" r:id="rId5" imgW="431613"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1" y="3429000"/>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4" name="Object 6"/>
          <p:cNvGraphicFramePr>
            <a:graphicFrameLocks noChangeAspect="1"/>
          </p:cNvGraphicFramePr>
          <p:nvPr/>
        </p:nvGraphicFramePr>
        <p:xfrm>
          <a:off x="3919538" y="5562600"/>
          <a:ext cx="1109662" cy="598488"/>
        </p:xfrm>
        <a:graphic>
          <a:graphicData uri="http://schemas.openxmlformats.org/presentationml/2006/ole">
            <mc:AlternateContent xmlns:mc="http://schemas.openxmlformats.org/markup-compatibility/2006">
              <mc:Choice xmlns:v="urn:schemas-microsoft-com:vml" Requires="v">
                <p:oleObj spid="_x0000_s94305" name="公式" r:id="rId6" imgW="431613" imgH="228501" progId="Equation.3">
                  <p:embed/>
                </p:oleObj>
              </mc:Choice>
              <mc:Fallback>
                <p:oleObj name="公式" r:id="rId6" imgW="43161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5562600"/>
                        <a:ext cx="11096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5" name="Line 7"/>
          <p:cNvSpPr>
            <a:spLocks noChangeShapeType="1"/>
          </p:cNvSpPr>
          <p:nvPr/>
        </p:nvSpPr>
        <p:spPr bwMode="auto">
          <a:xfrm>
            <a:off x="2743200" y="3429000"/>
            <a:ext cx="632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6" name="Rectangle 8"/>
          <p:cNvSpPr>
            <a:spLocks noChangeArrowheads="1"/>
          </p:cNvSpPr>
          <p:nvPr/>
        </p:nvSpPr>
        <p:spPr bwMode="auto">
          <a:xfrm>
            <a:off x="780919" y="328646"/>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
        <p:nvSpPr>
          <p:cNvPr id="94217" name="Text Box 9"/>
          <p:cNvSpPr txBox="1">
            <a:spLocks noChangeArrowheads="1"/>
          </p:cNvSpPr>
          <p:nvPr/>
        </p:nvSpPr>
        <p:spPr bwMode="auto">
          <a:xfrm>
            <a:off x="6781800" y="5791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en-US" sz="2400"/>
          </a:p>
        </p:txBody>
      </p:sp>
      <p:sp>
        <p:nvSpPr>
          <p:cNvPr id="94218" name="Text Box 10"/>
          <p:cNvSpPr txBox="1">
            <a:spLocks noChangeArrowheads="1"/>
          </p:cNvSpPr>
          <p:nvPr/>
        </p:nvSpPr>
        <p:spPr bwMode="auto">
          <a:xfrm>
            <a:off x="6781800" y="5715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solidFill>
                  <a:srgbClr val="FF3300"/>
                </a:solidFill>
              </a:rPr>
              <a:t>ABEGD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79376" y="404664"/>
            <a:ext cx="7772400" cy="692150"/>
          </a:xfrm>
        </p:spPr>
        <p:txBody>
          <a:bodyPr/>
          <a:lstStyle/>
          <a:p>
            <a:pPr algn="l" eaLnBrk="1" hangingPunct="1"/>
            <a:r>
              <a:rPr lang="en-US" altLang="zh-CN" sz="3200" b="1" dirty="0"/>
              <a:t>6.3  </a:t>
            </a:r>
            <a:r>
              <a:rPr lang="zh-CN" altLang="en-US" sz="3200" b="1" dirty="0"/>
              <a:t>函数依赖的公理系统</a:t>
            </a:r>
          </a:p>
        </p:txBody>
      </p:sp>
      <p:sp>
        <p:nvSpPr>
          <p:cNvPr id="95235" name="Rectangle 3"/>
          <p:cNvSpPr>
            <a:spLocks noGrp="1" noChangeArrowheads="1"/>
          </p:cNvSpPr>
          <p:nvPr>
            <p:ph idx="1"/>
          </p:nvPr>
        </p:nvSpPr>
        <p:spPr>
          <a:xfrm>
            <a:off x="730200" y="1169838"/>
            <a:ext cx="9433743" cy="5976193"/>
          </a:xfrm>
        </p:spPr>
        <p:txBody>
          <a:bodyPr/>
          <a:lstStyle/>
          <a:p>
            <a:pPr eaLnBrk="1" hangingPunct="1">
              <a:buFont typeface="Wingdings" panose="05000000000000000000" pitchFamily="2" charset="2"/>
              <a:buNone/>
            </a:pPr>
            <a:r>
              <a:rPr lang="zh-CN" altLang="en-US" dirty="0" smtClean="0"/>
              <a:t>公理有效性证明</a:t>
            </a:r>
          </a:p>
          <a:p>
            <a:pPr eaLnBrk="1" hangingPunct="1">
              <a:buFont typeface="Wingdings" panose="05000000000000000000" pitchFamily="2" charset="2"/>
              <a:buNone/>
            </a:pPr>
            <a:endParaRPr lang="zh-CN" altLang="en-US" dirty="0" smtClean="0"/>
          </a:p>
        </p:txBody>
      </p:sp>
      <p:sp>
        <p:nvSpPr>
          <p:cNvPr id="95236" name="Rectangle 4"/>
          <p:cNvSpPr>
            <a:spLocks noChangeArrowheads="1"/>
          </p:cNvSpPr>
          <p:nvPr/>
        </p:nvSpPr>
        <p:spPr bwMode="auto">
          <a:xfrm>
            <a:off x="658764" y="1888977"/>
            <a:ext cx="8724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latin typeface="宋体" panose="02010600030101010101" pitchFamily="2" charset="-122"/>
              </a:rPr>
              <a:t>设</a:t>
            </a:r>
            <a:r>
              <a:rPr lang="en-US" altLang="zh-CN">
                <a:latin typeface="宋体" panose="02010600030101010101" pitchFamily="2" charset="-122"/>
              </a:rPr>
              <a:t>F</a:t>
            </a:r>
            <a:r>
              <a:rPr lang="zh-CN" altLang="en-US">
                <a:latin typeface="宋体" panose="02010600030101010101" pitchFamily="2" charset="-122"/>
              </a:rPr>
              <a:t>是关系模式</a:t>
            </a:r>
            <a:r>
              <a:rPr lang="en-US" altLang="zh-CN">
                <a:latin typeface="宋体" panose="02010600030101010101" pitchFamily="2" charset="-122"/>
              </a:rPr>
              <a:t>R(A1,A2,…An)</a:t>
            </a:r>
            <a:r>
              <a:rPr lang="zh-CN" altLang="en-US">
                <a:latin typeface="宋体" panose="02010600030101010101" pitchFamily="2" charset="-122"/>
              </a:rPr>
              <a:t>的函数依赖集，</a:t>
            </a:r>
            <a:r>
              <a:rPr lang="en-US" altLang="zh-CN">
                <a:latin typeface="宋体" panose="02010600030101010101" pitchFamily="2" charset="-122"/>
              </a:rPr>
              <a:t>U</a:t>
            </a:r>
            <a:r>
              <a:rPr lang="zh-CN" altLang="en-US">
                <a:latin typeface="宋体" panose="02010600030101010101" pitchFamily="2" charset="-122"/>
              </a:rPr>
              <a:t>是属性全集，</a:t>
            </a:r>
            <a:r>
              <a:rPr lang="en-US" altLang="zh-CN">
                <a:latin typeface="宋体" panose="02010600030101010101" pitchFamily="2" charset="-122"/>
              </a:rPr>
              <a:t>X</a:t>
            </a:r>
            <a:r>
              <a:rPr lang="zh-CN" altLang="en-US">
                <a:latin typeface="宋体" panose="02010600030101010101" pitchFamily="2" charset="-122"/>
              </a:rPr>
              <a:t>，</a:t>
            </a:r>
            <a:r>
              <a:rPr lang="en-US" altLang="zh-CN">
                <a:latin typeface="宋体" panose="02010600030101010101" pitchFamily="2" charset="-122"/>
              </a:rPr>
              <a:t>Y</a:t>
            </a:r>
            <a:r>
              <a:rPr lang="zh-CN" altLang="en-US">
                <a:latin typeface="宋体" panose="02010600030101010101" pitchFamily="2" charset="-122"/>
              </a:rPr>
              <a:t>是</a:t>
            </a:r>
            <a:r>
              <a:rPr lang="en-US" altLang="zh-CN">
                <a:latin typeface="宋体" panose="02010600030101010101" pitchFamily="2" charset="-122"/>
              </a:rPr>
              <a:t>U</a:t>
            </a:r>
            <a:r>
              <a:rPr lang="zh-CN" altLang="en-US">
                <a:latin typeface="宋体" panose="02010600030101010101" pitchFamily="2" charset="-122"/>
              </a:rPr>
              <a:t>的子集，则</a:t>
            </a:r>
            <a:r>
              <a:rPr lang="en-US" altLang="zh-CN">
                <a:latin typeface="宋体" panose="02010600030101010101" pitchFamily="2" charset="-122"/>
              </a:rPr>
              <a:t>X</a:t>
            </a:r>
            <a:r>
              <a:rPr lang="en-US" altLang="zh-CN">
                <a:latin typeface="宋体" panose="02010600030101010101" pitchFamily="2" charset="-122"/>
                <a:sym typeface="Symbol" panose="05050102010706020507" pitchFamily="18" charset="2"/>
              </a:rPr>
              <a:t></a:t>
            </a:r>
            <a:r>
              <a:rPr lang="en-US" altLang="zh-CN">
                <a:latin typeface="宋体" panose="02010600030101010101" pitchFamily="2" charset="-122"/>
              </a:rPr>
              <a:t>Y</a:t>
            </a:r>
            <a:r>
              <a:rPr lang="zh-CN" altLang="en-US">
                <a:latin typeface="宋体" panose="02010600030101010101" pitchFamily="2" charset="-122"/>
              </a:rPr>
              <a:t>是用阿氏公理从</a:t>
            </a:r>
            <a:r>
              <a:rPr lang="en-US" altLang="zh-CN">
                <a:latin typeface="宋体" panose="02010600030101010101" pitchFamily="2" charset="-122"/>
              </a:rPr>
              <a:t>F</a:t>
            </a:r>
            <a:r>
              <a:rPr lang="zh-CN" altLang="en-US">
                <a:latin typeface="宋体" panose="02010600030101010101" pitchFamily="2" charset="-122"/>
              </a:rPr>
              <a:t>推出的充要条件是</a:t>
            </a:r>
            <a:r>
              <a:rPr lang="en-US" altLang="zh-CN">
                <a:latin typeface="宋体" panose="02010600030101010101" pitchFamily="2" charset="-122"/>
              </a:rPr>
              <a:t>Y</a:t>
            </a:r>
            <a:r>
              <a:rPr lang="en-US" altLang="zh-CN">
                <a:latin typeface="宋体" panose="02010600030101010101" pitchFamily="2" charset="-122"/>
                <a:sym typeface="Symbol" panose="05050102010706020507" pitchFamily="18" charset="2"/>
              </a:rPr>
              <a:t></a:t>
            </a:r>
            <a:r>
              <a:rPr lang="en-US" altLang="zh-CN">
                <a:latin typeface="宋体" panose="02010600030101010101" pitchFamily="2" charset="-122"/>
              </a:rPr>
              <a:t>X</a:t>
            </a:r>
            <a:r>
              <a:rPr lang="en-US" altLang="zh-CN" baseline="30000">
                <a:latin typeface="宋体" panose="02010600030101010101" pitchFamily="2" charset="-122"/>
              </a:rPr>
              <a:t>＋</a:t>
            </a:r>
            <a:endParaRPr lang="zh-CN" altLang="en-US" baseline="30000">
              <a:latin typeface="宋体" panose="02010600030101010101" pitchFamily="2" charset="-122"/>
            </a:endParaRPr>
          </a:p>
        </p:txBody>
      </p:sp>
      <p:sp>
        <p:nvSpPr>
          <p:cNvPr id="95237" name="Text Box 5"/>
          <p:cNvSpPr txBox="1">
            <a:spLocks noChangeArrowheads="1"/>
          </p:cNvSpPr>
          <p:nvPr/>
        </p:nvSpPr>
        <p:spPr bwMode="auto">
          <a:xfrm>
            <a:off x="874665" y="3492353"/>
            <a:ext cx="8727069"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充分性：</a:t>
            </a:r>
            <a:r>
              <a:rPr lang="zh-CN" altLang="en-US"/>
              <a:t>设</a:t>
            </a:r>
            <a:r>
              <a:rPr lang="en-US" altLang="zh-CN"/>
              <a:t>Y</a:t>
            </a:r>
            <a:r>
              <a:rPr lang="en-US" altLang="zh-CN">
                <a:sym typeface="Symbol" panose="05050102010706020507" pitchFamily="18" charset="2"/>
              </a:rPr>
              <a:t></a:t>
            </a:r>
            <a:r>
              <a:rPr lang="en-US" altLang="zh-CN"/>
              <a:t>X</a:t>
            </a:r>
            <a:r>
              <a:rPr lang="en-US" altLang="zh-CN" baseline="30000"/>
              <a:t>＋</a:t>
            </a:r>
            <a:r>
              <a:rPr lang="zh-CN" altLang="en-US"/>
              <a:t>，并设</a:t>
            </a:r>
            <a:r>
              <a:rPr lang="en-US" altLang="zh-CN"/>
              <a:t>Y=B</a:t>
            </a:r>
            <a:r>
              <a:rPr lang="en-US" altLang="zh-CN" baseline="-25000"/>
              <a:t>1</a:t>
            </a:r>
            <a:r>
              <a:rPr lang="en-US" altLang="zh-CN"/>
              <a:t>B</a:t>
            </a:r>
            <a:r>
              <a:rPr lang="en-US" altLang="zh-CN" baseline="-25000"/>
              <a:t>2</a:t>
            </a:r>
            <a:r>
              <a:rPr lang="en-US" altLang="zh-CN"/>
              <a:t>…B</a:t>
            </a:r>
            <a:r>
              <a:rPr lang="en-US" altLang="zh-CN" baseline="-25000"/>
              <a:t>k</a:t>
            </a:r>
            <a:r>
              <a:rPr lang="en-US" altLang="zh-CN"/>
              <a:t>,</a:t>
            </a:r>
            <a:r>
              <a:rPr lang="zh-CN" altLang="en-US"/>
              <a:t>其中</a:t>
            </a:r>
          </a:p>
          <a:p>
            <a:pPr eaLnBrk="1" hangingPunct="1"/>
            <a:r>
              <a:rPr lang="en-US" altLang="zh-CN"/>
              <a:t>B</a:t>
            </a:r>
            <a:r>
              <a:rPr lang="en-US" altLang="zh-CN" baseline="-25000"/>
              <a:t>i</a:t>
            </a:r>
            <a:r>
              <a:rPr lang="en-US" altLang="zh-CN"/>
              <a:t>(i=1,…,k)</a:t>
            </a:r>
            <a:r>
              <a:rPr lang="zh-CN" altLang="en-US"/>
              <a:t>为某个</a:t>
            </a:r>
            <a:r>
              <a:rPr lang="en-US" altLang="zh-CN"/>
              <a:t>A</a:t>
            </a:r>
            <a:r>
              <a:rPr lang="en-US" altLang="zh-CN" baseline="-25000"/>
              <a:t>j</a:t>
            </a:r>
            <a:r>
              <a:rPr lang="en-US" altLang="zh-CN"/>
              <a:t>(j=1,…,n),</a:t>
            </a:r>
            <a:r>
              <a:rPr lang="zh-CN" altLang="en-US"/>
              <a:t>即</a:t>
            </a:r>
            <a:r>
              <a:rPr lang="en-US" altLang="zh-CN"/>
              <a:t>B</a:t>
            </a:r>
            <a:r>
              <a:rPr lang="en-US" altLang="zh-CN" baseline="-25000"/>
              <a:t>i</a:t>
            </a:r>
            <a:r>
              <a:rPr lang="en-US" altLang="zh-CN"/>
              <a:t> </a:t>
            </a:r>
            <a:r>
              <a:rPr lang="en-US" altLang="zh-CN">
                <a:sym typeface="Symbol" panose="05050102010706020507" pitchFamily="18" charset="2"/>
              </a:rPr>
              <a:t>U</a:t>
            </a:r>
            <a:r>
              <a:rPr lang="zh-CN" altLang="en-US">
                <a:sym typeface="Symbol" panose="05050102010706020507" pitchFamily="18" charset="2"/>
              </a:rPr>
              <a:t>。根据属</a:t>
            </a:r>
          </a:p>
          <a:p>
            <a:pPr eaLnBrk="1" hangingPunct="1"/>
            <a:r>
              <a:rPr lang="zh-CN" altLang="en-US">
                <a:sym typeface="Symbol" panose="05050102010706020507" pitchFamily="18" charset="2"/>
              </a:rPr>
              <a:t>性闭包的定义可知，</a:t>
            </a:r>
            <a:r>
              <a:rPr lang="en-US" altLang="zh-CN">
                <a:sym typeface="Symbol" panose="05050102010706020507" pitchFamily="18" charset="2"/>
              </a:rPr>
              <a:t>X  B</a:t>
            </a:r>
            <a:r>
              <a:rPr lang="en-US" altLang="zh-CN" baseline="-25000">
                <a:sym typeface="Symbol" panose="05050102010706020507" pitchFamily="18" charset="2"/>
              </a:rPr>
              <a:t>1</a:t>
            </a:r>
            <a:r>
              <a:rPr lang="en-US" altLang="zh-CN">
                <a:sym typeface="Symbol" panose="05050102010706020507" pitchFamily="18" charset="2"/>
              </a:rPr>
              <a:t>,…X  B</a:t>
            </a:r>
            <a:r>
              <a:rPr lang="en-US" altLang="zh-CN" baseline="-25000">
                <a:sym typeface="Symbol" panose="05050102010706020507" pitchFamily="18" charset="2"/>
              </a:rPr>
              <a:t>k</a:t>
            </a:r>
            <a:r>
              <a:rPr lang="zh-CN" altLang="en-US">
                <a:sym typeface="Symbol" panose="05050102010706020507" pitchFamily="18" charset="2"/>
              </a:rPr>
              <a:t>是用</a:t>
            </a:r>
            <a:r>
              <a:rPr lang="zh-CN" altLang="en-US"/>
              <a:t>阿</a:t>
            </a:r>
          </a:p>
          <a:p>
            <a:pPr eaLnBrk="1" hangingPunct="1"/>
            <a:r>
              <a:rPr lang="zh-CN" altLang="en-US"/>
              <a:t>氏公理从</a:t>
            </a:r>
            <a:r>
              <a:rPr lang="en-US" altLang="zh-CN"/>
              <a:t>F</a:t>
            </a:r>
            <a:r>
              <a:rPr lang="zh-CN" altLang="en-US"/>
              <a:t>推出的，并用合成规则可得</a:t>
            </a:r>
            <a:r>
              <a:rPr lang="en-US" altLang="zh-CN"/>
              <a:t>X</a:t>
            </a:r>
            <a:r>
              <a:rPr lang="en-US" altLang="zh-CN">
                <a:sym typeface="Symbol" panose="05050102010706020507" pitchFamily="18" charset="2"/>
              </a:rPr>
              <a:t></a:t>
            </a:r>
            <a:r>
              <a:rPr lang="en-US" altLang="zh-CN"/>
              <a:t>Y</a:t>
            </a:r>
            <a:r>
              <a:rPr lang="zh-CN" altLang="en-US"/>
              <a:t>。</a:t>
            </a:r>
          </a:p>
          <a:p>
            <a:pPr eaLnBrk="1" hangingPunct="1"/>
            <a:r>
              <a:rPr lang="zh-CN" altLang="en-US"/>
              <a:t>所以，当</a:t>
            </a:r>
            <a:r>
              <a:rPr lang="en-US" altLang="zh-CN"/>
              <a:t>Y</a:t>
            </a:r>
            <a:r>
              <a:rPr lang="en-US" altLang="zh-CN">
                <a:sym typeface="Symbol" panose="05050102010706020507" pitchFamily="18" charset="2"/>
              </a:rPr>
              <a:t></a:t>
            </a:r>
            <a:r>
              <a:rPr lang="en-US" altLang="zh-CN"/>
              <a:t>X</a:t>
            </a:r>
            <a:r>
              <a:rPr lang="en-US" altLang="zh-CN" baseline="30000"/>
              <a:t>＋</a:t>
            </a:r>
            <a:r>
              <a:rPr lang="zh-CN" altLang="en-US"/>
              <a:t>时，</a:t>
            </a:r>
            <a:r>
              <a:rPr lang="en-US" altLang="zh-CN"/>
              <a:t>X</a:t>
            </a:r>
            <a:r>
              <a:rPr lang="en-US" altLang="zh-CN">
                <a:sym typeface="Symbol" panose="05050102010706020507" pitchFamily="18" charset="2"/>
              </a:rPr>
              <a:t></a:t>
            </a:r>
            <a:r>
              <a:rPr lang="en-US" altLang="zh-CN"/>
              <a:t>Y</a:t>
            </a:r>
            <a:r>
              <a:rPr lang="zh-CN" altLang="en-US"/>
              <a:t>是用阿氏公理从</a:t>
            </a:r>
            <a:r>
              <a:rPr lang="en-US" altLang="zh-CN"/>
              <a:t>F</a:t>
            </a:r>
            <a:r>
              <a:rPr lang="zh-CN" altLang="en-US"/>
              <a:t>推出</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51384" y="404664"/>
            <a:ext cx="7772400" cy="692150"/>
          </a:xfrm>
        </p:spPr>
        <p:txBody>
          <a:bodyPr/>
          <a:lstStyle/>
          <a:p>
            <a:pPr algn="l" eaLnBrk="1" hangingPunct="1"/>
            <a:r>
              <a:rPr lang="en-US" altLang="zh-CN" sz="3200" b="1"/>
              <a:t>6.3  </a:t>
            </a:r>
            <a:r>
              <a:rPr lang="zh-CN" altLang="en-US" sz="3200" b="1"/>
              <a:t>函数依赖的公理系统</a:t>
            </a:r>
          </a:p>
        </p:txBody>
      </p:sp>
      <p:sp>
        <p:nvSpPr>
          <p:cNvPr id="96259" name="Rectangle 3"/>
          <p:cNvSpPr>
            <a:spLocks noGrp="1" noChangeArrowheads="1"/>
          </p:cNvSpPr>
          <p:nvPr>
            <p:ph idx="1"/>
          </p:nvPr>
        </p:nvSpPr>
        <p:spPr>
          <a:xfrm>
            <a:off x="730772" y="1241277"/>
            <a:ext cx="8640762" cy="4114800"/>
          </a:xfrm>
        </p:spPr>
        <p:txBody>
          <a:bodyPr/>
          <a:lstStyle/>
          <a:p>
            <a:pPr eaLnBrk="1" hangingPunct="1">
              <a:lnSpc>
                <a:spcPct val="150000"/>
              </a:lnSpc>
              <a:buFont typeface="Wingdings" panose="05000000000000000000" pitchFamily="2" charset="2"/>
              <a:buNone/>
            </a:pPr>
            <a:r>
              <a:rPr lang="zh-CN" altLang="en-US" b="1" dirty="0" smtClean="0"/>
              <a:t>必要性：</a:t>
            </a:r>
            <a:r>
              <a:rPr lang="zh-CN" altLang="en-US" dirty="0" smtClean="0"/>
              <a:t>设</a:t>
            </a:r>
            <a:r>
              <a:rPr lang="en-US" altLang="zh-CN" dirty="0" smtClean="0"/>
              <a:t>X</a:t>
            </a:r>
            <a:r>
              <a:rPr lang="en-US" altLang="zh-CN" dirty="0" smtClean="0">
                <a:sym typeface="Symbol" panose="05050102010706020507" pitchFamily="18" charset="2"/>
              </a:rPr>
              <a:t></a:t>
            </a:r>
            <a:r>
              <a:rPr lang="en-US" altLang="zh-CN" dirty="0" smtClean="0"/>
              <a:t>Y</a:t>
            </a:r>
            <a:r>
              <a:rPr lang="zh-CN" altLang="en-US" dirty="0" smtClean="0"/>
              <a:t>是用阿氏公理从</a:t>
            </a:r>
            <a:r>
              <a:rPr lang="en-US" altLang="zh-CN" dirty="0" smtClean="0"/>
              <a:t>F</a:t>
            </a:r>
            <a:r>
              <a:rPr lang="zh-CN" altLang="en-US" dirty="0" smtClean="0"/>
              <a:t>推出的， </a:t>
            </a:r>
            <a:r>
              <a:rPr lang="en-US" altLang="zh-CN" dirty="0" smtClean="0"/>
              <a:t>Y=B</a:t>
            </a:r>
            <a:r>
              <a:rPr lang="en-US" altLang="zh-CN" baseline="-25000" dirty="0" smtClean="0"/>
              <a:t>1</a:t>
            </a:r>
            <a:r>
              <a:rPr lang="en-US" altLang="zh-CN" dirty="0" smtClean="0"/>
              <a:t>B</a:t>
            </a:r>
            <a:r>
              <a:rPr lang="en-US" altLang="zh-CN" baseline="-25000" dirty="0" smtClean="0"/>
              <a:t>2</a:t>
            </a:r>
            <a:r>
              <a:rPr lang="en-US" altLang="zh-CN" dirty="0" smtClean="0"/>
              <a:t>…</a:t>
            </a:r>
            <a:r>
              <a:rPr lang="en-US" altLang="zh-CN" dirty="0" err="1" smtClean="0"/>
              <a:t>B</a:t>
            </a:r>
            <a:r>
              <a:rPr lang="en-US" altLang="zh-CN" baseline="-25000" dirty="0" err="1" smtClean="0"/>
              <a:t>k</a:t>
            </a:r>
            <a:r>
              <a:rPr lang="en-US" altLang="zh-CN" dirty="0" err="1" smtClean="0"/>
              <a:t>,B</a:t>
            </a:r>
            <a:r>
              <a:rPr lang="en-US" altLang="zh-CN" baseline="-25000" dirty="0" err="1" smtClean="0"/>
              <a:t>i</a:t>
            </a:r>
            <a:r>
              <a:rPr lang="zh-CN" altLang="en-US" dirty="0" smtClean="0"/>
              <a:t>的含义同上，根据分解规则有</a:t>
            </a:r>
            <a:r>
              <a:rPr lang="en-US" altLang="zh-CN" dirty="0" smtClean="0">
                <a:sym typeface="Symbol" panose="05050102010706020507" pitchFamily="18" charset="2"/>
              </a:rPr>
              <a:t>X  B</a:t>
            </a:r>
            <a:r>
              <a:rPr lang="en-US" altLang="zh-CN" baseline="-25000" dirty="0" smtClean="0">
                <a:sym typeface="Symbol" panose="05050102010706020507" pitchFamily="18" charset="2"/>
              </a:rPr>
              <a:t>1</a:t>
            </a:r>
            <a:r>
              <a:rPr lang="en-US" altLang="zh-CN" dirty="0" smtClean="0">
                <a:sym typeface="Symbol" panose="05050102010706020507" pitchFamily="18" charset="2"/>
              </a:rPr>
              <a:t>,…X  B</a:t>
            </a:r>
            <a:r>
              <a:rPr lang="en-US" altLang="zh-CN" baseline="-25000" dirty="0" smtClean="0">
                <a:sym typeface="Symbol" panose="05050102010706020507" pitchFamily="18" charset="2"/>
              </a:rPr>
              <a:t>k</a:t>
            </a:r>
            <a:r>
              <a:rPr lang="zh-CN" altLang="en-US" dirty="0" smtClean="0">
                <a:sym typeface="Symbol" panose="05050102010706020507" pitchFamily="18" charset="2"/>
              </a:rPr>
              <a:t>，则由</a:t>
            </a:r>
            <a:r>
              <a:rPr lang="en-US" altLang="zh-CN" dirty="0" smtClean="0">
                <a:sym typeface="Symbol" panose="05050102010706020507" pitchFamily="18" charset="2"/>
              </a:rPr>
              <a:t>X</a:t>
            </a:r>
            <a:r>
              <a:rPr lang="en-US" altLang="zh-CN" baseline="30000" dirty="0" smtClean="0">
                <a:sym typeface="Symbol" panose="05050102010706020507" pitchFamily="18" charset="2"/>
              </a:rPr>
              <a:t>+</a:t>
            </a:r>
            <a:r>
              <a:rPr lang="zh-CN" altLang="en-US" dirty="0" smtClean="0">
                <a:sym typeface="Symbol" panose="05050102010706020507" pitchFamily="18" charset="2"/>
              </a:rPr>
              <a:t>的定义可知</a:t>
            </a:r>
            <a:r>
              <a:rPr lang="en-US" altLang="zh-CN" dirty="0" smtClean="0">
                <a:sym typeface="Symbol" panose="05050102010706020507" pitchFamily="18" charset="2"/>
              </a:rPr>
              <a:t>B</a:t>
            </a:r>
            <a:r>
              <a:rPr lang="en-US" altLang="zh-CN" baseline="-25000" dirty="0" smtClean="0">
                <a:sym typeface="Symbol" panose="05050102010706020507" pitchFamily="18" charset="2"/>
              </a:rPr>
              <a:t>i</a:t>
            </a:r>
            <a:r>
              <a:rPr lang="en-US" altLang="zh-CN" dirty="0" smtClean="0">
                <a:sym typeface="Symbol" panose="05050102010706020507" pitchFamily="18" charset="2"/>
              </a:rPr>
              <a:t>  X</a:t>
            </a:r>
            <a:r>
              <a:rPr lang="en-US" altLang="zh-CN" baseline="30000" dirty="0" smtClean="0">
                <a:sym typeface="Symbol" panose="05050102010706020507" pitchFamily="18" charset="2"/>
              </a:rPr>
              <a:t>+</a:t>
            </a:r>
            <a:r>
              <a:rPr lang="en-US" altLang="zh-CN" dirty="0" smtClean="0">
                <a:sym typeface="Symbol" panose="05050102010706020507" pitchFamily="18" charset="2"/>
              </a:rPr>
              <a:t>(</a:t>
            </a:r>
            <a:r>
              <a:rPr lang="en-US" altLang="zh-CN" dirty="0" err="1" smtClean="0">
                <a:sym typeface="Symbol" panose="05050102010706020507" pitchFamily="18" charset="2"/>
              </a:rPr>
              <a:t>i</a:t>
            </a:r>
            <a:r>
              <a:rPr lang="en-US" altLang="zh-CN" dirty="0" smtClean="0">
                <a:sym typeface="Symbol" panose="05050102010706020507" pitchFamily="18" charset="2"/>
              </a:rPr>
              <a:t>=1,…,k),</a:t>
            </a:r>
            <a:r>
              <a:rPr lang="zh-CN" altLang="en-US" dirty="0" smtClean="0">
                <a:sym typeface="Symbol" panose="05050102010706020507" pitchFamily="18" charset="2"/>
              </a:rPr>
              <a:t>所以</a:t>
            </a:r>
            <a:r>
              <a:rPr lang="en-US" altLang="zh-CN" dirty="0" smtClean="0"/>
              <a:t>Y</a:t>
            </a:r>
            <a:r>
              <a:rPr lang="en-US" altLang="zh-CN" dirty="0" smtClean="0">
                <a:sym typeface="Symbol" panose="05050102010706020507" pitchFamily="18" charset="2"/>
              </a:rPr>
              <a:t></a:t>
            </a:r>
            <a:r>
              <a:rPr lang="en-US" altLang="zh-CN" dirty="0" smtClean="0"/>
              <a:t>X</a:t>
            </a:r>
            <a:r>
              <a:rPr lang="en-US" altLang="zh-CN" baseline="30000" dirty="0" smtClean="0"/>
              <a:t>＋</a:t>
            </a:r>
            <a:endParaRPr lang="zh-CN" altLang="en-US" baseline="30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7408" y="620688"/>
            <a:ext cx="7772400" cy="579437"/>
          </a:xfrm>
        </p:spPr>
        <p:txBody>
          <a:bodyPr/>
          <a:lstStyle/>
          <a:p>
            <a:pPr eaLnBrk="1" hangingPunct="1"/>
            <a:r>
              <a:rPr lang="en-US" altLang="zh-CN" sz="3200" dirty="0"/>
              <a:t>6.1.2 </a:t>
            </a:r>
            <a:r>
              <a:rPr lang="zh-CN" altLang="en-US" sz="3200" dirty="0"/>
              <a:t>数据库设计中的数据语义问题(续)</a:t>
            </a:r>
          </a:p>
        </p:txBody>
      </p:sp>
      <p:sp>
        <p:nvSpPr>
          <p:cNvPr id="12291" name="Rectangle 3"/>
          <p:cNvSpPr>
            <a:spLocks noGrp="1" noChangeArrowheads="1"/>
          </p:cNvSpPr>
          <p:nvPr>
            <p:ph idx="1"/>
          </p:nvPr>
        </p:nvSpPr>
        <p:spPr>
          <a:xfrm>
            <a:off x="873771" y="1444599"/>
            <a:ext cx="7772400" cy="685800"/>
          </a:xfrm>
        </p:spPr>
        <p:txBody>
          <a:bodyPr/>
          <a:lstStyle/>
          <a:p>
            <a:pPr eaLnBrk="1" hangingPunct="1"/>
            <a:r>
              <a:rPr lang="zh-CN" altLang="en-US" sz="2000"/>
              <a:t>3.  问题的解决方法</a:t>
            </a:r>
          </a:p>
        </p:txBody>
      </p:sp>
      <p:grpSp>
        <p:nvGrpSpPr>
          <p:cNvPr id="12292" name="Group 4"/>
          <p:cNvGrpSpPr>
            <a:grpSpLocks/>
          </p:cNvGrpSpPr>
          <p:nvPr/>
        </p:nvGrpSpPr>
        <p:grpSpPr bwMode="auto">
          <a:xfrm>
            <a:off x="4272608" y="2968600"/>
            <a:ext cx="1682750" cy="2689225"/>
            <a:chOff x="-3" y="-3"/>
            <a:chExt cx="1060" cy="1694"/>
          </a:xfrm>
        </p:grpSpPr>
        <p:grpSp>
          <p:nvGrpSpPr>
            <p:cNvPr id="12334" name="Group 5"/>
            <p:cNvGrpSpPr>
              <a:grpSpLocks/>
            </p:cNvGrpSpPr>
            <p:nvPr/>
          </p:nvGrpSpPr>
          <p:grpSpPr bwMode="auto">
            <a:xfrm>
              <a:off x="0" y="0"/>
              <a:ext cx="1054" cy="1688"/>
              <a:chOff x="0" y="0"/>
              <a:chExt cx="1054" cy="1688"/>
            </a:xfrm>
          </p:grpSpPr>
          <p:grpSp>
            <p:nvGrpSpPr>
              <p:cNvPr id="12336" name="Group 6"/>
              <p:cNvGrpSpPr>
                <a:grpSpLocks/>
              </p:cNvGrpSpPr>
              <p:nvPr/>
            </p:nvGrpSpPr>
            <p:grpSpPr bwMode="auto">
              <a:xfrm>
                <a:off x="0" y="0"/>
                <a:ext cx="506" cy="422"/>
                <a:chOff x="0" y="0"/>
                <a:chExt cx="506" cy="422"/>
              </a:xfrm>
            </p:grpSpPr>
            <p:sp>
              <p:nvSpPr>
                <p:cNvPr id="12358" name="Rectangle 7"/>
                <p:cNvSpPr>
                  <a:spLocks noChangeArrowheads="1"/>
                </p:cNvSpPr>
                <p:nvPr/>
              </p:nvSpPr>
              <p:spPr bwMode="auto">
                <a:xfrm>
                  <a:off x="43" y="0"/>
                  <a:ext cx="4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b="1"/>
                    <a:t>级别</a:t>
                  </a:r>
                  <a:endParaRPr lang="zh-CN" altLang="en-US" sz="1600"/>
                </a:p>
                <a:p>
                  <a:pPr algn="just">
                    <a:spcBef>
                      <a:spcPct val="0"/>
                    </a:spcBef>
                    <a:buClrTx/>
                    <a:buFontTx/>
                    <a:buNone/>
                  </a:pPr>
                  <a:endParaRPr lang="zh-CN" altLang="en-US" sz="1600"/>
                </a:p>
              </p:txBody>
            </p:sp>
            <p:sp>
              <p:nvSpPr>
                <p:cNvPr id="12359" name="Rectangle 8"/>
                <p:cNvSpPr>
                  <a:spLocks noChangeArrowheads="1"/>
                </p:cNvSpPr>
                <p:nvPr/>
              </p:nvSpPr>
              <p:spPr bwMode="auto">
                <a:xfrm>
                  <a:off x="0" y="0"/>
                  <a:ext cx="5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37" name="Group 9"/>
              <p:cNvGrpSpPr>
                <a:grpSpLocks/>
              </p:cNvGrpSpPr>
              <p:nvPr/>
            </p:nvGrpSpPr>
            <p:grpSpPr bwMode="auto">
              <a:xfrm>
                <a:off x="506" y="0"/>
                <a:ext cx="548" cy="422"/>
                <a:chOff x="506" y="0"/>
                <a:chExt cx="548" cy="422"/>
              </a:xfrm>
            </p:grpSpPr>
            <p:sp>
              <p:nvSpPr>
                <p:cNvPr id="12356" name="Rectangle 10"/>
                <p:cNvSpPr>
                  <a:spLocks noChangeArrowheads="1"/>
                </p:cNvSpPr>
                <p:nvPr/>
              </p:nvSpPr>
              <p:spPr bwMode="auto">
                <a:xfrm>
                  <a:off x="549" y="0"/>
                  <a:ext cx="46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b="1"/>
                    <a:t>工资</a:t>
                  </a:r>
                  <a:endParaRPr lang="zh-CN" altLang="en-US" sz="1600"/>
                </a:p>
                <a:p>
                  <a:pPr algn="just">
                    <a:spcBef>
                      <a:spcPct val="0"/>
                    </a:spcBef>
                    <a:buClrTx/>
                    <a:buFontTx/>
                    <a:buNone/>
                  </a:pPr>
                  <a:endParaRPr lang="zh-CN" altLang="en-US" sz="1600"/>
                </a:p>
              </p:txBody>
            </p:sp>
            <p:sp>
              <p:nvSpPr>
                <p:cNvPr id="12357" name="Rectangle 11"/>
                <p:cNvSpPr>
                  <a:spLocks noChangeArrowheads="1"/>
                </p:cNvSpPr>
                <p:nvPr/>
              </p:nvSpPr>
              <p:spPr bwMode="auto">
                <a:xfrm>
                  <a:off x="506" y="0"/>
                  <a:ext cx="54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38" name="Group 12"/>
              <p:cNvGrpSpPr>
                <a:grpSpLocks/>
              </p:cNvGrpSpPr>
              <p:nvPr/>
            </p:nvGrpSpPr>
            <p:grpSpPr bwMode="auto">
              <a:xfrm>
                <a:off x="0" y="422"/>
                <a:ext cx="506" cy="422"/>
                <a:chOff x="0" y="422"/>
                <a:chExt cx="506" cy="422"/>
              </a:xfrm>
            </p:grpSpPr>
            <p:sp>
              <p:nvSpPr>
                <p:cNvPr id="12354" name="Rectangle 13"/>
                <p:cNvSpPr>
                  <a:spLocks noChangeArrowheads="1"/>
                </p:cNvSpPr>
                <p:nvPr/>
              </p:nvSpPr>
              <p:spPr bwMode="auto">
                <a:xfrm>
                  <a:off x="43" y="422"/>
                  <a:ext cx="4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4</a:t>
                  </a:r>
                </a:p>
                <a:p>
                  <a:pPr algn="just">
                    <a:spcBef>
                      <a:spcPct val="0"/>
                    </a:spcBef>
                    <a:buClrTx/>
                    <a:buFontTx/>
                    <a:buNone/>
                  </a:pPr>
                  <a:endParaRPr lang="zh-CN" altLang="en-US" sz="1600"/>
                </a:p>
              </p:txBody>
            </p:sp>
            <p:sp>
              <p:nvSpPr>
                <p:cNvPr id="12355" name="Rectangle 14"/>
                <p:cNvSpPr>
                  <a:spLocks noChangeArrowheads="1"/>
                </p:cNvSpPr>
                <p:nvPr/>
              </p:nvSpPr>
              <p:spPr bwMode="auto">
                <a:xfrm>
                  <a:off x="0" y="422"/>
                  <a:ext cx="5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39" name="Group 15"/>
              <p:cNvGrpSpPr>
                <a:grpSpLocks/>
              </p:cNvGrpSpPr>
              <p:nvPr/>
            </p:nvGrpSpPr>
            <p:grpSpPr bwMode="auto">
              <a:xfrm>
                <a:off x="506" y="422"/>
                <a:ext cx="548" cy="422"/>
                <a:chOff x="506" y="422"/>
                <a:chExt cx="548" cy="422"/>
              </a:xfrm>
            </p:grpSpPr>
            <p:sp>
              <p:nvSpPr>
                <p:cNvPr id="12352" name="Rectangle 16"/>
                <p:cNvSpPr>
                  <a:spLocks noChangeArrowheads="1"/>
                </p:cNvSpPr>
                <p:nvPr/>
              </p:nvSpPr>
              <p:spPr bwMode="auto">
                <a:xfrm>
                  <a:off x="549" y="422"/>
                  <a:ext cx="46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500</a:t>
                  </a:r>
                </a:p>
                <a:p>
                  <a:pPr algn="just">
                    <a:spcBef>
                      <a:spcPct val="0"/>
                    </a:spcBef>
                    <a:buClrTx/>
                    <a:buFontTx/>
                    <a:buNone/>
                  </a:pPr>
                  <a:endParaRPr lang="zh-CN" altLang="en-US" sz="1600"/>
                </a:p>
              </p:txBody>
            </p:sp>
            <p:sp>
              <p:nvSpPr>
                <p:cNvPr id="12353" name="Rectangle 17"/>
                <p:cNvSpPr>
                  <a:spLocks noChangeArrowheads="1"/>
                </p:cNvSpPr>
                <p:nvPr/>
              </p:nvSpPr>
              <p:spPr bwMode="auto">
                <a:xfrm>
                  <a:off x="506" y="422"/>
                  <a:ext cx="54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40" name="Group 18"/>
              <p:cNvGrpSpPr>
                <a:grpSpLocks/>
              </p:cNvGrpSpPr>
              <p:nvPr/>
            </p:nvGrpSpPr>
            <p:grpSpPr bwMode="auto">
              <a:xfrm>
                <a:off x="0" y="844"/>
                <a:ext cx="506" cy="422"/>
                <a:chOff x="0" y="844"/>
                <a:chExt cx="506" cy="422"/>
              </a:xfrm>
            </p:grpSpPr>
            <p:sp>
              <p:nvSpPr>
                <p:cNvPr id="12350" name="Rectangle 19"/>
                <p:cNvSpPr>
                  <a:spLocks noChangeArrowheads="1"/>
                </p:cNvSpPr>
                <p:nvPr/>
              </p:nvSpPr>
              <p:spPr bwMode="auto">
                <a:xfrm>
                  <a:off x="43" y="844"/>
                  <a:ext cx="4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5</a:t>
                  </a:r>
                </a:p>
                <a:p>
                  <a:pPr algn="just">
                    <a:spcBef>
                      <a:spcPct val="0"/>
                    </a:spcBef>
                    <a:buClrTx/>
                    <a:buFontTx/>
                    <a:buNone/>
                  </a:pPr>
                  <a:endParaRPr lang="zh-CN" altLang="en-US" sz="1600"/>
                </a:p>
              </p:txBody>
            </p:sp>
            <p:sp>
              <p:nvSpPr>
                <p:cNvPr id="12351" name="Rectangle 20"/>
                <p:cNvSpPr>
                  <a:spLocks noChangeArrowheads="1"/>
                </p:cNvSpPr>
                <p:nvPr/>
              </p:nvSpPr>
              <p:spPr bwMode="auto">
                <a:xfrm>
                  <a:off x="0" y="844"/>
                  <a:ext cx="5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41" name="Group 21"/>
              <p:cNvGrpSpPr>
                <a:grpSpLocks/>
              </p:cNvGrpSpPr>
              <p:nvPr/>
            </p:nvGrpSpPr>
            <p:grpSpPr bwMode="auto">
              <a:xfrm>
                <a:off x="506" y="844"/>
                <a:ext cx="548" cy="422"/>
                <a:chOff x="506" y="844"/>
                <a:chExt cx="548" cy="422"/>
              </a:xfrm>
            </p:grpSpPr>
            <p:sp>
              <p:nvSpPr>
                <p:cNvPr id="12348" name="Rectangle 22"/>
                <p:cNvSpPr>
                  <a:spLocks noChangeArrowheads="1"/>
                </p:cNvSpPr>
                <p:nvPr/>
              </p:nvSpPr>
              <p:spPr bwMode="auto">
                <a:xfrm>
                  <a:off x="549" y="844"/>
                  <a:ext cx="46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600</a:t>
                  </a:r>
                </a:p>
                <a:p>
                  <a:pPr algn="just">
                    <a:spcBef>
                      <a:spcPct val="0"/>
                    </a:spcBef>
                    <a:buClrTx/>
                    <a:buFontTx/>
                    <a:buNone/>
                  </a:pPr>
                  <a:endParaRPr lang="zh-CN" altLang="en-US" sz="1600"/>
                </a:p>
              </p:txBody>
            </p:sp>
            <p:sp>
              <p:nvSpPr>
                <p:cNvPr id="12349" name="Rectangle 23"/>
                <p:cNvSpPr>
                  <a:spLocks noChangeArrowheads="1"/>
                </p:cNvSpPr>
                <p:nvPr/>
              </p:nvSpPr>
              <p:spPr bwMode="auto">
                <a:xfrm>
                  <a:off x="506" y="844"/>
                  <a:ext cx="54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42" name="Group 24"/>
              <p:cNvGrpSpPr>
                <a:grpSpLocks/>
              </p:cNvGrpSpPr>
              <p:nvPr/>
            </p:nvGrpSpPr>
            <p:grpSpPr bwMode="auto">
              <a:xfrm>
                <a:off x="0" y="1266"/>
                <a:ext cx="506" cy="422"/>
                <a:chOff x="0" y="1266"/>
                <a:chExt cx="506" cy="422"/>
              </a:xfrm>
            </p:grpSpPr>
            <p:sp>
              <p:nvSpPr>
                <p:cNvPr id="12346" name="Rectangle 25"/>
                <p:cNvSpPr>
                  <a:spLocks noChangeArrowheads="1"/>
                </p:cNvSpPr>
                <p:nvPr/>
              </p:nvSpPr>
              <p:spPr bwMode="auto">
                <a:xfrm>
                  <a:off x="43" y="1266"/>
                  <a:ext cx="4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6</a:t>
                  </a:r>
                </a:p>
                <a:p>
                  <a:pPr algn="just">
                    <a:spcBef>
                      <a:spcPct val="0"/>
                    </a:spcBef>
                    <a:buClrTx/>
                    <a:buFontTx/>
                    <a:buNone/>
                  </a:pPr>
                  <a:endParaRPr lang="zh-CN" altLang="en-US" sz="1600"/>
                </a:p>
              </p:txBody>
            </p:sp>
            <p:sp>
              <p:nvSpPr>
                <p:cNvPr id="12347" name="Rectangle 26"/>
                <p:cNvSpPr>
                  <a:spLocks noChangeArrowheads="1"/>
                </p:cNvSpPr>
                <p:nvPr/>
              </p:nvSpPr>
              <p:spPr bwMode="auto">
                <a:xfrm>
                  <a:off x="0" y="1266"/>
                  <a:ext cx="5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43" name="Group 27"/>
              <p:cNvGrpSpPr>
                <a:grpSpLocks/>
              </p:cNvGrpSpPr>
              <p:nvPr/>
            </p:nvGrpSpPr>
            <p:grpSpPr bwMode="auto">
              <a:xfrm>
                <a:off x="506" y="1266"/>
                <a:ext cx="548" cy="422"/>
                <a:chOff x="506" y="1266"/>
                <a:chExt cx="548" cy="422"/>
              </a:xfrm>
            </p:grpSpPr>
            <p:sp>
              <p:nvSpPr>
                <p:cNvPr id="12344" name="Rectangle 28"/>
                <p:cNvSpPr>
                  <a:spLocks noChangeArrowheads="1"/>
                </p:cNvSpPr>
                <p:nvPr/>
              </p:nvSpPr>
              <p:spPr bwMode="auto">
                <a:xfrm>
                  <a:off x="549" y="1266"/>
                  <a:ext cx="46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600"/>
                    <a:t>700</a:t>
                  </a:r>
                </a:p>
                <a:p>
                  <a:pPr algn="just">
                    <a:spcBef>
                      <a:spcPct val="0"/>
                    </a:spcBef>
                    <a:buClrTx/>
                    <a:buFontTx/>
                    <a:buNone/>
                  </a:pPr>
                  <a:endParaRPr lang="zh-CN" altLang="en-US" sz="1600"/>
                </a:p>
              </p:txBody>
            </p:sp>
            <p:sp>
              <p:nvSpPr>
                <p:cNvPr id="12345" name="Rectangle 29"/>
                <p:cNvSpPr>
                  <a:spLocks noChangeArrowheads="1"/>
                </p:cNvSpPr>
                <p:nvPr/>
              </p:nvSpPr>
              <p:spPr bwMode="auto">
                <a:xfrm>
                  <a:off x="506" y="1266"/>
                  <a:ext cx="54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2335" name="Rectangle 30"/>
            <p:cNvSpPr>
              <a:spLocks noChangeArrowheads="1"/>
            </p:cNvSpPr>
            <p:nvPr/>
          </p:nvSpPr>
          <p:spPr bwMode="auto">
            <a:xfrm>
              <a:off x="-3" y="-3"/>
              <a:ext cx="1060" cy="16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293" name="Group 31"/>
          <p:cNvGrpSpPr>
            <a:grpSpLocks/>
          </p:cNvGrpSpPr>
          <p:nvPr/>
        </p:nvGrpSpPr>
        <p:grpSpPr bwMode="auto">
          <a:xfrm>
            <a:off x="1148409" y="2892400"/>
            <a:ext cx="2339975" cy="3648075"/>
            <a:chOff x="-3" y="-3"/>
            <a:chExt cx="1474" cy="2538"/>
          </a:xfrm>
        </p:grpSpPr>
        <p:grpSp>
          <p:nvGrpSpPr>
            <p:cNvPr id="12296" name="Group 32"/>
            <p:cNvGrpSpPr>
              <a:grpSpLocks/>
            </p:cNvGrpSpPr>
            <p:nvPr/>
          </p:nvGrpSpPr>
          <p:grpSpPr bwMode="auto">
            <a:xfrm>
              <a:off x="0" y="0"/>
              <a:ext cx="1468" cy="2532"/>
              <a:chOff x="0" y="0"/>
              <a:chExt cx="1468" cy="2532"/>
            </a:xfrm>
          </p:grpSpPr>
          <p:grpSp>
            <p:nvGrpSpPr>
              <p:cNvPr id="12298" name="Group 33"/>
              <p:cNvGrpSpPr>
                <a:grpSpLocks/>
              </p:cNvGrpSpPr>
              <p:nvPr/>
            </p:nvGrpSpPr>
            <p:grpSpPr bwMode="auto">
              <a:xfrm>
                <a:off x="0" y="0"/>
                <a:ext cx="806" cy="422"/>
                <a:chOff x="0" y="0"/>
                <a:chExt cx="806" cy="422"/>
              </a:xfrm>
            </p:grpSpPr>
            <p:sp>
              <p:nvSpPr>
                <p:cNvPr id="12332" name="Rectangle 34"/>
                <p:cNvSpPr>
                  <a:spLocks noChangeArrowheads="1"/>
                </p:cNvSpPr>
                <p:nvPr/>
              </p:nvSpPr>
              <p:spPr bwMode="auto">
                <a:xfrm>
                  <a:off x="43" y="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1">
                      <a:ea typeface="楷体_GB2312" pitchFamily="49" charset="-122"/>
                    </a:rPr>
                    <a:t>职工</a:t>
                  </a:r>
                  <a:endParaRPr lang="zh-CN" altLang="en-US" sz="1600"/>
                </a:p>
                <a:p>
                  <a:pPr algn="ctr">
                    <a:spcBef>
                      <a:spcPct val="0"/>
                    </a:spcBef>
                    <a:buClrTx/>
                    <a:buFontTx/>
                    <a:buNone/>
                  </a:pPr>
                  <a:endParaRPr lang="zh-CN" altLang="en-US" sz="1600"/>
                </a:p>
              </p:txBody>
            </p:sp>
            <p:sp>
              <p:nvSpPr>
                <p:cNvPr id="12333" name="Rectangle 35"/>
                <p:cNvSpPr>
                  <a:spLocks noChangeArrowheads="1"/>
                </p:cNvSpPr>
                <p:nvPr/>
              </p:nvSpPr>
              <p:spPr bwMode="auto">
                <a:xfrm>
                  <a:off x="0" y="0"/>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299" name="Group 36"/>
              <p:cNvGrpSpPr>
                <a:grpSpLocks/>
              </p:cNvGrpSpPr>
              <p:nvPr/>
            </p:nvGrpSpPr>
            <p:grpSpPr bwMode="auto">
              <a:xfrm>
                <a:off x="806" y="0"/>
                <a:ext cx="662" cy="422"/>
                <a:chOff x="806" y="0"/>
                <a:chExt cx="662" cy="422"/>
              </a:xfrm>
            </p:grpSpPr>
            <p:sp>
              <p:nvSpPr>
                <p:cNvPr id="12330" name="Rectangle 37"/>
                <p:cNvSpPr>
                  <a:spLocks noChangeArrowheads="1"/>
                </p:cNvSpPr>
                <p:nvPr/>
              </p:nvSpPr>
              <p:spPr bwMode="auto">
                <a:xfrm>
                  <a:off x="849" y="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1">
                      <a:ea typeface="楷体_GB2312" pitchFamily="49" charset="-122"/>
                    </a:rPr>
                    <a:t>级别</a:t>
                  </a:r>
                  <a:endParaRPr lang="zh-CN" altLang="en-US" sz="1600"/>
                </a:p>
                <a:p>
                  <a:pPr algn="ctr">
                    <a:spcBef>
                      <a:spcPct val="0"/>
                    </a:spcBef>
                    <a:buClrTx/>
                    <a:buFontTx/>
                    <a:buNone/>
                  </a:pPr>
                  <a:endParaRPr lang="zh-CN" altLang="en-US" sz="1600"/>
                </a:p>
              </p:txBody>
            </p:sp>
            <p:sp>
              <p:nvSpPr>
                <p:cNvPr id="12331" name="Rectangle 38"/>
                <p:cNvSpPr>
                  <a:spLocks noChangeArrowheads="1"/>
                </p:cNvSpPr>
                <p:nvPr/>
              </p:nvSpPr>
              <p:spPr bwMode="auto">
                <a:xfrm>
                  <a:off x="806" y="0"/>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0" name="Group 39"/>
              <p:cNvGrpSpPr>
                <a:grpSpLocks/>
              </p:cNvGrpSpPr>
              <p:nvPr/>
            </p:nvGrpSpPr>
            <p:grpSpPr bwMode="auto">
              <a:xfrm>
                <a:off x="0" y="422"/>
                <a:ext cx="806" cy="422"/>
                <a:chOff x="0" y="422"/>
                <a:chExt cx="806" cy="422"/>
              </a:xfrm>
            </p:grpSpPr>
            <p:sp>
              <p:nvSpPr>
                <p:cNvPr id="12328" name="Rectangle 40"/>
                <p:cNvSpPr>
                  <a:spLocks noChangeArrowheads="1"/>
                </p:cNvSpPr>
                <p:nvPr/>
              </p:nvSpPr>
              <p:spPr bwMode="auto">
                <a:xfrm>
                  <a:off x="43" y="422"/>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赵明</a:t>
                  </a:r>
                  <a:endParaRPr lang="zh-CN" altLang="en-US" sz="1600"/>
                </a:p>
                <a:p>
                  <a:pPr algn="ctr">
                    <a:spcBef>
                      <a:spcPct val="0"/>
                    </a:spcBef>
                    <a:buClrTx/>
                    <a:buFontTx/>
                    <a:buNone/>
                  </a:pPr>
                  <a:endParaRPr lang="zh-CN" altLang="en-US" sz="1600"/>
                </a:p>
              </p:txBody>
            </p:sp>
            <p:sp>
              <p:nvSpPr>
                <p:cNvPr id="12329" name="Rectangle 41"/>
                <p:cNvSpPr>
                  <a:spLocks noChangeArrowheads="1"/>
                </p:cNvSpPr>
                <p:nvPr/>
              </p:nvSpPr>
              <p:spPr bwMode="auto">
                <a:xfrm>
                  <a:off x="0" y="422"/>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1" name="Group 42"/>
              <p:cNvGrpSpPr>
                <a:grpSpLocks/>
              </p:cNvGrpSpPr>
              <p:nvPr/>
            </p:nvGrpSpPr>
            <p:grpSpPr bwMode="auto">
              <a:xfrm>
                <a:off x="806" y="422"/>
                <a:ext cx="662" cy="422"/>
                <a:chOff x="806" y="422"/>
                <a:chExt cx="662" cy="422"/>
              </a:xfrm>
            </p:grpSpPr>
            <p:sp>
              <p:nvSpPr>
                <p:cNvPr id="12326" name="Rectangle 43"/>
                <p:cNvSpPr>
                  <a:spLocks noChangeArrowheads="1"/>
                </p:cNvSpPr>
                <p:nvPr/>
              </p:nvSpPr>
              <p:spPr bwMode="auto">
                <a:xfrm>
                  <a:off x="849" y="422"/>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4</a:t>
                  </a:r>
                  <a:endParaRPr lang="zh-CN" altLang="en-US" sz="1600"/>
                </a:p>
                <a:p>
                  <a:pPr algn="ctr">
                    <a:spcBef>
                      <a:spcPct val="0"/>
                    </a:spcBef>
                    <a:buClrTx/>
                    <a:buFontTx/>
                    <a:buNone/>
                  </a:pPr>
                  <a:endParaRPr lang="zh-CN" altLang="en-US" sz="1600"/>
                </a:p>
              </p:txBody>
            </p:sp>
            <p:sp>
              <p:nvSpPr>
                <p:cNvPr id="12327" name="Rectangle 44"/>
                <p:cNvSpPr>
                  <a:spLocks noChangeArrowheads="1"/>
                </p:cNvSpPr>
                <p:nvPr/>
              </p:nvSpPr>
              <p:spPr bwMode="auto">
                <a:xfrm>
                  <a:off x="806" y="422"/>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2" name="Group 45"/>
              <p:cNvGrpSpPr>
                <a:grpSpLocks/>
              </p:cNvGrpSpPr>
              <p:nvPr/>
            </p:nvGrpSpPr>
            <p:grpSpPr bwMode="auto">
              <a:xfrm>
                <a:off x="0" y="844"/>
                <a:ext cx="806" cy="422"/>
                <a:chOff x="0" y="844"/>
                <a:chExt cx="806" cy="422"/>
              </a:xfrm>
            </p:grpSpPr>
            <p:sp>
              <p:nvSpPr>
                <p:cNvPr id="12324" name="Rectangle 46"/>
                <p:cNvSpPr>
                  <a:spLocks noChangeArrowheads="1"/>
                </p:cNvSpPr>
                <p:nvPr/>
              </p:nvSpPr>
              <p:spPr bwMode="auto">
                <a:xfrm>
                  <a:off x="43" y="844"/>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钱广</a:t>
                  </a:r>
                  <a:endParaRPr lang="zh-CN" altLang="en-US" sz="1600"/>
                </a:p>
                <a:p>
                  <a:pPr algn="ctr">
                    <a:spcBef>
                      <a:spcPct val="0"/>
                    </a:spcBef>
                    <a:buClrTx/>
                    <a:buFontTx/>
                    <a:buNone/>
                  </a:pPr>
                  <a:endParaRPr lang="zh-CN" altLang="en-US" sz="1600"/>
                </a:p>
              </p:txBody>
            </p:sp>
            <p:sp>
              <p:nvSpPr>
                <p:cNvPr id="12325" name="Rectangle 47"/>
                <p:cNvSpPr>
                  <a:spLocks noChangeArrowheads="1"/>
                </p:cNvSpPr>
                <p:nvPr/>
              </p:nvSpPr>
              <p:spPr bwMode="auto">
                <a:xfrm>
                  <a:off x="0" y="844"/>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3" name="Group 48"/>
              <p:cNvGrpSpPr>
                <a:grpSpLocks/>
              </p:cNvGrpSpPr>
              <p:nvPr/>
            </p:nvGrpSpPr>
            <p:grpSpPr bwMode="auto">
              <a:xfrm>
                <a:off x="806" y="844"/>
                <a:ext cx="662" cy="422"/>
                <a:chOff x="806" y="844"/>
                <a:chExt cx="662" cy="422"/>
              </a:xfrm>
            </p:grpSpPr>
            <p:sp>
              <p:nvSpPr>
                <p:cNvPr id="12322" name="Rectangle 49"/>
                <p:cNvSpPr>
                  <a:spLocks noChangeArrowheads="1"/>
                </p:cNvSpPr>
                <p:nvPr/>
              </p:nvSpPr>
              <p:spPr bwMode="auto">
                <a:xfrm>
                  <a:off x="849" y="844"/>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5</a:t>
                  </a:r>
                  <a:endParaRPr lang="zh-CN" altLang="en-US" sz="1600"/>
                </a:p>
                <a:p>
                  <a:pPr algn="ctr">
                    <a:spcBef>
                      <a:spcPct val="0"/>
                    </a:spcBef>
                    <a:buClrTx/>
                    <a:buFontTx/>
                    <a:buNone/>
                  </a:pPr>
                  <a:endParaRPr lang="zh-CN" altLang="en-US" sz="1600"/>
                </a:p>
              </p:txBody>
            </p:sp>
            <p:sp>
              <p:nvSpPr>
                <p:cNvPr id="12323" name="Rectangle 50"/>
                <p:cNvSpPr>
                  <a:spLocks noChangeArrowheads="1"/>
                </p:cNvSpPr>
                <p:nvPr/>
              </p:nvSpPr>
              <p:spPr bwMode="auto">
                <a:xfrm>
                  <a:off x="806" y="844"/>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4" name="Group 51"/>
              <p:cNvGrpSpPr>
                <a:grpSpLocks/>
              </p:cNvGrpSpPr>
              <p:nvPr/>
            </p:nvGrpSpPr>
            <p:grpSpPr bwMode="auto">
              <a:xfrm>
                <a:off x="0" y="1266"/>
                <a:ext cx="806" cy="422"/>
                <a:chOff x="0" y="1266"/>
                <a:chExt cx="806" cy="422"/>
              </a:xfrm>
            </p:grpSpPr>
            <p:sp>
              <p:nvSpPr>
                <p:cNvPr id="12320" name="Rectangle 52"/>
                <p:cNvSpPr>
                  <a:spLocks noChangeArrowheads="1"/>
                </p:cNvSpPr>
                <p:nvPr/>
              </p:nvSpPr>
              <p:spPr bwMode="auto">
                <a:xfrm>
                  <a:off x="43" y="1266"/>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孙志</a:t>
                  </a:r>
                  <a:endParaRPr lang="zh-CN" altLang="en-US" sz="1600"/>
                </a:p>
                <a:p>
                  <a:pPr algn="ctr">
                    <a:spcBef>
                      <a:spcPct val="0"/>
                    </a:spcBef>
                    <a:buClrTx/>
                    <a:buFontTx/>
                    <a:buNone/>
                  </a:pPr>
                  <a:endParaRPr lang="zh-CN" altLang="en-US" sz="1600"/>
                </a:p>
              </p:txBody>
            </p:sp>
            <p:sp>
              <p:nvSpPr>
                <p:cNvPr id="12321" name="Rectangle 53"/>
                <p:cNvSpPr>
                  <a:spLocks noChangeArrowheads="1"/>
                </p:cNvSpPr>
                <p:nvPr/>
              </p:nvSpPr>
              <p:spPr bwMode="auto">
                <a:xfrm>
                  <a:off x="0" y="1266"/>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5" name="Group 54"/>
              <p:cNvGrpSpPr>
                <a:grpSpLocks/>
              </p:cNvGrpSpPr>
              <p:nvPr/>
            </p:nvGrpSpPr>
            <p:grpSpPr bwMode="auto">
              <a:xfrm>
                <a:off x="806" y="1266"/>
                <a:ext cx="662" cy="422"/>
                <a:chOff x="806" y="1266"/>
                <a:chExt cx="662" cy="422"/>
              </a:xfrm>
            </p:grpSpPr>
            <p:sp>
              <p:nvSpPr>
                <p:cNvPr id="12318" name="Rectangle 55"/>
                <p:cNvSpPr>
                  <a:spLocks noChangeArrowheads="1"/>
                </p:cNvSpPr>
                <p:nvPr/>
              </p:nvSpPr>
              <p:spPr bwMode="auto">
                <a:xfrm>
                  <a:off x="849" y="1266"/>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6</a:t>
                  </a:r>
                  <a:endParaRPr lang="zh-CN" altLang="en-US" sz="1600"/>
                </a:p>
                <a:p>
                  <a:pPr algn="ctr">
                    <a:spcBef>
                      <a:spcPct val="0"/>
                    </a:spcBef>
                    <a:buClrTx/>
                    <a:buFontTx/>
                    <a:buNone/>
                  </a:pPr>
                  <a:endParaRPr lang="zh-CN" altLang="en-US" sz="1600"/>
                </a:p>
              </p:txBody>
            </p:sp>
            <p:sp>
              <p:nvSpPr>
                <p:cNvPr id="12319" name="Rectangle 56"/>
                <p:cNvSpPr>
                  <a:spLocks noChangeArrowheads="1"/>
                </p:cNvSpPr>
                <p:nvPr/>
              </p:nvSpPr>
              <p:spPr bwMode="auto">
                <a:xfrm>
                  <a:off x="806" y="1266"/>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6" name="Group 57"/>
              <p:cNvGrpSpPr>
                <a:grpSpLocks/>
              </p:cNvGrpSpPr>
              <p:nvPr/>
            </p:nvGrpSpPr>
            <p:grpSpPr bwMode="auto">
              <a:xfrm>
                <a:off x="0" y="1688"/>
                <a:ext cx="806" cy="422"/>
                <a:chOff x="0" y="1688"/>
                <a:chExt cx="806" cy="422"/>
              </a:xfrm>
            </p:grpSpPr>
            <p:sp>
              <p:nvSpPr>
                <p:cNvPr id="12316" name="Rectangle 58"/>
                <p:cNvSpPr>
                  <a:spLocks noChangeArrowheads="1"/>
                </p:cNvSpPr>
                <p:nvPr/>
              </p:nvSpPr>
              <p:spPr bwMode="auto">
                <a:xfrm>
                  <a:off x="43" y="1688"/>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李开</a:t>
                  </a:r>
                  <a:endParaRPr lang="zh-CN" altLang="en-US" sz="1600"/>
                </a:p>
                <a:p>
                  <a:pPr algn="ctr">
                    <a:spcBef>
                      <a:spcPct val="0"/>
                    </a:spcBef>
                    <a:buClrTx/>
                    <a:buFontTx/>
                    <a:buNone/>
                  </a:pPr>
                  <a:endParaRPr lang="zh-CN" altLang="en-US" sz="1600"/>
                </a:p>
              </p:txBody>
            </p:sp>
            <p:sp>
              <p:nvSpPr>
                <p:cNvPr id="12317" name="Rectangle 59"/>
                <p:cNvSpPr>
                  <a:spLocks noChangeArrowheads="1"/>
                </p:cNvSpPr>
                <p:nvPr/>
              </p:nvSpPr>
              <p:spPr bwMode="auto">
                <a:xfrm>
                  <a:off x="0" y="1688"/>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7" name="Group 60"/>
              <p:cNvGrpSpPr>
                <a:grpSpLocks/>
              </p:cNvGrpSpPr>
              <p:nvPr/>
            </p:nvGrpSpPr>
            <p:grpSpPr bwMode="auto">
              <a:xfrm>
                <a:off x="806" y="1688"/>
                <a:ext cx="662" cy="422"/>
                <a:chOff x="806" y="1688"/>
                <a:chExt cx="662" cy="422"/>
              </a:xfrm>
            </p:grpSpPr>
            <p:sp>
              <p:nvSpPr>
                <p:cNvPr id="12314" name="Rectangle 61"/>
                <p:cNvSpPr>
                  <a:spLocks noChangeArrowheads="1"/>
                </p:cNvSpPr>
                <p:nvPr/>
              </p:nvSpPr>
              <p:spPr bwMode="auto">
                <a:xfrm>
                  <a:off x="849" y="1688"/>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5</a:t>
                  </a:r>
                  <a:endParaRPr lang="zh-CN" altLang="en-US" sz="1600"/>
                </a:p>
                <a:p>
                  <a:pPr algn="ctr">
                    <a:spcBef>
                      <a:spcPct val="0"/>
                    </a:spcBef>
                    <a:buClrTx/>
                    <a:buFontTx/>
                    <a:buNone/>
                  </a:pPr>
                  <a:endParaRPr lang="zh-CN" altLang="en-US" sz="1600"/>
                </a:p>
              </p:txBody>
            </p:sp>
            <p:sp>
              <p:nvSpPr>
                <p:cNvPr id="12315" name="Rectangle 62"/>
                <p:cNvSpPr>
                  <a:spLocks noChangeArrowheads="1"/>
                </p:cNvSpPr>
                <p:nvPr/>
              </p:nvSpPr>
              <p:spPr bwMode="auto">
                <a:xfrm>
                  <a:off x="806" y="1688"/>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8" name="Group 63"/>
              <p:cNvGrpSpPr>
                <a:grpSpLocks/>
              </p:cNvGrpSpPr>
              <p:nvPr/>
            </p:nvGrpSpPr>
            <p:grpSpPr bwMode="auto">
              <a:xfrm>
                <a:off x="0" y="2110"/>
                <a:ext cx="806" cy="422"/>
                <a:chOff x="0" y="2110"/>
                <a:chExt cx="806" cy="422"/>
              </a:xfrm>
            </p:grpSpPr>
            <p:sp>
              <p:nvSpPr>
                <p:cNvPr id="12312" name="Rectangle 64"/>
                <p:cNvSpPr>
                  <a:spLocks noChangeArrowheads="1"/>
                </p:cNvSpPr>
                <p:nvPr/>
              </p:nvSpPr>
              <p:spPr bwMode="auto">
                <a:xfrm>
                  <a:off x="43" y="211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周祥</a:t>
                  </a:r>
                  <a:endParaRPr lang="zh-CN" altLang="en-US" sz="1600"/>
                </a:p>
                <a:p>
                  <a:pPr algn="ctr">
                    <a:spcBef>
                      <a:spcPct val="0"/>
                    </a:spcBef>
                    <a:buClrTx/>
                    <a:buFontTx/>
                    <a:buNone/>
                  </a:pPr>
                  <a:endParaRPr lang="zh-CN" altLang="en-US" sz="1600"/>
                </a:p>
              </p:txBody>
            </p:sp>
            <p:sp>
              <p:nvSpPr>
                <p:cNvPr id="12313" name="Rectangle 65"/>
                <p:cNvSpPr>
                  <a:spLocks noChangeArrowheads="1"/>
                </p:cNvSpPr>
                <p:nvPr/>
              </p:nvSpPr>
              <p:spPr bwMode="auto">
                <a:xfrm>
                  <a:off x="0" y="2110"/>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9" name="Group 66"/>
              <p:cNvGrpSpPr>
                <a:grpSpLocks/>
              </p:cNvGrpSpPr>
              <p:nvPr/>
            </p:nvGrpSpPr>
            <p:grpSpPr bwMode="auto">
              <a:xfrm>
                <a:off x="806" y="2110"/>
                <a:ext cx="662" cy="422"/>
                <a:chOff x="806" y="2110"/>
                <a:chExt cx="662" cy="422"/>
              </a:xfrm>
            </p:grpSpPr>
            <p:sp>
              <p:nvSpPr>
                <p:cNvPr id="12310" name="Rectangle 67"/>
                <p:cNvSpPr>
                  <a:spLocks noChangeArrowheads="1"/>
                </p:cNvSpPr>
                <p:nvPr/>
              </p:nvSpPr>
              <p:spPr bwMode="auto">
                <a:xfrm>
                  <a:off x="849" y="211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ea typeface="楷体_GB2312" pitchFamily="49" charset="-122"/>
                    </a:rPr>
                    <a:t>6</a:t>
                  </a:r>
                  <a:endParaRPr lang="zh-CN" altLang="en-US" sz="1600"/>
                </a:p>
                <a:p>
                  <a:pPr algn="ctr">
                    <a:spcBef>
                      <a:spcPct val="0"/>
                    </a:spcBef>
                    <a:buClrTx/>
                    <a:buFontTx/>
                    <a:buNone/>
                  </a:pPr>
                  <a:endParaRPr lang="zh-CN" altLang="en-US" sz="1600"/>
                </a:p>
              </p:txBody>
            </p:sp>
            <p:sp>
              <p:nvSpPr>
                <p:cNvPr id="12311" name="Rectangle 68"/>
                <p:cNvSpPr>
                  <a:spLocks noChangeArrowheads="1"/>
                </p:cNvSpPr>
                <p:nvPr/>
              </p:nvSpPr>
              <p:spPr bwMode="auto">
                <a:xfrm>
                  <a:off x="806" y="2110"/>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2297" name="Rectangle 69"/>
            <p:cNvSpPr>
              <a:spLocks noChangeArrowheads="1"/>
            </p:cNvSpPr>
            <p:nvPr/>
          </p:nvSpPr>
          <p:spPr bwMode="auto">
            <a:xfrm>
              <a:off x="-3" y="-3"/>
              <a:ext cx="1474" cy="253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454" name="Text Box 70"/>
          <p:cNvSpPr txBox="1">
            <a:spLocks noChangeArrowheads="1"/>
          </p:cNvSpPr>
          <p:nvPr/>
        </p:nvSpPr>
        <p:spPr bwMode="auto">
          <a:xfrm>
            <a:off x="3739208" y="2054199"/>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accent1"/>
              </a:buClr>
              <a:buSzPct val="80000"/>
              <a:buFont typeface="Wingdings" panose="05000000000000000000" pitchFamily="2" charset="2"/>
              <a:buNone/>
              <a:defRPr/>
            </a:pPr>
            <a:r>
              <a:rPr lang="zh-CN" altLang="en-US" sz="2400">
                <a:solidFill>
                  <a:schemeClr val="tx2"/>
                </a:solidFill>
                <a:effectLst>
                  <a:outerShdw blurRad="38100" dist="38100" dir="2700000" algn="tl">
                    <a:srgbClr val="FFFFFF"/>
                  </a:outerShdw>
                </a:effectLst>
                <a:latin typeface="华文行楷" panose="02010800040101010101" pitchFamily="2" charset="-122"/>
                <a:ea typeface="华文行楷" panose="02010800040101010101" pitchFamily="2" charset="-122"/>
              </a:rPr>
              <a:t>分解! 分解!! 再分解!!!</a:t>
            </a:r>
            <a:endParaRPr lang="zh-CN" altLang="en-US" sz="2400">
              <a:solidFill>
                <a:schemeClr val="tx2"/>
              </a:solidFill>
            </a:endParaRPr>
          </a:p>
        </p:txBody>
      </p:sp>
      <p:pic>
        <p:nvPicPr>
          <p:cNvPr id="12295" name="Picture 71" descr="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808" y="1977999"/>
            <a:ext cx="1066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51384" y="332656"/>
            <a:ext cx="7772400" cy="762000"/>
          </a:xfrm>
        </p:spPr>
        <p:txBody>
          <a:bodyPr/>
          <a:lstStyle/>
          <a:p>
            <a:pPr algn="l" eaLnBrk="1" hangingPunct="1"/>
            <a:r>
              <a:rPr lang="en-US" altLang="zh-CN" sz="2800" b="1"/>
              <a:t>6.3  </a:t>
            </a:r>
            <a:r>
              <a:rPr lang="zh-CN" altLang="en-US" sz="2800" b="1"/>
              <a:t>函数依赖的公理系统</a:t>
            </a:r>
          </a:p>
        </p:txBody>
      </p:sp>
      <p:sp>
        <p:nvSpPr>
          <p:cNvPr id="97283" name="Rectangle 3"/>
          <p:cNvSpPr>
            <a:spLocks noGrp="1" noChangeArrowheads="1"/>
          </p:cNvSpPr>
          <p:nvPr>
            <p:ph idx="1"/>
          </p:nvPr>
        </p:nvSpPr>
        <p:spPr>
          <a:xfrm>
            <a:off x="551384" y="1170856"/>
            <a:ext cx="9217024" cy="5498504"/>
          </a:xfrm>
        </p:spPr>
        <p:txBody>
          <a:bodyPr/>
          <a:lstStyle/>
          <a:p>
            <a:pPr eaLnBrk="1" hangingPunct="1">
              <a:lnSpc>
                <a:spcPct val="150000"/>
              </a:lnSpc>
              <a:buFont typeface="Wingdings" panose="05000000000000000000" pitchFamily="2" charset="2"/>
              <a:buNone/>
            </a:pPr>
            <a:r>
              <a:rPr lang="zh-CN" altLang="en-US" dirty="0" smtClean="0"/>
              <a:t>公理完备性的另一种理解是所有不能用公理推出的函数依赖都不为真，即它不能由</a:t>
            </a:r>
            <a:r>
              <a:rPr lang="en-US" altLang="zh-CN" dirty="0" smtClean="0"/>
              <a:t>F</a:t>
            </a:r>
            <a:r>
              <a:rPr lang="zh-CN" altLang="en-US" dirty="0" smtClean="0"/>
              <a:t>逻辑蕴涵。或者说存在一个具体关系</a:t>
            </a:r>
            <a:r>
              <a:rPr lang="en-US" altLang="zh-CN" dirty="0" err="1" smtClean="0"/>
              <a:t>r，F</a:t>
            </a:r>
            <a:r>
              <a:rPr lang="zh-CN" altLang="en-US" dirty="0" smtClean="0"/>
              <a:t>中所有的函数依赖都满足</a:t>
            </a:r>
            <a:r>
              <a:rPr lang="en-US" altLang="zh-CN" dirty="0" smtClean="0"/>
              <a:t>r，</a:t>
            </a:r>
            <a:r>
              <a:rPr lang="zh-CN" altLang="en-US" dirty="0" smtClean="0"/>
              <a:t>而不能用公理推出的</a:t>
            </a:r>
            <a:r>
              <a:rPr lang="en-US" altLang="zh-CN" dirty="0" smtClean="0"/>
              <a:t>X</a:t>
            </a:r>
            <a:r>
              <a:rPr lang="en-US" altLang="zh-CN" dirty="0" smtClean="0">
                <a:sym typeface="Symbol" panose="05050102010706020507" pitchFamily="18" charset="2"/>
              </a:rPr>
              <a:t></a:t>
            </a:r>
            <a:r>
              <a:rPr lang="en-US" altLang="zh-CN" dirty="0" smtClean="0"/>
              <a:t>Y</a:t>
            </a:r>
            <a:r>
              <a:rPr lang="zh-CN" altLang="en-US" dirty="0" smtClean="0"/>
              <a:t>却不满足</a:t>
            </a:r>
            <a:r>
              <a:rPr lang="en-US" altLang="zh-CN" dirty="0" smtClean="0"/>
              <a:t>r，</a:t>
            </a:r>
            <a:r>
              <a:rPr lang="zh-CN" altLang="en-US" dirty="0" smtClean="0"/>
              <a:t>即</a:t>
            </a:r>
            <a:r>
              <a:rPr lang="en-US" altLang="zh-CN" dirty="0" smtClean="0"/>
              <a:t>F</a:t>
            </a:r>
            <a:r>
              <a:rPr lang="zh-CN" altLang="en-US" dirty="0" smtClean="0"/>
              <a:t>不能逻辑蕴涵</a:t>
            </a:r>
            <a:r>
              <a:rPr lang="en-US" altLang="zh-CN" dirty="0" smtClean="0"/>
              <a:t>X</a:t>
            </a:r>
            <a:r>
              <a:rPr lang="en-US" altLang="zh-CN" dirty="0" smtClean="0">
                <a:sym typeface="Symbol" panose="05050102010706020507" pitchFamily="18" charset="2"/>
              </a:rPr>
              <a:t></a:t>
            </a:r>
            <a:r>
              <a:rPr lang="en-US" altLang="zh-CN" dirty="0" smtClean="0"/>
              <a:t>Y。</a:t>
            </a:r>
            <a:endParaRPr lang="zh-CN" altLang="en-US" dirty="0" smtClean="0"/>
          </a:p>
          <a:p>
            <a:pPr eaLnBrk="1" hangingPunct="1">
              <a:buFont typeface="Wingdings" panose="05000000000000000000" pitchFamily="2" charset="2"/>
              <a:buNone/>
            </a:pPr>
            <a:endParaRPr lang="zh-CN" altLang="en-US"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07368" y="332656"/>
            <a:ext cx="7772400" cy="762000"/>
          </a:xfrm>
        </p:spPr>
        <p:txBody>
          <a:bodyPr>
            <a:normAutofit/>
          </a:bodyPr>
          <a:lstStyle/>
          <a:p>
            <a:pPr algn="l" eaLnBrk="1" hangingPunct="1"/>
            <a:r>
              <a:rPr lang="en-US" altLang="zh-CN" sz="3200" b="1" dirty="0"/>
              <a:t>6.3  </a:t>
            </a:r>
            <a:r>
              <a:rPr lang="zh-CN" altLang="en-US" sz="3200" b="1" dirty="0"/>
              <a:t>函数依赖的公理系统</a:t>
            </a:r>
          </a:p>
        </p:txBody>
      </p:sp>
      <p:sp>
        <p:nvSpPr>
          <p:cNvPr id="98307" name="Rectangle 3"/>
          <p:cNvSpPr>
            <a:spLocks noGrp="1" noChangeArrowheads="1"/>
          </p:cNvSpPr>
          <p:nvPr>
            <p:ph idx="1"/>
          </p:nvPr>
        </p:nvSpPr>
        <p:spPr>
          <a:xfrm>
            <a:off x="483568" y="1170856"/>
            <a:ext cx="7924800" cy="3276600"/>
          </a:xfrm>
        </p:spPr>
        <p:txBody>
          <a:bodyPr/>
          <a:lstStyle/>
          <a:p>
            <a:pPr eaLnBrk="1" hangingPunct="1">
              <a:lnSpc>
                <a:spcPct val="90000"/>
              </a:lnSpc>
              <a:buFont typeface="Wingdings" panose="05000000000000000000" pitchFamily="2" charset="2"/>
              <a:buNone/>
            </a:pPr>
            <a:r>
              <a:rPr lang="zh-CN" altLang="en-US" dirty="0" smtClean="0"/>
              <a:t>阿氏公理完备性的证明</a:t>
            </a:r>
          </a:p>
          <a:p>
            <a:pPr eaLnBrk="1" hangingPunct="1">
              <a:lnSpc>
                <a:spcPct val="90000"/>
              </a:lnSpc>
              <a:buFont typeface="Wingdings" panose="05000000000000000000" pitchFamily="2" charset="2"/>
              <a:buNone/>
            </a:pPr>
            <a:r>
              <a:rPr lang="zh-CN" altLang="en-US" b="1" dirty="0" smtClean="0"/>
              <a:t>定理：</a:t>
            </a:r>
            <a:r>
              <a:rPr lang="en-US" altLang="zh-CN" b="1" dirty="0" smtClean="0"/>
              <a:t>Armstrong</a:t>
            </a:r>
            <a:r>
              <a:rPr lang="zh-CN" altLang="en-US" b="1" dirty="0" smtClean="0"/>
              <a:t>公理是完备的。</a:t>
            </a:r>
          </a:p>
          <a:p>
            <a:pPr eaLnBrk="1" hangingPunct="1">
              <a:lnSpc>
                <a:spcPct val="90000"/>
              </a:lnSpc>
              <a:buFont typeface="Wingdings" panose="05000000000000000000" pitchFamily="2" charset="2"/>
              <a:buNone/>
            </a:pPr>
            <a:r>
              <a:rPr lang="zh-CN" altLang="en-US" dirty="0" smtClean="0"/>
              <a:t>证明：设</a:t>
            </a:r>
            <a:r>
              <a:rPr lang="en-US" altLang="zh-CN" dirty="0" smtClean="0"/>
              <a:t>F</a:t>
            </a:r>
            <a:r>
              <a:rPr lang="zh-CN" altLang="en-US" dirty="0" smtClean="0"/>
              <a:t>是关系模式</a:t>
            </a:r>
            <a:r>
              <a:rPr lang="en-US" altLang="zh-CN" dirty="0" smtClean="0"/>
              <a:t>R（A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n</a:t>
            </a:r>
            <a:r>
              <a:rPr lang="en-US" altLang="zh-CN" dirty="0" smtClean="0"/>
              <a:t>）</a:t>
            </a:r>
            <a:r>
              <a:rPr lang="zh-CN" altLang="en-US" dirty="0" smtClean="0"/>
              <a:t>的函数依赖集，</a:t>
            </a:r>
            <a:r>
              <a:rPr lang="en-US" altLang="zh-CN" dirty="0" smtClean="0"/>
              <a:t>U</a:t>
            </a:r>
            <a:r>
              <a:rPr lang="zh-CN" altLang="en-US" dirty="0" smtClean="0"/>
              <a:t>是属性全集，</a:t>
            </a:r>
            <a:r>
              <a:rPr lang="en-US" altLang="zh-CN" dirty="0" smtClean="0"/>
              <a:t>X，Y</a:t>
            </a:r>
            <a:r>
              <a:rPr lang="zh-CN" altLang="en-US" dirty="0" smtClean="0"/>
              <a:t>是</a:t>
            </a:r>
            <a:r>
              <a:rPr lang="en-US" altLang="zh-CN" dirty="0" smtClean="0"/>
              <a:t>U</a:t>
            </a:r>
            <a:r>
              <a:rPr lang="zh-CN" altLang="en-US" dirty="0" smtClean="0"/>
              <a:t>的子集，并假定用阿氏公理推不出</a:t>
            </a:r>
            <a:r>
              <a:rPr lang="en-US" altLang="zh-CN" dirty="0" smtClean="0"/>
              <a:t>X </a:t>
            </a:r>
            <a:r>
              <a:rPr lang="en-US" altLang="zh-CN" dirty="0" smtClean="0">
                <a:sym typeface="Symbol" panose="05050102010706020507" pitchFamily="18" charset="2"/>
              </a:rPr>
              <a:t></a:t>
            </a:r>
            <a:r>
              <a:rPr lang="en-US" altLang="zh-CN" dirty="0" smtClean="0"/>
              <a:t>Y。</a:t>
            </a:r>
          </a:p>
          <a:p>
            <a:pPr eaLnBrk="1" hangingPunct="1">
              <a:lnSpc>
                <a:spcPct val="90000"/>
              </a:lnSpc>
              <a:buFont typeface="Wingdings" panose="05000000000000000000" pitchFamily="2" charset="2"/>
              <a:buNone/>
            </a:pPr>
            <a:r>
              <a:rPr lang="zh-CN" altLang="en-US" dirty="0" smtClean="0"/>
              <a:t>构造一个关系</a:t>
            </a:r>
            <a:r>
              <a:rPr lang="en-US" altLang="zh-CN" dirty="0" smtClean="0"/>
              <a:t>r，</a:t>
            </a:r>
            <a:r>
              <a:rPr lang="zh-CN" altLang="en-US" dirty="0" smtClean="0"/>
              <a:t>包含两个元组。</a:t>
            </a:r>
          </a:p>
          <a:p>
            <a:pPr eaLnBrk="1" hangingPunct="1">
              <a:lnSpc>
                <a:spcPct val="90000"/>
              </a:lnSpc>
              <a:buFont typeface="Wingdings" panose="05000000000000000000" pitchFamily="2" charset="2"/>
              <a:buNone/>
            </a:pPr>
            <a:endParaRPr lang="zh-CN" altLang="en-US" dirty="0" smtClean="0"/>
          </a:p>
        </p:txBody>
      </p:sp>
      <p:sp>
        <p:nvSpPr>
          <p:cNvPr id="98308" name="Text Box 4"/>
          <p:cNvSpPr txBox="1">
            <a:spLocks noChangeArrowheads="1"/>
          </p:cNvSpPr>
          <p:nvPr/>
        </p:nvSpPr>
        <p:spPr bwMode="auto">
          <a:xfrm>
            <a:off x="1763093" y="4134720"/>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4325" name="Group 5"/>
          <p:cNvGraphicFramePr>
            <a:graphicFrameLocks noGrp="1"/>
          </p:cNvGraphicFramePr>
          <p:nvPr>
            <p:extLst>
              <p:ext uri="{D42A27DB-BD31-4B8C-83A1-F6EECF244321}">
                <p14:modId xmlns:p14="http://schemas.microsoft.com/office/powerpoint/2010/main" val="4000623914"/>
              </p:ext>
            </p:extLst>
          </p:nvPr>
        </p:nvGraphicFramePr>
        <p:xfrm>
          <a:off x="1169368" y="4218856"/>
          <a:ext cx="6400800" cy="2184400"/>
        </p:xfrm>
        <a:graphic>
          <a:graphicData uri="http://schemas.openxmlformats.org/drawingml/2006/table">
            <a:tbl>
              <a:tblPr/>
              <a:tblGrid>
                <a:gridCol w="762000">
                  <a:extLst>
                    <a:ext uri="{9D8B030D-6E8A-4147-A177-3AD203B41FA5}">
                      <a16:colId xmlns:a16="http://schemas.microsoft.com/office/drawing/2014/main" val="1747691295"/>
                    </a:ext>
                  </a:extLst>
                </a:gridCol>
                <a:gridCol w="2895600">
                  <a:extLst>
                    <a:ext uri="{9D8B030D-6E8A-4147-A177-3AD203B41FA5}">
                      <a16:colId xmlns:a16="http://schemas.microsoft.com/office/drawing/2014/main" val="2755572195"/>
                    </a:ext>
                  </a:extLst>
                </a:gridCol>
                <a:gridCol w="2743200">
                  <a:extLst>
                    <a:ext uri="{9D8B030D-6E8A-4147-A177-3AD203B41FA5}">
                      <a16:colId xmlns:a16="http://schemas.microsoft.com/office/drawing/2014/main" val="2367229975"/>
                    </a:ext>
                  </a:extLst>
                </a:gridCol>
              </a:tblGrid>
              <a:tr h="6096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的属性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其它属性</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82060861"/>
                  </a:ext>
                </a:extLst>
              </a:tr>
              <a:tr h="787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1 1 1 1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1 1 1 1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61451024"/>
                  </a:ext>
                </a:extLst>
              </a:tr>
              <a:tr h="78740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1 1 1 1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楷体_GB2312" pitchFamily="49" charset="-122"/>
                        </a:defRPr>
                      </a:lvl3pPr>
                      <a:lvl4pPr>
                        <a:buSzPct val="60000"/>
                        <a:defRPr kumimoji="1">
                          <a:solidFill>
                            <a:schemeClr val="tx1"/>
                          </a:solidFill>
                          <a:latin typeface="Times New Roman" panose="02020603050405020304" pitchFamily="18" charset="0"/>
                          <a:ea typeface="宋体" panose="02010600030101010101" pitchFamily="2" charset="-122"/>
                        </a:defRPr>
                      </a:lvl4pPr>
                      <a:lvl5pPr>
                        <a:buSzPct val="60000"/>
                        <a:defRPr kumimoji="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0 0 0 …0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0360157"/>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95400" y="433137"/>
            <a:ext cx="7772400" cy="762000"/>
          </a:xfrm>
        </p:spPr>
        <p:txBody>
          <a:bodyPr>
            <a:normAutofit/>
          </a:bodyPr>
          <a:lstStyle/>
          <a:p>
            <a:pPr algn="l" eaLnBrk="1" hangingPunct="1"/>
            <a:r>
              <a:rPr lang="en-US" altLang="zh-CN" sz="3200" b="1" dirty="0"/>
              <a:t>6.3  </a:t>
            </a:r>
            <a:r>
              <a:rPr lang="zh-CN" altLang="en-US" sz="3200" b="1" dirty="0"/>
              <a:t>函数依赖的公理系统</a:t>
            </a:r>
          </a:p>
        </p:txBody>
      </p:sp>
      <p:sp>
        <p:nvSpPr>
          <p:cNvPr id="99331" name="Rectangle 3"/>
          <p:cNvSpPr>
            <a:spLocks noGrp="1" noChangeArrowheads="1"/>
          </p:cNvSpPr>
          <p:nvPr>
            <p:ph idx="1"/>
          </p:nvPr>
        </p:nvSpPr>
        <p:spPr>
          <a:xfrm>
            <a:off x="695400" y="1271337"/>
            <a:ext cx="9217024" cy="5562600"/>
          </a:xfrm>
        </p:spPr>
        <p:txBody>
          <a:bodyPr/>
          <a:lstStyle/>
          <a:p>
            <a:pPr eaLnBrk="1" hangingPunct="1">
              <a:lnSpc>
                <a:spcPct val="90000"/>
              </a:lnSpc>
              <a:buFont typeface="Wingdings" panose="05000000000000000000" pitchFamily="2" charset="2"/>
              <a:buNone/>
            </a:pPr>
            <a:r>
              <a:rPr lang="zh-CN" altLang="en-US" smtClean="0"/>
              <a:t>证明两点：</a:t>
            </a:r>
          </a:p>
          <a:p>
            <a:pPr eaLnBrk="1" hangingPunct="1">
              <a:lnSpc>
                <a:spcPct val="90000"/>
              </a:lnSpc>
              <a:buFont typeface="Wingdings" panose="05000000000000000000" pitchFamily="2" charset="2"/>
              <a:buNone/>
            </a:pPr>
            <a:r>
              <a:rPr lang="zh-CN" altLang="en-US" smtClean="0"/>
              <a:t>1.在关系</a:t>
            </a:r>
            <a:r>
              <a:rPr lang="en-US" altLang="zh-CN" smtClean="0"/>
              <a:t>r</a:t>
            </a:r>
            <a:r>
              <a:rPr lang="zh-CN" altLang="en-US" smtClean="0"/>
              <a:t>中，</a:t>
            </a:r>
            <a:r>
              <a:rPr lang="en-US" altLang="zh-CN" smtClean="0"/>
              <a:t>F</a:t>
            </a:r>
            <a:r>
              <a:rPr lang="zh-CN" altLang="en-US" smtClean="0"/>
              <a:t>的所有函数依赖都成立；</a:t>
            </a:r>
          </a:p>
          <a:p>
            <a:pPr eaLnBrk="1" hangingPunct="1">
              <a:lnSpc>
                <a:spcPct val="90000"/>
              </a:lnSpc>
              <a:buFont typeface="Wingdings" panose="05000000000000000000" pitchFamily="2" charset="2"/>
              <a:buNone/>
            </a:pPr>
            <a:r>
              <a:rPr lang="zh-CN" altLang="en-US" smtClean="0"/>
              <a:t>2.在关系</a:t>
            </a:r>
            <a:r>
              <a:rPr lang="en-US" altLang="zh-CN" smtClean="0"/>
              <a:t>r</a:t>
            </a:r>
            <a:r>
              <a:rPr lang="zh-CN" altLang="en-US" smtClean="0"/>
              <a:t>中， </a:t>
            </a:r>
            <a:r>
              <a:rPr lang="en-US" altLang="zh-CN" smtClean="0"/>
              <a:t>X </a:t>
            </a:r>
            <a:r>
              <a:rPr lang="en-US" altLang="zh-CN" smtClean="0">
                <a:sym typeface="Symbol" panose="05050102010706020507" pitchFamily="18" charset="2"/>
              </a:rPr>
              <a:t></a:t>
            </a:r>
            <a:r>
              <a:rPr lang="en-US" altLang="zh-CN" smtClean="0"/>
              <a:t>Y</a:t>
            </a:r>
            <a:r>
              <a:rPr lang="zh-CN" altLang="en-US" smtClean="0"/>
              <a:t>不能成立。</a:t>
            </a:r>
          </a:p>
          <a:p>
            <a:pPr eaLnBrk="1" hangingPunct="1">
              <a:lnSpc>
                <a:spcPct val="90000"/>
              </a:lnSpc>
              <a:buFont typeface="Wingdings" panose="05000000000000000000" pitchFamily="2" charset="2"/>
              <a:buNone/>
            </a:pPr>
            <a:endParaRPr lang="zh-CN" altLang="en-US" smtClean="0"/>
          </a:p>
          <a:p>
            <a:pPr eaLnBrk="1" hangingPunct="1">
              <a:lnSpc>
                <a:spcPct val="90000"/>
              </a:lnSpc>
              <a:buFont typeface="Wingdings" panose="05000000000000000000" pitchFamily="2" charset="2"/>
              <a:buNone/>
            </a:pPr>
            <a:r>
              <a:rPr lang="zh-CN" altLang="en-US" smtClean="0"/>
              <a:t>1 设</a:t>
            </a:r>
            <a:r>
              <a:rPr lang="en-US" altLang="zh-CN" smtClean="0"/>
              <a:t>V </a:t>
            </a:r>
            <a:r>
              <a:rPr lang="en-US" altLang="zh-CN" smtClean="0">
                <a:sym typeface="Symbol" panose="05050102010706020507" pitchFamily="18" charset="2"/>
              </a:rPr>
              <a:t></a:t>
            </a:r>
            <a:r>
              <a:rPr lang="en-US" altLang="zh-CN" smtClean="0"/>
              <a:t>W</a:t>
            </a:r>
            <a:r>
              <a:rPr lang="zh-CN" altLang="en-US" smtClean="0"/>
              <a:t>是</a:t>
            </a:r>
            <a:r>
              <a:rPr lang="en-US" altLang="zh-CN" smtClean="0"/>
              <a:t>F</a:t>
            </a:r>
            <a:r>
              <a:rPr lang="zh-CN" altLang="en-US" smtClean="0"/>
              <a:t>中任一函数依赖，则有下列两种情况；</a:t>
            </a:r>
          </a:p>
          <a:p>
            <a:pPr eaLnBrk="1" hangingPunct="1">
              <a:lnSpc>
                <a:spcPct val="90000"/>
              </a:lnSpc>
              <a:buFont typeface="Wingdings" panose="05000000000000000000" pitchFamily="2" charset="2"/>
              <a:buNone/>
            </a:pPr>
            <a:r>
              <a:rPr lang="zh-CN" altLang="en-US" smtClean="0"/>
              <a:t>1）</a:t>
            </a:r>
            <a:r>
              <a:rPr lang="en-US" altLang="zh-CN" smtClean="0"/>
              <a:t>V</a:t>
            </a:r>
            <a:r>
              <a:rPr lang="en-US" altLang="zh-CN" smtClean="0">
                <a:sym typeface="Symbol" panose="05050102010706020507" pitchFamily="18" charset="2"/>
              </a:rPr>
              <a:t></a:t>
            </a:r>
            <a:r>
              <a:rPr lang="en-US" altLang="zh-CN" smtClean="0"/>
              <a:t>X</a:t>
            </a:r>
            <a:r>
              <a:rPr lang="en-US" altLang="zh-CN" baseline="30000" smtClean="0"/>
              <a:t>＋</a:t>
            </a:r>
            <a:r>
              <a:rPr lang="en-US" altLang="zh-CN" smtClean="0"/>
              <a:t>，</a:t>
            </a:r>
            <a:r>
              <a:rPr lang="zh-CN" altLang="en-US" smtClean="0"/>
              <a:t>则显然</a:t>
            </a:r>
            <a:r>
              <a:rPr lang="en-US" altLang="zh-CN" smtClean="0"/>
              <a:t>X </a:t>
            </a:r>
            <a:r>
              <a:rPr lang="en-US" altLang="zh-CN" smtClean="0">
                <a:sym typeface="Symbol" panose="05050102010706020507" pitchFamily="18" charset="2"/>
              </a:rPr>
              <a:t></a:t>
            </a:r>
            <a:r>
              <a:rPr lang="en-US" altLang="zh-CN" smtClean="0"/>
              <a:t> V</a:t>
            </a:r>
            <a:r>
              <a:rPr lang="zh-CN" altLang="en-US" smtClean="0"/>
              <a:t>能用阿氏公理推出，根据假设</a:t>
            </a:r>
            <a:r>
              <a:rPr lang="en-US" altLang="zh-CN" smtClean="0"/>
              <a:t>V </a:t>
            </a:r>
            <a:r>
              <a:rPr lang="en-US" altLang="zh-CN" smtClean="0">
                <a:sym typeface="Symbol" panose="05050102010706020507" pitchFamily="18" charset="2"/>
              </a:rPr>
              <a:t></a:t>
            </a:r>
            <a:r>
              <a:rPr lang="en-US" altLang="zh-CN" smtClean="0"/>
              <a:t>W，</a:t>
            </a:r>
            <a:r>
              <a:rPr lang="zh-CN" altLang="en-US" smtClean="0"/>
              <a:t>所以， </a:t>
            </a:r>
            <a:r>
              <a:rPr lang="en-US" altLang="zh-CN" smtClean="0"/>
              <a:t>X </a:t>
            </a:r>
            <a:r>
              <a:rPr lang="en-US" altLang="zh-CN" smtClean="0">
                <a:sym typeface="Symbol" panose="05050102010706020507" pitchFamily="18" charset="2"/>
              </a:rPr>
              <a:t></a:t>
            </a:r>
            <a:r>
              <a:rPr lang="en-US" altLang="zh-CN" smtClean="0"/>
              <a:t>W，</a:t>
            </a:r>
            <a:r>
              <a:rPr lang="zh-CN" altLang="en-US" smtClean="0"/>
              <a:t>即</a:t>
            </a:r>
            <a:r>
              <a:rPr lang="en-US" altLang="zh-CN" smtClean="0"/>
              <a:t>W</a:t>
            </a:r>
            <a:r>
              <a:rPr lang="en-US" altLang="zh-CN" smtClean="0">
                <a:sym typeface="Symbol" panose="05050102010706020507" pitchFamily="18" charset="2"/>
              </a:rPr>
              <a:t></a:t>
            </a:r>
            <a:r>
              <a:rPr lang="en-US" altLang="zh-CN" smtClean="0"/>
              <a:t>X</a:t>
            </a:r>
            <a:r>
              <a:rPr lang="en-US" altLang="zh-CN" baseline="30000" smtClean="0"/>
              <a:t>＋</a:t>
            </a:r>
            <a:r>
              <a:rPr lang="en-US" altLang="zh-CN" smtClean="0"/>
              <a:t>，</a:t>
            </a:r>
            <a:r>
              <a:rPr lang="zh-CN" altLang="en-US" smtClean="0"/>
              <a:t>从上表中可以看出两个元组在</a:t>
            </a:r>
            <a:r>
              <a:rPr lang="en-US" altLang="zh-CN" smtClean="0"/>
              <a:t>V</a:t>
            </a:r>
            <a:r>
              <a:rPr lang="zh-CN" altLang="en-US" smtClean="0"/>
              <a:t>和</a:t>
            </a:r>
            <a:r>
              <a:rPr lang="en-US" altLang="zh-CN" smtClean="0"/>
              <a:t>W</a:t>
            </a:r>
            <a:r>
              <a:rPr lang="zh-CN" altLang="en-US" smtClean="0"/>
              <a:t>上均一致，于是</a:t>
            </a:r>
            <a:r>
              <a:rPr lang="en-US" altLang="zh-CN" smtClean="0"/>
              <a:t>V </a:t>
            </a:r>
            <a:r>
              <a:rPr lang="en-US" altLang="zh-CN" smtClean="0">
                <a:sym typeface="Symbol" panose="05050102010706020507" pitchFamily="18" charset="2"/>
              </a:rPr>
              <a:t></a:t>
            </a:r>
            <a:r>
              <a:rPr lang="en-US" altLang="zh-CN" smtClean="0"/>
              <a:t>W</a:t>
            </a:r>
            <a:r>
              <a:rPr lang="zh-CN" altLang="en-US" smtClean="0"/>
              <a:t>在</a:t>
            </a:r>
            <a:r>
              <a:rPr lang="en-US" altLang="zh-CN" smtClean="0"/>
              <a:t>r</a:t>
            </a:r>
            <a:r>
              <a:rPr lang="zh-CN" altLang="en-US" smtClean="0"/>
              <a:t>中成立</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23392" y="476672"/>
            <a:ext cx="7772400" cy="685800"/>
          </a:xfrm>
        </p:spPr>
        <p:txBody>
          <a:bodyPr>
            <a:normAutofit/>
          </a:bodyPr>
          <a:lstStyle/>
          <a:p>
            <a:pPr algn="l" eaLnBrk="1" hangingPunct="1"/>
            <a:r>
              <a:rPr lang="en-US" altLang="zh-CN" sz="3200" b="1" dirty="0"/>
              <a:t>6.3  </a:t>
            </a:r>
            <a:r>
              <a:rPr lang="zh-CN" altLang="en-US" sz="3200" b="1" dirty="0"/>
              <a:t>函数依赖的公理系统</a:t>
            </a:r>
          </a:p>
        </p:txBody>
      </p:sp>
      <p:sp>
        <p:nvSpPr>
          <p:cNvPr id="100355" name="Rectangle 3"/>
          <p:cNvSpPr>
            <a:spLocks noGrp="1" noChangeArrowheads="1"/>
          </p:cNvSpPr>
          <p:nvPr>
            <p:ph idx="1"/>
          </p:nvPr>
        </p:nvSpPr>
        <p:spPr>
          <a:xfrm>
            <a:off x="699592" y="1162472"/>
            <a:ext cx="7772400" cy="5410200"/>
          </a:xfrm>
        </p:spPr>
        <p:txBody>
          <a:bodyPr/>
          <a:lstStyle/>
          <a:p>
            <a:pPr eaLnBrk="1" hangingPunct="1">
              <a:buFont typeface="Wingdings" panose="05000000000000000000" pitchFamily="2" charset="2"/>
              <a:buNone/>
            </a:pPr>
            <a:r>
              <a:rPr lang="zh-CN" altLang="en-US" smtClean="0"/>
              <a:t>2） </a:t>
            </a:r>
            <a:r>
              <a:rPr lang="en-US" altLang="zh-CN" smtClean="0"/>
              <a:t>V</a:t>
            </a:r>
            <a:r>
              <a:rPr lang="en-US" altLang="zh-CN" smtClean="0">
                <a:sym typeface="Symbol" panose="05050102010706020507" pitchFamily="18" charset="2"/>
              </a:rPr>
              <a:t></a:t>
            </a:r>
            <a:r>
              <a:rPr lang="en-US" altLang="zh-CN" smtClean="0"/>
              <a:t>X</a:t>
            </a:r>
            <a:r>
              <a:rPr lang="en-US" altLang="zh-CN" baseline="30000" smtClean="0"/>
              <a:t>＋</a:t>
            </a:r>
            <a:r>
              <a:rPr lang="en-US" altLang="zh-CN" smtClean="0"/>
              <a:t>，</a:t>
            </a:r>
            <a:r>
              <a:rPr lang="zh-CN" altLang="en-US" smtClean="0"/>
              <a:t>则由上表可以看出，如果一个属性集不完全属于</a:t>
            </a:r>
            <a:r>
              <a:rPr lang="en-US" altLang="zh-CN" smtClean="0"/>
              <a:t>X</a:t>
            </a:r>
            <a:r>
              <a:rPr lang="en-US" altLang="zh-CN" baseline="30000" smtClean="0"/>
              <a:t>＋</a:t>
            </a:r>
            <a:r>
              <a:rPr lang="en-US" altLang="zh-CN" smtClean="0"/>
              <a:t>，</a:t>
            </a:r>
            <a:r>
              <a:rPr lang="zh-CN" altLang="en-US" smtClean="0"/>
              <a:t>则该属性集在两个元组上的属性值必不相等。根据函数依赖定义可知， </a:t>
            </a:r>
            <a:r>
              <a:rPr lang="en-US" altLang="zh-CN" smtClean="0"/>
              <a:t>V </a:t>
            </a:r>
            <a:r>
              <a:rPr lang="en-US" altLang="zh-CN" smtClean="0">
                <a:sym typeface="Symbol" panose="05050102010706020507" pitchFamily="18" charset="2"/>
              </a:rPr>
              <a:t></a:t>
            </a:r>
            <a:r>
              <a:rPr lang="en-US" altLang="zh-CN" smtClean="0"/>
              <a:t>W</a:t>
            </a:r>
            <a:r>
              <a:rPr lang="zh-CN" altLang="en-US" smtClean="0"/>
              <a:t>在关系</a:t>
            </a:r>
            <a:r>
              <a:rPr lang="en-US" altLang="zh-CN" smtClean="0"/>
              <a:t>r</a:t>
            </a:r>
            <a:r>
              <a:rPr lang="zh-CN" altLang="en-US" smtClean="0"/>
              <a:t>中成立。</a:t>
            </a:r>
          </a:p>
          <a:p>
            <a:pPr eaLnBrk="1" hangingPunct="1">
              <a:buFont typeface="Wingdings" panose="05000000000000000000" pitchFamily="2" charset="2"/>
              <a:buNone/>
            </a:pPr>
            <a:r>
              <a:rPr lang="zh-CN" altLang="en-US" smtClean="0"/>
              <a:t>因此，在关系</a:t>
            </a:r>
            <a:r>
              <a:rPr lang="en-US" altLang="zh-CN" smtClean="0"/>
              <a:t>r</a:t>
            </a:r>
            <a:r>
              <a:rPr lang="zh-CN" altLang="en-US" smtClean="0"/>
              <a:t>中，</a:t>
            </a:r>
            <a:r>
              <a:rPr lang="en-US" altLang="zh-CN" smtClean="0"/>
              <a:t>F</a:t>
            </a:r>
            <a:r>
              <a:rPr lang="zh-CN" altLang="en-US" smtClean="0"/>
              <a:t>的任一函数依赖都成立。</a:t>
            </a:r>
          </a:p>
          <a:p>
            <a:pPr eaLnBrk="1" hangingPunct="1">
              <a:buFont typeface="Wingdings" panose="05000000000000000000" pitchFamily="2" charset="2"/>
              <a:buNone/>
            </a:pPr>
            <a:r>
              <a:rPr lang="zh-CN" altLang="en-US" smtClean="0"/>
              <a:t>2 因为</a:t>
            </a:r>
            <a:r>
              <a:rPr lang="en-US" altLang="zh-CN" smtClean="0"/>
              <a:t>X</a:t>
            </a:r>
            <a:r>
              <a:rPr lang="en-US" altLang="zh-CN" smtClean="0">
                <a:sym typeface="Symbol" panose="05050102010706020507" pitchFamily="18" charset="2"/>
              </a:rPr>
              <a:t></a:t>
            </a:r>
            <a:r>
              <a:rPr lang="en-US" altLang="zh-CN" smtClean="0"/>
              <a:t>Y</a:t>
            </a:r>
            <a:r>
              <a:rPr lang="zh-CN" altLang="en-US" smtClean="0"/>
              <a:t>不能用阿氏公理从</a:t>
            </a:r>
            <a:r>
              <a:rPr lang="en-US" altLang="zh-CN" smtClean="0"/>
              <a:t>F</a:t>
            </a:r>
            <a:r>
              <a:rPr lang="zh-CN" altLang="en-US" smtClean="0"/>
              <a:t>推出，所以</a:t>
            </a:r>
            <a:r>
              <a:rPr lang="en-US" altLang="zh-CN" smtClean="0"/>
              <a:t>Y</a:t>
            </a:r>
            <a:r>
              <a:rPr lang="en-US" altLang="zh-CN" smtClean="0">
                <a:sym typeface="Symbol" panose="05050102010706020507" pitchFamily="18" charset="2"/>
              </a:rPr>
              <a:t></a:t>
            </a:r>
            <a:r>
              <a:rPr lang="en-US" altLang="zh-CN" smtClean="0"/>
              <a:t>X</a:t>
            </a:r>
            <a:r>
              <a:rPr lang="en-US" altLang="zh-CN" baseline="30000" smtClean="0"/>
              <a:t>＋</a:t>
            </a:r>
            <a:r>
              <a:rPr lang="en-US" altLang="zh-CN" smtClean="0"/>
              <a:t>，</a:t>
            </a:r>
            <a:r>
              <a:rPr lang="zh-CN" altLang="en-US" smtClean="0"/>
              <a:t>而</a:t>
            </a:r>
            <a:r>
              <a:rPr lang="en-US" altLang="zh-CN" smtClean="0"/>
              <a:t>X</a:t>
            </a:r>
            <a:r>
              <a:rPr lang="en-US" altLang="zh-CN" smtClean="0">
                <a:sym typeface="Symbol" panose="05050102010706020507" pitchFamily="18" charset="2"/>
              </a:rPr>
              <a:t></a:t>
            </a:r>
            <a:r>
              <a:rPr lang="en-US" altLang="zh-CN" smtClean="0"/>
              <a:t>X</a:t>
            </a:r>
            <a:r>
              <a:rPr lang="en-US" altLang="zh-CN" baseline="30000" smtClean="0"/>
              <a:t>＋</a:t>
            </a:r>
            <a:r>
              <a:rPr lang="en-US" altLang="zh-CN" smtClean="0"/>
              <a:t>，</a:t>
            </a:r>
            <a:r>
              <a:rPr lang="zh-CN" altLang="en-US" smtClean="0"/>
              <a:t>于是在关系</a:t>
            </a:r>
            <a:r>
              <a:rPr lang="en-US" altLang="zh-CN" smtClean="0"/>
              <a:t>r</a:t>
            </a:r>
            <a:r>
              <a:rPr lang="zh-CN" altLang="en-US" smtClean="0"/>
              <a:t>的两个元组中</a:t>
            </a:r>
            <a:r>
              <a:rPr lang="en-US" altLang="zh-CN" smtClean="0"/>
              <a:t>X</a:t>
            </a:r>
            <a:r>
              <a:rPr lang="zh-CN" altLang="en-US" smtClean="0"/>
              <a:t>的属性值一致，而</a:t>
            </a:r>
            <a:r>
              <a:rPr lang="en-US" altLang="zh-CN" smtClean="0"/>
              <a:t>Y</a:t>
            </a:r>
            <a:r>
              <a:rPr lang="zh-CN" altLang="en-US" smtClean="0"/>
              <a:t>的属性值不一致，所以</a:t>
            </a:r>
            <a:r>
              <a:rPr lang="en-US" altLang="zh-CN" smtClean="0"/>
              <a:t>X</a:t>
            </a:r>
            <a:r>
              <a:rPr lang="en-US" altLang="zh-CN" smtClean="0">
                <a:sym typeface="Symbol" panose="05050102010706020507" pitchFamily="18" charset="2"/>
              </a:rPr>
              <a:t></a:t>
            </a:r>
            <a:r>
              <a:rPr lang="en-US" altLang="zh-CN" smtClean="0"/>
              <a:t>Y</a:t>
            </a:r>
            <a:r>
              <a:rPr lang="zh-CN" altLang="en-US" smtClean="0"/>
              <a:t>在</a:t>
            </a:r>
            <a:r>
              <a:rPr lang="en-US" altLang="zh-CN" smtClean="0"/>
              <a:t>r</a:t>
            </a:r>
            <a:r>
              <a:rPr lang="zh-CN" altLang="en-US" smtClean="0"/>
              <a:t>中不成立。</a:t>
            </a:r>
          </a:p>
        </p:txBody>
      </p:sp>
      <p:sp>
        <p:nvSpPr>
          <p:cNvPr id="100356" name="Line 4"/>
          <p:cNvSpPr>
            <a:spLocks noChangeShapeType="1"/>
          </p:cNvSpPr>
          <p:nvPr/>
        </p:nvSpPr>
        <p:spPr bwMode="auto">
          <a:xfrm>
            <a:off x="1842592" y="1314872"/>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57" name="Line 5"/>
          <p:cNvSpPr>
            <a:spLocks noChangeShapeType="1"/>
          </p:cNvSpPr>
          <p:nvPr/>
        </p:nvSpPr>
        <p:spPr bwMode="auto">
          <a:xfrm>
            <a:off x="1613992" y="3829472"/>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37583" y="1211961"/>
            <a:ext cx="7772400" cy="685800"/>
          </a:xfrm>
        </p:spPr>
        <p:txBody>
          <a:bodyPr/>
          <a:lstStyle/>
          <a:p>
            <a:pPr eaLnBrk="1" hangingPunct="1"/>
            <a:r>
              <a:rPr lang="zh-CN" altLang="en-US" sz="4000" dirty="0"/>
              <a:t>函数依赖的等价和覆盖</a:t>
            </a:r>
          </a:p>
        </p:txBody>
      </p:sp>
      <p:sp>
        <p:nvSpPr>
          <p:cNvPr id="101379" name="Rectangle 3"/>
          <p:cNvSpPr>
            <a:spLocks noGrp="1" noChangeArrowheads="1"/>
          </p:cNvSpPr>
          <p:nvPr>
            <p:ph idx="1"/>
          </p:nvPr>
        </p:nvSpPr>
        <p:spPr>
          <a:xfrm>
            <a:off x="637583" y="2420888"/>
            <a:ext cx="9562873" cy="3888432"/>
          </a:xfrm>
        </p:spPr>
        <p:txBody>
          <a:bodyPr/>
          <a:lstStyle/>
          <a:p>
            <a:pPr eaLnBrk="1" hangingPunct="1">
              <a:lnSpc>
                <a:spcPct val="150000"/>
              </a:lnSpc>
            </a:pPr>
            <a:r>
              <a:rPr lang="zh-CN" altLang="en-US" b="1" dirty="0" smtClean="0"/>
              <a:t>函数依赖集的等价性</a:t>
            </a:r>
            <a:r>
              <a:rPr lang="zh-CN" altLang="en-US" dirty="0" smtClean="0"/>
              <a:t>   如果</a:t>
            </a:r>
            <a:r>
              <a:rPr lang="en-US" altLang="zh-CN" i="1" dirty="0" smtClean="0"/>
              <a:t>G</a:t>
            </a:r>
            <a:r>
              <a:rPr lang="en-US" altLang="zh-CN" baseline="30000" dirty="0" smtClean="0"/>
              <a:t>+</a:t>
            </a:r>
            <a:r>
              <a:rPr lang="en-US" altLang="zh-CN" dirty="0" smtClean="0"/>
              <a:t>=</a:t>
            </a:r>
            <a:r>
              <a:rPr lang="en-US" altLang="zh-CN" i="1" dirty="0" smtClean="0"/>
              <a:t>F</a:t>
            </a:r>
            <a:r>
              <a:rPr lang="en-US" altLang="zh-CN" baseline="30000" dirty="0" smtClean="0"/>
              <a:t>+</a:t>
            </a:r>
            <a:r>
              <a:rPr lang="en-US" altLang="zh-CN" dirty="0" smtClean="0"/>
              <a:t>，</a:t>
            </a:r>
            <a:r>
              <a:rPr lang="zh-CN" altLang="en-US" dirty="0" smtClean="0"/>
              <a:t>就说函数依赖集</a:t>
            </a:r>
            <a:r>
              <a:rPr lang="en-US" altLang="zh-CN" i="1" dirty="0" smtClean="0"/>
              <a:t>F</a:t>
            </a:r>
            <a:r>
              <a:rPr lang="zh-CN" altLang="en-US" dirty="0" smtClean="0">
                <a:solidFill>
                  <a:schemeClr val="accent2"/>
                </a:solidFill>
              </a:rPr>
              <a:t>覆盖</a:t>
            </a:r>
            <a:r>
              <a:rPr lang="en-US" altLang="zh-CN" i="1" dirty="0" smtClean="0"/>
              <a:t>G</a:t>
            </a:r>
            <a:r>
              <a:rPr lang="en-US" altLang="zh-CN" dirty="0" smtClean="0"/>
              <a:t>（</a:t>
            </a:r>
            <a:r>
              <a:rPr lang="en-US" altLang="zh-CN" i="1" dirty="0" smtClean="0"/>
              <a:t>F</a:t>
            </a:r>
            <a:r>
              <a:rPr lang="zh-CN" altLang="en-US" dirty="0" smtClean="0"/>
              <a:t>是</a:t>
            </a:r>
            <a:r>
              <a:rPr lang="en-US" altLang="zh-CN" i="1" dirty="0" smtClean="0"/>
              <a:t>G</a:t>
            </a:r>
            <a:r>
              <a:rPr lang="zh-CN" altLang="en-US" dirty="0" smtClean="0"/>
              <a:t>的覆盖，或</a:t>
            </a:r>
            <a:r>
              <a:rPr lang="en-US" altLang="zh-CN" i="1" dirty="0" smtClean="0"/>
              <a:t>G</a:t>
            </a:r>
            <a:r>
              <a:rPr lang="zh-CN" altLang="en-US" dirty="0" smtClean="0"/>
              <a:t>是</a:t>
            </a:r>
            <a:r>
              <a:rPr lang="en-US" altLang="zh-CN" i="1" dirty="0" smtClean="0"/>
              <a:t>F</a:t>
            </a:r>
            <a:r>
              <a:rPr lang="zh-CN" altLang="en-US" dirty="0" smtClean="0"/>
              <a:t>的覆盖），或</a:t>
            </a:r>
            <a:r>
              <a:rPr lang="en-US" altLang="zh-CN" i="1" dirty="0" smtClean="0"/>
              <a:t>F</a:t>
            </a:r>
            <a:r>
              <a:rPr lang="zh-CN" altLang="en-US" dirty="0" smtClean="0"/>
              <a:t>与</a:t>
            </a:r>
            <a:r>
              <a:rPr lang="en-US" altLang="zh-CN" i="1" dirty="0" smtClean="0"/>
              <a:t>G</a:t>
            </a:r>
            <a:r>
              <a:rPr lang="zh-CN" altLang="en-US" dirty="0" smtClean="0">
                <a:solidFill>
                  <a:schemeClr val="accent2"/>
                </a:solidFill>
              </a:rPr>
              <a:t>等价</a:t>
            </a:r>
            <a:r>
              <a:rPr lang="zh-CN" altLang="en-US" dirty="0" smtClean="0"/>
              <a:t>。</a:t>
            </a:r>
          </a:p>
        </p:txBody>
      </p:sp>
      <p:sp>
        <p:nvSpPr>
          <p:cNvPr id="101380" name="Rectangle 4"/>
          <p:cNvSpPr>
            <a:spLocks noChangeArrowheads="1"/>
          </p:cNvSpPr>
          <p:nvPr/>
        </p:nvSpPr>
        <p:spPr bwMode="auto">
          <a:xfrm>
            <a:off x="623392" y="476672"/>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695400" y="332656"/>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4400" dirty="0">
                <a:solidFill>
                  <a:schemeClr val="tx2"/>
                </a:solidFill>
              </a:rPr>
              <a:t>最小依赖集</a:t>
            </a:r>
          </a:p>
        </p:txBody>
      </p:sp>
      <p:sp>
        <p:nvSpPr>
          <p:cNvPr id="102403" name="Rectangle 3"/>
          <p:cNvSpPr>
            <a:spLocks noChangeArrowheads="1"/>
          </p:cNvSpPr>
          <p:nvPr/>
        </p:nvSpPr>
        <p:spPr bwMode="auto">
          <a:xfrm>
            <a:off x="545678" y="1475656"/>
            <a:ext cx="9798793" cy="497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just" eaLnBrk="1" hangingPunct="1">
              <a:buFont typeface="Wingdings" panose="05000000000000000000" pitchFamily="2" charset="2"/>
              <a:buNone/>
            </a:pPr>
            <a:r>
              <a:rPr lang="zh-CN" altLang="en-US" sz="2800" dirty="0"/>
              <a:t>   定义</a:t>
            </a:r>
            <a:r>
              <a:rPr lang="en-US" altLang="zh-CN" sz="2800" dirty="0"/>
              <a:t>6.15  </a:t>
            </a:r>
            <a:r>
              <a:rPr lang="zh-CN" altLang="en-US" sz="2800" dirty="0"/>
              <a:t>如果函数依赖集</a:t>
            </a:r>
            <a:r>
              <a:rPr lang="en-US" altLang="zh-CN" sz="2800" dirty="0"/>
              <a:t>F</a:t>
            </a:r>
            <a:r>
              <a:rPr lang="zh-CN" altLang="en-US" sz="2800" dirty="0"/>
              <a:t>满足下列条件，则称</a:t>
            </a:r>
            <a:r>
              <a:rPr lang="en-US" altLang="zh-CN" sz="2800" dirty="0"/>
              <a:t>F</a:t>
            </a:r>
            <a:r>
              <a:rPr lang="zh-CN" altLang="en-US" sz="2800" dirty="0"/>
              <a:t>为一个</a:t>
            </a:r>
            <a:r>
              <a:rPr lang="zh-CN" altLang="en-US" sz="2800" dirty="0">
                <a:solidFill>
                  <a:schemeClr val="accent2"/>
                </a:solidFill>
              </a:rPr>
              <a:t>极小函数依赖集</a:t>
            </a:r>
            <a:r>
              <a:rPr lang="zh-CN" altLang="en-US" sz="2800" dirty="0"/>
              <a:t>。亦称为</a:t>
            </a:r>
            <a:r>
              <a:rPr lang="zh-CN" altLang="en-US" sz="2800" dirty="0">
                <a:solidFill>
                  <a:schemeClr val="accent2"/>
                </a:solidFill>
              </a:rPr>
              <a:t>最小依赖集</a:t>
            </a:r>
            <a:r>
              <a:rPr lang="zh-CN" altLang="en-US" sz="2800" dirty="0"/>
              <a:t>或</a:t>
            </a:r>
            <a:r>
              <a:rPr lang="zh-CN" altLang="en-US" sz="2800" dirty="0">
                <a:solidFill>
                  <a:schemeClr val="accent2"/>
                </a:solidFill>
              </a:rPr>
              <a:t>最小覆盖</a:t>
            </a:r>
            <a:r>
              <a:rPr lang="zh-CN" altLang="en-US" sz="2800" dirty="0"/>
              <a:t>。</a:t>
            </a:r>
          </a:p>
          <a:p>
            <a:pPr algn="just" eaLnBrk="1" hangingPunct="1">
              <a:buFont typeface="Wingdings" panose="05000000000000000000" pitchFamily="2" charset="2"/>
              <a:buNone/>
            </a:pPr>
            <a:r>
              <a:rPr lang="zh-CN" altLang="en-US" sz="2400" dirty="0"/>
              <a:t>     </a:t>
            </a:r>
            <a:r>
              <a:rPr lang="zh-CN" altLang="en-US" sz="2800" dirty="0"/>
              <a:t>(1) </a:t>
            </a:r>
            <a:r>
              <a:rPr lang="en-US" altLang="zh-CN" sz="2800" dirty="0"/>
              <a:t>F</a:t>
            </a:r>
            <a:r>
              <a:rPr lang="zh-CN" altLang="en-US" sz="2800" dirty="0"/>
              <a:t>中任一函数依赖的右部仅含有一个属性。</a:t>
            </a:r>
          </a:p>
          <a:p>
            <a:pPr algn="just" eaLnBrk="1" hangingPunct="1">
              <a:buFont typeface="Wingdings" panose="05000000000000000000" pitchFamily="2" charset="2"/>
              <a:buNone/>
            </a:pPr>
            <a:r>
              <a:rPr lang="zh-CN" altLang="en-US" sz="2800" dirty="0"/>
              <a:t>    (2) </a:t>
            </a:r>
            <a:r>
              <a:rPr lang="en-US" altLang="zh-CN" sz="2800" dirty="0"/>
              <a:t>F</a:t>
            </a:r>
            <a:r>
              <a:rPr lang="zh-CN" altLang="en-US" sz="2800" dirty="0"/>
              <a:t>中不存在这样的函数依赖</a:t>
            </a:r>
            <a:r>
              <a:rPr lang="en-US" altLang="zh-CN" sz="2800" dirty="0"/>
              <a:t>X→A，</a:t>
            </a:r>
            <a:r>
              <a:rPr lang="zh-CN" altLang="en-US" sz="2800" dirty="0"/>
              <a:t>使得</a:t>
            </a:r>
            <a:r>
              <a:rPr lang="en-US" altLang="zh-CN" sz="2800" dirty="0"/>
              <a:t>F</a:t>
            </a:r>
            <a:r>
              <a:rPr lang="zh-CN" altLang="en-US" sz="2800" dirty="0"/>
              <a:t>与</a:t>
            </a:r>
          </a:p>
          <a:p>
            <a:pPr algn="just" eaLnBrk="1" hangingPunct="1">
              <a:buFont typeface="Wingdings" panose="05000000000000000000" pitchFamily="2" charset="2"/>
              <a:buNone/>
            </a:pPr>
            <a:r>
              <a:rPr lang="zh-CN" altLang="en-US" sz="2800" dirty="0"/>
              <a:t>		</a:t>
            </a:r>
            <a:r>
              <a:rPr lang="en-US" altLang="zh-CN" sz="2800" dirty="0"/>
              <a:t>F-{X→A}</a:t>
            </a:r>
            <a:r>
              <a:rPr lang="zh-CN" altLang="en-US" sz="2800" dirty="0"/>
              <a:t>等价。</a:t>
            </a:r>
          </a:p>
          <a:p>
            <a:pPr algn="just" eaLnBrk="1" hangingPunct="1">
              <a:buFont typeface="Wingdings" panose="05000000000000000000" pitchFamily="2" charset="2"/>
              <a:buNone/>
            </a:pPr>
            <a:r>
              <a:rPr lang="zh-CN" altLang="en-US" sz="2800" dirty="0"/>
              <a:t>    (3) </a:t>
            </a:r>
            <a:r>
              <a:rPr lang="en-US" altLang="zh-CN" sz="2800" dirty="0"/>
              <a:t>F</a:t>
            </a:r>
            <a:r>
              <a:rPr lang="zh-CN" altLang="en-US" sz="2800" dirty="0"/>
              <a:t>中不存在这样的函数依赖</a:t>
            </a:r>
            <a:r>
              <a:rPr lang="en-US" altLang="zh-CN" sz="2800" dirty="0"/>
              <a:t>X→A， X</a:t>
            </a:r>
            <a:r>
              <a:rPr lang="zh-CN" altLang="en-US" sz="2800" dirty="0"/>
              <a:t>有真</a:t>
            </a:r>
          </a:p>
          <a:p>
            <a:pPr algn="just" eaLnBrk="1" hangingPunct="1">
              <a:buFont typeface="Wingdings" panose="05000000000000000000" pitchFamily="2" charset="2"/>
              <a:buNone/>
            </a:pPr>
            <a:r>
              <a:rPr lang="zh-CN" altLang="en-US" sz="2800" dirty="0"/>
              <a:t>         子集</a:t>
            </a:r>
            <a:r>
              <a:rPr lang="en-US" altLang="zh-CN" sz="2800" dirty="0"/>
              <a:t>Z</a:t>
            </a:r>
            <a:r>
              <a:rPr lang="zh-CN" altLang="en-US" sz="2800" dirty="0"/>
              <a:t>使得</a:t>
            </a:r>
            <a:r>
              <a:rPr lang="en-US" altLang="zh-CN" sz="2800" dirty="0"/>
              <a:t>F-{X→A}∪{Z→A}</a:t>
            </a:r>
            <a:r>
              <a:rPr lang="zh-CN" altLang="en-US" sz="2800" dirty="0"/>
              <a:t>与</a:t>
            </a:r>
            <a:r>
              <a:rPr lang="en-US" altLang="zh-CN" sz="2800" dirty="0"/>
              <a:t>F</a:t>
            </a:r>
            <a:r>
              <a:rPr lang="zh-CN" altLang="en-US" sz="2800" dirty="0"/>
              <a:t>等价。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695400" y="26064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4400" dirty="0">
                <a:solidFill>
                  <a:schemeClr val="tx2"/>
                </a:solidFill>
              </a:rPr>
              <a:t>最小依赖集</a:t>
            </a:r>
          </a:p>
        </p:txBody>
      </p:sp>
      <p:sp>
        <p:nvSpPr>
          <p:cNvPr id="103427" name="Rectangle 3"/>
          <p:cNvSpPr>
            <a:spLocks noChangeArrowheads="1"/>
          </p:cNvSpPr>
          <p:nvPr/>
        </p:nvSpPr>
        <p:spPr bwMode="auto">
          <a:xfrm>
            <a:off x="1032520" y="1403648"/>
            <a:ext cx="861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just" eaLnBrk="1" hangingPunct="1">
              <a:lnSpc>
                <a:spcPct val="90000"/>
              </a:lnSpc>
              <a:buFont typeface="Wingdings" panose="05000000000000000000" pitchFamily="2" charset="2"/>
              <a:buNone/>
            </a:pPr>
            <a:r>
              <a:rPr lang="zh-CN" altLang="en-US" sz="2400"/>
              <a:t>[</a:t>
            </a:r>
            <a:r>
              <a:rPr lang="zh-CN" altLang="en-US" sz="2400">
                <a:ea typeface="黑体" panose="02010609060101010101" pitchFamily="49" charset="-122"/>
              </a:rPr>
              <a:t>例</a:t>
            </a:r>
            <a:r>
              <a:rPr lang="zh-CN" altLang="en-US" sz="2400"/>
              <a:t>2] 关系模式</a:t>
            </a:r>
            <a:r>
              <a:rPr lang="en-US" altLang="zh-CN" sz="2400" i="1"/>
              <a:t>S</a:t>
            </a:r>
            <a:r>
              <a:rPr lang="en-US" altLang="zh-CN" sz="2400"/>
              <a:t>&lt;</a:t>
            </a:r>
            <a:r>
              <a:rPr lang="en-US" altLang="zh-CN" sz="2400" i="1"/>
              <a:t>U</a:t>
            </a:r>
            <a:r>
              <a:rPr lang="en-US" altLang="zh-CN" sz="2400"/>
              <a:t>，</a:t>
            </a:r>
            <a:r>
              <a:rPr lang="en-US" altLang="zh-CN" sz="2400" i="1"/>
              <a:t>F</a:t>
            </a:r>
            <a:r>
              <a:rPr lang="en-US" altLang="zh-CN" sz="2400"/>
              <a:t>&gt;，</a:t>
            </a:r>
            <a:r>
              <a:rPr lang="zh-CN" altLang="en-US" sz="2400"/>
              <a:t>其中：</a:t>
            </a:r>
          </a:p>
          <a:p>
            <a:pPr algn="just" eaLnBrk="1" hangingPunct="1">
              <a:lnSpc>
                <a:spcPct val="90000"/>
              </a:lnSpc>
              <a:buFont typeface="Wingdings" panose="05000000000000000000" pitchFamily="2" charset="2"/>
              <a:buNone/>
            </a:pPr>
            <a:r>
              <a:rPr lang="zh-CN" altLang="en-US" sz="2400"/>
              <a:t>          </a:t>
            </a:r>
            <a:r>
              <a:rPr lang="en-US" altLang="zh-CN" sz="2400" i="1"/>
              <a:t>U</a:t>
            </a:r>
            <a:r>
              <a:rPr lang="en-US" altLang="zh-CN" sz="2400"/>
              <a:t>={ SNO，SDEPT，MN，CNAME，G }，</a:t>
            </a:r>
          </a:p>
          <a:p>
            <a:pPr eaLnBrk="1" hangingPunct="1">
              <a:lnSpc>
                <a:spcPct val="90000"/>
              </a:lnSpc>
              <a:spcBef>
                <a:spcPct val="40000"/>
              </a:spcBef>
              <a:buFont typeface="Wingdings" panose="05000000000000000000" pitchFamily="2" charset="2"/>
              <a:buNone/>
            </a:pPr>
            <a:r>
              <a:rPr lang="en-US" altLang="zh-CN" sz="2400" i="1"/>
              <a:t>F</a:t>
            </a:r>
            <a:r>
              <a:rPr lang="en-US" altLang="zh-CN" sz="2400"/>
              <a:t>={ SNO→SDEPT，SDEPT→MN，(SNO，CNAME）→G }</a:t>
            </a:r>
          </a:p>
          <a:p>
            <a:pPr eaLnBrk="1" hangingPunct="1">
              <a:lnSpc>
                <a:spcPct val="90000"/>
              </a:lnSpc>
              <a:spcBef>
                <a:spcPct val="40000"/>
              </a:spcBef>
              <a:buFont typeface="Wingdings" panose="05000000000000000000" pitchFamily="2" charset="2"/>
              <a:buNone/>
            </a:pPr>
            <a:endParaRPr lang="en-US" altLang="zh-CN" sz="2400"/>
          </a:p>
          <a:p>
            <a:pPr eaLnBrk="1" hangingPunct="1">
              <a:lnSpc>
                <a:spcPct val="90000"/>
              </a:lnSpc>
              <a:spcBef>
                <a:spcPct val="40000"/>
              </a:spcBef>
              <a:buFont typeface="Wingdings" panose="05000000000000000000" pitchFamily="2" charset="2"/>
              <a:buNone/>
            </a:pPr>
            <a:r>
              <a:rPr lang="zh-CN" altLang="en-US" sz="2400"/>
              <a:t>设</a:t>
            </a:r>
            <a:r>
              <a:rPr lang="en-US" altLang="zh-CN" sz="2400"/>
              <a:t>F</a:t>
            </a:r>
            <a:r>
              <a:rPr lang="en-US" altLang="zh-CN" sz="2400" i="1"/>
              <a:t>’</a:t>
            </a:r>
            <a:r>
              <a:rPr lang="en-US" altLang="zh-CN" sz="2400"/>
              <a:t>={SNO→SDEPT，SNO→MN，SDEPT→MN，</a:t>
            </a:r>
          </a:p>
          <a:p>
            <a:pPr eaLnBrk="1" hangingPunct="1">
              <a:lnSpc>
                <a:spcPct val="90000"/>
              </a:lnSpc>
              <a:spcBef>
                <a:spcPct val="40000"/>
              </a:spcBef>
              <a:buFont typeface="Wingdings" panose="05000000000000000000" pitchFamily="2" charset="2"/>
              <a:buNone/>
            </a:pPr>
            <a:r>
              <a:rPr lang="en-US" altLang="zh-CN" sz="2400"/>
              <a:t>             (SNO，CNAME)→G， (SNO，SDEPT)→SDEPT}</a:t>
            </a:r>
          </a:p>
          <a:p>
            <a:pPr eaLnBrk="1" hangingPunct="1">
              <a:lnSpc>
                <a:spcPct val="90000"/>
              </a:lnSpc>
              <a:spcBef>
                <a:spcPct val="40000"/>
              </a:spcBef>
              <a:buFont typeface="Wingdings" panose="05000000000000000000" pitchFamily="2" charset="2"/>
              <a:buNone/>
            </a:pPr>
            <a:r>
              <a:rPr lang="en-US" altLang="zh-CN" sz="2400"/>
              <a:t> </a:t>
            </a:r>
          </a:p>
          <a:p>
            <a:pPr eaLnBrk="1" hangingPunct="1">
              <a:lnSpc>
                <a:spcPct val="90000"/>
              </a:lnSpc>
              <a:buFont typeface="Wingdings" panose="05000000000000000000" pitchFamily="2" charset="2"/>
              <a:buNone/>
            </a:pPr>
            <a:r>
              <a:rPr lang="en-US" altLang="zh-CN" sz="2400" i="1"/>
              <a:t>F</a:t>
            </a:r>
            <a:r>
              <a:rPr lang="zh-CN" altLang="en-US" sz="2400"/>
              <a:t>是最小覆盖，而</a:t>
            </a:r>
            <a:r>
              <a:rPr lang="en-US" altLang="zh-CN" sz="2400" i="1"/>
              <a:t>F ’</a:t>
            </a:r>
            <a:r>
              <a:rPr lang="zh-CN" altLang="en-US" sz="2400"/>
              <a:t>不是。</a:t>
            </a:r>
          </a:p>
          <a:p>
            <a:pPr algn="just" eaLnBrk="1" hangingPunct="1">
              <a:lnSpc>
                <a:spcPct val="90000"/>
              </a:lnSpc>
              <a:buFont typeface="Wingdings" panose="05000000000000000000" pitchFamily="2" charset="2"/>
              <a:buNone/>
            </a:pPr>
            <a:r>
              <a:rPr lang="zh-CN" altLang="en-US" sz="2400"/>
              <a:t>因为：</a:t>
            </a:r>
            <a:r>
              <a:rPr lang="en-US" altLang="zh-CN" sz="2400" i="1"/>
              <a:t>F ’</a:t>
            </a:r>
            <a:r>
              <a:rPr lang="en-US" altLang="zh-CN" sz="2400"/>
              <a:t>-{SNO→MN}</a:t>
            </a:r>
            <a:r>
              <a:rPr lang="zh-CN" altLang="en-US" sz="2400"/>
              <a:t>与</a:t>
            </a:r>
            <a:r>
              <a:rPr lang="en-US" altLang="zh-CN" sz="2400" i="1"/>
              <a:t>F </a:t>
            </a:r>
            <a:r>
              <a:rPr lang="en-US" altLang="zh-CN" sz="2400"/>
              <a:t>’</a:t>
            </a:r>
            <a:r>
              <a:rPr lang="zh-CN" altLang="en-US" sz="2400"/>
              <a:t>等价</a:t>
            </a:r>
          </a:p>
          <a:p>
            <a:pPr algn="just" eaLnBrk="1" hangingPunct="1">
              <a:lnSpc>
                <a:spcPct val="90000"/>
              </a:lnSpc>
              <a:buFont typeface="Wingdings" panose="05000000000000000000" pitchFamily="2" charset="2"/>
              <a:buNone/>
            </a:pPr>
            <a:r>
              <a:rPr lang="zh-CN" altLang="en-US" sz="2400" i="1"/>
              <a:t>          </a:t>
            </a:r>
            <a:r>
              <a:rPr lang="en-US" altLang="zh-CN" sz="2400" i="1"/>
              <a:t>F ’</a:t>
            </a:r>
            <a:r>
              <a:rPr lang="en-US" altLang="zh-CN" sz="2400"/>
              <a:t>-{(SNO，SDEPT)→SDEPT}</a:t>
            </a:r>
            <a:r>
              <a:rPr lang="zh-CN" altLang="en-US" sz="2400"/>
              <a:t>也与</a:t>
            </a:r>
            <a:r>
              <a:rPr lang="en-US" altLang="zh-CN" sz="2400" i="1"/>
              <a:t>F </a:t>
            </a:r>
            <a:r>
              <a:rPr lang="en-US" altLang="zh-CN" sz="2400"/>
              <a:t>’</a:t>
            </a:r>
            <a:r>
              <a:rPr lang="zh-CN" altLang="en-US" sz="2400"/>
              <a:t>等价</a:t>
            </a:r>
          </a:p>
          <a:p>
            <a:pPr algn="just" eaLnBrk="1" hangingPunct="1">
              <a:lnSpc>
                <a:spcPct val="90000"/>
              </a:lnSpc>
              <a:buFont typeface="Wingdings" panose="05000000000000000000" pitchFamily="2" charset="2"/>
              <a:buNone/>
            </a:pPr>
            <a:r>
              <a:rPr lang="zh-CN" altLang="en-US" sz="2400" i="1"/>
              <a:t>          </a:t>
            </a: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767408" y="836712"/>
            <a:ext cx="9721080"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just" eaLnBrk="1" hangingPunct="1">
              <a:lnSpc>
                <a:spcPct val="110000"/>
              </a:lnSpc>
              <a:buFont typeface="Wingdings" panose="05000000000000000000" pitchFamily="2" charset="2"/>
              <a:buNone/>
            </a:pPr>
            <a:r>
              <a:rPr lang="zh-CN" altLang="en-US" sz="2800" dirty="0"/>
              <a:t>定理</a:t>
            </a:r>
            <a:r>
              <a:rPr lang="en-US" altLang="zh-CN" sz="2800" dirty="0"/>
              <a:t>6.3  </a:t>
            </a:r>
            <a:r>
              <a:rPr lang="zh-CN" altLang="en-US" sz="2800" dirty="0"/>
              <a:t>每一个函数依赖集</a:t>
            </a:r>
            <a:r>
              <a:rPr lang="en-US" altLang="zh-CN" sz="2800" i="1" dirty="0"/>
              <a:t>F</a:t>
            </a:r>
            <a:r>
              <a:rPr lang="zh-CN" altLang="en-US" sz="2800" dirty="0"/>
              <a:t>均等价于一个极小</a:t>
            </a:r>
          </a:p>
          <a:p>
            <a:pPr algn="just" eaLnBrk="1" hangingPunct="1">
              <a:lnSpc>
                <a:spcPct val="110000"/>
              </a:lnSpc>
              <a:buFont typeface="Wingdings" panose="05000000000000000000" pitchFamily="2" charset="2"/>
              <a:buNone/>
            </a:pPr>
            <a:r>
              <a:rPr lang="zh-CN" altLang="en-US" sz="2800" dirty="0"/>
              <a:t>          函数依赖集</a:t>
            </a:r>
            <a:r>
              <a:rPr lang="en-US" altLang="zh-CN" sz="2800" i="1" dirty="0" err="1"/>
              <a:t>F</a:t>
            </a:r>
            <a:r>
              <a:rPr lang="en-US" altLang="zh-CN" sz="2800" i="1" baseline="-30000" dirty="0" err="1"/>
              <a:t>m</a:t>
            </a:r>
            <a:r>
              <a:rPr lang="en-US" altLang="zh-CN" sz="2800" dirty="0"/>
              <a:t>。</a:t>
            </a:r>
            <a:r>
              <a:rPr lang="zh-CN" altLang="en-US" sz="2800" dirty="0"/>
              <a:t>此</a:t>
            </a:r>
            <a:r>
              <a:rPr lang="en-US" altLang="zh-CN" sz="2800" i="1" dirty="0" err="1"/>
              <a:t>F</a:t>
            </a:r>
            <a:r>
              <a:rPr lang="en-US" altLang="zh-CN" sz="2800" i="1" baseline="-30000" dirty="0" err="1"/>
              <a:t>m</a:t>
            </a:r>
            <a:r>
              <a:rPr lang="zh-CN" altLang="en-US" sz="2800" dirty="0"/>
              <a:t>称为</a:t>
            </a:r>
            <a:r>
              <a:rPr lang="en-US" altLang="zh-CN" sz="2800" i="1" dirty="0"/>
              <a:t>F</a:t>
            </a:r>
            <a:r>
              <a:rPr lang="zh-CN" altLang="en-US" sz="2800" dirty="0"/>
              <a:t>的最小依赖集</a:t>
            </a:r>
          </a:p>
          <a:p>
            <a:pPr algn="just" eaLnBrk="1" hangingPunct="1">
              <a:lnSpc>
                <a:spcPct val="90000"/>
              </a:lnSpc>
              <a:spcBef>
                <a:spcPct val="70000"/>
              </a:spcBef>
              <a:buFont typeface="Wingdings" panose="05000000000000000000" pitchFamily="2" charset="2"/>
              <a:buNone/>
            </a:pPr>
            <a:r>
              <a:rPr lang="zh-CN" altLang="en-US" sz="2400" dirty="0"/>
              <a:t>分三步对</a:t>
            </a:r>
            <a:r>
              <a:rPr lang="en-US" altLang="zh-CN" sz="2400" i="1" dirty="0"/>
              <a:t>F</a:t>
            </a:r>
            <a:r>
              <a:rPr lang="zh-CN" altLang="en-US" sz="2400" dirty="0"/>
              <a:t>进行“极小化处理”，找出</a:t>
            </a:r>
            <a:r>
              <a:rPr lang="en-US" altLang="zh-CN" sz="2400" i="1" dirty="0"/>
              <a:t>F</a:t>
            </a:r>
            <a:r>
              <a:rPr lang="zh-CN" altLang="en-US" sz="2400" dirty="0"/>
              <a:t>的一个最小依赖集。</a:t>
            </a:r>
          </a:p>
          <a:p>
            <a:pPr algn="just" eaLnBrk="1" hangingPunct="1">
              <a:lnSpc>
                <a:spcPct val="90000"/>
              </a:lnSpc>
              <a:spcBef>
                <a:spcPct val="70000"/>
              </a:spcBef>
              <a:buFont typeface="Wingdings" panose="05000000000000000000" pitchFamily="2" charset="2"/>
              <a:buNone/>
            </a:pPr>
            <a:endParaRPr lang="zh-CN" altLang="en-US" sz="2400" dirty="0"/>
          </a:p>
          <a:p>
            <a:pPr algn="just" eaLnBrk="1" hangingPunct="1">
              <a:lnSpc>
                <a:spcPct val="90000"/>
              </a:lnSpc>
              <a:buFont typeface="Wingdings" panose="05000000000000000000" pitchFamily="2" charset="2"/>
              <a:buNone/>
            </a:pPr>
            <a:r>
              <a:rPr lang="zh-CN" altLang="en-US" sz="2800" dirty="0"/>
              <a:t>(1)逐一检查</a:t>
            </a:r>
            <a:r>
              <a:rPr lang="en-US" altLang="zh-CN" sz="2800" i="1" dirty="0"/>
              <a:t>F</a:t>
            </a:r>
            <a:r>
              <a:rPr lang="zh-CN" altLang="en-US" sz="2800" dirty="0"/>
              <a:t>中各函数依赖</a:t>
            </a:r>
            <a:r>
              <a:rPr lang="en-US" altLang="zh-CN" sz="2800" i="1" dirty="0" err="1"/>
              <a:t>FD</a:t>
            </a:r>
            <a:r>
              <a:rPr lang="en-US" altLang="zh-CN" sz="2800" i="1" baseline="-30000" dirty="0" err="1"/>
              <a:t>i</a:t>
            </a:r>
            <a:r>
              <a:rPr lang="en-US" altLang="zh-CN" sz="2800" dirty="0" err="1"/>
              <a:t>：</a:t>
            </a:r>
            <a:r>
              <a:rPr lang="en-US" altLang="zh-CN" sz="2800" i="1" dirty="0" err="1"/>
              <a:t>X</a:t>
            </a:r>
            <a:r>
              <a:rPr lang="en-US" altLang="zh-CN" sz="2800" dirty="0" err="1"/>
              <a:t>→</a:t>
            </a:r>
            <a:r>
              <a:rPr lang="en-US" altLang="zh-CN" sz="2800" i="1" dirty="0" err="1"/>
              <a:t>Y</a:t>
            </a:r>
            <a:r>
              <a:rPr lang="en-US" altLang="zh-CN" sz="2800" dirty="0"/>
              <a:t>，</a:t>
            </a:r>
          </a:p>
          <a:p>
            <a:pPr algn="just" eaLnBrk="1" hangingPunct="1">
              <a:lnSpc>
                <a:spcPct val="90000"/>
              </a:lnSpc>
              <a:buFont typeface="Wingdings" panose="05000000000000000000" pitchFamily="2" charset="2"/>
              <a:buNone/>
            </a:pPr>
            <a:r>
              <a:rPr lang="en-US" altLang="zh-CN" sz="2800" dirty="0"/>
              <a:t>    </a:t>
            </a:r>
            <a:r>
              <a:rPr lang="zh-CN" altLang="en-US" sz="2800" dirty="0"/>
              <a:t>若</a:t>
            </a:r>
            <a:r>
              <a:rPr lang="en-US" altLang="zh-CN" sz="2800" i="1" dirty="0"/>
              <a:t>Y</a:t>
            </a:r>
            <a:r>
              <a:rPr lang="en-US" altLang="zh-CN" sz="2800" dirty="0"/>
              <a:t>=</a:t>
            </a:r>
            <a:r>
              <a:rPr lang="en-US" altLang="zh-CN" sz="2800" i="1" dirty="0"/>
              <a:t>A</a:t>
            </a:r>
            <a:r>
              <a:rPr lang="en-US" altLang="zh-CN" sz="2800" i="1" baseline="-30000" dirty="0"/>
              <a:t>1</a:t>
            </a:r>
            <a:r>
              <a:rPr lang="en-US" altLang="zh-CN" sz="2800" i="1" dirty="0"/>
              <a:t>A</a:t>
            </a:r>
            <a:r>
              <a:rPr lang="en-US" altLang="zh-CN" sz="2800" i="1" baseline="-30000" dirty="0"/>
              <a:t>2</a:t>
            </a:r>
            <a:r>
              <a:rPr lang="en-US" altLang="zh-CN" sz="2800" dirty="0"/>
              <a:t> …</a:t>
            </a:r>
            <a:r>
              <a:rPr lang="en-US" altLang="zh-CN" sz="2800" i="1" dirty="0" err="1"/>
              <a:t>A</a:t>
            </a:r>
            <a:r>
              <a:rPr lang="en-US" altLang="zh-CN" sz="2800" i="1" baseline="-30000" dirty="0" err="1"/>
              <a:t>k</a:t>
            </a:r>
            <a:r>
              <a:rPr lang="en-US" altLang="zh-CN" sz="2800" dirty="0" err="1"/>
              <a:t>，</a:t>
            </a:r>
            <a:r>
              <a:rPr lang="en-US" altLang="zh-CN" sz="2800" i="1" dirty="0" err="1"/>
              <a:t>k</a:t>
            </a:r>
            <a:r>
              <a:rPr lang="en-US" altLang="zh-CN" sz="2800" i="1" dirty="0"/>
              <a:t> </a:t>
            </a:r>
            <a:r>
              <a:rPr lang="en-US" altLang="zh-CN" sz="2800" dirty="0"/>
              <a:t>&gt; 2，</a:t>
            </a:r>
          </a:p>
          <a:p>
            <a:pPr algn="just" eaLnBrk="1" hangingPunct="1">
              <a:lnSpc>
                <a:spcPct val="90000"/>
              </a:lnSpc>
              <a:buFont typeface="Wingdings" panose="05000000000000000000" pitchFamily="2" charset="2"/>
              <a:buNone/>
            </a:pPr>
            <a:r>
              <a:rPr lang="en-US" altLang="zh-CN" sz="2800" dirty="0"/>
              <a:t>    </a:t>
            </a:r>
            <a:r>
              <a:rPr lang="zh-CN" altLang="en-US" sz="2800" dirty="0"/>
              <a:t>则用 { </a:t>
            </a:r>
            <a:r>
              <a:rPr lang="en-US" altLang="zh-CN" sz="2800" i="1" dirty="0" err="1"/>
              <a:t>X</a:t>
            </a:r>
            <a:r>
              <a:rPr lang="en-US" altLang="zh-CN" sz="2800" dirty="0" err="1"/>
              <a:t>→</a:t>
            </a:r>
            <a:r>
              <a:rPr lang="en-US" altLang="zh-CN" sz="2800" i="1" dirty="0" err="1"/>
              <a:t>A</a:t>
            </a:r>
            <a:r>
              <a:rPr lang="en-US" altLang="zh-CN" sz="2800" i="1" baseline="-30000" dirty="0" err="1"/>
              <a:t>j</a:t>
            </a:r>
            <a:r>
              <a:rPr lang="en-US" altLang="zh-CN" sz="2800" baseline="-30000" dirty="0"/>
              <a:t> </a:t>
            </a:r>
            <a:r>
              <a:rPr lang="en-US" altLang="zh-CN" sz="2800" dirty="0"/>
              <a:t>|</a:t>
            </a:r>
            <a:r>
              <a:rPr lang="en-US" altLang="zh-CN" sz="2800" i="1" dirty="0"/>
              <a:t>j</a:t>
            </a:r>
            <a:r>
              <a:rPr lang="en-US" altLang="zh-CN" sz="2800" dirty="0"/>
              <a:t>=1，2，…， </a:t>
            </a:r>
            <a:r>
              <a:rPr lang="en-US" altLang="zh-CN" sz="2800" i="1" dirty="0"/>
              <a:t>k</a:t>
            </a:r>
            <a:r>
              <a:rPr lang="en-US" altLang="zh-CN" sz="2800" dirty="0"/>
              <a:t>} </a:t>
            </a:r>
            <a:r>
              <a:rPr lang="zh-CN" altLang="en-US" sz="2800" dirty="0"/>
              <a:t>来取代</a:t>
            </a:r>
            <a:r>
              <a:rPr lang="en-US" altLang="zh-CN" sz="2800" i="1" dirty="0"/>
              <a:t>X</a:t>
            </a:r>
            <a:r>
              <a:rPr lang="en-US" altLang="zh-CN" sz="2800" dirty="0"/>
              <a:t>→</a:t>
            </a:r>
            <a:r>
              <a:rPr lang="en-US" altLang="zh-CN" sz="2800" i="1" dirty="0"/>
              <a:t>Y</a:t>
            </a:r>
            <a:r>
              <a:rPr lang="en-US" altLang="zh-CN" sz="2800" dirty="0"/>
              <a:t>。</a:t>
            </a:r>
          </a:p>
          <a:p>
            <a:pPr lvl="3" algn="just" eaLnBrk="1" hangingPunct="1">
              <a:lnSpc>
                <a:spcPct val="90000"/>
              </a:lnSpc>
              <a:buFontTx/>
              <a:buNone/>
            </a:pPr>
            <a:r>
              <a:rPr lang="en-US" altLang="zh-CN" sz="1800"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911424" y="54868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130000"/>
              </a:lnSpc>
              <a:buFont typeface="Wingdings" panose="05000000000000000000" pitchFamily="2" charset="2"/>
              <a:buNone/>
            </a:pPr>
            <a:r>
              <a:rPr lang="zh-CN" altLang="en-US" sz="2800"/>
              <a:t>(2)逐一检查</a:t>
            </a:r>
            <a:r>
              <a:rPr lang="en-US" altLang="zh-CN" sz="2800" i="1"/>
              <a:t>F</a:t>
            </a:r>
            <a:r>
              <a:rPr lang="zh-CN" altLang="en-US" sz="2800"/>
              <a:t>中各函数依赖</a:t>
            </a:r>
            <a:r>
              <a:rPr lang="en-US" altLang="zh-CN" sz="2800" i="1"/>
              <a:t>FD</a:t>
            </a:r>
            <a:r>
              <a:rPr lang="en-US" altLang="zh-CN" sz="2800" i="1" baseline="-30000"/>
              <a:t>i</a:t>
            </a:r>
            <a:r>
              <a:rPr lang="en-US" altLang="zh-CN" sz="2800"/>
              <a:t>：</a:t>
            </a:r>
            <a:r>
              <a:rPr lang="en-US" altLang="zh-CN" sz="2800" i="1"/>
              <a:t>X</a:t>
            </a:r>
            <a:r>
              <a:rPr lang="en-US" altLang="zh-CN" sz="2800"/>
              <a:t>→</a:t>
            </a:r>
            <a:r>
              <a:rPr lang="en-US" altLang="zh-CN" sz="2800" i="1"/>
              <a:t>A</a:t>
            </a:r>
            <a:r>
              <a:rPr lang="en-US" altLang="zh-CN" sz="2800"/>
              <a:t>，</a:t>
            </a:r>
          </a:p>
          <a:p>
            <a:pPr eaLnBrk="1" hangingPunct="1">
              <a:lnSpc>
                <a:spcPct val="130000"/>
              </a:lnSpc>
              <a:buFont typeface="Wingdings" panose="05000000000000000000" pitchFamily="2" charset="2"/>
              <a:buNone/>
            </a:pPr>
            <a:r>
              <a:rPr lang="en-US" altLang="zh-CN" sz="2800"/>
              <a:t>    </a:t>
            </a:r>
            <a:r>
              <a:rPr lang="zh-CN" altLang="en-US" sz="2800"/>
              <a:t>令</a:t>
            </a:r>
            <a:r>
              <a:rPr lang="en-US" altLang="zh-CN" sz="2800" i="1"/>
              <a:t>G</a:t>
            </a:r>
            <a:r>
              <a:rPr lang="en-US" altLang="zh-CN" sz="2800"/>
              <a:t>=</a:t>
            </a:r>
            <a:r>
              <a:rPr lang="en-US" altLang="zh-CN" sz="2800" i="1"/>
              <a:t>F</a:t>
            </a:r>
            <a:r>
              <a:rPr lang="en-US" altLang="zh-CN" sz="2800"/>
              <a:t>-{</a:t>
            </a:r>
            <a:r>
              <a:rPr lang="en-US" altLang="zh-CN" sz="2800" i="1"/>
              <a:t>X</a:t>
            </a:r>
            <a:r>
              <a:rPr lang="en-US" altLang="zh-CN" sz="2800"/>
              <a:t>→</a:t>
            </a:r>
            <a:r>
              <a:rPr lang="en-US" altLang="zh-CN" sz="2800" i="1"/>
              <a:t>A</a:t>
            </a:r>
            <a:r>
              <a:rPr lang="en-US" altLang="zh-CN" sz="2800"/>
              <a:t>}，</a:t>
            </a:r>
          </a:p>
          <a:p>
            <a:pPr eaLnBrk="1" hangingPunct="1">
              <a:lnSpc>
                <a:spcPct val="130000"/>
              </a:lnSpc>
              <a:buFont typeface="Wingdings" panose="05000000000000000000" pitchFamily="2" charset="2"/>
              <a:buNone/>
            </a:pPr>
            <a:r>
              <a:rPr lang="en-US" altLang="zh-CN" sz="2800"/>
              <a:t>    </a:t>
            </a:r>
            <a:r>
              <a:rPr lang="zh-CN" altLang="en-US" sz="2800"/>
              <a:t>若</a:t>
            </a:r>
            <a:r>
              <a:rPr lang="en-US" altLang="zh-CN" sz="2800" i="1"/>
              <a:t>A</a:t>
            </a:r>
            <a:r>
              <a:rPr lang="en-US" altLang="zh-CN" sz="2800">
                <a:sym typeface="Symbol" panose="05050102010706020507" pitchFamily="18" charset="2"/>
              </a:rPr>
              <a:t></a:t>
            </a:r>
            <a:r>
              <a:rPr lang="en-US" altLang="zh-CN" sz="2800" i="1"/>
              <a:t>X</a:t>
            </a:r>
            <a:r>
              <a:rPr lang="en-US" altLang="zh-CN" sz="2800" i="1" baseline="-30000"/>
              <a:t>G</a:t>
            </a:r>
            <a:r>
              <a:rPr lang="en-US" altLang="zh-CN" sz="2800" baseline="30000"/>
              <a:t>+</a:t>
            </a:r>
            <a:r>
              <a:rPr lang="en-US" altLang="zh-CN" sz="2800"/>
              <a:t>， </a:t>
            </a:r>
            <a:r>
              <a:rPr lang="zh-CN" altLang="en-US" sz="2800"/>
              <a:t>则从</a:t>
            </a:r>
            <a:r>
              <a:rPr lang="en-US" altLang="zh-CN" sz="2800" i="1"/>
              <a:t>F</a:t>
            </a:r>
            <a:r>
              <a:rPr lang="zh-CN" altLang="en-US" sz="2800"/>
              <a:t>中去掉此函数依赖。</a:t>
            </a:r>
          </a:p>
          <a:p>
            <a:pPr eaLnBrk="1" hangingPunct="1">
              <a:lnSpc>
                <a:spcPct val="130000"/>
              </a:lnSpc>
              <a:buFont typeface="Wingdings" panose="05000000000000000000" pitchFamily="2" charset="2"/>
              <a:buNone/>
            </a:pPr>
            <a:endParaRPr lang="zh-CN" altLang="en-US" sz="2800"/>
          </a:p>
          <a:p>
            <a:pPr eaLnBrk="1" hangingPunct="1">
              <a:lnSpc>
                <a:spcPct val="130000"/>
              </a:lnSpc>
              <a:buFont typeface="Wingdings" panose="05000000000000000000" pitchFamily="2" charset="2"/>
              <a:buNone/>
            </a:pPr>
            <a:r>
              <a:rPr lang="zh-CN" altLang="en-US" sz="2800"/>
              <a:t>    </a:t>
            </a:r>
          </a:p>
        </p:txBody>
      </p:sp>
      <p:sp>
        <p:nvSpPr>
          <p:cNvPr id="105475" name="Rectangle 3"/>
          <p:cNvSpPr>
            <a:spLocks noChangeArrowheads="1"/>
          </p:cNvSpPr>
          <p:nvPr/>
        </p:nvSpPr>
        <p:spPr bwMode="auto">
          <a:xfrm>
            <a:off x="911424" y="252988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a:solidFill>
                  <a:schemeClr val="tx1"/>
                </a:solidFill>
                <a:latin typeface="Times New Roman" panose="02020603050405020304" pitchFamily="18" charset="0"/>
                <a:ea typeface="仿宋_GB2312" pitchFamily="49" charset="-122"/>
              </a:defRPr>
            </a:lvl9pPr>
          </a:lstStyle>
          <a:p>
            <a:pPr algn="just" eaLnBrk="1" hangingPunct="1">
              <a:buFont typeface="Wingdings" panose="05000000000000000000" pitchFamily="2" charset="2"/>
              <a:buNone/>
            </a:pPr>
            <a:r>
              <a:rPr lang="zh-CN" altLang="en-US" sz="2800" dirty="0"/>
              <a:t>(3)逐一取出</a:t>
            </a:r>
            <a:r>
              <a:rPr lang="en-US" altLang="zh-CN" sz="2800" i="1" dirty="0"/>
              <a:t>F</a:t>
            </a:r>
            <a:r>
              <a:rPr lang="zh-CN" altLang="en-US" sz="2800" dirty="0"/>
              <a:t>中各函数依赖</a:t>
            </a:r>
            <a:r>
              <a:rPr lang="en-US" altLang="zh-CN" sz="2800" i="1" dirty="0" err="1"/>
              <a:t>FD</a:t>
            </a:r>
            <a:r>
              <a:rPr lang="en-US" altLang="zh-CN" sz="2800" i="1" baseline="-30000" dirty="0" err="1"/>
              <a:t>i</a:t>
            </a:r>
            <a:r>
              <a:rPr lang="en-US" altLang="zh-CN" sz="2800" dirty="0" err="1"/>
              <a:t>：</a:t>
            </a:r>
            <a:r>
              <a:rPr lang="en-US" altLang="zh-CN" sz="2800" i="1" dirty="0" err="1"/>
              <a:t>X</a:t>
            </a:r>
            <a:r>
              <a:rPr lang="en-US" altLang="zh-CN" sz="2800" dirty="0" err="1"/>
              <a:t>→</a:t>
            </a:r>
            <a:r>
              <a:rPr lang="en-US" altLang="zh-CN" sz="2800" i="1" dirty="0" err="1"/>
              <a:t>A</a:t>
            </a:r>
            <a:r>
              <a:rPr lang="en-US" altLang="zh-CN" sz="2800" dirty="0"/>
              <a:t>，</a:t>
            </a:r>
          </a:p>
          <a:p>
            <a:pPr algn="just" eaLnBrk="1" hangingPunct="1">
              <a:buFont typeface="Wingdings" panose="05000000000000000000" pitchFamily="2" charset="2"/>
              <a:buNone/>
            </a:pPr>
            <a:r>
              <a:rPr lang="en-US" altLang="zh-CN" sz="2800" dirty="0"/>
              <a:t>    </a:t>
            </a:r>
            <a:r>
              <a:rPr lang="zh-CN" altLang="en-US" sz="2800" dirty="0"/>
              <a:t>设</a:t>
            </a:r>
            <a:r>
              <a:rPr lang="en-US" altLang="zh-CN" sz="2800" i="1" dirty="0"/>
              <a:t>X</a:t>
            </a:r>
            <a:r>
              <a:rPr lang="en-US" altLang="zh-CN" sz="2800" dirty="0"/>
              <a:t>=</a:t>
            </a:r>
            <a:r>
              <a:rPr lang="en-US" altLang="zh-CN" sz="2800" i="1" dirty="0"/>
              <a:t>B</a:t>
            </a:r>
            <a:r>
              <a:rPr lang="en-US" altLang="zh-CN" sz="2800" baseline="-30000" dirty="0"/>
              <a:t>1</a:t>
            </a:r>
            <a:r>
              <a:rPr lang="en-US" altLang="zh-CN" sz="2800" i="1" dirty="0"/>
              <a:t>B</a:t>
            </a:r>
            <a:r>
              <a:rPr lang="en-US" altLang="zh-CN" sz="2800" baseline="-30000" dirty="0"/>
              <a:t>2</a:t>
            </a:r>
            <a:r>
              <a:rPr lang="en-US" altLang="zh-CN" sz="2800" dirty="0"/>
              <a:t>…</a:t>
            </a:r>
            <a:r>
              <a:rPr lang="en-US" altLang="zh-CN" sz="2800" i="1" dirty="0" err="1"/>
              <a:t>B</a:t>
            </a:r>
            <a:r>
              <a:rPr lang="en-US" altLang="zh-CN" sz="2800" i="1" baseline="-30000" dirty="0" err="1"/>
              <a:t>m</a:t>
            </a:r>
            <a:r>
              <a:rPr lang="en-US" altLang="zh-CN" sz="2800" dirty="0"/>
              <a:t>，</a:t>
            </a:r>
          </a:p>
          <a:p>
            <a:pPr algn="just" eaLnBrk="1" hangingPunct="1">
              <a:buFont typeface="Wingdings" panose="05000000000000000000" pitchFamily="2" charset="2"/>
              <a:buNone/>
            </a:pPr>
            <a:r>
              <a:rPr lang="en-US" altLang="zh-CN" sz="2800" dirty="0"/>
              <a:t>    </a:t>
            </a:r>
            <a:r>
              <a:rPr lang="zh-CN" altLang="en-US" sz="2800" dirty="0"/>
              <a:t>逐一考查</a:t>
            </a:r>
            <a:r>
              <a:rPr lang="en-US" altLang="zh-CN" sz="2800" i="1" dirty="0"/>
              <a:t>B</a:t>
            </a:r>
            <a:r>
              <a:rPr lang="en-US" altLang="zh-CN" sz="2800" i="1" baseline="-30000" dirty="0"/>
              <a:t>i</a:t>
            </a:r>
            <a:r>
              <a:rPr lang="en-US" altLang="zh-CN" sz="2800" baseline="-30000" dirty="0"/>
              <a:t> </a:t>
            </a:r>
            <a:r>
              <a:rPr lang="en-US" altLang="zh-CN" sz="2800" dirty="0"/>
              <a:t>（</a:t>
            </a:r>
            <a:r>
              <a:rPr lang="en-US" altLang="zh-CN" sz="2800" i="1" dirty="0" err="1"/>
              <a:t>i</a:t>
            </a:r>
            <a:r>
              <a:rPr lang="en-US" altLang="zh-CN" sz="2800" dirty="0"/>
              <a:t>=l，2，…，</a:t>
            </a:r>
            <a:r>
              <a:rPr lang="en-US" altLang="zh-CN" sz="2800" i="1" dirty="0"/>
              <a:t>m</a:t>
            </a:r>
            <a:r>
              <a:rPr lang="en-US" altLang="zh-CN" sz="2800" dirty="0"/>
              <a:t>），</a:t>
            </a:r>
          </a:p>
          <a:p>
            <a:pPr algn="just" eaLnBrk="1" hangingPunct="1">
              <a:buFont typeface="Wingdings" panose="05000000000000000000" pitchFamily="2" charset="2"/>
              <a:buNone/>
            </a:pPr>
            <a:r>
              <a:rPr lang="en-US" altLang="zh-CN" sz="2800" dirty="0"/>
              <a:t>    </a:t>
            </a:r>
            <a:r>
              <a:rPr lang="zh-CN" altLang="en-US" sz="2800" dirty="0"/>
              <a:t>若</a:t>
            </a:r>
            <a:r>
              <a:rPr lang="en-US" altLang="zh-CN" sz="2800" i="1" dirty="0"/>
              <a:t>A </a:t>
            </a:r>
            <a:r>
              <a:rPr lang="en-US" altLang="zh-CN" sz="2800" dirty="0">
                <a:sym typeface="Symbol" panose="05050102010706020507" pitchFamily="18" charset="2"/>
              </a:rPr>
              <a:t></a:t>
            </a:r>
            <a:r>
              <a:rPr lang="en-US" altLang="zh-CN" sz="2800" dirty="0"/>
              <a:t>（</a:t>
            </a:r>
            <a:r>
              <a:rPr lang="en-US" altLang="zh-CN" sz="2800" i="1" dirty="0"/>
              <a:t>X</a:t>
            </a:r>
            <a:r>
              <a:rPr lang="en-US" altLang="zh-CN" sz="2800" dirty="0"/>
              <a:t>-</a:t>
            </a:r>
            <a:r>
              <a:rPr lang="en-US" altLang="zh-CN" sz="2800" i="1" dirty="0"/>
              <a:t>B</a:t>
            </a:r>
            <a:r>
              <a:rPr lang="en-US" altLang="zh-CN" sz="2800" i="1" baseline="-30000" dirty="0"/>
              <a:t>i</a:t>
            </a:r>
            <a:r>
              <a:rPr lang="en-US" altLang="zh-CN" sz="2800" baseline="-30000" dirty="0"/>
              <a:t> </a:t>
            </a:r>
            <a:r>
              <a:rPr lang="en-US" altLang="zh-CN" sz="2800" dirty="0"/>
              <a:t>）</a:t>
            </a:r>
            <a:r>
              <a:rPr lang="en-US" altLang="zh-CN" sz="2800" i="1" baseline="-30000" dirty="0"/>
              <a:t>F</a:t>
            </a:r>
            <a:r>
              <a:rPr lang="en-US" altLang="zh-CN" sz="2800" baseline="30000" dirty="0"/>
              <a:t>+ </a:t>
            </a:r>
            <a:r>
              <a:rPr lang="en-US" altLang="zh-CN" sz="2800" dirty="0"/>
              <a:t>，</a:t>
            </a:r>
          </a:p>
          <a:p>
            <a:pPr algn="just" eaLnBrk="1" hangingPunct="1">
              <a:buFont typeface="Wingdings" panose="05000000000000000000" pitchFamily="2" charset="2"/>
              <a:buNone/>
            </a:pPr>
            <a:r>
              <a:rPr lang="en-US" altLang="zh-CN" sz="2800" dirty="0"/>
              <a:t>    </a:t>
            </a:r>
            <a:r>
              <a:rPr lang="zh-CN" altLang="en-US" sz="2800" dirty="0"/>
              <a:t>则以</a:t>
            </a:r>
            <a:r>
              <a:rPr lang="en-US" altLang="zh-CN" sz="2800" i="1" dirty="0"/>
              <a:t>X</a:t>
            </a:r>
            <a:r>
              <a:rPr lang="en-US" altLang="zh-CN" sz="2800" dirty="0"/>
              <a:t>-</a:t>
            </a:r>
            <a:r>
              <a:rPr lang="en-US" altLang="zh-CN" sz="2800" i="1" dirty="0"/>
              <a:t>B</a:t>
            </a:r>
            <a:r>
              <a:rPr lang="en-US" altLang="zh-CN" sz="2800" i="1" baseline="-30000" dirty="0"/>
              <a:t>i</a:t>
            </a:r>
            <a:r>
              <a:rPr lang="en-US" altLang="zh-CN" sz="2800" baseline="-30000" dirty="0"/>
              <a:t> </a:t>
            </a:r>
            <a:r>
              <a:rPr lang="zh-CN" altLang="en-US" sz="2800" dirty="0"/>
              <a:t>取代</a:t>
            </a:r>
            <a:r>
              <a:rPr lang="en-US" altLang="zh-CN" sz="2800" i="1" dirty="0"/>
              <a:t>X。</a:t>
            </a:r>
          </a:p>
          <a:p>
            <a:pPr algn="just" eaLnBrk="1" hangingPunct="1">
              <a:buFont typeface="Wingdings" panose="05000000000000000000" pitchFamily="2" charset="2"/>
              <a:buNone/>
            </a:pPr>
            <a:endParaRPr lang="en-US" altLang="zh-CN" sz="2800" i="1" dirty="0"/>
          </a:p>
          <a:p>
            <a:pPr algn="just" eaLnBrk="1" hangingPunct="1">
              <a:buFont typeface="Wingdings" panose="05000000000000000000" pitchFamily="2" charset="2"/>
              <a:buNone/>
            </a:pPr>
            <a:r>
              <a:rPr lang="en-US" altLang="zh-CN" sz="28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802483"/>
            <a:ext cx="10515600" cy="1325563"/>
          </a:xfrm>
        </p:spPr>
        <p:txBody>
          <a:bodyPr>
            <a:normAutofit/>
          </a:bodyPr>
          <a:lstStyle/>
          <a:p>
            <a:pPr eaLnBrk="1" hangingPunct="1"/>
            <a:r>
              <a:rPr lang="zh-CN" altLang="en-US" sz="3200" dirty="0" smtClean="0"/>
              <a:t>最小依赖集</a:t>
            </a:r>
          </a:p>
        </p:txBody>
      </p:sp>
      <p:sp>
        <p:nvSpPr>
          <p:cNvPr id="106499" name="Rectangle 3"/>
          <p:cNvSpPr>
            <a:spLocks noGrp="1" noChangeArrowheads="1"/>
          </p:cNvSpPr>
          <p:nvPr>
            <p:ph idx="1"/>
          </p:nvPr>
        </p:nvSpPr>
        <p:spPr>
          <a:xfrm>
            <a:off x="862958" y="1772816"/>
            <a:ext cx="8833442" cy="4536504"/>
          </a:xfrm>
        </p:spPr>
        <p:txBody>
          <a:bodyPr/>
          <a:lstStyle/>
          <a:p>
            <a:pPr eaLnBrk="1" hangingPunct="1">
              <a:lnSpc>
                <a:spcPct val="90000"/>
              </a:lnSpc>
            </a:pPr>
            <a:r>
              <a:rPr lang="zh-CN" altLang="en-US" sz="2800" dirty="0"/>
              <a:t>示例一</a:t>
            </a:r>
          </a:p>
          <a:p>
            <a:pPr lvl="1" eaLnBrk="1" hangingPunct="1">
              <a:lnSpc>
                <a:spcPct val="90000"/>
              </a:lnSpc>
              <a:buFont typeface="Wingdings" panose="05000000000000000000" pitchFamily="2" charset="2"/>
              <a:buNone/>
            </a:pPr>
            <a:r>
              <a:rPr lang="zh-CN" altLang="en-US" sz="2400" dirty="0"/>
              <a:t>	</a:t>
            </a:r>
            <a:r>
              <a:rPr lang="en-US" altLang="zh-CN" sz="2400" dirty="0"/>
              <a:t>F = {A</a:t>
            </a:r>
            <a:r>
              <a:rPr lang="en-US" altLang="zh-CN" sz="2400" dirty="0">
                <a:sym typeface="Symbol" panose="05050102010706020507" pitchFamily="18" charset="2"/>
              </a:rPr>
              <a:t>B，BA，AC，BC}，</a:t>
            </a:r>
            <a:r>
              <a:rPr lang="zh-CN" altLang="en-US" sz="2400" dirty="0">
                <a:sym typeface="Symbol" panose="05050102010706020507" pitchFamily="18" charset="2"/>
              </a:rPr>
              <a:t>求</a:t>
            </a:r>
            <a:r>
              <a:rPr lang="en-US" altLang="zh-CN" sz="2200" dirty="0" err="1"/>
              <a:t>F</a:t>
            </a:r>
            <a:r>
              <a:rPr lang="en-US" altLang="zh-CN" sz="2200" baseline="-16000" dirty="0" err="1"/>
              <a:t>min</a:t>
            </a:r>
            <a:endParaRPr lang="en-US" altLang="zh-CN" sz="2200" dirty="0"/>
          </a:p>
          <a:p>
            <a:pPr lvl="1" eaLnBrk="1" hangingPunct="1">
              <a:lnSpc>
                <a:spcPct val="90000"/>
              </a:lnSpc>
            </a:pPr>
            <a:r>
              <a:rPr lang="zh-CN" altLang="en-US" sz="2200" dirty="0"/>
              <a:t>检查</a:t>
            </a:r>
            <a:r>
              <a:rPr lang="en-US" altLang="zh-CN" sz="2400" dirty="0"/>
              <a:t>A</a:t>
            </a:r>
            <a:r>
              <a:rPr lang="en-US" altLang="zh-CN" sz="2400" dirty="0">
                <a:sym typeface="Symbol" panose="05050102010706020507" pitchFamily="18" charset="2"/>
              </a:rPr>
              <a:t>B，G=F{</a:t>
            </a:r>
            <a:r>
              <a:rPr lang="en-US" altLang="zh-CN" sz="2400" dirty="0"/>
              <a:t>A</a:t>
            </a:r>
            <a:r>
              <a:rPr lang="en-US" altLang="zh-CN" sz="2400" dirty="0">
                <a:sym typeface="Symbol" panose="05050102010706020507" pitchFamily="18" charset="2"/>
              </a:rPr>
              <a:t>B}={BA，AC，BC}</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={A，C}，B{A，C}</a:t>
            </a:r>
          </a:p>
          <a:p>
            <a:pPr lvl="1" eaLnBrk="1" hangingPunct="1">
              <a:lnSpc>
                <a:spcPct val="90000"/>
              </a:lnSpc>
            </a:pPr>
            <a:r>
              <a:rPr lang="zh-CN" altLang="en-US" sz="2200" dirty="0"/>
              <a:t>检查</a:t>
            </a:r>
            <a:r>
              <a:rPr lang="en-US" altLang="zh-CN" sz="2400" dirty="0"/>
              <a:t>A</a:t>
            </a:r>
            <a:r>
              <a:rPr lang="en-US" altLang="zh-CN" sz="2400" dirty="0">
                <a:sym typeface="Symbol" panose="05050102010706020507" pitchFamily="18" charset="2"/>
              </a:rPr>
              <a:t>C，G=F{</a:t>
            </a:r>
            <a:r>
              <a:rPr lang="en-US" altLang="zh-CN" sz="2400" dirty="0"/>
              <a:t>A</a:t>
            </a:r>
            <a:r>
              <a:rPr lang="en-US" altLang="zh-CN" sz="2400" dirty="0">
                <a:sym typeface="Symbol" panose="05050102010706020507" pitchFamily="18" charset="2"/>
              </a:rPr>
              <a:t>C}={AB，BA，BC}</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={A，B，C}，C  </a:t>
            </a:r>
            <a:r>
              <a:rPr lang="en-US" altLang="zh-CN" sz="2400" i="1" dirty="0">
                <a:sym typeface="Symbol" panose="05050102010706020507" pitchFamily="18" charset="2"/>
              </a:rPr>
              <a:t>in </a:t>
            </a:r>
            <a:r>
              <a:rPr lang="en-US" altLang="zh-CN" sz="2400" dirty="0">
                <a:sym typeface="Symbol" panose="05050102010706020507" pitchFamily="18" charset="2"/>
              </a:rPr>
              <a:t> {A，B，C}</a:t>
            </a:r>
          </a:p>
          <a:p>
            <a:pPr lvl="1" eaLnBrk="1" hangingPunct="1">
              <a:lnSpc>
                <a:spcPct val="90000"/>
              </a:lnSpc>
              <a:buFont typeface="Wingdings" panose="05000000000000000000" pitchFamily="2" charset="2"/>
              <a:buNone/>
            </a:pPr>
            <a:r>
              <a:rPr lang="en-US" altLang="zh-CN" sz="2400" dirty="0">
                <a:sym typeface="Symbol" panose="05050102010706020507" pitchFamily="18" charset="2"/>
              </a:rPr>
              <a:t>	</a:t>
            </a:r>
            <a:r>
              <a:rPr lang="zh-CN" altLang="en-US" sz="2400" dirty="0">
                <a:sym typeface="Symbol" panose="05050102010706020507" pitchFamily="18" charset="2"/>
              </a:rPr>
              <a:t>所以从</a:t>
            </a:r>
            <a:r>
              <a:rPr lang="en-US" altLang="zh-CN" sz="2400" dirty="0">
                <a:sym typeface="Symbol" panose="05050102010706020507" pitchFamily="18" charset="2"/>
              </a:rPr>
              <a:t>F</a:t>
            </a:r>
            <a:r>
              <a:rPr lang="zh-CN" altLang="en-US" sz="2400" dirty="0">
                <a:sym typeface="Symbol" panose="05050102010706020507" pitchFamily="18" charset="2"/>
              </a:rPr>
              <a:t>中删除</a:t>
            </a:r>
            <a:r>
              <a:rPr lang="en-US" altLang="zh-CN" sz="2400" dirty="0"/>
              <a:t>A</a:t>
            </a:r>
            <a:r>
              <a:rPr lang="en-US" altLang="zh-CN" sz="2400" dirty="0">
                <a:sym typeface="Symbol" panose="05050102010706020507" pitchFamily="18" charset="2"/>
              </a:rPr>
              <a:t>C，</a:t>
            </a:r>
          </a:p>
          <a:p>
            <a:pPr lvl="1" eaLnBrk="1" hangingPunct="1">
              <a:lnSpc>
                <a:spcPct val="90000"/>
              </a:lnSpc>
              <a:buFont typeface="Wingdings" panose="05000000000000000000" pitchFamily="2" charset="2"/>
              <a:buNone/>
            </a:pPr>
            <a:r>
              <a:rPr lang="en-US" altLang="zh-CN" sz="2200" dirty="0"/>
              <a:t>	</a:t>
            </a:r>
            <a:r>
              <a:rPr lang="en-US" altLang="zh-CN" sz="2200" dirty="0" err="1"/>
              <a:t>F</a:t>
            </a:r>
            <a:r>
              <a:rPr lang="en-US" altLang="zh-CN" sz="2200" baseline="-16000" dirty="0" err="1"/>
              <a:t>min</a:t>
            </a:r>
            <a:r>
              <a:rPr lang="en-US" altLang="zh-CN" sz="2200" baseline="-16000" dirty="0"/>
              <a:t> </a:t>
            </a: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B，BA，BC}</a:t>
            </a:r>
          </a:p>
          <a:p>
            <a:pPr lvl="1" eaLnBrk="1" hangingPunct="1">
              <a:lnSpc>
                <a:spcPct val="90000"/>
              </a:lnSpc>
              <a:buFont typeface="Wingdings" panose="05000000000000000000" pitchFamily="2" charset="2"/>
              <a:buNone/>
            </a:pPr>
            <a:r>
              <a:rPr lang="zh-CN" altLang="en-US" sz="2400" dirty="0">
                <a:sym typeface="Symbol" panose="05050102010706020507" pitchFamily="18" charset="2"/>
              </a:rPr>
              <a:t>或者</a:t>
            </a:r>
          </a:p>
          <a:p>
            <a:pPr lvl="1" eaLnBrk="1" hangingPunct="1">
              <a:lnSpc>
                <a:spcPct val="90000"/>
              </a:lnSpc>
              <a:buFont typeface="Wingdings" panose="05000000000000000000" pitchFamily="2" charset="2"/>
              <a:buNone/>
            </a:pPr>
            <a:r>
              <a:rPr lang="zh-CN" altLang="en-US" sz="2200" dirty="0"/>
              <a:t>	</a:t>
            </a:r>
            <a:r>
              <a:rPr lang="en-US" altLang="zh-CN" sz="2200" dirty="0" err="1"/>
              <a:t>F</a:t>
            </a:r>
            <a:r>
              <a:rPr lang="en-US" altLang="zh-CN" sz="2200" baseline="-16000" dirty="0" err="1"/>
              <a:t>min</a:t>
            </a:r>
            <a:r>
              <a:rPr lang="en-US" altLang="zh-CN" sz="2200" baseline="-16000" dirty="0"/>
              <a:t> </a:t>
            </a: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B，BA，AC}</a:t>
            </a:r>
          </a:p>
        </p:txBody>
      </p:sp>
      <p:graphicFrame>
        <p:nvGraphicFramePr>
          <p:cNvPr id="106500" name="Object 4"/>
          <p:cNvGraphicFramePr>
            <a:graphicFrameLocks noChangeAspect="1"/>
          </p:cNvGraphicFramePr>
          <p:nvPr>
            <p:extLst>
              <p:ext uri="{D42A27DB-BD31-4B8C-83A1-F6EECF244321}">
                <p14:modId xmlns:p14="http://schemas.microsoft.com/office/powerpoint/2010/main" val="2227740138"/>
              </p:ext>
            </p:extLst>
          </p:nvPr>
        </p:nvGraphicFramePr>
        <p:xfrm>
          <a:off x="1991544" y="2852936"/>
          <a:ext cx="852488" cy="627063"/>
        </p:xfrm>
        <a:graphic>
          <a:graphicData uri="http://schemas.openxmlformats.org/presentationml/2006/ole">
            <mc:AlternateContent xmlns:mc="http://schemas.openxmlformats.org/markup-compatibility/2006">
              <mc:Choice xmlns:v="urn:schemas-microsoft-com:vml" Requires="v">
                <p:oleObj spid="_x0000_s106559" name="公式" r:id="rId3" imgW="330057" imgH="241195" progId="Equation.3">
                  <p:embed/>
                </p:oleObj>
              </mc:Choice>
              <mc:Fallback>
                <p:oleObj name="公式" r:id="rId3" imgW="33005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2852936"/>
                        <a:ext cx="852488"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1" name="Object 5"/>
          <p:cNvGraphicFramePr>
            <a:graphicFrameLocks noChangeAspect="1"/>
          </p:cNvGraphicFramePr>
          <p:nvPr>
            <p:extLst>
              <p:ext uri="{D42A27DB-BD31-4B8C-83A1-F6EECF244321}">
                <p14:modId xmlns:p14="http://schemas.microsoft.com/office/powerpoint/2010/main" val="3126856089"/>
              </p:ext>
            </p:extLst>
          </p:nvPr>
        </p:nvGraphicFramePr>
        <p:xfrm>
          <a:off x="1991544" y="3727536"/>
          <a:ext cx="852488" cy="627063"/>
        </p:xfrm>
        <a:graphic>
          <a:graphicData uri="http://schemas.openxmlformats.org/presentationml/2006/ole">
            <mc:AlternateContent xmlns:mc="http://schemas.openxmlformats.org/markup-compatibility/2006">
              <mc:Choice xmlns:v="urn:schemas-microsoft-com:vml" Requires="v">
                <p:oleObj spid="_x0000_s106560" name="公式" r:id="rId5" imgW="330057" imgH="241195" progId="Equation.3">
                  <p:embed/>
                </p:oleObj>
              </mc:Choice>
              <mc:Fallback>
                <p:oleObj name="公式" r:id="rId5" imgW="330057"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3727536"/>
                        <a:ext cx="852488"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2" name="Rectangle 6"/>
          <p:cNvSpPr>
            <a:spLocks noChangeArrowheads="1"/>
          </p:cNvSpPr>
          <p:nvPr/>
        </p:nvSpPr>
        <p:spPr bwMode="auto">
          <a:xfrm>
            <a:off x="695400" y="269083"/>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ClrTx/>
              <a:buFontTx/>
              <a:buNone/>
            </a:pPr>
            <a:r>
              <a:rPr lang="en-US" altLang="zh-CN" b="1" dirty="0">
                <a:solidFill>
                  <a:schemeClr val="tx2"/>
                </a:solidFill>
              </a:rPr>
              <a:t>6.3  </a:t>
            </a:r>
            <a:r>
              <a:rPr lang="zh-CN" altLang="en-US" b="1" dirty="0">
                <a:solidFill>
                  <a:schemeClr val="tx2"/>
                </a:solidFill>
              </a:rPr>
              <a:t>函数依赖的公理系统</a:t>
            </a:r>
          </a:p>
        </p:txBody>
      </p:sp>
    </p:spTree>
  </p:cSld>
  <p:clrMapOvr>
    <a:masterClrMapping/>
  </p:clrMapOvr>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9771E24C-4784-446F-9769-E0436C1A8F30}" vid="{5436713A-46F7-4364-8E6E-EB647B94753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上课2</Template>
  <TotalTime>2051</TotalTime>
  <Words>11281</Words>
  <Application>Microsoft Office PowerPoint</Application>
  <PresentationFormat>宽屏</PresentationFormat>
  <Paragraphs>1952</Paragraphs>
  <Slides>134</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134</vt:i4>
      </vt:variant>
    </vt:vector>
  </HeadingPairs>
  <TitlesOfParts>
    <vt:vector size="156" baseType="lpstr">
      <vt:lpstr>AdobeSongStd-Light-Acro</vt:lpstr>
      <vt:lpstr>Monotype Sorts</vt:lpstr>
      <vt:lpstr>等线</vt:lpstr>
      <vt:lpstr>等线 Light</vt:lpstr>
      <vt:lpstr>仿宋_GB2312</vt:lpstr>
      <vt:lpstr>黑体</vt:lpstr>
      <vt:lpstr>华文行楷</vt:lpstr>
      <vt:lpstr>华文楷体</vt:lpstr>
      <vt:lpstr>华文新魏</vt:lpstr>
      <vt:lpstr>楷体_GB2312</vt:lpstr>
      <vt:lpstr>宋体</vt:lpstr>
      <vt:lpstr>Arial</vt:lpstr>
      <vt:lpstr>Arial Narrow</vt:lpstr>
      <vt:lpstr>Symbol</vt:lpstr>
      <vt:lpstr>Tahoma</vt:lpstr>
      <vt:lpstr>Times New Roman</vt:lpstr>
      <vt:lpstr>Wingdings</vt:lpstr>
      <vt:lpstr>上课2</vt:lpstr>
      <vt:lpstr>Document</vt:lpstr>
      <vt:lpstr>Equation</vt:lpstr>
      <vt:lpstr>Equation.3</vt:lpstr>
      <vt:lpstr>公式</vt:lpstr>
      <vt:lpstr>第六章  关系数据理论</vt:lpstr>
      <vt:lpstr>学习内容</vt:lpstr>
      <vt:lpstr>学习目标</vt:lpstr>
      <vt:lpstr>6.1 关系模式的设计问题 </vt:lpstr>
      <vt:lpstr>6.1.1 关系数据模型的简单回顾 </vt:lpstr>
      <vt:lpstr>6.1.2 数据库设计中的数据语义问题 </vt:lpstr>
      <vt:lpstr>6.1.2 数据库设计中的数据语义问题(续) </vt:lpstr>
      <vt:lpstr>6.1.2 数据库设计中的数据语义问题(续)</vt:lpstr>
      <vt:lpstr>6.1.2 数据库设计中的数据语义问题(续)</vt:lpstr>
      <vt:lpstr>6.1.2 数据库设计中的数据语义问题(续)</vt:lpstr>
      <vt:lpstr>6.1.2 数据库设计中的数据语义问题(续)</vt:lpstr>
      <vt:lpstr>数据库设计中的数据语义问题(续)</vt:lpstr>
      <vt:lpstr>数据库设计中的数据语义问题(续)</vt:lpstr>
      <vt:lpstr>数据库设计中的数据语义问题(续)</vt:lpstr>
      <vt:lpstr>数据库设计中的数据语义问题(续)</vt:lpstr>
      <vt:lpstr>数据库设计中的数据语义问题(续)</vt:lpstr>
      <vt:lpstr>6.2 规范化 </vt:lpstr>
      <vt:lpstr>6.2.1 函数依赖 (续)</vt:lpstr>
      <vt:lpstr>6.2.1 函数依赖 (续)</vt:lpstr>
      <vt:lpstr>6.2.1 函数依赖 (续)</vt:lpstr>
      <vt:lpstr>6.2.1 函数依赖 (续)</vt:lpstr>
      <vt:lpstr>6.2.1 函数依赖 (续)</vt:lpstr>
      <vt:lpstr>6.2.1 函数依赖 (续)</vt:lpstr>
      <vt:lpstr>6.2.2 码 </vt:lpstr>
      <vt:lpstr>示例</vt:lpstr>
      <vt:lpstr>6.2.3 范式 </vt:lpstr>
      <vt:lpstr>范式关系图</vt:lpstr>
      <vt:lpstr>6.2.3 范式(续) </vt:lpstr>
      <vt:lpstr>6.2.3 范式(续) </vt:lpstr>
      <vt:lpstr>1NF 练习</vt:lpstr>
      <vt:lpstr>6.2.3 范式(续) </vt:lpstr>
      <vt:lpstr>6.2.3 范式(续) </vt:lpstr>
      <vt:lpstr>6.2.3 范式(续) </vt:lpstr>
      <vt:lpstr>改造结果</vt:lpstr>
      <vt:lpstr>2NF 练习</vt:lpstr>
      <vt:lpstr>6.2.3 范式(续)</vt:lpstr>
      <vt:lpstr>6.2.3 范式(续)</vt:lpstr>
      <vt:lpstr>6.2.3 范式(续)</vt:lpstr>
      <vt:lpstr>6.2.3 范式(续)</vt:lpstr>
      <vt:lpstr>6.2.3 范式(续)</vt:lpstr>
      <vt:lpstr>6.2.3 范式(续)</vt:lpstr>
      <vt:lpstr>BCNF练习</vt:lpstr>
      <vt:lpstr>练习</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6.2.3 范式(续)</vt:lpstr>
      <vt:lpstr>规范化小结</vt:lpstr>
      <vt:lpstr>规范化的步骤</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PowerPoint 演示文稿</vt:lpstr>
      <vt:lpstr>PowerPoint 演示文稿</vt:lpstr>
      <vt:lpstr>PowerPoint 演示文稿</vt:lpstr>
      <vt:lpstr>PowerPoint 演示文稿</vt:lpstr>
      <vt:lpstr>Armstrong公理系统</vt:lpstr>
      <vt:lpstr>PowerPoint 演示文稿</vt:lpstr>
      <vt:lpstr>PowerPoint 演示文稿</vt:lpstr>
      <vt:lpstr>闭包的计算</vt:lpstr>
      <vt:lpstr>闭包的计算</vt:lpstr>
      <vt:lpstr>PowerPoint 演示文稿</vt:lpstr>
      <vt:lpstr>PowerPoint 演示文稿</vt:lpstr>
      <vt:lpstr>函数依赖闭包</vt:lpstr>
      <vt:lpstr>闭包的计算</vt:lpstr>
      <vt:lpstr>闭包的计算</vt:lpstr>
      <vt:lpstr>闭包的计算</vt:lpstr>
      <vt:lpstr>闭包的计算</vt:lpstr>
      <vt:lpstr>6.3  函数依赖的公理系统</vt:lpstr>
      <vt:lpstr>6.3  函数依赖的公理系统</vt:lpstr>
      <vt:lpstr>6.3  函数依赖的公理系统</vt:lpstr>
      <vt:lpstr>6.3  函数依赖的公理系统</vt:lpstr>
      <vt:lpstr>6.3  函数依赖的公理系统</vt:lpstr>
      <vt:lpstr>6.3  函数依赖的公理系统</vt:lpstr>
      <vt:lpstr>函数依赖的等价和覆盖</vt:lpstr>
      <vt:lpstr>PowerPoint 演示文稿</vt:lpstr>
      <vt:lpstr>PowerPoint 演示文稿</vt:lpstr>
      <vt:lpstr>PowerPoint 演示文稿</vt:lpstr>
      <vt:lpstr>PowerPoint 演示文稿</vt:lpstr>
      <vt:lpstr>最小依赖集</vt:lpstr>
      <vt:lpstr>PowerPoint 演示文稿</vt:lpstr>
      <vt:lpstr>最小依赖集</vt:lpstr>
      <vt:lpstr>关于正则覆盖</vt:lpstr>
      <vt:lpstr>6.4 模式分解 </vt:lpstr>
      <vt:lpstr>6.4.1 模式分解的定义</vt:lpstr>
      <vt:lpstr>6.4.1 模式分解的定义</vt:lpstr>
      <vt:lpstr>6.4.2 模式分解中的问题 Ex1</vt:lpstr>
      <vt:lpstr>6.4.2 模式分解中的问题 Ex2</vt:lpstr>
      <vt:lpstr>6.4.2 模式分解中的问题 Ex2</vt:lpstr>
      <vt:lpstr>6.4.3 无损连接分解</vt:lpstr>
      <vt:lpstr>6.4.3 无损连接分解（续）</vt:lpstr>
      <vt:lpstr>6.4.3 无损连接分解（续）</vt:lpstr>
      <vt:lpstr>PowerPoint 演示文稿</vt:lpstr>
      <vt:lpstr>示例 第1,2步</vt:lpstr>
      <vt:lpstr>无损连接分解算法描述</vt:lpstr>
      <vt:lpstr>无损连接分解</vt:lpstr>
      <vt:lpstr>示例 第3步</vt:lpstr>
      <vt:lpstr>PowerPoint 演示文稿</vt:lpstr>
      <vt:lpstr>无损连接分解 Ex</vt:lpstr>
      <vt:lpstr>无损连接分解 Ex续</vt:lpstr>
      <vt:lpstr>无损连接分解 Ex续</vt:lpstr>
      <vt:lpstr>6.4.3 无损连接分解（续）</vt:lpstr>
      <vt:lpstr>6.4.3 无损连接分解 Ex</vt:lpstr>
      <vt:lpstr>6.4.4 保持函数依赖的分解</vt:lpstr>
      <vt:lpstr>6.4.4 保持函数依赖的分解(示例 )</vt:lpstr>
      <vt:lpstr>PowerPoint 演示文稿</vt:lpstr>
      <vt:lpstr>6.4.4关系模式的分解</vt:lpstr>
      <vt:lpstr>6.4.5关系模式的分解算法</vt:lpstr>
      <vt:lpstr>6.4.5关系模式的分解算法</vt:lpstr>
      <vt:lpstr>6.4.5关系模式的分解算法</vt:lpstr>
      <vt:lpstr>6.4.5关系模式的分解算法</vt:lpstr>
      <vt:lpstr>6.4.5关系模式的分解算法</vt:lpstr>
      <vt:lpstr>6.4.6候选关键字求解</vt:lpstr>
      <vt:lpstr>6.4.6候选关键字求解</vt:lpstr>
      <vt:lpstr>6.4.6候选关键字求解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jwt</dc:creator>
  <cp:lastModifiedBy>jwt</cp:lastModifiedBy>
  <cp:revision>101</cp:revision>
  <dcterms:created xsi:type="dcterms:W3CDTF">1601-01-01T00:00:00Z</dcterms:created>
  <dcterms:modified xsi:type="dcterms:W3CDTF">2022-10-13T01:00:54Z</dcterms:modified>
</cp:coreProperties>
</file>