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25"/>
  </p:notesMasterIdLst>
  <p:sldIdLst>
    <p:sldId id="256" r:id="rId2"/>
    <p:sldId id="257" r:id="rId3"/>
    <p:sldId id="258" r:id="rId4"/>
    <p:sldId id="259" r:id="rId5"/>
    <p:sldId id="260" r:id="rId6"/>
    <p:sldId id="261" r:id="rId7"/>
    <p:sldId id="262" r:id="rId8"/>
    <p:sldId id="263" r:id="rId9"/>
    <p:sldId id="264" r:id="rId10"/>
    <p:sldId id="265" r:id="rId11"/>
    <p:sldId id="266" r:id="rId12"/>
    <p:sldId id="404" r:id="rId13"/>
    <p:sldId id="267" r:id="rId14"/>
    <p:sldId id="268" r:id="rId15"/>
    <p:sldId id="269" r:id="rId16"/>
    <p:sldId id="403" r:id="rId17"/>
    <p:sldId id="270" r:id="rId18"/>
    <p:sldId id="271" r:id="rId19"/>
    <p:sldId id="272" r:id="rId20"/>
    <p:sldId id="367" r:id="rId21"/>
    <p:sldId id="368" r:id="rId22"/>
    <p:sldId id="369" r:id="rId23"/>
    <p:sldId id="405" r:id="rId24"/>
    <p:sldId id="273" r:id="rId25"/>
    <p:sldId id="274" r:id="rId26"/>
    <p:sldId id="275" r:id="rId27"/>
    <p:sldId id="276" r:id="rId28"/>
    <p:sldId id="364" r:id="rId29"/>
    <p:sldId id="365" r:id="rId30"/>
    <p:sldId id="366" r:id="rId31"/>
    <p:sldId id="363"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06" r:id="rId47"/>
    <p:sldId id="307"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308" r:id="rId62"/>
    <p:sldId id="309" r:id="rId63"/>
    <p:sldId id="385" r:id="rId64"/>
    <p:sldId id="310" r:id="rId65"/>
    <p:sldId id="386" r:id="rId66"/>
    <p:sldId id="311" r:id="rId67"/>
    <p:sldId id="312" r:id="rId68"/>
    <p:sldId id="313" r:id="rId69"/>
    <p:sldId id="314" r:id="rId70"/>
    <p:sldId id="315" r:id="rId71"/>
    <p:sldId id="316" r:id="rId72"/>
    <p:sldId id="317" r:id="rId73"/>
    <p:sldId id="318" r:id="rId74"/>
    <p:sldId id="357" r:id="rId75"/>
    <p:sldId id="354" r:id="rId76"/>
    <p:sldId id="355" r:id="rId77"/>
    <p:sldId id="356" r:id="rId78"/>
    <p:sldId id="358" r:id="rId79"/>
    <p:sldId id="362" r:id="rId80"/>
    <p:sldId id="387" r:id="rId81"/>
    <p:sldId id="388" r:id="rId82"/>
    <p:sldId id="389" r:id="rId83"/>
    <p:sldId id="319" r:id="rId84"/>
    <p:sldId id="320" r:id="rId85"/>
    <p:sldId id="321" r:id="rId86"/>
    <p:sldId id="322" r:id="rId87"/>
    <p:sldId id="323" r:id="rId88"/>
    <p:sldId id="324" r:id="rId89"/>
    <p:sldId id="360" r:id="rId90"/>
    <p:sldId id="361" r:id="rId91"/>
    <p:sldId id="325" r:id="rId92"/>
    <p:sldId id="326" r:id="rId93"/>
    <p:sldId id="327" r:id="rId94"/>
    <p:sldId id="328" r:id="rId95"/>
    <p:sldId id="329" r:id="rId96"/>
    <p:sldId id="330" r:id="rId97"/>
    <p:sldId id="331" r:id="rId98"/>
    <p:sldId id="332" r:id="rId99"/>
    <p:sldId id="333" r:id="rId100"/>
    <p:sldId id="334" r:id="rId101"/>
    <p:sldId id="335" r:id="rId102"/>
    <p:sldId id="336"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37" r:id="rId119"/>
    <p:sldId id="338" r:id="rId120"/>
    <p:sldId id="339" r:id="rId121"/>
    <p:sldId id="340" r:id="rId122"/>
    <p:sldId id="341" r:id="rId123"/>
    <p:sldId id="342" r:id="rId1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28" autoAdjust="0"/>
    <p:restoredTop sz="90929"/>
  </p:normalViewPr>
  <p:slideViewPr>
    <p:cSldViewPr>
      <p:cViewPr varScale="1">
        <p:scale>
          <a:sx n="82" d="100"/>
          <a:sy n="82" d="100"/>
        </p:scale>
        <p:origin x="46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200">
                <a:ea typeface="等线" panose="02010600030101010101" pitchFamily="2" charset="-122"/>
              </a:defRPr>
            </a:lvl1pPr>
          </a:lstStyle>
          <a:p>
            <a:pPr>
              <a:defRPr/>
            </a:pPr>
            <a:endParaRPr lang="zh-CN" alt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a:ea typeface="等线" panose="02010600030101010101" pitchFamily="2" charset="-122"/>
              </a:defRPr>
            </a:lvl1pPr>
          </a:lstStyle>
          <a:p>
            <a:pPr>
              <a:defRPr/>
            </a:pPr>
            <a:endParaRPr lang="en-US" altLang="zh-CN" dirty="0"/>
          </a:p>
        </p:txBody>
      </p:sp>
      <p:sp>
        <p:nvSpPr>
          <p:cNvPr id="1085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200">
                <a:ea typeface="等线" panose="02010600030101010101" pitchFamily="2" charset="-122"/>
              </a:defRPr>
            </a:lvl1pPr>
          </a:lstStyle>
          <a:p>
            <a:pPr>
              <a:defRPr/>
            </a:pPr>
            <a:endParaRPr lang="en-US" altLang="zh-CN"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a:ea typeface="等线" panose="02010600030101010101" pitchFamily="2" charset="-122"/>
              </a:defRPr>
            </a:lvl1pPr>
          </a:lstStyle>
          <a:p>
            <a:fld id="{E5382C16-5BC4-40D4-9E9F-FA54ABBDE830}"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F09E946-2C0D-4DBA-B4EA-4B19695E5C4A}" type="slidenum">
              <a:rPr lang="zh-CN" altLang="en-US" sz="1200">
                <a:latin typeface="等线" panose="02010600030101010101" pitchFamily="2" charset="-122"/>
                <a:ea typeface="等线" panose="02010600030101010101" pitchFamily="2" charset="-122"/>
              </a:rPr>
              <a:pPr eaLnBrk="1" hangingPunct="1"/>
              <a:t>1</a:t>
            </a:fld>
            <a:endParaRPr lang="en-US" altLang="zh-CN" sz="1200" dirty="0">
              <a:latin typeface="等线" panose="02010600030101010101" pitchFamily="2" charset="-122"/>
              <a:ea typeface="等线" panose="02010600030101010101" pitchFamily="2" charset="-122"/>
            </a:endParaRPr>
          </a:p>
        </p:txBody>
      </p:sp>
      <p:sp>
        <p:nvSpPr>
          <p:cNvPr id="109571"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26E43522-F80C-4205-9192-D2D1D79071D4}" type="slidenum">
              <a:rPr lang="zh-CN" altLang="en-US" smtClean="0"/>
              <a:pPr/>
              <a:t>‹#›</a:t>
            </a:fld>
            <a:endParaRPr lang="en-US" altLang="zh-CN"/>
          </a:p>
        </p:txBody>
      </p:sp>
    </p:spTree>
    <p:extLst>
      <p:ext uri="{BB962C8B-B14F-4D97-AF65-F5344CB8AC3E}">
        <p14:creationId xmlns:p14="http://schemas.microsoft.com/office/powerpoint/2010/main" val="44198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D04FB6C8-CFFB-48A5-B831-24F89E6A7066}" type="slidenum">
              <a:rPr lang="zh-CN" altLang="en-US" smtClean="0"/>
              <a:pPr/>
              <a:t>‹#›</a:t>
            </a:fld>
            <a:endParaRPr lang="en-US" altLang="zh-CN"/>
          </a:p>
        </p:txBody>
      </p:sp>
    </p:spTree>
    <p:extLst>
      <p:ext uri="{BB962C8B-B14F-4D97-AF65-F5344CB8AC3E}">
        <p14:creationId xmlns:p14="http://schemas.microsoft.com/office/powerpoint/2010/main" val="10713729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B9F8CE5E-B1D9-42B6-B3FE-A2B0C96FC413}" type="slidenum">
              <a:rPr lang="zh-CN" altLang="en-US" smtClean="0"/>
              <a:pPr/>
              <a:t>‹#›</a:t>
            </a:fld>
            <a:endParaRPr lang="en-US" altLang="zh-CN"/>
          </a:p>
        </p:txBody>
      </p:sp>
    </p:spTree>
    <p:extLst>
      <p:ext uri="{BB962C8B-B14F-4D97-AF65-F5344CB8AC3E}">
        <p14:creationId xmlns:p14="http://schemas.microsoft.com/office/powerpoint/2010/main" val="15592571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37A5BF11-B747-4F63-907E-5F6ABD18C3DF}" type="slidenum">
              <a:rPr lang="zh-CN" altLang="en-US" smtClean="0"/>
              <a:pPr/>
              <a:t>‹#›</a:t>
            </a:fld>
            <a:endParaRPr lang="en-US" altLang="zh-CN"/>
          </a:p>
        </p:txBody>
      </p:sp>
    </p:spTree>
    <p:extLst>
      <p:ext uri="{BB962C8B-B14F-4D97-AF65-F5344CB8AC3E}">
        <p14:creationId xmlns:p14="http://schemas.microsoft.com/office/powerpoint/2010/main" val="35303611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828800"/>
            <a:ext cx="5384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828800"/>
            <a:ext cx="5384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400801"/>
            <a:ext cx="2844800" cy="320675"/>
          </a:xfrm>
        </p:spPr>
        <p:txBody>
          <a:bodyPr/>
          <a:lstStyle>
            <a:lvl1pPr>
              <a:defRPr/>
            </a:lvl1pPr>
          </a:lstStyle>
          <a:p>
            <a:pPr>
              <a:defRPr/>
            </a:pPr>
            <a:endParaRPr lang="en-US" altLang="zh-CN"/>
          </a:p>
        </p:txBody>
      </p:sp>
    </p:spTree>
    <p:extLst>
      <p:ext uri="{BB962C8B-B14F-4D97-AF65-F5344CB8AC3E}">
        <p14:creationId xmlns:p14="http://schemas.microsoft.com/office/powerpoint/2010/main" val="306353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45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1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33F1D292-8275-4989-B607-19CD7A79F0B4}" type="slidenum">
              <a:rPr lang="zh-CN" altLang="en-US" smtClean="0"/>
              <a:pPr/>
              <a:t>‹#›</a:t>
            </a:fld>
            <a:endParaRPr lang="en-US" altLang="zh-CN"/>
          </a:p>
        </p:txBody>
      </p:sp>
    </p:spTree>
    <p:extLst>
      <p:ext uri="{BB962C8B-B14F-4D97-AF65-F5344CB8AC3E}">
        <p14:creationId xmlns:p14="http://schemas.microsoft.com/office/powerpoint/2010/main" val="35930489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fld id="{9236A99E-8E4F-41CF-A296-D2726D326FED}" type="slidenum">
              <a:rPr lang="zh-CN" altLang="en-US" smtClean="0"/>
              <a:pPr/>
              <a:t>‹#›</a:t>
            </a:fld>
            <a:endParaRPr lang="en-US" altLang="zh-CN"/>
          </a:p>
        </p:txBody>
      </p:sp>
    </p:spTree>
    <p:extLst>
      <p:ext uri="{BB962C8B-B14F-4D97-AF65-F5344CB8AC3E}">
        <p14:creationId xmlns:p14="http://schemas.microsoft.com/office/powerpoint/2010/main" val="34942858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fld id="{37A5BF11-B747-4F63-907E-5F6ABD18C3DF}" type="slidenum">
              <a:rPr lang="zh-CN" altLang="en-US" smtClean="0"/>
              <a:pPr/>
              <a:t>‹#›</a:t>
            </a:fld>
            <a:endParaRPr lang="en-US" altLang="zh-CN"/>
          </a:p>
        </p:txBody>
      </p:sp>
    </p:spTree>
    <p:extLst>
      <p:ext uri="{BB962C8B-B14F-4D97-AF65-F5344CB8AC3E}">
        <p14:creationId xmlns:p14="http://schemas.microsoft.com/office/powerpoint/2010/main" val="20360135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A1267FC0-0E0D-4083-B49A-3B8EB9F4283D}" type="slidenum">
              <a:rPr lang="zh-CN" altLang="en-US" smtClean="0"/>
              <a:pPr/>
              <a:t>‹#›</a:t>
            </a:fld>
            <a:endParaRPr lang="en-US" altLang="zh-CN"/>
          </a:p>
        </p:txBody>
      </p:sp>
    </p:spTree>
    <p:extLst>
      <p:ext uri="{BB962C8B-B14F-4D97-AF65-F5344CB8AC3E}">
        <p14:creationId xmlns:p14="http://schemas.microsoft.com/office/powerpoint/2010/main" val="171131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fld id="{C8B2A5C6-E84A-4C07-AB23-D519B38F5E17}" type="slidenum">
              <a:rPr lang="zh-CN" altLang="en-US" smtClean="0"/>
              <a:pPr/>
              <a:t>‹#›</a:t>
            </a:fld>
            <a:endParaRPr lang="en-US" altLang="zh-CN"/>
          </a:p>
        </p:txBody>
      </p:sp>
    </p:spTree>
    <p:extLst>
      <p:ext uri="{BB962C8B-B14F-4D97-AF65-F5344CB8AC3E}">
        <p14:creationId xmlns:p14="http://schemas.microsoft.com/office/powerpoint/2010/main" val="35401410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fld id="{519919DB-ABE5-4495-9F6A-CB500CA06029}" type="slidenum">
              <a:rPr lang="zh-CN" altLang="en-US" smtClean="0"/>
              <a:pPr/>
              <a:t>‹#›</a:t>
            </a:fld>
            <a:endParaRPr lang="en-US" altLang="zh-CN"/>
          </a:p>
        </p:txBody>
      </p:sp>
    </p:spTree>
    <p:extLst>
      <p:ext uri="{BB962C8B-B14F-4D97-AF65-F5344CB8AC3E}">
        <p14:creationId xmlns:p14="http://schemas.microsoft.com/office/powerpoint/2010/main" val="26112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fld id="{2F41047D-7ED9-4353-B6C5-F789CDFBDE4D}" type="slidenum">
              <a:rPr lang="zh-CN" altLang="en-US" smtClean="0"/>
              <a:pPr/>
              <a:t>‹#›</a:t>
            </a:fld>
            <a:endParaRPr lang="en-US" altLang="zh-CN"/>
          </a:p>
        </p:txBody>
      </p:sp>
    </p:spTree>
    <p:extLst>
      <p:ext uri="{BB962C8B-B14F-4D97-AF65-F5344CB8AC3E}">
        <p14:creationId xmlns:p14="http://schemas.microsoft.com/office/powerpoint/2010/main" val="28520936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fld id="{AE650585-F08A-4642-A520-7AB6A2C7CCD2}" type="slidenum">
              <a:rPr lang="zh-CN" altLang="en-US" smtClean="0"/>
              <a:pPr/>
              <a:t>‹#›</a:t>
            </a:fld>
            <a:endParaRPr lang="en-US" altLang="zh-CN"/>
          </a:p>
        </p:txBody>
      </p:sp>
    </p:spTree>
    <p:extLst>
      <p:ext uri="{BB962C8B-B14F-4D97-AF65-F5344CB8AC3E}">
        <p14:creationId xmlns:p14="http://schemas.microsoft.com/office/powerpoint/2010/main" val="9073147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5BF11-B747-4F63-907E-5F6ABD18C3DF}" type="slidenum">
              <a:rPr lang="zh-CN" altLang="en-US" smtClean="0"/>
              <a:pPr/>
              <a:t>‹#›</a:t>
            </a:fld>
            <a:endParaRPr lang="en-US" altLang="zh-CN"/>
          </a:p>
        </p:txBody>
      </p:sp>
      <p:pic>
        <p:nvPicPr>
          <p:cNvPr id="9" name="图片 8"/>
          <p:cNvPicPr>
            <a:picLocks noChangeAspect="1"/>
          </p:cNvPicPr>
          <p:nvPr/>
        </p:nvPicPr>
        <p:blipFill>
          <a:blip r:embed="rId15"/>
          <a:stretch>
            <a:fillRect/>
          </a:stretch>
        </p:blipFill>
        <p:spPr>
          <a:xfrm>
            <a:off x="10461867" y="3744"/>
            <a:ext cx="1719743" cy="1702458"/>
          </a:xfrm>
          <a:prstGeom prst="rect">
            <a:avLst/>
          </a:prstGeom>
        </p:spPr>
      </p:pic>
    </p:spTree>
    <p:extLst>
      <p:ext uri="{BB962C8B-B14F-4D97-AF65-F5344CB8AC3E}">
        <p14:creationId xmlns:p14="http://schemas.microsoft.com/office/powerpoint/2010/main" val="324754845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bbs.bbsgood.com/list_29_1.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bbs.bbsgood.com/list_29_1.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79650" y="990600"/>
            <a:ext cx="7924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8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36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4400" b="1"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4800" b="1" dirty="0" smtClean="0">
                <a:latin typeface="等线" panose="02010600030101010101" pitchFamily="2" charset="-122"/>
                <a:ea typeface="等线" panose="02010600030101010101" pitchFamily="2" charset="-122"/>
              </a:rPr>
              <a:t>第十</a:t>
            </a:r>
            <a:r>
              <a:rPr lang="zh-CN" altLang="en-US" sz="4800" b="1" dirty="0">
                <a:latin typeface="等线" panose="02010600030101010101" pitchFamily="2" charset="-122"/>
                <a:ea typeface="等线" panose="02010600030101010101" pitchFamily="2" charset="-122"/>
              </a:rPr>
              <a:t>一</a:t>
            </a:r>
            <a:r>
              <a:rPr lang="zh-CN" altLang="en-US" sz="4800" b="1" dirty="0" smtClean="0">
                <a:latin typeface="等线" panose="02010600030101010101" pitchFamily="2" charset="-122"/>
                <a:ea typeface="等线" panose="02010600030101010101" pitchFamily="2" charset="-122"/>
              </a:rPr>
              <a:t>章  </a:t>
            </a:r>
            <a:r>
              <a:rPr lang="zh-CN" altLang="en-US" sz="4800" b="1" dirty="0">
                <a:latin typeface="等线" panose="02010600030101010101" pitchFamily="2" charset="-122"/>
                <a:ea typeface="等线" panose="02010600030101010101" pitchFamily="2" charset="-122"/>
              </a:rPr>
              <a:t>并发控制</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zh-CN" altLang="en-US" sz="3200" smtClean="0">
                <a:ea typeface="黑体" panose="02010609060101010101" pitchFamily="49" charset="-122"/>
              </a:rPr>
              <a:t>2. 不可重复读</a:t>
            </a:r>
          </a:p>
        </p:txBody>
      </p:sp>
      <p:sp>
        <p:nvSpPr>
          <p:cNvPr id="16387" name="Rectangle 3"/>
          <p:cNvSpPr>
            <a:spLocks noGrp="1" noChangeArrowheads="1"/>
          </p:cNvSpPr>
          <p:nvPr>
            <p:ph idx="1"/>
          </p:nvPr>
        </p:nvSpPr>
        <p:spPr/>
        <p:txBody>
          <a:bodyPr>
            <a:normAutofit/>
          </a:bodyPr>
          <a:lstStyle/>
          <a:p>
            <a:pPr algn="just" eaLnBrk="1" hangingPunct="1">
              <a:lnSpc>
                <a:spcPct val="150000"/>
              </a:lnSpc>
              <a:buFont typeface="Wingdings" panose="05000000000000000000" pitchFamily="2" charset="2"/>
              <a:buNone/>
            </a:pPr>
            <a:r>
              <a:rPr lang="zh-CN" altLang="en-US" sz="2800" dirty="0" smtClean="0"/>
              <a:t>不可重复读是指事务1读取数据后，事务2</a:t>
            </a:r>
          </a:p>
          <a:p>
            <a:pPr algn="just" eaLnBrk="1" hangingPunct="1">
              <a:lnSpc>
                <a:spcPct val="150000"/>
              </a:lnSpc>
              <a:buFont typeface="Wingdings" panose="05000000000000000000" pitchFamily="2" charset="2"/>
              <a:buNone/>
            </a:pPr>
            <a:r>
              <a:rPr lang="zh-CN" altLang="en-US" sz="2800" dirty="0" smtClean="0"/>
              <a:t>执行更新操作，使事务1无法再现前一次读</a:t>
            </a:r>
          </a:p>
          <a:p>
            <a:pPr algn="just" eaLnBrk="1" hangingPunct="1">
              <a:lnSpc>
                <a:spcPct val="150000"/>
              </a:lnSpc>
              <a:buFont typeface="Wingdings" panose="05000000000000000000" pitchFamily="2" charset="2"/>
              <a:buNone/>
            </a:pPr>
            <a:r>
              <a:rPr lang="zh-CN" altLang="en-US" sz="2800" dirty="0" smtClean="0"/>
              <a:t>取结果。</a:t>
            </a:r>
            <a:endParaRPr lang="zh-CN" altLang="en-US" sz="4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eaLnBrk="1" hangingPunct="1"/>
            <a:r>
              <a:rPr lang="zh-CN" altLang="en-US" sz="3200" dirty="0" smtClean="0"/>
              <a:t>什么是封锁粒度（续）</a:t>
            </a:r>
          </a:p>
        </p:txBody>
      </p:sp>
      <p:sp>
        <p:nvSpPr>
          <p:cNvPr id="84995" name="Rectangle 3"/>
          <p:cNvSpPr>
            <a:spLocks noGrp="1" noChangeArrowheads="1"/>
          </p:cNvSpPr>
          <p:nvPr>
            <p:ph idx="1"/>
          </p:nvPr>
        </p:nvSpPr>
        <p:spPr/>
        <p:txBody>
          <a:bodyPr>
            <a:normAutofit/>
          </a:bodyPr>
          <a:lstStyle/>
          <a:p>
            <a:pPr eaLnBrk="1" hangingPunct="1">
              <a:lnSpc>
                <a:spcPct val="150000"/>
              </a:lnSpc>
              <a:buFont typeface="Wingdings" panose="05000000000000000000" pitchFamily="2" charset="2"/>
              <a:buNone/>
            </a:pPr>
            <a:r>
              <a:rPr lang="zh-CN" altLang="en-US" sz="2800" dirty="0">
                <a:solidFill>
                  <a:schemeClr val="hlink"/>
                </a:solidFill>
              </a:rPr>
              <a:t>多粒度封锁</a:t>
            </a:r>
            <a:r>
              <a:rPr lang="zh-CN" altLang="en-US" sz="2800" dirty="0"/>
              <a:t>(</a:t>
            </a:r>
            <a:r>
              <a:rPr lang="en-US" altLang="zh-CN" sz="2800" dirty="0"/>
              <a:t>multiple granularity locking)</a:t>
            </a:r>
          </a:p>
          <a:p>
            <a:pPr lvl="1" eaLnBrk="1" hangingPunct="1">
              <a:lnSpc>
                <a:spcPct val="150000"/>
              </a:lnSpc>
            </a:pPr>
            <a:r>
              <a:rPr lang="zh-CN" altLang="en-US" sz="2400" dirty="0" smtClean="0"/>
              <a:t>在一个系统中同时支持多种封锁粒度供不同的事务选择</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eaLnBrk="1" hangingPunct="1"/>
            <a:r>
              <a:rPr lang="zh-CN" altLang="en-US" sz="3200" dirty="0" smtClean="0"/>
              <a:t>二、选择封锁粒度的原则</a:t>
            </a:r>
          </a:p>
        </p:txBody>
      </p:sp>
      <p:sp>
        <p:nvSpPr>
          <p:cNvPr id="86019" name="Rectangle 3"/>
          <p:cNvSpPr>
            <a:spLocks noGrp="1" noChangeArrowheads="1"/>
          </p:cNvSpPr>
          <p:nvPr>
            <p:ph idx="1"/>
          </p:nvPr>
        </p:nvSpPr>
        <p:spPr>
          <a:xfrm>
            <a:off x="838200" y="1706714"/>
            <a:ext cx="10515600" cy="5034654"/>
          </a:xfrm>
        </p:spPr>
        <p:txBody>
          <a:bodyPr/>
          <a:lstStyle/>
          <a:p>
            <a:pPr eaLnBrk="1" hangingPunct="1">
              <a:lnSpc>
                <a:spcPct val="150000"/>
              </a:lnSpc>
              <a:buFont typeface="Wingdings" panose="05000000000000000000" pitchFamily="2" charset="2"/>
              <a:buChar char="Ø"/>
            </a:pPr>
            <a:r>
              <a:rPr lang="zh-CN" altLang="en-US" sz="2800" dirty="0"/>
              <a:t>封锁的粒度越                  大，小，</a:t>
            </a:r>
          </a:p>
          <a:p>
            <a:pPr eaLnBrk="1" hangingPunct="1">
              <a:lnSpc>
                <a:spcPct val="150000"/>
              </a:lnSpc>
              <a:buFont typeface="Wingdings" panose="05000000000000000000" pitchFamily="2" charset="2"/>
              <a:buChar char="Ø"/>
            </a:pPr>
            <a:r>
              <a:rPr lang="zh-CN" altLang="en-US" sz="2800" dirty="0"/>
              <a:t>系统被封锁的对象            少，多，</a:t>
            </a:r>
          </a:p>
          <a:p>
            <a:pPr eaLnBrk="1" hangingPunct="1">
              <a:lnSpc>
                <a:spcPct val="150000"/>
              </a:lnSpc>
              <a:buFont typeface="Wingdings" panose="05000000000000000000" pitchFamily="2" charset="2"/>
              <a:buChar char="Ø"/>
            </a:pPr>
            <a:r>
              <a:rPr lang="zh-CN" altLang="en-US" sz="2800" dirty="0"/>
              <a:t>并发度                            小，高，</a:t>
            </a:r>
          </a:p>
          <a:p>
            <a:pPr eaLnBrk="1" hangingPunct="1">
              <a:lnSpc>
                <a:spcPct val="150000"/>
              </a:lnSpc>
              <a:buFont typeface="Wingdings" panose="05000000000000000000" pitchFamily="2" charset="2"/>
              <a:buChar char="Ø"/>
            </a:pPr>
            <a:r>
              <a:rPr lang="zh-CN" altLang="en-US" sz="2800" dirty="0"/>
              <a:t>系统开销                         小，大，</a:t>
            </a:r>
          </a:p>
          <a:p>
            <a:pPr eaLnBrk="1" hangingPunct="1">
              <a:lnSpc>
                <a:spcPct val="150000"/>
              </a:lnSpc>
              <a:buFont typeface="Wingdings" panose="05000000000000000000" pitchFamily="2" charset="2"/>
              <a:buChar char="Ø"/>
            </a:pPr>
            <a:r>
              <a:rPr lang="zh-CN" altLang="en-US" sz="2800" dirty="0"/>
              <a:t>选择封锁粒度：</a:t>
            </a:r>
          </a:p>
          <a:p>
            <a:pPr lvl="1" eaLnBrk="1" hangingPunct="1">
              <a:lnSpc>
                <a:spcPct val="150000"/>
              </a:lnSpc>
              <a:buFont typeface="Wingdings" panose="05000000000000000000" pitchFamily="2" charset="2"/>
              <a:buNone/>
            </a:pPr>
            <a:r>
              <a:rPr lang="zh-CN" altLang="en-US" sz="2400" dirty="0" smtClean="0"/>
              <a:t>对系统开销与并发度进行权衡</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pPr eaLnBrk="1" hangingPunct="1"/>
            <a:r>
              <a:rPr lang="zh-CN" altLang="en-US" sz="3200" dirty="0" smtClean="0"/>
              <a:t>选择封锁粒度的原则（续）</a:t>
            </a:r>
          </a:p>
        </p:txBody>
      </p:sp>
      <p:sp>
        <p:nvSpPr>
          <p:cNvPr id="87043" name="Rectangle 3"/>
          <p:cNvSpPr>
            <a:spLocks noGrp="1" noChangeArrowheads="1"/>
          </p:cNvSpPr>
          <p:nvPr>
            <p:ph idx="1"/>
          </p:nvPr>
        </p:nvSpPr>
        <p:spPr>
          <a:xfrm>
            <a:off x="838200" y="1844824"/>
            <a:ext cx="10730408" cy="4896544"/>
          </a:xfrm>
        </p:spPr>
        <p:txBody>
          <a:bodyPr/>
          <a:lstStyle/>
          <a:p>
            <a:pPr eaLnBrk="1" hangingPunct="1">
              <a:lnSpc>
                <a:spcPct val="150000"/>
              </a:lnSpc>
              <a:buFont typeface="Wingdings" panose="05000000000000000000" pitchFamily="2" charset="2"/>
              <a:buChar char="Ø"/>
            </a:pPr>
            <a:r>
              <a:rPr lang="zh-CN" altLang="en-US" sz="2800" dirty="0"/>
              <a:t>需要处理多个关系的大量元组的用户事务</a:t>
            </a:r>
            <a:r>
              <a:rPr lang="zh-CN" altLang="en-US" sz="2800" dirty="0" smtClean="0"/>
              <a:t>：</a:t>
            </a:r>
            <a:endParaRPr lang="en-US" altLang="zh-CN" sz="2800" dirty="0" smtClean="0"/>
          </a:p>
          <a:p>
            <a:pPr lvl="1">
              <a:lnSpc>
                <a:spcPct val="150000"/>
              </a:lnSpc>
              <a:buFont typeface="Wingdings" panose="05000000000000000000" pitchFamily="2" charset="2"/>
              <a:buChar char="Ø"/>
            </a:pPr>
            <a:r>
              <a:rPr lang="zh-CN" altLang="en-US" sz="2500" dirty="0" smtClean="0"/>
              <a:t>以</a:t>
            </a:r>
            <a:r>
              <a:rPr lang="zh-CN" altLang="en-US" sz="2500" dirty="0"/>
              <a:t>数据库为封锁单位；</a:t>
            </a:r>
          </a:p>
          <a:p>
            <a:pPr eaLnBrk="1" hangingPunct="1">
              <a:lnSpc>
                <a:spcPct val="150000"/>
              </a:lnSpc>
              <a:buFont typeface="Wingdings" panose="05000000000000000000" pitchFamily="2" charset="2"/>
              <a:buChar char="Ø"/>
            </a:pPr>
            <a:r>
              <a:rPr lang="zh-CN" altLang="en-US" sz="2800" dirty="0"/>
              <a:t>需要处理大量元组的用户事务</a:t>
            </a:r>
            <a:r>
              <a:rPr lang="zh-CN" altLang="en-US" sz="2800" dirty="0" smtClean="0"/>
              <a:t>：</a:t>
            </a:r>
            <a:endParaRPr lang="en-US" altLang="zh-CN" sz="2800" dirty="0" smtClean="0"/>
          </a:p>
          <a:p>
            <a:pPr lvl="1">
              <a:lnSpc>
                <a:spcPct val="150000"/>
              </a:lnSpc>
              <a:buFont typeface="Wingdings" panose="05000000000000000000" pitchFamily="2" charset="2"/>
              <a:buChar char="Ø"/>
            </a:pPr>
            <a:r>
              <a:rPr lang="zh-CN" altLang="en-US" sz="2500" dirty="0" smtClean="0"/>
              <a:t>以</a:t>
            </a:r>
            <a:r>
              <a:rPr lang="zh-CN" altLang="en-US" sz="2500" dirty="0"/>
              <a:t>关系为封锁单元；</a:t>
            </a:r>
          </a:p>
          <a:p>
            <a:pPr eaLnBrk="1" hangingPunct="1">
              <a:lnSpc>
                <a:spcPct val="150000"/>
              </a:lnSpc>
              <a:buFont typeface="Wingdings" panose="05000000000000000000" pitchFamily="2" charset="2"/>
              <a:buChar char="Ø"/>
            </a:pPr>
            <a:r>
              <a:rPr lang="zh-CN" altLang="en-US" sz="2800" dirty="0"/>
              <a:t>只处理少量元组的用户事务</a:t>
            </a:r>
            <a:r>
              <a:rPr lang="zh-CN" altLang="en-US" sz="2800" dirty="0" smtClean="0"/>
              <a:t>：</a:t>
            </a:r>
            <a:endParaRPr lang="en-US" altLang="zh-CN" sz="2800" dirty="0" smtClean="0"/>
          </a:p>
          <a:p>
            <a:pPr lvl="1">
              <a:lnSpc>
                <a:spcPct val="150000"/>
              </a:lnSpc>
              <a:buFont typeface="Wingdings" panose="05000000000000000000" pitchFamily="2" charset="2"/>
              <a:buChar char="Ø"/>
            </a:pPr>
            <a:r>
              <a:rPr lang="zh-CN" altLang="en-US" sz="2500" dirty="0" smtClean="0"/>
              <a:t>以</a:t>
            </a:r>
            <a:r>
              <a:rPr lang="zh-CN" altLang="en-US" sz="2500" dirty="0"/>
              <a:t>元组为封锁单位</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zh-CN" altLang="en-US" sz="3200" dirty="0" smtClean="0"/>
              <a:t>多粒度封锁</a:t>
            </a:r>
          </a:p>
        </p:txBody>
      </p:sp>
      <p:sp>
        <p:nvSpPr>
          <p:cNvPr id="88067" name="Rectangle 3"/>
          <p:cNvSpPr>
            <a:spLocks noGrp="1" noChangeArrowheads="1"/>
          </p:cNvSpPr>
          <p:nvPr>
            <p:ph idx="1"/>
          </p:nvPr>
        </p:nvSpPr>
        <p:spPr>
          <a:xfrm>
            <a:off x="838200" y="1690690"/>
            <a:ext cx="10515600" cy="4351338"/>
          </a:xfrm>
        </p:spPr>
        <p:txBody>
          <a:bodyPr>
            <a:normAutofit/>
          </a:bodyPr>
          <a:lstStyle/>
          <a:p>
            <a:pPr>
              <a:lnSpc>
                <a:spcPct val="150000"/>
              </a:lnSpc>
              <a:buFont typeface="Wingdings" panose="05000000000000000000" pitchFamily="2" charset="2"/>
              <a:buChar char="Ø"/>
            </a:pPr>
            <a:r>
              <a:rPr lang="zh-CN" altLang="en-US" sz="2800" dirty="0" smtClean="0"/>
              <a:t>多粒度树</a:t>
            </a:r>
          </a:p>
          <a:p>
            <a:pPr lvl="1">
              <a:lnSpc>
                <a:spcPct val="150000"/>
              </a:lnSpc>
              <a:spcBef>
                <a:spcPct val="60000"/>
              </a:spcBef>
              <a:buFont typeface="Wingdings" panose="05000000000000000000" pitchFamily="2" charset="2"/>
              <a:buChar char="Ø"/>
            </a:pPr>
            <a:r>
              <a:rPr lang="zh-CN" altLang="en-US" sz="2400" dirty="0" smtClean="0"/>
              <a:t>以树形结构来表示多级封锁粒度</a:t>
            </a:r>
          </a:p>
          <a:p>
            <a:pPr lvl="1">
              <a:lnSpc>
                <a:spcPct val="150000"/>
              </a:lnSpc>
              <a:spcBef>
                <a:spcPct val="60000"/>
              </a:spcBef>
              <a:buFont typeface="Wingdings" panose="05000000000000000000" pitchFamily="2" charset="2"/>
              <a:buChar char="Ø"/>
            </a:pPr>
            <a:r>
              <a:rPr lang="zh-CN" altLang="en-US" sz="2400" dirty="0" smtClean="0"/>
              <a:t>根结点是整个数据库，表示最大的数据粒度</a:t>
            </a:r>
          </a:p>
          <a:p>
            <a:pPr lvl="1">
              <a:lnSpc>
                <a:spcPct val="150000"/>
              </a:lnSpc>
              <a:spcBef>
                <a:spcPct val="60000"/>
              </a:spcBef>
              <a:buFont typeface="Wingdings" panose="05000000000000000000" pitchFamily="2" charset="2"/>
              <a:buChar char="Ø"/>
            </a:pPr>
            <a:r>
              <a:rPr lang="zh-CN" altLang="en-US" sz="2400" dirty="0" smtClean="0"/>
              <a:t>叶结点表示最小的数据粒度</a:t>
            </a:r>
          </a:p>
          <a:p>
            <a:pPr marL="1028700" lvl="3" indent="0">
              <a:lnSpc>
                <a:spcPct val="150000"/>
              </a:lnSpc>
              <a:buNone/>
            </a:pPr>
            <a:endParaRPr lang="zh-CN" altLang="en-US" sz="24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r>
              <a:rPr lang="zh-CN" altLang="en-US" sz="3200" dirty="0" smtClean="0"/>
              <a:t>多粒度封锁（续）</a:t>
            </a:r>
          </a:p>
        </p:txBody>
      </p:sp>
      <p:sp>
        <p:nvSpPr>
          <p:cNvPr id="89091" name="Rectangle 3"/>
          <p:cNvSpPr>
            <a:spLocks noGrp="1" noChangeArrowheads="1"/>
          </p:cNvSpPr>
          <p:nvPr>
            <p:ph idx="1"/>
          </p:nvPr>
        </p:nvSpPr>
        <p:spPr/>
        <p:txBody>
          <a:bodyPr>
            <a:normAutofit/>
          </a:bodyPr>
          <a:lstStyle/>
          <a:p>
            <a:pPr>
              <a:lnSpc>
                <a:spcPct val="130000"/>
              </a:lnSpc>
              <a:buFont typeface="Wingdings" panose="05000000000000000000" pitchFamily="2" charset="2"/>
              <a:buNone/>
            </a:pPr>
            <a:r>
              <a:rPr lang="zh-CN" altLang="en-US" sz="2800" dirty="0"/>
              <a:t>例：三级粒度树。根结点为数据库，数据库的子结点为关系，关系的子结点为元组。</a:t>
            </a:r>
          </a:p>
        </p:txBody>
      </p:sp>
      <p:grpSp>
        <p:nvGrpSpPr>
          <p:cNvPr id="89092" name="Group 4"/>
          <p:cNvGrpSpPr>
            <a:grpSpLocks/>
          </p:cNvGrpSpPr>
          <p:nvPr/>
        </p:nvGrpSpPr>
        <p:grpSpPr bwMode="auto">
          <a:xfrm>
            <a:off x="3071664" y="3264044"/>
            <a:ext cx="5257800" cy="2536825"/>
            <a:chOff x="3447" y="9625"/>
            <a:chExt cx="3183" cy="1829"/>
          </a:xfrm>
        </p:grpSpPr>
        <p:sp>
          <p:nvSpPr>
            <p:cNvPr id="89094"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095"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096"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097"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098"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099"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100" name="Text Box 11"/>
            <p:cNvSpPr txBox="1">
              <a:spLocks noChangeArrowheads="1"/>
            </p:cNvSpPr>
            <p:nvPr/>
          </p:nvSpPr>
          <p:spPr bwMode="auto">
            <a:xfrm>
              <a:off x="4515" y="9625"/>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数据库</a:t>
              </a:r>
            </a:p>
          </p:txBody>
        </p:sp>
        <p:sp>
          <p:nvSpPr>
            <p:cNvPr id="89101" name="Text Box 12"/>
            <p:cNvSpPr txBox="1">
              <a:spLocks noChangeArrowheads="1"/>
            </p:cNvSpPr>
            <p:nvPr/>
          </p:nvSpPr>
          <p:spPr bwMode="auto">
            <a:xfrm>
              <a:off x="5265" y="10315"/>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关系</a:t>
              </a:r>
              <a:r>
                <a:rPr lang="en-US" altLang="zh-CN" sz="2400" dirty="0">
                  <a:latin typeface="等线" panose="02010600030101010101" pitchFamily="2" charset="-122"/>
                  <a:ea typeface="等线" panose="02010600030101010101" pitchFamily="2" charset="-122"/>
                </a:rPr>
                <a:t>R</a:t>
              </a:r>
              <a:r>
                <a:rPr lang="en-US" altLang="zh-CN" sz="2400" i="1" baseline="-25000" dirty="0">
                  <a:latin typeface="等线" panose="02010600030101010101" pitchFamily="2" charset="-122"/>
                  <a:ea typeface="等线" panose="02010600030101010101" pitchFamily="2" charset="-122"/>
                </a:rPr>
                <a:t>n</a:t>
              </a:r>
              <a:endParaRPr lang="en-US" altLang="zh-CN" sz="2400" dirty="0">
                <a:latin typeface="等线" panose="02010600030101010101" pitchFamily="2" charset="-122"/>
                <a:ea typeface="等线" panose="02010600030101010101" pitchFamily="2" charset="-122"/>
              </a:endParaRPr>
            </a:p>
          </p:txBody>
        </p:sp>
        <p:sp>
          <p:nvSpPr>
            <p:cNvPr id="89102" name="Text Box 13"/>
            <p:cNvSpPr txBox="1">
              <a:spLocks noChangeArrowheads="1"/>
            </p:cNvSpPr>
            <p:nvPr/>
          </p:nvSpPr>
          <p:spPr bwMode="auto">
            <a:xfrm>
              <a:off x="3810" y="10315"/>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000" dirty="0">
                  <a:latin typeface="等线" panose="02010600030101010101" pitchFamily="2" charset="-122"/>
                  <a:ea typeface="等线" panose="02010600030101010101" pitchFamily="2" charset="-122"/>
                </a:rPr>
                <a:t>关系</a:t>
              </a:r>
              <a:r>
                <a:rPr lang="en-US" altLang="zh-CN" sz="2000" dirty="0">
                  <a:latin typeface="等线" panose="02010600030101010101" pitchFamily="2" charset="-122"/>
                  <a:ea typeface="等线" panose="02010600030101010101" pitchFamily="2" charset="-122"/>
                </a:rPr>
                <a:t>R</a:t>
              </a:r>
              <a:r>
                <a:rPr lang="en-US" altLang="zh-CN" sz="2000" baseline="-25000" dirty="0">
                  <a:latin typeface="等线" panose="02010600030101010101" pitchFamily="2" charset="-122"/>
                  <a:ea typeface="等线" panose="02010600030101010101" pitchFamily="2" charset="-122"/>
                </a:rPr>
                <a:t>1</a:t>
              </a:r>
              <a:endParaRPr lang="en-US" altLang="zh-CN" sz="2000" dirty="0">
                <a:latin typeface="等线" panose="02010600030101010101" pitchFamily="2" charset="-122"/>
                <a:ea typeface="等线" panose="02010600030101010101" pitchFamily="2" charset="-122"/>
              </a:endParaRPr>
            </a:p>
          </p:txBody>
        </p:sp>
        <p:sp>
          <p:nvSpPr>
            <p:cNvPr id="89103" name="Text Box 14"/>
            <p:cNvSpPr txBox="1">
              <a:spLocks noChangeArrowheads="1"/>
            </p:cNvSpPr>
            <p:nvPr/>
          </p:nvSpPr>
          <p:spPr bwMode="auto">
            <a:xfrm>
              <a:off x="3447" y="11005"/>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元组</a:t>
              </a:r>
            </a:p>
          </p:txBody>
        </p:sp>
        <p:sp>
          <p:nvSpPr>
            <p:cNvPr id="89104" name="Text Box 15"/>
            <p:cNvSpPr txBox="1">
              <a:spLocks noChangeArrowheads="1"/>
            </p:cNvSpPr>
            <p:nvPr/>
          </p:nvSpPr>
          <p:spPr bwMode="auto">
            <a:xfrm>
              <a:off x="5835" y="11005"/>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元组</a:t>
              </a:r>
            </a:p>
          </p:txBody>
        </p:sp>
        <p:sp>
          <p:nvSpPr>
            <p:cNvPr id="89105" name="Text Box 16"/>
            <p:cNvSpPr txBox="1">
              <a:spLocks noChangeArrowheads="1"/>
            </p:cNvSpPr>
            <p:nvPr/>
          </p:nvSpPr>
          <p:spPr bwMode="auto">
            <a:xfrm>
              <a:off x="4257"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元组</a:t>
              </a:r>
            </a:p>
          </p:txBody>
        </p:sp>
        <p:sp>
          <p:nvSpPr>
            <p:cNvPr id="89106" name="Text Box 17"/>
            <p:cNvSpPr txBox="1">
              <a:spLocks noChangeArrowheads="1"/>
            </p:cNvSpPr>
            <p:nvPr/>
          </p:nvSpPr>
          <p:spPr bwMode="auto">
            <a:xfrm>
              <a:off x="4902"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nSpc>
                  <a:spcPct val="96000"/>
                </a:lnSpc>
              </a:pPr>
              <a:r>
                <a:rPr lang="zh-CN" altLang="en-US" sz="2400" dirty="0">
                  <a:latin typeface="等线" panose="02010600030101010101" pitchFamily="2" charset="-122"/>
                  <a:ea typeface="等线" panose="02010600030101010101" pitchFamily="2" charset="-122"/>
                </a:rPr>
                <a:t>元组</a:t>
              </a:r>
            </a:p>
          </p:txBody>
        </p:sp>
        <p:sp>
          <p:nvSpPr>
            <p:cNvPr id="89107" name="Text Box 18"/>
            <p:cNvSpPr txBox="1">
              <a:spLocks noChangeArrowheads="1"/>
            </p:cNvSpPr>
            <p:nvPr/>
          </p:nvSpPr>
          <p:spPr bwMode="auto">
            <a:xfrm>
              <a:off x="4692" y="10405"/>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a:lnSpc>
                  <a:spcPct val="96000"/>
                </a:lnSpc>
              </a:pPr>
              <a:endParaRPr lang="zh-CN" altLang="zh-CN" sz="700" dirty="0">
                <a:latin typeface="等线" panose="02010600030101010101" pitchFamily="2" charset="-122"/>
                <a:ea typeface="等线" panose="02010600030101010101" pitchFamily="2" charset="-122"/>
              </a:endParaRPr>
            </a:p>
          </p:txBody>
        </p:sp>
        <p:sp>
          <p:nvSpPr>
            <p:cNvPr id="89108" name="Text Box 19"/>
            <p:cNvSpPr txBox="1">
              <a:spLocks noChangeArrowheads="1"/>
            </p:cNvSpPr>
            <p:nvPr/>
          </p:nvSpPr>
          <p:spPr bwMode="auto">
            <a:xfrm>
              <a:off x="4665" y="1033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400" dirty="0">
                  <a:latin typeface="等线" panose="02010600030101010101" pitchFamily="2" charset="-122"/>
                  <a:ea typeface="等线" panose="02010600030101010101" pitchFamily="2" charset="-122"/>
                </a:rPr>
                <a:t>……</a:t>
              </a:r>
            </a:p>
          </p:txBody>
        </p:sp>
        <p:sp>
          <p:nvSpPr>
            <p:cNvPr id="89109" name="Text Box 20"/>
            <p:cNvSpPr txBox="1">
              <a:spLocks noChangeArrowheads="1"/>
            </p:cNvSpPr>
            <p:nvPr/>
          </p:nvSpPr>
          <p:spPr bwMode="auto">
            <a:xfrm>
              <a:off x="5355" y="11020"/>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000" dirty="0">
                  <a:latin typeface="等线" panose="02010600030101010101" pitchFamily="2" charset="-122"/>
                  <a:ea typeface="等线" panose="02010600030101010101" pitchFamily="2" charset="-122"/>
                </a:rPr>
                <a:t>   ……</a:t>
              </a:r>
            </a:p>
          </p:txBody>
        </p:sp>
        <p:sp>
          <p:nvSpPr>
            <p:cNvPr id="89110" name="Text Box 21"/>
            <p:cNvSpPr txBox="1">
              <a:spLocks noChangeArrowheads="1"/>
            </p:cNvSpPr>
            <p:nvPr/>
          </p:nvSpPr>
          <p:spPr bwMode="auto">
            <a:xfrm>
              <a:off x="3840" y="1102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000" dirty="0">
                  <a:latin typeface="等线" panose="02010600030101010101" pitchFamily="2" charset="-122"/>
                  <a:ea typeface="等线" panose="02010600030101010101" pitchFamily="2" charset="-122"/>
                </a:rPr>
                <a:t>  ……</a:t>
              </a:r>
            </a:p>
          </p:txBody>
        </p:sp>
      </p:grpSp>
      <p:sp>
        <p:nvSpPr>
          <p:cNvPr id="89093" name="Text Box 22"/>
          <p:cNvSpPr txBox="1">
            <a:spLocks noChangeArrowheads="1"/>
          </p:cNvSpPr>
          <p:nvPr/>
        </p:nvSpPr>
        <p:spPr bwMode="auto">
          <a:xfrm>
            <a:off x="4709964" y="5940569"/>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等线" panose="02010600030101010101" pitchFamily="2" charset="-122"/>
                <a:ea typeface="等线" panose="02010600030101010101" pitchFamily="2" charset="-122"/>
              </a:rPr>
              <a:t>三级粒度树</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zh-CN" altLang="en-US" sz="3200" dirty="0" smtClean="0"/>
              <a:t>多粒度封锁协议</a:t>
            </a:r>
          </a:p>
        </p:txBody>
      </p:sp>
      <p:sp>
        <p:nvSpPr>
          <p:cNvPr id="90115" name="Rectangle 3"/>
          <p:cNvSpPr>
            <a:spLocks noGrp="1" noChangeArrowheads="1"/>
          </p:cNvSpPr>
          <p:nvPr>
            <p:ph idx="1"/>
          </p:nvPr>
        </p:nvSpPr>
        <p:spPr>
          <a:xfrm>
            <a:off x="838200" y="1628800"/>
            <a:ext cx="10154344" cy="4896544"/>
          </a:xfrm>
        </p:spPr>
        <p:txBody>
          <a:bodyPr>
            <a:normAutofit/>
          </a:bodyPr>
          <a:lstStyle/>
          <a:p>
            <a:pPr>
              <a:lnSpc>
                <a:spcPct val="150000"/>
              </a:lnSpc>
              <a:buFont typeface="Wingdings" panose="05000000000000000000" pitchFamily="2" charset="2"/>
              <a:buChar char="Ø"/>
            </a:pPr>
            <a:r>
              <a:rPr lang="zh-CN" altLang="en-US" sz="2800" dirty="0" smtClean="0"/>
              <a:t>允许多粒度树中的每个结点被独立地加锁</a:t>
            </a:r>
          </a:p>
          <a:p>
            <a:pPr>
              <a:lnSpc>
                <a:spcPct val="150000"/>
              </a:lnSpc>
              <a:spcBef>
                <a:spcPct val="60000"/>
              </a:spcBef>
              <a:buFont typeface="Wingdings" panose="05000000000000000000" pitchFamily="2" charset="2"/>
              <a:buChar char="Ø"/>
            </a:pPr>
            <a:r>
              <a:rPr lang="zh-CN" altLang="en-US" sz="2800" dirty="0" smtClean="0"/>
              <a:t>对一个结点加锁意味着这个结点的所有后裔结点也被加以同样类型的锁</a:t>
            </a:r>
          </a:p>
          <a:p>
            <a:pPr>
              <a:lnSpc>
                <a:spcPct val="150000"/>
              </a:lnSpc>
              <a:spcBef>
                <a:spcPct val="60000"/>
              </a:spcBef>
              <a:buFont typeface="Wingdings" panose="05000000000000000000" pitchFamily="2" charset="2"/>
              <a:buChar char="Ø"/>
            </a:pPr>
            <a:r>
              <a:rPr lang="zh-CN" altLang="en-US" sz="2800" dirty="0" smtClean="0"/>
              <a:t>在多粒度封锁中一个数据对象可能以两种方式封锁：</a:t>
            </a:r>
            <a:endParaRPr lang="en-US" altLang="zh-CN" sz="2800" dirty="0" smtClean="0"/>
          </a:p>
          <a:p>
            <a:pPr lvl="1">
              <a:lnSpc>
                <a:spcPct val="150000"/>
              </a:lnSpc>
              <a:spcBef>
                <a:spcPct val="60000"/>
              </a:spcBef>
              <a:buFont typeface="Wingdings" panose="05000000000000000000" pitchFamily="2" charset="2"/>
              <a:buChar char="Ø"/>
            </a:pPr>
            <a:r>
              <a:rPr lang="zh-CN" altLang="en-US" sz="2500" dirty="0" smtClean="0">
                <a:solidFill>
                  <a:schemeClr val="tx2"/>
                </a:solidFill>
              </a:rPr>
              <a:t>显式封锁和隐式封锁</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zh-CN" altLang="en-US" sz="3200" dirty="0" smtClean="0"/>
              <a:t>显式封锁和隐式封锁</a:t>
            </a:r>
          </a:p>
        </p:txBody>
      </p:sp>
      <p:sp>
        <p:nvSpPr>
          <p:cNvPr id="91139" name="Rectangle 3"/>
          <p:cNvSpPr>
            <a:spLocks noGrp="1" noChangeArrowheads="1"/>
          </p:cNvSpPr>
          <p:nvPr>
            <p:ph idx="1"/>
          </p:nvPr>
        </p:nvSpPr>
        <p:spPr/>
        <p:txBody>
          <a:bodyPr>
            <a:normAutofit/>
          </a:bodyPr>
          <a:lstStyle/>
          <a:p>
            <a:pPr>
              <a:lnSpc>
                <a:spcPct val="140000"/>
              </a:lnSpc>
              <a:buFont typeface="Wingdings" panose="05000000000000000000" pitchFamily="2" charset="2"/>
              <a:buChar char="Ø"/>
            </a:pPr>
            <a:r>
              <a:rPr lang="zh-CN" altLang="en-US" sz="2800" dirty="0" smtClean="0"/>
              <a:t>显式封锁</a:t>
            </a:r>
            <a:r>
              <a:rPr lang="en-US" altLang="zh-CN" sz="2800" dirty="0" smtClean="0"/>
              <a:t>: </a:t>
            </a:r>
            <a:r>
              <a:rPr lang="zh-CN" altLang="en-US" sz="2800" dirty="0" smtClean="0"/>
              <a:t>直接加到数据对象上的封锁</a:t>
            </a:r>
          </a:p>
          <a:p>
            <a:pPr>
              <a:lnSpc>
                <a:spcPct val="140000"/>
              </a:lnSpc>
              <a:spcBef>
                <a:spcPct val="60000"/>
              </a:spcBef>
              <a:buFont typeface="Wingdings" panose="05000000000000000000" pitchFamily="2" charset="2"/>
              <a:buChar char="Ø"/>
            </a:pPr>
            <a:r>
              <a:rPr lang="zh-CN" altLang="en-US" sz="2800" dirty="0" smtClean="0"/>
              <a:t>隐式封锁</a:t>
            </a:r>
            <a:r>
              <a:rPr lang="en-US" altLang="zh-CN" sz="2800" dirty="0" smtClean="0"/>
              <a:t>: </a:t>
            </a:r>
            <a:r>
              <a:rPr lang="zh-CN" altLang="en-US" sz="2800" dirty="0" smtClean="0"/>
              <a:t>该数据对象没有独立加锁，是由于其上级结点加锁而使该数据对象加上了锁</a:t>
            </a:r>
          </a:p>
          <a:p>
            <a:pPr>
              <a:lnSpc>
                <a:spcPct val="140000"/>
              </a:lnSpc>
              <a:spcBef>
                <a:spcPct val="60000"/>
              </a:spcBef>
              <a:buFont typeface="Wingdings" panose="05000000000000000000" pitchFamily="2" charset="2"/>
              <a:buChar char="Ø"/>
            </a:pPr>
            <a:r>
              <a:rPr lang="zh-CN" altLang="en-US" sz="2800" dirty="0" smtClean="0"/>
              <a:t>显式封锁和隐式封锁的效果是一样的</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zh-CN" altLang="en-US" sz="3200" dirty="0"/>
              <a:t>显式封锁和隐式封锁（续）</a:t>
            </a:r>
          </a:p>
        </p:txBody>
      </p:sp>
      <p:sp>
        <p:nvSpPr>
          <p:cNvPr id="92163" name="Rectangle 3"/>
          <p:cNvSpPr>
            <a:spLocks noGrp="1" noChangeArrowheads="1"/>
          </p:cNvSpPr>
          <p:nvPr>
            <p:ph idx="1"/>
          </p:nvPr>
        </p:nvSpPr>
        <p:spPr>
          <a:xfrm>
            <a:off x="838418" y="1556792"/>
            <a:ext cx="10658182" cy="5040560"/>
          </a:xfrm>
        </p:spPr>
        <p:txBody>
          <a:bodyPr>
            <a:normAutofit fontScale="92500"/>
          </a:bodyPr>
          <a:lstStyle/>
          <a:p>
            <a:pPr>
              <a:lnSpc>
                <a:spcPct val="150000"/>
              </a:lnSpc>
              <a:spcBef>
                <a:spcPct val="60000"/>
              </a:spcBef>
              <a:buFont typeface="Wingdings" panose="05000000000000000000" pitchFamily="2" charset="2"/>
              <a:buChar char="Ø"/>
            </a:pPr>
            <a:r>
              <a:rPr lang="zh-CN" altLang="en-US" sz="3000" dirty="0"/>
              <a:t>对某个数据对象加锁，系统要检查</a:t>
            </a:r>
          </a:p>
          <a:p>
            <a:pPr lvl="1">
              <a:lnSpc>
                <a:spcPct val="150000"/>
              </a:lnSpc>
              <a:spcBef>
                <a:spcPct val="60000"/>
              </a:spcBef>
              <a:buFont typeface="Wingdings" panose="05000000000000000000" pitchFamily="2" charset="2"/>
              <a:buChar char="Ø"/>
            </a:pPr>
            <a:r>
              <a:rPr lang="zh-CN" altLang="en-US" sz="2400" dirty="0"/>
              <a:t> </a:t>
            </a:r>
            <a:r>
              <a:rPr lang="zh-CN" altLang="en-US" sz="2400" dirty="0">
                <a:solidFill>
                  <a:srgbClr val="0000FF"/>
                </a:solidFill>
              </a:rPr>
              <a:t>该数据对象</a:t>
            </a:r>
          </a:p>
          <a:p>
            <a:pPr lvl="2">
              <a:lnSpc>
                <a:spcPct val="150000"/>
              </a:lnSpc>
              <a:buFont typeface="Wingdings" panose="05000000000000000000" pitchFamily="2" charset="2"/>
              <a:buChar char="Ø"/>
            </a:pPr>
            <a:r>
              <a:rPr lang="zh-CN" altLang="en-US" sz="2400" dirty="0" smtClean="0">
                <a:ea typeface="等线" panose="02010600030101010101" pitchFamily="2" charset="-122"/>
              </a:rPr>
              <a:t>有无显式封锁与之冲突</a:t>
            </a:r>
          </a:p>
          <a:p>
            <a:pPr lvl="1">
              <a:lnSpc>
                <a:spcPct val="150000"/>
              </a:lnSpc>
              <a:spcBef>
                <a:spcPct val="40000"/>
              </a:spcBef>
              <a:buFont typeface="Wingdings" panose="05000000000000000000" pitchFamily="2" charset="2"/>
              <a:buChar char="Ø"/>
            </a:pPr>
            <a:r>
              <a:rPr lang="zh-CN" altLang="en-US" sz="2400" dirty="0"/>
              <a:t> </a:t>
            </a:r>
            <a:r>
              <a:rPr lang="zh-CN" altLang="en-US" sz="2400" dirty="0">
                <a:solidFill>
                  <a:srgbClr val="0000FF"/>
                </a:solidFill>
              </a:rPr>
              <a:t>所有上级结点</a:t>
            </a:r>
            <a:endParaRPr lang="zh-CN" altLang="en-US" sz="2400" dirty="0"/>
          </a:p>
          <a:p>
            <a:pPr lvl="2">
              <a:lnSpc>
                <a:spcPct val="150000"/>
              </a:lnSpc>
              <a:buFont typeface="Wingdings" panose="05000000000000000000" pitchFamily="2" charset="2"/>
              <a:buChar char="Ø"/>
            </a:pPr>
            <a:r>
              <a:rPr lang="zh-CN" altLang="en-US" sz="2400" dirty="0" smtClean="0">
                <a:ea typeface="等线" panose="02010600030101010101" pitchFamily="2" charset="-122"/>
              </a:rPr>
              <a:t>检查本事务的显式封锁是否与该数据对象上的隐式封锁冲突：</a:t>
            </a:r>
            <a:r>
              <a:rPr lang="en-US" altLang="zh-CN" sz="2400" dirty="0" smtClean="0">
                <a:solidFill>
                  <a:srgbClr val="0000FF"/>
                </a:solidFill>
                <a:ea typeface="等线" panose="02010600030101010101" pitchFamily="2" charset="-122"/>
              </a:rPr>
              <a:t>(</a:t>
            </a:r>
            <a:r>
              <a:rPr lang="zh-CN" altLang="en-US" sz="2400" dirty="0" smtClean="0">
                <a:solidFill>
                  <a:srgbClr val="0000FF"/>
                </a:solidFill>
                <a:ea typeface="等线" panose="02010600030101010101" pitchFamily="2" charset="-122"/>
              </a:rPr>
              <a:t>由上级结点已加的封锁造成的）</a:t>
            </a:r>
            <a:endParaRPr lang="zh-CN" altLang="en-US" sz="2400" dirty="0" smtClean="0">
              <a:ea typeface="等线" panose="02010600030101010101" pitchFamily="2" charset="-122"/>
            </a:endParaRPr>
          </a:p>
          <a:p>
            <a:pPr lvl="1">
              <a:lnSpc>
                <a:spcPct val="150000"/>
              </a:lnSpc>
              <a:spcBef>
                <a:spcPct val="40000"/>
              </a:spcBef>
              <a:buFont typeface="Wingdings" panose="05000000000000000000" pitchFamily="2" charset="2"/>
              <a:buChar char="Ø"/>
            </a:pPr>
            <a:r>
              <a:rPr lang="zh-CN" altLang="en-US" sz="2400" dirty="0">
                <a:solidFill>
                  <a:srgbClr val="0000FF"/>
                </a:solidFill>
              </a:rPr>
              <a:t>所有下级结点</a:t>
            </a:r>
            <a:endParaRPr lang="zh-CN" altLang="en-US" sz="2400" dirty="0"/>
          </a:p>
          <a:p>
            <a:pPr lvl="2">
              <a:lnSpc>
                <a:spcPct val="150000"/>
              </a:lnSpc>
              <a:buFont typeface="Wingdings" panose="05000000000000000000" pitchFamily="2" charset="2"/>
              <a:buChar char="Ø"/>
            </a:pPr>
            <a:r>
              <a:rPr lang="zh-CN" altLang="en-US" sz="2400" dirty="0" smtClean="0">
                <a:ea typeface="等线" panose="02010600030101010101" pitchFamily="2" charset="-122"/>
              </a:rPr>
              <a:t>看上面的显式封锁是否与本事务的隐式封锁</a:t>
            </a:r>
            <a:r>
              <a:rPr lang="zh-CN" altLang="en-US" sz="2400" dirty="0" smtClean="0">
                <a:solidFill>
                  <a:srgbClr val="0000FF"/>
                </a:solidFill>
                <a:ea typeface="等线" panose="02010600030101010101" pitchFamily="2" charset="-122"/>
              </a:rPr>
              <a:t>（将加到下级结点的封锁）</a:t>
            </a:r>
            <a:r>
              <a:rPr lang="zh-CN" altLang="en-US" sz="2400" dirty="0" smtClean="0">
                <a:ea typeface="等线" panose="02010600030101010101" pitchFamily="2" charset="-122"/>
              </a:rPr>
              <a:t>冲突</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z="3200" dirty="0"/>
              <a:t>显式封锁和隐式封锁（续）</a:t>
            </a:r>
          </a:p>
        </p:txBody>
      </p:sp>
      <p:sp>
        <p:nvSpPr>
          <p:cNvPr id="93187" name="Rectangle 3"/>
          <p:cNvSpPr>
            <a:spLocks noGrp="1" noChangeArrowheads="1"/>
          </p:cNvSpPr>
          <p:nvPr>
            <p:ph idx="1"/>
          </p:nvPr>
        </p:nvSpPr>
        <p:spPr>
          <a:xfrm>
            <a:off x="838200" y="1690690"/>
            <a:ext cx="10515600" cy="4351338"/>
          </a:xfrm>
        </p:spPr>
        <p:txBody>
          <a:bodyPr>
            <a:normAutofit/>
          </a:bodyPr>
          <a:lstStyle/>
          <a:p>
            <a:pPr>
              <a:lnSpc>
                <a:spcPct val="150000"/>
              </a:lnSpc>
              <a:buFont typeface="Wingdings" panose="05000000000000000000" pitchFamily="2" charset="2"/>
              <a:buChar char="Ø"/>
            </a:pPr>
            <a:r>
              <a:rPr lang="zh-CN" altLang="en-US" sz="2800" dirty="0" smtClean="0"/>
              <a:t>例如事务</a:t>
            </a:r>
            <a:r>
              <a:rPr lang="en-US" altLang="zh-CN" sz="2800" dirty="0" smtClean="0"/>
              <a:t>T</a:t>
            </a:r>
            <a:r>
              <a:rPr lang="zh-CN" altLang="en-US" sz="2800" dirty="0" smtClean="0"/>
              <a:t>要对关系</a:t>
            </a:r>
            <a:r>
              <a:rPr lang="en-US" altLang="zh-CN" sz="2800" i="1" dirty="0" smtClean="0"/>
              <a:t>R</a:t>
            </a:r>
            <a:r>
              <a:rPr lang="en-US" altLang="zh-CN" sz="2800" dirty="0" smtClean="0"/>
              <a:t>1</a:t>
            </a:r>
            <a:r>
              <a:rPr lang="zh-CN" altLang="en-US" sz="2800" dirty="0" smtClean="0"/>
              <a:t>加</a:t>
            </a:r>
            <a:r>
              <a:rPr lang="en-US" altLang="zh-CN" sz="2800" dirty="0" smtClean="0"/>
              <a:t>X</a:t>
            </a:r>
            <a:r>
              <a:rPr lang="zh-CN" altLang="en-US" sz="2800" dirty="0" smtClean="0"/>
              <a:t>锁</a:t>
            </a:r>
          </a:p>
          <a:p>
            <a:pPr lvl="1">
              <a:lnSpc>
                <a:spcPct val="150000"/>
              </a:lnSpc>
              <a:buFont typeface="Wingdings" panose="05000000000000000000" pitchFamily="2" charset="2"/>
              <a:buChar char="Ø"/>
            </a:pPr>
            <a:r>
              <a:rPr lang="zh-CN" altLang="en-US" sz="2400" dirty="0"/>
              <a:t>系统必须搜索其上级结点数据库、关系</a:t>
            </a:r>
            <a:r>
              <a:rPr lang="en-US" altLang="zh-CN" sz="2400" i="1" dirty="0"/>
              <a:t>R</a:t>
            </a:r>
            <a:r>
              <a:rPr lang="en-US" altLang="zh-CN" sz="2400" dirty="0"/>
              <a:t>1</a:t>
            </a:r>
          </a:p>
          <a:p>
            <a:pPr lvl="1">
              <a:lnSpc>
                <a:spcPct val="150000"/>
              </a:lnSpc>
              <a:buFont typeface="Wingdings" panose="05000000000000000000" pitchFamily="2" charset="2"/>
              <a:buChar char="Ø"/>
            </a:pPr>
            <a:r>
              <a:rPr lang="zh-CN" altLang="en-US" sz="2400" dirty="0"/>
              <a:t>还要搜索</a:t>
            </a:r>
            <a:r>
              <a:rPr lang="en-US" altLang="zh-CN" sz="2400" i="1" dirty="0"/>
              <a:t>R</a:t>
            </a:r>
            <a:r>
              <a:rPr lang="en-US" altLang="zh-CN" sz="2400" dirty="0"/>
              <a:t>1</a:t>
            </a:r>
            <a:r>
              <a:rPr lang="zh-CN" altLang="en-US" sz="2400" dirty="0"/>
              <a:t>的下级结点，即</a:t>
            </a:r>
            <a:r>
              <a:rPr lang="en-US" altLang="zh-CN" sz="2400" i="1" dirty="0"/>
              <a:t>R</a:t>
            </a:r>
            <a:r>
              <a:rPr lang="en-US" altLang="zh-CN" sz="2400" dirty="0"/>
              <a:t>1</a:t>
            </a:r>
            <a:r>
              <a:rPr lang="zh-CN" altLang="en-US" sz="2400" dirty="0"/>
              <a:t>中的每一个元组</a:t>
            </a:r>
          </a:p>
          <a:p>
            <a:pPr lvl="1">
              <a:lnSpc>
                <a:spcPct val="150000"/>
              </a:lnSpc>
              <a:buFont typeface="Wingdings" panose="05000000000000000000" pitchFamily="2" charset="2"/>
              <a:buChar char="Ø"/>
            </a:pPr>
            <a:r>
              <a:rPr lang="zh-CN" altLang="en-US" sz="2400" dirty="0"/>
              <a:t>如果其中某一个数据对象已经加了不相容锁，则</a:t>
            </a:r>
            <a:r>
              <a:rPr lang="en-US" altLang="zh-CN" sz="2400" dirty="0"/>
              <a:t>T</a:t>
            </a:r>
            <a:r>
              <a:rPr lang="zh-CN" altLang="en-US" sz="2400" dirty="0"/>
              <a:t>必须等待</a:t>
            </a:r>
            <a:r>
              <a:rPr lang="zh-CN" altLang="en-US" sz="2400" dirty="0" smtClean="0"/>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altLang="zh-CN" sz="3200" dirty="0" smtClean="0"/>
              <a:t>11.6.2 </a:t>
            </a:r>
            <a:r>
              <a:rPr lang="zh-CN" altLang="en-US" sz="3200" dirty="0" smtClean="0"/>
              <a:t>意向锁</a:t>
            </a:r>
          </a:p>
        </p:txBody>
      </p:sp>
      <p:sp>
        <p:nvSpPr>
          <p:cNvPr id="94211" name="Rectangle 3"/>
          <p:cNvSpPr>
            <a:spLocks noGrp="1" noChangeArrowheads="1"/>
          </p:cNvSpPr>
          <p:nvPr>
            <p:ph idx="1"/>
          </p:nvPr>
        </p:nvSpPr>
        <p:spPr/>
        <p:txBody>
          <a:bodyPr>
            <a:normAutofit/>
          </a:bodyPr>
          <a:lstStyle/>
          <a:p>
            <a:pPr>
              <a:lnSpc>
                <a:spcPct val="120000"/>
              </a:lnSpc>
              <a:buFont typeface="Wingdings" panose="05000000000000000000" pitchFamily="2" charset="2"/>
              <a:buChar char="Ø"/>
            </a:pPr>
            <a:r>
              <a:rPr lang="zh-CN" altLang="en-US" sz="2800" dirty="0" smtClean="0"/>
              <a:t>引进意向锁（</a:t>
            </a:r>
            <a:r>
              <a:rPr lang="en-US" altLang="zh-CN" sz="2800" dirty="0" smtClean="0"/>
              <a:t>intention lock</a:t>
            </a:r>
            <a:r>
              <a:rPr lang="zh-CN" altLang="en-US" sz="2800" dirty="0" smtClean="0"/>
              <a:t>）目的</a:t>
            </a:r>
            <a:endParaRPr lang="zh-CN" altLang="en-US" sz="2800" dirty="0"/>
          </a:p>
          <a:p>
            <a:pPr lvl="1">
              <a:lnSpc>
                <a:spcPct val="150000"/>
              </a:lnSpc>
              <a:buFont typeface="Wingdings" panose="05000000000000000000" pitchFamily="2" charset="2"/>
              <a:buChar char="Ø"/>
            </a:pPr>
            <a:r>
              <a:rPr lang="zh-CN" altLang="en-US" sz="2400" dirty="0" smtClean="0"/>
              <a:t>提高对某个数据对象加锁时系统的检查效率</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zh-CN" altLang="en-US" sz="3200" dirty="0" smtClean="0"/>
              <a:t>三种数据不一致性(续) </a:t>
            </a:r>
            <a:r>
              <a:rPr lang="en-US" altLang="zh-CN" sz="3200" dirty="0" smtClean="0"/>
              <a:t>–</a:t>
            </a:r>
            <a:r>
              <a:rPr lang="zh-CN" altLang="en-US" sz="3200" dirty="0" smtClean="0"/>
              <a:t>不可重复读</a:t>
            </a:r>
          </a:p>
        </p:txBody>
      </p:sp>
      <p:grpSp>
        <p:nvGrpSpPr>
          <p:cNvPr id="17411" name="Group 3"/>
          <p:cNvGrpSpPr>
            <a:grpSpLocks/>
          </p:cNvGrpSpPr>
          <p:nvPr/>
        </p:nvGrpSpPr>
        <p:grpSpPr bwMode="auto">
          <a:xfrm>
            <a:off x="4440238" y="1844676"/>
            <a:ext cx="3505200" cy="4079875"/>
            <a:chOff x="2688" y="1152"/>
            <a:chExt cx="2208" cy="2570"/>
          </a:xfrm>
        </p:grpSpPr>
        <p:sp>
          <p:nvSpPr>
            <p:cNvPr id="17413" name="Rectangle 4"/>
            <p:cNvSpPr>
              <a:spLocks noChangeArrowheads="1"/>
            </p:cNvSpPr>
            <p:nvPr/>
          </p:nvSpPr>
          <p:spPr bwMode="auto">
            <a:xfrm>
              <a:off x="3892" y="1402"/>
              <a:ext cx="100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读</a:t>
              </a:r>
              <a:r>
                <a:rPr lang="en-US" altLang="zh-CN" sz="2000" dirty="0">
                  <a:latin typeface="等线" panose="02010600030101010101" pitchFamily="2" charset="-122"/>
                  <a:ea typeface="等线" panose="02010600030101010101" pitchFamily="2" charset="-122"/>
                </a:rPr>
                <a:t>B=100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B←B*2</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写回</a:t>
              </a:r>
              <a:r>
                <a:rPr lang="en-US" altLang="zh-CN" sz="2000" dirty="0">
                  <a:latin typeface="等线" panose="02010600030101010101" pitchFamily="2" charset="-122"/>
                  <a:ea typeface="等线" panose="02010600030101010101" pitchFamily="2" charset="-122"/>
                </a:rPr>
                <a:t>B=200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endParaRPr lang="zh-CN" altLang="en-US" sz="2000" dirty="0">
                <a:latin typeface="等线" panose="02010600030101010101" pitchFamily="2" charset="-122"/>
                <a:ea typeface="等线" panose="02010600030101010101" pitchFamily="2" charset="-122"/>
              </a:endParaRPr>
            </a:p>
          </p:txBody>
        </p:sp>
        <p:sp>
          <p:nvSpPr>
            <p:cNvPr id="17414" name="Rectangle 5"/>
            <p:cNvSpPr>
              <a:spLocks noChangeArrowheads="1"/>
            </p:cNvSpPr>
            <p:nvPr/>
          </p:nvSpPr>
          <p:spPr bwMode="auto">
            <a:xfrm>
              <a:off x="2688" y="1402"/>
              <a:ext cx="120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①</a:t>
              </a:r>
              <a:r>
                <a:rPr lang="zh-CN" altLang="en-US" sz="2000" dirty="0">
                  <a:latin typeface="等线" panose="02010600030101010101" pitchFamily="2" charset="-122"/>
                  <a:ea typeface="等线" panose="02010600030101010101" pitchFamily="2" charset="-122"/>
                  <a:cs typeface="Times New Roman" panose="02020603050405020304" pitchFamily="18" charset="0"/>
                </a:rPr>
                <a:t> </a:t>
              </a:r>
              <a:r>
                <a:rPr lang="zh-CN" altLang="en-US" sz="2000" dirty="0">
                  <a:latin typeface="等线" panose="02010600030101010101" pitchFamily="2" charset="-122"/>
                  <a:ea typeface="等线" panose="02010600030101010101" pitchFamily="2" charset="-122"/>
                </a:rPr>
                <a:t>读</a:t>
              </a:r>
              <a:r>
                <a:rPr lang="en-US" altLang="zh-CN" sz="2000" dirty="0">
                  <a:latin typeface="等线" panose="02010600030101010101" pitchFamily="2" charset="-122"/>
                  <a:ea typeface="等线" panose="02010600030101010101" pitchFamily="2" charset="-122"/>
                </a:rPr>
                <a:t>A=50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读</a:t>
              </a:r>
              <a:r>
                <a:rPr lang="en-US" altLang="zh-CN" sz="2000" dirty="0">
                  <a:latin typeface="等线" panose="02010600030101010101" pitchFamily="2" charset="-122"/>
                  <a:ea typeface="等线" panose="02010600030101010101" pitchFamily="2" charset="-122"/>
                </a:rPr>
                <a:t>B=100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求和=150</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②</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③ 读</a:t>
              </a:r>
              <a:r>
                <a:rPr lang="en-US" altLang="zh-CN" sz="2000" dirty="0">
                  <a:latin typeface="等线" panose="02010600030101010101" pitchFamily="2" charset="-122"/>
                  <a:ea typeface="等线" panose="02010600030101010101" pitchFamily="2" charset="-122"/>
                </a:rPr>
                <a:t>A=50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读</a:t>
              </a:r>
              <a:r>
                <a:rPr lang="en-US" altLang="zh-CN" sz="2000" dirty="0">
                  <a:latin typeface="等线" panose="02010600030101010101" pitchFamily="2" charset="-122"/>
                  <a:ea typeface="等线" panose="02010600030101010101" pitchFamily="2" charset="-122"/>
                </a:rPr>
                <a:t>B=200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求和=250</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(验算不对) </a:t>
              </a:r>
            </a:p>
          </p:txBody>
        </p:sp>
        <p:sp>
          <p:nvSpPr>
            <p:cNvPr id="17415" name="Rectangle 6"/>
            <p:cNvSpPr>
              <a:spLocks noChangeArrowheads="1"/>
            </p:cNvSpPr>
            <p:nvPr/>
          </p:nvSpPr>
          <p:spPr bwMode="auto">
            <a:xfrm>
              <a:off x="3892" y="115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T</a:t>
              </a:r>
              <a:r>
                <a:rPr lang="en-US" altLang="zh-CN" sz="2000" baseline="-25000" dirty="0">
                  <a:latin typeface="等线" panose="02010600030101010101" pitchFamily="2" charset="-122"/>
                  <a:ea typeface="等线" panose="02010600030101010101" pitchFamily="2" charset="-122"/>
                </a:rPr>
                <a:t>2</a:t>
              </a:r>
            </a:p>
          </p:txBody>
        </p:sp>
        <p:sp>
          <p:nvSpPr>
            <p:cNvPr id="17416" name="Rectangle 7"/>
            <p:cNvSpPr>
              <a:spLocks noChangeArrowheads="1"/>
            </p:cNvSpPr>
            <p:nvPr/>
          </p:nvSpPr>
          <p:spPr bwMode="auto">
            <a:xfrm>
              <a:off x="2688" y="1152"/>
              <a:ext cx="1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T</a:t>
              </a:r>
              <a:r>
                <a:rPr lang="en-US" altLang="zh-CN" sz="2000" baseline="-25000" dirty="0">
                  <a:latin typeface="等线" panose="02010600030101010101" pitchFamily="2" charset="-122"/>
                  <a:ea typeface="等线" panose="02010600030101010101" pitchFamily="2" charset="-122"/>
                </a:rPr>
                <a:t>1</a:t>
              </a:r>
            </a:p>
          </p:txBody>
        </p:sp>
        <p:sp>
          <p:nvSpPr>
            <p:cNvPr id="17417" name="Line 8"/>
            <p:cNvSpPr>
              <a:spLocks noChangeShapeType="1"/>
            </p:cNvSpPr>
            <p:nvPr/>
          </p:nvSpPr>
          <p:spPr bwMode="auto">
            <a:xfrm>
              <a:off x="2688" y="1152"/>
              <a:ext cx="22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18" name="Line 9"/>
            <p:cNvSpPr>
              <a:spLocks noChangeShapeType="1"/>
            </p:cNvSpPr>
            <p:nvPr/>
          </p:nvSpPr>
          <p:spPr bwMode="auto">
            <a:xfrm>
              <a:off x="2688" y="1402"/>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19" name="Line 10"/>
            <p:cNvSpPr>
              <a:spLocks noChangeShapeType="1"/>
            </p:cNvSpPr>
            <p:nvPr/>
          </p:nvSpPr>
          <p:spPr bwMode="auto">
            <a:xfrm>
              <a:off x="2688" y="3722"/>
              <a:ext cx="22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20" name="Line 11"/>
            <p:cNvSpPr>
              <a:spLocks noChangeShapeType="1"/>
            </p:cNvSpPr>
            <p:nvPr/>
          </p:nvSpPr>
          <p:spPr bwMode="auto">
            <a:xfrm>
              <a:off x="2688" y="1152"/>
              <a:ext cx="0" cy="25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21" name="Line 12"/>
            <p:cNvSpPr>
              <a:spLocks noChangeShapeType="1"/>
            </p:cNvSpPr>
            <p:nvPr/>
          </p:nvSpPr>
          <p:spPr bwMode="auto">
            <a:xfrm>
              <a:off x="3892" y="1152"/>
              <a:ext cx="0" cy="25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22" name="Line 13"/>
            <p:cNvSpPr>
              <a:spLocks noChangeShapeType="1"/>
            </p:cNvSpPr>
            <p:nvPr/>
          </p:nvSpPr>
          <p:spPr bwMode="auto">
            <a:xfrm>
              <a:off x="4896" y="1152"/>
              <a:ext cx="0" cy="25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412" name="Rectangle 14"/>
          <p:cNvSpPr>
            <a:spLocks noChangeArrowheads="1"/>
          </p:cNvSpPr>
          <p:nvPr/>
        </p:nvSpPr>
        <p:spPr bwMode="auto">
          <a:xfrm>
            <a:off x="4800600" y="58674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r>
              <a:rPr lang="en-US" altLang="zh-CN" sz="2400" b="1" dirty="0">
                <a:latin typeface="等线" panose="02010600030101010101" pitchFamily="2" charset="-122"/>
                <a:ea typeface="等线" panose="02010600030101010101" pitchFamily="2" charset="-122"/>
              </a:rPr>
              <a:t>b) </a:t>
            </a:r>
            <a:r>
              <a:rPr lang="zh-CN" altLang="en-US" sz="2400" b="1" dirty="0">
                <a:latin typeface="等线" panose="02010600030101010101" pitchFamily="2" charset="-122"/>
                <a:ea typeface="等线" panose="02010600030101010101" pitchFamily="2" charset="-122"/>
              </a:rPr>
              <a:t>不可重复读</a:t>
            </a:r>
            <a:endParaRPr lang="zh-CN" altLang="en-US" sz="2400" dirty="0">
              <a:latin typeface="等线" panose="02010600030101010101" pitchFamily="2" charset="-122"/>
              <a:ea typeface="等线"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983432" y="1658326"/>
            <a:ext cx="10371584" cy="5199674"/>
          </a:xfrm>
        </p:spPr>
        <p:txBody>
          <a:bodyPr>
            <a:normAutofit fontScale="92500"/>
          </a:bodyPr>
          <a:lstStyle/>
          <a:p>
            <a:pPr>
              <a:lnSpc>
                <a:spcPct val="110000"/>
              </a:lnSpc>
            </a:pPr>
            <a:r>
              <a:rPr lang="zh-CN" altLang="en-US" sz="2000" dirty="0"/>
              <a:t>假设有一个张表</a:t>
            </a:r>
            <a:r>
              <a:rPr lang="en-US" altLang="zh-CN" sz="2000" dirty="0"/>
              <a:t>Student</a:t>
            </a:r>
            <a:r>
              <a:rPr lang="zh-CN" altLang="en-US" sz="2000" dirty="0"/>
              <a:t>，有</a:t>
            </a:r>
            <a:r>
              <a:rPr lang="en-US" altLang="zh-CN" sz="2000" dirty="0"/>
              <a:t>100</a:t>
            </a:r>
            <a:r>
              <a:rPr lang="zh-CN" altLang="en-US" sz="2000" dirty="0"/>
              <a:t>万条数据，其中有三行：</a:t>
            </a:r>
          </a:p>
          <a:p>
            <a:pPr>
              <a:lnSpc>
                <a:spcPct val="110000"/>
              </a:lnSpc>
            </a:pPr>
            <a:r>
              <a:rPr lang="zh-CN" altLang="en-US" sz="2000" dirty="0"/>
              <a:t>      </a:t>
            </a:r>
            <a:r>
              <a:rPr lang="en-US" altLang="zh-CN" sz="2000" dirty="0"/>
              <a:t>Name Age </a:t>
            </a:r>
          </a:p>
          <a:p>
            <a:pPr>
              <a:lnSpc>
                <a:spcPct val="110000"/>
              </a:lnSpc>
              <a:buFont typeface="Wingdings" panose="05000000000000000000" pitchFamily="2" charset="2"/>
              <a:buNone/>
            </a:pPr>
            <a:r>
              <a:rPr lang="en-US" altLang="zh-CN" sz="2000" dirty="0"/>
              <a:t>            </a:t>
            </a:r>
            <a:r>
              <a:rPr lang="zh-CN" altLang="en-US" sz="2000" dirty="0"/>
              <a:t>张三    </a:t>
            </a:r>
            <a:r>
              <a:rPr lang="en-US" altLang="zh-CN" sz="2000" dirty="0"/>
              <a:t>-11</a:t>
            </a:r>
          </a:p>
          <a:p>
            <a:pPr>
              <a:lnSpc>
                <a:spcPct val="110000"/>
              </a:lnSpc>
              <a:buFont typeface="Wingdings" panose="05000000000000000000" pitchFamily="2" charset="2"/>
              <a:buNone/>
            </a:pPr>
            <a:r>
              <a:rPr lang="en-US" altLang="zh-CN" sz="2000" dirty="0"/>
              <a:t>            </a:t>
            </a:r>
            <a:r>
              <a:rPr lang="zh-CN" altLang="en-US" sz="2000" dirty="0"/>
              <a:t>李四    </a:t>
            </a:r>
            <a:r>
              <a:rPr lang="en-US" altLang="zh-CN" sz="2000" dirty="0"/>
              <a:t>-13</a:t>
            </a:r>
          </a:p>
          <a:p>
            <a:pPr>
              <a:lnSpc>
                <a:spcPct val="110000"/>
              </a:lnSpc>
              <a:buFont typeface="Wingdings" panose="05000000000000000000" pitchFamily="2" charset="2"/>
              <a:buNone/>
            </a:pPr>
            <a:r>
              <a:rPr lang="en-US" altLang="zh-CN" sz="2000" dirty="0"/>
              <a:t>            </a:t>
            </a:r>
            <a:r>
              <a:rPr lang="zh-CN" altLang="en-US" sz="2000" dirty="0"/>
              <a:t>王五    </a:t>
            </a:r>
            <a:r>
              <a:rPr lang="en-US" altLang="zh-CN" sz="2000" dirty="0"/>
              <a:t>14</a:t>
            </a:r>
          </a:p>
          <a:p>
            <a:pPr>
              <a:lnSpc>
                <a:spcPct val="110000"/>
              </a:lnSpc>
            </a:pPr>
            <a:r>
              <a:rPr lang="en-US" altLang="zh-CN" sz="2000" dirty="0"/>
              <a:t>      </a:t>
            </a:r>
            <a:r>
              <a:rPr lang="zh-CN" altLang="en-US" sz="2000" dirty="0"/>
              <a:t>程序员</a:t>
            </a:r>
            <a:r>
              <a:rPr lang="en-US" altLang="zh-CN" sz="2000" dirty="0"/>
              <a:t>A</a:t>
            </a:r>
            <a:r>
              <a:rPr lang="zh-CN" altLang="en-US" sz="2000" dirty="0"/>
              <a:t>发现数据有错误，有一些学生的年龄有负数，他连接数据库，打算把所有的负数变成正数，并且希望在修改的时候，别人不可以读取数据。此时他对两行数据加了</a:t>
            </a:r>
            <a:r>
              <a:rPr lang="en-US" altLang="zh-CN" sz="2000" dirty="0"/>
              <a:t>X</a:t>
            </a:r>
            <a:r>
              <a:rPr lang="zh-CN" altLang="en-US" sz="2000" dirty="0"/>
              <a:t>排他锁。</a:t>
            </a:r>
          </a:p>
          <a:p>
            <a:pPr>
              <a:lnSpc>
                <a:spcPct val="110000"/>
              </a:lnSpc>
            </a:pPr>
            <a:r>
              <a:rPr lang="zh-CN" altLang="en-US" sz="2000" dirty="0"/>
              <a:t>      程序员</a:t>
            </a:r>
            <a:r>
              <a:rPr lang="en-US" altLang="zh-CN" sz="2000" dirty="0"/>
              <a:t>B</a:t>
            </a:r>
            <a:r>
              <a:rPr lang="zh-CN" altLang="en-US" sz="2000" dirty="0"/>
              <a:t>发现有几个的姓名写错了，这时他打算给整张表加上</a:t>
            </a:r>
            <a:r>
              <a:rPr lang="en-US" altLang="zh-CN" sz="2000" dirty="0"/>
              <a:t>S</a:t>
            </a:r>
            <a:r>
              <a:rPr lang="zh-CN" altLang="en-US" sz="2000" dirty="0"/>
              <a:t>锁，也就是，别人可以读取数据，但是不能修改。这时数据库需要判断，这张表是否可以加</a:t>
            </a:r>
            <a:r>
              <a:rPr lang="en-US" altLang="zh-CN" sz="2000" dirty="0"/>
              <a:t>S</a:t>
            </a:r>
            <a:r>
              <a:rPr lang="zh-CN" altLang="en-US" sz="2000" dirty="0"/>
              <a:t>锁？如何判断呢：要看这张表中的</a:t>
            </a:r>
            <a:r>
              <a:rPr lang="en-US" altLang="zh-CN" sz="2000" dirty="0"/>
              <a:t>100</a:t>
            </a:r>
            <a:r>
              <a:rPr lang="zh-CN" altLang="en-US" sz="2000" dirty="0"/>
              <a:t>万行数据中有没有</a:t>
            </a:r>
            <a:r>
              <a:rPr lang="en-US" altLang="zh-CN" sz="2000" dirty="0"/>
              <a:t>X</a:t>
            </a:r>
            <a:r>
              <a:rPr lang="zh-CN" altLang="en-US" sz="2000" dirty="0"/>
              <a:t>锁，如果被加锁的这两行数据刚好在最后，那么要判断</a:t>
            </a:r>
            <a:r>
              <a:rPr lang="en-US" altLang="zh-CN" sz="2000" dirty="0"/>
              <a:t>100</a:t>
            </a:r>
            <a:r>
              <a:rPr lang="zh-CN" altLang="en-US" sz="2000" dirty="0"/>
              <a:t>万次才能得出结论：有一行加了</a:t>
            </a:r>
            <a:r>
              <a:rPr lang="en-US" altLang="zh-CN" sz="2000" dirty="0"/>
              <a:t>X</a:t>
            </a:r>
            <a:r>
              <a:rPr lang="zh-CN" altLang="en-US" sz="2000" dirty="0"/>
              <a:t>锁，该表不能加</a:t>
            </a:r>
            <a:r>
              <a:rPr lang="en-US" altLang="zh-CN" sz="2000" dirty="0"/>
              <a:t>S</a:t>
            </a:r>
            <a:r>
              <a:rPr lang="zh-CN" altLang="en-US" sz="2000" dirty="0"/>
              <a:t>锁，请等待该锁释放！显然这速度慢得多。假如有了意向锁，在</a:t>
            </a:r>
            <a:r>
              <a:rPr lang="en-US" altLang="zh-CN" sz="2000" dirty="0"/>
              <a:t>A</a:t>
            </a:r>
            <a:r>
              <a:rPr lang="zh-CN" altLang="en-US" sz="2000" dirty="0"/>
              <a:t>连接的时候，给行加上</a:t>
            </a:r>
            <a:r>
              <a:rPr lang="en-US" altLang="zh-CN" sz="2000" dirty="0"/>
              <a:t>X</a:t>
            </a:r>
            <a:r>
              <a:rPr lang="zh-CN" altLang="en-US" sz="2000" dirty="0"/>
              <a:t>锁的时候，对该表加上</a:t>
            </a:r>
            <a:r>
              <a:rPr lang="en-US" altLang="zh-CN" sz="2000" dirty="0"/>
              <a:t>IX</a:t>
            </a:r>
            <a:r>
              <a:rPr lang="zh-CN" altLang="en-US" sz="2000" dirty="0"/>
              <a:t>锁。</a:t>
            </a:r>
            <a:r>
              <a:rPr lang="en-US" altLang="zh-CN" sz="2000" dirty="0"/>
              <a:t>B</a:t>
            </a:r>
            <a:r>
              <a:rPr lang="zh-CN" altLang="en-US" sz="2000" dirty="0"/>
              <a:t>连接申请表的</a:t>
            </a:r>
            <a:r>
              <a:rPr lang="en-US" altLang="zh-CN" sz="2000" dirty="0"/>
              <a:t>S</a:t>
            </a:r>
            <a:r>
              <a:rPr lang="zh-CN" altLang="en-US" sz="2000" dirty="0"/>
              <a:t>锁之前，先看到该表有</a:t>
            </a:r>
            <a:r>
              <a:rPr lang="en-US" altLang="zh-CN" sz="2000" dirty="0"/>
              <a:t>IX</a:t>
            </a:r>
            <a:r>
              <a:rPr lang="zh-CN" altLang="en-US" sz="2000" dirty="0"/>
              <a:t>锁，就马上知道需要等待，而不需要去判断每一行的锁了。</a:t>
            </a:r>
          </a:p>
        </p:txBody>
      </p:sp>
      <p:sp>
        <p:nvSpPr>
          <p:cNvPr id="3" name="Rectangle 2"/>
          <p:cNvSpPr>
            <a:spLocks noGrp="1" noChangeArrowheads="1"/>
          </p:cNvSpPr>
          <p:nvPr>
            <p:ph type="title"/>
          </p:nvPr>
        </p:nvSpPr>
        <p:spPr>
          <a:xfrm>
            <a:off x="839416" y="332763"/>
            <a:ext cx="10515600" cy="1325563"/>
          </a:xfrm>
        </p:spPr>
        <p:txBody>
          <a:bodyPr>
            <a:normAutofit/>
          </a:bodyPr>
          <a:lstStyle/>
          <a:p>
            <a:r>
              <a:rPr lang="zh-CN" altLang="en-US" sz="3200" dirty="0" smtClean="0"/>
              <a:t>意向锁（举例）</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zh-CN" altLang="en-US" sz="3200" dirty="0" smtClean="0"/>
              <a:t>意向锁</a:t>
            </a:r>
            <a:r>
              <a:rPr lang="en-US" altLang="zh-CN" sz="3200" dirty="0" smtClean="0"/>
              <a:t>(</a:t>
            </a:r>
            <a:r>
              <a:rPr lang="zh-CN" altLang="en-US" sz="3200" dirty="0" smtClean="0"/>
              <a:t>续</a:t>
            </a:r>
            <a:r>
              <a:rPr lang="en-US" altLang="zh-CN" sz="3200" dirty="0" smtClean="0"/>
              <a:t>)</a:t>
            </a:r>
          </a:p>
        </p:txBody>
      </p:sp>
      <p:sp>
        <p:nvSpPr>
          <p:cNvPr id="96259" name="Rectangle 3"/>
          <p:cNvSpPr>
            <a:spLocks noGrp="1" noChangeArrowheads="1"/>
          </p:cNvSpPr>
          <p:nvPr>
            <p:ph idx="1"/>
          </p:nvPr>
        </p:nvSpPr>
        <p:spPr/>
        <p:txBody>
          <a:bodyPr>
            <a:normAutofit/>
          </a:bodyPr>
          <a:lstStyle/>
          <a:p>
            <a:pPr>
              <a:lnSpc>
                <a:spcPct val="190000"/>
              </a:lnSpc>
              <a:spcBef>
                <a:spcPct val="60000"/>
              </a:spcBef>
              <a:buFont typeface="Wingdings" panose="05000000000000000000" pitchFamily="2" charset="2"/>
              <a:buChar char="Ø"/>
            </a:pPr>
            <a:r>
              <a:rPr lang="zh-CN" altLang="en-US" sz="2800" dirty="0"/>
              <a:t>如果对一个结点加意向锁，则说明该结点的</a:t>
            </a:r>
            <a:r>
              <a:rPr lang="zh-CN" altLang="en-US" sz="2800" dirty="0">
                <a:solidFill>
                  <a:schemeClr val="tx2"/>
                </a:solidFill>
              </a:rPr>
              <a:t>下层结点</a:t>
            </a:r>
            <a:r>
              <a:rPr lang="zh-CN" altLang="en-US" sz="2800" dirty="0"/>
              <a:t>正在被加锁</a:t>
            </a:r>
          </a:p>
          <a:p>
            <a:pPr>
              <a:lnSpc>
                <a:spcPct val="190000"/>
              </a:lnSpc>
              <a:buFont typeface="Wingdings" panose="05000000000000000000" pitchFamily="2" charset="2"/>
              <a:buChar char="Ø"/>
            </a:pPr>
            <a:r>
              <a:rPr lang="zh-CN" altLang="en-US" sz="2800" dirty="0"/>
              <a:t>对任一结点加基本锁，必须</a:t>
            </a:r>
            <a:r>
              <a:rPr lang="zh-CN" altLang="en-US" sz="2800" dirty="0">
                <a:solidFill>
                  <a:schemeClr val="tx2"/>
                </a:solidFill>
              </a:rPr>
              <a:t>先</a:t>
            </a:r>
            <a:r>
              <a:rPr lang="zh-CN" altLang="en-US" sz="2800" dirty="0"/>
              <a:t>对它的上层结点</a:t>
            </a:r>
            <a:r>
              <a:rPr lang="zh-CN" altLang="en-US" sz="2800" dirty="0">
                <a:solidFill>
                  <a:schemeClr val="tx2"/>
                </a:solidFill>
              </a:rPr>
              <a:t>加意向锁</a:t>
            </a:r>
          </a:p>
          <a:p>
            <a:pPr>
              <a:lnSpc>
                <a:spcPct val="190000"/>
              </a:lnSpc>
              <a:buFont typeface="Wingdings" panose="05000000000000000000" pitchFamily="2" charset="2"/>
              <a:buChar char="Ø"/>
            </a:pPr>
            <a:r>
              <a:rPr lang="zh-CN" altLang="en-US" sz="2800" dirty="0"/>
              <a:t>例如，对任一元组加锁时，必须先对它所在的数据库和关系加意向锁 </a:t>
            </a:r>
            <a:endParaRPr lang="zh-CN" altLang="en-US" sz="2800" dirty="0">
              <a:solidFill>
                <a:srgbClr val="FF66FF"/>
              </a:solidFill>
            </a:endParaRPr>
          </a:p>
          <a:p>
            <a:pPr lvl="1">
              <a:lnSpc>
                <a:spcPct val="90000"/>
              </a:lnSpc>
              <a:buFont typeface="Wingdings" panose="05000000000000000000" pitchFamily="2" charset="2"/>
              <a:buNone/>
            </a:pPr>
            <a:endParaRPr lang="en-US" altLang="zh-CN" sz="2000" dirty="0">
              <a:solidFill>
                <a:srgbClr val="FF66FF"/>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zh-CN" altLang="en-US" sz="3200" dirty="0"/>
              <a:t>意向</a:t>
            </a:r>
            <a:r>
              <a:rPr lang="zh-CN" altLang="en-US" sz="3200" dirty="0" smtClean="0"/>
              <a:t>锁的类型</a:t>
            </a:r>
            <a:endParaRPr lang="zh-CN" altLang="zh-CN" sz="3200" dirty="0" smtClean="0"/>
          </a:p>
        </p:txBody>
      </p:sp>
      <p:sp>
        <p:nvSpPr>
          <p:cNvPr id="97283" name="Rectangle 3"/>
          <p:cNvSpPr>
            <a:spLocks noGrp="1" noChangeArrowheads="1"/>
          </p:cNvSpPr>
          <p:nvPr>
            <p:ph idx="1"/>
          </p:nvPr>
        </p:nvSpPr>
        <p:spPr>
          <a:xfrm>
            <a:off x="838200" y="1690690"/>
            <a:ext cx="10946432" cy="5050678"/>
          </a:xfrm>
        </p:spPr>
        <p:txBody>
          <a:bodyPr>
            <a:normAutofit/>
          </a:bodyPr>
          <a:lstStyle/>
          <a:p>
            <a:pPr>
              <a:lnSpc>
                <a:spcPct val="120000"/>
              </a:lnSpc>
              <a:buFont typeface="Wingdings" panose="05000000000000000000" pitchFamily="2" charset="2"/>
              <a:buChar char="Ø"/>
            </a:pPr>
            <a:r>
              <a:rPr lang="zh-CN" altLang="en-US" sz="2400" dirty="0" smtClean="0"/>
              <a:t>由</a:t>
            </a:r>
            <a:r>
              <a:rPr lang="zh-CN" altLang="en-US" sz="2400" dirty="0"/>
              <a:t>两种基本的锁类型（</a:t>
            </a:r>
            <a:r>
              <a:rPr lang="en-US" altLang="zh-CN" sz="2400" dirty="0"/>
              <a:t>S</a:t>
            </a:r>
            <a:r>
              <a:rPr lang="zh-CN" altLang="en-US" sz="2400" dirty="0"/>
              <a:t>锁、</a:t>
            </a:r>
            <a:r>
              <a:rPr lang="en-US" altLang="zh-CN" sz="2400" dirty="0"/>
              <a:t>X </a:t>
            </a:r>
            <a:r>
              <a:rPr lang="zh-CN" altLang="en-US" sz="2400" dirty="0"/>
              <a:t>锁），可以自然地派生出两种意向锁： </a:t>
            </a:r>
          </a:p>
          <a:p>
            <a:pPr>
              <a:lnSpc>
                <a:spcPct val="120000"/>
              </a:lnSpc>
              <a:buFont typeface="Wingdings" panose="05000000000000000000" pitchFamily="2" charset="2"/>
              <a:buChar char="Ø"/>
            </a:pPr>
            <a:r>
              <a:rPr lang="zh-CN" altLang="en-US" sz="2400" dirty="0"/>
              <a:t>意向共享锁（</a:t>
            </a:r>
            <a:r>
              <a:rPr lang="en-US" altLang="zh-CN" sz="2400" dirty="0"/>
              <a:t>Intent Share Lock</a:t>
            </a:r>
            <a:r>
              <a:rPr lang="zh-CN" altLang="en-US" sz="2400" dirty="0"/>
              <a:t>，简称 </a:t>
            </a:r>
            <a:r>
              <a:rPr lang="en-US" altLang="zh-CN" sz="2400" dirty="0"/>
              <a:t>IS </a:t>
            </a:r>
            <a:r>
              <a:rPr lang="zh-CN" altLang="en-US" sz="2400" dirty="0"/>
              <a:t>锁）：如果要对一个</a:t>
            </a:r>
            <a:r>
              <a:rPr lang="zh-CN" altLang="en-US" sz="2400" dirty="0">
                <a:hlinkClick r:id="rId2"/>
              </a:rPr>
              <a:t>数据库</a:t>
            </a:r>
            <a:r>
              <a:rPr lang="zh-CN" altLang="en-US" sz="2400" dirty="0"/>
              <a:t>对象加</a:t>
            </a:r>
            <a:r>
              <a:rPr lang="en-US" altLang="zh-CN" sz="2400" dirty="0"/>
              <a:t>S</a:t>
            </a:r>
            <a:r>
              <a:rPr lang="zh-CN" altLang="en-US" sz="2400" dirty="0"/>
              <a:t>锁，首先 要对其上级结点加</a:t>
            </a:r>
            <a:r>
              <a:rPr lang="en-US" altLang="zh-CN" sz="2400" dirty="0"/>
              <a:t>IS </a:t>
            </a:r>
            <a:r>
              <a:rPr lang="zh-CN" altLang="en-US" sz="2400" dirty="0"/>
              <a:t>锁，表示它的后裔结点拟（意向）加 </a:t>
            </a:r>
            <a:r>
              <a:rPr lang="en-US" altLang="zh-CN" sz="2400" dirty="0"/>
              <a:t>S</a:t>
            </a:r>
            <a:r>
              <a:rPr lang="zh-CN" altLang="en-US" sz="2400" dirty="0"/>
              <a:t>锁； </a:t>
            </a:r>
          </a:p>
          <a:p>
            <a:pPr>
              <a:lnSpc>
                <a:spcPct val="120000"/>
              </a:lnSpc>
              <a:buFont typeface="Wingdings" panose="05000000000000000000" pitchFamily="2" charset="2"/>
              <a:buChar char="Ø"/>
            </a:pPr>
            <a:r>
              <a:rPr lang="zh-CN" altLang="en-US" sz="2400" dirty="0"/>
              <a:t>意向排它锁（</a:t>
            </a:r>
            <a:r>
              <a:rPr lang="en-US" altLang="zh-CN" sz="2400" dirty="0"/>
              <a:t>Intent Exclusive Lock</a:t>
            </a:r>
            <a:r>
              <a:rPr lang="zh-CN" altLang="en-US" sz="2400" dirty="0"/>
              <a:t>，简称 </a:t>
            </a:r>
            <a:r>
              <a:rPr lang="en-US" altLang="zh-CN" sz="2400" dirty="0"/>
              <a:t>IX </a:t>
            </a:r>
            <a:r>
              <a:rPr lang="zh-CN" altLang="en-US" sz="2400" dirty="0"/>
              <a:t>锁）：如果要对一个</a:t>
            </a:r>
            <a:r>
              <a:rPr lang="zh-CN" altLang="en-US" sz="2400" dirty="0">
                <a:hlinkClick r:id="rId2"/>
              </a:rPr>
              <a:t>数据库</a:t>
            </a:r>
            <a:r>
              <a:rPr lang="zh-CN" altLang="en-US" sz="2400" dirty="0"/>
              <a:t>对象加</a:t>
            </a:r>
            <a:r>
              <a:rPr lang="en-US" altLang="zh-CN" sz="2400" dirty="0"/>
              <a:t>X </a:t>
            </a:r>
            <a:r>
              <a:rPr lang="zh-CN" altLang="en-US" sz="2400" dirty="0"/>
              <a:t>锁， 首先要对其上级结点加 </a:t>
            </a:r>
            <a:r>
              <a:rPr lang="en-US" altLang="zh-CN" sz="2400" dirty="0"/>
              <a:t>IX</a:t>
            </a:r>
            <a:r>
              <a:rPr lang="zh-CN" altLang="en-US" sz="2400" dirty="0"/>
              <a:t>锁，表示它的后裔结点拟（意向）加</a:t>
            </a:r>
            <a:r>
              <a:rPr lang="en-US" altLang="zh-CN" sz="2400" dirty="0"/>
              <a:t>X </a:t>
            </a:r>
            <a:r>
              <a:rPr lang="zh-CN" altLang="en-US" sz="2400" dirty="0"/>
              <a:t>锁。 </a:t>
            </a:r>
          </a:p>
          <a:p>
            <a:pPr>
              <a:lnSpc>
                <a:spcPct val="120000"/>
              </a:lnSpc>
              <a:buFont typeface="Wingdings" panose="05000000000000000000" pitchFamily="2" charset="2"/>
              <a:buChar char="Ø"/>
            </a:pPr>
            <a:r>
              <a:rPr lang="zh-CN" altLang="en-US" sz="2400" dirty="0"/>
              <a:t>另外，基本的锁类型（</a:t>
            </a:r>
            <a:r>
              <a:rPr lang="en-US" altLang="zh-CN" sz="2400" dirty="0"/>
              <a:t>S</a:t>
            </a:r>
            <a:r>
              <a:rPr lang="zh-CN" altLang="en-US" sz="2400" dirty="0"/>
              <a:t>、</a:t>
            </a:r>
            <a:r>
              <a:rPr lang="en-US" altLang="zh-CN" sz="2400" dirty="0"/>
              <a:t>X</a:t>
            </a:r>
            <a:r>
              <a:rPr lang="zh-CN" altLang="en-US" sz="2400" dirty="0"/>
              <a:t>）与意向锁类型（</a:t>
            </a:r>
            <a:r>
              <a:rPr lang="en-US" altLang="zh-CN" sz="2400" dirty="0"/>
              <a:t>IS</a:t>
            </a:r>
            <a:r>
              <a:rPr lang="zh-CN" altLang="en-US" sz="2400" dirty="0"/>
              <a:t>、</a:t>
            </a:r>
            <a:r>
              <a:rPr lang="en-US" altLang="zh-CN" sz="2400" dirty="0"/>
              <a:t>IX</a:t>
            </a:r>
            <a:r>
              <a:rPr lang="zh-CN" altLang="en-US" sz="2400" dirty="0"/>
              <a:t>）之间还可以组合出新的锁类型， 理论上可以组合出</a:t>
            </a:r>
            <a:r>
              <a:rPr lang="en-US" altLang="zh-CN" sz="2400" dirty="0"/>
              <a:t>4</a:t>
            </a:r>
            <a:r>
              <a:rPr lang="zh-CN" altLang="en-US" sz="2400" dirty="0"/>
              <a:t>种，即：</a:t>
            </a:r>
            <a:r>
              <a:rPr lang="en-US" altLang="zh-CN" sz="2400" dirty="0"/>
              <a:t>S+IS</a:t>
            </a:r>
            <a:r>
              <a:rPr lang="zh-CN" altLang="en-US" sz="2400" dirty="0"/>
              <a:t>，</a:t>
            </a:r>
            <a:r>
              <a:rPr lang="en-US" altLang="zh-CN" sz="2400" dirty="0"/>
              <a:t>S+IX</a:t>
            </a:r>
            <a:r>
              <a:rPr lang="zh-CN" altLang="en-US" sz="2400" dirty="0"/>
              <a:t>，</a:t>
            </a:r>
            <a:r>
              <a:rPr lang="en-US" altLang="zh-CN" sz="2400" dirty="0"/>
              <a:t>X+IS</a:t>
            </a:r>
            <a:r>
              <a:rPr lang="zh-CN" altLang="en-US" sz="2400" dirty="0"/>
              <a:t>，</a:t>
            </a:r>
            <a:r>
              <a:rPr lang="en-US" altLang="zh-CN" sz="2400" dirty="0"/>
              <a:t>X+IX</a:t>
            </a:r>
            <a:r>
              <a:rPr lang="zh-CN" altLang="en-US" sz="2400" dirty="0"/>
              <a:t>，但稍加分析不难看出，实际上只有 </a:t>
            </a:r>
            <a:r>
              <a:rPr lang="en-US" altLang="zh-CN" sz="2400" dirty="0"/>
              <a:t>S+IX </a:t>
            </a:r>
            <a:r>
              <a:rPr lang="zh-CN" altLang="en-US" sz="2400" dirty="0"/>
              <a:t>有新的意义，其它三种组合都没有使锁的强度得到提高（即：</a:t>
            </a:r>
            <a:r>
              <a:rPr lang="en-US" altLang="zh-CN" sz="2400" dirty="0"/>
              <a:t>S+IS=S</a:t>
            </a:r>
            <a:r>
              <a:rPr lang="zh-CN" altLang="en-US" sz="2400" dirty="0"/>
              <a:t>，</a:t>
            </a:r>
            <a:r>
              <a:rPr lang="en-US" altLang="zh-CN" sz="2400" dirty="0"/>
              <a:t>X+IS=X</a:t>
            </a:r>
            <a:r>
              <a:rPr lang="zh-CN" altLang="en-US" sz="2400" dirty="0"/>
              <a:t>，</a:t>
            </a:r>
            <a:r>
              <a:rPr lang="en-US" altLang="zh-CN" sz="2400" dirty="0"/>
              <a:t>X+IX=X</a:t>
            </a:r>
            <a:r>
              <a:rPr lang="zh-CN" altLang="en-US" sz="2400" dirty="0"/>
              <a:t>，这里的“</a:t>
            </a:r>
            <a:r>
              <a:rPr lang="en-US" altLang="zh-CN" sz="2400" dirty="0"/>
              <a:t>=”</a:t>
            </a:r>
            <a:r>
              <a:rPr lang="zh-CN" altLang="en-US" sz="2400" dirty="0"/>
              <a:t>指锁的强度相同）。所谓锁的强度是指对其它锁的排斥程度</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zh-CN" altLang="en-US" sz="3200" dirty="0"/>
              <a:t>意向锁的类型</a:t>
            </a:r>
            <a:endParaRPr lang="zh-CN" altLang="zh-CN" sz="3200" dirty="0" smtClean="0"/>
          </a:p>
        </p:txBody>
      </p:sp>
      <p:sp>
        <p:nvSpPr>
          <p:cNvPr id="98307" name="Rectangle 3"/>
          <p:cNvSpPr>
            <a:spLocks noGrp="1" noChangeArrowheads="1"/>
          </p:cNvSpPr>
          <p:nvPr>
            <p:ph idx="1"/>
          </p:nvPr>
        </p:nvSpPr>
        <p:spPr/>
        <p:txBody>
          <a:bodyPr/>
          <a:lstStyle/>
          <a:p>
            <a:pPr>
              <a:lnSpc>
                <a:spcPct val="150000"/>
              </a:lnSpc>
              <a:buFont typeface="Wingdings" panose="05000000000000000000" pitchFamily="2" charset="2"/>
              <a:buNone/>
            </a:pPr>
            <a:r>
              <a:rPr lang="zh-CN" altLang="en-US" sz="2400" dirty="0"/>
              <a:t>这样我们又可以引入一种新的锁的类型 </a:t>
            </a:r>
            <a:r>
              <a:rPr lang="en-US" altLang="zh-CN" sz="2400" dirty="0"/>
              <a:t>:</a:t>
            </a:r>
          </a:p>
          <a:p>
            <a:pPr>
              <a:lnSpc>
                <a:spcPct val="150000"/>
              </a:lnSpc>
              <a:buFont typeface="Wingdings" panose="05000000000000000000" pitchFamily="2" charset="2"/>
              <a:buChar char="Ø"/>
            </a:pPr>
            <a:r>
              <a:rPr lang="zh-CN" altLang="en-US" sz="2400" dirty="0"/>
              <a:t>共享意向排它锁（</a:t>
            </a:r>
            <a:r>
              <a:rPr lang="en-US" altLang="zh-CN" sz="2400" dirty="0"/>
              <a:t>Shared Intent Exclusive Lock,</a:t>
            </a:r>
            <a:r>
              <a:rPr lang="zh-CN" altLang="en-US" sz="2400" dirty="0"/>
              <a:t>简称 </a:t>
            </a:r>
            <a:r>
              <a:rPr lang="en-US" altLang="zh-CN" sz="2400" dirty="0"/>
              <a:t>SIX </a:t>
            </a:r>
            <a:r>
              <a:rPr lang="zh-CN" altLang="en-US" sz="2400" dirty="0"/>
              <a:t>锁） ：如果对一个</a:t>
            </a:r>
            <a:r>
              <a:rPr lang="zh-CN" altLang="en-US" sz="2400" dirty="0">
                <a:hlinkClick r:id="rId2"/>
              </a:rPr>
              <a:t>数据库</a:t>
            </a:r>
            <a:r>
              <a:rPr lang="zh-CN" altLang="en-US" sz="2400" dirty="0"/>
              <a:t>对象加 </a:t>
            </a:r>
            <a:r>
              <a:rPr lang="en-US" altLang="zh-CN" sz="2400" dirty="0"/>
              <a:t>SIX </a:t>
            </a:r>
            <a:r>
              <a:rPr lang="zh-CN" altLang="en-US" sz="2400" dirty="0"/>
              <a:t>锁，表示对它加 </a:t>
            </a:r>
            <a:r>
              <a:rPr lang="en-US" altLang="zh-CN" sz="2400" dirty="0"/>
              <a:t>S </a:t>
            </a:r>
            <a:r>
              <a:rPr lang="zh-CN" altLang="en-US" sz="2400" dirty="0"/>
              <a:t>锁，再加 </a:t>
            </a:r>
            <a:r>
              <a:rPr lang="en-US" altLang="zh-CN" sz="2400" dirty="0"/>
              <a:t>IX </a:t>
            </a:r>
            <a:r>
              <a:rPr lang="zh-CN" altLang="en-US" sz="2400" dirty="0"/>
              <a:t>锁，即 </a:t>
            </a:r>
            <a:r>
              <a:rPr lang="en-US" altLang="zh-CN" sz="2400" dirty="0"/>
              <a:t>SIX=S+IX</a:t>
            </a:r>
            <a:r>
              <a:rPr lang="zh-CN" altLang="en-US" sz="2400" dirty="0"/>
              <a:t>。例如：事务对某个表加 </a:t>
            </a:r>
            <a:r>
              <a:rPr lang="en-US" altLang="zh-CN" sz="2400" dirty="0"/>
              <a:t>SIX </a:t>
            </a:r>
            <a:r>
              <a:rPr lang="zh-CN" altLang="en-US" sz="2400" dirty="0"/>
              <a:t>锁，则表示该事务要读整个表（所以要对该表加</a:t>
            </a:r>
            <a:r>
              <a:rPr lang="en-US" altLang="zh-CN" sz="2400" dirty="0"/>
              <a:t>S </a:t>
            </a:r>
            <a:r>
              <a:rPr lang="zh-CN" altLang="en-US" sz="2400" dirty="0"/>
              <a:t>锁），同时会更新个别行（所以要对该表加 </a:t>
            </a:r>
            <a:r>
              <a:rPr lang="en-US" altLang="zh-CN" sz="2400" dirty="0"/>
              <a:t>IX</a:t>
            </a:r>
            <a:r>
              <a:rPr lang="zh-CN" altLang="en-US" sz="2400" dirty="0"/>
              <a:t>锁）。 </a:t>
            </a:r>
          </a:p>
          <a:p>
            <a:pPr>
              <a:lnSpc>
                <a:spcPct val="150000"/>
              </a:lnSpc>
              <a:buFont typeface="Wingdings" panose="05000000000000000000" pitchFamily="2" charset="2"/>
              <a:buChar char="Ø"/>
            </a:pPr>
            <a:r>
              <a:rPr lang="zh-CN" altLang="en-US" sz="2400" dirty="0"/>
              <a:t>这样</a:t>
            </a:r>
            <a:r>
              <a:rPr lang="zh-CN" altLang="en-US" sz="2400" dirty="0">
                <a:hlinkClick r:id="rId2"/>
              </a:rPr>
              <a:t>数据库</a:t>
            </a:r>
            <a:r>
              <a:rPr lang="zh-CN" altLang="en-US" sz="2400" dirty="0"/>
              <a:t>对象上所加的锁类型就可能有</a:t>
            </a:r>
            <a:r>
              <a:rPr lang="en-US" altLang="zh-CN" sz="2400" dirty="0"/>
              <a:t>5 </a:t>
            </a:r>
            <a:r>
              <a:rPr lang="zh-CN" altLang="en-US" sz="2400" dirty="0"/>
              <a:t>种：即</a:t>
            </a:r>
            <a:r>
              <a:rPr lang="en-US" altLang="zh-CN" sz="2400" dirty="0"/>
              <a:t>S</a:t>
            </a:r>
            <a:r>
              <a:rPr lang="zh-CN" altLang="en-US" sz="2400" dirty="0"/>
              <a:t>、</a:t>
            </a:r>
            <a:r>
              <a:rPr lang="en-US" altLang="zh-CN" sz="2400" dirty="0"/>
              <a:t>X</a:t>
            </a:r>
            <a:r>
              <a:rPr lang="zh-CN" altLang="en-US" sz="2400" dirty="0"/>
              <a:t>、</a:t>
            </a:r>
            <a:r>
              <a:rPr lang="en-US" altLang="zh-CN" sz="2400" dirty="0"/>
              <a:t>IS</a:t>
            </a:r>
            <a:r>
              <a:rPr lang="zh-CN" altLang="en-US" sz="2400" dirty="0"/>
              <a:t>、</a:t>
            </a:r>
            <a:r>
              <a:rPr lang="en-US" altLang="zh-CN" sz="2400" dirty="0"/>
              <a:t>IX</a:t>
            </a:r>
            <a:r>
              <a:rPr lang="zh-CN" altLang="en-US" sz="2400" dirty="0"/>
              <a:t>、</a:t>
            </a:r>
            <a:r>
              <a:rPr lang="en-US" altLang="zh-CN" sz="2400" dirty="0"/>
              <a:t>SIX</a:t>
            </a:r>
            <a:r>
              <a:rPr lang="zh-CN" altLang="en-US" sz="2400" dirty="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zh-CN" altLang="en-US" sz="3200" dirty="0" smtClean="0"/>
              <a:t>意向锁的相容矩阵</a:t>
            </a:r>
          </a:p>
        </p:txBody>
      </p:sp>
      <p:pic>
        <p:nvPicPr>
          <p:cNvPr id="99331" name="Picture 11"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678150"/>
            <a:ext cx="9066181" cy="463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Text Box 12"/>
          <p:cNvSpPr txBox="1">
            <a:spLocks noChangeArrowheads="1"/>
          </p:cNvSpPr>
          <p:nvPr/>
        </p:nvSpPr>
        <p:spPr bwMode="auto">
          <a:xfrm>
            <a:off x="2332039" y="1417639"/>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839416" y="692696"/>
            <a:ext cx="9855200" cy="563563"/>
          </a:xfrm>
        </p:spPr>
        <p:txBody>
          <a:bodyPr>
            <a:normAutofit/>
          </a:bodyPr>
          <a:lstStyle/>
          <a:p>
            <a:r>
              <a:rPr lang="zh-CN" altLang="en-US" sz="3200" b="1" dirty="0" smtClean="0"/>
              <a:t>意向锁（续）</a:t>
            </a:r>
          </a:p>
        </p:txBody>
      </p:sp>
      <p:sp>
        <p:nvSpPr>
          <p:cNvPr id="4100" name="Rectangle 3"/>
          <p:cNvSpPr>
            <a:spLocks noGrp="1" noChangeArrowheads="1"/>
          </p:cNvSpPr>
          <p:nvPr>
            <p:ph type="body" sz="half" idx="1"/>
          </p:nvPr>
        </p:nvSpPr>
        <p:spPr>
          <a:xfrm>
            <a:off x="806279" y="1844824"/>
            <a:ext cx="5558408" cy="4552528"/>
          </a:xfrm>
        </p:spPr>
        <p:txBody>
          <a:bodyPr/>
          <a:lstStyle/>
          <a:p>
            <a:pPr>
              <a:lnSpc>
                <a:spcPct val="180000"/>
              </a:lnSpc>
              <a:buFont typeface="Wingdings" panose="05000000000000000000" pitchFamily="2" charset="2"/>
              <a:buChar char="Ø"/>
            </a:pPr>
            <a:r>
              <a:rPr lang="zh-CN" altLang="en-US" sz="2800" dirty="0" smtClean="0"/>
              <a:t>锁的强度</a:t>
            </a:r>
            <a:endParaRPr lang="zh-CN" altLang="en-US" sz="2800" dirty="0"/>
          </a:p>
          <a:p>
            <a:pPr lvl="1">
              <a:lnSpc>
                <a:spcPct val="180000"/>
              </a:lnSpc>
              <a:buFont typeface="Wingdings" panose="05000000000000000000" pitchFamily="2" charset="2"/>
              <a:buChar char="Ø"/>
            </a:pPr>
            <a:r>
              <a:rPr lang="zh-CN" altLang="en-US" sz="2400" dirty="0"/>
              <a:t>锁的强度是指它对其他锁的排斥程度</a:t>
            </a:r>
          </a:p>
          <a:p>
            <a:pPr lvl="1">
              <a:lnSpc>
                <a:spcPct val="180000"/>
              </a:lnSpc>
              <a:buFont typeface="Wingdings" panose="05000000000000000000" pitchFamily="2" charset="2"/>
              <a:buChar char="Ø"/>
            </a:pPr>
            <a:r>
              <a:rPr lang="zh-CN" altLang="en-US" sz="2400" dirty="0"/>
              <a:t>一个事务在申请封锁时以强锁代替弱锁是安全的，反之则不然</a:t>
            </a:r>
          </a:p>
        </p:txBody>
      </p:sp>
      <p:graphicFrame>
        <p:nvGraphicFramePr>
          <p:cNvPr id="4098" name="Object 21"/>
          <p:cNvGraphicFramePr>
            <a:graphicFrameLocks noGrp="1" noChangeAspect="1"/>
          </p:cNvGraphicFramePr>
          <p:nvPr>
            <p:ph sz="half" idx="2"/>
          </p:nvPr>
        </p:nvGraphicFramePr>
        <p:xfrm>
          <a:off x="6672263" y="1700213"/>
          <a:ext cx="3084512" cy="4495800"/>
        </p:xfrm>
        <a:graphic>
          <a:graphicData uri="http://schemas.openxmlformats.org/presentationml/2006/ole">
            <mc:AlternateContent xmlns:mc="http://schemas.openxmlformats.org/markup-compatibility/2006">
              <mc:Choice xmlns:v="urn:schemas-microsoft-com:vml" Requires="v">
                <p:oleObj spid="_x0000_s4148" name="Image" r:id="rId3" imgW="10158730" imgH="14806349" progId="Photoshop.Image.7">
                  <p:embed/>
                </p:oleObj>
              </mc:Choice>
              <mc:Fallback>
                <p:oleObj name="Image" r:id="rId3" imgW="10158730" imgH="14806349" progId="Photoshop.Image.7">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263" y="1700213"/>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r>
              <a:rPr lang="zh-CN" altLang="en-US" sz="3200" dirty="0" smtClean="0"/>
              <a:t>意向锁（续）</a:t>
            </a:r>
          </a:p>
        </p:txBody>
      </p:sp>
      <p:sp>
        <p:nvSpPr>
          <p:cNvPr id="100355" name="Rectangle 3"/>
          <p:cNvSpPr>
            <a:spLocks noGrp="1" noChangeArrowheads="1"/>
          </p:cNvSpPr>
          <p:nvPr>
            <p:ph idx="1"/>
          </p:nvPr>
        </p:nvSpPr>
        <p:spPr>
          <a:xfrm>
            <a:off x="838200" y="1611194"/>
            <a:ext cx="10586392" cy="5058166"/>
          </a:xfrm>
        </p:spPr>
        <p:txBody>
          <a:bodyPr>
            <a:noAutofit/>
          </a:bodyPr>
          <a:lstStyle/>
          <a:p>
            <a:pPr>
              <a:lnSpc>
                <a:spcPct val="130000"/>
              </a:lnSpc>
              <a:buFont typeface="Wingdings" panose="05000000000000000000" pitchFamily="2" charset="2"/>
              <a:buChar char="Ø"/>
            </a:pPr>
            <a:r>
              <a:rPr lang="zh-CN" altLang="en-US" sz="2800" dirty="0"/>
              <a:t>具有意向锁的多粒度封锁方法</a:t>
            </a:r>
          </a:p>
          <a:p>
            <a:pPr marL="990600" lvl="1" indent="-342900">
              <a:lnSpc>
                <a:spcPct val="130000"/>
              </a:lnSpc>
              <a:spcBef>
                <a:spcPct val="60000"/>
              </a:spcBef>
              <a:buFont typeface="Wingdings" panose="05000000000000000000" pitchFamily="2" charset="2"/>
              <a:buChar char="Ø"/>
            </a:pPr>
            <a:r>
              <a:rPr lang="zh-CN" altLang="en-US" sz="2400" dirty="0"/>
              <a:t>申请封锁时应该按自上而下的次序进行</a:t>
            </a:r>
          </a:p>
          <a:p>
            <a:pPr marL="990600" lvl="1" indent="-342900">
              <a:lnSpc>
                <a:spcPct val="130000"/>
              </a:lnSpc>
              <a:spcBef>
                <a:spcPct val="60000"/>
              </a:spcBef>
              <a:buFont typeface="Wingdings" panose="05000000000000000000" pitchFamily="2" charset="2"/>
              <a:buChar char="Ø"/>
            </a:pPr>
            <a:r>
              <a:rPr lang="zh-CN" altLang="en-US" sz="2400" dirty="0"/>
              <a:t>释放封锁时则应该按自下而上的次序进行</a:t>
            </a:r>
          </a:p>
          <a:p>
            <a:pPr>
              <a:lnSpc>
                <a:spcPct val="130000"/>
              </a:lnSpc>
              <a:spcBef>
                <a:spcPct val="60000"/>
              </a:spcBef>
              <a:buFont typeface="Wingdings" panose="05000000000000000000" pitchFamily="2" charset="2"/>
              <a:buChar char="Ø"/>
            </a:pPr>
            <a:r>
              <a:rPr lang="zh-CN" altLang="en-US" sz="2800" dirty="0"/>
              <a:t>   例如：事务</a:t>
            </a:r>
            <a:r>
              <a:rPr lang="en-US" altLang="zh-CN" sz="2800" dirty="0"/>
              <a:t>T1</a:t>
            </a:r>
            <a:r>
              <a:rPr lang="zh-CN" altLang="en-US" sz="2800" dirty="0"/>
              <a:t>要对关系</a:t>
            </a:r>
            <a:r>
              <a:rPr lang="en-US" altLang="zh-CN" sz="2800" i="1" dirty="0"/>
              <a:t>R</a:t>
            </a:r>
            <a:r>
              <a:rPr lang="en-US" altLang="zh-CN" sz="2800" dirty="0"/>
              <a:t>1</a:t>
            </a:r>
            <a:r>
              <a:rPr lang="zh-CN" altLang="en-US" sz="2800" dirty="0"/>
              <a:t>加</a:t>
            </a:r>
            <a:r>
              <a:rPr lang="en-US" altLang="zh-CN" sz="2800" dirty="0"/>
              <a:t>S</a:t>
            </a:r>
            <a:r>
              <a:rPr lang="zh-CN" altLang="en-US" sz="2800" dirty="0"/>
              <a:t>锁</a:t>
            </a:r>
          </a:p>
          <a:p>
            <a:pPr marL="990600" lvl="1" indent="-342900">
              <a:lnSpc>
                <a:spcPct val="130000"/>
              </a:lnSpc>
              <a:spcBef>
                <a:spcPct val="60000"/>
              </a:spcBef>
              <a:buFont typeface="Wingdings" panose="05000000000000000000" pitchFamily="2" charset="2"/>
              <a:buChar char="Ø"/>
            </a:pPr>
            <a:r>
              <a:rPr lang="zh-CN" altLang="en-US" sz="2400" dirty="0"/>
              <a:t>要首先对数据库加</a:t>
            </a:r>
            <a:r>
              <a:rPr lang="en-US" altLang="zh-CN" sz="2400" dirty="0"/>
              <a:t>IS</a:t>
            </a:r>
            <a:r>
              <a:rPr lang="zh-CN" altLang="en-US" sz="2400" dirty="0"/>
              <a:t>锁</a:t>
            </a:r>
          </a:p>
          <a:p>
            <a:pPr marL="990600" lvl="1" indent="-342900">
              <a:lnSpc>
                <a:spcPct val="130000"/>
              </a:lnSpc>
              <a:spcBef>
                <a:spcPct val="60000"/>
              </a:spcBef>
              <a:buFont typeface="Wingdings" panose="05000000000000000000" pitchFamily="2" charset="2"/>
              <a:buChar char="Ø"/>
            </a:pPr>
            <a:r>
              <a:rPr lang="zh-CN" altLang="en-US" sz="2400" dirty="0"/>
              <a:t>检查数据库和</a:t>
            </a:r>
            <a:r>
              <a:rPr lang="en-US" altLang="zh-CN" sz="2400" i="1" dirty="0"/>
              <a:t>R</a:t>
            </a:r>
            <a:r>
              <a:rPr lang="en-US" altLang="zh-CN" sz="2400" dirty="0"/>
              <a:t>1</a:t>
            </a:r>
            <a:r>
              <a:rPr lang="zh-CN" altLang="en-US" sz="2400" dirty="0"/>
              <a:t>是否已加了不相容的锁</a:t>
            </a:r>
            <a:r>
              <a:rPr lang="en-US" altLang="zh-CN" sz="2400" dirty="0"/>
              <a:t>(X</a:t>
            </a:r>
            <a:r>
              <a:rPr lang="zh-CN" altLang="en-US" sz="2400" dirty="0"/>
              <a:t>或</a:t>
            </a:r>
            <a:r>
              <a:rPr lang="en-US" altLang="zh-CN" sz="2400" dirty="0"/>
              <a:t>IX)</a:t>
            </a:r>
          </a:p>
          <a:p>
            <a:pPr marL="990600" lvl="1" indent="-342900">
              <a:lnSpc>
                <a:spcPct val="130000"/>
              </a:lnSpc>
              <a:spcBef>
                <a:spcPct val="60000"/>
              </a:spcBef>
              <a:buFont typeface="Wingdings" panose="05000000000000000000" pitchFamily="2" charset="2"/>
              <a:buChar char="Ø"/>
            </a:pPr>
            <a:r>
              <a:rPr lang="zh-CN" altLang="en-US" sz="2400" dirty="0"/>
              <a:t>不再需要搜索和检查</a:t>
            </a:r>
            <a:r>
              <a:rPr lang="en-US" altLang="zh-CN" sz="2400" i="1" dirty="0"/>
              <a:t>R</a:t>
            </a:r>
            <a:r>
              <a:rPr lang="en-US" altLang="zh-CN" sz="2400" dirty="0"/>
              <a:t>1</a:t>
            </a:r>
            <a:r>
              <a:rPr lang="zh-CN" altLang="en-US" sz="2400" dirty="0"/>
              <a:t>中的元组是否加了不相容的锁</a:t>
            </a:r>
            <a:r>
              <a:rPr lang="en-US" altLang="zh-CN" sz="2400" dirty="0"/>
              <a:t>(X</a:t>
            </a:r>
            <a:r>
              <a:rPr lang="zh-CN" altLang="en-US" sz="2400" dirty="0"/>
              <a:t>锁</a:t>
            </a:r>
            <a:r>
              <a:rPr lang="en-US" altLang="zh-CN" sz="2400" dirty="0"/>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zh-CN" altLang="en-US" sz="3200" dirty="0" smtClean="0"/>
              <a:t>意向锁（续）</a:t>
            </a:r>
          </a:p>
        </p:txBody>
      </p:sp>
      <p:sp>
        <p:nvSpPr>
          <p:cNvPr id="101379" name="Rectangle 3"/>
          <p:cNvSpPr>
            <a:spLocks noGrp="1" noChangeArrowheads="1"/>
          </p:cNvSpPr>
          <p:nvPr>
            <p:ph idx="1"/>
          </p:nvPr>
        </p:nvSpPr>
        <p:spPr/>
        <p:txBody>
          <a:bodyPr>
            <a:normAutofit/>
          </a:bodyPr>
          <a:lstStyle/>
          <a:p>
            <a:pPr>
              <a:lnSpc>
                <a:spcPct val="150000"/>
              </a:lnSpc>
              <a:buFont typeface="Wingdings" panose="05000000000000000000" pitchFamily="2" charset="2"/>
              <a:buChar char="Ø"/>
            </a:pPr>
            <a:r>
              <a:rPr lang="zh-CN" altLang="en-US" sz="2800" dirty="0" smtClean="0"/>
              <a:t>具有意向锁的多粒度封锁方法</a:t>
            </a:r>
          </a:p>
          <a:p>
            <a:pPr lvl="1">
              <a:lnSpc>
                <a:spcPct val="150000"/>
              </a:lnSpc>
              <a:buFont typeface="Wingdings" panose="05000000000000000000" pitchFamily="2" charset="2"/>
              <a:buChar char="Ø"/>
            </a:pPr>
            <a:r>
              <a:rPr lang="zh-CN" altLang="en-US" sz="2400" dirty="0" smtClean="0"/>
              <a:t>提高了系统的并发度</a:t>
            </a:r>
          </a:p>
          <a:p>
            <a:pPr lvl="1">
              <a:lnSpc>
                <a:spcPct val="150000"/>
              </a:lnSpc>
              <a:buFont typeface="Wingdings" panose="05000000000000000000" pitchFamily="2" charset="2"/>
              <a:buChar char="Ø"/>
            </a:pPr>
            <a:r>
              <a:rPr lang="zh-CN" altLang="en-US" sz="2400" dirty="0" smtClean="0"/>
              <a:t>减少了加锁和解锁的开销</a:t>
            </a:r>
          </a:p>
          <a:p>
            <a:pPr lvl="1">
              <a:lnSpc>
                <a:spcPct val="150000"/>
              </a:lnSpc>
              <a:buFont typeface="Wingdings" panose="05000000000000000000" pitchFamily="2" charset="2"/>
              <a:buChar char="Ø"/>
            </a:pPr>
            <a:r>
              <a:rPr lang="zh-CN" altLang="en-US" sz="2400" dirty="0" smtClean="0"/>
              <a:t>在实际的数据库管理系统产品中得到广泛应用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第十一章  并发控制</a:t>
            </a:r>
          </a:p>
        </p:txBody>
      </p:sp>
      <p:sp>
        <p:nvSpPr>
          <p:cNvPr id="102403" name="Rectangle 3"/>
          <p:cNvSpPr>
            <a:spLocks noGrp="1" noChangeArrowheads="1"/>
          </p:cNvSpPr>
          <p:nvPr>
            <p:ph idx="1"/>
          </p:nvPr>
        </p:nvSpPr>
        <p:spPr/>
        <p:txBody>
          <a:bodyPr>
            <a:normAutofit fontScale="92500" lnSpcReduction="20000"/>
          </a:bodyPr>
          <a:lstStyle/>
          <a:p>
            <a:pPr algn="just" eaLnBrk="1" hangingPunct="1">
              <a:lnSpc>
                <a:spcPct val="150000"/>
              </a:lnSpc>
              <a:buFont typeface="Wingdings" panose="05000000000000000000" pitchFamily="2" charset="2"/>
              <a:buNone/>
            </a:pPr>
            <a:r>
              <a:rPr lang="en-US" altLang="zh-CN" sz="2800" dirty="0" smtClean="0"/>
              <a:t>11.1  </a:t>
            </a:r>
            <a:r>
              <a:rPr lang="zh-CN" altLang="en-US" sz="2800" dirty="0"/>
              <a:t>并发控制概述</a:t>
            </a:r>
          </a:p>
          <a:p>
            <a:pPr algn="just" eaLnBrk="1" hangingPunct="1">
              <a:lnSpc>
                <a:spcPct val="150000"/>
              </a:lnSpc>
              <a:buFont typeface="Wingdings" panose="05000000000000000000" pitchFamily="2" charset="2"/>
              <a:buNone/>
            </a:pPr>
            <a:r>
              <a:rPr lang="en-US" altLang="zh-CN" sz="2800" dirty="0" smtClean="0"/>
              <a:t>11.2  </a:t>
            </a:r>
            <a:r>
              <a:rPr lang="zh-CN" altLang="en-US" sz="2800" dirty="0"/>
              <a:t>封锁</a:t>
            </a:r>
          </a:p>
          <a:p>
            <a:pPr algn="just" eaLnBrk="1" hangingPunct="1">
              <a:lnSpc>
                <a:spcPct val="150000"/>
              </a:lnSpc>
              <a:buFont typeface="Wingdings" panose="05000000000000000000" pitchFamily="2" charset="2"/>
              <a:buNone/>
            </a:pPr>
            <a:r>
              <a:rPr lang="en-US" altLang="zh-CN" sz="2800" dirty="0" smtClean="0"/>
              <a:t>11.3  </a:t>
            </a:r>
            <a:r>
              <a:rPr lang="zh-CN" altLang="en-US" sz="2800" dirty="0"/>
              <a:t>活锁和死锁</a:t>
            </a:r>
          </a:p>
          <a:p>
            <a:pPr algn="just" eaLnBrk="1" hangingPunct="1">
              <a:lnSpc>
                <a:spcPct val="150000"/>
              </a:lnSpc>
              <a:buFont typeface="Wingdings" panose="05000000000000000000" pitchFamily="2" charset="2"/>
              <a:buNone/>
            </a:pPr>
            <a:r>
              <a:rPr lang="en-US" altLang="zh-CN" sz="2800" dirty="0" smtClean="0"/>
              <a:t>11.4  </a:t>
            </a:r>
            <a:r>
              <a:rPr lang="zh-CN" altLang="en-US" sz="2800" dirty="0"/>
              <a:t>并发调度的可串行性</a:t>
            </a:r>
          </a:p>
          <a:p>
            <a:pPr algn="just" eaLnBrk="1" hangingPunct="1">
              <a:lnSpc>
                <a:spcPct val="150000"/>
              </a:lnSpc>
              <a:buFont typeface="Wingdings" panose="05000000000000000000" pitchFamily="2" charset="2"/>
              <a:buNone/>
            </a:pPr>
            <a:r>
              <a:rPr lang="en-US" altLang="zh-CN" sz="2800" dirty="0" smtClean="0"/>
              <a:t>11.5  </a:t>
            </a:r>
            <a:r>
              <a:rPr lang="zh-CN" altLang="en-US" sz="2800" dirty="0"/>
              <a:t>两段锁协议</a:t>
            </a:r>
          </a:p>
          <a:p>
            <a:pPr algn="just" eaLnBrk="1" hangingPunct="1">
              <a:lnSpc>
                <a:spcPct val="150000"/>
              </a:lnSpc>
              <a:buFont typeface="Wingdings" panose="05000000000000000000" pitchFamily="2" charset="2"/>
              <a:buNone/>
            </a:pPr>
            <a:r>
              <a:rPr lang="en-US" altLang="zh-CN" sz="2800" dirty="0" smtClean="0"/>
              <a:t>11.6 </a:t>
            </a:r>
            <a:r>
              <a:rPr lang="zh-CN" altLang="en-US" sz="2800" dirty="0"/>
              <a:t>封锁的粒度</a:t>
            </a:r>
          </a:p>
          <a:p>
            <a:pPr algn="just" eaLnBrk="1" hangingPunct="1">
              <a:lnSpc>
                <a:spcPct val="150000"/>
              </a:lnSpc>
              <a:buFont typeface="Wingdings" panose="05000000000000000000" pitchFamily="2" charset="2"/>
              <a:buNone/>
            </a:pPr>
            <a:r>
              <a:rPr lang="en-US" altLang="zh-CN" sz="2800" dirty="0" smtClean="0">
                <a:solidFill>
                  <a:schemeClr val="accent2"/>
                </a:solidFill>
              </a:rPr>
              <a:t>11.7  </a:t>
            </a:r>
            <a:r>
              <a:rPr lang="zh-CN" altLang="en-US" sz="2800" dirty="0">
                <a:solidFill>
                  <a:schemeClr val="accent2"/>
                </a:solidFill>
              </a:rPr>
              <a:t>小结</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pPr eaLnBrk="1" hangingPunct="1"/>
            <a:r>
              <a:rPr lang="en-US" altLang="zh-CN" sz="3200" dirty="0" smtClean="0"/>
              <a:t>10.7  </a:t>
            </a:r>
            <a:r>
              <a:rPr lang="zh-CN" altLang="en-US" sz="3200" dirty="0" smtClean="0"/>
              <a:t>小结</a:t>
            </a:r>
          </a:p>
        </p:txBody>
      </p:sp>
      <p:sp>
        <p:nvSpPr>
          <p:cNvPr id="103427" name="Rectangle 3"/>
          <p:cNvSpPr>
            <a:spLocks noGrp="1" noChangeArrowheads="1"/>
          </p:cNvSpPr>
          <p:nvPr>
            <p:ph idx="1"/>
          </p:nvPr>
        </p:nvSpPr>
        <p:spPr>
          <a:xfrm>
            <a:off x="838200" y="1825624"/>
            <a:ext cx="10515600" cy="4843735"/>
          </a:xfrm>
        </p:spPr>
        <p:txBody>
          <a:bodyPr>
            <a:normAutofit/>
          </a:bodyPr>
          <a:lstStyle/>
          <a:p>
            <a:pPr eaLnBrk="1" hangingPunct="1">
              <a:lnSpc>
                <a:spcPct val="150000"/>
              </a:lnSpc>
              <a:buFont typeface="Wingdings" panose="05000000000000000000" pitchFamily="2" charset="2"/>
              <a:buChar char="Ø"/>
            </a:pPr>
            <a:r>
              <a:rPr lang="zh-CN" altLang="en-US" sz="2800" dirty="0"/>
              <a:t>数据共享与数据一致性是一对矛盾</a:t>
            </a:r>
          </a:p>
          <a:p>
            <a:pPr eaLnBrk="1" hangingPunct="1">
              <a:lnSpc>
                <a:spcPct val="150000"/>
              </a:lnSpc>
              <a:buFont typeface="Wingdings" panose="05000000000000000000" pitchFamily="2" charset="2"/>
              <a:buChar char="Ø"/>
            </a:pPr>
            <a:r>
              <a:rPr lang="zh-CN" altLang="en-US" sz="2800" dirty="0"/>
              <a:t>数据库的价值在很大程度上取决于它所能提供的数据共享</a:t>
            </a:r>
            <a:r>
              <a:rPr lang="zh-CN" altLang="en-US" sz="2800" dirty="0" smtClean="0"/>
              <a:t>度</a:t>
            </a:r>
            <a:endParaRPr lang="zh-CN" altLang="en-US" sz="2800" dirty="0"/>
          </a:p>
          <a:p>
            <a:pPr eaLnBrk="1" hangingPunct="1">
              <a:lnSpc>
                <a:spcPct val="150000"/>
              </a:lnSpc>
              <a:spcBef>
                <a:spcPct val="40000"/>
              </a:spcBef>
              <a:buFont typeface="Wingdings" panose="05000000000000000000" pitchFamily="2" charset="2"/>
              <a:buChar char="Ø"/>
            </a:pPr>
            <a:r>
              <a:rPr lang="zh-CN" altLang="en-US" sz="2800" dirty="0"/>
              <a:t>数据共享在很大程度上取决于系统允许对数据并发操作的</a:t>
            </a:r>
            <a:r>
              <a:rPr lang="zh-CN" altLang="en-US" sz="2800" dirty="0" smtClean="0"/>
              <a:t>程度</a:t>
            </a:r>
            <a:endParaRPr lang="zh-CN" altLang="en-US" sz="2800" dirty="0"/>
          </a:p>
          <a:p>
            <a:pPr eaLnBrk="1" hangingPunct="1">
              <a:lnSpc>
                <a:spcPct val="150000"/>
              </a:lnSpc>
              <a:spcBef>
                <a:spcPct val="40000"/>
              </a:spcBef>
              <a:buFont typeface="Wingdings" panose="05000000000000000000" pitchFamily="2" charset="2"/>
              <a:buChar char="Ø"/>
            </a:pPr>
            <a:r>
              <a:rPr lang="zh-CN" altLang="en-US" sz="2800" dirty="0" smtClean="0"/>
              <a:t>系统并发</a:t>
            </a:r>
            <a:r>
              <a:rPr lang="zh-CN" altLang="en-US" sz="2800" dirty="0"/>
              <a:t>程度又取决于数据库中的并发控制机制</a:t>
            </a:r>
          </a:p>
          <a:p>
            <a:pPr eaLnBrk="1" hangingPunct="1">
              <a:lnSpc>
                <a:spcPct val="150000"/>
              </a:lnSpc>
              <a:spcBef>
                <a:spcPct val="40000"/>
              </a:spcBef>
              <a:buFont typeface="Wingdings" panose="05000000000000000000" pitchFamily="2" charset="2"/>
              <a:buChar char="Ø"/>
            </a:pPr>
            <a:r>
              <a:rPr lang="zh-CN" altLang="en-US" sz="2800" dirty="0"/>
              <a:t>另一方面，数据的一致性也取决于并发控制的程度。施加的并发控制愈多，数据的一致性往往</a:t>
            </a:r>
            <a:r>
              <a:rPr lang="zh-CN" altLang="en-US" sz="2800" dirty="0" smtClean="0"/>
              <a:t>愈好</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不可重复读</a:t>
            </a:r>
            <a:r>
              <a:rPr lang="en-US" altLang="zh-CN" sz="3200" dirty="0" smtClean="0">
                <a:ea typeface="黑体" panose="02010609060101010101" pitchFamily="49" charset="-122"/>
              </a:rPr>
              <a:t>-</a:t>
            </a:r>
            <a:r>
              <a:rPr lang="zh-CN" altLang="en-US" sz="3200" dirty="0" smtClean="0">
                <a:ea typeface="黑体" panose="02010609060101010101" pitchFamily="49" charset="-122"/>
              </a:rPr>
              <a:t>幻象</a:t>
            </a:r>
          </a:p>
        </p:txBody>
      </p:sp>
      <p:sp>
        <p:nvSpPr>
          <p:cNvPr id="16387" name="Rectangle 3"/>
          <p:cNvSpPr>
            <a:spLocks noGrp="1" noChangeArrowheads="1"/>
          </p:cNvSpPr>
          <p:nvPr>
            <p:ph idx="1"/>
          </p:nvPr>
        </p:nvSpPr>
        <p:spPr>
          <a:xfrm>
            <a:off x="838200" y="1825625"/>
            <a:ext cx="11018440" cy="4351338"/>
          </a:xfrm>
        </p:spPr>
        <p:txBody>
          <a:bodyPr>
            <a:normAutofit/>
          </a:bodyPr>
          <a:lstStyle/>
          <a:p>
            <a:pPr>
              <a:lnSpc>
                <a:spcPct val="140000"/>
              </a:lnSpc>
              <a:spcBef>
                <a:spcPct val="60000"/>
              </a:spcBef>
              <a:buFont typeface="Wingdings" panose="05000000000000000000" pitchFamily="2" charset="2"/>
              <a:buChar char="Ø"/>
            </a:pPr>
            <a:r>
              <a:rPr lang="zh-CN" altLang="en-US" sz="2800" dirty="0">
                <a:ea typeface="宋体" panose="02010600030101010101" pitchFamily="2" charset="-122"/>
              </a:rPr>
              <a:t>事务</a:t>
            </a:r>
            <a:r>
              <a:rPr lang="en-US" altLang="zh-CN" sz="2800" dirty="0">
                <a:ea typeface="宋体" panose="02010600030101010101" pitchFamily="2" charset="-122"/>
              </a:rPr>
              <a:t>T1</a:t>
            </a:r>
            <a:r>
              <a:rPr lang="zh-CN" altLang="en-US" sz="2800" dirty="0">
                <a:ea typeface="宋体" panose="02010600030101010101" pitchFamily="2" charset="-122"/>
              </a:rPr>
              <a:t>按一定条件从数据库中读取了某些数据记录后，</a:t>
            </a:r>
            <a:r>
              <a:rPr lang="zh-CN" altLang="en-US" sz="2800" dirty="0">
                <a:solidFill>
                  <a:schemeClr val="tx2"/>
                </a:solidFill>
                <a:ea typeface="宋体" panose="02010600030101010101" pitchFamily="2" charset="-122"/>
              </a:rPr>
              <a:t>事务</a:t>
            </a:r>
            <a:r>
              <a:rPr lang="en-US" altLang="zh-CN" sz="2800" dirty="0">
                <a:solidFill>
                  <a:schemeClr val="tx2"/>
                </a:solidFill>
                <a:ea typeface="宋体" panose="02010600030101010101" pitchFamily="2" charset="-122"/>
              </a:rPr>
              <a:t>T2</a:t>
            </a:r>
            <a:r>
              <a:rPr lang="zh-CN" altLang="en-US" sz="2800" dirty="0">
                <a:solidFill>
                  <a:schemeClr val="tx2"/>
                </a:solidFill>
                <a:ea typeface="宋体" panose="02010600030101010101" pitchFamily="2" charset="-122"/>
              </a:rPr>
              <a:t>删除了其中部分记录</a:t>
            </a:r>
            <a:r>
              <a:rPr lang="zh-CN" altLang="en-US" sz="2800" dirty="0">
                <a:ea typeface="宋体" panose="02010600030101010101" pitchFamily="2" charset="-122"/>
              </a:rPr>
              <a:t>，当</a:t>
            </a:r>
            <a:r>
              <a:rPr lang="en-US" altLang="zh-CN" sz="2800" dirty="0">
                <a:ea typeface="宋体" panose="02010600030101010101" pitchFamily="2" charset="-122"/>
              </a:rPr>
              <a:t>T1</a:t>
            </a:r>
            <a:r>
              <a:rPr lang="zh-CN" altLang="en-US" sz="2800" dirty="0">
                <a:ea typeface="宋体" panose="02010600030101010101" pitchFamily="2" charset="-122"/>
              </a:rPr>
              <a:t>再次按相同条件读取数据时，发现某些记录消失了 </a:t>
            </a:r>
          </a:p>
          <a:p>
            <a:pPr>
              <a:lnSpc>
                <a:spcPct val="140000"/>
              </a:lnSpc>
              <a:buFont typeface="Wingdings" panose="05000000000000000000" pitchFamily="2" charset="2"/>
              <a:buChar char="Ø"/>
            </a:pPr>
            <a:r>
              <a:rPr lang="zh-CN" altLang="en-US" sz="2800" dirty="0" smtClean="0">
                <a:ea typeface="宋体" panose="02010600030101010101" pitchFamily="2" charset="-122"/>
              </a:rPr>
              <a:t>事务</a:t>
            </a:r>
            <a:r>
              <a:rPr lang="en-US" altLang="zh-CN" sz="2800" dirty="0">
                <a:ea typeface="宋体" panose="02010600030101010101" pitchFamily="2" charset="-122"/>
              </a:rPr>
              <a:t>T1</a:t>
            </a:r>
            <a:r>
              <a:rPr lang="zh-CN" altLang="en-US" sz="2800" dirty="0">
                <a:ea typeface="宋体" panose="02010600030101010101" pitchFamily="2" charset="-122"/>
              </a:rPr>
              <a:t>按一定条件从数据库中读取某些数据记录后，</a:t>
            </a:r>
            <a:r>
              <a:rPr lang="zh-CN" altLang="en-US" sz="2800" dirty="0">
                <a:solidFill>
                  <a:schemeClr val="tx2"/>
                </a:solidFill>
                <a:ea typeface="宋体" panose="02010600030101010101" pitchFamily="2" charset="-122"/>
              </a:rPr>
              <a:t>事务</a:t>
            </a:r>
            <a:r>
              <a:rPr lang="en-US" altLang="zh-CN" sz="2800" dirty="0">
                <a:solidFill>
                  <a:schemeClr val="tx2"/>
                </a:solidFill>
                <a:ea typeface="宋体" panose="02010600030101010101" pitchFamily="2" charset="-122"/>
              </a:rPr>
              <a:t>T2</a:t>
            </a:r>
            <a:r>
              <a:rPr lang="zh-CN" altLang="en-US" sz="2800" dirty="0">
                <a:solidFill>
                  <a:schemeClr val="tx2"/>
                </a:solidFill>
                <a:ea typeface="宋体" panose="02010600030101010101" pitchFamily="2" charset="-122"/>
              </a:rPr>
              <a:t>插入了一些记录</a:t>
            </a:r>
            <a:r>
              <a:rPr lang="zh-CN" altLang="en-US" sz="2800" dirty="0">
                <a:ea typeface="宋体" panose="02010600030101010101" pitchFamily="2" charset="-122"/>
              </a:rPr>
              <a:t>，当</a:t>
            </a:r>
            <a:r>
              <a:rPr lang="en-US" altLang="zh-CN" sz="2800" dirty="0">
                <a:ea typeface="宋体" panose="02010600030101010101" pitchFamily="2" charset="-122"/>
              </a:rPr>
              <a:t>T1</a:t>
            </a:r>
            <a:r>
              <a:rPr lang="zh-CN" altLang="en-US" sz="2800" dirty="0">
                <a:ea typeface="宋体" panose="02010600030101010101" pitchFamily="2" charset="-122"/>
              </a:rPr>
              <a:t>再次按相同条件读取数据时，发现多了一些</a:t>
            </a:r>
            <a:r>
              <a:rPr lang="zh-CN" altLang="en-US" sz="2800" dirty="0" smtClean="0">
                <a:ea typeface="宋体" panose="02010600030101010101" pitchFamily="2" charset="-122"/>
              </a:rPr>
              <a:t>记录</a:t>
            </a:r>
            <a:endParaRPr lang="zh-CN" altLang="en-US" sz="2800" dirty="0">
              <a:ea typeface="宋体" panose="02010600030101010101" pitchFamily="2" charset="-122"/>
            </a:endParaRPr>
          </a:p>
          <a:p>
            <a:pPr>
              <a:lnSpc>
                <a:spcPct val="140000"/>
              </a:lnSpc>
              <a:buFont typeface="Wingdings" panose="05000000000000000000" pitchFamily="2" charset="2"/>
              <a:buChar char="Ø"/>
            </a:pPr>
            <a:r>
              <a:rPr lang="zh-CN" altLang="en-US" sz="2800" dirty="0">
                <a:ea typeface="宋体" panose="02010600030101010101" pitchFamily="2" charset="-122"/>
              </a:rPr>
              <a:t> </a:t>
            </a:r>
            <a:r>
              <a:rPr lang="zh-CN" altLang="en-US" sz="2800" dirty="0" smtClean="0">
                <a:ea typeface="宋体" panose="02010600030101010101" pitchFamily="2" charset="-122"/>
              </a:rPr>
              <a:t>这两种</a:t>
            </a:r>
            <a:r>
              <a:rPr lang="zh-CN" altLang="en-US" sz="2800" dirty="0">
                <a:ea typeface="宋体" panose="02010600030101010101" pitchFamily="2" charset="-122"/>
              </a:rPr>
              <a:t>不可重复读有时也</a:t>
            </a:r>
            <a:r>
              <a:rPr lang="zh-CN" altLang="en-US" sz="2800" dirty="0" smtClean="0">
                <a:ea typeface="宋体" panose="02010600030101010101" pitchFamily="2" charset="-122"/>
              </a:rPr>
              <a:t>称为“</a:t>
            </a:r>
            <a:r>
              <a:rPr lang="zh-CN" altLang="en-US" sz="2800" dirty="0">
                <a:solidFill>
                  <a:schemeClr val="tx2"/>
                </a:solidFill>
                <a:ea typeface="宋体" panose="02010600030101010101" pitchFamily="2" charset="-122"/>
              </a:rPr>
              <a:t>幻影</a:t>
            </a:r>
            <a:r>
              <a:rPr lang="en-US" altLang="zh-CN" sz="2800" dirty="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幻象</a:t>
            </a:r>
            <a:r>
              <a:rPr lang="zh-CN" altLang="en-US" sz="2800" dirty="0" smtClean="0">
                <a:ea typeface="宋体" panose="02010600030101010101" pitchFamily="2" charset="-122"/>
              </a:rPr>
              <a:t>”</a:t>
            </a:r>
            <a:r>
              <a:rPr lang="zh-CN" altLang="en-US" sz="2800" dirty="0" smtClean="0">
                <a:solidFill>
                  <a:schemeClr val="tx2"/>
                </a:solidFill>
                <a:ea typeface="宋体" panose="02010600030101010101" pitchFamily="2" charset="-122"/>
              </a:rPr>
              <a:t> </a:t>
            </a:r>
            <a:r>
              <a:rPr lang="zh-CN" altLang="en-US" sz="2800" dirty="0" smtClean="0">
                <a:ea typeface="宋体" panose="02010600030101010101" pitchFamily="2" charset="-122"/>
              </a:rPr>
              <a:t>现象</a:t>
            </a:r>
            <a:r>
              <a:rPr lang="zh-CN" altLang="en-US" sz="2800" dirty="0">
                <a:ea typeface="宋体" panose="02010600030101010101" pitchFamily="2" charset="-122"/>
              </a:rPr>
              <a:t>（</a:t>
            </a:r>
            <a:r>
              <a:rPr lang="en-US" altLang="zh-CN" sz="2800" dirty="0">
                <a:ea typeface="宋体" panose="02010600030101010101" pitchFamily="2" charset="-122"/>
              </a:rPr>
              <a:t>Phantom Row</a:t>
            </a:r>
            <a:r>
              <a:rPr lang="zh-CN" altLang="en-US" sz="2800" dirty="0">
                <a:ea typeface="宋体" panose="02010600030101010101" pitchFamily="2" charset="-122"/>
              </a:rPr>
              <a:t>）</a:t>
            </a:r>
          </a:p>
          <a:p>
            <a:endParaRPr lang="en-US" altLang="zh-CN" sz="2800" dirty="0">
              <a:ea typeface="宋体" panose="02010600030101010101" pitchFamily="2" charset="-122"/>
            </a:endParaRPr>
          </a:p>
        </p:txBody>
      </p:sp>
    </p:spTree>
    <p:extLst>
      <p:ext uri="{BB962C8B-B14F-4D97-AF65-F5344CB8AC3E}">
        <p14:creationId xmlns:p14="http://schemas.microsoft.com/office/powerpoint/2010/main" val="3599061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zh-CN" altLang="en-US" sz="3200" dirty="0" smtClean="0"/>
              <a:t>小结（续）</a:t>
            </a:r>
          </a:p>
        </p:txBody>
      </p:sp>
      <p:sp>
        <p:nvSpPr>
          <p:cNvPr id="104451" name="Rectangle 3"/>
          <p:cNvSpPr>
            <a:spLocks noGrp="1" noChangeArrowheads="1"/>
          </p:cNvSpPr>
          <p:nvPr>
            <p:ph idx="1"/>
          </p:nvPr>
        </p:nvSpPr>
        <p:spPr/>
        <p:txBody>
          <a:bodyPr>
            <a:normAutofit/>
          </a:bodyPr>
          <a:lstStyle/>
          <a:p>
            <a:pPr eaLnBrk="1" hangingPunct="1">
              <a:lnSpc>
                <a:spcPct val="150000"/>
              </a:lnSpc>
              <a:buFont typeface="Wingdings" panose="05000000000000000000" pitchFamily="2" charset="2"/>
              <a:buChar char="Ø"/>
            </a:pPr>
            <a:r>
              <a:rPr lang="zh-CN" altLang="en-US" sz="2800" dirty="0" smtClean="0"/>
              <a:t>数据库的并发控制以事务为单位</a:t>
            </a:r>
          </a:p>
          <a:p>
            <a:pPr eaLnBrk="1" hangingPunct="1">
              <a:lnSpc>
                <a:spcPct val="150000"/>
              </a:lnSpc>
              <a:buFont typeface="Wingdings" panose="05000000000000000000" pitchFamily="2" charset="2"/>
              <a:buChar char="Ø"/>
            </a:pPr>
            <a:r>
              <a:rPr lang="zh-CN" altLang="en-US" sz="2800" dirty="0" smtClean="0"/>
              <a:t>数据库的并发控制通常使用封锁机制</a:t>
            </a:r>
          </a:p>
          <a:p>
            <a:pPr lvl="1" eaLnBrk="1" hangingPunct="1">
              <a:lnSpc>
                <a:spcPct val="150000"/>
              </a:lnSpc>
              <a:buFont typeface="Wingdings" panose="05000000000000000000" pitchFamily="2" charset="2"/>
              <a:buChar char="Ø"/>
            </a:pPr>
            <a:r>
              <a:rPr lang="zh-CN" altLang="en-US" sz="2400" dirty="0"/>
              <a:t>两类最常用的</a:t>
            </a:r>
            <a:r>
              <a:rPr lang="zh-CN" altLang="en-US" sz="2400" dirty="0" smtClean="0"/>
              <a:t>封锁</a:t>
            </a:r>
          </a:p>
          <a:p>
            <a:pPr eaLnBrk="1" hangingPunct="1">
              <a:lnSpc>
                <a:spcPct val="150000"/>
              </a:lnSpc>
              <a:buFont typeface="Wingdings" panose="05000000000000000000" pitchFamily="2" charset="2"/>
              <a:buChar char="Ø"/>
            </a:pPr>
            <a:r>
              <a:rPr lang="zh-CN" altLang="en-US" sz="2800" dirty="0" smtClean="0"/>
              <a:t>不同级别的封锁协议提供不同的数据一致性保证，提供不同的数据共享度。</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pPr eaLnBrk="1" hangingPunct="1"/>
            <a:r>
              <a:rPr lang="zh-CN" altLang="en-US" sz="3200" dirty="0" smtClean="0"/>
              <a:t>小结（续）</a:t>
            </a:r>
          </a:p>
        </p:txBody>
      </p:sp>
      <p:sp>
        <p:nvSpPr>
          <p:cNvPr id="105475" name="Rectangle 3"/>
          <p:cNvSpPr>
            <a:spLocks noGrp="1" noChangeArrowheads="1"/>
          </p:cNvSpPr>
          <p:nvPr>
            <p:ph idx="1"/>
          </p:nvPr>
        </p:nvSpPr>
        <p:spPr>
          <a:xfrm>
            <a:off x="983432" y="1772816"/>
            <a:ext cx="10009112" cy="5085184"/>
          </a:xfrm>
        </p:spPr>
        <p:txBody>
          <a:bodyPr>
            <a:normAutofit/>
          </a:bodyPr>
          <a:lstStyle/>
          <a:p>
            <a:pPr eaLnBrk="1" hangingPunct="1">
              <a:lnSpc>
                <a:spcPct val="150000"/>
              </a:lnSpc>
              <a:buFont typeface="Wingdings" panose="05000000000000000000" pitchFamily="2" charset="2"/>
              <a:buChar char="Ø"/>
            </a:pPr>
            <a:r>
              <a:rPr lang="zh-CN" altLang="en-US" sz="2800" dirty="0"/>
              <a:t>并发控制机制调度并发事务操作是否正确</a:t>
            </a:r>
            <a:r>
              <a:rPr lang="zh-CN" altLang="en-US" sz="2800" dirty="0" smtClean="0"/>
              <a:t>的唯一判别</a:t>
            </a:r>
            <a:r>
              <a:rPr lang="zh-CN" altLang="en-US" sz="2800" dirty="0"/>
              <a:t>准则是</a:t>
            </a:r>
            <a:r>
              <a:rPr lang="zh-CN" altLang="en-US" sz="2800" dirty="0" smtClean="0">
                <a:solidFill>
                  <a:srgbClr val="FF0000"/>
                </a:solidFill>
              </a:rPr>
              <a:t>可串行化准则</a:t>
            </a:r>
          </a:p>
          <a:p>
            <a:pPr lvl="1" eaLnBrk="1" hangingPunct="1">
              <a:lnSpc>
                <a:spcPct val="150000"/>
              </a:lnSpc>
              <a:spcBef>
                <a:spcPct val="60000"/>
              </a:spcBef>
              <a:buFont typeface="Wingdings" panose="05000000000000000000" pitchFamily="2" charset="2"/>
              <a:buChar char="Ø"/>
            </a:pPr>
            <a:r>
              <a:rPr lang="zh-CN" altLang="en-US" sz="2400" dirty="0" smtClean="0"/>
              <a:t>并发操作的正确性则通常由两段锁协议来保证</a:t>
            </a:r>
          </a:p>
          <a:p>
            <a:pPr lvl="1" eaLnBrk="1" hangingPunct="1">
              <a:lnSpc>
                <a:spcPct val="150000"/>
              </a:lnSpc>
              <a:spcBef>
                <a:spcPct val="60000"/>
              </a:spcBef>
              <a:buFont typeface="Wingdings" panose="05000000000000000000" pitchFamily="2" charset="2"/>
              <a:buChar char="Ø"/>
            </a:pPr>
            <a:r>
              <a:rPr lang="zh-CN" altLang="en-US" sz="2400" dirty="0" smtClean="0"/>
              <a:t>两段锁协议是可串行化调度的充分条件，但不是必要条件</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eaLnBrk="1" hangingPunct="1"/>
            <a:r>
              <a:rPr lang="zh-CN" altLang="en-US" sz="3200" dirty="0" smtClean="0"/>
              <a:t>小结（续）</a:t>
            </a:r>
          </a:p>
        </p:txBody>
      </p:sp>
      <p:sp>
        <p:nvSpPr>
          <p:cNvPr id="106499" name="Rectangle 3"/>
          <p:cNvSpPr>
            <a:spLocks noGrp="1" noChangeArrowheads="1"/>
          </p:cNvSpPr>
          <p:nvPr>
            <p:ph idx="1"/>
          </p:nvPr>
        </p:nvSpPr>
        <p:spPr>
          <a:xfrm>
            <a:off x="983432" y="1718436"/>
            <a:ext cx="9865096" cy="5022931"/>
          </a:xfrm>
        </p:spPr>
        <p:txBody>
          <a:bodyPr>
            <a:normAutofit fontScale="92500" lnSpcReduction="20000"/>
          </a:bodyPr>
          <a:lstStyle/>
          <a:p>
            <a:pPr eaLnBrk="1" hangingPunct="1">
              <a:lnSpc>
                <a:spcPct val="150000"/>
              </a:lnSpc>
              <a:buFont typeface="Wingdings" panose="05000000000000000000" pitchFamily="2" charset="2"/>
              <a:buChar char="Ø"/>
            </a:pPr>
            <a:r>
              <a:rPr lang="zh-CN" altLang="en-US" sz="3000" dirty="0"/>
              <a:t>对数据对象施加封锁，带来问题</a:t>
            </a:r>
          </a:p>
          <a:p>
            <a:pPr eaLnBrk="1" hangingPunct="1">
              <a:lnSpc>
                <a:spcPct val="150000"/>
              </a:lnSpc>
              <a:buFont typeface="Wingdings" panose="05000000000000000000" pitchFamily="2" charset="2"/>
              <a:buChar char="Ø"/>
            </a:pPr>
            <a:r>
              <a:rPr lang="zh-CN" altLang="en-US" sz="3000" dirty="0"/>
              <a:t>活锁： 先来先服务</a:t>
            </a:r>
          </a:p>
          <a:p>
            <a:pPr eaLnBrk="1" hangingPunct="1">
              <a:lnSpc>
                <a:spcPct val="150000"/>
              </a:lnSpc>
              <a:buFont typeface="Wingdings" panose="05000000000000000000" pitchFamily="2" charset="2"/>
              <a:buChar char="Ø"/>
            </a:pPr>
            <a:r>
              <a:rPr lang="zh-CN" altLang="en-US" sz="3000" dirty="0"/>
              <a:t> 死锁：</a:t>
            </a:r>
          </a:p>
          <a:p>
            <a:pPr lvl="1" eaLnBrk="1" hangingPunct="1">
              <a:lnSpc>
                <a:spcPct val="150000"/>
              </a:lnSpc>
              <a:buFont typeface="Wingdings" panose="05000000000000000000" pitchFamily="2" charset="2"/>
              <a:buChar char="Ø"/>
            </a:pPr>
            <a:r>
              <a:rPr lang="zh-CN" altLang="en-US" sz="2400" dirty="0"/>
              <a:t>预防方法</a:t>
            </a:r>
          </a:p>
          <a:p>
            <a:pPr lvl="2" eaLnBrk="1" hangingPunct="1">
              <a:lnSpc>
                <a:spcPct val="150000"/>
              </a:lnSpc>
              <a:buFont typeface="Wingdings" panose="05000000000000000000" pitchFamily="2" charset="2"/>
              <a:buChar char="Ø"/>
            </a:pPr>
            <a:r>
              <a:rPr lang="zh-CN" altLang="en-US" sz="2400" dirty="0" smtClean="0"/>
              <a:t>一次封锁法</a:t>
            </a:r>
          </a:p>
          <a:p>
            <a:pPr lvl="2" eaLnBrk="1" hangingPunct="1">
              <a:lnSpc>
                <a:spcPct val="150000"/>
              </a:lnSpc>
              <a:buFont typeface="Wingdings" panose="05000000000000000000" pitchFamily="2" charset="2"/>
              <a:buChar char="Ø"/>
            </a:pPr>
            <a:r>
              <a:rPr lang="zh-CN" altLang="en-US" sz="2400" dirty="0" smtClean="0"/>
              <a:t>顺序封锁法</a:t>
            </a:r>
          </a:p>
          <a:p>
            <a:pPr lvl="1" eaLnBrk="1" hangingPunct="1">
              <a:lnSpc>
                <a:spcPct val="150000"/>
              </a:lnSpc>
              <a:buFont typeface="Wingdings" panose="05000000000000000000" pitchFamily="2" charset="2"/>
              <a:buChar char="Ø"/>
            </a:pPr>
            <a:r>
              <a:rPr lang="zh-CN" altLang="en-US" sz="2400" dirty="0"/>
              <a:t> 死锁的诊断与解除</a:t>
            </a:r>
          </a:p>
          <a:p>
            <a:pPr lvl="2" eaLnBrk="1" hangingPunct="1">
              <a:lnSpc>
                <a:spcPct val="150000"/>
              </a:lnSpc>
              <a:buFont typeface="Wingdings" panose="05000000000000000000" pitchFamily="2" charset="2"/>
              <a:buChar char="Ø"/>
            </a:pPr>
            <a:r>
              <a:rPr lang="zh-CN" altLang="en-US" sz="2400" dirty="0" smtClean="0"/>
              <a:t>超时法</a:t>
            </a:r>
          </a:p>
          <a:p>
            <a:pPr lvl="2" eaLnBrk="1" hangingPunct="1">
              <a:lnSpc>
                <a:spcPct val="150000"/>
              </a:lnSpc>
              <a:buFont typeface="Wingdings" panose="05000000000000000000" pitchFamily="2" charset="2"/>
              <a:buChar char="Ø"/>
            </a:pPr>
            <a:r>
              <a:rPr lang="zh-CN" altLang="en-US" sz="2400" dirty="0" smtClean="0"/>
              <a:t>等待图法</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pPr eaLnBrk="1" hangingPunct="1"/>
            <a:r>
              <a:rPr lang="zh-CN" altLang="en-US" sz="3200" dirty="0" smtClean="0"/>
              <a:t>小结（续）</a:t>
            </a:r>
          </a:p>
        </p:txBody>
      </p:sp>
      <p:sp>
        <p:nvSpPr>
          <p:cNvPr id="107523" name="Rectangle 3"/>
          <p:cNvSpPr>
            <a:spLocks noGrp="1" noChangeArrowheads="1"/>
          </p:cNvSpPr>
          <p:nvPr>
            <p:ph idx="1"/>
          </p:nvPr>
        </p:nvSpPr>
        <p:spPr/>
        <p:txBody>
          <a:bodyPr/>
          <a:lstStyle/>
          <a:p>
            <a:pPr eaLnBrk="1" hangingPunct="1">
              <a:lnSpc>
                <a:spcPct val="160000"/>
              </a:lnSpc>
              <a:buFont typeface="Wingdings" panose="05000000000000000000" pitchFamily="2" charset="2"/>
              <a:buChar char="Ø"/>
            </a:pPr>
            <a:r>
              <a:rPr lang="zh-CN" altLang="en-US" sz="2800" dirty="0"/>
              <a:t>不同的数据库管理系统提供的封锁类型、封锁协议、达到的系统一致性级别不尽相同。但是其依据的基本原理和技术</a:t>
            </a:r>
            <a:r>
              <a:rPr lang="zh-CN" altLang="en-US" sz="2800" dirty="0" smtClean="0"/>
              <a:t>是相同</a:t>
            </a:r>
            <a:r>
              <a:rPr lang="zh-CN" altLang="en-US" sz="2800" dirty="0"/>
              <a:t>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3. 读“脏”数据</a:t>
            </a:r>
          </a:p>
        </p:txBody>
      </p:sp>
      <p:sp>
        <p:nvSpPr>
          <p:cNvPr id="18435" name="Rectangle 3"/>
          <p:cNvSpPr>
            <a:spLocks noGrp="1" noChangeArrowheads="1"/>
          </p:cNvSpPr>
          <p:nvPr>
            <p:ph idx="1"/>
          </p:nvPr>
        </p:nvSpPr>
        <p:spPr/>
        <p:txBody>
          <a:bodyPr>
            <a:normAutofit lnSpcReduction="10000"/>
          </a:bodyPr>
          <a:lstStyle/>
          <a:p>
            <a:pPr algn="just" eaLnBrk="1" hangingPunct="1">
              <a:lnSpc>
                <a:spcPct val="150000"/>
              </a:lnSpc>
              <a:buFont typeface="Wingdings" panose="05000000000000000000" pitchFamily="2" charset="2"/>
              <a:buNone/>
            </a:pPr>
            <a:r>
              <a:rPr lang="zh-CN" altLang="en-US" sz="2800" dirty="0"/>
              <a:t>事务1修改某一数据，并将其写回磁盘</a:t>
            </a:r>
          </a:p>
          <a:p>
            <a:pPr algn="just" eaLnBrk="1" hangingPunct="1">
              <a:lnSpc>
                <a:spcPct val="150000"/>
              </a:lnSpc>
              <a:buFont typeface="Wingdings" panose="05000000000000000000" pitchFamily="2" charset="2"/>
              <a:buNone/>
            </a:pPr>
            <a:r>
              <a:rPr lang="zh-CN" altLang="en-US" sz="2800" dirty="0"/>
              <a:t>事务2读取同一数据后</a:t>
            </a:r>
          </a:p>
          <a:p>
            <a:pPr algn="just" eaLnBrk="1" hangingPunct="1">
              <a:lnSpc>
                <a:spcPct val="150000"/>
              </a:lnSpc>
              <a:buFont typeface="Wingdings" panose="05000000000000000000" pitchFamily="2" charset="2"/>
              <a:buNone/>
            </a:pPr>
            <a:r>
              <a:rPr lang="zh-CN" altLang="en-US" sz="2800" dirty="0"/>
              <a:t>事务1由于某种原因被撤消，这时事务1已修改过</a:t>
            </a:r>
          </a:p>
          <a:p>
            <a:pPr algn="just" eaLnBrk="1" hangingPunct="1">
              <a:lnSpc>
                <a:spcPct val="150000"/>
              </a:lnSpc>
              <a:buFont typeface="Wingdings" panose="05000000000000000000" pitchFamily="2" charset="2"/>
              <a:buNone/>
            </a:pPr>
            <a:r>
              <a:rPr lang="zh-CN" altLang="en-US" sz="2800" dirty="0"/>
              <a:t>的数据恢复原值</a:t>
            </a:r>
          </a:p>
          <a:p>
            <a:pPr algn="just" eaLnBrk="1" hangingPunct="1">
              <a:lnSpc>
                <a:spcPct val="150000"/>
              </a:lnSpc>
              <a:buFont typeface="Wingdings" panose="05000000000000000000" pitchFamily="2" charset="2"/>
              <a:buNone/>
            </a:pPr>
            <a:r>
              <a:rPr lang="zh-CN" altLang="en-US" sz="2800" dirty="0"/>
              <a:t>事务2读到的数据就与数据库中的数据不一致，</a:t>
            </a:r>
          </a:p>
          <a:p>
            <a:pPr algn="just" eaLnBrk="1" hangingPunct="1">
              <a:lnSpc>
                <a:spcPct val="150000"/>
              </a:lnSpc>
              <a:buFont typeface="Wingdings" panose="05000000000000000000" pitchFamily="2" charset="2"/>
              <a:buNone/>
            </a:pPr>
            <a:r>
              <a:rPr lang="zh-CN" altLang="en-US" sz="2800" dirty="0"/>
              <a:t>是不正确的数据，又称为“脏”数据。</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zh-CN" altLang="en-US" sz="3200" dirty="0" smtClean="0"/>
              <a:t>三种数据不一致性(续)</a:t>
            </a:r>
            <a:r>
              <a:rPr lang="en-US" altLang="zh-CN" sz="3200" dirty="0" smtClean="0"/>
              <a:t>-</a:t>
            </a:r>
            <a:r>
              <a:rPr lang="zh-CN" altLang="en-US" sz="3200" dirty="0" smtClean="0"/>
              <a:t>读“脏”数据</a:t>
            </a:r>
          </a:p>
        </p:txBody>
      </p:sp>
      <p:grpSp>
        <p:nvGrpSpPr>
          <p:cNvPr id="19459" name="Group 3"/>
          <p:cNvGrpSpPr>
            <a:grpSpLocks/>
          </p:cNvGrpSpPr>
          <p:nvPr/>
        </p:nvGrpSpPr>
        <p:grpSpPr bwMode="auto">
          <a:xfrm>
            <a:off x="3962400" y="1828801"/>
            <a:ext cx="3200400" cy="3471863"/>
            <a:chOff x="1344" y="1104"/>
            <a:chExt cx="2016" cy="2187"/>
          </a:xfrm>
        </p:grpSpPr>
        <p:sp>
          <p:nvSpPr>
            <p:cNvPr id="19461" name="Rectangle 4"/>
            <p:cNvSpPr>
              <a:spLocks noChangeArrowheads="1"/>
            </p:cNvSpPr>
            <p:nvPr/>
          </p:nvSpPr>
          <p:spPr bwMode="auto">
            <a:xfrm>
              <a:off x="2511" y="1354"/>
              <a:ext cx="849"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 </a:t>
              </a:r>
            </a:p>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读</a:t>
              </a:r>
              <a:r>
                <a:rPr lang="en-US" altLang="zh-CN" sz="2000" dirty="0">
                  <a:latin typeface="等线" panose="02010600030101010101" pitchFamily="2" charset="-122"/>
                  <a:ea typeface="等线" panose="02010600030101010101" pitchFamily="2" charset="-122"/>
                </a:rPr>
                <a:t>C=200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endParaRPr lang="zh-CN" altLang="en-US" sz="2000" dirty="0">
                <a:latin typeface="等线" panose="02010600030101010101" pitchFamily="2" charset="-122"/>
                <a:ea typeface="等线" panose="02010600030101010101" pitchFamily="2" charset="-122"/>
              </a:endParaRPr>
            </a:p>
          </p:txBody>
        </p:sp>
        <p:sp>
          <p:nvSpPr>
            <p:cNvPr id="19462" name="Rectangle 5"/>
            <p:cNvSpPr>
              <a:spLocks noChangeArrowheads="1"/>
            </p:cNvSpPr>
            <p:nvPr/>
          </p:nvSpPr>
          <p:spPr bwMode="auto">
            <a:xfrm>
              <a:off x="1344" y="1354"/>
              <a:ext cx="1296"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dirty="0">
                  <a:latin typeface="等线" panose="02010600030101010101" pitchFamily="2" charset="-122"/>
                  <a:ea typeface="等线" panose="02010600030101010101" pitchFamily="2" charset="-122"/>
                </a:rPr>
                <a:t>① 读</a:t>
              </a:r>
              <a:r>
                <a:rPr lang="en-US" altLang="zh-CN" sz="2000" dirty="0">
                  <a:latin typeface="等线" panose="02010600030101010101" pitchFamily="2" charset="-122"/>
                  <a:ea typeface="等线" panose="02010600030101010101" pitchFamily="2" charset="-122"/>
                </a:rPr>
                <a:t>C=100</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C←C*2</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写回</a:t>
              </a:r>
              <a:r>
                <a:rPr lang="en-US" altLang="zh-CN" sz="2000" dirty="0">
                  <a:latin typeface="等线" panose="02010600030101010101" pitchFamily="2" charset="-122"/>
                  <a:ea typeface="等线" panose="02010600030101010101" pitchFamily="2" charset="-122"/>
                </a:rPr>
                <a:t>C</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②   </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③ ROLLBACK</a:t>
              </a:r>
            </a:p>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C</a:t>
              </a:r>
              <a:r>
                <a:rPr lang="zh-CN" altLang="en-US" sz="2000" dirty="0">
                  <a:latin typeface="等线" panose="02010600030101010101" pitchFamily="2" charset="-122"/>
                  <a:ea typeface="等线" panose="02010600030101010101" pitchFamily="2" charset="-122"/>
                </a:rPr>
                <a:t>恢复为100</a:t>
              </a:r>
            </a:p>
          </p:txBody>
        </p:sp>
        <p:sp>
          <p:nvSpPr>
            <p:cNvPr id="19463" name="Rectangle 6"/>
            <p:cNvSpPr>
              <a:spLocks noChangeArrowheads="1"/>
            </p:cNvSpPr>
            <p:nvPr/>
          </p:nvSpPr>
          <p:spPr bwMode="auto">
            <a:xfrm>
              <a:off x="2511" y="1104"/>
              <a:ext cx="8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T</a:t>
              </a:r>
              <a:r>
                <a:rPr lang="en-US" altLang="zh-CN" sz="2000" baseline="-25000" dirty="0">
                  <a:latin typeface="等线" panose="02010600030101010101" pitchFamily="2" charset="-122"/>
                  <a:ea typeface="等线" panose="02010600030101010101" pitchFamily="2" charset="-122"/>
                </a:rPr>
                <a:t>2</a:t>
              </a:r>
            </a:p>
          </p:txBody>
        </p:sp>
        <p:sp>
          <p:nvSpPr>
            <p:cNvPr id="19464" name="Rectangle 7"/>
            <p:cNvSpPr>
              <a:spLocks noChangeArrowheads="1"/>
            </p:cNvSpPr>
            <p:nvPr/>
          </p:nvSpPr>
          <p:spPr bwMode="auto">
            <a:xfrm>
              <a:off x="1344" y="1104"/>
              <a:ext cx="11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dirty="0">
                  <a:latin typeface="等线" panose="02010600030101010101" pitchFamily="2" charset="-122"/>
                  <a:ea typeface="等线" panose="02010600030101010101" pitchFamily="2" charset="-122"/>
                </a:rPr>
                <a:t>T</a:t>
              </a:r>
              <a:r>
                <a:rPr lang="en-US" altLang="zh-CN" sz="2000" baseline="-25000" dirty="0">
                  <a:latin typeface="等线" panose="02010600030101010101" pitchFamily="2" charset="-122"/>
                  <a:ea typeface="等线" panose="02010600030101010101" pitchFamily="2" charset="-122"/>
                </a:rPr>
                <a:t>1</a:t>
              </a:r>
            </a:p>
          </p:txBody>
        </p:sp>
        <p:sp>
          <p:nvSpPr>
            <p:cNvPr id="19465" name="Line 8"/>
            <p:cNvSpPr>
              <a:spLocks noChangeShapeType="1"/>
            </p:cNvSpPr>
            <p:nvPr/>
          </p:nvSpPr>
          <p:spPr bwMode="auto">
            <a:xfrm>
              <a:off x="1344" y="1104"/>
              <a:ext cx="20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6" name="Line 9"/>
            <p:cNvSpPr>
              <a:spLocks noChangeShapeType="1"/>
            </p:cNvSpPr>
            <p:nvPr/>
          </p:nvSpPr>
          <p:spPr bwMode="auto">
            <a:xfrm>
              <a:off x="1344" y="1354"/>
              <a:ext cx="2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7" name="Line 10"/>
            <p:cNvSpPr>
              <a:spLocks noChangeShapeType="1"/>
            </p:cNvSpPr>
            <p:nvPr/>
          </p:nvSpPr>
          <p:spPr bwMode="auto">
            <a:xfrm>
              <a:off x="1344" y="3291"/>
              <a:ext cx="20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8" name="Line 11"/>
            <p:cNvSpPr>
              <a:spLocks noChangeShapeType="1"/>
            </p:cNvSpPr>
            <p:nvPr/>
          </p:nvSpPr>
          <p:spPr bwMode="auto">
            <a:xfrm>
              <a:off x="1344" y="1104"/>
              <a:ext cx="0" cy="21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9" name="Line 12"/>
            <p:cNvSpPr>
              <a:spLocks noChangeShapeType="1"/>
            </p:cNvSpPr>
            <p:nvPr/>
          </p:nvSpPr>
          <p:spPr bwMode="auto">
            <a:xfrm>
              <a:off x="2496" y="1104"/>
              <a:ext cx="0" cy="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70" name="Line 13"/>
            <p:cNvSpPr>
              <a:spLocks noChangeShapeType="1"/>
            </p:cNvSpPr>
            <p:nvPr/>
          </p:nvSpPr>
          <p:spPr bwMode="auto">
            <a:xfrm>
              <a:off x="3360" y="1104"/>
              <a:ext cx="0" cy="21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60" name="Rectangle 14"/>
          <p:cNvSpPr>
            <a:spLocks noChangeArrowheads="1"/>
          </p:cNvSpPr>
          <p:nvPr/>
        </p:nvSpPr>
        <p:spPr bwMode="auto">
          <a:xfrm>
            <a:off x="3962400" y="54102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2400" b="1" dirty="0">
                <a:latin typeface="等线" panose="02010600030101010101" pitchFamily="2" charset="-122"/>
                <a:ea typeface="等线" panose="02010600030101010101" pitchFamily="2" charset="-122"/>
              </a:rPr>
              <a:t>(</a:t>
            </a:r>
            <a:r>
              <a:rPr kumimoji="0" lang="en-US" altLang="zh-CN" sz="2400" b="1" dirty="0">
                <a:latin typeface="等线" panose="02010600030101010101" pitchFamily="2" charset="-122"/>
                <a:ea typeface="等线" panose="02010600030101010101" pitchFamily="2" charset="-122"/>
              </a:rPr>
              <a:t>c) </a:t>
            </a:r>
            <a:r>
              <a:rPr kumimoji="0" lang="zh-CN" altLang="en-US" sz="2400" b="1" dirty="0">
                <a:latin typeface="等线" panose="02010600030101010101" pitchFamily="2" charset="-122"/>
                <a:ea typeface="等线" panose="02010600030101010101" pitchFamily="2" charset="-122"/>
              </a:rPr>
              <a:t>读“脏”数据</a:t>
            </a:r>
            <a:endParaRPr kumimoji="0" lang="zh-CN" altLang="en-US" sz="2400" dirty="0">
              <a:latin typeface="等线" panose="02010600030101010101" pitchFamily="2" charset="-122"/>
              <a:ea typeface="等线"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838200" y="1825624"/>
            <a:ext cx="10515600" cy="4843735"/>
          </a:xfrm>
        </p:spPr>
        <p:txBody>
          <a:bodyPr>
            <a:normAutofit/>
          </a:bodyPr>
          <a:lstStyle/>
          <a:p>
            <a:pPr algn="just" eaLnBrk="1" hangingPunct="1">
              <a:lnSpc>
                <a:spcPct val="150000"/>
              </a:lnSpc>
              <a:buFont typeface="Wingdings" panose="05000000000000000000" pitchFamily="2" charset="2"/>
              <a:buChar char="Ø"/>
            </a:pPr>
            <a:r>
              <a:rPr lang="zh-CN" altLang="en-US" sz="2800" dirty="0" smtClean="0"/>
              <a:t>关于丢失更新</a:t>
            </a:r>
            <a:endParaRPr lang="en-US" altLang="zh-CN" sz="2800" dirty="0" smtClean="0"/>
          </a:p>
          <a:p>
            <a:pPr lvl="1" algn="just">
              <a:lnSpc>
                <a:spcPct val="150000"/>
              </a:lnSpc>
              <a:buFont typeface="Wingdings" panose="05000000000000000000" pitchFamily="2" charset="2"/>
              <a:buChar char="Ø"/>
            </a:pPr>
            <a:r>
              <a:rPr lang="zh-CN" altLang="en-US" sz="2400" dirty="0"/>
              <a:t>第</a:t>
            </a:r>
            <a:r>
              <a:rPr lang="zh-CN" altLang="en-US" sz="2400" dirty="0" smtClean="0"/>
              <a:t>一类丢失更新（回滚丢失）</a:t>
            </a:r>
            <a:endParaRPr lang="en-US" altLang="zh-CN" sz="2400" dirty="0" smtClean="0"/>
          </a:p>
          <a:p>
            <a:pPr lvl="1" algn="just">
              <a:lnSpc>
                <a:spcPct val="150000"/>
              </a:lnSpc>
              <a:buFont typeface="Wingdings" panose="05000000000000000000" pitchFamily="2" charset="2"/>
              <a:buChar char="Ø"/>
            </a:pPr>
            <a:r>
              <a:rPr lang="zh-CN" altLang="en-US" sz="2400" dirty="0"/>
              <a:t>第二</a:t>
            </a:r>
            <a:r>
              <a:rPr lang="zh-CN" altLang="en-US" sz="2400" dirty="0" smtClean="0"/>
              <a:t>类丢失更新（覆盖丢失）</a:t>
            </a:r>
            <a:endParaRPr lang="en-US" altLang="zh-CN" sz="2400" dirty="0" smtClean="0"/>
          </a:p>
          <a:p>
            <a:pPr algn="just" eaLnBrk="1" hangingPunct="1">
              <a:lnSpc>
                <a:spcPct val="150000"/>
              </a:lnSpc>
              <a:buFont typeface="Wingdings" panose="05000000000000000000" pitchFamily="2" charset="2"/>
              <a:buChar char="Ø"/>
            </a:pPr>
            <a:r>
              <a:rPr lang="zh-CN" altLang="en-US" sz="2800" dirty="0" smtClean="0"/>
              <a:t>关于不可重复读</a:t>
            </a:r>
            <a:endParaRPr lang="en-US" altLang="zh-CN" sz="2800" dirty="0" smtClean="0"/>
          </a:p>
          <a:p>
            <a:pPr lvl="1" algn="just">
              <a:lnSpc>
                <a:spcPct val="150000"/>
              </a:lnSpc>
              <a:buFont typeface="Wingdings" panose="05000000000000000000" pitchFamily="2" charset="2"/>
              <a:buChar char="Ø"/>
            </a:pPr>
            <a:r>
              <a:rPr lang="zh-CN" altLang="en-US" sz="2400" dirty="0" smtClean="0"/>
              <a:t>幻想读的问题</a:t>
            </a:r>
            <a:endParaRPr lang="zh-CN" altLang="en-US" sz="2400" dirty="0"/>
          </a:p>
        </p:txBody>
      </p:sp>
      <p:sp>
        <p:nvSpPr>
          <p:cNvPr id="3" name="Rectangle 2"/>
          <p:cNvSpPr>
            <a:spLocks noGrp="1" noChangeArrowheads="1"/>
          </p:cNvSpPr>
          <p:nvPr>
            <p:ph type="title"/>
          </p:nvPr>
        </p:nvSpPr>
        <p:spPr>
          <a:xfrm>
            <a:off x="838200" y="365127"/>
            <a:ext cx="10515600" cy="1325563"/>
          </a:xfrm>
        </p:spPr>
        <p:txBody>
          <a:bodyPr>
            <a:normAutofit/>
          </a:bodyPr>
          <a:lstStyle/>
          <a:p>
            <a:pPr eaLnBrk="1" hangingPunct="1"/>
            <a:r>
              <a:rPr lang="zh-CN" altLang="en-US" sz="3200" dirty="0" smtClean="0"/>
              <a:t>三种数据不一致性(续)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838200" y="1825624"/>
            <a:ext cx="10515600" cy="4843735"/>
          </a:xfrm>
        </p:spPr>
        <p:txBody>
          <a:bodyPr>
            <a:normAutofit fontScale="92500" lnSpcReduction="10000"/>
          </a:bodyPr>
          <a:lstStyle/>
          <a:p>
            <a:pPr algn="just" eaLnBrk="1" hangingPunct="1">
              <a:lnSpc>
                <a:spcPct val="150000"/>
              </a:lnSpc>
              <a:spcBef>
                <a:spcPct val="60000"/>
              </a:spcBef>
              <a:buFont typeface="Wingdings" panose="05000000000000000000" pitchFamily="2" charset="2"/>
              <a:buChar char="Ø"/>
            </a:pPr>
            <a:r>
              <a:rPr lang="en-US" altLang="zh-CN" sz="2800" dirty="0"/>
              <a:t>DBMS</a:t>
            </a:r>
            <a:r>
              <a:rPr lang="zh-CN" altLang="en-US" sz="2800" dirty="0"/>
              <a:t>必须提供并发控制机制</a:t>
            </a:r>
          </a:p>
          <a:p>
            <a:pPr algn="just" eaLnBrk="1" hangingPunct="1">
              <a:lnSpc>
                <a:spcPct val="150000"/>
              </a:lnSpc>
              <a:spcBef>
                <a:spcPct val="60000"/>
              </a:spcBef>
              <a:buFont typeface="Wingdings" panose="05000000000000000000" pitchFamily="2" charset="2"/>
              <a:buChar char="Ø"/>
            </a:pPr>
            <a:r>
              <a:rPr lang="zh-CN" altLang="en-US" sz="2800" dirty="0"/>
              <a:t>并发控制机制是衡量一个</a:t>
            </a:r>
            <a:r>
              <a:rPr lang="en-US" altLang="zh-CN" sz="2800" dirty="0"/>
              <a:t>DBMS</a:t>
            </a:r>
            <a:r>
              <a:rPr lang="zh-CN" altLang="en-US" sz="2800" dirty="0"/>
              <a:t>性能的重要标志之一</a:t>
            </a:r>
          </a:p>
          <a:p>
            <a:pPr algn="just" eaLnBrk="1" hangingPunct="1">
              <a:lnSpc>
                <a:spcPct val="150000"/>
              </a:lnSpc>
              <a:buFont typeface="Wingdings" panose="05000000000000000000" pitchFamily="2" charset="2"/>
              <a:buChar char="Ø"/>
            </a:pPr>
            <a:r>
              <a:rPr lang="zh-CN" altLang="en-US" sz="2800" dirty="0"/>
              <a:t>并发控制机制的任务</a:t>
            </a:r>
          </a:p>
          <a:p>
            <a:pPr lvl="1" algn="just" eaLnBrk="1" hangingPunct="1">
              <a:lnSpc>
                <a:spcPct val="150000"/>
              </a:lnSpc>
              <a:buFont typeface="Wingdings" panose="05000000000000000000" pitchFamily="2" charset="2"/>
              <a:buChar char="Ø"/>
            </a:pPr>
            <a:r>
              <a:rPr lang="zh-CN" altLang="en-US" sz="2600" dirty="0"/>
              <a:t>对并发操作进行正确调度</a:t>
            </a:r>
          </a:p>
          <a:p>
            <a:pPr lvl="1" algn="just" eaLnBrk="1" hangingPunct="1">
              <a:lnSpc>
                <a:spcPct val="150000"/>
              </a:lnSpc>
              <a:buFont typeface="Wingdings" panose="05000000000000000000" pitchFamily="2" charset="2"/>
              <a:buChar char="Ø"/>
            </a:pPr>
            <a:r>
              <a:rPr lang="zh-CN" altLang="en-US" sz="2600" dirty="0"/>
              <a:t>保证事务的隔离性</a:t>
            </a:r>
          </a:p>
          <a:p>
            <a:pPr lvl="1" algn="just" eaLnBrk="1" hangingPunct="1">
              <a:lnSpc>
                <a:spcPct val="150000"/>
              </a:lnSpc>
              <a:buFont typeface="Wingdings" panose="05000000000000000000" pitchFamily="2" charset="2"/>
              <a:buChar char="Ø"/>
            </a:pPr>
            <a:r>
              <a:rPr lang="zh-CN" altLang="en-US" sz="2600" dirty="0"/>
              <a:t>保证数据库的一致性</a:t>
            </a:r>
          </a:p>
          <a:p>
            <a:pPr algn="just" eaLnBrk="1" hangingPunct="1">
              <a:lnSpc>
                <a:spcPct val="150000"/>
              </a:lnSpc>
              <a:spcBef>
                <a:spcPct val="60000"/>
              </a:spcBef>
              <a:buFont typeface="Wingdings" panose="05000000000000000000" pitchFamily="2" charset="2"/>
              <a:buChar char="Ø"/>
            </a:pPr>
            <a:r>
              <a:rPr lang="zh-CN" altLang="en-US" sz="2800" dirty="0"/>
              <a:t>并发控制的基本方法是采用封锁</a:t>
            </a:r>
          </a:p>
          <a:p>
            <a:pPr algn="just" eaLnBrk="1" hangingPunct="1">
              <a:lnSpc>
                <a:spcPct val="150000"/>
              </a:lnSpc>
            </a:pPr>
            <a:endParaRPr lang="zh-CN" altLang="en-US" sz="2400" dirty="0"/>
          </a:p>
        </p:txBody>
      </p:sp>
      <p:sp>
        <p:nvSpPr>
          <p:cNvPr id="3" name="Rectangle 2"/>
          <p:cNvSpPr>
            <a:spLocks noGrp="1" noChangeArrowheads="1"/>
          </p:cNvSpPr>
          <p:nvPr>
            <p:ph type="title"/>
          </p:nvPr>
        </p:nvSpPr>
        <p:spPr>
          <a:xfrm>
            <a:off x="838200" y="365127"/>
            <a:ext cx="10515600" cy="1325563"/>
          </a:xfrm>
        </p:spPr>
        <p:txBody>
          <a:bodyPr>
            <a:normAutofit/>
          </a:bodyPr>
          <a:lstStyle/>
          <a:p>
            <a:pPr eaLnBrk="1" hangingPunct="1"/>
            <a:r>
              <a:rPr lang="zh-CN" altLang="en-US" sz="3200" dirty="0" smtClean="0"/>
              <a:t>三种数据不一致性(续)</a:t>
            </a:r>
          </a:p>
        </p:txBody>
      </p:sp>
    </p:spTree>
    <p:extLst>
      <p:ext uri="{BB962C8B-B14F-4D97-AF65-F5344CB8AC3E}">
        <p14:creationId xmlns:p14="http://schemas.microsoft.com/office/powerpoint/2010/main" val="211636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第十一章  并发控制</a:t>
            </a:r>
          </a:p>
        </p:txBody>
      </p:sp>
      <p:sp>
        <p:nvSpPr>
          <p:cNvPr id="21507" name="Rectangle 3"/>
          <p:cNvSpPr>
            <a:spLocks noGrp="1" noChangeArrowheads="1"/>
          </p:cNvSpPr>
          <p:nvPr>
            <p:ph idx="1"/>
          </p:nvPr>
        </p:nvSpPr>
        <p:spPr>
          <a:xfrm>
            <a:off x="838200" y="1825624"/>
            <a:ext cx="10515600" cy="4843735"/>
          </a:xfrm>
        </p:spPr>
        <p:txBody>
          <a:bodyPr>
            <a:normAutofit fontScale="92500" lnSpcReduction="10000"/>
          </a:bodyPr>
          <a:lstStyle/>
          <a:p>
            <a:pPr algn="just" eaLnBrk="1" hangingPunct="1">
              <a:lnSpc>
                <a:spcPct val="150000"/>
              </a:lnSpc>
              <a:buFont typeface="Wingdings" panose="05000000000000000000" pitchFamily="2" charset="2"/>
              <a:buNone/>
            </a:pPr>
            <a:r>
              <a:rPr lang="en-US" altLang="zh-CN" sz="2800" dirty="0" smtClean="0"/>
              <a:t>11.1  </a:t>
            </a:r>
            <a:r>
              <a:rPr lang="zh-CN" altLang="en-US" sz="2800" dirty="0"/>
              <a:t>并发控制概述</a:t>
            </a:r>
          </a:p>
          <a:p>
            <a:pPr algn="just" eaLnBrk="1" hangingPunct="1">
              <a:lnSpc>
                <a:spcPct val="150000"/>
              </a:lnSpc>
              <a:buFont typeface="Wingdings" panose="05000000000000000000" pitchFamily="2" charset="2"/>
              <a:buNone/>
            </a:pPr>
            <a:r>
              <a:rPr lang="en-US" altLang="zh-CN" sz="2800" dirty="0" smtClean="0">
                <a:solidFill>
                  <a:schemeClr val="accent2"/>
                </a:solidFill>
              </a:rPr>
              <a:t>11.2  </a:t>
            </a:r>
            <a:r>
              <a:rPr lang="zh-CN" altLang="en-US" sz="2800" dirty="0">
                <a:solidFill>
                  <a:schemeClr val="accent2"/>
                </a:solidFill>
              </a:rPr>
              <a:t>封锁</a:t>
            </a:r>
          </a:p>
          <a:p>
            <a:pPr algn="just" eaLnBrk="1" hangingPunct="1">
              <a:lnSpc>
                <a:spcPct val="150000"/>
              </a:lnSpc>
              <a:buFont typeface="Wingdings" panose="05000000000000000000" pitchFamily="2" charset="2"/>
              <a:buNone/>
            </a:pPr>
            <a:r>
              <a:rPr lang="en-US" altLang="zh-CN" sz="2800" dirty="0" smtClean="0"/>
              <a:t>11.3  </a:t>
            </a:r>
            <a:r>
              <a:rPr lang="zh-CN" altLang="en-US" sz="2800" dirty="0"/>
              <a:t>活锁和死锁</a:t>
            </a:r>
          </a:p>
          <a:p>
            <a:pPr algn="just" eaLnBrk="1" hangingPunct="1">
              <a:lnSpc>
                <a:spcPct val="150000"/>
              </a:lnSpc>
              <a:buFont typeface="Wingdings" panose="05000000000000000000" pitchFamily="2" charset="2"/>
              <a:buNone/>
            </a:pPr>
            <a:r>
              <a:rPr lang="en-US" altLang="zh-CN" sz="2800" dirty="0" smtClean="0"/>
              <a:t>11.4  </a:t>
            </a:r>
            <a:r>
              <a:rPr lang="zh-CN" altLang="en-US" sz="2800" dirty="0"/>
              <a:t>并发调度的可串行性</a:t>
            </a:r>
          </a:p>
          <a:p>
            <a:pPr algn="just" eaLnBrk="1" hangingPunct="1">
              <a:lnSpc>
                <a:spcPct val="150000"/>
              </a:lnSpc>
              <a:buFont typeface="Wingdings" panose="05000000000000000000" pitchFamily="2" charset="2"/>
              <a:buNone/>
            </a:pPr>
            <a:r>
              <a:rPr lang="en-US" altLang="zh-CN" sz="2800" dirty="0" smtClean="0"/>
              <a:t>11.5  </a:t>
            </a:r>
            <a:r>
              <a:rPr lang="zh-CN" altLang="en-US" sz="2800" dirty="0"/>
              <a:t>两段锁协议</a:t>
            </a:r>
          </a:p>
          <a:p>
            <a:pPr algn="just" eaLnBrk="1" hangingPunct="1">
              <a:lnSpc>
                <a:spcPct val="150000"/>
              </a:lnSpc>
              <a:buFont typeface="Wingdings" panose="05000000000000000000" pitchFamily="2" charset="2"/>
              <a:buNone/>
            </a:pPr>
            <a:r>
              <a:rPr lang="en-US" altLang="zh-CN" sz="2800" dirty="0" smtClean="0"/>
              <a:t>11.6  </a:t>
            </a:r>
            <a:r>
              <a:rPr lang="zh-CN" altLang="en-US" sz="2800" dirty="0"/>
              <a:t>封锁的粒度</a:t>
            </a:r>
          </a:p>
          <a:p>
            <a:pPr algn="just" eaLnBrk="1" hangingPunct="1">
              <a:lnSpc>
                <a:spcPct val="150000"/>
              </a:lnSpc>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ltLang="zh-CN" sz="3200" dirty="0" smtClean="0"/>
              <a:t>11.2  </a:t>
            </a:r>
            <a:r>
              <a:rPr lang="zh-CN" altLang="en-US" sz="3200" dirty="0" smtClean="0"/>
              <a:t>封锁</a:t>
            </a:r>
          </a:p>
        </p:txBody>
      </p:sp>
      <p:sp>
        <p:nvSpPr>
          <p:cNvPr id="22531" name="Rectangle 3"/>
          <p:cNvSpPr>
            <a:spLocks noGrp="1" noChangeArrowheads="1"/>
          </p:cNvSpPr>
          <p:nvPr>
            <p:ph idx="1"/>
          </p:nvPr>
        </p:nvSpPr>
        <p:spPr/>
        <p:txBody>
          <a:bodyPr>
            <a:normAutofit/>
          </a:bodyPr>
          <a:lstStyle/>
          <a:p>
            <a:pPr eaLnBrk="1" hangingPunct="1">
              <a:lnSpc>
                <a:spcPct val="150000"/>
              </a:lnSpc>
              <a:buFont typeface="Wingdings" panose="05000000000000000000" pitchFamily="2" charset="2"/>
              <a:buNone/>
            </a:pPr>
            <a:r>
              <a:rPr lang="zh-CN" altLang="en-US" sz="2800" dirty="0" smtClean="0">
                <a:solidFill>
                  <a:schemeClr val="accent2"/>
                </a:solidFill>
              </a:rPr>
              <a:t>一、什么是封锁</a:t>
            </a:r>
          </a:p>
          <a:p>
            <a:pPr eaLnBrk="1" hangingPunct="1">
              <a:lnSpc>
                <a:spcPct val="150000"/>
              </a:lnSpc>
              <a:buFont typeface="Wingdings" panose="05000000000000000000" pitchFamily="2" charset="2"/>
              <a:buNone/>
            </a:pPr>
            <a:r>
              <a:rPr lang="zh-CN" altLang="en-US" sz="2800" dirty="0" smtClean="0"/>
              <a:t>二、基本封锁类型</a:t>
            </a:r>
          </a:p>
          <a:p>
            <a:pPr eaLnBrk="1" hangingPunct="1">
              <a:lnSpc>
                <a:spcPct val="150000"/>
              </a:lnSpc>
              <a:buFont typeface="Wingdings" panose="05000000000000000000" pitchFamily="2" charset="2"/>
              <a:buNone/>
            </a:pPr>
            <a:r>
              <a:rPr lang="zh-CN" altLang="en-US" sz="2800" dirty="0" smtClean="0"/>
              <a:t>三、基本锁的相容矩阵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zh-CN" altLang="en-US" sz="3200" dirty="0" smtClean="0"/>
              <a:t>一、什么是封锁</a:t>
            </a:r>
          </a:p>
        </p:txBody>
      </p:sp>
      <p:sp>
        <p:nvSpPr>
          <p:cNvPr id="23555" name="Rectangle 3"/>
          <p:cNvSpPr>
            <a:spLocks noGrp="1" noChangeArrowheads="1"/>
          </p:cNvSpPr>
          <p:nvPr>
            <p:ph idx="1"/>
          </p:nvPr>
        </p:nvSpPr>
        <p:spPr>
          <a:xfrm>
            <a:off x="838200" y="1670438"/>
            <a:ext cx="10298360" cy="4926914"/>
          </a:xfrm>
        </p:spPr>
        <p:txBody>
          <a:bodyPr/>
          <a:lstStyle/>
          <a:p>
            <a:pPr eaLnBrk="1" hangingPunct="1">
              <a:lnSpc>
                <a:spcPct val="150000"/>
              </a:lnSpc>
            </a:pPr>
            <a:r>
              <a:rPr lang="zh-CN" altLang="en-US" sz="2800" dirty="0"/>
              <a:t>封锁就是事务</a:t>
            </a:r>
            <a:r>
              <a:rPr lang="en-US" altLang="zh-CN" sz="2800" dirty="0"/>
              <a:t>T</a:t>
            </a:r>
            <a:r>
              <a:rPr lang="zh-CN" altLang="en-US" sz="2800" dirty="0"/>
              <a:t>在对某个数据对象（例如表、记录等）操作之前，先向系统发出请求，对其加锁</a:t>
            </a:r>
          </a:p>
          <a:p>
            <a:pPr eaLnBrk="1" hangingPunct="1">
              <a:lnSpc>
                <a:spcPct val="150000"/>
              </a:lnSpc>
            </a:pPr>
            <a:r>
              <a:rPr lang="zh-CN" altLang="en-US" sz="2800" dirty="0"/>
              <a:t>加锁后事务</a:t>
            </a:r>
            <a:r>
              <a:rPr lang="en-US" altLang="zh-CN" sz="2800" dirty="0"/>
              <a:t>T</a:t>
            </a:r>
            <a:r>
              <a:rPr lang="zh-CN" altLang="en-US" sz="2800" dirty="0"/>
              <a:t>就对该数据对象有了一定的控制，在事务</a:t>
            </a:r>
            <a:r>
              <a:rPr lang="en-US" altLang="zh-CN" sz="2800" dirty="0"/>
              <a:t>T</a:t>
            </a:r>
            <a:r>
              <a:rPr lang="zh-CN" altLang="en-US" sz="2800" dirty="0"/>
              <a:t>释放它的锁之前，其它的事务不能更新此数据对象。</a:t>
            </a:r>
          </a:p>
          <a:p>
            <a:pPr eaLnBrk="1" hangingPunct="1">
              <a:lnSpc>
                <a:spcPct val="150000"/>
              </a:lnSpc>
            </a:pPr>
            <a:r>
              <a:rPr lang="zh-CN" altLang="en-US" sz="2800" dirty="0"/>
              <a:t>封锁是实现并发控制的一个非常重要的技术</a:t>
            </a:r>
          </a:p>
          <a:p>
            <a:pPr eaLnBrk="1" hangingPunct="1">
              <a:lnSpc>
                <a:spcPct val="150000"/>
              </a:lnSpc>
            </a:pPr>
            <a:endParaRPr lang="zh-CN" altLang="en-US" sz="2800" dirty="0"/>
          </a:p>
          <a:p>
            <a:pPr eaLnBrk="1" hangingPunct="1">
              <a:lnSpc>
                <a:spcPct val="150000"/>
              </a:lnSpc>
            </a:pP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zh-CN" altLang="en-US" sz="3200" dirty="0" smtClean="0"/>
              <a:t>第十一章  并发控制</a:t>
            </a:r>
            <a:endParaRPr lang="zh-CN" altLang="en-US" sz="3200" dirty="0" smtClean="0">
              <a:ea typeface="黑体" panose="02010609060101010101" pitchFamily="49" charset="-122"/>
            </a:endParaRPr>
          </a:p>
        </p:txBody>
      </p:sp>
      <p:sp>
        <p:nvSpPr>
          <p:cNvPr id="8195" name="Rectangle 3"/>
          <p:cNvSpPr>
            <a:spLocks noGrp="1" noChangeArrowheads="1"/>
          </p:cNvSpPr>
          <p:nvPr>
            <p:ph idx="1"/>
          </p:nvPr>
        </p:nvSpPr>
        <p:spPr>
          <a:xfrm>
            <a:off x="838200" y="1825624"/>
            <a:ext cx="10515600" cy="4843735"/>
          </a:xfrm>
        </p:spPr>
        <p:txBody>
          <a:bodyPr>
            <a:normAutofit fontScale="92500" lnSpcReduction="10000"/>
          </a:bodyPr>
          <a:lstStyle/>
          <a:p>
            <a:pPr algn="just" eaLnBrk="1" hangingPunct="1">
              <a:lnSpc>
                <a:spcPct val="150000"/>
              </a:lnSpc>
              <a:buFont typeface="Wingdings" panose="05000000000000000000" pitchFamily="2" charset="2"/>
              <a:buNone/>
            </a:pPr>
            <a:r>
              <a:rPr lang="en-US" altLang="zh-CN" sz="2800" dirty="0" smtClean="0"/>
              <a:t>11.1  </a:t>
            </a:r>
            <a:r>
              <a:rPr lang="zh-CN" altLang="en-US" sz="2800" dirty="0"/>
              <a:t>并发控制概述</a:t>
            </a:r>
          </a:p>
          <a:p>
            <a:pPr algn="just" eaLnBrk="1" hangingPunct="1">
              <a:lnSpc>
                <a:spcPct val="150000"/>
              </a:lnSpc>
              <a:buFont typeface="Wingdings" panose="05000000000000000000" pitchFamily="2" charset="2"/>
              <a:buNone/>
            </a:pPr>
            <a:r>
              <a:rPr lang="en-US" altLang="zh-CN" sz="2800" dirty="0" smtClean="0"/>
              <a:t>11.2  </a:t>
            </a:r>
            <a:r>
              <a:rPr lang="zh-CN" altLang="en-US" sz="2800" dirty="0"/>
              <a:t>封锁</a:t>
            </a:r>
          </a:p>
          <a:p>
            <a:pPr algn="just" eaLnBrk="1" hangingPunct="1">
              <a:lnSpc>
                <a:spcPct val="150000"/>
              </a:lnSpc>
              <a:buFont typeface="Wingdings" panose="05000000000000000000" pitchFamily="2" charset="2"/>
              <a:buNone/>
            </a:pPr>
            <a:r>
              <a:rPr lang="en-US" altLang="zh-CN" sz="2800" dirty="0" smtClean="0"/>
              <a:t>11.3  </a:t>
            </a:r>
            <a:r>
              <a:rPr lang="zh-CN" altLang="en-US" sz="2800" dirty="0"/>
              <a:t>活锁和死锁</a:t>
            </a:r>
          </a:p>
          <a:p>
            <a:pPr algn="just" eaLnBrk="1" hangingPunct="1">
              <a:lnSpc>
                <a:spcPct val="150000"/>
              </a:lnSpc>
              <a:buFont typeface="Wingdings" panose="05000000000000000000" pitchFamily="2" charset="2"/>
              <a:buNone/>
            </a:pPr>
            <a:r>
              <a:rPr lang="en-US" altLang="zh-CN" sz="2800" dirty="0" smtClean="0"/>
              <a:t>11.4  </a:t>
            </a:r>
            <a:r>
              <a:rPr lang="zh-CN" altLang="en-US" sz="2800" dirty="0"/>
              <a:t>并发调度的可串行性</a:t>
            </a:r>
          </a:p>
          <a:p>
            <a:pPr algn="just" eaLnBrk="1" hangingPunct="1">
              <a:lnSpc>
                <a:spcPct val="150000"/>
              </a:lnSpc>
              <a:buFont typeface="Wingdings" panose="05000000000000000000" pitchFamily="2" charset="2"/>
              <a:buNone/>
            </a:pPr>
            <a:r>
              <a:rPr lang="en-US" altLang="zh-CN" sz="2800" dirty="0" smtClean="0"/>
              <a:t>11.5  </a:t>
            </a:r>
            <a:r>
              <a:rPr lang="zh-CN" altLang="en-US" sz="2800" dirty="0"/>
              <a:t>两段锁协议</a:t>
            </a:r>
          </a:p>
          <a:p>
            <a:pPr algn="just" eaLnBrk="1" hangingPunct="1">
              <a:lnSpc>
                <a:spcPct val="150000"/>
              </a:lnSpc>
              <a:buFont typeface="Wingdings" panose="05000000000000000000" pitchFamily="2" charset="2"/>
              <a:buNone/>
            </a:pPr>
            <a:r>
              <a:rPr lang="en-US" altLang="zh-CN" sz="2800" dirty="0" smtClean="0"/>
              <a:t>11.6  </a:t>
            </a:r>
            <a:r>
              <a:rPr lang="zh-CN" altLang="en-US" sz="2800" dirty="0"/>
              <a:t>封锁的粒度</a:t>
            </a:r>
          </a:p>
          <a:p>
            <a:pPr algn="just" eaLnBrk="1" hangingPunct="1">
              <a:lnSpc>
                <a:spcPct val="150000"/>
              </a:lnSpc>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813574" y="1124744"/>
            <a:ext cx="10257384" cy="532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en-US" altLang="zh-CN" sz="2800" dirty="0" smtClean="0">
                <a:latin typeface="等线" panose="02010600030101010101" pitchFamily="2" charset="-122"/>
                <a:ea typeface="等线" panose="02010600030101010101" pitchFamily="2" charset="-122"/>
              </a:rPr>
              <a:t>1</a:t>
            </a:r>
            <a:r>
              <a:rPr lang="zh-CN" altLang="en-US" sz="2800" dirty="0" smtClean="0">
                <a:latin typeface="等线" panose="02010600030101010101" pitchFamily="2" charset="-122"/>
                <a:ea typeface="等线" panose="02010600030101010101" pitchFamily="2" charset="-122"/>
              </a:rPr>
              <a:t>、是并发</a:t>
            </a:r>
            <a:r>
              <a:rPr lang="zh-CN" altLang="en-US" sz="2800" dirty="0">
                <a:latin typeface="等线" panose="02010600030101010101" pitchFamily="2" charset="-122"/>
                <a:ea typeface="等线" panose="02010600030101010101" pitchFamily="2" charset="-122"/>
              </a:rPr>
              <a:t>控制的一种技术</a:t>
            </a:r>
            <a:r>
              <a:rPr lang="zh-CN" altLang="en-US" sz="2800" dirty="0" smtClean="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主要</a:t>
            </a:r>
            <a:r>
              <a:rPr lang="zh-CN" altLang="en-US" sz="2800" dirty="0" smtClean="0">
                <a:latin typeface="等线" panose="02010600030101010101" pitchFamily="2" charset="-122"/>
                <a:ea typeface="等线" panose="02010600030101010101" pitchFamily="2" charset="-122"/>
              </a:rPr>
              <a:t>并发</a:t>
            </a:r>
            <a:r>
              <a:rPr lang="zh-CN" altLang="en-US" sz="2800" dirty="0">
                <a:latin typeface="等线" panose="02010600030101010101" pitchFamily="2" charset="-122"/>
                <a:ea typeface="等线" panose="02010600030101010101" pitchFamily="2" charset="-122"/>
              </a:rPr>
              <a:t>控制</a:t>
            </a:r>
            <a:r>
              <a:rPr lang="zh-CN" altLang="en-US" sz="2800" dirty="0" smtClean="0">
                <a:latin typeface="等线" panose="02010600030101010101" pitchFamily="2" charset="-122"/>
                <a:ea typeface="等线" panose="02010600030101010101" pitchFamily="2" charset="-122"/>
              </a:rPr>
              <a:t>方法：</a:t>
            </a:r>
            <a:endParaRPr lang="zh-CN" altLang="en-US" sz="2800" dirty="0">
              <a:latin typeface="等线" panose="02010600030101010101" pitchFamily="2" charset="-122"/>
              <a:ea typeface="等线" panose="02010600030101010101" pitchFamily="2" charset="-122"/>
            </a:endParaRPr>
          </a:p>
          <a:p>
            <a:pPr eaLnBrk="1" hangingPunct="1">
              <a:lnSpc>
                <a:spcPct val="125000"/>
              </a:lnSpc>
            </a:pPr>
            <a:r>
              <a:rPr lang="zh-CN" altLang="en-US" sz="2400" dirty="0">
                <a:latin typeface="等线" panose="02010600030101010101" pitchFamily="2" charset="-122"/>
                <a:ea typeface="等线" panose="02010600030101010101" pitchFamily="2" charset="-122"/>
              </a:rPr>
              <a:t>① 锁（</a:t>
            </a:r>
            <a:r>
              <a:rPr lang="en-US" altLang="zh-CN" sz="2400" dirty="0">
                <a:latin typeface="等线" panose="02010600030101010101" pitchFamily="2" charset="-122"/>
                <a:ea typeface="等线" panose="02010600030101010101" pitchFamily="2" charset="-122"/>
              </a:rPr>
              <a:t>Locking</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商用主要方法</a:t>
            </a:r>
          </a:p>
          <a:p>
            <a:pPr eaLnBrk="1" hangingPunct="1">
              <a:lnSpc>
                <a:spcPct val="125000"/>
              </a:lnSpc>
            </a:pPr>
            <a:r>
              <a:rPr lang="zh-CN" altLang="en-US" sz="2400" dirty="0">
                <a:latin typeface="等线" panose="02010600030101010101" pitchFamily="2" charset="-122"/>
                <a:ea typeface="等线" panose="02010600030101010101" pitchFamily="2" charset="-122"/>
              </a:rPr>
              <a:t>② 乐观（</a:t>
            </a:r>
            <a:r>
              <a:rPr lang="en-US" altLang="zh-CN" sz="2400" dirty="0">
                <a:latin typeface="等线" panose="02010600030101010101" pitchFamily="2" charset="-122"/>
                <a:ea typeface="等线" panose="02010600030101010101" pitchFamily="2" charset="-122"/>
              </a:rPr>
              <a:t>Optimistic</a:t>
            </a:r>
            <a:r>
              <a:rPr lang="zh-CN" altLang="en-US" sz="2400" dirty="0">
                <a:latin typeface="等线" panose="02010600030101010101" pitchFamily="2" charset="-122"/>
                <a:ea typeface="等线" panose="02010600030101010101" pitchFamily="2" charset="-122"/>
              </a:rPr>
              <a:t>）</a:t>
            </a:r>
          </a:p>
          <a:p>
            <a:pPr eaLnBrk="1" hangingPunct="1">
              <a:lnSpc>
                <a:spcPct val="125000"/>
              </a:lnSpc>
            </a:pPr>
            <a:r>
              <a:rPr lang="zh-CN" altLang="en-US" sz="2400" dirty="0">
                <a:latin typeface="等线" panose="02010600030101010101" pitchFamily="2" charset="-122"/>
                <a:ea typeface="等线" panose="02010600030101010101" pitchFamily="2" charset="-122"/>
              </a:rPr>
              <a:t>③ 时标（</a:t>
            </a:r>
            <a:r>
              <a:rPr lang="en-US" altLang="zh-CN" sz="2400" dirty="0">
                <a:latin typeface="等线" panose="02010600030101010101" pitchFamily="2" charset="-122"/>
                <a:ea typeface="等线" panose="02010600030101010101" pitchFamily="2" charset="-122"/>
              </a:rPr>
              <a:t>timestamping</a:t>
            </a:r>
            <a:r>
              <a:rPr lang="zh-CN" altLang="en-US" sz="2400" dirty="0">
                <a:latin typeface="等线" panose="02010600030101010101" pitchFamily="2" charset="-122"/>
                <a:ea typeface="等线" panose="02010600030101010101" pitchFamily="2" charset="-122"/>
              </a:rPr>
              <a:t>）</a:t>
            </a:r>
            <a:endParaRPr lang="zh-CN" altLang="en-US" sz="2400" b="1" dirty="0">
              <a:latin typeface="等线" panose="02010600030101010101" pitchFamily="2" charset="-122"/>
              <a:ea typeface="等线" panose="02010600030101010101" pitchFamily="2" charset="-122"/>
            </a:endParaRPr>
          </a:p>
          <a:p>
            <a:pPr eaLnBrk="1" hangingPunct="1">
              <a:lnSpc>
                <a:spcPct val="125000"/>
              </a:lnSpc>
              <a:spcBef>
                <a:spcPct val="50000"/>
              </a:spcBef>
            </a:pPr>
            <a:r>
              <a:rPr lang="en-US" altLang="zh-CN" sz="2800" dirty="0">
                <a:latin typeface="等线" panose="02010600030101010101" pitchFamily="2" charset="-122"/>
                <a:ea typeface="等线" panose="02010600030101010101" pitchFamily="2" charset="-122"/>
              </a:rPr>
              <a:t>2</a:t>
            </a:r>
            <a:r>
              <a:rPr lang="zh-CN" altLang="en-US" sz="2800" dirty="0">
                <a:latin typeface="等线" panose="02010600030101010101" pitchFamily="2" charset="-122"/>
                <a:ea typeface="等线" panose="02010600030101010101" pitchFamily="2" charset="-122"/>
              </a:rPr>
              <a:t>、封锁规则</a:t>
            </a:r>
          </a:p>
          <a:p>
            <a:pPr eaLnBrk="1" hangingPunct="1">
              <a:lnSpc>
                <a:spcPct val="125000"/>
              </a:lnSpc>
              <a:spcBef>
                <a:spcPct val="50000"/>
              </a:spcBef>
            </a:pPr>
            <a:r>
              <a:rPr lang="zh-CN" altLang="en-US" sz="2400" dirty="0">
                <a:latin typeface="等线" panose="02010600030101010101" pitchFamily="2" charset="-122"/>
                <a:ea typeface="等线" panose="02010600030101010101" pitchFamily="2" charset="-122"/>
              </a:rPr>
              <a:t>① 将要存取的数据须先申请加锁；</a:t>
            </a:r>
          </a:p>
          <a:p>
            <a:pPr eaLnBrk="1" hangingPunct="1">
              <a:lnSpc>
                <a:spcPct val="125000"/>
              </a:lnSpc>
              <a:spcBef>
                <a:spcPct val="50000"/>
              </a:spcBef>
            </a:pPr>
            <a:r>
              <a:rPr lang="zh-CN" altLang="en-US" sz="2400" dirty="0">
                <a:latin typeface="等线" panose="02010600030101010101" pitchFamily="2" charset="-122"/>
                <a:ea typeface="等线" panose="02010600030101010101" pitchFamily="2" charset="-122"/>
              </a:rPr>
              <a:t>② 已被加锁的数据不能再加不相容锁；</a:t>
            </a:r>
          </a:p>
          <a:p>
            <a:pPr eaLnBrk="1" hangingPunct="1">
              <a:lnSpc>
                <a:spcPct val="125000"/>
              </a:lnSpc>
              <a:spcBef>
                <a:spcPct val="50000"/>
              </a:spcBef>
            </a:pPr>
            <a:r>
              <a:rPr lang="zh-CN" altLang="en-US" sz="2400" dirty="0">
                <a:latin typeface="等线" panose="02010600030101010101" pitchFamily="2" charset="-122"/>
                <a:ea typeface="等线" panose="02010600030101010101" pitchFamily="2" charset="-122"/>
              </a:rPr>
              <a:t>③ 一旦退出使用应立即释放锁；</a:t>
            </a:r>
          </a:p>
          <a:p>
            <a:pPr eaLnBrk="1" hangingPunct="1">
              <a:lnSpc>
                <a:spcPct val="125000"/>
              </a:lnSpc>
              <a:spcBef>
                <a:spcPct val="50000"/>
              </a:spcBef>
            </a:pPr>
            <a:r>
              <a:rPr lang="zh-CN" altLang="en-US" sz="2400" dirty="0">
                <a:latin typeface="等线" panose="02010600030101010101" pitchFamily="2" charset="-122"/>
                <a:ea typeface="等线" panose="02010600030101010101" pitchFamily="2" charset="-122"/>
              </a:rPr>
              <a:t>④ 未被加锁的数据不可对之解锁。</a:t>
            </a:r>
          </a:p>
        </p:txBody>
      </p:sp>
      <p:sp>
        <p:nvSpPr>
          <p:cNvPr id="5" name="Rectangle 2"/>
          <p:cNvSpPr txBox="1">
            <a:spLocks noChangeArrowheads="1"/>
          </p:cNvSpPr>
          <p:nvPr/>
        </p:nvSpPr>
        <p:spPr>
          <a:xfrm>
            <a:off x="838200" y="365127"/>
            <a:ext cx="10515600" cy="1325563"/>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a:lstStyle>
          <a:p>
            <a:pPr>
              <a:lnSpc>
                <a:spcPct val="150000"/>
              </a:lnSpc>
            </a:pPr>
            <a:r>
              <a:rPr lang="zh-CN" altLang="en-US" sz="3200" b="1" dirty="0"/>
              <a:t>一、什么是</a:t>
            </a:r>
            <a:r>
              <a:rPr lang="zh-CN" altLang="en-US" sz="3200" b="1" dirty="0" smtClean="0"/>
              <a:t>封锁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838200" y="1196752"/>
            <a:ext cx="8610600" cy="5570756"/>
          </a:xfrm>
          <a:prstGeom prst="rect">
            <a:avLst/>
          </a:prstGeom>
          <a:noFill/>
          <a:ln w="9525">
            <a:noFill/>
            <a:miter lim="800000"/>
            <a:headEnd/>
            <a:tailEnd/>
          </a:ln>
          <a:effectLst/>
        </p:spPr>
        <p:txBody>
          <a:bodyPr>
            <a:spAutoFit/>
          </a:bodyPr>
          <a:lstStyle/>
          <a:p>
            <a:pPr>
              <a:spcBef>
                <a:spcPct val="50000"/>
              </a:spcBef>
              <a:defRPr/>
            </a:pPr>
            <a:r>
              <a:rPr lang="en-US" altLang="zh-CN" sz="2800" b="1" dirty="0">
                <a:latin typeface="+mn-ea"/>
                <a:cs typeface="Arial" charset="0"/>
              </a:rPr>
              <a:t> </a:t>
            </a:r>
            <a:r>
              <a:rPr lang="en-US" altLang="zh-CN" sz="2800" dirty="0">
                <a:latin typeface="+mn-ea"/>
                <a:cs typeface="Arial" charset="0"/>
              </a:rPr>
              <a:t>3.</a:t>
            </a:r>
            <a:r>
              <a:rPr lang="zh-CN" altLang="en-US" sz="2800" dirty="0">
                <a:latin typeface="+mn-ea"/>
              </a:rPr>
              <a:t>申请时机</a:t>
            </a:r>
            <a:endParaRPr lang="zh-CN" altLang="en-US" sz="2800" dirty="0">
              <a:latin typeface="+mn-ea"/>
              <a:cs typeface="Arial" charset="0"/>
            </a:endParaRPr>
          </a:p>
          <a:p>
            <a:pPr lvl="1">
              <a:spcBef>
                <a:spcPct val="50000"/>
              </a:spcBef>
              <a:defRPr/>
            </a:pPr>
            <a:r>
              <a:rPr lang="zh-CN" altLang="en-US" sz="2400" dirty="0" smtClean="0"/>
              <a:t>事务</a:t>
            </a:r>
            <a:endParaRPr lang="zh-CN" altLang="en-US" sz="2400" dirty="0"/>
          </a:p>
          <a:p>
            <a:pPr marL="1257300" lvl="2" indent="-342900">
              <a:spcBef>
                <a:spcPct val="50000"/>
              </a:spcBef>
              <a:buFont typeface="Wingdings" panose="05000000000000000000" pitchFamily="2" charset="2"/>
              <a:buChar char="Ø"/>
              <a:defRPr/>
            </a:pPr>
            <a:r>
              <a:rPr lang="zh-CN" altLang="en-US" sz="2400" dirty="0" smtClean="0"/>
              <a:t>无</a:t>
            </a:r>
            <a:r>
              <a:rPr lang="zh-CN" altLang="en-US" sz="2400" dirty="0"/>
              <a:t>死锁；</a:t>
            </a:r>
          </a:p>
          <a:p>
            <a:pPr marL="1257300" lvl="2" indent="-342900">
              <a:spcBef>
                <a:spcPct val="50000"/>
              </a:spcBef>
              <a:buFont typeface="Wingdings" panose="05000000000000000000" pitchFamily="2" charset="2"/>
              <a:buChar char="Ø"/>
              <a:defRPr/>
            </a:pPr>
            <a:r>
              <a:rPr lang="zh-CN" altLang="en-US" sz="2400" dirty="0" smtClean="0"/>
              <a:t>锁</a:t>
            </a:r>
            <a:r>
              <a:rPr lang="zh-CN" altLang="en-US" sz="2400" dirty="0"/>
              <a:t>开销少；</a:t>
            </a:r>
          </a:p>
          <a:p>
            <a:pPr marL="1257300" lvl="2" indent="-342900">
              <a:spcBef>
                <a:spcPct val="50000"/>
              </a:spcBef>
              <a:buFont typeface="Wingdings" panose="05000000000000000000" pitchFamily="2" charset="2"/>
              <a:buChar char="Ø"/>
              <a:defRPr/>
            </a:pPr>
            <a:r>
              <a:rPr lang="zh-CN" altLang="en-US" sz="2400" dirty="0" smtClean="0"/>
              <a:t>并发</a:t>
            </a:r>
            <a:r>
              <a:rPr lang="zh-CN" altLang="en-US" sz="2400" dirty="0"/>
              <a:t>性低。</a:t>
            </a:r>
          </a:p>
          <a:p>
            <a:pPr lvl="1">
              <a:spcBef>
                <a:spcPct val="50000"/>
              </a:spcBef>
              <a:defRPr/>
            </a:pPr>
            <a:r>
              <a:rPr lang="zh-CN" altLang="en-US" sz="2400" dirty="0" smtClean="0"/>
              <a:t>一</a:t>
            </a:r>
            <a:r>
              <a:rPr lang="zh-CN" altLang="en-US" sz="2400" dirty="0"/>
              <a:t>个</a:t>
            </a:r>
            <a:r>
              <a:rPr lang="en-US" altLang="zh-CN" sz="2400" dirty="0"/>
              <a:t>SQL</a:t>
            </a:r>
            <a:r>
              <a:rPr lang="zh-CN" altLang="en-US" sz="2400" dirty="0"/>
              <a:t>语句</a:t>
            </a:r>
          </a:p>
          <a:p>
            <a:pPr marL="1257300" lvl="2" indent="-342900">
              <a:spcBef>
                <a:spcPct val="50000"/>
              </a:spcBef>
              <a:buFont typeface="Wingdings" panose="05000000000000000000" pitchFamily="2" charset="2"/>
              <a:buChar char="Ø"/>
              <a:defRPr/>
            </a:pPr>
            <a:r>
              <a:rPr lang="zh-CN" altLang="en-US" sz="2400" dirty="0" smtClean="0"/>
              <a:t>并发</a:t>
            </a:r>
            <a:r>
              <a:rPr lang="zh-CN" altLang="en-US" sz="2400" dirty="0"/>
              <a:t>性高；</a:t>
            </a:r>
          </a:p>
          <a:p>
            <a:pPr marL="1257300" lvl="2" indent="-342900">
              <a:spcBef>
                <a:spcPct val="50000"/>
              </a:spcBef>
              <a:buFont typeface="Wingdings" panose="05000000000000000000" pitchFamily="2" charset="2"/>
              <a:buChar char="Ø"/>
              <a:defRPr/>
            </a:pPr>
            <a:r>
              <a:rPr lang="zh-CN" altLang="en-US" sz="2400" dirty="0" smtClean="0"/>
              <a:t>锁</a:t>
            </a:r>
            <a:r>
              <a:rPr lang="zh-CN" altLang="en-US" sz="2400" dirty="0"/>
              <a:t>开销大；</a:t>
            </a:r>
          </a:p>
          <a:p>
            <a:pPr marL="1257300" lvl="2" indent="-342900">
              <a:spcBef>
                <a:spcPct val="50000"/>
              </a:spcBef>
              <a:buFont typeface="Wingdings" panose="05000000000000000000" pitchFamily="2" charset="2"/>
              <a:buChar char="Ø"/>
              <a:defRPr/>
            </a:pPr>
            <a:r>
              <a:rPr lang="zh-CN" altLang="en-US" sz="2400" dirty="0" smtClean="0"/>
              <a:t>死锁</a:t>
            </a:r>
            <a:r>
              <a:rPr lang="zh-CN" altLang="en-US" sz="2400" dirty="0"/>
              <a:t>；</a:t>
            </a:r>
          </a:p>
          <a:p>
            <a:pPr marL="1257300" lvl="2" indent="-342900">
              <a:spcBef>
                <a:spcPct val="50000"/>
              </a:spcBef>
              <a:buFont typeface="Wingdings" panose="05000000000000000000" pitchFamily="2" charset="2"/>
              <a:buChar char="Ø"/>
              <a:defRPr/>
            </a:pPr>
            <a:r>
              <a:rPr lang="zh-CN" altLang="en-US" sz="2400" dirty="0" smtClean="0"/>
              <a:t>申请</a:t>
            </a:r>
            <a:r>
              <a:rPr lang="zh-CN" altLang="en-US" sz="2400" dirty="0"/>
              <a:t>频繁。</a:t>
            </a:r>
          </a:p>
        </p:txBody>
      </p:sp>
      <p:sp>
        <p:nvSpPr>
          <p:cNvPr id="3" name="Rectangle 2"/>
          <p:cNvSpPr txBox="1">
            <a:spLocks noChangeArrowheads="1"/>
          </p:cNvSpPr>
          <p:nvPr/>
        </p:nvSpPr>
        <p:spPr>
          <a:xfrm>
            <a:off x="838200" y="365127"/>
            <a:ext cx="10515600" cy="1325563"/>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a:lstStyle>
          <a:p>
            <a:r>
              <a:rPr lang="zh-CN" altLang="en-US" sz="3200" b="1" dirty="0" smtClean="0"/>
              <a:t>一、什么是封锁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B316200-7EF5-4C90-8B64-44AD86A4D7F8}" type="slidenum">
              <a:rPr lang="en-US" altLang="zh-CN" sz="1400">
                <a:latin typeface="等线" panose="02010600030101010101" pitchFamily="2" charset="-122"/>
                <a:ea typeface="等线" panose="02010600030101010101" pitchFamily="2" charset="-122"/>
              </a:rPr>
              <a:pPr eaLnBrk="1" hangingPunct="1"/>
              <a:t>22</a:t>
            </a:fld>
            <a:endParaRPr lang="en-US" altLang="zh-CN" sz="1400" dirty="0">
              <a:latin typeface="等线" panose="02010600030101010101" pitchFamily="2" charset="-122"/>
              <a:ea typeface="等线" panose="02010600030101010101" pitchFamily="2" charset="-122"/>
            </a:endParaRPr>
          </a:p>
        </p:txBody>
      </p:sp>
      <p:sp>
        <p:nvSpPr>
          <p:cNvPr id="115714" name="Rectangle 2"/>
          <p:cNvSpPr>
            <a:spLocks noChangeArrowheads="1"/>
          </p:cNvSpPr>
          <p:nvPr/>
        </p:nvSpPr>
        <p:spPr bwMode="auto">
          <a:xfrm>
            <a:off x="838200" y="1412776"/>
            <a:ext cx="10298360" cy="4191019"/>
          </a:xfrm>
          <a:prstGeom prst="rect">
            <a:avLst/>
          </a:prstGeom>
          <a:noFill/>
          <a:ln w="9525">
            <a:noFill/>
            <a:miter lim="800000"/>
            <a:headEnd/>
            <a:tailEnd/>
          </a:ln>
          <a:effectLst/>
        </p:spPr>
        <p:txBody>
          <a:bodyPr wrap="square">
            <a:spAutoFit/>
          </a:bodyPr>
          <a:lstStyle/>
          <a:p>
            <a:pPr>
              <a:lnSpc>
                <a:spcPct val="150000"/>
              </a:lnSpc>
              <a:spcBef>
                <a:spcPct val="50000"/>
              </a:spcBef>
              <a:defRPr/>
            </a:pPr>
            <a:r>
              <a:rPr lang="en-US" altLang="zh-CN" sz="2800" b="1" dirty="0">
                <a:latin typeface="+mn-ea"/>
              </a:rPr>
              <a:t>4. </a:t>
            </a:r>
            <a:r>
              <a:rPr lang="zh-CN" altLang="en-US" sz="2800" b="1" dirty="0">
                <a:latin typeface="+mn-ea"/>
              </a:rPr>
              <a:t>申请方式</a:t>
            </a:r>
            <a:endParaRPr lang="zh-CN" altLang="en-US" sz="2800" b="1" dirty="0">
              <a:latin typeface="+mn-ea"/>
              <a:cs typeface="Arial" charset="0"/>
            </a:endParaRPr>
          </a:p>
          <a:p>
            <a:pPr lvl="1">
              <a:lnSpc>
                <a:spcPct val="150000"/>
              </a:lnSpc>
              <a:spcBef>
                <a:spcPct val="50000"/>
              </a:spcBef>
              <a:defRPr/>
            </a:pPr>
            <a:r>
              <a:rPr lang="zh-CN" altLang="en-US" sz="2400" dirty="0" smtClean="0"/>
              <a:t>显</a:t>
            </a:r>
            <a:r>
              <a:rPr lang="zh-CN" altLang="en-US" sz="2400" dirty="0"/>
              <a:t>式</a:t>
            </a:r>
          </a:p>
          <a:p>
            <a:pPr lvl="1">
              <a:lnSpc>
                <a:spcPct val="150000"/>
              </a:lnSpc>
              <a:spcBef>
                <a:spcPct val="50000"/>
              </a:spcBef>
              <a:defRPr/>
            </a:pPr>
            <a:r>
              <a:rPr lang="zh-CN" altLang="en-US" sz="2400" dirty="0"/>
              <a:t>       应事务的要求直接加到数据对象上</a:t>
            </a:r>
          </a:p>
          <a:p>
            <a:pPr lvl="1">
              <a:lnSpc>
                <a:spcPct val="150000"/>
              </a:lnSpc>
              <a:spcBef>
                <a:spcPct val="50000"/>
              </a:spcBef>
              <a:defRPr/>
            </a:pPr>
            <a:r>
              <a:rPr lang="zh-CN" altLang="en-US" sz="2400" dirty="0" smtClean="0"/>
              <a:t>隐</a:t>
            </a:r>
            <a:r>
              <a:rPr lang="zh-CN" altLang="en-US" sz="2400" dirty="0"/>
              <a:t>式</a:t>
            </a:r>
          </a:p>
          <a:p>
            <a:pPr lvl="1">
              <a:lnSpc>
                <a:spcPct val="150000"/>
              </a:lnSpc>
              <a:spcBef>
                <a:spcPct val="50000"/>
              </a:spcBef>
              <a:defRPr/>
            </a:pPr>
            <a:r>
              <a:rPr lang="zh-CN" altLang="en-US" sz="2400" dirty="0"/>
              <a:t>       该数据对象没有独立加锁，由于数据对象的多粒度层次结构中的上级结点加了锁，使该数据对象隐含的加了相同类型的锁。</a:t>
            </a:r>
          </a:p>
        </p:txBody>
      </p:sp>
      <p:sp>
        <p:nvSpPr>
          <p:cNvPr id="4" name="Rectangle 2"/>
          <p:cNvSpPr txBox="1">
            <a:spLocks noChangeArrowheads="1"/>
          </p:cNvSpPr>
          <p:nvPr/>
        </p:nvSpPr>
        <p:spPr>
          <a:xfrm>
            <a:off x="838200" y="365127"/>
            <a:ext cx="10515600" cy="1325563"/>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a:lstStyle>
          <a:p>
            <a:r>
              <a:rPr lang="zh-CN" altLang="en-US" sz="3200" smtClean="0"/>
              <a:t>一、什么是封锁</a:t>
            </a:r>
            <a:endParaRPr lang="zh-CN" altLang="en-US" sz="32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B316200-7EF5-4C90-8B64-44AD86A4D7F8}" type="slidenum">
              <a:rPr lang="en-US" altLang="zh-CN" sz="1400">
                <a:latin typeface="等线" panose="02010600030101010101" pitchFamily="2" charset="-122"/>
                <a:ea typeface="等线" panose="02010600030101010101" pitchFamily="2" charset="-122"/>
              </a:rPr>
              <a:pPr eaLnBrk="1" hangingPunct="1"/>
              <a:t>23</a:t>
            </a:fld>
            <a:endParaRPr lang="en-US" altLang="zh-CN" sz="1400" dirty="0">
              <a:latin typeface="等线" panose="02010600030101010101" pitchFamily="2" charset="-122"/>
              <a:ea typeface="等线" panose="02010600030101010101" pitchFamily="2" charset="-122"/>
            </a:endParaRPr>
          </a:p>
        </p:txBody>
      </p:sp>
      <p:sp>
        <p:nvSpPr>
          <p:cNvPr id="4" name="Rectangle 2"/>
          <p:cNvSpPr txBox="1">
            <a:spLocks noChangeArrowheads="1"/>
          </p:cNvSpPr>
          <p:nvPr/>
        </p:nvSpPr>
        <p:spPr>
          <a:xfrm>
            <a:off x="838200" y="365127"/>
            <a:ext cx="10515600" cy="759617"/>
          </a:xfrm>
          <a:prstGeom prst="rect">
            <a:avLst/>
          </a:prstGeom>
        </p:spPr>
        <p:txBody>
          <a:bodyPr anchor="ctr" anchorCtr="0">
            <a:normAutofit/>
          </a:bodyPr>
          <a:lst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a:lstStyle>
          <a:p>
            <a:r>
              <a:rPr lang="en-US" altLang="zh-CN" sz="3200" b="1" spc="75" dirty="0"/>
              <a:t>L</a:t>
            </a:r>
            <a:r>
              <a:rPr lang="en-US" altLang="zh-CN" sz="3200" b="1" spc="5" dirty="0"/>
              <a:t>O</a:t>
            </a:r>
            <a:r>
              <a:rPr lang="en-US" altLang="zh-CN" sz="3200" b="1" spc="-335" dirty="0"/>
              <a:t> </a:t>
            </a:r>
            <a:r>
              <a:rPr lang="en-US" altLang="zh-CN" sz="3200" b="1" spc="270" dirty="0"/>
              <a:t>C</a:t>
            </a:r>
            <a:r>
              <a:rPr lang="en-US" altLang="zh-CN" sz="3200" b="1" spc="90" dirty="0"/>
              <a:t>K</a:t>
            </a:r>
            <a:r>
              <a:rPr lang="en-US" altLang="zh-CN" sz="3200" b="1" dirty="0"/>
              <a:t>S(</a:t>
            </a:r>
            <a:r>
              <a:rPr lang="zh-CN" altLang="en-US" sz="3200" b="1" dirty="0"/>
              <a:t>锁</a:t>
            </a:r>
            <a:r>
              <a:rPr lang="en-US" altLang="zh-CN" sz="3200" b="1" dirty="0"/>
              <a:t>)</a:t>
            </a:r>
            <a:r>
              <a:rPr lang="zh-CN" altLang="en-US" sz="3200" b="1" dirty="0"/>
              <a:t>，</a:t>
            </a:r>
            <a:r>
              <a:rPr lang="en-US" altLang="zh-CN" sz="3200" b="1" spc="165" dirty="0"/>
              <a:t>L</a:t>
            </a:r>
            <a:r>
              <a:rPr lang="en-US" altLang="zh-CN" sz="3200" b="1" spc="-35" dirty="0"/>
              <a:t>A</a:t>
            </a:r>
            <a:r>
              <a:rPr lang="en-US" altLang="zh-CN" sz="3200" b="1" spc="265" dirty="0"/>
              <a:t>T</a:t>
            </a:r>
            <a:r>
              <a:rPr lang="en-US" altLang="zh-CN" sz="3200" b="1" spc="275" dirty="0"/>
              <a:t>C</a:t>
            </a:r>
            <a:r>
              <a:rPr lang="en-US" altLang="zh-CN" sz="3200" b="1" dirty="0"/>
              <a:t>H</a:t>
            </a:r>
            <a:r>
              <a:rPr lang="en-US" altLang="zh-CN" sz="3200" b="1" spc="-325" dirty="0"/>
              <a:t> </a:t>
            </a:r>
            <a:r>
              <a:rPr lang="en-US" altLang="zh-CN" sz="3200" b="1" spc="55" dirty="0"/>
              <a:t>E</a:t>
            </a:r>
            <a:r>
              <a:rPr lang="en-US" altLang="zh-CN" sz="3200" b="1" dirty="0"/>
              <a:t>S(</a:t>
            </a:r>
            <a:r>
              <a:rPr lang="zh-CN" altLang="en-US" sz="3200" b="1" dirty="0"/>
              <a:t>闩锁</a:t>
            </a:r>
            <a:r>
              <a:rPr lang="en-US" altLang="zh-CN" sz="3200" b="1" dirty="0"/>
              <a:t>)</a:t>
            </a:r>
            <a:r>
              <a:rPr lang="zh-CN" altLang="en-US" sz="3200" b="1" dirty="0"/>
              <a:t>比较</a:t>
            </a:r>
            <a:endParaRPr lang="zh-CN" altLang="en-US" sz="3200" b="1" dirty="0" smtClean="0"/>
          </a:p>
        </p:txBody>
      </p:sp>
      <p:graphicFrame>
        <p:nvGraphicFramePr>
          <p:cNvPr id="5" name="object 2">
            <a:extLst>
              <a:ext uri="{FF2B5EF4-FFF2-40B4-BE49-F238E27FC236}">
                <a16:creationId xmlns:a16="http://schemas.microsoft.com/office/drawing/2014/main" id="{8417AB67-6235-44F9-B891-78C548A18EC3}"/>
              </a:ext>
            </a:extLst>
          </p:cNvPr>
          <p:cNvGraphicFramePr>
            <a:graphicFrameLocks noGrp="1"/>
          </p:cNvGraphicFramePr>
          <p:nvPr>
            <p:extLst>
              <p:ext uri="{D42A27DB-BD31-4B8C-83A1-F6EECF244321}">
                <p14:modId xmlns:p14="http://schemas.microsoft.com/office/powerpoint/2010/main" val="2065476840"/>
              </p:ext>
            </p:extLst>
          </p:nvPr>
        </p:nvGraphicFramePr>
        <p:xfrm>
          <a:off x="1055441" y="1700807"/>
          <a:ext cx="9433048" cy="4480301"/>
        </p:xfrm>
        <a:graphic>
          <a:graphicData uri="http://schemas.openxmlformats.org/drawingml/2006/table">
            <a:tbl>
              <a:tblPr firstRow="1" bandRow="1">
                <a:tableStyleId>{2D5ABB26-0587-4C30-8999-92F81FD0307C}</a:tableStyleId>
              </a:tblPr>
              <a:tblGrid>
                <a:gridCol w="1851224">
                  <a:extLst>
                    <a:ext uri="{9D8B030D-6E8A-4147-A177-3AD203B41FA5}">
                      <a16:colId xmlns:a16="http://schemas.microsoft.com/office/drawing/2014/main" val="20000"/>
                    </a:ext>
                  </a:extLst>
                </a:gridCol>
                <a:gridCol w="3592518">
                  <a:extLst>
                    <a:ext uri="{9D8B030D-6E8A-4147-A177-3AD203B41FA5}">
                      <a16:colId xmlns:a16="http://schemas.microsoft.com/office/drawing/2014/main" val="20001"/>
                    </a:ext>
                  </a:extLst>
                </a:gridCol>
                <a:gridCol w="3989306">
                  <a:extLst>
                    <a:ext uri="{9D8B030D-6E8A-4147-A177-3AD203B41FA5}">
                      <a16:colId xmlns:a16="http://schemas.microsoft.com/office/drawing/2014/main" val="20002"/>
                    </a:ext>
                  </a:extLst>
                </a:gridCol>
              </a:tblGrid>
              <a:tr h="704778">
                <a:tc>
                  <a:txBody>
                    <a:bodyPr/>
                    <a:lstStyle/>
                    <a:p>
                      <a:endParaRPr sz="1800" dirty="0"/>
                    </a:p>
                  </a:txBody>
                  <a:tcPr marL="0" marR="0" marT="0" marB="0">
                    <a:lnB w="12700">
                      <a:solidFill>
                        <a:srgbClr val="000000"/>
                      </a:solidFill>
                      <a:prstDash val="solid"/>
                    </a:lnB>
                  </a:tcPr>
                </a:tc>
                <a:tc>
                  <a:txBody>
                    <a:bodyPr/>
                    <a:lstStyle/>
                    <a:p>
                      <a:pPr marL="90170">
                        <a:lnSpc>
                          <a:spcPct val="100000"/>
                        </a:lnSpc>
                      </a:pPr>
                      <a:r>
                        <a:rPr sz="2400" b="1" i="1" dirty="0">
                          <a:solidFill>
                            <a:srgbClr val="585858"/>
                          </a:solidFill>
                          <a:latin typeface="Book Antiqua" panose="02040602050305030304"/>
                          <a:cs typeface="Book Antiqua" panose="02040602050305030304"/>
                        </a:rPr>
                        <a:t>Lo</a:t>
                      </a:r>
                      <a:r>
                        <a:rPr sz="2400" b="1" i="1" spc="-15" dirty="0">
                          <a:solidFill>
                            <a:srgbClr val="585858"/>
                          </a:solidFill>
                          <a:latin typeface="Book Antiqua" panose="02040602050305030304"/>
                          <a:cs typeface="Book Antiqua" panose="02040602050305030304"/>
                        </a:rPr>
                        <a:t>c</a:t>
                      </a:r>
                      <a:r>
                        <a:rPr sz="2400" b="1" i="1" spc="-5" dirty="0">
                          <a:solidFill>
                            <a:srgbClr val="585858"/>
                          </a:solidFill>
                          <a:latin typeface="Book Antiqua" panose="02040602050305030304"/>
                          <a:cs typeface="Book Antiqua" panose="02040602050305030304"/>
                        </a:rPr>
                        <a:t>ks</a:t>
                      </a:r>
                      <a:endParaRPr sz="2400" dirty="0">
                        <a:latin typeface="Book Antiqua" panose="02040602050305030304"/>
                        <a:cs typeface="Book Antiqua" panose="02040602050305030304"/>
                      </a:endParaRPr>
                    </a:p>
                  </a:txBody>
                  <a:tcPr marL="0" marR="0" marT="0" marB="0">
                    <a:lnT w="18288">
                      <a:solidFill>
                        <a:srgbClr val="BEBEBE"/>
                      </a:solidFill>
                      <a:prstDash val="solid"/>
                    </a:lnT>
                    <a:lnB w="12700">
                      <a:solidFill>
                        <a:srgbClr val="000000"/>
                      </a:solidFill>
                      <a:prstDash val="solid"/>
                    </a:lnB>
                  </a:tcPr>
                </a:tc>
                <a:tc>
                  <a:txBody>
                    <a:bodyPr/>
                    <a:lstStyle/>
                    <a:p>
                      <a:pPr marL="264160">
                        <a:lnSpc>
                          <a:spcPct val="100000"/>
                        </a:lnSpc>
                      </a:pPr>
                      <a:r>
                        <a:rPr sz="2400" b="1" i="1" dirty="0">
                          <a:solidFill>
                            <a:srgbClr val="585858"/>
                          </a:solidFill>
                          <a:latin typeface="Book Antiqua" panose="02040602050305030304"/>
                          <a:cs typeface="Book Antiqua" panose="02040602050305030304"/>
                        </a:rPr>
                        <a:t>La</a:t>
                      </a:r>
                      <a:r>
                        <a:rPr sz="2400" b="1" i="1" spc="-10" dirty="0">
                          <a:solidFill>
                            <a:srgbClr val="585858"/>
                          </a:solidFill>
                          <a:latin typeface="Book Antiqua" panose="02040602050305030304"/>
                          <a:cs typeface="Book Antiqua" panose="02040602050305030304"/>
                        </a:rPr>
                        <a:t>t</a:t>
                      </a:r>
                      <a:r>
                        <a:rPr sz="2400" b="1" i="1" spc="-5" dirty="0">
                          <a:solidFill>
                            <a:srgbClr val="585858"/>
                          </a:solidFill>
                          <a:latin typeface="Book Antiqua" panose="02040602050305030304"/>
                          <a:cs typeface="Book Antiqua" panose="02040602050305030304"/>
                        </a:rPr>
                        <a:t>ches</a:t>
                      </a:r>
                      <a:endParaRPr sz="2400" dirty="0">
                        <a:latin typeface="Book Antiqua" panose="02040602050305030304"/>
                        <a:cs typeface="Book Antiqua" panose="02040602050305030304"/>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541149">
                <a:tc>
                  <a:txBody>
                    <a:bodyPr/>
                    <a:lstStyle/>
                    <a:p>
                      <a:pPr marL="387985">
                        <a:lnSpc>
                          <a:spcPct val="100000"/>
                        </a:lnSpc>
                      </a:pPr>
                      <a:r>
                        <a:rPr lang="zh-CN" altLang="en-US" sz="2000" b="1" dirty="0">
                          <a:solidFill>
                            <a:srgbClr val="585858"/>
                          </a:solidFill>
                          <a:latin typeface="Calibri" panose="020F0502020204030204"/>
                          <a:cs typeface="Calibri" panose="020F0502020204030204"/>
                        </a:rPr>
                        <a:t>  分离</a:t>
                      </a:r>
                      <a:r>
                        <a:rPr sz="2000" b="1" dirty="0">
                          <a:solidFill>
                            <a:srgbClr val="585858"/>
                          </a:solidFill>
                          <a:latin typeface="Calibri" panose="020F0502020204030204"/>
                          <a:cs typeface="Calibri" panose="020F0502020204030204"/>
                        </a:rPr>
                        <a:t>…</a:t>
                      </a:r>
                      <a:endParaRPr sz="2000" dirty="0">
                        <a:latin typeface="Calibri" panose="020F0502020204030204"/>
                        <a:cs typeface="Calibri" panose="020F0502020204030204"/>
                      </a:endParaRPr>
                    </a:p>
                  </a:txBody>
                  <a:tcPr marL="0" marR="0" marT="0" marB="0">
                    <a:lnT w="12700">
                      <a:solidFill>
                        <a:srgbClr val="000000"/>
                      </a:solidFill>
                      <a:prstDash val="solid"/>
                    </a:lnT>
                  </a:tcPr>
                </a:tc>
                <a:tc>
                  <a:txBody>
                    <a:bodyPr/>
                    <a:lstStyle/>
                    <a:p>
                      <a:pPr marL="90170">
                        <a:lnSpc>
                          <a:spcPct val="100000"/>
                        </a:lnSpc>
                      </a:pPr>
                      <a:r>
                        <a:rPr lang="zh-CN" altLang="en-US" sz="2000" spc="-5" dirty="0">
                          <a:solidFill>
                            <a:srgbClr val="585858"/>
                          </a:solidFill>
                          <a:latin typeface="Palatino Linotype" panose="02040502050505030304"/>
                          <a:cs typeface="Palatino Linotype" panose="02040502050505030304"/>
                        </a:rPr>
                        <a:t>用户事务</a:t>
                      </a:r>
                      <a:endParaRPr sz="2000" dirty="0">
                        <a:latin typeface="Palatino Linotype" panose="02040502050505030304"/>
                        <a:cs typeface="Palatino Linotype" panose="02040502050505030304"/>
                      </a:endParaRPr>
                    </a:p>
                  </a:txBody>
                  <a:tcPr marL="0" marR="0" marT="0" marB="0">
                    <a:lnT w="12700">
                      <a:solidFill>
                        <a:srgbClr val="000000"/>
                      </a:solidFill>
                      <a:prstDash val="solid"/>
                    </a:lnT>
                  </a:tcPr>
                </a:tc>
                <a:tc>
                  <a:txBody>
                    <a:bodyPr/>
                    <a:lstStyle/>
                    <a:p>
                      <a:pPr marL="264160">
                        <a:lnSpc>
                          <a:spcPct val="100000"/>
                        </a:lnSpc>
                      </a:pPr>
                      <a:r>
                        <a:rPr lang="zh-CN" altLang="en-US" sz="2000" spc="-5" dirty="0">
                          <a:solidFill>
                            <a:srgbClr val="585858"/>
                          </a:solidFill>
                          <a:latin typeface="Palatino Linotype" panose="02040502050505030304"/>
                          <a:cs typeface="Palatino Linotype" panose="02040502050505030304"/>
                        </a:rPr>
                        <a:t>线程</a:t>
                      </a:r>
                      <a:endParaRPr sz="2000" dirty="0">
                        <a:latin typeface="Palatino Linotype" panose="02040502050505030304"/>
                        <a:cs typeface="Palatino Linotype" panose="02040502050505030304"/>
                      </a:endParaRPr>
                    </a:p>
                  </a:txBody>
                  <a:tcPr marL="0" marR="0" marT="0" marB="0">
                    <a:lnT w="12700">
                      <a:solidFill>
                        <a:srgbClr val="000000"/>
                      </a:solidFill>
                      <a:prstDash val="solid"/>
                    </a:lnT>
                  </a:tcPr>
                </a:tc>
                <a:extLst>
                  <a:ext uri="{0D108BD9-81ED-4DB2-BD59-A6C34878D82A}">
                    <a16:rowId xmlns:a16="http://schemas.microsoft.com/office/drawing/2014/main" val="10001"/>
                  </a:ext>
                </a:extLst>
              </a:tr>
              <a:tr h="504266">
                <a:tc>
                  <a:txBody>
                    <a:bodyPr/>
                    <a:lstStyle/>
                    <a:p>
                      <a:pPr marL="525780">
                        <a:lnSpc>
                          <a:spcPct val="100000"/>
                        </a:lnSpc>
                      </a:pPr>
                      <a:r>
                        <a:rPr lang="zh-CN" altLang="en-US" sz="2000" b="1" dirty="0">
                          <a:solidFill>
                            <a:srgbClr val="585858"/>
                          </a:solidFill>
                          <a:latin typeface="Calibri" panose="020F0502020204030204"/>
                          <a:cs typeface="Calibri" panose="020F0502020204030204"/>
                        </a:rPr>
                        <a:t>保护</a:t>
                      </a:r>
                      <a:r>
                        <a:rPr sz="2000" b="1" dirty="0">
                          <a:solidFill>
                            <a:srgbClr val="585858"/>
                          </a:solidFill>
                          <a:latin typeface="Calibri" panose="020F0502020204030204"/>
                          <a:cs typeface="Calibri" panose="020F0502020204030204"/>
                        </a:rPr>
                        <a:t>…</a:t>
                      </a:r>
                      <a:endParaRPr sz="2000" dirty="0">
                        <a:latin typeface="Calibri" panose="020F0502020204030204"/>
                        <a:cs typeface="Calibri" panose="020F0502020204030204"/>
                      </a:endParaRPr>
                    </a:p>
                  </a:txBody>
                  <a:tcPr marL="0" marR="0" marT="0" marB="0"/>
                </a:tc>
                <a:tc>
                  <a:txBody>
                    <a:bodyPr/>
                    <a:lstStyle/>
                    <a:p>
                      <a:pPr marL="90170">
                        <a:lnSpc>
                          <a:spcPct val="100000"/>
                        </a:lnSpc>
                      </a:pPr>
                      <a:r>
                        <a:rPr lang="zh-CN" altLang="en-US" sz="2000" spc="-5" dirty="0">
                          <a:solidFill>
                            <a:srgbClr val="585858"/>
                          </a:solidFill>
                          <a:latin typeface="Palatino Linotype" panose="02040502050505030304"/>
                          <a:cs typeface="Palatino Linotype" panose="02040502050505030304"/>
                        </a:rPr>
                        <a:t>数据库内容</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dirty="0">
                          <a:solidFill>
                            <a:srgbClr val="585858"/>
                          </a:solidFill>
                          <a:latin typeface="Palatino Linotype" panose="02040502050505030304"/>
                          <a:cs typeface="Palatino Linotype" panose="02040502050505030304"/>
                        </a:rPr>
                        <a:t>内存数据结构</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2"/>
                  </a:ext>
                </a:extLst>
              </a:tr>
              <a:tr h="504105">
                <a:tc>
                  <a:txBody>
                    <a:bodyPr/>
                    <a:lstStyle/>
                    <a:p>
                      <a:pPr marL="527050">
                        <a:lnSpc>
                          <a:spcPct val="100000"/>
                        </a:lnSpc>
                      </a:pPr>
                      <a:r>
                        <a:rPr lang="zh-CN" altLang="en-US" sz="2000" b="1" dirty="0">
                          <a:solidFill>
                            <a:srgbClr val="585858"/>
                          </a:solidFill>
                          <a:latin typeface="Calibri" panose="020F0502020204030204"/>
                          <a:cs typeface="Calibri" panose="020F0502020204030204"/>
                        </a:rPr>
                        <a:t>范围</a:t>
                      </a:r>
                      <a:r>
                        <a:rPr sz="2000" b="1" dirty="0">
                          <a:solidFill>
                            <a:srgbClr val="585858"/>
                          </a:solidFill>
                          <a:latin typeface="Calibri" panose="020F0502020204030204"/>
                          <a:cs typeface="Calibri" panose="020F0502020204030204"/>
                        </a:rPr>
                        <a:t>…</a:t>
                      </a:r>
                      <a:endParaRPr sz="2000" dirty="0">
                        <a:latin typeface="Calibri" panose="020F0502020204030204"/>
                        <a:cs typeface="Calibri" panose="020F0502020204030204"/>
                      </a:endParaRPr>
                    </a:p>
                  </a:txBody>
                  <a:tcPr marL="0" marR="0" marT="0" marB="0"/>
                </a:tc>
                <a:tc>
                  <a:txBody>
                    <a:bodyPr/>
                    <a:lstStyle/>
                    <a:p>
                      <a:pPr marL="90170">
                        <a:lnSpc>
                          <a:spcPct val="100000"/>
                        </a:lnSpc>
                      </a:pPr>
                      <a:r>
                        <a:rPr lang="zh-CN" altLang="en-US" sz="2000" dirty="0">
                          <a:solidFill>
                            <a:srgbClr val="585858"/>
                          </a:solidFill>
                          <a:latin typeface="Palatino Linotype" panose="02040502050505030304"/>
                          <a:cs typeface="Palatino Linotype" panose="02040502050505030304"/>
                        </a:rPr>
                        <a:t>整个事务</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dirty="0">
                          <a:solidFill>
                            <a:srgbClr val="585858"/>
                          </a:solidFill>
                          <a:latin typeface="Palatino Linotype" panose="02040502050505030304"/>
                          <a:cs typeface="Palatino Linotype" panose="02040502050505030304"/>
                        </a:rPr>
                        <a:t>临界区</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3"/>
                  </a:ext>
                </a:extLst>
              </a:tr>
              <a:tr h="698031">
                <a:tc>
                  <a:txBody>
                    <a:bodyPr/>
                    <a:lstStyle/>
                    <a:p>
                      <a:pPr marL="527050" algn="l" defTabSz="914400" rtl="0" eaLnBrk="1" latinLnBrk="0" hangingPunct="1">
                        <a:lnSpc>
                          <a:spcPct val="100000"/>
                        </a:lnSpc>
                      </a:pPr>
                      <a:r>
                        <a:rPr lang="zh-CN" altLang="en-US" sz="2000" b="1" kern="1200" dirty="0">
                          <a:solidFill>
                            <a:srgbClr val="585858"/>
                          </a:solidFill>
                          <a:latin typeface="Calibri" panose="020F0502020204030204"/>
                          <a:ea typeface="+mn-ea"/>
                          <a:cs typeface="Calibri" panose="020F0502020204030204"/>
                        </a:rPr>
                        <a:t>模式</a:t>
                      </a:r>
                      <a:r>
                        <a:rPr sz="2000" b="1" kern="1200" dirty="0">
                          <a:solidFill>
                            <a:srgbClr val="585858"/>
                          </a:solidFill>
                          <a:latin typeface="Calibri" panose="020F0502020204030204"/>
                          <a:ea typeface="+mn-ea"/>
                          <a:cs typeface="Calibri" panose="020F0502020204030204"/>
                        </a:rPr>
                        <a:t>…</a:t>
                      </a:r>
                    </a:p>
                  </a:txBody>
                  <a:tcPr marL="0" marR="0" marT="0" marB="0"/>
                </a:tc>
                <a:tc>
                  <a:txBody>
                    <a:bodyPr/>
                    <a:lstStyle/>
                    <a:p>
                      <a:pPr marL="90170">
                        <a:lnSpc>
                          <a:spcPct val="100000"/>
                        </a:lnSpc>
                      </a:pPr>
                      <a:r>
                        <a:rPr lang="zh-CN" altLang="en-US" sz="2000" spc="-5" dirty="0">
                          <a:solidFill>
                            <a:srgbClr val="585858"/>
                          </a:solidFill>
                          <a:latin typeface="Palatino Linotype" panose="02040502050505030304"/>
                          <a:cs typeface="Palatino Linotype" panose="02040502050505030304"/>
                        </a:rPr>
                        <a:t>共享、互斥、更新、意向锁</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dirty="0">
                          <a:solidFill>
                            <a:srgbClr val="585858"/>
                          </a:solidFill>
                          <a:latin typeface="Palatino Linotype" panose="02040502050505030304"/>
                          <a:cs typeface="Palatino Linotype" panose="02040502050505030304"/>
                        </a:rPr>
                        <a:t>读、写</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4"/>
                  </a:ext>
                </a:extLst>
              </a:tr>
              <a:tr h="523063">
                <a:tc>
                  <a:txBody>
                    <a:bodyPr/>
                    <a:lstStyle/>
                    <a:p>
                      <a:pPr marL="484505">
                        <a:lnSpc>
                          <a:spcPct val="100000"/>
                        </a:lnSpc>
                      </a:pPr>
                      <a:r>
                        <a:rPr lang="zh-CN" altLang="en-US" sz="2000" b="1" dirty="0">
                          <a:solidFill>
                            <a:srgbClr val="585858"/>
                          </a:solidFill>
                          <a:latin typeface="Times New Roman" panose="02020603050405020304"/>
                          <a:cs typeface="Times New Roman" panose="02020603050405020304"/>
                        </a:rPr>
                        <a:t>死锁</a:t>
                      </a:r>
                      <a:r>
                        <a:rPr lang="en-US" altLang="zh-CN" sz="2000" b="1" dirty="0">
                          <a:solidFill>
                            <a:srgbClr val="585858"/>
                          </a:solidFill>
                          <a:latin typeface="Calibri" panose="020F0502020204030204"/>
                          <a:cs typeface="Calibri" panose="020F0502020204030204"/>
                        </a:rPr>
                        <a:t>…</a:t>
                      </a:r>
                      <a:endParaRPr sz="2000" dirty="0">
                        <a:latin typeface="Times New Roman" panose="02020603050405020304"/>
                        <a:cs typeface="Times New Roman" panose="02020603050405020304"/>
                      </a:endParaRPr>
                    </a:p>
                  </a:txBody>
                  <a:tcPr marL="0" marR="0" marT="0" marB="0"/>
                </a:tc>
                <a:tc>
                  <a:txBody>
                    <a:bodyPr/>
                    <a:lstStyle/>
                    <a:p>
                      <a:pPr marL="90170">
                        <a:lnSpc>
                          <a:spcPct val="100000"/>
                        </a:lnSpc>
                      </a:pPr>
                      <a:r>
                        <a:rPr lang="zh-CN" altLang="en-US" sz="2000" spc="-5" dirty="0">
                          <a:solidFill>
                            <a:srgbClr val="585858"/>
                          </a:solidFill>
                          <a:latin typeface="Palatino Linotype" panose="02040502050505030304"/>
                          <a:cs typeface="Palatino Linotype" panose="02040502050505030304"/>
                        </a:rPr>
                        <a:t>检测和解决</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dirty="0">
                          <a:solidFill>
                            <a:srgbClr val="585858"/>
                          </a:solidFill>
                          <a:latin typeface="Palatino Linotype" panose="02040502050505030304"/>
                          <a:cs typeface="Palatino Linotype" panose="02040502050505030304"/>
                        </a:rPr>
                        <a:t>避免</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5"/>
                  </a:ext>
                </a:extLst>
              </a:tr>
              <a:tr h="513682">
                <a:tc>
                  <a:txBody>
                    <a:bodyPr/>
                    <a:lstStyle/>
                    <a:p>
                      <a:pPr marL="527050" algn="l" defTabSz="914400" rtl="0" eaLnBrk="1" latinLnBrk="0" hangingPunct="1">
                        <a:lnSpc>
                          <a:spcPct val="100000"/>
                        </a:lnSpc>
                      </a:pPr>
                      <a:r>
                        <a:rPr lang="zh-CN" altLang="en-US" sz="2000" b="1" kern="1200" dirty="0">
                          <a:solidFill>
                            <a:srgbClr val="585858"/>
                          </a:solidFill>
                          <a:latin typeface="Calibri" panose="020F0502020204030204"/>
                          <a:ea typeface="+mn-ea"/>
                          <a:cs typeface="Calibri" panose="020F0502020204030204"/>
                        </a:rPr>
                        <a:t>方法</a:t>
                      </a:r>
                      <a:r>
                        <a:rPr lang="en-US" altLang="zh-CN" sz="2000" b="1" kern="1200" dirty="0">
                          <a:solidFill>
                            <a:srgbClr val="585858"/>
                          </a:solidFill>
                          <a:latin typeface="Calibri" panose="020F0502020204030204"/>
                          <a:ea typeface="+mn-ea"/>
                          <a:cs typeface="Calibri" panose="020F0502020204030204"/>
                        </a:rPr>
                        <a:t>…</a:t>
                      </a:r>
                      <a:endParaRPr sz="2000" b="1" kern="1200" dirty="0">
                        <a:solidFill>
                          <a:srgbClr val="585858"/>
                        </a:solidFill>
                        <a:latin typeface="Calibri" panose="020F0502020204030204"/>
                        <a:ea typeface="+mn-ea"/>
                        <a:cs typeface="Calibri" panose="020F0502020204030204"/>
                      </a:endParaRPr>
                    </a:p>
                  </a:txBody>
                  <a:tcPr marL="0" marR="0" marT="0" marB="0"/>
                </a:tc>
                <a:tc>
                  <a:txBody>
                    <a:bodyPr/>
                    <a:lstStyle/>
                    <a:p>
                      <a:pPr marL="90170">
                        <a:lnSpc>
                          <a:spcPct val="100000"/>
                        </a:lnSpc>
                      </a:pPr>
                      <a:r>
                        <a:rPr lang="zh-CN" altLang="en-US" sz="2000" spc="-10" dirty="0">
                          <a:solidFill>
                            <a:srgbClr val="585858"/>
                          </a:solidFill>
                          <a:latin typeface="Palatino Linotype" panose="02040502050505030304"/>
                          <a:cs typeface="Palatino Linotype" panose="02040502050505030304"/>
                        </a:rPr>
                        <a:t>等待、超时、终止</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dirty="0">
                          <a:solidFill>
                            <a:srgbClr val="585858"/>
                          </a:solidFill>
                          <a:latin typeface="Palatino Linotype" panose="02040502050505030304"/>
                          <a:cs typeface="Palatino Linotype" panose="02040502050505030304"/>
                        </a:rPr>
                        <a:t>编码规则</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6"/>
                  </a:ext>
                </a:extLst>
              </a:tr>
              <a:tr h="491227">
                <a:tc>
                  <a:txBody>
                    <a:bodyPr/>
                    <a:lstStyle/>
                    <a:p>
                      <a:pPr marL="509270">
                        <a:lnSpc>
                          <a:spcPct val="100000"/>
                        </a:lnSpc>
                      </a:pPr>
                      <a:r>
                        <a:rPr lang="zh-CN" altLang="en-US" sz="2000" b="1" dirty="0">
                          <a:solidFill>
                            <a:srgbClr val="585858"/>
                          </a:solidFill>
                          <a:latin typeface="Times New Roman" panose="02020603050405020304"/>
                          <a:cs typeface="Times New Roman" panose="02020603050405020304"/>
                        </a:rPr>
                        <a:t>保存</a:t>
                      </a:r>
                      <a:r>
                        <a:rPr sz="2000" b="1" dirty="0">
                          <a:solidFill>
                            <a:srgbClr val="585858"/>
                          </a:solidFill>
                          <a:latin typeface="Calibri" panose="020F0502020204030204"/>
                          <a:cs typeface="Calibri" panose="020F0502020204030204"/>
                        </a:rPr>
                        <a:t>…</a:t>
                      </a:r>
                      <a:endParaRPr sz="2000" dirty="0">
                        <a:latin typeface="Calibri" panose="020F0502020204030204"/>
                        <a:cs typeface="Calibri" panose="020F0502020204030204"/>
                      </a:endParaRPr>
                    </a:p>
                  </a:txBody>
                  <a:tcPr marL="0" marR="0" marT="0" marB="0"/>
                </a:tc>
                <a:tc>
                  <a:txBody>
                    <a:bodyPr/>
                    <a:lstStyle/>
                    <a:p>
                      <a:pPr marL="90170">
                        <a:lnSpc>
                          <a:spcPct val="100000"/>
                        </a:lnSpc>
                      </a:pPr>
                      <a:r>
                        <a:rPr lang="zh-CN" altLang="en-US" sz="2000" dirty="0">
                          <a:solidFill>
                            <a:srgbClr val="585858"/>
                          </a:solidFill>
                          <a:latin typeface="Palatino Linotype" panose="02040502050505030304"/>
                          <a:cs typeface="Palatino Linotype" panose="02040502050505030304"/>
                        </a:rPr>
                        <a:t>锁管理器</a:t>
                      </a:r>
                      <a:endParaRPr sz="2000" dirty="0">
                        <a:latin typeface="Palatino Linotype" panose="02040502050505030304"/>
                        <a:cs typeface="Palatino Linotype" panose="02040502050505030304"/>
                      </a:endParaRPr>
                    </a:p>
                  </a:txBody>
                  <a:tcPr marL="0" marR="0" marT="0" marB="0"/>
                </a:tc>
                <a:tc>
                  <a:txBody>
                    <a:bodyPr/>
                    <a:lstStyle/>
                    <a:p>
                      <a:pPr marL="264160">
                        <a:lnSpc>
                          <a:spcPct val="100000"/>
                        </a:lnSpc>
                      </a:pPr>
                      <a:r>
                        <a:rPr lang="zh-CN" altLang="en-US" sz="2000" spc="-5" dirty="0">
                          <a:solidFill>
                            <a:srgbClr val="585858"/>
                          </a:solidFill>
                          <a:latin typeface="Palatino Linotype" panose="02040502050505030304"/>
                          <a:cs typeface="Palatino Linotype" panose="02040502050505030304"/>
                        </a:rPr>
                        <a:t>受保护的数据结构</a:t>
                      </a:r>
                      <a:endParaRPr sz="2000" dirty="0">
                        <a:latin typeface="Palatino Linotype" panose="02040502050505030304"/>
                        <a:cs typeface="Palatino Linotype" panose="02040502050505030304"/>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97904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zh-CN" altLang="en-US" sz="3200" dirty="0" smtClean="0"/>
              <a:t>二、基本封锁类型</a:t>
            </a:r>
          </a:p>
        </p:txBody>
      </p:sp>
      <p:sp>
        <p:nvSpPr>
          <p:cNvPr id="27651" name="Rectangle 3"/>
          <p:cNvSpPr>
            <a:spLocks noGrp="1" noChangeArrowheads="1"/>
          </p:cNvSpPr>
          <p:nvPr>
            <p:ph idx="1"/>
          </p:nvPr>
        </p:nvSpPr>
        <p:spPr>
          <a:xfrm>
            <a:off x="911424" y="1556792"/>
            <a:ext cx="9721080" cy="5400600"/>
          </a:xfrm>
        </p:spPr>
        <p:txBody>
          <a:bodyPr/>
          <a:lstStyle/>
          <a:p>
            <a:pPr eaLnBrk="1" hangingPunct="1">
              <a:lnSpc>
                <a:spcPct val="120000"/>
              </a:lnSpc>
              <a:buFont typeface="Wingdings" panose="05000000000000000000" pitchFamily="2" charset="2"/>
              <a:buChar char="Ø"/>
            </a:pPr>
            <a:r>
              <a:rPr lang="en-US" altLang="zh-CN" sz="2800" dirty="0"/>
              <a:t>DBMS</a:t>
            </a:r>
            <a:r>
              <a:rPr lang="zh-CN" altLang="en-US" sz="2800" dirty="0"/>
              <a:t>通常提供了多种类型的封锁。一个事务对某个数据对象加锁后究竟拥有什么样的控制是由封锁的类型决定的。</a:t>
            </a:r>
          </a:p>
          <a:p>
            <a:pPr eaLnBrk="1" hangingPunct="1">
              <a:lnSpc>
                <a:spcPct val="120000"/>
              </a:lnSpc>
              <a:buFont typeface="Wingdings" panose="05000000000000000000" pitchFamily="2" charset="2"/>
              <a:buChar char="Ø"/>
            </a:pPr>
            <a:r>
              <a:rPr lang="zh-CN" altLang="en-US" sz="2800" dirty="0"/>
              <a:t>封锁类似于操作系统中的锁，然而又有所不同</a:t>
            </a:r>
          </a:p>
          <a:p>
            <a:pPr eaLnBrk="1" hangingPunct="1">
              <a:lnSpc>
                <a:spcPct val="120000"/>
              </a:lnSpc>
              <a:buFont typeface="Wingdings" panose="05000000000000000000" pitchFamily="2" charset="2"/>
              <a:buChar char="Ø"/>
            </a:pPr>
            <a:r>
              <a:rPr lang="zh-CN" altLang="en-US" sz="2800" dirty="0"/>
              <a:t>基本封锁类型</a:t>
            </a:r>
          </a:p>
          <a:p>
            <a:pPr lvl="1" eaLnBrk="1" hangingPunct="1">
              <a:lnSpc>
                <a:spcPct val="120000"/>
              </a:lnSpc>
              <a:buFont typeface="Wingdings" panose="05000000000000000000" pitchFamily="2" charset="2"/>
              <a:buChar char="Ø"/>
            </a:pPr>
            <a:r>
              <a:rPr lang="zh-CN" altLang="en-US" sz="2400" dirty="0"/>
              <a:t>排它锁（</a:t>
            </a:r>
            <a:r>
              <a:rPr lang="en-US" altLang="zh-CN" sz="2400" dirty="0" err="1"/>
              <a:t>eXclusive</a:t>
            </a:r>
            <a:r>
              <a:rPr lang="en-US" altLang="zh-CN" sz="2400" dirty="0"/>
              <a:t> lock，</a:t>
            </a:r>
            <a:r>
              <a:rPr lang="zh-CN" altLang="en-US" sz="2400" dirty="0"/>
              <a:t>简记为</a:t>
            </a:r>
            <a:r>
              <a:rPr lang="en-US" altLang="zh-CN" sz="2400" dirty="0"/>
              <a:t>X</a:t>
            </a:r>
            <a:r>
              <a:rPr lang="zh-CN" altLang="en-US" sz="2400" dirty="0"/>
              <a:t>锁）</a:t>
            </a:r>
          </a:p>
          <a:p>
            <a:pPr lvl="1" eaLnBrk="1" hangingPunct="1">
              <a:lnSpc>
                <a:spcPct val="120000"/>
              </a:lnSpc>
              <a:buFont typeface="Wingdings" panose="05000000000000000000" pitchFamily="2" charset="2"/>
              <a:buChar char="Ø"/>
            </a:pPr>
            <a:r>
              <a:rPr lang="zh-CN" altLang="en-US" sz="2400" dirty="0"/>
              <a:t>共享锁（</a:t>
            </a:r>
            <a:r>
              <a:rPr lang="en-US" altLang="zh-CN" sz="2400" dirty="0"/>
              <a:t>Share lock，</a:t>
            </a:r>
            <a:r>
              <a:rPr lang="zh-CN" altLang="en-US" sz="2400" dirty="0"/>
              <a:t>简记为</a:t>
            </a:r>
            <a:r>
              <a:rPr lang="en-US" altLang="zh-CN" sz="2400" dirty="0"/>
              <a:t>S</a:t>
            </a:r>
            <a:r>
              <a:rPr lang="zh-CN" altLang="en-US" sz="2400" dirty="0"/>
              <a:t>锁）</a:t>
            </a:r>
          </a:p>
          <a:p>
            <a:pPr lvl="1" eaLnBrk="1" hangingPunct="1">
              <a:lnSpc>
                <a:spcPct val="120000"/>
              </a:lnSpc>
              <a:buFont typeface="Wingdings" panose="05000000000000000000" pitchFamily="2" charset="2"/>
              <a:buNone/>
            </a:pP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Autofit/>
          </a:bodyPr>
          <a:lstStyle/>
          <a:p>
            <a:pPr eaLnBrk="1" hangingPunct="1"/>
            <a:r>
              <a:rPr lang="zh-CN" altLang="en-US" sz="3200" dirty="0"/>
              <a:t/>
            </a:r>
            <a:br>
              <a:rPr lang="zh-CN" altLang="en-US" sz="3200" dirty="0"/>
            </a:br>
            <a:r>
              <a:rPr lang="zh-CN" altLang="en-US" sz="3200" dirty="0"/>
              <a:t>排它锁</a:t>
            </a:r>
            <a:br>
              <a:rPr lang="zh-CN" altLang="en-US" sz="3200" dirty="0"/>
            </a:br>
            <a:endParaRPr lang="zh-CN" altLang="en-US" sz="3200" dirty="0"/>
          </a:p>
        </p:txBody>
      </p:sp>
      <p:sp>
        <p:nvSpPr>
          <p:cNvPr id="28675" name="Rectangle 3"/>
          <p:cNvSpPr>
            <a:spLocks noGrp="1" noChangeArrowheads="1"/>
          </p:cNvSpPr>
          <p:nvPr>
            <p:ph idx="1"/>
          </p:nvPr>
        </p:nvSpPr>
        <p:spPr/>
        <p:txBody>
          <a:bodyPr>
            <a:normAutofit/>
          </a:bodyPr>
          <a:lstStyle/>
          <a:p>
            <a:pPr eaLnBrk="1" hangingPunct="1">
              <a:lnSpc>
                <a:spcPct val="110000"/>
              </a:lnSpc>
              <a:spcBef>
                <a:spcPct val="60000"/>
              </a:spcBef>
              <a:buFont typeface="Wingdings" panose="05000000000000000000" pitchFamily="2" charset="2"/>
              <a:buChar char="Ø"/>
            </a:pPr>
            <a:r>
              <a:rPr lang="zh-CN" altLang="en-US" sz="2800" dirty="0" smtClean="0"/>
              <a:t>排它锁又称为写锁</a:t>
            </a:r>
          </a:p>
          <a:p>
            <a:pPr eaLnBrk="1" hangingPunct="1">
              <a:lnSpc>
                <a:spcPct val="110000"/>
              </a:lnSpc>
              <a:spcBef>
                <a:spcPct val="60000"/>
              </a:spcBef>
              <a:buFont typeface="Wingdings" panose="05000000000000000000" pitchFamily="2" charset="2"/>
              <a:buChar char="Ø"/>
            </a:pPr>
            <a:r>
              <a:rPr lang="zh-CN" altLang="en-US" sz="2800" dirty="0" smtClean="0"/>
              <a:t>若事务</a:t>
            </a:r>
            <a:r>
              <a:rPr lang="en-US" altLang="zh-CN" sz="2800" dirty="0" smtClean="0"/>
              <a:t>T</a:t>
            </a:r>
            <a:r>
              <a:rPr lang="zh-CN" altLang="en-US" sz="2800" dirty="0" smtClean="0"/>
              <a:t>对数据对象</a:t>
            </a:r>
            <a:r>
              <a:rPr lang="en-US" altLang="zh-CN" sz="2800" dirty="0" smtClean="0"/>
              <a:t>A</a:t>
            </a:r>
            <a:r>
              <a:rPr lang="zh-CN" altLang="en-US" sz="2800" dirty="0" smtClean="0"/>
              <a:t>加上</a:t>
            </a:r>
            <a:r>
              <a:rPr lang="en-US" altLang="zh-CN" sz="2800" dirty="0" smtClean="0"/>
              <a:t>X</a:t>
            </a:r>
            <a:r>
              <a:rPr lang="zh-CN" altLang="en-US" sz="2800" dirty="0" smtClean="0"/>
              <a:t>锁，则只允许</a:t>
            </a:r>
            <a:r>
              <a:rPr lang="en-US" altLang="zh-CN" sz="2800" dirty="0" smtClean="0"/>
              <a:t>T</a:t>
            </a:r>
            <a:r>
              <a:rPr lang="zh-CN" altLang="en-US" sz="2800" dirty="0" smtClean="0"/>
              <a:t>读取和修改</a:t>
            </a:r>
            <a:r>
              <a:rPr lang="en-US" altLang="zh-CN" sz="2800" dirty="0" smtClean="0"/>
              <a:t>A，</a:t>
            </a:r>
            <a:r>
              <a:rPr lang="zh-CN" altLang="en-US" sz="2800" dirty="0" smtClean="0"/>
              <a:t>其它任何事务都不能再对</a:t>
            </a:r>
            <a:r>
              <a:rPr lang="en-US" altLang="zh-CN" sz="2800" dirty="0" smtClean="0"/>
              <a:t>A</a:t>
            </a:r>
            <a:r>
              <a:rPr lang="zh-CN" altLang="en-US" sz="2800" dirty="0" smtClean="0"/>
              <a:t>加任何类型的锁，直到</a:t>
            </a:r>
            <a:r>
              <a:rPr lang="en-US" altLang="zh-CN" sz="2800" dirty="0" smtClean="0"/>
              <a:t>T</a:t>
            </a:r>
            <a:r>
              <a:rPr lang="zh-CN" altLang="en-US" sz="2800" dirty="0" smtClean="0"/>
              <a:t>释放</a:t>
            </a:r>
            <a:r>
              <a:rPr lang="en-US" altLang="zh-CN" sz="2800" dirty="0" smtClean="0"/>
              <a:t>A</a:t>
            </a:r>
            <a:r>
              <a:rPr lang="zh-CN" altLang="en-US" sz="2800" dirty="0" smtClean="0"/>
              <a:t>上的锁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zh-CN" altLang="en-US" sz="3200" dirty="0"/>
              <a:t>共享锁</a:t>
            </a:r>
            <a:endParaRPr lang="zh-CN" altLang="en-US" sz="3200" dirty="0" smtClean="0"/>
          </a:p>
        </p:txBody>
      </p:sp>
      <p:sp>
        <p:nvSpPr>
          <p:cNvPr id="29699" name="Rectangle 3"/>
          <p:cNvSpPr>
            <a:spLocks noGrp="1" noChangeArrowheads="1"/>
          </p:cNvSpPr>
          <p:nvPr>
            <p:ph idx="1"/>
          </p:nvPr>
        </p:nvSpPr>
        <p:spPr/>
        <p:txBody>
          <a:bodyPr/>
          <a:lstStyle/>
          <a:p>
            <a:pPr eaLnBrk="1" hangingPunct="1">
              <a:buFont typeface="Wingdings" panose="05000000000000000000" pitchFamily="2" charset="2"/>
              <a:buChar char="Ø"/>
            </a:pPr>
            <a:r>
              <a:rPr lang="zh-CN" altLang="en-US" sz="2800" dirty="0" smtClean="0"/>
              <a:t>共享锁又称为读锁</a:t>
            </a:r>
          </a:p>
          <a:p>
            <a:pPr eaLnBrk="1" hangingPunct="1">
              <a:lnSpc>
                <a:spcPct val="110000"/>
              </a:lnSpc>
              <a:spcBef>
                <a:spcPct val="60000"/>
              </a:spcBef>
              <a:buFont typeface="Wingdings" panose="05000000000000000000" pitchFamily="2" charset="2"/>
              <a:buChar char="Ø"/>
            </a:pPr>
            <a:r>
              <a:rPr lang="zh-CN" altLang="en-US" sz="2800" dirty="0" smtClean="0"/>
              <a:t>若事务</a:t>
            </a:r>
            <a:r>
              <a:rPr lang="en-US" altLang="zh-CN" sz="2800" dirty="0" smtClean="0"/>
              <a:t>T</a:t>
            </a:r>
            <a:r>
              <a:rPr lang="zh-CN" altLang="en-US" sz="2800" dirty="0" smtClean="0"/>
              <a:t>对数据对象</a:t>
            </a:r>
            <a:r>
              <a:rPr lang="en-US" altLang="zh-CN" sz="2800" dirty="0" smtClean="0"/>
              <a:t>A</a:t>
            </a:r>
            <a:r>
              <a:rPr lang="zh-CN" altLang="en-US" sz="2800" dirty="0" smtClean="0"/>
              <a:t>加上</a:t>
            </a:r>
            <a:r>
              <a:rPr lang="en-US" altLang="zh-CN" sz="2800" dirty="0" smtClean="0"/>
              <a:t>S</a:t>
            </a:r>
            <a:r>
              <a:rPr lang="zh-CN" altLang="en-US" sz="2800" dirty="0" smtClean="0"/>
              <a:t>锁，则其它事务只能再对</a:t>
            </a:r>
            <a:r>
              <a:rPr lang="en-US" altLang="zh-CN" sz="2800" dirty="0" smtClean="0"/>
              <a:t>A</a:t>
            </a:r>
            <a:r>
              <a:rPr lang="zh-CN" altLang="en-US" sz="2800" dirty="0" smtClean="0"/>
              <a:t>加</a:t>
            </a:r>
            <a:r>
              <a:rPr lang="en-US" altLang="zh-CN" sz="2800" dirty="0" smtClean="0"/>
              <a:t>S</a:t>
            </a:r>
            <a:r>
              <a:rPr lang="zh-CN" altLang="en-US" sz="2800" dirty="0" smtClean="0"/>
              <a:t>锁，而不能加</a:t>
            </a:r>
            <a:r>
              <a:rPr lang="en-US" altLang="zh-CN" sz="2800" dirty="0" smtClean="0"/>
              <a:t>X</a:t>
            </a:r>
            <a:r>
              <a:rPr lang="zh-CN" altLang="en-US" sz="2800" dirty="0" smtClean="0"/>
              <a:t>锁，直到</a:t>
            </a:r>
            <a:r>
              <a:rPr lang="en-US" altLang="zh-CN" sz="2800" dirty="0" smtClean="0"/>
              <a:t>T</a:t>
            </a:r>
            <a:r>
              <a:rPr lang="zh-CN" altLang="en-US" sz="2800" dirty="0" smtClean="0"/>
              <a:t>释放</a:t>
            </a:r>
            <a:r>
              <a:rPr lang="en-US" altLang="zh-CN" sz="2800" dirty="0" smtClean="0"/>
              <a:t>A</a:t>
            </a:r>
            <a:r>
              <a:rPr lang="zh-CN" altLang="en-US" sz="2800" dirty="0" smtClean="0"/>
              <a:t>上的</a:t>
            </a:r>
            <a:r>
              <a:rPr lang="en-US" altLang="zh-CN" sz="2800" dirty="0" smtClean="0"/>
              <a:t>S</a:t>
            </a:r>
            <a:r>
              <a:rPr lang="zh-CN" altLang="en-US" sz="2800" dirty="0" smtClean="0"/>
              <a:t>锁</a:t>
            </a:r>
          </a:p>
          <a:p>
            <a:pPr eaLnBrk="1" hangingPunct="1">
              <a:lnSpc>
                <a:spcPct val="110000"/>
              </a:lnSpc>
              <a:spcBef>
                <a:spcPct val="60000"/>
              </a:spcBef>
              <a:buFont typeface="Wingdings" panose="05000000000000000000" pitchFamily="2" charset="2"/>
              <a:buChar char="Ø"/>
            </a:pP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zh-CN" altLang="en-US" sz="3200" dirty="0" smtClean="0"/>
              <a:t>三、锁的相容矩阵</a:t>
            </a:r>
          </a:p>
        </p:txBody>
      </p:sp>
      <p:grpSp>
        <p:nvGrpSpPr>
          <p:cNvPr id="30723" name="Group 3"/>
          <p:cNvGrpSpPr>
            <a:grpSpLocks/>
          </p:cNvGrpSpPr>
          <p:nvPr/>
        </p:nvGrpSpPr>
        <p:grpSpPr bwMode="auto">
          <a:xfrm>
            <a:off x="2971800" y="2057400"/>
            <a:ext cx="7391400" cy="3581400"/>
            <a:chOff x="1152" y="1536"/>
            <a:chExt cx="4416" cy="2016"/>
          </a:xfrm>
        </p:grpSpPr>
        <p:sp>
          <p:nvSpPr>
            <p:cNvPr id="30724" name="Text Box 4"/>
            <p:cNvSpPr txBox="1">
              <a:spLocks noChangeArrowheads="1"/>
            </p:cNvSpPr>
            <p:nvPr/>
          </p:nvSpPr>
          <p:spPr bwMode="auto">
            <a:xfrm>
              <a:off x="3888" y="2928"/>
              <a:ext cx="16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Y=Yes，</a:t>
              </a:r>
              <a:r>
                <a:rPr lang="zh-CN" altLang="en-US" sz="2000" b="1" dirty="0">
                  <a:latin typeface="等线" panose="02010600030101010101" pitchFamily="2" charset="-122"/>
                  <a:ea typeface="等线" panose="02010600030101010101" pitchFamily="2" charset="-122"/>
                </a:rPr>
                <a:t>相容的请求</a:t>
              </a:r>
              <a:endParaRPr lang="zh-CN" altLang="en-US" b="1" dirty="0">
                <a:latin typeface="等线" panose="02010600030101010101" pitchFamily="2" charset="-122"/>
                <a:ea typeface="等线" panose="02010600030101010101" pitchFamily="2" charset="-122"/>
              </a:endParaRPr>
            </a:p>
            <a:p>
              <a:pPr>
                <a:spcBef>
                  <a:spcPct val="0"/>
                </a:spcBef>
                <a:buClrTx/>
                <a:buFontTx/>
                <a:buNone/>
              </a:pPr>
              <a:r>
                <a:rPr lang="en-US" altLang="zh-CN" sz="2000" b="1" dirty="0">
                  <a:latin typeface="等线" panose="02010600030101010101" pitchFamily="2" charset="-122"/>
                  <a:ea typeface="等线" panose="02010600030101010101" pitchFamily="2" charset="-122"/>
                </a:rPr>
                <a:t>N=No，</a:t>
              </a:r>
              <a:r>
                <a:rPr lang="zh-CN" altLang="en-US" sz="2000" b="1" dirty="0">
                  <a:latin typeface="等线" panose="02010600030101010101" pitchFamily="2" charset="-122"/>
                  <a:ea typeface="等线" panose="02010600030101010101" pitchFamily="2" charset="-122"/>
                </a:rPr>
                <a:t>不相容的请求</a:t>
              </a:r>
              <a:endParaRPr lang="zh-CN" altLang="en-US" sz="6000" b="1" dirty="0">
                <a:latin typeface="等线" panose="02010600030101010101" pitchFamily="2" charset="-122"/>
                <a:ea typeface="等线" panose="02010600030101010101" pitchFamily="2" charset="-122"/>
              </a:endParaRPr>
            </a:p>
          </p:txBody>
        </p:sp>
        <p:sp>
          <p:nvSpPr>
            <p:cNvPr id="30725" name="Rectangle 5"/>
            <p:cNvSpPr>
              <a:spLocks noChangeArrowheads="1"/>
            </p:cNvSpPr>
            <p:nvPr/>
          </p:nvSpPr>
          <p:spPr bwMode="auto">
            <a:xfrm>
              <a:off x="1248" y="1584"/>
              <a:ext cx="4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1200" b="1" dirty="0">
                  <a:latin typeface="等线" panose="02010600030101010101" pitchFamily="2" charset="-122"/>
                  <a:ea typeface="等线" panose="02010600030101010101" pitchFamily="2" charset="-122"/>
                </a:rPr>
                <a:t>        </a:t>
              </a:r>
              <a:r>
                <a:rPr lang="en-US" altLang="zh-CN" sz="2000" b="1" dirty="0">
                  <a:latin typeface="等线" panose="02010600030101010101" pitchFamily="2" charset="-122"/>
                  <a:ea typeface="等线" panose="02010600030101010101" pitchFamily="2" charset="-122"/>
                </a:rPr>
                <a:t>T</a:t>
              </a:r>
              <a:r>
                <a:rPr lang="en-US" altLang="zh-CN" sz="2000" b="1" baseline="-30000" dirty="0">
                  <a:latin typeface="等线" panose="02010600030101010101" pitchFamily="2" charset="-122"/>
                  <a:ea typeface="等线" panose="02010600030101010101" pitchFamily="2" charset="-122"/>
                </a:rPr>
                <a:t>1</a:t>
              </a:r>
              <a:r>
                <a:rPr lang="en-US" altLang="zh-CN" sz="2000" b="1" dirty="0">
                  <a:latin typeface="等线" panose="02010600030101010101" pitchFamily="2" charset="-122"/>
                  <a:ea typeface="等线" panose="02010600030101010101" pitchFamily="2" charset="-122"/>
                </a:rPr>
                <a:t>    T</a:t>
              </a:r>
              <a:r>
                <a:rPr lang="en-US" altLang="zh-CN" sz="2000" b="1" baseline="-30000" dirty="0">
                  <a:latin typeface="等线" panose="02010600030101010101" pitchFamily="2" charset="-122"/>
                  <a:ea typeface="等线" panose="02010600030101010101" pitchFamily="2" charset="-122"/>
                </a:rPr>
                <a:t>2</a:t>
              </a:r>
              <a:endParaRPr lang="en-US" altLang="zh-CN" sz="4000" dirty="0">
                <a:latin typeface="等线" panose="02010600030101010101" pitchFamily="2" charset="-122"/>
                <a:ea typeface="等线" panose="02010600030101010101" pitchFamily="2" charset="-122"/>
              </a:endParaRPr>
            </a:p>
          </p:txBody>
        </p:sp>
        <p:grpSp>
          <p:nvGrpSpPr>
            <p:cNvPr id="30726" name="Group 6"/>
            <p:cNvGrpSpPr>
              <a:grpSpLocks/>
            </p:cNvGrpSpPr>
            <p:nvPr/>
          </p:nvGrpSpPr>
          <p:grpSpPr bwMode="auto">
            <a:xfrm>
              <a:off x="1152" y="1536"/>
              <a:ext cx="2544" cy="1872"/>
              <a:chOff x="-3" y="-3"/>
              <a:chExt cx="1733" cy="1841"/>
            </a:xfrm>
          </p:grpSpPr>
          <p:grpSp>
            <p:nvGrpSpPr>
              <p:cNvPr id="30728" name="Group 7"/>
              <p:cNvGrpSpPr>
                <a:grpSpLocks/>
              </p:cNvGrpSpPr>
              <p:nvPr/>
            </p:nvGrpSpPr>
            <p:grpSpPr bwMode="auto">
              <a:xfrm>
                <a:off x="0" y="0"/>
                <a:ext cx="1727" cy="1835"/>
                <a:chOff x="0" y="0"/>
                <a:chExt cx="1727" cy="1835"/>
              </a:xfrm>
            </p:grpSpPr>
            <p:grpSp>
              <p:nvGrpSpPr>
                <p:cNvPr id="30730" name="Group 8"/>
                <p:cNvGrpSpPr>
                  <a:grpSpLocks/>
                </p:cNvGrpSpPr>
                <p:nvPr/>
              </p:nvGrpSpPr>
              <p:grpSpPr bwMode="auto">
                <a:xfrm>
                  <a:off x="0" y="0"/>
                  <a:ext cx="447" cy="442"/>
                  <a:chOff x="0" y="0"/>
                  <a:chExt cx="447" cy="442"/>
                </a:xfrm>
              </p:grpSpPr>
              <p:sp>
                <p:nvSpPr>
                  <p:cNvPr id="30776" name="Rectangle 9"/>
                  <p:cNvSpPr>
                    <a:spLocks noChangeArrowheads="1"/>
                  </p:cNvSpPr>
                  <p:nvPr/>
                </p:nvSpPr>
                <p:spPr bwMode="auto">
                  <a:xfrm>
                    <a:off x="43" y="0"/>
                    <a:ext cx="36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30777" name="Rectangle 10"/>
                  <p:cNvSpPr>
                    <a:spLocks noChangeArrowheads="1"/>
                  </p:cNvSpPr>
                  <p:nvPr/>
                </p:nvSpPr>
                <p:spPr bwMode="auto">
                  <a:xfrm>
                    <a:off x="0" y="0"/>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1" name="Group 11"/>
                <p:cNvGrpSpPr>
                  <a:grpSpLocks/>
                </p:cNvGrpSpPr>
                <p:nvPr/>
              </p:nvGrpSpPr>
              <p:grpSpPr bwMode="auto">
                <a:xfrm>
                  <a:off x="447" y="0"/>
                  <a:ext cx="426" cy="442"/>
                  <a:chOff x="447" y="0"/>
                  <a:chExt cx="426" cy="442"/>
                </a:xfrm>
              </p:grpSpPr>
              <p:sp>
                <p:nvSpPr>
                  <p:cNvPr id="30774" name="Rectangle 12"/>
                  <p:cNvSpPr>
                    <a:spLocks noChangeArrowheads="1"/>
                  </p:cNvSpPr>
                  <p:nvPr/>
                </p:nvSpPr>
                <p:spPr bwMode="auto">
                  <a:xfrm>
                    <a:off x="490" y="0"/>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X</a:t>
                    </a:r>
                    <a:endParaRPr lang="en-US" altLang="zh-CN" sz="3600" dirty="0">
                      <a:latin typeface="等线" panose="02010600030101010101" pitchFamily="2" charset="-122"/>
                      <a:ea typeface="等线" panose="02010600030101010101" pitchFamily="2" charset="-122"/>
                    </a:endParaRPr>
                  </a:p>
                </p:txBody>
              </p:sp>
              <p:sp>
                <p:nvSpPr>
                  <p:cNvPr id="30775" name="Rectangle 13"/>
                  <p:cNvSpPr>
                    <a:spLocks noChangeArrowheads="1"/>
                  </p:cNvSpPr>
                  <p:nvPr/>
                </p:nvSpPr>
                <p:spPr bwMode="auto">
                  <a:xfrm>
                    <a:off x="447"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2" name="Group 14"/>
                <p:cNvGrpSpPr>
                  <a:grpSpLocks/>
                </p:cNvGrpSpPr>
                <p:nvPr/>
              </p:nvGrpSpPr>
              <p:grpSpPr bwMode="auto">
                <a:xfrm>
                  <a:off x="873" y="0"/>
                  <a:ext cx="426" cy="442"/>
                  <a:chOff x="873" y="0"/>
                  <a:chExt cx="426" cy="442"/>
                </a:xfrm>
              </p:grpSpPr>
              <p:sp>
                <p:nvSpPr>
                  <p:cNvPr id="30772" name="Rectangle 15"/>
                  <p:cNvSpPr>
                    <a:spLocks noChangeArrowheads="1"/>
                  </p:cNvSpPr>
                  <p:nvPr/>
                </p:nvSpPr>
                <p:spPr bwMode="auto">
                  <a:xfrm>
                    <a:off x="916" y="0"/>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S</a:t>
                    </a:r>
                    <a:endParaRPr lang="en-US" altLang="zh-CN" sz="3600" dirty="0">
                      <a:latin typeface="等线" panose="02010600030101010101" pitchFamily="2" charset="-122"/>
                      <a:ea typeface="等线" panose="02010600030101010101" pitchFamily="2" charset="-122"/>
                    </a:endParaRPr>
                  </a:p>
                </p:txBody>
              </p:sp>
              <p:sp>
                <p:nvSpPr>
                  <p:cNvPr id="30773" name="Rectangle 16"/>
                  <p:cNvSpPr>
                    <a:spLocks noChangeArrowheads="1"/>
                  </p:cNvSpPr>
                  <p:nvPr/>
                </p:nvSpPr>
                <p:spPr bwMode="auto">
                  <a:xfrm>
                    <a:off x="873"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3" name="Group 17"/>
                <p:cNvGrpSpPr>
                  <a:grpSpLocks/>
                </p:cNvGrpSpPr>
                <p:nvPr/>
              </p:nvGrpSpPr>
              <p:grpSpPr bwMode="auto">
                <a:xfrm>
                  <a:off x="1299" y="0"/>
                  <a:ext cx="428" cy="442"/>
                  <a:chOff x="1299" y="0"/>
                  <a:chExt cx="428" cy="442"/>
                </a:xfrm>
              </p:grpSpPr>
              <p:sp>
                <p:nvSpPr>
                  <p:cNvPr id="30770" name="Rectangle 18"/>
                  <p:cNvSpPr>
                    <a:spLocks noChangeArrowheads="1"/>
                  </p:cNvSpPr>
                  <p:nvPr/>
                </p:nvSpPr>
                <p:spPr bwMode="auto">
                  <a:xfrm>
                    <a:off x="1342" y="0"/>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endParaRPr lang="zh-CN" altLang="en-US" sz="3600" dirty="0">
                      <a:latin typeface="等线" panose="02010600030101010101" pitchFamily="2" charset="-122"/>
                      <a:ea typeface="等线" panose="02010600030101010101" pitchFamily="2" charset="-122"/>
                    </a:endParaRPr>
                  </a:p>
                </p:txBody>
              </p:sp>
              <p:sp>
                <p:nvSpPr>
                  <p:cNvPr id="30771" name="Rectangle 19"/>
                  <p:cNvSpPr>
                    <a:spLocks noChangeArrowheads="1"/>
                  </p:cNvSpPr>
                  <p:nvPr/>
                </p:nvSpPr>
                <p:spPr bwMode="auto">
                  <a:xfrm>
                    <a:off x="1299" y="0"/>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4" name="Group 20"/>
                <p:cNvGrpSpPr>
                  <a:grpSpLocks/>
                </p:cNvGrpSpPr>
                <p:nvPr/>
              </p:nvGrpSpPr>
              <p:grpSpPr bwMode="auto">
                <a:xfrm>
                  <a:off x="0" y="442"/>
                  <a:ext cx="447" cy="509"/>
                  <a:chOff x="0" y="442"/>
                  <a:chExt cx="447" cy="509"/>
                </a:xfrm>
              </p:grpSpPr>
              <p:sp>
                <p:nvSpPr>
                  <p:cNvPr id="30768" name="Rectangle 21"/>
                  <p:cNvSpPr>
                    <a:spLocks noChangeArrowheads="1"/>
                  </p:cNvSpPr>
                  <p:nvPr/>
                </p:nvSpPr>
                <p:spPr bwMode="auto">
                  <a:xfrm>
                    <a:off x="43" y="442"/>
                    <a:ext cx="361"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X</a:t>
                    </a:r>
                    <a:endParaRPr lang="en-US" altLang="zh-CN" sz="3600" dirty="0">
                      <a:latin typeface="等线" panose="02010600030101010101" pitchFamily="2" charset="-122"/>
                      <a:ea typeface="等线" panose="02010600030101010101" pitchFamily="2" charset="-122"/>
                    </a:endParaRPr>
                  </a:p>
                </p:txBody>
              </p:sp>
              <p:sp>
                <p:nvSpPr>
                  <p:cNvPr id="30769" name="Rectangle 22"/>
                  <p:cNvSpPr>
                    <a:spLocks noChangeArrowheads="1"/>
                  </p:cNvSpPr>
                  <p:nvPr/>
                </p:nvSpPr>
                <p:spPr bwMode="auto">
                  <a:xfrm>
                    <a:off x="0" y="442"/>
                    <a:ext cx="447"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5" name="Group 23"/>
                <p:cNvGrpSpPr>
                  <a:grpSpLocks/>
                </p:cNvGrpSpPr>
                <p:nvPr/>
              </p:nvGrpSpPr>
              <p:grpSpPr bwMode="auto">
                <a:xfrm>
                  <a:off x="447" y="442"/>
                  <a:ext cx="426" cy="509"/>
                  <a:chOff x="447" y="442"/>
                  <a:chExt cx="426" cy="509"/>
                </a:xfrm>
              </p:grpSpPr>
              <p:sp>
                <p:nvSpPr>
                  <p:cNvPr id="30766" name="Rectangle 24"/>
                  <p:cNvSpPr>
                    <a:spLocks noChangeArrowheads="1"/>
                  </p:cNvSpPr>
                  <p:nvPr/>
                </p:nvSpPr>
                <p:spPr bwMode="auto">
                  <a:xfrm>
                    <a:off x="490" y="442"/>
                    <a:ext cx="340"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N</a:t>
                    </a:r>
                    <a:endParaRPr lang="en-US" altLang="zh-CN" dirty="0">
                      <a:latin typeface="等线" panose="02010600030101010101" pitchFamily="2" charset="-122"/>
                      <a:ea typeface="等线" panose="02010600030101010101" pitchFamily="2" charset="-122"/>
                    </a:endParaRPr>
                  </a:p>
                </p:txBody>
              </p:sp>
              <p:sp>
                <p:nvSpPr>
                  <p:cNvPr id="30767" name="Rectangle 25"/>
                  <p:cNvSpPr>
                    <a:spLocks noChangeArrowheads="1"/>
                  </p:cNvSpPr>
                  <p:nvPr/>
                </p:nvSpPr>
                <p:spPr bwMode="auto">
                  <a:xfrm>
                    <a:off x="447" y="442"/>
                    <a:ext cx="426"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6" name="Group 26"/>
                <p:cNvGrpSpPr>
                  <a:grpSpLocks/>
                </p:cNvGrpSpPr>
                <p:nvPr/>
              </p:nvGrpSpPr>
              <p:grpSpPr bwMode="auto">
                <a:xfrm>
                  <a:off x="873" y="442"/>
                  <a:ext cx="426" cy="509"/>
                  <a:chOff x="873" y="442"/>
                  <a:chExt cx="426" cy="509"/>
                </a:xfrm>
              </p:grpSpPr>
              <p:sp>
                <p:nvSpPr>
                  <p:cNvPr id="30764" name="Rectangle 27"/>
                  <p:cNvSpPr>
                    <a:spLocks noChangeArrowheads="1"/>
                  </p:cNvSpPr>
                  <p:nvPr/>
                </p:nvSpPr>
                <p:spPr bwMode="auto">
                  <a:xfrm>
                    <a:off x="916" y="442"/>
                    <a:ext cx="340"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N</a:t>
                    </a:r>
                    <a:endParaRPr lang="en-US" altLang="zh-CN" sz="3600" dirty="0">
                      <a:latin typeface="等线" panose="02010600030101010101" pitchFamily="2" charset="-122"/>
                      <a:ea typeface="等线" panose="02010600030101010101" pitchFamily="2" charset="-122"/>
                    </a:endParaRPr>
                  </a:p>
                </p:txBody>
              </p:sp>
              <p:sp>
                <p:nvSpPr>
                  <p:cNvPr id="30765" name="Rectangle 28"/>
                  <p:cNvSpPr>
                    <a:spLocks noChangeArrowheads="1"/>
                  </p:cNvSpPr>
                  <p:nvPr/>
                </p:nvSpPr>
                <p:spPr bwMode="auto">
                  <a:xfrm>
                    <a:off x="873" y="442"/>
                    <a:ext cx="426"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7" name="Group 29"/>
                <p:cNvGrpSpPr>
                  <a:grpSpLocks/>
                </p:cNvGrpSpPr>
                <p:nvPr/>
              </p:nvGrpSpPr>
              <p:grpSpPr bwMode="auto">
                <a:xfrm>
                  <a:off x="1299" y="442"/>
                  <a:ext cx="428" cy="509"/>
                  <a:chOff x="1299" y="442"/>
                  <a:chExt cx="428" cy="509"/>
                </a:xfrm>
              </p:grpSpPr>
              <p:sp>
                <p:nvSpPr>
                  <p:cNvPr id="30762" name="Rectangle 30"/>
                  <p:cNvSpPr>
                    <a:spLocks noChangeArrowheads="1"/>
                  </p:cNvSpPr>
                  <p:nvPr/>
                </p:nvSpPr>
                <p:spPr bwMode="auto">
                  <a:xfrm>
                    <a:off x="1342" y="442"/>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200" b="1" dirty="0">
                        <a:latin typeface="等线" panose="02010600030101010101" pitchFamily="2" charset="-122"/>
                        <a:ea typeface="等线" panose="02010600030101010101" pitchFamily="2" charset="-122"/>
                        <a:cs typeface="Times New Roman" panose="02020603050405020304" pitchFamily="18" charset="0"/>
                      </a:rPr>
                      <a:t>Y</a:t>
                    </a:r>
                    <a:endParaRPr lang="en-US" altLang="zh-CN" sz="2000" dirty="0">
                      <a:latin typeface="等线" panose="02010600030101010101" pitchFamily="2" charset="-122"/>
                      <a:ea typeface="等线" panose="02010600030101010101" pitchFamily="2" charset="-122"/>
                    </a:endParaRPr>
                  </a:p>
                </p:txBody>
              </p:sp>
              <p:sp>
                <p:nvSpPr>
                  <p:cNvPr id="30763" name="Rectangle 31"/>
                  <p:cNvSpPr>
                    <a:spLocks noChangeArrowheads="1"/>
                  </p:cNvSpPr>
                  <p:nvPr/>
                </p:nvSpPr>
                <p:spPr bwMode="auto">
                  <a:xfrm>
                    <a:off x="1299" y="442"/>
                    <a:ext cx="428" cy="50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8" name="Group 32"/>
                <p:cNvGrpSpPr>
                  <a:grpSpLocks/>
                </p:cNvGrpSpPr>
                <p:nvPr/>
              </p:nvGrpSpPr>
              <p:grpSpPr bwMode="auto">
                <a:xfrm>
                  <a:off x="0" y="951"/>
                  <a:ext cx="447" cy="442"/>
                  <a:chOff x="0" y="951"/>
                  <a:chExt cx="447" cy="442"/>
                </a:xfrm>
              </p:grpSpPr>
              <p:sp>
                <p:nvSpPr>
                  <p:cNvPr id="30760" name="Rectangle 33"/>
                  <p:cNvSpPr>
                    <a:spLocks noChangeArrowheads="1"/>
                  </p:cNvSpPr>
                  <p:nvPr/>
                </p:nvSpPr>
                <p:spPr bwMode="auto">
                  <a:xfrm>
                    <a:off x="43" y="951"/>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S</a:t>
                    </a:r>
                    <a:endParaRPr lang="en-US" altLang="zh-CN" sz="2400" dirty="0">
                      <a:latin typeface="等线" panose="02010600030101010101" pitchFamily="2" charset="-122"/>
                      <a:ea typeface="等线" panose="02010600030101010101" pitchFamily="2" charset="-122"/>
                    </a:endParaRPr>
                  </a:p>
                </p:txBody>
              </p:sp>
              <p:sp>
                <p:nvSpPr>
                  <p:cNvPr id="30761" name="Rectangle 34"/>
                  <p:cNvSpPr>
                    <a:spLocks noChangeArrowheads="1"/>
                  </p:cNvSpPr>
                  <p:nvPr/>
                </p:nvSpPr>
                <p:spPr bwMode="auto">
                  <a:xfrm>
                    <a:off x="0" y="951"/>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39" name="Group 35"/>
                <p:cNvGrpSpPr>
                  <a:grpSpLocks/>
                </p:cNvGrpSpPr>
                <p:nvPr/>
              </p:nvGrpSpPr>
              <p:grpSpPr bwMode="auto">
                <a:xfrm>
                  <a:off x="447" y="951"/>
                  <a:ext cx="426" cy="442"/>
                  <a:chOff x="447" y="951"/>
                  <a:chExt cx="426" cy="442"/>
                </a:xfrm>
              </p:grpSpPr>
              <p:sp>
                <p:nvSpPr>
                  <p:cNvPr id="30758" name="Rectangle 36"/>
                  <p:cNvSpPr>
                    <a:spLocks noChangeArrowheads="1"/>
                  </p:cNvSpPr>
                  <p:nvPr/>
                </p:nvSpPr>
                <p:spPr bwMode="auto">
                  <a:xfrm>
                    <a:off x="490" y="951"/>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N</a:t>
                    </a:r>
                    <a:endParaRPr lang="en-US" altLang="zh-CN" sz="2400" dirty="0">
                      <a:latin typeface="等线" panose="02010600030101010101" pitchFamily="2" charset="-122"/>
                      <a:ea typeface="等线" panose="02010600030101010101" pitchFamily="2" charset="-122"/>
                    </a:endParaRPr>
                  </a:p>
                </p:txBody>
              </p:sp>
              <p:sp>
                <p:nvSpPr>
                  <p:cNvPr id="30759" name="Rectangle 37"/>
                  <p:cNvSpPr>
                    <a:spLocks noChangeArrowheads="1"/>
                  </p:cNvSpPr>
                  <p:nvPr/>
                </p:nvSpPr>
                <p:spPr bwMode="auto">
                  <a:xfrm>
                    <a:off x="447"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0" name="Group 38"/>
                <p:cNvGrpSpPr>
                  <a:grpSpLocks/>
                </p:cNvGrpSpPr>
                <p:nvPr/>
              </p:nvGrpSpPr>
              <p:grpSpPr bwMode="auto">
                <a:xfrm>
                  <a:off x="873" y="951"/>
                  <a:ext cx="426" cy="442"/>
                  <a:chOff x="873" y="951"/>
                  <a:chExt cx="426" cy="442"/>
                </a:xfrm>
              </p:grpSpPr>
              <p:sp>
                <p:nvSpPr>
                  <p:cNvPr id="30756" name="Rectangle 39"/>
                  <p:cNvSpPr>
                    <a:spLocks noChangeArrowheads="1"/>
                  </p:cNvSpPr>
                  <p:nvPr/>
                </p:nvSpPr>
                <p:spPr bwMode="auto">
                  <a:xfrm>
                    <a:off x="916" y="951"/>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Y</a:t>
                    </a:r>
                    <a:endParaRPr lang="en-US" altLang="zh-CN" sz="2400" dirty="0">
                      <a:latin typeface="等线" panose="02010600030101010101" pitchFamily="2" charset="-122"/>
                      <a:ea typeface="等线" panose="02010600030101010101" pitchFamily="2" charset="-122"/>
                    </a:endParaRPr>
                  </a:p>
                </p:txBody>
              </p:sp>
              <p:sp>
                <p:nvSpPr>
                  <p:cNvPr id="30757" name="Rectangle 40"/>
                  <p:cNvSpPr>
                    <a:spLocks noChangeArrowheads="1"/>
                  </p:cNvSpPr>
                  <p:nvPr/>
                </p:nvSpPr>
                <p:spPr bwMode="auto">
                  <a:xfrm>
                    <a:off x="873"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1" name="Group 41"/>
                <p:cNvGrpSpPr>
                  <a:grpSpLocks/>
                </p:cNvGrpSpPr>
                <p:nvPr/>
              </p:nvGrpSpPr>
              <p:grpSpPr bwMode="auto">
                <a:xfrm>
                  <a:off x="1299" y="951"/>
                  <a:ext cx="428" cy="442"/>
                  <a:chOff x="1299" y="951"/>
                  <a:chExt cx="428" cy="442"/>
                </a:xfrm>
              </p:grpSpPr>
              <p:sp>
                <p:nvSpPr>
                  <p:cNvPr id="30754" name="Rectangle 42"/>
                  <p:cNvSpPr>
                    <a:spLocks noChangeArrowheads="1"/>
                  </p:cNvSpPr>
                  <p:nvPr/>
                </p:nvSpPr>
                <p:spPr bwMode="auto">
                  <a:xfrm>
                    <a:off x="1342" y="951"/>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Y</a:t>
                    </a:r>
                    <a:endParaRPr lang="en-US" altLang="zh-CN" sz="2400" dirty="0">
                      <a:latin typeface="等线" panose="02010600030101010101" pitchFamily="2" charset="-122"/>
                      <a:ea typeface="等线" panose="02010600030101010101" pitchFamily="2" charset="-122"/>
                    </a:endParaRPr>
                  </a:p>
                </p:txBody>
              </p:sp>
              <p:sp>
                <p:nvSpPr>
                  <p:cNvPr id="30755" name="Rectangle 43"/>
                  <p:cNvSpPr>
                    <a:spLocks noChangeArrowheads="1"/>
                  </p:cNvSpPr>
                  <p:nvPr/>
                </p:nvSpPr>
                <p:spPr bwMode="auto">
                  <a:xfrm>
                    <a:off x="1299" y="951"/>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2" name="Group 44"/>
                <p:cNvGrpSpPr>
                  <a:grpSpLocks/>
                </p:cNvGrpSpPr>
                <p:nvPr/>
              </p:nvGrpSpPr>
              <p:grpSpPr bwMode="auto">
                <a:xfrm>
                  <a:off x="0" y="1393"/>
                  <a:ext cx="447" cy="442"/>
                  <a:chOff x="0" y="1393"/>
                  <a:chExt cx="447" cy="442"/>
                </a:xfrm>
              </p:grpSpPr>
              <p:sp>
                <p:nvSpPr>
                  <p:cNvPr id="30752" name="Rectangle 45"/>
                  <p:cNvSpPr>
                    <a:spLocks noChangeArrowheads="1"/>
                  </p:cNvSpPr>
                  <p:nvPr/>
                </p:nvSpPr>
                <p:spPr bwMode="auto">
                  <a:xfrm>
                    <a:off x="43" y="1393"/>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endParaRPr lang="zh-CN" altLang="en-US" sz="3600" dirty="0">
                      <a:latin typeface="等线" panose="02010600030101010101" pitchFamily="2" charset="-122"/>
                      <a:ea typeface="等线" panose="02010600030101010101" pitchFamily="2" charset="-122"/>
                    </a:endParaRPr>
                  </a:p>
                </p:txBody>
              </p:sp>
              <p:sp>
                <p:nvSpPr>
                  <p:cNvPr id="30753" name="Rectangle 46"/>
                  <p:cNvSpPr>
                    <a:spLocks noChangeArrowheads="1"/>
                  </p:cNvSpPr>
                  <p:nvPr/>
                </p:nvSpPr>
                <p:spPr bwMode="auto">
                  <a:xfrm>
                    <a:off x="0" y="1393"/>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3" name="Group 47"/>
                <p:cNvGrpSpPr>
                  <a:grpSpLocks/>
                </p:cNvGrpSpPr>
                <p:nvPr/>
              </p:nvGrpSpPr>
              <p:grpSpPr bwMode="auto">
                <a:xfrm>
                  <a:off x="447" y="1393"/>
                  <a:ext cx="426" cy="442"/>
                  <a:chOff x="447" y="1393"/>
                  <a:chExt cx="426" cy="442"/>
                </a:xfrm>
              </p:grpSpPr>
              <p:sp>
                <p:nvSpPr>
                  <p:cNvPr id="30750" name="Rectangle 48"/>
                  <p:cNvSpPr>
                    <a:spLocks noChangeArrowheads="1"/>
                  </p:cNvSpPr>
                  <p:nvPr/>
                </p:nvSpPr>
                <p:spPr bwMode="auto">
                  <a:xfrm>
                    <a:off x="490" y="1393"/>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Y</a:t>
                    </a:r>
                    <a:endParaRPr lang="en-US" altLang="zh-CN" sz="2400" dirty="0">
                      <a:latin typeface="等线" panose="02010600030101010101" pitchFamily="2" charset="-122"/>
                      <a:ea typeface="等线" panose="02010600030101010101" pitchFamily="2" charset="-122"/>
                    </a:endParaRPr>
                  </a:p>
                </p:txBody>
              </p:sp>
              <p:sp>
                <p:nvSpPr>
                  <p:cNvPr id="30751" name="Rectangle 49"/>
                  <p:cNvSpPr>
                    <a:spLocks noChangeArrowheads="1"/>
                  </p:cNvSpPr>
                  <p:nvPr/>
                </p:nvSpPr>
                <p:spPr bwMode="auto">
                  <a:xfrm>
                    <a:off x="447"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4" name="Group 50"/>
                <p:cNvGrpSpPr>
                  <a:grpSpLocks/>
                </p:cNvGrpSpPr>
                <p:nvPr/>
              </p:nvGrpSpPr>
              <p:grpSpPr bwMode="auto">
                <a:xfrm>
                  <a:off x="873" y="1393"/>
                  <a:ext cx="426" cy="442"/>
                  <a:chOff x="873" y="1393"/>
                  <a:chExt cx="426" cy="442"/>
                </a:xfrm>
              </p:grpSpPr>
              <p:sp>
                <p:nvSpPr>
                  <p:cNvPr id="30748" name="Rectangle 51"/>
                  <p:cNvSpPr>
                    <a:spLocks noChangeArrowheads="1"/>
                  </p:cNvSpPr>
                  <p:nvPr/>
                </p:nvSpPr>
                <p:spPr bwMode="auto">
                  <a:xfrm>
                    <a:off x="916" y="1393"/>
                    <a:ext cx="3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Y</a:t>
                    </a:r>
                    <a:endParaRPr lang="en-US" altLang="zh-CN" sz="2400" dirty="0">
                      <a:latin typeface="等线" panose="02010600030101010101" pitchFamily="2" charset="-122"/>
                      <a:ea typeface="等线" panose="02010600030101010101" pitchFamily="2" charset="-122"/>
                    </a:endParaRPr>
                  </a:p>
                </p:txBody>
              </p:sp>
              <p:sp>
                <p:nvSpPr>
                  <p:cNvPr id="30749" name="Rectangle 52"/>
                  <p:cNvSpPr>
                    <a:spLocks noChangeArrowheads="1"/>
                  </p:cNvSpPr>
                  <p:nvPr/>
                </p:nvSpPr>
                <p:spPr bwMode="auto">
                  <a:xfrm>
                    <a:off x="873"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nvGrpSpPr>
                <p:cNvPr id="30745" name="Group 53"/>
                <p:cNvGrpSpPr>
                  <a:grpSpLocks/>
                </p:cNvGrpSpPr>
                <p:nvPr/>
              </p:nvGrpSpPr>
              <p:grpSpPr bwMode="auto">
                <a:xfrm>
                  <a:off x="1299" y="1393"/>
                  <a:ext cx="428" cy="442"/>
                  <a:chOff x="1299" y="1393"/>
                  <a:chExt cx="428" cy="442"/>
                </a:xfrm>
              </p:grpSpPr>
              <p:sp>
                <p:nvSpPr>
                  <p:cNvPr id="30746" name="Rectangle 54"/>
                  <p:cNvSpPr>
                    <a:spLocks noChangeArrowheads="1"/>
                  </p:cNvSpPr>
                  <p:nvPr/>
                </p:nvSpPr>
                <p:spPr bwMode="auto">
                  <a:xfrm>
                    <a:off x="1342" y="1393"/>
                    <a:ext cx="34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Y</a:t>
                    </a:r>
                    <a:endParaRPr lang="en-US" altLang="zh-CN" sz="2400" dirty="0">
                      <a:latin typeface="等线" panose="02010600030101010101" pitchFamily="2" charset="-122"/>
                      <a:ea typeface="等线" panose="02010600030101010101" pitchFamily="2" charset="-122"/>
                    </a:endParaRPr>
                  </a:p>
                </p:txBody>
              </p:sp>
              <p:sp>
                <p:nvSpPr>
                  <p:cNvPr id="30747" name="Rectangle 55"/>
                  <p:cNvSpPr>
                    <a:spLocks noChangeArrowheads="1"/>
                  </p:cNvSpPr>
                  <p:nvPr/>
                </p:nvSpPr>
                <p:spPr bwMode="auto">
                  <a:xfrm>
                    <a:off x="1299" y="1393"/>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grpSp>
          <p:sp>
            <p:nvSpPr>
              <p:cNvPr id="30729" name="Rectangle 56"/>
              <p:cNvSpPr>
                <a:spLocks noChangeArrowheads="1"/>
              </p:cNvSpPr>
              <p:nvPr/>
            </p:nvSpPr>
            <p:spPr bwMode="auto">
              <a:xfrm>
                <a:off x="-3" y="-3"/>
                <a:ext cx="1733" cy="1841"/>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grpSp>
        <p:sp>
          <p:nvSpPr>
            <p:cNvPr id="30727" name="Line 57"/>
            <p:cNvSpPr>
              <a:spLocks noChangeShapeType="1"/>
            </p:cNvSpPr>
            <p:nvPr/>
          </p:nvSpPr>
          <p:spPr bwMode="auto">
            <a:xfrm>
              <a:off x="1152" y="1536"/>
              <a:ext cx="624"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xfrm>
            <a:off x="7128842" y="666417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8EEA92F7-326B-46C3-AB26-193610C0D8AD}" type="slidenum">
              <a:rPr lang="en-US" altLang="zh-CN" sz="1400">
                <a:latin typeface="等线" panose="02010600030101010101" pitchFamily="2" charset="-122"/>
                <a:ea typeface="等线" panose="02010600030101010101" pitchFamily="2" charset="-122"/>
              </a:rPr>
              <a:pPr eaLnBrk="1" hangingPunct="1"/>
              <a:t>28</a:t>
            </a:fld>
            <a:endParaRPr lang="en-US" altLang="zh-CN" sz="1400" dirty="0">
              <a:latin typeface="等线" panose="02010600030101010101" pitchFamily="2" charset="-122"/>
              <a:ea typeface="等线" panose="02010600030101010101" pitchFamily="2" charset="-122"/>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49996419"/>
              </p:ext>
            </p:extLst>
          </p:nvPr>
        </p:nvGraphicFramePr>
        <p:xfrm>
          <a:off x="583580" y="996801"/>
          <a:ext cx="8221662" cy="5864225"/>
        </p:xfrm>
        <a:graphic>
          <a:graphicData uri="http://schemas.openxmlformats.org/presentationml/2006/ole">
            <mc:AlternateContent xmlns:mc="http://schemas.openxmlformats.org/markup-compatibility/2006">
              <mc:Choice xmlns:v="urn:schemas-microsoft-com:vml" Requires="v">
                <p:oleObj spid="_x0000_s1075"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80" y="996801"/>
                        <a:ext cx="8221662" cy="586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Text Box 3"/>
          <p:cNvSpPr txBox="1">
            <a:spLocks noChangeArrowheads="1"/>
          </p:cNvSpPr>
          <p:nvPr/>
        </p:nvSpPr>
        <p:spPr bwMode="auto">
          <a:xfrm>
            <a:off x="407368" y="404664"/>
            <a:ext cx="79406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等线" panose="02010600030101010101" pitchFamily="2" charset="-122"/>
                <a:ea typeface="等线" panose="02010600030101010101" pitchFamily="2" charset="-122"/>
              </a:rPr>
              <a:t>对应问题</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：加锁解决丢失更新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xfrm>
            <a:off x="7405191" y="646040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C1D738EF-4D4A-48C4-BF3F-C994DF9A7553}" type="slidenum">
              <a:rPr lang="en-US" altLang="zh-CN" sz="1400">
                <a:latin typeface="等线" panose="02010600030101010101" pitchFamily="2" charset="-122"/>
                <a:ea typeface="等线" panose="02010600030101010101" pitchFamily="2" charset="-122"/>
              </a:rPr>
              <a:pPr eaLnBrk="1" hangingPunct="1"/>
              <a:t>29</a:t>
            </a:fld>
            <a:endParaRPr lang="en-US" altLang="zh-CN" sz="1400" dirty="0">
              <a:latin typeface="等线" panose="02010600030101010101" pitchFamily="2" charset="-122"/>
              <a:ea typeface="等线" panose="02010600030101010101" pitchFamily="2" charset="-122"/>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1257120562"/>
              </p:ext>
            </p:extLst>
          </p:nvPr>
        </p:nvGraphicFramePr>
        <p:xfrm>
          <a:off x="563066" y="1062905"/>
          <a:ext cx="9867900" cy="7353300"/>
        </p:xfrm>
        <a:graphic>
          <a:graphicData uri="http://schemas.openxmlformats.org/presentationml/2006/ole">
            <mc:AlternateContent xmlns:mc="http://schemas.openxmlformats.org/markup-compatibility/2006">
              <mc:Choice xmlns:v="urn:schemas-microsoft-com:vml" Requires="v">
                <p:oleObj spid="_x0000_s2099" name="Document" r:id="rId3" imgW="11796120" imgH="10915560" progId="Word.Document.8">
                  <p:embed/>
                </p:oleObj>
              </mc:Choice>
              <mc:Fallback>
                <p:oleObj name="Document" r:id="rId3" imgW="11796120" imgH="109155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66" y="1062905"/>
                        <a:ext cx="9867900" cy="735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Text Box 3"/>
          <p:cNvSpPr txBox="1">
            <a:spLocks noChangeArrowheads="1"/>
          </p:cNvSpPr>
          <p:nvPr/>
        </p:nvSpPr>
        <p:spPr bwMode="auto">
          <a:xfrm>
            <a:off x="623392" y="332656"/>
            <a:ext cx="61350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等线" panose="02010600030101010101" pitchFamily="2" charset="-122"/>
                <a:ea typeface="等线" panose="02010600030101010101" pitchFamily="2" charset="-122"/>
              </a:rPr>
              <a:t>对应问题</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：加锁解决不可重复读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altLang="zh-CN" sz="3200" dirty="0" smtClean="0"/>
              <a:t>11.1  </a:t>
            </a:r>
            <a:r>
              <a:rPr lang="zh-CN" altLang="en-US" sz="3200" dirty="0"/>
              <a:t>并发控制概述</a:t>
            </a:r>
          </a:p>
        </p:txBody>
      </p:sp>
      <p:sp>
        <p:nvSpPr>
          <p:cNvPr id="9219" name="Rectangle 3"/>
          <p:cNvSpPr>
            <a:spLocks noGrp="1" noChangeArrowheads="1"/>
          </p:cNvSpPr>
          <p:nvPr>
            <p:ph idx="1"/>
          </p:nvPr>
        </p:nvSpPr>
        <p:spPr>
          <a:xfrm>
            <a:off x="838200" y="1556792"/>
            <a:ext cx="6697960" cy="4824536"/>
          </a:xfrm>
        </p:spPr>
        <p:txBody>
          <a:bodyPr/>
          <a:lstStyle/>
          <a:p>
            <a:pPr algn="just" eaLnBrk="1" hangingPunct="1">
              <a:lnSpc>
                <a:spcPct val="150000"/>
              </a:lnSpc>
              <a:buFont typeface="Wingdings" panose="05000000000000000000" pitchFamily="2" charset="2"/>
              <a:buNone/>
            </a:pPr>
            <a:r>
              <a:rPr lang="zh-CN" altLang="en-US" sz="2800" dirty="0" smtClean="0"/>
              <a:t>多事务执行方式 </a:t>
            </a:r>
            <a:endParaRPr lang="zh-CN" altLang="en-US" sz="2800" dirty="0"/>
          </a:p>
          <a:p>
            <a:pPr algn="just" eaLnBrk="1" hangingPunct="1">
              <a:lnSpc>
                <a:spcPct val="150000"/>
              </a:lnSpc>
              <a:spcBef>
                <a:spcPct val="50000"/>
              </a:spcBef>
              <a:buFont typeface="Wingdings" panose="05000000000000000000" pitchFamily="2" charset="2"/>
              <a:buNone/>
            </a:pPr>
            <a:r>
              <a:rPr lang="zh-CN" altLang="en-US" sz="2800" dirty="0" smtClean="0"/>
              <a:t>(1)事务串行执行</a:t>
            </a:r>
          </a:p>
          <a:p>
            <a:pPr lvl="1" algn="just" eaLnBrk="1" hangingPunct="1">
              <a:lnSpc>
                <a:spcPct val="150000"/>
              </a:lnSpc>
              <a:spcBef>
                <a:spcPct val="50000"/>
              </a:spcBef>
              <a:buFont typeface="Wingdings" panose="05000000000000000000" pitchFamily="2" charset="2"/>
              <a:buChar char="Ø"/>
            </a:pPr>
            <a:r>
              <a:rPr lang="zh-CN" altLang="en-US" sz="2400" dirty="0"/>
              <a:t>每个时刻只有一个事务运行，其他事务必须等到这个事务结束以后方能运行</a:t>
            </a:r>
          </a:p>
          <a:p>
            <a:pPr lvl="1" algn="just" eaLnBrk="1" hangingPunct="1">
              <a:lnSpc>
                <a:spcPct val="150000"/>
              </a:lnSpc>
              <a:spcBef>
                <a:spcPct val="50000"/>
              </a:spcBef>
              <a:buFont typeface="Wingdings" panose="05000000000000000000" pitchFamily="2" charset="2"/>
              <a:buChar char="Ø"/>
            </a:pPr>
            <a:r>
              <a:rPr lang="zh-CN" altLang="en-US" sz="2400" dirty="0"/>
              <a:t>不能充分利用系统资源，发挥数据库共享资源的特点</a:t>
            </a:r>
          </a:p>
        </p:txBody>
      </p:sp>
      <p:sp>
        <p:nvSpPr>
          <p:cNvPr id="4" name="Line 10"/>
          <p:cNvSpPr>
            <a:spLocks noChangeShapeType="1"/>
          </p:cNvSpPr>
          <p:nvPr/>
        </p:nvSpPr>
        <p:spPr bwMode="auto">
          <a:xfrm>
            <a:off x="9264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1"/>
          <p:cNvSpPr>
            <a:spLocks noChangeShapeType="1"/>
          </p:cNvSpPr>
          <p:nvPr/>
        </p:nvSpPr>
        <p:spPr bwMode="auto">
          <a:xfrm>
            <a:off x="9264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2"/>
          <p:cNvSpPr>
            <a:spLocks noChangeShapeType="1"/>
          </p:cNvSpPr>
          <p:nvPr/>
        </p:nvSpPr>
        <p:spPr bwMode="auto">
          <a:xfrm>
            <a:off x="9264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13"/>
          <p:cNvSpPr txBox="1">
            <a:spLocks noChangeArrowheads="1"/>
          </p:cNvSpPr>
          <p:nvPr/>
        </p:nvSpPr>
        <p:spPr bwMode="auto">
          <a:xfrm>
            <a:off x="9251950" y="28463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ea typeface="华文楷体" panose="02010600040101010101" pitchFamily="2" charset="-122"/>
              </a:defRPr>
            </a:lvl1pPr>
            <a:lvl2pPr marL="742950" indent="-285750">
              <a:spcBef>
                <a:spcPct val="20000"/>
              </a:spcBef>
              <a:buChar char="–"/>
              <a:defRPr sz="2400">
                <a:solidFill>
                  <a:schemeClr val="tx1"/>
                </a:solidFill>
                <a:latin typeface="Arial" panose="020B0604020202020204" pitchFamily="34" charset="0"/>
                <a:ea typeface="华文楷体"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楷体"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9pPr>
          </a:lstStyle>
          <a:p>
            <a:pPr algn="ctr" eaLnBrk="1" hangingPunct="1">
              <a:spcBef>
                <a:spcPct val="0"/>
              </a:spcBef>
              <a:buFontTx/>
              <a:buNone/>
            </a:pPr>
            <a:r>
              <a:rPr lang="en-US" altLang="zh-CN" sz="1800">
                <a:latin typeface="Times New Roman" panose="02020603050405020304" pitchFamily="18" charset="0"/>
                <a:ea typeface="宋体" panose="02010600030101010101" pitchFamily="2" charset="-122"/>
              </a:rPr>
              <a:t>T1</a:t>
            </a:r>
          </a:p>
        </p:txBody>
      </p:sp>
      <p:sp>
        <p:nvSpPr>
          <p:cNvPr id="8" name="Text Box 14"/>
          <p:cNvSpPr txBox="1">
            <a:spLocks noChangeArrowheads="1"/>
          </p:cNvSpPr>
          <p:nvPr/>
        </p:nvSpPr>
        <p:spPr bwMode="auto">
          <a:xfrm>
            <a:off x="9271000" y="3860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ea typeface="华文楷体" panose="02010600040101010101" pitchFamily="2" charset="-122"/>
              </a:defRPr>
            </a:lvl1pPr>
            <a:lvl2pPr marL="742950" indent="-285750">
              <a:spcBef>
                <a:spcPct val="20000"/>
              </a:spcBef>
              <a:buChar char="–"/>
              <a:defRPr sz="2400">
                <a:solidFill>
                  <a:schemeClr val="tx1"/>
                </a:solidFill>
                <a:latin typeface="Arial" panose="020B0604020202020204" pitchFamily="34" charset="0"/>
                <a:ea typeface="华文楷体"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楷体"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9pPr>
          </a:lstStyle>
          <a:p>
            <a:pPr algn="ctr" eaLnBrk="1" hangingPunct="1">
              <a:spcBef>
                <a:spcPct val="0"/>
              </a:spcBef>
              <a:buFontTx/>
              <a:buNone/>
            </a:pPr>
            <a:r>
              <a:rPr lang="en-US" altLang="zh-CN" sz="1800">
                <a:latin typeface="Times New Roman" panose="02020603050405020304" pitchFamily="18" charset="0"/>
                <a:ea typeface="宋体" panose="02010600030101010101" pitchFamily="2" charset="-122"/>
              </a:rPr>
              <a:t>T2</a:t>
            </a:r>
          </a:p>
        </p:txBody>
      </p:sp>
      <p:sp>
        <p:nvSpPr>
          <p:cNvPr id="9" name="Text Box 15"/>
          <p:cNvSpPr txBox="1">
            <a:spLocks noChangeArrowheads="1"/>
          </p:cNvSpPr>
          <p:nvPr/>
        </p:nvSpPr>
        <p:spPr bwMode="auto">
          <a:xfrm>
            <a:off x="9271000" y="47244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ea typeface="华文楷体" panose="02010600040101010101" pitchFamily="2" charset="-122"/>
              </a:defRPr>
            </a:lvl1pPr>
            <a:lvl2pPr marL="742950" indent="-285750">
              <a:spcBef>
                <a:spcPct val="20000"/>
              </a:spcBef>
              <a:buChar char="–"/>
              <a:defRPr sz="2400">
                <a:solidFill>
                  <a:schemeClr val="tx1"/>
                </a:solidFill>
                <a:latin typeface="Arial" panose="020B0604020202020204" pitchFamily="34" charset="0"/>
                <a:ea typeface="华文楷体"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楷体"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9pPr>
          </a:lstStyle>
          <a:p>
            <a:pPr algn="ctr" eaLnBrk="1" hangingPunct="1">
              <a:spcBef>
                <a:spcPct val="0"/>
              </a:spcBef>
              <a:buFontTx/>
              <a:buNone/>
            </a:pPr>
            <a:r>
              <a:rPr lang="en-US" altLang="zh-CN" sz="1800">
                <a:latin typeface="Times New Roman" panose="02020603050405020304" pitchFamily="18" charset="0"/>
                <a:ea typeface="宋体" panose="02010600030101010101" pitchFamily="2" charset="-122"/>
              </a:rPr>
              <a:t>T3</a:t>
            </a:r>
          </a:p>
        </p:txBody>
      </p:sp>
      <p:sp>
        <p:nvSpPr>
          <p:cNvPr id="10" name="Text Box 16"/>
          <p:cNvSpPr txBox="1">
            <a:spLocks noChangeArrowheads="1"/>
          </p:cNvSpPr>
          <p:nvPr/>
        </p:nvSpPr>
        <p:spPr bwMode="auto">
          <a:xfrm>
            <a:off x="8040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ea typeface="华文楷体" panose="02010600040101010101" pitchFamily="2" charset="-122"/>
              </a:defRPr>
            </a:lvl1pPr>
            <a:lvl2pPr marL="742950" indent="-285750">
              <a:spcBef>
                <a:spcPct val="20000"/>
              </a:spcBef>
              <a:buChar char="–"/>
              <a:defRPr sz="2400">
                <a:solidFill>
                  <a:schemeClr val="tx1"/>
                </a:solidFill>
                <a:latin typeface="Arial" panose="020B0604020202020204" pitchFamily="34" charset="0"/>
                <a:ea typeface="华文楷体"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楷体"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楷体" panose="02010600040101010101" pitchFamily="2" charset="-122"/>
              </a:defRPr>
            </a:lvl9pPr>
          </a:lstStyle>
          <a:p>
            <a:pPr algn="ctr" eaLnBrk="1" hangingPunct="1">
              <a:spcBef>
                <a:spcPct val="0"/>
              </a:spcBef>
              <a:buFontTx/>
              <a:buNone/>
            </a:pPr>
            <a:r>
              <a:rPr lang="zh-CN" altLang="en-US" sz="1800">
                <a:latin typeface="Times New Roman" panose="02020603050405020304" pitchFamily="18" charset="0"/>
                <a:ea typeface="宋体" panose="02010600030101010101" pitchFamily="2" charset="-122"/>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2"/>
          </p:nvPr>
        </p:nvSpPr>
        <p:spPr>
          <a:xfrm>
            <a:off x="7413575" y="6525104"/>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B0C2CC8-7360-42F8-BE21-6B0E3A943739}" type="slidenum">
              <a:rPr lang="en-US" altLang="zh-CN" sz="1400">
                <a:latin typeface="等线" panose="02010600030101010101" pitchFamily="2" charset="-122"/>
                <a:ea typeface="等线" panose="02010600030101010101" pitchFamily="2" charset="-122"/>
              </a:rPr>
              <a:pPr eaLnBrk="1" hangingPunct="1"/>
              <a:t>30</a:t>
            </a:fld>
            <a:endParaRPr lang="en-US" altLang="zh-CN" sz="1400" dirty="0">
              <a:latin typeface="等线" panose="02010600030101010101" pitchFamily="2" charset="-122"/>
              <a:ea typeface="等线" panose="02010600030101010101" pitchFamily="2" charset="-122"/>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1822641671"/>
              </p:ext>
            </p:extLst>
          </p:nvPr>
        </p:nvGraphicFramePr>
        <p:xfrm>
          <a:off x="553989" y="1249840"/>
          <a:ext cx="8231187" cy="4464050"/>
        </p:xfrm>
        <a:graphic>
          <a:graphicData uri="http://schemas.openxmlformats.org/presentationml/2006/ole">
            <mc:AlternateContent xmlns:mc="http://schemas.openxmlformats.org/markup-compatibility/2006">
              <mc:Choice xmlns:v="urn:schemas-microsoft-com:vml" Requires="v">
                <p:oleObj spid="_x0000_s3123" name="Document" r:id="rId3" imgW="11737800" imgH="6367320" progId="Word.Document.8">
                  <p:embed/>
                </p:oleObj>
              </mc:Choice>
              <mc:Fallback>
                <p:oleObj name="Document" r:id="rId3" imgW="11737800" imgH="63673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989" y="1249840"/>
                        <a:ext cx="8231187" cy="446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Text Box 3"/>
          <p:cNvSpPr txBox="1">
            <a:spLocks noChangeArrowheads="1"/>
          </p:cNvSpPr>
          <p:nvPr/>
        </p:nvSpPr>
        <p:spPr bwMode="auto">
          <a:xfrm>
            <a:off x="479376" y="321153"/>
            <a:ext cx="4903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等线" panose="02010600030101010101" pitchFamily="2" charset="-122"/>
                <a:ea typeface="等线" panose="02010600030101010101" pitchFamily="2" charset="-122"/>
              </a:rPr>
              <a:t>对应问题</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：加锁解决读脏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5400" y="332656"/>
            <a:ext cx="7772400" cy="1143000"/>
          </a:xfrm>
        </p:spPr>
        <p:txBody>
          <a:bodyPr>
            <a:normAutofit/>
          </a:bodyPr>
          <a:lstStyle/>
          <a:p>
            <a:pPr eaLnBrk="1" hangingPunct="1"/>
            <a:r>
              <a:rPr lang="zh-CN" altLang="en-US" sz="3200" dirty="0" smtClean="0"/>
              <a:t>关于隔离级别</a:t>
            </a:r>
          </a:p>
        </p:txBody>
      </p:sp>
      <p:sp>
        <p:nvSpPr>
          <p:cNvPr id="31747" name="Rectangle 3"/>
          <p:cNvSpPr>
            <a:spLocks noGrp="1" noChangeArrowheads="1"/>
          </p:cNvSpPr>
          <p:nvPr>
            <p:ph idx="1"/>
          </p:nvPr>
        </p:nvSpPr>
        <p:spPr>
          <a:xfrm>
            <a:off x="838200" y="1825625"/>
            <a:ext cx="10515600" cy="2035423"/>
          </a:xfrm>
        </p:spPr>
        <p:txBody>
          <a:bodyPr/>
          <a:lstStyle/>
          <a:p>
            <a:pPr eaLnBrk="1" hangingPunct="1">
              <a:buFont typeface="Wingdings" panose="05000000000000000000" pitchFamily="2" charset="2"/>
              <a:buChar char="Ø"/>
            </a:pPr>
            <a:r>
              <a:rPr lang="en-US" altLang="zh-CN" sz="2800" dirty="0" smtClean="0"/>
              <a:t>Read uncommitted</a:t>
            </a:r>
            <a:r>
              <a:rPr lang="zh-CN" altLang="en-US" sz="2800" dirty="0" smtClean="0"/>
              <a:t>（未提交读）</a:t>
            </a:r>
          </a:p>
          <a:p>
            <a:pPr eaLnBrk="1" hangingPunct="1">
              <a:buFont typeface="Wingdings" panose="05000000000000000000" pitchFamily="2" charset="2"/>
              <a:buChar char="Ø"/>
            </a:pPr>
            <a:r>
              <a:rPr lang="en-US" altLang="zh-CN" sz="2800" dirty="0" smtClean="0"/>
              <a:t>Read committed</a:t>
            </a:r>
            <a:r>
              <a:rPr lang="zh-CN" altLang="en-US" sz="2800" dirty="0" smtClean="0"/>
              <a:t>（提交读）</a:t>
            </a:r>
          </a:p>
          <a:p>
            <a:pPr eaLnBrk="1" hangingPunct="1">
              <a:buFont typeface="Wingdings" panose="05000000000000000000" pitchFamily="2" charset="2"/>
              <a:buChar char="Ø"/>
            </a:pPr>
            <a:r>
              <a:rPr lang="en-US" altLang="zh-CN" sz="2800" dirty="0" smtClean="0"/>
              <a:t>Repeatable read</a:t>
            </a:r>
            <a:r>
              <a:rPr lang="zh-CN" altLang="en-US" sz="2800" dirty="0" smtClean="0"/>
              <a:t>（可重复读）</a:t>
            </a:r>
          </a:p>
          <a:p>
            <a:pPr eaLnBrk="1" hangingPunct="1">
              <a:buFont typeface="Wingdings" panose="05000000000000000000" pitchFamily="2" charset="2"/>
              <a:buChar char="Ø"/>
            </a:pPr>
            <a:r>
              <a:rPr lang="en-US" altLang="zh-CN" sz="2800" dirty="0" smtClean="0"/>
              <a:t>Serializable</a:t>
            </a:r>
            <a:r>
              <a:rPr lang="zh-CN" altLang="en-US" sz="2800" dirty="0" smtClean="0"/>
              <a:t>（可串行读）</a:t>
            </a:r>
          </a:p>
          <a:p>
            <a:pPr eaLnBrk="1" hangingPunct="1"/>
            <a:endParaRPr lang="en-US" altLang="zh-CN" dirty="0" smtClean="0"/>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64" y="3974872"/>
            <a:ext cx="10607506" cy="2175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第十</a:t>
            </a:r>
            <a:r>
              <a:rPr lang="zh-CN" altLang="en-US" sz="3200" dirty="0">
                <a:ea typeface="黑体" panose="02010609060101010101" pitchFamily="49" charset="-122"/>
              </a:rPr>
              <a:t>一</a:t>
            </a:r>
            <a:r>
              <a:rPr lang="zh-CN" altLang="en-US" sz="3200" dirty="0" smtClean="0">
                <a:ea typeface="黑体" panose="02010609060101010101" pitchFamily="49" charset="-122"/>
              </a:rPr>
              <a:t>章  并发控制</a:t>
            </a:r>
          </a:p>
        </p:txBody>
      </p:sp>
      <p:sp>
        <p:nvSpPr>
          <p:cNvPr id="32771"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dirty="0" smtClean="0"/>
              <a:t>11.1  </a:t>
            </a:r>
            <a:r>
              <a:rPr lang="zh-CN" altLang="en-US" sz="2800" dirty="0"/>
              <a:t>并发控制概述</a:t>
            </a:r>
          </a:p>
          <a:p>
            <a:pPr algn="just" eaLnBrk="1" hangingPunct="1">
              <a:buFont typeface="Wingdings" panose="05000000000000000000" pitchFamily="2" charset="2"/>
              <a:buNone/>
            </a:pPr>
            <a:r>
              <a:rPr lang="en-US" altLang="zh-CN" sz="2800" dirty="0" smtClean="0"/>
              <a:t>11.2  </a:t>
            </a:r>
            <a:r>
              <a:rPr lang="zh-CN" altLang="en-US" sz="2800" dirty="0"/>
              <a:t>封锁</a:t>
            </a:r>
          </a:p>
          <a:p>
            <a:pPr algn="just" eaLnBrk="1" hangingPunct="1">
              <a:buFont typeface="Wingdings" panose="05000000000000000000" pitchFamily="2" charset="2"/>
              <a:buNone/>
            </a:pPr>
            <a:r>
              <a:rPr lang="en-US" altLang="zh-CN" sz="2800" dirty="0" smtClean="0">
                <a:solidFill>
                  <a:schemeClr val="accent2"/>
                </a:solidFill>
              </a:rPr>
              <a:t>11.3  </a:t>
            </a:r>
            <a:r>
              <a:rPr lang="zh-CN" altLang="en-US" sz="2800" dirty="0">
                <a:solidFill>
                  <a:schemeClr val="accent2"/>
                </a:solidFill>
              </a:rPr>
              <a:t>活锁和死锁</a:t>
            </a:r>
          </a:p>
          <a:p>
            <a:pPr algn="just" eaLnBrk="1" hangingPunct="1">
              <a:buFont typeface="Wingdings" panose="05000000000000000000" pitchFamily="2" charset="2"/>
              <a:buNone/>
            </a:pPr>
            <a:r>
              <a:rPr lang="en-US" altLang="zh-CN" sz="2800" dirty="0" smtClean="0"/>
              <a:t>11.4  </a:t>
            </a:r>
            <a:r>
              <a:rPr lang="zh-CN" altLang="en-US" sz="2800" dirty="0"/>
              <a:t>并发调度的可串行性</a:t>
            </a:r>
          </a:p>
          <a:p>
            <a:pPr algn="just" eaLnBrk="1" hangingPunct="1">
              <a:buFont typeface="Wingdings" panose="05000000000000000000" pitchFamily="2" charset="2"/>
              <a:buNone/>
            </a:pPr>
            <a:r>
              <a:rPr lang="en-US" altLang="zh-CN" sz="2800" dirty="0" smtClean="0"/>
              <a:t>11.5  </a:t>
            </a:r>
            <a:r>
              <a:rPr lang="zh-CN" altLang="en-US" sz="2800" dirty="0"/>
              <a:t>两段锁协议</a:t>
            </a:r>
          </a:p>
          <a:p>
            <a:pPr algn="just" eaLnBrk="1" hangingPunct="1">
              <a:buFont typeface="Wingdings" panose="05000000000000000000" pitchFamily="2" charset="2"/>
              <a:buNone/>
            </a:pPr>
            <a:r>
              <a:rPr lang="en-US" altLang="zh-CN" sz="2800" dirty="0" smtClean="0"/>
              <a:t>11.6  </a:t>
            </a:r>
            <a:r>
              <a:rPr lang="zh-CN" altLang="en-US" sz="2800" dirty="0"/>
              <a:t>封锁的粒度</a:t>
            </a:r>
          </a:p>
          <a:p>
            <a:pPr algn="just" eaLnBrk="1" hangingPunct="1">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altLang="zh-CN" sz="3200" dirty="0" smtClean="0"/>
              <a:t>11.3  </a:t>
            </a:r>
            <a:r>
              <a:rPr lang="zh-CN" altLang="en-US" sz="3200" dirty="0" smtClean="0"/>
              <a:t>活锁和死锁</a:t>
            </a:r>
          </a:p>
        </p:txBody>
      </p:sp>
      <p:sp>
        <p:nvSpPr>
          <p:cNvPr id="33795"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zh-CN" altLang="en-US" sz="2800" dirty="0" smtClean="0"/>
              <a:t>封锁技术可以有效地解决并行操作的一致性问题，但也带来一些新的问题</a:t>
            </a:r>
          </a:p>
          <a:p>
            <a:pPr lvl="1" eaLnBrk="1" hangingPunct="1">
              <a:lnSpc>
                <a:spcPct val="150000"/>
              </a:lnSpc>
              <a:buFont typeface="Wingdings" panose="05000000000000000000" pitchFamily="2" charset="2"/>
              <a:buChar char="Ø"/>
            </a:pPr>
            <a:r>
              <a:rPr lang="zh-CN" altLang="en-US" sz="2400" dirty="0" smtClean="0"/>
              <a:t>死锁</a:t>
            </a:r>
          </a:p>
          <a:p>
            <a:pPr lvl="1" eaLnBrk="1" hangingPunct="1">
              <a:lnSpc>
                <a:spcPct val="150000"/>
              </a:lnSpc>
              <a:buFont typeface="Wingdings" panose="05000000000000000000" pitchFamily="2" charset="2"/>
              <a:buChar char="Ø"/>
            </a:pPr>
            <a:r>
              <a:rPr lang="zh-CN" altLang="en-US" sz="2400" dirty="0" smtClean="0"/>
              <a:t>活锁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altLang="zh-CN" sz="3200" dirty="0" smtClean="0"/>
              <a:t>11.3.1  </a:t>
            </a:r>
            <a:r>
              <a:rPr lang="zh-CN" altLang="en-US" sz="3200" dirty="0" smtClean="0"/>
              <a:t>活锁</a:t>
            </a:r>
          </a:p>
        </p:txBody>
      </p:sp>
      <p:pic>
        <p:nvPicPr>
          <p:cNvPr id="34819"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5480" y="1484784"/>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zh-CN" altLang="en-US" sz="3200" dirty="0"/>
              <a:t>如何避免活锁</a:t>
            </a:r>
            <a:endParaRPr lang="zh-CN" altLang="en-US" sz="3200" dirty="0" smtClean="0"/>
          </a:p>
        </p:txBody>
      </p:sp>
      <p:sp>
        <p:nvSpPr>
          <p:cNvPr id="35843" name="Rectangle 3"/>
          <p:cNvSpPr>
            <a:spLocks noGrp="1" noChangeArrowheads="1"/>
          </p:cNvSpPr>
          <p:nvPr>
            <p:ph idx="1"/>
          </p:nvPr>
        </p:nvSpPr>
        <p:spPr/>
        <p:txBody>
          <a:bodyPr/>
          <a:lstStyle/>
          <a:p>
            <a:pPr algn="just" eaLnBrk="1" hangingPunct="1">
              <a:lnSpc>
                <a:spcPct val="150000"/>
              </a:lnSpc>
              <a:buFont typeface="Wingdings" panose="05000000000000000000" pitchFamily="2" charset="2"/>
              <a:buNone/>
            </a:pPr>
            <a:r>
              <a:rPr lang="zh-CN" altLang="en-US" sz="2800" dirty="0" smtClean="0">
                <a:latin typeface="等线" panose="02010600030101010101" pitchFamily="2" charset="-122"/>
              </a:rPr>
              <a:t>采用先来先服务的策略</a:t>
            </a:r>
          </a:p>
          <a:p>
            <a:pPr algn="just" eaLnBrk="1" hangingPunct="1">
              <a:lnSpc>
                <a:spcPct val="150000"/>
              </a:lnSpc>
              <a:buFont typeface="Wingdings" panose="05000000000000000000" pitchFamily="2" charset="2"/>
              <a:buNone/>
            </a:pPr>
            <a:r>
              <a:rPr lang="zh-CN" altLang="en-US" sz="2800" dirty="0" smtClean="0">
                <a:latin typeface="等线" panose="02010600030101010101" pitchFamily="2" charset="-122"/>
              </a:rPr>
              <a:t>当多个事务请求封锁同一数据对象时</a:t>
            </a:r>
          </a:p>
          <a:p>
            <a:pPr lvl="1" algn="just">
              <a:lnSpc>
                <a:spcPct val="150000"/>
              </a:lnSpc>
              <a:buFont typeface="Wingdings" panose="05000000000000000000" pitchFamily="2" charset="2"/>
              <a:buChar char="Ø"/>
            </a:pPr>
            <a:r>
              <a:rPr lang="zh-CN" altLang="en-US" sz="2400" dirty="0" smtClean="0">
                <a:latin typeface="等线" panose="02010600030101010101" pitchFamily="2" charset="-122"/>
              </a:rPr>
              <a:t>按请求封锁的先后次序对这些事务排队</a:t>
            </a:r>
          </a:p>
          <a:p>
            <a:pPr lvl="1" algn="just">
              <a:lnSpc>
                <a:spcPct val="150000"/>
              </a:lnSpc>
              <a:buFont typeface="Wingdings" panose="05000000000000000000" pitchFamily="2" charset="2"/>
              <a:buChar char="Ø"/>
            </a:pPr>
            <a:r>
              <a:rPr lang="zh-CN" altLang="en-US" sz="2400" dirty="0" smtClean="0">
                <a:latin typeface="等线" panose="02010600030101010101" pitchFamily="2" charset="-122"/>
              </a:rPr>
              <a:t>该数据对象上的锁一旦释放，首先批准申请队列中第一个事务获得锁。</a:t>
            </a:r>
          </a:p>
          <a:p>
            <a:pPr eaLnBrk="1" hangingPunct="1">
              <a:lnSpc>
                <a:spcPct val="150000"/>
              </a:lnSpc>
              <a:buFont typeface="Wingdings" panose="05000000000000000000" pitchFamily="2" charset="2"/>
              <a:buNone/>
            </a:pPr>
            <a:endParaRPr lang="zh-CN" alt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altLang="zh-CN" sz="3200" dirty="0" smtClean="0"/>
              <a:t>11.3.2  </a:t>
            </a:r>
            <a:r>
              <a:rPr lang="zh-CN" altLang="en-US" sz="3200" dirty="0" smtClean="0"/>
              <a:t>死锁</a:t>
            </a:r>
          </a:p>
        </p:txBody>
      </p:sp>
      <p:sp>
        <p:nvSpPr>
          <p:cNvPr id="36867" name="Rectangle 3"/>
          <p:cNvSpPr>
            <a:spLocks noGrp="1" noChangeArrowheads="1"/>
          </p:cNvSpPr>
          <p:nvPr>
            <p:ph idx="1"/>
          </p:nvPr>
        </p:nvSpPr>
        <p:spPr>
          <a:xfrm>
            <a:off x="2590800" y="1600200"/>
            <a:ext cx="7772400" cy="4114800"/>
          </a:xfrm>
        </p:spPr>
        <p:txBody>
          <a:bodyPr/>
          <a:lstStyle/>
          <a:p>
            <a:pPr eaLnBrk="1" hangingPunct="1">
              <a:buFont typeface="Wingdings" panose="05000000000000000000" pitchFamily="2" charset="2"/>
              <a:buNone/>
            </a:pPr>
            <a:endParaRPr lang="zh-CN" altLang="en-US" sz="3600"/>
          </a:p>
          <a:p>
            <a:pPr eaLnBrk="1" hangingPunct="1">
              <a:buFont typeface="Wingdings" panose="05000000000000000000" pitchFamily="2" charset="2"/>
              <a:buNone/>
            </a:pPr>
            <a:r>
              <a:rPr lang="zh-CN" altLang="en-US" smtClean="0"/>
              <a:t>			</a:t>
            </a:r>
            <a:r>
              <a:rPr lang="en-US" altLang="zh-CN" smtClean="0"/>
              <a:t>T</a:t>
            </a:r>
            <a:r>
              <a:rPr lang="en-US" altLang="zh-CN" baseline="-30000" smtClean="0"/>
              <a:t>1</a:t>
            </a:r>
            <a:r>
              <a:rPr lang="en-US" altLang="zh-CN" smtClean="0"/>
              <a:t>         T</a:t>
            </a:r>
            <a:r>
              <a:rPr lang="en-US" altLang="zh-CN" baseline="-30000" smtClean="0"/>
              <a:t>2</a:t>
            </a:r>
            <a:r>
              <a:rPr lang="en-US" altLang="zh-CN" smtClean="0"/>
              <a:t> </a:t>
            </a:r>
          </a:p>
        </p:txBody>
      </p:sp>
      <p:sp>
        <p:nvSpPr>
          <p:cNvPr id="36868" name="Line 4"/>
          <p:cNvSpPr>
            <a:spLocks noChangeShapeType="1"/>
          </p:cNvSpPr>
          <p:nvPr/>
        </p:nvSpPr>
        <p:spPr bwMode="auto">
          <a:xfrm>
            <a:off x="3962400" y="3048000"/>
            <a:ext cx="297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869" name="Line 5"/>
          <p:cNvSpPr>
            <a:spLocks noChangeShapeType="1"/>
          </p:cNvSpPr>
          <p:nvPr/>
        </p:nvSpPr>
        <p:spPr bwMode="auto">
          <a:xfrm>
            <a:off x="5410200" y="2438400"/>
            <a:ext cx="0" cy="396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870" name="Rectangle 6"/>
          <p:cNvSpPr>
            <a:spLocks noChangeArrowheads="1"/>
          </p:cNvSpPr>
          <p:nvPr/>
        </p:nvSpPr>
        <p:spPr bwMode="auto">
          <a:xfrm>
            <a:off x="3962400" y="3124200"/>
            <a:ext cx="1447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solidFill>
                  <a:schemeClr val="accent2"/>
                </a:solidFill>
                <a:latin typeface="等线" panose="02010600030101010101" pitchFamily="2" charset="-122"/>
                <a:ea typeface="等线" panose="02010600030101010101" pitchFamily="2" charset="-122"/>
              </a:rPr>
              <a:t> R</a:t>
            </a:r>
            <a:r>
              <a:rPr lang="en-US" altLang="zh-CN" sz="2400" b="1" baseline="-30000" dirty="0">
                <a:solidFill>
                  <a:schemeClr val="accent2"/>
                </a:solidFill>
                <a:latin typeface="等线" panose="02010600030101010101" pitchFamily="2" charset="-122"/>
                <a:ea typeface="等线" panose="02010600030101010101" pitchFamily="2" charset="-122"/>
              </a:rPr>
              <a:t>1</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latin typeface="等线" panose="02010600030101010101" pitchFamily="2" charset="-122"/>
                <a:ea typeface="等线" panose="02010600030101010101" pitchFamily="2" charset="-122"/>
              </a:rPr>
              <a:t> R</a:t>
            </a:r>
            <a:r>
              <a:rPr lang="en-US" altLang="zh-CN" sz="2400" b="1" baseline="-30000" dirty="0">
                <a:latin typeface="等线" panose="02010600030101010101" pitchFamily="2" charset="-122"/>
                <a:ea typeface="等线" panose="02010600030101010101" pitchFamily="2" charset="-122"/>
              </a:rPr>
              <a:t>2</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p>
        </p:txBody>
      </p:sp>
      <p:sp>
        <p:nvSpPr>
          <p:cNvPr id="36871" name="Rectangle 7"/>
          <p:cNvSpPr>
            <a:spLocks noChangeArrowheads="1"/>
          </p:cNvSpPr>
          <p:nvPr/>
        </p:nvSpPr>
        <p:spPr bwMode="auto">
          <a:xfrm>
            <a:off x="5410200" y="3124200"/>
            <a:ext cx="1447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latin typeface="等线" panose="02010600030101010101" pitchFamily="2" charset="-122"/>
                <a:ea typeface="等线" panose="02010600030101010101" pitchFamily="2" charset="-122"/>
              </a:rPr>
              <a:t> R</a:t>
            </a:r>
            <a:r>
              <a:rPr lang="en-US" altLang="zh-CN" sz="2400" b="1" baseline="-30000" dirty="0">
                <a:latin typeface="等线" panose="02010600030101010101" pitchFamily="2" charset="-122"/>
                <a:ea typeface="等线" panose="02010600030101010101" pitchFamily="2" charset="-122"/>
              </a:rPr>
              <a:t>2</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latin typeface="等线" panose="02010600030101010101" pitchFamily="2" charset="-122"/>
                <a:ea typeface="等线" panose="02010600030101010101" pitchFamily="2" charset="-122"/>
              </a:rPr>
              <a:t> </a:t>
            </a:r>
            <a:r>
              <a:rPr lang="en-US" altLang="zh-CN" sz="2400" b="1" dirty="0">
                <a:solidFill>
                  <a:schemeClr val="accent2"/>
                </a:solidFill>
                <a:latin typeface="等线" panose="02010600030101010101" pitchFamily="2" charset="-122"/>
                <a:ea typeface="等线" panose="02010600030101010101" pitchFamily="2" charset="-122"/>
              </a:rPr>
              <a:t>R</a:t>
            </a:r>
            <a:r>
              <a:rPr lang="en-US" altLang="zh-CN" sz="2400" b="1" baseline="-30000" dirty="0">
                <a:solidFill>
                  <a:schemeClr val="accent2"/>
                </a:solidFill>
                <a:latin typeface="等线" panose="02010600030101010101" pitchFamily="2" charset="-122"/>
                <a:ea typeface="等线" panose="02010600030101010101" pitchFamily="2" charset="-122"/>
              </a:rPr>
              <a:t>1</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548680"/>
            <a:ext cx="7800975" cy="617538"/>
          </a:xfrm>
        </p:spPr>
        <p:txBody>
          <a:bodyPr>
            <a:noAutofit/>
          </a:bodyPr>
          <a:lstStyle/>
          <a:p>
            <a:pPr eaLnBrk="1" hangingPunct="1"/>
            <a:r>
              <a:rPr lang="zh-CN" altLang="en-US" sz="3200" dirty="0"/>
              <a:t/>
            </a:r>
            <a:br>
              <a:rPr lang="zh-CN" altLang="en-US" sz="3200" dirty="0"/>
            </a:br>
            <a:r>
              <a:rPr lang="zh-CN" altLang="en-US" sz="3200" dirty="0"/>
              <a:t/>
            </a:r>
            <a:br>
              <a:rPr lang="zh-CN" altLang="en-US" sz="3200" dirty="0"/>
            </a:br>
            <a:r>
              <a:rPr lang="zh-CN" altLang="en-US" sz="3200" dirty="0"/>
              <a:t>解决死锁的方法</a:t>
            </a:r>
            <a:br>
              <a:rPr lang="zh-CN" altLang="en-US" sz="3200" dirty="0"/>
            </a:br>
            <a:endParaRPr lang="zh-CN" altLang="en-US" sz="3200" dirty="0">
              <a:ea typeface="黑体" panose="02010609060101010101" pitchFamily="49" charset="-122"/>
            </a:endParaRPr>
          </a:p>
        </p:txBody>
      </p:sp>
      <p:sp>
        <p:nvSpPr>
          <p:cNvPr id="37891"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2800" dirty="0"/>
              <a:t>两类方法</a:t>
            </a:r>
          </a:p>
          <a:p>
            <a:pPr lvl="1" eaLnBrk="1" hangingPunct="1">
              <a:lnSpc>
                <a:spcPct val="150000"/>
              </a:lnSpc>
              <a:buFont typeface="Wingdings" panose="05000000000000000000" pitchFamily="2" charset="2"/>
              <a:buNone/>
            </a:pPr>
            <a:r>
              <a:rPr lang="zh-CN" altLang="en-US" sz="2400" dirty="0" smtClean="0"/>
              <a:t>1. 预防死锁</a:t>
            </a:r>
          </a:p>
          <a:p>
            <a:pPr lvl="1" eaLnBrk="1" hangingPunct="1">
              <a:lnSpc>
                <a:spcPct val="150000"/>
              </a:lnSpc>
              <a:buFont typeface="Wingdings" panose="05000000000000000000" pitchFamily="2" charset="2"/>
              <a:buNone/>
            </a:pPr>
            <a:r>
              <a:rPr lang="zh-CN" altLang="en-US" sz="2400" dirty="0" smtClean="0"/>
              <a:t>2. 死锁的诊断与解除</a:t>
            </a:r>
          </a:p>
          <a:p>
            <a:pPr eaLnBrk="1" hangingPunct="1"/>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zh-CN" altLang="en-US" sz="3200" dirty="0" smtClean="0"/>
              <a:t>1. 死锁的预防</a:t>
            </a:r>
          </a:p>
        </p:txBody>
      </p:sp>
      <p:sp>
        <p:nvSpPr>
          <p:cNvPr id="38915" name="Rectangle 3"/>
          <p:cNvSpPr>
            <a:spLocks noGrp="1" noChangeArrowheads="1"/>
          </p:cNvSpPr>
          <p:nvPr>
            <p:ph idx="1"/>
          </p:nvPr>
        </p:nvSpPr>
        <p:spPr>
          <a:xfrm>
            <a:off x="870248" y="1674884"/>
            <a:ext cx="8345488" cy="4114800"/>
          </a:xfrm>
        </p:spPr>
        <p:txBody>
          <a:bodyPr>
            <a:normAutofit/>
          </a:bodyPr>
          <a:lstStyle/>
          <a:p>
            <a:pPr eaLnBrk="1" hangingPunct="1">
              <a:buFont typeface="Wingdings" panose="05000000000000000000" pitchFamily="2" charset="2"/>
              <a:buChar char="Ø"/>
            </a:pPr>
            <a:r>
              <a:rPr lang="zh-CN" altLang="en-US" sz="2800" dirty="0" smtClean="0"/>
              <a:t>产生死锁的原因是两个或多个事务都已封锁了一些数据对象，然后又都请求对已为其他事务封锁的数据对象加锁，从而出现死等待（循环等待）。</a:t>
            </a:r>
          </a:p>
          <a:p>
            <a:pPr eaLnBrk="1" hangingPunct="1">
              <a:lnSpc>
                <a:spcPct val="130000"/>
              </a:lnSpc>
              <a:spcBef>
                <a:spcPct val="60000"/>
              </a:spcBef>
              <a:buFont typeface="Wingdings" panose="05000000000000000000" pitchFamily="2" charset="2"/>
              <a:buChar char="Ø"/>
            </a:pPr>
            <a:r>
              <a:rPr lang="zh-CN" altLang="en-US" sz="2800" dirty="0" smtClean="0"/>
              <a:t>预防死锁的发生就是要破坏产生死锁的条件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zh-CN" altLang="en-US" sz="3200" dirty="0" smtClean="0"/>
              <a:t>死锁的预防</a:t>
            </a:r>
            <a:r>
              <a:rPr lang="zh-CN" altLang="en-US" sz="3200" dirty="0" smtClean="0">
                <a:ea typeface="黑体" panose="02010609060101010101" pitchFamily="49" charset="-122"/>
              </a:rPr>
              <a:t>（续）</a:t>
            </a:r>
          </a:p>
        </p:txBody>
      </p:sp>
      <p:sp>
        <p:nvSpPr>
          <p:cNvPr id="39939" name="Rectangle 3"/>
          <p:cNvSpPr>
            <a:spLocks noGrp="1" noChangeArrowheads="1"/>
          </p:cNvSpPr>
          <p:nvPr>
            <p:ph idx="1"/>
          </p:nvPr>
        </p:nvSpPr>
        <p:spPr/>
        <p:txBody>
          <a:bodyPr>
            <a:normAutofit/>
          </a:bodyPr>
          <a:lstStyle/>
          <a:p>
            <a:pPr eaLnBrk="1" hangingPunct="1">
              <a:lnSpc>
                <a:spcPct val="150000"/>
              </a:lnSpc>
              <a:buFont typeface="Wingdings" panose="05000000000000000000" pitchFamily="2" charset="2"/>
              <a:buNone/>
            </a:pPr>
            <a:r>
              <a:rPr lang="zh-CN" altLang="en-US" sz="2800" dirty="0"/>
              <a:t>预防死锁的方法</a:t>
            </a:r>
          </a:p>
          <a:p>
            <a:pPr lvl="1">
              <a:lnSpc>
                <a:spcPct val="150000"/>
              </a:lnSpc>
              <a:buFont typeface="Wingdings" panose="05000000000000000000" pitchFamily="2" charset="2"/>
              <a:buChar char="Ø"/>
            </a:pPr>
            <a:r>
              <a:rPr lang="zh-CN" altLang="en-US" sz="2500" dirty="0"/>
              <a:t> 一次封锁法</a:t>
            </a:r>
          </a:p>
          <a:p>
            <a:pPr lvl="1">
              <a:lnSpc>
                <a:spcPct val="150000"/>
              </a:lnSpc>
              <a:buFont typeface="Wingdings" panose="05000000000000000000" pitchFamily="2" charset="2"/>
              <a:buChar char="Ø"/>
            </a:pPr>
            <a:r>
              <a:rPr lang="zh-CN" altLang="en-US" sz="2500" dirty="0"/>
              <a:t> 顺序封锁法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zh-CN" altLang="en-US" sz="3200" dirty="0" smtClean="0"/>
              <a:t>并发控制（续）</a:t>
            </a:r>
            <a:endParaRPr lang="zh-CN" altLang="en-US" sz="3200" dirty="0" smtClean="0">
              <a:ea typeface="黑体" panose="02010609060101010101" pitchFamily="49" charset="-122"/>
            </a:endParaRPr>
          </a:p>
        </p:txBody>
      </p:sp>
      <p:sp>
        <p:nvSpPr>
          <p:cNvPr id="10243" name="Rectangle 3"/>
          <p:cNvSpPr>
            <a:spLocks noGrp="1" noChangeArrowheads="1"/>
          </p:cNvSpPr>
          <p:nvPr>
            <p:ph idx="1"/>
          </p:nvPr>
        </p:nvSpPr>
        <p:spPr>
          <a:xfrm>
            <a:off x="852754" y="1556792"/>
            <a:ext cx="6179350" cy="4114800"/>
          </a:xfrm>
        </p:spPr>
        <p:txBody>
          <a:bodyPr/>
          <a:lstStyle/>
          <a:p>
            <a:pPr algn="just" eaLnBrk="1" hangingPunct="1">
              <a:lnSpc>
                <a:spcPct val="150000"/>
              </a:lnSpc>
              <a:buFont typeface="Wingdings" panose="05000000000000000000" pitchFamily="2" charset="2"/>
              <a:buNone/>
            </a:pPr>
            <a:r>
              <a:rPr lang="zh-CN" altLang="en-US" sz="2800" dirty="0"/>
              <a:t>(2)交叉并发方式（</a:t>
            </a:r>
            <a:r>
              <a:rPr lang="en-US" altLang="zh-CN" sz="2800" dirty="0"/>
              <a:t>interleaved concurrency）</a:t>
            </a:r>
          </a:p>
          <a:p>
            <a:pPr lvl="1" algn="just" eaLnBrk="1" hangingPunct="1">
              <a:lnSpc>
                <a:spcPct val="150000"/>
              </a:lnSpc>
              <a:spcBef>
                <a:spcPct val="50000"/>
              </a:spcBef>
              <a:buFont typeface="Wingdings" panose="05000000000000000000" pitchFamily="2" charset="2"/>
              <a:buChar char="Ø"/>
            </a:pPr>
            <a:r>
              <a:rPr lang="zh-CN" altLang="en-US" sz="2400" dirty="0" smtClean="0"/>
              <a:t>事务的并行执行是这些并行事务的并行操作轮流交叉运行</a:t>
            </a:r>
          </a:p>
          <a:p>
            <a:pPr lvl="1" algn="just" eaLnBrk="1" hangingPunct="1">
              <a:lnSpc>
                <a:spcPct val="150000"/>
              </a:lnSpc>
              <a:spcBef>
                <a:spcPct val="50000"/>
              </a:spcBef>
              <a:buFont typeface="Wingdings" panose="05000000000000000000" pitchFamily="2" charset="2"/>
              <a:buChar char="Ø"/>
            </a:pPr>
            <a:r>
              <a:rPr lang="zh-CN" altLang="en-US" sz="2400" dirty="0" smtClean="0"/>
              <a:t>是单处理机系统中的并发方式，能够减少处理机的空闲时间，提高系统的效率</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02" y="1690690"/>
            <a:ext cx="3517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zh-CN" altLang="en-US" sz="3200" dirty="0" smtClean="0"/>
              <a:t>（1）一次封锁法</a:t>
            </a:r>
          </a:p>
        </p:txBody>
      </p:sp>
      <p:sp>
        <p:nvSpPr>
          <p:cNvPr id="40963" name="Rectangle 3"/>
          <p:cNvSpPr>
            <a:spLocks noGrp="1" noChangeArrowheads="1"/>
          </p:cNvSpPr>
          <p:nvPr>
            <p:ph idx="1"/>
          </p:nvPr>
        </p:nvSpPr>
        <p:spPr>
          <a:xfrm>
            <a:off x="1199456" y="1628800"/>
            <a:ext cx="9001000" cy="4896544"/>
          </a:xfrm>
        </p:spPr>
        <p:txBody>
          <a:bodyPr/>
          <a:lstStyle/>
          <a:p>
            <a:pPr eaLnBrk="1" hangingPunct="1">
              <a:lnSpc>
                <a:spcPct val="150000"/>
              </a:lnSpc>
              <a:buFont typeface="Wingdings" panose="05000000000000000000" pitchFamily="2" charset="2"/>
              <a:buChar char="Ø"/>
            </a:pPr>
            <a:r>
              <a:rPr lang="zh-CN" altLang="en-US" sz="2800" dirty="0"/>
              <a:t>要求每个事务必须一次将所有要使用的数据全部加锁，否则就不能继续执行</a:t>
            </a:r>
          </a:p>
          <a:p>
            <a:pPr eaLnBrk="1" hangingPunct="1">
              <a:lnSpc>
                <a:spcPct val="150000"/>
              </a:lnSpc>
              <a:buFont typeface="Wingdings" panose="05000000000000000000" pitchFamily="2" charset="2"/>
              <a:buChar char="Ø"/>
            </a:pPr>
            <a:r>
              <a:rPr lang="zh-CN" altLang="en-US" sz="2800" dirty="0"/>
              <a:t>一次封锁法存在的问题：降低并发度</a:t>
            </a:r>
          </a:p>
          <a:p>
            <a:pPr lvl="1">
              <a:lnSpc>
                <a:spcPct val="150000"/>
              </a:lnSpc>
              <a:buFont typeface="Wingdings" panose="05000000000000000000" pitchFamily="2" charset="2"/>
              <a:buChar char="Ø"/>
            </a:pPr>
            <a:r>
              <a:rPr lang="zh-CN" altLang="en-US" sz="2400" dirty="0"/>
              <a:t> 扩大封锁范围</a:t>
            </a:r>
          </a:p>
          <a:p>
            <a:pPr lvl="1" eaLnBrk="1" hangingPunct="1">
              <a:lnSpc>
                <a:spcPct val="150000"/>
              </a:lnSpc>
              <a:buFont typeface="Wingdings" panose="05000000000000000000" pitchFamily="2" charset="2"/>
              <a:buChar char="Ø"/>
            </a:pPr>
            <a:r>
              <a:rPr lang="zh-CN" altLang="en-US" sz="2400" dirty="0" smtClean="0"/>
              <a:t>将以后要用到的全部数据加锁，势必扩大了封锁的范围，从而降低了系统的并发度</a:t>
            </a:r>
            <a:endParaRPr lang="zh-CN" altLang="en-US" sz="4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eaLnBrk="1" hangingPunct="1"/>
            <a:r>
              <a:rPr lang="zh-CN" altLang="en-US" sz="3200" dirty="0" smtClean="0"/>
              <a:t>一次封锁法（续）</a:t>
            </a:r>
          </a:p>
        </p:txBody>
      </p:sp>
      <p:sp>
        <p:nvSpPr>
          <p:cNvPr id="41987" name="Rectangle 3"/>
          <p:cNvSpPr>
            <a:spLocks noGrp="1" noChangeArrowheads="1"/>
          </p:cNvSpPr>
          <p:nvPr>
            <p:ph idx="1"/>
          </p:nvPr>
        </p:nvSpPr>
        <p:spPr>
          <a:xfrm>
            <a:off x="983432" y="1690690"/>
            <a:ext cx="8458200" cy="4114800"/>
          </a:xfrm>
        </p:spPr>
        <p:txBody>
          <a:bodyPr/>
          <a:lstStyle/>
          <a:p>
            <a:pPr eaLnBrk="1" hangingPunct="1">
              <a:lnSpc>
                <a:spcPct val="150000"/>
              </a:lnSpc>
              <a:buFont typeface="Wingdings" panose="05000000000000000000" pitchFamily="2" charset="2"/>
              <a:buChar char="Ø"/>
            </a:pPr>
            <a:r>
              <a:rPr lang="zh-CN" altLang="en-US" sz="2800" dirty="0"/>
              <a:t>难以事先精确确定封锁对象</a:t>
            </a:r>
          </a:p>
          <a:p>
            <a:pPr lvl="1" eaLnBrk="1" hangingPunct="1">
              <a:lnSpc>
                <a:spcPct val="150000"/>
              </a:lnSpc>
              <a:buFont typeface="Wingdings" panose="05000000000000000000" pitchFamily="2" charset="2"/>
              <a:buChar char="Ø"/>
            </a:pPr>
            <a:r>
              <a:rPr lang="zh-CN" altLang="en-US" sz="2400" dirty="0" smtClean="0"/>
              <a:t>数据库中数据是不断变化的，原来不要求封锁的数据，在执行过程中可能会变成封锁对象，所以很难事先精确地确定每个事务所要封锁的数据对象</a:t>
            </a:r>
          </a:p>
          <a:p>
            <a:pPr lvl="1" eaLnBrk="1" hangingPunct="1">
              <a:lnSpc>
                <a:spcPct val="150000"/>
              </a:lnSpc>
              <a:buFont typeface="Wingdings" panose="05000000000000000000" pitchFamily="2" charset="2"/>
              <a:buChar char="Ø"/>
            </a:pPr>
            <a:r>
              <a:rPr lang="zh-CN" altLang="en-US" sz="2400" dirty="0" smtClean="0"/>
              <a:t>解决方法：将事务在执行过程中可能要封锁的数据对象全部加锁，这就进一步降低了并发度</a:t>
            </a:r>
            <a:r>
              <a:rPr lang="zh-CN" altLang="en-US" sz="24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zh-CN" altLang="en-US" sz="3200" dirty="0" smtClean="0"/>
              <a:t>（2）顺序封锁法</a:t>
            </a:r>
          </a:p>
        </p:txBody>
      </p:sp>
      <p:sp>
        <p:nvSpPr>
          <p:cNvPr id="43011" name="Rectangle 3"/>
          <p:cNvSpPr>
            <a:spLocks noGrp="1" noChangeArrowheads="1"/>
          </p:cNvSpPr>
          <p:nvPr>
            <p:ph idx="1"/>
          </p:nvPr>
        </p:nvSpPr>
        <p:spPr>
          <a:xfrm>
            <a:off x="1271464" y="1690690"/>
            <a:ext cx="8568952" cy="4906662"/>
          </a:xfrm>
        </p:spPr>
        <p:txBody>
          <a:bodyPr>
            <a:normAutofit/>
          </a:bodyPr>
          <a:lstStyle/>
          <a:p>
            <a:pPr eaLnBrk="1" hangingPunct="1">
              <a:lnSpc>
                <a:spcPct val="150000"/>
              </a:lnSpc>
              <a:buFont typeface="Wingdings" panose="05000000000000000000" pitchFamily="2" charset="2"/>
              <a:buChar char="Ø"/>
            </a:pPr>
            <a:r>
              <a:rPr lang="zh-CN" altLang="en-US" sz="2800" dirty="0"/>
              <a:t>顺序封锁法是预先对数据对象规定一个封锁顺序，所有事务都按这个顺序实行封锁。</a:t>
            </a:r>
          </a:p>
          <a:p>
            <a:pPr eaLnBrk="1" hangingPunct="1">
              <a:lnSpc>
                <a:spcPct val="150000"/>
              </a:lnSpc>
              <a:buFont typeface="Wingdings" panose="05000000000000000000" pitchFamily="2" charset="2"/>
              <a:buChar char="Ø"/>
            </a:pPr>
            <a:r>
              <a:rPr lang="zh-CN" altLang="en-US" sz="2800" dirty="0"/>
              <a:t>顺序封锁法存在的问题</a:t>
            </a:r>
          </a:p>
          <a:p>
            <a:pPr lvl="1" eaLnBrk="1" hangingPunct="1">
              <a:lnSpc>
                <a:spcPct val="150000"/>
              </a:lnSpc>
              <a:buFont typeface="Wingdings" panose="05000000000000000000" pitchFamily="2" charset="2"/>
              <a:buChar char="Ø"/>
            </a:pPr>
            <a:r>
              <a:rPr lang="zh-CN" altLang="en-US" sz="2400" dirty="0" smtClean="0"/>
              <a:t> 维护成本高</a:t>
            </a:r>
          </a:p>
          <a:p>
            <a:pPr lvl="1" eaLnBrk="1" hangingPunct="1">
              <a:lnSpc>
                <a:spcPct val="150000"/>
              </a:lnSpc>
              <a:buFont typeface="Wingdings" panose="05000000000000000000" pitchFamily="2" charset="2"/>
              <a:buChar char="Ø"/>
            </a:pPr>
            <a:r>
              <a:rPr lang="zh-CN" altLang="en-US" sz="2400" dirty="0" smtClean="0"/>
              <a:t>数据库系统中可封锁的数据对象极其众多，并且随数据的插入、删除等操作而不断地变化，要维护这样极多而且变化的资源的封锁顺序非常困难，成本很高</a:t>
            </a:r>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zh-CN" altLang="en-US" sz="3200" dirty="0" smtClean="0"/>
              <a:t>顺序封锁法（续）</a:t>
            </a:r>
          </a:p>
        </p:txBody>
      </p:sp>
      <p:sp>
        <p:nvSpPr>
          <p:cNvPr id="44035" name="Rectangle 3"/>
          <p:cNvSpPr>
            <a:spLocks noGrp="1" noChangeArrowheads="1"/>
          </p:cNvSpPr>
          <p:nvPr>
            <p:ph idx="1"/>
          </p:nvPr>
        </p:nvSpPr>
        <p:spPr>
          <a:xfrm>
            <a:off x="838200" y="1694990"/>
            <a:ext cx="9506272" cy="5046377"/>
          </a:xfrm>
        </p:spPr>
        <p:txBody>
          <a:bodyPr/>
          <a:lstStyle/>
          <a:p>
            <a:pPr lvl="1" eaLnBrk="1" hangingPunct="1">
              <a:lnSpc>
                <a:spcPct val="150000"/>
              </a:lnSpc>
              <a:spcBef>
                <a:spcPct val="40000"/>
              </a:spcBef>
              <a:buFont typeface="Wingdings" panose="05000000000000000000" pitchFamily="2" charset="2"/>
              <a:buChar char="Ø"/>
            </a:pPr>
            <a:r>
              <a:rPr lang="zh-CN" altLang="en-US" sz="2800" dirty="0" smtClean="0"/>
              <a:t>难于实现</a:t>
            </a:r>
          </a:p>
          <a:p>
            <a:pPr lvl="1" eaLnBrk="1" hangingPunct="1">
              <a:lnSpc>
                <a:spcPct val="150000"/>
              </a:lnSpc>
              <a:spcBef>
                <a:spcPct val="40000"/>
              </a:spcBef>
              <a:buFont typeface="Wingdings" panose="05000000000000000000" pitchFamily="2" charset="2"/>
              <a:buChar char="Ø"/>
            </a:pPr>
            <a:r>
              <a:rPr lang="zh-CN" altLang="en-US" sz="2800" dirty="0" smtClean="0"/>
              <a:t>事务的封锁请求可以随着事务的执行而动态地决定，很难事先确定每一个事务要封锁哪些对象，因此也就很难按规定的顺序去施加封锁。</a:t>
            </a:r>
          </a:p>
          <a:p>
            <a:pPr lvl="1" eaLnBrk="1" hangingPunct="1">
              <a:lnSpc>
                <a:spcPct val="150000"/>
              </a:lnSpc>
              <a:spcBef>
                <a:spcPct val="40000"/>
              </a:spcBef>
              <a:buFont typeface="Wingdings" panose="05000000000000000000" pitchFamily="2" charset="2"/>
              <a:buNone/>
            </a:pPr>
            <a:r>
              <a:rPr lang="zh-CN" altLang="en-US" dirty="0" smtClean="0"/>
              <a:t>   </a:t>
            </a:r>
            <a:r>
              <a:rPr lang="zh-CN" altLang="en-US" sz="2400" dirty="0" smtClean="0"/>
              <a:t>例：规定数据对象的封锁顺序为</a:t>
            </a:r>
            <a:r>
              <a:rPr lang="en-US" altLang="zh-CN" sz="2400" dirty="0" smtClean="0"/>
              <a:t>A,B,C,D,E。</a:t>
            </a:r>
            <a:r>
              <a:rPr lang="zh-CN" altLang="en-US" sz="2400" dirty="0" smtClean="0"/>
              <a:t>事务</a:t>
            </a:r>
            <a:r>
              <a:rPr lang="en-US" altLang="zh-CN" sz="2400" dirty="0" smtClean="0"/>
              <a:t>T3</a:t>
            </a:r>
            <a:r>
              <a:rPr lang="zh-CN" altLang="en-US" sz="2400" dirty="0" smtClean="0"/>
              <a:t>起初要求封锁数据对象</a:t>
            </a:r>
            <a:r>
              <a:rPr lang="en-US" altLang="zh-CN" sz="2400" dirty="0" smtClean="0"/>
              <a:t>B,C,E，</a:t>
            </a:r>
            <a:r>
              <a:rPr lang="zh-CN" altLang="en-US" sz="2400" dirty="0" smtClean="0"/>
              <a:t>但当它封锁了</a:t>
            </a:r>
            <a:r>
              <a:rPr lang="en-US" altLang="zh-CN" sz="2400" dirty="0" smtClean="0"/>
              <a:t>B,C</a:t>
            </a:r>
            <a:r>
              <a:rPr lang="zh-CN" altLang="en-US" sz="2400" dirty="0" smtClean="0"/>
              <a:t>后，才发现还需要封锁</a:t>
            </a:r>
            <a:r>
              <a:rPr lang="en-US" altLang="zh-CN" sz="2400" dirty="0" smtClean="0"/>
              <a:t>A，</a:t>
            </a:r>
            <a:r>
              <a:rPr lang="zh-CN" altLang="en-US" sz="2400" dirty="0" smtClean="0"/>
              <a:t>这样就破坏了封锁顺序。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smtClean="0"/>
              <a:t>2. </a:t>
            </a:r>
            <a:r>
              <a:rPr lang="zh-CN" altLang="en-US" sz="3200" dirty="0" smtClean="0"/>
              <a:t>死锁</a:t>
            </a:r>
            <a:r>
              <a:rPr lang="zh-CN" altLang="en-US" dirty="0" smtClean="0"/>
              <a:t>的诊断与解除</a:t>
            </a:r>
          </a:p>
        </p:txBody>
      </p:sp>
      <p:sp>
        <p:nvSpPr>
          <p:cNvPr id="45059" name="Rectangle 3"/>
          <p:cNvSpPr>
            <a:spLocks noGrp="1" noChangeArrowheads="1"/>
          </p:cNvSpPr>
          <p:nvPr>
            <p:ph idx="1"/>
          </p:nvPr>
        </p:nvSpPr>
        <p:spPr>
          <a:xfrm>
            <a:off x="983432" y="1484784"/>
            <a:ext cx="9145016" cy="4968552"/>
          </a:xfrm>
        </p:spPr>
        <p:txBody>
          <a:bodyPr/>
          <a:lstStyle/>
          <a:p>
            <a:pPr eaLnBrk="1" hangingPunct="1">
              <a:lnSpc>
                <a:spcPct val="150000"/>
              </a:lnSpc>
              <a:buFont typeface="Wingdings" panose="05000000000000000000" pitchFamily="2" charset="2"/>
              <a:buChar char="Ø"/>
            </a:pPr>
            <a:r>
              <a:rPr lang="zh-CN" altLang="en-US" sz="2800" dirty="0" smtClean="0"/>
              <a:t>允许死锁发生</a:t>
            </a:r>
          </a:p>
          <a:p>
            <a:pPr eaLnBrk="1" hangingPunct="1">
              <a:lnSpc>
                <a:spcPct val="150000"/>
              </a:lnSpc>
              <a:buFont typeface="Wingdings" panose="05000000000000000000" pitchFamily="2" charset="2"/>
              <a:buChar char="Ø"/>
            </a:pPr>
            <a:r>
              <a:rPr lang="zh-CN" altLang="en-US" sz="2800" dirty="0" smtClean="0"/>
              <a:t>解除死锁</a:t>
            </a:r>
          </a:p>
          <a:p>
            <a:pPr lvl="1" eaLnBrk="1" hangingPunct="1">
              <a:lnSpc>
                <a:spcPct val="150000"/>
              </a:lnSpc>
              <a:buFont typeface="Wingdings" panose="05000000000000000000" pitchFamily="2" charset="2"/>
              <a:buChar char="Ø"/>
            </a:pPr>
            <a:r>
              <a:rPr lang="zh-CN" altLang="en-US" sz="2400" dirty="0" smtClean="0"/>
              <a:t>由</a:t>
            </a:r>
            <a:r>
              <a:rPr lang="en-US" altLang="zh-CN" sz="2400" dirty="0" smtClean="0"/>
              <a:t>DBMS</a:t>
            </a:r>
            <a:r>
              <a:rPr lang="zh-CN" altLang="en-US" sz="2400" dirty="0" smtClean="0"/>
              <a:t>的并发控制子系统定期检测系统中是否存在死锁</a:t>
            </a:r>
          </a:p>
          <a:p>
            <a:pPr lvl="1" eaLnBrk="1" hangingPunct="1">
              <a:lnSpc>
                <a:spcPct val="150000"/>
              </a:lnSpc>
              <a:buFont typeface="Wingdings" panose="05000000000000000000" pitchFamily="2" charset="2"/>
              <a:buChar char="Ø"/>
            </a:pPr>
            <a:r>
              <a:rPr lang="zh-CN" altLang="en-US" sz="2400" dirty="0" smtClean="0"/>
              <a:t>一旦检测到死锁，就要设法解除</a:t>
            </a:r>
            <a:endParaRPr lang="zh-CN" altLang="en-US" sz="2400" dirty="0"/>
          </a:p>
          <a:p>
            <a:pPr eaLnBrk="1" hangingPunct="1"/>
            <a:endParaRPr lang="zh-CN" altLang="en-US"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zh-CN" altLang="en-US" sz="3200" dirty="0"/>
              <a:t>检测死锁：</a:t>
            </a:r>
            <a:r>
              <a:rPr lang="zh-CN" altLang="en-US" sz="3200" dirty="0" smtClean="0">
                <a:solidFill>
                  <a:schemeClr val="accent2"/>
                </a:solidFill>
              </a:rPr>
              <a:t>超时法</a:t>
            </a:r>
          </a:p>
        </p:txBody>
      </p:sp>
      <p:sp>
        <p:nvSpPr>
          <p:cNvPr id="46083" name="Rectangle 3"/>
          <p:cNvSpPr>
            <a:spLocks noGrp="1" noChangeArrowheads="1"/>
          </p:cNvSpPr>
          <p:nvPr>
            <p:ph idx="1"/>
          </p:nvPr>
        </p:nvSpPr>
        <p:spPr>
          <a:xfrm>
            <a:off x="838200" y="1484784"/>
            <a:ext cx="9938320" cy="4968552"/>
          </a:xfrm>
        </p:spPr>
        <p:txBody>
          <a:bodyPr/>
          <a:lstStyle/>
          <a:p>
            <a:pPr eaLnBrk="1" hangingPunct="1">
              <a:lnSpc>
                <a:spcPct val="150000"/>
              </a:lnSpc>
              <a:buFont typeface="Wingdings" panose="05000000000000000000" pitchFamily="2" charset="2"/>
              <a:buChar char="Ø"/>
            </a:pPr>
            <a:r>
              <a:rPr lang="zh-CN" altLang="en-US" sz="2800" dirty="0" smtClean="0"/>
              <a:t>如果一个事务的等待时间超过了规定的时限，就认为发生了死锁</a:t>
            </a:r>
          </a:p>
          <a:p>
            <a:pPr eaLnBrk="1" hangingPunct="1">
              <a:lnSpc>
                <a:spcPct val="150000"/>
              </a:lnSpc>
              <a:buFont typeface="Wingdings" panose="05000000000000000000" pitchFamily="2" charset="2"/>
              <a:buChar char="Ø"/>
            </a:pPr>
            <a:r>
              <a:rPr lang="zh-CN" altLang="en-US" sz="2800" dirty="0" smtClean="0"/>
              <a:t>优点：实现简单</a:t>
            </a:r>
          </a:p>
          <a:p>
            <a:pPr eaLnBrk="1" hangingPunct="1">
              <a:lnSpc>
                <a:spcPct val="150000"/>
              </a:lnSpc>
              <a:buFont typeface="Wingdings" panose="05000000000000000000" pitchFamily="2" charset="2"/>
              <a:buChar char="Ø"/>
            </a:pPr>
            <a:r>
              <a:rPr lang="zh-CN" altLang="en-US" sz="2800" dirty="0" smtClean="0"/>
              <a:t>缺点</a:t>
            </a:r>
          </a:p>
          <a:p>
            <a:pPr lvl="1" eaLnBrk="1" hangingPunct="1">
              <a:lnSpc>
                <a:spcPct val="150000"/>
              </a:lnSpc>
              <a:buFont typeface="Wingdings" panose="05000000000000000000" pitchFamily="2" charset="2"/>
              <a:buChar char="Ø"/>
            </a:pPr>
            <a:r>
              <a:rPr lang="zh-CN" altLang="en-US" sz="2400" dirty="0"/>
              <a:t>时限若设置得太短，有可能误判死锁</a:t>
            </a:r>
          </a:p>
          <a:p>
            <a:pPr lvl="1" eaLnBrk="1" hangingPunct="1">
              <a:lnSpc>
                <a:spcPct val="150000"/>
              </a:lnSpc>
              <a:buFont typeface="Wingdings" panose="05000000000000000000" pitchFamily="2" charset="2"/>
              <a:buChar char="Ø"/>
            </a:pPr>
            <a:r>
              <a:rPr lang="zh-CN" altLang="en-US" sz="2400" dirty="0"/>
              <a:t>时限若设置得太长，死锁发生后不能及时发现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zh-CN" altLang="en-US" sz="3200" dirty="0" smtClean="0">
                <a:solidFill>
                  <a:schemeClr val="accent2"/>
                </a:solidFill>
              </a:rPr>
              <a:t>等待图法</a:t>
            </a:r>
          </a:p>
        </p:txBody>
      </p:sp>
      <p:sp>
        <p:nvSpPr>
          <p:cNvPr id="47107" name="Rectangle 3"/>
          <p:cNvSpPr>
            <a:spLocks noGrp="1" noChangeArrowheads="1"/>
          </p:cNvSpPr>
          <p:nvPr>
            <p:ph idx="1"/>
          </p:nvPr>
        </p:nvSpPr>
        <p:spPr>
          <a:xfrm>
            <a:off x="857250" y="1556792"/>
            <a:ext cx="9919270" cy="5301208"/>
          </a:xfrm>
        </p:spPr>
        <p:txBody>
          <a:bodyPr>
            <a:normAutofit lnSpcReduction="10000"/>
          </a:bodyPr>
          <a:lstStyle/>
          <a:p>
            <a:pPr eaLnBrk="1" hangingPunct="1">
              <a:lnSpc>
                <a:spcPct val="150000"/>
              </a:lnSpc>
              <a:buFont typeface="Wingdings" panose="05000000000000000000" pitchFamily="2" charset="2"/>
              <a:buChar char="Ø"/>
            </a:pPr>
            <a:r>
              <a:rPr lang="zh-CN" altLang="en-US" sz="2800" dirty="0"/>
              <a:t>用事务等待图动态反映所有事务的等待情况</a:t>
            </a:r>
          </a:p>
          <a:p>
            <a:pPr lvl="1" eaLnBrk="1" hangingPunct="1">
              <a:lnSpc>
                <a:spcPct val="150000"/>
              </a:lnSpc>
              <a:buFont typeface="Wingdings" panose="05000000000000000000" pitchFamily="2" charset="2"/>
              <a:buChar char="Ø"/>
            </a:pPr>
            <a:r>
              <a:rPr lang="zh-CN" altLang="en-US" sz="2400" dirty="0"/>
              <a:t>事务等待图是一个有向图</a:t>
            </a:r>
            <a:r>
              <a:rPr lang="en-US" altLang="zh-CN" sz="2400" i="1" dirty="0"/>
              <a:t>G</a:t>
            </a:r>
            <a:r>
              <a:rPr lang="en-US" altLang="zh-CN" sz="2400" dirty="0"/>
              <a:t>=(</a:t>
            </a:r>
            <a:r>
              <a:rPr lang="en-US" altLang="zh-CN" sz="2400" i="1" dirty="0"/>
              <a:t>T</a:t>
            </a:r>
            <a:r>
              <a:rPr lang="en-US" altLang="zh-CN" sz="2400" dirty="0"/>
              <a:t>，</a:t>
            </a:r>
            <a:r>
              <a:rPr lang="en-US" altLang="zh-CN" sz="2400" i="1" dirty="0"/>
              <a:t>U</a:t>
            </a:r>
            <a:r>
              <a:rPr lang="en-US" altLang="zh-CN" sz="2400" dirty="0"/>
              <a:t>)</a:t>
            </a:r>
          </a:p>
          <a:p>
            <a:pPr lvl="1" eaLnBrk="1" hangingPunct="1">
              <a:lnSpc>
                <a:spcPct val="150000"/>
              </a:lnSpc>
              <a:buFont typeface="Wingdings" panose="05000000000000000000" pitchFamily="2" charset="2"/>
              <a:buChar char="Ø"/>
            </a:pPr>
            <a:r>
              <a:rPr lang="en-US" altLang="zh-CN" sz="2400" i="1" dirty="0"/>
              <a:t>T</a:t>
            </a:r>
            <a:r>
              <a:rPr lang="zh-CN" altLang="en-US" sz="2400" dirty="0"/>
              <a:t>为结点的集合，每个结点表示正运行的事务</a:t>
            </a:r>
          </a:p>
          <a:p>
            <a:pPr lvl="1" eaLnBrk="1" hangingPunct="1">
              <a:lnSpc>
                <a:spcPct val="150000"/>
              </a:lnSpc>
              <a:buFont typeface="Wingdings" panose="05000000000000000000" pitchFamily="2" charset="2"/>
              <a:buChar char="Ø"/>
            </a:pPr>
            <a:r>
              <a:rPr lang="en-US" altLang="zh-CN" sz="2400" i="1" dirty="0"/>
              <a:t>U</a:t>
            </a:r>
            <a:r>
              <a:rPr lang="zh-CN" altLang="en-US" sz="2400" dirty="0"/>
              <a:t>为边的集合，每条边表示事务等待的情况</a:t>
            </a:r>
          </a:p>
          <a:p>
            <a:pPr lvl="1" eaLnBrk="1" hangingPunct="1">
              <a:lnSpc>
                <a:spcPct val="150000"/>
              </a:lnSpc>
              <a:buFont typeface="Wingdings" panose="05000000000000000000" pitchFamily="2" charset="2"/>
              <a:buChar char="Ø"/>
            </a:pPr>
            <a:r>
              <a:rPr lang="zh-CN" altLang="en-US" sz="2400" dirty="0"/>
              <a:t>若</a:t>
            </a:r>
            <a:r>
              <a:rPr lang="en-US" altLang="zh-CN" sz="2400" dirty="0"/>
              <a:t>T</a:t>
            </a:r>
            <a:r>
              <a:rPr lang="en-US" altLang="zh-CN" sz="2400" baseline="-25000" dirty="0"/>
              <a:t>1</a:t>
            </a:r>
            <a:r>
              <a:rPr lang="zh-CN" altLang="en-US" sz="2400" dirty="0"/>
              <a:t>等待</a:t>
            </a:r>
            <a:r>
              <a:rPr lang="en-US" altLang="zh-CN" sz="2400" dirty="0"/>
              <a:t>T</a:t>
            </a:r>
            <a:r>
              <a:rPr lang="en-US" altLang="zh-CN" sz="2400" baseline="-25000" dirty="0"/>
              <a:t>2</a:t>
            </a:r>
            <a:r>
              <a:rPr lang="en-US" altLang="zh-CN" sz="2400" dirty="0"/>
              <a:t>，</a:t>
            </a:r>
            <a:r>
              <a:rPr lang="zh-CN" altLang="en-US" sz="2400" dirty="0"/>
              <a:t>则</a:t>
            </a:r>
            <a:r>
              <a:rPr lang="en-US" altLang="zh-CN" sz="2400" dirty="0"/>
              <a:t>T</a:t>
            </a:r>
            <a:r>
              <a:rPr lang="en-US" altLang="zh-CN" sz="2400" baseline="-25000" dirty="0"/>
              <a:t>1</a:t>
            </a:r>
            <a:r>
              <a:rPr lang="en-US" altLang="zh-CN" sz="2400" dirty="0"/>
              <a:t>，T</a:t>
            </a:r>
            <a:r>
              <a:rPr lang="en-US" altLang="zh-CN" sz="2400" baseline="-25000" dirty="0"/>
              <a:t>2</a:t>
            </a:r>
            <a:r>
              <a:rPr lang="zh-CN" altLang="en-US" sz="2400" dirty="0"/>
              <a:t>之间划一条有向边，从</a:t>
            </a:r>
            <a:r>
              <a:rPr lang="en-US" altLang="zh-CN" sz="2400" dirty="0"/>
              <a:t>T</a:t>
            </a:r>
            <a:r>
              <a:rPr lang="en-US" altLang="zh-CN" sz="2400" baseline="-25000" dirty="0"/>
              <a:t>1</a:t>
            </a:r>
            <a:r>
              <a:rPr lang="zh-CN" altLang="en-US" sz="2400" dirty="0"/>
              <a:t>指向</a:t>
            </a:r>
            <a:r>
              <a:rPr lang="en-US" altLang="zh-CN" sz="2400" dirty="0"/>
              <a:t>T</a:t>
            </a:r>
            <a:r>
              <a:rPr lang="en-US" altLang="zh-CN" sz="2400" baseline="-25000" dirty="0"/>
              <a:t>2</a:t>
            </a:r>
          </a:p>
          <a:p>
            <a:pPr lvl="1" eaLnBrk="1" hangingPunct="1">
              <a:lnSpc>
                <a:spcPct val="150000"/>
              </a:lnSpc>
              <a:buFont typeface="Wingdings" panose="05000000000000000000" pitchFamily="2" charset="2"/>
              <a:buChar char="Ø"/>
            </a:pPr>
            <a:endParaRPr lang="en-US" altLang="zh-CN" sz="2400" baseline="-25000" dirty="0"/>
          </a:p>
          <a:p>
            <a:pPr lvl="1" eaLnBrk="1" hangingPunct="1">
              <a:lnSpc>
                <a:spcPct val="150000"/>
              </a:lnSpc>
            </a:pPr>
            <a:endParaRPr lang="en-US" altLang="zh-CN" sz="2400" baseline="-25000" dirty="0"/>
          </a:p>
          <a:p>
            <a:pPr eaLnBrk="1" hangingPunct="1">
              <a:lnSpc>
                <a:spcPct val="150000"/>
              </a:lnSpc>
              <a:buFont typeface="Wingdings" panose="05000000000000000000" pitchFamily="2" charset="2"/>
              <a:buChar char="Ø"/>
            </a:pPr>
            <a:r>
              <a:rPr lang="zh-CN" altLang="en-US" sz="2800" dirty="0"/>
              <a:t>并发控制子系统周期性地（比如每隔1 </a:t>
            </a:r>
            <a:r>
              <a:rPr lang="en-US" altLang="zh-CN" sz="2800" dirty="0"/>
              <a:t>min）</a:t>
            </a:r>
            <a:r>
              <a:rPr lang="zh-CN" altLang="en-US" sz="2800" dirty="0"/>
              <a:t>检测事务等待图，如果发现图中存在回路，则表示系统中出现了死锁。</a:t>
            </a:r>
          </a:p>
        </p:txBody>
      </p:sp>
      <p:grpSp>
        <p:nvGrpSpPr>
          <p:cNvPr id="47108" name="Group 4"/>
          <p:cNvGrpSpPr>
            <a:grpSpLocks/>
          </p:cNvGrpSpPr>
          <p:nvPr/>
        </p:nvGrpSpPr>
        <p:grpSpPr bwMode="auto">
          <a:xfrm>
            <a:off x="3575720" y="4581128"/>
            <a:ext cx="2057400" cy="533400"/>
            <a:chOff x="912" y="3408"/>
            <a:chExt cx="1728" cy="576"/>
          </a:xfrm>
        </p:grpSpPr>
        <p:sp>
          <p:nvSpPr>
            <p:cNvPr id="47109" name="Oval 5"/>
            <p:cNvSpPr>
              <a:spLocks noChangeArrowheads="1"/>
            </p:cNvSpPr>
            <p:nvPr/>
          </p:nvSpPr>
          <p:spPr bwMode="auto">
            <a:xfrm>
              <a:off x="912" y="3408"/>
              <a:ext cx="576" cy="576"/>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47110" name="Text Box 6"/>
            <p:cNvSpPr txBox="1">
              <a:spLocks noChangeArrowheads="1"/>
            </p:cNvSpPr>
            <p:nvPr/>
          </p:nvSpPr>
          <p:spPr bwMode="auto">
            <a:xfrm>
              <a:off x="960" y="3504"/>
              <a:ext cx="48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2000" dirty="0">
                  <a:latin typeface="等线" panose="02010600030101010101" pitchFamily="2" charset="-122"/>
                  <a:ea typeface="等线" panose="02010600030101010101" pitchFamily="2" charset="-122"/>
                </a:rPr>
                <a:t>T1</a:t>
              </a:r>
              <a:endParaRPr lang="en-US" altLang="zh-CN" sz="1400" dirty="0">
                <a:latin typeface="等线" panose="02010600030101010101" pitchFamily="2" charset="-122"/>
                <a:ea typeface="等线" panose="02010600030101010101" pitchFamily="2" charset="-122"/>
              </a:endParaRPr>
            </a:p>
          </p:txBody>
        </p:sp>
        <p:sp>
          <p:nvSpPr>
            <p:cNvPr id="47111" name="Oval 7"/>
            <p:cNvSpPr>
              <a:spLocks noChangeArrowheads="1"/>
            </p:cNvSpPr>
            <p:nvPr/>
          </p:nvSpPr>
          <p:spPr bwMode="auto">
            <a:xfrm>
              <a:off x="2064" y="3408"/>
              <a:ext cx="576" cy="576"/>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47112" name="Text Box 8"/>
            <p:cNvSpPr txBox="1">
              <a:spLocks noChangeArrowheads="1"/>
            </p:cNvSpPr>
            <p:nvPr/>
          </p:nvSpPr>
          <p:spPr bwMode="auto">
            <a:xfrm>
              <a:off x="2112" y="3504"/>
              <a:ext cx="48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2000" dirty="0">
                  <a:latin typeface="等线" panose="02010600030101010101" pitchFamily="2" charset="-122"/>
                  <a:ea typeface="等线" panose="02010600030101010101" pitchFamily="2" charset="-122"/>
                </a:rPr>
                <a:t>T2</a:t>
              </a:r>
              <a:endParaRPr lang="en-US" altLang="zh-CN" sz="1400" dirty="0">
                <a:latin typeface="等线" panose="02010600030101010101" pitchFamily="2" charset="-122"/>
                <a:ea typeface="等线" panose="02010600030101010101" pitchFamily="2" charset="-122"/>
              </a:endParaRPr>
            </a:p>
          </p:txBody>
        </p:sp>
        <p:sp>
          <p:nvSpPr>
            <p:cNvPr id="47113" name="Line 9"/>
            <p:cNvSpPr>
              <a:spLocks noChangeShapeType="1"/>
            </p:cNvSpPr>
            <p:nvPr/>
          </p:nvSpPr>
          <p:spPr bwMode="auto">
            <a:xfrm>
              <a:off x="1488" y="3696"/>
              <a:ext cx="576"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zh-CN" altLang="en-US" sz="3200" dirty="0" smtClean="0"/>
              <a:t>死锁的诊断与解除（续）</a:t>
            </a:r>
          </a:p>
        </p:txBody>
      </p:sp>
      <p:sp>
        <p:nvSpPr>
          <p:cNvPr id="48131" name="Rectangle 3"/>
          <p:cNvSpPr>
            <a:spLocks noGrp="1" noChangeArrowheads="1"/>
          </p:cNvSpPr>
          <p:nvPr>
            <p:ph idx="1"/>
          </p:nvPr>
        </p:nvSpPr>
        <p:spPr>
          <a:xfrm>
            <a:off x="911424" y="1611194"/>
            <a:ext cx="9361040" cy="4914149"/>
          </a:xfrm>
        </p:spPr>
        <p:txBody>
          <a:bodyPr/>
          <a:lstStyle/>
          <a:p>
            <a:pPr eaLnBrk="1" hangingPunct="1">
              <a:lnSpc>
                <a:spcPct val="150000"/>
              </a:lnSpc>
              <a:buFont typeface="Wingdings" panose="05000000000000000000" pitchFamily="2" charset="2"/>
              <a:buChar char="Ø"/>
            </a:pPr>
            <a:r>
              <a:rPr lang="zh-CN" altLang="en-US" sz="2800" dirty="0"/>
              <a:t>解除死锁</a:t>
            </a:r>
          </a:p>
          <a:p>
            <a:pPr lvl="1" eaLnBrk="1" hangingPunct="1">
              <a:lnSpc>
                <a:spcPct val="150000"/>
              </a:lnSpc>
              <a:buFont typeface="Wingdings" panose="05000000000000000000" pitchFamily="2" charset="2"/>
              <a:buChar char="Ø"/>
            </a:pPr>
            <a:r>
              <a:rPr lang="zh-CN" altLang="en-US" sz="2400" dirty="0"/>
              <a:t>选择一个处理死锁代价最小的事务，将其撤消，释放此事务持有的所有的锁，使其它事务能继续运行下去</a:t>
            </a:r>
            <a:r>
              <a:rPr lang="zh-CN" altLang="en-US" sz="2400" dirty="0" smtClean="0"/>
              <a:t>。</a:t>
            </a:r>
            <a:endParaRPr lang="en-US" altLang="zh-CN" sz="2400" dirty="0"/>
          </a:p>
          <a:p>
            <a:pPr lvl="1" eaLnBrk="1" hangingPunct="1">
              <a:lnSpc>
                <a:spcPct val="150000"/>
              </a:lnSpc>
              <a:buFont typeface="Wingdings" panose="05000000000000000000" pitchFamily="2" charset="2"/>
              <a:buChar char="Ø"/>
            </a:pPr>
            <a:r>
              <a:rPr lang="zh-CN" altLang="en-US" sz="2400" dirty="0" smtClean="0"/>
              <a:t>选择</a:t>
            </a:r>
            <a:r>
              <a:rPr lang="zh-CN" altLang="en-US" sz="2400" dirty="0"/>
              <a:t>合适的事务撤销取决于多种因素</a:t>
            </a:r>
            <a:r>
              <a:rPr lang="en-US" altLang="zh-CN" sz="2400" dirty="0"/>
              <a:t>….</a:t>
            </a:r>
            <a:endParaRPr lang="zh-CN" altLang="en-US" sz="2400" dirty="0"/>
          </a:p>
          <a:p>
            <a:pPr lvl="2">
              <a:lnSpc>
                <a:spcPct val="150000"/>
              </a:lnSpc>
              <a:buFont typeface="Wingdings" panose="05000000000000000000" pitchFamily="2" charset="2"/>
              <a:buChar char="Ø"/>
            </a:pPr>
            <a:r>
              <a:rPr lang="zh-CN" altLang="en-US" sz="2100" dirty="0"/>
              <a:t>事务年龄 </a:t>
            </a:r>
            <a:r>
              <a:rPr lang="en-US" altLang="zh-CN" sz="2100" dirty="0"/>
              <a:t>(</a:t>
            </a:r>
            <a:r>
              <a:rPr lang="zh-CN" altLang="en-US" sz="2100" dirty="0"/>
              <a:t>最小的时间戳</a:t>
            </a:r>
            <a:r>
              <a:rPr lang="en-US" altLang="zh-CN" sz="2100" dirty="0"/>
              <a:t>)</a:t>
            </a:r>
            <a:endParaRPr lang="zh-CN" altLang="en-US" sz="2100" dirty="0"/>
          </a:p>
          <a:p>
            <a:pPr lvl="2">
              <a:lnSpc>
                <a:spcPct val="150000"/>
              </a:lnSpc>
              <a:buFont typeface="Wingdings" panose="05000000000000000000" pitchFamily="2" charset="2"/>
              <a:buChar char="Ø"/>
            </a:pPr>
            <a:r>
              <a:rPr lang="zh-CN" altLang="en-US" sz="2100" dirty="0"/>
              <a:t>事务进度 </a:t>
            </a:r>
            <a:r>
              <a:rPr lang="en-US" altLang="zh-CN" sz="2100" dirty="0"/>
              <a:t>(</a:t>
            </a:r>
            <a:r>
              <a:rPr lang="zh-CN" altLang="en-US" sz="2100" dirty="0"/>
              <a:t>执行最少</a:t>
            </a:r>
            <a:r>
              <a:rPr lang="en-US" altLang="zh-CN" sz="2100" dirty="0"/>
              <a:t>/</a:t>
            </a:r>
            <a:r>
              <a:rPr lang="zh-CN" altLang="en-US" sz="2100" dirty="0"/>
              <a:t>最多查询</a:t>
            </a:r>
            <a:r>
              <a:rPr lang="en-US" altLang="zh-CN" sz="2100" dirty="0"/>
              <a:t>)</a:t>
            </a:r>
            <a:endParaRPr lang="zh-CN" altLang="en-US" sz="2100" dirty="0"/>
          </a:p>
          <a:p>
            <a:pPr lvl="2">
              <a:lnSpc>
                <a:spcPct val="150000"/>
              </a:lnSpc>
              <a:buFont typeface="Wingdings" panose="05000000000000000000" pitchFamily="2" charset="2"/>
              <a:buChar char="Ø"/>
            </a:pPr>
            <a:r>
              <a:rPr lang="zh-CN" altLang="en-US" sz="2100" dirty="0"/>
              <a:t>所锁定的数据库对象数量</a:t>
            </a:r>
          </a:p>
          <a:p>
            <a:pPr lvl="2">
              <a:lnSpc>
                <a:spcPct val="150000"/>
              </a:lnSpc>
              <a:buFont typeface="Wingdings" panose="05000000000000000000" pitchFamily="2" charset="2"/>
              <a:buChar char="Ø"/>
            </a:pPr>
            <a:r>
              <a:rPr lang="zh-CN" altLang="en-US" sz="2100" dirty="0"/>
              <a:t>需回滚事务的数量</a:t>
            </a:r>
          </a:p>
          <a:p>
            <a:pPr lvl="1" eaLnBrk="1" hangingPunct="1">
              <a:lnSpc>
                <a:spcPct val="150000"/>
              </a:lnSpc>
              <a:buFont typeface="Wingdings" panose="05000000000000000000" pitchFamily="2" charset="2"/>
              <a:buChar char="Ø"/>
            </a:pP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n-US" altLang="zh-CN" sz="3200" dirty="0" smtClean="0"/>
              <a:t>11.3.2  </a:t>
            </a:r>
            <a:r>
              <a:rPr lang="zh-CN" altLang="en-US" sz="3200" dirty="0" smtClean="0"/>
              <a:t>封锁协议</a:t>
            </a:r>
          </a:p>
        </p:txBody>
      </p:sp>
      <p:sp>
        <p:nvSpPr>
          <p:cNvPr id="128003" name="Rectangle 3"/>
          <p:cNvSpPr>
            <a:spLocks noGrp="1" noChangeArrowheads="1"/>
          </p:cNvSpPr>
          <p:nvPr>
            <p:ph idx="1"/>
          </p:nvPr>
        </p:nvSpPr>
        <p:spPr/>
        <p:txBody>
          <a:bodyPr>
            <a:noAutofit/>
          </a:bodyPr>
          <a:lstStyle/>
          <a:p>
            <a:pPr>
              <a:lnSpc>
                <a:spcPct val="130000"/>
              </a:lnSpc>
              <a:spcBef>
                <a:spcPct val="15000"/>
              </a:spcBef>
              <a:buFont typeface="Wingdings" panose="05000000000000000000" pitchFamily="2" charset="2"/>
              <a:buChar char="Ø"/>
            </a:pPr>
            <a:r>
              <a:rPr lang="zh-CN" altLang="en-US" sz="2800" dirty="0"/>
              <a:t> 不同的封锁协议，在</a:t>
            </a:r>
            <a:r>
              <a:rPr lang="zh-CN" altLang="en-US" sz="2800" dirty="0">
                <a:solidFill>
                  <a:schemeClr val="accent2"/>
                </a:solidFill>
              </a:rPr>
              <a:t>不同的程度上</a:t>
            </a:r>
            <a:r>
              <a:rPr lang="zh-CN" altLang="en-US" sz="2800" dirty="0"/>
              <a:t>为并发操作的提供了一定的数据一致性</a:t>
            </a:r>
            <a:r>
              <a:rPr lang="zh-CN" altLang="en-US" sz="2800" dirty="0" smtClean="0"/>
              <a:t>保证</a:t>
            </a:r>
            <a:endParaRPr lang="zh-CN" altLang="en-US" sz="2800" dirty="0"/>
          </a:p>
          <a:p>
            <a:pPr>
              <a:lnSpc>
                <a:spcPct val="130000"/>
              </a:lnSpc>
              <a:buFont typeface="Wingdings" panose="05000000000000000000" pitchFamily="2" charset="2"/>
              <a:buChar char="Ø"/>
            </a:pPr>
            <a:r>
              <a:rPr lang="zh-CN" altLang="en-US" sz="2800" dirty="0"/>
              <a:t>在运用</a:t>
            </a:r>
            <a:r>
              <a:rPr lang="en-US" altLang="zh-CN" sz="2800" dirty="0"/>
              <a:t>X</a:t>
            </a:r>
            <a:r>
              <a:rPr lang="zh-CN" altLang="en-US" sz="2800" dirty="0"/>
              <a:t>锁和</a:t>
            </a:r>
            <a:r>
              <a:rPr lang="en-US" altLang="zh-CN" sz="2800" dirty="0"/>
              <a:t>S</a:t>
            </a:r>
            <a:r>
              <a:rPr lang="zh-CN" altLang="en-US" sz="2800" dirty="0"/>
              <a:t>锁对数据对象加锁时，需要约定一些规则：封锁协议（</a:t>
            </a:r>
            <a:r>
              <a:rPr lang="en-US" altLang="zh-CN" sz="2800" dirty="0"/>
              <a:t>Locking Protocol） </a:t>
            </a:r>
          </a:p>
          <a:p>
            <a:pPr lvl="1">
              <a:lnSpc>
                <a:spcPct val="130000"/>
              </a:lnSpc>
              <a:spcBef>
                <a:spcPct val="15000"/>
              </a:spcBef>
              <a:buFont typeface="Wingdings" panose="05000000000000000000" pitchFamily="2" charset="2"/>
              <a:buChar char="Ø"/>
            </a:pPr>
            <a:r>
              <a:rPr lang="zh-CN" altLang="en-US" sz="2400" dirty="0"/>
              <a:t>何时申请</a:t>
            </a:r>
            <a:r>
              <a:rPr lang="en-US" altLang="zh-CN" sz="2400" dirty="0"/>
              <a:t>X</a:t>
            </a:r>
            <a:r>
              <a:rPr lang="zh-CN" altLang="en-US" sz="2400" dirty="0"/>
              <a:t>锁或</a:t>
            </a:r>
            <a:r>
              <a:rPr lang="en-US" altLang="zh-CN" sz="2400" dirty="0"/>
              <a:t>S</a:t>
            </a:r>
            <a:r>
              <a:rPr lang="zh-CN" altLang="en-US" sz="2400" dirty="0"/>
              <a:t>锁</a:t>
            </a:r>
          </a:p>
          <a:p>
            <a:pPr lvl="1">
              <a:lnSpc>
                <a:spcPct val="130000"/>
              </a:lnSpc>
              <a:spcBef>
                <a:spcPct val="15000"/>
              </a:spcBef>
              <a:buFont typeface="Wingdings" panose="05000000000000000000" pitchFamily="2" charset="2"/>
              <a:buChar char="Ø"/>
            </a:pPr>
            <a:r>
              <a:rPr lang="zh-CN" altLang="en-US" sz="2400" dirty="0"/>
              <a:t>持锁时间、何时释放</a:t>
            </a:r>
          </a:p>
          <a:p>
            <a:pPr>
              <a:lnSpc>
                <a:spcPct val="130000"/>
              </a:lnSpc>
              <a:buFont typeface="Wingdings" panose="05000000000000000000" pitchFamily="2" charset="2"/>
              <a:buChar char="Ø"/>
            </a:pPr>
            <a:r>
              <a:rPr lang="zh-CN" altLang="en-US" sz="2800" dirty="0"/>
              <a:t>常用的封锁协议：三级封锁协议</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a:bodyPr>
          <a:lstStyle/>
          <a:p>
            <a:r>
              <a:rPr lang="zh-CN" altLang="en-US" sz="3200" dirty="0" smtClean="0"/>
              <a:t>1级封锁协议</a:t>
            </a:r>
          </a:p>
        </p:txBody>
      </p:sp>
      <p:sp>
        <p:nvSpPr>
          <p:cNvPr id="129027" name="Rectangle 3"/>
          <p:cNvSpPr>
            <a:spLocks noGrp="1" noChangeArrowheads="1"/>
          </p:cNvSpPr>
          <p:nvPr>
            <p:ph idx="1"/>
          </p:nvPr>
        </p:nvSpPr>
        <p:spPr>
          <a:xfrm>
            <a:off x="838200" y="1686607"/>
            <a:ext cx="9434264" cy="4982754"/>
          </a:xfrm>
        </p:spPr>
        <p:txBody>
          <a:bodyPr>
            <a:normAutofit lnSpcReduction="10000"/>
          </a:bodyPr>
          <a:lstStyle/>
          <a:p>
            <a:pPr>
              <a:lnSpc>
                <a:spcPct val="150000"/>
              </a:lnSpc>
              <a:buFont typeface="Wingdings" panose="05000000000000000000" pitchFamily="2" charset="2"/>
              <a:buChar char="Ø"/>
            </a:pPr>
            <a:r>
              <a:rPr lang="zh-CN" altLang="en-US" sz="2800" dirty="0" smtClean="0"/>
              <a:t>事务</a:t>
            </a:r>
            <a:r>
              <a:rPr lang="en-US" altLang="zh-CN" sz="2800" dirty="0" smtClean="0"/>
              <a:t>T</a:t>
            </a:r>
            <a:r>
              <a:rPr lang="zh-CN" altLang="en-US" sz="2800" dirty="0" smtClean="0"/>
              <a:t>在修改数据</a:t>
            </a:r>
            <a:r>
              <a:rPr lang="en-US" altLang="zh-CN" sz="2800" dirty="0" smtClean="0"/>
              <a:t>R</a:t>
            </a:r>
            <a:r>
              <a:rPr lang="zh-CN" altLang="en-US" sz="2800" dirty="0" smtClean="0"/>
              <a:t>之前必须先对其加</a:t>
            </a:r>
            <a:r>
              <a:rPr lang="en-US" altLang="zh-CN" sz="2800" dirty="0" smtClean="0"/>
              <a:t>X</a:t>
            </a:r>
            <a:r>
              <a:rPr lang="zh-CN" altLang="en-US" sz="2800" dirty="0" smtClean="0"/>
              <a:t>锁，直到事务结束才释放</a:t>
            </a:r>
          </a:p>
          <a:p>
            <a:pPr lvl="2">
              <a:lnSpc>
                <a:spcPct val="150000"/>
              </a:lnSpc>
              <a:buFont typeface="Wingdings" panose="05000000000000000000" pitchFamily="2" charset="2"/>
              <a:buChar char="Ø"/>
            </a:pPr>
            <a:r>
              <a:rPr lang="zh-CN" altLang="en-US" sz="2400" dirty="0" smtClean="0"/>
              <a:t>正常结束</a:t>
            </a:r>
            <a:r>
              <a:rPr lang="zh-CN" altLang="en-US" sz="2400" dirty="0"/>
              <a:t>（</a:t>
            </a:r>
            <a:r>
              <a:rPr lang="en-US" altLang="zh-CN" sz="2400" dirty="0"/>
              <a:t>COMMIT）</a:t>
            </a:r>
          </a:p>
          <a:p>
            <a:pPr lvl="2">
              <a:lnSpc>
                <a:spcPct val="150000"/>
              </a:lnSpc>
              <a:buFont typeface="Wingdings" panose="05000000000000000000" pitchFamily="2" charset="2"/>
              <a:buChar char="Ø"/>
            </a:pPr>
            <a:r>
              <a:rPr lang="zh-CN" altLang="en-US" sz="2400" dirty="0" smtClean="0"/>
              <a:t>非正常结束</a:t>
            </a:r>
            <a:r>
              <a:rPr lang="zh-CN" altLang="en-US" sz="2400" dirty="0"/>
              <a:t>（</a:t>
            </a:r>
            <a:r>
              <a:rPr lang="en-US" altLang="zh-CN" sz="2400" dirty="0"/>
              <a:t>ROLLBACK）</a:t>
            </a:r>
          </a:p>
          <a:p>
            <a:pPr>
              <a:lnSpc>
                <a:spcPct val="150000"/>
              </a:lnSpc>
              <a:spcBef>
                <a:spcPct val="60000"/>
              </a:spcBef>
              <a:buFont typeface="Wingdings" panose="05000000000000000000" pitchFamily="2" charset="2"/>
              <a:buChar char="Ø"/>
            </a:pPr>
            <a:r>
              <a:rPr lang="en-US" altLang="zh-CN" sz="2800" dirty="0"/>
              <a:t>1</a:t>
            </a:r>
            <a:r>
              <a:rPr lang="zh-CN" altLang="en-US" sz="2800" dirty="0"/>
              <a:t>级封锁协议可防止丢失修改</a:t>
            </a:r>
          </a:p>
          <a:p>
            <a:pPr>
              <a:lnSpc>
                <a:spcPct val="150000"/>
              </a:lnSpc>
              <a:spcBef>
                <a:spcPct val="60000"/>
              </a:spcBef>
              <a:buFont typeface="Wingdings" panose="05000000000000000000" pitchFamily="2" charset="2"/>
              <a:buChar char="Ø"/>
            </a:pPr>
            <a:r>
              <a:rPr lang="zh-CN" altLang="en-US" sz="2800" dirty="0"/>
              <a:t>在1级封锁协议中，如果是</a:t>
            </a:r>
            <a:r>
              <a:rPr lang="zh-CN" altLang="en-US" sz="2800" dirty="0">
                <a:solidFill>
                  <a:srgbClr val="3333FF"/>
                </a:solidFill>
              </a:rPr>
              <a:t>读数据，不需要加锁</a:t>
            </a:r>
            <a:r>
              <a:rPr lang="zh-CN" altLang="en-US" sz="2800" dirty="0"/>
              <a:t>的，所以它不能保证可重复读和不读“脏”数据。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zh-CN" altLang="en-US" sz="3200" dirty="0" smtClean="0"/>
              <a:t>并发控制（续）</a:t>
            </a:r>
          </a:p>
        </p:txBody>
      </p:sp>
      <p:sp>
        <p:nvSpPr>
          <p:cNvPr id="11267" name="Rectangle 3"/>
          <p:cNvSpPr>
            <a:spLocks noGrp="1" noChangeArrowheads="1"/>
          </p:cNvSpPr>
          <p:nvPr>
            <p:ph idx="1"/>
          </p:nvPr>
        </p:nvSpPr>
        <p:spPr/>
        <p:txBody>
          <a:bodyPr/>
          <a:lstStyle/>
          <a:p>
            <a:pPr algn="just" eaLnBrk="1" hangingPunct="1">
              <a:lnSpc>
                <a:spcPct val="150000"/>
              </a:lnSpc>
              <a:buFont typeface="Wingdings" panose="05000000000000000000" pitchFamily="2" charset="2"/>
              <a:buNone/>
            </a:pPr>
            <a:r>
              <a:rPr lang="zh-CN" altLang="en-US" sz="2800" dirty="0"/>
              <a:t>(3)同时并发方式（</a:t>
            </a:r>
            <a:r>
              <a:rPr lang="en-US" altLang="zh-CN" sz="2800" dirty="0"/>
              <a:t>simultaneous  concurrency）</a:t>
            </a:r>
          </a:p>
          <a:p>
            <a:pPr lvl="1" algn="just" eaLnBrk="1" hangingPunct="1">
              <a:lnSpc>
                <a:spcPct val="150000"/>
              </a:lnSpc>
              <a:spcBef>
                <a:spcPct val="50000"/>
              </a:spcBef>
              <a:buFont typeface="Wingdings" panose="05000000000000000000" pitchFamily="2" charset="2"/>
              <a:buChar char="Ø"/>
            </a:pPr>
            <a:r>
              <a:rPr lang="zh-CN" altLang="en-US" sz="2400" dirty="0" smtClean="0"/>
              <a:t>多处理机系统中，每个处理机可以运行一个事务，多个处理机可以同时运行多个事务，实现多个事务真正的并行运行</a:t>
            </a:r>
          </a:p>
          <a:p>
            <a:pPr lvl="1" algn="just" eaLnBrk="1" hangingPunct="1">
              <a:lnSpc>
                <a:spcPct val="150000"/>
              </a:lnSpc>
              <a:spcBef>
                <a:spcPct val="50000"/>
              </a:spcBef>
              <a:buFont typeface="Wingdings" panose="05000000000000000000" pitchFamily="2" charset="2"/>
              <a:buChar char="Ø"/>
            </a:pPr>
            <a:r>
              <a:rPr lang="zh-CN" altLang="en-US" sz="2400" dirty="0" smtClean="0"/>
              <a:t>最理想的并发方式，但受制于硬件环境</a:t>
            </a:r>
          </a:p>
          <a:p>
            <a:pPr lvl="1" algn="just" eaLnBrk="1" hangingPunct="1">
              <a:lnSpc>
                <a:spcPct val="150000"/>
              </a:lnSpc>
              <a:spcBef>
                <a:spcPct val="50000"/>
              </a:spcBef>
              <a:buFont typeface="Wingdings" panose="05000000000000000000" pitchFamily="2" charset="2"/>
              <a:buChar char="Ø"/>
            </a:pPr>
            <a:r>
              <a:rPr lang="zh-CN" altLang="en-US" sz="2400" dirty="0" smtClean="0"/>
              <a:t>更复杂的并发方式机制</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650875"/>
            <a:ext cx="7772400" cy="762000"/>
          </a:xfrm>
        </p:spPr>
        <p:txBody>
          <a:bodyPr>
            <a:normAutofit/>
          </a:bodyPr>
          <a:lstStyle/>
          <a:p>
            <a:r>
              <a:rPr lang="zh-CN" altLang="en-US" sz="3200" dirty="0"/>
              <a:t>1级封锁协议</a:t>
            </a:r>
            <a:endParaRPr lang="zh-CN" altLang="en-US" sz="3200" dirty="0" smtClean="0"/>
          </a:p>
        </p:txBody>
      </p:sp>
      <p:graphicFrame>
        <p:nvGraphicFramePr>
          <p:cNvPr id="130051" name="Group 3"/>
          <p:cNvGraphicFramePr>
            <a:graphicFrameLocks noGrp="1"/>
          </p:cNvGraphicFramePr>
          <p:nvPr/>
        </p:nvGraphicFramePr>
        <p:xfrm>
          <a:off x="3000375" y="1412875"/>
          <a:ext cx="3429000" cy="5198112"/>
        </p:xfrm>
        <a:graphic>
          <a:graphicData uri="http://schemas.openxmlformats.org/drawingml/2006/table">
            <a:tbl>
              <a:tblPr/>
              <a:tblGrid>
                <a:gridCol w="1752600">
                  <a:extLst>
                    <a:ext uri="{9D8B030D-6E8A-4147-A177-3AD203B41FA5}">
                      <a16:colId xmlns:a16="http://schemas.microsoft.com/office/drawing/2014/main" val="3994376775"/>
                    </a:ext>
                  </a:extLst>
                </a:gridCol>
                <a:gridCol w="1676400">
                  <a:extLst>
                    <a:ext uri="{9D8B030D-6E8A-4147-A177-3AD203B41FA5}">
                      <a16:colId xmlns:a16="http://schemas.microsoft.com/office/drawing/2014/main" val="495086333"/>
                    </a:ext>
                  </a:extLst>
                </a:gridCol>
              </a:tblGrid>
              <a:tr h="344488">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991269"/>
                  </a:ext>
                </a:extLst>
              </a:tr>
              <a:tr h="4503738">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①</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1" lang="en-US" altLang="zh-CN" sz="18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获得</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②</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A=16</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③A←A-1</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A=15</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Commit</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Unlock A</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④</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⑤</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endPar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2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endPar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获得</a:t>
                      </a:r>
                      <a:r>
                        <a:rPr kumimoji="1" lang="en-US" altLang="zh-CN" sz="18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A=15</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A←A-1</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A=14</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Commit</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Unlock A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931703"/>
                  </a:ext>
                </a:extLst>
              </a:tr>
            </a:tbl>
          </a:graphicData>
        </a:graphic>
      </p:graphicFrame>
      <p:sp>
        <p:nvSpPr>
          <p:cNvPr id="130062" name="Rectangle 14"/>
          <p:cNvSpPr>
            <a:spLocks noChangeArrowheads="1"/>
          </p:cNvSpPr>
          <p:nvPr/>
        </p:nvSpPr>
        <p:spPr bwMode="auto">
          <a:xfrm>
            <a:off x="7162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没有丢失修改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97777" y="579439"/>
            <a:ext cx="7772400" cy="762000"/>
          </a:xfrm>
        </p:spPr>
        <p:txBody>
          <a:bodyPr>
            <a:normAutofit/>
          </a:bodyPr>
          <a:lstStyle/>
          <a:p>
            <a:r>
              <a:rPr lang="zh-CN" altLang="en-US" sz="3200"/>
              <a:t>1级封锁协议</a:t>
            </a:r>
          </a:p>
        </p:txBody>
      </p:sp>
      <p:grpSp>
        <p:nvGrpSpPr>
          <p:cNvPr id="131075" name="Group 3"/>
          <p:cNvGrpSpPr>
            <a:grpSpLocks/>
          </p:cNvGrpSpPr>
          <p:nvPr/>
        </p:nvGrpSpPr>
        <p:grpSpPr bwMode="auto">
          <a:xfrm>
            <a:off x="3071813" y="1341439"/>
            <a:ext cx="3429000" cy="5208587"/>
            <a:chOff x="912" y="753"/>
            <a:chExt cx="2160" cy="3281"/>
          </a:xfrm>
        </p:grpSpPr>
        <p:sp>
          <p:nvSpPr>
            <p:cNvPr id="131076"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zh-CN" altLang="en-US" sz="2400"/>
                <a:t> </a:t>
              </a:r>
              <a:r>
                <a:rPr lang="zh-CN" altLang="en-US"/>
                <a:t>  </a:t>
              </a:r>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r>
                <a:rPr lang="zh-CN" altLang="en-US"/>
                <a:t>   </a:t>
              </a:r>
              <a:r>
                <a:rPr lang="en-US" altLang="zh-CN"/>
                <a:t>Xlock B</a:t>
              </a:r>
            </a:p>
            <a:p>
              <a:pPr>
                <a:spcBef>
                  <a:spcPct val="0"/>
                </a:spcBef>
                <a:buClrTx/>
                <a:buFontTx/>
                <a:buNone/>
              </a:pPr>
              <a:r>
                <a:rPr lang="en-US" altLang="zh-CN"/>
                <a:t>    </a:t>
              </a:r>
              <a:r>
                <a:rPr lang="zh-CN" altLang="en-US"/>
                <a:t>获得</a:t>
              </a:r>
            </a:p>
            <a:p>
              <a:pPr>
                <a:spcBef>
                  <a:spcPct val="0"/>
                </a:spcBef>
                <a:buClrTx/>
                <a:buFontTx/>
                <a:buNone/>
              </a:pPr>
              <a:r>
                <a:rPr lang="zh-CN" altLang="en-US"/>
                <a:t>   读</a:t>
              </a:r>
              <a:r>
                <a:rPr lang="en-US" altLang="zh-CN"/>
                <a:t>B=100</a:t>
              </a:r>
            </a:p>
            <a:p>
              <a:pPr>
                <a:spcBef>
                  <a:spcPct val="0"/>
                </a:spcBef>
                <a:buClrTx/>
                <a:buFontTx/>
                <a:buNone/>
              </a:pPr>
              <a:r>
                <a:rPr lang="en-US" altLang="zh-CN"/>
                <a:t>    B←B*2</a:t>
              </a:r>
            </a:p>
            <a:p>
              <a:pPr>
                <a:spcBef>
                  <a:spcPct val="0"/>
                </a:spcBef>
                <a:buClrTx/>
                <a:buFontTx/>
                <a:buNone/>
              </a:pPr>
              <a:r>
                <a:rPr lang="en-US" altLang="zh-CN"/>
                <a:t>    </a:t>
              </a:r>
              <a:r>
                <a:rPr lang="zh-CN" altLang="en-US"/>
                <a:t>写回</a:t>
              </a:r>
              <a:r>
                <a:rPr lang="en-US" altLang="zh-CN"/>
                <a:t>B=200</a:t>
              </a:r>
            </a:p>
            <a:p>
              <a:pPr>
                <a:spcBef>
                  <a:spcPct val="0"/>
                </a:spcBef>
                <a:buClrTx/>
                <a:buFontTx/>
                <a:buNone/>
              </a:pPr>
              <a:r>
                <a:rPr lang="en-US" altLang="zh-CN"/>
                <a:t>   Commit</a:t>
              </a:r>
            </a:p>
            <a:p>
              <a:pPr>
                <a:spcBef>
                  <a:spcPct val="0"/>
                </a:spcBef>
                <a:buClrTx/>
                <a:buFontTx/>
                <a:buNone/>
              </a:pPr>
              <a:r>
                <a:rPr lang="en-US" altLang="zh-CN"/>
                <a:t>   Unlock B</a:t>
              </a:r>
            </a:p>
            <a:p>
              <a:pPr>
                <a:spcBef>
                  <a:spcPct val="0"/>
                </a:spcBef>
                <a:buClrTx/>
                <a:buFontTx/>
                <a:buNone/>
              </a:pPr>
              <a:endParaRPr lang="en-US" altLang="zh-CN"/>
            </a:p>
            <a:p>
              <a:pPr>
                <a:spcBef>
                  <a:spcPct val="0"/>
                </a:spcBef>
                <a:buClrTx/>
                <a:buFontTx/>
                <a:buNone/>
              </a:pPr>
              <a:endParaRPr lang="zh-CN" altLang="en-US"/>
            </a:p>
          </p:txBody>
        </p:sp>
        <p:sp>
          <p:nvSpPr>
            <p:cNvPr id="131077"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zh-CN" altLang="en-US"/>
                <a:t>①读</a:t>
              </a:r>
              <a:r>
                <a:rPr lang="en-US" altLang="zh-CN"/>
                <a:t>A=50</a:t>
              </a:r>
            </a:p>
            <a:p>
              <a:pPr>
                <a:spcBef>
                  <a:spcPct val="0"/>
                </a:spcBef>
                <a:buClrTx/>
                <a:buFontTx/>
                <a:buNone/>
              </a:pPr>
              <a:r>
                <a:rPr lang="en-US" altLang="zh-CN"/>
                <a:t>    </a:t>
              </a:r>
              <a:r>
                <a:rPr lang="zh-CN" altLang="en-US"/>
                <a:t>读</a:t>
              </a:r>
              <a:r>
                <a:rPr lang="en-US" altLang="zh-CN"/>
                <a:t>B=100</a:t>
              </a:r>
            </a:p>
            <a:p>
              <a:pPr>
                <a:spcBef>
                  <a:spcPct val="0"/>
                </a:spcBef>
                <a:buClrTx/>
                <a:buFontTx/>
                <a:buNone/>
              </a:pPr>
              <a:r>
                <a:rPr lang="en-US" altLang="zh-CN"/>
                <a:t>    </a:t>
              </a:r>
              <a:r>
                <a:rPr lang="zh-CN" altLang="en-US"/>
                <a:t>求和=150</a:t>
              </a:r>
            </a:p>
            <a:p>
              <a:pPr>
                <a:spcBef>
                  <a:spcPct val="0"/>
                </a:spcBef>
                <a:buClrTx/>
                <a:buFontTx/>
                <a:buNone/>
              </a:pPr>
              <a:r>
                <a:rPr lang="zh-CN" altLang="en-US"/>
                <a:t>②</a:t>
              </a:r>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endParaRPr lang="zh-CN" altLang="en-US"/>
            </a:p>
            <a:p>
              <a:pPr>
                <a:spcBef>
                  <a:spcPct val="0"/>
                </a:spcBef>
                <a:buClrTx/>
                <a:buFontTx/>
                <a:buNone/>
              </a:pPr>
              <a:r>
                <a:rPr lang="zh-CN" altLang="en-US"/>
                <a:t>③读</a:t>
              </a:r>
              <a:r>
                <a:rPr lang="en-US" altLang="zh-CN"/>
                <a:t>A=50</a:t>
              </a:r>
            </a:p>
            <a:p>
              <a:pPr>
                <a:spcBef>
                  <a:spcPct val="0"/>
                </a:spcBef>
                <a:buClrTx/>
                <a:buFontTx/>
                <a:buNone/>
              </a:pPr>
              <a:r>
                <a:rPr lang="en-US" altLang="zh-CN"/>
                <a:t>    </a:t>
              </a:r>
              <a:r>
                <a:rPr lang="zh-CN" altLang="en-US"/>
                <a:t>读</a:t>
              </a:r>
              <a:r>
                <a:rPr lang="en-US" altLang="zh-CN"/>
                <a:t>B=200</a:t>
              </a:r>
            </a:p>
            <a:p>
              <a:pPr>
                <a:spcBef>
                  <a:spcPct val="0"/>
                </a:spcBef>
                <a:buClrTx/>
                <a:buFontTx/>
                <a:buNone/>
              </a:pPr>
              <a:r>
                <a:rPr lang="en-US" altLang="zh-CN"/>
                <a:t>    </a:t>
              </a:r>
              <a:r>
                <a:rPr lang="zh-CN" altLang="en-US"/>
                <a:t>求和=250</a:t>
              </a:r>
            </a:p>
            <a:p>
              <a:pPr>
                <a:spcBef>
                  <a:spcPct val="0"/>
                </a:spcBef>
                <a:buClrTx/>
                <a:buFontTx/>
                <a:buNone/>
              </a:pPr>
              <a:r>
                <a:rPr lang="zh-CN" altLang="en-US"/>
                <a:t>   (验算不对) </a:t>
              </a:r>
            </a:p>
          </p:txBody>
        </p:sp>
        <p:sp>
          <p:nvSpPr>
            <p:cNvPr id="131078"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2</a:t>
              </a:r>
            </a:p>
          </p:txBody>
        </p:sp>
        <p:sp>
          <p:nvSpPr>
            <p:cNvPr id="131079"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1</a:t>
              </a:r>
            </a:p>
          </p:txBody>
        </p:sp>
        <p:sp>
          <p:nvSpPr>
            <p:cNvPr id="131080"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081"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082"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083"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084"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085"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31086" name="Rectangle 14"/>
          <p:cNvSpPr>
            <a:spLocks noChangeArrowheads="1"/>
          </p:cNvSpPr>
          <p:nvPr/>
        </p:nvSpPr>
        <p:spPr bwMode="auto">
          <a:xfrm>
            <a:off x="7162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不可重复读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76001" y="453151"/>
            <a:ext cx="7772400" cy="762000"/>
          </a:xfrm>
        </p:spPr>
        <p:txBody>
          <a:bodyPr>
            <a:normAutofit/>
          </a:bodyPr>
          <a:lstStyle/>
          <a:p>
            <a:r>
              <a:rPr lang="zh-CN" altLang="en-US" sz="3200" dirty="0"/>
              <a:t>1级封锁协议</a:t>
            </a:r>
          </a:p>
        </p:txBody>
      </p:sp>
      <p:grpSp>
        <p:nvGrpSpPr>
          <p:cNvPr id="132099" name="Group 3"/>
          <p:cNvGrpSpPr>
            <a:grpSpLocks/>
          </p:cNvGrpSpPr>
          <p:nvPr/>
        </p:nvGrpSpPr>
        <p:grpSpPr bwMode="auto">
          <a:xfrm>
            <a:off x="3287713" y="1773238"/>
            <a:ext cx="3429000" cy="4648200"/>
            <a:chOff x="912" y="753"/>
            <a:chExt cx="2160" cy="3281"/>
          </a:xfrm>
        </p:grpSpPr>
        <p:sp>
          <p:nvSpPr>
            <p:cNvPr id="132100"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zh-CN" altLang="en-US" sz="2400"/>
                <a:t> </a:t>
              </a:r>
              <a:r>
                <a:rPr lang="zh-CN" altLang="en-US" sz="2000"/>
                <a:t> </a:t>
              </a:r>
              <a:endParaRPr lang="zh-CN" altLang="en-US"/>
            </a:p>
            <a:p>
              <a:pPr algn="just">
                <a:spcBef>
                  <a:spcPct val="0"/>
                </a:spcBef>
                <a:buClrTx/>
                <a:buFontTx/>
                <a:buNone/>
              </a:pPr>
              <a:r>
                <a:rPr lang="zh-CN" altLang="en-US"/>
                <a:t> </a:t>
              </a:r>
            </a:p>
            <a:p>
              <a:pPr algn="just">
                <a:spcBef>
                  <a:spcPct val="0"/>
                </a:spcBef>
                <a:buClrTx/>
                <a:buFontTx/>
                <a:buNone/>
              </a:pPr>
              <a:r>
                <a:rPr lang="zh-CN" altLang="en-US"/>
                <a:t> </a:t>
              </a:r>
            </a:p>
            <a:p>
              <a:pPr algn="just">
                <a:spcBef>
                  <a:spcPct val="0"/>
                </a:spcBef>
                <a:buClrTx/>
                <a:buFontTx/>
                <a:buNone/>
              </a:pPr>
              <a:endParaRPr lang="zh-CN" altLang="en-US"/>
            </a:p>
            <a:p>
              <a:pPr algn="just">
                <a:spcBef>
                  <a:spcPct val="0"/>
                </a:spcBef>
                <a:buClrTx/>
                <a:buFontTx/>
                <a:buNone/>
              </a:pPr>
              <a:endParaRPr lang="zh-CN" altLang="en-US"/>
            </a:p>
            <a:p>
              <a:pPr algn="just">
                <a:spcBef>
                  <a:spcPct val="0"/>
                </a:spcBef>
                <a:buClrTx/>
                <a:buFontTx/>
                <a:buNone/>
              </a:pPr>
              <a:r>
                <a:rPr lang="zh-CN" altLang="en-US"/>
                <a:t>读</a:t>
              </a:r>
              <a:r>
                <a:rPr lang="en-US" altLang="zh-CN"/>
                <a:t>A=15</a:t>
              </a:r>
            </a:p>
            <a:p>
              <a:pPr algn="just">
                <a:spcBef>
                  <a:spcPct val="0"/>
                </a:spcBef>
                <a:buClrTx/>
                <a:buFontTx/>
                <a:buNone/>
              </a:pPr>
              <a:endParaRPr lang="en-US" altLang="zh-CN"/>
            </a:p>
            <a:p>
              <a:pPr algn="just">
                <a:spcBef>
                  <a:spcPct val="0"/>
                </a:spcBef>
                <a:buClrTx/>
                <a:buFontTx/>
                <a:buNone/>
              </a:pPr>
              <a:endParaRPr lang="en-US" altLang="zh-CN"/>
            </a:p>
            <a:p>
              <a:pPr algn="just">
                <a:spcBef>
                  <a:spcPct val="0"/>
                </a:spcBef>
                <a:buClrTx/>
                <a:buFontTx/>
                <a:buNone/>
              </a:pPr>
              <a:endParaRPr lang="en-US" altLang="zh-CN"/>
            </a:p>
            <a:p>
              <a:pPr algn="just">
                <a:spcBef>
                  <a:spcPct val="0"/>
                </a:spcBef>
                <a:buClrTx/>
                <a:buFontTx/>
                <a:buNone/>
              </a:pPr>
              <a:endParaRPr lang="zh-CN" altLang="en-US"/>
            </a:p>
          </p:txBody>
        </p:sp>
        <p:sp>
          <p:nvSpPr>
            <p:cNvPr id="132101"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0"/>
                </a:spcBef>
                <a:buClrTx/>
                <a:buFontTx/>
                <a:buNone/>
              </a:pPr>
              <a:r>
                <a:rPr lang="zh-CN" altLang="en-US" dirty="0"/>
                <a:t>①</a:t>
              </a:r>
              <a:r>
                <a:rPr lang="zh-CN" altLang="en-US" dirty="0">
                  <a:cs typeface="Times New Roman" panose="02020603050405020304" pitchFamily="18" charset="0"/>
                </a:rPr>
                <a:t>  </a:t>
              </a:r>
              <a:r>
                <a:rPr lang="en-US" altLang="zh-CN" dirty="0" err="1"/>
                <a:t>Xlock</a:t>
              </a:r>
              <a:r>
                <a:rPr lang="en-US" altLang="zh-CN" dirty="0"/>
                <a:t> A</a:t>
              </a:r>
            </a:p>
            <a:p>
              <a:pPr algn="just">
                <a:spcBef>
                  <a:spcPct val="0"/>
                </a:spcBef>
                <a:buClrTx/>
                <a:buFontTx/>
                <a:buNone/>
              </a:pPr>
              <a:r>
                <a:rPr lang="en-US" altLang="zh-CN" dirty="0"/>
                <a:t>       </a:t>
              </a:r>
              <a:r>
                <a:rPr lang="zh-CN" altLang="en-US" dirty="0"/>
                <a:t>获得</a:t>
              </a:r>
            </a:p>
            <a:p>
              <a:pPr algn="just">
                <a:spcBef>
                  <a:spcPct val="0"/>
                </a:spcBef>
                <a:buClrTx/>
                <a:buFontTx/>
                <a:buNone/>
              </a:pPr>
              <a:r>
                <a:rPr lang="zh-CN" altLang="en-US" dirty="0"/>
                <a:t>②</a:t>
              </a:r>
              <a:r>
                <a:rPr lang="zh-CN" altLang="en-US" dirty="0">
                  <a:cs typeface="Times New Roman" panose="02020603050405020304" pitchFamily="18" charset="0"/>
                </a:rPr>
                <a:t>  </a:t>
              </a:r>
              <a:r>
                <a:rPr lang="zh-CN" altLang="en-US" dirty="0"/>
                <a:t>读</a:t>
              </a:r>
              <a:r>
                <a:rPr lang="en-US" altLang="zh-CN" dirty="0"/>
                <a:t>A=16</a:t>
              </a:r>
            </a:p>
            <a:p>
              <a:pPr algn="just">
                <a:spcBef>
                  <a:spcPct val="0"/>
                </a:spcBef>
                <a:buClrTx/>
                <a:buFontTx/>
                <a:buNone/>
              </a:pPr>
              <a:r>
                <a:rPr lang="en-US" altLang="zh-CN" dirty="0"/>
                <a:t>      A←A-1</a:t>
              </a:r>
            </a:p>
            <a:p>
              <a:pPr algn="just">
                <a:spcBef>
                  <a:spcPct val="0"/>
                </a:spcBef>
                <a:buClrTx/>
                <a:buFontTx/>
                <a:buNone/>
              </a:pPr>
              <a:r>
                <a:rPr lang="en-US" altLang="zh-CN" dirty="0"/>
                <a:t>      </a:t>
              </a:r>
              <a:r>
                <a:rPr lang="zh-CN" altLang="en-US" dirty="0"/>
                <a:t>写回</a:t>
              </a:r>
              <a:r>
                <a:rPr lang="en-US" altLang="zh-CN" dirty="0"/>
                <a:t>A=15</a:t>
              </a:r>
            </a:p>
            <a:p>
              <a:pPr algn="just">
                <a:spcBef>
                  <a:spcPct val="0"/>
                </a:spcBef>
                <a:buClrTx/>
                <a:buFontTx/>
                <a:buNone/>
              </a:pPr>
              <a:r>
                <a:rPr lang="en-US" altLang="zh-CN" dirty="0"/>
                <a:t>③</a:t>
              </a:r>
            </a:p>
            <a:p>
              <a:pPr algn="just">
                <a:spcBef>
                  <a:spcPct val="0"/>
                </a:spcBef>
                <a:buClrTx/>
                <a:buFontTx/>
                <a:buNone/>
              </a:pPr>
              <a:r>
                <a:rPr lang="en-US" altLang="zh-CN" dirty="0"/>
                <a:t> </a:t>
              </a:r>
            </a:p>
            <a:p>
              <a:pPr algn="just">
                <a:spcBef>
                  <a:spcPct val="0"/>
                </a:spcBef>
                <a:buClrTx/>
                <a:buFontTx/>
                <a:buNone/>
              </a:pPr>
              <a:r>
                <a:rPr lang="en-US" altLang="zh-CN" dirty="0"/>
                <a:t>④ Rollback</a:t>
              </a:r>
            </a:p>
            <a:p>
              <a:pPr algn="ctr">
                <a:spcBef>
                  <a:spcPct val="0"/>
                </a:spcBef>
                <a:buClrTx/>
                <a:buFontTx/>
                <a:buNone/>
              </a:pPr>
              <a:r>
                <a:rPr lang="en-US" altLang="zh-CN" dirty="0"/>
                <a:t>Unlock A</a:t>
              </a:r>
            </a:p>
            <a:p>
              <a:pPr>
                <a:spcBef>
                  <a:spcPct val="0"/>
                </a:spcBef>
                <a:buClrTx/>
                <a:buFontTx/>
                <a:buNone/>
              </a:pPr>
              <a:endParaRPr lang="en-US" altLang="zh-CN" dirty="0"/>
            </a:p>
            <a:p>
              <a:pPr algn="just">
                <a:spcBef>
                  <a:spcPct val="0"/>
                </a:spcBef>
                <a:buClrTx/>
                <a:buFontTx/>
                <a:buNone/>
              </a:pPr>
              <a:r>
                <a:rPr lang="en-US" altLang="zh-CN" dirty="0"/>
                <a:t> </a:t>
              </a:r>
            </a:p>
            <a:p>
              <a:pPr algn="just">
                <a:spcBef>
                  <a:spcPct val="0"/>
                </a:spcBef>
                <a:buClrTx/>
                <a:buFontTx/>
                <a:buNone/>
              </a:pPr>
              <a:endParaRPr lang="zh-CN" altLang="en-US" dirty="0"/>
            </a:p>
          </p:txBody>
        </p:sp>
        <p:sp>
          <p:nvSpPr>
            <p:cNvPr id="132102"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2</a:t>
              </a:r>
            </a:p>
          </p:txBody>
        </p:sp>
        <p:sp>
          <p:nvSpPr>
            <p:cNvPr id="132103"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1</a:t>
              </a:r>
            </a:p>
          </p:txBody>
        </p:sp>
        <p:sp>
          <p:nvSpPr>
            <p:cNvPr id="132104"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105"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106"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107"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108"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109"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32110" name="Rectangle 14"/>
          <p:cNvSpPr>
            <a:spLocks noChangeArrowheads="1"/>
          </p:cNvSpPr>
          <p:nvPr/>
        </p:nvSpPr>
        <p:spPr bwMode="auto">
          <a:xfrm>
            <a:off x="7162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读“脏”数据</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zh-CN" altLang="en-US" sz="3200" dirty="0" smtClean="0"/>
              <a:t> 2级封锁协议</a:t>
            </a:r>
          </a:p>
        </p:txBody>
      </p:sp>
      <p:sp>
        <p:nvSpPr>
          <p:cNvPr id="133123" name="Rectangle 3"/>
          <p:cNvSpPr>
            <a:spLocks noGrp="1" noChangeArrowheads="1"/>
          </p:cNvSpPr>
          <p:nvPr>
            <p:ph idx="1"/>
          </p:nvPr>
        </p:nvSpPr>
        <p:spPr>
          <a:xfrm>
            <a:off x="983432" y="1611195"/>
            <a:ext cx="8610600" cy="4114800"/>
          </a:xfrm>
        </p:spPr>
        <p:txBody>
          <a:bodyPr>
            <a:normAutofit/>
          </a:bodyPr>
          <a:lstStyle/>
          <a:p>
            <a:pPr>
              <a:lnSpc>
                <a:spcPct val="150000"/>
              </a:lnSpc>
              <a:buFont typeface="Wingdings" panose="05000000000000000000" pitchFamily="2" charset="2"/>
              <a:buChar char="Ø"/>
            </a:pPr>
            <a:r>
              <a:rPr lang="zh-CN" altLang="en-US" sz="2800" dirty="0" smtClean="0"/>
              <a:t>1级封锁协议+事务</a:t>
            </a:r>
            <a:r>
              <a:rPr lang="en-US" altLang="zh-CN" sz="2800" dirty="0" smtClean="0"/>
              <a:t>T</a:t>
            </a:r>
            <a:r>
              <a:rPr lang="zh-CN" altLang="en-US" sz="2800" dirty="0" smtClean="0"/>
              <a:t>在读取数据</a:t>
            </a:r>
            <a:r>
              <a:rPr lang="en-US" altLang="zh-CN" sz="2800" dirty="0" smtClean="0"/>
              <a:t>R</a:t>
            </a:r>
            <a:r>
              <a:rPr lang="zh-CN" altLang="en-US" sz="2800" dirty="0" smtClean="0"/>
              <a:t>前必须先加</a:t>
            </a:r>
            <a:r>
              <a:rPr lang="en-US" altLang="zh-CN" sz="2800" dirty="0" smtClean="0"/>
              <a:t>S</a:t>
            </a:r>
            <a:r>
              <a:rPr lang="zh-CN" altLang="en-US" sz="2800" dirty="0" smtClean="0"/>
              <a:t>锁，读完后即可释放</a:t>
            </a:r>
            <a:r>
              <a:rPr lang="en-US" altLang="zh-CN" sz="2800" dirty="0" smtClean="0"/>
              <a:t>S</a:t>
            </a:r>
            <a:r>
              <a:rPr lang="zh-CN" altLang="en-US" sz="2800" dirty="0" smtClean="0"/>
              <a:t>锁</a:t>
            </a:r>
          </a:p>
          <a:p>
            <a:pPr>
              <a:lnSpc>
                <a:spcPct val="150000"/>
              </a:lnSpc>
              <a:buFont typeface="Wingdings" panose="05000000000000000000" pitchFamily="2" charset="2"/>
              <a:buChar char="Ø"/>
            </a:pPr>
            <a:r>
              <a:rPr lang="zh-CN" altLang="en-US" sz="2800" dirty="0" smtClean="0"/>
              <a:t>2级封锁协议可以防止丢失修改和读“脏”数据。</a:t>
            </a:r>
          </a:p>
          <a:p>
            <a:pPr>
              <a:lnSpc>
                <a:spcPct val="150000"/>
              </a:lnSpc>
              <a:buFont typeface="Wingdings" panose="05000000000000000000" pitchFamily="2" charset="2"/>
              <a:buChar char="Ø"/>
            </a:pPr>
            <a:r>
              <a:rPr lang="zh-CN" altLang="en-US" sz="2800" dirty="0" smtClean="0"/>
              <a:t>在2级封锁协议中，由于读完数据后即可释放</a:t>
            </a:r>
            <a:r>
              <a:rPr lang="en-US" altLang="zh-CN" sz="2800" dirty="0" smtClean="0"/>
              <a:t>S</a:t>
            </a:r>
            <a:r>
              <a:rPr lang="zh-CN" altLang="en-US" sz="2800" dirty="0" smtClean="0"/>
              <a:t>锁，所以它不能保证可重复读</a:t>
            </a:r>
            <a:r>
              <a:rPr lang="zh-CN" altLang="en-US" sz="28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a:bodyPr>
          <a:lstStyle/>
          <a:p>
            <a:r>
              <a:rPr lang="zh-CN" altLang="en-US" sz="3200" dirty="0" smtClean="0"/>
              <a:t>三种数据不一致性(续)</a:t>
            </a:r>
          </a:p>
        </p:txBody>
      </p:sp>
      <p:grpSp>
        <p:nvGrpSpPr>
          <p:cNvPr id="134147" name="Group 3"/>
          <p:cNvGrpSpPr>
            <a:grpSpLocks/>
          </p:cNvGrpSpPr>
          <p:nvPr/>
        </p:nvGrpSpPr>
        <p:grpSpPr bwMode="auto">
          <a:xfrm>
            <a:off x="3935413" y="2133601"/>
            <a:ext cx="3200400" cy="4175125"/>
            <a:chOff x="1344" y="1104"/>
            <a:chExt cx="2016" cy="2187"/>
          </a:xfrm>
        </p:grpSpPr>
        <p:sp>
          <p:nvSpPr>
            <p:cNvPr id="134148" name="Rectangle 4"/>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zh-CN" altLang="en-US" sz="2400"/>
                <a:t> </a:t>
              </a:r>
            </a:p>
            <a:p>
              <a:pPr>
                <a:spcBef>
                  <a:spcPct val="0"/>
                </a:spcBef>
                <a:buClrTx/>
                <a:buFontTx/>
                <a:buNone/>
              </a:pPr>
              <a:r>
                <a:rPr lang="zh-CN" altLang="en-US" sz="2000"/>
                <a:t> </a:t>
              </a:r>
              <a:r>
                <a:rPr lang="en-US" altLang="zh-CN" sz="2000"/>
                <a:t>Slock C</a:t>
              </a:r>
            </a:p>
            <a:p>
              <a:pPr>
                <a:spcBef>
                  <a:spcPct val="0"/>
                </a:spcBef>
                <a:buClrTx/>
                <a:buFontTx/>
                <a:buNone/>
              </a:pPr>
              <a:r>
                <a:rPr lang="en-US" altLang="zh-CN" sz="2000"/>
                <a:t> </a:t>
              </a:r>
              <a:r>
                <a:rPr lang="zh-CN" altLang="en-US" sz="2000"/>
                <a:t>等待</a:t>
              </a:r>
            </a:p>
            <a:p>
              <a:pPr>
                <a:spcBef>
                  <a:spcPct val="0"/>
                </a:spcBef>
                <a:buClrTx/>
                <a:buFontTx/>
                <a:buNone/>
              </a:pPr>
              <a:r>
                <a:rPr lang="zh-CN" altLang="en-US" sz="2000"/>
                <a:t> 等待</a:t>
              </a:r>
            </a:p>
            <a:p>
              <a:pPr>
                <a:spcBef>
                  <a:spcPct val="0"/>
                </a:spcBef>
                <a:buClrTx/>
                <a:buFontTx/>
                <a:buNone/>
              </a:pPr>
              <a:r>
                <a:rPr lang="zh-CN" altLang="en-US" sz="2000"/>
                <a:t> 等待</a:t>
              </a:r>
            </a:p>
            <a:p>
              <a:pPr>
                <a:spcBef>
                  <a:spcPct val="0"/>
                </a:spcBef>
                <a:buClrTx/>
                <a:buFontTx/>
                <a:buNone/>
              </a:pPr>
              <a:endParaRPr lang="zh-CN" altLang="en-US" sz="2000"/>
            </a:p>
            <a:p>
              <a:pPr>
                <a:spcBef>
                  <a:spcPct val="0"/>
                </a:spcBef>
                <a:buClrTx/>
                <a:buFontTx/>
                <a:buNone/>
              </a:pPr>
              <a:r>
                <a:rPr lang="zh-CN" altLang="en-US" sz="2000"/>
                <a:t>获得</a:t>
              </a:r>
              <a:r>
                <a:rPr lang="en-US" altLang="zh-CN" sz="2000"/>
                <a:t>Slock</a:t>
              </a:r>
            </a:p>
            <a:p>
              <a:pPr>
                <a:spcBef>
                  <a:spcPct val="0"/>
                </a:spcBef>
                <a:buClrTx/>
                <a:buFontTx/>
                <a:buNone/>
              </a:pPr>
              <a:r>
                <a:rPr lang="zh-CN" altLang="en-US" sz="2000"/>
                <a:t>读</a:t>
              </a:r>
              <a:r>
                <a:rPr lang="en-US" altLang="zh-CN" sz="2000"/>
                <a:t>C=200</a:t>
              </a:r>
            </a:p>
            <a:p>
              <a:pPr>
                <a:spcBef>
                  <a:spcPct val="0"/>
                </a:spcBef>
                <a:buClrTx/>
                <a:buFontTx/>
                <a:buNone/>
              </a:pPr>
              <a:r>
                <a:rPr lang="en-US" altLang="zh-CN" sz="2000"/>
                <a:t>Unlock C</a:t>
              </a:r>
            </a:p>
            <a:p>
              <a:pPr>
                <a:spcBef>
                  <a:spcPct val="0"/>
                </a:spcBef>
                <a:buClrTx/>
                <a:buFontTx/>
                <a:buNone/>
              </a:pPr>
              <a:r>
                <a:rPr lang="en-US" altLang="zh-CN" sz="2000"/>
                <a:t>commit</a:t>
              </a:r>
            </a:p>
            <a:p>
              <a:pPr>
                <a:spcBef>
                  <a:spcPct val="0"/>
                </a:spcBef>
                <a:buClrTx/>
                <a:buFontTx/>
                <a:buNone/>
              </a:pPr>
              <a:endParaRPr lang="en-US" altLang="zh-CN" sz="2000"/>
            </a:p>
            <a:p>
              <a:pPr>
                <a:spcBef>
                  <a:spcPct val="0"/>
                </a:spcBef>
                <a:buClrTx/>
                <a:buFontTx/>
                <a:buNone/>
              </a:pPr>
              <a:r>
                <a:rPr lang="en-US" altLang="zh-CN" sz="2000"/>
                <a:t> </a:t>
              </a:r>
            </a:p>
            <a:p>
              <a:pPr>
                <a:spcBef>
                  <a:spcPct val="0"/>
                </a:spcBef>
                <a:buClrTx/>
                <a:buFontTx/>
                <a:buNone/>
              </a:pPr>
              <a:r>
                <a:rPr lang="en-US" altLang="zh-CN" sz="2000"/>
                <a:t> </a:t>
              </a:r>
            </a:p>
            <a:p>
              <a:pPr>
                <a:spcBef>
                  <a:spcPct val="0"/>
                </a:spcBef>
                <a:buClrTx/>
                <a:buFontTx/>
                <a:buNone/>
              </a:pPr>
              <a:r>
                <a:rPr lang="en-US" altLang="zh-CN" sz="2000"/>
                <a:t> </a:t>
              </a:r>
            </a:p>
            <a:p>
              <a:pPr>
                <a:spcBef>
                  <a:spcPct val="0"/>
                </a:spcBef>
                <a:buClrTx/>
                <a:buFontTx/>
                <a:buNone/>
              </a:pPr>
              <a:endParaRPr lang="zh-CN" altLang="en-US" sz="2000"/>
            </a:p>
          </p:txBody>
        </p:sp>
        <p:sp>
          <p:nvSpPr>
            <p:cNvPr id="134149" name="Rectangle 5"/>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Xlock C </a:t>
              </a:r>
            </a:p>
            <a:p>
              <a:pPr>
                <a:spcBef>
                  <a:spcPct val="0"/>
                </a:spcBef>
                <a:buClrTx/>
                <a:buFontTx/>
                <a:buNone/>
              </a:pPr>
              <a:endParaRPr lang="en-US" altLang="zh-CN" sz="2000"/>
            </a:p>
            <a:p>
              <a:pPr>
                <a:spcBef>
                  <a:spcPct val="0"/>
                </a:spcBef>
                <a:buClrTx/>
                <a:buFontTx/>
                <a:buNone/>
              </a:pPr>
              <a:r>
                <a:rPr lang="zh-CN" altLang="en-US" sz="2000"/>
                <a:t>读</a:t>
              </a:r>
              <a:r>
                <a:rPr lang="en-US" altLang="zh-CN" sz="2000"/>
                <a:t>C=100</a:t>
              </a:r>
            </a:p>
            <a:p>
              <a:pPr>
                <a:spcBef>
                  <a:spcPct val="0"/>
                </a:spcBef>
                <a:buClrTx/>
                <a:buFontTx/>
                <a:buNone/>
              </a:pPr>
              <a:r>
                <a:rPr lang="en-US" altLang="zh-CN" sz="2000"/>
                <a:t>     C←C*2</a:t>
              </a:r>
            </a:p>
            <a:p>
              <a:pPr>
                <a:spcBef>
                  <a:spcPct val="0"/>
                </a:spcBef>
                <a:buClrTx/>
                <a:buFontTx/>
                <a:buNone/>
              </a:pPr>
              <a:r>
                <a:rPr lang="en-US" altLang="zh-CN" sz="2000"/>
                <a:t>     </a:t>
              </a:r>
              <a:r>
                <a:rPr lang="zh-CN" altLang="en-US" sz="2000"/>
                <a:t>写回</a:t>
              </a:r>
              <a:r>
                <a:rPr lang="en-US" altLang="zh-CN" sz="2000"/>
                <a:t>C </a:t>
              </a:r>
            </a:p>
            <a:p>
              <a:pPr>
                <a:spcBef>
                  <a:spcPct val="0"/>
                </a:spcBef>
                <a:buClrTx/>
                <a:buFontTx/>
                <a:buNone/>
              </a:pPr>
              <a:r>
                <a:rPr lang="en-US" altLang="zh-CN" sz="2000"/>
                <a:t> ROLLBACK</a:t>
              </a:r>
            </a:p>
            <a:p>
              <a:pPr>
                <a:spcBef>
                  <a:spcPct val="0"/>
                </a:spcBef>
                <a:buClrTx/>
                <a:buFontTx/>
                <a:buNone/>
              </a:pPr>
              <a:r>
                <a:rPr lang="en-US" altLang="zh-CN" sz="2000"/>
                <a:t>Unlock C</a:t>
              </a:r>
            </a:p>
            <a:p>
              <a:pPr>
                <a:spcBef>
                  <a:spcPct val="0"/>
                </a:spcBef>
                <a:buClrTx/>
                <a:buFontTx/>
                <a:buNone/>
              </a:pPr>
              <a:r>
                <a:rPr lang="en-US" altLang="zh-CN" sz="2000"/>
                <a:t>    </a:t>
              </a:r>
            </a:p>
          </p:txBody>
        </p:sp>
        <p:sp>
          <p:nvSpPr>
            <p:cNvPr id="134150" name="Rectangle 6"/>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2</a:t>
              </a:r>
            </a:p>
          </p:txBody>
        </p:sp>
        <p:sp>
          <p:nvSpPr>
            <p:cNvPr id="134151" name="Rectangle 7"/>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1</a:t>
              </a:r>
            </a:p>
          </p:txBody>
        </p:sp>
        <p:sp>
          <p:nvSpPr>
            <p:cNvPr id="134152" name="Line 8"/>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4153" name="Line 9"/>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4154" name="Line 10"/>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4155" name="Line 11"/>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4156" name="Line 12"/>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4157" name="Line 13"/>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34158" name="Rectangle 14"/>
          <p:cNvSpPr>
            <a:spLocks noChangeArrowheads="1"/>
          </p:cNvSpPr>
          <p:nvPr/>
        </p:nvSpPr>
        <p:spPr bwMode="auto">
          <a:xfrm>
            <a:off x="4295775" y="62484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不读“脏”数据</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23392" y="293233"/>
            <a:ext cx="7793038" cy="762000"/>
          </a:xfrm>
        </p:spPr>
        <p:txBody>
          <a:bodyPr/>
          <a:lstStyle/>
          <a:p>
            <a:r>
              <a:rPr lang="zh-CN" altLang="en-US" sz="3200" dirty="0"/>
              <a:t>2级封锁协议</a:t>
            </a:r>
          </a:p>
        </p:txBody>
      </p:sp>
      <p:sp>
        <p:nvSpPr>
          <p:cNvPr id="135171" name="Rectangle 3"/>
          <p:cNvSpPr>
            <a:spLocks noChangeArrowheads="1"/>
          </p:cNvSpPr>
          <p:nvPr/>
        </p:nvSpPr>
        <p:spPr bwMode="auto">
          <a:xfrm>
            <a:off x="4953000" y="60198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不可重复读</a:t>
            </a:r>
          </a:p>
        </p:txBody>
      </p:sp>
      <p:grpSp>
        <p:nvGrpSpPr>
          <p:cNvPr id="135172" name="Group 4"/>
          <p:cNvGrpSpPr>
            <a:grpSpLocks/>
          </p:cNvGrpSpPr>
          <p:nvPr/>
        </p:nvGrpSpPr>
        <p:grpSpPr bwMode="auto">
          <a:xfrm>
            <a:off x="2667000" y="1066800"/>
            <a:ext cx="3505200" cy="5029200"/>
            <a:chOff x="720" y="768"/>
            <a:chExt cx="2208" cy="2989"/>
          </a:xfrm>
        </p:grpSpPr>
        <p:sp>
          <p:nvSpPr>
            <p:cNvPr id="135173" name="Rectangle 5"/>
            <p:cNvSpPr>
              <a:spLocks noChangeArrowheads="1"/>
            </p:cNvSpPr>
            <p:nvPr/>
          </p:nvSpPr>
          <p:spPr bwMode="auto">
            <a:xfrm>
              <a:off x="720" y="1008"/>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zh-CN" altLang="en-US" dirty="0"/>
                <a:t>①</a:t>
              </a:r>
              <a:r>
                <a:rPr lang="zh-CN" altLang="en-US" dirty="0">
                  <a:cs typeface="Times New Roman" panose="02020603050405020304" pitchFamily="18" charset="0"/>
                </a:rPr>
                <a:t> </a:t>
              </a:r>
              <a:r>
                <a:rPr lang="en-US" altLang="zh-CN" dirty="0" err="1"/>
                <a:t>Slock</a:t>
              </a:r>
              <a:r>
                <a:rPr lang="en-US" altLang="zh-CN" dirty="0"/>
                <a:t> A</a:t>
              </a:r>
            </a:p>
            <a:p>
              <a:pPr>
                <a:spcBef>
                  <a:spcPct val="0"/>
                </a:spcBef>
                <a:buClrTx/>
                <a:buFontTx/>
                <a:buNone/>
              </a:pPr>
              <a:r>
                <a:rPr lang="en-US" altLang="zh-CN" dirty="0"/>
                <a:t>     </a:t>
              </a:r>
              <a:r>
                <a:rPr lang="zh-CN" altLang="en-US" dirty="0"/>
                <a:t>获得</a:t>
              </a:r>
            </a:p>
            <a:p>
              <a:pPr>
                <a:spcBef>
                  <a:spcPct val="0"/>
                </a:spcBef>
                <a:buClrTx/>
                <a:buFontTx/>
                <a:buNone/>
              </a:pPr>
              <a:r>
                <a:rPr lang="zh-CN" altLang="en-US" dirty="0"/>
                <a:t>     读</a:t>
              </a:r>
              <a:r>
                <a:rPr lang="en-US" altLang="zh-CN" dirty="0"/>
                <a:t>A=50</a:t>
              </a:r>
            </a:p>
            <a:p>
              <a:pPr>
                <a:spcBef>
                  <a:spcPct val="0"/>
                </a:spcBef>
                <a:buClrTx/>
                <a:buFontTx/>
                <a:buNone/>
              </a:pPr>
              <a:r>
                <a:rPr lang="en-US" altLang="zh-CN" dirty="0"/>
                <a:t>     Unlock A</a:t>
              </a:r>
            </a:p>
            <a:p>
              <a:pPr>
                <a:spcBef>
                  <a:spcPct val="0"/>
                </a:spcBef>
                <a:buClrTx/>
                <a:buFontTx/>
                <a:buNone/>
              </a:pPr>
              <a:r>
                <a:rPr lang="en-US" altLang="zh-CN" dirty="0"/>
                <a:t>② </a:t>
              </a:r>
              <a:r>
                <a:rPr lang="en-US" altLang="zh-CN" dirty="0" err="1"/>
                <a:t>Slock</a:t>
              </a:r>
              <a:r>
                <a:rPr lang="en-US" altLang="zh-CN" dirty="0"/>
                <a:t> B</a:t>
              </a:r>
            </a:p>
            <a:p>
              <a:pPr>
                <a:spcBef>
                  <a:spcPct val="0"/>
                </a:spcBef>
                <a:buClrTx/>
                <a:buFontTx/>
                <a:buNone/>
              </a:pPr>
              <a:r>
                <a:rPr lang="en-US" altLang="zh-CN" dirty="0"/>
                <a:t>     </a:t>
              </a:r>
              <a:r>
                <a:rPr lang="zh-CN" altLang="en-US" dirty="0"/>
                <a:t>获得</a:t>
              </a:r>
            </a:p>
            <a:p>
              <a:pPr>
                <a:spcBef>
                  <a:spcPct val="0"/>
                </a:spcBef>
                <a:buClrTx/>
                <a:buFontTx/>
                <a:buNone/>
              </a:pPr>
              <a:r>
                <a:rPr lang="zh-CN" altLang="en-US" dirty="0"/>
                <a:t>     读</a:t>
              </a:r>
              <a:r>
                <a:rPr lang="en-US" altLang="zh-CN" dirty="0"/>
                <a:t>B=100</a:t>
              </a:r>
            </a:p>
            <a:p>
              <a:pPr>
                <a:spcBef>
                  <a:spcPct val="0"/>
                </a:spcBef>
                <a:buClrTx/>
                <a:buFontTx/>
                <a:buNone/>
              </a:pPr>
              <a:r>
                <a:rPr lang="en-US" altLang="zh-CN" dirty="0"/>
                <a:t>     Unlock  B</a:t>
              </a:r>
            </a:p>
            <a:p>
              <a:pPr>
                <a:spcBef>
                  <a:spcPct val="0"/>
                </a:spcBef>
                <a:buClrTx/>
                <a:buFontTx/>
                <a:buNone/>
              </a:pPr>
              <a:r>
                <a:rPr lang="en-US" altLang="zh-CN" dirty="0"/>
                <a:t>③ </a:t>
              </a:r>
              <a:r>
                <a:rPr lang="zh-CN" altLang="en-US" dirty="0"/>
                <a:t>求和=150</a:t>
              </a:r>
            </a:p>
            <a:p>
              <a:pPr>
                <a:lnSpc>
                  <a:spcPct val="160000"/>
                </a:lnSpc>
                <a:spcBef>
                  <a:spcPct val="0"/>
                </a:spcBef>
                <a:buClrTx/>
                <a:buFontTx/>
                <a:buNone/>
              </a:pPr>
              <a:endParaRPr lang="zh-CN" altLang="en-US" dirty="0"/>
            </a:p>
            <a:p>
              <a:pPr>
                <a:spcBef>
                  <a:spcPct val="0"/>
                </a:spcBef>
                <a:buClrTx/>
                <a:buFontTx/>
                <a:buNone/>
              </a:pPr>
              <a:endParaRPr lang="zh-CN" altLang="en-US" dirty="0"/>
            </a:p>
          </p:txBody>
        </p:sp>
        <p:sp>
          <p:nvSpPr>
            <p:cNvPr id="135174" name="Rectangle 6"/>
            <p:cNvSpPr>
              <a:spLocks noChangeArrowheads="1"/>
            </p:cNvSpPr>
            <p:nvPr/>
          </p:nvSpPr>
          <p:spPr bwMode="auto">
            <a:xfrm>
              <a:off x="18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0"/>
                </a:spcBef>
                <a:buClrTx/>
                <a:buFontTx/>
                <a:buNone/>
              </a:pPr>
              <a:r>
                <a:rPr lang="zh-CN" altLang="en-US" dirty="0">
                  <a:cs typeface="Times New Roman" panose="02020603050405020304" pitchFamily="18" charset="0"/>
                </a:rPr>
                <a:t> </a:t>
              </a:r>
            </a:p>
            <a:p>
              <a:pPr algn="just">
                <a:spcBef>
                  <a:spcPct val="0"/>
                </a:spcBef>
                <a:buClrTx/>
                <a:buFontTx/>
                <a:buNone/>
              </a:pPr>
              <a:endParaRPr lang="zh-CN" altLang="en-US" dirty="0">
                <a:cs typeface="Times New Roman" panose="02020603050405020304" pitchFamily="18" charset="0"/>
              </a:endParaRPr>
            </a:p>
            <a:p>
              <a:pPr>
                <a:spcBef>
                  <a:spcPct val="0"/>
                </a:spcBef>
                <a:buClrTx/>
                <a:buFontTx/>
                <a:buNone/>
              </a:pPr>
              <a:endParaRPr lang="zh-CN" altLang="en-US" dirty="0"/>
            </a:p>
            <a:p>
              <a:pPr>
                <a:spcBef>
                  <a:spcPct val="0"/>
                </a:spcBef>
                <a:buClrTx/>
                <a:buFontTx/>
                <a:buNone/>
              </a:pPr>
              <a:endParaRPr lang="zh-CN" altLang="en-US" dirty="0"/>
            </a:p>
            <a:p>
              <a:pPr algn="just">
                <a:lnSpc>
                  <a:spcPct val="120000"/>
                </a:lnSpc>
                <a:spcBef>
                  <a:spcPct val="0"/>
                </a:spcBef>
                <a:buClrTx/>
                <a:buFontTx/>
                <a:buNone/>
              </a:pPr>
              <a:endParaRPr lang="zh-CN" altLang="en-US" dirty="0"/>
            </a:p>
            <a:p>
              <a:pPr algn="just">
                <a:lnSpc>
                  <a:spcPct val="120000"/>
                </a:lnSpc>
                <a:spcBef>
                  <a:spcPct val="0"/>
                </a:spcBef>
                <a:buClrTx/>
                <a:buFontTx/>
                <a:buNone/>
              </a:pPr>
              <a:r>
                <a:rPr lang="en-US" altLang="zh-CN" dirty="0" err="1"/>
                <a:t>Xlock</a:t>
              </a:r>
              <a:r>
                <a:rPr lang="en-US" altLang="zh-CN" dirty="0"/>
                <a:t> B</a:t>
              </a:r>
              <a:endParaRPr lang="en-US" altLang="zh-CN" dirty="0">
                <a:cs typeface="Times New Roman" panose="02020603050405020304" pitchFamily="18" charset="0"/>
              </a:endParaRPr>
            </a:p>
            <a:p>
              <a:pPr>
                <a:lnSpc>
                  <a:spcPct val="90000"/>
                </a:lnSpc>
                <a:spcBef>
                  <a:spcPct val="0"/>
                </a:spcBef>
                <a:buClrTx/>
                <a:buFontTx/>
                <a:buNone/>
              </a:pPr>
              <a:r>
                <a:rPr lang="zh-CN" altLang="en-US" sz="1600" dirty="0"/>
                <a:t>等待</a:t>
              </a:r>
            </a:p>
            <a:p>
              <a:pPr>
                <a:lnSpc>
                  <a:spcPct val="90000"/>
                </a:lnSpc>
                <a:spcBef>
                  <a:spcPct val="0"/>
                </a:spcBef>
                <a:buClrTx/>
                <a:buFontTx/>
                <a:buNone/>
              </a:pPr>
              <a:r>
                <a:rPr lang="zh-CN" altLang="en-US" sz="1600" dirty="0"/>
                <a:t>等待</a:t>
              </a:r>
            </a:p>
            <a:p>
              <a:pPr>
                <a:lnSpc>
                  <a:spcPct val="90000"/>
                </a:lnSpc>
                <a:spcBef>
                  <a:spcPct val="0"/>
                </a:spcBef>
                <a:buClrTx/>
                <a:buFontTx/>
                <a:buNone/>
              </a:pPr>
              <a:r>
                <a:rPr lang="zh-CN" altLang="en-US" dirty="0"/>
                <a:t>获得</a:t>
              </a:r>
              <a:r>
                <a:rPr lang="en-US" altLang="zh-CN" sz="1600" dirty="0" err="1"/>
                <a:t>Xlock</a:t>
              </a:r>
              <a:r>
                <a:rPr lang="en-US" altLang="zh-CN" sz="1600" dirty="0"/>
                <a:t> B</a:t>
              </a:r>
              <a:endParaRPr lang="en-US" altLang="zh-CN" dirty="0"/>
            </a:p>
            <a:p>
              <a:pPr>
                <a:lnSpc>
                  <a:spcPct val="90000"/>
                </a:lnSpc>
                <a:spcBef>
                  <a:spcPct val="0"/>
                </a:spcBef>
                <a:buClrTx/>
                <a:buFontTx/>
                <a:buNone/>
              </a:pPr>
              <a:r>
                <a:rPr lang="zh-CN" altLang="en-US" dirty="0"/>
                <a:t>读</a:t>
              </a:r>
              <a:r>
                <a:rPr lang="en-US" altLang="zh-CN" dirty="0"/>
                <a:t>B=100</a:t>
              </a:r>
            </a:p>
            <a:p>
              <a:pPr>
                <a:lnSpc>
                  <a:spcPct val="90000"/>
                </a:lnSpc>
                <a:spcBef>
                  <a:spcPct val="0"/>
                </a:spcBef>
                <a:buClrTx/>
                <a:buFontTx/>
                <a:buNone/>
              </a:pPr>
              <a:r>
                <a:rPr lang="en-US" altLang="zh-CN" dirty="0"/>
                <a:t>B←B*2</a:t>
              </a:r>
            </a:p>
            <a:p>
              <a:pPr>
                <a:lnSpc>
                  <a:spcPct val="90000"/>
                </a:lnSpc>
                <a:spcBef>
                  <a:spcPct val="0"/>
                </a:spcBef>
                <a:buClrTx/>
                <a:buFontTx/>
                <a:buNone/>
              </a:pPr>
              <a:r>
                <a:rPr lang="zh-CN" altLang="en-US" dirty="0"/>
                <a:t>写回</a:t>
              </a:r>
              <a:r>
                <a:rPr lang="en-US" altLang="zh-CN" dirty="0"/>
                <a:t>B=200</a:t>
              </a:r>
            </a:p>
            <a:p>
              <a:pPr>
                <a:lnSpc>
                  <a:spcPct val="90000"/>
                </a:lnSpc>
                <a:spcBef>
                  <a:spcPct val="0"/>
                </a:spcBef>
                <a:buClrTx/>
                <a:buFontTx/>
                <a:buNone/>
              </a:pPr>
              <a:r>
                <a:rPr lang="en-US" altLang="zh-CN" dirty="0"/>
                <a:t>Commit</a:t>
              </a:r>
            </a:p>
            <a:p>
              <a:pPr>
                <a:lnSpc>
                  <a:spcPct val="90000"/>
                </a:lnSpc>
                <a:spcBef>
                  <a:spcPct val="0"/>
                </a:spcBef>
                <a:buClrTx/>
                <a:buFontTx/>
                <a:buNone/>
              </a:pPr>
              <a:r>
                <a:rPr lang="en-US" altLang="zh-CN" dirty="0"/>
                <a:t>Unlock B</a:t>
              </a:r>
            </a:p>
          </p:txBody>
        </p:sp>
        <p:sp>
          <p:nvSpPr>
            <p:cNvPr id="135175" name="Rectangle 7"/>
            <p:cNvSpPr>
              <a:spLocks noChangeArrowheads="1"/>
            </p:cNvSpPr>
            <p:nvPr/>
          </p:nvSpPr>
          <p:spPr bwMode="auto">
            <a:xfrm>
              <a:off x="18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2</a:t>
              </a:r>
            </a:p>
          </p:txBody>
        </p:sp>
        <p:sp>
          <p:nvSpPr>
            <p:cNvPr id="135176" name="Rectangle 8"/>
            <p:cNvSpPr>
              <a:spLocks noChangeArrowheads="1"/>
            </p:cNvSpPr>
            <p:nvPr/>
          </p:nvSpPr>
          <p:spPr bwMode="auto">
            <a:xfrm>
              <a:off x="7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1</a:t>
              </a:r>
            </a:p>
          </p:txBody>
        </p:sp>
        <p:sp>
          <p:nvSpPr>
            <p:cNvPr id="135177" name="Line 9"/>
            <p:cNvSpPr>
              <a:spLocks noChangeShapeType="1"/>
            </p:cNvSpPr>
            <p:nvPr/>
          </p:nvSpPr>
          <p:spPr bwMode="auto">
            <a:xfrm>
              <a:off x="7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78" name="Line 10"/>
            <p:cNvSpPr>
              <a:spLocks noChangeShapeType="1"/>
            </p:cNvSpPr>
            <p:nvPr/>
          </p:nvSpPr>
          <p:spPr bwMode="auto">
            <a:xfrm>
              <a:off x="7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79" name="Line 11"/>
            <p:cNvSpPr>
              <a:spLocks noChangeShapeType="1"/>
            </p:cNvSpPr>
            <p:nvPr/>
          </p:nvSpPr>
          <p:spPr bwMode="auto">
            <a:xfrm>
              <a:off x="7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80" name="Line 12"/>
            <p:cNvSpPr>
              <a:spLocks noChangeShapeType="1"/>
            </p:cNvSpPr>
            <p:nvPr/>
          </p:nvSpPr>
          <p:spPr bwMode="auto">
            <a:xfrm>
              <a:off x="7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81" name="Line 13"/>
            <p:cNvSpPr>
              <a:spLocks noChangeShapeType="1"/>
            </p:cNvSpPr>
            <p:nvPr/>
          </p:nvSpPr>
          <p:spPr bwMode="auto">
            <a:xfrm>
              <a:off x="18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82" name="Line 14"/>
            <p:cNvSpPr>
              <a:spLocks noChangeShapeType="1"/>
            </p:cNvSpPr>
            <p:nvPr/>
          </p:nvSpPr>
          <p:spPr bwMode="auto">
            <a:xfrm>
              <a:off x="28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5183" name="Group 15"/>
          <p:cNvGrpSpPr>
            <a:grpSpLocks/>
          </p:cNvGrpSpPr>
          <p:nvPr/>
        </p:nvGrpSpPr>
        <p:grpSpPr bwMode="auto">
          <a:xfrm>
            <a:off x="6400800" y="1066800"/>
            <a:ext cx="3505200" cy="5029200"/>
            <a:chOff x="3120" y="768"/>
            <a:chExt cx="2208" cy="2989"/>
          </a:xfrm>
        </p:grpSpPr>
        <p:sp>
          <p:nvSpPr>
            <p:cNvPr id="135184" name="Rectangle 16"/>
            <p:cNvSpPr>
              <a:spLocks noChangeArrowheads="1"/>
            </p:cNvSpPr>
            <p:nvPr/>
          </p:nvSpPr>
          <p:spPr bwMode="auto">
            <a:xfrm>
              <a:off x="3120" y="912"/>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nSpc>
                  <a:spcPct val="0"/>
                </a:lnSpc>
                <a:spcBef>
                  <a:spcPct val="0"/>
                </a:spcBef>
                <a:buClrTx/>
                <a:buFontTx/>
                <a:buNone/>
              </a:pPr>
              <a:endParaRPr lang="zh-CN" altLang="en-US"/>
            </a:p>
            <a:p>
              <a:pPr>
                <a:lnSpc>
                  <a:spcPct val="150000"/>
                </a:lnSpc>
                <a:spcBef>
                  <a:spcPct val="0"/>
                </a:spcBef>
                <a:buClrTx/>
                <a:buFontTx/>
                <a:buNone/>
              </a:pPr>
              <a:r>
                <a:rPr lang="zh-CN" altLang="en-US"/>
                <a:t>④</a:t>
              </a:r>
              <a:r>
                <a:rPr lang="en-US" altLang="zh-CN"/>
                <a:t>Slock A</a:t>
              </a:r>
            </a:p>
            <a:p>
              <a:pPr>
                <a:spcBef>
                  <a:spcPct val="0"/>
                </a:spcBef>
                <a:buClrTx/>
                <a:buFontTx/>
                <a:buNone/>
              </a:pPr>
              <a:r>
                <a:rPr lang="en-US" altLang="zh-CN"/>
                <a:t>     </a:t>
              </a:r>
              <a:r>
                <a:rPr lang="zh-CN" altLang="en-US"/>
                <a:t>获得</a:t>
              </a:r>
            </a:p>
            <a:p>
              <a:pPr>
                <a:spcBef>
                  <a:spcPct val="0"/>
                </a:spcBef>
                <a:buClrTx/>
                <a:buFontTx/>
                <a:buNone/>
              </a:pPr>
              <a:r>
                <a:rPr lang="zh-CN" altLang="en-US"/>
                <a:t>     读</a:t>
              </a:r>
              <a:r>
                <a:rPr lang="en-US" altLang="zh-CN"/>
                <a:t>A=50</a:t>
              </a:r>
            </a:p>
            <a:p>
              <a:pPr>
                <a:spcBef>
                  <a:spcPct val="0"/>
                </a:spcBef>
                <a:buClrTx/>
                <a:buFontTx/>
                <a:buNone/>
              </a:pPr>
              <a:r>
                <a:rPr lang="en-US" altLang="zh-CN"/>
                <a:t>     Unlock A</a:t>
              </a:r>
            </a:p>
            <a:p>
              <a:pPr>
                <a:spcBef>
                  <a:spcPct val="0"/>
                </a:spcBef>
                <a:buClrTx/>
                <a:buFontTx/>
                <a:buNone/>
              </a:pPr>
              <a:r>
                <a:rPr lang="en-US" altLang="zh-CN"/>
                <a:t>     Slock B</a:t>
              </a:r>
            </a:p>
            <a:p>
              <a:pPr>
                <a:spcBef>
                  <a:spcPct val="0"/>
                </a:spcBef>
                <a:buClrTx/>
                <a:buFontTx/>
                <a:buNone/>
              </a:pPr>
              <a:r>
                <a:rPr lang="en-US" altLang="zh-CN"/>
                <a:t>     </a:t>
              </a:r>
              <a:r>
                <a:rPr lang="zh-CN" altLang="en-US"/>
                <a:t>获得</a:t>
              </a:r>
            </a:p>
            <a:p>
              <a:pPr>
                <a:spcBef>
                  <a:spcPct val="0"/>
                </a:spcBef>
                <a:buClrTx/>
                <a:buFontTx/>
                <a:buNone/>
              </a:pPr>
              <a:r>
                <a:rPr lang="zh-CN" altLang="en-US"/>
                <a:t>     读</a:t>
              </a:r>
              <a:r>
                <a:rPr lang="en-US" altLang="zh-CN"/>
                <a:t>B=200</a:t>
              </a:r>
            </a:p>
            <a:p>
              <a:pPr algn="ctr">
                <a:spcBef>
                  <a:spcPct val="0"/>
                </a:spcBef>
                <a:buClrTx/>
                <a:buFontTx/>
                <a:buNone/>
              </a:pPr>
              <a:r>
                <a:rPr lang="en-US" altLang="zh-CN"/>
                <a:t> Unlock  B</a:t>
              </a:r>
            </a:p>
            <a:p>
              <a:pPr>
                <a:spcBef>
                  <a:spcPct val="0"/>
                </a:spcBef>
                <a:buClrTx/>
                <a:buFontTx/>
                <a:buNone/>
              </a:pPr>
              <a:r>
                <a:rPr lang="en-US" altLang="zh-CN"/>
                <a:t>     </a:t>
              </a:r>
              <a:r>
                <a:rPr lang="zh-CN" altLang="en-US"/>
                <a:t>求和=250</a:t>
              </a:r>
            </a:p>
            <a:p>
              <a:pPr>
                <a:spcBef>
                  <a:spcPct val="0"/>
                </a:spcBef>
                <a:buClrTx/>
                <a:buFontTx/>
                <a:buNone/>
              </a:pPr>
              <a:r>
                <a:rPr lang="zh-CN" altLang="en-US"/>
                <a:t>     (验算不对)</a:t>
              </a:r>
            </a:p>
          </p:txBody>
        </p:sp>
        <p:sp>
          <p:nvSpPr>
            <p:cNvPr id="135185" name="Rectangle 17"/>
            <p:cNvSpPr>
              <a:spLocks noChangeArrowheads="1"/>
            </p:cNvSpPr>
            <p:nvPr/>
          </p:nvSpPr>
          <p:spPr bwMode="auto">
            <a:xfrm>
              <a:off x="42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spcBef>
                  <a:spcPct val="0"/>
                </a:spcBef>
                <a:buClrTx/>
                <a:buFontTx/>
                <a:buNone/>
              </a:pPr>
              <a:r>
                <a:rPr lang="zh-CN" altLang="en-US" dirty="0">
                  <a:cs typeface="Times New Roman" panose="02020603050405020304" pitchFamily="18" charset="0"/>
                </a:rPr>
                <a:t>  </a:t>
              </a:r>
            </a:p>
            <a:p>
              <a:pPr algn="just">
                <a:spcBef>
                  <a:spcPct val="0"/>
                </a:spcBef>
                <a:buClrTx/>
                <a:buFontTx/>
                <a:buNone/>
              </a:pPr>
              <a:endParaRPr lang="zh-CN" altLang="en-US" dirty="0">
                <a:cs typeface="Times New Roman" panose="02020603050405020304" pitchFamily="18" charset="0"/>
              </a:endParaRPr>
            </a:p>
            <a:p>
              <a:pPr algn="just">
                <a:spcBef>
                  <a:spcPct val="0"/>
                </a:spcBef>
                <a:buClrTx/>
                <a:buFontTx/>
                <a:buNone/>
              </a:pPr>
              <a:endParaRPr lang="zh-CN" altLang="en-US" dirty="0">
                <a:cs typeface="Times New Roman" panose="02020603050405020304" pitchFamily="18" charset="0"/>
              </a:endParaRPr>
            </a:p>
            <a:p>
              <a:pPr algn="just">
                <a:spcBef>
                  <a:spcPct val="0"/>
                </a:spcBef>
                <a:buClrTx/>
                <a:buFontTx/>
                <a:buNone/>
              </a:pPr>
              <a:r>
                <a:rPr lang="zh-CN" altLang="en-US" dirty="0"/>
                <a:t> </a:t>
              </a:r>
            </a:p>
            <a:p>
              <a:pPr algn="just">
                <a:spcBef>
                  <a:spcPct val="0"/>
                </a:spcBef>
                <a:buClrTx/>
                <a:buFontTx/>
                <a:buNone/>
              </a:pPr>
              <a:endParaRPr lang="zh-CN" altLang="en-US" dirty="0"/>
            </a:p>
          </p:txBody>
        </p:sp>
        <p:sp>
          <p:nvSpPr>
            <p:cNvPr id="135186" name="Rectangle 18"/>
            <p:cNvSpPr>
              <a:spLocks noChangeArrowheads="1"/>
            </p:cNvSpPr>
            <p:nvPr/>
          </p:nvSpPr>
          <p:spPr bwMode="auto">
            <a:xfrm>
              <a:off x="42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2</a:t>
              </a:r>
            </a:p>
          </p:txBody>
        </p:sp>
        <p:sp>
          <p:nvSpPr>
            <p:cNvPr id="135187" name="Rectangle 19"/>
            <p:cNvSpPr>
              <a:spLocks noChangeArrowheads="1"/>
            </p:cNvSpPr>
            <p:nvPr/>
          </p:nvSpPr>
          <p:spPr bwMode="auto">
            <a:xfrm>
              <a:off x="31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0"/>
                </a:spcBef>
                <a:buClrTx/>
                <a:buFontTx/>
                <a:buNone/>
              </a:pPr>
              <a:r>
                <a:rPr lang="en-US" altLang="zh-CN" sz="2000"/>
                <a:t>T</a:t>
              </a:r>
              <a:r>
                <a:rPr lang="en-US" altLang="zh-CN" sz="2000" baseline="-25000"/>
                <a:t>1 </a:t>
              </a:r>
              <a:r>
                <a:rPr lang="en-US" altLang="zh-CN" sz="2000"/>
                <a:t>(</a:t>
              </a:r>
              <a:r>
                <a:rPr lang="zh-CN" altLang="en-US" sz="2000"/>
                <a:t>续)</a:t>
              </a:r>
            </a:p>
          </p:txBody>
        </p:sp>
        <p:sp>
          <p:nvSpPr>
            <p:cNvPr id="135188" name="Line 20"/>
            <p:cNvSpPr>
              <a:spLocks noChangeShapeType="1"/>
            </p:cNvSpPr>
            <p:nvPr/>
          </p:nvSpPr>
          <p:spPr bwMode="auto">
            <a:xfrm>
              <a:off x="31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89" name="Line 21"/>
            <p:cNvSpPr>
              <a:spLocks noChangeShapeType="1"/>
            </p:cNvSpPr>
            <p:nvPr/>
          </p:nvSpPr>
          <p:spPr bwMode="auto">
            <a:xfrm>
              <a:off x="31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90" name="Line 22"/>
            <p:cNvSpPr>
              <a:spLocks noChangeShapeType="1"/>
            </p:cNvSpPr>
            <p:nvPr/>
          </p:nvSpPr>
          <p:spPr bwMode="auto">
            <a:xfrm>
              <a:off x="31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91" name="Line 23"/>
            <p:cNvSpPr>
              <a:spLocks noChangeShapeType="1"/>
            </p:cNvSpPr>
            <p:nvPr/>
          </p:nvSpPr>
          <p:spPr bwMode="auto">
            <a:xfrm>
              <a:off x="31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92" name="Line 24"/>
            <p:cNvSpPr>
              <a:spLocks noChangeShapeType="1"/>
            </p:cNvSpPr>
            <p:nvPr/>
          </p:nvSpPr>
          <p:spPr bwMode="auto">
            <a:xfrm>
              <a:off x="42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5193" name="Line 25"/>
            <p:cNvSpPr>
              <a:spLocks noChangeShapeType="1"/>
            </p:cNvSpPr>
            <p:nvPr/>
          </p:nvSpPr>
          <p:spPr bwMode="auto">
            <a:xfrm>
              <a:off x="52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r>
              <a:rPr lang="zh-CN" altLang="en-US" sz="3200" dirty="0" smtClean="0"/>
              <a:t> 3级封锁协议</a:t>
            </a:r>
          </a:p>
        </p:txBody>
      </p:sp>
      <p:sp>
        <p:nvSpPr>
          <p:cNvPr id="136195" name="Rectangle 3"/>
          <p:cNvSpPr>
            <a:spLocks noGrp="1" noChangeArrowheads="1"/>
          </p:cNvSpPr>
          <p:nvPr>
            <p:ph idx="1"/>
          </p:nvPr>
        </p:nvSpPr>
        <p:spPr/>
        <p:txBody>
          <a:bodyPr>
            <a:normAutofit/>
          </a:bodyPr>
          <a:lstStyle/>
          <a:p>
            <a:pPr>
              <a:lnSpc>
                <a:spcPct val="150000"/>
              </a:lnSpc>
              <a:buFont typeface="Wingdings" panose="05000000000000000000" pitchFamily="2" charset="2"/>
              <a:buChar char="Ø"/>
            </a:pPr>
            <a:r>
              <a:rPr lang="zh-CN" altLang="en-US" sz="2800" dirty="0" smtClean="0"/>
              <a:t>1级封锁协议 + 事务</a:t>
            </a:r>
            <a:r>
              <a:rPr lang="en-US" altLang="zh-CN" sz="2800" dirty="0" smtClean="0"/>
              <a:t>T</a:t>
            </a:r>
            <a:r>
              <a:rPr lang="zh-CN" altLang="en-US" sz="2800" dirty="0" smtClean="0"/>
              <a:t>在读取数据</a:t>
            </a:r>
            <a:r>
              <a:rPr lang="en-US" altLang="zh-CN" sz="2800" dirty="0" smtClean="0"/>
              <a:t>R</a:t>
            </a:r>
            <a:r>
              <a:rPr lang="zh-CN" altLang="en-US" sz="2800" dirty="0" smtClean="0"/>
              <a:t>之前必须先对其加</a:t>
            </a:r>
            <a:r>
              <a:rPr lang="en-US" altLang="zh-CN" sz="2800" dirty="0" smtClean="0"/>
              <a:t>S</a:t>
            </a:r>
            <a:r>
              <a:rPr lang="zh-CN" altLang="en-US" sz="2800" dirty="0" smtClean="0"/>
              <a:t>锁，直到事务结束才释放</a:t>
            </a:r>
          </a:p>
          <a:p>
            <a:pPr lvl="1">
              <a:lnSpc>
                <a:spcPct val="150000"/>
              </a:lnSpc>
              <a:buFont typeface="Wingdings" panose="05000000000000000000" pitchFamily="2" charset="2"/>
              <a:buChar char="Ø"/>
            </a:pPr>
            <a:endParaRPr lang="zh-CN" altLang="en-US" sz="2800" dirty="0" smtClean="0"/>
          </a:p>
          <a:p>
            <a:pPr>
              <a:lnSpc>
                <a:spcPct val="150000"/>
              </a:lnSpc>
              <a:buFont typeface="Wingdings" panose="05000000000000000000" pitchFamily="2" charset="2"/>
              <a:buChar char="Ø"/>
            </a:pPr>
            <a:r>
              <a:rPr lang="zh-CN" altLang="en-US" sz="2800" dirty="0"/>
              <a:t>3级封锁协议可防止丢失修改、读脏数据和不可重复读。</a:t>
            </a:r>
          </a:p>
          <a:p>
            <a:pPr>
              <a:lnSpc>
                <a:spcPct val="150000"/>
              </a:lnSpc>
              <a:buFont typeface="Wingdings" panose="05000000000000000000" pitchFamily="2" charset="2"/>
              <a:buChar char="Ø"/>
            </a:pP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65162" y="382072"/>
            <a:ext cx="7793038" cy="533400"/>
          </a:xfrm>
        </p:spPr>
        <p:txBody>
          <a:bodyPr>
            <a:normAutofit/>
          </a:bodyPr>
          <a:lstStyle/>
          <a:p>
            <a:r>
              <a:rPr lang="zh-CN" altLang="en-US" sz="3200" dirty="0"/>
              <a:t>3级封锁协议</a:t>
            </a:r>
          </a:p>
        </p:txBody>
      </p:sp>
      <p:graphicFrame>
        <p:nvGraphicFramePr>
          <p:cNvPr id="137219" name="Group 3"/>
          <p:cNvGraphicFramePr>
            <a:graphicFrameLocks noGrp="1"/>
          </p:cNvGraphicFramePr>
          <p:nvPr/>
        </p:nvGraphicFramePr>
        <p:xfrm>
          <a:off x="2743200" y="914401"/>
          <a:ext cx="3581400" cy="5655565"/>
        </p:xfrm>
        <a:graphic>
          <a:graphicData uri="http://schemas.openxmlformats.org/drawingml/2006/table">
            <a:tbl>
              <a:tblPr/>
              <a:tblGrid>
                <a:gridCol w="1981200">
                  <a:extLst>
                    <a:ext uri="{9D8B030D-6E8A-4147-A177-3AD203B41FA5}">
                      <a16:colId xmlns:a16="http://schemas.microsoft.com/office/drawing/2014/main" val="2028600635"/>
                    </a:ext>
                  </a:extLst>
                </a:gridCol>
                <a:gridCol w="1600200">
                  <a:extLst>
                    <a:ext uri="{9D8B030D-6E8A-4147-A177-3AD203B41FA5}">
                      <a16:colId xmlns:a16="http://schemas.microsoft.com/office/drawing/2014/main" val="3289886392"/>
                    </a:ext>
                  </a:extLst>
                </a:gridCol>
              </a:tblGrid>
              <a:tr h="323850">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16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16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5482443"/>
                  </a:ext>
                </a:extLst>
              </a:tr>
              <a:tr h="5318125">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①</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1" lang="en-US" altLang="zh-CN" sz="14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Slock</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a:t>
                      </a:r>
                    </a:p>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A=50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en-US" altLang="zh-CN" sz="14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Slock</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B</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B=100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求和=150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②</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③   读</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A=50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B=100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求和=150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Commit</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Unlock A</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Unlock B</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④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⑤</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endParaRPr kumimoji="1" lang="zh-CN" altLang="en-US" sz="12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B</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获得</a:t>
                      </a:r>
                      <a:r>
                        <a:rPr kumimoji="1" lang="en-US" altLang="zh-CN" sz="14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B</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B=100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B←B*2</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B=200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Commit</a:t>
                      </a:r>
                    </a:p>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Unlock B</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3286006"/>
                  </a:ext>
                </a:extLst>
              </a:tr>
            </a:tbl>
          </a:graphicData>
        </a:graphic>
      </p:graphicFrame>
      <p:sp>
        <p:nvSpPr>
          <p:cNvPr id="137230" name="Rectangle 14"/>
          <p:cNvSpPr>
            <a:spLocks noChangeArrowheads="1"/>
          </p:cNvSpPr>
          <p:nvPr/>
        </p:nvSpPr>
        <p:spPr bwMode="auto">
          <a:xfrm>
            <a:off x="7162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可重复读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767408" y="332656"/>
            <a:ext cx="7793038" cy="1143000"/>
          </a:xfrm>
        </p:spPr>
        <p:txBody>
          <a:bodyPr>
            <a:normAutofit/>
          </a:bodyPr>
          <a:lstStyle/>
          <a:p>
            <a:r>
              <a:rPr lang="zh-CN" altLang="en-US" sz="3200" dirty="0"/>
              <a:t>3级封锁协议</a:t>
            </a:r>
          </a:p>
        </p:txBody>
      </p:sp>
      <p:graphicFrame>
        <p:nvGraphicFramePr>
          <p:cNvPr id="138243" name="Group 3"/>
          <p:cNvGraphicFramePr>
            <a:graphicFrameLocks noGrp="1"/>
          </p:cNvGraphicFramePr>
          <p:nvPr>
            <p:extLst>
              <p:ext uri="{D42A27DB-BD31-4B8C-83A1-F6EECF244321}">
                <p14:modId xmlns:p14="http://schemas.microsoft.com/office/powerpoint/2010/main" val="2173938130"/>
              </p:ext>
            </p:extLst>
          </p:nvPr>
        </p:nvGraphicFramePr>
        <p:xfrm>
          <a:off x="3143672" y="1556792"/>
          <a:ext cx="3429000" cy="4935984"/>
        </p:xfrm>
        <a:graphic>
          <a:graphicData uri="http://schemas.openxmlformats.org/drawingml/2006/table">
            <a:tbl>
              <a:tblPr/>
              <a:tblGrid>
                <a:gridCol w="1752600">
                  <a:extLst>
                    <a:ext uri="{9D8B030D-6E8A-4147-A177-3AD203B41FA5}">
                      <a16:colId xmlns:a16="http://schemas.microsoft.com/office/drawing/2014/main" val="3509483784"/>
                    </a:ext>
                  </a:extLst>
                </a:gridCol>
                <a:gridCol w="1676400">
                  <a:extLst>
                    <a:ext uri="{9D8B030D-6E8A-4147-A177-3AD203B41FA5}">
                      <a16:colId xmlns:a16="http://schemas.microsoft.com/office/drawing/2014/main" val="3848083462"/>
                    </a:ext>
                  </a:extLst>
                </a:gridCol>
              </a:tblGrid>
              <a:tr h="269875">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8630131"/>
                  </a:ext>
                </a:extLst>
              </a:tr>
              <a:tr h="4224338">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①</a:t>
                      </a:r>
                      <a:r>
                        <a:rPr kumimoji="1"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en-US" altLang="zh-CN" sz="16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Xlock</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 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C←C*2</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C=200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②</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endPar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③</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ROLLBACK</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a:t>
                      </a: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恢复为100)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Unlock C</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④</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⑤</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eaLnBrk="0" hangingPunct="0">
                        <a:buClr>
                          <a:schemeClr val="accent2"/>
                        </a:buClr>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000">
                          <a:solidFill>
                            <a:schemeClr val="tx1"/>
                          </a:solidFill>
                          <a:latin typeface="Times New Roman" panose="02020603050405020304" pitchFamily="18" charset="0"/>
                          <a:ea typeface="楷体_GB2312" pitchFamily="49" charset="-122"/>
                        </a:defRPr>
                      </a:lvl3pPr>
                      <a:lvl4pPr eaLnBrk="0" hangingPunct="0">
                        <a:buSzPct val="60000"/>
                        <a:defRPr kumimoji="1">
                          <a:solidFill>
                            <a:schemeClr val="tx1"/>
                          </a:solidFill>
                          <a:latin typeface="Times New Roman" panose="02020603050405020304" pitchFamily="18" charset="0"/>
                          <a:ea typeface="宋体" panose="02010600030101010101" pitchFamily="2" charset="-122"/>
                        </a:defRPr>
                      </a:lvl4pPr>
                      <a:lvl5pPr eaLnBrk="0" hangingPunct="0">
                        <a:buSzPct val="60000"/>
                        <a:defRPr kumimoji="1">
                          <a:solidFill>
                            <a:schemeClr val="tx1"/>
                          </a:solidFill>
                          <a:latin typeface="Times New Roman" panose="02020603050405020304" pitchFamily="18" charset="0"/>
                          <a:ea typeface="仿宋_GB2312" pitchFamily="49" charset="-122"/>
                        </a:defRPr>
                      </a:lvl5pPr>
                      <a:lvl6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6pPr>
                      <a:lvl7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7pPr>
                      <a:lvl8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8pPr>
                      <a:lvl9pPr eaLnBrk="0" fontAlgn="base" hangingPunct="0">
                        <a:spcBef>
                          <a:spcPct val="20000"/>
                        </a:spcBef>
                        <a:spcAft>
                          <a:spcPct val="0"/>
                        </a:spcAft>
                        <a:buSzPct val="60000"/>
                        <a:buFont typeface="Wingdings" panose="05000000000000000000" pitchFamily="2" charset="2"/>
                        <a:defRPr kumimoji="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endPar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Slock</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等待</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获得</a:t>
                      </a:r>
                      <a:r>
                        <a:rPr kumimoji="1" lang="en-US" altLang="zh-CN" sz="1600" b="0" i="0" u="none" strike="noStrike" cap="none" normalizeH="0" baseline="0" dirty="0" err="1" smtClean="0">
                          <a:ln>
                            <a:noFill/>
                          </a:ln>
                          <a:solidFill>
                            <a:schemeClr val="tx1"/>
                          </a:solidFill>
                          <a:effectLst/>
                          <a:latin typeface="等线" panose="02010600030101010101" pitchFamily="2" charset="-122"/>
                          <a:ea typeface="等线" panose="02010600030101010101" pitchFamily="2" charset="-122"/>
                        </a:rPr>
                        <a:t>Slock</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C</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zh-CN" altLang="en-US"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C=100</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Commit C</a:t>
                      </a:r>
                    </a:p>
                    <a:p>
                      <a:pPr marL="0" marR="0" lvl="0" indent="0" algn="just" defTabSz="914400" rtl="0" eaLnBrk="0" fontAlgn="base" latinLnBrk="0" hangingPunct="0">
                        <a:lnSpc>
                          <a:spcPct val="100000"/>
                        </a:lnSpc>
                        <a:spcBef>
                          <a:spcPct val="20000"/>
                        </a:spcBef>
                        <a:spcAft>
                          <a:spcPct val="0"/>
                        </a:spcAft>
                        <a:buClr>
                          <a:srgbClr val="FF3300"/>
                        </a:buClr>
                        <a:buSzTx/>
                        <a:buFont typeface="Wingdings" panose="05000000000000000000" pitchFamily="2" charset="2"/>
                        <a:buNone/>
                        <a:tabLst/>
                      </a:pPr>
                      <a:r>
                        <a:rPr kumimoji="1"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Unlock C</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8922948"/>
                  </a:ext>
                </a:extLst>
              </a:tr>
            </a:tbl>
          </a:graphicData>
        </a:graphic>
      </p:graphicFrame>
      <p:sp>
        <p:nvSpPr>
          <p:cNvPr id="138254" name="Rectangle 14"/>
          <p:cNvSpPr>
            <a:spLocks noChangeArrowheads="1"/>
          </p:cNvSpPr>
          <p:nvPr/>
        </p:nvSpPr>
        <p:spPr bwMode="auto">
          <a:xfrm>
            <a:off x="7162800" y="3124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spcBef>
                <a:spcPct val="0"/>
              </a:spcBef>
              <a:buClrTx/>
              <a:buFontTx/>
              <a:buNone/>
            </a:pPr>
            <a:r>
              <a:rPr lang="zh-CN" altLang="en-US" sz="2400" b="1"/>
              <a:t>不读“脏”数据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zh-CN" altLang="en-US" sz="3200" dirty="0" smtClean="0"/>
              <a:t>封锁协议小结</a:t>
            </a:r>
          </a:p>
        </p:txBody>
      </p:sp>
      <p:sp>
        <p:nvSpPr>
          <p:cNvPr id="139267" name="Rectangle 3"/>
          <p:cNvSpPr>
            <a:spLocks noGrp="1" noChangeArrowheads="1"/>
          </p:cNvSpPr>
          <p:nvPr>
            <p:ph idx="1"/>
          </p:nvPr>
        </p:nvSpPr>
        <p:spPr/>
        <p:txBody>
          <a:bodyPr>
            <a:normAutofit/>
          </a:bodyPr>
          <a:lstStyle/>
          <a:p>
            <a:pPr>
              <a:lnSpc>
                <a:spcPct val="150000"/>
              </a:lnSpc>
              <a:buFont typeface="Wingdings" panose="05000000000000000000" pitchFamily="2" charset="2"/>
              <a:buChar char="Ø"/>
            </a:pPr>
            <a:r>
              <a:rPr lang="zh-CN" altLang="en-US" sz="2800" dirty="0" smtClean="0"/>
              <a:t>三级协议的主要区别</a:t>
            </a:r>
          </a:p>
          <a:p>
            <a:pPr lvl="1">
              <a:lnSpc>
                <a:spcPct val="150000"/>
              </a:lnSpc>
              <a:buFont typeface="Wingdings" panose="05000000000000000000" pitchFamily="2" charset="2"/>
              <a:buChar char="Ø"/>
            </a:pPr>
            <a:r>
              <a:rPr lang="zh-CN" altLang="en-US" sz="2400" dirty="0" smtClean="0"/>
              <a:t>什么操作需要申请封锁</a:t>
            </a:r>
          </a:p>
          <a:p>
            <a:pPr lvl="1">
              <a:lnSpc>
                <a:spcPct val="150000"/>
              </a:lnSpc>
              <a:buFont typeface="Wingdings" panose="05000000000000000000" pitchFamily="2" charset="2"/>
              <a:buChar char="Ø"/>
            </a:pPr>
            <a:r>
              <a:rPr lang="zh-CN" altLang="en-US" sz="2400" dirty="0" smtClean="0"/>
              <a:t>何时释放锁（即持锁时间）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zh-CN" altLang="en-US" sz="3200" dirty="0" smtClean="0"/>
              <a:t>事务并发执行带来的问题</a:t>
            </a:r>
          </a:p>
        </p:txBody>
      </p:sp>
      <p:sp>
        <p:nvSpPr>
          <p:cNvPr id="12291" name="Rectangle 3"/>
          <p:cNvSpPr>
            <a:spLocks noGrp="1" noChangeArrowheads="1"/>
          </p:cNvSpPr>
          <p:nvPr>
            <p:ph idx="1"/>
          </p:nvPr>
        </p:nvSpPr>
        <p:spPr/>
        <p:txBody>
          <a:bodyPr>
            <a:normAutofit/>
          </a:bodyPr>
          <a:lstStyle/>
          <a:p>
            <a:pPr algn="just" eaLnBrk="1" hangingPunct="1">
              <a:lnSpc>
                <a:spcPct val="150000"/>
              </a:lnSpc>
              <a:buFont typeface="Wingdings" panose="05000000000000000000" pitchFamily="2" charset="2"/>
              <a:buChar char="Ø"/>
            </a:pPr>
            <a:r>
              <a:rPr lang="zh-CN" altLang="en-US" sz="2800" dirty="0" smtClean="0"/>
              <a:t>可能会存取和存储不正确的数据，破坏事务的隔离性和数据库的一致性</a:t>
            </a:r>
          </a:p>
          <a:p>
            <a:pPr algn="just" eaLnBrk="1" hangingPunct="1">
              <a:lnSpc>
                <a:spcPct val="150000"/>
              </a:lnSpc>
              <a:spcBef>
                <a:spcPct val="60000"/>
              </a:spcBef>
            </a:pPr>
            <a:endParaRPr lang="zh-CN" altLang="en-US" sz="28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a:bodyPr>
          <a:lstStyle/>
          <a:p>
            <a:r>
              <a:rPr lang="zh-CN" altLang="en-US" sz="3200" dirty="0" smtClean="0"/>
              <a:t>封锁协议小结(续)</a:t>
            </a:r>
          </a:p>
        </p:txBody>
      </p:sp>
      <p:pic>
        <p:nvPicPr>
          <p:cNvPr id="140291"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833" y="1772816"/>
            <a:ext cx="10078969" cy="4186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第十一章  并发控制</a:t>
            </a:r>
          </a:p>
        </p:txBody>
      </p:sp>
      <p:sp>
        <p:nvSpPr>
          <p:cNvPr id="49155"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dirty="0" smtClean="0"/>
              <a:t>11.1  </a:t>
            </a:r>
            <a:r>
              <a:rPr lang="zh-CN" altLang="en-US" sz="2800" dirty="0"/>
              <a:t>并发控制概述</a:t>
            </a:r>
          </a:p>
          <a:p>
            <a:pPr algn="just" eaLnBrk="1" hangingPunct="1">
              <a:buFont typeface="Wingdings" panose="05000000000000000000" pitchFamily="2" charset="2"/>
              <a:buNone/>
            </a:pPr>
            <a:r>
              <a:rPr lang="en-US" altLang="zh-CN" sz="2800" dirty="0" smtClean="0"/>
              <a:t>11.2  </a:t>
            </a:r>
            <a:r>
              <a:rPr lang="zh-CN" altLang="en-US" sz="2800" dirty="0"/>
              <a:t>封锁</a:t>
            </a:r>
          </a:p>
          <a:p>
            <a:pPr algn="just" eaLnBrk="1" hangingPunct="1">
              <a:buFont typeface="Wingdings" panose="05000000000000000000" pitchFamily="2" charset="2"/>
              <a:buNone/>
            </a:pPr>
            <a:r>
              <a:rPr lang="en-US" altLang="zh-CN" sz="2800" dirty="0" smtClean="0"/>
              <a:t>11.3  </a:t>
            </a:r>
            <a:r>
              <a:rPr lang="zh-CN" altLang="en-US" sz="2800" dirty="0"/>
              <a:t>活锁和死锁</a:t>
            </a:r>
          </a:p>
          <a:p>
            <a:pPr algn="just" eaLnBrk="1" hangingPunct="1">
              <a:buFont typeface="Wingdings" panose="05000000000000000000" pitchFamily="2" charset="2"/>
              <a:buNone/>
            </a:pPr>
            <a:r>
              <a:rPr lang="en-US" altLang="zh-CN" sz="2800" dirty="0" smtClean="0">
                <a:solidFill>
                  <a:schemeClr val="accent2"/>
                </a:solidFill>
              </a:rPr>
              <a:t>11.4 </a:t>
            </a:r>
            <a:r>
              <a:rPr lang="zh-CN" altLang="en-US" sz="2800" dirty="0">
                <a:solidFill>
                  <a:schemeClr val="accent2"/>
                </a:solidFill>
              </a:rPr>
              <a:t>并发调度的可串行性</a:t>
            </a:r>
          </a:p>
          <a:p>
            <a:pPr algn="just" eaLnBrk="1" hangingPunct="1">
              <a:buFont typeface="Wingdings" panose="05000000000000000000" pitchFamily="2" charset="2"/>
              <a:buNone/>
            </a:pPr>
            <a:r>
              <a:rPr lang="en-US" altLang="zh-CN" sz="2800" dirty="0" smtClean="0"/>
              <a:t>11.5  </a:t>
            </a:r>
            <a:r>
              <a:rPr lang="zh-CN" altLang="en-US" sz="2800" dirty="0"/>
              <a:t>两段锁协议</a:t>
            </a:r>
          </a:p>
          <a:p>
            <a:pPr algn="just" eaLnBrk="1" hangingPunct="1">
              <a:buFont typeface="Wingdings" panose="05000000000000000000" pitchFamily="2" charset="2"/>
              <a:buNone/>
            </a:pPr>
            <a:r>
              <a:rPr lang="en-US" altLang="zh-CN" sz="2800" dirty="0" smtClean="0"/>
              <a:t>11.6  </a:t>
            </a:r>
            <a:r>
              <a:rPr lang="zh-CN" altLang="en-US" sz="2800" dirty="0"/>
              <a:t>封锁的粒度</a:t>
            </a:r>
          </a:p>
          <a:p>
            <a:pPr algn="just" eaLnBrk="1" hangingPunct="1">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altLang="zh-CN" sz="3200" dirty="0" smtClean="0"/>
              <a:t>11.4  </a:t>
            </a:r>
            <a:r>
              <a:rPr lang="zh-CN" altLang="en-US" sz="3200" dirty="0" smtClean="0"/>
              <a:t>并发调度的可串行性</a:t>
            </a:r>
          </a:p>
        </p:txBody>
      </p:sp>
      <p:sp>
        <p:nvSpPr>
          <p:cNvPr id="50179" name="Rectangle 3"/>
          <p:cNvSpPr>
            <a:spLocks noGrp="1" noChangeArrowheads="1"/>
          </p:cNvSpPr>
          <p:nvPr>
            <p:ph idx="1"/>
          </p:nvPr>
        </p:nvSpPr>
        <p:spPr/>
        <p:txBody>
          <a:bodyPr/>
          <a:lstStyle/>
          <a:p>
            <a:pPr eaLnBrk="1" hangingPunct="1">
              <a:lnSpc>
                <a:spcPct val="180000"/>
              </a:lnSpc>
              <a:buFont typeface="Wingdings" panose="05000000000000000000" pitchFamily="2" charset="2"/>
              <a:buNone/>
            </a:pPr>
            <a:r>
              <a:rPr lang="zh-CN" altLang="en-US" sz="2800" dirty="0" smtClean="0"/>
              <a:t>一、什么是调度</a:t>
            </a:r>
          </a:p>
          <a:p>
            <a:pPr eaLnBrk="1" hangingPunct="1">
              <a:lnSpc>
                <a:spcPct val="180000"/>
              </a:lnSpc>
              <a:buFont typeface="Wingdings" panose="05000000000000000000" pitchFamily="2" charset="2"/>
              <a:buNone/>
            </a:pPr>
            <a:r>
              <a:rPr lang="zh-CN" altLang="en-US" sz="2800" dirty="0" smtClean="0"/>
              <a:t>二、什么样的并发操作调度是正确的</a:t>
            </a:r>
          </a:p>
          <a:p>
            <a:pPr eaLnBrk="1" hangingPunct="1">
              <a:lnSpc>
                <a:spcPct val="180000"/>
              </a:lnSpc>
              <a:buFont typeface="Wingdings" panose="05000000000000000000" pitchFamily="2" charset="2"/>
              <a:buNone/>
            </a:pPr>
            <a:r>
              <a:rPr lang="zh-CN" altLang="en-US" sz="2800" dirty="0" smtClean="0"/>
              <a:t>三、如何保证并发操作的调度是正确的</a:t>
            </a:r>
          </a:p>
          <a:p>
            <a:pPr eaLnBrk="1" hangingPunct="1">
              <a:lnSpc>
                <a:spcPct val="180000"/>
              </a:lnSpc>
              <a:buFont typeface="Wingdings" panose="05000000000000000000" pitchFamily="2" charset="2"/>
              <a:buNone/>
            </a:pPr>
            <a:r>
              <a:rPr lang="zh-CN" altLang="en-US" sz="2800" dirty="0" smtClean="0"/>
              <a:t>四、可恢复性的问题</a:t>
            </a:r>
          </a:p>
          <a:p>
            <a:pPr eaLnBrk="1" hangingPunct="1">
              <a:lnSpc>
                <a:spcPct val="180000"/>
              </a:lnSpc>
              <a:buFont typeface="Wingdings" panose="05000000000000000000" pitchFamily="2" charset="2"/>
              <a:buNone/>
            </a:pPr>
            <a:endParaRPr lang="zh-CN" alt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smtClean="0"/>
              <a:t>一、</a:t>
            </a:r>
            <a:r>
              <a:rPr lang="zh-CN" altLang="en-US" sz="3200" dirty="0" smtClean="0"/>
              <a:t>什么</a:t>
            </a:r>
            <a:r>
              <a:rPr lang="zh-CN" altLang="en-US" dirty="0" smtClean="0"/>
              <a:t>是调度</a:t>
            </a:r>
          </a:p>
        </p:txBody>
      </p:sp>
      <p:sp>
        <p:nvSpPr>
          <p:cNvPr id="122883" name="Rectangle 3"/>
          <p:cNvSpPr>
            <a:spLocks noGrp="1" noChangeArrowheads="1"/>
          </p:cNvSpPr>
          <p:nvPr>
            <p:ph idx="1"/>
          </p:nvPr>
        </p:nvSpPr>
        <p:spPr>
          <a:xfrm>
            <a:off x="838200" y="1686606"/>
            <a:ext cx="9434264" cy="5054761"/>
          </a:xfrm>
        </p:spPr>
        <p:txBody>
          <a:bodyPr>
            <a:normAutofit/>
          </a:bodyPr>
          <a:lstStyle/>
          <a:p>
            <a:pPr marL="0" indent="0">
              <a:lnSpc>
                <a:spcPct val="150000"/>
              </a:lnSpc>
              <a:buNone/>
            </a:pPr>
            <a:r>
              <a:rPr lang="zh-CN" altLang="en-US" sz="2800" dirty="0" smtClean="0"/>
              <a:t>调度是一个或多个事务的操作（</a:t>
            </a:r>
            <a:r>
              <a:rPr lang="en-US" altLang="zh-CN" sz="2800" dirty="0" err="1" smtClean="0"/>
              <a:t>sql</a:t>
            </a:r>
            <a:r>
              <a:rPr lang="zh-CN" altLang="en-US" sz="2800" dirty="0" smtClean="0"/>
              <a:t>语句）在系统中按时间排序的一个序列。一组事务的一个调度必须包含这一组事务的全部语句，并且必须保持语句在各个事务中出现的顺序。举例：</a:t>
            </a:r>
          </a:p>
          <a:p>
            <a:pPr>
              <a:lnSpc>
                <a:spcPct val="150000"/>
              </a:lnSpc>
              <a:buFont typeface="Wingdings" panose="05000000000000000000" pitchFamily="2" charset="2"/>
              <a:buNone/>
            </a:pPr>
            <a:r>
              <a:rPr lang="zh-CN" altLang="en-US" sz="2800" dirty="0" smtClean="0"/>
              <a:t>    </a:t>
            </a:r>
            <a:r>
              <a:rPr lang="en-US" altLang="zh-CN" sz="2400" dirty="0" smtClean="0"/>
              <a:t>T1(Begin)- R</a:t>
            </a:r>
            <a:r>
              <a:rPr lang="en-US" altLang="zh-CN" sz="2400" baseline="-25000" dirty="0" smtClean="0"/>
              <a:t>T1</a:t>
            </a:r>
            <a:r>
              <a:rPr lang="en-US" altLang="zh-CN" sz="2400" dirty="0" smtClean="0"/>
              <a:t>(x)- T2(Begin)- R</a:t>
            </a:r>
            <a:r>
              <a:rPr lang="en-US" altLang="zh-CN" sz="2400" baseline="-25000" dirty="0" smtClean="0"/>
              <a:t>T2</a:t>
            </a:r>
            <a:r>
              <a:rPr lang="en-US" altLang="zh-CN" sz="2400" dirty="0" smtClean="0"/>
              <a:t>(y)- W</a:t>
            </a:r>
            <a:r>
              <a:rPr lang="en-US" altLang="zh-CN" sz="2400" baseline="-25000" dirty="0" smtClean="0"/>
              <a:t>T2</a:t>
            </a:r>
            <a:r>
              <a:rPr lang="en-US" altLang="zh-CN" sz="2400" dirty="0" smtClean="0"/>
              <a:t>(y)- T2(Commit)- T1(Commit)…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zh-CN" altLang="en-US" sz="3200" dirty="0"/>
              <a:t>二、什么样的并发操作调度是正确的</a:t>
            </a:r>
          </a:p>
        </p:txBody>
      </p:sp>
      <p:sp>
        <p:nvSpPr>
          <p:cNvPr id="51203" name="Rectangle 3"/>
          <p:cNvSpPr>
            <a:spLocks noGrp="1" noChangeArrowheads="1"/>
          </p:cNvSpPr>
          <p:nvPr>
            <p:ph idx="1"/>
          </p:nvPr>
        </p:nvSpPr>
        <p:spPr>
          <a:xfrm>
            <a:off x="838200" y="1556792"/>
            <a:ext cx="10010328" cy="5301208"/>
          </a:xfrm>
        </p:spPr>
        <p:txBody>
          <a:bodyPr/>
          <a:lstStyle/>
          <a:p>
            <a:pPr eaLnBrk="1" hangingPunct="1">
              <a:lnSpc>
                <a:spcPct val="130000"/>
              </a:lnSpc>
              <a:buFont typeface="Wingdings" panose="05000000000000000000" pitchFamily="2" charset="2"/>
              <a:buChar char="Ø"/>
            </a:pPr>
            <a:r>
              <a:rPr lang="zh-CN" altLang="en-US" sz="2800" dirty="0"/>
              <a:t>计算机系统对并行事务中并行操作的调度是的随机的，而不同的调度可能会产生不同的结果。</a:t>
            </a:r>
          </a:p>
          <a:p>
            <a:pPr eaLnBrk="1" hangingPunct="1">
              <a:lnSpc>
                <a:spcPct val="130000"/>
              </a:lnSpc>
              <a:buFont typeface="Wingdings" panose="05000000000000000000" pitchFamily="2" charset="2"/>
              <a:buChar char="Ø"/>
            </a:pPr>
            <a:r>
              <a:rPr lang="zh-CN" altLang="en-US" sz="2800" dirty="0"/>
              <a:t>由于“一致性”，单个事务的执行将使数据库状态从一个一致性状态转变到另一个一致性状态。</a:t>
            </a:r>
          </a:p>
          <a:p>
            <a:pPr eaLnBrk="1" hangingPunct="1">
              <a:lnSpc>
                <a:spcPct val="130000"/>
              </a:lnSpc>
              <a:buFont typeface="Wingdings" panose="05000000000000000000" pitchFamily="2" charset="2"/>
              <a:buChar char="Ø"/>
            </a:pPr>
            <a:r>
              <a:rPr lang="zh-CN" altLang="en-US" sz="2800" dirty="0"/>
              <a:t>现实中一个事务通常与其他事务一起并发执行，将所有事务串行起来的调度策略一定是正确的调度策略</a:t>
            </a:r>
            <a:r>
              <a:rPr lang="zh-CN" altLang="en-US" sz="2800" dirty="0">
                <a:solidFill>
                  <a:schemeClr val="hlink"/>
                </a:solidFill>
              </a:rPr>
              <a:t>。</a:t>
            </a:r>
          </a:p>
          <a:p>
            <a:pPr lvl="1" eaLnBrk="1" hangingPunct="1">
              <a:lnSpc>
                <a:spcPct val="130000"/>
              </a:lnSpc>
              <a:buFont typeface="Wingdings" panose="05000000000000000000" pitchFamily="2" charset="2"/>
              <a:buChar char="Ø"/>
            </a:pPr>
            <a:r>
              <a:rPr lang="zh-CN" altLang="en-US" sz="2400" dirty="0"/>
              <a:t>如果一个事务运行过程中没有其他事务在同时运行，也就是说它没有受到其他事务的干扰（隔离性未被打破），那么就可以认为该事务的运行结果是正常的或者预想的。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zh-CN" altLang="en-US" sz="3200" dirty="0"/>
              <a:t>什么样的并发操作调度是正确的</a:t>
            </a:r>
          </a:p>
        </p:txBody>
      </p:sp>
      <p:sp>
        <p:nvSpPr>
          <p:cNvPr id="123907" name="Rectangle 3"/>
          <p:cNvSpPr>
            <a:spLocks noGrp="1" noChangeArrowheads="1"/>
          </p:cNvSpPr>
          <p:nvPr>
            <p:ph idx="1"/>
          </p:nvPr>
        </p:nvSpPr>
        <p:spPr/>
        <p:txBody>
          <a:bodyPr>
            <a:normAutofit/>
          </a:bodyPr>
          <a:lstStyle/>
          <a:p>
            <a:pPr>
              <a:lnSpc>
                <a:spcPct val="150000"/>
              </a:lnSpc>
              <a:buFont typeface="Wingdings" panose="05000000000000000000" pitchFamily="2" charset="2"/>
              <a:buChar char="Ø"/>
            </a:pPr>
            <a:r>
              <a:rPr lang="zh-CN" altLang="en-US" sz="2800" dirty="0" smtClean="0"/>
              <a:t>单个事务</a:t>
            </a:r>
          </a:p>
          <a:p>
            <a:pPr lvl="1">
              <a:lnSpc>
                <a:spcPct val="150000"/>
              </a:lnSpc>
              <a:buFont typeface="Wingdings" panose="05000000000000000000" pitchFamily="2" charset="2"/>
              <a:buChar char="Ø"/>
            </a:pPr>
            <a:r>
              <a:rPr lang="zh-CN" altLang="en-US" sz="2400" dirty="0" smtClean="0"/>
              <a:t>每个事务都能保证</a:t>
            </a:r>
            <a:r>
              <a:rPr lang="en-US" altLang="zh-CN" sz="2400" dirty="0" smtClean="0"/>
              <a:t>DB</a:t>
            </a:r>
            <a:r>
              <a:rPr lang="zh-CN" altLang="en-US" sz="2400" dirty="0" smtClean="0"/>
              <a:t>的正确性</a:t>
            </a:r>
          </a:p>
          <a:p>
            <a:pPr>
              <a:lnSpc>
                <a:spcPct val="150000"/>
              </a:lnSpc>
              <a:buFont typeface="Wingdings" panose="05000000000000000000" pitchFamily="2" charset="2"/>
              <a:buChar char="Ø"/>
            </a:pPr>
            <a:r>
              <a:rPr lang="zh-CN" altLang="en-US" sz="2800" dirty="0" smtClean="0"/>
              <a:t>多个事务</a:t>
            </a:r>
          </a:p>
          <a:p>
            <a:pPr lvl="1">
              <a:lnSpc>
                <a:spcPct val="150000"/>
              </a:lnSpc>
              <a:buFont typeface="Wingdings" panose="05000000000000000000" pitchFamily="2" charset="2"/>
              <a:buChar char="Ø"/>
            </a:pPr>
            <a:r>
              <a:rPr lang="zh-CN" altLang="en-US" sz="2400" dirty="0" smtClean="0"/>
              <a:t>多个事务以任意串行方式执行都能保证</a:t>
            </a:r>
            <a:r>
              <a:rPr lang="en-US" altLang="zh-CN" sz="2400" dirty="0" smtClean="0"/>
              <a:t>DB</a:t>
            </a:r>
            <a:r>
              <a:rPr lang="zh-CN" altLang="en-US" sz="2400" dirty="0" smtClean="0"/>
              <a:t>的正确性</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zh-CN" altLang="en-US" sz="3200" dirty="0"/>
              <a:t>什么样的并发操作调度是正确的（续）</a:t>
            </a:r>
          </a:p>
        </p:txBody>
      </p:sp>
      <p:sp>
        <p:nvSpPr>
          <p:cNvPr id="52227"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zh-CN" altLang="en-US" sz="2800" dirty="0"/>
              <a:t>以不同的顺序串行执行事务也有可能会产生不同的结果，但由于不会将数据库置于不一致状态，所以都可以认为是正确的。</a:t>
            </a:r>
          </a:p>
          <a:p>
            <a:pPr eaLnBrk="1" hangingPunct="1">
              <a:lnSpc>
                <a:spcPct val="150000"/>
              </a:lnSpc>
              <a:buFont typeface="Wingdings" panose="05000000000000000000" pitchFamily="2" charset="2"/>
              <a:buChar char="Ø"/>
            </a:pPr>
            <a:endParaRPr lang="zh-CN" altLang="en-US" sz="2800" dirty="0"/>
          </a:p>
          <a:p>
            <a:pPr eaLnBrk="1" hangingPunct="1">
              <a:lnSpc>
                <a:spcPct val="150000"/>
              </a:lnSpc>
              <a:buFont typeface="Wingdings" panose="05000000000000000000" pitchFamily="2" charset="2"/>
              <a:buChar char="Ø"/>
            </a:pPr>
            <a:r>
              <a:rPr lang="zh-CN" altLang="en-US" sz="2800" dirty="0"/>
              <a:t> 几个事务的并发执行是正确的，</a:t>
            </a:r>
            <a:r>
              <a:rPr lang="zh-CN" altLang="en-US" sz="2800" dirty="0">
                <a:solidFill>
                  <a:schemeClr val="accent2"/>
                </a:solidFill>
              </a:rPr>
              <a:t>当且仅当其结果与按某一次序串行地执行它们时的结果相同。</a:t>
            </a:r>
            <a:r>
              <a:rPr lang="zh-CN" altLang="en-US" sz="2800" dirty="0"/>
              <a:t>这种并行调度策略称为可串行化（</a:t>
            </a:r>
            <a:r>
              <a:rPr lang="en-US" altLang="zh-CN" sz="2800" dirty="0"/>
              <a:t>Serializable）</a:t>
            </a:r>
            <a:r>
              <a:rPr lang="zh-CN" altLang="en-US" sz="2800" dirty="0"/>
              <a:t>的调度。</a:t>
            </a:r>
            <a:endParaRPr lang="zh-CN" alt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zh-CN" altLang="en-US" sz="3200" dirty="0"/>
              <a:t>什么样的并发操作调度是正确的（续）</a:t>
            </a:r>
          </a:p>
        </p:txBody>
      </p:sp>
      <p:sp>
        <p:nvSpPr>
          <p:cNvPr id="53251"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zh-CN" altLang="en-US" sz="2800" dirty="0" smtClean="0">
                <a:solidFill>
                  <a:schemeClr val="accent2"/>
                </a:solidFill>
              </a:rPr>
              <a:t>可串行性是并发事务正确性的唯一准则</a:t>
            </a:r>
            <a:endParaRPr lang="zh-CN" altLang="en-US" sz="2800" dirty="0" smtClean="0"/>
          </a:p>
          <a:p>
            <a:pPr lvl="1" eaLnBrk="1" hangingPunct="1">
              <a:lnSpc>
                <a:spcPct val="150000"/>
              </a:lnSpc>
              <a:buFont typeface="Wingdings" panose="05000000000000000000" pitchFamily="2" charset="2"/>
              <a:buNone/>
            </a:pPr>
            <a:r>
              <a:rPr lang="zh-CN" altLang="en-US" sz="2400" dirty="0" smtClean="0"/>
              <a:t>例：现在有两个事务，分别包含下列操作：</a:t>
            </a:r>
          </a:p>
          <a:p>
            <a:pPr lvl="1" eaLnBrk="1" hangingPunct="1">
              <a:lnSpc>
                <a:spcPct val="150000"/>
              </a:lnSpc>
              <a:buFont typeface="Wingdings" panose="05000000000000000000" pitchFamily="2" charset="2"/>
              <a:buNone/>
            </a:pPr>
            <a:r>
              <a:rPr lang="zh-CN" altLang="en-US" sz="2400" dirty="0" smtClean="0"/>
              <a:t>        　 事务1：读</a:t>
            </a:r>
            <a:r>
              <a:rPr lang="en-US" altLang="zh-CN" sz="2400" dirty="0" smtClean="0"/>
              <a:t>B；A=B+1；</a:t>
            </a:r>
            <a:r>
              <a:rPr lang="zh-CN" altLang="en-US" sz="2400" dirty="0" smtClean="0"/>
              <a:t>写回</a:t>
            </a:r>
            <a:r>
              <a:rPr lang="en-US" altLang="zh-CN" sz="2400" dirty="0" smtClean="0"/>
              <a:t>A；</a:t>
            </a:r>
          </a:p>
          <a:p>
            <a:pPr lvl="1" eaLnBrk="1" hangingPunct="1">
              <a:lnSpc>
                <a:spcPct val="150000"/>
              </a:lnSpc>
              <a:buFont typeface="Wingdings" panose="05000000000000000000" pitchFamily="2" charset="2"/>
              <a:buNone/>
            </a:pPr>
            <a:r>
              <a:rPr lang="en-US" altLang="zh-CN" sz="2400" dirty="0" smtClean="0"/>
              <a:t>             </a:t>
            </a:r>
            <a:r>
              <a:rPr lang="zh-CN" altLang="en-US" sz="2400" dirty="0" smtClean="0"/>
              <a:t>事务2：读</a:t>
            </a:r>
            <a:r>
              <a:rPr lang="en-US" altLang="zh-CN" sz="2400" dirty="0" smtClean="0"/>
              <a:t>A；B=A+1；</a:t>
            </a:r>
            <a:r>
              <a:rPr lang="zh-CN" altLang="en-US" sz="2400" dirty="0" smtClean="0"/>
              <a:t>写回</a:t>
            </a:r>
            <a:r>
              <a:rPr lang="en-US" altLang="zh-CN" sz="2400" dirty="0" smtClean="0"/>
              <a:t>B；</a:t>
            </a:r>
          </a:p>
          <a:p>
            <a:pPr lvl="1" eaLnBrk="1" hangingPunct="1">
              <a:lnSpc>
                <a:spcPct val="150000"/>
              </a:lnSpc>
              <a:buFont typeface="Wingdings" panose="05000000000000000000" pitchFamily="2" charset="2"/>
              <a:buNone/>
            </a:pPr>
            <a:r>
              <a:rPr lang="en-US" altLang="zh-CN" sz="2400" dirty="0" smtClean="0"/>
              <a:t>        </a:t>
            </a:r>
            <a:r>
              <a:rPr lang="zh-CN" altLang="en-US" sz="2400" dirty="0" smtClean="0"/>
              <a:t>假设</a:t>
            </a:r>
            <a:r>
              <a:rPr lang="en-US" altLang="zh-CN" sz="2400" dirty="0" smtClean="0"/>
              <a:t>A</a:t>
            </a:r>
            <a:r>
              <a:rPr lang="zh-CN" altLang="en-US" sz="2400" dirty="0" smtClean="0"/>
              <a:t>的初值为2，</a:t>
            </a:r>
            <a:r>
              <a:rPr lang="en-US" altLang="zh-CN" sz="2400" dirty="0" smtClean="0"/>
              <a:t>B</a:t>
            </a:r>
            <a:r>
              <a:rPr lang="zh-CN" altLang="en-US" sz="2400" dirty="0" smtClean="0"/>
              <a:t>的初值为2。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zh-CN" altLang="en-US" sz="3200" dirty="0"/>
              <a:t>什么样的并发操作调度是正确的（续）</a:t>
            </a:r>
          </a:p>
        </p:txBody>
      </p:sp>
      <p:sp>
        <p:nvSpPr>
          <p:cNvPr id="54275" name="Rectangle 3"/>
          <p:cNvSpPr>
            <a:spLocks noGrp="1" noChangeArrowheads="1"/>
          </p:cNvSpPr>
          <p:nvPr>
            <p:ph idx="1"/>
          </p:nvPr>
        </p:nvSpPr>
        <p:spPr/>
        <p:txBody>
          <a:bodyPr>
            <a:normAutofit/>
          </a:bodyPr>
          <a:lstStyle/>
          <a:p>
            <a:pPr lvl="1" eaLnBrk="1" hangingPunct="1">
              <a:lnSpc>
                <a:spcPct val="150000"/>
              </a:lnSpc>
              <a:buFont typeface="Wingdings" panose="05000000000000000000" pitchFamily="2" charset="2"/>
              <a:buChar char="Ø"/>
            </a:pPr>
            <a:r>
              <a:rPr lang="zh-CN" altLang="en-US" sz="2800" dirty="0" smtClean="0"/>
              <a:t>对这两个事务的不同调度策略</a:t>
            </a:r>
          </a:p>
          <a:p>
            <a:pPr lvl="2" eaLnBrk="1" hangingPunct="1">
              <a:lnSpc>
                <a:spcPct val="150000"/>
              </a:lnSpc>
              <a:buFont typeface="Wingdings" panose="05000000000000000000" pitchFamily="2" charset="2"/>
              <a:buChar char="Ø"/>
            </a:pPr>
            <a:r>
              <a:rPr lang="zh-CN" altLang="en-US" sz="2400" dirty="0" smtClean="0"/>
              <a:t>串行执行</a:t>
            </a:r>
          </a:p>
          <a:p>
            <a:pPr lvl="3" eaLnBrk="1" hangingPunct="1">
              <a:lnSpc>
                <a:spcPct val="150000"/>
              </a:lnSpc>
              <a:buFont typeface="Wingdings" panose="05000000000000000000" pitchFamily="2" charset="2"/>
              <a:buChar char="Ø"/>
            </a:pPr>
            <a:r>
              <a:rPr lang="zh-CN" altLang="en-US" sz="2400" dirty="0"/>
              <a:t>串行调度策略1：</a:t>
            </a:r>
            <a:r>
              <a:rPr lang="en-US" altLang="zh-CN" sz="2400" dirty="0"/>
              <a:t>T1T2</a:t>
            </a:r>
          </a:p>
          <a:p>
            <a:pPr lvl="3" eaLnBrk="1" hangingPunct="1">
              <a:lnSpc>
                <a:spcPct val="150000"/>
              </a:lnSpc>
              <a:buFont typeface="Wingdings" panose="05000000000000000000" pitchFamily="2" charset="2"/>
              <a:buChar char="Ø"/>
            </a:pPr>
            <a:r>
              <a:rPr lang="zh-CN" altLang="en-US" sz="2400" dirty="0"/>
              <a:t>串行调度策略2：</a:t>
            </a:r>
            <a:r>
              <a:rPr lang="en-US" altLang="zh-CN" sz="2400" dirty="0"/>
              <a:t>T2T1</a:t>
            </a:r>
          </a:p>
          <a:p>
            <a:pPr lvl="2" eaLnBrk="1" hangingPunct="1">
              <a:lnSpc>
                <a:spcPct val="150000"/>
              </a:lnSpc>
              <a:buFont typeface="Wingdings" panose="05000000000000000000" pitchFamily="2" charset="2"/>
              <a:buChar char="Ø"/>
            </a:pPr>
            <a:r>
              <a:rPr lang="zh-CN" altLang="en-US" sz="2400" dirty="0" smtClean="0"/>
              <a:t>交错执行</a:t>
            </a:r>
          </a:p>
          <a:p>
            <a:pPr lvl="3" eaLnBrk="1" hangingPunct="1">
              <a:lnSpc>
                <a:spcPct val="150000"/>
              </a:lnSpc>
              <a:buFont typeface="Wingdings" panose="05000000000000000000" pitchFamily="2" charset="2"/>
              <a:buChar char="Ø"/>
            </a:pPr>
            <a:r>
              <a:rPr lang="zh-CN" altLang="en-US" sz="2400" dirty="0" smtClean="0"/>
              <a:t>不可串行化的调度</a:t>
            </a:r>
          </a:p>
          <a:p>
            <a:pPr lvl="3" eaLnBrk="1" hangingPunct="1">
              <a:lnSpc>
                <a:spcPct val="150000"/>
              </a:lnSpc>
              <a:buFont typeface="Wingdings" panose="05000000000000000000" pitchFamily="2" charset="2"/>
              <a:buChar char="Ø"/>
            </a:pPr>
            <a:r>
              <a:rPr lang="zh-CN" altLang="en-US" sz="2400" dirty="0" smtClean="0"/>
              <a:t>可串行化的调度</a:t>
            </a:r>
          </a:p>
          <a:p>
            <a:pPr eaLnBrk="1" hangingPunct="1">
              <a:lnSpc>
                <a:spcPct val="150000"/>
              </a:lnSpc>
              <a:buFont typeface="Wingdings" panose="05000000000000000000" pitchFamily="2" charset="2"/>
              <a:buNone/>
            </a:pPr>
            <a:endParaRPr lang="zh-CN" altLang="en-US" sz="24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zh-CN" altLang="en-US" sz="3200" dirty="0"/>
              <a:t>(</a:t>
            </a:r>
            <a:r>
              <a:rPr lang="en-US" altLang="zh-CN" sz="3200" dirty="0"/>
              <a:t>a) </a:t>
            </a:r>
            <a:r>
              <a:rPr lang="zh-CN" altLang="en-US" sz="3200" dirty="0"/>
              <a:t>串行调度策略，正确的调度 </a:t>
            </a:r>
          </a:p>
        </p:txBody>
      </p:sp>
      <p:sp>
        <p:nvSpPr>
          <p:cNvPr id="55299" name="Line 3"/>
          <p:cNvSpPr>
            <a:spLocks noChangeShapeType="1"/>
          </p:cNvSpPr>
          <p:nvPr/>
        </p:nvSpPr>
        <p:spPr bwMode="auto">
          <a:xfrm>
            <a:off x="3886200" y="2057400"/>
            <a:ext cx="297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300" name="Line 4"/>
          <p:cNvSpPr>
            <a:spLocks noChangeShapeType="1"/>
          </p:cNvSpPr>
          <p:nvPr/>
        </p:nvSpPr>
        <p:spPr bwMode="auto">
          <a:xfrm>
            <a:off x="5410200" y="1600200"/>
            <a:ext cx="0" cy="480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301" name="Rectangle 5"/>
          <p:cNvSpPr>
            <a:spLocks noChangeArrowheads="1"/>
          </p:cNvSpPr>
          <p:nvPr/>
        </p:nvSpPr>
        <p:spPr bwMode="auto">
          <a:xfrm>
            <a:off x="3962400" y="2133601"/>
            <a:ext cx="1447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Y=B=2</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A=Y+1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A(=3)</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r>
              <a:rPr lang="en-US" altLang="zh-CN" sz="2000" dirty="0">
                <a:latin typeface="等线" panose="02010600030101010101" pitchFamily="2" charset="-122"/>
                <a:ea typeface="等线" panose="02010600030101010101" pitchFamily="2" charset="-122"/>
              </a:rPr>
              <a:t> </a:t>
            </a:r>
          </a:p>
        </p:txBody>
      </p:sp>
      <p:sp>
        <p:nvSpPr>
          <p:cNvPr id="55302" name="Rectangle 6"/>
          <p:cNvSpPr>
            <a:spLocks noChangeArrowheads="1"/>
          </p:cNvSpPr>
          <p:nvPr/>
        </p:nvSpPr>
        <p:spPr bwMode="auto">
          <a:xfrm>
            <a:off x="5410200" y="2057400"/>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000" b="1"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a:t>
            </a: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X=A=3</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B=X+1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B(=4)</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p>
          <a:p>
            <a:pPr algn="ctr" eaLnBrk="1" hangingPunct="1">
              <a:spcBef>
                <a:spcPct val="0"/>
              </a:spcBef>
              <a:buClrTx/>
              <a:buFontTx/>
              <a:buNone/>
            </a:pPr>
            <a:endParaRPr lang="en-US" altLang="zh-CN"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p:txBody>
      </p:sp>
      <p:sp>
        <p:nvSpPr>
          <p:cNvPr id="55303" name="Rectangle 7"/>
          <p:cNvSpPr>
            <a:spLocks noChangeArrowheads="1"/>
          </p:cNvSpPr>
          <p:nvPr/>
        </p:nvSpPr>
        <p:spPr bwMode="auto">
          <a:xfrm>
            <a:off x="39624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1</a:t>
            </a:r>
          </a:p>
        </p:txBody>
      </p:sp>
      <p:sp>
        <p:nvSpPr>
          <p:cNvPr id="55304" name="Rectangle 8"/>
          <p:cNvSpPr>
            <a:spLocks noChangeArrowheads="1"/>
          </p:cNvSpPr>
          <p:nvPr/>
        </p:nvSpPr>
        <p:spPr bwMode="auto">
          <a:xfrm>
            <a:off x="54102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200" dirty="0"/>
              <a:t>并发操作</a:t>
            </a:r>
            <a:r>
              <a:rPr lang="zh-CN" altLang="en-US" sz="4000" dirty="0"/>
              <a:t>带来的数据不一致性</a:t>
            </a:r>
            <a:endParaRPr lang="zh-CN" altLang="en-US" sz="4800" dirty="0"/>
          </a:p>
        </p:txBody>
      </p:sp>
      <p:sp>
        <p:nvSpPr>
          <p:cNvPr id="13315" name="Rectangle 3"/>
          <p:cNvSpPr>
            <a:spLocks noGrp="1" noChangeArrowheads="1"/>
          </p:cNvSpPr>
          <p:nvPr>
            <p:ph idx="1"/>
          </p:nvPr>
        </p:nvSpPr>
        <p:spPr/>
        <p:txBody>
          <a:bodyPr>
            <a:normAutofit/>
          </a:bodyPr>
          <a:lstStyle/>
          <a:p>
            <a:pPr algn="just" eaLnBrk="1" hangingPunct="1">
              <a:lnSpc>
                <a:spcPct val="150000"/>
              </a:lnSpc>
              <a:buFont typeface="Wingdings" panose="05000000000000000000" pitchFamily="2" charset="2"/>
              <a:buChar char="Ø"/>
            </a:pPr>
            <a:r>
              <a:rPr lang="zh-CN" altLang="en-US" sz="2800" dirty="0" smtClean="0"/>
              <a:t>丢失修改（</a:t>
            </a:r>
            <a:r>
              <a:rPr lang="en-US" altLang="zh-CN" sz="2800" dirty="0" smtClean="0"/>
              <a:t>lost update）</a:t>
            </a:r>
          </a:p>
          <a:p>
            <a:pPr algn="just" eaLnBrk="1" hangingPunct="1">
              <a:lnSpc>
                <a:spcPct val="150000"/>
              </a:lnSpc>
              <a:buFont typeface="Wingdings" panose="05000000000000000000" pitchFamily="2" charset="2"/>
              <a:buChar char="Ø"/>
            </a:pPr>
            <a:r>
              <a:rPr lang="zh-CN" altLang="en-US" sz="2800" dirty="0" smtClean="0"/>
              <a:t>不可重复读（</a:t>
            </a:r>
            <a:r>
              <a:rPr lang="en-US" altLang="zh-CN" sz="2800" dirty="0" smtClean="0"/>
              <a:t>non-repeatable read）</a:t>
            </a:r>
          </a:p>
          <a:p>
            <a:pPr algn="just" eaLnBrk="1" hangingPunct="1">
              <a:lnSpc>
                <a:spcPct val="150000"/>
              </a:lnSpc>
              <a:buFont typeface="Wingdings" panose="05000000000000000000" pitchFamily="2" charset="2"/>
              <a:buChar char="Ø"/>
            </a:pPr>
            <a:r>
              <a:rPr lang="zh-CN" altLang="en-US" sz="2800" dirty="0" smtClean="0"/>
              <a:t>读“脏”数据（</a:t>
            </a:r>
            <a:r>
              <a:rPr lang="en-US" altLang="zh-CN" sz="2800" dirty="0" smtClean="0"/>
              <a:t>dirty read）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r>
              <a:rPr lang="zh-CN" altLang="en-US" sz="3200" dirty="0"/>
              <a:t>(</a:t>
            </a:r>
            <a:r>
              <a:rPr lang="en-US" altLang="zh-CN" sz="3200" dirty="0"/>
              <a:t>b) </a:t>
            </a:r>
            <a:r>
              <a:rPr lang="zh-CN" altLang="en-US" sz="3200" dirty="0"/>
              <a:t>串行调度策略，正确的调度 </a:t>
            </a:r>
          </a:p>
        </p:txBody>
      </p:sp>
      <p:sp>
        <p:nvSpPr>
          <p:cNvPr id="56323" name="Line 3"/>
          <p:cNvSpPr>
            <a:spLocks noChangeShapeType="1"/>
          </p:cNvSpPr>
          <p:nvPr/>
        </p:nvSpPr>
        <p:spPr bwMode="auto">
          <a:xfrm>
            <a:off x="3886200" y="2057400"/>
            <a:ext cx="297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324" name="Line 4"/>
          <p:cNvSpPr>
            <a:spLocks noChangeShapeType="1"/>
          </p:cNvSpPr>
          <p:nvPr/>
        </p:nvSpPr>
        <p:spPr bwMode="auto">
          <a:xfrm>
            <a:off x="5410200" y="1600200"/>
            <a:ext cx="0" cy="480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325" name="Rectangle 5"/>
          <p:cNvSpPr>
            <a:spLocks noChangeArrowheads="1"/>
          </p:cNvSpPr>
          <p:nvPr/>
        </p:nvSpPr>
        <p:spPr bwMode="auto">
          <a:xfrm>
            <a:off x="3962400" y="2133600"/>
            <a:ext cx="1447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Y=B=3</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A=Y+1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A(=4)</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r>
              <a:rPr lang="en-US" altLang="zh-CN" sz="2000" dirty="0">
                <a:latin typeface="等线" panose="02010600030101010101" pitchFamily="2" charset="-122"/>
                <a:ea typeface="等线" panose="02010600030101010101" pitchFamily="2" charset="-122"/>
              </a:rPr>
              <a:t> </a:t>
            </a:r>
          </a:p>
        </p:txBody>
      </p:sp>
      <p:sp>
        <p:nvSpPr>
          <p:cNvPr id="56326" name="Rectangle 6"/>
          <p:cNvSpPr>
            <a:spLocks noChangeArrowheads="1"/>
          </p:cNvSpPr>
          <p:nvPr/>
        </p:nvSpPr>
        <p:spPr bwMode="auto">
          <a:xfrm>
            <a:off x="5410200" y="2057400"/>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a:t>
            </a: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X=A=2</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B=X+1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B(=3)</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p>
          <a:p>
            <a:pPr algn="ctr" eaLnBrk="1" hangingPunct="1">
              <a:spcBef>
                <a:spcPct val="0"/>
              </a:spcBef>
              <a:buClrTx/>
              <a:buFontTx/>
              <a:buNone/>
            </a:pPr>
            <a:endParaRPr lang="en-US" altLang="zh-CN"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黑体" panose="02010609060101010101" pitchFamily="49"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p:txBody>
      </p:sp>
      <p:sp>
        <p:nvSpPr>
          <p:cNvPr id="56327" name="Rectangle 7"/>
          <p:cNvSpPr>
            <a:spLocks noChangeArrowheads="1"/>
          </p:cNvSpPr>
          <p:nvPr/>
        </p:nvSpPr>
        <p:spPr bwMode="auto">
          <a:xfrm>
            <a:off x="39624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1</a:t>
            </a:r>
          </a:p>
        </p:txBody>
      </p:sp>
      <p:sp>
        <p:nvSpPr>
          <p:cNvPr id="56328" name="Rectangle 8"/>
          <p:cNvSpPr>
            <a:spLocks noChangeArrowheads="1"/>
          </p:cNvSpPr>
          <p:nvPr/>
        </p:nvSpPr>
        <p:spPr bwMode="auto">
          <a:xfrm>
            <a:off x="54102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209067" y="2420888"/>
            <a:ext cx="3124200" cy="25146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57347" name="Rectangle 3"/>
          <p:cNvSpPr>
            <a:spLocks noGrp="1" noChangeArrowheads="1"/>
          </p:cNvSpPr>
          <p:nvPr>
            <p:ph type="title"/>
          </p:nvPr>
        </p:nvSpPr>
        <p:spPr/>
        <p:txBody>
          <a:bodyPr>
            <a:normAutofit/>
          </a:bodyPr>
          <a:lstStyle/>
          <a:p>
            <a:pPr eaLnBrk="1" hangingPunct="1"/>
            <a:r>
              <a:rPr lang="zh-CN" altLang="en-US" sz="3200" dirty="0" smtClean="0"/>
              <a:t>(</a:t>
            </a:r>
            <a:r>
              <a:rPr lang="en-US" altLang="zh-CN" sz="3200" dirty="0" smtClean="0"/>
              <a:t>c) </a:t>
            </a:r>
            <a:r>
              <a:rPr lang="zh-CN" altLang="en-US" sz="3200" dirty="0" smtClean="0"/>
              <a:t>不可串行化的调度</a:t>
            </a:r>
            <a:endParaRPr lang="zh-CN" altLang="en-US" sz="3200" dirty="0"/>
          </a:p>
        </p:txBody>
      </p:sp>
      <p:sp>
        <p:nvSpPr>
          <p:cNvPr id="57354" name="Rectangle 10"/>
          <p:cNvSpPr>
            <a:spLocks noGrp="1" noChangeArrowheads="1"/>
          </p:cNvSpPr>
          <p:nvPr>
            <p:ph idx="1"/>
          </p:nvPr>
        </p:nvSpPr>
        <p:spPr>
          <a:xfrm>
            <a:off x="6957574" y="2474866"/>
            <a:ext cx="3276600" cy="2667000"/>
          </a:xfrm>
          <a:noFill/>
        </p:spPr>
        <p:txBody>
          <a:bodyPr/>
          <a:lstStyle/>
          <a:p>
            <a:pPr lvl="1" eaLnBrk="1" hangingPunct="1">
              <a:lnSpc>
                <a:spcPct val="140000"/>
              </a:lnSpc>
            </a:pPr>
            <a:r>
              <a:rPr lang="zh-CN" altLang="en-US" sz="2400" dirty="0"/>
              <a:t>由于其执行结果与(</a:t>
            </a:r>
            <a:r>
              <a:rPr lang="en-US" altLang="zh-CN" sz="2400" dirty="0"/>
              <a:t>a)、(b)</a:t>
            </a:r>
            <a:r>
              <a:rPr lang="zh-CN" altLang="en-US" sz="2400" dirty="0"/>
              <a:t>的结果都不同，所以是错误的调度。</a:t>
            </a:r>
          </a:p>
        </p:txBody>
      </p:sp>
      <p:sp>
        <p:nvSpPr>
          <p:cNvPr id="57348" name="Line 4"/>
          <p:cNvSpPr>
            <a:spLocks noChangeShapeType="1"/>
          </p:cNvSpPr>
          <p:nvPr/>
        </p:nvSpPr>
        <p:spPr bwMode="auto">
          <a:xfrm>
            <a:off x="3886200" y="2057400"/>
            <a:ext cx="297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349" name="Line 5"/>
          <p:cNvSpPr>
            <a:spLocks noChangeShapeType="1"/>
          </p:cNvSpPr>
          <p:nvPr/>
        </p:nvSpPr>
        <p:spPr bwMode="auto">
          <a:xfrm>
            <a:off x="5410200" y="1600200"/>
            <a:ext cx="0" cy="480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350" name="Rectangle 6"/>
          <p:cNvSpPr>
            <a:spLocks noChangeArrowheads="1"/>
          </p:cNvSpPr>
          <p:nvPr/>
        </p:nvSpPr>
        <p:spPr bwMode="auto">
          <a:xfrm>
            <a:off x="3962400" y="2133600"/>
            <a:ext cx="1447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Y=B=2</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A=Y+1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A(=3)</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p>
          <a:p>
            <a:pPr algn="ctr" eaLnBrk="1" hangingPunct="1">
              <a:spcBef>
                <a:spcPct val="0"/>
              </a:spcBef>
              <a:buClrTx/>
              <a:buFontTx/>
              <a:buNone/>
            </a:pPr>
            <a:r>
              <a:rPr lang="en-US" altLang="zh-CN" sz="2000" dirty="0">
                <a:latin typeface="等线" panose="02010600030101010101" pitchFamily="2" charset="-122"/>
                <a:ea typeface="等线" panose="02010600030101010101" pitchFamily="2" charset="-122"/>
              </a:rPr>
              <a:t> </a:t>
            </a:r>
          </a:p>
        </p:txBody>
      </p:sp>
      <p:sp>
        <p:nvSpPr>
          <p:cNvPr id="57351" name="Rectangle 7"/>
          <p:cNvSpPr>
            <a:spLocks noChangeArrowheads="1"/>
          </p:cNvSpPr>
          <p:nvPr/>
        </p:nvSpPr>
        <p:spPr bwMode="auto">
          <a:xfrm>
            <a:off x="5410200" y="2057400"/>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A</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X=A=2</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B</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B=X+1</a:t>
            </a: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B(=3)</a:t>
            </a:r>
            <a:endParaRPr lang="en-US" altLang="zh-CN" sz="2000" b="1"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 </a:t>
            </a:r>
          </a:p>
        </p:txBody>
      </p:sp>
      <p:sp>
        <p:nvSpPr>
          <p:cNvPr id="57352" name="Rectangle 8"/>
          <p:cNvSpPr>
            <a:spLocks noChangeArrowheads="1"/>
          </p:cNvSpPr>
          <p:nvPr/>
        </p:nvSpPr>
        <p:spPr bwMode="auto">
          <a:xfrm>
            <a:off x="39624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1</a:t>
            </a:r>
          </a:p>
        </p:txBody>
      </p:sp>
      <p:sp>
        <p:nvSpPr>
          <p:cNvPr id="57353" name="Rectangle 9"/>
          <p:cNvSpPr>
            <a:spLocks noChangeArrowheads="1"/>
          </p:cNvSpPr>
          <p:nvPr/>
        </p:nvSpPr>
        <p:spPr bwMode="auto">
          <a:xfrm>
            <a:off x="54102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7315200" y="2133600"/>
            <a:ext cx="3048000" cy="25146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58371" name="Rectangle 3"/>
          <p:cNvSpPr>
            <a:spLocks noGrp="1" noChangeArrowheads="1"/>
          </p:cNvSpPr>
          <p:nvPr>
            <p:ph type="title"/>
          </p:nvPr>
        </p:nvSpPr>
        <p:spPr/>
        <p:txBody>
          <a:bodyPr>
            <a:normAutofit/>
          </a:bodyPr>
          <a:lstStyle/>
          <a:p>
            <a:pPr eaLnBrk="1" hangingPunct="1"/>
            <a:r>
              <a:rPr lang="zh-CN" altLang="en-US" sz="3200" dirty="0" smtClean="0"/>
              <a:t>(</a:t>
            </a:r>
            <a:r>
              <a:rPr lang="en-US" altLang="zh-CN" sz="3200" dirty="0" smtClean="0"/>
              <a:t>d) </a:t>
            </a:r>
            <a:r>
              <a:rPr lang="zh-CN" altLang="en-US" sz="3200" dirty="0" smtClean="0"/>
              <a:t>可串行化的调度</a:t>
            </a:r>
            <a:endParaRPr lang="zh-CN" altLang="en-US" sz="3200" dirty="0"/>
          </a:p>
        </p:txBody>
      </p:sp>
      <p:sp>
        <p:nvSpPr>
          <p:cNvPr id="58378" name="Rectangle 10"/>
          <p:cNvSpPr>
            <a:spLocks noGrp="1" noChangeArrowheads="1"/>
          </p:cNvSpPr>
          <p:nvPr>
            <p:ph idx="1"/>
          </p:nvPr>
        </p:nvSpPr>
        <p:spPr>
          <a:xfrm>
            <a:off x="6528048" y="2183422"/>
            <a:ext cx="3958208" cy="3477826"/>
          </a:xfrm>
          <a:noFill/>
        </p:spPr>
        <p:txBody>
          <a:bodyPr>
            <a:normAutofit/>
          </a:bodyPr>
          <a:lstStyle/>
          <a:p>
            <a:pPr lvl="2" eaLnBrk="1" hangingPunct="1">
              <a:lnSpc>
                <a:spcPct val="140000"/>
              </a:lnSpc>
            </a:pPr>
            <a:r>
              <a:rPr lang="zh-CN" altLang="en-US" sz="2400" dirty="0" smtClean="0"/>
              <a:t>由于其执行结果与串行调度（</a:t>
            </a:r>
            <a:r>
              <a:rPr lang="en-US" altLang="zh-CN" sz="2400" dirty="0" smtClean="0"/>
              <a:t>a）</a:t>
            </a:r>
            <a:r>
              <a:rPr lang="zh-CN" altLang="en-US" sz="2400" dirty="0" smtClean="0"/>
              <a:t>的执行结果相同，所以是正确的调度。</a:t>
            </a:r>
          </a:p>
        </p:txBody>
      </p:sp>
      <p:sp>
        <p:nvSpPr>
          <p:cNvPr id="58372" name="Line 4"/>
          <p:cNvSpPr>
            <a:spLocks noChangeShapeType="1"/>
          </p:cNvSpPr>
          <p:nvPr/>
        </p:nvSpPr>
        <p:spPr bwMode="auto">
          <a:xfrm>
            <a:off x="3886200" y="2057400"/>
            <a:ext cx="297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373" name="Line 5"/>
          <p:cNvSpPr>
            <a:spLocks noChangeShapeType="1"/>
          </p:cNvSpPr>
          <p:nvPr/>
        </p:nvSpPr>
        <p:spPr bwMode="auto">
          <a:xfrm>
            <a:off x="5410200" y="1600200"/>
            <a:ext cx="0" cy="480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374" name="Rectangle 6"/>
          <p:cNvSpPr>
            <a:spLocks noChangeArrowheads="1"/>
          </p:cNvSpPr>
          <p:nvPr/>
        </p:nvSpPr>
        <p:spPr bwMode="auto">
          <a:xfrm>
            <a:off x="3962400" y="2133600"/>
            <a:ext cx="1447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Y=B=2</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A</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A=Y+1</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A(=3)</a:t>
            </a:r>
            <a:endParaRPr lang="en-US" altLang="zh-CN" sz="2000"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p>
          <a:p>
            <a:pPr algn="ctr" eaLnBrk="1" hangingPunct="1">
              <a:spcBef>
                <a:spcPct val="0"/>
              </a:spcBef>
              <a:buClrTx/>
              <a:buFontTx/>
              <a:buNone/>
            </a:pPr>
            <a:endParaRPr lang="en-US" altLang="zh-CN" sz="2000" b="1"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p>
        </p:txBody>
      </p:sp>
      <p:sp>
        <p:nvSpPr>
          <p:cNvPr id="58375" name="Rectangle 7"/>
          <p:cNvSpPr>
            <a:spLocks noChangeArrowheads="1"/>
          </p:cNvSpPr>
          <p:nvPr/>
        </p:nvSpPr>
        <p:spPr bwMode="auto">
          <a:xfrm>
            <a:off x="5410200" y="2057400"/>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a:t>
            </a: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Slock</a:t>
            </a:r>
            <a:r>
              <a:rPr lang="en-US" altLang="zh-CN" sz="2000" b="1" dirty="0">
                <a:latin typeface="等线" panose="02010600030101010101" pitchFamily="2" charset="-122"/>
                <a:ea typeface="等线" panose="02010600030101010101" pitchFamily="2" charset="-122"/>
              </a:rPr>
              <a:t> A</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 </a:t>
            </a:r>
            <a:r>
              <a:rPr lang="zh-CN" altLang="en-US" sz="2000" b="1" dirty="0">
                <a:latin typeface="等线" panose="02010600030101010101" pitchFamily="2" charset="-122"/>
                <a:ea typeface="等线" panose="02010600030101010101" pitchFamily="2" charset="-122"/>
              </a:rPr>
              <a:t>等待</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等待</a:t>
            </a:r>
          </a:p>
          <a:p>
            <a:pPr algn="ctr" eaLnBrk="1" hangingPunct="1">
              <a:spcBef>
                <a:spcPct val="0"/>
              </a:spcBef>
              <a:buClrTx/>
              <a:buFontTx/>
              <a:buNone/>
            </a:pPr>
            <a:r>
              <a:rPr lang="zh-CN" altLang="en-US" sz="2000" b="1" dirty="0">
                <a:latin typeface="等线" panose="02010600030101010101" pitchFamily="2" charset="-122"/>
                <a:ea typeface="等线" panose="02010600030101010101" pitchFamily="2" charset="-122"/>
              </a:rPr>
              <a:t> 等待</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X=A=3</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A</a:t>
            </a:r>
          </a:p>
          <a:p>
            <a:pPr algn="ctr" eaLnBrk="1" hangingPunct="1">
              <a:spcBef>
                <a:spcPct val="0"/>
              </a:spcBef>
              <a:buClrTx/>
              <a:buFontTx/>
              <a:buNone/>
            </a:pPr>
            <a:r>
              <a:rPr lang="en-US" altLang="zh-CN" sz="2000" b="1" dirty="0" err="1">
                <a:latin typeface="等线" panose="02010600030101010101" pitchFamily="2" charset="-122"/>
                <a:ea typeface="等线" panose="02010600030101010101" pitchFamily="2" charset="-122"/>
              </a:rPr>
              <a:t>Xlock</a:t>
            </a:r>
            <a:r>
              <a:rPr lang="en-US" altLang="zh-CN" sz="2000" b="1" dirty="0">
                <a:latin typeface="等线" panose="02010600030101010101" pitchFamily="2" charset="-122"/>
                <a:ea typeface="等线" panose="02010600030101010101" pitchFamily="2" charset="-122"/>
              </a:rPr>
              <a:t> B</a:t>
            </a: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B=X+1</a:t>
            </a:r>
          </a:p>
          <a:p>
            <a:pPr algn="ctr" eaLnBrk="1" hangingPunct="1">
              <a:spcBef>
                <a:spcPct val="0"/>
              </a:spcBef>
              <a:buClrTx/>
              <a:buFontTx/>
              <a:buNone/>
            </a:pPr>
            <a:r>
              <a:rPr lang="zh-CN" altLang="en-US" sz="2000" b="1" dirty="0">
                <a:latin typeface="等线" panose="02010600030101010101" pitchFamily="2" charset="-122"/>
                <a:ea typeface="黑体" panose="02010609060101010101" pitchFamily="49" charset="-122"/>
              </a:rPr>
              <a:t>写回</a:t>
            </a:r>
            <a:r>
              <a:rPr lang="en-US" altLang="zh-CN" sz="2000" b="1" dirty="0">
                <a:solidFill>
                  <a:schemeClr val="hlink"/>
                </a:solidFill>
                <a:latin typeface="等线" panose="02010600030101010101" pitchFamily="2" charset="-122"/>
                <a:ea typeface="黑体" panose="02010609060101010101" pitchFamily="49" charset="-122"/>
              </a:rPr>
              <a:t>B(=4)</a:t>
            </a:r>
            <a:endParaRPr lang="en-US" altLang="zh-CN" sz="2000" b="1" dirty="0">
              <a:solidFill>
                <a:schemeClr val="hlink"/>
              </a:solidFill>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000" b="1" dirty="0">
                <a:latin typeface="等线" panose="02010600030101010101" pitchFamily="2" charset="-122"/>
                <a:ea typeface="等线" panose="02010600030101010101" pitchFamily="2" charset="-122"/>
              </a:rPr>
              <a:t>Unlock B </a:t>
            </a:r>
          </a:p>
        </p:txBody>
      </p:sp>
      <p:sp>
        <p:nvSpPr>
          <p:cNvPr id="58376" name="Rectangle 8"/>
          <p:cNvSpPr>
            <a:spLocks noChangeArrowheads="1"/>
          </p:cNvSpPr>
          <p:nvPr/>
        </p:nvSpPr>
        <p:spPr bwMode="auto">
          <a:xfrm>
            <a:off x="39624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1</a:t>
            </a:r>
          </a:p>
        </p:txBody>
      </p:sp>
      <p:sp>
        <p:nvSpPr>
          <p:cNvPr id="58377" name="Rectangle 9"/>
          <p:cNvSpPr>
            <a:spLocks noChangeArrowheads="1"/>
          </p:cNvSpPr>
          <p:nvPr/>
        </p:nvSpPr>
        <p:spPr bwMode="auto">
          <a:xfrm>
            <a:off x="5410200" y="160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25000" dirty="0">
                <a:latin typeface="等线" panose="02010600030101010101" pitchFamily="2" charset="-122"/>
                <a:ea typeface="等线" panose="02010600030101010101" pitchFamily="2" charset="-122"/>
              </a:rPr>
              <a:t>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eaLnBrk="1" hangingPunct="1"/>
            <a:r>
              <a:rPr lang="zh-CN" altLang="en-US" sz="3200" dirty="0"/>
              <a:t>三、如何保证并发操作的调度是正确的</a:t>
            </a:r>
          </a:p>
        </p:txBody>
      </p:sp>
      <p:sp>
        <p:nvSpPr>
          <p:cNvPr id="59395" name="Rectangle 3"/>
          <p:cNvSpPr>
            <a:spLocks noGrp="1" noChangeArrowheads="1"/>
          </p:cNvSpPr>
          <p:nvPr>
            <p:ph idx="1"/>
          </p:nvPr>
        </p:nvSpPr>
        <p:spPr>
          <a:xfrm>
            <a:off x="860230" y="1484784"/>
            <a:ext cx="10276330" cy="5184576"/>
          </a:xfrm>
        </p:spPr>
        <p:txBody>
          <a:bodyPr>
            <a:normAutofit lnSpcReduction="10000"/>
          </a:bodyPr>
          <a:lstStyle/>
          <a:p>
            <a:pPr eaLnBrk="1" hangingPunct="1">
              <a:lnSpc>
                <a:spcPct val="150000"/>
              </a:lnSpc>
              <a:buFont typeface="Wingdings" panose="05000000000000000000" pitchFamily="2" charset="2"/>
              <a:buChar char="Ø"/>
            </a:pPr>
            <a:r>
              <a:rPr lang="zh-CN" altLang="en-US" sz="2800" dirty="0"/>
              <a:t>为了保证并行操作的正确性，</a:t>
            </a:r>
            <a:r>
              <a:rPr lang="en-US" altLang="zh-CN" sz="2800" dirty="0"/>
              <a:t>DBMS</a:t>
            </a:r>
            <a:r>
              <a:rPr lang="zh-CN" altLang="en-US" sz="2800" dirty="0"/>
              <a:t>的并行控制机制必须提供一定的手段来保证调度是可串行化的。</a:t>
            </a:r>
          </a:p>
          <a:p>
            <a:pPr eaLnBrk="1" hangingPunct="1">
              <a:lnSpc>
                <a:spcPct val="150000"/>
              </a:lnSpc>
              <a:buFont typeface="Wingdings" panose="05000000000000000000" pitchFamily="2" charset="2"/>
              <a:buChar char="Ø"/>
            </a:pPr>
            <a:r>
              <a:rPr lang="zh-CN" altLang="en-US" sz="2800" dirty="0"/>
              <a:t>从理论上讲，在某一事务执行时禁止其他事务执行的调度策略一定是可串行化的调度，这也是最简单的调度策略，但这种方法实际上是不可行的，因为它使用户不能充分共享数据库资源。</a:t>
            </a:r>
          </a:p>
          <a:p>
            <a:pPr eaLnBrk="1" hangingPunct="1">
              <a:lnSpc>
                <a:spcPct val="150000"/>
              </a:lnSpc>
              <a:buFont typeface="Wingdings" panose="05000000000000000000" pitchFamily="2" charset="2"/>
              <a:buChar char="Ø"/>
            </a:pPr>
            <a:r>
              <a:rPr lang="zh-CN" altLang="en-US" sz="2800" dirty="0"/>
              <a:t>关于可串行化的等价</a:t>
            </a:r>
          </a:p>
          <a:p>
            <a:pPr lvl="1" eaLnBrk="1" hangingPunct="1">
              <a:lnSpc>
                <a:spcPct val="150000"/>
              </a:lnSpc>
              <a:buFont typeface="Wingdings" panose="05000000000000000000" pitchFamily="2" charset="2"/>
              <a:buChar char="Ø"/>
            </a:pPr>
            <a:r>
              <a:rPr lang="zh-CN" altLang="en-US" sz="2400" dirty="0"/>
              <a:t>冲突可串行化</a:t>
            </a:r>
          </a:p>
          <a:p>
            <a:pPr lvl="1" eaLnBrk="1" hangingPunct="1">
              <a:lnSpc>
                <a:spcPct val="150000"/>
              </a:lnSpc>
              <a:buFont typeface="Wingdings" panose="05000000000000000000" pitchFamily="2" charset="2"/>
              <a:buChar char="Ø"/>
            </a:pPr>
            <a:r>
              <a:rPr lang="zh-CN" altLang="en-US" sz="2400" dirty="0"/>
              <a:t>视图可串行化</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hangingPunct="1"/>
            <a:r>
              <a:rPr lang="zh-CN" altLang="en-US" sz="3200" dirty="0" smtClean="0"/>
              <a:t>冲突可串行化</a:t>
            </a:r>
          </a:p>
        </p:txBody>
      </p:sp>
      <p:sp>
        <p:nvSpPr>
          <p:cNvPr id="60419" name="Rectangle 3"/>
          <p:cNvSpPr>
            <a:spLocks noGrp="1" noChangeArrowheads="1"/>
          </p:cNvSpPr>
          <p:nvPr>
            <p:ph idx="1"/>
          </p:nvPr>
        </p:nvSpPr>
        <p:spPr>
          <a:xfrm>
            <a:off x="838200" y="1690690"/>
            <a:ext cx="10515600" cy="4351338"/>
          </a:xfrm>
        </p:spPr>
        <p:txBody>
          <a:bodyPr>
            <a:normAutofit/>
          </a:bodyPr>
          <a:lstStyle/>
          <a:p>
            <a:pPr eaLnBrk="1" hangingPunct="1">
              <a:lnSpc>
                <a:spcPct val="150000"/>
              </a:lnSpc>
              <a:buFont typeface="Wingdings" panose="05000000000000000000" pitchFamily="2" charset="2"/>
              <a:buNone/>
            </a:pPr>
            <a:r>
              <a:rPr lang="zh-CN" altLang="en-US" sz="2800" dirty="0" smtClean="0"/>
              <a:t>冲突：</a:t>
            </a:r>
            <a:endParaRPr lang="en-US" altLang="zh-CN" sz="2800" dirty="0" smtClean="0"/>
          </a:p>
          <a:p>
            <a:pPr lvl="1">
              <a:lnSpc>
                <a:spcPct val="150000"/>
              </a:lnSpc>
              <a:buFont typeface="Wingdings" panose="05000000000000000000" pitchFamily="2" charset="2"/>
              <a:buNone/>
            </a:pPr>
            <a:r>
              <a:rPr lang="zh-CN" altLang="en-US" sz="2400" dirty="0" smtClean="0"/>
              <a:t>同一事务的两个动作；</a:t>
            </a:r>
          </a:p>
          <a:p>
            <a:pPr lvl="1">
              <a:lnSpc>
                <a:spcPct val="150000"/>
              </a:lnSpc>
              <a:buFont typeface="Wingdings" panose="05000000000000000000" pitchFamily="2" charset="2"/>
              <a:buNone/>
            </a:pPr>
            <a:r>
              <a:rPr lang="zh-CN" altLang="en-US" sz="2400" dirty="0" smtClean="0"/>
              <a:t>不同事务涉及同一数据库元素，且有一个是写操作。</a:t>
            </a:r>
          </a:p>
          <a:p>
            <a:pPr eaLnBrk="1" hangingPunct="1">
              <a:lnSpc>
                <a:spcPct val="150000"/>
              </a:lnSpc>
              <a:buFont typeface="Wingdings" panose="05000000000000000000" pitchFamily="2" charset="2"/>
              <a:buNone/>
            </a:pPr>
            <a:r>
              <a:rPr lang="zh-CN" altLang="en-US" sz="2800" dirty="0" smtClean="0"/>
              <a:t>不是冲突的情况</a:t>
            </a:r>
            <a:r>
              <a:rPr lang="zh-CN" altLang="en-US" sz="2800" dirty="0" smtClean="0">
                <a:sym typeface="Wingdings" panose="05000000000000000000" pitchFamily="2" charset="2"/>
              </a:rPr>
              <a:t>（可交换顺序）</a:t>
            </a:r>
            <a:endParaRPr lang="zh-CN" altLang="en-US" sz="2800" dirty="0" smtClean="0"/>
          </a:p>
          <a:p>
            <a:pPr eaLnBrk="1" hangingPunct="1">
              <a:lnSpc>
                <a:spcPct val="150000"/>
              </a:lnSpc>
              <a:buFont typeface="Wingdings" panose="05000000000000000000" pitchFamily="2" charset="2"/>
              <a:buNone/>
            </a:pPr>
            <a:r>
              <a:rPr lang="en-US" altLang="zh-CN" sz="2800" dirty="0" smtClean="0"/>
              <a:t>(</a:t>
            </a:r>
            <a:r>
              <a:rPr lang="en-US" altLang="zh-CN" sz="2800" dirty="0" err="1" smtClean="0"/>
              <a:t>R</a:t>
            </a:r>
            <a:r>
              <a:rPr lang="en-US" altLang="zh-CN" sz="2800" baseline="-25000" dirty="0" err="1" smtClean="0"/>
              <a:t>i</a:t>
            </a:r>
            <a:r>
              <a:rPr lang="en-US" altLang="zh-CN" sz="2800" dirty="0" smtClean="0"/>
              <a:t>(x), </a:t>
            </a:r>
            <a:r>
              <a:rPr lang="en-US" altLang="zh-CN" sz="2800" dirty="0" err="1" smtClean="0"/>
              <a:t>R</a:t>
            </a:r>
            <a:r>
              <a:rPr lang="en-US" altLang="zh-CN" sz="2800" baseline="-25000" dirty="0" err="1" smtClean="0"/>
              <a:t>j</a:t>
            </a:r>
            <a:r>
              <a:rPr lang="en-US" altLang="zh-CN" sz="2800" dirty="0" smtClean="0"/>
              <a:t>(y))； (</a:t>
            </a:r>
            <a:r>
              <a:rPr lang="en-US" altLang="zh-CN" sz="2800" dirty="0" err="1" smtClean="0"/>
              <a:t>R</a:t>
            </a:r>
            <a:r>
              <a:rPr lang="en-US" altLang="zh-CN" sz="2800" baseline="-25000" dirty="0" err="1" smtClean="0"/>
              <a:t>i</a:t>
            </a:r>
            <a:r>
              <a:rPr lang="en-US" altLang="zh-CN" sz="2800" dirty="0" smtClean="0"/>
              <a:t>(x), </a:t>
            </a:r>
            <a:r>
              <a:rPr lang="en-US" altLang="zh-CN" sz="2800" dirty="0" err="1" smtClean="0"/>
              <a:t>W</a:t>
            </a:r>
            <a:r>
              <a:rPr lang="en-US" altLang="zh-CN" sz="2800" baseline="-25000" dirty="0" err="1" smtClean="0"/>
              <a:t>j</a:t>
            </a:r>
            <a:r>
              <a:rPr lang="en-US" altLang="zh-CN" sz="2800" dirty="0" smtClean="0"/>
              <a:t>(y))； (W</a:t>
            </a:r>
            <a:r>
              <a:rPr lang="en-US" altLang="zh-CN" sz="2800" baseline="-25000" dirty="0" smtClean="0"/>
              <a:t>i</a:t>
            </a:r>
            <a:r>
              <a:rPr lang="en-US" altLang="zh-CN" sz="2800" dirty="0" smtClean="0"/>
              <a:t>(x), </a:t>
            </a:r>
            <a:r>
              <a:rPr lang="en-US" altLang="zh-CN" sz="2800" dirty="0" err="1" smtClean="0"/>
              <a:t>R</a:t>
            </a:r>
            <a:r>
              <a:rPr lang="en-US" altLang="zh-CN" sz="2800" baseline="-25000" dirty="0" err="1" smtClean="0"/>
              <a:t>j</a:t>
            </a:r>
            <a:r>
              <a:rPr lang="en-US" altLang="zh-CN" sz="2800" dirty="0" smtClean="0"/>
              <a:t>(y))； (W</a:t>
            </a:r>
            <a:r>
              <a:rPr lang="en-US" altLang="zh-CN" sz="2800" baseline="-25000" dirty="0" smtClean="0"/>
              <a:t>i</a:t>
            </a:r>
            <a:r>
              <a:rPr lang="en-US" altLang="zh-CN" sz="2800" dirty="0" smtClean="0"/>
              <a:t>(x), </a:t>
            </a:r>
            <a:r>
              <a:rPr lang="en-US" altLang="zh-CN" sz="2800" dirty="0" err="1" smtClean="0"/>
              <a:t>W</a:t>
            </a:r>
            <a:r>
              <a:rPr lang="en-US" altLang="zh-CN" sz="2800" baseline="-25000" dirty="0" err="1" smtClean="0"/>
              <a:t>j</a:t>
            </a:r>
            <a:r>
              <a:rPr lang="en-US" altLang="zh-CN" sz="2800" dirty="0" smtClean="0"/>
              <a:t>(y))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t>冲突可串行化</a:t>
            </a:r>
          </a:p>
        </p:txBody>
      </p:sp>
      <p:sp>
        <p:nvSpPr>
          <p:cNvPr id="61443" name="Rectangle 3"/>
          <p:cNvSpPr>
            <a:spLocks noGrp="1" noChangeArrowheads="1"/>
          </p:cNvSpPr>
          <p:nvPr>
            <p:ph idx="1"/>
          </p:nvPr>
        </p:nvSpPr>
        <p:spPr>
          <a:xfrm>
            <a:off x="838200" y="1825624"/>
            <a:ext cx="10515600" cy="4699719"/>
          </a:xfrm>
        </p:spPr>
        <p:txBody>
          <a:bodyPr>
            <a:normAutofit lnSpcReduction="10000"/>
          </a:bodyPr>
          <a:lstStyle/>
          <a:p>
            <a:pPr eaLnBrk="1" hangingPunct="1">
              <a:lnSpc>
                <a:spcPct val="150000"/>
              </a:lnSpc>
              <a:buFont typeface="Wingdings" panose="05000000000000000000" pitchFamily="2" charset="2"/>
              <a:buChar char="Ø"/>
            </a:pPr>
            <a:r>
              <a:rPr lang="zh-CN" altLang="en-US" sz="2800" dirty="0"/>
              <a:t>冲突可串行化判定</a:t>
            </a:r>
          </a:p>
          <a:p>
            <a:pPr lvl="1" eaLnBrk="1" hangingPunct="1">
              <a:lnSpc>
                <a:spcPct val="150000"/>
              </a:lnSpc>
              <a:buFont typeface="Wingdings" panose="05000000000000000000" pitchFamily="2" charset="2"/>
              <a:buChar char="Ø"/>
            </a:pPr>
            <a:r>
              <a:rPr lang="zh-CN" altLang="en-US" sz="2400" dirty="0"/>
              <a:t>优先图(</a:t>
            </a:r>
            <a:r>
              <a:rPr lang="en-US" altLang="zh-CN" sz="2400" dirty="0"/>
              <a:t>precedence graph)</a:t>
            </a:r>
          </a:p>
          <a:p>
            <a:pPr lvl="1" eaLnBrk="1" hangingPunct="1">
              <a:lnSpc>
                <a:spcPct val="150000"/>
              </a:lnSpc>
              <a:buFont typeface="Wingdings" panose="05000000000000000000" pitchFamily="2" charset="2"/>
              <a:buNone/>
            </a:pPr>
            <a:r>
              <a:rPr lang="en-US" altLang="zh-CN" sz="2400" dirty="0"/>
              <a:t>	</a:t>
            </a:r>
            <a:r>
              <a:rPr lang="zh-CN" altLang="en-US" sz="2400" dirty="0"/>
              <a:t>一个调度</a:t>
            </a:r>
            <a:r>
              <a:rPr lang="en-US" altLang="zh-CN" sz="2400" dirty="0"/>
              <a:t>S</a:t>
            </a:r>
            <a:r>
              <a:rPr lang="zh-CN" altLang="en-US" sz="2400" dirty="0"/>
              <a:t>的优先图是这样构造的：它是一个有向图</a:t>
            </a:r>
            <a:r>
              <a:rPr lang="en-US" altLang="zh-CN" sz="2400" dirty="0"/>
              <a:t>G =（V，E），V</a:t>
            </a:r>
            <a:r>
              <a:rPr lang="zh-CN" altLang="en-US" sz="2400" dirty="0"/>
              <a:t>是顶点集，</a:t>
            </a:r>
            <a:r>
              <a:rPr lang="en-US" altLang="zh-CN" sz="2400" dirty="0"/>
              <a:t>E</a:t>
            </a:r>
            <a:r>
              <a:rPr lang="zh-CN" altLang="en-US" sz="2400" dirty="0"/>
              <a:t>是边集。顶点集由所有参与调度的事务组成，边集由满足下述条件之一的边</a:t>
            </a:r>
            <a:r>
              <a:rPr lang="en-US" altLang="zh-CN" sz="2400" dirty="0" err="1"/>
              <a:t>T</a:t>
            </a:r>
            <a:r>
              <a:rPr lang="en-US" altLang="zh-CN" sz="2400" baseline="-16000" dirty="0" err="1"/>
              <a:t>i</a:t>
            </a:r>
            <a:r>
              <a:rPr lang="en-US" altLang="zh-CN" sz="2400" dirty="0">
                <a:sym typeface="Symbol" panose="05050102010706020507" pitchFamily="18" charset="2"/>
              </a:rPr>
              <a:t> </a:t>
            </a:r>
            <a:r>
              <a:rPr lang="en-US" altLang="zh-CN" sz="2400" dirty="0" err="1"/>
              <a:t>T</a:t>
            </a:r>
            <a:r>
              <a:rPr lang="en-US" altLang="zh-CN" sz="2400" baseline="-16000" dirty="0" err="1"/>
              <a:t>j</a:t>
            </a:r>
            <a:r>
              <a:rPr lang="zh-CN" altLang="en-US" sz="2400" dirty="0"/>
              <a:t>组成：</a:t>
            </a:r>
          </a:p>
          <a:p>
            <a:pPr lvl="1" eaLnBrk="1" hangingPunct="1">
              <a:lnSpc>
                <a:spcPct val="150000"/>
              </a:lnSpc>
              <a:buFont typeface="Wingdings" panose="05000000000000000000" pitchFamily="2" charset="2"/>
              <a:buNone/>
            </a:pPr>
            <a:r>
              <a:rPr lang="zh-CN" altLang="en-US" sz="2400" dirty="0"/>
              <a:t>	</a:t>
            </a:r>
            <a:r>
              <a:rPr lang="zh-CN" altLang="en-US" sz="2400" dirty="0">
                <a:latin typeface="等线" panose="02010600030101010101" pitchFamily="2" charset="-122"/>
              </a:rPr>
              <a:t>①在</a:t>
            </a:r>
            <a:r>
              <a:rPr lang="en-US" altLang="zh-CN" sz="2400" dirty="0" err="1"/>
              <a:t>T</a:t>
            </a:r>
            <a:r>
              <a:rPr lang="en-US" altLang="zh-CN" sz="2400" baseline="-16000" dirty="0" err="1"/>
              <a:t>j</a:t>
            </a:r>
            <a:r>
              <a:rPr lang="zh-CN" altLang="en-US" sz="2400" dirty="0">
                <a:latin typeface="等线" panose="02010600030101010101" pitchFamily="2" charset="-122"/>
              </a:rPr>
              <a:t>执行</a:t>
            </a:r>
            <a:r>
              <a:rPr lang="en-US" altLang="zh-CN" sz="2400" dirty="0">
                <a:latin typeface="等线" panose="02010600030101010101" pitchFamily="2" charset="-122"/>
              </a:rPr>
              <a:t>read(Q)</a:t>
            </a:r>
            <a:r>
              <a:rPr lang="zh-CN" altLang="en-US" sz="2400" dirty="0">
                <a:latin typeface="等线" panose="02010600030101010101" pitchFamily="2" charset="-122"/>
              </a:rPr>
              <a:t>之前，</a:t>
            </a:r>
            <a:r>
              <a:rPr lang="en-US" altLang="zh-CN" sz="2400" dirty="0" err="1"/>
              <a:t>T</a:t>
            </a:r>
            <a:r>
              <a:rPr lang="en-US" altLang="zh-CN" sz="2400" baseline="-16000" dirty="0" err="1"/>
              <a:t>i</a:t>
            </a:r>
            <a:r>
              <a:rPr lang="zh-CN" altLang="en-US" sz="2400" dirty="0">
                <a:latin typeface="等线" panose="02010600030101010101" pitchFamily="2" charset="-122"/>
              </a:rPr>
              <a:t>执行</a:t>
            </a:r>
            <a:r>
              <a:rPr lang="en-US" altLang="zh-CN" sz="2400" dirty="0">
                <a:latin typeface="等线" panose="02010600030101010101" pitchFamily="2" charset="-122"/>
              </a:rPr>
              <a:t>write(Q) </a:t>
            </a:r>
          </a:p>
          <a:p>
            <a:pPr lvl="1" eaLnBrk="1" hangingPunct="1">
              <a:lnSpc>
                <a:spcPct val="150000"/>
              </a:lnSpc>
              <a:buFont typeface="Wingdings" panose="05000000000000000000" pitchFamily="2" charset="2"/>
              <a:buNone/>
            </a:pPr>
            <a:r>
              <a:rPr lang="en-US" altLang="zh-CN" sz="2400" dirty="0">
                <a:latin typeface="等线" panose="02010600030101010101" pitchFamily="2" charset="-122"/>
              </a:rPr>
              <a:t>	②</a:t>
            </a:r>
            <a:r>
              <a:rPr lang="zh-CN" altLang="en-US" sz="2400" dirty="0">
                <a:latin typeface="等线" panose="02010600030101010101" pitchFamily="2" charset="-122"/>
              </a:rPr>
              <a:t>在</a:t>
            </a:r>
            <a:r>
              <a:rPr lang="en-US" altLang="zh-CN" sz="2400" dirty="0" err="1"/>
              <a:t>T</a:t>
            </a:r>
            <a:r>
              <a:rPr lang="en-US" altLang="zh-CN" sz="2400" baseline="-16000" dirty="0" err="1"/>
              <a:t>j</a:t>
            </a:r>
            <a:r>
              <a:rPr lang="zh-CN" altLang="en-US" sz="2400" dirty="0">
                <a:latin typeface="等线" panose="02010600030101010101" pitchFamily="2" charset="-122"/>
              </a:rPr>
              <a:t>执行</a:t>
            </a:r>
            <a:r>
              <a:rPr lang="en-US" altLang="zh-CN" sz="2400" dirty="0">
                <a:latin typeface="等线" panose="02010600030101010101" pitchFamily="2" charset="-122"/>
              </a:rPr>
              <a:t>write(Q)</a:t>
            </a:r>
            <a:r>
              <a:rPr lang="zh-CN" altLang="en-US" sz="2400" dirty="0">
                <a:latin typeface="等线" panose="02010600030101010101" pitchFamily="2" charset="-122"/>
              </a:rPr>
              <a:t>之前，</a:t>
            </a:r>
            <a:r>
              <a:rPr lang="en-US" altLang="zh-CN" sz="2400" dirty="0" err="1"/>
              <a:t>T</a:t>
            </a:r>
            <a:r>
              <a:rPr lang="en-US" altLang="zh-CN" sz="2400" baseline="-16000" dirty="0" err="1"/>
              <a:t>i</a:t>
            </a:r>
            <a:r>
              <a:rPr lang="zh-CN" altLang="en-US" sz="2400" dirty="0">
                <a:latin typeface="等线" panose="02010600030101010101" pitchFamily="2" charset="-122"/>
              </a:rPr>
              <a:t>执行</a:t>
            </a:r>
            <a:r>
              <a:rPr lang="en-US" altLang="zh-CN" sz="2400" dirty="0">
                <a:latin typeface="等线" panose="02010600030101010101" pitchFamily="2" charset="-122"/>
              </a:rPr>
              <a:t>read(Q)</a:t>
            </a:r>
          </a:p>
          <a:p>
            <a:pPr lvl="1" eaLnBrk="1" hangingPunct="1">
              <a:lnSpc>
                <a:spcPct val="150000"/>
              </a:lnSpc>
              <a:buFont typeface="Wingdings" panose="05000000000000000000" pitchFamily="2" charset="2"/>
              <a:buNone/>
            </a:pPr>
            <a:r>
              <a:rPr lang="en-US" altLang="zh-CN" sz="2400" dirty="0">
                <a:latin typeface="等线" panose="02010600030101010101" pitchFamily="2" charset="-122"/>
              </a:rPr>
              <a:t>	③</a:t>
            </a:r>
            <a:r>
              <a:rPr lang="zh-CN" altLang="en-US" sz="2400" dirty="0">
                <a:latin typeface="等线" panose="02010600030101010101" pitchFamily="2" charset="-122"/>
              </a:rPr>
              <a:t>在</a:t>
            </a:r>
            <a:r>
              <a:rPr lang="en-US" altLang="zh-CN" sz="2400" dirty="0" err="1"/>
              <a:t>T</a:t>
            </a:r>
            <a:r>
              <a:rPr lang="en-US" altLang="zh-CN" sz="2400" baseline="-16000" dirty="0" err="1"/>
              <a:t>j</a:t>
            </a:r>
            <a:r>
              <a:rPr lang="zh-CN" altLang="en-US" sz="2400" dirty="0">
                <a:latin typeface="等线" panose="02010600030101010101" pitchFamily="2" charset="-122"/>
              </a:rPr>
              <a:t>执行</a:t>
            </a:r>
            <a:r>
              <a:rPr lang="en-US" altLang="zh-CN" sz="2400" dirty="0">
                <a:latin typeface="等线" panose="02010600030101010101" pitchFamily="2" charset="-122"/>
              </a:rPr>
              <a:t>write(Q)</a:t>
            </a:r>
            <a:r>
              <a:rPr lang="zh-CN" altLang="en-US" sz="2400" dirty="0">
                <a:latin typeface="等线" panose="02010600030101010101" pitchFamily="2" charset="-122"/>
              </a:rPr>
              <a:t>之前，</a:t>
            </a:r>
            <a:r>
              <a:rPr lang="en-US" altLang="zh-CN" sz="2400" dirty="0" err="1"/>
              <a:t>T</a:t>
            </a:r>
            <a:r>
              <a:rPr lang="en-US" altLang="zh-CN" sz="2400" baseline="-16000" dirty="0" err="1"/>
              <a:t>i</a:t>
            </a:r>
            <a:r>
              <a:rPr lang="zh-CN" altLang="en-US" sz="2400" dirty="0">
                <a:latin typeface="等线" panose="02010600030101010101" pitchFamily="2" charset="-122"/>
              </a:rPr>
              <a:t>执行</a:t>
            </a:r>
            <a:r>
              <a:rPr lang="en-US" altLang="zh-CN" sz="2400" dirty="0">
                <a:latin typeface="等线" panose="02010600030101010101" pitchFamily="2" charset="-122"/>
              </a:rPr>
              <a:t>write(Q)</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2339" y="252406"/>
            <a:ext cx="7772400" cy="1143000"/>
          </a:xfrm>
        </p:spPr>
        <p:txBody>
          <a:bodyPr>
            <a:normAutofit/>
          </a:bodyPr>
          <a:lstStyle/>
          <a:p>
            <a:pPr eaLnBrk="1" hangingPunct="1"/>
            <a:r>
              <a:rPr lang="zh-CN" altLang="en-US" sz="3200" dirty="0" smtClean="0"/>
              <a:t>冲突可串行化（举例）</a:t>
            </a:r>
          </a:p>
        </p:txBody>
      </p:sp>
      <p:sp>
        <p:nvSpPr>
          <p:cNvPr id="62467" name="Line 3"/>
          <p:cNvSpPr>
            <a:spLocks noChangeShapeType="1"/>
          </p:cNvSpPr>
          <p:nvPr/>
        </p:nvSpPr>
        <p:spPr bwMode="auto">
          <a:xfrm>
            <a:off x="1524000" y="1868760"/>
            <a:ext cx="419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8" name="Line 4"/>
          <p:cNvSpPr>
            <a:spLocks noChangeShapeType="1"/>
          </p:cNvSpPr>
          <p:nvPr/>
        </p:nvSpPr>
        <p:spPr bwMode="auto">
          <a:xfrm>
            <a:off x="4191000" y="1066800"/>
            <a:ext cx="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Text Box 5"/>
          <p:cNvSpPr txBox="1">
            <a:spLocks noChangeArrowheads="1"/>
          </p:cNvSpPr>
          <p:nvPr/>
        </p:nvSpPr>
        <p:spPr bwMode="auto">
          <a:xfrm>
            <a:off x="2743200" y="127186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2470" name="Text Box 6"/>
          <p:cNvSpPr txBox="1">
            <a:spLocks noChangeArrowheads="1"/>
          </p:cNvSpPr>
          <p:nvPr/>
        </p:nvSpPr>
        <p:spPr bwMode="auto">
          <a:xfrm>
            <a:off x="4800600" y="130361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2471" name="AutoShape 7"/>
          <p:cNvSpPr>
            <a:spLocks noChangeArrowheads="1"/>
          </p:cNvSpPr>
          <p:nvPr/>
        </p:nvSpPr>
        <p:spPr bwMode="auto">
          <a:xfrm>
            <a:off x="1676400" y="1944960"/>
            <a:ext cx="609600" cy="2133600"/>
          </a:xfrm>
          <a:prstGeom prst="wedgeRoundRectCallout">
            <a:avLst>
              <a:gd name="adj1" fmla="val 44532"/>
              <a:gd name="adj2" fmla="val 11088"/>
              <a:gd name="adj3" fmla="val 16667"/>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并</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行</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调</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度</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3</a:t>
            </a:r>
            <a:endParaRPr lang="zh-CN" altLang="en-US" sz="2800" dirty="0">
              <a:latin typeface="等线" panose="02010600030101010101" pitchFamily="2" charset="-122"/>
              <a:ea typeface="等线" panose="02010600030101010101" pitchFamily="2" charset="-122"/>
            </a:endParaRPr>
          </a:p>
        </p:txBody>
      </p:sp>
      <p:sp>
        <p:nvSpPr>
          <p:cNvPr id="62472" name="Oval 8"/>
          <p:cNvSpPr>
            <a:spLocks noChangeArrowheads="1"/>
          </p:cNvSpPr>
          <p:nvPr/>
        </p:nvSpPr>
        <p:spPr bwMode="auto">
          <a:xfrm>
            <a:off x="2971800" y="560256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2473" name="Text Box 9"/>
          <p:cNvSpPr txBox="1">
            <a:spLocks noChangeArrowheads="1"/>
          </p:cNvSpPr>
          <p:nvPr/>
        </p:nvSpPr>
        <p:spPr bwMode="auto">
          <a:xfrm>
            <a:off x="3048000" y="575496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2474" name="Oval 10"/>
          <p:cNvSpPr>
            <a:spLocks noChangeArrowheads="1"/>
          </p:cNvSpPr>
          <p:nvPr/>
        </p:nvSpPr>
        <p:spPr bwMode="auto">
          <a:xfrm>
            <a:off x="4800600" y="560256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2475" name="Text Box 11"/>
          <p:cNvSpPr txBox="1">
            <a:spLocks noChangeArrowheads="1"/>
          </p:cNvSpPr>
          <p:nvPr/>
        </p:nvSpPr>
        <p:spPr bwMode="auto">
          <a:xfrm>
            <a:off x="4876800" y="575496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2476" name="Line 12"/>
          <p:cNvSpPr>
            <a:spLocks noChangeShapeType="1"/>
          </p:cNvSpPr>
          <p:nvPr/>
        </p:nvSpPr>
        <p:spPr bwMode="auto">
          <a:xfrm>
            <a:off x="3886200" y="6059760"/>
            <a:ext cx="914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Text Box 13"/>
          <p:cNvSpPr txBox="1">
            <a:spLocks noChangeArrowheads="1"/>
          </p:cNvSpPr>
          <p:nvPr/>
        </p:nvSpPr>
        <p:spPr bwMode="auto">
          <a:xfrm>
            <a:off x="7086600" y="1892574"/>
            <a:ext cx="1981200" cy="44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read(A);</a:t>
            </a:r>
          </a:p>
        </p:txBody>
      </p:sp>
      <p:sp>
        <p:nvSpPr>
          <p:cNvPr id="62478" name="Text Box 14"/>
          <p:cNvSpPr txBox="1">
            <a:spLocks noChangeArrowheads="1"/>
          </p:cNvSpPr>
          <p:nvPr/>
        </p:nvSpPr>
        <p:spPr bwMode="auto">
          <a:xfrm>
            <a:off x="8839200" y="4711974"/>
            <a:ext cx="1752600" cy="44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write(B);</a:t>
            </a:r>
          </a:p>
        </p:txBody>
      </p:sp>
      <p:sp>
        <p:nvSpPr>
          <p:cNvPr id="62479" name="Text Box 15"/>
          <p:cNvSpPr txBox="1">
            <a:spLocks noChangeArrowheads="1"/>
          </p:cNvSpPr>
          <p:nvPr/>
        </p:nvSpPr>
        <p:spPr bwMode="auto">
          <a:xfrm>
            <a:off x="7162800" y="127186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2480" name="Text Box 16"/>
          <p:cNvSpPr txBox="1">
            <a:spLocks noChangeArrowheads="1"/>
          </p:cNvSpPr>
          <p:nvPr/>
        </p:nvSpPr>
        <p:spPr bwMode="auto">
          <a:xfrm>
            <a:off x="8991600" y="130361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2481" name="Text Box 17"/>
          <p:cNvSpPr txBox="1">
            <a:spLocks noChangeArrowheads="1"/>
          </p:cNvSpPr>
          <p:nvPr/>
        </p:nvSpPr>
        <p:spPr bwMode="auto">
          <a:xfrm>
            <a:off x="7086600" y="3453086"/>
            <a:ext cx="1752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write(A);</a:t>
            </a:r>
          </a:p>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read(B);      </a:t>
            </a:r>
          </a:p>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write(B);</a:t>
            </a:r>
          </a:p>
        </p:txBody>
      </p:sp>
      <p:sp>
        <p:nvSpPr>
          <p:cNvPr id="62482" name="AutoShape 18"/>
          <p:cNvSpPr>
            <a:spLocks noChangeArrowheads="1"/>
          </p:cNvSpPr>
          <p:nvPr/>
        </p:nvSpPr>
        <p:spPr bwMode="auto">
          <a:xfrm>
            <a:off x="6324600" y="2021160"/>
            <a:ext cx="609600" cy="2133600"/>
          </a:xfrm>
          <a:prstGeom prst="wedgeRoundRectCallout">
            <a:avLst>
              <a:gd name="adj1" fmla="val 44532"/>
              <a:gd name="adj2" fmla="val 11088"/>
              <a:gd name="adj3" fmla="val 16667"/>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并</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行</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调</a:t>
            </a:r>
          </a:p>
          <a:p>
            <a:pPr algn="ctr" eaLnBrk="1" hangingPunct="1">
              <a:spcBef>
                <a:spcPct val="0"/>
              </a:spcBef>
              <a:buClrTx/>
              <a:buFontTx/>
              <a:buNone/>
            </a:pPr>
            <a:r>
              <a:rPr lang="zh-CN" altLang="en-US" sz="2800" b="1" dirty="0">
                <a:latin typeface="等线" panose="02010600030101010101" pitchFamily="2" charset="-122"/>
                <a:ea typeface="等线" panose="02010600030101010101" pitchFamily="2" charset="-122"/>
              </a:rPr>
              <a:t>度</a:t>
            </a:r>
          </a:p>
          <a:p>
            <a:pPr algn="ctr" eaLnBrk="1" hangingPunct="1">
              <a:spcBef>
                <a:spcPct val="0"/>
              </a:spcBef>
              <a:buClrTx/>
              <a:buFontTx/>
              <a:buNone/>
            </a:pPr>
            <a:r>
              <a:rPr lang="zh-CN" altLang="en-US" sz="2800" dirty="0">
                <a:latin typeface="等线" panose="02010600030101010101" pitchFamily="2" charset="-122"/>
                <a:ea typeface="等线" panose="02010600030101010101" pitchFamily="2" charset="-122"/>
              </a:rPr>
              <a:t>4</a:t>
            </a:r>
          </a:p>
        </p:txBody>
      </p:sp>
      <p:sp>
        <p:nvSpPr>
          <p:cNvPr id="62483" name="Text Box 19"/>
          <p:cNvSpPr txBox="1">
            <a:spLocks noChangeArrowheads="1"/>
          </p:cNvSpPr>
          <p:nvPr/>
        </p:nvSpPr>
        <p:spPr bwMode="auto">
          <a:xfrm>
            <a:off x="8839200" y="2173561"/>
            <a:ext cx="1752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read(A);</a:t>
            </a:r>
          </a:p>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write(A);</a:t>
            </a:r>
          </a:p>
          <a:p>
            <a:pPr eaLnBrk="1" hangingPunct="1">
              <a:lnSpc>
                <a:spcPct val="95000"/>
              </a:lnSpc>
              <a:spcBef>
                <a:spcPct val="0"/>
              </a:spcBef>
              <a:buClrTx/>
              <a:buFontTx/>
              <a:buNone/>
            </a:pPr>
            <a:r>
              <a:rPr lang="en-US" altLang="zh-CN" sz="2800" dirty="0">
                <a:latin typeface="等线" panose="02010600030101010101" pitchFamily="2" charset="-122"/>
                <a:ea typeface="等线" panose="02010600030101010101" pitchFamily="2" charset="-122"/>
              </a:rPr>
              <a:t>read(B);</a:t>
            </a:r>
          </a:p>
        </p:txBody>
      </p:sp>
      <p:sp>
        <p:nvSpPr>
          <p:cNvPr id="62484" name="Line 20"/>
          <p:cNvSpPr>
            <a:spLocks noChangeShapeType="1"/>
          </p:cNvSpPr>
          <p:nvPr/>
        </p:nvSpPr>
        <p:spPr bwMode="auto">
          <a:xfrm>
            <a:off x="6324600" y="1868760"/>
            <a:ext cx="419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Line 21"/>
          <p:cNvSpPr>
            <a:spLocks noChangeShapeType="1"/>
          </p:cNvSpPr>
          <p:nvPr/>
        </p:nvSpPr>
        <p:spPr bwMode="auto">
          <a:xfrm>
            <a:off x="8839200" y="1066800"/>
            <a:ext cx="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6" name="Oval 22"/>
          <p:cNvSpPr>
            <a:spLocks noChangeArrowheads="1"/>
          </p:cNvSpPr>
          <p:nvPr/>
        </p:nvSpPr>
        <p:spPr bwMode="auto">
          <a:xfrm>
            <a:off x="7543800" y="560256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2487" name="Text Box 23"/>
          <p:cNvSpPr txBox="1">
            <a:spLocks noChangeArrowheads="1"/>
          </p:cNvSpPr>
          <p:nvPr/>
        </p:nvSpPr>
        <p:spPr bwMode="auto">
          <a:xfrm>
            <a:off x="7620000" y="575496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2488" name="Freeform 24"/>
          <p:cNvSpPr>
            <a:spLocks/>
          </p:cNvSpPr>
          <p:nvPr/>
        </p:nvSpPr>
        <p:spPr bwMode="auto">
          <a:xfrm>
            <a:off x="8382000" y="5513660"/>
            <a:ext cx="1066800" cy="317500"/>
          </a:xfrm>
          <a:custGeom>
            <a:avLst/>
            <a:gdLst>
              <a:gd name="T0" fmla="*/ 0 w 672"/>
              <a:gd name="T1" fmla="*/ 383063732 h 200"/>
              <a:gd name="T2" fmla="*/ 604837479 w 672"/>
              <a:gd name="T3" fmla="*/ 20161250 h 200"/>
              <a:gd name="T4" fmla="*/ 1451609869 w 672"/>
              <a:gd name="T5" fmla="*/ 262096269 h 200"/>
              <a:gd name="T6" fmla="*/ 1693545178 w 672"/>
              <a:gd name="T7" fmla="*/ 504031295 h 200"/>
              <a:gd name="T8" fmla="*/ 0 60000 65536"/>
              <a:gd name="T9" fmla="*/ 0 60000 65536"/>
              <a:gd name="T10" fmla="*/ 0 60000 65536"/>
              <a:gd name="T11" fmla="*/ 0 60000 65536"/>
              <a:gd name="T12" fmla="*/ 0 w 672"/>
              <a:gd name="T13" fmla="*/ 0 h 200"/>
              <a:gd name="T14" fmla="*/ 672 w 672"/>
              <a:gd name="T15" fmla="*/ 200 h 200"/>
            </a:gdLst>
            <a:ahLst/>
            <a:cxnLst>
              <a:cxn ang="T8">
                <a:pos x="T0" y="T1"/>
              </a:cxn>
              <a:cxn ang="T9">
                <a:pos x="T2" y="T3"/>
              </a:cxn>
              <a:cxn ang="T10">
                <a:pos x="T4" y="T5"/>
              </a:cxn>
              <a:cxn ang="T11">
                <a:pos x="T6" y="T7"/>
              </a:cxn>
            </a:cxnLst>
            <a:rect l="T12" t="T13" r="T14" b="T15"/>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9" name="Freeform 25"/>
          <p:cNvSpPr>
            <a:spLocks/>
          </p:cNvSpPr>
          <p:nvPr/>
        </p:nvSpPr>
        <p:spPr bwMode="auto">
          <a:xfrm flipV="1">
            <a:off x="8382000" y="6212160"/>
            <a:ext cx="1066800" cy="457200"/>
          </a:xfrm>
          <a:custGeom>
            <a:avLst/>
            <a:gdLst>
              <a:gd name="T0" fmla="*/ 0 w 672"/>
              <a:gd name="T1" fmla="*/ 794321035 h 200"/>
              <a:gd name="T2" fmla="*/ 604837479 w 672"/>
              <a:gd name="T3" fmla="*/ 41806373 h 200"/>
              <a:gd name="T4" fmla="*/ 1451609869 w 672"/>
              <a:gd name="T5" fmla="*/ 543482761 h 200"/>
              <a:gd name="T6" fmla="*/ 1693545178 w 672"/>
              <a:gd name="T7" fmla="*/ 1045159167 h 200"/>
              <a:gd name="T8" fmla="*/ 0 60000 65536"/>
              <a:gd name="T9" fmla="*/ 0 60000 65536"/>
              <a:gd name="T10" fmla="*/ 0 60000 65536"/>
              <a:gd name="T11" fmla="*/ 0 60000 65536"/>
              <a:gd name="T12" fmla="*/ 0 w 672"/>
              <a:gd name="T13" fmla="*/ 0 h 200"/>
              <a:gd name="T14" fmla="*/ 672 w 672"/>
              <a:gd name="T15" fmla="*/ 200 h 200"/>
            </a:gdLst>
            <a:ahLst/>
            <a:cxnLst>
              <a:cxn ang="T8">
                <a:pos x="T0" y="T1"/>
              </a:cxn>
              <a:cxn ang="T9">
                <a:pos x="T2" y="T3"/>
              </a:cxn>
              <a:cxn ang="T10">
                <a:pos x="T4" y="T5"/>
              </a:cxn>
              <a:cxn ang="T11">
                <a:pos x="T6" y="T7"/>
              </a:cxn>
            </a:cxnLst>
            <a:rect l="T12" t="T13" r="T14" b="T15"/>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0" name="Oval 26"/>
          <p:cNvSpPr>
            <a:spLocks noChangeArrowheads="1"/>
          </p:cNvSpPr>
          <p:nvPr/>
        </p:nvSpPr>
        <p:spPr bwMode="auto">
          <a:xfrm>
            <a:off x="9372600" y="552636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2491" name="Text Box 27"/>
          <p:cNvSpPr txBox="1">
            <a:spLocks noChangeArrowheads="1"/>
          </p:cNvSpPr>
          <p:nvPr/>
        </p:nvSpPr>
        <p:spPr bwMode="auto">
          <a:xfrm>
            <a:off x="9448800" y="567876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2492" name="Text Box 28"/>
          <p:cNvSpPr txBox="1">
            <a:spLocks noChangeArrowheads="1"/>
          </p:cNvSpPr>
          <p:nvPr/>
        </p:nvSpPr>
        <p:spPr bwMode="auto">
          <a:xfrm>
            <a:off x="2514600" y="1944960"/>
            <a:ext cx="19812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read(A);</a:t>
            </a:r>
          </a:p>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write(A);</a:t>
            </a:r>
            <a:endParaRPr lang="en-US" altLang="zh-CN" sz="2400" dirty="0">
              <a:latin typeface="等线" panose="02010600030101010101" pitchFamily="2" charset="-122"/>
              <a:ea typeface="等线" panose="02010600030101010101" pitchFamily="2" charset="-122"/>
            </a:endParaRPr>
          </a:p>
        </p:txBody>
      </p:sp>
      <p:sp>
        <p:nvSpPr>
          <p:cNvPr id="62493" name="Text Box 29"/>
          <p:cNvSpPr txBox="1">
            <a:spLocks noChangeArrowheads="1"/>
          </p:cNvSpPr>
          <p:nvPr/>
        </p:nvSpPr>
        <p:spPr bwMode="auto">
          <a:xfrm>
            <a:off x="4267200" y="3989660"/>
            <a:ext cx="1752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read(B);</a:t>
            </a:r>
          </a:p>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write(B);</a:t>
            </a:r>
          </a:p>
        </p:txBody>
      </p:sp>
      <p:sp>
        <p:nvSpPr>
          <p:cNvPr id="62494" name="Text Box 30"/>
          <p:cNvSpPr txBox="1">
            <a:spLocks noChangeArrowheads="1"/>
          </p:cNvSpPr>
          <p:nvPr/>
        </p:nvSpPr>
        <p:spPr bwMode="auto">
          <a:xfrm>
            <a:off x="2514600" y="3316560"/>
            <a:ext cx="152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read(B);      </a:t>
            </a:r>
          </a:p>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write(B);</a:t>
            </a:r>
          </a:p>
        </p:txBody>
      </p:sp>
      <p:sp>
        <p:nvSpPr>
          <p:cNvPr id="62495" name="Text Box 31"/>
          <p:cNvSpPr txBox="1">
            <a:spLocks noChangeArrowheads="1"/>
          </p:cNvSpPr>
          <p:nvPr/>
        </p:nvSpPr>
        <p:spPr bwMode="auto">
          <a:xfrm>
            <a:off x="4267200" y="2645048"/>
            <a:ext cx="19812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read(A);</a:t>
            </a:r>
          </a:p>
          <a:p>
            <a:pPr eaLnBrk="1" hangingPunct="1">
              <a:lnSpc>
                <a:spcPct val="80000"/>
              </a:lnSpc>
              <a:spcBef>
                <a:spcPct val="0"/>
              </a:spcBef>
              <a:buClrTx/>
              <a:buFontTx/>
              <a:buNone/>
            </a:pPr>
            <a:r>
              <a:rPr lang="en-US" altLang="zh-CN" sz="2800" dirty="0">
                <a:latin typeface="等线" panose="02010600030101010101" pitchFamily="2" charset="-122"/>
                <a:ea typeface="等线" panose="02010600030101010101" pitchFamily="2" charset="-122"/>
              </a:rPr>
              <a:t>write(A);</a:t>
            </a:r>
            <a:endParaRPr lang="en-US" altLang="zh-CN" sz="2400"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zh-CN" altLang="en-US" sz="3200" dirty="0" smtClean="0"/>
              <a:t>冲突可串行化</a:t>
            </a:r>
          </a:p>
        </p:txBody>
      </p:sp>
      <p:sp>
        <p:nvSpPr>
          <p:cNvPr id="63491" name="Rectangle 3"/>
          <p:cNvSpPr>
            <a:spLocks noGrp="1" noChangeArrowheads="1"/>
          </p:cNvSpPr>
          <p:nvPr>
            <p:ph idx="1"/>
          </p:nvPr>
        </p:nvSpPr>
        <p:spPr>
          <a:xfrm>
            <a:off x="504891" y="1539982"/>
            <a:ext cx="8959298" cy="2709182"/>
          </a:xfrm>
        </p:spPr>
        <p:txBody>
          <a:bodyPr>
            <a:normAutofit fontScale="92500"/>
          </a:bodyPr>
          <a:lstStyle/>
          <a:p>
            <a:pPr lvl="1" eaLnBrk="1" hangingPunct="1">
              <a:lnSpc>
                <a:spcPct val="150000"/>
              </a:lnSpc>
              <a:buFont typeface="Wingdings" panose="05000000000000000000" pitchFamily="2" charset="2"/>
              <a:buNone/>
            </a:pPr>
            <a:r>
              <a:rPr lang="zh-CN" altLang="en-US" sz="2400" dirty="0">
                <a:latin typeface="等线" panose="02010600030101010101" pitchFamily="2" charset="-122"/>
              </a:rPr>
              <a:t>	如果优先图中存在边</a:t>
            </a:r>
            <a:r>
              <a:rPr lang="en-US" altLang="zh-CN" sz="2400" dirty="0" err="1"/>
              <a:t>T</a:t>
            </a:r>
            <a:r>
              <a:rPr lang="en-US" altLang="zh-CN" sz="2400" baseline="-16000" dirty="0" err="1"/>
              <a:t>i</a:t>
            </a:r>
            <a:r>
              <a:rPr lang="en-US" altLang="zh-CN" sz="2400" dirty="0" err="1">
                <a:sym typeface="Symbol" panose="05050102010706020507" pitchFamily="18" charset="2"/>
              </a:rPr>
              <a:t></a:t>
            </a:r>
            <a:r>
              <a:rPr lang="en-US" altLang="zh-CN" sz="2400" dirty="0" err="1"/>
              <a:t>T</a:t>
            </a:r>
            <a:r>
              <a:rPr lang="en-US" altLang="zh-CN" sz="2400" baseline="-16000" dirty="0" err="1"/>
              <a:t>j</a:t>
            </a:r>
            <a:r>
              <a:rPr lang="en-US" altLang="zh-CN" sz="2400" dirty="0">
                <a:latin typeface="等线" panose="02010600030101010101" pitchFamily="2" charset="-122"/>
              </a:rPr>
              <a:t> ，</a:t>
            </a:r>
            <a:r>
              <a:rPr lang="zh-CN" altLang="en-US" sz="2400" dirty="0">
                <a:latin typeface="等线" panose="02010600030101010101" pitchFamily="2" charset="-122"/>
              </a:rPr>
              <a:t>则在任何等价于</a:t>
            </a:r>
            <a:r>
              <a:rPr lang="en-US" altLang="zh-CN" sz="2400" dirty="0">
                <a:latin typeface="等线" panose="02010600030101010101" pitchFamily="2" charset="-122"/>
              </a:rPr>
              <a:t>S</a:t>
            </a:r>
            <a:r>
              <a:rPr lang="zh-CN" altLang="en-US" sz="2400" dirty="0">
                <a:latin typeface="等线" panose="02010600030101010101" pitchFamily="2" charset="-122"/>
              </a:rPr>
              <a:t>的串行调度</a:t>
            </a:r>
            <a:r>
              <a:rPr lang="en-US" altLang="zh-CN" sz="2400" dirty="0">
                <a:latin typeface="等线" panose="02010600030101010101" pitchFamily="2" charset="-122"/>
              </a:rPr>
              <a:t>S</a:t>
            </a:r>
            <a:r>
              <a:rPr lang="en-US" altLang="zh-CN" sz="2400" dirty="0"/>
              <a:t>'</a:t>
            </a:r>
            <a:r>
              <a:rPr lang="zh-CN" altLang="en-US" sz="2400" dirty="0">
                <a:latin typeface="等线" panose="02010600030101010101" pitchFamily="2" charset="-122"/>
              </a:rPr>
              <a:t>中，</a:t>
            </a:r>
            <a:r>
              <a:rPr lang="en-US" altLang="zh-CN" sz="2400" dirty="0" err="1"/>
              <a:t>T</a:t>
            </a:r>
            <a:r>
              <a:rPr lang="en-US" altLang="zh-CN" sz="2400" baseline="-16000" dirty="0" err="1"/>
              <a:t>i</a:t>
            </a:r>
            <a:r>
              <a:rPr lang="zh-CN" altLang="en-US" sz="2400" dirty="0">
                <a:latin typeface="等线" panose="02010600030101010101" pitchFamily="2" charset="-122"/>
              </a:rPr>
              <a:t>都必须出现在</a:t>
            </a:r>
            <a:r>
              <a:rPr lang="en-US" altLang="zh-CN" sz="2400" dirty="0" err="1"/>
              <a:t>T</a:t>
            </a:r>
            <a:r>
              <a:rPr lang="en-US" altLang="zh-CN" sz="2400" baseline="-16000" dirty="0" err="1"/>
              <a:t>j</a:t>
            </a:r>
            <a:r>
              <a:rPr lang="zh-CN" altLang="en-US" sz="2400" dirty="0">
                <a:latin typeface="等线" panose="02010600030101010101" pitchFamily="2" charset="-122"/>
              </a:rPr>
              <a:t>之前</a:t>
            </a:r>
          </a:p>
          <a:p>
            <a:pPr lvl="1" eaLnBrk="1" hangingPunct="1">
              <a:lnSpc>
                <a:spcPct val="150000"/>
              </a:lnSpc>
              <a:buFont typeface="Wingdings" panose="05000000000000000000" pitchFamily="2" charset="2"/>
              <a:buChar char="Ø"/>
            </a:pPr>
            <a:r>
              <a:rPr lang="zh-CN" altLang="en-US" sz="2400" dirty="0"/>
              <a:t>冲突可串行化判定准则</a:t>
            </a:r>
          </a:p>
          <a:p>
            <a:pPr lvl="1" eaLnBrk="1" hangingPunct="1">
              <a:lnSpc>
                <a:spcPct val="150000"/>
              </a:lnSpc>
              <a:buFont typeface="Wingdings" panose="05000000000000000000" pitchFamily="2" charset="2"/>
              <a:buNone/>
            </a:pPr>
            <a:r>
              <a:rPr lang="zh-CN" altLang="en-US" sz="2400" dirty="0"/>
              <a:t>	如果调度</a:t>
            </a:r>
            <a:r>
              <a:rPr lang="en-US" altLang="zh-CN" sz="2400" dirty="0"/>
              <a:t>S</a:t>
            </a:r>
            <a:r>
              <a:rPr lang="zh-CN" altLang="en-US" sz="2400" dirty="0"/>
              <a:t>的优先图中有环，则调度</a:t>
            </a:r>
            <a:r>
              <a:rPr lang="en-US" altLang="zh-CN" sz="2400" dirty="0"/>
              <a:t>S</a:t>
            </a:r>
            <a:r>
              <a:rPr lang="zh-CN" altLang="en-US" sz="2400" dirty="0"/>
              <a:t>是非冲突可串行化的。如果图中无环，则调度</a:t>
            </a:r>
            <a:r>
              <a:rPr lang="en-US" altLang="zh-CN" sz="2400" dirty="0"/>
              <a:t>S</a:t>
            </a:r>
            <a:r>
              <a:rPr lang="zh-CN" altLang="en-US" sz="2400" dirty="0"/>
              <a:t>是冲突可串行化的</a:t>
            </a:r>
          </a:p>
        </p:txBody>
      </p:sp>
      <p:sp>
        <p:nvSpPr>
          <p:cNvPr id="63492" name="Oval 4"/>
          <p:cNvSpPr>
            <a:spLocks noChangeArrowheads="1"/>
          </p:cNvSpPr>
          <p:nvPr/>
        </p:nvSpPr>
        <p:spPr bwMode="auto">
          <a:xfrm>
            <a:off x="2971800" y="449580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3493" name="Text Box 5"/>
          <p:cNvSpPr txBox="1">
            <a:spLocks noChangeArrowheads="1"/>
          </p:cNvSpPr>
          <p:nvPr/>
        </p:nvSpPr>
        <p:spPr bwMode="auto">
          <a:xfrm>
            <a:off x="3048000" y="46482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3494" name="Oval 6"/>
          <p:cNvSpPr>
            <a:spLocks noChangeArrowheads="1"/>
          </p:cNvSpPr>
          <p:nvPr/>
        </p:nvSpPr>
        <p:spPr bwMode="auto">
          <a:xfrm>
            <a:off x="4800600" y="449580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3495" name="Text Box 7"/>
          <p:cNvSpPr txBox="1">
            <a:spLocks noChangeArrowheads="1"/>
          </p:cNvSpPr>
          <p:nvPr/>
        </p:nvSpPr>
        <p:spPr bwMode="auto">
          <a:xfrm>
            <a:off x="4876800" y="46482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3496" name="Line 8"/>
          <p:cNvSpPr>
            <a:spLocks noChangeShapeType="1"/>
          </p:cNvSpPr>
          <p:nvPr/>
        </p:nvSpPr>
        <p:spPr bwMode="auto">
          <a:xfrm>
            <a:off x="3886200" y="4953000"/>
            <a:ext cx="914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Oval 9"/>
          <p:cNvSpPr>
            <a:spLocks noChangeArrowheads="1"/>
          </p:cNvSpPr>
          <p:nvPr/>
        </p:nvSpPr>
        <p:spPr bwMode="auto">
          <a:xfrm>
            <a:off x="7543800" y="450850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3498" name="Text Box 10"/>
          <p:cNvSpPr txBox="1">
            <a:spLocks noChangeArrowheads="1"/>
          </p:cNvSpPr>
          <p:nvPr/>
        </p:nvSpPr>
        <p:spPr bwMode="auto">
          <a:xfrm>
            <a:off x="7620000" y="46609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T1</a:t>
            </a:r>
            <a:endParaRPr lang="en-US" altLang="zh-CN" sz="2400" dirty="0">
              <a:latin typeface="等线" panose="02010600030101010101" pitchFamily="2" charset="-122"/>
              <a:ea typeface="等线" panose="02010600030101010101" pitchFamily="2" charset="-122"/>
            </a:endParaRPr>
          </a:p>
        </p:txBody>
      </p:sp>
      <p:sp>
        <p:nvSpPr>
          <p:cNvPr id="63499" name="Freeform 11"/>
          <p:cNvSpPr>
            <a:spLocks/>
          </p:cNvSpPr>
          <p:nvPr/>
        </p:nvSpPr>
        <p:spPr bwMode="auto">
          <a:xfrm>
            <a:off x="8382000" y="4419600"/>
            <a:ext cx="1066800" cy="317500"/>
          </a:xfrm>
          <a:custGeom>
            <a:avLst/>
            <a:gdLst>
              <a:gd name="T0" fmla="*/ 0 w 672"/>
              <a:gd name="T1" fmla="*/ 383063732 h 200"/>
              <a:gd name="T2" fmla="*/ 604837479 w 672"/>
              <a:gd name="T3" fmla="*/ 20161250 h 200"/>
              <a:gd name="T4" fmla="*/ 1451609869 w 672"/>
              <a:gd name="T5" fmla="*/ 262096269 h 200"/>
              <a:gd name="T6" fmla="*/ 1693545178 w 672"/>
              <a:gd name="T7" fmla="*/ 504031295 h 200"/>
              <a:gd name="T8" fmla="*/ 0 60000 65536"/>
              <a:gd name="T9" fmla="*/ 0 60000 65536"/>
              <a:gd name="T10" fmla="*/ 0 60000 65536"/>
              <a:gd name="T11" fmla="*/ 0 60000 65536"/>
              <a:gd name="T12" fmla="*/ 0 w 672"/>
              <a:gd name="T13" fmla="*/ 0 h 200"/>
              <a:gd name="T14" fmla="*/ 672 w 672"/>
              <a:gd name="T15" fmla="*/ 200 h 200"/>
            </a:gdLst>
            <a:ahLst/>
            <a:cxnLst>
              <a:cxn ang="T8">
                <a:pos x="T0" y="T1"/>
              </a:cxn>
              <a:cxn ang="T9">
                <a:pos x="T2" y="T3"/>
              </a:cxn>
              <a:cxn ang="T10">
                <a:pos x="T4" y="T5"/>
              </a:cxn>
              <a:cxn ang="T11">
                <a:pos x="T6" y="T7"/>
              </a:cxn>
            </a:cxnLst>
            <a:rect l="T12" t="T13" r="T14" b="T15"/>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0" name="Freeform 12"/>
          <p:cNvSpPr>
            <a:spLocks/>
          </p:cNvSpPr>
          <p:nvPr/>
        </p:nvSpPr>
        <p:spPr bwMode="auto">
          <a:xfrm flipV="1">
            <a:off x="8382000" y="5118100"/>
            <a:ext cx="1066800" cy="457200"/>
          </a:xfrm>
          <a:custGeom>
            <a:avLst/>
            <a:gdLst>
              <a:gd name="T0" fmla="*/ 0 w 672"/>
              <a:gd name="T1" fmla="*/ 794321035 h 200"/>
              <a:gd name="T2" fmla="*/ 604837479 w 672"/>
              <a:gd name="T3" fmla="*/ 41806373 h 200"/>
              <a:gd name="T4" fmla="*/ 1451609869 w 672"/>
              <a:gd name="T5" fmla="*/ 543482761 h 200"/>
              <a:gd name="T6" fmla="*/ 1693545178 w 672"/>
              <a:gd name="T7" fmla="*/ 1045159167 h 200"/>
              <a:gd name="T8" fmla="*/ 0 60000 65536"/>
              <a:gd name="T9" fmla="*/ 0 60000 65536"/>
              <a:gd name="T10" fmla="*/ 0 60000 65536"/>
              <a:gd name="T11" fmla="*/ 0 60000 65536"/>
              <a:gd name="T12" fmla="*/ 0 w 672"/>
              <a:gd name="T13" fmla="*/ 0 h 200"/>
              <a:gd name="T14" fmla="*/ 672 w 672"/>
              <a:gd name="T15" fmla="*/ 200 h 200"/>
            </a:gdLst>
            <a:ahLst/>
            <a:cxnLst>
              <a:cxn ang="T8">
                <a:pos x="T0" y="T1"/>
              </a:cxn>
              <a:cxn ang="T9">
                <a:pos x="T2" y="T3"/>
              </a:cxn>
              <a:cxn ang="T10">
                <a:pos x="T4" y="T5"/>
              </a:cxn>
              <a:cxn ang="T11">
                <a:pos x="T6" y="T7"/>
              </a:cxn>
            </a:cxnLst>
            <a:rect l="T12" t="T13" r="T14" b="T15"/>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1" name="Oval 13"/>
          <p:cNvSpPr>
            <a:spLocks noChangeArrowheads="1"/>
          </p:cNvSpPr>
          <p:nvPr/>
        </p:nvSpPr>
        <p:spPr bwMode="auto">
          <a:xfrm>
            <a:off x="9372600" y="4432300"/>
            <a:ext cx="914400" cy="914400"/>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latin typeface="等线" panose="02010600030101010101" pitchFamily="2" charset="-122"/>
              <a:ea typeface="等线" panose="02010600030101010101" pitchFamily="2" charset="-122"/>
            </a:endParaRPr>
          </a:p>
        </p:txBody>
      </p:sp>
      <p:sp>
        <p:nvSpPr>
          <p:cNvPr id="63502" name="Text Box 14"/>
          <p:cNvSpPr txBox="1">
            <a:spLocks noChangeArrowheads="1"/>
          </p:cNvSpPr>
          <p:nvPr/>
        </p:nvSpPr>
        <p:spPr bwMode="auto">
          <a:xfrm>
            <a:off x="9448800" y="45847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lang="en-US" altLang="zh-CN" sz="3600" dirty="0">
                <a:latin typeface="等线" panose="02010600030101010101" pitchFamily="2" charset="-122"/>
                <a:ea typeface="等线" panose="02010600030101010101" pitchFamily="2" charset="-122"/>
              </a:rPr>
              <a:t>T2</a:t>
            </a:r>
            <a:endParaRPr lang="en-US" altLang="zh-CN" sz="2400" dirty="0">
              <a:latin typeface="等线" panose="02010600030101010101" pitchFamily="2" charset="-122"/>
              <a:ea typeface="等线" panose="02010600030101010101" pitchFamily="2" charset="-122"/>
            </a:endParaRPr>
          </a:p>
        </p:txBody>
      </p:sp>
      <p:sp>
        <p:nvSpPr>
          <p:cNvPr id="63503" name="AutoShape 15"/>
          <p:cNvSpPr>
            <a:spLocks noChangeArrowheads="1"/>
          </p:cNvSpPr>
          <p:nvPr/>
        </p:nvSpPr>
        <p:spPr bwMode="auto">
          <a:xfrm>
            <a:off x="2514600" y="5867400"/>
            <a:ext cx="2362200" cy="914400"/>
          </a:xfrm>
          <a:prstGeom prst="wedgeRoundRectCallout">
            <a:avLst>
              <a:gd name="adj1" fmla="val 23051"/>
              <a:gd name="adj2" fmla="val -135764"/>
              <a:gd name="adj3" fmla="val 16667"/>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b="1">
                <a:latin typeface="华文新魏" panose="02010800040101010101" pitchFamily="2" charset="-122"/>
                <a:ea typeface="华文新魏" panose="02010800040101010101" pitchFamily="2" charset="-122"/>
              </a:rPr>
              <a:t>并行调度3是冲</a:t>
            </a:r>
          </a:p>
          <a:p>
            <a:pPr algn="ctr" eaLnBrk="1" hangingPunct="1">
              <a:spcBef>
                <a:spcPct val="0"/>
              </a:spcBef>
              <a:buClrTx/>
              <a:buFontTx/>
              <a:buNone/>
            </a:pPr>
            <a:r>
              <a:rPr lang="zh-CN" altLang="en-US" sz="2800" b="1">
                <a:latin typeface="华文新魏" panose="02010800040101010101" pitchFamily="2" charset="-122"/>
                <a:ea typeface="华文新魏" panose="02010800040101010101" pitchFamily="2" charset="-122"/>
              </a:rPr>
              <a:t>突可串行化的</a:t>
            </a:r>
          </a:p>
        </p:txBody>
      </p:sp>
      <p:sp>
        <p:nvSpPr>
          <p:cNvPr id="63504" name="AutoShape 16"/>
          <p:cNvSpPr>
            <a:spLocks noChangeArrowheads="1"/>
          </p:cNvSpPr>
          <p:nvPr/>
        </p:nvSpPr>
        <p:spPr bwMode="auto">
          <a:xfrm>
            <a:off x="6096000" y="5867400"/>
            <a:ext cx="2590800" cy="914400"/>
          </a:xfrm>
          <a:prstGeom prst="wedgeRoundRectCallout">
            <a:avLst>
              <a:gd name="adj1" fmla="val 43505"/>
              <a:gd name="adj2" fmla="val -92014"/>
              <a:gd name="adj3" fmla="val 16667"/>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b="1">
                <a:latin typeface="华文新魏" panose="02010800040101010101" pitchFamily="2" charset="-122"/>
                <a:ea typeface="华文新魏" panose="02010800040101010101" pitchFamily="2" charset="-122"/>
              </a:rPr>
              <a:t>并行调度4是非</a:t>
            </a:r>
          </a:p>
          <a:p>
            <a:pPr algn="ctr" eaLnBrk="1" hangingPunct="1">
              <a:spcBef>
                <a:spcPct val="0"/>
              </a:spcBef>
              <a:buClrTx/>
              <a:buFontTx/>
              <a:buNone/>
            </a:pPr>
            <a:r>
              <a:rPr lang="zh-CN" altLang="en-US" sz="2800" b="1">
                <a:latin typeface="华文新魏" panose="02010800040101010101" pitchFamily="2" charset="-122"/>
                <a:ea typeface="华文新魏" panose="02010800040101010101" pitchFamily="2" charset="-122"/>
              </a:rPr>
              <a:t>冲突可串行化的</a:t>
            </a: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zh-CN" altLang="en-US" sz="3200" dirty="0" smtClean="0"/>
              <a:t>冲突可串行化</a:t>
            </a:r>
          </a:p>
        </p:txBody>
      </p:sp>
      <p:sp>
        <p:nvSpPr>
          <p:cNvPr id="64515" name="Rectangle 3"/>
          <p:cNvSpPr>
            <a:spLocks noGrp="1" noChangeArrowheads="1"/>
          </p:cNvSpPr>
          <p:nvPr>
            <p:ph idx="1"/>
          </p:nvPr>
        </p:nvSpPr>
        <p:spPr/>
        <p:txBody>
          <a:bodyPr>
            <a:normAutofit/>
          </a:bodyPr>
          <a:lstStyle/>
          <a:p>
            <a:pPr eaLnBrk="1" hangingPunct="1">
              <a:lnSpc>
                <a:spcPct val="150000"/>
              </a:lnSpc>
              <a:buFont typeface="Wingdings" panose="05000000000000000000" pitchFamily="2" charset="2"/>
              <a:buNone/>
            </a:pPr>
            <a:r>
              <a:rPr lang="zh-CN" altLang="en-US" sz="2800" dirty="0" smtClean="0"/>
              <a:t>冲突可串行性对可串行化来说不是必要的，而只是充分条件</a:t>
            </a:r>
          </a:p>
          <a:p>
            <a:pPr eaLnBrk="1" hangingPunct="1">
              <a:lnSpc>
                <a:spcPct val="150000"/>
              </a:lnSpc>
              <a:buFont typeface="Wingdings" panose="05000000000000000000" pitchFamily="2" charset="2"/>
              <a:buNone/>
            </a:pPr>
            <a:endParaRPr lang="zh-CN" altLang="en-US" sz="2800" dirty="0" smtClean="0"/>
          </a:p>
          <a:p>
            <a:pPr eaLnBrk="1" hangingPunct="1">
              <a:lnSpc>
                <a:spcPct val="150000"/>
              </a:lnSpc>
              <a:buFont typeface="Wingdings" panose="05000000000000000000" pitchFamily="2" charset="2"/>
              <a:buNone/>
            </a:pPr>
            <a:r>
              <a:rPr lang="zh-CN" altLang="en-US" sz="2800" dirty="0" smtClean="0"/>
              <a:t>考虑：</a:t>
            </a:r>
          </a:p>
          <a:p>
            <a:pPr lvl="1">
              <a:lnSpc>
                <a:spcPct val="150000"/>
              </a:lnSpc>
              <a:buFont typeface="Wingdings" panose="05000000000000000000" pitchFamily="2" charset="2"/>
              <a:buNone/>
            </a:pPr>
            <a:r>
              <a:rPr lang="en-US" altLang="zh-CN" sz="2400" dirty="0" smtClean="0"/>
              <a:t>S1:w</a:t>
            </a:r>
            <a:r>
              <a:rPr lang="en-US" altLang="zh-CN" sz="2400" baseline="-25000" dirty="0" smtClean="0"/>
              <a:t>1</a:t>
            </a:r>
            <a:r>
              <a:rPr lang="en-US" altLang="zh-CN" sz="2400" dirty="0" smtClean="0"/>
              <a:t>(Y); w</a:t>
            </a:r>
            <a:r>
              <a:rPr lang="en-US" altLang="zh-CN" sz="2400" baseline="-25000" dirty="0" smtClean="0"/>
              <a:t>1</a:t>
            </a:r>
            <a:r>
              <a:rPr lang="en-US" altLang="zh-CN" sz="2400" dirty="0" smtClean="0"/>
              <a:t>(X); w</a:t>
            </a:r>
            <a:r>
              <a:rPr lang="en-US" altLang="zh-CN" sz="2400" baseline="-25000" dirty="0" smtClean="0"/>
              <a:t>2</a:t>
            </a:r>
            <a:r>
              <a:rPr lang="en-US" altLang="zh-CN" sz="2400" dirty="0" smtClean="0"/>
              <a:t>(Y); w</a:t>
            </a:r>
            <a:r>
              <a:rPr lang="en-US" altLang="zh-CN" sz="2400" baseline="-25000" dirty="0" smtClean="0"/>
              <a:t>2</a:t>
            </a:r>
            <a:r>
              <a:rPr lang="en-US" altLang="zh-CN" sz="2400" dirty="0" smtClean="0"/>
              <a:t>(X); w</a:t>
            </a:r>
            <a:r>
              <a:rPr lang="en-US" altLang="zh-CN" sz="2400" baseline="-25000" dirty="0" smtClean="0"/>
              <a:t>3</a:t>
            </a:r>
            <a:r>
              <a:rPr lang="en-US" altLang="zh-CN" sz="2400" dirty="0" smtClean="0"/>
              <a:t>(X);</a:t>
            </a:r>
          </a:p>
          <a:p>
            <a:pPr lvl="1">
              <a:lnSpc>
                <a:spcPct val="150000"/>
              </a:lnSpc>
              <a:buFont typeface="Wingdings" panose="05000000000000000000" pitchFamily="2" charset="2"/>
              <a:buNone/>
            </a:pPr>
            <a:r>
              <a:rPr lang="en-US" altLang="zh-CN" sz="2400" dirty="0" smtClean="0"/>
              <a:t>S2:w</a:t>
            </a:r>
            <a:r>
              <a:rPr lang="en-US" altLang="zh-CN" sz="2400" baseline="-25000" dirty="0" smtClean="0"/>
              <a:t>1</a:t>
            </a:r>
            <a:r>
              <a:rPr lang="en-US" altLang="zh-CN" sz="2400" dirty="0" smtClean="0"/>
              <a:t>(Y); w</a:t>
            </a:r>
            <a:r>
              <a:rPr lang="en-US" altLang="zh-CN" sz="2400" baseline="-25000" dirty="0" smtClean="0"/>
              <a:t>2</a:t>
            </a:r>
            <a:r>
              <a:rPr lang="en-US" altLang="zh-CN" sz="2400" dirty="0" smtClean="0"/>
              <a:t>(Y); w</a:t>
            </a:r>
            <a:r>
              <a:rPr lang="en-US" altLang="zh-CN" sz="2400" baseline="-25000" dirty="0" smtClean="0"/>
              <a:t>2</a:t>
            </a:r>
            <a:r>
              <a:rPr lang="en-US" altLang="zh-CN" sz="2400" dirty="0" smtClean="0"/>
              <a:t>(X); w</a:t>
            </a:r>
            <a:r>
              <a:rPr lang="en-US" altLang="zh-CN" sz="2400" baseline="-25000" dirty="0" smtClean="0"/>
              <a:t>1</a:t>
            </a:r>
            <a:r>
              <a:rPr lang="en-US" altLang="zh-CN" sz="2400" dirty="0" smtClean="0"/>
              <a:t>(X); w</a:t>
            </a:r>
            <a:r>
              <a:rPr lang="en-US" altLang="zh-CN" sz="2400" baseline="-25000" dirty="0" smtClean="0"/>
              <a:t>3</a:t>
            </a:r>
            <a:r>
              <a:rPr lang="en-US" altLang="zh-CN" sz="2400" dirty="0" smtClean="0"/>
              <a:t>(X);</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95400" y="260648"/>
            <a:ext cx="7772400" cy="1143000"/>
          </a:xfrm>
        </p:spPr>
        <p:txBody>
          <a:bodyPr>
            <a:normAutofit/>
          </a:bodyPr>
          <a:lstStyle/>
          <a:p>
            <a:pPr eaLnBrk="1" hangingPunct="1"/>
            <a:r>
              <a:rPr lang="zh-CN" altLang="en-US" sz="3200" dirty="0" smtClean="0"/>
              <a:t>优先图测试发挥作用的原因</a:t>
            </a:r>
          </a:p>
        </p:txBody>
      </p:sp>
      <p:sp>
        <p:nvSpPr>
          <p:cNvPr id="65539" name="Rectangle 3"/>
          <p:cNvSpPr>
            <a:spLocks noGrp="1" noChangeArrowheads="1"/>
          </p:cNvSpPr>
          <p:nvPr>
            <p:ph idx="1"/>
          </p:nvPr>
        </p:nvSpPr>
        <p:spPr>
          <a:xfrm>
            <a:off x="695400" y="1402976"/>
            <a:ext cx="10657184" cy="5338391"/>
          </a:xfrm>
        </p:spPr>
        <p:txBody>
          <a:bodyPr>
            <a:normAutofit lnSpcReduction="10000"/>
          </a:bodyPr>
          <a:lstStyle/>
          <a:p>
            <a:pPr eaLnBrk="1" hangingPunct="1">
              <a:lnSpc>
                <a:spcPct val="150000"/>
              </a:lnSpc>
              <a:buFont typeface="Wingdings" panose="05000000000000000000" pitchFamily="2" charset="2"/>
              <a:buNone/>
            </a:pPr>
            <a:r>
              <a:rPr lang="zh-CN" altLang="en-US" sz="2800" dirty="0"/>
              <a:t>不存在环路，则该调度是冲突可串行化的（归纳法）</a:t>
            </a:r>
          </a:p>
          <a:p>
            <a:pPr eaLnBrk="1" hangingPunct="1">
              <a:lnSpc>
                <a:spcPct val="150000"/>
              </a:lnSpc>
              <a:buFont typeface="Wingdings" panose="05000000000000000000" pitchFamily="2" charset="2"/>
              <a:buNone/>
            </a:pPr>
            <a:r>
              <a:rPr lang="zh-CN" altLang="en-US" sz="2800" dirty="0"/>
              <a:t>基础：如果</a:t>
            </a:r>
            <a:r>
              <a:rPr lang="en-US" altLang="zh-CN" sz="2800" dirty="0"/>
              <a:t>n=1</a:t>
            </a:r>
            <a:r>
              <a:rPr lang="zh-CN" altLang="en-US" sz="2800" dirty="0"/>
              <a:t>，即调度中只有一个事务，则该调度已经是串行的</a:t>
            </a:r>
          </a:p>
          <a:p>
            <a:pPr eaLnBrk="1" hangingPunct="1">
              <a:lnSpc>
                <a:spcPct val="150000"/>
              </a:lnSpc>
              <a:buFont typeface="Wingdings" panose="05000000000000000000" pitchFamily="2" charset="2"/>
              <a:buNone/>
            </a:pPr>
            <a:r>
              <a:rPr lang="zh-CN" altLang="en-US" sz="2800" dirty="0"/>
              <a:t>归纳：设调度</a:t>
            </a:r>
            <a:r>
              <a:rPr lang="en-US" altLang="zh-CN" sz="2800" dirty="0"/>
              <a:t>S</a:t>
            </a:r>
            <a:r>
              <a:rPr lang="zh-CN" altLang="en-US" sz="2800" dirty="0"/>
              <a:t>由</a:t>
            </a:r>
            <a:r>
              <a:rPr lang="en-US" altLang="zh-CN" sz="2800" dirty="0"/>
              <a:t>n</a:t>
            </a:r>
            <a:r>
              <a:rPr lang="zh-CN" altLang="en-US" sz="2800" dirty="0"/>
              <a:t>个</a:t>
            </a:r>
            <a:r>
              <a:rPr lang="zh-CN" altLang="en-US" sz="2800" dirty="0" smtClean="0"/>
              <a:t>事务</a:t>
            </a:r>
            <a:r>
              <a:rPr lang="en-US" altLang="zh-CN" sz="2800" dirty="0" smtClean="0"/>
              <a:t>T</a:t>
            </a:r>
            <a:r>
              <a:rPr lang="en-US" altLang="zh-CN" sz="2800" baseline="-25000" dirty="0" smtClean="0"/>
              <a:t>1</a:t>
            </a:r>
            <a:r>
              <a:rPr lang="zh-CN" altLang="en-US" sz="2800" dirty="0"/>
              <a:t>，</a:t>
            </a:r>
            <a:r>
              <a:rPr lang="en-US" altLang="zh-CN" sz="2800" dirty="0"/>
              <a:t>T</a:t>
            </a:r>
            <a:r>
              <a:rPr lang="en-US" altLang="zh-CN" sz="2800" baseline="-25000" dirty="0"/>
              <a:t>2</a:t>
            </a:r>
            <a:r>
              <a:rPr lang="zh-CN" altLang="en-US" sz="2800" dirty="0"/>
              <a:t>，</a:t>
            </a:r>
            <a:r>
              <a:rPr lang="en-US" altLang="zh-CN" sz="2800" dirty="0"/>
              <a:t>…</a:t>
            </a:r>
            <a:r>
              <a:rPr lang="zh-CN" altLang="en-US" sz="2800" dirty="0"/>
              <a:t>，</a:t>
            </a:r>
            <a:r>
              <a:rPr lang="en-US" altLang="zh-CN" sz="2800" dirty="0" err="1" smtClean="0"/>
              <a:t>T</a:t>
            </a:r>
            <a:r>
              <a:rPr lang="en-US" altLang="zh-CN" sz="2800" baseline="-25000" dirty="0" err="1" smtClean="0"/>
              <a:t>n</a:t>
            </a:r>
            <a:r>
              <a:rPr lang="zh-CN" altLang="en-US" sz="2800" dirty="0"/>
              <a:t>组成</a:t>
            </a:r>
            <a:endParaRPr lang="en-US" altLang="zh-CN" sz="2800" dirty="0"/>
          </a:p>
          <a:p>
            <a:pPr eaLnBrk="1" hangingPunct="1">
              <a:lnSpc>
                <a:spcPct val="150000"/>
              </a:lnSpc>
              <a:buFont typeface="Wingdings" panose="05000000000000000000" pitchFamily="2" charset="2"/>
              <a:buNone/>
            </a:pPr>
            <a:r>
              <a:rPr lang="en-US" altLang="zh-CN" sz="2800" dirty="0"/>
              <a:t> </a:t>
            </a:r>
            <a:r>
              <a:rPr lang="zh-CN" altLang="en-US" sz="2400" dirty="0"/>
              <a:t>假设</a:t>
            </a:r>
            <a:r>
              <a:rPr lang="en-US" altLang="zh-CN" sz="2400" dirty="0"/>
              <a:t>S</a:t>
            </a:r>
            <a:r>
              <a:rPr lang="zh-CN" altLang="en-US" sz="2400" dirty="0"/>
              <a:t>无环，则至少有一个节点没有到达该节点的弧，设</a:t>
            </a:r>
            <a:r>
              <a:rPr lang="en-US" altLang="zh-CN" sz="2400" dirty="0" err="1"/>
              <a:t>T</a:t>
            </a:r>
            <a:r>
              <a:rPr lang="en-US" altLang="zh-CN" sz="2400" baseline="-25000" dirty="0" err="1"/>
              <a:t>i</a:t>
            </a:r>
            <a:r>
              <a:rPr lang="zh-CN" altLang="en-US" sz="2400" dirty="0"/>
              <a:t>是这样的一个节点，则</a:t>
            </a:r>
            <a:r>
              <a:rPr lang="en-US" altLang="zh-CN" sz="2400" dirty="0"/>
              <a:t>S</a:t>
            </a:r>
            <a:r>
              <a:rPr lang="zh-CN" altLang="en-US" sz="2400" dirty="0"/>
              <a:t>中不可能有位于</a:t>
            </a:r>
            <a:r>
              <a:rPr lang="en-US" altLang="zh-CN" sz="2400" dirty="0" err="1"/>
              <a:t>T</a:t>
            </a:r>
            <a:r>
              <a:rPr lang="en-US" altLang="zh-CN" sz="2400" baseline="-25000" dirty="0" err="1"/>
              <a:t>i</a:t>
            </a:r>
            <a:r>
              <a:rPr lang="zh-CN" altLang="en-US" sz="2400" dirty="0"/>
              <a:t>之前的某事务</a:t>
            </a:r>
            <a:r>
              <a:rPr lang="en-US" altLang="zh-CN" sz="2400" dirty="0" err="1"/>
              <a:t>T</a:t>
            </a:r>
            <a:r>
              <a:rPr lang="en-US" altLang="zh-CN" sz="2400" baseline="-25000" dirty="0" err="1"/>
              <a:t>j</a:t>
            </a:r>
            <a:r>
              <a:rPr lang="zh-CN" altLang="en-US" sz="2400" dirty="0"/>
              <a:t>的某冲突动作，因此我们可以交换</a:t>
            </a:r>
            <a:r>
              <a:rPr lang="en-US" altLang="zh-CN" sz="2400" dirty="0" err="1"/>
              <a:t>T</a:t>
            </a:r>
            <a:r>
              <a:rPr lang="en-US" altLang="zh-CN" sz="2400" baseline="-25000" dirty="0" err="1"/>
              <a:t>i</a:t>
            </a:r>
            <a:r>
              <a:rPr lang="zh-CN" altLang="en-US" sz="2400" dirty="0"/>
              <a:t>的所有动作，保持其顺序，将这些动作移动到</a:t>
            </a:r>
            <a:r>
              <a:rPr lang="en-US" altLang="zh-CN" sz="2400" dirty="0"/>
              <a:t>S</a:t>
            </a:r>
            <a:r>
              <a:rPr lang="zh-CN" altLang="en-US" sz="2400" dirty="0"/>
              <a:t>的前部，该调度具有如下形式：</a:t>
            </a:r>
          </a:p>
          <a:p>
            <a:pPr eaLnBrk="1" hangingPunct="1">
              <a:lnSpc>
                <a:spcPct val="150000"/>
              </a:lnSpc>
              <a:buFont typeface="Wingdings" panose="05000000000000000000" pitchFamily="2" charset="2"/>
              <a:buNone/>
            </a:pPr>
            <a:r>
              <a:rPr lang="zh-CN" altLang="en-US" sz="2400" dirty="0"/>
              <a:t>         （</a:t>
            </a:r>
            <a:r>
              <a:rPr lang="en-US" altLang="zh-CN" sz="2400" dirty="0" err="1"/>
              <a:t>T</a:t>
            </a:r>
            <a:r>
              <a:rPr lang="en-US" altLang="zh-CN" sz="2400" baseline="-25000" dirty="0" err="1"/>
              <a:t>i</a:t>
            </a:r>
            <a:r>
              <a:rPr lang="zh-CN" altLang="en-US" sz="2400" dirty="0"/>
              <a:t>的动作）（其他</a:t>
            </a:r>
            <a:r>
              <a:rPr lang="en-US" altLang="zh-CN" sz="2400" dirty="0"/>
              <a:t>n-1</a:t>
            </a:r>
            <a:r>
              <a:rPr lang="zh-CN" altLang="en-US" sz="2400" dirty="0"/>
              <a:t>个事务的动作）</a:t>
            </a:r>
          </a:p>
          <a:p>
            <a:pPr eaLnBrk="1" hangingPunct="1">
              <a:lnSpc>
                <a:spcPct val="150000"/>
              </a:lnSpc>
              <a:buFont typeface="Wingdings" panose="05000000000000000000" pitchFamily="2" charset="2"/>
              <a:buNone/>
            </a:pPr>
            <a:r>
              <a:rPr lang="zh-CN" altLang="en-US" sz="2400" dirty="0"/>
              <a:t> 考虑到后半部分依然无环，归纳假设同样适用。。。</a:t>
            </a:r>
          </a:p>
          <a:p>
            <a:pPr eaLnBrk="1" hangingPunct="1">
              <a:lnSpc>
                <a:spcPct val="150000"/>
              </a:lnSpc>
              <a:buFont typeface="Wingdings" panose="05000000000000000000" pitchFamily="2" charset="2"/>
              <a:buNone/>
            </a:pP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1. 丢失修改</a:t>
            </a:r>
          </a:p>
        </p:txBody>
      </p:sp>
      <p:sp>
        <p:nvSpPr>
          <p:cNvPr id="14339" name="Rectangle 3"/>
          <p:cNvSpPr>
            <a:spLocks noGrp="1" noChangeArrowheads="1"/>
          </p:cNvSpPr>
          <p:nvPr>
            <p:ph idx="1"/>
          </p:nvPr>
        </p:nvSpPr>
        <p:spPr/>
        <p:txBody>
          <a:bodyPr>
            <a:normAutofit/>
          </a:bodyPr>
          <a:lstStyle/>
          <a:p>
            <a:pPr algn="just" eaLnBrk="1" hangingPunct="1">
              <a:lnSpc>
                <a:spcPct val="150000"/>
              </a:lnSpc>
              <a:buFont typeface="Wingdings" panose="05000000000000000000" pitchFamily="2" charset="2"/>
              <a:buNone/>
            </a:pPr>
            <a:r>
              <a:rPr lang="zh-CN" altLang="en-US" sz="2800" dirty="0" smtClean="0"/>
              <a:t>丢失修改是指事务1与事务2从数据库中读</a:t>
            </a:r>
          </a:p>
          <a:p>
            <a:pPr algn="just" eaLnBrk="1" hangingPunct="1">
              <a:lnSpc>
                <a:spcPct val="150000"/>
              </a:lnSpc>
              <a:buFont typeface="Wingdings" panose="05000000000000000000" pitchFamily="2" charset="2"/>
              <a:buNone/>
            </a:pPr>
            <a:r>
              <a:rPr lang="zh-CN" altLang="en-US" sz="2800" dirty="0" smtClean="0"/>
              <a:t>入同一数据并修改</a:t>
            </a:r>
          </a:p>
          <a:p>
            <a:pPr algn="just" eaLnBrk="1" hangingPunct="1">
              <a:lnSpc>
                <a:spcPct val="150000"/>
              </a:lnSpc>
              <a:buFont typeface="Wingdings" panose="05000000000000000000" pitchFamily="2" charset="2"/>
              <a:buNone/>
            </a:pPr>
            <a:r>
              <a:rPr lang="zh-CN" altLang="en-US" sz="2800" dirty="0" smtClean="0"/>
              <a:t>事务2的提交结果破坏了事务1提交的结果，</a:t>
            </a:r>
          </a:p>
          <a:p>
            <a:pPr algn="just" eaLnBrk="1" hangingPunct="1">
              <a:lnSpc>
                <a:spcPct val="150000"/>
              </a:lnSpc>
              <a:buFont typeface="Wingdings" panose="05000000000000000000" pitchFamily="2" charset="2"/>
              <a:buNone/>
            </a:pPr>
            <a:r>
              <a:rPr lang="zh-CN" altLang="en-US" sz="2800" dirty="0" smtClean="0"/>
              <a:t>导致事务1的修改被丢失。</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dirty="0" smtClean="0"/>
              <a:t>四、</a:t>
            </a:r>
            <a:r>
              <a:rPr lang="zh-CN" altLang="en-US" sz="3200" dirty="0" smtClean="0"/>
              <a:t>可恢复性</a:t>
            </a:r>
            <a:r>
              <a:rPr lang="zh-CN" altLang="en-US" dirty="0" smtClean="0"/>
              <a:t>的问题</a:t>
            </a:r>
          </a:p>
        </p:txBody>
      </p:sp>
      <p:sp>
        <p:nvSpPr>
          <p:cNvPr id="124931" name="Rectangle 3"/>
          <p:cNvSpPr>
            <a:spLocks noGrp="1" noChangeArrowheads="1"/>
          </p:cNvSpPr>
          <p:nvPr>
            <p:ph idx="1"/>
          </p:nvPr>
        </p:nvSpPr>
        <p:spPr>
          <a:xfrm>
            <a:off x="838200" y="1690690"/>
            <a:ext cx="9938320" cy="5167310"/>
          </a:xfrm>
        </p:spPr>
        <p:txBody>
          <a:bodyPr>
            <a:normAutofit/>
          </a:bodyPr>
          <a:lstStyle/>
          <a:p>
            <a:pPr>
              <a:lnSpc>
                <a:spcPct val="90000"/>
              </a:lnSpc>
              <a:buFont typeface="Wingdings" panose="05000000000000000000" pitchFamily="2" charset="2"/>
              <a:buChar char="Ø"/>
            </a:pPr>
            <a:r>
              <a:rPr lang="zh-CN" altLang="en-US" sz="2800" dirty="0"/>
              <a:t>事务故障不可避免，若</a:t>
            </a:r>
            <a:r>
              <a:rPr lang="en-US" altLang="zh-CN" sz="2800" dirty="0" err="1"/>
              <a:t>T</a:t>
            </a:r>
            <a:r>
              <a:rPr lang="en-US" altLang="zh-CN" sz="2800" baseline="-25000" dirty="0" err="1"/>
              <a:t>i</a:t>
            </a:r>
            <a:r>
              <a:rPr lang="zh-CN" altLang="en-US" sz="2800" dirty="0"/>
              <a:t>失败，那么依赖</a:t>
            </a:r>
            <a:r>
              <a:rPr lang="en-US" altLang="zh-CN" sz="2800" dirty="0" err="1"/>
              <a:t>T</a:t>
            </a:r>
            <a:r>
              <a:rPr lang="en-US" altLang="zh-CN" sz="2800" baseline="-25000" dirty="0" err="1"/>
              <a:t>i</a:t>
            </a:r>
            <a:r>
              <a:rPr lang="zh-CN" altLang="en-US" sz="2800" dirty="0"/>
              <a:t>的事务</a:t>
            </a:r>
            <a:r>
              <a:rPr lang="en-US" altLang="zh-CN" sz="2800" dirty="0" err="1"/>
              <a:t>T</a:t>
            </a:r>
            <a:r>
              <a:rPr lang="en-US" altLang="zh-CN" sz="2800" baseline="-25000" dirty="0" err="1"/>
              <a:t>j</a:t>
            </a:r>
            <a:r>
              <a:rPr lang="zh-CN" altLang="en-US" sz="2800" dirty="0"/>
              <a:t>呢？（</a:t>
            </a:r>
            <a:r>
              <a:rPr lang="en-US" altLang="zh-CN" sz="2800" dirty="0" err="1"/>
              <a:t>T</a:t>
            </a:r>
            <a:r>
              <a:rPr lang="en-US" altLang="zh-CN" sz="2800" baseline="-25000" dirty="0" err="1"/>
              <a:t>j</a:t>
            </a:r>
            <a:r>
              <a:rPr lang="zh-CN" altLang="en-US" sz="2800" dirty="0"/>
              <a:t>读取了</a:t>
            </a:r>
            <a:r>
              <a:rPr lang="en-US" altLang="zh-CN" sz="2800" dirty="0" err="1"/>
              <a:t>T</a:t>
            </a:r>
            <a:r>
              <a:rPr lang="en-US" altLang="zh-CN" sz="2800" baseline="-25000" dirty="0" err="1"/>
              <a:t>i</a:t>
            </a:r>
            <a:r>
              <a:rPr lang="zh-CN" altLang="en-US" sz="2800" dirty="0"/>
              <a:t>写的数据）</a:t>
            </a:r>
          </a:p>
          <a:p>
            <a:pPr>
              <a:lnSpc>
                <a:spcPct val="90000"/>
              </a:lnSpc>
              <a:buFont typeface="Wingdings" panose="05000000000000000000" pitchFamily="2" charset="2"/>
              <a:buChar char="Ø"/>
            </a:pPr>
            <a:r>
              <a:rPr lang="zh-CN" altLang="en-US" sz="2800" dirty="0"/>
              <a:t>可恢复调度应满足：对于每一对事务</a:t>
            </a:r>
            <a:r>
              <a:rPr lang="en-US" altLang="zh-CN" sz="2800" i="1" dirty="0" err="1"/>
              <a:t>T</a:t>
            </a:r>
            <a:r>
              <a:rPr lang="en-US" altLang="zh-CN" sz="2800" baseline="-25000" dirty="0" err="1"/>
              <a:t>i</a:t>
            </a:r>
            <a:r>
              <a:rPr lang="zh-CN" altLang="en-US" sz="2800" dirty="0"/>
              <a:t>和</a:t>
            </a:r>
            <a:r>
              <a:rPr lang="en-US" altLang="zh-CN" sz="2800" i="1" dirty="0" err="1"/>
              <a:t>T</a:t>
            </a:r>
            <a:r>
              <a:rPr lang="en-US" altLang="zh-CN" sz="2800" baseline="-25000" dirty="0" err="1"/>
              <a:t>j</a:t>
            </a:r>
            <a:r>
              <a:rPr lang="zh-CN" altLang="en-US" sz="2800" dirty="0"/>
              <a:t>，如果</a:t>
            </a:r>
            <a:r>
              <a:rPr lang="en-US" altLang="zh-CN" sz="2800" i="1" dirty="0" err="1"/>
              <a:t>T</a:t>
            </a:r>
            <a:r>
              <a:rPr lang="en-US" altLang="zh-CN" sz="2800" baseline="-25000" dirty="0" err="1"/>
              <a:t>j</a:t>
            </a:r>
            <a:r>
              <a:rPr lang="zh-CN" altLang="en-US" sz="2800" dirty="0"/>
              <a:t>读取了由</a:t>
            </a:r>
            <a:r>
              <a:rPr lang="en-US" altLang="zh-CN" sz="2800" i="1" dirty="0" err="1"/>
              <a:t>T</a:t>
            </a:r>
            <a:r>
              <a:rPr lang="en-US" altLang="zh-CN" sz="2800" baseline="-25000" dirty="0" err="1"/>
              <a:t>i</a:t>
            </a:r>
            <a:r>
              <a:rPr lang="zh-CN" altLang="en-US" sz="2800" dirty="0"/>
              <a:t>所写的数据项，则</a:t>
            </a:r>
            <a:r>
              <a:rPr lang="en-US" altLang="zh-CN" sz="2800" i="1" dirty="0" err="1"/>
              <a:t>T</a:t>
            </a:r>
            <a:r>
              <a:rPr lang="en-US" altLang="zh-CN" sz="2800" baseline="-25000" dirty="0" err="1"/>
              <a:t>i</a:t>
            </a:r>
            <a:r>
              <a:rPr lang="zh-CN" altLang="en-US" sz="2800" dirty="0"/>
              <a:t>先于</a:t>
            </a:r>
            <a:r>
              <a:rPr lang="en-US" altLang="zh-CN" sz="2800" i="1" dirty="0" err="1"/>
              <a:t>T</a:t>
            </a:r>
            <a:r>
              <a:rPr lang="en-US" altLang="zh-CN" sz="2800" baseline="-25000" dirty="0" err="1"/>
              <a:t>j</a:t>
            </a:r>
            <a:r>
              <a:rPr lang="zh-CN" altLang="en-US" sz="2800" dirty="0"/>
              <a:t>提交。</a:t>
            </a:r>
          </a:p>
          <a:p>
            <a:pPr>
              <a:lnSpc>
                <a:spcPct val="90000"/>
              </a:lnSpc>
              <a:buFont typeface="Wingdings" panose="05000000000000000000" pitchFamily="2" charset="2"/>
              <a:buNone/>
            </a:pPr>
            <a:r>
              <a:rPr lang="zh-CN" altLang="en-US" sz="2400" dirty="0"/>
              <a:t>     </a:t>
            </a:r>
            <a:r>
              <a:rPr lang="zh-CN" altLang="en-US" sz="2000" dirty="0">
                <a:solidFill>
                  <a:srgbClr val="CC3300"/>
                </a:solidFill>
              </a:rPr>
              <a:t>一个不可恢复的调度</a:t>
            </a:r>
          </a:p>
          <a:p>
            <a:pPr>
              <a:lnSpc>
                <a:spcPct val="90000"/>
              </a:lnSpc>
              <a:buFont typeface="Wingdings" panose="05000000000000000000" pitchFamily="2" charset="2"/>
              <a:buNone/>
            </a:pPr>
            <a:r>
              <a:rPr lang="en-US" altLang="zh-CN" sz="2000" dirty="0"/>
              <a:t>		T1 			T2</a:t>
            </a:r>
          </a:p>
          <a:p>
            <a:pPr>
              <a:lnSpc>
                <a:spcPct val="90000"/>
              </a:lnSpc>
              <a:buFont typeface="Wingdings" panose="05000000000000000000" pitchFamily="2" charset="2"/>
              <a:buNone/>
            </a:pPr>
            <a:r>
              <a:rPr lang="en-US" altLang="zh-CN" sz="2000" dirty="0"/>
              <a:t>		read(A)</a:t>
            </a:r>
          </a:p>
          <a:p>
            <a:pPr>
              <a:lnSpc>
                <a:spcPct val="90000"/>
              </a:lnSpc>
              <a:buFont typeface="Wingdings" panose="05000000000000000000" pitchFamily="2" charset="2"/>
              <a:buNone/>
            </a:pPr>
            <a:r>
              <a:rPr lang="en-US" altLang="zh-CN" sz="2000" dirty="0"/>
              <a:t>		write(A)</a:t>
            </a:r>
          </a:p>
          <a:p>
            <a:pPr>
              <a:lnSpc>
                <a:spcPct val="90000"/>
              </a:lnSpc>
              <a:buFont typeface="Wingdings" panose="05000000000000000000" pitchFamily="2" charset="2"/>
              <a:buNone/>
            </a:pPr>
            <a:r>
              <a:rPr lang="en-US" altLang="zh-CN" sz="2000" dirty="0"/>
              <a:t>					read(A)</a:t>
            </a:r>
          </a:p>
          <a:p>
            <a:pPr>
              <a:lnSpc>
                <a:spcPct val="90000"/>
              </a:lnSpc>
              <a:buFont typeface="Wingdings" panose="05000000000000000000" pitchFamily="2" charset="2"/>
              <a:buNone/>
            </a:pPr>
            <a:r>
              <a:rPr lang="en-US" altLang="zh-CN" sz="2000" dirty="0"/>
              <a:t>					commit</a:t>
            </a:r>
          </a:p>
          <a:p>
            <a:pPr>
              <a:lnSpc>
                <a:spcPct val="90000"/>
              </a:lnSpc>
              <a:buFont typeface="Wingdings" panose="05000000000000000000" pitchFamily="2" charset="2"/>
              <a:buNone/>
            </a:pPr>
            <a:r>
              <a:rPr lang="en-US" altLang="zh-CN" sz="2000" dirty="0"/>
              <a:t>		read(B)</a:t>
            </a:r>
            <a:endParaRPr lang="zh-C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r>
              <a:rPr lang="zh-CN" altLang="en-US" sz="3200" dirty="0" smtClean="0"/>
              <a:t>可恢复性的问题</a:t>
            </a:r>
          </a:p>
        </p:txBody>
      </p:sp>
      <p:sp>
        <p:nvSpPr>
          <p:cNvPr id="125955" name="Rectangle 3"/>
          <p:cNvSpPr>
            <a:spLocks noGrp="1" noChangeArrowheads="1"/>
          </p:cNvSpPr>
          <p:nvPr>
            <p:ph idx="1"/>
          </p:nvPr>
        </p:nvSpPr>
        <p:spPr>
          <a:xfrm>
            <a:off x="838200" y="1825624"/>
            <a:ext cx="10802416" cy="4699719"/>
          </a:xfrm>
        </p:spPr>
        <p:txBody>
          <a:bodyPr>
            <a:normAutofit fontScale="85000" lnSpcReduction="20000"/>
          </a:bodyPr>
          <a:lstStyle/>
          <a:p>
            <a:pPr>
              <a:lnSpc>
                <a:spcPct val="150000"/>
              </a:lnSpc>
              <a:buFont typeface="Wingdings" panose="05000000000000000000" pitchFamily="2" charset="2"/>
              <a:buChar char="Ø"/>
            </a:pPr>
            <a:r>
              <a:rPr lang="zh-CN" altLang="en-US" sz="3300" dirty="0"/>
              <a:t>级联回滚：因一个事务故障导致一系列事务回滚的现象</a:t>
            </a:r>
          </a:p>
          <a:p>
            <a:pPr>
              <a:lnSpc>
                <a:spcPct val="150000"/>
              </a:lnSpc>
              <a:buFont typeface="Wingdings" panose="05000000000000000000" pitchFamily="2" charset="2"/>
              <a:buNone/>
            </a:pPr>
            <a:r>
              <a:rPr lang="en-US" altLang="zh-CN" sz="2400" dirty="0"/>
              <a:t>		T1 		T2 		T3</a:t>
            </a:r>
          </a:p>
          <a:p>
            <a:pPr>
              <a:lnSpc>
                <a:spcPct val="150000"/>
              </a:lnSpc>
              <a:buFont typeface="Wingdings" panose="05000000000000000000" pitchFamily="2" charset="2"/>
              <a:buNone/>
            </a:pPr>
            <a:r>
              <a:rPr lang="en-US" altLang="zh-CN" sz="2400" dirty="0"/>
              <a:t>		read(A)</a:t>
            </a:r>
          </a:p>
          <a:p>
            <a:pPr>
              <a:lnSpc>
                <a:spcPct val="150000"/>
              </a:lnSpc>
              <a:buFont typeface="Wingdings" panose="05000000000000000000" pitchFamily="2" charset="2"/>
              <a:buNone/>
            </a:pPr>
            <a:r>
              <a:rPr lang="en-US" altLang="zh-CN" sz="2400" dirty="0"/>
              <a:t>		read(B)</a:t>
            </a:r>
          </a:p>
          <a:p>
            <a:pPr>
              <a:lnSpc>
                <a:spcPct val="150000"/>
              </a:lnSpc>
              <a:buFont typeface="Wingdings" panose="05000000000000000000" pitchFamily="2" charset="2"/>
              <a:buNone/>
            </a:pPr>
            <a:r>
              <a:rPr lang="en-US" altLang="zh-CN" sz="2400" b="1" dirty="0"/>
              <a:t>		write(A)</a:t>
            </a:r>
          </a:p>
          <a:p>
            <a:pPr>
              <a:lnSpc>
                <a:spcPct val="150000"/>
              </a:lnSpc>
              <a:buFont typeface="Wingdings" panose="05000000000000000000" pitchFamily="2" charset="2"/>
              <a:buNone/>
            </a:pPr>
            <a:r>
              <a:rPr lang="en-US" altLang="zh-CN" sz="2400" dirty="0"/>
              <a:t>				read(A)</a:t>
            </a:r>
          </a:p>
          <a:p>
            <a:pPr>
              <a:lnSpc>
                <a:spcPct val="150000"/>
              </a:lnSpc>
              <a:buFont typeface="Wingdings" panose="05000000000000000000" pitchFamily="2" charset="2"/>
              <a:buNone/>
            </a:pPr>
            <a:r>
              <a:rPr lang="en-US" altLang="zh-CN" sz="2400" dirty="0"/>
              <a:t>				write(A)</a:t>
            </a:r>
          </a:p>
          <a:p>
            <a:pPr>
              <a:lnSpc>
                <a:spcPct val="150000"/>
              </a:lnSpc>
              <a:buFont typeface="Wingdings" panose="05000000000000000000" pitchFamily="2" charset="2"/>
              <a:buNone/>
            </a:pPr>
            <a:r>
              <a:rPr lang="en-US" altLang="zh-CN" sz="2400" dirty="0"/>
              <a:t>						read(A)</a:t>
            </a:r>
          </a:p>
          <a:p>
            <a:pPr>
              <a:lnSpc>
                <a:spcPct val="150000"/>
              </a:lnSpc>
              <a:buFont typeface="Wingdings" panose="05000000000000000000" pitchFamily="2" charset="2"/>
              <a:buNone/>
            </a:pPr>
            <a:r>
              <a:rPr lang="en-US" altLang="zh-CN" sz="2400" b="1" dirty="0"/>
              <a:t>		Abort T1</a:t>
            </a:r>
            <a:endParaRPr lang="zh-CN" altLang="en-US" sz="24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zh-CN" altLang="en-US" sz="3200" dirty="0" smtClean="0"/>
              <a:t>可恢复性的问题</a:t>
            </a:r>
          </a:p>
        </p:txBody>
      </p:sp>
      <p:sp>
        <p:nvSpPr>
          <p:cNvPr id="126979" name="Rectangle 3"/>
          <p:cNvSpPr>
            <a:spLocks noGrp="1" noChangeArrowheads="1"/>
          </p:cNvSpPr>
          <p:nvPr>
            <p:ph idx="1"/>
          </p:nvPr>
        </p:nvSpPr>
        <p:spPr/>
        <p:txBody>
          <a:bodyPr>
            <a:normAutofit/>
          </a:bodyPr>
          <a:lstStyle/>
          <a:p>
            <a:pPr>
              <a:lnSpc>
                <a:spcPct val="150000"/>
              </a:lnSpc>
              <a:buFont typeface="Wingdings" panose="05000000000000000000" pitchFamily="2" charset="2"/>
              <a:buChar char="Ø"/>
            </a:pPr>
            <a:r>
              <a:rPr lang="zh-CN" altLang="en-US" sz="2800" dirty="0" smtClean="0"/>
              <a:t>无级联调度应满足</a:t>
            </a:r>
          </a:p>
          <a:p>
            <a:pPr lvl="1">
              <a:lnSpc>
                <a:spcPct val="150000"/>
              </a:lnSpc>
              <a:buFont typeface="Wingdings" panose="05000000000000000000" pitchFamily="2" charset="2"/>
              <a:buChar char="Ø"/>
            </a:pPr>
            <a:r>
              <a:rPr lang="zh-CN" altLang="en-US" sz="2400" dirty="0" smtClean="0"/>
              <a:t>对于每对事务</a:t>
            </a:r>
            <a:r>
              <a:rPr lang="en-US" altLang="zh-CN" sz="2400" i="1" dirty="0" err="1" smtClean="0"/>
              <a:t>T</a:t>
            </a:r>
            <a:r>
              <a:rPr lang="en-US" altLang="zh-CN" sz="2400" dirty="0" err="1" smtClean="0"/>
              <a:t>i</a:t>
            </a:r>
            <a:r>
              <a:rPr lang="zh-CN" altLang="en-US" sz="2400" dirty="0" smtClean="0"/>
              <a:t>和</a:t>
            </a:r>
            <a:r>
              <a:rPr lang="en-US" altLang="zh-CN" sz="2400" i="1" dirty="0" err="1" smtClean="0"/>
              <a:t>T</a:t>
            </a:r>
            <a:r>
              <a:rPr lang="en-US" altLang="zh-CN" sz="2400" dirty="0" err="1" smtClean="0"/>
              <a:t>j</a:t>
            </a:r>
            <a:r>
              <a:rPr lang="zh-CN" altLang="en-US" sz="2400" dirty="0" smtClean="0"/>
              <a:t>，如果</a:t>
            </a:r>
            <a:r>
              <a:rPr lang="en-US" altLang="zh-CN" sz="2400" i="1" dirty="0" err="1" smtClean="0"/>
              <a:t>T</a:t>
            </a:r>
            <a:r>
              <a:rPr lang="en-US" altLang="zh-CN" sz="2400" dirty="0" err="1" smtClean="0"/>
              <a:t>j</a:t>
            </a:r>
            <a:r>
              <a:rPr lang="zh-CN" altLang="en-US" sz="2400" dirty="0" smtClean="0"/>
              <a:t>读取了由</a:t>
            </a:r>
            <a:r>
              <a:rPr lang="en-US" altLang="zh-CN" sz="2400" i="1" dirty="0" err="1" smtClean="0"/>
              <a:t>T</a:t>
            </a:r>
            <a:r>
              <a:rPr lang="en-US" altLang="zh-CN" sz="2400" dirty="0" err="1" smtClean="0"/>
              <a:t>i</a:t>
            </a:r>
            <a:r>
              <a:rPr lang="zh-CN" altLang="en-US" sz="2400" dirty="0" smtClean="0"/>
              <a:t>所写的数据项，则</a:t>
            </a:r>
            <a:r>
              <a:rPr lang="en-US" altLang="zh-CN" sz="2400" i="1" dirty="0" err="1" smtClean="0"/>
              <a:t>T</a:t>
            </a:r>
            <a:r>
              <a:rPr lang="en-US" altLang="zh-CN" sz="2400" dirty="0" err="1" smtClean="0"/>
              <a:t>i</a:t>
            </a:r>
            <a:r>
              <a:rPr lang="zh-CN" altLang="en-US" sz="2400" dirty="0" smtClean="0"/>
              <a:t>必须在</a:t>
            </a:r>
            <a:r>
              <a:rPr lang="en-US" altLang="zh-CN" sz="2400" i="1" dirty="0" err="1" smtClean="0"/>
              <a:t>T</a:t>
            </a:r>
            <a:r>
              <a:rPr lang="en-US" altLang="zh-CN" sz="2400" dirty="0" err="1" smtClean="0"/>
              <a:t>j</a:t>
            </a:r>
            <a:r>
              <a:rPr lang="zh-CN" altLang="en-US" sz="2400" dirty="0" smtClean="0"/>
              <a:t>这一读取前提交</a:t>
            </a:r>
          </a:p>
          <a:p>
            <a:pPr>
              <a:lnSpc>
                <a:spcPct val="150000"/>
              </a:lnSpc>
              <a:buFont typeface="Wingdings" panose="05000000000000000000" pitchFamily="2" charset="2"/>
              <a:buChar char="Ø"/>
            </a:pPr>
            <a:r>
              <a:rPr lang="zh-CN" altLang="en-US" sz="2800" dirty="0" smtClean="0"/>
              <a:t>若某调度是无级联调度，则该调度一定是可恢复调度。</a:t>
            </a:r>
          </a:p>
          <a:p>
            <a:pPr lvl="1">
              <a:lnSpc>
                <a:spcPct val="150000"/>
              </a:lnSpc>
            </a:pPr>
            <a:endParaRPr lang="zh-CN" altLang="en-US" sz="2800" dirty="0" smtClean="0"/>
          </a:p>
          <a:p>
            <a:pPr lvl="1">
              <a:lnSpc>
                <a:spcPct val="150000"/>
              </a:lnSpc>
            </a:pPr>
            <a:endParaRPr lang="zh-CN" altLang="en-US" sz="2800"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eaLnBrk="1" hangingPunct="1"/>
            <a:r>
              <a:rPr lang="zh-CN" altLang="en-US" sz="3200" dirty="0"/>
              <a:t>如何保证并发操作的调度是正确的（续）</a:t>
            </a:r>
          </a:p>
        </p:txBody>
      </p:sp>
      <p:sp>
        <p:nvSpPr>
          <p:cNvPr id="66563" name="Rectangle 3"/>
          <p:cNvSpPr>
            <a:spLocks noGrp="1" noChangeArrowheads="1"/>
          </p:cNvSpPr>
          <p:nvPr>
            <p:ph idx="1"/>
          </p:nvPr>
        </p:nvSpPr>
        <p:spPr>
          <a:xfrm>
            <a:off x="845096" y="1628800"/>
            <a:ext cx="8458200" cy="4114800"/>
          </a:xfrm>
        </p:spPr>
        <p:txBody>
          <a:bodyPr/>
          <a:lstStyle/>
          <a:p>
            <a:pPr eaLnBrk="1" hangingPunct="1">
              <a:buFont typeface="Wingdings" panose="05000000000000000000" pitchFamily="2" charset="2"/>
              <a:buChar char="Ø"/>
            </a:pPr>
            <a:r>
              <a:rPr lang="zh-CN" altLang="en-US" sz="2800" dirty="0"/>
              <a:t>保证并发操作调度正确性的方法</a:t>
            </a:r>
          </a:p>
          <a:p>
            <a:pPr lvl="1" eaLnBrk="1" hangingPunct="1">
              <a:lnSpc>
                <a:spcPct val="120000"/>
              </a:lnSpc>
              <a:spcBef>
                <a:spcPct val="60000"/>
              </a:spcBef>
              <a:buFont typeface="Wingdings" panose="05000000000000000000" pitchFamily="2" charset="2"/>
              <a:buChar char="Ø"/>
            </a:pPr>
            <a:r>
              <a:rPr lang="zh-CN" altLang="en-US" sz="2400" dirty="0" smtClean="0"/>
              <a:t>封锁方法：两段锁协议（</a:t>
            </a:r>
            <a:r>
              <a:rPr lang="en-US" altLang="zh-CN" sz="2400" dirty="0" smtClean="0"/>
              <a:t>Two-Phase Locking，</a:t>
            </a:r>
            <a:r>
              <a:rPr lang="zh-CN" altLang="en-US" sz="2400" dirty="0" smtClean="0"/>
              <a:t>简称2</a:t>
            </a:r>
            <a:r>
              <a:rPr lang="en-US" altLang="zh-CN" sz="2400" dirty="0" smtClean="0"/>
              <a:t>PL）</a:t>
            </a:r>
            <a:endParaRPr lang="en-US" altLang="zh-CN" sz="2400" dirty="0" smtClean="0">
              <a:solidFill>
                <a:schemeClr val="accent2"/>
              </a:solidFill>
            </a:endParaRPr>
          </a:p>
          <a:p>
            <a:pPr lvl="1" eaLnBrk="1" hangingPunct="1">
              <a:lnSpc>
                <a:spcPct val="120000"/>
              </a:lnSpc>
              <a:spcBef>
                <a:spcPct val="60000"/>
              </a:spcBef>
              <a:buFont typeface="Wingdings" panose="05000000000000000000" pitchFamily="2" charset="2"/>
              <a:buChar char="Ø"/>
            </a:pPr>
            <a:r>
              <a:rPr lang="zh-CN" altLang="en-US" sz="2400" dirty="0" smtClean="0"/>
              <a:t>时标方法</a:t>
            </a:r>
          </a:p>
          <a:p>
            <a:pPr lvl="1" eaLnBrk="1" hangingPunct="1">
              <a:lnSpc>
                <a:spcPct val="120000"/>
              </a:lnSpc>
              <a:spcBef>
                <a:spcPct val="60000"/>
              </a:spcBef>
              <a:buFont typeface="Wingdings" panose="05000000000000000000" pitchFamily="2" charset="2"/>
              <a:buChar char="Ø"/>
            </a:pPr>
            <a:r>
              <a:rPr lang="zh-CN" altLang="en-US" sz="2400" dirty="0" smtClean="0"/>
              <a:t>乐观方法</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eaLnBrk="1" hangingPunct="1"/>
            <a:r>
              <a:rPr lang="zh-CN" altLang="en-US" sz="3200" dirty="0" smtClean="0"/>
              <a:t>第十一章  并发控制</a:t>
            </a:r>
            <a:endParaRPr lang="zh-CN" altLang="en-US" sz="3200" dirty="0" smtClean="0">
              <a:ea typeface="黑体" panose="02010609060101010101" pitchFamily="49" charset="-122"/>
            </a:endParaRPr>
          </a:p>
        </p:txBody>
      </p:sp>
      <p:sp>
        <p:nvSpPr>
          <p:cNvPr id="67587"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dirty="0" smtClean="0"/>
              <a:t>11.1  </a:t>
            </a:r>
            <a:r>
              <a:rPr lang="zh-CN" altLang="en-US" sz="2800" dirty="0"/>
              <a:t>并发控制概述</a:t>
            </a:r>
          </a:p>
          <a:p>
            <a:pPr algn="just" eaLnBrk="1" hangingPunct="1">
              <a:buFont typeface="Wingdings" panose="05000000000000000000" pitchFamily="2" charset="2"/>
              <a:buNone/>
            </a:pPr>
            <a:r>
              <a:rPr lang="en-US" altLang="zh-CN" sz="2800" dirty="0" smtClean="0"/>
              <a:t>11.2  </a:t>
            </a:r>
            <a:r>
              <a:rPr lang="zh-CN" altLang="en-US" sz="2800" dirty="0"/>
              <a:t>封锁</a:t>
            </a:r>
          </a:p>
          <a:p>
            <a:pPr algn="just" eaLnBrk="1" hangingPunct="1">
              <a:buFont typeface="Wingdings" panose="05000000000000000000" pitchFamily="2" charset="2"/>
              <a:buNone/>
            </a:pPr>
            <a:r>
              <a:rPr lang="en-US" altLang="zh-CN" sz="2800" dirty="0" smtClean="0"/>
              <a:t>11.3  </a:t>
            </a:r>
            <a:r>
              <a:rPr lang="zh-CN" altLang="en-US" sz="2800" dirty="0"/>
              <a:t>活锁和死锁</a:t>
            </a:r>
          </a:p>
          <a:p>
            <a:pPr algn="just" eaLnBrk="1" hangingPunct="1">
              <a:buFont typeface="Wingdings" panose="05000000000000000000" pitchFamily="2" charset="2"/>
              <a:buNone/>
            </a:pPr>
            <a:r>
              <a:rPr lang="en-US" altLang="zh-CN" sz="2800" dirty="0" smtClean="0"/>
              <a:t>11.4  </a:t>
            </a:r>
            <a:r>
              <a:rPr lang="zh-CN" altLang="en-US" sz="2800" dirty="0"/>
              <a:t>并发调度的可串行性</a:t>
            </a:r>
          </a:p>
          <a:p>
            <a:pPr algn="just" eaLnBrk="1" hangingPunct="1">
              <a:buFont typeface="Wingdings" panose="05000000000000000000" pitchFamily="2" charset="2"/>
              <a:buNone/>
            </a:pPr>
            <a:r>
              <a:rPr lang="en-US" altLang="zh-CN" sz="2800" dirty="0" smtClean="0">
                <a:solidFill>
                  <a:schemeClr val="accent2"/>
                </a:solidFill>
              </a:rPr>
              <a:t>11.5  </a:t>
            </a:r>
            <a:r>
              <a:rPr lang="zh-CN" altLang="en-US" sz="2800" dirty="0">
                <a:solidFill>
                  <a:schemeClr val="accent2"/>
                </a:solidFill>
              </a:rPr>
              <a:t>两段锁协议</a:t>
            </a:r>
          </a:p>
          <a:p>
            <a:pPr algn="just" eaLnBrk="1" hangingPunct="1">
              <a:buFont typeface="Wingdings" panose="05000000000000000000" pitchFamily="2" charset="2"/>
              <a:buNone/>
            </a:pPr>
            <a:r>
              <a:rPr lang="en-US" altLang="zh-CN" sz="2800" dirty="0" smtClean="0"/>
              <a:t>11.6  </a:t>
            </a:r>
            <a:r>
              <a:rPr lang="zh-CN" altLang="en-US" sz="2800" dirty="0"/>
              <a:t>封锁的粒度</a:t>
            </a:r>
          </a:p>
          <a:p>
            <a:pPr algn="just" eaLnBrk="1" hangingPunct="1">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eaLnBrk="1" hangingPunct="1"/>
            <a:r>
              <a:rPr lang="en-US" altLang="zh-CN" sz="3200" dirty="0" smtClean="0"/>
              <a:t>11.5  </a:t>
            </a:r>
            <a:r>
              <a:rPr lang="zh-CN" altLang="en-US" sz="3200" dirty="0" smtClean="0"/>
              <a:t>两段锁协议</a:t>
            </a:r>
          </a:p>
        </p:txBody>
      </p:sp>
      <p:sp>
        <p:nvSpPr>
          <p:cNvPr id="68611" name="Rectangle 3"/>
          <p:cNvSpPr>
            <a:spLocks noGrp="1" noChangeArrowheads="1"/>
          </p:cNvSpPr>
          <p:nvPr>
            <p:ph idx="1"/>
          </p:nvPr>
        </p:nvSpPr>
        <p:spPr>
          <a:xfrm>
            <a:off x="838200" y="1721776"/>
            <a:ext cx="8497888" cy="4114800"/>
          </a:xfrm>
        </p:spPr>
        <p:txBody>
          <a:bodyPr>
            <a:normAutofit/>
          </a:bodyPr>
          <a:lstStyle/>
          <a:p>
            <a:pPr eaLnBrk="1" hangingPunct="1">
              <a:lnSpc>
                <a:spcPct val="150000"/>
              </a:lnSpc>
            </a:pPr>
            <a:r>
              <a:rPr lang="zh-CN" altLang="en-US" sz="2800" dirty="0"/>
              <a:t>两段锁协议的内容</a:t>
            </a:r>
          </a:p>
          <a:p>
            <a:pPr lvl="1" eaLnBrk="1" hangingPunct="1">
              <a:lnSpc>
                <a:spcPct val="150000"/>
              </a:lnSpc>
              <a:buFont typeface="Wingdings" panose="05000000000000000000" pitchFamily="2" charset="2"/>
              <a:buNone/>
            </a:pPr>
            <a:r>
              <a:rPr lang="zh-CN" altLang="en-US" sz="2400" dirty="0" smtClean="0"/>
              <a:t>1. 在对任何数据进行读、写操作之前，事务首先要获得对该数据的封锁</a:t>
            </a:r>
          </a:p>
          <a:p>
            <a:pPr lvl="1" eaLnBrk="1" hangingPunct="1">
              <a:lnSpc>
                <a:spcPct val="150000"/>
              </a:lnSpc>
              <a:buFont typeface="Wingdings" panose="05000000000000000000" pitchFamily="2" charset="2"/>
              <a:buNone/>
            </a:pPr>
            <a:r>
              <a:rPr lang="zh-CN" altLang="en-US" sz="2400" dirty="0" smtClean="0"/>
              <a:t>2. 在释放一个封锁之后，事务不再获得任何其他封锁。</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pPr eaLnBrk="1" hangingPunct="1"/>
            <a:r>
              <a:rPr lang="zh-CN" altLang="en-US" sz="3200" dirty="0" smtClean="0"/>
              <a:t>两段锁协议（续）</a:t>
            </a:r>
          </a:p>
        </p:txBody>
      </p:sp>
      <p:sp>
        <p:nvSpPr>
          <p:cNvPr id="69635" name="Rectangle 3"/>
          <p:cNvSpPr>
            <a:spLocks noGrp="1" noChangeArrowheads="1"/>
          </p:cNvSpPr>
          <p:nvPr>
            <p:ph idx="1"/>
          </p:nvPr>
        </p:nvSpPr>
        <p:spPr>
          <a:xfrm>
            <a:off x="851738" y="1700000"/>
            <a:ext cx="8135937" cy="4114800"/>
          </a:xfrm>
        </p:spPr>
        <p:txBody>
          <a:bodyPr/>
          <a:lstStyle/>
          <a:p>
            <a:pPr eaLnBrk="1" hangingPunct="1">
              <a:lnSpc>
                <a:spcPct val="150000"/>
              </a:lnSpc>
              <a:buFont typeface="Wingdings" panose="05000000000000000000" pitchFamily="2" charset="2"/>
              <a:buChar char="Ø"/>
            </a:pPr>
            <a:r>
              <a:rPr lang="zh-CN" altLang="en-US" sz="2800" dirty="0"/>
              <a:t>“两段”锁的含义</a:t>
            </a:r>
          </a:p>
          <a:p>
            <a:pPr lvl="1" eaLnBrk="1" hangingPunct="1">
              <a:lnSpc>
                <a:spcPct val="150000"/>
              </a:lnSpc>
              <a:buFont typeface="Wingdings" panose="05000000000000000000" pitchFamily="2" charset="2"/>
              <a:buChar char="Ø"/>
            </a:pPr>
            <a:r>
              <a:rPr lang="zh-CN" altLang="en-US" sz="2400" dirty="0" smtClean="0"/>
              <a:t>事务分为两个阶段</a:t>
            </a:r>
          </a:p>
          <a:p>
            <a:pPr lvl="2" eaLnBrk="1" hangingPunct="1">
              <a:lnSpc>
                <a:spcPct val="150000"/>
              </a:lnSpc>
              <a:buFont typeface="Wingdings" panose="05000000000000000000" pitchFamily="2" charset="2"/>
              <a:buChar char="Ø"/>
            </a:pPr>
            <a:r>
              <a:rPr lang="zh-CN" altLang="en-US" sz="2400" dirty="0" smtClean="0"/>
              <a:t> </a:t>
            </a:r>
            <a:r>
              <a:rPr lang="zh-CN" altLang="en-US" sz="2400" dirty="0"/>
              <a:t>第一阶段是获得封锁，也称为扩展阶段；</a:t>
            </a:r>
          </a:p>
          <a:p>
            <a:pPr lvl="2" eaLnBrk="1" hangingPunct="1">
              <a:lnSpc>
                <a:spcPct val="150000"/>
              </a:lnSpc>
              <a:buFont typeface="Wingdings" panose="05000000000000000000" pitchFamily="2" charset="2"/>
              <a:buChar char="Ø"/>
            </a:pPr>
            <a:r>
              <a:rPr lang="zh-CN" altLang="en-US" sz="2400" dirty="0"/>
              <a:t> 第二阶段是释放封锁，也称为收缩阶段。</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eaLnBrk="1" hangingPunct="1"/>
            <a:r>
              <a:rPr lang="zh-CN" altLang="en-US" sz="3200" dirty="0" smtClean="0"/>
              <a:t>两段锁协议（续）</a:t>
            </a:r>
          </a:p>
        </p:txBody>
      </p:sp>
      <p:sp>
        <p:nvSpPr>
          <p:cNvPr id="70659" name="Rectangle 3"/>
          <p:cNvSpPr>
            <a:spLocks noGrp="1" noChangeArrowheads="1"/>
          </p:cNvSpPr>
          <p:nvPr>
            <p:ph idx="1"/>
          </p:nvPr>
        </p:nvSpPr>
        <p:spPr>
          <a:xfrm>
            <a:off x="838200" y="1690690"/>
            <a:ext cx="9722296" cy="4762646"/>
          </a:xfrm>
        </p:spPr>
        <p:txBody>
          <a:bodyPr>
            <a:normAutofit/>
          </a:bodyPr>
          <a:lstStyle/>
          <a:p>
            <a:pPr eaLnBrk="1" hangingPunct="1">
              <a:lnSpc>
                <a:spcPct val="150000"/>
              </a:lnSpc>
              <a:buFont typeface="Wingdings" panose="05000000000000000000" pitchFamily="2" charset="2"/>
              <a:buNone/>
            </a:pPr>
            <a:r>
              <a:rPr lang="zh-CN" altLang="en-US" sz="2800" dirty="0"/>
              <a:t>例：</a:t>
            </a:r>
          </a:p>
          <a:p>
            <a:pPr eaLnBrk="1" hangingPunct="1">
              <a:lnSpc>
                <a:spcPct val="150000"/>
              </a:lnSpc>
              <a:buFont typeface="Wingdings" panose="05000000000000000000" pitchFamily="2" charset="2"/>
              <a:buNone/>
            </a:pPr>
            <a:r>
              <a:rPr lang="zh-CN" altLang="en-US" sz="2800" dirty="0"/>
              <a:t>事务1的封锁序列：</a:t>
            </a:r>
          </a:p>
          <a:p>
            <a:pPr eaLnBrk="1" hangingPunct="1">
              <a:lnSpc>
                <a:spcPct val="150000"/>
              </a:lnSpc>
              <a:buFont typeface="Wingdings" panose="05000000000000000000" pitchFamily="2" charset="2"/>
              <a:buNone/>
            </a:pPr>
            <a:r>
              <a:rPr lang="en-US" altLang="zh-CN" sz="2400" dirty="0" err="1"/>
              <a:t>Slock</a:t>
            </a:r>
            <a:r>
              <a:rPr lang="en-US" altLang="zh-CN" sz="2400" dirty="0"/>
              <a:t> A ... </a:t>
            </a:r>
            <a:r>
              <a:rPr lang="en-US" altLang="zh-CN" sz="2400" dirty="0" err="1"/>
              <a:t>Slock</a:t>
            </a:r>
            <a:r>
              <a:rPr lang="en-US" altLang="zh-CN" sz="2400" dirty="0"/>
              <a:t> B ... </a:t>
            </a:r>
            <a:r>
              <a:rPr lang="en-US" altLang="zh-CN" sz="2400" dirty="0" err="1"/>
              <a:t>Xlock</a:t>
            </a:r>
            <a:r>
              <a:rPr lang="en-US" altLang="zh-CN" sz="2400" dirty="0"/>
              <a:t> C ... Unlock B ... Unlock A ... Unlock C；</a:t>
            </a:r>
            <a:endParaRPr lang="en-US" altLang="zh-CN" sz="2800" dirty="0"/>
          </a:p>
          <a:p>
            <a:pPr eaLnBrk="1" hangingPunct="1">
              <a:lnSpc>
                <a:spcPct val="150000"/>
              </a:lnSpc>
              <a:buFont typeface="Wingdings" panose="05000000000000000000" pitchFamily="2" charset="2"/>
              <a:buNone/>
            </a:pPr>
            <a:r>
              <a:rPr lang="zh-CN" altLang="en-US" sz="2800" dirty="0" smtClean="0"/>
              <a:t>事务</a:t>
            </a:r>
            <a:r>
              <a:rPr lang="zh-CN" altLang="en-US" sz="2800" dirty="0"/>
              <a:t>2的封锁序列：</a:t>
            </a:r>
          </a:p>
          <a:p>
            <a:pPr eaLnBrk="1" hangingPunct="1">
              <a:lnSpc>
                <a:spcPct val="150000"/>
              </a:lnSpc>
              <a:buFont typeface="Wingdings" panose="05000000000000000000" pitchFamily="2" charset="2"/>
              <a:buNone/>
            </a:pPr>
            <a:r>
              <a:rPr lang="en-US" altLang="zh-CN" sz="2400" dirty="0" err="1"/>
              <a:t>Slock</a:t>
            </a:r>
            <a:r>
              <a:rPr lang="en-US" altLang="zh-CN" sz="2400" dirty="0"/>
              <a:t> A ... Unlock A ... </a:t>
            </a:r>
            <a:r>
              <a:rPr lang="en-US" altLang="zh-CN" sz="2400" dirty="0" err="1"/>
              <a:t>Slock</a:t>
            </a:r>
            <a:r>
              <a:rPr lang="en-US" altLang="zh-CN" sz="2400" dirty="0"/>
              <a:t> B ... </a:t>
            </a:r>
            <a:r>
              <a:rPr lang="en-US" altLang="zh-CN" sz="2400" dirty="0" err="1"/>
              <a:t>Xlock</a:t>
            </a:r>
            <a:r>
              <a:rPr lang="en-US" altLang="zh-CN" sz="2400" dirty="0"/>
              <a:t> C ... Unlock C ... Unlock B；</a:t>
            </a:r>
          </a:p>
          <a:p>
            <a:pPr eaLnBrk="1" hangingPunct="1">
              <a:lnSpc>
                <a:spcPct val="150000"/>
              </a:lnSpc>
              <a:buFont typeface="Wingdings" panose="05000000000000000000" pitchFamily="2" charset="2"/>
              <a:buNone/>
            </a:pPr>
            <a:r>
              <a:rPr lang="zh-CN" altLang="en-US" sz="2800" dirty="0" smtClean="0"/>
              <a:t>事务</a:t>
            </a:r>
            <a:r>
              <a:rPr lang="zh-CN" altLang="en-US" sz="2800" dirty="0"/>
              <a:t>1遵守两段锁协议，而事务2不遵守两段协议。</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smtClean="0"/>
              <a:t>两段锁</a:t>
            </a:r>
            <a:r>
              <a:rPr lang="zh-CN" altLang="en-US" sz="3200" dirty="0" smtClean="0"/>
              <a:t>协议</a:t>
            </a:r>
            <a:r>
              <a:rPr lang="zh-CN" altLang="en-US" dirty="0" smtClean="0"/>
              <a:t>（续）</a:t>
            </a:r>
          </a:p>
        </p:txBody>
      </p:sp>
      <p:sp>
        <p:nvSpPr>
          <p:cNvPr id="71683" name="Rectangle 3"/>
          <p:cNvSpPr>
            <a:spLocks noGrp="1" noChangeArrowheads="1"/>
          </p:cNvSpPr>
          <p:nvPr>
            <p:ph idx="1"/>
          </p:nvPr>
        </p:nvSpPr>
        <p:spPr>
          <a:xfrm>
            <a:off x="838200" y="1690690"/>
            <a:ext cx="9938320" cy="4978670"/>
          </a:xfrm>
        </p:spPr>
        <p:txBody>
          <a:bodyPr>
            <a:normAutofit/>
          </a:bodyPr>
          <a:lstStyle/>
          <a:p>
            <a:pPr eaLnBrk="1" hangingPunct="1">
              <a:lnSpc>
                <a:spcPct val="150000"/>
              </a:lnSpc>
              <a:buFont typeface="Wingdings" panose="05000000000000000000" pitchFamily="2" charset="2"/>
              <a:buChar char="Ø"/>
            </a:pPr>
            <a:r>
              <a:rPr lang="zh-CN" altLang="en-US" sz="2800" dirty="0"/>
              <a:t>并行执行的所有事务均遵守两段锁协议，则对这些事务的所有并行调度策略都是可串行化的</a:t>
            </a:r>
            <a:r>
              <a:rPr lang="zh-CN" altLang="en-US" sz="2800" dirty="0" smtClean="0"/>
              <a:t>。</a:t>
            </a:r>
            <a:r>
              <a:rPr lang="zh-CN" altLang="en-US" sz="2800" dirty="0" smtClean="0">
                <a:solidFill>
                  <a:srgbClr val="FF0000"/>
                </a:solidFill>
              </a:rPr>
              <a:t>所有</a:t>
            </a:r>
            <a:r>
              <a:rPr lang="zh-CN" altLang="en-US" sz="2800" dirty="0">
                <a:solidFill>
                  <a:srgbClr val="FF0000"/>
                </a:solidFill>
              </a:rPr>
              <a:t>遵守两段锁协议的事务，其并行执行的结果一定是正确的</a:t>
            </a:r>
          </a:p>
          <a:p>
            <a:pPr eaLnBrk="1" hangingPunct="1">
              <a:lnSpc>
                <a:spcPct val="150000"/>
              </a:lnSpc>
              <a:buFont typeface="Wingdings" panose="05000000000000000000" pitchFamily="2" charset="2"/>
              <a:buChar char="Ø"/>
            </a:pPr>
            <a:r>
              <a:rPr lang="zh-CN" altLang="en-US" sz="2800" dirty="0"/>
              <a:t>事务遵守两段锁协议是可串行化调度的充分条件，而</a:t>
            </a:r>
            <a:r>
              <a:rPr lang="zh-CN" altLang="en-US" sz="2800" dirty="0">
                <a:solidFill>
                  <a:schemeClr val="tx2"/>
                </a:solidFill>
              </a:rPr>
              <a:t>不是必要条件</a:t>
            </a:r>
            <a:r>
              <a:rPr lang="zh-CN" altLang="en-US" sz="2800" dirty="0"/>
              <a:t>。</a:t>
            </a:r>
          </a:p>
          <a:p>
            <a:pPr eaLnBrk="1" hangingPunct="1">
              <a:lnSpc>
                <a:spcPct val="150000"/>
              </a:lnSpc>
              <a:buFont typeface="Wingdings" panose="05000000000000000000" pitchFamily="2" charset="2"/>
              <a:buChar char="Ø"/>
            </a:pPr>
            <a:r>
              <a:rPr lang="zh-CN" altLang="en-US" sz="2800" dirty="0"/>
              <a:t>可串行化的调度中，不一定所有事务都必须符合两段锁协议。</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23392" y="332656"/>
            <a:ext cx="7772400" cy="914400"/>
          </a:xfrm>
        </p:spPr>
        <p:txBody>
          <a:bodyPr>
            <a:normAutofit/>
          </a:bodyPr>
          <a:lstStyle/>
          <a:p>
            <a:pPr eaLnBrk="1" hangingPunct="1"/>
            <a:r>
              <a:rPr lang="zh-CN" altLang="en-US" sz="3200" dirty="0" smtClean="0"/>
              <a:t>两段锁协议（续）</a:t>
            </a:r>
          </a:p>
        </p:txBody>
      </p:sp>
      <p:sp>
        <p:nvSpPr>
          <p:cNvPr id="73731" name="Rectangle 3"/>
          <p:cNvSpPr>
            <a:spLocks noGrp="1" noChangeArrowheads="1"/>
          </p:cNvSpPr>
          <p:nvPr>
            <p:ph idx="1"/>
          </p:nvPr>
        </p:nvSpPr>
        <p:spPr>
          <a:xfrm>
            <a:off x="623392" y="1234662"/>
            <a:ext cx="10729192" cy="5218674"/>
          </a:xfrm>
        </p:spPr>
        <p:txBody>
          <a:bodyPr>
            <a:normAutofit lnSpcReduction="10000"/>
          </a:bodyPr>
          <a:lstStyle/>
          <a:p>
            <a:pPr eaLnBrk="1" hangingPunct="1">
              <a:lnSpc>
                <a:spcPct val="120000"/>
              </a:lnSpc>
              <a:buFont typeface="Wingdings" panose="05000000000000000000" pitchFamily="2" charset="2"/>
              <a:buNone/>
            </a:pPr>
            <a:r>
              <a:rPr lang="zh-CN" altLang="en-US" sz="2800" dirty="0"/>
              <a:t>遵守两阶段锁协议则调度可串行化：</a:t>
            </a:r>
          </a:p>
          <a:p>
            <a:pPr eaLnBrk="1" hangingPunct="1">
              <a:lnSpc>
                <a:spcPct val="120000"/>
              </a:lnSpc>
              <a:buFont typeface="Wingdings" panose="05000000000000000000" pitchFamily="2" charset="2"/>
              <a:buNone/>
            </a:pPr>
            <a:r>
              <a:rPr lang="zh-CN" altLang="en-US" sz="2800" dirty="0"/>
              <a:t>与2</a:t>
            </a:r>
            <a:r>
              <a:rPr lang="en-US" altLang="zh-CN" sz="2800" dirty="0"/>
              <a:t>PL</a:t>
            </a:r>
            <a:r>
              <a:rPr lang="zh-CN" altLang="en-US" sz="2800" dirty="0"/>
              <a:t>事务的调度</a:t>
            </a:r>
            <a:r>
              <a:rPr lang="en-US" altLang="zh-CN" sz="2800" dirty="0"/>
              <a:t>S</a:t>
            </a:r>
            <a:r>
              <a:rPr lang="zh-CN" altLang="en-US" sz="2800" dirty="0"/>
              <a:t>冲突等价的串行调度是事务顺序与其第一个解锁顺序相同的串行调度。</a:t>
            </a:r>
          </a:p>
          <a:p>
            <a:pPr lvl="1">
              <a:lnSpc>
                <a:spcPct val="120000"/>
              </a:lnSpc>
              <a:buFont typeface="Wingdings" panose="05000000000000000000" pitchFamily="2" charset="2"/>
              <a:buNone/>
            </a:pPr>
            <a:r>
              <a:rPr lang="zh-CN" altLang="en-US" sz="2100" dirty="0"/>
              <a:t>证明：</a:t>
            </a:r>
            <a:r>
              <a:rPr lang="zh-CN" altLang="en-US" sz="2100" dirty="0">
                <a:sym typeface="Wingdings" panose="05000000000000000000" pitchFamily="2" charset="2"/>
              </a:rPr>
              <a:t>（归纳法）</a:t>
            </a:r>
          </a:p>
          <a:p>
            <a:pPr lvl="1">
              <a:lnSpc>
                <a:spcPct val="120000"/>
              </a:lnSpc>
              <a:buFont typeface="Wingdings" panose="05000000000000000000" pitchFamily="2" charset="2"/>
              <a:buNone/>
            </a:pPr>
            <a:r>
              <a:rPr lang="zh-CN" altLang="en-US" sz="2100" dirty="0">
                <a:sym typeface="Wingdings" panose="05000000000000000000" pitchFamily="2" charset="2"/>
              </a:rPr>
              <a:t>基础：如果</a:t>
            </a:r>
            <a:r>
              <a:rPr lang="en-US" altLang="zh-CN" sz="2100" dirty="0">
                <a:sym typeface="Wingdings" panose="05000000000000000000" pitchFamily="2" charset="2"/>
              </a:rPr>
              <a:t>n＝1，</a:t>
            </a:r>
            <a:r>
              <a:rPr lang="zh-CN" altLang="en-US" sz="2100" dirty="0">
                <a:sym typeface="Wingdings" panose="05000000000000000000" pitchFamily="2" charset="2"/>
              </a:rPr>
              <a:t>则</a:t>
            </a:r>
            <a:r>
              <a:rPr lang="en-US" altLang="zh-CN" sz="2100" dirty="0">
                <a:sym typeface="Wingdings" panose="05000000000000000000" pitchFamily="2" charset="2"/>
              </a:rPr>
              <a:t>S</a:t>
            </a:r>
            <a:r>
              <a:rPr lang="zh-CN" altLang="en-US" sz="2100" dirty="0">
                <a:sym typeface="Wingdings" panose="05000000000000000000" pitchFamily="2" charset="2"/>
              </a:rPr>
              <a:t>已经是一个串行调度；</a:t>
            </a:r>
          </a:p>
          <a:p>
            <a:pPr lvl="1">
              <a:lnSpc>
                <a:spcPct val="120000"/>
              </a:lnSpc>
              <a:buFont typeface="Wingdings" panose="05000000000000000000" pitchFamily="2" charset="2"/>
              <a:buNone/>
            </a:pPr>
            <a:r>
              <a:rPr lang="zh-CN" altLang="en-US" sz="2100" dirty="0"/>
              <a:t>归纳：假设</a:t>
            </a:r>
            <a:r>
              <a:rPr lang="en-US" altLang="zh-CN" sz="2100" dirty="0"/>
              <a:t>S：T1,T2,…,</a:t>
            </a:r>
            <a:r>
              <a:rPr lang="en-US" altLang="zh-CN" sz="2100" dirty="0" err="1"/>
              <a:t>Tn</a:t>
            </a:r>
            <a:r>
              <a:rPr lang="en-US" altLang="zh-CN" sz="2100" dirty="0"/>
              <a:t>，</a:t>
            </a:r>
            <a:r>
              <a:rPr lang="zh-CN" altLang="en-US" sz="2100" dirty="0"/>
              <a:t>并设</a:t>
            </a:r>
            <a:r>
              <a:rPr lang="en-US" altLang="zh-CN" sz="2100" dirty="0" err="1"/>
              <a:t>Ti</a:t>
            </a:r>
            <a:r>
              <a:rPr lang="zh-CN" altLang="en-US" sz="2100" dirty="0"/>
              <a:t>是在</a:t>
            </a:r>
            <a:r>
              <a:rPr lang="en-US" altLang="zh-CN" sz="2100" dirty="0"/>
              <a:t>S</a:t>
            </a:r>
            <a:r>
              <a:rPr lang="zh-CN" altLang="en-US" sz="2100" dirty="0"/>
              <a:t>中第一个有解锁动作（如</a:t>
            </a:r>
            <a:r>
              <a:rPr lang="en-US" altLang="zh-CN" sz="2100" dirty="0" err="1"/>
              <a:t>Ui</a:t>
            </a:r>
            <a:r>
              <a:rPr lang="en-US" altLang="zh-CN" sz="2100" dirty="0"/>
              <a:t>(x)），</a:t>
            </a:r>
            <a:r>
              <a:rPr lang="zh-CN" altLang="en-US" sz="2100" dirty="0"/>
              <a:t>则可以断言：将</a:t>
            </a:r>
            <a:r>
              <a:rPr lang="en-US" altLang="zh-CN" sz="2100" dirty="0" err="1"/>
              <a:t>Ti</a:t>
            </a:r>
            <a:r>
              <a:rPr lang="zh-CN" altLang="en-US" sz="2100" dirty="0"/>
              <a:t>的所有动作不经过任何冲突动作而向前移动到调度的开始是可能的。</a:t>
            </a:r>
          </a:p>
          <a:p>
            <a:pPr lvl="1">
              <a:lnSpc>
                <a:spcPct val="120000"/>
              </a:lnSpc>
              <a:buFont typeface="Wingdings" panose="05000000000000000000" pitchFamily="2" charset="2"/>
              <a:buNone/>
            </a:pPr>
            <a:r>
              <a:rPr lang="en-US" altLang="zh-CN" sz="2100" dirty="0" smtClean="0"/>
              <a:t>1</a:t>
            </a:r>
            <a:r>
              <a:rPr lang="zh-CN" altLang="en-US" sz="2100" dirty="0" smtClean="0"/>
              <a:t>）考虑</a:t>
            </a:r>
            <a:r>
              <a:rPr lang="en-US" altLang="zh-CN" sz="2100" dirty="0" err="1"/>
              <a:t>Ti</a:t>
            </a:r>
            <a:r>
              <a:rPr lang="zh-CN" altLang="en-US" sz="2100" dirty="0"/>
              <a:t>的某个动作如</a:t>
            </a:r>
            <a:r>
              <a:rPr lang="en-US" altLang="zh-CN" sz="2100" dirty="0"/>
              <a:t>Wi(y)，</a:t>
            </a:r>
            <a:r>
              <a:rPr lang="zh-CN" altLang="en-US" sz="2100" dirty="0"/>
              <a:t>假定此动作前有一个冲突动作： </a:t>
            </a:r>
            <a:r>
              <a:rPr lang="en-US" altLang="zh-CN" sz="2100" dirty="0" err="1"/>
              <a:t>Wj</a:t>
            </a:r>
            <a:r>
              <a:rPr lang="en-US" altLang="zh-CN" sz="2100" dirty="0"/>
              <a:t>(y)，</a:t>
            </a:r>
            <a:r>
              <a:rPr lang="zh-CN" altLang="en-US" sz="2100" dirty="0"/>
              <a:t>则</a:t>
            </a:r>
            <a:r>
              <a:rPr lang="en-US" altLang="zh-CN" sz="2100" dirty="0"/>
              <a:t>S</a:t>
            </a:r>
            <a:r>
              <a:rPr lang="zh-CN" altLang="en-US" sz="2100" dirty="0"/>
              <a:t>中，必出现如下的动作序列：</a:t>
            </a:r>
          </a:p>
          <a:p>
            <a:pPr lvl="1">
              <a:lnSpc>
                <a:spcPct val="120000"/>
              </a:lnSpc>
              <a:buFont typeface="Wingdings" panose="05000000000000000000" pitchFamily="2" charset="2"/>
              <a:buNone/>
            </a:pPr>
            <a:r>
              <a:rPr lang="zh-CN" altLang="en-US" sz="2100" dirty="0"/>
              <a:t>     …;</a:t>
            </a:r>
            <a:r>
              <a:rPr lang="en-US" altLang="zh-CN" sz="2100" dirty="0" err="1"/>
              <a:t>Wj</a:t>
            </a:r>
            <a:r>
              <a:rPr lang="en-US" altLang="zh-CN" sz="2100" dirty="0"/>
              <a:t>(y);…;</a:t>
            </a:r>
            <a:r>
              <a:rPr lang="en-US" altLang="zh-CN" sz="2100" dirty="0" err="1"/>
              <a:t>Uj</a:t>
            </a:r>
            <a:r>
              <a:rPr lang="en-US" altLang="zh-CN" sz="2100" dirty="0"/>
              <a:t>(y);…; Li(y);…;Wi(y);…</a:t>
            </a:r>
          </a:p>
          <a:p>
            <a:pPr lvl="1">
              <a:lnSpc>
                <a:spcPct val="120000"/>
              </a:lnSpc>
              <a:buFont typeface="Wingdings" panose="05000000000000000000" pitchFamily="2" charset="2"/>
              <a:buNone/>
            </a:pPr>
            <a:r>
              <a:rPr lang="en-US" altLang="zh-CN" sz="2100" dirty="0" smtClean="0"/>
              <a:t>2</a:t>
            </a:r>
            <a:r>
              <a:rPr lang="zh-CN" altLang="en-US" sz="2100" dirty="0" smtClean="0"/>
              <a:t>）既然</a:t>
            </a:r>
            <a:r>
              <a:rPr lang="en-US" altLang="zh-CN" sz="2100" dirty="0" err="1"/>
              <a:t>Ti</a:t>
            </a:r>
            <a:r>
              <a:rPr lang="zh-CN" altLang="en-US" sz="2100" dirty="0"/>
              <a:t>是第一个解锁的，则</a:t>
            </a:r>
            <a:r>
              <a:rPr lang="en-US" altLang="zh-CN" sz="2100" dirty="0" err="1"/>
              <a:t>Ui</a:t>
            </a:r>
            <a:r>
              <a:rPr lang="en-US" altLang="zh-CN" sz="2100" dirty="0"/>
              <a:t>(y)</a:t>
            </a:r>
            <a:r>
              <a:rPr lang="zh-CN" altLang="en-US" sz="2100" dirty="0"/>
              <a:t>必在</a:t>
            </a:r>
            <a:r>
              <a:rPr lang="en-US" altLang="zh-CN" sz="2100" dirty="0" err="1"/>
              <a:t>Uj</a:t>
            </a:r>
            <a:r>
              <a:rPr lang="en-US" altLang="zh-CN" sz="2100" dirty="0"/>
              <a:t>(y)</a:t>
            </a:r>
            <a:r>
              <a:rPr lang="zh-CN" altLang="en-US" sz="2100" dirty="0"/>
              <a:t>前，即会出现：</a:t>
            </a:r>
          </a:p>
          <a:p>
            <a:pPr lvl="1">
              <a:lnSpc>
                <a:spcPct val="120000"/>
              </a:lnSpc>
              <a:buFont typeface="Wingdings" panose="05000000000000000000" pitchFamily="2" charset="2"/>
              <a:buNone/>
            </a:pPr>
            <a:r>
              <a:rPr lang="zh-CN" altLang="en-US" sz="2100" dirty="0"/>
              <a:t>     …;</a:t>
            </a:r>
            <a:r>
              <a:rPr lang="en-US" altLang="zh-CN" sz="2100" dirty="0" err="1"/>
              <a:t>Wj</a:t>
            </a:r>
            <a:r>
              <a:rPr lang="en-US" altLang="zh-CN" sz="2100" dirty="0"/>
              <a:t>(y);…; </a:t>
            </a:r>
            <a:r>
              <a:rPr lang="en-US" altLang="zh-CN" sz="2100" dirty="0" err="1"/>
              <a:t>Ui</a:t>
            </a:r>
            <a:r>
              <a:rPr lang="en-US" altLang="zh-CN" sz="2100" dirty="0"/>
              <a:t>(x);…; </a:t>
            </a:r>
            <a:r>
              <a:rPr lang="en-US" altLang="zh-CN" sz="2100" dirty="0" err="1"/>
              <a:t>Uj</a:t>
            </a:r>
            <a:r>
              <a:rPr lang="en-US" altLang="zh-CN" sz="2100" dirty="0"/>
              <a:t>(y);…; Li(y);…;Wi(y</a:t>
            </a:r>
            <a:r>
              <a:rPr lang="en-US" altLang="zh-CN" sz="2100" dirty="0" smtClean="0"/>
              <a:t>);…</a:t>
            </a:r>
            <a:endParaRPr lang="en-US" altLang="zh-CN" sz="2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zh-CN" altLang="en-US" sz="3200" dirty="0" smtClean="0"/>
              <a:t>三种数据不一致性</a:t>
            </a:r>
            <a:r>
              <a:rPr lang="en-US" altLang="zh-CN" sz="3200" dirty="0" smtClean="0"/>
              <a:t>-</a:t>
            </a:r>
            <a:r>
              <a:rPr lang="zh-CN" altLang="en-US" sz="3200" dirty="0" smtClean="0"/>
              <a:t>丢失更新</a:t>
            </a:r>
          </a:p>
        </p:txBody>
      </p:sp>
      <p:graphicFrame>
        <p:nvGraphicFramePr>
          <p:cNvPr id="15363" name="Group 3"/>
          <p:cNvGraphicFramePr>
            <a:graphicFrameLocks noGrp="1"/>
          </p:cNvGraphicFramePr>
          <p:nvPr/>
        </p:nvGraphicFramePr>
        <p:xfrm>
          <a:off x="4876800" y="1752600"/>
          <a:ext cx="2895600" cy="4027688"/>
        </p:xfrm>
        <a:graphic>
          <a:graphicData uri="http://schemas.openxmlformats.org/drawingml/2006/table">
            <a:tbl>
              <a:tblPr/>
              <a:tblGrid>
                <a:gridCol w="15494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tblGrid>
              <a:tr h="398406">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1</a:t>
                      </a: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1" lang="en-US" altLang="zh-CN" sz="2000" b="0" i="0" u="none" strike="noStrike" cap="none" normalizeH="0" baseline="-25000" dirty="0" smtClean="0">
                          <a:ln>
                            <a:noFill/>
                          </a:ln>
                          <a:solidFill>
                            <a:schemeClr val="tx1"/>
                          </a:solidFill>
                          <a:effectLst/>
                          <a:latin typeface="等线" panose="02010600030101010101" pitchFamily="2" charset="-122"/>
                          <a:ea typeface="等线" panose="02010600030101010101" pitchFamily="2" charset="-122"/>
                        </a:rPr>
                        <a:t>2</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9694">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① 读</a:t>
                      </a: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A=16</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②</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③ A←A-1</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A=15</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④</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endPar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读</a:t>
                      </a: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A=16</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A←A-1</a:t>
                      </a:r>
                    </a:p>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1"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写回</a:t>
                      </a:r>
                      <a:r>
                        <a:rPr kumimoji="1"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A=15</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74" name="Rectangle 14"/>
          <p:cNvSpPr>
            <a:spLocks noChangeArrowheads="1"/>
          </p:cNvSpPr>
          <p:nvPr/>
        </p:nvSpPr>
        <p:spPr bwMode="auto">
          <a:xfrm>
            <a:off x="5029200" y="58674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a:t>
            </a:r>
            <a:r>
              <a:rPr lang="en-US" altLang="zh-CN" sz="2400" b="1" dirty="0">
                <a:latin typeface="等线" panose="02010600030101010101" pitchFamily="2" charset="-122"/>
                <a:ea typeface="等线" panose="02010600030101010101" pitchFamily="2" charset="-122"/>
              </a:rPr>
              <a:t>a) </a:t>
            </a:r>
            <a:r>
              <a:rPr lang="zh-CN" altLang="en-US" sz="2400" b="1" dirty="0">
                <a:latin typeface="等线" panose="02010600030101010101" pitchFamily="2" charset="-122"/>
                <a:ea typeface="等线" panose="02010600030101010101" pitchFamily="2" charset="-122"/>
              </a:rPr>
              <a:t>丢失修改</a:t>
            </a:r>
            <a:endParaRPr lang="zh-CN" altLang="en-US" sz="2400" dirty="0">
              <a:latin typeface="等线" panose="02010600030101010101" pitchFamily="2" charset="-122"/>
              <a:ea typeface="等线"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95400" y="332656"/>
            <a:ext cx="7772400" cy="990600"/>
          </a:xfrm>
        </p:spPr>
        <p:txBody>
          <a:bodyPr>
            <a:normAutofit/>
          </a:bodyPr>
          <a:lstStyle/>
          <a:p>
            <a:pPr eaLnBrk="1" hangingPunct="1"/>
            <a:r>
              <a:rPr lang="zh-CN" altLang="en-US" sz="3200" dirty="0" smtClean="0"/>
              <a:t>两段锁协议（续）</a:t>
            </a:r>
          </a:p>
        </p:txBody>
      </p:sp>
      <p:sp>
        <p:nvSpPr>
          <p:cNvPr id="74755" name="Rectangle 3"/>
          <p:cNvSpPr>
            <a:spLocks noGrp="1" noChangeArrowheads="1"/>
          </p:cNvSpPr>
          <p:nvPr>
            <p:ph idx="1"/>
          </p:nvPr>
        </p:nvSpPr>
        <p:spPr>
          <a:xfrm>
            <a:off x="695400" y="1323256"/>
            <a:ext cx="10225136" cy="5418112"/>
          </a:xfrm>
        </p:spPr>
        <p:txBody>
          <a:bodyPr/>
          <a:lstStyle/>
          <a:p>
            <a:pPr eaLnBrk="1" hangingPunct="1">
              <a:lnSpc>
                <a:spcPct val="150000"/>
              </a:lnSpc>
              <a:buFont typeface="Wingdings" panose="05000000000000000000" pitchFamily="2" charset="2"/>
              <a:buNone/>
            </a:pPr>
            <a:r>
              <a:rPr lang="zh-CN" altLang="en-US" sz="2400" dirty="0" smtClean="0"/>
              <a:t> </a:t>
            </a:r>
            <a:r>
              <a:rPr lang="en-US" altLang="zh-CN" sz="2400" dirty="0" smtClean="0"/>
              <a:t>3</a:t>
            </a:r>
            <a:r>
              <a:rPr lang="zh-CN" altLang="en-US" sz="2400" dirty="0" smtClean="0"/>
              <a:t>）显然</a:t>
            </a:r>
            <a:r>
              <a:rPr lang="zh-CN" altLang="en-US" sz="2400" dirty="0"/>
              <a:t>对于</a:t>
            </a:r>
            <a:r>
              <a:rPr lang="en-US" altLang="zh-CN" sz="2400" dirty="0" err="1"/>
              <a:t>Ti</a:t>
            </a:r>
            <a:r>
              <a:rPr lang="zh-CN" altLang="en-US" sz="2400" dirty="0"/>
              <a:t>这样的动作序列违反了两阶段锁协议，所以这样的动作序列不存在，也就是说</a:t>
            </a:r>
            <a:r>
              <a:rPr lang="en-US" altLang="zh-CN" sz="2400" dirty="0"/>
              <a:t>Wi(y)</a:t>
            </a:r>
            <a:r>
              <a:rPr lang="zh-CN" altLang="en-US" sz="2400" dirty="0"/>
              <a:t>前不存在来自其他事务的冲突动作，同样的证明也适用于任意一对由来自</a:t>
            </a:r>
            <a:r>
              <a:rPr lang="en-US" altLang="zh-CN" sz="2400" dirty="0" err="1"/>
              <a:t>Ti</a:t>
            </a:r>
            <a:r>
              <a:rPr lang="zh-CN" altLang="en-US" sz="2400" dirty="0"/>
              <a:t>的一个动作和来自</a:t>
            </a:r>
            <a:r>
              <a:rPr lang="en-US" altLang="zh-CN" sz="2400" dirty="0" err="1"/>
              <a:t>Tj</a:t>
            </a:r>
            <a:r>
              <a:rPr lang="zh-CN" altLang="en-US" sz="2400" dirty="0"/>
              <a:t>的一个动作构成的可能的冲突。</a:t>
            </a:r>
          </a:p>
          <a:p>
            <a:pPr eaLnBrk="1" hangingPunct="1">
              <a:lnSpc>
                <a:spcPct val="150000"/>
              </a:lnSpc>
              <a:buFont typeface="Wingdings" panose="05000000000000000000" pitchFamily="2" charset="2"/>
              <a:buNone/>
            </a:pPr>
            <a:r>
              <a:rPr lang="zh-CN" altLang="en-US" sz="2400" dirty="0">
                <a:solidFill>
                  <a:srgbClr val="FF0000"/>
                </a:solidFill>
              </a:rPr>
              <a:t>结论：</a:t>
            </a:r>
            <a:r>
              <a:rPr lang="zh-CN" altLang="en-US" sz="2400" dirty="0"/>
              <a:t>由于</a:t>
            </a:r>
            <a:r>
              <a:rPr lang="en-US" altLang="zh-CN" sz="2400" dirty="0" err="1"/>
              <a:t>Ti</a:t>
            </a:r>
            <a:r>
              <a:rPr lang="zh-CN" altLang="en-US" sz="2400" dirty="0"/>
              <a:t>所有动作之前不可能存在冲突动作，则</a:t>
            </a:r>
            <a:r>
              <a:rPr lang="en-US" altLang="zh-CN" sz="2400" dirty="0" err="1"/>
              <a:t>Ti</a:t>
            </a:r>
            <a:r>
              <a:rPr lang="zh-CN" altLang="en-US" sz="2400" dirty="0"/>
              <a:t>的所有动作可以非冲突的进行交换，从而将其全部移动到</a:t>
            </a:r>
            <a:r>
              <a:rPr lang="en-US" altLang="zh-CN" sz="2400" dirty="0"/>
              <a:t>S</a:t>
            </a:r>
            <a:r>
              <a:rPr lang="zh-CN" altLang="en-US" sz="2400" dirty="0"/>
              <a:t>的开始，于是</a:t>
            </a:r>
            <a:r>
              <a:rPr lang="en-US" altLang="zh-CN" sz="2400" dirty="0"/>
              <a:t>S</a:t>
            </a:r>
            <a:r>
              <a:rPr lang="zh-CN" altLang="en-US" sz="2400" dirty="0"/>
              <a:t>可记为：</a:t>
            </a:r>
          </a:p>
          <a:p>
            <a:pPr eaLnBrk="1" hangingPunct="1">
              <a:lnSpc>
                <a:spcPct val="150000"/>
              </a:lnSpc>
              <a:buFont typeface="Wingdings" panose="05000000000000000000" pitchFamily="2" charset="2"/>
              <a:buNone/>
            </a:pPr>
            <a:r>
              <a:rPr lang="zh-CN" altLang="en-US" sz="2400" dirty="0"/>
              <a:t>           （</a:t>
            </a:r>
            <a:r>
              <a:rPr lang="en-US" altLang="zh-CN" sz="2400" dirty="0" err="1"/>
              <a:t>Ti</a:t>
            </a:r>
            <a:r>
              <a:rPr lang="zh-CN" altLang="en-US" sz="2400" dirty="0"/>
              <a:t>的动作）（其他</a:t>
            </a:r>
            <a:r>
              <a:rPr lang="en-US" altLang="zh-CN" sz="2400" dirty="0"/>
              <a:t>n－1</a:t>
            </a:r>
            <a:r>
              <a:rPr lang="zh-CN" altLang="en-US" sz="2400" dirty="0"/>
              <a:t>个事务的动作）</a:t>
            </a:r>
          </a:p>
          <a:p>
            <a:pPr eaLnBrk="1" hangingPunct="1">
              <a:lnSpc>
                <a:spcPct val="150000"/>
              </a:lnSpc>
              <a:buFont typeface="Wingdings" panose="05000000000000000000" pitchFamily="2" charset="2"/>
              <a:buNone/>
            </a:pPr>
            <a:r>
              <a:rPr lang="zh-CN" altLang="en-US" sz="2400" dirty="0"/>
              <a:t>由</a:t>
            </a:r>
            <a:r>
              <a:rPr lang="en-US" altLang="zh-CN" sz="2400" dirty="0"/>
              <a:t>n－1</a:t>
            </a:r>
            <a:r>
              <a:rPr lang="zh-CN" altLang="en-US" sz="2400" dirty="0"/>
              <a:t>个事务构成的后半部分仍然是一致的2</a:t>
            </a:r>
            <a:r>
              <a:rPr lang="en-US" altLang="zh-CN" sz="2400" dirty="0"/>
              <a:t>PL</a:t>
            </a:r>
            <a:r>
              <a:rPr lang="zh-CN" altLang="en-US" sz="2400" dirty="0"/>
              <a:t>事务的一个合法调度，因此归纳假设在其上也适用，亦可转换为冲突等价串行调度。</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89781" y="328246"/>
            <a:ext cx="7793038" cy="1143000"/>
          </a:xfrm>
        </p:spPr>
        <p:txBody>
          <a:bodyPr>
            <a:normAutofit/>
          </a:bodyPr>
          <a:lstStyle/>
          <a:p>
            <a:pPr eaLnBrk="1" hangingPunct="1"/>
            <a:r>
              <a:rPr lang="zh-CN" altLang="en-US" sz="3200" dirty="0" smtClean="0"/>
              <a:t>两段锁协议（续）</a:t>
            </a:r>
          </a:p>
        </p:txBody>
      </p:sp>
      <p:sp>
        <p:nvSpPr>
          <p:cNvPr id="75779" name="Rectangle 3"/>
          <p:cNvSpPr>
            <a:spLocks noGrp="1" noChangeArrowheads="1"/>
          </p:cNvSpPr>
          <p:nvPr>
            <p:ph idx="1"/>
          </p:nvPr>
        </p:nvSpPr>
        <p:spPr>
          <a:xfrm>
            <a:off x="2895600" y="1600200"/>
            <a:ext cx="1066800" cy="4419600"/>
          </a:xfrm>
        </p:spPr>
        <p:txBody>
          <a:bodyPr>
            <a:normAutofit fontScale="92500" lnSpcReduction="10000"/>
          </a:bodyPr>
          <a:lstStyle/>
          <a:p>
            <a:pPr algn="ctr" eaLnBrk="1" hangingPunct="1">
              <a:lnSpc>
                <a:spcPct val="90000"/>
              </a:lnSpc>
              <a:buFont typeface="Wingdings" panose="05000000000000000000" pitchFamily="2" charset="2"/>
              <a:buNone/>
            </a:pPr>
            <a:r>
              <a:rPr lang="en-US" altLang="zh-CN" sz="1600"/>
              <a:t>T</a:t>
            </a:r>
            <a:r>
              <a:rPr lang="en-US" altLang="zh-CN" sz="1600" baseline="-30000"/>
              <a:t>1</a:t>
            </a:r>
            <a:endParaRPr lang="en-US" altLang="zh-CN" sz="1600"/>
          </a:p>
          <a:p>
            <a:pPr algn="just" eaLnBrk="1" hangingPunct="1">
              <a:lnSpc>
                <a:spcPct val="90000"/>
              </a:lnSpc>
              <a:buFont typeface="Wingdings" panose="05000000000000000000" pitchFamily="2" charset="2"/>
              <a:buNone/>
            </a:pPr>
            <a:r>
              <a:rPr lang="en-US" altLang="zh-CN" sz="1600"/>
              <a:t>Slock B</a:t>
            </a:r>
          </a:p>
          <a:p>
            <a:pPr algn="just" eaLnBrk="1" hangingPunct="1">
              <a:lnSpc>
                <a:spcPct val="90000"/>
              </a:lnSpc>
              <a:buFont typeface="Wingdings" panose="05000000000000000000" pitchFamily="2" charset="2"/>
              <a:buNone/>
            </a:pPr>
            <a:r>
              <a:rPr lang="zh-CN" altLang="en-US" sz="1600"/>
              <a:t>读</a:t>
            </a:r>
            <a:r>
              <a:rPr lang="en-US" altLang="zh-CN" sz="1600"/>
              <a:t>B=2</a:t>
            </a:r>
          </a:p>
          <a:p>
            <a:pPr algn="just" eaLnBrk="1" hangingPunct="1">
              <a:lnSpc>
                <a:spcPct val="90000"/>
              </a:lnSpc>
              <a:buFont typeface="Wingdings" panose="05000000000000000000" pitchFamily="2" charset="2"/>
              <a:buNone/>
            </a:pPr>
            <a:r>
              <a:rPr lang="en-US" altLang="zh-CN" sz="1600"/>
              <a:t>Y=B</a:t>
            </a:r>
          </a:p>
          <a:p>
            <a:pPr algn="just" eaLnBrk="1" hangingPunct="1">
              <a:lnSpc>
                <a:spcPct val="90000"/>
              </a:lnSpc>
              <a:buFont typeface="Wingdings" panose="05000000000000000000" pitchFamily="2" charset="2"/>
              <a:buNone/>
            </a:pPr>
            <a:r>
              <a:rPr lang="en-US" altLang="zh-CN" sz="1600"/>
              <a:t>Xlock A</a:t>
            </a:r>
          </a:p>
          <a:p>
            <a:pPr algn="just" eaLnBrk="1" hangingPunct="1">
              <a:lnSpc>
                <a:spcPct val="90000"/>
              </a:lnSpc>
              <a:buFont typeface="Wingdings" panose="05000000000000000000" pitchFamily="2" charset="2"/>
              <a:buNone/>
            </a:pPr>
            <a:r>
              <a:rPr lang="en-US" altLang="zh-CN" sz="1600"/>
              <a:t> </a:t>
            </a:r>
          </a:p>
          <a:p>
            <a:pPr algn="just" eaLnBrk="1" hangingPunct="1">
              <a:lnSpc>
                <a:spcPct val="90000"/>
              </a:lnSpc>
              <a:buFont typeface="Wingdings" panose="05000000000000000000" pitchFamily="2" charset="2"/>
              <a:buNone/>
            </a:pPr>
            <a:r>
              <a:rPr lang="en-US" altLang="zh-CN" sz="1600"/>
              <a:t> </a:t>
            </a:r>
          </a:p>
          <a:p>
            <a:pPr algn="just" eaLnBrk="1" hangingPunct="1">
              <a:lnSpc>
                <a:spcPct val="90000"/>
              </a:lnSpc>
              <a:buFont typeface="Wingdings" panose="05000000000000000000" pitchFamily="2" charset="2"/>
              <a:buNone/>
            </a:pPr>
            <a:r>
              <a:rPr lang="en-US" altLang="zh-CN" sz="1600"/>
              <a:t>A=Y+1</a:t>
            </a:r>
          </a:p>
          <a:p>
            <a:pPr algn="just" eaLnBrk="1" hangingPunct="1">
              <a:lnSpc>
                <a:spcPct val="90000"/>
              </a:lnSpc>
              <a:buFont typeface="Wingdings" panose="05000000000000000000" pitchFamily="2" charset="2"/>
              <a:buNone/>
            </a:pPr>
            <a:r>
              <a:rPr lang="zh-CN" altLang="en-US" sz="1600"/>
              <a:t>写回</a:t>
            </a:r>
            <a:r>
              <a:rPr lang="en-US" altLang="zh-CN" sz="1600"/>
              <a:t>A=3</a:t>
            </a:r>
          </a:p>
          <a:p>
            <a:pPr algn="just" eaLnBrk="1" hangingPunct="1">
              <a:lnSpc>
                <a:spcPct val="90000"/>
              </a:lnSpc>
              <a:buFont typeface="Wingdings" panose="05000000000000000000" pitchFamily="2" charset="2"/>
              <a:buNone/>
            </a:pPr>
            <a:r>
              <a:rPr lang="en-US" altLang="zh-CN" sz="1600"/>
              <a:t>Unlock B</a:t>
            </a:r>
          </a:p>
          <a:p>
            <a:pPr algn="just" eaLnBrk="1" hangingPunct="1">
              <a:lnSpc>
                <a:spcPct val="90000"/>
              </a:lnSpc>
              <a:buFont typeface="Wingdings" panose="05000000000000000000" pitchFamily="2" charset="2"/>
              <a:buNone/>
            </a:pPr>
            <a:r>
              <a:rPr lang="en-US" altLang="zh-CN" sz="1600"/>
              <a:t>Unlock A</a:t>
            </a:r>
          </a:p>
          <a:p>
            <a:pPr algn="just" eaLnBrk="1" hangingPunct="1">
              <a:lnSpc>
                <a:spcPct val="90000"/>
              </a:lnSpc>
              <a:buFont typeface="Wingdings" panose="05000000000000000000" pitchFamily="2" charset="2"/>
              <a:buNone/>
            </a:pPr>
            <a:r>
              <a:rPr lang="en-US" altLang="zh-CN" sz="1600"/>
              <a:t> </a:t>
            </a:r>
          </a:p>
          <a:p>
            <a:pPr algn="just" eaLnBrk="1" hangingPunct="1">
              <a:lnSpc>
                <a:spcPct val="90000"/>
              </a:lnSpc>
              <a:buFont typeface="Wingdings" panose="05000000000000000000" pitchFamily="2" charset="2"/>
              <a:buNone/>
            </a:pPr>
            <a:r>
              <a:rPr lang="en-US" altLang="zh-CN" sz="1600"/>
              <a:t> </a:t>
            </a:r>
          </a:p>
          <a:p>
            <a:pPr algn="just" eaLnBrk="1" hangingPunct="1">
              <a:lnSpc>
                <a:spcPct val="90000"/>
              </a:lnSpc>
              <a:buFont typeface="Wingdings" panose="05000000000000000000" pitchFamily="2" charset="2"/>
              <a:buNone/>
            </a:pPr>
            <a:r>
              <a:rPr lang="en-US" altLang="zh-CN" sz="1600"/>
              <a:t> </a:t>
            </a:r>
          </a:p>
          <a:p>
            <a:pPr algn="just" eaLnBrk="1" hangingPunct="1">
              <a:lnSpc>
                <a:spcPct val="90000"/>
              </a:lnSpc>
              <a:buFont typeface="Wingdings" panose="05000000000000000000" pitchFamily="2" charset="2"/>
              <a:buNone/>
            </a:pPr>
            <a:r>
              <a:rPr lang="en-US" altLang="zh-CN" sz="1600"/>
              <a:t> </a:t>
            </a:r>
          </a:p>
        </p:txBody>
      </p:sp>
      <p:sp>
        <p:nvSpPr>
          <p:cNvPr id="75780" name="Rectangle 4"/>
          <p:cNvSpPr>
            <a:spLocks noChangeArrowheads="1"/>
          </p:cNvSpPr>
          <p:nvPr/>
        </p:nvSpPr>
        <p:spPr bwMode="auto">
          <a:xfrm>
            <a:off x="3962400" y="1752600"/>
            <a:ext cx="144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T</a:t>
            </a:r>
            <a:r>
              <a:rPr lang="en-US" altLang="zh-CN" sz="1600" b="1" baseline="-30000" dirty="0">
                <a:latin typeface="等线" panose="02010600030101010101" pitchFamily="2" charset="-122"/>
                <a:ea typeface="等线" panose="02010600030101010101" pitchFamily="2" charset="-122"/>
              </a:rPr>
              <a:t>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r>
              <a:rPr lang="zh-CN" altLang="en-US" sz="1600" b="1" dirty="0">
                <a:latin typeface="等线" panose="02010600030101010101" pitchFamily="2" charset="-122"/>
                <a:ea typeface="等线" panose="02010600030101010101" pitchFamily="2" charset="-122"/>
              </a:rPr>
              <a:t>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 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 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 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 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读</a:t>
            </a:r>
            <a:r>
              <a:rPr lang="en-US" altLang="zh-CN" sz="1600" b="1" dirty="0">
                <a:latin typeface="等线" panose="02010600030101010101" pitchFamily="2" charset="-122"/>
                <a:ea typeface="等线" panose="02010600030101010101" pitchFamily="2" charset="-122"/>
              </a:rPr>
              <a:t>A=3</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Y=A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B=Y+1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写回</a:t>
            </a:r>
            <a:r>
              <a:rPr lang="en-US" altLang="zh-CN" sz="1600" b="1" dirty="0">
                <a:latin typeface="等线" panose="02010600030101010101" pitchFamily="2" charset="-122"/>
                <a:ea typeface="等线" panose="02010600030101010101" pitchFamily="2" charset="-122"/>
              </a:rPr>
              <a:t>B=4</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A</a:t>
            </a:r>
            <a:r>
              <a:rPr lang="en-US" altLang="zh-CN" sz="1600" dirty="0">
                <a:latin typeface="等线" panose="02010600030101010101" pitchFamily="2" charset="-122"/>
                <a:ea typeface="等线" panose="02010600030101010101" pitchFamily="2" charset="-122"/>
              </a:rPr>
              <a:t> </a:t>
            </a:r>
          </a:p>
        </p:txBody>
      </p:sp>
      <p:sp>
        <p:nvSpPr>
          <p:cNvPr id="75781" name="Rectangle 5"/>
          <p:cNvSpPr>
            <a:spLocks noChangeArrowheads="1"/>
          </p:cNvSpPr>
          <p:nvPr/>
        </p:nvSpPr>
        <p:spPr bwMode="auto">
          <a:xfrm>
            <a:off x="5105400" y="2133600"/>
            <a:ext cx="144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T</a:t>
            </a:r>
            <a:r>
              <a:rPr lang="en-US" altLang="zh-CN" sz="1600" b="1" baseline="-30000" dirty="0">
                <a:latin typeface="等线" panose="02010600030101010101" pitchFamily="2" charset="-122"/>
                <a:ea typeface="等线" panose="02010600030101010101" pitchFamily="2" charset="-122"/>
              </a:rPr>
              <a:t>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读</a:t>
            </a:r>
            <a:r>
              <a:rPr lang="en-US" altLang="zh-CN" sz="1600" b="1" dirty="0">
                <a:latin typeface="等线" panose="02010600030101010101" pitchFamily="2" charset="-122"/>
                <a:ea typeface="等线" panose="02010600030101010101" pitchFamily="2" charset="-122"/>
              </a:rPr>
              <a:t>B=2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Y=B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A=Y+1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写回</a:t>
            </a:r>
            <a:r>
              <a:rPr lang="en-US" altLang="zh-CN" sz="1600" b="1" dirty="0">
                <a:latin typeface="等线" panose="02010600030101010101" pitchFamily="2" charset="-122"/>
                <a:ea typeface="等线" panose="02010600030101010101" pitchFamily="2" charset="-122"/>
              </a:rPr>
              <a:t>A=3</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b="1" dirty="0">
                <a:latin typeface="等线" panose="02010600030101010101" pitchFamily="2" charset="-122"/>
                <a:ea typeface="等线" panose="02010600030101010101" pitchFamily="2" charset="-122"/>
              </a:rPr>
              <a:t> </a:t>
            </a:r>
            <a:endParaRPr lang="en-US" altLang="zh-CN" sz="18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b="1" dirty="0">
                <a:latin typeface="等线" panose="02010600030101010101" pitchFamily="2" charset="-122"/>
                <a:ea typeface="等线" panose="02010600030101010101" pitchFamily="2" charset="-122"/>
              </a:rPr>
              <a:t> </a:t>
            </a:r>
            <a:endParaRPr lang="en-US" altLang="zh-CN" sz="18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b="1" dirty="0">
                <a:latin typeface="等线" panose="02010600030101010101" pitchFamily="2" charset="-122"/>
                <a:ea typeface="等线" panose="02010600030101010101" pitchFamily="2" charset="-122"/>
              </a:rPr>
              <a:t> </a:t>
            </a:r>
            <a:endParaRPr lang="en-US" altLang="zh-CN" sz="18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b="1" dirty="0">
                <a:latin typeface="等线" panose="02010600030101010101" pitchFamily="2" charset="-122"/>
                <a:ea typeface="等线" panose="02010600030101010101" pitchFamily="2" charset="-122"/>
              </a:rPr>
              <a:t> </a:t>
            </a:r>
            <a:endParaRPr lang="en-US" altLang="zh-CN" sz="18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b="1" dirty="0">
                <a:latin typeface="等线" panose="02010600030101010101" pitchFamily="2" charset="-122"/>
                <a:ea typeface="等线" panose="02010600030101010101" pitchFamily="2" charset="-122"/>
              </a:rPr>
              <a:t> </a:t>
            </a:r>
            <a:endParaRPr lang="en-US" altLang="zh-CN" sz="18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800" dirty="0">
                <a:latin typeface="等线" panose="02010600030101010101" pitchFamily="2" charset="-122"/>
                <a:ea typeface="等线" panose="02010600030101010101" pitchFamily="2" charset="-122"/>
              </a:rPr>
              <a:t> </a:t>
            </a:r>
          </a:p>
        </p:txBody>
      </p:sp>
      <p:sp>
        <p:nvSpPr>
          <p:cNvPr id="75782" name="Rectangle 6"/>
          <p:cNvSpPr>
            <a:spLocks noChangeArrowheads="1"/>
          </p:cNvSpPr>
          <p:nvPr/>
        </p:nvSpPr>
        <p:spPr bwMode="auto">
          <a:xfrm>
            <a:off x="6477000" y="1676400"/>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T</a:t>
            </a:r>
            <a:r>
              <a:rPr lang="en-US" altLang="zh-CN" sz="1600" b="1" baseline="-30000" dirty="0">
                <a:latin typeface="等线" panose="02010600030101010101" pitchFamily="2" charset="-122"/>
                <a:ea typeface="等线" panose="02010600030101010101" pitchFamily="2" charset="-122"/>
              </a:rPr>
              <a:t>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等待</a:t>
            </a:r>
            <a:endParaRPr lang="zh-CN" altLang="en-US"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读</a:t>
            </a:r>
            <a:r>
              <a:rPr lang="en-US" altLang="zh-CN" sz="1600" b="1" dirty="0">
                <a:latin typeface="等线" panose="02010600030101010101" pitchFamily="2" charset="-122"/>
                <a:ea typeface="等线" panose="02010600030101010101" pitchFamily="2" charset="-122"/>
              </a:rPr>
              <a:t>A=3</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X=A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B=X+1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写回</a:t>
            </a:r>
            <a:r>
              <a:rPr lang="en-US" altLang="zh-CN" sz="1600" b="1" dirty="0">
                <a:latin typeface="等线" panose="02010600030101010101" pitchFamily="2" charset="-122"/>
                <a:ea typeface="等线" panose="02010600030101010101" pitchFamily="2" charset="-122"/>
              </a:rPr>
              <a:t>B=4</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B</a:t>
            </a:r>
            <a:r>
              <a:rPr lang="en-US" altLang="zh-CN" sz="1600" dirty="0">
                <a:latin typeface="等线" panose="02010600030101010101" pitchFamily="2" charset="-122"/>
                <a:ea typeface="等线" panose="02010600030101010101" pitchFamily="2" charset="-122"/>
              </a:rPr>
              <a:t> </a:t>
            </a:r>
          </a:p>
        </p:txBody>
      </p:sp>
      <p:sp>
        <p:nvSpPr>
          <p:cNvPr id="75783" name="Line 7"/>
          <p:cNvSpPr>
            <a:spLocks noChangeShapeType="1"/>
          </p:cNvSpPr>
          <p:nvPr/>
        </p:nvSpPr>
        <p:spPr bwMode="auto">
          <a:xfrm>
            <a:off x="2971800" y="1905000"/>
            <a:ext cx="7162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84" name="Line 8"/>
          <p:cNvSpPr>
            <a:spLocks noChangeShapeType="1"/>
          </p:cNvSpPr>
          <p:nvPr/>
        </p:nvSpPr>
        <p:spPr bwMode="auto">
          <a:xfrm>
            <a:off x="5029200" y="1600200"/>
            <a:ext cx="0" cy="4800600"/>
          </a:xfrm>
          <a:prstGeom prst="line">
            <a:avLst/>
          </a:prstGeom>
          <a:noFill/>
          <a:ln w="28575">
            <a:solidFill>
              <a:srgbClr val="DC24C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85" name="Line 9"/>
          <p:cNvSpPr>
            <a:spLocks noChangeShapeType="1"/>
          </p:cNvSpPr>
          <p:nvPr/>
        </p:nvSpPr>
        <p:spPr bwMode="auto">
          <a:xfrm>
            <a:off x="3886200" y="1600200"/>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86" name="Line 10"/>
          <p:cNvSpPr>
            <a:spLocks noChangeShapeType="1"/>
          </p:cNvSpPr>
          <p:nvPr/>
        </p:nvSpPr>
        <p:spPr bwMode="auto">
          <a:xfrm>
            <a:off x="6324600" y="1676400"/>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87" name="Rectangle 11"/>
          <p:cNvSpPr>
            <a:spLocks noChangeArrowheads="1"/>
          </p:cNvSpPr>
          <p:nvPr/>
        </p:nvSpPr>
        <p:spPr bwMode="auto">
          <a:xfrm>
            <a:off x="2667000" y="61722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800" b="1" dirty="0">
                <a:latin typeface="等线" panose="02010600030101010101" pitchFamily="2" charset="-122"/>
                <a:ea typeface="等线" panose="02010600030101010101" pitchFamily="2" charset="-122"/>
              </a:rPr>
              <a:t> (</a:t>
            </a:r>
            <a:r>
              <a:rPr lang="en-US" altLang="zh-CN" sz="1800" b="1" dirty="0">
                <a:latin typeface="等线" panose="02010600030101010101" pitchFamily="2" charset="-122"/>
                <a:ea typeface="等线" panose="02010600030101010101" pitchFamily="2" charset="-122"/>
              </a:rPr>
              <a:t>a) </a:t>
            </a:r>
            <a:r>
              <a:rPr lang="zh-CN" altLang="en-US" sz="1800" b="1" dirty="0">
                <a:latin typeface="等线" panose="02010600030101010101" pitchFamily="2" charset="-122"/>
                <a:ea typeface="等线" panose="02010600030101010101" pitchFamily="2" charset="-122"/>
              </a:rPr>
              <a:t>遵守两段锁协议</a:t>
            </a:r>
            <a:r>
              <a:rPr lang="zh-CN" altLang="en-US" sz="2400" dirty="0">
                <a:latin typeface="等线" panose="02010600030101010101" pitchFamily="2" charset="-122"/>
                <a:ea typeface="等线" panose="02010600030101010101" pitchFamily="2" charset="-122"/>
              </a:rPr>
              <a:t> </a:t>
            </a:r>
          </a:p>
        </p:txBody>
      </p:sp>
      <p:sp>
        <p:nvSpPr>
          <p:cNvPr id="75788" name="Rectangle 12"/>
          <p:cNvSpPr>
            <a:spLocks noChangeArrowheads="1"/>
          </p:cNvSpPr>
          <p:nvPr/>
        </p:nvSpPr>
        <p:spPr bwMode="auto">
          <a:xfrm>
            <a:off x="5257800" y="62484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800" b="1" dirty="0">
                <a:latin typeface="等线" panose="02010600030101010101" pitchFamily="2" charset="-122"/>
                <a:ea typeface="等线" panose="02010600030101010101" pitchFamily="2" charset="-122"/>
              </a:rPr>
              <a:t>(</a:t>
            </a:r>
            <a:r>
              <a:rPr lang="en-US" altLang="zh-CN" sz="1800" b="1" dirty="0">
                <a:latin typeface="等线" panose="02010600030101010101" pitchFamily="2" charset="-122"/>
                <a:ea typeface="等线" panose="02010600030101010101" pitchFamily="2" charset="-122"/>
              </a:rPr>
              <a:t>b) </a:t>
            </a:r>
            <a:r>
              <a:rPr lang="zh-CN" altLang="en-US" sz="1800" b="1" dirty="0">
                <a:latin typeface="等线" panose="02010600030101010101" pitchFamily="2" charset="-122"/>
                <a:ea typeface="等线" panose="02010600030101010101" pitchFamily="2" charset="-122"/>
              </a:rPr>
              <a:t>不遵守两段锁协议 </a:t>
            </a:r>
          </a:p>
        </p:txBody>
      </p:sp>
      <p:sp>
        <p:nvSpPr>
          <p:cNvPr id="75789" name="Rectangle 13"/>
          <p:cNvSpPr>
            <a:spLocks noChangeArrowheads="1"/>
          </p:cNvSpPr>
          <p:nvPr/>
        </p:nvSpPr>
        <p:spPr bwMode="auto">
          <a:xfrm>
            <a:off x="7620000" y="1752600"/>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T</a:t>
            </a:r>
            <a:r>
              <a:rPr lang="en-US" altLang="zh-CN" sz="1600" b="1" baseline="-30000" dirty="0">
                <a:latin typeface="等线" panose="02010600030101010101" pitchFamily="2" charset="-122"/>
                <a:ea typeface="等线" panose="02010600030101010101" pitchFamily="2" charset="-122"/>
              </a:rPr>
              <a:t>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读</a:t>
            </a:r>
            <a:r>
              <a:rPr lang="en-US" altLang="zh-CN" sz="1600" b="1" dirty="0">
                <a:latin typeface="等线" panose="02010600030101010101" pitchFamily="2" charset="-122"/>
                <a:ea typeface="等线" panose="02010600030101010101" pitchFamily="2" charset="-122"/>
              </a:rPr>
              <a:t>B=2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Y=B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A=Y+1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写回</a:t>
            </a:r>
            <a:r>
              <a:rPr lang="en-US" altLang="zh-CN" sz="1600" b="1" dirty="0">
                <a:latin typeface="等线" panose="02010600030101010101" pitchFamily="2" charset="-122"/>
                <a:ea typeface="等线" panose="02010600030101010101" pitchFamily="2" charset="-122"/>
              </a:rPr>
              <a:t>A=3</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A</a:t>
            </a:r>
            <a:endParaRPr lang="en-US" altLang="zh-CN" sz="1800" dirty="0">
              <a:latin typeface="等线" panose="02010600030101010101" pitchFamily="2" charset="-122"/>
              <a:ea typeface="等线" panose="02010600030101010101" pitchFamily="2" charset="-122"/>
            </a:endParaRPr>
          </a:p>
        </p:txBody>
      </p:sp>
      <p:sp>
        <p:nvSpPr>
          <p:cNvPr id="75790" name="Rectangle 14"/>
          <p:cNvSpPr>
            <a:spLocks noChangeArrowheads="1"/>
          </p:cNvSpPr>
          <p:nvPr/>
        </p:nvSpPr>
        <p:spPr bwMode="auto">
          <a:xfrm>
            <a:off x="8991600" y="1676400"/>
            <a:ext cx="1447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T</a:t>
            </a:r>
            <a:r>
              <a:rPr lang="en-US" altLang="zh-CN" sz="1600" b="1" baseline="-30000" dirty="0">
                <a:latin typeface="等线" panose="02010600030101010101" pitchFamily="2" charset="-122"/>
                <a:ea typeface="等线" panose="02010600030101010101" pitchFamily="2" charset="-122"/>
              </a:rPr>
              <a:t>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  </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Slock</a:t>
            </a:r>
            <a:r>
              <a:rPr lang="en-US" altLang="zh-CN" sz="1600" b="1" dirty="0">
                <a:latin typeface="等线" panose="02010600030101010101" pitchFamily="2" charset="-122"/>
                <a:ea typeface="等线" panose="02010600030101010101" pitchFamily="2" charset="-122"/>
              </a:rPr>
              <a:t> 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读</a:t>
            </a:r>
            <a:r>
              <a:rPr lang="en-US" altLang="zh-CN" sz="1600" b="1" dirty="0">
                <a:latin typeface="等线" panose="02010600030101010101" pitchFamily="2" charset="-122"/>
                <a:ea typeface="等线" panose="02010600030101010101" pitchFamily="2" charset="-122"/>
              </a:rPr>
              <a:t>A=2</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X=A</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A</a:t>
            </a: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B</a:t>
            </a: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等待</a:t>
            </a:r>
          </a:p>
          <a:p>
            <a:pPr eaLnBrk="1" hangingPunct="1">
              <a:spcBef>
                <a:spcPct val="0"/>
              </a:spcBef>
              <a:buClrTx/>
              <a:buFontTx/>
              <a:buNone/>
            </a:pPr>
            <a:r>
              <a:rPr lang="en-US" altLang="zh-CN" sz="1600" b="1" dirty="0" err="1">
                <a:latin typeface="等线" panose="02010600030101010101" pitchFamily="2" charset="-122"/>
                <a:ea typeface="等线" panose="02010600030101010101" pitchFamily="2" charset="-122"/>
              </a:rPr>
              <a:t>Xlock</a:t>
            </a:r>
            <a:r>
              <a:rPr lang="en-US" altLang="zh-CN" sz="1600" b="1" dirty="0">
                <a:latin typeface="等线" panose="02010600030101010101" pitchFamily="2" charset="-122"/>
                <a:ea typeface="等线" panose="02010600030101010101" pitchFamily="2" charset="-122"/>
              </a:rPr>
              <a:t> B</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B=X+1</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zh-CN" altLang="en-US" sz="1600" b="1" dirty="0">
                <a:latin typeface="等线" panose="02010600030101010101" pitchFamily="2" charset="-122"/>
                <a:ea typeface="等线" panose="02010600030101010101" pitchFamily="2" charset="-122"/>
              </a:rPr>
              <a:t>写回</a:t>
            </a:r>
            <a:r>
              <a:rPr lang="en-US" altLang="zh-CN" sz="1600" b="1" dirty="0">
                <a:latin typeface="等线" panose="02010600030101010101" pitchFamily="2" charset="-122"/>
                <a:ea typeface="等线" panose="02010600030101010101" pitchFamily="2" charset="-122"/>
              </a:rPr>
              <a:t>B=3</a:t>
            </a: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r>
              <a:rPr lang="en-US" altLang="zh-CN" sz="1600" b="1" dirty="0">
                <a:latin typeface="等线" panose="02010600030101010101" pitchFamily="2" charset="-122"/>
                <a:ea typeface="等线" panose="02010600030101010101" pitchFamily="2" charset="-122"/>
              </a:rPr>
              <a:t>Unlock B</a:t>
            </a:r>
            <a:r>
              <a:rPr lang="en-US" altLang="zh-CN" sz="1600" dirty="0">
                <a:latin typeface="等线" panose="02010600030101010101" pitchFamily="2" charset="-122"/>
                <a:ea typeface="等线" panose="02010600030101010101" pitchFamily="2" charset="-122"/>
              </a:rPr>
              <a:t> </a:t>
            </a: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b="1" dirty="0">
              <a:latin typeface="等线" panose="02010600030101010101" pitchFamily="2" charset="-122"/>
              <a:ea typeface="等线" panose="02010600030101010101" pitchFamily="2" charset="-122"/>
            </a:endParaRPr>
          </a:p>
          <a:p>
            <a:pPr eaLnBrk="1" hangingPunct="1">
              <a:spcBef>
                <a:spcPct val="0"/>
              </a:spcBef>
              <a:buClrTx/>
              <a:buFontTx/>
              <a:buNone/>
            </a:pPr>
            <a:endParaRPr lang="en-US" altLang="zh-CN" sz="1600" dirty="0">
              <a:latin typeface="等线" panose="02010600030101010101" pitchFamily="2" charset="-122"/>
              <a:ea typeface="等线" panose="02010600030101010101" pitchFamily="2" charset="-122"/>
            </a:endParaRPr>
          </a:p>
          <a:p>
            <a:pPr eaLnBrk="1" hangingPunct="1">
              <a:spcBef>
                <a:spcPct val="0"/>
              </a:spcBef>
              <a:buClrTx/>
              <a:buFontTx/>
              <a:buNone/>
            </a:pPr>
            <a:endParaRPr lang="zh-CN" altLang="en-US" sz="1600" dirty="0">
              <a:latin typeface="等线" panose="02010600030101010101" pitchFamily="2" charset="-122"/>
              <a:ea typeface="等线" panose="02010600030101010101" pitchFamily="2" charset="-122"/>
            </a:endParaRPr>
          </a:p>
        </p:txBody>
      </p:sp>
      <p:sp>
        <p:nvSpPr>
          <p:cNvPr id="75791" name="Line 15"/>
          <p:cNvSpPr>
            <a:spLocks noChangeShapeType="1"/>
          </p:cNvSpPr>
          <p:nvPr/>
        </p:nvSpPr>
        <p:spPr bwMode="auto">
          <a:xfrm>
            <a:off x="7543800" y="1600200"/>
            <a:ext cx="0" cy="4800600"/>
          </a:xfrm>
          <a:prstGeom prst="line">
            <a:avLst/>
          </a:prstGeom>
          <a:noFill/>
          <a:ln w="28575">
            <a:solidFill>
              <a:srgbClr val="DC24C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92" name="Line 16"/>
          <p:cNvSpPr>
            <a:spLocks noChangeShapeType="1"/>
          </p:cNvSpPr>
          <p:nvPr/>
        </p:nvSpPr>
        <p:spPr bwMode="auto">
          <a:xfrm>
            <a:off x="8839200" y="1676400"/>
            <a:ext cx="0" cy="4724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793" name="Rectangle 17"/>
          <p:cNvSpPr>
            <a:spLocks noChangeArrowheads="1"/>
          </p:cNvSpPr>
          <p:nvPr/>
        </p:nvSpPr>
        <p:spPr bwMode="auto">
          <a:xfrm>
            <a:off x="7772400" y="62484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800" b="1" dirty="0">
                <a:latin typeface="等线" panose="02010600030101010101" pitchFamily="2" charset="-122"/>
                <a:ea typeface="等线" panose="02010600030101010101" pitchFamily="2" charset="-122"/>
              </a:rPr>
              <a:t>(</a:t>
            </a:r>
            <a:r>
              <a:rPr lang="en-US" altLang="zh-CN" sz="1800" b="1" dirty="0">
                <a:latin typeface="等线" panose="02010600030101010101" pitchFamily="2" charset="-122"/>
                <a:ea typeface="等线" panose="02010600030101010101" pitchFamily="2" charset="-122"/>
              </a:rPr>
              <a:t>c) </a:t>
            </a:r>
            <a:r>
              <a:rPr lang="zh-CN" altLang="en-US" sz="1800" b="1" dirty="0">
                <a:latin typeface="等线" panose="02010600030101010101" pitchFamily="2" charset="-122"/>
                <a:ea typeface="等线" panose="02010600030101010101" pitchFamily="2" charset="-122"/>
              </a:rPr>
              <a:t>不遵守两段锁协议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zh-CN" altLang="en-US" sz="3200" dirty="0" smtClean="0"/>
              <a:t>两段锁协议（续）</a:t>
            </a:r>
          </a:p>
        </p:txBody>
      </p:sp>
      <p:sp>
        <p:nvSpPr>
          <p:cNvPr id="76803" name="Rectangle 3"/>
          <p:cNvSpPr>
            <a:spLocks noGrp="1" noChangeArrowheads="1"/>
          </p:cNvSpPr>
          <p:nvPr>
            <p:ph idx="1"/>
          </p:nvPr>
        </p:nvSpPr>
        <p:spPr>
          <a:xfrm>
            <a:off x="871954" y="1694990"/>
            <a:ext cx="9832558" cy="5046377"/>
          </a:xfrm>
        </p:spPr>
        <p:txBody>
          <a:bodyPr>
            <a:noAutofit/>
          </a:bodyPr>
          <a:lstStyle/>
          <a:p>
            <a:pPr eaLnBrk="1" hangingPunct="1">
              <a:lnSpc>
                <a:spcPct val="150000"/>
              </a:lnSpc>
              <a:buFont typeface="Wingdings" panose="05000000000000000000" pitchFamily="2" charset="2"/>
              <a:buChar char="Ø"/>
            </a:pPr>
            <a:r>
              <a:rPr lang="zh-CN" altLang="en-US" sz="2800" dirty="0" smtClean="0"/>
              <a:t>两段锁协议与防止死锁的一次封锁法</a:t>
            </a:r>
            <a:endParaRPr lang="zh-CN" altLang="en-US" sz="2800" dirty="0"/>
          </a:p>
          <a:p>
            <a:pPr lvl="1" eaLnBrk="1" hangingPunct="1">
              <a:lnSpc>
                <a:spcPct val="150000"/>
              </a:lnSpc>
              <a:spcBef>
                <a:spcPct val="60000"/>
              </a:spcBef>
              <a:buFont typeface="Wingdings" panose="05000000000000000000" pitchFamily="2" charset="2"/>
              <a:buChar char="Ø"/>
            </a:pPr>
            <a:r>
              <a:rPr lang="zh-CN" altLang="en-US" sz="2400" dirty="0" smtClean="0"/>
              <a:t>一次封锁法要求每个事务必须一次将所有要使用的数据全部加锁，否则就不能继续执行，因此一次封锁法遵守两段锁协议</a:t>
            </a:r>
          </a:p>
          <a:p>
            <a:pPr lvl="1" eaLnBrk="1" hangingPunct="1">
              <a:lnSpc>
                <a:spcPct val="150000"/>
              </a:lnSpc>
              <a:spcBef>
                <a:spcPct val="60000"/>
              </a:spcBef>
              <a:buFont typeface="Wingdings" panose="05000000000000000000" pitchFamily="2" charset="2"/>
              <a:buChar char="Ø"/>
            </a:pPr>
            <a:r>
              <a:rPr lang="zh-CN" altLang="en-US" sz="2400" dirty="0" smtClean="0"/>
              <a:t>但是两段锁协议并不要求事务必须一次将所有要使用的数据全部加锁，因此遵守两段锁协议的事务可能发生死锁</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r>
              <a:rPr lang="zh-CN" altLang="en-US" sz="3200" dirty="0" smtClean="0"/>
              <a:t>两段锁协议（续）</a:t>
            </a:r>
          </a:p>
        </p:txBody>
      </p:sp>
      <p:sp>
        <p:nvSpPr>
          <p:cNvPr id="77827" name="Rectangle 3"/>
          <p:cNvSpPr>
            <a:spLocks noChangeArrowheads="1"/>
          </p:cNvSpPr>
          <p:nvPr/>
        </p:nvSpPr>
        <p:spPr bwMode="auto">
          <a:xfrm>
            <a:off x="4189414" y="2060848"/>
            <a:ext cx="12207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30000" dirty="0">
                <a:latin typeface="等线" panose="02010600030101010101" pitchFamily="2" charset="-122"/>
                <a:ea typeface="等线" panose="02010600030101010101" pitchFamily="2" charset="-122"/>
              </a:rPr>
              <a:t>1</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Slock</a:t>
            </a:r>
            <a:r>
              <a:rPr lang="en-US" altLang="zh-CN" sz="2400" b="1" dirty="0">
                <a:latin typeface="等线" panose="02010600030101010101" pitchFamily="2" charset="-122"/>
                <a:ea typeface="等线" panose="02010600030101010101" pitchFamily="2" charset="-122"/>
              </a:rPr>
              <a:t> B</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读</a:t>
            </a:r>
            <a:r>
              <a:rPr lang="en-US" altLang="zh-CN" sz="2400" b="1" dirty="0">
                <a:latin typeface="等线" panose="02010600030101010101" pitchFamily="2" charset="-122"/>
                <a:ea typeface="等线" panose="02010600030101010101" pitchFamily="2" charset="-122"/>
              </a:rPr>
              <a:t>B=2</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 </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 </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latin typeface="等线" panose="02010600030101010101" pitchFamily="2" charset="-122"/>
                <a:ea typeface="等线" panose="02010600030101010101" pitchFamily="2" charset="-122"/>
              </a:rPr>
              <a:t> A</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400" dirty="0">
              <a:latin typeface="等线" panose="02010600030101010101" pitchFamily="2" charset="-122"/>
              <a:ea typeface="等线" panose="02010600030101010101" pitchFamily="2" charset="-122"/>
            </a:endParaRPr>
          </a:p>
        </p:txBody>
      </p:sp>
      <p:sp>
        <p:nvSpPr>
          <p:cNvPr id="77828" name="Rectangle 4"/>
          <p:cNvSpPr>
            <a:spLocks noChangeArrowheads="1"/>
          </p:cNvSpPr>
          <p:nvPr/>
        </p:nvSpPr>
        <p:spPr bwMode="auto">
          <a:xfrm>
            <a:off x="5715000" y="2213248"/>
            <a:ext cx="12207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T</a:t>
            </a:r>
            <a:r>
              <a:rPr lang="en-US" altLang="zh-CN" sz="2400" b="1" baseline="-30000" dirty="0">
                <a:latin typeface="等线" panose="02010600030101010101" pitchFamily="2" charset="-122"/>
                <a:ea typeface="等线" panose="02010600030101010101" pitchFamily="2" charset="-122"/>
              </a:rPr>
              <a:t>2</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 </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 </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Slock</a:t>
            </a:r>
            <a:r>
              <a:rPr lang="en-US" altLang="zh-CN" sz="2400" b="1" dirty="0">
                <a:latin typeface="等线" panose="02010600030101010101" pitchFamily="2" charset="-122"/>
                <a:ea typeface="等线" panose="02010600030101010101" pitchFamily="2" charset="-122"/>
              </a:rPr>
              <a:t> A</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读</a:t>
            </a:r>
            <a:r>
              <a:rPr lang="en-US" altLang="zh-CN" sz="2400" b="1" dirty="0">
                <a:latin typeface="等线" panose="02010600030101010101" pitchFamily="2" charset="-122"/>
                <a:ea typeface="等线" panose="02010600030101010101" pitchFamily="2" charset="-122"/>
              </a:rPr>
              <a:t>A=2</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a:latin typeface="等线" panose="02010600030101010101" pitchFamily="2" charset="-122"/>
                <a:ea typeface="等线" panose="02010600030101010101" pitchFamily="2" charset="-122"/>
              </a:rPr>
              <a:t> </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en-US" altLang="zh-CN" sz="2400" b="1" dirty="0" err="1">
                <a:latin typeface="等线" panose="02010600030101010101" pitchFamily="2" charset="-122"/>
                <a:ea typeface="等线" panose="02010600030101010101" pitchFamily="2" charset="-122"/>
              </a:rPr>
              <a:t>Xlock</a:t>
            </a:r>
            <a:r>
              <a:rPr lang="en-US" altLang="zh-CN" sz="2400" b="1" dirty="0">
                <a:latin typeface="等线" panose="02010600030101010101" pitchFamily="2" charset="-122"/>
                <a:ea typeface="等线" panose="02010600030101010101" pitchFamily="2" charset="-122"/>
              </a:rPr>
              <a:t> A</a:t>
            </a:r>
            <a:endParaRPr lang="en-US" altLang="zh-CN" sz="2400" dirty="0">
              <a:latin typeface="等线" panose="02010600030101010101" pitchFamily="2" charset="-122"/>
              <a:ea typeface="等线" panose="02010600030101010101" pitchFamily="2" charset="-122"/>
            </a:endParaRPr>
          </a:p>
          <a:p>
            <a:pPr algn="ctr" eaLnBrk="1" hangingPunct="1">
              <a:spcBef>
                <a:spcPct val="0"/>
              </a:spcBef>
              <a:buClrTx/>
              <a:buFontTx/>
              <a:buNone/>
            </a:pPr>
            <a:r>
              <a:rPr lang="zh-CN" altLang="en-US" sz="2400" b="1" dirty="0">
                <a:latin typeface="等线" panose="02010600030101010101" pitchFamily="2" charset="-122"/>
                <a:ea typeface="等线" panose="02010600030101010101" pitchFamily="2" charset="-122"/>
              </a:rPr>
              <a:t>等待</a:t>
            </a: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400" dirty="0">
              <a:latin typeface="等线" panose="02010600030101010101" pitchFamily="2" charset="-122"/>
              <a:ea typeface="等线" panose="02010600030101010101" pitchFamily="2" charset="-122"/>
            </a:endParaRPr>
          </a:p>
          <a:p>
            <a:pPr algn="ctr" eaLnBrk="1" hangingPunct="1">
              <a:spcBef>
                <a:spcPct val="0"/>
              </a:spcBef>
              <a:buClrTx/>
              <a:buFontTx/>
              <a:buNone/>
            </a:pPr>
            <a:endParaRPr lang="zh-CN" altLang="en-US" sz="2400" dirty="0">
              <a:latin typeface="等线" panose="02010600030101010101" pitchFamily="2" charset="-122"/>
              <a:ea typeface="等线" panose="02010600030101010101" pitchFamily="2" charset="-122"/>
            </a:endParaRPr>
          </a:p>
        </p:txBody>
      </p:sp>
      <p:sp>
        <p:nvSpPr>
          <p:cNvPr id="77829" name="Line 5"/>
          <p:cNvSpPr>
            <a:spLocks noChangeShapeType="1"/>
          </p:cNvSpPr>
          <p:nvPr/>
        </p:nvSpPr>
        <p:spPr bwMode="auto">
          <a:xfrm>
            <a:off x="3810000" y="2594248"/>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830" name="Line 6"/>
          <p:cNvSpPr>
            <a:spLocks noChangeShapeType="1"/>
          </p:cNvSpPr>
          <p:nvPr/>
        </p:nvSpPr>
        <p:spPr bwMode="auto">
          <a:xfrm>
            <a:off x="5410200" y="2213248"/>
            <a:ext cx="0" cy="3200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831" name="Rectangle 7"/>
          <p:cNvSpPr>
            <a:spLocks noChangeArrowheads="1"/>
          </p:cNvSpPr>
          <p:nvPr/>
        </p:nvSpPr>
        <p:spPr bwMode="auto">
          <a:xfrm>
            <a:off x="2971801" y="5566049"/>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dirty="0" smtClean="0">
                <a:latin typeface="Tahoma" panose="020B0604030504040204" pitchFamily="34" charset="0"/>
                <a:ea typeface="等线" panose="02010600030101010101" pitchFamily="2" charset="-122"/>
              </a:rPr>
              <a:t>遵守</a:t>
            </a:r>
            <a:r>
              <a:rPr lang="zh-CN" altLang="en-US" sz="2800" dirty="0">
                <a:latin typeface="Tahoma" panose="020B0604030504040204" pitchFamily="34" charset="0"/>
                <a:ea typeface="等线" panose="02010600030101010101" pitchFamily="2" charset="-122"/>
              </a:rPr>
              <a:t>两段锁协议的事务发生死锁</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eaLnBrk="1" hangingPunct="1"/>
            <a:r>
              <a:rPr lang="zh-CN" altLang="en-US" sz="3200" dirty="0" smtClean="0"/>
              <a:t>两段锁协议（续）</a:t>
            </a:r>
          </a:p>
        </p:txBody>
      </p:sp>
      <p:sp>
        <p:nvSpPr>
          <p:cNvPr id="78851" name="Rectangle 3"/>
          <p:cNvSpPr>
            <a:spLocks noGrp="1" noChangeArrowheads="1"/>
          </p:cNvSpPr>
          <p:nvPr>
            <p:ph idx="1"/>
          </p:nvPr>
        </p:nvSpPr>
        <p:spPr>
          <a:xfrm>
            <a:off x="983432" y="1844824"/>
            <a:ext cx="9145016" cy="4680520"/>
          </a:xfrm>
        </p:spPr>
        <p:txBody>
          <a:bodyPr>
            <a:normAutofit/>
          </a:bodyPr>
          <a:lstStyle/>
          <a:p>
            <a:pPr eaLnBrk="1" hangingPunct="1">
              <a:lnSpc>
                <a:spcPct val="150000"/>
              </a:lnSpc>
              <a:buFont typeface="Wingdings" panose="05000000000000000000" pitchFamily="2" charset="2"/>
              <a:buChar char="Ø"/>
            </a:pPr>
            <a:r>
              <a:rPr lang="zh-CN" altLang="en-US" sz="2800" dirty="0" smtClean="0"/>
              <a:t>两段锁协议与三级封锁协议</a:t>
            </a:r>
            <a:endParaRPr lang="zh-CN" altLang="en-US" sz="2800" dirty="0"/>
          </a:p>
          <a:p>
            <a:pPr lvl="1" eaLnBrk="1" hangingPunct="1">
              <a:lnSpc>
                <a:spcPct val="150000"/>
              </a:lnSpc>
              <a:spcBef>
                <a:spcPct val="60000"/>
              </a:spcBef>
              <a:buFont typeface="Wingdings" panose="05000000000000000000" pitchFamily="2" charset="2"/>
              <a:buChar char="Ø"/>
            </a:pPr>
            <a:r>
              <a:rPr lang="zh-CN" altLang="en-US" sz="2400" dirty="0" smtClean="0"/>
              <a:t>两类不同目的的协议</a:t>
            </a:r>
          </a:p>
          <a:p>
            <a:pPr lvl="2" eaLnBrk="1" hangingPunct="1">
              <a:lnSpc>
                <a:spcPct val="150000"/>
              </a:lnSpc>
              <a:buFont typeface="Wingdings" panose="05000000000000000000" pitchFamily="2" charset="2"/>
              <a:buChar char="Ø"/>
            </a:pPr>
            <a:r>
              <a:rPr lang="zh-CN" altLang="en-US" sz="2400" dirty="0"/>
              <a:t>两段锁协议</a:t>
            </a:r>
          </a:p>
          <a:p>
            <a:pPr lvl="3" eaLnBrk="1" hangingPunct="1">
              <a:lnSpc>
                <a:spcPct val="150000"/>
              </a:lnSpc>
              <a:buFont typeface="Wingdings" panose="05000000000000000000" pitchFamily="2" charset="2"/>
              <a:buChar char="Ø"/>
            </a:pPr>
            <a:r>
              <a:rPr lang="zh-CN" altLang="en-US" sz="2400" dirty="0"/>
              <a:t>保证并发调度的正确性</a:t>
            </a:r>
          </a:p>
          <a:p>
            <a:pPr lvl="2" eaLnBrk="1" hangingPunct="1">
              <a:lnSpc>
                <a:spcPct val="150000"/>
              </a:lnSpc>
              <a:buFont typeface="Wingdings" panose="05000000000000000000" pitchFamily="2" charset="2"/>
              <a:buChar char="Ø"/>
            </a:pPr>
            <a:r>
              <a:rPr lang="zh-CN" altLang="en-US" sz="2400" dirty="0"/>
              <a:t>三级封锁协议</a:t>
            </a:r>
          </a:p>
          <a:p>
            <a:pPr lvl="3" eaLnBrk="1" hangingPunct="1">
              <a:lnSpc>
                <a:spcPct val="150000"/>
              </a:lnSpc>
              <a:buFont typeface="Wingdings" panose="05000000000000000000" pitchFamily="2" charset="2"/>
              <a:buChar char="Ø"/>
            </a:pPr>
            <a:r>
              <a:rPr lang="zh-CN" altLang="en-US" sz="2400" dirty="0"/>
              <a:t>在不同程度上保证数据一致性</a:t>
            </a:r>
          </a:p>
          <a:p>
            <a:pPr lvl="1" eaLnBrk="1" hangingPunct="1">
              <a:lnSpc>
                <a:spcPct val="150000"/>
              </a:lnSpc>
              <a:spcBef>
                <a:spcPct val="60000"/>
              </a:spcBef>
              <a:buFont typeface="Wingdings" panose="05000000000000000000" pitchFamily="2" charset="2"/>
              <a:buChar char="Ø"/>
            </a:pPr>
            <a:endParaRPr lang="zh-CN" altLang="en-US" sz="24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pPr eaLnBrk="1" hangingPunct="1"/>
            <a:r>
              <a:rPr lang="zh-CN" altLang="en-US" sz="3200" dirty="0" smtClean="0">
                <a:ea typeface="黑体" panose="02010609060101010101" pitchFamily="49" charset="-122"/>
              </a:rPr>
              <a:t>第十一章  并发控制</a:t>
            </a:r>
          </a:p>
        </p:txBody>
      </p:sp>
      <p:sp>
        <p:nvSpPr>
          <p:cNvPr id="79875" name="Rectangle 3"/>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dirty="0" smtClean="0"/>
              <a:t>11.1  </a:t>
            </a:r>
            <a:r>
              <a:rPr lang="zh-CN" altLang="en-US" sz="2800" dirty="0"/>
              <a:t>并发控制概述</a:t>
            </a:r>
          </a:p>
          <a:p>
            <a:pPr algn="just" eaLnBrk="1" hangingPunct="1">
              <a:buFont typeface="Wingdings" panose="05000000000000000000" pitchFamily="2" charset="2"/>
              <a:buNone/>
            </a:pPr>
            <a:r>
              <a:rPr lang="en-US" altLang="zh-CN" sz="2800" dirty="0" smtClean="0"/>
              <a:t>11.2  </a:t>
            </a:r>
            <a:r>
              <a:rPr lang="zh-CN" altLang="en-US" sz="2800" dirty="0"/>
              <a:t>封锁</a:t>
            </a:r>
          </a:p>
          <a:p>
            <a:pPr algn="just" eaLnBrk="1" hangingPunct="1">
              <a:buFont typeface="Wingdings" panose="05000000000000000000" pitchFamily="2" charset="2"/>
              <a:buNone/>
            </a:pPr>
            <a:r>
              <a:rPr lang="en-US" altLang="zh-CN" sz="2800" dirty="0" smtClean="0"/>
              <a:t>11.3  </a:t>
            </a:r>
            <a:r>
              <a:rPr lang="zh-CN" altLang="en-US" sz="2800" dirty="0"/>
              <a:t>活锁和死锁</a:t>
            </a:r>
          </a:p>
          <a:p>
            <a:pPr algn="just" eaLnBrk="1" hangingPunct="1">
              <a:buFont typeface="Wingdings" panose="05000000000000000000" pitchFamily="2" charset="2"/>
              <a:buNone/>
            </a:pPr>
            <a:r>
              <a:rPr lang="en-US" altLang="zh-CN" sz="2800" dirty="0" smtClean="0"/>
              <a:t>11.4  </a:t>
            </a:r>
            <a:r>
              <a:rPr lang="zh-CN" altLang="en-US" sz="2800" dirty="0"/>
              <a:t>并发调度的可串行性</a:t>
            </a:r>
          </a:p>
          <a:p>
            <a:pPr algn="just" eaLnBrk="1" hangingPunct="1">
              <a:buFont typeface="Wingdings" panose="05000000000000000000" pitchFamily="2" charset="2"/>
              <a:buNone/>
            </a:pPr>
            <a:r>
              <a:rPr lang="en-US" altLang="zh-CN" sz="2800" dirty="0" smtClean="0"/>
              <a:t>11.5  </a:t>
            </a:r>
            <a:r>
              <a:rPr lang="zh-CN" altLang="en-US" sz="2800" dirty="0"/>
              <a:t>两段锁协议</a:t>
            </a:r>
          </a:p>
          <a:p>
            <a:pPr algn="just" eaLnBrk="1" hangingPunct="1">
              <a:buFont typeface="Wingdings" panose="05000000000000000000" pitchFamily="2" charset="2"/>
              <a:buNone/>
            </a:pPr>
            <a:r>
              <a:rPr lang="en-US" altLang="zh-CN" sz="2800" dirty="0" smtClean="0">
                <a:solidFill>
                  <a:schemeClr val="accent2"/>
                </a:solidFill>
              </a:rPr>
              <a:t>11.6  </a:t>
            </a:r>
            <a:r>
              <a:rPr lang="zh-CN" altLang="en-US" sz="2800" dirty="0">
                <a:solidFill>
                  <a:schemeClr val="accent2"/>
                </a:solidFill>
              </a:rPr>
              <a:t>封锁的粒度</a:t>
            </a:r>
          </a:p>
          <a:p>
            <a:pPr algn="just" eaLnBrk="1" hangingPunct="1">
              <a:buFont typeface="Wingdings" panose="05000000000000000000" pitchFamily="2" charset="2"/>
              <a:buNone/>
            </a:pPr>
            <a:r>
              <a:rPr lang="en-US" altLang="zh-CN" sz="2800" dirty="0" smtClean="0"/>
              <a:t>11.7  </a:t>
            </a:r>
            <a:r>
              <a:rPr lang="zh-CN" altLang="en-US" sz="2800" dirty="0"/>
              <a:t>小结</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en-US" altLang="zh-CN" sz="3200" dirty="0" smtClean="0"/>
              <a:t>11.6.1 </a:t>
            </a:r>
            <a:r>
              <a:rPr lang="zh-CN" altLang="en-US" sz="3200" dirty="0" smtClean="0"/>
              <a:t>封锁粒度</a:t>
            </a:r>
          </a:p>
        </p:txBody>
      </p:sp>
      <p:sp>
        <p:nvSpPr>
          <p:cNvPr id="80899" name="Rectangle 3"/>
          <p:cNvSpPr>
            <a:spLocks noGrp="1" noChangeArrowheads="1"/>
          </p:cNvSpPr>
          <p:nvPr>
            <p:ph idx="1"/>
          </p:nvPr>
        </p:nvSpPr>
        <p:spPr/>
        <p:txBody>
          <a:bodyPr>
            <a:normAutofit/>
          </a:bodyPr>
          <a:lstStyle/>
          <a:p>
            <a:pPr eaLnBrk="1" hangingPunct="1">
              <a:lnSpc>
                <a:spcPct val="200000"/>
              </a:lnSpc>
              <a:buFont typeface="Wingdings" panose="05000000000000000000" pitchFamily="2" charset="2"/>
              <a:buNone/>
            </a:pPr>
            <a:r>
              <a:rPr lang="zh-CN" altLang="en-US" sz="2800" dirty="0" smtClean="0">
                <a:solidFill>
                  <a:schemeClr val="accent2"/>
                </a:solidFill>
              </a:rPr>
              <a:t>一、什么是封锁粒度</a:t>
            </a:r>
          </a:p>
          <a:p>
            <a:pPr eaLnBrk="1" hangingPunct="1">
              <a:lnSpc>
                <a:spcPct val="200000"/>
              </a:lnSpc>
              <a:buFont typeface="Wingdings" panose="05000000000000000000" pitchFamily="2" charset="2"/>
              <a:buNone/>
            </a:pPr>
            <a:r>
              <a:rPr lang="zh-CN" altLang="en-US" sz="2800" dirty="0" smtClean="0"/>
              <a:t>二、选择封锁粒度的原则</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zh-CN" altLang="en-US" sz="3200" dirty="0" smtClean="0"/>
              <a:t>一、什么是封锁粒度</a:t>
            </a:r>
          </a:p>
        </p:txBody>
      </p:sp>
      <p:sp>
        <p:nvSpPr>
          <p:cNvPr id="81923"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en-US" altLang="zh-CN" sz="2800" dirty="0"/>
              <a:t>X</a:t>
            </a:r>
            <a:r>
              <a:rPr lang="zh-CN" altLang="en-US" sz="2800" dirty="0"/>
              <a:t>锁和</a:t>
            </a:r>
            <a:r>
              <a:rPr lang="en-US" altLang="zh-CN" sz="2800" dirty="0"/>
              <a:t>S</a:t>
            </a:r>
            <a:r>
              <a:rPr lang="zh-CN" altLang="en-US" sz="2800" dirty="0"/>
              <a:t>锁都是加在某一个数据对象上的</a:t>
            </a:r>
          </a:p>
          <a:p>
            <a:pPr eaLnBrk="1" hangingPunct="1">
              <a:lnSpc>
                <a:spcPct val="150000"/>
              </a:lnSpc>
              <a:buFont typeface="Wingdings" panose="05000000000000000000" pitchFamily="2" charset="2"/>
              <a:buChar char="Ø"/>
            </a:pPr>
            <a:r>
              <a:rPr lang="zh-CN" altLang="en-US" sz="2800" dirty="0"/>
              <a:t>封锁的对象:逻辑单元，物理单元 </a:t>
            </a:r>
          </a:p>
          <a:p>
            <a:pPr eaLnBrk="1" hangingPunct="1">
              <a:lnSpc>
                <a:spcPct val="150000"/>
              </a:lnSpc>
              <a:buFont typeface="Wingdings" panose="05000000000000000000" pitchFamily="2" charset="2"/>
              <a:buChar char="Ø"/>
            </a:pPr>
            <a:r>
              <a:rPr lang="zh-CN" altLang="en-US" sz="2400" dirty="0"/>
              <a:t>     例：在关系数据库中，封锁对象：</a:t>
            </a:r>
            <a:endParaRPr lang="zh-CN" altLang="en-US" sz="2400" dirty="0" smtClean="0"/>
          </a:p>
          <a:p>
            <a:pPr lvl="1" eaLnBrk="1" hangingPunct="1">
              <a:lnSpc>
                <a:spcPct val="150000"/>
              </a:lnSpc>
              <a:buFont typeface="Wingdings" panose="05000000000000000000" pitchFamily="2" charset="2"/>
              <a:buChar char="Ø"/>
            </a:pPr>
            <a:r>
              <a:rPr lang="zh-CN" altLang="en-US" sz="2400" dirty="0"/>
              <a:t>逻辑单元: 属性值、属性值集合、元组、关系、索引项、整个索引、整个数据库等</a:t>
            </a:r>
          </a:p>
          <a:p>
            <a:pPr lvl="1" eaLnBrk="1" hangingPunct="1">
              <a:lnSpc>
                <a:spcPct val="150000"/>
              </a:lnSpc>
              <a:buFont typeface="Wingdings" panose="05000000000000000000" pitchFamily="2" charset="2"/>
              <a:buChar char="Ø"/>
            </a:pPr>
            <a:r>
              <a:rPr lang="zh-CN" altLang="en-US" sz="2400" dirty="0"/>
              <a:t>物理单元：页（数据页或索引页）、物理记录等</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zh-CN" altLang="en-US" sz="3200" dirty="0" smtClean="0"/>
              <a:t>什么是封锁粒度（续）</a:t>
            </a:r>
          </a:p>
        </p:txBody>
      </p:sp>
      <p:sp>
        <p:nvSpPr>
          <p:cNvPr id="82947" name="Rectangle 3"/>
          <p:cNvSpPr>
            <a:spLocks noGrp="1" noChangeArrowheads="1"/>
          </p:cNvSpPr>
          <p:nvPr>
            <p:ph idx="1"/>
          </p:nvPr>
        </p:nvSpPr>
        <p:spPr>
          <a:xfrm>
            <a:off x="838200" y="1690690"/>
            <a:ext cx="9002216" cy="4546622"/>
          </a:xfrm>
        </p:spPr>
        <p:txBody>
          <a:bodyPr/>
          <a:lstStyle/>
          <a:p>
            <a:pPr eaLnBrk="1" hangingPunct="1">
              <a:lnSpc>
                <a:spcPct val="150000"/>
              </a:lnSpc>
            </a:pPr>
            <a:r>
              <a:rPr lang="zh-CN" altLang="en-US" sz="2800" dirty="0"/>
              <a:t>封锁对象可以很大也可以很小</a:t>
            </a:r>
          </a:p>
          <a:p>
            <a:pPr eaLnBrk="1" hangingPunct="1">
              <a:lnSpc>
                <a:spcPct val="150000"/>
              </a:lnSpc>
              <a:buFont typeface="Wingdings" panose="05000000000000000000" pitchFamily="2" charset="2"/>
              <a:buNone/>
            </a:pPr>
            <a:r>
              <a:rPr lang="zh-CN" altLang="en-US" sz="2400" dirty="0"/>
              <a:t>    例： 对整个数据库加锁</a:t>
            </a:r>
          </a:p>
          <a:p>
            <a:pPr eaLnBrk="1" hangingPunct="1">
              <a:lnSpc>
                <a:spcPct val="150000"/>
              </a:lnSpc>
              <a:buFont typeface="Wingdings" panose="05000000000000000000" pitchFamily="2" charset="2"/>
              <a:buNone/>
            </a:pPr>
            <a:r>
              <a:rPr lang="zh-CN" altLang="en-US" sz="2400" dirty="0"/>
              <a:t>            对某个属性值加锁</a:t>
            </a:r>
          </a:p>
          <a:p>
            <a:pPr eaLnBrk="1" hangingPunct="1">
              <a:lnSpc>
                <a:spcPct val="150000"/>
              </a:lnSpc>
              <a:buFont typeface="Wingdings" panose="05000000000000000000" pitchFamily="2" charset="2"/>
              <a:buNone/>
            </a:pPr>
            <a:endParaRPr lang="zh-CN" altLang="en-US" sz="2400" dirty="0"/>
          </a:p>
          <a:p>
            <a:pPr eaLnBrk="1" hangingPunct="1">
              <a:lnSpc>
                <a:spcPct val="150000"/>
              </a:lnSpc>
            </a:pPr>
            <a:r>
              <a:rPr lang="zh-CN" altLang="en-US" sz="2800" dirty="0"/>
              <a:t>封锁对象的大小称为</a:t>
            </a:r>
            <a:r>
              <a:rPr lang="zh-CN" altLang="en-US" sz="2800" dirty="0">
                <a:solidFill>
                  <a:schemeClr val="hlink"/>
                </a:solidFill>
              </a:rPr>
              <a:t>封锁的粒度</a:t>
            </a:r>
            <a:r>
              <a:rPr lang="zh-CN" altLang="en-US" sz="2800" dirty="0"/>
              <a:t>(</a:t>
            </a:r>
            <a:r>
              <a:rPr lang="en-US" altLang="zh-CN" sz="2800" dirty="0"/>
              <a:t>Granularity)</a:t>
            </a:r>
          </a:p>
          <a:p>
            <a:pPr eaLnBrk="1" hangingPunct="1">
              <a:lnSpc>
                <a:spcPct val="150000"/>
              </a:lnSpc>
            </a:pPr>
            <a:endParaRPr lang="zh-CN" altLang="en-US" sz="24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71500" y="620688"/>
            <a:ext cx="42283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b="1" dirty="0" smtClean="0">
                <a:latin typeface="等线" panose="02010600030101010101" pitchFamily="2" charset="-122"/>
                <a:ea typeface="等线" panose="02010600030101010101" pitchFamily="2" charset="-122"/>
              </a:rPr>
              <a:t>封锁粒度，举例</a:t>
            </a:r>
            <a:r>
              <a:rPr lang="zh-CN" altLang="en-US" b="1" dirty="0">
                <a:latin typeface="等线" panose="02010600030101010101" pitchFamily="2" charset="-122"/>
                <a:ea typeface="等线" panose="02010600030101010101" pitchFamily="2" charset="-122"/>
              </a:rPr>
              <a:t>：</a:t>
            </a:r>
          </a:p>
        </p:txBody>
      </p:sp>
      <p:sp>
        <p:nvSpPr>
          <p:cNvPr id="83971" name="Text Box 3"/>
          <p:cNvSpPr txBox="1">
            <a:spLocks noChangeArrowheads="1"/>
          </p:cNvSpPr>
          <p:nvPr/>
        </p:nvSpPr>
        <p:spPr bwMode="auto">
          <a:xfrm>
            <a:off x="695400" y="1412776"/>
            <a:ext cx="11496600" cy="539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FontTx/>
              <a:buNone/>
            </a:pPr>
            <a:r>
              <a:rPr lang="zh-CN" altLang="en-US" sz="2800" dirty="0">
                <a:latin typeface="等线" panose="02010600030101010101" pitchFamily="2" charset="-122"/>
                <a:ea typeface="等线" panose="02010600030101010101" pitchFamily="2" charset="-122"/>
              </a:rPr>
              <a:t>封锁粒度：数据页</a:t>
            </a:r>
          </a:p>
          <a:p>
            <a:pPr eaLnBrk="1" hangingPunct="1">
              <a:lnSpc>
                <a:spcPct val="110000"/>
              </a:lnSpc>
              <a:spcBef>
                <a:spcPct val="50000"/>
              </a:spcBef>
              <a:buClrTx/>
              <a:buFontTx/>
              <a:buNone/>
            </a:pPr>
            <a:r>
              <a:rPr lang="zh-CN" altLang="en-US" sz="20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事务</a:t>
            </a:r>
            <a:r>
              <a:rPr lang="en-US" altLang="zh-CN" sz="2400" dirty="0">
                <a:latin typeface="等线" panose="02010600030101010101" pitchFamily="2" charset="-122"/>
                <a:ea typeface="等线" panose="02010600030101010101" pitchFamily="2" charset="-122"/>
              </a:rPr>
              <a:t>T1</a:t>
            </a:r>
            <a:r>
              <a:rPr lang="zh-CN" altLang="en-US" sz="2400" dirty="0">
                <a:latin typeface="等线" panose="02010600030101010101" pitchFamily="2" charset="-122"/>
                <a:ea typeface="等线" panose="02010600030101010101" pitchFamily="2" charset="-122"/>
              </a:rPr>
              <a:t>需要修改元组</a:t>
            </a:r>
            <a:r>
              <a:rPr lang="en-US" altLang="zh-CN" sz="2400" dirty="0">
                <a:latin typeface="等线" panose="02010600030101010101" pitchFamily="2" charset="-122"/>
                <a:ea typeface="等线" panose="02010600030101010101" pitchFamily="2" charset="-122"/>
              </a:rPr>
              <a:t>L1，</a:t>
            </a:r>
            <a:r>
              <a:rPr lang="zh-CN" altLang="en-US" sz="2400" dirty="0">
                <a:latin typeface="等线" panose="02010600030101010101" pitchFamily="2" charset="-122"/>
                <a:ea typeface="等线" panose="02010600030101010101" pitchFamily="2" charset="-122"/>
              </a:rPr>
              <a:t>则</a:t>
            </a:r>
            <a:r>
              <a:rPr lang="en-US" altLang="zh-CN" sz="2400" dirty="0">
                <a:latin typeface="等线" panose="02010600030101010101" pitchFamily="2" charset="-122"/>
                <a:ea typeface="等线" panose="02010600030101010101" pitchFamily="2" charset="-122"/>
              </a:rPr>
              <a:t>T1</a:t>
            </a:r>
            <a:r>
              <a:rPr lang="zh-CN" altLang="en-US" sz="2400" dirty="0">
                <a:latin typeface="等线" panose="02010600030101010101" pitchFamily="2" charset="-122"/>
                <a:ea typeface="等线" panose="02010600030101010101" pitchFamily="2" charset="-122"/>
              </a:rPr>
              <a:t>要对包含</a:t>
            </a:r>
            <a:r>
              <a:rPr lang="en-US" altLang="zh-CN" sz="2400" dirty="0">
                <a:latin typeface="等线" panose="02010600030101010101" pitchFamily="2" charset="-122"/>
                <a:ea typeface="等线" panose="02010600030101010101" pitchFamily="2" charset="-122"/>
              </a:rPr>
              <a:t>L1</a:t>
            </a:r>
            <a:r>
              <a:rPr lang="zh-CN" altLang="en-US" sz="2400" dirty="0">
                <a:latin typeface="等线" panose="02010600030101010101" pitchFamily="2" charset="-122"/>
                <a:ea typeface="等线" panose="02010600030101010101" pitchFamily="2" charset="-122"/>
              </a:rPr>
              <a:t>的整个数据页</a:t>
            </a:r>
            <a:r>
              <a:rPr lang="en-US" altLang="zh-CN" sz="2400" dirty="0">
                <a:latin typeface="等线" panose="02010600030101010101" pitchFamily="2" charset="-122"/>
                <a:ea typeface="等线" panose="02010600030101010101" pitchFamily="2" charset="-122"/>
              </a:rPr>
              <a:t>A</a:t>
            </a:r>
            <a:r>
              <a:rPr lang="zh-CN" altLang="en-US" sz="2400" dirty="0">
                <a:latin typeface="等线" panose="02010600030101010101" pitchFamily="2" charset="-122"/>
                <a:ea typeface="等线" panose="02010600030101010101" pitchFamily="2" charset="-122"/>
              </a:rPr>
              <a:t>加锁</a:t>
            </a:r>
          </a:p>
          <a:p>
            <a:pPr eaLnBrk="1" hangingPunct="1">
              <a:lnSpc>
                <a:spcPct val="110000"/>
              </a:lnSpc>
              <a:spcBef>
                <a:spcPct val="50000"/>
              </a:spcBef>
              <a:buClrTx/>
              <a:buFontTx/>
              <a:buNone/>
            </a:pPr>
            <a:r>
              <a:rPr lang="zh-CN" altLang="en-US" sz="2400" dirty="0">
                <a:latin typeface="等线" panose="02010600030101010101" pitchFamily="2" charset="-122"/>
                <a:ea typeface="等线" panose="02010600030101010101" pitchFamily="2" charset="-122"/>
              </a:rPr>
              <a:t>   事务</a:t>
            </a:r>
            <a:r>
              <a:rPr lang="en-US" altLang="zh-CN" sz="2400" dirty="0">
                <a:latin typeface="等线" panose="02010600030101010101" pitchFamily="2" charset="-122"/>
                <a:ea typeface="等线" panose="02010600030101010101" pitchFamily="2" charset="-122"/>
              </a:rPr>
              <a:t>T2</a:t>
            </a:r>
            <a:r>
              <a:rPr lang="zh-CN" altLang="en-US" sz="2400" dirty="0">
                <a:latin typeface="等线" panose="02010600030101010101" pitchFamily="2" charset="-122"/>
                <a:ea typeface="等线" panose="02010600030101010101" pitchFamily="2" charset="-122"/>
              </a:rPr>
              <a:t>需要修改数据页</a:t>
            </a:r>
            <a:r>
              <a:rPr lang="en-US" altLang="zh-CN" sz="2400" dirty="0">
                <a:latin typeface="等线" panose="02010600030101010101" pitchFamily="2" charset="-122"/>
                <a:ea typeface="等线" panose="02010600030101010101" pitchFamily="2" charset="-122"/>
              </a:rPr>
              <a:t>A</a:t>
            </a:r>
            <a:r>
              <a:rPr lang="zh-CN" altLang="en-US" sz="2400" dirty="0">
                <a:latin typeface="等线" panose="02010600030101010101" pitchFamily="2" charset="-122"/>
                <a:ea typeface="等线" panose="02010600030101010101" pitchFamily="2" charset="-122"/>
              </a:rPr>
              <a:t>中元组</a:t>
            </a:r>
            <a:r>
              <a:rPr lang="en-US" altLang="zh-CN" sz="2400" dirty="0">
                <a:latin typeface="等线" panose="02010600030101010101" pitchFamily="2" charset="-122"/>
                <a:ea typeface="等线" panose="02010600030101010101" pitchFamily="2" charset="-122"/>
              </a:rPr>
              <a:t>L2，</a:t>
            </a:r>
            <a:r>
              <a:rPr lang="zh-CN" altLang="en-US" sz="2400" dirty="0">
                <a:latin typeface="等线" panose="02010600030101010101" pitchFamily="2" charset="-122"/>
                <a:ea typeface="等线" panose="02010600030101010101" pitchFamily="2" charset="-122"/>
              </a:rPr>
              <a:t>必须等待，直到</a:t>
            </a:r>
            <a:r>
              <a:rPr lang="en-US" altLang="zh-CN" sz="2400" dirty="0">
                <a:latin typeface="等线" panose="02010600030101010101" pitchFamily="2" charset="-122"/>
                <a:ea typeface="等线" panose="02010600030101010101" pitchFamily="2" charset="-122"/>
              </a:rPr>
              <a:t>T1</a:t>
            </a:r>
            <a:r>
              <a:rPr lang="zh-CN" altLang="en-US" sz="2400" dirty="0">
                <a:latin typeface="等线" panose="02010600030101010101" pitchFamily="2" charset="-122"/>
                <a:ea typeface="等线" panose="02010600030101010101" pitchFamily="2" charset="-122"/>
              </a:rPr>
              <a:t>释放</a:t>
            </a:r>
            <a:r>
              <a:rPr lang="en-US" altLang="zh-CN" sz="2400" dirty="0">
                <a:latin typeface="等线" panose="02010600030101010101" pitchFamily="2" charset="-122"/>
                <a:ea typeface="等线" panose="02010600030101010101" pitchFamily="2" charset="-122"/>
              </a:rPr>
              <a:t>A</a:t>
            </a:r>
          </a:p>
          <a:p>
            <a:pPr eaLnBrk="1" hangingPunct="1">
              <a:lnSpc>
                <a:spcPct val="110000"/>
              </a:lnSpc>
              <a:spcBef>
                <a:spcPct val="50000"/>
              </a:spcBef>
              <a:buClrTx/>
              <a:buFontTx/>
              <a:buNone/>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系统的并发度不高</a:t>
            </a:r>
          </a:p>
          <a:p>
            <a:pPr eaLnBrk="1" hangingPunct="1">
              <a:lnSpc>
                <a:spcPct val="110000"/>
              </a:lnSpc>
              <a:spcBef>
                <a:spcPct val="50000"/>
              </a:spcBef>
              <a:buClrTx/>
              <a:buFontTx/>
              <a:buNone/>
            </a:pPr>
            <a:r>
              <a:rPr lang="zh-CN" altLang="en-US" sz="2800" dirty="0">
                <a:latin typeface="等线" panose="02010600030101010101" pitchFamily="2" charset="-122"/>
                <a:ea typeface="等线" panose="02010600030101010101" pitchFamily="2" charset="-122"/>
              </a:rPr>
              <a:t>封锁粒度：元组</a:t>
            </a:r>
          </a:p>
          <a:p>
            <a:pPr eaLnBrk="1" hangingPunct="1">
              <a:lnSpc>
                <a:spcPct val="110000"/>
              </a:lnSpc>
              <a:spcBef>
                <a:spcPct val="50000"/>
              </a:spcBef>
              <a:buClrTx/>
              <a:buFontTx/>
              <a:buNone/>
            </a:pPr>
            <a:r>
              <a:rPr lang="zh-CN" altLang="en-US" sz="20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事务</a:t>
            </a:r>
            <a:r>
              <a:rPr lang="en-US" altLang="zh-CN" sz="2400" dirty="0">
                <a:latin typeface="等线" panose="02010600030101010101" pitchFamily="2" charset="-122"/>
                <a:ea typeface="等线" panose="02010600030101010101" pitchFamily="2" charset="-122"/>
              </a:rPr>
              <a:t>T1</a:t>
            </a:r>
            <a:r>
              <a:rPr lang="zh-CN" altLang="en-US" sz="2400" dirty="0">
                <a:latin typeface="等线" panose="02010600030101010101" pitchFamily="2" charset="-122"/>
                <a:ea typeface="等线" panose="02010600030101010101" pitchFamily="2" charset="-122"/>
              </a:rPr>
              <a:t>需要修改元组</a:t>
            </a:r>
            <a:r>
              <a:rPr lang="en-US" altLang="zh-CN" sz="2400" dirty="0">
                <a:latin typeface="等线" panose="02010600030101010101" pitchFamily="2" charset="-122"/>
                <a:ea typeface="等线" panose="02010600030101010101" pitchFamily="2" charset="-122"/>
              </a:rPr>
              <a:t>L1，</a:t>
            </a:r>
            <a:r>
              <a:rPr lang="zh-CN" altLang="en-US" sz="2400" dirty="0">
                <a:latin typeface="等线" panose="02010600030101010101" pitchFamily="2" charset="-122"/>
                <a:ea typeface="等线" panose="02010600030101010101" pitchFamily="2" charset="-122"/>
              </a:rPr>
              <a:t>则</a:t>
            </a:r>
            <a:r>
              <a:rPr lang="en-US" altLang="zh-CN" sz="2400" dirty="0">
                <a:latin typeface="等线" panose="02010600030101010101" pitchFamily="2" charset="-122"/>
                <a:ea typeface="等线" panose="02010600030101010101" pitchFamily="2" charset="-122"/>
              </a:rPr>
              <a:t>T1</a:t>
            </a:r>
            <a:r>
              <a:rPr lang="zh-CN" altLang="en-US" sz="2400" dirty="0">
                <a:latin typeface="等线" panose="02010600030101010101" pitchFamily="2" charset="-122"/>
                <a:ea typeface="等线" panose="02010600030101010101" pitchFamily="2" charset="-122"/>
              </a:rPr>
              <a:t>要对元组</a:t>
            </a:r>
            <a:r>
              <a:rPr lang="en-US" altLang="zh-CN" sz="2400" dirty="0">
                <a:latin typeface="等线" panose="02010600030101010101" pitchFamily="2" charset="-122"/>
                <a:ea typeface="等线" panose="02010600030101010101" pitchFamily="2" charset="-122"/>
              </a:rPr>
              <a:t>L1</a:t>
            </a:r>
            <a:r>
              <a:rPr lang="zh-CN" altLang="en-US" sz="2400" dirty="0">
                <a:latin typeface="等线" panose="02010600030101010101" pitchFamily="2" charset="-122"/>
                <a:ea typeface="等线" panose="02010600030101010101" pitchFamily="2" charset="-122"/>
              </a:rPr>
              <a:t>加锁</a:t>
            </a:r>
          </a:p>
          <a:p>
            <a:pPr eaLnBrk="1" hangingPunct="1">
              <a:lnSpc>
                <a:spcPct val="110000"/>
              </a:lnSpc>
              <a:spcBef>
                <a:spcPct val="50000"/>
              </a:spcBef>
              <a:buClrTx/>
              <a:buFontTx/>
              <a:buNone/>
            </a:pPr>
            <a:r>
              <a:rPr lang="zh-CN" altLang="en-US" sz="2400" dirty="0">
                <a:latin typeface="等线" panose="02010600030101010101" pitchFamily="2" charset="-122"/>
                <a:ea typeface="等线" panose="02010600030101010101" pitchFamily="2" charset="-122"/>
              </a:rPr>
              <a:t>   事务</a:t>
            </a:r>
            <a:r>
              <a:rPr lang="en-US" altLang="zh-CN" sz="2400" dirty="0">
                <a:latin typeface="等线" panose="02010600030101010101" pitchFamily="2" charset="-122"/>
                <a:ea typeface="等线" panose="02010600030101010101" pitchFamily="2" charset="-122"/>
              </a:rPr>
              <a:t>T2</a:t>
            </a:r>
            <a:r>
              <a:rPr lang="zh-CN" altLang="en-US" sz="2400" dirty="0">
                <a:latin typeface="等线" panose="02010600030101010101" pitchFamily="2" charset="-122"/>
                <a:ea typeface="等线" panose="02010600030101010101" pitchFamily="2" charset="-122"/>
              </a:rPr>
              <a:t>需要修改元组</a:t>
            </a:r>
            <a:r>
              <a:rPr lang="en-US" altLang="zh-CN" sz="2400" dirty="0">
                <a:latin typeface="等线" panose="02010600030101010101" pitchFamily="2" charset="-122"/>
                <a:ea typeface="等线" panose="02010600030101010101" pitchFamily="2" charset="-122"/>
              </a:rPr>
              <a:t>L2，</a:t>
            </a:r>
            <a:r>
              <a:rPr lang="zh-CN" altLang="en-US" sz="2400" dirty="0">
                <a:latin typeface="等线" panose="02010600030101010101" pitchFamily="2" charset="-122"/>
                <a:ea typeface="等线" panose="02010600030101010101" pitchFamily="2" charset="-122"/>
              </a:rPr>
              <a:t>则</a:t>
            </a:r>
            <a:r>
              <a:rPr lang="en-US" altLang="zh-CN" sz="2400" dirty="0">
                <a:latin typeface="等线" panose="02010600030101010101" pitchFamily="2" charset="-122"/>
                <a:ea typeface="等线" panose="02010600030101010101" pitchFamily="2" charset="-122"/>
              </a:rPr>
              <a:t>T2</a:t>
            </a:r>
            <a:r>
              <a:rPr lang="zh-CN" altLang="en-US" sz="2400" dirty="0">
                <a:latin typeface="等线" panose="02010600030101010101" pitchFamily="2" charset="-122"/>
                <a:ea typeface="等线" panose="02010600030101010101" pitchFamily="2" charset="-122"/>
              </a:rPr>
              <a:t>要对元组</a:t>
            </a:r>
            <a:r>
              <a:rPr lang="en-US" altLang="zh-CN" sz="2400" dirty="0">
                <a:latin typeface="等线" panose="02010600030101010101" pitchFamily="2" charset="-122"/>
                <a:ea typeface="等线" panose="02010600030101010101" pitchFamily="2" charset="-122"/>
              </a:rPr>
              <a:t>L2</a:t>
            </a:r>
            <a:r>
              <a:rPr lang="zh-CN" altLang="en-US" sz="2400" dirty="0">
                <a:latin typeface="等线" panose="02010600030101010101" pitchFamily="2" charset="-122"/>
                <a:ea typeface="等线" panose="02010600030101010101" pitchFamily="2" charset="-122"/>
              </a:rPr>
              <a:t>加锁</a:t>
            </a:r>
          </a:p>
          <a:p>
            <a:pPr eaLnBrk="1" hangingPunct="1">
              <a:lnSpc>
                <a:spcPct val="110000"/>
              </a:lnSpc>
              <a:spcBef>
                <a:spcPct val="50000"/>
              </a:spcBef>
              <a:buClrTx/>
              <a:buFontTx/>
              <a:buNone/>
            </a:pPr>
            <a:r>
              <a:rPr lang="zh-CN" altLang="en-US" sz="2400" dirty="0">
                <a:latin typeface="等线" panose="02010600030101010101" pitchFamily="2" charset="-122"/>
                <a:ea typeface="等线" panose="02010600030101010101" pitchFamily="2" charset="-122"/>
              </a:rPr>
              <a:t>   互不影响，提高了系统的并发度</a:t>
            </a:r>
          </a:p>
          <a:p>
            <a:pPr eaLnBrk="1" hangingPunct="1">
              <a:lnSpc>
                <a:spcPct val="110000"/>
              </a:lnSpc>
              <a:spcBef>
                <a:spcPct val="50000"/>
              </a:spcBef>
              <a:buClrTx/>
              <a:buFontTx/>
              <a:buNone/>
            </a:pPr>
            <a:r>
              <a:rPr lang="zh-CN" altLang="en-US" sz="2400" dirty="0">
                <a:latin typeface="等线" panose="02010600030101010101" pitchFamily="2" charset="-122"/>
                <a:ea typeface="等线" panose="02010600030101010101" pitchFamily="2" charset="-122"/>
              </a:rPr>
              <a:t>   缺点：若事务</a:t>
            </a:r>
            <a:r>
              <a:rPr lang="en-US" altLang="zh-CN" sz="2400" dirty="0">
                <a:latin typeface="等线" panose="02010600030101010101" pitchFamily="2" charset="-122"/>
                <a:ea typeface="等线" panose="02010600030101010101" pitchFamily="2" charset="-122"/>
              </a:rPr>
              <a:t>T3</a:t>
            </a:r>
            <a:r>
              <a:rPr lang="zh-CN" altLang="en-US" sz="2400" dirty="0">
                <a:latin typeface="等线" panose="02010600030101010101" pitchFamily="2" charset="-122"/>
                <a:ea typeface="等线" panose="02010600030101010101" pitchFamily="2" charset="-122"/>
              </a:rPr>
              <a:t>要读取整个表， </a:t>
            </a:r>
            <a:r>
              <a:rPr lang="en-US" altLang="zh-CN" sz="2400" dirty="0">
                <a:latin typeface="等线" panose="02010600030101010101" pitchFamily="2" charset="-122"/>
                <a:ea typeface="等线" panose="02010600030101010101" pitchFamily="2" charset="-122"/>
              </a:rPr>
              <a:t>T3</a:t>
            </a:r>
            <a:r>
              <a:rPr lang="zh-CN" altLang="en-US" sz="2400" dirty="0">
                <a:latin typeface="等线" panose="02010600030101010101" pitchFamily="2" charset="-122"/>
                <a:ea typeface="等线" panose="02010600030101010101" pitchFamily="2" charset="-122"/>
              </a:rPr>
              <a:t>必须对该表中每个元组加锁，增加</a:t>
            </a:r>
            <a:r>
              <a:rPr lang="zh-CN" altLang="en-US" sz="2400" dirty="0" smtClean="0">
                <a:latin typeface="等线" panose="02010600030101010101" pitchFamily="2" charset="-122"/>
                <a:ea typeface="等线" panose="02010600030101010101" pitchFamily="2" charset="-122"/>
              </a:rPr>
              <a:t>了系统</a:t>
            </a:r>
            <a:r>
              <a:rPr lang="zh-CN" altLang="en-US" sz="2400" dirty="0">
                <a:latin typeface="等线" panose="02010600030101010101" pitchFamily="2" charset="-122"/>
                <a:ea typeface="等线" panose="02010600030101010101" pitchFamily="2" charset="-122"/>
              </a:rPr>
              <a:t>开销</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带学院log模板.potx" id="{5817DEAE-3CD8-4FBD-9CBC-8C40563795A9}" vid="{F046A461-2407-45F1-8296-19222A75516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带学院log模板</Template>
  <TotalTime>1093</TotalTime>
  <Words>7438</Words>
  <Application>Microsoft Office PowerPoint</Application>
  <PresentationFormat>宽屏</PresentationFormat>
  <Paragraphs>1233</Paragraphs>
  <Slides>123</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8" baseType="lpstr">
      <vt:lpstr>等线</vt:lpstr>
      <vt:lpstr>黑体</vt:lpstr>
      <vt:lpstr>华文新魏</vt:lpstr>
      <vt:lpstr>宋体</vt:lpstr>
      <vt:lpstr>Arial</vt:lpstr>
      <vt:lpstr>Book Antiqua</vt:lpstr>
      <vt:lpstr>Calibri</vt:lpstr>
      <vt:lpstr>Palatino Linotype</vt:lpstr>
      <vt:lpstr>Symbol</vt:lpstr>
      <vt:lpstr>Tahoma</vt:lpstr>
      <vt:lpstr>Times New Roman</vt:lpstr>
      <vt:lpstr>Wingdings</vt:lpstr>
      <vt:lpstr>上课2</vt:lpstr>
      <vt:lpstr>Document</vt:lpstr>
      <vt:lpstr>Image</vt:lpstr>
      <vt:lpstr>PowerPoint 演示文稿</vt:lpstr>
      <vt:lpstr>第十一章  并发控制</vt:lpstr>
      <vt:lpstr>11.1  并发控制概述</vt:lpstr>
      <vt:lpstr>并发控制（续）</vt:lpstr>
      <vt:lpstr>并发控制（续）</vt:lpstr>
      <vt:lpstr>事务并发执行带来的问题</vt:lpstr>
      <vt:lpstr>并发操作带来的数据不一致性</vt:lpstr>
      <vt:lpstr>1. 丢失修改</vt:lpstr>
      <vt:lpstr>三种数据不一致性-丢失更新</vt:lpstr>
      <vt:lpstr>2. 不可重复读</vt:lpstr>
      <vt:lpstr>三种数据不一致性(续) –不可重复读</vt:lpstr>
      <vt:lpstr>不可重复读-幻象</vt:lpstr>
      <vt:lpstr>3. 读“脏”数据</vt:lpstr>
      <vt:lpstr>三种数据不一致性(续)-读“脏”数据</vt:lpstr>
      <vt:lpstr>三种数据不一致性(续)</vt:lpstr>
      <vt:lpstr>三种数据不一致性(续)</vt:lpstr>
      <vt:lpstr>第十一章  并发控制</vt:lpstr>
      <vt:lpstr>11.2  封锁</vt:lpstr>
      <vt:lpstr>一、什么是封锁</vt:lpstr>
      <vt:lpstr>PowerPoint 演示文稿</vt:lpstr>
      <vt:lpstr>PowerPoint 演示文稿</vt:lpstr>
      <vt:lpstr>PowerPoint 演示文稿</vt:lpstr>
      <vt:lpstr>PowerPoint 演示文稿</vt:lpstr>
      <vt:lpstr>二、基本封锁类型</vt:lpstr>
      <vt:lpstr> 排它锁 </vt:lpstr>
      <vt:lpstr>共享锁</vt:lpstr>
      <vt:lpstr>三、锁的相容矩阵</vt:lpstr>
      <vt:lpstr>PowerPoint 演示文稿</vt:lpstr>
      <vt:lpstr>PowerPoint 演示文稿</vt:lpstr>
      <vt:lpstr>PowerPoint 演示文稿</vt:lpstr>
      <vt:lpstr>关于隔离级别</vt:lpstr>
      <vt:lpstr>第十一章  并发控制</vt:lpstr>
      <vt:lpstr>11.3  活锁和死锁</vt:lpstr>
      <vt:lpstr>11.3.1  活锁</vt:lpstr>
      <vt:lpstr>如何避免活锁</vt:lpstr>
      <vt:lpstr>11.3.2  死锁</vt:lpstr>
      <vt:lpstr>  解决死锁的方法 </vt:lpstr>
      <vt:lpstr>1. 死锁的预防</vt:lpstr>
      <vt:lpstr>死锁的预防（续）</vt:lpstr>
      <vt:lpstr>（1）一次封锁法</vt:lpstr>
      <vt:lpstr>一次封锁法（续）</vt:lpstr>
      <vt:lpstr>（2）顺序封锁法</vt:lpstr>
      <vt:lpstr>顺序封锁法（续）</vt:lpstr>
      <vt:lpstr>2. 死锁的诊断与解除</vt:lpstr>
      <vt:lpstr>检测死锁：超时法</vt:lpstr>
      <vt:lpstr>等待图法</vt:lpstr>
      <vt:lpstr>死锁的诊断与解除（续）</vt:lpstr>
      <vt:lpstr>11.3.2  封锁协议</vt:lpstr>
      <vt:lpstr>1级封锁协议</vt:lpstr>
      <vt:lpstr>1级封锁协议</vt:lpstr>
      <vt:lpstr>1级封锁协议</vt:lpstr>
      <vt:lpstr>1级封锁协议</vt:lpstr>
      <vt:lpstr> 2级封锁协议</vt:lpstr>
      <vt:lpstr>三种数据不一致性(续)</vt:lpstr>
      <vt:lpstr>2级封锁协议</vt:lpstr>
      <vt:lpstr> 3级封锁协议</vt:lpstr>
      <vt:lpstr>3级封锁协议</vt:lpstr>
      <vt:lpstr>3级封锁协议</vt:lpstr>
      <vt:lpstr>封锁协议小结</vt:lpstr>
      <vt:lpstr>封锁协议小结(续)</vt:lpstr>
      <vt:lpstr>第十一章  并发控制</vt:lpstr>
      <vt:lpstr>11.4  并发调度的可串行性</vt:lpstr>
      <vt:lpstr>一、什么是调度</vt:lpstr>
      <vt:lpstr>二、什么样的并发操作调度是正确的</vt:lpstr>
      <vt:lpstr>什么样的并发操作调度是正确的</vt:lpstr>
      <vt:lpstr>什么样的并发操作调度是正确的（续）</vt:lpstr>
      <vt:lpstr>什么样的并发操作调度是正确的（续）</vt:lpstr>
      <vt:lpstr>什么样的并发操作调度是正确的（续）</vt:lpstr>
      <vt:lpstr>(a) 串行调度策略，正确的调度 </vt:lpstr>
      <vt:lpstr>(b) 串行调度策略，正确的调度 </vt:lpstr>
      <vt:lpstr>(c) 不可串行化的调度</vt:lpstr>
      <vt:lpstr>(d) 可串行化的调度</vt:lpstr>
      <vt:lpstr>三、如何保证并发操作的调度是正确的</vt:lpstr>
      <vt:lpstr>冲突可串行化</vt:lpstr>
      <vt:lpstr>冲突可串行化</vt:lpstr>
      <vt:lpstr>冲突可串行化（举例）</vt:lpstr>
      <vt:lpstr>冲突可串行化</vt:lpstr>
      <vt:lpstr>冲突可串行化</vt:lpstr>
      <vt:lpstr>优先图测试发挥作用的原因</vt:lpstr>
      <vt:lpstr>四、可恢复性的问题</vt:lpstr>
      <vt:lpstr>可恢复性的问题</vt:lpstr>
      <vt:lpstr>可恢复性的问题</vt:lpstr>
      <vt:lpstr>如何保证并发操作的调度是正确的（续）</vt:lpstr>
      <vt:lpstr>第十一章  并发控制</vt:lpstr>
      <vt:lpstr>11.5  两段锁协议</vt:lpstr>
      <vt:lpstr>两段锁协议（续）</vt:lpstr>
      <vt:lpstr>两段锁协议（续）</vt:lpstr>
      <vt:lpstr>两段锁协议（续）</vt:lpstr>
      <vt:lpstr>两段锁协议（续）</vt:lpstr>
      <vt:lpstr>两段锁协议（续）</vt:lpstr>
      <vt:lpstr>两段锁协议（续）</vt:lpstr>
      <vt:lpstr>两段锁协议（续）</vt:lpstr>
      <vt:lpstr>两段锁协议（续）</vt:lpstr>
      <vt:lpstr>两段锁协议（续）</vt:lpstr>
      <vt:lpstr>第十一章  并发控制</vt:lpstr>
      <vt:lpstr>11.6.1 封锁粒度</vt:lpstr>
      <vt:lpstr>一、什么是封锁粒度</vt:lpstr>
      <vt:lpstr>什么是封锁粒度（续）</vt:lpstr>
      <vt:lpstr>PowerPoint 演示文稿</vt:lpstr>
      <vt:lpstr>什么是封锁粒度（续）</vt:lpstr>
      <vt:lpstr>二、选择封锁粒度的原则</vt:lpstr>
      <vt:lpstr>选择封锁粒度的原则（续）</vt:lpstr>
      <vt:lpstr>多粒度封锁</vt:lpstr>
      <vt:lpstr>多粒度封锁（续）</vt:lpstr>
      <vt:lpstr>多粒度封锁协议</vt:lpstr>
      <vt:lpstr>显式封锁和隐式封锁</vt:lpstr>
      <vt:lpstr>显式封锁和隐式封锁（续）</vt:lpstr>
      <vt:lpstr>显式封锁和隐式封锁（续）</vt:lpstr>
      <vt:lpstr>11.6.2 意向锁</vt:lpstr>
      <vt:lpstr>意向锁（举例）</vt:lpstr>
      <vt:lpstr>意向锁(续)</vt:lpstr>
      <vt:lpstr>意向锁的类型</vt:lpstr>
      <vt:lpstr>意向锁的类型</vt:lpstr>
      <vt:lpstr>意向锁的相容矩阵</vt:lpstr>
      <vt:lpstr>意向锁（续）</vt:lpstr>
      <vt:lpstr>意向锁（续）</vt:lpstr>
      <vt:lpstr>意向锁（续）</vt:lpstr>
      <vt:lpstr>第十一章  并发控制</vt:lpstr>
      <vt:lpstr>10.7  小结</vt:lpstr>
      <vt:lpstr>小结（续）</vt:lpstr>
      <vt:lpstr>小结（续）</vt:lpstr>
      <vt:lpstr>小结（续）</vt:lpstr>
      <vt:lpstr>小结（续）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jwt</dc:creator>
  <cp:lastModifiedBy>jwt</cp:lastModifiedBy>
  <cp:revision>121</cp:revision>
  <dcterms:created xsi:type="dcterms:W3CDTF">1601-01-01T00:00:00Z</dcterms:created>
  <dcterms:modified xsi:type="dcterms:W3CDTF">2022-06-08T14:39:18Z</dcterms:modified>
</cp:coreProperties>
</file>