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3"/>
  </p:notesMasterIdLst>
  <p:sldIdLst>
    <p:sldId id="372" r:id="rId2"/>
    <p:sldId id="373" r:id="rId3"/>
    <p:sldId id="314" r:id="rId4"/>
    <p:sldId id="330" r:id="rId5"/>
    <p:sldId id="360" r:id="rId6"/>
    <p:sldId id="331" r:id="rId7"/>
    <p:sldId id="332" r:id="rId8"/>
    <p:sldId id="364" r:id="rId9"/>
    <p:sldId id="333" r:id="rId10"/>
    <p:sldId id="334" r:id="rId11"/>
    <p:sldId id="387" r:id="rId12"/>
    <p:sldId id="315" r:id="rId13"/>
    <p:sldId id="396" r:id="rId14"/>
    <p:sldId id="397" r:id="rId15"/>
    <p:sldId id="365" r:id="rId16"/>
    <p:sldId id="398" r:id="rId17"/>
    <p:sldId id="400" r:id="rId18"/>
    <p:sldId id="401" r:id="rId19"/>
    <p:sldId id="393" r:id="rId20"/>
    <p:sldId id="317" r:id="rId21"/>
    <p:sldId id="391" r:id="rId22"/>
    <p:sldId id="318" r:id="rId23"/>
    <p:sldId id="319" r:id="rId24"/>
    <p:sldId id="320" r:id="rId25"/>
    <p:sldId id="321" r:id="rId26"/>
    <p:sldId id="376" r:id="rId27"/>
    <p:sldId id="377" r:id="rId28"/>
    <p:sldId id="378" r:id="rId29"/>
    <p:sldId id="379" r:id="rId30"/>
    <p:sldId id="338" r:id="rId31"/>
    <p:sldId id="322" r:id="rId32"/>
    <p:sldId id="402" r:id="rId33"/>
    <p:sldId id="403" r:id="rId34"/>
    <p:sldId id="414" r:id="rId35"/>
    <p:sldId id="419" r:id="rId36"/>
    <p:sldId id="420" r:id="rId37"/>
    <p:sldId id="421" r:id="rId38"/>
    <p:sldId id="422" r:id="rId39"/>
    <p:sldId id="323" r:id="rId40"/>
    <p:sldId id="361" r:id="rId41"/>
    <p:sldId id="362" r:id="rId42"/>
    <p:sldId id="399" r:id="rId43"/>
    <p:sldId id="353" r:id="rId44"/>
    <p:sldId id="340" r:id="rId45"/>
    <p:sldId id="342" r:id="rId46"/>
    <p:sldId id="351" r:id="rId47"/>
    <p:sldId id="417" r:id="rId48"/>
    <p:sldId id="366" r:id="rId49"/>
    <p:sldId id="409" r:id="rId50"/>
    <p:sldId id="344" r:id="rId51"/>
    <p:sldId id="367" r:id="rId52"/>
    <p:sldId id="341" r:id="rId53"/>
    <p:sldId id="324" r:id="rId54"/>
    <p:sldId id="424" r:id="rId55"/>
    <p:sldId id="425" r:id="rId56"/>
    <p:sldId id="426" r:id="rId57"/>
    <p:sldId id="427" r:id="rId58"/>
    <p:sldId id="428" r:id="rId59"/>
    <p:sldId id="429" r:id="rId60"/>
    <p:sldId id="335" r:id="rId61"/>
    <p:sldId id="384" r:id="rId62"/>
    <p:sldId id="386" r:id="rId63"/>
    <p:sldId id="336" r:id="rId64"/>
    <p:sldId id="337" r:id="rId65"/>
    <p:sldId id="375" r:id="rId66"/>
    <p:sldId id="394" r:id="rId67"/>
    <p:sldId id="328" r:id="rId68"/>
    <p:sldId id="329" r:id="rId69"/>
    <p:sldId id="358" r:id="rId70"/>
    <p:sldId id="370" r:id="rId71"/>
    <p:sldId id="395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8578" autoAdjust="0"/>
  </p:normalViewPr>
  <p:slideViewPr>
    <p:cSldViewPr>
      <p:cViewPr varScale="1">
        <p:scale>
          <a:sx n="71" d="100"/>
          <a:sy n="71" d="100"/>
        </p:scale>
        <p:origin x="57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533654-7A39-4C86-974B-43B83DE88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23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533654-7A39-4C86-974B-43B83DE884A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4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避免级联夭折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533654-7A39-4C86-974B-43B83DE884A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533654-7A39-4C86-974B-43B83DE884A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07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533654-7A39-4C86-974B-43B83DE884AA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76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50D5D-A3D6-4D41-94BF-17D8DF82EC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868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0CCD7-6899-411D-BBCC-7CD9CA99451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3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9329E-55D4-4791-A543-155CA47E3F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87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05A0B-EF3C-4102-8D6C-161D894112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171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5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930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79783-F830-498F-9D21-E25BED1F02D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35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05A0B-EF3C-4102-8D6C-161D894112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4842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4ECA4-F2FC-4F1A-B74C-589642A8A80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12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D0A2A-D00A-4572-877B-262E4FC5A08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52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E60C-A6B9-4AA9-B75B-FA4C81E858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71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34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7CA0-9917-4298-ADF2-A289072BC83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45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E05A0B-EF3C-4102-8D6C-161D894112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61867" y="3744"/>
            <a:ext cx="1719743" cy="17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332656"/>
            <a:ext cx="8229600" cy="776304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章 数据库恢复技术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70856" y="1214422"/>
            <a:ext cx="8229600" cy="4950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备份与恢复技术？</a:t>
            </a:r>
            <a:endParaRPr lang="en-US" altLang="zh-CN" sz="2400" b="1" dirty="0"/>
          </a:p>
          <a:p>
            <a:pPr>
              <a:buNone/>
            </a:pPr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文件管理系统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/>
              <a:t>       Ghost</a:t>
            </a:r>
            <a:r>
              <a:rPr lang="zh-CN" altLang="en-US" sz="2400" dirty="0"/>
              <a:t>、恢复出厂设置、副本文件、操作系统补丁更新时的备份、备份软件（例如：云备份）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数据库管理系统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备份</a:t>
            </a:r>
            <a:r>
              <a:rPr lang="en-US" altLang="zh-CN" sz="2400" dirty="0"/>
              <a:t>+</a:t>
            </a:r>
            <a:r>
              <a:rPr lang="zh-CN" altLang="en-US" sz="2400" dirty="0"/>
              <a:t>日志、镜像、备份软件</a:t>
            </a:r>
            <a:endParaRPr lang="en-US" altLang="zh-CN" sz="2400" dirty="0"/>
          </a:p>
          <a:p>
            <a:pPr>
              <a:buNone/>
            </a:pPr>
            <a:endParaRPr lang="en-US" altLang="zh-CN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sz="2400" b="1" dirty="0"/>
              <a:t>应用背景：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    DBMS——</a:t>
            </a:r>
            <a:r>
              <a:rPr lang="zh-CN" altLang="en-US" sz="2400" dirty="0">
                <a:solidFill>
                  <a:schemeClr val="tx2"/>
                </a:solidFill>
              </a:rPr>
              <a:t>提供数据共享和管理服务的系统软件，数据动态更新、面向并发访问的用户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" name="圆角矩形标注 6"/>
          <p:cNvSpPr/>
          <p:nvPr/>
        </p:nvSpPr>
        <p:spPr>
          <a:xfrm>
            <a:off x="5303912" y="1300006"/>
            <a:ext cx="4248472" cy="774040"/>
          </a:xfrm>
          <a:prstGeom prst="wedgeRoundRectCallout">
            <a:avLst>
              <a:gd name="adj1" fmla="val -58518"/>
              <a:gd name="adj2" fmla="val 474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以文件为单位，涉及版本、快照、副本。。。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7176120" y="2996952"/>
            <a:ext cx="3456384" cy="1584176"/>
          </a:xfrm>
          <a:prstGeom prst="wedgeRoundRectCallout">
            <a:avLst>
              <a:gd name="adj1" fmla="val -78959"/>
              <a:gd name="adj2" fmla="val -309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细化到数据结构（项）、备份涉及数据变化的</a:t>
            </a:r>
            <a:r>
              <a:rPr lang="zh-CN" altLang="en-US" b="1" dirty="0">
                <a:solidFill>
                  <a:schemeClr val="tx1"/>
                </a:solidFill>
              </a:rPr>
              <a:t>过程，</a:t>
            </a:r>
            <a:r>
              <a:rPr lang="zh-CN" altLang="en-US" dirty="0">
                <a:solidFill>
                  <a:schemeClr val="tx1"/>
                </a:solidFill>
              </a:rPr>
              <a:t>数据的取值对应任务</a:t>
            </a:r>
            <a:r>
              <a:rPr lang="zh-CN" altLang="en-US" dirty="0"/>
              <a:t>的状态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503712" y="5805267"/>
            <a:ext cx="6264696" cy="774041"/>
          </a:xfrm>
          <a:prstGeom prst="wedgeRoundRectCallout">
            <a:avLst>
              <a:gd name="adj1" fmla="val -36950"/>
              <a:gd name="adj2" fmla="val -669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故障的系统、科学分析，数据的问题（内存</a:t>
            </a:r>
            <a:r>
              <a:rPr lang="en-US" altLang="zh-CN" dirty="0"/>
              <a:t>/</a:t>
            </a:r>
            <a:r>
              <a:rPr lang="zh-CN" altLang="en-US" dirty="0"/>
              <a:t>外存、干净</a:t>
            </a:r>
            <a:r>
              <a:rPr lang="en-US" altLang="zh-CN" dirty="0"/>
              <a:t>/</a:t>
            </a:r>
            <a:r>
              <a:rPr lang="zh-CN" altLang="en-US" dirty="0"/>
              <a:t>脏、。。。）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804863"/>
            <a:ext cx="916374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>
                <a:latin typeface="Times New Roman" pitchFamily="18" charset="0"/>
              </a:rPr>
              <a:t>）持久性（</a:t>
            </a:r>
            <a:r>
              <a:rPr lang="en-US" altLang="zh-CN" sz="2400" dirty="0"/>
              <a:t>Durability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endParaRPr lang="zh-CN" altLang="en-US" sz="2400" dirty="0"/>
          </a:p>
          <a:p>
            <a:r>
              <a:rPr lang="zh-CN" altLang="en-US" sz="2400" dirty="0">
                <a:latin typeface="宋体" pitchFamily="2" charset="-122"/>
              </a:rPr>
              <a:t>①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定义</a:t>
            </a:r>
            <a:endParaRPr lang="zh-CN" altLang="en-US" sz="2400" dirty="0"/>
          </a:p>
          <a:p>
            <a:r>
              <a:rPr lang="en-US" altLang="zh-CN" sz="2400" dirty="0">
                <a:latin typeface="Times New Roman" pitchFamily="18" charset="0"/>
              </a:rPr>
              <a:t>        </a:t>
            </a:r>
            <a:r>
              <a:rPr lang="zh-CN" altLang="en-US" sz="2400" dirty="0">
                <a:latin typeface="Times New Roman" pitchFamily="18" charset="0"/>
              </a:rPr>
              <a:t>一个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已提交</a:t>
            </a:r>
            <a:r>
              <a:rPr lang="zh-CN" altLang="en-US" sz="2400" dirty="0">
                <a:latin typeface="Times New Roman" pitchFamily="18" charset="0"/>
              </a:rPr>
              <a:t>事务对数据库的更新是永久性的，不受后来故障的影响。</a:t>
            </a:r>
            <a:endParaRPr lang="zh-CN" altLang="en-US" sz="2400" dirty="0"/>
          </a:p>
          <a:p>
            <a:r>
              <a:rPr lang="zh-CN" altLang="en-US" sz="2400" dirty="0">
                <a:latin typeface="宋体" pitchFamily="2" charset="-122"/>
              </a:rPr>
              <a:t>②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目标</a:t>
            </a:r>
            <a:endParaRPr lang="zh-CN" altLang="en-US" sz="2400" dirty="0"/>
          </a:p>
          <a:p>
            <a:r>
              <a:rPr lang="zh-CN" altLang="en-US" sz="2400" dirty="0">
                <a:latin typeface="Times New Roman" pitchFamily="18" charset="0"/>
              </a:rPr>
              <a:t>       保证数据库可靠性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itchFamily="2" charset="-122"/>
              </a:rPr>
              <a:t>③</a:t>
            </a:r>
            <a:r>
              <a:rPr lang="en-US" altLang="zh-CN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技术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    </a:t>
            </a:r>
            <a:r>
              <a:rPr lang="zh-CN" altLang="en-US" sz="2400" dirty="0">
                <a:latin typeface="Times New Roman" pitchFamily="18" charset="0"/>
              </a:rPr>
              <a:t>提交持久（内存是挥发装置，外存是抗挥发装置）。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      （事务终止前应完成</a:t>
            </a:r>
            <a:r>
              <a:rPr lang="en-US" altLang="zh-CN" sz="2400" dirty="0"/>
              <a:t>commit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       备份    ＋    日志。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④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实现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</a:t>
            </a:r>
            <a:r>
              <a:rPr lang="zh-CN" altLang="en-US" sz="2400" dirty="0"/>
              <a:t>持久性需要依靠</a:t>
            </a:r>
            <a:r>
              <a:rPr lang="en-US" altLang="zh-CN" sz="2400" dirty="0"/>
              <a:t>DBMS</a:t>
            </a:r>
            <a:r>
              <a:rPr lang="zh-CN" altLang="en-US" sz="2400" dirty="0"/>
              <a:t>的</a:t>
            </a:r>
            <a:r>
              <a:rPr lang="zh-CN" altLang="en-US" sz="2400" dirty="0">
                <a:latin typeface="宋体" pitchFamily="2" charset="-122"/>
              </a:rPr>
              <a:t>恢复子系统。</a:t>
            </a:r>
            <a:r>
              <a:rPr lang="zh-CN" altLang="en-US" sz="2400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7824192" y="4293096"/>
            <a:ext cx="914400" cy="612648"/>
          </a:xfrm>
          <a:prstGeom prst="wedgeRoundRectCallout">
            <a:avLst>
              <a:gd name="adj1" fmla="val -97222"/>
              <a:gd name="adj2" fmla="val -43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外存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434631" y="563624"/>
            <a:ext cx="7693818" cy="84994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lang="en-US" altLang="zh-CN" sz="4000" dirty="0"/>
              <a:t>ACID</a:t>
            </a:r>
            <a:r>
              <a:rPr lang="zh-CN" altLang="en-US" sz="4000" dirty="0"/>
              <a:t>特性带来的</a:t>
            </a:r>
            <a:r>
              <a:rPr lang="en-US" altLang="zh-CN" sz="4000" dirty="0"/>
              <a:t>DBMS</a:t>
            </a:r>
            <a:r>
              <a:rPr lang="zh-CN" altLang="en-US" sz="4000" dirty="0"/>
              <a:t>技术需求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434630" y="1448138"/>
            <a:ext cx="8413897" cy="4789971"/>
          </a:xfrm>
          <a:prstGeom prst="rect">
            <a:avLst/>
          </a:prstGeom>
        </p:spPr>
        <p:txBody>
          <a:bodyPr/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恢复</a:t>
            </a:r>
            <a:r>
              <a:rPr lang="en-US" altLang="zh-CN" sz="3200" dirty="0"/>
              <a:t>:</a:t>
            </a:r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zh-CN" altLang="en-US" sz="3200" dirty="0"/>
              <a:t>复杂系统如何保存数据（记录过程）、恢复策略（算法）、高可用性、其他技术手段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并发</a:t>
            </a:r>
            <a:r>
              <a:rPr lang="en-US" altLang="zh-CN" sz="3200" dirty="0"/>
              <a:t>:</a:t>
            </a:r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zh-CN" altLang="en-US" sz="3200" dirty="0"/>
              <a:t>锁、协议、标准</a:t>
            </a:r>
          </a:p>
        </p:txBody>
      </p:sp>
    </p:spTree>
    <p:extLst>
      <p:ext uri="{BB962C8B-B14F-4D97-AF65-F5344CB8AC3E}">
        <p14:creationId xmlns:p14="http://schemas.microsoft.com/office/powerpoint/2010/main" val="15372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631507" y="709613"/>
            <a:ext cx="877887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10. 3  </a:t>
            </a:r>
            <a:r>
              <a:rPr lang="zh-CN" altLang="en-US" sz="2800" b="1" dirty="0">
                <a:ea typeface="黑体" pitchFamily="2" charset="-122"/>
              </a:rPr>
              <a:t>数据库系统故障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、事务故障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）表现形式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①</a:t>
            </a:r>
            <a:r>
              <a:rPr lang="zh-CN" altLang="en-US" sz="2400" dirty="0"/>
              <a:t>应用处理异常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       可能产生自程序预留的异常情况的应对方案。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       更多的故障来自于非预期的，是不能由应用程序处理的。</a:t>
            </a:r>
          </a:p>
          <a:p>
            <a:pPr marL="990600">
              <a:spcBef>
                <a:spcPct val="50000"/>
              </a:spcBef>
            </a:pPr>
            <a:r>
              <a:rPr lang="zh-CN" altLang="en-US" sz="2400" i="1" dirty="0">
                <a:solidFill>
                  <a:srgbClr val="0000FF"/>
                </a:solidFill>
                <a:latin typeface="Times New Roman" pitchFamily="18" charset="0"/>
              </a:rPr>
              <a:t> 断网、应用程序进程僵死、应用程序进程被意外杀死、应用程序端电脑死机、断电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②</a:t>
            </a:r>
            <a:r>
              <a:rPr lang="zh-CN" altLang="en-US" sz="2400" dirty="0">
                <a:latin typeface="Times New Roman" pitchFamily="18" charset="0"/>
              </a:rPr>
              <a:t>系统异常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    事务超时、死锁、活锁等</a:t>
            </a:r>
            <a:endParaRPr lang="zh-CN" altLang="en-US" sz="2400" dirty="0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9840913" y="578167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745663" y="3501011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476673"/>
            <a:ext cx="8229600" cy="5847928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）事务故障的特征</a:t>
            </a:r>
            <a:endParaRPr lang="zh-CN" altLang="en-US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宋体" pitchFamily="2" charset="-122"/>
              </a:rPr>
              <a:t>①</a:t>
            </a:r>
            <a:r>
              <a:rPr lang="zh-CN" altLang="en-US" sz="2400" dirty="0"/>
              <a:t> 特定的事务没有到达预期的终点（</a:t>
            </a:r>
            <a:r>
              <a:rPr lang="en-US" altLang="zh-CN" sz="2400" dirty="0"/>
              <a:t>COMMIT</a:t>
            </a:r>
            <a:r>
              <a:rPr lang="zh-CN" altLang="en-US" sz="2400" dirty="0"/>
              <a:t>），</a:t>
            </a:r>
            <a:r>
              <a:rPr lang="zh-CN" altLang="en-US" sz="2400" dirty="0">
                <a:latin typeface="Times New Roman" pitchFamily="18" charset="0"/>
              </a:rPr>
              <a:t>事务夭折；</a:t>
            </a:r>
            <a:endParaRPr lang="zh-CN" altLang="en-US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宋体" pitchFamily="2" charset="-122"/>
              </a:rPr>
              <a:t>②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夭折事务对数据库的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部分修改可能已写入数据文件</a:t>
            </a:r>
            <a:r>
              <a:rPr lang="zh-CN" altLang="en-US" sz="2400" dirty="0">
                <a:latin typeface="Times New Roman" pitchFamily="18" charset="0"/>
              </a:rPr>
              <a:t>。</a:t>
            </a:r>
            <a:endParaRPr lang="zh-CN" altLang="en-US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itchFamily="18" charset="0"/>
              </a:rPr>
              <a:t>    （数据库可能因此处于不正确、不一致状态）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A714E6-9499-4B9D-945F-12ACD332B638}" type="slidenum">
              <a:rPr lang="en-US" altLang="zh-CN" sz="1200">
                <a:solidFill>
                  <a:srgbClr val="04617B">
                    <a:shade val="90000"/>
                  </a:srgbClr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sz="1200">
              <a:solidFill>
                <a:srgbClr val="04617B">
                  <a:shade val="90000"/>
                </a:srgb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175846" y="3140968"/>
            <a:ext cx="2272957" cy="1656184"/>
          </a:xfrm>
          <a:prstGeom prst="wedgeRoundRectCallout">
            <a:avLst>
              <a:gd name="adj1" fmla="val -57973"/>
              <a:gd name="adj2" fmla="val -489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事务的</a:t>
            </a:r>
            <a:r>
              <a:rPr kumimoji="1"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ACID</a:t>
            </a:r>
            <a:r>
              <a:rPr kumimoji="1"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特性，原子性</a:t>
            </a:r>
            <a:r>
              <a:rPr kumimoji="1"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，一致性</a:t>
            </a:r>
            <a:r>
              <a:rPr kumimoji="1"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1981200" y="3284984"/>
            <a:ext cx="2818656" cy="2376264"/>
          </a:xfrm>
          <a:prstGeom prst="wedgeRoundRectCallout">
            <a:avLst>
              <a:gd name="adj1" fmla="val -7856"/>
              <a:gd name="adj2" fmla="val -564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客户的理财账户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余额已减少</a:t>
            </a:r>
            <a:r>
              <a:rPr kumimoji="1"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，但在写出理财产品的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购买记录</a:t>
            </a:r>
            <a:r>
              <a:rPr kumimoji="1"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到数据文件前，事务发生了异常。</a:t>
            </a:r>
          </a:p>
        </p:txBody>
      </p:sp>
    </p:spTree>
    <p:extLst>
      <p:ext uri="{BB962C8B-B14F-4D97-AF65-F5344CB8AC3E}">
        <p14:creationId xmlns:p14="http://schemas.microsoft.com/office/powerpoint/2010/main" val="33289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36728" y="116635"/>
            <a:ext cx="8778875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2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、系统故障</a:t>
            </a:r>
            <a:endParaRPr kumimoji="1" lang="zh-CN" altLang="en-US" sz="2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1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）表现形式</a:t>
            </a:r>
            <a:endParaRPr kumimoji="1" lang="zh-CN" altLang="en-US" sz="2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 特定类型的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硬件故障（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CPU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、内存、主板等</a:t>
            </a:r>
            <a:r>
              <a:rPr kumimoji="1"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非外存储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设备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）；</a:t>
            </a:r>
            <a:endParaRPr kumimoji="1" lang="zh-CN" altLang="en-US" sz="2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②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 系统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软件故障</a:t>
            </a:r>
            <a:endParaRPr kumimoji="1" lang="zh-CN" altLang="en-US" sz="2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   DBMS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：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ORACLE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SQL SERVER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MYSQL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DB2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、。。。</a:t>
            </a:r>
            <a:endParaRPr kumimoji="1" lang="en-US" altLang="zh-CN" sz="2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OS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：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UNIX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WINDOWS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LINUX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、。。。</a:t>
            </a:r>
            <a:endParaRPr kumimoji="1" lang="en-US" altLang="zh-CN" sz="2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2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   </a:t>
            </a:r>
            <a:endParaRPr kumimoji="1" lang="en-US" altLang="zh-CN" sz="2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③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系统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操作失误：非正常关机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重启、强行终止系统进程、意外卸载相关系统运行环境。。。</a:t>
            </a:r>
            <a:endParaRPr kumimoji="1" lang="en-US" altLang="zh-CN" sz="2400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④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 系统异常断电（</a:t>
            </a:r>
            <a:r>
              <a:rPr kumimoji="1" lang="zh-CN" altLang="en-US" sz="24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重启之后系统未发现数据库的存储文件错误或者磁盘错误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A714E6-9499-4B9D-945F-12ACD332B638}" type="slidenum">
              <a:rPr lang="en-US" altLang="zh-CN" sz="1200">
                <a:solidFill>
                  <a:srgbClr val="04617B">
                    <a:shade val="90000"/>
                  </a:srgbClr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sz="1200">
              <a:solidFill>
                <a:srgbClr val="04617B">
                  <a:shade val="90000"/>
                </a:srgb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744039" y="3534754"/>
            <a:ext cx="914400" cy="487682"/>
          </a:xfrm>
          <a:prstGeom prst="wedgeRoundRectCallout">
            <a:avLst>
              <a:gd name="adj1" fmla="val 45101"/>
              <a:gd name="adj2" fmla="val -104795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死机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2955926" y="3534754"/>
            <a:ext cx="914400" cy="487682"/>
          </a:xfrm>
          <a:prstGeom prst="wedgeRoundRectCallout">
            <a:avLst>
              <a:gd name="adj1" fmla="val 45101"/>
              <a:gd name="adj2" fmla="val -104795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蓝屏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4187260" y="3517382"/>
            <a:ext cx="1512168" cy="487682"/>
          </a:xfrm>
          <a:prstGeom prst="wedgeRoundRectCallout">
            <a:avLst>
              <a:gd name="adj1" fmla="val 45101"/>
              <a:gd name="adj2" fmla="val -104795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意外重启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6009491" y="3534754"/>
            <a:ext cx="3146648" cy="487682"/>
          </a:xfrm>
          <a:prstGeom prst="wedgeRoundRectCallout">
            <a:avLst>
              <a:gd name="adj1" fmla="val 45101"/>
              <a:gd name="adj2" fmla="val -104795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某系统功能意外退出</a:t>
            </a:r>
          </a:p>
        </p:txBody>
      </p:sp>
      <p:sp>
        <p:nvSpPr>
          <p:cNvPr id="2" name="矩形 1"/>
          <p:cNvSpPr/>
          <p:nvPr/>
        </p:nvSpPr>
        <p:spPr>
          <a:xfrm>
            <a:off x="9258618" y="353475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B0F0"/>
                </a:solidFill>
                <a:latin typeface="Verdana" pitchFamily="34" charset="0"/>
                <a:ea typeface="宋体" pitchFamily="2" charset="-122"/>
              </a:rPr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6209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881158" y="785797"/>
            <a:ext cx="961544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）特征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①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内存数据丢失或不再可靠</a:t>
            </a:r>
            <a:r>
              <a:rPr lang="zh-CN" altLang="en-US" sz="2400" dirty="0">
                <a:latin typeface="Times New Roman" pitchFamily="18" charset="0"/>
              </a:rPr>
              <a:t>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②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外存数据未受到破坏；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③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一些尚未完成事务的更新结果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可能已写入</a:t>
            </a:r>
            <a:r>
              <a:rPr lang="zh-CN" altLang="en-US" sz="2400" dirty="0">
                <a:latin typeface="Times New Roman" pitchFamily="18" charset="0"/>
              </a:rPr>
              <a:t>数据库存储介质；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④</a:t>
            </a:r>
            <a:r>
              <a:rPr lang="zh-CN" altLang="en-US" sz="2400" dirty="0"/>
              <a:t> 已完成</a:t>
            </a:r>
            <a:r>
              <a:rPr lang="zh-CN" altLang="en-US" sz="2400" dirty="0">
                <a:latin typeface="Times New Roman" pitchFamily="18" charset="0"/>
              </a:rPr>
              <a:t>事务的更新结果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可能部分还未写入</a:t>
            </a:r>
            <a:r>
              <a:rPr lang="zh-CN" altLang="en-US" sz="2400" dirty="0">
                <a:latin typeface="Times New Roman" pitchFamily="18" charset="0"/>
              </a:rPr>
              <a:t>数据库（数据文件，也可能正处于提交过程之中）；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itchFamily="2" charset="-122"/>
              </a:rPr>
              <a:t>⑤</a:t>
            </a:r>
            <a:r>
              <a:rPr lang="en-US" altLang="zh-CN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已完成事务的结果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可能全部未写入</a:t>
            </a:r>
            <a:r>
              <a:rPr lang="zh-CN" altLang="en-US" sz="2400" dirty="0">
                <a:latin typeface="Times New Roman" pitchFamily="18" charset="0"/>
              </a:rPr>
              <a:t>数据库（例如正在等待检查点）。</a:t>
            </a:r>
            <a:endParaRPr lang="zh-CN" altLang="en-US" sz="24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9840913" y="3570294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881158" y="4881605"/>
            <a:ext cx="8329642" cy="1067677"/>
          </a:xfrm>
          <a:prstGeom prst="wedgeRoundRectCallout">
            <a:avLst>
              <a:gd name="adj1" fmla="val -10534"/>
              <a:gd name="adj2" fmla="val -1073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  <a:buClr>
                <a:srgbClr val="D34817"/>
              </a:buClr>
              <a:buSzPct val="85000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数据库的数据存储介质依然可靠，但是数据处于不正确或不一致状态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A714E6-9499-4B9D-945F-12ACD332B638}" type="slidenum">
              <a:rPr lang="en-US" altLang="zh-CN" sz="1200">
                <a:solidFill>
                  <a:srgbClr val="04617B">
                    <a:shade val="90000"/>
                  </a:srgbClr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 sz="1200">
              <a:solidFill>
                <a:srgbClr val="04617B">
                  <a:shade val="90000"/>
                </a:srgb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008895" y="260651"/>
            <a:ext cx="7796947" cy="84994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04617B"/>
                </a:solidFill>
                <a:latin typeface="Calibri"/>
                <a:ea typeface="隶书" panose="02010509060101010101" pitchFamily="49" charset="-122"/>
              </a:rPr>
              <a:t>DBMS</a:t>
            </a:r>
            <a:r>
              <a:rPr lang="zh-CN" altLang="en-US" dirty="0">
                <a:solidFill>
                  <a:srgbClr val="04617B"/>
                </a:solidFill>
                <a:latin typeface="Calibri"/>
                <a:ea typeface="隶书" panose="02010509060101010101" pitchFamily="49" charset="-122"/>
              </a:rPr>
              <a:t>的缓存与核心进程</a:t>
            </a:r>
          </a:p>
        </p:txBody>
      </p:sp>
      <p:pic>
        <p:nvPicPr>
          <p:cNvPr id="4" name="Picture 6" descr="缓冲区内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7632" y="1273461"/>
            <a:ext cx="7315200" cy="506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2351584" y="3573016"/>
            <a:ext cx="230425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  <p:sp>
        <p:nvSpPr>
          <p:cNvPr id="7" name="星形: 十二角 6">
            <a:extLst>
              <a:ext uri="{FF2B5EF4-FFF2-40B4-BE49-F238E27FC236}">
                <a16:creationId xmlns:a16="http://schemas.microsoft.com/office/drawing/2014/main" id="{FE4D6EB6-E5CF-4FDE-B784-3CE1E4E7071B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3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CE80A-1B98-4989-9812-0F138348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82" y="1772816"/>
            <a:ext cx="8229600" cy="54878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数据块：</a:t>
            </a:r>
            <a:r>
              <a:rPr lang="zh-CN" altLang="en-US" sz="2400" dirty="0"/>
              <a:t>数据库系统中，数据库的存储单位一般是</a:t>
            </a:r>
            <a:r>
              <a:rPr lang="zh-CN" altLang="en-US" sz="2400" dirty="0">
                <a:solidFill>
                  <a:srgbClr val="FF0000"/>
                </a:solidFill>
              </a:rPr>
              <a:t>数据块（物理块）</a:t>
            </a:r>
            <a:r>
              <a:rPr lang="zh-CN" altLang="en-US" sz="2400" dirty="0"/>
              <a:t>，数据块可能包含多个数据项。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缓冲块：</a:t>
            </a:r>
            <a:r>
              <a:rPr lang="zh-CN" altLang="en-US" sz="2400" dirty="0"/>
              <a:t>当数据库规模较大时，不可能所有的数据库内容驻留内存，一般选取事务操作需要访问的数据块驻留内存，主存中的数据块称为</a:t>
            </a:r>
            <a:r>
              <a:rPr lang="zh-CN" altLang="en-US" sz="2400" dirty="0">
                <a:solidFill>
                  <a:srgbClr val="FF0000"/>
                </a:solidFill>
              </a:rPr>
              <a:t>缓冲块（缓存页面）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磁盘缓冲区：</a:t>
            </a:r>
            <a:r>
              <a:rPr lang="en-US" altLang="zh-CN" sz="2400" dirty="0">
                <a:latin typeface="+mn-ea"/>
              </a:rPr>
              <a:t>DBMS</a:t>
            </a:r>
            <a:r>
              <a:rPr lang="zh-CN" altLang="en-US" sz="2400" dirty="0">
                <a:latin typeface="+mn-ea"/>
              </a:rPr>
              <a:t>中会有用于集中</a:t>
            </a:r>
            <a:r>
              <a:rPr lang="zh-CN" altLang="en-US" sz="2400" dirty="0"/>
              <a:t>临时存放缓冲块的内存区域，在后续讨论中，称为磁盘缓冲器，或简称缓存。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因为数据访问、缓存有限等原因，磁盘和缓存间有块移动，对应的两个操作：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input</a:t>
            </a: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）：读取物理块</a:t>
            </a:r>
            <a:r>
              <a:rPr lang="en-US" altLang="zh-CN" sz="2400" dirty="0"/>
              <a:t>B</a:t>
            </a:r>
            <a:r>
              <a:rPr lang="zh-CN" altLang="en-US" sz="2400" dirty="0"/>
              <a:t>到缓存。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output</a:t>
            </a: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）：将缓存中的缓冲块</a:t>
            </a:r>
            <a:r>
              <a:rPr lang="en-US" altLang="zh-CN" sz="2400" dirty="0"/>
              <a:t>B</a:t>
            </a:r>
            <a:r>
              <a:rPr lang="zh-CN" altLang="en-US" sz="2400" dirty="0"/>
              <a:t>覆盖写到磁盘上的物理块。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9B4501-0085-4DDC-AEC8-6F4466FF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1BBF857F-0CA6-49C3-B7DB-BE351EFC97E6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09649" y="621646"/>
            <a:ext cx="485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存储、缓存和读写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18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57767-1399-4067-A298-0BBCE758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764705"/>
            <a:ext cx="8229600" cy="59147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事务和数据库的交互：</a:t>
            </a:r>
            <a:r>
              <a:rPr lang="zh-CN" altLang="en-US" sz="2400" dirty="0"/>
              <a:t>交互是通过</a:t>
            </a:r>
            <a:r>
              <a:rPr lang="en-US" altLang="zh-CN" sz="2400" dirty="0"/>
              <a:t>read</a:t>
            </a:r>
            <a:r>
              <a:rPr lang="zh-CN" altLang="en-US" sz="2400" dirty="0"/>
              <a:t>或</a:t>
            </a:r>
            <a:r>
              <a:rPr lang="en-US" altLang="zh-CN" sz="2400" dirty="0"/>
              <a:t>write</a:t>
            </a:r>
            <a:r>
              <a:rPr lang="zh-CN" altLang="en-US" sz="2400" dirty="0"/>
              <a:t>操作完成的。在执行这两个操作时，若</a:t>
            </a:r>
            <a:r>
              <a:rPr lang="en-US" altLang="zh-CN" sz="2400" dirty="0"/>
              <a:t>X</a:t>
            </a:r>
            <a:r>
              <a:rPr lang="zh-CN" altLang="en-US" sz="2400" dirty="0"/>
              <a:t>所在块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不在缓存中，会触发执行</a:t>
            </a:r>
            <a:r>
              <a:rPr lang="en-US" altLang="zh-CN" sz="2400" dirty="0"/>
              <a:t>input</a:t>
            </a:r>
            <a:r>
              <a:rPr lang="zh-CN" altLang="en-US" sz="2400" dirty="0"/>
              <a:t>（</a:t>
            </a:r>
            <a:r>
              <a:rPr lang="en-US" altLang="zh-CN" sz="2400" dirty="0"/>
              <a:t> B</a:t>
            </a:r>
            <a:r>
              <a:rPr lang="en-US" altLang="zh-CN" sz="2400" baseline="-25000" dirty="0"/>
              <a:t>X </a:t>
            </a:r>
            <a:r>
              <a:rPr lang="zh-CN" altLang="en-US" sz="2400" dirty="0"/>
              <a:t>）（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r>
              <a:rPr lang="en-US" altLang="zh-CN" sz="2400" dirty="0">
                <a:solidFill>
                  <a:srgbClr val="FF0000"/>
                </a:solidFill>
              </a:rPr>
              <a:t>DBMS</a:t>
            </a:r>
            <a:r>
              <a:rPr lang="zh-CN" altLang="en-US" sz="2400" dirty="0">
                <a:solidFill>
                  <a:srgbClr val="FF0000"/>
                </a:solidFill>
              </a:rPr>
              <a:t>可能会有差别，“写缓层”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缓冲块写到磁盘（</a:t>
            </a:r>
            <a:r>
              <a:rPr lang="en-US" altLang="zh-CN" sz="2400" dirty="0"/>
              <a:t>output</a:t>
            </a:r>
            <a:r>
              <a:rPr lang="zh-CN" altLang="en-US" sz="2400" dirty="0"/>
              <a:t>操作）的原因：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缓冲区管理器基于缓存使用策略调整资源（内存资源有限，“</a:t>
            </a:r>
            <a:r>
              <a:rPr lang="zh-CN" altLang="en-US" sz="2400" dirty="0">
                <a:solidFill>
                  <a:srgbClr val="FF0000"/>
                </a:solidFill>
              </a:rPr>
              <a:t>定期写</a:t>
            </a:r>
            <a:r>
              <a:rPr lang="zh-CN" altLang="en-US" sz="2400" dirty="0"/>
              <a:t>”、“</a:t>
            </a:r>
            <a:r>
              <a:rPr lang="zh-CN" altLang="en-US" sz="2400" dirty="0">
                <a:solidFill>
                  <a:srgbClr val="FF0000"/>
                </a:solidFill>
              </a:rPr>
              <a:t>写缓层满了</a:t>
            </a:r>
            <a:r>
              <a:rPr lang="zh-CN" altLang="en-US" sz="2400" dirty="0"/>
              <a:t>”）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数据库系统强制输出（</a:t>
            </a:r>
            <a:r>
              <a:rPr lang="en-US" altLang="zh-CN" sz="2400" dirty="0"/>
              <a:t>force-output</a:t>
            </a:r>
            <a:r>
              <a:rPr lang="zh-CN" altLang="en-US" sz="2400" dirty="0"/>
              <a:t>（），例如检查点、转储、关机、。。。）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Write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）操作之间的关系：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/>
              <a:t>    二者不必紧密相邻，可能</a:t>
            </a:r>
            <a:r>
              <a:rPr lang="en-US" altLang="zh-CN" sz="2400" dirty="0"/>
              <a:t>write</a:t>
            </a:r>
            <a:r>
              <a:rPr lang="zh-CN" altLang="en-US" sz="2400" dirty="0"/>
              <a:t>操作后过一段时间才真正执行</a:t>
            </a:r>
            <a:r>
              <a:rPr lang="en-US" altLang="zh-CN" sz="2400" dirty="0"/>
              <a:t>output</a:t>
            </a:r>
            <a:r>
              <a:rPr lang="zh-CN" altLang="en-US" sz="2400" dirty="0"/>
              <a:t>操作。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问题出现：</a:t>
            </a:r>
            <a:r>
              <a:rPr lang="zh-CN" altLang="en-US" sz="2400" dirty="0"/>
              <a:t>在</a:t>
            </a:r>
            <a:r>
              <a:rPr lang="en-US" altLang="zh-CN" sz="2400" dirty="0"/>
              <a:t>write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）和</a:t>
            </a:r>
            <a:r>
              <a:rPr lang="en-US" altLang="zh-CN" sz="2400" dirty="0"/>
              <a:t>output</a:t>
            </a: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）操作之间系统可能崩溃，此时的故障恢复需要分析针对</a:t>
            </a:r>
            <a:r>
              <a:rPr lang="en-US" altLang="zh-CN" sz="2400" dirty="0"/>
              <a:t>X</a:t>
            </a:r>
            <a:r>
              <a:rPr lang="zh-CN" altLang="en-US" sz="2400" dirty="0"/>
              <a:t>该采取何种动作。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4DADE-ACF3-4BD5-8376-5008A3A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389CDE3B-17F0-4A25-90EE-5E8085D59A62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063553" y="404667"/>
            <a:ext cx="8147248" cy="84994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lang="zh-CN" altLang="en-US" sz="3600" dirty="0"/>
              <a:t>各类故障对数据库的影响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063552" y="1289181"/>
            <a:ext cx="9073007" cy="50671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故障发生时数据可能不正确（事务的运行被恶意干扰或非正常终止）。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当涉及多个</a:t>
            </a:r>
            <a:r>
              <a:rPr lang="en-US" altLang="zh-CN" dirty="0"/>
              <a:t>output</a:t>
            </a:r>
            <a:r>
              <a:rPr lang="zh-CN" altLang="en-US" dirty="0"/>
              <a:t>操作的事务出现故障时，如果只有数据本身的当前值状态，是无法判断哪些值是完成了相应的</a:t>
            </a:r>
            <a:r>
              <a:rPr lang="en-US" altLang="zh-CN" dirty="0"/>
              <a:t>output</a:t>
            </a:r>
            <a:r>
              <a:rPr lang="zh-CN" altLang="en-US" dirty="0"/>
              <a:t>操作的。需要借助系统的容错机制，找出不正确的数据，恢复正确的数据。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不同的故障影响的范围不同，采取的恢复策略也不尽相同。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自动、人工启动、借助外部资源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数据文件本身可能被破坏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需要去寻找可用的数据，重建系统状态。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恢复的基本原理：冗余（包括对于数据变化过程的记录）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7475FD17-5DFD-4336-B7FF-6A3E01EB6B55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标注 6"/>
          <p:cNvSpPr/>
          <p:nvPr/>
        </p:nvSpPr>
        <p:spPr>
          <a:xfrm>
            <a:off x="6888088" y="6300853"/>
            <a:ext cx="914400" cy="476123"/>
          </a:xfrm>
          <a:prstGeom prst="wedgeRoundRectCallout">
            <a:avLst>
              <a:gd name="adj1" fmla="val -82371"/>
              <a:gd name="adj2" fmla="val -478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事务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714356"/>
            <a:ext cx="8229600" cy="704866"/>
          </a:xfrm>
        </p:spPr>
        <p:txBody>
          <a:bodyPr/>
          <a:lstStyle/>
          <a:p>
            <a:r>
              <a:rPr lang="en-US" altLang="zh-CN" dirty="0"/>
              <a:t>DBMS</a:t>
            </a:r>
            <a:r>
              <a:rPr lang="zh-CN" altLang="en-US" dirty="0"/>
              <a:t>的备份与恢复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00174"/>
            <a:ext cx="8229600" cy="5606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正确性的标准？（不</a:t>
            </a:r>
            <a:r>
              <a:rPr lang="zh-CN" altLang="en-US" sz="2400" i="1" dirty="0">
                <a:solidFill>
                  <a:srgbClr val="FF0000"/>
                </a:solidFill>
              </a:rPr>
              <a:t>“丢失”</a:t>
            </a:r>
            <a:r>
              <a:rPr lang="zh-CN" altLang="en-US" sz="2400" dirty="0"/>
              <a:t>数据？）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991544" y="4739660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学习内容</a:t>
            </a:r>
            <a:endParaRPr lang="en-US" altLang="zh-CN" sz="2400" dirty="0"/>
          </a:p>
          <a:p>
            <a:pPr>
              <a:buClr>
                <a:schemeClr val="accent3"/>
              </a:buClr>
            </a:pPr>
            <a:r>
              <a:rPr lang="zh-CN" altLang="en-US" sz="2400" dirty="0"/>
              <a:t>      基本原理、内含的协议、优化机制</a:t>
            </a:r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问题复杂的原因</a:t>
            </a:r>
            <a:endParaRPr lang="en-US" altLang="zh-CN" sz="2400" dirty="0"/>
          </a:p>
          <a:p>
            <a:pPr>
              <a:buClr>
                <a:schemeClr val="accent3"/>
              </a:buClr>
            </a:pPr>
            <a:r>
              <a:rPr lang="en-US" altLang="zh-CN" sz="2400" dirty="0"/>
              <a:t>      1</a:t>
            </a:r>
            <a:r>
              <a:rPr lang="zh-CN" altLang="en-US" sz="2400" dirty="0"/>
              <a:t>）</a:t>
            </a:r>
            <a:r>
              <a:rPr lang="en-US" altLang="zh-CN" sz="2400" dirty="0"/>
              <a:t>DBMS</a:t>
            </a:r>
            <a:r>
              <a:rPr lang="zh-CN" altLang="en-US" sz="2400" dirty="0"/>
              <a:t>内部程序结构及程序执行的复杂性（多任务）；</a:t>
            </a:r>
            <a:endParaRPr lang="en-US" altLang="zh-CN" sz="2400" dirty="0"/>
          </a:p>
          <a:p>
            <a:pPr>
              <a:buClr>
                <a:schemeClr val="accent3"/>
              </a:buClr>
            </a:pPr>
            <a:r>
              <a:rPr lang="en-US" altLang="zh-CN" sz="2400" dirty="0"/>
              <a:t>      2</a:t>
            </a:r>
            <a:r>
              <a:rPr lang="zh-CN" altLang="en-US" sz="2400" dirty="0"/>
              <a:t>）应用逻辑的语义需求。</a:t>
            </a:r>
          </a:p>
        </p:txBody>
      </p:sp>
      <p:sp>
        <p:nvSpPr>
          <p:cNvPr id="5" name="矩形 4"/>
          <p:cNvSpPr/>
          <p:nvPr/>
        </p:nvSpPr>
        <p:spPr>
          <a:xfrm>
            <a:off x="1981200" y="1994064"/>
            <a:ext cx="8435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/>
              <a:t>面临的问题</a:t>
            </a:r>
            <a:endParaRPr lang="en-US" altLang="zh-CN" sz="2400" dirty="0"/>
          </a:p>
          <a:p>
            <a:pPr marL="358775"/>
            <a:r>
              <a:rPr lang="en-US" altLang="zh-CN" sz="2400" dirty="0"/>
              <a:t>1</a:t>
            </a:r>
            <a:r>
              <a:rPr lang="zh-CN" altLang="en-US" sz="2400" dirty="0"/>
              <a:t>）正确；</a:t>
            </a:r>
            <a:endParaRPr lang="en-US" altLang="zh-CN" sz="2400" dirty="0"/>
          </a:p>
          <a:p>
            <a:pPr marL="358775"/>
            <a:r>
              <a:rPr lang="en-US" altLang="zh-CN" sz="2400" dirty="0"/>
              <a:t>2</a:t>
            </a:r>
            <a:r>
              <a:rPr lang="zh-CN" altLang="en-US" sz="2400" dirty="0"/>
              <a:t>）智能（自我保护的程序机制）；</a:t>
            </a:r>
            <a:endParaRPr lang="en-US" altLang="zh-CN" sz="2400" dirty="0"/>
          </a:p>
          <a:p>
            <a:pPr marL="358775"/>
            <a:r>
              <a:rPr lang="en-US" altLang="zh-CN" sz="2400" dirty="0"/>
              <a:t>3</a:t>
            </a:r>
            <a:r>
              <a:rPr lang="zh-CN" altLang="en-US" sz="2400" dirty="0"/>
              <a:t>）故障的种类多（应用程序出错、网络断了、操作系统蓝屏、宕机、硬盘坏了。。。），响应机制不同；</a:t>
            </a:r>
            <a:endParaRPr lang="en-US" altLang="zh-CN" sz="2400" dirty="0"/>
          </a:p>
          <a:p>
            <a:pPr marL="358775"/>
            <a:r>
              <a:rPr lang="en-US" altLang="zh-CN" sz="2400" dirty="0"/>
              <a:t>4</a:t>
            </a:r>
            <a:r>
              <a:rPr lang="zh-CN" altLang="en-US" sz="2400" dirty="0"/>
              <a:t>）性能（备份的开销、恢复的开销、服务的性能） 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36728" y="709613"/>
            <a:ext cx="87026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3</a:t>
            </a:r>
            <a:r>
              <a:rPr lang="zh-CN" altLang="en-US" sz="2400" dirty="0">
                <a:latin typeface="Times New Roman" pitchFamily="18" charset="0"/>
              </a:rPr>
              <a:t>、介质故障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）分类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①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磁盘故障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     磁盘损坏（磁道、扇区、分区、文件分配信息。。。），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  </a:t>
            </a:r>
            <a:r>
              <a:rPr lang="zh-CN" altLang="en-US" sz="2400" dirty="0">
                <a:latin typeface="Times New Roman" pitchFamily="18" charset="0"/>
              </a:rPr>
              <a:t>磁盘读写装置损坏（磁头、电机。。。）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22" y="3425720"/>
            <a:ext cx="8352381" cy="2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692700"/>
            <a:ext cx="8229600" cy="2808311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</a:rPr>
              <a:t>②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外界干扰</a:t>
            </a:r>
            <a:endParaRPr lang="zh-CN" altLang="en-US" sz="28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</a:rPr>
              <a:t>      强磁场干扰（磁性数据被清洗），灾害。</a:t>
            </a:r>
            <a:endParaRPr lang="zh-CN" altLang="en-US" sz="28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）特征</a:t>
            </a:r>
            <a:endParaRPr lang="zh-CN" altLang="en-US" sz="28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</a:rPr>
              <a:t>      外存数据库中数据的部分或全部丢失，数据存储</a:t>
            </a:r>
            <a:r>
              <a:rPr lang="zh-CN" altLang="en-US" sz="2800" dirty="0"/>
              <a:t>文件</a:t>
            </a:r>
            <a:r>
              <a:rPr lang="zh-CN" altLang="en-US" sz="2800" dirty="0">
                <a:latin typeface="Times New Roman" pitchFamily="18" charset="0"/>
              </a:rPr>
              <a:t>本身被破坏。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1775520" y="3933056"/>
            <a:ext cx="8856984" cy="1152128"/>
          </a:xfrm>
          <a:prstGeom prst="wedgeRoundRectCallout">
            <a:avLst>
              <a:gd name="adj1" fmla="val -16214"/>
              <a:gd name="adj2" fmla="val -788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目前比较成熟的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DBMS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软件一般能够在服务启动时校验存储介质上的数据文件是否异常。</a:t>
            </a:r>
          </a:p>
        </p:txBody>
      </p:sp>
    </p:spTree>
    <p:extLst>
      <p:ext uri="{BB962C8B-B14F-4D97-AF65-F5344CB8AC3E}">
        <p14:creationId xmlns:p14="http://schemas.microsoft.com/office/powerpoint/2010/main" val="28109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36728" y="357169"/>
            <a:ext cx="87026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黑体" pitchFamily="2" charset="-122"/>
              </a:rPr>
              <a:t>10. 4  </a:t>
            </a:r>
            <a:r>
              <a:rPr lang="zh-CN" altLang="en-US" sz="2400" b="1" dirty="0">
                <a:ea typeface="黑体" pitchFamily="2" charset="-122"/>
              </a:rPr>
              <a:t>恢复技术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备份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/>
              <a:t>+ </a:t>
            </a:r>
            <a:r>
              <a:rPr lang="zh-CN" altLang="en-US" sz="2400" dirty="0">
                <a:latin typeface="Times New Roman" pitchFamily="18" charset="0"/>
              </a:rPr>
              <a:t>日志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a typeface="黑体" pitchFamily="2" charset="-122"/>
              </a:rPr>
              <a:t>10.</a:t>
            </a:r>
            <a:r>
              <a:rPr lang="en-US" altLang="zh-CN" sz="2400" b="1" dirty="0">
                <a:latin typeface="Arial" charset="0"/>
                <a:cs typeface="Arial" charset="0"/>
              </a:rPr>
              <a:t> 4.1  </a:t>
            </a:r>
            <a:r>
              <a:rPr lang="zh-CN" altLang="en-US" sz="2400" b="1" dirty="0">
                <a:latin typeface="Arial" charset="0"/>
                <a:ea typeface="黑体" pitchFamily="2" charset="-122"/>
              </a:rPr>
              <a:t>备份技术</a:t>
            </a:r>
            <a:endParaRPr lang="zh-CN" altLang="en-US" sz="2400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1</a:t>
            </a:r>
            <a:r>
              <a:rPr lang="zh-CN" altLang="en-US" sz="2400" b="1" dirty="0">
                <a:latin typeface="Times New Roman" pitchFamily="18" charset="0"/>
              </a:rPr>
              <a:t>、备份方式</a:t>
            </a:r>
            <a:endParaRPr lang="zh-CN" altLang="en-US" sz="2400" b="1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）静态备份（转储：</a:t>
            </a:r>
            <a:r>
              <a:rPr lang="en-US" altLang="zh-CN" sz="2400" dirty="0"/>
              <a:t>dump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>
                <a:latin typeface="Times New Roman" pitchFamily="18" charset="0"/>
              </a:rPr>
              <a:t>数据库系统中无事务运行时进行转储。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①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特征：</a:t>
            </a:r>
            <a:endParaRPr lang="zh-CN" altLang="en-US" sz="2400" dirty="0"/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itchFamily="18" charset="0"/>
              </a:rPr>
              <a:t>转储期间不对数据库进行任何操作；</a:t>
            </a:r>
            <a:endParaRPr lang="zh-CN" altLang="en-US" sz="2400" dirty="0"/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itchFamily="18" charset="0"/>
              </a:rPr>
              <a:t>得到一个一致性付本。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②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优点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>
                <a:latin typeface="Times New Roman" pitchFamily="18" charset="0"/>
              </a:rPr>
              <a:t>简单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itchFamily="2" charset="-122"/>
              </a:rPr>
              <a:t>③</a:t>
            </a:r>
            <a:r>
              <a:rPr lang="en-US" altLang="zh-CN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缺点：停止一切事务运行；降低数据库可用性。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9840913" y="3481391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36728" y="709613"/>
            <a:ext cx="87026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）动态备份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   </a:t>
            </a:r>
            <a:r>
              <a:rPr lang="zh-CN" altLang="en-US" sz="2400" dirty="0">
                <a:latin typeface="Times New Roman" pitchFamily="18" charset="0"/>
              </a:rPr>
              <a:t>转储与事务并发执行。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①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特征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转储期间可对数据库进行存取与修改操作。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②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优点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不影响事务运行。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③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缺点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获得一致性副本较麻烦。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如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转储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时，其值为</a:t>
            </a:r>
            <a:r>
              <a:rPr lang="en-US" altLang="zh-CN" sz="2400" dirty="0">
                <a:solidFill>
                  <a:srgbClr val="FF0000"/>
                </a:solidFill>
              </a:rPr>
              <a:t>100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值为</a:t>
            </a:r>
            <a:r>
              <a:rPr lang="en-US" altLang="zh-CN" sz="2400" dirty="0">
                <a:latin typeface="Times New Roman" pitchFamily="18" charset="0"/>
              </a:rPr>
              <a:t>200</a:t>
            </a:r>
            <a:r>
              <a:rPr lang="zh-CN" altLang="en-US" sz="2400" dirty="0">
                <a:latin typeface="Times New Roman" pitchFamily="18" charset="0"/>
              </a:rPr>
              <a:t>，但在随后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转储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时</a:t>
            </a:r>
            <a:r>
              <a:rPr lang="zh-CN" altLang="en-US" sz="2400" dirty="0">
                <a:latin typeface="Times New Roman" pitchFamily="18" charset="0"/>
              </a:rPr>
              <a:t>，但另一事务修改数据库为</a:t>
            </a:r>
            <a:r>
              <a:rPr lang="en-US" altLang="zh-CN" sz="2400" dirty="0">
                <a:latin typeface="Times New Roman" pitchFamily="18" charset="0"/>
              </a:rPr>
              <a:t>A=200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B=100</a:t>
            </a:r>
            <a:r>
              <a:rPr lang="zh-CN" altLang="en-US" sz="2400" dirty="0">
                <a:latin typeface="Times New Roman" pitchFamily="18" charset="0"/>
              </a:rPr>
              <a:t>，这样备份副本是与</a:t>
            </a:r>
            <a:r>
              <a:rPr lang="en-US" altLang="zh-CN" sz="2400" dirty="0"/>
              <a:t>DB</a:t>
            </a:r>
            <a:r>
              <a:rPr lang="zh-CN" altLang="en-US" sz="2400" dirty="0">
                <a:latin typeface="Times New Roman" pitchFamily="18" charset="0"/>
              </a:rPr>
              <a:t>中实际值不一致的过时数据。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38861"/>
              </p:ext>
            </p:extLst>
          </p:nvPr>
        </p:nvGraphicFramePr>
        <p:xfrm>
          <a:off x="5447928" y="3717032"/>
          <a:ext cx="48965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转储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A=100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,B=200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转储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A=200,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B=100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660528" y="788988"/>
            <a:ext cx="87788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>
                <a:latin typeface="Times New Roman" pitchFamily="18" charset="0"/>
              </a:rPr>
              <a:t>、备份策略</a:t>
            </a:r>
            <a:endParaRPr lang="zh-CN" altLang="en-US" sz="2800" b="1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）海量备份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itchFamily="2" charset="-122"/>
              </a:rPr>
              <a:t>①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方法：定期或不定期将数据库全部数据转储。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itchFamily="2" charset="-122"/>
              </a:rPr>
              <a:t>②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优点：简单。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itchFamily="2" charset="-122"/>
              </a:rPr>
              <a:t>③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缺点：重复转储；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转储量大；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停止运行（多为静态转储）。</a:t>
            </a:r>
            <a:endParaRPr lang="zh-CN" altLang="en-US" sz="2800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9840913" y="491807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60528" y="781053"/>
            <a:ext cx="877887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）增量备份（</a:t>
            </a:r>
            <a:r>
              <a:rPr lang="en-US" altLang="zh-CN" sz="2400" dirty="0"/>
              <a:t>incremental clumping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① 方法：每次转储上次转储后更新过的数据。</a:t>
            </a:r>
          </a:p>
          <a:p>
            <a:r>
              <a:rPr lang="zh-CN" altLang="en-US" sz="2400" dirty="0"/>
              <a:t>② 优点：备份量小。</a:t>
            </a:r>
          </a:p>
          <a:p>
            <a:r>
              <a:rPr lang="zh-CN" altLang="en-US" sz="2400" dirty="0"/>
              <a:t>③ 缺点：恢复过程较复杂。</a:t>
            </a:r>
            <a:endParaRPr lang="en-US" altLang="zh-CN" sz="2400" dirty="0"/>
          </a:p>
          <a:p>
            <a:r>
              <a:rPr lang="zh-CN" altLang="en-US" sz="2400" dirty="0"/>
              <a:t>（完全、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b="1" dirty="0"/>
              <a:t>累积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自上次完全备份或者累积备份之后的修改、</a:t>
            </a:r>
            <a:endParaRPr lang="en-US" altLang="zh-CN" sz="2400" b="1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增量</a:t>
            </a:r>
            <a:r>
              <a:rPr lang="en-US" altLang="zh-CN" sz="2400" dirty="0"/>
              <a:t>——</a:t>
            </a:r>
            <a:r>
              <a:rPr lang="zh-CN" altLang="en-US" sz="2400" dirty="0"/>
              <a:t>自上次完全或者累积或者增量备份之后的修改）</a:t>
            </a:r>
          </a:p>
          <a:p>
            <a:pPr>
              <a:spcBef>
                <a:spcPct val="50000"/>
              </a:spcBef>
            </a:pP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3</a:t>
            </a:r>
            <a:r>
              <a:rPr lang="zh-CN" altLang="en-US" sz="2400" dirty="0">
                <a:latin typeface="Times New Roman" pitchFamily="18" charset="0"/>
              </a:rPr>
              <a:t>）写副本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①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方法：每次写时，同时写另一个副本。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②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优点：简单。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③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缺点：重复写，操作效率下降。</a:t>
            </a:r>
            <a:endParaRPr lang="zh-CN" altLang="en-US" sz="2400" dirty="0"/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9840913" y="171767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04" y="3533280"/>
            <a:ext cx="2111309" cy="422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52599" y="71414"/>
            <a:ext cx="4123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cs typeface="Arial" charset="0"/>
              </a:rPr>
              <a:t>10.4.2  </a:t>
            </a:r>
            <a:r>
              <a:rPr lang="zh-CN" altLang="en-US" sz="2800" b="1" dirty="0">
                <a:latin typeface="Arial" charset="0"/>
                <a:ea typeface="黑体" pitchFamily="2" charset="-122"/>
              </a:rPr>
              <a:t>日志（</a:t>
            </a:r>
            <a:r>
              <a:rPr lang="en-US" altLang="zh-CN" sz="2800" b="1" dirty="0">
                <a:latin typeface="Arial" charset="0"/>
                <a:cs typeface="Arial" charset="0"/>
              </a:rPr>
              <a:t>logging</a:t>
            </a:r>
            <a:r>
              <a:rPr lang="zh-CN" altLang="en-US" sz="2800" b="1" dirty="0">
                <a:latin typeface="Arial" charset="0"/>
                <a:ea typeface="黑体" pitchFamily="2" charset="-122"/>
              </a:rPr>
              <a:t>）</a:t>
            </a:r>
            <a:endParaRPr lang="zh-CN" altLang="en-US" sz="2800" b="1" dirty="0">
              <a:latin typeface="Arial" charset="0"/>
              <a:cs typeface="Arial" charset="0"/>
            </a:endParaRPr>
          </a:p>
        </p:txBody>
      </p:sp>
      <p:pic>
        <p:nvPicPr>
          <p:cNvPr id="4" name="图片 3" descr="机组值班日志---事件描述事件类别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2599" y="1190329"/>
            <a:ext cx="7610475" cy="555785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595802" y="442909"/>
            <a:ext cx="4143404" cy="1571636"/>
            <a:chOff x="3071802" y="214290"/>
            <a:chExt cx="4143404" cy="1571636"/>
          </a:xfrm>
        </p:grpSpPr>
        <p:sp>
          <p:nvSpPr>
            <p:cNvPr id="6" name="椭圆 5"/>
            <p:cNvSpPr/>
            <p:nvPr/>
          </p:nvSpPr>
          <p:spPr>
            <a:xfrm>
              <a:off x="3071802" y="1285860"/>
              <a:ext cx="271464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4929190" y="214290"/>
              <a:ext cx="2286016" cy="500066"/>
            </a:xfrm>
            <a:prstGeom prst="wedgeRoundRectCallout">
              <a:avLst>
                <a:gd name="adj1" fmla="val -67018"/>
                <a:gd name="adj2" fmla="val 162951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日志本页号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83579" y="2804977"/>
            <a:ext cx="3000396" cy="1071570"/>
            <a:chOff x="642910" y="2643182"/>
            <a:chExt cx="3000396" cy="1071570"/>
          </a:xfrm>
        </p:grpSpPr>
        <p:sp>
          <p:nvSpPr>
            <p:cNvPr id="9" name="椭圆 8"/>
            <p:cNvSpPr/>
            <p:nvPr/>
          </p:nvSpPr>
          <p:spPr>
            <a:xfrm>
              <a:off x="642910" y="3357562"/>
              <a:ext cx="714380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1571604" y="2643182"/>
              <a:ext cx="2071702" cy="500066"/>
            </a:xfrm>
            <a:prstGeom prst="wedgeRoundRectCallout">
              <a:avLst>
                <a:gd name="adj1" fmla="val -70886"/>
                <a:gd name="adj2" fmla="val 98317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事件开始时间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24298" y="3859129"/>
            <a:ext cx="2286016" cy="1265633"/>
            <a:chOff x="2500298" y="3859126"/>
            <a:chExt cx="2286016" cy="1265633"/>
          </a:xfrm>
        </p:grpSpPr>
        <p:sp>
          <p:nvSpPr>
            <p:cNvPr id="12" name="椭圆 11"/>
            <p:cNvSpPr/>
            <p:nvPr/>
          </p:nvSpPr>
          <p:spPr>
            <a:xfrm>
              <a:off x="2500298" y="3859126"/>
              <a:ext cx="2286016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2797525" y="4624693"/>
              <a:ext cx="1643074" cy="500066"/>
            </a:xfrm>
            <a:prstGeom prst="wedgeRoundRectCallout">
              <a:avLst>
                <a:gd name="adj1" fmla="val 8130"/>
                <a:gd name="adj2" fmla="val -110930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事件描述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67438" y="3586181"/>
            <a:ext cx="3714776" cy="1500198"/>
            <a:chOff x="4643438" y="3357562"/>
            <a:chExt cx="3714776" cy="1500198"/>
          </a:xfrm>
        </p:grpSpPr>
        <p:sp>
          <p:nvSpPr>
            <p:cNvPr id="11" name="椭圆 10"/>
            <p:cNvSpPr/>
            <p:nvPr/>
          </p:nvSpPr>
          <p:spPr>
            <a:xfrm>
              <a:off x="4643438" y="4357694"/>
              <a:ext cx="857256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6286512" y="3357562"/>
              <a:ext cx="2071702" cy="500066"/>
            </a:xfrm>
            <a:prstGeom prst="wedgeRoundRectCallout">
              <a:avLst>
                <a:gd name="adj1" fmla="val -92727"/>
                <a:gd name="adj2" fmla="val 158641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事件类别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38348" y="7286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某工厂机组值班日志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595802" y="2844271"/>
            <a:ext cx="3098426" cy="1029175"/>
            <a:chOff x="3964380" y="2169311"/>
            <a:chExt cx="3098426" cy="1029175"/>
          </a:xfrm>
        </p:grpSpPr>
        <p:sp>
          <p:nvSpPr>
            <p:cNvPr id="21" name="椭圆 20"/>
            <p:cNvSpPr/>
            <p:nvPr/>
          </p:nvSpPr>
          <p:spPr>
            <a:xfrm>
              <a:off x="3964380" y="2841296"/>
              <a:ext cx="714380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标注 21"/>
            <p:cNvSpPr/>
            <p:nvPr/>
          </p:nvSpPr>
          <p:spPr>
            <a:xfrm>
              <a:off x="4991104" y="2169311"/>
              <a:ext cx="2071702" cy="500066"/>
            </a:xfrm>
            <a:prstGeom prst="wedgeRoundRectCallout">
              <a:avLst>
                <a:gd name="adj1" fmla="val -70886"/>
                <a:gd name="adj2" fmla="val 98317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事件结束时间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" name="图片 2" descr="电站通讯设备值班日志---操作及新值旧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9720" y="1094760"/>
            <a:ext cx="7572428" cy="562039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524760" y="2044115"/>
            <a:ext cx="2357454" cy="1928826"/>
            <a:chOff x="6000760" y="2044115"/>
            <a:chExt cx="2357454" cy="1928826"/>
          </a:xfrm>
        </p:grpSpPr>
        <p:sp>
          <p:nvSpPr>
            <p:cNvPr id="5" name="椭圆 4"/>
            <p:cNvSpPr/>
            <p:nvPr/>
          </p:nvSpPr>
          <p:spPr>
            <a:xfrm>
              <a:off x="6000760" y="2044115"/>
              <a:ext cx="857256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6286512" y="3472875"/>
              <a:ext cx="2071702" cy="500066"/>
            </a:xfrm>
            <a:prstGeom prst="wedgeRoundRectCallout">
              <a:avLst>
                <a:gd name="adj1" fmla="val -21288"/>
                <a:gd name="adj2" fmla="val -271165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新值与旧值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6929454" y="2044115"/>
              <a:ext cx="857256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95538" y="615355"/>
            <a:ext cx="357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某电站通讯设备监控日志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3" name="图片 2" descr="市场经理值班日志---处理状态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5406" y="1214422"/>
            <a:ext cx="8429684" cy="5429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4100" y="7143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某市场经理值班日志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453190" y="442908"/>
            <a:ext cx="2714644" cy="2343150"/>
            <a:chOff x="4929190" y="442908"/>
            <a:chExt cx="2714644" cy="2343150"/>
          </a:xfrm>
        </p:grpSpPr>
        <p:sp>
          <p:nvSpPr>
            <p:cNvPr id="6" name="椭圆 5"/>
            <p:cNvSpPr/>
            <p:nvPr/>
          </p:nvSpPr>
          <p:spPr>
            <a:xfrm>
              <a:off x="6858016" y="1643050"/>
              <a:ext cx="785818" cy="1143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4929190" y="442908"/>
              <a:ext cx="2286016" cy="1329907"/>
            </a:xfrm>
            <a:prstGeom prst="wedgeRoundRectCallout">
              <a:avLst>
                <a:gd name="adj1" fmla="val 38136"/>
                <a:gd name="adj2" fmla="val 67166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事件处理状态：</a:t>
              </a:r>
              <a:endParaRPr lang="en-US" altLang="zh-CN" dirty="0"/>
            </a:p>
            <a:p>
              <a:pPr algn="ctr"/>
              <a:r>
                <a:rPr lang="zh-CN" altLang="en-US" dirty="0"/>
                <a:t>正在处理、</a:t>
              </a:r>
              <a:endParaRPr lang="en-US" altLang="zh-CN" dirty="0"/>
            </a:p>
            <a:p>
              <a:pPr algn="ctr"/>
              <a:r>
                <a:rPr lang="zh-CN" altLang="en-US" dirty="0"/>
                <a:t>处理完毕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52596" y="642921"/>
            <a:ext cx="8429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黑体" pitchFamily="2" charset="-122"/>
              </a:rPr>
              <a:t>10.</a:t>
            </a:r>
            <a:r>
              <a:rPr lang="en-US" altLang="zh-CN" sz="2400" b="1" dirty="0">
                <a:latin typeface="Arial" charset="0"/>
                <a:cs typeface="Arial" charset="0"/>
              </a:rPr>
              <a:t> 4.2  </a:t>
            </a:r>
            <a:r>
              <a:rPr lang="zh-CN" altLang="en-US" sz="2400" b="1" dirty="0">
                <a:latin typeface="Arial" charset="0"/>
                <a:ea typeface="黑体" pitchFamily="2" charset="-122"/>
              </a:rPr>
              <a:t>日志（</a:t>
            </a:r>
            <a:r>
              <a:rPr lang="en-US" altLang="zh-CN" sz="2400" b="1" dirty="0">
                <a:latin typeface="Arial" charset="0"/>
                <a:cs typeface="Arial" charset="0"/>
              </a:rPr>
              <a:t>logging</a:t>
            </a:r>
            <a:r>
              <a:rPr lang="zh-CN" altLang="en-US" sz="2400" b="1" dirty="0">
                <a:latin typeface="Arial" charset="0"/>
                <a:ea typeface="黑体" pitchFamily="2" charset="-122"/>
              </a:rPr>
              <a:t>）</a:t>
            </a:r>
            <a:endParaRPr lang="en-US" altLang="zh-CN" sz="2400" b="1" dirty="0">
              <a:latin typeface="Arial" charset="0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  <a:cs typeface="Arial" charset="0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cs typeface="Arial" charset="0"/>
              </a:rPr>
              <a:t>实际生活中的日志</a:t>
            </a:r>
            <a:r>
              <a:rPr lang="en-US" altLang="zh-CN" sz="2400" dirty="0">
                <a:latin typeface="宋体" pitchFamily="2" charset="-122"/>
                <a:cs typeface="Arial" charset="0"/>
              </a:rPr>
              <a:t>——</a:t>
            </a:r>
            <a:r>
              <a:rPr lang="zh-CN" altLang="en-US" sz="2400" dirty="0">
                <a:latin typeface="宋体" pitchFamily="2" charset="-122"/>
                <a:cs typeface="Arial" charset="0"/>
              </a:rPr>
              <a:t>对某个设备、某种资源的动态变化过程的历史记录，以便对曾经发生的问题进行分析</a:t>
            </a:r>
            <a:endParaRPr lang="en-US" altLang="zh-CN" sz="2400" dirty="0">
              <a:latin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itchFamily="2" charset="-122"/>
                <a:cs typeface="Arial" charset="0"/>
              </a:rPr>
              <a:t>    ——</a:t>
            </a:r>
            <a:r>
              <a:rPr lang="zh-CN" altLang="en-US" sz="2400" dirty="0">
                <a:latin typeface="宋体" pitchFamily="2" charset="-122"/>
                <a:cs typeface="Arial" charset="0"/>
              </a:rPr>
              <a:t>故障分析</a:t>
            </a:r>
            <a:endParaRPr lang="en-US" altLang="zh-CN" sz="2400" dirty="0">
              <a:latin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itchFamily="2" charset="-122"/>
                <a:cs typeface="Arial" charset="0"/>
              </a:rPr>
              <a:t>    ——</a:t>
            </a:r>
            <a:r>
              <a:rPr lang="zh-CN" altLang="en-US" sz="2400" dirty="0">
                <a:latin typeface="宋体" pitchFamily="2" charset="-122"/>
                <a:cs typeface="Arial" charset="0"/>
              </a:rPr>
              <a:t>安全性分析</a:t>
            </a:r>
            <a:endParaRPr lang="en-US" altLang="zh-CN" sz="2400" dirty="0">
              <a:latin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itchFamily="2" charset="-122"/>
                <a:cs typeface="Arial" charset="0"/>
              </a:rPr>
              <a:t>    </a:t>
            </a:r>
            <a:r>
              <a:rPr lang="zh-CN" altLang="en-US" sz="2400" dirty="0">
                <a:latin typeface="宋体" pitchFamily="2" charset="-122"/>
                <a:cs typeface="Arial" charset="0"/>
              </a:rPr>
              <a:t>。。。</a:t>
            </a:r>
            <a:endParaRPr lang="en-US" altLang="zh-CN" sz="2400" dirty="0">
              <a:latin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  <a:cs typeface="Arial" charset="0"/>
              </a:rPr>
              <a:t>需求：客观记录事件或者操作的当时的环境、动作的过程、造成的影响，并且便于查找。</a:t>
            </a:r>
            <a:endParaRPr lang="en-US" altLang="zh-CN" sz="2400" dirty="0">
              <a:latin typeface="宋体" pitchFamily="2" charset="-122"/>
              <a:cs typeface="Arial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238744" y="2500306"/>
            <a:ext cx="2428892" cy="612648"/>
          </a:xfrm>
          <a:prstGeom prst="wedgeRoundRectCallout">
            <a:avLst>
              <a:gd name="adj1" fmla="val 41265"/>
              <a:gd name="adj2" fmla="val 159438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itchFamily="2" charset="-122"/>
                <a:cs typeface="Arial" charset="0"/>
              </a:rPr>
              <a:t>例如时间、地点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8596330" y="2786058"/>
            <a:ext cx="1643074" cy="755524"/>
          </a:xfrm>
          <a:prstGeom prst="wedgeRoundRectCallout">
            <a:avLst>
              <a:gd name="adj1" fmla="val -39192"/>
              <a:gd name="adj2" fmla="val 87454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itchFamily="2" charset="-122"/>
                <a:cs typeface="Arial" charset="0"/>
              </a:rPr>
              <a:t>包括先后顺序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240016" y="4470276"/>
            <a:ext cx="3500462" cy="785818"/>
          </a:xfrm>
          <a:prstGeom prst="wedgeRoundRectCallout">
            <a:avLst>
              <a:gd name="adj1" fmla="val -136557"/>
              <a:gd name="adj2" fmla="val -4184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宋体" pitchFamily="2" charset="-122"/>
                <a:cs typeface="Arial" charset="0"/>
              </a:rPr>
              <a:t>例如旧状态和新状态、是否正常完成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3992" y="5256094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</a:t>
            </a:r>
            <a:r>
              <a:rPr lang="zh-CN" altLang="en-US" sz="2400" dirty="0">
                <a:solidFill>
                  <a:srgbClr val="0000FF"/>
                </a:solidFill>
              </a:rPr>
              <a:t>在数据库系统中，数据库文件也是一种设备和资源，也有类似的需求，对应的有日志文件及其维护机制。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</a:rPr>
              <a:t>有了日志，数据库的恢复子系统就有了“自己的数据”。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36728" y="714356"/>
            <a:ext cx="87788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10.1  </a:t>
            </a:r>
            <a:r>
              <a:rPr lang="zh-CN" altLang="en-US" sz="2800" b="1" dirty="0">
                <a:ea typeface="黑体" pitchFamily="2" charset="-122"/>
              </a:rPr>
              <a:t>什么是数据库恢复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        将因破坏或故障而导致的数据库数据的错误状态恢复到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最近一个正确状态</a:t>
            </a:r>
            <a:r>
              <a:rPr lang="zh-CN" altLang="en-US" sz="2800" dirty="0">
                <a:latin typeface="Times New Roman" pitchFamily="18" charset="0"/>
              </a:rPr>
              <a:t>的技术。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10. 2  </a:t>
            </a:r>
            <a:r>
              <a:rPr lang="zh-CN" altLang="en-US" sz="2800" b="1" dirty="0">
                <a:ea typeface="黑体" pitchFamily="2" charset="-122"/>
              </a:rPr>
              <a:t>目标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、保持事务原子性（</a:t>
            </a:r>
            <a:r>
              <a:rPr lang="en-US" altLang="zh-CN" sz="2800" dirty="0"/>
              <a:t>Atomicity</a:t>
            </a:r>
            <a:r>
              <a:rPr lang="zh-CN" altLang="en-US" sz="2800" dirty="0">
                <a:latin typeface="Times New Roman" pitchFamily="18" charset="0"/>
              </a:rPr>
              <a:t>） ；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、保持事务持久性（</a:t>
            </a:r>
            <a:r>
              <a:rPr lang="en-US" altLang="zh-CN" sz="2800" dirty="0">
                <a:latin typeface="Times New Roman" pitchFamily="18" charset="0"/>
              </a:rPr>
              <a:t>D</a:t>
            </a:r>
            <a:r>
              <a:rPr lang="en-US" altLang="zh-CN" sz="2800" dirty="0"/>
              <a:t>urability</a:t>
            </a:r>
            <a:r>
              <a:rPr lang="zh-CN" altLang="en-US" sz="2800" dirty="0">
                <a:latin typeface="Times New Roman" pitchFamily="18" charset="0"/>
              </a:rPr>
              <a:t>） 。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828803" y="609600"/>
            <a:ext cx="8162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9840913" y="279717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横卷形 5"/>
          <p:cNvSpPr/>
          <p:nvPr/>
        </p:nvSpPr>
        <p:spPr>
          <a:xfrm>
            <a:off x="1952596" y="4143380"/>
            <a:ext cx="7572428" cy="100013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事务</a:t>
            </a:r>
            <a:r>
              <a:rPr lang="en-US" altLang="zh-CN" sz="2400" dirty="0"/>
              <a:t>——transaction——</a:t>
            </a:r>
            <a:r>
              <a:rPr lang="zh-CN" altLang="en-US" sz="2400" dirty="0"/>
              <a:t>交易、买卖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809720" y="5286388"/>
            <a:ext cx="8501122" cy="1214422"/>
          </a:xfrm>
          <a:prstGeom prst="wedgeRoundRectCallout">
            <a:avLst>
              <a:gd name="adj1" fmla="val -29922"/>
              <a:gd name="adj2" fmla="val -66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现代计算机的运行原理及硬件特点使得事务处理任务艰巨，</a:t>
            </a:r>
            <a:r>
              <a:rPr lang="en-US" altLang="zh-CN" sz="2400" dirty="0"/>
              <a:t>DBMS</a:t>
            </a:r>
            <a:r>
              <a:rPr lang="zh-CN" altLang="en-US" sz="2400" dirty="0"/>
              <a:t>提供数据共享服务的需求使得事务处理更加复杂，事务处理成为数据库的核心问题之一。标志性人物：</a:t>
            </a:r>
            <a:r>
              <a:rPr lang="en-US" altLang="zh-CN" sz="2400" dirty="0"/>
              <a:t>Jim Gray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660528" y="776288"/>
            <a:ext cx="877887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黑体" pitchFamily="2" charset="-122"/>
              </a:rPr>
              <a:t>10.</a:t>
            </a:r>
            <a:r>
              <a:rPr lang="en-US" altLang="zh-CN" sz="2400" b="1" dirty="0">
                <a:latin typeface="Arial" charset="0"/>
                <a:cs typeface="Arial" charset="0"/>
              </a:rPr>
              <a:t> 4.2  </a:t>
            </a:r>
            <a:r>
              <a:rPr lang="zh-CN" altLang="en-US" sz="2400" b="1" dirty="0">
                <a:latin typeface="Arial" charset="0"/>
                <a:ea typeface="黑体" pitchFamily="2" charset="-122"/>
              </a:rPr>
              <a:t>日志（</a:t>
            </a:r>
            <a:r>
              <a:rPr lang="en-US" altLang="zh-CN" sz="2400" b="1" dirty="0">
                <a:latin typeface="Arial" charset="0"/>
                <a:cs typeface="Arial" charset="0"/>
              </a:rPr>
              <a:t>logging</a:t>
            </a:r>
            <a:r>
              <a:rPr lang="zh-CN" altLang="en-US" sz="2400" b="1" dirty="0">
                <a:latin typeface="Arial" charset="0"/>
                <a:ea typeface="黑体" pitchFamily="2" charset="-122"/>
              </a:rPr>
              <a:t>）</a:t>
            </a:r>
            <a:endParaRPr lang="zh-CN" altLang="en-US" sz="2400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1</a:t>
            </a:r>
            <a:r>
              <a:rPr lang="zh-CN" altLang="en-US" sz="2400" b="1" dirty="0">
                <a:latin typeface="Times New Roman" pitchFamily="18" charset="0"/>
              </a:rPr>
              <a:t>、日志概念</a:t>
            </a:r>
            <a:endParaRPr lang="zh-CN" altLang="en-US" sz="2400" b="1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>
                <a:latin typeface="Times New Roman" pitchFamily="18" charset="0"/>
              </a:rPr>
              <a:t>记录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事务</a:t>
            </a:r>
            <a:r>
              <a:rPr lang="zh-CN" altLang="en-US" sz="2400" dirty="0">
                <a:latin typeface="Times New Roman" pitchFamily="18" charset="0"/>
              </a:rPr>
              <a:t>对数据库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更新操作</a:t>
            </a:r>
            <a:r>
              <a:rPr lang="zh-CN" altLang="en-US" sz="2400" dirty="0">
                <a:latin typeface="Times New Roman" pitchFamily="18" charset="0"/>
              </a:rPr>
              <a:t>的文件称之为日志文件。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2</a:t>
            </a:r>
            <a:r>
              <a:rPr lang="zh-CN" altLang="en-US" sz="2400" b="1" dirty="0">
                <a:latin typeface="Times New Roman" pitchFamily="18" charset="0"/>
              </a:rPr>
              <a:t>、日志文件类型</a:t>
            </a:r>
            <a:endParaRPr lang="zh-CN" altLang="en-US" sz="2400" b="1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）记录为单位日志文件；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）数据块为单位日志文件。</a:t>
            </a:r>
          </a:p>
          <a:p>
            <a:endParaRPr lang="zh-CN" altLang="en-US" sz="2400" dirty="0"/>
          </a:p>
          <a:p>
            <a:r>
              <a:rPr lang="en-US" altLang="zh-CN" sz="2400" b="1" dirty="0"/>
              <a:t>3</a:t>
            </a:r>
            <a:r>
              <a:rPr lang="zh-CN" altLang="en-US" sz="2400" b="1" dirty="0">
                <a:latin typeface="Times New Roman" pitchFamily="18" charset="0"/>
              </a:rPr>
              <a:t>、以记录为单位的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r>
              <a:rPr lang="zh-CN" altLang="en-US" sz="2400" b="1" dirty="0">
                <a:latin typeface="Times New Roman" pitchFamily="18" charset="0"/>
              </a:rPr>
              <a:t>内容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）事务开始标记（一个日志记录）；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）事务结束标记（一个日志记录，提交</a:t>
            </a:r>
            <a:r>
              <a:rPr lang="en-US" altLang="zh-CN" sz="2400" dirty="0"/>
              <a:t>/</a:t>
            </a:r>
            <a:r>
              <a:rPr lang="zh-CN" altLang="en-US" sz="2400" dirty="0"/>
              <a:t>撤销）；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）每个事务的所有更新操作（每个操作一个日志记录）。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3575723" y="6034088"/>
            <a:ext cx="6265193" cy="609600"/>
          </a:xfrm>
          <a:prstGeom prst="wedgeRoundRectCallout">
            <a:avLst>
              <a:gd name="adj1" fmla="val 8500"/>
              <a:gd name="adj2" fmla="val -8957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如何描述</a:t>
            </a:r>
            <a:r>
              <a:rPr lang="zh-CN" altLang="en-US" sz="2400" dirty="0">
                <a:solidFill>
                  <a:srgbClr val="0000FF"/>
                </a:solidFill>
              </a:rPr>
              <a:t>“操作”？事务夭折有无“操作？”</a:t>
            </a:r>
            <a:endParaRPr lang="zh-CN" altLang="en-US" sz="2400" dirty="0"/>
          </a:p>
        </p:txBody>
      </p:sp>
      <p:sp>
        <p:nvSpPr>
          <p:cNvPr id="18436" name="AutoShape 8"/>
          <p:cNvSpPr>
            <a:spLocks noChangeArrowheads="1"/>
          </p:cNvSpPr>
          <p:nvPr/>
        </p:nvSpPr>
        <p:spPr bwMode="auto">
          <a:xfrm>
            <a:off x="9840913" y="185737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圆角矩形标注 2"/>
          <p:cNvSpPr/>
          <p:nvPr/>
        </p:nvSpPr>
        <p:spPr>
          <a:xfrm>
            <a:off x="7391400" y="3284984"/>
            <a:ext cx="2232992" cy="720080"/>
          </a:xfrm>
          <a:prstGeom prst="wedgeRoundRectCallout">
            <a:avLst>
              <a:gd name="adj1" fmla="val -95685"/>
              <a:gd name="adj2" fmla="val -267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两种日志都对应数据库操作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660528" y="781053"/>
            <a:ext cx="87788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每个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日志记录</a:t>
            </a:r>
            <a:r>
              <a:rPr lang="zh-CN" altLang="en-US" sz="2400" dirty="0">
                <a:latin typeface="Times New Roman" pitchFamily="18" charset="0"/>
              </a:rPr>
              <a:t>内容（记录头</a:t>
            </a:r>
            <a:r>
              <a:rPr lang="en-US" altLang="zh-CN" sz="2400" dirty="0">
                <a:latin typeface="Times New Roman" pitchFamily="18" charset="0"/>
              </a:rPr>
              <a:t>+</a:t>
            </a:r>
            <a:r>
              <a:rPr lang="zh-CN" altLang="en-US" sz="2400" dirty="0">
                <a:latin typeface="Times New Roman" pitchFamily="18" charset="0"/>
              </a:rPr>
              <a:t>记录体）：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）事务标识（</a:t>
            </a:r>
            <a:r>
              <a:rPr lang="en-US" altLang="zh-CN" sz="2400" dirty="0">
                <a:latin typeface="Times New Roman" pitchFamily="18" charset="0"/>
              </a:rPr>
              <a:t>TRID</a:t>
            </a:r>
            <a:r>
              <a:rPr lang="zh-CN" altLang="en-US" sz="2400" dirty="0">
                <a:latin typeface="Times New Roman" pitchFamily="18" charset="0"/>
              </a:rPr>
              <a:t>）；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）操作类型（插入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删除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修改）；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3</a:t>
            </a:r>
            <a:r>
              <a:rPr lang="zh-CN" altLang="en-US" sz="2400" dirty="0">
                <a:latin typeface="Times New Roman" pitchFamily="18" charset="0"/>
              </a:rPr>
              <a:t>）操作对象标识；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4</a:t>
            </a:r>
            <a:r>
              <a:rPr lang="zh-CN" altLang="en-US" sz="2400" dirty="0">
                <a:latin typeface="Times New Roman" pitchFamily="18" charset="0"/>
              </a:rPr>
              <a:t>）更新前数据旧值；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5</a:t>
            </a:r>
            <a:r>
              <a:rPr lang="zh-CN" altLang="en-US" sz="2400" dirty="0">
                <a:latin typeface="Times New Roman" pitchFamily="18" charset="0"/>
              </a:rPr>
              <a:t>）更新后数据新值。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prstClr val="black"/>
                </a:solidFill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、以数据块为单位的日志文件内容</a:t>
            </a:r>
            <a:endParaRPr lang="zh-CN" altLang="en-US" sz="2400" b="1" dirty="0">
              <a:solidFill>
                <a:prstClr val="black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prstClr val="black"/>
                </a:solidFill>
              </a:rPr>
              <a:t>事务标识</a:t>
            </a:r>
            <a:r>
              <a:rPr lang="en-US" altLang="zh-CN" sz="2400" dirty="0">
                <a:solidFill>
                  <a:prstClr val="black"/>
                </a:solidFill>
              </a:rPr>
              <a:t>+</a:t>
            </a:r>
            <a:r>
              <a:rPr lang="zh-CN" altLang="en-US" sz="2400" dirty="0">
                <a:solidFill>
                  <a:prstClr val="black"/>
                </a:solidFill>
              </a:rPr>
              <a:t>数据块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</a:rPr>
              <a:t>）数据块（整块）更新前内容；</a:t>
            </a:r>
            <a:endParaRPr lang="zh-CN" altLang="en-US" sz="2400" dirty="0">
              <a:solidFill>
                <a:prstClr val="black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</a:rPr>
              <a:t>）数据块更新后内容。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0B12D-AC1E-4EAB-8B72-6DB2EBB7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2"/>
            <a:ext cx="8795320" cy="5760639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kumimoji="1" lang="en-US" altLang="zh-CN" sz="2400" b="1" dirty="0">
                <a:solidFill>
                  <a:prstClr val="black"/>
                </a:solidFill>
              </a:rPr>
              <a:t>5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、</a:t>
            </a:r>
            <a:r>
              <a:rPr lang="zh-CN" altLang="en-US" sz="2400" b="1" dirty="0"/>
              <a:t>影子拷贝与影子页面</a:t>
            </a:r>
            <a:endParaRPr kumimoji="1" lang="zh-CN" altLang="en-US" sz="2400" b="1" dirty="0">
              <a:solidFill>
                <a:prstClr val="black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kumimoji="1" lang="zh-CN" altLang="en-US" sz="2400" dirty="0">
                <a:solidFill>
                  <a:prstClr val="black"/>
                </a:solidFill>
              </a:rPr>
              <a:t>     影子拷贝是一种数据库的模式，要更新数据库的事务首先创建数据库的一个完整拷贝，所有更新在该拷贝上进行。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kumimoji="1"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数据库指针：</a:t>
            </a:r>
            <a:r>
              <a:rPr kumimoji="1" lang="zh-CN" altLang="en-US" sz="2400" dirty="0">
                <a:solidFill>
                  <a:prstClr val="black"/>
                </a:solidFill>
              </a:rPr>
              <a:t>影子拷贝中使用一个指针来标识数据库的当前拷贝，称为数据库指针，该指针存放于磁盘上。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kumimoji="1"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影子拷贝事务的执行</a:t>
            </a:r>
            <a:endParaRPr kumimoji="1"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若事务半途中止，仅需删除新生成的拷贝，旧版数据库拷贝不受影响。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</a:rPr>
              <a:t>若事务提交，先将新拷贝的所有页面写到磁盘，完成这一批写操作后，更新数据库指针使其指向新版的拷贝，更新后的数据库指针写到磁盘上时意味着事务提交完成。更新完成后，可删除旧拷贝。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2485F0-8E77-4700-A03D-49E6E970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星形: 十二角 5">
            <a:extLst>
              <a:ext uri="{FF2B5EF4-FFF2-40B4-BE49-F238E27FC236}">
                <a16:creationId xmlns:a16="http://schemas.microsoft.com/office/drawing/2014/main" id="{CA4D01CE-60F0-4C4C-B630-985A8D2FF2E1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0B12D-AC1E-4EAB-8B72-6DB2EBB7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85056"/>
            <a:ext cx="8229600" cy="6172944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kumimoji="1"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影子拷贝事务的原子性：</a:t>
            </a:r>
            <a:r>
              <a:rPr kumimoji="1" lang="zh-CN" altLang="en-US" sz="2400" dirty="0">
                <a:solidFill>
                  <a:prstClr val="black"/>
                </a:solidFill>
              </a:rPr>
              <a:t>依赖于对数据库指针的写操作的原子性，该原子性来源于磁盘系统对单个块（单个磁盘扇区）的原子性更新机制。只要能保证数据库指针处于单个磁盘块（或者单个扇区），即可实现影子拷贝事务的原子性。</a:t>
            </a:r>
            <a:endParaRPr kumimoji="1" lang="en-US" altLang="zh-CN" sz="2400" dirty="0">
              <a:solidFill>
                <a:prstClr val="black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     影子拷贝模式可用于小的数据库，也普遍用于正文编辑器，但对于大型数据库则开销过大，此时可采用影子拷贝方法的一个变种</a:t>
            </a:r>
            <a:r>
              <a:rPr lang="en-US" altLang="zh-CN" sz="2400" dirty="0"/>
              <a:t>——</a:t>
            </a:r>
            <a:r>
              <a:rPr lang="zh-CN" altLang="en-US" sz="2400" dirty="0"/>
              <a:t>影子页面，以减少拷贝的开销。</a:t>
            </a: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影子页面：</a:t>
            </a:r>
            <a:r>
              <a:rPr lang="zh-CN" altLang="en-US" sz="2400" dirty="0"/>
              <a:t>使用一个包含指向所有页面的指针的页表，页表的作用和数据库指针相同。影子拷贝只将页表和所有更新的页面拷贝到一个新位置，当提交事务时，原子性的更新指向页表的指针以指向新拷贝。</a:t>
            </a: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影子页面的局限性：</a:t>
            </a:r>
            <a:r>
              <a:rPr lang="zh-CN" altLang="en-US" sz="2400" dirty="0"/>
              <a:t>对并发事务支持较弱，在数据库中未广泛使用。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2485F0-8E77-4700-A03D-49E6E970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星形: 十二角 5">
            <a:extLst>
              <a:ext uri="{FF2B5EF4-FFF2-40B4-BE49-F238E27FC236}">
                <a16:creationId xmlns:a16="http://schemas.microsoft.com/office/drawing/2014/main" id="{CA4D01CE-60F0-4C4C-B630-985A8D2FF2E1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EE56-8D46-4DB0-BED1-CA92D1BB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4158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例：影子页面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FB5F8-91F0-4262-B237-F9BD47A4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2C582F-7F1B-43BD-A236-1B381FF5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484784"/>
            <a:ext cx="6624736" cy="37914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645595-8FF0-46CA-AC29-381EAA2A7384}"/>
              </a:ext>
            </a:extLst>
          </p:cNvPr>
          <p:cNvSpPr txBox="1"/>
          <p:nvPr/>
        </p:nvSpPr>
        <p:spPr>
          <a:xfrm>
            <a:off x="1796472" y="630808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参考资料：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</a:rPr>
              <a:t>CMU 15-445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星形: 十二角 8">
            <a:extLst>
              <a:ext uri="{FF2B5EF4-FFF2-40B4-BE49-F238E27FC236}">
                <a16:creationId xmlns:a16="http://schemas.microsoft.com/office/drawing/2014/main" id="{3DF5FE1C-1961-46F6-8769-83EE8883D3DD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15E141-32DF-4B46-B32F-C64F5A705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8" y="980728"/>
            <a:ext cx="7554281" cy="338437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57F714-827B-4B6C-8E8A-55F1D10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5CBEF0-5764-402D-8911-9AE101E6E70C}"/>
              </a:ext>
            </a:extLst>
          </p:cNvPr>
          <p:cNvSpPr txBox="1"/>
          <p:nvPr/>
        </p:nvSpPr>
        <p:spPr>
          <a:xfrm>
            <a:off x="1796472" y="630808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参考资料：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</a:rPr>
              <a:t>CMU 15-445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星形: 十二角 6">
            <a:extLst>
              <a:ext uri="{FF2B5EF4-FFF2-40B4-BE49-F238E27FC236}">
                <a16:creationId xmlns:a16="http://schemas.microsoft.com/office/drawing/2014/main" id="{6864BC1D-7A27-48B5-83E1-434D923BC68C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96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AADDF0D-7371-4946-8D63-21AFFC8B7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546" y="980728"/>
            <a:ext cx="7982926" cy="446449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57F714-827B-4B6C-8E8A-55F1D10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5CBEF0-5764-402D-8911-9AE101E6E70C}"/>
              </a:ext>
            </a:extLst>
          </p:cNvPr>
          <p:cNvSpPr txBox="1"/>
          <p:nvPr/>
        </p:nvSpPr>
        <p:spPr>
          <a:xfrm>
            <a:off x="1796472" y="630808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参考资料：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</a:rPr>
              <a:t>CMU 15-445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星形: 十二角 6">
            <a:extLst>
              <a:ext uri="{FF2B5EF4-FFF2-40B4-BE49-F238E27FC236}">
                <a16:creationId xmlns:a16="http://schemas.microsoft.com/office/drawing/2014/main" id="{6864BC1D-7A27-48B5-83E1-434D923BC68C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56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31514C-EE8B-4666-856F-82BF36AEE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632" y="836712"/>
            <a:ext cx="8143588" cy="460851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57F714-827B-4B6C-8E8A-55F1D10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5CBEF0-5764-402D-8911-9AE101E6E70C}"/>
              </a:ext>
            </a:extLst>
          </p:cNvPr>
          <p:cNvSpPr txBox="1"/>
          <p:nvPr/>
        </p:nvSpPr>
        <p:spPr>
          <a:xfrm>
            <a:off x="1796472" y="630808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参考资料：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</a:rPr>
              <a:t>CMU 15-445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星形: 十二角 6">
            <a:extLst>
              <a:ext uri="{FF2B5EF4-FFF2-40B4-BE49-F238E27FC236}">
                <a16:creationId xmlns:a16="http://schemas.microsoft.com/office/drawing/2014/main" id="{6864BC1D-7A27-48B5-83E1-434D923BC68C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7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128C20F-929F-469B-A9CF-07FDCD2EA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49" y="908720"/>
            <a:ext cx="8182205" cy="446449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57F714-827B-4B6C-8E8A-55F1D10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5CBEF0-5764-402D-8911-9AE101E6E70C}"/>
              </a:ext>
            </a:extLst>
          </p:cNvPr>
          <p:cNvSpPr txBox="1"/>
          <p:nvPr/>
        </p:nvSpPr>
        <p:spPr>
          <a:xfrm>
            <a:off x="1796472" y="630808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参考资料：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</a:rPr>
              <a:t>CMU 15-445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星形: 十二角 6">
            <a:extLst>
              <a:ext uri="{FF2B5EF4-FFF2-40B4-BE49-F238E27FC236}">
                <a16:creationId xmlns:a16="http://schemas.microsoft.com/office/drawing/2014/main" id="{6864BC1D-7A27-48B5-83E1-434D923BC68C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92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660528" y="781050"/>
            <a:ext cx="8855075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6</a:t>
            </a:r>
            <a:r>
              <a:rPr lang="zh-CN" altLang="en-US" sz="2800" dirty="0">
                <a:latin typeface="Times New Roman" pitchFamily="18" charset="0"/>
              </a:rPr>
              <a:t>、日志管理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）按事务操作执行时间顺序记日志（多个事务操作并发）；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）须先写日志后写</a:t>
            </a:r>
            <a:r>
              <a:rPr lang="en-US" altLang="zh-CN" sz="2800" dirty="0"/>
              <a:t>DB</a:t>
            </a:r>
            <a:r>
              <a:rPr lang="zh-CN" altLang="en-US" sz="2800" dirty="0"/>
              <a:t>文件</a:t>
            </a:r>
            <a:r>
              <a:rPr lang="zh-CN" altLang="en-US" sz="2800" dirty="0">
                <a:latin typeface="Times New Roman" pitchFamily="18" charset="0"/>
              </a:rPr>
              <a:t>！！！！！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     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先写日志协议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——WAL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/>
              <a:t>7</a:t>
            </a:r>
            <a:r>
              <a:rPr lang="zh-CN" altLang="en-US" sz="2800" dirty="0">
                <a:latin typeface="Times New Roman" pitchFamily="18" charset="0"/>
              </a:rPr>
              <a:t>、用途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）事务恢复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en-US" altLang="zh-CN" sz="2800" dirty="0"/>
              <a:t>DB</a:t>
            </a:r>
            <a:r>
              <a:rPr lang="zh-CN" altLang="en-US" sz="2800" dirty="0">
                <a:latin typeface="Times New Roman" pitchFamily="18" charset="0"/>
              </a:rPr>
              <a:t>故障恢复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3</a:t>
            </a:r>
            <a:r>
              <a:rPr lang="zh-CN" altLang="en-US" sz="2800" dirty="0">
                <a:latin typeface="Times New Roman" pitchFamily="18" charset="0"/>
              </a:rPr>
              <a:t>）系统分析</a:t>
            </a:r>
            <a:endParaRPr lang="zh-CN" altLang="en-US" sz="2800" b="1" dirty="0">
              <a:ea typeface="黑体" pitchFamily="2" charset="-122"/>
            </a:endParaRP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9912350" y="181292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47528" y="260651"/>
            <a:ext cx="864096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ea typeface="黑体" pitchFamily="2" charset="-122"/>
              </a:rPr>
              <a:t>事务（</a:t>
            </a:r>
            <a:r>
              <a:rPr lang="en-US" altLang="zh-CN" sz="2800" b="1" dirty="0">
                <a:ea typeface="黑体" pitchFamily="2" charset="-122"/>
              </a:rPr>
              <a:t>transaction</a:t>
            </a:r>
            <a:r>
              <a:rPr lang="zh-CN" altLang="en-US" sz="2800" b="1" dirty="0">
                <a:ea typeface="黑体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、定义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itchFamily="18" charset="0"/>
              </a:rPr>
              <a:t>构成一个独立逻辑工作单位的数据库操作集。</a:t>
            </a:r>
            <a:endParaRPr lang="zh-CN" alt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itchFamily="18" charset="0"/>
              </a:rPr>
              <a:t>一条</a:t>
            </a:r>
            <a:r>
              <a:rPr lang="en-US" altLang="zh-CN" sz="2800" dirty="0"/>
              <a:t>SQL</a:t>
            </a:r>
            <a:r>
              <a:rPr lang="zh-CN" altLang="en-US" sz="2800" dirty="0">
                <a:latin typeface="Times New Roman" pitchFamily="18" charset="0"/>
              </a:rPr>
              <a:t>语句；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itchFamily="18" charset="0"/>
              </a:rPr>
              <a:t>例：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将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号课程的成绩记录增加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10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分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itchFamily="18" charset="0"/>
              </a:rPr>
              <a:t>一组</a:t>
            </a:r>
            <a:r>
              <a:rPr lang="en-US" altLang="zh-CN" sz="2800" dirty="0"/>
              <a:t>SQL</a:t>
            </a:r>
            <a:r>
              <a:rPr lang="zh-CN" altLang="en-US" sz="2800" dirty="0">
                <a:latin typeface="Times New Roman" pitchFamily="18" charset="0"/>
              </a:rPr>
              <a:t>语句序列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itchFamily="18" charset="0"/>
              </a:rPr>
              <a:t>例：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）将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号课程的成绩记录增加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10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分；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）在应用日志表中增加描述上述操作的一条记录；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itchFamily="18" charset="0"/>
              </a:rPr>
              <a:t>一个包含对</a:t>
            </a:r>
            <a:r>
              <a:rPr lang="zh-CN" altLang="en-US" sz="2800" dirty="0"/>
              <a:t>数据库</a:t>
            </a:r>
            <a:r>
              <a:rPr lang="zh-CN" altLang="en-US" sz="2800" dirty="0">
                <a:latin typeface="Times New Roman" pitchFamily="18" charset="0"/>
              </a:rPr>
              <a:t>操作的应用程序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itchFamily="18" charset="0"/>
              </a:rPr>
              <a:t>例：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可能多条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SQL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语句，存在于不同的程序分支。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9840913" y="1052516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642918"/>
            <a:ext cx="4972056" cy="6000792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联机日志文件和归档日志文件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/>
              <a:t>日志文件可分为两类：</a:t>
            </a:r>
            <a:endParaRPr lang="en-US" altLang="zh-CN" sz="28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）联机日志文件</a:t>
            </a:r>
            <a:endParaRPr lang="en-US" altLang="zh-CN" sz="28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/>
              <a:t>    大小有限，直接和</a:t>
            </a:r>
            <a:r>
              <a:rPr lang="en-US" altLang="zh-CN" sz="2800" dirty="0"/>
              <a:t>DBMS</a:t>
            </a:r>
            <a:r>
              <a:rPr lang="zh-CN" altLang="en-US" sz="2800" dirty="0"/>
              <a:t>日志缓冲区关联，保存数据库当前一段时间内的事务执行的变化过程，主要用于</a:t>
            </a:r>
            <a:r>
              <a:rPr lang="zh-CN" altLang="en-US" sz="2800" dirty="0">
                <a:solidFill>
                  <a:srgbClr val="0000FF"/>
                </a:solidFill>
              </a:rPr>
              <a:t>事务故障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0000FF"/>
                </a:solidFill>
              </a:rPr>
              <a:t>系统故障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）归档日志文件。</a:t>
            </a:r>
            <a:endParaRPr lang="en-US" altLang="zh-CN" sz="28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/>
              <a:t>    保存历史上所有的不再用于联机处理的日志记录，由联机日志文件归档而成，主要用于</a:t>
            </a:r>
            <a:r>
              <a:rPr lang="zh-CN" altLang="en-US" sz="2800" dirty="0">
                <a:solidFill>
                  <a:srgbClr val="0000FF"/>
                </a:solidFill>
              </a:rPr>
              <a:t>介质故障</a:t>
            </a:r>
            <a:r>
              <a:rPr lang="zh-CN" altLang="en-US" sz="2800" dirty="0"/>
              <a:t>的恢复。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6" name="图片 5" descr="联机日志和归档日志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3256" y="857232"/>
            <a:ext cx="3500462" cy="5534432"/>
          </a:xfrm>
          <a:prstGeom prst="rect">
            <a:avLst/>
          </a:prstGeom>
        </p:spPr>
      </p:pic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96A74158-9EF5-419E-A55A-B2E15A5B51AF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809720" y="785794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日志记录的使用（操作）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REDO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可理解为将日志记录对应的操作执行一遍，运用数据的</a:t>
            </a:r>
            <a:r>
              <a:rPr lang="zh-CN" altLang="en-US" sz="2400" dirty="0">
                <a:solidFill>
                  <a:srgbClr val="0000FF"/>
                </a:solidFill>
              </a:rPr>
              <a:t>后像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UNDO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可理解为将日志记录对应的操作的逆操作执行一遍，运用数据的</a:t>
            </a:r>
            <a:r>
              <a:rPr lang="zh-CN" altLang="en-US" sz="2400" dirty="0">
                <a:solidFill>
                  <a:srgbClr val="0000FF"/>
                </a:solidFill>
              </a:rPr>
              <a:t>前像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波形 3"/>
          <p:cNvSpPr/>
          <p:nvPr/>
        </p:nvSpPr>
        <p:spPr>
          <a:xfrm>
            <a:off x="1952596" y="3000372"/>
            <a:ext cx="7429552" cy="164307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注：</a:t>
            </a:r>
            <a:r>
              <a:rPr lang="en-US" altLang="zh-C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2400" dirty="0">
                <a:latin typeface="Verdana" pitchFamily="34" charset="0"/>
                <a:cs typeface="Verdana" pitchFamily="34" charset="0"/>
              </a:rPr>
              <a:t>）</a:t>
            </a:r>
            <a:r>
              <a:rPr lang="zh-CN" altLang="en-US" sz="2400" dirty="0"/>
              <a:t>执行的方向；</a:t>
            </a:r>
            <a:endParaRPr lang="en-US" altLang="zh-CN" sz="2400" dirty="0"/>
          </a:p>
          <a:p>
            <a:pPr algn="ctr"/>
            <a:r>
              <a:rPr lang="en-US" altLang="zh-C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2</a:t>
            </a:r>
            <a:r>
              <a:rPr lang="zh-CN" altLang="en-US" sz="2400" dirty="0">
                <a:latin typeface="Verdana" pitchFamily="34" charset="0"/>
                <a:cs typeface="Verdana" pitchFamily="34" charset="0"/>
              </a:rPr>
              <a:t>）</a:t>
            </a:r>
            <a:r>
              <a:rPr lang="en-US" altLang="zh-CN" sz="2400" dirty="0">
                <a:latin typeface="Verdana" pitchFamily="34" charset="0"/>
                <a:cs typeface="Verdana" pitchFamily="34" charset="0"/>
              </a:rPr>
              <a:t>DB</a:t>
            </a:r>
            <a:r>
              <a:rPr lang="zh-CN" altLang="en-US" sz="2400" dirty="0">
                <a:latin typeface="Verdana" pitchFamily="34" charset="0"/>
                <a:cs typeface="Verdana" pitchFamily="34" charset="0"/>
              </a:rPr>
              <a:t>的</a:t>
            </a:r>
            <a:r>
              <a:rPr lang="zh-CN" altLang="en-US" sz="2400" dirty="0"/>
              <a:t>状态。</a:t>
            </a:r>
          </a:p>
        </p:txBody>
      </p:sp>
      <p:sp>
        <p:nvSpPr>
          <p:cNvPr id="5" name="矩形 4"/>
          <p:cNvSpPr/>
          <p:nvPr/>
        </p:nvSpPr>
        <p:spPr>
          <a:xfrm>
            <a:off x="1881158" y="4857763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400" dirty="0"/>
              <a:t> 幂等性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每个日志记录的</a:t>
            </a:r>
            <a:r>
              <a:rPr lang="en-US" altLang="zh-CN" sz="2400" dirty="0"/>
              <a:t>UNDO</a:t>
            </a:r>
            <a:r>
              <a:rPr lang="zh-CN" altLang="en-US" sz="2400" dirty="0"/>
              <a:t>操作和</a:t>
            </a:r>
            <a:r>
              <a:rPr lang="en-US" altLang="zh-CN" sz="2400" dirty="0"/>
              <a:t>REDO</a:t>
            </a:r>
            <a:r>
              <a:rPr lang="zh-CN" altLang="en-US" sz="2400" dirty="0"/>
              <a:t>操作都具有幂等性，即无论重复执行多少次，效果等同于执行一次。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4024298" y="4572008"/>
            <a:ext cx="914400" cy="612648"/>
          </a:xfrm>
          <a:prstGeom prst="wedgeRoundRectCallout">
            <a:avLst>
              <a:gd name="adj1" fmla="val -128625"/>
              <a:gd name="adj2" fmla="val 39240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itchFamily="2" charset="-122"/>
                <a:cs typeface="Arial" charset="0"/>
              </a:rPr>
              <a:t>Why?</a:t>
            </a:r>
            <a:endParaRPr lang="zh-CN" altLang="en-US" dirty="0">
              <a:latin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660528" y="714356"/>
            <a:ext cx="88550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日志文件是</a:t>
            </a:r>
            <a:r>
              <a:rPr kumimoji="1" lang="zh-CN" altLang="en-US" sz="240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一个单调递增的文件</a:t>
            </a:r>
            <a:endParaRPr kumimoji="1" lang="en-US" altLang="zh-CN" sz="2400" dirty="0">
              <a:solidFill>
                <a:srgbClr val="FF0000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    每个日志记录在日志中都有一个唯一的码，叫做日志序号（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Log Sequence Number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，简称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LSN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）。</a:t>
            </a:r>
            <a:endParaRPr kumimoji="1" lang="en-US" altLang="zh-CN" sz="2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    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日志文件是按照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LSN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单调递增的顺序文件，如果操作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A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的日志记录在操作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B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的日志记录之后生成，则</a:t>
            </a: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LSN(A)&gt;LSN(B)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LSN</a:t>
            </a:r>
            <a:r>
              <a:rPr kumimoji="1"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的实现：</a:t>
            </a:r>
            <a:endParaRPr kumimoji="1"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A714E6-9499-4B9D-945F-12ACD332B638}" type="slidenum">
              <a:rPr lang="en-US" altLang="zh-CN" sz="1200">
                <a:solidFill>
                  <a:srgbClr val="04617B">
                    <a:shade val="90000"/>
                  </a:srgbClr>
                </a:solidFill>
                <a:latin typeface="Verdan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zh-CN" sz="1200">
              <a:solidFill>
                <a:srgbClr val="04617B">
                  <a:shade val="90000"/>
                </a:srgb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2596" y="3571879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 </a:t>
            </a:r>
            <a:r>
              <a:rPr kumimoji="1" lang="zh-CN" altLang="en-US" sz="2400" dirty="0">
                <a:solidFill>
                  <a:prstClr val="black"/>
                </a:solidFill>
                <a:latin typeface="Verdana" pitchFamily="34" charset="0"/>
                <a:ea typeface="宋体" pitchFamily="2" charset="-122"/>
              </a:rPr>
              <a:t>一般由日志文件序号和记录在文件中的相对地址两部分组成。</a:t>
            </a:r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2EAAAAD9-805A-45F2-99AD-6D6A058BE217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4F44134-B9E3-4032-9C64-8A8029E6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8" y="4149083"/>
            <a:ext cx="88550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问题：</a:t>
            </a:r>
            <a:r>
              <a:rPr kumimoji="1" lang="zh-CN" altLang="en-US" sz="2400" dirty="0">
                <a:solidFill>
                  <a:prstClr val="black"/>
                </a:solidFill>
                <a:latin typeface="+mn-ea"/>
                <a:sym typeface="Symbol" pitchFamily="18" charset="2"/>
              </a:rPr>
              <a:t>事务的撤销如何遵守日志文件的单调递增特性？</a:t>
            </a:r>
            <a:endParaRPr kumimoji="1" lang="en-US" altLang="zh-CN" sz="2400" dirty="0">
              <a:solidFill>
                <a:prstClr val="black"/>
              </a:solidFill>
              <a:latin typeface="+mn-ea"/>
              <a:sym typeface="Symbol" pitchFamily="18" charset="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redo-only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日志（补偿日志，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compensation log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）：</a:t>
            </a:r>
            <a:r>
              <a:rPr lang="en-US" altLang="zh-CN" sz="2400" dirty="0">
                <a:solidFill>
                  <a:prstClr val="black"/>
                </a:solidFill>
                <a:latin typeface="+mn-ea"/>
                <a:sym typeface="Symbol" pitchFamily="18" charset="2"/>
              </a:rPr>
              <a:t>Undo</a:t>
            </a:r>
            <a:r>
              <a:rPr lang="zh-CN" altLang="en-US" sz="2400" dirty="0">
                <a:solidFill>
                  <a:prstClr val="black"/>
                </a:solidFill>
                <a:latin typeface="+mn-ea"/>
                <a:sym typeface="Symbol" pitchFamily="18" charset="2"/>
              </a:rPr>
              <a:t>操作除了将数据项设置成旧值，还额外生成一条“</a:t>
            </a:r>
            <a:r>
              <a:rPr lang="en-US" altLang="zh-CN" sz="2400" dirty="0">
                <a:solidFill>
                  <a:prstClr val="black"/>
                </a:solidFill>
                <a:latin typeface="+mn-ea"/>
                <a:sym typeface="Symbol" pitchFamily="18" charset="2"/>
              </a:rPr>
              <a:t>redo-only</a:t>
            </a:r>
            <a:r>
              <a:rPr lang="zh-CN" altLang="en-US" sz="2400" dirty="0">
                <a:solidFill>
                  <a:prstClr val="black"/>
                </a:solidFill>
                <a:latin typeface="+mn-ea"/>
                <a:sym typeface="Symbol" pitchFamily="18" charset="2"/>
              </a:rPr>
              <a:t>”日志记录来体现该数据的更新动作，该日志记录不需要包含数据项的旧值。</a:t>
            </a:r>
            <a:endParaRPr kumimoji="1" lang="en-US" altLang="zh-CN" sz="32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8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028"/>
          <p:cNvSpPr txBox="1">
            <a:spLocks noChangeArrowheads="1"/>
          </p:cNvSpPr>
          <p:nvPr/>
        </p:nvSpPr>
        <p:spPr bwMode="auto">
          <a:xfrm>
            <a:off x="1812925" y="796928"/>
            <a:ext cx="8675688" cy="539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日志记录的</a:t>
            </a:r>
            <a:r>
              <a:rPr lang="en-US" altLang="zh-CN" sz="2400" dirty="0">
                <a:solidFill>
                  <a:srgbClr val="0000FF"/>
                </a:solidFill>
                <a:sym typeface="Symbol" pitchFamily="18" charset="2"/>
              </a:rPr>
              <a:t>REDO</a:t>
            </a: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sym typeface="Symbol" pitchFamily="18" charset="2"/>
              </a:rPr>
              <a:t>UNDO</a:t>
            </a: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执行方式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      </a:t>
            </a:r>
            <a:r>
              <a:rPr lang="zh-CN" altLang="en-US" sz="2400" dirty="0">
                <a:sym typeface="Symbol" pitchFamily="18" charset="2"/>
              </a:rPr>
              <a:t>对日志文件中的多条日志记录进行</a:t>
            </a:r>
            <a:r>
              <a:rPr lang="en-US" altLang="zh-CN" sz="2400" dirty="0">
                <a:sym typeface="Symbol" pitchFamily="18" charset="2"/>
              </a:rPr>
              <a:t>REDO</a:t>
            </a:r>
            <a:r>
              <a:rPr lang="zh-CN" altLang="en-US" sz="2400" dirty="0">
                <a:sym typeface="Symbol" pitchFamily="18" charset="2"/>
              </a:rPr>
              <a:t>，要按照日志序号</a:t>
            </a:r>
            <a:r>
              <a:rPr lang="en-US" altLang="zh-CN" sz="2400" dirty="0">
                <a:sym typeface="Symbol" pitchFamily="18" charset="2"/>
              </a:rPr>
              <a:t>(LSN)</a:t>
            </a:r>
            <a:r>
              <a:rPr lang="zh-CN" altLang="en-US" sz="2400" dirty="0">
                <a:sym typeface="Symbol" pitchFamily="18" charset="2"/>
              </a:rPr>
              <a:t>递增的顺序进行，即正向扫描日志文件进行</a:t>
            </a:r>
            <a:r>
              <a:rPr lang="en-US" altLang="zh-CN" sz="2400" dirty="0">
                <a:sym typeface="Symbol" pitchFamily="18" charset="2"/>
              </a:rPr>
              <a:t>REDO</a:t>
            </a:r>
            <a:r>
              <a:rPr lang="zh-CN" altLang="en-US" sz="2400" dirty="0">
                <a:sym typeface="Symbol" pitchFamily="18" charset="2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ym typeface="Symbol" pitchFamily="18" charset="2"/>
              </a:rPr>
              <a:t>      对日志文件中的多条日志记录进行</a:t>
            </a:r>
            <a:r>
              <a:rPr lang="en-US" altLang="zh-CN" sz="2400" dirty="0">
                <a:sym typeface="Symbol" pitchFamily="18" charset="2"/>
              </a:rPr>
              <a:t>UNDO</a:t>
            </a:r>
            <a:r>
              <a:rPr lang="zh-CN" altLang="en-US" sz="2400" dirty="0">
                <a:sym typeface="Symbol" pitchFamily="18" charset="2"/>
              </a:rPr>
              <a:t>，要按照日志序号</a:t>
            </a:r>
            <a:r>
              <a:rPr lang="en-US" altLang="zh-CN" sz="2400" dirty="0">
                <a:sym typeface="Symbol" pitchFamily="18" charset="2"/>
              </a:rPr>
              <a:t>(LSN)</a:t>
            </a:r>
            <a:r>
              <a:rPr lang="zh-CN" altLang="en-US" sz="2400" dirty="0">
                <a:sym typeface="Symbol" pitchFamily="18" charset="2"/>
              </a:rPr>
              <a:t>递减的顺序进行，即反向扫描日志文件进行</a:t>
            </a:r>
            <a:r>
              <a:rPr lang="en-US" altLang="zh-CN" sz="2400" dirty="0">
                <a:sym typeface="Symbol" pitchFamily="18" charset="2"/>
              </a:rPr>
              <a:t>UNDO</a:t>
            </a:r>
            <a:r>
              <a:rPr lang="zh-CN" altLang="en-US" sz="2400" dirty="0">
                <a:sym typeface="Symbol" pitchFamily="18" charset="2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ym typeface="Symbol" pitchFamily="18" charset="2"/>
              </a:rPr>
              <a:t>      当要对日志文件中的多条交错而无排列规律的日志记录进行</a:t>
            </a:r>
            <a:r>
              <a:rPr lang="en-US" altLang="zh-CN" sz="2400" dirty="0">
                <a:sym typeface="Symbol" pitchFamily="18" charset="2"/>
              </a:rPr>
              <a:t>REDO</a:t>
            </a:r>
            <a:r>
              <a:rPr lang="zh-CN" altLang="en-US" sz="2400" dirty="0">
                <a:sym typeface="Symbol" pitchFamily="18" charset="2"/>
              </a:rPr>
              <a:t>和</a:t>
            </a:r>
            <a:r>
              <a:rPr lang="en-US" altLang="zh-CN" sz="2400" dirty="0">
                <a:sym typeface="Symbol" pitchFamily="18" charset="2"/>
              </a:rPr>
              <a:t>UNDO</a:t>
            </a:r>
            <a:r>
              <a:rPr lang="zh-CN" altLang="en-US" sz="2400" dirty="0">
                <a:sym typeface="Symbol" pitchFamily="18" charset="2"/>
              </a:rPr>
              <a:t>操作时，只需各自按照上述规则进行，从基本原理上分析，</a:t>
            </a:r>
            <a:r>
              <a:rPr lang="en-US" altLang="zh-CN" sz="2400" dirty="0">
                <a:sym typeface="Symbol" pitchFamily="18" charset="2"/>
              </a:rPr>
              <a:t>REDO</a:t>
            </a:r>
            <a:r>
              <a:rPr lang="zh-CN" altLang="en-US" sz="2400" dirty="0">
                <a:sym typeface="Symbol" pitchFamily="18" charset="2"/>
              </a:rPr>
              <a:t>和</a:t>
            </a:r>
            <a:r>
              <a:rPr lang="en-US" altLang="zh-CN" sz="2400" dirty="0">
                <a:sym typeface="Symbol" pitchFamily="18" charset="2"/>
              </a:rPr>
              <a:t>UNDO</a:t>
            </a:r>
            <a:r>
              <a:rPr lang="zh-CN" altLang="en-US" sz="2400" dirty="0">
                <a:sym typeface="Symbol" pitchFamily="18" charset="2"/>
              </a:rPr>
              <a:t>之间原则上没有先后的要求，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执行多次也没有影响</a:t>
            </a:r>
            <a:r>
              <a:rPr lang="zh-CN" altLang="en-US" sz="2400" dirty="0">
                <a:sym typeface="Symbol" pitchFamily="18" charset="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" name="星形: 十二角 3">
            <a:extLst>
              <a:ext uri="{FF2B5EF4-FFF2-40B4-BE49-F238E27FC236}">
                <a16:creationId xmlns:a16="http://schemas.microsoft.com/office/drawing/2014/main" id="{F6C1CC8D-ED04-452D-96ED-BFB7EEBC22A5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676403" y="152400"/>
            <a:ext cx="8855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+mn-ea"/>
              </a:rPr>
              <a:t>DBMS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的缓存与核心进程</a:t>
            </a:r>
          </a:p>
        </p:txBody>
      </p:sp>
      <p:pic>
        <p:nvPicPr>
          <p:cNvPr id="31747" name="Picture 6" descr="缓冲区内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615" y="868431"/>
            <a:ext cx="7315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76403" y="1124747"/>
            <a:ext cx="88550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/>
              <a:t> 缓存中的日志内容单调递增，缓存资源有限，因此，</a:t>
            </a:r>
            <a:r>
              <a:rPr lang="en-US" altLang="zh-CN" sz="2400" dirty="0"/>
              <a:t>DBMS</a:t>
            </a:r>
            <a:r>
              <a:rPr lang="zh-CN" altLang="en-US" sz="2400" dirty="0"/>
              <a:t>需要建立缓存中的日志写出到磁盘日志文件的机制，其中，触发日志缓存页面写出到外存联机日志文件的原因包括：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事务提交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缓冲区容量使用达到一定限度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DBMS</a:t>
            </a:r>
            <a:r>
              <a:rPr lang="zh-CN" altLang="en-US" sz="2400" dirty="0"/>
              <a:t>的</a:t>
            </a:r>
            <a:r>
              <a:rPr lang="en-US" altLang="zh-CN" sz="2400" dirty="0"/>
              <a:t>shutdown</a:t>
            </a:r>
            <a:r>
              <a:rPr lang="zh-CN" altLang="en-US" sz="2400" dirty="0"/>
              <a:t>、检查点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日志相关的协议（保证事务的原子性和持久性）：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先写日志协议</a:t>
            </a:r>
            <a:r>
              <a:rPr lang="en-US" altLang="zh-CN" sz="2400" dirty="0">
                <a:solidFill>
                  <a:srgbClr val="0000FF"/>
                </a:solidFill>
                <a:sym typeface="Symbol" pitchFamily="18" charset="2"/>
              </a:rPr>
              <a:t>WAL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——</a:t>
            </a:r>
            <a:r>
              <a:rPr lang="zh-CN" altLang="en-US" sz="2400" dirty="0">
                <a:sym typeface="Symbol" pitchFamily="18" charset="2"/>
              </a:rPr>
              <a:t>在覆盖一个外存页面之前，必须先强制写出该页面新版本对应的日志记录。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9912350" y="372110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星形: 十二角 5">
            <a:extLst>
              <a:ext uri="{FF2B5EF4-FFF2-40B4-BE49-F238E27FC236}">
                <a16:creationId xmlns:a16="http://schemas.microsoft.com/office/drawing/2014/main" id="{B377A621-BF7E-4C44-8DB3-72A495CF4E2C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028"/>
          <p:cNvSpPr txBox="1">
            <a:spLocks noChangeArrowheads="1"/>
          </p:cNvSpPr>
          <p:nvPr/>
        </p:nvSpPr>
        <p:spPr bwMode="auto">
          <a:xfrm>
            <a:off x="1812928" y="788991"/>
            <a:ext cx="84740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ym typeface="Symbol" pitchFamily="18" charset="2"/>
              </a:rPr>
              <a:t>先写日志协议实现技术：每个数据页面有一个字段记录最近版本对应的日志记录的</a:t>
            </a:r>
            <a:r>
              <a:rPr lang="en-US" altLang="zh-CN" sz="2400" dirty="0">
                <a:sym typeface="Symbol" pitchFamily="18" charset="2"/>
              </a:rPr>
              <a:t>LSN</a:t>
            </a:r>
            <a:r>
              <a:rPr lang="zh-CN" altLang="en-US" sz="2400" dirty="0">
                <a:sym typeface="Symbol" pitchFamily="18" charset="2"/>
              </a:rPr>
              <a:t>，写出该页面前，调用</a:t>
            </a:r>
            <a:r>
              <a:rPr lang="en-US" altLang="zh-CN" sz="2400" dirty="0">
                <a:sym typeface="Symbol" pitchFamily="18" charset="2"/>
              </a:rPr>
              <a:t>Log_flush</a:t>
            </a:r>
            <a:r>
              <a:rPr lang="zh-CN" altLang="en-US" sz="2400" dirty="0">
                <a:sym typeface="Symbol" pitchFamily="18" charset="2"/>
              </a:rPr>
              <a:t>内部函数将该</a:t>
            </a:r>
            <a:r>
              <a:rPr lang="en-US" altLang="zh-CN" sz="2400" dirty="0">
                <a:sym typeface="Symbol" pitchFamily="18" charset="2"/>
              </a:rPr>
              <a:t>LSN</a:t>
            </a:r>
            <a:r>
              <a:rPr lang="zh-CN" altLang="en-US" sz="2400" dirty="0">
                <a:sym typeface="Symbol" pitchFamily="18" charset="2"/>
              </a:rPr>
              <a:t>之前的所有日志记录写出。</a:t>
            </a:r>
            <a:endParaRPr lang="en-US" altLang="zh-CN" sz="2400" dirty="0">
              <a:solidFill>
                <a:srgbClr val="0000FF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solidFill>
                <a:srgbClr val="0000FF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提交时强制写日志协议</a:t>
            </a:r>
            <a:r>
              <a:rPr lang="en-US" altLang="zh-CN" sz="2400" dirty="0">
                <a:solidFill>
                  <a:srgbClr val="0000FF"/>
                </a:solidFill>
                <a:sym typeface="Symbol" pitchFamily="18" charset="2"/>
              </a:rPr>
              <a:t>force-log-at-commit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——</a:t>
            </a:r>
            <a:r>
              <a:rPr lang="zh-CN" altLang="en-US" sz="2400" dirty="0">
                <a:sym typeface="Symbol" pitchFamily="18" charset="2"/>
              </a:rPr>
              <a:t>作为提交工作的一部分，必须强制写出该事务的所有日志记录。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ym typeface="Symbol" pitchFamily="18" charset="2"/>
              </a:rPr>
              <a:t>实现技术：调用</a:t>
            </a:r>
            <a:r>
              <a:rPr lang="en-US" altLang="zh-CN" sz="2400" dirty="0">
                <a:sym typeface="Symbol" pitchFamily="18" charset="2"/>
              </a:rPr>
              <a:t>Log_flush</a:t>
            </a:r>
            <a:r>
              <a:rPr lang="zh-CN" altLang="en-US" sz="2400" dirty="0">
                <a:sym typeface="Symbol" pitchFamily="18" charset="2"/>
              </a:rPr>
              <a:t>将该事务的</a:t>
            </a:r>
            <a:r>
              <a:rPr lang="en-US" altLang="zh-CN" sz="2400" dirty="0">
                <a:sym typeface="Symbol" pitchFamily="18" charset="2"/>
              </a:rPr>
              <a:t>commit</a:t>
            </a:r>
            <a:r>
              <a:rPr lang="zh-CN" altLang="en-US" sz="2400" dirty="0">
                <a:sym typeface="Symbol" pitchFamily="18" charset="2"/>
              </a:rPr>
              <a:t>日志记录及其之前的所有日志记录写出。</a:t>
            </a:r>
          </a:p>
          <a:p>
            <a:pPr>
              <a:spcBef>
                <a:spcPct val="50000"/>
              </a:spcBef>
            </a:pPr>
            <a:endParaRPr lang="en-US" altLang="zh-CN" sz="24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sym typeface="Symbol" pitchFamily="18" charset="2"/>
              </a:rPr>
              <a:t>成组提交技术：</a:t>
            </a:r>
            <a:r>
              <a:rPr lang="zh-CN" altLang="en-US" sz="2400" dirty="0">
                <a:sym typeface="Symbol" pitchFamily="18" charset="2"/>
              </a:rPr>
              <a:t>当日志记录产生较为频繁时，凑齐一组（一个日志缓存页面）的日志记录才执行日志缓存写出操作，在此之前改组日志对应的事务提交均处于等待状态。</a:t>
            </a:r>
            <a:endParaRPr lang="en-US" altLang="zh-CN" sz="24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30723" name="AutoShape 1030"/>
          <p:cNvSpPr>
            <a:spLocks noChangeArrowheads="1"/>
          </p:cNvSpPr>
          <p:nvPr/>
        </p:nvSpPr>
        <p:spPr bwMode="auto">
          <a:xfrm>
            <a:off x="10128448" y="87630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01E088EA-0BB0-443C-BDCE-D46D3BDC7035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76403" y="798501"/>
            <a:ext cx="88550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</a:pPr>
            <a:r>
              <a:rPr lang="en-US" altLang="zh-CN" sz="2400" dirty="0"/>
              <a:t>7 </a:t>
            </a:r>
            <a:r>
              <a:rPr lang="zh-CN" altLang="en-US" sz="2400" dirty="0"/>
              <a:t>、缓存管理</a:t>
            </a:r>
            <a:endParaRPr lang="en-US" altLang="zh-CN" sz="2400" dirty="0"/>
          </a:p>
          <a:p>
            <a:pPr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dirty="0"/>
              <a:t>数据缓存中的页面可分为两类：干净页面和脏页面。</a:t>
            </a:r>
          </a:p>
          <a:p>
            <a:r>
              <a:rPr lang="zh-CN" altLang="en-US" sz="2400" dirty="0"/>
              <a:t>      干净页面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由已提交的事务更新完的页面</a:t>
            </a:r>
          </a:p>
          <a:p>
            <a:r>
              <a:rPr lang="zh-CN" altLang="en-US" sz="2400" dirty="0"/>
              <a:t>      脏页面   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由未完成的事务更新的页面</a:t>
            </a:r>
          </a:p>
          <a:p>
            <a:pPr>
              <a:buClr>
                <a:srgbClr val="0000FF"/>
              </a:buClr>
              <a:buFont typeface="Wingdings" pitchFamily="2" charset="2"/>
              <a:buChar char="n"/>
            </a:pPr>
            <a:endParaRPr lang="en-US" altLang="zh-CN" sz="2400" dirty="0"/>
          </a:p>
          <a:p>
            <a:pPr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dirty="0"/>
              <a:t>系统性能相关的问题</a:t>
            </a: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 干净页面的写出策略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强制写（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force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事务提交时先写出所有该事务相关的干净页面，然后才能完成提交。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非强制写（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no-force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>
                <a:latin typeface="Times New Roman" pitchFamily="18" charset="0"/>
              </a:rPr>
              <a:t>即使事务修改的磁盘块没有全部写回到磁盘，也允许它提交完成。</a:t>
            </a:r>
            <a:endParaRPr lang="zh-CN" altLang="en-US" sz="2400" dirty="0"/>
          </a:p>
          <a:p>
            <a:pPr>
              <a:buFont typeface="Wingdings" pitchFamily="2" charset="2"/>
              <a:buNone/>
            </a:pPr>
            <a:endParaRPr lang="zh-CN" altLang="en-US" sz="2400" dirty="0"/>
          </a:p>
          <a:p>
            <a:pPr>
              <a:buFont typeface="Wingdings" pitchFamily="2" charset="2"/>
              <a:buChar char="§"/>
            </a:pPr>
            <a:r>
              <a:rPr lang="zh-CN" altLang="en-US" sz="2400" dirty="0"/>
              <a:t> 强制写与非强制写对性能的影响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强制写策略增加了事务提交的响应时间，还造成频繁的</a:t>
            </a:r>
            <a:r>
              <a:rPr lang="en-US" altLang="zh-CN" sz="2400" dirty="0"/>
              <a:t>I/O</a:t>
            </a:r>
            <a:r>
              <a:rPr lang="zh-CN" altLang="en-US" sz="2400" dirty="0"/>
              <a:t>操作，降低了系统的事务吞吐率。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6C989D87-DD2E-4C1A-B4D4-B99514730391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172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024034" y="785794"/>
            <a:ext cx="89685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sz="2400" dirty="0"/>
              <a:t>脏页面写出的策略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隐   形（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steal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>
                <a:latin typeface="Times New Roman" pitchFamily="18" charset="0"/>
              </a:rPr>
              <a:t>脏页面</a:t>
            </a:r>
            <a:r>
              <a:rPr lang="zh-CN" altLang="en-US" sz="2400" dirty="0"/>
              <a:t>可随时由于页面替换被写出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非隐形（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no-steal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>
                <a:latin typeface="Times New Roman" pitchFamily="18" charset="0"/>
              </a:rPr>
              <a:t>脏</a:t>
            </a:r>
            <a:r>
              <a:rPr lang="zh-CN" altLang="en-US" sz="2400" dirty="0"/>
              <a:t>页面被固定在缓冲区中，不允许被替换出去，直到事务结束（提交或者夭折） 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buFont typeface="Wingdings" pitchFamily="2" charset="2"/>
              <a:buChar char="§"/>
            </a:pPr>
            <a:r>
              <a:rPr lang="zh-CN" altLang="en-US" sz="2400" dirty="0"/>
              <a:t>隐形与非隐形对性能的影响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非隐形策略增加了对缓冲区容量的要求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实现机制： </a:t>
            </a:r>
            <a:r>
              <a:rPr lang="zh-CN" altLang="en-US" sz="2400" dirty="0"/>
              <a:t>缓存页面固定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原理：</a:t>
            </a:r>
            <a:r>
              <a:rPr lang="zh-CN" altLang="en-US" sz="2400" dirty="0"/>
              <a:t>       对数据页面封锁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锁的类型： </a:t>
            </a:r>
            <a:r>
              <a:rPr lang="zh-CN" altLang="en-US" sz="2400" dirty="0"/>
              <a:t>闩锁（</a:t>
            </a:r>
            <a:r>
              <a:rPr lang="en-US" altLang="zh-CN" sz="2400" dirty="0"/>
              <a:t>latch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缓冲页面上的闩锁与事务并发控制的锁无关，是一种短期持有的锁。</a:t>
            </a:r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085B1729-C997-4C6F-BFAF-ADD747940B50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024034" y="785797"/>
            <a:ext cx="84296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dirty="0"/>
              <a:t>     先写日志协议要求缓冲页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的相关日志必须在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输出之前输出到磁盘，并且，为了保证先写日志协议，在输出缓冲页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到磁盘时，不能允许同时有向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缓冲页的写操作。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相应措施：</a:t>
            </a:r>
            <a:r>
              <a:rPr lang="zh-CN" altLang="en-US" sz="2400" dirty="0"/>
              <a:t>缓冲页面当事务要对一个数据项执行写操作时，需要先获得该数据项所在页面的排它锁（闩锁），并且更新完后立即释放该锁。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使用闩锁时的缓冲页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输出到磁盘的过程：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）获取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上的排他锁闩锁，以确保没有其他事务正在对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执行写操作；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）将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相关的</a:t>
            </a:r>
            <a:r>
              <a:rPr lang="zh-CN" altLang="en-US" sz="2400" dirty="0">
                <a:solidFill>
                  <a:srgbClr val="FF0000"/>
                </a:solidFill>
              </a:rPr>
              <a:t>全部</a:t>
            </a:r>
            <a:r>
              <a:rPr lang="zh-CN" altLang="en-US" sz="2400" dirty="0"/>
              <a:t>日志记录输出到磁盘；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）将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输出到磁盘；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）释放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上的排他锁闩锁。</a:t>
            </a:r>
            <a:endParaRPr lang="en-US" altLang="zh-CN" sz="2400" dirty="0"/>
          </a:p>
          <a:p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0000FF"/>
                </a:solidFill>
              </a:rPr>
              <a:t>申请和释放缓冲页面的闩锁即使不遵循两阶段锁协议，也不影响事务的可串行性。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085B1729-C997-4C6F-BFAF-ADD747940B50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84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596" y="571480"/>
            <a:ext cx="8229600" cy="500058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latin typeface="Verdana" pitchFamily="34" charset="0"/>
                <a:ea typeface="黑体" pitchFamily="2" charset="-122"/>
                <a:cs typeface="+mn-cs"/>
              </a:rPr>
              <a:t>事务（</a:t>
            </a:r>
            <a:r>
              <a:rPr kumimoji="1" lang="en-US" altLang="zh-CN" sz="2800" dirty="0">
                <a:latin typeface="Verdana" pitchFamily="34" charset="0"/>
                <a:ea typeface="黑体" pitchFamily="2" charset="-122"/>
                <a:cs typeface="+mn-cs"/>
              </a:rPr>
              <a:t>transaction</a:t>
            </a:r>
            <a:r>
              <a:rPr kumimoji="1" lang="zh-CN" altLang="en-US" sz="2800" dirty="0">
                <a:latin typeface="Verdana" pitchFamily="34" charset="0"/>
                <a:ea typeface="黑体" pitchFamily="2" charset="-122"/>
                <a:cs typeface="+mn-cs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28" y="1071546"/>
            <a:ext cx="8229600" cy="5597814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、构成方式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b="1" dirty="0">
                <a:latin typeface="宋体" pitchFamily="2" charset="-122"/>
              </a:rPr>
              <a:t>① 显式</a:t>
            </a:r>
            <a:endParaRPr lang="zh-CN" altLang="en-US" sz="2400" b="1" dirty="0"/>
          </a:p>
          <a:p>
            <a:pPr>
              <a:buNone/>
            </a:pPr>
            <a:r>
              <a:rPr lang="en-US" altLang="zh-CN" sz="2400" dirty="0">
                <a:latin typeface="+mn-ea"/>
              </a:rPr>
              <a:t>  BEGIN TRANSACTION</a:t>
            </a:r>
          </a:p>
          <a:p>
            <a:pPr>
              <a:buNone/>
            </a:pPr>
            <a:r>
              <a:rPr lang="en-US" altLang="zh-CN" sz="2400" dirty="0">
                <a:latin typeface="+mn-ea"/>
              </a:rPr>
              <a:t>  ···</a:t>
            </a:r>
          </a:p>
          <a:p>
            <a:pPr>
              <a:buNone/>
            </a:pPr>
            <a:r>
              <a:rPr lang="en-US" altLang="zh-CN" sz="2400" dirty="0">
                <a:latin typeface="+mn-ea"/>
              </a:rPr>
              <a:t>  COMMIT    </a:t>
            </a:r>
            <a:r>
              <a:rPr lang="zh-CN" altLang="en-US" sz="2400" dirty="0">
                <a:latin typeface="+mn-ea"/>
              </a:rPr>
              <a:t>或者</a:t>
            </a:r>
            <a:r>
              <a:rPr lang="en-US" altLang="zh-CN" sz="2400" dirty="0">
                <a:latin typeface="+mn-ea"/>
              </a:rPr>
              <a:t>ROLLBACK</a:t>
            </a:r>
          </a:p>
          <a:p>
            <a:pPr>
              <a:buNone/>
            </a:pPr>
            <a:r>
              <a:rPr lang="zh-CN" altLang="en-US" sz="2400" dirty="0">
                <a:latin typeface="+mn-ea"/>
              </a:rPr>
              <a:t>  其中：</a:t>
            </a:r>
          </a:p>
          <a:p>
            <a:pPr>
              <a:buNone/>
            </a:pPr>
            <a:r>
              <a:rPr lang="en-US" altLang="zh-CN" sz="2400" dirty="0">
                <a:latin typeface="+mn-ea"/>
              </a:rPr>
              <a:t>  COMMIT</a:t>
            </a:r>
            <a:r>
              <a:rPr lang="zh-CN" altLang="en-US" sz="2400" dirty="0">
                <a:latin typeface="+mn-ea"/>
              </a:rPr>
              <a:t>：提交，事务对</a:t>
            </a:r>
            <a:r>
              <a:rPr lang="en-US" altLang="zh-CN" sz="2400" dirty="0">
                <a:latin typeface="+mn-ea"/>
              </a:rPr>
              <a:t>DB</a:t>
            </a:r>
            <a:r>
              <a:rPr lang="zh-CN" altLang="en-US" sz="2400" dirty="0">
                <a:latin typeface="+mn-ea"/>
              </a:rPr>
              <a:t>修改写回到磁盘上的</a:t>
            </a:r>
            <a:r>
              <a:rPr lang="en-US" altLang="zh-CN" sz="2400" dirty="0">
                <a:latin typeface="+mn-ea"/>
              </a:rPr>
              <a:t>DB</a:t>
            </a:r>
            <a:r>
              <a:rPr lang="zh-CN" altLang="en-US" sz="2400" dirty="0">
                <a:latin typeface="+mn-ea"/>
              </a:rPr>
              <a:t>中去。</a:t>
            </a:r>
          </a:p>
          <a:p>
            <a:pPr>
              <a:buNone/>
            </a:pPr>
            <a:r>
              <a:rPr lang="en-US" altLang="zh-CN" sz="2400" dirty="0">
                <a:latin typeface="+mn-ea"/>
              </a:rPr>
              <a:t>  ROLLBACK</a:t>
            </a:r>
            <a:r>
              <a:rPr lang="zh-CN" altLang="en-US" sz="2400" dirty="0">
                <a:latin typeface="+mn-ea"/>
              </a:rPr>
              <a:t>：回滚，撤消对</a:t>
            </a:r>
            <a:r>
              <a:rPr lang="en-US" altLang="zh-CN" sz="2400" dirty="0">
                <a:latin typeface="+mn-ea"/>
              </a:rPr>
              <a:t>DB</a:t>
            </a:r>
            <a:r>
              <a:rPr lang="zh-CN" altLang="en-US" sz="2400" dirty="0">
                <a:latin typeface="+mn-ea"/>
              </a:rPr>
              <a:t>之修改，回滚到事务开始状态。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  ABORT???——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底层实现技术</a:t>
            </a:r>
            <a:endParaRPr lang="en-US" altLang="zh-CN" sz="2400" dirty="0">
              <a:solidFill>
                <a:srgbClr val="0000FF"/>
              </a:solidFill>
              <a:latin typeface="+mn-ea"/>
            </a:endParaRPr>
          </a:p>
          <a:p>
            <a:pPr>
              <a:buNone/>
            </a:pPr>
            <a:r>
              <a:rPr lang="en-US" altLang="zh-CN" sz="2400" b="1" dirty="0">
                <a:latin typeface="宋体" pitchFamily="2" charset="-122"/>
              </a:rPr>
              <a:t>②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隐式（可能是系统默认方式）</a:t>
            </a:r>
          </a:p>
          <a:p>
            <a:pPr>
              <a:buNone/>
            </a:pPr>
            <a:r>
              <a:rPr lang="zh-CN" altLang="en-US" sz="2400" dirty="0">
                <a:latin typeface="+mn-ea"/>
              </a:rPr>
              <a:t>  某种环境或者程序中的一条</a:t>
            </a:r>
            <a:r>
              <a:rPr lang="en-US" altLang="zh-CN" sz="2400" dirty="0">
                <a:latin typeface="+mn-ea"/>
              </a:rPr>
              <a:t>SQL</a:t>
            </a:r>
            <a:r>
              <a:rPr lang="zh-CN" altLang="en-US" sz="2400" dirty="0">
                <a:latin typeface="+mn-ea"/>
              </a:rPr>
              <a:t>语句、</a:t>
            </a:r>
          </a:p>
          <a:p>
            <a:pPr>
              <a:buNone/>
            </a:pPr>
            <a:r>
              <a:rPr lang="zh-CN" altLang="en-US" sz="2400" dirty="0">
                <a:latin typeface="Times New Roman" pitchFamily="18" charset="0"/>
              </a:rPr>
              <a:t>    应用程序或操作窗口退出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右大括号 4"/>
          <p:cNvSpPr/>
          <p:nvPr/>
        </p:nvSpPr>
        <p:spPr>
          <a:xfrm>
            <a:off x="5999401" y="2132856"/>
            <a:ext cx="432048" cy="1008112"/>
          </a:xfrm>
          <a:prstGeom prst="rightBrace">
            <a:avLst>
              <a:gd name="adj1" fmla="val 39854"/>
              <a:gd name="adj2" fmla="val 50000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6"/>
          <p:cNvSpPr txBox="1">
            <a:spLocks noChangeArrowheads="1"/>
          </p:cNvSpPr>
          <p:nvPr/>
        </p:nvSpPr>
        <p:spPr bwMode="auto">
          <a:xfrm>
            <a:off x="1676403" y="1256561"/>
            <a:ext cx="88550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lang="en-US" altLang="zh-CN" sz="2800" dirty="0"/>
              <a:t> </a:t>
            </a:r>
            <a:r>
              <a:rPr lang="zh-CN" altLang="en-US" sz="2800" dirty="0"/>
              <a:t>强制写与非强制写对日志与恢复的影响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  强制写策略减少了对日志记录中</a:t>
            </a:r>
            <a:r>
              <a:rPr lang="en-US" altLang="zh-CN" sz="2800" dirty="0"/>
              <a:t>REDO</a:t>
            </a:r>
            <a:r>
              <a:rPr lang="zh-CN" altLang="en-US" sz="2800" dirty="0"/>
              <a:t>信息的需求，恢复时一般不需要</a:t>
            </a:r>
            <a:r>
              <a:rPr lang="en-US" altLang="zh-CN" sz="2800" dirty="0"/>
              <a:t>REDO</a:t>
            </a:r>
            <a:r>
              <a:rPr lang="zh-CN" altLang="en-US" sz="2800" dirty="0"/>
              <a:t>操作。</a:t>
            </a:r>
          </a:p>
          <a:p>
            <a:pPr>
              <a:buFont typeface="Wingdings" pitchFamily="2" charset="2"/>
              <a:buNone/>
            </a:pPr>
            <a:endParaRPr lang="zh-CN" altLang="en-US" sz="2800" dirty="0"/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en-US" sz="2800" dirty="0"/>
              <a:t> 隐形与非隐形对日志与恢复的影响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  非隐形策略减少了对日志记录中</a:t>
            </a:r>
            <a:r>
              <a:rPr lang="en-US" altLang="zh-CN" sz="2800" dirty="0"/>
              <a:t>UNDO</a:t>
            </a:r>
            <a:r>
              <a:rPr lang="zh-CN" altLang="en-US" sz="2800" dirty="0"/>
              <a:t>信息的需求，恢复时一般不需要</a:t>
            </a:r>
            <a:r>
              <a:rPr lang="en-US" altLang="zh-CN" sz="2800" dirty="0"/>
              <a:t>UNDO</a:t>
            </a:r>
            <a:r>
              <a:rPr lang="zh-CN" altLang="en-US" sz="2800" dirty="0"/>
              <a:t>操作。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星形: 十二角 4">
            <a:extLst>
              <a:ext uri="{FF2B5EF4-FFF2-40B4-BE49-F238E27FC236}">
                <a16:creationId xmlns:a16="http://schemas.microsoft.com/office/drawing/2014/main" id="{22BC8B90-B814-4736-B96D-A77DA1BA4F4D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52596" y="1369268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en-US" sz="2800" dirty="0"/>
              <a:t>强制写＋非隐形策略？</a:t>
            </a:r>
            <a:r>
              <a:rPr lang="zh-CN" altLang="en-US" sz="2800" dirty="0">
                <a:sym typeface="Symbol" pitchFamily="18" charset="2"/>
              </a:rPr>
              <a:t>日志</a:t>
            </a:r>
          </a:p>
        </p:txBody>
      </p:sp>
      <p:sp>
        <p:nvSpPr>
          <p:cNvPr id="4" name="矩形 3"/>
          <p:cNvSpPr/>
          <p:nvPr/>
        </p:nvSpPr>
        <p:spPr>
          <a:xfrm>
            <a:off x="2238348" y="1934985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dirty="0"/>
              <a:t>日志不能省略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1</a:t>
            </a:r>
            <a:r>
              <a:rPr lang="zh-CN" altLang="en-US" sz="2400" dirty="0"/>
              <a:t>）介质故障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>
                <a:sym typeface="Symbol" pitchFamily="18" charset="2"/>
              </a:rPr>
              <a:t>REDO</a:t>
            </a:r>
            <a:r>
              <a:rPr lang="zh-CN" altLang="en-US" sz="2400" dirty="0">
                <a:sym typeface="Symbol" pitchFamily="18" charset="2"/>
              </a:rPr>
              <a:t>信息的必要性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ym typeface="Symbol" pitchFamily="18" charset="2"/>
              </a:rPr>
              <a:t>      </a:t>
            </a: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）提交的过程中，页面是脏的，隐含着采用了隐形策略，除非采用更加复杂的影子页算法，保证提交操作的原子性。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2024034" y="3740839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zh-CN" altLang="en-US" sz="2400" dirty="0">
              <a:sym typeface="Symbol" pitchFamily="18" charset="2"/>
            </a:endParaRP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en-US" sz="2400" dirty="0">
                <a:sym typeface="Symbol" pitchFamily="18" charset="2"/>
              </a:rPr>
              <a:t> 一般采用非强制写＋隐形策略，以降低系统开销，提高响应能力。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→日志的开销。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1709685" y="700715"/>
            <a:ext cx="1722021" cy="612648"/>
          </a:xfrm>
          <a:prstGeom prst="wedgeRoundRectCallout">
            <a:avLst>
              <a:gd name="adj1" fmla="val 32662"/>
              <a:gd name="adj2" fmla="val 718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 REDO?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3935763" y="700715"/>
            <a:ext cx="1722021" cy="612648"/>
          </a:xfrm>
          <a:prstGeom prst="wedgeRoundRectCallout">
            <a:avLst>
              <a:gd name="adj1" fmla="val -24587"/>
              <a:gd name="adj2" fmla="val 7416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 UNDO?</a:t>
            </a:r>
            <a:endParaRPr lang="zh-CN" altLang="en-US" dirty="0"/>
          </a:p>
        </p:txBody>
      </p:sp>
      <p:sp>
        <p:nvSpPr>
          <p:cNvPr id="9" name="星形: 十二角 8">
            <a:extLst>
              <a:ext uri="{FF2B5EF4-FFF2-40B4-BE49-F238E27FC236}">
                <a16:creationId xmlns:a16="http://schemas.microsoft.com/office/drawing/2014/main" id="{24BDCA34-8C01-4F9D-8032-38696982C89D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755778" y="788991"/>
            <a:ext cx="85883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10. 5  </a:t>
            </a:r>
            <a:r>
              <a:rPr lang="zh-CN" altLang="en-US" sz="2400" b="1" dirty="0"/>
              <a:t>恢复策略</a:t>
            </a:r>
          </a:p>
          <a:p>
            <a:endParaRPr lang="zh-CN" altLang="en-US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、事务故障恢复</a:t>
            </a:r>
          </a:p>
          <a:p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因各种故障导致事务未执行完而</a:t>
            </a:r>
            <a:r>
              <a:rPr lang="en-US" altLang="zh-CN" sz="2400" dirty="0"/>
              <a:t>abort</a:t>
            </a:r>
            <a:r>
              <a:rPr lang="zh-CN" altLang="en-US" sz="2400" dirty="0"/>
              <a:t>时的恢复。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）目标：维护原子性</a:t>
            </a:r>
          </a:p>
          <a:p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）恢复步骤</a:t>
            </a:r>
          </a:p>
          <a:p>
            <a:r>
              <a:rPr lang="zh-CN" altLang="en-US" sz="2400" dirty="0"/>
              <a:t>① 反向扫描日志文件：</a:t>
            </a:r>
          </a:p>
          <a:p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查事务执行过的更新操作；</a:t>
            </a:r>
          </a:p>
          <a:p>
            <a:r>
              <a:rPr lang="zh-CN" altLang="en-US" sz="2400" dirty="0"/>
              <a:t>② 执行该事务的最晚日志记录的</a:t>
            </a:r>
            <a:r>
              <a:rPr lang="en-US" altLang="zh-CN" sz="2400" dirty="0">
                <a:solidFill>
                  <a:srgbClr val="FF0000"/>
                </a:solidFill>
              </a:rPr>
              <a:t>UNDO</a:t>
            </a:r>
            <a:r>
              <a:rPr lang="zh-CN" altLang="en-US" sz="2400" dirty="0">
                <a:solidFill>
                  <a:srgbClr val="FF0000"/>
                </a:solidFill>
              </a:rPr>
              <a:t>操作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③ 循环执行上述操作并同样处理，</a:t>
            </a:r>
            <a:r>
              <a:rPr lang="zh-CN" altLang="en-US" sz="2400" dirty="0">
                <a:solidFill>
                  <a:srgbClr val="FF0000"/>
                </a:solidFill>
              </a:rPr>
              <a:t>直至事务开始标记。</a:t>
            </a:r>
          </a:p>
          <a:p>
            <a:endParaRPr lang="zh-CN" altLang="en-US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）特点</a:t>
            </a:r>
          </a:p>
          <a:p>
            <a:r>
              <a:rPr lang="en-US" altLang="zh-CN" sz="2400" dirty="0"/>
              <a:t>DBMS</a:t>
            </a:r>
            <a:r>
              <a:rPr lang="zh-CN" altLang="en-US" sz="2400" dirty="0"/>
              <a:t>自动完成</a:t>
            </a:r>
          </a:p>
          <a:p>
            <a:endParaRPr lang="en-US" altLang="zh-CN" sz="2400" dirty="0"/>
          </a:p>
        </p:txBody>
      </p:sp>
      <p:sp>
        <p:nvSpPr>
          <p:cNvPr id="36867" name="AutoShape 6"/>
          <p:cNvSpPr>
            <a:spLocks noChangeArrowheads="1"/>
          </p:cNvSpPr>
          <p:nvPr/>
        </p:nvSpPr>
        <p:spPr bwMode="auto">
          <a:xfrm>
            <a:off x="9912350" y="3154366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7464428" y="6192838"/>
            <a:ext cx="2735263" cy="609600"/>
          </a:xfrm>
          <a:prstGeom prst="wedgeEllipseCallout">
            <a:avLst>
              <a:gd name="adj1" fmla="val -75260"/>
              <a:gd name="adj2" fmla="val -334634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/>
              <a:t>扫描的范围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660528" y="336553"/>
            <a:ext cx="877887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/>
              <a:t>DB</a:t>
            </a:r>
            <a:r>
              <a:rPr lang="zh-CN" altLang="en-US" sz="2400" dirty="0">
                <a:latin typeface="Times New Roman" pitchFamily="18" charset="0"/>
              </a:rPr>
              <a:t>故障恢复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）系统故障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>
                <a:latin typeface="Times New Roman" pitchFamily="18" charset="0"/>
              </a:rPr>
              <a:t>撤消故障发生时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未完成事务</a:t>
            </a:r>
            <a:r>
              <a:rPr lang="zh-CN" altLang="en-US" sz="2400" dirty="0">
                <a:latin typeface="Times New Roman" pitchFamily="18" charset="0"/>
              </a:rPr>
              <a:t>和重做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已完成事务</a:t>
            </a:r>
            <a:r>
              <a:rPr lang="zh-CN" altLang="en-US" sz="2400" dirty="0">
                <a:latin typeface="Times New Roman" pitchFamily="18" charset="0"/>
              </a:rPr>
              <a:t>的恢复。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①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itchFamily="18" charset="0"/>
              </a:rPr>
              <a:t>目标</a:t>
            </a:r>
            <a:r>
              <a:rPr lang="zh-CN" altLang="en-US" sz="2400" dirty="0" smtClean="0">
                <a:latin typeface="Times New Roman" pitchFamily="18" charset="0"/>
              </a:rPr>
              <a:t>：原子性、持久性</a:t>
            </a:r>
            <a:endParaRPr lang="zh-CN" altLang="en-US" sz="2400" dirty="0">
              <a:latin typeface="Times New Roman" pitchFamily="18" charset="0"/>
            </a:endParaRPr>
          </a:p>
          <a:p>
            <a:endParaRPr lang="zh-CN" altLang="en-US" sz="2400" dirty="0"/>
          </a:p>
          <a:p>
            <a:r>
              <a:rPr lang="zh-CN" altLang="en-US" sz="2400" dirty="0"/>
              <a:t>② 步骤</a:t>
            </a:r>
          </a:p>
          <a:p>
            <a:r>
              <a:rPr lang="en-US" altLang="zh-CN" sz="2400" dirty="0">
                <a:latin typeface="Times New Roman" pitchFamily="18" charset="0"/>
              </a:rPr>
              <a:t>·</a:t>
            </a:r>
            <a:r>
              <a:rPr lang="zh-CN" altLang="en-US" sz="2400" dirty="0"/>
              <a:t>正向扫描日志文件；</a:t>
            </a:r>
          </a:p>
          <a:p>
            <a:r>
              <a:rPr lang="en-US" altLang="zh-CN" sz="2400" dirty="0">
                <a:latin typeface="Times New Roman" pitchFamily="18" charset="0"/>
              </a:rPr>
              <a:t>·</a:t>
            </a:r>
            <a:r>
              <a:rPr lang="zh-CN" altLang="en-US" sz="2400" dirty="0"/>
              <a:t>找出故障发生前已提交事务，该事务标识记入</a:t>
            </a:r>
            <a:r>
              <a:rPr lang="en-US" altLang="zh-CN" sz="2400" dirty="0"/>
              <a:t>REDO</a:t>
            </a:r>
            <a:r>
              <a:rPr lang="zh-CN" altLang="en-US" sz="2400" dirty="0"/>
              <a:t>队列；</a:t>
            </a:r>
          </a:p>
          <a:p>
            <a:r>
              <a:rPr lang="en-US" altLang="zh-CN" sz="2400" dirty="0">
                <a:latin typeface="Times New Roman" pitchFamily="18" charset="0"/>
              </a:rPr>
              <a:t>·</a:t>
            </a:r>
            <a:r>
              <a:rPr lang="zh-CN" altLang="en-US" sz="2400" dirty="0"/>
              <a:t>找出故障发生时未完成事务，该事务标识记入</a:t>
            </a:r>
            <a:r>
              <a:rPr lang="en-US" altLang="zh-CN" sz="2400" dirty="0"/>
              <a:t>UNDO</a:t>
            </a:r>
            <a:r>
              <a:rPr lang="zh-CN" altLang="en-US" sz="2400" dirty="0"/>
              <a:t>队列；</a:t>
            </a:r>
          </a:p>
          <a:p>
            <a:r>
              <a:rPr lang="en-US" altLang="zh-CN" sz="2400" dirty="0">
                <a:latin typeface="Times New Roman" pitchFamily="18" charset="0"/>
              </a:rPr>
              <a:t>·</a:t>
            </a:r>
            <a:r>
              <a:rPr lang="zh-CN" altLang="en-US" sz="2400" dirty="0">
                <a:latin typeface="Times New Roman" pitchFamily="18" charset="0"/>
              </a:rPr>
              <a:t>依照日志记录反向顺序</a:t>
            </a:r>
            <a:r>
              <a:rPr lang="zh-CN" altLang="en-US" sz="2400" dirty="0"/>
              <a:t>对</a:t>
            </a:r>
            <a:r>
              <a:rPr lang="en-US" altLang="zh-CN" sz="2400" dirty="0"/>
              <a:t>UNDO</a:t>
            </a:r>
            <a:r>
              <a:rPr lang="zh-CN" altLang="en-US" sz="2400" dirty="0"/>
              <a:t>队列中事务进行</a:t>
            </a:r>
            <a:r>
              <a:rPr lang="en-US" altLang="zh-CN" sz="2400" dirty="0"/>
              <a:t>UNDO</a:t>
            </a:r>
            <a:r>
              <a:rPr lang="zh-CN" altLang="en-US" sz="2400" dirty="0"/>
              <a:t>操作：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（反向扫描日志文件，执行该事务的</a:t>
            </a:r>
            <a:r>
              <a:rPr lang="en-US" altLang="zh-CN" sz="2400" dirty="0">
                <a:solidFill>
                  <a:srgbClr val="0000FF"/>
                </a:solidFill>
              </a:rPr>
              <a:t>UNDO</a:t>
            </a:r>
            <a:r>
              <a:rPr lang="zh-CN" altLang="en-US" sz="2400" dirty="0">
                <a:solidFill>
                  <a:srgbClr val="0000FF"/>
                </a:solidFill>
              </a:rPr>
              <a:t>操作）</a:t>
            </a:r>
            <a:r>
              <a:rPr lang="zh-CN" altLang="en-US" sz="2400" dirty="0"/>
              <a:t>；</a:t>
            </a:r>
          </a:p>
          <a:p>
            <a:r>
              <a:rPr lang="en-US" altLang="zh-CN" sz="2400" dirty="0">
                <a:latin typeface="Times New Roman" pitchFamily="18" charset="0"/>
              </a:rPr>
              <a:t>·</a:t>
            </a:r>
            <a:r>
              <a:rPr lang="zh-CN" altLang="en-US" sz="2400" dirty="0">
                <a:latin typeface="Times New Roman" pitchFamily="18" charset="0"/>
              </a:rPr>
              <a:t>依照日志记录正向顺序</a:t>
            </a:r>
            <a:r>
              <a:rPr lang="zh-CN" altLang="en-US" sz="2400" dirty="0"/>
              <a:t>对</a:t>
            </a:r>
            <a:r>
              <a:rPr lang="en-US" altLang="zh-CN" sz="2400" dirty="0"/>
              <a:t>REDO</a:t>
            </a:r>
            <a:r>
              <a:rPr lang="zh-CN" altLang="en-US" sz="2400" dirty="0"/>
              <a:t>队列中事务进行</a:t>
            </a:r>
            <a:r>
              <a:rPr lang="en-US" altLang="zh-CN" sz="2400" dirty="0"/>
              <a:t>REDO</a:t>
            </a:r>
            <a:r>
              <a:rPr lang="zh-CN" altLang="en-US" sz="2400" dirty="0"/>
              <a:t>操作；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（正向扫描日志文件，执行该事务的</a:t>
            </a:r>
            <a:r>
              <a:rPr lang="en-US" altLang="zh-CN" sz="2400" dirty="0">
                <a:solidFill>
                  <a:srgbClr val="0000FF"/>
                </a:solidFill>
              </a:rPr>
              <a:t>REDO</a:t>
            </a:r>
            <a:r>
              <a:rPr lang="zh-CN" altLang="en-US" sz="2400" dirty="0">
                <a:solidFill>
                  <a:srgbClr val="0000FF"/>
                </a:solidFill>
              </a:rPr>
              <a:t>操作）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③ 特点：</a:t>
            </a:r>
            <a:r>
              <a:rPr lang="en-US" altLang="zh-CN" sz="2400" dirty="0"/>
              <a:t>DBMS</a:t>
            </a:r>
            <a:r>
              <a:rPr lang="zh-CN" altLang="en-US" sz="2400" dirty="0"/>
              <a:t>自动完成。</a:t>
            </a:r>
          </a:p>
          <a:p>
            <a:pPr>
              <a:spcBef>
                <a:spcPct val="50000"/>
              </a:spcBef>
            </a:pPr>
            <a:endParaRPr lang="en-US" altLang="zh-CN" sz="2400" dirty="0"/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9912350" y="136842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7391403" y="2305050"/>
            <a:ext cx="2016125" cy="609600"/>
          </a:xfrm>
          <a:prstGeom prst="wedgeEllipseCallout">
            <a:avLst>
              <a:gd name="adj1" fmla="val -66537"/>
              <a:gd name="adj2" fmla="val -12890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/>
              <a:t>执行方向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  <p:bldP spid="737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0476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介质故障的恢复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1. 重装数据库，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使数据库恢复到一致性状态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2. 重做已完成的事务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690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/>
              <a:t>9.5.3  </a:t>
            </a:r>
            <a:r>
              <a:rPr lang="zh-CN" altLang="en-US" sz="3200" dirty="0" smtClean="0"/>
              <a:t>介质故障的恢复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556792"/>
            <a:ext cx="9577064" cy="530120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000" dirty="0" smtClean="0"/>
              <a:t>恢复步骤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1. 装入最新的后备数据库副本，使数据库恢复到最近一次转储时的一致性状态。</a:t>
            </a:r>
          </a:p>
          <a:p>
            <a:pPr lvl="1"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sz="2400" dirty="0"/>
              <a:t>对于静态转储的数据库副本，装入后数据库即处于一致性状态</a:t>
            </a:r>
          </a:p>
          <a:p>
            <a:pPr lvl="1"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sz="2400" dirty="0"/>
              <a:t>对于动态转储的数据库副本，还须同时装入转储时刻的日志文件副本，利用与恢复系统故障相同的方法（即</a:t>
            </a:r>
            <a:r>
              <a:rPr lang="en-US" altLang="zh-CN" sz="2400" dirty="0"/>
              <a:t>REDO+UNDO），</a:t>
            </a:r>
            <a:r>
              <a:rPr lang="zh-CN" altLang="en-US" sz="2400" dirty="0"/>
              <a:t>才能将数据库恢复到一致性状态。</a:t>
            </a:r>
          </a:p>
        </p:txBody>
      </p:sp>
    </p:spTree>
    <p:extLst>
      <p:ext uri="{BB962C8B-B14F-4D97-AF65-F5344CB8AC3E}">
        <p14:creationId xmlns:p14="http://schemas.microsoft.com/office/powerpoint/2010/main" val="394962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介质故障的恢复（续）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658588"/>
            <a:ext cx="9937104" cy="51994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2. 装入有关的日志文件副本（转储结束时刻的日志副本），重做已完成的事务。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首先扫描日志文件，找出故障发生时已提交的事务的标识，将其记入重做队列。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然后正向扫描日志文件，对重做队列中的所有事务进行重做处理。即将日志记录中“更新后的值”写入数据库。</a:t>
            </a:r>
          </a:p>
        </p:txBody>
      </p:sp>
    </p:spTree>
    <p:extLst>
      <p:ext uri="{BB962C8B-B14F-4D97-AF65-F5344CB8AC3E}">
        <p14:creationId xmlns:p14="http://schemas.microsoft.com/office/powerpoint/2010/main" val="307057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利用静态转储副本将数据库恢复到一致性状态</a:t>
            </a:r>
            <a:endParaRPr lang="zh-CN" altLang="en-US" sz="3200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667000" y="2133600"/>
            <a:ext cx="74676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000" b="1">
                <a:latin typeface="宋体" panose="02010600030101010101" pitchFamily="2" charset="-122"/>
              </a:rPr>
              <a:t>                                                     			 </a:t>
            </a:r>
            <a:r>
              <a:rPr kumimoji="0"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故障发生点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/>
              <a:t>                           </a:t>
            </a:r>
            <a:r>
              <a:rPr lang="zh-CN" altLang="en-US" sz="2000" b="1"/>
              <a:t>静态</a:t>
            </a:r>
            <a:r>
              <a:rPr kumimoji="0" lang="zh-CN" altLang="en-US" sz="2000" b="1">
                <a:latin typeface="宋体" panose="02010600030101010101" pitchFamily="2" charset="-122"/>
              </a:rPr>
              <a:t>转储</a:t>
            </a:r>
            <a:r>
              <a:rPr kumimoji="0" lang="zh-CN" altLang="en-US" sz="1600" b="1">
                <a:latin typeface="宋体" panose="02010600030101010101" pitchFamily="2" charset="-122"/>
              </a:rPr>
              <a:t>          </a:t>
            </a:r>
            <a:r>
              <a:rPr kumimoji="0" lang="zh-CN" altLang="en-US" sz="2000" b="1">
                <a:latin typeface="宋体" panose="02010600030101010101" pitchFamily="2" charset="-122"/>
              </a:rPr>
              <a:t>运行事务</a:t>
            </a:r>
            <a:r>
              <a:rPr kumimoji="0" lang="zh-CN" altLang="en-US" sz="1800" b="1">
                <a:latin typeface="宋体" panose="02010600030101010101" pitchFamily="2" charset="-122"/>
              </a:rPr>
              <a:t>              ↓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1">
                <a:latin typeface="宋体" panose="02010600030101010101" pitchFamily="2" charset="-122"/>
              </a:rPr>
              <a:t>正常运行</a:t>
            </a:r>
            <a:r>
              <a:rPr kumimoji="0" lang="zh-CN" altLang="en-US" sz="1800" b="1">
                <a:latin typeface="宋体" panose="02010600030101010101" pitchFamily="2" charset="-122"/>
              </a:rPr>
              <a:t>     ─┼───────┼─────────────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宋体" panose="02010600030101010101" pitchFamily="2" charset="-122"/>
              </a:rPr>
              <a:t>               </a:t>
            </a:r>
            <a:r>
              <a:rPr kumimoji="0" lang="en-US" altLang="zh-CN" sz="1800" b="1">
                <a:latin typeface="宋体" panose="02010600030101010101" pitchFamily="2" charset="-122"/>
              </a:rPr>
              <a:t>Ta        　　　Tb        </a:t>
            </a:r>
            <a:r>
              <a:rPr kumimoji="0" lang="en-US" altLang="zh-CN" sz="2000" b="1">
                <a:latin typeface="宋体" panose="02010600030101010101" pitchFamily="2" charset="-122"/>
              </a:rPr>
              <a:t>               Tf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b="1">
                <a:latin typeface="宋体" panose="02010600030101010101" pitchFamily="2" charset="-122"/>
              </a:rPr>
              <a:t>                </a:t>
            </a:r>
            <a:r>
              <a:rPr kumimoji="0" lang="zh-CN" altLang="en-US" sz="1800" b="1">
                <a:latin typeface="宋体" panose="02010600030101010101" pitchFamily="2" charset="-122"/>
              </a:rPr>
              <a:t>登记日志文件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宋体" panose="02010600030101010101" pitchFamily="2" charset="-122"/>
              </a:rPr>
              <a:t>                            └─────────────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1800" b="1"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 sz="1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宋体" panose="02010600030101010101" pitchFamily="2" charset="-122"/>
              </a:rPr>
              <a:t>                  </a:t>
            </a:r>
            <a:r>
              <a:rPr kumimoji="0" lang="zh-CN" altLang="en-US" sz="2000" b="1">
                <a:latin typeface="宋体" panose="02010600030101010101" pitchFamily="2" charset="-122"/>
              </a:rPr>
              <a:t>重装后备副本</a:t>
            </a:r>
            <a:r>
              <a:rPr kumimoji="0" lang="zh-CN" altLang="en-US" sz="1800" b="1">
                <a:latin typeface="宋体" panose="02010600030101010101" pitchFamily="2" charset="-122"/>
              </a:rPr>
              <a:t>  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1">
                <a:latin typeface="宋体" panose="02010600030101010101" pitchFamily="2" charset="-122"/>
              </a:rPr>
              <a:t>恢复</a:t>
            </a:r>
            <a:r>
              <a:rPr kumimoji="0" lang="zh-CN" altLang="en-US" sz="1600" b="1">
                <a:latin typeface="宋体" panose="02010600030101010101" pitchFamily="2" charset="-122"/>
              </a:rPr>
              <a:t> </a:t>
            </a:r>
            <a:r>
              <a:rPr kumimoji="0" lang="zh-CN" altLang="en-US" sz="1800" b="1">
                <a:latin typeface="宋体" panose="02010600030101010101" pitchFamily="2" charset="-122"/>
              </a:rPr>
              <a:t>          </a:t>
            </a:r>
            <a:r>
              <a:rPr lang="zh-CN" altLang="en-US" sz="2400" b="1"/>
              <a:t>━━━━━━┥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endParaRPr kumimoji="0" lang="zh-CN" altLang="en-US" sz="1800" b="1"/>
          </a:p>
        </p:txBody>
      </p:sp>
    </p:spTree>
    <p:extLst>
      <p:ext uri="{BB962C8B-B14F-4D97-AF65-F5344CB8AC3E}">
        <p14:creationId xmlns:p14="http://schemas.microsoft.com/office/powerpoint/2010/main" val="3330804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利用动态转储副本将数据库恢复到一致性状态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667000" y="1905000"/>
            <a:ext cx="74676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宋体" panose="02010600030101010101" pitchFamily="2" charset="-122"/>
              </a:rPr>
              <a:t>                </a:t>
            </a:r>
            <a:r>
              <a:rPr kumimoji="0" lang="en-US" altLang="zh-CN" sz="1800" b="1">
                <a:latin typeface="宋体" panose="02010600030101010101" pitchFamily="2" charset="-122"/>
              </a:rPr>
              <a:t>Ta        　　　Tb        </a:t>
            </a:r>
            <a:r>
              <a:rPr kumimoji="0" lang="en-US" altLang="zh-CN" sz="2000" b="1">
                <a:latin typeface="宋体" panose="02010600030101010101" pitchFamily="2" charset="-122"/>
              </a:rPr>
              <a:t>               Tf</a:t>
            </a:r>
            <a:endParaRPr kumimoji="0" lang="en-US" altLang="zh-CN" sz="20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                           </a:t>
            </a:r>
            <a:r>
              <a:rPr lang="zh-CN" altLang="en-US" sz="2000" b="1"/>
              <a:t>动态</a:t>
            </a:r>
            <a:r>
              <a:rPr kumimoji="0" lang="zh-CN" altLang="en-US" sz="2000" b="1">
                <a:latin typeface="宋体" panose="02010600030101010101" pitchFamily="2" charset="-122"/>
              </a:rPr>
              <a:t>转储</a:t>
            </a:r>
            <a:r>
              <a:rPr kumimoji="0" lang="zh-CN" altLang="en-US" sz="1600" b="1">
                <a:latin typeface="宋体" panose="02010600030101010101" pitchFamily="2" charset="-122"/>
              </a:rPr>
              <a:t>          </a:t>
            </a:r>
            <a:r>
              <a:rPr kumimoji="0" lang="zh-CN" altLang="en-US" sz="2000" b="1">
                <a:latin typeface="宋体" panose="02010600030101010101" pitchFamily="2" charset="-122"/>
              </a:rPr>
              <a:t>运行事务</a:t>
            </a:r>
            <a:r>
              <a:rPr kumimoji="0" lang="zh-CN" altLang="en-US" sz="1800" b="1">
                <a:latin typeface="宋体" panose="02010600030101010101" pitchFamily="2" charset="-122"/>
              </a:rPr>
              <a:t>   </a:t>
            </a:r>
            <a:r>
              <a:rPr kumimoji="0" lang="zh-CN" altLang="en-US" sz="1000" b="1">
                <a:latin typeface="宋体" panose="02010600030101010101" pitchFamily="2" charset="-122"/>
              </a:rPr>
              <a:t>	        </a:t>
            </a:r>
            <a:r>
              <a:rPr kumimoji="0"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故障发生点</a:t>
            </a:r>
            <a:endParaRPr kumimoji="0" lang="zh-CN" altLang="en-US" sz="1800" b="1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1">
                <a:latin typeface="宋体" panose="02010600030101010101" pitchFamily="2" charset="-122"/>
              </a:rPr>
              <a:t>正常运行</a:t>
            </a:r>
            <a:r>
              <a:rPr kumimoji="0" lang="zh-CN" altLang="en-US" sz="1800" b="1">
                <a:latin typeface="宋体" panose="02010600030101010101" pitchFamily="2" charset="-122"/>
              </a:rPr>
              <a:t>     ─┼───────┼─────────────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endParaRPr kumimoji="0" lang="zh-CN" altLang="en-US" sz="1800" b="1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1">
                <a:latin typeface="宋体" panose="02010600030101010101" pitchFamily="2" charset="-122"/>
              </a:rPr>
              <a:t>                登记日志文件  登记新日志文件</a:t>
            </a:r>
            <a:endParaRPr kumimoji="0" lang="zh-CN" altLang="en-US" sz="1800" b="1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宋体" panose="02010600030101010101" pitchFamily="2" charset="-122"/>
              </a:rPr>
              <a:t>              ─────────┼─────────────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1">
                <a:latin typeface="宋体" panose="02010600030101010101" pitchFamily="2" charset="-122"/>
              </a:rPr>
              <a:t>                            </a:t>
            </a:r>
            <a:r>
              <a:rPr kumimoji="0" lang="zh-CN" altLang="en-US" sz="2500" b="1">
                <a:latin typeface="宋体" panose="02010600030101010101" pitchFamily="2" charset="-122"/>
              </a:rPr>
              <a:t> </a:t>
            </a:r>
            <a:r>
              <a:rPr kumimoji="0" lang="zh-CN" altLang="en-US" sz="2000" b="1">
                <a:latin typeface="宋体" panose="02010600030101010101" pitchFamily="2" charset="-122"/>
                <a:sym typeface="Symbol" panose="05050102010706020507" pitchFamily="18" charset="2"/>
              </a:rPr>
              <a:t>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1">
                <a:latin typeface="宋体" panose="02010600030101010101" pitchFamily="2" charset="-122"/>
              </a:rPr>
              <a:t>                        转储日志文件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en-US" sz="1800" b="1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宋体" panose="02010600030101010101" pitchFamily="2" charset="-122"/>
              </a:rPr>
              <a:t>               </a:t>
            </a:r>
            <a:r>
              <a:rPr kumimoji="0" lang="zh-CN" altLang="en-US" sz="2000" b="1">
                <a:latin typeface="宋体" panose="02010600030101010101" pitchFamily="2" charset="-122"/>
              </a:rPr>
              <a:t>重装后备副本，然后利用转储的日志文件恢复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1">
                <a:latin typeface="宋体" panose="02010600030101010101" pitchFamily="2" charset="-122"/>
              </a:rPr>
              <a:t>恢复到一</a:t>
            </a:r>
            <a:r>
              <a:rPr kumimoji="0" lang="zh-CN" altLang="en-US" sz="1800" b="1">
                <a:latin typeface="宋体" panose="02010600030101010101" pitchFamily="2" charset="-122"/>
              </a:rPr>
              <a:t>       </a:t>
            </a:r>
            <a:r>
              <a:rPr lang="zh-CN" altLang="en-US" sz="2400" b="1"/>
              <a:t>━━━━━━┥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1">
                <a:latin typeface="宋体" panose="02010600030101010101" pitchFamily="2" charset="-122"/>
              </a:rPr>
              <a:t>致性状态</a:t>
            </a:r>
          </a:p>
        </p:txBody>
      </p:sp>
    </p:spTree>
    <p:extLst>
      <p:ext uri="{BB962C8B-B14F-4D97-AF65-F5344CB8AC3E}">
        <p14:creationId xmlns:p14="http://schemas.microsoft.com/office/powerpoint/2010/main" val="39765100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介质故障的恢复（续）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介质故障的恢复需要</a:t>
            </a:r>
            <a:r>
              <a:rPr lang="en-US" altLang="zh-CN" sz="2800" dirty="0" smtClean="0"/>
              <a:t>DBA</a:t>
            </a:r>
            <a:r>
              <a:rPr lang="zh-CN" altLang="en-US" sz="2800" dirty="0" smtClean="0"/>
              <a:t>介入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zh-CN" sz="2800" dirty="0"/>
              <a:t>DBA</a:t>
            </a:r>
            <a:r>
              <a:rPr lang="zh-CN" altLang="en-US" sz="2800" dirty="0"/>
              <a:t>的工作</a:t>
            </a:r>
          </a:p>
          <a:p>
            <a:pPr lvl="1"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sz="2400" dirty="0" smtClean="0"/>
              <a:t>重装最近转储的数据库副本和有关的各日志文件副本</a:t>
            </a:r>
          </a:p>
          <a:p>
            <a:pPr lvl="1"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sz="2400" dirty="0" smtClean="0"/>
              <a:t>执行系统提供的恢复命令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sz="2800" dirty="0"/>
              <a:t>具体的恢复操作仍由</a:t>
            </a:r>
            <a:r>
              <a:rPr lang="en-US" altLang="zh-CN" sz="2800" dirty="0"/>
              <a:t>DBMS</a:t>
            </a:r>
            <a:r>
              <a:rPr lang="zh-CN" altLang="en-US" sz="2800" dirty="0"/>
              <a:t>完成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95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36728" y="860427"/>
            <a:ext cx="939983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>
                <a:latin typeface="Times New Roman" pitchFamily="18" charset="0"/>
              </a:rPr>
              <a:t>、事务的</a:t>
            </a:r>
            <a:r>
              <a:rPr lang="en-US" altLang="zh-CN" sz="2800" dirty="0"/>
              <a:t>ACID</a:t>
            </a:r>
            <a:r>
              <a:rPr lang="zh-CN" altLang="en-US" sz="2800" dirty="0">
                <a:latin typeface="Times New Roman" pitchFamily="18" charset="0"/>
              </a:rPr>
              <a:t>性质</a:t>
            </a:r>
            <a:endParaRPr lang="zh-CN" altLang="en-US" sz="2800" dirty="0"/>
          </a:p>
          <a:p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）原子性（</a:t>
            </a:r>
            <a:r>
              <a:rPr lang="en-US" altLang="zh-CN" sz="2800" dirty="0">
                <a:solidFill>
                  <a:srgbClr val="0000FF"/>
                </a:solidFill>
              </a:rPr>
              <a:t>Atomicity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  <a:endParaRPr lang="zh-CN" altLang="en-US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latin typeface="宋体" pitchFamily="2" charset="-122"/>
              </a:rPr>
              <a:t>①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定义</a:t>
            </a:r>
            <a:endParaRPr lang="zh-CN" altLang="en-US" sz="2800" dirty="0"/>
          </a:p>
          <a:p>
            <a:r>
              <a:rPr lang="zh-CN" altLang="en-US" sz="2800" dirty="0">
                <a:latin typeface="Times New Roman" pitchFamily="18" charset="0"/>
              </a:rPr>
              <a:t>        事务是一个不可分割的工作单元，其对</a:t>
            </a:r>
            <a:r>
              <a:rPr lang="en-US" altLang="zh-CN" sz="2800" dirty="0"/>
              <a:t>DB</a:t>
            </a:r>
            <a:r>
              <a:rPr lang="zh-CN" altLang="en-US" sz="2800" dirty="0">
                <a:latin typeface="Times New Roman" pitchFamily="18" charset="0"/>
              </a:rPr>
              <a:t>的操作要么都做，要么都不做。</a:t>
            </a:r>
            <a:endParaRPr lang="zh-CN" altLang="en-US" sz="2800" dirty="0"/>
          </a:p>
          <a:p>
            <a:r>
              <a:rPr lang="zh-CN" altLang="en-US" sz="2800" dirty="0">
                <a:latin typeface="宋体" pitchFamily="2" charset="-122"/>
              </a:rPr>
              <a:t>②</a:t>
            </a:r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itchFamily="18" charset="0"/>
              </a:rPr>
              <a:t>目标</a:t>
            </a:r>
            <a:endParaRPr lang="zh-CN" altLang="en-US" sz="2800" dirty="0"/>
          </a:p>
          <a:p>
            <a:r>
              <a:rPr lang="zh-CN" altLang="en-US" sz="2800" dirty="0">
                <a:latin typeface="Times New Roman" pitchFamily="18" charset="0"/>
              </a:rPr>
              <a:t>        保证</a:t>
            </a:r>
            <a:r>
              <a:rPr lang="en-US" altLang="zh-CN" sz="2800" dirty="0"/>
              <a:t>DB</a:t>
            </a:r>
            <a:r>
              <a:rPr lang="zh-CN" altLang="en-US" sz="2800" dirty="0">
                <a:latin typeface="Times New Roman" pitchFamily="18" charset="0"/>
              </a:rPr>
              <a:t>数据的正确性（例如：所有员工涨工资、转帐、售票的事务不能只做一部分动作）。</a:t>
            </a:r>
            <a:endParaRPr lang="zh-CN" altLang="en-US" sz="2800" dirty="0"/>
          </a:p>
          <a:p>
            <a:r>
              <a:rPr lang="zh-CN" altLang="en-US" sz="2800" dirty="0"/>
              <a:t>③ </a:t>
            </a:r>
            <a:r>
              <a:rPr lang="zh-CN" altLang="en-US" sz="2800" dirty="0">
                <a:latin typeface="Times New Roman" pitchFamily="18" charset="0"/>
              </a:rPr>
              <a:t>技术</a:t>
            </a:r>
            <a:endParaRPr lang="zh-CN" altLang="en-US" sz="2800" dirty="0"/>
          </a:p>
          <a:p>
            <a:r>
              <a:rPr lang="zh-CN" altLang="en-US" sz="2800" dirty="0">
                <a:latin typeface="Times New Roman" pitchFamily="18" charset="0"/>
              </a:rPr>
              <a:t>       日志十</a:t>
            </a:r>
            <a:r>
              <a:rPr lang="en-US" altLang="zh-CN" sz="2800" dirty="0"/>
              <a:t>ROLLBACK</a:t>
            </a: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/>
              <a:t>UNDO</a:t>
            </a:r>
            <a:r>
              <a:rPr lang="zh-CN" altLang="en-US" sz="2800" dirty="0">
                <a:latin typeface="Times New Roman" pitchFamily="18" charset="0"/>
              </a:rPr>
              <a:t>）（意外终止）、影子数据；</a:t>
            </a:r>
            <a:endParaRPr lang="zh-CN" altLang="en-US" sz="2800" dirty="0"/>
          </a:p>
          <a:p>
            <a:r>
              <a:rPr lang="zh-CN" altLang="en-US" sz="2800" dirty="0">
                <a:latin typeface="Times New Roman" pitchFamily="18" charset="0"/>
              </a:rPr>
              <a:t>       并发控制（隔离保护）。</a:t>
            </a:r>
            <a:endParaRPr lang="zh-CN" altLang="en-US" sz="2800" dirty="0"/>
          </a:p>
          <a:p>
            <a:r>
              <a:rPr lang="zh-CN" altLang="en-US" sz="2800" dirty="0">
                <a:latin typeface="Times New Roman" pitchFamily="18" charset="0"/>
              </a:rPr>
              <a:t>       原子性需要依靠</a:t>
            </a:r>
            <a:r>
              <a:rPr lang="en-US" altLang="zh-CN" sz="2800" dirty="0"/>
              <a:t>DBMS</a:t>
            </a:r>
            <a:r>
              <a:rPr lang="zh-CN" altLang="en-US" sz="2800" dirty="0"/>
              <a:t>内部的</a:t>
            </a:r>
            <a:r>
              <a:rPr lang="zh-CN" altLang="en-US" sz="2800" dirty="0">
                <a:latin typeface="Times New Roman" pitchFamily="18" charset="0"/>
              </a:rPr>
              <a:t>自动保障机制。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812928" y="638175"/>
            <a:ext cx="84740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10.</a:t>
            </a:r>
            <a:r>
              <a:rPr lang="en-US" altLang="zh-CN" sz="2800" b="1" dirty="0">
                <a:latin typeface="Arial" charset="0"/>
                <a:cs typeface="Arial" charset="0"/>
              </a:rPr>
              <a:t> 6  </a:t>
            </a:r>
            <a:r>
              <a:rPr lang="zh-CN" altLang="en-US" sz="2800" b="1" dirty="0">
                <a:latin typeface="Arial" charset="0"/>
                <a:ea typeface="黑体" pitchFamily="2" charset="-122"/>
              </a:rPr>
              <a:t>具有检查点的恢复技术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endParaRPr lang="zh-CN" altLang="en-US" sz="2800" b="1" dirty="0"/>
          </a:p>
          <a:p>
            <a:r>
              <a:rPr lang="en-US" altLang="zh-CN" sz="2800" b="1" dirty="0"/>
              <a:t>10.6.1 </a:t>
            </a:r>
            <a:r>
              <a:rPr lang="zh-CN" altLang="en-US" sz="2800" b="1" dirty="0"/>
              <a:t>产生的原因</a:t>
            </a:r>
            <a:endParaRPr lang="en-US" altLang="zh-CN" sz="2800" b="1" dirty="0"/>
          </a:p>
          <a:p>
            <a:r>
              <a:rPr lang="zh-CN" altLang="en-US" sz="2800" dirty="0"/>
              <a:t>      </a:t>
            </a:r>
            <a:r>
              <a:rPr lang="zh-CN" altLang="en-US" sz="2400" dirty="0"/>
              <a:t>利用日志恢复的过程需要扫描全部的日志记录，进行相关的恢复操作，而日志文件过大将带来大量的恢复操作。</a:t>
            </a:r>
            <a:endParaRPr lang="en-US" altLang="zh-CN" sz="2400" b="1" i="1" dirty="0">
              <a:solidFill>
                <a:srgbClr val="0000FF"/>
              </a:solidFill>
            </a:endParaRPr>
          </a:p>
          <a:p>
            <a:r>
              <a:rPr lang="zh-CN" altLang="en-US" sz="2400" b="1" i="1" dirty="0">
                <a:solidFill>
                  <a:srgbClr val="0000FF"/>
                </a:solidFill>
              </a:rPr>
              <a:t>     恢复涉及两类操作，</a:t>
            </a:r>
            <a:r>
              <a:rPr lang="en-US" altLang="zh-CN" sz="2400" b="1" i="1" dirty="0">
                <a:solidFill>
                  <a:srgbClr val="0000FF"/>
                </a:solidFill>
              </a:rPr>
              <a:t>redo</a:t>
            </a:r>
            <a:r>
              <a:rPr lang="zh-CN" altLang="en-US" sz="2400" b="1" i="1" dirty="0">
                <a:solidFill>
                  <a:srgbClr val="0000FF"/>
                </a:solidFill>
              </a:rPr>
              <a:t>和</a:t>
            </a:r>
            <a:r>
              <a:rPr lang="en-US" altLang="zh-CN" sz="2400" b="1" i="1" dirty="0">
                <a:solidFill>
                  <a:srgbClr val="0000FF"/>
                </a:solidFill>
              </a:rPr>
              <a:t>undo</a:t>
            </a:r>
            <a:r>
              <a:rPr lang="zh-CN" altLang="en-US" sz="2400" b="1" i="1" dirty="0">
                <a:solidFill>
                  <a:srgbClr val="0000FF"/>
                </a:solidFill>
              </a:rPr>
              <a:t>，二者都是“必须”的么？</a:t>
            </a:r>
            <a:r>
              <a:rPr lang="zh-CN" altLang="en-US" sz="2400" dirty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818286" y="3548710"/>
            <a:ext cx="8561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    很多需要</a:t>
            </a:r>
            <a:r>
              <a:rPr lang="en-US" altLang="zh-CN" sz="2400" dirty="0"/>
              <a:t>redo</a:t>
            </a:r>
            <a:r>
              <a:rPr lang="zh-CN" altLang="en-US" sz="2400" dirty="0"/>
              <a:t>的事务的更新操作结果已经被写入磁盘文件中，对其</a:t>
            </a:r>
            <a:r>
              <a:rPr lang="en-US" altLang="zh-CN" sz="2400" dirty="0"/>
              <a:t>redo</a:t>
            </a:r>
            <a:r>
              <a:rPr lang="zh-CN" altLang="en-US" sz="2400" dirty="0"/>
              <a:t>没有必要。</a:t>
            </a:r>
            <a:endParaRPr lang="en-US" altLang="zh-CN" sz="2400" dirty="0"/>
          </a:p>
          <a:p>
            <a:r>
              <a:rPr lang="zh-CN" altLang="en-US" sz="2400" dirty="0">
                <a:latin typeface="Century Gothic" panose="020B0502020202020204" pitchFamily="34" charset="0"/>
              </a:rPr>
              <a:t>                ↓   </a:t>
            </a:r>
            <a:r>
              <a:rPr lang="zh-CN" altLang="en-US" sz="2400" dirty="0">
                <a:solidFill>
                  <a:srgbClr val="0000FF"/>
                </a:solidFill>
                <a:latin typeface="Century Gothic" panose="020B0502020202020204" pitchFamily="34" charset="0"/>
              </a:rPr>
              <a:t>问题：存在不确定性，解决思路：增加确定性</a:t>
            </a:r>
            <a:endParaRPr lang="zh-CN" altLang="en-US" sz="2400" b="1" i="1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3558" y="4783197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优化机制</a:t>
            </a:r>
            <a:r>
              <a:rPr lang="en-US" altLang="zh-CN" sz="2400" dirty="0">
                <a:latin typeface="Times New Roman" pitchFamily="18" charset="0"/>
              </a:rPr>
              <a:t>——</a:t>
            </a:r>
            <a:r>
              <a:rPr lang="zh-CN" altLang="en-US" sz="2400" dirty="0"/>
              <a:t>周期性的建立检查点（</a:t>
            </a:r>
            <a:r>
              <a:rPr lang="en-US" altLang="zh-CN" sz="2400" dirty="0"/>
              <a:t>checkpoint</a:t>
            </a:r>
            <a:r>
              <a:rPr lang="zh-CN" altLang="en-US" sz="2400" dirty="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024034" y="1000111"/>
            <a:ext cx="83582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10.6.2 </a:t>
            </a:r>
            <a:r>
              <a:rPr lang="zh-CN" altLang="en-US" sz="2800" b="1" dirty="0"/>
              <a:t>检查点机制</a:t>
            </a:r>
          </a:p>
          <a:p>
            <a:r>
              <a:rPr lang="zh-CN" altLang="en-US" sz="2800" dirty="0"/>
              <a:t>      在日志中增加</a:t>
            </a:r>
            <a:r>
              <a:rPr lang="zh-CN" altLang="en-US" sz="2800" dirty="0">
                <a:solidFill>
                  <a:srgbClr val="FF0000"/>
                </a:solidFill>
              </a:rPr>
              <a:t>新的一类记录</a:t>
            </a:r>
            <a:r>
              <a:rPr lang="zh-CN" altLang="en-US" sz="2800" dirty="0"/>
              <a:t>（检查点记录），并</a:t>
            </a:r>
            <a:r>
              <a:rPr lang="zh-CN" altLang="en-US" sz="2800" dirty="0">
                <a:solidFill>
                  <a:srgbClr val="FF0000"/>
                </a:solidFill>
              </a:rPr>
              <a:t>增设重新开始文件</a:t>
            </a:r>
            <a:r>
              <a:rPr lang="zh-CN" altLang="en-US" sz="2800" dirty="0"/>
              <a:t>。</a:t>
            </a:r>
          </a:p>
          <a:p>
            <a:pPr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</a:rPr>
              <a:t>检查点记录内容：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1</a:t>
            </a:r>
            <a:r>
              <a:rPr lang="zh-CN" altLang="en-US" sz="2800" dirty="0"/>
              <a:t>）建立检查点时刻所有正在执行的事务清单（</a:t>
            </a:r>
            <a:r>
              <a:rPr lang="en-US" altLang="zh-CN" sz="2800" dirty="0"/>
              <a:t>Active Transaction Table</a:t>
            </a:r>
            <a:r>
              <a:rPr lang="zh-CN" altLang="en-US" sz="2800" dirty="0"/>
              <a:t>） ；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）上述事务最近一个日志记录的地址。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66913" y="4929198"/>
            <a:ext cx="5109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</a:rPr>
              <a:t>注</a:t>
            </a:r>
            <a:r>
              <a:rPr lang="en-US" altLang="zh-CN" sz="2400" dirty="0">
                <a:solidFill>
                  <a:srgbClr val="0000FF"/>
                </a:solidFill>
              </a:rPr>
              <a:t>】</a:t>
            </a:r>
            <a:r>
              <a:rPr lang="zh-CN" altLang="en-US" sz="2400" dirty="0">
                <a:solidFill>
                  <a:srgbClr val="0000FF"/>
                </a:solidFill>
              </a:rPr>
              <a:t>：检查点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</a:rPr>
              <a:t>日志归档的可行性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023992" y="4313528"/>
            <a:ext cx="1008112" cy="483624"/>
          </a:xfrm>
          <a:prstGeom prst="wedgeRoundRectCallout">
            <a:avLst>
              <a:gd name="adj1" fmla="val -95301"/>
              <a:gd name="adj2" fmla="val -1200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3" name="Picture 6" descr="缓冲区内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685800"/>
            <a:ext cx="7315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流程图: 可选过程 3"/>
          <p:cNvSpPr/>
          <p:nvPr/>
        </p:nvSpPr>
        <p:spPr>
          <a:xfrm>
            <a:off x="5231904" y="1700808"/>
            <a:ext cx="2520280" cy="1800200"/>
          </a:xfrm>
          <a:prstGeom prst="flowChartAlternateProcess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86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812925" y="788988"/>
            <a:ext cx="86756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生成检查点的时机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rgbClr val="0000FF"/>
                </a:solidFill>
              </a:rPr>
              <a:t>周期性</a:t>
            </a:r>
          </a:p>
          <a:p>
            <a:r>
              <a:rPr lang="zh-CN" altLang="en-US" sz="2400" dirty="0"/>
              <a:t>     时间周期</a:t>
            </a:r>
          </a:p>
          <a:p>
            <a:r>
              <a:rPr lang="zh-CN" altLang="en-US" sz="2400" dirty="0"/>
              <a:t>     日志记录周期</a:t>
            </a:r>
          </a:p>
          <a:p>
            <a:pPr>
              <a:buFontTx/>
              <a:buChar char="•"/>
            </a:pPr>
            <a:endParaRPr lang="zh-CN" altLang="en-US" sz="2400" b="1" dirty="0"/>
          </a:p>
          <a:p>
            <a:pPr>
              <a:buFontTx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检查点的动作（基本检查点策略，清晰检查点）</a:t>
            </a:r>
          </a:p>
          <a:p>
            <a:r>
              <a:rPr lang="zh-CN" altLang="en-US" sz="2400" dirty="0"/>
              <a:t>     建立检查点，保存数据库状态。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809720" y="3394550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）将当前日志缓冲区中的所有日志记录写入磁盘的日志文件；</a:t>
            </a:r>
          </a:p>
        </p:txBody>
      </p:sp>
      <p:sp>
        <p:nvSpPr>
          <p:cNvPr id="5" name="矩形 4"/>
          <p:cNvSpPr/>
          <p:nvPr/>
        </p:nvSpPr>
        <p:spPr>
          <a:xfrm>
            <a:off x="1809720" y="3990338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r>
              <a:rPr lang="zh-CN" altLang="en-US" sz="2400" dirty="0"/>
              <a:t>）在日志文件中写入一个检查点记录；</a:t>
            </a:r>
          </a:p>
        </p:txBody>
      </p:sp>
      <p:sp>
        <p:nvSpPr>
          <p:cNvPr id="6" name="矩形 5"/>
          <p:cNvSpPr/>
          <p:nvPr/>
        </p:nvSpPr>
        <p:spPr>
          <a:xfrm>
            <a:off x="1666844" y="4657563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）把当前数据缓冲区的所有数据记录写入磁盘数据文件；</a:t>
            </a:r>
          </a:p>
        </p:txBody>
      </p:sp>
      <p:sp>
        <p:nvSpPr>
          <p:cNvPr id="7" name="矩形 6"/>
          <p:cNvSpPr/>
          <p:nvPr/>
        </p:nvSpPr>
        <p:spPr>
          <a:xfrm>
            <a:off x="1809720" y="5286388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  <a:r>
              <a:rPr lang="zh-CN" altLang="en-US" sz="2400" dirty="0"/>
              <a:t>）在重新开始文件中记录检查点记录的地址。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FD365B-40E6-4DE1-94B4-0B02BE108307}"/>
              </a:ext>
            </a:extLst>
          </p:cNvPr>
          <p:cNvSpPr/>
          <p:nvPr/>
        </p:nvSpPr>
        <p:spPr>
          <a:xfrm>
            <a:off x="1809720" y="5748056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     缓冲页面的闩锁可以在检查点过程中保护缓冲页面不更新，从而没有产生新的日志记录，检查点执行完成后释放闩锁。</a:t>
            </a:r>
          </a:p>
        </p:txBody>
      </p:sp>
      <p:sp>
        <p:nvSpPr>
          <p:cNvPr id="9" name="星形: 十二角 8">
            <a:extLst>
              <a:ext uri="{FF2B5EF4-FFF2-40B4-BE49-F238E27FC236}">
                <a16:creationId xmlns:a16="http://schemas.microsoft.com/office/drawing/2014/main" id="{64FF9A12-B8C1-4EE1-BD49-D43A02075CD0}"/>
              </a:ext>
            </a:extLst>
          </p:cNvPr>
          <p:cNvSpPr/>
          <p:nvPr/>
        </p:nvSpPr>
        <p:spPr>
          <a:xfrm>
            <a:off x="1692932" y="178581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  <p:sp>
        <p:nvSpPr>
          <p:cNvPr id="10" name="星形: 十二角 9">
            <a:extLst>
              <a:ext uri="{FF2B5EF4-FFF2-40B4-BE49-F238E27FC236}">
                <a16:creationId xmlns:a16="http://schemas.microsoft.com/office/drawing/2014/main" id="{F59C58EE-DC25-4069-9C8D-25F52DEEFC1D}"/>
              </a:ext>
            </a:extLst>
          </p:cNvPr>
          <p:cNvSpPr/>
          <p:nvPr/>
        </p:nvSpPr>
        <p:spPr>
          <a:xfrm>
            <a:off x="1692932" y="5784445"/>
            <a:ext cx="414700" cy="338336"/>
          </a:xfrm>
          <a:prstGeom prst="star1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812925" y="717553"/>
            <a:ext cx="867568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使用检查点的恢复技术</a:t>
            </a:r>
          </a:p>
          <a:p>
            <a:r>
              <a:rPr lang="zh-CN" altLang="en-US" sz="2400" dirty="0"/>
              <a:t>     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1</a:t>
            </a:r>
            <a:r>
              <a:rPr lang="zh-CN" altLang="en-US" sz="2400" dirty="0"/>
              <a:t>）从重新开始文件中找到最后一个检查点的信息，并从日志文件中找到该检查点记录；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0000FF"/>
                </a:solidFill>
              </a:rPr>
              <a:t>从检查点记录中得到</a:t>
            </a:r>
            <a:r>
              <a:rPr lang="en-US" altLang="zh-CN" sz="2400" dirty="0">
                <a:solidFill>
                  <a:srgbClr val="0000FF"/>
                </a:solidFill>
              </a:rPr>
              <a:t>ACTIVE-TRANSACTION-LIST</a:t>
            </a:r>
            <a:r>
              <a:rPr lang="zh-CN" altLang="en-US" sz="2400" dirty="0"/>
              <a:t>，</a:t>
            </a:r>
          </a:p>
          <a:p>
            <a:r>
              <a:rPr lang="zh-CN" altLang="en-US" sz="2400" dirty="0"/>
              <a:t>并暂时将其全部列入</a:t>
            </a:r>
            <a:r>
              <a:rPr lang="en-US" altLang="zh-CN" sz="2400" dirty="0"/>
              <a:t>UNDO-LIST</a:t>
            </a:r>
            <a:r>
              <a:rPr lang="zh-CN" altLang="en-US" sz="2400" dirty="0"/>
              <a:t>队列，而</a:t>
            </a:r>
            <a:r>
              <a:rPr lang="en-US" altLang="zh-CN" sz="2400" dirty="0"/>
              <a:t>REDO-LIST</a:t>
            </a:r>
            <a:r>
              <a:rPr lang="zh-CN" altLang="en-US" sz="2400" dirty="0"/>
              <a:t>队列初始化为空；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0000FF"/>
                </a:solidFill>
              </a:rPr>
              <a:t>从检查点开始正向扫描日志文件</a:t>
            </a:r>
            <a:r>
              <a:rPr lang="zh-CN" altLang="en-US" sz="2400" dirty="0"/>
              <a:t>，新开始的事务并入</a:t>
            </a:r>
            <a:r>
              <a:rPr lang="en-US" altLang="zh-CN" sz="2400" dirty="0"/>
              <a:t>UNDO-LIST</a:t>
            </a:r>
            <a:r>
              <a:rPr lang="zh-CN" altLang="en-US" sz="2400" dirty="0"/>
              <a:t>，遇到事务提交的日志记录，则该事务从</a:t>
            </a:r>
            <a:r>
              <a:rPr lang="en-US" altLang="zh-CN" sz="2400" dirty="0"/>
              <a:t>UNDO-LIST</a:t>
            </a:r>
            <a:r>
              <a:rPr lang="zh-CN" altLang="en-US" sz="2400" dirty="0"/>
              <a:t>移入</a:t>
            </a:r>
            <a:r>
              <a:rPr lang="en-US" altLang="zh-CN" sz="2400" dirty="0"/>
              <a:t>REDO-LIST</a:t>
            </a:r>
            <a:r>
              <a:rPr lang="zh-CN" altLang="en-US" sz="2400" dirty="0"/>
              <a:t>，直到日志文件尾；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4</a:t>
            </a:r>
            <a:r>
              <a:rPr lang="zh-CN" altLang="en-US" sz="2400" dirty="0"/>
              <a:t>）以检查点记载的最早日志记录和日志文件末尾为界，分别对</a:t>
            </a:r>
            <a:r>
              <a:rPr lang="en-US" altLang="zh-CN" sz="2400" dirty="0"/>
              <a:t>UNDO-LIST</a:t>
            </a:r>
            <a:r>
              <a:rPr lang="zh-CN" altLang="en-US" sz="2400" dirty="0"/>
              <a:t>和</a:t>
            </a:r>
            <a:r>
              <a:rPr lang="en-US" altLang="zh-CN" sz="2400" dirty="0"/>
              <a:t>REDO-LIST</a:t>
            </a:r>
            <a:r>
              <a:rPr lang="zh-CN" altLang="en-US" sz="2400" dirty="0"/>
              <a:t>执行</a:t>
            </a:r>
            <a:r>
              <a:rPr lang="en-US" altLang="zh-CN" sz="2400" dirty="0"/>
              <a:t>UNDO</a:t>
            </a:r>
            <a:r>
              <a:rPr lang="zh-CN" altLang="en-US" sz="2400" dirty="0"/>
              <a:t>和</a:t>
            </a:r>
            <a:r>
              <a:rPr lang="en-US" altLang="zh-CN" sz="2400" dirty="0"/>
              <a:t>REDO</a:t>
            </a:r>
            <a:r>
              <a:rPr lang="zh-CN" altLang="en-US" sz="2400" dirty="0"/>
              <a:t>操作。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pic>
        <p:nvPicPr>
          <p:cNvPr id="3" name="图片 2" descr="检查点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5472" y="785797"/>
            <a:ext cx="7215238" cy="4363231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95" y="2147834"/>
            <a:ext cx="8495646" cy="4521529"/>
          </a:xfrm>
          <a:prstGeom prst="rect">
            <a:avLst/>
          </a:prstGeom>
        </p:spPr>
      </p:pic>
      <p:pic>
        <p:nvPicPr>
          <p:cNvPr id="5" name="图片 4" descr="检查点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4628" y="188640"/>
            <a:ext cx="3249364" cy="2139150"/>
          </a:xfrm>
          <a:prstGeom prst="rect">
            <a:avLst/>
          </a:prstGeom>
          <a:ln w="19050" cmpd="dbl">
            <a:solidFill>
              <a:srgbClr val="0000FF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9413990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660528" y="714918"/>
            <a:ext cx="87788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黑体" pitchFamily="2" charset="-122"/>
              </a:rPr>
              <a:t>10.</a:t>
            </a:r>
            <a:r>
              <a:rPr lang="en-US" altLang="zh-CN" sz="2400" b="1" dirty="0">
                <a:latin typeface="Arial" charset="0"/>
                <a:cs typeface="Arial" charset="0"/>
              </a:rPr>
              <a:t> 7  DB</a:t>
            </a:r>
            <a:r>
              <a:rPr lang="zh-CN" altLang="en-US" sz="2400" b="1" dirty="0">
                <a:latin typeface="Arial" charset="0"/>
                <a:ea typeface="黑体" pitchFamily="2" charset="-122"/>
              </a:rPr>
              <a:t>镜像（</a:t>
            </a:r>
            <a:r>
              <a:rPr lang="en-US" altLang="zh-CN" sz="2400" b="1" dirty="0">
                <a:latin typeface="Arial" charset="0"/>
                <a:cs typeface="Arial" charset="0"/>
              </a:rPr>
              <a:t>DB mirror</a:t>
            </a:r>
            <a:r>
              <a:rPr lang="zh-CN" altLang="en-US" sz="2400" b="1" dirty="0">
                <a:latin typeface="Arial" charset="0"/>
                <a:ea typeface="黑体" pitchFamily="2" charset="-122"/>
              </a:rPr>
              <a:t>）</a:t>
            </a:r>
            <a:endParaRPr lang="zh-CN" altLang="en-US" sz="2400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、原因：介质故障：中断运行，周期备份，恢复麻烦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、方法：利用自动复制技术（例如日志文件镜像）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3</a:t>
            </a:r>
            <a:r>
              <a:rPr lang="zh-CN" altLang="en-US" sz="2400" dirty="0">
                <a:latin typeface="Times New Roman" pitchFamily="18" charset="0"/>
              </a:rPr>
              <a:t>、策略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）整个</a:t>
            </a:r>
            <a:r>
              <a:rPr lang="en-US" altLang="zh-CN" sz="2400" dirty="0"/>
              <a:t>DB/</a:t>
            </a:r>
            <a:r>
              <a:rPr lang="zh-CN" altLang="en-US" sz="2400" dirty="0">
                <a:latin typeface="Times New Roman" pitchFamily="18" charset="0"/>
              </a:rPr>
              <a:t>关键数据复制到另一个介质（镜像磁盘）；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r>
              <a:rPr lang="en-US" altLang="zh-CN" sz="2400" dirty="0"/>
              <a:t>DB</a:t>
            </a:r>
            <a:r>
              <a:rPr lang="zh-CN" altLang="en-US" sz="2400" dirty="0">
                <a:latin typeface="Times New Roman" pitchFamily="18" charset="0"/>
              </a:rPr>
              <a:t>更新时，</a:t>
            </a:r>
            <a:r>
              <a:rPr lang="en-US" altLang="zh-CN" sz="2400" dirty="0"/>
              <a:t>DBMS</a:t>
            </a:r>
            <a:r>
              <a:rPr lang="zh-CN" altLang="en-US" sz="2400" dirty="0">
                <a:latin typeface="Times New Roman" pitchFamily="18" charset="0"/>
              </a:rPr>
              <a:t>自动将更新结果复制到该副本；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3</a:t>
            </a:r>
            <a:r>
              <a:rPr lang="zh-CN" altLang="en-US" sz="2400" dirty="0">
                <a:latin typeface="Times New Roman" pitchFamily="18" charset="0"/>
              </a:rPr>
              <a:t>）故障发生时，利用该镜像磁盘进行恢复。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752600" y="571480"/>
            <a:ext cx="8610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4</a:t>
            </a:r>
            <a:r>
              <a:rPr lang="zh-CN" altLang="en-US" sz="2400" dirty="0">
                <a:latin typeface="Times New Roman" pitchFamily="18" charset="0"/>
              </a:rPr>
              <a:t>、优点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itchFamily="18" charset="0"/>
              </a:rPr>
              <a:t>）无需关闭系统（自动进行镜像复制）；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>
                <a:latin typeface="Times New Roman" pitchFamily="18" charset="0"/>
              </a:rPr>
              <a:t>）无需重装副本，自动保证一致性；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3</a:t>
            </a:r>
            <a:r>
              <a:rPr lang="zh-CN" altLang="en-US" sz="2400" dirty="0">
                <a:latin typeface="Times New Roman" pitchFamily="18" charset="0"/>
              </a:rPr>
              <a:t>）提高可用性；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4</a:t>
            </a:r>
            <a:r>
              <a:rPr lang="zh-CN" altLang="en-US" sz="2400" dirty="0">
                <a:latin typeface="Times New Roman" pitchFamily="18" charset="0"/>
              </a:rPr>
              <a:t>）提高并发性。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5</a:t>
            </a:r>
            <a:r>
              <a:rPr lang="zh-CN" altLang="en-US" sz="2400" dirty="0">
                <a:latin typeface="Times New Roman" pitchFamily="18" charset="0"/>
              </a:rPr>
              <a:t>、缺点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itchFamily="2" charset="-122"/>
              </a:rPr>
              <a:t>频繁复制更新，效率下降。</a:t>
            </a:r>
            <a:r>
              <a:rPr lang="zh-CN" altLang="en-US" sz="2400" dirty="0"/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实用案例：双机热备（</a:t>
            </a:r>
            <a:r>
              <a:rPr lang="zh-CN" altLang="en-US" sz="2400" dirty="0">
                <a:latin typeface="Tahoma" pitchFamily="34" charset="0"/>
              </a:rPr>
              <a:t>双机互备援</a:t>
            </a:r>
            <a:r>
              <a:rPr lang="en-US" altLang="zh-CN" sz="2400" dirty="0">
                <a:cs typeface="Tahoma" pitchFamily="34" charset="0"/>
              </a:rPr>
              <a:t>Dual </a:t>
            </a:r>
            <a:r>
              <a:rPr lang="en-US" altLang="zh-CN" sz="2400" dirty="0">
                <a:latin typeface="Times New Roman" pitchFamily="18" charset="0"/>
                <a:cs typeface="Tahoma" pitchFamily="34" charset="0"/>
              </a:rPr>
              <a:t> </a:t>
            </a:r>
            <a:r>
              <a:rPr lang="en-US" altLang="zh-CN" sz="2400" dirty="0">
                <a:cs typeface="Tahoma" pitchFamily="34" charset="0"/>
              </a:rPr>
              <a:t> Active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Tahoma" pitchFamily="34" charset="0"/>
              </a:rPr>
              <a:t>双机热备份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Hot </a:t>
            </a:r>
            <a:r>
              <a:rPr lang="en-US" altLang="zh-CN" sz="2400" dirty="0">
                <a:latin typeface="Times New Roman" pitchFamily="18" charset="0"/>
                <a:cs typeface="Tahoma" pitchFamily="34" charset="0"/>
              </a:rPr>
              <a:t> 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 Standby</a:t>
            </a:r>
            <a:r>
              <a:rPr lang="zh-CN" altLang="en-US" sz="2400" dirty="0"/>
              <a:t>）、远程备份。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6</a:t>
            </a:r>
            <a:r>
              <a:rPr lang="zh-CN" altLang="en-US" sz="2400" dirty="0"/>
              <a:t>、关键技术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如何监测（心跳线、</a:t>
            </a:r>
            <a:r>
              <a:rPr lang="en-US" altLang="zh-CN" sz="2400" dirty="0">
                <a:latin typeface="Arial" charset="0"/>
                <a:cs typeface="Arial" charset="0"/>
              </a:rPr>
              <a:t>PARTNER TIMEOUT</a:t>
            </a:r>
            <a:r>
              <a:rPr lang="zh-CN" altLang="en-US" sz="2400" dirty="0">
                <a:latin typeface="Arial" charset="0"/>
                <a:cs typeface="Arial" charset="0"/>
              </a:rPr>
              <a:t>、</a:t>
            </a:r>
            <a:r>
              <a:rPr lang="zh-CN" altLang="en-US" sz="2400" dirty="0"/>
              <a:t>证人机制</a:t>
            </a:r>
            <a:r>
              <a:rPr lang="en-US" altLang="zh-CN" sz="2400" dirty="0"/>
              <a:t> </a:t>
            </a:r>
            <a:r>
              <a:rPr lang="zh-CN" altLang="en-US" sz="2400" dirty="0"/>
              <a:t>）、是否自动恢复。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1755778" y="714359"/>
            <a:ext cx="8588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400" b="1" dirty="0"/>
              <a:t>例：</a:t>
            </a:r>
            <a:r>
              <a:rPr lang="zh-CN" altLang="en-US" sz="2400" dirty="0"/>
              <a:t>假设日志记录有如下几种类型：</a:t>
            </a:r>
          </a:p>
          <a:p>
            <a:pPr marL="457200" indent="-457200"/>
            <a:r>
              <a:rPr lang="en-US" altLang="zh-CN" sz="2400" dirty="0"/>
              <a:t>&lt;START T&gt;</a:t>
            </a:r>
            <a:r>
              <a:rPr lang="zh-CN" altLang="en-US" sz="2400" dirty="0"/>
              <a:t>：表示事务</a:t>
            </a:r>
            <a:r>
              <a:rPr lang="en-US" altLang="zh-CN" sz="2400" dirty="0"/>
              <a:t>T</a:t>
            </a:r>
            <a:r>
              <a:rPr lang="zh-CN" altLang="en-US" sz="2400" dirty="0"/>
              <a:t>开始；	</a:t>
            </a:r>
            <a:r>
              <a:rPr lang="en-US" altLang="zh-CN" sz="2400" dirty="0"/>
              <a:t>&lt;COMMIT T&gt;</a:t>
            </a:r>
            <a:r>
              <a:rPr lang="zh-CN" altLang="en-US" sz="2400" dirty="0"/>
              <a:t>：表示事务</a:t>
            </a:r>
            <a:r>
              <a:rPr lang="en-US" altLang="zh-CN" sz="2400" dirty="0"/>
              <a:t>T</a:t>
            </a:r>
            <a:r>
              <a:rPr lang="zh-CN" altLang="en-US" sz="2400" dirty="0"/>
              <a:t>已经提交；</a:t>
            </a:r>
          </a:p>
          <a:p>
            <a:pPr marL="457200" indent="-457200"/>
            <a:r>
              <a:rPr lang="en-US" altLang="zh-CN" sz="2400" dirty="0"/>
              <a:t>&lt;</a:t>
            </a:r>
            <a:r>
              <a:rPr lang="en-US" altLang="zh-CN" sz="2400" dirty="0" err="1"/>
              <a:t>T,X,u,v</a:t>
            </a:r>
            <a:r>
              <a:rPr lang="en-US" altLang="zh-CN" sz="2400" dirty="0"/>
              <a:t>&gt;</a:t>
            </a:r>
            <a:r>
              <a:rPr lang="zh-CN" altLang="en-US" sz="2400" dirty="0"/>
              <a:t>：表示事务</a:t>
            </a:r>
            <a:r>
              <a:rPr lang="en-US" altLang="zh-CN" sz="2400" dirty="0"/>
              <a:t>T</a:t>
            </a:r>
            <a:r>
              <a:rPr lang="zh-CN" altLang="en-US" sz="2400" dirty="0"/>
              <a:t>修改了数据</a:t>
            </a:r>
            <a:r>
              <a:rPr lang="en-US" altLang="zh-CN" sz="2400" dirty="0"/>
              <a:t>X</a:t>
            </a:r>
            <a:r>
              <a:rPr lang="zh-CN" altLang="en-US" sz="2400" dirty="0"/>
              <a:t>，其原来的值是</a:t>
            </a:r>
            <a:r>
              <a:rPr lang="en-US" altLang="zh-CN" sz="2400" dirty="0"/>
              <a:t>u,</a:t>
            </a:r>
            <a:r>
              <a:rPr lang="zh-CN" altLang="en-US" sz="2400" dirty="0"/>
              <a:t>更新后的值是</a:t>
            </a:r>
            <a:r>
              <a:rPr lang="en-US" altLang="zh-CN" sz="2400" dirty="0"/>
              <a:t>v</a:t>
            </a:r>
            <a:r>
              <a:rPr lang="zh-CN" altLang="en-US" sz="2400" dirty="0"/>
              <a:t>。</a:t>
            </a:r>
          </a:p>
          <a:p>
            <a:pPr marL="457200" indent="-457200"/>
            <a:r>
              <a:rPr lang="zh-CN" altLang="en-US" sz="2400" dirty="0"/>
              <a:t>若某系统故障发生时，磁盘上日志文件的内容为：</a:t>
            </a:r>
          </a:p>
          <a:p>
            <a:pPr marL="457200" indent="-457200"/>
            <a:r>
              <a:rPr lang="en-US" altLang="zh-CN" sz="2400" dirty="0"/>
              <a:t>&lt;START T&gt;;&lt;T,C,29,30&gt; &lt;T,A,10,11&gt;; &lt;START U&gt;; &lt;U,B,20,21&gt;;&lt;T,C,30,31&gt;;&lt;U,D,40,41&gt;;</a:t>
            </a:r>
          </a:p>
          <a:p>
            <a:pPr marL="457200" indent="-457200"/>
            <a:r>
              <a:rPr lang="en-US" altLang="zh-CN" sz="2400" dirty="0"/>
              <a:t>&lt;U,B,21,22&gt; &lt;COMMIT U&gt;</a:t>
            </a:r>
            <a:r>
              <a:rPr lang="zh-CN" altLang="en-US" sz="2400" dirty="0"/>
              <a:t>，请简述恢复的过程。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36728" y="714359"/>
            <a:ext cx="87026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）一致性（</a:t>
            </a:r>
            <a:r>
              <a:rPr lang="en-US" altLang="zh-CN" sz="2400" dirty="0" smtClean="0">
                <a:solidFill>
                  <a:srgbClr val="0000FF"/>
                </a:solidFill>
              </a:rPr>
              <a:t>Consistency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zh-CN" altLang="en-US" sz="2400" dirty="0" smtClean="0">
                <a:latin typeface="宋体" pitchFamily="2" charset="-122"/>
              </a:rPr>
              <a:t>①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latin typeface="Times New Roman" pitchFamily="18" charset="0"/>
              </a:rPr>
              <a:t>定义</a:t>
            </a:r>
            <a:endParaRPr lang="zh-CN" altLang="en-US" sz="2400" dirty="0" smtClean="0"/>
          </a:p>
          <a:p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</a:rPr>
              <a:t>事务的执行必须是将数据库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从一个正确（一致）状态</a:t>
            </a:r>
            <a:r>
              <a:rPr lang="zh-CN" altLang="en-US" sz="2400" dirty="0" smtClean="0">
                <a:latin typeface="Times New Roman" pitchFamily="18" charset="0"/>
              </a:rPr>
              <a:t>转换到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另一个正确（一致）状态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 smtClean="0"/>
          </a:p>
          <a:p>
            <a:r>
              <a:rPr lang="zh-CN" altLang="en-US" sz="2400" dirty="0" smtClean="0">
                <a:latin typeface="Times New Roman" pitchFamily="18" charset="0"/>
              </a:rPr>
              <a:t>例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：一个人的工龄不能大于年龄，则工龄的增长和年龄的增长必须一致的、配套的修改。</a:t>
            </a:r>
            <a:endParaRPr lang="en-US" altLang="zh-CN" sz="2400" dirty="0" smtClean="0">
              <a:latin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</a:rPr>
              <a:t>例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：所有员工工资的公积金应该依据政策同步调整。</a:t>
            </a:r>
            <a:endParaRPr lang="en-US" altLang="zh-CN" sz="2400" dirty="0" smtClean="0">
              <a:latin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</a:rPr>
              <a:t>例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转帐问题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/>
              <a:t>A</a:t>
            </a:r>
            <a:r>
              <a:rPr lang="zh-CN" altLang="en-US" sz="2400" dirty="0">
                <a:latin typeface="Times New Roman" pitchFamily="18" charset="0"/>
              </a:rPr>
              <a:t>有</a:t>
            </a:r>
            <a:r>
              <a:rPr lang="en-US" altLang="zh-CN" sz="2400" dirty="0"/>
              <a:t>100</a:t>
            </a:r>
            <a:r>
              <a:rPr lang="zh-CN" altLang="en-US" sz="2400" dirty="0">
                <a:latin typeface="Times New Roman" pitchFamily="18" charset="0"/>
              </a:rPr>
              <a:t>万人民币是一个正确状态，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减去</a:t>
            </a:r>
            <a:r>
              <a:rPr lang="en-US" altLang="zh-CN" sz="2400" dirty="0">
                <a:solidFill>
                  <a:srgbClr val="FF0000"/>
                </a:solidFill>
              </a:rPr>
              <a:t>50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万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/>
              <a:t>B</a:t>
            </a:r>
            <a:r>
              <a:rPr lang="zh-CN" altLang="en-US" sz="2400" dirty="0">
                <a:latin typeface="Times New Roman" pitchFamily="18" charset="0"/>
              </a:rPr>
              <a:t>帐上相应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增加</a:t>
            </a:r>
            <a:r>
              <a:rPr lang="en-US" altLang="zh-CN" sz="2400" dirty="0">
                <a:solidFill>
                  <a:srgbClr val="FF0000"/>
                </a:solidFill>
              </a:rPr>
              <a:t>50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万</a:t>
            </a:r>
            <a:r>
              <a:rPr lang="zh-CN" altLang="en-US" sz="2400" dirty="0">
                <a:latin typeface="Times New Roman" pitchFamily="18" charset="0"/>
              </a:rPr>
              <a:t>，数据库从一个正确状态转变另一个正确状态。    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</a:rPr>
              <a:t>      </a:t>
            </a:r>
            <a:r>
              <a:rPr lang="zh-CN" altLang="en-US" sz="2400" i="1" dirty="0">
                <a:solidFill>
                  <a:srgbClr val="0000FF"/>
                </a:solidFill>
                <a:latin typeface="Times New Roman" pitchFamily="18" charset="0"/>
              </a:rPr>
              <a:t>这两个操作，若只做其中一个，则不能实现数据库从一个正确状态转到另一个正确状态，破坏了事务一致性。</a:t>
            </a:r>
            <a:endParaRPr lang="en-US" altLang="zh-CN" sz="2400" i="1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zh-CN" altLang="en-US" sz="2400" dirty="0" smtClean="0"/>
              <a:t>例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/>
              <a:t>：将数据集合划分为</a:t>
            </a:r>
            <a:r>
              <a:rPr lang="zh-CN" altLang="en-US" sz="2400" dirty="0" smtClean="0">
                <a:solidFill>
                  <a:srgbClr val="FF0000"/>
                </a:solidFill>
              </a:rPr>
              <a:t>三个子集，分三次读取三个子集的数据并进行小计和总计</a:t>
            </a:r>
            <a:r>
              <a:rPr lang="zh-CN" altLang="en-US" sz="2400" dirty="0" smtClean="0"/>
              <a:t>（一个事务内部的多次相关的读写操作，内容之间在全局逻辑上应该是相容的、一致的）。</a:t>
            </a:r>
            <a:endParaRPr lang="en-US" altLang="zh-CN" sz="2400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6625894" y="5498922"/>
            <a:ext cx="3827824" cy="733666"/>
          </a:xfrm>
          <a:prstGeom prst="wedgeRoundRectCallout">
            <a:avLst>
              <a:gd name="adj1" fmla="val 9859"/>
              <a:gd name="adj2" fmla="val -1403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思考：如果增加检查点记录，本题有何变化？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38282" y="690638"/>
            <a:ext cx="87154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400" b="1" dirty="0"/>
              <a:t>例：</a:t>
            </a:r>
            <a:r>
              <a:rPr lang="zh-CN" altLang="en-US" sz="2400" dirty="0"/>
              <a:t>若某系统故障发生时，磁盘上日志文件的内容为：</a:t>
            </a:r>
          </a:p>
          <a:p>
            <a:pPr marL="457200" indent="-457200"/>
            <a:r>
              <a:rPr lang="en-US" altLang="zh-CN" sz="2400" dirty="0"/>
              <a:t>&lt;START T&gt;;&lt;T,C,29,30&gt; &lt;T,A,10,11&gt;; &lt;START U&gt;; &lt;U,B,20,21&gt;;&lt;T,C,30,31&gt;;&lt;U,D,40,41&gt;;</a:t>
            </a:r>
          </a:p>
          <a:p>
            <a:pPr marL="457200" indent="-457200"/>
            <a:r>
              <a:rPr lang="en-US" altLang="zh-CN" sz="2400" dirty="0"/>
              <a:t>&lt;U,B,21,22&gt; &lt;COMMIT U&gt;</a:t>
            </a:r>
            <a:r>
              <a:rPr lang="zh-CN" altLang="en-US" sz="2400" dirty="0"/>
              <a:t>，如何进行恢复？</a:t>
            </a:r>
          </a:p>
          <a:p>
            <a:pPr marL="457200" indent="-457200"/>
            <a:r>
              <a:rPr lang="zh-CN" altLang="en-US" sz="2400" dirty="0">
                <a:solidFill>
                  <a:srgbClr val="0000FF"/>
                </a:solidFill>
              </a:rPr>
              <a:t>恢复过程：</a:t>
            </a:r>
          </a:p>
          <a:p>
            <a:pPr marL="457200" indent="-457200"/>
            <a:r>
              <a:rPr lang="en-US" altLang="zh-CN" sz="2400" dirty="0">
                <a:solidFill>
                  <a:srgbClr val="0000FF"/>
                </a:solidFill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</a:rPr>
              <a:t>正向扫描日志，由于事务Ｕ有</a:t>
            </a:r>
            <a:r>
              <a:rPr lang="en-US" altLang="zh-CN" sz="2400" dirty="0">
                <a:solidFill>
                  <a:srgbClr val="0000FF"/>
                </a:solidFill>
              </a:rPr>
              <a:t>START</a:t>
            </a:r>
            <a:r>
              <a:rPr lang="zh-CN" altLang="en-US" sz="2400" dirty="0">
                <a:solidFill>
                  <a:srgbClr val="0000FF"/>
                </a:solidFill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</a:rPr>
              <a:t>COMMIT</a:t>
            </a:r>
            <a:r>
              <a:rPr lang="zh-CN" altLang="en-US" sz="2400" dirty="0">
                <a:solidFill>
                  <a:srgbClr val="0000FF"/>
                </a:solidFill>
              </a:rPr>
              <a:t>，放到</a:t>
            </a:r>
            <a:r>
              <a:rPr lang="en-US" altLang="zh-CN" sz="2400" dirty="0">
                <a:solidFill>
                  <a:srgbClr val="0000FF"/>
                </a:solidFill>
              </a:rPr>
              <a:t>REDO</a:t>
            </a:r>
            <a:r>
              <a:rPr lang="zh-CN" altLang="en-US" sz="2400" dirty="0">
                <a:solidFill>
                  <a:srgbClr val="0000FF"/>
                </a:solidFill>
              </a:rPr>
              <a:t>队列中，而事务Ｔ只有</a:t>
            </a:r>
            <a:r>
              <a:rPr lang="en-US" altLang="zh-CN" sz="2400" dirty="0">
                <a:solidFill>
                  <a:srgbClr val="0000FF"/>
                </a:solidFill>
              </a:rPr>
              <a:t>START</a:t>
            </a:r>
            <a:r>
              <a:rPr lang="zh-CN" altLang="en-US" sz="2400" dirty="0">
                <a:solidFill>
                  <a:srgbClr val="0000FF"/>
                </a:solidFill>
              </a:rPr>
              <a:t>，故而放到</a:t>
            </a:r>
            <a:r>
              <a:rPr lang="en-US" altLang="zh-CN" sz="2400" dirty="0">
                <a:solidFill>
                  <a:srgbClr val="0000FF"/>
                </a:solidFill>
              </a:rPr>
              <a:t>UNDO</a:t>
            </a:r>
            <a:r>
              <a:rPr lang="zh-CN" altLang="en-US" sz="2400" dirty="0">
                <a:solidFill>
                  <a:srgbClr val="0000FF"/>
                </a:solidFill>
              </a:rPr>
              <a:t>队列。 </a:t>
            </a:r>
          </a:p>
          <a:p>
            <a:pPr marL="457200" indent="-457200"/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</a:rPr>
              <a:t>对</a:t>
            </a:r>
            <a:r>
              <a:rPr lang="en-US" altLang="zh-CN" sz="2400" dirty="0">
                <a:solidFill>
                  <a:srgbClr val="0000FF"/>
                </a:solidFill>
              </a:rPr>
              <a:t>UNDO</a:t>
            </a:r>
            <a:r>
              <a:rPr lang="zh-CN" altLang="en-US" sz="2400" dirty="0">
                <a:solidFill>
                  <a:srgbClr val="0000FF"/>
                </a:solidFill>
              </a:rPr>
              <a:t>队列中进行</a:t>
            </a:r>
            <a:r>
              <a:rPr lang="en-US" altLang="zh-CN" sz="2400" dirty="0">
                <a:solidFill>
                  <a:srgbClr val="0000FF"/>
                </a:solidFill>
              </a:rPr>
              <a:t>UNDO</a:t>
            </a:r>
            <a:r>
              <a:rPr lang="zh-CN" altLang="en-US" sz="2400" dirty="0">
                <a:solidFill>
                  <a:srgbClr val="0000FF"/>
                </a:solidFill>
              </a:rPr>
              <a:t>操作，即对Ｔ进行</a:t>
            </a:r>
            <a:r>
              <a:rPr lang="en-US" altLang="zh-CN" sz="2400" dirty="0">
                <a:solidFill>
                  <a:srgbClr val="0000FF"/>
                </a:solidFill>
              </a:rPr>
              <a:t>UNDO</a:t>
            </a:r>
            <a:r>
              <a:rPr lang="zh-CN" altLang="en-US" sz="2400" dirty="0">
                <a:solidFill>
                  <a:srgbClr val="0000FF"/>
                </a:solidFill>
              </a:rPr>
              <a:t>操作，即反向扫描Ｔ的日志，即对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写</a:t>
            </a:r>
            <a:r>
              <a:rPr lang="en-US" altLang="zh-CN" sz="2400" dirty="0">
                <a:solidFill>
                  <a:srgbClr val="0000FF"/>
                </a:solidFill>
              </a:rPr>
              <a:t>30</a:t>
            </a:r>
            <a:r>
              <a:rPr lang="zh-CN" altLang="en-US" sz="2400" dirty="0">
                <a:solidFill>
                  <a:srgbClr val="0000FF"/>
                </a:solidFill>
              </a:rPr>
              <a:t>，对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zh-CN" altLang="en-US" sz="2400" dirty="0">
                <a:solidFill>
                  <a:srgbClr val="0000FF"/>
                </a:solidFill>
              </a:rPr>
              <a:t>写</a:t>
            </a:r>
            <a:r>
              <a:rPr lang="en-US" altLang="zh-CN" sz="2400" dirty="0">
                <a:solidFill>
                  <a:srgbClr val="0000FF"/>
                </a:solidFill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</a:rPr>
              <a:t>，对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写</a:t>
            </a:r>
            <a:r>
              <a:rPr lang="en-US" altLang="zh-CN" sz="2400" dirty="0">
                <a:solidFill>
                  <a:srgbClr val="0000FF"/>
                </a:solidFill>
              </a:rPr>
              <a:t>29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</a:p>
          <a:p>
            <a:pPr marL="457200" indent="-457200"/>
            <a:r>
              <a:rPr lang="en-US" altLang="zh-CN" sz="2400" dirty="0">
                <a:solidFill>
                  <a:srgbClr val="0000FF"/>
                </a:solidFill>
              </a:rPr>
              <a:t>(3)</a:t>
            </a:r>
            <a:r>
              <a:rPr lang="zh-CN" altLang="en-US" sz="2400" dirty="0">
                <a:solidFill>
                  <a:srgbClr val="0000FF"/>
                </a:solidFill>
              </a:rPr>
              <a:t>对</a:t>
            </a:r>
            <a:r>
              <a:rPr lang="en-US" altLang="zh-CN" sz="2400" dirty="0">
                <a:solidFill>
                  <a:srgbClr val="0000FF"/>
                </a:solidFill>
              </a:rPr>
              <a:t>REDO</a:t>
            </a:r>
            <a:r>
              <a:rPr lang="zh-CN" altLang="en-US" sz="2400" dirty="0">
                <a:solidFill>
                  <a:srgbClr val="0000FF"/>
                </a:solidFill>
              </a:rPr>
              <a:t>队列中进行</a:t>
            </a:r>
            <a:r>
              <a:rPr lang="en-US" altLang="zh-CN" sz="2400" dirty="0">
                <a:solidFill>
                  <a:srgbClr val="0000FF"/>
                </a:solidFill>
              </a:rPr>
              <a:t>REDO</a:t>
            </a:r>
            <a:r>
              <a:rPr lang="zh-CN" altLang="en-US" sz="2400" dirty="0">
                <a:solidFill>
                  <a:srgbClr val="0000FF"/>
                </a:solidFill>
              </a:rPr>
              <a:t>操作，即对</a:t>
            </a:r>
            <a:r>
              <a:rPr lang="en-US" altLang="zh-CN" sz="2400" dirty="0">
                <a:solidFill>
                  <a:srgbClr val="0000FF"/>
                </a:solidFill>
              </a:rPr>
              <a:t>U</a:t>
            </a:r>
            <a:r>
              <a:rPr lang="zh-CN" altLang="en-US" sz="2400" dirty="0">
                <a:solidFill>
                  <a:srgbClr val="0000FF"/>
                </a:solidFill>
              </a:rPr>
              <a:t>进行</a:t>
            </a:r>
            <a:r>
              <a:rPr lang="en-US" altLang="zh-CN" sz="2400" dirty="0">
                <a:solidFill>
                  <a:srgbClr val="0000FF"/>
                </a:solidFill>
              </a:rPr>
              <a:t>REDO</a:t>
            </a:r>
            <a:r>
              <a:rPr lang="zh-CN" altLang="en-US" sz="2400" dirty="0">
                <a:solidFill>
                  <a:srgbClr val="0000FF"/>
                </a:solidFill>
              </a:rPr>
              <a:t>操作，即正向扫描Ｕ的日志，即对Ｂ写</a:t>
            </a:r>
            <a:r>
              <a:rPr lang="en-US" altLang="zh-CN" sz="2400" dirty="0">
                <a:solidFill>
                  <a:srgbClr val="0000FF"/>
                </a:solidFill>
              </a:rPr>
              <a:t>21</a:t>
            </a:r>
            <a:r>
              <a:rPr lang="zh-CN" altLang="en-US" sz="2400" dirty="0">
                <a:solidFill>
                  <a:srgbClr val="0000FF"/>
                </a:solidFill>
              </a:rPr>
              <a:t>，对</a:t>
            </a: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zh-CN" altLang="en-US" sz="2400" dirty="0">
                <a:solidFill>
                  <a:srgbClr val="0000FF"/>
                </a:solidFill>
              </a:rPr>
              <a:t>写</a:t>
            </a:r>
            <a:r>
              <a:rPr lang="en-US" altLang="zh-CN" sz="2400" dirty="0">
                <a:solidFill>
                  <a:srgbClr val="0000FF"/>
                </a:solidFill>
              </a:rPr>
              <a:t>41</a:t>
            </a:r>
            <a:r>
              <a:rPr lang="zh-CN" altLang="en-US" sz="2400" dirty="0">
                <a:solidFill>
                  <a:srgbClr val="0000FF"/>
                </a:solidFill>
              </a:rPr>
              <a:t>，对</a:t>
            </a:r>
            <a:r>
              <a:rPr lang="en-US" altLang="zh-CN" sz="2400" dirty="0">
                <a:solidFill>
                  <a:srgbClr val="0000FF"/>
                </a:solidFill>
              </a:rPr>
              <a:t>B</a:t>
            </a:r>
            <a:r>
              <a:rPr lang="zh-CN" altLang="en-US" sz="2400" dirty="0">
                <a:solidFill>
                  <a:srgbClr val="0000FF"/>
                </a:solidFill>
              </a:rPr>
              <a:t>写</a:t>
            </a:r>
            <a:r>
              <a:rPr lang="en-US" altLang="zh-CN" sz="2400" dirty="0">
                <a:solidFill>
                  <a:srgbClr val="0000FF"/>
                </a:solidFill>
              </a:rPr>
              <a:t>22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endParaRPr lang="zh-CN" altLang="en-US" sz="2400" u="sng" dirty="0">
              <a:solidFill>
                <a:srgbClr val="0000FF"/>
              </a:solidFill>
            </a:endParaRPr>
          </a:p>
          <a:p>
            <a:pPr marL="457200" indent="-457200"/>
            <a:endParaRPr lang="en-US" altLang="zh-CN" sz="2400" u="sng" dirty="0">
              <a:solidFill>
                <a:srgbClr val="FF0000"/>
              </a:solidFill>
            </a:endParaRPr>
          </a:p>
          <a:p>
            <a:pPr marL="457200" indent="-457200"/>
            <a:r>
              <a:rPr lang="zh-CN" altLang="en-US" sz="2400" u="sng" dirty="0">
                <a:solidFill>
                  <a:srgbClr val="FF0000"/>
                </a:solidFill>
              </a:rPr>
              <a:t>注意：</a:t>
            </a:r>
            <a:r>
              <a:rPr lang="zh-CN" altLang="en-US" sz="2400" u="sng" dirty="0">
                <a:solidFill>
                  <a:srgbClr val="0000FF"/>
                </a:solidFill>
              </a:rPr>
              <a:t>写成类似</a:t>
            </a:r>
            <a:r>
              <a:rPr lang="zh-CN" altLang="en-US" sz="2400" u="sng" dirty="0">
                <a:solidFill>
                  <a:srgbClr val="0000FF"/>
                </a:solidFill>
                <a:latin typeface="Times New Roman" pitchFamily="18" charset="0"/>
              </a:rPr>
              <a:t>“</a:t>
            </a:r>
            <a:r>
              <a:rPr lang="zh-CN" altLang="en-US" sz="2400" u="sng" dirty="0">
                <a:solidFill>
                  <a:srgbClr val="0000FF"/>
                </a:solidFill>
              </a:rPr>
              <a:t>Ｃ由</a:t>
            </a:r>
            <a:r>
              <a:rPr lang="en-US" altLang="zh-CN" sz="2400" u="sng" dirty="0">
                <a:solidFill>
                  <a:srgbClr val="0000FF"/>
                </a:solidFill>
              </a:rPr>
              <a:t>29</a:t>
            </a:r>
            <a:r>
              <a:rPr lang="zh-CN" altLang="en-US" sz="2400" u="sng" dirty="0">
                <a:solidFill>
                  <a:srgbClr val="0000FF"/>
                </a:solidFill>
              </a:rPr>
              <a:t>变做</a:t>
            </a:r>
            <a:r>
              <a:rPr lang="en-US" altLang="zh-CN" sz="2400" u="sng" dirty="0">
                <a:solidFill>
                  <a:srgbClr val="0000FF"/>
                </a:solidFill>
              </a:rPr>
              <a:t>30</a:t>
            </a:r>
            <a:r>
              <a:rPr lang="en-US" altLang="zh-CN" sz="2400" u="sng" dirty="0">
                <a:solidFill>
                  <a:srgbClr val="0000FF"/>
                </a:solidFill>
                <a:latin typeface="Times New Roman" pitchFamily="18" charset="0"/>
              </a:rPr>
              <a:t>”</a:t>
            </a:r>
            <a:r>
              <a:rPr lang="zh-CN" altLang="en-US" sz="2400" u="sng" dirty="0">
                <a:solidFill>
                  <a:srgbClr val="0000FF"/>
                </a:solidFill>
              </a:rPr>
              <a:t>都是错误的。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1751574" y="5955423"/>
            <a:ext cx="4104456" cy="766052"/>
          </a:xfrm>
          <a:prstGeom prst="wedgeRoundRectCallout">
            <a:avLst>
              <a:gd name="adj1" fmla="val -38172"/>
              <a:gd name="adj2" fmla="val -742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课后作业第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题，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日志表述方式不同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慕课讨论题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数据库系统哪些情况下会将缓存中的日志文件写出到磁盘？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日志在数据库系统的恢复中发挥着重要的作用，日志在什么情况下需要写出到磁盘文件？</a:t>
            </a:r>
            <a:endParaRPr lang="en-US" altLang="zh-CN" sz="2800" dirty="0"/>
          </a:p>
          <a:p>
            <a:r>
              <a:rPr lang="zh-CN" altLang="zh-CN" sz="2400" dirty="0"/>
              <a:t>检查点机制对性能可能产生哪些影响？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数据库系统的检查点是其恢复子系统的一种周期性执行的机制，该机制对于数据库系统的性能有哪些影响？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7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52596" y="714359"/>
            <a:ext cx="940120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2</a:t>
            </a:r>
            <a:r>
              <a:rPr lang="zh-CN" altLang="en-US" sz="3200" dirty="0">
                <a:solidFill>
                  <a:srgbClr val="0000FF"/>
                </a:solidFill>
                <a:latin typeface="宋体" pitchFamily="2" charset="-122"/>
              </a:rPr>
              <a:t>）一致性（</a:t>
            </a:r>
            <a:r>
              <a:rPr lang="en-US" altLang="zh-CN" sz="3200" dirty="0">
                <a:solidFill>
                  <a:srgbClr val="0000FF"/>
                </a:solidFill>
              </a:rPr>
              <a:t>consistency</a:t>
            </a:r>
            <a:r>
              <a:rPr lang="zh-CN" altLang="en-US" sz="3200" dirty="0">
                <a:solidFill>
                  <a:srgbClr val="0000FF"/>
                </a:solidFill>
                <a:latin typeface="宋体" pitchFamily="2" charset="-122"/>
              </a:rPr>
              <a:t>）</a:t>
            </a:r>
            <a:r>
              <a:rPr lang="zh-CN" altLang="en-US" sz="3200" dirty="0">
                <a:solidFill>
                  <a:srgbClr val="0000FF"/>
                </a:solidFill>
              </a:rPr>
              <a:t> </a:t>
            </a:r>
          </a:p>
          <a:p>
            <a:r>
              <a:rPr lang="zh-CN" altLang="en-US" sz="3200" dirty="0">
                <a:latin typeface="宋体" pitchFamily="2" charset="-122"/>
              </a:rPr>
              <a:t>② 目标</a:t>
            </a:r>
            <a:endParaRPr lang="zh-CN" altLang="en-US" sz="3200" dirty="0"/>
          </a:p>
          <a:p>
            <a:r>
              <a:rPr lang="zh-CN" altLang="en-US" sz="3200" dirty="0">
                <a:latin typeface="宋体" pitchFamily="2" charset="-122"/>
              </a:rPr>
              <a:t>    保证</a:t>
            </a:r>
            <a:r>
              <a:rPr lang="en-US" altLang="zh-CN" sz="3200" dirty="0">
                <a:latin typeface="宋体" pitchFamily="2" charset="-122"/>
              </a:rPr>
              <a:t>DB</a:t>
            </a:r>
            <a:r>
              <a:rPr lang="zh-CN" altLang="en-US" sz="3200" dirty="0">
                <a:latin typeface="宋体" pitchFamily="2" charset="-122"/>
              </a:rPr>
              <a:t>数据正确性（</a:t>
            </a:r>
            <a:r>
              <a:rPr lang="zh-CN" altLang="en-US" sz="3200" dirty="0">
                <a:latin typeface="宋体" pitchFamily="2" charset="-122"/>
                <a:cs typeface="Times New Roman" pitchFamily="18" charset="0"/>
              </a:rPr>
              <a:t>防止</a:t>
            </a:r>
            <a:r>
              <a:rPr lang="zh-CN" altLang="en-US" sz="3200" dirty="0">
                <a:latin typeface="宋体" pitchFamily="2" charset="-122"/>
              </a:rPr>
              <a:t>丢失更新、读脏、读不可重复）。</a:t>
            </a:r>
            <a:endParaRPr lang="zh-CN" altLang="en-US" sz="3200" dirty="0"/>
          </a:p>
          <a:p>
            <a:endParaRPr lang="zh-CN" altLang="en-US" sz="3200" dirty="0">
              <a:latin typeface="宋体" pitchFamily="2" charset="-122"/>
            </a:endParaRPr>
          </a:p>
          <a:p>
            <a:r>
              <a:rPr lang="zh-CN" altLang="en-US" sz="3200" dirty="0">
                <a:latin typeface="宋体" pitchFamily="2" charset="-122"/>
              </a:rPr>
              <a:t>③ 技术</a:t>
            </a:r>
            <a:endParaRPr lang="zh-CN" altLang="en-US" sz="3200" dirty="0"/>
          </a:p>
          <a:p>
            <a:r>
              <a:rPr lang="zh-CN" altLang="en-US" sz="3200" dirty="0">
                <a:latin typeface="宋体" pitchFamily="2" charset="-122"/>
              </a:rPr>
              <a:t>    并发控制、恢复机制</a:t>
            </a:r>
            <a:endParaRPr lang="zh-CN" altLang="en-US" sz="3200" dirty="0"/>
          </a:p>
          <a:p>
            <a:endParaRPr lang="zh-CN" altLang="en-US" sz="3200" dirty="0">
              <a:latin typeface="宋体" pitchFamily="2" charset="-122"/>
            </a:endParaRPr>
          </a:p>
          <a:p>
            <a:r>
              <a:rPr lang="zh-CN" altLang="en-US" sz="3200" dirty="0">
                <a:latin typeface="宋体" pitchFamily="2" charset="-122"/>
              </a:rPr>
              <a:t>④ 实现</a:t>
            </a:r>
            <a:endParaRPr lang="zh-CN" altLang="en-US" sz="3200" dirty="0"/>
          </a:p>
          <a:p>
            <a:r>
              <a:rPr lang="en-US" altLang="zh-CN" sz="3200" dirty="0">
                <a:latin typeface="Times New Roman" pitchFamily="18" charset="0"/>
              </a:rPr>
              <a:t>        </a:t>
            </a:r>
            <a:r>
              <a:rPr lang="zh-CN" altLang="en-US" sz="3200" dirty="0">
                <a:latin typeface="宋体" pitchFamily="2" charset="-122"/>
              </a:rPr>
              <a:t>用户定义事务（保证相关操作在一个事务中）；</a:t>
            </a:r>
            <a:endParaRPr lang="zh-CN" altLang="en-US" sz="3200" dirty="0"/>
          </a:p>
          <a:p>
            <a:r>
              <a:rPr lang="en-US" altLang="zh-CN" sz="3200" dirty="0">
                <a:latin typeface="Times New Roman" pitchFamily="18" charset="0"/>
              </a:rPr>
              <a:t>        </a:t>
            </a:r>
            <a:r>
              <a:rPr lang="en-US" altLang="zh-CN" sz="3200" dirty="0"/>
              <a:t>DBMS</a:t>
            </a:r>
            <a:r>
              <a:rPr lang="zh-CN" altLang="en-US" sz="3200" dirty="0"/>
              <a:t>负责</a:t>
            </a:r>
            <a:r>
              <a:rPr lang="zh-CN" altLang="en-US" sz="3200" dirty="0">
                <a:latin typeface="Times New Roman" pitchFamily="18" charset="0"/>
              </a:rPr>
              <a:t>维护事务执行导致数据库状态变化过程中的一致性。</a:t>
            </a:r>
            <a:endParaRPr lang="zh-CN" altLang="en-US" sz="3200" dirty="0"/>
          </a:p>
          <a:p>
            <a:endParaRPr lang="zh-CN" alt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36728" y="774214"/>
            <a:ext cx="961707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3</a:t>
            </a:r>
            <a:r>
              <a:rPr lang="zh-CN" altLang="en-US" sz="3200" dirty="0">
                <a:latin typeface="Times New Roman" pitchFamily="18" charset="0"/>
              </a:rPr>
              <a:t>）隔离性（</a:t>
            </a:r>
            <a:r>
              <a:rPr lang="en-US" altLang="zh-CN" sz="3200" dirty="0"/>
              <a:t>isolation</a:t>
            </a:r>
            <a:r>
              <a:rPr lang="zh-CN" altLang="en-US" sz="3200" dirty="0">
                <a:latin typeface="Times New Roman" pitchFamily="18" charset="0"/>
              </a:rPr>
              <a:t>）</a:t>
            </a:r>
            <a:endParaRPr lang="zh-CN" altLang="en-US" sz="3200" dirty="0"/>
          </a:p>
          <a:p>
            <a:r>
              <a:rPr lang="zh-CN" altLang="en-US" sz="3200" dirty="0">
                <a:latin typeface="宋体" pitchFamily="2" charset="-122"/>
              </a:rPr>
              <a:t>① 定义</a:t>
            </a:r>
            <a:endParaRPr lang="zh-CN" altLang="en-US" sz="3200" dirty="0"/>
          </a:p>
          <a:p>
            <a:r>
              <a:rPr lang="en-US" altLang="zh-CN" sz="3200" dirty="0">
                <a:latin typeface="Times New Roman" pitchFamily="18" charset="0"/>
              </a:rPr>
              <a:t>         </a:t>
            </a:r>
            <a:r>
              <a:rPr lang="zh-CN" altLang="en-US" sz="3200" dirty="0">
                <a:latin typeface="Times New Roman" pitchFamily="18" charset="0"/>
              </a:rPr>
              <a:t>一个事务中对数据库的操作及使用的数据与其它并发事务无关，并发执行的事务间不能互相干扰。</a:t>
            </a:r>
            <a:endParaRPr lang="zh-CN" altLang="en-US" sz="3200" dirty="0"/>
          </a:p>
          <a:p>
            <a:r>
              <a:rPr lang="zh-CN" altLang="en-US" sz="3200" dirty="0">
                <a:latin typeface="宋体" pitchFamily="2" charset="-122"/>
              </a:rPr>
              <a:t>②</a:t>
            </a:r>
            <a:r>
              <a:rPr lang="zh-CN" altLang="en-US" sz="3200" dirty="0"/>
              <a:t> </a:t>
            </a:r>
            <a:r>
              <a:rPr lang="zh-CN" altLang="en-US" sz="3200" dirty="0">
                <a:latin typeface="Times New Roman" pitchFamily="18" charset="0"/>
              </a:rPr>
              <a:t>目标</a:t>
            </a:r>
            <a:endParaRPr lang="zh-CN" altLang="en-US" sz="3200" dirty="0"/>
          </a:p>
          <a:p>
            <a:r>
              <a:rPr lang="zh-CN" altLang="en-US" sz="3200" dirty="0">
                <a:latin typeface="Times New Roman" pitchFamily="18" charset="0"/>
              </a:rPr>
              <a:t>         避免链式干扰。</a:t>
            </a:r>
            <a:endParaRPr lang="zh-CN" altLang="en-US" sz="3200" dirty="0"/>
          </a:p>
          <a:p>
            <a:r>
              <a:rPr lang="zh-CN" altLang="en-US" sz="3200" dirty="0">
                <a:latin typeface="宋体" pitchFamily="2" charset="-122"/>
              </a:rPr>
              <a:t>③</a:t>
            </a:r>
            <a:r>
              <a:rPr lang="zh-CN" altLang="en-US" sz="3200" dirty="0"/>
              <a:t> </a:t>
            </a:r>
            <a:r>
              <a:rPr lang="zh-CN" altLang="en-US" sz="3200" dirty="0">
                <a:latin typeface="Times New Roman" pitchFamily="18" charset="0"/>
              </a:rPr>
              <a:t>技术</a:t>
            </a:r>
            <a:endParaRPr lang="zh-CN" altLang="en-US" sz="3200" dirty="0"/>
          </a:p>
          <a:p>
            <a:r>
              <a:rPr lang="zh-CN" altLang="en-US" sz="3200" dirty="0">
                <a:latin typeface="Times New Roman" pitchFamily="18" charset="0"/>
              </a:rPr>
              <a:t>        并发控制。</a:t>
            </a:r>
            <a:endParaRPr lang="zh-CN" altLang="en-US" sz="3200" dirty="0"/>
          </a:p>
          <a:p>
            <a:r>
              <a:rPr lang="zh-CN" altLang="en-US" sz="3200" dirty="0">
                <a:latin typeface="宋体" pitchFamily="2" charset="-122"/>
              </a:rPr>
              <a:t>④</a:t>
            </a:r>
            <a:r>
              <a:rPr lang="zh-CN" altLang="en-US" sz="3200" dirty="0"/>
              <a:t> </a:t>
            </a:r>
            <a:r>
              <a:rPr lang="zh-CN" altLang="en-US" sz="3200" dirty="0">
                <a:latin typeface="Times New Roman" pitchFamily="18" charset="0"/>
              </a:rPr>
              <a:t>实现</a:t>
            </a:r>
            <a:endParaRPr lang="zh-CN" altLang="en-US" sz="3200" dirty="0"/>
          </a:p>
          <a:p>
            <a:r>
              <a:rPr lang="en-US" altLang="zh-CN" sz="3200" dirty="0"/>
              <a:t>      DBMS</a:t>
            </a:r>
            <a:r>
              <a:rPr lang="zh-CN" altLang="en-US" sz="3200" dirty="0"/>
              <a:t>依据应用程序设定的事务隔离级别</a:t>
            </a:r>
            <a:r>
              <a:rPr lang="zh-CN" altLang="en-US" sz="3200" dirty="0">
                <a:latin typeface="Times New Roman" pitchFamily="18" charset="0"/>
              </a:rPr>
              <a:t>自动实现。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5879976" y="3501008"/>
            <a:ext cx="914400" cy="612648"/>
          </a:xfrm>
          <a:prstGeom prst="wedgeRoundRectCallout">
            <a:avLst>
              <a:gd name="adj1" fmla="val -97222"/>
              <a:gd name="adj2" fmla="val -43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插入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104112" y="3807332"/>
            <a:ext cx="914400" cy="612648"/>
          </a:xfrm>
          <a:prstGeom prst="wedgeRoundRectCallout">
            <a:avLst>
              <a:gd name="adj1" fmla="val -97222"/>
              <a:gd name="adj2" fmla="val -43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983066" y="4237315"/>
            <a:ext cx="914400" cy="612648"/>
          </a:xfrm>
          <a:prstGeom prst="wedgeRoundRectCallout">
            <a:avLst>
              <a:gd name="adj1" fmla="val -97222"/>
              <a:gd name="adj2" fmla="val -43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课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带学院log模板.potx" id="{5817DEAE-3CD8-4FBD-9CBC-8C40563795A9}" vid="{F046A461-2407-45F1-8296-19222A75516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带学院log模板</Template>
  <TotalTime>7367</TotalTime>
  <Words>6047</Words>
  <Application>Microsoft Office PowerPoint</Application>
  <PresentationFormat>宽屏</PresentationFormat>
  <Paragraphs>614</Paragraphs>
  <Slides>71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9" baseType="lpstr">
      <vt:lpstr>等线</vt:lpstr>
      <vt:lpstr>等线 Light</vt:lpstr>
      <vt:lpstr>黑体</vt:lpstr>
      <vt:lpstr>华文新魏</vt:lpstr>
      <vt:lpstr>隶书</vt:lpstr>
      <vt:lpstr>宋体</vt:lpstr>
      <vt:lpstr>微软雅黑</vt:lpstr>
      <vt:lpstr>Arial</vt:lpstr>
      <vt:lpstr>Calibri</vt:lpstr>
      <vt:lpstr>Century Gothic</vt:lpstr>
      <vt:lpstr>Constantia</vt:lpstr>
      <vt:lpstr>Symbol</vt:lpstr>
      <vt:lpstr>Tahoma</vt:lpstr>
      <vt:lpstr>Times New Roman</vt:lpstr>
      <vt:lpstr>Verdana</vt:lpstr>
      <vt:lpstr>Wingdings</vt:lpstr>
      <vt:lpstr>Wingdings 2</vt:lpstr>
      <vt:lpstr>上课2</vt:lpstr>
      <vt:lpstr>第10章 数据库恢复技术</vt:lpstr>
      <vt:lpstr>DBMS的备份与恢复</vt:lpstr>
      <vt:lpstr>PowerPoint 演示文稿</vt:lpstr>
      <vt:lpstr>PowerPoint 演示文稿</vt:lpstr>
      <vt:lpstr>事务（transaction）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 介质故障的恢复</vt:lpstr>
      <vt:lpstr>9.5.3  介质故障的恢复</vt:lpstr>
      <vt:lpstr>介质故障的恢复（续）</vt:lpstr>
      <vt:lpstr>利用静态转储副本将数据库恢复到一致性状态</vt:lpstr>
      <vt:lpstr>利用动态转储副本将数据库恢复到一致性状态</vt:lpstr>
      <vt:lpstr>介质故障的恢复（续）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慕课讨论题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数据库保护</dc:title>
  <dc:creator>panpeng</dc:creator>
  <cp:lastModifiedBy>jwt</cp:lastModifiedBy>
  <cp:revision>744</cp:revision>
  <dcterms:created xsi:type="dcterms:W3CDTF">2005-04-05T01:48:35Z</dcterms:created>
  <dcterms:modified xsi:type="dcterms:W3CDTF">2022-06-06T16:31:17Z</dcterms:modified>
</cp:coreProperties>
</file>