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8" r:id="rId2"/>
    <p:sldId id="259" r:id="rId3"/>
    <p:sldId id="260" r:id="rId4"/>
    <p:sldId id="261" r:id="rId5"/>
    <p:sldId id="304" r:id="rId6"/>
    <p:sldId id="30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6"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3" autoAdjust="0"/>
  </p:normalViewPr>
  <p:slideViewPr>
    <p:cSldViewPr snapToGrid="0">
      <p:cViewPr varScale="1">
        <p:scale>
          <a:sx n="85" d="100"/>
          <a:sy n="85"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6B092-9BC5-4E45-BA2F-D285E28E318A}" type="datetimeFigureOut">
              <a:rPr lang="zh-CN" altLang="en-US" smtClean="0"/>
              <a:t>2022/10/10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F0E5D-0A36-40A7-9255-02A340C51968}" type="slidenum">
              <a:rPr lang="zh-CN" altLang="en-US" smtClean="0"/>
              <a:t>‹#›</a:t>
            </a:fld>
            <a:endParaRPr lang="zh-CN" altLang="en-US"/>
          </a:p>
        </p:txBody>
      </p:sp>
    </p:spTree>
    <p:extLst>
      <p:ext uri="{BB962C8B-B14F-4D97-AF65-F5344CB8AC3E}">
        <p14:creationId xmlns:p14="http://schemas.microsoft.com/office/powerpoint/2010/main" val="316104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F563F0-6A59-9B46-8E49-D11C08EF4925}" type="slidenum">
              <a:rPr lang="en-US" smtClean="0"/>
              <a:t>5</a:t>
            </a:fld>
            <a:endParaRPr lang="en-US"/>
          </a:p>
        </p:txBody>
      </p:sp>
    </p:spTree>
    <p:extLst>
      <p:ext uri="{BB962C8B-B14F-4D97-AF65-F5344CB8AC3E}">
        <p14:creationId xmlns:p14="http://schemas.microsoft.com/office/powerpoint/2010/main" val="34868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1800" b="0" i="0" dirty="0">
              <a:solidFill>
                <a:srgbClr val="333333"/>
              </a:solidFill>
              <a:effectLst/>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8CF563F0-6A59-9B46-8E49-D11C08EF4925}" type="slidenum">
              <a:rPr lang="en-US" smtClean="0"/>
              <a:t>6</a:t>
            </a:fld>
            <a:endParaRPr lang="en-US"/>
          </a:p>
        </p:txBody>
      </p:sp>
    </p:spTree>
    <p:extLst>
      <p:ext uri="{BB962C8B-B14F-4D97-AF65-F5344CB8AC3E}">
        <p14:creationId xmlns:p14="http://schemas.microsoft.com/office/powerpoint/2010/main" val="179876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CF563F0-6A59-9B46-8E49-D11C08EF4925}" type="slidenum">
              <a:rPr lang="en-US" smtClean="0"/>
              <a:pPr/>
              <a:t>21</a:t>
            </a:fld>
            <a:endParaRPr lang="en-US"/>
          </a:p>
        </p:txBody>
      </p:sp>
    </p:spTree>
    <p:extLst>
      <p:ext uri="{BB962C8B-B14F-4D97-AF65-F5344CB8AC3E}">
        <p14:creationId xmlns:p14="http://schemas.microsoft.com/office/powerpoint/2010/main" val="47372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7200" b="1"/>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3416540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17571979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31840094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932537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6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5986605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7310843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2324510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54033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36586662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226137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40842898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475AF2-64B6-4391-9F49-3C20B7F25C0A}" type="datetimeFigureOut">
              <a:rPr lang="zh-CN" altLang="en-US" smtClean="0"/>
              <a:t>2022/10/10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232EDE-1F3D-467E-8715-A004C7B18797}" type="slidenum">
              <a:rPr lang="zh-CN" altLang="en-US" smtClean="0"/>
              <a:t>‹#›</a:t>
            </a:fld>
            <a:endParaRPr lang="zh-CN" altLang="en-US"/>
          </a:p>
        </p:txBody>
      </p:sp>
    </p:spTree>
    <p:extLst>
      <p:ext uri="{BB962C8B-B14F-4D97-AF65-F5344CB8AC3E}">
        <p14:creationId xmlns:p14="http://schemas.microsoft.com/office/powerpoint/2010/main" val="20525319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75AF2-64B6-4391-9F49-3C20B7F25C0A}" type="datetimeFigureOut">
              <a:rPr lang="zh-CN" altLang="en-US" smtClean="0"/>
              <a:t>2022/10/10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32EDE-1F3D-467E-8715-A004C7B18797}" type="slidenum">
              <a:rPr lang="zh-CN" altLang="en-US" smtClean="0"/>
              <a:t>‹#›</a:t>
            </a:fld>
            <a:endParaRPr lang="zh-CN" altLang="en-US"/>
          </a:p>
        </p:txBody>
      </p:sp>
      <p:pic>
        <p:nvPicPr>
          <p:cNvPr id="9" name="图片 8"/>
          <p:cNvPicPr>
            <a:picLocks noChangeAspect="1"/>
          </p:cNvPicPr>
          <p:nvPr/>
        </p:nvPicPr>
        <p:blipFill>
          <a:blip r:embed="rId14"/>
          <a:stretch>
            <a:fillRect/>
          </a:stretch>
        </p:blipFill>
        <p:spPr>
          <a:xfrm>
            <a:off x="10461867" y="3744"/>
            <a:ext cx="1719742" cy="1702458"/>
          </a:xfrm>
          <a:prstGeom prst="rect">
            <a:avLst/>
          </a:prstGeom>
        </p:spPr>
      </p:pic>
    </p:spTree>
    <p:extLst>
      <p:ext uri="{BB962C8B-B14F-4D97-AF65-F5344CB8AC3E}">
        <p14:creationId xmlns:p14="http://schemas.microsoft.com/office/powerpoint/2010/main" val="2946556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286000"/>
            <a:ext cx="8473068" cy="1143000"/>
          </a:xfrm>
        </p:spPr>
        <p:txBody>
          <a:bodyPr>
            <a:noAutofit/>
          </a:bodyPr>
          <a:lstStyle/>
          <a:p>
            <a:pPr eaLnBrk="1" hangingPunct="1"/>
            <a:r>
              <a:rPr lang="zh-CN" altLang="en-US" sz="4400" dirty="0">
                <a:latin typeface="华文新魏" panose="02010800040101010101" pitchFamily="2" charset="-122"/>
                <a:ea typeface="华文新魏" panose="02010800040101010101" pitchFamily="2" charset="-122"/>
              </a:rPr>
              <a:t>第四五章 数据库安全性与完整性</a:t>
            </a:r>
          </a:p>
        </p:txBody>
      </p:sp>
      <p:sp>
        <p:nvSpPr>
          <p:cNvPr id="2" name="副标题 1"/>
          <p:cNvSpPr>
            <a:spLocks noGrp="1"/>
          </p:cNvSpPr>
          <p:nvPr>
            <p:ph type="subTitle" idx="1"/>
          </p:nvPr>
        </p:nvSpPr>
        <p:spPr/>
        <p:txBody>
          <a:bodyPr/>
          <a:lstStyle/>
          <a:p>
            <a:r>
              <a:rPr lang="en-US" altLang="zh-CN" smtClean="0"/>
              <a:t>  </a:t>
            </a:r>
            <a:endParaRPr lang="zh-CN" altLang="en-US"/>
          </a:p>
        </p:txBody>
      </p:sp>
    </p:spTree>
    <p:extLst>
      <p:ext uri="{BB962C8B-B14F-4D97-AF65-F5344CB8AC3E}">
        <p14:creationId xmlns:p14="http://schemas.microsoft.com/office/powerpoint/2010/main" val="366424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500799"/>
            <a:ext cx="7772400" cy="868363"/>
          </a:xfrm>
        </p:spPr>
        <p:txBody>
          <a:bodyPr/>
          <a:lstStyle/>
          <a:p>
            <a:pPr eaLnBrk="1" hangingPunct="1"/>
            <a:r>
              <a:rPr lang="en-US" altLang="zh-CN" sz="3200" dirty="0"/>
              <a:t>4.2.1 </a:t>
            </a:r>
            <a:r>
              <a:rPr lang="zh-CN" altLang="en-US" sz="3200" dirty="0"/>
              <a:t>用户标识和鉴别</a:t>
            </a:r>
          </a:p>
        </p:txBody>
      </p:sp>
      <p:sp>
        <p:nvSpPr>
          <p:cNvPr id="10243" name="Rectangle 3"/>
          <p:cNvSpPr>
            <a:spLocks noGrp="1" noChangeArrowheads="1"/>
          </p:cNvSpPr>
          <p:nvPr>
            <p:ph type="body" idx="1"/>
          </p:nvPr>
        </p:nvSpPr>
        <p:spPr/>
        <p:txBody>
          <a:bodyPr/>
          <a:lstStyle/>
          <a:p>
            <a:pPr eaLnBrk="1" hangingPunct="1">
              <a:lnSpc>
                <a:spcPct val="90000"/>
              </a:lnSpc>
            </a:pPr>
            <a:r>
              <a:rPr lang="zh-CN" altLang="en-US" dirty="0"/>
              <a:t>定义</a:t>
            </a:r>
          </a:p>
          <a:p>
            <a:pPr lvl="1" eaLnBrk="1" hangingPunct="1">
              <a:lnSpc>
                <a:spcPct val="90000"/>
              </a:lnSpc>
            </a:pPr>
            <a:r>
              <a:rPr lang="zh-CN" altLang="en-US" dirty="0"/>
              <a:t>系统提供一定的方式让用户标识自己的名字和身份,系统进行核实,通过鉴定后才提供系统使用权.</a:t>
            </a:r>
          </a:p>
          <a:p>
            <a:pPr lvl="1" eaLnBrk="1" hangingPunct="1">
              <a:lnSpc>
                <a:spcPct val="90000"/>
              </a:lnSpc>
            </a:pPr>
            <a:endParaRPr lang="zh-CN" altLang="en-US" dirty="0"/>
          </a:p>
          <a:p>
            <a:pPr eaLnBrk="1" hangingPunct="1">
              <a:lnSpc>
                <a:spcPct val="90000"/>
              </a:lnSpc>
            </a:pPr>
            <a:r>
              <a:rPr lang="zh-CN" altLang="en-US" dirty="0"/>
              <a:t>常用方法</a:t>
            </a:r>
          </a:p>
          <a:p>
            <a:pPr lvl="1" eaLnBrk="1" hangingPunct="1">
              <a:lnSpc>
                <a:spcPct val="90000"/>
              </a:lnSpc>
            </a:pPr>
            <a:r>
              <a:rPr lang="zh-CN" altLang="en-US" dirty="0"/>
              <a:t>用户标识证实</a:t>
            </a:r>
          </a:p>
          <a:p>
            <a:pPr lvl="1" eaLnBrk="1" hangingPunct="1">
              <a:lnSpc>
                <a:spcPct val="90000"/>
              </a:lnSpc>
            </a:pPr>
            <a:r>
              <a:rPr lang="zh-CN" altLang="en-US" dirty="0"/>
              <a:t>过程识别</a:t>
            </a:r>
          </a:p>
          <a:p>
            <a:pPr lvl="1" eaLnBrk="1" hangingPunct="1">
              <a:lnSpc>
                <a:spcPct val="90000"/>
              </a:lnSpc>
            </a:pPr>
            <a:r>
              <a:rPr lang="zh-CN" altLang="en-US" dirty="0"/>
              <a:t>上机密码卡</a:t>
            </a:r>
          </a:p>
          <a:p>
            <a:pPr lvl="1" eaLnBrk="1" hangingPunct="1">
              <a:lnSpc>
                <a:spcPct val="90000"/>
              </a:lnSpc>
            </a:pPr>
            <a:r>
              <a:rPr lang="zh-CN" altLang="en-US" dirty="0"/>
              <a:t>指纹、声音、照片等识别</a:t>
            </a:r>
          </a:p>
          <a:p>
            <a:pPr lvl="1" eaLnBrk="1" hangingPunct="1">
              <a:lnSpc>
                <a:spcPct val="90000"/>
              </a:lnSpc>
            </a:pPr>
            <a:r>
              <a:rPr lang="zh-CN" altLang="en-US" dirty="0"/>
              <a:t>回答问题</a:t>
            </a:r>
          </a:p>
        </p:txBody>
      </p:sp>
    </p:spTree>
    <p:extLst>
      <p:ext uri="{BB962C8B-B14F-4D97-AF65-F5344CB8AC3E}">
        <p14:creationId xmlns:p14="http://schemas.microsoft.com/office/powerpoint/2010/main" val="248646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623462"/>
            <a:ext cx="7772400" cy="868363"/>
          </a:xfrm>
        </p:spPr>
        <p:txBody>
          <a:bodyPr/>
          <a:lstStyle/>
          <a:p>
            <a:pPr eaLnBrk="1" hangingPunct="1"/>
            <a:r>
              <a:rPr lang="en-US" altLang="zh-CN" sz="3200" dirty="0"/>
              <a:t>4.2.2 </a:t>
            </a:r>
            <a:r>
              <a:rPr lang="zh-CN" altLang="en-US" sz="3200" dirty="0"/>
              <a:t>存取控制</a:t>
            </a:r>
          </a:p>
        </p:txBody>
      </p:sp>
      <p:sp>
        <p:nvSpPr>
          <p:cNvPr id="11267" name="Rectangle 3"/>
          <p:cNvSpPr>
            <a:spLocks noGrp="1" noChangeArrowheads="1"/>
          </p:cNvSpPr>
          <p:nvPr>
            <p:ph type="body" idx="1"/>
          </p:nvPr>
        </p:nvSpPr>
        <p:spPr/>
        <p:txBody>
          <a:bodyPr/>
          <a:lstStyle/>
          <a:p>
            <a:pPr eaLnBrk="1" hangingPunct="1"/>
            <a:r>
              <a:rPr lang="zh-CN" altLang="en-US" sz="2400"/>
              <a:t>1. 存取控制概述</a:t>
            </a:r>
          </a:p>
          <a:p>
            <a:pPr lvl="1" eaLnBrk="1" hangingPunct="1"/>
            <a:r>
              <a:rPr lang="zh-CN" altLang="en-US"/>
              <a:t>对于获得上机权的用户还要根据系统预先定义好的外模式（视图）或用户权限进行存取控制，保证用户只能存取他有权存取的数据</a:t>
            </a:r>
            <a:r>
              <a:rPr lang="zh-CN" altLang="en-US" smtClean="0"/>
              <a:t>。</a:t>
            </a:r>
          </a:p>
          <a:p>
            <a:pPr eaLnBrk="1" hangingPunct="1"/>
            <a:endParaRPr lang="en-US" altLang="zh-CN"/>
          </a:p>
          <a:p>
            <a:pPr eaLnBrk="1" hangingPunct="1"/>
            <a:r>
              <a:rPr lang="en-US" altLang="zh-CN" sz="2400"/>
              <a:t>2. </a:t>
            </a:r>
            <a:r>
              <a:rPr lang="zh-CN" altLang="en-US" sz="2400"/>
              <a:t>方法</a:t>
            </a:r>
          </a:p>
          <a:p>
            <a:pPr lvl="1" eaLnBrk="1" hangingPunct="1"/>
            <a:r>
              <a:rPr lang="zh-CN" altLang="en-US"/>
              <a:t>定义用户权限</a:t>
            </a:r>
          </a:p>
          <a:p>
            <a:pPr lvl="1" eaLnBrk="1" hangingPunct="1"/>
            <a:r>
              <a:rPr lang="zh-CN" altLang="en-US"/>
              <a:t>合法权限检查</a:t>
            </a:r>
          </a:p>
        </p:txBody>
      </p:sp>
    </p:spTree>
    <p:extLst>
      <p:ext uri="{BB962C8B-B14F-4D97-AF65-F5344CB8AC3E}">
        <p14:creationId xmlns:p14="http://schemas.microsoft.com/office/powerpoint/2010/main" val="420664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3200"/>
              <a:t>4.2.2 </a:t>
            </a:r>
            <a:r>
              <a:rPr lang="zh-CN" altLang="en-US" sz="3200"/>
              <a:t>存取控制</a:t>
            </a:r>
          </a:p>
        </p:txBody>
      </p:sp>
      <p:sp>
        <p:nvSpPr>
          <p:cNvPr id="12291" name="Rectangle 3"/>
          <p:cNvSpPr>
            <a:spLocks noGrp="1" noChangeArrowheads="1"/>
          </p:cNvSpPr>
          <p:nvPr>
            <p:ph type="body" idx="1"/>
          </p:nvPr>
        </p:nvSpPr>
        <p:spPr>
          <a:xfrm>
            <a:off x="838199" y="1628775"/>
            <a:ext cx="10602951" cy="5229225"/>
          </a:xfrm>
          <a:noFill/>
        </p:spPr>
        <p:txBody>
          <a:bodyPr/>
          <a:lstStyle/>
          <a:p>
            <a:pPr eaLnBrk="1" hangingPunct="1">
              <a:lnSpc>
                <a:spcPct val="80000"/>
              </a:lnSpc>
            </a:pPr>
            <a:r>
              <a:rPr lang="zh-CN" altLang="en-US" dirty="0" smtClean="0"/>
              <a:t>常用存取控制方法</a:t>
            </a:r>
          </a:p>
          <a:p>
            <a:pPr eaLnBrk="1" hangingPunct="1">
              <a:lnSpc>
                <a:spcPct val="80000"/>
              </a:lnSpc>
            </a:pPr>
            <a:endParaRPr lang="zh-CN" altLang="en-US" dirty="0" smtClean="0"/>
          </a:p>
          <a:p>
            <a:pPr lvl="1" eaLnBrk="1" hangingPunct="1">
              <a:lnSpc>
                <a:spcPct val="80000"/>
              </a:lnSpc>
            </a:pPr>
            <a:r>
              <a:rPr lang="zh-CN" altLang="en-US" dirty="0"/>
              <a:t>自主存取控制（</a:t>
            </a:r>
            <a:r>
              <a:rPr lang="en-US" altLang="zh-CN" dirty="0"/>
              <a:t>Discretionary Access Control </a:t>
            </a:r>
            <a:r>
              <a:rPr lang="zh-CN" altLang="en-US" dirty="0"/>
              <a:t>，简称</a:t>
            </a:r>
            <a:r>
              <a:rPr lang="en-US" altLang="zh-CN" dirty="0"/>
              <a:t>DAC</a:t>
            </a:r>
            <a:r>
              <a:rPr lang="zh-CN" altLang="en-US" dirty="0"/>
              <a:t>）：用户对不同的数据对象有不同的存取权限，不同用户对同一对象有不同的权限，可转授用户存取权限。</a:t>
            </a:r>
          </a:p>
          <a:p>
            <a:pPr lvl="2" eaLnBrk="1" hangingPunct="1">
              <a:lnSpc>
                <a:spcPct val="80000"/>
              </a:lnSpc>
            </a:pPr>
            <a:r>
              <a:rPr lang="zh-CN" altLang="en-US" dirty="0" smtClean="0">
                <a:ea typeface="宋体" panose="02010600030101010101" pitchFamily="2" charset="-122"/>
              </a:rPr>
              <a:t> </a:t>
            </a:r>
            <a:r>
              <a:rPr lang="en-US" altLang="zh-CN" dirty="0" smtClean="0">
                <a:ea typeface="宋体" panose="02010600030101010101" pitchFamily="2" charset="-122"/>
              </a:rPr>
              <a:t>C2</a:t>
            </a:r>
            <a:r>
              <a:rPr lang="zh-CN" altLang="en-US" dirty="0" smtClean="0">
                <a:ea typeface="宋体" panose="02010600030101010101" pitchFamily="2" charset="-122"/>
              </a:rPr>
              <a:t>级</a:t>
            </a:r>
          </a:p>
          <a:p>
            <a:pPr lvl="2" eaLnBrk="1" hangingPunct="1">
              <a:lnSpc>
                <a:spcPct val="80000"/>
              </a:lnSpc>
            </a:pPr>
            <a:r>
              <a:rPr lang="zh-CN" altLang="en-US" dirty="0" smtClean="0">
                <a:ea typeface="宋体" panose="02010600030101010101" pitchFamily="2" charset="-122"/>
              </a:rPr>
              <a:t> 灵活</a:t>
            </a:r>
          </a:p>
          <a:p>
            <a:pPr lvl="2" eaLnBrk="1" hangingPunct="1">
              <a:lnSpc>
                <a:spcPct val="80000"/>
              </a:lnSpc>
            </a:pPr>
            <a:endParaRPr lang="zh-CN" altLang="en-US" dirty="0" smtClean="0">
              <a:ea typeface="宋体" panose="02010600030101010101" pitchFamily="2" charset="-122"/>
            </a:endParaRPr>
          </a:p>
          <a:p>
            <a:pPr lvl="1" eaLnBrk="1" hangingPunct="1">
              <a:lnSpc>
                <a:spcPct val="80000"/>
              </a:lnSpc>
            </a:pPr>
            <a:r>
              <a:rPr lang="zh-CN" altLang="en-US" dirty="0"/>
              <a:t>强制存取控制（</a:t>
            </a:r>
            <a:r>
              <a:rPr lang="en-US" altLang="zh-CN" dirty="0"/>
              <a:t>Mandatory Access Control</a:t>
            </a:r>
            <a:r>
              <a:rPr lang="zh-CN" altLang="en-US" dirty="0"/>
              <a:t>，简称 </a:t>
            </a:r>
            <a:r>
              <a:rPr lang="en-US" altLang="zh-CN" dirty="0"/>
              <a:t>MAC</a:t>
            </a:r>
            <a:r>
              <a:rPr lang="zh-CN" altLang="en-US" dirty="0"/>
              <a:t>）：每一数据对象标以一定密级，每一用户对应某一级别的许可证，只有具有合法许可证的用户才可以存取某一对象。</a:t>
            </a:r>
          </a:p>
          <a:p>
            <a:pPr lvl="2" eaLnBrk="1" hangingPunct="1">
              <a:lnSpc>
                <a:spcPct val="80000"/>
              </a:lnSpc>
            </a:pPr>
            <a:r>
              <a:rPr lang="en-US" altLang="zh-CN" dirty="0" smtClean="0">
                <a:ea typeface="宋体" panose="02010600030101010101" pitchFamily="2" charset="-122"/>
              </a:rPr>
              <a:t>B1</a:t>
            </a:r>
            <a:r>
              <a:rPr lang="zh-CN" altLang="en-US" dirty="0" smtClean="0">
                <a:ea typeface="宋体" panose="02010600030101010101" pitchFamily="2" charset="-122"/>
              </a:rPr>
              <a:t>级</a:t>
            </a:r>
          </a:p>
          <a:p>
            <a:pPr lvl="2" eaLnBrk="1" hangingPunct="1">
              <a:lnSpc>
                <a:spcPct val="80000"/>
              </a:lnSpc>
            </a:pPr>
            <a:r>
              <a:rPr lang="zh-CN" altLang="en-US" dirty="0" smtClean="0">
                <a:ea typeface="宋体" panose="02010600030101010101" pitchFamily="2" charset="-122"/>
              </a:rPr>
              <a:t>严格</a:t>
            </a:r>
          </a:p>
        </p:txBody>
      </p:sp>
    </p:spTree>
    <p:extLst>
      <p:ext uri="{BB962C8B-B14F-4D97-AF65-F5344CB8AC3E}">
        <p14:creationId xmlns:p14="http://schemas.microsoft.com/office/powerpoint/2010/main" val="296118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556556"/>
            <a:ext cx="7772400" cy="868363"/>
          </a:xfrm>
        </p:spPr>
        <p:txBody>
          <a:bodyPr/>
          <a:lstStyle/>
          <a:p>
            <a:pPr eaLnBrk="1" hangingPunct="1"/>
            <a:r>
              <a:rPr lang="en-US" altLang="zh-CN" sz="3200" dirty="0"/>
              <a:t>4.2.2 </a:t>
            </a:r>
            <a:r>
              <a:rPr lang="zh-CN" altLang="en-US" sz="3200" dirty="0"/>
              <a:t>存取控制</a:t>
            </a:r>
          </a:p>
        </p:txBody>
      </p:sp>
      <p:sp>
        <p:nvSpPr>
          <p:cNvPr id="13315" name="Rectangle 3"/>
          <p:cNvSpPr>
            <a:spLocks noGrp="1" noChangeArrowheads="1"/>
          </p:cNvSpPr>
          <p:nvPr>
            <p:ph type="body" idx="1"/>
          </p:nvPr>
        </p:nvSpPr>
        <p:spPr/>
        <p:txBody>
          <a:bodyPr/>
          <a:lstStyle/>
          <a:p>
            <a:pPr eaLnBrk="1" hangingPunct="1"/>
            <a:r>
              <a:rPr lang="zh-CN" altLang="en-US" sz="2400" dirty="0"/>
              <a:t>3</a:t>
            </a:r>
            <a:r>
              <a:rPr lang="zh-CN" altLang="en-US" dirty="0"/>
              <a:t>. 自主存取控制(</a:t>
            </a:r>
            <a:r>
              <a:rPr lang="en-US" altLang="zh-CN" dirty="0"/>
              <a:t>DAC)</a:t>
            </a:r>
            <a:r>
              <a:rPr lang="zh-CN" altLang="en-US" dirty="0"/>
              <a:t>方法</a:t>
            </a:r>
          </a:p>
          <a:p>
            <a:pPr lvl="1" eaLnBrk="1" hangingPunct="1"/>
            <a:r>
              <a:rPr lang="zh-CN" altLang="en-US" dirty="0"/>
              <a:t>用户权限</a:t>
            </a:r>
          </a:p>
          <a:p>
            <a:pPr lvl="2" eaLnBrk="1" hangingPunct="1"/>
            <a:r>
              <a:rPr lang="zh-CN" altLang="en-US" dirty="0" smtClean="0"/>
              <a:t>数据对象</a:t>
            </a:r>
          </a:p>
          <a:p>
            <a:pPr lvl="2" eaLnBrk="1" hangingPunct="1"/>
            <a:r>
              <a:rPr lang="zh-CN" altLang="en-US" dirty="0" smtClean="0"/>
              <a:t>操作类型</a:t>
            </a:r>
          </a:p>
          <a:p>
            <a:pPr lvl="1" eaLnBrk="1" hangingPunct="1"/>
            <a:endParaRPr lang="zh-CN" altLang="en-US" dirty="0"/>
          </a:p>
          <a:p>
            <a:pPr lvl="1" eaLnBrk="1" hangingPunct="1"/>
            <a:r>
              <a:rPr lang="zh-CN" altLang="en-US" dirty="0"/>
              <a:t>授权语句</a:t>
            </a:r>
          </a:p>
          <a:p>
            <a:pPr lvl="2" eaLnBrk="1" hangingPunct="1"/>
            <a:r>
              <a:rPr lang="en-US" altLang="zh-CN" dirty="0" smtClean="0"/>
              <a:t>GRANT</a:t>
            </a:r>
          </a:p>
          <a:p>
            <a:pPr lvl="2" eaLnBrk="1" hangingPunct="1"/>
            <a:r>
              <a:rPr lang="en-US" altLang="zh-CN" dirty="0" smtClean="0"/>
              <a:t>REVOKE</a:t>
            </a:r>
          </a:p>
        </p:txBody>
      </p:sp>
    </p:spTree>
    <p:extLst>
      <p:ext uri="{BB962C8B-B14F-4D97-AF65-F5344CB8AC3E}">
        <p14:creationId xmlns:p14="http://schemas.microsoft.com/office/powerpoint/2010/main" val="35949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zh-CN" sz="3200" dirty="0"/>
              <a:t>4.2.2 </a:t>
            </a:r>
            <a:r>
              <a:rPr lang="zh-CN" altLang="en-US" sz="3200" dirty="0"/>
              <a:t>存取控制</a:t>
            </a:r>
          </a:p>
        </p:txBody>
      </p:sp>
      <p:sp>
        <p:nvSpPr>
          <p:cNvPr id="14339" name="Rectangle 3"/>
          <p:cNvSpPr>
            <a:spLocks noGrp="1" noChangeArrowheads="1"/>
          </p:cNvSpPr>
          <p:nvPr>
            <p:ph type="body" idx="1"/>
          </p:nvPr>
        </p:nvSpPr>
        <p:spPr/>
        <p:txBody>
          <a:bodyPr/>
          <a:lstStyle/>
          <a:p>
            <a:pPr eaLnBrk="1" hangingPunct="1">
              <a:lnSpc>
                <a:spcPct val="150000"/>
              </a:lnSpc>
            </a:pPr>
            <a:r>
              <a:rPr lang="en-US" altLang="zh-CN" sz="2400" dirty="0"/>
              <a:t>DAC</a:t>
            </a:r>
            <a:r>
              <a:rPr lang="zh-CN" altLang="en-US" sz="2400" dirty="0"/>
              <a:t>不能实现元组级的授权</a:t>
            </a:r>
          </a:p>
          <a:p>
            <a:pPr eaLnBrk="1" hangingPunct="1">
              <a:lnSpc>
                <a:spcPct val="150000"/>
              </a:lnSpc>
            </a:pPr>
            <a:r>
              <a:rPr lang="zh-CN" altLang="en-US" sz="2400" dirty="0"/>
              <a:t>数据库角色：被命名的一组与数据库操作相关的权限</a:t>
            </a:r>
          </a:p>
          <a:p>
            <a:pPr lvl="1" eaLnBrk="1" hangingPunct="1">
              <a:lnSpc>
                <a:spcPct val="200000"/>
              </a:lnSpc>
            </a:pPr>
            <a:r>
              <a:rPr lang="zh-CN" altLang="en-US" dirty="0"/>
              <a:t>角色是权限的集合 </a:t>
            </a:r>
          </a:p>
          <a:p>
            <a:pPr lvl="1" eaLnBrk="1" hangingPunct="1">
              <a:lnSpc>
                <a:spcPct val="200000"/>
              </a:lnSpc>
            </a:pPr>
            <a:r>
              <a:rPr lang="zh-CN" altLang="en-US" dirty="0"/>
              <a:t>可以为一组具有相同权限的用户创建一个角色</a:t>
            </a:r>
          </a:p>
          <a:p>
            <a:pPr lvl="1" eaLnBrk="1" hangingPunct="1">
              <a:lnSpc>
                <a:spcPct val="200000"/>
              </a:lnSpc>
            </a:pPr>
            <a:r>
              <a:rPr lang="zh-CN" altLang="en-US" dirty="0"/>
              <a:t>简化授权的过程</a:t>
            </a:r>
          </a:p>
          <a:p>
            <a:pPr eaLnBrk="1" hangingPunct="1"/>
            <a:endParaRPr lang="zh-CN" altLang="en-US" sz="2400" dirty="0"/>
          </a:p>
        </p:txBody>
      </p:sp>
    </p:spTree>
    <p:extLst>
      <p:ext uri="{BB962C8B-B14F-4D97-AF65-F5344CB8AC3E}">
        <p14:creationId xmlns:p14="http://schemas.microsoft.com/office/powerpoint/2010/main" val="379417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82805" y="479426"/>
            <a:ext cx="7772400" cy="868363"/>
          </a:xfrm>
        </p:spPr>
        <p:txBody>
          <a:bodyPr/>
          <a:lstStyle/>
          <a:p>
            <a:pPr eaLnBrk="1" hangingPunct="1"/>
            <a:r>
              <a:rPr lang="en-US" altLang="zh-CN" sz="3200" dirty="0"/>
              <a:t>4.2.2 </a:t>
            </a:r>
            <a:r>
              <a:rPr lang="zh-CN" altLang="en-US" sz="3200" dirty="0"/>
              <a:t>存取控制</a:t>
            </a:r>
          </a:p>
        </p:txBody>
      </p:sp>
      <p:sp>
        <p:nvSpPr>
          <p:cNvPr id="15363" name="Rectangle 3"/>
          <p:cNvSpPr>
            <a:spLocks noGrp="1" noChangeArrowheads="1"/>
          </p:cNvSpPr>
          <p:nvPr>
            <p:ph type="body" idx="1"/>
          </p:nvPr>
        </p:nvSpPr>
        <p:spPr>
          <a:xfrm>
            <a:off x="882804" y="1780478"/>
            <a:ext cx="4770863" cy="4648200"/>
          </a:xfrm>
        </p:spPr>
        <p:txBody>
          <a:bodyPr/>
          <a:lstStyle/>
          <a:p>
            <a:pPr eaLnBrk="1" hangingPunct="1"/>
            <a:r>
              <a:rPr lang="zh-CN" altLang="en-US" dirty="0"/>
              <a:t>4. 强制存取控制(</a:t>
            </a:r>
            <a:r>
              <a:rPr lang="en-US" altLang="zh-CN" dirty="0"/>
              <a:t>MAC)</a:t>
            </a:r>
            <a:r>
              <a:rPr lang="zh-CN" altLang="en-US" dirty="0"/>
              <a:t>方法</a:t>
            </a:r>
          </a:p>
          <a:p>
            <a:pPr eaLnBrk="1" hangingPunct="1"/>
            <a:endParaRPr lang="zh-CN" altLang="en-US" sz="2400" dirty="0"/>
          </a:p>
          <a:p>
            <a:pPr lvl="1" eaLnBrk="1" hangingPunct="1"/>
            <a:r>
              <a:rPr lang="zh-CN" altLang="en-US" dirty="0"/>
              <a:t>实体类别</a:t>
            </a:r>
          </a:p>
          <a:p>
            <a:pPr lvl="2" eaLnBrk="1" hangingPunct="1"/>
            <a:r>
              <a:rPr lang="zh-CN" altLang="en-US" dirty="0" smtClean="0"/>
              <a:t>主体</a:t>
            </a:r>
          </a:p>
          <a:p>
            <a:pPr lvl="2" eaLnBrk="1" hangingPunct="1"/>
            <a:r>
              <a:rPr lang="zh-CN" altLang="en-US" dirty="0" smtClean="0"/>
              <a:t>客体</a:t>
            </a:r>
          </a:p>
          <a:p>
            <a:pPr lvl="1" eaLnBrk="1" hangingPunct="1"/>
            <a:r>
              <a:rPr lang="zh-CN" altLang="en-US" dirty="0"/>
              <a:t>敏感度标记</a:t>
            </a:r>
          </a:p>
          <a:p>
            <a:pPr lvl="2" eaLnBrk="1" hangingPunct="1"/>
            <a:r>
              <a:rPr lang="zh-CN" altLang="en-US" dirty="0" smtClean="0"/>
              <a:t>绝密、机密、可信、公开</a:t>
            </a:r>
          </a:p>
          <a:p>
            <a:pPr lvl="2" eaLnBrk="1" hangingPunct="1"/>
            <a:r>
              <a:rPr lang="zh-CN" altLang="en-US" dirty="0" smtClean="0"/>
              <a:t>许可证级别</a:t>
            </a:r>
          </a:p>
          <a:p>
            <a:pPr lvl="2" eaLnBrk="1" hangingPunct="1"/>
            <a:r>
              <a:rPr lang="zh-CN" altLang="en-US" dirty="0" smtClean="0"/>
              <a:t>密级</a:t>
            </a:r>
          </a:p>
        </p:txBody>
      </p:sp>
      <p:pic>
        <p:nvPicPr>
          <p:cNvPr id="15364" name="Picture 4" descr="001_05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27" y="2203683"/>
            <a:ext cx="4191000" cy="34020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1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zh-CN" altLang="en-US" sz="3200" dirty="0" smtClean="0"/>
              <a:t>强制存取控制方法（续）</a:t>
            </a:r>
          </a:p>
        </p:txBody>
      </p:sp>
      <p:sp>
        <p:nvSpPr>
          <p:cNvPr id="16387" name="Rectangle 3"/>
          <p:cNvSpPr>
            <a:spLocks noGrp="1" noChangeArrowheads="1"/>
          </p:cNvSpPr>
          <p:nvPr>
            <p:ph type="body" idx="1"/>
          </p:nvPr>
        </p:nvSpPr>
        <p:spPr>
          <a:xfrm>
            <a:off x="838200" y="1512733"/>
            <a:ext cx="7772400" cy="4114800"/>
          </a:xfrm>
        </p:spPr>
        <p:txBody>
          <a:bodyPr/>
          <a:lstStyle/>
          <a:p>
            <a:pPr lvl="1" algn="just" eaLnBrk="1" hangingPunct="1">
              <a:buFont typeface="Wingdings" panose="05000000000000000000" pitchFamily="2" charset="2"/>
              <a:buNone/>
            </a:pPr>
            <a:r>
              <a:rPr lang="en-US" altLang="zh-CN" dirty="0" smtClean="0"/>
              <a:t>DAC + MAC</a:t>
            </a:r>
            <a:r>
              <a:rPr lang="zh-CN" altLang="en-US" dirty="0" smtClean="0"/>
              <a:t>安全检查示意图</a:t>
            </a:r>
          </a:p>
          <a:p>
            <a:pPr lvl="1" algn="just" eaLnBrk="1" hangingPunct="1">
              <a:spcBef>
                <a:spcPct val="50000"/>
              </a:spcBef>
              <a:buFont typeface="Wingdings" panose="05000000000000000000" pitchFamily="2" charset="2"/>
              <a:buNone/>
            </a:pPr>
            <a:r>
              <a:rPr lang="zh-CN" altLang="en-US" dirty="0" smtClean="0">
                <a:latin typeface="Arial" panose="020B0604020202020204" pitchFamily="34" charset="0"/>
              </a:rPr>
              <a:t> </a:t>
            </a:r>
            <a:r>
              <a:rPr lang="zh-CN" altLang="en-US" dirty="0" smtClean="0"/>
              <a:t>               </a:t>
            </a:r>
            <a:r>
              <a:rPr lang="en-US" altLang="zh-CN" dirty="0" smtClean="0"/>
              <a:t>SQL</a:t>
            </a:r>
            <a:r>
              <a:rPr lang="zh-CN" altLang="en-US" dirty="0" smtClean="0"/>
              <a:t>语法分析 </a:t>
            </a:r>
            <a:r>
              <a:rPr lang="en-US" altLang="zh-CN" dirty="0" smtClean="0"/>
              <a:t>&amp; </a:t>
            </a:r>
            <a:r>
              <a:rPr lang="zh-CN" altLang="en-US" dirty="0" smtClean="0"/>
              <a:t>语义检查</a:t>
            </a:r>
          </a:p>
          <a:p>
            <a:pPr lvl="1" algn="just" eaLnBrk="1" hangingPunct="1">
              <a:buFont typeface="Wingdings" panose="05000000000000000000" pitchFamily="2" charset="2"/>
              <a:buNone/>
            </a:pPr>
            <a:r>
              <a:rPr lang="zh-CN" altLang="en-US" dirty="0" smtClean="0">
                <a:latin typeface="Arial" panose="020B0604020202020204" pitchFamily="34" charset="0"/>
              </a:rPr>
              <a:t> </a:t>
            </a:r>
            <a:endParaRPr lang="zh-CN" altLang="en-US" dirty="0" smtClean="0"/>
          </a:p>
          <a:p>
            <a:pPr lvl="1" algn="just" eaLnBrk="1" hangingPunct="1">
              <a:buFont typeface="Wingdings" panose="05000000000000000000" pitchFamily="2" charset="2"/>
              <a:buNone/>
            </a:pPr>
            <a:r>
              <a:rPr lang="zh-CN" altLang="en-US" dirty="0" smtClean="0"/>
              <a:t>                              </a:t>
            </a:r>
            <a:r>
              <a:rPr lang="en-US" altLang="zh-CN" dirty="0" smtClean="0"/>
              <a:t>DAC </a:t>
            </a:r>
            <a:r>
              <a:rPr lang="zh-CN" altLang="en-US" dirty="0" smtClean="0"/>
              <a:t>检 查</a:t>
            </a:r>
          </a:p>
          <a:p>
            <a:pPr lvl="1" algn="just" eaLnBrk="1" hangingPunct="1">
              <a:buFont typeface="Wingdings" panose="05000000000000000000" pitchFamily="2" charset="2"/>
              <a:buNone/>
            </a:pPr>
            <a:r>
              <a:rPr lang="zh-CN" altLang="en-US" dirty="0" smtClean="0"/>
              <a:t>       安全检查 </a:t>
            </a:r>
          </a:p>
          <a:p>
            <a:pPr lvl="1" algn="just" eaLnBrk="1" hangingPunct="1">
              <a:buFont typeface="Wingdings" panose="05000000000000000000" pitchFamily="2" charset="2"/>
              <a:buNone/>
            </a:pPr>
            <a:r>
              <a:rPr lang="zh-CN" altLang="en-US" dirty="0" smtClean="0"/>
              <a:t>                              </a:t>
            </a:r>
            <a:r>
              <a:rPr lang="en-US" altLang="zh-CN" dirty="0" smtClean="0"/>
              <a:t>MAC </a:t>
            </a:r>
            <a:r>
              <a:rPr lang="zh-CN" altLang="en-US" dirty="0" smtClean="0"/>
              <a:t>检 查</a:t>
            </a:r>
          </a:p>
          <a:p>
            <a:pPr lvl="1" algn="just" eaLnBrk="1" hangingPunct="1">
              <a:buFont typeface="Wingdings" panose="05000000000000000000" pitchFamily="2" charset="2"/>
              <a:buNone/>
            </a:pPr>
            <a:r>
              <a:rPr lang="zh-CN" altLang="en-US" dirty="0" smtClean="0"/>
              <a:t>                             </a:t>
            </a:r>
          </a:p>
          <a:p>
            <a:pPr lvl="1" algn="just" eaLnBrk="1" hangingPunct="1">
              <a:buFont typeface="Wingdings" panose="05000000000000000000" pitchFamily="2" charset="2"/>
              <a:buNone/>
            </a:pPr>
            <a:r>
              <a:rPr lang="zh-CN" altLang="en-US" dirty="0" smtClean="0"/>
              <a:t>                               </a:t>
            </a:r>
          </a:p>
          <a:p>
            <a:pPr lvl="1" algn="just" eaLnBrk="1" hangingPunct="1">
              <a:buFont typeface="Wingdings" panose="05000000000000000000" pitchFamily="2" charset="2"/>
              <a:buNone/>
            </a:pPr>
            <a:r>
              <a:rPr lang="zh-CN" altLang="en-US" dirty="0" smtClean="0"/>
              <a:t>                                 继 续</a:t>
            </a:r>
          </a:p>
        </p:txBody>
      </p:sp>
      <p:sp>
        <p:nvSpPr>
          <p:cNvPr id="16388" name="Line 4"/>
          <p:cNvSpPr>
            <a:spLocks noChangeShapeType="1"/>
          </p:cNvSpPr>
          <p:nvPr/>
        </p:nvSpPr>
        <p:spPr bwMode="auto">
          <a:xfrm>
            <a:off x="4437062" y="4938559"/>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89" name="Line 5"/>
          <p:cNvSpPr>
            <a:spLocks noChangeShapeType="1"/>
          </p:cNvSpPr>
          <p:nvPr/>
        </p:nvSpPr>
        <p:spPr bwMode="auto">
          <a:xfrm>
            <a:off x="4437062" y="3988846"/>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90" name="Rectangle 6"/>
          <p:cNvSpPr>
            <a:spLocks noChangeArrowheads="1"/>
          </p:cNvSpPr>
          <p:nvPr/>
        </p:nvSpPr>
        <p:spPr bwMode="auto">
          <a:xfrm>
            <a:off x="3573462" y="3168495"/>
            <a:ext cx="2305050" cy="151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1" name="Line 7"/>
          <p:cNvSpPr>
            <a:spLocks noChangeShapeType="1"/>
          </p:cNvSpPr>
          <p:nvPr/>
        </p:nvSpPr>
        <p:spPr bwMode="auto">
          <a:xfrm>
            <a:off x="4442405" y="2504184"/>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92" name="Rectangle 8"/>
          <p:cNvSpPr>
            <a:spLocks noChangeArrowheads="1"/>
          </p:cNvSpPr>
          <p:nvPr/>
        </p:nvSpPr>
        <p:spPr bwMode="auto">
          <a:xfrm>
            <a:off x="1196975" y="5471959"/>
            <a:ext cx="756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60000"/>
              </a:spcBef>
              <a:buClr>
                <a:schemeClr val="hlink"/>
              </a:buClr>
              <a:buFont typeface="Wingdings" panose="05000000000000000000" pitchFamily="2" charset="2"/>
              <a:buChar char="v"/>
            </a:pPr>
            <a:r>
              <a:rPr kumimoji="0" lang="zh-CN" altLang="en-US" sz="2000"/>
              <a:t>先进行</a:t>
            </a:r>
            <a:r>
              <a:rPr kumimoji="0" lang="en-US" altLang="zh-CN" sz="2000"/>
              <a:t>DAC</a:t>
            </a:r>
            <a:r>
              <a:rPr kumimoji="0" lang="zh-CN" altLang="en-US" sz="2000"/>
              <a:t>检查，通过</a:t>
            </a:r>
            <a:r>
              <a:rPr kumimoji="0" lang="en-US" altLang="zh-CN" sz="2000"/>
              <a:t>DAC</a:t>
            </a:r>
            <a:r>
              <a:rPr kumimoji="0" lang="zh-CN" altLang="en-US" sz="2000"/>
              <a:t>检查的数据对象再由系统进行</a:t>
            </a:r>
            <a:r>
              <a:rPr kumimoji="0" lang="en-US" altLang="zh-CN" sz="2000"/>
              <a:t>MAC</a:t>
            </a:r>
            <a:r>
              <a:rPr kumimoji="0" lang="zh-CN" altLang="en-US" sz="2000"/>
              <a:t>检查，只有通过</a:t>
            </a:r>
            <a:r>
              <a:rPr kumimoji="0" lang="en-US" altLang="zh-CN" sz="2000"/>
              <a:t>MAC</a:t>
            </a:r>
            <a:r>
              <a:rPr kumimoji="0" lang="zh-CN" altLang="en-US" sz="2000"/>
              <a:t>检查的数据对象方可存取。</a:t>
            </a:r>
          </a:p>
        </p:txBody>
      </p:sp>
    </p:spTree>
    <p:extLst>
      <p:ext uri="{BB962C8B-B14F-4D97-AF65-F5344CB8AC3E}">
        <p14:creationId xmlns:p14="http://schemas.microsoft.com/office/powerpoint/2010/main" val="2149045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623463"/>
            <a:ext cx="7772400" cy="868363"/>
          </a:xfrm>
        </p:spPr>
        <p:txBody>
          <a:bodyPr/>
          <a:lstStyle/>
          <a:p>
            <a:pPr eaLnBrk="1" hangingPunct="1"/>
            <a:r>
              <a:rPr lang="en-US" altLang="zh-CN" sz="3200"/>
              <a:t>4.2.3 </a:t>
            </a:r>
            <a:r>
              <a:rPr lang="zh-CN" altLang="en-US" sz="3200"/>
              <a:t>视图机制</a:t>
            </a:r>
          </a:p>
        </p:txBody>
      </p:sp>
      <p:sp>
        <p:nvSpPr>
          <p:cNvPr id="17411" name="Rectangle 3"/>
          <p:cNvSpPr>
            <a:spLocks noGrp="1" noChangeArrowheads="1"/>
          </p:cNvSpPr>
          <p:nvPr>
            <p:ph type="body" idx="1"/>
          </p:nvPr>
        </p:nvSpPr>
        <p:spPr/>
        <p:txBody>
          <a:bodyPr/>
          <a:lstStyle/>
          <a:p>
            <a:pPr eaLnBrk="1" hangingPunct="1"/>
            <a:r>
              <a:rPr lang="zh-CN" altLang="en-US" sz="2400">
                <a:latin typeface="宋体" panose="02010600030101010101" pitchFamily="2" charset="-122"/>
              </a:rPr>
              <a:t>视图就象架设在用户与底层表之间的一道桥梁，用户只能对视图进行操作，而无法直接访问底层表。</a:t>
            </a:r>
          </a:p>
          <a:p>
            <a:pPr eaLnBrk="1" hangingPunct="1"/>
            <a:endParaRPr lang="zh-CN" altLang="en-US" sz="2400">
              <a:latin typeface="宋体" panose="02010600030101010101" pitchFamily="2" charset="-122"/>
            </a:endParaRPr>
          </a:p>
          <a:p>
            <a:pPr eaLnBrk="1" hangingPunct="1">
              <a:buFont typeface="Wingdings" panose="05000000000000000000" pitchFamily="2" charset="2"/>
              <a:buNone/>
            </a:pPr>
            <a:r>
              <a:rPr lang="en-US" altLang="zh-CN" sz="2400"/>
              <a:t>CREATE VIEW VIEW－1 </a:t>
            </a:r>
            <a:br>
              <a:rPr lang="en-US" altLang="zh-CN" sz="2400"/>
            </a:br>
            <a:r>
              <a:rPr lang="en-US" altLang="zh-CN" sz="2400"/>
              <a:t>AS SELECT COLUMN－1 FROM TABLE－1 </a:t>
            </a:r>
            <a:br>
              <a:rPr lang="en-US" altLang="zh-CN" sz="2400"/>
            </a:br>
            <a:r>
              <a:rPr lang="en-US" altLang="zh-CN" sz="2400"/>
              <a:t>GRANT ALL ON VIEW－1 TO USER－2 </a:t>
            </a:r>
            <a:br>
              <a:rPr lang="en-US" altLang="zh-CN" sz="2400"/>
            </a:br>
            <a:endParaRPr lang="en-US" altLang="zh-CN" sz="2400"/>
          </a:p>
          <a:p>
            <a:pPr eaLnBrk="1" hangingPunct="1"/>
            <a:r>
              <a:rPr lang="en-US" altLang="zh-CN" sz="2400"/>
              <a:t>    USER－2</a:t>
            </a:r>
            <a:r>
              <a:rPr lang="zh-CN" altLang="en-US" sz="2400"/>
              <a:t>通过</a:t>
            </a:r>
            <a:r>
              <a:rPr lang="en-US" altLang="zh-CN" sz="2400"/>
              <a:t>VIEW－1</a:t>
            </a:r>
            <a:r>
              <a:rPr lang="zh-CN" altLang="en-US" sz="2400"/>
              <a:t>可以访问</a:t>
            </a:r>
            <a:r>
              <a:rPr lang="en-US" altLang="zh-CN" sz="2400"/>
              <a:t>COLUMN－1</a:t>
            </a:r>
            <a:r>
              <a:rPr lang="zh-CN" altLang="en-US" sz="2400"/>
              <a:t>而无法访问</a:t>
            </a:r>
            <a:r>
              <a:rPr lang="en-US" altLang="zh-CN" sz="2400"/>
              <a:t>COLUMN－2，</a:t>
            </a:r>
            <a:r>
              <a:rPr lang="zh-CN" altLang="en-US" sz="2400"/>
              <a:t>这就是</a:t>
            </a:r>
            <a:r>
              <a:rPr lang="en-US" altLang="zh-CN" sz="2400"/>
              <a:t>VIEW－1</a:t>
            </a:r>
            <a:r>
              <a:rPr lang="zh-CN" altLang="en-US" sz="2400"/>
              <a:t>的屏作用</a:t>
            </a:r>
          </a:p>
          <a:p>
            <a:pPr eaLnBrk="1" hangingPunct="1">
              <a:buFont typeface="Wingdings" panose="05000000000000000000" pitchFamily="2" charset="2"/>
              <a:buNone/>
            </a:pPr>
            <a:endParaRPr lang="zh-CN" altLang="en-US" sz="2400"/>
          </a:p>
          <a:p>
            <a:pPr eaLnBrk="1" hangingPunct="1"/>
            <a:endParaRPr lang="zh-CN" altLang="en-US" sz="2400"/>
          </a:p>
        </p:txBody>
      </p:sp>
    </p:spTree>
    <p:extLst>
      <p:ext uri="{BB962C8B-B14F-4D97-AF65-F5344CB8AC3E}">
        <p14:creationId xmlns:p14="http://schemas.microsoft.com/office/powerpoint/2010/main" val="182480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456195"/>
            <a:ext cx="7772400" cy="868363"/>
          </a:xfrm>
        </p:spPr>
        <p:txBody>
          <a:bodyPr/>
          <a:lstStyle/>
          <a:p>
            <a:pPr eaLnBrk="1" hangingPunct="1"/>
            <a:r>
              <a:rPr lang="en-US" altLang="zh-CN" sz="3200" dirty="0"/>
              <a:t>4.2.4 </a:t>
            </a:r>
            <a:r>
              <a:rPr lang="zh-CN" altLang="en-US" sz="3200" dirty="0"/>
              <a:t>审计</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sz="2400"/>
              <a:t>1. 功能</a:t>
            </a:r>
          </a:p>
          <a:p>
            <a:pPr lvl="1" eaLnBrk="1" hangingPunct="1">
              <a:lnSpc>
                <a:spcPct val="90000"/>
              </a:lnSpc>
            </a:pPr>
            <a:r>
              <a:rPr lang="zh-CN" altLang="en-US">
                <a:latin typeface="宋体" panose="02010600030101010101" pitchFamily="2" charset="-122"/>
              </a:rPr>
              <a:t>设备安全审计</a:t>
            </a:r>
            <a:r>
              <a:rPr lang="zh-CN" altLang="en-US"/>
              <a:t> </a:t>
            </a:r>
          </a:p>
          <a:p>
            <a:pPr lvl="1" eaLnBrk="1" hangingPunct="1">
              <a:lnSpc>
                <a:spcPct val="90000"/>
              </a:lnSpc>
            </a:pPr>
            <a:r>
              <a:rPr lang="zh-CN" altLang="en-US">
                <a:latin typeface="宋体" panose="02010600030101010101" pitchFamily="2" charset="-122"/>
              </a:rPr>
              <a:t>操作审计</a:t>
            </a:r>
            <a:r>
              <a:rPr lang="zh-CN" altLang="en-US"/>
              <a:t> </a:t>
            </a:r>
          </a:p>
          <a:p>
            <a:pPr lvl="1" eaLnBrk="1" hangingPunct="1">
              <a:lnSpc>
                <a:spcPct val="90000"/>
              </a:lnSpc>
            </a:pPr>
            <a:r>
              <a:rPr lang="zh-CN" altLang="en-US">
                <a:latin typeface="宋体" panose="02010600030101010101" pitchFamily="2" charset="-122"/>
              </a:rPr>
              <a:t>应用审计</a:t>
            </a:r>
            <a:r>
              <a:rPr lang="zh-CN" altLang="en-US"/>
              <a:t> </a:t>
            </a:r>
          </a:p>
          <a:p>
            <a:pPr lvl="1" eaLnBrk="1" hangingPunct="1">
              <a:lnSpc>
                <a:spcPct val="90000"/>
              </a:lnSpc>
            </a:pPr>
            <a:r>
              <a:rPr lang="zh-CN" altLang="en-US">
                <a:latin typeface="宋体" panose="02010600030101010101" pitchFamily="2" charset="-122"/>
              </a:rPr>
              <a:t>攻击审计</a:t>
            </a:r>
            <a:r>
              <a:rPr lang="zh-CN" altLang="en-US"/>
              <a:t> </a:t>
            </a:r>
          </a:p>
          <a:p>
            <a:pPr eaLnBrk="1" hangingPunct="1">
              <a:lnSpc>
                <a:spcPct val="90000"/>
              </a:lnSpc>
            </a:pPr>
            <a:endParaRPr lang="zh-CN" altLang="en-US" sz="2400"/>
          </a:p>
          <a:p>
            <a:pPr eaLnBrk="1" hangingPunct="1">
              <a:lnSpc>
                <a:spcPct val="90000"/>
              </a:lnSpc>
            </a:pPr>
            <a:r>
              <a:rPr lang="zh-CN" altLang="en-US" sz="2400"/>
              <a:t>2. 技术</a:t>
            </a:r>
          </a:p>
          <a:p>
            <a:pPr lvl="1" eaLnBrk="1" hangingPunct="1">
              <a:lnSpc>
                <a:spcPct val="90000"/>
              </a:lnSpc>
            </a:pPr>
            <a:r>
              <a:rPr lang="zh-CN" altLang="en-US">
                <a:latin typeface="宋体" panose="02010600030101010101" pitchFamily="2" charset="-122"/>
              </a:rPr>
              <a:t>静态技术</a:t>
            </a:r>
            <a:r>
              <a:rPr lang="zh-CN" altLang="en-US"/>
              <a:t> </a:t>
            </a:r>
          </a:p>
          <a:p>
            <a:pPr lvl="1" eaLnBrk="1" hangingPunct="1">
              <a:lnSpc>
                <a:spcPct val="90000"/>
              </a:lnSpc>
            </a:pPr>
            <a:r>
              <a:rPr lang="zh-CN" altLang="en-US">
                <a:latin typeface="宋体" panose="02010600030101010101" pitchFamily="2" charset="-122"/>
              </a:rPr>
              <a:t>动态技术</a:t>
            </a:r>
            <a:r>
              <a:rPr lang="zh-CN" altLang="en-US"/>
              <a:t> </a:t>
            </a:r>
          </a:p>
          <a:p>
            <a:pPr lvl="1" eaLnBrk="1" hangingPunct="1">
              <a:lnSpc>
                <a:spcPct val="90000"/>
              </a:lnSpc>
            </a:pPr>
            <a:r>
              <a:rPr lang="zh-CN" altLang="en-US"/>
              <a:t> </a:t>
            </a:r>
            <a:r>
              <a:rPr lang="zh-CN" altLang="en-US">
                <a:latin typeface="宋体" panose="02010600030101010101" pitchFamily="2" charset="-122"/>
              </a:rPr>
              <a:t>结果验证</a:t>
            </a:r>
            <a:r>
              <a:rPr lang="zh-CN" altLang="en-US"/>
              <a:t> </a:t>
            </a:r>
          </a:p>
        </p:txBody>
      </p:sp>
    </p:spTree>
    <p:extLst>
      <p:ext uri="{BB962C8B-B14F-4D97-AF65-F5344CB8AC3E}">
        <p14:creationId xmlns:p14="http://schemas.microsoft.com/office/powerpoint/2010/main" val="167048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860502" y="578858"/>
            <a:ext cx="7772400" cy="868363"/>
          </a:xfrm>
        </p:spPr>
        <p:txBody>
          <a:bodyPr/>
          <a:lstStyle/>
          <a:p>
            <a:pPr eaLnBrk="1" hangingPunct="1"/>
            <a:r>
              <a:rPr lang="en-US" altLang="zh-CN" sz="3200" dirty="0"/>
              <a:t>4.2.5 </a:t>
            </a:r>
            <a:r>
              <a:rPr lang="zh-CN" altLang="en-US" sz="3200" dirty="0"/>
              <a:t>加密</a:t>
            </a:r>
          </a:p>
        </p:txBody>
      </p:sp>
      <p:sp>
        <p:nvSpPr>
          <p:cNvPr id="1028" name="Rectangle 3"/>
          <p:cNvSpPr>
            <a:spLocks noGrp="1" noChangeArrowheads="1"/>
          </p:cNvSpPr>
          <p:nvPr>
            <p:ph type="body" idx="1"/>
          </p:nvPr>
        </p:nvSpPr>
        <p:spPr>
          <a:xfrm>
            <a:off x="860502" y="1432932"/>
            <a:ext cx="7543800" cy="4876800"/>
          </a:xfrm>
        </p:spPr>
        <p:txBody>
          <a:bodyPr/>
          <a:lstStyle/>
          <a:p>
            <a:pPr eaLnBrk="1" hangingPunct="1"/>
            <a:r>
              <a:rPr lang="zh-CN" altLang="en-US" sz="2400"/>
              <a:t>思想</a:t>
            </a:r>
          </a:p>
          <a:p>
            <a:pPr lvl="1" eaLnBrk="1" hangingPunct="1"/>
            <a:r>
              <a:rPr lang="zh-CN" altLang="en-US"/>
              <a:t>数据库中的数据以密码形式存放，使用时由用户设计的解码程序将其转换成用户可读的数据。这样，数据库中的数据即使被窃取 ，也只能是一些无法辨认的代码。</a:t>
            </a:r>
          </a:p>
          <a:p>
            <a:pPr lvl="1" eaLnBrk="1" hangingPunct="1"/>
            <a:endParaRPr lang="zh-CN" altLang="en-US"/>
          </a:p>
          <a:p>
            <a:pPr eaLnBrk="1" hangingPunct="1"/>
            <a:r>
              <a:rPr lang="zh-CN" altLang="en-US" sz="2400"/>
              <a:t>加密算法</a:t>
            </a:r>
          </a:p>
          <a:p>
            <a:pPr lvl="1" eaLnBrk="1" hangingPunct="1"/>
            <a:r>
              <a:rPr lang="en-US" altLang="zh-CN"/>
              <a:t>DES</a:t>
            </a:r>
          </a:p>
          <a:p>
            <a:pPr lvl="1" eaLnBrk="1" hangingPunct="1"/>
            <a:r>
              <a:rPr lang="en-US" altLang="zh-CN"/>
              <a:t>AES</a:t>
            </a:r>
          </a:p>
          <a:p>
            <a:pPr lvl="1" eaLnBrk="1" hangingPunct="1"/>
            <a:endParaRPr lang="en-US" altLang="zh-CN"/>
          </a:p>
          <a:p>
            <a:pPr eaLnBrk="1" hangingPunct="1"/>
            <a:r>
              <a:rPr lang="zh-CN" altLang="en-US" sz="2400"/>
              <a:t>数据库密码系统的基本流程 </a:t>
            </a:r>
          </a:p>
          <a:p>
            <a:pPr lvl="1" eaLnBrk="1" hangingPunct="1"/>
            <a:endParaRPr lang="en-US" altLang="zh-CN"/>
          </a:p>
        </p:txBody>
      </p:sp>
      <p:sp>
        <p:nvSpPr>
          <p:cNvPr id="1029" name="Rectangle 4"/>
          <p:cNvSpPr>
            <a:spLocks noChangeArrowheads="1"/>
          </p:cNvSpPr>
          <p:nvPr/>
        </p:nvSpPr>
        <p:spPr bwMode="auto">
          <a:xfrm>
            <a:off x="3236990" y="2704521"/>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0" name="Rectangle 5"/>
          <p:cNvSpPr>
            <a:spLocks noChangeArrowheads="1"/>
          </p:cNvSpPr>
          <p:nvPr/>
        </p:nvSpPr>
        <p:spPr bwMode="auto">
          <a:xfrm>
            <a:off x="3679902" y="2728333"/>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6" name="Object 6"/>
          <p:cNvGraphicFramePr>
            <a:graphicFrameLocks noChangeAspect="1"/>
          </p:cNvGraphicFramePr>
          <p:nvPr>
            <p:extLst>
              <p:ext uri="{D42A27DB-BD31-4B8C-83A1-F6EECF244321}">
                <p14:modId xmlns:p14="http://schemas.microsoft.com/office/powerpoint/2010/main" val="520256748"/>
              </p:ext>
            </p:extLst>
          </p:nvPr>
        </p:nvGraphicFramePr>
        <p:xfrm>
          <a:off x="3756102" y="3490333"/>
          <a:ext cx="5257800" cy="1941513"/>
        </p:xfrm>
        <a:graphic>
          <a:graphicData uri="http://schemas.openxmlformats.org/presentationml/2006/ole">
            <mc:AlternateContent xmlns:mc="http://schemas.openxmlformats.org/markup-compatibility/2006">
              <mc:Choice xmlns:v="urn:schemas-microsoft-com:vml" Requires="v">
                <p:oleObj spid="_x0000_s1039" r:id="rId3" imgW="3019044" imgH="1114044" progId="Word.Picture.8">
                  <p:embed/>
                </p:oleObj>
              </mc:Choice>
              <mc:Fallback>
                <p:oleObj r:id="rId3" imgW="3019044" imgH="1114044" progId="Word.Picture.8">
                  <p:embed/>
                  <p:pic>
                    <p:nvPicPr>
                      <p:cNvPr id="10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102" y="3490333"/>
                        <a:ext cx="5257800" cy="194151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81499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0141" y="480218"/>
            <a:ext cx="7772400" cy="868363"/>
          </a:xfrm>
        </p:spPr>
        <p:txBody>
          <a:bodyPr/>
          <a:lstStyle/>
          <a:p>
            <a:pPr algn="l" eaLnBrk="1" hangingPunct="1">
              <a:buFontTx/>
              <a:buChar char="•"/>
            </a:pPr>
            <a:r>
              <a:rPr lang="zh-CN" altLang="en-US" sz="3200" dirty="0"/>
              <a:t> 学习内容</a:t>
            </a:r>
            <a:endParaRPr lang="en-US" altLang="zh-CN" sz="3200" dirty="0"/>
          </a:p>
        </p:txBody>
      </p:sp>
      <p:sp>
        <p:nvSpPr>
          <p:cNvPr id="4099" name="Rectangle 3"/>
          <p:cNvSpPr>
            <a:spLocks noGrp="1" noChangeArrowheads="1"/>
          </p:cNvSpPr>
          <p:nvPr>
            <p:ph type="body" idx="1"/>
          </p:nvPr>
        </p:nvSpPr>
        <p:spPr>
          <a:xfrm>
            <a:off x="760141" y="1814474"/>
            <a:ext cx="10515600" cy="4697838"/>
          </a:xfrm>
        </p:spPr>
        <p:txBody>
          <a:bodyPr>
            <a:noAutofit/>
          </a:bodyPr>
          <a:lstStyle/>
          <a:p>
            <a:pPr eaLnBrk="1" hangingPunct="1"/>
            <a:r>
              <a:rPr lang="en-US" altLang="zh-CN" dirty="0"/>
              <a:t>4.1 </a:t>
            </a:r>
            <a:r>
              <a:rPr lang="zh-CN" altLang="en-US" dirty="0"/>
              <a:t>计算机安全性概论</a:t>
            </a:r>
            <a:endParaRPr lang="en-US" altLang="zh-CN" dirty="0"/>
          </a:p>
          <a:p>
            <a:pPr eaLnBrk="1" hangingPunct="1"/>
            <a:endParaRPr lang="zh-CN" altLang="en-US" dirty="0"/>
          </a:p>
          <a:p>
            <a:pPr eaLnBrk="1" hangingPunct="1"/>
            <a:r>
              <a:rPr lang="en-US" altLang="zh-CN" dirty="0"/>
              <a:t>4.2 </a:t>
            </a:r>
            <a:r>
              <a:rPr lang="zh-CN" altLang="en-US" dirty="0"/>
              <a:t>数据库安全性控制</a:t>
            </a:r>
            <a:r>
              <a:rPr lang="zh-CN" altLang="en-US" dirty="0" smtClean="0"/>
              <a:t>方法 </a:t>
            </a:r>
            <a:endParaRPr lang="zh-CN" altLang="en-US" dirty="0"/>
          </a:p>
          <a:p>
            <a:pPr eaLnBrk="1" hangingPunct="1"/>
            <a:endParaRPr lang="zh-CN" altLang="en-US" dirty="0"/>
          </a:p>
          <a:p>
            <a:pPr eaLnBrk="1" hangingPunct="1"/>
            <a:r>
              <a:rPr lang="en-US" altLang="zh-CN" dirty="0"/>
              <a:t>4.3 </a:t>
            </a:r>
            <a:r>
              <a:rPr lang="zh-CN" altLang="en-US" dirty="0"/>
              <a:t>数据库完整性概述</a:t>
            </a:r>
          </a:p>
          <a:p>
            <a:pPr eaLnBrk="1" hangingPunct="1"/>
            <a:endParaRPr lang="zh-CN" altLang="en-US" dirty="0"/>
          </a:p>
          <a:p>
            <a:pPr eaLnBrk="1" hangingPunct="1"/>
            <a:r>
              <a:rPr lang="en-US" altLang="zh-CN" dirty="0"/>
              <a:t>4.4 </a:t>
            </a:r>
            <a:r>
              <a:rPr lang="zh-CN" altLang="en-US" dirty="0"/>
              <a:t>数据库完整性控制的方法</a:t>
            </a:r>
          </a:p>
          <a:p>
            <a:pPr eaLnBrk="1" hangingPunct="1"/>
            <a:endParaRPr lang="zh-CN" altLang="en-US" dirty="0"/>
          </a:p>
          <a:p>
            <a:pPr eaLnBrk="1" hangingPunct="1"/>
            <a:r>
              <a:rPr lang="en-US" altLang="zh-CN" dirty="0"/>
              <a:t>4.5 </a:t>
            </a:r>
            <a:r>
              <a:rPr lang="zh-CN" altLang="en-US" dirty="0"/>
              <a:t>小结</a:t>
            </a:r>
          </a:p>
        </p:txBody>
      </p:sp>
    </p:spTree>
    <p:extLst>
      <p:ext uri="{BB962C8B-B14F-4D97-AF65-F5344CB8AC3E}">
        <p14:creationId xmlns:p14="http://schemas.microsoft.com/office/powerpoint/2010/main" val="347046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655485"/>
            <a:ext cx="7772400" cy="962025"/>
          </a:xfrm>
        </p:spPr>
        <p:txBody>
          <a:bodyPr/>
          <a:lstStyle/>
          <a:p>
            <a:pPr eaLnBrk="1" hangingPunct="1"/>
            <a:r>
              <a:rPr lang="en-US" altLang="zh-CN" sz="3600" dirty="0"/>
              <a:t>5.1 </a:t>
            </a:r>
            <a:r>
              <a:rPr lang="zh-CN" altLang="en-US" sz="3600" dirty="0"/>
              <a:t>数据库完整性概述</a:t>
            </a:r>
          </a:p>
        </p:txBody>
      </p:sp>
      <p:sp>
        <p:nvSpPr>
          <p:cNvPr id="19459" name="Rectangle 3"/>
          <p:cNvSpPr>
            <a:spLocks noGrp="1" noChangeArrowheads="1"/>
          </p:cNvSpPr>
          <p:nvPr>
            <p:ph type="body" idx="1"/>
          </p:nvPr>
        </p:nvSpPr>
        <p:spPr/>
        <p:txBody>
          <a:bodyPr/>
          <a:lstStyle/>
          <a:p>
            <a:pPr eaLnBrk="1" hangingPunct="1"/>
            <a:r>
              <a:rPr lang="zh-CN" altLang="en-US" sz="2400"/>
              <a:t>数据库的完整性是指数据的正确性、有效性和相容性，防止错误的数据进入数据库，造成无效操作和错误结果。以至数据库的一致性遭到破坏。</a:t>
            </a:r>
          </a:p>
          <a:p>
            <a:pPr lvl="1" eaLnBrk="1" hangingPunct="1"/>
            <a:endParaRPr lang="zh-CN" altLang="en-US"/>
          </a:p>
          <a:p>
            <a:pPr eaLnBrk="1" hangingPunct="1"/>
            <a:r>
              <a:rPr lang="zh-CN" altLang="en-US" sz="2400"/>
              <a:t>系统用一定的机制来检查数据库中的数据是否满足规定的条件，即完整性约束条件。</a:t>
            </a:r>
          </a:p>
          <a:p>
            <a:pPr eaLnBrk="1" hangingPunct="1"/>
            <a:endParaRPr lang="zh-CN" altLang="en-US" sz="2400"/>
          </a:p>
          <a:p>
            <a:pPr eaLnBrk="1" hangingPunct="1"/>
            <a:r>
              <a:rPr lang="zh-CN" altLang="en-US" sz="2400"/>
              <a:t>数据的约束条件是语义的体现，完整性约束条件将作为模式的一部分存入数据库中。</a:t>
            </a:r>
          </a:p>
          <a:p>
            <a:pPr eaLnBrk="1" hangingPunct="1"/>
            <a:endParaRPr lang="zh-CN" altLang="en-US" sz="2400"/>
          </a:p>
        </p:txBody>
      </p:sp>
    </p:spTree>
    <p:extLst>
      <p:ext uri="{BB962C8B-B14F-4D97-AF65-F5344CB8AC3E}">
        <p14:creationId xmlns:p14="http://schemas.microsoft.com/office/powerpoint/2010/main" val="162110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46836-EF3B-4264-ADEB-84CEF2E87287}"/>
              </a:ext>
            </a:extLst>
          </p:cNvPr>
          <p:cNvSpPr>
            <a:spLocks noGrp="1"/>
          </p:cNvSpPr>
          <p:nvPr>
            <p:ph type="title"/>
          </p:nvPr>
        </p:nvSpPr>
        <p:spPr>
          <a:xfrm>
            <a:off x="1097280" y="286604"/>
            <a:ext cx="10697556" cy="899684"/>
          </a:xfrm>
        </p:spPr>
        <p:txBody>
          <a:bodyPr>
            <a:normAutofit/>
          </a:bodyPr>
          <a:lstStyle/>
          <a:p>
            <a:r>
              <a:rPr lang="zh-CN" altLang="en-US" sz="3200" b="0" dirty="0" smtClean="0"/>
              <a:t>数据库完整性机制在解决社会性突发问题起到的作用</a:t>
            </a:r>
            <a:endParaRPr lang="zh-CN" altLang="en-US" sz="3200" b="0" dirty="0"/>
          </a:p>
        </p:txBody>
      </p:sp>
      <p:sp>
        <p:nvSpPr>
          <p:cNvPr id="3"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11693663" cy="5263481"/>
          </a:xfrm>
        </p:spPr>
        <p:txBody>
          <a:bodyPr>
            <a:normAutofit/>
          </a:bodyPr>
          <a:lstStyle/>
          <a:p>
            <a:pPr latinLnBrk="0">
              <a:buFont typeface="Wingdings" panose="05000000000000000000" pitchFamily="2" charset="2"/>
              <a:buChar char="n"/>
            </a:pPr>
            <a:r>
              <a:rPr lang="zh-CN" altLang="en-US" sz="2000" dirty="0"/>
              <a:t>近年来各类社会</a:t>
            </a:r>
            <a:r>
              <a:rPr lang="zh-CN" altLang="en-US" sz="2000" dirty="0" smtClean="0"/>
              <a:t>性问题</a:t>
            </a:r>
            <a:r>
              <a:rPr lang="zh-CN" altLang="en-US" sz="2000" dirty="0"/>
              <a:t>频发，我们</a:t>
            </a:r>
            <a:r>
              <a:rPr lang="zh-CN" altLang="en-US" sz="2000" dirty="0" smtClean="0"/>
              <a:t>需要及时</a:t>
            </a:r>
            <a:r>
              <a:rPr lang="zh-CN" altLang="en-US" sz="2000" dirty="0"/>
              <a:t>控制和</a:t>
            </a:r>
            <a:r>
              <a:rPr lang="zh-CN" altLang="en-US" sz="2000" dirty="0" smtClean="0"/>
              <a:t>妥善处理各</a:t>
            </a:r>
            <a:r>
              <a:rPr lang="zh-CN" altLang="en-US" sz="2000" dirty="0"/>
              <a:t>类突发公共事件，提高快速反应和应急处理能力，建立健全应急机制，确保人们的生命安全</a:t>
            </a:r>
            <a:r>
              <a:rPr lang="zh-CN" altLang="en-US" sz="2000" dirty="0" smtClean="0"/>
              <a:t>。</a:t>
            </a:r>
            <a:endParaRPr lang="en-US" altLang="zh-CN" sz="2000" dirty="0" smtClean="0"/>
          </a:p>
          <a:p>
            <a:pPr latinLnBrk="0">
              <a:buFont typeface="Wingdings" panose="05000000000000000000" pitchFamily="2" charset="2"/>
              <a:buChar char="n"/>
            </a:pPr>
            <a:r>
              <a:rPr lang="zh-CN" altLang="en-US" sz="2000" dirty="0" smtClean="0"/>
              <a:t>以疫情期间在超市发现冻品表面新冠检测呈阳性为例</a:t>
            </a:r>
            <a:endParaRPr lang="en-US" altLang="zh-CN" sz="2000" dirty="0" smtClean="0"/>
          </a:p>
          <a:p>
            <a:pPr marL="0" indent="0" latinLnBrk="0">
              <a:buNone/>
            </a:pPr>
            <a:r>
              <a:rPr lang="en-US" altLang="zh-CN" sz="2000" dirty="0"/>
              <a:t> </a:t>
            </a:r>
            <a:r>
              <a:rPr lang="en-US" altLang="zh-CN" sz="2000" dirty="0" smtClean="0"/>
              <a:t>  </a:t>
            </a:r>
            <a:r>
              <a:rPr lang="zh-CN" altLang="en-US" sz="2000" dirty="0" smtClean="0"/>
              <a:t>在设计超市数据库时，要考虑在若干关键表之间建立关联性</a:t>
            </a:r>
            <a:endParaRPr lang="en-US" altLang="zh-CN" sz="2000" dirty="0" smtClean="0"/>
          </a:p>
          <a:p>
            <a:pPr marL="0" indent="0" latinLnBrk="0">
              <a:buNone/>
            </a:pPr>
            <a:r>
              <a:rPr lang="en-US" altLang="zh-CN" sz="2400" dirty="0"/>
              <a:t> </a:t>
            </a:r>
            <a:r>
              <a:rPr lang="zh-CN" altLang="en-US" sz="2000" dirty="0" smtClean="0"/>
              <a:t>例如 会员表</a:t>
            </a:r>
            <a:endParaRPr lang="en-US" altLang="zh-CN" sz="2000" dirty="0" smtClean="0"/>
          </a:p>
          <a:p>
            <a:pPr marL="0" indent="0" latinLnBrk="0">
              <a:buNone/>
            </a:pPr>
            <a:r>
              <a:rPr lang="en-US" altLang="zh-CN" sz="2000" dirty="0"/>
              <a:t> </a:t>
            </a:r>
            <a:r>
              <a:rPr lang="en-US" altLang="zh-CN" sz="2000" dirty="0" smtClean="0"/>
              <a:t>         </a:t>
            </a:r>
            <a:r>
              <a:rPr lang="zh-CN" altLang="en-US" sz="2000" dirty="0" smtClean="0"/>
              <a:t>商品</a:t>
            </a:r>
            <a:endParaRPr lang="en-US" altLang="zh-CN" sz="2000" dirty="0" smtClean="0"/>
          </a:p>
          <a:p>
            <a:pPr marL="0" indent="0" latinLnBrk="0">
              <a:buNone/>
            </a:pPr>
            <a:r>
              <a:rPr lang="en-US" altLang="zh-CN" sz="2000" dirty="0"/>
              <a:t> </a:t>
            </a:r>
            <a:r>
              <a:rPr lang="en-US" altLang="zh-CN" sz="2000" dirty="0" smtClean="0"/>
              <a:t>        </a:t>
            </a:r>
            <a:r>
              <a:rPr lang="zh-CN" altLang="en-US" sz="2000" dirty="0" smtClean="0"/>
              <a:t>销售单据</a:t>
            </a:r>
            <a:endParaRPr lang="en-US" altLang="zh-CN" sz="2000" dirty="0" smtClean="0"/>
          </a:p>
          <a:p>
            <a:pPr marL="0" indent="0" latinLnBrk="0">
              <a:buNone/>
            </a:pPr>
            <a:r>
              <a:rPr lang="en-US" altLang="zh-CN" sz="2400" dirty="0" smtClean="0"/>
              <a:t>    </a:t>
            </a:r>
          </a:p>
          <a:p>
            <a:pPr marL="0" indent="0">
              <a:buNone/>
            </a:pPr>
            <a:r>
              <a:rPr lang="en-US" altLang="zh-CN" sz="2400" dirty="0" smtClean="0"/>
              <a:t>     </a:t>
            </a:r>
            <a:r>
              <a:rPr lang="zh-CN" altLang="en-US" sz="2000" dirty="0" smtClean="0"/>
              <a:t>若某超市在售的某个冻品被发现表面新冠检测呈阳性。首先立即下架该商品，同时通过销售单据表找到买此类商品的会员卡编号，排查与此关联的会员表，找到具体的购物人。这些查找可通过定义上述三张表间的外码联系来实现。</a:t>
            </a:r>
            <a:endParaRPr lang="en-US" altLang="zh-CN" sz="2000" dirty="0" smtClean="0"/>
          </a:p>
          <a:p>
            <a:pPr marL="0" indent="0">
              <a:buNone/>
            </a:pPr>
            <a:r>
              <a:rPr lang="en-US" altLang="zh-CN" sz="2000" dirty="0" smtClean="0"/>
              <a:t>    </a:t>
            </a:r>
            <a:r>
              <a:rPr lang="zh-CN" altLang="en-US" sz="2000" dirty="0" smtClean="0"/>
              <a:t>疾控人员可及时地对经超市数据库排查出的密接人员进行核酸检测、隔离疑似人员等措施，尽可能减少对社会危害。</a:t>
            </a:r>
            <a:endParaRPr lang="en-US" altLang="zh-CN" sz="2000" dirty="0" smtClean="0"/>
          </a:p>
        </p:txBody>
      </p:sp>
      <p:sp>
        <p:nvSpPr>
          <p:cNvPr id="4" name="日期占位符 3">
            <a:extLst>
              <a:ext uri="{FF2B5EF4-FFF2-40B4-BE49-F238E27FC236}">
                <a16:creationId xmlns:a16="http://schemas.microsoft.com/office/drawing/2014/main" id="{2F112FBA-A5EB-4752-968A-A12D13F8F612}"/>
              </a:ext>
            </a:extLst>
          </p:cNvPr>
          <p:cNvSpPr>
            <a:spLocks noGrp="1"/>
          </p:cNvSpPr>
          <p:nvPr>
            <p:ph type="dt" sz="half" idx="10"/>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507A560A-6EA6-4A87-BCBB-304516453102}"/>
              </a:ext>
            </a:extLst>
          </p:cNvPr>
          <p:cNvSpPr>
            <a:spLocks noGrp="1"/>
          </p:cNvSpPr>
          <p:nvPr>
            <p:ph type="sldNum" sz="quarter" idx="11"/>
          </p:nvPr>
        </p:nvSpPr>
        <p:spPr/>
        <p:txBody>
          <a:bodyPr/>
          <a:lstStyle/>
          <a:p>
            <a:pPr>
              <a:defRPr/>
            </a:pPr>
            <a:fld id="{47F445B7-5C44-804A-899A-16C4D8122FBA}" type="slidenum">
              <a:rPr lang="en-US" altLang="zh-CN" smtClean="0"/>
              <a:pPr>
                <a:defRPr/>
              </a:pPr>
              <a:t>21</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957778689"/>
              </p:ext>
            </p:extLst>
          </p:nvPr>
        </p:nvGraphicFramePr>
        <p:xfrm>
          <a:off x="1930875" y="3152662"/>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455215210"/>
                    </a:ext>
                  </a:extLst>
                </a:gridCol>
                <a:gridCol w="1354667">
                  <a:extLst>
                    <a:ext uri="{9D8B030D-6E8A-4147-A177-3AD203B41FA5}">
                      <a16:colId xmlns:a16="http://schemas.microsoft.com/office/drawing/2014/main" val="2381075277"/>
                    </a:ext>
                  </a:extLst>
                </a:gridCol>
                <a:gridCol w="1354667">
                  <a:extLst>
                    <a:ext uri="{9D8B030D-6E8A-4147-A177-3AD203B41FA5}">
                      <a16:colId xmlns:a16="http://schemas.microsoft.com/office/drawing/2014/main" val="2931435934"/>
                    </a:ext>
                  </a:extLst>
                </a:gridCol>
                <a:gridCol w="1354667">
                  <a:extLst>
                    <a:ext uri="{9D8B030D-6E8A-4147-A177-3AD203B41FA5}">
                      <a16:colId xmlns:a16="http://schemas.microsoft.com/office/drawing/2014/main" val="3355783495"/>
                    </a:ext>
                  </a:extLst>
                </a:gridCol>
                <a:gridCol w="1354667">
                  <a:extLst>
                    <a:ext uri="{9D8B030D-6E8A-4147-A177-3AD203B41FA5}">
                      <a16:colId xmlns:a16="http://schemas.microsoft.com/office/drawing/2014/main" val="1941886485"/>
                    </a:ext>
                  </a:extLst>
                </a:gridCol>
                <a:gridCol w="1354667">
                  <a:extLst>
                    <a:ext uri="{9D8B030D-6E8A-4147-A177-3AD203B41FA5}">
                      <a16:colId xmlns:a16="http://schemas.microsoft.com/office/drawing/2014/main" val="4070419411"/>
                    </a:ext>
                  </a:extLst>
                </a:gridCol>
              </a:tblGrid>
              <a:tr h="370840">
                <a:tc>
                  <a:txBody>
                    <a:bodyPr/>
                    <a:lstStyle/>
                    <a:p>
                      <a:r>
                        <a:rPr lang="zh-CN" altLang="en-US" dirty="0" smtClean="0"/>
                        <a:t>会员卡编号</a:t>
                      </a:r>
                      <a:endParaRPr lang="zh-CN" altLang="en-US" dirty="0"/>
                    </a:p>
                  </a:txBody>
                  <a:tcPr/>
                </a:tc>
                <a:tc>
                  <a:txBody>
                    <a:bodyPr/>
                    <a:lstStyle/>
                    <a:p>
                      <a:r>
                        <a:rPr lang="zh-CN" altLang="en-US" dirty="0" smtClean="0"/>
                        <a:t>姓名</a:t>
                      </a:r>
                      <a:endParaRPr lang="zh-CN" altLang="en-US" dirty="0"/>
                    </a:p>
                  </a:txBody>
                  <a:tcPr/>
                </a:tc>
                <a:tc>
                  <a:txBody>
                    <a:bodyPr/>
                    <a:lstStyle/>
                    <a:p>
                      <a:r>
                        <a:rPr lang="zh-CN" altLang="en-US" dirty="0" smtClean="0"/>
                        <a:t>身份证号</a:t>
                      </a:r>
                      <a:endParaRPr lang="zh-CN" altLang="en-US" dirty="0"/>
                    </a:p>
                  </a:txBody>
                  <a:tcPr/>
                </a:tc>
                <a:tc>
                  <a:txBody>
                    <a:bodyPr/>
                    <a:lstStyle/>
                    <a:p>
                      <a:r>
                        <a:rPr lang="zh-CN" altLang="en-US" dirty="0" smtClean="0"/>
                        <a:t>电话号码</a:t>
                      </a:r>
                      <a:endParaRPr lang="zh-CN" altLang="en-US" dirty="0"/>
                    </a:p>
                  </a:txBody>
                  <a:tcPr/>
                </a:tc>
                <a:tc>
                  <a:txBody>
                    <a:bodyPr/>
                    <a:lstStyle/>
                    <a:p>
                      <a:r>
                        <a:rPr lang="zh-CN" altLang="en-US" dirty="0" smtClean="0"/>
                        <a:t>会员等级</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14214862"/>
              </p:ext>
            </p:extLst>
          </p:nvPr>
        </p:nvGraphicFramePr>
        <p:xfrm>
          <a:off x="1930875" y="3603491"/>
          <a:ext cx="8128000" cy="407115"/>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66520714"/>
                    </a:ext>
                  </a:extLst>
                </a:gridCol>
                <a:gridCol w="1625600">
                  <a:extLst>
                    <a:ext uri="{9D8B030D-6E8A-4147-A177-3AD203B41FA5}">
                      <a16:colId xmlns:a16="http://schemas.microsoft.com/office/drawing/2014/main" val="631456720"/>
                    </a:ext>
                  </a:extLst>
                </a:gridCol>
                <a:gridCol w="1625600">
                  <a:extLst>
                    <a:ext uri="{9D8B030D-6E8A-4147-A177-3AD203B41FA5}">
                      <a16:colId xmlns:a16="http://schemas.microsoft.com/office/drawing/2014/main" val="2643135428"/>
                    </a:ext>
                  </a:extLst>
                </a:gridCol>
                <a:gridCol w="1625600">
                  <a:extLst>
                    <a:ext uri="{9D8B030D-6E8A-4147-A177-3AD203B41FA5}">
                      <a16:colId xmlns:a16="http://schemas.microsoft.com/office/drawing/2014/main" val="1800807315"/>
                    </a:ext>
                  </a:extLst>
                </a:gridCol>
                <a:gridCol w="1625600">
                  <a:extLst>
                    <a:ext uri="{9D8B030D-6E8A-4147-A177-3AD203B41FA5}">
                      <a16:colId xmlns:a16="http://schemas.microsoft.com/office/drawing/2014/main" val="1345868929"/>
                    </a:ext>
                  </a:extLst>
                </a:gridCol>
              </a:tblGrid>
              <a:tr h="407115">
                <a:tc>
                  <a:txBody>
                    <a:bodyPr/>
                    <a:lstStyle/>
                    <a:p>
                      <a:r>
                        <a:rPr lang="zh-CN" altLang="en-US" dirty="0" smtClean="0"/>
                        <a:t>商品编号</a:t>
                      </a:r>
                      <a:endParaRPr lang="zh-CN" altLang="en-US" dirty="0"/>
                    </a:p>
                  </a:txBody>
                  <a:tcPr/>
                </a:tc>
                <a:tc>
                  <a:txBody>
                    <a:bodyPr/>
                    <a:lstStyle/>
                    <a:p>
                      <a:r>
                        <a:rPr lang="zh-CN" altLang="en-US" dirty="0" smtClean="0"/>
                        <a:t>商品名</a:t>
                      </a:r>
                      <a:endParaRPr lang="zh-CN" altLang="en-US" dirty="0"/>
                    </a:p>
                  </a:txBody>
                  <a:tcPr/>
                </a:tc>
                <a:tc>
                  <a:txBody>
                    <a:bodyPr/>
                    <a:lstStyle/>
                    <a:p>
                      <a:r>
                        <a:rPr lang="zh-CN" altLang="en-US" dirty="0" smtClean="0"/>
                        <a:t>单价</a:t>
                      </a:r>
                      <a:endParaRPr lang="zh-CN" altLang="en-US" dirty="0"/>
                    </a:p>
                  </a:txBody>
                  <a:tcPr/>
                </a:tc>
                <a:tc>
                  <a:txBody>
                    <a:bodyPr/>
                    <a:lstStyle/>
                    <a:p>
                      <a:r>
                        <a:rPr lang="zh-CN" altLang="en-US" dirty="0" smtClean="0"/>
                        <a:t>数量</a:t>
                      </a:r>
                      <a:endParaRPr lang="zh-CN" altLang="en-US" dirty="0"/>
                    </a:p>
                  </a:txBody>
                  <a:tcPr/>
                </a:tc>
                <a:tc>
                  <a:txBody>
                    <a:bodyPr/>
                    <a:lstStyle/>
                    <a:p>
                      <a:r>
                        <a:rPr lang="zh-CN" altLang="en-US" dirty="0" smtClean="0"/>
                        <a:t>。。。。</a:t>
                      </a:r>
                      <a:endParaRPr lang="zh-CN" altLang="en-US" dirty="0"/>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277004313"/>
              </p:ext>
            </p:extLst>
          </p:nvPr>
        </p:nvGraphicFramePr>
        <p:xfrm>
          <a:off x="1930875" y="4170585"/>
          <a:ext cx="7854625" cy="370840"/>
        </p:xfrm>
        <a:graphic>
          <a:graphicData uri="http://schemas.openxmlformats.org/drawingml/2006/table">
            <a:tbl>
              <a:tblPr firstRow="1" bandRow="1">
                <a:tableStyleId>{5C22544A-7EE6-4342-B048-85BDC9FD1C3A}</a:tableStyleId>
              </a:tblPr>
              <a:tblGrid>
                <a:gridCol w="1570925">
                  <a:extLst>
                    <a:ext uri="{9D8B030D-6E8A-4147-A177-3AD203B41FA5}">
                      <a16:colId xmlns:a16="http://schemas.microsoft.com/office/drawing/2014/main" val="783752303"/>
                    </a:ext>
                  </a:extLst>
                </a:gridCol>
                <a:gridCol w="1570925">
                  <a:extLst>
                    <a:ext uri="{9D8B030D-6E8A-4147-A177-3AD203B41FA5}">
                      <a16:colId xmlns:a16="http://schemas.microsoft.com/office/drawing/2014/main" val="2211552188"/>
                    </a:ext>
                  </a:extLst>
                </a:gridCol>
                <a:gridCol w="1570925">
                  <a:extLst>
                    <a:ext uri="{9D8B030D-6E8A-4147-A177-3AD203B41FA5}">
                      <a16:colId xmlns:a16="http://schemas.microsoft.com/office/drawing/2014/main" val="3336065158"/>
                    </a:ext>
                  </a:extLst>
                </a:gridCol>
                <a:gridCol w="1570925">
                  <a:extLst>
                    <a:ext uri="{9D8B030D-6E8A-4147-A177-3AD203B41FA5}">
                      <a16:colId xmlns:a16="http://schemas.microsoft.com/office/drawing/2014/main" val="3516093833"/>
                    </a:ext>
                  </a:extLst>
                </a:gridCol>
                <a:gridCol w="1570925">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会员卡编号</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商品编号</a:t>
                      </a:r>
                      <a:endParaRPr lang="zh-CN" altLang="en-US" dirty="0"/>
                    </a:p>
                  </a:txBody>
                  <a:tcPr/>
                </a:tc>
                <a:tc>
                  <a:txBody>
                    <a:bodyPr/>
                    <a:lstStyle/>
                    <a:p>
                      <a:r>
                        <a:rPr lang="zh-CN" altLang="en-US" dirty="0" smtClean="0"/>
                        <a:t>。。。。</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129532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690370"/>
            <a:ext cx="7772400" cy="868363"/>
          </a:xfrm>
        </p:spPr>
        <p:txBody>
          <a:bodyPr/>
          <a:lstStyle/>
          <a:p>
            <a:pPr eaLnBrk="1" hangingPunct="1"/>
            <a:r>
              <a:rPr lang="en-US" altLang="zh-CN" sz="3200" dirty="0"/>
              <a:t>5.1.1 </a:t>
            </a:r>
            <a:r>
              <a:rPr lang="zh-CN" altLang="en-US" sz="3200" dirty="0"/>
              <a:t>完整性约束条件</a:t>
            </a:r>
          </a:p>
        </p:txBody>
      </p:sp>
      <p:sp>
        <p:nvSpPr>
          <p:cNvPr id="20483" name="Rectangle 3"/>
          <p:cNvSpPr>
            <a:spLocks noGrp="1" noChangeArrowheads="1"/>
          </p:cNvSpPr>
          <p:nvPr>
            <p:ph type="body" idx="1"/>
          </p:nvPr>
        </p:nvSpPr>
        <p:spPr/>
        <p:txBody>
          <a:bodyPr/>
          <a:lstStyle/>
          <a:p>
            <a:pPr eaLnBrk="1" hangingPunct="1"/>
            <a:r>
              <a:rPr lang="zh-CN" altLang="en-US" sz="2400"/>
              <a:t>值的约束和结构的约束</a:t>
            </a:r>
          </a:p>
          <a:p>
            <a:pPr lvl="1" eaLnBrk="1" hangingPunct="1"/>
            <a:r>
              <a:rPr lang="zh-CN" altLang="en-US"/>
              <a:t>值的约束：数据的取值范围、数据类型</a:t>
            </a:r>
          </a:p>
          <a:p>
            <a:pPr lvl="1" eaLnBrk="1" hangingPunct="1"/>
            <a:r>
              <a:rPr lang="zh-CN" altLang="en-US"/>
              <a:t>数据之间联系的约束：函数依赖关系、实体完整性约束和参照完整性约束</a:t>
            </a:r>
          </a:p>
          <a:p>
            <a:pPr lvl="1" eaLnBrk="1" hangingPunct="1"/>
            <a:endParaRPr lang="zh-CN" altLang="en-US"/>
          </a:p>
          <a:p>
            <a:pPr eaLnBrk="1" hangingPunct="1"/>
            <a:r>
              <a:rPr lang="zh-CN" altLang="en-US" sz="2400"/>
              <a:t>静态约束和动态约束：</a:t>
            </a:r>
          </a:p>
          <a:p>
            <a:pPr lvl="1" eaLnBrk="1" hangingPunct="1"/>
            <a:r>
              <a:rPr lang="zh-CN" altLang="en-US"/>
              <a:t>静态：每一确定状态的数据应满足的约束条件</a:t>
            </a:r>
          </a:p>
          <a:p>
            <a:pPr lvl="1" eaLnBrk="1" hangingPunct="1"/>
            <a:r>
              <a:rPr lang="zh-CN" altLang="en-US"/>
              <a:t>动态：数据库从一种状态转变为另外一种状态时新、旧值应满足的约束条件。</a:t>
            </a:r>
          </a:p>
        </p:txBody>
      </p:sp>
    </p:spTree>
    <p:extLst>
      <p:ext uri="{BB962C8B-B14F-4D97-AF65-F5344CB8AC3E}">
        <p14:creationId xmlns:p14="http://schemas.microsoft.com/office/powerpoint/2010/main" val="188118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656916"/>
            <a:ext cx="7772400" cy="868363"/>
          </a:xfrm>
        </p:spPr>
        <p:txBody>
          <a:bodyPr/>
          <a:lstStyle/>
          <a:p>
            <a:pPr eaLnBrk="1" hangingPunct="1"/>
            <a:r>
              <a:rPr lang="en-US" altLang="zh-CN" sz="3200" dirty="0"/>
              <a:t>5.1.1 </a:t>
            </a:r>
            <a:r>
              <a:rPr lang="zh-CN" altLang="en-US" sz="3200" dirty="0"/>
              <a:t>完整性约束条件</a:t>
            </a:r>
          </a:p>
        </p:txBody>
      </p:sp>
      <p:sp>
        <p:nvSpPr>
          <p:cNvPr id="21507" name="Rectangle 3"/>
          <p:cNvSpPr>
            <a:spLocks noGrp="1" noChangeArrowheads="1"/>
          </p:cNvSpPr>
          <p:nvPr>
            <p:ph type="body" idx="1"/>
          </p:nvPr>
        </p:nvSpPr>
        <p:spPr/>
        <p:txBody>
          <a:bodyPr/>
          <a:lstStyle/>
          <a:p>
            <a:pPr eaLnBrk="1" hangingPunct="1"/>
            <a:r>
              <a:rPr lang="zh-CN" altLang="en-US" sz="2400"/>
              <a:t>立即执行约束和延迟执行约束</a:t>
            </a:r>
          </a:p>
          <a:p>
            <a:pPr lvl="1" eaLnBrk="1" hangingPunct="1"/>
            <a:r>
              <a:rPr lang="zh-CN" altLang="en-US"/>
              <a:t>立即执行：执行事务时，对某一更新语句执行完后马上对此数据所应满足的约束条件进行完整性检查。</a:t>
            </a:r>
          </a:p>
          <a:p>
            <a:pPr lvl="1" eaLnBrk="1" hangingPunct="1"/>
            <a:r>
              <a:rPr lang="zh-CN" altLang="en-US"/>
              <a:t>延迟执行：整个事务执行结束后方对此约束条件进行完整性检查，结果正确才能提交。</a:t>
            </a:r>
          </a:p>
          <a:p>
            <a:pPr eaLnBrk="1" hangingPunct="1"/>
            <a:endParaRPr lang="zh-CN" altLang="en-US" sz="2400"/>
          </a:p>
        </p:txBody>
      </p:sp>
    </p:spTree>
    <p:extLst>
      <p:ext uri="{BB962C8B-B14F-4D97-AF65-F5344CB8AC3E}">
        <p14:creationId xmlns:p14="http://schemas.microsoft.com/office/powerpoint/2010/main" val="1384347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679219"/>
            <a:ext cx="7772400" cy="868363"/>
          </a:xfrm>
        </p:spPr>
        <p:txBody>
          <a:bodyPr/>
          <a:lstStyle/>
          <a:p>
            <a:pPr eaLnBrk="1" hangingPunct="1"/>
            <a:r>
              <a:rPr lang="fr-FR" altLang="zh-CN" sz="3200" dirty="0"/>
              <a:t>5.1.2 </a:t>
            </a:r>
            <a:r>
              <a:rPr lang="zh-CN" altLang="fr-FR" sz="3200" dirty="0"/>
              <a:t>完整性控制</a:t>
            </a:r>
            <a:endParaRPr lang="zh-CN" altLang="en-US" sz="3200" dirty="0"/>
          </a:p>
        </p:txBody>
      </p:sp>
      <p:sp>
        <p:nvSpPr>
          <p:cNvPr id="22531" name="Rectangle 3"/>
          <p:cNvSpPr>
            <a:spLocks noGrp="1" noChangeArrowheads="1"/>
          </p:cNvSpPr>
          <p:nvPr>
            <p:ph type="body" idx="1"/>
          </p:nvPr>
        </p:nvSpPr>
        <p:spPr/>
        <p:txBody>
          <a:bodyPr/>
          <a:lstStyle/>
          <a:p>
            <a:pPr eaLnBrk="1" hangingPunct="1">
              <a:lnSpc>
                <a:spcPct val="90000"/>
              </a:lnSpc>
            </a:pPr>
            <a:r>
              <a:rPr lang="zh-CN" altLang="en-US" sz="2400"/>
              <a:t>为了实现完整性控制,</a:t>
            </a:r>
            <a:r>
              <a:rPr lang="en-US" altLang="zh-CN" sz="2400"/>
              <a:t>DBA</a:t>
            </a:r>
            <a:r>
              <a:rPr lang="zh-CN" altLang="en-US" sz="2400"/>
              <a:t>应向</a:t>
            </a:r>
            <a:r>
              <a:rPr lang="en-US" altLang="zh-CN" sz="2400"/>
              <a:t>DBMS</a:t>
            </a:r>
            <a:r>
              <a:rPr lang="zh-CN" altLang="en-US" sz="2400"/>
              <a:t>提供一组完整性规则,这组规则规定用户在进行更新操作时,什么时候对数据检查,检查什么样的错误,出现错误如何处理。</a:t>
            </a:r>
          </a:p>
          <a:p>
            <a:pPr eaLnBrk="1" hangingPunct="1">
              <a:lnSpc>
                <a:spcPct val="90000"/>
              </a:lnSpc>
            </a:pPr>
            <a:endParaRPr lang="zh-CN" altLang="en-US" sz="2400"/>
          </a:p>
          <a:p>
            <a:pPr eaLnBrk="1" hangingPunct="1">
              <a:lnSpc>
                <a:spcPct val="90000"/>
              </a:lnSpc>
            </a:pPr>
            <a:r>
              <a:rPr lang="zh-CN" altLang="en-US" sz="2400"/>
              <a:t>完整性规则的组成</a:t>
            </a:r>
          </a:p>
          <a:p>
            <a:pPr lvl="1" eaLnBrk="1" hangingPunct="1">
              <a:lnSpc>
                <a:spcPct val="90000"/>
              </a:lnSpc>
            </a:pPr>
            <a:r>
              <a:rPr lang="zh-CN" altLang="en-US"/>
              <a:t>规则的触发条件 </a:t>
            </a:r>
          </a:p>
          <a:p>
            <a:pPr lvl="1" eaLnBrk="1" hangingPunct="1">
              <a:lnSpc>
                <a:spcPct val="90000"/>
              </a:lnSpc>
            </a:pPr>
            <a:r>
              <a:rPr lang="zh-CN" altLang="en-US"/>
              <a:t>规则的约束条件</a:t>
            </a:r>
          </a:p>
          <a:p>
            <a:pPr lvl="1" eaLnBrk="1" hangingPunct="1">
              <a:lnSpc>
                <a:spcPct val="90000"/>
              </a:lnSpc>
            </a:pPr>
            <a:r>
              <a:rPr lang="zh-CN" altLang="en-US"/>
              <a:t>违约响应</a:t>
            </a:r>
          </a:p>
          <a:p>
            <a:pPr eaLnBrk="1" hangingPunct="1">
              <a:lnSpc>
                <a:spcPct val="90000"/>
              </a:lnSpc>
            </a:pPr>
            <a:endParaRPr lang="zh-CN" altLang="en-US" sz="2400"/>
          </a:p>
          <a:p>
            <a:pPr eaLnBrk="1" hangingPunct="1">
              <a:lnSpc>
                <a:spcPct val="90000"/>
              </a:lnSpc>
            </a:pPr>
            <a:r>
              <a:rPr lang="en-US" altLang="zh-CN" sz="2400"/>
              <a:t>DBMS</a:t>
            </a:r>
            <a:r>
              <a:rPr lang="zh-CN" altLang="en-US" sz="2400"/>
              <a:t>提供语句表达完整性规则，且可以修改</a:t>
            </a:r>
          </a:p>
          <a:p>
            <a:pPr eaLnBrk="1" hangingPunct="1">
              <a:lnSpc>
                <a:spcPct val="90000"/>
              </a:lnSpc>
            </a:pPr>
            <a:endParaRPr lang="zh-CN" altLang="en-US" sz="2400"/>
          </a:p>
        </p:txBody>
      </p:sp>
    </p:spTree>
    <p:extLst>
      <p:ext uri="{BB962C8B-B14F-4D97-AF65-F5344CB8AC3E}">
        <p14:creationId xmlns:p14="http://schemas.microsoft.com/office/powerpoint/2010/main" val="1044492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757278"/>
            <a:ext cx="7772400" cy="868363"/>
          </a:xfrm>
        </p:spPr>
        <p:txBody>
          <a:bodyPr/>
          <a:lstStyle/>
          <a:p>
            <a:pPr eaLnBrk="1" hangingPunct="1"/>
            <a:r>
              <a:rPr lang="fr-FR" altLang="zh-CN" sz="3200" dirty="0"/>
              <a:t>5.1.2 </a:t>
            </a:r>
            <a:r>
              <a:rPr lang="zh-CN" altLang="fr-FR" sz="3200" dirty="0"/>
              <a:t>完整性控制</a:t>
            </a:r>
            <a:endParaRPr lang="zh-CN" altLang="en-US" sz="3200" dirty="0"/>
          </a:p>
        </p:txBody>
      </p:sp>
      <p:sp>
        <p:nvSpPr>
          <p:cNvPr id="23555" name="Rectangle 3"/>
          <p:cNvSpPr>
            <a:spLocks noGrp="1" noChangeArrowheads="1"/>
          </p:cNvSpPr>
          <p:nvPr>
            <p:ph type="body" idx="1"/>
          </p:nvPr>
        </p:nvSpPr>
        <p:spPr/>
        <p:txBody>
          <a:bodyPr/>
          <a:lstStyle/>
          <a:p>
            <a:pPr eaLnBrk="1" hangingPunct="1"/>
            <a:r>
              <a:rPr lang="en-US" altLang="zh-CN" sz="2400"/>
              <a:t>1.DBMS</a:t>
            </a:r>
            <a:r>
              <a:rPr lang="zh-CN" altLang="en-US" sz="2400"/>
              <a:t>提供语句表达完整性规则</a:t>
            </a:r>
          </a:p>
          <a:p>
            <a:pPr eaLnBrk="1" hangingPunct="1"/>
            <a:endParaRPr lang="zh-CN" altLang="en-US" sz="2400"/>
          </a:p>
          <a:p>
            <a:pPr lvl="1" eaLnBrk="1" hangingPunct="1"/>
            <a:r>
              <a:rPr lang="zh-CN" altLang="en-US"/>
              <a:t>实体完整性</a:t>
            </a:r>
          </a:p>
          <a:p>
            <a:pPr lvl="2" eaLnBrk="1" hangingPunct="1"/>
            <a:r>
              <a:rPr lang="zh-CN" altLang="en-US" smtClean="0"/>
              <a:t>候选码的属性不能取</a:t>
            </a:r>
            <a:r>
              <a:rPr lang="en-US" altLang="zh-CN" smtClean="0"/>
              <a:t>Null、</a:t>
            </a:r>
            <a:r>
              <a:rPr lang="zh-CN" altLang="en-US" smtClean="0"/>
              <a:t>也不能有重复值</a:t>
            </a:r>
          </a:p>
          <a:p>
            <a:pPr lvl="2" eaLnBrk="1" hangingPunct="1"/>
            <a:r>
              <a:rPr lang="zh-CN" altLang="en-US" smtClean="0"/>
              <a:t>主码和候选吗</a:t>
            </a:r>
          </a:p>
          <a:p>
            <a:pPr lvl="3" eaLnBrk="1" hangingPunct="1"/>
            <a:r>
              <a:rPr lang="en-US" altLang="zh-CN" sz="2400"/>
              <a:t>Primary Key</a:t>
            </a:r>
          </a:p>
          <a:p>
            <a:pPr lvl="3" eaLnBrk="1" hangingPunct="1"/>
            <a:r>
              <a:rPr lang="en-US" altLang="zh-CN" sz="2400"/>
              <a:t>Unique</a:t>
            </a:r>
          </a:p>
          <a:p>
            <a:pPr lvl="3" eaLnBrk="1" hangingPunct="1"/>
            <a:r>
              <a:rPr lang="zh-CN" altLang="en-US" sz="2400"/>
              <a:t>一般在</a:t>
            </a:r>
            <a:r>
              <a:rPr lang="en-US" altLang="zh-CN" sz="2400"/>
              <a:t>Primary Key</a:t>
            </a:r>
            <a:r>
              <a:rPr lang="zh-CN" altLang="en-US" sz="2400"/>
              <a:t>上自动加上</a:t>
            </a:r>
            <a:r>
              <a:rPr lang="en-US" altLang="zh-CN" sz="2400"/>
              <a:t>Index</a:t>
            </a:r>
          </a:p>
          <a:p>
            <a:pPr lvl="3" eaLnBrk="1" hangingPunct="1"/>
            <a:r>
              <a:rPr lang="zh-CN" altLang="en-US" sz="2400"/>
              <a:t>在</a:t>
            </a:r>
            <a:r>
              <a:rPr lang="en-US" altLang="zh-CN" sz="2400"/>
              <a:t>Unique</a:t>
            </a:r>
            <a:r>
              <a:rPr lang="zh-CN" altLang="en-US" sz="2400"/>
              <a:t>上的</a:t>
            </a:r>
            <a:r>
              <a:rPr lang="en-US" altLang="zh-CN" sz="2400"/>
              <a:t>Index</a:t>
            </a:r>
            <a:r>
              <a:rPr lang="zh-CN" altLang="en-US" sz="2400"/>
              <a:t>需另行声明</a:t>
            </a:r>
            <a:endParaRPr lang="en-US" altLang="zh-CN" sz="2400"/>
          </a:p>
          <a:p>
            <a:pPr lvl="1" eaLnBrk="1" hangingPunct="1"/>
            <a:endParaRPr lang="zh-CN" altLang="en-US" smtClean="0"/>
          </a:p>
        </p:txBody>
      </p:sp>
    </p:spTree>
    <p:extLst>
      <p:ext uri="{BB962C8B-B14F-4D97-AF65-F5344CB8AC3E}">
        <p14:creationId xmlns:p14="http://schemas.microsoft.com/office/powerpoint/2010/main" val="155228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790731"/>
            <a:ext cx="7772400" cy="868363"/>
          </a:xfrm>
        </p:spPr>
        <p:txBody>
          <a:bodyPr/>
          <a:lstStyle/>
          <a:p>
            <a:pPr eaLnBrk="1" hangingPunct="1"/>
            <a:r>
              <a:rPr lang="fr-FR" altLang="zh-CN" sz="3200" dirty="0"/>
              <a:t>5.1.2 </a:t>
            </a:r>
            <a:r>
              <a:rPr lang="zh-CN" altLang="fr-FR" sz="3200" dirty="0"/>
              <a:t>完整性控制</a:t>
            </a:r>
            <a:endParaRPr lang="zh-CN" altLang="en-US" sz="3200" dirty="0"/>
          </a:p>
        </p:txBody>
      </p:sp>
      <p:sp>
        <p:nvSpPr>
          <p:cNvPr id="24579" name="Rectangle 3"/>
          <p:cNvSpPr>
            <a:spLocks noGrp="1" noChangeArrowheads="1"/>
          </p:cNvSpPr>
          <p:nvPr>
            <p:ph type="body" idx="1"/>
          </p:nvPr>
        </p:nvSpPr>
        <p:spPr/>
        <p:txBody>
          <a:bodyPr/>
          <a:lstStyle/>
          <a:p>
            <a:pPr eaLnBrk="1" hangingPunct="1"/>
            <a:r>
              <a:rPr lang="en-US" altLang="zh-CN" sz="2400"/>
              <a:t>1.DBMS</a:t>
            </a:r>
            <a:r>
              <a:rPr lang="zh-CN" altLang="en-US" sz="2400"/>
              <a:t>提供语句表达完整性规则</a:t>
            </a:r>
          </a:p>
          <a:p>
            <a:pPr eaLnBrk="1" hangingPunct="1"/>
            <a:endParaRPr lang="zh-CN" altLang="en-US" sz="2400"/>
          </a:p>
          <a:p>
            <a:pPr lvl="1" eaLnBrk="1" hangingPunct="1"/>
            <a:r>
              <a:rPr lang="zh-CN" altLang="en-US"/>
              <a:t>参照完整性和外键</a:t>
            </a:r>
          </a:p>
          <a:p>
            <a:pPr lvl="2" eaLnBrk="1" hangingPunct="1">
              <a:lnSpc>
                <a:spcPct val="80000"/>
              </a:lnSpc>
            </a:pPr>
            <a:r>
              <a:rPr lang="zh-CN" altLang="en-US" smtClean="0"/>
              <a:t>参照&amp;被参照、</a:t>
            </a:r>
            <a:r>
              <a:rPr lang="zh-CN" altLang="zh-CN" smtClean="0"/>
              <a:t>主表</a:t>
            </a:r>
            <a:r>
              <a:rPr lang="zh-CN" altLang="en-US" smtClean="0"/>
              <a:t>&amp;从表、主键&amp;外键</a:t>
            </a:r>
          </a:p>
          <a:p>
            <a:pPr lvl="2" eaLnBrk="1" hangingPunct="1">
              <a:lnSpc>
                <a:spcPct val="80000"/>
              </a:lnSpc>
            </a:pPr>
            <a:r>
              <a:rPr lang="zh-CN" altLang="en-US" smtClean="0"/>
              <a:t>外键的值不允许参照不存在的主键的值</a:t>
            </a:r>
          </a:p>
          <a:p>
            <a:pPr lvl="2" eaLnBrk="1" hangingPunct="1">
              <a:lnSpc>
                <a:spcPct val="80000"/>
              </a:lnSpc>
            </a:pPr>
            <a:r>
              <a:rPr lang="zh-CN" altLang="en-US" smtClean="0"/>
              <a:t>主键与外键的相容</a:t>
            </a:r>
          </a:p>
          <a:p>
            <a:pPr lvl="3" eaLnBrk="1" hangingPunct="1">
              <a:lnSpc>
                <a:spcPct val="80000"/>
              </a:lnSpc>
            </a:pPr>
            <a:r>
              <a:rPr lang="zh-CN" altLang="en-US" sz="2400"/>
              <a:t>类型</a:t>
            </a:r>
          </a:p>
          <a:p>
            <a:pPr lvl="3" eaLnBrk="1" hangingPunct="1">
              <a:lnSpc>
                <a:spcPct val="80000"/>
              </a:lnSpc>
            </a:pPr>
            <a:r>
              <a:rPr lang="zh-CN" altLang="en-US" sz="2400"/>
              <a:t>属性名可以不同</a:t>
            </a:r>
          </a:p>
          <a:p>
            <a:pPr lvl="3" eaLnBrk="1" hangingPunct="1">
              <a:lnSpc>
                <a:spcPct val="80000"/>
              </a:lnSpc>
            </a:pPr>
            <a:r>
              <a:rPr lang="zh-CN" altLang="en-US" sz="2400"/>
              <a:t>外键允许</a:t>
            </a:r>
            <a:r>
              <a:rPr lang="en-US" altLang="zh-CN" sz="2400"/>
              <a:t>Null</a:t>
            </a:r>
          </a:p>
          <a:p>
            <a:pPr lvl="2" eaLnBrk="1" hangingPunct="1"/>
            <a:endParaRPr lang="zh-CN" altLang="en-US" smtClean="0"/>
          </a:p>
          <a:p>
            <a:pPr eaLnBrk="1" hangingPunct="1"/>
            <a:endParaRPr lang="zh-CN" altLang="en-US" sz="2400"/>
          </a:p>
        </p:txBody>
      </p:sp>
    </p:spTree>
    <p:extLst>
      <p:ext uri="{BB962C8B-B14F-4D97-AF65-F5344CB8AC3E}">
        <p14:creationId xmlns:p14="http://schemas.microsoft.com/office/powerpoint/2010/main" val="2833131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l="13333" t="13332" r="31667" b="31677"/>
          <a:stretch>
            <a:fillRect/>
          </a:stretch>
        </p:blipFill>
        <p:spPr bwMode="auto">
          <a:xfrm>
            <a:off x="2514600" y="1219200"/>
            <a:ext cx="6705600"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336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15898" y="545404"/>
            <a:ext cx="7772400" cy="868363"/>
          </a:xfrm>
        </p:spPr>
        <p:txBody>
          <a:bodyPr/>
          <a:lstStyle/>
          <a:p>
            <a:pPr eaLnBrk="1" hangingPunct="1"/>
            <a:r>
              <a:rPr lang="fr-FR" altLang="zh-CN" sz="3200" dirty="0"/>
              <a:t>5.1.2 </a:t>
            </a:r>
            <a:r>
              <a:rPr lang="zh-CN" altLang="fr-FR" sz="3200" dirty="0"/>
              <a:t>完整性控制</a:t>
            </a:r>
            <a:endParaRPr lang="zh-CN" altLang="en-US" sz="3200" dirty="0"/>
          </a:p>
        </p:txBody>
      </p:sp>
      <p:sp>
        <p:nvSpPr>
          <p:cNvPr id="26627" name="Rectangle 3"/>
          <p:cNvSpPr>
            <a:spLocks noGrp="1" noChangeArrowheads="1"/>
          </p:cNvSpPr>
          <p:nvPr>
            <p:ph type="body" idx="1"/>
          </p:nvPr>
        </p:nvSpPr>
        <p:spPr>
          <a:xfrm>
            <a:off x="815898" y="1780478"/>
            <a:ext cx="8077200" cy="4648200"/>
          </a:xfrm>
        </p:spPr>
        <p:txBody>
          <a:bodyPr/>
          <a:lstStyle/>
          <a:p>
            <a:pPr eaLnBrk="1" hangingPunct="1">
              <a:lnSpc>
                <a:spcPct val="90000"/>
              </a:lnSpc>
            </a:pPr>
            <a:r>
              <a:rPr lang="en-US" altLang="zh-CN" sz="2400"/>
              <a:t>1.DBMS</a:t>
            </a:r>
            <a:r>
              <a:rPr lang="zh-CN" altLang="en-US" sz="2400"/>
              <a:t>提供语句表达完整性规则</a:t>
            </a:r>
          </a:p>
          <a:p>
            <a:pPr eaLnBrk="1" hangingPunct="1">
              <a:lnSpc>
                <a:spcPct val="90000"/>
              </a:lnSpc>
            </a:pPr>
            <a:endParaRPr lang="zh-CN" altLang="en-US" sz="2400"/>
          </a:p>
          <a:p>
            <a:pPr lvl="1" eaLnBrk="1" hangingPunct="1">
              <a:lnSpc>
                <a:spcPct val="90000"/>
              </a:lnSpc>
            </a:pPr>
            <a:r>
              <a:rPr lang="zh-CN" altLang="en-US"/>
              <a:t>保持参照完整性</a:t>
            </a:r>
          </a:p>
          <a:p>
            <a:pPr lvl="2" eaLnBrk="1" hangingPunct="1">
              <a:lnSpc>
                <a:spcPct val="90000"/>
              </a:lnSpc>
            </a:pPr>
            <a:r>
              <a:rPr lang="zh-CN" altLang="en-US" smtClean="0"/>
              <a:t>各种可能的情况</a:t>
            </a:r>
          </a:p>
          <a:p>
            <a:pPr lvl="3" eaLnBrk="1" hangingPunct="1">
              <a:lnSpc>
                <a:spcPct val="90000"/>
              </a:lnSpc>
            </a:pPr>
            <a:r>
              <a:rPr lang="zh-CN" altLang="en-US" sz="2400">
                <a:solidFill>
                  <a:schemeClr val="hlink"/>
                </a:solidFill>
              </a:rPr>
              <a:t>从表</a:t>
            </a:r>
            <a:endParaRPr lang="zh-CN" altLang="en-US" sz="2400"/>
          </a:p>
          <a:p>
            <a:pPr lvl="4" eaLnBrk="1" hangingPunct="1">
              <a:lnSpc>
                <a:spcPct val="90000"/>
              </a:lnSpc>
            </a:pPr>
            <a:r>
              <a:rPr lang="zh-CN" altLang="en-US" sz="2400"/>
              <a:t>插入从表元组，且外键不为</a:t>
            </a:r>
            <a:r>
              <a:rPr lang="en-US" altLang="zh-CN" sz="2400"/>
              <a:t>Null</a:t>
            </a:r>
          </a:p>
          <a:p>
            <a:pPr lvl="4" eaLnBrk="1" hangingPunct="1">
              <a:lnSpc>
                <a:spcPct val="90000"/>
              </a:lnSpc>
            </a:pPr>
            <a:r>
              <a:rPr lang="zh-CN" altLang="en-US" sz="2400"/>
              <a:t>修改从表外键，且不为</a:t>
            </a:r>
            <a:r>
              <a:rPr lang="en-US" altLang="zh-CN" sz="2400"/>
              <a:t>Null</a:t>
            </a:r>
          </a:p>
          <a:p>
            <a:pPr lvl="3" eaLnBrk="1" hangingPunct="1">
              <a:lnSpc>
                <a:spcPct val="90000"/>
              </a:lnSpc>
            </a:pPr>
            <a:r>
              <a:rPr lang="zh-CN" altLang="en-US" sz="2400">
                <a:solidFill>
                  <a:schemeClr val="hlink"/>
                </a:solidFill>
              </a:rPr>
              <a:t>主表</a:t>
            </a:r>
          </a:p>
          <a:p>
            <a:pPr lvl="4" eaLnBrk="1" hangingPunct="1">
              <a:lnSpc>
                <a:spcPct val="90000"/>
              </a:lnSpc>
            </a:pPr>
            <a:r>
              <a:rPr lang="zh-CN" altLang="en-US" sz="2400"/>
              <a:t>删除主表元组，其已被参照</a:t>
            </a:r>
          </a:p>
          <a:p>
            <a:pPr lvl="4" eaLnBrk="1" hangingPunct="1">
              <a:lnSpc>
                <a:spcPct val="90000"/>
              </a:lnSpc>
            </a:pPr>
            <a:r>
              <a:rPr lang="zh-CN" altLang="en-US" sz="2400"/>
              <a:t>修改主表主键，其已被参照</a:t>
            </a:r>
          </a:p>
          <a:p>
            <a:pPr lvl="4" eaLnBrk="1" hangingPunct="1">
              <a:lnSpc>
                <a:spcPct val="90000"/>
              </a:lnSpc>
            </a:pPr>
            <a:r>
              <a:rPr lang="en-US" altLang="zh-CN" sz="2400"/>
              <a:t>Drop Table</a:t>
            </a:r>
            <a:endParaRPr lang="zh-CN" altLang="en-US" sz="2400"/>
          </a:p>
        </p:txBody>
      </p:sp>
    </p:spTree>
    <p:extLst>
      <p:ext uri="{BB962C8B-B14F-4D97-AF65-F5344CB8AC3E}">
        <p14:creationId xmlns:p14="http://schemas.microsoft.com/office/powerpoint/2010/main" val="208754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5536" y="511950"/>
            <a:ext cx="7772400" cy="868363"/>
          </a:xfrm>
        </p:spPr>
        <p:txBody>
          <a:bodyPr/>
          <a:lstStyle/>
          <a:p>
            <a:pPr eaLnBrk="1" hangingPunct="1"/>
            <a:r>
              <a:rPr lang="fr-FR" altLang="zh-CN" sz="3200"/>
              <a:t>5.1.2 </a:t>
            </a:r>
            <a:r>
              <a:rPr lang="zh-CN" altLang="fr-FR" sz="3200"/>
              <a:t>完整性控制</a:t>
            </a:r>
            <a:endParaRPr lang="zh-CN" altLang="en-US" sz="3200"/>
          </a:p>
        </p:txBody>
      </p:sp>
      <p:sp>
        <p:nvSpPr>
          <p:cNvPr id="27651" name="Rectangle 3"/>
          <p:cNvSpPr>
            <a:spLocks noGrp="1" noChangeArrowheads="1"/>
          </p:cNvSpPr>
          <p:nvPr>
            <p:ph type="body" idx="1"/>
          </p:nvPr>
        </p:nvSpPr>
        <p:spPr>
          <a:xfrm>
            <a:off x="715536" y="1747024"/>
            <a:ext cx="8001000" cy="4648200"/>
          </a:xfrm>
        </p:spPr>
        <p:txBody>
          <a:bodyPr/>
          <a:lstStyle/>
          <a:p>
            <a:pPr eaLnBrk="1" hangingPunct="1">
              <a:lnSpc>
                <a:spcPct val="90000"/>
              </a:lnSpc>
            </a:pPr>
            <a:r>
              <a:rPr lang="en-US" altLang="zh-CN" sz="2400"/>
              <a:t>1.DBMS</a:t>
            </a:r>
            <a:r>
              <a:rPr lang="zh-CN" altLang="en-US" sz="2400"/>
              <a:t>提供语句表达完整性规则</a:t>
            </a:r>
          </a:p>
          <a:p>
            <a:pPr eaLnBrk="1" hangingPunct="1">
              <a:lnSpc>
                <a:spcPct val="90000"/>
              </a:lnSpc>
            </a:pPr>
            <a:endParaRPr lang="zh-CN" altLang="en-US" sz="2400"/>
          </a:p>
          <a:p>
            <a:pPr lvl="1" eaLnBrk="1" hangingPunct="1">
              <a:lnSpc>
                <a:spcPct val="90000"/>
              </a:lnSpc>
            </a:pPr>
            <a:r>
              <a:rPr lang="zh-CN" altLang="en-US"/>
              <a:t>用户自定义完整性</a:t>
            </a:r>
          </a:p>
          <a:p>
            <a:pPr lvl="1" eaLnBrk="1" hangingPunct="1">
              <a:lnSpc>
                <a:spcPct val="90000"/>
              </a:lnSpc>
            </a:pPr>
            <a:endParaRPr lang="zh-CN" altLang="en-US"/>
          </a:p>
          <a:p>
            <a:pPr lvl="2" eaLnBrk="1" hangingPunct="1">
              <a:lnSpc>
                <a:spcPct val="90000"/>
              </a:lnSpc>
            </a:pPr>
            <a:r>
              <a:rPr lang="zh-CN" altLang="en-US" smtClean="0"/>
              <a:t>对属性值的约束</a:t>
            </a:r>
          </a:p>
          <a:p>
            <a:pPr lvl="3" eaLnBrk="1" hangingPunct="1">
              <a:lnSpc>
                <a:spcPct val="90000"/>
              </a:lnSpc>
            </a:pPr>
            <a:r>
              <a:rPr lang="en-US" altLang="zh-CN" smtClean="0"/>
              <a:t>unique</a:t>
            </a:r>
          </a:p>
          <a:p>
            <a:pPr lvl="3" eaLnBrk="1" hangingPunct="1">
              <a:lnSpc>
                <a:spcPct val="90000"/>
              </a:lnSpc>
            </a:pPr>
            <a:r>
              <a:rPr lang="en-US" altLang="zh-CN" sz="2400"/>
              <a:t>not null</a:t>
            </a:r>
          </a:p>
          <a:p>
            <a:pPr lvl="4" eaLnBrk="1" hangingPunct="1">
              <a:lnSpc>
                <a:spcPct val="90000"/>
              </a:lnSpc>
            </a:pPr>
            <a:r>
              <a:rPr lang="en-US" altLang="zh-CN" sz="2400"/>
              <a:t>Primary Key</a:t>
            </a:r>
            <a:r>
              <a:rPr lang="zh-CN" altLang="zh-CN" sz="2400"/>
              <a:t>约束</a:t>
            </a:r>
            <a:r>
              <a:rPr lang="zh-CN" altLang="en-US" sz="2400"/>
              <a:t>隐含</a:t>
            </a:r>
            <a:r>
              <a:rPr lang="en-US" altLang="zh-CN" sz="2400"/>
              <a:t>Not Null</a:t>
            </a:r>
          </a:p>
          <a:p>
            <a:pPr lvl="4" eaLnBrk="1" hangingPunct="1">
              <a:lnSpc>
                <a:spcPct val="90000"/>
              </a:lnSpc>
            </a:pPr>
            <a:r>
              <a:rPr lang="zh-CN" altLang="en-US" sz="2400"/>
              <a:t>不加约束 隐含允许</a:t>
            </a:r>
            <a:r>
              <a:rPr lang="en-US" altLang="zh-CN" sz="2400"/>
              <a:t>Null</a:t>
            </a:r>
          </a:p>
          <a:p>
            <a:pPr lvl="3" eaLnBrk="1" hangingPunct="1">
              <a:lnSpc>
                <a:spcPct val="90000"/>
              </a:lnSpc>
            </a:pPr>
            <a:r>
              <a:rPr lang="en-US" altLang="zh-CN" smtClean="0">
                <a:ea typeface="黑体" panose="02010609060101010101" pitchFamily="49" charset="-122"/>
              </a:rPr>
              <a:t>Check</a:t>
            </a:r>
          </a:p>
          <a:p>
            <a:pPr lvl="4" eaLnBrk="1" hangingPunct="1">
              <a:lnSpc>
                <a:spcPct val="90000"/>
              </a:lnSpc>
            </a:pPr>
            <a:r>
              <a:rPr lang="zh-CN" altLang="en-US" sz="2400"/>
              <a:t>在定义属性时约束该属性必须使</a:t>
            </a:r>
            <a:r>
              <a:rPr lang="en-US" altLang="zh-CN" sz="2400"/>
              <a:t>Check </a:t>
            </a:r>
            <a:r>
              <a:rPr lang="zh-CN" altLang="en-US" sz="2400"/>
              <a:t>为</a:t>
            </a:r>
            <a:r>
              <a:rPr lang="en-US" altLang="zh-CN" sz="2400"/>
              <a:t>True</a:t>
            </a:r>
            <a:endParaRPr lang="zh-CN" altLang="en-US" sz="2400"/>
          </a:p>
        </p:txBody>
      </p:sp>
    </p:spTree>
    <p:extLst>
      <p:ext uri="{BB962C8B-B14F-4D97-AF65-F5344CB8AC3E}">
        <p14:creationId xmlns:p14="http://schemas.microsoft.com/office/powerpoint/2010/main" val="40573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478497"/>
            <a:ext cx="7772400" cy="868363"/>
          </a:xfrm>
        </p:spPr>
        <p:txBody>
          <a:bodyPr/>
          <a:lstStyle/>
          <a:p>
            <a:pPr algn="l" eaLnBrk="1" hangingPunct="1">
              <a:buFontTx/>
              <a:buChar char="•"/>
            </a:pPr>
            <a:r>
              <a:rPr lang="zh-CN" altLang="en-US" sz="3200" dirty="0"/>
              <a:t> 学习目标</a:t>
            </a:r>
          </a:p>
        </p:txBody>
      </p:sp>
      <p:sp>
        <p:nvSpPr>
          <p:cNvPr id="5123" name="Rectangle 3"/>
          <p:cNvSpPr>
            <a:spLocks noGrp="1" noChangeArrowheads="1"/>
          </p:cNvSpPr>
          <p:nvPr>
            <p:ph type="body" idx="1"/>
          </p:nvPr>
        </p:nvSpPr>
        <p:spPr/>
        <p:txBody>
          <a:bodyPr>
            <a:normAutofit/>
          </a:bodyPr>
          <a:lstStyle/>
          <a:p>
            <a:pPr eaLnBrk="1" hangingPunct="1"/>
            <a:r>
              <a:rPr lang="zh-CN" altLang="en-US" dirty="0"/>
              <a:t>掌握数据库安全性的基本概念</a:t>
            </a:r>
          </a:p>
          <a:p>
            <a:pPr eaLnBrk="1" hangingPunct="1"/>
            <a:endParaRPr lang="zh-CN" altLang="en-US" dirty="0"/>
          </a:p>
          <a:p>
            <a:pPr eaLnBrk="1" hangingPunct="1"/>
            <a:r>
              <a:rPr lang="zh-CN" altLang="en-US" dirty="0"/>
              <a:t>掌握数据库安全性控制的基本方法</a:t>
            </a:r>
          </a:p>
          <a:p>
            <a:pPr eaLnBrk="1" hangingPunct="1"/>
            <a:endParaRPr lang="zh-CN" altLang="en-US" dirty="0"/>
          </a:p>
          <a:p>
            <a:pPr eaLnBrk="1" hangingPunct="1"/>
            <a:r>
              <a:rPr lang="zh-CN" altLang="en-US" dirty="0"/>
              <a:t>掌握数据库完整性的基本概念和类别</a:t>
            </a:r>
          </a:p>
          <a:p>
            <a:pPr eaLnBrk="1" hangingPunct="1"/>
            <a:endParaRPr lang="zh-CN" altLang="en-US" dirty="0"/>
          </a:p>
          <a:p>
            <a:pPr eaLnBrk="1" hangingPunct="1"/>
            <a:r>
              <a:rPr lang="zh-CN" altLang="en-US" dirty="0"/>
              <a:t>理解数据库安全性与完整性的区别和联系</a:t>
            </a:r>
          </a:p>
        </p:txBody>
      </p:sp>
    </p:spTree>
    <p:extLst>
      <p:ext uri="{BB962C8B-B14F-4D97-AF65-F5344CB8AC3E}">
        <p14:creationId xmlns:p14="http://schemas.microsoft.com/office/powerpoint/2010/main" val="3744522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4000"/>
              <a:t>用户自定义完整性</a:t>
            </a:r>
          </a:p>
        </p:txBody>
      </p:sp>
      <p:sp>
        <p:nvSpPr>
          <p:cNvPr id="28675" name="Rectangle 3"/>
          <p:cNvSpPr>
            <a:spLocks noGrp="1" noChangeArrowheads="1"/>
          </p:cNvSpPr>
          <p:nvPr>
            <p:ph type="body" idx="1"/>
          </p:nvPr>
        </p:nvSpPr>
        <p:spPr/>
        <p:txBody>
          <a:bodyPr>
            <a:normAutofit lnSpcReduction="10000"/>
          </a:bodyPr>
          <a:lstStyle/>
          <a:p>
            <a:pPr eaLnBrk="1" hangingPunct="1">
              <a:lnSpc>
                <a:spcPct val="80000"/>
              </a:lnSpc>
            </a:pPr>
            <a:r>
              <a:rPr lang="zh-CN" altLang="en-US" sz="1800"/>
              <a:t>对元组的约束</a:t>
            </a:r>
          </a:p>
          <a:p>
            <a:pPr eaLnBrk="1" hangingPunct="1">
              <a:lnSpc>
                <a:spcPct val="80000"/>
              </a:lnSpc>
              <a:buFont typeface="Wingdings" panose="05000000000000000000" pitchFamily="2" charset="2"/>
              <a:buNone/>
            </a:pPr>
            <a:r>
              <a:rPr lang="zh-CN" altLang="en-US" sz="2000"/>
              <a:t>当学生的性别是男时，其名字不能以</a:t>
            </a:r>
            <a:r>
              <a:rPr lang="en-US" altLang="zh-CN" sz="2000"/>
              <a:t>Ms.</a:t>
            </a:r>
            <a:r>
              <a:rPr lang="zh-CN" altLang="en-US" sz="2000"/>
              <a:t>打头。</a:t>
            </a:r>
          </a:p>
          <a:p>
            <a:pPr eaLnBrk="1" hangingPunct="1">
              <a:lnSpc>
                <a:spcPct val="80000"/>
              </a:lnSpc>
              <a:buFont typeface="Wingdings" panose="05000000000000000000" pitchFamily="2" charset="2"/>
              <a:buNone/>
            </a:pPr>
            <a:r>
              <a:rPr lang="zh-CN" altLang="en-US" sz="2000"/>
              <a:t>    </a:t>
            </a:r>
            <a:r>
              <a:rPr lang="en-US" altLang="zh-CN" sz="1800"/>
              <a:t>CREATE TABLE Student</a:t>
            </a:r>
          </a:p>
          <a:p>
            <a:pPr eaLnBrk="1" hangingPunct="1">
              <a:lnSpc>
                <a:spcPct val="80000"/>
              </a:lnSpc>
              <a:buFont typeface="Wingdings" panose="05000000000000000000" pitchFamily="2" charset="2"/>
              <a:buNone/>
            </a:pPr>
            <a:r>
              <a:rPr lang="en-US" altLang="zh-CN" sz="1800"/>
              <a:t>         (Sno    CHAR(9)</a:t>
            </a:r>
            <a:r>
              <a:rPr lang="zh-CN" altLang="en-US" sz="1800"/>
              <a:t>， </a:t>
            </a:r>
          </a:p>
          <a:p>
            <a:pPr eaLnBrk="1" hangingPunct="1">
              <a:lnSpc>
                <a:spcPct val="80000"/>
              </a:lnSpc>
              <a:buFont typeface="Wingdings" panose="05000000000000000000" pitchFamily="2" charset="2"/>
              <a:buNone/>
            </a:pPr>
            <a:r>
              <a:rPr lang="zh-CN" altLang="en-US" sz="1800"/>
              <a:t>          </a:t>
            </a:r>
            <a:r>
              <a:rPr lang="en-US" altLang="zh-CN" sz="1800"/>
              <a:t>Sname  CHAR(8) NOT NULL</a:t>
            </a:r>
            <a:r>
              <a:rPr lang="zh-CN" altLang="en-US" sz="1800"/>
              <a:t>，</a:t>
            </a:r>
          </a:p>
          <a:p>
            <a:pPr eaLnBrk="1" hangingPunct="1">
              <a:lnSpc>
                <a:spcPct val="80000"/>
              </a:lnSpc>
              <a:buFont typeface="Wingdings" panose="05000000000000000000" pitchFamily="2" charset="2"/>
              <a:buNone/>
            </a:pPr>
            <a:r>
              <a:rPr lang="zh-CN" altLang="en-US" sz="1800"/>
              <a:t>          </a:t>
            </a:r>
            <a:r>
              <a:rPr lang="en-US" altLang="zh-CN" sz="1800"/>
              <a:t>Ssex    CHAR(2)</a:t>
            </a:r>
            <a:r>
              <a:rPr lang="zh-CN" altLang="en-US" sz="1800"/>
              <a:t>，</a:t>
            </a:r>
          </a:p>
          <a:p>
            <a:pPr eaLnBrk="1" hangingPunct="1">
              <a:lnSpc>
                <a:spcPct val="80000"/>
              </a:lnSpc>
              <a:buFont typeface="Wingdings" panose="05000000000000000000" pitchFamily="2" charset="2"/>
              <a:buNone/>
            </a:pPr>
            <a:r>
              <a:rPr lang="zh-CN" altLang="en-US" sz="1800"/>
              <a:t>          </a:t>
            </a:r>
            <a:r>
              <a:rPr lang="en-US" altLang="zh-CN" sz="1800"/>
              <a:t>Sage   SMALLINT</a:t>
            </a:r>
            <a:r>
              <a:rPr lang="zh-CN" altLang="en-US" sz="1800"/>
              <a:t>，</a:t>
            </a:r>
          </a:p>
          <a:p>
            <a:pPr eaLnBrk="1" hangingPunct="1">
              <a:lnSpc>
                <a:spcPct val="80000"/>
              </a:lnSpc>
              <a:buFont typeface="Wingdings" panose="05000000000000000000" pitchFamily="2" charset="2"/>
              <a:buNone/>
            </a:pPr>
            <a:r>
              <a:rPr lang="zh-CN" altLang="en-US" sz="1800"/>
              <a:t>          </a:t>
            </a:r>
            <a:r>
              <a:rPr lang="en-US" altLang="zh-CN" sz="1800"/>
              <a:t>Sdept  CHAR(20)</a:t>
            </a:r>
            <a:r>
              <a:rPr lang="zh-CN" altLang="en-US" sz="1800"/>
              <a:t>，</a:t>
            </a:r>
          </a:p>
          <a:p>
            <a:pPr eaLnBrk="1" hangingPunct="1">
              <a:lnSpc>
                <a:spcPct val="80000"/>
              </a:lnSpc>
              <a:buFont typeface="Wingdings" panose="05000000000000000000" pitchFamily="2" charset="2"/>
              <a:buNone/>
            </a:pPr>
            <a:r>
              <a:rPr lang="zh-CN" altLang="en-US" sz="1800"/>
              <a:t>          </a:t>
            </a:r>
            <a:r>
              <a:rPr lang="en-US" altLang="zh-CN" sz="1800"/>
              <a:t>PRIMARY KEY (Sno)</a:t>
            </a:r>
            <a:r>
              <a:rPr lang="zh-CN" altLang="en-US" sz="1800"/>
              <a:t>，</a:t>
            </a:r>
          </a:p>
          <a:p>
            <a:pPr eaLnBrk="1" hangingPunct="1">
              <a:lnSpc>
                <a:spcPct val="80000"/>
              </a:lnSpc>
              <a:buFont typeface="Wingdings" panose="05000000000000000000" pitchFamily="2" charset="2"/>
              <a:buNone/>
            </a:pPr>
            <a:r>
              <a:rPr lang="zh-CN" altLang="en-US" sz="1800"/>
              <a:t>          </a:t>
            </a:r>
            <a:r>
              <a:rPr lang="en-US" altLang="zh-CN" sz="1800" b="1">
                <a:solidFill>
                  <a:srgbClr val="FF00FF"/>
                </a:solidFill>
              </a:rPr>
              <a:t>CHECK (Ssex='</a:t>
            </a:r>
            <a:r>
              <a:rPr lang="zh-CN" altLang="en-US" sz="1800" b="1">
                <a:solidFill>
                  <a:srgbClr val="FF00FF"/>
                </a:solidFill>
              </a:rPr>
              <a:t>女</a:t>
            </a:r>
            <a:r>
              <a:rPr lang="en-US" altLang="zh-CN" sz="1800" b="1">
                <a:solidFill>
                  <a:srgbClr val="FF00FF"/>
                </a:solidFill>
              </a:rPr>
              <a:t>' OR Sname NOT LIKE 'Ms.%')</a:t>
            </a:r>
          </a:p>
          <a:p>
            <a:pPr eaLnBrk="1" hangingPunct="1">
              <a:lnSpc>
                <a:spcPct val="80000"/>
              </a:lnSpc>
              <a:buFont typeface="Wingdings" panose="05000000000000000000" pitchFamily="2" charset="2"/>
              <a:buNone/>
            </a:pPr>
            <a:r>
              <a:rPr lang="en-US" altLang="zh-CN" sz="1800"/>
              <a:t>          /*</a:t>
            </a:r>
            <a:r>
              <a:rPr lang="zh-CN" altLang="en-US" sz="1800"/>
              <a:t>定义了元组中</a:t>
            </a:r>
            <a:r>
              <a:rPr lang="en-US" altLang="zh-CN" sz="1800"/>
              <a:t>Sname</a:t>
            </a:r>
            <a:r>
              <a:rPr lang="zh-CN" altLang="en-US" sz="1800"/>
              <a:t>和 </a:t>
            </a:r>
            <a:r>
              <a:rPr lang="en-US" altLang="zh-CN" sz="1800"/>
              <a:t>Ssex</a:t>
            </a:r>
            <a:r>
              <a:rPr lang="zh-CN" altLang="en-US" sz="1800"/>
              <a:t>两个属性值之间的约束条件*</a:t>
            </a:r>
            <a:r>
              <a:rPr lang="en-US" altLang="zh-CN" sz="1800"/>
              <a:t>/</a:t>
            </a:r>
          </a:p>
          <a:p>
            <a:pPr eaLnBrk="1" hangingPunct="1">
              <a:lnSpc>
                <a:spcPct val="80000"/>
              </a:lnSpc>
              <a:buFont typeface="Wingdings" panose="05000000000000000000" pitchFamily="2" charset="2"/>
              <a:buNone/>
            </a:pPr>
            <a:r>
              <a:rPr lang="en-US" altLang="zh-CN" sz="1800"/>
              <a:t>        )</a:t>
            </a:r>
            <a:r>
              <a:rPr lang="zh-CN" altLang="en-US" sz="1800"/>
              <a:t>；</a:t>
            </a:r>
          </a:p>
          <a:p>
            <a:pPr lvl="1" eaLnBrk="1" hangingPunct="1">
              <a:lnSpc>
                <a:spcPct val="80000"/>
              </a:lnSpc>
              <a:buFont typeface="Wingdings" panose="05000000000000000000" pitchFamily="2" charset="2"/>
              <a:buChar char="ü"/>
            </a:pPr>
            <a:r>
              <a:rPr lang="zh-CN" altLang="en-US" sz="1800"/>
              <a:t>性别是女性的元组都能通过该项检查，因为</a:t>
            </a:r>
            <a:r>
              <a:rPr lang="en-US" altLang="zh-CN" sz="1800"/>
              <a:t>Ssex=</a:t>
            </a:r>
            <a:r>
              <a:rPr lang="en-US" altLang="zh-CN" sz="1800">
                <a:latin typeface="Arial" panose="020B0604020202020204" pitchFamily="34" charset="0"/>
              </a:rPr>
              <a:t>‘</a:t>
            </a:r>
            <a:r>
              <a:rPr lang="zh-CN" altLang="en-US" sz="1800"/>
              <a:t>女</a:t>
            </a:r>
            <a:r>
              <a:rPr lang="zh-CN" altLang="en-US" sz="1800">
                <a:latin typeface="Arial" panose="020B0604020202020204" pitchFamily="34" charset="0"/>
              </a:rPr>
              <a:t>’</a:t>
            </a:r>
            <a:r>
              <a:rPr lang="zh-CN" altLang="en-US" sz="1800"/>
              <a:t>成立；</a:t>
            </a:r>
          </a:p>
          <a:p>
            <a:pPr lvl="1" eaLnBrk="1" hangingPunct="1">
              <a:lnSpc>
                <a:spcPct val="80000"/>
              </a:lnSpc>
              <a:buFont typeface="Wingdings" panose="05000000000000000000" pitchFamily="2" charset="2"/>
              <a:buChar char="ü"/>
            </a:pPr>
            <a:r>
              <a:rPr lang="zh-CN" altLang="en-US" sz="1800"/>
              <a:t>当性别是男性时，要通过检查则名字一定不能以</a:t>
            </a:r>
            <a:r>
              <a:rPr lang="en-US" altLang="zh-CN" sz="1800"/>
              <a:t>Ms.</a:t>
            </a:r>
            <a:r>
              <a:rPr lang="zh-CN" altLang="en-US" sz="1800"/>
              <a:t>打头</a:t>
            </a:r>
          </a:p>
          <a:p>
            <a:pPr eaLnBrk="1" hangingPunct="1">
              <a:lnSpc>
                <a:spcPct val="80000"/>
              </a:lnSpc>
            </a:pPr>
            <a:endParaRPr lang="zh-CN" altLang="en-US" sz="1800"/>
          </a:p>
        </p:txBody>
      </p:sp>
    </p:spTree>
    <p:extLst>
      <p:ext uri="{BB962C8B-B14F-4D97-AF65-F5344CB8AC3E}">
        <p14:creationId xmlns:p14="http://schemas.microsoft.com/office/powerpoint/2010/main" val="2353847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18983" y="423747"/>
            <a:ext cx="7772400" cy="1143000"/>
          </a:xfrm>
        </p:spPr>
        <p:txBody>
          <a:bodyPr/>
          <a:lstStyle/>
          <a:p>
            <a:pPr eaLnBrk="1" hangingPunct="1"/>
            <a:r>
              <a:rPr lang="fr-FR" altLang="zh-CN" sz="3600"/>
              <a:t>5.1.2 </a:t>
            </a:r>
            <a:r>
              <a:rPr lang="zh-CN" altLang="fr-FR" sz="3600"/>
              <a:t>完整性控制</a:t>
            </a:r>
            <a:r>
              <a:rPr lang="fr-FR" altLang="zh-CN" sz="3600"/>
              <a:t>-</a:t>
            </a:r>
            <a:r>
              <a:rPr lang="zh-CN" altLang="fr-FR" sz="3600"/>
              <a:t>域的完整性</a:t>
            </a:r>
            <a:endParaRPr lang="zh-CN" altLang="en-US" sz="3600"/>
          </a:p>
        </p:txBody>
      </p:sp>
      <p:sp>
        <p:nvSpPr>
          <p:cNvPr id="29699" name="Rectangle 3"/>
          <p:cNvSpPr>
            <a:spLocks noGrp="1" noChangeArrowheads="1"/>
          </p:cNvSpPr>
          <p:nvPr>
            <p:ph type="body" idx="1"/>
          </p:nvPr>
        </p:nvSpPr>
        <p:spPr>
          <a:xfrm>
            <a:off x="792008" y="1404822"/>
            <a:ext cx="8719982" cy="4995978"/>
          </a:xfrm>
        </p:spPr>
        <p:txBody>
          <a:bodyPr>
            <a:normAutofit/>
          </a:bodyPr>
          <a:lstStyle/>
          <a:p>
            <a:pPr eaLnBrk="1" hangingPunct="1">
              <a:lnSpc>
                <a:spcPct val="120000"/>
              </a:lnSpc>
            </a:pPr>
            <a:r>
              <a:rPr lang="en-US" altLang="zh-CN" sz="2400"/>
              <a:t>SQL</a:t>
            </a:r>
            <a:r>
              <a:rPr lang="zh-CN" altLang="en-US" sz="2400"/>
              <a:t>支持域的概念，并可以用</a:t>
            </a:r>
            <a:r>
              <a:rPr lang="en-US" altLang="zh-CN" sz="2400">
                <a:solidFill>
                  <a:srgbClr val="FF00FF"/>
                </a:solidFill>
              </a:rPr>
              <a:t>CREATE DOMAIN</a:t>
            </a:r>
            <a:r>
              <a:rPr lang="zh-CN" altLang="en-US" sz="2400"/>
              <a:t>语句建立一个域以及该域应该满足的完整性约束条件。</a:t>
            </a:r>
          </a:p>
          <a:p>
            <a:pPr eaLnBrk="1" hangingPunct="1">
              <a:lnSpc>
                <a:spcPct val="120000"/>
              </a:lnSpc>
              <a:buFont typeface="Wingdings" panose="05000000000000000000" pitchFamily="2" charset="2"/>
              <a:buNone/>
            </a:pPr>
            <a:r>
              <a:rPr lang="zh-CN" altLang="en-US" sz="2000"/>
              <a:t>［例］建立一个性别域，并声明性别域的取值范围</a:t>
            </a:r>
          </a:p>
          <a:p>
            <a:pPr eaLnBrk="1" hangingPunct="1">
              <a:lnSpc>
                <a:spcPct val="120000"/>
              </a:lnSpc>
              <a:buFont typeface="Wingdings" panose="05000000000000000000" pitchFamily="2" charset="2"/>
              <a:buNone/>
            </a:pPr>
            <a:r>
              <a:rPr lang="zh-CN" altLang="en-US" sz="2000"/>
              <a:t>           </a:t>
            </a:r>
            <a:r>
              <a:rPr lang="en-US" altLang="zh-CN" sz="2000"/>
              <a:t>CREATE DOMAIN GenderDomain CHAR(2)</a:t>
            </a:r>
          </a:p>
          <a:p>
            <a:pPr eaLnBrk="1" hangingPunct="1">
              <a:lnSpc>
                <a:spcPct val="120000"/>
              </a:lnSpc>
              <a:buFont typeface="Wingdings" panose="05000000000000000000" pitchFamily="2" charset="2"/>
              <a:buNone/>
            </a:pPr>
            <a:r>
              <a:rPr lang="en-US" altLang="zh-CN" sz="2000"/>
              <a:t>           CHECK (VALUE IN ('</a:t>
            </a:r>
            <a:r>
              <a:rPr lang="zh-CN" altLang="en-US" sz="2000"/>
              <a:t>男</a:t>
            </a:r>
            <a:r>
              <a:rPr lang="en-US" altLang="zh-CN" sz="2000"/>
              <a:t>'</a:t>
            </a:r>
            <a:r>
              <a:rPr lang="zh-CN" altLang="en-US" sz="2000"/>
              <a:t>，</a:t>
            </a:r>
            <a:r>
              <a:rPr lang="en-US" altLang="zh-CN" sz="2000"/>
              <a:t>'</a:t>
            </a:r>
            <a:r>
              <a:rPr lang="zh-CN" altLang="en-US" sz="2000"/>
              <a:t>女</a:t>
            </a:r>
            <a:r>
              <a:rPr lang="en-US" altLang="zh-CN" sz="2000"/>
              <a:t>') );</a:t>
            </a:r>
          </a:p>
          <a:p>
            <a:pPr eaLnBrk="1" hangingPunct="1">
              <a:lnSpc>
                <a:spcPct val="120000"/>
              </a:lnSpc>
              <a:buFont typeface="Wingdings" panose="05000000000000000000" pitchFamily="2" charset="2"/>
              <a:buNone/>
            </a:pPr>
            <a:r>
              <a:rPr lang="en-US" altLang="zh-CN" sz="2000"/>
              <a:t>          </a:t>
            </a:r>
            <a:r>
              <a:rPr lang="zh-CN" altLang="en-US" sz="2000"/>
              <a:t>这样［例</a:t>
            </a:r>
            <a:r>
              <a:rPr lang="en-US" altLang="zh-CN" sz="2000"/>
              <a:t>10</a:t>
            </a:r>
            <a:r>
              <a:rPr lang="zh-CN" altLang="en-US" sz="2000"/>
              <a:t>］中对</a:t>
            </a:r>
            <a:r>
              <a:rPr lang="en-US" altLang="zh-CN" sz="2000"/>
              <a:t>Ssex</a:t>
            </a:r>
            <a:r>
              <a:rPr lang="zh-CN" altLang="en-US" sz="2000"/>
              <a:t>的说明可以改写为</a:t>
            </a:r>
          </a:p>
          <a:p>
            <a:pPr eaLnBrk="1" hangingPunct="1">
              <a:lnSpc>
                <a:spcPct val="120000"/>
              </a:lnSpc>
              <a:buFont typeface="Wingdings" panose="05000000000000000000" pitchFamily="2" charset="2"/>
              <a:buNone/>
            </a:pPr>
            <a:r>
              <a:rPr lang="zh-CN" altLang="en-US" sz="2000"/>
              <a:t>          </a:t>
            </a:r>
            <a:r>
              <a:rPr lang="en-US" altLang="zh-CN" sz="2000"/>
              <a:t>Ssex GenderDomain</a:t>
            </a:r>
          </a:p>
          <a:p>
            <a:pPr eaLnBrk="1" hangingPunct="1">
              <a:lnSpc>
                <a:spcPct val="120000"/>
              </a:lnSpc>
              <a:buFont typeface="Wingdings" panose="05000000000000000000" pitchFamily="2" charset="2"/>
              <a:buNone/>
            </a:pPr>
            <a:r>
              <a:rPr lang="zh-CN" altLang="en-US" sz="2000"/>
              <a:t>［例］建立一个性别域</a:t>
            </a:r>
            <a:r>
              <a:rPr lang="en-US" altLang="zh-CN" sz="2000"/>
              <a:t>GenderDomain</a:t>
            </a:r>
            <a:r>
              <a:rPr lang="zh-CN" altLang="en-US" sz="2000"/>
              <a:t>，并对其中的限制命名</a:t>
            </a:r>
          </a:p>
          <a:p>
            <a:pPr eaLnBrk="1" hangingPunct="1">
              <a:lnSpc>
                <a:spcPct val="120000"/>
              </a:lnSpc>
              <a:buFont typeface="Wingdings" panose="05000000000000000000" pitchFamily="2" charset="2"/>
              <a:buNone/>
            </a:pPr>
            <a:r>
              <a:rPr lang="zh-CN" altLang="en-US" sz="2000"/>
              <a:t>           </a:t>
            </a:r>
            <a:r>
              <a:rPr lang="en-US" altLang="zh-CN" sz="2000"/>
              <a:t>CREATE DOMAIN GenderDomain CHAR(2)</a:t>
            </a:r>
          </a:p>
          <a:p>
            <a:pPr eaLnBrk="1" hangingPunct="1">
              <a:lnSpc>
                <a:spcPct val="120000"/>
              </a:lnSpc>
              <a:buFont typeface="Wingdings" panose="05000000000000000000" pitchFamily="2" charset="2"/>
              <a:buNone/>
            </a:pPr>
            <a:r>
              <a:rPr lang="en-US" altLang="zh-CN" sz="2000"/>
              <a:t>           CONSTRAINT GD CHECK ( VALUE IN ('</a:t>
            </a:r>
            <a:r>
              <a:rPr lang="zh-CN" altLang="en-US" sz="2000"/>
              <a:t>男</a:t>
            </a:r>
            <a:r>
              <a:rPr lang="en-US" altLang="zh-CN" sz="2000"/>
              <a:t>'</a:t>
            </a:r>
            <a:r>
              <a:rPr lang="zh-CN" altLang="en-US" sz="2000"/>
              <a:t>，</a:t>
            </a:r>
            <a:r>
              <a:rPr lang="en-US" altLang="zh-CN" sz="2000"/>
              <a:t>'</a:t>
            </a:r>
            <a:r>
              <a:rPr lang="zh-CN" altLang="en-US" sz="2000"/>
              <a:t>女</a:t>
            </a:r>
            <a:r>
              <a:rPr lang="en-US" altLang="zh-CN" sz="2000"/>
              <a:t>') );</a:t>
            </a:r>
          </a:p>
        </p:txBody>
      </p:sp>
    </p:spTree>
    <p:extLst>
      <p:ext uri="{BB962C8B-B14F-4D97-AF65-F5344CB8AC3E}">
        <p14:creationId xmlns:p14="http://schemas.microsoft.com/office/powerpoint/2010/main" val="2813391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58194" y="200722"/>
            <a:ext cx="7772400" cy="1143000"/>
          </a:xfrm>
        </p:spPr>
        <p:txBody>
          <a:bodyPr/>
          <a:lstStyle/>
          <a:p>
            <a:pPr eaLnBrk="1" hangingPunct="1"/>
            <a:r>
              <a:rPr lang="fr-FR" altLang="zh-CN" sz="3600"/>
              <a:t>5.1.2 </a:t>
            </a:r>
            <a:r>
              <a:rPr lang="zh-CN" altLang="fr-FR" sz="3600"/>
              <a:t>完整性控制</a:t>
            </a:r>
            <a:r>
              <a:rPr lang="fr-FR" altLang="zh-CN" sz="3600"/>
              <a:t>-</a:t>
            </a:r>
            <a:r>
              <a:rPr lang="zh-CN" altLang="fr-FR" sz="3600"/>
              <a:t>域的完整性</a:t>
            </a:r>
            <a:endParaRPr lang="en-US" altLang="zh-CN" sz="3600"/>
          </a:p>
        </p:txBody>
      </p:sp>
      <p:sp>
        <p:nvSpPr>
          <p:cNvPr id="30723" name="Rectangle 3"/>
          <p:cNvSpPr>
            <a:spLocks noGrp="1" noChangeArrowheads="1"/>
          </p:cNvSpPr>
          <p:nvPr>
            <p:ph type="body" idx="1"/>
          </p:nvPr>
        </p:nvSpPr>
        <p:spPr>
          <a:xfrm>
            <a:off x="658194" y="1343722"/>
            <a:ext cx="9199484" cy="5329237"/>
          </a:xfrm>
        </p:spPr>
        <p:txBody>
          <a:bodyPr>
            <a:normAutofit/>
          </a:bodyPr>
          <a:lstStyle/>
          <a:p>
            <a:pPr eaLnBrk="1" hangingPunct="1">
              <a:lnSpc>
                <a:spcPct val="130000"/>
              </a:lnSpc>
              <a:buFont typeface="Wingdings" panose="05000000000000000000" pitchFamily="2" charset="2"/>
              <a:buNone/>
            </a:pPr>
            <a:r>
              <a:rPr lang="zh-CN" altLang="en-US" sz="2600" dirty="0"/>
              <a:t>［例］删除域</a:t>
            </a:r>
            <a:r>
              <a:rPr lang="en-US" altLang="zh-CN" sz="2600" dirty="0" err="1"/>
              <a:t>GenderDomain</a:t>
            </a:r>
            <a:r>
              <a:rPr lang="zh-CN" altLang="en-US" sz="2600" dirty="0"/>
              <a:t>的限制条件</a:t>
            </a:r>
            <a:r>
              <a:rPr lang="en-US" altLang="zh-CN" sz="2600" dirty="0"/>
              <a:t>GD</a:t>
            </a:r>
            <a:r>
              <a:rPr lang="zh-CN" altLang="en-US" sz="2600" dirty="0"/>
              <a:t>。</a:t>
            </a:r>
          </a:p>
          <a:p>
            <a:pPr eaLnBrk="1" hangingPunct="1">
              <a:lnSpc>
                <a:spcPct val="130000"/>
              </a:lnSpc>
              <a:buFont typeface="Wingdings" panose="05000000000000000000" pitchFamily="2" charset="2"/>
              <a:buNone/>
            </a:pPr>
            <a:r>
              <a:rPr lang="zh-CN" altLang="en-US" sz="2600" dirty="0"/>
              <a:t>           </a:t>
            </a:r>
            <a:r>
              <a:rPr lang="en-US" altLang="zh-CN" sz="2600" dirty="0"/>
              <a:t>ALTER  DOMAIN  </a:t>
            </a:r>
            <a:r>
              <a:rPr lang="en-US" altLang="zh-CN" sz="2600" dirty="0" err="1"/>
              <a:t>GenderDomain</a:t>
            </a:r>
            <a:r>
              <a:rPr lang="en-US" altLang="zh-CN" sz="2600" dirty="0"/>
              <a:t>  </a:t>
            </a:r>
          </a:p>
          <a:p>
            <a:pPr eaLnBrk="1" hangingPunct="1">
              <a:lnSpc>
                <a:spcPct val="130000"/>
              </a:lnSpc>
              <a:buFont typeface="Wingdings" panose="05000000000000000000" pitchFamily="2" charset="2"/>
              <a:buNone/>
            </a:pPr>
            <a:r>
              <a:rPr lang="en-US" altLang="zh-CN" sz="2600" dirty="0"/>
              <a:t>           DROP CONSTRAINT GD;</a:t>
            </a:r>
          </a:p>
          <a:p>
            <a:pPr eaLnBrk="1" hangingPunct="1">
              <a:lnSpc>
                <a:spcPct val="130000"/>
              </a:lnSpc>
              <a:buFont typeface="Wingdings" panose="05000000000000000000" pitchFamily="2" charset="2"/>
              <a:buNone/>
            </a:pPr>
            <a:r>
              <a:rPr lang="zh-CN" altLang="en-US" sz="2600" dirty="0"/>
              <a:t>［例］在域</a:t>
            </a:r>
            <a:r>
              <a:rPr lang="en-US" altLang="zh-CN" sz="2600" dirty="0" err="1"/>
              <a:t>GenderDomain</a:t>
            </a:r>
            <a:r>
              <a:rPr lang="zh-CN" altLang="en-US" sz="2600" dirty="0"/>
              <a:t>上增加限制条件</a:t>
            </a:r>
            <a:r>
              <a:rPr lang="en-US" altLang="zh-CN" sz="2600" dirty="0"/>
              <a:t>GDD</a:t>
            </a:r>
            <a:r>
              <a:rPr lang="zh-CN" altLang="en-US" sz="2600" dirty="0"/>
              <a:t>。</a:t>
            </a:r>
          </a:p>
          <a:p>
            <a:pPr eaLnBrk="1" hangingPunct="1">
              <a:lnSpc>
                <a:spcPct val="130000"/>
              </a:lnSpc>
              <a:buFont typeface="Wingdings" panose="05000000000000000000" pitchFamily="2" charset="2"/>
              <a:buNone/>
            </a:pPr>
            <a:r>
              <a:rPr lang="zh-CN" altLang="en-US" sz="2600" dirty="0"/>
              <a:t>          </a:t>
            </a:r>
            <a:r>
              <a:rPr lang="en-US" altLang="zh-CN" sz="2600" dirty="0"/>
              <a:t>ALTER  DOMAIN  </a:t>
            </a:r>
            <a:r>
              <a:rPr lang="en-US" altLang="zh-CN" sz="2600" dirty="0" err="1"/>
              <a:t>GenderDomain</a:t>
            </a:r>
            <a:r>
              <a:rPr lang="en-US" altLang="zh-CN" sz="2600" dirty="0"/>
              <a:t>  </a:t>
            </a:r>
          </a:p>
          <a:p>
            <a:pPr eaLnBrk="1" hangingPunct="1">
              <a:lnSpc>
                <a:spcPct val="130000"/>
              </a:lnSpc>
              <a:buFont typeface="Wingdings" panose="05000000000000000000" pitchFamily="2" charset="2"/>
              <a:buNone/>
            </a:pPr>
            <a:r>
              <a:rPr lang="en-US" altLang="zh-CN" sz="2600" dirty="0"/>
              <a:t>         ADD CONSTRAINT GDD CHECK (VALUE IN ( '1'</a:t>
            </a:r>
            <a:r>
              <a:rPr lang="zh-CN" altLang="en-US" sz="2600" dirty="0"/>
              <a:t>，</a:t>
            </a:r>
            <a:r>
              <a:rPr lang="en-US" altLang="zh-CN" sz="2600" dirty="0"/>
              <a:t>'0') ); </a:t>
            </a:r>
          </a:p>
          <a:p>
            <a:pPr lvl="1" eaLnBrk="1" hangingPunct="1">
              <a:lnSpc>
                <a:spcPct val="130000"/>
              </a:lnSpc>
              <a:buFont typeface="Wingdings" panose="05000000000000000000" pitchFamily="2" charset="2"/>
              <a:buChar char="ü"/>
            </a:pPr>
            <a:r>
              <a:rPr lang="zh-CN" altLang="en-US" dirty="0"/>
              <a:t>通过上两例，就把性别的取值范围由</a:t>
            </a:r>
            <a:r>
              <a:rPr lang="en-US" altLang="zh-CN" dirty="0"/>
              <a:t>('</a:t>
            </a:r>
            <a:r>
              <a:rPr lang="zh-CN" altLang="en-US" dirty="0"/>
              <a:t>男</a:t>
            </a:r>
            <a:r>
              <a:rPr lang="en-US" altLang="zh-CN" dirty="0"/>
              <a:t>'</a:t>
            </a:r>
            <a:r>
              <a:rPr lang="zh-CN" altLang="en-US" dirty="0"/>
              <a:t>，</a:t>
            </a:r>
            <a:r>
              <a:rPr lang="en-US" altLang="zh-CN" dirty="0"/>
              <a:t>'</a:t>
            </a:r>
            <a:r>
              <a:rPr lang="zh-CN" altLang="en-US" dirty="0"/>
              <a:t>女</a:t>
            </a:r>
            <a:r>
              <a:rPr lang="en-US" altLang="zh-CN" dirty="0"/>
              <a:t>')</a:t>
            </a:r>
            <a:r>
              <a:rPr lang="zh-CN" altLang="en-US" dirty="0"/>
              <a:t>改为 </a:t>
            </a:r>
            <a:r>
              <a:rPr lang="en-US" altLang="zh-CN" dirty="0"/>
              <a:t>( '1'</a:t>
            </a:r>
            <a:r>
              <a:rPr lang="zh-CN" altLang="en-US" dirty="0"/>
              <a:t>，</a:t>
            </a:r>
            <a:r>
              <a:rPr lang="en-US" altLang="zh-CN" dirty="0"/>
              <a:t>'0') </a:t>
            </a:r>
          </a:p>
        </p:txBody>
      </p:sp>
    </p:spTree>
    <p:extLst>
      <p:ext uri="{BB962C8B-B14F-4D97-AF65-F5344CB8AC3E}">
        <p14:creationId xmlns:p14="http://schemas.microsoft.com/office/powerpoint/2010/main" val="4151115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15897" y="456194"/>
            <a:ext cx="7772400" cy="868363"/>
          </a:xfrm>
        </p:spPr>
        <p:txBody>
          <a:bodyPr/>
          <a:lstStyle/>
          <a:p>
            <a:pPr eaLnBrk="1" hangingPunct="1"/>
            <a:r>
              <a:rPr lang="fr-FR" altLang="zh-CN" sz="3200" dirty="0"/>
              <a:t>5.1.2 </a:t>
            </a:r>
            <a:r>
              <a:rPr lang="zh-CN" altLang="fr-FR" sz="3200" dirty="0"/>
              <a:t>完整性控制</a:t>
            </a:r>
            <a:endParaRPr lang="zh-CN" altLang="en-US" sz="3200" dirty="0"/>
          </a:p>
        </p:txBody>
      </p:sp>
      <p:sp>
        <p:nvSpPr>
          <p:cNvPr id="31747" name="Rectangle 3"/>
          <p:cNvSpPr>
            <a:spLocks noGrp="1" noChangeArrowheads="1"/>
          </p:cNvSpPr>
          <p:nvPr>
            <p:ph type="body" idx="1"/>
          </p:nvPr>
        </p:nvSpPr>
        <p:spPr>
          <a:xfrm>
            <a:off x="815897" y="1691268"/>
            <a:ext cx="7772400" cy="4191000"/>
          </a:xfrm>
        </p:spPr>
        <p:txBody>
          <a:bodyPr/>
          <a:lstStyle/>
          <a:p>
            <a:pPr eaLnBrk="1" hangingPunct="1"/>
            <a:r>
              <a:rPr lang="en-US" altLang="zh-CN" sz="2400"/>
              <a:t>1.DBMS</a:t>
            </a:r>
            <a:r>
              <a:rPr lang="zh-CN" altLang="en-US" sz="2400"/>
              <a:t>提供语句表达完整性规则</a:t>
            </a:r>
          </a:p>
          <a:p>
            <a:pPr eaLnBrk="1" hangingPunct="1"/>
            <a:endParaRPr lang="zh-CN" altLang="en-US" smtClean="0"/>
          </a:p>
          <a:p>
            <a:pPr lvl="1" eaLnBrk="1" hangingPunct="1"/>
            <a:r>
              <a:rPr lang="zh-CN" altLang="en-US"/>
              <a:t>用户自定义完整性</a:t>
            </a:r>
          </a:p>
          <a:p>
            <a:pPr lvl="2" eaLnBrk="1" hangingPunct="1"/>
            <a:r>
              <a:rPr lang="zh-CN" altLang="en-US" smtClean="0"/>
              <a:t>触发器</a:t>
            </a:r>
          </a:p>
          <a:p>
            <a:pPr lvl="3" eaLnBrk="1" hangingPunct="1"/>
            <a:r>
              <a:rPr lang="en-US" altLang="zh-CN" sz="2400"/>
              <a:t>Trigger</a:t>
            </a:r>
            <a:r>
              <a:rPr lang="zh-CN" altLang="zh-CN" sz="2400"/>
              <a:t>则是基于对表的操作（动作）的</a:t>
            </a:r>
          </a:p>
          <a:p>
            <a:pPr lvl="3" eaLnBrk="1" hangingPunct="1"/>
            <a:r>
              <a:rPr lang="zh-CN" altLang="en-US" sz="2400"/>
              <a:t>当指定的表上发生特定的操作，系统便激活</a:t>
            </a:r>
            <a:r>
              <a:rPr lang="en-US" altLang="zh-CN" sz="2400"/>
              <a:t>Trigger</a:t>
            </a:r>
            <a:r>
              <a:rPr lang="zh-CN" altLang="en-US" sz="2400"/>
              <a:t>程序</a:t>
            </a:r>
          </a:p>
          <a:p>
            <a:pPr lvl="3" eaLnBrk="1" hangingPunct="1"/>
            <a:r>
              <a:rPr lang="zh-CN" altLang="en-US" sz="2400"/>
              <a:t>大部分</a:t>
            </a:r>
            <a:r>
              <a:rPr lang="en-US" altLang="zh-CN" sz="2400"/>
              <a:t>DBMS</a:t>
            </a:r>
            <a:r>
              <a:rPr lang="zh-CN" altLang="en-US" sz="2400"/>
              <a:t>产品均支持</a:t>
            </a:r>
            <a:r>
              <a:rPr lang="en-US" altLang="zh-CN" sz="2400"/>
              <a:t>Trigger</a:t>
            </a:r>
          </a:p>
          <a:p>
            <a:pPr lvl="3" eaLnBrk="1" hangingPunct="1"/>
            <a:endParaRPr lang="zh-CN" altLang="en-US" sz="2400"/>
          </a:p>
          <a:p>
            <a:pPr lvl="1" eaLnBrk="1" hangingPunct="1"/>
            <a:endParaRPr lang="zh-CN" altLang="en-US" smtClean="0"/>
          </a:p>
        </p:txBody>
      </p:sp>
    </p:spTree>
    <p:extLst>
      <p:ext uri="{BB962C8B-B14F-4D97-AF65-F5344CB8AC3E}">
        <p14:creationId xmlns:p14="http://schemas.microsoft.com/office/powerpoint/2010/main" val="2760537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en-US" sz="3600"/>
              <a:t>触发器</a:t>
            </a:r>
          </a:p>
        </p:txBody>
      </p:sp>
      <p:sp>
        <p:nvSpPr>
          <p:cNvPr id="32771" name="Rectangle 3"/>
          <p:cNvSpPr>
            <a:spLocks noGrp="1" noChangeArrowheads="1"/>
          </p:cNvSpPr>
          <p:nvPr>
            <p:ph type="body" idx="1"/>
          </p:nvPr>
        </p:nvSpPr>
        <p:spPr/>
        <p:txBody>
          <a:bodyPr/>
          <a:lstStyle/>
          <a:p>
            <a:pPr eaLnBrk="1" hangingPunct="1">
              <a:lnSpc>
                <a:spcPct val="130000"/>
              </a:lnSpc>
            </a:pPr>
            <a:r>
              <a:rPr lang="zh-CN" altLang="en-US" smtClean="0"/>
              <a:t>触发器（</a:t>
            </a:r>
            <a:r>
              <a:rPr lang="en-US" altLang="zh-CN" smtClean="0"/>
              <a:t>Trigger</a:t>
            </a:r>
            <a:r>
              <a:rPr lang="zh-CN" altLang="en-US" smtClean="0"/>
              <a:t>）是用户定义在关系表上的一类由</a:t>
            </a:r>
            <a:r>
              <a:rPr lang="zh-CN" altLang="en-US" smtClean="0">
                <a:solidFill>
                  <a:srgbClr val="FF00FF"/>
                </a:solidFill>
              </a:rPr>
              <a:t>事件驱动</a:t>
            </a:r>
            <a:r>
              <a:rPr lang="zh-CN" altLang="en-US" smtClean="0"/>
              <a:t>的特殊过程</a:t>
            </a:r>
          </a:p>
          <a:p>
            <a:pPr lvl="1" eaLnBrk="1" hangingPunct="1">
              <a:lnSpc>
                <a:spcPct val="130000"/>
              </a:lnSpc>
            </a:pPr>
            <a:r>
              <a:rPr lang="zh-CN" altLang="en-US" smtClean="0"/>
              <a:t>由服务器自动激活</a:t>
            </a:r>
          </a:p>
          <a:p>
            <a:pPr lvl="1" eaLnBrk="1" hangingPunct="1">
              <a:lnSpc>
                <a:spcPct val="130000"/>
              </a:lnSpc>
            </a:pPr>
            <a:r>
              <a:rPr lang="zh-CN" altLang="en-US" smtClean="0"/>
              <a:t>可以进行更为复杂的检查和操作，具有更精细和更强大的数据控制能力</a:t>
            </a:r>
            <a:r>
              <a:rPr lang="zh-CN" altLang="en-US" sz="3200"/>
              <a:t> </a:t>
            </a:r>
          </a:p>
        </p:txBody>
      </p:sp>
    </p:spTree>
    <p:extLst>
      <p:ext uri="{BB962C8B-B14F-4D97-AF65-F5344CB8AC3E}">
        <p14:creationId xmlns:p14="http://schemas.microsoft.com/office/powerpoint/2010/main" val="1587765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en-US" sz="3600"/>
              <a:t>触发器</a:t>
            </a:r>
          </a:p>
        </p:txBody>
      </p:sp>
      <p:sp>
        <p:nvSpPr>
          <p:cNvPr id="33795" name="Rectangle 3"/>
          <p:cNvSpPr>
            <a:spLocks noGrp="1" noChangeArrowheads="1"/>
          </p:cNvSpPr>
          <p:nvPr>
            <p:ph type="body" idx="1"/>
          </p:nvPr>
        </p:nvSpPr>
        <p:spPr/>
        <p:txBody>
          <a:bodyPr/>
          <a:lstStyle/>
          <a:p>
            <a:pPr eaLnBrk="1" hangingPunct="1">
              <a:lnSpc>
                <a:spcPct val="190000"/>
              </a:lnSpc>
            </a:pPr>
            <a:r>
              <a:rPr lang="zh-CN" altLang="en-US" b="1" smtClean="0">
                <a:solidFill>
                  <a:srgbClr val="3333FF"/>
                </a:solidFill>
              </a:rPr>
              <a:t>定义触发器</a:t>
            </a:r>
            <a:r>
              <a:rPr lang="zh-CN" altLang="en-US" smtClean="0">
                <a:solidFill>
                  <a:schemeClr val="tx2"/>
                </a:solidFill>
              </a:rPr>
              <a:t> </a:t>
            </a:r>
            <a:endParaRPr lang="zh-CN" altLang="en-US" b="1" smtClean="0">
              <a:solidFill>
                <a:schemeClr val="tx2"/>
              </a:solidFill>
            </a:endParaRPr>
          </a:p>
          <a:p>
            <a:pPr eaLnBrk="1" hangingPunct="1">
              <a:lnSpc>
                <a:spcPct val="190000"/>
              </a:lnSpc>
            </a:pPr>
            <a:r>
              <a:rPr lang="zh-CN" altLang="en-US" b="1" smtClean="0"/>
              <a:t>激活触发器</a:t>
            </a:r>
            <a:r>
              <a:rPr lang="zh-CN" altLang="en-US" smtClean="0"/>
              <a:t> </a:t>
            </a:r>
            <a:endParaRPr lang="zh-CN" altLang="en-US" b="1" smtClean="0"/>
          </a:p>
          <a:p>
            <a:pPr eaLnBrk="1" hangingPunct="1">
              <a:lnSpc>
                <a:spcPct val="190000"/>
              </a:lnSpc>
            </a:pPr>
            <a:r>
              <a:rPr lang="zh-CN" altLang="en-US" b="1" smtClean="0"/>
              <a:t>删除触发器</a:t>
            </a:r>
            <a:r>
              <a:rPr lang="zh-CN" altLang="en-US" smtClean="0"/>
              <a:t> </a:t>
            </a:r>
            <a:endParaRPr lang="zh-CN" altLang="en-US" b="1" smtClean="0"/>
          </a:p>
          <a:p>
            <a:pPr eaLnBrk="1" hangingPunct="1">
              <a:lnSpc>
                <a:spcPct val="190000"/>
              </a:lnSpc>
            </a:pPr>
            <a:endParaRPr lang="zh-CN" altLang="en-US" b="1" smtClean="0">
              <a:solidFill>
                <a:srgbClr val="3333FF"/>
              </a:solidFill>
            </a:endParaRPr>
          </a:p>
        </p:txBody>
      </p:sp>
    </p:spTree>
    <p:extLst>
      <p:ext uri="{BB962C8B-B14F-4D97-AF65-F5344CB8AC3E}">
        <p14:creationId xmlns:p14="http://schemas.microsoft.com/office/powerpoint/2010/main" val="985480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定义</a:t>
            </a:r>
            <a:r>
              <a:rPr lang="zh-CN" altLang="en-US" sz="3600"/>
              <a:t>触发器</a:t>
            </a:r>
          </a:p>
        </p:txBody>
      </p:sp>
      <p:sp>
        <p:nvSpPr>
          <p:cNvPr id="34819" name="Rectangle 3"/>
          <p:cNvSpPr>
            <a:spLocks noGrp="1" noChangeArrowheads="1"/>
          </p:cNvSpPr>
          <p:nvPr>
            <p:ph type="body" idx="1"/>
          </p:nvPr>
        </p:nvSpPr>
        <p:spPr/>
        <p:txBody>
          <a:bodyPr>
            <a:normAutofit fontScale="92500" lnSpcReduction="10000"/>
          </a:bodyPr>
          <a:lstStyle/>
          <a:p>
            <a:pPr eaLnBrk="1" hangingPunct="1">
              <a:lnSpc>
                <a:spcPct val="140000"/>
              </a:lnSpc>
            </a:pPr>
            <a:r>
              <a:rPr lang="en-US" altLang="zh-CN" sz="3600" b="1"/>
              <a:t>CREATE TRIGGER</a:t>
            </a:r>
            <a:r>
              <a:rPr lang="zh-CN" altLang="en-US" sz="3600" b="1"/>
              <a:t>语法格式</a:t>
            </a:r>
          </a:p>
          <a:p>
            <a:pPr eaLnBrk="1" hangingPunct="1">
              <a:lnSpc>
                <a:spcPct val="140000"/>
              </a:lnSpc>
              <a:buFont typeface="Wingdings" panose="05000000000000000000" pitchFamily="2" charset="2"/>
              <a:buNone/>
            </a:pPr>
            <a:r>
              <a:rPr lang="zh-CN" altLang="en-US" sz="1200" b="1"/>
              <a:t>	   </a:t>
            </a:r>
          </a:p>
          <a:p>
            <a:pPr eaLnBrk="1" hangingPunct="1">
              <a:lnSpc>
                <a:spcPct val="140000"/>
              </a:lnSpc>
              <a:buFont typeface="Wingdings" panose="05000000000000000000" pitchFamily="2" charset="2"/>
              <a:buNone/>
            </a:pPr>
            <a:r>
              <a:rPr lang="zh-CN" altLang="en-US" b="1"/>
              <a:t>	  </a:t>
            </a:r>
            <a:r>
              <a:rPr lang="en-US" altLang="zh-CN" b="1"/>
              <a:t>CREATE TRIGGER &lt;</a:t>
            </a:r>
            <a:r>
              <a:rPr lang="zh-CN" altLang="en-US" b="1"/>
              <a:t>触发器名</a:t>
            </a:r>
            <a:r>
              <a:rPr lang="en-US" altLang="zh-CN" b="1"/>
              <a:t>&gt;  </a:t>
            </a:r>
          </a:p>
          <a:p>
            <a:pPr eaLnBrk="1" hangingPunct="1">
              <a:lnSpc>
                <a:spcPct val="140000"/>
              </a:lnSpc>
              <a:buFont typeface="Wingdings" panose="05000000000000000000" pitchFamily="2" charset="2"/>
              <a:buNone/>
            </a:pPr>
            <a:r>
              <a:rPr lang="en-US" altLang="zh-CN" b="1"/>
              <a:t>       {BEFORE | AFTER} &lt;</a:t>
            </a:r>
            <a:r>
              <a:rPr lang="zh-CN" altLang="en-US" b="1"/>
              <a:t>触发事件</a:t>
            </a:r>
            <a:r>
              <a:rPr lang="en-US" altLang="zh-CN" b="1"/>
              <a:t>&gt; ON &lt;</a:t>
            </a:r>
            <a:r>
              <a:rPr lang="zh-CN" altLang="en-US" b="1"/>
              <a:t>表名</a:t>
            </a:r>
            <a:r>
              <a:rPr lang="en-US" altLang="zh-CN" b="1"/>
              <a:t>&gt;</a:t>
            </a:r>
          </a:p>
          <a:p>
            <a:pPr eaLnBrk="1" hangingPunct="1">
              <a:lnSpc>
                <a:spcPct val="140000"/>
              </a:lnSpc>
              <a:buFont typeface="Wingdings" panose="05000000000000000000" pitchFamily="2" charset="2"/>
              <a:buNone/>
            </a:pPr>
            <a:r>
              <a:rPr lang="en-US" altLang="zh-CN" b="1"/>
              <a:t>        FOR EACH  {ROW | STATEMENT}</a:t>
            </a:r>
          </a:p>
          <a:p>
            <a:pPr eaLnBrk="1" hangingPunct="1">
              <a:lnSpc>
                <a:spcPct val="140000"/>
              </a:lnSpc>
              <a:buFont typeface="Wingdings" panose="05000000000000000000" pitchFamily="2" charset="2"/>
              <a:buNone/>
            </a:pPr>
            <a:r>
              <a:rPr lang="en-US" altLang="zh-CN" b="1"/>
              <a:t>      </a:t>
            </a:r>
            <a:r>
              <a:rPr lang="zh-CN" altLang="en-US" b="1"/>
              <a:t>［</a:t>
            </a:r>
            <a:r>
              <a:rPr lang="en-US" altLang="zh-CN" b="1"/>
              <a:t>WHEN &lt;</a:t>
            </a:r>
            <a:r>
              <a:rPr lang="zh-CN" altLang="en-US" b="1"/>
              <a:t>触发条件</a:t>
            </a:r>
            <a:r>
              <a:rPr lang="en-US" altLang="zh-CN" b="1"/>
              <a:t>&gt;</a:t>
            </a:r>
            <a:r>
              <a:rPr lang="zh-CN" altLang="en-US" b="1"/>
              <a:t>］</a:t>
            </a:r>
          </a:p>
          <a:p>
            <a:pPr eaLnBrk="1" hangingPunct="1">
              <a:lnSpc>
                <a:spcPct val="140000"/>
              </a:lnSpc>
              <a:buFont typeface="Wingdings" panose="05000000000000000000" pitchFamily="2" charset="2"/>
              <a:buNone/>
            </a:pPr>
            <a:r>
              <a:rPr lang="zh-CN" altLang="en-US" b="1"/>
              <a:t>        </a:t>
            </a:r>
            <a:r>
              <a:rPr lang="en-US" altLang="zh-CN" b="1"/>
              <a:t>&lt;</a:t>
            </a:r>
            <a:r>
              <a:rPr lang="zh-CN" altLang="en-US" b="1"/>
              <a:t>触发动作体</a:t>
            </a:r>
            <a:r>
              <a:rPr lang="en-US" altLang="zh-CN" b="1"/>
              <a:t>&gt;</a:t>
            </a:r>
          </a:p>
        </p:txBody>
      </p:sp>
    </p:spTree>
    <p:extLst>
      <p:ext uri="{BB962C8B-B14F-4D97-AF65-F5344CB8AC3E}">
        <p14:creationId xmlns:p14="http://schemas.microsoft.com/office/powerpoint/2010/main" val="3416354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定义</a:t>
            </a:r>
            <a:r>
              <a:rPr lang="zh-CN" altLang="en-US" sz="3600"/>
              <a:t>触发器</a:t>
            </a:r>
            <a:endParaRPr lang="en-US" altLang="zh-CN" sz="3600"/>
          </a:p>
        </p:txBody>
      </p:sp>
      <p:sp>
        <p:nvSpPr>
          <p:cNvPr id="35843" name="Rectangle 3"/>
          <p:cNvSpPr>
            <a:spLocks noGrp="1" noChangeArrowheads="1"/>
          </p:cNvSpPr>
          <p:nvPr>
            <p:ph type="body" idx="1"/>
          </p:nvPr>
        </p:nvSpPr>
        <p:spPr>
          <a:xfrm>
            <a:off x="838200" y="1690688"/>
            <a:ext cx="8229600" cy="4495800"/>
          </a:xfrm>
        </p:spPr>
        <p:txBody>
          <a:bodyPr/>
          <a:lstStyle/>
          <a:p>
            <a:pPr eaLnBrk="1" hangingPunct="1"/>
            <a:r>
              <a:rPr lang="zh-CN" altLang="en-US" b="1" dirty="0" smtClean="0"/>
              <a:t>定义触发器的语法说明</a:t>
            </a:r>
            <a:r>
              <a:rPr lang="en-US" altLang="zh-CN" b="1" dirty="0" smtClean="0"/>
              <a:t>:</a:t>
            </a:r>
          </a:p>
          <a:p>
            <a:pPr lvl="1" eaLnBrk="1" hangingPunct="1"/>
            <a:r>
              <a:rPr lang="en-US" altLang="zh-CN" b="1" dirty="0" smtClean="0"/>
              <a:t>1. </a:t>
            </a:r>
            <a:r>
              <a:rPr lang="zh-CN" altLang="en-US" b="1" dirty="0" smtClean="0"/>
              <a:t>创建者：表的</a:t>
            </a:r>
            <a:r>
              <a:rPr lang="zh-CN" altLang="en-US" b="1" dirty="0" smtClean="0">
                <a:solidFill>
                  <a:srgbClr val="FF66FF"/>
                </a:solidFill>
              </a:rPr>
              <a:t>拥有者</a:t>
            </a:r>
            <a:endParaRPr lang="zh-CN" altLang="en-US" b="1" dirty="0" smtClean="0"/>
          </a:p>
          <a:p>
            <a:pPr lvl="1" eaLnBrk="1" hangingPunct="1"/>
            <a:r>
              <a:rPr lang="en-US" altLang="zh-CN" b="1" dirty="0" smtClean="0"/>
              <a:t>2. </a:t>
            </a:r>
            <a:r>
              <a:rPr lang="zh-CN" altLang="en-US" b="1" dirty="0" smtClean="0"/>
              <a:t>触发器名</a:t>
            </a:r>
          </a:p>
          <a:p>
            <a:pPr lvl="1" eaLnBrk="1" hangingPunct="1"/>
            <a:r>
              <a:rPr lang="en-US" altLang="zh-CN" b="1" dirty="0" smtClean="0"/>
              <a:t>3. </a:t>
            </a:r>
            <a:r>
              <a:rPr lang="zh-CN" altLang="en-US" b="1" dirty="0" smtClean="0"/>
              <a:t>表名：触发器的目标表</a:t>
            </a:r>
          </a:p>
          <a:p>
            <a:pPr lvl="1" eaLnBrk="1" hangingPunct="1">
              <a:lnSpc>
                <a:spcPct val="120000"/>
              </a:lnSpc>
            </a:pPr>
            <a:r>
              <a:rPr lang="en-US" altLang="zh-CN" b="1" dirty="0" smtClean="0"/>
              <a:t>4. </a:t>
            </a:r>
            <a:r>
              <a:rPr lang="zh-CN" altLang="en-US" b="1" dirty="0" smtClean="0"/>
              <a:t>触发事件：</a:t>
            </a:r>
            <a:r>
              <a:rPr lang="en-US" altLang="zh-CN" b="1" dirty="0" smtClean="0"/>
              <a:t>INSERT</a:t>
            </a:r>
            <a:r>
              <a:rPr lang="zh-CN" altLang="en-US" b="1" dirty="0" smtClean="0"/>
              <a:t>、</a:t>
            </a:r>
            <a:r>
              <a:rPr lang="en-US" altLang="zh-CN" b="1" dirty="0" smtClean="0"/>
              <a:t>DELETE</a:t>
            </a:r>
            <a:r>
              <a:rPr lang="zh-CN" altLang="en-US" b="1" dirty="0" smtClean="0"/>
              <a:t>、</a:t>
            </a:r>
            <a:r>
              <a:rPr lang="en-US" altLang="zh-CN" b="1" dirty="0" smtClean="0"/>
              <a:t>UPDATE</a:t>
            </a:r>
          </a:p>
          <a:p>
            <a:pPr lvl="1" eaLnBrk="1" hangingPunct="1">
              <a:lnSpc>
                <a:spcPct val="120000"/>
              </a:lnSpc>
            </a:pPr>
            <a:r>
              <a:rPr lang="en-US" altLang="zh-CN" b="1" dirty="0" smtClean="0"/>
              <a:t>5. </a:t>
            </a:r>
            <a:r>
              <a:rPr lang="zh-CN" altLang="en-US" b="1" dirty="0" smtClean="0"/>
              <a:t>触发器类型</a:t>
            </a:r>
          </a:p>
          <a:p>
            <a:pPr lvl="2" eaLnBrk="1" hangingPunct="1">
              <a:lnSpc>
                <a:spcPct val="120000"/>
              </a:lnSpc>
              <a:buFont typeface="Wingdings" panose="05000000000000000000" pitchFamily="2" charset="2"/>
              <a:buChar char="Ø"/>
            </a:pPr>
            <a:r>
              <a:rPr lang="zh-CN" altLang="en-US" sz="1800" b="1" dirty="0">
                <a:ea typeface="宋体" panose="02010600030101010101" pitchFamily="2" charset="-122"/>
              </a:rPr>
              <a:t>行级触发器（</a:t>
            </a:r>
            <a:r>
              <a:rPr lang="en-US" altLang="zh-CN" sz="1800" b="1" dirty="0">
                <a:ea typeface="宋体" panose="02010600030101010101" pitchFamily="2" charset="-122"/>
              </a:rPr>
              <a:t>FOR EACH ROW</a:t>
            </a:r>
            <a:r>
              <a:rPr lang="zh-CN" altLang="en-US" sz="1800" b="1" dirty="0">
                <a:ea typeface="宋体" panose="02010600030101010101" pitchFamily="2" charset="-122"/>
              </a:rPr>
              <a:t>）</a:t>
            </a:r>
          </a:p>
          <a:p>
            <a:pPr lvl="2" eaLnBrk="1" hangingPunct="1">
              <a:lnSpc>
                <a:spcPct val="120000"/>
              </a:lnSpc>
              <a:buFont typeface="Wingdings" panose="05000000000000000000" pitchFamily="2" charset="2"/>
              <a:buChar char="Ø"/>
            </a:pPr>
            <a:r>
              <a:rPr lang="zh-CN" altLang="en-US" sz="1800" b="1" dirty="0">
                <a:ea typeface="宋体" panose="02010600030101010101" pitchFamily="2" charset="-122"/>
              </a:rPr>
              <a:t>语句级触发器（</a:t>
            </a:r>
            <a:r>
              <a:rPr lang="en-US" altLang="zh-CN" sz="1800" b="1" dirty="0">
                <a:ea typeface="宋体" panose="02010600030101010101" pitchFamily="2" charset="-122"/>
              </a:rPr>
              <a:t>FOR EACH STATEMENT</a:t>
            </a:r>
            <a:r>
              <a:rPr lang="zh-CN" altLang="en-US" sz="1800" b="1" dirty="0">
                <a:ea typeface="宋体" panose="02010600030101010101" pitchFamily="2" charset="-122"/>
              </a:rPr>
              <a:t>）</a:t>
            </a:r>
          </a:p>
          <a:p>
            <a:pPr lvl="1" eaLnBrk="1" hangingPunct="1">
              <a:lnSpc>
                <a:spcPct val="170000"/>
              </a:lnSpc>
              <a:buFont typeface="Wingdings" panose="05000000000000000000" pitchFamily="2" charset="2"/>
              <a:buNone/>
            </a:pPr>
            <a:endParaRPr lang="zh-CN" altLang="en-US" b="1" dirty="0" smtClean="0"/>
          </a:p>
        </p:txBody>
      </p:sp>
    </p:spTree>
    <p:extLst>
      <p:ext uri="{BB962C8B-B14F-4D97-AF65-F5344CB8AC3E}">
        <p14:creationId xmlns:p14="http://schemas.microsoft.com/office/powerpoint/2010/main" val="1142975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定义</a:t>
            </a:r>
            <a:r>
              <a:rPr lang="zh-CN" altLang="en-US" sz="3600"/>
              <a:t>触发器</a:t>
            </a:r>
            <a:endParaRPr lang="en-US" altLang="zh-CN" sz="3600"/>
          </a:p>
        </p:txBody>
      </p:sp>
      <p:sp>
        <p:nvSpPr>
          <p:cNvPr id="36867" name="Rectangle 3"/>
          <p:cNvSpPr>
            <a:spLocks noGrp="1" noChangeArrowheads="1"/>
          </p:cNvSpPr>
          <p:nvPr>
            <p:ph type="body" idx="1"/>
          </p:nvPr>
        </p:nvSpPr>
        <p:spPr/>
        <p:txBody>
          <a:bodyPr/>
          <a:lstStyle/>
          <a:p>
            <a:pPr eaLnBrk="1" hangingPunct="1">
              <a:lnSpc>
                <a:spcPct val="140000"/>
              </a:lnSpc>
            </a:pPr>
            <a:r>
              <a:rPr lang="zh-CN" altLang="en-US" b="1"/>
              <a:t>例如</a:t>
            </a:r>
            <a:r>
              <a:rPr lang="en-US" altLang="zh-CN" b="1"/>
              <a:t>,</a:t>
            </a:r>
            <a:r>
              <a:rPr lang="zh-CN" altLang="en-US" b="1"/>
              <a:t>假设在</a:t>
            </a:r>
            <a:r>
              <a:rPr lang="en-US" altLang="zh-CN" b="1"/>
              <a:t>TEACHER</a:t>
            </a:r>
            <a:r>
              <a:rPr lang="zh-CN" altLang="en-US" b="1"/>
              <a:t>表上创建了一个</a:t>
            </a:r>
            <a:r>
              <a:rPr lang="en-US" altLang="zh-CN" b="1"/>
              <a:t>AFTER UPDATE</a:t>
            </a:r>
            <a:r>
              <a:rPr lang="zh-CN" altLang="en-US" b="1"/>
              <a:t>触发器。如果表</a:t>
            </a:r>
            <a:r>
              <a:rPr lang="en-US" altLang="zh-CN" b="1"/>
              <a:t>TEACHER</a:t>
            </a:r>
            <a:r>
              <a:rPr lang="zh-CN" altLang="en-US" b="1"/>
              <a:t>有</a:t>
            </a:r>
            <a:r>
              <a:rPr lang="en-US" altLang="zh-CN" b="1"/>
              <a:t>1000</a:t>
            </a:r>
            <a:r>
              <a:rPr lang="zh-CN" altLang="en-US" b="1"/>
              <a:t>行，执行如下语句：</a:t>
            </a:r>
          </a:p>
          <a:p>
            <a:pPr eaLnBrk="1" hangingPunct="1">
              <a:lnSpc>
                <a:spcPct val="140000"/>
              </a:lnSpc>
              <a:buFont typeface="Wingdings" panose="05000000000000000000" pitchFamily="2" charset="2"/>
              <a:buNone/>
            </a:pPr>
            <a:r>
              <a:rPr lang="zh-CN" altLang="en-US" b="1"/>
              <a:t>    </a:t>
            </a:r>
            <a:r>
              <a:rPr lang="en-US" altLang="zh-CN" b="1"/>
              <a:t>UPDATE TEACHER SET Deptno=5;</a:t>
            </a:r>
            <a:r>
              <a:rPr lang="en-US" altLang="zh-CN" b="1" smtClean="0"/>
              <a:t> </a:t>
            </a:r>
          </a:p>
          <a:p>
            <a:pPr lvl="1" eaLnBrk="1" hangingPunct="1">
              <a:lnSpc>
                <a:spcPct val="140000"/>
              </a:lnSpc>
            </a:pPr>
            <a:r>
              <a:rPr lang="zh-CN" altLang="en-US" sz="2600" b="1"/>
              <a:t>如果该触发器为语句级触发器，那么执行完该语句后，触发动作只发生一次</a:t>
            </a:r>
          </a:p>
          <a:p>
            <a:pPr lvl="1" eaLnBrk="1" hangingPunct="1">
              <a:lnSpc>
                <a:spcPct val="140000"/>
              </a:lnSpc>
            </a:pPr>
            <a:r>
              <a:rPr lang="zh-CN" altLang="en-US" sz="2600" b="1"/>
              <a:t>如果是行级触发器，触发动作将执行</a:t>
            </a:r>
            <a:r>
              <a:rPr lang="en-US" altLang="zh-CN" sz="2600" b="1"/>
              <a:t>1000</a:t>
            </a:r>
            <a:r>
              <a:rPr lang="zh-CN" altLang="en-US" sz="2600" b="1"/>
              <a:t>次 </a:t>
            </a:r>
          </a:p>
          <a:p>
            <a:pPr eaLnBrk="1" hangingPunct="1"/>
            <a:endParaRPr lang="zh-CN" altLang="en-US" sz="2600" b="1"/>
          </a:p>
        </p:txBody>
      </p:sp>
    </p:spTree>
    <p:extLst>
      <p:ext uri="{BB962C8B-B14F-4D97-AF65-F5344CB8AC3E}">
        <p14:creationId xmlns:p14="http://schemas.microsoft.com/office/powerpoint/2010/main" val="1340827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定义</a:t>
            </a:r>
            <a:r>
              <a:rPr lang="zh-CN" altLang="en-US" sz="3600"/>
              <a:t>触发器</a:t>
            </a:r>
            <a:endParaRPr lang="en-US" altLang="zh-CN" sz="3600"/>
          </a:p>
        </p:txBody>
      </p:sp>
      <p:sp>
        <p:nvSpPr>
          <p:cNvPr id="37891" name="Rectangle 3"/>
          <p:cNvSpPr>
            <a:spLocks noGrp="1" noChangeArrowheads="1"/>
          </p:cNvSpPr>
          <p:nvPr>
            <p:ph type="body" idx="1"/>
          </p:nvPr>
        </p:nvSpPr>
        <p:spPr/>
        <p:txBody>
          <a:bodyPr/>
          <a:lstStyle/>
          <a:p>
            <a:pPr eaLnBrk="1" hangingPunct="1">
              <a:lnSpc>
                <a:spcPct val="170000"/>
              </a:lnSpc>
            </a:pPr>
            <a:r>
              <a:rPr lang="en-US" altLang="zh-CN"/>
              <a:t>6. </a:t>
            </a:r>
            <a:r>
              <a:rPr lang="zh-CN" altLang="en-US"/>
              <a:t>触发条件</a:t>
            </a:r>
          </a:p>
          <a:p>
            <a:pPr lvl="1" eaLnBrk="1" hangingPunct="1">
              <a:lnSpc>
                <a:spcPct val="150000"/>
              </a:lnSpc>
            </a:pPr>
            <a:r>
              <a:rPr lang="zh-CN" altLang="en-US" sz="2000"/>
              <a:t>触发条件为真</a:t>
            </a:r>
          </a:p>
          <a:p>
            <a:pPr lvl="1" eaLnBrk="1" hangingPunct="1">
              <a:lnSpc>
                <a:spcPct val="150000"/>
              </a:lnSpc>
            </a:pPr>
            <a:r>
              <a:rPr lang="zh-CN" altLang="en-US" sz="2000"/>
              <a:t>省略</a:t>
            </a:r>
            <a:r>
              <a:rPr lang="en-US" altLang="zh-CN" sz="2000"/>
              <a:t>WHEN</a:t>
            </a:r>
            <a:r>
              <a:rPr lang="zh-CN" altLang="en-US" sz="2000"/>
              <a:t>触发条件</a:t>
            </a:r>
          </a:p>
          <a:p>
            <a:pPr lvl="1" eaLnBrk="1" hangingPunct="1">
              <a:lnSpc>
                <a:spcPct val="170000"/>
              </a:lnSpc>
            </a:pPr>
            <a:endParaRPr lang="zh-CN" altLang="en-US" sz="2000"/>
          </a:p>
          <a:p>
            <a:pPr eaLnBrk="1" hangingPunct="1"/>
            <a:r>
              <a:rPr lang="en-US" altLang="zh-CN"/>
              <a:t>7. </a:t>
            </a:r>
            <a:r>
              <a:rPr lang="zh-CN" altLang="en-US"/>
              <a:t>触发动作体</a:t>
            </a:r>
          </a:p>
          <a:p>
            <a:pPr lvl="1" eaLnBrk="1" hangingPunct="1">
              <a:lnSpc>
                <a:spcPct val="150000"/>
              </a:lnSpc>
            </a:pPr>
            <a:r>
              <a:rPr lang="zh-CN" altLang="en-US" sz="2000"/>
              <a:t>触发动作体可以是一个匿名</a:t>
            </a:r>
            <a:r>
              <a:rPr lang="en-US" altLang="zh-CN" sz="2000"/>
              <a:t>SQL</a:t>
            </a:r>
            <a:r>
              <a:rPr lang="zh-CN" altLang="en-US" sz="2000"/>
              <a:t>过程块</a:t>
            </a:r>
          </a:p>
          <a:p>
            <a:pPr lvl="1" eaLnBrk="1" hangingPunct="1">
              <a:lnSpc>
                <a:spcPct val="150000"/>
              </a:lnSpc>
            </a:pPr>
            <a:r>
              <a:rPr lang="zh-CN" altLang="en-US" sz="2000"/>
              <a:t>也可以是对已创建存储过程的调用</a:t>
            </a:r>
          </a:p>
        </p:txBody>
      </p:sp>
    </p:spTree>
    <p:extLst>
      <p:ext uri="{BB962C8B-B14F-4D97-AF65-F5344CB8AC3E}">
        <p14:creationId xmlns:p14="http://schemas.microsoft.com/office/powerpoint/2010/main" val="310162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578857"/>
            <a:ext cx="7772400" cy="868363"/>
          </a:xfrm>
        </p:spPr>
        <p:txBody>
          <a:bodyPr/>
          <a:lstStyle/>
          <a:p>
            <a:pPr eaLnBrk="1" hangingPunct="1"/>
            <a:r>
              <a:rPr lang="en-US" altLang="zh-CN" sz="3200" dirty="0"/>
              <a:t>4.1 </a:t>
            </a:r>
            <a:r>
              <a:rPr lang="zh-CN" altLang="en-US" sz="3200" dirty="0"/>
              <a:t>计算机安全性概论</a:t>
            </a:r>
          </a:p>
        </p:txBody>
      </p:sp>
      <p:sp>
        <p:nvSpPr>
          <p:cNvPr id="6147" name="Rectangle 3"/>
          <p:cNvSpPr>
            <a:spLocks noGrp="1" noChangeArrowheads="1"/>
          </p:cNvSpPr>
          <p:nvPr>
            <p:ph type="body" idx="1"/>
          </p:nvPr>
        </p:nvSpPr>
        <p:spPr/>
        <p:txBody>
          <a:bodyPr/>
          <a:lstStyle/>
          <a:p>
            <a:pPr eaLnBrk="1" hangingPunct="1">
              <a:lnSpc>
                <a:spcPct val="90000"/>
              </a:lnSpc>
            </a:pPr>
            <a:r>
              <a:rPr lang="zh-CN" altLang="en-US" dirty="0"/>
              <a:t>1. 定义</a:t>
            </a:r>
          </a:p>
          <a:p>
            <a:pPr eaLnBrk="1" hangingPunct="1">
              <a:lnSpc>
                <a:spcPct val="90000"/>
              </a:lnSpc>
            </a:pPr>
            <a:endParaRPr lang="zh-CN" altLang="en-US" sz="2400" dirty="0"/>
          </a:p>
          <a:p>
            <a:pPr lvl="1" eaLnBrk="1" hangingPunct="1">
              <a:lnSpc>
                <a:spcPct val="90000"/>
              </a:lnSpc>
            </a:pPr>
            <a:r>
              <a:rPr lang="zh-CN" altLang="en-US" dirty="0"/>
              <a:t>是指保护数据库,以防止不合法的使用所造成的数据泄露、更改或破坏。</a:t>
            </a:r>
          </a:p>
          <a:p>
            <a:pPr eaLnBrk="1" hangingPunct="1">
              <a:lnSpc>
                <a:spcPct val="90000"/>
              </a:lnSpc>
            </a:pPr>
            <a:endParaRPr lang="zh-CN" altLang="en-US" sz="2400" dirty="0"/>
          </a:p>
          <a:p>
            <a:pPr eaLnBrk="1" hangingPunct="1">
              <a:lnSpc>
                <a:spcPct val="90000"/>
              </a:lnSpc>
            </a:pPr>
            <a:r>
              <a:rPr lang="zh-CN" altLang="en-US" dirty="0"/>
              <a:t>2. 重要性</a:t>
            </a:r>
            <a:endParaRPr lang="en-US" altLang="zh-CN" dirty="0"/>
          </a:p>
          <a:p>
            <a:pPr lvl="1" eaLnBrk="1" hangingPunct="1">
              <a:lnSpc>
                <a:spcPct val="90000"/>
              </a:lnSpc>
            </a:pPr>
            <a:r>
              <a:rPr lang="zh-CN" altLang="en-US" dirty="0"/>
              <a:t>数据库系统中大量数据集中存放,许多用户直接共享。</a:t>
            </a:r>
          </a:p>
          <a:p>
            <a:pPr lvl="1" eaLnBrk="1" hangingPunct="1">
              <a:lnSpc>
                <a:spcPct val="90000"/>
              </a:lnSpc>
            </a:pPr>
            <a:r>
              <a:rPr lang="zh-CN" altLang="en-US" dirty="0"/>
              <a:t>系统安全保护措施是否有效是数据库系统的主要性能指标之一。</a:t>
            </a:r>
          </a:p>
          <a:p>
            <a:pPr lvl="1" eaLnBrk="1" hangingPunct="1">
              <a:lnSpc>
                <a:spcPct val="90000"/>
              </a:lnSpc>
            </a:pPr>
            <a:r>
              <a:rPr lang="zh-CN" altLang="en-US" dirty="0"/>
              <a:t>自然安全性+系统安全性</a:t>
            </a:r>
          </a:p>
          <a:p>
            <a:pPr lvl="1" eaLnBrk="1" hangingPunct="1">
              <a:lnSpc>
                <a:spcPct val="90000"/>
              </a:lnSpc>
            </a:pPr>
            <a:endParaRPr lang="zh-CN" altLang="en-US" dirty="0" smtClean="0"/>
          </a:p>
        </p:txBody>
      </p:sp>
    </p:spTree>
    <p:extLst>
      <p:ext uri="{BB962C8B-B14F-4D97-AF65-F5344CB8AC3E}">
        <p14:creationId xmlns:p14="http://schemas.microsoft.com/office/powerpoint/2010/main" val="205091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altLang="zh-CN" sz="3600" dirty="0"/>
              <a:t>5.1.2 </a:t>
            </a:r>
            <a:r>
              <a:rPr lang="zh-CN" altLang="fr-FR" sz="3600" dirty="0"/>
              <a:t>完整性控制</a:t>
            </a:r>
            <a:r>
              <a:rPr lang="fr-FR" altLang="zh-CN" sz="3600" dirty="0"/>
              <a:t>-</a:t>
            </a:r>
            <a:r>
              <a:rPr lang="zh-CN" altLang="fr-FR" sz="3600" dirty="0"/>
              <a:t>定义</a:t>
            </a:r>
            <a:r>
              <a:rPr lang="zh-CN" altLang="en-US" sz="3600" dirty="0"/>
              <a:t>触发器</a:t>
            </a:r>
            <a:endParaRPr lang="en-US" altLang="zh-CN" sz="3600" dirty="0"/>
          </a:p>
        </p:txBody>
      </p:sp>
      <p:sp>
        <p:nvSpPr>
          <p:cNvPr id="38915" name="Rectangle 3"/>
          <p:cNvSpPr>
            <a:spLocks noGrp="1" noChangeArrowheads="1"/>
          </p:cNvSpPr>
          <p:nvPr>
            <p:ph type="body" idx="1"/>
          </p:nvPr>
        </p:nvSpPr>
        <p:spPr>
          <a:xfrm>
            <a:off x="838200" y="1773044"/>
            <a:ext cx="8229600" cy="4624388"/>
          </a:xfrm>
        </p:spPr>
        <p:txBody>
          <a:bodyPr>
            <a:normAutofit fontScale="85000" lnSpcReduction="10000"/>
          </a:bodyPr>
          <a:lstStyle/>
          <a:p>
            <a:pPr eaLnBrk="1" hangingPunct="1">
              <a:lnSpc>
                <a:spcPct val="130000"/>
              </a:lnSpc>
              <a:buFont typeface="Wingdings" panose="05000000000000000000" pitchFamily="2" charset="2"/>
              <a:buNone/>
            </a:pPr>
            <a:r>
              <a:rPr lang="zh-CN" altLang="en-US" sz="2400" dirty="0"/>
              <a:t>［例］  定义一个</a:t>
            </a:r>
            <a:r>
              <a:rPr lang="en-US" altLang="zh-CN" sz="2400" dirty="0"/>
              <a:t>BEFORE</a:t>
            </a:r>
            <a:r>
              <a:rPr lang="zh-CN" altLang="en-US" sz="2400" dirty="0"/>
              <a:t>行级触发器，为教师表</a:t>
            </a:r>
            <a:r>
              <a:rPr lang="en-US" altLang="zh-CN" sz="2400" dirty="0"/>
              <a:t>Teacher</a:t>
            </a:r>
            <a:r>
              <a:rPr lang="zh-CN" altLang="en-US" sz="2400" dirty="0"/>
              <a:t>定义完整性规则</a:t>
            </a:r>
            <a:r>
              <a:rPr lang="zh-CN" altLang="en-US" sz="2400" dirty="0">
                <a:latin typeface="Arial" panose="020B0604020202020204" pitchFamily="34" charset="0"/>
              </a:rPr>
              <a:t>“</a:t>
            </a:r>
            <a:r>
              <a:rPr lang="zh-CN" altLang="en-US" sz="2400" dirty="0"/>
              <a:t>教授的工资不得低于</a:t>
            </a:r>
            <a:r>
              <a:rPr lang="en-US" altLang="zh-CN" sz="2400" dirty="0"/>
              <a:t>4000</a:t>
            </a:r>
            <a:r>
              <a:rPr lang="zh-CN" altLang="en-US" sz="2400" dirty="0"/>
              <a:t>元，如果低于</a:t>
            </a:r>
            <a:r>
              <a:rPr lang="en-US" altLang="zh-CN" sz="2400" dirty="0"/>
              <a:t>4000</a:t>
            </a:r>
            <a:r>
              <a:rPr lang="zh-CN" altLang="en-US" sz="2400" dirty="0"/>
              <a:t>元，自动改为</a:t>
            </a:r>
            <a:r>
              <a:rPr lang="en-US" altLang="zh-CN" sz="2400" dirty="0"/>
              <a:t>4000</a:t>
            </a:r>
            <a:r>
              <a:rPr lang="zh-CN" altLang="en-US" sz="2400" dirty="0"/>
              <a:t>元</a:t>
            </a:r>
            <a:r>
              <a:rPr lang="zh-CN" altLang="en-US" sz="2400" dirty="0">
                <a:latin typeface="Arial" panose="020B0604020202020204" pitchFamily="34" charset="0"/>
              </a:rPr>
              <a:t>”</a:t>
            </a:r>
            <a:r>
              <a:rPr lang="zh-CN" altLang="en-US" sz="2400" dirty="0"/>
              <a:t>。</a:t>
            </a:r>
          </a:p>
          <a:p>
            <a:pPr eaLnBrk="1" hangingPunct="1">
              <a:lnSpc>
                <a:spcPct val="90000"/>
              </a:lnSpc>
              <a:buFont typeface="Wingdings" panose="05000000000000000000" pitchFamily="2" charset="2"/>
              <a:buNone/>
            </a:pPr>
            <a:r>
              <a:rPr lang="zh-CN" altLang="en-US" sz="2400" dirty="0"/>
              <a:t>    </a:t>
            </a:r>
            <a:r>
              <a:rPr lang="en-US" altLang="zh-CN" sz="2400" dirty="0"/>
              <a:t>CREATE TRIGGER </a:t>
            </a:r>
            <a:r>
              <a:rPr lang="en-US" altLang="zh-CN" sz="2400" dirty="0" err="1"/>
              <a:t>Insert_Or_Update_Sal</a:t>
            </a:r>
            <a:r>
              <a:rPr lang="en-US" altLang="zh-CN" sz="2400" dirty="0"/>
              <a:t> </a:t>
            </a:r>
          </a:p>
          <a:p>
            <a:pPr eaLnBrk="1" hangingPunct="1">
              <a:lnSpc>
                <a:spcPct val="90000"/>
              </a:lnSpc>
              <a:buFont typeface="Wingdings" panose="05000000000000000000" pitchFamily="2" charset="2"/>
              <a:buNone/>
            </a:pPr>
            <a:r>
              <a:rPr lang="en-US" altLang="zh-CN" sz="2400" dirty="0"/>
              <a:t>         BEFORE </a:t>
            </a:r>
            <a:r>
              <a:rPr lang="en-US" altLang="zh-CN" sz="2400" dirty="0">
                <a:solidFill>
                  <a:srgbClr val="72BE2C"/>
                </a:solidFill>
              </a:rPr>
              <a:t>INSERT OR UPDATE</a:t>
            </a:r>
            <a:r>
              <a:rPr lang="en-US" altLang="zh-CN" sz="2400" dirty="0"/>
              <a:t> ON Teacher  </a:t>
            </a:r>
          </a:p>
          <a:p>
            <a:pPr eaLnBrk="1" hangingPunct="1">
              <a:lnSpc>
                <a:spcPct val="90000"/>
              </a:lnSpc>
              <a:buFont typeface="Wingdings" panose="05000000000000000000" pitchFamily="2" charset="2"/>
              <a:buNone/>
            </a:pPr>
            <a:r>
              <a:rPr lang="en-US" altLang="zh-CN" sz="2400" dirty="0"/>
              <a:t>        </a:t>
            </a:r>
            <a:r>
              <a:rPr lang="en-US" altLang="zh-CN" sz="2000" dirty="0"/>
              <a:t>/*</a:t>
            </a:r>
            <a:r>
              <a:rPr lang="zh-CN" altLang="en-US" sz="2000" dirty="0"/>
              <a:t>触发事件是插入或更新操作*</a:t>
            </a:r>
            <a:r>
              <a:rPr lang="en-US" altLang="zh-CN" sz="2000" dirty="0"/>
              <a:t>/</a:t>
            </a:r>
          </a:p>
          <a:p>
            <a:pPr eaLnBrk="1" hangingPunct="1">
              <a:lnSpc>
                <a:spcPct val="90000"/>
              </a:lnSpc>
              <a:buFont typeface="Wingdings" panose="05000000000000000000" pitchFamily="2" charset="2"/>
              <a:buNone/>
            </a:pPr>
            <a:r>
              <a:rPr lang="en-US" altLang="zh-CN" sz="2400" dirty="0"/>
              <a:t>         FOR </a:t>
            </a:r>
            <a:r>
              <a:rPr lang="en-US" altLang="zh-CN" sz="2400" dirty="0">
                <a:solidFill>
                  <a:srgbClr val="72BE2C"/>
                </a:solidFill>
              </a:rPr>
              <a:t>EACH ROW</a:t>
            </a:r>
            <a:r>
              <a:rPr lang="en-US" altLang="zh-CN" sz="2400" dirty="0"/>
              <a:t>                      </a:t>
            </a:r>
            <a:r>
              <a:rPr lang="en-US" altLang="zh-CN" sz="2000" dirty="0"/>
              <a:t>/*</a:t>
            </a:r>
            <a:r>
              <a:rPr lang="zh-CN" altLang="en-US" sz="2000" dirty="0"/>
              <a:t>行级触发器*</a:t>
            </a:r>
            <a:r>
              <a:rPr lang="en-US" altLang="zh-CN" sz="2000" dirty="0"/>
              <a:t>/</a:t>
            </a:r>
          </a:p>
          <a:p>
            <a:pPr eaLnBrk="1" hangingPunct="1">
              <a:lnSpc>
                <a:spcPct val="90000"/>
              </a:lnSpc>
              <a:buFont typeface="Wingdings" panose="05000000000000000000" pitchFamily="2" charset="2"/>
              <a:buNone/>
            </a:pPr>
            <a:r>
              <a:rPr lang="en-US" altLang="zh-CN" sz="2400" dirty="0"/>
              <a:t>        AS BEGIN                                  </a:t>
            </a:r>
            <a:r>
              <a:rPr lang="en-US" altLang="zh-CN" sz="2000" dirty="0"/>
              <a:t>/*</a:t>
            </a:r>
            <a:r>
              <a:rPr lang="zh-CN" altLang="en-US" sz="2000" dirty="0"/>
              <a:t>定义触发动作体，是</a:t>
            </a:r>
            <a:r>
              <a:rPr lang="en-US" altLang="zh-CN" sz="2000" dirty="0"/>
              <a:t>PL/SQL</a:t>
            </a:r>
            <a:r>
              <a:rPr lang="zh-CN" altLang="en-US" sz="2000" dirty="0"/>
              <a:t>过程块*</a:t>
            </a:r>
            <a:r>
              <a:rPr lang="en-US" altLang="zh-CN" sz="2000" dirty="0"/>
              <a:t>/</a:t>
            </a:r>
          </a:p>
          <a:p>
            <a:pPr eaLnBrk="1" hangingPunct="1">
              <a:lnSpc>
                <a:spcPct val="90000"/>
              </a:lnSpc>
              <a:buFont typeface="Wingdings" panose="05000000000000000000" pitchFamily="2" charset="2"/>
              <a:buNone/>
            </a:pPr>
            <a:r>
              <a:rPr lang="en-US" altLang="zh-CN" sz="2400" dirty="0"/>
              <a:t>              IF (</a:t>
            </a:r>
            <a:r>
              <a:rPr lang="en-US" altLang="zh-CN" sz="2400" dirty="0" err="1"/>
              <a:t>new.Job</a:t>
            </a:r>
            <a:r>
              <a:rPr lang="en-US" altLang="zh-CN" sz="2400" dirty="0"/>
              <a:t>='</a:t>
            </a:r>
            <a:r>
              <a:rPr lang="zh-CN" altLang="en-US" sz="2400" dirty="0"/>
              <a:t>教授</a:t>
            </a:r>
            <a:r>
              <a:rPr lang="en-US" altLang="zh-CN" sz="2400" dirty="0"/>
              <a:t>') AND (</a:t>
            </a:r>
            <a:r>
              <a:rPr lang="en-US" altLang="zh-CN" sz="2400" dirty="0" err="1"/>
              <a:t>new.Sal</a:t>
            </a:r>
            <a:r>
              <a:rPr lang="en-US" altLang="zh-CN" sz="2400" dirty="0"/>
              <a:t> &lt; 4000) THEN   </a:t>
            </a:r>
          </a:p>
          <a:p>
            <a:pPr eaLnBrk="1" hangingPunct="1">
              <a:lnSpc>
                <a:spcPct val="90000"/>
              </a:lnSpc>
              <a:buFont typeface="Wingdings" panose="05000000000000000000" pitchFamily="2" charset="2"/>
              <a:buNone/>
            </a:pPr>
            <a:r>
              <a:rPr lang="en-US" altLang="zh-CN" sz="2400" dirty="0"/>
              <a:t>              </a:t>
            </a:r>
            <a:r>
              <a:rPr lang="en-US" altLang="zh-CN" sz="2400" dirty="0" err="1"/>
              <a:t>new.Sal</a:t>
            </a:r>
            <a:r>
              <a:rPr lang="en-US" altLang="zh-CN" sz="2400" dirty="0"/>
              <a:t> :=4000;                </a:t>
            </a:r>
          </a:p>
          <a:p>
            <a:pPr eaLnBrk="1" hangingPunct="1">
              <a:lnSpc>
                <a:spcPct val="90000"/>
              </a:lnSpc>
              <a:buFont typeface="Wingdings" panose="05000000000000000000" pitchFamily="2" charset="2"/>
              <a:buNone/>
            </a:pPr>
            <a:r>
              <a:rPr lang="en-US" altLang="zh-CN" sz="2400" dirty="0"/>
              <a:t>              END IF;</a:t>
            </a:r>
          </a:p>
          <a:p>
            <a:pPr eaLnBrk="1" hangingPunct="1">
              <a:lnSpc>
                <a:spcPct val="90000"/>
              </a:lnSpc>
              <a:buFont typeface="Wingdings" panose="05000000000000000000" pitchFamily="2" charset="2"/>
              <a:buNone/>
            </a:pPr>
            <a:r>
              <a:rPr lang="en-US" altLang="zh-CN" sz="2400" dirty="0"/>
              <a:t>        END;</a:t>
            </a:r>
            <a:r>
              <a:rPr lang="en-US" altLang="zh-CN" sz="2400" b="1" dirty="0"/>
              <a:t>                               	</a:t>
            </a:r>
          </a:p>
        </p:txBody>
      </p:sp>
    </p:spTree>
    <p:extLst>
      <p:ext uri="{BB962C8B-B14F-4D97-AF65-F5344CB8AC3E}">
        <p14:creationId xmlns:p14="http://schemas.microsoft.com/office/powerpoint/2010/main" val="2678288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定义</a:t>
            </a:r>
            <a:r>
              <a:rPr lang="zh-CN" altLang="en-US" sz="3600"/>
              <a:t>触发器</a:t>
            </a:r>
            <a:endParaRPr lang="en-US" altLang="zh-CN" sz="3600"/>
          </a:p>
        </p:txBody>
      </p:sp>
      <p:sp>
        <p:nvSpPr>
          <p:cNvPr id="39939" name="Rectangle 3"/>
          <p:cNvSpPr>
            <a:spLocks noGrp="1" noChangeArrowheads="1"/>
          </p:cNvSpPr>
          <p:nvPr>
            <p:ph type="body" idx="1"/>
          </p:nvPr>
        </p:nvSpPr>
        <p:spPr>
          <a:xfrm>
            <a:off x="838200" y="1833524"/>
            <a:ext cx="8229600" cy="4495800"/>
          </a:xfrm>
        </p:spPr>
        <p:txBody>
          <a:bodyPr>
            <a:normAutofit fontScale="92500" lnSpcReduction="20000"/>
          </a:bodyPr>
          <a:lstStyle/>
          <a:p>
            <a:pPr eaLnBrk="1" hangingPunct="1">
              <a:lnSpc>
                <a:spcPct val="110000"/>
              </a:lnSpc>
              <a:buFont typeface="Wingdings" panose="05000000000000000000" pitchFamily="2" charset="2"/>
              <a:buNone/>
            </a:pPr>
            <a:r>
              <a:rPr lang="zh-CN" altLang="en-US" dirty="0"/>
              <a:t>［例］定义</a:t>
            </a:r>
            <a:r>
              <a:rPr lang="en-US" altLang="zh-CN" dirty="0"/>
              <a:t>AFTER</a:t>
            </a:r>
            <a:r>
              <a:rPr lang="zh-CN" altLang="en-US" dirty="0"/>
              <a:t>行级触发器，当教师表</a:t>
            </a:r>
            <a:r>
              <a:rPr lang="en-US" altLang="zh-CN" dirty="0"/>
              <a:t>Teacher</a:t>
            </a:r>
            <a:r>
              <a:rPr lang="zh-CN" altLang="en-US" dirty="0"/>
              <a:t>的工资发生变化后就自动在工资变化表</a:t>
            </a:r>
            <a:r>
              <a:rPr lang="en-US" altLang="zh-CN" dirty="0" err="1"/>
              <a:t>Sal_log</a:t>
            </a:r>
            <a:r>
              <a:rPr lang="zh-CN" altLang="en-US" dirty="0"/>
              <a:t>中增加一条相应记录</a:t>
            </a:r>
          </a:p>
          <a:p>
            <a:pPr eaLnBrk="1" hangingPunct="1">
              <a:lnSpc>
                <a:spcPct val="110000"/>
              </a:lnSpc>
              <a:buFont typeface="Wingdings" panose="05000000000000000000" pitchFamily="2" charset="2"/>
              <a:buNone/>
            </a:pPr>
            <a:r>
              <a:rPr lang="zh-CN" altLang="en-US" dirty="0" smtClean="0"/>
              <a:t>   </a:t>
            </a:r>
            <a:r>
              <a:rPr lang="zh-CN" altLang="en-US" sz="2600" dirty="0"/>
              <a:t>首先建立工资变化表</a:t>
            </a:r>
            <a:r>
              <a:rPr lang="en-US" altLang="zh-CN" sz="2600" dirty="0" err="1"/>
              <a:t>Sal_log</a:t>
            </a:r>
            <a:endParaRPr lang="en-US" altLang="zh-CN" sz="2600" dirty="0"/>
          </a:p>
          <a:p>
            <a:pPr eaLnBrk="1" hangingPunct="1">
              <a:lnSpc>
                <a:spcPct val="110000"/>
              </a:lnSpc>
              <a:buFont typeface="Wingdings" panose="05000000000000000000" pitchFamily="2" charset="2"/>
              <a:buNone/>
            </a:pPr>
            <a:r>
              <a:rPr lang="en-US" altLang="zh-CN" sz="2600" dirty="0"/>
              <a:t>    CREATE TABLE </a:t>
            </a:r>
            <a:r>
              <a:rPr lang="en-US" altLang="zh-CN" sz="2600" dirty="0" err="1"/>
              <a:t>Sal_log</a:t>
            </a:r>
            <a:endParaRPr lang="en-US" altLang="zh-CN" sz="2600" dirty="0"/>
          </a:p>
          <a:p>
            <a:pPr eaLnBrk="1" hangingPunct="1">
              <a:lnSpc>
                <a:spcPct val="110000"/>
              </a:lnSpc>
              <a:buFont typeface="Wingdings" panose="05000000000000000000" pitchFamily="2" charset="2"/>
              <a:buNone/>
            </a:pPr>
            <a:r>
              <a:rPr lang="en-US" altLang="zh-CN" sz="2600" dirty="0"/>
              <a:t>        (</a:t>
            </a:r>
            <a:r>
              <a:rPr lang="en-US" altLang="zh-CN" sz="2600" dirty="0" err="1"/>
              <a:t>Eno</a:t>
            </a:r>
            <a:r>
              <a:rPr lang="en-US" altLang="zh-CN" sz="2600" dirty="0"/>
              <a:t>    NUMERIC(4)  references teacher(</a:t>
            </a:r>
            <a:r>
              <a:rPr lang="en-US" altLang="zh-CN" sz="2600" dirty="0" err="1"/>
              <a:t>eno</a:t>
            </a:r>
            <a:r>
              <a:rPr lang="en-US" altLang="zh-CN" sz="2600" dirty="0"/>
              <a:t>)</a:t>
            </a:r>
            <a:r>
              <a:rPr lang="zh-CN" altLang="en-US" sz="2600" dirty="0"/>
              <a:t>，</a:t>
            </a:r>
          </a:p>
          <a:p>
            <a:pPr eaLnBrk="1" hangingPunct="1">
              <a:lnSpc>
                <a:spcPct val="110000"/>
              </a:lnSpc>
              <a:buFont typeface="Wingdings" panose="05000000000000000000" pitchFamily="2" charset="2"/>
              <a:buNone/>
            </a:pPr>
            <a:r>
              <a:rPr lang="zh-CN" altLang="en-US" sz="2600" dirty="0"/>
              <a:t>          </a:t>
            </a:r>
            <a:r>
              <a:rPr lang="en-US" altLang="zh-CN" sz="2600" dirty="0"/>
              <a:t>Sal     NUMERIC(7</a:t>
            </a:r>
            <a:r>
              <a:rPr lang="zh-CN" altLang="en-US" sz="2600" dirty="0"/>
              <a:t>，</a:t>
            </a:r>
            <a:r>
              <a:rPr lang="en-US" altLang="zh-CN" sz="2600" dirty="0"/>
              <a:t>2)</a:t>
            </a:r>
            <a:r>
              <a:rPr lang="zh-CN" altLang="en-US" sz="2600" dirty="0"/>
              <a:t>，</a:t>
            </a:r>
          </a:p>
          <a:p>
            <a:pPr eaLnBrk="1" hangingPunct="1">
              <a:lnSpc>
                <a:spcPct val="110000"/>
              </a:lnSpc>
              <a:buFont typeface="Wingdings" panose="05000000000000000000" pitchFamily="2" charset="2"/>
              <a:buNone/>
            </a:pPr>
            <a:r>
              <a:rPr lang="zh-CN" altLang="en-US" sz="2600" dirty="0"/>
              <a:t>          </a:t>
            </a:r>
            <a:r>
              <a:rPr lang="en-US" altLang="zh-CN" sz="2600" dirty="0"/>
              <a:t>Username  char(10)</a:t>
            </a:r>
            <a:r>
              <a:rPr lang="zh-CN" altLang="en-US" sz="2600" dirty="0"/>
              <a:t>，</a:t>
            </a:r>
          </a:p>
          <a:p>
            <a:pPr eaLnBrk="1" hangingPunct="1">
              <a:lnSpc>
                <a:spcPct val="110000"/>
              </a:lnSpc>
              <a:buFont typeface="Wingdings" panose="05000000000000000000" pitchFamily="2" charset="2"/>
              <a:buNone/>
            </a:pPr>
            <a:r>
              <a:rPr lang="zh-CN" altLang="en-US" sz="2600" dirty="0"/>
              <a:t>          </a:t>
            </a:r>
            <a:r>
              <a:rPr lang="en-US" altLang="zh-CN" sz="2600" dirty="0"/>
              <a:t>Date   TIMESTAMP</a:t>
            </a:r>
          </a:p>
          <a:p>
            <a:pPr eaLnBrk="1" hangingPunct="1">
              <a:lnSpc>
                <a:spcPct val="110000"/>
              </a:lnSpc>
              <a:buFont typeface="Wingdings" panose="05000000000000000000" pitchFamily="2" charset="2"/>
              <a:buNone/>
            </a:pPr>
            <a:r>
              <a:rPr lang="en-US" altLang="zh-CN" sz="2600" dirty="0"/>
              <a:t>         )</a:t>
            </a:r>
            <a:r>
              <a:rPr lang="zh-CN" altLang="en-US" sz="2600" dirty="0"/>
              <a:t>；</a:t>
            </a:r>
          </a:p>
        </p:txBody>
      </p:sp>
    </p:spTree>
    <p:extLst>
      <p:ext uri="{BB962C8B-B14F-4D97-AF65-F5344CB8AC3E}">
        <p14:creationId xmlns:p14="http://schemas.microsoft.com/office/powerpoint/2010/main" val="1512147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r-FR" altLang="zh-CN" sz="3200"/>
              <a:t>5.1.2 </a:t>
            </a:r>
            <a:r>
              <a:rPr lang="zh-CN" altLang="fr-FR" sz="3200"/>
              <a:t>完整性控制</a:t>
            </a:r>
            <a:r>
              <a:rPr lang="fr-FR" altLang="zh-CN" sz="3200"/>
              <a:t>-</a:t>
            </a:r>
            <a:r>
              <a:rPr lang="zh-CN" altLang="fr-FR" sz="3200"/>
              <a:t>定义</a:t>
            </a:r>
            <a:r>
              <a:rPr lang="zh-CN" altLang="en-US" sz="3200"/>
              <a:t>触发器</a:t>
            </a:r>
            <a:endParaRPr lang="en-US" altLang="zh-CN" sz="3200"/>
          </a:p>
        </p:txBody>
      </p:sp>
      <p:sp>
        <p:nvSpPr>
          <p:cNvPr id="40963" name="Rectangle 3"/>
          <p:cNvSpPr>
            <a:spLocks noGrp="1" noChangeArrowheads="1"/>
          </p:cNvSpPr>
          <p:nvPr>
            <p:ph type="body" idx="1"/>
          </p:nvPr>
        </p:nvSpPr>
        <p:spPr>
          <a:xfrm>
            <a:off x="838200" y="1690688"/>
            <a:ext cx="8893175" cy="4495800"/>
          </a:xfrm>
        </p:spPr>
        <p:txBody>
          <a:bodyPr>
            <a:normAutofit fontScale="92500" lnSpcReduction="10000"/>
          </a:bodyPr>
          <a:lstStyle/>
          <a:p>
            <a:pPr eaLnBrk="1" hangingPunct="1">
              <a:lnSpc>
                <a:spcPct val="130000"/>
              </a:lnSpc>
              <a:buFont typeface="Wingdings" panose="05000000000000000000" pitchFamily="2" charset="2"/>
              <a:buNone/>
            </a:pPr>
            <a:r>
              <a:rPr lang="en-US" altLang="zh-CN" dirty="0"/>
              <a:t>[</a:t>
            </a:r>
            <a:r>
              <a:rPr lang="zh-CN" altLang="en-US" dirty="0"/>
              <a:t>例</a:t>
            </a:r>
            <a:r>
              <a:rPr lang="en-US" altLang="zh-CN" dirty="0"/>
              <a:t>]</a:t>
            </a:r>
            <a:r>
              <a:rPr lang="zh-CN" altLang="en-US" dirty="0"/>
              <a:t>（续）</a:t>
            </a:r>
          </a:p>
          <a:p>
            <a:pPr eaLnBrk="1" hangingPunct="1">
              <a:lnSpc>
                <a:spcPct val="130000"/>
              </a:lnSpc>
              <a:buFont typeface="Wingdings" panose="05000000000000000000" pitchFamily="2" charset="2"/>
              <a:buNone/>
            </a:pPr>
            <a:r>
              <a:rPr lang="en-US" altLang="zh-CN" sz="2400" dirty="0"/>
              <a:t>CREATE TRIGGER </a:t>
            </a:r>
            <a:r>
              <a:rPr lang="en-US" altLang="zh-CN" sz="2400" dirty="0" err="1"/>
              <a:t>Insert_Sal</a:t>
            </a:r>
            <a:r>
              <a:rPr lang="en-US" altLang="zh-CN" sz="2400" dirty="0"/>
              <a:t>               	</a:t>
            </a:r>
          </a:p>
          <a:p>
            <a:pPr eaLnBrk="1" hangingPunct="1">
              <a:lnSpc>
                <a:spcPct val="130000"/>
              </a:lnSpc>
              <a:buFont typeface="Wingdings" panose="05000000000000000000" pitchFamily="2" charset="2"/>
              <a:buNone/>
            </a:pPr>
            <a:r>
              <a:rPr lang="en-US" altLang="zh-CN" sz="2400" dirty="0"/>
              <a:t>    </a:t>
            </a:r>
            <a:r>
              <a:rPr lang="en-US" altLang="zh-CN" sz="2400" dirty="0">
                <a:solidFill>
                  <a:srgbClr val="72BE2C"/>
                </a:solidFill>
              </a:rPr>
              <a:t>AFTER INSERT</a:t>
            </a:r>
            <a:r>
              <a:rPr lang="en-US" altLang="zh-CN" sz="2400" dirty="0"/>
              <a:t> ON Teacher      	/*</a:t>
            </a:r>
            <a:r>
              <a:rPr lang="zh-CN" altLang="en-US" sz="2400" dirty="0"/>
              <a:t>触发事件是</a:t>
            </a:r>
            <a:r>
              <a:rPr lang="en-US" altLang="zh-CN" sz="2400" dirty="0"/>
              <a:t>INSERT*/</a:t>
            </a:r>
          </a:p>
          <a:p>
            <a:pPr eaLnBrk="1" hangingPunct="1">
              <a:lnSpc>
                <a:spcPct val="130000"/>
              </a:lnSpc>
              <a:buFont typeface="Wingdings" panose="05000000000000000000" pitchFamily="2" charset="2"/>
              <a:buNone/>
            </a:pPr>
            <a:r>
              <a:rPr lang="en-US" altLang="zh-CN" sz="2400" dirty="0"/>
              <a:t>    FOR EACH ROW</a:t>
            </a:r>
          </a:p>
          <a:p>
            <a:pPr eaLnBrk="1" hangingPunct="1">
              <a:lnSpc>
                <a:spcPct val="130000"/>
              </a:lnSpc>
              <a:buFont typeface="Wingdings" panose="05000000000000000000" pitchFamily="2" charset="2"/>
              <a:buNone/>
            </a:pPr>
            <a:r>
              <a:rPr lang="en-US" altLang="zh-CN" sz="2400" dirty="0"/>
              <a:t>    AS BEGIN</a:t>
            </a:r>
          </a:p>
          <a:p>
            <a:pPr eaLnBrk="1" hangingPunct="1">
              <a:lnSpc>
                <a:spcPct val="130000"/>
              </a:lnSpc>
              <a:buFont typeface="Wingdings" panose="05000000000000000000" pitchFamily="2" charset="2"/>
              <a:buNone/>
            </a:pPr>
            <a:r>
              <a:rPr lang="en-US" altLang="zh-CN" sz="2400" dirty="0"/>
              <a:t>        INSERT INTO </a:t>
            </a:r>
            <a:r>
              <a:rPr lang="en-US" altLang="zh-CN" sz="2400" dirty="0" err="1"/>
              <a:t>Sal_log</a:t>
            </a:r>
            <a:r>
              <a:rPr lang="en-US" altLang="zh-CN" sz="2400" dirty="0"/>
              <a:t> VALUES(</a:t>
            </a:r>
          </a:p>
          <a:p>
            <a:pPr eaLnBrk="1" hangingPunct="1">
              <a:lnSpc>
                <a:spcPct val="130000"/>
              </a:lnSpc>
              <a:buFont typeface="Wingdings" panose="05000000000000000000" pitchFamily="2" charset="2"/>
              <a:buNone/>
            </a:pPr>
            <a:r>
              <a:rPr lang="en-US" altLang="zh-CN" sz="2400" dirty="0"/>
              <a:t>           </a:t>
            </a:r>
            <a:r>
              <a:rPr lang="en-US" altLang="zh-CN" sz="2400" dirty="0" err="1"/>
              <a:t>new.Eno</a:t>
            </a:r>
            <a:r>
              <a:rPr lang="zh-CN" altLang="en-US" sz="2400" dirty="0"/>
              <a:t>，</a:t>
            </a:r>
            <a:r>
              <a:rPr lang="en-US" altLang="zh-CN" sz="2400" dirty="0" err="1"/>
              <a:t>new.Sal</a:t>
            </a:r>
            <a:r>
              <a:rPr lang="zh-CN" altLang="en-US" sz="2400" dirty="0"/>
              <a:t>，</a:t>
            </a:r>
            <a:r>
              <a:rPr lang="en-US" altLang="zh-CN" sz="2400" dirty="0"/>
              <a:t>CURRENT_USER</a:t>
            </a:r>
            <a:r>
              <a:rPr lang="zh-CN" altLang="en-US" sz="2400" dirty="0"/>
              <a:t>，</a:t>
            </a:r>
            <a:r>
              <a:rPr lang="en-US" altLang="zh-CN" sz="2400" dirty="0"/>
              <a:t>CURRENT_TIMESTAMP);</a:t>
            </a:r>
          </a:p>
          <a:p>
            <a:pPr eaLnBrk="1" hangingPunct="1">
              <a:lnSpc>
                <a:spcPct val="130000"/>
              </a:lnSpc>
              <a:buFont typeface="Wingdings" panose="05000000000000000000" pitchFamily="2" charset="2"/>
              <a:buNone/>
            </a:pPr>
            <a:r>
              <a:rPr lang="en-US" altLang="zh-CN" sz="2400" dirty="0"/>
              <a:t>    END;</a:t>
            </a:r>
          </a:p>
          <a:p>
            <a:pPr eaLnBrk="1" hangingPunct="1"/>
            <a:endParaRPr lang="zh-CN" altLang="en-US" sz="2400" dirty="0"/>
          </a:p>
        </p:txBody>
      </p:sp>
    </p:spTree>
    <p:extLst>
      <p:ext uri="{BB962C8B-B14F-4D97-AF65-F5344CB8AC3E}">
        <p14:creationId xmlns:p14="http://schemas.microsoft.com/office/powerpoint/2010/main" val="3567239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fr-FR" altLang="zh-CN" sz="3200"/>
              <a:t>5.1.2 </a:t>
            </a:r>
            <a:r>
              <a:rPr lang="zh-CN" altLang="fr-FR" sz="3200"/>
              <a:t>完整性控制</a:t>
            </a:r>
            <a:r>
              <a:rPr lang="fr-FR" altLang="zh-CN" sz="3200"/>
              <a:t>-</a:t>
            </a:r>
            <a:r>
              <a:rPr lang="zh-CN" altLang="fr-FR" sz="3200"/>
              <a:t>定义</a:t>
            </a:r>
            <a:r>
              <a:rPr lang="zh-CN" altLang="en-US" sz="3200"/>
              <a:t>触发器</a:t>
            </a:r>
            <a:endParaRPr lang="en-US" altLang="zh-CN" sz="3200"/>
          </a:p>
        </p:txBody>
      </p:sp>
      <p:sp>
        <p:nvSpPr>
          <p:cNvPr id="41987" name="Rectangle 3"/>
          <p:cNvSpPr>
            <a:spLocks noGrp="1" noChangeArrowheads="1"/>
          </p:cNvSpPr>
          <p:nvPr>
            <p:ph type="body" idx="1"/>
          </p:nvPr>
        </p:nvSpPr>
        <p:spPr>
          <a:xfrm>
            <a:off x="838200" y="1690688"/>
            <a:ext cx="8435975" cy="4495800"/>
          </a:xfrm>
        </p:spPr>
        <p:txBody>
          <a:bodyPr>
            <a:normAutofit fontScale="92500" lnSpcReduction="20000"/>
          </a:bodyPr>
          <a:lstStyle/>
          <a:p>
            <a:pPr eaLnBrk="1" hangingPunct="1">
              <a:lnSpc>
                <a:spcPct val="130000"/>
              </a:lnSpc>
              <a:buFont typeface="Wingdings" panose="05000000000000000000" pitchFamily="2" charset="2"/>
              <a:buNone/>
            </a:pPr>
            <a:r>
              <a:rPr lang="en-US" altLang="zh-CN" dirty="0"/>
              <a:t>[</a:t>
            </a:r>
            <a:r>
              <a:rPr lang="zh-CN" altLang="en-US" dirty="0"/>
              <a:t>例</a:t>
            </a:r>
            <a:r>
              <a:rPr lang="en-US" altLang="zh-CN" dirty="0"/>
              <a:t>]</a:t>
            </a:r>
            <a:r>
              <a:rPr lang="zh-CN" altLang="en-US" dirty="0"/>
              <a:t>（续）</a:t>
            </a:r>
          </a:p>
          <a:p>
            <a:pPr eaLnBrk="1" hangingPunct="1">
              <a:lnSpc>
                <a:spcPct val="130000"/>
              </a:lnSpc>
              <a:buFont typeface="Wingdings" panose="05000000000000000000" pitchFamily="2" charset="2"/>
              <a:buNone/>
            </a:pPr>
            <a:r>
              <a:rPr lang="en-US" altLang="zh-CN" sz="2400" dirty="0"/>
              <a:t>CREATE TRIGGER </a:t>
            </a:r>
            <a:r>
              <a:rPr lang="en-US" altLang="zh-CN" sz="2400" dirty="0" err="1"/>
              <a:t>Update_Sal</a:t>
            </a:r>
            <a:r>
              <a:rPr lang="en-US" altLang="zh-CN" sz="2400" dirty="0"/>
              <a:t>            	</a:t>
            </a:r>
          </a:p>
          <a:p>
            <a:pPr eaLnBrk="1" hangingPunct="1">
              <a:lnSpc>
                <a:spcPct val="130000"/>
              </a:lnSpc>
              <a:buFont typeface="Wingdings" panose="05000000000000000000" pitchFamily="2" charset="2"/>
              <a:buNone/>
            </a:pPr>
            <a:r>
              <a:rPr lang="en-US" altLang="zh-CN" sz="2400" dirty="0"/>
              <a:t>   </a:t>
            </a:r>
            <a:r>
              <a:rPr lang="en-US" altLang="zh-CN" sz="2400" dirty="0">
                <a:solidFill>
                  <a:srgbClr val="72BE2C"/>
                </a:solidFill>
              </a:rPr>
              <a:t>AFTER UPDATE</a:t>
            </a:r>
            <a:r>
              <a:rPr lang="en-US" altLang="zh-CN" sz="2400" dirty="0"/>
              <a:t> ON Teacher    	/*</a:t>
            </a:r>
            <a:r>
              <a:rPr lang="zh-CN" altLang="en-US" sz="2400" dirty="0"/>
              <a:t>触发事件是</a:t>
            </a:r>
            <a:r>
              <a:rPr lang="en-US" altLang="zh-CN" sz="2400" dirty="0"/>
              <a:t>UPDATE */</a:t>
            </a:r>
          </a:p>
          <a:p>
            <a:pPr eaLnBrk="1" hangingPunct="1">
              <a:lnSpc>
                <a:spcPct val="130000"/>
              </a:lnSpc>
              <a:buFont typeface="Wingdings" panose="05000000000000000000" pitchFamily="2" charset="2"/>
              <a:buNone/>
            </a:pPr>
            <a:r>
              <a:rPr lang="en-US" altLang="zh-CN" sz="2400" dirty="0"/>
              <a:t>   FOR EACH ROW</a:t>
            </a:r>
          </a:p>
          <a:p>
            <a:pPr eaLnBrk="1" hangingPunct="1">
              <a:lnSpc>
                <a:spcPct val="130000"/>
              </a:lnSpc>
              <a:buFont typeface="Wingdings" panose="05000000000000000000" pitchFamily="2" charset="2"/>
              <a:buNone/>
            </a:pPr>
            <a:r>
              <a:rPr lang="en-US" altLang="zh-CN" sz="2400" dirty="0"/>
              <a:t>   AS BEGIN </a:t>
            </a:r>
          </a:p>
          <a:p>
            <a:pPr eaLnBrk="1" hangingPunct="1">
              <a:lnSpc>
                <a:spcPct val="130000"/>
              </a:lnSpc>
              <a:buFont typeface="Wingdings" panose="05000000000000000000" pitchFamily="2" charset="2"/>
              <a:buNone/>
            </a:pPr>
            <a:r>
              <a:rPr lang="en-US" altLang="zh-CN" sz="2400" dirty="0"/>
              <a:t>     IF (</a:t>
            </a:r>
            <a:r>
              <a:rPr lang="en-US" altLang="zh-CN" sz="2400" dirty="0" err="1"/>
              <a:t>new.Sal</a:t>
            </a:r>
            <a:r>
              <a:rPr lang="en-US" altLang="zh-CN" sz="2400" dirty="0"/>
              <a:t> &lt;&gt; </a:t>
            </a:r>
            <a:r>
              <a:rPr lang="en-US" altLang="zh-CN" sz="2400" dirty="0" err="1"/>
              <a:t>old.Sal</a:t>
            </a:r>
            <a:r>
              <a:rPr lang="en-US" altLang="zh-CN" sz="2400" dirty="0"/>
              <a:t>) THEN INSERT INTO </a:t>
            </a:r>
            <a:r>
              <a:rPr lang="en-US" altLang="zh-CN" sz="2400" dirty="0" err="1"/>
              <a:t>Sal_log</a:t>
            </a:r>
            <a:r>
              <a:rPr lang="en-US" altLang="zh-CN" sz="2400" dirty="0"/>
              <a:t> VALUES(</a:t>
            </a:r>
          </a:p>
          <a:p>
            <a:pPr eaLnBrk="1" hangingPunct="1">
              <a:lnSpc>
                <a:spcPct val="130000"/>
              </a:lnSpc>
              <a:buFont typeface="Wingdings" panose="05000000000000000000" pitchFamily="2" charset="2"/>
              <a:buNone/>
            </a:pPr>
            <a:r>
              <a:rPr lang="en-US" altLang="zh-CN" sz="2400" dirty="0"/>
              <a:t>          </a:t>
            </a:r>
            <a:r>
              <a:rPr lang="en-US" altLang="zh-CN" sz="2000" dirty="0" err="1"/>
              <a:t>new.Eno</a:t>
            </a:r>
            <a:r>
              <a:rPr lang="zh-CN" altLang="en-US" sz="2000" dirty="0"/>
              <a:t>，</a:t>
            </a:r>
            <a:r>
              <a:rPr lang="en-US" altLang="zh-CN" sz="2000" dirty="0" err="1"/>
              <a:t>new.Sal</a:t>
            </a:r>
            <a:r>
              <a:rPr lang="zh-CN" altLang="en-US" sz="2000" dirty="0"/>
              <a:t>，</a:t>
            </a:r>
            <a:r>
              <a:rPr lang="en-US" altLang="zh-CN" sz="2000" dirty="0"/>
              <a:t>CURRENT_USER</a:t>
            </a:r>
            <a:r>
              <a:rPr lang="zh-CN" altLang="en-US" sz="2000" dirty="0"/>
              <a:t>，</a:t>
            </a:r>
            <a:r>
              <a:rPr lang="en-US" altLang="zh-CN" sz="2000" dirty="0"/>
              <a:t>CURRENT_TIMESTAMP);</a:t>
            </a:r>
          </a:p>
          <a:p>
            <a:pPr eaLnBrk="1" hangingPunct="1">
              <a:lnSpc>
                <a:spcPct val="130000"/>
              </a:lnSpc>
              <a:buFont typeface="Wingdings" panose="05000000000000000000" pitchFamily="2" charset="2"/>
              <a:buNone/>
            </a:pPr>
            <a:r>
              <a:rPr lang="en-US" altLang="zh-CN" sz="2400" dirty="0"/>
              <a:t>     END IF;</a:t>
            </a:r>
          </a:p>
          <a:p>
            <a:pPr eaLnBrk="1" hangingPunct="1">
              <a:lnSpc>
                <a:spcPct val="130000"/>
              </a:lnSpc>
              <a:buFont typeface="Wingdings" panose="05000000000000000000" pitchFamily="2" charset="2"/>
              <a:buNone/>
            </a:pPr>
            <a:r>
              <a:rPr lang="en-US" altLang="zh-CN" sz="2400" dirty="0"/>
              <a:t>  END;</a:t>
            </a:r>
          </a:p>
        </p:txBody>
      </p:sp>
    </p:spTree>
    <p:extLst>
      <p:ext uri="{BB962C8B-B14F-4D97-AF65-F5344CB8AC3E}">
        <p14:creationId xmlns:p14="http://schemas.microsoft.com/office/powerpoint/2010/main" val="4287980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激活</a:t>
            </a:r>
            <a:r>
              <a:rPr lang="zh-CN" altLang="en-US" sz="3600"/>
              <a:t>触发器</a:t>
            </a:r>
          </a:p>
        </p:txBody>
      </p:sp>
      <p:sp>
        <p:nvSpPr>
          <p:cNvPr id="43011" name="Rectangle 3"/>
          <p:cNvSpPr>
            <a:spLocks noGrp="1" noChangeArrowheads="1"/>
          </p:cNvSpPr>
          <p:nvPr>
            <p:ph type="body" idx="1"/>
          </p:nvPr>
        </p:nvSpPr>
        <p:spPr/>
        <p:txBody>
          <a:bodyPr/>
          <a:lstStyle/>
          <a:p>
            <a:pPr eaLnBrk="1" hangingPunct="1">
              <a:lnSpc>
                <a:spcPct val="130000"/>
              </a:lnSpc>
            </a:pPr>
            <a:r>
              <a:rPr lang="zh-CN" altLang="en-US"/>
              <a:t>触发器的执行，是由</a:t>
            </a:r>
            <a:r>
              <a:rPr lang="zh-CN" altLang="en-US">
                <a:solidFill>
                  <a:srgbClr val="FF00FF"/>
                </a:solidFill>
              </a:rPr>
              <a:t>触发事件激活</a:t>
            </a:r>
            <a:r>
              <a:rPr lang="zh-CN" altLang="en-US"/>
              <a:t>的，并由数据库服务器自动执行</a:t>
            </a:r>
          </a:p>
          <a:p>
            <a:pPr eaLnBrk="1" hangingPunct="1">
              <a:lnSpc>
                <a:spcPct val="130000"/>
              </a:lnSpc>
            </a:pPr>
            <a:r>
              <a:rPr lang="zh-CN" altLang="en-US"/>
              <a:t>一个数据表上可能定义了</a:t>
            </a:r>
            <a:r>
              <a:rPr lang="zh-CN" altLang="en-US">
                <a:solidFill>
                  <a:srgbClr val="FF00FF"/>
                </a:solidFill>
              </a:rPr>
              <a:t>多个触发器</a:t>
            </a:r>
          </a:p>
          <a:p>
            <a:pPr lvl="1" eaLnBrk="1" hangingPunct="1">
              <a:lnSpc>
                <a:spcPct val="130000"/>
              </a:lnSpc>
            </a:pPr>
            <a:r>
              <a:rPr lang="zh-CN" altLang="en-US"/>
              <a:t>同一个表上的多个触发器激活时遵循如下的执行顺序：</a:t>
            </a:r>
          </a:p>
          <a:p>
            <a:pPr lvl="2" eaLnBrk="1" hangingPunct="1">
              <a:lnSpc>
                <a:spcPct val="130000"/>
              </a:lnSpc>
            </a:pPr>
            <a:r>
              <a:rPr lang="zh-CN" altLang="en-US" smtClean="0">
                <a:ea typeface="宋体" panose="02010600030101010101" pitchFamily="2" charset="-122"/>
              </a:rPr>
              <a:t>（</a:t>
            </a:r>
            <a:r>
              <a:rPr lang="en-US" altLang="zh-CN" smtClean="0">
                <a:ea typeface="宋体" panose="02010600030101010101" pitchFamily="2" charset="-122"/>
              </a:rPr>
              <a:t>1</a:t>
            </a:r>
            <a:r>
              <a:rPr lang="zh-CN" altLang="en-US" smtClean="0">
                <a:ea typeface="宋体" panose="02010600030101010101" pitchFamily="2" charset="-122"/>
              </a:rPr>
              <a:t>） 执行该表上的</a:t>
            </a:r>
            <a:r>
              <a:rPr lang="en-US" altLang="zh-CN" smtClean="0">
                <a:ea typeface="宋体" panose="02010600030101010101" pitchFamily="2" charset="-122"/>
              </a:rPr>
              <a:t>BEFORE</a:t>
            </a:r>
            <a:r>
              <a:rPr lang="zh-CN" altLang="en-US" smtClean="0">
                <a:ea typeface="宋体" panose="02010600030101010101" pitchFamily="2" charset="-122"/>
              </a:rPr>
              <a:t>触发器；</a:t>
            </a:r>
          </a:p>
          <a:p>
            <a:pPr lvl="2" eaLnBrk="1" hangingPunct="1">
              <a:lnSpc>
                <a:spcPct val="130000"/>
              </a:lnSpc>
            </a:pPr>
            <a:r>
              <a:rPr lang="zh-CN" altLang="en-US" smtClean="0">
                <a:ea typeface="宋体" panose="02010600030101010101" pitchFamily="2" charset="-122"/>
              </a:rPr>
              <a:t>（</a:t>
            </a:r>
            <a:r>
              <a:rPr lang="en-US" altLang="zh-CN" smtClean="0">
                <a:ea typeface="宋体" panose="02010600030101010101" pitchFamily="2" charset="-122"/>
              </a:rPr>
              <a:t>2</a:t>
            </a:r>
            <a:r>
              <a:rPr lang="zh-CN" altLang="en-US" smtClean="0">
                <a:ea typeface="宋体" panose="02010600030101010101" pitchFamily="2" charset="-122"/>
              </a:rPr>
              <a:t>） 激活触发器的</a:t>
            </a:r>
            <a:r>
              <a:rPr lang="en-US" altLang="zh-CN" smtClean="0">
                <a:ea typeface="宋体" panose="02010600030101010101" pitchFamily="2" charset="-122"/>
              </a:rPr>
              <a:t>SQL</a:t>
            </a:r>
            <a:r>
              <a:rPr lang="zh-CN" altLang="en-US" smtClean="0">
                <a:ea typeface="宋体" panose="02010600030101010101" pitchFamily="2" charset="-122"/>
              </a:rPr>
              <a:t>语句；</a:t>
            </a:r>
          </a:p>
          <a:p>
            <a:pPr lvl="2" eaLnBrk="1" hangingPunct="1">
              <a:lnSpc>
                <a:spcPct val="130000"/>
              </a:lnSpc>
            </a:pPr>
            <a:r>
              <a:rPr lang="zh-CN" altLang="en-US" smtClean="0">
                <a:ea typeface="宋体" panose="02010600030101010101" pitchFamily="2" charset="-122"/>
              </a:rPr>
              <a:t>（</a:t>
            </a:r>
            <a:r>
              <a:rPr lang="en-US" altLang="zh-CN" smtClean="0">
                <a:ea typeface="宋体" panose="02010600030101010101" pitchFamily="2" charset="-122"/>
              </a:rPr>
              <a:t>3</a:t>
            </a:r>
            <a:r>
              <a:rPr lang="zh-CN" altLang="en-US" smtClean="0">
                <a:ea typeface="宋体" panose="02010600030101010101" pitchFamily="2" charset="-122"/>
              </a:rPr>
              <a:t>） 执行该表上的</a:t>
            </a:r>
            <a:r>
              <a:rPr lang="en-US" altLang="zh-CN" smtClean="0">
                <a:ea typeface="宋体" panose="02010600030101010101" pitchFamily="2" charset="-122"/>
              </a:rPr>
              <a:t>AFTER</a:t>
            </a:r>
            <a:r>
              <a:rPr lang="zh-CN" altLang="en-US" smtClean="0">
                <a:ea typeface="宋体" panose="02010600030101010101" pitchFamily="2" charset="-122"/>
              </a:rPr>
              <a:t>触发器。</a:t>
            </a:r>
          </a:p>
        </p:txBody>
      </p:sp>
    </p:spTree>
    <p:extLst>
      <p:ext uri="{BB962C8B-B14F-4D97-AF65-F5344CB8AC3E}">
        <p14:creationId xmlns:p14="http://schemas.microsoft.com/office/powerpoint/2010/main" val="10159059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激活</a:t>
            </a:r>
            <a:r>
              <a:rPr lang="zh-CN" altLang="en-US" sz="3600"/>
              <a:t>触发器</a:t>
            </a:r>
            <a:endParaRPr lang="en-US" altLang="zh-CN" sz="3600"/>
          </a:p>
        </p:txBody>
      </p:sp>
      <p:sp>
        <p:nvSpPr>
          <p:cNvPr id="44035" name="Rectangle 3"/>
          <p:cNvSpPr>
            <a:spLocks noGrp="1" noChangeArrowheads="1"/>
          </p:cNvSpPr>
          <p:nvPr>
            <p:ph type="body" idx="1"/>
          </p:nvPr>
        </p:nvSpPr>
        <p:spPr>
          <a:xfrm>
            <a:off x="838200" y="1675239"/>
            <a:ext cx="7772400" cy="4114800"/>
          </a:xfrm>
        </p:spPr>
        <p:txBody>
          <a:bodyPr>
            <a:normAutofit fontScale="85000" lnSpcReduction="10000"/>
          </a:bodyPr>
          <a:lstStyle/>
          <a:p>
            <a:pPr eaLnBrk="1" hangingPunct="1">
              <a:lnSpc>
                <a:spcPct val="130000"/>
              </a:lnSpc>
              <a:buFont typeface="Wingdings" panose="05000000000000000000" pitchFamily="2" charset="2"/>
              <a:buNone/>
            </a:pPr>
            <a:r>
              <a:rPr lang="zh-CN" altLang="en-US" dirty="0"/>
              <a:t>［例</a:t>
            </a:r>
            <a:r>
              <a:rPr lang="en-US" altLang="zh-CN" dirty="0"/>
              <a:t>20</a:t>
            </a:r>
            <a:r>
              <a:rPr lang="zh-CN" altLang="en-US" dirty="0"/>
              <a:t>］执行修改某个教师工资的</a:t>
            </a:r>
            <a:r>
              <a:rPr lang="en-US" altLang="zh-CN" dirty="0"/>
              <a:t>SQL</a:t>
            </a:r>
            <a:r>
              <a:rPr lang="zh-CN" altLang="en-US" dirty="0"/>
              <a:t>语句，激活上述定义的触发器。</a:t>
            </a:r>
          </a:p>
          <a:p>
            <a:pPr eaLnBrk="1" hangingPunct="1">
              <a:lnSpc>
                <a:spcPct val="130000"/>
              </a:lnSpc>
              <a:buFont typeface="Wingdings" panose="05000000000000000000" pitchFamily="2" charset="2"/>
              <a:buNone/>
            </a:pPr>
            <a:r>
              <a:rPr lang="zh-CN" altLang="en-US" dirty="0"/>
              <a:t>     </a:t>
            </a:r>
            <a:r>
              <a:rPr lang="en-US" altLang="zh-CN" dirty="0"/>
              <a:t>UPDATE Teacher SET Sal=800 WHERE </a:t>
            </a:r>
            <a:r>
              <a:rPr lang="en-US" altLang="zh-CN" dirty="0" err="1"/>
              <a:t>Ename</a:t>
            </a:r>
            <a:r>
              <a:rPr lang="en-US" altLang="zh-CN" dirty="0"/>
              <a:t>='</a:t>
            </a:r>
            <a:r>
              <a:rPr lang="zh-CN" altLang="en-US" dirty="0"/>
              <a:t>陈平</a:t>
            </a:r>
            <a:r>
              <a:rPr lang="en-US" altLang="zh-CN" dirty="0"/>
              <a:t>';</a:t>
            </a:r>
          </a:p>
          <a:p>
            <a:pPr eaLnBrk="1" hangingPunct="1">
              <a:lnSpc>
                <a:spcPct val="130000"/>
              </a:lnSpc>
              <a:buFont typeface="Wingdings" panose="05000000000000000000" pitchFamily="2" charset="2"/>
              <a:buNone/>
            </a:pPr>
            <a:r>
              <a:rPr lang="en-US" altLang="zh-CN" dirty="0">
                <a:solidFill>
                  <a:srgbClr val="72BE2C"/>
                </a:solidFill>
              </a:rPr>
              <a:t>    </a:t>
            </a:r>
            <a:r>
              <a:rPr lang="zh-CN" altLang="en-US" dirty="0">
                <a:solidFill>
                  <a:srgbClr val="72BE2C"/>
                </a:solidFill>
              </a:rPr>
              <a:t>执行顺序是：</a:t>
            </a:r>
          </a:p>
          <a:p>
            <a:pPr lvl="1" eaLnBrk="1" hangingPunct="1">
              <a:lnSpc>
                <a:spcPct val="130000"/>
              </a:lnSpc>
              <a:buFont typeface="Wingdings" panose="05000000000000000000" pitchFamily="2" charset="2"/>
              <a:buChar char="Ø"/>
            </a:pPr>
            <a:r>
              <a:rPr lang="zh-CN" altLang="en-US" sz="2000" dirty="0"/>
              <a:t>执行触发器</a:t>
            </a:r>
            <a:r>
              <a:rPr lang="en-US" altLang="zh-CN" sz="2000" dirty="0" err="1"/>
              <a:t>Insert_Or_Update_Sal</a:t>
            </a:r>
            <a:endParaRPr lang="en-US" altLang="zh-CN" sz="2000" dirty="0"/>
          </a:p>
          <a:p>
            <a:pPr lvl="1" eaLnBrk="1" hangingPunct="1">
              <a:lnSpc>
                <a:spcPct val="130000"/>
              </a:lnSpc>
              <a:buFont typeface="Wingdings" panose="05000000000000000000" pitchFamily="2" charset="2"/>
              <a:buChar char="Ø"/>
            </a:pPr>
            <a:r>
              <a:rPr lang="zh-CN" altLang="en-US" sz="2000" dirty="0"/>
              <a:t>执行</a:t>
            </a:r>
            <a:r>
              <a:rPr lang="en-US" altLang="zh-CN" sz="2000" dirty="0"/>
              <a:t>SQL</a:t>
            </a:r>
            <a:r>
              <a:rPr lang="zh-CN" altLang="en-US" sz="2000" dirty="0"/>
              <a:t>语句</a:t>
            </a:r>
            <a:r>
              <a:rPr lang="zh-CN" altLang="en-US" sz="2000" dirty="0">
                <a:latin typeface="Arial" panose="020B0604020202020204" pitchFamily="34" charset="0"/>
              </a:rPr>
              <a:t>“</a:t>
            </a:r>
            <a:r>
              <a:rPr lang="en-US" altLang="zh-CN" sz="2000" dirty="0"/>
              <a:t>UPDATE Teacher SET Sal=800 WHERE </a:t>
            </a:r>
            <a:r>
              <a:rPr lang="en-US" altLang="zh-CN" sz="2000" dirty="0" err="1"/>
              <a:t>Ename</a:t>
            </a:r>
            <a:r>
              <a:rPr lang="en-US" altLang="zh-CN" sz="2000" dirty="0"/>
              <a:t>='</a:t>
            </a:r>
            <a:r>
              <a:rPr lang="zh-CN" altLang="en-US" sz="2000" dirty="0"/>
              <a:t>陈平</a:t>
            </a:r>
            <a:r>
              <a:rPr lang="en-US" altLang="zh-CN" sz="2000" dirty="0"/>
              <a:t>';</a:t>
            </a:r>
            <a:r>
              <a:rPr lang="en-US" altLang="zh-CN" sz="2000" dirty="0">
                <a:latin typeface="Arial" panose="020B0604020202020204" pitchFamily="34" charset="0"/>
              </a:rPr>
              <a:t>”</a:t>
            </a:r>
            <a:endParaRPr lang="en-US" altLang="zh-CN" sz="2000" dirty="0"/>
          </a:p>
          <a:p>
            <a:pPr lvl="1" eaLnBrk="1" hangingPunct="1">
              <a:lnSpc>
                <a:spcPct val="130000"/>
              </a:lnSpc>
              <a:buFont typeface="Wingdings" panose="05000000000000000000" pitchFamily="2" charset="2"/>
              <a:buChar char="Ø"/>
            </a:pPr>
            <a:r>
              <a:rPr lang="zh-CN" altLang="en-US" sz="2000" dirty="0"/>
              <a:t>执行触发器</a:t>
            </a:r>
            <a:r>
              <a:rPr lang="en-US" altLang="zh-CN" sz="2000" dirty="0" err="1"/>
              <a:t>Insert_Sal</a:t>
            </a:r>
            <a:r>
              <a:rPr lang="zh-CN" altLang="en-US" sz="2000" dirty="0"/>
              <a:t>；</a:t>
            </a:r>
          </a:p>
          <a:p>
            <a:pPr lvl="1" eaLnBrk="1" hangingPunct="1">
              <a:lnSpc>
                <a:spcPct val="130000"/>
              </a:lnSpc>
              <a:buFont typeface="Wingdings" panose="05000000000000000000" pitchFamily="2" charset="2"/>
              <a:buChar char="Ø"/>
            </a:pPr>
            <a:r>
              <a:rPr lang="zh-CN" altLang="en-US" sz="2000" dirty="0"/>
              <a:t>执行触发器</a:t>
            </a:r>
            <a:r>
              <a:rPr lang="en-US" altLang="zh-CN" sz="2000" dirty="0" err="1"/>
              <a:t>Update_Sal</a:t>
            </a:r>
            <a:r>
              <a:rPr lang="en-US" altLang="zh-CN" sz="2000" dirty="0"/>
              <a:t> </a:t>
            </a:r>
          </a:p>
        </p:txBody>
      </p:sp>
    </p:spTree>
    <p:extLst>
      <p:ext uri="{BB962C8B-B14F-4D97-AF65-F5344CB8AC3E}">
        <p14:creationId xmlns:p14="http://schemas.microsoft.com/office/powerpoint/2010/main" val="65403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fr-FR" altLang="zh-CN" sz="3600"/>
              <a:t>5.1.2 </a:t>
            </a:r>
            <a:r>
              <a:rPr lang="zh-CN" altLang="fr-FR" sz="3600"/>
              <a:t>完整性控制</a:t>
            </a:r>
            <a:r>
              <a:rPr lang="fr-FR" altLang="zh-CN" sz="3600"/>
              <a:t>-</a:t>
            </a:r>
            <a:r>
              <a:rPr lang="zh-CN" altLang="fr-FR" sz="3600"/>
              <a:t>删除</a:t>
            </a:r>
            <a:r>
              <a:rPr lang="zh-CN" altLang="en-US" sz="3600"/>
              <a:t>触发器</a:t>
            </a:r>
          </a:p>
        </p:txBody>
      </p:sp>
      <p:sp>
        <p:nvSpPr>
          <p:cNvPr id="45059" name="Rectangle 3"/>
          <p:cNvSpPr>
            <a:spLocks noGrp="1" noChangeArrowheads="1"/>
          </p:cNvSpPr>
          <p:nvPr>
            <p:ph type="body" idx="1"/>
          </p:nvPr>
        </p:nvSpPr>
        <p:spPr>
          <a:xfrm>
            <a:off x="838200" y="1590792"/>
            <a:ext cx="7772400" cy="4114800"/>
          </a:xfrm>
        </p:spPr>
        <p:txBody>
          <a:bodyPr>
            <a:normAutofit fontScale="92500" lnSpcReduction="20000"/>
          </a:bodyPr>
          <a:lstStyle/>
          <a:p>
            <a:pPr eaLnBrk="1" hangingPunct="1">
              <a:lnSpc>
                <a:spcPct val="160000"/>
              </a:lnSpc>
            </a:pPr>
            <a:r>
              <a:rPr lang="zh-CN" altLang="en-US" dirty="0"/>
              <a:t>删除触发器的</a:t>
            </a:r>
            <a:r>
              <a:rPr lang="en-US" altLang="zh-CN" dirty="0"/>
              <a:t>SQL</a:t>
            </a:r>
            <a:r>
              <a:rPr lang="zh-CN" altLang="en-US" dirty="0"/>
              <a:t>语法：</a:t>
            </a:r>
          </a:p>
          <a:p>
            <a:pPr eaLnBrk="1" hangingPunct="1">
              <a:lnSpc>
                <a:spcPct val="160000"/>
              </a:lnSpc>
              <a:buFont typeface="Wingdings" panose="05000000000000000000" pitchFamily="2" charset="2"/>
              <a:buNone/>
            </a:pPr>
            <a:r>
              <a:rPr lang="zh-CN" altLang="en-US" dirty="0"/>
              <a:t>     </a:t>
            </a:r>
            <a:r>
              <a:rPr lang="en-US" altLang="zh-CN" dirty="0"/>
              <a:t>DROP TRIGGER &lt;</a:t>
            </a:r>
            <a:r>
              <a:rPr lang="zh-CN" altLang="en-US" dirty="0"/>
              <a:t>触发器名</a:t>
            </a:r>
            <a:r>
              <a:rPr lang="en-US" altLang="zh-CN" dirty="0"/>
              <a:t>&gt; ON &lt;</a:t>
            </a:r>
            <a:r>
              <a:rPr lang="zh-CN" altLang="en-US" dirty="0"/>
              <a:t>表名</a:t>
            </a:r>
            <a:r>
              <a:rPr lang="en-US" altLang="zh-CN" dirty="0"/>
              <a:t>&gt;;</a:t>
            </a:r>
          </a:p>
          <a:p>
            <a:pPr eaLnBrk="1" hangingPunct="1">
              <a:lnSpc>
                <a:spcPct val="160000"/>
              </a:lnSpc>
            </a:pPr>
            <a:r>
              <a:rPr lang="zh-CN" altLang="en-US" dirty="0"/>
              <a:t>触发器必须是一个已经创建的触发器，并且只能由具有相应权限的用户删除。</a:t>
            </a:r>
          </a:p>
          <a:p>
            <a:pPr eaLnBrk="1" hangingPunct="1">
              <a:lnSpc>
                <a:spcPct val="160000"/>
              </a:lnSpc>
              <a:buFont typeface="Wingdings" panose="05000000000000000000" pitchFamily="2" charset="2"/>
              <a:buNone/>
            </a:pPr>
            <a:r>
              <a:rPr lang="zh-CN" altLang="en-US" dirty="0"/>
              <a:t>［例</a:t>
            </a:r>
            <a:r>
              <a:rPr lang="en-US" altLang="zh-CN" dirty="0"/>
              <a:t>21</a:t>
            </a:r>
            <a:r>
              <a:rPr lang="zh-CN" altLang="en-US" dirty="0"/>
              <a:t>］  删除教师表</a:t>
            </a:r>
            <a:r>
              <a:rPr lang="en-US" altLang="zh-CN" dirty="0"/>
              <a:t>Teacher</a:t>
            </a:r>
            <a:r>
              <a:rPr lang="zh-CN" altLang="en-US" dirty="0"/>
              <a:t>上的触发器</a:t>
            </a:r>
            <a:r>
              <a:rPr lang="en-US" altLang="zh-CN" dirty="0" err="1"/>
              <a:t>Insert_Sal</a:t>
            </a:r>
            <a:endParaRPr lang="en-US" altLang="zh-CN" dirty="0"/>
          </a:p>
          <a:p>
            <a:pPr eaLnBrk="1" hangingPunct="1">
              <a:lnSpc>
                <a:spcPct val="160000"/>
              </a:lnSpc>
              <a:buFont typeface="Wingdings" panose="05000000000000000000" pitchFamily="2" charset="2"/>
              <a:buNone/>
            </a:pPr>
            <a:r>
              <a:rPr lang="en-US" altLang="zh-CN" dirty="0"/>
              <a:t>     DROP TRIGGER </a:t>
            </a:r>
            <a:r>
              <a:rPr lang="en-US" altLang="zh-CN" dirty="0" err="1"/>
              <a:t>Insert_Sal</a:t>
            </a:r>
            <a:r>
              <a:rPr lang="en-US" altLang="zh-CN" dirty="0"/>
              <a:t> ON Teacher;</a:t>
            </a:r>
          </a:p>
        </p:txBody>
      </p:sp>
    </p:spTree>
    <p:extLst>
      <p:ext uri="{BB962C8B-B14F-4D97-AF65-F5344CB8AC3E}">
        <p14:creationId xmlns:p14="http://schemas.microsoft.com/office/powerpoint/2010/main" val="4109077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600200" y="1981200"/>
            <a:ext cx="8915400" cy="4840288"/>
          </a:xfrm>
        </p:spPr>
        <p:txBody>
          <a:bodyPr/>
          <a:lstStyle/>
          <a:p>
            <a:pPr eaLnBrk="1" hangingPunct="1">
              <a:buFont typeface="Wingdings" panose="05000000000000000000" pitchFamily="2" charset="2"/>
              <a:buNone/>
              <a:defRPr/>
            </a:pPr>
            <a:r>
              <a:rPr lang="en-US" altLang="zh-CN">
                <a:solidFill>
                  <a:schemeClr val="hlink"/>
                </a:solidFill>
              </a:rPr>
              <a:t>Create Trigger</a:t>
            </a:r>
            <a:r>
              <a:rPr lang="en-US" altLang="zh-CN"/>
              <a:t> </a:t>
            </a:r>
            <a:r>
              <a:rPr lang="en-US" altLang="zh-CN">
                <a:solidFill>
                  <a:schemeClr val="accent1"/>
                </a:solidFill>
              </a:rPr>
              <a:t>NetWorthTrigger</a:t>
            </a:r>
          </a:p>
          <a:p>
            <a:pPr eaLnBrk="1" hangingPunct="1">
              <a:buFont typeface="Wingdings" panose="05000000000000000000" pitchFamily="2" charset="2"/>
              <a:buNone/>
              <a:defRPr/>
            </a:pPr>
            <a:r>
              <a:rPr lang="en-US" altLang="zh-CN"/>
              <a:t>After</a:t>
            </a:r>
            <a:r>
              <a:rPr lang="en-US" altLang="zh-CN">
                <a:solidFill>
                  <a:schemeClr val="folHlink"/>
                </a:solidFill>
              </a:rPr>
              <a:t> </a:t>
            </a:r>
            <a:r>
              <a:rPr lang="en-US" altLang="zh-CN">
                <a:solidFill>
                  <a:schemeClr val="accent1"/>
                </a:solidFill>
              </a:rPr>
              <a:t>Update Of </a:t>
            </a:r>
            <a:r>
              <a:rPr lang="en-US" altLang="zh-CN" i="1">
                <a:solidFill>
                  <a:schemeClr val="accent1"/>
                </a:solidFill>
              </a:rPr>
              <a:t>netWorth</a:t>
            </a:r>
            <a:r>
              <a:rPr lang="en-US" altLang="zh-CN">
                <a:solidFill>
                  <a:schemeClr val="folHlink"/>
                </a:solidFill>
              </a:rPr>
              <a:t> </a:t>
            </a:r>
            <a:r>
              <a:rPr lang="en-US" altLang="zh-CN"/>
              <a:t>On MovieExec</a:t>
            </a:r>
            <a:endParaRPr lang="en-US" altLang="zh-CN">
              <a:solidFill>
                <a:schemeClr val="folHlink"/>
              </a:solidFill>
            </a:endParaRPr>
          </a:p>
          <a:p>
            <a:pPr eaLnBrk="1" hangingPunct="1">
              <a:buFont typeface="Wingdings" panose="05000000000000000000" pitchFamily="2" charset="2"/>
              <a:buNone/>
              <a:defRPr/>
            </a:pPr>
            <a:r>
              <a:rPr lang="en-US" altLang="zh-CN">
                <a:solidFill>
                  <a:schemeClr val="accent1"/>
                </a:solidFill>
              </a:rPr>
              <a:t>referencing</a:t>
            </a:r>
          </a:p>
          <a:p>
            <a:pPr eaLnBrk="1" hangingPunct="1">
              <a:buFont typeface="Wingdings" panose="05000000000000000000" pitchFamily="2" charset="2"/>
              <a:buNone/>
              <a:defRPr/>
            </a:pPr>
            <a:r>
              <a:rPr lang="en-US" altLang="zh-CN">
                <a:solidFill>
                  <a:schemeClr val="accent1"/>
                </a:solidFill>
              </a:rPr>
              <a:t>	Old As OldTuple,New As NewTuple</a:t>
            </a:r>
          </a:p>
          <a:p>
            <a:pPr eaLnBrk="1" hangingPunct="1">
              <a:buFont typeface="Wingdings" panose="05000000000000000000" pitchFamily="2" charset="2"/>
              <a:buNone/>
              <a:defRPr/>
            </a:pPr>
            <a:r>
              <a:rPr lang="en-US" altLang="zh-CN" i="1">
                <a:solidFill>
                  <a:schemeClr val="hlink"/>
                </a:solidFill>
                <a:effectLst>
                  <a:outerShdw blurRad="38100" dist="38100" dir="2700000" algn="tl">
                    <a:srgbClr val="000000"/>
                  </a:outerShdw>
                </a:effectLst>
              </a:rPr>
              <a:t>When(OldTuple.netWorth &gt; NewTuple.netWorth)</a:t>
            </a:r>
            <a:endParaRPr lang="en-US" altLang="zh-CN">
              <a:solidFill>
                <a:schemeClr val="folHlink"/>
              </a:solidFill>
            </a:endParaRPr>
          </a:p>
          <a:p>
            <a:pPr eaLnBrk="1" hangingPunct="1">
              <a:buFont typeface="Wingdings" panose="05000000000000000000" pitchFamily="2" charset="2"/>
              <a:buNone/>
              <a:defRPr/>
            </a:pPr>
            <a:r>
              <a:rPr lang="en-US" altLang="zh-CN"/>
              <a:t>	Update MovieExec</a:t>
            </a:r>
          </a:p>
          <a:p>
            <a:pPr eaLnBrk="1" hangingPunct="1">
              <a:buFont typeface="Wingdings" panose="05000000000000000000" pitchFamily="2" charset="2"/>
              <a:buNone/>
              <a:defRPr/>
            </a:pPr>
            <a:r>
              <a:rPr lang="en-US" altLang="zh-CN"/>
              <a:t>	Set netWorth = OldTuple.netWorth</a:t>
            </a:r>
          </a:p>
          <a:p>
            <a:pPr eaLnBrk="1" hangingPunct="1">
              <a:buFont typeface="Wingdings" panose="05000000000000000000" pitchFamily="2" charset="2"/>
              <a:buNone/>
              <a:defRPr/>
            </a:pPr>
            <a:r>
              <a:rPr lang="en-US" altLang="zh-CN"/>
              <a:t>	Where cert# = NewTuple.cert#</a:t>
            </a:r>
          </a:p>
          <a:p>
            <a:pPr eaLnBrk="1" hangingPunct="1">
              <a:buFont typeface="Wingdings" panose="05000000000000000000" pitchFamily="2" charset="2"/>
              <a:buNone/>
              <a:defRPr/>
            </a:pPr>
            <a:r>
              <a:rPr lang="en-US" altLang="zh-CN"/>
              <a:t>For Each Row</a:t>
            </a:r>
            <a:endParaRPr lang="en-US" altLang="zh-CN" b="1"/>
          </a:p>
        </p:txBody>
      </p:sp>
      <p:sp>
        <p:nvSpPr>
          <p:cNvPr id="29699" name="AutoShape 3"/>
          <p:cNvSpPr>
            <a:spLocks/>
          </p:cNvSpPr>
          <p:nvPr/>
        </p:nvSpPr>
        <p:spPr bwMode="auto">
          <a:xfrm>
            <a:off x="7010400" y="1219201"/>
            <a:ext cx="990600" cy="461665"/>
          </a:xfrm>
          <a:prstGeom prst="borderCallout2">
            <a:avLst>
              <a:gd name="adj1" fmla="val 23528"/>
              <a:gd name="adj2" fmla="val -7694"/>
              <a:gd name="adj3" fmla="val 23528"/>
              <a:gd name="adj4" fmla="val -36056"/>
              <a:gd name="adj5" fmla="val 166667"/>
              <a:gd name="adj6" fmla="val -135736"/>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名称</a:t>
            </a:r>
          </a:p>
        </p:txBody>
      </p:sp>
      <p:sp>
        <p:nvSpPr>
          <p:cNvPr id="29700" name="AutoShape 4"/>
          <p:cNvSpPr>
            <a:spLocks/>
          </p:cNvSpPr>
          <p:nvPr/>
        </p:nvSpPr>
        <p:spPr bwMode="auto">
          <a:xfrm>
            <a:off x="3067050" y="434976"/>
            <a:ext cx="1731564" cy="461665"/>
          </a:xfrm>
          <a:prstGeom prst="borderCallout2">
            <a:avLst>
              <a:gd name="adj1" fmla="val 23528"/>
              <a:gd name="adj2" fmla="val -4347"/>
              <a:gd name="adj3" fmla="val 23528"/>
              <a:gd name="adj4" fmla="val -13407"/>
              <a:gd name="adj5" fmla="val 484639"/>
              <a:gd name="adj6" fmla="val -45741"/>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激活的时机</a:t>
            </a:r>
            <a:endParaRPr lang="zh-CN" altLang="en-US" sz="2400">
              <a:latin typeface="Tahoma" panose="020B0604030504040204" pitchFamily="34" charset="0"/>
            </a:endParaRPr>
          </a:p>
        </p:txBody>
      </p:sp>
      <p:sp>
        <p:nvSpPr>
          <p:cNvPr id="29701" name="AutoShape 5"/>
          <p:cNvSpPr>
            <a:spLocks/>
          </p:cNvSpPr>
          <p:nvPr/>
        </p:nvSpPr>
        <p:spPr bwMode="auto">
          <a:xfrm>
            <a:off x="5737226" y="417514"/>
            <a:ext cx="803425" cy="461665"/>
          </a:xfrm>
          <a:prstGeom prst="borderCallout2">
            <a:avLst>
              <a:gd name="adj1" fmla="val 23528"/>
              <a:gd name="adj2" fmla="val -9194"/>
              <a:gd name="adj3" fmla="val 23528"/>
              <a:gd name="adj4" fmla="val -46167"/>
              <a:gd name="adj5" fmla="val 444773"/>
              <a:gd name="adj6" fmla="val -181611"/>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事件</a:t>
            </a:r>
            <a:endParaRPr lang="zh-CN" altLang="en-US" sz="2400">
              <a:latin typeface="Tahoma" panose="020B0604030504040204" pitchFamily="34" charset="0"/>
            </a:endParaRPr>
          </a:p>
        </p:txBody>
      </p:sp>
      <p:sp>
        <p:nvSpPr>
          <p:cNvPr id="29702" name="AutoShape 6"/>
          <p:cNvSpPr>
            <a:spLocks/>
          </p:cNvSpPr>
          <p:nvPr/>
        </p:nvSpPr>
        <p:spPr bwMode="auto">
          <a:xfrm>
            <a:off x="7577138" y="1838325"/>
            <a:ext cx="2533650" cy="850900"/>
          </a:xfrm>
          <a:prstGeom prst="borderCallout2">
            <a:avLst>
              <a:gd name="adj1" fmla="val 13431"/>
              <a:gd name="adj2" fmla="val -2995"/>
              <a:gd name="adj3" fmla="val 13431"/>
              <a:gd name="adj4" fmla="val -23144"/>
              <a:gd name="adj5" fmla="val 193097"/>
              <a:gd name="adj6" fmla="val -95759"/>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新值/修改后的值</a:t>
            </a:r>
          </a:p>
          <a:p>
            <a:pPr eaLnBrk="1" hangingPunct="1">
              <a:spcBef>
                <a:spcPct val="0"/>
              </a:spcBef>
              <a:buClrTx/>
              <a:buFontTx/>
              <a:buNone/>
            </a:pPr>
            <a:r>
              <a:rPr lang="zh-CN" altLang="en-US" sz="2400" b="1">
                <a:latin typeface="Tahoma" panose="020B0604030504040204" pitchFamily="34" charset="0"/>
              </a:rPr>
              <a:t>旧值/修改前的值</a:t>
            </a:r>
            <a:endParaRPr lang="zh-CN" altLang="en-US" sz="2400">
              <a:latin typeface="Tahoma" panose="020B0604030504040204" pitchFamily="34" charset="0"/>
            </a:endParaRPr>
          </a:p>
        </p:txBody>
      </p:sp>
      <p:sp>
        <p:nvSpPr>
          <p:cNvPr id="29703" name="AutoShape 7"/>
          <p:cNvSpPr>
            <a:spLocks/>
          </p:cNvSpPr>
          <p:nvPr/>
        </p:nvSpPr>
        <p:spPr bwMode="auto">
          <a:xfrm>
            <a:off x="7780339" y="3116264"/>
            <a:ext cx="2350323" cy="461665"/>
          </a:xfrm>
          <a:prstGeom prst="borderCallout2">
            <a:avLst>
              <a:gd name="adj1" fmla="val 23528"/>
              <a:gd name="adj2" fmla="val -3218"/>
              <a:gd name="adj3" fmla="val 23528"/>
              <a:gd name="adj4" fmla="val -3620"/>
              <a:gd name="adj5" fmla="val 193463"/>
              <a:gd name="adj6" fmla="val -5162"/>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执行程序的条件</a:t>
            </a:r>
            <a:endParaRPr lang="zh-CN" altLang="en-US" sz="2400">
              <a:latin typeface="Tahoma" panose="020B0604030504040204" pitchFamily="34" charset="0"/>
            </a:endParaRPr>
          </a:p>
        </p:txBody>
      </p:sp>
      <p:sp>
        <p:nvSpPr>
          <p:cNvPr id="29704" name="AutoShape 8"/>
          <p:cNvSpPr>
            <a:spLocks/>
          </p:cNvSpPr>
          <p:nvPr/>
        </p:nvSpPr>
        <p:spPr bwMode="auto">
          <a:xfrm>
            <a:off x="7212013" y="6067426"/>
            <a:ext cx="3278462" cy="461665"/>
          </a:xfrm>
          <a:prstGeom prst="borderCallout2">
            <a:avLst>
              <a:gd name="adj1" fmla="val 23528"/>
              <a:gd name="adj2" fmla="val -2315"/>
              <a:gd name="adj3" fmla="val 23528"/>
              <a:gd name="adj4" fmla="val -22759"/>
              <a:gd name="adj5" fmla="val 56537"/>
              <a:gd name="adj6" fmla="val -96431"/>
            </a:avLst>
          </a:prstGeom>
          <a:noFill/>
          <a:ln w="28575">
            <a:solidFill>
              <a:srgbClr val="F3F7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每修改一个元组便激活</a:t>
            </a:r>
          </a:p>
        </p:txBody>
      </p:sp>
    </p:spTree>
    <p:extLst>
      <p:ext uri="{BB962C8B-B14F-4D97-AF65-F5344CB8AC3E}">
        <p14:creationId xmlns:p14="http://schemas.microsoft.com/office/powerpoint/2010/main" val="2555051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500" fill="hold"/>
                                        <p:tgtEl>
                                          <p:spTgt spid="29699"/>
                                        </p:tgtEl>
                                        <p:attrNameLst>
                                          <p:attrName>ppt_w</p:attrName>
                                        </p:attrNameLst>
                                      </p:cBhvr>
                                      <p:tavLst>
                                        <p:tav tm="0">
                                          <p:val>
                                            <p:strVal val="4*#ppt_w"/>
                                          </p:val>
                                        </p:tav>
                                        <p:tav tm="100000">
                                          <p:val>
                                            <p:strVal val="#ppt_w"/>
                                          </p:val>
                                        </p:tav>
                                      </p:tavLst>
                                    </p:anim>
                                    <p:anim calcmode="lin" valueType="num">
                                      <p:cBhvr>
                                        <p:cTn id="8" dur="500" fill="hold"/>
                                        <p:tgtEl>
                                          <p:spTgt spid="29699"/>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69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p:cTn id="13" dur="500" fill="hold"/>
                                        <p:tgtEl>
                                          <p:spTgt spid="29700"/>
                                        </p:tgtEl>
                                        <p:attrNameLst>
                                          <p:attrName>ppt_w</p:attrName>
                                        </p:attrNameLst>
                                      </p:cBhvr>
                                      <p:tavLst>
                                        <p:tav tm="0">
                                          <p:val>
                                            <p:strVal val="4*#ppt_w"/>
                                          </p:val>
                                        </p:tav>
                                        <p:tav tm="100000">
                                          <p:val>
                                            <p:strVal val="#ppt_w"/>
                                          </p:val>
                                        </p:tav>
                                      </p:tavLst>
                                    </p:anim>
                                    <p:anim calcmode="lin" valueType="num">
                                      <p:cBhvr>
                                        <p:cTn id="14" dur="500" fill="hold"/>
                                        <p:tgtEl>
                                          <p:spTgt spid="29700"/>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70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29701"/>
                                        </p:tgtEl>
                                        <p:attrNameLst>
                                          <p:attrName>style.visibility</p:attrName>
                                        </p:attrNameLst>
                                      </p:cBhvr>
                                      <p:to>
                                        <p:strVal val="visible"/>
                                      </p:to>
                                    </p:set>
                                    <p:anim calcmode="lin" valueType="num">
                                      <p:cBhvr>
                                        <p:cTn id="19" dur="500" fill="hold"/>
                                        <p:tgtEl>
                                          <p:spTgt spid="29701"/>
                                        </p:tgtEl>
                                        <p:attrNameLst>
                                          <p:attrName>ppt_w</p:attrName>
                                        </p:attrNameLst>
                                      </p:cBhvr>
                                      <p:tavLst>
                                        <p:tav tm="0">
                                          <p:val>
                                            <p:strVal val="4*#ppt_w"/>
                                          </p:val>
                                        </p:tav>
                                        <p:tav tm="100000">
                                          <p:val>
                                            <p:strVal val="#ppt_w"/>
                                          </p:val>
                                        </p:tav>
                                      </p:tavLst>
                                    </p:anim>
                                    <p:anim calcmode="lin" valueType="num">
                                      <p:cBhvr>
                                        <p:cTn id="20" dur="500" fill="hold"/>
                                        <p:tgtEl>
                                          <p:spTgt spid="29701"/>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701"/>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29702"/>
                                        </p:tgtEl>
                                        <p:attrNameLst>
                                          <p:attrName>style.visibility</p:attrName>
                                        </p:attrNameLst>
                                      </p:cBhvr>
                                      <p:to>
                                        <p:strVal val="visible"/>
                                      </p:to>
                                    </p:set>
                                    <p:anim calcmode="lin" valueType="num">
                                      <p:cBhvr>
                                        <p:cTn id="25" dur="500" fill="hold"/>
                                        <p:tgtEl>
                                          <p:spTgt spid="29702"/>
                                        </p:tgtEl>
                                        <p:attrNameLst>
                                          <p:attrName>ppt_w</p:attrName>
                                        </p:attrNameLst>
                                      </p:cBhvr>
                                      <p:tavLst>
                                        <p:tav tm="0">
                                          <p:val>
                                            <p:strVal val="4*#ppt_w"/>
                                          </p:val>
                                        </p:tav>
                                        <p:tav tm="100000">
                                          <p:val>
                                            <p:strVal val="#ppt_w"/>
                                          </p:val>
                                        </p:tav>
                                      </p:tavLst>
                                    </p:anim>
                                    <p:anim calcmode="lin" valueType="num">
                                      <p:cBhvr>
                                        <p:cTn id="26" dur="500" fill="hold"/>
                                        <p:tgtEl>
                                          <p:spTgt spid="29702"/>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7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29703"/>
                                        </p:tgtEl>
                                        <p:attrNameLst>
                                          <p:attrName>style.visibility</p:attrName>
                                        </p:attrNameLst>
                                      </p:cBhvr>
                                      <p:to>
                                        <p:strVal val="visible"/>
                                      </p:to>
                                    </p:set>
                                    <p:anim calcmode="lin" valueType="num">
                                      <p:cBhvr>
                                        <p:cTn id="31" dur="500" fill="hold"/>
                                        <p:tgtEl>
                                          <p:spTgt spid="29703"/>
                                        </p:tgtEl>
                                        <p:attrNameLst>
                                          <p:attrName>ppt_w</p:attrName>
                                        </p:attrNameLst>
                                      </p:cBhvr>
                                      <p:tavLst>
                                        <p:tav tm="0">
                                          <p:val>
                                            <p:strVal val="4*#ppt_w"/>
                                          </p:val>
                                        </p:tav>
                                        <p:tav tm="100000">
                                          <p:val>
                                            <p:strVal val="#ppt_w"/>
                                          </p:val>
                                        </p:tav>
                                      </p:tavLst>
                                    </p:anim>
                                    <p:anim calcmode="lin" valueType="num">
                                      <p:cBhvr>
                                        <p:cTn id="32" dur="500" fill="hold"/>
                                        <p:tgtEl>
                                          <p:spTgt spid="29703"/>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70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29704"/>
                                        </p:tgtEl>
                                        <p:attrNameLst>
                                          <p:attrName>style.visibility</p:attrName>
                                        </p:attrNameLst>
                                      </p:cBhvr>
                                      <p:to>
                                        <p:strVal val="visible"/>
                                      </p:to>
                                    </p:set>
                                    <p:anim calcmode="lin" valueType="num">
                                      <p:cBhvr>
                                        <p:cTn id="37" dur="500" fill="hold"/>
                                        <p:tgtEl>
                                          <p:spTgt spid="29704"/>
                                        </p:tgtEl>
                                        <p:attrNameLst>
                                          <p:attrName>ppt_w</p:attrName>
                                        </p:attrNameLst>
                                      </p:cBhvr>
                                      <p:tavLst>
                                        <p:tav tm="0">
                                          <p:val>
                                            <p:strVal val="4*#ppt_w"/>
                                          </p:val>
                                        </p:tav>
                                        <p:tav tm="100000">
                                          <p:val>
                                            <p:strVal val="#ppt_w"/>
                                          </p:val>
                                        </p:tav>
                                      </p:tavLst>
                                    </p:anim>
                                    <p:anim calcmode="lin" valueType="num">
                                      <p:cBhvr>
                                        <p:cTn id="38" dur="500" fill="hold"/>
                                        <p:tgtEl>
                                          <p:spTgt spid="2970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297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P spid="29700" grpId="0" animBg="1" autoUpdateAnimBg="0"/>
      <p:bldP spid="29701" grpId="0" animBg="1" autoUpdateAnimBg="0"/>
      <p:bldP spid="29702" grpId="0" animBg="1" autoUpdateAnimBg="0"/>
      <p:bldP spid="29703" grpId="0" animBg="1" autoUpdateAnimBg="0"/>
      <p:bldP spid="2970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600200" y="1981200"/>
            <a:ext cx="8915400" cy="4840288"/>
          </a:xfrm>
        </p:spPr>
        <p:txBody>
          <a:bodyPr/>
          <a:lstStyle/>
          <a:p>
            <a:pPr eaLnBrk="1" hangingPunct="1">
              <a:buFont typeface="Wingdings" panose="05000000000000000000" pitchFamily="2" charset="2"/>
              <a:buNone/>
              <a:defRPr/>
            </a:pPr>
            <a:r>
              <a:rPr lang="en-US" altLang="zh-CN">
                <a:solidFill>
                  <a:schemeClr val="hlink"/>
                </a:solidFill>
              </a:rPr>
              <a:t>Create Trigger</a:t>
            </a:r>
            <a:r>
              <a:rPr lang="en-US" altLang="zh-CN"/>
              <a:t> </a:t>
            </a:r>
            <a:r>
              <a:rPr lang="en-US" altLang="zh-CN">
                <a:solidFill>
                  <a:schemeClr val="accent1"/>
                </a:solidFill>
              </a:rPr>
              <a:t>NetWorthTrigger</a:t>
            </a:r>
          </a:p>
          <a:p>
            <a:pPr eaLnBrk="1" hangingPunct="1">
              <a:buFont typeface="Wingdings" panose="05000000000000000000" pitchFamily="2" charset="2"/>
              <a:buNone/>
              <a:defRPr/>
            </a:pPr>
            <a:r>
              <a:rPr lang="en-US" altLang="zh-CN"/>
              <a:t>After</a:t>
            </a:r>
            <a:r>
              <a:rPr lang="en-US" altLang="zh-CN">
                <a:solidFill>
                  <a:schemeClr val="folHlink"/>
                </a:solidFill>
              </a:rPr>
              <a:t> </a:t>
            </a:r>
            <a:r>
              <a:rPr lang="en-US" altLang="zh-CN">
                <a:solidFill>
                  <a:schemeClr val="accent1"/>
                </a:solidFill>
              </a:rPr>
              <a:t>Update Of </a:t>
            </a:r>
            <a:r>
              <a:rPr lang="en-US" altLang="zh-CN" i="1">
                <a:solidFill>
                  <a:schemeClr val="accent1"/>
                </a:solidFill>
              </a:rPr>
              <a:t>netWorth</a:t>
            </a:r>
            <a:r>
              <a:rPr lang="en-US" altLang="zh-CN">
                <a:solidFill>
                  <a:schemeClr val="folHlink"/>
                </a:solidFill>
              </a:rPr>
              <a:t> </a:t>
            </a:r>
            <a:r>
              <a:rPr lang="en-US" altLang="zh-CN"/>
              <a:t>On MovieExec</a:t>
            </a:r>
            <a:endParaRPr lang="en-US" altLang="zh-CN">
              <a:solidFill>
                <a:schemeClr val="folHlink"/>
              </a:solidFill>
            </a:endParaRPr>
          </a:p>
          <a:p>
            <a:pPr eaLnBrk="1" hangingPunct="1">
              <a:buFont typeface="Wingdings" panose="05000000000000000000" pitchFamily="2" charset="2"/>
              <a:buNone/>
              <a:defRPr/>
            </a:pPr>
            <a:r>
              <a:rPr lang="en-US" altLang="zh-CN">
                <a:solidFill>
                  <a:schemeClr val="accent1"/>
                </a:solidFill>
              </a:rPr>
              <a:t>referencing</a:t>
            </a:r>
          </a:p>
          <a:p>
            <a:pPr eaLnBrk="1" hangingPunct="1">
              <a:buFont typeface="Wingdings" panose="05000000000000000000" pitchFamily="2" charset="2"/>
              <a:buNone/>
              <a:defRPr/>
            </a:pPr>
            <a:r>
              <a:rPr lang="en-US" altLang="zh-CN">
                <a:solidFill>
                  <a:schemeClr val="folHlink"/>
                </a:solidFill>
              </a:rPr>
              <a:t>	</a:t>
            </a:r>
            <a:r>
              <a:rPr lang="en-US" altLang="zh-CN">
                <a:solidFill>
                  <a:schemeClr val="accent1"/>
                </a:solidFill>
              </a:rPr>
              <a:t>Old As OldTuple,New As NewTuple</a:t>
            </a:r>
          </a:p>
          <a:p>
            <a:pPr eaLnBrk="1" hangingPunct="1">
              <a:buFont typeface="Wingdings" panose="05000000000000000000" pitchFamily="2" charset="2"/>
              <a:buNone/>
              <a:defRPr/>
            </a:pPr>
            <a:r>
              <a:rPr lang="en-US" altLang="zh-CN" i="1">
                <a:solidFill>
                  <a:schemeClr val="hlink"/>
                </a:solidFill>
                <a:effectLst>
                  <a:outerShdw blurRad="38100" dist="38100" dir="2700000" algn="tl">
                    <a:srgbClr val="000000"/>
                  </a:outerShdw>
                </a:effectLst>
              </a:rPr>
              <a:t>When(OldTuple.netWorth &gt; NewTuple.netWorth)</a:t>
            </a:r>
            <a:endParaRPr lang="en-US" altLang="zh-CN">
              <a:solidFill>
                <a:schemeClr val="hlink"/>
              </a:solidFill>
            </a:endParaRPr>
          </a:p>
          <a:p>
            <a:pPr eaLnBrk="1" hangingPunct="1">
              <a:buFont typeface="Wingdings" panose="05000000000000000000" pitchFamily="2" charset="2"/>
              <a:buNone/>
              <a:defRPr/>
            </a:pPr>
            <a:r>
              <a:rPr lang="en-US" altLang="zh-CN"/>
              <a:t>	Update MovieExec</a:t>
            </a:r>
          </a:p>
          <a:p>
            <a:pPr eaLnBrk="1" hangingPunct="1">
              <a:buFont typeface="Wingdings" panose="05000000000000000000" pitchFamily="2" charset="2"/>
              <a:buNone/>
              <a:defRPr/>
            </a:pPr>
            <a:r>
              <a:rPr lang="en-US" altLang="zh-CN"/>
              <a:t>	Set netWorth = OldTuple.netWorth</a:t>
            </a:r>
          </a:p>
          <a:p>
            <a:pPr eaLnBrk="1" hangingPunct="1">
              <a:buFont typeface="Wingdings" panose="05000000000000000000" pitchFamily="2" charset="2"/>
              <a:buNone/>
              <a:defRPr/>
            </a:pPr>
            <a:r>
              <a:rPr lang="en-US" altLang="zh-CN"/>
              <a:t>	Where cert# = NewTuple.cert#</a:t>
            </a:r>
          </a:p>
          <a:p>
            <a:pPr eaLnBrk="1" hangingPunct="1">
              <a:buFont typeface="Wingdings" panose="05000000000000000000" pitchFamily="2" charset="2"/>
              <a:buNone/>
              <a:defRPr/>
            </a:pPr>
            <a:r>
              <a:rPr lang="en-US" altLang="zh-CN"/>
              <a:t>For Each Row</a:t>
            </a:r>
            <a:endParaRPr lang="en-US" altLang="zh-CN" b="1"/>
          </a:p>
        </p:txBody>
      </p:sp>
      <p:sp>
        <p:nvSpPr>
          <p:cNvPr id="47107" name="AutoShape 3"/>
          <p:cNvSpPr>
            <a:spLocks/>
          </p:cNvSpPr>
          <p:nvPr/>
        </p:nvSpPr>
        <p:spPr bwMode="auto">
          <a:xfrm>
            <a:off x="7010400" y="1219201"/>
            <a:ext cx="990600" cy="461665"/>
          </a:xfrm>
          <a:prstGeom prst="borderCallout2">
            <a:avLst>
              <a:gd name="adj1" fmla="val 23528"/>
              <a:gd name="adj2" fmla="val -7694"/>
              <a:gd name="adj3" fmla="val 23528"/>
              <a:gd name="adj4" fmla="val -36056"/>
              <a:gd name="adj5" fmla="val 166667"/>
              <a:gd name="adj6" fmla="val -135736"/>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名称</a:t>
            </a:r>
          </a:p>
        </p:txBody>
      </p:sp>
      <p:sp>
        <p:nvSpPr>
          <p:cNvPr id="47108" name="AutoShape 4"/>
          <p:cNvSpPr>
            <a:spLocks/>
          </p:cNvSpPr>
          <p:nvPr/>
        </p:nvSpPr>
        <p:spPr bwMode="auto">
          <a:xfrm>
            <a:off x="3067050" y="434976"/>
            <a:ext cx="1731564" cy="461665"/>
          </a:xfrm>
          <a:prstGeom prst="borderCallout2">
            <a:avLst>
              <a:gd name="adj1" fmla="val 23528"/>
              <a:gd name="adj2" fmla="val -4347"/>
              <a:gd name="adj3" fmla="val 23528"/>
              <a:gd name="adj4" fmla="val -13407"/>
              <a:gd name="adj5" fmla="val 484639"/>
              <a:gd name="adj6" fmla="val -45741"/>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激活的时机</a:t>
            </a:r>
            <a:endParaRPr lang="zh-CN" altLang="en-US" sz="2400">
              <a:latin typeface="Tahoma" panose="020B0604030504040204" pitchFamily="34" charset="0"/>
            </a:endParaRPr>
          </a:p>
        </p:txBody>
      </p:sp>
      <p:sp>
        <p:nvSpPr>
          <p:cNvPr id="47109" name="AutoShape 5"/>
          <p:cNvSpPr>
            <a:spLocks/>
          </p:cNvSpPr>
          <p:nvPr/>
        </p:nvSpPr>
        <p:spPr bwMode="auto">
          <a:xfrm>
            <a:off x="5737226" y="417514"/>
            <a:ext cx="803425" cy="461665"/>
          </a:xfrm>
          <a:prstGeom prst="borderCallout2">
            <a:avLst>
              <a:gd name="adj1" fmla="val 23528"/>
              <a:gd name="adj2" fmla="val -9194"/>
              <a:gd name="adj3" fmla="val 23528"/>
              <a:gd name="adj4" fmla="val -46167"/>
              <a:gd name="adj5" fmla="val 444773"/>
              <a:gd name="adj6" fmla="val -181611"/>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事件</a:t>
            </a:r>
            <a:endParaRPr lang="zh-CN" altLang="en-US" sz="2400">
              <a:latin typeface="Tahoma" panose="020B0604030504040204" pitchFamily="34" charset="0"/>
            </a:endParaRPr>
          </a:p>
        </p:txBody>
      </p:sp>
      <p:sp>
        <p:nvSpPr>
          <p:cNvPr id="47110" name="AutoShape 6"/>
          <p:cNvSpPr>
            <a:spLocks/>
          </p:cNvSpPr>
          <p:nvPr/>
        </p:nvSpPr>
        <p:spPr bwMode="auto">
          <a:xfrm>
            <a:off x="7577138" y="1838325"/>
            <a:ext cx="2533650" cy="850900"/>
          </a:xfrm>
          <a:prstGeom prst="borderCallout2">
            <a:avLst>
              <a:gd name="adj1" fmla="val 13431"/>
              <a:gd name="adj2" fmla="val -2995"/>
              <a:gd name="adj3" fmla="val 13431"/>
              <a:gd name="adj4" fmla="val -23144"/>
              <a:gd name="adj5" fmla="val 193097"/>
              <a:gd name="adj6" fmla="val -95759"/>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新值/修改后的值</a:t>
            </a:r>
          </a:p>
          <a:p>
            <a:pPr eaLnBrk="1" hangingPunct="1">
              <a:spcBef>
                <a:spcPct val="0"/>
              </a:spcBef>
              <a:buClrTx/>
              <a:buFontTx/>
              <a:buNone/>
            </a:pPr>
            <a:r>
              <a:rPr lang="zh-CN" altLang="en-US" sz="2400" b="1">
                <a:latin typeface="Tahoma" panose="020B0604030504040204" pitchFamily="34" charset="0"/>
              </a:rPr>
              <a:t>旧值/修改前的值</a:t>
            </a:r>
            <a:endParaRPr lang="zh-CN" altLang="en-US" sz="2400">
              <a:latin typeface="Tahoma" panose="020B0604030504040204" pitchFamily="34" charset="0"/>
            </a:endParaRPr>
          </a:p>
        </p:txBody>
      </p:sp>
      <p:sp>
        <p:nvSpPr>
          <p:cNvPr id="47111" name="AutoShape 7"/>
          <p:cNvSpPr>
            <a:spLocks/>
          </p:cNvSpPr>
          <p:nvPr/>
        </p:nvSpPr>
        <p:spPr bwMode="auto">
          <a:xfrm>
            <a:off x="7780339" y="3116264"/>
            <a:ext cx="2350323" cy="461665"/>
          </a:xfrm>
          <a:prstGeom prst="borderCallout2">
            <a:avLst>
              <a:gd name="adj1" fmla="val 23528"/>
              <a:gd name="adj2" fmla="val -3218"/>
              <a:gd name="adj3" fmla="val 23528"/>
              <a:gd name="adj4" fmla="val -3620"/>
              <a:gd name="adj5" fmla="val 193463"/>
              <a:gd name="adj6" fmla="val -5162"/>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执行程序的条件</a:t>
            </a:r>
            <a:endParaRPr lang="zh-CN" altLang="en-US" sz="2400">
              <a:latin typeface="Tahoma" panose="020B0604030504040204" pitchFamily="34" charset="0"/>
            </a:endParaRPr>
          </a:p>
        </p:txBody>
      </p:sp>
      <p:sp>
        <p:nvSpPr>
          <p:cNvPr id="47112" name="AutoShape 8"/>
          <p:cNvSpPr>
            <a:spLocks/>
          </p:cNvSpPr>
          <p:nvPr/>
        </p:nvSpPr>
        <p:spPr bwMode="auto">
          <a:xfrm>
            <a:off x="7212013" y="6067426"/>
            <a:ext cx="3278462" cy="461665"/>
          </a:xfrm>
          <a:prstGeom prst="borderCallout2">
            <a:avLst>
              <a:gd name="adj1" fmla="val 23528"/>
              <a:gd name="adj2" fmla="val -2315"/>
              <a:gd name="adj3" fmla="val 23528"/>
              <a:gd name="adj4" fmla="val -22759"/>
              <a:gd name="adj5" fmla="val 56537"/>
              <a:gd name="adj6" fmla="val -96431"/>
            </a:avLst>
          </a:prstGeom>
          <a:noFill/>
          <a:ln w="28575">
            <a:solidFill>
              <a:srgbClr val="F7E645"/>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latin typeface="Tahoma" panose="020B0604030504040204" pitchFamily="34" charset="0"/>
              </a:rPr>
              <a:t>每修改一个元组便激活</a:t>
            </a:r>
          </a:p>
        </p:txBody>
      </p:sp>
    </p:spTree>
    <p:extLst>
      <p:ext uri="{BB962C8B-B14F-4D97-AF65-F5344CB8AC3E}">
        <p14:creationId xmlns:p14="http://schemas.microsoft.com/office/powerpoint/2010/main" val="318250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09800" y="746126"/>
            <a:ext cx="7772400" cy="868363"/>
          </a:xfrm>
        </p:spPr>
        <p:txBody>
          <a:bodyPr/>
          <a:lstStyle/>
          <a:p>
            <a:pPr eaLnBrk="1" hangingPunct="1"/>
            <a:r>
              <a:rPr lang="zh-CN" altLang="en-US" sz="3200"/>
              <a:t>小结</a:t>
            </a:r>
          </a:p>
        </p:txBody>
      </p:sp>
      <p:sp>
        <p:nvSpPr>
          <p:cNvPr id="48131" name="Rectangle 3"/>
          <p:cNvSpPr>
            <a:spLocks noGrp="1" noChangeArrowheads="1"/>
          </p:cNvSpPr>
          <p:nvPr>
            <p:ph type="body" idx="1"/>
          </p:nvPr>
        </p:nvSpPr>
        <p:spPr/>
        <p:txBody>
          <a:bodyPr/>
          <a:lstStyle/>
          <a:p>
            <a:pPr eaLnBrk="1" hangingPunct="1"/>
            <a:r>
              <a:rPr lang="zh-CN" altLang="en-US" sz="2400" dirty="0"/>
              <a:t>数据库保护</a:t>
            </a:r>
          </a:p>
          <a:p>
            <a:pPr lvl="1" eaLnBrk="1" hangingPunct="1"/>
            <a:r>
              <a:rPr lang="zh-CN" altLang="en-US" dirty="0"/>
              <a:t>为了保证数据的安全可靠和正确有效,</a:t>
            </a:r>
            <a:r>
              <a:rPr lang="en-US" altLang="zh-CN" dirty="0"/>
              <a:t>DBMS</a:t>
            </a:r>
            <a:r>
              <a:rPr lang="zh-CN" altLang="en-US" dirty="0"/>
              <a:t>必须提供统一的数据保护功能.(数据控制)</a:t>
            </a:r>
          </a:p>
          <a:p>
            <a:pPr eaLnBrk="1" hangingPunct="1"/>
            <a:endParaRPr lang="zh-CN" altLang="en-US" sz="2400" dirty="0"/>
          </a:p>
          <a:p>
            <a:pPr eaLnBrk="1" hangingPunct="1"/>
            <a:r>
              <a:rPr lang="zh-CN" altLang="en-US" sz="2400" dirty="0"/>
              <a:t>机制</a:t>
            </a:r>
          </a:p>
          <a:p>
            <a:pPr lvl="1" eaLnBrk="1" hangingPunct="1"/>
            <a:r>
              <a:rPr lang="zh-CN" altLang="en-US" dirty="0"/>
              <a:t>安全性</a:t>
            </a:r>
          </a:p>
          <a:p>
            <a:pPr lvl="1" eaLnBrk="1" hangingPunct="1"/>
            <a:r>
              <a:rPr lang="zh-CN" altLang="en-US" dirty="0"/>
              <a:t>完整性</a:t>
            </a:r>
          </a:p>
          <a:p>
            <a:pPr lvl="1" eaLnBrk="1" hangingPunct="1"/>
            <a:r>
              <a:rPr lang="zh-CN" altLang="en-US" dirty="0"/>
              <a:t>并发控制</a:t>
            </a:r>
          </a:p>
          <a:p>
            <a:pPr lvl="1" eaLnBrk="1" hangingPunct="1"/>
            <a:r>
              <a:rPr lang="zh-CN" altLang="en-US" dirty="0"/>
              <a:t>数据库恢复</a:t>
            </a:r>
          </a:p>
          <a:p>
            <a:pPr eaLnBrk="1" hangingPunct="1"/>
            <a:endParaRPr lang="zh-CN" altLang="en-US" sz="2400" dirty="0"/>
          </a:p>
        </p:txBody>
      </p:sp>
    </p:spTree>
    <p:extLst>
      <p:ext uri="{BB962C8B-B14F-4D97-AF65-F5344CB8AC3E}">
        <p14:creationId xmlns:p14="http://schemas.microsoft.com/office/powerpoint/2010/main" val="129481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46836-EF3B-4264-ADEB-84CEF2E8728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数据库安全问题频发</a:t>
            </a:r>
          </a:p>
        </p:txBody>
      </p:sp>
      <p:sp>
        <p:nvSpPr>
          <p:cNvPr id="3" name="内容占位符 2">
            <a:extLst>
              <a:ext uri="{FF2B5EF4-FFF2-40B4-BE49-F238E27FC236}">
                <a16:creationId xmlns:a16="http://schemas.microsoft.com/office/drawing/2014/main" id="{D68A57D1-3876-4BC2-B0FB-4AEB18A62435}"/>
              </a:ext>
            </a:extLst>
          </p:cNvPr>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实例：</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数据库受到网络病毒攻击</a:t>
            </a:r>
            <a:endParaRPr lang="en-US" altLang="zh-CN" sz="2400" dirty="0">
              <a:latin typeface="微软雅黑" panose="020B0503020204020204" pitchFamily="34" charset="-122"/>
              <a:ea typeface="微软雅黑" panose="020B0503020204020204" pitchFamily="34" charset="-122"/>
            </a:endParaRPr>
          </a:p>
          <a:p>
            <a:r>
              <a:rPr lang="zh-CN" altLang="en-US" sz="2400" dirty="0"/>
              <a:t>现象：数据库遭遇重启失败（图为报错现场）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原因查找：</a:t>
            </a:r>
            <a:endParaRPr lang="en-US" altLang="zh-CN" sz="2400" dirty="0"/>
          </a:p>
          <a:p>
            <a:pPr lvl="1"/>
            <a:r>
              <a:rPr lang="en-US" altLang="zh-CN" sz="2000" dirty="0"/>
              <a:t>Tab$</a:t>
            </a:r>
            <a:r>
              <a:rPr lang="zh-CN" altLang="en-US" sz="2000" dirty="0"/>
              <a:t>中数据被清空，导致数据库启动时一致性检查失败；</a:t>
            </a:r>
            <a:endParaRPr lang="en-US" altLang="zh-CN" sz="2000" dirty="0"/>
          </a:p>
          <a:p>
            <a:pPr lvl="1"/>
            <a:r>
              <a:rPr lang="zh-CN" altLang="en-US" sz="2000" dirty="0"/>
              <a:t>进一步定位：发现客户数据库中存在</a:t>
            </a:r>
            <a:r>
              <a:rPr lang="en-US" altLang="zh-CN" sz="2000" dirty="0"/>
              <a:t>3</a:t>
            </a:r>
            <a:r>
              <a:rPr lang="zh-CN" altLang="en-US" sz="2000" dirty="0"/>
              <a:t>个恶意存储过程和</a:t>
            </a:r>
            <a:r>
              <a:rPr lang="en-US" altLang="zh-CN" sz="2000" dirty="0"/>
              <a:t>2</a:t>
            </a:r>
            <a:r>
              <a:rPr lang="zh-CN" altLang="en-US" sz="2000" dirty="0"/>
              <a:t>个恶意触发器。</a:t>
            </a:r>
          </a:p>
        </p:txBody>
      </p:sp>
      <p:sp>
        <p:nvSpPr>
          <p:cNvPr id="4" name="日期占位符 3">
            <a:extLst>
              <a:ext uri="{FF2B5EF4-FFF2-40B4-BE49-F238E27FC236}">
                <a16:creationId xmlns:a16="http://schemas.microsoft.com/office/drawing/2014/main" id="{2F112FBA-A5EB-4752-968A-A12D13F8F612}"/>
              </a:ext>
            </a:extLst>
          </p:cNvPr>
          <p:cNvSpPr>
            <a:spLocks noGrp="1"/>
          </p:cNvSpPr>
          <p:nvPr>
            <p:ph type="dt" sz="half" idx="10"/>
          </p:nvPr>
        </p:nvSpPr>
        <p:spPr/>
        <p:txBody>
          <a:bodyPr/>
          <a:lstStyle/>
          <a:p>
            <a:pPr>
              <a:defRPr/>
            </a:pPr>
            <a:fld id="{378C8BB4-2377-4898-86DE-EC4DCDF8AC9B}" type="datetime1">
              <a:rPr lang="en-US" altLang="zh-CN" smtClean="0"/>
              <a:t>10/10/2022</a:t>
            </a:fld>
            <a:endParaRPr lang="en-US" altLang="zh-CN"/>
          </a:p>
        </p:txBody>
      </p:sp>
      <p:sp>
        <p:nvSpPr>
          <p:cNvPr id="5" name="灯片编号占位符 4">
            <a:extLst>
              <a:ext uri="{FF2B5EF4-FFF2-40B4-BE49-F238E27FC236}">
                <a16:creationId xmlns:a16="http://schemas.microsoft.com/office/drawing/2014/main" id="{507A560A-6EA6-4A87-BCBB-304516453102}"/>
              </a:ext>
            </a:extLst>
          </p:cNvPr>
          <p:cNvSpPr>
            <a:spLocks noGrp="1"/>
          </p:cNvSpPr>
          <p:nvPr>
            <p:ph type="sldNum" sz="quarter" idx="11"/>
          </p:nvPr>
        </p:nvSpPr>
        <p:spPr/>
        <p:txBody>
          <a:bodyPr/>
          <a:lstStyle/>
          <a:p>
            <a:pPr>
              <a:defRPr/>
            </a:pPr>
            <a:fld id="{47F445B7-5C44-804A-899A-16C4D8122FBA}" type="slidenum">
              <a:rPr lang="en-US" altLang="zh-CN" smtClean="0"/>
              <a:pPr>
                <a:defRPr/>
              </a:pPr>
              <a:t>5</a:t>
            </a:fld>
            <a:endParaRPr lang="en-US" altLang="zh-CN"/>
          </a:p>
        </p:txBody>
      </p:sp>
      <p:pic>
        <p:nvPicPr>
          <p:cNvPr id="2050" name="Picture 2" descr="记一次突发的数据库病毒攻击事件">
            <a:extLst>
              <a:ext uri="{FF2B5EF4-FFF2-40B4-BE49-F238E27FC236}">
                <a16:creationId xmlns:a16="http://schemas.microsoft.com/office/drawing/2014/main" id="{E3C13588-EB7C-419D-941B-36BDDDC9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393" y="2794967"/>
            <a:ext cx="6572250" cy="196047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六边形 5">
            <a:extLst>
              <a:ext uri="{FF2B5EF4-FFF2-40B4-BE49-F238E27FC236}">
                <a16:creationId xmlns:a16="http://schemas.microsoft.com/office/drawing/2014/main" id="{8082C204-5FBA-4727-9765-9371B5E57528}"/>
              </a:ext>
            </a:extLst>
          </p:cNvPr>
          <p:cNvSpPr/>
          <p:nvPr/>
        </p:nvSpPr>
        <p:spPr>
          <a:xfrm>
            <a:off x="8934785" y="1618916"/>
            <a:ext cx="1383631" cy="998621"/>
          </a:xfrm>
          <a:prstGeom prst="hexag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b="1" dirty="0">
                <a:solidFill>
                  <a:srgbClr val="C00000"/>
                </a:solidFill>
              </a:rPr>
              <a:t>数据库恶意注入攻击</a:t>
            </a:r>
          </a:p>
        </p:txBody>
      </p:sp>
    </p:spTree>
    <p:extLst>
      <p:ext uri="{BB962C8B-B14F-4D97-AF65-F5344CB8AC3E}">
        <p14:creationId xmlns:p14="http://schemas.microsoft.com/office/powerpoint/2010/main" val="100808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8472B-F89A-4E3B-A496-89649253637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国产数据库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达梦数据库安全版</a:t>
            </a:r>
          </a:p>
        </p:txBody>
      </p:sp>
      <p:sp>
        <p:nvSpPr>
          <p:cNvPr id="4" name="日期占位符 3">
            <a:extLst>
              <a:ext uri="{FF2B5EF4-FFF2-40B4-BE49-F238E27FC236}">
                <a16:creationId xmlns:a16="http://schemas.microsoft.com/office/drawing/2014/main" id="{90C4126A-F161-44AF-9576-7190BDA25544}"/>
              </a:ext>
            </a:extLst>
          </p:cNvPr>
          <p:cNvSpPr>
            <a:spLocks noGrp="1"/>
          </p:cNvSpPr>
          <p:nvPr>
            <p:ph type="dt" sz="half" idx="10"/>
          </p:nvPr>
        </p:nvSpPr>
        <p:spPr/>
        <p:txBody>
          <a:bodyPr/>
          <a:lstStyle/>
          <a:p>
            <a:pPr>
              <a:defRPr/>
            </a:pPr>
            <a:fld id="{9B64B18F-8C2E-4E94-97F0-A4CFE7401D82}" type="datetime1">
              <a:rPr lang="en-US" altLang="zh-CN" smtClean="0"/>
              <a:t>10/10/2022</a:t>
            </a:fld>
            <a:endParaRPr lang="en-US" altLang="zh-CN"/>
          </a:p>
        </p:txBody>
      </p:sp>
      <p:sp>
        <p:nvSpPr>
          <p:cNvPr id="5" name="灯片编号占位符 4">
            <a:extLst>
              <a:ext uri="{FF2B5EF4-FFF2-40B4-BE49-F238E27FC236}">
                <a16:creationId xmlns:a16="http://schemas.microsoft.com/office/drawing/2014/main" id="{B7289E17-23D1-432C-BC4B-439D72F8E3FD}"/>
              </a:ext>
            </a:extLst>
          </p:cNvPr>
          <p:cNvSpPr>
            <a:spLocks noGrp="1"/>
          </p:cNvSpPr>
          <p:nvPr>
            <p:ph type="sldNum" sz="quarter" idx="11"/>
          </p:nvPr>
        </p:nvSpPr>
        <p:spPr/>
        <p:txBody>
          <a:bodyPr/>
          <a:lstStyle/>
          <a:p>
            <a:pPr>
              <a:defRPr/>
            </a:pPr>
            <a:fld id="{47F445B7-5C44-804A-899A-16C4D8122FBA}" type="slidenum">
              <a:rPr lang="en-US" altLang="zh-CN" smtClean="0"/>
              <a:pPr>
                <a:defRPr/>
              </a:pPr>
              <a:t>6</a:t>
            </a:fld>
            <a:endParaRPr lang="en-US" altLang="zh-CN"/>
          </a:p>
        </p:txBody>
      </p:sp>
      <p:pic>
        <p:nvPicPr>
          <p:cNvPr id="1026" name="Picture 2">
            <a:extLst>
              <a:ext uri="{FF2B5EF4-FFF2-40B4-BE49-F238E27FC236}">
                <a16:creationId xmlns:a16="http://schemas.microsoft.com/office/drawing/2014/main" id="{C3D15561-1310-4C2C-B06B-77970D18A5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9168" y="1417936"/>
            <a:ext cx="6191250" cy="34385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C7ABED1-AEA8-4838-8986-AB5E3496BD3B}"/>
              </a:ext>
            </a:extLst>
          </p:cNvPr>
          <p:cNvSpPr txBox="1"/>
          <p:nvPr/>
        </p:nvSpPr>
        <p:spPr>
          <a:xfrm>
            <a:off x="2939857" y="5070732"/>
            <a:ext cx="4275668" cy="400110"/>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达梦数据库安全版</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安全体系结构图</a:t>
            </a:r>
            <a:endParaRPr lang="zh-CN" altLang="en-US"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7F8CF66-35DC-416A-A661-59B5F3F1DA53}"/>
              </a:ext>
            </a:extLst>
          </p:cNvPr>
          <p:cNvSpPr txBox="1"/>
          <p:nvPr/>
        </p:nvSpPr>
        <p:spPr>
          <a:xfrm>
            <a:off x="8416636" y="2036618"/>
            <a:ext cx="2473037" cy="2554545"/>
          </a:xfrm>
          <a:prstGeom prst="rect">
            <a:avLst/>
          </a:prstGeom>
          <a:noFill/>
        </p:spPr>
        <p:txBody>
          <a:bodyPr wrap="square" rtlCol="0">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数据库是数字产业的核心引擎，研发具有自主知识产权的基础软硬件设施，构建国产自主</a:t>
            </a:r>
            <a:r>
              <a:rPr lang="en-US" altLang="zh-CN" sz="2000" dirty="0">
                <a:solidFill>
                  <a:srgbClr val="C00000"/>
                </a:solidFill>
                <a:latin typeface="微软雅黑" panose="020B0503020204020204" pitchFamily="34" charset="-122"/>
                <a:ea typeface="微软雅黑" panose="020B0503020204020204" pitchFamily="34" charset="-122"/>
              </a:rPr>
              <a:t>IT</a:t>
            </a:r>
            <a:r>
              <a:rPr lang="zh-CN" altLang="en-US" sz="2000" dirty="0">
                <a:solidFill>
                  <a:srgbClr val="C00000"/>
                </a:solidFill>
                <a:latin typeface="微软雅黑" panose="020B0503020204020204" pitchFamily="34" charset="-122"/>
                <a:ea typeface="微软雅黑" panose="020B0503020204020204" pitchFamily="34" charset="-122"/>
              </a:rPr>
              <a:t>底层生态，是数字信息安全的底座，也是产业数字化转型的关键。</a:t>
            </a:r>
          </a:p>
        </p:txBody>
      </p:sp>
    </p:spTree>
    <p:extLst>
      <p:ext uri="{BB962C8B-B14F-4D97-AF65-F5344CB8AC3E}">
        <p14:creationId xmlns:p14="http://schemas.microsoft.com/office/powerpoint/2010/main" val="387108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latin typeface="宋体" panose="02010600030101010101" pitchFamily="2" charset="-122"/>
              </a:rPr>
              <a:t> </a:t>
            </a:r>
            <a:r>
              <a:rPr lang="zh-CN" altLang="en-US" sz="3200" dirty="0" smtClean="0">
                <a:latin typeface="宋体" panose="02010600030101010101" pitchFamily="2" charset="-122"/>
              </a:rPr>
              <a:t>数据库安全性</a:t>
            </a:r>
            <a:endParaRPr lang="zh-CN" altLang="en-US" sz="3200" dirty="0" smtClean="0">
              <a:ea typeface="黑体" panose="02010609060101010101" pitchFamily="49" charset="-122"/>
            </a:endParaRPr>
          </a:p>
        </p:txBody>
      </p:sp>
      <p:sp>
        <p:nvSpPr>
          <p:cNvPr id="7171" name="Rectangle 3"/>
          <p:cNvSpPr>
            <a:spLocks noGrp="1" noChangeArrowheads="1"/>
          </p:cNvSpPr>
          <p:nvPr>
            <p:ph type="body" idx="1"/>
          </p:nvPr>
        </p:nvSpPr>
        <p:spPr>
          <a:xfrm>
            <a:off x="1204603" y="1912938"/>
            <a:ext cx="9433660" cy="3095625"/>
          </a:xfrm>
        </p:spPr>
        <p:txBody>
          <a:bodyPr/>
          <a:lstStyle/>
          <a:p>
            <a:pPr algn="just" eaLnBrk="1" hangingPunct="1">
              <a:lnSpc>
                <a:spcPct val="80000"/>
              </a:lnSpc>
            </a:pPr>
            <a:r>
              <a:rPr lang="zh-CN" altLang="en-US" dirty="0"/>
              <a:t> </a:t>
            </a:r>
            <a:r>
              <a:rPr lang="zh-CN" altLang="en-US" dirty="0" smtClean="0"/>
              <a:t>问题的提出</a:t>
            </a:r>
          </a:p>
          <a:p>
            <a:pPr lvl="1" algn="just" eaLnBrk="1" hangingPunct="1">
              <a:lnSpc>
                <a:spcPct val="80000"/>
              </a:lnSpc>
            </a:pPr>
            <a:r>
              <a:rPr lang="zh-CN" altLang="en-US" dirty="0" smtClean="0"/>
              <a:t>数据库的一大特点是数据可以共享</a:t>
            </a:r>
          </a:p>
          <a:p>
            <a:pPr lvl="1" algn="just" eaLnBrk="1" hangingPunct="1">
              <a:lnSpc>
                <a:spcPct val="80000"/>
              </a:lnSpc>
              <a:spcBef>
                <a:spcPct val="60000"/>
              </a:spcBef>
            </a:pPr>
            <a:r>
              <a:rPr lang="zh-CN" altLang="en-US" dirty="0" smtClean="0"/>
              <a:t>数据共享必然带来数据库的安全性问题</a:t>
            </a:r>
          </a:p>
          <a:p>
            <a:pPr lvl="1" algn="just" eaLnBrk="1" hangingPunct="1">
              <a:lnSpc>
                <a:spcPct val="80000"/>
              </a:lnSpc>
              <a:spcBef>
                <a:spcPct val="60000"/>
              </a:spcBef>
            </a:pPr>
            <a:r>
              <a:rPr lang="zh-CN" altLang="en-US" dirty="0" smtClean="0"/>
              <a:t>数据库系统中的数据共享不能是无条件的共享</a:t>
            </a:r>
          </a:p>
          <a:p>
            <a:pPr lvl="1" algn="just" eaLnBrk="1" hangingPunct="1">
              <a:lnSpc>
                <a:spcPct val="80000"/>
              </a:lnSpc>
              <a:spcBef>
                <a:spcPct val="60000"/>
              </a:spcBef>
              <a:buFont typeface="Wingdings" panose="05000000000000000000" pitchFamily="2" charset="2"/>
              <a:buNone/>
            </a:pPr>
            <a:r>
              <a:rPr lang="zh-CN" altLang="en-US" dirty="0"/>
              <a:t>例： 军事秘密、国家机密、新产品实验数据、</a:t>
            </a:r>
          </a:p>
          <a:p>
            <a:pPr lvl="1" algn="just" eaLnBrk="1" hangingPunct="1">
              <a:lnSpc>
                <a:spcPct val="80000"/>
              </a:lnSpc>
              <a:buFont typeface="Wingdings" panose="05000000000000000000" pitchFamily="2" charset="2"/>
              <a:buNone/>
            </a:pPr>
            <a:r>
              <a:rPr lang="zh-CN" altLang="en-US" dirty="0"/>
              <a:t>        市场需求分析、市场营销策略、销售计划、</a:t>
            </a:r>
          </a:p>
          <a:p>
            <a:pPr lvl="1" algn="just" eaLnBrk="1" hangingPunct="1">
              <a:lnSpc>
                <a:spcPct val="80000"/>
              </a:lnSpc>
              <a:buFont typeface="Wingdings" panose="05000000000000000000" pitchFamily="2" charset="2"/>
              <a:buNone/>
            </a:pPr>
            <a:r>
              <a:rPr lang="zh-CN" altLang="en-US" dirty="0"/>
              <a:t>        客户档案、医疗档案、银行储蓄数据</a:t>
            </a:r>
          </a:p>
          <a:p>
            <a:pPr lvl="1" algn="just" eaLnBrk="1" hangingPunct="1">
              <a:lnSpc>
                <a:spcPct val="80000"/>
              </a:lnSpc>
              <a:buFont typeface="Wingdings" panose="05000000000000000000" pitchFamily="2" charset="2"/>
              <a:buNone/>
            </a:pPr>
            <a:endParaRPr lang="zh-CN" altLang="en-US" sz="3200" dirty="0"/>
          </a:p>
        </p:txBody>
      </p:sp>
      <p:grpSp>
        <p:nvGrpSpPr>
          <p:cNvPr id="2" name="Group 4"/>
          <p:cNvGrpSpPr>
            <a:grpSpLocks/>
          </p:cNvGrpSpPr>
          <p:nvPr/>
        </p:nvGrpSpPr>
        <p:grpSpPr bwMode="auto">
          <a:xfrm>
            <a:off x="3432176" y="5373688"/>
            <a:ext cx="4968875" cy="576262"/>
            <a:chOff x="1202" y="3385"/>
            <a:chExt cx="3130" cy="363"/>
          </a:xfrm>
        </p:grpSpPr>
        <p:sp>
          <p:nvSpPr>
            <p:cNvPr id="7173" name="AutoShape 5"/>
            <p:cNvSpPr>
              <a:spLocks noChangeArrowheads="1"/>
            </p:cNvSpPr>
            <p:nvPr/>
          </p:nvSpPr>
          <p:spPr bwMode="auto">
            <a:xfrm>
              <a:off x="1202" y="3475"/>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4" name="Rectangle 6"/>
            <p:cNvSpPr>
              <a:spLocks noChangeArrowheads="1"/>
            </p:cNvSpPr>
            <p:nvPr/>
          </p:nvSpPr>
          <p:spPr bwMode="auto">
            <a:xfrm>
              <a:off x="2608" y="3385"/>
              <a:ext cx="172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0" tIns="0" rIns="0" bIns="0" anchor="ctr"/>
            <a:lstStyle>
              <a:lvl1pPr marL="342900" indent="-3429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2800" b="1"/>
                <a:t>数据库安全性</a:t>
              </a:r>
            </a:p>
          </p:txBody>
        </p:sp>
      </p:grpSp>
    </p:spTree>
    <p:extLst>
      <p:ext uri="{BB962C8B-B14F-4D97-AF65-F5344CB8AC3E}">
        <p14:creationId xmlns:p14="http://schemas.microsoft.com/office/powerpoint/2010/main" val="4078469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690370"/>
            <a:ext cx="7772400" cy="868363"/>
          </a:xfrm>
        </p:spPr>
        <p:txBody>
          <a:bodyPr/>
          <a:lstStyle/>
          <a:p>
            <a:pPr eaLnBrk="1" hangingPunct="1"/>
            <a:r>
              <a:rPr lang="en-US" altLang="zh-CN" sz="3200" dirty="0"/>
              <a:t>4.1 </a:t>
            </a:r>
            <a:r>
              <a:rPr lang="zh-CN" altLang="en-US" sz="3200" dirty="0"/>
              <a:t>计算机安全性概论(续)</a:t>
            </a:r>
          </a:p>
        </p:txBody>
      </p:sp>
      <p:sp>
        <p:nvSpPr>
          <p:cNvPr id="8195" name="Rectangle 3"/>
          <p:cNvSpPr>
            <a:spLocks noGrp="1" noChangeArrowheads="1"/>
          </p:cNvSpPr>
          <p:nvPr>
            <p:ph type="body" idx="1"/>
          </p:nvPr>
        </p:nvSpPr>
        <p:spPr/>
        <p:txBody>
          <a:bodyPr/>
          <a:lstStyle/>
          <a:p>
            <a:pPr eaLnBrk="1" hangingPunct="1">
              <a:lnSpc>
                <a:spcPct val="90000"/>
              </a:lnSpc>
            </a:pPr>
            <a:r>
              <a:rPr lang="zh-CN" altLang="en-US" dirty="0"/>
              <a:t>3. 计算机系统三类安全性问题</a:t>
            </a:r>
          </a:p>
          <a:p>
            <a:pPr lvl="1" eaLnBrk="1" hangingPunct="1">
              <a:lnSpc>
                <a:spcPct val="90000"/>
              </a:lnSpc>
            </a:pPr>
            <a:r>
              <a:rPr lang="zh-CN" altLang="en-US" dirty="0"/>
              <a:t>技术安全</a:t>
            </a:r>
          </a:p>
          <a:p>
            <a:pPr lvl="1" eaLnBrk="1" hangingPunct="1">
              <a:lnSpc>
                <a:spcPct val="90000"/>
              </a:lnSpc>
            </a:pPr>
            <a:r>
              <a:rPr lang="zh-CN" altLang="en-US" dirty="0"/>
              <a:t>管理安全</a:t>
            </a:r>
          </a:p>
          <a:p>
            <a:pPr lvl="1" eaLnBrk="1" hangingPunct="1">
              <a:lnSpc>
                <a:spcPct val="90000"/>
              </a:lnSpc>
            </a:pPr>
            <a:r>
              <a:rPr lang="zh-CN" altLang="en-US" dirty="0"/>
              <a:t>政策法律类</a:t>
            </a:r>
          </a:p>
          <a:p>
            <a:pPr eaLnBrk="1" hangingPunct="1">
              <a:lnSpc>
                <a:spcPct val="90000"/>
              </a:lnSpc>
            </a:pPr>
            <a:r>
              <a:rPr lang="zh-CN" altLang="en-US" dirty="0"/>
              <a:t>4. 计算机系统安全</a:t>
            </a:r>
          </a:p>
          <a:p>
            <a:pPr lvl="1" eaLnBrk="1" hangingPunct="1">
              <a:lnSpc>
                <a:spcPct val="90000"/>
              </a:lnSpc>
            </a:pPr>
            <a:r>
              <a:rPr lang="zh-CN" altLang="en-US" dirty="0"/>
              <a:t>与信息安全标准有关的组织</a:t>
            </a:r>
          </a:p>
          <a:p>
            <a:pPr lvl="1" eaLnBrk="1" hangingPunct="1">
              <a:lnSpc>
                <a:spcPct val="90000"/>
              </a:lnSpc>
            </a:pPr>
            <a:r>
              <a:rPr lang="zh-CN" altLang="en-US" dirty="0"/>
              <a:t>国际</a:t>
            </a:r>
            <a:r>
              <a:rPr lang="en-US" altLang="en-US" dirty="0" err="1"/>
              <a:t>信息系统安全标准</a:t>
            </a:r>
            <a:endParaRPr lang="en-US" altLang="en-US" dirty="0"/>
          </a:p>
          <a:p>
            <a:pPr lvl="1" eaLnBrk="1" hangingPunct="1">
              <a:lnSpc>
                <a:spcPct val="90000"/>
              </a:lnSpc>
            </a:pPr>
            <a:r>
              <a:rPr lang="en-US" altLang="en-US" dirty="0" err="1"/>
              <a:t>国内</a:t>
            </a:r>
            <a:r>
              <a:rPr lang="zh-CN" altLang="en-US" dirty="0"/>
              <a:t>信息系统安全</a:t>
            </a:r>
            <a:r>
              <a:rPr lang="en-US" altLang="en-US" dirty="0" err="1"/>
              <a:t>标准</a:t>
            </a:r>
            <a:endParaRPr lang="zh-CN" altLang="en-US" dirty="0"/>
          </a:p>
          <a:p>
            <a:pPr lvl="1" eaLnBrk="1" hangingPunct="1">
              <a:lnSpc>
                <a:spcPct val="90000"/>
              </a:lnSpc>
              <a:buFont typeface="Wingdings" panose="05000000000000000000" pitchFamily="2" charset="2"/>
              <a:buNone/>
            </a:pPr>
            <a:r>
              <a:rPr lang="en-US" altLang="zh-CN" dirty="0"/>
              <a:t>TCSEC</a:t>
            </a:r>
            <a:r>
              <a:rPr lang="zh-CN" altLang="en-US" dirty="0"/>
              <a:t>将系统划分为四组七个等级</a:t>
            </a:r>
          </a:p>
          <a:p>
            <a:pPr lvl="1" eaLnBrk="1" hangingPunct="1">
              <a:lnSpc>
                <a:spcPct val="90000"/>
              </a:lnSpc>
              <a:buFont typeface="Wingdings" panose="05000000000000000000" pitchFamily="2" charset="2"/>
              <a:buNone/>
            </a:pPr>
            <a:r>
              <a:rPr lang="en-US" altLang="zh-CN" dirty="0"/>
              <a:t>D;C(C1,C2);B(B1,B2,B3);A(A1)</a:t>
            </a:r>
          </a:p>
        </p:txBody>
      </p:sp>
    </p:spTree>
    <p:extLst>
      <p:ext uri="{BB962C8B-B14F-4D97-AF65-F5344CB8AC3E}">
        <p14:creationId xmlns:p14="http://schemas.microsoft.com/office/powerpoint/2010/main" val="91202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71654" y="534253"/>
            <a:ext cx="7772400" cy="868363"/>
          </a:xfrm>
        </p:spPr>
        <p:txBody>
          <a:bodyPr/>
          <a:lstStyle/>
          <a:p>
            <a:pPr eaLnBrk="1" hangingPunct="1"/>
            <a:r>
              <a:rPr lang="en-US" altLang="zh-CN" sz="3200" dirty="0"/>
              <a:t>4.2 </a:t>
            </a:r>
            <a:r>
              <a:rPr lang="zh-CN" altLang="en-US" sz="3200" dirty="0"/>
              <a:t>数据库安全性控制方法</a:t>
            </a:r>
          </a:p>
        </p:txBody>
      </p:sp>
      <p:sp>
        <p:nvSpPr>
          <p:cNvPr id="9219" name="Rectangle 3"/>
          <p:cNvSpPr>
            <a:spLocks noGrp="1" noChangeArrowheads="1"/>
          </p:cNvSpPr>
          <p:nvPr>
            <p:ph type="body" idx="1"/>
          </p:nvPr>
        </p:nvSpPr>
        <p:spPr>
          <a:xfrm>
            <a:off x="795454" y="1693127"/>
            <a:ext cx="8229600" cy="2209800"/>
          </a:xfrm>
        </p:spPr>
        <p:txBody>
          <a:bodyPr>
            <a:normAutofit lnSpcReduction="10000"/>
          </a:bodyPr>
          <a:lstStyle/>
          <a:p>
            <a:pPr eaLnBrk="1" hangingPunct="1"/>
            <a:r>
              <a:rPr lang="en-US" altLang="zh-CN" sz="2400"/>
              <a:t>4.2.1 </a:t>
            </a:r>
            <a:r>
              <a:rPr lang="zh-CN" altLang="en-US" sz="2400"/>
              <a:t>用户标识和鉴别</a:t>
            </a:r>
          </a:p>
          <a:p>
            <a:pPr eaLnBrk="1" hangingPunct="1"/>
            <a:r>
              <a:rPr lang="en-US" altLang="zh-CN" sz="2400"/>
              <a:t>4.2.2 </a:t>
            </a:r>
            <a:r>
              <a:rPr lang="zh-CN" altLang="en-US" sz="2400"/>
              <a:t>存取控制</a:t>
            </a:r>
          </a:p>
          <a:p>
            <a:pPr eaLnBrk="1" hangingPunct="1"/>
            <a:r>
              <a:rPr lang="en-US" altLang="zh-CN" sz="2400"/>
              <a:t>4.2.3 </a:t>
            </a:r>
            <a:r>
              <a:rPr lang="zh-CN" altLang="en-US" sz="2400"/>
              <a:t>视图机制</a:t>
            </a:r>
          </a:p>
          <a:p>
            <a:pPr eaLnBrk="1" hangingPunct="1"/>
            <a:r>
              <a:rPr lang="en-US" altLang="zh-CN" sz="2400"/>
              <a:t>4.2.4 </a:t>
            </a:r>
            <a:r>
              <a:rPr lang="zh-CN" altLang="en-US" sz="2400"/>
              <a:t>审计</a:t>
            </a:r>
          </a:p>
          <a:p>
            <a:pPr eaLnBrk="1" hangingPunct="1"/>
            <a:r>
              <a:rPr lang="en-US" altLang="zh-CN" sz="2400"/>
              <a:t>4.2.5 </a:t>
            </a:r>
            <a:r>
              <a:rPr lang="zh-CN" altLang="en-US" sz="2400"/>
              <a:t>加密</a:t>
            </a:r>
          </a:p>
        </p:txBody>
      </p:sp>
      <p:sp>
        <p:nvSpPr>
          <p:cNvPr id="9220" name="Rectangle 4"/>
          <p:cNvSpPr>
            <a:spLocks noChangeArrowheads="1"/>
          </p:cNvSpPr>
          <p:nvPr/>
        </p:nvSpPr>
        <p:spPr bwMode="auto">
          <a:xfrm>
            <a:off x="2748079" y="2807553"/>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21" name="Group 5"/>
          <p:cNvGrpSpPr>
            <a:grpSpLocks/>
          </p:cNvGrpSpPr>
          <p:nvPr/>
        </p:nvGrpSpPr>
        <p:grpSpPr bwMode="auto">
          <a:xfrm>
            <a:off x="1170104" y="4329966"/>
            <a:ext cx="6515100" cy="1633537"/>
            <a:chOff x="812" y="1440"/>
            <a:chExt cx="4104" cy="1029"/>
          </a:xfrm>
        </p:grpSpPr>
        <p:sp>
          <p:nvSpPr>
            <p:cNvPr id="9222" name="Rectangle 6"/>
            <p:cNvSpPr>
              <a:spLocks noChangeArrowheads="1"/>
            </p:cNvSpPr>
            <p:nvPr/>
          </p:nvSpPr>
          <p:spPr bwMode="auto">
            <a:xfrm>
              <a:off x="3044" y="1440"/>
              <a:ext cx="768" cy="432"/>
            </a:xfrm>
            <a:prstGeom prst="rect">
              <a:avLst/>
            </a:prstGeom>
            <a:solidFill>
              <a:schemeClr val="accent2"/>
            </a:solidFill>
            <a:ln w="12700">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操作系统</a:t>
              </a:r>
            </a:p>
          </p:txBody>
        </p:sp>
        <p:sp>
          <p:nvSpPr>
            <p:cNvPr id="9223" name="Rectangle 7"/>
            <p:cNvSpPr>
              <a:spLocks noChangeArrowheads="1"/>
            </p:cNvSpPr>
            <p:nvPr/>
          </p:nvSpPr>
          <p:spPr bwMode="auto">
            <a:xfrm>
              <a:off x="4100" y="1440"/>
              <a:ext cx="624" cy="432"/>
            </a:xfrm>
            <a:prstGeom prst="rect">
              <a:avLst/>
            </a:prstGeom>
            <a:solidFill>
              <a:schemeClr val="accent2"/>
            </a:solidFill>
            <a:ln w="12700">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数据库</a:t>
              </a:r>
            </a:p>
          </p:txBody>
        </p:sp>
        <p:sp>
          <p:nvSpPr>
            <p:cNvPr id="9224" name="Rectangle 8"/>
            <p:cNvSpPr>
              <a:spLocks noChangeArrowheads="1"/>
            </p:cNvSpPr>
            <p:nvPr/>
          </p:nvSpPr>
          <p:spPr bwMode="auto">
            <a:xfrm>
              <a:off x="932" y="1440"/>
              <a:ext cx="624" cy="432"/>
            </a:xfrm>
            <a:prstGeom prst="rect">
              <a:avLst/>
            </a:prstGeom>
            <a:solidFill>
              <a:schemeClr val="accent2"/>
            </a:solidFill>
            <a:ln w="12700">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25" name="Text Box 9"/>
            <p:cNvSpPr txBox="1">
              <a:spLocks noChangeArrowheads="1"/>
            </p:cNvSpPr>
            <p:nvPr/>
          </p:nvSpPr>
          <p:spPr bwMode="auto">
            <a:xfrm>
              <a:off x="980" y="153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用户</a:t>
              </a:r>
            </a:p>
          </p:txBody>
        </p:sp>
        <p:sp>
          <p:nvSpPr>
            <p:cNvPr id="9226" name="Line 10"/>
            <p:cNvSpPr>
              <a:spLocks noChangeShapeType="1"/>
            </p:cNvSpPr>
            <p:nvPr/>
          </p:nvSpPr>
          <p:spPr bwMode="auto">
            <a:xfrm>
              <a:off x="1556" y="1584"/>
              <a:ext cx="432"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1"/>
            <p:cNvSpPr>
              <a:spLocks noChangeShapeType="1"/>
            </p:cNvSpPr>
            <p:nvPr/>
          </p:nvSpPr>
          <p:spPr bwMode="auto">
            <a:xfrm flipH="1">
              <a:off x="1556" y="1728"/>
              <a:ext cx="432"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28" name="Group 12"/>
            <p:cNvGrpSpPr>
              <a:grpSpLocks/>
            </p:cNvGrpSpPr>
            <p:nvPr/>
          </p:nvGrpSpPr>
          <p:grpSpPr bwMode="auto">
            <a:xfrm>
              <a:off x="1988" y="1440"/>
              <a:ext cx="1056" cy="432"/>
              <a:chOff x="1988" y="1440"/>
              <a:chExt cx="1056" cy="432"/>
            </a:xfrm>
          </p:grpSpPr>
          <p:sp>
            <p:nvSpPr>
              <p:cNvPr id="9236" name="Rectangle 13"/>
              <p:cNvSpPr>
                <a:spLocks noChangeArrowheads="1"/>
              </p:cNvSpPr>
              <p:nvPr/>
            </p:nvSpPr>
            <p:spPr bwMode="auto">
              <a:xfrm>
                <a:off x="1988" y="1440"/>
                <a:ext cx="624" cy="432"/>
              </a:xfrm>
              <a:prstGeom prst="rect">
                <a:avLst/>
              </a:prstGeom>
              <a:solidFill>
                <a:schemeClr val="accent2"/>
              </a:solidFill>
              <a:ln w="12700">
                <a:solidFill>
                  <a:schemeClr val="tx1"/>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t>DBMS</a:t>
                </a:r>
              </a:p>
            </p:txBody>
          </p:sp>
          <p:sp>
            <p:nvSpPr>
              <p:cNvPr id="9237" name="Line 14"/>
              <p:cNvSpPr>
                <a:spLocks noChangeShapeType="1"/>
              </p:cNvSpPr>
              <p:nvPr/>
            </p:nvSpPr>
            <p:spPr bwMode="auto">
              <a:xfrm>
                <a:off x="2612" y="1584"/>
                <a:ext cx="432"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29" name="Line 15"/>
            <p:cNvSpPr>
              <a:spLocks noChangeShapeType="1"/>
            </p:cNvSpPr>
            <p:nvPr/>
          </p:nvSpPr>
          <p:spPr bwMode="auto">
            <a:xfrm>
              <a:off x="3812" y="1584"/>
              <a:ext cx="288"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6"/>
            <p:cNvSpPr>
              <a:spLocks noChangeShapeType="1"/>
            </p:cNvSpPr>
            <p:nvPr/>
          </p:nvSpPr>
          <p:spPr bwMode="auto">
            <a:xfrm flipH="1">
              <a:off x="2612" y="1728"/>
              <a:ext cx="432"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17"/>
            <p:cNvSpPr>
              <a:spLocks noChangeShapeType="1"/>
            </p:cNvSpPr>
            <p:nvPr/>
          </p:nvSpPr>
          <p:spPr bwMode="auto">
            <a:xfrm flipH="1">
              <a:off x="3812" y="1728"/>
              <a:ext cx="288"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Text Box 18"/>
            <p:cNvSpPr txBox="1">
              <a:spLocks noChangeArrowheads="1"/>
            </p:cNvSpPr>
            <p:nvPr/>
          </p:nvSpPr>
          <p:spPr bwMode="auto">
            <a:xfrm>
              <a:off x="812" y="1946"/>
              <a:ext cx="8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用户标识</a:t>
              </a:r>
            </a:p>
            <a:p>
              <a:pPr algn="ctr" eaLnBrk="1" hangingPunct="1">
                <a:spcBef>
                  <a:spcPct val="0"/>
                </a:spcBef>
                <a:buClrTx/>
                <a:buFontTx/>
                <a:buNone/>
              </a:pPr>
              <a:r>
                <a:rPr lang="zh-CN" altLang="en-US" sz="2400"/>
                <a:t>和鉴定</a:t>
              </a:r>
            </a:p>
          </p:txBody>
        </p:sp>
        <p:sp>
          <p:nvSpPr>
            <p:cNvPr id="9233" name="Text Box 19"/>
            <p:cNvSpPr txBox="1">
              <a:spLocks noChangeArrowheads="1"/>
            </p:cNvSpPr>
            <p:nvPr/>
          </p:nvSpPr>
          <p:spPr bwMode="auto">
            <a:xfrm>
              <a:off x="1824" y="206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存取控制</a:t>
              </a:r>
            </a:p>
          </p:txBody>
        </p:sp>
        <p:sp>
          <p:nvSpPr>
            <p:cNvPr id="9234" name="Text Box 20"/>
            <p:cNvSpPr txBox="1">
              <a:spLocks noChangeArrowheads="1"/>
            </p:cNvSpPr>
            <p:nvPr/>
          </p:nvSpPr>
          <p:spPr bwMode="auto">
            <a:xfrm>
              <a:off x="2972" y="1927"/>
              <a:ext cx="8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操作系统</a:t>
              </a:r>
            </a:p>
            <a:p>
              <a:pPr algn="ctr" eaLnBrk="1" hangingPunct="1">
                <a:spcBef>
                  <a:spcPct val="0"/>
                </a:spcBef>
                <a:buClrTx/>
                <a:buFontTx/>
                <a:buNone/>
              </a:pPr>
              <a:r>
                <a:rPr lang="zh-CN" altLang="en-US" sz="2400"/>
                <a:t>安全保护</a:t>
              </a:r>
            </a:p>
          </p:txBody>
        </p:sp>
        <p:sp>
          <p:nvSpPr>
            <p:cNvPr id="9235" name="Text Box 21"/>
            <p:cNvSpPr txBox="1">
              <a:spLocks noChangeArrowheads="1"/>
            </p:cNvSpPr>
            <p:nvPr/>
          </p:nvSpPr>
          <p:spPr bwMode="auto">
            <a:xfrm>
              <a:off x="4032" y="20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rgbClr val="FF3300"/>
                </a:buClr>
                <a:buFont typeface="Wingdings" panose="05000000000000000000" pitchFamily="2" charset="2"/>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a:t>密码存储</a:t>
              </a:r>
            </a:p>
          </p:txBody>
        </p:sp>
      </p:grpSp>
    </p:spTree>
    <p:extLst>
      <p:ext uri="{BB962C8B-B14F-4D97-AF65-F5344CB8AC3E}">
        <p14:creationId xmlns:p14="http://schemas.microsoft.com/office/powerpoint/2010/main" val="2088304922"/>
      </p:ext>
    </p:extLst>
  </p:cSld>
  <p:clrMapOvr>
    <a:masterClrMapping/>
  </p:clrMapOvr>
</p:sld>
</file>

<file path=ppt/theme/theme1.xml><?xml version="1.0" encoding="utf-8"?>
<a:theme xmlns:a="http://schemas.openxmlformats.org/drawingml/2006/main" name="上课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9771E24C-4784-446F-9769-E0436C1A8F30}" vid="{5436713A-46F7-4364-8E6E-EB647B94753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上课2</Template>
  <TotalTime>13</TotalTime>
  <Words>2972</Words>
  <Application>Microsoft Office PowerPoint</Application>
  <PresentationFormat>宽屏</PresentationFormat>
  <Paragraphs>451</Paragraphs>
  <Slides>49</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1" baseType="lpstr">
      <vt:lpstr>等线</vt:lpstr>
      <vt:lpstr>等线 Light</vt:lpstr>
      <vt:lpstr>黑体</vt:lpstr>
      <vt:lpstr>华文新魏</vt:lpstr>
      <vt:lpstr>宋体</vt:lpstr>
      <vt:lpstr>微软雅黑</vt:lpstr>
      <vt:lpstr>Arial</vt:lpstr>
      <vt:lpstr>Tahoma</vt:lpstr>
      <vt:lpstr>Times New Roman</vt:lpstr>
      <vt:lpstr>Wingdings</vt:lpstr>
      <vt:lpstr>上课2</vt:lpstr>
      <vt:lpstr>Microsoft Word Picture</vt:lpstr>
      <vt:lpstr>第四五章 数据库安全性与完整性</vt:lpstr>
      <vt:lpstr> 学习内容</vt:lpstr>
      <vt:lpstr> 学习目标</vt:lpstr>
      <vt:lpstr>4.1 计算机安全性概论</vt:lpstr>
      <vt:lpstr>数据库安全问题频发</vt:lpstr>
      <vt:lpstr>国产数据库-达梦数据库安全版</vt:lpstr>
      <vt:lpstr> 数据库安全性</vt:lpstr>
      <vt:lpstr>4.1 计算机安全性概论(续)</vt:lpstr>
      <vt:lpstr>4.2 数据库安全性控制方法</vt:lpstr>
      <vt:lpstr>4.2.1 用户标识和鉴别</vt:lpstr>
      <vt:lpstr>4.2.2 存取控制</vt:lpstr>
      <vt:lpstr>4.2.2 存取控制</vt:lpstr>
      <vt:lpstr>4.2.2 存取控制</vt:lpstr>
      <vt:lpstr>4.2.2 存取控制</vt:lpstr>
      <vt:lpstr>4.2.2 存取控制</vt:lpstr>
      <vt:lpstr>强制存取控制方法（续）</vt:lpstr>
      <vt:lpstr>4.2.3 视图机制</vt:lpstr>
      <vt:lpstr>4.2.4 审计</vt:lpstr>
      <vt:lpstr>4.2.5 加密</vt:lpstr>
      <vt:lpstr>5.1 数据库完整性概述</vt:lpstr>
      <vt:lpstr>数据库完整性机制在解决社会性突发问题起到的作用</vt:lpstr>
      <vt:lpstr>5.1.1 完整性约束条件</vt:lpstr>
      <vt:lpstr>5.1.1 完整性约束条件</vt:lpstr>
      <vt:lpstr>5.1.2 完整性控制</vt:lpstr>
      <vt:lpstr>5.1.2 完整性控制</vt:lpstr>
      <vt:lpstr>5.1.2 完整性控制</vt:lpstr>
      <vt:lpstr>PowerPoint 演示文稿</vt:lpstr>
      <vt:lpstr>5.1.2 完整性控制</vt:lpstr>
      <vt:lpstr>5.1.2 完整性控制</vt:lpstr>
      <vt:lpstr>用户自定义完整性</vt:lpstr>
      <vt:lpstr>5.1.2 完整性控制-域的完整性</vt:lpstr>
      <vt:lpstr>5.1.2 完整性控制-域的完整性</vt:lpstr>
      <vt:lpstr>5.1.2 完整性控制</vt:lpstr>
      <vt:lpstr>5.1.2 完整性控制-触发器</vt:lpstr>
      <vt:lpstr>5.1.2 完整性控制-触发器</vt:lpstr>
      <vt:lpstr>5.1.2 完整性控制-定义触发器</vt:lpstr>
      <vt:lpstr>5.1.2 完整性控制-定义触发器</vt:lpstr>
      <vt:lpstr>5.1.2 完整性控制-定义触发器</vt:lpstr>
      <vt:lpstr>5.1.2 完整性控制-定义触发器</vt:lpstr>
      <vt:lpstr>5.1.2 完整性控制-定义触发器</vt:lpstr>
      <vt:lpstr>5.1.2 完整性控制-定义触发器</vt:lpstr>
      <vt:lpstr>5.1.2 完整性控制-定义触发器</vt:lpstr>
      <vt:lpstr>5.1.2 完整性控制-定义触发器</vt:lpstr>
      <vt:lpstr>5.1.2 完整性控制-激活触发器</vt:lpstr>
      <vt:lpstr>5.1.2 完整性控制-激活触发器</vt:lpstr>
      <vt:lpstr>5.1.2 完整性控制-删除触发器</vt:lpstr>
      <vt:lpstr>PowerPoint 演示文稿</vt:lpstr>
      <vt:lpstr>PowerPoint 演示文稿</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jwt</dc:creator>
  <cp:lastModifiedBy>jwt</cp:lastModifiedBy>
  <cp:revision>13</cp:revision>
  <dcterms:created xsi:type="dcterms:W3CDTF">2021-04-28T14:07:22Z</dcterms:created>
  <dcterms:modified xsi:type="dcterms:W3CDTF">2022-10-10T14:20:09Z</dcterms:modified>
</cp:coreProperties>
</file>