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87"/>
  </p:notesMasterIdLst>
  <p:sldIdLst>
    <p:sldId id="351" r:id="rId3"/>
    <p:sldId id="356" r:id="rId4"/>
    <p:sldId id="357" r:id="rId5"/>
    <p:sldId id="407" r:id="rId6"/>
    <p:sldId id="408" r:id="rId7"/>
    <p:sldId id="409" r:id="rId8"/>
    <p:sldId id="258" r:id="rId9"/>
    <p:sldId id="260" r:id="rId10"/>
    <p:sldId id="354" r:id="rId11"/>
    <p:sldId id="345" r:id="rId12"/>
    <p:sldId id="264" r:id="rId13"/>
    <p:sldId id="359" r:id="rId14"/>
    <p:sldId id="358" r:id="rId15"/>
    <p:sldId id="269" r:id="rId16"/>
    <p:sldId id="273" r:id="rId17"/>
    <p:sldId id="274" r:id="rId18"/>
    <p:sldId id="362" r:id="rId19"/>
    <p:sldId id="363" r:id="rId20"/>
    <p:sldId id="275" r:id="rId21"/>
    <p:sldId id="349" r:id="rId22"/>
    <p:sldId id="278" r:id="rId23"/>
    <p:sldId id="360" r:id="rId24"/>
    <p:sldId id="361" r:id="rId25"/>
    <p:sldId id="283" r:id="rId26"/>
    <p:sldId id="284" r:id="rId27"/>
    <p:sldId id="339" r:id="rId28"/>
    <p:sldId id="286" r:id="rId29"/>
    <p:sldId id="364" r:id="rId30"/>
    <p:sldId id="365" r:id="rId31"/>
    <p:sldId id="366" r:id="rId32"/>
    <p:sldId id="288" r:id="rId33"/>
    <p:sldId id="350" r:id="rId34"/>
    <p:sldId id="289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46" r:id="rId46"/>
    <p:sldId id="302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6" r:id="rId58"/>
    <p:sldId id="317" r:id="rId59"/>
    <p:sldId id="368" r:id="rId60"/>
    <p:sldId id="318" r:id="rId61"/>
    <p:sldId id="334" r:id="rId62"/>
    <p:sldId id="333" r:id="rId63"/>
    <p:sldId id="320" r:id="rId64"/>
    <p:sldId id="321" r:id="rId65"/>
    <p:sldId id="369" r:id="rId66"/>
    <p:sldId id="322" r:id="rId67"/>
    <p:sldId id="353" r:id="rId68"/>
    <p:sldId id="347" r:id="rId69"/>
    <p:sldId id="323" r:id="rId70"/>
    <p:sldId id="324" r:id="rId71"/>
    <p:sldId id="325" r:id="rId72"/>
    <p:sldId id="326" r:id="rId73"/>
    <p:sldId id="352" r:id="rId74"/>
    <p:sldId id="370" r:id="rId75"/>
    <p:sldId id="371" r:id="rId76"/>
    <p:sldId id="372" r:id="rId77"/>
    <p:sldId id="373" r:id="rId78"/>
    <p:sldId id="374" r:id="rId79"/>
    <p:sldId id="377" r:id="rId80"/>
    <p:sldId id="376" r:id="rId81"/>
    <p:sldId id="379" r:id="rId82"/>
    <p:sldId id="380" r:id="rId83"/>
    <p:sldId id="375" r:id="rId84"/>
    <p:sldId id="381" r:id="rId85"/>
    <p:sldId id="406" r:id="rId8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3300"/>
    <a:srgbClr val="0066FF"/>
    <a:srgbClr val="0033CC"/>
    <a:srgbClr val="000066"/>
    <a:srgbClr val="66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3" autoAdjust="0"/>
    <p:restoredTop sz="94932" autoAdjust="0"/>
  </p:normalViewPr>
  <p:slideViewPr>
    <p:cSldViewPr>
      <p:cViewPr varScale="1">
        <p:scale>
          <a:sx n="105" d="100"/>
          <a:sy n="105" d="100"/>
        </p:scale>
        <p:origin x="1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2EEE43-648F-44BB-A382-C7A220A96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89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57 w 64000"/>
                <a:gd name="T1" fmla="*/ 3 h 64000"/>
                <a:gd name="T2" fmla="*/ 83 w 64000"/>
                <a:gd name="T3" fmla="*/ 41 h 64000"/>
                <a:gd name="T4" fmla="*/ 57 w 64000"/>
                <a:gd name="T5" fmla="*/ 80 h 64000"/>
                <a:gd name="T6" fmla="*/ 57 w 64000"/>
                <a:gd name="T7" fmla="*/ 80 h 64000"/>
                <a:gd name="T8" fmla="*/ 57 w 64000"/>
                <a:gd name="T9" fmla="*/ 80 h 64000"/>
                <a:gd name="T10" fmla="*/ 57 w 64000"/>
                <a:gd name="T11" fmla="*/ 80 h 64000"/>
                <a:gd name="T12" fmla="*/ 57 w 64000"/>
                <a:gd name="T13" fmla="*/ 3 h 64000"/>
                <a:gd name="T14" fmla="*/ 57 w 64000"/>
                <a:gd name="T15" fmla="*/ 3 h 64000"/>
                <a:gd name="T16" fmla="*/ 57 w 64000"/>
                <a:gd name="T17" fmla="*/ 3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81 w 64000"/>
                <a:gd name="T1" fmla="*/ 10 h 64000"/>
                <a:gd name="T2" fmla="*/ 101 w 64000"/>
                <a:gd name="T3" fmla="*/ 51 h 64000"/>
                <a:gd name="T4" fmla="*/ 81 w 64000"/>
                <a:gd name="T5" fmla="*/ 91 h 64000"/>
                <a:gd name="T6" fmla="*/ 81 w 64000"/>
                <a:gd name="T7" fmla="*/ 91 h 64000"/>
                <a:gd name="T8" fmla="*/ 81 w 64000"/>
                <a:gd name="T9" fmla="*/ 91 h 64000"/>
                <a:gd name="T10" fmla="*/ 81 w 64000"/>
                <a:gd name="T11" fmla="*/ 91 h 64000"/>
                <a:gd name="T12" fmla="*/ 81 w 64000"/>
                <a:gd name="T13" fmla="*/ 10 h 64000"/>
                <a:gd name="T14" fmla="*/ 81 w 64000"/>
                <a:gd name="T15" fmla="*/ 10 h 64000"/>
                <a:gd name="T16" fmla="*/ 81 w 64000"/>
                <a:gd name="T17" fmla="*/ 1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D559-2FC4-4DA6-AF82-A0593DE37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42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E01F0-5ACC-4481-95B3-4074A7570B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17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9C949-5364-4B16-A3EE-C892D865B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4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0DCCB-9702-431D-8F2E-6B3780A3E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07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D9F8B-FB8C-430A-9758-ABD48C198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03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2F610-8D7D-4425-9F79-BDBEDC876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05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A5157-DBA2-4DD3-8E39-AE1BCF52B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12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881EF-DFAD-44A2-A645-614D2328D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74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EA0DD-3EA4-4D48-92D4-DC353CA48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6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14B6B-2187-4D2D-A073-A55C68DC4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71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CE08-AC22-400E-BFA2-270977E85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09E9-9036-4955-A7D6-5A8C1EC5F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57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E65EB-4AD8-4ACA-8CAC-4DF147BF1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321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A8C8-F7F0-4730-9FC1-65FB62467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65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09F2C-68DB-45D8-A736-37F2B04A4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0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65AE0-3FFC-4384-8443-FFCF66EF4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95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872E-B3E7-4DE1-849F-EAF460E3A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0363A-CD9E-45B2-ADAF-510EBABD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8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EFE3-6FBC-4FB6-9AAF-ABF5C5D9C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45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00566-31EC-4F64-8843-737C1C5E4E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3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62DE5-2F80-4926-8048-6403C1EAB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6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30DA6-CC21-4D8F-A6BE-B5D0523A5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5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41B08-8DC3-4619-81F6-BF9AB9740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26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24E9-C25B-4669-AB44-FD142343B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2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82 w 64000"/>
                <a:gd name="T1" fmla="*/ 5 h 64000"/>
                <a:gd name="T2" fmla="*/ 105 w 64000"/>
                <a:gd name="T3" fmla="*/ 30 h 64000"/>
                <a:gd name="T4" fmla="*/ 82 w 64000"/>
                <a:gd name="T5" fmla="*/ 55 h 64000"/>
                <a:gd name="T6" fmla="*/ 82 w 64000"/>
                <a:gd name="T7" fmla="*/ 55 h 64000"/>
                <a:gd name="T8" fmla="*/ 82 w 64000"/>
                <a:gd name="T9" fmla="*/ 55 h 64000"/>
                <a:gd name="T10" fmla="*/ 82 w 64000"/>
                <a:gd name="T11" fmla="*/ 55 h 64000"/>
                <a:gd name="T12" fmla="*/ 82 w 64000"/>
                <a:gd name="T13" fmla="*/ 5 h 64000"/>
                <a:gd name="T14" fmla="*/ 82 w 64000"/>
                <a:gd name="T15" fmla="*/ 5 h 64000"/>
                <a:gd name="T16" fmla="*/ 82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46 w 64000"/>
                <a:gd name="T1" fmla="*/ 5 h 64000"/>
                <a:gd name="T2" fmla="*/ 59 w 64000"/>
                <a:gd name="T3" fmla="*/ 31 h 64000"/>
                <a:gd name="T4" fmla="*/ 46 w 64000"/>
                <a:gd name="T5" fmla="*/ 56 h 64000"/>
                <a:gd name="T6" fmla="*/ 46 w 64000"/>
                <a:gd name="T7" fmla="*/ 56 h 64000"/>
                <a:gd name="T8" fmla="*/ 46 w 64000"/>
                <a:gd name="T9" fmla="*/ 56 h 64000"/>
                <a:gd name="T10" fmla="*/ 46 w 64000"/>
                <a:gd name="T11" fmla="*/ 56 h 64000"/>
                <a:gd name="T12" fmla="*/ 46 w 64000"/>
                <a:gd name="T13" fmla="*/ 5 h 64000"/>
                <a:gd name="T14" fmla="*/ 46 w 64000"/>
                <a:gd name="T15" fmla="*/ 5 h 64000"/>
                <a:gd name="T16" fmla="*/ 46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1C2F40-2009-4622-AF84-E7E6F73981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4820BE-B62C-48C1-9AA1-4D323AF1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file:///L:\..\..\..\..\&#22791;&#35838;\&#36719;&#20214;&#24037;&#31243;\&#22791;&#35838;\&#27491;&#24335;&#19978;&#35838;&#20869;&#23481;\2006&#24180;9&#26376;&#25991;&#21326;\&#32508;&#21512;&#27979;&#35797;.ppt" TargetMode="External"/><Relationship Id="rId3" Type="http://schemas.openxmlformats.org/officeDocument/2006/relationships/hyperlink" Target="file:///L:\..\..\..\..\&#22791;&#35838;\&#36719;&#20214;&#24037;&#31243;\&#22791;&#35838;\&#27491;&#24335;&#19978;&#35838;&#20869;&#23481;\2006&#24180;9&#26376;&#25991;&#21326;\&#21487;&#34892;&#24615;&#30740;&#31350;.ppt" TargetMode="External"/><Relationship Id="rId7" Type="http://schemas.openxmlformats.org/officeDocument/2006/relationships/hyperlink" Target="file:///L:\..\..\..\..\&#22791;&#35838;\&#36719;&#20214;&#24037;&#31243;\&#22791;&#35838;\&#27491;&#24335;&#19978;&#35838;&#20869;&#23481;\2006&#24180;9&#26376;&#25991;&#21326;\&#32534;&#30721;&#21644;&#21333;&#20803;&#27979;&#35797;.ppt" TargetMode="External"/><Relationship Id="rId2" Type="http://schemas.openxmlformats.org/officeDocument/2006/relationships/hyperlink" Target="file:///L:\..\..\..\..\&#22791;&#35838;\&#36719;&#20214;&#24037;&#31243;\&#22791;&#35838;\&#27491;&#24335;&#19978;&#35838;&#20869;&#23481;\2006&#24180;9&#26376;&#25991;&#21326;\&#38382;&#39064;&#23450;&#20041;.pp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file:///L:\..\..\..\..\&#22791;&#35838;\&#36719;&#20214;&#24037;&#31243;\&#22791;&#35838;\&#27491;&#24335;&#19978;&#35838;&#20869;&#23481;\2006&#24180;9&#26376;&#25991;&#21326;\&#35814;&#32454;&#35774;&#35745;.ppt" TargetMode="External"/><Relationship Id="rId5" Type="http://schemas.openxmlformats.org/officeDocument/2006/relationships/hyperlink" Target="file:///L:\..\..\..\..\&#22791;&#35838;\&#36719;&#20214;&#24037;&#31243;\&#22791;&#35838;\&#27491;&#24335;&#19978;&#35838;&#20869;&#23481;\2006&#24180;9&#26376;&#25991;&#21326;\&#27010;&#35201;&#35774;&#35745;.ppt" TargetMode="External"/><Relationship Id="rId4" Type="http://schemas.openxmlformats.org/officeDocument/2006/relationships/hyperlink" Target="file:///L:\..\..\..\..\&#22791;&#35838;\&#36719;&#20214;&#24037;&#31243;\&#22791;&#35838;\&#27491;&#24335;&#19978;&#35838;&#20869;&#23481;\2006&#24180;9&#26376;&#25991;&#21326;\&#38656;&#27714;&#20998;&#26512;.ppt" TargetMode="External"/><Relationship Id="rId9" Type="http://schemas.openxmlformats.org/officeDocument/2006/relationships/hyperlink" Target="file:///L:\..\..\..\..\&#22791;&#35838;\&#36719;&#20214;&#24037;&#31243;\&#22791;&#35838;\&#27491;&#24335;&#19978;&#35838;&#20869;&#23481;\2006&#24180;9&#26376;&#25991;&#21326;\&#36719;&#20214;&#32500;&#25252;.ppt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file:///C:\Users\Administrator\Desktop\&#36719;&#20214;&#24037;&#31243;(&#35838;&#20214;)\2022&#24180;10&#26376;\clip0001.avi" TargetMode="External"/><Relationship Id="rId1" Type="http://schemas.microsoft.com/office/2007/relationships/media" Target="file:///C:\Users\Administrator\Desktop\&#36719;&#20214;&#24037;&#31243;(&#35838;&#20214;)\2022&#24180;10&#26376;\clip0001.avi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577230" y="1196752"/>
            <a:ext cx="6307138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软 件 工 程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411760" y="3140968"/>
            <a:ext cx="4429125" cy="177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宋体" panose="02010600030101010101" pitchFamily="2" charset="-122"/>
              </a:rPr>
              <a:t>冯 琪</a:t>
            </a:r>
            <a:endParaRPr kumimoji="1" lang="en-US" altLang="zh-CN" sz="32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华中科技大学计算机学院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宋体" panose="02010600030101010101" pitchFamily="2" charset="-122"/>
              </a:rPr>
              <a:t>智能大数据与多媒体实验室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376030" y="1706612"/>
            <a:ext cx="722841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ea"/>
                <a:ea typeface="+mn-ea"/>
              </a:rPr>
              <a:t>实际工作中，软件开发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不仅仅</a:t>
            </a:r>
            <a:r>
              <a:rPr lang="zh-CN" altLang="en-US" sz="2000" b="1" dirty="0">
                <a:latin typeface="+mn-ea"/>
                <a:ea typeface="+mn-ea"/>
              </a:rPr>
              <a:t>指</a:t>
            </a:r>
            <a:r>
              <a:rPr lang="zh-CN" altLang="en-US" sz="2000" b="1" dirty="0" smtClean="0">
                <a:latin typeface="+mn-ea"/>
                <a:ea typeface="+mn-ea"/>
              </a:rPr>
              <a:t>编代码。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对</a:t>
            </a:r>
            <a:r>
              <a:rPr lang="zh-CN" altLang="en-US" sz="2000" b="1" dirty="0" smtClean="0">
                <a:latin typeface="+mn-ea"/>
                <a:ea typeface="+mn-ea"/>
              </a:rPr>
              <a:t>软件</a:t>
            </a:r>
            <a:r>
              <a:rPr lang="zh-CN" altLang="en-US" sz="2000" b="1" dirty="0" smtClean="0">
                <a:solidFill>
                  <a:srgbClr val="FF3300"/>
                </a:solidFill>
                <a:latin typeface="+mn-ea"/>
                <a:ea typeface="+mn-ea"/>
              </a:rPr>
              <a:t>开发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人员</a:t>
            </a:r>
            <a:r>
              <a:rPr lang="zh-CN" altLang="en-US" sz="2000" b="1" dirty="0">
                <a:latin typeface="+mn-ea"/>
                <a:ea typeface="+mn-ea"/>
              </a:rPr>
              <a:t>而言，分析、设计、表达等能力更为重要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需要</a:t>
            </a:r>
            <a:r>
              <a:rPr lang="zh-CN" altLang="en-US" sz="2000" b="1" dirty="0">
                <a:latin typeface="+mn-ea"/>
                <a:ea typeface="+mn-ea"/>
              </a:rPr>
              <a:t>经常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编制</a:t>
            </a:r>
            <a:r>
              <a:rPr lang="zh-CN" altLang="en-US" sz="2000" b="1" dirty="0">
                <a:latin typeface="+mn-ea"/>
                <a:ea typeface="+mn-ea"/>
              </a:rPr>
              <a:t>一些与系统分析、设计、开发、维护等有关的技术性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文档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920333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+mn-ea"/>
                <a:ea typeface="+mn-ea"/>
              </a:rPr>
              <a:t>认识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377287" y="848325"/>
            <a:ext cx="18265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+mn-ea"/>
                <a:ea typeface="+mn-ea"/>
              </a:rPr>
              <a:t>两个概念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528578" y="1628800"/>
            <a:ext cx="46804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6000" b="1" dirty="0">
                <a:solidFill>
                  <a:srgbClr val="FF3300"/>
                </a:solidFill>
                <a:latin typeface="+mn-ea"/>
                <a:ea typeface="+mn-ea"/>
              </a:rPr>
              <a:t>软件</a:t>
            </a:r>
            <a:r>
              <a:rPr lang="zh-CN" altLang="en-US" sz="6000" b="1" dirty="0">
                <a:latin typeface="+mn-ea"/>
                <a:ea typeface="+mn-ea"/>
              </a:rPr>
              <a:t> </a:t>
            </a:r>
            <a:r>
              <a:rPr lang="en-US" altLang="zh-CN" sz="6000" dirty="0">
                <a:latin typeface="+mn-ea"/>
                <a:ea typeface="+mn-ea"/>
                <a:cs typeface="Times New Roman" panose="02020603050405020304" pitchFamily="18" charset="0"/>
              </a:rPr>
              <a:t>&amp;</a:t>
            </a:r>
            <a:r>
              <a:rPr lang="en-US" altLang="zh-CN" sz="6000" b="1" dirty="0">
                <a:latin typeface="+mn-ea"/>
                <a:ea typeface="+mn-ea"/>
              </a:rPr>
              <a:t> </a:t>
            </a:r>
            <a:r>
              <a:rPr lang="zh-CN" altLang="en-US" sz="6000" b="1" dirty="0">
                <a:solidFill>
                  <a:srgbClr val="FF3300"/>
                </a:solidFill>
                <a:latin typeface="+mn-ea"/>
                <a:ea typeface="+mn-ea"/>
              </a:rPr>
              <a:t>工程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212528" y="4675783"/>
            <a:ext cx="71758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ea"/>
                <a:ea typeface="+mn-ea"/>
              </a:rPr>
              <a:t>实现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规范化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设计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流水化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生产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标准化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检验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如同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ISO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solidFill>
                  <a:srgbClr val="FF3300"/>
                </a:solidFill>
                <a:latin typeface="+mn-ea"/>
                <a:ea typeface="+mn-ea"/>
              </a:rPr>
              <a:t>CMM</a:t>
            </a:r>
            <a:r>
              <a:rPr lang="zh-CN" altLang="en-US" sz="2000" b="1" dirty="0" smtClean="0">
                <a:latin typeface="+mn-ea"/>
                <a:ea typeface="+mn-ea"/>
              </a:rPr>
              <a:t>一样，</a:t>
            </a:r>
            <a:r>
              <a:rPr lang="zh-CN" altLang="en-US" sz="2000" b="1" dirty="0">
                <a:latin typeface="+mn-ea"/>
                <a:ea typeface="+mn-ea"/>
              </a:rPr>
              <a:t>是对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正确实施软件项目开发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有益指导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 rot="10800000">
            <a:off x="1115616" y="3291262"/>
            <a:ext cx="3168724" cy="865584"/>
          </a:xfrm>
          <a:prstGeom prst="wedgeEllipseCallout">
            <a:avLst>
              <a:gd name="adj1" fmla="val -19208"/>
              <a:gd name="adj2" fmla="val 117676"/>
            </a:avLst>
          </a:prstGeom>
          <a:noFill/>
          <a:ln>
            <a:solidFill>
              <a:schemeClr val="tx1"/>
            </a:solidFill>
          </a:ln>
        </p:spPr>
        <p:txBody>
          <a:bodyPr rot="10800000"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信息技术的</a:t>
            </a:r>
            <a:r>
              <a:rPr lang="zh-CN" altLang="en-US" sz="2000" b="1" dirty="0" smtClean="0">
                <a:latin typeface="+mn-ea"/>
                <a:ea typeface="+mn-ea"/>
              </a:rPr>
              <a:t>核心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高新技术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 smtClean="0">
                <a:latin typeface="+mn-ea"/>
                <a:ea typeface="+mn-ea"/>
              </a:rPr>
              <a:t>代名词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10800000">
            <a:off x="5004048" y="3355767"/>
            <a:ext cx="3670300" cy="865584"/>
          </a:xfrm>
          <a:prstGeom prst="wedgeEllipseCallout">
            <a:avLst>
              <a:gd name="adj1" fmla="val 17431"/>
              <a:gd name="adj2" fmla="val 123861"/>
            </a:avLst>
          </a:prstGeom>
          <a:noFill/>
          <a:ln>
            <a:solidFill>
              <a:schemeClr val="tx1"/>
            </a:solidFill>
          </a:ln>
        </p:spPr>
        <p:txBody>
          <a:bodyPr rot="10800000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大多停留在工业、农业、建筑</a:t>
            </a:r>
            <a:r>
              <a:rPr lang="en-US" altLang="zh-CN" sz="2000" b="1" dirty="0">
                <a:latin typeface="+mn-ea"/>
                <a:ea typeface="+mn-ea"/>
              </a:rPr>
              <a:t>...</a:t>
            </a:r>
            <a:r>
              <a:rPr lang="zh-CN" altLang="en-US" sz="2000" b="1" dirty="0">
                <a:latin typeface="+mn-ea"/>
                <a:ea typeface="+mn-ea"/>
              </a:rPr>
              <a:t>传统</a:t>
            </a:r>
            <a:r>
              <a:rPr lang="zh-CN" altLang="en-US" sz="2000" b="1" dirty="0" smtClean="0">
                <a:latin typeface="+mn-ea"/>
                <a:ea typeface="+mn-ea"/>
              </a:rPr>
              <a:t>领域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70" grpId="0" animBg="1"/>
      <p:bldP spid="153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96399592-D1DA-495A-9FC7-04A8EB2A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729259"/>
            <a:ext cx="7416551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ea"/>
                <a:ea typeface="+mn-ea"/>
              </a:rPr>
              <a:t>软件系统开发工作中，如何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进行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分析、设计、实现</a:t>
            </a:r>
            <a:r>
              <a:rPr lang="zh-CN" altLang="en-US" sz="2000" b="1" dirty="0">
                <a:latin typeface="+mn-ea"/>
                <a:ea typeface="+mn-ea"/>
              </a:rPr>
              <a:t>，如何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制订</a:t>
            </a:r>
            <a:r>
              <a:rPr lang="zh-CN" altLang="en-US" sz="2000" b="1" dirty="0">
                <a:latin typeface="+mn-ea"/>
                <a:ea typeface="+mn-ea"/>
              </a:rPr>
              <a:t>项目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开发计划</a:t>
            </a:r>
            <a:r>
              <a:rPr lang="zh-CN" altLang="en-US" sz="2000" b="1" dirty="0">
                <a:latin typeface="+mn-ea"/>
                <a:ea typeface="+mn-ea"/>
              </a:rPr>
              <a:t>，如何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实施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项目管理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围绕</a:t>
            </a:r>
            <a:r>
              <a:rPr lang="zh-CN" altLang="en-US" sz="2000" b="1" dirty="0">
                <a:latin typeface="+mn-ea"/>
                <a:ea typeface="+mn-ea"/>
              </a:rPr>
              <a:t>上述内容，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提供</a:t>
            </a:r>
            <a:r>
              <a:rPr lang="zh-CN" altLang="en-US" sz="2000" b="1" dirty="0">
                <a:latin typeface="+mn-ea"/>
                <a:ea typeface="+mn-ea"/>
              </a:rPr>
              <a:t>一套构建软件系统的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方法、技术、流程、工具、规范</a:t>
            </a:r>
            <a:r>
              <a:rPr lang="zh-CN" altLang="en-US" sz="2000" b="1" dirty="0">
                <a:latin typeface="+mn-ea"/>
                <a:ea typeface="+mn-ea"/>
              </a:rPr>
              <a:t>等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软件开发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经验</a:t>
            </a:r>
            <a:r>
              <a:rPr lang="zh-CN" altLang="en-US" sz="2000" b="1" dirty="0">
                <a:latin typeface="+mn-ea"/>
                <a:ea typeface="+mn-ea"/>
              </a:rPr>
              <a:t>的总结与提炼，综合性、实践性较强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具有一定的抽象性。</a:t>
            </a:r>
          </a:p>
        </p:txBody>
      </p:sp>
    </p:spTree>
    <p:extLst>
      <p:ext uri="{BB962C8B-B14F-4D97-AF65-F5344CB8AC3E}">
        <p14:creationId xmlns:p14="http://schemas.microsoft.com/office/powerpoint/2010/main" val="19755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5E1FF24E-5647-4565-BE92-3324E904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892" y="1683052"/>
            <a:ext cx="5778396" cy="3978196"/>
          </a:xfrm>
        </p:spPr>
        <p:txBody>
          <a:bodyPr lIns="0" tIns="0" rIns="0" bIns="0"/>
          <a:lstStyle/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软件与软件工程的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体系结构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软件实现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软件测试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项目管理和过程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软件的过程和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211916F9-CC9B-4E53-B643-88C5CB09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921" y="920333"/>
            <a:ext cx="17999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课程内容</a:t>
            </a:r>
            <a:endParaRPr kumimoji="1" lang="zh-CN" altLang="en-US" sz="3200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20072" y="1844824"/>
            <a:ext cx="3456384" cy="792088"/>
          </a:xfrm>
          <a:prstGeom prst="wedgeRoundRectCallout">
            <a:avLst>
              <a:gd name="adj1" fmla="val -80887"/>
              <a:gd name="adj2" fmla="val 27867"/>
              <a:gd name="adj3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331913" y="836712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+mn-ea"/>
                <a:ea typeface="+mn-ea"/>
              </a:rPr>
              <a:t>先导</a:t>
            </a:r>
            <a:endParaRPr kumimoji="1" lang="zh-CN" altLang="en-US" sz="3200" dirty="0">
              <a:latin typeface="+mn-ea"/>
              <a:ea typeface="+mn-ea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403648" y="1672932"/>
            <a:ext cx="604867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  <a:ea typeface="+mn-ea"/>
              </a:rPr>
              <a:t>程序设计</a:t>
            </a:r>
            <a:r>
              <a:rPr lang="zh-CN" altLang="en-US" sz="2400" b="1" dirty="0" smtClean="0">
                <a:latin typeface="+mn-ea"/>
                <a:ea typeface="+mn-ea"/>
              </a:rPr>
              <a:t>经验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+mn-ea"/>
                <a:ea typeface="+mn-ea"/>
              </a:rPr>
              <a:t>涉及</a:t>
            </a:r>
            <a:r>
              <a:rPr lang="zh-CN" altLang="en-US" sz="2400" b="1" dirty="0">
                <a:latin typeface="+mn-ea"/>
                <a:ea typeface="+mn-ea"/>
              </a:rPr>
              <a:t>：数据结构、数据库、操作系统</a:t>
            </a:r>
            <a:r>
              <a:rPr lang="en-US" altLang="zh-CN" sz="2400" b="1" dirty="0" smtClean="0">
                <a:latin typeface="+mn-ea"/>
                <a:ea typeface="+mn-ea"/>
              </a:rPr>
              <a:t>……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548904" y="1844824"/>
            <a:ext cx="6767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5400" b="1" dirty="0" smtClean="0">
                <a:latin typeface="+mn-ea"/>
                <a:ea typeface="+mn-ea"/>
              </a:rPr>
              <a:t>软件工程</a:t>
            </a:r>
            <a:r>
              <a:rPr kumimoji="1" lang="zh-CN" altLang="en-US" sz="5400" b="1" dirty="0">
                <a:latin typeface="+mn-ea"/>
                <a:ea typeface="+mn-ea"/>
              </a:rPr>
              <a:t>与软件过程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98" y="836712"/>
            <a:ext cx="15121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3600" b="1" dirty="0" smtClean="0">
                <a:latin typeface="楷体_GB2312" pitchFamily="49" charset="-122"/>
                <a:ea typeface="楷体_GB2312" pitchFamily="49" charset="-122"/>
              </a:rPr>
              <a:t>讲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384164" y="764704"/>
            <a:ext cx="28998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latin typeface="+mn-ea"/>
                <a:ea typeface="+mn-ea"/>
              </a:rPr>
              <a:t>1.1</a:t>
            </a:r>
            <a:r>
              <a:rPr kumimoji="1" lang="zh-CN" altLang="en-US" sz="3200" b="1" dirty="0" smtClean="0">
                <a:latin typeface="+mn-ea"/>
                <a:ea typeface="+mn-ea"/>
              </a:rPr>
              <a:t>、软件工程</a:t>
            </a:r>
            <a:endParaRPr kumimoji="1" lang="zh-CN" altLang="en-US" sz="3200" b="1" dirty="0">
              <a:latin typeface="+mn-ea"/>
              <a:ea typeface="+mn-ea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385892" y="1615995"/>
            <a:ext cx="527434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内容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1</a:t>
            </a:r>
            <a:r>
              <a:rPr kumimoji="1" lang="zh-CN" altLang="en-US" sz="2000" b="1" dirty="0">
                <a:latin typeface="+mn-ea"/>
                <a:ea typeface="+mn-ea"/>
              </a:rPr>
              <a:t>、软件、软件工程的形成与发展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2</a:t>
            </a:r>
            <a:r>
              <a:rPr kumimoji="1" lang="zh-CN" altLang="en-US" sz="2000" b="1" dirty="0">
                <a:latin typeface="+mn-ea"/>
                <a:ea typeface="+mn-ea"/>
              </a:rPr>
              <a:t>、软件、软件工程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3</a:t>
            </a:r>
            <a:r>
              <a:rPr kumimoji="1" lang="zh-CN" altLang="en-US" sz="2000" b="1" dirty="0">
                <a:latin typeface="+mn-ea"/>
                <a:ea typeface="+mn-ea"/>
              </a:rPr>
              <a:t>、软件危机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4</a:t>
            </a:r>
            <a:r>
              <a:rPr kumimoji="1" lang="zh-CN" altLang="en-US" sz="2000" b="1" dirty="0">
                <a:latin typeface="+mn-ea"/>
                <a:ea typeface="+mn-ea"/>
              </a:rPr>
              <a:t>、软件工程方法学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掌握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  <a:r>
              <a:rPr kumimoji="1" lang="zh-CN" altLang="en-US" sz="2000" b="1" dirty="0">
                <a:latin typeface="+mn-ea"/>
                <a:ea typeface="+mn-ea"/>
              </a:rPr>
              <a:t>软件、软件工程、软件工程方法学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了解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  <a:r>
              <a:rPr kumimoji="1" lang="zh-CN" altLang="en-US" sz="2000" b="1" dirty="0">
                <a:latin typeface="+mn-ea"/>
                <a:ea typeface="+mn-ea"/>
              </a:rPr>
              <a:t>软件生命周期、软件开发模型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E2070C3-5CCE-4FC0-AB30-16542769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47" y="973011"/>
            <a:ext cx="24933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+mn-ea"/>
                <a:ea typeface="+mn-ea"/>
              </a:rPr>
              <a:t>1</a:t>
            </a:r>
            <a:r>
              <a:rPr kumimoji="1" lang="zh-CN" altLang="en-US" sz="2800" b="1" dirty="0" smtClean="0">
                <a:latin typeface="+mn-ea"/>
                <a:ea typeface="+mn-ea"/>
              </a:rPr>
              <a:t>、形成</a:t>
            </a:r>
            <a:r>
              <a:rPr kumimoji="1" lang="zh-CN" altLang="en-US" sz="2800" b="1" dirty="0">
                <a:latin typeface="+mn-ea"/>
                <a:ea typeface="+mn-ea"/>
              </a:rPr>
              <a:t>与发展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F4DB659B-3022-4D8B-8946-ABE99C20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25" y="1646556"/>
            <a:ext cx="7317909" cy="2430516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软件、软件工程的发展具有时代特征。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这些特征由当时的硬件能力、软件技术、社会</a:t>
            </a:r>
            <a:r>
              <a:rPr lang="zh-CN" altLang="en-US" sz="2000" b="1" dirty="0" smtClean="0">
                <a:latin typeface="+mn-ea"/>
              </a:rPr>
              <a:t>需求、科技</a:t>
            </a:r>
            <a:r>
              <a:rPr lang="zh-CN" altLang="en-US" sz="2000" b="1" dirty="0">
                <a:latin typeface="+mn-ea"/>
              </a:rPr>
              <a:t>水平等因素决定。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回顾软件工程</a:t>
            </a:r>
            <a:r>
              <a:rPr lang="zh-CN" altLang="en-US" sz="2000" b="1" dirty="0" smtClean="0">
                <a:latin typeface="+mn-ea"/>
              </a:rPr>
              <a:t>发展，可帮助</a:t>
            </a:r>
            <a:r>
              <a:rPr lang="zh-CN" altLang="en-US" sz="2000" b="1" dirty="0">
                <a:latin typeface="+mn-ea"/>
              </a:rPr>
              <a:t>我们</a:t>
            </a:r>
            <a:r>
              <a:rPr lang="zh-CN" altLang="en-US" sz="2000" b="1" dirty="0" smtClean="0">
                <a:latin typeface="+mn-ea"/>
              </a:rPr>
              <a:t>正确理解</a:t>
            </a:r>
            <a:r>
              <a:rPr lang="zh-CN" altLang="en-US" sz="2000" b="1" dirty="0">
                <a:latin typeface="+mn-ea"/>
              </a:rPr>
              <a:t>软件工程的现在，展望软件工程的未来，不断创新软件工程的内涵。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14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986" y="1046045"/>
            <a:ext cx="34563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latin typeface="+mn-ea"/>
              </a:rPr>
              <a:t>软件工程发展的四个阶段</a:t>
            </a:r>
            <a:endParaRPr lang="zh-CN" altLang="en-US" sz="24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84986" y="1628800"/>
            <a:ext cx="7291470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>
                <a:latin typeface="+mn-ea"/>
                <a:ea typeface="+mn-ea"/>
              </a:rPr>
              <a:t>⑴</a:t>
            </a:r>
            <a:r>
              <a:rPr lang="zh-CN" altLang="en-US" sz="2000" b="1" dirty="0">
                <a:latin typeface="+mn-ea"/>
                <a:ea typeface="+mn-ea"/>
              </a:rPr>
              <a:t>、计算机发明初期的程序（</a:t>
            </a:r>
            <a:r>
              <a:rPr lang="en-US" altLang="zh-CN" sz="2000" b="1" dirty="0">
                <a:latin typeface="+mn-ea"/>
                <a:ea typeface="+mn-ea"/>
              </a:rPr>
              <a:t>50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60</a:t>
            </a:r>
            <a:r>
              <a:rPr lang="zh-CN" altLang="en-US" sz="2000" b="1" dirty="0" smtClean="0">
                <a:latin typeface="+mn-ea"/>
                <a:ea typeface="+mn-ea"/>
              </a:rPr>
              <a:t>年代：指令</a:t>
            </a:r>
            <a:r>
              <a:rPr lang="zh-CN" altLang="en-US" sz="2000" b="1" dirty="0">
                <a:latin typeface="+mn-ea"/>
                <a:ea typeface="+mn-ea"/>
              </a:rPr>
              <a:t>序列）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000" b="1" dirty="0">
                <a:latin typeface="+mn-ea"/>
                <a:ea typeface="+mn-ea"/>
              </a:rPr>
              <a:t>⑵</a:t>
            </a:r>
            <a:r>
              <a:rPr lang="zh-CN" altLang="en-US" sz="2000" b="1" dirty="0">
                <a:latin typeface="+mn-ea"/>
                <a:ea typeface="+mn-ea"/>
              </a:rPr>
              <a:t>、结构化的形成与发展（</a:t>
            </a:r>
            <a:r>
              <a:rPr lang="en-US" altLang="zh-CN" sz="2000" b="1" dirty="0">
                <a:latin typeface="+mn-ea"/>
                <a:ea typeface="+mn-ea"/>
              </a:rPr>
              <a:t>60</a:t>
            </a:r>
            <a:r>
              <a:rPr lang="zh-CN" altLang="en-US" sz="2000" b="1" dirty="0">
                <a:latin typeface="+mn-ea"/>
                <a:ea typeface="+mn-ea"/>
              </a:rPr>
              <a:t>末～</a:t>
            </a:r>
            <a:r>
              <a:rPr lang="en-US" altLang="zh-CN" sz="2000" b="1" dirty="0">
                <a:latin typeface="+mn-ea"/>
                <a:ea typeface="+mn-ea"/>
              </a:rPr>
              <a:t>80</a:t>
            </a:r>
            <a:r>
              <a:rPr lang="zh-CN" altLang="en-US" sz="2000" b="1" dirty="0" smtClean="0">
                <a:latin typeface="+mn-ea"/>
                <a:ea typeface="+mn-ea"/>
              </a:rPr>
              <a:t>年代：算法</a:t>
            </a:r>
            <a:r>
              <a:rPr lang="en-US" altLang="zh-CN" sz="2000" b="1" dirty="0">
                <a:latin typeface="+mn-ea"/>
                <a:ea typeface="+mn-ea"/>
              </a:rPr>
              <a:t>+</a:t>
            </a:r>
            <a:r>
              <a:rPr lang="zh-CN" altLang="en-US" sz="2000" b="1" dirty="0">
                <a:latin typeface="+mn-ea"/>
                <a:ea typeface="+mn-ea"/>
              </a:rPr>
              <a:t>数据结构）</a:t>
            </a:r>
            <a:r>
              <a:rPr lang="en-US" altLang="zh-CN" sz="2000" b="1" dirty="0">
                <a:latin typeface="+mn-ea"/>
                <a:ea typeface="+mn-ea"/>
              </a:rPr>
              <a:t/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zh-CN" altLang="zh-CN" sz="2000" b="1" dirty="0">
                <a:latin typeface="+mn-ea"/>
                <a:ea typeface="+mn-ea"/>
              </a:rPr>
              <a:t>⑶</a:t>
            </a:r>
            <a:r>
              <a:rPr lang="zh-CN" altLang="en-US" sz="2000" b="1" dirty="0">
                <a:latin typeface="+mn-ea"/>
                <a:ea typeface="+mn-ea"/>
              </a:rPr>
              <a:t>、面向对象的形成与发展（</a:t>
            </a:r>
            <a:r>
              <a:rPr lang="en-US" altLang="zh-CN" sz="2000" b="1" dirty="0">
                <a:latin typeface="+mn-ea"/>
                <a:ea typeface="+mn-ea"/>
              </a:rPr>
              <a:t>80</a:t>
            </a:r>
            <a:r>
              <a:rPr lang="zh-CN" altLang="en-US" sz="2000" b="1" dirty="0">
                <a:latin typeface="+mn-ea"/>
                <a:ea typeface="+mn-ea"/>
              </a:rPr>
              <a:t>中～</a:t>
            </a:r>
            <a:r>
              <a:rPr lang="en-US" altLang="zh-CN" sz="2000" b="1" dirty="0">
                <a:latin typeface="+mn-ea"/>
                <a:ea typeface="+mn-ea"/>
              </a:rPr>
              <a:t>2000</a:t>
            </a:r>
            <a:r>
              <a:rPr lang="zh-CN" altLang="en-US" sz="2000" b="1" dirty="0">
                <a:latin typeface="+mn-ea"/>
                <a:ea typeface="+mn-ea"/>
              </a:rPr>
              <a:t>年）</a:t>
            </a:r>
            <a:r>
              <a:rPr lang="en-US" altLang="zh-CN" sz="2000" b="1" dirty="0">
                <a:latin typeface="+mn-ea"/>
                <a:ea typeface="+mn-ea"/>
              </a:rPr>
              <a:t/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>
                <a:latin typeface="+mn-ea"/>
                <a:ea typeface="+mn-ea"/>
              </a:rPr>
              <a:t>    ---</a:t>
            </a:r>
            <a:r>
              <a:rPr lang="zh-CN" altLang="en-US" sz="2000" b="1" dirty="0">
                <a:latin typeface="+mn-ea"/>
                <a:ea typeface="+mn-ea"/>
              </a:rPr>
              <a:t>采用面向对象的分析、设计、实现方法</a:t>
            </a:r>
            <a:r>
              <a:rPr lang="en-US" altLang="zh-CN" sz="2000" b="1" dirty="0">
                <a:latin typeface="+mn-ea"/>
                <a:ea typeface="+mn-ea"/>
              </a:rPr>
              <a:t/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>
                <a:latin typeface="+mn-ea"/>
                <a:ea typeface="+mn-ea"/>
              </a:rPr>
              <a:t>    ---</a:t>
            </a:r>
            <a:r>
              <a:rPr lang="zh-CN" altLang="en-US" sz="2000" b="1" dirty="0">
                <a:latin typeface="+mn-ea"/>
                <a:ea typeface="+mn-ea"/>
              </a:rPr>
              <a:t>迭代的</a:t>
            </a:r>
            <a:r>
              <a:rPr lang="en-US" altLang="zh-CN" sz="2000" b="1" dirty="0">
                <a:latin typeface="+mn-ea"/>
                <a:ea typeface="+mn-ea"/>
              </a:rPr>
              <a:t>RUP</a:t>
            </a:r>
            <a:r>
              <a:rPr lang="zh-CN" altLang="en-US" sz="2000" b="1" dirty="0">
                <a:latin typeface="+mn-ea"/>
                <a:ea typeface="+mn-ea"/>
              </a:rPr>
              <a:t>过程、</a:t>
            </a:r>
            <a:r>
              <a:rPr lang="en-US" altLang="zh-CN" sz="2000" b="1" dirty="0">
                <a:latin typeface="+mn-ea"/>
                <a:ea typeface="+mn-ea"/>
              </a:rPr>
              <a:t>UML</a:t>
            </a:r>
            <a:r>
              <a:rPr lang="zh-CN" altLang="en-US" sz="2000" b="1" dirty="0">
                <a:latin typeface="+mn-ea"/>
                <a:ea typeface="+mn-ea"/>
              </a:rPr>
              <a:t>统一建模语言</a:t>
            </a:r>
            <a:r>
              <a:rPr lang="en-US" altLang="zh-CN" sz="2000" b="1" dirty="0">
                <a:latin typeface="+mn-ea"/>
                <a:ea typeface="+mn-ea"/>
              </a:rPr>
              <a:t/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>
                <a:latin typeface="+mn-ea"/>
                <a:ea typeface="+mn-ea"/>
              </a:rPr>
              <a:t>    ---</a:t>
            </a:r>
            <a:r>
              <a:rPr lang="zh-CN" altLang="en-US" sz="2000" b="1" dirty="0">
                <a:latin typeface="+mn-ea"/>
                <a:ea typeface="+mn-ea"/>
              </a:rPr>
              <a:t>可复用构建库、分布式处理技术、推行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CMM/CMMI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>
                <a:latin typeface="+mn-ea"/>
                <a:ea typeface="+mn-ea"/>
              </a:rPr>
              <a:t>⑷</a:t>
            </a:r>
            <a:r>
              <a:rPr lang="zh-CN" altLang="en-US" sz="2000" b="1" dirty="0">
                <a:latin typeface="+mn-ea"/>
                <a:ea typeface="+mn-ea"/>
              </a:rPr>
              <a:t>、信息时代的软件工程</a:t>
            </a:r>
            <a:endParaRPr kumimoji="1" lang="zh-CN" altLang="en-US" sz="2000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9832" y="5025950"/>
            <a:ext cx="568863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CMM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Capability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Maturity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CMMI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Capability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Maturity Model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Integration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7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403921" y="909881"/>
            <a:ext cx="24479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+mn-ea"/>
                <a:ea typeface="+mn-ea"/>
              </a:rPr>
              <a:t>2</a:t>
            </a:r>
            <a:r>
              <a:rPr kumimoji="1" lang="zh-CN" altLang="en-US" sz="2800" b="1" dirty="0" smtClean="0">
                <a:latin typeface="+mn-ea"/>
                <a:ea typeface="+mn-ea"/>
              </a:rPr>
              <a:t>、</a:t>
            </a:r>
            <a:r>
              <a:rPr kumimoji="1" lang="zh-CN" altLang="en-US" sz="2800" b="1" dirty="0">
                <a:latin typeface="+mn-ea"/>
                <a:ea typeface="+mn-ea"/>
              </a:rPr>
              <a:t>计算机系统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43982" y="1611044"/>
            <a:ext cx="78488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+mn-ea"/>
                <a:ea typeface="+mn-ea"/>
              </a:rPr>
              <a:t>遵循</a:t>
            </a:r>
            <a:r>
              <a:rPr kumimoji="1" lang="zh-CN" altLang="en-US" sz="2000" b="1" dirty="0">
                <a:latin typeface="+mn-ea"/>
                <a:ea typeface="+mn-ea"/>
              </a:rPr>
              <a:t>一定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结构</a:t>
            </a:r>
            <a:r>
              <a:rPr kumimoji="1" lang="zh-CN" altLang="en-US" sz="2000" b="1" dirty="0">
                <a:latin typeface="+mn-ea"/>
                <a:ea typeface="+mn-ea"/>
              </a:rPr>
              <a:t>、适当组织在一起的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一系列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元素集合</a:t>
            </a:r>
            <a:r>
              <a:rPr kumimoji="1" lang="zh-CN" altLang="en-US" sz="2000" b="1" dirty="0">
                <a:latin typeface="+mn-ea"/>
                <a:ea typeface="+mn-ea"/>
              </a:rPr>
              <a:t>，这些元素相互配合</a:t>
            </a:r>
            <a:r>
              <a:rPr kumimoji="1" lang="zh-CN" altLang="en-US" sz="2000" b="1" dirty="0" smtClean="0">
                <a:latin typeface="+mn-ea"/>
                <a:ea typeface="+mn-ea"/>
              </a:rPr>
              <a:t>、协作</a:t>
            </a:r>
            <a:r>
              <a:rPr kumimoji="1" lang="zh-CN" altLang="en-US" sz="2000" b="1" dirty="0">
                <a:latin typeface="+mn-ea"/>
                <a:ea typeface="+mn-ea"/>
              </a:rPr>
              <a:t>，通过对信息</a:t>
            </a:r>
            <a:r>
              <a:rPr kumimoji="1" lang="en-US" altLang="zh-CN" sz="2000" b="1" dirty="0">
                <a:latin typeface="+mn-ea"/>
                <a:ea typeface="+mn-ea"/>
              </a:rPr>
              <a:t>(</a:t>
            </a:r>
            <a:r>
              <a:rPr kumimoji="1" lang="zh-CN" altLang="en-US" sz="2000" b="1" dirty="0">
                <a:latin typeface="+mn-ea"/>
                <a:ea typeface="+mn-ea"/>
              </a:rPr>
              <a:t>数据</a:t>
            </a:r>
            <a:r>
              <a:rPr kumimoji="1" lang="en-US" altLang="zh-CN" sz="2000" b="1" dirty="0">
                <a:latin typeface="+mn-ea"/>
                <a:ea typeface="+mn-ea"/>
              </a:rPr>
              <a:t>)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处理</a:t>
            </a:r>
            <a:r>
              <a:rPr kumimoji="1" lang="zh-CN" altLang="en-US" sz="2000" b="1" dirty="0">
                <a:latin typeface="+mn-ea"/>
                <a:ea typeface="+mn-ea"/>
              </a:rPr>
              <a:t>，完成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预先定义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目标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F82FFD2-1041-4CCC-A092-60D8EF8A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29" y="3150603"/>
            <a:ext cx="5648810" cy="2808312"/>
          </a:xfrm>
          <a:prstGeom prst="rect">
            <a:avLst/>
          </a:prstGeom>
        </p:spPr>
      </p:pic>
      <p:grpSp>
        <p:nvGrpSpPr>
          <p:cNvPr id="16392" name="组合 16391">
            <a:extLst>
              <a:ext uri="{FF2B5EF4-FFF2-40B4-BE49-F238E27FC236}">
                <a16:creationId xmlns:a16="http://schemas.microsoft.com/office/drawing/2014/main" xmlns="" id="{615ABC56-9FA1-49C4-97DF-0DA15A6D2F8C}"/>
              </a:ext>
            </a:extLst>
          </p:cNvPr>
          <p:cNvGrpSpPr/>
          <p:nvPr/>
        </p:nvGrpSpPr>
        <p:grpSpPr>
          <a:xfrm>
            <a:off x="855203" y="2640404"/>
            <a:ext cx="7245189" cy="3596908"/>
            <a:chOff x="683569" y="2774785"/>
            <a:chExt cx="7245189" cy="3596908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BD3857D3-CC33-4126-B6D8-B7C62FCD0C11}"/>
                </a:ext>
              </a:extLst>
            </p:cNvPr>
            <p:cNvSpPr txBox="1"/>
            <p:nvPr/>
          </p:nvSpPr>
          <p:spPr>
            <a:xfrm>
              <a:off x="3483496" y="2774785"/>
              <a:ext cx="2319056" cy="492443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r>
                <a:rPr kumimoji="1" lang="zh-CN" altLang="en-US" sz="1600" b="1" dirty="0">
                  <a:latin typeface="+mn-ea"/>
                  <a:ea typeface="+mn-ea"/>
                </a:rPr>
                <a:t>一系列</a:t>
              </a:r>
              <a:r>
                <a:rPr kumimoji="1" lang="zh-CN" altLang="en-US" sz="1600" b="1" dirty="0">
                  <a:solidFill>
                    <a:srgbClr val="FF3300"/>
                  </a:solidFill>
                  <a:latin typeface="+mn-ea"/>
                  <a:ea typeface="+mn-ea"/>
                </a:rPr>
                <a:t>规范化步骤</a:t>
              </a:r>
              <a:r>
                <a:rPr kumimoji="1" lang="zh-CN" altLang="en-US" sz="1600" b="1" dirty="0">
                  <a:latin typeface="+mn-ea"/>
                  <a:ea typeface="+mn-ea"/>
                </a:rPr>
                <a:t>，定义每个系统元素的使用方法</a:t>
              </a:r>
              <a:endParaRPr lang="zh-CN" altLang="en-US" sz="1600" dirty="0"/>
            </a:p>
          </p:txBody>
        </p:sp>
        <p:sp>
          <p:nvSpPr>
            <p:cNvPr id="16388" name="矩形 16387">
              <a:extLst>
                <a:ext uri="{FF2B5EF4-FFF2-40B4-BE49-F238E27FC236}">
                  <a16:creationId xmlns:a16="http://schemas.microsoft.com/office/drawing/2014/main" xmlns="" id="{3A238A67-9718-47EC-AD26-775FBF5B50EE}"/>
                </a:ext>
              </a:extLst>
            </p:cNvPr>
            <p:cNvSpPr/>
            <p:nvPr/>
          </p:nvSpPr>
          <p:spPr>
            <a:xfrm>
              <a:off x="6012160" y="3508891"/>
              <a:ext cx="1916598" cy="540552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  <a:latin typeface="+mn-ea"/>
                </a:rPr>
                <a:t>提供计算能力和外部功能的</a:t>
              </a:r>
              <a:r>
                <a:rPr kumimoji="1" lang="zh-CN" altLang="en-US" sz="1600" b="1" dirty="0">
                  <a:solidFill>
                    <a:srgbClr val="FF3300"/>
                  </a:solidFill>
                  <a:latin typeface="+mn-ea"/>
                </a:rPr>
                <a:t>电子机械设备</a:t>
              </a:r>
              <a:endParaRPr lang="zh-CN" altLang="en-US" sz="1600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8F8F7E58-6DA1-48A4-AA17-2CA49BC5C860}"/>
                </a:ext>
              </a:extLst>
            </p:cNvPr>
            <p:cNvSpPr txBox="1"/>
            <p:nvPr/>
          </p:nvSpPr>
          <p:spPr>
            <a:xfrm>
              <a:off x="1062348" y="3532945"/>
              <a:ext cx="2095619" cy="492443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r>
                <a:rPr kumimoji="1" lang="zh-CN" altLang="en-US" sz="1600" b="1" dirty="0">
                  <a:latin typeface="+mn-ea"/>
                  <a:ea typeface="+mn-ea"/>
                </a:rPr>
                <a:t>描述软件的手册</a:t>
              </a:r>
              <a:r>
                <a:rPr kumimoji="1" lang="en-US" altLang="zh-CN" sz="1600" b="1" dirty="0">
                  <a:latin typeface="+mn-ea"/>
                  <a:ea typeface="+mn-ea"/>
                </a:rPr>
                <a:t>\</a:t>
              </a:r>
              <a:r>
                <a:rPr kumimoji="1" lang="zh-CN" altLang="en-US" sz="1600" b="1" dirty="0">
                  <a:latin typeface="+mn-ea"/>
                  <a:ea typeface="+mn-ea"/>
                </a:rPr>
                <a:t>表格</a:t>
              </a:r>
              <a:r>
                <a:rPr kumimoji="1" lang="en-US" altLang="zh-CN" sz="1600" b="1" dirty="0">
                  <a:latin typeface="+mn-ea"/>
                  <a:ea typeface="+mn-ea"/>
                </a:rPr>
                <a:t>\</a:t>
              </a:r>
              <a:r>
                <a:rPr kumimoji="1" lang="zh-CN" altLang="en-US" sz="1600" b="1" dirty="0">
                  <a:latin typeface="+mn-ea"/>
                  <a:ea typeface="+mn-ea"/>
                </a:rPr>
                <a:t>图形等</a:t>
              </a:r>
              <a:r>
                <a:rPr kumimoji="1" lang="zh-CN" altLang="en-US" sz="1600" b="1" dirty="0">
                  <a:solidFill>
                    <a:srgbClr val="FF3300"/>
                  </a:solidFill>
                  <a:latin typeface="+mn-ea"/>
                  <a:ea typeface="+mn-ea"/>
                </a:rPr>
                <a:t>说明信息</a:t>
              </a:r>
              <a:endParaRPr lang="zh-CN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AC4F5E2A-345F-4C53-AA1E-4F51FD35DFCD}"/>
                </a:ext>
              </a:extLst>
            </p:cNvPr>
            <p:cNvSpPr txBox="1"/>
            <p:nvPr/>
          </p:nvSpPr>
          <p:spPr>
            <a:xfrm>
              <a:off x="683569" y="5247213"/>
              <a:ext cx="2348646" cy="338554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txBody>
            <a:bodyPr wrap="square" lIns="0">
              <a:spAutoFit/>
            </a:bodyPr>
            <a:lstStyle/>
            <a:p>
              <a:r>
                <a:rPr kumimoji="1" lang="zh-CN" altLang="en-US" sz="1600" b="1" dirty="0">
                  <a:latin typeface="+mn-ea"/>
                  <a:ea typeface="+mn-ea"/>
                </a:rPr>
                <a:t>大型、有组织的</a:t>
              </a:r>
              <a:r>
                <a:rPr kumimoji="1" lang="zh-CN" altLang="en-US" sz="1600" b="1" dirty="0">
                  <a:solidFill>
                    <a:srgbClr val="FF3300"/>
                  </a:solidFill>
                  <a:latin typeface="+mn-ea"/>
                  <a:ea typeface="+mn-ea"/>
                </a:rPr>
                <a:t>信息集合</a:t>
              </a:r>
              <a:endParaRPr lang="zh-CN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C498404B-2257-4733-9290-A60C26702F8C}"/>
                </a:ext>
              </a:extLst>
            </p:cNvPr>
            <p:cNvSpPr txBox="1"/>
            <p:nvPr/>
          </p:nvSpPr>
          <p:spPr>
            <a:xfrm>
              <a:off x="3238868" y="6094694"/>
              <a:ext cx="2808311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r>
                <a:rPr kumimoji="1" lang="zh-CN" altLang="en-US" sz="1800" b="1" dirty="0" smtClean="0">
                  <a:latin typeface="+mn-ea"/>
                  <a:ea typeface="+mn-ea"/>
                </a:rPr>
                <a:t>软件</a:t>
              </a:r>
              <a:r>
                <a:rPr kumimoji="1" lang="en-US" altLang="zh-CN" sz="1800" b="1" dirty="0" smtClean="0">
                  <a:latin typeface="+mn-ea"/>
                  <a:ea typeface="+mn-ea"/>
                </a:rPr>
                <a:t>&amp;</a:t>
              </a:r>
              <a:r>
                <a:rPr kumimoji="1" lang="zh-CN" altLang="en-US" sz="1800" b="1" dirty="0" smtClean="0">
                  <a:latin typeface="+mn-ea"/>
                  <a:ea typeface="+mn-ea"/>
                </a:rPr>
                <a:t>硬件</a:t>
              </a:r>
              <a:r>
                <a:rPr kumimoji="1" lang="zh-CN" altLang="en-US" sz="1800" b="1" dirty="0">
                  <a:latin typeface="+mn-ea"/>
                  <a:ea typeface="+mn-ea"/>
                </a:rPr>
                <a:t>的</a:t>
              </a:r>
              <a:r>
                <a:rPr kumimoji="1" lang="zh-CN" altLang="en-US" sz="1800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用户</a:t>
              </a:r>
              <a:r>
                <a:rPr kumimoji="1" lang="zh-CN" altLang="en-US" b="1" dirty="0">
                  <a:solidFill>
                    <a:srgbClr val="FF3300"/>
                  </a:solidFill>
                  <a:latin typeface="+mn-ea"/>
                  <a:ea typeface="+mn-ea"/>
                </a:rPr>
                <a:t>、</a:t>
              </a:r>
              <a:r>
                <a:rPr kumimoji="1" lang="zh-CN" altLang="en-US" sz="1800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操作</a:t>
              </a:r>
              <a:r>
                <a:rPr kumimoji="1" lang="zh-CN" altLang="en-US" sz="1800" b="1" dirty="0">
                  <a:solidFill>
                    <a:srgbClr val="FF3300"/>
                  </a:solidFill>
                  <a:latin typeface="+mn-ea"/>
                  <a:ea typeface="+mn-ea"/>
                </a:rPr>
                <a:t>者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  <p:sp>
        <p:nvSpPr>
          <p:cNvPr id="16393" name="矩形 16392">
            <a:extLst>
              <a:ext uri="{FF2B5EF4-FFF2-40B4-BE49-F238E27FC236}">
                <a16:creationId xmlns:a16="http://schemas.microsoft.com/office/drawing/2014/main" xmlns="" id="{452968ED-3902-4A06-AAE0-2D5AFEE7376D}"/>
              </a:ext>
            </a:extLst>
          </p:cNvPr>
          <p:cNvSpPr/>
          <p:nvPr/>
        </p:nvSpPr>
        <p:spPr>
          <a:xfrm>
            <a:off x="5337454" y="4671649"/>
            <a:ext cx="916275" cy="720080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403350" y="930786"/>
            <a:ext cx="10084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交 互</a:t>
            </a:r>
            <a:endParaRPr kumimoji="1" lang="zh-CN" altLang="en-US" sz="3200" b="1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1381881" y="1800208"/>
            <a:ext cx="736658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Tel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13971218355    QQ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1696932867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课程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QQ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群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：软件工程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20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级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10+11+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物联（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953556659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）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Email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fengqi@hust.edu.cn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作业：头歌平台教学课堂</a:t>
            </a:r>
            <a:endParaRPr kumimoji="1"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邀请码：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NA6B5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提交截止：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23:59</a:t>
            </a:r>
            <a:endParaRPr kumimoji="1"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369315" y="1662913"/>
            <a:ext cx="7307141" cy="21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9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程序、数据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相关文档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的集合。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9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用于实现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应用需求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的逻辑方法、过程、控制。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预定功能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可执行的指令序列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程序可适当加工的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</a:t>
            </a:r>
            <a:r>
              <a:rPr lang="zh-CN" altLang="en-US" sz="1800" b="1" dirty="0">
                <a:latin typeface="+mn-ea"/>
                <a:ea typeface="+mn-ea"/>
              </a:rPr>
              <a:t>简单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复杂）</a:t>
            </a:r>
            <a:endParaRPr lang="en-US" altLang="zh-CN" sz="1800" b="1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编制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图形资料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367425" y="980728"/>
            <a:ext cx="2988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宋体" panose="02010600030101010101" pitchFamily="2" charset="-122"/>
              </a:rPr>
              <a:t>3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、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计算机软件的定义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72314" y="4013690"/>
            <a:ext cx="7128792" cy="1503542"/>
          </a:xfr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+mn-ea"/>
              </a:rPr>
              <a:t>记录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开发活动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中间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制品</a:t>
            </a:r>
            <a:r>
              <a:rPr lang="zh-CN" altLang="en-US" sz="2000" b="1" dirty="0">
                <a:latin typeface="+mn-ea"/>
              </a:rPr>
              <a:t>。</a:t>
            </a:r>
            <a:r>
              <a:rPr lang="zh-CN" altLang="en-US" sz="2000" b="1" dirty="0" smtClean="0">
                <a:latin typeface="+mn-ea"/>
              </a:rPr>
              <a:t>如</a:t>
            </a:r>
            <a:r>
              <a:rPr lang="zh-CN" altLang="en-US" sz="2000" b="1" dirty="0">
                <a:latin typeface="+mn-ea"/>
              </a:rPr>
              <a:t>需求规约、需求模型、软件体系结构、源程序、可执行代码、测试用例，配置及变更</a:t>
            </a:r>
            <a:r>
              <a:rPr lang="en-US" altLang="zh-CN" sz="2000" b="1" dirty="0">
                <a:latin typeface="+mn-ea"/>
              </a:rPr>
              <a:t>…</a:t>
            </a:r>
            <a:r>
              <a:rPr lang="zh-CN" altLang="en-US" sz="2000" b="1" dirty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+mn-ea"/>
              </a:rPr>
              <a:t>人员间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交流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zh-CN" altLang="en-US" sz="2000" b="1" dirty="0" smtClean="0">
                <a:latin typeface="+mn-ea"/>
              </a:rPr>
              <a:t>开发过程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管理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运维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>
                <a:latin typeface="+mn-ea"/>
              </a:rPr>
              <a:t>依据。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+mn-ea"/>
              </a:rPr>
              <a:t>程序、数据、文档应遵循的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标准</a:t>
            </a:r>
            <a:r>
              <a:rPr lang="zh-CN" altLang="en-US" sz="2000" b="1" dirty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B91842-DF7F-4799-8095-135BA2DC02E9}"/>
              </a:ext>
            </a:extLst>
          </p:cNvPr>
          <p:cNvSpPr txBox="1"/>
          <p:nvPr/>
        </p:nvSpPr>
        <p:spPr>
          <a:xfrm>
            <a:off x="5336710" y="836712"/>
            <a:ext cx="3327959" cy="553998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软件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程序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数据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文档</a:t>
            </a:r>
            <a:endParaRPr kumimoji="1" lang="zh-CN" altLang="en-US" sz="2400" b="1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369426" y="980728"/>
            <a:ext cx="2050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zh-CN" altLang="en-US" sz="2400" b="1" dirty="0">
                <a:latin typeface="+mn-ea"/>
                <a:ea typeface="+mn-ea"/>
              </a:rPr>
              <a:t>软件的特点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360548" y="1655434"/>
            <a:ext cx="738791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逻辑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产品</a:t>
            </a:r>
            <a:r>
              <a:rPr kumimoji="1" lang="zh-CN" altLang="en-US" sz="2000" b="1" dirty="0">
                <a:latin typeface="+mn-ea"/>
                <a:ea typeface="+mn-ea"/>
              </a:rPr>
              <a:t>，与物理产品有很大区别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en-US" altLang="zh-CN" sz="20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+mn-ea"/>
                <a:ea typeface="+mn-ea"/>
              </a:rPr>
              <a:t>生产</a:t>
            </a:r>
            <a:r>
              <a:rPr kumimoji="1" lang="zh-CN" altLang="en-US" sz="2000" b="1" dirty="0">
                <a:latin typeface="+mn-ea"/>
                <a:ea typeface="+mn-ea"/>
              </a:rPr>
              <a:t>主要是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研制（开发）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不会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用坏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脑力劳动</a:t>
            </a:r>
            <a:r>
              <a:rPr kumimoji="1" lang="zh-CN" altLang="en-US" sz="2000" b="1" dirty="0">
                <a:latin typeface="+mn-ea"/>
                <a:ea typeface="+mn-ea"/>
              </a:rPr>
              <a:t>，未摆脱手工开发方式，大部分产品仍属于“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定制</a:t>
            </a:r>
            <a:r>
              <a:rPr kumimoji="1" lang="zh-CN" altLang="en-US" sz="2000" b="1" dirty="0">
                <a:latin typeface="+mn-ea"/>
                <a:ea typeface="+mn-ea"/>
              </a:rPr>
              <a:t>”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+mn-ea"/>
                <a:ea typeface="+mn-ea"/>
              </a:rPr>
              <a:t>投入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较大</a:t>
            </a:r>
            <a:r>
              <a:rPr kumimoji="1" lang="zh-CN" altLang="en-US" sz="2000" b="1" dirty="0">
                <a:latin typeface="+mn-ea"/>
                <a:ea typeface="+mn-ea"/>
              </a:rPr>
              <a:t>，成本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较高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2BAD823-C10C-46E0-ADCD-D859232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076" y="4240812"/>
            <a:ext cx="5650846" cy="360040"/>
          </a:xfrm>
        </p:spPr>
        <p:txBody>
          <a:bodyPr lIns="0" tIns="0" rIns="0" bIns="0">
            <a:no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程序、程序设计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</a:rPr>
              <a:t>孕育了软件和软件工程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C9BA0E-EE98-4B7D-A055-91FCC7FA3FB9}"/>
              </a:ext>
            </a:extLst>
          </p:cNvPr>
          <p:cNvSpPr txBox="1">
            <a:spLocks/>
          </p:cNvSpPr>
          <p:nvPr/>
        </p:nvSpPr>
        <p:spPr bwMode="auto">
          <a:xfrm>
            <a:off x="1686061" y="4744868"/>
            <a:ext cx="411007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软件规模不断扩大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rgbClr val="FF0000"/>
                </a:solidFill>
              </a:rPr>
              <a:t>软件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危机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xmlns="" id="{0A03748C-E776-4584-B4BA-529E887C0B5A}"/>
              </a:ext>
            </a:extLst>
          </p:cNvPr>
          <p:cNvSpPr/>
          <p:nvPr/>
        </p:nvSpPr>
        <p:spPr>
          <a:xfrm>
            <a:off x="1395753" y="4358194"/>
            <a:ext cx="216024" cy="648072"/>
          </a:xfrm>
          <a:prstGeom prst="leftBrace">
            <a:avLst>
              <a:gd name="adj1" fmla="val 5625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6851D424-59D6-49CB-89B4-244EDB8D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52" y="980728"/>
            <a:ext cx="5950030" cy="432048"/>
          </a:xfrm>
        </p:spPr>
        <p:txBody>
          <a:bodyPr lIns="0" tIns="0" rIns="0" bIns="0">
            <a:norm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⑴、</a:t>
            </a:r>
            <a:r>
              <a:rPr lang="zh-CN" altLang="en-US" sz="2400" b="1" dirty="0">
                <a:solidFill>
                  <a:schemeClr val="tx1"/>
                </a:solidFill>
              </a:rPr>
              <a:t>程序和程序设计孕育着软件和软件工程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8C663468-3392-4200-8384-9705CDFD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58" y="1636694"/>
            <a:ext cx="7443458" cy="3106206"/>
          </a:xfr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的聪明才智和程序设计技巧形成了一批较好软件，程序规模达几万行代码。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：标准程序库、航空公司飞机订票系统、军用实时控制系统，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不依赖于具体机器指令系统的高级程序设计语言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FORTRAN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COBOL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及其编译器。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高级语言的普及，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隐藏了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硬件细节，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破除了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程序设计的神秘感，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提高了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程序设计的效率和编程能力，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扩大了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程序员的队伍。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D023466B-6A64-4359-AD77-8D9F84CA1EF8}"/>
              </a:ext>
            </a:extLst>
          </p:cNvPr>
          <p:cNvSpPr txBox="1">
            <a:spLocks/>
          </p:cNvSpPr>
          <p:nvPr/>
        </p:nvSpPr>
        <p:spPr bwMode="auto">
          <a:xfrm>
            <a:off x="1403648" y="1052736"/>
            <a:ext cx="561662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⑵、</a:t>
            </a:r>
            <a:r>
              <a:rPr lang="zh-CN" altLang="en-US" sz="2400" b="1" dirty="0">
                <a:solidFill>
                  <a:schemeClr val="tx1"/>
                </a:solidFill>
              </a:rPr>
              <a:t>软件规模不断扩大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导致</a:t>
            </a:r>
            <a:r>
              <a:rPr lang="zh-CN" altLang="en-US" sz="2400" b="1" dirty="0">
                <a:solidFill>
                  <a:schemeClr val="tx1"/>
                </a:solidFill>
              </a:rPr>
              <a:t>软件危机显现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6347" y="1726160"/>
            <a:ext cx="7380110" cy="4079103"/>
          </a:xfr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软件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需求</a:t>
            </a:r>
            <a:r>
              <a:rPr lang="zh-CN" altLang="en-US" sz="2000" b="1" dirty="0">
                <a:latin typeface="+mn-ea"/>
              </a:rPr>
              <a:t>日益复杂，用户描述困难</a:t>
            </a:r>
            <a:r>
              <a:rPr lang="zh-CN" altLang="en-US" sz="2000" b="1" dirty="0" smtClean="0">
                <a:latin typeface="+mn-ea"/>
              </a:rPr>
              <a:t>，二义性</a:t>
            </a:r>
            <a:r>
              <a:rPr lang="zh-CN" altLang="en-US" sz="2000" b="1" dirty="0">
                <a:latin typeface="+mn-ea"/>
              </a:rPr>
              <a:t>、不确定性、遗漏或错误，变更</a:t>
            </a:r>
            <a:r>
              <a:rPr lang="zh-CN" altLang="en-US" sz="2000" b="1" dirty="0" smtClean="0">
                <a:latin typeface="+mn-ea"/>
              </a:rPr>
              <a:t>频繁</a:t>
            </a:r>
            <a:r>
              <a:rPr lang="en-US" altLang="zh-CN" sz="2000" b="1" dirty="0" smtClean="0">
                <a:latin typeface="+mn-ea"/>
              </a:rPr>
              <a:t>…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开发人员对需求的</a:t>
            </a:r>
            <a:r>
              <a:rPr lang="zh-CN" altLang="en-US" sz="2000" b="1" dirty="0" smtClean="0">
                <a:latin typeface="+mn-ea"/>
              </a:rPr>
              <a:t>理解，往往</a:t>
            </a:r>
            <a:r>
              <a:rPr lang="zh-CN" altLang="en-US" sz="2000" b="1" dirty="0">
                <a:latin typeface="+mn-ea"/>
              </a:rPr>
              <a:t>与用户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一致</a:t>
            </a:r>
            <a:r>
              <a:rPr lang="zh-CN" altLang="en-US" sz="2000" b="1" dirty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管理人员</a:t>
            </a:r>
            <a:r>
              <a:rPr lang="zh-CN" altLang="en-US" sz="2000" b="1" dirty="0">
                <a:latin typeface="+mn-ea"/>
              </a:rPr>
              <a:t>缺乏开发软件的经验，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软件开发人员</a:t>
            </a:r>
            <a:r>
              <a:rPr lang="zh-CN" altLang="en-US" sz="2000" b="1" dirty="0">
                <a:latin typeface="+mn-ea"/>
              </a:rPr>
              <a:t>缺乏管理经验，信息交流不及时、不准确。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开发人员</a:t>
            </a:r>
            <a:r>
              <a:rPr lang="zh-CN" altLang="en-US" sz="2000" b="1" dirty="0">
                <a:latin typeface="+mn-ea"/>
              </a:rPr>
              <a:t>不能有效处理大型软件的问题，经常产生疏漏和错误。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软件开发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过多依靠</a:t>
            </a:r>
            <a:r>
              <a:rPr lang="zh-CN" altLang="en-US" sz="2000" b="1" dirty="0">
                <a:latin typeface="+mn-ea"/>
              </a:rPr>
              <a:t>程序员的技巧，缺乏方法学和工具的支持，软件产品个性化。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受智力局限，处理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复杂软件</a:t>
            </a:r>
            <a:r>
              <a:rPr lang="zh-CN" altLang="en-US" sz="2000" b="1" dirty="0">
                <a:latin typeface="+mn-ea"/>
              </a:rPr>
              <a:t>问题力不从心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3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1875630" y="908720"/>
            <a:ext cx="5936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软件雏形</a:t>
            </a:r>
            <a:r>
              <a:rPr lang="zh-CN" altLang="en-US" sz="2400" b="1" dirty="0">
                <a:latin typeface="+mn-ea"/>
                <a:ea typeface="+mn-ea"/>
              </a:rPr>
              <a:t>→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程序设计</a:t>
            </a:r>
            <a:r>
              <a:rPr lang="zh-CN" altLang="en-US" sz="2400" b="1" dirty="0">
                <a:latin typeface="+mn-ea"/>
                <a:ea typeface="+mn-ea"/>
              </a:rPr>
              <a:t>→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程序系统</a:t>
            </a:r>
            <a:r>
              <a:rPr lang="zh-CN" altLang="en-US" sz="2400" b="1" dirty="0">
                <a:latin typeface="+mn-ea"/>
                <a:ea typeface="+mn-ea"/>
              </a:rPr>
              <a:t>→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软件工程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899592" y="2421905"/>
            <a:ext cx="639763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计应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算用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机发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的展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690167" y="2348880"/>
            <a:ext cx="6115050" cy="2016125"/>
            <a:chOff x="1110" y="1979"/>
            <a:chExt cx="3852" cy="1270"/>
          </a:xfrm>
        </p:grpSpPr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4671" y="1979"/>
              <a:ext cx="291" cy="127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软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件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危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机</a:t>
              </a:r>
            </a:p>
          </p:txBody>
        </p:sp>
        <p:sp>
          <p:nvSpPr>
            <p:cNvPr id="22549" name="AutoShape 20"/>
            <p:cNvSpPr>
              <a:spLocks noChangeArrowheads="1"/>
            </p:cNvSpPr>
            <p:nvPr/>
          </p:nvSpPr>
          <p:spPr bwMode="auto">
            <a:xfrm>
              <a:off x="1110" y="2092"/>
              <a:ext cx="3513" cy="1011"/>
            </a:xfrm>
            <a:prstGeom prst="rightArrowCallout">
              <a:avLst>
                <a:gd name="adj1" fmla="val 9981"/>
                <a:gd name="adj2" fmla="val 8269"/>
                <a:gd name="adj3" fmla="val 11904"/>
                <a:gd name="adj4" fmla="val 93861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853680" y="2704480"/>
            <a:ext cx="226218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软件数量多、规模大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90480" y="2704480"/>
            <a:ext cx="2563812" cy="357187"/>
            <a:chOff x="2685" y="2203"/>
            <a:chExt cx="1615" cy="225"/>
          </a:xfrm>
        </p:grpSpPr>
        <p:sp>
          <p:nvSpPr>
            <p:cNvPr id="22546" name="Rectangle 22"/>
            <p:cNvSpPr>
              <a:spLocks noChangeArrowheads="1"/>
            </p:cNvSpPr>
            <p:nvPr/>
          </p:nvSpPr>
          <p:spPr bwMode="auto">
            <a:xfrm>
              <a:off x="2922" y="2203"/>
              <a:ext cx="1378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rPr>
                <a:t>软件成本高、质量低</a:t>
              </a:r>
            </a:p>
          </p:txBody>
        </p:sp>
        <p:sp>
          <p:nvSpPr>
            <p:cNvPr id="22547" name="Line 23"/>
            <p:cNvSpPr>
              <a:spLocks noChangeShapeType="1"/>
            </p:cNvSpPr>
            <p:nvPr/>
          </p:nvSpPr>
          <p:spPr bwMode="auto">
            <a:xfrm flipV="1">
              <a:off x="2685" y="2336"/>
              <a:ext cx="18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895705" y="2348880"/>
            <a:ext cx="954087" cy="2016125"/>
            <a:chOff x="5019" y="1979"/>
            <a:chExt cx="601" cy="1270"/>
          </a:xfrm>
        </p:grpSpPr>
        <p:sp>
          <p:nvSpPr>
            <p:cNvPr id="22544" name="Rectangle 17"/>
            <p:cNvSpPr>
              <a:spLocks noChangeArrowheads="1"/>
            </p:cNvSpPr>
            <p:nvPr/>
          </p:nvSpPr>
          <p:spPr bwMode="auto">
            <a:xfrm>
              <a:off x="5336" y="1979"/>
              <a:ext cx="284" cy="1270"/>
            </a:xfrm>
            <a:prstGeom prst="rect">
              <a:avLst/>
            </a:prstGeom>
            <a:solidFill>
              <a:srgbClr val="0000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软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件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工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程</a:t>
              </a:r>
            </a:p>
          </p:txBody>
        </p:sp>
        <p:sp>
          <p:nvSpPr>
            <p:cNvPr id="22545" name="AutoShape 38"/>
            <p:cNvSpPr>
              <a:spLocks noChangeArrowheads="1"/>
            </p:cNvSpPr>
            <p:nvPr/>
          </p:nvSpPr>
          <p:spPr bwMode="auto">
            <a:xfrm>
              <a:off x="5019" y="1979"/>
              <a:ext cx="278" cy="1270"/>
            </a:xfrm>
            <a:prstGeom prst="rightArrowCallout">
              <a:avLst>
                <a:gd name="adj1" fmla="val 18696"/>
                <a:gd name="adj2" fmla="val 30583"/>
                <a:gd name="adj3" fmla="val 50366"/>
                <a:gd name="adj4" fmla="val 23162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853680" y="3112467"/>
            <a:ext cx="2262187" cy="841375"/>
            <a:chOff x="1213" y="2460"/>
            <a:chExt cx="1425" cy="530"/>
          </a:xfrm>
        </p:grpSpPr>
        <p:sp>
          <p:nvSpPr>
            <p:cNvPr id="22542" name="Rectangle 24"/>
            <p:cNvSpPr>
              <a:spLocks noChangeArrowheads="1"/>
            </p:cNvSpPr>
            <p:nvPr/>
          </p:nvSpPr>
          <p:spPr bwMode="auto">
            <a:xfrm>
              <a:off x="1213" y="2765"/>
              <a:ext cx="1425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1800" b="1" dirty="0">
                  <a:latin typeface="Times New Roman" panose="02020603050405020304" pitchFamily="18" charset="0"/>
                  <a:ea typeface="楷体_GB2312" pitchFamily="49" charset="-122"/>
                </a:rPr>
                <a:t>个体化软件开发方法</a:t>
              </a:r>
            </a:p>
          </p:txBody>
        </p:sp>
        <p:sp>
          <p:nvSpPr>
            <p:cNvPr id="22543" name="AutoShape 40"/>
            <p:cNvSpPr>
              <a:spLocks noChangeArrowheads="1"/>
            </p:cNvSpPr>
            <p:nvPr/>
          </p:nvSpPr>
          <p:spPr bwMode="auto">
            <a:xfrm>
              <a:off x="1809" y="2460"/>
              <a:ext cx="181" cy="273"/>
            </a:xfrm>
            <a:prstGeom prst="upDownArrow">
              <a:avLst>
                <a:gd name="adj1" fmla="val 50000"/>
                <a:gd name="adj2" fmla="val 30166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190480" y="3110880"/>
            <a:ext cx="2563812" cy="842962"/>
            <a:chOff x="2685" y="2459"/>
            <a:chExt cx="1615" cy="531"/>
          </a:xfrm>
        </p:grpSpPr>
        <p:sp>
          <p:nvSpPr>
            <p:cNvPr id="22539" name="Rectangle 25"/>
            <p:cNvSpPr>
              <a:spLocks noChangeArrowheads="1"/>
            </p:cNvSpPr>
            <p:nvPr/>
          </p:nvSpPr>
          <p:spPr bwMode="auto">
            <a:xfrm>
              <a:off x="2922" y="2765"/>
              <a:ext cx="1378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软件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运维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困难</a:t>
              </a:r>
              <a:endPara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40" name="Line 26"/>
            <p:cNvSpPr>
              <a:spLocks noChangeShapeType="1"/>
            </p:cNvSpPr>
            <p:nvPr/>
          </p:nvSpPr>
          <p:spPr bwMode="auto">
            <a:xfrm>
              <a:off x="2685" y="284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AutoShape 41"/>
            <p:cNvSpPr>
              <a:spLocks noChangeArrowheads="1"/>
            </p:cNvSpPr>
            <p:nvPr/>
          </p:nvSpPr>
          <p:spPr bwMode="auto">
            <a:xfrm>
              <a:off x="3515" y="2459"/>
              <a:ext cx="181" cy="273"/>
            </a:xfrm>
            <a:prstGeom prst="upDownArrow">
              <a:avLst>
                <a:gd name="adj1" fmla="val 50000"/>
                <a:gd name="adj2" fmla="val 30166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/>
      <p:bldP spid="36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66472" y="1628775"/>
            <a:ext cx="7309984" cy="208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kumimoji="1" lang="zh-CN" altLang="en-US" sz="2000" b="1" dirty="0">
                <a:latin typeface="+mn-ea"/>
                <a:ea typeface="+mn-ea"/>
              </a:rPr>
              <a:t>：软件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开发</a:t>
            </a:r>
            <a:r>
              <a:rPr kumimoji="1" lang="zh-CN" altLang="en-US" sz="2000" b="1" dirty="0">
                <a:latin typeface="+mn-ea"/>
                <a:ea typeface="+mn-ea"/>
              </a:rPr>
              <a:t>与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维护</a:t>
            </a:r>
            <a:r>
              <a:rPr kumimoji="1" lang="zh-CN" altLang="en-US" sz="2000" b="1" dirty="0">
                <a:latin typeface="+mn-ea"/>
                <a:ea typeface="+mn-ea"/>
              </a:rPr>
              <a:t>过程中，出现的一系列严重问题。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两方面内容</a:t>
            </a:r>
          </a:p>
          <a:p>
            <a:pPr marL="630238" lvl="1" indent="-268288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如何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规范开发</a:t>
            </a:r>
            <a:r>
              <a:rPr kumimoji="1" lang="zh-CN" altLang="en-US" sz="2000" b="1" dirty="0">
                <a:latin typeface="+mn-ea"/>
                <a:ea typeface="+mn-ea"/>
              </a:rPr>
              <a:t>软件，满足对软件日益增长的需求。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30238" lvl="1" indent="-268288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如何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高效维护</a:t>
            </a:r>
            <a:r>
              <a:rPr kumimoji="1" lang="zh-CN" altLang="en-US" sz="2000" b="1" dirty="0">
                <a:latin typeface="+mn-ea"/>
                <a:ea typeface="+mn-ea"/>
              </a:rPr>
              <a:t>数量不断增长的现有软件。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403921" y="1043444"/>
            <a:ext cx="1367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+mn-ea"/>
                <a:ea typeface="+mn-ea"/>
              </a:rPr>
              <a:t>软件危机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402904" y="1628775"/>
            <a:ext cx="7201544" cy="378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开发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成本</a:t>
            </a:r>
            <a:r>
              <a:rPr kumimoji="1" lang="zh-CN" altLang="en-US" sz="2000" b="1" dirty="0">
                <a:latin typeface="+mn-ea"/>
                <a:ea typeface="+mn-ea"/>
              </a:rPr>
              <a:t>和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进度</a:t>
            </a:r>
            <a:r>
              <a:rPr kumimoji="1" lang="zh-CN" altLang="en-US" sz="2000" b="1" dirty="0">
                <a:latin typeface="+mn-ea"/>
                <a:ea typeface="+mn-ea"/>
              </a:rPr>
              <a:t>估计不准确</a:t>
            </a:r>
            <a:r>
              <a:rPr kumimoji="1" lang="en-US" altLang="zh-CN" sz="2000" b="1" dirty="0">
                <a:latin typeface="+mn-ea"/>
                <a:ea typeface="+mn-ea"/>
              </a:rPr>
              <a:t>(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计划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经费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时间</a:t>
            </a:r>
            <a:r>
              <a:rPr kumimoji="1" lang="en-US" altLang="zh-CN" sz="2000" b="1" dirty="0">
                <a:latin typeface="+mn-ea"/>
                <a:ea typeface="+mn-ea"/>
              </a:rPr>
              <a:t>)</a:t>
            </a: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经常性的</a:t>
            </a:r>
            <a:r>
              <a:rPr kumimoji="1" lang="zh-CN" altLang="en-US" sz="2000" b="1" dirty="0">
                <a:latin typeface="+mn-ea"/>
                <a:ea typeface="+mn-ea"/>
              </a:rPr>
              <a:t>不能满足用户要求（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需求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软件产品的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质量</a:t>
            </a:r>
            <a:r>
              <a:rPr kumimoji="1" lang="zh-CN" altLang="en-US" sz="2000" b="1" dirty="0">
                <a:latin typeface="+mn-ea"/>
                <a:ea typeface="+mn-ea"/>
              </a:rPr>
              <a:t>难以保证（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开发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测试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软件的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可维护性</a:t>
            </a:r>
            <a:r>
              <a:rPr kumimoji="1" lang="zh-CN" altLang="en-US" sz="2000" b="1" dirty="0">
                <a:latin typeface="+mn-ea"/>
                <a:ea typeface="+mn-ea"/>
              </a:rPr>
              <a:t>差（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移植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扩展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重用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没有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完整的</a:t>
            </a:r>
            <a:r>
              <a:rPr kumimoji="1" lang="zh-CN" altLang="en-US" sz="2000" b="1" dirty="0">
                <a:latin typeface="+mn-ea"/>
                <a:ea typeface="+mn-ea"/>
              </a:rPr>
              <a:t>文档资料（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管理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开发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维护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软件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成本</a:t>
            </a:r>
            <a:r>
              <a:rPr kumimoji="1" lang="zh-CN" altLang="en-US" sz="2000" b="1" dirty="0">
                <a:latin typeface="+mn-ea"/>
                <a:ea typeface="+mn-ea"/>
              </a:rPr>
              <a:t>所占的比例不断上升（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规模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人力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软件开发</a:t>
            </a:r>
            <a:r>
              <a:rPr kumimoji="1"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生产率</a:t>
            </a:r>
            <a:r>
              <a:rPr kumimoji="1" lang="zh-CN" altLang="en-US" sz="2000" b="1" dirty="0">
                <a:latin typeface="+mn-ea"/>
                <a:ea typeface="+mn-ea"/>
              </a:rPr>
              <a:t>相对较低（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能力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403921" y="1043444"/>
            <a:ext cx="2952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软件危机的一般表现：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1394590" y="1027422"/>
            <a:ext cx="2880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软件危机的产生原因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403474" y="1585950"/>
            <a:ext cx="727298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客观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latin typeface="+mn-ea"/>
                <a:ea typeface="+mn-ea"/>
              </a:rPr>
              <a:t>软件产品本身的特点：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---</a:t>
            </a:r>
            <a:r>
              <a:rPr kumimoji="1" lang="zh-CN" altLang="en-US" sz="2000" b="1" dirty="0">
                <a:latin typeface="+mn-ea"/>
                <a:ea typeface="+mn-ea"/>
              </a:rPr>
              <a:t>逻辑部件、规模日益庞大</a:t>
            </a:r>
            <a:r>
              <a:rPr kumimoji="1" lang="en-US" altLang="zh-CN" sz="2000" b="1" dirty="0">
                <a:latin typeface="+mn-ea"/>
                <a:ea typeface="+mn-ea"/>
              </a:rPr>
              <a:t>…</a:t>
            </a:r>
            <a:endParaRPr kumimoji="1" lang="zh-CN" altLang="en-US" sz="20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主观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latin typeface="+mn-ea"/>
                <a:ea typeface="+mn-ea"/>
              </a:rPr>
              <a:t>开发方法、技术、人员素质：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800000"/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>
                <a:latin typeface="+mn-ea"/>
                <a:ea typeface="+mn-ea"/>
              </a:rPr>
              <a:t>--- </a:t>
            </a:r>
            <a:r>
              <a:rPr kumimoji="1" lang="zh-CN" altLang="en-US" sz="2000" b="1" dirty="0">
                <a:latin typeface="+mn-ea"/>
                <a:ea typeface="+mn-ea"/>
              </a:rPr>
              <a:t>忽视需求分析、软件开发</a:t>
            </a:r>
            <a:r>
              <a:rPr kumimoji="1" lang="en-US" altLang="zh-CN" sz="2000" dirty="0">
                <a:latin typeface="+mn-ea"/>
                <a:ea typeface="+mn-ea"/>
              </a:rPr>
              <a:t>=</a:t>
            </a:r>
            <a:r>
              <a:rPr kumimoji="1" lang="zh-CN" altLang="en-US" sz="2000" b="1" dirty="0">
                <a:latin typeface="+mn-ea"/>
                <a:ea typeface="+mn-ea"/>
              </a:rPr>
              <a:t>编程序、轻视软件维护。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403922" y="971436"/>
            <a:ext cx="2087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+mn-ea"/>
                <a:ea typeface="+mn-ea"/>
              </a:rPr>
              <a:t>5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zh-CN" altLang="en-US" sz="2400" b="1" dirty="0">
                <a:latin typeface="+mn-ea"/>
                <a:ea typeface="+mn-ea"/>
              </a:rPr>
              <a:t>软件的分类</a:t>
            </a:r>
          </a:p>
        </p:txBody>
      </p:sp>
      <p:sp>
        <p:nvSpPr>
          <p:cNvPr id="5" name="内容占位符 6"/>
          <p:cNvSpPr>
            <a:spLocks noGrp="1"/>
          </p:cNvSpPr>
          <p:nvPr>
            <p:ph idx="1"/>
          </p:nvPr>
        </p:nvSpPr>
        <p:spPr>
          <a:xfrm>
            <a:off x="1394591" y="1700808"/>
            <a:ext cx="7272534" cy="3096344"/>
          </a:xfrm>
        </p:spPr>
        <p:txBody>
          <a:bodyPr lIns="0" tIns="0" rIns="0" bIns="0"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功能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：系统、应用、个人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实时性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：实时、非实时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运行环境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：单机、网络、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Web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应用、移动端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处理数据的类型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：事务处理、科学和工程计算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计算方法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：基于传统算法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F0000"/>
              </a:buClr>
              <a:buSzPct val="80000"/>
              <a:buNone/>
              <a:defRPr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基于符号演算和推理规则（人工智能软件）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403922" y="971436"/>
            <a:ext cx="2087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+mn-ea"/>
                <a:ea typeface="+mn-ea"/>
              </a:rPr>
              <a:t>6</a:t>
            </a:r>
            <a:r>
              <a:rPr kumimoji="1" lang="zh-CN" altLang="en-US" sz="2400" b="1" dirty="0" smtClean="0">
                <a:latin typeface="+mn-ea"/>
                <a:ea typeface="+mn-ea"/>
              </a:rPr>
              <a:t>、软件的质量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63557" y="1595530"/>
            <a:ext cx="7178214" cy="3273630"/>
          </a:xfr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软件应用和维护的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根本保障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追求良好开发方法、过程、工具的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源动力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软件开发组织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水平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的体现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软件质量要素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ISO/IEC 25010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700"/>
              </a:lnSpc>
              <a:spcBef>
                <a:spcPts val="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正确性、可靠性、有效性、可使用性、可维护性、可移植性、安全性、兼容性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质量要求与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应用领域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密切相关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3350" y="930786"/>
            <a:ext cx="1728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+mn-ea"/>
                <a:ea typeface="+mn-ea"/>
              </a:rPr>
              <a:t>成绩评定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3350" y="1772816"/>
            <a:ext cx="38887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课程设计报告</a:t>
            </a:r>
            <a:r>
              <a:rPr kumimoji="1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80</a:t>
            </a:r>
            <a:r>
              <a:rPr kumimoji="1"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%</a:t>
            </a:r>
            <a:r>
              <a:rPr kumimoji="1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endParaRPr kumimoji="1" lang="en-US" altLang="zh-CN" sz="2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作业（</a:t>
            </a:r>
            <a:r>
              <a:rPr kumimoji="1"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15%</a:t>
            </a:r>
            <a:r>
              <a:rPr kumimoji="1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endParaRPr kumimoji="1" lang="en-US" altLang="zh-CN" sz="2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考勤</a:t>
            </a:r>
            <a:r>
              <a:rPr kumimoji="1"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5%</a:t>
            </a:r>
            <a:r>
              <a:rPr kumimoji="1"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4860032" y="3140968"/>
            <a:ext cx="2880320" cy="576064"/>
          </a:xfrm>
          <a:prstGeom prst="wedgeRoundRectCallout">
            <a:avLst>
              <a:gd name="adj1" fmla="val -77229"/>
              <a:gd name="adj2" fmla="val -217968"/>
              <a:gd name="adj3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FF3300"/>
                </a:solidFill>
              </a:rPr>
              <a:t>直接申请“大创”项目！</a:t>
            </a:r>
            <a:endParaRPr lang="zh-CN" altLang="en-US" sz="2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9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59633" y="1628800"/>
            <a:ext cx="7272807" cy="4248472"/>
          </a:xfrm>
        </p:spPr>
        <p:txBody>
          <a:bodyPr lIns="0" tIns="0" rIns="0" bIns="0"/>
          <a:lstStyle/>
          <a:p>
            <a:pPr marL="0" indent="0"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：满足需求规约及完成用户目标的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：学习和使用软件的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难易程度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可靠性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：完成预期功能且成功运行的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：利用时空资源完成系统功能的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可维护性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：交付用户后，对其进行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隐藏缺陷、改进性能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使软件产品能适应环境变化等。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可移植性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：不同平台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安装与运行的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难易程度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：防止程序和数据不受破坏的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异常存取、使用、修改、毁坏、泄密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9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兼容性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两个或以上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共享环境与交换信息的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401316" y="836712"/>
            <a:ext cx="22345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二、软件工程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361809" y="1606550"/>
            <a:ext cx="727151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、一般描述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指导</a:t>
            </a:r>
            <a:r>
              <a:rPr kumimoji="1" lang="zh-CN" altLang="en-US" sz="2400" b="1" dirty="0">
                <a:latin typeface="+mn-ea"/>
                <a:ea typeface="+mn-ea"/>
              </a:rPr>
              <a:t>软件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开发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维护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工程学科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   采用</a:t>
            </a:r>
            <a:r>
              <a:rPr kumimoji="1" lang="zh-CN" altLang="en-US" sz="2400" b="1" u="sng" dirty="0">
                <a:latin typeface="+mn-ea"/>
                <a:ea typeface="+mn-ea"/>
              </a:rPr>
              <a:t>工程化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概念、原理、技术、方法</a:t>
            </a:r>
            <a:r>
              <a:rPr kumimoji="1" lang="zh-CN" altLang="en-US" sz="2400" b="1" dirty="0">
                <a:latin typeface="+mn-ea"/>
                <a:ea typeface="+mn-ea"/>
              </a:rPr>
              <a:t>来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开发与维护</a:t>
            </a:r>
            <a:r>
              <a:rPr kumimoji="1" lang="zh-CN" altLang="en-US" sz="2400" b="1" dirty="0">
                <a:latin typeface="+mn-ea"/>
                <a:ea typeface="+mn-ea"/>
              </a:rPr>
              <a:t>软件，将</a:t>
            </a:r>
            <a:r>
              <a:rPr kumimoji="1" lang="zh-CN" altLang="en-US" sz="2400" b="1" u="sng" dirty="0">
                <a:latin typeface="+mn-ea"/>
                <a:ea typeface="+mn-ea"/>
              </a:rPr>
              <a:t>经过时间检验并证明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正确的管理技术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zh-CN" altLang="en-US" sz="2400" b="1" u="sng" dirty="0">
                <a:latin typeface="+mn-ea"/>
                <a:ea typeface="+mn-ea"/>
              </a:rPr>
              <a:t>当前能够得到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最好的技术方法</a:t>
            </a:r>
            <a:r>
              <a:rPr kumimoji="1" lang="zh-CN" altLang="en-US" sz="2400" b="1" dirty="0">
                <a:latin typeface="+mn-ea"/>
                <a:ea typeface="+mn-ea"/>
              </a:rPr>
              <a:t>结合起来，高效经济地</a:t>
            </a:r>
            <a:r>
              <a:rPr kumimoji="1" lang="zh-CN" altLang="en-US" sz="2400" b="1" u="sng" dirty="0">
                <a:latin typeface="+mn-ea"/>
                <a:ea typeface="+mn-ea"/>
              </a:rPr>
              <a:t>开发</a:t>
            </a:r>
            <a:r>
              <a:rPr kumimoji="1" lang="zh-CN" altLang="en-US" sz="2400" b="1" dirty="0">
                <a:latin typeface="+mn-ea"/>
                <a:ea typeface="+mn-ea"/>
              </a:rPr>
              <a:t>出高质量</a:t>
            </a:r>
            <a:r>
              <a:rPr kumimoji="1" lang="zh-CN" altLang="en-US" sz="2400" b="1" dirty="0" smtClean="0">
                <a:latin typeface="+mn-ea"/>
                <a:ea typeface="+mn-ea"/>
              </a:rPr>
              <a:t>软件，并</a:t>
            </a:r>
            <a:r>
              <a:rPr kumimoji="1" lang="zh-CN" altLang="en-US" sz="2400" b="1" dirty="0">
                <a:latin typeface="+mn-ea"/>
                <a:ea typeface="+mn-ea"/>
              </a:rPr>
              <a:t>有效进行</a:t>
            </a:r>
            <a:r>
              <a:rPr kumimoji="1" lang="zh-CN" altLang="en-US" sz="2400" b="1" u="sng" dirty="0">
                <a:latin typeface="+mn-ea"/>
                <a:ea typeface="+mn-ea"/>
              </a:rPr>
              <a:t>维护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6"/>
          <p:cNvGrpSpPr>
            <a:grpSpLocks/>
          </p:cNvGrpSpPr>
          <p:nvPr/>
        </p:nvGrpSpPr>
        <p:grpSpPr bwMode="auto">
          <a:xfrm>
            <a:off x="1331913" y="2586038"/>
            <a:ext cx="3508375" cy="2546350"/>
            <a:chOff x="3878" y="3339"/>
            <a:chExt cx="952" cy="726"/>
          </a:xfrm>
        </p:grpSpPr>
        <p:sp>
          <p:nvSpPr>
            <p:cNvPr id="27659" name="Rectangle 7"/>
            <p:cNvSpPr>
              <a:spLocks noChangeArrowheads="1"/>
            </p:cNvSpPr>
            <p:nvPr/>
          </p:nvSpPr>
          <p:spPr bwMode="auto">
            <a:xfrm>
              <a:off x="3878" y="388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质量保证层</a:t>
              </a:r>
            </a:p>
          </p:txBody>
        </p:sp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3951" y="3702"/>
              <a:ext cx="816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过程层</a:t>
              </a:r>
            </a:p>
          </p:txBody>
        </p:sp>
        <p:sp>
          <p:nvSpPr>
            <p:cNvPr id="27661" name="Rectangle 9"/>
            <p:cNvSpPr>
              <a:spLocks noChangeArrowheads="1"/>
            </p:cNvSpPr>
            <p:nvPr/>
          </p:nvSpPr>
          <p:spPr bwMode="auto">
            <a:xfrm>
              <a:off x="4023" y="3521"/>
              <a:ext cx="68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方法层</a:t>
              </a:r>
            </a:p>
          </p:txBody>
        </p:sp>
        <p:sp>
          <p:nvSpPr>
            <p:cNvPr id="27662" name="Rectangle 10"/>
            <p:cNvSpPr>
              <a:spLocks noChangeArrowheads="1"/>
            </p:cNvSpPr>
            <p:nvPr/>
          </p:nvSpPr>
          <p:spPr bwMode="auto">
            <a:xfrm>
              <a:off x="4077" y="3339"/>
              <a:ext cx="545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工具层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03800" y="1917700"/>
            <a:ext cx="3529013" cy="3240088"/>
            <a:chOff x="3164" y="1208"/>
            <a:chExt cx="2165" cy="2041"/>
          </a:xfrm>
        </p:grpSpPr>
        <p:sp>
          <p:nvSpPr>
            <p:cNvPr id="27652" name="AutoShape 5"/>
            <p:cNvSpPr>
              <a:spLocks noChangeArrowheads="1"/>
            </p:cNvSpPr>
            <p:nvPr/>
          </p:nvSpPr>
          <p:spPr bwMode="auto">
            <a:xfrm>
              <a:off x="3848" y="1645"/>
              <a:ext cx="1310" cy="1604"/>
            </a:xfrm>
            <a:prstGeom prst="upArrowCallout">
              <a:avLst>
                <a:gd name="adj1" fmla="val 12296"/>
                <a:gd name="adj2" fmla="val 14269"/>
                <a:gd name="adj3" fmla="val 12902"/>
                <a:gd name="adj4" fmla="val 78926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7653" name="AutoShape 11"/>
            <p:cNvSpPr>
              <a:spLocks noChangeArrowheads="1"/>
            </p:cNvSpPr>
            <p:nvPr/>
          </p:nvSpPr>
          <p:spPr bwMode="auto">
            <a:xfrm>
              <a:off x="3164" y="2286"/>
              <a:ext cx="456" cy="291"/>
            </a:xfrm>
            <a:prstGeom prst="rightArrow">
              <a:avLst>
                <a:gd name="adj1" fmla="val 50000"/>
                <a:gd name="adj2" fmla="val 391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ea"/>
                <a:ea typeface="+mn-ea"/>
              </a:endParaRPr>
            </a:p>
          </p:txBody>
        </p:sp>
        <p:grpSp>
          <p:nvGrpSpPr>
            <p:cNvPr id="27654" name="Group 12"/>
            <p:cNvGrpSpPr>
              <a:grpSpLocks/>
            </p:cNvGrpSpPr>
            <p:nvPr/>
          </p:nvGrpSpPr>
          <p:grpSpPr bwMode="auto">
            <a:xfrm>
              <a:off x="3951" y="2068"/>
              <a:ext cx="1093" cy="993"/>
              <a:chOff x="3915" y="3285"/>
              <a:chExt cx="870" cy="618"/>
            </a:xfrm>
          </p:grpSpPr>
          <p:sp>
            <p:nvSpPr>
              <p:cNvPr id="27656" name="Text Box 13"/>
              <p:cNvSpPr txBox="1">
                <a:spLocks noChangeArrowheads="1"/>
              </p:cNvSpPr>
              <p:nvPr/>
            </p:nvSpPr>
            <p:spPr bwMode="auto">
              <a:xfrm>
                <a:off x="3915" y="3756"/>
                <a:ext cx="870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工程理论</a:t>
                </a:r>
              </a:p>
            </p:txBody>
          </p:sp>
          <p:sp>
            <p:nvSpPr>
              <p:cNvPr id="27657" name="Text Box 14"/>
              <p:cNvSpPr txBox="1">
                <a:spLocks noChangeArrowheads="1"/>
              </p:cNvSpPr>
              <p:nvPr/>
            </p:nvSpPr>
            <p:spPr bwMode="auto">
              <a:xfrm>
                <a:off x="3915" y="3521"/>
                <a:ext cx="870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管理技术</a:t>
                </a:r>
              </a:p>
            </p:txBody>
          </p:sp>
          <p:sp>
            <p:nvSpPr>
              <p:cNvPr id="27658" name="Text Box 15"/>
              <p:cNvSpPr txBox="1">
                <a:spLocks noChangeArrowheads="1"/>
              </p:cNvSpPr>
              <p:nvPr/>
            </p:nvSpPr>
            <p:spPr bwMode="auto">
              <a:xfrm>
                <a:off x="3915" y="3285"/>
                <a:ext cx="870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技术方法</a:t>
                </a:r>
              </a:p>
            </p:txBody>
          </p:sp>
        </p:grpSp>
        <p:sp>
          <p:nvSpPr>
            <p:cNvPr id="27655" name="Rectangle 16"/>
            <p:cNvSpPr>
              <a:spLocks noChangeArrowheads="1"/>
            </p:cNvSpPr>
            <p:nvPr/>
          </p:nvSpPr>
          <p:spPr bwMode="auto">
            <a:xfrm>
              <a:off x="3677" y="1208"/>
              <a:ext cx="1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开发、维护软件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376946" y="1700213"/>
            <a:ext cx="7271518" cy="194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将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系统化、规范、可度量</a:t>
            </a:r>
            <a:r>
              <a:rPr kumimoji="1" lang="zh-CN" altLang="en-US" sz="2400" b="1" dirty="0">
                <a:latin typeface="+mn-ea"/>
                <a:ea typeface="+mn-ea"/>
              </a:rPr>
              <a:t>的途径应用于软件开发、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 </a:t>
            </a:r>
            <a:r>
              <a:rPr kumimoji="1" lang="zh-CN" altLang="en-US" sz="2400" b="1" dirty="0">
                <a:latin typeface="+mn-ea"/>
                <a:ea typeface="+mn-ea"/>
              </a:rPr>
              <a:t>运行和维护的过程。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研究如何将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工程理论</a:t>
            </a:r>
            <a:r>
              <a:rPr kumimoji="1" lang="zh-CN" altLang="en-US" sz="2400" b="1" dirty="0">
                <a:latin typeface="+mn-ea"/>
                <a:ea typeface="+mn-ea"/>
              </a:rPr>
              <a:t>应用于软件开发过程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 （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工程化思想的应用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373903" y="3861048"/>
            <a:ext cx="55743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实质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计算机科学</a:t>
            </a:r>
            <a:r>
              <a:rPr kumimoji="1" lang="zh-CN" altLang="en-US" sz="2400" b="1" dirty="0">
                <a:latin typeface="+mn-ea"/>
                <a:ea typeface="+mn-ea"/>
              </a:rPr>
              <a:t>的一个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分支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         </a:t>
            </a:r>
            <a:r>
              <a:rPr kumimoji="1" lang="zh-CN" altLang="en-US" sz="2400" b="1" dirty="0">
                <a:latin typeface="+mn-ea"/>
                <a:ea typeface="+mn-ea"/>
              </a:rPr>
              <a:t>工程化方法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替代</a:t>
            </a:r>
            <a:r>
              <a:rPr kumimoji="1" lang="zh-CN" altLang="en-US" sz="2400" b="1" dirty="0">
                <a:latin typeface="+mn-ea"/>
                <a:ea typeface="+mn-ea"/>
              </a:rPr>
              <a:t>传统手工</a:t>
            </a:r>
            <a:r>
              <a:rPr kumimoji="1" lang="zh-CN" altLang="en-US" sz="2400" b="1" dirty="0" smtClean="0">
                <a:latin typeface="+mn-ea"/>
                <a:ea typeface="+mn-ea"/>
              </a:rPr>
              <a:t>方法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403648" y="909881"/>
            <a:ext cx="30960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latin typeface="+mn-ea"/>
                <a:ea typeface="+mn-ea"/>
              </a:rPr>
              <a:t>、软件工程的定义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03648" y="1673944"/>
            <a:ext cx="6408712" cy="4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成功构建</a:t>
            </a:r>
            <a:r>
              <a:rPr kumimoji="1" lang="zh-CN" altLang="en-US" sz="2400" b="1" dirty="0" smtClean="0">
                <a:latin typeface="+mn-ea"/>
                <a:ea typeface="+mn-ea"/>
              </a:rPr>
              <a:t>一</a:t>
            </a:r>
            <a:r>
              <a:rPr kumimoji="1" lang="zh-CN" altLang="en-US" sz="2400" b="1" dirty="0">
                <a:latin typeface="+mn-ea"/>
                <a:ea typeface="+mn-ea"/>
              </a:rPr>
              <a:t>个大型软件系统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目标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成本较低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达到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要求的</a:t>
            </a:r>
            <a:r>
              <a:rPr kumimoji="1" lang="zh-CN" altLang="en-US" sz="2400" b="1" dirty="0">
                <a:latin typeface="+mn-ea"/>
                <a:ea typeface="+mn-ea"/>
              </a:rPr>
              <a:t>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功能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取得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较好的</a:t>
            </a:r>
            <a:r>
              <a:rPr kumimoji="1" lang="zh-CN" altLang="en-US" sz="2400" b="1" dirty="0">
                <a:latin typeface="+mn-ea"/>
                <a:ea typeface="+mn-ea"/>
              </a:rPr>
              <a:t>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性能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开发的软件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易于移植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维护费用</a:t>
            </a:r>
            <a:r>
              <a:rPr kumimoji="1" lang="zh-CN" altLang="en-US" sz="2400" b="1" dirty="0">
                <a:latin typeface="+mn-ea"/>
                <a:ea typeface="+mn-ea"/>
              </a:rPr>
              <a:t>较低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能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按时完成</a:t>
            </a:r>
            <a:r>
              <a:rPr kumimoji="1" lang="zh-CN" altLang="en-US" sz="2400" b="1" dirty="0">
                <a:latin typeface="+mn-ea"/>
                <a:ea typeface="+mn-ea"/>
              </a:rPr>
              <a:t>开发任务，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及时交付</a:t>
            </a:r>
            <a:r>
              <a:rPr kumimoji="1" lang="zh-CN" altLang="en-US" sz="2400" b="1" dirty="0">
                <a:latin typeface="+mn-ea"/>
                <a:ea typeface="+mn-ea"/>
              </a:rPr>
              <a:t>使用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可靠性高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403921" y="909881"/>
            <a:ext cx="30960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3</a:t>
            </a:r>
            <a:r>
              <a:rPr kumimoji="1" lang="zh-CN" altLang="en-US" sz="2800" b="1" dirty="0">
                <a:latin typeface="+mn-ea"/>
                <a:ea typeface="+mn-ea"/>
              </a:rPr>
              <a:t>、软件工程的目标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84987" y="1619469"/>
            <a:ext cx="6859422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软件开发</a:t>
            </a:r>
            <a:r>
              <a:rPr kumimoji="1" lang="zh-CN" altLang="en-US" sz="2800" b="1" dirty="0">
                <a:solidFill>
                  <a:srgbClr val="FF3300"/>
                </a:solidFill>
                <a:latin typeface="+mn-ea"/>
                <a:ea typeface="+mn-ea"/>
              </a:rPr>
              <a:t>技术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    研究软件开发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过程、方法、工具和环境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endParaRPr kumimoji="1" lang="zh-CN" alt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软件开发</a:t>
            </a:r>
            <a:r>
              <a:rPr kumimoji="1" lang="zh-CN" altLang="en-US" sz="2800" b="1" dirty="0">
                <a:solidFill>
                  <a:srgbClr val="FF3300"/>
                </a:solidFill>
                <a:latin typeface="+mn-ea"/>
                <a:ea typeface="+mn-ea"/>
              </a:rPr>
              <a:t>管理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    </a:t>
            </a:r>
            <a:r>
              <a:rPr kumimoji="1" lang="zh-CN" altLang="en-US" sz="2400" b="1" dirty="0">
                <a:latin typeface="+mn-ea"/>
                <a:ea typeface="+mn-ea"/>
              </a:rPr>
              <a:t>研究软件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管理学</a:t>
            </a:r>
            <a:r>
              <a:rPr kumimoji="1" lang="zh-CN" altLang="en-US" sz="2400" b="1" dirty="0">
                <a:latin typeface="+mn-ea"/>
                <a:ea typeface="+mn-ea"/>
              </a:rPr>
              <a:t>、软件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经济学</a:t>
            </a:r>
            <a:r>
              <a:rPr kumimoji="1" lang="zh-CN" altLang="en-US" sz="2400" b="1" dirty="0">
                <a:latin typeface="+mn-ea"/>
                <a:ea typeface="+mn-ea"/>
              </a:rPr>
              <a:t>、软件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心理学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403351" y="909881"/>
            <a:ext cx="3096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4</a:t>
            </a:r>
            <a:r>
              <a:rPr kumimoji="1" lang="zh-CN" altLang="en-US" sz="2800" b="1" dirty="0">
                <a:latin typeface="+mn-ea"/>
                <a:ea typeface="+mn-ea"/>
              </a:rPr>
              <a:t>、软件工程的内容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403648" y="1572814"/>
            <a:ext cx="5472608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用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分阶段</a:t>
            </a:r>
            <a:r>
              <a:rPr kumimoji="1" lang="zh-CN" altLang="en-US" sz="2400" b="1" dirty="0">
                <a:latin typeface="+mn-ea"/>
                <a:ea typeface="+mn-ea"/>
              </a:rPr>
              <a:t>的生命周期计划严格管理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坚持进行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阶段评审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实行严格的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产品控制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采用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现代程序设计</a:t>
            </a:r>
            <a:r>
              <a:rPr kumimoji="1" lang="zh-CN" altLang="en-US" sz="2400" b="1" dirty="0">
                <a:latin typeface="+mn-ea"/>
                <a:ea typeface="+mn-ea"/>
              </a:rPr>
              <a:t>技术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结果</a:t>
            </a:r>
            <a:r>
              <a:rPr kumimoji="1" lang="zh-CN" altLang="en-US" sz="2400" b="1" dirty="0">
                <a:latin typeface="+mn-ea"/>
                <a:ea typeface="+mn-ea"/>
              </a:rPr>
              <a:t>应能清楚的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审查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开发小组的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人员</a:t>
            </a:r>
            <a:r>
              <a:rPr kumimoji="1" lang="zh-CN" altLang="en-US" sz="2400" b="1" dirty="0">
                <a:latin typeface="+mn-ea"/>
                <a:ea typeface="+mn-ea"/>
              </a:rPr>
              <a:t>应少而精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5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明确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不断改进</a:t>
            </a:r>
            <a:r>
              <a:rPr kumimoji="1" lang="zh-CN" altLang="en-US" sz="2400" b="1" dirty="0">
                <a:latin typeface="+mn-ea"/>
                <a:ea typeface="+mn-ea"/>
              </a:rPr>
              <a:t>软件工程实践的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必要性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403351" y="909881"/>
            <a:ext cx="38167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5</a:t>
            </a:r>
            <a:r>
              <a:rPr kumimoji="1" lang="zh-CN" altLang="en-US" sz="2800" b="1" dirty="0">
                <a:latin typeface="+mn-ea"/>
                <a:ea typeface="+mn-ea"/>
              </a:rPr>
              <a:t>、软件工程的基本原理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403648" y="848325"/>
            <a:ext cx="3816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+mn-ea"/>
                <a:ea typeface="+mn-ea"/>
              </a:rPr>
              <a:t>三、软件工程方法学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67852" y="1700808"/>
            <a:ext cx="7354445" cy="35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软件工程是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技术</a:t>
            </a:r>
            <a:r>
              <a:rPr kumimoji="1" lang="zh-CN" altLang="en-US" sz="2400" b="1" dirty="0">
                <a:latin typeface="+mn-ea"/>
                <a:ea typeface="+mn-ea"/>
              </a:rPr>
              <a:t>与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管理</a:t>
            </a:r>
            <a:r>
              <a:rPr kumimoji="1" lang="zh-CN" altLang="en-US" sz="2400" b="1" dirty="0">
                <a:latin typeface="+mn-ea"/>
                <a:ea typeface="+mn-ea"/>
              </a:rPr>
              <a:t>的紧密</a:t>
            </a:r>
            <a:r>
              <a:rPr kumimoji="1" lang="zh-CN" altLang="en-US" sz="2400" b="1" dirty="0" smtClean="0">
                <a:latin typeface="+mn-ea"/>
                <a:ea typeface="+mn-ea"/>
              </a:rPr>
              <a:t>结合</a:t>
            </a:r>
            <a:endParaRPr kumimoji="1" lang="zh-CN" altLang="en-US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定义：</a:t>
            </a:r>
            <a:r>
              <a:rPr kumimoji="1" lang="zh-CN" altLang="en-US" sz="2400" b="1" dirty="0">
                <a:latin typeface="+mn-ea"/>
                <a:ea typeface="+mn-ea"/>
              </a:rPr>
              <a:t>贯穿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软件生命周期</a:t>
            </a:r>
            <a:r>
              <a:rPr kumimoji="1" lang="zh-CN" altLang="en-US" sz="2400" b="1" dirty="0">
                <a:latin typeface="+mn-ea"/>
                <a:ea typeface="+mn-ea"/>
              </a:rPr>
              <a:t>全</a:t>
            </a:r>
            <a:r>
              <a:rPr kumimoji="1" lang="zh-CN" altLang="en-US" sz="2400" b="1" dirty="0" smtClean="0">
                <a:latin typeface="+mn-ea"/>
                <a:ea typeface="+mn-ea"/>
              </a:rPr>
              <a:t>过程</a:t>
            </a:r>
            <a:r>
              <a:rPr kumimoji="1" lang="zh-CN" altLang="en-US" sz="2400" b="1" u="sng" dirty="0" smtClean="0">
                <a:latin typeface="+mn-ea"/>
                <a:ea typeface="+mn-ea"/>
              </a:rPr>
              <a:t>一系列</a:t>
            </a:r>
            <a:r>
              <a:rPr kumimoji="1" lang="zh-CN" altLang="en-US" sz="2400" b="1" u="sng" dirty="0">
                <a:latin typeface="+mn-ea"/>
                <a:ea typeface="+mn-ea"/>
              </a:rPr>
              <a:t>技术的</a:t>
            </a:r>
            <a:r>
              <a:rPr kumimoji="1" lang="zh-CN" altLang="en-US" sz="2400" b="1" u="sng" dirty="0" smtClean="0">
                <a:latin typeface="+mn-ea"/>
                <a:ea typeface="+mn-ea"/>
              </a:rPr>
              <a:t>集合</a:t>
            </a:r>
            <a:endParaRPr kumimoji="1" lang="zh-CN" altLang="en-US" sz="2400" b="1" dirty="0"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         （也称为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范型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软件工程</a:t>
            </a:r>
            <a:r>
              <a:rPr kumimoji="1" lang="zh-CN" altLang="en-US" sz="2400" b="1" u="wavyHeavy" dirty="0">
                <a:latin typeface="+mn-ea"/>
                <a:ea typeface="+mn-ea"/>
              </a:rPr>
              <a:t>方法学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三要素</a:t>
            </a:r>
          </a:p>
          <a:p>
            <a:pPr marL="715963" lvl="1" indent="-354013" eaLnBrk="1" hangingPunct="1">
              <a:lnSpc>
                <a:spcPts val="35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过程</a:t>
            </a:r>
            <a:r>
              <a:rPr kumimoji="1" lang="en-US" altLang="zh-CN" sz="2400" dirty="0">
                <a:latin typeface="+mn-ea"/>
                <a:ea typeface="+mn-ea"/>
              </a:rPr>
              <a:t>---</a:t>
            </a:r>
            <a:r>
              <a:rPr kumimoji="1" lang="zh-CN" altLang="en-US" sz="2400" b="1" dirty="0">
                <a:latin typeface="+mn-ea"/>
                <a:ea typeface="+mn-ea"/>
              </a:rPr>
              <a:t>必须执行的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一系列任务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工作步骤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715963" lvl="1" indent="-354013" eaLnBrk="1" hangingPunct="1">
              <a:lnSpc>
                <a:spcPts val="35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kumimoji="1" lang="en-US" altLang="zh-CN" sz="2400" dirty="0">
                <a:latin typeface="+mn-ea"/>
                <a:ea typeface="+mn-ea"/>
              </a:rPr>
              <a:t>---</a:t>
            </a:r>
            <a:r>
              <a:rPr kumimoji="1" lang="zh-CN" altLang="en-US" sz="2400" b="1" dirty="0">
                <a:latin typeface="+mn-ea"/>
                <a:ea typeface="+mn-ea"/>
              </a:rPr>
              <a:t>完成软件开发各项任务的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技术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715963" lvl="1" indent="-354013" eaLnBrk="1" hangingPunct="1">
              <a:lnSpc>
                <a:spcPts val="35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工具</a:t>
            </a:r>
            <a:r>
              <a:rPr kumimoji="1" lang="en-US" altLang="zh-CN" sz="2400" dirty="0">
                <a:latin typeface="+mn-ea"/>
                <a:ea typeface="+mn-ea"/>
              </a:rPr>
              <a:t>---</a:t>
            </a:r>
            <a:r>
              <a:rPr kumimoji="1" lang="zh-CN" altLang="en-US" sz="2400" b="1" dirty="0">
                <a:latin typeface="+mn-ea"/>
                <a:ea typeface="+mn-ea"/>
              </a:rPr>
              <a:t>为</a:t>
            </a:r>
            <a:r>
              <a:rPr kumimoji="1" lang="zh-CN" altLang="en-US" sz="2400" b="1" dirty="0" smtClean="0">
                <a:latin typeface="+mn-ea"/>
                <a:ea typeface="+mn-ea"/>
              </a:rPr>
              <a:t>方法运用提供的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软件支撑环境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2772" name="AutoShape 6"/>
          <p:cNvSpPr>
            <a:spLocks noChangeArrowheads="1"/>
          </p:cNvSpPr>
          <p:nvPr/>
        </p:nvSpPr>
        <p:spPr bwMode="auto">
          <a:xfrm>
            <a:off x="5796136" y="286891"/>
            <a:ext cx="2889949" cy="981869"/>
          </a:xfrm>
          <a:prstGeom prst="wedgeRoundRectCallout">
            <a:avLst>
              <a:gd name="adj1" fmla="val -95301"/>
              <a:gd name="adj2" fmla="val 98642"/>
              <a:gd name="adj3" fmla="val 16667"/>
            </a:avLst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通过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ea typeface="+mn-ea"/>
              </a:rPr>
              <a:t>计划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ea typeface="+mn-ea"/>
              </a:rPr>
              <a:t>组织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ea typeface="+mn-ea"/>
              </a:rPr>
              <a:t>\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ea typeface="+mn-ea"/>
              </a:rPr>
              <a:t>控制</a:t>
            </a:r>
            <a:r>
              <a:rPr lang="zh-CN" altLang="en-US" sz="1800" dirty="0" smtClean="0">
                <a:latin typeface="+mn-ea"/>
                <a:ea typeface="+mn-ea"/>
              </a:rPr>
              <a:t>等活动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ea typeface="+mn-ea"/>
              </a:rPr>
              <a:t>合理配置、使用各种资源</a:t>
            </a:r>
            <a:r>
              <a:rPr lang="zh-CN" altLang="en-US" sz="1800" dirty="0">
                <a:latin typeface="+mn-ea"/>
                <a:ea typeface="+mn-ea"/>
              </a:rPr>
              <a:t>，实现既定目标的过程。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394724" y="987515"/>
            <a:ext cx="18725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方法学分类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66144" y="1640426"/>
            <a:ext cx="7344816" cy="3816424"/>
          </a:xfr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传统方法：结构化、</a:t>
            </a:r>
            <a:r>
              <a:rPr lang="zh-CN" altLang="en-US" sz="2000" b="1" dirty="0" smtClean="0">
                <a:latin typeface="+mn-ea"/>
              </a:rPr>
              <a:t>面向对象</a:t>
            </a:r>
            <a:r>
              <a:rPr lang="en-US" altLang="zh-CN" sz="2000" b="1" dirty="0" smtClean="0">
                <a:latin typeface="+mn-ea"/>
              </a:rPr>
              <a:t>……</a:t>
            </a:r>
            <a:endParaRPr lang="en-US" altLang="zh-CN" sz="2000" b="1" dirty="0">
              <a:latin typeface="+mn-ea"/>
            </a:endParaRPr>
          </a:p>
          <a:p>
            <a:pPr marL="804863" indent="-174625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kumimoji="1" lang="zh-CN" altLang="en-US" sz="1800" b="1" dirty="0" smtClean="0">
                <a:solidFill>
                  <a:srgbClr val="FF0000"/>
                </a:solidFill>
                <a:latin typeface="+mn-ea"/>
              </a:rPr>
              <a:t>结构化</a:t>
            </a:r>
            <a:r>
              <a:rPr kumimoji="1" lang="zh-CN" altLang="en-US" sz="1800" b="1" dirty="0">
                <a:latin typeface="+mn-ea"/>
              </a:rPr>
              <a:t>：</a:t>
            </a:r>
            <a:r>
              <a:rPr kumimoji="1" lang="zh-CN" altLang="en-US" sz="1800" b="1" dirty="0">
                <a:solidFill>
                  <a:srgbClr val="0000FF"/>
                </a:solidFill>
                <a:latin typeface="+mn-ea"/>
              </a:rPr>
              <a:t>功能</a:t>
            </a:r>
            <a:r>
              <a:rPr kumimoji="1" lang="zh-CN" altLang="en-US" sz="1800" b="1" dirty="0">
                <a:latin typeface="+mn-ea"/>
              </a:rPr>
              <a:t>分析→</a:t>
            </a:r>
            <a:r>
              <a:rPr kumimoji="1" lang="zh-CN" altLang="en-US" sz="1800" b="1" dirty="0">
                <a:solidFill>
                  <a:srgbClr val="0000FF"/>
                </a:solidFill>
                <a:latin typeface="+mn-ea"/>
              </a:rPr>
              <a:t>功能</a:t>
            </a:r>
            <a:r>
              <a:rPr kumimoji="1" lang="zh-CN" altLang="en-US" sz="1800" b="1" dirty="0">
                <a:latin typeface="+mn-ea"/>
              </a:rPr>
              <a:t>设计→</a:t>
            </a:r>
            <a:r>
              <a:rPr kumimoji="1" lang="zh-CN" altLang="en-US" sz="1800" b="1" dirty="0">
                <a:solidFill>
                  <a:srgbClr val="0000FF"/>
                </a:solidFill>
                <a:latin typeface="+mn-ea"/>
              </a:rPr>
              <a:t>面向过程</a:t>
            </a:r>
            <a:r>
              <a:rPr kumimoji="1" lang="zh-CN" altLang="en-US" sz="1800" b="1" dirty="0">
                <a:latin typeface="+mn-ea"/>
              </a:rPr>
              <a:t>编码→测试→维护</a:t>
            </a:r>
            <a:endParaRPr kumimoji="1" lang="en-US" altLang="zh-CN" sz="1800" b="1" dirty="0">
              <a:latin typeface="+mn-ea"/>
            </a:endParaRPr>
          </a:p>
          <a:p>
            <a:pPr marL="804863" indent="-174625"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kumimoji="1" lang="zh-CN" altLang="en-US" sz="1800" b="1" dirty="0" smtClean="0">
                <a:solidFill>
                  <a:srgbClr val="FF0000"/>
                </a:solidFill>
                <a:latin typeface="+mn-ea"/>
              </a:rPr>
              <a:t>面向对象</a:t>
            </a:r>
            <a:r>
              <a:rPr kumimoji="1" lang="zh-CN" altLang="en-US" sz="1800" b="1" dirty="0">
                <a:latin typeface="+mn-ea"/>
              </a:rPr>
              <a:t>：</a:t>
            </a:r>
            <a:r>
              <a:rPr kumimoji="1" lang="zh-CN" altLang="en-US" sz="1800" b="1" dirty="0">
                <a:solidFill>
                  <a:srgbClr val="0000FF"/>
                </a:solidFill>
                <a:latin typeface="+mn-ea"/>
              </a:rPr>
              <a:t>对象</a:t>
            </a:r>
            <a:r>
              <a:rPr kumimoji="1" lang="zh-CN" altLang="en-US" sz="1800" b="1" dirty="0">
                <a:latin typeface="+mn-ea"/>
              </a:rPr>
              <a:t>抽取→</a:t>
            </a:r>
            <a:r>
              <a:rPr kumimoji="1" lang="zh-CN" altLang="en-US" sz="1800" b="1" dirty="0">
                <a:solidFill>
                  <a:srgbClr val="0000FF"/>
                </a:solidFill>
                <a:latin typeface="+mn-ea"/>
              </a:rPr>
              <a:t>对象</a:t>
            </a:r>
            <a:r>
              <a:rPr kumimoji="1" lang="zh-CN" altLang="en-US" sz="1800" b="1" dirty="0">
                <a:latin typeface="+mn-ea"/>
              </a:rPr>
              <a:t>设计→</a:t>
            </a:r>
            <a:r>
              <a:rPr kumimoji="1" lang="zh-CN" altLang="en-US" sz="1800" b="1" dirty="0">
                <a:solidFill>
                  <a:srgbClr val="0000FF"/>
                </a:solidFill>
                <a:latin typeface="+mn-ea"/>
              </a:rPr>
              <a:t>面向对象</a:t>
            </a:r>
            <a:r>
              <a:rPr kumimoji="1" lang="zh-CN" altLang="en-US" sz="1800" b="1" dirty="0">
                <a:latin typeface="+mn-ea"/>
              </a:rPr>
              <a:t>编码→测试→维护</a:t>
            </a:r>
            <a:endParaRPr lang="en-US" altLang="zh-CN" sz="1800" b="1" dirty="0">
              <a:latin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现代方法：基于网络的方法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基于构件的方法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面向</a:t>
            </a:r>
            <a:r>
              <a:rPr lang="zh-CN" altLang="en-US" sz="2000" b="1" dirty="0" smtClean="0">
                <a:latin typeface="+mn-ea"/>
              </a:rPr>
              <a:t>方面的方法（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2000" b="1" dirty="0" smtClean="0">
                <a:latin typeface="+mn-ea"/>
              </a:rPr>
              <a:t>）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人机界面及虚拟现实的方法</a:t>
            </a:r>
            <a:endParaRPr lang="en-US" altLang="zh-CN" sz="2000" b="1" dirty="0">
              <a:latin typeface="+mn-ea"/>
            </a:endParaRP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n-ea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331640" y="1700609"/>
            <a:ext cx="7416824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也称：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生命周期方法学</a:t>
            </a:r>
            <a:r>
              <a:rPr kumimoji="1" lang="en-US" altLang="zh-CN" sz="2400" b="1" dirty="0">
                <a:latin typeface="+mn-ea"/>
                <a:ea typeface="+mn-ea"/>
              </a:rPr>
              <a:t>\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结构化范型</a:t>
            </a:r>
            <a:endParaRPr kumimoji="1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主要内容</a:t>
            </a:r>
            <a:endParaRPr kumimoji="1"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latin typeface="+mn-ea"/>
                <a:ea typeface="+mn-ea"/>
              </a:rPr>
              <a:t>    </a:t>
            </a:r>
            <a:r>
              <a:rPr kumimoji="1" lang="zh-CN" altLang="en-US" sz="2000" b="1" dirty="0">
                <a:latin typeface="+mn-ea"/>
                <a:ea typeface="+mn-ea"/>
              </a:rPr>
              <a:t>采用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结构化</a:t>
            </a: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技术</a:t>
            </a:r>
            <a:r>
              <a:rPr kumimoji="1" lang="en-US" altLang="zh-CN" sz="2000" b="1" dirty="0">
                <a:latin typeface="+mn-ea"/>
                <a:ea typeface="+mn-ea"/>
              </a:rPr>
              <a:t>(</a:t>
            </a:r>
            <a:r>
              <a:rPr kumimoji="1" lang="zh-CN" altLang="en-US" sz="2000" b="1" dirty="0">
                <a:latin typeface="+mn-ea"/>
                <a:ea typeface="+mn-ea"/>
              </a:rPr>
              <a:t>结构化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分析</a:t>
            </a:r>
            <a:r>
              <a:rPr kumimoji="1" lang="zh-CN" altLang="en-US" sz="2000" b="1" dirty="0">
                <a:latin typeface="+mn-ea"/>
                <a:ea typeface="+mn-ea"/>
              </a:rPr>
              <a:t>、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设计</a:t>
            </a:r>
            <a:r>
              <a:rPr kumimoji="1" lang="zh-CN" altLang="en-US" sz="2000" b="1" dirty="0">
                <a:latin typeface="+mn-ea"/>
                <a:ea typeface="+mn-ea"/>
              </a:rPr>
              <a:t>、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实现</a:t>
            </a:r>
            <a:r>
              <a:rPr kumimoji="1" lang="en-US" altLang="zh-CN" sz="2000" b="1" dirty="0">
                <a:latin typeface="+mn-ea"/>
                <a:ea typeface="+mn-ea"/>
              </a:rPr>
              <a:t>)</a:t>
            </a:r>
            <a:r>
              <a:rPr kumimoji="1" lang="zh-CN" altLang="en-US" sz="2000" b="1" dirty="0">
                <a:latin typeface="+mn-ea"/>
                <a:ea typeface="+mn-ea"/>
              </a:rPr>
              <a:t>，完成软件开发的各项任务，并使用适当的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软件工具</a:t>
            </a:r>
            <a:r>
              <a:rPr kumimoji="1" lang="zh-CN" altLang="en-US" sz="2000" b="1" dirty="0">
                <a:latin typeface="+mn-ea"/>
                <a:ea typeface="+mn-ea"/>
              </a:rPr>
              <a:t>或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软件工程环境</a:t>
            </a:r>
            <a:r>
              <a:rPr kumimoji="1" lang="zh-CN" altLang="en-US" sz="2000" b="1" dirty="0">
                <a:latin typeface="+mn-ea"/>
                <a:ea typeface="+mn-ea"/>
              </a:rPr>
              <a:t>，支持结构化技术的运用。</a:t>
            </a: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原理</a:t>
            </a:r>
            <a:endParaRPr kumimoji="1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</a:pPr>
            <a:r>
              <a:rPr kumimoji="1" lang="zh-CN" altLang="en-US" sz="2000" b="1" dirty="0">
                <a:latin typeface="+mn-ea"/>
                <a:ea typeface="+mn-ea"/>
              </a:rPr>
              <a:t>    将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软件生命周期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划分为若干个阶段</a:t>
            </a:r>
            <a:r>
              <a:rPr kumimoji="1" lang="zh-CN" altLang="en-US" sz="2000" b="1" dirty="0">
                <a:latin typeface="+mn-ea"/>
                <a:ea typeface="+mn-ea"/>
              </a:rPr>
              <a:t>，然后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按顺序逐步完成</a:t>
            </a:r>
            <a:r>
              <a:rPr kumimoji="1" lang="zh-CN" altLang="en-US" sz="2000" b="1" dirty="0">
                <a:latin typeface="+mn-ea"/>
                <a:ea typeface="+mn-ea"/>
              </a:rPr>
              <a:t>每个阶段的任务。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403921" y="981889"/>
            <a:ext cx="24479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kumimoji="1" lang="zh-CN" altLang="en-US" sz="2800" b="1" dirty="0">
                <a:latin typeface="+mn-ea"/>
                <a:ea typeface="+mn-ea"/>
              </a:rPr>
              <a:t>传统方法学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3350" y="1772816"/>
            <a:ext cx="7273106" cy="375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小组形式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完成一个软件项目的设计与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开发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自行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组队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每组不超过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，可跨班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Gitee</a:t>
            </a:r>
            <a:r>
              <a:rPr lang="zh-CN" altLang="zh-CN" sz="2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平台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https://gitee.com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记录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软件过程及管理，最后每组进行项目汇报，并提交一个项目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报告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（有机组合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Gitee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平台上提交的相关文档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运用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墨刀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码云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等工具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报告中的</a:t>
            </a:r>
            <a:r>
              <a:rPr lang="zh-CN" altLang="zh-CN" sz="2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部分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，各小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员根据</a:t>
            </a:r>
            <a:r>
              <a:rPr lang="zh-CN" altLang="zh-CN" sz="2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自己的项目分工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撰写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191" y="918189"/>
            <a:ext cx="15396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课程报告</a:t>
            </a:r>
            <a:endParaRPr kumimoji="1" lang="en-US" altLang="zh-CN" sz="2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220072" y="404664"/>
            <a:ext cx="3456384" cy="864096"/>
          </a:xfrm>
          <a:prstGeom prst="wedgeRoundRectCallout">
            <a:avLst>
              <a:gd name="adj1" fmla="val -34766"/>
              <a:gd name="adj2" fmla="val 78373"/>
              <a:gd name="adj3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FF3300"/>
                </a:solidFill>
                <a:latin typeface="+mn-ea"/>
              </a:rPr>
              <a:t>详见：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实践课程大纲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项目报告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……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参考样本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8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378043" y="1635757"/>
            <a:ext cx="5282189" cy="17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优点</a:t>
            </a:r>
            <a:endParaRPr kumimoji="1"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715963" lvl="1" indent="-354013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可降低</a:t>
            </a:r>
            <a:r>
              <a:rPr kumimoji="1" lang="zh-CN" altLang="en-US" sz="2000" b="1" dirty="0">
                <a:latin typeface="+mn-ea"/>
                <a:ea typeface="+mn-ea"/>
              </a:rPr>
              <a:t>整个软件开发工作的难度。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715963" lvl="1" indent="-354013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保证</a:t>
            </a:r>
            <a:r>
              <a:rPr kumimoji="1" lang="zh-CN" altLang="en-US" sz="2000" b="1" dirty="0">
                <a:latin typeface="+mn-ea"/>
                <a:ea typeface="+mn-ea"/>
              </a:rPr>
              <a:t>软件质量</a:t>
            </a:r>
            <a:r>
              <a:rPr kumimoji="1" lang="en-US" altLang="zh-CN" sz="2000" b="1" dirty="0" smtClean="0">
                <a:latin typeface="+mn-ea"/>
                <a:ea typeface="+mn-ea"/>
              </a:rPr>
              <a:t>,</a:t>
            </a:r>
            <a:r>
              <a:rPr kumimoji="1" lang="zh-CN" altLang="en-US" sz="2000" b="1" dirty="0" smtClean="0">
                <a:latin typeface="+mn-ea"/>
                <a:ea typeface="+mn-ea"/>
              </a:rPr>
              <a:t>可</a:t>
            </a:r>
            <a:r>
              <a:rPr kumimoji="1" lang="zh-CN" altLang="en-US" sz="2000" b="1" dirty="0">
                <a:latin typeface="+mn-ea"/>
                <a:ea typeface="+mn-ea"/>
              </a:rPr>
              <a:t>提高软件的可维护性。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715963" lvl="1" indent="-354013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极大提高</a:t>
            </a:r>
            <a:r>
              <a:rPr kumimoji="1" lang="zh-CN" altLang="en-US" sz="2000" b="1" dirty="0">
                <a:latin typeface="+mn-ea"/>
                <a:ea typeface="+mn-ea"/>
              </a:rPr>
              <a:t>软件开发的成功率和效率。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1403921" y="3717032"/>
            <a:ext cx="6336431" cy="172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  <a:endParaRPr kumimoji="1"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1905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 不适应大型软件项目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1905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 软件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规模较大时</a:t>
            </a:r>
            <a:r>
              <a:rPr kumimoji="1" lang="zh-CN" altLang="en-US" sz="2000" b="1" dirty="0">
                <a:latin typeface="+mn-ea"/>
                <a:ea typeface="+mn-ea"/>
              </a:rPr>
              <a:t>，软件的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需求模糊</a:t>
            </a:r>
            <a:r>
              <a:rPr kumimoji="1" lang="zh-CN" altLang="en-US" sz="2000" b="1" dirty="0">
                <a:latin typeface="+mn-ea"/>
                <a:ea typeface="+mn-ea"/>
              </a:rPr>
              <a:t>或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随时间变化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1905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 </a:t>
            </a:r>
            <a:r>
              <a:rPr kumimoji="1" lang="zh-CN" altLang="en-US" sz="2000" b="1" dirty="0">
                <a:latin typeface="+mn-ea"/>
                <a:ea typeface="+mn-ea"/>
              </a:rPr>
              <a:t>软件开发与维护较难（数据与处理分离）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1403920" y="980728"/>
            <a:ext cx="4392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⑴、传统方法学的特点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latin typeface="+mn-ea"/>
                <a:ea typeface="+mn-ea"/>
              </a:rPr>
              <a:t>优缺点</a:t>
            </a:r>
            <a:r>
              <a:rPr kumimoji="1" lang="en-US" altLang="zh-CN" sz="2400" b="1" dirty="0">
                <a:latin typeface="+mn-ea"/>
                <a:ea typeface="+mn-ea"/>
              </a:rPr>
              <a:t>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403648" y="1628800"/>
            <a:ext cx="72008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传统方法学只能获得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有限成功</a:t>
            </a:r>
            <a:r>
              <a:rPr kumimoji="1" lang="zh-CN" altLang="en-US" sz="2400" dirty="0">
                <a:latin typeface="+mn-ea"/>
                <a:ea typeface="+mn-ea"/>
              </a:rPr>
              <a:t>（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针对性强</a:t>
            </a:r>
            <a:r>
              <a:rPr kumimoji="1" lang="zh-CN" altLang="en-US" sz="2400" dirty="0">
                <a:latin typeface="+mn-ea"/>
                <a:ea typeface="+mn-ea"/>
              </a:rPr>
              <a:t>）</a:t>
            </a:r>
            <a:endParaRPr kumimoji="1" lang="en-US" altLang="zh-CN" sz="24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原因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   </a:t>
            </a:r>
            <a:r>
              <a:rPr kumimoji="1" lang="zh-CN" altLang="en-US" sz="2400" b="1" dirty="0">
                <a:latin typeface="+mn-ea"/>
                <a:ea typeface="+mn-ea"/>
              </a:rPr>
              <a:t>这种方法要么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面向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行为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latin typeface="+mn-ea"/>
                <a:ea typeface="+mn-ea"/>
              </a:rPr>
              <a:t>操作</a:t>
            </a:r>
            <a:r>
              <a:rPr kumimoji="1" lang="en-US" altLang="zh-CN" sz="2400" b="1" dirty="0"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latin typeface="+mn-ea"/>
                <a:ea typeface="+mn-ea"/>
              </a:rPr>
              <a:t>，要么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面向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数据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缺乏</a:t>
            </a:r>
            <a:r>
              <a:rPr kumimoji="1" lang="zh-CN" altLang="en-US" sz="2400" b="1" u="sng" dirty="0">
                <a:latin typeface="+mn-ea"/>
                <a:ea typeface="+mn-ea"/>
              </a:rPr>
              <a:t>既面向数据又面向行为</a:t>
            </a:r>
            <a:r>
              <a:rPr kumimoji="1" lang="zh-CN" altLang="en-US" sz="2400" b="1" dirty="0">
                <a:latin typeface="+mn-ea"/>
                <a:ea typeface="+mn-ea"/>
              </a:rPr>
              <a:t>的结构化技术。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403350" y="1043444"/>
            <a:ext cx="3600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⑵、对传统方法学的评价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353224" y="1632570"/>
            <a:ext cx="7395240" cy="293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ts val="41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传统方法学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生命周期方法学</a:t>
            </a:r>
            <a:r>
              <a:rPr kumimoji="1" lang="en-US" altLang="zh-CN" sz="2400" b="1" dirty="0">
                <a:latin typeface="+mn-ea"/>
                <a:ea typeface="+mn-ea"/>
              </a:rPr>
              <a:t>\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结构化范型</a:t>
            </a:r>
            <a:r>
              <a:rPr kumimoji="1" lang="en-US" altLang="zh-CN" sz="2400" b="1" dirty="0"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使用非常广泛</a:t>
            </a:r>
            <a:r>
              <a:rPr kumimoji="1" lang="zh-CN" altLang="en-US" sz="2400" b="1" dirty="0">
                <a:latin typeface="+mn-ea"/>
                <a:ea typeface="+mn-ea"/>
              </a:rPr>
              <a:t>的软件工程方法，开发</a:t>
            </a:r>
            <a:r>
              <a:rPr kumimoji="1" lang="zh-CN" altLang="en-US" sz="2400" b="1" dirty="0" smtClean="0">
                <a:latin typeface="+mn-ea"/>
                <a:ea typeface="+mn-ea"/>
              </a:rPr>
              <a:t>人员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易于理解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ts val="41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开发某些类型的软件时确实非常有效。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ts val="41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如果不能很好理解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传统方法</a:t>
            </a:r>
            <a:r>
              <a:rPr kumimoji="1" lang="zh-CN" altLang="en-US" sz="2400" b="1" dirty="0">
                <a:latin typeface="+mn-ea"/>
                <a:ea typeface="+mn-ea"/>
              </a:rPr>
              <a:t>与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面向对象方法</a:t>
            </a:r>
            <a:r>
              <a:rPr kumimoji="1" lang="zh-CN" altLang="en-US" sz="2400" b="1" dirty="0">
                <a:latin typeface="+mn-ea"/>
                <a:ea typeface="+mn-ea"/>
              </a:rPr>
              <a:t>的异同，则较难深入理解面向对象方法学。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403920" y="1043444"/>
            <a:ext cx="352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⑶、传统方法学的重要性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331640" y="1700808"/>
            <a:ext cx="741972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与传统方法学相反，面向对象方法将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视为同等重要。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以数据为主线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和对数据的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紧密结合在一起的方法。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403921" y="909881"/>
            <a:ext cx="3168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面向对象方法学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403351" y="1714450"/>
            <a:ext cx="7273106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看作是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融合了数据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，并与在数据之上的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相统一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的软件构件；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kumimoji="1"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数据与操作的统一体）</a:t>
            </a:r>
            <a:endParaRPr kumimoji="1" lang="en-US" altLang="zh-CN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将所有对象都划分成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对象分类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en-US" altLang="zh-CN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按照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父类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派生类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的关系，构成一个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层次结构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的系统；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类等级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en-US" altLang="zh-CN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对象之间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仅能通过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相互联系。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消息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载体）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402953" y="971436"/>
            <a:ext cx="3673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面向对象方法的</a:t>
            </a:r>
            <a:r>
              <a:rPr kumimoji="1"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四个要点：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403648" y="1628800"/>
            <a:ext cx="727280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、从系统角度出发，介绍计算机软件及其特点。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、给出软件危机的概念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表现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原因，以及消除途径。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、介绍软件工程的定义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目标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内容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原理。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、引出软件工程方法学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⑴、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传统方法学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生命周期方法学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结构化范型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⑵、面向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对象方法学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……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401763" y="908720"/>
            <a:ext cx="8659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小结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402904" y="776317"/>
            <a:ext cx="25930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latin typeface="楷体_GB2312" pitchFamily="49" charset="-122"/>
                <a:ea typeface="楷体_GB2312" pitchFamily="49" charset="-122"/>
              </a:rPr>
              <a:t>1.2 </a:t>
            </a:r>
            <a:r>
              <a:rPr kumimoji="1" lang="zh-CN" altLang="en-US" sz="3200" b="1" dirty="0" smtClean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过程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1376846" y="1662187"/>
            <a:ext cx="7271617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内容</a:t>
            </a:r>
            <a:endParaRPr kumimoji="1"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、软件过程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（定义）</a:t>
            </a:r>
            <a:endParaRPr kumimoji="1"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  2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、软件生命周期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（定义、阶段划分）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  3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、软件开发模型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（瀑布、快速原型、增量、螺旋、喷泉）</a:t>
            </a:r>
            <a:endParaRPr kumimoji="1"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要求</a:t>
            </a:r>
            <a:endParaRPr kumimoji="1" lang="en-US" altLang="zh-CN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掌握</a:t>
            </a: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软件生命周期及其开发模型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365580" y="1628800"/>
            <a:ext cx="7310876" cy="187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两方面描述</a:t>
            </a: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为获得高质量软件，</a:t>
            </a:r>
            <a:r>
              <a:rPr kumimoji="1" lang="zh-CN" altLang="en-US" sz="2000" b="1" u="wavyHeavy" dirty="0">
                <a:latin typeface="楷体_GB2312" pitchFamily="49" charset="-122"/>
                <a:ea typeface="楷体_GB2312" pitchFamily="49" charset="-122"/>
              </a:rPr>
              <a:t>必须完成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一系列任务的框架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，规定完成各项任务的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工作步骤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。（规范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顺序）</a:t>
            </a:r>
            <a:endParaRPr kumimoji="1"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ISO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转化成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一组彼此相关的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资源和活动。</a:t>
            </a:r>
          </a:p>
        </p:txBody>
      </p:sp>
      <p:sp>
        <p:nvSpPr>
          <p:cNvPr id="43011" name="Text Box 13"/>
          <p:cNvSpPr txBox="1">
            <a:spLocks noChangeArrowheads="1"/>
          </p:cNvSpPr>
          <p:nvPr/>
        </p:nvSpPr>
        <p:spPr bwMode="auto">
          <a:xfrm>
            <a:off x="1356695" y="981889"/>
            <a:ext cx="2088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、软件过程</a:t>
            </a:r>
          </a:p>
        </p:txBody>
      </p:sp>
      <p:sp>
        <p:nvSpPr>
          <p:cNvPr id="43021" name="Rectangle 8"/>
          <p:cNvSpPr>
            <a:spLocks noChangeArrowheads="1"/>
          </p:cNvSpPr>
          <p:nvPr/>
        </p:nvSpPr>
        <p:spPr bwMode="auto">
          <a:xfrm>
            <a:off x="1981026" y="4232846"/>
            <a:ext cx="2131230" cy="463674"/>
          </a:xfrm>
          <a:prstGeom prst="rect">
            <a:avLst/>
          </a:prstGeom>
          <a:solidFill>
            <a:srgbClr val="C0C0C0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软件需求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5825146" y="4232846"/>
            <a:ext cx="2131230" cy="463674"/>
          </a:xfrm>
          <a:prstGeom prst="rect">
            <a:avLst/>
          </a:prstGeom>
          <a:solidFill>
            <a:srgbClr val="C0C0C0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软件产品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81026" y="3717032"/>
            <a:ext cx="5975350" cy="811894"/>
            <a:chOff x="2268538" y="4653136"/>
            <a:chExt cx="5975350" cy="811894"/>
          </a:xfrm>
        </p:grpSpPr>
        <p:sp>
          <p:nvSpPr>
            <p:cNvPr id="43020" name="Rectangle 7"/>
            <p:cNvSpPr>
              <a:spLocks noChangeArrowheads="1"/>
            </p:cNvSpPr>
            <p:nvPr/>
          </p:nvSpPr>
          <p:spPr bwMode="auto">
            <a:xfrm>
              <a:off x="2268538" y="4705276"/>
              <a:ext cx="2131230" cy="4636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输入</a:t>
              </a: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6112658" y="4705276"/>
              <a:ext cx="2131230" cy="4636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输出</a:t>
              </a:r>
            </a:p>
          </p:txBody>
        </p:sp>
        <p:grpSp>
          <p:nvGrpSpPr>
            <p:cNvPr id="43015" name="Group 17"/>
            <p:cNvGrpSpPr>
              <a:grpSpLocks/>
            </p:cNvGrpSpPr>
            <p:nvPr/>
          </p:nvGrpSpPr>
          <p:grpSpPr bwMode="auto">
            <a:xfrm>
              <a:off x="4691289" y="4653136"/>
              <a:ext cx="1171024" cy="811894"/>
              <a:chOff x="3061" y="3131"/>
              <a:chExt cx="686" cy="436"/>
            </a:xfrm>
          </p:grpSpPr>
          <p:sp>
            <p:nvSpPr>
              <p:cNvPr id="43016" name="AutoShape 12"/>
              <p:cNvSpPr>
                <a:spLocks noChangeArrowheads="1"/>
              </p:cNvSpPr>
              <p:nvPr/>
            </p:nvSpPr>
            <p:spPr bwMode="auto">
              <a:xfrm>
                <a:off x="3061" y="3385"/>
                <a:ext cx="686" cy="182"/>
              </a:xfrm>
              <a:prstGeom prst="notchedRightArrow">
                <a:avLst>
                  <a:gd name="adj1" fmla="val 50000"/>
                  <a:gd name="adj2" fmla="val 942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3017" name="Rectangle 16"/>
              <p:cNvSpPr>
                <a:spLocks noChangeArrowheads="1"/>
              </p:cNvSpPr>
              <p:nvPr/>
            </p:nvSpPr>
            <p:spPr bwMode="auto">
              <a:xfrm>
                <a:off x="3261" y="3131"/>
                <a:ext cx="31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FF3300"/>
                    </a:solidFill>
                  </a:rPr>
                  <a:t>？</a:t>
                </a: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365580" y="5051598"/>
            <a:ext cx="7310876" cy="8976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eaLnBrk="1" hangingPunct="1">
              <a:lnSpc>
                <a:spcPts val="35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sz="2400" b="1" dirty="0">
                <a:latin typeface="+mn-ea"/>
                <a:ea typeface="+mn-ea"/>
              </a:rPr>
              <a:t>：描述、开发、维护软件，以及创建、管理和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lnSpc>
                <a:spcPts val="3500"/>
              </a:lnSpc>
              <a:buClr>
                <a:srgbClr val="FF0000"/>
              </a:buClr>
              <a:buSzPct val="80000"/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支持软件的一系列活动。</a:t>
            </a:r>
            <a:endParaRPr lang="en-US" altLang="zh-CN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21" grpId="0" animBg="1"/>
      <p:bldP spid="43019" grpId="0" animBg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403921" y="908720"/>
            <a:ext cx="2808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、软件生命周期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403648" y="1637545"/>
            <a:ext cx="727280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⑴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、定义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一个软件从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定义、开发、使用和维护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，直到最终被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废弃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的过程。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3617148"/>
            <a:ext cx="7272808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⑵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、构成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由软件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定义、开发、运行维护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三个时期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组成。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359633" y="1633467"/>
            <a:ext cx="56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kumimoji="1" lang="zh-CN" altLang="en-US" sz="2400" b="1" dirty="0">
                <a:latin typeface="+mn-ea"/>
                <a:ea typeface="+mn-ea"/>
              </a:rPr>
              <a:t>：对软件系统进行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全面分析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None/>
            </a:pPr>
            <a:r>
              <a:rPr kumimoji="1" lang="zh-CN" altLang="en-US" sz="2000" b="1" dirty="0">
                <a:latin typeface="+mn-ea"/>
                <a:ea typeface="+mn-ea"/>
              </a:rPr>
              <a:t>  （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总体目标、可行性、实现功能、资源和成本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564993" y="2177232"/>
            <a:ext cx="4103688" cy="747712"/>
            <a:chOff x="2608" y="1706"/>
            <a:chExt cx="2359" cy="471"/>
          </a:xfrm>
        </p:grpSpPr>
        <p:sp>
          <p:nvSpPr>
            <p:cNvPr id="45071" name="Text Box 7"/>
            <p:cNvSpPr txBox="1">
              <a:spLocks noChangeArrowheads="1"/>
            </p:cNvSpPr>
            <p:nvPr/>
          </p:nvSpPr>
          <p:spPr bwMode="auto">
            <a:xfrm>
              <a:off x="4377" y="1706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三个阶段</a:t>
              </a:r>
            </a:p>
          </p:txBody>
        </p:sp>
        <p:sp>
          <p:nvSpPr>
            <p:cNvPr id="45072" name="AutoShape 8"/>
            <p:cNvSpPr>
              <a:spLocks noChangeArrowheads="1"/>
            </p:cNvSpPr>
            <p:nvPr/>
          </p:nvSpPr>
          <p:spPr bwMode="auto">
            <a:xfrm>
              <a:off x="3333" y="1909"/>
              <a:ext cx="862" cy="26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latin typeface="楷体_GB2312" pitchFamily="49" charset="-122"/>
                  <a:ea typeface="楷体_GB2312" pitchFamily="49" charset="-122"/>
                </a:rPr>
                <a:t>可行性研究</a:t>
              </a:r>
            </a:p>
          </p:txBody>
        </p:sp>
        <p:sp>
          <p:nvSpPr>
            <p:cNvPr id="45073" name="AutoShape 9"/>
            <p:cNvSpPr>
              <a:spLocks noChangeArrowheads="1"/>
            </p:cNvSpPr>
            <p:nvPr/>
          </p:nvSpPr>
          <p:spPr bwMode="auto">
            <a:xfrm>
              <a:off x="4195" y="1903"/>
              <a:ext cx="772" cy="26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需求分析</a:t>
              </a:r>
            </a:p>
          </p:txBody>
        </p:sp>
        <p:sp>
          <p:nvSpPr>
            <p:cNvPr id="45074" name="AutoShape 10"/>
            <p:cNvSpPr>
              <a:spLocks noChangeArrowheads="1"/>
            </p:cNvSpPr>
            <p:nvPr/>
          </p:nvSpPr>
          <p:spPr bwMode="auto">
            <a:xfrm>
              <a:off x="2608" y="1911"/>
              <a:ext cx="726" cy="26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latin typeface="楷体_GB2312" pitchFamily="49" charset="-122"/>
                  <a:ea typeface="楷体_GB2312" pitchFamily="49" charset="-122"/>
                </a:rPr>
                <a:t>问题定义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617256" y="3556326"/>
            <a:ext cx="5051425" cy="757237"/>
            <a:chOff x="2609" y="2387"/>
            <a:chExt cx="3090" cy="477"/>
          </a:xfrm>
        </p:grpSpPr>
        <p:sp>
          <p:nvSpPr>
            <p:cNvPr id="45066" name="Text Box 12"/>
            <p:cNvSpPr txBox="1">
              <a:spLocks noChangeArrowheads="1"/>
            </p:cNvSpPr>
            <p:nvPr/>
          </p:nvSpPr>
          <p:spPr bwMode="auto">
            <a:xfrm>
              <a:off x="5084" y="2387"/>
              <a:ext cx="6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四个阶段</a:t>
              </a:r>
            </a:p>
          </p:txBody>
        </p:sp>
        <p:sp>
          <p:nvSpPr>
            <p:cNvPr id="45067" name="AutoShape 13"/>
            <p:cNvSpPr>
              <a:spLocks noChangeArrowheads="1"/>
            </p:cNvSpPr>
            <p:nvPr/>
          </p:nvSpPr>
          <p:spPr bwMode="auto">
            <a:xfrm>
              <a:off x="2609" y="2598"/>
              <a:ext cx="661" cy="26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概要设计</a:t>
              </a:r>
            </a:p>
          </p:txBody>
        </p:sp>
        <p:sp>
          <p:nvSpPr>
            <p:cNvPr id="45068" name="AutoShape 14"/>
            <p:cNvSpPr>
              <a:spLocks noChangeArrowheads="1"/>
            </p:cNvSpPr>
            <p:nvPr/>
          </p:nvSpPr>
          <p:spPr bwMode="auto">
            <a:xfrm>
              <a:off x="3270" y="2597"/>
              <a:ext cx="641" cy="26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latin typeface="楷体_GB2312" pitchFamily="49" charset="-122"/>
                  <a:ea typeface="楷体_GB2312" pitchFamily="49" charset="-122"/>
                </a:rPr>
                <a:t>详细设计</a:t>
              </a:r>
            </a:p>
          </p:txBody>
        </p:sp>
        <p:sp>
          <p:nvSpPr>
            <p:cNvPr id="45069" name="AutoShape 15"/>
            <p:cNvSpPr>
              <a:spLocks noChangeArrowheads="1"/>
            </p:cNvSpPr>
            <p:nvPr/>
          </p:nvSpPr>
          <p:spPr bwMode="auto">
            <a:xfrm>
              <a:off x="3905" y="2588"/>
              <a:ext cx="1089" cy="27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latin typeface="楷体_GB2312" pitchFamily="49" charset="-122"/>
                  <a:ea typeface="楷体_GB2312" pitchFamily="49" charset="-122"/>
                </a:rPr>
                <a:t>编码和单元测试</a:t>
              </a:r>
            </a:p>
          </p:txBody>
        </p:sp>
        <p:sp>
          <p:nvSpPr>
            <p:cNvPr id="45070" name="AutoShape 16"/>
            <p:cNvSpPr>
              <a:spLocks noChangeArrowheads="1"/>
            </p:cNvSpPr>
            <p:nvPr/>
          </p:nvSpPr>
          <p:spPr bwMode="auto">
            <a:xfrm>
              <a:off x="4994" y="2589"/>
              <a:ext cx="703" cy="26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综合测试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85911" y="5014813"/>
            <a:ext cx="1079500" cy="718443"/>
            <a:chOff x="6616837" y="5311140"/>
            <a:chExt cx="1079500" cy="718443"/>
          </a:xfrm>
        </p:grpSpPr>
        <p:sp>
          <p:nvSpPr>
            <p:cNvPr id="45064" name="Text Box 25"/>
            <p:cNvSpPr txBox="1">
              <a:spLocks noChangeArrowheads="1"/>
            </p:cNvSpPr>
            <p:nvPr/>
          </p:nvSpPr>
          <p:spPr bwMode="auto">
            <a:xfrm>
              <a:off x="6753573" y="5311140"/>
              <a:ext cx="8620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一个阶段</a:t>
              </a:r>
            </a:p>
          </p:txBody>
        </p:sp>
        <p:sp>
          <p:nvSpPr>
            <p:cNvPr id="45065" name="AutoShape 30"/>
            <p:cNvSpPr>
              <a:spLocks noChangeArrowheads="1"/>
            </p:cNvSpPr>
            <p:nvPr/>
          </p:nvSpPr>
          <p:spPr bwMode="auto">
            <a:xfrm>
              <a:off x="6616837" y="5607308"/>
              <a:ext cx="1079500" cy="42227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华文楷体" panose="02010600040101010101" pitchFamily="2" charset="-122"/>
                  <a:ea typeface="楷体_GB2312" pitchFamily="49" charset="-122"/>
                </a:rPr>
                <a:t>维护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9633" y="3356992"/>
            <a:ext cx="5372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开发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具体设计和实现</a:t>
            </a:r>
            <a:r>
              <a:rPr kumimoji="1" lang="zh-CN" altLang="en-US" sz="2400" b="1" dirty="0">
                <a:latin typeface="+mn-ea"/>
                <a:ea typeface="+mn-ea"/>
              </a:rPr>
              <a:t>所定义的软件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359633" y="4797152"/>
            <a:ext cx="596608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运行维护</a:t>
            </a:r>
            <a:r>
              <a:rPr kumimoji="1" lang="zh-CN" altLang="en-US" sz="2400" b="1" dirty="0">
                <a:latin typeface="+mn-ea"/>
                <a:ea typeface="+mn-ea"/>
              </a:rPr>
              <a:t>：使软件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能持久满足</a:t>
            </a:r>
            <a:r>
              <a:rPr kumimoji="1" lang="zh-CN" altLang="en-US" sz="2400" b="1" dirty="0">
                <a:latin typeface="+mn-ea"/>
                <a:ea typeface="+mn-ea"/>
              </a:rPr>
              <a:t>用户的需要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+mn-ea"/>
                <a:ea typeface="+mn-ea"/>
              </a:rPr>
              <a:t>  （修改错误、环境改变、增添功能</a:t>
            </a:r>
            <a:r>
              <a:rPr kumimoji="1" lang="en-US" altLang="zh-CN" sz="2000" b="1" dirty="0">
                <a:latin typeface="+mn-ea"/>
                <a:ea typeface="+mn-ea"/>
              </a:rPr>
              <a:t>…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375928" y="1052736"/>
            <a:ext cx="2520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软件生命周期构成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5616" y="1706612"/>
            <a:ext cx="763284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头脑风暴选题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亦可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参考“大纲”中的选题）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立项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班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学委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收集课堂分组选题情况，每组给出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平台主页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mindmap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绘制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选题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的思维导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会议记录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照片</a:t>
            </a:r>
            <a:endParaRPr lang="en-US" altLang="zh-CN" sz="2000" b="1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NABCD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kumimoji="1"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0"/>
          <p:cNvSpPr txBox="1">
            <a:spLocks noChangeArrowheads="1"/>
          </p:cNvSpPr>
          <p:nvPr/>
        </p:nvSpPr>
        <p:spPr bwMode="auto">
          <a:xfrm>
            <a:off x="395536" y="395372"/>
            <a:ext cx="5041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阶段划分、各阶段应完成的任务 </a:t>
            </a:r>
          </a:p>
        </p:txBody>
      </p:sp>
      <p:grpSp>
        <p:nvGrpSpPr>
          <p:cNvPr id="46083" name="Group 59"/>
          <p:cNvGrpSpPr>
            <a:grpSpLocks/>
          </p:cNvGrpSpPr>
          <p:nvPr/>
        </p:nvGrpSpPr>
        <p:grpSpPr bwMode="auto">
          <a:xfrm>
            <a:off x="466725" y="1124744"/>
            <a:ext cx="2171700" cy="4854575"/>
            <a:chOff x="681" y="1052"/>
            <a:chExt cx="1360" cy="3058"/>
          </a:xfrm>
        </p:grpSpPr>
        <p:sp>
          <p:nvSpPr>
            <p:cNvPr id="46099" name="AutoShape 9">
              <a:hlinkClick r:id="rId2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1052"/>
              <a:ext cx="1359" cy="29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问题定义</a:t>
              </a:r>
            </a:p>
          </p:txBody>
        </p:sp>
        <p:sp>
          <p:nvSpPr>
            <p:cNvPr id="46100" name="AutoShape 10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1434"/>
              <a:ext cx="1360" cy="29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可行性研究</a:t>
              </a:r>
            </a:p>
          </p:txBody>
        </p:sp>
        <p:sp>
          <p:nvSpPr>
            <p:cNvPr id="46101" name="AutoShape 11">
              <a:hlinkClick r:id="rId4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1823"/>
              <a:ext cx="1359" cy="29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需求分析</a:t>
              </a:r>
            </a:p>
          </p:txBody>
        </p:sp>
        <p:sp>
          <p:nvSpPr>
            <p:cNvPr id="46102" name="AutoShape 12">
              <a:hlinkClick r:id="rId5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2230"/>
              <a:ext cx="1359" cy="29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概要设计</a:t>
              </a:r>
            </a:p>
          </p:txBody>
        </p:sp>
        <p:sp>
          <p:nvSpPr>
            <p:cNvPr id="46103" name="AutoShape 13">
              <a:hlinkClick r:id="rId6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2639"/>
              <a:ext cx="1360" cy="29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详细设计</a:t>
              </a:r>
            </a:p>
          </p:txBody>
        </p:sp>
        <p:sp>
          <p:nvSpPr>
            <p:cNvPr id="46104" name="AutoShape 14">
              <a:hlinkClick r:id="rId7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040"/>
              <a:ext cx="1359" cy="29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编码和单元测试</a:t>
              </a:r>
            </a:p>
          </p:txBody>
        </p:sp>
        <p:sp>
          <p:nvSpPr>
            <p:cNvPr id="46105" name="AutoShape 15">
              <a:hlinkClick r:id="rId8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430"/>
              <a:ext cx="1360" cy="29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综合测试</a:t>
              </a:r>
            </a:p>
          </p:txBody>
        </p:sp>
        <p:sp>
          <p:nvSpPr>
            <p:cNvPr id="46106" name="AutoShape 16">
              <a:hlinkClick r:id="rId9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818"/>
              <a:ext cx="1360" cy="292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08080">
                    <a:alpha val="5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维护</a:t>
              </a:r>
            </a:p>
          </p:txBody>
        </p:sp>
      </p:grpSp>
      <p:sp>
        <p:nvSpPr>
          <p:cNvPr id="46093" name="Line 63"/>
          <p:cNvSpPr>
            <a:spLocks noChangeShapeType="1"/>
          </p:cNvSpPr>
          <p:nvPr/>
        </p:nvSpPr>
        <p:spPr bwMode="auto">
          <a:xfrm>
            <a:off x="323850" y="836613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292776" y="116632"/>
            <a:ext cx="3455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（软件</a:t>
            </a:r>
            <a:r>
              <a:rPr lang="zh-CN" altLang="en-US" sz="2400" b="1" dirty="0">
                <a:latin typeface="+mn-ea"/>
                <a:ea typeface="+mn-ea"/>
              </a:rPr>
              <a:t>生命周期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八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阶段</a:t>
            </a:r>
            <a:r>
              <a:rPr kumimoji="1" lang="zh-CN" altLang="en-US" sz="2400" b="1" dirty="0" smtClean="0">
                <a:latin typeface="+mn-ea"/>
                <a:ea typeface="+mn-ea"/>
              </a:rPr>
              <a:t>）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82951" y="1124744"/>
            <a:ext cx="4957401" cy="307777"/>
            <a:chOff x="2782951" y="1165856"/>
            <a:chExt cx="5461457" cy="307777"/>
          </a:xfrm>
        </p:grpSpPr>
        <p:sp>
          <p:nvSpPr>
            <p:cNvPr id="63520" name="Text Box 32"/>
            <p:cNvSpPr txBox="1">
              <a:spLocks noChangeArrowheads="1"/>
            </p:cNvSpPr>
            <p:nvPr/>
          </p:nvSpPr>
          <p:spPr bwMode="auto">
            <a:xfrm>
              <a:off x="3143250" y="1165856"/>
              <a:ext cx="51011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+mn-ea"/>
                  <a:ea typeface="+mn-ea"/>
                </a:rPr>
                <a:t>要</a:t>
              </a:r>
              <a:r>
                <a:rPr kumimoji="1" lang="zh-CN" altLang="en-US" sz="2000" b="1" dirty="0">
                  <a:latin typeface="+mn-ea"/>
                  <a:ea typeface="+mn-ea"/>
                </a:rPr>
                <a:t>解决的问题是什么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(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性质、目标、规模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…)</a:t>
              </a:r>
              <a:endParaRPr kumimoji="1" lang="zh-CN" altLang="en-US" sz="18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>
              <a:off x="2782951" y="1268760"/>
              <a:ext cx="240166" cy="15661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82952" y="1700808"/>
            <a:ext cx="5533465" cy="307777"/>
            <a:chOff x="2782952" y="1700808"/>
            <a:chExt cx="5965513" cy="307777"/>
          </a:xfrm>
        </p:grpSpPr>
        <p:sp>
          <p:nvSpPr>
            <p:cNvPr id="63521" name="Text Box 33"/>
            <p:cNvSpPr txBox="1">
              <a:spLocks noChangeArrowheads="1"/>
            </p:cNvSpPr>
            <p:nvPr/>
          </p:nvSpPr>
          <p:spPr bwMode="auto">
            <a:xfrm>
              <a:off x="3143251" y="1700808"/>
              <a:ext cx="56052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>
                  <a:latin typeface="+mn-ea"/>
                  <a:ea typeface="+mn-ea"/>
                </a:rPr>
                <a:t>是否具有可行的解决办法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(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最短时间、最小代价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)</a:t>
              </a:r>
              <a:endParaRPr kumimoji="1" lang="zh-CN" altLang="en-US" sz="18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2782952" y="1796997"/>
              <a:ext cx="246116" cy="145003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82951" y="2317984"/>
            <a:ext cx="5461457" cy="307777"/>
            <a:chOff x="2782951" y="2317984"/>
            <a:chExt cx="5686361" cy="307777"/>
          </a:xfrm>
        </p:grpSpPr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3143249" y="2317984"/>
              <a:ext cx="53260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+mn-ea"/>
                  <a:ea typeface="+mn-ea"/>
                </a:rPr>
                <a:t>分析目标系统必须做什么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（不是具体解决问题）</a:t>
              </a: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2782951" y="2420887"/>
              <a:ext cx="240166" cy="158153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82951" y="2852936"/>
            <a:ext cx="5101417" cy="584775"/>
            <a:chOff x="2782951" y="2924969"/>
            <a:chExt cx="5101417" cy="584775"/>
          </a:xfrm>
        </p:grpSpPr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3143250" y="2924969"/>
              <a:ext cx="47411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Verdana" panose="020B0604030504040204" pitchFamily="34" charset="0"/>
                  <a:ea typeface="楷体_GB2312" pitchFamily="49" charset="-122"/>
                </a:rPr>
                <a:t>概述目标系统（设计系统结构</a:t>
              </a:r>
              <a:r>
                <a:rPr kumimoji="1" lang="en-US" altLang="zh-CN" sz="2000" b="1" dirty="0">
                  <a:latin typeface="+mj-ea"/>
                  <a:ea typeface="+mj-ea"/>
                </a:rPr>
                <a:t>\</a:t>
              </a:r>
              <a:r>
                <a:rPr kumimoji="1" lang="zh-CN" altLang="en-US" sz="2000" b="1" dirty="0">
                  <a:latin typeface="Verdana" panose="020B0604030504040204" pitchFamily="34" charset="0"/>
                  <a:ea typeface="楷体_GB2312" pitchFamily="49" charset="-122"/>
                </a:rPr>
                <a:t>框架）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dirty="0">
                  <a:solidFill>
                    <a:srgbClr val="0000FF"/>
                  </a:solidFill>
                  <a:latin typeface="Verdana" panose="020B0604030504040204" pitchFamily="34" charset="0"/>
                </a:rPr>
                <a:t>    功能模块结构、层次结构、调用逻辑、数据</a:t>
              </a: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2782951" y="3129959"/>
              <a:ext cx="240166" cy="179552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82951" y="3573016"/>
            <a:ext cx="5533466" cy="584775"/>
            <a:chOff x="2782951" y="3645694"/>
            <a:chExt cx="5533466" cy="584775"/>
          </a:xfrm>
        </p:grpSpPr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3143251" y="3645694"/>
              <a:ext cx="51731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+mn-ea"/>
                  <a:ea typeface="+mn-ea"/>
                </a:rPr>
                <a:t>确定如何具体实现目标系统（细化）</a:t>
              </a:r>
              <a:endParaRPr kumimoji="1" lang="zh-CN" altLang="en-US" sz="1800" b="1" dirty="0">
                <a:latin typeface="+mn-ea"/>
                <a:ea typeface="+mn-ea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   将功能描述转换为过程描述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(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各模块的控制结构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)</a:t>
              </a:r>
              <a:endParaRPr kumimoji="1" lang="zh-CN" altLang="en-US" sz="18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2782951" y="3789040"/>
              <a:ext cx="240166" cy="14468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82951" y="4294170"/>
            <a:ext cx="4813386" cy="584775"/>
            <a:chOff x="2782951" y="4331494"/>
            <a:chExt cx="4813386" cy="584775"/>
          </a:xfrm>
        </p:grpSpPr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3143251" y="4331494"/>
              <a:ext cx="44530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+mn-ea"/>
                  <a:ea typeface="+mn-ea"/>
                </a:rPr>
                <a:t>写出正确且容易理解和维护的程序代码</a:t>
              </a:r>
              <a:endParaRPr kumimoji="1" lang="zh-CN" altLang="en-US" sz="1800" b="1" dirty="0">
                <a:latin typeface="+mn-ea"/>
                <a:ea typeface="+mn-ea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   将模块的控制结构转换成计算机程序</a:t>
              </a:r>
            </a:p>
          </p:txBody>
        </p:sp>
        <p:sp>
          <p:nvSpPr>
            <p:cNvPr id="39" name="右箭头 38"/>
            <p:cNvSpPr/>
            <p:nvPr/>
          </p:nvSpPr>
          <p:spPr>
            <a:xfrm>
              <a:off x="2782951" y="4446016"/>
              <a:ext cx="240166" cy="144017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2951" y="4951201"/>
            <a:ext cx="4741377" cy="584775"/>
            <a:chOff x="2782951" y="4979194"/>
            <a:chExt cx="5686362" cy="584775"/>
          </a:xfrm>
        </p:grpSpPr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3143250" y="4979194"/>
              <a:ext cx="5326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+mn-ea"/>
                  <a:ea typeface="+mn-ea"/>
                </a:rPr>
                <a:t>通过测试和调试使软件达到预定的要求</a:t>
              </a:r>
              <a:endParaRPr kumimoji="1" lang="zh-CN" altLang="en-US" sz="1800" b="1" dirty="0">
                <a:latin typeface="+mn-ea"/>
                <a:ea typeface="+mn-ea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dirty="0">
                  <a:solidFill>
                    <a:srgbClr val="0000FF"/>
                  </a:solidFill>
                  <a:latin typeface="+mn-ea"/>
                  <a:ea typeface="+mn-ea"/>
                </a:rPr>
                <a:t>   集成、验收、现场、平行</a:t>
              </a: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2782951" y="5059586"/>
              <a:ext cx="288032" cy="14401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82951" y="5612025"/>
            <a:ext cx="4237321" cy="584775"/>
            <a:chOff x="2782951" y="5584032"/>
            <a:chExt cx="4237321" cy="584775"/>
          </a:xfrm>
        </p:grpSpPr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3143250" y="5584032"/>
              <a:ext cx="38770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Verdana" panose="020B0604030504040204" pitchFamily="34" charset="0"/>
                  <a:ea typeface="楷体_GB2312" pitchFamily="49" charset="-122"/>
                </a:rPr>
                <a:t>使系统能持久地满足用户的需要</a:t>
              </a:r>
              <a:endParaRPr kumimoji="1" lang="zh-CN" altLang="en-US" sz="1800" dirty="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dirty="0">
                  <a:solidFill>
                    <a:srgbClr val="0000FF"/>
                  </a:solidFill>
                  <a:latin typeface="Verdana" panose="020B0604030504040204" pitchFamily="34" charset="0"/>
                </a:rPr>
                <a:t>    改正性、适应性、完善性、预防性</a:t>
              </a: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2782951" y="5654492"/>
              <a:ext cx="240166" cy="150771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3"/>
          <p:cNvSpPr txBox="1">
            <a:spLocks noChangeArrowheads="1"/>
          </p:cNvSpPr>
          <p:nvPr/>
        </p:nvSpPr>
        <p:spPr bwMode="auto">
          <a:xfrm>
            <a:off x="1403028" y="998869"/>
            <a:ext cx="4105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结构化技术与阶段划分的对应</a:t>
            </a:r>
          </a:p>
        </p:txBody>
      </p:sp>
      <p:sp>
        <p:nvSpPr>
          <p:cNvPr id="47107" name="AutoShape 58"/>
          <p:cNvSpPr>
            <a:spLocks noChangeArrowheads="1"/>
          </p:cNvSpPr>
          <p:nvPr/>
        </p:nvSpPr>
        <p:spPr bwMode="auto">
          <a:xfrm>
            <a:off x="3517900" y="5741988"/>
            <a:ext cx="2820988" cy="49530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华文楷体" panose="02010600040101010101" pitchFamily="2" charset="-122"/>
                <a:ea typeface="楷体_GB2312" pitchFamily="49" charset="-122"/>
              </a:rPr>
              <a:t>维护</a:t>
            </a:r>
          </a:p>
        </p:txBody>
      </p:sp>
      <p:grpSp>
        <p:nvGrpSpPr>
          <p:cNvPr id="47108" name="Group 59"/>
          <p:cNvGrpSpPr>
            <a:grpSpLocks/>
          </p:cNvGrpSpPr>
          <p:nvPr/>
        </p:nvGrpSpPr>
        <p:grpSpPr bwMode="auto">
          <a:xfrm>
            <a:off x="3519488" y="4589463"/>
            <a:ext cx="2820987" cy="1008062"/>
            <a:chOff x="884" y="3294"/>
            <a:chExt cx="1362" cy="635"/>
          </a:xfrm>
        </p:grpSpPr>
        <p:sp>
          <p:nvSpPr>
            <p:cNvPr id="47137" name="AutoShape 60"/>
            <p:cNvSpPr>
              <a:spLocks noChangeArrowheads="1"/>
            </p:cNvSpPr>
            <p:nvPr/>
          </p:nvSpPr>
          <p:spPr bwMode="auto">
            <a:xfrm>
              <a:off x="884" y="3294"/>
              <a:ext cx="1361" cy="319"/>
            </a:xfrm>
            <a:prstGeom prst="cube">
              <a:avLst>
                <a:gd name="adj" fmla="val 25000"/>
              </a:avLst>
            </a:prstGeom>
            <a:solidFill>
              <a:srgbClr val="000000">
                <a:alpha val="4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bg1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编码和单元测试</a:t>
              </a:r>
            </a:p>
          </p:txBody>
        </p:sp>
        <p:sp>
          <p:nvSpPr>
            <p:cNvPr id="47138" name="AutoShape 61"/>
            <p:cNvSpPr>
              <a:spLocks noChangeArrowheads="1"/>
            </p:cNvSpPr>
            <p:nvPr/>
          </p:nvSpPr>
          <p:spPr bwMode="auto">
            <a:xfrm>
              <a:off x="884" y="3617"/>
              <a:ext cx="1362" cy="312"/>
            </a:xfrm>
            <a:prstGeom prst="cube">
              <a:avLst>
                <a:gd name="adj" fmla="val 25000"/>
              </a:avLst>
            </a:prstGeom>
            <a:solidFill>
              <a:srgbClr val="000000">
                <a:alpha val="4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bg1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综合测试</a:t>
              </a:r>
            </a:p>
          </p:txBody>
        </p:sp>
      </p:grpSp>
      <p:sp>
        <p:nvSpPr>
          <p:cNvPr id="47109" name="Text Box 62"/>
          <p:cNvSpPr txBox="1">
            <a:spLocks noChangeArrowheads="1"/>
          </p:cNvSpPr>
          <p:nvPr/>
        </p:nvSpPr>
        <p:spPr bwMode="auto">
          <a:xfrm>
            <a:off x="6577013" y="4662488"/>
            <a:ext cx="12557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结构化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实现</a:t>
            </a:r>
          </a:p>
        </p:txBody>
      </p:sp>
      <p:sp>
        <p:nvSpPr>
          <p:cNvPr id="47110" name="Rectangle 63"/>
          <p:cNvSpPr>
            <a:spLocks noChangeArrowheads="1"/>
          </p:cNvSpPr>
          <p:nvPr/>
        </p:nvSpPr>
        <p:spPr bwMode="auto">
          <a:xfrm>
            <a:off x="6507163" y="2111375"/>
            <a:ext cx="13255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结构化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分析</a:t>
            </a:r>
          </a:p>
        </p:txBody>
      </p:sp>
      <p:grpSp>
        <p:nvGrpSpPr>
          <p:cNvPr id="47111" name="Group 64"/>
          <p:cNvGrpSpPr>
            <a:grpSpLocks/>
          </p:cNvGrpSpPr>
          <p:nvPr/>
        </p:nvGrpSpPr>
        <p:grpSpPr bwMode="auto">
          <a:xfrm>
            <a:off x="3568700" y="1781175"/>
            <a:ext cx="2822575" cy="1509713"/>
            <a:chOff x="884" y="1389"/>
            <a:chExt cx="1362" cy="951"/>
          </a:xfrm>
        </p:grpSpPr>
        <p:sp>
          <p:nvSpPr>
            <p:cNvPr id="47134" name="AutoShape 65"/>
            <p:cNvSpPr>
              <a:spLocks noChangeArrowheads="1"/>
            </p:cNvSpPr>
            <p:nvPr/>
          </p:nvSpPr>
          <p:spPr bwMode="auto">
            <a:xfrm>
              <a:off x="885" y="1389"/>
              <a:ext cx="1361" cy="312"/>
            </a:xfrm>
            <a:prstGeom prst="cube">
              <a:avLst>
                <a:gd name="adj" fmla="val 25000"/>
              </a:avLst>
            </a:prstGeom>
            <a:solidFill>
              <a:srgbClr val="000000">
                <a:alpha val="4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bg1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问题定义</a:t>
              </a:r>
            </a:p>
          </p:txBody>
        </p:sp>
        <p:sp>
          <p:nvSpPr>
            <p:cNvPr id="47135" name="AutoShape 66"/>
            <p:cNvSpPr>
              <a:spLocks noChangeArrowheads="1"/>
            </p:cNvSpPr>
            <p:nvPr/>
          </p:nvSpPr>
          <p:spPr bwMode="auto">
            <a:xfrm>
              <a:off x="884" y="1708"/>
              <a:ext cx="1361" cy="312"/>
            </a:xfrm>
            <a:prstGeom prst="cube">
              <a:avLst>
                <a:gd name="adj" fmla="val 25000"/>
              </a:avLst>
            </a:prstGeom>
            <a:solidFill>
              <a:srgbClr val="000000">
                <a:alpha val="4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bg1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可行性研究</a:t>
              </a:r>
            </a:p>
          </p:txBody>
        </p:sp>
        <p:sp>
          <p:nvSpPr>
            <p:cNvPr id="47136" name="AutoShape 67"/>
            <p:cNvSpPr>
              <a:spLocks noChangeArrowheads="1"/>
            </p:cNvSpPr>
            <p:nvPr/>
          </p:nvSpPr>
          <p:spPr bwMode="auto">
            <a:xfrm>
              <a:off x="885" y="2028"/>
              <a:ext cx="1361" cy="312"/>
            </a:xfrm>
            <a:prstGeom prst="cube">
              <a:avLst>
                <a:gd name="adj" fmla="val 25000"/>
              </a:avLst>
            </a:prstGeom>
            <a:solidFill>
              <a:srgbClr val="000000">
                <a:alpha val="4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bg1"/>
                  </a:solidFill>
                  <a:latin typeface="华文楷体" panose="02010600040101010101" pitchFamily="2" charset="-122"/>
                  <a:ea typeface="楷体_GB2312" pitchFamily="49" charset="-122"/>
                </a:rPr>
                <a:t>需求分析</a:t>
              </a:r>
            </a:p>
          </p:txBody>
        </p:sp>
      </p:grpSp>
      <p:sp>
        <p:nvSpPr>
          <p:cNvPr id="47112" name="Text Box 68"/>
          <p:cNvSpPr txBox="1">
            <a:spLocks noChangeArrowheads="1"/>
          </p:cNvSpPr>
          <p:nvPr/>
        </p:nvSpPr>
        <p:spPr bwMode="auto">
          <a:xfrm>
            <a:off x="6508750" y="3500438"/>
            <a:ext cx="13239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结构化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设计</a:t>
            </a:r>
          </a:p>
        </p:txBody>
      </p:sp>
      <p:grpSp>
        <p:nvGrpSpPr>
          <p:cNvPr id="47113" name="Group 69"/>
          <p:cNvGrpSpPr>
            <a:grpSpLocks/>
          </p:cNvGrpSpPr>
          <p:nvPr/>
        </p:nvGrpSpPr>
        <p:grpSpPr bwMode="auto">
          <a:xfrm>
            <a:off x="3556000" y="3441700"/>
            <a:ext cx="2822575" cy="1003300"/>
            <a:chOff x="884" y="2346"/>
            <a:chExt cx="1362" cy="632"/>
          </a:xfrm>
        </p:grpSpPr>
        <p:sp>
          <p:nvSpPr>
            <p:cNvPr id="47132" name="AutoShape 70"/>
            <p:cNvSpPr>
              <a:spLocks noChangeArrowheads="1"/>
            </p:cNvSpPr>
            <p:nvPr/>
          </p:nvSpPr>
          <p:spPr bwMode="auto">
            <a:xfrm>
              <a:off x="885" y="2346"/>
              <a:ext cx="1361" cy="313"/>
            </a:xfrm>
            <a:prstGeom prst="cube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华文楷体" panose="02010600040101010101" pitchFamily="2" charset="-122"/>
                  <a:ea typeface="楷体_GB2312" pitchFamily="49" charset="-122"/>
                </a:rPr>
                <a:t>概要设计</a:t>
              </a:r>
            </a:p>
          </p:txBody>
        </p:sp>
        <p:sp>
          <p:nvSpPr>
            <p:cNvPr id="47133" name="AutoShape 71"/>
            <p:cNvSpPr>
              <a:spLocks noChangeArrowheads="1"/>
            </p:cNvSpPr>
            <p:nvPr/>
          </p:nvSpPr>
          <p:spPr bwMode="auto">
            <a:xfrm>
              <a:off x="884" y="2666"/>
              <a:ext cx="1362" cy="312"/>
            </a:xfrm>
            <a:prstGeom prst="cube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华文楷体" panose="02010600040101010101" pitchFamily="2" charset="-122"/>
                  <a:ea typeface="楷体_GB2312" pitchFamily="49" charset="-122"/>
                </a:rPr>
                <a:t>详细设计</a:t>
              </a:r>
            </a:p>
          </p:txBody>
        </p:sp>
      </p:grpSp>
      <p:grpSp>
        <p:nvGrpSpPr>
          <p:cNvPr id="47114" name="Group 90"/>
          <p:cNvGrpSpPr>
            <a:grpSpLocks/>
          </p:cNvGrpSpPr>
          <p:nvPr/>
        </p:nvGrpSpPr>
        <p:grpSpPr bwMode="auto">
          <a:xfrm>
            <a:off x="2101850" y="1844675"/>
            <a:ext cx="1309688" cy="1439863"/>
            <a:chOff x="1324" y="1162"/>
            <a:chExt cx="825" cy="907"/>
          </a:xfrm>
        </p:grpSpPr>
        <p:graphicFrame>
          <p:nvGraphicFramePr>
            <p:cNvPr id="47129" name="Object 73"/>
            <p:cNvGraphicFramePr>
              <a:graphicFrameLocks noChangeAspect="1"/>
            </p:cNvGraphicFramePr>
            <p:nvPr/>
          </p:nvGraphicFramePr>
          <p:xfrm>
            <a:off x="1524" y="1484"/>
            <a:ext cx="31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" name="Visio" r:id="rId3" imgW="1300161" imgH="1075334" progId="Visio.Drawing.6">
                    <p:embed/>
                  </p:oleObj>
                </mc:Choice>
                <mc:Fallback>
                  <p:oleObj name="Visio" r:id="rId3" imgW="1300161" imgH="1075334" progId="Visio.Drawing.6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484"/>
                          <a:ext cx="31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0" name="Text Box 74"/>
            <p:cNvSpPr txBox="1">
              <a:spLocks noChangeArrowheads="1"/>
            </p:cNvSpPr>
            <p:nvPr/>
          </p:nvSpPr>
          <p:spPr bwMode="auto">
            <a:xfrm>
              <a:off x="1324" y="1253"/>
              <a:ext cx="15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系统分析员</a:t>
              </a:r>
            </a:p>
          </p:txBody>
        </p:sp>
        <p:sp>
          <p:nvSpPr>
            <p:cNvPr id="47131" name="AutoShape 82"/>
            <p:cNvSpPr>
              <a:spLocks noChangeArrowheads="1"/>
            </p:cNvSpPr>
            <p:nvPr/>
          </p:nvSpPr>
          <p:spPr bwMode="auto">
            <a:xfrm>
              <a:off x="1888" y="1162"/>
              <a:ext cx="261" cy="907"/>
            </a:xfrm>
            <a:prstGeom prst="leftArrowCallout">
              <a:avLst>
                <a:gd name="adj1" fmla="val 23650"/>
                <a:gd name="adj2" fmla="val 22363"/>
                <a:gd name="adj3" fmla="val 31986"/>
                <a:gd name="adj4" fmla="val 35222"/>
              </a:avLst>
            </a:prstGeom>
            <a:solidFill>
              <a:schemeClr val="tx2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7115" name="Group 91"/>
          <p:cNvGrpSpPr>
            <a:grpSpLocks/>
          </p:cNvGrpSpPr>
          <p:nvPr/>
        </p:nvGrpSpPr>
        <p:grpSpPr bwMode="auto">
          <a:xfrm>
            <a:off x="2087563" y="3357563"/>
            <a:ext cx="1323975" cy="1079500"/>
            <a:chOff x="1315" y="2115"/>
            <a:chExt cx="834" cy="680"/>
          </a:xfrm>
        </p:grpSpPr>
        <p:graphicFrame>
          <p:nvGraphicFramePr>
            <p:cNvPr id="47126" name="Object 80"/>
            <p:cNvGraphicFramePr>
              <a:graphicFrameLocks noChangeAspect="1"/>
            </p:cNvGraphicFramePr>
            <p:nvPr/>
          </p:nvGraphicFramePr>
          <p:xfrm>
            <a:off x="1514" y="2346"/>
            <a:ext cx="31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3" name="Visio" r:id="rId5" imgW="1300161" imgH="1075334" progId="Visio.Drawing.6">
                    <p:embed/>
                  </p:oleObj>
                </mc:Choice>
                <mc:Fallback>
                  <p:oleObj name="Visio" r:id="rId5" imgW="1300161" imgH="1075334" progId="Visio.Drawing.6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2346"/>
                          <a:ext cx="31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7" name="Text Box 81"/>
            <p:cNvSpPr txBox="1">
              <a:spLocks noChangeArrowheads="1"/>
            </p:cNvSpPr>
            <p:nvPr/>
          </p:nvSpPr>
          <p:spPr bwMode="auto">
            <a:xfrm>
              <a:off x="1315" y="2115"/>
              <a:ext cx="15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系统设计员</a:t>
              </a:r>
            </a:p>
          </p:txBody>
        </p:sp>
        <p:sp>
          <p:nvSpPr>
            <p:cNvPr id="47128" name="AutoShape 83"/>
            <p:cNvSpPr>
              <a:spLocks noChangeArrowheads="1"/>
            </p:cNvSpPr>
            <p:nvPr/>
          </p:nvSpPr>
          <p:spPr bwMode="auto">
            <a:xfrm>
              <a:off x="1888" y="2205"/>
              <a:ext cx="261" cy="590"/>
            </a:xfrm>
            <a:prstGeom prst="leftArrowCallout">
              <a:avLst>
                <a:gd name="adj1" fmla="val 15384"/>
                <a:gd name="adj2" fmla="val 14547"/>
                <a:gd name="adj3" fmla="val 31986"/>
                <a:gd name="adj4" fmla="val 35222"/>
              </a:avLst>
            </a:prstGeom>
            <a:solidFill>
              <a:schemeClr val="tx2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7116" name="Group 92"/>
          <p:cNvGrpSpPr>
            <a:grpSpLocks/>
          </p:cNvGrpSpPr>
          <p:nvPr/>
        </p:nvGrpSpPr>
        <p:grpSpPr bwMode="auto">
          <a:xfrm>
            <a:off x="1763713" y="4652963"/>
            <a:ext cx="1647825" cy="936625"/>
            <a:chOff x="1111" y="2931"/>
            <a:chExt cx="1038" cy="590"/>
          </a:xfrm>
        </p:grpSpPr>
        <p:graphicFrame>
          <p:nvGraphicFramePr>
            <p:cNvPr id="47123" name="Object 75"/>
            <p:cNvGraphicFramePr>
              <a:graphicFrameLocks noChangeAspect="1"/>
            </p:cNvGraphicFramePr>
            <p:nvPr/>
          </p:nvGraphicFramePr>
          <p:xfrm>
            <a:off x="1325" y="3022"/>
            <a:ext cx="41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4" name="Visio" r:id="rId6" imgW="1142382" imgH="1396567" progId="Visio.Drawing.6">
                    <p:embed/>
                  </p:oleObj>
                </mc:Choice>
                <mc:Fallback>
                  <p:oleObj name="Visio" r:id="rId6" imgW="1142382" imgH="1396567" progId="Visio.Drawing.6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022"/>
                          <a:ext cx="41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4" name="Text Box 77"/>
            <p:cNvSpPr txBox="1">
              <a:spLocks noChangeArrowheads="1"/>
            </p:cNvSpPr>
            <p:nvPr/>
          </p:nvSpPr>
          <p:spPr bwMode="auto">
            <a:xfrm>
              <a:off x="1111" y="2931"/>
              <a:ext cx="153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程序员</a:t>
              </a:r>
            </a:p>
          </p:txBody>
        </p:sp>
        <p:sp>
          <p:nvSpPr>
            <p:cNvPr id="47125" name="AutoShape 84"/>
            <p:cNvSpPr>
              <a:spLocks noChangeArrowheads="1"/>
            </p:cNvSpPr>
            <p:nvPr/>
          </p:nvSpPr>
          <p:spPr bwMode="auto">
            <a:xfrm>
              <a:off x="1888" y="2940"/>
              <a:ext cx="261" cy="581"/>
            </a:xfrm>
            <a:prstGeom prst="leftArrowCallout">
              <a:avLst>
                <a:gd name="adj1" fmla="val 15150"/>
                <a:gd name="adj2" fmla="val 14325"/>
                <a:gd name="adj3" fmla="val 31986"/>
                <a:gd name="adj4" fmla="val 35222"/>
              </a:avLst>
            </a:prstGeom>
            <a:solidFill>
              <a:schemeClr val="tx2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7117" name="Group 93"/>
          <p:cNvGrpSpPr>
            <a:grpSpLocks/>
          </p:cNvGrpSpPr>
          <p:nvPr/>
        </p:nvGrpSpPr>
        <p:grpSpPr bwMode="auto">
          <a:xfrm>
            <a:off x="2168525" y="5732463"/>
            <a:ext cx="1241425" cy="893762"/>
            <a:chOff x="1366" y="3611"/>
            <a:chExt cx="782" cy="563"/>
          </a:xfrm>
        </p:grpSpPr>
        <p:graphicFrame>
          <p:nvGraphicFramePr>
            <p:cNvPr id="47120" name="Object 76"/>
            <p:cNvGraphicFramePr>
              <a:graphicFrameLocks noChangeAspect="1"/>
            </p:cNvGraphicFramePr>
            <p:nvPr/>
          </p:nvGraphicFramePr>
          <p:xfrm>
            <a:off x="1377" y="3611"/>
            <a:ext cx="2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" name="Visio" r:id="rId8" imgW="1142382" imgH="1396567" progId="Visio.Drawing.6">
                    <p:embed/>
                  </p:oleObj>
                </mc:Choice>
                <mc:Fallback>
                  <p:oleObj name="Visio" r:id="rId8" imgW="1142382" imgH="1396567" progId="Visio.Drawing.6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3611"/>
                          <a:ext cx="2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Text Box 78"/>
            <p:cNvSpPr txBox="1">
              <a:spLocks noChangeArrowheads="1"/>
            </p:cNvSpPr>
            <p:nvPr/>
          </p:nvSpPr>
          <p:spPr bwMode="auto">
            <a:xfrm>
              <a:off x="1366" y="3928"/>
              <a:ext cx="3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维护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人员</a:t>
              </a:r>
            </a:p>
          </p:txBody>
        </p:sp>
        <p:sp>
          <p:nvSpPr>
            <p:cNvPr id="47122" name="AutoShape 85"/>
            <p:cNvSpPr>
              <a:spLocks noChangeArrowheads="1"/>
            </p:cNvSpPr>
            <p:nvPr/>
          </p:nvSpPr>
          <p:spPr bwMode="auto">
            <a:xfrm>
              <a:off x="1887" y="3648"/>
              <a:ext cx="261" cy="317"/>
            </a:xfrm>
            <a:prstGeom prst="leftArrowCallout">
              <a:avLst>
                <a:gd name="adj1" fmla="val 8266"/>
                <a:gd name="adj2" fmla="val 7816"/>
                <a:gd name="adj3" fmla="val 31986"/>
                <a:gd name="adj4" fmla="val 35222"/>
              </a:avLst>
            </a:prstGeom>
            <a:solidFill>
              <a:schemeClr val="tx2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7118" name="AutoShape 86"/>
          <p:cNvSpPr>
            <a:spLocks noChangeArrowheads="1"/>
          </p:cNvSpPr>
          <p:nvPr/>
        </p:nvSpPr>
        <p:spPr bwMode="auto">
          <a:xfrm>
            <a:off x="6516688" y="5876925"/>
            <a:ext cx="2376487" cy="288925"/>
          </a:xfrm>
          <a:prstGeom prst="wedgeRectCallout">
            <a:avLst>
              <a:gd name="adj1" fmla="val -89546"/>
              <a:gd name="adj2" fmla="val -206042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/>
              <a:t>集成、验收、现场、平行</a:t>
            </a:r>
          </a:p>
        </p:txBody>
      </p:sp>
      <p:sp>
        <p:nvSpPr>
          <p:cNvPr id="47119" name="AutoShape 87"/>
          <p:cNvSpPr>
            <a:spLocks noChangeArrowheads="1"/>
          </p:cNvSpPr>
          <p:nvPr/>
        </p:nvSpPr>
        <p:spPr bwMode="auto">
          <a:xfrm>
            <a:off x="6521450" y="6426200"/>
            <a:ext cx="2376488" cy="288925"/>
          </a:xfrm>
          <a:prstGeom prst="wedgeRectCallout">
            <a:avLst>
              <a:gd name="adj1" fmla="val -103306"/>
              <a:gd name="adj2" fmla="val -19065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/>
              <a:t>改正、适应、完善、预防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1403648" y="1670605"/>
            <a:ext cx="388932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可行性研究与计划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需求分析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概要设计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详细设计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实现</a:t>
            </a: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（编码与单元测试）</a:t>
            </a:r>
            <a:endParaRPr kumimoji="1" lang="en-US" altLang="zh-CN" sz="24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组装测试</a:t>
            </a: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（集成测试）</a:t>
            </a:r>
            <a:endParaRPr kumimoji="1" lang="en-US" altLang="zh-CN" sz="24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确认测试</a:t>
            </a: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（验收测试）</a:t>
            </a:r>
            <a:endParaRPr kumimoji="1" lang="en-US" altLang="zh-CN" sz="24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使用和维护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77950" y="1043444"/>
            <a:ext cx="6110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国标</a:t>
            </a:r>
            <a:r>
              <a:rPr kumimoji="1" lang="en-US" altLang="zh-CN" sz="2400" b="1" dirty="0">
                <a:latin typeface="+mn-ea"/>
                <a:ea typeface="+mn-ea"/>
              </a:rPr>
              <a:t>《</a:t>
            </a:r>
            <a:r>
              <a:rPr kumimoji="1" lang="zh-CN" altLang="en-US" sz="2400" b="1" dirty="0">
                <a:latin typeface="+mn-ea"/>
                <a:ea typeface="+mn-ea"/>
              </a:rPr>
              <a:t>计算机软件开发规范</a:t>
            </a:r>
            <a:r>
              <a:rPr kumimoji="1" lang="en-US" altLang="zh-CN" sz="2400" b="1" dirty="0">
                <a:latin typeface="+mn-ea"/>
                <a:ea typeface="+mn-ea"/>
              </a:rPr>
              <a:t>》</a:t>
            </a:r>
            <a:r>
              <a:rPr kumimoji="1" lang="zh-CN" altLang="en-US" sz="2400" b="1" dirty="0">
                <a:latin typeface="+mn-ea"/>
                <a:ea typeface="+mn-ea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GB8566-88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403921" y="909881"/>
            <a:ext cx="34561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3</a:t>
            </a:r>
            <a:r>
              <a:rPr kumimoji="1" lang="zh-CN" altLang="en-US" sz="2800" b="1" dirty="0">
                <a:latin typeface="+mn-ea"/>
                <a:ea typeface="+mn-ea"/>
              </a:rPr>
              <a:t>、软件生命周期模型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378569" y="1656793"/>
            <a:ext cx="7297888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模型：</a:t>
            </a:r>
            <a:r>
              <a:rPr kumimoji="1" lang="zh-CN" altLang="en-US" sz="2000" b="1" dirty="0">
                <a:latin typeface="+mn-ea"/>
                <a:ea typeface="+mn-ea"/>
              </a:rPr>
              <a:t>为更好理解事物而对事物进行的一种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抽象</a:t>
            </a:r>
            <a:r>
              <a:rPr kumimoji="1" lang="zh-CN" altLang="en-US" sz="2000" b="1" dirty="0">
                <a:latin typeface="+mn-ea"/>
                <a:ea typeface="+mn-ea"/>
              </a:rPr>
              <a:t>，暂时</a:t>
            </a:r>
            <a:r>
              <a:rPr kumimoji="1" lang="zh-CN" altLang="en-US" sz="2000" b="1" u="sng" dirty="0">
                <a:latin typeface="+mn-ea"/>
                <a:ea typeface="+mn-ea"/>
              </a:rPr>
              <a:t>忽略</a:t>
            </a:r>
            <a:endParaRPr kumimoji="1" lang="en-US" altLang="zh-CN" sz="2000" b="1" u="sng" dirty="0"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      </a:t>
            </a:r>
            <a:r>
              <a:rPr kumimoji="1" lang="zh-CN" altLang="en-US" sz="2000" b="1" u="sng" dirty="0">
                <a:latin typeface="+mn-ea"/>
                <a:ea typeface="+mn-ea"/>
              </a:rPr>
              <a:t>不必要的细节</a:t>
            </a:r>
            <a:r>
              <a:rPr kumimoji="1" lang="zh-CN" altLang="en-US" sz="2000" b="1" dirty="0">
                <a:latin typeface="+mn-ea"/>
                <a:ea typeface="+mn-ea"/>
              </a:rPr>
              <a:t>。（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一种抽象表达形式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软件生命周期模型：</a:t>
            </a:r>
            <a:r>
              <a:rPr kumimoji="1" lang="zh-CN" altLang="en-US" sz="2000" b="1" dirty="0">
                <a:latin typeface="+mn-ea"/>
                <a:ea typeface="+mn-ea"/>
              </a:rPr>
              <a:t>描述软件开发过程中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各阶段任务如何安排</a:t>
            </a:r>
            <a:r>
              <a:rPr kumimoji="1" lang="zh-CN" altLang="en-US" sz="2000" b="1" dirty="0">
                <a:latin typeface="+mn-ea"/>
                <a:ea typeface="+mn-ea"/>
              </a:rPr>
              <a:t>，规定了将生命周期抽象为哪些阶段，以及各阶段的执行顺序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执行过程与步骤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kumimoji="1" lang="zh-CN" altLang="en-US" sz="2000" b="1" dirty="0" smtClean="0">
                <a:latin typeface="+mn-ea"/>
                <a:ea typeface="+mn-ea"/>
              </a:rPr>
              <a:t>，也</a:t>
            </a:r>
            <a:r>
              <a:rPr kumimoji="1" lang="zh-CN" altLang="en-US" sz="2000" b="1" dirty="0">
                <a:latin typeface="+mn-ea"/>
                <a:ea typeface="+mn-ea"/>
              </a:rPr>
              <a:t>称为</a:t>
            </a:r>
            <a:r>
              <a:rPr kumimoji="1"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过程模型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67943" y="303620"/>
            <a:ext cx="378052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过程模型：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图形方式</a:t>
            </a:r>
            <a:r>
              <a:rPr lang="zh-CN" altLang="en-US" sz="2400" b="1" dirty="0">
                <a:latin typeface="+mn-ea"/>
                <a:ea typeface="+mn-ea"/>
              </a:rPr>
              <a:t>表示</a:t>
            </a:r>
            <a:r>
              <a:rPr lang="zh-CN" altLang="en-US" sz="2400" b="1" dirty="0" smtClean="0">
                <a:latin typeface="+mn-ea"/>
                <a:ea typeface="+mn-ea"/>
              </a:rPr>
              <a:t>的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latin typeface="+mn-ea"/>
                <a:ea typeface="+mn-ea"/>
              </a:rPr>
              <a:t>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阶段顺序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1387900" y="3933056"/>
            <a:ext cx="7144539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eaLnBrk="1" hangingPunct="1">
              <a:lnSpc>
                <a:spcPts val="3000"/>
              </a:lnSpc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作用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ts val="3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+mn-ea"/>
                <a:ea typeface="+mn-ea"/>
              </a:rPr>
              <a:t>对软件开发过程的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结构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属性</a:t>
            </a:r>
            <a:r>
              <a:rPr lang="zh-CN" altLang="en-US" sz="2000" b="1" dirty="0">
                <a:latin typeface="+mn-ea"/>
                <a:ea typeface="+mn-ea"/>
              </a:rPr>
              <a:t>进行抽象。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ts val="3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sz="2000" b="1" dirty="0">
                <a:latin typeface="+mn-ea"/>
                <a:ea typeface="+mn-ea"/>
              </a:rPr>
              <a:t>软件开发活动，给出各项开发活动之间的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逻辑关系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ts val="3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+mn-ea"/>
                <a:ea typeface="+mn-ea"/>
              </a:rPr>
              <a:t>为软件工程管理提供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里程碑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进度表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ts val="3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+mn-ea"/>
                <a:ea typeface="+mn-ea"/>
              </a:rPr>
              <a:t>为软件开发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提供框架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402936" y="1043444"/>
            <a:ext cx="5040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常用的</a:t>
            </a:r>
            <a:r>
              <a:rPr kumimoji="1" lang="zh-CN" altLang="en-US" sz="2400" b="1" dirty="0">
                <a:latin typeface="+mn-ea"/>
                <a:ea typeface="+mn-ea"/>
              </a:rPr>
              <a:t>软件生命周期模型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过程模型</a:t>
            </a:r>
            <a:r>
              <a:rPr kumimoji="1" lang="en-US" altLang="zh-CN" sz="2400" b="1" dirty="0"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1450303" y="1666124"/>
            <a:ext cx="2808288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瀑布模型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快速原型模型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增量模型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螺旋模型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+mn-ea"/>
                <a:ea typeface="+mn-ea"/>
              </a:rPr>
              <a:t>喷泉模型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RUP</a:t>
            </a:r>
            <a:r>
              <a:rPr kumimoji="1" lang="zh-CN" altLang="en-US" sz="2400" b="1" dirty="0">
                <a:latin typeface="+mn-ea"/>
                <a:ea typeface="+mn-ea"/>
              </a:rPr>
              <a:t>过程模型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1747" y="2276872"/>
            <a:ext cx="5511165" cy="2319278"/>
            <a:chOff x="1411747" y="2276872"/>
            <a:chExt cx="5511165" cy="2319278"/>
          </a:xfrm>
        </p:grpSpPr>
        <p:sp>
          <p:nvSpPr>
            <p:cNvPr id="3" name="矩形 2"/>
            <p:cNvSpPr/>
            <p:nvPr/>
          </p:nvSpPr>
          <p:spPr>
            <a:xfrm>
              <a:off x="1411747" y="2276872"/>
              <a:ext cx="2342811" cy="231927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754559" y="3212976"/>
              <a:ext cx="504032" cy="432048"/>
            </a:xfrm>
            <a:prstGeom prst="rightArrow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02631" y="3255485"/>
              <a:ext cx="252028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</a:rPr>
                <a:t>瀑布模型</a:t>
              </a:r>
              <a:r>
                <a:rPr lang="zh-CN" altLang="en-US" sz="2400" b="1" dirty="0"/>
                <a:t>及其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变型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1402333" y="1651447"/>
            <a:ext cx="73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定义：</a:t>
            </a:r>
            <a:r>
              <a:rPr kumimoji="1" lang="zh-CN" altLang="en-US" sz="2000" b="1" dirty="0">
                <a:latin typeface="+mn-ea"/>
                <a:ea typeface="+mn-ea"/>
              </a:rPr>
              <a:t>将软件生命周期的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八个阶段</a:t>
            </a:r>
            <a:r>
              <a:rPr kumimoji="1" lang="zh-CN" altLang="en-US" sz="2000" b="1" dirty="0">
                <a:latin typeface="+mn-ea"/>
                <a:ea typeface="+mn-ea"/>
              </a:rPr>
              <a:t>，规定为</a:t>
            </a: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线性顺序</a:t>
            </a:r>
            <a:r>
              <a:rPr kumimoji="1" lang="zh-CN" altLang="en-US" sz="2000" b="1" dirty="0">
                <a:latin typeface="+mn-ea"/>
                <a:ea typeface="+mn-ea"/>
              </a:rPr>
              <a:t>进行连接 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     (</a:t>
            </a:r>
            <a:r>
              <a:rPr kumimoji="1" lang="zh-CN" altLang="en-US" sz="2000" b="1" dirty="0">
                <a:latin typeface="+mn-ea"/>
                <a:ea typeface="+mn-ea"/>
              </a:rPr>
              <a:t>执行</a:t>
            </a:r>
            <a:r>
              <a:rPr kumimoji="1" lang="en-US" altLang="zh-CN" sz="2000" b="1" dirty="0">
                <a:latin typeface="+mn-ea"/>
                <a:ea typeface="+mn-ea"/>
              </a:rPr>
              <a:t>)</a:t>
            </a:r>
            <a:r>
              <a:rPr kumimoji="1" lang="zh-CN" altLang="en-US" sz="2000" b="1" dirty="0">
                <a:latin typeface="+mn-ea"/>
                <a:ea typeface="+mn-ea"/>
              </a:rPr>
              <a:t>的模型。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403350" y="980728"/>
            <a:ext cx="19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+mn-ea"/>
                <a:ea typeface="+mn-ea"/>
              </a:rPr>
              <a:t>⑴</a:t>
            </a:r>
            <a:r>
              <a:rPr kumimoji="1" lang="zh-CN" altLang="en-US" sz="2400" b="1" dirty="0">
                <a:latin typeface="+mn-ea"/>
                <a:ea typeface="+mn-ea"/>
              </a:rPr>
              <a:t>、瀑布模型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402333" y="2690043"/>
            <a:ext cx="7418139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特点</a:t>
            </a:r>
            <a:endParaRPr kumimoji="1"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u="sng" dirty="0">
                <a:latin typeface="+mn-ea"/>
                <a:ea typeface="+mn-ea"/>
              </a:rPr>
              <a:t>由前至后</a:t>
            </a:r>
            <a:r>
              <a:rPr kumimoji="1" lang="zh-CN" altLang="en-US" sz="2000" b="1" dirty="0">
                <a:latin typeface="+mn-ea"/>
                <a:ea typeface="+mn-ea"/>
              </a:rPr>
              <a:t>、</a:t>
            </a:r>
            <a:r>
              <a:rPr kumimoji="1" lang="zh-CN" altLang="en-US" sz="2000" b="1" u="sng" dirty="0">
                <a:latin typeface="+mn-ea"/>
                <a:ea typeface="+mn-ea"/>
              </a:rPr>
              <a:t>相互衔接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固定次序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（瀑布流水，逐级下落）</a:t>
            </a:r>
            <a:endParaRPr kumimoji="1" lang="en-US" altLang="zh-CN" sz="20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u="sng" dirty="0">
                <a:latin typeface="+mn-ea"/>
                <a:ea typeface="+mn-ea"/>
              </a:rPr>
              <a:t>相邻</a:t>
            </a:r>
            <a:r>
              <a:rPr kumimoji="1" lang="zh-CN" altLang="en-US" sz="2000" b="1" u="sng" dirty="0" smtClean="0">
                <a:latin typeface="+mn-ea"/>
                <a:ea typeface="+mn-ea"/>
              </a:rPr>
              <a:t>阶段</a:t>
            </a:r>
            <a:r>
              <a:rPr kumimoji="1" lang="zh-CN" altLang="en-US" sz="2000" b="1" u="sng" dirty="0">
                <a:latin typeface="+mn-ea"/>
                <a:ea typeface="+mn-ea"/>
              </a:rPr>
              <a:t>之</a:t>
            </a:r>
            <a:r>
              <a:rPr kumimoji="1" lang="zh-CN" altLang="en-US" sz="2000" b="1" u="sng" dirty="0" smtClean="0">
                <a:latin typeface="+mn-ea"/>
                <a:ea typeface="+mn-ea"/>
              </a:rPr>
              <a:t>间</a:t>
            </a:r>
            <a:r>
              <a:rPr kumimoji="1" lang="zh-CN" altLang="en-US" sz="2000" b="1" dirty="0">
                <a:latin typeface="+mn-ea"/>
                <a:ea typeface="+mn-ea"/>
              </a:rPr>
              <a:t>具有</a:t>
            </a: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顺序性</a:t>
            </a:r>
            <a:r>
              <a:rPr kumimoji="1" lang="zh-CN" altLang="en-US" sz="2000" b="1" dirty="0">
                <a:latin typeface="+mn-ea"/>
                <a:ea typeface="+mn-ea"/>
              </a:rPr>
              <a:t>和</a:t>
            </a: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依赖性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latin typeface="+mn-ea"/>
                <a:ea typeface="+mn-ea"/>
              </a:rPr>
              <a:t>  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（前一阶段完成才能进入后一阶段、前阶段输出为后阶段输入）</a:t>
            </a: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推迟实现</a:t>
            </a:r>
            <a:r>
              <a:rPr kumimoji="1" lang="zh-CN" altLang="en-US" sz="2000" b="1" dirty="0">
                <a:latin typeface="+mn-ea"/>
                <a:ea typeface="+mn-ea"/>
              </a:rPr>
              <a:t>的观点</a:t>
            </a:r>
            <a:r>
              <a:rPr kumimoji="1" lang="en-US" altLang="zh-CN" sz="2000" dirty="0">
                <a:latin typeface="+mn-ea"/>
                <a:ea typeface="+mn-ea"/>
              </a:rPr>
              <a:t>---</a:t>
            </a:r>
            <a:r>
              <a:rPr kumimoji="1" lang="en-US" altLang="zh-CN" sz="2000" b="1" dirty="0">
                <a:latin typeface="+mn-ea"/>
                <a:ea typeface="+mn-ea"/>
              </a:rPr>
              <a:t> </a:t>
            </a:r>
            <a:r>
              <a:rPr kumimoji="1" lang="zh-CN" altLang="en-US" sz="2000" b="1" dirty="0">
                <a:latin typeface="+mn-ea"/>
                <a:ea typeface="+mn-ea"/>
              </a:rPr>
              <a:t>欲速则不达；</a:t>
            </a:r>
            <a:r>
              <a:rPr kumimoji="1" lang="zh-CN" altLang="en-US" sz="2000" b="1" dirty="0" smtClean="0">
                <a:latin typeface="+mn-ea"/>
                <a:ea typeface="+mn-ea"/>
              </a:rPr>
              <a:t>（需求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ea"/>
                <a:ea typeface="+mn-ea"/>
              </a:rPr>
              <a:t>|</a:t>
            </a:r>
            <a:r>
              <a:rPr kumimoji="1" lang="zh-CN" altLang="en-US" sz="2000" b="1" dirty="0" smtClean="0">
                <a:latin typeface="+mn-ea"/>
                <a:ea typeface="+mn-ea"/>
              </a:rPr>
              <a:t>设计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|</a:t>
            </a:r>
            <a:r>
              <a:rPr kumimoji="1" lang="zh-CN" altLang="en-US" sz="2000" b="1" dirty="0">
                <a:latin typeface="+mn-ea"/>
                <a:ea typeface="+mn-ea"/>
              </a:rPr>
              <a:t>实现）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质量保证</a:t>
            </a:r>
            <a:r>
              <a:rPr kumimoji="1" lang="zh-CN" altLang="en-US" sz="2000" b="1" dirty="0">
                <a:latin typeface="+mn-ea"/>
                <a:ea typeface="+mn-ea"/>
              </a:rPr>
              <a:t>观点</a:t>
            </a:r>
            <a:r>
              <a:rPr kumimoji="1" lang="en-US" altLang="zh-CN" sz="2000" dirty="0">
                <a:latin typeface="+mn-ea"/>
                <a:ea typeface="+mn-ea"/>
              </a:rPr>
              <a:t>--- </a:t>
            </a:r>
            <a:r>
              <a:rPr kumimoji="1" lang="zh-CN" altLang="en-US" sz="2000" b="1" dirty="0">
                <a:latin typeface="+mn-ea"/>
                <a:ea typeface="+mn-ea"/>
              </a:rPr>
              <a:t>阶段控制。（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文档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3752480" y="630076"/>
            <a:ext cx="4968552" cy="74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eaLnBrk="1" hangingPunct="1">
              <a:lnSpc>
                <a:spcPts val="29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  <a:ea typeface="+mn-ea"/>
              </a:rPr>
              <a:t>按各阶段目标和任务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逐步开发</a:t>
            </a:r>
            <a:r>
              <a:rPr lang="zh-CN" altLang="en-US" sz="2000" b="1" dirty="0">
                <a:latin typeface="+mn-ea"/>
                <a:ea typeface="+mn-ea"/>
              </a:rPr>
              <a:t>，直至</a:t>
            </a:r>
            <a:r>
              <a:rPr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通过</a:t>
            </a:r>
            <a:r>
              <a:rPr lang="zh-CN" altLang="en-US" sz="2000" b="1" dirty="0">
                <a:latin typeface="+mn-ea"/>
                <a:ea typeface="+mn-ea"/>
              </a:rPr>
              <a:t>测试，向用户</a:t>
            </a:r>
            <a:r>
              <a:rPr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交付</a:t>
            </a:r>
            <a:r>
              <a:rPr lang="zh-CN" altLang="en-US" sz="2000" b="1" dirty="0">
                <a:latin typeface="+mn-ea"/>
                <a:ea typeface="+mn-ea"/>
              </a:rPr>
              <a:t>最终软件产品为止。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2195513" y="1628775"/>
            <a:ext cx="3024187" cy="4433888"/>
            <a:chOff x="1474" y="1026"/>
            <a:chExt cx="1814" cy="2515"/>
          </a:xfrm>
        </p:grpSpPr>
        <p:sp>
          <p:nvSpPr>
            <p:cNvPr id="52296" name="Text Box 5"/>
            <p:cNvSpPr txBox="1">
              <a:spLocks noChangeArrowheads="1"/>
            </p:cNvSpPr>
            <p:nvPr/>
          </p:nvSpPr>
          <p:spPr bwMode="auto">
            <a:xfrm>
              <a:off x="2199" y="3385"/>
              <a:ext cx="108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/>
                <a:t>实际瀑布模型</a:t>
              </a:r>
            </a:p>
          </p:txBody>
        </p:sp>
        <p:grpSp>
          <p:nvGrpSpPr>
            <p:cNvPr id="52297" name="Group 6"/>
            <p:cNvGrpSpPr>
              <a:grpSpLocks/>
            </p:cNvGrpSpPr>
            <p:nvPr/>
          </p:nvGrpSpPr>
          <p:grpSpPr bwMode="auto">
            <a:xfrm>
              <a:off x="1474" y="1026"/>
              <a:ext cx="1725" cy="2268"/>
              <a:chOff x="2744" y="255"/>
              <a:chExt cx="1967" cy="2676"/>
            </a:xfrm>
          </p:grpSpPr>
          <p:sp>
            <p:nvSpPr>
              <p:cNvPr id="52298" name="Line 7"/>
              <p:cNvSpPr>
                <a:spLocks noChangeShapeType="1"/>
              </p:cNvSpPr>
              <p:nvPr/>
            </p:nvSpPr>
            <p:spPr bwMode="auto">
              <a:xfrm>
                <a:off x="4286" y="2551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99" name="Group 8"/>
              <p:cNvGrpSpPr>
                <a:grpSpLocks/>
              </p:cNvGrpSpPr>
              <p:nvPr/>
            </p:nvGrpSpPr>
            <p:grpSpPr bwMode="auto">
              <a:xfrm>
                <a:off x="2744" y="255"/>
                <a:ext cx="1967" cy="2676"/>
                <a:chOff x="2773" y="255"/>
                <a:chExt cx="1967" cy="2676"/>
              </a:xfrm>
            </p:grpSpPr>
            <p:grpSp>
              <p:nvGrpSpPr>
                <p:cNvPr id="52300" name="Group 9"/>
                <p:cNvGrpSpPr>
                  <a:grpSpLocks/>
                </p:cNvGrpSpPr>
                <p:nvPr/>
              </p:nvGrpSpPr>
              <p:grpSpPr bwMode="auto">
                <a:xfrm>
                  <a:off x="2773" y="255"/>
                  <a:ext cx="515" cy="316"/>
                  <a:chOff x="1474" y="845"/>
                  <a:chExt cx="816" cy="544"/>
                </a:xfrm>
              </p:grpSpPr>
              <p:sp>
                <p:nvSpPr>
                  <p:cNvPr id="523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845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 b="1">
                        <a:solidFill>
                          <a:srgbClr val="0000FF"/>
                        </a:solidFill>
                      </a:rPr>
                      <a:t>需求分析</a:t>
                    </a:r>
                  </a:p>
                </p:txBody>
              </p:sp>
              <p:sp>
                <p:nvSpPr>
                  <p:cNvPr id="523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1117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验证</a:t>
                    </a:r>
                  </a:p>
                </p:txBody>
              </p:sp>
            </p:grpSp>
            <p:grpSp>
              <p:nvGrpSpPr>
                <p:cNvPr id="52301" name="Group 12"/>
                <p:cNvGrpSpPr>
                  <a:grpSpLocks/>
                </p:cNvGrpSpPr>
                <p:nvPr/>
              </p:nvGrpSpPr>
              <p:grpSpPr bwMode="auto">
                <a:xfrm>
                  <a:off x="3001" y="791"/>
                  <a:ext cx="515" cy="316"/>
                  <a:chOff x="1474" y="845"/>
                  <a:chExt cx="816" cy="544"/>
                </a:xfrm>
              </p:grpSpPr>
              <p:sp>
                <p:nvSpPr>
                  <p:cNvPr id="5234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845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 b="1">
                        <a:solidFill>
                          <a:srgbClr val="0000FF"/>
                        </a:solidFill>
                      </a:rPr>
                      <a:t>规格说明</a:t>
                    </a:r>
                  </a:p>
                </p:txBody>
              </p:sp>
              <p:sp>
                <p:nvSpPr>
                  <p:cNvPr id="5234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1117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验证</a:t>
                    </a:r>
                  </a:p>
                </p:txBody>
              </p:sp>
            </p:grpSp>
            <p:grpSp>
              <p:nvGrpSpPr>
                <p:cNvPr id="52302" name="Group 15"/>
                <p:cNvGrpSpPr>
                  <a:grpSpLocks/>
                </p:cNvGrpSpPr>
                <p:nvPr/>
              </p:nvGrpSpPr>
              <p:grpSpPr bwMode="auto">
                <a:xfrm>
                  <a:off x="3259" y="1317"/>
                  <a:ext cx="514" cy="316"/>
                  <a:chOff x="1474" y="845"/>
                  <a:chExt cx="816" cy="544"/>
                </a:xfrm>
              </p:grpSpPr>
              <p:sp>
                <p:nvSpPr>
                  <p:cNvPr id="5234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845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 b="1">
                        <a:solidFill>
                          <a:srgbClr val="0000FF"/>
                        </a:solidFill>
                      </a:rPr>
                      <a:t>设计</a:t>
                    </a:r>
                  </a:p>
                </p:txBody>
              </p:sp>
              <p:sp>
                <p:nvSpPr>
                  <p:cNvPr id="5234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1117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验证</a:t>
                    </a:r>
                  </a:p>
                </p:txBody>
              </p:sp>
            </p:grpSp>
            <p:grpSp>
              <p:nvGrpSpPr>
                <p:cNvPr id="52303" name="Group 18"/>
                <p:cNvGrpSpPr>
                  <a:grpSpLocks/>
                </p:cNvGrpSpPr>
                <p:nvPr/>
              </p:nvGrpSpPr>
              <p:grpSpPr bwMode="auto">
                <a:xfrm>
                  <a:off x="3516" y="1844"/>
                  <a:ext cx="514" cy="315"/>
                  <a:chOff x="1474" y="845"/>
                  <a:chExt cx="816" cy="544"/>
                </a:xfrm>
              </p:grpSpPr>
              <p:sp>
                <p:nvSpPr>
                  <p:cNvPr id="5234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845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 b="1">
                        <a:solidFill>
                          <a:srgbClr val="0000FF"/>
                        </a:solidFill>
                      </a:rPr>
                      <a:t>编码</a:t>
                    </a:r>
                  </a:p>
                </p:txBody>
              </p:sp>
              <p:sp>
                <p:nvSpPr>
                  <p:cNvPr id="5234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1117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验证</a:t>
                    </a:r>
                  </a:p>
                </p:txBody>
              </p:sp>
            </p:grpSp>
            <p:sp>
              <p:nvSpPr>
                <p:cNvPr id="52304" name="Rectangle 21"/>
                <p:cNvSpPr>
                  <a:spLocks noChangeArrowheads="1"/>
                </p:cNvSpPr>
                <p:nvPr/>
              </p:nvSpPr>
              <p:spPr bwMode="auto">
                <a:xfrm>
                  <a:off x="3862" y="2387"/>
                  <a:ext cx="515" cy="1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>
                      <a:solidFill>
                        <a:srgbClr val="0000FF"/>
                      </a:solidFill>
                    </a:rPr>
                    <a:t>综合测试</a:t>
                  </a:r>
                </a:p>
              </p:txBody>
            </p:sp>
            <p:sp>
              <p:nvSpPr>
                <p:cNvPr id="52305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5" y="2773"/>
                  <a:ext cx="515" cy="1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>
                      <a:solidFill>
                        <a:srgbClr val="0000FF"/>
                      </a:solidFill>
                    </a:rPr>
                    <a:t>维护</a:t>
                  </a:r>
                </a:p>
              </p:txBody>
            </p:sp>
            <p:grpSp>
              <p:nvGrpSpPr>
                <p:cNvPr id="52306" name="Group 23"/>
                <p:cNvGrpSpPr>
                  <a:grpSpLocks/>
                </p:cNvGrpSpPr>
                <p:nvPr/>
              </p:nvGrpSpPr>
              <p:grpSpPr bwMode="auto">
                <a:xfrm>
                  <a:off x="3817" y="255"/>
                  <a:ext cx="515" cy="316"/>
                  <a:chOff x="1474" y="845"/>
                  <a:chExt cx="816" cy="544"/>
                </a:xfrm>
              </p:grpSpPr>
              <p:sp>
                <p:nvSpPr>
                  <p:cNvPr id="5233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845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 b="1" dirty="0">
                        <a:solidFill>
                          <a:srgbClr val="FF3300"/>
                        </a:solidFill>
                      </a:rPr>
                      <a:t>需求变化</a:t>
                    </a:r>
                  </a:p>
                </p:txBody>
              </p:sp>
              <p:sp>
                <p:nvSpPr>
                  <p:cNvPr id="5233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1117"/>
                    <a:ext cx="816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验证</a:t>
                    </a:r>
                  </a:p>
                </p:txBody>
              </p:sp>
            </p:grpSp>
            <p:grpSp>
              <p:nvGrpSpPr>
                <p:cNvPr id="52307" name="Group 26"/>
                <p:cNvGrpSpPr>
                  <a:grpSpLocks/>
                </p:cNvGrpSpPr>
                <p:nvPr/>
              </p:nvGrpSpPr>
              <p:grpSpPr bwMode="auto">
                <a:xfrm>
                  <a:off x="4332" y="346"/>
                  <a:ext cx="362" cy="2412"/>
                  <a:chOff x="4332" y="400"/>
                  <a:chExt cx="362" cy="2358"/>
                </a:xfrm>
              </p:grpSpPr>
              <p:sp>
                <p:nvSpPr>
                  <p:cNvPr id="5233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694" y="400"/>
                    <a:ext cx="0" cy="23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37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2" y="400"/>
                    <a:ext cx="36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08" name="Group 29"/>
                <p:cNvGrpSpPr>
                  <a:grpSpLocks/>
                </p:cNvGrpSpPr>
                <p:nvPr/>
              </p:nvGrpSpPr>
              <p:grpSpPr bwMode="auto">
                <a:xfrm>
                  <a:off x="3515" y="917"/>
                  <a:ext cx="1134" cy="1805"/>
                  <a:chOff x="4332" y="400"/>
                  <a:chExt cx="362" cy="2358"/>
                </a:xfrm>
              </p:grpSpPr>
              <p:sp>
                <p:nvSpPr>
                  <p:cNvPr id="5233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694" y="400"/>
                    <a:ext cx="0" cy="23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35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2" y="400"/>
                    <a:ext cx="36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09" name="Group 32"/>
                <p:cNvGrpSpPr>
                  <a:grpSpLocks/>
                </p:cNvGrpSpPr>
                <p:nvPr/>
              </p:nvGrpSpPr>
              <p:grpSpPr bwMode="auto">
                <a:xfrm>
                  <a:off x="3787" y="1398"/>
                  <a:ext cx="817" cy="1361"/>
                  <a:chOff x="4332" y="400"/>
                  <a:chExt cx="362" cy="2358"/>
                </a:xfrm>
              </p:grpSpPr>
              <p:sp>
                <p:nvSpPr>
                  <p:cNvPr id="5233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694" y="400"/>
                    <a:ext cx="0" cy="23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33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2" y="400"/>
                    <a:ext cx="36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10" name="Group 35"/>
                <p:cNvGrpSpPr>
                  <a:grpSpLocks/>
                </p:cNvGrpSpPr>
                <p:nvPr/>
              </p:nvGrpSpPr>
              <p:grpSpPr bwMode="auto">
                <a:xfrm>
                  <a:off x="4059" y="1888"/>
                  <a:ext cx="499" cy="835"/>
                  <a:chOff x="4332" y="400"/>
                  <a:chExt cx="362" cy="2358"/>
                </a:xfrm>
              </p:grpSpPr>
              <p:sp>
                <p:nvSpPr>
                  <p:cNvPr id="5233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694" y="400"/>
                    <a:ext cx="0" cy="23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31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2" y="400"/>
                    <a:ext cx="36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311" name="Line 38"/>
                <p:cNvSpPr>
                  <a:spLocks noChangeShapeType="1"/>
                </p:cNvSpPr>
                <p:nvPr/>
              </p:nvSpPr>
              <p:spPr bwMode="auto">
                <a:xfrm>
                  <a:off x="3243" y="57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12" name="Line 39"/>
                <p:cNvSpPr>
                  <a:spLocks noChangeShapeType="1"/>
                </p:cNvSpPr>
                <p:nvPr/>
              </p:nvSpPr>
              <p:spPr bwMode="auto">
                <a:xfrm>
                  <a:off x="3424" y="1108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13" name="Line 40"/>
                <p:cNvSpPr>
                  <a:spLocks noChangeShapeType="1"/>
                </p:cNvSpPr>
                <p:nvPr/>
              </p:nvSpPr>
              <p:spPr bwMode="auto">
                <a:xfrm>
                  <a:off x="3696" y="1643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14" name="Line 41"/>
                <p:cNvSpPr>
                  <a:spLocks noChangeShapeType="1"/>
                </p:cNvSpPr>
                <p:nvPr/>
              </p:nvSpPr>
              <p:spPr bwMode="auto">
                <a:xfrm>
                  <a:off x="3969" y="2160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315" name="Group 42"/>
                <p:cNvGrpSpPr>
                  <a:grpSpLocks/>
                </p:cNvGrpSpPr>
                <p:nvPr/>
              </p:nvGrpSpPr>
              <p:grpSpPr bwMode="auto">
                <a:xfrm>
                  <a:off x="3606" y="2160"/>
                  <a:ext cx="236" cy="318"/>
                  <a:chOff x="3651" y="2160"/>
                  <a:chExt cx="182" cy="318"/>
                </a:xfrm>
              </p:grpSpPr>
              <p:sp>
                <p:nvSpPr>
                  <p:cNvPr id="52328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2" y="2478"/>
                    <a:ext cx="1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29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1" y="2160"/>
                    <a:ext cx="0" cy="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16" name="Group 45"/>
                <p:cNvGrpSpPr>
                  <a:grpSpLocks/>
                </p:cNvGrpSpPr>
                <p:nvPr/>
              </p:nvGrpSpPr>
              <p:grpSpPr bwMode="auto">
                <a:xfrm>
                  <a:off x="3334" y="1661"/>
                  <a:ext cx="173" cy="336"/>
                  <a:chOff x="3651" y="2160"/>
                  <a:chExt cx="182" cy="318"/>
                </a:xfrm>
              </p:grpSpPr>
              <p:sp>
                <p:nvSpPr>
                  <p:cNvPr id="5232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2" y="2478"/>
                    <a:ext cx="1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2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1" y="2160"/>
                    <a:ext cx="0" cy="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17" name="Group 48"/>
                <p:cNvGrpSpPr>
                  <a:grpSpLocks/>
                </p:cNvGrpSpPr>
                <p:nvPr/>
              </p:nvGrpSpPr>
              <p:grpSpPr bwMode="auto">
                <a:xfrm>
                  <a:off x="3107" y="1117"/>
                  <a:ext cx="145" cy="354"/>
                  <a:chOff x="3651" y="2160"/>
                  <a:chExt cx="182" cy="318"/>
                </a:xfrm>
              </p:grpSpPr>
              <p:sp>
                <p:nvSpPr>
                  <p:cNvPr id="52324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2" y="2478"/>
                    <a:ext cx="1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25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1" y="2160"/>
                    <a:ext cx="0" cy="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18" name="Group 51"/>
                <p:cNvGrpSpPr>
                  <a:grpSpLocks/>
                </p:cNvGrpSpPr>
                <p:nvPr/>
              </p:nvGrpSpPr>
              <p:grpSpPr bwMode="auto">
                <a:xfrm>
                  <a:off x="2835" y="572"/>
                  <a:ext cx="173" cy="382"/>
                  <a:chOff x="3651" y="2160"/>
                  <a:chExt cx="182" cy="318"/>
                </a:xfrm>
              </p:grpSpPr>
              <p:sp>
                <p:nvSpPr>
                  <p:cNvPr id="52322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2" y="2478"/>
                    <a:ext cx="1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23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1" y="2160"/>
                    <a:ext cx="0" cy="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319" name="Group 54"/>
                <p:cNvGrpSpPr>
                  <a:grpSpLocks/>
                </p:cNvGrpSpPr>
                <p:nvPr/>
              </p:nvGrpSpPr>
              <p:grpSpPr bwMode="auto">
                <a:xfrm>
                  <a:off x="3433" y="491"/>
                  <a:ext cx="363" cy="272"/>
                  <a:chOff x="3424" y="482"/>
                  <a:chExt cx="363" cy="272"/>
                </a:xfrm>
              </p:grpSpPr>
              <p:sp>
                <p:nvSpPr>
                  <p:cNvPr id="5232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482"/>
                    <a:ext cx="36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2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482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227" name="Group 57"/>
          <p:cNvGrpSpPr>
            <a:grpSpLocks/>
          </p:cNvGrpSpPr>
          <p:nvPr/>
        </p:nvGrpSpPr>
        <p:grpSpPr bwMode="auto">
          <a:xfrm>
            <a:off x="3060700" y="115888"/>
            <a:ext cx="5975350" cy="1009650"/>
            <a:chOff x="1701" y="164"/>
            <a:chExt cx="3764" cy="754"/>
          </a:xfrm>
        </p:grpSpPr>
        <p:sp>
          <p:nvSpPr>
            <p:cNvPr id="52284" name="Rectangle 58"/>
            <p:cNvSpPr>
              <a:spLocks noChangeArrowheads="1"/>
            </p:cNvSpPr>
            <p:nvPr/>
          </p:nvSpPr>
          <p:spPr bwMode="auto">
            <a:xfrm>
              <a:off x="1701" y="164"/>
              <a:ext cx="3764" cy="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2285" name="Line 59"/>
            <p:cNvSpPr>
              <a:spLocks noChangeShapeType="1"/>
            </p:cNvSpPr>
            <p:nvPr/>
          </p:nvSpPr>
          <p:spPr bwMode="auto">
            <a:xfrm>
              <a:off x="2239" y="449"/>
              <a:ext cx="0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Text Box 60"/>
            <p:cNvSpPr txBox="1">
              <a:spLocks noChangeArrowheads="1"/>
            </p:cNvSpPr>
            <p:nvPr/>
          </p:nvSpPr>
          <p:spPr bwMode="auto">
            <a:xfrm>
              <a:off x="2293" y="638"/>
              <a:ext cx="81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：开发过程</a:t>
              </a:r>
            </a:p>
          </p:txBody>
        </p:sp>
        <p:grpSp>
          <p:nvGrpSpPr>
            <p:cNvPr id="52287" name="Group 61"/>
            <p:cNvGrpSpPr>
              <a:grpSpLocks/>
            </p:cNvGrpSpPr>
            <p:nvPr/>
          </p:nvGrpSpPr>
          <p:grpSpPr bwMode="auto">
            <a:xfrm>
              <a:off x="3299" y="530"/>
              <a:ext cx="202" cy="327"/>
              <a:chOff x="3198" y="3884"/>
              <a:chExt cx="226" cy="272"/>
            </a:xfrm>
          </p:grpSpPr>
          <p:sp>
            <p:nvSpPr>
              <p:cNvPr id="52294" name="Line 62"/>
              <p:cNvSpPr>
                <a:spLocks noChangeShapeType="1"/>
              </p:cNvSpPr>
              <p:nvPr/>
            </p:nvSpPr>
            <p:spPr bwMode="auto">
              <a:xfrm flipV="1">
                <a:off x="3424" y="388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5" name="Line 63"/>
              <p:cNvSpPr>
                <a:spLocks noChangeShapeType="1"/>
              </p:cNvSpPr>
              <p:nvPr/>
            </p:nvSpPr>
            <p:spPr bwMode="auto">
              <a:xfrm flipH="1">
                <a:off x="3198" y="3884"/>
                <a:ext cx="2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88" name="Text Box 64"/>
            <p:cNvSpPr txBox="1">
              <a:spLocks noChangeArrowheads="1"/>
            </p:cNvSpPr>
            <p:nvPr/>
          </p:nvSpPr>
          <p:spPr bwMode="auto">
            <a:xfrm>
              <a:off x="3529" y="638"/>
              <a:ext cx="75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：维护过程</a:t>
              </a:r>
            </a:p>
          </p:txBody>
        </p:sp>
        <p:grpSp>
          <p:nvGrpSpPr>
            <p:cNvPr id="52289" name="Group 65"/>
            <p:cNvGrpSpPr>
              <a:grpSpLocks/>
            </p:cNvGrpSpPr>
            <p:nvPr/>
          </p:nvGrpSpPr>
          <p:grpSpPr bwMode="auto">
            <a:xfrm>
              <a:off x="4563" y="496"/>
              <a:ext cx="152" cy="327"/>
              <a:chOff x="2835" y="3657"/>
              <a:chExt cx="136" cy="181"/>
            </a:xfrm>
          </p:grpSpPr>
          <p:sp>
            <p:nvSpPr>
              <p:cNvPr id="52292" name="Line 66"/>
              <p:cNvSpPr>
                <a:spLocks noChangeShapeType="1"/>
              </p:cNvSpPr>
              <p:nvPr/>
            </p:nvSpPr>
            <p:spPr bwMode="auto">
              <a:xfrm flipH="1">
                <a:off x="2835" y="383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3" name="Line 67"/>
              <p:cNvSpPr>
                <a:spLocks noChangeShapeType="1"/>
              </p:cNvSpPr>
              <p:nvPr/>
            </p:nvSpPr>
            <p:spPr bwMode="auto">
              <a:xfrm flipV="1">
                <a:off x="2835" y="3657"/>
                <a:ext cx="0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90" name="Text Box 68"/>
            <p:cNvSpPr txBox="1">
              <a:spLocks noChangeArrowheads="1"/>
            </p:cNvSpPr>
            <p:nvPr/>
          </p:nvSpPr>
          <p:spPr bwMode="auto">
            <a:xfrm>
              <a:off x="4766" y="624"/>
              <a:ext cx="6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：反馈环</a:t>
              </a:r>
            </a:p>
          </p:txBody>
        </p:sp>
        <p:sp>
          <p:nvSpPr>
            <p:cNvPr id="52291" name="Rectangle 69"/>
            <p:cNvSpPr>
              <a:spLocks noChangeArrowheads="1"/>
            </p:cNvSpPr>
            <p:nvPr/>
          </p:nvSpPr>
          <p:spPr bwMode="auto">
            <a:xfrm>
              <a:off x="1754" y="164"/>
              <a:ext cx="48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</a:rPr>
                <a:t>图例：</a:t>
              </a:r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5580063" y="1641475"/>
            <a:ext cx="3343275" cy="4595813"/>
            <a:chOff x="3515" y="1034"/>
            <a:chExt cx="2106" cy="2895"/>
          </a:xfrm>
        </p:grpSpPr>
        <p:sp>
          <p:nvSpPr>
            <p:cNvPr id="52251" name="Rectangle 71"/>
            <p:cNvSpPr>
              <a:spLocks noChangeArrowheads="1"/>
            </p:cNvSpPr>
            <p:nvPr/>
          </p:nvSpPr>
          <p:spPr bwMode="auto">
            <a:xfrm>
              <a:off x="3826" y="1038"/>
              <a:ext cx="611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问题定义</a:t>
              </a:r>
            </a:p>
          </p:txBody>
        </p:sp>
        <p:sp>
          <p:nvSpPr>
            <p:cNvPr id="52252" name="Line 72"/>
            <p:cNvSpPr>
              <a:spLocks noChangeShapeType="1"/>
            </p:cNvSpPr>
            <p:nvPr/>
          </p:nvSpPr>
          <p:spPr bwMode="auto">
            <a:xfrm>
              <a:off x="4445" y="1195"/>
              <a:ext cx="1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73"/>
            <p:cNvSpPr>
              <a:spLocks noChangeShapeType="1"/>
            </p:cNvSpPr>
            <p:nvPr/>
          </p:nvSpPr>
          <p:spPr bwMode="auto">
            <a:xfrm>
              <a:off x="4576" y="1195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Rectangle 74"/>
            <p:cNvSpPr>
              <a:spLocks noChangeArrowheads="1"/>
            </p:cNvSpPr>
            <p:nvPr/>
          </p:nvSpPr>
          <p:spPr bwMode="auto">
            <a:xfrm>
              <a:off x="3957" y="1432"/>
              <a:ext cx="68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可行性研究</a:t>
              </a:r>
            </a:p>
          </p:txBody>
        </p:sp>
        <p:sp>
          <p:nvSpPr>
            <p:cNvPr id="52255" name="Line 75"/>
            <p:cNvSpPr>
              <a:spLocks noChangeShapeType="1"/>
            </p:cNvSpPr>
            <p:nvPr/>
          </p:nvSpPr>
          <p:spPr bwMode="auto">
            <a:xfrm>
              <a:off x="4642" y="1590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Line 76"/>
            <p:cNvSpPr>
              <a:spLocks noChangeShapeType="1"/>
            </p:cNvSpPr>
            <p:nvPr/>
          </p:nvSpPr>
          <p:spPr bwMode="auto">
            <a:xfrm>
              <a:off x="4772" y="159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Rectangle 77"/>
            <p:cNvSpPr>
              <a:spLocks noChangeArrowheads="1"/>
            </p:cNvSpPr>
            <p:nvPr/>
          </p:nvSpPr>
          <p:spPr bwMode="auto">
            <a:xfrm>
              <a:off x="4152" y="1827"/>
              <a:ext cx="68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需求分析</a:t>
              </a:r>
            </a:p>
          </p:txBody>
        </p:sp>
        <p:sp>
          <p:nvSpPr>
            <p:cNvPr id="52258" name="Line 78"/>
            <p:cNvSpPr>
              <a:spLocks noChangeShapeType="1"/>
            </p:cNvSpPr>
            <p:nvPr/>
          </p:nvSpPr>
          <p:spPr bwMode="auto">
            <a:xfrm>
              <a:off x="4837" y="1984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Line 79"/>
            <p:cNvSpPr>
              <a:spLocks noChangeShapeType="1"/>
            </p:cNvSpPr>
            <p:nvPr/>
          </p:nvSpPr>
          <p:spPr bwMode="auto">
            <a:xfrm>
              <a:off x="4967" y="19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Rectangle 80"/>
            <p:cNvSpPr>
              <a:spLocks noChangeArrowheads="1"/>
            </p:cNvSpPr>
            <p:nvPr/>
          </p:nvSpPr>
          <p:spPr bwMode="auto">
            <a:xfrm>
              <a:off x="4347" y="2221"/>
              <a:ext cx="68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软件设计</a:t>
              </a:r>
            </a:p>
          </p:txBody>
        </p:sp>
        <p:sp>
          <p:nvSpPr>
            <p:cNvPr id="52261" name="Line 81"/>
            <p:cNvSpPr>
              <a:spLocks noChangeShapeType="1"/>
            </p:cNvSpPr>
            <p:nvPr/>
          </p:nvSpPr>
          <p:spPr bwMode="auto">
            <a:xfrm>
              <a:off x="5032" y="2379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Line 82"/>
            <p:cNvSpPr>
              <a:spLocks noChangeShapeType="1"/>
            </p:cNvSpPr>
            <p:nvPr/>
          </p:nvSpPr>
          <p:spPr bwMode="auto">
            <a:xfrm>
              <a:off x="5162" y="2379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Rectangle 83"/>
            <p:cNvSpPr>
              <a:spLocks noChangeArrowheads="1"/>
            </p:cNvSpPr>
            <p:nvPr/>
          </p:nvSpPr>
          <p:spPr bwMode="auto">
            <a:xfrm>
              <a:off x="4543" y="2616"/>
              <a:ext cx="687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编码</a:t>
              </a:r>
            </a:p>
          </p:txBody>
        </p:sp>
        <p:sp>
          <p:nvSpPr>
            <p:cNvPr id="52264" name="Line 84"/>
            <p:cNvSpPr>
              <a:spLocks noChangeShapeType="1"/>
            </p:cNvSpPr>
            <p:nvPr/>
          </p:nvSpPr>
          <p:spPr bwMode="auto">
            <a:xfrm>
              <a:off x="5227" y="2773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85"/>
            <p:cNvSpPr>
              <a:spLocks noChangeShapeType="1"/>
            </p:cNvSpPr>
            <p:nvPr/>
          </p:nvSpPr>
          <p:spPr bwMode="auto">
            <a:xfrm>
              <a:off x="5357" y="2773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Rectangle 86"/>
            <p:cNvSpPr>
              <a:spLocks noChangeArrowheads="1"/>
            </p:cNvSpPr>
            <p:nvPr/>
          </p:nvSpPr>
          <p:spPr bwMode="auto">
            <a:xfrm>
              <a:off x="4739" y="3009"/>
              <a:ext cx="687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测试</a:t>
              </a:r>
            </a:p>
          </p:txBody>
        </p:sp>
        <p:sp>
          <p:nvSpPr>
            <p:cNvPr id="52267" name="Line 87"/>
            <p:cNvSpPr>
              <a:spLocks noChangeShapeType="1"/>
            </p:cNvSpPr>
            <p:nvPr/>
          </p:nvSpPr>
          <p:spPr bwMode="auto">
            <a:xfrm>
              <a:off x="5423" y="3167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Line 88"/>
            <p:cNvSpPr>
              <a:spLocks noChangeShapeType="1"/>
            </p:cNvSpPr>
            <p:nvPr/>
          </p:nvSpPr>
          <p:spPr bwMode="auto">
            <a:xfrm>
              <a:off x="5553" y="3167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Rectangle 89"/>
            <p:cNvSpPr>
              <a:spLocks noChangeArrowheads="1"/>
            </p:cNvSpPr>
            <p:nvPr/>
          </p:nvSpPr>
          <p:spPr bwMode="auto">
            <a:xfrm>
              <a:off x="4934" y="3403"/>
              <a:ext cx="687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维护</a:t>
              </a:r>
            </a:p>
          </p:txBody>
        </p:sp>
        <p:sp>
          <p:nvSpPr>
            <p:cNvPr id="52270" name="Line 91"/>
            <p:cNvSpPr>
              <a:spLocks noChangeShapeType="1"/>
            </p:cNvSpPr>
            <p:nvPr/>
          </p:nvSpPr>
          <p:spPr bwMode="auto">
            <a:xfrm>
              <a:off x="3588" y="1038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Line 92"/>
            <p:cNvSpPr>
              <a:spLocks noChangeShapeType="1"/>
            </p:cNvSpPr>
            <p:nvPr/>
          </p:nvSpPr>
          <p:spPr bwMode="auto">
            <a:xfrm>
              <a:off x="3588" y="2041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Line 93"/>
            <p:cNvSpPr>
              <a:spLocks noChangeShapeType="1"/>
            </p:cNvSpPr>
            <p:nvPr/>
          </p:nvSpPr>
          <p:spPr bwMode="auto">
            <a:xfrm>
              <a:off x="3588" y="3238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94"/>
            <p:cNvSpPr>
              <a:spLocks noChangeShapeType="1"/>
            </p:cNvSpPr>
            <p:nvPr/>
          </p:nvSpPr>
          <p:spPr bwMode="auto">
            <a:xfrm>
              <a:off x="3588" y="2614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95"/>
            <p:cNvSpPr>
              <a:spLocks noChangeShapeType="1"/>
            </p:cNvSpPr>
            <p:nvPr/>
          </p:nvSpPr>
          <p:spPr bwMode="auto">
            <a:xfrm>
              <a:off x="3651" y="103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96"/>
            <p:cNvSpPr>
              <a:spLocks noChangeShapeType="1"/>
            </p:cNvSpPr>
            <p:nvPr/>
          </p:nvSpPr>
          <p:spPr bwMode="auto">
            <a:xfrm>
              <a:off x="3651" y="167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Rectangle 97"/>
            <p:cNvSpPr>
              <a:spLocks noChangeArrowheads="1"/>
            </p:cNvSpPr>
            <p:nvPr/>
          </p:nvSpPr>
          <p:spPr bwMode="auto">
            <a:xfrm>
              <a:off x="3516" y="1478"/>
              <a:ext cx="273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分析</a:t>
              </a:r>
            </a:p>
          </p:txBody>
        </p:sp>
        <p:sp>
          <p:nvSpPr>
            <p:cNvPr id="52277" name="Rectangle 98"/>
            <p:cNvSpPr>
              <a:spLocks noChangeArrowheads="1"/>
            </p:cNvSpPr>
            <p:nvPr/>
          </p:nvSpPr>
          <p:spPr bwMode="auto">
            <a:xfrm>
              <a:off x="3515" y="2827"/>
              <a:ext cx="273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52278" name="Line 99"/>
            <p:cNvSpPr>
              <a:spLocks noChangeShapeType="1"/>
            </p:cNvSpPr>
            <p:nvPr/>
          </p:nvSpPr>
          <p:spPr bwMode="auto">
            <a:xfrm>
              <a:off x="3651" y="2041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100"/>
            <p:cNvSpPr>
              <a:spLocks noChangeShapeType="1"/>
            </p:cNvSpPr>
            <p:nvPr/>
          </p:nvSpPr>
          <p:spPr bwMode="auto">
            <a:xfrm>
              <a:off x="3651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Rectangle 101"/>
            <p:cNvSpPr>
              <a:spLocks noChangeArrowheads="1"/>
            </p:cNvSpPr>
            <p:nvPr/>
          </p:nvSpPr>
          <p:spPr bwMode="auto">
            <a:xfrm>
              <a:off x="3515" y="2251"/>
              <a:ext cx="273" cy="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设计</a:t>
              </a:r>
            </a:p>
          </p:txBody>
        </p:sp>
        <p:sp>
          <p:nvSpPr>
            <p:cNvPr id="52281" name="Line 102"/>
            <p:cNvSpPr>
              <a:spLocks noChangeShapeType="1"/>
            </p:cNvSpPr>
            <p:nvPr/>
          </p:nvSpPr>
          <p:spPr bwMode="auto">
            <a:xfrm flipV="1">
              <a:off x="3652" y="30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Line 103"/>
            <p:cNvSpPr>
              <a:spLocks noChangeShapeType="1"/>
            </p:cNvSpPr>
            <p:nvPr/>
          </p:nvSpPr>
          <p:spPr bwMode="auto">
            <a:xfrm>
              <a:off x="3651" y="26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Text Box 104"/>
            <p:cNvSpPr txBox="1">
              <a:spLocks noChangeArrowheads="1"/>
            </p:cNvSpPr>
            <p:nvPr/>
          </p:nvSpPr>
          <p:spPr bwMode="auto">
            <a:xfrm>
              <a:off x="3878" y="3756"/>
              <a:ext cx="15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对应的生命周期各阶段</a:t>
              </a:r>
            </a:p>
          </p:txBody>
        </p:sp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179388" y="1628775"/>
            <a:ext cx="2557462" cy="4397999"/>
            <a:chOff x="204" y="1026"/>
            <a:chExt cx="1520" cy="2454"/>
          </a:xfrm>
        </p:grpSpPr>
        <p:sp>
          <p:nvSpPr>
            <p:cNvPr id="52230" name="Text Box 4"/>
            <p:cNvSpPr txBox="1">
              <a:spLocks noChangeArrowheads="1"/>
            </p:cNvSpPr>
            <p:nvPr/>
          </p:nvSpPr>
          <p:spPr bwMode="auto">
            <a:xfrm>
              <a:off x="384" y="3326"/>
              <a:ext cx="10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/>
                <a:t>传统瀑布模型</a:t>
              </a:r>
            </a:p>
          </p:txBody>
        </p:sp>
        <p:grpSp>
          <p:nvGrpSpPr>
            <p:cNvPr id="52231" name="Group 105"/>
            <p:cNvGrpSpPr>
              <a:grpSpLocks/>
            </p:cNvGrpSpPr>
            <p:nvPr/>
          </p:nvGrpSpPr>
          <p:grpSpPr bwMode="auto">
            <a:xfrm>
              <a:off x="204" y="1026"/>
              <a:ext cx="1520" cy="2184"/>
              <a:chOff x="1293" y="618"/>
              <a:chExt cx="2948" cy="3402"/>
            </a:xfrm>
          </p:grpSpPr>
          <p:grpSp>
            <p:nvGrpSpPr>
              <p:cNvPr id="52232" name="Group 106"/>
              <p:cNvGrpSpPr>
                <a:grpSpLocks/>
              </p:cNvGrpSpPr>
              <p:nvPr/>
            </p:nvGrpSpPr>
            <p:grpSpPr bwMode="auto">
              <a:xfrm>
                <a:off x="1293" y="618"/>
                <a:ext cx="816" cy="408"/>
                <a:chOff x="1474" y="845"/>
                <a:chExt cx="816" cy="544"/>
              </a:xfrm>
            </p:grpSpPr>
            <p:sp>
              <p:nvSpPr>
                <p:cNvPr id="5224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74" y="845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>
                      <a:solidFill>
                        <a:srgbClr val="0000FF"/>
                      </a:solidFill>
                    </a:rPr>
                    <a:t>需求分析</a:t>
                  </a:r>
                </a:p>
              </p:txBody>
            </p:sp>
            <p:sp>
              <p:nvSpPr>
                <p:cNvPr id="5225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474" y="1117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/>
                    <a:t>验证</a:t>
                  </a:r>
                </a:p>
              </p:txBody>
            </p:sp>
          </p:grpSp>
          <p:grpSp>
            <p:nvGrpSpPr>
              <p:cNvPr id="52233" name="Group 109"/>
              <p:cNvGrpSpPr>
                <a:grpSpLocks/>
              </p:cNvGrpSpPr>
              <p:nvPr/>
            </p:nvGrpSpPr>
            <p:grpSpPr bwMode="auto">
              <a:xfrm>
                <a:off x="1701" y="1253"/>
                <a:ext cx="816" cy="408"/>
                <a:chOff x="1474" y="845"/>
                <a:chExt cx="816" cy="544"/>
              </a:xfrm>
            </p:grpSpPr>
            <p:sp>
              <p:nvSpPr>
                <p:cNvPr id="522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74" y="845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>
                      <a:solidFill>
                        <a:srgbClr val="0000FF"/>
                      </a:solidFill>
                    </a:rPr>
                    <a:t>规格说明</a:t>
                  </a:r>
                </a:p>
              </p:txBody>
            </p:sp>
            <p:sp>
              <p:nvSpPr>
                <p:cNvPr id="522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74" y="1117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/>
                    <a:t>验证</a:t>
                  </a:r>
                </a:p>
              </p:txBody>
            </p:sp>
          </p:grpSp>
          <p:grpSp>
            <p:nvGrpSpPr>
              <p:cNvPr id="52234" name="Group 112"/>
              <p:cNvGrpSpPr>
                <a:grpSpLocks/>
              </p:cNvGrpSpPr>
              <p:nvPr/>
            </p:nvGrpSpPr>
            <p:grpSpPr bwMode="auto">
              <a:xfrm>
                <a:off x="2109" y="1933"/>
                <a:ext cx="816" cy="408"/>
                <a:chOff x="1474" y="845"/>
                <a:chExt cx="816" cy="544"/>
              </a:xfrm>
            </p:grpSpPr>
            <p:sp>
              <p:nvSpPr>
                <p:cNvPr id="5224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474" y="845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>
                      <a:solidFill>
                        <a:srgbClr val="0000FF"/>
                      </a:solidFill>
                    </a:rPr>
                    <a:t>设计</a:t>
                  </a:r>
                </a:p>
              </p:txBody>
            </p:sp>
            <p:sp>
              <p:nvSpPr>
                <p:cNvPr id="5224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474" y="1117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/>
                    <a:t>验证</a:t>
                  </a:r>
                </a:p>
              </p:txBody>
            </p:sp>
          </p:grpSp>
          <p:grpSp>
            <p:nvGrpSpPr>
              <p:cNvPr id="52235" name="Group 115"/>
              <p:cNvGrpSpPr>
                <a:grpSpLocks/>
              </p:cNvGrpSpPr>
              <p:nvPr/>
            </p:nvGrpSpPr>
            <p:grpSpPr bwMode="auto">
              <a:xfrm>
                <a:off x="2517" y="2614"/>
                <a:ext cx="816" cy="408"/>
                <a:chOff x="1474" y="845"/>
                <a:chExt cx="816" cy="544"/>
              </a:xfrm>
            </p:grpSpPr>
            <p:sp>
              <p:nvSpPr>
                <p:cNvPr id="52243" name="Rectangle 116"/>
                <p:cNvSpPr>
                  <a:spLocks noChangeArrowheads="1"/>
                </p:cNvSpPr>
                <p:nvPr/>
              </p:nvSpPr>
              <p:spPr bwMode="auto">
                <a:xfrm>
                  <a:off x="1474" y="845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>
                      <a:solidFill>
                        <a:srgbClr val="0000FF"/>
                      </a:solidFill>
                    </a:rPr>
                    <a:t>编码</a:t>
                  </a:r>
                </a:p>
              </p:txBody>
            </p:sp>
            <p:sp>
              <p:nvSpPr>
                <p:cNvPr id="52244" name="Rectangle 117"/>
                <p:cNvSpPr>
                  <a:spLocks noChangeArrowheads="1"/>
                </p:cNvSpPr>
                <p:nvPr/>
              </p:nvSpPr>
              <p:spPr bwMode="auto">
                <a:xfrm>
                  <a:off x="1474" y="1117"/>
                  <a:ext cx="81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/>
                    <a:t>验证</a:t>
                  </a:r>
                </a:p>
              </p:txBody>
            </p:sp>
          </p:grpSp>
          <p:sp>
            <p:nvSpPr>
              <p:cNvPr id="52236" name="Rectangle 118"/>
              <p:cNvSpPr>
                <a:spLocks noChangeArrowheads="1"/>
              </p:cNvSpPr>
              <p:nvPr/>
            </p:nvSpPr>
            <p:spPr bwMode="auto">
              <a:xfrm>
                <a:off x="2971" y="3317"/>
                <a:ext cx="816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b="1">
                    <a:solidFill>
                      <a:srgbClr val="0000FF"/>
                    </a:solidFill>
                  </a:rPr>
                  <a:t>综合测试</a:t>
                </a:r>
              </a:p>
            </p:txBody>
          </p:sp>
          <p:sp>
            <p:nvSpPr>
              <p:cNvPr id="52237" name="Rectangle 119"/>
              <p:cNvSpPr>
                <a:spLocks noChangeArrowheads="1"/>
              </p:cNvSpPr>
              <p:nvPr/>
            </p:nvSpPr>
            <p:spPr bwMode="auto">
              <a:xfrm>
                <a:off x="3425" y="3816"/>
                <a:ext cx="816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b="1">
                    <a:solidFill>
                      <a:srgbClr val="0000FF"/>
                    </a:solidFill>
                  </a:rPr>
                  <a:t>维护</a:t>
                </a:r>
              </a:p>
            </p:txBody>
          </p:sp>
          <p:sp>
            <p:nvSpPr>
              <p:cNvPr id="52238" name="Line 120"/>
              <p:cNvSpPr>
                <a:spLocks noChangeShapeType="1"/>
              </p:cNvSpPr>
              <p:nvPr/>
            </p:nvSpPr>
            <p:spPr bwMode="auto">
              <a:xfrm>
                <a:off x="1701" y="1071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9" name="Line 121"/>
              <p:cNvSpPr>
                <a:spLocks noChangeShapeType="1"/>
              </p:cNvSpPr>
              <p:nvPr/>
            </p:nvSpPr>
            <p:spPr bwMode="auto">
              <a:xfrm>
                <a:off x="2200" y="1734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0" name="Line 122"/>
              <p:cNvSpPr>
                <a:spLocks noChangeShapeType="1"/>
              </p:cNvSpPr>
              <p:nvPr/>
            </p:nvSpPr>
            <p:spPr bwMode="auto">
              <a:xfrm>
                <a:off x="2626" y="2405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1" name="Line 123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2" name="Line 124"/>
              <p:cNvSpPr>
                <a:spLocks noChangeShapeType="1"/>
              </p:cNvSpPr>
              <p:nvPr/>
            </p:nvSpPr>
            <p:spPr bwMode="auto">
              <a:xfrm>
                <a:off x="3606" y="3612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F4DCDE0-8D0D-4CF6-B85A-2C0166B5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6048672" cy="454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1D781F4D-A0A4-4EDF-B17B-8BCB5C03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1060977"/>
            <a:ext cx="1874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+mn-ea"/>
                <a:ea typeface="+mn-ea"/>
              </a:rPr>
              <a:t>型瀑布模型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EC18641-911A-4559-AE92-0A295FF9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04" y="1615440"/>
            <a:ext cx="7345560" cy="26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优点</a:t>
            </a:r>
          </a:p>
          <a:p>
            <a:pPr marL="714375" lvl="1" indent="-266700" eaLnBrk="1" hangingPunct="1"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可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强迫</a:t>
            </a:r>
            <a:r>
              <a:rPr kumimoji="1" lang="zh-CN" altLang="en-US" sz="2000" b="1" dirty="0">
                <a:latin typeface="+mn-ea"/>
                <a:ea typeface="+mn-ea"/>
              </a:rPr>
              <a:t>开发人员采用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规范的方法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714375" lvl="1" indent="-266700" eaLnBrk="1" hangingPunct="1"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严格规定</a:t>
            </a:r>
            <a:r>
              <a:rPr kumimoji="1" lang="zh-CN" altLang="en-US" sz="2000" b="1" dirty="0">
                <a:latin typeface="+mn-ea"/>
                <a:ea typeface="+mn-ea"/>
              </a:rPr>
              <a:t>了每个阶段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必须提交的文档</a:t>
            </a:r>
            <a:r>
              <a:rPr kumimoji="1" lang="zh-CN" altLang="en-US" sz="2000" b="1" dirty="0">
                <a:latin typeface="+mn-ea"/>
                <a:ea typeface="+mn-ea"/>
              </a:rPr>
              <a:t>。（无文档即不合格）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714375" lvl="1" indent="-26670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形成的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阶段成果</a:t>
            </a:r>
            <a:r>
              <a:rPr kumimoji="1" lang="zh-CN" altLang="en-US" sz="2000" b="1" dirty="0" smtClean="0">
                <a:latin typeface="+mn-ea"/>
                <a:ea typeface="+mn-ea"/>
              </a:rPr>
              <a:t>必须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严格验证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r>
              <a:rPr kumimoji="1" lang="zh-CN" altLang="en-US" sz="2000" dirty="0">
                <a:latin typeface="+mn-ea"/>
                <a:ea typeface="+mn-ea"/>
              </a:rPr>
              <a:t> </a:t>
            </a:r>
            <a:endParaRPr kumimoji="1" lang="zh-CN" altLang="en-US" sz="2000" b="1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</a:p>
          <a:p>
            <a:pPr marL="714375" lvl="1" indent="-266700" eaLnBrk="1" hangingPunct="1"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不可逆转（灵活度低）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714375" lvl="1" indent="-266700" eaLnBrk="1" hangingPunct="1"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因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文档驱动</a:t>
            </a:r>
            <a:r>
              <a:rPr kumimoji="1" lang="zh-CN" altLang="en-US" sz="2000" b="1" dirty="0">
                <a:latin typeface="+mn-ea"/>
                <a:ea typeface="+mn-ea"/>
              </a:rPr>
              <a:t>特性，可能导致最终产品得不到用户认可。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D360893-E65C-497E-888D-4AA56302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4543960"/>
            <a:ext cx="73467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整体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开发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模型。</a:t>
            </a:r>
            <a:r>
              <a:rPr lang="zh-CN" altLang="en-US" sz="2000" b="1" dirty="0" smtClean="0">
                <a:latin typeface="+mn-ea"/>
                <a:ea typeface="+mn-ea"/>
              </a:rPr>
              <a:t>过程中，用户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看不到</a:t>
            </a:r>
            <a:r>
              <a:rPr lang="zh-CN" altLang="en-US" sz="2000" b="1" u="sng" dirty="0">
                <a:latin typeface="+mn-ea"/>
                <a:ea typeface="+mn-ea"/>
              </a:rPr>
              <a:t>软件的直观体现</a:t>
            </a:r>
            <a:r>
              <a:rPr lang="zh-CN" altLang="en-US" sz="2000" b="1" dirty="0">
                <a:latin typeface="+mn-ea"/>
                <a:ea typeface="+mn-ea"/>
              </a:rPr>
              <a:t>。只有待开发完成后，当整个软件系统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全部呈现</a:t>
            </a:r>
            <a:r>
              <a:rPr lang="zh-CN" altLang="en-US" sz="2000" b="1" dirty="0">
                <a:latin typeface="+mn-ea"/>
                <a:ea typeface="+mn-ea"/>
              </a:rPr>
              <a:t>在用户面前，此时若发现有不满意的地方，为时已晚。（适用于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小规模</a:t>
            </a:r>
            <a:r>
              <a:rPr lang="zh-CN" altLang="en-US" sz="2000" b="1" dirty="0">
                <a:latin typeface="+mn-ea"/>
                <a:ea typeface="+mn-ea"/>
              </a:rPr>
              <a:t>或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需求明确</a:t>
            </a:r>
            <a:r>
              <a:rPr lang="zh-CN" altLang="en-US" sz="2000" b="1" dirty="0">
                <a:latin typeface="+mn-ea"/>
                <a:ea typeface="+mn-ea"/>
              </a:rPr>
              <a:t>的软件项目）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C2609573-3B4F-4A9C-AC66-FB4B8811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1060977"/>
            <a:ext cx="2594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瀑布模型的优缺点</a:t>
            </a:r>
          </a:p>
        </p:txBody>
      </p:sp>
    </p:spTree>
    <p:extLst>
      <p:ext uri="{BB962C8B-B14F-4D97-AF65-F5344CB8AC3E}">
        <p14:creationId xmlns:p14="http://schemas.microsoft.com/office/powerpoint/2010/main" val="1071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1403350" y="1043444"/>
            <a:ext cx="2520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+mn-ea"/>
                <a:ea typeface="+mn-ea"/>
              </a:rPr>
              <a:t>⑵</a:t>
            </a:r>
            <a:r>
              <a:rPr kumimoji="1" lang="zh-CN" altLang="en-US" sz="2400" b="1" dirty="0">
                <a:latin typeface="+mn-ea"/>
                <a:ea typeface="+mn-ea"/>
              </a:rPr>
              <a:t>、快速原型模型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376716" y="1593288"/>
            <a:ext cx="7371748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1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定义：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快速建立</a:t>
            </a:r>
            <a:r>
              <a:rPr kumimoji="1" lang="zh-CN" altLang="en-US" sz="2000" b="1" dirty="0">
                <a:latin typeface="+mn-ea"/>
                <a:ea typeface="+mn-ea"/>
              </a:rPr>
              <a:t>一个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能反映</a:t>
            </a:r>
            <a:r>
              <a:rPr kumimoji="1" lang="zh-CN" altLang="en-US" sz="2000" b="1" u="wavyHeavy" dirty="0">
                <a:solidFill>
                  <a:srgbClr val="0000FF"/>
                </a:solidFill>
                <a:latin typeface="+mn-ea"/>
                <a:ea typeface="+mn-ea"/>
              </a:rPr>
              <a:t>用户主要需求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原型系统</a:t>
            </a:r>
            <a:r>
              <a:rPr kumimoji="1" lang="zh-CN" altLang="en-US" sz="2000" b="1" dirty="0">
                <a:latin typeface="+mn-ea"/>
                <a:ea typeface="+mn-ea"/>
              </a:rPr>
              <a:t>，尽快让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     </a:t>
            </a:r>
            <a:r>
              <a:rPr kumimoji="1" lang="zh-CN" altLang="en-US" sz="2000" b="1" dirty="0">
                <a:latin typeface="+mn-ea"/>
                <a:ea typeface="+mn-ea"/>
              </a:rPr>
              <a:t>用户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试用并提出修改意见</a:t>
            </a:r>
            <a:r>
              <a:rPr kumimoji="1" lang="zh-CN" altLang="en-US" sz="2000" b="1" dirty="0">
                <a:latin typeface="+mn-ea"/>
                <a:ea typeface="+mn-ea"/>
              </a:rPr>
              <a:t>，开发人员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快速修改后</a:t>
            </a:r>
            <a:r>
              <a:rPr kumimoji="1" lang="zh-CN" altLang="en-US" sz="2000" b="1" dirty="0">
                <a:latin typeface="+mn-ea"/>
                <a:ea typeface="+mn-ea"/>
              </a:rPr>
              <a:t>提交用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     </a:t>
            </a:r>
            <a:r>
              <a:rPr kumimoji="1" lang="zh-CN" altLang="en-US" sz="2000" b="1" dirty="0">
                <a:latin typeface="+mn-ea"/>
                <a:ea typeface="+mn-ea"/>
              </a:rPr>
              <a:t>户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再试用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开发初期</a:t>
            </a:r>
            <a:r>
              <a:rPr kumimoji="1" lang="zh-CN" altLang="en-US" sz="2000" b="1" dirty="0">
                <a:latin typeface="+mn-ea"/>
                <a:ea typeface="+mn-ea"/>
              </a:rPr>
              <a:t>确定软件需求较困难</a:t>
            </a:r>
          </a:p>
          <a:p>
            <a:pPr marL="342900" indent="-342900"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建立一个介于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开发者</a:t>
            </a:r>
            <a:r>
              <a:rPr kumimoji="1" lang="zh-CN" altLang="en-US" sz="2000" b="1" dirty="0">
                <a:latin typeface="+mn-ea"/>
                <a:ea typeface="+mn-ea"/>
              </a:rPr>
              <a:t>与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用户</a:t>
            </a:r>
            <a:r>
              <a:rPr kumimoji="1" lang="zh-CN" altLang="en-US" sz="2000" b="1" dirty="0">
                <a:latin typeface="+mn-ea"/>
                <a:ea typeface="+mn-ea"/>
              </a:rPr>
              <a:t>之间的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快速通道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1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+mn-ea"/>
                <a:ea typeface="+mn-ea"/>
              </a:rPr>
              <a:t>也是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整体开发模型</a:t>
            </a:r>
            <a:r>
              <a:rPr kumimoji="1" lang="zh-CN" altLang="en-US" sz="2000" b="1" dirty="0">
                <a:latin typeface="+mn-ea"/>
                <a:ea typeface="+mn-ea"/>
              </a:rPr>
              <a:t>，实现的是系统的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功能子集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1547564" y="4509120"/>
            <a:ext cx="19383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+mn-ea"/>
                <a:ea typeface="+mn-ea"/>
              </a:rPr>
              <a:t>根据</a:t>
            </a:r>
            <a:r>
              <a:rPr lang="zh-CN" altLang="en-US" sz="1800" b="1" dirty="0">
                <a:solidFill>
                  <a:srgbClr val="CC0000"/>
                </a:solidFill>
                <a:latin typeface="+mn-ea"/>
                <a:ea typeface="+mn-ea"/>
              </a:rPr>
              <a:t>能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快速明确</a:t>
            </a:r>
            <a:r>
              <a:rPr lang="zh-CN" altLang="en-US" sz="1800" b="1" dirty="0">
                <a:latin typeface="+mn-ea"/>
                <a:ea typeface="+mn-ea"/>
              </a:rPr>
              <a:t>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ea typeface="+mn-ea"/>
              </a:rPr>
              <a:t>部分需求</a:t>
            </a:r>
            <a:r>
              <a:rPr lang="zh-CN" altLang="en-US" sz="1800" b="1" dirty="0">
                <a:latin typeface="+mn-ea"/>
                <a:ea typeface="+mn-ea"/>
              </a:rPr>
              <a:t>编写程序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55627" y="5177458"/>
            <a:ext cx="1982788" cy="576263"/>
            <a:chOff x="2555627" y="4868962"/>
            <a:chExt cx="1982788" cy="576263"/>
          </a:xfrm>
        </p:grpSpPr>
        <p:sp>
          <p:nvSpPr>
            <p:cNvPr id="54278" name="Rectangle 8"/>
            <p:cNvSpPr>
              <a:spLocks noChangeArrowheads="1"/>
            </p:cNvSpPr>
            <p:nvPr/>
          </p:nvSpPr>
          <p:spPr bwMode="auto">
            <a:xfrm>
              <a:off x="2555627" y="5170587"/>
              <a:ext cx="19827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+mn-ea"/>
                  <a:ea typeface="+mn-ea"/>
                </a:rPr>
                <a:t>实现系统</a:t>
              </a: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功能子集</a:t>
              </a:r>
            </a:p>
          </p:txBody>
        </p:sp>
        <p:sp>
          <p:nvSpPr>
            <p:cNvPr id="54283" name="Line 13"/>
            <p:cNvSpPr>
              <a:spLocks noChangeShapeType="1"/>
            </p:cNvSpPr>
            <p:nvPr/>
          </p:nvSpPr>
          <p:spPr bwMode="auto">
            <a:xfrm>
              <a:off x="2809627" y="4868962"/>
              <a:ext cx="525463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85939" y="4531345"/>
            <a:ext cx="1622425" cy="862013"/>
            <a:chOff x="3785939" y="4222849"/>
            <a:chExt cx="1622425" cy="862013"/>
          </a:xfrm>
        </p:grpSpPr>
        <p:sp>
          <p:nvSpPr>
            <p:cNvPr id="54279" name="Rectangle 9"/>
            <p:cNvSpPr>
              <a:spLocks noChangeArrowheads="1"/>
            </p:cNvSpPr>
            <p:nvPr/>
          </p:nvSpPr>
          <p:spPr bwMode="auto">
            <a:xfrm>
              <a:off x="3995489" y="4222849"/>
              <a:ext cx="141287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+mn-ea"/>
                  <a:ea typeface="+mn-ea"/>
                </a:rPr>
                <a:t>几次交互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需求逐步丰富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4284" name="Line 14"/>
            <p:cNvSpPr>
              <a:spLocks noChangeShapeType="1"/>
            </p:cNvSpPr>
            <p:nvPr/>
          </p:nvSpPr>
          <p:spPr bwMode="auto">
            <a:xfrm flipV="1">
              <a:off x="3785939" y="4795937"/>
              <a:ext cx="52863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32114" y="5106020"/>
            <a:ext cx="1109663" cy="604838"/>
            <a:chOff x="4932114" y="4797524"/>
            <a:chExt cx="1109663" cy="604838"/>
          </a:xfrm>
        </p:grpSpPr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4989264" y="5186462"/>
              <a:ext cx="1052513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+mn-ea"/>
                  <a:ea typeface="+mn-ea"/>
                </a:rPr>
                <a:t>用户确定</a:t>
              </a:r>
            </a:p>
          </p:txBody>
        </p:sp>
        <p:sp>
          <p:nvSpPr>
            <p:cNvPr id="54285" name="Line 15"/>
            <p:cNvSpPr>
              <a:spLocks noChangeShapeType="1"/>
            </p:cNvSpPr>
            <p:nvPr/>
          </p:nvSpPr>
          <p:spPr bwMode="auto">
            <a:xfrm>
              <a:off x="4932114" y="4797524"/>
              <a:ext cx="5842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17939" y="4753595"/>
            <a:ext cx="2460626" cy="639763"/>
            <a:chOff x="5817939" y="4445099"/>
            <a:chExt cx="2460626" cy="639763"/>
          </a:xfrm>
        </p:grpSpPr>
        <p:sp>
          <p:nvSpPr>
            <p:cNvPr id="54281" name="Rectangle 11"/>
            <p:cNvSpPr>
              <a:spLocks noChangeArrowheads="1"/>
            </p:cNvSpPr>
            <p:nvPr/>
          </p:nvSpPr>
          <p:spPr bwMode="auto">
            <a:xfrm>
              <a:off x="5867152" y="4445099"/>
              <a:ext cx="24114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+mn-ea"/>
                  <a:ea typeface="+mn-ea"/>
                </a:rPr>
                <a:t>形成</a:t>
              </a: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最终整体说明文档</a:t>
              </a:r>
            </a:p>
          </p:txBody>
        </p:sp>
        <p:sp>
          <p:nvSpPr>
            <p:cNvPr id="54286" name="Line 16"/>
            <p:cNvSpPr>
              <a:spLocks noChangeShapeType="1"/>
            </p:cNvSpPr>
            <p:nvPr/>
          </p:nvSpPr>
          <p:spPr bwMode="auto">
            <a:xfrm flipV="1">
              <a:off x="5817939" y="4795937"/>
              <a:ext cx="52387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80039" y="5106020"/>
            <a:ext cx="1368425" cy="635001"/>
            <a:chOff x="7380039" y="4797524"/>
            <a:chExt cx="1368425" cy="635001"/>
          </a:xfrm>
        </p:grpSpPr>
        <p:sp>
          <p:nvSpPr>
            <p:cNvPr id="54282" name="Rectangle 12"/>
            <p:cNvSpPr>
              <a:spLocks noChangeArrowheads="1"/>
            </p:cNvSpPr>
            <p:nvPr/>
          </p:nvSpPr>
          <p:spPr bwMode="auto">
            <a:xfrm>
              <a:off x="7545139" y="5157887"/>
              <a:ext cx="1203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全面开发</a:t>
              </a:r>
            </a:p>
          </p:txBody>
        </p:sp>
        <p:sp>
          <p:nvSpPr>
            <p:cNvPr id="54287" name="Line 17"/>
            <p:cNvSpPr>
              <a:spLocks noChangeShapeType="1"/>
            </p:cNvSpPr>
            <p:nvPr/>
          </p:nvSpPr>
          <p:spPr bwMode="auto">
            <a:xfrm>
              <a:off x="7380039" y="4797524"/>
              <a:ext cx="61595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221088"/>
            <a:ext cx="7632848" cy="12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ct val="135000"/>
              </a:lnSpc>
              <a:spcAft>
                <a:spcPts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/>
              <a:t>运用</a:t>
            </a:r>
            <a:r>
              <a:rPr lang="zh-CN" altLang="zh-CN" sz="2000" b="1" dirty="0">
                <a:solidFill>
                  <a:srgbClr val="FF0000"/>
                </a:solidFill>
              </a:rPr>
              <a:t>墨刀</a:t>
            </a:r>
            <a:r>
              <a:rPr lang="zh-CN" altLang="zh-CN" sz="2000" b="1" dirty="0"/>
              <a:t>进行快速原型系统的</a:t>
            </a:r>
            <a:r>
              <a:rPr lang="zh-CN" altLang="zh-CN" sz="2000" b="1" dirty="0" smtClean="0"/>
              <a:t>构建</a:t>
            </a:r>
            <a:endParaRPr lang="en-US" altLang="zh-CN" sz="2000" b="1" dirty="0" smtClean="0"/>
          </a:p>
          <a:p>
            <a:pPr marL="342900" indent="-342900" algn="just">
              <a:lnSpc>
                <a:spcPct val="135000"/>
              </a:lnSpc>
              <a:spcAft>
                <a:spcPts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/>
              <a:t>掌握</a:t>
            </a:r>
            <a:r>
              <a:rPr lang="en-US" altLang="zh-CN" sz="2000" b="1" dirty="0">
                <a:solidFill>
                  <a:srgbClr val="FF3300"/>
                </a:solidFill>
              </a:rPr>
              <a:t>Gitee</a:t>
            </a:r>
            <a:r>
              <a:rPr lang="zh-CN" altLang="zh-CN" sz="2000" b="1" dirty="0">
                <a:solidFill>
                  <a:srgbClr val="FF3300"/>
                </a:solidFill>
              </a:rPr>
              <a:t>平台</a:t>
            </a:r>
            <a:r>
              <a:rPr lang="zh-CN" altLang="zh-CN" sz="2000" b="1" dirty="0"/>
              <a:t>中如何运用</a:t>
            </a:r>
            <a:r>
              <a:rPr lang="en-US" altLang="zh-CN" sz="2000" b="1" dirty="0" smtClean="0"/>
              <a:t>WIKI</a:t>
            </a:r>
            <a:r>
              <a:rPr lang="zh-CN" altLang="en-US" sz="2000" b="1" dirty="0"/>
              <a:t>记录</a:t>
            </a:r>
            <a:r>
              <a:rPr lang="zh-CN" altLang="zh-CN" sz="2000" b="1" dirty="0" smtClean="0"/>
              <a:t>文档</a:t>
            </a:r>
            <a:r>
              <a:rPr lang="en-US" altLang="zh-CN" sz="2000" b="1" dirty="0" smtClean="0"/>
              <a:t>(markdown</a:t>
            </a:r>
            <a:r>
              <a:rPr lang="zh-CN" altLang="zh-CN" sz="2000" b="1" dirty="0" smtClean="0"/>
              <a:t>模式</a:t>
            </a:r>
            <a:r>
              <a:rPr lang="en-US" altLang="zh-CN" sz="2000" b="1" dirty="0" smtClean="0"/>
              <a:t>)</a:t>
            </a:r>
          </a:p>
          <a:p>
            <a:pPr marL="342900" indent="-342900" algn="just">
              <a:lnSpc>
                <a:spcPct val="135000"/>
              </a:lnSpc>
              <a:spcAft>
                <a:spcPts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dirty="0" smtClean="0"/>
              <a:t>运用</a:t>
            </a:r>
            <a:r>
              <a:rPr lang="en-US" altLang="zh-CN" sz="2000" b="1" dirty="0" smtClean="0"/>
              <a:t>processon</a:t>
            </a:r>
            <a:r>
              <a:rPr lang="zh-CN" altLang="zh-CN" sz="2000" b="1" dirty="0" smtClean="0"/>
              <a:t>在线画图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187625" y="1628800"/>
            <a:ext cx="7272808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）：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解决了用户的什么需求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Approach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有什么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关注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的问题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Benefit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用户带来什么好处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Competitors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类似</a:t>
            </a:r>
            <a:r>
              <a:rPr lang="zh-CN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的竞争者，他们的产品怎么样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Delivery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推广</a:t>
            </a:r>
            <a:r>
              <a:rPr lang="zh-CN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4"/>
          <p:cNvGrpSpPr>
            <a:grpSpLocks/>
          </p:cNvGrpSpPr>
          <p:nvPr/>
        </p:nvGrpSpPr>
        <p:grpSpPr bwMode="auto">
          <a:xfrm>
            <a:off x="971550" y="1846263"/>
            <a:ext cx="3197225" cy="3887787"/>
            <a:chOff x="1519" y="795"/>
            <a:chExt cx="1860" cy="2771"/>
          </a:xfrm>
        </p:grpSpPr>
        <p:sp>
          <p:nvSpPr>
            <p:cNvPr id="55322" name="Line 5"/>
            <p:cNvSpPr>
              <a:spLocks noChangeShapeType="1"/>
            </p:cNvSpPr>
            <p:nvPr/>
          </p:nvSpPr>
          <p:spPr bwMode="auto">
            <a:xfrm>
              <a:off x="2977" y="3193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23" name="Group 6"/>
            <p:cNvGrpSpPr>
              <a:grpSpLocks/>
            </p:cNvGrpSpPr>
            <p:nvPr/>
          </p:nvGrpSpPr>
          <p:grpSpPr bwMode="auto">
            <a:xfrm>
              <a:off x="1519" y="795"/>
              <a:ext cx="487" cy="330"/>
              <a:chOff x="1474" y="845"/>
              <a:chExt cx="816" cy="544"/>
            </a:xfrm>
          </p:grpSpPr>
          <p:sp>
            <p:nvSpPr>
              <p:cNvPr id="55357" name="Rectangle 7"/>
              <p:cNvSpPr>
                <a:spLocks noChangeArrowheads="1"/>
              </p:cNvSpPr>
              <p:nvPr/>
            </p:nvSpPr>
            <p:spPr bwMode="auto">
              <a:xfrm>
                <a:off x="1474" y="84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快速原型</a:t>
                </a:r>
              </a:p>
            </p:txBody>
          </p:sp>
          <p:sp>
            <p:nvSpPr>
              <p:cNvPr id="55358" name="Rectangle 8"/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latin typeface="Arial" panose="020B0604020202020204" pitchFamily="34" charset="0"/>
                  </a:rPr>
                  <a:t>验证</a:t>
                </a:r>
              </a:p>
            </p:txBody>
          </p:sp>
        </p:grpSp>
        <p:grpSp>
          <p:nvGrpSpPr>
            <p:cNvPr id="55324" name="Group 9"/>
            <p:cNvGrpSpPr>
              <a:grpSpLocks/>
            </p:cNvGrpSpPr>
            <p:nvPr/>
          </p:nvGrpSpPr>
          <p:grpSpPr bwMode="auto">
            <a:xfrm>
              <a:off x="1735" y="1355"/>
              <a:ext cx="487" cy="330"/>
              <a:chOff x="1474" y="845"/>
              <a:chExt cx="816" cy="544"/>
            </a:xfrm>
          </p:grpSpPr>
          <p:sp>
            <p:nvSpPr>
              <p:cNvPr id="55355" name="Rectangle 10"/>
              <p:cNvSpPr>
                <a:spLocks noChangeArrowheads="1"/>
              </p:cNvSpPr>
              <p:nvPr/>
            </p:nvSpPr>
            <p:spPr bwMode="auto">
              <a:xfrm>
                <a:off x="1474" y="84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规格说明</a:t>
                </a:r>
              </a:p>
            </p:txBody>
          </p:sp>
          <p:sp>
            <p:nvSpPr>
              <p:cNvPr id="55356" name="Rectangle 11"/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latin typeface="Arial" panose="020B0604020202020204" pitchFamily="34" charset="0"/>
                  </a:rPr>
                  <a:t>验证</a:t>
                </a:r>
              </a:p>
            </p:txBody>
          </p:sp>
        </p:grpSp>
        <p:grpSp>
          <p:nvGrpSpPr>
            <p:cNvPr id="55325" name="Group 12"/>
            <p:cNvGrpSpPr>
              <a:grpSpLocks/>
            </p:cNvGrpSpPr>
            <p:nvPr/>
          </p:nvGrpSpPr>
          <p:grpSpPr bwMode="auto">
            <a:xfrm>
              <a:off x="1979" y="1904"/>
              <a:ext cx="486" cy="330"/>
              <a:chOff x="1474" y="845"/>
              <a:chExt cx="816" cy="544"/>
            </a:xfrm>
          </p:grpSpPr>
          <p:sp>
            <p:nvSpPr>
              <p:cNvPr id="55353" name="Rectangle 13"/>
              <p:cNvSpPr>
                <a:spLocks noChangeArrowheads="1"/>
              </p:cNvSpPr>
              <p:nvPr/>
            </p:nvSpPr>
            <p:spPr bwMode="auto">
              <a:xfrm>
                <a:off x="1474" y="84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设计</a:t>
                </a:r>
              </a:p>
            </p:txBody>
          </p:sp>
          <p:sp>
            <p:nvSpPr>
              <p:cNvPr id="55354" name="Rectangle 14"/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latin typeface="Arial" panose="020B0604020202020204" pitchFamily="34" charset="0"/>
                  </a:rPr>
                  <a:t>验证</a:t>
                </a:r>
              </a:p>
            </p:txBody>
          </p:sp>
        </p:grpSp>
        <p:grpSp>
          <p:nvGrpSpPr>
            <p:cNvPr id="55326" name="Group 15"/>
            <p:cNvGrpSpPr>
              <a:grpSpLocks/>
            </p:cNvGrpSpPr>
            <p:nvPr/>
          </p:nvGrpSpPr>
          <p:grpSpPr bwMode="auto">
            <a:xfrm>
              <a:off x="2222" y="2455"/>
              <a:ext cx="486" cy="329"/>
              <a:chOff x="1474" y="845"/>
              <a:chExt cx="816" cy="544"/>
            </a:xfrm>
          </p:grpSpPr>
          <p:sp>
            <p:nvSpPr>
              <p:cNvPr id="55351" name="Rectangle 16"/>
              <p:cNvSpPr>
                <a:spLocks noChangeArrowheads="1"/>
              </p:cNvSpPr>
              <p:nvPr/>
            </p:nvSpPr>
            <p:spPr bwMode="auto">
              <a:xfrm>
                <a:off x="1474" y="84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编码</a:t>
                </a:r>
              </a:p>
            </p:txBody>
          </p:sp>
          <p:sp>
            <p:nvSpPr>
              <p:cNvPr id="55352" name="Rectangle 17"/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latin typeface="Arial" panose="020B0604020202020204" pitchFamily="34" charset="0"/>
                  </a:rPr>
                  <a:t>验证</a:t>
                </a:r>
              </a:p>
            </p:txBody>
          </p:sp>
        </p:grpSp>
        <p:sp>
          <p:nvSpPr>
            <p:cNvPr id="55327" name="Rectangle 18"/>
            <p:cNvSpPr>
              <a:spLocks noChangeArrowheads="1"/>
            </p:cNvSpPr>
            <p:nvPr/>
          </p:nvSpPr>
          <p:spPr bwMode="auto">
            <a:xfrm>
              <a:off x="2549" y="3022"/>
              <a:ext cx="487" cy="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综合测试</a:t>
              </a:r>
            </a:p>
          </p:txBody>
        </p:sp>
        <p:sp>
          <p:nvSpPr>
            <p:cNvPr id="55328" name="Rectangle 19"/>
            <p:cNvSpPr>
              <a:spLocks noChangeArrowheads="1"/>
            </p:cNvSpPr>
            <p:nvPr/>
          </p:nvSpPr>
          <p:spPr bwMode="auto">
            <a:xfrm>
              <a:off x="2892" y="3401"/>
              <a:ext cx="487" cy="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维护</a:t>
              </a:r>
            </a:p>
          </p:txBody>
        </p:sp>
        <p:grpSp>
          <p:nvGrpSpPr>
            <p:cNvPr id="55329" name="Group 20"/>
            <p:cNvGrpSpPr>
              <a:grpSpLocks/>
            </p:cNvGrpSpPr>
            <p:nvPr/>
          </p:nvGrpSpPr>
          <p:grpSpPr bwMode="auto">
            <a:xfrm>
              <a:off x="2506" y="795"/>
              <a:ext cx="487" cy="330"/>
              <a:chOff x="1474" y="845"/>
              <a:chExt cx="816" cy="544"/>
            </a:xfrm>
          </p:grpSpPr>
          <p:sp>
            <p:nvSpPr>
              <p:cNvPr id="55349" name="Rectangle 21"/>
              <p:cNvSpPr>
                <a:spLocks noChangeArrowheads="1"/>
              </p:cNvSpPr>
              <p:nvPr/>
            </p:nvSpPr>
            <p:spPr bwMode="auto">
              <a:xfrm>
                <a:off x="1474" y="845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变化需求</a:t>
                </a:r>
              </a:p>
            </p:txBody>
          </p:sp>
          <p:sp>
            <p:nvSpPr>
              <p:cNvPr id="55350" name="Rectangle 22"/>
              <p:cNvSpPr>
                <a:spLocks noChangeArrowheads="1"/>
              </p:cNvSpPr>
              <p:nvPr/>
            </p:nvSpPr>
            <p:spPr bwMode="auto">
              <a:xfrm>
                <a:off x="1474" y="1117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latin typeface="Arial" panose="020B0604020202020204" pitchFamily="34" charset="0"/>
                  </a:rPr>
                  <a:t>验证</a:t>
                </a:r>
              </a:p>
            </p:txBody>
          </p:sp>
        </p:grpSp>
        <p:grpSp>
          <p:nvGrpSpPr>
            <p:cNvPr id="55330" name="Group 23"/>
            <p:cNvGrpSpPr>
              <a:grpSpLocks/>
            </p:cNvGrpSpPr>
            <p:nvPr/>
          </p:nvGrpSpPr>
          <p:grpSpPr bwMode="auto">
            <a:xfrm>
              <a:off x="2993" y="890"/>
              <a:ext cx="343" cy="2519"/>
              <a:chOff x="4332" y="400"/>
              <a:chExt cx="362" cy="2358"/>
            </a:xfrm>
          </p:grpSpPr>
          <p:sp>
            <p:nvSpPr>
              <p:cNvPr id="55347" name="Line 24"/>
              <p:cNvSpPr>
                <a:spLocks noChangeShapeType="1"/>
              </p:cNvSpPr>
              <p:nvPr/>
            </p:nvSpPr>
            <p:spPr bwMode="auto">
              <a:xfrm>
                <a:off x="4694" y="400"/>
                <a:ext cx="0" cy="2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8" name="Line 25"/>
              <p:cNvSpPr>
                <a:spLocks noChangeShapeType="1"/>
              </p:cNvSpPr>
              <p:nvPr/>
            </p:nvSpPr>
            <p:spPr bwMode="auto">
              <a:xfrm flipH="1">
                <a:off x="4332" y="40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31" name="Group 26"/>
            <p:cNvGrpSpPr>
              <a:grpSpLocks/>
            </p:cNvGrpSpPr>
            <p:nvPr/>
          </p:nvGrpSpPr>
          <p:grpSpPr bwMode="auto">
            <a:xfrm>
              <a:off x="2221" y="1486"/>
              <a:ext cx="1072" cy="1886"/>
              <a:chOff x="4332" y="400"/>
              <a:chExt cx="362" cy="2358"/>
            </a:xfrm>
          </p:grpSpPr>
          <p:sp>
            <p:nvSpPr>
              <p:cNvPr id="55345" name="Line 27"/>
              <p:cNvSpPr>
                <a:spLocks noChangeShapeType="1"/>
              </p:cNvSpPr>
              <p:nvPr/>
            </p:nvSpPr>
            <p:spPr bwMode="auto">
              <a:xfrm>
                <a:off x="4694" y="400"/>
                <a:ext cx="0" cy="2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6" name="Line 28"/>
              <p:cNvSpPr>
                <a:spLocks noChangeShapeType="1"/>
              </p:cNvSpPr>
              <p:nvPr/>
            </p:nvSpPr>
            <p:spPr bwMode="auto">
              <a:xfrm flipH="1">
                <a:off x="4332" y="40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32" name="Group 29"/>
            <p:cNvGrpSpPr>
              <a:grpSpLocks/>
            </p:cNvGrpSpPr>
            <p:nvPr/>
          </p:nvGrpSpPr>
          <p:grpSpPr bwMode="auto">
            <a:xfrm>
              <a:off x="2478" y="1989"/>
              <a:ext cx="772" cy="1421"/>
              <a:chOff x="4332" y="400"/>
              <a:chExt cx="362" cy="2358"/>
            </a:xfrm>
          </p:grpSpPr>
          <p:sp>
            <p:nvSpPr>
              <p:cNvPr id="55343" name="Line 30"/>
              <p:cNvSpPr>
                <a:spLocks noChangeShapeType="1"/>
              </p:cNvSpPr>
              <p:nvPr/>
            </p:nvSpPr>
            <p:spPr bwMode="auto">
              <a:xfrm>
                <a:off x="4694" y="400"/>
                <a:ext cx="0" cy="2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4" name="Line 31"/>
              <p:cNvSpPr>
                <a:spLocks noChangeShapeType="1"/>
              </p:cNvSpPr>
              <p:nvPr/>
            </p:nvSpPr>
            <p:spPr bwMode="auto">
              <a:xfrm flipH="1">
                <a:off x="4332" y="40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33" name="Group 32"/>
            <p:cNvGrpSpPr>
              <a:grpSpLocks/>
            </p:cNvGrpSpPr>
            <p:nvPr/>
          </p:nvGrpSpPr>
          <p:grpSpPr bwMode="auto">
            <a:xfrm>
              <a:off x="2735" y="2501"/>
              <a:ext cx="472" cy="872"/>
              <a:chOff x="4332" y="400"/>
              <a:chExt cx="362" cy="2358"/>
            </a:xfrm>
          </p:grpSpPr>
          <p:sp>
            <p:nvSpPr>
              <p:cNvPr id="55341" name="Line 33"/>
              <p:cNvSpPr>
                <a:spLocks noChangeShapeType="1"/>
              </p:cNvSpPr>
              <p:nvPr/>
            </p:nvSpPr>
            <p:spPr bwMode="auto">
              <a:xfrm>
                <a:off x="4694" y="400"/>
                <a:ext cx="0" cy="2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2" name="Line 34"/>
              <p:cNvSpPr>
                <a:spLocks noChangeShapeType="1"/>
              </p:cNvSpPr>
              <p:nvPr/>
            </p:nvSpPr>
            <p:spPr bwMode="auto">
              <a:xfrm flipH="1">
                <a:off x="4332" y="40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4" name="Line 35"/>
            <p:cNvSpPr>
              <a:spLocks noChangeShapeType="1"/>
            </p:cNvSpPr>
            <p:nvPr/>
          </p:nvSpPr>
          <p:spPr bwMode="auto">
            <a:xfrm>
              <a:off x="1963" y="1126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Line 36"/>
            <p:cNvSpPr>
              <a:spLocks noChangeShapeType="1"/>
            </p:cNvSpPr>
            <p:nvPr/>
          </p:nvSpPr>
          <p:spPr bwMode="auto">
            <a:xfrm>
              <a:off x="2135" y="1686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Line 37"/>
            <p:cNvSpPr>
              <a:spLocks noChangeShapeType="1"/>
            </p:cNvSpPr>
            <p:nvPr/>
          </p:nvSpPr>
          <p:spPr bwMode="auto">
            <a:xfrm>
              <a:off x="2392" y="2245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Line 38"/>
            <p:cNvSpPr>
              <a:spLocks noChangeShapeType="1"/>
            </p:cNvSpPr>
            <p:nvPr/>
          </p:nvSpPr>
          <p:spPr bwMode="auto">
            <a:xfrm>
              <a:off x="2650" y="2785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38" name="Group 39"/>
            <p:cNvGrpSpPr>
              <a:grpSpLocks/>
            </p:cNvGrpSpPr>
            <p:nvPr/>
          </p:nvGrpSpPr>
          <p:grpSpPr bwMode="auto">
            <a:xfrm>
              <a:off x="2143" y="1041"/>
              <a:ext cx="343" cy="285"/>
              <a:chOff x="3424" y="482"/>
              <a:chExt cx="363" cy="272"/>
            </a:xfrm>
          </p:grpSpPr>
          <p:sp>
            <p:nvSpPr>
              <p:cNvPr id="55339" name="Line 40"/>
              <p:cNvSpPr>
                <a:spLocks noChangeShapeType="1"/>
              </p:cNvSpPr>
              <p:nvPr/>
            </p:nvSpPr>
            <p:spPr bwMode="auto">
              <a:xfrm>
                <a:off x="3424" y="48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0" name="Line 41"/>
              <p:cNvSpPr>
                <a:spLocks noChangeShapeType="1"/>
              </p:cNvSpPr>
              <p:nvPr/>
            </p:nvSpPr>
            <p:spPr bwMode="auto">
              <a:xfrm>
                <a:off x="3424" y="48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299" name="Text Box 42"/>
          <p:cNvSpPr txBox="1">
            <a:spLocks noChangeArrowheads="1"/>
          </p:cNvSpPr>
          <p:nvPr/>
        </p:nvSpPr>
        <p:spPr bwMode="auto">
          <a:xfrm>
            <a:off x="4022724" y="5941386"/>
            <a:ext cx="1989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快速原型模型</a:t>
            </a:r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4916256" y="1773238"/>
            <a:ext cx="3903893" cy="4029410"/>
            <a:chOff x="3245" y="1296"/>
            <a:chExt cx="2130" cy="2107"/>
          </a:xfrm>
        </p:grpSpPr>
        <p:sp>
          <p:nvSpPr>
            <p:cNvPr id="55301" name="Line 44"/>
            <p:cNvSpPr>
              <a:spLocks noChangeShapeType="1"/>
            </p:cNvSpPr>
            <p:nvPr/>
          </p:nvSpPr>
          <p:spPr bwMode="auto">
            <a:xfrm>
              <a:off x="3340" y="246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02" name="Line 45"/>
            <p:cNvSpPr>
              <a:spLocks noChangeShapeType="1"/>
            </p:cNvSpPr>
            <p:nvPr/>
          </p:nvSpPr>
          <p:spPr bwMode="auto">
            <a:xfrm>
              <a:off x="3340" y="268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03" name="Line 46"/>
            <p:cNvSpPr>
              <a:spLocks noChangeShapeType="1"/>
            </p:cNvSpPr>
            <p:nvPr/>
          </p:nvSpPr>
          <p:spPr bwMode="auto">
            <a:xfrm>
              <a:off x="3340" y="2573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04" name="Line 47"/>
            <p:cNvSpPr>
              <a:spLocks noChangeShapeType="1"/>
            </p:cNvSpPr>
            <p:nvPr/>
          </p:nvSpPr>
          <p:spPr bwMode="auto">
            <a:xfrm>
              <a:off x="3553" y="268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05" name="Rectangle 48"/>
            <p:cNvSpPr>
              <a:spLocks noChangeArrowheads="1"/>
            </p:cNvSpPr>
            <p:nvPr/>
          </p:nvSpPr>
          <p:spPr bwMode="auto">
            <a:xfrm>
              <a:off x="3245" y="1296"/>
              <a:ext cx="852" cy="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需求分析</a:t>
              </a:r>
            </a:p>
          </p:txBody>
        </p:sp>
        <p:sp>
          <p:nvSpPr>
            <p:cNvPr id="55306" name="Line 49"/>
            <p:cNvSpPr>
              <a:spLocks noChangeShapeType="1"/>
            </p:cNvSpPr>
            <p:nvPr/>
          </p:nvSpPr>
          <p:spPr bwMode="auto">
            <a:xfrm>
              <a:off x="4097" y="1446"/>
              <a:ext cx="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07" name="Line 50"/>
            <p:cNvSpPr>
              <a:spLocks noChangeShapeType="1"/>
            </p:cNvSpPr>
            <p:nvPr/>
          </p:nvSpPr>
          <p:spPr bwMode="auto">
            <a:xfrm>
              <a:off x="4310" y="1446"/>
              <a:ext cx="0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08" name="Rectangle 51"/>
            <p:cNvSpPr>
              <a:spLocks noChangeArrowheads="1"/>
            </p:cNvSpPr>
            <p:nvPr/>
          </p:nvSpPr>
          <p:spPr bwMode="auto">
            <a:xfrm>
              <a:off x="3458" y="1769"/>
              <a:ext cx="958" cy="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原型开发</a:t>
              </a:r>
            </a:p>
          </p:txBody>
        </p:sp>
        <p:sp>
          <p:nvSpPr>
            <p:cNvPr id="55309" name="Line 52"/>
            <p:cNvSpPr>
              <a:spLocks noChangeShapeType="1"/>
            </p:cNvSpPr>
            <p:nvPr/>
          </p:nvSpPr>
          <p:spPr bwMode="auto">
            <a:xfrm>
              <a:off x="4416" y="1898"/>
              <a:ext cx="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0" name="Line 53"/>
            <p:cNvSpPr>
              <a:spLocks noChangeShapeType="1"/>
            </p:cNvSpPr>
            <p:nvPr/>
          </p:nvSpPr>
          <p:spPr bwMode="auto">
            <a:xfrm>
              <a:off x="4949" y="2360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1" name="Rectangle 54"/>
            <p:cNvSpPr>
              <a:spLocks noChangeArrowheads="1"/>
            </p:cNvSpPr>
            <p:nvPr/>
          </p:nvSpPr>
          <p:spPr bwMode="auto">
            <a:xfrm>
              <a:off x="4097" y="2684"/>
              <a:ext cx="958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+mn-ea"/>
                  <a:ea typeface="+mn-ea"/>
                </a:rPr>
                <a:t>最终系统设计</a:t>
              </a:r>
            </a:p>
          </p:txBody>
        </p:sp>
        <p:sp>
          <p:nvSpPr>
            <p:cNvPr id="55312" name="Line 55"/>
            <p:cNvSpPr>
              <a:spLocks noChangeShapeType="1"/>
            </p:cNvSpPr>
            <p:nvPr/>
          </p:nvSpPr>
          <p:spPr bwMode="auto">
            <a:xfrm>
              <a:off x="4736" y="2360"/>
              <a:ext cx="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3" name="Line 56"/>
            <p:cNvSpPr>
              <a:spLocks noChangeShapeType="1"/>
            </p:cNvSpPr>
            <p:nvPr/>
          </p:nvSpPr>
          <p:spPr bwMode="auto">
            <a:xfrm>
              <a:off x="4629" y="1898"/>
              <a:ext cx="0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4" name="Rectangle 57"/>
            <p:cNvSpPr>
              <a:spLocks noChangeArrowheads="1"/>
            </p:cNvSpPr>
            <p:nvPr/>
          </p:nvSpPr>
          <p:spPr bwMode="auto">
            <a:xfrm>
              <a:off x="3777" y="2221"/>
              <a:ext cx="959" cy="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原型评价</a:t>
              </a:r>
            </a:p>
          </p:txBody>
        </p:sp>
        <p:sp>
          <p:nvSpPr>
            <p:cNvPr id="55315" name="Line 58"/>
            <p:cNvSpPr>
              <a:spLocks noChangeShapeType="1"/>
            </p:cNvSpPr>
            <p:nvPr/>
          </p:nvSpPr>
          <p:spPr bwMode="auto">
            <a:xfrm>
              <a:off x="5055" y="2822"/>
              <a:ext cx="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6" name="Line 59"/>
            <p:cNvSpPr>
              <a:spLocks noChangeShapeType="1"/>
            </p:cNvSpPr>
            <p:nvPr/>
          </p:nvSpPr>
          <p:spPr bwMode="auto">
            <a:xfrm>
              <a:off x="5268" y="2822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7" name="Rectangle 60"/>
            <p:cNvSpPr>
              <a:spLocks noChangeArrowheads="1"/>
            </p:cNvSpPr>
            <p:nvPr/>
          </p:nvSpPr>
          <p:spPr bwMode="auto">
            <a:xfrm>
              <a:off x="4416" y="3141"/>
              <a:ext cx="95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+mn-ea"/>
                  <a:ea typeface="+mn-ea"/>
                </a:rPr>
                <a:t>最终系统实现</a:t>
              </a:r>
            </a:p>
          </p:txBody>
        </p:sp>
        <p:sp>
          <p:nvSpPr>
            <p:cNvPr id="55318" name="Line 61"/>
            <p:cNvSpPr>
              <a:spLocks noChangeShapeType="1"/>
            </p:cNvSpPr>
            <p:nvPr/>
          </p:nvSpPr>
          <p:spPr bwMode="auto">
            <a:xfrm flipV="1">
              <a:off x="3564" y="2056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19" name="Line 62"/>
            <p:cNvSpPr>
              <a:spLocks noChangeShapeType="1"/>
            </p:cNvSpPr>
            <p:nvPr/>
          </p:nvSpPr>
          <p:spPr bwMode="auto">
            <a:xfrm>
              <a:off x="3304" y="2368"/>
              <a:ext cx="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20" name="Line 63"/>
            <p:cNvSpPr>
              <a:spLocks noChangeShapeType="1"/>
            </p:cNvSpPr>
            <p:nvPr/>
          </p:nvSpPr>
          <p:spPr bwMode="auto">
            <a:xfrm flipH="1">
              <a:off x="3299" y="1574"/>
              <a:ext cx="5" cy="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321" name="Text Box 64"/>
            <p:cNvSpPr txBox="1">
              <a:spLocks noChangeArrowheads="1"/>
            </p:cNvSpPr>
            <p:nvPr/>
          </p:nvSpPr>
          <p:spPr bwMode="auto">
            <a:xfrm>
              <a:off x="3248" y="2197"/>
              <a:ext cx="374" cy="31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用户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反馈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363577" y="1633937"/>
            <a:ext cx="7344543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优点</a:t>
            </a:r>
          </a:p>
          <a:p>
            <a:pPr marL="630238" lvl="1" indent="-273050"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开发工作基本上也是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线性顺序</a:t>
            </a:r>
            <a:r>
              <a:rPr kumimoji="1" lang="zh-CN" altLang="en-US" sz="2000" b="1" dirty="0">
                <a:latin typeface="+mn-ea"/>
                <a:ea typeface="+mn-ea"/>
              </a:rPr>
              <a:t>进行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30238" lvl="1" indent="-273050"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需求</a:t>
            </a:r>
            <a:r>
              <a:rPr kumimoji="1" lang="zh-CN" altLang="en-US" sz="2000" b="1" dirty="0">
                <a:latin typeface="+mn-ea"/>
                <a:ea typeface="+mn-ea"/>
              </a:rPr>
              <a:t>经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不断交互</a:t>
            </a:r>
            <a:r>
              <a:rPr kumimoji="1" lang="zh-CN" altLang="en-US" sz="2000" b="1" dirty="0">
                <a:latin typeface="+mn-ea"/>
                <a:ea typeface="+mn-ea"/>
              </a:rPr>
              <a:t>后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逐步明确</a:t>
            </a:r>
            <a:r>
              <a:rPr kumimoji="1" lang="zh-CN" altLang="en-US" sz="2000" b="1" dirty="0">
                <a:latin typeface="+mn-ea"/>
                <a:ea typeface="+mn-ea"/>
              </a:rPr>
              <a:t>，形成的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说明文档</a:t>
            </a:r>
            <a:r>
              <a:rPr kumimoji="1" lang="zh-CN" altLang="en-US" sz="2000" b="1" dirty="0">
                <a:latin typeface="+mn-ea"/>
                <a:ea typeface="+mn-ea"/>
              </a:rPr>
              <a:t>较准确</a:t>
            </a:r>
            <a:r>
              <a:rPr kumimoji="1" lang="en-US" altLang="zh-CN" sz="2000" b="1" dirty="0">
                <a:latin typeface="+mn-ea"/>
                <a:ea typeface="+mn-ea"/>
              </a:rPr>
              <a:t>, </a:t>
            </a:r>
            <a:r>
              <a:rPr kumimoji="1" lang="zh-CN" altLang="en-US" sz="2000" b="1" dirty="0">
                <a:latin typeface="+mn-ea"/>
                <a:ea typeface="+mn-ea"/>
              </a:rPr>
              <a:t>开发</a:t>
            </a:r>
            <a:r>
              <a:rPr kumimoji="1" lang="zh-CN" altLang="en-US" sz="2000" b="1" dirty="0" smtClean="0">
                <a:latin typeface="+mn-ea"/>
                <a:ea typeface="+mn-ea"/>
              </a:rPr>
              <a:t>工作一般不会</a:t>
            </a:r>
            <a:r>
              <a:rPr kumimoji="1" lang="zh-CN" altLang="en-US" sz="2000" b="1" dirty="0">
                <a:latin typeface="+mn-ea"/>
                <a:ea typeface="+mn-ea"/>
              </a:rPr>
              <a:t>因</a:t>
            </a:r>
            <a:r>
              <a:rPr kumimoji="1" lang="zh-CN" altLang="en-US" sz="2000" b="1" u="wavyHeavy" dirty="0">
                <a:latin typeface="+mn-ea"/>
                <a:ea typeface="+mn-ea"/>
              </a:rPr>
              <a:t>文档错误</a:t>
            </a:r>
            <a:r>
              <a:rPr kumimoji="1" lang="zh-CN" altLang="en-US" sz="2000" b="1" dirty="0">
                <a:latin typeface="+mn-ea"/>
                <a:ea typeface="+mn-ea"/>
              </a:rPr>
              <a:t>发生</a:t>
            </a:r>
            <a:r>
              <a:rPr kumimoji="1" lang="zh-CN" altLang="en-US" sz="2000" b="1" dirty="0" smtClean="0">
                <a:latin typeface="+mn-ea"/>
                <a:ea typeface="+mn-ea"/>
              </a:rPr>
              <a:t>较大返工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30238" lvl="1" indent="-273050" eaLnBrk="1" hangingPunct="1">
              <a:lnSpc>
                <a:spcPts val="31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开发人员</a:t>
            </a:r>
            <a:r>
              <a:rPr kumimoji="1" lang="zh-CN" altLang="en-US" sz="2000" b="1" u="wavyHeavy" dirty="0">
                <a:latin typeface="+mn-ea"/>
                <a:ea typeface="+mn-ea"/>
              </a:rPr>
              <a:t>通过原型系统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积累了经验</a:t>
            </a:r>
            <a:r>
              <a:rPr kumimoji="1" lang="zh-CN" altLang="en-US" sz="2000" b="1" dirty="0">
                <a:latin typeface="+mn-ea"/>
                <a:ea typeface="+mn-ea"/>
              </a:rPr>
              <a:t>，减少了错误</a:t>
            </a:r>
            <a:r>
              <a:rPr kumimoji="1" lang="en-US" altLang="zh-CN" sz="2000" b="1" dirty="0">
                <a:latin typeface="+mn-ea"/>
                <a:ea typeface="+mn-ea"/>
              </a:rPr>
              <a:t>,</a:t>
            </a:r>
            <a:r>
              <a:rPr kumimoji="1" lang="zh-CN" altLang="en-US" sz="2000" b="1" dirty="0">
                <a:latin typeface="+mn-ea"/>
                <a:ea typeface="+mn-ea"/>
              </a:rPr>
              <a:t>降低了修改前阶段错误可能耗费的工作量。</a:t>
            </a:r>
          </a:p>
          <a:p>
            <a:pPr marL="342900" indent="-342900" eaLnBrk="1" hangingPunct="1">
              <a:lnSpc>
                <a:spcPts val="31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</a:p>
          <a:p>
            <a:pPr eaLnBrk="1" hangingPunct="1">
              <a:lnSpc>
                <a:spcPts val="31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+mn-ea"/>
                <a:ea typeface="+mn-ea"/>
              </a:rPr>
              <a:t>    </a:t>
            </a:r>
            <a:r>
              <a:rPr kumimoji="1" lang="zh-CN" altLang="en-US" sz="2000" b="1" dirty="0">
                <a:latin typeface="+mn-ea"/>
                <a:ea typeface="+mn-ea"/>
              </a:rPr>
              <a:t>用户对软件的认识逐步深入，导致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交互时间较长</a:t>
            </a:r>
            <a:r>
              <a:rPr kumimoji="1" lang="zh-CN" altLang="en-US" sz="2000" b="1" dirty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延长了开发周期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1366251" y="1081798"/>
            <a:ext cx="3170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快速原型模型的优缺点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88"/>
          <p:cNvGrpSpPr>
            <a:grpSpLocks/>
          </p:cNvGrpSpPr>
          <p:nvPr/>
        </p:nvGrpSpPr>
        <p:grpSpPr bwMode="auto">
          <a:xfrm>
            <a:off x="250825" y="333375"/>
            <a:ext cx="8820150" cy="6115050"/>
            <a:chOff x="158" y="210"/>
            <a:chExt cx="5556" cy="3852"/>
          </a:xfrm>
        </p:grpSpPr>
        <p:grpSp>
          <p:nvGrpSpPr>
            <p:cNvPr id="57347" name="Group 4"/>
            <p:cNvGrpSpPr>
              <a:grpSpLocks/>
            </p:cNvGrpSpPr>
            <p:nvPr/>
          </p:nvGrpSpPr>
          <p:grpSpPr bwMode="auto">
            <a:xfrm>
              <a:off x="2018" y="258"/>
              <a:ext cx="2041" cy="3476"/>
              <a:chOff x="1837" y="300"/>
              <a:chExt cx="2222" cy="3720"/>
            </a:xfrm>
          </p:grpSpPr>
          <p:sp>
            <p:nvSpPr>
              <p:cNvPr id="57396" name="Rectangle 5"/>
              <p:cNvSpPr>
                <a:spLocks noChangeArrowheads="1"/>
              </p:cNvSpPr>
              <p:nvPr/>
            </p:nvSpPr>
            <p:spPr bwMode="auto">
              <a:xfrm>
                <a:off x="1837" y="300"/>
                <a:ext cx="2222" cy="3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grpSp>
            <p:nvGrpSpPr>
              <p:cNvPr id="57397" name="Group 6"/>
              <p:cNvGrpSpPr>
                <a:grpSpLocks/>
              </p:cNvGrpSpPr>
              <p:nvPr/>
            </p:nvGrpSpPr>
            <p:grpSpPr bwMode="auto">
              <a:xfrm>
                <a:off x="1997" y="436"/>
                <a:ext cx="1866" cy="3439"/>
                <a:chOff x="2106" y="436"/>
                <a:chExt cx="1866" cy="3439"/>
              </a:xfrm>
            </p:grpSpPr>
            <p:grpSp>
              <p:nvGrpSpPr>
                <p:cNvPr id="57398" name="Group 7"/>
                <p:cNvGrpSpPr>
                  <a:grpSpLocks/>
                </p:cNvGrpSpPr>
                <p:nvPr/>
              </p:nvGrpSpPr>
              <p:grpSpPr bwMode="auto">
                <a:xfrm>
                  <a:off x="2472" y="436"/>
                  <a:ext cx="952" cy="3439"/>
                  <a:chOff x="3179" y="391"/>
                  <a:chExt cx="952" cy="3798"/>
                </a:xfrm>
              </p:grpSpPr>
              <p:sp>
                <p:nvSpPr>
                  <p:cNvPr id="5741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618"/>
                    <a:ext cx="499" cy="2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快速分析</a:t>
                    </a:r>
                  </a:p>
                </p:txBody>
              </p:sp>
              <p:sp>
                <p:nvSpPr>
                  <p:cNvPr id="5741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1425"/>
                    <a:ext cx="499" cy="1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构造原型</a:t>
                    </a:r>
                  </a:p>
                </p:txBody>
              </p:sp>
              <p:sp>
                <p:nvSpPr>
                  <p:cNvPr id="5741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250"/>
                    <a:ext cx="499" cy="2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运行原型</a:t>
                    </a:r>
                  </a:p>
                </p:txBody>
              </p:sp>
              <p:sp>
                <p:nvSpPr>
                  <p:cNvPr id="57414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2659"/>
                    <a:ext cx="499" cy="2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评价原型</a:t>
                    </a:r>
                  </a:p>
                </p:txBody>
              </p:sp>
              <p:sp>
                <p:nvSpPr>
                  <p:cNvPr id="5741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1026"/>
                    <a:ext cx="771" cy="182"/>
                  </a:xfrm>
                  <a:prstGeom prst="flowChartInputOutpu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需求说明</a:t>
                    </a:r>
                  </a:p>
                </p:txBody>
              </p:sp>
              <p:sp>
                <p:nvSpPr>
                  <p:cNvPr id="57416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1834"/>
                    <a:ext cx="771" cy="182"/>
                  </a:xfrm>
                  <a:prstGeom prst="flowChartInputOutpu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原型</a:t>
                    </a:r>
                  </a:p>
                </p:txBody>
              </p:sp>
              <p:sp>
                <p:nvSpPr>
                  <p:cNvPr id="5741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3243" y="3067"/>
                    <a:ext cx="771" cy="182"/>
                  </a:xfrm>
                  <a:prstGeom prst="flowChartInputOutpu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修改意见</a:t>
                    </a:r>
                  </a:p>
                </p:txBody>
              </p:sp>
              <p:sp>
                <p:nvSpPr>
                  <p:cNvPr id="57418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485"/>
                    <a:ext cx="952" cy="272"/>
                  </a:xfrm>
                  <a:prstGeom prst="flowChartDecision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/>
                      <a:t>修改类型</a:t>
                    </a:r>
                  </a:p>
                </p:txBody>
              </p:sp>
              <p:sp>
                <p:nvSpPr>
                  <p:cNvPr id="5741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817"/>
                    <a:ext cx="0" cy="22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1207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1616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024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43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8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324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15" y="3989"/>
                    <a:ext cx="499" cy="2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停止修改</a:t>
                    </a:r>
                  </a:p>
                </p:txBody>
              </p:sp>
              <p:sp>
                <p:nvSpPr>
                  <p:cNvPr id="5742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374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391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399" name="Group 26"/>
                <p:cNvGrpSpPr>
                  <a:grpSpLocks/>
                </p:cNvGrpSpPr>
                <p:nvPr/>
              </p:nvGrpSpPr>
              <p:grpSpPr bwMode="auto">
                <a:xfrm>
                  <a:off x="2106" y="1797"/>
                  <a:ext cx="593" cy="1560"/>
                  <a:chOff x="2106" y="1797"/>
                  <a:chExt cx="593" cy="1560"/>
                </a:xfrm>
              </p:grpSpPr>
              <p:sp>
                <p:nvSpPr>
                  <p:cNvPr id="57406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6" y="2297"/>
                    <a:ext cx="250" cy="49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 lIns="72000" tIns="0" rIns="7200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修改原型</a:t>
                    </a:r>
                  </a:p>
                </p:txBody>
              </p:sp>
              <p:sp>
                <p:nvSpPr>
                  <p:cNvPr id="5740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2804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1797"/>
                    <a:ext cx="45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1797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3357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400" name="Group 32"/>
                <p:cNvGrpSpPr>
                  <a:grpSpLocks/>
                </p:cNvGrpSpPr>
                <p:nvPr/>
              </p:nvGrpSpPr>
              <p:grpSpPr bwMode="auto">
                <a:xfrm>
                  <a:off x="3288" y="1071"/>
                  <a:ext cx="684" cy="2286"/>
                  <a:chOff x="3288" y="1071"/>
                  <a:chExt cx="684" cy="2286"/>
                </a:xfrm>
              </p:grpSpPr>
              <p:sp>
                <p:nvSpPr>
                  <p:cNvPr id="5740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1" y="2251"/>
                    <a:ext cx="251" cy="5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 lIns="72000" tIns="0" rIns="7200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/>
                      <a:t>修改说明</a:t>
                    </a:r>
                  </a:p>
                </p:txBody>
              </p:sp>
              <p:sp>
                <p:nvSpPr>
                  <p:cNvPr id="574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42" y="1071"/>
                    <a:ext cx="0" cy="11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3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8" y="1071"/>
                    <a:ext cx="5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833" y="2804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5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15" y="3357"/>
                    <a:ext cx="40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7348" name="Text Box 38"/>
            <p:cNvSpPr txBox="1">
              <a:spLocks noChangeArrowheads="1"/>
            </p:cNvSpPr>
            <p:nvPr/>
          </p:nvSpPr>
          <p:spPr bwMode="auto">
            <a:xfrm>
              <a:off x="2744" y="3870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原型使用</a:t>
              </a:r>
            </a:p>
          </p:txBody>
        </p:sp>
        <p:grpSp>
          <p:nvGrpSpPr>
            <p:cNvPr id="57349" name="Group 39"/>
            <p:cNvGrpSpPr>
              <a:grpSpLocks/>
            </p:cNvGrpSpPr>
            <p:nvPr/>
          </p:nvGrpSpPr>
          <p:grpSpPr bwMode="auto">
            <a:xfrm>
              <a:off x="4059" y="210"/>
              <a:ext cx="1655" cy="3833"/>
              <a:chOff x="4105" y="296"/>
              <a:chExt cx="1542" cy="3833"/>
            </a:xfrm>
          </p:grpSpPr>
          <p:sp>
            <p:nvSpPr>
              <p:cNvPr id="57371" name="Text Box 40"/>
              <p:cNvSpPr txBox="1">
                <a:spLocks noChangeArrowheads="1"/>
              </p:cNvSpPr>
              <p:nvPr/>
            </p:nvSpPr>
            <p:spPr bwMode="auto">
              <a:xfrm>
                <a:off x="4985" y="470"/>
                <a:ext cx="499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需求分析</a:t>
                </a:r>
              </a:p>
            </p:txBody>
          </p:sp>
          <p:sp>
            <p:nvSpPr>
              <p:cNvPr id="57372" name="Text Box 41"/>
              <p:cNvSpPr txBox="1">
                <a:spLocks noChangeArrowheads="1"/>
              </p:cNvSpPr>
              <p:nvPr/>
            </p:nvSpPr>
            <p:spPr bwMode="auto">
              <a:xfrm>
                <a:off x="5012" y="1278"/>
                <a:ext cx="499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设计</a:t>
                </a:r>
              </a:p>
            </p:txBody>
          </p:sp>
          <p:sp>
            <p:nvSpPr>
              <p:cNvPr id="57373" name="Text Box 42"/>
              <p:cNvSpPr txBox="1">
                <a:spLocks noChangeArrowheads="1"/>
              </p:cNvSpPr>
              <p:nvPr/>
            </p:nvSpPr>
            <p:spPr bwMode="auto">
              <a:xfrm>
                <a:off x="5012" y="1987"/>
                <a:ext cx="499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编码</a:t>
                </a:r>
              </a:p>
            </p:txBody>
          </p:sp>
          <p:sp>
            <p:nvSpPr>
              <p:cNvPr id="57374" name="Text Box 43"/>
              <p:cNvSpPr txBox="1">
                <a:spLocks noChangeArrowheads="1"/>
              </p:cNvSpPr>
              <p:nvPr/>
            </p:nvSpPr>
            <p:spPr bwMode="auto">
              <a:xfrm>
                <a:off x="5012" y="2726"/>
                <a:ext cx="499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测试</a:t>
                </a:r>
              </a:p>
            </p:txBody>
          </p:sp>
          <p:sp>
            <p:nvSpPr>
              <p:cNvPr id="57375" name="Text Box 44"/>
              <p:cNvSpPr txBox="1">
                <a:spLocks noChangeArrowheads="1"/>
              </p:cNvSpPr>
              <p:nvPr/>
            </p:nvSpPr>
            <p:spPr bwMode="auto">
              <a:xfrm>
                <a:off x="5012" y="3425"/>
                <a:ext cx="499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维护</a:t>
                </a:r>
              </a:p>
            </p:txBody>
          </p:sp>
          <p:sp>
            <p:nvSpPr>
              <p:cNvPr id="57376" name="AutoShape 45"/>
              <p:cNvSpPr>
                <a:spLocks noChangeArrowheads="1"/>
              </p:cNvSpPr>
              <p:nvPr/>
            </p:nvSpPr>
            <p:spPr bwMode="auto">
              <a:xfrm>
                <a:off x="4831" y="861"/>
                <a:ext cx="816" cy="174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/>
                  <a:t>需求说明</a:t>
                </a:r>
              </a:p>
            </p:txBody>
          </p:sp>
          <p:sp>
            <p:nvSpPr>
              <p:cNvPr id="57377" name="AutoShape 46"/>
              <p:cNvSpPr>
                <a:spLocks noChangeArrowheads="1"/>
              </p:cNvSpPr>
              <p:nvPr/>
            </p:nvSpPr>
            <p:spPr bwMode="auto">
              <a:xfrm>
                <a:off x="4831" y="1600"/>
                <a:ext cx="816" cy="173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/>
                  <a:t>设计说明</a:t>
                </a:r>
              </a:p>
            </p:txBody>
          </p:sp>
          <p:sp>
            <p:nvSpPr>
              <p:cNvPr id="57378" name="AutoShape 47"/>
              <p:cNvSpPr>
                <a:spLocks noChangeArrowheads="1"/>
              </p:cNvSpPr>
              <p:nvPr/>
            </p:nvSpPr>
            <p:spPr bwMode="auto">
              <a:xfrm>
                <a:off x="4831" y="2340"/>
                <a:ext cx="816" cy="173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/>
                  <a:t>源程序清单</a:t>
                </a:r>
              </a:p>
            </p:txBody>
          </p:sp>
          <p:sp>
            <p:nvSpPr>
              <p:cNvPr id="57379" name="AutoShape 48"/>
              <p:cNvSpPr>
                <a:spLocks noChangeArrowheads="1"/>
              </p:cNvSpPr>
              <p:nvPr/>
            </p:nvSpPr>
            <p:spPr bwMode="auto">
              <a:xfrm>
                <a:off x="4831" y="3034"/>
                <a:ext cx="816" cy="174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/>
                  <a:t>软件产品</a:t>
                </a:r>
              </a:p>
            </p:txBody>
          </p:sp>
          <p:sp>
            <p:nvSpPr>
              <p:cNvPr id="57380" name="Line 49"/>
              <p:cNvSpPr>
                <a:spLocks noChangeShapeType="1"/>
              </p:cNvSpPr>
              <p:nvPr/>
            </p:nvSpPr>
            <p:spPr bwMode="auto">
              <a:xfrm flipH="1">
                <a:off x="4105" y="513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1" name="Line 50"/>
              <p:cNvSpPr>
                <a:spLocks noChangeShapeType="1"/>
              </p:cNvSpPr>
              <p:nvPr/>
            </p:nvSpPr>
            <p:spPr bwMode="auto">
              <a:xfrm flipH="1">
                <a:off x="4105" y="557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2" name="Line 51"/>
              <p:cNvSpPr>
                <a:spLocks noChangeShapeType="1"/>
              </p:cNvSpPr>
              <p:nvPr/>
            </p:nvSpPr>
            <p:spPr bwMode="auto">
              <a:xfrm>
                <a:off x="5239" y="296"/>
                <a:ext cx="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3" name="Line 52"/>
              <p:cNvSpPr>
                <a:spLocks noChangeShapeType="1"/>
              </p:cNvSpPr>
              <p:nvPr/>
            </p:nvSpPr>
            <p:spPr bwMode="auto">
              <a:xfrm>
                <a:off x="4105" y="948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4" name="AutoShape 53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07" cy="181"/>
              </a:xfrm>
              <a:prstGeom prst="leftArrow">
                <a:avLst>
                  <a:gd name="adj1" fmla="val 50000"/>
                  <a:gd name="adj2" fmla="val 12527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7385" name="AutoShape 54"/>
              <p:cNvSpPr>
                <a:spLocks noChangeArrowheads="1"/>
              </p:cNvSpPr>
              <p:nvPr/>
            </p:nvSpPr>
            <p:spPr bwMode="auto">
              <a:xfrm>
                <a:off x="4105" y="1616"/>
                <a:ext cx="817" cy="181"/>
              </a:xfrm>
              <a:prstGeom prst="rightArrow">
                <a:avLst>
                  <a:gd name="adj1" fmla="val 50000"/>
                  <a:gd name="adj2" fmla="val 11284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7386" name="Line 55"/>
              <p:cNvSpPr>
                <a:spLocks noChangeShapeType="1"/>
              </p:cNvSpPr>
              <p:nvPr/>
            </p:nvSpPr>
            <p:spPr bwMode="auto">
              <a:xfrm>
                <a:off x="4105" y="3077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7" name="Line 56"/>
              <p:cNvSpPr>
                <a:spLocks noChangeShapeType="1"/>
              </p:cNvSpPr>
              <p:nvPr/>
            </p:nvSpPr>
            <p:spPr bwMode="auto">
              <a:xfrm>
                <a:off x="5239" y="636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Line 57"/>
              <p:cNvSpPr>
                <a:spLocks noChangeShapeType="1"/>
              </p:cNvSpPr>
              <p:nvPr/>
            </p:nvSpPr>
            <p:spPr bwMode="auto">
              <a:xfrm>
                <a:off x="5239" y="1035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9" name="Line 58"/>
              <p:cNvSpPr>
                <a:spLocks noChangeShapeType="1"/>
              </p:cNvSpPr>
              <p:nvPr/>
            </p:nvSpPr>
            <p:spPr bwMode="auto">
              <a:xfrm>
                <a:off x="5239" y="1428"/>
                <a:ext cx="0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0" name="Line 59"/>
              <p:cNvSpPr>
                <a:spLocks noChangeShapeType="1"/>
              </p:cNvSpPr>
              <p:nvPr/>
            </p:nvSpPr>
            <p:spPr bwMode="auto">
              <a:xfrm>
                <a:off x="5239" y="177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1" name="Line 60"/>
              <p:cNvSpPr>
                <a:spLocks noChangeShapeType="1"/>
              </p:cNvSpPr>
              <p:nvPr/>
            </p:nvSpPr>
            <p:spPr bwMode="auto">
              <a:xfrm>
                <a:off x="5239" y="2139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2" name="Line 61"/>
              <p:cNvSpPr>
                <a:spLocks noChangeShapeType="1"/>
              </p:cNvSpPr>
              <p:nvPr/>
            </p:nvSpPr>
            <p:spPr bwMode="auto">
              <a:xfrm>
                <a:off x="5239" y="2512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3" name="Line 62"/>
              <p:cNvSpPr>
                <a:spLocks noChangeShapeType="1"/>
              </p:cNvSpPr>
              <p:nvPr/>
            </p:nvSpPr>
            <p:spPr bwMode="auto">
              <a:xfrm>
                <a:off x="5239" y="2895"/>
                <a:ext cx="0" cy="1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4" name="Line 63"/>
              <p:cNvSpPr>
                <a:spLocks noChangeShapeType="1"/>
              </p:cNvSpPr>
              <p:nvPr/>
            </p:nvSpPr>
            <p:spPr bwMode="auto">
              <a:xfrm>
                <a:off x="5239" y="3208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5" name="Text Box 64"/>
              <p:cNvSpPr txBox="1">
                <a:spLocks noChangeArrowheads="1"/>
              </p:cNvSpPr>
              <p:nvPr/>
            </p:nvSpPr>
            <p:spPr bwMode="auto">
              <a:xfrm>
                <a:off x="4922" y="3956"/>
                <a:ext cx="58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开发过程</a:t>
                </a:r>
              </a:p>
            </p:txBody>
          </p:sp>
        </p:grpSp>
        <p:sp>
          <p:nvSpPr>
            <p:cNvPr id="57350" name="Text Box 65"/>
            <p:cNvSpPr txBox="1">
              <a:spLocks noChangeArrowheads="1"/>
            </p:cNvSpPr>
            <p:nvPr/>
          </p:nvSpPr>
          <p:spPr bwMode="auto">
            <a:xfrm>
              <a:off x="591" y="2735"/>
              <a:ext cx="5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原型表示</a:t>
              </a:r>
            </a:p>
          </p:txBody>
        </p:sp>
        <p:grpSp>
          <p:nvGrpSpPr>
            <p:cNvPr id="57351" name="Group 66"/>
            <p:cNvGrpSpPr>
              <a:grpSpLocks/>
            </p:cNvGrpSpPr>
            <p:nvPr/>
          </p:nvGrpSpPr>
          <p:grpSpPr bwMode="auto">
            <a:xfrm>
              <a:off x="158" y="1258"/>
              <a:ext cx="1724" cy="1303"/>
              <a:chOff x="113" y="1401"/>
              <a:chExt cx="1782" cy="1303"/>
            </a:xfrm>
          </p:grpSpPr>
          <p:grpSp>
            <p:nvGrpSpPr>
              <p:cNvPr id="57353" name="Group 67"/>
              <p:cNvGrpSpPr>
                <a:grpSpLocks/>
              </p:cNvGrpSpPr>
              <p:nvPr/>
            </p:nvGrpSpPr>
            <p:grpSpPr bwMode="auto">
              <a:xfrm>
                <a:off x="272" y="1623"/>
                <a:ext cx="1111" cy="843"/>
                <a:chOff x="272" y="1623"/>
                <a:chExt cx="1111" cy="843"/>
              </a:xfrm>
            </p:grpSpPr>
            <p:sp>
              <p:nvSpPr>
                <p:cNvPr id="5736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93" y="2200"/>
                  <a:ext cx="373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6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966" y="1650"/>
                  <a:ext cx="405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69" name="Line 70"/>
                <p:cNvSpPr>
                  <a:spLocks noChangeShapeType="1"/>
                </p:cNvSpPr>
                <p:nvPr/>
              </p:nvSpPr>
              <p:spPr bwMode="auto">
                <a:xfrm>
                  <a:off x="1012" y="2166"/>
                  <a:ext cx="371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70" name="Line 71"/>
                <p:cNvSpPr>
                  <a:spLocks noChangeShapeType="1"/>
                </p:cNvSpPr>
                <p:nvPr/>
              </p:nvSpPr>
              <p:spPr bwMode="auto">
                <a:xfrm>
                  <a:off x="272" y="1623"/>
                  <a:ext cx="383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4" name="Group 72"/>
              <p:cNvGrpSpPr>
                <a:grpSpLocks/>
              </p:cNvGrpSpPr>
              <p:nvPr/>
            </p:nvGrpSpPr>
            <p:grpSpPr bwMode="auto">
              <a:xfrm>
                <a:off x="113" y="1401"/>
                <a:ext cx="1782" cy="1303"/>
                <a:chOff x="113" y="1401"/>
                <a:chExt cx="1782" cy="1303"/>
              </a:xfrm>
            </p:grpSpPr>
            <p:sp>
              <p:nvSpPr>
                <p:cNvPr id="57355" name="Oval 73"/>
                <p:cNvSpPr>
                  <a:spLocks noChangeArrowheads="1"/>
                </p:cNvSpPr>
                <p:nvPr/>
              </p:nvSpPr>
              <p:spPr bwMode="auto">
                <a:xfrm>
                  <a:off x="613" y="1863"/>
                  <a:ext cx="407" cy="39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原型</a:t>
                  </a:r>
                </a:p>
              </p:txBody>
            </p:sp>
            <p:grpSp>
              <p:nvGrpSpPr>
                <p:cNvPr id="57356" name="Group 74"/>
                <p:cNvGrpSpPr>
                  <a:grpSpLocks/>
                </p:cNvGrpSpPr>
                <p:nvPr/>
              </p:nvGrpSpPr>
              <p:grpSpPr bwMode="auto">
                <a:xfrm>
                  <a:off x="113" y="1401"/>
                  <a:ext cx="1782" cy="1303"/>
                  <a:chOff x="113" y="1401"/>
                  <a:chExt cx="1782" cy="1303"/>
                </a:xfrm>
              </p:grpSpPr>
              <p:sp>
                <p:nvSpPr>
                  <p:cNvPr id="5735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13" y="1401"/>
                    <a:ext cx="1406" cy="130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7358" name="Arc 76"/>
                  <p:cNvSpPr>
                    <a:spLocks/>
                  </p:cNvSpPr>
                  <p:nvPr/>
                </p:nvSpPr>
                <p:spPr bwMode="auto">
                  <a:xfrm rot="-1906122">
                    <a:off x="571" y="1589"/>
                    <a:ext cx="581" cy="444"/>
                  </a:xfrm>
                  <a:custGeom>
                    <a:avLst/>
                    <a:gdLst>
                      <a:gd name="T0" fmla="*/ 0 w 23611"/>
                      <a:gd name="T1" fmla="*/ 0 h 21600"/>
                      <a:gd name="T2" fmla="*/ 0 w 23611"/>
                      <a:gd name="T3" fmla="*/ 0 h 21600"/>
                      <a:gd name="T4" fmla="*/ 0 w 2361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3611"/>
                      <a:gd name="T10" fmla="*/ 0 h 21600"/>
                      <a:gd name="T11" fmla="*/ 23611 w 2361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611" h="21600" fill="none" extrusionOk="0">
                        <a:moveTo>
                          <a:pt x="-1" y="116"/>
                        </a:moveTo>
                        <a:cubicBezTo>
                          <a:pt x="745" y="39"/>
                          <a:pt x="1494" y="-1"/>
                          <a:pt x="2244" y="0"/>
                        </a:cubicBezTo>
                        <a:cubicBezTo>
                          <a:pt x="12951" y="0"/>
                          <a:pt x="22043" y="7844"/>
                          <a:pt x="23611" y="18436"/>
                        </a:cubicBezTo>
                      </a:path>
                      <a:path w="23611" h="21600" stroke="0" extrusionOk="0">
                        <a:moveTo>
                          <a:pt x="-1" y="116"/>
                        </a:moveTo>
                        <a:cubicBezTo>
                          <a:pt x="745" y="39"/>
                          <a:pt x="1494" y="-1"/>
                          <a:pt x="2244" y="0"/>
                        </a:cubicBezTo>
                        <a:cubicBezTo>
                          <a:pt x="12951" y="0"/>
                          <a:pt x="22043" y="7844"/>
                          <a:pt x="23611" y="18436"/>
                        </a:cubicBezTo>
                        <a:lnTo>
                          <a:pt x="2244" y="21600"/>
                        </a:lnTo>
                        <a:lnTo>
                          <a:pt x="-1" y="11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359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20" y="1480"/>
                    <a:ext cx="1223" cy="1077"/>
                    <a:chOff x="220" y="1480"/>
                    <a:chExt cx="1223" cy="1077"/>
                  </a:xfrm>
                </p:grpSpPr>
                <p:sp>
                  <p:nvSpPr>
                    <p:cNvPr id="57362" name="Text 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7" y="1721"/>
                      <a:ext cx="266" cy="1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zh-CN" altLang="en-US" sz="1400"/>
                        <a:t>修改</a:t>
                      </a:r>
                    </a:p>
                  </p:txBody>
                </p:sp>
                <p:sp>
                  <p:nvSpPr>
                    <p:cNvPr id="57363" name="Text Box 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1480"/>
                      <a:ext cx="584" cy="1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zh-CN" altLang="en-US" sz="1400" dirty="0"/>
                        <a:t>快速分析</a:t>
                      </a:r>
                    </a:p>
                  </p:txBody>
                </p:sp>
                <p:sp>
                  <p:nvSpPr>
                    <p:cNvPr id="57364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" y="1987"/>
                      <a:ext cx="318" cy="1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zh-CN" altLang="en-US" sz="1400"/>
                        <a:t>评价</a:t>
                      </a:r>
                    </a:p>
                  </p:txBody>
                </p:sp>
                <p:sp>
                  <p:nvSpPr>
                    <p:cNvPr id="57365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6" y="1996"/>
                      <a:ext cx="287" cy="1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zh-CN" altLang="en-US" sz="1400"/>
                        <a:t>构造</a:t>
                      </a:r>
                    </a:p>
                  </p:txBody>
                </p:sp>
                <p:sp>
                  <p:nvSpPr>
                    <p:cNvPr id="57366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0" y="2394"/>
                      <a:ext cx="266" cy="1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zh-CN" altLang="en-US" sz="1400"/>
                        <a:t>运行</a:t>
                      </a:r>
                    </a:p>
                  </p:txBody>
                </p:sp>
              </p:grpSp>
              <p:sp>
                <p:nvSpPr>
                  <p:cNvPr id="57360" name="Arc 83"/>
                  <p:cNvSpPr>
                    <a:spLocks/>
                  </p:cNvSpPr>
                  <p:nvPr/>
                </p:nvSpPr>
                <p:spPr bwMode="auto">
                  <a:xfrm rot="1726916">
                    <a:off x="1429" y="1845"/>
                    <a:ext cx="263" cy="621"/>
                  </a:xfrm>
                  <a:custGeom>
                    <a:avLst/>
                    <a:gdLst>
                      <a:gd name="T0" fmla="*/ 0 w 21505"/>
                      <a:gd name="T1" fmla="*/ 0 h 21600"/>
                      <a:gd name="T2" fmla="*/ 0 w 21505"/>
                      <a:gd name="T3" fmla="*/ 0 h 21600"/>
                      <a:gd name="T4" fmla="*/ 0 w 2150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505"/>
                      <a:gd name="T10" fmla="*/ 0 h 21600"/>
                      <a:gd name="T11" fmla="*/ 21505 w 2150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05" h="21600" fill="none" extrusionOk="0">
                        <a:moveTo>
                          <a:pt x="-1" y="0"/>
                        </a:moveTo>
                        <a:cubicBezTo>
                          <a:pt x="11144" y="0"/>
                          <a:pt x="20460" y="8479"/>
                          <a:pt x="21504" y="19575"/>
                        </a:cubicBezTo>
                      </a:path>
                      <a:path w="21505" h="21600" stroke="0" extrusionOk="0">
                        <a:moveTo>
                          <a:pt x="-1" y="0"/>
                        </a:moveTo>
                        <a:cubicBezTo>
                          <a:pt x="11144" y="0"/>
                          <a:pt x="20460" y="8479"/>
                          <a:pt x="21504" y="19575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61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4" y="2523"/>
                    <a:ext cx="511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400" dirty="0"/>
                      <a:t>执行顺序</a:t>
                    </a:r>
                  </a:p>
                </p:txBody>
              </p:sp>
            </p:grpSp>
          </p:grpSp>
        </p:grpSp>
        <p:sp>
          <p:nvSpPr>
            <p:cNvPr id="57352" name="Text Box 85"/>
            <p:cNvSpPr txBox="1">
              <a:spLocks noChangeArrowheads="1"/>
            </p:cNvSpPr>
            <p:nvPr/>
          </p:nvSpPr>
          <p:spPr bwMode="auto">
            <a:xfrm>
              <a:off x="340" y="3670"/>
              <a:ext cx="10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快速原型模型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404491" y="1644377"/>
            <a:ext cx="7271965" cy="387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定义：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非整体</a:t>
            </a:r>
            <a:r>
              <a:rPr kumimoji="1" lang="zh-CN" altLang="en-US" sz="2000" b="1" dirty="0">
                <a:latin typeface="+mn-ea"/>
                <a:ea typeface="+mn-ea"/>
              </a:rPr>
              <a:t>开发模型，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软件</a:t>
            </a:r>
            <a:r>
              <a:rPr kumimoji="1" lang="zh-CN" altLang="en-US" sz="2000" b="1" dirty="0">
                <a:latin typeface="+mn-ea"/>
                <a:ea typeface="+mn-ea"/>
              </a:rPr>
              <a:t>在模型中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逐渐开发形成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优点</a:t>
            </a:r>
          </a:p>
          <a:p>
            <a:pPr marL="628650" lvl="1" indent="-266700"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在较短时间内</a:t>
            </a:r>
            <a:r>
              <a:rPr kumimoji="1" lang="zh-CN" altLang="en-US" sz="2000" b="1" dirty="0">
                <a:latin typeface="+mn-ea"/>
                <a:ea typeface="+mn-ea"/>
              </a:rPr>
              <a:t>向用户提交一些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实际的应用模块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28650" lvl="1" indent="-266700" eaLnBrk="1" hangingPunct="1">
              <a:lnSpc>
                <a:spcPts val="37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用户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逐步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接受</a:t>
            </a:r>
            <a:r>
              <a:rPr kumimoji="1" lang="zh-CN" altLang="en-US" sz="2000" b="1" dirty="0">
                <a:latin typeface="+mn-ea"/>
                <a:ea typeface="+mn-ea"/>
              </a:rPr>
              <a:t>、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适应</a:t>
            </a:r>
            <a:r>
              <a:rPr kumimoji="1" lang="zh-CN" altLang="en-US" sz="2000" b="1" dirty="0">
                <a:latin typeface="+mn-ea"/>
                <a:ea typeface="+mn-ea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熟悉</a:t>
            </a:r>
            <a:r>
              <a:rPr kumimoji="1" lang="zh-CN" altLang="en-US" sz="2000" b="1" dirty="0">
                <a:latin typeface="+mn-ea"/>
                <a:ea typeface="+mn-ea"/>
              </a:rPr>
              <a:t>软件，避免因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仓促</a:t>
            </a:r>
            <a:r>
              <a:rPr kumimoji="1" lang="zh-CN" altLang="en-US" sz="2000" b="1" dirty="0">
                <a:latin typeface="+mn-ea"/>
                <a:ea typeface="+mn-ea"/>
              </a:rPr>
              <a:t>给用户造成影响。</a:t>
            </a:r>
          </a:p>
          <a:p>
            <a:pPr marL="342900" indent="-342900"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</a:p>
          <a:p>
            <a:pPr marL="628650" lvl="1" indent="-266700"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构件</a:t>
            </a:r>
            <a:r>
              <a:rPr kumimoji="1" lang="en-US" altLang="zh-CN" sz="2000" b="1" dirty="0">
                <a:latin typeface="+mn-ea"/>
                <a:ea typeface="+mn-ea"/>
              </a:rPr>
              <a:t>(</a:t>
            </a:r>
            <a:r>
              <a:rPr kumimoji="1" lang="zh-CN" altLang="en-US" sz="2000" b="1" dirty="0">
                <a:latin typeface="+mn-ea"/>
                <a:ea typeface="+mn-ea"/>
              </a:rPr>
              <a:t>模块</a:t>
            </a:r>
            <a:r>
              <a:rPr kumimoji="1" lang="en-US" altLang="zh-CN" sz="2000" b="1" dirty="0">
                <a:latin typeface="+mn-ea"/>
                <a:ea typeface="+mn-ea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集成</a:t>
            </a:r>
            <a:r>
              <a:rPr kumimoji="1" lang="zh-CN" altLang="en-US" sz="2000" b="1" dirty="0">
                <a:latin typeface="+mn-ea"/>
                <a:ea typeface="+mn-ea"/>
              </a:rPr>
              <a:t>比较麻烦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28650" lvl="1" indent="-266700" eaLnBrk="1" hangingPunct="1">
              <a:lnSpc>
                <a:spcPts val="37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对开发人员的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整体技术协调能力</a:t>
            </a:r>
            <a:r>
              <a:rPr kumimoji="1" lang="zh-CN" altLang="en-US" sz="2000" b="1" dirty="0">
                <a:latin typeface="+mn-ea"/>
                <a:ea typeface="+mn-ea"/>
              </a:rPr>
              <a:t>要求较高</a:t>
            </a:r>
            <a:endParaRPr kumimoji="1" lang="en-US" altLang="zh-CN" sz="2000" b="1" dirty="0">
              <a:latin typeface="+mn-ea"/>
              <a:ea typeface="+mn-ea"/>
            </a:endParaRP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403921" y="1026852"/>
            <a:ext cx="1943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+mn-ea"/>
                <a:ea typeface="+mn-ea"/>
              </a:rPr>
              <a:t>⑶</a:t>
            </a:r>
            <a:r>
              <a:rPr kumimoji="1" lang="zh-CN" altLang="en-US" sz="2400" b="1" dirty="0">
                <a:latin typeface="+mn-ea"/>
                <a:ea typeface="+mn-ea"/>
              </a:rPr>
              <a:t>、增量模型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7332" y="1632337"/>
            <a:ext cx="72719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评价：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灵活性</a:t>
            </a:r>
            <a:r>
              <a:rPr kumimoji="1" lang="zh-CN" altLang="en-US" sz="2000" b="1" dirty="0">
                <a:latin typeface="+mn-ea"/>
                <a:ea typeface="+mn-ea"/>
              </a:rPr>
              <a:t>较好，适用于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需求不明确</a:t>
            </a:r>
            <a:r>
              <a:rPr kumimoji="1" lang="zh-CN" altLang="en-US" sz="2000" b="1" dirty="0">
                <a:latin typeface="+mn-ea"/>
                <a:ea typeface="+mn-ea"/>
              </a:rPr>
              <a:t>、设计方案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有一定风险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         </a:t>
            </a:r>
            <a:r>
              <a:rPr kumimoji="1" lang="zh-CN" altLang="en-US" sz="2000" b="1" dirty="0">
                <a:latin typeface="+mn-ea"/>
                <a:ea typeface="+mn-ea"/>
              </a:rPr>
              <a:t>的软件项目。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7332" y="2492896"/>
            <a:ext cx="7415981" cy="269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eaLnBrk="1" hangingPunct="1">
              <a:lnSpc>
                <a:spcPts val="32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过程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2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通过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初步分析与设计</a:t>
            </a:r>
            <a:r>
              <a:rPr lang="zh-CN" altLang="en-US" sz="2000" b="1" dirty="0">
                <a:latin typeface="+mn-ea"/>
                <a:ea typeface="+mn-ea"/>
              </a:rPr>
              <a:t>，将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软件需求</a:t>
            </a:r>
            <a:r>
              <a:rPr lang="zh-CN" altLang="en-US" sz="2000" b="1" dirty="0">
                <a:latin typeface="+mn-ea"/>
                <a:ea typeface="+mn-ea"/>
              </a:rPr>
              <a:t>划分为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一系列增量构件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zh-CN" altLang="en-US" sz="2000" b="1" u="wavyHeavy" dirty="0">
                <a:latin typeface="+mn-ea"/>
                <a:ea typeface="+mn-ea"/>
              </a:rPr>
              <a:t>急需的</a:t>
            </a:r>
            <a:r>
              <a:rPr lang="zh-CN" altLang="en-US" sz="2000" b="1" dirty="0">
                <a:latin typeface="+mn-ea"/>
                <a:ea typeface="+mn-ea"/>
              </a:rPr>
              <a:t>构件排在前面，</a:t>
            </a:r>
            <a:r>
              <a:rPr lang="zh-CN" altLang="en-US" sz="2000" b="1" u="wavyHeavy" dirty="0">
                <a:latin typeface="+mn-ea"/>
                <a:ea typeface="+mn-ea"/>
              </a:rPr>
              <a:t>不急需的</a:t>
            </a:r>
            <a:r>
              <a:rPr lang="zh-CN" altLang="en-US" sz="2000" b="1" dirty="0">
                <a:latin typeface="+mn-ea"/>
                <a:ea typeface="+mn-ea"/>
              </a:rPr>
              <a:t>放在后面。（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优先级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endParaRPr lang="en-US" altLang="zh-CN" sz="2000" b="1" dirty="0"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2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每个构件</a:t>
            </a:r>
            <a:r>
              <a:rPr lang="zh-CN" altLang="en-US" sz="2000" b="1" dirty="0">
                <a:latin typeface="+mn-ea"/>
                <a:ea typeface="+mn-ea"/>
              </a:rPr>
              <a:t>都须经过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需求、设计、编码、测试、交付</a:t>
            </a:r>
            <a:r>
              <a:rPr lang="zh-CN" altLang="en-US" sz="2000" b="1" dirty="0">
                <a:latin typeface="+mn-ea"/>
                <a:ea typeface="+mn-ea"/>
              </a:rPr>
              <a:t>几个阶段。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2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根据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构件间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依赖关系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项目实际</a:t>
            </a:r>
            <a:r>
              <a:rPr lang="zh-CN" altLang="en-US" sz="2000" b="1" dirty="0">
                <a:latin typeface="+mn-ea"/>
                <a:ea typeface="+mn-ea"/>
              </a:rPr>
              <a:t>，采用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串行</a:t>
            </a:r>
            <a:r>
              <a:rPr lang="zh-CN" altLang="en-US" sz="2000" b="1" dirty="0">
                <a:latin typeface="+mn-ea"/>
                <a:ea typeface="+mn-ea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并行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2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经过不断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开发、集成、交付，及时反馈</a:t>
            </a:r>
            <a:r>
              <a:rPr lang="zh-CN" altLang="en-US" sz="2000" b="1" dirty="0">
                <a:latin typeface="+mn-ea"/>
                <a:ea typeface="+mn-ea"/>
              </a:rPr>
              <a:t>，得到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最终软件产品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75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0"/>
          <p:cNvSpPr txBox="1">
            <a:spLocks noChangeArrowheads="1"/>
          </p:cNvSpPr>
          <p:nvPr/>
        </p:nvSpPr>
        <p:spPr bwMode="auto">
          <a:xfrm>
            <a:off x="2555776" y="5348064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增量模型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04048" y="1628800"/>
            <a:ext cx="3816103" cy="1734294"/>
            <a:chOff x="5004048" y="368601"/>
            <a:chExt cx="3816103" cy="1734294"/>
          </a:xfrm>
        </p:grpSpPr>
        <p:sp>
          <p:nvSpPr>
            <p:cNvPr id="14" name="矩形 13"/>
            <p:cNvSpPr/>
            <p:nvPr/>
          </p:nvSpPr>
          <p:spPr>
            <a:xfrm>
              <a:off x="5004048" y="1484725"/>
              <a:ext cx="3816103" cy="107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6323309" y="368601"/>
              <a:ext cx="5760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15896" y="1088681"/>
              <a:ext cx="5760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23309" y="1088681"/>
              <a:ext cx="5760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330722" y="1088681"/>
              <a:ext cx="5760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603928" y="872657"/>
              <a:ext cx="20148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" idx="2"/>
              <a:endCxn id="31" idx="0"/>
            </p:cNvCxnSpPr>
            <p:nvPr/>
          </p:nvCxnSpPr>
          <p:spPr>
            <a:xfrm>
              <a:off x="6611341" y="656633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30" idx="0"/>
            </p:cNvCxnSpPr>
            <p:nvPr/>
          </p:nvCxnSpPr>
          <p:spPr>
            <a:xfrm>
              <a:off x="5603928" y="872657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619905" y="872657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6899373" y="1808364"/>
              <a:ext cx="5760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3.1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759898" y="1814863"/>
              <a:ext cx="5760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3.2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187405" y="1592737"/>
              <a:ext cx="9073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2" idx="2"/>
            </p:cNvCxnSpPr>
            <p:nvPr/>
          </p:nvCxnSpPr>
          <p:spPr>
            <a:xfrm>
              <a:off x="7618754" y="1376713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187405" y="159234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094761" y="159234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765300" y="1719263"/>
            <a:ext cx="7054850" cy="4302125"/>
            <a:chOff x="1765300" y="1719263"/>
            <a:chExt cx="7054850" cy="4302125"/>
          </a:xfrm>
        </p:grpSpPr>
        <p:grpSp>
          <p:nvGrpSpPr>
            <p:cNvPr id="59394" name="Group 34"/>
            <p:cNvGrpSpPr>
              <a:grpSpLocks/>
            </p:cNvGrpSpPr>
            <p:nvPr/>
          </p:nvGrpSpPr>
          <p:grpSpPr bwMode="auto">
            <a:xfrm>
              <a:off x="1765300" y="1719263"/>
              <a:ext cx="7054850" cy="4302125"/>
              <a:chOff x="1112" y="1083"/>
              <a:chExt cx="4444" cy="2710"/>
            </a:xfrm>
          </p:grpSpPr>
          <p:grpSp>
            <p:nvGrpSpPr>
              <p:cNvPr id="59396" name="Group 31"/>
              <p:cNvGrpSpPr>
                <a:grpSpLocks/>
              </p:cNvGrpSpPr>
              <p:nvPr/>
            </p:nvGrpSpPr>
            <p:grpSpPr bwMode="auto">
              <a:xfrm>
                <a:off x="1112" y="1083"/>
                <a:ext cx="668" cy="317"/>
                <a:chOff x="1112" y="1083"/>
                <a:chExt cx="668" cy="317"/>
              </a:xfrm>
            </p:grpSpPr>
            <p:sp>
              <p:nvSpPr>
                <p:cNvPr id="594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12" y="1083"/>
                  <a:ext cx="668" cy="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需求分析</a:t>
                  </a:r>
                </a:p>
              </p:txBody>
            </p:sp>
            <p:sp>
              <p:nvSpPr>
                <p:cNvPr id="594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12" y="1240"/>
                  <a:ext cx="668" cy="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</a:rPr>
                    <a:t>验证</a:t>
                  </a:r>
                </a:p>
              </p:txBody>
            </p:sp>
          </p:grpSp>
          <p:grpSp>
            <p:nvGrpSpPr>
              <p:cNvPr id="59397" name="Group 32"/>
              <p:cNvGrpSpPr>
                <a:grpSpLocks/>
              </p:cNvGrpSpPr>
              <p:nvPr/>
            </p:nvGrpSpPr>
            <p:grpSpPr bwMode="auto">
              <a:xfrm>
                <a:off x="1444" y="1819"/>
                <a:ext cx="668" cy="317"/>
                <a:chOff x="1444" y="1819"/>
                <a:chExt cx="668" cy="317"/>
              </a:xfrm>
            </p:grpSpPr>
            <p:sp>
              <p:nvSpPr>
                <p:cNvPr id="594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44" y="1819"/>
                  <a:ext cx="668" cy="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规格说明</a:t>
                  </a:r>
                </a:p>
              </p:txBody>
            </p:sp>
            <p:sp>
              <p:nvSpPr>
                <p:cNvPr id="594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44" y="1976"/>
                  <a:ext cx="668" cy="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 dirty="0">
                      <a:latin typeface="Arial" panose="020B0604020202020204" pitchFamily="34" charset="0"/>
                    </a:rPr>
                    <a:t>验证</a:t>
                  </a:r>
                </a:p>
              </p:txBody>
            </p:sp>
          </p:grpSp>
          <p:grpSp>
            <p:nvGrpSpPr>
              <p:cNvPr id="59398" name="Group 33"/>
              <p:cNvGrpSpPr>
                <a:grpSpLocks/>
              </p:cNvGrpSpPr>
              <p:nvPr/>
            </p:nvGrpSpPr>
            <p:grpSpPr bwMode="auto">
              <a:xfrm>
                <a:off x="1856" y="2556"/>
                <a:ext cx="667" cy="326"/>
                <a:chOff x="1856" y="2556"/>
                <a:chExt cx="667" cy="326"/>
              </a:xfrm>
            </p:grpSpPr>
            <p:sp>
              <p:nvSpPr>
                <p:cNvPr id="594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6" y="2556"/>
                  <a:ext cx="667" cy="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概要设计</a:t>
                  </a:r>
                </a:p>
              </p:txBody>
            </p:sp>
            <p:sp>
              <p:nvSpPr>
                <p:cNvPr id="5941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56" y="2722"/>
                  <a:ext cx="667" cy="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Arial" panose="020B0604020202020204" pitchFamily="34" charset="0"/>
                    </a:rPr>
                    <a:t>验证</a:t>
                  </a:r>
                </a:p>
              </p:txBody>
            </p:sp>
          </p:grpSp>
          <p:sp>
            <p:nvSpPr>
              <p:cNvPr id="59399" name="Text Box 14"/>
              <p:cNvSpPr txBox="1">
                <a:spLocks noChangeArrowheads="1"/>
              </p:cNvSpPr>
              <p:nvPr/>
            </p:nvSpPr>
            <p:spPr bwMode="auto">
              <a:xfrm>
                <a:off x="3268" y="2560"/>
                <a:ext cx="1778" cy="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600" b="1" dirty="0">
                    <a:latin typeface="+mn-ea"/>
                    <a:ea typeface="+mn-ea"/>
                  </a:rPr>
                  <a:t>针对每个构件</a:t>
                </a:r>
                <a:r>
                  <a:rPr lang="en-US" altLang="zh-CN" sz="1600" b="1" dirty="0">
                    <a:latin typeface="+mn-ea"/>
                    <a:ea typeface="+mn-ea"/>
                  </a:rPr>
                  <a:t>/</a:t>
                </a:r>
                <a:r>
                  <a:rPr lang="zh-CN" altLang="en-US" sz="1600" b="1" dirty="0">
                    <a:latin typeface="+mn-ea"/>
                    <a:ea typeface="+mn-ea"/>
                  </a:rPr>
                  <a:t>模块，完成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详细设计、编码</a:t>
                </a:r>
                <a:r>
                  <a:rPr lang="zh-CN" altLang="en-US" sz="1600" b="1" dirty="0">
                    <a:latin typeface="+mn-ea"/>
                    <a:ea typeface="+mn-ea"/>
                  </a:rPr>
                  <a:t>和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集成</a:t>
                </a:r>
                <a:r>
                  <a:rPr lang="zh-CN" altLang="en-US" sz="1600" b="1" dirty="0">
                    <a:latin typeface="+mn-ea"/>
                    <a:ea typeface="+mn-ea"/>
                  </a:rPr>
                  <a:t>，经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测试</a:t>
                </a:r>
                <a:r>
                  <a:rPr lang="zh-CN" altLang="en-US" sz="1600" b="1" dirty="0">
                    <a:latin typeface="+mn-ea"/>
                    <a:ea typeface="+mn-ea"/>
                  </a:rPr>
                  <a:t>后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交付</a:t>
                </a:r>
                <a:r>
                  <a:rPr lang="zh-CN" altLang="en-US" sz="1600" b="1" dirty="0">
                    <a:latin typeface="+mn-ea"/>
                    <a:ea typeface="+mn-ea"/>
                  </a:rPr>
                  <a:t>用户。</a:t>
                </a:r>
              </a:p>
            </p:txBody>
          </p:sp>
          <p:sp>
            <p:nvSpPr>
              <p:cNvPr id="59400" name="Text Box 15"/>
              <p:cNvSpPr txBox="1">
                <a:spLocks noChangeArrowheads="1"/>
              </p:cNvSpPr>
              <p:nvPr/>
            </p:nvSpPr>
            <p:spPr bwMode="auto">
              <a:xfrm>
                <a:off x="5055" y="3633"/>
                <a:ext cx="501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维护</a:t>
                </a:r>
              </a:p>
            </p:txBody>
          </p:sp>
          <p:sp>
            <p:nvSpPr>
              <p:cNvPr id="59401" name="Line 16"/>
              <p:cNvSpPr>
                <a:spLocks noChangeShapeType="1"/>
              </p:cNvSpPr>
              <p:nvPr/>
            </p:nvSpPr>
            <p:spPr bwMode="auto">
              <a:xfrm>
                <a:off x="1612" y="1407"/>
                <a:ext cx="0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2" name="Line 17"/>
              <p:cNvSpPr>
                <a:spLocks noChangeShapeType="1"/>
              </p:cNvSpPr>
              <p:nvPr/>
            </p:nvSpPr>
            <p:spPr bwMode="auto">
              <a:xfrm>
                <a:off x="2000" y="2141"/>
                <a:ext cx="0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3" name="Line 18"/>
              <p:cNvSpPr>
                <a:spLocks noChangeShapeType="1"/>
              </p:cNvSpPr>
              <p:nvPr/>
            </p:nvSpPr>
            <p:spPr bwMode="auto">
              <a:xfrm>
                <a:off x="2523" y="2827"/>
                <a:ext cx="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404" name="Group 19"/>
              <p:cNvGrpSpPr>
                <a:grpSpLocks/>
              </p:cNvGrpSpPr>
              <p:nvPr/>
            </p:nvGrpSpPr>
            <p:grpSpPr bwMode="auto">
              <a:xfrm>
                <a:off x="4222" y="3043"/>
                <a:ext cx="834" cy="654"/>
                <a:chOff x="3560" y="2357"/>
                <a:chExt cx="681" cy="589"/>
              </a:xfrm>
            </p:grpSpPr>
            <p:sp>
              <p:nvSpPr>
                <p:cNvPr id="59413" name="Line 20"/>
                <p:cNvSpPr>
                  <a:spLocks noChangeShapeType="1"/>
                </p:cNvSpPr>
                <p:nvPr/>
              </p:nvSpPr>
              <p:spPr bwMode="auto">
                <a:xfrm>
                  <a:off x="3560" y="2357"/>
                  <a:ext cx="0" cy="5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4" name="Line 21"/>
                <p:cNvSpPr>
                  <a:spLocks noChangeShapeType="1"/>
                </p:cNvSpPr>
                <p:nvPr/>
              </p:nvSpPr>
              <p:spPr bwMode="auto">
                <a:xfrm>
                  <a:off x="3560" y="2946"/>
                  <a:ext cx="6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05" name="Group 22"/>
              <p:cNvGrpSpPr>
                <a:grpSpLocks/>
              </p:cNvGrpSpPr>
              <p:nvPr/>
            </p:nvGrpSpPr>
            <p:grpSpPr bwMode="auto">
              <a:xfrm>
                <a:off x="4829" y="2889"/>
                <a:ext cx="499" cy="403"/>
                <a:chOff x="4100" y="2241"/>
                <a:chExt cx="408" cy="363"/>
              </a:xfrm>
            </p:grpSpPr>
            <p:sp>
              <p:nvSpPr>
                <p:cNvPr id="59409" name="Line 23"/>
                <p:cNvSpPr>
                  <a:spLocks noChangeShapeType="1"/>
                </p:cNvSpPr>
                <p:nvPr/>
              </p:nvSpPr>
              <p:spPr bwMode="auto">
                <a:xfrm>
                  <a:off x="4100" y="237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0" name="Line 24"/>
                <p:cNvSpPr>
                  <a:spLocks noChangeShapeType="1"/>
                </p:cNvSpPr>
                <p:nvPr/>
              </p:nvSpPr>
              <p:spPr bwMode="auto">
                <a:xfrm>
                  <a:off x="4100" y="259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508" y="2241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81" y="2241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06" name="Group 27"/>
              <p:cNvGrpSpPr>
                <a:grpSpLocks/>
              </p:cNvGrpSpPr>
              <p:nvPr/>
            </p:nvGrpSpPr>
            <p:grpSpPr bwMode="auto">
              <a:xfrm>
                <a:off x="5056" y="2726"/>
                <a:ext cx="390" cy="907"/>
                <a:chOff x="4286" y="2069"/>
                <a:chExt cx="318" cy="817"/>
              </a:xfrm>
            </p:grpSpPr>
            <p:sp>
              <p:nvSpPr>
                <p:cNvPr id="5940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604" y="2069"/>
                  <a:ext cx="0" cy="8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0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86" y="2069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4106188" y="4206551"/>
              <a:ext cx="98381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一系列</a:t>
              </a:r>
              <a:endParaRPr lang="en-US" altLang="zh-CN" sz="1800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增量构件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640873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331913" y="4072086"/>
            <a:ext cx="7272535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说明：</a:t>
            </a:r>
            <a:r>
              <a:rPr lang="zh-CN" altLang="en-US" sz="2000" b="1" dirty="0">
                <a:latin typeface="+mn-ea"/>
                <a:ea typeface="+mn-ea"/>
              </a:rPr>
              <a:t>一旦确定用户需求，即着手拟定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第一个构件</a:t>
            </a:r>
            <a:r>
              <a:rPr lang="zh-CN" altLang="en-US" sz="2000" b="1" dirty="0">
                <a:latin typeface="+mn-ea"/>
                <a:ea typeface="+mn-ea"/>
              </a:rPr>
              <a:t>的说明文档。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完成后，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规格说明组</a:t>
            </a:r>
            <a:r>
              <a:rPr lang="zh-CN" altLang="en-US" sz="2000" b="1" dirty="0">
                <a:latin typeface="+mn-ea"/>
                <a:ea typeface="+mn-ea"/>
              </a:rPr>
              <a:t>即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转向第二个构件</a:t>
            </a:r>
            <a:r>
              <a:rPr lang="zh-CN" altLang="en-US" sz="2000" b="1" dirty="0">
                <a:latin typeface="+mn-ea"/>
                <a:ea typeface="+mn-ea"/>
              </a:rPr>
              <a:t>的规格说明。与此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同时，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设计组</a:t>
            </a:r>
            <a:r>
              <a:rPr lang="zh-CN" altLang="en-US" sz="2000" b="1" dirty="0">
                <a:latin typeface="+mn-ea"/>
                <a:ea typeface="+mn-ea"/>
              </a:rPr>
              <a:t>开始设计第一个构件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  <a:r>
              <a:rPr lang="zh-CN" altLang="en-US" sz="2000" b="1" dirty="0">
                <a:latin typeface="+mn-ea"/>
                <a:ea typeface="+mn-ea"/>
              </a:rPr>
              <a:t>。（流水线）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优点：</a:t>
            </a:r>
            <a:r>
              <a:rPr lang="zh-CN" altLang="en-US" sz="2000" b="1" dirty="0">
                <a:latin typeface="+mn-ea"/>
                <a:ea typeface="+mn-ea"/>
              </a:rPr>
              <a:t>构件并行，加快了开发进度。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缺点：</a:t>
            </a:r>
            <a:r>
              <a:rPr lang="zh-CN" altLang="en-US" sz="2000" b="1" dirty="0">
                <a:latin typeface="+mn-ea"/>
                <a:ea typeface="+mn-ea"/>
              </a:rPr>
              <a:t>构件可能无法集成。（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须密切监控整个开发过程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</p:txBody>
      </p:sp>
      <p:grpSp>
        <p:nvGrpSpPr>
          <p:cNvPr id="60420" name="Group 15"/>
          <p:cNvGrpSpPr>
            <a:grpSpLocks/>
          </p:cNvGrpSpPr>
          <p:nvPr/>
        </p:nvGrpSpPr>
        <p:grpSpPr bwMode="auto">
          <a:xfrm>
            <a:off x="2124075" y="692150"/>
            <a:ext cx="5329238" cy="792163"/>
            <a:chOff x="1338" y="436"/>
            <a:chExt cx="3357" cy="499"/>
          </a:xfrm>
        </p:grpSpPr>
        <p:sp>
          <p:nvSpPr>
            <p:cNvPr id="60421" name="Rectangle 6"/>
            <p:cNvSpPr>
              <a:spLocks noChangeArrowheads="1"/>
            </p:cNvSpPr>
            <p:nvPr/>
          </p:nvSpPr>
          <p:spPr bwMode="auto">
            <a:xfrm>
              <a:off x="1338" y="436"/>
              <a:ext cx="8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规格说明组</a:t>
              </a:r>
            </a:p>
          </p:txBody>
        </p:sp>
        <p:sp>
          <p:nvSpPr>
            <p:cNvPr id="60422" name="Rectangle 7"/>
            <p:cNvSpPr>
              <a:spLocks noChangeArrowheads="1"/>
            </p:cNvSpPr>
            <p:nvPr/>
          </p:nvSpPr>
          <p:spPr bwMode="auto">
            <a:xfrm>
              <a:off x="2335" y="436"/>
              <a:ext cx="54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设计组</a:t>
              </a:r>
            </a:p>
          </p:txBody>
        </p:sp>
        <p:sp>
          <p:nvSpPr>
            <p:cNvPr id="60423" name="Rectangle 8"/>
            <p:cNvSpPr>
              <a:spLocks noChangeArrowheads="1"/>
            </p:cNvSpPr>
            <p:nvPr/>
          </p:nvSpPr>
          <p:spPr bwMode="auto">
            <a:xfrm>
              <a:off x="3198" y="436"/>
              <a:ext cx="54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编程组</a:t>
              </a:r>
            </a:p>
          </p:txBody>
        </p:sp>
        <p:sp>
          <p:nvSpPr>
            <p:cNvPr id="60424" name="Rectangle 9"/>
            <p:cNvSpPr>
              <a:spLocks noChangeArrowheads="1"/>
            </p:cNvSpPr>
            <p:nvPr/>
          </p:nvSpPr>
          <p:spPr bwMode="auto">
            <a:xfrm>
              <a:off x="4150" y="436"/>
              <a:ext cx="54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市场组</a:t>
              </a:r>
            </a:p>
          </p:txBody>
        </p:sp>
        <p:sp>
          <p:nvSpPr>
            <p:cNvPr id="60425" name="AutoShape 11"/>
            <p:cNvSpPr>
              <a:spLocks noChangeArrowheads="1"/>
            </p:cNvSpPr>
            <p:nvPr/>
          </p:nvSpPr>
          <p:spPr bwMode="auto">
            <a:xfrm>
              <a:off x="1728" y="709"/>
              <a:ext cx="136" cy="226"/>
            </a:xfrm>
            <a:prstGeom prst="downArrow">
              <a:avLst>
                <a:gd name="adj1" fmla="val 50000"/>
                <a:gd name="adj2" fmla="val 415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26" name="AutoShape 12"/>
            <p:cNvSpPr>
              <a:spLocks noChangeArrowheads="1"/>
            </p:cNvSpPr>
            <p:nvPr/>
          </p:nvSpPr>
          <p:spPr bwMode="auto">
            <a:xfrm>
              <a:off x="2562" y="709"/>
              <a:ext cx="136" cy="226"/>
            </a:xfrm>
            <a:prstGeom prst="downArrow">
              <a:avLst>
                <a:gd name="adj1" fmla="val 50000"/>
                <a:gd name="adj2" fmla="val 415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27" name="AutoShape 13"/>
            <p:cNvSpPr>
              <a:spLocks noChangeArrowheads="1"/>
            </p:cNvSpPr>
            <p:nvPr/>
          </p:nvSpPr>
          <p:spPr bwMode="auto">
            <a:xfrm>
              <a:off x="3424" y="709"/>
              <a:ext cx="136" cy="226"/>
            </a:xfrm>
            <a:prstGeom prst="downArrow">
              <a:avLst>
                <a:gd name="adj1" fmla="val 50000"/>
                <a:gd name="adj2" fmla="val 415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28" name="AutoShape 14"/>
            <p:cNvSpPr>
              <a:spLocks noChangeArrowheads="1"/>
            </p:cNvSpPr>
            <p:nvPr/>
          </p:nvSpPr>
          <p:spPr bwMode="auto">
            <a:xfrm>
              <a:off x="4377" y="709"/>
              <a:ext cx="136" cy="226"/>
            </a:xfrm>
            <a:prstGeom prst="downArrow">
              <a:avLst>
                <a:gd name="adj1" fmla="val 50000"/>
                <a:gd name="adj2" fmla="val 415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1880272" y="2618624"/>
            <a:ext cx="216371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376960" y="1628800"/>
            <a:ext cx="60753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瀑布模型、快速原型模型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u="wavyHeavy" dirty="0" smtClean="0">
                <a:latin typeface="+mn-ea"/>
                <a:ea typeface="+mn-ea"/>
              </a:rPr>
              <a:t>一次性</a:t>
            </a:r>
            <a:r>
              <a:rPr lang="zh-CN" altLang="en-US" sz="2000" b="1" dirty="0" smtClean="0">
                <a:latin typeface="+mn-ea"/>
                <a:ea typeface="+mn-ea"/>
              </a:rPr>
              <a:t>将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满足所有需求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 smtClean="0">
                <a:latin typeface="+mn-ea"/>
                <a:ea typeface="+mn-ea"/>
              </a:rPr>
              <a:t>软件制品提交</a:t>
            </a:r>
            <a:r>
              <a:rPr lang="zh-CN" altLang="en-US" sz="2000" b="1" dirty="0">
                <a:latin typeface="+mn-ea"/>
                <a:ea typeface="+mn-ea"/>
              </a:rPr>
              <a:t>给用户。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350019" y="2780928"/>
            <a:ext cx="748823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增量模型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将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en-US" sz="20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000" b="1" u="wavyHeavy" dirty="0">
                <a:latin typeface="楷体_GB2312" pitchFamily="49" charset="-122"/>
                <a:ea typeface="楷体_GB2312" pitchFamily="49" charset="-122"/>
              </a:rPr>
              <a:t>一系列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增量构件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多个模块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每个模块完成部分功能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，开发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人员</a:t>
            </a:r>
            <a:r>
              <a:rPr lang="zh-CN" altLang="en-US" sz="2000" b="1" u="wavyHeavy" dirty="0" smtClean="0">
                <a:latin typeface="楷体_GB2312" pitchFamily="49" charset="-122"/>
                <a:ea typeface="楷体_GB2312" pitchFamily="49" charset="-122"/>
              </a:rPr>
              <a:t>逐步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用户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提交、展示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，并征求意见、修改。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最终，通过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构件集成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，形成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满足全部需求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完整的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软件制品。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1403921" y="971436"/>
            <a:ext cx="1943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+mn-ea"/>
                <a:ea typeface="+mn-ea"/>
              </a:rPr>
              <a:t>⑷</a:t>
            </a:r>
            <a:r>
              <a:rPr kumimoji="1" lang="zh-CN" altLang="en-US" sz="2400" b="1" dirty="0">
                <a:latin typeface="+mn-ea"/>
                <a:ea typeface="+mn-ea"/>
              </a:rPr>
              <a:t>、螺旋模型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358871" y="1744489"/>
            <a:ext cx="7434169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+mn-ea"/>
                <a:ea typeface="+mn-ea"/>
              </a:rPr>
              <a:t>对于较</a:t>
            </a:r>
            <a:r>
              <a:rPr kumimoji="1" lang="zh-CN" altLang="en-US" sz="2000" b="1" dirty="0">
                <a:latin typeface="+mn-ea"/>
                <a:ea typeface="+mn-ea"/>
              </a:rPr>
              <a:t>复杂的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大型软件系统</a:t>
            </a:r>
            <a:r>
              <a:rPr kumimoji="1" lang="zh-CN" altLang="en-US" sz="2000" b="1" dirty="0">
                <a:latin typeface="+mn-ea"/>
                <a:ea typeface="+mn-ea"/>
              </a:rPr>
              <a:t>，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仅构建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一个原型</a:t>
            </a:r>
            <a:r>
              <a:rPr kumimoji="1" lang="zh-CN" altLang="en-US" sz="2000" b="1" dirty="0">
                <a:latin typeface="+mn-ea"/>
                <a:ea typeface="+mn-ea"/>
              </a:rPr>
              <a:t>往往达不到要求。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定义：</a:t>
            </a:r>
            <a:r>
              <a:rPr kumimoji="1" lang="zh-CN" altLang="en-US" sz="2000" b="1" dirty="0">
                <a:latin typeface="+mn-ea"/>
                <a:ea typeface="+mn-ea"/>
              </a:rPr>
              <a:t>将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快速原型</a:t>
            </a:r>
            <a:r>
              <a:rPr kumimoji="1" lang="zh-CN" altLang="en-US" sz="2000" b="1" dirty="0">
                <a:latin typeface="+mn-ea"/>
                <a:ea typeface="+mn-ea"/>
              </a:rPr>
              <a:t>与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瀑布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相结合</a:t>
            </a:r>
            <a:r>
              <a:rPr kumimoji="1" lang="zh-CN" altLang="en-US" sz="2000" b="1" dirty="0">
                <a:latin typeface="+mn-ea"/>
                <a:ea typeface="+mn-ea"/>
              </a:rPr>
              <a:t>，并加入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风险分析</a:t>
            </a:r>
            <a:r>
              <a:rPr kumimoji="1" lang="zh-CN" altLang="en-US" sz="2000" b="1" dirty="0" smtClean="0">
                <a:latin typeface="+mn-ea"/>
                <a:ea typeface="+mn-ea"/>
              </a:rPr>
              <a:t>，以</a:t>
            </a:r>
            <a:r>
              <a:rPr kumimoji="1" lang="zh-CN" altLang="en-US" sz="2000" b="1" u="wavyHeavy" dirty="0" smtClean="0">
                <a:latin typeface="+mn-ea"/>
                <a:ea typeface="+mn-ea"/>
              </a:rPr>
              <a:t>弥补</a:t>
            </a:r>
            <a:r>
              <a:rPr kumimoji="1" lang="zh-CN" altLang="en-US" sz="2000" b="1" dirty="0">
                <a:latin typeface="+mn-ea"/>
                <a:ea typeface="+mn-ea"/>
              </a:rPr>
              <a:t>两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         </a:t>
            </a:r>
            <a:r>
              <a:rPr kumimoji="1" lang="zh-CN" altLang="en-US" sz="2000" b="1" dirty="0">
                <a:latin typeface="+mn-ea"/>
                <a:ea typeface="+mn-ea"/>
              </a:rPr>
              <a:t>种模型的不足。（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风险分析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快速原型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瀑布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zh-CN" altLang="en-US" sz="20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思想：</a:t>
            </a:r>
            <a:r>
              <a:rPr kumimoji="1" lang="zh-CN" altLang="en-US" sz="2000" b="1" u="wavyHeavy" dirty="0">
                <a:latin typeface="+mn-ea"/>
                <a:ea typeface="+mn-ea"/>
              </a:rPr>
              <a:t>每个阶段</a:t>
            </a:r>
            <a:r>
              <a:rPr kumimoji="1" lang="zh-CN" altLang="en-US" sz="2000" b="1" dirty="0" smtClean="0">
                <a:latin typeface="+mn-ea"/>
                <a:ea typeface="+mn-ea"/>
              </a:rPr>
              <a:t>都加入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风险分析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特点：</a:t>
            </a:r>
            <a:r>
              <a:rPr kumimoji="1" lang="zh-CN" altLang="en-US" sz="2000" b="1" dirty="0">
                <a:latin typeface="+mn-ea"/>
                <a:ea typeface="+mn-ea"/>
              </a:rPr>
              <a:t>风险驱动、迭代过程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形式：</a:t>
            </a:r>
            <a:r>
              <a:rPr kumimoji="1" lang="zh-CN" altLang="en-US" sz="2000" b="1" dirty="0">
                <a:latin typeface="+mn-ea"/>
                <a:ea typeface="+mn-ea"/>
              </a:rPr>
              <a:t>开发</a:t>
            </a:r>
            <a:r>
              <a:rPr lang="zh-CN" altLang="en-US" sz="2000" b="1" dirty="0">
                <a:latin typeface="+mn-ea"/>
                <a:ea typeface="+mn-ea"/>
              </a:rPr>
              <a:t>过程用</a:t>
            </a:r>
            <a:r>
              <a:rPr lang="zh-CN" altLang="en-US" sz="2000" b="1" u="wavyHeavy" dirty="0">
                <a:latin typeface="+mn-ea"/>
                <a:ea typeface="+mn-ea"/>
              </a:rPr>
              <a:t>螺旋线</a:t>
            </a:r>
            <a:r>
              <a:rPr lang="zh-CN" altLang="en-US" sz="2000" b="1" dirty="0">
                <a:latin typeface="+mn-ea"/>
                <a:ea typeface="+mn-ea"/>
              </a:rPr>
              <a:t>表示，从里向</a:t>
            </a:r>
            <a:r>
              <a:rPr lang="zh-CN" altLang="en-US" sz="2000" b="1" dirty="0" smtClean="0">
                <a:latin typeface="+mn-ea"/>
                <a:ea typeface="+mn-ea"/>
              </a:rPr>
              <a:t>外展开。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54"/>
          <p:cNvGrpSpPr>
            <a:grpSpLocks/>
          </p:cNvGrpSpPr>
          <p:nvPr/>
        </p:nvGrpSpPr>
        <p:grpSpPr bwMode="auto">
          <a:xfrm>
            <a:off x="323850" y="549275"/>
            <a:ext cx="3743325" cy="5545138"/>
            <a:chOff x="295" y="527"/>
            <a:chExt cx="2358" cy="3493"/>
          </a:xfrm>
        </p:grpSpPr>
        <p:sp>
          <p:nvSpPr>
            <p:cNvPr id="63499" name="Text Box 4"/>
            <p:cNvSpPr txBox="1">
              <a:spLocks noChangeArrowheads="1"/>
            </p:cNvSpPr>
            <p:nvPr/>
          </p:nvSpPr>
          <p:spPr bwMode="auto">
            <a:xfrm>
              <a:off x="521" y="3847"/>
              <a:ext cx="1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简化的螺旋模型</a:t>
              </a:r>
            </a:p>
          </p:txBody>
        </p:sp>
        <p:grpSp>
          <p:nvGrpSpPr>
            <p:cNvPr id="63500" name="Group 46"/>
            <p:cNvGrpSpPr>
              <a:grpSpLocks/>
            </p:cNvGrpSpPr>
            <p:nvPr/>
          </p:nvGrpSpPr>
          <p:grpSpPr bwMode="auto">
            <a:xfrm>
              <a:off x="295" y="527"/>
              <a:ext cx="553" cy="485"/>
              <a:chOff x="657" y="1153"/>
              <a:chExt cx="404" cy="364"/>
            </a:xfrm>
          </p:grpSpPr>
          <p:sp>
            <p:nvSpPr>
              <p:cNvPr id="63535" name="Text Box 8"/>
              <p:cNvSpPr txBox="1">
                <a:spLocks noChangeArrowheads="1"/>
              </p:cNvSpPr>
              <p:nvPr/>
            </p:nvSpPr>
            <p:spPr bwMode="auto">
              <a:xfrm>
                <a:off x="657" y="1153"/>
                <a:ext cx="404" cy="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FF"/>
                    </a:solidFill>
                  </a:rPr>
                  <a:t>风险分析</a:t>
                </a:r>
              </a:p>
            </p:txBody>
          </p:sp>
          <p:sp>
            <p:nvSpPr>
              <p:cNvPr id="63536" name="Text Box 9"/>
              <p:cNvSpPr txBox="1">
                <a:spLocks noChangeArrowheads="1"/>
              </p:cNvSpPr>
              <p:nvPr/>
            </p:nvSpPr>
            <p:spPr bwMode="auto">
              <a:xfrm>
                <a:off x="657" y="1277"/>
                <a:ext cx="404" cy="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 b="1">
                    <a:solidFill>
                      <a:srgbClr val="FF3300"/>
                    </a:solidFill>
                  </a:rPr>
                  <a:t>快速原型</a:t>
                </a:r>
              </a:p>
            </p:txBody>
          </p:sp>
          <p:sp>
            <p:nvSpPr>
              <p:cNvPr id="63537" name="Text Box 10"/>
              <p:cNvSpPr txBox="1">
                <a:spLocks noChangeArrowheads="1"/>
              </p:cNvSpPr>
              <p:nvPr/>
            </p:nvSpPr>
            <p:spPr bwMode="auto">
              <a:xfrm>
                <a:off x="657" y="1397"/>
                <a:ext cx="404" cy="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验证</a:t>
                </a:r>
              </a:p>
            </p:txBody>
          </p:sp>
        </p:grpSp>
        <p:grpSp>
          <p:nvGrpSpPr>
            <p:cNvPr id="63501" name="Group 51"/>
            <p:cNvGrpSpPr>
              <a:grpSpLocks/>
            </p:cNvGrpSpPr>
            <p:nvPr/>
          </p:nvGrpSpPr>
          <p:grpSpPr bwMode="auto">
            <a:xfrm>
              <a:off x="662" y="1210"/>
              <a:ext cx="553" cy="475"/>
              <a:chOff x="662" y="1210"/>
              <a:chExt cx="553" cy="475"/>
            </a:xfrm>
          </p:grpSpPr>
          <p:sp>
            <p:nvSpPr>
              <p:cNvPr id="63532" name="Text Box 12"/>
              <p:cNvSpPr txBox="1">
                <a:spLocks noChangeArrowheads="1"/>
              </p:cNvSpPr>
              <p:nvPr/>
            </p:nvSpPr>
            <p:spPr bwMode="auto">
              <a:xfrm>
                <a:off x="662" y="1210"/>
                <a:ext cx="55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FF"/>
                    </a:solidFill>
                  </a:rPr>
                  <a:t>风险分析</a:t>
                </a:r>
              </a:p>
            </p:txBody>
          </p:sp>
          <p:sp>
            <p:nvSpPr>
              <p:cNvPr id="63533" name="Text Box 13"/>
              <p:cNvSpPr txBox="1">
                <a:spLocks noChangeArrowheads="1"/>
              </p:cNvSpPr>
              <p:nvPr/>
            </p:nvSpPr>
            <p:spPr bwMode="auto">
              <a:xfrm>
                <a:off x="662" y="1364"/>
                <a:ext cx="55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 b="1">
                    <a:solidFill>
                      <a:srgbClr val="FF3300"/>
                    </a:solidFill>
                  </a:rPr>
                  <a:t>规格说明</a:t>
                </a:r>
              </a:p>
            </p:txBody>
          </p:sp>
          <p:sp>
            <p:nvSpPr>
              <p:cNvPr id="63534" name="Text Box 14"/>
              <p:cNvSpPr txBox="1">
                <a:spLocks noChangeArrowheads="1"/>
              </p:cNvSpPr>
              <p:nvPr/>
            </p:nvSpPr>
            <p:spPr bwMode="auto">
              <a:xfrm>
                <a:off x="662" y="1525"/>
                <a:ext cx="55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验证</a:t>
                </a:r>
              </a:p>
            </p:txBody>
          </p:sp>
        </p:grpSp>
        <p:grpSp>
          <p:nvGrpSpPr>
            <p:cNvPr id="63502" name="Group 52"/>
            <p:cNvGrpSpPr>
              <a:grpSpLocks/>
            </p:cNvGrpSpPr>
            <p:nvPr/>
          </p:nvGrpSpPr>
          <p:grpSpPr bwMode="auto">
            <a:xfrm>
              <a:off x="982" y="1876"/>
              <a:ext cx="554" cy="471"/>
              <a:chOff x="982" y="1876"/>
              <a:chExt cx="554" cy="471"/>
            </a:xfrm>
          </p:grpSpPr>
          <p:sp>
            <p:nvSpPr>
              <p:cNvPr id="63529" name="Text Box 16"/>
              <p:cNvSpPr txBox="1">
                <a:spLocks noChangeArrowheads="1"/>
              </p:cNvSpPr>
              <p:nvPr/>
            </p:nvSpPr>
            <p:spPr bwMode="auto">
              <a:xfrm>
                <a:off x="982" y="1876"/>
                <a:ext cx="554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FF"/>
                    </a:solidFill>
                  </a:rPr>
                  <a:t>风险分析</a:t>
                </a:r>
              </a:p>
            </p:txBody>
          </p:sp>
          <p:sp>
            <p:nvSpPr>
              <p:cNvPr id="63530" name="Text Box 17"/>
              <p:cNvSpPr txBox="1">
                <a:spLocks noChangeArrowheads="1"/>
              </p:cNvSpPr>
              <p:nvPr/>
            </p:nvSpPr>
            <p:spPr bwMode="auto">
              <a:xfrm>
                <a:off x="982" y="2032"/>
                <a:ext cx="554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 b="1">
                    <a:solidFill>
                      <a:srgbClr val="FF3300"/>
                    </a:solidFill>
                  </a:rPr>
                  <a:t>设计</a:t>
                </a:r>
              </a:p>
            </p:txBody>
          </p:sp>
          <p:sp>
            <p:nvSpPr>
              <p:cNvPr id="63531" name="Text Box 18"/>
              <p:cNvSpPr txBox="1">
                <a:spLocks noChangeArrowheads="1"/>
              </p:cNvSpPr>
              <p:nvPr/>
            </p:nvSpPr>
            <p:spPr bwMode="auto">
              <a:xfrm>
                <a:off x="982" y="2187"/>
                <a:ext cx="554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验证</a:t>
                </a:r>
              </a:p>
            </p:txBody>
          </p:sp>
        </p:grpSp>
        <p:grpSp>
          <p:nvGrpSpPr>
            <p:cNvPr id="63503" name="Group 19"/>
            <p:cNvGrpSpPr>
              <a:grpSpLocks/>
            </p:cNvGrpSpPr>
            <p:nvPr/>
          </p:nvGrpSpPr>
          <p:grpSpPr bwMode="auto">
            <a:xfrm>
              <a:off x="1348" y="2541"/>
              <a:ext cx="553" cy="486"/>
              <a:chOff x="1473" y="2701"/>
              <a:chExt cx="404" cy="365"/>
            </a:xfrm>
          </p:grpSpPr>
          <p:sp>
            <p:nvSpPr>
              <p:cNvPr id="63526" name="Text Box 20"/>
              <p:cNvSpPr txBox="1">
                <a:spLocks noChangeArrowheads="1"/>
              </p:cNvSpPr>
              <p:nvPr/>
            </p:nvSpPr>
            <p:spPr bwMode="auto">
              <a:xfrm>
                <a:off x="1473" y="2701"/>
                <a:ext cx="404" cy="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FF"/>
                    </a:solidFill>
                  </a:rPr>
                  <a:t>风险分析</a:t>
                </a:r>
              </a:p>
            </p:txBody>
          </p:sp>
          <p:sp>
            <p:nvSpPr>
              <p:cNvPr id="63527" name="Text Box 21"/>
              <p:cNvSpPr txBox="1">
                <a:spLocks noChangeArrowheads="1"/>
              </p:cNvSpPr>
              <p:nvPr/>
            </p:nvSpPr>
            <p:spPr bwMode="auto">
              <a:xfrm>
                <a:off x="1473" y="2823"/>
                <a:ext cx="404" cy="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 b="1">
                    <a:solidFill>
                      <a:srgbClr val="FF3300"/>
                    </a:solidFill>
                  </a:rPr>
                  <a:t>编码</a:t>
                </a:r>
              </a:p>
            </p:txBody>
          </p:sp>
          <p:sp>
            <p:nvSpPr>
              <p:cNvPr id="63528" name="Text Box 22"/>
              <p:cNvSpPr txBox="1">
                <a:spLocks noChangeArrowheads="1"/>
              </p:cNvSpPr>
              <p:nvPr/>
            </p:nvSpPr>
            <p:spPr bwMode="auto">
              <a:xfrm>
                <a:off x="1473" y="2946"/>
                <a:ext cx="404" cy="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验证</a:t>
                </a:r>
              </a:p>
            </p:txBody>
          </p:sp>
        </p:grpSp>
        <p:grpSp>
          <p:nvGrpSpPr>
            <p:cNvPr id="63504" name="Group 53"/>
            <p:cNvGrpSpPr>
              <a:grpSpLocks/>
            </p:cNvGrpSpPr>
            <p:nvPr/>
          </p:nvGrpSpPr>
          <p:grpSpPr bwMode="auto">
            <a:xfrm>
              <a:off x="1715" y="3202"/>
              <a:ext cx="554" cy="322"/>
              <a:chOff x="1715" y="3202"/>
              <a:chExt cx="554" cy="322"/>
            </a:xfrm>
          </p:grpSpPr>
          <p:sp>
            <p:nvSpPr>
              <p:cNvPr id="63524" name="Text Box 24"/>
              <p:cNvSpPr txBox="1">
                <a:spLocks noChangeArrowheads="1"/>
              </p:cNvSpPr>
              <p:nvPr/>
            </p:nvSpPr>
            <p:spPr bwMode="auto">
              <a:xfrm>
                <a:off x="1715" y="3202"/>
                <a:ext cx="554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FF"/>
                    </a:solidFill>
                  </a:rPr>
                  <a:t>风险分析</a:t>
                </a:r>
              </a:p>
            </p:txBody>
          </p:sp>
          <p:sp>
            <p:nvSpPr>
              <p:cNvPr id="63525" name="Text Box 25"/>
              <p:cNvSpPr txBox="1">
                <a:spLocks noChangeArrowheads="1"/>
              </p:cNvSpPr>
              <p:nvPr/>
            </p:nvSpPr>
            <p:spPr bwMode="auto">
              <a:xfrm>
                <a:off x="1715" y="3364"/>
                <a:ext cx="554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 b="1">
                    <a:solidFill>
                      <a:srgbClr val="FF3300"/>
                    </a:solidFill>
                  </a:rPr>
                  <a:t>综合测试</a:t>
                </a:r>
              </a:p>
            </p:txBody>
          </p:sp>
        </p:grpSp>
        <p:sp>
          <p:nvSpPr>
            <p:cNvPr id="63505" name="Text Box 26"/>
            <p:cNvSpPr txBox="1">
              <a:spLocks noChangeArrowheads="1"/>
            </p:cNvSpPr>
            <p:nvPr/>
          </p:nvSpPr>
          <p:spPr bwMode="auto">
            <a:xfrm>
              <a:off x="2100" y="3773"/>
              <a:ext cx="553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</a:rPr>
                <a:t>维护</a:t>
              </a:r>
            </a:p>
          </p:txBody>
        </p:sp>
        <p:sp>
          <p:nvSpPr>
            <p:cNvPr id="63506" name="Line 27"/>
            <p:cNvSpPr>
              <a:spLocks noChangeShapeType="1"/>
            </p:cNvSpPr>
            <p:nvPr/>
          </p:nvSpPr>
          <p:spPr bwMode="auto">
            <a:xfrm>
              <a:off x="2192" y="352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07" name="Group 28"/>
            <p:cNvGrpSpPr>
              <a:grpSpLocks/>
            </p:cNvGrpSpPr>
            <p:nvPr/>
          </p:nvGrpSpPr>
          <p:grpSpPr bwMode="auto">
            <a:xfrm>
              <a:off x="845" y="599"/>
              <a:ext cx="1704" cy="3150"/>
              <a:chOff x="2018" y="391"/>
              <a:chExt cx="1678" cy="3402"/>
            </a:xfrm>
          </p:grpSpPr>
          <p:grpSp>
            <p:nvGrpSpPr>
              <p:cNvPr id="63512" name="Group 29"/>
              <p:cNvGrpSpPr>
                <a:grpSpLocks/>
              </p:cNvGrpSpPr>
              <p:nvPr/>
            </p:nvGrpSpPr>
            <p:grpSpPr bwMode="auto">
              <a:xfrm>
                <a:off x="2018" y="391"/>
                <a:ext cx="1678" cy="3402"/>
                <a:chOff x="2064" y="391"/>
                <a:chExt cx="1678" cy="3402"/>
              </a:xfrm>
            </p:grpSpPr>
            <p:sp>
              <p:nvSpPr>
                <p:cNvPr id="6352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42" y="391"/>
                  <a:ext cx="0" cy="34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64" y="391"/>
                  <a:ext cx="1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13" name="Group 32"/>
              <p:cNvGrpSpPr>
                <a:grpSpLocks/>
              </p:cNvGrpSpPr>
              <p:nvPr/>
            </p:nvGrpSpPr>
            <p:grpSpPr bwMode="auto">
              <a:xfrm>
                <a:off x="2381" y="1162"/>
                <a:ext cx="1271" cy="2631"/>
                <a:chOff x="2064" y="391"/>
                <a:chExt cx="1678" cy="3402"/>
              </a:xfrm>
            </p:grpSpPr>
            <p:sp>
              <p:nvSpPr>
                <p:cNvPr id="6352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742" y="391"/>
                  <a:ext cx="0" cy="34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064" y="391"/>
                  <a:ext cx="1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14" name="Group 35"/>
              <p:cNvGrpSpPr>
                <a:grpSpLocks/>
              </p:cNvGrpSpPr>
              <p:nvPr/>
            </p:nvGrpSpPr>
            <p:grpSpPr bwMode="auto">
              <a:xfrm>
                <a:off x="2699" y="1842"/>
                <a:ext cx="906" cy="1951"/>
                <a:chOff x="2064" y="391"/>
                <a:chExt cx="1678" cy="3402"/>
              </a:xfrm>
            </p:grpSpPr>
            <p:sp>
              <p:nvSpPr>
                <p:cNvPr id="6351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742" y="391"/>
                  <a:ext cx="0" cy="34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064" y="391"/>
                  <a:ext cx="1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15" name="Group 38"/>
              <p:cNvGrpSpPr>
                <a:grpSpLocks/>
              </p:cNvGrpSpPr>
              <p:nvPr/>
            </p:nvGrpSpPr>
            <p:grpSpPr bwMode="auto">
              <a:xfrm>
                <a:off x="3061" y="2568"/>
                <a:ext cx="499" cy="1225"/>
                <a:chOff x="2064" y="391"/>
                <a:chExt cx="1678" cy="3402"/>
              </a:xfrm>
            </p:grpSpPr>
            <p:sp>
              <p:nvSpPr>
                <p:cNvPr id="6351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742" y="391"/>
                  <a:ext cx="0" cy="34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064" y="391"/>
                  <a:ext cx="1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08" name="Line 41"/>
            <p:cNvSpPr>
              <a:spLocks noChangeShapeType="1"/>
            </p:cNvSpPr>
            <p:nvPr/>
          </p:nvSpPr>
          <p:spPr bwMode="auto">
            <a:xfrm>
              <a:off x="791" y="10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42"/>
            <p:cNvSpPr>
              <a:spLocks noChangeShapeType="1"/>
            </p:cNvSpPr>
            <p:nvPr/>
          </p:nvSpPr>
          <p:spPr bwMode="auto">
            <a:xfrm>
              <a:off x="1138" y="169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43"/>
            <p:cNvSpPr>
              <a:spLocks noChangeShapeType="1"/>
            </p:cNvSpPr>
            <p:nvPr/>
          </p:nvSpPr>
          <p:spPr bwMode="auto">
            <a:xfrm>
              <a:off x="1448" y="235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44"/>
            <p:cNvSpPr>
              <a:spLocks noChangeShapeType="1"/>
            </p:cNvSpPr>
            <p:nvPr/>
          </p:nvSpPr>
          <p:spPr bwMode="auto">
            <a:xfrm>
              <a:off x="1809" y="302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4211638" y="849313"/>
            <a:ext cx="4752975" cy="5172075"/>
            <a:chOff x="2608" y="618"/>
            <a:chExt cx="2994" cy="3258"/>
          </a:xfrm>
        </p:grpSpPr>
        <p:sp>
          <p:nvSpPr>
            <p:cNvPr id="63497" name="Text Box 5"/>
            <p:cNvSpPr txBox="1">
              <a:spLocks noChangeArrowheads="1"/>
            </p:cNvSpPr>
            <p:nvPr/>
          </p:nvSpPr>
          <p:spPr bwMode="auto">
            <a:xfrm>
              <a:off x="3651" y="3703"/>
              <a:ext cx="12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完整的螺旋模型</a:t>
              </a:r>
            </a:p>
          </p:txBody>
        </p:sp>
        <p:graphicFrame>
          <p:nvGraphicFramePr>
            <p:cNvPr id="63498" name="Object 45"/>
            <p:cNvGraphicFramePr>
              <a:graphicFrameLocks noChangeAspect="1"/>
            </p:cNvGraphicFramePr>
            <p:nvPr/>
          </p:nvGraphicFramePr>
          <p:xfrm>
            <a:off x="2608" y="618"/>
            <a:ext cx="2994" cy="2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" r:id="rId3" imgW="4600000" imgH="3000000" progId="Paint.Picture">
                    <p:embed/>
                  </p:oleObj>
                </mc:Choice>
                <mc:Fallback>
                  <p:oleObj r:id="rId3" imgW="4600000" imgH="3000000" progId="Paint.Picture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18"/>
                          <a:ext cx="2994" cy="2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00563" y="892175"/>
            <a:ext cx="3959225" cy="4641850"/>
            <a:chOff x="2835" y="562"/>
            <a:chExt cx="2494" cy="2924"/>
          </a:xfrm>
        </p:grpSpPr>
        <p:sp>
          <p:nvSpPr>
            <p:cNvPr id="63493" name="Text Box 61"/>
            <p:cNvSpPr txBox="1">
              <a:spLocks noChangeArrowheads="1"/>
            </p:cNvSpPr>
            <p:nvPr/>
          </p:nvSpPr>
          <p:spPr bwMode="auto">
            <a:xfrm>
              <a:off x="2835" y="562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latin typeface="Verdana" panose="020B0604030504040204" pitchFamily="34" charset="0"/>
                  <a:ea typeface="楷体_GB2312" pitchFamily="49" charset="-122"/>
                </a:rPr>
                <a:t>制订计划</a:t>
              </a:r>
            </a:p>
          </p:txBody>
        </p:sp>
        <p:sp>
          <p:nvSpPr>
            <p:cNvPr id="63494" name="Text Box 62"/>
            <p:cNvSpPr txBox="1">
              <a:spLocks noChangeArrowheads="1"/>
            </p:cNvSpPr>
            <p:nvPr/>
          </p:nvSpPr>
          <p:spPr bwMode="auto">
            <a:xfrm>
              <a:off x="4649" y="562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latin typeface="Verdana" panose="020B0604030504040204" pitchFamily="34" charset="0"/>
                  <a:ea typeface="楷体_GB2312" pitchFamily="49" charset="-122"/>
                </a:rPr>
                <a:t>风险分析</a:t>
              </a:r>
            </a:p>
          </p:txBody>
        </p:sp>
        <p:sp>
          <p:nvSpPr>
            <p:cNvPr id="63495" name="Text Box 63"/>
            <p:cNvSpPr txBox="1">
              <a:spLocks noChangeArrowheads="1"/>
            </p:cNvSpPr>
            <p:nvPr/>
          </p:nvSpPr>
          <p:spPr bwMode="auto">
            <a:xfrm>
              <a:off x="2835" y="3294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latin typeface="Verdana" panose="020B0604030504040204" pitchFamily="34" charset="0"/>
                  <a:ea typeface="楷体_GB2312" pitchFamily="49" charset="-122"/>
                </a:rPr>
                <a:t>用户评估</a:t>
              </a:r>
            </a:p>
          </p:txBody>
        </p:sp>
        <p:sp>
          <p:nvSpPr>
            <p:cNvPr id="63496" name="Text Box 64"/>
            <p:cNvSpPr txBox="1">
              <a:spLocks noChangeArrowheads="1"/>
            </p:cNvSpPr>
            <p:nvPr/>
          </p:nvSpPr>
          <p:spPr bwMode="auto">
            <a:xfrm>
              <a:off x="4649" y="3283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latin typeface="Verdana" panose="020B0604030504040204" pitchFamily="34" charset="0"/>
                  <a:ea typeface="楷体_GB2312" pitchFamily="49" charset="-122"/>
                </a:rPr>
                <a:t>开发实施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1394059" y="938680"/>
            <a:ext cx="10177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教 材</a:t>
            </a:r>
            <a:endParaRPr kumimoji="1" lang="zh-CN" altLang="en-US" sz="3200" b="1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pic>
        <p:nvPicPr>
          <p:cNvPr id="7175" name="Picture 24" descr="pic500_9787115326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22030"/>
            <a:ext cx="2232247" cy="218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3059832" y="4581128"/>
            <a:ext cx="2592289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+mn-ea"/>
                <a:ea typeface="+mn-ea"/>
              </a:rPr>
              <a:t>21</a:t>
            </a:r>
            <a:r>
              <a:rPr kumimoji="1" lang="zh-CN" altLang="en-US" sz="2000" b="1" dirty="0">
                <a:latin typeface="+mn-ea"/>
                <a:ea typeface="+mn-ea"/>
              </a:rPr>
              <a:t>世纪高等学校教材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+mn-ea"/>
                <a:ea typeface="+mn-ea"/>
              </a:rPr>
              <a:t>张海藩  编著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+mn-ea"/>
                <a:ea typeface="+mn-ea"/>
              </a:rPr>
              <a:t>人民邮电出版社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4E380B-0F5C-4319-94D5-9110CEF2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8" y="1700807"/>
            <a:ext cx="1953805" cy="2413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5B5A134-3D62-4BE1-9DA5-2FE8C2EA737F}"/>
              </a:ext>
            </a:extLst>
          </p:cNvPr>
          <p:cNvSpPr txBox="1"/>
          <p:nvPr/>
        </p:nvSpPr>
        <p:spPr>
          <a:xfrm>
            <a:off x="3491880" y="1844824"/>
            <a:ext cx="5256584" cy="17745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effectLst/>
                <a:latin typeface="+mn-ea"/>
                <a:ea typeface="+mn-ea"/>
              </a:rPr>
              <a:t>“十二五”</a:t>
            </a:r>
            <a:r>
              <a:rPr lang="zh-CN" altLang="en-US" sz="2000" b="1" i="0" u="none" strike="noStrike" dirty="0">
                <a:effectLst/>
                <a:latin typeface="+mn-ea"/>
                <a:ea typeface="+mn-ea"/>
              </a:rPr>
              <a:t>普通高等教育</a:t>
            </a:r>
            <a:r>
              <a:rPr lang="zh-CN" altLang="en-US" sz="2000" b="1" i="0" dirty="0">
                <a:effectLst/>
                <a:latin typeface="+mn-ea"/>
                <a:ea typeface="+mn-ea"/>
              </a:rPr>
              <a:t>本科国家级规划</a:t>
            </a:r>
            <a:r>
              <a:rPr lang="zh-CN" altLang="en-US" sz="2000" b="1" dirty="0">
                <a:latin typeface="+mn-ea"/>
                <a:ea typeface="+mn-ea"/>
              </a:rPr>
              <a:t>教材</a:t>
            </a:r>
            <a:endParaRPr lang="en-US" altLang="zh-CN" sz="2000" b="1" i="0" dirty="0">
              <a:effectLst/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i="0" dirty="0">
                <a:effectLst/>
                <a:latin typeface="+mn-ea"/>
                <a:ea typeface="+mn-ea"/>
              </a:rPr>
              <a:t>面向</a:t>
            </a:r>
            <a:r>
              <a:rPr lang="en-US" altLang="zh-CN" sz="2000" b="1" i="0" dirty="0">
                <a:effectLst/>
                <a:latin typeface="+mn-ea"/>
                <a:ea typeface="+mn-ea"/>
              </a:rPr>
              <a:t>21</a:t>
            </a:r>
            <a:r>
              <a:rPr lang="zh-CN" altLang="en-US" sz="2000" b="1" i="0" dirty="0">
                <a:effectLst/>
                <a:latin typeface="+mn-ea"/>
                <a:ea typeface="+mn-ea"/>
              </a:rPr>
              <a:t>世纪课程教材</a:t>
            </a:r>
            <a:endParaRPr lang="en-US" altLang="zh-CN" sz="2000" b="1" i="0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effectLst/>
                <a:latin typeface="+mn-ea"/>
                <a:ea typeface="+mn-ea"/>
              </a:rPr>
              <a:t>        齐治昌、谭庆平、宁洪 编著</a:t>
            </a:r>
            <a:endParaRPr lang="en-US" altLang="zh-CN" sz="2000" b="1" i="0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effectLst/>
                <a:latin typeface="+mn-ea"/>
                <a:ea typeface="+mn-ea"/>
              </a:rPr>
              <a:t>             高等教育出版社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1400777" y="1622621"/>
            <a:ext cx="7203256" cy="37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优点</a:t>
            </a:r>
          </a:p>
          <a:p>
            <a:pPr marL="625475" lvl="1" indent="-263525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有利于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已有软件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重用</a:t>
            </a:r>
            <a:r>
              <a:rPr kumimoji="1" lang="zh-CN" altLang="en-US" sz="2000" b="1" dirty="0">
                <a:latin typeface="+mn-ea"/>
                <a:ea typeface="+mn-ea"/>
              </a:rPr>
              <a:t>，有利于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提高软件质量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可减少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过多测试</a:t>
            </a:r>
            <a:r>
              <a:rPr kumimoji="1" lang="zh-CN" altLang="en-US" sz="2000" b="1" dirty="0">
                <a:latin typeface="+mn-ea"/>
                <a:ea typeface="+mn-ea"/>
              </a:rPr>
              <a:t>或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测试不足</a:t>
            </a:r>
            <a:r>
              <a:rPr kumimoji="1" lang="zh-CN" altLang="en-US" sz="2000" b="1" dirty="0">
                <a:latin typeface="+mn-ea"/>
                <a:ea typeface="+mn-ea"/>
              </a:rPr>
              <a:t>带来的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风险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</a:p>
          <a:p>
            <a:pPr marL="625475" lvl="1" indent="-263525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因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风险驱动</a:t>
            </a:r>
            <a:r>
              <a:rPr kumimoji="1" lang="zh-CN" altLang="en-US" sz="2000" b="1" dirty="0">
                <a:latin typeface="+mn-ea"/>
                <a:ea typeface="+mn-ea"/>
              </a:rPr>
              <a:t>特点，要求开发人员</a:t>
            </a:r>
            <a:r>
              <a:rPr kumimoji="1" lang="zh-CN" altLang="en-US" sz="2000" b="1" u="wavyHeavy" dirty="0">
                <a:latin typeface="+mn-ea"/>
                <a:ea typeface="+mn-ea"/>
              </a:rPr>
              <a:t>必须具有</a:t>
            </a: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丰富的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风险评估经验和知识</a:t>
            </a:r>
            <a:r>
              <a:rPr kumimoji="1" lang="zh-CN" altLang="en-US" sz="2000" b="1" dirty="0">
                <a:latin typeface="+mn-ea"/>
                <a:ea typeface="+mn-ea"/>
              </a:rPr>
              <a:t>。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CC0000"/>
                </a:solidFill>
                <a:latin typeface="+mn-ea"/>
                <a:ea typeface="+mn-ea"/>
              </a:rPr>
              <a:t>否则</a:t>
            </a:r>
            <a:r>
              <a:rPr kumimoji="1" lang="zh-CN" altLang="en-US" sz="2000" b="1" dirty="0">
                <a:latin typeface="+mn-ea"/>
                <a:ea typeface="+mn-ea"/>
              </a:rPr>
              <a:t>，当项目实际已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偏向歧途</a:t>
            </a:r>
            <a:r>
              <a:rPr kumimoji="1" lang="zh-CN" altLang="en-US" sz="2000" b="1" dirty="0">
                <a:latin typeface="+mn-ea"/>
                <a:ea typeface="+mn-ea"/>
              </a:rPr>
              <a:t>时，开发人员可能还未察觉，仍认为一切正常。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412403" y="1026340"/>
            <a:ext cx="2520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  <a:ea typeface="+mn-ea"/>
              </a:rPr>
              <a:t>螺旋模型的优缺点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1401763" y="1034792"/>
            <a:ext cx="1946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+mn-ea"/>
                <a:ea typeface="+mn-ea"/>
              </a:rPr>
              <a:t>⑸</a:t>
            </a:r>
            <a:r>
              <a:rPr kumimoji="1" lang="zh-CN" altLang="en-US" sz="2400" b="1" dirty="0">
                <a:latin typeface="+mn-ea"/>
                <a:ea typeface="+mn-ea"/>
              </a:rPr>
              <a:t>、喷泉模型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395439" y="1705213"/>
            <a:ext cx="7281018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定义：</a:t>
            </a:r>
            <a:r>
              <a:rPr kumimoji="1" lang="zh-CN" altLang="en-US" sz="2000" b="1" dirty="0">
                <a:latin typeface="+mn-ea"/>
                <a:ea typeface="+mn-ea"/>
              </a:rPr>
              <a:t>以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用户需求</a:t>
            </a:r>
            <a:r>
              <a:rPr kumimoji="1" lang="zh-CN" altLang="en-US" sz="2000" b="1" dirty="0">
                <a:latin typeface="+mn-ea"/>
                <a:ea typeface="+mn-ea"/>
              </a:rPr>
              <a:t>为动力，以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kumimoji="1" lang="zh-CN" altLang="en-US" sz="2000" b="1" dirty="0">
                <a:latin typeface="+mn-ea"/>
                <a:ea typeface="+mn-ea"/>
              </a:rPr>
              <a:t>为驱动的模型，适合于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面向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         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kumimoji="1" lang="zh-CN" altLang="en-US" sz="2000" b="1" dirty="0">
                <a:latin typeface="+mn-ea"/>
                <a:ea typeface="+mn-ea"/>
              </a:rPr>
              <a:t>的开发方法。</a:t>
            </a:r>
          </a:p>
          <a:p>
            <a:pPr marL="342900" indent="-342900"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特点</a:t>
            </a:r>
          </a:p>
          <a:p>
            <a:pPr marL="625475" lvl="1" indent="-263525"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克服了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瀑布模型</a:t>
            </a:r>
            <a:r>
              <a:rPr kumimoji="1" lang="zh-CN" altLang="en-US" sz="2000" b="1" dirty="0">
                <a:latin typeface="+mn-ea"/>
                <a:ea typeface="+mn-ea"/>
              </a:rPr>
              <a:t>不支持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软件重用</a:t>
            </a:r>
            <a:r>
              <a:rPr kumimoji="1" lang="zh-CN" altLang="en-US" sz="2000" b="1" dirty="0">
                <a:latin typeface="+mn-ea"/>
                <a:ea typeface="+mn-ea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多项开发活动集成</a:t>
            </a:r>
            <a:r>
              <a:rPr kumimoji="1" lang="zh-CN" altLang="en-US" sz="2000" b="1" dirty="0">
                <a:latin typeface="+mn-ea"/>
                <a:ea typeface="+mn-ea"/>
              </a:rPr>
              <a:t>的局限（某些步骤经常需要</a:t>
            </a:r>
            <a:r>
              <a:rPr kumimoji="1" lang="zh-CN" altLang="en-US" sz="2000" b="1" u="wavyHeavy" dirty="0">
                <a:latin typeface="+mn-ea"/>
                <a:ea typeface="+mn-ea"/>
              </a:rPr>
              <a:t>重复多次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625475" lvl="1" indent="-263525"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开发过程具有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迭代性</a:t>
            </a:r>
            <a:r>
              <a:rPr kumimoji="1" lang="zh-CN" altLang="en-US" sz="2000" b="1" dirty="0">
                <a:latin typeface="+mn-ea"/>
                <a:ea typeface="+mn-ea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无间隙性</a:t>
            </a:r>
            <a:endParaRPr kumimoji="1"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latin typeface="+mn-ea"/>
                <a:ea typeface="+mn-ea"/>
              </a:rPr>
              <a:t>     （分析、设计、实现等开发活动之间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不存在明显边界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1628775"/>
            <a:ext cx="37433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2987824" y="593725"/>
            <a:ext cx="5400600" cy="314995"/>
          </a:xfrm>
          <a:prstGeom prst="wedgeRectCallout">
            <a:avLst>
              <a:gd name="adj1" fmla="val -21764"/>
              <a:gd name="adj2" fmla="val 24848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楷体_GB2312" pitchFamily="49" charset="-122"/>
              </a:rPr>
              <a:t>体现了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面向对象</a:t>
            </a:r>
            <a:r>
              <a:rPr lang="zh-CN" altLang="en-US" sz="2000" b="1" dirty="0">
                <a:ea typeface="楷体_GB2312" pitchFamily="49" charset="-122"/>
              </a:rPr>
              <a:t>软件开发过程的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迭代</a:t>
            </a:r>
            <a:r>
              <a:rPr lang="zh-CN" altLang="en-US" sz="2000" b="1" dirty="0">
                <a:ea typeface="楷体_GB2312" pitchFamily="49" charset="-12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无缝</a:t>
            </a:r>
            <a:r>
              <a:rPr lang="zh-CN" altLang="en-US" sz="2000" b="1" dirty="0">
                <a:ea typeface="楷体_GB2312" pitchFamily="49" charset="-122"/>
              </a:rPr>
              <a:t>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1762" y="872508"/>
            <a:ext cx="2860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RUP</a:t>
            </a:r>
            <a:r>
              <a:rPr kumimoji="1"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过程模型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691680" y="1844824"/>
            <a:ext cx="6769496" cy="4019058"/>
            <a:chOff x="793" y="1117"/>
            <a:chExt cx="4899" cy="277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329" y="1706"/>
              <a:ext cx="363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i="0" dirty="0">
                  <a:solidFill>
                    <a:srgbClr val="FF0000"/>
                  </a:solidFill>
                  <a:latin typeface="+mn-ea"/>
                  <a:ea typeface="+mn-ea"/>
                </a:rPr>
                <a:t>软件工程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793" y="1117"/>
              <a:ext cx="2222" cy="998"/>
            </a:xfrm>
            <a:prstGeom prst="cloudCallout">
              <a:avLst>
                <a:gd name="adj1" fmla="val 40505"/>
                <a:gd name="adj2" fmla="val 7514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0" lang="zh-CN" altLang="zh-CN" b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250" y="1426"/>
              <a:ext cx="131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i="0" dirty="0">
                  <a:solidFill>
                    <a:schemeClr val="bg1"/>
                  </a:solidFill>
                  <a:latin typeface="+mn-ea"/>
                  <a:ea typeface="+mn-ea"/>
                </a:rPr>
                <a:t>现实世界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1927" y="2160"/>
              <a:ext cx="363" cy="726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84" y="2931"/>
              <a:ext cx="2086" cy="81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186" y="3146"/>
              <a:ext cx="149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i="0" dirty="0">
                  <a:solidFill>
                    <a:srgbClr val="FF0000"/>
                  </a:solidFill>
                  <a:latin typeface="+mn-ea"/>
                  <a:ea typeface="+mn-ea"/>
                </a:rPr>
                <a:t>计算机世界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43" y="1793"/>
              <a:ext cx="907" cy="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000" b="1" dirty="0">
                  <a:latin typeface="+mn-ea"/>
                  <a:ea typeface="+mn-ea"/>
                </a:rPr>
                <a:t>需求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787" y="2251"/>
              <a:ext cx="907" cy="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000" b="1" dirty="0">
                  <a:latin typeface="+mn-ea"/>
                  <a:ea typeface="+mn-ea"/>
                </a:rPr>
                <a:t>设计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107" y="2795"/>
              <a:ext cx="907" cy="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000" b="1" dirty="0">
                  <a:latin typeface="+mn-ea"/>
                  <a:ea typeface="+mn-ea"/>
                </a:rPr>
                <a:t>实现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152" y="3430"/>
              <a:ext cx="907" cy="27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000" b="1" dirty="0">
                  <a:latin typeface="+mn-ea"/>
                  <a:ea typeface="+mn-ea"/>
                </a:rPr>
                <a:t>运行软件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3878" y="1570"/>
              <a:ext cx="181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606" y="1298"/>
              <a:ext cx="907" cy="2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000" b="1" dirty="0">
                  <a:latin typeface="+mn-ea"/>
                  <a:ea typeface="+mn-ea"/>
                </a:rPr>
                <a:t>领域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696" y="2069"/>
              <a:ext cx="363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3696" y="2568"/>
              <a:ext cx="27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013" y="2886"/>
              <a:ext cx="364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969" y="3294"/>
              <a:ext cx="408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233" y="1170"/>
              <a:ext cx="5" cy="24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252" y="2251"/>
              <a:ext cx="401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i="0" dirty="0">
                  <a:latin typeface="+mn-ea"/>
                  <a:ea typeface="+mn-ea"/>
                </a:rPr>
                <a:t>映射</a:t>
              </a: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1383" y="2115"/>
              <a:ext cx="363" cy="771"/>
            </a:xfrm>
            <a:prstGeom prst="upArrow">
              <a:avLst>
                <a:gd name="adj1" fmla="val 50000"/>
                <a:gd name="adj2" fmla="val 53099"/>
              </a:avLst>
            </a:prstGeom>
            <a:gradFill rotWithShape="1">
              <a:gsLst>
                <a:gs pos="0">
                  <a:srgbClr val="2F4776"/>
                </a:gs>
                <a:gs pos="100000">
                  <a:srgbClr val="66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37" y="2296"/>
              <a:ext cx="401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i="0" dirty="0">
                  <a:latin typeface="+mn-ea"/>
                  <a:ea typeface="+mn-ea"/>
                </a:rPr>
                <a:t>服务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3606" y="1570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Documents"/>
            <p:cNvSpPr>
              <a:spLocks noEditPoints="1" noChangeArrowheads="1"/>
            </p:cNvSpPr>
            <p:nvPr/>
          </p:nvSpPr>
          <p:spPr bwMode="auto">
            <a:xfrm>
              <a:off x="4377" y="2886"/>
              <a:ext cx="590" cy="58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422" y="2976"/>
              <a:ext cx="499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2400" b="1" i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000" i="0" dirty="0">
                  <a:latin typeface="+mn-ea"/>
                  <a:ea typeface="+mn-ea"/>
                </a:rPr>
                <a:t>程序代码</a:t>
              </a:r>
              <a:endParaRPr kumimoji="0" lang="zh-CN" altLang="en-US" sz="2000" b="0" i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03648" y="1628800"/>
            <a:ext cx="4104456" cy="2448272"/>
          </a:xfrm>
        </p:spPr>
        <p:txBody>
          <a:bodyPr lIns="0" tIns="0" rIns="0" bIns="0"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软件过程框架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语言机制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的五个阶段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的九个工作流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03648" y="908720"/>
            <a:ext cx="5976664" cy="432048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⑴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RUP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软件过程框架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51374" y="1647056"/>
            <a:ext cx="7397090" cy="4518248"/>
          </a:xfr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i="0" dirty="0">
                <a:solidFill>
                  <a:srgbClr val="FF0000"/>
                </a:solidFill>
                <a:effectLst/>
                <a:latin typeface="+mn-ea"/>
              </a:rPr>
              <a:t>统一软件开发过程</a:t>
            </a:r>
            <a:r>
              <a:rPr lang="en-US" altLang="zh-CN" sz="2000" b="1" dirty="0">
                <a:latin typeface="+mn-ea"/>
              </a:rPr>
              <a:t>(Rational Rose</a:t>
            </a:r>
            <a:r>
              <a:rPr lang="zh-CN" altLang="en-US" sz="2000" b="1" dirty="0">
                <a:latin typeface="+mn-ea"/>
              </a:rPr>
              <a:t>公司开发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zh-CN" altLang="en-US" sz="2000" b="1" dirty="0" smtClean="0"/>
              <a:t>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用例</a:t>
            </a:r>
            <a:r>
              <a:rPr lang="zh-CN" altLang="en-US" sz="2000" b="1" dirty="0" smtClean="0"/>
              <a:t>为驱动，以</a:t>
            </a:r>
            <a:r>
              <a:rPr lang="zh-CN" altLang="en-US" sz="2000" b="1" dirty="0">
                <a:solidFill>
                  <a:srgbClr val="FF0000"/>
                </a:solidFill>
              </a:rPr>
              <a:t>体系结构</a:t>
            </a:r>
            <a:r>
              <a:rPr lang="zh-CN" altLang="en-US" sz="2000" b="1" dirty="0"/>
              <a:t>为</a:t>
            </a:r>
            <a:r>
              <a:rPr lang="zh-CN" altLang="en-US" sz="2000" b="1" dirty="0" smtClean="0"/>
              <a:t>核心，迭代</a:t>
            </a:r>
            <a:r>
              <a:rPr lang="zh-CN" altLang="en-US" sz="2000" b="1" dirty="0"/>
              <a:t>及增量的软件过程模型，由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000" b="1" dirty="0"/>
              <a:t>方法和工具支持，广泛应用于各类面向对象项目。</a:t>
            </a:r>
            <a:endParaRPr lang="en-US" altLang="zh-CN" sz="2000" b="1" dirty="0">
              <a:solidFill>
                <a:srgbClr val="333333"/>
              </a:solidFill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</a:rPr>
              <a:t>由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软件进化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五个阶段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软件过程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九个工作流</a:t>
            </a:r>
            <a:r>
              <a:rPr lang="zh-CN" altLang="en-US" sz="2000" b="1" dirty="0" smtClean="0">
                <a:latin typeface="+mn-ea"/>
              </a:rPr>
              <a:t>组成</a:t>
            </a:r>
            <a:endParaRPr lang="en-US" altLang="zh-CN" sz="2000" b="1" dirty="0" smtClean="0"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latin typeface="+mn-ea"/>
              </a:rPr>
              <a:t>软件</a:t>
            </a:r>
            <a:r>
              <a:rPr lang="zh-CN" altLang="en-US" sz="2000" b="1" dirty="0">
                <a:latin typeface="+mn-ea"/>
              </a:rPr>
              <a:t>制品进化的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五个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阶段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状态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  <a:p>
            <a:pPr marL="0" indent="0"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None/>
              <a:defRPr/>
            </a:pPr>
            <a:r>
              <a:rPr lang="en-US" altLang="zh-CN" sz="2000" b="1" dirty="0">
                <a:solidFill>
                  <a:srgbClr val="A5002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A50021"/>
                </a:solidFill>
                <a:latin typeface="+mn-ea"/>
              </a:rPr>
              <a:t>  </a:t>
            </a:r>
            <a:r>
              <a:rPr lang="en-US" altLang="zh-CN" sz="2000" b="1" dirty="0" smtClean="0">
                <a:latin typeface="+mn-ea"/>
              </a:rPr>
              <a:t>---</a:t>
            </a:r>
            <a:r>
              <a:rPr lang="en-US" altLang="zh-CN" sz="2000" b="1" dirty="0" smtClean="0">
                <a:solidFill>
                  <a:srgbClr val="A5002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初始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、细化、构造、移交、生产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sz="2000" b="1" dirty="0">
                <a:latin typeface="+mn-ea"/>
              </a:rPr>
              <a:t>RUP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九个工作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流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+mn-ea"/>
              </a:rPr>
              <a:t>   </a:t>
            </a:r>
            <a:r>
              <a:rPr lang="en-US" altLang="zh-CN" sz="2000" b="1" dirty="0" smtClean="0">
                <a:latin typeface="+mn-ea"/>
              </a:rPr>
              <a:t>---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管理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、环境、配置和变更管理、业务建模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、需求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、设计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、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实现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、部署、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实施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项目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团队</a:t>
            </a:r>
            <a:r>
              <a:rPr lang="zh-CN" altLang="en-US" sz="2000" b="1" dirty="0">
                <a:latin typeface="+mn-ea"/>
              </a:rPr>
              <a:t>利用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五个阶段、九个工作流</a:t>
            </a:r>
            <a:r>
              <a:rPr lang="zh-CN" altLang="en-US" sz="2000" b="1" dirty="0">
                <a:latin typeface="+mn-ea"/>
              </a:rPr>
              <a:t>组成软件项目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开发框架</a:t>
            </a:r>
            <a:r>
              <a:rPr lang="zh-CN" altLang="en-US" sz="2000" b="1" dirty="0">
                <a:latin typeface="+mn-ea"/>
              </a:rPr>
              <a:t>，完成软件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从初始到生产的进化</a:t>
            </a:r>
            <a:r>
              <a:rPr lang="zh-CN" altLang="en-US" sz="2000" b="1" dirty="0">
                <a:latin typeface="+mn-ea"/>
              </a:rPr>
              <a:t>。</a:t>
            </a:r>
            <a:endParaRPr lang="en-US" altLang="zh-CN" sz="20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332656"/>
            <a:ext cx="7704856" cy="5904656"/>
          </a:xfrm>
        </p:spPr>
      </p:pic>
      <p:sp>
        <p:nvSpPr>
          <p:cNvPr id="5" name="圆角矩形标注 4"/>
          <p:cNvSpPr/>
          <p:nvPr/>
        </p:nvSpPr>
        <p:spPr>
          <a:xfrm>
            <a:off x="6901796" y="2132856"/>
            <a:ext cx="1728192" cy="792088"/>
          </a:xfrm>
          <a:prstGeom prst="wedgeRoundRectCallout">
            <a:avLst>
              <a:gd name="adj1" fmla="val -95102"/>
              <a:gd name="adj2" fmla="val 176635"/>
              <a:gd name="adj3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1052736"/>
            <a:ext cx="7632848" cy="4392488"/>
          </a:xfrm>
        </p:spPr>
      </p:pic>
    </p:spTree>
    <p:extLst>
      <p:ext uri="{BB962C8B-B14F-4D97-AF65-F5344CB8AC3E}">
        <p14:creationId xmlns:p14="http://schemas.microsoft.com/office/powerpoint/2010/main" val="2593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4248472" cy="360040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⑵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RUP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语言机制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12521"/>
            <a:ext cx="7954094" cy="4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7" y="260407"/>
            <a:ext cx="8856984" cy="637246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87824" y="342125"/>
            <a:ext cx="3599947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红色：描述</a:t>
            </a:r>
            <a:r>
              <a:rPr lang="en-US" altLang="zh-CN" sz="2400" b="1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sz="2400" b="1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系统行为</a:t>
            </a:r>
            <a:r>
              <a:rPr lang="en-US" altLang="zh-CN" sz="2400" b="1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endParaRPr lang="zh-CN" altLang="zh-CN" sz="2400" b="1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332656"/>
            <a:ext cx="4227874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兰色：描述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系统静态结构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9792" y="332656"/>
            <a:ext cx="6336704" cy="830997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黑色：描述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系统建模</a:t>
            </a:r>
            <a:r>
              <a:rPr lang="zh-CN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、业务过程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建模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</a:t>
            </a:r>
            <a:r>
              <a:rPr lang="zh-CN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，用户和系统之间的交互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用户希望系统做什么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342125"/>
            <a:ext cx="5760187" cy="830997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绿色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开发完成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安装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zh-CN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用户真实环境、物理设备中，软件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如何</a:t>
            </a:r>
            <a:r>
              <a:rPr lang="zh-CN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部署</a:t>
            </a:r>
            <a:r>
              <a:rPr lang="zh-CN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394026" y="911062"/>
            <a:ext cx="1161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前 言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124122" y="4624763"/>
            <a:ext cx="776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ea"/>
                <a:ea typeface="+mn-ea"/>
              </a:rPr>
              <a:t>如何以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高性价比</a:t>
            </a:r>
            <a:r>
              <a:rPr lang="zh-CN" altLang="en-US" sz="2000" b="1" dirty="0">
                <a:latin typeface="+mn-ea"/>
                <a:ea typeface="+mn-ea"/>
              </a:rPr>
              <a:t>方式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生产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维护</a:t>
            </a:r>
            <a:r>
              <a:rPr lang="zh-CN" altLang="en-US" sz="2000" b="1" dirty="0">
                <a:latin typeface="+mn-ea"/>
                <a:ea typeface="+mn-ea"/>
              </a:rPr>
              <a:t>软件，成为软件开发的重要内容。</a:t>
            </a:r>
          </a:p>
        </p:txBody>
      </p:sp>
      <p:pic>
        <p:nvPicPr>
          <p:cNvPr id="8196" name="Picture 10" descr="121831_4RUY_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56" y="1628800"/>
            <a:ext cx="184499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115616" y="3717032"/>
            <a:ext cx="7632848" cy="71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问题：</a:t>
            </a:r>
            <a:r>
              <a:rPr lang="zh-CN" altLang="en-US" sz="2000" b="1" dirty="0">
                <a:latin typeface="+mn-ea"/>
                <a:ea typeface="+mn-ea"/>
              </a:rPr>
              <a:t>大多数</a:t>
            </a:r>
            <a:r>
              <a:rPr lang="zh-CN" altLang="en-US" sz="2000" b="1" dirty="0" smtClean="0">
                <a:latin typeface="+mn-ea"/>
                <a:ea typeface="+mn-ea"/>
              </a:rPr>
              <a:t>软件项目，基本都会</a:t>
            </a:r>
            <a:r>
              <a:rPr lang="zh-CN" altLang="en-US" sz="2000" b="1" dirty="0">
                <a:latin typeface="+mn-ea"/>
                <a:ea typeface="+mn-ea"/>
              </a:rPr>
              <a:t>出现</a:t>
            </a:r>
            <a:r>
              <a:rPr lang="zh-CN" altLang="en-US" sz="2000" b="1" dirty="0" smtClean="0">
                <a:latin typeface="+mn-ea"/>
                <a:ea typeface="+mn-ea"/>
              </a:rPr>
              <a:t>延期、超预算、</a:t>
            </a:r>
            <a:r>
              <a:rPr lang="zh-CN" altLang="en-US" sz="2000" b="1" dirty="0">
                <a:latin typeface="+mn-ea"/>
                <a:ea typeface="+mn-ea"/>
              </a:rPr>
              <a:t>可靠性低、维护</a:t>
            </a:r>
            <a:r>
              <a:rPr lang="zh-CN" altLang="en-US" sz="2000" b="1" dirty="0" smtClean="0">
                <a:latin typeface="+mn-ea"/>
                <a:ea typeface="+mn-ea"/>
              </a:rPr>
              <a:t>困难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  <a:r>
              <a:rPr lang="zh-CN" altLang="en-US" sz="2000" b="1" dirty="0" smtClean="0">
                <a:latin typeface="+mn-ea"/>
                <a:ea typeface="+mn-ea"/>
              </a:rPr>
              <a:t>，使用效果不尽人意。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3347864" y="1770782"/>
            <a:ext cx="4824536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人工智能、微电子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zh-CN" altLang="en-US" sz="2000" b="1" dirty="0" smtClean="0">
                <a:latin typeface="+mn-ea"/>
                <a:ea typeface="+mn-ea"/>
              </a:rPr>
              <a:t>网络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  <a:r>
              <a:rPr lang="zh-CN" altLang="en-US" sz="2000" b="1" dirty="0">
                <a:latin typeface="+mn-ea"/>
                <a:ea typeface="+mn-ea"/>
              </a:rPr>
              <a:t>技术的</a:t>
            </a:r>
            <a:r>
              <a:rPr lang="zh-CN" altLang="en-US" sz="2000" b="1" dirty="0" smtClean="0">
                <a:latin typeface="+mn-ea"/>
                <a:ea typeface="+mn-ea"/>
              </a:rPr>
              <a:t>发展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ea"/>
              </a:rPr>
              <a:t>各</a:t>
            </a:r>
            <a:r>
              <a:rPr lang="zh-CN" altLang="en-US" sz="2000" b="1" dirty="0" smtClean="0">
                <a:latin typeface="+mn-ea"/>
              </a:rPr>
              <a:t>行业数字化</a:t>
            </a:r>
            <a:r>
              <a:rPr lang="zh-CN" altLang="en-US" sz="2000" b="1" dirty="0">
                <a:latin typeface="+mn-ea"/>
              </a:rPr>
              <a:t>转型</a:t>
            </a:r>
            <a:endParaRPr lang="en-US" altLang="zh-CN" sz="2000" b="1" dirty="0" smtClean="0">
              <a:latin typeface="+mn-ea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复杂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、嵌入式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r>
              <a:rPr lang="zh-CN" altLang="en-US" sz="2000" b="1" dirty="0">
                <a:latin typeface="+mn-ea"/>
                <a:ea typeface="+mn-ea"/>
              </a:rPr>
              <a:t>系统的广泛应用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B7B0F104-D4DD-4614-AF82-7211EE1D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239425"/>
            <a:ext cx="6778374" cy="33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软件所占份额</a:t>
            </a:r>
            <a:r>
              <a:rPr lang="zh-CN" altLang="en-US" sz="2000" b="1" dirty="0">
                <a:latin typeface="+mn-ea"/>
                <a:ea typeface="+mn-ea"/>
              </a:rPr>
              <a:t>越来越大，已成为社会运行和发展的关键。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751160D-2C0A-4A33-AC5B-1CEF222F341D}"/>
              </a:ext>
            </a:extLst>
          </p:cNvPr>
          <p:cNvSpPr txBox="1"/>
          <p:nvPr/>
        </p:nvSpPr>
        <p:spPr>
          <a:xfrm>
            <a:off x="1115616" y="5157192"/>
            <a:ext cx="381642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软件工程</a:t>
            </a:r>
            <a:r>
              <a:rPr lang="zh-CN" altLang="en-US" sz="2000" b="1" dirty="0">
                <a:latin typeface="+mn-ea"/>
              </a:rPr>
              <a:t>正是这一背景的产物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11275" grpId="0"/>
      <p:bldP spid="7" grpId="0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1512168" cy="360040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用例图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776864" cy="24563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5632" y="4509120"/>
            <a:ext cx="7112792" cy="897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从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外部用户</a:t>
            </a:r>
            <a:r>
              <a:rPr lang="zh-CN" altLang="en-US" sz="2000" b="1" dirty="0" smtClean="0">
                <a:latin typeface="+mn-ea"/>
                <a:ea typeface="+mn-ea"/>
              </a:rPr>
              <a:t>角度描述系统功能，指出功能参与者。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lnSpc>
                <a:spcPts val="35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  <a:ea typeface="+mn-ea"/>
              </a:rPr>
              <a:t>描述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用例</a:t>
            </a:r>
            <a:r>
              <a:rPr lang="zh-CN" altLang="en-US" sz="2000" b="1" dirty="0" smtClean="0">
                <a:latin typeface="+mn-ea"/>
                <a:ea typeface="+mn-ea"/>
              </a:rPr>
              <a:t>，是业务建模、需求获取、确认测试的重要工具。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12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2448272" cy="360040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图和对象图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24" y="1628800"/>
            <a:ext cx="2200000" cy="2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04114"/>
            <a:ext cx="4324301" cy="36633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83968" y="1916832"/>
            <a:ext cx="2880320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5113" indent="-265113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类图</a:t>
            </a:r>
            <a:r>
              <a:rPr lang="zh-CN" altLang="en-US" sz="2000" b="1" dirty="0" smtClean="0">
                <a:latin typeface="+mn-ea"/>
                <a:ea typeface="+mn-ea"/>
              </a:rPr>
              <a:t>：系统的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静态结构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结点</a:t>
            </a:r>
            <a:r>
              <a:rPr lang="zh-CN" altLang="en-US" sz="2000" b="1" dirty="0" smtClean="0">
                <a:latin typeface="+mn-ea"/>
                <a:ea typeface="+mn-ea"/>
              </a:rPr>
              <a:t>表示系统中的类</a:t>
            </a:r>
            <a:r>
              <a:rPr lang="en-US" altLang="zh-CN" sz="2000" b="1" dirty="0" smtClean="0">
                <a:latin typeface="+mn-ea"/>
                <a:ea typeface="+mn-ea"/>
              </a:rPr>
              <a:t>\</a:t>
            </a:r>
            <a:r>
              <a:rPr lang="zh-CN" altLang="en-US" sz="2000" b="1" dirty="0" smtClean="0">
                <a:latin typeface="+mn-ea"/>
                <a:ea typeface="+mn-ea"/>
              </a:rPr>
              <a:t>属性</a:t>
            </a:r>
            <a:r>
              <a:rPr lang="en-US" altLang="zh-CN" sz="2000" b="1" dirty="0" smtClean="0">
                <a:latin typeface="+mn-ea"/>
                <a:ea typeface="+mn-ea"/>
              </a:rPr>
              <a:t>\</a:t>
            </a:r>
            <a:r>
              <a:rPr lang="zh-CN" altLang="en-US" sz="2000" b="1" dirty="0" smtClean="0">
                <a:latin typeface="+mn-ea"/>
                <a:ea typeface="+mn-ea"/>
              </a:rPr>
              <a:t>操作；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边</a:t>
            </a:r>
            <a:r>
              <a:rPr lang="zh-CN" altLang="en-US" sz="2000" b="1" dirty="0" smtClean="0">
                <a:latin typeface="+mn-ea"/>
                <a:ea typeface="+mn-ea"/>
              </a:rPr>
              <a:t>表示类之间的联系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继承</a:t>
            </a:r>
            <a:r>
              <a:rPr lang="en-US" altLang="zh-CN" sz="2000" b="1" dirty="0" smtClean="0">
                <a:latin typeface="+mn-ea"/>
                <a:ea typeface="+mn-ea"/>
              </a:rPr>
              <a:t>\</a:t>
            </a:r>
            <a:r>
              <a:rPr lang="zh-CN" altLang="en-US" sz="2000" b="1" dirty="0" smtClean="0">
                <a:latin typeface="+mn-ea"/>
                <a:ea typeface="+mn-ea"/>
              </a:rPr>
              <a:t>聚合</a:t>
            </a:r>
            <a:r>
              <a:rPr lang="en-US" altLang="zh-CN" sz="2000" b="1" dirty="0" smtClean="0">
                <a:latin typeface="+mn-ea"/>
                <a:ea typeface="+mn-ea"/>
              </a:rPr>
              <a:t>\</a:t>
            </a:r>
            <a:r>
              <a:rPr lang="zh-CN" altLang="en-US" sz="2000" b="1" dirty="0" smtClean="0">
                <a:latin typeface="+mn-ea"/>
                <a:ea typeface="+mn-ea"/>
              </a:rPr>
              <a:t>关联</a:t>
            </a:r>
            <a:r>
              <a:rPr lang="en-US" altLang="zh-CN" sz="2000" b="1" dirty="0" smtClean="0">
                <a:latin typeface="+mn-ea"/>
                <a:ea typeface="+mn-ea"/>
              </a:rPr>
              <a:t>\</a:t>
            </a:r>
            <a:r>
              <a:rPr lang="zh-CN" altLang="en-US" sz="2000" b="1" dirty="0" smtClean="0">
                <a:latin typeface="+mn-ea"/>
                <a:ea typeface="+mn-ea"/>
              </a:rPr>
              <a:t>依赖</a:t>
            </a:r>
            <a:r>
              <a:rPr lang="en-US" altLang="zh-CN" sz="2000" b="1" dirty="0" smtClean="0">
                <a:latin typeface="+mn-ea"/>
                <a:ea typeface="+mn-ea"/>
              </a:rPr>
              <a:t>…)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5296" y="3933056"/>
            <a:ext cx="295232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5113" indent="-265113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图</a:t>
            </a:r>
            <a:r>
              <a:rPr lang="zh-CN" altLang="en-US" sz="2000" b="1" dirty="0" smtClean="0"/>
              <a:t>：某种状态或某时间段，系统中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活跃的</a:t>
            </a:r>
            <a:r>
              <a:rPr lang="zh-CN" altLang="en-US" sz="2000" b="1" dirty="0" smtClean="0"/>
              <a:t>对象及关系。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26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1628800"/>
            <a:ext cx="7344816" cy="4368899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1440160" cy="360040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行为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 descr="C:\Documents and Settings\QIZC\My Documents\UML图\UML部署图2012.jpg"/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808" y="2204864"/>
            <a:ext cx="3600400" cy="3384376"/>
          </a:xfrm>
          <a:prstGeom prst="rect">
            <a:avLst/>
          </a:prstGeom>
        </p:spPr>
      </p:pic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1365920" y="1636800"/>
            <a:ext cx="7094512" cy="421015"/>
          </a:xfrm>
        </p:spPr>
        <p:txBody>
          <a:bodyPr lIns="0" tIns="0" rIns="0" bIns="0"/>
          <a:lstStyle/>
          <a:p>
            <a:pPr eaLnBrk="1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软件系统中，各类工件在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用户</a:t>
            </a:r>
            <a:r>
              <a:rPr lang="zh-CN" altLang="en-US" sz="2400" b="1" dirty="0">
                <a:solidFill>
                  <a:srgbClr val="FF0000"/>
                </a:solidFill>
              </a:rPr>
              <a:t>实际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环境</a:t>
            </a:r>
            <a:r>
              <a:rPr lang="zh-CN" altLang="en-US" sz="2400" b="1" dirty="0" smtClean="0"/>
              <a:t>中的分布。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1440160" cy="360040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部署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980728"/>
            <a:ext cx="792088" cy="432048"/>
          </a:xfrm>
        </p:spPr>
        <p:txBody>
          <a:bodyPr lIns="0" tIns="0" rIns="0" bIns="0"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小结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03648" y="1700808"/>
            <a:ext cx="561662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软件与软件工程的形成与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与软件工程的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结构化开发方法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的软件开发方法是本课程的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重点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过程模型是需要掌握的重要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软件开发需要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项目管理、领域知识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clip0001.avi">
            <a:hlinkClick r:id="" action="ppaction://media"/>
          </p:cNvPr>
          <p:cNvPicPr>
            <a:picLocks noGrp="1" noChangeAspect="1" noChangeArrowheads="1"/>
          </p:cNvPicPr>
          <p:nvPr>
            <p:ph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557338"/>
            <a:ext cx="7272338" cy="4967287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03649" y="274771"/>
            <a:ext cx="4392488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9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揭示问题： </a:t>
            </a:r>
            <a:r>
              <a:rPr lang="zh-CN" altLang="en-US" sz="2000" b="1" dirty="0" smtClean="0">
                <a:latin typeface="+mn-ea"/>
                <a:ea typeface="+mn-ea"/>
              </a:rPr>
              <a:t>对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系统功能</a:t>
            </a:r>
            <a:r>
              <a:rPr lang="zh-CN" altLang="en-US" sz="2000" b="1" dirty="0" smtClean="0">
                <a:latin typeface="+mn-ea"/>
                <a:ea typeface="+mn-ea"/>
              </a:rPr>
              <a:t>争论不休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29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经费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时间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  <a:r>
              <a:rPr lang="zh-CN" altLang="en-US" sz="2000" b="1" dirty="0" smtClean="0">
                <a:latin typeface="+mn-ea"/>
                <a:ea typeface="+mn-ea"/>
              </a:rPr>
              <a:t>超出预期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lnSpc>
                <a:spcPts val="29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目标市场</a:t>
            </a:r>
            <a:r>
              <a:rPr lang="zh-CN" altLang="en-US" sz="2000" b="1" dirty="0" smtClean="0">
                <a:latin typeface="+mn-ea"/>
                <a:ea typeface="+mn-ea"/>
              </a:rPr>
              <a:t>丢失、鸡肋</a:t>
            </a:r>
            <a:r>
              <a:rPr lang="en-US" altLang="zh-CN" sz="2000" b="1" dirty="0" smtClean="0">
                <a:latin typeface="+mn-ea"/>
                <a:ea typeface="+mn-ea"/>
              </a:rPr>
              <a:t>……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6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6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19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6196"/>
                </p:tgtEl>
              </p:cMediaNode>
            </p:video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14170</TotalTime>
  <Words>4847</Words>
  <Application>Microsoft Office PowerPoint</Application>
  <PresentationFormat>全屏显示(4:3)</PresentationFormat>
  <Paragraphs>685</Paragraphs>
  <Slides>84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9" baseType="lpstr">
      <vt:lpstr>华文楷体</vt:lpstr>
      <vt:lpstr>楷体</vt:lpstr>
      <vt:lpstr>楷体_GB2312</vt:lpstr>
      <vt:lpstr>宋体</vt:lpstr>
      <vt:lpstr>Arial</vt:lpstr>
      <vt:lpstr>Arial Black</vt:lpstr>
      <vt:lpstr>Calibri</vt:lpstr>
      <vt:lpstr>Tahoma</vt:lpstr>
      <vt:lpstr>Times New Roman</vt:lpstr>
      <vt:lpstr>Verdana</vt:lpstr>
      <vt:lpstr>Wingdings</vt:lpstr>
      <vt:lpstr>Eclipse</vt:lpstr>
      <vt:lpstr>默认设计模板</vt:lpstr>
      <vt:lpstr>Visio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程序、程序设计→孕育了软件和软件工程</vt:lpstr>
      <vt:lpstr>⑴、程序和程序设计孕育着软件和软件工程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⑴、RUP软件过程框架（Rational Unified Process）</vt:lpstr>
      <vt:lpstr>PowerPoint 演示文稿</vt:lpstr>
      <vt:lpstr>PowerPoint 演示文稿</vt:lpstr>
      <vt:lpstr>⑵、描述RUP的UML语言机制</vt:lpstr>
      <vt:lpstr>PowerPoint 演示文稿</vt:lpstr>
      <vt:lpstr>① 用例图</vt:lpstr>
      <vt:lpstr>② 类图和对象图</vt:lpstr>
      <vt:lpstr>③ 行为图</vt:lpstr>
      <vt:lpstr>④ 部署图</vt:lpstr>
      <vt:lpstr>小结</vt:lpstr>
    </vt:vector>
  </TitlesOfParts>
  <Company>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Qifeng</dc:creator>
  <cp:lastModifiedBy>qfeng</cp:lastModifiedBy>
  <cp:revision>1704</cp:revision>
  <dcterms:created xsi:type="dcterms:W3CDTF">2006-04-13T14:46:24Z</dcterms:created>
  <dcterms:modified xsi:type="dcterms:W3CDTF">2022-09-15T18:06:39Z</dcterms:modified>
</cp:coreProperties>
</file>