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38"/>
  </p:notesMasterIdLst>
  <p:sldIdLst>
    <p:sldId id="256" r:id="rId3"/>
    <p:sldId id="437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3" r:id="rId21"/>
    <p:sldId id="446" r:id="rId22"/>
    <p:sldId id="449" r:id="rId23"/>
    <p:sldId id="447" r:id="rId24"/>
    <p:sldId id="450" r:id="rId25"/>
    <p:sldId id="448" r:id="rId26"/>
    <p:sldId id="452" r:id="rId27"/>
    <p:sldId id="473" r:id="rId28"/>
    <p:sldId id="474" r:id="rId29"/>
    <p:sldId id="451" r:id="rId30"/>
    <p:sldId id="287" r:id="rId31"/>
    <p:sldId id="294" r:id="rId32"/>
    <p:sldId id="295" r:id="rId33"/>
    <p:sldId id="296" r:id="rId34"/>
    <p:sldId id="298" r:id="rId35"/>
    <p:sldId id="299" r:id="rId36"/>
    <p:sldId id="300" r:id="rId37"/>
    <p:sldId id="432" r:id="rId38"/>
    <p:sldId id="301" r:id="rId39"/>
    <p:sldId id="304" r:id="rId40"/>
    <p:sldId id="305" r:id="rId41"/>
    <p:sldId id="306" r:id="rId42"/>
    <p:sldId id="307" r:id="rId43"/>
    <p:sldId id="488" r:id="rId44"/>
    <p:sldId id="489" r:id="rId45"/>
    <p:sldId id="490" r:id="rId46"/>
    <p:sldId id="491" r:id="rId47"/>
    <p:sldId id="309" r:id="rId48"/>
    <p:sldId id="310" r:id="rId49"/>
    <p:sldId id="311" r:id="rId50"/>
    <p:sldId id="312" r:id="rId51"/>
    <p:sldId id="313" r:id="rId52"/>
    <p:sldId id="486" r:id="rId53"/>
    <p:sldId id="492" r:id="rId54"/>
    <p:sldId id="493" r:id="rId55"/>
    <p:sldId id="494" r:id="rId56"/>
    <p:sldId id="495" r:id="rId57"/>
    <p:sldId id="549" r:id="rId58"/>
    <p:sldId id="496" r:id="rId59"/>
    <p:sldId id="453" r:id="rId60"/>
    <p:sldId id="464" r:id="rId61"/>
    <p:sldId id="454" r:id="rId62"/>
    <p:sldId id="460" r:id="rId63"/>
    <p:sldId id="461" r:id="rId64"/>
    <p:sldId id="455" r:id="rId65"/>
    <p:sldId id="456" r:id="rId66"/>
    <p:sldId id="459" r:id="rId67"/>
    <p:sldId id="458" r:id="rId68"/>
    <p:sldId id="457" r:id="rId69"/>
    <p:sldId id="462" r:id="rId70"/>
    <p:sldId id="463" r:id="rId71"/>
    <p:sldId id="315" r:id="rId72"/>
    <p:sldId id="433" r:id="rId73"/>
    <p:sldId id="322" r:id="rId74"/>
    <p:sldId id="323" r:id="rId75"/>
    <p:sldId id="466" r:id="rId76"/>
    <p:sldId id="324" r:id="rId77"/>
    <p:sldId id="325" r:id="rId78"/>
    <p:sldId id="326" r:id="rId79"/>
    <p:sldId id="327" r:id="rId80"/>
    <p:sldId id="328" r:id="rId81"/>
    <p:sldId id="330" r:id="rId82"/>
    <p:sldId id="438" r:id="rId83"/>
    <p:sldId id="331" r:id="rId84"/>
    <p:sldId id="335" r:id="rId85"/>
    <p:sldId id="336" r:id="rId86"/>
    <p:sldId id="337" r:id="rId87"/>
    <p:sldId id="339" r:id="rId88"/>
    <p:sldId id="341" r:id="rId89"/>
    <p:sldId id="342" r:id="rId90"/>
    <p:sldId id="343" r:id="rId91"/>
    <p:sldId id="345" r:id="rId92"/>
    <p:sldId id="475" r:id="rId93"/>
    <p:sldId id="346" r:id="rId94"/>
    <p:sldId id="347" r:id="rId95"/>
    <p:sldId id="348" r:id="rId96"/>
    <p:sldId id="476" r:id="rId97"/>
    <p:sldId id="349" r:id="rId98"/>
    <p:sldId id="350" r:id="rId99"/>
    <p:sldId id="352" r:id="rId100"/>
    <p:sldId id="477" r:id="rId101"/>
    <p:sldId id="504" r:id="rId102"/>
    <p:sldId id="354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467" r:id="rId111"/>
    <p:sldId id="439" r:id="rId112"/>
    <p:sldId id="469" r:id="rId113"/>
    <p:sldId id="375" r:id="rId114"/>
    <p:sldId id="478" r:id="rId115"/>
    <p:sldId id="440" r:id="rId116"/>
    <p:sldId id="441" r:id="rId117"/>
    <p:sldId id="377" r:id="rId118"/>
    <p:sldId id="378" r:id="rId119"/>
    <p:sldId id="379" r:id="rId120"/>
    <p:sldId id="538" r:id="rId121"/>
    <p:sldId id="386" r:id="rId122"/>
    <p:sldId id="470" r:id="rId123"/>
    <p:sldId id="387" r:id="rId124"/>
    <p:sldId id="388" r:id="rId125"/>
    <p:sldId id="390" r:id="rId126"/>
    <p:sldId id="505" r:id="rId127"/>
    <p:sldId id="506" r:id="rId128"/>
    <p:sldId id="507" r:id="rId129"/>
    <p:sldId id="508" r:id="rId130"/>
    <p:sldId id="514" r:id="rId131"/>
    <p:sldId id="509" r:id="rId132"/>
    <p:sldId id="510" r:id="rId133"/>
    <p:sldId id="511" r:id="rId134"/>
    <p:sldId id="512" r:id="rId135"/>
    <p:sldId id="513" r:id="rId136"/>
    <p:sldId id="392" r:id="rId1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99"/>
    <a:srgbClr val="008080"/>
    <a:srgbClr val="0066FF"/>
    <a:srgbClr val="660033"/>
    <a:srgbClr val="FFFF00"/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5017" autoAdjust="0"/>
  </p:normalViewPr>
  <p:slideViewPr>
    <p:cSldViewPr>
      <p:cViewPr varScale="1">
        <p:scale>
          <a:sx n="100" d="100"/>
          <a:sy n="100" d="100"/>
        </p:scale>
        <p:origin x="2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A3B9-EE83-4826-8A9A-57C82FF85952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504B4-A6C1-44C3-A4A3-FC83C5DF5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7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504B4-A6C1-44C3-A4A3-FC83C5DF5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8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63CC2-0980-4F97-8AE1-46C10CA36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4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6CDB9-158F-48C9-B9F4-C076E9A3B2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2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9AABC-0A05-4B6D-8415-8272D08C2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0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0013" y="301625"/>
            <a:ext cx="7313612" cy="56403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D9AF3-8128-4640-9CA8-9408D9649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158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62A55-47CD-44E3-BA13-942DBE2BD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8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C2B4-7169-4682-8B3C-40A7CB46E8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85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05C40-DDC4-48DC-A6CF-BBEB843E1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50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D73E-1709-4786-9594-9B417A269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36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1EE9E-589E-4938-ABF9-4691594BE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099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1429D-F435-449E-813C-850D0FB55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50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0B30-E3F5-404B-BC3C-064906AD6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C74A3-64AF-48A9-A025-D56EB1AAEE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838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3D56D-4FBD-4CD7-934E-E95BF128CD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944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7D839-61C9-4BC8-956B-F77EA52D4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566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1524A-8AD7-4D14-884E-44B536A38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688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DDE1E-F79B-412C-AB82-D73666802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94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596F0-6743-4F8E-8A0D-E2CC2201B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5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2BC3C-1284-4A28-A1B2-785206310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5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2F228-F465-4DB8-BDC6-70E82E55F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78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2A2B-5924-4DC3-92B1-7C3099310E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7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F8B75-8DA4-4EA8-8164-576504D4B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40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634EC-4AA8-408E-8692-CDFAF37C3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36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B0EEB-8115-4978-AADC-3D21F92D6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01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0 w 64000"/>
                <a:gd name="T1" fmla="*/ 0 h 64000"/>
                <a:gd name="T2" fmla="*/ 0 w 64000"/>
                <a:gd name="T3" fmla="*/ 0 h 64000"/>
                <a:gd name="T4" fmla="*/ 0 w 64000"/>
                <a:gd name="T5" fmla="*/ 0 h 64000"/>
                <a:gd name="T6" fmla="*/ 0 w 64000"/>
                <a:gd name="T7" fmla="*/ 0 h 64000"/>
                <a:gd name="T8" fmla="*/ 0 w 64000"/>
                <a:gd name="T9" fmla="*/ 0 h 64000"/>
                <a:gd name="T10" fmla="*/ 0 w 64000"/>
                <a:gd name="T11" fmla="*/ 0 h 64000"/>
                <a:gd name="T12" fmla="*/ 0 w 64000"/>
                <a:gd name="T13" fmla="*/ 0 h 64000"/>
                <a:gd name="T14" fmla="*/ 0 w 64000"/>
                <a:gd name="T15" fmla="*/ 0 h 64000"/>
                <a:gd name="T16" fmla="*/ 0 w 64000"/>
                <a:gd name="T17" fmla="*/ 0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0B462F2-2268-49D3-A1D1-C0C3495FF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909307-FBB3-4023-8103-1C482D260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J:\..\..\&#31532;&#19968;&#31687;\&#32508;&#21512;&#27979;&#35797;.ppt" TargetMode="External"/><Relationship Id="rId3" Type="http://schemas.openxmlformats.org/officeDocument/2006/relationships/hyperlink" Target="file:///J:\..\..\&#31532;&#19968;&#31687;\&#21487;&#34892;&#24615;&#30740;&#31350;.ppt" TargetMode="External"/><Relationship Id="rId7" Type="http://schemas.openxmlformats.org/officeDocument/2006/relationships/hyperlink" Target="file:///J:\..\..\&#31532;&#19968;&#31687;\&#32534;&#30721;&#21644;&#21333;&#20803;&#27979;&#35797;.ppt" TargetMode="External"/><Relationship Id="rId2" Type="http://schemas.openxmlformats.org/officeDocument/2006/relationships/hyperlink" Target="file:///J:\..\..\&#31532;&#19968;&#31687;\&#38382;&#39064;&#23450;&#20041;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J:\..\..\&#31532;&#19968;&#31687;\&#35814;&#32454;&#35774;&#35745;.ppt" TargetMode="External"/><Relationship Id="rId5" Type="http://schemas.openxmlformats.org/officeDocument/2006/relationships/hyperlink" Target="file:///J:\..\..\&#31532;&#19968;&#31687;\&#27010;&#35201;&#35774;&#35745;.ppt" TargetMode="External"/><Relationship Id="rId4" Type="http://schemas.openxmlformats.org/officeDocument/2006/relationships/hyperlink" Target="file:///J:\..\..\&#31532;&#19968;&#31687;\&#38656;&#27714;&#20998;&#26512;.ppt" TargetMode="External"/><Relationship Id="rId9" Type="http://schemas.openxmlformats.org/officeDocument/2006/relationships/hyperlink" Target="file:///J:\..\..\&#31532;&#19968;&#31687;\&#36719;&#20214;&#32500;&#25252;.pp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?ct=503316480&amp;z=0&amp;tn=baiduimagedetail&amp;word=%B7%C9%BB%FA%CA%B8%C1%BF%CD%BC&amp;in=22023&amp;cl=2&amp;cm=1&amp;sc=0&amp;lm=-1&amp;pn=15&amp;rn=1&amp;di=2822728952&amp;ln=374&amp;fr=ala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image.baidu.com/i?ct=503316480&amp;z=0&amp;tn=baiduimagedetail&amp;word=%CB%BC%BF%BC%CA%B8%C1%BF%CD%BC&amp;in=20566&amp;cl=2&amp;cm=1&amp;sc=0&amp;lm=-1&amp;pn=24&amp;rn=1&amp;di=684912800&amp;ln=37&amp;fr=ala0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1475656" y="1772816"/>
            <a:ext cx="15121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 dirty="0" smtClean="0">
                <a:latin typeface="楷体_GB2312" pitchFamily="49" charset="-122"/>
                <a:ea typeface="楷体_GB2312" pitchFamily="49" charset="-122"/>
              </a:rPr>
              <a:t>第二讲</a:t>
            </a:r>
            <a:endParaRPr kumimoji="1"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411760" y="2708920"/>
            <a:ext cx="46799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6000" b="1" dirty="0">
                <a:latin typeface="楷体_GB2312" pitchFamily="49" charset="-122"/>
                <a:ea typeface="楷体_GB2312" pitchFamily="49" charset="-122"/>
              </a:rPr>
              <a:t>传统方法</a:t>
            </a:r>
            <a:r>
              <a:rPr kumimoji="1" lang="zh-CN" altLang="en-US" sz="6000" b="1" dirty="0" smtClean="0">
                <a:latin typeface="楷体_GB2312" pitchFamily="49" charset="-122"/>
                <a:ea typeface="楷体_GB2312" pitchFamily="49" charset="-122"/>
              </a:rPr>
              <a:t>学</a:t>
            </a:r>
            <a:endParaRPr kumimoji="1" lang="en-US" altLang="zh-CN" sz="60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4000" b="1" dirty="0" smtClean="0">
                <a:latin typeface="楷体_GB2312" pitchFamily="49" charset="-122"/>
                <a:ea typeface="楷体_GB2312" pitchFamily="49" charset="-122"/>
              </a:rPr>
              <a:t>结构化方法学</a:t>
            </a:r>
            <a:r>
              <a:rPr kumimoji="1" lang="en-US" altLang="zh-CN" sz="4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en-US" sz="4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331913" y="765175"/>
            <a:ext cx="64817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、可行性研究的具体步骤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典型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13315" name="Group 55"/>
          <p:cNvGrpSpPr>
            <a:grpSpLocks/>
          </p:cNvGrpSpPr>
          <p:nvPr/>
        </p:nvGrpSpPr>
        <p:grpSpPr bwMode="auto">
          <a:xfrm>
            <a:off x="755650" y="1847850"/>
            <a:ext cx="3530600" cy="4610100"/>
            <a:chOff x="476" y="1164"/>
            <a:chExt cx="2224" cy="2904"/>
          </a:xfrm>
        </p:grpSpPr>
        <p:grpSp>
          <p:nvGrpSpPr>
            <p:cNvPr id="13339" name="Group 30"/>
            <p:cNvGrpSpPr>
              <a:grpSpLocks/>
            </p:cNvGrpSpPr>
            <p:nvPr/>
          </p:nvGrpSpPr>
          <p:grpSpPr bwMode="auto">
            <a:xfrm>
              <a:off x="476" y="1255"/>
              <a:ext cx="182" cy="1585"/>
              <a:chOff x="340" y="1525"/>
              <a:chExt cx="181" cy="1315"/>
            </a:xfrm>
          </p:grpSpPr>
          <p:sp>
            <p:nvSpPr>
              <p:cNvPr id="13351" name="Line 31"/>
              <p:cNvSpPr>
                <a:spLocks noChangeShapeType="1"/>
              </p:cNvSpPr>
              <p:nvPr/>
            </p:nvSpPr>
            <p:spPr bwMode="auto">
              <a:xfrm flipH="1">
                <a:off x="340" y="2832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2" name="Line 32"/>
              <p:cNvSpPr>
                <a:spLocks noChangeShapeType="1"/>
              </p:cNvSpPr>
              <p:nvPr/>
            </p:nvSpPr>
            <p:spPr bwMode="auto">
              <a:xfrm flipV="1">
                <a:off x="340" y="1525"/>
                <a:ext cx="0" cy="131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Line 33"/>
              <p:cNvSpPr>
                <a:spLocks noChangeShapeType="1"/>
              </p:cNvSpPr>
              <p:nvPr/>
            </p:nvSpPr>
            <p:spPr bwMode="auto">
              <a:xfrm>
                <a:off x="340" y="1533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0" name="Text Box 19"/>
            <p:cNvSpPr txBox="1">
              <a:spLocks noChangeArrowheads="1"/>
            </p:cNvSpPr>
            <p:nvPr/>
          </p:nvSpPr>
          <p:spPr bwMode="auto">
            <a:xfrm>
              <a:off x="704" y="1164"/>
              <a:ext cx="1996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确定项目规模和目标</a:t>
              </a:r>
            </a:p>
          </p:txBody>
        </p:sp>
        <p:sp>
          <p:nvSpPr>
            <p:cNvPr id="13341" name="Text Box 20"/>
            <p:cNvSpPr txBox="1">
              <a:spLocks noChangeArrowheads="1"/>
            </p:cNvSpPr>
            <p:nvPr/>
          </p:nvSpPr>
          <p:spPr bwMode="auto">
            <a:xfrm>
              <a:off x="703" y="1703"/>
              <a:ext cx="1997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研究正在运行的系统</a:t>
              </a:r>
            </a:p>
          </p:txBody>
        </p:sp>
        <p:sp>
          <p:nvSpPr>
            <p:cNvPr id="13342" name="Rectangle 21"/>
            <p:cNvSpPr>
              <a:spLocks noChangeArrowheads="1"/>
            </p:cNvSpPr>
            <p:nvPr/>
          </p:nvSpPr>
          <p:spPr bwMode="auto">
            <a:xfrm>
              <a:off x="711" y="2251"/>
              <a:ext cx="1989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建立新系统的高层逻辑模型</a:t>
              </a:r>
            </a:p>
          </p:txBody>
        </p:sp>
        <p:sp>
          <p:nvSpPr>
            <p:cNvPr id="13343" name="Rectangle 22"/>
            <p:cNvSpPr>
              <a:spLocks noChangeArrowheads="1"/>
            </p:cNvSpPr>
            <p:nvPr/>
          </p:nvSpPr>
          <p:spPr bwMode="auto">
            <a:xfrm>
              <a:off x="704" y="2746"/>
              <a:ext cx="1996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导出和评价各种方案</a:t>
              </a:r>
            </a:p>
          </p:txBody>
        </p:sp>
        <p:sp>
          <p:nvSpPr>
            <p:cNvPr id="13344" name="Rectangle 23"/>
            <p:cNvSpPr>
              <a:spLocks noChangeArrowheads="1"/>
            </p:cNvSpPr>
            <p:nvPr/>
          </p:nvSpPr>
          <p:spPr bwMode="auto">
            <a:xfrm>
              <a:off x="704" y="3291"/>
              <a:ext cx="1996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推荐可行的方案</a:t>
              </a:r>
            </a:p>
          </p:txBody>
        </p:sp>
        <p:sp>
          <p:nvSpPr>
            <p:cNvPr id="13345" name="Rectangle 24"/>
            <p:cNvSpPr>
              <a:spLocks noChangeArrowheads="1"/>
            </p:cNvSpPr>
            <p:nvPr/>
          </p:nvSpPr>
          <p:spPr bwMode="auto">
            <a:xfrm>
              <a:off x="704" y="3835"/>
              <a:ext cx="1996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编写可行性研究报告</a:t>
              </a:r>
            </a:p>
          </p:txBody>
        </p:sp>
        <p:sp>
          <p:nvSpPr>
            <p:cNvPr id="13346" name="AutoShape 37"/>
            <p:cNvSpPr>
              <a:spLocks noChangeArrowheads="1"/>
            </p:cNvSpPr>
            <p:nvPr/>
          </p:nvSpPr>
          <p:spPr bwMode="auto">
            <a:xfrm rot="5400000">
              <a:off x="1609" y="1452"/>
              <a:ext cx="182" cy="182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347" name="AutoShape 38"/>
            <p:cNvSpPr>
              <a:spLocks noChangeArrowheads="1"/>
            </p:cNvSpPr>
            <p:nvPr/>
          </p:nvSpPr>
          <p:spPr bwMode="auto">
            <a:xfrm rot="5400000">
              <a:off x="1610" y="1978"/>
              <a:ext cx="182" cy="182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348" name="AutoShape 39"/>
            <p:cNvSpPr>
              <a:spLocks noChangeArrowheads="1"/>
            </p:cNvSpPr>
            <p:nvPr/>
          </p:nvSpPr>
          <p:spPr bwMode="auto">
            <a:xfrm rot="5400000">
              <a:off x="1610" y="2522"/>
              <a:ext cx="182" cy="182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349" name="AutoShape 40"/>
            <p:cNvSpPr>
              <a:spLocks noChangeArrowheads="1"/>
            </p:cNvSpPr>
            <p:nvPr/>
          </p:nvSpPr>
          <p:spPr bwMode="auto">
            <a:xfrm rot="5400000">
              <a:off x="1610" y="3022"/>
              <a:ext cx="182" cy="182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350" name="AutoShape 41"/>
            <p:cNvSpPr>
              <a:spLocks noChangeArrowheads="1"/>
            </p:cNvSpPr>
            <p:nvPr/>
          </p:nvSpPr>
          <p:spPr bwMode="auto">
            <a:xfrm rot="5400000">
              <a:off x="1610" y="3611"/>
              <a:ext cx="182" cy="182"/>
            </a:xfrm>
            <a:prstGeom prst="notchedRight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286250" y="1557338"/>
            <a:ext cx="4433888" cy="474662"/>
            <a:chOff x="2700" y="981"/>
            <a:chExt cx="2793" cy="299"/>
          </a:xfrm>
        </p:grpSpPr>
        <p:cxnSp>
          <p:nvCxnSpPr>
            <p:cNvPr id="13337" name="AutoShape 47"/>
            <p:cNvCxnSpPr>
              <a:cxnSpLocks noChangeShapeType="1"/>
              <a:stCxn id="13340" idx="3"/>
            </p:cNvCxnSpPr>
            <p:nvPr/>
          </p:nvCxnSpPr>
          <p:spPr bwMode="auto">
            <a:xfrm flipV="1">
              <a:off x="2700" y="1117"/>
              <a:ext cx="361" cy="163"/>
            </a:xfrm>
            <a:prstGeom prst="bentConnector3">
              <a:avLst>
                <a:gd name="adj1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8" name="Text Box 6"/>
            <p:cNvSpPr txBox="1">
              <a:spLocks noChangeArrowheads="1"/>
            </p:cNvSpPr>
            <p:nvPr/>
          </p:nvSpPr>
          <p:spPr bwMode="auto">
            <a:xfrm>
              <a:off x="3107" y="981"/>
              <a:ext cx="2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明确问题，清楚要做什么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286250" y="3213100"/>
            <a:ext cx="4781550" cy="576263"/>
            <a:chOff x="2700" y="2024"/>
            <a:chExt cx="3012" cy="363"/>
          </a:xfrm>
        </p:grpSpPr>
        <p:cxnSp>
          <p:nvCxnSpPr>
            <p:cNvPr id="13334" name="AutoShape 45"/>
            <p:cNvCxnSpPr>
              <a:cxnSpLocks noChangeShapeType="1"/>
              <a:stCxn id="13342" idx="3"/>
            </p:cNvCxnSpPr>
            <p:nvPr/>
          </p:nvCxnSpPr>
          <p:spPr bwMode="auto">
            <a:xfrm flipV="1">
              <a:off x="2700" y="2147"/>
              <a:ext cx="361" cy="200"/>
            </a:xfrm>
            <a:prstGeom prst="bentConnector3">
              <a:avLst>
                <a:gd name="adj1" fmla="val 49861"/>
              </a:avLst>
            </a:prstGeom>
            <a:noFill/>
            <a:ln w="1905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5" name="Rectangle 8"/>
            <p:cNvSpPr>
              <a:spLocks noChangeArrowheads="1"/>
            </p:cNvSpPr>
            <p:nvPr/>
          </p:nvSpPr>
          <p:spPr bwMode="auto">
            <a:xfrm>
              <a:off x="3107" y="2024"/>
              <a:ext cx="26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描述数据在系统中的流动和处理情况 </a:t>
              </a:r>
            </a:p>
          </p:txBody>
        </p:sp>
        <p:sp>
          <p:nvSpPr>
            <p:cNvPr id="13336" name="Text Box 34"/>
            <p:cNvSpPr txBox="1">
              <a:spLocks noChangeArrowheads="1"/>
            </p:cNvSpPr>
            <p:nvPr/>
          </p:nvSpPr>
          <p:spPr bwMode="auto">
            <a:xfrm>
              <a:off x="3107" y="2214"/>
              <a:ext cx="14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数据流图、数据字典</a:t>
              </a:r>
              <a:r>
                <a:rPr lang="en-US" altLang="zh-CN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4286250" y="2349500"/>
            <a:ext cx="4578350" cy="647700"/>
            <a:chOff x="2700" y="1480"/>
            <a:chExt cx="2884" cy="408"/>
          </a:xfrm>
        </p:grpSpPr>
        <p:cxnSp>
          <p:nvCxnSpPr>
            <p:cNvPr id="13331" name="AutoShape 46"/>
            <p:cNvCxnSpPr>
              <a:cxnSpLocks noChangeShapeType="1"/>
              <a:stCxn id="13341" idx="3"/>
            </p:cNvCxnSpPr>
            <p:nvPr/>
          </p:nvCxnSpPr>
          <p:spPr bwMode="auto">
            <a:xfrm flipV="1">
              <a:off x="2700" y="1625"/>
              <a:ext cx="361" cy="195"/>
            </a:xfrm>
            <a:prstGeom prst="bentConnector3">
              <a:avLst>
                <a:gd name="adj1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2" name="Text Box 7"/>
            <p:cNvSpPr txBox="1">
              <a:spLocks noChangeArrowheads="1"/>
            </p:cNvSpPr>
            <p:nvPr/>
          </p:nvSpPr>
          <p:spPr bwMode="auto">
            <a:xfrm>
              <a:off x="3107" y="1480"/>
              <a:ext cx="247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原有系统是重要的信息来源</a:t>
              </a:r>
            </a:p>
          </p:txBody>
        </p:sp>
        <p:sp>
          <p:nvSpPr>
            <p:cNvPr id="13333" name="Text Box 35"/>
            <p:cNvSpPr txBox="1">
              <a:spLocks noChangeArrowheads="1"/>
            </p:cNvSpPr>
            <p:nvPr/>
          </p:nvSpPr>
          <p:spPr bwMode="auto">
            <a:xfrm>
              <a:off x="3061" y="1715"/>
              <a:ext cx="2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（收集功能、非功能需求、缺陷）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4286250" y="5800725"/>
            <a:ext cx="4822825" cy="639763"/>
            <a:chOff x="2700" y="3654"/>
            <a:chExt cx="3038" cy="403"/>
          </a:xfrm>
        </p:grpSpPr>
        <p:cxnSp>
          <p:nvCxnSpPr>
            <p:cNvPr id="13328" name="AutoShape 52"/>
            <p:cNvCxnSpPr>
              <a:cxnSpLocks noChangeShapeType="1"/>
              <a:stCxn id="13345" idx="3"/>
            </p:cNvCxnSpPr>
            <p:nvPr/>
          </p:nvCxnSpPr>
          <p:spPr bwMode="auto">
            <a:xfrm flipV="1">
              <a:off x="2700" y="3793"/>
              <a:ext cx="361" cy="159"/>
            </a:xfrm>
            <a:prstGeom prst="bentConnector3">
              <a:avLst>
                <a:gd name="adj1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9" name="Rectangle 11"/>
            <p:cNvSpPr>
              <a:spLocks noChangeArrowheads="1"/>
            </p:cNvSpPr>
            <p:nvPr/>
          </p:nvSpPr>
          <p:spPr bwMode="auto">
            <a:xfrm>
              <a:off x="3103" y="3654"/>
              <a:ext cx="2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将上述结果编写成相应文档 </a:t>
              </a:r>
            </a:p>
          </p:txBody>
        </p:sp>
        <p:sp>
          <p:nvSpPr>
            <p:cNvPr id="13330" name="Text Box 36"/>
            <p:cNvSpPr txBox="1">
              <a:spLocks noChangeArrowheads="1"/>
            </p:cNvSpPr>
            <p:nvPr/>
          </p:nvSpPr>
          <p:spPr bwMode="auto">
            <a:xfrm>
              <a:off x="3067" y="3884"/>
              <a:ext cx="19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（用户及开发小组共同审查）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286250" y="4000500"/>
            <a:ext cx="3497263" cy="639763"/>
            <a:chOff x="2700" y="2520"/>
            <a:chExt cx="2203" cy="403"/>
          </a:xfrm>
        </p:grpSpPr>
        <p:cxnSp>
          <p:nvCxnSpPr>
            <p:cNvPr id="13325" name="AutoShape 48"/>
            <p:cNvCxnSpPr>
              <a:cxnSpLocks noChangeShapeType="1"/>
              <a:stCxn id="13343" idx="3"/>
            </p:cNvCxnSpPr>
            <p:nvPr/>
          </p:nvCxnSpPr>
          <p:spPr bwMode="auto">
            <a:xfrm flipV="1">
              <a:off x="2700" y="2637"/>
              <a:ext cx="361" cy="225"/>
            </a:xfrm>
            <a:prstGeom prst="bentConnector3">
              <a:avLst>
                <a:gd name="adj1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6" name="Rectangle 9"/>
            <p:cNvSpPr>
              <a:spLocks noChangeArrowheads="1"/>
            </p:cNvSpPr>
            <p:nvPr/>
          </p:nvSpPr>
          <p:spPr bwMode="auto">
            <a:xfrm>
              <a:off x="3107" y="2520"/>
              <a:ext cx="1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评估不同方案</a:t>
              </a:r>
            </a:p>
          </p:txBody>
        </p:sp>
        <p:sp>
          <p:nvSpPr>
            <p:cNvPr id="13327" name="Text Box 56"/>
            <p:cNvSpPr txBox="1">
              <a:spLocks noChangeArrowheads="1"/>
            </p:cNvSpPr>
            <p:nvPr/>
          </p:nvSpPr>
          <p:spPr bwMode="auto">
            <a:xfrm>
              <a:off x="3107" y="2750"/>
              <a:ext cx="149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技术、经济、社会</a:t>
              </a:r>
              <a:r>
                <a:rPr lang="en-US" altLang="zh-CN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4284663" y="4852988"/>
            <a:ext cx="4751387" cy="579437"/>
            <a:chOff x="2699" y="3057"/>
            <a:chExt cx="2993" cy="365"/>
          </a:xfrm>
        </p:grpSpPr>
        <p:cxnSp>
          <p:nvCxnSpPr>
            <p:cNvPr id="13322" name="AutoShape 50"/>
            <p:cNvCxnSpPr>
              <a:cxnSpLocks noChangeShapeType="1"/>
            </p:cNvCxnSpPr>
            <p:nvPr/>
          </p:nvCxnSpPr>
          <p:spPr bwMode="auto">
            <a:xfrm flipV="1">
              <a:off x="2699" y="3158"/>
              <a:ext cx="362" cy="227"/>
            </a:xfrm>
            <a:prstGeom prst="bentConnector3">
              <a:avLst>
                <a:gd name="adj1" fmla="val 50000"/>
              </a:avLst>
            </a:prstGeom>
            <a:noFill/>
            <a:ln w="19050" cap="rnd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3130" y="3057"/>
              <a:ext cx="25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成本</a:t>
              </a:r>
              <a:r>
                <a:rPr lang="en-US" altLang="zh-CN" sz="2000" b="1" dirty="0" smtClean="0">
                  <a:latin typeface="+mn-ea"/>
                  <a:ea typeface="+mn-ea"/>
                </a:rPr>
                <a:t>/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效益分析，推荐可行方案</a:t>
              </a:r>
            </a:p>
          </p:txBody>
        </p:sp>
        <p:sp>
          <p:nvSpPr>
            <p:cNvPr id="13324" name="Text Box 57"/>
            <p:cNvSpPr txBox="1">
              <a:spLocks noChangeArrowheads="1"/>
            </p:cNvSpPr>
            <p:nvPr/>
          </p:nvSpPr>
          <p:spPr bwMode="auto">
            <a:xfrm>
              <a:off x="3107" y="3249"/>
              <a:ext cx="49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理由</a:t>
              </a:r>
              <a:r>
                <a:rPr lang="en-US" altLang="zh-CN" sz="1800" b="1">
                  <a:solidFill>
                    <a:srgbClr val="FF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34950"/>
            <a:ext cx="8304213" cy="610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1258888" y="841375"/>
            <a:ext cx="30241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内聚与耦合的关系</a:t>
            </a: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044575" y="1700808"/>
            <a:ext cx="7920038" cy="37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ts val="4500"/>
              </a:lnSpc>
              <a:spcAft>
                <a:spcPts val="1200"/>
              </a:spcAft>
              <a:defRPr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内聚和耦合是密切相关的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模块内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高内聚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往往意味着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模块间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松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低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耦合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ts val="4500"/>
              </a:lnSpc>
              <a:spcAft>
                <a:spcPts val="1200"/>
              </a:spcAft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实践表明</a:t>
            </a:r>
            <a:r>
              <a:rPr kumimoji="1" lang="zh-CN" altLang="en-US" sz="24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内聚更为重要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，应该把更多注意力集中到提高模块的内聚程度上。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程序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优化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优化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4500"/>
              </a:lnSpc>
              <a:defRPr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模块独立性目标：松耦合、高内聚。</a:t>
            </a:r>
          </a:p>
          <a:p>
            <a:pPr eaLnBrk="1" hangingPunct="1">
              <a:lnSpc>
                <a:spcPts val="4500"/>
              </a:lnSpc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（块间）  （块内）</a:t>
            </a:r>
            <a:endParaRPr kumimoji="1" lang="zh-CN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1389063" y="776635"/>
            <a:ext cx="5040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五、面向数据流的设计方法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477144" y="1751325"/>
            <a:ext cx="7199312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结构化设计是基于模块化、自顶向下、逐步求精等技术的设计方法，其中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最关键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也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最重要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的就是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数据的流动和处理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情况。因此，结构化设计方法也称为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面向数据流的设计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面向行为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的设计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任何软件系统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均能用数据流图表示，所以面向数据流的设计方法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理论上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可设计任何软件系统的结构。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331913" y="1412875"/>
            <a:ext cx="7416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思想：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需求分析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阶段绘制的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数据流图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基础，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一定步骤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映射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成软件结构。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 dirty="0">
              <a:solidFill>
                <a:srgbClr val="CC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24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数据流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的类型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要将数据流图转换成软件结构，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首先必须明确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数据流的类型，数据流的类型决定了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映射的方法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一般可分为：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两类。</a:t>
            </a:r>
          </a:p>
        </p:txBody>
      </p:sp>
      <p:grpSp>
        <p:nvGrpSpPr>
          <p:cNvPr id="109571" name="Group 5"/>
          <p:cNvGrpSpPr>
            <a:grpSpLocks/>
          </p:cNvGrpSpPr>
          <p:nvPr/>
        </p:nvGrpSpPr>
        <p:grpSpPr bwMode="auto">
          <a:xfrm>
            <a:off x="3460750" y="2708275"/>
            <a:ext cx="4640263" cy="1512888"/>
            <a:chOff x="839" y="1888"/>
            <a:chExt cx="2449" cy="1225"/>
          </a:xfrm>
        </p:grpSpPr>
        <p:sp>
          <p:nvSpPr>
            <p:cNvPr id="109572" name="Oval 6"/>
            <p:cNvSpPr>
              <a:spLocks noChangeArrowheads="1"/>
            </p:cNvSpPr>
            <p:nvPr/>
          </p:nvSpPr>
          <p:spPr bwMode="auto">
            <a:xfrm>
              <a:off x="839" y="1888"/>
              <a:ext cx="2449" cy="1225"/>
            </a:xfrm>
            <a:prstGeom prst="ellipse">
              <a:avLst/>
            </a:prstGeom>
            <a:solidFill>
              <a:srgbClr val="C0C0C0">
                <a:alpha val="20000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9573" name="Rectangle 7"/>
            <p:cNvSpPr>
              <a:spLocks noChangeArrowheads="1"/>
            </p:cNvSpPr>
            <p:nvPr/>
          </p:nvSpPr>
          <p:spPr bwMode="auto">
            <a:xfrm>
              <a:off x="1020" y="2251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分析</a:t>
              </a:r>
            </a:p>
          </p:txBody>
        </p:sp>
        <p:sp>
          <p:nvSpPr>
            <p:cNvPr id="109574" name="Rectangle 8"/>
            <p:cNvSpPr>
              <a:spLocks noChangeArrowheads="1"/>
            </p:cNvSpPr>
            <p:nvPr/>
          </p:nvSpPr>
          <p:spPr bwMode="auto">
            <a:xfrm>
              <a:off x="2608" y="2251"/>
              <a:ext cx="499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  <a:ea typeface="楷体_GB2312" pitchFamily="49" charset="-122"/>
                </a:rPr>
                <a:t>设计</a:t>
              </a:r>
            </a:p>
          </p:txBody>
        </p:sp>
        <p:grpSp>
          <p:nvGrpSpPr>
            <p:cNvPr id="109575" name="Group 9"/>
            <p:cNvGrpSpPr>
              <a:grpSpLocks/>
            </p:cNvGrpSpPr>
            <p:nvPr/>
          </p:nvGrpSpPr>
          <p:grpSpPr bwMode="auto">
            <a:xfrm>
              <a:off x="1519" y="2178"/>
              <a:ext cx="1089" cy="209"/>
              <a:chOff x="1519" y="2178"/>
              <a:chExt cx="1270" cy="209"/>
            </a:xfrm>
          </p:grpSpPr>
          <p:sp>
            <p:nvSpPr>
              <p:cNvPr id="109577" name="Line 10"/>
              <p:cNvSpPr>
                <a:spLocks noChangeShapeType="1"/>
              </p:cNvSpPr>
              <p:nvPr/>
            </p:nvSpPr>
            <p:spPr bwMode="auto">
              <a:xfrm>
                <a:off x="1519" y="2387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78" name="Rectangle 11"/>
              <p:cNvSpPr>
                <a:spLocks noChangeArrowheads="1"/>
              </p:cNvSpPr>
              <p:nvPr/>
            </p:nvSpPr>
            <p:spPr bwMode="auto">
              <a:xfrm>
                <a:off x="1719" y="2178"/>
                <a:ext cx="77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Arial" panose="020B0604020202020204" pitchFamily="34" charset="0"/>
                    <a:ea typeface="楷体_GB2312" pitchFamily="49" charset="-122"/>
                  </a:rPr>
                  <a:t>面向数据流</a:t>
                </a:r>
              </a:p>
            </p:txBody>
          </p:sp>
        </p:grpSp>
        <p:sp>
          <p:nvSpPr>
            <p:cNvPr id="109576" name="Rectangle 12"/>
            <p:cNvSpPr>
              <a:spLocks noChangeArrowheads="1"/>
            </p:cNvSpPr>
            <p:nvPr/>
          </p:nvSpPr>
          <p:spPr bwMode="auto">
            <a:xfrm>
              <a:off x="1338" y="2704"/>
              <a:ext cx="149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结构化分析与设计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1187450" y="1628775"/>
            <a:ext cx="7707313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数据以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外部形式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进入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系统，经过处理以后再以外部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形式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离开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系统；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组成部分：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由输入、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输出组成；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处理过程：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完成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获取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数据、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数据、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给出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任务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0595" name="Text Box 5"/>
          <p:cNvSpPr txBox="1">
            <a:spLocks noChangeArrowheads="1"/>
          </p:cNvSpPr>
          <p:nvPr/>
        </p:nvSpPr>
        <p:spPr bwMode="auto">
          <a:xfrm>
            <a:off x="1258888" y="836613"/>
            <a:ext cx="1800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变换流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433763" y="4283075"/>
            <a:ext cx="1346200" cy="1412875"/>
            <a:chOff x="2163" y="2698"/>
            <a:chExt cx="848" cy="890"/>
          </a:xfrm>
        </p:grpSpPr>
        <p:grpSp>
          <p:nvGrpSpPr>
            <p:cNvPr id="110623" name="Group 36"/>
            <p:cNvGrpSpPr>
              <a:grpSpLocks/>
            </p:cNvGrpSpPr>
            <p:nvPr/>
          </p:nvGrpSpPr>
          <p:grpSpPr bwMode="auto">
            <a:xfrm>
              <a:off x="2163" y="2916"/>
              <a:ext cx="490" cy="672"/>
              <a:chOff x="2163" y="2916"/>
              <a:chExt cx="490" cy="672"/>
            </a:xfrm>
          </p:grpSpPr>
          <p:sp>
            <p:nvSpPr>
              <p:cNvPr id="110627" name="Oval 8"/>
              <p:cNvSpPr>
                <a:spLocks noChangeArrowheads="1"/>
              </p:cNvSpPr>
              <p:nvPr/>
            </p:nvSpPr>
            <p:spPr bwMode="auto">
              <a:xfrm rot="-2188886">
                <a:off x="2225" y="2916"/>
                <a:ext cx="428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0628" name="Freeform 9"/>
              <p:cNvSpPr>
                <a:spLocks/>
              </p:cNvSpPr>
              <p:nvPr/>
            </p:nvSpPr>
            <p:spPr bwMode="auto">
              <a:xfrm>
                <a:off x="2163" y="2947"/>
                <a:ext cx="490" cy="568"/>
              </a:xfrm>
              <a:custGeom>
                <a:avLst/>
                <a:gdLst>
                  <a:gd name="T0" fmla="*/ 0 w 454"/>
                  <a:gd name="T1" fmla="*/ 0 h 545"/>
                  <a:gd name="T2" fmla="*/ 307 w 454"/>
                  <a:gd name="T3" fmla="*/ 88 h 545"/>
                  <a:gd name="T4" fmla="*/ 307 w 454"/>
                  <a:gd name="T5" fmla="*/ 263 h 545"/>
                  <a:gd name="T6" fmla="*/ 612 w 454"/>
                  <a:gd name="T7" fmla="*/ 263 h 545"/>
                  <a:gd name="T8" fmla="*/ 465 w 454"/>
                  <a:gd name="T9" fmla="*/ 439 h 545"/>
                  <a:gd name="T10" fmla="*/ 923 w 454"/>
                  <a:gd name="T11" fmla="*/ 526 h 545"/>
                  <a:gd name="T12" fmla="*/ 923 w 454"/>
                  <a:gd name="T13" fmla="*/ 701 h 545"/>
                  <a:gd name="T14" fmla="*/ 1233 w 454"/>
                  <a:gd name="T15" fmla="*/ 791 h 545"/>
                  <a:gd name="T16" fmla="*/ 1233 w 454"/>
                  <a:gd name="T17" fmla="*/ 968 h 545"/>
                  <a:gd name="T18" fmla="*/ 1539 w 454"/>
                  <a:gd name="T19" fmla="*/ 1055 h 5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4"/>
                  <a:gd name="T31" fmla="*/ 0 h 545"/>
                  <a:gd name="T32" fmla="*/ 454 w 454"/>
                  <a:gd name="T33" fmla="*/ 545 h 5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4" h="545">
                    <a:moveTo>
                      <a:pt x="0" y="0"/>
                    </a:moveTo>
                    <a:cubicBezTo>
                      <a:pt x="38" y="11"/>
                      <a:pt x="76" y="23"/>
                      <a:pt x="91" y="46"/>
                    </a:cubicBezTo>
                    <a:cubicBezTo>
                      <a:pt x="106" y="69"/>
                      <a:pt x="76" y="121"/>
                      <a:pt x="91" y="136"/>
                    </a:cubicBezTo>
                    <a:cubicBezTo>
                      <a:pt x="106" y="151"/>
                      <a:pt x="174" y="121"/>
                      <a:pt x="181" y="136"/>
                    </a:cubicBezTo>
                    <a:cubicBezTo>
                      <a:pt x="188" y="151"/>
                      <a:pt x="121" y="204"/>
                      <a:pt x="136" y="227"/>
                    </a:cubicBezTo>
                    <a:cubicBezTo>
                      <a:pt x="151" y="250"/>
                      <a:pt x="249" y="249"/>
                      <a:pt x="272" y="272"/>
                    </a:cubicBezTo>
                    <a:cubicBezTo>
                      <a:pt x="295" y="295"/>
                      <a:pt x="257" y="340"/>
                      <a:pt x="272" y="363"/>
                    </a:cubicBezTo>
                    <a:cubicBezTo>
                      <a:pt x="287" y="386"/>
                      <a:pt x="348" y="386"/>
                      <a:pt x="363" y="409"/>
                    </a:cubicBezTo>
                    <a:cubicBezTo>
                      <a:pt x="378" y="432"/>
                      <a:pt x="348" y="476"/>
                      <a:pt x="363" y="499"/>
                    </a:cubicBezTo>
                    <a:cubicBezTo>
                      <a:pt x="378" y="522"/>
                      <a:pt x="439" y="537"/>
                      <a:pt x="454" y="54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624" name="Group 16"/>
            <p:cNvGrpSpPr>
              <a:grpSpLocks/>
            </p:cNvGrpSpPr>
            <p:nvPr/>
          </p:nvGrpSpPr>
          <p:grpSpPr bwMode="auto">
            <a:xfrm>
              <a:off x="2521" y="2698"/>
              <a:ext cx="490" cy="361"/>
              <a:chOff x="1156" y="3521"/>
              <a:chExt cx="363" cy="317"/>
            </a:xfrm>
          </p:grpSpPr>
          <p:sp>
            <p:nvSpPr>
              <p:cNvPr id="110625" name="Text Box 17"/>
              <p:cNvSpPr txBox="1">
                <a:spLocks noChangeArrowheads="1"/>
              </p:cNvSpPr>
              <p:nvPr/>
            </p:nvSpPr>
            <p:spPr bwMode="auto">
              <a:xfrm>
                <a:off x="1156" y="3521"/>
                <a:ext cx="36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输入流</a:t>
                </a:r>
              </a:p>
            </p:txBody>
          </p:sp>
          <p:sp>
            <p:nvSpPr>
              <p:cNvPr id="110626" name="Line 18"/>
              <p:cNvSpPr>
                <a:spLocks noChangeShapeType="1"/>
              </p:cNvSpPr>
              <p:nvPr/>
            </p:nvSpPr>
            <p:spPr bwMode="auto">
              <a:xfrm flipH="1">
                <a:off x="1202" y="3702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461000" y="4279900"/>
            <a:ext cx="1295400" cy="1430338"/>
            <a:chOff x="3440" y="2696"/>
            <a:chExt cx="816" cy="901"/>
          </a:xfrm>
        </p:grpSpPr>
        <p:grpSp>
          <p:nvGrpSpPr>
            <p:cNvPr id="110617" name="Group 38"/>
            <p:cNvGrpSpPr>
              <a:grpSpLocks/>
            </p:cNvGrpSpPr>
            <p:nvPr/>
          </p:nvGrpSpPr>
          <p:grpSpPr bwMode="auto">
            <a:xfrm>
              <a:off x="3582" y="2801"/>
              <a:ext cx="674" cy="796"/>
              <a:chOff x="3582" y="2801"/>
              <a:chExt cx="674" cy="796"/>
            </a:xfrm>
          </p:grpSpPr>
          <p:sp>
            <p:nvSpPr>
              <p:cNvPr id="110621" name="Oval 10"/>
              <p:cNvSpPr>
                <a:spLocks noChangeArrowheads="1"/>
              </p:cNvSpPr>
              <p:nvPr/>
            </p:nvSpPr>
            <p:spPr bwMode="auto">
              <a:xfrm rot="1875785">
                <a:off x="3724" y="2801"/>
                <a:ext cx="362" cy="7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0622" name="Freeform 11"/>
              <p:cNvSpPr>
                <a:spLocks/>
              </p:cNvSpPr>
              <p:nvPr/>
            </p:nvSpPr>
            <p:spPr bwMode="auto">
              <a:xfrm rot="4064670">
                <a:off x="3712" y="2855"/>
                <a:ext cx="414" cy="674"/>
              </a:xfrm>
              <a:custGeom>
                <a:avLst/>
                <a:gdLst>
                  <a:gd name="T0" fmla="*/ 0 w 454"/>
                  <a:gd name="T1" fmla="*/ 0 h 545"/>
                  <a:gd name="T2" fmla="*/ 21 w 454"/>
                  <a:gd name="T3" fmla="*/ 1390 h 545"/>
                  <a:gd name="T4" fmla="*/ 21 w 454"/>
                  <a:gd name="T5" fmla="*/ 4069 h 545"/>
                  <a:gd name="T6" fmla="*/ 42 w 454"/>
                  <a:gd name="T7" fmla="*/ 4069 h 545"/>
                  <a:gd name="T8" fmla="*/ 31 w 454"/>
                  <a:gd name="T9" fmla="*/ 6817 h 545"/>
                  <a:gd name="T10" fmla="*/ 61 w 454"/>
                  <a:gd name="T11" fmla="*/ 8142 h 545"/>
                  <a:gd name="T12" fmla="*/ 61 w 454"/>
                  <a:gd name="T13" fmla="*/ 10857 h 545"/>
                  <a:gd name="T14" fmla="*/ 82 w 454"/>
                  <a:gd name="T15" fmla="*/ 12257 h 545"/>
                  <a:gd name="T16" fmla="*/ 82 w 454"/>
                  <a:gd name="T17" fmla="*/ 14938 h 545"/>
                  <a:gd name="T18" fmla="*/ 104 w 454"/>
                  <a:gd name="T19" fmla="*/ 16319 h 5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4"/>
                  <a:gd name="T31" fmla="*/ 0 h 545"/>
                  <a:gd name="T32" fmla="*/ 454 w 454"/>
                  <a:gd name="T33" fmla="*/ 545 h 5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4" h="545">
                    <a:moveTo>
                      <a:pt x="0" y="0"/>
                    </a:moveTo>
                    <a:cubicBezTo>
                      <a:pt x="38" y="11"/>
                      <a:pt x="76" y="23"/>
                      <a:pt x="91" y="46"/>
                    </a:cubicBezTo>
                    <a:cubicBezTo>
                      <a:pt x="106" y="69"/>
                      <a:pt x="76" y="121"/>
                      <a:pt x="91" y="136"/>
                    </a:cubicBezTo>
                    <a:cubicBezTo>
                      <a:pt x="106" y="151"/>
                      <a:pt x="174" y="121"/>
                      <a:pt x="181" y="136"/>
                    </a:cubicBezTo>
                    <a:cubicBezTo>
                      <a:pt x="188" y="151"/>
                      <a:pt x="121" y="204"/>
                      <a:pt x="136" y="227"/>
                    </a:cubicBezTo>
                    <a:cubicBezTo>
                      <a:pt x="151" y="250"/>
                      <a:pt x="249" y="249"/>
                      <a:pt x="272" y="272"/>
                    </a:cubicBezTo>
                    <a:cubicBezTo>
                      <a:pt x="295" y="295"/>
                      <a:pt x="257" y="340"/>
                      <a:pt x="272" y="363"/>
                    </a:cubicBezTo>
                    <a:cubicBezTo>
                      <a:pt x="287" y="386"/>
                      <a:pt x="348" y="386"/>
                      <a:pt x="363" y="409"/>
                    </a:cubicBezTo>
                    <a:cubicBezTo>
                      <a:pt x="378" y="432"/>
                      <a:pt x="348" y="476"/>
                      <a:pt x="363" y="499"/>
                    </a:cubicBezTo>
                    <a:cubicBezTo>
                      <a:pt x="378" y="522"/>
                      <a:pt x="439" y="537"/>
                      <a:pt x="454" y="545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618" name="Group 19"/>
            <p:cNvGrpSpPr>
              <a:grpSpLocks/>
            </p:cNvGrpSpPr>
            <p:nvPr/>
          </p:nvGrpSpPr>
          <p:grpSpPr bwMode="auto">
            <a:xfrm>
              <a:off x="3440" y="2696"/>
              <a:ext cx="490" cy="310"/>
              <a:chOff x="1746" y="3521"/>
              <a:chExt cx="363" cy="272"/>
            </a:xfrm>
          </p:grpSpPr>
          <p:sp>
            <p:nvSpPr>
              <p:cNvPr id="110619" name="Text Box 20"/>
              <p:cNvSpPr txBox="1">
                <a:spLocks noChangeArrowheads="1"/>
              </p:cNvSpPr>
              <p:nvPr/>
            </p:nvSpPr>
            <p:spPr bwMode="auto">
              <a:xfrm>
                <a:off x="1746" y="3521"/>
                <a:ext cx="363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输出流</a:t>
                </a:r>
              </a:p>
            </p:txBody>
          </p:sp>
          <p:sp>
            <p:nvSpPr>
              <p:cNvPr id="110620" name="Line 21"/>
              <p:cNvSpPr>
                <a:spLocks noChangeShapeType="1"/>
              </p:cNvSpPr>
              <p:nvPr/>
            </p:nvSpPr>
            <p:spPr bwMode="auto">
              <a:xfrm>
                <a:off x="1927" y="3702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997325" y="4652963"/>
            <a:ext cx="2041525" cy="1349375"/>
            <a:chOff x="2518" y="2931"/>
            <a:chExt cx="1286" cy="850"/>
          </a:xfrm>
        </p:grpSpPr>
        <p:grpSp>
          <p:nvGrpSpPr>
            <p:cNvPr id="110612" name="Group 37"/>
            <p:cNvGrpSpPr>
              <a:grpSpLocks/>
            </p:cNvGrpSpPr>
            <p:nvPr/>
          </p:nvGrpSpPr>
          <p:grpSpPr bwMode="auto">
            <a:xfrm>
              <a:off x="2518" y="3247"/>
              <a:ext cx="1286" cy="534"/>
              <a:chOff x="2518" y="3247"/>
              <a:chExt cx="1286" cy="534"/>
            </a:xfrm>
          </p:grpSpPr>
          <p:sp>
            <p:nvSpPr>
              <p:cNvPr id="110615" name="Oval 13"/>
              <p:cNvSpPr>
                <a:spLocks noChangeArrowheads="1"/>
              </p:cNvSpPr>
              <p:nvPr/>
            </p:nvSpPr>
            <p:spPr bwMode="auto">
              <a:xfrm rot="-5539688">
                <a:off x="2980" y="2867"/>
                <a:ext cx="361" cy="12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0616" name="Freeform 14"/>
              <p:cNvSpPr>
                <a:spLocks/>
              </p:cNvSpPr>
              <p:nvPr/>
            </p:nvSpPr>
            <p:spPr bwMode="auto">
              <a:xfrm rot="-3350803">
                <a:off x="2907" y="3087"/>
                <a:ext cx="534" cy="853"/>
              </a:xfrm>
              <a:custGeom>
                <a:avLst/>
                <a:gdLst>
                  <a:gd name="T0" fmla="*/ 0 w 454"/>
                  <a:gd name="T1" fmla="*/ 0 h 545"/>
                  <a:gd name="T2" fmla="*/ 1220 w 454"/>
                  <a:gd name="T3" fmla="*/ 59923 h 545"/>
                  <a:gd name="T4" fmla="*/ 1220 w 454"/>
                  <a:gd name="T5" fmla="*/ 176197 h 545"/>
                  <a:gd name="T6" fmla="*/ 2436 w 454"/>
                  <a:gd name="T7" fmla="*/ 176197 h 545"/>
                  <a:gd name="T8" fmla="*/ 1824 w 454"/>
                  <a:gd name="T9" fmla="*/ 294376 h 545"/>
                  <a:gd name="T10" fmla="*/ 3651 w 454"/>
                  <a:gd name="T11" fmla="*/ 353051 h 545"/>
                  <a:gd name="T12" fmla="*/ 3651 w 454"/>
                  <a:gd name="T13" fmla="*/ 470327 h 545"/>
                  <a:gd name="T14" fmla="*/ 4866 w 454"/>
                  <a:gd name="T15" fmla="*/ 530345 h 545"/>
                  <a:gd name="T16" fmla="*/ 4866 w 454"/>
                  <a:gd name="T17" fmla="*/ 646947 h 545"/>
                  <a:gd name="T18" fmla="*/ 6093 w 454"/>
                  <a:gd name="T19" fmla="*/ 706577 h 5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54"/>
                  <a:gd name="T31" fmla="*/ 0 h 545"/>
                  <a:gd name="T32" fmla="*/ 454 w 454"/>
                  <a:gd name="T33" fmla="*/ 545 h 5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54" h="545">
                    <a:moveTo>
                      <a:pt x="0" y="0"/>
                    </a:moveTo>
                    <a:cubicBezTo>
                      <a:pt x="38" y="11"/>
                      <a:pt x="76" y="23"/>
                      <a:pt x="91" y="46"/>
                    </a:cubicBezTo>
                    <a:cubicBezTo>
                      <a:pt x="106" y="69"/>
                      <a:pt x="76" y="121"/>
                      <a:pt x="91" y="136"/>
                    </a:cubicBezTo>
                    <a:cubicBezTo>
                      <a:pt x="106" y="151"/>
                      <a:pt x="174" y="121"/>
                      <a:pt x="181" y="136"/>
                    </a:cubicBezTo>
                    <a:cubicBezTo>
                      <a:pt x="188" y="151"/>
                      <a:pt x="121" y="204"/>
                      <a:pt x="136" y="227"/>
                    </a:cubicBezTo>
                    <a:cubicBezTo>
                      <a:pt x="151" y="250"/>
                      <a:pt x="249" y="249"/>
                      <a:pt x="272" y="272"/>
                    </a:cubicBezTo>
                    <a:cubicBezTo>
                      <a:pt x="295" y="295"/>
                      <a:pt x="257" y="340"/>
                      <a:pt x="272" y="363"/>
                    </a:cubicBezTo>
                    <a:cubicBezTo>
                      <a:pt x="287" y="386"/>
                      <a:pt x="348" y="386"/>
                      <a:pt x="363" y="409"/>
                    </a:cubicBezTo>
                    <a:cubicBezTo>
                      <a:pt x="378" y="432"/>
                      <a:pt x="348" y="476"/>
                      <a:pt x="363" y="499"/>
                    </a:cubicBezTo>
                    <a:cubicBezTo>
                      <a:pt x="378" y="522"/>
                      <a:pt x="439" y="537"/>
                      <a:pt x="454" y="545"/>
                    </a:cubicBez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613" name="Text Box 22"/>
            <p:cNvSpPr txBox="1">
              <a:spLocks noChangeArrowheads="1"/>
            </p:cNvSpPr>
            <p:nvPr/>
          </p:nvSpPr>
          <p:spPr bwMode="auto">
            <a:xfrm>
              <a:off x="2950" y="2931"/>
              <a:ext cx="4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变换流</a:t>
              </a:r>
            </a:p>
          </p:txBody>
        </p:sp>
        <p:sp>
          <p:nvSpPr>
            <p:cNvPr id="110614" name="Line 23"/>
            <p:cNvSpPr>
              <a:spLocks noChangeShapeType="1"/>
            </p:cNvSpPr>
            <p:nvPr/>
          </p:nvSpPr>
          <p:spPr bwMode="auto">
            <a:xfrm flipH="1">
              <a:off x="3071" y="3161"/>
              <a:ext cx="63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458913" y="3789363"/>
            <a:ext cx="6642100" cy="2800350"/>
            <a:chOff x="919" y="2387"/>
            <a:chExt cx="4184" cy="1764"/>
          </a:xfrm>
        </p:grpSpPr>
        <p:grpSp>
          <p:nvGrpSpPr>
            <p:cNvPr id="110600" name="Group 40"/>
            <p:cNvGrpSpPr>
              <a:grpSpLocks/>
            </p:cNvGrpSpPr>
            <p:nvPr/>
          </p:nvGrpSpPr>
          <p:grpSpPr bwMode="auto">
            <a:xfrm>
              <a:off x="919" y="2387"/>
              <a:ext cx="4184" cy="1431"/>
              <a:chOff x="919" y="2387"/>
              <a:chExt cx="4184" cy="1431"/>
            </a:xfrm>
          </p:grpSpPr>
          <p:sp>
            <p:nvSpPr>
              <p:cNvPr id="110602" name="Text Box 15"/>
              <p:cNvSpPr txBox="1">
                <a:spLocks noChangeArrowheads="1"/>
              </p:cNvSpPr>
              <p:nvPr/>
            </p:nvSpPr>
            <p:spPr bwMode="auto">
              <a:xfrm>
                <a:off x="2950" y="2389"/>
                <a:ext cx="4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ahoma" panose="020B0604030504040204" pitchFamily="34" charset="0"/>
                    <a:ea typeface="楷体_GB2312" pitchFamily="49" charset="-122"/>
                  </a:rPr>
                  <a:t>数据流</a:t>
                </a:r>
              </a:p>
            </p:txBody>
          </p:sp>
          <p:grpSp>
            <p:nvGrpSpPr>
              <p:cNvPr id="110603" name="Group 24"/>
              <p:cNvGrpSpPr>
                <a:grpSpLocks/>
              </p:cNvGrpSpPr>
              <p:nvPr/>
            </p:nvGrpSpPr>
            <p:grpSpPr bwMode="auto">
              <a:xfrm>
                <a:off x="1907" y="2387"/>
                <a:ext cx="2693" cy="1394"/>
                <a:chOff x="2608" y="2931"/>
                <a:chExt cx="1996" cy="1225"/>
              </a:xfrm>
            </p:grpSpPr>
            <p:sp>
              <p:nvSpPr>
                <p:cNvPr id="110608" name="Line 25"/>
                <p:cNvSpPr>
                  <a:spLocks noChangeShapeType="1"/>
                </p:cNvSpPr>
                <p:nvPr/>
              </p:nvSpPr>
              <p:spPr bwMode="auto">
                <a:xfrm>
                  <a:off x="2608" y="2931"/>
                  <a:ext cx="0" cy="1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9" name="Line 26"/>
                <p:cNvSpPr>
                  <a:spLocks noChangeShapeType="1"/>
                </p:cNvSpPr>
                <p:nvPr/>
              </p:nvSpPr>
              <p:spPr bwMode="auto">
                <a:xfrm>
                  <a:off x="2608" y="4156"/>
                  <a:ext cx="19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10" name="Line 27"/>
                <p:cNvSpPr>
                  <a:spLocks noChangeShapeType="1"/>
                </p:cNvSpPr>
                <p:nvPr/>
              </p:nvSpPr>
              <p:spPr bwMode="auto">
                <a:xfrm>
                  <a:off x="2608" y="329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11" name="Line 28"/>
                <p:cNvSpPr>
                  <a:spLocks noChangeShapeType="1"/>
                </p:cNvSpPr>
                <p:nvPr/>
              </p:nvSpPr>
              <p:spPr bwMode="auto">
                <a:xfrm>
                  <a:off x="2608" y="402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0604" name="Text Box 29"/>
              <p:cNvSpPr txBox="1">
                <a:spLocks noChangeArrowheads="1"/>
              </p:cNvSpPr>
              <p:nvPr/>
            </p:nvSpPr>
            <p:spPr bwMode="auto">
              <a:xfrm>
                <a:off x="1255" y="2697"/>
                <a:ext cx="6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ahoma" panose="020B0604030504040204" pitchFamily="34" charset="0"/>
                    <a:ea typeface="楷体_GB2312" pitchFamily="49" charset="-122"/>
                  </a:rPr>
                  <a:t>外部表示</a:t>
                </a:r>
              </a:p>
            </p:txBody>
          </p:sp>
          <p:sp>
            <p:nvSpPr>
              <p:cNvPr id="110605" name="Text Box 30"/>
              <p:cNvSpPr txBox="1">
                <a:spLocks noChangeArrowheads="1"/>
              </p:cNvSpPr>
              <p:nvPr/>
            </p:nvSpPr>
            <p:spPr bwMode="auto">
              <a:xfrm>
                <a:off x="1255" y="3523"/>
                <a:ext cx="67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ahoma" panose="020B0604030504040204" pitchFamily="34" charset="0"/>
                    <a:ea typeface="楷体_GB2312" pitchFamily="49" charset="-122"/>
                  </a:rPr>
                  <a:t>内部表示</a:t>
                </a:r>
              </a:p>
            </p:txBody>
          </p:sp>
          <p:sp>
            <p:nvSpPr>
              <p:cNvPr id="110606" name="Text Box 31"/>
              <p:cNvSpPr txBox="1">
                <a:spLocks noChangeArrowheads="1"/>
              </p:cNvSpPr>
              <p:nvPr/>
            </p:nvSpPr>
            <p:spPr bwMode="auto">
              <a:xfrm rot="-5400000">
                <a:off x="827" y="3015"/>
                <a:ext cx="37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ahoma" panose="020B0604030504040204" pitchFamily="34" charset="0"/>
                    <a:ea typeface="楷体_GB2312" pitchFamily="49" charset="-122"/>
                  </a:rPr>
                  <a:t>数据</a:t>
                </a:r>
              </a:p>
            </p:txBody>
          </p:sp>
          <p:sp>
            <p:nvSpPr>
              <p:cNvPr id="110607" name="Text Box 32"/>
              <p:cNvSpPr txBox="1">
                <a:spLocks noChangeArrowheads="1"/>
              </p:cNvSpPr>
              <p:nvPr/>
            </p:nvSpPr>
            <p:spPr bwMode="auto">
              <a:xfrm>
                <a:off x="4661" y="3626"/>
                <a:ext cx="44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ahoma" panose="020B0604030504040204" pitchFamily="34" charset="0"/>
                    <a:ea typeface="楷体_GB2312" pitchFamily="49" charset="-122"/>
                  </a:rPr>
                  <a:t>时间</a:t>
                </a:r>
              </a:p>
            </p:txBody>
          </p:sp>
        </p:grpSp>
        <p:sp>
          <p:nvSpPr>
            <p:cNvPr id="110601" name="Text Box 33"/>
            <p:cNvSpPr txBox="1">
              <a:spLocks noChangeArrowheads="1"/>
            </p:cNvSpPr>
            <p:nvPr/>
          </p:nvSpPr>
          <p:spPr bwMode="auto">
            <a:xfrm>
              <a:off x="2583" y="3921"/>
              <a:ext cx="13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宋体" panose="02010600030101010101" pitchFamily="2" charset="-122"/>
                  <a:ea typeface="楷体_GB2312" pitchFamily="49" charset="-122"/>
                </a:rPr>
                <a:t>变换流示意图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1258888" y="836613"/>
            <a:ext cx="1728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事务流</a:t>
            </a:r>
          </a:p>
        </p:txBody>
      </p:sp>
      <p:sp>
        <p:nvSpPr>
          <p:cNvPr id="111619" name="Text Box 5"/>
          <p:cNvSpPr txBox="1">
            <a:spLocks noChangeArrowheads="1"/>
          </p:cNvSpPr>
          <p:nvPr/>
        </p:nvSpPr>
        <p:spPr bwMode="auto">
          <a:xfrm>
            <a:off x="1042988" y="1628775"/>
            <a:ext cx="7993062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某个处理模块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能将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输入流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分离成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多个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发散的数据流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，形成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多条处理路径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，并根据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输入值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一条路径执行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这个处理称为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事务处理中心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事务流是以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为中心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8489" name="AutoShape 9"/>
          <p:cNvSpPr>
            <a:spLocks noChangeArrowheads="1"/>
          </p:cNvSpPr>
          <p:nvPr/>
        </p:nvSpPr>
        <p:spPr bwMode="auto">
          <a:xfrm>
            <a:off x="5911850" y="4405313"/>
            <a:ext cx="687388" cy="6270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</a:rPr>
              <a:t>T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370638" y="3716338"/>
            <a:ext cx="2593975" cy="2808287"/>
            <a:chOff x="4013" y="2341"/>
            <a:chExt cx="1634" cy="1769"/>
          </a:xfrm>
        </p:grpSpPr>
        <p:sp>
          <p:nvSpPr>
            <p:cNvPr id="111629" name="Line 7"/>
            <p:cNvSpPr>
              <a:spLocks noChangeShapeType="1"/>
            </p:cNvSpPr>
            <p:nvPr/>
          </p:nvSpPr>
          <p:spPr bwMode="auto">
            <a:xfrm>
              <a:off x="4340" y="3897"/>
              <a:ext cx="96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630" name="Group 10"/>
            <p:cNvGrpSpPr>
              <a:grpSpLocks/>
            </p:cNvGrpSpPr>
            <p:nvPr/>
          </p:nvGrpSpPr>
          <p:grpSpPr bwMode="auto">
            <a:xfrm>
              <a:off x="4061" y="2341"/>
              <a:ext cx="837" cy="474"/>
              <a:chOff x="2744" y="1842"/>
              <a:chExt cx="789" cy="545"/>
            </a:xfrm>
          </p:grpSpPr>
          <p:sp>
            <p:nvSpPr>
              <p:cNvPr id="111666" name="AutoShape 11"/>
              <p:cNvSpPr>
                <a:spLocks noChangeArrowheads="1"/>
              </p:cNvSpPr>
              <p:nvPr/>
            </p:nvSpPr>
            <p:spPr bwMode="auto">
              <a:xfrm>
                <a:off x="3098" y="1970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11667" name="Line 12"/>
              <p:cNvSpPr>
                <a:spLocks noChangeShapeType="1"/>
              </p:cNvSpPr>
              <p:nvPr/>
            </p:nvSpPr>
            <p:spPr bwMode="auto">
              <a:xfrm flipV="1">
                <a:off x="2744" y="2115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1668" name="Group 13"/>
              <p:cNvGrpSpPr>
                <a:grpSpLocks/>
              </p:cNvGrpSpPr>
              <p:nvPr/>
            </p:nvGrpSpPr>
            <p:grpSpPr bwMode="auto">
              <a:xfrm>
                <a:off x="3261" y="1842"/>
                <a:ext cx="272" cy="173"/>
                <a:chOff x="3261" y="1842"/>
                <a:chExt cx="272" cy="173"/>
              </a:xfrm>
            </p:grpSpPr>
            <p:sp>
              <p:nvSpPr>
                <p:cNvPr id="11166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261" y="19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7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397" y="1842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1631" name="Group 16"/>
            <p:cNvGrpSpPr>
              <a:grpSpLocks/>
            </p:cNvGrpSpPr>
            <p:nvPr/>
          </p:nvGrpSpPr>
          <p:grpSpPr bwMode="auto">
            <a:xfrm>
              <a:off x="4174" y="2499"/>
              <a:ext cx="1234" cy="460"/>
              <a:chOff x="3123" y="2614"/>
              <a:chExt cx="1163" cy="528"/>
            </a:xfrm>
          </p:grpSpPr>
          <p:sp>
            <p:nvSpPr>
              <p:cNvPr id="111659" name="AutoShape 17"/>
              <p:cNvSpPr>
                <a:spLocks noChangeArrowheads="1"/>
              </p:cNvSpPr>
              <p:nvPr/>
            </p:nvSpPr>
            <p:spPr bwMode="auto">
              <a:xfrm rot="927899">
                <a:off x="3518" y="2802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11660" name="Line 18"/>
              <p:cNvSpPr>
                <a:spLocks noChangeShapeType="1"/>
              </p:cNvSpPr>
              <p:nvPr/>
            </p:nvSpPr>
            <p:spPr bwMode="auto">
              <a:xfrm rot="927899" flipV="1">
                <a:off x="3123" y="2870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61" name="Line 19"/>
              <p:cNvSpPr>
                <a:spLocks noChangeShapeType="1"/>
              </p:cNvSpPr>
              <p:nvPr/>
            </p:nvSpPr>
            <p:spPr bwMode="auto">
              <a:xfrm rot="927899" flipV="1">
                <a:off x="3700" y="2796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62" name="AutoShape 20"/>
              <p:cNvSpPr>
                <a:spLocks noChangeArrowheads="1"/>
              </p:cNvSpPr>
              <p:nvPr/>
            </p:nvSpPr>
            <p:spPr bwMode="auto">
              <a:xfrm rot="927899">
                <a:off x="3833" y="2704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11663" name="Group 21"/>
              <p:cNvGrpSpPr>
                <a:grpSpLocks/>
              </p:cNvGrpSpPr>
              <p:nvPr/>
            </p:nvGrpSpPr>
            <p:grpSpPr bwMode="auto">
              <a:xfrm rot="554767">
                <a:off x="4014" y="2614"/>
                <a:ext cx="272" cy="173"/>
                <a:chOff x="3261" y="1842"/>
                <a:chExt cx="272" cy="173"/>
              </a:xfrm>
            </p:grpSpPr>
            <p:sp>
              <p:nvSpPr>
                <p:cNvPr id="11166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261" y="19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65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397" y="1842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1632" name="Group 25"/>
            <p:cNvGrpSpPr>
              <a:grpSpLocks/>
            </p:cNvGrpSpPr>
            <p:nvPr/>
          </p:nvGrpSpPr>
          <p:grpSpPr bwMode="auto">
            <a:xfrm>
              <a:off x="4157" y="2949"/>
              <a:ext cx="519" cy="198"/>
              <a:chOff x="2835" y="2541"/>
              <a:chExt cx="489" cy="227"/>
            </a:xfrm>
          </p:grpSpPr>
          <p:grpSp>
            <p:nvGrpSpPr>
              <p:cNvPr id="111655" name="Group 26"/>
              <p:cNvGrpSpPr>
                <a:grpSpLocks/>
              </p:cNvGrpSpPr>
              <p:nvPr/>
            </p:nvGrpSpPr>
            <p:grpSpPr bwMode="auto">
              <a:xfrm>
                <a:off x="2835" y="2568"/>
                <a:ext cx="363" cy="91"/>
                <a:chOff x="2835" y="2568"/>
                <a:chExt cx="272" cy="92"/>
              </a:xfrm>
            </p:grpSpPr>
            <p:sp>
              <p:nvSpPr>
                <p:cNvPr id="111657" name="Line 27"/>
                <p:cNvSpPr>
                  <a:spLocks noChangeShapeType="1"/>
                </p:cNvSpPr>
                <p:nvPr/>
              </p:nvSpPr>
              <p:spPr bwMode="auto">
                <a:xfrm>
                  <a:off x="2835" y="2568"/>
                  <a:ext cx="136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58" name="Line 28"/>
                <p:cNvSpPr>
                  <a:spLocks noChangeShapeType="1"/>
                </p:cNvSpPr>
                <p:nvPr/>
              </p:nvSpPr>
              <p:spPr bwMode="auto">
                <a:xfrm>
                  <a:off x="2971" y="2614"/>
                  <a:ext cx="136" cy="4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656" name="Line 29"/>
              <p:cNvSpPr>
                <a:spLocks noChangeShapeType="1"/>
              </p:cNvSpPr>
              <p:nvPr/>
            </p:nvSpPr>
            <p:spPr bwMode="auto">
              <a:xfrm>
                <a:off x="3324" y="2541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33" name="Group 63"/>
            <p:cNvGrpSpPr>
              <a:grpSpLocks/>
            </p:cNvGrpSpPr>
            <p:nvPr/>
          </p:nvGrpSpPr>
          <p:grpSpPr bwMode="auto">
            <a:xfrm>
              <a:off x="4782" y="2894"/>
              <a:ext cx="865" cy="195"/>
              <a:chOff x="4782" y="2894"/>
              <a:chExt cx="865" cy="195"/>
            </a:xfrm>
          </p:grpSpPr>
          <p:sp>
            <p:nvSpPr>
              <p:cNvPr id="111653" name="AutoShape 31"/>
              <p:cNvSpPr>
                <a:spLocks noChangeArrowheads="1"/>
              </p:cNvSpPr>
              <p:nvPr/>
            </p:nvSpPr>
            <p:spPr bwMode="auto">
              <a:xfrm rot="-1121939">
                <a:off x="4782" y="2972"/>
                <a:ext cx="289" cy="117"/>
              </a:xfrm>
              <a:prstGeom prst="rightArrow">
                <a:avLst>
                  <a:gd name="adj1" fmla="val 50000"/>
                  <a:gd name="adj2" fmla="val 6175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1654" name="Text Box 32"/>
              <p:cNvSpPr txBox="1">
                <a:spLocks noChangeArrowheads="1"/>
              </p:cNvSpPr>
              <p:nvPr/>
            </p:nvSpPr>
            <p:spPr bwMode="auto">
              <a:xfrm>
                <a:off x="5118" y="2894"/>
                <a:ext cx="52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600" b="1">
                    <a:latin typeface="Tahoma" panose="020B0604030504040204" pitchFamily="34" charset="0"/>
                    <a:ea typeface="楷体_GB2312" pitchFamily="49" charset="-122"/>
                  </a:rPr>
                  <a:t>活动通路</a:t>
                </a:r>
              </a:p>
            </p:txBody>
          </p:sp>
        </p:grpSp>
        <p:grpSp>
          <p:nvGrpSpPr>
            <p:cNvPr id="111634" name="Group 33"/>
            <p:cNvGrpSpPr>
              <a:grpSpLocks/>
            </p:cNvGrpSpPr>
            <p:nvPr/>
          </p:nvGrpSpPr>
          <p:grpSpPr bwMode="auto">
            <a:xfrm>
              <a:off x="4109" y="3092"/>
              <a:ext cx="1179" cy="406"/>
              <a:chOff x="2789" y="2705"/>
              <a:chExt cx="1112" cy="467"/>
            </a:xfrm>
          </p:grpSpPr>
          <p:sp>
            <p:nvSpPr>
              <p:cNvPr id="111646" name="AutoShape 34"/>
              <p:cNvSpPr>
                <a:spLocks noChangeArrowheads="1"/>
              </p:cNvSpPr>
              <p:nvPr/>
            </p:nvSpPr>
            <p:spPr bwMode="auto">
              <a:xfrm rot="927899">
                <a:off x="3107" y="2840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11647" name="AutoShape 35"/>
              <p:cNvSpPr>
                <a:spLocks noChangeArrowheads="1"/>
              </p:cNvSpPr>
              <p:nvPr/>
            </p:nvSpPr>
            <p:spPr bwMode="auto">
              <a:xfrm rot="927899">
                <a:off x="3424" y="2931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11648" name="Group 36"/>
              <p:cNvGrpSpPr>
                <a:grpSpLocks/>
              </p:cNvGrpSpPr>
              <p:nvPr/>
            </p:nvGrpSpPr>
            <p:grpSpPr bwMode="auto">
              <a:xfrm rot="2492327">
                <a:off x="3629" y="2999"/>
                <a:ext cx="272" cy="173"/>
                <a:chOff x="3261" y="1842"/>
                <a:chExt cx="272" cy="173"/>
              </a:xfrm>
            </p:grpSpPr>
            <p:sp>
              <p:nvSpPr>
                <p:cNvPr id="11165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3261" y="19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5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397" y="1842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649" name="Line 39"/>
              <p:cNvSpPr>
                <a:spLocks noChangeShapeType="1"/>
              </p:cNvSpPr>
              <p:nvPr/>
            </p:nvSpPr>
            <p:spPr bwMode="auto">
              <a:xfrm>
                <a:off x="2789" y="2705"/>
                <a:ext cx="318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50" name="Line 40"/>
              <p:cNvSpPr>
                <a:spLocks noChangeShapeType="1"/>
              </p:cNvSpPr>
              <p:nvPr/>
            </p:nvSpPr>
            <p:spPr bwMode="auto">
              <a:xfrm>
                <a:off x="3288" y="2976"/>
                <a:ext cx="136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35" name="Group 41"/>
            <p:cNvGrpSpPr>
              <a:grpSpLocks/>
            </p:cNvGrpSpPr>
            <p:nvPr/>
          </p:nvGrpSpPr>
          <p:grpSpPr bwMode="auto">
            <a:xfrm>
              <a:off x="4013" y="3170"/>
              <a:ext cx="838" cy="940"/>
              <a:chOff x="2699" y="2795"/>
              <a:chExt cx="790" cy="1080"/>
            </a:xfrm>
          </p:grpSpPr>
          <p:sp>
            <p:nvSpPr>
              <p:cNvPr id="111636" name="Line 42"/>
              <p:cNvSpPr>
                <a:spLocks noChangeShapeType="1"/>
              </p:cNvSpPr>
              <p:nvPr/>
            </p:nvSpPr>
            <p:spPr bwMode="auto">
              <a:xfrm>
                <a:off x="2699" y="2795"/>
                <a:ext cx="9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37" name="AutoShape 43"/>
              <p:cNvSpPr>
                <a:spLocks noChangeArrowheads="1"/>
              </p:cNvSpPr>
              <p:nvPr/>
            </p:nvSpPr>
            <p:spPr bwMode="auto">
              <a:xfrm rot="927899">
                <a:off x="2744" y="3067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11638" name="AutoShape 44"/>
              <p:cNvSpPr>
                <a:spLocks noChangeArrowheads="1"/>
              </p:cNvSpPr>
              <p:nvPr/>
            </p:nvSpPr>
            <p:spPr bwMode="auto">
              <a:xfrm rot="927899">
                <a:off x="3061" y="3176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grpSp>
            <p:nvGrpSpPr>
              <p:cNvPr id="111639" name="Group 45"/>
              <p:cNvGrpSpPr>
                <a:grpSpLocks/>
              </p:cNvGrpSpPr>
              <p:nvPr/>
            </p:nvGrpSpPr>
            <p:grpSpPr bwMode="auto">
              <a:xfrm rot="2892772">
                <a:off x="3267" y="3252"/>
                <a:ext cx="272" cy="173"/>
                <a:chOff x="3261" y="1842"/>
                <a:chExt cx="272" cy="173"/>
              </a:xfrm>
            </p:grpSpPr>
            <p:sp>
              <p:nvSpPr>
                <p:cNvPr id="11164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261" y="1924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4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397" y="1842"/>
                  <a:ext cx="136" cy="9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1640" name="Line 48"/>
              <p:cNvSpPr>
                <a:spLocks noChangeShapeType="1"/>
              </p:cNvSpPr>
              <p:nvPr/>
            </p:nvSpPr>
            <p:spPr bwMode="auto">
              <a:xfrm>
                <a:off x="2925" y="3203"/>
                <a:ext cx="136" cy="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41" name="AutoShape 49"/>
              <p:cNvSpPr>
                <a:spLocks noChangeArrowheads="1"/>
              </p:cNvSpPr>
              <p:nvPr/>
            </p:nvSpPr>
            <p:spPr bwMode="auto">
              <a:xfrm rot="927899">
                <a:off x="2871" y="3467"/>
                <a:ext cx="181" cy="181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b="1">
                  <a:latin typeface="宋体" panose="02010600030101010101" pitchFamily="2" charset="-122"/>
                </a:endParaRPr>
              </a:p>
            </p:txBody>
          </p:sp>
          <p:sp>
            <p:nvSpPr>
              <p:cNvPr id="111642" name="Line 50"/>
              <p:cNvSpPr>
                <a:spLocks noChangeShapeType="1"/>
              </p:cNvSpPr>
              <p:nvPr/>
            </p:nvSpPr>
            <p:spPr bwMode="auto">
              <a:xfrm>
                <a:off x="2835" y="3249"/>
                <a:ext cx="9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43" name="Line 51"/>
              <p:cNvSpPr>
                <a:spLocks noChangeShapeType="1"/>
              </p:cNvSpPr>
              <p:nvPr/>
            </p:nvSpPr>
            <p:spPr bwMode="auto">
              <a:xfrm>
                <a:off x="3107" y="3784"/>
                <a:ext cx="13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5226050" y="4970463"/>
            <a:ext cx="930275" cy="554037"/>
            <a:chOff x="3292" y="3131"/>
            <a:chExt cx="586" cy="349"/>
          </a:xfrm>
        </p:grpSpPr>
        <p:sp>
          <p:nvSpPr>
            <p:cNvPr id="111627" name="AutoShape 53"/>
            <p:cNvSpPr>
              <a:spLocks noChangeArrowheads="1"/>
            </p:cNvSpPr>
            <p:nvPr/>
          </p:nvSpPr>
          <p:spPr bwMode="auto">
            <a:xfrm rot="-2529045">
              <a:off x="3419" y="3131"/>
              <a:ext cx="289" cy="118"/>
            </a:xfrm>
            <a:prstGeom prst="rightArrow">
              <a:avLst>
                <a:gd name="adj1" fmla="val 50000"/>
                <a:gd name="adj2" fmla="val 6122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1628" name="Text Box 54"/>
            <p:cNvSpPr txBox="1">
              <a:spLocks noChangeArrowheads="1"/>
            </p:cNvSpPr>
            <p:nvPr/>
          </p:nvSpPr>
          <p:spPr bwMode="auto">
            <a:xfrm>
              <a:off x="3292" y="3307"/>
              <a:ext cx="58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事务中心</a:t>
              </a: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5148263" y="3840163"/>
            <a:ext cx="839787" cy="628650"/>
            <a:chOff x="3243" y="2419"/>
            <a:chExt cx="529" cy="396"/>
          </a:xfrm>
        </p:grpSpPr>
        <p:sp>
          <p:nvSpPr>
            <p:cNvPr id="111625" name="Line 56"/>
            <p:cNvSpPr>
              <a:spLocks noChangeShapeType="1"/>
            </p:cNvSpPr>
            <p:nvPr/>
          </p:nvSpPr>
          <p:spPr bwMode="auto">
            <a:xfrm>
              <a:off x="3243" y="2461"/>
              <a:ext cx="529" cy="3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6" name="Text Box 57"/>
            <p:cNvSpPr txBox="1">
              <a:spLocks noChangeArrowheads="1"/>
            </p:cNvSpPr>
            <p:nvPr/>
          </p:nvSpPr>
          <p:spPr bwMode="auto">
            <a:xfrm rot="2201565">
              <a:off x="3296" y="2419"/>
              <a:ext cx="3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ahoma" panose="020B0604030504040204" pitchFamily="34" charset="0"/>
                  <a:ea typeface="楷体_GB2312" pitchFamily="49" charset="-122"/>
                </a:rPr>
                <a:t>事务</a:t>
              </a:r>
            </a:p>
          </p:txBody>
        </p:sp>
      </p:grpSp>
      <p:sp>
        <p:nvSpPr>
          <p:cNvPr id="148546" name="Text Box 66"/>
          <p:cNvSpPr txBox="1">
            <a:spLocks noChangeArrowheads="1"/>
          </p:cNvSpPr>
          <p:nvPr/>
        </p:nvSpPr>
        <p:spPr bwMode="auto">
          <a:xfrm>
            <a:off x="1030288" y="4365104"/>
            <a:ext cx="41052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事务中心任务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接收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输入数据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即事务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每个事务以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其类型；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根据事务类型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选取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一条执行路径。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nimBg="1"/>
      <p:bldP spid="14854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107950" y="44450"/>
            <a:ext cx="4608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面向数据流方法的设计过程</a:t>
            </a:r>
          </a:p>
        </p:txBody>
      </p:sp>
      <p:grpSp>
        <p:nvGrpSpPr>
          <p:cNvPr id="112643" name="Group 44"/>
          <p:cNvGrpSpPr>
            <a:grpSpLocks/>
          </p:cNvGrpSpPr>
          <p:nvPr/>
        </p:nvGrpSpPr>
        <p:grpSpPr bwMode="auto">
          <a:xfrm>
            <a:off x="755650" y="765175"/>
            <a:ext cx="8137525" cy="5976938"/>
            <a:chOff x="521" y="482"/>
            <a:chExt cx="4944" cy="3765"/>
          </a:xfrm>
        </p:grpSpPr>
        <p:sp>
          <p:nvSpPr>
            <p:cNvPr id="112646" name="Text Box 6"/>
            <p:cNvSpPr txBox="1">
              <a:spLocks noChangeArrowheads="1"/>
            </p:cNvSpPr>
            <p:nvPr/>
          </p:nvSpPr>
          <p:spPr bwMode="auto">
            <a:xfrm>
              <a:off x="1815" y="843"/>
              <a:ext cx="3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ahoma" panose="020B0604030504040204" pitchFamily="34" charset="0"/>
                </a:rPr>
                <a:t>事务</a:t>
              </a:r>
            </a:p>
          </p:txBody>
        </p:sp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3534" y="843"/>
              <a:ext cx="3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Tahoma" panose="020B0604030504040204" pitchFamily="34" charset="0"/>
                </a:rPr>
                <a:t>变换</a:t>
              </a:r>
            </a:p>
          </p:txBody>
        </p:sp>
        <p:sp>
          <p:nvSpPr>
            <p:cNvPr id="112648" name="Rectangle 9"/>
            <p:cNvSpPr>
              <a:spLocks noChangeArrowheads="1"/>
            </p:cNvSpPr>
            <p:nvPr/>
          </p:nvSpPr>
          <p:spPr bwMode="auto">
            <a:xfrm>
              <a:off x="2320" y="482"/>
              <a:ext cx="91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精化</a:t>
              </a:r>
              <a:r>
                <a:rPr lang="zh-CN" altLang="en-US" sz="1600" b="1">
                  <a:latin typeface="Tahoma" panose="020B0604030504040204" pitchFamily="34" charset="0"/>
                </a:rPr>
                <a:t>数据流图</a:t>
              </a:r>
            </a:p>
          </p:txBody>
        </p:sp>
        <p:sp>
          <p:nvSpPr>
            <p:cNvPr id="112649" name="Line 10"/>
            <p:cNvSpPr>
              <a:spLocks noChangeShapeType="1"/>
            </p:cNvSpPr>
            <p:nvPr/>
          </p:nvSpPr>
          <p:spPr bwMode="auto">
            <a:xfrm>
              <a:off x="2776" y="7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0" name="AutoShape 11"/>
            <p:cNvSpPr>
              <a:spLocks noChangeArrowheads="1"/>
            </p:cNvSpPr>
            <p:nvPr/>
          </p:nvSpPr>
          <p:spPr bwMode="auto">
            <a:xfrm>
              <a:off x="2371" y="900"/>
              <a:ext cx="798" cy="36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Tahoma" panose="020B0604030504040204" pitchFamily="34" charset="0"/>
                </a:rPr>
                <a:t>流类型</a:t>
              </a:r>
            </a:p>
          </p:txBody>
        </p:sp>
        <p:grpSp>
          <p:nvGrpSpPr>
            <p:cNvPr id="112651" name="Group 12"/>
            <p:cNvGrpSpPr>
              <a:grpSpLocks/>
            </p:cNvGrpSpPr>
            <p:nvPr/>
          </p:nvGrpSpPr>
          <p:grpSpPr bwMode="auto">
            <a:xfrm>
              <a:off x="1613" y="1079"/>
              <a:ext cx="768" cy="179"/>
              <a:chOff x="1619" y="1997"/>
              <a:chExt cx="726" cy="181"/>
            </a:xfrm>
          </p:grpSpPr>
          <p:sp>
            <p:nvSpPr>
              <p:cNvPr id="112679" name="Line 13"/>
              <p:cNvSpPr>
                <a:spLocks noChangeShapeType="1"/>
              </p:cNvSpPr>
              <p:nvPr/>
            </p:nvSpPr>
            <p:spPr bwMode="auto">
              <a:xfrm flipH="1">
                <a:off x="1619" y="1997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80" name="Line 14"/>
              <p:cNvSpPr>
                <a:spLocks noChangeShapeType="1"/>
              </p:cNvSpPr>
              <p:nvPr/>
            </p:nvSpPr>
            <p:spPr bwMode="auto">
              <a:xfrm>
                <a:off x="1619" y="199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2652" name="Group 15"/>
            <p:cNvGrpSpPr>
              <a:grpSpLocks/>
            </p:cNvGrpSpPr>
            <p:nvPr/>
          </p:nvGrpSpPr>
          <p:grpSpPr bwMode="auto">
            <a:xfrm>
              <a:off x="3179" y="1079"/>
              <a:ext cx="809" cy="179"/>
              <a:chOff x="3152" y="1997"/>
              <a:chExt cx="726" cy="181"/>
            </a:xfrm>
          </p:grpSpPr>
          <p:sp>
            <p:nvSpPr>
              <p:cNvPr id="112677" name="Line 16"/>
              <p:cNvSpPr>
                <a:spLocks noChangeShapeType="1"/>
              </p:cNvSpPr>
              <p:nvPr/>
            </p:nvSpPr>
            <p:spPr bwMode="auto">
              <a:xfrm flipH="1">
                <a:off x="3152" y="1997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8" name="Line 17"/>
              <p:cNvSpPr>
                <a:spLocks noChangeShapeType="1"/>
              </p:cNvSpPr>
              <p:nvPr/>
            </p:nvSpPr>
            <p:spPr bwMode="auto">
              <a:xfrm>
                <a:off x="3878" y="199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653" name="Rectangle 18"/>
            <p:cNvSpPr>
              <a:spLocks noChangeArrowheads="1"/>
            </p:cNvSpPr>
            <p:nvPr/>
          </p:nvSpPr>
          <p:spPr bwMode="auto">
            <a:xfrm>
              <a:off x="1107" y="1258"/>
              <a:ext cx="961" cy="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区分</a:t>
              </a: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事务中心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和</a:t>
              </a: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数据接收</a:t>
              </a:r>
              <a:r>
                <a:rPr lang="zh-CN" altLang="en-US" sz="1600" b="1">
                  <a:latin typeface="Tahoma" panose="020B0604030504040204" pitchFamily="34" charset="0"/>
                </a:rPr>
                <a:t>通路</a:t>
              </a:r>
            </a:p>
          </p:txBody>
        </p:sp>
        <p:sp>
          <p:nvSpPr>
            <p:cNvPr id="112654" name="Rectangle 19"/>
            <p:cNvSpPr>
              <a:spLocks noChangeArrowheads="1"/>
            </p:cNvSpPr>
            <p:nvPr/>
          </p:nvSpPr>
          <p:spPr bwMode="auto">
            <a:xfrm>
              <a:off x="1107" y="1737"/>
              <a:ext cx="96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映射成</a:t>
              </a: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事务结构</a:t>
              </a:r>
            </a:p>
          </p:txBody>
        </p:sp>
        <p:sp>
          <p:nvSpPr>
            <p:cNvPr id="112655" name="Rectangle 20"/>
            <p:cNvSpPr>
              <a:spLocks noChangeArrowheads="1"/>
            </p:cNvSpPr>
            <p:nvPr/>
          </p:nvSpPr>
          <p:spPr bwMode="auto">
            <a:xfrm>
              <a:off x="3483" y="1258"/>
              <a:ext cx="961" cy="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区分</a:t>
              </a: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输入</a:t>
              </a:r>
              <a:r>
                <a:rPr lang="zh-CN" altLang="en-US" sz="1600" b="1">
                  <a:latin typeface="Tahoma" panose="020B0604030504040204" pitchFamily="34" charset="0"/>
                </a:rPr>
                <a:t>和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输出</a:t>
              </a:r>
              <a:r>
                <a:rPr lang="zh-CN" altLang="en-US" sz="1600" b="1">
                  <a:latin typeface="Tahoma" panose="020B0604030504040204" pitchFamily="34" charset="0"/>
                </a:rPr>
                <a:t>分支</a:t>
              </a:r>
            </a:p>
          </p:txBody>
        </p:sp>
        <p:sp>
          <p:nvSpPr>
            <p:cNvPr id="112656" name="Rectangle 21"/>
            <p:cNvSpPr>
              <a:spLocks noChangeArrowheads="1"/>
            </p:cNvSpPr>
            <p:nvPr/>
          </p:nvSpPr>
          <p:spPr bwMode="auto">
            <a:xfrm>
              <a:off x="3483" y="1737"/>
              <a:ext cx="961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映射成</a:t>
              </a: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变换结构</a:t>
              </a:r>
            </a:p>
          </p:txBody>
        </p:sp>
        <p:grpSp>
          <p:nvGrpSpPr>
            <p:cNvPr id="112657" name="Group 22"/>
            <p:cNvGrpSpPr>
              <a:grpSpLocks/>
            </p:cNvGrpSpPr>
            <p:nvPr/>
          </p:nvGrpSpPr>
          <p:grpSpPr bwMode="auto">
            <a:xfrm>
              <a:off x="1562" y="1976"/>
              <a:ext cx="2528" cy="119"/>
              <a:chOff x="1610" y="2750"/>
              <a:chExt cx="2268" cy="90"/>
            </a:xfrm>
          </p:grpSpPr>
          <p:sp>
            <p:nvSpPr>
              <p:cNvPr id="112674" name="Line 23"/>
              <p:cNvSpPr>
                <a:spLocks noChangeShapeType="1"/>
              </p:cNvSpPr>
              <p:nvPr/>
            </p:nvSpPr>
            <p:spPr bwMode="auto">
              <a:xfrm>
                <a:off x="1610" y="275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5" name="Line 24"/>
              <p:cNvSpPr>
                <a:spLocks noChangeShapeType="1"/>
              </p:cNvSpPr>
              <p:nvPr/>
            </p:nvSpPr>
            <p:spPr bwMode="auto">
              <a:xfrm>
                <a:off x="1610" y="2840"/>
                <a:ext cx="22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6" name="Line 25"/>
              <p:cNvSpPr>
                <a:spLocks noChangeShapeType="1"/>
              </p:cNvSpPr>
              <p:nvPr/>
            </p:nvSpPr>
            <p:spPr bwMode="auto">
              <a:xfrm>
                <a:off x="3878" y="2750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658" name="Line 26"/>
            <p:cNvSpPr>
              <a:spLocks noChangeShapeType="1"/>
            </p:cNvSpPr>
            <p:nvPr/>
          </p:nvSpPr>
          <p:spPr bwMode="auto">
            <a:xfrm>
              <a:off x="2776" y="209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Rectangle 27"/>
            <p:cNvSpPr>
              <a:spLocks noChangeArrowheads="1"/>
            </p:cNvSpPr>
            <p:nvPr/>
          </p:nvSpPr>
          <p:spPr bwMode="auto">
            <a:xfrm>
              <a:off x="2290" y="2276"/>
              <a:ext cx="960" cy="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 smtClean="0">
                  <a:latin typeface="Tahoma" panose="020B0604030504040204" pitchFamily="34" charset="0"/>
                </a:rPr>
                <a:t>运用</a:t>
              </a:r>
              <a:r>
                <a:rPr lang="zh-CN" altLang="en-US" sz="16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启发规则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Tahoma" panose="020B0604030504040204" pitchFamily="34" charset="0"/>
                </a:rPr>
                <a:t>精化</a:t>
              </a:r>
              <a:r>
                <a:rPr lang="zh-CN" altLang="en-US" sz="1600" b="1" dirty="0">
                  <a:solidFill>
                    <a:srgbClr val="FF3300"/>
                  </a:solidFill>
                  <a:latin typeface="Tahoma" panose="020B0604030504040204" pitchFamily="34" charset="0"/>
                </a:rPr>
                <a:t>系统结构</a:t>
              </a:r>
            </a:p>
          </p:txBody>
        </p:sp>
        <p:sp>
          <p:nvSpPr>
            <p:cNvPr id="112660" name="Rectangle 28"/>
            <p:cNvSpPr>
              <a:spLocks noChangeArrowheads="1"/>
            </p:cNvSpPr>
            <p:nvPr/>
          </p:nvSpPr>
          <p:spPr bwMode="auto">
            <a:xfrm>
              <a:off x="2290" y="2873"/>
              <a:ext cx="960" cy="4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导出</a:t>
              </a: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接口描述</a:t>
              </a:r>
              <a:r>
                <a:rPr lang="zh-CN" altLang="en-US" sz="1600" b="1">
                  <a:latin typeface="Tahoma" panose="020B0604030504040204" pitchFamily="34" charset="0"/>
                </a:rPr>
                <a:t>和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3300"/>
                  </a:solidFill>
                  <a:latin typeface="Tahoma" panose="020B0604030504040204" pitchFamily="34" charset="0"/>
                </a:rPr>
                <a:t>全程数据结构</a:t>
              </a:r>
            </a:p>
          </p:txBody>
        </p:sp>
        <p:sp>
          <p:nvSpPr>
            <p:cNvPr id="112661" name="AutoShape 29"/>
            <p:cNvSpPr>
              <a:spLocks noChangeArrowheads="1"/>
            </p:cNvSpPr>
            <p:nvPr/>
          </p:nvSpPr>
          <p:spPr bwMode="auto">
            <a:xfrm>
              <a:off x="2371" y="3471"/>
              <a:ext cx="798" cy="36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</a:rPr>
                <a:t>复审</a:t>
              </a:r>
            </a:p>
          </p:txBody>
        </p:sp>
        <p:sp>
          <p:nvSpPr>
            <p:cNvPr id="112662" name="Rectangle 30"/>
            <p:cNvSpPr>
              <a:spLocks noChangeArrowheads="1"/>
            </p:cNvSpPr>
            <p:nvPr/>
          </p:nvSpPr>
          <p:spPr bwMode="auto">
            <a:xfrm>
              <a:off x="2321" y="4008"/>
              <a:ext cx="959" cy="23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详细设计</a:t>
              </a:r>
            </a:p>
          </p:txBody>
        </p:sp>
        <p:sp>
          <p:nvSpPr>
            <p:cNvPr id="112663" name="Line 31"/>
            <p:cNvSpPr>
              <a:spLocks noChangeShapeType="1"/>
            </p:cNvSpPr>
            <p:nvPr/>
          </p:nvSpPr>
          <p:spPr bwMode="auto">
            <a:xfrm>
              <a:off x="2776" y="2693"/>
              <a:ext cx="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4" name="Line 32"/>
            <p:cNvSpPr>
              <a:spLocks noChangeShapeType="1"/>
            </p:cNvSpPr>
            <p:nvPr/>
          </p:nvSpPr>
          <p:spPr bwMode="auto">
            <a:xfrm>
              <a:off x="2776" y="3292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5" name="Line 33"/>
            <p:cNvSpPr>
              <a:spLocks noChangeShapeType="1"/>
            </p:cNvSpPr>
            <p:nvPr/>
          </p:nvSpPr>
          <p:spPr bwMode="auto">
            <a:xfrm>
              <a:off x="2776" y="3829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6" name="Arc 34"/>
            <p:cNvSpPr>
              <a:spLocks/>
            </p:cNvSpPr>
            <p:nvPr/>
          </p:nvSpPr>
          <p:spPr bwMode="auto">
            <a:xfrm flipH="1">
              <a:off x="854" y="2097"/>
              <a:ext cx="556" cy="77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7" name="Text Box 35"/>
            <p:cNvSpPr txBox="1">
              <a:spLocks noChangeArrowheads="1"/>
            </p:cNvSpPr>
            <p:nvPr/>
          </p:nvSpPr>
          <p:spPr bwMode="auto">
            <a:xfrm>
              <a:off x="521" y="2933"/>
              <a:ext cx="6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事务分析</a:t>
              </a:r>
            </a:p>
          </p:txBody>
        </p:sp>
        <p:sp>
          <p:nvSpPr>
            <p:cNvPr id="112668" name="Arc 36"/>
            <p:cNvSpPr>
              <a:spLocks/>
            </p:cNvSpPr>
            <p:nvPr/>
          </p:nvSpPr>
          <p:spPr bwMode="auto">
            <a:xfrm rot="5807747" flipH="1">
              <a:off x="4191" y="2156"/>
              <a:ext cx="658" cy="6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9" name="Text Box 37"/>
            <p:cNvSpPr txBox="1">
              <a:spLocks noChangeArrowheads="1"/>
            </p:cNvSpPr>
            <p:nvPr/>
          </p:nvSpPr>
          <p:spPr bwMode="auto">
            <a:xfrm>
              <a:off x="4493" y="2933"/>
              <a:ext cx="6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latin typeface="Tahoma" panose="020B0604030504040204" pitchFamily="34" charset="0"/>
                </a:rPr>
                <a:t>变换分析</a:t>
              </a:r>
            </a:p>
          </p:txBody>
        </p:sp>
        <p:grpSp>
          <p:nvGrpSpPr>
            <p:cNvPr id="112670" name="Group 38"/>
            <p:cNvGrpSpPr>
              <a:grpSpLocks/>
            </p:cNvGrpSpPr>
            <p:nvPr/>
          </p:nvGrpSpPr>
          <p:grpSpPr bwMode="auto">
            <a:xfrm>
              <a:off x="2776" y="781"/>
              <a:ext cx="2689" cy="2881"/>
              <a:chOff x="2608" y="1480"/>
              <a:chExt cx="2413" cy="2186"/>
            </a:xfrm>
          </p:grpSpPr>
          <p:sp>
            <p:nvSpPr>
              <p:cNvPr id="112671" name="Line 39"/>
              <p:cNvSpPr>
                <a:spLocks noChangeShapeType="1"/>
              </p:cNvSpPr>
              <p:nvPr/>
            </p:nvSpPr>
            <p:spPr bwMode="auto">
              <a:xfrm>
                <a:off x="2934" y="3666"/>
                <a:ext cx="2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2" name="Line 40"/>
              <p:cNvSpPr>
                <a:spLocks noChangeShapeType="1"/>
              </p:cNvSpPr>
              <p:nvPr/>
            </p:nvSpPr>
            <p:spPr bwMode="auto">
              <a:xfrm flipH="1" flipV="1">
                <a:off x="5012" y="1480"/>
                <a:ext cx="9" cy="2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73" name="Line 41"/>
              <p:cNvSpPr>
                <a:spLocks noChangeShapeType="1"/>
              </p:cNvSpPr>
              <p:nvPr/>
            </p:nvSpPr>
            <p:spPr bwMode="auto">
              <a:xfrm flipH="1" flipV="1">
                <a:off x="2608" y="1489"/>
                <a:ext cx="24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644" name="AutoShape 42"/>
          <p:cNvSpPr>
            <a:spLocks noChangeArrowheads="1"/>
          </p:cNvSpPr>
          <p:nvPr/>
        </p:nvSpPr>
        <p:spPr bwMode="auto">
          <a:xfrm>
            <a:off x="6011863" y="188913"/>
            <a:ext cx="2016125" cy="576262"/>
          </a:xfrm>
          <a:prstGeom prst="wedgeRoundRectCallout">
            <a:avLst>
              <a:gd name="adj1" fmla="val -93856"/>
              <a:gd name="adj2" fmla="val 56338"/>
              <a:gd name="adj3" fmla="val 16667"/>
            </a:avLst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ahoma" panose="020B0604030504040204" pitchFamily="34" charset="0"/>
                <a:ea typeface="楷体_GB2312" pitchFamily="49" charset="-122"/>
              </a:rPr>
              <a:t>保证数据流图的完整性、独立性。</a:t>
            </a:r>
          </a:p>
        </p:txBody>
      </p:sp>
      <p:sp>
        <p:nvSpPr>
          <p:cNvPr id="112645" name="Line 43"/>
          <p:cNvSpPr>
            <a:spLocks noChangeShapeType="1"/>
          </p:cNvSpPr>
          <p:nvPr/>
        </p:nvSpPr>
        <p:spPr bwMode="auto">
          <a:xfrm>
            <a:off x="179388" y="476250"/>
            <a:ext cx="4248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39750" y="836712"/>
            <a:ext cx="741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精化数据流图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确保划分模块及其功能的完整性和准确性；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39750" y="1412776"/>
            <a:ext cx="69119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判断数据流类型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确定数据流图是变换型还是事务型；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539750" y="1988840"/>
            <a:ext cx="77755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③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划分输入流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输出流的边界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确定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变换中心</a:t>
            </a:r>
            <a:r>
              <a:rPr kumimoji="1" lang="en-US" altLang="zh-CN" sz="20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事务中心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541338" y="2543547"/>
            <a:ext cx="8567737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④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顶层分解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由确定的变换中心决定系统主模块，完成自顶向下的控制</a:t>
            </a:r>
            <a:r>
              <a:rPr kumimoji="1" lang="zh-CN" altLang="en-US" sz="1800" b="1" dirty="0" smtClean="0">
                <a:latin typeface="楷体_GB2312" pitchFamily="49" charset="-122"/>
                <a:ea typeface="楷体_GB2312" pitchFamily="49" charset="-122"/>
              </a:rPr>
              <a:t>分配。</a:t>
            </a:r>
            <a:endParaRPr kumimoji="1" lang="zh-CN" altLang="en-US" sz="1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：为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每个输入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20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输入模块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，给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顶层模块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相应数据。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：为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每个输出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20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输出模块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顶层模块的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信息。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：为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变换中心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zh-CN" altLang="en-US" sz="20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变换模块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，将输入进行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变换处理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，然后输出。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539750" y="4221088"/>
            <a:ext cx="813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⑤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第一层分解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kumimoji="1"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模块自顶向下逐层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分解。</a:t>
            </a:r>
            <a:r>
              <a:rPr kumimoji="1" lang="zh-CN" altLang="en-US" sz="16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1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541338" y="4724326"/>
            <a:ext cx="8567737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⑥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精化结构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运用启发规则，遵循模块的独立性，对上述步骤形成的系统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            结构求精，并导出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接口描述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 u="sng" dirty="0">
                <a:latin typeface="楷体_GB2312" pitchFamily="49" charset="-122"/>
                <a:ea typeface="楷体_GB2312" pitchFamily="49" charset="-122"/>
              </a:rPr>
              <a:t>全部</a:t>
            </a:r>
            <a:r>
              <a:rPr kumimoji="1" lang="zh-CN" altLang="en-US" sz="2000" b="1" u="sng" dirty="0" smtClean="0"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539750" y="5656188"/>
            <a:ext cx="4392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⑦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复查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无误，进入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详细设计阶段。</a:t>
            </a:r>
            <a:endParaRPr kumimoji="1"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3673" name="Group 14"/>
          <p:cNvGrpSpPr>
            <a:grpSpLocks/>
          </p:cNvGrpSpPr>
          <p:nvPr/>
        </p:nvGrpSpPr>
        <p:grpSpPr bwMode="auto">
          <a:xfrm>
            <a:off x="179388" y="115888"/>
            <a:ext cx="5113337" cy="466725"/>
            <a:chOff x="113" y="73"/>
            <a:chExt cx="3221" cy="294"/>
          </a:xfrm>
        </p:grpSpPr>
        <p:sp>
          <p:nvSpPr>
            <p:cNvPr id="113674" name="Text Box 4"/>
            <p:cNvSpPr txBox="1">
              <a:spLocks noChangeArrowheads="1"/>
            </p:cNvSpPr>
            <p:nvPr/>
          </p:nvSpPr>
          <p:spPr bwMode="auto">
            <a:xfrm>
              <a:off x="113" y="73"/>
              <a:ext cx="32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面向数据流方法的设计步骤说明</a:t>
              </a:r>
            </a:p>
          </p:txBody>
        </p:sp>
        <p:sp>
          <p:nvSpPr>
            <p:cNvPr id="113675" name="Line 13"/>
            <p:cNvSpPr>
              <a:spLocks noChangeShapeType="1"/>
            </p:cNvSpPr>
            <p:nvPr/>
          </p:nvSpPr>
          <p:spPr bwMode="auto">
            <a:xfrm>
              <a:off x="113" y="367"/>
              <a:ext cx="3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  <p:bldP spid="150535" grpId="0"/>
      <p:bldP spid="150536" grpId="0"/>
      <p:bldP spid="150537" grpId="0"/>
      <p:bldP spid="150538" grpId="0"/>
      <p:bldP spid="150539" grpId="0"/>
      <p:bldP spid="15054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7416800" cy="42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、确定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DFD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变换中心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逻辑输入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逻辑输出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solidFill>
                  <a:srgbClr val="66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变换中心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主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主控模块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几股数据流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的汇集处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1000" dirty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◆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若不能立刻确定，可用方法：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从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物理输入端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开始，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沿数据流方向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向系统中心寻找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，直到有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不能被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看作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系统级的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，则它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前一个数据流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就是系统的</a:t>
            </a: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逻辑输入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1330325" y="765175"/>
            <a:ext cx="2162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变换型</a:t>
            </a:r>
            <a:r>
              <a:rPr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403350" y="1628800"/>
            <a:ext cx="7272338" cy="354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同理，也可以从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物理输出端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开始，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逆数据流方向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向系统中心移动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，直到有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再看作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系统级的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，则它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后一个数据流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就是系统的</a:t>
            </a: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逻辑输出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kumimoji="1" lang="zh-CN" altLang="en-US" sz="1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介于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逻辑输入和输出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之间的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kumimoji="1" lang="zh-CN" altLang="en-US" sz="28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变换中心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4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虚线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标定</a:t>
            </a:r>
            <a:r>
              <a:rPr kumimoji="1" lang="zh-CN" altLang="en-US" sz="2400" b="1" u="sng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流</a:t>
            </a:r>
            <a:r>
              <a:rPr kumimoji="1" lang="zh-CN" altLang="en-US" sz="24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DFD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三个部分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即可确定。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1331913" y="836613"/>
            <a:ext cx="50403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、可行性研究报告的内容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279775" y="1700213"/>
            <a:ext cx="446087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400">
                <a:latin typeface="宋体" panose="02010600030101010101" pitchFamily="2" charset="-122"/>
              </a:rPr>
              <a:t>█</a:t>
            </a:r>
            <a:r>
              <a:rPr lang="en-US" altLang="zh-CN" sz="10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引言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可行性研究前提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对原有系统的分析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新系统的技术可行性分析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新系统的经济可行性分析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社会因素可行性分析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可供选择的方案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400">
                <a:latin typeface="宋体" panose="02010600030101010101" pitchFamily="2" charset="-122"/>
              </a:rPr>
              <a:t>█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结论意见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468313" y="115888"/>
            <a:ext cx="8496300" cy="22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、设计软件系统结构的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层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sz="2400" b="1" dirty="0" smtClean="0">
                <a:solidFill>
                  <a:srgbClr val="66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变换中心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确定后，即确定了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系统主模块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的位置，这就是软件结构的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实现对系统所有模块的控制，其名称就是所开发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软件系统的名称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，以体现完成整个系统的功能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468313" y="2643783"/>
            <a:ext cx="84963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主模块确定后，设计软件结构的</a:t>
            </a: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层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，第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层一般要具有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三种功能的模块：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输入、输出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即：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en-US" altLang="zh-CN" sz="1600" b="1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为每个逻辑输入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设计一个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输入模块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，为顶层模块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相应的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数据；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sz="1600" b="1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为每个逻辑输出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设计一个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输出模块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顶层模块的信息；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sz="1600" b="1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为变换中心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设计一个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变换模块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，将逻辑输入进行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变换处理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然后逻辑输出。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Arc 4"/>
          <p:cNvSpPr>
            <a:spLocks/>
          </p:cNvSpPr>
          <p:nvPr/>
        </p:nvSpPr>
        <p:spPr bwMode="auto">
          <a:xfrm rot="946926">
            <a:off x="3051175" y="2406650"/>
            <a:ext cx="582613" cy="2041525"/>
          </a:xfrm>
          <a:custGeom>
            <a:avLst/>
            <a:gdLst>
              <a:gd name="T0" fmla="*/ 0 w 21600"/>
              <a:gd name="T1" fmla="*/ 0 h 37009"/>
              <a:gd name="T2" fmla="*/ 2147483646 w 21600"/>
              <a:gd name="T3" fmla="*/ 2147483646 h 37009"/>
              <a:gd name="T4" fmla="*/ 0 w 21600"/>
              <a:gd name="T5" fmla="*/ 2147483646 h 37009"/>
              <a:gd name="T6" fmla="*/ 0 60000 65536"/>
              <a:gd name="T7" fmla="*/ 0 60000 65536"/>
              <a:gd name="T8" fmla="*/ 0 60000 65536"/>
              <a:gd name="T9" fmla="*/ 0 w 21600"/>
              <a:gd name="T10" fmla="*/ 0 h 37009"/>
              <a:gd name="T11" fmla="*/ 21600 w 21600"/>
              <a:gd name="T12" fmla="*/ 37009 h 370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00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</a:path>
              <a:path w="21600" h="3700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5" name="Arc 5"/>
          <p:cNvSpPr>
            <a:spLocks/>
          </p:cNvSpPr>
          <p:nvPr/>
        </p:nvSpPr>
        <p:spPr bwMode="auto">
          <a:xfrm rot="-9387967">
            <a:off x="4500563" y="2133600"/>
            <a:ext cx="582612" cy="2044700"/>
          </a:xfrm>
          <a:custGeom>
            <a:avLst/>
            <a:gdLst>
              <a:gd name="T0" fmla="*/ 0 w 21600"/>
              <a:gd name="T1" fmla="*/ 0 h 37009"/>
              <a:gd name="T2" fmla="*/ 2147483646 w 21600"/>
              <a:gd name="T3" fmla="*/ 2147483646 h 37009"/>
              <a:gd name="T4" fmla="*/ 0 w 21600"/>
              <a:gd name="T5" fmla="*/ 2147483646 h 37009"/>
              <a:gd name="T6" fmla="*/ 0 60000 65536"/>
              <a:gd name="T7" fmla="*/ 0 60000 65536"/>
              <a:gd name="T8" fmla="*/ 0 60000 65536"/>
              <a:gd name="T9" fmla="*/ 0 w 21600"/>
              <a:gd name="T10" fmla="*/ 0 h 37009"/>
              <a:gd name="T11" fmla="*/ 21600 w 21600"/>
              <a:gd name="T12" fmla="*/ 37009 h 370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00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</a:path>
              <a:path w="21600" h="3700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764" name="Group 6"/>
          <p:cNvGrpSpPr>
            <a:grpSpLocks/>
          </p:cNvGrpSpPr>
          <p:nvPr/>
        </p:nvGrpSpPr>
        <p:grpSpPr bwMode="auto">
          <a:xfrm>
            <a:off x="379413" y="2281238"/>
            <a:ext cx="8585200" cy="2574925"/>
            <a:chOff x="239" y="1437"/>
            <a:chExt cx="5408" cy="1622"/>
          </a:xfrm>
        </p:grpSpPr>
        <p:sp>
          <p:nvSpPr>
            <p:cNvPr id="117800" name="Oval 7"/>
            <p:cNvSpPr>
              <a:spLocks noChangeArrowheads="1"/>
            </p:cNvSpPr>
            <p:nvPr/>
          </p:nvSpPr>
          <p:spPr bwMode="auto">
            <a:xfrm rot="470555">
              <a:off x="1249" y="2176"/>
              <a:ext cx="244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117801" name="Oval 8"/>
            <p:cNvSpPr>
              <a:spLocks noChangeArrowheads="1"/>
            </p:cNvSpPr>
            <p:nvPr/>
          </p:nvSpPr>
          <p:spPr bwMode="auto">
            <a:xfrm rot="470555">
              <a:off x="1828" y="2044"/>
              <a:ext cx="246" cy="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17802" name="Oval 9"/>
            <p:cNvSpPr>
              <a:spLocks noChangeArrowheads="1"/>
            </p:cNvSpPr>
            <p:nvPr/>
          </p:nvSpPr>
          <p:spPr bwMode="auto">
            <a:xfrm rot="470555">
              <a:off x="2418" y="1846"/>
              <a:ext cx="246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117803" name="Oval 10"/>
            <p:cNvSpPr>
              <a:spLocks noChangeArrowheads="1"/>
            </p:cNvSpPr>
            <p:nvPr/>
          </p:nvSpPr>
          <p:spPr bwMode="auto">
            <a:xfrm rot="470555">
              <a:off x="1570" y="2512"/>
              <a:ext cx="245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17804" name="Oval 11"/>
            <p:cNvSpPr>
              <a:spLocks noChangeArrowheads="1"/>
            </p:cNvSpPr>
            <p:nvPr/>
          </p:nvSpPr>
          <p:spPr bwMode="auto">
            <a:xfrm rot="470555">
              <a:off x="3461" y="1895"/>
              <a:ext cx="246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117805" name="Oval 12"/>
            <p:cNvSpPr>
              <a:spLocks noChangeArrowheads="1"/>
            </p:cNvSpPr>
            <p:nvPr/>
          </p:nvSpPr>
          <p:spPr bwMode="auto">
            <a:xfrm rot="470555">
              <a:off x="4405" y="1804"/>
              <a:ext cx="246" cy="2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</a:t>
              </a:r>
            </a:p>
          </p:txBody>
        </p:sp>
        <p:sp>
          <p:nvSpPr>
            <p:cNvPr id="117806" name="Line 13"/>
            <p:cNvSpPr>
              <a:spLocks noChangeShapeType="1"/>
            </p:cNvSpPr>
            <p:nvPr/>
          </p:nvSpPr>
          <p:spPr bwMode="auto">
            <a:xfrm rot="470555" flipV="1">
              <a:off x="1501" y="2207"/>
              <a:ext cx="307" cy="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7" name="Line 14"/>
            <p:cNvSpPr>
              <a:spLocks noChangeShapeType="1"/>
            </p:cNvSpPr>
            <p:nvPr/>
          </p:nvSpPr>
          <p:spPr bwMode="auto">
            <a:xfrm rot="470555" flipV="1">
              <a:off x="2091" y="2011"/>
              <a:ext cx="307" cy="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8" name="Arc 15"/>
            <p:cNvSpPr>
              <a:spLocks/>
            </p:cNvSpPr>
            <p:nvPr/>
          </p:nvSpPr>
          <p:spPr bwMode="auto">
            <a:xfrm rot="7958829" flipH="1" flipV="1">
              <a:off x="2815" y="1567"/>
              <a:ext cx="457" cy="7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9" name="Arc 16"/>
            <p:cNvSpPr>
              <a:spLocks/>
            </p:cNvSpPr>
            <p:nvPr/>
          </p:nvSpPr>
          <p:spPr bwMode="auto">
            <a:xfrm rot="7385142" flipH="1" flipV="1">
              <a:off x="558" y="1946"/>
              <a:ext cx="458" cy="7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0" name="Text Box 17"/>
            <p:cNvSpPr txBox="1">
              <a:spLocks noChangeArrowheads="1"/>
            </p:cNvSpPr>
            <p:nvPr/>
          </p:nvSpPr>
          <p:spPr bwMode="auto">
            <a:xfrm>
              <a:off x="239" y="2299"/>
              <a:ext cx="6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物理输入</a:t>
              </a:r>
            </a:p>
          </p:txBody>
        </p:sp>
        <p:sp>
          <p:nvSpPr>
            <p:cNvPr id="117811" name="Arc 18"/>
            <p:cNvSpPr>
              <a:spLocks/>
            </p:cNvSpPr>
            <p:nvPr/>
          </p:nvSpPr>
          <p:spPr bwMode="auto">
            <a:xfrm rot="8638601" flipH="1" flipV="1">
              <a:off x="4740" y="1665"/>
              <a:ext cx="565" cy="4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2" name="Arc 19"/>
            <p:cNvSpPr>
              <a:spLocks/>
            </p:cNvSpPr>
            <p:nvPr/>
          </p:nvSpPr>
          <p:spPr bwMode="auto">
            <a:xfrm rot="7622952" flipH="1" flipV="1">
              <a:off x="3836" y="1641"/>
              <a:ext cx="459" cy="5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3" name="Arc 20"/>
            <p:cNvSpPr>
              <a:spLocks/>
            </p:cNvSpPr>
            <p:nvPr/>
          </p:nvSpPr>
          <p:spPr bwMode="auto">
            <a:xfrm rot="5454866" flipH="1" flipV="1">
              <a:off x="994" y="2462"/>
              <a:ext cx="458" cy="7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4" name="Text Box 21"/>
            <p:cNvSpPr txBox="1">
              <a:spLocks noChangeArrowheads="1"/>
            </p:cNvSpPr>
            <p:nvPr/>
          </p:nvSpPr>
          <p:spPr bwMode="auto">
            <a:xfrm>
              <a:off x="5002" y="1437"/>
              <a:ext cx="6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物理输出</a:t>
              </a:r>
            </a:p>
          </p:txBody>
        </p:sp>
        <p:sp>
          <p:nvSpPr>
            <p:cNvPr id="117815" name="Line 22"/>
            <p:cNvSpPr>
              <a:spLocks noChangeShapeType="1"/>
            </p:cNvSpPr>
            <p:nvPr/>
          </p:nvSpPr>
          <p:spPr bwMode="auto">
            <a:xfrm rot="470555" flipV="1">
              <a:off x="1852" y="2053"/>
              <a:ext cx="627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16" name="Text Box 23"/>
            <p:cNvSpPr txBox="1">
              <a:spLocks noChangeArrowheads="1"/>
            </p:cNvSpPr>
            <p:nvPr/>
          </p:nvSpPr>
          <p:spPr bwMode="auto">
            <a:xfrm>
              <a:off x="920" y="2843"/>
              <a:ext cx="6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物理输入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68313" y="4941888"/>
            <a:ext cx="2519362" cy="957262"/>
            <a:chOff x="295" y="3113"/>
            <a:chExt cx="1587" cy="603"/>
          </a:xfrm>
        </p:grpSpPr>
        <p:grpSp>
          <p:nvGrpSpPr>
            <p:cNvPr id="117796" name="Group 34"/>
            <p:cNvGrpSpPr>
              <a:grpSpLocks/>
            </p:cNvGrpSpPr>
            <p:nvPr/>
          </p:nvGrpSpPr>
          <p:grpSpPr bwMode="auto">
            <a:xfrm>
              <a:off x="385" y="3294"/>
              <a:ext cx="1361" cy="422"/>
              <a:chOff x="430" y="3339"/>
              <a:chExt cx="1361" cy="422"/>
            </a:xfrm>
          </p:grpSpPr>
          <p:sp>
            <p:nvSpPr>
              <p:cNvPr id="117798" name="Text Box 35"/>
              <p:cNvSpPr txBox="1">
                <a:spLocks noChangeArrowheads="1"/>
              </p:cNvSpPr>
              <p:nvPr/>
            </p:nvSpPr>
            <p:spPr bwMode="auto">
              <a:xfrm>
                <a:off x="840" y="3339"/>
                <a:ext cx="63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输入流</a:t>
                </a:r>
              </a:p>
            </p:txBody>
          </p:sp>
          <p:sp>
            <p:nvSpPr>
              <p:cNvPr id="117799" name="Text Box 36"/>
              <p:cNvSpPr txBox="1">
                <a:spLocks noChangeArrowheads="1"/>
              </p:cNvSpPr>
              <p:nvPr/>
            </p:nvSpPr>
            <p:spPr bwMode="auto">
              <a:xfrm>
                <a:off x="430" y="3569"/>
                <a:ext cx="13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 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（系统输入</a:t>
                </a:r>
                <a:r>
                  <a:rPr lang="en-US" altLang="zh-CN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</p:grpSp>
        <p:sp>
          <p:nvSpPr>
            <p:cNvPr id="117797" name="AutoShape 37"/>
            <p:cNvSpPr>
              <a:spLocks/>
            </p:cNvSpPr>
            <p:nvPr/>
          </p:nvSpPr>
          <p:spPr bwMode="auto">
            <a:xfrm rot="-5400000">
              <a:off x="1009" y="2399"/>
              <a:ext cx="159" cy="1587"/>
            </a:xfrm>
            <a:prstGeom prst="leftBrace">
              <a:avLst>
                <a:gd name="adj1" fmla="val 8317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716463" y="4437063"/>
            <a:ext cx="3887787" cy="1030287"/>
            <a:chOff x="2971" y="2795"/>
            <a:chExt cx="2449" cy="649"/>
          </a:xfrm>
        </p:grpSpPr>
        <p:grpSp>
          <p:nvGrpSpPr>
            <p:cNvPr id="117792" name="Group 39"/>
            <p:cNvGrpSpPr>
              <a:grpSpLocks/>
            </p:cNvGrpSpPr>
            <p:nvPr/>
          </p:nvGrpSpPr>
          <p:grpSpPr bwMode="auto">
            <a:xfrm>
              <a:off x="3561" y="3022"/>
              <a:ext cx="1406" cy="422"/>
              <a:chOff x="3833" y="2613"/>
              <a:chExt cx="1406" cy="422"/>
            </a:xfrm>
          </p:grpSpPr>
          <p:sp>
            <p:nvSpPr>
              <p:cNvPr id="117794" name="Text Box 40"/>
              <p:cNvSpPr txBox="1">
                <a:spLocks noChangeArrowheads="1"/>
              </p:cNvSpPr>
              <p:nvPr/>
            </p:nvSpPr>
            <p:spPr bwMode="auto">
              <a:xfrm>
                <a:off x="4181" y="2613"/>
                <a:ext cx="60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输出流</a:t>
                </a:r>
              </a:p>
            </p:txBody>
          </p:sp>
          <p:sp>
            <p:nvSpPr>
              <p:cNvPr id="117795" name="Text Box 41"/>
              <p:cNvSpPr txBox="1">
                <a:spLocks noChangeArrowheads="1"/>
              </p:cNvSpPr>
              <p:nvPr/>
            </p:nvSpPr>
            <p:spPr bwMode="auto">
              <a:xfrm>
                <a:off x="3833" y="2843"/>
                <a:ext cx="140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  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（系统输出</a:t>
                </a:r>
                <a:r>
                  <a:rPr lang="en-US" altLang="zh-CN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O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</p:grpSp>
        <p:sp>
          <p:nvSpPr>
            <p:cNvPr id="117793" name="AutoShape 42"/>
            <p:cNvSpPr>
              <a:spLocks/>
            </p:cNvSpPr>
            <p:nvPr/>
          </p:nvSpPr>
          <p:spPr bwMode="auto">
            <a:xfrm rot="-5400000">
              <a:off x="4094" y="1672"/>
              <a:ext cx="204" cy="2449"/>
            </a:xfrm>
            <a:prstGeom prst="leftBrace">
              <a:avLst>
                <a:gd name="adj1" fmla="val 1000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003800" y="2116138"/>
            <a:ext cx="3455988" cy="1457325"/>
            <a:chOff x="3152" y="1333"/>
            <a:chExt cx="2177" cy="918"/>
          </a:xfrm>
        </p:grpSpPr>
        <p:sp>
          <p:nvSpPr>
            <p:cNvPr id="117790" name="Text Box 44"/>
            <p:cNvSpPr txBox="1">
              <a:spLocks noChangeArrowheads="1"/>
            </p:cNvSpPr>
            <p:nvPr/>
          </p:nvSpPr>
          <p:spPr bwMode="auto">
            <a:xfrm>
              <a:off x="3742" y="1333"/>
              <a:ext cx="6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逻辑输出</a:t>
              </a:r>
            </a:p>
          </p:txBody>
        </p:sp>
        <p:sp>
          <p:nvSpPr>
            <p:cNvPr id="117791" name="AutoShape 45"/>
            <p:cNvSpPr>
              <a:spLocks noChangeArrowheads="1"/>
            </p:cNvSpPr>
            <p:nvPr/>
          </p:nvSpPr>
          <p:spPr bwMode="auto">
            <a:xfrm>
              <a:off x="3152" y="1616"/>
              <a:ext cx="2177" cy="635"/>
            </a:xfrm>
            <a:prstGeom prst="rightArrow">
              <a:avLst>
                <a:gd name="adj1" fmla="val 50000"/>
                <a:gd name="adj2" fmla="val 85709"/>
              </a:avLst>
            </a:prstGeom>
            <a:solidFill>
              <a:srgbClr val="333333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2987675" y="4437063"/>
            <a:ext cx="2160588" cy="881062"/>
            <a:chOff x="1882" y="2795"/>
            <a:chExt cx="1361" cy="555"/>
          </a:xfrm>
        </p:grpSpPr>
        <p:grpSp>
          <p:nvGrpSpPr>
            <p:cNvPr id="117786" name="Group 47"/>
            <p:cNvGrpSpPr>
              <a:grpSpLocks/>
            </p:cNvGrpSpPr>
            <p:nvPr/>
          </p:nvGrpSpPr>
          <p:grpSpPr bwMode="auto">
            <a:xfrm>
              <a:off x="1882" y="2931"/>
              <a:ext cx="1361" cy="419"/>
              <a:chOff x="2018" y="2707"/>
              <a:chExt cx="1361" cy="419"/>
            </a:xfrm>
          </p:grpSpPr>
          <p:sp>
            <p:nvSpPr>
              <p:cNvPr id="117788" name="Text Box 48"/>
              <p:cNvSpPr txBox="1">
                <a:spLocks noChangeArrowheads="1"/>
              </p:cNvSpPr>
              <p:nvPr/>
            </p:nvSpPr>
            <p:spPr bwMode="auto">
              <a:xfrm>
                <a:off x="2263" y="2707"/>
                <a:ext cx="79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基本处理</a:t>
                </a:r>
              </a:p>
            </p:txBody>
          </p:sp>
          <p:sp>
            <p:nvSpPr>
              <p:cNvPr id="117789" name="Text Box 49"/>
              <p:cNvSpPr txBox="1">
                <a:spLocks noChangeArrowheads="1"/>
              </p:cNvSpPr>
              <p:nvPr/>
            </p:nvSpPr>
            <p:spPr bwMode="auto">
              <a:xfrm>
                <a:off x="2018" y="2934"/>
                <a:ext cx="136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（系统主控模块 </a:t>
                </a:r>
                <a:r>
                  <a:rPr lang="en-US" altLang="zh-CN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P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</p:grpSp>
        <p:sp>
          <p:nvSpPr>
            <p:cNvPr id="117787" name="AutoShape 50"/>
            <p:cNvSpPr>
              <a:spLocks/>
            </p:cNvSpPr>
            <p:nvPr/>
          </p:nvSpPr>
          <p:spPr bwMode="auto">
            <a:xfrm rot="-5400000">
              <a:off x="2414" y="2444"/>
              <a:ext cx="159" cy="862"/>
            </a:xfrm>
            <a:prstGeom prst="leftBrace">
              <a:avLst>
                <a:gd name="adj1" fmla="val 451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252413" y="2476500"/>
            <a:ext cx="3455987" cy="1889125"/>
            <a:chOff x="159" y="1560"/>
            <a:chExt cx="2177" cy="1190"/>
          </a:xfrm>
        </p:grpSpPr>
        <p:sp>
          <p:nvSpPr>
            <p:cNvPr id="117784" name="AutoShape 52"/>
            <p:cNvSpPr>
              <a:spLocks noChangeArrowheads="1"/>
            </p:cNvSpPr>
            <p:nvPr/>
          </p:nvSpPr>
          <p:spPr bwMode="auto">
            <a:xfrm rot="-1268034">
              <a:off x="159" y="2115"/>
              <a:ext cx="2177" cy="635"/>
            </a:xfrm>
            <a:prstGeom prst="rightArrow">
              <a:avLst>
                <a:gd name="adj1" fmla="val 50000"/>
                <a:gd name="adj2" fmla="val 85709"/>
              </a:avLst>
            </a:prstGeom>
            <a:solidFill>
              <a:srgbClr val="333333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7785" name="Text Box 53"/>
            <p:cNvSpPr txBox="1">
              <a:spLocks noChangeArrowheads="1"/>
            </p:cNvSpPr>
            <p:nvPr/>
          </p:nvSpPr>
          <p:spPr bwMode="auto">
            <a:xfrm>
              <a:off x="839" y="1560"/>
              <a:ext cx="6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逻辑输入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551238" y="2344738"/>
            <a:ext cx="1152525" cy="1117600"/>
            <a:chOff x="2237" y="1477"/>
            <a:chExt cx="726" cy="704"/>
          </a:xfrm>
        </p:grpSpPr>
        <p:sp>
          <p:nvSpPr>
            <p:cNvPr id="117782" name="Rectangle 55"/>
            <p:cNvSpPr>
              <a:spLocks noChangeArrowheads="1"/>
            </p:cNvSpPr>
            <p:nvPr/>
          </p:nvSpPr>
          <p:spPr bwMode="auto">
            <a:xfrm>
              <a:off x="2373" y="1797"/>
              <a:ext cx="363" cy="384"/>
            </a:xfrm>
            <a:prstGeom prst="rect">
              <a:avLst/>
            </a:prstGeom>
            <a:solidFill>
              <a:srgbClr val="333333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17783" name="Rectangle 56"/>
            <p:cNvSpPr>
              <a:spLocks noChangeArrowheads="1"/>
            </p:cNvSpPr>
            <p:nvPr/>
          </p:nvSpPr>
          <p:spPr bwMode="auto">
            <a:xfrm>
              <a:off x="2237" y="1477"/>
              <a:ext cx="7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ea typeface="楷体_GB2312" pitchFamily="49" charset="-122"/>
                </a:rPr>
                <a:t>变换中心</a:t>
              </a: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268538" y="284163"/>
            <a:ext cx="4608512" cy="6019800"/>
            <a:chOff x="1429" y="179"/>
            <a:chExt cx="2903" cy="3792"/>
          </a:xfrm>
        </p:grpSpPr>
        <p:sp>
          <p:nvSpPr>
            <p:cNvPr id="117772" name="Text Box 25"/>
            <p:cNvSpPr txBox="1">
              <a:spLocks noChangeArrowheads="1"/>
            </p:cNvSpPr>
            <p:nvPr/>
          </p:nvSpPr>
          <p:spPr bwMode="auto">
            <a:xfrm>
              <a:off x="2426" y="3702"/>
              <a:ext cx="114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变换型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DFD</a:t>
              </a:r>
            </a:p>
          </p:txBody>
        </p:sp>
        <p:grpSp>
          <p:nvGrpSpPr>
            <p:cNvPr id="117773" name="Group 58"/>
            <p:cNvGrpSpPr>
              <a:grpSpLocks/>
            </p:cNvGrpSpPr>
            <p:nvPr/>
          </p:nvGrpSpPr>
          <p:grpSpPr bwMode="auto">
            <a:xfrm>
              <a:off x="1429" y="179"/>
              <a:ext cx="2903" cy="1028"/>
              <a:chOff x="1429" y="179"/>
              <a:chExt cx="2903" cy="1028"/>
            </a:xfrm>
          </p:grpSpPr>
          <p:grpSp>
            <p:nvGrpSpPr>
              <p:cNvPr id="117774" name="Group 26"/>
              <p:cNvGrpSpPr>
                <a:grpSpLocks/>
              </p:cNvGrpSpPr>
              <p:nvPr/>
            </p:nvGrpSpPr>
            <p:grpSpPr bwMode="auto">
              <a:xfrm>
                <a:off x="1429" y="179"/>
                <a:ext cx="2903" cy="484"/>
                <a:chOff x="1474" y="164"/>
                <a:chExt cx="2903" cy="484"/>
              </a:xfrm>
            </p:grpSpPr>
            <p:sp>
              <p:nvSpPr>
                <p:cNvPr id="117776" name="Line 27"/>
                <p:cNvSpPr>
                  <a:spLocks noChangeShapeType="1"/>
                </p:cNvSpPr>
                <p:nvPr/>
              </p:nvSpPr>
              <p:spPr bwMode="auto">
                <a:xfrm>
                  <a:off x="1474" y="511"/>
                  <a:ext cx="109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77" name="Rectangle 28"/>
                <p:cNvSpPr>
                  <a:spLocks noChangeArrowheads="1"/>
                </p:cNvSpPr>
                <p:nvPr/>
              </p:nvSpPr>
              <p:spPr bwMode="auto">
                <a:xfrm>
                  <a:off x="2555" y="375"/>
                  <a:ext cx="866" cy="2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/>
                    <a:t>模块</a:t>
                  </a:r>
                  <a:r>
                    <a:rPr lang="en-US" altLang="zh-CN" sz="2400" b="1"/>
                    <a:t>D</a:t>
                  </a:r>
                </a:p>
              </p:txBody>
            </p:sp>
            <p:sp>
              <p:nvSpPr>
                <p:cNvPr id="117778" name="Line 29"/>
                <p:cNvSpPr>
                  <a:spLocks noChangeShapeType="1"/>
                </p:cNvSpPr>
                <p:nvPr/>
              </p:nvSpPr>
              <p:spPr bwMode="auto">
                <a:xfrm>
                  <a:off x="3421" y="511"/>
                  <a:ext cx="9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779" name="Rectangle 30"/>
                <p:cNvSpPr>
                  <a:spLocks noChangeArrowheads="1"/>
                </p:cNvSpPr>
                <p:nvPr/>
              </p:nvSpPr>
              <p:spPr bwMode="auto">
                <a:xfrm>
                  <a:off x="1987" y="301"/>
                  <a:ext cx="343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I</a:t>
                  </a:r>
                </a:p>
              </p:txBody>
            </p:sp>
            <p:sp>
              <p:nvSpPr>
                <p:cNvPr id="117780" name="Rectangle 31"/>
                <p:cNvSpPr>
                  <a:spLocks noChangeArrowheads="1"/>
                </p:cNvSpPr>
                <p:nvPr/>
              </p:nvSpPr>
              <p:spPr bwMode="auto">
                <a:xfrm>
                  <a:off x="2810" y="164"/>
                  <a:ext cx="34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P</a:t>
                  </a:r>
                </a:p>
              </p:txBody>
            </p:sp>
            <p:sp>
              <p:nvSpPr>
                <p:cNvPr id="117781" name="Rectangle 32"/>
                <p:cNvSpPr>
                  <a:spLocks noChangeArrowheads="1"/>
                </p:cNvSpPr>
                <p:nvPr/>
              </p:nvSpPr>
              <p:spPr bwMode="auto">
                <a:xfrm>
                  <a:off x="3767" y="303"/>
                  <a:ext cx="342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/>
                    <a:t>O</a:t>
                  </a:r>
                </a:p>
              </p:txBody>
            </p:sp>
          </p:grpSp>
          <p:sp>
            <p:nvSpPr>
              <p:cNvPr id="117775" name="Line 57"/>
              <p:cNvSpPr>
                <a:spLocks noChangeShapeType="1"/>
              </p:cNvSpPr>
              <p:nvPr/>
            </p:nvSpPr>
            <p:spPr bwMode="auto">
              <a:xfrm flipV="1">
                <a:off x="2925" y="754"/>
                <a:ext cx="0" cy="453"/>
              </a:xfrm>
              <a:prstGeom prst="line">
                <a:avLst/>
              </a:prstGeom>
              <a:noFill/>
              <a:ln w="762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nimBg="1"/>
      <p:bldP spid="32256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97" name="Text Box 49"/>
          <p:cNvSpPr txBox="1">
            <a:spLocks noChangeArrowheads="1"/>
          </p:cNvSpPr>
          <p:nvPr/>
        </p:nvSpPr>
        <p:spPr bwMode="auto">
          <a:xfrm>
            <a:off x="3813175" y="2763838"/>
            <a:ext cx="1509713" cy="619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宋体" panose="02010600030101010101" pitchFamily="2" charset="-122"/>
              </a:rPr>
              <a:t>主模块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(C</a:t>
            </a:r>
            <a:r>
              <a:rPr lang="zh-CN" altLang="en-US" sz="2000" b="1">
                <a:latin typeface="宋体" panose="02010600030101010101" pitchFamily="2" charset="-122"/>
              </a:rPr>
              <a:t>、</a:t>
            </a:r>
            <a:r>
              <a:rPr lang="en-US" altLang="zh-CN" sz="2000" b="1">
                <a:latin typeface="宋体" panose="02010600030101010101" pitchFamily="2" charset="-122"/>
              </a:rPr>
              <a:t>D</a:t>
            </a:r>
            <a:r>
              <a:rPr lang="zh-CN" altLang="en-US" sz="2000" b="1">
                <a:latin typeface="宋体" panose="02010600030101010101" pitchFamily="2" charset="-122"/>
              </a:rPr>
              <a:t>、</a:t>
            </a:r>
            <a:r>
              <a:rPr lang="en-US" altLang="zh-CN" sz="2000" b="1">
                <a:latin typeface="宋体" panose="02010600030101010101" pitchFamily="2" charset="-122"/>
              </a:rPr>
              <a:t>E)</a:t>
            </a:r>
          </a:p>
        </p:txBody>
      </p:sp>
      <p:sp>
        <p:nvSpPr>
          <p:cNvPr id="155698" name="Text Box 50"/>
          <p:cNvSpPr txBox="1">
            <a:spLocks noChangeArrowheads="1"/>
          </p:cNvSpPr>
          <p:nvPr/>
        </p:nvSpPr>
        <p:spPr bwMode="auto">
          <a:xfrm>
            <a:off x="2116138" y="4198938"/>
            <a:ext cx="977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宋体" panose="02010600030101010101" pitchFamily="2" charset="-122"/>
              </a:rPr>
              <a:t>get f3</a:t>
            </a:r>
          </a:p>
        </p:txBody>
      </p:sp>
      <p:sp>
        <p:nvSpPr>
          <p:cNvPr id="155700" name="Text Box 52"/>
          <p:cNvSpPr txBox="1">
            <a:spLocks noChangeArrowheads="1"/>
          </p:cNvSpPr>
          <p:nvPr/>
        </p:nvSpPr>
        <p:spPr bwMode="auto">
          <a:xfrm>
            <a:off x="6024563" y="4198938"/>
            <a:ext cx="9779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宋体" panose="02010600030101010101" pitchFamily="2" charset="-122"/>
              </a:rPr>
              <a:t>put f7</a:t>
            </a:r>
          </a:p>
        </p:txBody>
      </p: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7445375" y="4198938"/>
            <a:ext cx="976313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宋体" panose="02010600030101010101" pitchFamily="2" charset="-122"/>
              </a:rPr>
              <a:t>put f8</a:t>
            </a:r>
          </a:p>
        </p:txBody>
      </p:sp>
      <p:sp>
        <p:nvSpPr>
          <p:cNvPr id="155711" name="Text Box 63"/>
          <p:cNvSpPr txBox="1">
            <a:spLocks noChangeArrowheads="1"/>
          </p:cNvSpPr>
          <p:nvPr/>
        </p:nvSpPr>
        <p:spPr bwMode="auto">
          <a:xfrm>
            <a:off x="1049338" y="6176963"/>
            <a:ext cx="711200" cy="284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宋体" panose="02010600030101010101" pitchFamily="2" charset="-122"/>
              </a:rPr>
              <a:t>get f1</a:t>
            </a:r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2382838" y="3381375"/>
            <a:ext cx="2130425" cy="817563"/>
            <a:chOff x="1501" y="2130"/>
            <a:chExt cx="1342" cy="515"/>
          </a:xfrm>
        </p:grpSpPr>
        <p:sp>
          <p:nvSpPr>
            <p:cNvPr id="118973" name="Line 68"/>
            <p:cNvSpPr>
              <a:spLocks noChangeShapeType="1"/>
            </p:cNvSpPr>
            <p:nvPr/>
          </p:nvSpPr>
          <p:spPr bwMode="auto">
            <a:xfrm flipH="1">
              <a:off x="1501" y="2134"/>
              <a:ext cx="1342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74" name="Group 84"/>
            <p:cNvGrpSpPr>
              <a:grpSpLocks/>
            </p:cNvGrpSpPr>
            <p:nvPr/>
          </p:nvGrpSpPr>
          <p:grpSpPr bwMode="auto">
            <a:xfrm rot="735098">
              <a:off x="1892" y="2130"/>
              <a:ext cx="448" cy="318"/>
              <a:chOff x="521" y="2632"/>
              <a:chExt cx="363" cy="254"/>
            </a:xfrm>
          </p:grpSpPr>
          <p:sp>
            <p:nvSpPr>
              <p:cNvPr id="118975" name="Line 85"/>
              <p:cNvSpPr>
                <a:spLocks noChangeShapeType="1"/>
              </p:cNvSpPr>
              <p:nvPr/>
            </p:nvSpPr>
            <p:spPr bwMode="auto">
              <a:xfrm flipV="1">
                <a:off x="521" y="2659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76" name="Text Box 86"/>
              <p:cNvSpPr txBox="1">
                <a:spLocks noChangeArrowheads="1"/>
              </p:cNvSpPr>
              <p:nvPr/>
            </p:nvSpPr>
            <p:spPr bwMode="auto">
              <a:xfrm rot="-1916950">
                <a:off x="568" y="2632"/>
                <a:ext cx="22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f3</a:t>
                </a:r>
              </a:p>
            </p:txBody>
          </p:sp>
        </p:grp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8067675" y="4524375"/>
            <a:ext cx="889000" cy="1004888"/>
            <a:chOff x="5082" y="2850"/>
            <a:chExt cx="560" cy="633"/>
          </a:xfrm>
        </p:grpSpPr>
        <p:grpSp>
          <p:nvGrpSpPr>
            <p:cNvPr id="118968" name="Group 199"/>
            <p:cNvGrpSpPr>
              <a:grpSpLocks/>
            </p:cNvGrpSpPr>
            <p:nvPr/>
          </p:nvGrpSpPr>
          <p:grpSpPr bwMode="auto">
            <a:xfrm>
              <a:off x="5082" y="2850"/>
              <a:ext cx="560" cy="633"/>
              <a:chOff x="5082" y="2850"/>
              <a:chExt cx="560" cy="633"/>
            </a:xfrm>
          </p:grpSpPr>
          <p:sp>
            <p:nvSpPr>
              <p:cNvPr id="118970" name="Text Box 61"/>
              <p:cNvSpPr txBox="1">
                <a:spLocks noChangeArrowheads="1"/>
              </p:cNvSpPr>
              <p:nvPr/>
            </p:nvSpPr>
            <p:spPr bwMode="auto">
              <a:xfrm>
                <a:off x="5137" y="3323"/>
                <a:ext cx="505" cy="1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>
                    <a:latin typeface="宋体" panose="02010600030101010101" pitchFamily="2" charset="-122"/>
                  </a:rPr>
                  <a:t>put f10</a:t>
                </a:r>
              </a:p>
            </p:txBody>
          </p:sp>
          <p:sp>
            <p:nvSpPr>
              <p:cNvPr id="118971" name="Line 79"/>
              <p:cNvSpPr>
                <a:spLocks noChangeShapeType="1"/>
              </p:cNvSpPr>
              <p:nvPr/>
            </p:nvSpPr>
            <p:spPr bwMode="auto">
              <a:xfrm>
                <a:off x="5082" y="2850"/>
                <a:ext cx="39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72" name="Text Box 90"/>
              <p:cNvSpPr txBox="1">
                <a:spLocks noChangeArrowheads="1"/>
              </p:cNvSpPr>
              <p:nvPr/>
            </p:nvSpPr>
            <p:spPr bwMode="auto">
              <a:xfrm rot="2795258">
                <a:off x="5301" y="2930"/>
                <a:ext cx="29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f10</a:t>
                </a:r>
              </a:p>
            </p:txBody>
          </p:sp>
        </p:grpSp>
        <p:sp>
          <p:nvSpPr>
            <p:cNvPr id="118969" name="Line 91"/>
            <p:cNvSpPr>
              <a:spLocks noChangeShapeType="1"/>
            </p:cNvSpPr>
            <p:nvPr/>
          </p:nvSpPr>
          <p:spPr bwMode="auto">
            <a:xfrm rot="-508864">
              <a:off x="5249" y="2929"/>
              <a:ext cx="168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3"/>
          <p:cNvGrpSpPr>
            <a:grpSpLocks/>
          </p:cNvGrpSpPr>
          <p:nvPr/>
        </p:nvGrpSpPr>
        <p:grpSpPr bwMode="auto">
          <a:xfrm>
            <a:off x="1042988" y="5553075"/>
            <a:ext cx="1120775" cy="647700"/>
            <a:chOff x="657" y="3498"/>
            <a:chExt cx="706" cy="408"/>
          </a:xfrm>
        </p:grpSpPr>
        <p:grpSp>
          <p:nvGrpSpPr>
            <p:cNvPr id="118960" name="Group 190"/>
            <p:cNvGrpSpPr>
              <a:grpSpLocks/>
            </p:cNvGrpSpPr>
            <p:nvPr/>
          </p:nvGrpSpPr>
          <p:grpSpPr bwMode="auto">
            <a:xfrm>
              <a:off x="657" y="3498"/>
              <a:ext cx="396" cy="398"/>
              <a:chOff x="657" y="3498"/>
              <a:chExt cx="396" cy="398"/>
            </a:xfrm>
          </p:grpSpPr>
          <p:sp>
            <p:nvSpPr>
              <p:cNvPr id="118964" name="Line 80"/>
              <p:cNvSpPr>
                <a:spLocks noChangeShapeType="1"/>
              </p:cNvSpPr>
              <p:nvPr/>
            </p:nvSpPr>
            <p:spPr bwMode="auto">
              <a:xfrm flipH="1">
                <a:off x="773" y="3498"/>
                <a:ext cx="280" cy="3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965" name="Group 92"/>
              <p:cNvGrpSpPr>
                <a:grpSpLocks/>
              </p:cNvGrpSpPr>
              <p:nvPr/>
            </p:nvGrpSpPr>
            <p:grpSpPr bwMode="auto">
              <a:xfrm>
                <a:off x="657" y="3508"/>
                <a:ext cx="284" cy="285"/>
                <a:chOff x="386" y="3351"/>
                <a:chExt cx="230" cy="227"/>
              </a:xfrm>
            </p:grpSpPr>
            <p:sp>
              <p:nvSpPr>
                <p:cNvPr id="118966" name="Line 93"/>
                <p:cNvSpPr>
                  <a:spLocks noChangeShapeType="1"/>
                </p:cNvSpPr>
                <p:nvPr/>
              </p:nvSpPr>
              <p:spPr bwMode="auto">
                <a:xfrm rot="20469192" flipV="1">
                  <a:off x="431" y="3441"/>
                  <a:ext cx="185" cy="1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67" name="Text Box 94"/>
                <p:cNvSpPr txBox="1">
                  <a:spLocks noChangeArrowheads="1"/>
                </p:cNvSpPr>
                <p:nvPr/>
              </p:nvSpPr>
              <p:spPr bwMode="auto">
                <a:xfrm rot="-3047758">
                  <a:off x="343" y="3394"/>
                  <a:ext cx="227" cy="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宋体" panose="02010600030101010101" pitchFamily="2" charset="-122"/>
                    </a:rPr>
                    <a:t>f1</a:t>
                  </a:r>
                </a:p>
              </p:txBody>
            </p:sp>
          </p:grpSp>
        </p:grpSp>
        <p:grpSp>
          <p:nvGrpSpPr>
            <p:cNvPr id="118961" name="Group 95"/>
            <p:cNvGrpSpPr>
              <a:grpSpLocks/>
            </p:cNvGrpSpPr>
            <p:nvPr/>
          </p:nvGrpSpPr>
          <p:grpSpPr bwMode="auto">
            <a:xfrm>
              <a:off x="1138" y="3555"/>
              <a:ext cx="225" cy="351"/>
              <a:chOff x="2063" y="3884"/>
              <a:chExt cx="182" cy="280"/>
            </a:xfrm>
          </p:grpSpPr>
          <p:sp>
            <p:nvSpPr>
              <p:cNvPr id="118962" name="Text Box 96"/>
              <p:cNvSpPr txBox="1">
                <a:spLocks noChangeArrowheads="1"/>
              </p:cNvSpPr>
              <p:nvPr/>
            </p:nvSpPr>
            <p:spPr bwMode="auto">
              <a:xfrm rot="3283064">
                <a:off x="2014" y="3975"/>
                <a:ext cx="2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f1</a:t>
                </a:r>
              </a:p>
            </p:txBody>
          </p:sp>
          <p:sp>
            <p:nvSpPr>
              <p:cNvPr id="118963" name="Line 97"/>
              <p:cNvSpPr>
                <a:spLocks noChangeShapeType="1"/>
              </p:cNvSpPr>
              <p:nvPr/>
            </p:nvSpPr>
            <p:spPr bwMode="auto">
              <a:xfrm>
                <a:off x="2109" y="3884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212"/>
          <p:cNvGrpSpPr>
            <a:grpSpLocks/>
          </p:cNvGrpSpPr>
          <p:nvPr/>
        </p:nvGrpSpPr>
        <p:grpSpPr bwMode="auto">
          <a:xfrm>
            <a:off x="1938338" y="5553075"/>
            <a:ext cx="622300" cy="908050"/>
            <a:chOff x="1221" y="3498"/>
            <a:chExt cx="392" cy="572"/>
          </a:xfrm>
        </p:grpSpPr>
        <p:sp>
          <p:nvSpPr>
            <p:cNvPr id="118955" name="Text Box 64"/>
            <p:cNvSpPr txBox="1">
              <a:spLocks noChangeArrowheads="1"/>
            </p:cNvSpPr>
            <p:nvPr/>
          </p:nvSpPr>
          <p:spPr bwMode="auto">
            <a:xfrm>
              <a:off x="1333" y="3891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118956" name="Line 81"/>
            <p:cNvSpPr>
              <a:spLocks noChangeShapeType="1"/>
            </p:cNvSpPr>
            <p:nvPr/>
          </p:nvSpPr>
          <p:spPr bwMode="auto">
            <a:xfrm>
              <a:off x="1221" y="3498"/>
              <a:ext cx="225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57" name="Group 98"/>
            <p:cNvGrpSpPr>
              <a:grpSpLocks/>
            </p:cNvGrpSpPr>
            <p:nvPr/>
          </p:nvGrpSpPr>
          <p:grpSpPr bwMode="auto">
            <a:xfrm rot="664749">
              <a:off x="1331" y="3506"/>
              <a:ext cx="252" cy="301"/>
              <a:chOff x="2653" y="3969"/>
              <a:chExt cx="205" cy="240"/>
            </a:xfrm>
          </p:grpSpPr>
          <p:sp>
            <p:nvSpPr>
              <p:cNvPr id="118958" name="Line 99"/>
              <p:cNvSpPr>
                <a:spLocks noChangeShapeType="1"/>
              </p:cNvSpPr>
              <p:nvPr/>
            </p:nvSpPr>
            <p:spPr bwMode="auto">
              <a:xfrm flipH="1" flipV="1">
                <a:off x="2653" y="4065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59" name="Text Box 100"/>
              <p:cNvSpPr txBox="1">
                <a:spLocks noChangeArrowheads="1"/>
              </p:cNvSpPr>
              <p:nvPr/>
            </p:nvSpPr>
            <p:spPr bwMode="auto">
              <a:xfrm rot="2839518">
                <a:off x="2668" y="4019"/>
                <a:ext cx="240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f2</a:t>
                </a:r>
              </a:p>
            </p:txBody>
          </p:sp>
        </p:grpSp>
      </p:grpSp>
      <p:grpSp>
        <p:nvGrpSpPr>
          <p:cNvPr id="12" name="Group 211"/>
          <p:cNvGrpSpPr>
            <a:grpSpLocks/>
          </p:cNvGrpSpPr>
          <p:nvPr/>
        </p:nvGrpSpPr>
        <p:grpSpPr bwMode="auto">
          <a:xfrm>
            <a:off x="1493838" y="4560888"/>
            <a:ext cx="1243012" cy="1004887"/>
            <a:chOff x="941" y="2873"/>
            <a:chExt cx="783" cy="633"/>
          </a:xfrm>
        </p:grpSpPr>
        <p:sp>
          <p:nvSpPr>
            <p:cNvPr id="118946" name="Text Box 54"/>
            <p:cNvSpPr txBox="1">
              <a:spLocks noChangeArrowheads="1"/>
            </p:cNvSpPr>
            <p:nvPr/>
          </p:nvSpPr>
          <p:spPr bwMode="auto">
            <a:xfrm>
              <a:off x="941" y="3327"/>
              <a:ext cx="448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get f2</a:t>
              </a:r>
            </a:p>
          </p:txBody>
        </p:sp>
        <p:grpSp>
          <p:nvGrpSpPr>
            <p:cNvPr id="118947" name="Group 188"/>
            <p:cNvGrpSpPr>
              <a:grpSpLocks/>
            </p:cNvGrpSpPr>
            <p:nvPr/>
          </p:nvGrpSpPr>
          <p:grpSpPr bwMode="auto">
            <a:xfrm>
              <a:off x="1053" y="2873"/>
              <a:ext cx="671" cy="454"/>
              <a:chOff x="1053" y="2873"/>
              <a:chExt cx="671" cy="454"/>
            </a:xfrm>
          </p:grpSpPr>
          <p:sp>
            <p:nvSpPr>
              <p:cNvPr id="118951" name="Line 72"/>
              <p:cNvSpPr>
                <a:spLocks noChangeShapeType="1"/>
              </p:cNvSpPr>
              <p:nvPr/>
            </p:nvSpPr>
            <p:spPr bwMode="auto">
              <a:xfrm flipH="1">
                <a:off x="1053" y="2873"/>
                <a:ext cx="67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952" name="Group 87"/>
              <p:cNvGrpSpPr>
                <a:grpSpLocks/>
              </p:cNvGrpSpPr>
              <p:nvPr/>
            </p:nvGrpSpPr>
            <p:grpSpPr bwMode="auto">
              <a:xfrm rot="-163507">
                <a:off x="1053" y="2898"/>
                <a:ext cx="448" cy="316"/>
                <a:chOff x="521" y="2634"/>
                <a:chExt cx="363" cy="252"/>
              </a:xfrm>
            </p:grpSpPr>
            <p:sp>
              <p:nvSpPr>
                <p:cNvPr id="118953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521" y="2659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54" name="Text Box 89"/>
                <p:cNvSpPr txBox="1">
                  <a:spLocks noChangeArrowheads="1"/>
                </p:cNvSpPr>
                <p:nvPr/>
              </p:nvSpPr>
              <p:spPr bwMode="auto">
                <a:xfrm rot="-1916950">
                  <a:off x="566" y="2634"/>
                  <a:ext cx="228" cy="1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宋体" panose="02010600030101010101" pitchFamily="2" charset="-122"/>
                    </a:rPr>
                    <a:t>f2</a:t>
                  </a:r>
                </a:p>
              </p:txBody>
            </p:sp>
          </p:grpSp>
        </p:grpSp>
        <p:grpSp>
          <p:nvGrpSpPr>
            <p:cNvPr id="118948" name="Group 101"/>
            <p:cNvGrpSpPr>
              <a:grpSpLocks/>
            </p:cNvGrpSpPr>
            <p:nvPr/>
          </p:nvGrpSpPr>
          <p:grpSpPr bwMode="auto">
            <a:xfrm>
              <a:off x="1525" y="2987"/>
              <a:ext cx="173" cy="298"/>
              <a:chOff x="2492" y="3794"/>
              <a:chExt cx="140" cy="238"/>
            </a:xfrm>
          </p:grpSpPr>
          <p:sp>
            <p:nvSpPr>
              <p:cNvPr id="118949" name="Text Box 102"/>
              <p:cNvSpPr txBox="1">
                <a:spLocks noChangeArrowheads="1"/>
              </p:cNvSpPr>
              <p:nvPr/>
            </p:nvSpPr>
            <p:spPr bwMode="auto">
              <a:xfrm rot="5400000">
                <a:off x="2443" y="3843"/>
                <a:ext cx="2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f2</a:t>
                </a:r>
              </a:p>
            </p:txBody>
          </p:sp>
          <p:sp>
            <p:nvSpPr>
              <p:cNvPr id="118950" name="Line 103"/>
              <p:cNvSpPr>
                <a:spLocks noChangeShapeType="1"/>
              </p:cNvSpPr>
              <p:nvPr/>
            </p:nvSpPr>
            <p:spPr bwMode="auto">
              <a:xfrm>
                <a:off x="2608" y="383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210"/>
          <p:cNvGrpSpPr>
            <a:grpSpLocks/>
          </p:cNvGrpSpPr>
          <p:nvPr/>
        </p:nvGrpSpPr>
        <p:grpSpPr bwMode="auto">
          <a:xfrm>
            <a:off x="2471738" y="4524375"/>
            <a:ext cx="581025" cy="1035050"/>
            <a:chOff x="1557" y="2850"/>
            <a:chExt cx="366" cy="652"/>
          </a:xfrm>
        </p:grpSpPr>
        <p:sp>
          <p:nvSpPr>
            <p:cNvPr id="118940" name="Text Box 55"/>
            <p:cNvSpPr txBox="1">
              <a:spLocks noChangeArrowheads="1"/>
            </p:cNvSpPr>
            <p:nvPr/>
          </p:nvSpPr>
          <p:spPr bwMode="auto">
            <a:xfrm>
              <a:off x="1557" y="3323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18941" name="Group 209"/>
            <p:cNvGrpSpPr>
              <a:grpSpLocks/>
            </p:cNvGrpSpPr>
            <p:nvPr/>
          </p:nvGrpSpPr>
          <p:grpSpPr bwMode="auto">
            <a:xfrm>
              <a:off x="1724" y="2850"/>
              <a:ext cx="199" cy="454"/>
              <a:chOff x="1724" y="2850"/>
              <a:chExt cx="199" cy="454"/>
            </a:xfrm>
          </p:grpSpPr>
          <p:sp>
            <p:nvSpPr>
              <p:cNvPr id="118942" name="Line 71"/>
              <p:cNvSpPr>
                <a:spLocks noChangeShapeType="1"/>
              </p:cNvSpPr>
              <p:nvPr/>
            </p:nvSpPr>
            <p:spPr bwMode="auto">
              <a:xfrm>
                <a:off x="1724" y="2850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943" name="Group 104"/>
              <p:cNvGrpSpPr>
                <a:grpSpLocks/>
              </p:cNvGrpSpPr>
              <p:nvPr/>
            </p:nvGrpSpPr>
            <p:grpSpPr bwMode="auto">
              <a:xfrm>
                <a:off x="1750" y="2986"/>
                <a:ext cx="173" cy="299"/>
                <a:chOff x="2220" y="3838"/>
                <a:chExt cx="140" cy="239"/>
              </a:xfrm>
            </p:grpSpPr>
            <p:sp>
              <p:nvSpPr>
                <p:cNvPr id="118944" name="Text Box 105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171" y="3888"/>
                  <a:ext cx="238" cy="1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宋体" panose="02010600030101010101" pitchFamily="2" charset="-122"/>
                    </a:rPr>
                    <a:t>f3</a:t>
                  </a:r>
                </a:p>
              </p:txBody>
            </p:sp>
            <p:sp>
              <p:nvSpPr>
                <p:cNvPr id="11894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245" y="3838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9" name="Group 214"/>
          <p:cNvGrpSpPr>
            <a:grpSpLocks/>
          </p:cNvGrpSpPr>
          <p:nvPr/>
        </p:nvGrpSpPr>
        <p:grpSpPr bwMode="auto">
          <a:xfrm>
            <a:off x="3349625" y="4524375"/>
            <a:ext cx="542925" cy="1035050"/>
            <a:chOff x="2110" y="2850"/>
            <a:chExt cx="342" cy="652"/>
          </a:xfrm>
        </p:grpSpPr>
        <p:sp>
          <p:nvSpPr>
            <p:cNvPr id="118935" name="Text Box 57"/>
            <p:cNvSpPr txBox="1">
              <a:spLocks noChangeArrowheads="1"/>
            </p:cNvSpPr>
            <p:nvPr/>
          </p:nvSpPr>
          <p:spPr bwMode="auto">
            <a:xfrm>
              <a:off x="2172" y="3323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18936" name="Line 74"/>
            <p:cNvSpPr>
              <a:spLocks noChangeShapeType="1"/>
            </p:cNvSpPr>
            <p:nvPr/>
          </p:nvSpPr>
          <p:spPr bwMode="auto">
            <a:xfrm flipH="1">
              <a:off x="2284" y="2850"/>
              <a:ext cx="16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37" name="Group 107"/>
            <p:cNvGrpSpPr>
              <a:grpSpLocks/>
            </p:cNvGrpSpPr>
            <p:nvPr/>
          </p:nvGrpSpPr>
          <p:grpSpPr bwMode="auto">
            <a:xfrm rot="-1893038">
              <a:off x="2110" y="2975"/>
              <a:ext cx="292" cy="214"/>
              <a:chOff x="337" y="2852"/>
              <a:chExt cx="237" cy="171"/>
            </a:xfrm>
          </p:grpSpPr>
          <p:sp>
            <p:nvSpPr>
              <p:cNvPr id="118938" name="Text Box 108"/>
              <p:cNvSpPr txBox="1">
                <a:spLocks noChangeArrowheads="1"/>
              </p:cNvSpPr>
              <p:nvPr/>
            </p:nvSpPr>
            <p:spPr bwMode="auto">
              <a:xfrm rot="-1696860">
                <a:off x="337" y="2852"/>
                <a:ext cx="237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f3</a:t>
                </a:r>
              </a:p>
            </p:txBody>
          </p:sp>
          <p:sp>
            <p:nvSpPr>
              <p:cNvPr id="118939" name="Line 109"/>
              <p:cNvSpPr>
                <a:spLocks noChangeShapeType="1"/>
              </p:cNvSpPr>
              <p:nvPr/>
            </p:nvSpPr>
            <p:spPr bwMode="auto">
              <a:xfrm flipH="1">
                <a:off x="386" y="2886"/>
                <a:ext cx="181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110"/>
          <p:cNvGrpSpPr>
            <a:grpSpLocks/>
          </p:cNvGrpSpPr>
          <p:nvPr/>
        </p:nvGrpSpPr>
        <p:grpSpPr bwMode="auto">
          <a:xfrm rot="-1360124">
            <a:off x="3709988" y="4622800"/>
            <a:ext cx="668337" cy="611188"/>
            <a:chOff x="431" y="3032"/>
            <a:chExt cx="341" cy="307"/>
          </a:xfrm>
        </p:grpSpPr>
        <p:sp>
          <p:nvSpPr>
            <p:cNvPr id="118932" name="Line 111"/>
            <p:cNvSpPr>
              <a:spLocks noChangeShapeType="1"/>
            </p:cNvSpPr>
            <p:nvPr/>
          </p:nvSpPr>
          <p:spPr bwMode="auto">
            <a:xfrm flipV="1">
              <a:off x="431" y="306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33" name="Text Box 112"/>
            <p:cNvSpPr txBox="1">
              <a:spLocks noChangeArrowheads="1"/>
            </p:cNvSpPr>
            <p:nvPr/>
          </p:nvSpPr>
          <p:spPr bwMode="auto">
            <a:xfrm rot="-2590145">
              <a:off x="534" y="3032"/>
              <a:ext cx="23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f4</a:t>
              </a:r>
            </a:p>
          </p:txBody>
        </p:sp>
        <p:sp>
          <p:nvSpPr>
            <p:cNvPr id="118934" name="Text Box 113"/>
            <p:cNvSpPr txBox="1">
              <a:spLocks noChangeArrowheads="1"/>
            </p:cNvSpPr>
            <p:nvPr/>
          </p:nvSpPr>
          <p:spPr bwMode="auto">
            <a:xfrm rot="-2793122">
              <a:off x="404" y="3151"/>
              <a:ext cx="237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f5</a:t>
              </a:r>
            </a:p>
          </p:txBody>
        </p:sp>
      </p:grpSp>
      <p:grpSp>
        <p:nvGrpSpPr>
          <p:cNvPr id="22" name="Group 216"/>
          <p:cNvGrpSpPr>
            <a:grpSpLocks/>
          </p:cNvGrpSpPr>
          <p:nvPr/>
        </p:nvGrpSpPr>
        <p:grpSpPr bwMode="auto">
          <a:xfrm>
            <a:off x="4162425" y="4524375"/>
            <a:ext cx="619125" cy="1035050"/>
            <a:chOff x="2622" y="2850"/>
            <a:chExt cx="390" cy="652"/>
          </a:xfrm>
        </p:grpSpPr>
        <p:sp>
          <p:nvSpPr>
            <p:cNvPr id="118926" name="Text Box 58"/>
            <p:cNvSpPr txBox="1">
              <a:spLocks noChangeArrowheads="1"/>
            </p:cNvSpPr>
            <p:nvPr/>
          </p:nvSpPr>
          <p:spPr bwMode="auto">
            <a:xfrm>
              <a:off x="2732" y="3323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118927" name="Line 73"/>
            <p:cNvSpPr>
              <a:spLocks noChangeShapeType="1"/>
            </p:cNvSpPr>
            <p:nvPr/>
          </p:nvSpPr>
          <p:spPr bwMode="auto">
            <a:xfrm>
              <a:off x="2865" y="285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28" name="Group 114"/>
            <p:cNvGrpSpPr>
              <a:grpSpLocks/>
            </p:cNvGrpSpPr>
            <p:nvPr/>
          </p:nvGrpSpPr>
          <p:grpSpPr bwMode="auto">
            <a:xfrm>
              <a:off x="2622" y="2876"/>
              <a:ext cx="259" cy="399"/>
              <a:chOff x="563" y="2933"/>
              <a:chExt cx="210" cy="319"/>
            </a:xfrm>
          </p:grpSpPr>
          <p:sp>
            <p:nvSpPr>
              <p:cNvPr id="118929" name="Line 115"/>
              <p:cNvSpPr>
                <a:spLocks noChangeShapeType="1"/>
              </p:cNvSpPr>
              <p:nvPr/>
            </p:nvSpPr>
            <p:spPr bwMode="auto">
              <a:xfrm>
                <a:off x="703" y="3067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30" name="Text Box 116"/>
              <p:cNvSpPr txBox="1">
                <a:spLocks noChangeArrowheads="1"/>
              </p:cNvSpPr>
              <p:nvPr/>
            </p:nvSpPr>
            <p:spPr bwMode="auto">
              <a:xfrm rot="5400000">
                <a:off x="635" y="2931"/>
                <a:ext cx="136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f4</a:t>
                </a:r>
              </a:p>
            </p:txBody>
          </p:sp>
          <p:sp>
            <p:nvSpPr>
              <p:cNvPr id="118931" name="Text Box 117"/>
              <p:cNvSpPr txBox="1">
                <a:spLocks noChangeArrowheads="1"/>
              </p:cNvSpPr>
              <p:nvPr/>
            </p:nvSpPr>
            <p:spPr bwMode="auto">
              <a:xfrm rot="5400000">
                <a:off x="565" y="3115"/>
                <a:ext cx="13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f6</a:t>
                </a:r>
              </a:p>
            </p:txBody>
          </p:sp>
        </p:grpSp>
      </p:grpSp>
      <p:grpSp>
        <p:nvGrpSpPr>
          <p:cNvPr id="24" name="Group 118"/>
          <p:cNvGrpSpPr>
            <a:grpSpLocks/>
          </p:cNvGrpSpPr>
          <p:nvPr/>
        </p:nvGrpSpPr>
        <p:grpSpPr bwMode="auto">
          <a:xfrm>
            <a:off x="4603750" y="4560888"/>
            <a:ext cx="323850" cy="635000"/>
            <a:chOff x="688" y="2886"/>
            <a:chExt cx="166" cy="319"/>
          </a:xfrm>
        </p:grpSpPr>
        <p:sp>
          <p:nvSpPr>
            <p:cNvPr id="118923" name="Line 119"/>
            <p:cNvSpPr>
              <a:spLocks noChangeShapeType="1"/>
            </p:cNvSpPr>
            <p:nvPr/>
          </p:nvSpPr>
          <p:spPr bwMode="auto">
            <a:xfrm flipV="1">
              <a:off x="703" y="293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24" name="Text Box 120"/>
            <p:cNvSpPr txBox="1">
              <a:spLocks noChangeArrowheads="1"/>
            </p:cNvSpPr>
            <p:nvPr/>
          </p:nvSpPr>
          <p:spPr bwMode="auto">
            <a:xfrm>
              <a:off x="703" y="2886"/>
              <a:ext cx="1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f7</a:t>
              </a:r>
            </a:p>
          </p:txBody>
        </p:sp>
        <p:sp>
          <p:nvSpPr>
            <p:cNvPr id="118925" name="Text Box 121"/>
            <p:cNvSpPr txBox="1">
              <a:spLocks noChangeArrowheads="1"/>
            </p:cNvSpPr>
            <p:nvPr/>
          </p:nvSpPr>
          <p:spPr bwMode="auto">
            <a:xfrm>
              <a:off x="688" y="3067"/>
              <a:ext cx="15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f8</a:t>
              </a:r>
            </a:p>
          </p:txBody>
        </p:sp>
      </p:grpSp>
      <p:grpSp>
        <p:nvGrpSpPr>
          <p:cNvPr id="25" name="Group 215"/>
          <p:cNvGrpSpPr>
            <a:grpSpLocks/>
          </p:cNvGrpSpPr>
          <p:nvPr/>
        </p:nvGrpSpPr>
        <p:grpSpPr bwMode="auto">
          <a:xfrm>
            <a:off x="4948238" y="4524375"/>
            <a:ext cx="631825" cy="1035050"/>
            <a:chOff x="3117" y="2850"/>
            <a:chExt cx="398" cy="652"/>
          </a:xfrm>
        </p:grpSpPr>
        <p:sp>
          <p:nvSpPr>
            <p:cNvPr id="118918" name="Text Box 59"/>
            <p:cNvSpPr txBox="1">
              <a:spLocks noChangeArrowheads="1"/>
            </p:cNvSpPr>
            <p:nvPr/>
          </p:nvSpPr>
          <p:spPr bwMode="auto">
            <a:xfrm>
              <a:off x="3235" y="3323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118919" name="Line 75"/>
            <p:cNvSpPr>
              <a:spLocks noChangeShapeType="1"/>
            </p:cNvSpPr>
            <p:nvPr/>
          </p:nvSpPr>
          <p:spPr bwMode="auto">
            <a:xfrm>
              <a:off x="3291" y="2850"/>
              <a:ext cx="11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20" name="Group 122"/>
            <p:cNvGrpSpPr>
              <a:grpSpLocks/>
            </p:cNvGrpSpPr>
            <p:nvPr/>
          </p:nvGrpSpPr>
          <p:grpSpPr bwMode="auto">
            <a:xfrm rot="1683640">
              <a:off x="3117" y="2958"/>
              <a:ext cx="276" cy="374"/>
              <a:chOff x="487" y="2877"/>
              <a:chExt cx="116" cy="227"/>
            </a:xfrm>
          </p:grpSpPr>
          <p:sp>
            <p:nvSpPr>
              <p:cNvPr id="118921" name="Line 123"/>
              <p:cNvSpPr>
                <a:spLocks noChangeShapeType="1"/>
              </p:cNvSpPr>
              <p:nvPr/>
            </p:nvSpPr>
            <p:spPr bwMode="auto">
              <a:xfrm>
                <a:off x="513" y="2895"/>
                <a:ext cx="9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22" name="Text Box 124"/>
              <p:cNvSpPr txBox="1">
                <a:spLocks noChangeArrowheads="1"/>
              </p:cNvSpPr>
              <p:nvPr/>
            </p:nvSpPr>
            <p:spPr bwMode="auto">
              <a:xfrm rot="3554316">
                <a:off x="410" y="2954"/>
                <a:ext cx="227" cy="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f5</a:t>
                </a:r>
              </a:p>
            </p:txBody>
          </p:sp>
        </p:grpSp>
      </p:grpSp>
      <p:grpSp>
        <p:nvGrpSpPr>
          <p:cNvPr id="27" name="Group 125"/>
          <p:cNvGrpSpPr>
            <a:grpSpLocks/>
          </p:cNvGrpSpPr>
          <p:nvPr/>
        </p:nvGrpSpPr>
        <p:grpSpPr bwMode="auto">
          <a:xfrm rot="1171358">
            <a:off x="5311775" y="4664075"/>
            <a:ext cx="438150" cy="461963"/>
            <a:chOff x="476" y="2929"/>
            <a:chExt cx="155" cy="229"/>
          </a:xfrm>
        </p:grpSpPr>
        <p:sp>
          <p:nvSpPr>
            <p:cNvPr id="118916" name="Line 126"/>
            <p:cNvSpPr>
              <a:spLocks noChangeShapeType="1"/>
            </p:cNvSpPr>
            <p:nvPr/>
          </p:nvSpPr>
          <p:spPr bwMode="auto">
            <a:xfrm flipH="1" flipV="1">
              <a:off x="476" y="2976"/>
              <a:ext cx="9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17" name="Text Box 127"/>
            <p:cNvSpPr txBox="1">
              <a:spLocks noChangeArrowheads="1"/>
            </p:cNvSpPr>
            <p:nvPr/>
          </p:nvSpPr>
          <p:spPr bwMode="auto">
            <a:xfrm rot="3238648">
              <a:off x="470" y="2993"/>
              <a:ext cx="2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f6</a:t>
              </a:r>
            </a:p>
          </p:txBody>
        </p:sp>
      </p:grpSp>
      <p:grpSp>
        <p:nvGrpSpPr>
          <p:cNvPr id="28" name="Group 217"/>
          <p:cNvGrpSpPr>
            <a:grpSpLocks/>
          </p:cNvGrpSpPr>
          <p:nvPr/>
        </p:nvGrpSpPr>
        <p:grpSpPr bwMode="auto">
          <a:xfrm>
            <a:off x="5846763" y="4524375"/>
            <a:ext cx="444500" cy="1004888"/>
            <a:chOff x="3683" y="2850"/>
            <a:chExt cx="280" cy="633"/>
          </a:xfrm>
        </p:grpSpPr>
        <p:sp>
          <p:nvSpPr>
            <p:cNvPr id="118911" name="Text Box 60"/>
            <p:cNvSpPr txBox="1">
              <a:spLocks noChangeArrowheads="1"/>
            </p:cNvSpPr>
            <p:nvPr/>
          </p:nvSpPr>
          <p:spPr bwMode="auto">
            <a:xfrm>
              <a:off x="3683" y="3323"/>
              <a:ext cx="280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F</a:t>
              </a:r>
            </a:p>
          </p:txBody>
        </p:sp>
        <p:sp>
          <p:nvSpPr>
            <p:cNvPr id="118912" name="Line 76"/>
            <p:cNvSpPr>
              <a:spLocks noChangeShapeType="1"/>
            </p:cNvSpPr>
            <p:nvPr/>
          </p:nvSpPr>
          <p:spPr bwMode="auto">
            <a:xfrm flipH="1">
              <a:off x="3851" y="2850"/>
              <a:ext cx="11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13" name="Group 128"/>
            <p:cNvGrpSpPr>
              <a:grpSpLocks/>
            </p:cNvGrpSpPr>
            <p:nvPr/>
          </p:nvGrpSpPr>
          <p:grpSpPr bwMode="auto">
            <a:xfrm rot="-1484205">
              <a:off x="3684" y="2928"/>
              <a:ext cx="220" cy="277"/>
              <a:chOff x="590" y="2971"/>
              <a:chExt cx="167" cy="269"/>
            </a:xfrm>
          </p:grpSpPr>
          <p:sp>
            <p:nvSpPr>
              <p:cNvPr id="118914" name="Line 129"/>
              <p:cNvSpPr>
                <a:spLocks noChangeShapeType="1"/>
              </p:cNvSpPr>
              <p:nvPr/>
            </p:nvSpPr>
            <p:spPr bwMode="auto">
              <a:xfrm flipH="1">
                <a:off x="621" y="3058"/>
                <a:ext cx="13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15" name="Text Box 130"/>
              <p:cNvSpPr txBox="1">
                <a:spLocks noChangeArrowheads="1"/>
              </p:cNvSpPr>
              <p:nvPr/>
            </p:nvSpPr>
            <p:spPr bwMode="auto">
              <a:xfrm rot="-2925647">
                <a:off x="542" y="3019"/>
                <a:ext cx="227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f7</a:t>
                </a:r>
              </a:p>
            </p:txBody>
          </p:sp>
        </p:grpSp>
      </p:grpSp>
      <p:grpSp>
        <p:nvGrpSpPr>
          <p:cNvPr id="30" name="Group 131"/>
          <p:cNvGrpSpPr>
            <a:grpSpLocks/>
          </p:cNvGrpSpPr>
          <p:nvPr/>
        </p:nvGrpSpPr>
        <p:grpSpPr bwMode="auto">
          <a:xfrm rot="-1366382">
            <a:off x="6207125" y="4732338"/>
            <a:ext cx="388938" cy="487362"/>
            <a:chOff x="476" y="3100"/>
            <a:chExt cx="149" cy="227"/>
          </a:xfrm>
        </p:grpSpPr>
        <p:sp>
          <p:nvSpPr>
            <p:cNvPr id="118909" name="Line 132"/>
            <p:cNvSpPr>
              <a:spLocks noChangeShapeType="1"/>
            </p:cNvSpPr>
            <p:nvPr/>
          </p:nvSpPr>
          <p:spPr bwMode="auto">
            <a:xfrm flipV="1">
              <a:off x="476" y="3113"/>
              <a:ext cx="9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10" name="Text Box 133"/>
            <p:cNvSpPr txBox="1">
              <a:spLocks noChangeArrowheads="1"/>
            </p:cNvSpPr>
            <p:nvPr/>
          </p:nvSpPr>
          <p:spPr bwMode="auto">
            <a:xfrm rot="-3351914">
              <a:off x="459" y="3161"/>
              <a:ext cx="22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f9</a:t>
              </a:r>
            </a:p>
          </p:txBody>
        </p:sp>
      </p:grpSp>
      <p:grpSp>
        <p:nvGrpSpPr>
          <p:cNvPr id="31" name="Group 197"/>
          <p:cNvGrpSpPr>
            <a:grpSpLocks/>
          </p:cNvGrpSpPr>
          <p:nvPr/>
        </p:nvGrpSpPr>
        <p:grpSpPr bwMode="auto">
          <a:xfrm>
            <a:off x="6557963" y="4524375"/>
            <a:ext cx="711200" cy="1035050"/>
            <a:chOff x="4131" y="2850"/>
            <a:chExt cx="448" cy="652"/>
          </a:xfrm>
        </p:grpSpPr>
        <p:sp>
          <p:nvSpPr>
            <p:cNvPr id="118904" name="Text Box 56"/>
            <p:cNvSpPr txBox="1">
              <a:spLocks noChangeArrowheads="1"/>
            </p:cNvSpPr>
            <p:nvPr/>
          </p:nvSpPr>
          <p:spPr bwMode="auto">
            <a:xfrm>
              <a:off x="4131" y="3323"/>
              <a:ext cx="448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put f9</a:t>
              </a:r>
            </a:p>
          </p:txBody>
        </p:sp>
        <p:sp>
          <p:nvSpPr>
            <p:cNvPr id="118905" name="Line 77"/>
            <p:cNvSpPr>
              <a:spLocks noChangeShapeType="1"/>
            </p:cNvSpPr>
            <p:nvPr/>
          </p:nvSpPr>
          <p:spPr bwMode="auto">
            <a:xfrm>
              <a:off x="4299" y="285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06" name="Group 134"/>
            <p:cNvGrpSpPr>
              <a:grpSpLocks/>
            </p:cNvGrpSpPr>
            <p:nvPr/>
          </p:nvGrpSpPr>
          <p:grpSpPr bwMode="auto">
            <a:xfrm>
              <a:off x="4354" y="2986"/>
              <a:ext cx="168" cy="258"/>
              <a:chOff x="3061" y="3814"/>
              <a:chExt cx="136" cy="206"/>
            </a:xfrm>
          </p:grpSpPr>
          <p:sp>
            <p:nvSpPr>
              <p:cNvPr id="118907" name="Line 135"/>
              <p:cNvSpPr>
                <a:spLocks noChangeShapeType="1"/>
              </p:cNvSpPr>
              <p:nvPr/>
            </p:nvSpPr>
            <p:spPr bwMode="auto">
              <a:xfrm>
                <a:off x="3061" y="383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08" name="Text Box 136"/>
              <p:cNvSpPr txBox="1">
                <a:spLocks noChangeArrowheads="1"/>
              </p:cNvSpPr>
              <p:nvPr/>
            </p:nvSpPr>
            <p:spPr bwMode="auto">
              <a:xfrm>
                <a:off x="3061" y="3814"/>
                <a:ext cx="136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f9</a:t>
                </a:r>
              </a:p>
            </p:txBody>
          </p:sp>
        </p:grpSp>
      </p:grpSp>
      <p:grpSp>
        <p:nvGrpSpPr>
          <p:cNvPr id="118785" name="Group 218"/>
          <p:cNvGrpSpPr>
            <a:grpSpLocks/>
          </p:cNvGrpSpPr>
          <p:nvPr/>
        </p:nvGrpSpPr>
        <p:grpSpPr bwMode="auto">
          <a:xfrm>
            <a:off x="7356475" y="4524375"/>
            <a:ext cx="533400" cy="1035050"/>
            <a:chOff x="4634" y="2850"/>
            <a:chExt cx="336" cy="652"/>
          </a:xfrm>
        </p:grpSpPr>
        <p:sp>
          <p:nvSpPr>
            <p:cNvPr id="118899" name="Text Box 62"/>
            <p:cNvSpPr txBox="1">
              <a:spLocks noChangeArrowheads="1"/>
            </p:cNvSpPr>
            <p:nvPr/>
          </p:nvSpPr>
          <p:spPr bwMode="auto">
            <a:xfrm>
              <a:off x="4690" y="3323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G</a:t>
              </a:r>
            </a:p>
          </p:txBody>
        </p:sp>
        <p:sp>
          <p:nvSpPr>
            <p:cNvPr id="118900" name="Line 78"/>
            <p:cNvSpPr>
              <a:spLocks noChangeShapeType="1"/>
            </p:cNvSpPr>
            <p:nvPr/>
          </p:nvSpPr>
          <p:spPr bwMode="auto">
            <a:xfrm>
              <a:off x="4857" y="2850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901" name="Group 137"/>
            <p:cNvGrpSpPr>
              <a:grpSpLocks/>
            </p:cNvGrpSpPr>
            <p:nvPr/>
          </p:nvGrpSpPr>
          <p:grpSpPr bwMode="auto">
            <a:xfrm>
              <a:off x="4634" y="2986"/>
              <a:ext cx="168" cy="258"/>
              <a:chOff x="3107" y="3974"/>
              <a:chExt cx="136" cy="206"/>
            </a:xfrm>
          </p:grpSpPr>
          <p:sp>
            <p:nvSpPr>
              <p:cNvPr id="118902" name="Line 138"/>
              <p:cNvSpPr>
                <a:spLocks noChangeShapeType="1"/>
              </p:cNvSpPr>
              <p:nvPr/>
            </p:nvSpPr>
            <p:spPr bwMode="auto">
              <a:xfrm>
                <a:off x="3243" y="3998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903" name="Text Box 139"/>
              <p:cNvSpPr txBox="1">
                <a:spLocks noChangeArrowheads="1"/>
              </p:cNvSpPr>
              <p:nvPr/>
            </p:nvSpPr>
            <p:spPr bwMode="auto">
              <a:xfrm>
                <a:off x="3107" y="3974"/>
                <a:ext cx="136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f8</a:t>
                </a:r>
              </a:p>
            </p:txBody>
          </p:sp>
        </p:grpSp>
      </p:grpSp>
      <p:grpSp>
        <p:nvGrpSpPr>
          <p:cNvPr id="118787" name="Group 140"/>
          <p:cNvGrpSpPr>
            <a:grpSpLocks/>
          </p:cNvGrpSpPr>
          <p:nvPr/>
        </p:nvGrpSpPr>
        <p:grpSpPr bwMode="auto">
          <a:xfrm>
            <a:off x="7800975" y="4787900"/>
            <a:ext cx="355600" cy="449263"/>
            <a:chOff x="5057" y="2864"/>
            <a:chExt cx="182" cy="226"/>
          </a:xfrm>
        </p:grpSpPr>
        <p:sp>
          <p:nvSpPr>
            <p:cNvPr id="118897" name="Line 141"/>
            <p:cNvSpPr>
              <a:spLocks noChangeShapeType="1"/>
            </p:cNvSpPr>
            <p:nvPr/>
          </p:nvSpPr>
          <p:spPr bwMode="auto">
            <a:xfrm>
              <a:off x="5057" y="2864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98" name="Text Box 142"/>
            <p:cNvSpPr txBox="1">
              <a:spLocks noChangeArrowheads="1"/>
            </p:cNvSpPr>
            <p:nvPr/>
          </p:nvSpPr>
          <p:spPr bwMode="auto">
            <a:xfrm>
              <a:off x="5057" y="2952"/>
              <a:ext cx="18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f10</a:t>
              </a:r>
            </a:p>
          </p:txBody>
        </p:sp>
      </p:grpSp>
      <p:grpSp>
        <p:nvGrpSpPr>
          <p:cNvPr id="118788" name="Group 219"/>
          <p:cNvGrpSpPr>
            <a:grpSpLocks/>
          </p:cNvGrpSpPr>
          <p:nvPr/>
        </p:nvGrpSpPr>
        <p:grpSpPr bwMode="auto">
          <a:xfrm>
            <a:off x="7178675" y="5553075"/>
            <a:ext cx="1155700" cy="908050"/>
            <a:chOff x="4522" y="3498"/>
            <a:chExt cx="728" cy="572"/>
          </a:xfrm>
        </p:grpSpPr>
        <p:sp>
          <p:nvSpPr>
            <p:cNvPr id="118892" name="Text Box 66"/>
            <p:cNvSpPr txBox="1">
              <a:spLocks noChangeArrowheads="1"/>
            </p:cNvSpPr>
            <p:nvPr/>
          </p:nvSpPr>
          <p:spPr bwMode="auto">
            <a:xfrm>
              <a:off x="4579" y="3891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118893" name="Line 82"/>
            <p:cNvSpPr>
              <a:spLocks noChangeShapeType="1"/>
            </p:cNvSpPr>
            <p:nvPr/>
          </p:nvSpPr>
          <p:spPr bwMode="auto">
            <a:xfrm flipH="1">
              <a:off x="4690" y="3498"/>
              <a:ext cx="560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894" name="Group 143"/>
            <p:cNvGrpSpPr>
              <a:grpSpLocks/>
            </p:cNvGrpSpPr>
            <p:nvPr/>
          </p:nvGrpSpPr>
          <p:grpSpPr bwMode="auto">
            <a:xfrm>
              <a:off x="4522" y="3611"/>
              <a:ext cx="335" cy="243"/>
              <a:chOff x="2744" y="3962"/>
              <a:chExt cx="272" cy="194"/>
            </a:xfrm>
          </p:grpSpPr>
          <p:sp>
            <p:nvSpPr>
              <p:cNvPr id="118895" name="Line 144"/>
              <p:cNvSpPr>
                <a:spLocks noChangeShapeType="1"/>
              </p:cNvSpPr>
              <p:nvPr/>
            </p:nvSpPr>
            <p:spPr bwMode="auto">
              <a:xfrm rot="588419" flipH="1">
                <a:off x="2880" y="3999"/>
                <a:ext cx="136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96" name="Text Box 145"/>
              <p:cNvSpPr txBox="1">
                <a:spLocks noChangeArrowheads="1"/>
              </p:cNvSpPr>
              <p:nvPr/>
            </p:nvSpPr>
            <p:spPr bwMode="auto">
              <a:xfrm>
                <a:off x="2744" y="3962"/>
                <a:ext cx="272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f10</a:t>
                </a:r>
              </a:p>
            </p:txBody>
          </p:sp>
        </p:grpSp>
      </p:grpSp>
      <p:grpSp>
        <p:nvGrpSpPr>
          <p:cNvPr id="118790" name="Group 146"/>
          <p:cNvGrpSpPr>
            <a:grpSpLocks/>
          </p:cNvGrpSpPr>
          <p:nvPr/>
        </p:nvGrpSpPr>
        <p:grpSpPr bwMode="auto">
          <a:xfrm rot="-550679">
            <a:off x="7804150" y="5732463"/>
            <a:ext cx="523875" cy="358775"/>
            <a:chOff x="2517" y="3838"/>
            <a:chExt cx="267" cy="180"/>
          </a:xfrm>
        </p:grpSpPr>
        <p:sp>
          <p:nvSpPr>
            <p:cNvPr id="118890" name="Line 147"/>
            <p:cNvSpPr>
              <a:spLocks noChangeShapeType="1"/>
            </p:cNvSpPr>
            <p:nvPr/>
          </p:nvSpPr>
          <p:spPr bwMode="auto">
            <a:xfrm flipV="1">
              <a:off x="2517" y="3838"/>
              <a:ext cx="227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91" name="Text Box 148"/>
            <p:cNvSpPr txBox="1">
              <a:spLocks noChangeArrowheads="1"/>
            </p:cNvSpPr>
            <p:nvPr/>
          </p:nvSpPr>
          <p:spPr bwMode="auto">
            <a:xfrm>
              <a:off x="2604" y="3880"/>
              <a:ext cx="18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f11</a:t>
              </a:r>
            </a:p>
          </p:txBody>
        </p:sp>
      </p:grpSp>
      <p:grpSp>
        <p:nvGrpSpPr>
          <p:cNvPr id="118791" name="Group 201"/>
          <p:cNvGrpSpPr>
            <a:grpSpLocks/>
          </p:cNvGrpSpPr>
          <p:nvPr/>
        </p:nvGrpSpPr>
        <p:grpSpPr bwMode="auto">
          <a:xfrm>
            <a:off x="7978775" y="5553075"/>
            <a:ext cx="1063625" cy="877888"/>
            <a:chOff x="5026" y="3498"/>
            <a:chExt cx="670" cy="553"/>
          </a:xfrm>
        </p:grpSpPr>
        <p:sp>
          <p:nvSpPr>
            <p:cNvPr id="118885" name="Text Box 65"/>
            <p:cNvSpPr txBox="1">
              <a:spLocks noChangeArrowheads="1"/>
            </p:cNvSpPr>
            <p:nvPr/>
          </p:nvSpPr>
          <p:spPr bwMode="auto">
            <a:xfrm>
              <a:off x="5026" y="3891"/>
              <a:ext cx="505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put f11</a:t>
              </a:r>
            </a:p>
          </p:txBody>
        </p:sp>
        <p:sp>
          <p:nvSpPr>
            <p:cNvPr id="118886" name="Line 83"/>
            <p:cNvSpPr>
              <a:spLocks noChangeShapeType="1"/>
            </p:cNvSpPr>
            <p:nvPr/>
          </p:nvSpPr>
          <p:spPr bwMode="auto">
            <a:xfrm>
              <a:off x="5417" y="3498"/>
              <a:ext cx="0" cy="3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8887" name="Group 149"/>
            <p:cNvGrpSpPr>
              <a:grpSpLocks/>
            </p:cNvGrpSpPr>
            <p:nvPr/>
          </p:nvGrpSpPr>
          <p:grpSpPr bwMode="auto">
            <a:xfrm>
              <a:off x="5473" y="3581"/>
              <a:ext cx="223" cy="258"/>
              <a:chOff x="4967" y="2840"/>
              <a:chExt cx="181" cy="206"/>
            </a:xfrm>
          </p:grpSpPr>
          <p:sp>
            <p:nvSpPr>
              <p:cNvPr id="118888" name="Line 150"/>
              <p:cNvSpPr>
                <a:spLocks noChangeShapeType="1"/>
              </p:cNvSpPr>
              <p:nvPr/>
            </p:nvSpPr>
            <p:spPr bwMode="auto">
              <a:xfrm>
                <a:off x="4967" y="2864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89" name="Text Box 151"/>
              <p:cNvSpPr txBox="1">
                <a:spLocks noChangeArrowheads="1"/>
              </p:cNvSpPr>
              <p:nvPr/>
            </p:nvSpPr>
            <p:spPr bwMode="auto">
              <a:xfrm>
                <a:off x="4967" y="2840"/>
                <a:ext cx="181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f11</a:t>
                </a:r>
              </a:p>
            </p:txBody>
          </p:sp>
        </p:grpSp>
      </p:grpSp>
      <p:grpSp>
        <p:nvGrpSpPr>
          <p:cNvPr id="118793" name="Group 203"/>
          <p:cNvGrpSpPr>
            <a:grpSpLocks/>
          </p:cNvGrpSpPr>
          <p:nvPr/>
        </p:nvGrpSpPr>
        <p:grpSpPr bwMode="auto">
          <a:xfrm>
            <a:off x="4513263" y="3387725"/>
            <a:ext cx="3554412" cy="854075"/>
            <a:chOff x="2843" y="2134"/>
            <a:chExt cx="2239" cy="538"/>
          </a:xfrm>
        </p:grpSpPr>
        <p:grpSp>
          <p:nvGrpSpPr>
            <p:cNvPr id="118875" name="Group 186"/>
            <p:cNvGrpSpPr>
              <a:grpSpLocks/>
            </p:cNvGrpSpPr>
            <p:nvPr/>
          </p:nvGrpSpPr>
          <p:grpSpPr bwMode="auto">
            <a:xfrm>
              <a:off x="2900" y="2134"/>
              <a:ext cx="2182" cy="511"/>
              <a:chOff x="2900" y="2134"/>
              <a:chExt cx="2182" cy="511"/>
            </a:xfrm>
          </p:grpSpPr>
          <p:sp>
            <p:nvSpPr>
              <p:cNvPr id="118881" name="Line 70"/>
              <p:cNvSpPr>
                <a:spLocks noChangeShapeType="1"/>
              </p:cNvSpPr>
              <p:nvPr/>
            </p:nvSpPr>
            <p:spPr bwMode="auto">
              <a:xfrm>
                <a:off x="2900" y="2134"/>
                <a:ext cx="2182" cy="5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882" name="Group 152"/>
              <p:cNvGrpSpPr>
                <a:grpSpLocks/>
              </p:cNvGrpSpPr>
              <p:nvPr/>
            </p:nvGrpSpPr>
            <p:grpSpPr bwMode="auto">
              <a:xfrm rot="-1039536">
                <a:off x="3906" y="2155"/>
                <a:ext cx="280" cy="263"/>
                <a:chOff x="4830" y="2358"/>
                <a:chExt cx="227" cy="210"/>
              </a:xfrm>
            </p:grpSpPr>
            <p:sp>
              <p:nvSpPr>
                <p:cNvPr id="118883" name="Line 153"/>
                <p:cNvSpPr>
                  <a:spLocks noChangeShapeType="1"/>
                </p:cNvSpPr>
                <p:nvPr/>
              </p:nvSpPr>
              <p:spPr bwMode="auto">
                <a:xfrm>
                  <a:off x="4830" y="2411"/>
                  <a:ext cx="227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84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919" y="2358"/>
                  <a:ext cx="136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3300"/>
                      </a:solidFill>
                      <a:latin typeface="宋体" panose="02010600030101010101" pitchFamily="2" charset="-122"/>
                    </a:rPr>
                    <a:t>f8</a:t>
                  </a:r>
                </a:p>
              </p:txBody>
            </p:sp>
          </p:grpSp>
        </p:grpSp>
        <p:grpSp>
          <p:nvGrpSpPr>
            <p:cNvPr id="118876" name="Group 185"/>
            <p:cNvGrpSpPr>
              <a:grpSpLocks/>
            </p:cNvGrpSpPr>
            <p:nvPr/>
          </p:nvGrpSpPr>
          <p:grpSpPr bwMode="auto">
            <a:xfrm>
              <a:off x="2843" y="2134"/>
              <a:ext cx="1399" cy="538"/>
              <a:chOff x="2843" y="2134"/>
              <a:chExt cx="1399" cy="538"/>
            </a:xfrm>
          </p:grpSpPr>
          <p:sp>
            <p:nvSpPr>
              <p:cNvPr id="118877" name="Line 69"/>
              <p:cNvSpPr>
                <a:spLocks noChangeShapeType="1"/>
              </p:cNvSpPr>
              <p:nvPr/>
            </p:nvSpPr>
            <p:spPr bwMode="auto">
              <a:xfrm>
                <a:off x="2843" y="2134"/>
                <a:ext cx="1399" cy="5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878" name="Group 155"/>
              <p:cNvGrpSpPr>
                <a:grpSpLocks/>
              </p:cNvGrpSpPr>
              <p:nvPr/>
            </p:nvGrpSpPr>
            <p:grpSpPr bwMode="auto">
              <a:xfrm>
                <a:off x="3571" y="2402"/>
                <a:ext cx="280" cy="270"/>
                <a:chOff x="4286" y="2160"/>
                <a:chExt cx="227" cy="216"/>
              </a:xfrm>
            </p:grpSpPr>
            <p:sp>
              <p:nvSpPr>
                <p:cNvPr id="118879" name="Line 156"/>
                <p:cNvSpPr>
                  <a:spLocks noChangeShapeType="1"/>
                </p:cNvSpPr>
                <p:nvPr/>
              </p:nvSpPr>
              <p:spPr bwMode="auto">
                <a:xfrm rot="-1039536">
                  <a:off x="4286" y="2160"/>
                  <a:ext cx="227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80" name="Text Box 157"/>
                <p:cNvSpPr txBox="1">
                  <a:spLocks noChangeArrowheads="1"/>
                </p:cNvSpPr>
                <p:nvPr/>
              </p:nvSpPr>
              <p:spPr bwMode="auto">
                <a:xfrm rot="-1039536">
                  <a:off x="4320" y="2238"/>
                  <a:ext cx="137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3300"/>
                      </a:solidFill>
                      <a:latin typeface="宋体" panose="02010600030101010101" pitchFamily="2" charset="-122"/>
                    </a:rPr>
                    <a:t>f7</a:t>
                  </a:r>
                </a:p>
              </p:txBody>
            </p:sp>
          </p:grpSp>
        </p:grpSp>
      </p:grpSp>
      <p:grpSp>
        <p:nvGrpSpPr>
          <p:cNvPr id="118798" name="Group 206"/>
          <p:cNvGrpSpPr>
            <a:grpSpLocks/>
          </p:cNvGrpSpPr>
          <p:nvPr/>
        </p:nvGrpSpPr>
        <p:grpSpPr bwMode="auto">
          <a:xfrm>
            <a:off x="3448050" y="3387725"/>
            <a:ext cx="2220913" cy="1095375"/>
            <a:chOff x="2172" y="2134"/>
            <a:chExt cx="1399" cy="690"/>
          </a:xfrm>
        </p:grpSpPr>
        <p:sp>
          <p:nvSpPr>
            <p:cNvPr id="118865" name="Text Box 51"/>
            <p:cNvSpPr txBox="1">
              <a:spLocks noChangeArrowheads="1"/>
            </p:cNvSpPr>
            <p:nvPr/>
          </p:nvSpPr>
          <p:spPr bwMode="auto">
            <a:xfrm>
              <a:off x="2172" y="2645"/>
              <a:ext cx="1399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将</a:t>
              </a:r>
              <a:r>
                <a:rPr lang="en-US" altLang="zh-CN" sz="1800" b="1">
                  <a:latin typeface="宋体" panose="02010600030101010101" pitchFamily="2" charset="-122"/>
                </a:rPr>
                <a:t>f3</a:t>
              </a:r>
              <a:r>
                <a:rPr lang="zh-CN" altLang="en-US" sz="1800" b="1">
                  <a:latin typeface="宋体" panose="02010600030101010101" pitchFamily="2" charset="-122"/>
                </a:rPr>
                <a:t>变换成</a:t>
              </a:r>
              <a:r>
                <a:rPr lang="en-US" altLang="zh-CN" sz="1800" b="1">
                  <a:latin typeface="宋体" panose="02010600030101010101" pitchFamily="2" charset="-122"/>
                </a:rPr>
                <a:t>f7</a:t>
              </a:r>
              <a:r>
                <a:rPr lang="zh-CN" altLang="en-US" sz="1800" b="1">
                  <a:latin typeface="宋体" panose="02010600030101010101" pitchFamily="2" charset="-122"/>
                </a:rPr>
                <a:t>和</a:t>
              </a:r>
              <a:r>
                <a:rPr lang="en-US" altLang="zh-CN" sz="1800" b="1">
                  <a:latin typeface="宋体" panose="02010600030101010101" pitchFamily="2" charset="-122"/>
                </a:rPr>
                <a:t>f8</a:t>
              </a:r>
            </a:p>
          </p:txBody>
        </p:sp>
        <p:grpSp>
          <p:nvGrpSpPr>
            <p:cNvPr id="118866" name="Group 192"/>
            <p:cNvGrpSpPr>
              <a:grpSpLocks/>
            </p:cNvGrpSpPr>
            <p:nvPr/>
          </p:nvGrpSpPr>
          <p:grpSpPr bwMode="auto">
            <a:xfrm>
              <a:off x="2617" y="2134"/>
              <a:ext cx="507" cy="511"/>
              <a:chOff x="2617" y="2134"/>
              <a:chExt cx="507" cy="511"/>
            </a:xfrm>
          </p:grpSpPr>
          <p:sp>
            <p:nvSpPr>
              <p:cNvPr id="118867" name="Line 67"/>
              <p:cNvSpPr>
                <a:spLocks noChangeShapeType="1"/>
              </p:cNvSpPr>
              <p:nvPr/>
            </p:nvSpPr>
            <p:spPr bwMode="auto">
              <a:xfrm>
                <a:off x="2865" y="2134"/>
                <a:ext cx="0" cy="5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8868" name="Group 158"/>
              <p:cNvGrpSpPr>
                <a:grpSpLocks/>
              </p:cNvGrpSpPr>
              <p:nvPr/>
            </p:nvGrpSpPr>
            <p:grpSpPr bwMode="auto">
              <a:xfrm>
                <a:off x="2821" y="2213"/>
                <a:ext cx="303" cy="429"/>
                <a:chOff x="4694" y="2363"/>
                <a:chExt cx="246" cy="343"/>
              </a:xfrm>
            </p:grpSpPr>
            <p:sp>
              <p:nvSpPr>
                <p:cNvPr id="118872" name="Line 159"/>
                <p:cNvSpPr>
                  <a:spLocks noChangeShapeType="1"/>
                </p:cNvSpPr>
                <p:nvPr/>
              </p:nvSpPr>
              <p:spPr bwMode="auto">
                <a:xfrm rot="3234859">
                  <a:off x="4659" y="2470"/>
                  <a:ext cx="227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73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785" y="2363"/>
                  <a:ext cx="155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宋体" panose="02010600030101010101" pitchFamily="2" charset="-122"/>
                    </a:rPr>
                    <a:t>f7</a:t>
                  </a:r>
                </a:p>
              </p:txBody>
            </p:sp>
            <p:sp>
              <p:nvSpPr>
                <p:cNvPr id="118874" name="Text Box 161"/>
                <p:cNvSpPr txBox="1">
                  <a:spLocks noChangeArrowheads="1"/>
                </p:cNvSpPr>
                <p:nvPr/>
              </p:nvSpPr>
              <p:spPr bwMode="auto">
                <a:xfrm rot="180878">
                  <a:off x="4783" y="2568"/>
                  <a:ext cx="150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宋体" panose="02010600030101010101" pitchFamily="2" charset="-122"/>
                    </a:rPr>
                    <a:t>f8</a:t>
                  </a:r>
                </a:p>
              </p:txBody>
            </p:sp>
          </p:grpSp>
          <p:grpSp>
            <p:nvGrpSpPr>
              <p:cNvPr id="118869" name="Group 162"/>
              <p:cNvGrpSpPr>
                <a:grpSpLocks/>
              </p:cNvGrpSpPr>
              <p:nvPr/>
            </p:nvGrpSpPr>
            <p:grpSpPr bwMode="auto">
              <a:xfrm>
                <a:off x="2617" y="2248"/>
                <a:ext cx="281" cy="284"/>
                <a:chOff x="5101" y="2886"/>
                <a:chExt cx="228" cy="227"/>
              </a:xfrm>
            </p:grpSpPr>
            <p:sp>
              <p:nvSpPr>
                <p:cNvPr id="118870" name="Line 163"/>
                <p:cNvSpPr>
                  <a:spLocks noChangeShapeType="1"/>
                </p:cNvSpPr>
                <p:nvPr/>
              </p:nvSpPr>
              <p:spPr bwMode="auto">
                <a:xfrm rot="3234859">
                  <a:off x="5137" y="2921"/>
                  <a:ext cx="227" cy="15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71" name="Text Box 164"/>
                <p:cNvSpPr txBox="1">
                  <a:spLocks noChangeArrowheads="1"/>
                </p:cNvSpPr>
                <p:nvPr/>
              </p:nvSpPr>
              <p:spPr bwMode="auto">
                <a:xfrm rot="180878">
                  <a:off x="5101" y="2931"/>
                  <a:ext cx="149" cy="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latin typeface="宋体" panose="02010600030101010101" pitchFamily="2" charset="-122"/>
                    </a:rPr>
                    <a:t>f3</a:t>
                  </a:r>
                </a:p>
              </p:txBody>
            </p:sp>
          </p:grpSp>
        </p:grpSp>
      </p:grpSp>
      <p:sp>
        <p:nvSpPr>
          <p:cNvPr id="118813" name="Text Box 166"/>
          <p:cNvSpPr txBox="1">
            <a:spLocks noChangeArrowheads="1"/>
          </p:cNvSpPr>
          <p:nvPr/>
        </p:nvSpPr>
        <p:spPr bwMode="auto">
          <a:xfrm>
            <a:off x="107950" y="115888"/>
            <a:ext cx="2881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变换分析设计示例</a:t>
            </a:r>
          </a:p>
        </p:txBody>
      </p:sp>
      <p:sp>
        <p:nvSpPr>
          <p:cNvPr id="118814" name="Line 174"/>
          <p:cNvSpPr>
            <a:spLocks noChangeShapeType="1"/>
          </p:cNvSpPr>
          <p:nvPr/>
        </p:nvSpPr>
        <p:spPr bwMode="auto">
          <a:xfrm>
            <a:off x="106363" y="549275"/>
            <a:ext cx="33131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8815" name="Group 171"/>
          <p:cNvGrpSpPr>
            <a:grpSpLocks/>
          </p:cNvGrpSpPr>
          <p:nvPr/>
        </p:nvGrpSpPr>
        <p:grpSpPr bwMode="auto">
          <a:xfrm>
            <a:off x="1187450" y="476250"/>
            <a:ext cx="7632700" cy="2016125"/>
            <a:chOff x="748" y="300"/>
            <a:chExt cx="4808" cy="1270"/>
          </a:xfrm>
        </p:grpSpPr>
        <p:sp>
          <p:nvSpPr>
            <p:cNvPr id="118824" name="Oval 5"/>
            <p:cNvSpPr>
              <a:spLocks noChangeArrowheads="1"/>
            </p:cNvSpPr>
            <p:nvPr/>
          </p:nvSpPr>
          <p:spPr bwMode="auto">
            <a:xfrm>
              <a:off x="1441" y="1096"/>
              <a:ext cx="221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18825" name="Oval 6"/>
            <p:cNvSpPr>
              <a:spLocks noChangeArrowheads="1"/>
            </p:cNvSpPr>
            <p:nvPr/>
          </p:nvSpPr>
          <p:spPr bwMode="auto">
            <a:xfrm>
              <a:off x="1939" y="947"/>
              <a:ext cx="222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18826" name="Oval 7"/>
            <p:cNvSpPr>
              <a:spLocks noChangeArrowheads="1"/>
            </p:cNvSpPr>
            <p:nvPr/>
          </p:nvSpPr>
          <p:spPr bwMode="auto">
            <a:xfrm>
              <a:off x="2437" y="748"/>
              <a:ext cx="22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8827" name="Oval 8"/>
            <p:cNvSpPr>
              <a:spLocks noChangeArrowheads="1"/>
            </p:cNvSpPr>
            <p:nvPr/>
          </p:nvSpPr>
          <p:spPr bwMode="auto">
            <a:xfrm>
              <a:off x="2991" y="997"/>
              <a:ext cx="22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118828" name="Oval 9"/>
            <p:cNvSpPr>
              <a:spLocks noChangeArrowheads="1"/>
            </p:cNvSpPr>
            <p:nvPr/>
          </p:nvSpPr>
          <p:spPr bwMode="auto">
            <a:xfrm>
              <a:off x="3378" y="697"/>
              <a:ext cx="223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18829" name="Oval 10"/>
            <p:cNvSpPr>
              <a:spLocks noChangeArrowheads="1"/>
            </p:cNvSpPr>
            <p:nvPr/>
          </p:nvSpPr>
          <p:spPr bwMode="auto">
            <a:xfrm>
              <a:off x="4210" y="548"/>
              <a:ext cx="22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18830" name="Oval 11"/>
            <p:cNvSpPr>
              <a:spLocks noChangeArrowheads="1"/>
            </p:cNvSpPr>
            <p:nvPr/>
          </p:nvSpPr>
          <p:spPr bwMode="auto">
            <a:xfrm>
              <a:off x="4099" y="897"/>
              <a:ext cx="22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18831" name="Oval 12"/>
            <p:cNvSpPr>
              <a:spLocks noChangeArrowheads="1"/>
            </p:cNvSpPr>
            <p:nvPr/>
          </p:nvSpPr>
          <p:spPr bwMode="auto">
            <a:xfrm>
              <a:off x="4819" y="1046"/>
              <a:ext cx="222" cy="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H</a:t>
              </a:r>
            </a:p>
          </p:txBody>
        </p:sp>
        <p:grpSp>
          <p:nvGrpSpPr>
            <p:cNvPr id="118832" name="Group 13"/>
            <p:cNvGrpSpPr>
              <a:grpSpLocks/>
            </p:cNvGrpSpPr>
            <p:nvPr/>
          </p:nvGrpSpPr>
          <p:grpSpPr bwMode="auto">
            <a:xfrm>
              <a:off x="1662" y="997"/>
              <a:ext cx="277" cy="199"/>
              <a:chOff x="1519" y="2614"/>
              <a:chExt cx="227" cy="181"/>
            </a:xfrm>
          </p:grpSpPr>
          <p:sp>
            <p:nvSpPr>
              <p:cNvPr id="118863" name="Line 14"/>
              <p:cNvSpPr>
                <a:spLocks noChangeShapeType="1"/>
              </p:cNvSpPr>
              <p:nvPr/>
            </p:nvSpPr>
            <p:spPr bwMode="auto">
              <a:xfrm flipV="1">
                <a:off x="1519" y="2704"/>
                <a:ext cx="22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64" name="Text Box 15"/>
              <p:cNvSpPr txBox="1">
                <a:spLocks noChangeArrowheads="1"/>
              </p:cNvSpPr>
              <p:nvPr/>
            </p:nvSpPr>
            <p:spPr bwMode="auto">
              <a:xfrm>
                <a:off x="1519" y="2614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f2</a:t>
                </a:r>
              </a:p>
            </p:txBody>
          </p:sp>
        </p:grpSp>
        <p:grpSp>
          <p:nvGrpSpPr>
            <p:cNvPr id="118833" name="Group 16"/>
            <p:cNvGrpSpPr>
              <a:grpSpLocks/>
            </p:cNvGrpSpPr>
            <p:nvPr/>
          </p:nvGrpSpPr>
          <p:grpSpPr bwMode="auto">
            <a:xfrm>
              <a:off x="2160" y="797"/>
              <a:ext cx="277" cy="200"/>
              <a:chOff x="1927" y="2432"/>
              <a:chExt cx="227" cy="182"/>
            </a:xfrm>
          </p:grpSpPr>
          <p:sp>
            <p:nvSpPr>
              <p:cNvPr id="118861" name="Line 17"/>
              <p:cNvSpPr>
                <a:spLocks noChangeShapeType="1"/>
              </p:cNvSpPr>
              <p:nvPr/>
            </p:nvSpPr>
            <p:spPr bwMode="auto">
              <a:xfrm flipV="1">
                <a:off x="1927" y="2523"/>
                <a:ext cx="227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62" name="Text Box 18"/>
              <p:cNvSpPr txBox="1">
                <a:spLocks noChangeArrowheads="1"/>
              </p:cNvSpPr>
              <p:nvPr/>
            </p:nvSpPr>
            <p:spPr bwMode="auto">
              <a:xfrm>
                <a:off x="1927" y="2432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f3</a:t>
                </a:r>
              </a:p>
            </p:txBody>
          </p:sp>
        </p:grpSp>
        <p:grpSp>
          <p:nvGrpSpPr>
            <p:cNvPr id="118834" name="Group 19"/>
            <p:cNvGrpSpPr>
              <a:grpSpLocks/>
            </p:cNvGrpSpPr>
            <p:nvPr/>
          </p:nvGrpSpPr>
          <p:grpSpPr bwMode="auto">
            <a:xfrm>
              <a:off x="2659" y="451"/>
              <a:ext cx="666" cy="497"/>
              <a:chOff x="2336" y="2117"/>
              <a:chExt cx="545" cy="452"/>
            </a:xfrm>
          </p:grpSpPr>
          <p:sp>
            <p:nvSpPr>
              <p:cNvPr id="118859" name="Arc 20"/>
              <p:cNvSpPr>
                <a:spLocks/>
              </p:cNvSpPr>
              <p:nvPr/>
            </p:nvSpPr>
            <p:spPr bwMode="auto">
              <a:xfrm rot="7488274" flipH="1" flipV="1">
                <a:off x="2450" y="2137"/>
                <a:ext cx="318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60" name="Text Box 21"/>
              <p:cNvSpPr txBox="1">
                <a:spLocks noChangeArrowheads="1"/>
              </p:cNvSpPr>
              <p:nvPr/>
            </p:nvSpPr>
            <p:spPr bwMode="auto">
              <a:xfrm>
                <a:off x="2517" y="2117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f4</a:t>
                </a:r>
              </a:p>
            </p:txBody>
          </p:sp>
        </p:grpSp>
        <p:grpSp>
          <p:nvGrpSpPr>
            <p:cNvPr id="118835" name="Group 22"/>
            <p:cNvGrpSpPr>
              <a:grpSpLocks/>
            </p:cNvGrpSpPr>
            <p:nvPr/>
          </p:nvGrpSpPr>
          <p:grpSpPr bwMode="auto">
            <a:xfrm>
              <a:off x="748" y="1146"/>
              <a:ext cx="665" cy="424"/>
              <a:chOff x="770" y="2750"/>
              <a:chExt cx="545" cy="386"/>
            </a:xfrm>
          </p:grpSpPr>
          <p:sp>
            <p:nvSpPr>
              <p:cNvPr id="118857" name="Arc 23"/>
              <p:cNvSpPr>
                <a:spLocks/>
              </p:cNvSpPr>
              <p:nvPr/>
            </p:nvSpPr>
            <p:spPr bwMode="auto">
              <a:xfrm rot="5630449" flipH="1" flipV="1">
                <a:off x="884" y="2704"/>
                <a:ext cx="318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58" name="Text Box 24"/>
              <p:cNvSpPr txBox="1">
                <a:spLocks noChangeArrowheads="1"/>
              </p:cNvSpPr>
              <p:nvPr/>
            </p:nvSpPr>
            <p:spPr bwMode="auto">
              <a:xfrm>
                <a:off x="884" y="2750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f1</a:t>
                </a:r>
              </a:p>
            </p:txBody>
          </p:sp>
        </p:grpSp>
        <p:grpSp>
          <p:nvGrpSpPr>
            <p:cNvPr id="118836" name="Group 25"/>
            <p:cNvGrpSpPr>
              <a:grpSpLocks/>
            </p:cNvGrpSpPr>
            <p:nvPr/>
          </p:nvGrpSpPr>
          <p:grpSpPr bwMode="auto">
            <a:xfrm>
              <a:off x="2603" y="846"/>
              <a:ext cx="413" cy="492"/>
              <a:chOff x="2290" y="2476"/>
              <a:chExt cx="338" cy="449"/>
            </a:xfrm>
          </p:grpSpPr>
          <p:sp>
            <p:nvSpPr>
              <p:cNvPr id="118855" name="Arc 26"/>
              <p:cNvSpPr>
                <a:spLocks/>
              </p:cNvSpPr>
              <p:nvPr/>
            </p:nvSpPr>
            <p:spPr bwMode="auto">
              <a:xfrm rot="-1645613" flipH="1" flipV="1">
                <a:off x="2305" y="2476"/>
                <a:ext cx="323" cy="410"/>
              </a:xfrm>
              <a:custGeom>
                <a:avLst/>
                <a:gdLst>
                  <a:gd name="T0" fmla="*/ 0 w 21600"/>
                  <a:gd name="T1" fmla="*/ 0 h 21448"/>
                  <a:gd name="T2" fmla="*/ 0 w 21600"/>
                  <a:gd name="T3" fmla="*/ 0 h 21448"/>
                  <a:gd name="T4" fmla="*/ 0 w 21600"/>
                  <a:gd name="T5" fmla="*/ 0 h 214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448"/>
                  <a:gd name="T11" fmla="*/ 21600 w 21600"/>
                  <a:gd name="T12" fmla="*/ 21448 h 214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448" fill="none" extrusionOk="0">
                    <a:moveTo>
                      <a:pt x="2558" y="0"/>
                    </a:moveTo>
                    <a:cubicBezTo>
                      <a:pt x="13421" y="1296"/>
                      <a:pt x="21600" y="10508"/>
                      <a:pt x="21600" y="21448"/>
                    </a:cubicBezTo>
                  </a:path>
                  <a:path w="21600" h="21448" stroke="0" extrusionOk="0">
                    <a:moveTo>
                      <a:pt x="2558" y="0"/>
                    </a:moveTo>
                    <a:cubicBezTo>
                      <a:pt x="13421" y="1296"/>
                      <a:pt x="21600" y="10508"/>
                      <a:pt x="21600" y="21448"/>
                    </a:cubicBezTo>
                    <a:lnTo>
                      <a:pt x="0" y="21448"/>
                    </a:lnTo>
                    <a:lnTo>
                      <a:pt x="255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56" name="Text Box 27"/>
              <p:cNvSpPr txBox="1">
                <a:spLocks noChangeArrowheads="1"/>
              </p:cNvSpPr>
              <p:nvPr/>
            </p:nvSpPr>
            <p:spPr bwMode="auto">
              <a:xfrm>
                <a:off x="2290" y="2750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f5</a:t>
                </a:r>
              </a:p>
            </p:txBody>
          </p:sp>
        </p:grpSp>
        <p:grpSp>
          <p:nvGrpSpPr>
            <p:cNvPr id="118837" name="Group 28"/>
            <p:cNvGrpSpPr>
              <a:grpSpLocks/>
            </p:cNvGrpSpPr>
            <p:nvPr/>
          </p:nvGrpSpPr>
          <p:grpSpPr bwMode="auto">
            <a:xfrm>
              <a:off x="3190" y="897"/>
              <a:ext cx="330" cy="442"/>
              <a:chOff x="2771" y="2523"/>
              <a:chExt cx="270" cy="403"/>
            </a:xfrm>
          </p:grpSpPr>
          <p:sp>
            <p:nvSpPr>
              <p:cNvPr id="118853" name="Arc 29"/>
              <p:cNvSpPr>
                <a:spLocks/>
              </p:cNvSpPr>
              <p:nvPr/>
            </p:nvSpPr>
            <p:spPr bwMode="auto">
              <a:xfrm rot="-5782833" flipH="1" flipV="1">
                <a:off x="2790" y="2504"/>
                <a:ext cx="231" cy="270"/>
              </a:xfrm>
              <a:custGeom>
                <a:avLst/>
                <a:gdLst>
                  <a:gd name="T0" fmla="*/ 0 w 21600"/>
                  <a:gd name="T1" fmla="*/ 0 h 21448"/>
                  <a:gd name="T2" fmla="*/ 0 w 21600"/>
                  <a:gd name="T3" fmla="*/ 0 h 21448"/>
                  <a:gd name="T4" fmla="*/ 0 w 21600"/>
                  <a:gd name="T5" fmla="*/ 0 h 2144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448"/>
                  <a:gd name="T11" fmla="*/ 21600 w 21600"/>
                  <a:gd name="T12" fmla="*/ 21448 h 214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448" fill="none" extrusionOk="0">
                    <a:moveTo>
                      <a:pt x="2558" y="0"/>
                    </a:moveTo>
                    <a:cubicBezTo>
                      <a:pt x="13421" y="1296"/>
                      <a:pt x="21600" y="10508"/>
                      <a:pt x="21600" y="21448"/>
                    </a:cubicBezTo>
                  </a:path>
                  <a:path w="21600" h="21448" stroke="0" extrusionOk="0">
                    <a:moveTo>
                      <a:pt x="2558" y="0"/>
                    </a:moveTo>
                    <a:cubicBezTo>
                      <a:pt x="13421" y="1296"/>
                      <a:pt x="21600" y="10508"/>
                      <a:pt x="21600" y="21448"/>
                    </a:cubicBezTo>
                    <a:lnTo>
                      <a:pt x="0" y="21448"/>
                    </a:lnTo>
                    <a:lnTo>
                      <a:pt x="2558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54" name="Text Box 30"/>
              <p:cNvSpPr txBox="1">
                <a:spLocks noChangeArrowheads="1"/>
              </p:cNvSpPr>
              <p:nvPr/>
            </p:nvSpPr>
            <p:spPr bwMode="auto">
              <a:xfrm>
                <a:off x="2880" y="2752"/>
                <a:ext cx="13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f6</a:t>
                </a:r>
              </a:p>
            </p:txBody>
          </p:sp>
        </p:grpSp>
        <p:grpSp>
          <p:nvGrpSpPr>
            <p:cNvPr id="118838" name="Group 31"/>
            <p:cNvGrpSpPr>
              <a:grpSpLocks/>
            </p:cNvGrpSpPr>
            <p:nvPr/>
          </p:nvGrpSpPr>
          <p:grpSpPr bwMode="auto">
            <a:xfrm>
              <a:off x="3656" y="697"/>
              <a:ext cx="460" cy="493"/>
              <a:chOff x="3152" y="2341"/>
              <a:chExt cx="377" cy="449"/>
            </a:xfrm>
          </p:grpSpPr>
          <p:sp>
            <p:nvSpPr>
              <p:cNvPr id="118851" name="Arc 32"/>
              <p:cNvSpPr>
                <a:spLocks/>
              </p:cNvSpPr>
              <p:nvPr/>
            </p:nvSpPr>
            <p:spPr bwMode="auto">
              <a:xfrm rot="-3115371" flipH="1" flipV="1">
                <a:off x="3182" y="2311"/>
                <a:ext cx="318" cy="377"/>
              </a:xfrm>
              <a:custGeom>
                <a:avLst/>
                <a:gdLst>
                  <a:gd name="T0" fmla="*/ 0 w 21600"/>
                  <a:gd name="T1" fmla="*/ 0 h 19985"/>
                  <a:gd name="T2" fmla="*/ 0 w 21600"/>
                  <a:gd name="T3" fmla="*/ 0 h 19985"/>
                  <a:gd name="T4" fmla="*/ 0 w 21600"/>
                  <a:gd name="T5" fmla="*/ 0 h 199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985"/>
                  <a:gd name="T11" fmla="*/ 21600 w 21600"/>
                  <a:gd name="T12" fmla="*/ 19985 h 199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985" fill="none" extrusionOk="0">
                    <a:moveTo>
                      <a:pt x="8195" y="0"/>
                    </a:moveTo>
                    <a:cubicBezTo>
                      <a:pt x="16304" y="3325"/>
                      <a:pt x="21600" y="11221"/>
                      <a:pt x="21600" y="19985"/>
                    </a:cubicBezTo>
                  </a:path>
                  <a:path w="21600" h="19985" stroke="0" extrusionOk="0">
                    <a:moveTo>
                      <a:pt x="8195" y="0"/>
                    </a:moveTo>
                    <a:cubicBezTo>
                      <a:pt x="16304" y="3325"/>
                      <a:pt x="21600" y="11221"/>
                      <a:pt x="21600" y="19985"/>
                    </a:cubicBezTo>
                    <a:lnTo>
                      <a:pt x="0" y="19985"/>
                    </a:lnTo>
                    <a:lnTo>
                      <a:pt x="8195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52" name="Text Box 33"/>
              <p:cNvSpPr txBox="1">
                <a:spLocks noChangeArrowheads="1"/>
              </p:cNvSpPr>
              <p:nvPr/>
            </p:nvSpPr>
            <p:spPr bwMode="auto">
              <a:xfrm>
                <a:off x="3243" y="2616"/>
                <a:ext cx="13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f8</a:t>
                </a:r>
              </a:p>
            </p:txBody>
          </p:sp>
        </p:grpSp>
        <p:grpSp>
          <p:nvGrpSpPr>
            <p:cNvPr id="118839" name="Group 34"/>
            <p:cNvGrpSpPr>
              <a:grpSpLocks/>
            </p:cNvGrpSpPr>
            <p:nvPr/>
          </p:nvGrpSpPr>
          <p:grpSpPr bwMode="auto">
            <a:xfrm>
              <a:off x="4487" y="300"/>
              <a:ext cx="498" cy="448"/>
              <a:chOff x="3833" y="1979"/>
              <a:chExt cx="408" cy="408"/>
            </a:xfrm>
          </p:grpSpPr>
          <p:sp>
            <p:nvSpPr>
              <p:cNvPr id="118849" name="Arc 35"/>
              <p:cNvSpPr>
                <a:spLocks/>
              </p:cNvSpPr>
              <p:nvPr/>
            </p:nvSpPr>
            <p:spPr bwMode="auto">
              <a:xfrm rot="7152400" flipH="1" flipV="1">
                <a:off x="3878" y="2024"/>
                <a:ext cx="318" cy="4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50" name="Text Box 36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f9</a:t>
                </a:r>
              </a:p>
            </p:txBody>
          </p:sp>
        </p:grpSp>
        <p:grpSp>
          <p:nvGrpSpPr>
            <p:cNvPr id="118840" name="Group 37"/>
            <p:cNvGrpSpPr>
              <a:grpSpLocks/>
            </p:cNvGrpSpPr>
            <p:nvPr/>
          </p:nvGrpSpPr>
          <p:grpSpPr bwMode="auto">
            <a:xfrm>
              <a:off x="3656" y="399"/>
              <a:ext cx="498" cy="449"/>
              <a:chOff x="3152" y="2069"/>
              <a:chExt cx="408" cy="409"/>
            </a:xfrm>
          </p:grpSpPr>
          <p:sp>
            <p:nvSpPr>
              <p:cNvPr id="118847" name="Arc 38"/>
              <p:cNvSpPr>
                <a:spLocks/>
              </p:cNvSpPr>
              <p:nvPr/>
            </p:nvSpPr>
            <p:spPr bwMode="auto">
              <a:xfrm rot="7152400" flipH="1" flipV="1">
                <a:off x="3197" y="2115"/>
                <a:ext cx="318" cy="4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48" name="Text Box 39"/>
              <p:cNvSpPr txBox="1">
                <a:spLocks noChangeArrowheads="1"/>
              </p:cNvSpPr>
              <p:nvPr/>
            </p:nvSpPr>
            <p:spPr bwMode="auto">
              <a:xfrm>
                <a:off x="3288" y="2069"/>
                <a:ext cx="137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f7</a:t>
                </a:r>
              </a:p>
            </p:txBody>
          </p:sp>
        </p:grpSp>
        <p:grpSp>
          <p:nvGrpSpPr>
            <p:cNvPr id="118841" name="Group 169"/>
            <p:cNvGrpSpPr>
              <a:grpSpLocks/>
            </p:cNvGrpSpPr>
            <p:nvPr/>
          </p:nvGrpSpPr>
          <p:grpSpPr bwMode="auto">
            <a:xfrm>
              <a:off x="4376" y="897"/>
              <a:ext cx="460" cy="349"/>
              <a:chOff x="4376" y="897"/>
              <a:chExt cx="460" cy="349"/>
            </a:xfrm>
          </p:grpSpPr>
          <p:sp>
            <p:nvSpPr>
              <p:cNvPr id="118845" name="Arc 41"/>
              <p:cNvSpPr>
                <a:spLocks/>
              </p:cNvSpPr>
              <p:nvPr/>
            </p:nvSpPr>
            <p:spPr bwMode="auto">
              <a:xfrm rot="-3115371" flipH="1" flipV="1">
                <a:off x="4431" y="842"/>
                <a:ext cx="349" cy="460"/>
              </a:xfrm>
              <a:custGeom>
                <a:avLst/>
                <a:gdLst>
                  <a:gd name="T0" fmla="*/ 0 w 21600"/>
                  <a:gd name="T1" fmla="*/ 0 h 19985"/>
                  <a:gd name="T2" fmla="*/ 0 w 21600"/>
                  <a:gd name="T3" fmla="*/ 0 h 19985"/>
                  <a:gd name="T4" fmla="*/ 0 w 21600"/>
                  <a:gd name="T5" fmla="*/ 0 h 199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985"/>
                  <a:gd name="T11" fmla="*/ 21600 w 21600"/>
                  <a:gd name="T12" fmla="*/ 19985 h 199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985" fill="none" extrusionOk="0">
                    <a:moveTo>
                      <a:pt x="8195" y="0"/>
                    </a:moveTo>
                    <a:cubicBezTo>
                      <a:pt x="16304" y="3325"/>
                      <a:pt x="21600" y="11221"/>
                      <a:pt x="21600" y="19985"/>
                    </a:cubicBezTo>
                  </a:path>
                  <a:path w="21600" h="19985" stroke="0" extrusionOk="0">
                    <a:moveTo>
                      <a:pt x="8195" y="0"/>
                    </a:moveTo>
                    <a:cubicBezTo>
                      <a:pt x="16304" y="3325"/>
                      <a:pt x="21600" y="11221"/>
                      <a:pt x="21600" y="19985"/>
                    </a:cubicBezTo>
                    <a:lnTo>
                      <a:pt x="0" y="19985"/>
                    </a:lnTo>
                    <a:lnTo>
                      <a:pt x="8195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46" name="Text Box 42"/>
              <p:cNvSpPr txBox="1">
                <a:spLocks noChangeArrowheads="1"/>
              </p:cNvSpPr>
              <p:nvPr/>
            </p:nvSpPr>
            <p:spPr bwMode="auto">
              <a:xfrm>
                <a:off x="4485" y="997"/>
                <a:ext cx="25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f10</a:t>
                </a:r>
              </a:p>
            </p:txBody>
          </p:sp>
        </p:grpSp>
        <p:grpSp>
          <p:nvGrpSpPr>
            <p:cNvPr id="118842" name="Group 170"/>
            <p:cNvGrpSpPr>
              <a:grpSpLocks/>
            </p:cNvGrpSpPr>
            <p:nvPr/>
          </p:nvGrpSpPr>
          <p:grpSpPr bwMode="auto">
            <a:xfrm>
              <a:off x="5096" y="997"/>
              <a:ext cx="460" cy="349"/>
              <a:chOff x="5096" y="997"/>
              <a:chExt cx="460" cy="349"/>
            </a:xfrm>
          </p:grpSpPr>
          <p:sp>
            <p:nvSpPr>
              <p:cNvPr id="118843" name="Arc 44"/>
              <p:cNvSpPr>
                <a:spLocks/>
              </p:cNvSpPr>
              <p:nvPr/>
            </p:nvSpPr>
            <p:spPr bwMode="auto">
              <a:xfrm rot="-3115371" flipH="1" flipV="1">
                <a:off x="5151" y="942"/>
                <a:ext cx="349" cy="460"/>
              </a:xfrm>
              <a:custGeom>
                <a:avLst/>
                <a:gdLst>
                  <a:gd name="T0" fmla="*/ 0 w 21600"/>
                  <a:gd name="T1" fmla="*/ 0 h 19985"/>
                  <a:gd name="T2" fmla="*/ 0 w 21600"/>
                  <a:gd name="T3" fmla="*/ 0 h 19985"/>
                  <a:gd name="T4" fmla="*/ 0 w 21600"/>
                  <a:gd name="T5" fmla="*/ 0 h 199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985"/>
                  <a:gd name="T11" fmla="*/ 21600 w 21600"/>
                  <a:gd name="T12" fmla="*/ 19985 h 199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985" fill="none" extrusionOk="0">
                    <a:moveTo>
                      <a:pt x="8195" y="0"/>
                    </a:moveTo>
                    <a:cubicBezTo>
                      <a:pt x="16304" y="3325"/>
                      <a:pt x="21600" y="11221"/>
                      <a:pt x="21600" y="19985"/>
                    </a:cubicBezTo>
                  </a:path>
                  <a:path w="21600" h="19985" stroke="0" extrusionOk="0">
                    <a:moveTo>
                      <a:pt x="8195" y="0"/>
                    </a:moveTo>
                    <a:cubicBezTo>
                      <a:pt x="16304" y="3325"/>
                      <a:pt x="21600" y="11221"/>
                      <a:pt x="21600" y="19985"/>
                    </a:cubicBezTo>
                    <a:lnTo>
                      <a:pt x="0" y="19985"/>
                    </a:lnTo>
                    <a:lnTo>
                      <a:pt x="8195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844" name="Text Box 45"/>
              <p:cNvSpPr txBox="1">
                <a:spLocks noChangeArrowheads="1"/>
              </p:cNvSpPr>
              <p:nvPr/>
            </p:nvSpPr>
            <p:spPr bwMode="auto">
              <a:xfrm>
                <a:off x="5206" y="1097"/>
                <a:ext cx="25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f11</a:t>
                </a:r>
              </a:p>
            </p:txBody>
          </p:sp>
        </p:grpSp>
      </p:grpSp>
      <p:sp>
        <p:nvSpPr>
          <p:cNvPr id="155825" name="Arc 177"/>
          <p:cNvSpPr>
            <a:spLocks/>
          </p:cNvSpPr>
          <p:nvPr/>
        </p:nvSpPr>
        <p:spPr bwMode="auto">
          <a:xfrm rot="1521612">
            <a:off x="3132138" y="476250"/>
            <a:ext cx="719137" cy="18716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826" name="Arc 178"/>
          <p:cNvSpPr>
            <a:spLocks/>
          </p:cNvSpPr>
          <p:nvPr/>
        </p:nvSpPr>
        <p:spPr bwMode="auto">
          <a:xfrm rot="-9424214">
            <a:off x="5795963" y="333375"/>
            <a:ext cx="719137" cy="18716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816" name="Group 220"/>
          <p:cNvGrpSpPr>
            <a:grpSpLocks/>
          </p:cNvGrpSpPr>
          <p:nvPr/>
        </p:nvGrpSpPr>
        <p:grpSpPr bwMode="auto">
          <a:xfrm>
            <a:off x="179388" y="1209675"/>
            <a:ext cx="1512887" cy="4252913"/>
            <a:chOff x="113" y="762"/>
            <a:chExt cx="953" cy="2679"/>
          </a:xfrm>
        </p:grpSpPr>
        <p:sp>
          <p:nvSpPr>
            <p:cNvPr id="118819" name="Text Box 46"/>
            <p:cNvSpPr txBox="1">
              <a:spLocks noChangeArrowheads="1"/>
            </p:cNvSpPr>
            <p:nvPr/>
          </p:nvSpPr>
          <p:spPr bwMode="auto">
            <a:xfrm>
              <a:off x="163" y="762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8820" name="Text Box 165"/>
            <p:cNvSpPr txBox="1">
              <a:spLocks noChangeArrowheads="1"/>
            </p:cNvSpPr>
            <p:nvPr/>
          </p:nvSpPr>
          <p:spPr bwMode="auto">
            <a:xfrm>
              <a:off x="205" y="3249"/>
              <a:ext cx="3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18821" name="Freeform 167"/>
            <p:cNvSpPr>
              <a:spLocks/>
            </p:cNvSpPr>
            <p:nvPr/>
          </p:nvSpPr>
          <p:spPr bwMode="auto">
            <a:xfrm rot="563785">
              <a:off x="113" y="1026"/>
              <a:ext cx="561" cy="2190"/>
            </a:xfrm>
            <a:custGeom>
              <a:avLst/>
              <a:gdLst>
                <a:gd name="T0" fmla="*/ 1435 w 423"/>
                <a:gd name="T1" fmla="*/ 0 h 998"/>
                <a:gd name="T2" fmla="*/ 1435 w 423"/>
                <a:gd name="T3" fmla="*/ 78651724 h 998"/>
                <a:gd name="T4" fmla="*/ 9597 w 423"/>
                <a:gd name="T5" fmla="*/ 170598716 h 998"/>
                <a:gd name="T6" fmla="*/ 38753 w 423"/>
                <a:gd name="T7" fmla="*/ 288514800 h 9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3"/>
                <a:gd name="T13" fmla="*/ 0 h 998"/>
                <a:gd name="T14" fmla="*/ 423 w 423"/>
                <a:gd name="T15" fmla="*/ 998 h 9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3" h="998">
                  <a:moveTo>
                    <a:pt x="15" y="0"/>
                  </a:moveTo>
                  <a:cubicBezTo>
                    <a:pt x="7" y="87"/>
                    <a:pt x="0" y="174"/>
                    <a:pt x="15" y="272"/>
                  </a:cubicBezTo>
                  <a:cubicBezTo>
                    <a:pt x="30" y="370"/>
                    <a:pt x="37" y="469"/>
                    <a:pt x="105" y="590"/>
                  </a:cubicBezTo>
                  <a:cubicBezTo>
                    <a:pt x="173" y="711"/>
                    <a:pt x="298" y="854"/>
                    <a:pt x="423" y="998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2" name="Rectangle 168"/>
            <p:cNvSpPr>
              <a:spLocks noChangeArrowheads="1"/>
            </p:cNvSpPr>
            <p:nvPr/>
          </p:nvSpPr>
          <p:spPr bwMode="auto">
            <a:xfrm>
              <a:off x="346" y="1703"/>
              <a:ext cx="720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数据流图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系统结构</a:t>
              </a:r>
            </a:p>
          </p:txBody>
        </p:sp>
        <p:sp>
          <p:nvSpPr>
            <p:cNvPr id="118823" name="AutoShape 180"/>
            <p:cNvSpPr>
              <a:spLocks noChangeArrowheads="1"/>
            </p:cNvSpPr>
            <p:nvPr/>
          </p:nvSpPr>
          <p:spPr bwMode="auto">
            <a:xfrm rot="5400000">
              <a:off x="479" y="2073"/>
              <a:ext cx="363" cy="265"/>
            </a:xfrm>
            <a:prstGeom prst="rightArrow">
              <a:avLst>
                <a:gd name="adj1" fmla="val 50000"/>
                <a:gd name="adj2" fmla="val 34245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7" grpId="0" animBg="1"/>
      <p:bldP spid="155698" grpId="0" animBg="1"/>
      <p:bldP spid="155700" grpId="0" animBg="1"/>
      <p:bldP spid="155701" grpId="0" animBg="1"/>
      <p:bldP spid="155711" grpId="0" animBg="1"/>
      <p:bldP spid="155825" grpId="0" animBg="1"/>
      <p:bldP spid="15582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0" name="Group 173"/>
          <p:cNvGrpSpPr>
            <a:grpSpLocks/>
          </p:cNvGrpSpPr>
          <p:nvPr/>
        </p:nvGrpSpPr>
        <p:grpSpPr bwMode="auto">
          <a:xfrm>
            <a:off x="827088" y="1844675"/>
            <a:ext cx="7993062" cy="4033838"/>
            <a:chOff x="521" y="1207"/>
            <a:chExt cx="5035" cy="2541"/>
          </a:xfrm>
        </p:grpSpPr>
        <p:sp>
          <p:nvSpPr>
            <p:cNvPr id="119859" name="Text Box 4"/>
            <p:cNvSpPr txBox="1">
              <a:spLocks noChangeArrowheads="1"/>
            </p:cNvSpPr>
            <p:nvPr/>
          </p:nvSpPr>
          <p:spPr bwMode="auto">
            <a:xfrm>
              <a:off x="2035" y="1207"/>
              <a:ext cx="951" cy="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宋体" panose="02010600030101010101" pitchFamily="2" charset="-122"/>
                </a:rPr>
                <a:t>主模块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宋体" panose="02010600030101010101" pitchFamily="2" charset="-122"/>
                </a:rPr>
                <a:t>(C</a:t>
              </a:r>
              <a:r>
                <a:rPr lang="zh-CN" altLang="en-US" sz="2000" b="1">
                  <a:latin typeface="宋体" panose="02010600030101010101" pitchFamily="2" charset="-122"/>
                </a:rPr>
                <a:t>、</a:t>
              </a:r>
              <a:r>
                <a:rPr lang="en-US" altLang="zh-CN" sz="2000" b="1">
                  <a:latin typeface="宋体" panose="02010600030101010101" pitchFamily="2" charset="-122"/>
                </a:rPr>
                <a:t>D</a:t>
              </a:r>
              <a:r>
                <a:rPr lang="zh-CN" altLang="en-US" sz="2000" b="1">
                  <a:latin typeface="宋体" panose="02010600030101010101" pitchFamily="2" charset="-122"/>
                </a:rPr>
                <a:t>、</a:t>
              </a:r>
              <a:r>
                <a:rPr lang="en-US" altLang="zh-CN" sz="2000" b="1">
                  <a:latin typeface="宋体" panose="02010600030101010101" pitchFamily="2" charset="-122"/>
                </a:rPr>
                <a:t>E)</a:t>
              </a:r>
            </a:p>
          </p:txBody>
        </p:sp>
        <p:sp>
          <p:nvSpPr>
            <p:cNvPr id="119860" name="Text Box 5"/>
            <p:cNvSpPr txBox="1">
              <a:spLocks noChangeArrowheads="1"/>
            </p:cNvSpPr>
            <p:nvPr/>
          </p:nvSpPr>
          <p:spPr bwMode="auto">
            <a:xfrm>
              <a:off x="966" y="2203"/>
              <a:ext cx="61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get f3</a:t>
              </a:r>
            </a:p>
          </p:txBody>
        </p:sp>
        <p:sp>
          <p:nvSpPr>
            <p:cNvPr id="119861" name="Text Box 6"/>
            <p:cNvSpPr txBox="1">
              <a:spLocks noChangeArrowheads="1"/>
            </p:cNvSpPr>
            <p:nvPr/>
          </p:nvSpPr>
          <p:spPr bwMode="auto">
            <a:xfrm>
              <a:off x="3428" y="2203"/>
              <a:ext cx="616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put f7</a:t>
              </a:r>
            </a:p>
          </p:txBody>
        </p:sp>
        <p:sp>
          <p:nvSpPr>
            <p:cNvPr id="119862" name="Text Box 7"/>
            <p:cNvSpPr txBox="1">
              <a:spLocks noChangeArrowheads="1"/>
            </p:cNvSpPr>
            <p:nvPr/>
          </p:nvSpPr>
          <p:spPr bwMode="auto">
            <a:xfrm>
              <a:off x="4323" y="2203"/>
              <a:ext cx="615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put f8</a:t>
              </a:r>
            </a:p>
          </p:txBody>
        </p:sp>
        <p:sp>
          <p:nvSpPr>
            <p:cNvPr id="119863" name="Text Box 8"/>
            <p:cNvSpPr txBox="1">
              <a:spLocks noChangeArrowheads="1"/>
            </p:cNvSpPr>
            <p:nvPr/>
          </p:nvSpPr>
          <p:spPr bwMode="auto">
            <a:xfrm>
              <a:off x="521" y="3569"/>
              <a:ext cx="448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get f1</a:t>
              </a:r>
            </a:p>
          </p:txBody>
        </p:sp>
        <p:sp>
          <p:nvSpPr>
            <p:cNvPr id="119864" name="Text Box 16"/>
            <p:cNvSpPr txBox="1">
              <a:spLocks noChangeArrowheads="1"/>
            </p:cNvSpPr>
            <p:nvPr/>
          </p:nvSpPr>
          <p:spPr bwMode="auto">
            <a:xfrm>
              <a:off x="4770" y="2939"/>
              <a:ext cx="505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put f10</a:t>
              </a:r>
            </a:p>
          </p:txBody>
        </p:sp>
        <p:sp>
          <p:nvSpPr>
            <p:cNvPr id="119865" name="Text Box 30"/>
            <p:cNvSpPr txBox="1">
              <a:spLocks noChangeArrowheads="1"/>
            </p:cNvSpPr>
            <p:nvPr/>
          </p:nvSpPr>
          <p:spPr bwMode="auto">
            <a:xfrm>
              <a:off x="1111" y="3569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119866" name="Text Box 36"/>
            <p:cNvSpPr txBox="1">
              <a:spLocks noChangeArrowheads="1"/>
            </p:cNvSpPr>
            <p:nvPr/>
          </p:nvSpPr>
          <p:spPr bwMode="auto">
            <a:xfrm>
              <a:off x="713" y="2934"/>
              <a:ext cx="448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get f2</a:t>
              </a:r>
            </a:p>
          </p:txBody>
        </p:sp>
        <p:sp>
          <p:nvSpPr>
            <p:cNvPr id="119867" name="Text Box 46"/>
            <p:cNvSpPr txBox="1">
              <a:spLocks noChangeArrowheads="1"/>
            </p:cNvSpPr>
            <p:nvPr/>
          </p:nvSpPr>
          <p:spPr bwMode="auto">
            <a:xfrm>
              <a:off x="1329" y="2930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119868" name="Text Box 53"/>
            <p:cNvSpPr txBox="1">
              <a:spLocks noChangeArrowheads="1"/>
            </p:cNvSpPr>
            <p:nvPr/>
          </p:nvSpPr>
          <p:spPr bwMode="auto">
            <a:xfrm>
              <a:off x="1903" y="2931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119869" name="Text Box 63"/>
            <p:cNvSpPr txBox="1">
              <a:spLocks noChangeArrowheads="1"/>
            </p:cNvSpPr>
            <p:nvPr/>
          </p:nvSpPr>
          <p:spPr bwMode="auto">
            <a:xfrm>
              <a:off x="2386" y="2934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D</a:t>
              </a:r>
            </a:p>
          </p:txBody>
        </p:sp>
        <p:sp>
          <p:nvSpPr>
            <p:cNvPr id="119870" name="Text Box 74"/>
            <p:cNvSpPr txBox="1">
              <a:spLocks noChangeArrowheads="1"/>
            </p:cNvSpPr>
            <p:nvPr/>
          </p:nvSpPr>
          <p:spPr bwMode="auto">
            <a:xfrm>
              <a:off x="2868" y="2931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E</a:t>
              </a:r>
            </a:p>
          </p:txBody>
        </p:sp>
        <p:sp>
          <p:nvSpPr>
            <p:cNvPr id="119871" name="Text Box 83"/>
            <p:cNvSpPr txBox="1">
              <a:spLocks noChangeArrowheads="1"/>
            </p:cNvSpPr>
            <p:nvPr/>
          </p:nvSpPr>
          <p:spPr bwMode="auto">
            <a:xfrm>
              <a:off x="3316" y="2931"/>
              <a:ext cx="280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F</a:t>
              </a:r>
            </a:p>
          </p:txBody>
        </p:sp>
        <p:sp>
          <p:nvSpPr>
            <p:cNvPr id="119872" name="Text Box 92"/>
            <p:cNvSpPr txBox="1">
              <a:spLocks noChangeArrowheads="1"/>
            </p:cNvSpPr>
            <p:nvPr/>
          </p:nvSpPr>
          <p:spPr bwMode="auto">
            <a:xfrm>
              <a:off x="3764" y="2931"/>
              <a:ext cx="448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put f9</a:t>
              </a:r>
            </a:p>
          </p:txBody>
        </p:sp>
        <p:sp>
          <p:nvSpPr>
            <p:cNvPr id="119873" name="Text Box 98"/>
            <p:cNvSpPr txBox="1">
              <a:spLocks noChangeArrowheads="1"/>
            </p:cNvSpPr>
            <p:nvPr/>
          </p:nvSpPr>
          <p:spPr bwMode="auto">
            <a:xfrm>
              <a:off x="4323" y="2939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G</a:t>
              </a:r>
            </a:p>
          </p:txBody>
        </p:sp>
        <p:sp>
          <p:nvSpPr>
            <p:cNvPr id="119874" name="Text Box 107"/>
            <p:cNvSpPr txBox="1">
              <a:spLocks noChangeArrowheads="1"/>
            </p:cNvSpPr>
            <p:nvPr/>
          </p:nvSpPr>
          <p:spPr bwMode="auto">
            <a:xfrm>
              <a:off x="4604" y="3562"/>
              <a:ext cx="280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</a:rPr>
                <a:t>H</a:t>
              </a:r>
            </a:p>
          </p:txBody>
        </p:sp>
        <p:sp>
          <p:nvSpPr>
            <p:cNvPr id="119875" name="Text Box 116"/>
            <p:cNvSpPr txBox="1">
              <a:spLocks noChangeArrowheads="1"/>
            </p:cNvSpPr>
            <p:nvPr/>
          </p:nvSpPr>
          <p:spPr bwMode="auto">
            <a:xfrm>
              <a:off x="5051" y="3562"/>
              <a:ext cx="505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put f11</a:t>
              </a:r>
            </a:p>
          </p:txBody>
        </p:sp>
        <p:sp>
          <p:nvSpPr>
            <p:cNvPr id="119876" name="Text Box 133"/>
            <p:cNvSpPr txBox="1">
              <a:spLocks noChangeArrowheads="1"/>
            </p:cNvSpPr>
            <p:nvPr/>
          </p:nvSpPr>
          <p:spPr bwMode="auto">
            <a:xfrm>
              <a:off x="1805" y="2203"/>
              <a:ext cx="1399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将</a:t>
              </a:r>
              <a:r>
                <a:rPr lang="en-US" altLang="zh-CN" sz="1800" b="1">
                  <a:latin typeface="宋体" panose="02010600030101010101" pitchFamily="2" charset="-122"/>
                </a:rPr>
                <a:t>f3</a:t>
              </a:r>
              <a:r>
                <a:rPr lang="zh-CN" altLang="en-US" sz="1800" b="1">
                  <a:latin typeface="宋体" panose="02010600030101010101" pitchFamily="2" charset="-122"/>
                </a:rPr>
                <a:t>变换成</a:t>
              </a:r>
              <a:r>
                <a:rPr lang="en-US" altLang="zh-CN" sz="1800" b="1">
                  <a:latin typeface="宋体" panose="02010600030101010101" pitchFamily="2" charset="-122"/>
                </a:rPr>
                <a:t>f7</a:t>
              </a:r>
              <a:r>
                <a:rPr lang="zh-CN" altLang="en-US" sz="1800" b="1">
                  <a:latin typeface="宋体" panose="02010600030101010101" pitchFamily="2" charset="-122"/>
                </a:rPr>
                <a:t>和</a:t>
              </a:r>
              <a:r>
                <a:rPr lang="en-US" altLang="zh-CN" sz="1800" b="1">
                  <a:latin typeface="宋体" panose="02010600030101010101" pitchFamily="2" charset="-122"/>
                </a:rPr>
                <a:t>f8</a:t>
              </a:r>
            </a:p>
          </p:txBody>
        </p:sp>
        <p:sp>
          <p:nvSpPr>
            <p:cNvPr id="119877" name="Line 143"/>
            <p:cNvSpPr>
              <a:spLocks noChangeShapeType="1"/>
            </p:cNvSpPr>
            <p:nvPr/>
          </p:nvSpPr>
          <p:spPr bwMode="auto">
            <a:xfrm>
              <a:off x="1247" y="1888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8" name="Line 144"/>
            <p:cNvSpPr>
              <a:spLocks noChangeShapeType="1"/>
            </p:cNvSpPr>
            <p:nvPr/>
          </p:nvSpPr>
          <p:spPr bwMode="auto">
            <a:xfrm>
              <a:off x="1247" y="18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79" name="Line 145"/>
            <p:cNvSpPr>
              <a:spLocks noChangeShapeType="1"/>
            </p:cNvSpPr>
            <p:nvPr/>
          </p:nvSpPr>
          <p:spPr bwMode="auto">
            <a:xfrm>
              <a:off x="2517" y="1600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0" name="Line 146"/>
            <p:cNvSpPr>
              <a:spLocks noChangeShapeType="1"/>
            </p:cNvSpPr>
            <p:nvPr/>
          </p:nvSpPr>
          <p:spPr bwMode="auto">
            <a:xfrm>
              <a:off x="3741" y="18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1" name="Line 147"/>
            <p:cNvSpPr>
              <a:spLocks noChangeShapeType="1"/>
            </p:cNvSpPr>
            <p:nvPr/>
          </p:nvSpPr>
          <p:spPr bwMode="auto">
            <a:xfrm>
              <a:off x="4649" y="18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2" name="Line 148"/>
            <p:cNvSpPr>
              <a:spLocks noChangeShapeType="1"/>
            </p:cNvSpPr>
            <p:nvPr/>
          </p:nvSpPr>
          <p:spPr bwMode="auto">
            <a:xfrm>
              <a:off x="977" y="265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3" name="Line 149"/>
            <p:cNvSpPr>
              <a:spLocks noChangeShapeType="1"/>
            </p:cNvSpPr>
            <p:nvPr/>
          </p:nvSpPr>
          <p:spPr bwMode="auto">
            <a:xfrm>
              <a:off x="977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4" name="Line 150"/>
            <p:cNvSpPr>
              <a:spLocks noChangeShapeType="1"/>
            </p:cNvSpPr>
            <p:nvPr/>
          </p:nvSpPr>
          <p:spPr bwMode="auto">
            <a:xfrm>
              <a:off x="1476" y="265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5" name="Line 151"/>
            <p:cNvSpPr>
              <a:spLocks noChangeShapeType="1"/>
            </p:cNvSpPr>
            <p:nvPr/>
          </p:nvSpPr>
          <p:spPr bwMode="auto">
            <a:xfrm>
              <a:off x="1250" y="23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6" name="Line 152"/>
            <p:cNvSpPr>
              <a:spLocks noChangeShapeType="1"/>
            </p:cNvSpPr>
            <p:nvPr/>
          </p:nvSpPr>
          <p:spPr bwMode="auto">
            <a:xfrm>
              <a:off x="2039" y="2688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7" name="Line 153"/>
            <p:cNvSpPr>
              <a:spLocks noChangeShapeType="1"/>
            </p:cNvSpPr>
            <p:nvPr/>
          </p:nvSpPr>
          <p:spPr bwMode="auto">
            <a:xfrm flipH="1">
              <a:off x="2517" y="2387"/>
              <a:ext cx="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8" name="Line 154"/>
            <p:cNvSpPr>
              <a:spLocks noChangeShapeType="1"/>
            </p:cNvSpPr>
            <p:nvPr/>
          </p:nvSpPr>
          <p:spPr bwMode="auto">
            <a:xfrm>
              <a:off x="2039" y="268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89" name="Line 156"/>
            <p:cNvSpPr>
              <a:spLocks noChangeShapeType="1"/>
            </p:cNvSpPr>
            <p:nvPr/>
          </p:nvSpPr>
          <p:spPr bwMode="auto">
            <a:xfrm>
              <a:off x="3037" y="268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0" name="Line 157"/>
            <p:cNvSpPr>
              <a:spLocks noChangeShapeType="1"/>
            </p:cNvSpPr>
            <p:nvPr/>
          </p:nvSpPr>
          <p:spPr bwMode="auto">
            <a:xfrm>
              <a:off x="3469" y="270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1" name="Line 158"/>
            <p:cNvSpPr>
              <a:spLocks noChangeShapeType="1"/>
            </p:cNvSpPr>
            <p:nvPr/>
          </p:nvSpPr>
          <p:spPr bwMode="auto">
            <a:xfrm>
              <a:off x="3469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2" name="Line 159"/>
            <p:cNvSpPr>
              <a:spLocks noChangeShapeType="1"/>
            </p:cNvSpPr>
            <p:nvPr/>
          </p:nvSpPr>
          <p:spPr bwMode="auto">
            <a:xfrm>
              <a:off x="4014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3" name="Line 160"/>
            <p:cNvSpPr>
              <a:spLocks noChangeShapeType="1"/>
            </p:cNvSpPr>
            <p:nvPr/>
          </p:nvSpPr>
          <p:spPr bwMode="auto">
            <a:xfrm>
              <a:off x="3741" y="238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4" name="Line 161"/>
            <p:cNvSpPr>
              <a:spLocks noChangeShapeType="1"/>
            </p:cNvSpPr>
            <p:nvPr/>
          </p:nvSpPr>
          <p:spPr bwMode="auto">
            <a:xfrm>
              <a:off x="4466" y="2704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5" name="Line 162"/>
            <p:cNvSpPr>
              <a:spLocks noChangeShapeType="1"/>
            </p:cNvSpPr>
            <p:nvPr/>
          </p:nvSpPr>
          <p:spPr bwMode="auto">
            <a:xfrm>
              <a:off x="4466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6" name="Line 163"/>
            <p:cNvSpPr>
              <a:spLocks noChangeShapeType="1"/>
            </p:cNvSpPr>
            <p:nvPr/>
          </p:nvSpPr>
          <p:spPr bwMode="auto">
            <a:xfrm>
              <a:off x="5011" y="270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7" name="Line 164"/>
            <p:cNvSpPr>
              <a:spLocks noChangeShapeType="1"/>
            </p:cNvSpPr>
            <p:nvPr/>
          </p:nvSpPr>
          <p:spPr bwMode="auto">
            <a:xfrm>
              <a:off x="4649" y="238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8" name="Line 165"/>
            <p:cNvSpPr>
              <a:spLocks noChangeShapeType="1"/>
            </p:cNvSpPr>
            <p:nvPr/>
          </p:nvSpPr>
          <p:spPr bwMode="auto">
            <a:xfrm>
              <a:off x="4739" y="333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99" name="Line 166"/>
            <p:cNvSpPr>
              <a:spLocks noChangeShapeType="1"/>
            </p:cNvSpPr>
            <p:nvPr/>
          </p:nvSpPr>
          <p:spPr bwMode="auto">
            <a:xfrm>
              <a:off x="4739" y="33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00" name="Line 167"/>
            <p:cNvSpPr>
              <a:spLocks noChangeShapeType="1"/>
            </p:cNvSpPr>
            <p:nvPr/>
          </p:nvSpPr>
          <p:spPr bwMode="auto">
            <a:xfrm>
              <a:off x="5284" y="333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01" name="Line 168"/>
            <p:cNvSpPr>
              <a:spLocks noChangeShapeType="1"/>
            </p:cNvSpPr>
            <p:nvPr/>
          </p:nvSpPr>
          <p:spPr bwMode="auto">
            <a:xfrm>
              <a:off x="5012" y="310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02" name="Line 169"/>
            <p:cNvSpPr>
              <a:spLocks noChangeShapeType="1"/>
            </p:cNvSpPr>
            <p:nvPr/>
          </p:nvSpPr>
          <p:spPr bwMode="auto">
            <a:xfrm>
              <a:off x="702" y="3339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03" name="Line 170"/>
            <p:cNvSpPr>
              <a:spLocks noChangeShapeType="1"/>
            </p:cNvSpPr>
            <p:nvPr/>
          </p:nvSpPr>
          <p:spPr bwMode="auto">
            <a:xfrm>
              <a:off x="702" y="33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04" name="Line 171"/>
            <p:cNvSpPr>
              <a:spLocks noChangeShapeType="1"/>
            </p:cNvSpPr>
            <p:nvPr/>
          </p:nvSpPr>
          <p:spPr bwMode="auto">
            <a:xfrm>
              <a:off x="1247" y="333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05" name="Line 172"/>
            <p:cNvSpPr>
              <a:spLocks noChangeShapeType="1"/>
            </p:cNvSpPr>
            <p:nvPr/>
          </p:nvSpPr>
          <p:spPr bwMode="auto">
            <a:xfrm>
              <a:off x="975" y="311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42"/>
          <p:cNvGrpSpPr>
            <a:grpSpLocks/>
          </p:cNvGrpSpPr>
          <p:nvPr/>
        </p:nvGrpSpPr>
        <p:grpSpPr bwMode="auto">
          <a:xfrm>
            <a:off x="827088" y="1828800"/>
            <a:ext cx="7993062" cy="4048125"/>
            <a:chOff x="476" y="1107"/>
            <a:chExt cx="5035" cy="2550"/>
          </a:xfrm>
        </p:grpSpPr>
        <p:sp>
          <p:nvSpPr>
            <p:cNvPr id="119812" name="Text Box 243"/>
            <p:cNvSpPr txBox="1">
              <a:spLocks noChangeArrowheads="1"/>
            </p:cNvSpPr>
            <p:nvPr/>
          </p:nvSpPr>
          <p:spPr bwMode="auto">
            <a:xfrm>
              <a:off x="1990" y="1107"/>
              <a:ext cx="951" cy="4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000" b="1">
                <a:latin typeface="宋体" panose="02010600030101010101" pitchFamily="2" charset="-122"/>
              </a:endParaRPr>
            </a:p>
          </p:txBody>
        </p:sp>
        <p:sp>
          <p:nvSpPr>
            <p:cNvPr id="119813" name="Text Box 244"/>
            <p:cNvSpPr txBox="1">
              <a:spLocks noChangeArrowheads="1"/>
            </p:cNvSpPr>
            <p:nvPr/>
          </p:nvSpPr>
          <p:spPr bwMode="auto">
            <a:xfrm>
              <a:off x="921" y="2112"/>
              <a:ext cx="61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14" name="Text Box 245"/>
            <p:cNvSpPr txBox="1">
              <a:spLocks noChangeArrowheads="1"/>
            </p:cNvSpPr>
            <p:nvPr/>
          </p:nvSpPr>
          <p:spPr bwMode="auto">
            <a:xfrm>
              <a:off x="3383" y="2112"/>
              <a:ext cx="616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15" name="Text Box 246"/>
            <p:cNvSpPr txBox="1">
              <a:spLocks noChangeArrowheads="1"/>
            </p:cNvSpPr>
            <p:nvPr/>
          </p:nvSpPr>
          <p:spPr bwMode="auto">
            <a:xfrm>
              <a:off x="4278" y="2112"/>
              <a:ext cx="615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16" name="Text Box 247"/>
            <p:cNvSpPr txBox="1">
              <a:spLocks noChangeArrowheads="1"/>
            </p:cNvSpPr>
            <p:nvPr/>
          </p:nvSpPr>
          <p:spPr bwMode="auto">
            <a:xfrm>
              <a:off x="476" y="3478"/>
              <a:ext cx="448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17" name="Text Box 248"/>
            <p:cNvSpPr txBox="1">
              <a:spLocks noChangeArrowheads="1"/>
            </p:cNvSpPr>
            <p:nvPr/>
          </p:nvSpPr>
          <p:spPr bwMode="auto">
            <a:xfrm>
              <a:off x="4725" y="2848"/>
              <a:ext cx="505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600" b="1">
                <a:latin typeface="宋体" panose="02010600030101010101" pitchFamily="2" charset="-122"/>
              </a:endParaRPr>
            </a:p>
          </p:txBody>
        </p:sp>
        <p:sp>
          <p:nvSpPr>
            <p:cNvPr id="119818" name="Text Box 249"/>
            <p:cNvSpPr txBox="1">
              <a:spLocks noChangeArrowheads="1"/>
            </p:cNvSpPr>
            <p:nvPr/>
          </p:nvSpPr>
          <p:spPr bwMode="auto">
            <a:xfrm>
              <a:off x="1066" y="3478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19" name="Text Box 250"/>
            <p:cNvSpPr txBox="1">
              <a:spLocks noChangeArrowheads="1"/>
            </p:cNvSpPr>
            <p:nvPr/>
          </p:nvSpPr>
          <p:spPr bwMode="auto">
            <a:xfrm>
              <a:off x="668" y="2843"/>
              <a:ext cx="448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0" name="Text Box 251"/>
            <p:cNvSpPr txBox="1">
              <a:spLocks noChangeArrowheads="1"/>
            </p:cNvSpPr>
            <p:nvPr/>
          </p:nvSpPr>
          <p:spPr bwMode="auto">
            <a:xfrm>
              <a:off x="1284" y="2839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1" name="Text Box 252"/>
            <p:cNvSpPr txBox="1">
              <a:spLocks noChangeArrowheads="1"/>
            </p:cNvSpPr>
            <p:nvPr/>
          </p:nvSpPr>
          <p:spPr bwMode="auto">
            <a:xfrm>
              <a:off x="1858" y="2840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2" name="Text Box 253"/>
            <p:cNvSpPr txBox="1">
              <a:spLocks noChangeArrowheads="1"/>
            </p:cNvSpPr>
            <p:nvPr/>
          </p:nvSpPr>
          <p:spPr bwMode="auto">
            <a:xfrm>
              <a:off x="2341" y="2843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3" name="Text Box 254"/>
            <p:cNvSpPr txBox="1">
              <a:spLocks noChangeArrowheads="1"/>
            </p:cNvSpPr>
            <p:nvPr/>
          </p:nvSpPr>
          <p:spPr bwMode="auto">
            <a:xfrm>
              <a:off x="2823" y="2840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4" name="Text Box 255"/>
            <p:cNvSpPr txBox="1">
              <a:spLocks noChangeArrowheads="1"/>
            </p:cNvSpPr>
            <p:nvPr/>
          </p:nvSpPr>
          <p:spPr bwMode="auto">
            <a:xfrm>
              <a:off x="3271" y="2840"/>
              <a:ext cx="280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600" b="1">
                <a:latin typeface="宋体" panose="02010600030101010101" pitchFamily="2" charset="-122"/>
              </a:endParaRPr>
            </a:p>
          </p:txBody>
        </p:sp>
        <p:sp>
          <p:nvSpPr>
            <p:cNvPr id="119825" name="Text Box 256"/>
            <p:cNvSpPr txBox="1">
              <a:spLocks noChangeArrowheads="1"/>
            </p:cNvSpPr>
            <p:nvPr/>
          </p:nvSpPr>
          <p:spPr bwMode="auto">
            <a:xfrm>
              <a:off x="3719" y="2840"/>
              <a:ext cx="448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6" name="Text Box 257"/>
            <p:cNvSpPr txBox="1">
              <a:spLocks noChangeArrowheads="1"/>
            </p:cNvSpPr>
            <p:nvPr/>
          </p:nvSpPr>
          <p:spPr bwMode="auto">
            <a:xfrm>
              <a:off x="4278" y="2848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7" name="Text Box 258"/>
            <p:cNvSpPr txBox="1">
              <a:spLocks noChangeArrowheads="1"/>
            </p:cNvSpPr>
            <p:nvPr/>
          </p:nvSpPr>
          <p:spPr bwMode="auto">
            <a:xfrm>
              <a:off x="4559" y="3471"/>
              <a:ext cx="280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28" name="Text Box 259"/>
            <p:cNvSpPr txBox="1">
              <a:spLocks noChangeArrowheads="1"/>
            </p:cNvSpPr>
            <p:nvPr/>
          </p:nvSpPr>
          <p:spPr bwMode="auto">
            <a:xfrm>
              <a:off x="5006" y="3471"/>
              <a:ext cx="505" cy="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600" b="1">
                <a:latin typeface="宋体" panose="02010600030101010101" pitchFamily="2" charset="-122"/>
              </a:endParaRPr>
            </a:p>
          </p:txBody>
        </p:sp>
        <p:sp>
          <p:nvSpPr>
            <p:cNvPr id="119829" name="Text Box 260"/>
            <p:cNvSpPr txBox="1">
              <a:spLocks noChangeArrowheads="1"/>
            </p:cNvSpPr>
            <p:nvPr/>
          </p:nvSpPr>
          <p:spPr bwMode="auto">
            <a:xfrm>
              <a:off x="1760" y="2112"/>
              <a:ext cx="1399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>
                <a:latin typeface="宋体" panose="02010600030101010101" pitchFamily="2" charset="-122"/>
              </a:endParaRPr>
            </a:p>
          </p:txBody>
        </p:sp>
        <p:sp>
          <p:nvSpPr>
            <p:cNvPr id="119830" name="Line 261"/>
            <p:cNvSpPr>
              <a:spLocks noChangeShapeType="1"/>
            </p:cNvSpPr>
            <p:nvPr/>
          </p:nvSpPr>
          <p:spPr bwMode="auto">
            <a:xfrm>
              <a:off x="1202" y="1797"/>
              <a:ext cx="34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1" name="Line 262"/>
            <p:cNvSpPr>
              <a:spLocks noChangeShapeType="1"/>
            </p:cNvSpPr>
            <p:nvPr/>
          </p:nvSpPr>
          <p:spPr bwMode="auto">
            <a:xfrm>
              <a:off x="1202" y="179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2" name="Line 263"/>
            <p:cNvSpPr>
              <a:spLocks noChangeShapeType="1"/>
            </p:cNvSpPr>
            <p:nvPr/>
          </p:nvSpPr>
          <p:spPr bwMode="auto">
            <a:xfrm>
              <a:off x="2472" y="1509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3" name="Line 264"/>
            <p:cNvSpPr>
              <a:spLocks noChangeShapeType="1"/>
            </p:cNvSpPr>
            <p:nvPr/>
          </p:nvSpPr>
          <p:spPr bwMode="auto">
            <a:xfrm>
              <a:off x="3696" y="179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4" name="Line 265"/>
            <p:cNvSpPr>
              <a:spLocks noChangeShapeType="1"/>
            </p:cNvSpPr>
            <p:nvPr/>
          </p:nvSpPr>
          <p:spPr bwMode="auto">
            <a:xfrm>
              <a:off x="4604" y="1797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5" name="Line 266"/>
            <p:cNvSpPr>
              <a:spLocks noChangeShapeType="1"/>
            </p:cNvSpPr>
            <p:nvPr/>
          </p:nvSpPr>
          <p:spPr bwMode="auto">
            <a:xfrm>
              <a:off x="932" y="256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6" name="Line 267"/>
            <p:cNvSpPr>
              <a:spLocks noChangeShapeType="1"/>
            </p:cNvSpPr>
            <p:nvPr/>
          </p:nvSpPr>
          <p:spPr bwMode="auto">
            <a:xfrm>
              <a:off x="932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7" name="Line 268"/>
            <p:cNvSpPr>
              <a:spLocks noChangeShapeType="1"/>
            </p:cNvSpPr>
            <p:nvPr/>
          </p:nvSpPr>
          <p:spPr bwMode="auto">
            <a:xfrm>
              <a:off x="1431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8" name="Line 269"/>
            <p:cNvSpPr>
              <a:spLocks noChangeShapeType="1"/>
            </p:cNvSpPr>
            <p:nvPr/>
          </p:nvSpPr>
          <p:spPr bwMode="auto">
            <a:xfrm>
              <a:off x="1205" y="229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9" name="Line 270"/>
            <p:cNvSpPr>
              <a:spLocks noChangeShapeType="1"/>
            </p:cNvSpPr>
            <p:nvPr/>
          </p:nvSpPr>
          <p:spPr bwMode="auto">
            <a:xfrm>
              <a:off x="1994" y="2597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0" name="Line 271"/>
            <p:cNvSpPr>
              <a:spLocks noChangeShapeType="1"/>
            </p:cNvSpPr>
            <p:nvPr/>
          </p:nvSpPr>
          <p:spPr bwMode="auto">
            <a:xfrm flipH="1">
              <a:off x="2472" y="2296"/>
              <a:ext cx="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1" name="Line 272"/>
            <p:cNvSpPr>
              <a:spLocks noChangeShapeType="1"/>
            </p:cNvSpPr>
            <p:nvPr/>
          </p:nvSpPr>
          <p:spPr bwMode="auto">
            <a:xfrm>
              <a:off x="1994" y="25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2" name="Line 273"/>
            <p:cNvSpPr>
              <a:spLocks noChangeShapeType="1"/>
            </p:cNvSpPr>
            <p:nvPr/>
          </p:nvSpPr>
          <p:spPr bwMode="auto">
            <a:xfrm>
              <a:off x="2992" y="25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3" name="Line 274"/>
            <p:cNvSpPr>
              <a:spLocks noChangeShapeType="1"/>
            </p:cNvSpPr>
            <p:nvPr/>
          </p:nvSpPr>
          <p:spPr bwMode="auto">
            <a:xfrm>
              <a:off x="3424" y="261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4" name="Line 275"/>
            <p:cNvSpPr>
              <a:spLocks noChangeShapeType="1"/>
            </p:cNvSpPr>
            <p:nvPr/>
          </p:nvSpPr>
          <p:spPr bwMode="auto">
            <a:xfrm>
              <a:off x="3424" y="261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5" name="Line 276"/>
            <p:cNvSpPr>
              <a:spLocks noChangeShapeType="1"/>
            </p:cNvSpPr>
            <p:nvPr/>
          </p:nvSpPr>
          <p:spPr bwMode="auto">
            <a:xfrm>
              <a:off x="3969" y="261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6" name="Line 277"/>
            <p:cNvSpPr>
              <a:spLocks noChangeShapeType="1"/>
            </p:cNvSpPr>
            <p:nvPr/>
          </p:nvSpPr>
          <p:spPr bwMode="auto">
            <a:xfrm>
              <a:off x="3696" y="229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7" name="Line 278"/>
            <p:cNvSpPr>
              <a:spLocks noChangeShapeType="1"/>
            </p:cNvSpPr>
            <p:nvPr/>
          </p:nvSpPr>
          <p:spPr bwMode="auto">
            <a:xfrm>
              <a:off x="4421" y="261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8" name="Line 279"/>
            <p:cNvSpPr>
              <a:spLocks noChangeShapeType="1"/>
            </p:cNvSpPr>
            <p:nvPr/>
          </p:nvSpPr>
          <p:spPr bwMode="auto">
            <a:xfrm>
              <a:off x="4421" y="261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49" name="Line 280"/>
            <p:cNvSpPr>
              <a:spLocks noChangeShapeType="1"/>
            </p:cNvSpPr>
            <p:nvPr/>
          </p:nvSpPr>
          <p:spPr bwMode="auto">
            <a:xfrm>
              <a:off x="4966" y="261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0" name="Line 281"/>
            <p:cNvSpPr>
              <a:spLocks noChangeShapeType="1"/>
            </p:cNvSpPr>
            <p:nvPr/>
          </p:nvSpPr>
          <p:spPr bwMode="auto">
            <a:xfrm>
              <a:off x="4604" y="229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1" name="Line 282"/>
            <p:cNvSpPr>
              <a:spLocks noChangeShapeType="1"/>
            </p:cNvSpPr>
            <p:nvPr/>
          </p:nvSpPr>
          <p:spPr bwMode="auto">
            <a:xfrm>
              <a:off x="4694" y="324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2" name="Line 283"/>
            <p:cNvSpPr>
              <a:spLocks noChangeShapeType="1"/>
            </p:cNvSpPr>
            <p:nvPr/>
          </p:nvSpPr>
          <p:spPr bwMode="auto">
            <a:xfrm>
              <a:off x="4694" y="32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3" name="Line 284"/>
            <p:cNvSpPr>
              <a:spLocks noChangeShapeType="1"/>
            </p:cNvSpPr>
            <p:nvPr/>
          </p:nvSpPr>
          <p:spPr bwMode="auto">
            <a:xfrm>
              <a:off x="5239" y="324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4" name="Line 285"/>
            <p:cNvSpPr>
              <a:spLocks noChangeShapeType="1"/>
            </p:cNvSpPr>
            <p:nvPr/>
          </p:nvSpPr>
          <p:spPr bwMode="auto">
            <a:xfrm>
              <a:off x="4967" y="30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5" name="Line 286"/>
            <p:cNvSpPr>
              <a:spLocks noChangeShapeType="1"/>
            </p:cNvSpPr>
            <p:nvPr/>
          </p:nvSpPr>
          <p:spPr bwMode="auto">
            <a:xfrm>
              <a:off x="657" y="3248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6" name="Line 287"/>
            <p:cNvSpPr>
              <a:spLocks noChangeShapeType="1"/>
            </p:cNvSpPr>
            <p:nvPr/>
          </p:nvSpPr>
          <p:spPr bwMode="auto">
            <a:xfrm>
              <a:off x="657" y="324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7" name="Line 288"/>
            <p:cNvSpPr>
              <a:spLocks noChangeShapeType="1"/>
            </p:cNvSpPr>
            <p:nvPr/>
          </p:nvSpPr>
          <p:spPr bwMode="auto">
            <a:xfrm>
              <a:off x="1202" y="324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8" name="Line 289"/>
            <p:cNvSpPr>
              <a:spLocks noChangeShapeType="1"/>
            </p:cNvSpPr>
            <p:nvPr/>
          </p:nvSpPr>
          <p:spPr bwMode="auto">
            <a:xfrm>
              <a:off x="930" y="302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189038" y="1779588"/>
            <a:ext cx="7704137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、确定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DFD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事务中心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处理路径</a:t>
            </a:r>
            <a:endParaRPr kumimoji="1" lang="zh-CN" altLang="en-US" sz="24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defRPr/>
            </a:pPr>
            <a:r>
              <a:rPr kumimoji="1" lang="zh-CN" altLang="en-US" sz="1000" b="1">
                <a:solidFill>
                  <a:srgbClr val="66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kumimoji="1" lang="zh-CN" altLang="en-US" sz="2400" b="1">
                <a:solidFill>
                  <a:srgbClr val="66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当数据流图中的</a:t>
            </a: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某个处理模块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具有明显地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将一个输入数据流</a:t>
            </a: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成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多个发散的输出数据流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kumimoji="1" lang="zh-CN" altLang="en-US" sz="2400" b="1" u="sng">
                <a:latin typeface="楷体_GB2312" pitchFamily="49" charset="-122"/>
                <a:ea typeface="楷体_GB2312" pitchFamily="49" charset="-122"/>
              </a:rPr>
              <a:t>该处理模块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kumimoji="1" lang="zh-CN" altLang="en-US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事务中心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，从事务中心</a:t>
            </a:r>
            <a:r>
              <a:rPr kumimoji="1" lang="zh-CN" altLang="en-US" sz="2400" b="1" u="sng">
                <a:latin typeface="楷体_GB2312" pitchFamily="49" charset="-122"/>
                <a:ea typeface="楷体_GB2312" pitchFamily="49" charset="-122"/>
              </a:rPr>
              <a:t>辐射出去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的数据流即为</a:t>
            </a:r>
            <a:r>
              <a:rPr kumimoji="1" lang="zh-CN" altLang="en-US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各个处理路径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0835" name="Group 7"/>
          <p:cNvGrpSpPr>
            <a:grpSpLocks/>
          </p:cNvGrpSpPr>
          <p:nvPr/>
        </p:nvGrpSpPr>
        <p:grpSpPr bwMode="auto">
          <a:xfrm>
            <a:off x="3635375" y="404813"/>
            <a:ext cx="1944688" cy="576262"/>
            <a:chOff x="2290" y="28"/>
            <a:chExt cx="1225" cy="363"/>
          </a:xfrm>
        </p:grpSpPr>
        <p:sp>
          <p:nvSpPr>
            <p:cNvPr id="120836" name="Line 5"/>
            <p:cNvSpPr>
              <a:spLocks noChangeShapeType="1"/>
            </p:cNvSpPr>
            <p:nvPr/>
          </p:nvSpPr>
          <p:spPr bwMode="auto">
            <a:xfrm>
              <a:off x="2290" y="391"/>
              <a:ext cx="1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37" name="Rectangle 6"/>
            <p:cNvSpPr>
              <a:spLocks noChangeArrowheads="1"/>
            </p:cNvSpPr>
            <p:nvPr/>
          </p:nvSpPr>
          <p:spPr bwMode="auto">
            <a:xfrm>
              <a:off x="2290" y="28"/>
              <a:ext cx="11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事务型</a:t>
              </a:r>
              <a:r>
                <a:rPr lang="en-US" altLang="zh-CN" sz="2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DFD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041400" y="692150"/>
            <a:ext cx="799465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、设计软件系统的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层</a:t>
            </a:r>
          </a:p>
          <a:p>
            <a:pPr eaLnBrk="1" hangingPunct="1">
              <a:lnSpc>
                <a:spcPct val="150000"/>
              </a:lnSpc>
              <a:defRPr/>
            </a:pPr>
            <a:endParaRPr kumimoji="1"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首先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一个顶层模块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kumimoji="1" lang="zh-CN" altLang="en-US" sz="32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主控模块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，有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两个功能：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1600" b="1" dirty="0">
                <a:latin typeface="楷体_GB2312" pitchFamily="49" charset="-122"/>
                <a:ea typeface="楷体_GB2312" pitchFamily="49" charset="-122"/>
              </a:rPr>
              <a:t>       ■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接收数据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1600" b="1" dirty="0">
                <a:latin typeface="楷体_GB2312" pitchFamily="49" charset="-122"/>
                <a:ea typeface="楷体_GB2312" pitchFamily="49" charset="-122"/>
              </a:rPr>
              <a:t>       ■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根据事务类型调度相应的处理模块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1041400" y="4046538"/>
            <a:ext cx="799465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因此，事务型软件结构包括两部分：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接收分支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发送分支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        ■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接收分支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负责接收数据；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        ■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发送分支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通常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隐含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调度模块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用于控</a:t>
            </a:r>
            <a:endParaRPr kumimoji="1"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制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管理所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有下层的事务处理模块。</a:t>
            </a:r>
            <a:endParaRPr kumimoji="1" lang="zh-CN" altLang="zh-CN" sz="2400" b="1" dirty="0">
              <a:solidFill>
                <a:srgbClr val="008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3549650" y="2084388"/>
            <a:ext cx="1766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事务处理中心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6432550" y="1890713"/>
            <a:ext cx="1192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处理路径</a:t>
            </a:r>
          </a:p>
        </p:txBody>
      </p:sp>
      <p:sp>
        <p:nvSpPr>
          <p:cNvPr id="157714" name="Arc 18"/>
          <p:cNvSpPr>
            <a:spLocks/>
          </p:cNvSpPr>
          <p:nvPr/>
        </p:nvSpPr>
        <p:spPr bwMode="auto">
          <a:xfrm rot="946926">
            <a:off x="2852738" y="2371725"/>
            <a:ext cx="641350" cy="2713038"/>
          </a:xfrm>
          <a:custGeom>
            <a:avLst/>
            <a:gdLst>
              <a:gd name="T0" fmla="*/ 0 w 21600"/>
              <a:gd name="T1" fmla="*/ 0 h 37009"/>
              <a:gd name="T2" fmla="*/ 2147483646 w 21600"/>
              <a:gd name="T3" fmla="*/ 2147483646 h 37009"/>
              <a:gd name="T4" fmla="*/ 0 w 21600"/>
              <a:gd name="T5" fmla="*/ 2147483646 h 37009"/>
              <a:gd name="T6" fmla="*/ 0 60000 65536"/>
              <a:gd name="T7" fmla="*/ 0 60000 65536"/>
              <a:gd name="T8" fmla="*/ 0 60000 65536"/>
              <a:gd name="T9" fmla="*/ 0 w 21600"/>
              <a:gd name="T10" fmla="*/ 0 h 37009"/>
              <a:gd name="T11" fmla="*/ 21600 w 21600"/>
              <a:gd name="T12" fmla="*/ 37009 h 370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00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</a:path>
              <a:path w="21600" h="3700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5" name="Arc 19"/>
          <p:cNvSpPr>
            <a:spLocks/>
          </p:cNvSpPr>
          <p:nvPr/>
        </p:nvSpPr>
        <p:spPr bwMode="auto">
          <a:xfrm rot="-10238093">
            <a:off x="5140325" y="2087563"/>
            <a:ext cx="639763" cy="2713037"/>
          </a:xfrm>
          <a:custGeom>
            <a:avLst/>
            <a:gdLst>
              <a:gd name="T0" fmla="*/ 0 w 21600"/>
              <a:gd name="T1" fmla="*/ 0 h 37009"/>
              <a:gd name="T2" fmla="*/ 2147483646 w 21600"/>
              <a:gd name="T3" fmla="*/ 2147483646 h 37009"/>
              <a:gd name="T4" fmla="*/ 0 w 21600"/>
              <a:gd name="T5" fmla="*/ 2147483646 h 37009"/>
              <a:gd name="T6" fmla="*/ 0 60000 65536"/>
              <a:gd name="T7" fmla="*/ 0 60000 65536"/>
              <a:gd name="T8" fmla="*/ 0 60000 65536"/>
              <a:gd name="T9" fmla="*/ 0 w 21600"/>
              <a:gd name="T10" fmla="*/ 0 h 37009"/>
              <a:gd name="T11" fmla="*/ 21600 w 21600"/>
              <a:gd name="T12" fmla="*/ 37009 h 370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00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</a:path>
              <a:path w="21600" h="3700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395"/>
                  <a:pt x="19271" y="32947"/>
                  <a:pt x="15136" y="370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886" name="Group 33"/>
          <p:cNvGrpSpPr>
            <a:grpSpLocks/>
          </p:cNvGrpSpPr>
          <p:nvPr/>
        </p:nvGrpSpPr>
        <p:grpSpPr bwMode="auto">
          <a:xfrm>
            <a:off x="1522413" y="2212975"/>
            <a:ext cx="6746875" cy="3803650"/>
            <a:chOff x="959" y="1394"/>
            <a:chExt cx="4250" cy="2396"/>
          </a:xfrm>
        </p:grpSpPr>
        <p:sp>
          <p:nvSpPr>
            <p:cNvPr id="122888" name="Text Box 4"/>
            <p:cNvSpPr txBox="1">
              <a:spLocks noChangeArrowheads="1"/>
            </p:cNvSpPr>
            <p:nvPr/>
          </p:nvSpPr>
          <p:spPr bwMode="auto">
            <a:xfrm>
              <a:off x="2472" y="3521"/>
              <a:ext cx="113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事务型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DFD</a:t>
              </a:r>
            </a:p>
          </p:txBody>
        </p:sp>
        <p:sp>
          <p:nvSpPr>
            <p:cNvPr id="122889" name="Oval 7"/>
            <p:cNvSpPr>
              <a:spLocks noChangeArrowheads="1"/>
            </p:cNvSpPr>
            <p:nvPr/>
          </p:nvSpPr>
          <p:spPr bwMode="auto">
            <a:xfrm rot="470555">
              <a:off x="3534" y="2542"/>
              <a:ext cx="268" cy="3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122890" name="Oval 8"/>
            <p:cNvSpPr>
              <a:spLocks noChangeArrowheads="1"/>
            </p:cNvSpPr>
            <p:nvPr/>
          </p:nvSpPr>
          <p:spPr bwMode="auto">
            <a:xfrm rot="470555">
              <a:off x="3532" y="1988"/>
              <a:ext cx="270" cy="3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楷体_GB2312" pitchFamily="49" charset="-122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22891" name="Oval 9"/>
            <p:cNvSpPr>
              <a:spLocks noChangeArrowheads="1"/>
            </p:cNvSpPr>
            <p:nvPr/>
          </p:nvSpPr>
          <p:spPr bwMode="auto">
            <a:xfrm rot="470555">
              <a:off x="2504" y="2028"/>
              <a:ext cx="271" cy="3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22892" name="Oval 10"/>
            <p:cNvSpPr>
              <a:spLocks noChangeArrowheads="1"/>
            </p:cNvSpPr>
            <p:nvPr/>
          </p:nvSpPr>
          <p:spPr bwMode="auto">
            <a:xfrm rot="470555">
              <a:off x="1278" y="2357"/>
              <a:ext cx="269" cy="3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22893" name="Oval 11"/>
            <p:cNvSpPr>
              <a:spLocks noChangeArrowheads="1"/>
            </p:cNvSpPr>
            <p:nvPr/>
          </p:nvSpPr>
          <p:spPr bwMode="auto">
            <a:xfrm rot="470555">
              <a:off x="3649" y="1496"/>
              <a:ext cx="271" cy="3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楷体_GB2312" pitchFamily="49" charset="-122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22894" name="Oval 12"/>
            <p:cNvSpPr>
              <a:spLocks noChangeArrowheads="1"/>
            </p:cNvSpPr>
            <p:nvPr/>
          </p:nvSpPr>
          <p:spPr bwMode="auto">
            <a:xfrm rot="470555">
              <a:off x="4534" y="2008"/>
              <a:ext cx="269" cy="3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22895" name="Arc 14"/>
            <p:cNvSpPr>
              <a:spLocks/>
            </p:cNvSpPr>
            <p:nvPr/>
          </p:nvSpPr>
          <p:spPr bwMode="auto">
            <a:xfrm rot="6244076" flipH="1" flipV="1">
              <a:off x="2887" y="1456"/>
              <a:ext cx="608" cy="8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6" name="Arc 16"/>
            <p:cNvSpPr>
              <a:spLocks/>
            </p:cNvSpPr>
            <p:nvPr/>
          </p:nvSpPr>
          <p:spPr bwMode="auto">
            <a:xfrm rot="-2811929" flipH="1" flipV="1">
              <a:off x="3925" y="2359"/>
              <a:ext cx="608" cy="6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7" name="Arc 17"/>
            <p:cNvSpPr>
              <a:spLocks/>
            </p:cNvSpPr>
            <p:nvPr/>
          </p:nvSpPr>
          <p:spPr bwMode="auto">
            <a:xfrm rot="8270464" flipH="1" flipV="1">
              <a:off x="4052" y="1394"/>
              <a:ext cx="620" cy="59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8" name="Line 20"/>
            <p:cNvSpPr>
              <a:spLocks noChangeShapeType="1"/>
            </p:cNvSpPr>
            <p:nvPr/>
          </p:nvSpPr>
          <p:spPr bwMode="auto">
            <a:xfrm rot="470555" flipV="1">
              <a:off x="959" y="2570"/>
              <a:ext cx="304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9" name="Arc 21"/>
            <p:cNvSpPr>
              <a:spLocks/>
            </p:cNvSpPr>
            <p:nvPr/>
          </p:nvSpPr>
          <p:spPr bwMode="auto">
            <a:xfrm rot="6638826" flipH="1" flipV="1">
              <a:off x="1716" y="1957"/>
              <a:ext cx="607" cy="8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0" name="Line 22"/>
            <p:cNvSpPr>
              <a:spLocks noChangeShapeType="1"/>
            </p:cNvSpPr>
            <p:nvPr/>
          </p:nvSpPr>
          <p:spPr bwMode="auto">
            <a:xfrm>
              <a:off x="2775" y="2173"/>
              <a:ext cx="7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1" name="Arc 23"/>
            <p:cNvSpPr>
              <a:spLocks/>
            </p:cNvSpPr>
            <p:nvPr/>
          </p:nvSpPr>
          <p:spPr bwMode="auto">
            <a:xfrm rot="-1589985" flipH="1" flipV="1">
              <a:off x="2769" y="2202"/>
              <a:ext cx="619" cy="7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2" name="Line 24"/>
            <p:cNvSpPr>
              <a:spLocks noChangeShapeType="1"/>
            </p:cNvSpPr>
            <p:nvPr/>
          </p:nvSpPr>
          <p:spPr bwMode="auto">
            <a:xfrm>
              <a:off x="3802" y="2173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3" name="Line 32"/>
            <p:cNvSpPr>
              <a:spLocks noChangeShapeType="1"/>
            </p:cNvSpPr>
            <p:nvPr/>
          </p:nvSpPr>
          <p:spPr bwMode="auto">
            <a:xfrm>
              <a:off x="4801" y="2163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30" name="Text Box 34"/>
          <p:cNvSpPr txBox="1">
            <a:spLocks noChangeArrowheads="1"/>
          </p:cNvSpPr>
          <p:nvPr/>
        </p:nvSpPr>
        <p:spPr bwMode="auto">
          <a:xfrm rot="-2355055">
            <a:off x="1690688" y="3141663"/>
            <a:ext cx="1081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输入事务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9" grpId="0"/>
      <p:bldP spid="157711" grpId="0"/>
      <p:bldP spid="157714" grpId="0" animBg="1"/>
      <p:bldP spid="157715" grpId="0" animBg="1"/>
      <p:bldP spid="15773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4"/>
          <p:cNvSpPr txBox="1">
            <a:spLocks noChangeArrowheads="1"/>
          </p:cNvSpPr>
          <p:nvPr/>
        </p:nvSpPr>
        <p:spPr bwMode="auto">
          <a:xfrm>
            <a:off x="1330325" y="985838"/>
            <a:ext cx="2881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事务分析设计示例</a:t>
            </a:r>
          </a:p>
        </p:txBody>
      </p:sp>
      <p:grpSp>
        <p:nvGrpSpPr>
          <p:cNvPr id="123907" name="Group 83"/>
          <p:cNvGrpSpPr>
            <a:grpSpLocks/>
          </p:cNvGrpSpPr>
          <p:nvPr/>
        </p:nvGrpSpPr>
        <p:grpSpPr bwMode="auto">
          <a:xfrm>
            <a:off x="179388" y="2189163"/>
            <a:ext cx="8785225" cy="3614737"/>
            <a:chOff x="113" y="1379"/>
            <a:chExt cx="5534" cy="2277"/>
          </a:xfrm>
        </p:grpSpPr>
        <p:grpSp>
          <p:nvGrpSpPr>
            <p:cNvPr id="123908" name="Group 76"/>
            <p:cNvGrpSpPr>
              <a:grpSpLocks/>
            </p:cNvGrpSpPr>
            <p:nvPr/>
          </p:nvGrpSpPr>
          <p:grpSpPr bwMode="auto">
            <a:xfrm>
              <a:off x="113" y="1389"/>
              <a:ext cx="2663" cy="1507"/>
              <a:chOff x="113" y="1389"/>
              <a:chExt cx="2663" cy="1507"/>
            </a:xfrm>
          </p:grpSpPr>
          <p:sp>
            <p:nvSpPr>
              <p:cNvPr id="123954" name="Text Box 7"/>
              <p:cNvSpPr txBox="1">
                <a:spLocks noChangeArrowheads="1"/>
              </p:cNvSpPr>
              <p:nvPr/>
            </p:nvSpPr>
            <p:spPr bwMode="auto">
              <a:xfrm>
                <a:off x="113" y="2704"/>
                <a:ext cx="56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输入流</a:t>
                </a:r>
              </a:p>
            </p:txBody>
          </p:sp>
          <p:sp>
            <p:nvSpPr>
              <p:cNvPr id="123955" name="Text Box 8"/>
              <p:cNvSpPr txBox="1">
                <a:spLocks noChangeArrowheads="1"/>
              </p:cNvSpPr>
              <p:nvPr/>
            </p:nvSpPr>
            <p:spPr bwMode="auto">
              <a:xfrm>
                <a:off x="752" y="2523"/>
                <a:ext cx="6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事务中心</a:t>
                </a:r>
              </a:p>
            </p:txBody>
          </p:sp>
          <p:sp>
            <p:nvSpPr>
              <p:cNvPr id="123956" name="Text Box 9"/>
              <p:cNvSpPr txBox="1">
                <a:spLocks noChangeArrowheads="1"/>
              </p:cNvSpPr>
              <p:nvPr/>
            </p:nvSpPr>
            <p:spPr bwMode="auto">
              <a:xfrm>
                <a:off x="1712" y="2614"/>
                <a:ext cx="71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处理路径</a:t>
                </a:r>
              </a:p>
            </p:txBody>
          </p:sp>
          <p:sp>
            <p:nvSpPr>
              <p:cNvPr id="123957" name="Arc 10"/>
              <p:cNvSpPr>
                <a:spLocks/>
              </p:cNvSpPr>
              <p:nvPr/>
            </p:nvSpPr>
            <p:spPr bwMode="auto">
              <a:xfrm rot="946926">
                <a:off x="525" y="1389"/>
                <a:ext cx="309" cy="1260"/>
              </a:xfrm>
              <a:custGeom>
                <a:avLst/>
                <a:gdLst>
                  <a:gd name="T0" fmla="*/ 0 w 21600"/>
                  <a:gd name="T1" fmla="*/ 0 h 37009"/>
                  <a:gd name="T2" fmla="*/ 0 w 21600"/>
                  <a:gd name="T3" fmla="*/ 0 h 37009"/>
                  <a:gd name="T4" fmla="*/ 0 w 21600"/>
                  <a:gd name="T5" fmla="*/ 0 h 370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09"/>
                  <a:gd name="T11" fmla="*/ 21600 w 21600"/>
                  <a:gd name="T12" fmla="*/ 37009 h 370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0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395"/>
                      <a:pt x="19271" y="32947"/>
                      <a:pt x="15136" y="37008"/>
                    </a:cubicBezTo>
                  </a:path>
                  <a:path w="21600" h="3700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395"/>
                      <a:pt x="19271" y="32947"/>
                      <a:pt x="15136" y="3700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958" name="Arc 11"/>
              <p:cNvSpPr>
                <a:spLocks/>
              </p:cNvSpPr>
              <p:nvPr/>
            </p:nvSpPr>
            <p:spPr bwMode="auto">
              <a:xfrm rot="-10238093">
                <a:off x="1386" y="1389"/>
                <a:ext cx="309" cy="1261"/>
              </a:xfrm>
              <a:custGeom>
                <a:avLst/>
                <a:gdLst>
                  <a:gd name="T0" fmla="*/ 0 w 21600"/>
                  <a:gd name="T1" fmla="*/ 0 h 37009"/>
                  <a:gd name="T2" fmla="*/ 0 w 21600"/>
                  <a:gd name="T3" fmla="*/ 0 h 37009"/>
                  <a:gd name="T4" fmla="*/ 0 w 21600"/>
                  <a:gd name="T5" fmla="*/ 0 h 370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7009"/>
                  <a:gd name="T11" fmla="*/ 21600 w 21600"/>
                  <a:gd name="T12" fmla="*/ 37009 h 370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700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395"/>
                      <a:pt x="19271" y="32947"/>
                      <a:pt x="15136" y="37008"/>
                    </a:cubicBezTo>
                  </a:path>
                  <a:path w="21600" h="3700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7395"/>
                      <a:pt x="19271" y="32947"/>
                      <a:pt x="15136" y="3700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959" name="Group 12"/>
              <p:cNvGrpSpPr>
                <a:grpSpLocks/>
              </p:cNvGrpSpPr>
              <p:nvPr/>
            </p:nvGrpSpPr>
            <p:grpSpPr bwMode="auto">
              <a:xfrm>
                <a:off x="572" y="1615"/>
                <a:ext cx="2204" cy="817"/>
                <a:chOff x="1020" y="2296"/>
                <a:chExt cx="2949" cy="1129"/>
              </a:xfrm>
            </p:grpSpPr>
            <p:sp>
              <p:nvSpPr>
                <p:cNvPr id="123961" name="Oval 13"/>
                <p:cNvSpPr>
                  <a:spLocks noChangeArrowheads="1"/>
                </p:cNvSpPr>
                <p:nvPr/>
              </p:nvSpPr>
              <p:spPr bwMode="auto">
                <a:xfrm rot="470555">
                  <a:off x="2336" y="3113"/>
                  <a:ext cx="194" cy="2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楷体_GB2312" pitchFamily="49" charset="-122"/>
                      <a:ea typeface="楷体_GB2312" pitchFamily="49" charset="-122"/>
                    </a:rPr>
                    <a:t>D</a:t>
                  </a:r>
                </a:p>
              </p:txBody>
            </p:sp>
            <p:sp>
              <p:nvSpPr>
                <p:cNvPr id="123962" name="Oval 14"/>
                <p:cNvSpPr>
                  <a:spLocks noChangeArrowheads="1"/>
                </p:cNvSpPr>
                <p:nvPr/>
              </p:nvSpPr>
              <p:spPr bwMode="auto">
                <a:xfrm rot="470555">
                  <a:off x="3061" y="2296"/>
                  <a:ext cx="196" cy="25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23963" name="Oval 15"/>
                <p:cNvSpPr>
                  <a:spLocks noChangeArrowheads="1"/>
                </p:cNvSpPr>
                <p:nvPr/>
              </p:nvSpPr>
              <p:spPr bwMode="auto">
                <a:xfrm rot="470555">
                  <a:off x="2336" y="2704"/>
                  <a:ext cx="196" cy="2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楷体_GB2312" pitchFamily="49" charset="-122"/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123964" name="Oval 16"/>
                <p:cNvSpPr>
                  <a:spLocks noChangeArrowheads="1"/>
                </p:cNvSpPr>
                <p:nvPr/>
              </p:nvSpPr>
              <p:spPr bwMode="auto">
                <a:xfrm rot="470555">
                  <a:off x="1519" y="2758"/>
                  <a:ext cx="195" cy="2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楷体_GB2312" pitchFamily="49" charset="-122"/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123965" name="Oval 17"/>
                <p:cNvSpPr>
                  <a:spLocks noChangeArrowheads="1"/>
                </p:cNvSpPr>
                <p:nvPr/>
              </p:nvSpPr>
              <p:spPr bwMode="auto">
                <a:xfrm rot="470555">
                  <a:off x="2336" y="2296"/>
                  <a:ext cx="196" cy="2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楷体_GB2312" pitchFamily="49" charset="-122"/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123966" name="Oval 18"/>
                <p:cNvSpPr>
                  <a:spLocks noChangeArrowheads="1"/>
                </p:cNvSpPr>
                <p:nvPr/>
              </p:nvSpPr>
              <p:spPr bwMode="auto">
                <a:xfrm rot="470555">
                  <a:off x="3061" y="2704"/>
                  <a:ext cx="195" cy="25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23967" name="Arc 19"/>
                <p:cNvSpPr>
                  <a:spLocks/>
                </p:cNvSpPr>
                <p:nvPr/>
              </p:nvSpPr>
              <p:spPr bwMode="auto">
                <a:xfrm rot="6244076" flipH="1" flipV="1">
                  <a:off x="1770" y="2318"/>
                  <a:ext cx="448" cy="58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68" name="Line 20"/>
                <p:cNvSpPr>
                  <a:spLocks noChangeShapeType="1"/>
                </p:cNvSpPr>
                <p:nvPr/>
              </p:nvSpPr>
              <p:spPr bwMode="auto">
                <a:xfrm>
                  <a:off x="1701" y="2886"/>
                  <a:ext cx="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69" name="Arc 21"/>
                <p:cNvSpPr>
                  <a:spLocks/>
                </p:cNvSpPr>
                <p:nvPr/>
              </p:nvSpPr>
              <p:spPr bwMode="auto">
                <a:xfrm rot="-1589985" flipH="1" flipV="1">
                  <a:off x="1791" y="2840"/>
                  <a:ext cx="448" cy="58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70" name="Line 22"/>
                <p:cNvSpPr>
                  <a:spLocks noChangeShapeType="1"/>
                </p:cNvSpPr>
                <p:nvPr/>
              </p:nvSpPr>
              <p:spPr bwMode="auto">
                <a:xfrm>
                  <a:off x="3833" y="2432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1" name="Line 23"/>
                <p:cNvSpPr>
                  <a:spLocks noChangeShapeType="1"/>
                </p:cNvSpPr>
                <p:nvPr/>
              </p:nvSpPr>
              <p:spPr bwMode="auto">
                <a:xfrm>
                  <a:off x="2517" y="2432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2" name="Line 24"/>
                <p:cNvSpPr>
                  <a:spLocks noChangeShapeType="1"/>
                </p:cNvSpPr>
                <p:nvPr/>
              </p:nvSpPr>
              <p:spPr bwMode="auto">
                <a:xfrm>
                  <a:off x="2517" y="2840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3" name="Arc 25"/>
                <p:cNvSpPr>
                  <a:spLocks/>
                </p:cNvSpPr>
                <p:nvPr/>
              </p:nvSpPr>
              <p:spPr bwMode="auto">
                <a:xfrm rot="5785269" flipH="1" flipV="1">
                  <a:off x="1107" y="2753"/>
                  <a:ext cx="318" cy="49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74" name="Oval 26"/>
                <p:cNvSpPr>
                  <a:spLocks noChangeArrowheads="1"/>
                </p:cNvSpPr>
                <p:nvPr/>
              </p:nvSpPr>
              <p:spPr bwMode="auto">
                <a:xfrm rot="470555">
                  <a:off x="3048" y="3113"/>
                  <a:ext cx="195" cy="25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23975" name="Line 27"/>
                <p:cNvSpPr>
                  <a:spLocks noChangeShapeType="1"/>
                </p:cNvSpPr>
                <p:nvPr/>
              </p:nvSpPr>
              <p:spPr bwMode="auto">
                <a:xfrm>
                  <a:off x="2517" y="3249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6" name="Line 28"/>
                <p:cNvSpPr>
                  <a:spLocks noChangeShapeType="1"/>
                </p:cNvSpPr>
                <p:nvPr/>
              </p:nvSpPr>
              <p:spPr bwMode="auto">
                <a:xfrm>
                  <a:off x="3243" y="2432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7" name="Line 29"/>
                <p:cNvSpPr>
                  <a:spLocks noChangeShapeType="1"/>
                </p:cNvSpPr>
                <p:nvPr/>
              </p:nvSpPr>
              <p:spPr bwMode="auto">
                <a:xfrm>
                  <a:off x="3243" y="2840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8" name="Line 30"/>
                <p:cNvSpPr>
                  <a:spLocks noChangeShapeType="1"/>
                </p:cNvSpPr>
                <p:nvPr/>
              </p:nvSpPr>
              <p:spPr bwMode="auto">
                <a:xfrm>
                  <a:off x="3243" y="3249"/>
                  <a:ext cx="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79" name="Line 31"/>
                <p:cNvSpPr>
                  <a:spLocks noChangeShapeType="1"/>
                </p:cNvSpPr>
                <p:nvPr/>
              </p:nvSpPr>
              <p:spPr bwMode="auto">
                <a:xfrm>
                  <a:off x="3833" y="2840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80" name="Line 32"/>
                <p:cNvSpPr>
                  <a:spLocks noChangeShapeType="1"/>
                </p:cNvSpPr>
                <p:nvPr/>
              </p:nvSpPr>
              <p:spPr bwMode="auto">
                <a:xfrm>
                  <a:off x="3833" y="3249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3960" name="Rectangle 33"/>
              <p:cNvSpPr>
                <a:spLocks noChangeArrowheads="1"/>
              </p:cNvSpPr>
              <p:nvPr/>
            </p:nvSpPr>
            <p:spPr bwMode="auto">
              <a:xfrm>
                <a:off x="572" y="1888"/>
                <a:ext cx="192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b="1">
                    <a:latin typeface="楷体_GB2312" pitchFamily="49" charset="-122"/>
                    <a:ea typeface="楷体_GB2312" pitchFamily="49" charset="-122"/>
                  </a:rPr>
                  <a:t>f1</a:t>
                </a:r>
              </a:p>
            </p:txBody>
          </p:sp>
        </p:grpSp>
        <p:grpSp>
          <p:nvGrpSpPr>
            <p:cNvPr id="123909" name="Group 82"/>
            <p:cNvGrpSpPr>
              <a:grpSpLocks/>
            </p:cNvGrpSpPr>
            <p:nvPr/>
          </p:nvGrpSpPr>
          <p:grpSpPr bwMode="auto">
            <a:xfrm>
              <a:off x="2840" y="1379"/>
              <a:ext cx="2807" cy="1915"/>
              <a:chOff x="2840" y="1379"/>
              <a:chExt cx="2807" cy="1915"/>
            </a:xfrm>
          </p:grpSpPr>
          <p:sp>
            <p:nvSpPr>
              <p:cNvPr id="123912" name="Rectangle 36"/>
              <p:cNvSpPr>
                <a:spLocks noChangeArrowheads="1"/>
              </p:cNvSpPr>
              <p:nvPr/>
            </p:nvSpPr>
            <p:spPr bwMode="auto">
              <a:xfrm>
                <a:off x="3580" y="1379"/>
                <a:ext cx="765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主模块</a:t>
                </a: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23913" name="Rectangle 39"/>
              <p:cNvSpPr>
                <a:spLocks noChangeArrowheads="1"/>
              </p:cNvSpPr>
              <p:nvPr/>
            </p:nvSpPr>
            <p:spPr bwMode="auto">
              <a:xfrm>
                <a:off x="3444" y="1570"/>
                <a:ext cx="190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>
                    <a:latin typeface="楷体_GB2312" pitchFamily="49" charset="-122"/>
                    <a:ea typeface="楷体_GB2312" pitchFamily="49" charset="-122"/>
                  </a:rPr>
                  <a:t>f1</a:t>
                </a:r>
              </a:p>
            </p:txBody>
          </p:sp>
          <p:grpSp>
            <p:nvGrpSpPr>
              <p:cNvPr id="123914" name="Group 81"/>
              <p:cNvGrpSpPr>
                <a:grpSpLocks/>
              </p:cNvGrpSpPr>
              <p:nvPr/>
            </p:nvGrpSpPr>
            <p:grpSpPr bwMode="auto">
              <a:xfrm>
                <a:off x="3204" y="1570"/>
                <a:ext cx="766" cy="499"/>
                <a:chOff x="3204" y="1570"/>
                <a:chExt cx="766" cy="499"/>
              </a:xfrm>
            </p:grpSpPr>
            <p:sp>
              <p:nvSpPr>
                <p:cNvPr id="123950" name="Rectangle 37"/>
                <p:cNvSpPr>
                  <a:spLocks noChangeArrowheads="1"/>
                </p:cNvSpPr>
                <p:nvPr/>
              </p:nvSpPr>
              <p:spPr bwMode="auto">
                <a:xfrm>
                  <a:off x="3204" y="1888"/>
                  <a:ext cx="504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>
                      <a:latin typeface="楷体_GB2312" pitchFamily="49" charset="-122"/>
                      <a:ea typeface="楷体_GB2312" pitchFamily="49" charset="-122"/>
                    </a:rPr>
                    <a:t>get f1</a:t>
                  </a:r>
                </a:p>
              </p:txBody>
            </p:sp>
            <p:grpSp>
              <p:nvGrpSpPr>
                <p:cNvPr id="123951" name="Group 79"/>
                <p:cNvGrpSpPr>
                  <a:grpSpLocks/>
                </p:cNvGrpSpPr>
                <p:nvPr/>
              </p:nvGrpSpPr>
              <p:grpSpPr bwMode="auto">
                <a:xfrm>
                  <a:off x="3396" y="1570"/>
                  <a:ext cx="574" cy="317"/>
                  <a:chOff x="3396" y="1570"/>
                  <a:chExt cx="574" cy="317"/>
                </a:xfrm>
              </p:grpSpPr>
              <p:sp>
                <p:nvSpPr>
                  <p:cNvPr id="123952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96" y="1570"/>
                    <a:ext cx="574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953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93" y="1661"/>
                    <a:ext cx="238" cy="1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23915" name="Rectangle 41"/>
              <p:cNvSpPr>
                <a:spLocks noChangeArrowheads="1"/>
              </p:cNvSpPr>
              <p:nvPr/>
            </p:nvSpPr>
            <p:spPr bwMode="auto">
              <a:xfrm>
                <a:off x="4258" y="1888"/>
                <a:ext cx="431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调度</a:t>
                </a:r>
              </a:p>
            </p:txBody>
          </p:sp>
          <p:sp>
            <p:nvSpPr>
              <p:cNvPr id="123916" name="Line 43"/>
              <p:cNvSpPr>
                <a:spLocks noChangeShapeType="1"/>
              </p:cNvSpPr>
              <p:nvPr/>
            </p:nvSpPr>
            <p:spPr bwMode="auto">
              <a:xfrm>
                <a:off x="4258" y="1661"/>
                <a:ext cx="19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917" name="Group 80"/>
              <p:cNvGrpSpPr>
                <a:grpSpLocks/>
              </p:cNvGrpSpPr>
              <p:nvPr/>
            </p:nvGrpSpPr>
            <p:grpSpPr bwMode="auto">
              <a:xfrm>
                <a:off x="3970" y="1570"/>
                <a:ext cx="528" cy="317"/>
                <a:chOff x="3970" y="1570"/>
                <a:chExt cx="528" cy="317"/>
              </a:xfrm>
            </p:grpSpPr>
            <p:sp>
              <p:nvSpPr>
                <p:cNvPr id="123948" name="Line 42"/>
                <p:cNvSpPr>
                  <a:spLocks noChangeShapeType="1"/>
                </p:cNvSpPr>
                <p:nvPr/>
              </p:nvSpPr>
              <p:spPr bwMode="auto">
                <a:xfrm>
                  <a:off x="3970" y="1570"/>
                  <a:ext cx="528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49" name="Rectangle 44"/>
                <p:cNvSpPr>
                  <a:spLocks noChangeArrowheads="1"/>
                </p:cNvSpPr>
                <p:nvPr/>
              </p:nvSpPr>
              <p:spPr bwMode="auto">
                <a:xfrm>
                  <a:off x="4306" y="1570"/>
                  <a:ext cx="191" cy="1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 b="1">
                      <a:latin typeface="楷体_GB2312" pitchFamily="49" charset="-122"/>
                      <a:ea typeface="楷体_GB2312" pitchFamily="49" charset="-122"/>
                    </a:rPr>
                    <a:t>f1</a:t>
                  </a:r>
                </a:p>
              </p:txBody>
            </p:sp>
          </p:grpSp>
          <p:sp>
            <p:nvSpPr>
              <p:cNvPr id="123918" name="AutoShape 45"/>
              <p:cNvSpPr>
                <a:spLocks noChangeArrowheads="1"/>
              </p:cNvSpPr>
              <p:nvPr/>
            </p:nvSpPr>
            <p:spPr bwMode="auto">
              <a:xfrm>
                <a:off x="4371" y="2069"/>
                <a:ext cx="193" cy="91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23919" name="Rectangle 46"/>
              <p:cNvSpPr>
                <a:spLocks noChangeArrowheads="1"/>
              </p:cNvSpPr>
              <p:nvPr/>
            </p:nvSpPr>
            <p:spPr bwMode="auto">
              <a:xfrm>
                <a:off x="3874" y="2386"/>
                <a:ext cx="288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23920" name="Rectangle 47"/>
              <p:cNvSpPr>
                <a:spLocks noChangeArrowheads="1"/>
              </p:cNvSpPr>
              <p:nvPr/>
            </p:nvSpPr>
            <p:spPr bwMode="auto">
              <a:xfrm>
                <a:off x="4307" y="2386"/>
                <a:ext cx="28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23921" name="Rectangle 48"/>
              <p:cNvSpPr>
                <a:spLocks noChangeArrowheads="1"/>
              </p:cNvSpPr>
              <p:nvPr/>
            </p:nvSpPr>
            <p:spPr bwMode="auto">
              <a:xfrm>
                <a:off x="4738" y="2386"/>
                <a:ext cx="28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楷体_GB2312" pitchFamily="49" charset="-122"/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123922" name="Line 49"/>
              <p:cNvSpPr>
                <a:spLocks noChangeShapeType="1"/>
              </p:cNvSpPr>
              <p:nvPr/>
            </p:nvSpPr>
            <p:spPr bwMode="auto">
              <a:xfrm flipH="1">
                <a:off x="4040" y="2106"/>
                <a:ext cx="336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3" name="Line 50"/>
              <p:cNvSpPr>
                <a:spLocks noChangeShapeType="1"/>
              </p:cNvSpPr>
              <p:nvPr/>
            </p:nvSpPr>
            <p:spPr bwMode="auto">
              <a:xfrm>
                <a:off x="4450" y="2160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4" name="Line 51"/>
              <p:cNvSpPr>
                <a:spLocks noChangeShapeType="1"/>
              </p:cNvSpPr>
              <p:nvPr/>
            </p:nvSpPr>
            <p:spPr bwMode="auto">
              <a:xfrm>
                <a:off x="4545" y="2114"/>
                <a:ext cx="33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5" name="Rectangle 52"/>
              <p:cNvSpPr>
                <a:spLocks noChangeArrowheads="1"/>
              </p:cNvSpPr>
              <p:nvPr/>
            </p:nvSpPr>
            <p:spPr bwMode="auto">
              <a:xfrm>
                <a:off x="3874" y="2750"/>
                <a:ext cx="288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926" name="Line 53"/>
              <p:cNvSpPr>
                <a:spLocks noChangeShapeType="1"/>
              </p:cNvSpPr>
              <p:nvPr/>
            </p:nvSpPr>
            <p:spPr bwMode="auto">
              <a:xfrm>
                <a:off x="4018" y="256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7" name="Rectangle 54"/>
              <p:cNvSpPr>
                <a:spLocks noChangeArrowheads="1"/>
              </p:cNvSpPr>
              <p:nvPr/>
            </p:nvSpPr>
            <p:spPr bwMode="auto">
              <a:xfrm>
                <a:off x="3492" y="2750"/>
                <a:ext cx="28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928" name="Line 55"/>
              <p:cNvSpPr>
                <a:spLocks noChangeShapeType="1"/>
              </p:cNvSpPr>
              <p:nvPr/>
            </p:nvSpPr>
            <p:spPr bwMode="auto">
              <a:xfrm flipH="1">
                <a:off x="3634" y="2568"/>
                <a:ext cx="384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9" name="Rectangle 56"/>
              <p:cNvSpPr>
                <a:spLocks noChangeArrowheads="1"/>
              </p:cNvSpPr>
              <p:nvPr/>
            </p:nvSpPr>
            <p:spPr bwMode="auto">
              <a:xfrm>
                <a:off x="4738" y="2749"/>
                <a:ext cx="286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930" name="Rectangle 57"/>
              <p:cNvSpPr>
                <a:spLocks noChangeArrowheads="1"/>
              </p:cNvSpPr>
              <p:nvPr/>
            </p:nvSpPr>
            <p:spPr bwMode="auto">
              <a:xfrm>
                <a:off x="4306" y="2749"/>
                <a:ext cx="28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931" name="Line 58"/>
              <p:cNvSpPr>
                <a:spLocks noChangeShapeType="1"/>
              </p:cNvSpPr>
              <p:nvPr/>
            </p:nvSpPr>
            <p:spPr bwMode="auto">
              <a:xfrm>
                <a:off x="4450" y="256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2" name="Line 59"/>
              <p:cNvSpPr>
                <a:spLocks noChangeShapeType="1"/>
              </p:cNvSpPr>
              <p:nvPr/>
            </p:nvSpPr>
            <p:spPr bwMode="auto">
              <a:xfrm>
                <a:off x="4882" y="256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3" name="Rectangle 60"/>
              <p:cNvSpPr>
                <a:spLocks noChangeArrowheads="1"/>
              </p:cNvSpPr>
              <p:nvPr/>
            </p:nvSpPr>
            <p:spPr bwMode="auto">
              <a:xfrm>
                <a:off x="5264" y="2749"/>
                <a:ext cx="38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动作层</a:t>
                </a:r>
              </a:p>
            </p:txBody>
          </p:sp>
          <p:sp>
            <p:nvSpPr>
              <p:cNvPr id="123934" name="Rectangle 61"/>
              <p:cNvSpPr>
                <a:spLocks noChangeArrowheads="1"/>
              </p:cNvSpPr>
              <p:nvPr/>
            </p:nvSpPr>
            <p:spPr bwMode="auto">
              <a:xfrm>
                <a:off x="4306" y="3113"/>
                <a:ext cx="28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6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3935" name="Line 62"/>
              <p:cNvSpPr>
                <a:spLocks noChangeShapeType="1"/>
              </p:cNvSpPr>
              <p:nvPr/>
            </p:nvSpPr>
            <p:spPr bwMode="auto">
              <a:xfrm>
                <a:off x="4450" y="293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6" name="Line 63"/>
              <p:cNvSpPr>
                <a:spLocks noChangeShapeType="1"/>
              </p:cNvSpPr>
              <p:nvPr/>
            </p:nvSpPr>
            <p:spPr bwMode="auto">
              <a:xfrm flipH="1">
                <a:off x="3827" y="2931"/>
                <a:ext cx="191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7" name="Line 64"/>
              <p:cNvSpPr>
                <a:spLocks noChangeShapeType="1"/>
              </p:cNvSpPr>
              <p:nvPr/>
            </p:nvSpPr>
            <p:spPr bwMode="auto">
              <a:xfrm>
                <a:off x="4018" y="2931"/>
                <a:ext cx="192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8" name="Rectangle 65"/>
              <p:cNvSpPr>
                <a:spLocks noChangeArrowheads="1"/>
              </p:cNvSpPr>
              <p:nvPr/>
            </p:nvSpPr>
            <p:spPr bwMode="auto">
              <a:xfrm>
                <a:off x="5216" y="3112"/>
                <a:ext cx="43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细节层</a:t>
                </a:r>
              </a:p>
            </p:txBody>
          </p:sp>
          <p:sp>
            <p:nvSpPr>
              <p:cNvPr id="123939" name="Line 66"/>
              <p:cNvSpPr>
                <a:spLocks noChangeShapeType="1"/>
              </p:cNvSpPr>
              <p:nvPr/>
            </p:nvSpPr>
            <p:spPr bwMode="auto">
              <a:xfrm>
                <a:off x="3970" y="3203"/>
                <a:ext cx="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0" name="Line 67"/>
              <p:cNvSpPr>
                <a:spLocks noChangeShapeType="1"/>
              </p:cNvSpPr>
              <p:nvPr/>
            </p:nvSpPr>
            <p:spPr bwMode="auto">
              <a:xfrm>
                <a:off x="4833" y="3203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1" name="Line 68"/>
              <p:cNvSpPr>
                <a:spLocks noChangeShapeType="1"/>
              </p:cNvSpPr>
              <p:nvPr/>
            </p:nvSpPr>
            <p:spPr bwMode="auto">
              <a:xfrm>
                <a:off x="4882" y="2931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3942" name="Group 77"/>
              <p:cNvGrpSpPr>
                <a:grpSpLocks/>
              </p:cNvGrpSpPr>
              <p:nvPr/>
            </p:nvGrpSpPr>
            <p:grpSpPr bwMode="auto">
              <a:xfrm>
                <a:off x="2840" y="1434"/>
                <a:ext cx="316" cy="635"/>
                <a:chOff x="2840" y="1434"/>
                <a:chExt cx="316" cy="635"/>
              </a:xfrm>
            </p:grpSpPr>
            <p:sp>
              <p:nvSpPr>
                <p:cNvPr id="12394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40" y="1453"/>
                  <a:ext cx="173" cy="5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楷体_GB2312" pitchFamily="49" charset="-122"/>
                      <a:ea typeface="楷体_GB2312" pitchFamily="49" charset="-122"/>
                    </a:rPr>
                    <a:t>接收分支</a:t>
                  </a:r>
                </a:p>
              </p:txBody>
            </p:sp>
            <p:sp>
              <p:nvSpPr>
                <p:cNvPr id="123947" name="AutoShape 70"/>
                <p:cNvSpPr>
                  <a:spLocks/>
                </p:cNvSpPr>
                <p:nvPr/>
              </p:nvSpPr>
              <p:spPr bwMode="auto">
                <a:xfrm>
                  <a:off x="3013" y="1434"/>
                  <a:ext cx="143" cy="635"/>
                </a:xfrm>
                <a:prstGeom prst="leftBrace">
                  <a:avLst>
                    <a:gd name="adj1" fmla="val 37005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23943" name="Group 78"/>
              <p:cNvGrpSpPr>
                <a:grpSpLocks/>
              </p:cNvGrpSpPr>
              <p:nvPr/>
            </p:nvGrpSpPr>
            <p:grpSpPr bwMode="auto">
              <a:xfrm>
                <a:off x="4738" y="1389"/>
                <a:ext cx="332" cy="654"/>
                <a:chOff x="4738" y="1389"/>
                <a:chExt cx="332" cy="654"/>
              </a:xfrm>
            </p:grpSpPr>
            <p:sp>
              <p:nvSpPr>
                <p:cNvPr id="12394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897" y="1407"/>
                  <a:ext cx="173" cy="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1">
                      <a:latin typeface="楷体_GB2312" pitchFamily="49" charset="-122"/>
                      <a:ea typeface="楷体_GB2312" pitchFamily="49" charset="-122"/>
                    </a:rPr>
                    <a:t>发送分支</a:t>
                  </a:r>
                </a:p>
              </p:txBody>
            </p:sp>
            <p:sp>
              <p:nvSpPr>
                <p:cNvPr id="123945" name="AutoShape 71"/>
                <p:cNvSpPr>
                  <a:spLocks/>
                </p:cNvSpPr>
                <p:nvPr/>
              </p:nvSpPr>
              <p:spPr bwMode="auto">
                <a:xfrm>
                  <a:off x="4738" y="1389"/>
                  <a:ext cx="144" cy="635"/>
                </a:xfrm>
                <a:prstGeom prst="rightBrace">
                  <a:avLst>
                    <a:gd name="adj1" fmla="val 36748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¡"/>
                    <a:defRPr sz="2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5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Wingdings" panose="05000000000000000000" pitchFamily="2" charset="2"/>
                    <a:buChar char="¡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0000"/>
                    <a:buFont typeface="Wingdings" panose="05000000000000000000" pitchFamily="2" charset="2"/>
                    <a:buChar char="¡"/>
                    <a:defRPr sz="19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</p:grpSp>
        <p:sp>
          <p:nvSpPr>
            <p:cNvPr id="123910" name="Freeform 72"/>
            <p:cNvSpPr>
              <a:spLocks/>
            </p:cNvSpPr>
            <p:nvPr/>
          </p:nvSpPr>
          <p:spPr bwMode="auto">
            <a:xfrm>
              <a:off x="1454" y="3113"/>
              <a:ext cx="2155" cy="242"/>
            </a:xfrm>
            <a:custGeom>
              <a:avLst/>
              <a:gdLst>
                <a:gd name="T0" fmla="*/ 0 w 2041"/>
                <a:gd name="T1" fmla="*/ 45 h 242"/>
                <a:gd name="T2" fmla="*/ 865 w 2041"/>
                <a:gd name="T3" fmla="*/ 181 h 242"/>
                <a:gd name="T4" fmla="*/ 1949 w 2041"/>
                <a:gd name="T5" fmla="*/ 227 h 242"/>
                <a:gd name="T6" fmla="*/ 2919 w 2041"/>
                <a:gd name="T7" fmla="*/ 227 h 242"/>
                <a:gd name="T8" fmla="*/ 4005 w 2041"/>
                <a:gd name="T9" fmla="*/ 136 h 242"/>
                <a:gd name="T10" fmla="*/ 4870 w 2041"/>
                <a:gd name="T11" fmla="*/ 0 h 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1"/>
                <a:gd name="T19" fmla="*/ 0 h 242"/>
                <a:gd name="T20" fmla="*/ 2041 w 2041"/>
                <a:gd name="T21" fmla="*/ 242 h 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1" h="242">
                  <a:moveTo>
                    <a:pt x="0" y="45"/>
                  </a:moveTo>
                  <a:cubicBezTo>
                    <a:pt x="113" y="98"/>
                    <a:pt x="226" y="151"/>
                    <a:pt x="362" y="181"/>
                  </a:cubicBezTo>
                  <a:cubicBezTo>
                    <a:pt x="498" y="211"/>
                    <a:pt x="672" y="219"/>
                    <a:pt x="816" y="227"/>
                  </a:cubicBezTo>
                  <a:cubicBezTo>
                    <a:pt x="960" y="235"/>
                    <a:pt x="1080" y="242"/>
                    <a:pt x="1224" y="227"/>
                  </a:cubicBezTo>
                  <a:cubicBezTo>
                    <a:pt x="1368" y="212"/>
                    <a:pt x="1542" y="174"/>
                    <a:pt x="1678" y="136"/>
                  </a:cubicBezTo>
                  <a:cubicBezTo>
                    <a:pt x="1814" y="98"/>
                    <a:pt x="1927" y="49"/>
                    <a:pt x="2041" y="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1" name="Rectangle 73"/>
            <p:cNvSpPr>
              <a:spLocks noChangeArrowheads="1"/>
            </p:cNvSpPr>
            <p:nvPr/>
          </p:nvSpPr>
          <p:spPr bwMode="auto">
            <a:xfrm>
              <a:off x="1313" y="3475"/>
              <a:ext cx="258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数据流图转换为软件系统结构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79"/>
          <p:cNvGrpSpPr>
            <a:grpSpLocks/>
          </p:cNvGrpSpPr>
          <p:nvPr/>
        </p:nvGrpSpPr>
        <p:grpSpPr bwMode="auto">
          <a:xfrm>
            <a:off x="1187450" y="692150"/>
            <a:ext cx="7777163" cy="2044700"/>
            <a:chOff x="1474" y="482"/>
            <a:chExt cx="4173" cy="1288"/>
          </a:xfrm>
        </p:grpSpPr>
        <p:sp>
          <p:nvSpPr>
            <p:cNvPr id="124978" name="Rectangle 5"/>
            <p:cNvSpPr>
              <a:spLocks noChangeArrowheads="1"/>
            </p:cNvSpPr>
            <p:nvPr/>
          </p:nvSpPr>
          <p:spPr bwMode="auto">
            <a:xfrm>
              <a:off x="1515" y="537"/>
              <a:ext cx="496" cy="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旅行社</a:t>
              </a:r>
            </a:p>
          </p:txBody>
        </p:sp>
        <p:sp>
          <p:nvSpPr>
            <p:cNvPr id="124979" name="Rectangle 6"/>
            <p:cNvSpPr>
              <a:spLocks noChangeArrowheads="1"/>
            </p:cNvSpPr>
            <p:nvPr/>
          </p:nvSpPr>
          <p:spPr bwMode="auto">
            <a:xfrm>
              <a:off x="1474" y="1461"/>
              <a:ext cx="496" cy="1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旅客</a:t>
              </a:r>
            </a:p>
          </p:txBody>
        </p:sp>
        <p:sp>
          <p:nvSpPr>
            <p:cNvPr id="124980" name="Oval 7"/>
            <p:cNvSpPr>
              <a:spLocks noChangeArrowheads="1"/>
            </p:cNvSpPr>
            <p:nvPr/>
          </p:nvSpPr>
          <p:spPr bwMode="auto">
            <a:xfrm>
              <a:off x="2714" y="483"/>
              <a:ext cx="702" cy="2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分类并检查</a:t>
              </a:r>
            </a:p>
          </p:txBody>
        </p:sp>
        <p:sp>
          <p:nvSpPr>
            <p:cNvPr id="124981" name="Oval 8"/>
            <p:cNvSpPr>
              <a:spLocks noChangeArrowheads="1"/>
            </p:cNvSpPr>
            <p:nvPr/>
          </p:nvSpPr>
          <p:spPr bwMode="auto">
            <a:xfrm>
              <a:off x="4077" y="482"/>
              <a:ext cx="660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订票</a:t>
              </a:r>
            </a:p>
          </p:txBody>
        </p:sp>
        <p:sp>
          <p:nvSpPr>
            <p:cNvPr id="124982" name="Oval 9"/>
            <p:cNvSpPr>
              <a:spLocks noChangeArrowheads="1"/>
            </p:cNvSpPr>
            <p:nvPr/>
          </p:nvSpPr>
          <p:spPr bwMode="auto">
            <a:xfrm>
              <a:off x="2548" y="1135"/>
              <a:ext cx="661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记帐</a:t>
              </a:r>
            </a:p>
          </p:txBody>
        </p:sp>
        <p:sp>
          <p:nvSpPr>
            <p:cNvPr id="124983" name="Oval 10"/>
            <p:cNvSpPr>
              <a:spLocks noChangeArrowheads="1"/>
            </p:cNvSpPr>
            <p:nvPr/>
          </p:nvSpPr>
          <p:spPr bwMode="auto">
            <a:xfrm>
              <a:off x="3787" y="1108"/>
              <a:ext cx="702" cy="2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机票准备</a:t>
              </a:r>
            </a:p>
          </p:txBody>
        </p:sp>
        <p:sp>
          <p:nvSpPr>
            <p:cNvPr id="124984" name="Rectangle 11"/>
            <p:cNvSpPr>
              <a:spLocks noChangeArrowheads="1"/>
            </p:cNvSpPr>
            <p:nvPr/>
          </p:nvSpPr>
          <p:spPr bwMode="auto">
            <a:xfrm>
              <a:off x="5151" y="1461"/>
              <a:ext cx="496" cy="1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旅行社</a:t>
              </a:r>
            </a:p>
          </p:txBody>
        </p:sp>
        <p:sp>
          <p:nvSpPr>
            <p:cNvPr id="124985" name="Line 12"/>
            <p:cNvSpPr>
              <a:spLocks noChangeShapeType="1"/>
            </p:cNvSpPr>
            <p:nvPr/>
          </p:nvSpPr>
          <p:spPr bwMode="auto">
            <a:xfrm>
              <a:off x="2011" y="618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6" name="Rectangle 13"/>
            <p:cNvSpPr>
              <a:spLocks noChangeArrowheads="1"/>
            </p:cNvSpPr>
            <p:nvPr/>
          </p:nvSpPr>
          <p:spPr bwMode="auto">
            <a:xfrm>
              <a:off x="2176" y="483"/>
              <a:ext cx="372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订票单</a:t>
              </a:r>
            </a:p>
          </p:txBody>
        </p:sp>
        <p:sp>
          <p:nvSpPr>
            <p:cNvPr id="124987" name="Line 14"/>
            <p:cNvSpPr>
              <a:spLocks noChangeShapeType="1"/>
            </p:cNvSpPr>
            <p:nvPr/>
          </p:nvSpPr>
          <p:spPr bwMode="auto">
            <a:xfrm>
              <a:off x="3416" y="618"/>
              <a:ext cx="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88" name="Rectangle 15"/>
            <p:cNvSpPr>
              <a:spLocks noChangeArrowheads="1"/>
            </p:cNvSpPr>
            <p:nvPr/>
          </p:nvSpPr>
          <p:spPr bwMode="auto">
            <a:xfrm>
              <a:off x="3498" y="483"/>
              <a:ext cx="53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有效订票单</a:t>
              </a:r>
            </a:p>
          </p:txBody>
        </p:sp>
        <p:sp>
          <p:nvSpPr>
            <p:cNvPr id="124989" name="Line 16"/>
            <p:cNvSpPr>
              <a:spLocks noChangeShapeType="1"/>
            </p:cNvSpPr>
            <p:nvPr/>
          </p:nvSpPr>
          <p:spPr bwMode="auto">
            <a:xfrm>
              <a:off x="2920" y="754"/>
              <a:ext cx="0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0" name="Text Box 17"/>
            <p:cNvSpPr txBox="1">
              <a:spLocks noChangeArrowheads="1"/>
            </p:cNvSpPr>
            <p:nvPr/>
          </p:nvSpPr>
          <p:spPr bwMode="auto">
            <a:xfrm>
              <a:off x="2649" y="781"/>
              <a:ext cx="22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latin typeface="Tahoma" panose="020B0604030504040204" pitchFamily="34" charset="0"/>
                  <a:ea typeface="楷体_GB2312" pitchFamily="49" charset="-122"/>
                </a:rPr>
                <a:t>有效取票单</a:t>
              </a:r>
            </a:p>
          </p:txBody>
        </p:sp>
        <p:sp>
          <p:nvSpPr>
            <p:cNvPr id="124991" name="Rectangle 18"/>
            <p:cNvSpPr>
              <a:spLocks noChangeArrowheads="1"/>
            </p:cNvSpPr>
            <p:nvPr/>
          </p:nvSpPr>
          <p:spPr bwMode="auto">
            <a:xfrm>
              <a:off x="3416" y="845"/>
              <a:ext cx="330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ahoma" panose="020B0604030504040204" pitchFamily="34" charset="0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124992" name="Rectangle 19"/>
            <p:cNvSpPr>
              <a:spLocks noChangeArrowheads="1"/>
            </p:cNvSpPr>
            <p:nvPr/>
          </p:nvSpPr>
          <p:spPr bwMode="auto">
            <a:xfrm>
              <a:off x="3416" y="754"/>
              <a:ext cx="454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记帐文件</a:t>
              </a:r>
            </a:p>
          </p:txBody>
        </p:sp>
        <p:sp>
          <p:nvSpPr>
            <p:cNvPr id="124993" name="Line 20"/>
            <p:cNvSpPr>
              <a:spLocks noChangeShapeType="1"/>
            </p:cNvSpPr>
            <p:nvPr/>
          </p:nvSpPr>
          <p:spPr bwMode="auto">
            <a:xfrm flipV="1">
              <a:off x="3126" y="945"/>
              <a:ext cx="454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4" name="Line 21"/>
            <p:cNvSpPr>
              <a:spLocks noChangeShapeType="1"/>
            </p:cNvSpPr>
            <p:nvPr/>
          </p:nvSpPr>
          <p:spPr bwMode="auto">
            <a:xfrm flipH="1">
              <a:off x="4158" y="754"/>
              <a:ext cx="248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5" name="Rectangle 22"/>
            <p:cNvSpPr>
              <a:spLocks noChangeArrowheads="1"/>
            </p:cNvSpPr>
            <p:nvPr/>
          </p:nvSpPr>
          <p:spPr bwMode="auto">
            <a:xfrm rot="1278516">
              <a:off x="4324" y="864"/>
              <a:ext cx="12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航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班</a:t>
              </a:r>
            </a:p>
          </p:txBody>
        </p:sp>
        <p:sp>
          <p:nvSpPr>
            <p:cNvPr id="124996" name="Line 23"/>
            <p:cNvSpPr>
              <a:spLocks noChangeShapeType="1"/>
            </p:cNvSpPr>
            <p:nvPr/>
          </p:nvSpPr>
          <p:spPr bwMode="auto">
            <a:xfrm flipH="1">
              <a:off x="3746" y="1407"/>
              <a:ext cx="28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97" name="Rectangle 24"/>
            <p:cNvSpPr>
              <a:spLocks noChangeArrowheads="1"/>
            </p:cNvSpPr>
            <p:nvPr/>
          </p:nvSpPr>
          <p:spPr bwMode="auto">
            <a:xfrm>
              <a:off x="3580" y="1534"/>
              <a:ext cx="33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ahoma" panose="020B0604030504040204" pitchFamily="34" charset="0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124998" name="Rectangle 25"/>
            <p:cNvSpPr>
              <a:spLocks noChangeArrowheads="1"/>
            </p:cNvSpPr>
            <p:nvPr/>
          </p:nvSpPr>
          <p:spPr bwMode="auto">
            <a:xfrm>
              <a:off x="3498" y="1661"/>
              <a:ext cx="53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机票文件</a:t>
              </a:r>
            </a:p>
          </p:txBody>
        </p:sp>
        <p:sp>
          <p:nvSpPr>
            <p:cNvPr id="124999" name="Line 26"/>
            <p:cNvSpPr>
              <a:spLocks noChangeShapeType="1"/>
            </p:cNvSpPr>
            <p:nvPr/>
          </p:nvSpPr>
          <p:spPr bwMode="auto">
            <a:xfrm>
              <a:off x="4489" y="1271"/>
              <a:ext cx="868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0" name="Rectangle 27"/>
            <p:cNvSpPr>
              <a:spLocks noChangeArrowheads="1"/>
            </p:cNvSpPr>
            <p:nvPr/>
          </p:nvSpPr>
          <p:spPr bwMode="auto">
            <a:xfrm rot="1068112">
              <a:off x="4655" y="1216"/>
              <a:ext cx="5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取票通知单</a:t>
              </a:r>
            </a:p>
          </p:txBody>
        </p:sp>
        <p:sp>
          <p:nvSpPr>
            <p:cNvPr id="125001" name="Line 28"/>
            <p:cNvSpPr>
              <a:spLocks noChangeShapeType="1"/>
            </p:cNvSpPr>
            <p:nvPr/>
          </p:nvSpPr>
          <p:spPr bwMode="auto">
            <a:xfrm flipH="1">
              <a:off x="1970" y="1353"/>
              <a:ext cx="190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2" name="Rectangle 29"/>
            <p:cNvSpPr>
              <a:spLocks noChangeArrowheads="1"/>
            </p:cNvSpPr>
            <p:nvPr/>
          </p:nvSpPr>
          <p:spPr bwMode="auto">
            <a:xfrm rot="-803685">
              <a:off x="2672" y="1488"/>
              <a:ext cx="33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机票</a:t>
              </a:r>
            </a:p>
          </p:txBody>
        </p:sp>
        <p:sp>
          <p:nvSpPr>
            <p:cNvPr id="125003" name="Line 30"/>
            <p:cNvSpPr>
              <a:spLocks noChangeShapeType="1"/>
            </p:cNvSpPr>
            <p:nvPr/>
          </p:nvSpPr>
          <p:spPr bwMode="auto">
            <a:xfrm flipV="1">
              <a:off x="1722" y="700"/>
              <a:ext cx="1033" cy="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4" name="Rectangle 31"/>
            <p:cNvSpPr>
              <a:spLocks noChangeArrowheads="1"/>
            </p:cNvSpPr>
            <p:nvPr/>
          </p:nvSpPr>
          <p:spPr bwMode="auto">
            <a:xfrm rot="-2664561">
              <a:off x="1970" y="999"/>
              <a:ext cx="371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取票单</a:t>
              </a:r>
            </a:p>
          </p:txBody>
        </p:sp>
        <p:sp>
          <p:nvSpPr>
            <p:cNvPr id="125005" name="Rectangle 33"/>
            <p:cNvSpPr>
              <a:spLocks noChangeArrowheads="1"/>
            </p:cNvSpPr>
            <p:nvPr/>
          </p:nvSpPr>
          <p:spPr bwMode="auto">
            <a:xfrm>
              <a:off x="5151" y="890"/>
              <a:ext cx="330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ahoma" panose="020B0604030504040204" pitchFamily="34" charset="0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125006" name="Rectangle 34"/>
            <p:cNvSpPr>
              <a:spLocks noChangeArrowheads="1"/>
            </p:cNvSpPr>
            <p:nvPr/>
          </p:nvSpPr>
          <p:spPr bwMode="auto">
            <a:xfrm>
              <a:off x="5068" y="1026"/>
              <a:ext cx="53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航班目录</a:t>
              </a:r>
            </a:p>
          </p:txBody>
        </p:sp>
        <p:sp>
          <p:nvSpPr>
            <p:cNvPr id="125007" name="Line 35"/>
            <p:cNvSpPr>
              <a:spLocks noChangeShapeType="1"/>
            </p:cNvSpPr>
            <p:nvPr/>
          </p:nvSpPr>
          <p:spPr bwMode="auto">
            <a:xfrm flipH="1" flipV="1">
              <a:off x="4737" y="673"/>
              <a:ext cx="578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8" name="Line 36"/>
            <p:cNvSpPr>
              <a:spLocks noChangeShapeType="1"/>
            </p:cNvSpPr>
            <p:nvPr/>
          </p:nvSpPr>
          <p:spPr bwMode="auto">
            <a:xfrm flipV="1">
              <a:off x="3209" y="1271"/>
              <a:ext cx="578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09" name="Rectangle 37"/>
            <p:cNvSpPr>
              <a:spLocks noChangeArrowheads="1"/>
            </p:cNvSpPr>
            <p:nvPr/>
          </p:nvSpPr>
          <p:spPr bwMode="auto">
            <a:xfrm rot="-557736">
              <a:off x="3374" y="1189"/>
              <a:ext cx="288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ahoma" panose="020B0604030504040204" pitchFamily="34" charset="0"/>
                  <a:ea typeface="楷体_GB2312" pitchFamily="49" charset="-122"/>
                </a:rPr>
                <a:t>帐单</a:t>
              </a:r>
            </a:p>
          </p:txBody>
        </p:sp>
      </p:grpSp>
      <p:grpSp>
        <p:nvGrpSpPr>
          <p:cNvPr id="124931" name="Group 78"/>
          <p:cNvGrpSpPr>
            <a:grpSpLocks/>
          </p:cNvGrpSpPr>
          <p:nvPr/>
        </p:nvGrpSpPr>
        <p:grpSpPr bwMode="auto">
          <a:xfrm>
            <a:off x="323850" y="1989138"/>
            <a:ext cx="1017588" cy="3455987"/>
            <a:chOff x="340" y="1253"/>
            <a:chExt cx="641" cy="2177"/>
          </a:xfrm>
        </p:grpSpPr>
        <p:sp>
          <p:nvSpPr>
            <p:cNvPr id="124976" name="Freeform 75"/>
            <p:cNvSpPr>
              <a:spLocks/>
            </p:cNvSpPr>
            <p:nvPr/>
          </p:nvSpPr>
          <p:spPr bwMode="auto">
            <a:xfrm rot="187687">
              <a:off x="661" y="1253"/>
              <a:ext cx="320" cy="1996"/>
            </a:xfrm>
            <a:custGeom>
              <a:avLst/>
              <a:gdLst>
                <a:gd name="T0" fmla="*/ 0 w 651"/>
                <a:gd name="T1" fmla="*/ 0 h 2132"/>
                <a:gd name="T2" fmla="*/ 0 w 651"/>
                <a:gd name="T3" fmla="*/ 79 h 2132"/>
                <a:gd name="T4" fmla="*/ 0 w 651"/>
                <a:gd name="T5" fmla="*/ 222 h 2132"/>
                <a:gd name="T6" fmla="*/ 0 w 651"/>
                <a:gd name="T7" fmla="*/ 394 h 2132"/>
                <a:gd name="T8" fmla="*/ 0 w 651"/>
                <a:gd name="T9" fmla="*/ 536 h 2132"/>
                <a:gd name="T10" fmla="*/ 0 w 651"/>
                <a:gd name="T11" fmla="*/ 663 h 2132"/>
                <a:gd name="T12" fmla="*/ 0 w 651"/>
                <a:gd name="T13" fmla="*/ 742 h 2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1"/>
                <a:gd name="T22" fmla="*/ 0 h 2132"/>
                <a:gd name="T23" fmla="*/ 651 w 651"/>
                <a:gd name="T24" fmla="*/ 2132 h 21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1" h="2132">
                  <a:moveTo>
                    <a:pt x="288" y="0"/>
                  </a:moveTo>
                  <a:cubicBezTo>
                    <a:pt x="220" y="60"/>
                    <a:pt x="152" y="121"/>
                    <a:pt x="106" y="227"/>
                  </a:cubicBezTo>
                  <a:cubicBezTo>
                    <a:pt x="60" y="333"/>
                    <a:pt x="30" y="484"/>
                    <a:pt x="15" y="635"/>
                  </a:cubicBezTo>
                  <a:cubicBezTo>
                    <a:pt x="0" y="786"/>
                    <a:pt x="0" y="983"/>
                    <a:pt x="15" y="1134"/>
                  </a:cubicBezTo>
                  <a:cubicBezTo>
                    <a:pt x="30" y="1285"/>
                    <a:pt x="46" y="1414"/>
                    <a:pt x="106" y="1542"/>
                  </a:cubicBezTo>
                  <a:cubicBezTo>
                    <a:pt x="166" y="1670"/>
                    <a:pt x="287" y="1807"/>
                    <a:pt x="378" y="1905"/>
                  </a:cubicBezTo>
                  <a:cubicBezTo>
                    <a:pt x="469" y="2003"/>
                    <a:pt x="560" y="2067"/>
                    <a:pt x="651" y="2132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7" name="Text Box 76"/>
            <p:cNvSpPr txBox="1">
              <a:spLocks noChangeArrowheads="1"/>
            </p:cNvSpPr>
            <p:nvPr/>
          </p:nvSpPr>
          <p:spPr bwMode="auto">
            <a:xfrm>
              <a:off x="340" y="1253"/>
              <a:ext cx="19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rPr>
                <a:t>数据流图转换为软件系统结构</a:t>
              </a:r>
            </a:p>
          </p:txBody>
        </p:sp>
      </p:grpSp>
      <p:grpSp>
        <p:nvGrpSpPr>
          <p:cNvPr id="124932" name="Group 88"/>
          <p:cNvGrpSpPr>
            <a:grpSpLocks/>
          </p:cNvGrpSpPr>
          <p:nvPr/>
        </p:nvGrpSpPr>
        <p:grpSpPr bwMode="auto">
          <a:xfrm>
            <a:off x="179388" y="44450"/>
            <a:ext cx="3168650" cy="504825"/>
            <a:chOff x="113" y="28"/>
            <a:chExt cx="1996" cy="318"/>
          </a:xfrm>
        </p:grpSpPr>
        <p:sp>
          <p:nvSpPr>
            <p:cNvPr id="124974" name="Rectangle 77"/>
            <p:cNvSpPr>
              <a:spLocks noChangeArrowheads="1"/>
            </p:cNvSpPr>
            <p:nvPr/>
          </p:nvSpPr>
          <p:spPr bwMode="auto">
            <a:xfrm>
              <a:off x="158" y="28"/>
              <a:ext cx="190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宋体" panose="02010600030101010101" pitchFamily="2" charset="-122"/>
                </a:rPr>
                <a:t>实例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400" b="1">
                  <a:solidFill>
                    <a:srgbClr val="FF3300"/>
                  </a:solidFill>
                  <a:latin typeface="宋体" panose="02010600030101010101" pitchFamily="2" charset="-122"/>
                </a:rPr>
                <a:t>：机票预订系统</a:t>
              </a:r>
            </a:p>
          </p:txBody>
        </p:sp>
        <p:sp>
          <p:nvSpPr>
            <p:cNvPr id="124975" name="Line 80"/>
            <p:cNvSpPr>
              <a:spLocks noChangeShapeType="1"/>
            </p:cNvSpPr>
            <p:nvPr/>
          </p:nvSpPr>
          <p:spPr bwMode="auto">
            <a:xfrm>
              <a:off x="113" y="346"/>
              <a:ext cx="19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933" name="Group 87"/>
          <p:cNvGrpSpPr>
            <a:grpSpLocks/>
          </p:cNvGrpSpPr>
          <p:nvPr/>
        </p:nvGrpSpPr>
        <p:grpSpPr bwMode="auto">
          <a:xfrm>
            <a:off x="1262063" y="2924175"/>
            <a:ext cx="7631112" cy="3673475"/>
            <a:chOff x="1078" y="1842"/>
            <a:chExt cx="4569" cy="2314"/>
          </a:xfrm>
        </p:grpSpPr>
        <p:sp>
          <p:nvSpPr>
            <p:cNvPr id="124934" name="Rectangle 39"/>
            <p:cNvSpPr>
              <a:spLocks noChangeArrowheads="1"/>
            </p:cNvSpPr>
            <p:nvPr/>
          </p:nvSpPr>
          <p:spPr bwMode="auto">
            <a:xfrm>
              <a:off x="2055" y="1842"/>
              <a:ext cx="10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机票预定系统</a:t>
              </a:r>
            </a:p>
          </p:txBody>
        </p:sp>
        <p:sp>
          <p:nvSpPr>
            <p:cNvPr id="124935" name="Rectangle 40"/>
            <p:cNvSpPr>
              <a:spLocks noChangeArrowheads="1"/>
            </p:cNvSpPr>
            <p:nvPr/>
          </p:nvSpPr>
          <p:spPr bwMode="auto">
            <a:xfrm>
              <a:off x="1218" y="2445"/>
              <a:ext cx="10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预定机票</a:t>
              </a:r>
            </a:p>
          </p:txBody>
        </p:sp>
        <p:sp>
          <p:nvSpPr>
            <p:cNvPr id="124936" name="Rectangle 41"/>
            <p:cNvSpPr>
              <a:spLocks noChangeArrowheads="1"/>
            </p:cNvSpPr>
            <p:nvPr/>
          </p:nvSpPr>
          <p:spPr bwMode="auto">
            <a:xfrm>
              <a:off x="2893" y="2445"/>
              <a:ext cx="1079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旅客取票</a:t>
              </a:r>
            </a:p>
          </p:txBody>
        </p:sp>
        <p:sp>
          <p:nvSpPr>
            <p:cNvPr id="124937" name="Text Box 42"/>
            <p:cNvSpPr txBox="1">
              <a:spLocks noChangeArrowheads="1"/>
            </p:cNvSpPr>
            <p:nvPr/>
          </p:nvSpPr>
          <p:spPr bwMode="auto">
            <a:xfrm>
              <a:off x="1362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订票单分类检查</a:t>
              </a:r>
            </a:p>
          </p:txBody>
        </p:sp>
        <p:sp>
          <p:nvSpPr>
            <p:cNvPr id="124938" name="Text Box 43"/>
            <p:cNvSpPr txBox="1">
              <a:spLocks noChangeArrowheads="1"/>
            </p:cNvSpPr>
            <p:nvPr/>
          </p:nvSpPr>
          <p:spPr bwMode="auto">
            <a:xfrm>
              <a:off x="1078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订票信息输入</a:t>
              </a:r>
            </a:p>
          </p:txBody>
        </p:sp>
        <p:sp>
          <p:nvSpPr>
            <p:cNvPr id="124939" name="Text Box 44"/>
            <p:cNvSpPr txBox="1">
              <a:spLocks noChangeArrowheads="1"/>
            </p:cNvSpPr>
            <p:nvPr/>
          </p:nvSpPr>
          <p:spPr bwMode="auto">
            <a:xfrm>
              <a:off x="1659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订票</a:t>
              </a:r>
            </a:p>
          </p:txBody>
        </p:sp>
        <p:sp>
          <p:nvSpPr>
            <p:cNvPr id="124940" name="Text Box 45"/>
            <p:cNvSpPr txBox="1">
              <a:spLocks noChangeArrowheads="1"/>
            </p:cNvSpPr>
            <p:nvPr/>
          </p:nvSpPr>
          <p:spPr bwMode="auto">
            <a:xfrm>
              <a:off x="1958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机票准备</a:t>
              </a:r>
            </a:p>
          </p:txBody>
        </p:sp>
        <p:sp>
          <p:nvSpPr>
            <p:cNvPr id="124941" name="Text Box 46"/>
            <p:cNvSpPr txBox="1">
              <a:spLocks noChangeArrowheads="1"/>
            </p:cNvSpPr>
            <p:nvPr/>
          </p:nvSpPr>
          <p:spPr bwMode="auto">
            <a:xfrm>
              <a:off x="2259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记账</a:t>
              </a:r>
            </a:p>
          </p:txBody>
        </p:sp>
        <p:sp>
          <p:nvSpPr>
            <p:cNvPr id="124942" name="Text Box 47"/>
            <p:cNvSpPr txBox="1">
              <a:spLocks noChangeArrowheads="1"/>
            </p:cNvSpPr>
            <p:nvPr/>
          </p:nvSpPr>
          <p:spPr bwMode="auto">
            <a:xfrm>
              <a:off x="2960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取票通知单</a:t>
              </a:r>
            </a:p>
          </p:txBody>
        </p:sp>
        <p:sp>
          <p:nvSpPr>
            <p:cNvPr id="124943" name="Text Box 48"/>
            <p:cNvSpPr txBox="1">
              <a:spLocks noChangeArrowheads="1"/>
            </p:cNvSpPr>
            <p:nvPr/>
          </p:nvSpPr>
          <p:spPr bwMode="auto">
            <a:xfrm>
              <a:off x="3504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付款、记账</a:t>
              </a:r>
            </a:p>
          </p:txBody>
        </p:sp>
        <p:sp>
          <p:nvSpPr>
            <p:cNvPr id="124944" name="Line 49"/>
            <p:cNvSpPr>
              <a:spLocks noChangeShapeType="1"/>
            </p:cNvSpPr>
            <p:nvPr/>
          </p:nvSpPr>
          <p:spPr bwMode="auto">
            <a:xfrm>
              <a:off x="1757" y="2245"/>
              <a:ext cx="1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5" name="Line 50"/>
            <p:cNvSpPr>
              <a:spLocks noChangeShapeType="1"/>
            </p:cNvSpPr>
            <p:nvPr/>
          </p:nvSpPr>
          <p:spPr bwMode="auto">
            <a:xfrm>
              <a:off x="2594" y="2094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6" name="Line 51"/>
            <p:cNvSpPr>
              <a:spLocks noChangeShapeType="1"/>
            </p:cNvSpPr>
            <p:nvPr/>
          </p:nvSpPr>
          <p:spPr bwMode="auto">
            <a:xfrm>
              <a:off x="1757" y="2245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7" name="Line 52"/>
            <p:cNvSpPr>
              <a:spLocks noChangeShapeType="1"/>
            </p:cNvSpPr>
            <p:nvPr/>
          </p:nvSpPr>
          <p:spPr bwMode="auto">
            <a:xfrm>
              <a:off x="3432" y="2245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8" name="Line 53"/>
            <p:cNvSpPr>
              <a:spLocks noChangeShapeType="1"/>
            </p:cNvSpPr>
            <p:nvPr/>
          </p:nvSpPr>
          <p:spPr bwMode="auto">
            <a:xfrm>
              <a:off x="1158" y="2848"/>
              <a:ext cx="11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9" name="Line 54"/>
            <p:cNvSpPr>
              <a:spLocks noChangeShapeType="1"/>
            </p:cNvSpPr>
            <p:nvPr/>
          </p:nvSpPr>
          <p:spPr bwMode="auto">
            <a:xfrm>
              <a:off x="1158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0" name="Line 55"/>
            <p:cNvSpPr>
              <a:spLocks noChangeShapeType="1"/>
            </p:cNvSpPr>
            <p:nvPr/>
          </p:nvSpPr>
          <p:spPr bwMode="auto">
            <a:xfrm>
              <a:off x="1757" y="2697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1" name="Line 56"/>
            <p:cNvSpPr>
              <a:spLocks noChangeShapeType="1"/>
            </p:cNvSpPr>
            <p:nvPr/>
          </p:nvSpPr>
          <p:spPr bwMode="auto">
            <a:xfrm>
              <a:off x="1458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2" name="Line 57"/>
            <p:cNvSpPr>
              <a:spLocks noChangeShapeType="1"/>
            </p:cNvSpPr>
            <p:nvPr/>
          </p:nvSpPr>
          <p:spPr bwMode="auto">
            <a:xfrm>
              <a:off x="1757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3" name="Line 58"/>
            <p:cNvSpPr>
              <a:spLocks noChangeShapeType="1"/>
            </p:cNvSpPr>
            <p:nvPr/>
          </p:nvSpPr>
          <p:spPr bwMode="auto">
            <a:xfrm>
              <a:off x="2032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4" name="Line 59"/>
            <p:cNvSpPr>
              <a:spLocks noChangeShapeType="1"/>
            </p:cNvSpPr>
            <p:nvPr/>
          </p:nvSpPr>
          <p:spPr bwMode="auto">
            <a:xfrm>
              <a:off x="2355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5" name="Line 61"/>
            <p:cNvSpPr>
              <a:spLocks noChangeShapeType="1"/>
            </p:cNvSpPr>
            <p:nvPr/>
          </p:nvSpPr>
          <p:spPr bwMode="auto">
            <a:xfrm>
              <a:off x="3432" y="2697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6" name="Line 62"/>
            <p:cNvSpPr>
              <a:spLocks noChangeShapeType="1"/>
            </p:cNvSpPr>
            <p:nvPr/>
          </p:nvSpPr>
          <p:spPr bwMode="auto">
            <a:xfrm>
              <a:off x="3585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7" name="Line 63"/>
            <p:cNvSpPr>
              <a:spLocks noChangeShapeType="1"/>
            </p:cNvSpPr>
            <p:nvPr/>
          </p:nvSpPr>
          <p:spPr bwMode="auto">
            <a:xfrm>
              <a:off x="3322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8" name="Rectangle 64"/>
            <p:cNvSpPr>
              <a:spLocks noChangeArrowheads="1"/>
            </p:cNvSpPr>
            <p:nvPr/>
          </p:nvSpPr>
          <p:spPr bwMode="auto">
            <a:xfrm>
              <a:off x="4689" y="2445"/>
              <a:ext cx="95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系统维护</a:t>
              </a:r>
            </a:p>
          </p:txBody>
        </p:sp>
        <p:sp>
          <p:nvSpPr>
            <p:cNvPr id="124959" name="Text Box 65"/>
            <p:cNvSpPr txBox="1">
              <a:spLocks noChangeArrowheads="1"/>
            </p:cNvSpPr>
            <p:nvPr/>
          </p:nvSpPr>
          <p:spPr bwMode="auto">
            <a:xfrm>
              <a:off x="4771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用户设置</a:t>
              </a:r>
            </a:p>
          </p:txBody>
        </p:sp>
        <p:sp>
          <p:nvSpPr>
            <p:cNvPr id="124960" name="Text Box 66"/>
            <p:cNvSpPr txBox="1">
              <a:spLocks noChangeArrowheads="1"/>
            </p:cNvSpPr>
            <p:nvPr/>
          </p:nvSpPr>
          <p:spPr bwMode="auto">
            <a:xfrm>
              <a:off x="5071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数据库维护</a:t>
              </a:r>
            </a:p>
          </p:txBody>
        </p:sp>
        <p:sp>
          <p:nvSpPr>
            <p:cNvPr id="124961" name="Text Box 67"/>
            <p:cNvSpPr txBox="1">
              <a:spLocks noChangeArrowheads="1"/>
            </p:cNvSpPr>
            <p:nvPr/>
          </p:nvSpPr>
          <p:spPr bwMode="auto">
            <a:xfrm>
              <a:off x="5394" y="2999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宋体" panose="02010600030101010101" pitchFamily="2" charset="-122"/>
                  <a:ea typeface="楷体_GB2312" pitchFamily="49" charset="-122"/>
                </a:rPr>
                <a:t>┇</a:t>
              </a:r>
            </a:p>
          </p:txBody>
        </p:sp>
        <p:sp>
          <p:nvSpPr>
            <p:cNvPr id="124962" name="Line 68"/>
            <p:cNvSpPr>
              <a:spLocks noChangeShapeType="1"/>
            </p:cNvSpPr>
            <p:nvPr/>
          </p:nvSpPr>
          <p:spPr bwMode="auto">
            <a:xfrm>
              <a:off x="4809" y="2848"/>
              <a:ext cx="6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3" name="Line 69"/>
            <p:cNvSpPr>
              <a:spLocks noChangeShapeType="1"/>
            </p:cNvSpPr>
            <p:nvPr/>
          </p:nvSpPr>
          <p:spPr bwMode="auto">
            <a:xfrm>
              <a:off x="5168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4" name="Line 70"/>
            <p:cNvSpPr>
              <a:spLocks noChangeShapeType="1"/>
            </p:cNvSpPr>
            <p:nvPr/>
          </p:nvSpPr>
          <p:spPr bwMode="auto">
            <a:xfrm>
              <a:off x="4809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5" name="Line 71"/>
            <p:cNvSpPr>
              <a:spLocks noChangeShapeType="1"/>
            </p:cNvSpPr>
            <p:nvPr/>
          </p:nvSpPr>
          <p:spPr bwMode="auto">
            <a:xfrm>
              <a:off x="5467" y="2848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6" name="Line 72"/>
            <p:cNvSpPr>
              <a:spLocks noChangeShapeType="1"/>
            </p:cNvSpPr>
            <p:nvPr/>
          </p:nvSpPr>
          <p:spPr bwMode="auto">
            <a:xfrm>
              <a:off x="5168" y="2697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7" name="Line 73"/>
            <p:cNvSpPr>
              <a:spLocks noChangeShapeType="1"/>
            </p:cNvSpPr>
            <p:nvPr/>
          </p:nvSpPr>
          <p:spPr bwMode="auto">
            <a:xfrm>
              <a:off x="3432" y="2245"/>
              <a:ext cx="1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8" name="Line 74"/>
            <p:cNvSpPr>
              <a:spLocks noChangeShapeType="1"/>
            </p:cNvSpPr>
            <p:nvPr/>
          </p:nvSpPr>
          <p:spPr bwMode="auto">
            <a:xfrm>
              <a:off x="5168" y="2245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69" name="Text Box 81"/>
            <p:cNvSpPr txBox="1">
              <a:spLocks noChangeArrowheads="1"/>
            </p:cNvSpPr>
            <p:nvPr/>
          </p:nvSpPr>
          <p:spPr bwMode="auto">
            <a:xfrm>
              <a:off x="3232" y="3000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取票单分类检查</a:t>
              </a:r>
            </a:p>
          </p:txBody>
        </p:sp>
        <p:sp>
          <p:nvSpPr>
            <p:cNvPr id="124970" name="Text Box 82"/>
            <p:cNvSpPr txBox="1">
              <a:spLocks noChangeArrowheads="1"/>
            </p:cNvSpPr>
            <p:nvPr/>
          </p:nvSpPr>
          <p:spPr bwMode="auto">
            <a:xfrm>
              <a:off x="3777" y="3000"/>
              <a:ext cx="192" cy="11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3600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机票输出</a:t>
              </a:r>
            </a:p>
          </p:txBody>
        </p:sp>
        <p:sp>
          <p:nvSpPr>
            <p:cNvPr id="124971" name="Line 83"/>
            <p:cNvSpPr>
              <a:spLocks noChangeShapeType="1"/>
            </p:cNvSpPr>
            <p:nvPr/>
          </p:nvSpPr>
          <p:spPr bwMode="auto">
            <a:xfrm>
              <a:off x="3041" y="2840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2" name="Line 84"/>
            <p:cNvSpPr>
              <a:spLocks noChangeShapeType="1"/>
            </p:cNvSpPr>
            <p:nvPr/>
          </p:nvSpPr>
          <p:spPr bwMode="auto">
            <a:xfrm>
              <a:off x="3857" y="2840"/>
              <a:ext cx="0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73" name="Line 85"/>
            <p:cNvSpPr>
              <a:spLocks noChangeShapeType="1"/>
            </p:cNvSpPr>
            <p:nvPr/>
          </p:nvSpPr>
          <p:spPr bwMode="auto">
            <a:xfrm>
              <a:off x="3041" y="28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6911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Text Box 5"/>
          <p:cNvSpPr txBox="1">
            <a:spLocks noChangeArrowheads="1"/>
          </p:cNvSpPr>
          <p:nvPr/>
        </p:nvSpPr>
        <p:spPr bwMode="auto">
          <a:xfrm>
            <a:off x="1331913" y="908050"/>
            <a:ext cx="37449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面向数据流方法的设计过程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50825" y="188913"/>
            <a:ext cx="25209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详细内容说明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66725" y="1368425"/>
            <a:ext cx="38893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引言</a:t>
            </a: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文档编写目的；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项目名称和背景；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文档中用到的专门术语和参考资料。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可行性研究前提</a:t>
            </a: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项目的功能、性能和基本要求；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应达到的目标；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各种限制条件；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可行性研究方法和决定可行性的主要因素。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对现有系统的分析</a:t>
            </a:r>
            <a:endParaRPr lang="zh-CN" altLang="en-US" sz="20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现有系统的处理流程和数据流程；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工作负荷；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各项费用支出；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所需各类专业技术人员及数量；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所需各种设备；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现有系统存在什么问题。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4572000" y="44450"/>
            <a:ext cx="446405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新系统的技术可行性分析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对新系统的简要说明；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处理流程和数据流程；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与现有系统比较的优越性；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采用新系统对用户的影响；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对各种设备、现有软硬件运行环境的影响；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对经费支出的影响；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对技术可行性的评价。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新系统的经济可行性分析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说明所建议系统的各种支出，各种效益；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收益投资比；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投资回收周期。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社会因素可行性分析</a:t>
            </a: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社会规范；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用户使用可行性；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用户组织管理模式、制度。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其它可供选择方案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逐一说明其它可供选择的方案，并说明未被推荐的理由。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latin typeface="楷体_GB2312" pitchFamily="49" charset="-122"/>
                <a:ea typeface="楷体_GB2312" pitchFamily="49" charset="-122"/>
              </a:rPr>
              <a:t>● 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结论意见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说明项目是否能进行开发；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还需要哪些条件才能开发；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latin typeface="楷体_GB2312" pitchFamily="49" charset="-122"/>
                <a:ea typeface="楷体_GB2312" pitchFamily="49" charset="-122"/>
              </a:rPr>
              <a:t>对项目目标有何变动等。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28082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二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详细设计</a:t>
            </a:r>
          </a:p>
        </p:txBody>
      </p:sp>
      <p:sp>
        <p:nvSpPr>
          <p:cNvPr id="134147" name="Text Box 5"/>
          <p:cNvSpPr txBox="1">
            <a:spLocks noChangeArrowheads="1"/>
          </p:cNvSpPr>
          <p:nvPr/>
        </p:nvSpPr>
        <p:spPr bwMode="auto">
          <a:xfrm>
            <a:off x="1403350" y="1700808"/>
            <a:ext cx="72009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在概要设计中，已将系统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为多个模块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基于数据流分解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，并将它们按照一定的原则</a:t>
            </a:r>
            <a:r>
              <a:rPr kumimoji="1" lang="zh-CN" altLang="en-US" sz="24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组装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起来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层次结构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，同时也确定了每个模块的功能及模块之间的</a:t>
            </a:r>
            <a:r>
              <a:rPr kumimoji="1" lang="zh-CN" altLang="en-US" sz="24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外部接口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数据流向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下一步就需要确定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每个模块内部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具体的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执行过程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过程设计（详细设计）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1331913" y="1733550"/>
            <a:ext cx="7489825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详细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还不是具体的编写程序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，而是设计出程序的</a:t>
            </a:r>
            <a:r>
              <a:rPr kumimoji="1"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蓝图</a:t>
            </a:r>
            <a:r>
              <a:rPr kumimoji="1"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，作为程序员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编码的根据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 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因此，过程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详细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基本上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决定了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程序代码的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质量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详细设计的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目标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不仅可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在逻辑上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正确实现每个模块的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更重要的是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设计出的处理过程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应尽可能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简明易懂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4"/>
          <p:cNvSpPr txBox="1">
            <a:spLocks noChangeArrowheads="1"/>
          </p:cNvSpPr>
          <p:nvPr/>
        </p:nvSpPr>
        <p:spPr bwMode="auto">
          <a:xfrm>
            <a:off x="1763688" y="1665312"/>
            <a:ext cx="691276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对每个模块进行详细的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设计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对每个模块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内的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进行设计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对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数据库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进行物理设计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其它设计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Tx/>
              <a:buSzPct val="150000"/>
              <a:buFont typeface="Wingdings" panose="05000000000000000000" pitchFamily="2" charset="2"/>
              <a:buChar char="Ø"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代码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Tx/>
              <a:buSzPct val="150000"/>
              <a:buFont typeface="Wingdings" panose="05000000000000000000" pitchFamily="2" charset="2"/>
              <a:buChar char="Ø"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ClrTx/>
              <a:buSzPct val="150000"/>
              <a:buFont typeface="Wingdings" panose="05000000000000000000" pitchFamily="2" charset="2"/>
              <a:buChar char="Ø"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人机对话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交互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设计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编写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详细设计说明书</a:t>
            </a:r>
            <a:r>
              <a:rPr kumimoji="1" lang="zh-CN" altLang="en-US" sz="28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4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复审</a:t>
            </a:r>
          </a:p>
        </p:txBody>
      </p:sp>
      <p:sp>
        <p:nvSpPr>
          <p:cNvPr id="136195" name="Text Box 5"/>
          <p:cNvSpPr txBox="1">
            <a:spLocks noChangeArrowheads="1"/>
          </p:cNvSpPr>
          <p:nvPr/>
        </p:nvSpPr>
        <p:spPr bwMode="auto">
          <a:xfrm>
            <a:off x="1187450" y="836613"/>
            <a:ext cx="3889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、详细设计的基本任务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1258888" y="836613"/>
            <a:ext cx="3816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、结构化程序设计技术</a:t>
            </a:r>
          </a:p>
        </p:txBody>
      </p:sp>
      <p:sp>
        <p:nvSpPr>
          <p:cNvPr id="137219" name="Text Box 5"/>
          <p:cNvSpPr txBox="1">
            <a:spLocks noChangeArrowheads="1"/>
          </p:cNvSpPr>
          <p:nvPr/>
        </p:nvSpPr>
        <p:spPr bwMode="auto">
          <a:xfrm>
            <a:off x="1333500" y="1700808"/>
            <a:ext cx="7631113" cy="374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结构程序设计技术的基本要点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200" b="1" dirty="0" smtClean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en-US" altLang="zh-CN" sz="1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采用自顶向下、逐步求精的程序设计方法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使用三种基本控制结构来构造程序</a:t>
            </a:r>
            <a:endParaRPr kumimoji="1" lang="zh-CN" altLang="en-US" sz="24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任何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程序均由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循环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三种基本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控制结构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。（使用程序流程图）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这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三种结构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共同点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单入口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400" b="1" u="sng" dirty="0">
                <a:latin typeface="楷体_GB2312" pitchFamily="49" charset="-122"/>
                <a:ea typeface="楷体_GB2312" pitchFamily="49" charset="-122"/>
              </a:rPr>
              <a:t>单出口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4"/>
          <p:cNvSpPr txBox="1">
            <a:spLocks noChangeArrowheads="1"/>
          </p:cNvSpPr>
          <p:nvPr/>
        </p:nvSpPr>
        <p:spPr bwMode="auto">
          <a:xfrm>
            <a:off x="1187450" y="836613"/>
            <a:ext cx="33131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、过程设计的工具</a:t>
            </a:r>
          </a:p>
        </p:txBody>
      </p:sp>
      <p:sp>
        <p:nvSpPr>
          <p:cNvPr id="138243" name="Text Box 5"/>
          <p:cNvSpPr txBox="1">
            <a:spLocks noChangeArrowheads="1"/>
          </p:cNvSpPr>
          <p:nvPr/>
        </p:nvSpPr>
        <p:spPr bwMode="auto">
          <a:xfrm>
            <a:off x="1763688" y="1700808"/>
            <a:ext cx="3889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程序流程图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盒图（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N_S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图）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PAD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图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判定表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判定树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过程设计语言（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PDL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1357313" y="785813"/>
            <a:ext cx="2381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程序流程图</a:t>
            </a:r>
            <a:endParaRPr lang="en-US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9267" name="Text Box 5"/>
          <p:cNvSpPr txBox="1">
            <a:spLocks noChangeArrowheads="1"/>
          </p:cNvSpPr>
          <p:nvPr/>
        </p:nvSpPr>
        <p:spPr bwMode="auto">
          <a:xfrm>
            <a:off x="1331913" y="1571625"/>
            <a:ext cx="252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五种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基本控制结构：</a:t>
            </a:r>
          </a:p>
        </p:txBody>
      </p:sp>
      <p:pic>
        <p:nvPicPr>
          <p:cNvPr id="139268" name="Picture 8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254250"/>
            <a:ext cx="73437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ChangeArrowheads="1"/>
          </p:cNvSpPr>
          <p:nvPr/>
        </p:nvSpPr>
        <p:spPr bwMode="auto">
          <a:xfrm>
            <a:off x="1395413" y="1649413"/>
            <a:ext cx="728027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任何复杂的程序流程图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均由上述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五种基本结构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组合而成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使用符号：见教材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：容易掌握，且历史</a:t>
            </a:r>
            <a:r>
              <a:rPr kumimoji="1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悠久</a:t>
            </a:r>
            <a:r>
              <a:rPr kumimoji="1"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，使用广泛。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：本质上</a:t>
            </a:r>
            <a:r>
              <a:rPr kumimoji="1"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不具备</a:t>
            </a:r>
            <a:r>
              <a:rPr kumimoji="1" lang="zh-CN" altLang="en-US" sz="2000" b="1" u="sng" dirty="0" smtClean="0">
                <a:latin typeface="楷体_GB2312" pitchFamily="49" charset="-122"/>
                <a:ea typeface="楷体_GB2312" pitchFamily="49" charset="-122"/>
              </a:rPr>
              <a:t>逐步求精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对大型系统的可理解性小；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   不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易于表示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数据结构；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      转移控制太方便，不符合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结构化程序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设计准则。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1476375" y="928688"/>
            <a:ext cx="1309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盒图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41315" name="Group 54"/>
          <p:cNvGrpSpPr>
            <a:grpSpLocks/>
          </p:cNvGrpSpPr>
          <p:nvPr/>
        </p:nvGrpSpPr>
        <p:grpSpPr bwMode="auto">
          <a:xfrm>
            <a:off x="1538288" y="1916832"/>
            <a:ext cx="6634162" cy="3960812"/>
            <a:chOff x="878" y="1434"/>
            <a:chExt cx="4179" cy="2495"/>
          </a:xfrm>
        </p:grpSpPr>
        <p:grpSp>
          <p:nvGrpSpPr>
            <p:cNvPr id="141317" name="Group 53"/>
            <p:cNvGrpSpPr>
              <a:grpSpLocks/>
            </p:cNvGrpSpPr>
            <p:nvPr/>
          </p:nvGrpSpPr>
          <p:grpSpPr bwMode="auto">
            <a:xfrm>
              <a:off x="878" y="1570"/>
              <a:ext cx="684" cy="601"/>
              <a:chOff x="878" y="1570"/>
              <a:chExt cx="684" cy="601"/>
            </a:xfrm>
          </p:grpSpPr>
          <p:sp>
            <p:nvSpPr>
              <p:cNvPr id="141362" name="Rectangle 9"/>
              <p:cNvSpPr>
                <a:spLocks noChangeArrowheads="1"/>
              </p:cNvSpPr>
              <p:nvPr/>
            </p:nvSpPr>
            <p:spPr bwMode="auto">
              <a:xfrm>
                <a:off x="878" y="1570"/>
                <a:ext cx="684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GB" sz="1400" b="1">
                    <a:latin typeface="Times New Roman" panose="02020603050405020304" pitchFamily="18" charset="0"/>
                  </a:rPr>
                  <a:t>第一个任务</a:t>
                </a:r>
                <a:endParaRPr kumimoji="1" lang="zh-CN" altLang="en-US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63" name="Rectangle 10"/>
              <p:cNvSpPr>
                <a:spLocks noChangeArrowheads="1"/>
              </p:cNvSpPr>
              <p:nvPr/>
            </p:nvSpPr>
            <p:spPr bwMode="auto">
              <a:xfrm>
                <a:off x="878" y="1773"/>
                <a:ext cx="684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GB" sz="1400" b="1">
                    <a:latin typeface="Times New Roman" panose="02020603050405020304" pitchFamily="18" charset="0"/>
                  </a:rPr>
                  <a:t>第二个任务</a:t>
                </a:r>
                <a:endParaRPr kumimoji="1" lang="zh-CN" altLang="en-US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64" name="Rectangle 11"/>
              <p:cNvSpPr>
                <a:spLocks noChangeArrowheads="1"/>
              </p:cNvSpPr>
              <p:nvPr/>
            </p:nvSpPr>
            <p:spPr bwMode="auto">
              <a:xfrm>
                <a:off x="878" y="1971"/>
                <a:ext cx="684" cy="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GB" sz="1400" b="1">
                    <a:latin typeface="Times New Roman" panose="02020603050405020304" pitchFamily="18" charset="0"/>
                  </a:rPr>
                  <a:t>第三个任务</a:t>
                </a:r>
                <a:endParaRPr kumimoji="1" lang="zh-CN" altLang="en-US" sz="1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1318" name="Rectangle 12"/>
            <p:cNvSpPr>
              <a:spLocks noChangeArrowheads="1"/>
            </p:cNvSpPr>
            <p:nvPr/>
          </p:nvSpPr>
          <p:spPr bwMode="auto">
            <a:xfrm>
              <a:off x="2012" y="1434"/>
              <a:ext cx="907" cy="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1319" name="Line 13"/>
            <p:cNvSpPr>
              <a:spLocks noChangeShapeType="1"/>
            </p:cNvSpPr>
            <p:nvPr/>
          </p:nvSpPr>
          <p:spPr bwMode="auto">
            <a:xfrm>
              <a:off x="2012" y="1660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0" name="Line 14"/>
            <p:cNvSpPr>
              <a:spLocks noChangeShapeType="1"/>
            </p:cNvSpPr>
            <p:nvPr/>
          </p:nvSpPr>
          <p:spPr bwMode="auto">
            <a:xfrm>
              <a:off x="2460" y="1660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1" name="Rectangle 15"/>
            <p:cNvSpPr>
              <a:spLocks noChangeArrowheads="1"/>
            </p:cNvSpPr>
            <p:nvPr/>
          </p:nvSpPr>
          <p:spPr bwMode="auto">
            <a:xfrm>
              <a:off x="2284" y="145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GB" sz="1400" b="1">
                  <a:latin typeface="Times New Roman" panose="02020603050405020304" pitchFamily="18" charset="0"/>
                </a:rPr>
                <a:t>条件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22" name="Line 16"/>
            <p:cNvSpPr>
              <a:spLocks noChangeShapeType="1"/>
            </p:cNvSpPr>
            <p:nvPr/>
          </p:nvSpPr>
          <p:spPr bwMode="auto">
            <a:xfrm>
              <a:off x="2012" y="1434"/>
              <a:ext cx="226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3" name="Line 17"/>
            <p:cNvSpPr>
              <a:spLocks noChangeShapeType="1"/>
            </p:cNvSpPr>
            <p:nvPr/>
          </p:nvSpPr>
          <p:spPr bwMode="auto">
            <a:xfrm flipH="1">
              <a:off x="2692" y="1434"/>
              <a:ext cx="22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4" name="Rectangle 18"/>
            <p:cNvSpPr>
              <a:spLocks noChangeArrowheads="1"/>
            </p:cNvSpPr>
            <p:nvPr/>
          </p:nvSpPr>
          <p:spPr bwMode="auto">
            <a:xfrm>
              <a:off x="1982" y="1495"/>
              <a:ext cx="1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400" b="1">
                  <a:latin typeface="Times New Roman" panose="02020603050405020304" pitchFamily="18" charset="0"/>
                </a:rPr>
                <a:t>F</a:t>
              </a:r>
              <a:endParaRPr kumimoji="1"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25" name="Rectangle 19"/>
            <p:cNvSpPr>
              <a:spLocks noChangeArrowheads="1"/>
            </p:cNvSpPr>
            <p:nvPr/>
          </p:nvSpPr>
          <p:spPr bwMode="auto">
            <a:xfrm>
              <a:off x="2767" y="1495"/>
              <a:ext cx="1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400" b="1">
                  <a:latin typeface="Times New Roman" panose="02020603050405020304" pitchFamily="18" charset="0"/>
                </a:rPr>
                <a:t>T</a:t>
              </a:r>
              <a:endParaRPr kumimoji="1" lang="en-US" altLang="zh-CN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26" name="Rectangle 20"/>
            <p:cNvSpPr>
              <a:spLocks noChangeArrowheads="1"/>
            </p:cNvSpPr>
            <p:nvPr/>
          </p:nvSpPr>
          <p:spPr bwMode="auto">
            <a:xfrm>
              <a:off x="2102" y="1758"/>
              <a:ext cx="34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400" b="1">
                  <a:latin typeface="Times New Roman" panose="02020603050405020304" pitchFamily="18" charset="0"/>
                </a:rPr>
                <a:t>Else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27" name="Rectangle 21"/>
            <p:cNvSpPr>
              <a:spLocks noChangeArrowheads="1"/>
            </p:cNvSpPr>
            <p:nvPr/>
          </p:nvSpPr>
          <p:spPr bwMode="auto">
            <a:xfrm>
              <a:off x="2511" y="1759"/>
              <a:ext cx="3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400" b="1">
                  <a:latin typeface="Times New Roman" panose="02020603050405020304" pitchFamily="18" charset="0"/>
                </a:rPr>
                <a:t>Then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GB" sz="1400" b="1">
                  <a:latin typeface="Times New Roman" panose="02020603050405020304" pitchFamily="18" charset="0"/>
                </a:rPr>
                <a:t>部分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28" name="Rectangle 22"/>
            <p:cNvSpPr>
              <a:spLocks noChangeArrowheads="1"/>
            </p:cNvSpPr>
            <p:nvPr/>
          </p:nvSpPr>
          <p:spPr bwMode="auto">
            <a:xfrm>
              <a:off x="3334" y="1434"/>
              <a:ext cx="1717" cy="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1329" name="Line 23"/>
            <p:cNvSpPr>
              <a:spLocks noChangeShapeType="1"/>
            </p:cNvSpPr>
            <p:nvPr/>
          </p:nvSpPr>
          <p:spPr bwMode="auto">
            <a:xfrm>
              <a:off x="3334" y="1660"/>
              <a:ext cx="1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0" name="Line 24"/>
            <p:cNvSpPr>
              <a:spLocks noChangeShapeType="1"/>
            </p:cNvSpPr>
            <p:nvPr/>
          </p:nvSpPr>
          <p:spPr bwMode="auto">
            <a:xfrm>
              <a:off x="3782" y="1660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1" name="Rectangle 25"/>
            <p:cNvSpPr>
              <a:spLocks noChangeArrowheads="1"/>
            </p:cNvSpPr>
            <p:nvPr/>
          </p:nvSpPr>
          <p:spPr bwMode="auto">
            <a:xfrm>
              <a:off x="3890" y="1468"/>
              <a:ext cx="5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 b="1">
                  <a:latin typeface="Times New Roman" panose="02020603050405020304" pitchFamily="18" charset="0"/>
                </a:rPr>
                <a:t>Case</a:t>
              </a:r>
              <a:r>
                <a:rPr lang="zh-CN" altLang="en-GB" sz="1400" b="1">
                  <a:latin typeface="Times New Roman" panose="02020603050405020304" pitchFamily="18" charset="0"/>
                </a:rPr>
                <a:t>条</a:t>
              </a:r>
              <a:r>
                <a:rPr kumimoji="1" lang="zh-CN" altLang="en-GB" sz="1400" b="1">
                  <a:latin typeface="Times New Roman" panose="02020603050405020304" pitchFamily="18" charset="0"/>
                </a:rPr>
                <a:t>件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32" name="Line 26"/>
            <p:cNvSpPr>
              <a:spLocks noChangeShapeType="1"/>
            </p:cNvSpPr>
            <p:nvPr/>
          </p:nvSpPr>
          <p:spPr bwMode="auto">
            <a:xfrm>
              <a:off x="3334" y="1434"/>
              <a:ext cx="226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3" name="Line 27"/>
            <p:cNvSpPr>
              <a:spLocks noChangeShapeType="1"/>
            </p:cNvSpPr>
            <p:nvPr/>
          </p:nvSpPr>
          <p:spPr bwMode="auto">
            <a:xfrm flipH="1">
              <a:off x="4830" y="1434"/>
              <a:ext cx="22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4" name="Rectangle 28"/>
            <p:cNvSpPr>
              <a:spLocks noChangeArrowheads="1"/>
            </p:cNvSpPr>
            <p:nvPr/>
          </p:nvSpPr>
          <p:spPr bwMode="auto">
            <a:xfrm>
              <a:off x="3372" y="1903"/>
              <a:ext cx="4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 b="1">
                  <a:latin typeface="Times New Roman" panose="02020603050405020304" pitchFamily="18" charset="0"/>
                </a:rPr>
                <a:t>Case1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35" name="Line 29"/>
            <p:cNvSpPr>
              <a:spLocks noChangeShapeType="1"/>
            </p:cNvSpPr>
            <p:nvPr/>
          </p:nvSpPr>
          <p:spPr bwMode="auto">
            <a:xfrm>
              <a:off x="4234" y="1660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6" name="Line 30"/>
            <p:cNvSpPr>
              <a:spLocks noChangeShapeType="1"/>
            </p:cNvSpPr>
            <p:nvPr/>
          </p:nvSpPr>
          <p:spPr bwMode="auto">
            <a:xfrm>
              <a:off x="4643" y="1660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7" name="Line 31"/>
            <p:cNvSpPr>
              <a:spLocks noChangeShapeType="1"/>
            </p:cNvSpPr>
            <p:nvPr/>
          </p:nvSpPr>
          <p:spPr bwMode="auto">
            <a:xfrm>
              <a:off x="3327" y="1887"/>
              <a:ext cx="1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8" name="Rectangle 32"/>
            <p:cNvSpPr>
              <a:spLocks noChangeArrowheads="1"/>
            </p:cNvSpPr>
            <p:nvPr/>
          </p:nvSpPr>
          <p:spPr bwMode="auto">
            <a:xfrm>
              <a:off x="3418" y="1695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值</a:t>
              </a:r>
              <a:r>
                <a:rPr lang="en-US" altLang="zh-CN" sz="1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1339" name="Rectangle 33"/>
            <p:cNvSpPr>
              <a:spLocks noChangeArrowheads="1"/>
            </p:cNvSpPr>
            <p:nvPr/>
          </p:nvSpPr>
          <p:spPr bwMode="auto">
            <a:xfrm>
              <a:off x="3871" y="1698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值</a:t>
              </a:r>
              <a:r>
                <a:rPr lang="en-US" altLang="zh-CN" sz="1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1340" name="Rectangle 34"/>
            <p:cNvSpPr>
              <a:spLocks noChangeArrowheads="1"/>
            </p:cNvSpPr>
            <p:nvPr/>
          </p:nvSpPr>
          <p:spPr bwMode="auto">
            <a:xfrm>
              <a:off x="4314" y="1692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值</a:t>
              </a:r>
              <a:r>
                <a:rPr lang="en-US" altLang="zh-CN" sz="1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1341" name="Rectangle 35"/>
            <p:cNvSpPr>
              <a:spLocks noChangeArrowheads="1"/>
            </p:cNvSpPr>
            <p:nvPr/>
          </p:nvSpPr>
          <p:spPr bwMode="auto">
            <a:xfrm>
              <a:off x="4688" y="1695"/>
              <a:ext cx="2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值</a:t>
              </a:r>
              <a:r>
                <a:rPr lang="en-US" altLang="zh-CN" sz="1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1342" name="Rectangle 36"/>
            <p:cNvSpPr>
              <a:spLocks noChangeArrowheads="1"/>
            </p:cNvSpPr>
            <p:nvPr/>
          </p:nvSpPr>
          <p:spPr bwMode="auto">
            <a:xfrm>
              <a:off x="3831" y="1903"/>
              <a:ext cx="4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 b="1">
                  <a:latin typeface="Times New Roman" panose="02020603050405020304" pitchFamily="18" charset="0"/>
                </a:rPr>
                <a:t>Case2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43" name="Rectangle 37"/>
            <p:cNvSpPr>
              <a:spLocks noChangeArrowheads="1"/>
            </p:cNvSpPr>
            <p:nvPr/>
          </p:nvSpPr>
          <p:spPr bwMode="auto">
            <a:xfrm>
              <a:off x="4240" y="1908"/>
              <a:ext cx="4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 b="1">
                  <a:latin typeface="Times New Roman" panose="02020603050405020304" pitchFamily="18" charset="0"/>
                </a:rPr>
                <a:t>Case3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44" name="Rectangle 38"/>
            <p:cNvSpPr>
              <a:spLocks noChangeArrowheads="1"/>
            </p:cNvSpPr>
            <p:nvPr/>
          </p:nvSpPr>
          <p:spPr bwMode="auto">
            <a:xfrm>
              <a:off x="4648" y="1903"/>
              <a:ext cx="40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400" b="1">
                  <a:latin typeface="Times New Roman" panose="02020603050405020304" pitchFamily="18" charset="0"/>
                </a:rPr>
                <a:t>Case4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45" name="Rectangle 39"/>
            <p:cNvSpPr>
              <a:spLocks noChangeArrowheads="1"/>
            </p:cNvSpPr>
            <p:nvPr/>
          </p:nvSpPr>
          <p:spPr bwMode="auto">
            <a:xfrm>
              <a:off x="1286" y="2785"/>
              <a:ext cx="907" cy="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1346" name="Line 40"/>
            <p:cNvSpPr>
              <a:spLocks noChangeShapeType="1"/>
            </p:cNvSpPr>
            <p:nvPr/>
          </p:nvSpPr>
          <p:spPr bwMode="auto">
            <a:xfrm>
              <a:off x="1513" y="3012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7" name="Line 41"/>
            <p:cNvSpPr>
              <a:spLocks noChangeShapeType="1"/>
            </p:cNvSpPr>
            <p:nvPr/>
          </p:nvSpPr>
          <p:spPr bwMode="auto">
            <a:xfrm>
              <a:off x="1513" y="3012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8" name="Rectangle 42"/>
            <p:cNvSpPr>
              <a:spLocks noChangeArrowheads="1"/>
            </p:cNvSpPr>
            <p:nvPr/>
          </p:nvSpPr>
          <p:spPr bwMode="auto">
            <a:xfrm>
              <a:off x="1467" y="2775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latin typeface="Times New Roman" panose="02020603050405020304" pitchFamily="18" charset="0"/>
                </a:rPr>
                <a:t>循环条件</a:t>
              </a:r>
            </a:p>
          </p:txBody>
        </p:sp>
        <p:sp>
          <p:nvSpPr>
            <p:cNvPr id="141349" name="Rectangle 43"/>
            <p:cNvSpPr>
              <a:spLocks noChangeArrowheads="1"/>
            </p:cNvSpPr>
            <p:nvPr/>
          </p:nvSpPr>
          <p:spPr bwMode="auto">
            <a:xfrm>
              <a:off x="1543" y="3148"/>
              <a:ext cx="57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</a:rPr>
                <a:t>Do-While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50" name="Rectangle 44"/>
            <p:cNvSpPr>
              <a:spLocks noChangeArrowheads="1"/>
            </p:cNvSpPr>
            <p:nvPr/>
          </p:nvSpPr>
          <p:spPr bwMode="auto">
            <a:xfrm>
              <a:off x="2556" y="2785"/>
              <a:ext cx="907" cy="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1351" name="Line 45"/>
            <p:cNvSpPr>
              <a:spLocks noChangeShapeType="1"/>
            </p:cNvSpPr>
            <p:nvPr/>
          </p:nvSpPr>
          <p:spPr bwMode="auto">
            <a:xfrm>
              <a:off x="2556" y="3420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2" name="Line 46"/>
            <p:cNvSpPr>
              <a:spLocks noChangeShapeType="1"/>
            </p:cNvSpPr>
            <p:nvPr/>
          </p:nvSpPr>
          <p:spPr bwMode="auto">
            <a:xfrm>
              <a:off x="3236" y="2785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3" name="Rectangle 47"/>
            <p:cNvSpPr>
              <a:spLocks noChangeArrowheads="1"/>
            </p:cNvSpPr>
            <p:nvPr/>
          </p:nvSpPr>
          <p:spPr bwMode="auto">
            <a:xfrm>
              <a:off x="2783" y="3420"/>
              <a:ext cx="5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latin typeface="Times New Roman" panose="02020603050405020304" pitchFamily="18" charset="0"/>
                </a:rPr>
                <a:t>循环条件</a:t>
              </a:r>
            </a:p>
          </p:txBody>
        </p:sp>
        <p:sp>
          <p:nvSpPr>
            <p:cNvPr id="141354" name="Rectangle 48"/>
            <p:cNvSpPr>
              <a:spLocks noChangeArrowheads="1"/>
            </p:cNvSpPr>
            <p:nvPr/>
          </p:nvSpPr>
          <p:spPr bwMode="auto">
            <a:xfrm>
              <a:off x="2654" y="2921"/>
              <a:ext cx="53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</a:rPr>
                <a:t>Do-Until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latin typeface="Times New Roman" panose="02020603050405020304" pitchFamily="18" charset="0"/>
                </a:rPr>
                <a:t>部分</a:t>
              </a:r>
            </a:p>
          </p:txBody>
        </p:sp>
        <p:sp>
          <p:nvSpPr>
            <p:cNvPr id="141355" name="Rectangle 49"/>
            <p:cNvSpPr>
              <a:spLocks noChangeArrowheads="1"/>
            </p:cNvSpPr>
            <p:nvPr/>
          </p:nvSpPr>
          <p:spPr bwMode="auto">
            <a:xfrm>
              <a:off x="3871" y="2785"/>
              <a:ext cx="907" cy="8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1356" name="Oval 50"/>
            <p:cNvSpPr>
              <a:spLocks noChangeArrowheads="1"/>
            </p:cNvSpPr>
            <p:nvPr/>
          </p:nvSpPr>
          <p:spPr bwMode="auto">
            <a:xfrm>
              <a:off x="4053" y="3012"/>
              <a:ext cx="544" cy="4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1357" name="Rectangle 51"/>
            <p:cNvSpPr>
              <a:spLocks noChangeArrowheads="1"/>
            </p:cNvSpPr>
            <p:nvPr/>
          </p:nvSpPr>
          <p:spPr bwMode="auto">
            <a:xfrm>
              <a:off x="1020" y="2379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GB" sz="1400" b="1">
                  <a:latin typeface="Times New Roman" panose="02020603050405020304" pitchFamily="18" charset="0"/>
                </a:rPr>
                <a:t>顺序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58" name="Rectangle 52"/>
            <p:cNvSpPr>
              <a:spLocks noChangeArrowheads="1"/>
            </p:cNvSpPr>
            <p:nvPr/>
          </p:nvSpPr>
          <p:spPr bwMode="auto">
            <a:xfrm>
              <a:off x="1830" y="2393"/>
              <a:ext cx="124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400" b="1">
                  <a:latin typeface="Times New Roman" panose="02020603050405020304" pitchFamily="18" charset="0"/>
                </a:rPr>
                <a:t>IF-THEN-ELSE</a:t>
              </a:r>
              <a:r>
                <a:rPr kumimoji="1" lang="zh-CN" altLang="en-GB" sz="1400" b="1">
                  <a:latin typeface="Times New Roman" panose="02020603050405020304" pitchFamily="18" charset="0"/>
                </a:rPr>
                <a:t>型分支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59" name="Rectangle 53"/>
            <p:cNvSpPr>
              <a:spLocks noChangeArrowheads="1"/>
            </p:cNvSpPr>
            <p:nvPr/>
          </p:nvSpPr>
          <p:spPr bwMode="auto">
            <a:xfrm>
              <a:off x="3735" y="2394"/>
              <a:ext cx="8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GB" altLang="zh-CN" sz="1400" b="1">
                  <a:latin typeface="Times New Roman" panose="02020603050405020304" pitchFamily="18" charset="0"/>
                </a:rPr>
                <a:t>CASE</a:t>
              </a:r>
              <a:r>
                <a:rPr kumimoji="1" lang="zh-CN" altLang="en-GB" sz="1400" b="1">
                  <a:latin typeface="Times New Roman" panose="02020603050405020304" pitchFamily="18" charset="0"/>
                </a:rPr>
                <a:t>型多分支</a:t>
              </a:r>
              <a:endParaRPr kumimoji="1" lang="zh-CN" altLang="en-US" sz="1400" b="1">
                <a:latin typeface="Times New Roman" panose="02020603050405020304" pitchFamily="18" charset="0"/>
              </a:endParaRPr>
            </a:p>
          </p:txBody>
        </p:sp>
        <p:sp>
          <p:nvSpPr>
            <p:cNvPr id="141360" name="Rectangle 54"/>
            <p:cNvSpPr>
              <a:spLocks noChangeArrowheads="1"/>
            </p:cNvSpPr>
            <p:nvPr/>
          </p:nvSpPr>
          <p:spPr bwMode="auto">
            <a:xfrm>
              <a:off x="2193" y="3730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latin typeface="Times New Roman" panose="02020603050405020304" pitchFamily="18" charset="0"/>
                </a:rPr>
                <a:t>循环</a:t>
              </a:r>
            </a:p>
          </p:txBody>
        </p:sp>
        <p:sp>
          <p:nvSpPr>
            <p:cNvPr id="141361" name="Rectangle 55"/>
            <p:cNvSpPr>
              <a:spLocks noChangeArrowheads="1"/>
            </p:cNvSpPr>
            <p:nvPr/>
          </p:nvSpPr>
          <p:spPr bwMode="auto">
            <a:xfrm>
              <a:off x="3976" y="3737"/>
              <a:ext cx="75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400" b="1">
                  <a:latin typeface="Times New Roman" panose="02020603050405020304" pitchFamily="18" charset="0"/>
                </a:rPr>
                <a:t>调用子程序</a:t>
              </a:r>
              <a:r>
                <a:rPr kumimoji="1" lang="en-US" altLang="zh-CN" sz="1400" b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41316" name="Rectangle 8"/>
          <p:cNvSpPr>
            <a:spLocks noChangeArrowheads="1"/>
          </p:cNvSpPr>
          <p:nvPr/>
        </p:nvSpPr>
        <p:spPr bwMode="auto">
          <a:xfrm>
            <a:off x="3490913" y="115888"/>
            <a:ext cx="532923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1400">
                <a:ea typeface="楷体_GB2312" pitchFamily="49" charset="-122"/>
              </a:rPr>
              <a:t>◇  </a:t>
            </a:r>
            <a:r>
              <a:rPr kumimoji="1" lang="zh-CN" altLang="en-US" sz="1800" b="1">
                <a:latin typeface="楷体_GB2312" pitchFamily="49" charset="-122"/>
                <a:ea typeface="楷体_GB2312" pitchFamily="49" charset="-122"/>
              </a:rPr>
              <a:t>功能域明确</a:t>
            </a:r>
            <a:r>
              <a:rPr kumimoji="1" lang="en-US" altLang="zh-CN" sz="1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800" b="1">
                <a:latin typeface="楷体_GB2312" pitchFamily="49" charset="-122"/>
                <a:ea typeface="楷体_GB2312" pitchFamily="49" charset="-122"/>
              </a:rPr>
              <a:t>易从盒图上看出。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1600">
                <a:ea typeface="楷体_GB2312" pitchFamily="49" charset="-122"/>
              </a:rPr>
              <a:t>◇ </a:t>
            </a:r>
            <a:r>
              <a:rPr kumimoji="1" lang="zh-CN" altLang="en-US" sz="1800" b="1">
                <a:latin typeface="楷体_GB2312" pitchFamily="49" charset="-122"/>
                <a:ea typeface="楷体_GB2312" pitchFamily="49" charset="-122"/>
              </a:rPr>
              <a:t>不能任意转移控制。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1600">
                <a:ea typeface="楷体_GB2312" pitchFamily="49" charset="-122"/>
              </a:rPr>
              <a:t>◇ </a:t>
            </a:r>
            <a:r>
              <a:rPr kumimoji="1" lang="zh-CN" altLang="en-US" sz="1800" b="1">
                <a:latin typeface="楷体_GB2312" pitchFamily="49" charset="-122"/>
                <a:ea typeface="楷体_GB2312" pitchFamily="49" charset="-122"/>
              </a:rPr>
              <a:t>容易确定局部和全局数据的作用域。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1600">
                <a:ea typeface="楷体_GB2312" pitchFamily="49" charset="-122"/>
              </a:rPr>
              <a:t>◇ </a:t>
            </a:r>
            <a:r>
              <a:rPr kumimoji="1" lang="zh-CN" altLang="en-US" sz="1800" b="1">
                <a:latin typeface="楷体_GB2312" pitchFamily="49" charset="-122"/>
                <a:ea typeface="楷体_GB2312" pitchFamily="49" charset="-122"/>
              </a:rPr>
              <a:t>易于表现嵌套关系，也可以表示模块的层次结构。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4"/>
          <p:cNvSpPr txBox="1">
            <a:spLocks noChangeArrowheads="1"/>
          </p:cNvSpPr>
          <p:nvPr/>
        </p:nvSpPr>
        <p:spPr bwMode="auto">
          <a:xfrm>
            <a:off x="1476375" y="85725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⑶ PAD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图</a:t>
            </a:r>
            <a:endParaRPr lang="en-US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2339" name="Picture 66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36838"/>
            <a:ext cx="695483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0" name="Text Box 67"/>
          <p:cNvSpPr txBox="1">
            <a:spLocks noChangeArrowheads="1"/>
          </p:cNvSpPr>
          <p:nvPr/>
        </p:nvSpPr>
        <p:spPr bwMode="auto">
          <a:xfrm>
            <a:off x="1403350" y="1628775"/>
            <a:ext cx="7272338" cy="75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ea typeface="楷体_GB2312" pitchFamily="49" charset="-122"/>
              </a:rPr>
              <a:t>    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问题分析图</a:t>
            </a:r>
            <a:r>
              <a:rPr lang="zh-CN" altLang="en-US" sz="2000" b="1" dirty="0">
                <a:ea typeface="楷体_GB2312" pitchFamily="49" charset="-122"/>
              </a:rPr>
              <a:t>。用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二维树形结构</a:t>
            </a:r>
            <a:r>
              <a:rPr lang="zh-CN" altLang="en-US" sz="2000" b="1" dirty="0">
                <a:ea typeface="楷体_GB2312" pitchFamily="49" charset="-122"/>
              </a:rPr>
              <a:t>表示程序的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控制流</a:t>
            </a:r>
            <a:r>
              <a:rPr lang="zh-CN" altLang="en-US" sz="2000" b="1" dirty="0">
                <a:ea typeface="楷体_GB2312" pitchFamily="49" charset="-122"/>
              </a:rPr>
              <a:t>，也较容易转换为程序代码。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56"/>
          <p:cNvSpPr>
            <a:spLocks noChangeArrowheads="1"/>
          </p:cNvSpPr>
          <p:nvPr/>
        </p:nvSpPr>
        <p:spPr bwMode="auto">
          <a:xfrm>
            <a:off x="1420813" y="1341438"/>
            <a:ext cx="7399659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使用表示</a:t>
            </a:r>
            <a:r>
              <a:rPr kumimoji="1" lang="zh-CN" altLang="en-US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结构化控制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GB" altLang="zh-CN" sz="1800" b="1" dirty="0">
                <a:latin typeface="楷体_GB2312" pitchFamily="49" charset="-122"/>
                <a:ea typeface="楷体_GB2312" pitchFamily="49" charset="-122"/>
              </a:rPr>
              <a:t>PAD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kumimoji="1" lang="zh-CN" altLang="en-US" sz="1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所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设计出来的程序</a:t>
            </a:r>
            <a:r>
              <a:rPr kumimoji="1" lang="zh-CN" altLang="en-GB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必然是结构化程序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描绘的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程序结构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十分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清晰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表现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程序逻辑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易读、易懂、易记。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容易将其转换成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高级语言源程序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既可用于表示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程序逻辑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，也可用于描绘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GB" altLang="zh-CN" sz="1800" b="1" dirty="0">
                <a:latin typeface="楷体_GB2312" pitchFamily="49" charset="-122"/>
                <a:ea typeface="楷体_GB2312" pitchFamily="49" charset="-122"/>
              </a:rPr>
              <a:t>PAD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图的符号支持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自顶向下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GB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逐步求精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方法的使用。</a:t>
            </a:r>
            <a:r>
              <a:rPr kumimoji="1" lang="zh-CN" altLang="en-US" sz="1800" b="1" dirty="0">
                <a:latin typeface="楷体_GB2312" pitchFamily="49" charset="-122"/>
                <a:ea typeface="楷体_GB2312" pitchFamily="49" charset="-122"/>
              </a:rPr>
              <a:t>（层次分解）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330325" y="765175"/>
            <a:ext cx="40338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、可行性研究的工具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330325" y="2420888"/>
            <a:ext cx="7562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+mn-ea"/>
                <a:ea typeface="+mn-ea"/>
              </a:rPr>
              <a:t>作用</a:t>
            </a:r>
            <a:r>
              <a:rPr lang="en-US" altLang="zh-CN" sz="2800" b="1" dirty="0">
                <a:solidFill>
                  <a:srgbClr val="FF3300"/>
                </a:solidFill>
                <a:latin typeface="+mn-ea"/>
                <a:ea typeface="+mn-ea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b="1" dirty="0" smtClean="0">
                <a:latin typeface="+mn-ea"/>
                <a:ea typeface="+mn-ea"/>
              </a:rPr>
              <a:t>描述</a:t>
            </a:r>
            <a:r>
              <a:rPr lang="zh-CN" altLang="en-US" sz="2400" b="1" dirty="0">
                <a:latin typeface="+mn-ea"/>
                <a:ea typeface="+mn-ea"/>
              </a:rPr>
              <a:t>系统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基本功能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处理流程</a:t>
            </a:r>
            <a:r>
              <a:rPr lang="zh-CN" altLang="en-US" sz="2400" b="1" dirty="0">
                <a:latin typeface="+mn-ea"/>
                <a:ea typeface="+mn-ea"/>
              </a:rPr>
              <a:t>的工具，主要以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  <a:ea typeface="+mn-ea"/>
              </a:rPr>
              <a:t>图形符号</a:t>
            </a:r>
            <a:r>
              <a:rPr lang="zh-CN" altLang="en-US" sz="2400" b="1" dirty="0">
                <a:latin typeface="+mn-ea"/>
                <a:ea typeface="+mn-ea"/>
              </a:rPr>
              <a:t>表示系统中的各个元素。如：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程序操作、数据处理、数据库、文件、设备</a:t>
            </a:r>
            <a:r>
              <a:rPr lang="zh-CN" altLang="en-US" sz="2400" b="1" dirty="0">
                <a:latin typeface="+mn-ea"/>
                <a:ea typeface="+mn-ea"/>
              </a:rPr>
              <a:t>等。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ea"/>
                <a:ea typeface="+mn-ea"/>
              </a:rPr>
              <a:t>    通过“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  <a:ea typeface="+mn-ea"/>
              </a:rPr>
              <a:t>系统流程图</a:t>
            </a:r>
            <a:r>
              <a:rPr lang="zh-CN" altLang="en-US" sz="2400" b="1" dirty="0">
                <a:latin typeface="+mn-ea"/>
                <a:ea typeface="+mn-ea"/>
              </a:rPr>
              <a:t>”可判断一个系统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 smtClean="0">
                <a:latin typeface="+mn-ea"/>
                <a:ea typeface="+mn-ea"/>
              </a:rPr>
              <a:t>旧</a:t>
            </a:r>
            <a:r>
              <a:rPr lang="en-US" altLang="zh-CN" sz="2400" b="1" dirty="0" smtClean="0">
                <a:latin typeface="+mn-ea"/>
                <a:ea typeface="+mn-ea"/>
              </a:rPr>
              <a:t>/</a:t>
            </a:r>
            <a:r>
              <a:rPr lang="zh-CN" altLang="en-US" sz="2400" b="1" dirty="0" smtClean="0">
                <a:latin typeface="+mn-ea"/>
                <a:ea typeface="+mn-ea"/>
              </a:rPr>
              <a:t>新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，其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基本功能是否完善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处理流程</a:t>
            </a:r>
            <a:r>
              <a:rPr lang="zh-CN" altLang="en-US" sz="2400" b="1" dirty="0">
                <a:latin typeface="+mn-ea"/>
                <a:ea typeface="+mn-ea"/>
              </a:rPr>
              <a:t>是否符合要求。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1331913" y="1773238"/>
            <a:ext cx="45354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常用工具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系统流程图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SFD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>
            <a:spLocks noChangeArrowheads="1"/>
          </p:cNvSpPr>
          <p:nvPr/>
        </p:nvSpPr>
        <p:spPr bwMode="auto">
          <a:xfrm>
            <a:off x="1379538" y="1557338"/>
            <a:ext cx="56403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GB" altLang="zh-CN" sz="2000" b="1">
                <a:latin typeface="楷体_GB2312" pitchFamily="49" charset="-122"/>
                <a:ea typeface="楷体_GB2312" pitchFamily="49" charset="-122"/>
              </a:rPr>
              <a:t>PAD</a:t>
            </a: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图提供的</a:t>
            </a:r>
            <a:r>
              <a:rPr kumimoji="1" lang="zh-CN" altLang="en-GB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定义功能</a:t>
            </a: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kumimoji="1" lang="zh-CN" altLang="en-GB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逐步求精</a:t>
            </a: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的例子：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4387" name="Picture 43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76872"/>
            <a:ext cx="7345363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1476375" y="1108075"/>
            <a:ext cx="122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⑷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判定表</a:t>
            </a:r>
            <a:endParaRPr lang="en-US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1" name="Text Box 5"/>
          <p:cNvSpPr txBox="1">
            <a:spLocks noChangeArrowheads="1"/>
          </p:cNvSpPr>
          <p:nvPr/>
        </p:nvSpPr>
        <p:spPr bwMode="auto">
          <a:xfrm>
            <a:off x="1331913" y="1695450"/>
            <a:ext cx="7269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76250" indent="-4762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复杂的条件</a:t>
            </a:r>
            <a:r>
              <a:rPr kumimoji="1"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(input)</a:t>
            </a:r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组合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动作</a:t>
            </a:r>
            <a:r>
              <a:rPr kumimoji="1" lang="en-US" altLang="zh-CN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(output)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之间的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对应关系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28738" y="2260600"/>
            <a:ext cx="7272337" cy="2673350"/>
            <a:chOff x="837" y="1424"/>
            <a:chExt cx="4581" cy="1684"/>
          </a:xfrm>
        </p:grpSpPr>
        <p:sp>
          <p:nvSpPr>
            <p:cNvPr id="145413" name="Rectangle 220"/>
            <p:cNvSpPr>
              <a:spLocks noChangeArrowheads="1"/>
            </p:cNvSpPr>
            <p:nvPr/>
          </p:nvSpPr>
          <p:spPr bwMode="auto">
            <a:xfrm>
              <a:off x="837" y="1424"/>
              <a:ext cx="20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FF0000"/>
                </a:buClr>
                <a:buSzTx/>
                <a:buFont typeface="Wingdings" panose="05000000000000000000" pitchFamily="2" charset="2"/>
                <a:buNone/>
              </a:pPr>
              <a:r>
                <a:rPr kumimoji="1" lang="zh-CN" altLang="en-US" sz="2000" b="1">
                  <a:ea typeface="楷体_GB2312" pitchFamily="49" charset="-122"/>
                </a:rPr>
                <a:t>计算航空行李托运费的算法：</a:t>
              </a:r>
            </a:p>
          </p:txBody>
        </p:sp>
        <p:sp>
          <p:nvSpPr>
            <p:cNvPr id="145414" name="Text Box 3"/>
            <p:cNvSpPr txBox="1">
              <a:spLocks noChangeArrowheads="1"/>
            </p:cNvSpPr>
            <p:nvPr/>
          </p:nvSpPr>
          <p:spPr bwMode="auto">
            <a:xfrm>
              <a:off x="839" y="1752"/>
              <a:ext cx="4579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1428750" indent="-1428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规定：重量不超过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30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公斤的行李可免费托运。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      重量超过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30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公斤时，对超运部分：</a:t>
              </a:r>
              <a:endParaRPr kumimoji="1" lang="zh-CN" altLang="en-US" sz="18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kumimoji="1"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◇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头等舱国内乘客收</a:t>
              </a:r>
              <a:r>
                <a:rPr kumimoji="1" lang="en-US" altLang="zh-CN" sz="1800" b="1"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元</a:t>
              </a:r>
              <a:r>
                <a:rPr kumimoji="1" lang="en-US" altLang="zh-CN" sz="18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公斤；其它舱位国内乘客收</a:t>
              </a:r>
              <a:r>
                <a:rPr kumimoji="1" lang="en-US" altLang="zh-CN" sz="1800" b="1"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元</a:t>
              </a:r>
              <a:r>
                <a:rPr kumimoji="1" lang="en-US" altLang="zh-CN" sz="1800" b="1"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公斤；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kumimoji="1"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◇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外国乘客收费为国内乘客的</a:t>
              </a:r>
              <a:r>
                <a:rPr kumimoji="1" lang="en-US" altLang="zh-CN" sz="18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倍；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kumimoji="1"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◇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残疾乘客的收费为正常乘客的</a:t>
              </a:r>
              <a:r>
                <a:rPr kumimoji="1" lang="en-US" altLang="zh-CN" sz="1800" b="1">
                  <a:latin typeface="楷体_GB2312" pitchFamily="49" charset="-122"/>
                  <a:ea typeface="楷体_GB2312" pitchFamily="49" charset="-122"/>
                </a:rPr>
                <a:t>1/2</a:t>
              </a:r>
              <a:r>
                <a:rPr kumimoji="1" lang="zh-CN" altLang="en-US" sz="1800" b="1">
                  <a:latin typeface="楷体_GB2312" pitchFamily="49" charset="-122"/>
                  <a:ea typeface="楷体_GB2312" pitchFamily="49" charset="-122"/>
                </a:rPr>
                <a:t>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1401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8050"/>
            <a:ext cx="749935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Text Box 1402"/>
          <p:cNvSpPr txBox="1">
            <a:spLocks noChangeArrowheads="1"/>
          </p:cNvSpPr>
          <p:nvPr/>
        </p:nvSpPr>
        <p:spPr bwMode="auto">
          <a:xfrm>
            <a:off x="336550" y="1844675"/>
            <a:ext cx="27463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所有条件</a:t>
            </a:r>
          </a:p>
        </p:txBody>
      </p:sp>
      <p:sp>
        <p:nvSpPr>
          <p:cNvPr id="146436" name="Text Box 1403"/>
          <p:cNvSpPr txBox="1">
            <a:spLocks noChangeArrowheads="1"/>
          </p:cNvSpPr>
          <p:nvPr/>
        </p:nvSpPr>
        <p:spPr bwMode="auto">
          <a:xfrm>
            <a:off x="320675" y="3429000"/>
            <a:ext cx="27622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所有动作（操作）</a:t>
            </a:r>
          </a:p>
        </p:txBody>
      </p:sp>
      <p:sp>
        <p:nvSpPr>
          <p:cNvPr id="146437" name="Text Box 1405"/>
          <p:cNvSpPr txBox="1">
            <a:spLocks noChangeArrowheads="1"/>
          </p:cNvSpPr>
          <p:nvPr/>
        </p:nvSpPr>
        <p:spPr bwMode="auto">
          <a:xfrm>
            <a:off x="8315325" y="1957388"/>
            <a:ext cx="5048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各种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条件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组合</a:t>
            </a:r>
          </a:p>
        </p:txBody>
      </p:sp>
      <p:sp>
        <p:nvSpPr>
          <p:cNvPr id="146438" name="Text Box 1407"/>
          <p:cNvSpPr txBox="1">
            <a:spLocks noChangeArrowheads="1"/>
          </p:cNvSpPr>
          <p:nvPr/>
        </p:nvSpPr>
        <p:spPr bwMode="auto">
          <a:xfrm>
            <a:off x="8243888" y="3500438"/>
            <a:ext cx="8636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每种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条件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组合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对应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66FF"/>
                </a:solidFill>
                <a:latin typeface="Verdana" panose="020B0604030504040204" pitchFamily="34" charset="0"/>
                <a:ea typeface="楷体_GB2312" pitchFamily="49" charset="-122"/>
              </a:rPr>
              <a:t>动作（操作）</a:t>
            </a:r>
          </a:p>
        </p:txBody>
      </p:sp>
      <p:sp>
        <p:nvSpPr>
          <p:cNvPr id="146439" name="Line 1408"/>
          <p:cNvSpPr>
            <a:spLocks noChangeShapeType="1"/>
          </p:cNvSpPr>
          <p:nvPr/>
        </p:nvSpPr>
        <p:spPr bwMode="auto">
          <a:xfrm flipV="1">
            <a:off x="682625" y="3154363"/>
            <a:ext cx="7489825" cy="12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40" name="Line 1409"/>
          <p:cNvSpPr>
            <a:spLocks noChangeShapeType="1"/>
          </p:cNvSpPr>
          <p:nvPr/>
        </p:nvSpPr>
        <p:spPr bwMode="auto">
          <a:xfrm>
            <a:off x="2000250" y="1531938"/>
            <a:ext cx="0" cy="39592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1476375" y="1108075"/>
            <a:ext cx="122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⑸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判定树</a:t>
            </a:r>
          </a:p>
        </p:txBody>
      </p:sp>
      <p:pic>
        <p:nvPicPr>
          <p:cNvPr id="147459" name="Picture 34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765300"/>
            <a:ext cx="7504113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4"/>
          <p:cNvSpPr txBox="1">
            <a:spLocks noChangeArrowheads="1"/>
          </p:cNvSpPr>
          <p:nvPr/>
        </p:nvSpPr>
        <p:spPr bwMode="auto">
          <a:xfrm>
            <a:off x="1476375" y="1108075"/>
            <a:ext cx="2879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⑹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过程设计语言（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PDL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48483" name="Rectangle 7"/>
          <p:cNvSpPr>
            <a:spLocks noChangeArrowheads="1"/>
          </p:cNvSpPr>
          <p:nvPr/>
        </p:nvSpPr>
        <p:spPr bwMode="auto">
          <a:xfrm>
            <a:off x="1465263" y="1789113"/>
            <a:ext cx="72104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PDL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是一种用于</a:t>
            </a:r>
            <a:r>
              <a:rPr kumimoji="1"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描述功能模块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0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算法设计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000" b="1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加工细节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的语言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000" b="1" u="sng">
                <a:latin typeface="楷体_GB2312" pitchFamily="49" charset="-122"/>
                <a:ea typeface="楷体_GB2312" pitchFamily="49" charset="-122"/>
              </a:rPr>
              <a:t>过程设计语言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也称为伪码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  一种</a:t>
            </a:r>
            <a:r>
              <a:rPr kumimoji="1" lang="zh-CN" altLang="en-US" sz="20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混杂</a:t>
            </a:r>
            <a:r>
              <a:rPr kumimoji="1" lang="zh-CN" altLang="en-US" sz="20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语言。它使用一种语言（通常是某种自然语言）的词汇，同时却使用另一种语言（某种结构化的程序设计语言）的语法。 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  特点、优点、缺点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：（见教材）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1403648" y="1582390"/>
            <a:ext cx="7169150" cy="443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本讲内容：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、结构化设计在软件生命周期中所对应的阶段任务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、结构化设计与结构化分析的关系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、软件设计的概念和原理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、模块的独立性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、面向数据流的设计方法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、过程设计工具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、面向数据结构的设计方法（略）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9507" name="Text Box 5"/>
          <p:cNvSpPr txBox="1">
            <a:spLocks noChangeArrowheads="1"/>
          </p:cNvSpPr>
          <p:nvPr/>
        </p:nvSpPr>
        <p:spPr bwMode="auto">
          <a:xfrm>
            <a:off x="1403648" y="841375"/>
            <a:ext cx="9369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小结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403350" y="836613"/>
            <a:ext cx="25925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SFD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常用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符号</a:t>
            </a:r>
          </a:p>
        </p:txBody>
      </p:sp>
      <p:grpSp>
        <p:nvGrpSpPr>
          <p:cNvPr id="17411" name="Group 42"/>
          <p:cNvGrpSpPr>
            <a:grpSpLocks/>
          </p:cNvGrpSpPr>
          <p:nvPr/>
        </p:nvGrpSpPr>
        <p:grpSpPr bwMode="auto">
          <a:xfrm>
            <a:off x="646113" y="1773238"/>
            <a:ext cx="8353425" cy="4535487"/>
            <a:chOff x="476" y="1117"/>
            <a:chExt cx="5262" cy="2857"/>
          </a:xfrm>
        </p:grpSpPr>
        <p:sp>
          <p:nvSpPr>
            <p:cNvPr id="17412" name="Text Box 6"/>
            <p:cNvSpPr txBox="1">
              <a:spLocks noChangeArrowheads="1"/>
            </p:cNvSpPr>
            <p:nvPr/>
          </p:nvSpPr>
          <p:spPr bwMode="auto">
            <a:xfrm>
              <a:off x="567" y="1208"/>
              <a:ext cx="5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宋体" panose="02010600030101010101" pitchFamily="2" charset="-122"/>
                </a:rPr>
                <a:t>符号</a:t>
              </a:r>
            </a:p>
          </p:txBody>
        </p:sp>
        <p:sp>
          <p:nvSpPr>
            <p:cNvPr id="17413" name="Text Box 7"/>
            <p:cNvSpPr txBox="1">
              <a:spLocks noChangeArrowheads="1"/>
            </p:cNvSpPr>
            <p:nvPr/>
          </p:nvSpPr>
          <p:spPr bwMode="auto">
            <a:xfrm>
              <a:off x="1384" y="1208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宋体" panose="02010600030101010101" pitchFamily="2" charset="-122"/>
                </a:rPr>
                <a:t>名称</a:t>
              </a:r>
            </a:p>
          </p:txBody>
        </p:sp>
        <p:sp>
          <p:nvSpPr>
            <p:cNvPr id="17414" name="Text Box 8"/>
            <p:cNvSpPr txBox="1">
              <a:spLocks noChangeArrowheads="1"/>
            </p:cNvSpPr>
            <p:nvPr/>
          </p:nvSpPr>
          <p:spPr bwMode="auto">
            <a:xfrm>
              <a:off x="1837" y="1208"/>
              <a:ext cx="54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宋体" panose="02010600030101010101" pitchFamily="2" charset="-122"/>
                </a:rPr>
                <a:t>说明</a:t>
              </a:r>
            </a:p>
          </p:txBody>
        </p:sp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1247" y="1470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处理</a:t>
              </a: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1973" y="1501"/>
              <a:ext cx="37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可改变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数据值或数据位置的</a:t>
              </a:r>
              <a:r>
                <a:rPr lang="zh-CN" altLang="en-US" sz="16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处理或部件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。如程序模块、处理机。</a:t>
              </a:r>
              <a:r>
                <a:rPr lang="zh-CN" altLang="en-US" sz="1600" dirty="0"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611" y="1525"/>
              <a:ext cx="319" cy="18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18" name="Text Box 12"/>
            <p:cNvSpPr txBox="1">
              <a:spLocks noChangeArrowheads="1"/>
            </p:cNvSpPr>
            <p:nvPr/>
          </p:nvSpPr>
          <p:spPr bwMode="auto">
            <a:xfrm>
              <a:off x="1067" y="1797"/>
              <a:ext cx="7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输入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/</a:t>
              </a:r>
              <a:r>
                <a:rPr lang="zh-CN" altLang="en-US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输出</a:t>
              </a:r>
            </a:p>
          </p:txBody>
        </p:sp>
        <p:sp>
          <p:nvSpPr>
            <p:cNvPr id="17419" name="Text Box 13"/>
            <p:cNvSpPr txBox="1">
              <a:spLocks noChangeArrowheads="1"/>
            </p:cNvSpPr>
            <p:nvPr/>
          </p:nvSpPr>
          <p:spPr bwMode="auto">
            <a:xfrm>
              <a:off x="1973" y="1824"/>
              <a:ext cx="37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表示输入或输出，是一个广义的不指明具体设备的符号。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20" name="AutoShape 14"/>
            <p:cNvSpPr>
              <a:spLocks noChangeArrowheads="1"/>
            </p:cNvSpPr>
            <p:nvPr/>
          </p:nvSpPr>
          <p:spPr bwMode="auto">
            <a:xfrm>
              <a:off x="522" y="1843"/>
              <a:ext cx="408" cy="136"/>
            </a:xfrm>
            <a:prstGeom prst="parallelogram">
              <a:avLst>
                <a:gd name="adj" fmla="val 75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21" name="Text Box 15"/>
            <p:cNvSpPr txBox="1">
              <a:spLocks noChangeArrowheads="1"/>
            </p:cNvSpPr>
            <p:nvPr/>
          </p:nvSpPr>
          <p:spPr bwMode="auto">
            <a:xfrm>
              <a:off x="1247" y="2133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连接</a:t>
              </a:r>
            </a:p>
          </p:txBody>
        </p:sp>
        <p:sp>
          <p:nvSpPr>
            <p:cNvPr id="17422" name="Text Box 16"/>
            <p:cNvSpPr txBox="1">
              <a:spLocks noChangeArrowheads="1"/>
            </p:cNvSpPr>
            <p:nvPr/>
          </p:nvSpPr>
          <p:spPr bwMode="auto">
            <a:xfrm>
              <a:off x="1974" y="2169"/>
              <a:ext cx="31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指出转到图的另一部分</a:t>
              </a:r>
              <a:r>
                <a:rPr lang="en-US" altLang="zh-CN" sz="1800" b="1">
                  <a:latin typeface="宋体" panose="02010600030101010101" pitchFamily="2" charset="-122"/>
                </a:rPr>
                <a:t>,</a:t>
              </a:r>
              <a:r>
                <a:rPr lang="zh-CN" altLang="en-US" sz="1800" b="1">
                  <a:latin typeface="宋体" panose="02010600030101010101" pitchFamily="2" charset="-122"/>
                </a:rPr>
                <a:t>或从图的另一部分转来。</a:t>
              </a:r>
              <a:endParaRPr lang="zh-CN" altLang="en-US" sz="1800">
                <a:latin typeface="宋体" panose="02010600030101010101" pitchFamily="2" charset="-122"/>
              </a:endParaRPr>
            </a:p>
          </p:txBody>
        </p:sp>
        <p:sp>
          <p:nvSpPr>
            <p:cNvPr id="17423" name="Oval 17"/>
            <p:cNvSpPr>
              <a:spLocks noChangeArrowheads="1"/>
            </p:cNvSpPr>
            <p:nvPr/>
          </p:nvSpPr>
          <p:spPr bwMode="auto">
            <a:xfrm>
              <a:off x="612" y="2142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24" name="Text Box 18"/>
            <p:cNvSpPr txBox="1">
              <a:spLocks noChangeArrowheads="1"/>
            </p:cNvSpPr>
            <p:nvPr/>
          </p:nvSpPr>
          <p:spPr bwMode="auto">
            <a:xfrm>
              <a:off x="975" y="2487"/>
              <a:ext cx="8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换页连接</a:t>
              </a: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1973" y="2525"/>
              <a:ext cx="28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latin typeface="宋体" pitchFamily="2" charset="-122"/>
                </a:rPr>
                <a:t>指出转到另一页图上，或由另一页图转来。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26" name="AutoShape 20"/>
            <p:cNvSpPr>
              <a:spLocks noChangeArrowheads="1"/>
            </p:cNvSpPr>
            <p:nvPr/>
          </p:nvSpPr>
          <p:spPr bwMode="auto">
            <a:xfrm>
              <a:off x="567" y="2523"/>
              <a:ext cx="317" cy="181"/>
            </a:xfrm>
            <a:prstGeom prst="flowChartOffpageConnec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27" name="Text Box 21"/>
            <p:cNvSpPr txBox="1">
              <a:spLocks noChangeArrowheads="1"/>
            </p:cNvSpPr>
            <p:nvPr/>
          </p:nvSpPr>
          <p:spPr bwMode="auto">
            <a:xfrm>
              <a:off x="1148" y="2857"/>
              <a:ext cx="6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数据流</a:t>
              </a:r>
            </a:p>
          </p:txBody>
        </p:sp>
        <p:sp>
          <p:nvSpPr>
            <p:cNvPr id="17428" name="Text Box 22"/>
            <p:cNvSpPr txBox="1">
              <a:spLocks noChangeArrowheads="1"/>
            </p:cNvSpPr>
            <p:nvPr/>
          </p:nvSpPr>
          <p:spPr bwMode="auto">
            <a:xfrm>
              <a:off x="1973" y="2888"/>
              <a:ext cx="276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用来连接其它符号，指明数据流动方向。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29" name="Text Box 24"/>
            <p:cNvSpPr txBox="1">
              <a:spLocks noChangeArrowheads="1"/>
            </p:cNvSpPr>
            <p:nvPr/>
          </p:nvSpPr>
          <p:spPr bwMode="auto">
            <a:xfrm>
              <a:off x="1320" y="3240"/>
              <a:ext cx="4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文档</a:t>
              </a:r>
            </a:p>
          </p:txBody>
        </p:sp>
        <p:sp>
          <p:nvSpPr>
            <p:cNvPr id="17430" name="Text Box 25"/>
            <p:cNvSpPr txBox="1">
              <a:spLocks noChangeArrowheads="1"/>
            </p:cNvSpPr>
            <p:nvPr/>
          </p:nvSpPr>
          <p:spPr bwMode="auto">
            <a:xfrm>
              <a:off x="1974" y="3278"/>
              <a:ext cx="32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</a:rPr>
                <a:t>通常表示打印输出。 </a:t>
              </a:r>
            </a:p>
          </p:txBody>
        </p:sp>
        <p:sp>
          <p:nvSpPr>
            <p:cNvPr id="17431" name="AutoShape 26"/>
            <p:cNvSpPr>
              <a:spLocks noChangeArrowheads="1"/>
            </p:cNvSpPr>
            <p:nvPr/>
          </p:nvSpPr>
          <p:spPr bwMode="auto">
            <a:xfrm>
              <a:off x="567" y="3249"/>
              <a:ext cx="317" cy="227"/>
            </a:xfrm>
            <a:prstGeom prst="flowChartDocumen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2" name="AutoShape 27"/>
            <p:cNvSpPr>
              <a:spLocks noChangeArrowheads="1"/>
            </p:cNvSpPr>
            <p:nvPr/>
          </p:nvSpPr>
          <p:spPr bwMode="auto">
            <a:xfrm>
              <a:off x="550" y="3658"/>
              <a:ext cx="362" cy="226"/>
            </a:xfrm>
            <a:prstGeom prst="flowChartOnlineStorag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3" name="Text Box 28"/>
            <p:cNvSpPr txBox="1">
              <a:spLocks noChangeArrowheads="1"/>
            </p:cNvSpPr>
            <p:nvPr/>
          </p:nvSpPr>
          <p:spPr bwMode="auto">
            <a:xfrm>
              <a:off x="1002" y="3648"/>
              <a:ext cx="8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联机存储</a:t>
              </a:r>
            </a:p>
          </p:txBody>
        </p:sp>
        <p:sp>
          <p:nvSpPr>
            <p:cNvPr id="17434" name="Text Box 29"/>
            <p:cNvSpPr txBox="1">
              <a:spLocks noChangeArrowheads="1"/>
            </p:cNvSpPr>
            <p:nvPr/>
          </p:nvSpPr>
          <p:spPr bwMode="auto">
            <a:xfrm>
              <a:off x="1974" y="3678"/>
              <a:ext cx="36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任何类型的联机存储设备</a:t>
              </a:r>
              <a:r>
                <a:rPr lang="en-US" altLang="zh-CN" sz="1800" b="1">
                  <a:latin typeface="宋体" panose="02010600030101010101" pitchFamily="2" charset="-122"/>
                </a:rPr>
                <a:t>,</a:t>
              </a:r>
              <a:r>
                <a:rPr lang="zh-CN" altLang="en-US" sz="1800" b="1">
                  <a:latin typeface="宋体" panose="02010600030101010101" pitchFamily="2" charset="-122"/>
                </a:rPr>
                <a:t>包括磁盘或海量存储器件等。</a:t>
              </a:r>
              <a:r>
                <a:rPr lang="zh-CN" altLang="en-US" sz="18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35" name="Line 30"/>
            <p:cNvSpPr>
              <a:spLocks noChangeShapeType="1"/>
            </p:cNvSpPr>
            <p:nvPr/>
          </p:nvSpPr>
          <p:spPr bwMode="auto">
            <a:xfrm>
              <a:off x="476" y="1117"/>
              <a:ext cx="0" cy="2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31"/>
            <p:cNvSpPr>
              <a:spLocks noChangeShapeType="1"/>
            </p:cNvSpPr>
            <p:nvPr/>
          </p:nvSpPr>
          <p:spPr bwMode="auto">
            <a:xfrm>
              <a:off x="476" y="1117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32"/>
            <p:cNvSpPr>
              <a:spLocks noChangeShapeType="1"/>
            </p:cNvSpPr>
            <p:nvPr/>
          </p:nvSpPr>
          <p:spPr bwMode="auto">
            <a:xfrm>
              <a:off x="476" y="3974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33"/>
            <p:cNvSpPr>
              <a:spLocks noChangeShapeType="1"/>
            </p:cNvSpPr>
            <p:nvPr/>
          </p:nvSpPr>
          <p:spPr bwMode="auto">
            <a:xfrm>
              <a:off x="5738" y="1117"/>
              <a:ext cx="0" cy="2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4"/>
            <p:cNvSpPr>
              <a:spLocks noChangeShapeType="1"/>
            </p:cNvSpPr>
            <p:nvPr/>
          </p:nvSpPr>
          <p:spPr bwMode="auto">
            <a:xfrm>
              <a:off x="476" y="1434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5"/>
            <p:cNvSpPr>
              <a:spLocks noChangeShapeType="1"/>
            </p:cNvSpPr>
            <p:nvPr/>
          </p:nvSpPr>
          <p:spPr bwMode="auto">
            <a:xfrm>
              <a:off x="476" y="1752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Line 36"/>
            <p:cNvSpPr>
              <a:spLocks noChangeShapeType="1"/>
            </p:cNvSpPr>
            <p:nvPr/>
          </p:nvSpPr>
          <p:spPr bwMode="auto">
            <a:xfrm>
              <a:off x="476" y="2069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37"/>
            <p:cNvSpPr>
              <a:spLocks noChangeShapeType="1"/>
            </p:cNvSpPr>
            <p:nvPr/>
          </p:nvSpPr>
          <p:spPr bwMode="auto">
            <a:xfrm>
              <a:off x="476" y="2432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38"/>
            <p:cNvSpPr>
              <a:spLocks noChangeShapeType="1"/>
            </p:cNvSpPr>
            <p:nvPr/>
          </p:nvSpPr>
          <p:spPr bwMode="auto">
            <a:xfrm>
              <a:off x="476" y="2795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39"/>
            <p:cNvSpPr>
              <a:spLocks noChangeShapeType="1"/>
            </p:cNvSpPr>
            <p:nvPr/>
          </p:nvSpPr>
          <p:spPr bwMode="auto">
            <a:xfrm>
              <a:off x="476" y="3158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40"/>
            <p:cNvSpPr>
              <a:spLocks noChangeShapeType="1"/>
            </p:cNvSpPr>
            <p:nvPr/>
          </p:nvSpPr>
          <p:spPr bwMode="auto">
            <a:xfrm>
              <a:off x="476" y="3566"/>
              <a:ext cx="5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41"/>
            <p:cNvSpPr>
              <a:spLocks noChangeShapeType="1"/>
            </p:cNvSpPr>
            <p:nvPr/>
          </p:nvSpPr>
          <p:spPr bwMode="auto">
            <a:xfrm>
              <a:off x="594" y="2976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6"/>
          <p:cNvSpPr txBox="1">
            <a:spLocks noChangeArrowheads="1"/>
          </p:cNvSpPr>
          <p:nvPr/>
        </p:nvSpPr>
        <p:spPr bwMode="auto">
          <a:xfrm>
            <a:off x="1187450" y="925513"/>
            <a:ext cx="122396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（续）</a:t>
            </a:r>
          </a:p>
        </p:txBody>
      </p:sp>
      <p:grpSp>
        <p:nvGrpSpPr>
          <p:cNvPr id="18435" name="Group 48"/>
          <p:cNvGrpSpPr>
            <a:grpSpLocks/>
          </p:cNvGrpSpPr>
          <p:nvPr/>
        </p:nvGrpSpPr>
        <p:grpSpPr bwMode="auto">
          <a:xfrm>
            <a:off x="971550" y="2205038"/>
            <a:ext cx="8064500" cy="3240087"/>
            <a:chOff x="612" y="1298"/>
            <a:chExt cx="5080" cy="2041"/>
          </a:xfrm>
        </p:grpSpPr>
        <p:sp>
          <p:nvSpPr>
            <p:cNvPr id="18436" name="AutoShape 14"/>
            <p:cNvSpPr>
              <a:spLocks noChangeArrowheads="1"/>
            </p:cNvSpPr>
            <p:nvPr/>
          </p:nvSpPr>
          <p:spPr bwMode="auto">
            <a:xfrm>
              <a:off x="685" y="1434"/>
              <a:ext cx="363" cy="227"/>
            </a:xfrm>
            <a:prstGeom prst="flowChartMagneticDisk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437" name="Text Box 15"/>
            <p:cNvSpPr txBox="1">
              <a:spLocks noChangeArrowheads="1"/>
            </p:cNvSpPr>
            <p:nvPr/>
          </p:nvSpPr>
          <p:spPr bwMode="auto">
            <a:xfrm>
              <a:off x="1383" y="1351"/>
              <a:ext cx="5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磁盘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0000FF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1600">
                  <a:solidFill>
                    <a:srgbClr val="0000FF"/>
                  </a:solidFill>
                  <a:latin typeface="宋体" panose="02010600030101010101" pitchFamily="2" charset="-122"/>
                </a:rPr>
                <a:t>数据库</a:t>
              </a:r>
              <a:r>
                <a:rPr lang="en-US" altLang="zh-CN" sz="1600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200" y="1363"/>
              <a:ext cx="331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 dirty="0">
                  <a:latin typeface="宋体" pitchFamily="2" charset="-122"/>
                </a:rPr>
                <a:t>磁盘输入</a:t>
              </a:r>
              <a:r>
                <a:rPr lang="en-US" altLang="zh-CN" b="1" dirty="0">
                  <a:latin typeface="宋体" pitchFamily="2" charset="-122"/>
                </a:rPr>
                <a:t>/</a:t>
              </a:r>
              <a:r>
                <a:rPr lang="zh-CN" altLang="en-US" b="1" dirty="0">
                  <a:latin typeface="宋体" pitchFamily="2" charset="-122"/>
                </a:rPr>
                <a:t>输出</a:t>
              </a:r>
              <a:r>
                <a:rPr lang="zh-CN" altLang="en-US" b="1" dirty="0" smtClean="0">
                  <a:latin typeface="宋体" pitchFamily="2" charset="-122"/>
                </a:rPr>
                <a:t>，一般表示为存储</a:t>
              </a:r>
              <a:r>
                <a:rPr lang="zh-CN" altLang="en-US" b="1" dirty="0">
                  <a:latin typeface="宋体" pitchFamily="2" charset="-122"/>
                </a:rPr>
                <a:t>在磁盘上的</a:t>
              </a:r>
              <a:r>
                <a:rPr lang="zh-CN" altLang="en-US" b="1" dirty="0" smtClean="0">
                  <a:latin typeface="宋体" pitchFamily="2" charset="-122"/>
                </a:rPr>
                <a:t>文件</a:t>
              </a:r>
              <a:r>
                <a:rPr lang="en-US" altLang="zh-CN" sz="2000" b="1" dirty="0" smtClean="0">
                  <a:latin typeface="宋体" pitchFamily="2" charset="-122"/>
                </a:rPr>
                <a:t>\</a:t>
              </a:r>
              <a:r>
                <a:rPr lang="zh-CN" altLang="en-US" b="1" dirty="0" smtClean="0">
                  <a:latin typeface="宋体" pitchFamily="2" charset="-122"/>
                </a:rPr>
                <a:t>数据库</a:t>
              </a:r>
              <a:r>
                <a:rPr lang="zh-CN" altLang="en-US" b="1" dirty="0">
                  <a:latin typeface="宋体" pitchFamily="2" charset="-122"/>
                </a:rPr>
                <a:t>。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18439" name="AutoShape 17"/>
            <p:cNvSpPr>
              <a:spLocks noChangeArrowheads="1"/>
            </p:cNvSpPr>
            <p:nvPr/>
          </p:nvSpPr>
          <p:spPr bwMode="auto">
            <a:xfrm>
              <a:off x="658" y="1887"/>
              <a:ext cx="408" cy="182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440" name="Text Box 18"/>
            <p:cNvSpPr txBox="1">
              <a:spLocks noChangeArrowheads="1"/>
            </p:cNvSpPr>
            <p:nvPr/>
          </p:nvSpPr>
          <p:spPr bwMode="auto">
            <a:xfrm>
              <a:off x="1430" y="1842"/>
              <a:ext cx="4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ahoma" panose="020B0604030504040204" pitchFamily="34" charset="0"/>
                </a:rPr>
                <a:t>显示</a:t>
              </a:r>
            </a:p>
          </p:txBody>
        </p:sp>
        <p:sp>
          <p:nvSpPr>
            <p:cNvPr id="18441" name="Text Box 19"/>
            <p:cNvSpPr txBox="1">
              <a:spLocks noChangeArrowheads="1"/>
            </p:cNvSpPr>
            <p:nvPr/>
          </p:nvSpPr>
          <p:spPr bwMode="auto">
            <a:xfrm>
              <a:off x="2200" y="1782"/>
              <a:ext cx="34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终端或类似的显示部件，可用于输入或输出，也可既输入又输出。</a:t>
              </a:r>
            </a:p>
          </p:txBody>
        </p:sp>
        <p:sp>
          <p:nvSpPr>
            <p:cNvPr id="18442" name="AutoShape 20"/>
            <p:cNvSpPr>
              <a:spLocks noChangeArrowheads="1"/>
            </p:cNvSpPr>
            <p:nvPr/>
          </p:nvSpPr>
          <p:spPr bwMode="auto">
            <a:xfrm>
              <a:off x="657" y="2250"/>
              <a:ext cx="409" cy="182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443" name="Text Box 21"/>
            <p:cNvSpPr txBox="1">
              <a:spLocks noChangeArrowheads="1"/>
            </p:cNvSpPr>
            <p:nvPr/>
          </p:nvSpPr>
          <p:spPr bwMode="auto">
            <a:xfrm>
              <a:off x="1256" y="2251"/>
              <a:ext cx="8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ahoma" panose="020B0604030504040204" pitchFamily="34" charset="0"/>
                </a:rPr>
                <a:t>人工输入</a:t>
              </a:r>
            </a:p>
          </p:txBody>
        </p:sp>
        <p:sp>
          <p:nvSpPr>
            <p:cNvPr id="18444" name="Text Box 22"/>
            <p:cNvSpPr txBox="1">
              <a:spLocks noChangeArrowheads="1"/>
            </p:cNvSpPr>
            <p:nvPr/>
          </p:nvSpPr>
          <p:spPr bwMode="auto">
            <a:xfrm>
              <a:off x="2200" y="2298"/>
              <a:ext cx="26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人工输入数据的脱机处理，如填写表格。</a:t>
              </a:r>
            </a:p>
          </p:txBody>
        </p:sp>
        <p:sp>
          <p:nvSpPr>
            <p:cNvPr id="18445" name="AutoShape 23"/>
            <p:cNvSpPr>
              <a:spLocks noChangeArrowheads="1"/>
            </p:cNvSpPr>
            <p:nvPr/>
          </p:nvSpPr>
          <p:spPr bwMode="auto">
            <a:xfrm>
              <a:off x="657" y="2704"/>
              <a:ext cx="409" cy="182"/>
            </a:xfrm>
            <a:prstGeom prst="flowChartManualOperat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446" name="Text Box 24"/>
            <p:cNvSpPr txBox="1">
              <a:spLocks noChangeArrowheads="1"/>
            </p:cNvSpPr>
            <p:nvPr/>
          </p:nvSpPr>
          <p:spPr bwMode="auto">
            <a:xfrm>
              <a:off x="1292" y="2650"/>
              <a:ext cx="7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ahoma" panose="020B0604030504040204" pitchFamily="34" charset="0"/>
                </a:rPr>
                <a:t>人工操作</a:t>
              </a:r>
            </a:p>
          </p:txBody>
        </p:sp>
        <p:sp>
          <p:nvSpPr>
            <p:cNvPr id="18447" name="Text Box 25"/>
            <p:cNvSpPr txBox="1">
              <a:spLocks noChangeArrowheads="1"/>
            </p:cNvSpPr>
            <p:nvPr/>
          </p:nvSpPr>
          <p:spPr bwMode="auto">
            <a:xfrm>
              <a:off x="2200" y="2678"/>
              <a:ext cx="19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人工完成的处理，如签名。</a:t>
              </a:r>
            </a:p>
          </p:txBody>
        </p:sp>
        <p:grpSp>
          <p:nvGrpSpPr>
            <p:cNvPr id="18448" name="Group 29"/>
            <p:cNvGrpSpPr>
              <a:grpSpLocks/>
            </p:cNvGrpSpPr>
            <p:nvPr/>
          </p:nvGrpSpPr>
          <p:grpSpPr bwMode="auto">
            <a:xfrm>
              <a:off x="657" y="3097"/>
              <a:ext cx="453" cy="136"/>
              <a:chOff x="567" y="3657"/>
              <a:chExt cx="453" cy="136"/>
            </a:xfrm>
          </p:grpSpPr>
          <p:sp>
            <p:nvSpPr>
              <p:cNvPr id="18459" name="Line 30"/>
              <p:cNvSpPr>
                <a:spLocks noChangeShapeType="1"/>
              </p:cNvSpPr>
              <p:nvPr/>
            </p:nvSpPr>
            <p:spPr bwMode="auto">
              <a:xfrm>
                <a:off x="567" y="3657"/>
                <a:ext cx="272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8460" name="Line 31"/>
              <p:cNvSpPr>
                <a:spLocks noChangeShapeType="1"/>
              </p:cNvSpPr>
              <p:nvPr/>
            </p:nvSpPr>
            <p:spPr bwMode="auto">
              <a:xfrm>
                <a:off x="793" y="3657"/>
                <a:ext cx="4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  <p:sp>
            <p:nvSpPr>
              <p:cNvPr id="18461" name="Line 32"/>
              <p:cNvSpPr>
                <a:spLocks noChangeShapeType="1"/>
              </p:cNvSpPr>
              <p:nvPr/>
            </p:nvSpPr>
            <p:spPr bwMode="auto">
              <a:xfrm>
                <a:off x="793" y="3657"/>
                <a:ext cx="227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/>
              <a:lstStyle/>
              <a:p>
                <a:endParaRPr lang="zh-CN" altLang="en-US"/>
              </a:p>
            </p:txBody>
          </p:sp>
        </p:grpSp>
        <p:sp>
          <p:nvSpPr>
            <p:cNvPr id="18449" name="Text Box 33"/>
            <p:cNvSpPr txBox="1">
              <a:spLocks noChangeArrowheads="1"/>
            </p:cNvSpPr>
            <p:nvPr/>
          </p:nvSpPr>
          <p:spPr bwMode="auto">
            <a:xfrm>
              <a:off x="1292" y="3043"/>
              <a:ext cx="7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ahoma" panose="020B0604030504040204" pitchFamily="34" charset="0"/>
                </a:rPr>
                <a:t>通信链路</a:t>
              </a:r>
            </a:p>
          </p:txBody>
        </p:sp>
        <p:sp>
          <p:nvSpPr>
            <p:cNvPr id="18450" name="Text Box 34"/>
            <p:cNvSpPr txBox="1">
              <a:spLocks noChangeArrowheads="1"/>
            </p:cNvSpPr>
            <p:nvPr/>
          </p:nvSpPr>
          <p:spPr bwMode="auto">
            <a:xfrm>
              <a:off x="2200" y="3063"/>
              <a:ext cx="24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</a:rPr>
                <a:t>通过远程通信线路或链路传送数据。</a:t>
              </a:r>
            </a:p>
          </p:txBody>
        </p:sp>
        <p:sp>
          <p:nvSpPr>
            <p:cNvPr id="18451" name="Line 36"/>
            <p:cNvSpPr>
              <a:spLocks noChangeShapeType="1"/>
            </p:cNvSpPr>
            <p:nvPr/>
          </p:nvSpPr>
          <p:spPr bwMode="auto">
            <a:xfrm>
              <a:off x="612" y="1298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2" name="Line 37"/>
            <p:cNvSpPr>
              <a:spLocks noChangeShapeType="1"/>
            </p:cNvSpPr>
            <p:nvPr/>
          </p:nvSpPr>
          <p:spPr bwMode="auto">
            <a:xfrm>
              <a:off x="612" y="1298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3" name="Line 38"/>
            <p:cNvSpPr>
              <a:spLocks noChangeShapeType="1"/>
            </p:cNvSpPr>
            <p:nvPr/>
          </p:nvSpPr>
          <p:spPr bwMode="auto">
            <a:xfrm>
              <a:off x="612" y="3339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4" name="Line 41"/>
            <p:cNvSpPr>
              <a:spLocks noChangeShapeType="1"/>
            </p:cNvSpPr>
            <p:nvPr/>
          </p:nvSpPr>
          <p:spPr bwMode="auto">
            <a:xfrm>
              <a:off x="612" y="2977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5" name="Line 42"/>
            <p:cNvSpPr>
              <a:spLocks noChangeShapeType="1"/>
            </p:cNvSpPr>
            <p:nvPr/>
          </p:nvSpPr>
          <p:spPr bwMode="auto">
            <a:xfrm>
              <a:off x="612" y="2568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6" name="Line 43"/>
            <p:cNvSpPr>
              <a:spLocks noChangeShapeType="1"/>
            </p:cNvSpPr>
            <p:nvPr/>
          </p:nvSpPr>
          <p:spPr bwMode="auto">
            <a:xfrm>
              <a:off x="612" y="2160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7" name="Line 44"/>
            <p:cNvSpPr>
              <a:spLocks noChangeShapeType="1"/>
            </p:cNvSpPr>
            <p:nvPr/>
          </p:nvSpPr>
          <p:spPr bwMode="auto">
            <a:xfrm>
              <a:off x="612" y="1752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  <p:sp>
          <p:nvSpPr>
            <p:cNvPr id="18458" name="Line 47"/>
            <p:cNvSpPr>
              <a:spLocks noChangeShapeType="1"/>
            </p:cNvSpPr>
            <p:nvPr/>
          </p:nvSpPr>
          <p:spPr bwMode="auto">
            <a:xfrm>
              <a:off x="5692" y="1298"/>
              <a:ext cx="0" cy="2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107950" y="674688"/>
            <a:ext cx="9036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  <a:latin typeface="Tahoma" panose="020B0604030504040204" pitchFamily="34" charset="0"/>
              </a:rPr>
              <a:t>系统功能描述：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一个库房，存放着生产所需要的物品，库房中各种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物品的数量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及各种物品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库存量的临界值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等数据记录在库文件中。当库房中物品数量有变化时，及时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更新</a:t>
            </a: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库文件，若某种物品的库存量少于临界值，则应通知采购部门订货。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107950" y="44450"/>
            <a:ext cx="8785225" cy="504825"/>
            <a:chOff x="68" y="28"/>
            <a:chExt cx="5534" cy="318"/>
          </a:xfrm>
        </p:grpSpPr>
        <p:sp>
          <p:nvSpPr>
            <p:cNvPr id="19507" name="Text Box 4"/>
            <p:cNvSpPr txBox="1">
              <a:spLocks noChangeArrowheads="1"/>
            </p:cNvSpPr>
            <p:nvPr/>
          </p:nvSpPr>
          <p:spPr bwMode="auto">
            <a:xfrm>
              <a:off x="68" y="28"/>
              <a:ext cx="521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宋体" panose="02010600030101010101" pitchFamily="2" charset="-122"/>
                </a:rPr>
                <a:t>“</a:t>
              </a:r>
              <a:r>
                <a:rPr lang="zh-CN" altLang="en-US" b="1">
                  <a:latin typeface="华文琥珀" panose="02010800040101010101" pitchFamily="2" charset="-122"/>
                </a:rPr>
                <a:t>系统流程图</a:t>
              </a:r>
              <a:r>
                <a:rPr lang="zh-CN" altLang="en-US" b="1">
                  <a:latin typeface="宋体" panose="02010600030101010101" pitchFamily="2" charset="-122"/>
                </a:rPr>
                <a:t>”</a:t>
              </a:r>
              <a:r>
                <a:rPr lang="zh-CN" altLang="en-US" b="1">
                  <a:latin typeface="华文琥珀" panose="02010800040101010101" pitchFamily="2" charset="-122"/>
                </a:rPr>
                <a:t>示例</a:t>
              </a:r>
              <a:r>
                <a:rPr lang="zh-CN" altLang="en-US" sz="2400" b="1">
                  <a:latin typeface="宋体" panose="02010600030101010101" pitchFamily="2" charset="-122"/>
                </a:rPr>
                <a:t>（</a:t>
              </a:r>
              <a:r>
                <a:rPr lang="zh-CN" altLang="en-US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某企业库存管理流程</a:t>
              </a:r>
              <a:r>
                <a:rPr lang="zh-CN" altLang="en-US" sz="2400" b="1">
                  <a:latin typeface="宋体" panose="02010600030101010101" pitchFamily="2" charset="-122"/>
                </a:rPr>
                <a:t>）</a:t>
              </a:r>
            </a:p>
          </p:txBody>
        </p:sp>
        <p:sp>
          <p:nvSpPr>
            <p:cNvPr id="19508" name="Line 37"/>
            <p:cNvSpPr>
              <a:spLocks noChangeShapeType="1"/>
            </p:cNvSpPr>
            <p:nvPr/>
          </p:nvSpPr>
          <p:spPr bwMode="auto">
            <a:xfrm>
              <a:off x="91" y="346"/>
              <a:ext cx="55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66688" y="2275036"/>
            <a:ext cx="3684587" cy="369888"/>
            <a:chOff x="105" y="1478"/>
            <a:chExt cx="2321" cy="233"/>
          </a:xfrm>
        </p:grpSpPr>
        <p:sp>
          <p:nvSpPr>
            <p:cNvPr id="19505" name="Text Box 17"/>
            <p:cNvSpPr txBox="1">
              <a:spLocks noChangeArrowheads="1"/>
            </p:cNvSpPr>
            <p:nvPr/>
          </p:nvSpPr>
          <p:spPr bwMode="auto">
            <a:xfrm>
              <a:off x="105" y="1478"/>
              <a:ext cx="15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显示</a:t>
              </a: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部件，表示输入</a:t>
              </a:r>
            </a:p>
          </p:txBody>
        </p:sp>
        <p:cxnSp>
          <p:nvCxnSpPr>
            <p:cNvPr id="19506" name="AutoShape 24"/>
            <p:cNvCxnSpPr>
              <a:cxnSpLocks noChangeShapeType="1"/>
              <a:stCxn id="19505" idx="3"/>
              <a:endCxn id="32774" idx="1"/>
            </p:cNvCxnSpPr>
            <p:nvPr/>
          </p:nvCxnSpPr>
          <p:spPr bwMode="auto">
            <a:xfrm flipV="1">
              <a:off x="1692" y="1593"/>
              <a:ext cx="73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66688" y="3327549"/>
            <a:ext cx="3829050" cy="369887"/>
            <a:chOff x="105" y="2141"/>
            <a:chExt cx="2412" cy="233"/>
          </a:xfrm>
        </p:grpSpPr>
        <p:sp>
          <p:nvSpPr>
            <p:cNvPr id="19503" name="Text Box 18"/>
            <p:cNvSpPr txBox="1">
              <a:spLocks noChangeArrowheads="1"/>
            </p:cNvSpPr>
            <p:nvPr/>
          </p:nvSpPr>
          <p:spPr bwMode="auto">
            <a:xfrm>
              <a:off x="105" y="2141"/>
              <a:ext cx="21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处理</a:t>
              </a: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模块，表示实现程序功能</a:t>
              </a:r>
            </a:p>
          </p:txBody>
        </p:sp>
        <p:cxnSp>
          <p:nvCxnSpPr>
            <p:cNvPr id="19504" name="AutoShape 25"/>
            <p:cNvCxnSpPr>
              <a:cxnSpLocks noChangeShapeType="1"/>
              <a:stCxn id="19503" idx="3"/>
              <a:endCxn id="19493" idx="1"/>
            </p:cNvCxnSpPr>
            <p:nvPr/>
          </p:nvCxnSpPr>
          <p:spPr bwMode="auto">
            <a:xfrm flipV="1">
              <a:off x="2205" y="2237"/>
              <a:ext cx="312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166688" y="4107011"/>
            <a:ext cx="3835400" cy="369888"/>
            <a:chOff x="105" y="2632"/>
            <a:chExt cx="2416" cy="233"/>
          </a:xfrm>
        </p:grpSpPr>
        <p:sp>
          <p:nvSpPr>
            <p:cNvPr id="19501" name="Text Box 19"/>
            <p:cNvSpPr txBox="1">
              <a:spLocks noChangeArrowheads="1"/>
            </p:cNvSpPr>
            <p:nvPr/>
          </p:nvSpPr>
          <p:spPr bwMode="auto">
            <a:xfrm>
              <a:off x="105" y="2632"/>
              <a:ext cx="21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联机存储</a:t>
              </a:r>
              <a:r>
                <a:rPr lang="zh-CN" altLang="en-US" sz="1600" b="1">
                  <a:latin typeface="Tahoma" panose="020B0604030504040204" pitchFamily="34" charset="0"/>
                  <a:ea typeface="楷体_GB2312" pitchFamily="49" charset="-122"/>
                </a:rPr>
                <a:t>，</a:t>
              </a: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表示信息的记录</a:t>
              </a:r>
            </a:p>
          </p:txBody>
        </p:sp>
        <p:cxnSp>
          <p:nvCxnSpPr>
            <p:cNvPr id="19502" name="AutoShape 32"/>
            <p:cNvCxnSpPr>
              <a:cxnSpLocks noChangeShapeType="1"/>
              <a:stCxn id="19489" idx="1"/>
              <a:endCxn id="19501" idx="3"/>
            </p:cNvCxnSpPr>
            <p:nvPr/>
          </p:nvCxnSpPr>
          <p:spPr bwMode="auto">
            <a:xfrm flipH="1">
              <a:off x="2252" y="2748"/>
              <a:ext cx="26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166688" y="4907111"/>
            <a:ext cx="3910012" cy="369888"/>
            <a:chOff x="105" y="3136"/>
            <a:chExt cx="2463" cy="233"/>
          </a:xfrm>
        </p:grpSpPr>
        <p:sp>
          <p:nvSpPr>
            <p:cNvPr id="19499" name="Text Box 20"/>
            <p:cNvSpPr txBox="1">
              <a:spLocks noChangeArrowheads="1"/>
            </p:cNvSpPr>
            <p:nvPr/>
          </p:nvSpPr>
          <p:spPr bwMode="auto">
            <a:xfrm>
              <a:off x="105" y="3136"/>
              <a:ext cx="22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处理</a:t>
              </a: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模块，表示生成订货报告</a:t>
              </a:r>
            </a:p>
          </p:txBody>
        </p:sp>
        <p:cxnSp>
          <p:nvCxnSpPr>
            <p:cNvPr id="19500" name="AutoShape 33"/>
            <p:cNvCxnSpPr>
              <a:cxnSpLocks noChangeShapeType="1"/>
              <a:stCxn id="19487" idx="1"/>
              <a:endCxn id="19499" idx="3"/>
            </p:cNvCxnSpPr>
            <p:nvPr/>
          </p:nvCxnSpPr>
          <p:spPr bwMode="auto">
            <a:xfrm flipH="1">
              <a:off x="2391" y="3247"/>
              <a:ext cx="177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166688" y="5770711"/>
            <a:ext cx="3913187" cy="369888"/>
            <a:chOff x="105" y="3680"/>
            <a:chExt cx="2465" cy="233"/>
          </a:xfrm>
        </p:grpSpPr>
        <p:sp>
          <p:nvSpPr>
            <p:cNvPr id="19497" name="Text Box 21"/>
            <p:cNvSpPr txBox="1">
              <a:spLocks noChangeArrowheads="1"/>
            </p:cNvSpPr>
            <p:nvPr/>
          </p:nvSpPr>
          <p:spPr bwMode="auto">
            <a:xfrm>
              <a:off x="105" y="3680"/>
              <a:ext cx="2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rPr>
                <a:t>文档</a:t>
              </a:r>
              <a:r>
                <a:rPr lang="zh-CN" altLang="en-US" sz="1600" b="1">
                  <a:latin typeface="Tahoma" panose="020B0604030504040204" pitchFamily="34" charset="0"/>
                  <a:ea typeface="楷体_GB2312" pitchFamily="49" charset="-122"/>
                </a:rPr>
                <a:t>，</a:t>
              </a:r>
              <a:r>
                <a:rPr lang="zh-CN" altLang="en-US" sz="2000" b="1">
                  <a:latin typeface="Tahoma" panose="020B0604030504040204" pitchFamily="34" charset="0"/>
                  <a:ea typeface="楷体_GB2312" pitchFamily="49" charset="-122"/>
                </a:rPr>
                <a:t>表示打印输出订货报告</a:t>
              </a:r>
            </a:p>
          </p:txBody>
        </p:sp>
        <p:cxnSp>
          <p:nvCxnSpPr>
            <p:cNvPr id="19498" name="AutoShape 35"/>
            <p:cNvCxnSpPr>
              <a:cxnSpLocks noChangeShapeType="1"/>
              <a:stCxn id="19485" idx="1"/>
              <a:endCxn id="19497" idx="3"/>
            </p:cNvCxnSpPr>
            <p:nvPr/>
          </p:nvCxnSpPr>
          <p:spPr bwMode="auto">
            <a:xfrm flipH="1">
              <a:off x="2298" y="3792"/>
              <a:ext cx="27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3851275" y="2205186"/>
            <a:ext cx="2184400" cy="503238"/>
          </a:xfrm>
          <a:prstGeom prst="flowChartDisp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输入变更记录</a:t>
            </a:r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3995738" y="1844824"/>
            <a:ext cx="5135562" cy="1943100"/>
            <a:chOff x="2517" y="1207"/>
            <a:chExt cx="3235" cy="1224"/>
          </a:xfrm>
        </p:grpSpPr>
        <p:grpSp>
          <p:nvGrpSpPr>
            <p:cNvPr id="19491" name="Group 64"/>
            <p:cNvGrpSpPr>
              <a:grpSpLocks/>
            </p:cNvGrpSpPr>
            <p:nvPr/>
          </p:nvGrpSpPr>
          <p:grpSpPr bwMode="auto">
            <a:xfrm>
              <a:off x="3198" y="1207"/>
              <a:ext cx="2554" cy="725"/>
              <a:chOff x="3198" y="1207"/>
              <a:chExt cx="2554" cy="725"/>
            </a:xfrm>
          </p:grpSpPr>
          <p:cxnSp>
            <p:nvCxnSpPr>
              <p:cNvPr id="19495" name="AutoShape 22"/>
              <p:cNvCxnSpPr>
                <a:cxnSpLocks noChangeShapeType="1"/>
                <a:endCxn id="19496" idx="2"/>
              </p:cNvCxnSpPr>
              <p:nvPr/>
            </p:nvCxnSpPr>
            <p:spPr bwMode="auto">
              <a:xfrm flipV="1">
                <a:off x="3198" y="1660"/>
                <a:ext cx="1821" cy="2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96" name="Rectangle 29"/>
              <p:cNvSpPr>
                <a:spLocks noChangeArrowheads="1"/>
              </p:cNvSpPr>
              <p:nvPr/>
            </p:nvSpPr>
            <p:spPr bwMode="auto">
              <a:xfrm>
                <a:off x="4285" y="1207"/>
                <a:ext cx="1467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数据流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Tahoma" panose="020B0604030504040204" pitchFamily="34" charset="0"/>
                    <a:ea typeface="楷体_GB2312" pitchFamily="49" charset="-122"/>
                  </a:rPr>
                  <a:t>指明数据流动方向</a:t>
                </a:r>
              </a:p>
            </p:txBody>
          </p:sp>
        </p:grpSp>
        <p:grpSp>
          <p:nvGrpSpPr>
            <p:cNvPr id="19492" name="Group 57"/>
            <p:cNvGrpSpPr>
              <a:grpSpLocks/>
            </p:cNvGrpSpPr>
            <p:nvPr/>
          </p:nvGrpSpPr>
          <p:grpSpPr bwMode="auto">
            <a:xfrm>
              <a:off x="2517" y="1751"/>
              <a:ext cx="1236" cy="680"/>
              <a:chOff x="2517" y="1751"/>
              <a:chExt cx="1236" cy="680"/>
            </a:xfrm>
          </p:grpSpPr>
          <p:sp>
            <p:nvSpPr>
              <p:cNvPr id="19493" name="AutoShape 7"/>
              <p:cNvSpPr>
                <a:spLocks noChangeArrowheads="1"/>
              </p:cNvSpPr>
              <p:nvPr/>
            </p:nvSpPr>
            <p:spPr bwMode="auto">
              <a:xfrm>
                <a:off x="2517" y="2043"/>
                <a:ext cx="1236" cy="38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库存管理模块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1600" b="1">
                    <a:latin typeface="Tahoma" panose="020B0604030504040204" pitchFamily="34" charset="0"/>
                    <a:ea typeface="楷体_GB2312" pitchFamily="49" charset="-122"/>
                  </a:rPr>
                  <a:t>（增删改、查询统计）</a:t>
                </a:r>
                <a:endParaRPr lang="zh-CN" altLang="en-US" sz="1600" b="1">
                  <a:solidFill>
                    <a:schemeClr val="folHlink"/>
                  </a:solidFill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9494" name="Line 12"/>
              <p:cNvSpPr>
                <a:spLocks noChangeShapeType="1"/>
              </p:cNvSpPr>
              <p:nvPr/>
            </p:nvSpPr>
            <p:spPr bwMode="auto">
              <a:xfrm flipH="1">
                <a:off x="3183" y="1751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002088" y="3787924"/>
            <a:ext cx="2033587" cy="719137"/>
            <a:chOff x="2521" y="2431"/>
            <a:chExt cx="1281" cy="453"/>
          </a:xfrm>
        </p:grpSpPr>
        <p:sp>
          <p:nvSpPr>
            <p:cNvPr id="19489" name="AutoShape 8"/>
            <p:cNvSpPr>
              <a:spLocks noChangeArrowheads="1"/>
            </p:cNvSpPr>
            <p:nvPr/>
          </p:nvSpPr>
          <p:spPr bwMode="auto">
            <a:xfrm>
              <a:off x="2521" y="2612"/>
              <a:ext cx="1281" cy="272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ahoma" panose="020B0604030504040204" pitchFamily="34" charset="0"/>
                  <a:ea typeface="楷体_GB2312" pitchFamily="49" charset="-122"/>
                </a:rPr>
                <a:t>订货信息</a:t>
              </a:r>
            </a:p>
          </p:txBody>
        </p:sp>
        <p:sp>
          <p:nvSpPr>
            <p:cNvPr id="19490" name="Line 13"/>
            <p:cNvSpPr>
              <a:spLocks noChangeShapeType="1"/>
            </p:cNvSpPr>
            <p:nvPr/>
          </p:nvSpPr>
          <p:spPr bwMode="auto">
            <a:xfrm>
              <a:off x="3187" y="2431"/>
              <a:ext cx="1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4076700" y="4507061"/>
            <a:ext cx="1958975" cy="792163"/>
            <a:chOff x="2568" y="2884"/>
            <a:chExt cx="1234" cy="499"/>
          </a:xfrm>
        </p:grpSpPr>
        <p:sp>
          <p:nvSpPr>
            <p:cNvPr id="19487" name="AutoShape 9"/>
            <p:cNvSpPr>
              <a:spLocks noChangeArrowheads="1"/>
            </p:cNvSpPr>
            <p:nvPr/>
          </p:nvSpPr>
          <p:spPr bwMode="auto">
            <a:xfrm>
              <a:off x="2568" y="3111"/>
              <a:ext cx="1234" cy="27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Tahoma" panose="020B0604030504040204" pitchFamily="34" charset="0"/>
                  <a:ea typeface="楷体_GB2312" pitchFamily="49" charset="-122"/>
                </a:rPr>
                <a:t>报告生成模块</a:t>
              </a:r>
            </a:p>
          </p:txBody>
        </p: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>
              <a:off x="3187" y="288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4079875" y="5299224"/>
            <a:ext cx="1955800" cy="936625"/>
            <a:chOff x="2570" y="3383"/>
            <a:chExt cx="1232" cy="590"/>
          </a:xfrm>
        </p:grpSpPr>
        <p:sp>
          <p:nvSpPr>
            <p:cNvPr id="19485" name="AutoShape 10"/>
            <p:cNvSpPr>
              <a:spLocks noChangeArrowheads="1"/>
            </p:cNvSpPr>
            <p:nvPr/>
          </p:nvSpPr>
          <p:spPr bwMode="auto">
            <a:xfrm>
              <a:off x="2570" y="3610"/>
              <a:ext cx="1232" cy="363"/>
            </a:xfrm>
            <a:prstGeom prst="flowChart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ahoma" panose="020B0604030504040204" pitchFamily="34" charset="0"/>
                  <a:ea typeface="楷体_GB2312" pitchFamily="49" charset="-122"/>
                </a:rPr>
                <a:t>订货报告</a:t>
              </a:r>
            </a:p>
          </p:txBody>
        </p:sp>
        <p:sp>
          <p:nvSpPr>
            <p:cNvPr id="19486" name="Line 15"/>
            <p:cNvSpPr>
              <a:spLocks noChangeShapeType="1"/>
            </p:cNvSpPr>
            <p:nvPr/>
          </p:nvSpPr>
          <p:spPr bwMode="auto">
            <a:xfrm>
              <a:off x="3187" y="338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5962650" y="2563961"/>
            <a:ext cx="3181350" cy="2447925"/>
            <a:chOff x="3756" y="1660"/>
            <a:chExt cx="1996" cy="1542"/>
          </a:xfrm>
        </p:grpSpPr>
        <p:cxnSp>
          <p:nvCxnSpPr>
            <p:cNvPr id="19478" name="AutoShape 23"/>
            <p:cNvCxnSpPr>
              <a:cxnSpLocks noChangeShapeType="1"/>
            </p:cNvCxnSpPr>
            <p:nvPr/>
          </p:nvCxnSpPr>
          <p:spPr bwMode="auto">
            <a:xfrm flipV="1">
              <a:off x="4049" y="1660"/>
              <a:ext cx="993" cy="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479" name="Group 52"/>
            <p:cNvGrpSpPr>
              <a:grpSpLocks/>
            </p:cNvGrpSpPr>
            <p:nvPr/>
          </p:nvGrpSpPr>
          <p:grpSpPr bwMode="auto">
            <a:xfrm>
              <a:off x="4513" y="2431"/>
              <a:ext cx="1239" cy="771"/>
              <a:chOff x="4586" y="2431"/>
              <a:chExt cx="1166" cy="771"/>
            </a:xfrm>
          </p:grpSpPr>
          <p:sp>
            <p:nvSpPr>
              <p:cNvPr id="19483" name="Rectangle 30"/>
              <p:cNvSpPr>
                <a:spLocks noChangeArrowheads="1"/>
              </p:cNvSpPr>
              <p:nvPr/>
            </p:nvSpPr>
            <p:spPr bwMode="auto">
              <a:xfrm>
                <a:off x="4586" y="2748"/>
                <a:ext cx="1166" cy="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数据库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Tahoma" panose="020B0604030504040204" pitchFamily="34" charset="0"/>
                    <a:ea typeface="楷体_GB2312" pitchFamily="49" charset="-122"/>
                  </a:rPr>
                  <a:t>存放各种数据</a:t>
                </a:r>
              </a:p>
            </p:txBody>
          </p:sp>
          <p:cxnSp>
            <p:nvCxnSpPr>
              <p:cNvPr id="19484" name="AutoShape 31"/>
              <p:cNvCxnSpPr>
                <a:cxnSpLocks noChangeShapeType="1"/>
                <a:stCxn id="19481" idx="3"/>
                <a:endCxn id="19483" idx="0"/>
              </p:cNvCxnSpPr>
              <p:nvPr/>
            </p:nvCxnSpPr>
            <p:spPr bwMode="auto">
              <a:xfrm>
                <a:off x="4959" y="2431"/>
                <a:ext cx="210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80" name="Group 58"/>
            <p:cNvGrpSpPr>
              <a:grpSpLocks/>
            </p:cNvGrpSpPr>
            <p:nvPr/>
          </p:nvGrpSpPr>
          <p:grpSpPr bwMode="auto">
            <a:xfrm>
              <a:off x="3756" y="2068"/>
              <a:ext cx="1709" cy="363"/>
              <a:chOff x="3756" y="2068"/>
              <a:chExt cx="1709" cy="363"/>
            </a:xfrm>
          </p:grpSpPr>
          <p:sp>
            <p:nvSpPr>
              <p:cNvPr id="19481" name="AutoShape 11"/>
              <p:cNvSpPr>
                <a:spLocks noChangeArrowheads="1"/>
              </p:cNvSpPr>
              <p:nvPr/>
            </p:nvSpPr>
            <p:spPr bwMode="auto">
              <a:xfrm>
                <a:off x="4517" y="2068"/>
                <a:ext cx="948" cy="363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库存文件</a:t>
                </a:r>
              </a:p>
            </p:txBody>
          </p:sp>
          <p:sp>
            <p:nvSpPr>
              <p:cNvPr id="19482" name="Line 16"/>
              <p:cNvSpPr>
                <a:spLocks noChangeShapeType="1"/>
              </p:cNvSpPr>
              <p:nvPr/>
            </p:nvSpPr>
            <p:spPr bwMode="auto">
              <a:xfrm>
                <a:off x="3756" y="2249"/>
                <a:ext cx="7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6051550" y="5683399"/>
            <a:ext cx="1344613" cy="431800"/>
            <a:chOff x="3812" y="3625"/>
            <a:chExt cx="847" cy="272"/>
          </a:xfrm>
        </p:grpSpPr>
        <p:sp>
          <p:nvSpPr>
            <p:cNvPr id="19476" name="AutoShape 38"/>
            <p:cNvSpPr>
              <a:spLocks noChangeArrowheads="1"/>
            </p:cNvSpPr>
            <p:nvPr/>
          </p:nvSpPr>
          <p:spPr bwMode="auto">
            <a:xfrm>
              <a:off x="4192" y="3625"/>
              <a:ext cx="467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87 w 21600"/>
                <a:gd name="T13" fmla="*/ 4526 h 21600"/>
                <a:gd name="T14" fmla="*/ 17113 w 21600"/>
                <a:gd name="T15" fmla="*/ 1707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latin typeface="Verdana" panose="020B0604030504040204" pitchFamily="34" charset="0"/>
                </a:rPr>
                <a:t>审核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latin typeface="Verdana" panose="020B0604030504040204" pitchFamily="34" charset="0"/>
                </a:rPr>
                <a:t>签字</a:t>
              </a:r>
            </a:p>
          </p:txBody>
        </p:sp>
        <p:sp>
          <p:nvSpPr>
            <p:cNvPr id="19477" name="Line 39"/>
            <p:cNvSpPr>
              <a:spLocks noChangeShapeType="1"/>
            </p:cNvSpPr>
            <p:nvPr/>
          </p:nvSpPr>
          <p:spPr bwMode="auto">
            <a:xfrm>
              <a:off x="3812" y="3764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7310438" y="5792936"/>
            <a:ext cx="1365250" cy="515938"/>
            <a:chOff x="4605" y="3694"/>
            <a:chExt cx="811" cy="325"/>
          </a:xfrm>
        </p:grpSpPr>
        <p:sp>
          <p:nvSpPr>
            <p:cNvPr id="19473" name="Line 41"/>
            <p:cNvSpPr>
              <a:spLocks noChangeShapeType="1"/>
            </p:cNvSpPr>
            <p:nvPr/>
          </p:nvSpPr>
          <p:spPr bwMode="auto">
            <a:xfrm>
              <a:off x="4605" y="3764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Oval 42"/>
            <p:cNvSpPr>
              <a:spLocks noChangeArrowheads="1"/>
            </p:cNvSpPr>
            <p:nvPr/>
          </p:nvSpPr>
          <p:spPr bwMode="auto">
            <a:xfrm>
              <a:off x="5015" y="3694"/>
              <a:ext cx="139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19475" name="Rectangle 44"/>
            <p:cNvSpPr>
              <a:spLocks noChangeArrowheads="1"/>
            </p:cNvSpPr>
            <p:nvPr/>
          </p:nvSpPr>
          <p:spPr bwMode="auto">
            <a:xfrm>
              <a:off x="4904" y="3838"/>
              <a:ext cx="51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Verdana" panose="020B0604030504040204" pitchFamily="34" charset="0"/>
                  <a:ea typeface="楷体_GB2312" pitchFamily="49" charset="-122"/>
                </a:rPr>
                <a:t>采购流程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4188102" y="2265363"/>
            <a:ext cx="1567347" cy="379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8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从显示器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algn="ctr">
              <a:lnSpc>
                <a:spcPts val="18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人工输入数据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67944" y="3189437"/>
            <a:ext cx="1831749" cy="56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{…</a:t>
            </a:r>
          </a:p>
          <a:p>
            <a:pPr>
              <a:lnSpc>
                <a:spcPts val="15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    ……</a:t>
            </a:r>
          </a:p>
          <a:p>
            <a:pPr algn="r">
              <a:lnSpc>
                <a:spcPts val="15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03907" y="4127908"/>
            <a:ext cx="1080120" cy="369888"/>
            <a:chOff x="1293503" y="6308874"/>
            <a:chExt cx="1080120" cy="369888"/>
          </a:xfrm>
        </p:grpSpPr>
        <p:sp>
          <p:nvSpPr>
            <p:cNvPr id="10" name="矩形 9"/>
            <p:cNvSpPr/>
            <p:nvPr/>
          </p:nvSpPr>
          <p:spPr>
            <a:xfrm>
              <a:off x="1293503" y="6308874"/>
              <a:ext cx="108012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磁盘 8"/>
            <p:cNvSpPr/>
            <p:nvPr/>
          </p:nvSpPr>
          <p:spPr>
            <a:xfrm>
              <a:off x="1617539" y="6344970"/>
              <a:ext cx="432048" cy="286842"/>
            </a:xfrm>
            <a:prstGeom prst="flowChartMagneticDisk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4201362" y="4900660"/>
            <a:ext cx="1831749" cy="398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ts val="1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{…</a:t>
            </a:r>
          </a:p>
          <a:p>
            <a:pPr>
              <a:lnSpc>
                <a:spcPts val="1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    ……</a:t>
            </a:r>
          </a:p>
          <a:p>
            <a:pPr algn="r">
              <a:lnSpc>
                <a:spcPts val="10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2" grpId="0" animBg="1"/>
      <p:bldP spid="54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402333" y="776317"/>
            <a:ext cx="259360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二、需求分析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332879" y="1628800"/>
            <a:ext cx="676751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内容：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的定义、分类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需求分析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的任务、步骤、原则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、结构化分析方法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了解：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需求分析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掌握：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结构化分析方法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330325" y="1772816"/>
            <a:ext cx="7363299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可行性研究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完成后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u="wavyHeavy" dirty="0" smtClean="0">
                <a:latin typeface="楷体_GB2312" pitchFamily="49" charset="-122"/>
                <a:ea typeface="楷体_GB2312" pitchFamily="49" charset="-122"/>
              </a:rPr>
              <a:t>若确认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软件开发是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必要且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可行性研究报告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，即进入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需求定义和分析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阶段。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一种比较通俗的定义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指明软件系统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必须实现内容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规格说明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，描述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了系统的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行为、特性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，是在开发过程中对系统的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约束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330325" y="692150"/>
            <a:ext cx="17287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、需求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563938" y="187895"/>
            <a:ext cx="5129686" cy="1053529"/>
          </a:xfrm>
          <a:prstGeom prst="wedgeRectCallout">
            <a:avLst>
              <a:gd name="adj1" fmla="val -58115"/>
              <a:gd name="adj2" fmla="val 2123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开发</a:t>
            </a:r>
            <a:r>
              <a:rPr lang="zh-CN" altLang="en-US" sz="20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真正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满足用户要求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的软件产品，首先必须清楚</a:t>
            </a:r>
            <a:r>
              <a:rPr lang="zh-CN" altLang="en-US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用户要求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。因此，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对软件需求的深入理解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是软件开发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获得成功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前提和关键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403648" y="1628800"/>
            <a:ext cx="3311525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个层次：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业务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用户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功能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非功能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1403549" y="776317"/>
            <a:ext cx="244837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、需求分类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1330325" y="1782763"/>
            <a:ext cx="7345363" cy="280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      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传统方法学</a:t>
            </a:r>
            <a:r>
              <a:rPr lang="zh-CN" altLang="en-US" sz="2800" b="1" dirty="0">
                <a:ea typeface="楷体_GB2312" pitchFamily="49" charset="-122"/>
              </a:rPr>
              <a:t>是按照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软件生命周期</a:t>
            </a:r>
            <a:r>
              <a:rPr lang="zh-CN" altLang="en-US" sz="2800" b="1" dirty="0">
                <a:ea typeface="楷体_GB2312" pitchFamily="49" charset="-122"/>
              </a:rPr>
              <a:t>所划分的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阶段顺序，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逐步完成</a:t>
            </a:r>
            <a:r>
              <a:rPr lang="zh-CN" altLang="en-US" sz="2800" b="1" u="sng" dirty="0">
                <a:ea typeface="楷体_GB2312" pitchFamily="49" charset="-122"/>
              </a:rPr>
              <a:t>各个阶段任务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      </a:t>
            </a:r>
            <a:r>
              <a:rPr lang="zh-CN" altLang="en-US" sz="2800" b="1" dirty="0" smtClean="0">
                <a:ea typeface="楷体_GB2312" pitchFamily="49" charset="-122"/>
              </a:rPr>
              <a:t>根据</a:t>
            </a:r>
            <a:r>
              <a:rPr lang="zh-CN" altLang="en-US" sz="2800" b="1" u="sng" dirty="0">
                <a:ea typeface="楷体_GB2312" pitchFamily="49" charset="-122"/>
              </a:rPr>
              <a:t>划分的阶段</a:t>
            </a:r>
            <a:r>
              <a:rPr lang="zh-CN" altLang="en-US" sz="2800" b="1" dirty="0">
                <a:ea typeface="楷体_GB2312" pitchFamily="49" charset="-122"/>
              </a:rPr>
              <a:t>进行介绍，更易于对传统方法学的理解，也有助于认识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面向对象方法学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74168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反映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目标组织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机构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软件系统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高层次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目标和要求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，说明用户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所属的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工作领域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及其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职能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此项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高层领导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机构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决定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，并以此明确系统的目标、规模、范围。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1379538" y="914400"/>
            <a:ext cx="21599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业务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需求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1331640" y="4365104"/>
            <a:ext cx="46805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目标角色：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用户单位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中的决策者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1403648" y="332656"/>
            <a:ext cx="5544616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XX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市地税局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税收征管信息系统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        </a:t>
            </a:r>
            <a:r>
              <a:rPr lang="en-US" altLang="zh-CN" sz="2400" b="1" dirty="0" smtClean="0">
                <a:latin typeface="+mn-ea"/>
                <a:ea typeface="+mn-ea"/>
              </a:rPr>
              <a:t>--- </a:t>
            </a:r>
            <a:r>
              <a:rPr lang="zh-CN" altLang="en-US" sz="2400" b="1" dirty="0" smtClean="0">
                <a:solidFill>
                  <a:srgbClr val="FF3300"/>
                </a:solidFill>
                <a:latin typeface="+mn-ea"/>
                <a:ea typeface="+mn-ea"/>
              </a:rPr>
              <a:t>业务需求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3201988" y="1601456"/>
            <a:ext cx="4033837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一、前言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、总体思路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、基本目标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、总体要求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二、管理服务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三、征收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监管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四、税务稽查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五、税收法制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六、社保费征收管理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七、契税征收管理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八、内部监督管理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九、征收数据分析与综合查询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十、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关联软件系统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331466" y="1628775"/>
            <a:ext cx="741699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明确用户使用软件系统，要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完成的工作任务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此项需求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必须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充分调研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用户具体业务部门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，详细了解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最终用户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的工作过程、所涉及的信息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、现有系统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的工作情况、与其它业务系统的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关联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0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403921" y="914400"/>
            <a:ext cx="18719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用户需求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331540" y="4077072"/>
            <a:ext cx="72009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目标角色：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用户单位中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→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各具体部门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→各具体人员！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最重要的需求，也是出现问题最多的需求）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763713" y="115888"/>
            <a:ext cx="61214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范例：</a:t>
            </a:r>
            <a:r>
              <a:rPr lang="en-US" altLang="zh-CN" sz="2400" b="1" dirty="0">
                <a:ea typeface="楷体_GB2312" pitchFamily="49" charset="-122"/>
              </a:rPr>
              <a:t>XX</a:t>
            </a:r>
            <a:r>
              <a:rPr lang="zh-CN" altLang="en-US" sz="2400" b="1" dirty="0">
                <a:ea typeface="楷体_GB2312" pitchFamily="49" charset="-122"/>
              </a:rPr>
              <a:t>市地税局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税收征管信息系统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endParaRPr lang="zh-CN" altLang="en-US" sz="24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                          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用户需求</a:t>
            </a:r>
            <a:r>
              <a:rPr lang="zh-CN" altLang="en-US" sz="2400" b="1" dirty="0">
                <a:ea typeface="楷体_GB2312" pitchFamily="49" charset="-122"/>
              </a:rPr>
              <a:t>框架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250825" y="1585913"/>
            <a:ext cx="208915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一、前言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、总体思路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、基本目标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、总体要求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二、管理服务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、税务登记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、认定管理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、核定管理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4</a:t>
            </a:r>
            <a:r>
              <a:rPr lang="zh-CN" altLang="en-US" sz="1400" b="1">
                <a:latin typeface="宋体" panose="02010600030101010101" pitchFamily="2" charset="-122"/>
              </a:rPr>
              <a:t>、涉税事项审批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5</a:t>
            </a:r>
            <a:r>
              <a:rPr lang="zh-CN" altLang="en-US" sz="1400" b="1">
                <a:latin typeface="宋体" panose="02010600030101010101" pitchFamily="2" charset="-122"/>
              </a:rPr>
              <a:t>、发票管理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6</a:t>
            </a:r>
            <a:r>
              <a:rPr lang="zh-CN" altLang="en-US" sz="1400" b="1">
                <a:latin typeface="宋体" panose="02010600030101010101" pitchFamily="2" charset="-122"/>
              </a:rPr>
              <a:t>、纳税评估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7</a:t>
            </a:r>
            <a:r>
              <a:rPr lang="zh-CN" altLang="en-US" sz="1400" b="1">
                <a:latin typeface="宋体" panose="02010600030101010101" pitchFamily="2" charset="-122"/>
              </a:rPr>
              <a:t>、一户式信息管理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8</a:t>
            </a:r>
            <a:r>
              <a:rPr lang="zh-CN" altLang="en-US" sz="1400" b="1">
                <a:latin typeface="宋体" panose="02010600030101010101" pitchFamily="2" charset="-122"/>
              </a:rPr>
              <a:t>、各项报表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9</a:t>
            </a:r>
            <a:r>
              <a:rPr lang="zh-CN" altLang="en-US" sz="1400" b="1">
                <a:latin typeface="宋体" panose="02010600030101010101" pitchFamily="2" charset="-122"/>
              </a:rPr>
              <a:t>、房地产一体化管理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10</a:t>
            </a:r>
            <a:r>
              <a:rPr lang="zh-CN" altLang="en-US" sz="1400" b="1">
                <a:latin typeface="宋体" panose="02010600030101010101" pitchFamily="2" charset="-122"/>
              </a:rPr>
              <a:t>、欠税管理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11</a:t>
            </a:r>
            <a:r>
              <a:rPr lang="zh-CN" altLang="en-US" sz="1400" b="1">
                <a:latin typeface="宋体" panose="02010600030101010101" pitchFamily="2" charset="-122"/>
              </a:rPr>
              <a:t>、重点税源管理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12</a:t>
            </a:r>
            <a:r>
              <a:rPr lang="zh-CN" altLang="en-US" sz="1400" b="1">
                <a:latin typeface="宋体" panose="02010600030101010101" pitchFamily="2" charset="-122"/>
              </a:rPr>
              <a:t>、专项管理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13</a:t>
            </a:r>
            <a:r>
              <a:rPr lang="zh-CN" altLang="en-US" sz="1400" b="1">
                <a:latin typeface="宋体" panose="02010600030101010101" pitchFamily="2" charset="-122"/>
              </a:rPr>
              <a:t>、信息采集与比对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14</a:t>
            </a:r>
            <a:r>
              <a:rPr lang="zh-CN" altLang="en-US" sz="1400" b="1">
                <a:latin typeface="宋体" panose="02010600030101010101" pitchFamily="2" charset="-122"/>
              </a:rPr>
              <a:t>、税收管理员制度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15</a:t>
            </a:r>
            <a:r>
              <a:rPr lang="zh-CN" altLang="en-US" sz="1400" b="1">
                <a:latin typeface="宋体" panose="02010600030101010101" pitchFamily="2" charset="-122"/>
              </a:rPr>
              <a:t>、同城办税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16</a:t>
            </a:r>
            <a:r>
              <a:rPr lang="zh-CN" altLang="en-US" sz="1400" b="1">
                <a:latin typeface="宋体" panose="02010600030101010101" pitchFamily="2" charset="-122"/>
              </a:rPr>
              <a:t>、档案管理</a:t>
            </a:r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2555875" y="1624013"/>
            <a:ext cx="180022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三、征收监控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、纳税申报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、税款征收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、申报征收查询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4</a:t>
            </a:r>
            <a:r>
              <a:rPr lang="zh-CN" altLang="en-US" sz="1400" b="1">
                <a:latin typeface="宋体" panose="02010600030101010101" pitchFamily="2" charset="-122"/>
              </a:rPr>
              <a:t>、税收计划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5</a:t>
            </a:r>
            <a:r>
              <a:rPr lang="zh-CN" altLang="en-US" sz="1400" b="1">
                <a:latin typeface="宋体" panose="02010600030101010101" pitchFamily="2" charset="-122"/>
              </a:rPr>
              <a:t>、税收会统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6</a:t>
            </a:r>
            <a:r>
              <a:rPr lang="zh-CN" altLang="en-US" sz="1400" b="1">
                <a:latin typeface="宋体" panose="02010600030101010101" pitchFamily="2" charset="-122"/>
              </a:rPr>
              <a:t>、票证管理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四、税务稽查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、稽查计划管理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、案源管理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、稽查实施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4</a:t>
            </a:r>
            <a:r>
              <a:rPr lang="zh-CN" altLang="en-US" sz="1400" b="1">
                <a:latin typeface="宋体" panose="02010600030101010101" pitchFamily="2" charset="-122"/>
              </a:rPr>
              <a:t>、稽查审理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5</a:t>
            </a:r>
            <a:r>
              <a:rPr lang="zh-CN" altLang="en-US" sz="1400" b="1">
                <a:latin typeface="宋体" panose="02010600030101010101" pitchFamily="2" charset="-122"/>
              </a:rPr>
              <a:t>、稽查执行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6</a:t>
            </a:r>
            <a:r>
              <a:rPr lang="zh-CN" altLang="en-US" sz="1400" b="1">
                <a:latin typeface="宋体" panose="02010600030101010101" pitchFamily="2" charset="-122"/>
              </a:rPr>
              <a:t>、稽查其他处理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7</a:t>
            </a:r>
            <a:r>
              <a:rPr lang="zh-CN" altLang="en-US" sz="1400" b="1">
                <a:latin typeface="宋体" panose="02010600030101010101" pitchFamily="2" charset="-122"/>
              </a:rPr>
              <a:t>、特殊案件管理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8</a:t>
            </a:r>
            <a:r>
              <a:rPr lang="zh-CN" altLang="en-US" sz="1400" b="1">
                <a:latin typeface="宋体" panose="02010600030101010101" pitchFamily="2" charset="-122"/>
              </a:rPr>
              <a:t>、稽查数据清理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9</a:t>
            </a:r>
            <a:r>
              <a:rPr lang="zh-CN" altLang="en-US" sz="1400" b="1">
                <a:latin typeface="宋体" panose="02010600030101010101" pitchFamily="2" charset="-122"/>
              </a:rPr>
              <a:t>、稽查归档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10</a:t>
            </a:r>
            <a:r>
              <a:rPr lang="zh-CN" altLang="en-US" sz="1400" b="1">
                <a:latin typeface="宋体" panose="02010600030101010101" pitchFamily="2" charset="-122"/>
              </a:rPr>
              <a:t>、稽查案例库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11</a:t>
            </a:r>
            <a:r>
              <a:rPr lang="zh-CN" altLang="en-US" sz="1400" b="1">
                <a:latin typeface="宋体" panose="02010600030101010101" pitchFamily="2" charset="-122"/>
              </a:rPr>
              <a:t>、稽查查询统计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12</a:t>
            </a:r>
            <a:r>
              <a:rPr lang="zh-CN" altLang="en-US" sz="1400" b="1">
                <a:latin typeface="宋体" panose="02010600030101010101" pitchFamily="2" charset="-122"/>
              </a:rPr>
              <a:t>、其他要求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4643438" y="1624013"/>
            <a:ext cx="18002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五、税收法制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、知识管理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、违法违章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、税务执行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4</a:t>
            </a:r>
            <a:r>
              <a:rPr lang="zh-CN" altLang="en-US" sz="1400" b="1">
                <a:latin typeface="宋体" panose="02010600030101010101" pitchFamily="2" charset="-122"/>
              </a:rPr>
              <a:t>、行政救济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六、社保费征收管理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、基本资料管理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、征收管理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、查询统计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4</a:t>
            </a:r>
            <a:r>
              <a:rPr lang="zh-CN" altLang="en-US" sz="1400" b="1">
                <a:latin typeface="宋体" panose="02010600030101010101" pitchFamily="2" charset="-122"/>
              </a:rPr>
              <a:t>、征收数据反馈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七、契税征收管理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、税源管理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、征收审核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、征收复核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4</a:t>
            </a:r>
            <a:r>
              <a:rPr lang="zh-CN" altLang="en-US" sz="1400" b="1">
                <a:latin typeface="宋体" panose="02010600030101010101" pitchFamily="2" charset="-122"/>
              </a:rPr>
              <a:t>、稽核归档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5</a:t>
            </a:r>
            <a:r>
              <a:rPr lang="zh-CN" altLang="en-US" sz="1400" b="1">
                <a:latin typeface="宋体" panose="02010600030101010101" pitchFamily="2" charset="-122"/>
              </a:rPr>
              <a:t>、会计处理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6</a:t>
            </a:r>
            <a:r>
              <a:rPr lang="zh-CN" altLang="en-US" sz="1400" b="1">
                <a:latin typeface="宋体" panose="02010600030101010101" pitchFamily="2" charset="-122"/>
              </a:rPr>
              <a:t>、查询分析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7</a:t>
            </a:r>
            <a:r>
              <a:rPr lang="zh-CN" altLang="en-US" sz="1400" b="1">
                <a:latin typeface="宋体" panose="02010600030101010101" pitchFamily="2" charset="-122"/>
              </a:rPr>
              <a:t>、系统维护</a:t>
            </a:r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6659563" y="1608138"/>
            <a:ext cx="2376487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八、内部监督管理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、绩效考核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、征管质量考核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、执法责任制考核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九、征收数据分析与综合查询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、行业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、地区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3</a:t>
            </a:r>
            <a:r>
              <a:rPr lang="zh-CN" altLang="en-US" sz="1400" b="1">
                <a:latin typeface="宋体" panose="02010600030101010101" pitchFamily="2" charset="-122"/>
              </a:rPr>
              <a:t>、类型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00FF"/>
                </a:solidFill>
                <a:latin typeface="宋体" panose="02010600030101010101" pitchFamily="2" charset="-122"/>
              </a:rPr>
              <a:t>十、关联信息系统接口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latin typeface="宋体" panose="02010600030101010101" pitchFamily="2" charset="-122"/>
              </a:rPr>
              <a:t>、财政收费系统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400" b="1">
                <a:latin typeface="宋体" panose="02010600030101010101" pitchFamily="2" charset="-122"/>
              </a:rPr>
              <a:t>    </a:t>
            </a:r>
            <a:r>
              <a:rPr lang="en-US" altLang="zh-CN" sz="1400" b="1"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latin typeface="宋体" panose="02010600030101010101" pitchFamily="2" charset="-122"/>
              </a:rPr>
              <a:t>、交管局车辆管理系统</a:t>
            </a:r>
          </a:p>
        </p:txBody>
      </p:sp>
      <p:sp>
        <p:nvSpPr>
          <p:cNvPr id="26631" name="Line 10"/>
          <p:cNvSpPr>
            <a:spLocks noChangeShapeType="1"/>
          </p:cNvSpPr>
          <p:nvPr/>
        </p:nvSpPr>
        <p:spPr bwMode="auto">
          <a:xfrm>
            <a:off x="898525" y="1196975"/>
            <a:ext cx="7561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9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9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9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9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9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9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9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9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95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95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95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95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95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95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95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95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95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9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9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9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9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9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9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9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9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9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9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79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795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95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795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95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795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95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795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79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79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79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79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79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79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795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795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795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795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795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79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279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79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795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795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1331913" y="1628800"/>
            <a:ext cx="756056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软件开发人员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必须实现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用户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从工作角度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提出的需求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凌乱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非系统化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冗余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，难以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作为设计、编码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的依据，需转换为软件的功能要求。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403921" y="914400"/>
            <a:ext cx="18719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功能需求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1331913" y="3578155"/>
            <a:ext cx="38528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目标角色：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软件开发人员！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1763713" y="225425"/>
            <a:ext cx="61214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范例：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XX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市地税局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税收征管信息系统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                           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功能需求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框架</a:t>
            </a:r>
          </a:p>
        </p:txBody>
      </p:sp>
      <p:grpSp>
        <p:nvGrpSpPr>
          <p:cNvPr id="28675" name="Group 71"/>
          <p:cNvGrpSpPr>
            <a:grpSpLocks/>
          </p:cNvGrpSpPr>
          <p:nvPr/>
        </p:nvGrpSpPr>
        <p:grpSpPr bwMode="auto">
          <a:xfrm>
            <a:off x="611188" y="1628775"/>
            <a:ext cx="7637462" cy="4610100"/>
            <a:chOff x="385" y="1026"/>
            <a:chExt cx="4811" cy="2904"/>
          </a:xfrm>
        </p:grpSpPr>
        <p:sp>
          <p:nvSpPr>
            <p:cNvPr id="28676" name="Rectangle 5"/>
            <p:cNvSpPr>
              <a:spLocks noChangeArrowheads="1"/>
            </p:cNvSpPr>
            <p:nvPr/>
          </p:nvSpPr>
          <p:spPr bwMode="auto">
            <a:xfrm>
              <a:off x="2246" y="1026"/>
              <a:ext cx="1587" cy="31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税收征管信息系统</a:t>
              </a:r>
            </a:p>
          </p:txBody>
        </p:sp>
        <p:grpSp>
          <p:nvGrpSpPr>
            <p:cNvPr id="28677" name="Group 40"/>
            <p:cNvGrpSpPr>
              <a:grpSpLocks/>
            </p:cNvGrpSpPr>
            <p:nvPr/>
          </p:nvGrpSpPr>
          <p:grpSpPr bwMode="auto">
            <a:xfrm>
              <a:off x="922" y="1661"/>
              <a:ext cx="4274" cy="1089"/>
              <a:chOff x="922" y="1933"/>
              <a:chExt cx="4274" cy="1316"/>
            </a:xfrm>
          </p:grpSpPr>
          <p:sp>
            <p:nvSpPr>
              <p:cNvPr id="28720" name="Text Box 7"/>
              <p:cNvSpPr txBox="1">
                <a:spLocks noChangeArrowheads="1"/>
              </p:cNvSpPr>
              <p:nvPr/>
            </p:nvSpPr>
            <p:spPr bwMode="auto">
              <a:xfrm>
                <a:off x="922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税收管理服务</a:t>
                </a:r>
              </a:p>
            </p:txBody>
          </p:sp>
          <p:sp>
            <p:nvSpPr>
              <p:cNvPr id="28721" name="Text Box 8"/>
              <p:cNvSpPr txBox="1">
                <a:spLocks noChangeArrowheads="1"/>
              </p:cNvSpPr>
              <p:nvPr/>
            </p:nvSpPr>
            <p:spPr bwMode="auto">
              <a:xfrm>
                <a:off x="1375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征收监控</a:t>
                </a:r>
              </a:p>
            </p:txBody>
          </p:sp>
          <p:sp>
            <p:nvSpPr>
              <p:cNvPr id="28722" name="Text Box 9"/>
              <p:cNvSpPr txBox="1">
                <a:spLocks noChangeArrowheads="1"/>
              </p:cNvSpPr>
              <p:nvPr/>
            </p:nvSpPr>
            <p:spPr bwMode="auto">
              <a:xfrm>
                <a:off x="1832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税务稽查</a:t>
                </a:r>
              </a:p>
            </p:txBody>
          </p:sp>
          <p:sp>
            <p:nvSpPr>
              <p:cNvPr id="28723" name="Text Box 10"/>
              <p:cNvSpPr txBox="1">
                <a:spLocks noChangeArrowheads="1"/>
              </p:cNvSpPr>
              <p:nvPr/>
            </p:nvSpPr>
            <p:spPr bwMode="auto">
              <a:xfrm>
                <a:off x="2285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税收法制</a:t>
                </a:r>
              </a:p>
            </p:txBody>
          </p:sp>
          <p:sp>
            <p:nvSpPr>
              <p:cNvPr id="28724" name="Text Box 11"/>
              <p:cNvSpPr txBox="1">
                <a:spLocks noChangeArrowheads="1"/>
              </p:cNvSpPr>
              <p:nvPr/>
            </p:nvSpPr>
            <p:spPr bwMode="auto">
              <a:xfrm>
                <a:off x="2739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社保征收管理</a:t>
                </a:r>
              </a:p>
            </p:txBody>
          </p:sp>
          <p:sp>
            <p:nvSpPr>
              <p:cNvPr id="28725" name="Text Box 12"/>
              <p:cNvSpPr txBox="1">
                <a:spLocks noChangeArrowheads="1"/>
              </p:cNvSpPr>
              <p:nvPr/>
            </p:nvSpPr>
            <p:spPr bwMode="auto">
              <a:xfrm>
                <a:off x="3189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契税征收管理</a:t>
                </a:r>
              </a:p>
            </p:txBody>
          </p:sp>
          <p:sp>
            <p:nvSpPr>
              <p:cNvPr id="28726" name="Text Box 13"/>
              <p:cNvSpPr txBox="1">
                <a:spLocks noChangeArrowheads="1"/>
              </p:cNvSpPr>
              <p:nvPr/>
            </p:nvSpPr>
            <p:spPr bwMode="auto">
              <a:xfrm>
                <a:off x="3646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内部监督管理</a:t>
                </a:r>
              </a:p>
            </p:txBody>
          </p:sp>
          <p:sp>
            <p:nvSpPr>
              <p:cNvPr id="28727" name="Text Box 14"/>
              <p:cNvSpPr txBox="1">
                <a:spLocks noChangeArrowheads="1"/>
              </p:cNvSpPr>
              <p:nvPr/>
            </p:nvSpPr>
            <p:spPr bwMode="auto">
              <a:xfrm>
                <a:off x="4097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分析与查询</a:t>
                </a:r>
              </a:p>
            </p:txBody>
          </p:sp>
          <p:sp>
            <p:nvSpPr>
              <p:cNvPr id="28728" name="Text Box 15"/>
              <p:cNvSpPr txBox="1">
                <a:spLocks noChangeArrowheads="1"/>
              </p:cNvSpPr>
              <p:nvPr/>
            </p:nvSpPr>
            <p:spPr bwMode="auto">
              <a:xfrm>
                <a:off x="4550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相关系统链接</a:t>
                </a:r>
              </a:p>
            </p:txBody>
          </p:sp>
          <p:sp>
            <p:nvSpPr>
              <p:cNvPr id="28729" name="Text Box 16"/>
              <p:cNvSpPr txBox="1">
                <a:spLocks noChangeArrowheads="1"/>
              </p:cNvSpPr>
              <p:nvPr/>
            </p:nvSpPr>
            <p:spPr bwMode="auto">
              <a:xfrm>
                <a:off x="5004" y="1933"/>
                <a:ext cx="192" cy="131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ea typeface="楷体_GB2312" pitchFamily="49" charset="-122"/>
                  </a:rPr>
                  <a:t>系统维护</a:t>
                </a:r>
              </a:p>
            </p:txBody>
          </p:sp>
        </p:grpSp>
        <p:grpSp>
          <p:nvGrpSpPr>
            <p:cNvPr id="28678" name="Group 41"/>
            <p:cNvGrpSpPr>
              <a:grpSpLocks/>
            </p:cNvGrpSpPr>
            <p:nvPr/>
          </p:nvGrpSpPr>
          <p:grpSpPr bwMode="auto">
            <a:xfrm>
              <a:off x="1020" y="1344"/>
              <a:ext cx="4037" cy="317"/>
              <a:chOff x="1020" y="1480"/>
              <a:chExt cx="4037" cy="453"/>
            </a:xfrm>
          </p:grpSpPr>
          <p:grpSp>
            <p:nvGrpSpPr>
              <p:cNvPr id="28707" name="Group 27"/>
              <p:cNvGrpSpPr>
                <a:grpSpLocks/>
              </p:cNvGrpSpPr>
              <p:nvPr/>
            </p:nvGrpSpPr>
            <p:grpSpPr bwMode="auto">
              <a:xfrm>
                <a:off x="1020" y="1706"/>
                <a:ext cx="4037" cy="227"/>
                <a:chOff x="1020" y="1752"/>
                <a:chExt cx="4037" cy="317"/>
              </a:xfrm>
            </p:grpSpPr>
            <p:sp>
              <p:nvSpPr>
                <p:cNvPr id="28709" name="Line 6"/>
                <p:cNvSpPr>
                  <a:spLocks noChangeShapeType="1"/>
                </p:cNvSpPr>
                <p:nvPr/>
              </p:nvSpPr>
              <p:spPr bwMode="auto">
                <a:xfrm>
                  <a:off x="1020" y="1752"/>
                  <a:ext cx="403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0" name="Line 17"/>
                <p:cNvSpPr>
                  <a:spLocks noChangeShapeType="1"/>
                </p:cNvSpPr>
                <p:nvPr/>
              </p:nvSpPr>
              <p:spPr bwMode="auto">
                <a:xfrm>
                  <a:off x="1020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1" name="Line 18"/>
                <p:cNvSpPr>
                  <a:spLocks noChangeShapeType="1"/>
                </p:cNvSpPr>
                <p:nvPr/>
              </p:nvSpPr>
              <p:spPr bwMode="auto">
                <a:xfrm>
                  <a:off x="1429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2" name="Line 19"/>
                <p:cNvSpPr>
                  <a:spLocks noChangeShapeType="1"/>
                </p:cNvSpPr>
                <p:nvPr/>
              </p:nvSpPr>
              <p:spPr bwMode="auto">
                <a:xfrm>
                  <a:off x="1882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3" name="Line 20"/>
                <p:cNvSpPr>
                  <a:spLocks noChangeShapeType="1"/>
                </p:cNvSpPr>
                <p:nvPr/>
              </p:nvSpPr>
              <p:spPr bwMode="auto">
                <a:xfrm>
                  <a:off x="2381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4" name="Line 21"/>
                <p:cNvSpPr>
                  <a:spLocks noChangeShapeType="1"/>
                </p:cNvSpPr>
                <p:nvPr/>
              </p:nvSpPr>
              <p:spPr bwMode="auto">
                <a:xfrm>
                  <a:off x="2835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5" name="Line 22"/>
                <p:cNvSpPr>
                  <a:spLocks noChangeShapeType="1"/>
                </p:cNvSpPr>
                <p:nvPr/>
              </p:nvSpPr>
              <p:spPr bwMode="auto">
                <a:xfrm>
                  <a:off x="3288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6" name="Line 23"/>
                <p:cNvSpPr>
                  <a:spLocks noChangeShapeType="1"/>
                </p:cNvSpPr>
                <p:nvPr/>
              </p:nvSpPr>
              <p:spPr bwMode="auto">
                <a:xfrm>
                  <a:off x="3742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7" name="Line 24"/>
                <p:cNvSpPr>
                  <a:spLocks noChangeShapeType="1"/>
                </p:cNvSpPr>
                <p:nvPr/>
              </p:nvSpPr>
              <p:spPr bwMode="auto">
                <a:xfrm>
                  <a:off x="4150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8" name="Line 25"/>
                <p:cNvSpPr>
                  <a:spLocks noChangeShapeType="1"/>
                </p:cNvSpPr>
                <p:nvPr/>
              </p:nvSpPr>
              <p:spPr bwMode="auto">
                <a:xfrm>
                  <a:off x="4604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9" name="Line 26"/>
                <p:cNvSpPr>
                  <a:spLocks noChangeShapeType="1"/>
                </p:cNvSpPr>
                <p:nvPr/>
              </p:nvSpPr>
              <p:spPr bwMode="auto">
                <a:xfrm>
                  <a:off x="5057" y="1752"/>
                  <a:ext cx="0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708" name="Line 28"/>
              <p:cNvSpPr>
                <a:spLocks noChangeShapeType="1"/>
              </p:cNvSpPr>
              <p:nvPr/>
            </p:nvSpPr>
            <p:spPr bwMode="auto">
              <a:xfrm>
                <a:off x="3061" y="1480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79" name="Group 38"/>
            <p:cNvGrpSpPr>
              <a:grpSpLocks/>
            </p:cNvGrpSpPr>
            <p:nvPr/>
          </p:nvGrpSpPr>
          <p:grpSpPr bwMode="auto">
            <a:xfrm>
              <a:off x="553" y="2750"/>
              <a:ext cx="908" cy="272"/>
              <a:chOff x="537" y="3249"/>
              <a:chExt cx="908" cy="445"/>
            </a:xfrm>
          </p:grpSpPr>
          <p:sp>
            <p:nvSpPr>
              <p:cNvPr id="28700" name="Line 30"/>
              <p:cNvSpPr>
                <a:spLocks noChangeShapeType="1"/>
              </p:cNvSpPr>
              <p:nvPr/>
            </p:nvSpPr>
            <p:spPr bwMode="auto">
              <a:xfrm>
                <a:off x="537" y="3467"/>
                <a:ext cx="9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31"/>
              <p:cNvSpPr>
                <a:spLocks noChangeShapeType="1"/>
              </p:cNvSpPr>
              <p:nvPr/>
            </p:nvSpPr>
            <p:spPr bwMode="auto">
              <a:xfrm>
                <a:off x="996" y="3249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32"/>
              <p:cNvSpPr>
                <a:spLocks noChangeShapeType="1"/>
              </p:cNvSpPr>
              <p:nvPr/>
            </p:nvSpPr>
            <p:spPr bwMode="auto">
              <a:xfrm>
                <a:off x="537" y="3468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33"/>
              <p:cNvSpPr>
                <a:spLocks noChangeShapeType="1"/>
              </p:cNvSpPr>
              <p:nvPr/>
            </p:nvSpPr>
            <p:spPr bwMode="auto">
              <a:xfrm>
                <a:off x="764" y="3467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Line 34"/>
              <p:cNvSpPr>
                <a:spLocks noChangeShapeType="1"/>
              </p:cNvSpPr>
              <p:nvPr/>
            </p:nvSpPr>
            <p:spPr bwMode="auto">
              <a:xfrm>
                <a:off x="991" y="3467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35"/>
              <p:cNvSpPr>
                <a:spLocks noChangeShapeType="1"/>
              </p:cNvSpPr>
              <p:nvPr/>
            </p:nvSpPr>
            <p:spPr bwMode="auto">
              <a:xfrm>
                <a:off x="1218" y="3467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Line 37"/>
              <p:cNvSpPr>
                <a:spLocks noChangeShapeType="1"/>
              </p:cNvSpPr>
              <p:nvPr/>
            </p:nvSpPr>
            <p:spPr bwMode="auto">
              <a:xfrm>
                <a:off x="1445" y="3467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80" name="Line 47"/>
            <p:cNvSpPr>
              <a:spLocks noChangeShapeType="1"/>
            </p:cNvSpPr>
            <p:nvPr/>
          </p:nvSpPr>
          <p:spPr bwMode="auto">
            <a:xfrm>
              <a:off x="2608" y="3067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" name="Line 48"/>
            <p:cNvSpPr>
              <a:spLocks noChangeShapeType="1"/>
            </p:cNvSpPr>
            <p:nvPr/>
          </p:nvSpPr>
          <p:spPr bwMode="auto">
            <a:xfrm>
              <a:off x="3742" y="3068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49"/>
            <p:cNvSpPr>
              <a:spLocks noChangeShapeType="1"/>
            </p:cNvSpPr>
            <p:nvPr/>
          </p:nvSpPr>
          <p:spPr bwMode="auto">
            <a:xfrm>
              <a:off x="4921" y="3068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3" name="Group 55"/>
            <p:cNvGrpSpPr>
              <a:grpSpLocks/>
            </p:cNvGrpSpPr>
            <p:nvPr/>
          </p:nvGrpSpPr>
          <p:grpSpPr bwMode="auto">
            <a:xfrm>
              <a:off x="385" y="3657"/>
              <a:ext cx="1180" cy="273"/>
              <a:chOff x="385" y="3884"/>
              <a:chExt cx="1180" cy="273"/>
            </a:xfrm>
          </p:grpSpPr>
          <p:sp>
            <p:nvSpPr>
              <p:cNvPr id="28696" name="Line 51"/>
              <p:cNvSpPr>
                <a:spLocks noChangeShapeType="1"/>
              </p:cNvSpPr>
              <p:nvPr/>
            </p:nvSpPr>
            <p:spPr bwMode="auto">
              <a:xfrm flipH="1">
                <a:off x="385" y="3884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Line 52"/>
              <p:cNvSpPr>
                <a:spLocks noChangeShapeType="1"/>
              </p:cNvSpPr>
              <p:nvPr/>
            </p:nvSpPr>
            <p:spPr bwMode="auto">
              <a:xfrm flipH="1">
                <a:off x="748" y="3884"/>
                <a:ext cx="136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53"/>
              <p:cNvSpPr>
                <a:spLocks noChangeShapeType="1"/>
              </p:cNvSpPr>
              <p:nvPr/>
            </p:nvSpPr>
            <p:spPr bwMode="auto">
              <a:xfrm>
                <a:off x="1111" y="3884"/>
                <a:ext cx="136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54"/>
              <p:cNvSpPr>
                <a:spLocks noChangeShapeType="1"/>
              </p:cNvSpPr>
              <p:nvPr/>
            </p:nvSpPr>
            <p:spPr bwMode="auto">
              <a:xfrm>
                <a:off x="1429" y="3884"/>
                <a:ext cx="136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84" name="Group 56"/>
            <p:cNvGrpSpPr>
              <a:grpSpLocks/>
            </p:cNvGrpSpPr>
            <p:nvPr/>
          </p:nvGrpSpPr>
          <p:grpSpPr bwMode="auto">
            <a:xfrm>
              <a:off x="3152" y="3656"/>
              <a:ext cx="1180" cy="273"/>
              <a:chOff x="385" y="3884"/>
              <a:chExt cx="1180" cy="273"/>
            </a:xfrm>
          </p:grpSpPr>
          <p:sp>
            <p:nvSpPr>
              <p:cNvPr id="28692" name="Line 57"/>
              <p:cNvSpPr>
                <a:spLocks noChangeShapeType="1"/>
              </p:cNvSpPr>
              <p:nvPr/>
            </p:nvSpPr>
            <p:spPr bwMode="auto">
              <a:xfrm flipH="1">
                <a:off x="385" y="3884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Line 58"/>
              <p:cNvSpPr>
                <a:spLocks noChangeShapeType="1"/>
              </p:cNvSpPr>
              <p:nvPr/>
            </p:nvSpPr>
            <p:spPr bwMode="auto">
              <a:xfrm flipH="1">
                <a:off x="748" y="3884"/>
                <a:ext cx="136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59"/>
              <p:cNvSpPr>
                <a:spLocks noChangeShapeType="1"/>
              </p:cNvSpPr>
              <p:nvPr/>
            </p:nvSpPr>
            <p:spPr bwMode="auto">
              <a:xfrm>
                <a:off x="1111" y="3884"/>
                <a:ext cx="136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60"/>
              <p:cNvSpPr>
                <a:spLocks noChangeShapeType="1"/>
              </p:cNvSpPr>
              <p:nvPr/>
            </p:nvSpPr>
            <p:spPr bwMode="auto">
              <a:xfrm>
                <a:off x="1429" y="3884"/>
                <a:ext cx="136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85" name="Group 68"/>
            <p:cNvGrpSpPr>
              <a:grpSpLocks/>
            </p:cNvGrpSpPr>
            <p:nvPr/>
          </p:nvGrpSpPr>
          <p:grpSpPr bwMode="auto">
            <a:xfrm>
              <a:off x="439" y="2947"/>
              <a:ext cx="1104" cy="636"/>
              <a:chOff x="431" y="3203"/>
              <a:chExt cx="1104" cy="636"/>
            </a:xfrm>
          </p:grpSpPr>
          <p:sp>
            <p:nvSpPr>
              <p:cNvPr id="28687" name="Text Box 63"/>
              <p:cNvSpPr txBox="1">
                <a:spLocks noChangeArrowheads="1"/>
              </p:cNvSpPr>
              <p:nvPr/>
            </p:nvSpPr>
            <p:spPr bwMode="auto">
              <a:xfrm>
                <a:off x="431" y="3203"/>
                <a:ext cx="173" cy="6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>
                      <a:alpha val="89998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税务登记</a:t>
                </a:r>
              </a:p>
            </p:txBody>
          </p:sp>
          <p:sp>
            <p:nvSpPr>
              <p:cNvPr id="28688" name="Text Box 64"/>
              <p:cNvSpPr txBox="1">
                <a:spLocks noChangeArrowheads="1"/>
              </p:cNvSpPr>
              <p:nvPr/>
            </p:nvSpPr>
            <p:spPr bwMode="auto">
              <a:xfrm>
                <a:off x="666" y="3203"/>
                <a:ext cx="173" cy="6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>
                      <a:alpha val="89998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认定管理</a:t>
                </a:r>
              </a:p>
            </p:txBody>
          </p:sp>
          <p:sp>
            <p:nvSpPr>
              <p:cNvPr id="28689" name="Text Box 65"/>
              <p:cNvSpPr txBox="1">
                <a:spLocks noChangeArrowheads="1"/>
              </p:cNvSpPr>
              <p:nvPr/>
            </p:nvSpPr>
            <p:spPr bwMode="auto">
              <a:xfrm>
                <a:off x="893" y="3203"/>
                <a:ext cx="173" cy="6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>
                      <a:alpha val="89998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核定管理</a:t>
                </a:r>
              </a:p>
            </p:txBody>
          </p:sp>
          <p:sp>
            <p:nvSpPr>
              <p:cNvPr id="28690" name="Text Box 66"/>
              <p:cNvSpPr txBox="1">
                <a:spLocks noChangeArrowheads="1"/>
              </p:cNvSpPr>
              <p:nvPr/>
            </p:nvSpPr>
            <p:spPr bwMode="auto">
              <a:xfrm>
                <a:off x="1119" y="3203"/>
                <a:ext cx="173" cy="6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>
                      <a:alpha val="89998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发票管理</a:t>
                </a:r>
              </a:p>
            </p:txBody>
          </p:sp>
          <p:sp>
            <p:nvSpPr>
              <p:cNvPr id="28691" name="Text Box 67"/>
              <p:cNvSpPr txBox="1">
                <a:spLocks noChangeArrowheads="1"/>
              </p:cNvSpPr>
              <p:nvPr/>
            </p:nvSpPr>
            <p:spPr bwMode="auto">
              <a:xfrm>
                <a:off x="1362" y="3203"/>
                <a:ext cx="173" cy="636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folHlink">
                      <a:alpha val="89998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ea typeface="楷体_GB2312" pitchFamily="49" charset="-122"/>
                  </a:rPr>
                  <a:t>档案管理</a:t>
                </a:r>
              </a:p>
            </p:txBody>
          </p:sp>
        </p:grpSp>
        <p:sp>
          <p:nvSpPr>
            <p:cNvPr id="28686" name="Line 70"/>
            <p:cNvSpPr>
              <a:spLocks noChangeShapeType="1"/>
            </p:cNvSpPr>
            <p:nvPr/>
          </p:nvSpPr>
          <p:spPr bwMode="auto">
            <a:xfrm>
              <a:off x="1565" y="329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int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52" y="836712"/>
            <a:ext cx="770670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ds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836712"/>
            <a:ext cx="7808175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402779" y="1700808"/>
            <a:ext cx="734568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对功能需求的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补充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两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类：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有效性、效率、灵活性、完整性、互操作性、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可靠性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可用性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开发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者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维护、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移植、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复用、可测试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403921" y="914400"/>
            <a:ext cx="22319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ea typeface="楷体_GB2312" pitchFamily="49" charset="-122"/>
              </a:rPr>
              <a:t>非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功能需求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330326" y="1686867"/>
            <a:ext cx="7392988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发现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建模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规格说明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复审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的过程。</a:t>
            </a:r>
            <a:endParaRPr lang="zh-CN" altLang="en-US" sz="2400" b="1" dirty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开发人员必须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准确理解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用户的要求，进行细致的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调查分析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，将用户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非形式化的需求陈述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转化为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完整的需求定义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，再由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需求定义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转换为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相应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功能定义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的过程。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403351" y="776317"/>
            <a:ext cx="24485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、需求分析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321830" y="4536719"/>
            <a:ext cx="69416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虽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处于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开发过程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起始阶段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，但却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至关重要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!!!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331913" y="692150"/>
            <a:ext cx="76327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Tahoma" panose="020B0604030504040204" pitchFamily="34" charset="0"/>
                <a:ea typeface="楷体_GB2312" pitchFamily="49" charset="-122"/>
              </a:rPr>
              <a:t>软件生命周期的阶段划分及任务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（八个阶段）</a:t>
            </a:r>
          </a:p>
        </p:txBody>
      </p:sp>
      <p:grpSp>
        <p:nvGrpSpPr>
          <p:cNvPr id="6147" name="Group 52"/>
          <p:cNvGrpSpPr>
            <a:grpSpLocks/>
          </p:cNvGrpSpPr>
          <p:nvPr/>
        </p:nvGrpSpPr>
        <p:grpSpPr bwMode="auto">
          <a:xfrm>
            <a:off x="971550" y="1773238"/>
            <a:ext cx="8064500" cy="4464050"/>
            <a:chOff x="681" y="1117"/>
            <a:chExt cx="5011" cy="2812"/>
          </a:xfrm>
        </p:grpSpPr>
        <p:sp>
          <p:nvSpPr>
            <p:cNvPr id="6148" name="AutoShape 31">
              <a:hlinkClick r:id="rId2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1117"/>
              <a:ext cx="1359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问题定义</a:t>
              </a:r>
            </a:p>
          </p:txBody>
        </p:sp>
        <p:sp>
          <p:nvSpPr>
            <p:cNvPr id="6149" name="AutoShape 32">
              <a:hlinkClick r:id="rId3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1480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可行性研究</a:t>
              </a:r>
            </a:p>
          </p:txBody>
        </p:sp>
        <p:sp>
          <p:nvSpPr>
            <p:cNvPr id="6150" name="AutoShape 33">
              <a:hlinkClick r:id="rId4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1842"/>
              <a:ext cx="1359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需求分析</a:t>
              </a:r>
            </a:p>
          </p:txBody>
        </p:sp>
        <p:sp>
          <p:nvSpPr>
            <p:cNvPr id="6151" name="AutoShape 34">
              <a:hlinkClick r:id="rId5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2" y="2194"/>
              <a:ext cx="1359" cy="293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概要设计</a:t>
              </a:r>
            </a:p>
          </p:txBody>
        </p:sp>
        <p:sp>
          <p:nvSpPr>
            <p:cNvPr id="6152" name="AutoShape 35">
              <a:hlinkClick r:id="rId6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2548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详细设计</a:t>
              </a:r>
            </a:p>
          </p:txBody>
        </p:sp>
        <p:sp>
          <p:nvSpPr>
            <p:cNvPr id="6153" name="AutoShape 36">
              <a:hlinkClick r:id="rId7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2904"/>
              <a:ext cx="1359" cy="299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编码和单元测试</a:t>
              </a:r>
            </a:p>
          </p:txBody>
        </p:sp>
        <p:sp>
          <p:nvSpPr>
            <p:cNvPr id="6154" name="AutoShape 37">
              <a:hlinkClick r:id="rId8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274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综合测试</a:t>
              </a:r>
            </a:p>
          </p:txBody>
        </p:sp>
        <p:sp>
          <p:nvSpPr>
            <p:cNvPr id="6155" name="AutoShape 38">
              <a:hlinkClick r:id="rId9" action="ppaction://hlinkpres?slideindex=1&amp;slidetitle="/>
            </p:cNvPr>
            <p:cNvSpPr>
              <a:spLocks noChangeArrowheads="1"/>
            </p:cNvSpPr>
            <p:nvPr/>
          </p:nvSpPr>
          <p:spPr bwMode="auto">
            <a:xfrm>
              <a:off x="681" y="3637"/>
              <a:ext cx="1360" cy="292"/>
            </a:xfrm>
            <a:prstGeom prst="cube">
              <a:avLst>
                <a:gd name="adj" fmla="val 25000"/>
              </a:avLst>
            </a:prstGeom>
            <a:solidFill>
              <a:srgbClr val="333333">
                <a:alpha val="3215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维护</a:t>
              </a:r>
            </a:p>
          </p:txBody>
        </p:sp>
        <p:sp>
          <p:nvSpPr>
            <p:cNvPr id="6156" name="AutoShape 39"/>
            <p:cNvSpPr>
              <a:spLocks noChangeArrowheads="1"/>
            </p:cNvSpPr>
            <p:nvPr/>
          </p:nvSpPr>
          <p:spPr bwMode="auto">
            <a:xfrm>
              <a:off x="2086" y="1207"/>
              <a:ext cx="18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1 w 21600"/>
                <a:gd name="T13" fmla="*/ 5400 h 21600"/>
                <a:gd name="T14" fmla="*/ 1885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AutoShape 40"/>
            <p:cNvSpPr>
              <a:spLocks noChangeArrowheads="1"/>
            </p:cNvSpPr>
            <p:nvPr/>
          </p:nvSpPr>
          <p:spPr bwMode="auto">
            <a:xfrm>
              <a:off x="2086" y="3702"/>
              <a:ext cx="18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1 w 21600"/>
                <a:gd name="T13" fmla="*/ 5400 h 21600"/>
                <a:gd name="T14" fmla="*/ 1885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Text Box 41"/>
            <p:cNvSpPr txBox="1">
              <a:spLocks noChangeArrowheads="1"/>
            </p:cNvSpPr>
            <p:nvPr/>
          </p:nvSpPr>
          <p:spPr bwMode="auto">
            <a:xfrm>
              <a:off x="2358" y="1162"/>
              <a:ext cx="181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ea typeface="华文楷体" panose="02010600040101010101" pitchFamily="2" charset="-122"/>
                </a:rPr>
                <a:t>要</a:t>
              </a:r>
              <a:r>
                <a:rPr kumimoji="1" lang="zh-CN" altLang="en-US" sz="2400" b="1">
                  <a:ea typeface="华文楷体" panose="02010600040101010101" pitchFamily="2" charset="-122"/>
                </a:rPr>
                <a:t>解决的问题是什么</a:t>
              </a:r>
            </a:p>
          </p:txBody>
        </p:sp>
        <p:sp>
          <p:nvSpPr>
            <p:cNvPr id="6159" name="Text Box 42"/>
            <p:cNvSpPr txBox="1">
              <a:spLocks noChangeArrowheads="1"/>
            </p:cNvSpPr>
            <p:nvPr/>
          </p:nvSpPr>
          <p:spPr bwMode="auto">
            <a:xfrm>
              <a:off x="2358" y="1525"/>
              <a:ext cx="21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是否具有可行的解决办法</a:t>
              </a:r>
            </a:p>
          </p:txBody>
        </p:sp>
        <p:sp>
          <p:nvSpPr>
            <p:cNvPr id="6160" name="Text Box 43"/>
            <p:cNvSpPr txBox="1">
              <a:spLocks noChangeArrowheads="1"/>
            </p:cNvSpPr>
            <p:nvPr/>
          </p:nvSpPr>
          <p:spPr bwMode="auto">
            <a:xfrm>
              <a:off x="2358" y="1885"/>
              <a:ext cx="2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分析目标系统必须做什么</a:t>
              </a:r>
            </a:p>
          </p:txBody>
        </p:sp>
        <p:sp>
          <p:nvSpPr>
            <p:cNvPr id="6161" name="Text Box 44"/>
            <p:cNvSpPr txBox="1">
              <a:spLocks noChangeArrowheads="1"/>
            </p:cNvSpPr>
            <p:nvPr/>
          </p:nvSpPr>
          <p:spPr bwMode="auto">
            <a:xfrm>
              <a:off x="2358" y="2248"/>
              <a:ext cx="26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规划目标系统（制定系统框架）</a:t>
              </a:r>
            </a:p>
          </p:txBody>
        </p:sp>
        <p:sp>
          <p:nvSpPr>
            <p:cNvPr id="6162" name="Text Box 45"/>
            <p:cNvSpPr txBox="1">
              <a:spLocks noChangeArrowheads="1"/>
            </p:cNvSpPr>
            <p:nvPr/>
          </p:nvSpPr>
          <p:spPr bwMode="auto">
            <a:xfrm>
              <a:off x="2358" y="2610"/>
              <a:ext cx="33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确定应怎样具体实现目标系统（细化）</a:t>
              </a:r>
            </a:p>
          </p:txBody>
        </p:sp>
        <p:sp>
          <p:nvSpPr>
            <p:cNvPr id="6163" name="Text Box 46"/>
            <p:cNvSpPr txBox="1">
              <a:spLocks noChangeArrowheads="1"/>
            </p:cNvSpPr>
            <p:nvPr/>
          </p:nvSpPr>
          <p:spPr bwMode="auto">
            <a:xfrm>
              <a:off x="2358" y="2973"/>
              <a:ext cx="33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写出正确且容易理解和维护的程序模块</a:t>
              </a: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2358" y="3327"/>
              <a:ext cx="333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通过测试和调试使软件达到预定的要求</a:t>
              </a:r>
            </a:p>
          </p:txBody>
        </p:sp>
        <p:sp>
          <p:nvSpPr>
            <p:cNvPr id="6165" name="Text Box 48"/>
            <p:cNvSpPr txBox="1">
              <a:spLocks noChangeArrowheads="1"/>
            </p:cNvSpPr>
            <p:nvPr/>
          </p:nvSpPr>
          <p:spPr bwMode="auto">
            <a:xfrm>
              <a:off x="2358" y="3654"/>
              <a:ext cx="276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ea typeface="华文楷体" panose="02010600040101010101" pitchFamily="2" charset="-122"/>
                </a:rPr>
                <a:t>使系统能持久地满足用户的需要</a:t>
              </a:r>
            </a:p>
          </p:txBody>
        </p:sp>
        <p:sp>
          <p:nvSpPr>
            <p:cNvPr id="6166" name="AutoShape 49"/>
            <p:cNvSpPr>
              <a:spLocks noChangeArrowheads="1"/>
            </p:cNvSpPr>
            <p:nvPr/>
          </p:nvSpPr>
          <p:spPr bwMode="auto">
            <a:xfrm>
              <a:off x="2086" y="2441"/>
              <a:ext cx="18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1 w 21600"/>
                <a:gd name="T13" fmla="*/ 5400 h 21600"/>
                <a:gd name="T14" fmla="*/ 18855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C0C0C0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50"/>
            <p:cNvSpPr>
              <a:spLocks noChangeShapeType="1"/>
            </p:cNvSpPr>
            <p:nvPr/>
          </p:nvSpPr>
          <p:spPr bwMode="auto">
            <a:xfrm>
              <a:off x="2172" y="148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51"/>
            <p:cNvSpPr>
              <a:spLocks noChangeShapeType="1"/>
            </p:cNvSpPr>
            <p:nvPr/>
          </p:nvSpPr>
          <p:spPr bwMode="auto">
            <a:xfrm>
              <a:off x="2172" y="276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331640" y="1772816"/>
            <a:ext cx="7488832" cy="3744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准确定义系统的目标，明确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系统要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做什么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66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识别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双方共同确定对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软件系统的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综合需求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必须实现哪些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功能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ts val="32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性能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应达到的技术性能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指标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（如：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存储容量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运行时间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效率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ts val="32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支撑软件运行的有关软硬件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环境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（如：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机型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外设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操作系统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数据库管理系统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网络</a:t>
            </a:r>
            <a:r>
              <a:rPr lang="en-US" altLang="zh-CN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zh-CN" altLang="en-US" sz="1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1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ts val="32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用户界面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人机交互方式、输入输出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数据格式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…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403921" y="848325"/>
            <a:ext cx="360012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、需求分析的任务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318634" y="5648239"/>
            <a:ext cx="7285813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此外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还有：可靠性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、安全性、保密性、可移植性、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可维护性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…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1331640" y="1667703"/>
            <a:ext cx="7417568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逻辑模型</a:t>
            </a:r>
            <a:r>
              <a:rPr lang="en-US" altLang="zh-CN" sz="1800" dirty="0">
                <a:latin typeface="+mn-ea"/>
                <a:ea typeface="+mn-ea"/>
              </a:rPr>
              <a:t>--- </a:t>
            </a:r>
            <a:r>
              <a:rPr lang="zh-CN" altLang="en-US" sz="2400" b="1" dirty="0" smtClean="0">
                <a:latin typeface="+mn-ea"/>
                <a:ea typeface="+mn-ea"/>
              </a:rPr>
              <a:t>分析综合</a:t>
            </a:r>
            <a:r>
              <a:rPr lang="zh-CN" altLang="en-US" sz="2400" b="1" dirty="0">
                <a:latin typeface="+mn-ea"/>
                <a:ea typeface="+mn-ea"/>
              </a:rPr>
              <a:t>后，建立系统的</a:t>
            </a:r>
            <a:r>
              <a:rPr lang="zh-CN" altLang="en-US" sz="2400" b="1" dirty="0" smtClean="0">
                <a:latin typeface="+mn-ea"/>
                <a:ea typeface="+mn-ea"/>
              </a:rPr>
              <a:t>逻辑模型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zh-CN" altLang="en-US" sz="2400" dirty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+mn-ea"/>
                <a:ea typeface="+mn-ea"/>
              </a:rPr>
              <a:t>  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深入分析需求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zh-CN" altLang="en-US" sz="2000" b="1" dirty="0">
                <a:latin typeface="+mn-ea"/>
                <a:ea typeface="+mn-ea"/>
              </a:rPr>
              <a:t>逐步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细化出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系统功能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分解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子功能</a:t>
            </a:r>
            <a:r>
              <a:rPr lang="zh-CN" altLang="en-US" sz="2000" b="1" dirty="0">
                <a:latin typeface="+mn-ea"/>
                <a:ea typeface="+mn-ea"/>
              </a:rPr>
              <a:t>（</a:t>
            </a:r>
            <a:r>
              <a:rPr lang="zh-CN" altLang="en-US" sz="2000" b="1" dirty="0" smtClean="0">
                <a:latin typeface="+mn-ea"/>
                <a:ea typeface="+mn-ea"/>
              </a:rPr>
              <a:t>包括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数据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域分解</a:t>
            </a:r>
            <a:r>
              <a:rPr lang="zh-CN" altLang="en-US" sz="2000" b="1" dirty="0">
                <a:latin typeface="+mn-ea"/>
                <a:ea typeface="+mn-ea"/>
              </a:rPr>
              <a:t>），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确定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系统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构成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主要成份</a:t>
            </a:r>
            <a:r>
              <a:rPr lang="zh-CN" altLang="en-US" sz="2000" b="1" dirty="0" smtClean="0">
                <a:latin typeface="+mn-ea"/>
                <a:ea typeface="+mn-ea"/>
              </a:rPr>
              <a:t>，</a:t>
            </a:r>
            <a:r>
              <a:rPr lang="zh-CN" altLang="en-US" sz="2000" b="1" dirty="0">
                <a:latin typeface="+mn-ea"/>
                <a:ea typeface="+mn-ea"/>
              </a:rPr>
              <a:t>并</a:t>
            </a:r>
            <a:r>
              <a:rPr lang="zh-CN" altLang="en-US" sz="2000" b="1" dirty="0" smtClean="0">
                <a:latin typeface="+mn-ea"/>
                <a:ea typeface="+mn-ea"/>
              </a:rPr>
              <a:t>以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图文结合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形式</a:t>
            </a:r>
            <a:endParaRPr lang="en-US" altLang="zh-CN" sz="2000" b="1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建立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系统的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逻辑模型</a:t>
            </a:r>
            <a:r>
              <a:rPr lang="zh-CN" altLang="en-US" sz="2000" b="1" dirty="0">
                <a:latin typeface="+mn-ea"/>
                <a:ea typeface="+mn-ea"/>
              </a:rPr>
              <a:t>。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需求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分析模型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</a:p>
          <a:p>
            <a:pPr marL="457200" indent="-457200" algn="just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编写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文档</a:t>
            </a:r>
            <a:r>
              <a:rPr lang="en-US" altLang="zh-CN" sz="1800" dirty="0">
                <a:latin typeface="+mn-ea"/>
                <a:ea typeface="+mn-ea"/>
              </a:rPr>
              <a:t>---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需求规格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说明书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需求报告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latin typeface="+mn-ea"/>
                <a:ea typeface="+mn-ea"/>
              </a:rPr>
              <a:t>              </a:t>
            </a:r>
            <a:r>
              <a:rPr lang="zh-CN" altLang="en-US" sz="2000" b="1" dirty="0" smtClean="0">
                <a:latin typeface="+mn-ea"/>
                <a:ea typeface="+mn-ea"/>
              </a:rPr>
              <a:t>（</a:t>
            </a:r>
            <a:r>
              <a:rPr lang="zh-CN" altLang="en-US" sz="2000" b="1" dirty="0">
                <a:latin typeface="+mn-ea"/>
                <a:ea typeface="+mn-ea"/>
              </a:rPr>
              <a:t>格式参见教材）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1403897" y="395379"/>
            <a:ext cx="6552654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需求规格说明书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需求分析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阶段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重要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！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是所有开发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管理工作的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基础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66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5843" name="Group 47"/>
          <p:cNvGrpSpPr>
            <a:grpSpLocks/>
          </p:cNvGrpSpPr>
          <p:nvPr/>
        </p:nvGrpSpPr>
        <p:grpSpPr bwMode="auto">
          <a:xfrm>
            <a:off x="1331913" y="1700213"/>
            <a:ext cx="6696075" cy="4824412"/>
            <a:chOff x="839" y="1071"/>
            <a:chExt cx="4218" cy="3039"/>
          </a:xfrm>
        </p:grpSpPr>
        <p:grpSp>
          <p:nvGrpSpPr>
            <p:cNvPr id="35844" name="Group 37"/>
            <p:cNvGrpSpPr>
              <a:grpSpLocks/>
            </p:cNvGrpSpPr>
            <p:nvPr/>
          </p:nvGrpSpPr>
          <p:grpSpPr bwMode="auto">
            <a:xfrm>
              <a:off x="839" y="3126"/>
              <a:ext cx="4218" cy="576"/>
              <a:chOff x="476" y="3385"/>
              <a:chExt cx="2948" cy="451"/>
            </a:xfrm>
          </p:grpSpPr>
          <p:sp>
            <p:nvSpPr>
              <p:cNvPr id="35878" name="Rectangle 38"/>
              <p:cNvSpPr>
                <a:spLocks noChangeArrowheads="1"/>
              </p:cNvSpPr>
              <p:nvPr/>
            </p:nvSpPr>
            <p:spPr bwMode="auto">
              <a:xfrm>
                <a:off x="476" y="3385"/>
                <a:ext cx="59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ahoma" panose="020B0604030504040204" pitchFamily="34" charset="0"/>
                    <a:ea typeface="楷体_GB2312" pitchFamily="49" charset="-122"/>
                  </a:rPr>
                  <a:t>需求获取</a:t>
                </a:r>
              </a:p>
            </p:txBody>
          </p:sp>
          <p:sp>
            <p:nvSpPr>
              <p:cNvPr id="35879" name="Rectangle 39"/>
              <p:cNvSpPr>
                <a:spLocks noChangeArrowheads="1"/>
              </p:cNvSpPr>
              <p:nvPr/>
            </p:nvSpPr>
            <p:spPr bwMode="auto">
              <a:xfrm>
                <a:off x="1066" y="3385"/>
                <a:ext cx="590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ahoma" panose="020B0604030504040204" pitchFamily="34" charset="0"/>
                    <a:ea typeface="楷体_GB2312" pitchFamily="49" charset="-122"/>
                  </a:rPr>
                  <a:t>需求分析</a:t>
                </a:r>
              </a:p>
            </p:txBody>
          </p:sp>
          <p:sp>
            <p:nvSpPr>
              <p:cNvPr id="35880" name="Rectangle 40"/>
              <p:cNvSpPr>
                <a:spLocks noChangeArrowheads="1"/>
              </p:cNvSpPr>
              <p:nvPr/>
            </p:nvSpPr>
            <p:spPr bwMode="auto">
              <a:xfrm>
                <a:off x="1660" y="3385"/>
                <a:ext cx="1135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需求规格说明书</a:t>
                </a:r>
              </a:p>
            </p:txBody>
          </p:sp>
          <p:sp>
            <p:nvSpPr>
              <p:cNvPr id="35881" name="Rectangle 41"/>
              <p:cNvSpPr>
                <a:spLocks noChangeArrowheads="1"/>
              </p:cNvSpPr>
              <p:nvPr/>
            </p:nvSpPr>
            <p:spPr bwMode="auto">
              <a:xfrm>
                <a:off x="2797" y="3385"/>
                <a:ext cx="6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ahoma" panose="020B0604030504040204" pitchFamily="34" charset="0"/>
                    <a:ea typeface="楷体_GB2312" pitchFamily="49" charset="-122"/>
                  </a:rPr>
                  <a:t>需求审查</a:t>
                </a:r>
              </a:p>
            </p:txBody>
          </p:sp>
          <p:sp>
            <p:nvSpPr>
              <p:cNvPr id="35882" name="Rectangle 42"/>
              <p:cNvSpPr>
                <a:spLocks noChangeArrowheads="1"/>
              </p:cNvSpPr>
              <p:nvPr/>
            </p:nvSpPr>
            <p:spPr bwMode="auto">
              <a:xfrm>
                <a:off x="476" y="3609"/>
                <a:ext cx="2948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需求工程</a:t>
                </a:r>
              </a:p>
            </p:txBody>
          </p:sp>
        </p:grpSp>
        <p:grpSp>
          <p:nvGrpSpPr>
            <p:cNvPr id="35845" name="Group 46"/>
            <p:cNvGrpSpPr>
              <a:grpSpLocks/>
            </p:cNvGrpSpPr>
            <p:nvPr/>
          </p:nvGrpSpPr>
          <p:grpSpPr bwMode="auto">
            <a:xfrm>
              <a:off x="2007" y="1071"/>
              <a:ext cx="2855" cy="2055"/>
              <a:chOff x="2007" y="1071"/>
              <a:chExt cx="2855" cy="2055"/>
            </a:xfrm>
          </p:grpSpPr>
          <p:grpSp>
            <p:nvGrpSpPr>
              <p:cNvPr id="35847" name="Group 7"/>
              <p:cNvGrpSpPr>
                <a:grpSpLocks/>
              </p:cNvGrpSpPr>
              <p:nvPr/>
            </p:nvGrpSpPr>
            <p:grpSpPr bwMode="auto">
              <a:xfrm>
                <a:off x="2679" y="1274"/>
                <a:ext cx="1536" cy="1251"/>
                <a:chOff x="1858" y="1979"/>
                <a:chExt cx="1294" cy="1222"/>
              </a:xfrm>
            </p:grpSpPr>
            <p:grpSp>
              <p:nvGrpSpPr>
                <p:cNvPr id="35857" name="Group 8"/>
                <p:cNvGrpSpPr>
                  <a:grpSpLocks/>
                </p:cNvGrpSpPr>
                <p:nvPr/>
              </p:nvGrpSpPr>
              <p:grpSpPr bwMode="auto">
                <a:xfrm>
                  <a:off x="2290" y="1979"/>
                  <a:ext cx="363" cy="272"/>
                  <a:chOff x="2290" y="1979"/>
                  <a:chExt cx="363" cy="272"/>
                </a:xfrm>
              </p:grpSpPr>
              <p:sp>
                <p:nvSpPr>
                  <p:cNvPr id="3587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58" name="Group 11"/>
                <p:cNvGrpSpPr>
                  <a:grpSpLocks/>
                </p:cNvGrpSpPr>
                <p:nvPr/>
              </p:nvGrpSpPr>
              <p:grpSpPr bwMode="auto">
                <a:xfrm rot="-3123258">
                  <a:off x="1889" y="2169"/>
                  <a:ext cx="363" cy="272"/>
                  <a:chOff x="2290" y="1979"/>
                  <a:chExt cx="363" cy="272"/>
                </a:xfrm>
              </p:grpSpPr>
              <p:sp>
                <p:nvSpPr>
                  <p:cNvPr id="35874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59" name="Group 14"/>
                <p:cNvGrpSpPr>
                  <a:grpSpLocks/>
                </p:cNvGrpSpPr>
                <p:nvPr/>
              </p:nvGrpSpPr>
              <p:grpSpPr bwMode="auto">
                <a:xfrm rot="2939857">
                  <a:off x="2698" y="2161"/>
                  <a:ext cx="363" cy="272"/>
                  <a:chOff x="2290" y="1979"/>
                  <a:chExt cx="363" cy="272"/>
                </a:xfrm>
              </p:grpSpPr>
              <p:sp>
                <p:nvSpPr>
                  <p:cNvPr id="35872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60" name="Group 17"/>
                <p:cNvGrpSpPr>
                  <a:grpSpLocks/>
                </p:cNvGrpSpPr>
                <p:nvPr/>
              </p:nvGrpSpPr>
              <p:grpSpPr bwMode="auto">
                <a:xfrm rot="-6364010">
                  <a:off x="1812" y="2614"/>
                  <a:ext cx="363" cy="272"/>
                  <a:chOff x="2290" y="1979"/>
                  <a:chExt cx="363" cy="272"/>
                </a:xfrm>
              </p:grpSpPr>
              <p:sp>
                <p:nvSpPr>
                  <p:cNvPr id="35870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61" name="Group 20"/>
                <p:cNvGrpSpPr>
                  <a:grpSpLocks/>
                </p:cNvGrpSpPr>
                <p:nvPr/>
              </p:nvGrpSpPr>
              <p:grpSpPr bwMode="auto">
                <a:xfrm rot="5755302">
                  <a:off x="2834" y="2577"/>
                  <a:ext cx="363" cy="272"/>
                  <a:chOff x="2290" y="1979"/>
                  <a:chExt cx="363" cy="272"/>
                </a:xfrm>
              </p:grpSpPr>
              <p:sp>
                <p:nvSpPr>
                  <p:cNvPr id="35868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62" name="Group 23"/>
                <p:cNvGrpSpPr>
                  <a:grpSpLocks/>
                </p:cNvGrpSpPr>
                <p:nvPr/>
              </p:nvGrpSpPr>
              <p:grpSpPr bwMode="auto">
                <a:xfrm rot="-9938684">
                  <a:off x="2141" y="2929"/>
                  <a:ext cx="363" cy="272"/>
                  <a:chOff x="2290" y="1979"/>
                  <a:chExt cx="363" cy="272"/>
                </a:xfrm>
              </p:grpSpPr>
              <p:sp>
                <p:nvSpPr>
                  <p:cNvPr id="35866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63" name="Group 26"/>
                <p:cNvGrpSpPr>
                  <a:grpSpLocks/>
                </p:cNvGrpSpPr>
                <p:nvPr/>
              </p:nvGrpSpPr>
              <p:grpSpPr bwMode="auto">
                <a:xfrm rot="9688608">
                  <a:off x="2560" y="2929"/>
                  <a:ext cx="363" cy="272"/>
                  <a:chOff x="2290" y="1979"/>
                  <a:chExt cx="363" cy="272"/>
                </a:xfrm>
              </p:grpSpPr>
              <p:sp>
                <p:nvSpPr>
                  <p:cNvPr id="3586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90" y="1979"/>
                    <a:ext cx="182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6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72" y="1979"/>
                    <a:ext cx="181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5848" name="Rectangle 29"/>
              <p:cNvSpPr>
                <a:spLocks noChangeArrowheads="1"/>
              </p:cNvSpPr>
              <p:nvPr/>
            </p:nvSpPr>
            <p:spPr bwMode="auto">
              <a:xfrm>
                <a:off x="2958" y="1860"/>
                <a:ext cx="969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需求规格说明书</a:t>
                </a:r>
              </a:p>
            </p:txBody>
          </p:sp>
          <p:sp>
            <p:nvSpPr>
              <p:cNvPr id="35849" name="AutoShape 30"/>
              <p:cNvSpPr>
                <a:spLocks noChangeArrowheads="1"/>
              </p:cNvSpPr>
              <p:nvPr/>
            </p:nvSpPr>
            <p:spPr bwMode="auto">
              <a:xfrm>
                <a:off x="4047" y="1384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验收测试</a:t>
                </a:r>
              </a:p>
            </p:txBody>
          </p:sp>
          <p:sp>
            <p:nvSpPr>
              <p:cNvPr id="35850" name="AutoShape 31"/>
              <p:cNvSpPr>
                <a:spLocks noChangeArrowheads="1"/>
              </p:cNvSpPr>
              <p:nvPr/>
            </p:nvSpPr>
            <p:spPr bwMode="auto">
              <a:xfrm>
                <a:off x="3095" y="1071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软件设计</a:t>
                </a:r>
              </a:p>
            </p:txBody>
          </p:sp>
          <p:sp>
            <p:nvSpPr>
              <p:cNvPr id="35851" name="AutoShape 32"/>
              <p:cNvSpPr>
                <a:spLocks noChangeArrowheads="1"/>
              </p:cNvSpPr>
              <p:nvPr/>
            </p:nvSpPr>
            <p:spPr bwMode="auto">
              <a:xfrm>
                <a:off x="2007" y="2016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需求评审</a:t>
                </a:r>
              </a:p>
            </p:txBody>
          </p:sp>
          <p:sp>
            <p:nvSpPr>
              <p:cNvPr id="35852" name="AutoShape 33"/>
              <p:cNvSpPr>
                <a:spLocks noChangeArrowheads="1"/>
              </p:cNvSpPr>
              <p:nvPr/>
            </p:nvSpPr>
            <p:spPr bwMode="auto">
              <a:xfrm>
                <a:off x="2546" y="2527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签订合同</a:t>
                </a:r>
              </a:p>
            </p:txBody>
          </p:sp>
          <p:sp>
            <p:nvSpPr>
              <p:cNvPr id="35853" name="AutoShape 34"/>
              <p:cNvSpPr>
                <a:spLocks noChangeArrowheads="1"/>
              </p:cNvSpPr>
              <p:nvPr/>
            </p:nvSpPr>
            <p:spPr bwMode="auto">
              <a:xfrm>
                <a:off x="3677" y="2527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用户培训</a:t>
                </a:r>
              </a:p>
            </p:txBody>
          </p:sp>
          <p:sp>
            <p:nvSpPr>
              <p:cNvPr id="35854" name="AutoShape 35"/>
              <p:cNvSpPr>
                <a:spLocks noChangeArrowheads="1"/>
              </p:cNvSpPr>
              <p:nvPr/>
            </p:nvSpPr>
            <p:spPr bwMode="auto">
              <a:xfrm>
                <a:off x="4215" y="1970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产品发布</a:t>
                </a:r>
              </a:p>
            </p:txBody>
          </p:sp>
          <p:sp>
            <p:nvSpPr>
              <p:cNvPr id="35855" name="AutoShape 36"/>
              <p:cNvSpPr>
                <a:spLocks noChangeArrowheads="1"/>
              </p:cNvSpPr>
              <p:nvPr/>
            </p:nvSpPr>
            <p:spPr bwMode="auto">
              <a:xfrm>
                <a:off x="2142" y="1390"/>
                <a:ext cx="647" cy="186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b="1">
                    <a:latin typeface="Tahoma" panose="020B0604030504040204" pitchFamily="34" charset="0"/>
                    <a:ea typeface="楷体_GB2312" pitchFamily="49" charset="-122"/>
                  </a:rPr>
                  <a:t>项目计划</a:t>
                </a:r>
              </a:p>
            </p:txBody>
          </p:sp>
          <p:sp>
            <p:nvSpPr>
              <p:cNvPr id="35856" name="Line 43"/>
              <p:cNvSpPr>
                <a:spLocks noChangeShapeType="1"/>
              </p:cNvSpPr>
              <p:nvPr/>
            </p:nvSpPr>
            <p:spPr bwMode="auto">
              <a:xfrm flipV="1">
                <a:off x="3469" y="2315"/>
                <a:ext cx="0" cy="8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46" name="Rectangle 44"/>
            <p:cNvSpPr>
              <a:spLocks noChangeArrowheads="1"/>
            </p:cNvSpPr>
            <p:nvPr/>
          </p:nvSpPr>
          <p:spPr bwMode="auto">
            <a:xfrm>
              <a:off x="1202" y="3928"/>
              <a:ext cx="38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宋体" panose="02010600030101010101" pitchFamily="2" charset="-122"/>
                  <a:ea typeface="楷体_GB2312" pitchFamily="49" charset="-122"/>
                </a:rPr>
                <a:t>“</a:t>
              </a: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需求规格说明书</a:t>
              </a:r>
              <a:r>
                <a:rPr lang="zh-CN" altLang="en-US" sz="2400" b="1">
                  <a:latin typeface="宋体" panose="02010600030101010101" pitchFamily="2" charset="-122"/>
                  <a:ea typeface="楷体_GB2312" pitchFamily="49" charset="-122"/>
                </a:rPr>
                <a:t>”</a:t>
              </a: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与其它开发活动的关系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1403921" y="714762"/>
            <a:ext cx="55443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三、结构化分析方法（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SA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1331913" y="1628775"/>
            <a:ext cx="7561262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结构化分析方法是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面向数据流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进行需求分析的方法。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建立逻辑模型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331913" y="5013325"/>
            <a:ext cx="756126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使用简单易读的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符号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，根据系统内部的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数据传递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关系，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自顶向下逐层分解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，运用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相关的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描述工具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，描绘出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满足功能要求的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软件模型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419475" y="2979738"/>
            <a:ext cx="5248275" cy="1878012"/>
            <a:chOff x="2154" y="1930"/>
            <a:chExt cx="3306" cy="1183"/>
          </a:xfrm>
        </p:grpSpPr>
        <p:pic>
          <p:nvPicPr>
            <p:cNvPr id="36871" name="Picture 10" descr="图片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930"/>
              <a:ext cx="3306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72" name="Group 16"/>
            <p:cNvGrpSpPr>
              <a:grpSpLocks/>
            </p:cNvGrpSpPr>
            <p:nvPr/>
          </p:nvGrpSpPr>
          <p:grpSpPr bwMode="auto">
            <a:xfrm>
              <a:off x="3061" y="1933"/>
              <a:ext cx="1452" cy="1180"/>
              <a:chOff x="3107" y="1933"/>
              <a:chExt cx="1406" cy="1180"/>
            </a:xfrm>
          </p:grpSpPr>
          <p:sp>
            <p:nvSpPr>
              <p:cNvPr id="36873" name="Rectangle 17"/>
              <p:cNvSpPr>
                <a:spLocks noChangeArrowheads="1"/>
              </p:cNvSpPr>
              <p:nvPr/>
            </p:nvSpPr>
            <p:spPr bwMode="auto">
              <a:xfrm>
                <a:off x="3107" y="1933"/>
                <a:ext cx="1406" cy="1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687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107" y="2568"/>
                <a:ext cx="409" cy="2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57 w 21600"/>
                  <a:gd name="T13" fmla="*/ 3232 h 21600"/>
                  <a:gd name="T14" fmla="*/ 17111 w 21600"/>
                  <a:gd name="T15" fmla="*/ 173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687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714" y="2249"/>
                <a:ext cx="409" cy="2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57 w 21600"/>
                  <a:gd name="T13" fmla="*/ 3232 h 21600"/>
                  <a:gd name="T14" fmla="*/ 17111 w 21600"/>
                  <a:gd name="T15" fmla="*/ 173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6876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714" y="2748"/>
                <a:ext cx="409" cy="27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57 w 21600"/>
                  <a:gd name="T13" fmla="*/ 3232 h 21600"/>
                  <a:gd name="T14" fmla="*/ 17111 w 21600"/>
                  <a:gd name="T15" fmla="*/ 1734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36877" name="Line 21"/>
              <p:cNvSpPr>
                <a:spLocks noChangeShapeType="1"/>
              </p:cNvSpPr>
              <p:nvPr/>
            </p:nvSpPr>
            <p:spPr bwMode="auto">
              <a:xfrm flipV="1">
                <a:off x="3461" y="2441"/>
                <a:ext cx="272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8" name="Line 22"/>
              <p:cNvSpPr>
                <a:spLocks noChangeShapeType="1"/>
              </p:cNvSpPr>
              <p:nvPr/>
            </p:nvSpPr>
            <p:spPr bwMode="auto">
              <a:xfrm>
                <a:off x="3488" y="2750"/>
                <a:ext cx="22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9" name="Line 23"/>
              <p:cNvSpPr>
                <a:spLocks noChangeShapeType="1"/>
              </p:cNvSpPr>
              <p:nvPr/>
            </p:nvSpPr>
            <p:spPr bwMode="auto">
              <a:xfrm>
                <a:off x="4059" y="2432"/>
                <a:ext cx="454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24"/>
              <p:cNvSpPr>
                <a:spLocks noChangeShapeType="1"/>
              </p:cNvSpPr>
              <p:nvPr/>
            </p:nvSpPr>
            <p:spPr bwMode="auto">
              <a:xfrm flipV="1">
                <a:off x="4105" y="2704"/>
                <a:ext cx="408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4845050" y="3444875"/>
            <a:ext cx="2374900" cy="1497013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8" grpId="0"/>
      <p:bldP spid="55321" grpId="0" animBg="1"/>
      <p:bldP spid="5532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330325" y="765175"/>
            <a:ext cx="60499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、自顶向下逐层分解的分析策略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1258888" y="1628775"/>
            <a:ext cx="756126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面对一个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复杂问题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时，分析人员很难一开始就考虑到问题的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所有方面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全部细节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，采取的</a:t>
            </a:r>
            <a:r>
              <a:rPr lang="zh-CN" altLang="en-US" sz="2800" b="1" u="wavyHeavy" dirty="0">
                <a:latin typeface="楷体_GB2312" pitchFamily="49" charset="-122"/>
                <a:ea typeface="楷体_GB2312" pitchFamily="49" charset="-122"/>
              </a:rPr>
              <a:t>策略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往往就是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即，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一个复杂问题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划分成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若干小问题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，然后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分别解决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，从而降低问题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的复杂性。</a:t>
            </a:r>
            <a:endParaRPr lang="zh-CN" altLang="en-US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258888" y="4869160"/>
            <a:ext cx="75612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依照此策略，对于</a:t>
            </a:r>
            <a:r>
              <a:rPr lang="zh-CN" altLang="en-US" sz="2800" b="1" u="wavyHeavy" dirty="0">
                <a:latin typeface="楷体_GB2312" pitchFamily="49" charset="-122"/>
                <a:ea typeface="楷体_GB2312" pitchFamily="49" charset="-122"/>
              </a:rPr>
              <a:t>任何复杂的系统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，分析工作都可以有计划、有步骤、有条不紊地进行。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4"/>
          <p:cNvGrpSpPr>
            <a:grpSpLocks/>
          </p:cNvGrpSpPr>
          <p:nvPr/>
        </p:nvGrpSpPr>
        <p:grpSpPr bwMode="auto">
          <a:xfrm>
            <a:off x="395288" y="549275"/>
            <a:ext cx="8135937" cy="5184775"/>
            <a:chOff x="612" y="662"/>
            <a:chExt cx="4763" cy="3177"/>
          </a:xfrm>
        </p:grpSpPr>
        <p:grpSp>
          <p:nvGrpSpPr>
            <p:cNvPr id="38923" name="Group 5"/>
            <p:cNvGrpSpPr>
              <a:grpSpLocks/>
            </p:cNvGrpSpPr>
            <p:nvPr/>
          </p:nvGrpSpPr>
          <p:grpSpPr bwMode="auto">
            <a:xfrm>
              <a:off x="2290" y="662"/>
              <a:ext cx="1406" cy="772"/>
              <a:chOff x="2290" y="662"/>
              <a:chExt cx="1406" cy="772"/>
            </a:xfrm>
          </p:grpSpPr>
          <p:sp>
            <p:nvSpPr>
              <p:cNvPr id="38978" name="AutoShape 6"/>
              <p:cNvSpPr>
                <a:spLocks noChangeArrowheads="1"/>
              </p:cNvSpPr>
              <p:nvPr/>
            </p:nvSpPr>
            <p:spPr bwMode="auto">
              <a:xfrm>
                <a:off x="2290" y="662"/>
                <a:ext cx="1406" cy="772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grpSp>
            <p:nvGrpSpPr>
              <p:cNvPr id="38979" name="Group 7"/>
              <p:cNvGrpSpPr>
                <a:grpSpLocks/>
              </p:cNvGrpSpPr>
              <p:nvPr/>
            </p:nvGrpSpPr>
            <p:grpSpPr bwMode="auto">
              <a:xfrm>
                <a:off x="2699" y="890"/>
                <a:ext cx="490" cy="363"/>
                <a:chOff x="2200" y="2069"/>
                <a:chExt cx="490" cy="363"/>
              </a:xfrm>
            </p:grpSpPr>
            <p:sp>
              <p:nvSpPr>
                <p:cNvPr id="38980" name="AutoShape 8"/>
                <p:cNvSpPr>
                  <a:spLocks noChangeArrowheads="1"/>
                </p:cNvSpPr>
                <p:nvPr/>
              </p:nvSpPr>
              <p:spPr bwMode="auto">
                <a:xfrm>
                  <a:off x="2336" y="2160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X</a:t>
                  </a:r>
                </a:p>
              </p:txBody>
            </p:sp>
            <p:sp>
              <p:nvSpPr>
                <p:cNvPr id="38981" name="Line 9"/>
                <p:cNvSpPr>
                  <a:spLocks noChangeShapeType="1"/>
                </p:cNvSpPr>
                <p:nvPr/>
              </p:nvSpPr>
              <p:spPr bwMode="auto">
                <a:xfrm>
                  <a:off x="2200" y="2296"/>
                  <a:ext cx="1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426" y="2069"/>
                  <a:ext cx="182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83" name="Line 11"/>
                <p:cNvSpPr>
                  <a:spLocks noChangeShapeType="1"/>
                </p:cNvSpPr>
                <p:nvPr/>
              </p:nvSpPr>
              <p:spPr bwMode="auto">
                <a:xfrm>
                  <a:off x="2553" y="2341"/>
                  <a:ext cx="137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>
              <a:off x="2290" y="1752"/>
              <a:ext cx="1452" cy="817"/>
              <a:chOff x="1020" y="1706"/>
              <a:chExt cx="1452" cy="817"/>
            </a:xfrm>
          </p:grpSpPr>
          <p:grpSp>
            <p:nvGrpSpPr>
              <p:cNvPr id="38967" name="Group 13"/>
              <p:cNvGrpSpPr>
                <a:grpSpLocks/>
              </p:cNvGrpSpPr>
              <p:nvPr/>
            </p:nvGrpSpPr>
            <p:grpSpPr bwMode="auto">
              <a:xfrm>
                <a:off x="1166" y="1842"/>
                <a:ext cx="1170" cy="590"/>
                <a:chOff x="2481" y="2205"/>
                <a:chExt cx="1170" cy="590"/>
              </a:xfrm>
            </p:grpSpPr>
            <p:sp>
              <p:nvSpPr>
                <p:cNvPr id="38969" name="AutoShape 14"/>
                <p:cNvSpPr>
                  <a:spLocks noChangeArrowheads="1"/>
                </p:cNvSpPr>
                <p:nvPr/>
              </p:nvSpPr>
              <p:spPr bwMode="auto">
                <a:xfrm>
                  <a:off x="2553" y="2423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1</a:t>
                  </a:r>
                </a:p>
              </p:txBody>
            </p:sp>
            <p:sp>
              <p:nvSpPr>
                <p:cNvPr id="38970" name="AutoShape 15"/>
                <p:cNvSpPr>
                  <a:spLocks noChangeArrowheads="1"/>
                </p:cNvSpPr>
                <p:nvPr/>
              </p:nvSpPr>
              <p:spPr bwMode="auto">
                <a:xfrm>
                  <a:off x="3243" y="2205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</p:txBody>
            </p:sp>
            <p:sp>
              <p:nvSpPr>
                <p:cNvPr id="38971" name="AutoShape 16"/>
                <p:cNvSpPr>
                  <a:spLocks noChangeArrowheads="1"/>
                </p:cNvSpPr>
                <p:nvPr/>
              </p:nvSpPr>
              <p:spPr bwMode="auto">
                <a:xfrm>
                  <a:off x="3061" y="2568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2</a:t>
                  </a:r>
                </a:p>
              </p:txBody>
            </p:sp>
            <p:sp>
              <p:nvSpPr>
                <p:cNvPr id="38972" name="Line 17"/>
                <p:cNvSpPr>
                  <a:spLocks noChangeShapeType="1"/>
                </p:cNvSpPr>
                <p:nvPr/>
              </p:nvSpPr>
              <p:spPr bwMode="auto">
                <a:xfrm>
                  <a:off x="2744" y="2614"/>
                  <a:ext cx="317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744" y="2341"/>
                  <a:ext cx="499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70" y="2205"/>
                  <a:ext cx="181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207" y="2423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6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288" y="2659"/>
                  <a:ext cx="13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481" y="2614"/>
                  <a:ext cx="90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68" name="AutoShape 2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1452" cy="817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8925" name="Group 24"/>
            <p:cNvGrpSpPr>
              <a:grpSpLocks/>
            </p:cNvGrpSpPr>
            <p:nvPr/>
          </p:nvGrpSpPr>
          <p:grpSpPr bwMode="auto">
            <a:xfrm>
              <a:off x="612" y="3021"/>
              <a:ext cx="1452" cy="817"/>
              <a:chOff x="612" y="3021"/>
              <a:chExt cx="1452" cy="817"/>
            </a:xfrm>
          </p:grpSpPr>
          <p:grpSp>
            <p:nvGrpSpPr>
              <p:cNvPr id="38956" name="Group 25"/>
              <p:cNvGrpSpPr>
                <a:grpSpLocks/>
              </p:cNvGrpSpPr>
              <p:nvPr/>
            </p:nvGrpSpPr>
            <p:grpSpPr bwMode="auto">
              <a:xfrm>
                <a:off x="748" y="3158"/>
                <a:ext cx="1170" cy="590"/>
                <a:chOff x="2481" y="2205"/>
                <a:chExt cx="1170" cy="590"/>
              </a:xfrm>
            </p:grpSpPr>
            <p:sp>
              <p:nvSpPr>
                <p:cNvPr id="38958" name="AutoShape 26"/>
                <p:cNvSpPr>
                  <a:spLocks noChangeArrowheads="1"/>
                </p:cNvSpPr>
                <p:nvPr/>
              </p:nvSpPr>
              <p:spPr bwMode="auto">
                <a:xfrm>
                  <a:off x="2553" y="2423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1.1</a:t>
                  </a:r>
                </a:p>
              </p:txBody>
            </p:sp>
            <p:sp>
              <p:nvSpPr>
                <p:cNvPr id="38959" name="AutoShape 27"/>
                <p:cNvSpPr>
                  <a:spLocks noChangeArrowheads="1"/>
                </p:cNvSpPr>
                <p:nvPr/>
              </p:nvSpPr>
              <p:spPr bwMode="auto">
                <a:xfrm>
                  <a:off x="3243" y="2205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1.2</a:t>
                  </a:r>
                </a:p>
              </p:txBody>
            </p:sp>
            <p:sp>
              <p:nvSpPr>
                <p:cNvPr id="38960" name="AutoShape 28"/>
                <p:cNvSpPr>
                  <a:spLocks noChangeArrowheads="1"/>
                </p:cNvSpPr>
                <p:nvPr/>
              </p:nvSpPr>
              <p:spPr bwMode="auto">
                <a:xfrm>
                  <a:off x="3061" y="2568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1.3</a:t>
                  </a:r>
                </a:p>
              </p:txBody>
            </p:sp>
            <p:sp>
              <p:nvSpPr>
                <p:cNvPr id="38961" name="Line 29"/>
                <p:cNvSpPr>
                  <a:spLocks noChangeShapeType="1"/>
                </p:cNvSpPr>
                <p:nvPr/>
              </p:nvSpPr>
              <p:spPr bwMode="auto">
                <a:xfrm>
                  <a:off x="2744" y="2614"/>
                  <a:ext cx="317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744" y="2341"/>
                  <a:ext cx="499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470" y="2205"/>
                  <a:ext cx="181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207" y="2423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288" y="2659"/>
                  <a:ext cx="136" cy="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6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481" y="2614"/>
                  <a:ext cx="90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57" name="AutoShape 35"/>
              <p:cNvSpPr>
                <a:spLocks noChangeArrowheads="1"/>
              </p:cNvSpPr>
              <p:nvPr/>
            </p:nvSpPr>
            <p:spPr bwMode="auto">
              <a:xfrm>
                <a:off x="612" y="3021"/>
                <a:ext cx="1452" cy="817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8926" name="Group 36"/>
            <p:cNvGrpSpPr>
              <a:grpSpLocks/>
            </p:cNvGrpSpPr>
            <p:nvPr/>
          </p:nvGrpSpPr>
          <p:grpSpPr bwMode="auto">
            <a:xfrm>
              <a:off x="2245" y="3022"/>
              <a:ext cx="1452" cy="817"/>
              <a:chOff x="2245" y="3022"/>
              <a:chExt cx="1452" cy="817"/>
            </a:xfrm>
          </p:grpSpPr>
          <p:sp>
            <p:nvSpPr>
              <p:cNvPr id="38945" name="AutoShape 37"/>
              <p:cNvSpPr>
                <a:spLocks noChangeArrowheads="1"/>
              </p:cNvSpPr>
              <p:nvPr/>
            </p:nvSpPr>
            <p:spPr bwMode="auto">
              <a:xfrm>
                <a:off x="2245" y="3022"/>
                <a:ext cx="1452" cy="817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grpSp>
            <p:nvGrpSpPr>
              <p:cNvPr id="38946" name="Group 38"/>
              <p:cNvGrpSpPr>
                <a:grpSpLocks/>
              </p:cNvGrpSpPr>
              <p:nvPr/>
            </p:nvGrpSpPr>
            <p:grpSpPr bwMode="auto">
              <a:xfrm>
                <a:off x="2426" y="3067"/>
                <a:ext cx="1170" cy="717"/>
                <a:chOff x="4059" y="2205"/>
                <a:chExt cx="1170" cy="717"/>
              </a:xfrm>
            </p:grpSpPr>
            <p:sp>
              <p:nvSpPr>
                <p:cNvPr id="38947" name="AutoShape 39"/>
                <p:cNvSpPr>
                  <a:spLocks noChangeArrowheads="1"/>
                </p:cNvSpPr>
                <p:nvPr/>
              </p:nvSpPr>
              <p:spPr bwMode="auto">
                <a:xfrm>
                  <a:off x="4131" y="2423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2.1</a:t>
                  </a:r>
                </a:p>
              </p:txBody>
            </p:sp>
            <p:sp>
              <p:nvSpPr>
                <p:cNvPr id="38948" name="AutoShape 40"/>
                <p:cNvSpPr>
                  <a:spLocks noChangeArrowheads="1"/>
                </p:cNvSpPr>
                <p:nvPr/>
              </p:nvSpPr>
              <p:spPr bwMode="auto">
                <a:xfrm>
                  <a:off x="4821" y="2205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2.2</a:t>
                  </a:r>
                </a:p>
              </p:txBody>
            </p:sp>
            <p:sp>
              <p:nvSpPr>
                <p:cNvPr id="38949" name="AutoShape 41"/>
                <p:cNvSpPr>
                  <a:spLocks noChangeArrowheads="1"/>
                </p:cNvSpPr>
                <p:nvPr/>
              </p:nvSpPr>
              <p:spPr bwMode="auto">
                <a:xfrm>
                  <a:off x="4639" y="2568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2.3</a:t>
                  </a:r>
                </a:p>
              </p:txBody>
            </p:sp>
            <p:sp>
              <p:nvSpPr>
                <p:cNvPr id="38950" name="Line 42"/>
                <p:cNvSpPr>
                  <a:spLocks noChangeShapeType="1"/>
                </p:cNvSpPr>
                <p:nvPr/>
              </p:nvSpPr>
              <p:spPr bwMode="auto">
                <a:xfrm>
                  <a:off x="4322" y="2614"/>
                  <a:ext cx="317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22" y="2341"/>
                  <a:ext cx="499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2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048" y="2205"/>
                  <a:ext cx="181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567" y="2786"/>
                  <a:ext cx="136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059" y="2614"/>
                  <a:ext cx="90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5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812" y="2432"/>
                  <a:ext cx="137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927" name="Group 48"/>
            <p:cNvGrpSpPr>
              <a:grpSpLocks/>
            </p:cNvGrpSpPr>
            <p:nvPr/>
          </p:nvGrpSpPr>
          <p:grpSpPr bwMode="auto">
            <a:xfrm>
              <a:off x="3923" y="3022"/>
              <a:ext cx="1452" cy="817"/>
              <a:chOff x="3923" y="3022"/>
              <a:chExt cx="1452" cy="817"/>
            </a:xfrm>
          </p:grpSpPr>
          <p:grpSp>
            <p:nvGrpSpPr>
              <p:cNvPr id="38937" name="Group 49"/>
              <p:cNvGrpSpPr>
                <a:grpSpLocks/>
              </p:cNvGrpSpPr>
              <p:nvPr/>
            </p:nvGrpSpPr>
            <p:grpSpPr bwMode="auto">
              <a:xfrm>
                <a:off x="4105" y="3158"/>
                <a:ext cx="1170" cy="499"/>
                <a:chOff x="4332" y="709"/>
                <a:chExt cx="1170" cy="499"/>
              </a:xfrm>
            </p:grpSpPr>
            <p:sp>
              <p:nvSpPr>
                <p:cNvPr id="38939" name="AutoShape 50"/>
                <p:cNvSpPr>
                  <a:spLocks noChangeArrowheads="1"/>
                </p:cNvSpPr>
                <p:nvPr/>
              </p:nvSpPr>
              <p:spPr bwMode="auto">
                <a:xfrm>
                  <a:off x="4404" y="927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3.1</a:t>
                  </a:r>
                </a:p>
              </p:txBody>
            </p:sp>
            <p:sp>
              <p:nvSpPr>
                <p:cNvPr id="38940" name="AutoShape 51"/>
                <p:cNvSpPr>
                  <a:spLocks noChangeArrowheads="1"/>
                </p:cNvSpPr>
                <p:nvPr/>
              </p:nvSpPr>
              <p:spPr bwMode="auto">
                <a:xfrm>
                  <a:off x="5094" y="709"/>
                  <a:ext cx="226" cy="227"/>
                </a:xfrm>
                <a:prstGeom prst="flowChartConnector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3.2</a:t>
                  </a:r>
                </a:p>
              </p:txBody>
            </p:sp>
            <p:sp>
              <p:nvSpPr>
                <p:cNvPr id="38941" name="Line 52"/>
                <p:cNvSpPr>
                  <a:spLocks noChangeShapeType="1"/>
                </p:cNvSpPr>
                <p:nvPr/>
              </p:nvSpPr>
              <p:spPr bwMode="auto">
                <a:xfrm>
                  <a:off x="4595" y="1118"/>
                  <a:ext cx="317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595" y="845"/>
                  <a:ext cx="499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5321" y="709"/>
                  <a:ext cx="181" cy="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332" y="1118"/>
                  <a:ext cx="90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38" name="AutoShape 56"/>
              <p:cNvSpPr>
                <a:spLocks noChangeArrowheads="1"/>
              </p:cNvSpPr>
              <p:nvPr/>
            </p:nvSpPr>
            <p:spPr bwMode="auto">
              <a:xfrm>
                <a:off x="3923" y="3022"/>
                <a:ext cx="1452" cy="817"/>
              </a:xfrm>
              <a:prstGeom prst="flowChartInputOutpu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38928" name="Group 57"/>
            <p:cNvGrpSpPr>
              <a:grpSpLocks/>
            </p:cNvGrpSpPr>
            <p:nvPr/>
          </p:nvGrpSpPr>
          <p:grpSpPr bwMode="auto">
            <a:xfrm>
              <a:off x="930" y="1207"/>
              <a:ext cx="4445" cy="1815"/>
              <a:chOff x="930" y="1207"/>
              <a:chExt cx="4445" cy="1815"/>
            </a:xfrm>
          </p:grpSpPr>
          <p:sp>
            <p:nvSpPr>
              <p:cNvPr id="38929" name="Line 58"/>
              <p:cNvSpPr>
                <a:spLocks noChangeShapeType="1"/>
              </p:cNvSpPr>
              <p:nvPr/>
            </p:nvSpPr>
            <p:spPr bwMode="auto">
              <a:xfrm flipH="1">
                <a:off x="2608" y="1207"/>
                <a:ext cx="272" cy="5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59"/>
              <p:cNvSpPr>
                <a:spLocks noChangeShapeType="1"/>
              </p:cNvSpPr>
              <p:nvPr/>
            </p:nvSpPr>
            <p:spPr bwMode="auto">
              <a:xfrm>
                <a:off x="3016" y="1207"/>
                <a:ext cx="590" cy="5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60"/>
              <p:cNvSpPr>
                <a:spLocks noChangeShapeType="1"/>
              </p:cNvSpPr>
              <p:nvPr/>
            </p:nvSpPr>
            <p:spPr bwMode="auto">
              <a:xfrm flipH="1">
                <a:off x="930" y="2205"/>
                <a:ext cx="1587" cy="8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61"/>
              <p:cNvSpPr>
                <a:spLocks noChangeShapeType="1"/>
              </p:cNvSpPr>
              <p:nvPr/>
            </p:nvSpPr>
            <p:spPr bwMode="auto">
              <a:xfrm flipH="1">
                <a:off x="2064" y="2341"/>
                <a:ext cx="544" cy="6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Line 62"/>
              <p:cNvSpPr>
                <a:spLocks noChangeShapeType="1"/>
              </p:cNvSpPr>
              <p:nvPr/>
            </p:nvSpPr>
            <p:spPr bwMode="auto">
              <a:xfrm flipH="1">
                <a:off x="2571" y="2432"/>
                <a:ext cx="454" cy="5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4" name="Line 63"/>
              <p:cNvSpPr>
                <a:spLocks noChangeShapeType="1"/>
              </p:cNvSpPr>
              <p:nvPr/>
            </p:nvSpPr>
            <p:spPr bwMode="auto">
              <a:xfrm>
                <a:off x="3198" y="2478"/>
                <a:ext cx="498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5" name="Line 64"/>
              <p:cNvSpPr>
                <a:spLocks noChangeShapeType="1"/>
              </p:cNvSpPr>
              <p:nvPr/>
            </p:nvSpPr>
            <p:spPr bwMode="auto">
              <a:xfrm>
                <a:off x="3379" y="2115"/>
                <a:ext cx="816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6" name="Line 65"/>
              <p:cNvSpPr>
                <a:spLocks noChangeShapeType="1"/>
              </p:cNvSpPr>
              <p:nvPr/>
            </p:nvSpPr>
            <p:spPr bwMode="auto">
              <a:xfrm>
                <a:off x="3424" y="2069"/>
                <a:ext cx="1951" cy="9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3059113" y="188913"/>
            <a:ext cx="6477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顶层</a:t>
            </a:r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5724525" y="2636838"/>
            <a:ext cx="3311525" cy="2957512"/>
            <a:chOff x="3606" y="1661"/>
            <a:chExt cx="2086" cy="1863"/>
          </a:xfrm>
        </p:grpSpPr>
        <p:sp>
          <p:nvSpPr>
            <p:cNvPr id="38921" name="Text Box 67"/>
            <p:cNvSpPr txBox="1">
              <a:spLocks noChangeArrowheads="1"/>
            </p:cNvSpPr>
            <p:nvPr/>
          </p:nvSpPr>
          <p:spPr bwMode="auto">
            <a:xfrm>
              <a:off x="3606" y="1661"/>
              <a:ext cx="5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38922" name="Text Box 68"/>
            <p:cNvSpPr txBox="1">
              <a:spLocks noChangeArrowheads="1"/>
            </p:cNvSpPr>
            <p:nvPr/>
          </p:nvSpPr>
          <p:spPr bwMode="auto">
            <a:xfrm>
              <a:off x="5193" y="3294"/>
              <a:ext cx="4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层</a:t>
              </a:r>
            </a:p>
          </p:txBody>
        </p:sp>
      </p:grpSp>
      <p:sp>
        <p:nvSpPr>
          <p:cNvPr id="38917" name="Text Box 69"/>
          <p:cNvSpPr txBox="1">
            <a:spLocks noChangeArrowheads="1"/>
          </p:cNvSpPr>
          <p:nvPr/>
        </p:nvSpPr>
        <p:spPr bwMode="auto">
          <a:xfrm>
            <a:off x="2627313" y="6165850"/>
            <a:ext cx="36734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自顶向下逐层分解示意图</a:t>
            </a:r>
          </a:p>
        </p:txBody>
      </p:sp>
      <p:sp>
        <p:nvSpPr>
          <p:cNvPr id="57414" name="Text Box 70"/>
          <p:cNvSpPr txBox="1">
            <a:spLocks noChangeArrowheads="1"/>
          </p:cNvSpPr>
          <p:nvPr/>
        </p:nvSpPr>
        <p:spPr bwMode="auto">
          <a:xfrm>
            <a:off x="250825" y="908050"/>
            <a:ext cx="2736850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  <a:buFontTx/>
              <a:buNone/>
            </a:pP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分层进行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600" u="wavyHeavy" dirty="0">
                <a:latin typeface="楷体_GB2312" pitchFamily="49" charset="-122"/>
                <a:ea typeface="楷体_GB2312" pitchFamily="49" charset="-122"/>
              </a:rPr>
              <a:t>先考虑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问题最本质的方面，</a:t>
            </a:r>
            <a:r>
              <a:rPr lang="zh-CN" altLang="en-US" sz="1600" u="wavyHeavy" dirty="0">
                <a:latin typeface="楷体_GB2312" pitchFamily="49" charset="-122"/>
                <a:ea typeface="楷体_GB2312" pitchFamily="49" charset="-122"/>
              </a:rPr>
              <a:t>忽略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细节，形成问题的</a:t>
            </a: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高层概念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322263" y="2133600"/>
            <a:ext cx="26654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  <a:buFontTx/>
              <a:buNone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再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逐层添加细节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，即在分层过程中采用不同程度的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级别，</a:t>
            </a: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最高层的问题最抽象，最低层</a:t>
            </a: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的问题最</a:t>
            </a: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具体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7416" name="Rectangle 72"/>
          <p:cNvSpPr>
            <a:spLocks noChangeArrowheads="1"/>
          </p:cNvSpPr>
          <p:nvPr/>
        </p:nvSpPr>
        <p:spPr bwMode="auto">
          <a:xfrm>
            <a:off x="5940425" y="139700"/>
            <a:ext cx="30956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lang="zh-CN" altLang="en-US" sz="1400" u="wavyHeavy" dirty="0" smtClean="0">
                <a:latin typeface="楷体_GB2312" pitchFamily="49" charset="-122"/>
                <a:ea typeface="楷体_GB2312" pitchFamily="49" charset="-122"/>
              </a:rPr>
              <a:t>抽象描述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整个系统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1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底层</a:t>
            </a:r>
            <a:r>
              <a:rPr lang="zh-CN" altLang="en-US" sz="1400" u="wavyHeavy" dirty="0" smtClean="0">
                <a:latin typeface="楷体_GB2312" pitchFamily="49" charset="-122"/>
                <a:ea typeface="楷体_GB2312" pitchFamily="49" charset="-122"/>
              </a:rPr>
              <a:t>具体刻画</a:t>
            </a:r>
            <a:r>
              <a:rPr lang="zh-CN" altLang="en-US" sz="1400" u="wavyHeavy" dirty="0">
                <a:latin typeface="楷体_GB2312" pitchFamily="49" charset="-122"/>
                <a:ea typeface="楷体_GB2312" pitchFamily="49" charset="-122"/>
              </a:rPr>
              <a:t>出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系统的</a:t>
            </a:r>
            <a:r>
              <a:rPr lang="zh-CN" altLang="en-US" sz="1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每个细节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1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中间层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1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从抽象到具体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1400" u="wavyHeavy" dirty="0">
                <a:latin typeface="楷体_GB2312" pitchFamily="49" charset="-122"/>
                <a:ea typeface="楷体_GB2312" pitchFamily="49" charset="-122"/>
              </a:rPr>
              <a:t>逐步过渡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    这种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层次分解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使分析人员分析问题时</a:t>
            </a: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不至于突然陷入细节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，而是</a:t>
            </a:r>
            <a:r>
              <a:rPr lang="zh-CN" altLang="en-US" sz="1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逐步了解更多细节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。（如在</a:t>
            </a:r>
            <a:r>
              <a:rPr lang="zh-CN" altLang="en-US" sz="1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只考虑</a:t>
            </a:r>
            <a:r>
              <a:rPr lang="zh-CN" altLang="en-US" sz="1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外部的输入和输出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其它各层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反映系统的</a:t>
            </a:r>
            <a:r>
              <a:rPr lang="zh-CN" altLang="en-US" sz="1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内部情况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10" grpId="0"/>
      <p:bldP spid="57414" grpId="0"/>
      <p:bldP spid="57415" grpId="0"/>
      <p:bldP spid="574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94"/>
          <p:cNvGrpSpPr>
            <a:grpSpLocks/>
          </p:cNvGrpSpPr>
          <p:nvPr/>
        </p:nvGrpSpPr>
        <p:grpSpPr bwMode="auto">
          <a:xfrm>
            <a:off x="146050" y="476250"/>
            <a:ext cx="8818563" cy="5688013"/>
            <a:chOff x="113" y="300"/>
            <a:chExt cx="5534" cy="3583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1755" y="300"/>
              <a:ext cx="2861" cy="31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某医药公司营销业务综合信息管理系统</a:t>
              </a:r>
            </a:p>
          </p:txBody>
        </p:sp>
        <p:sp>
          <p:nvSpPr>
            <p:cNvPr id="39940" name="Text Box 5"/>
            <p:cNvSpPr txBox="1">
              <a:spLocks noChangeArrowheads="1"/>
            </p:cNvSpPr>
            <p:nvPr/>
          </p:nvSpPr>
          <p:spPr bwMode="auto">
            <a:xfrm>
              <a:off x="689" y="935"/>
              <a:ext cx="191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客户管理</a:t>
              </a:r>
            </a:p>
          </p:txBody>
        </p:sp>
        <p:sp>
          <p:nvSpPr>
            <p:cNvPr id="39941" name="Text Box 6"/>
            <p:cNvSpPr txBox="1">
              <a:spLocks noChangeArrowheads="1"/>
            </p:cNvSpPr>
            <p:nvPr/>
          </p:nvSpPr>
          <p:spPr bwMode="auto">
            <a:xfrm>
              <a:off x="2376" y="935"/>
              <a:ext cx="192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产品管理</a:t>
              </a:r>
            </a:p>
          </p:txBody>
        </p:sp>
        <p:sp>
          <p:nvSpPr>
            <p:cNvPr id="39942" name="Text Box 7"/>
            <p:cNvSpPr txBox="1">
              <a:spLocks noChangeArrowheads="1"/>
            </p:cNvSpPr>
            <p:nvPr/>
          </p:nvSpPr>
          <p:spPr bwMode="auto">
            <a:xfrm>
              <a:off x="3082" y="935"/>
              <a:ext cx="191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采购管理</a:t>
              </a:r>
            </a:p>
          </p:txBody>
        </p:sp>
        <p:sp>
          <p:nvSpPr>
            <p:cNvPr id="39943" name="Text Box 8"/>
            <p:cNvSpPr txBox="1">
              <a:spLocks noChangeArrowheads="1"/>
            </p:cNvSpPr>
            <p:nvPr/>
          </p:nvSpPr>
          <p:spPr bwMode="auto">
            <a:xfrm>
              <a:off x="4331" y="935"/>
              <a:ext cx="191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销售管理</a:t>
              </a:r>
            </a:p>
          </p:txBody>
        </p:sp>
        <p:sp>
          <p:nvSpPr>
            <p:cNvPr id="39944" name="Text Box 12"/>
            <p:cNvSpPr txBox="1">
              <a:spLocks noChangeArrowheads="1"/>
            </p:cNvSpPr>
            <p:nvPr/>
          </p:nvSpPr>
          <p:spPr bwMode="auto">
            <a:xfrm>
              <a:off x="4707" y="935"/>
              <a:ext cx="191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账务子系统</a:t>
              </a:r>
            </a:p>
          </p:txBody>
        </p:sp>
        <p:sp>
          <p:nvSpPr>
            <p:cNvPr id="39945" name="Text Box 13"/>
            <p:cNvSpPr txBox="1">
              <a:spLocks noChangeArrowheads="1"/>
            </p:cNvSpPr>
            <p:nvPr/>
          </p:nvSpPr>
          <p:spPr bwMode="auto">
            <a:xfrm>
              <a:off x="5082" y="935"/>
              <a:ext cx="191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查询子系统</a:t>
              </a:r>
            </a:p>
          </p:txBody>
        </p:sp>
        <p:sp>
          <p:nvSpPr>
            <p:cNvPr id="39946" name="Text Box 15"/>
            <p:cNvSpPr txBox="1">
              <a:spLocks noChangeArrowheads="1"/>
            </p:cNvSpPr>
            <p:nvPr/>
          </p:nvSpPr>
          <p:spPr bwMode="auto">
            <a:xfrm>
              <a:off x="5456" y="935"/>
              <a:ext cx="191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系统维护</a:t>
              </a:r>
            </a:p>
          </p:txBody>
        </p:sp>
        <p:sp>
          <p:nvSpPr>
            <p:cNvPr id="39947" name="Line 37"/>
            <p:cNvSpPr>
              <a:spLocks noChangeShapeType="1"/>
            </p:cNvSpPr>
            <p:nvPr/>
          </p:nvSpPr>
          <p:spPr bwMode="auto">
            <a:xfrm>
              <a:off x="770" y="799"/>
              <a:ext cx="4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38"/>
            <p:cNvSpPr>
              <a:spLocks noChangeShapeType="1"/>
            </p:cNvSpPr>
            <p:nvPr/>
          </p:nvSpPr>
          <p:spPr bwMode="auto">
            <a:xfrm>
              <a:off x="3161" y="617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39"/>
            <p:cNvSpPr>
              <a:spLocks noChangeShapeType="1"/>
            </p:cNvSpPr>
            <p:nvPr/>
          </p:nvSpPr>
          <p:spPr bwMode="auto">
            <a:xfrm>
              <a:off x="769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44"/>
            <p:cNvSpPr>
              <a:spLocks noChangeShapeType="1"/>
            </p:cNvSpPr>
            <p:nvPr/>
          </p:nvSpPr>
          <p:spPr bwMode="auto">
            <a:xfrm>
              <a:off x="4053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Line 45"/>
            <p:cNvSpPr>
              <a:spLocks noChangeShapeType="1"/>
            </p:cNvSpPr>
            <p:nvPr/>
          </p:nvSpPr>
          <p:spPr bwMode="auto">
            <a:xfrm>
              <a:off x="4428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46"/>
            <p:cNvSpPr>
              <a:spLocks noChangeShapeType="1"/>
            </p:cNvSpPr>
            <p:nvPr/>
          </p:nvSpPr>
          <p:spPr bwMode="auto">
            <a:xfrm>
              <a:off x="4803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47"/>
            <p:cNvSpPr>
              <a:spLocks noChangeShapeType="1"/>
            </p:cNvSpPr>
            <p:nvPr/>
          </p:nvSpPr>
          <p:spPr bwMode="auto">
            <a:xfrm>
              <a:off x="5178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48"/>
            <p:cNvSpPr>
              <a:spLocks noChangeShapeType="1"/>
            </p:cNvSpPr>
            <p:nvPr/>
          </p:nvSpPr>
          <p:spPr bwMode="auto">
            <a:xfrm>
              <a:off x="5554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5" name="Group 56"/>
            <p:cNvGrpSpPr>
              <a:grpSpLocks/>
            </p:cNvGrpSpPr>
            <p:nvPr/>
          </p:nvGrpSpPr>
          <p:grpSpPr bwMode="auto">
            <a:xfrm>
              <a:off x="113" y="2341"/>
              <a:ext cx="1360" cy="1542"/>
              <a:chOff x="158" y="2296"/>
              <a:chExt cx="1316" cy="1542"/>
            </a:xfrm>
          </p:grpSpPr>
          <p:sp>
            <p:nvSpPr>
              <p:cNvPr id="39988" name="Rectangle 50"/>
              <p:cNvSpPr>
                <a:spLocks noChangeArrowheads="1"/>
              </p:cNvSpPr>
              <p:nvPr/>
            </p:nvSpPr>
            <p:spPr bwMode="auto">
              <a:xfrm>
                <a:off x="158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户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本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理</a:t>
                </a:r>
              </a:p>
            </p:txBody>
          </p:sp>
          <p:sp>
            <p:nvSpPr>
              <p:cNvPr id="39989" name="Rectangle 51"/>
              <p:cNvSpPr>
                <a:spLocks noChangeArrowheads="1"/>
              </p:cNvSpPr>
              <p:nvPr/>
            </p:nvSpPr>
            <p:spPr bwMode="auto">
              <a:xfrm>
                <a:off x="386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户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析</a:t>
                </a:r>
              </a:p>
            </p:txBody>
          </p:sp>
          <p:sp>
            <p:nvSpPr>
              <p:cNvPr id="39990" name="Rectangle 52"/>
              <p:cNvSpPr>
                <a:spLocks noChangeArrowheads="1"/>
              </p:cNvSpPr>
              <p:nvPr/>
            </p:nvSpPr>
            <p:spPr bwMode="auto">
              <a:xfrm>
                <a:off x="612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户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网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上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操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作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行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析</a:t>
                </a:r>
              </a:p>
            </p:txBody>
          </p:sp>
          <p:sp>
            <p:nvSpPr>
              <p:cNvPr id="39991" name="Rectangle 53"/>
              <p:cNvSpPr>
                <a:spLocks noChangeArrowheads="1"/>
              </p:cNvSpPr>
              <p:nvPr/>
            </p:nvSpPr>
            <p:spPr bwMode="auto">
              <a:xfrm>
                <a:off x="839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户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个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化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定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制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服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务</a:t>
                </a:r>
              </a:p>
            </p:txBody>
          </p:sp>
          <p:sp>
            <p:nvSpPr>
              <p:cNvPr id="39992" name="Rectangle 54"/>
              <p:cNvSpPr>
                <a:spLocks noChangeArrowheads="1"/>
              </p:cNvSpPr>
              <p:nvPr/>
            </p:nvSpPr>
            <p:spPr bwMode="auto">
              <a:xfrm>
                <a:off x="1066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户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售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后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服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理</a:t>
                </a:r>
              </a:p>
            </p:txBody>
          </p:sp>
          <p:sp>
            <p:nvSpPr>
              <p:cNvPr id="39993" name="Rectangle 55"/>
              <p:cNvSpPr>
                <a:spLocks noChangeArrowheads="1"/>
              </p:cNvSpPr>
              <p:nvPr/>
            </p:nvSpPr>
            <p:spPr bwMode="auto">
              <a:xfrm>
                <a:off x="1293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latin typeface="楷体_GB2312" pitchFamily="49" charset="-122"/>
                    <a:ea typeface="楷体_GB2312" pitchFamily="49" charset="-122"/>
                  </a:rPr>
                  <a:t>GIS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楷体_GB2312" pitchFamily="49" charset="-122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楷体_GB2312" pitchFamily="49" charset="-122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楷体_GB2312" pitchFamily="49" charset="-122"/>
                    <a:ea typeface="楷体_GB2312" pitchFamily="49" charset="-122"/>
                  </a:rPr>
                  <a:t>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楷体_GB2312" pitchFamily="49" charset="-122"/>
                    <a:ea typeface="楷体_GB2312" pitchFamily="49" charset="-122"/>
                  </a:rPr>
                  <a:t>理</a:t>
                </a:r>
              </a:p>
            </p:txBody>
          </p:sp>
        </p:grpSp>
        <p:grpSp>
          <p:nvGrpSpPr>
            <p:cNvPr id="39956" name="Group 65"/>
            <p:cNvGrpSpPr>
              <a:grpSpLocks/>
            </p:cNvGrpSpPr>
            <p:nvPr/>
          </p:nvGrpSpPr>
          <p:grpSpPr bwMode="auto">
            <a:xfrm>
              <a:off x="1661" y="2341"/>
              <a:ext cx="1594" cy="1542"/>
              <a:chOff x="1565" y="2296"/>
              <a:chExt cx="1542" cy="1542"/>
            </a:xfrm>
          </p:grpSpPr>
          <p:sp>
            <p:nvSpPr>
              <p:cNvPr id="39981" name="Rectangle 58"/>
              <p:cNvSpPr>
                <a:spLocks noChangeArrowheads="1"/>
              </p:cNvSpPr>
              <p:nvPr/>
            </p:nvSpPr>
            <p:spPr bwMode="auto">
              <a:xfrm>
                <a:off x="1565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本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理</a:t>
                </a:r>
              </a:p>
            </p:txBody>
          </p:sp>
          <p:sp>
            <p:nvSpPr>
              <p:cNvPr id="39982" name="Rectangle 59"/>
              <p:cNvSpPr>
                <a:spLocks noChangeArrowheads="1"/>
              </p:cNvSpPr>
              <p:nvPr/>
            </p:nvSpPr>
            <p:spPr bwMode="auto">
              <a:xfrm>
                <a:off x="1792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属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定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义</a:t>
                </a:r>
              </a:p>
            </p:txBody>
          </p:sp>
          <p:sp>
            <p:nvSpPr>
              <p:cNvPr id="39983" name="Rectangle 60"/>
              <p:cNvSpPr>
                <a:spLocks noChangeArrowheads="1"/>
              </p:cNvSpPr>
              <p:nvPr/>
            </p:nvSpPr>
            <p:spPr bwMode="auto">
              <a:xfrm>
                <a:off x="2018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个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化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定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制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服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务</a:t>
                </a:r>
              </a:p>
            </p:txBody>
          </p:sp>
          <p:sp>
            <p:nvSpPr>
              <p:cNvPr id="39984" name="Rectangle 61"/>
              <p:cNvSpPr>
                <a:spLocks noChangeArrowheads="1"/>
              </p:cNvSpPr>
              <p:nvPr/>
            </p:nvSpPr>
            <p:spPr bwMode="auto">
              <a:xfrm>
                <a:off x="2245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新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发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布</a:t>
                </a:r>
              </a:p>
            </p:txBody>
          </p:sp>
          <p:sp>
            <p:nvSpPr>
              <p:cNvPr id="39985" name="Rectangle 62"/>
              <p:cNvSpPr>
                <a:spLocks noChangeArrowheads="1"/>
              </p:cNvSpPr>
              <p:nvPr/>
            </p:nvSpPr>
            <p:spPr bwMode="auto">
              <a:xfrm>
                <a:off x="2472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促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销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发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布</a:t>
                </a:r>
              </a:p>
            </p:txBody>
          </p:sp>
          <p:sp>
            <p:nvSpPr>
              <p:cNvPr id="39986" name="Rectangle 63"/>
              <p:cNvSpPr>
                <a:spLocks noChangeArrowheads="1"/>
              </p:cNvSpPr>
              <p:nvPr/>
            </p:nvSpPr>
            <p:spPr bwMode="auto">
              <a:xfrm>
                <a:off x="2699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查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询</a:t>
                </a:r>
              </a:p>
            </p:txBody>
          </p:sp>
          <p:sp>
            <p:nvSpPr>
              <p:cNvPr id="39987" name="Rectangle 64"/>
              <p:cNvSpPr>
                <a:spLocks noChangeArrowheads="1"/>
              </p:cNvSpPr>
              <p:nvPr/>
            </p:nvSpPr>
            <p:spPr bwMode="auto">
              <a:xfrm>
                <a:off x="2926" y="2296"/>
                <a:ext cx="181" cy="1542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品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息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接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Verdana" panose="020B0604030504040204" pitchFamily="34" charset="0"/>
                    <a:ea typeface="楷体_GB2312" pitchFamily="49" charset="-122"/>
                  </a:rPr>
                  <a:t>口</a:t>
                </a:r>
              </a:p>
            </p:txBody>
          </p:sp>
        </p:grpSp>
        <p:sp>
          <p:nvSpPr>
            <p:cNvPr id="39957" name="Text Box 66"/>
            <p:cNvSpPr txBox="1">
              <a:spLocks noChangeArrowheads="1"/>
            </p:cNvSpPr>
            <p:nvPr/>
          </p:nvSpPr>
          <p:spPr bwMode="auto">
            <a:xfrm>
              <a:off x="3973" y="935"/>
              <a:ext cx="192" cy="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latin typeface="Verdana" panose="020B0604030504040204" pitchFamily="34" charset="0"/>
                  <a:ea typeface="楷体_GB2312" pitchFamily="49" charset="-122"/>
                </a:rPr>
                <a:t>库存管理</a:t>
              </a:r>
            </a:p>
          </p:txBody>
        </p:sp>
        <p:sp>
          <p:nvSpPr>
            <p:cNvPr id="39958" name="Line 67"/>
            <p:cNvSpPr>
              <a:spLocks noChangeShapeType="1"/>
            </p:cNvSpPr>
            <p:nvPr/>
          </p:nvSpPr>
          <p:spPr bwMode="auto">
            <a:xfrm>
              <a:off x="2458" y="799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69"/>
            <p:cNvSpPr>
              <a:spLocks noChangeShapeType="1"/>
            </p:cNvSpPr>
            <p:nvPr/>
          </p:nvSpPr>
          <p:spPr bwMode="auto">
            <a:xfrm>
              <a:off x="3444" y="1479"/>
              <a:ext cx="3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70"/>
            <p:cNvSpPr>
              <a:spLocks noChangeShapeType="1"/>
            </p:cNvSpPr>
            <p:nvPr/>
          </p:nvSpPr>
          <p:spPr bwMode="auto">
            <a:xfrm>
              <a:off x="1473" y="1479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61" name="Group 79"/>
            <p:cNvGrpSpPr>
              <a:grpSpLocks/>
            </p:cNvGrpSpPr>
            <p:nvPr/>
          </p:nvGrpSpPr>
          <p:grpSpPr bwMode="auto">
            <a:xfrm>
              <a:off x="207" y="2069"/>
              <a:ext cx="1173" cy="272"/>
              <a:chOff x="204" y="2024"/>
              <a:chExt cx="1134" cy="272"/>
            </a:xfrm>
          </p:grpSpPr>
          <p:sp>
            <p:nvSpPr>
              <p:cNvPr id="39973" name="Line 71"/>
              <p:cNvSpPr>
                <a:spLocks noChangeShapeType="1"/>
              </p:cNvSpPr>
              <p:nvPr/>
            </p:nvSpPr>
            <p:spPr bwMode="auto">
              <a:xfrm>
                <a:off x="204" y="2160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4" name="Line 72"/>
              <p:cNvSpPr>
                <a:spLocks noChangeShapeType="1"/>
              </p:cNvSpPr>
              <p:nvPr/>
            </p:nvSpPr>
            <p:spPr bwMode="auto">
              <a:xfrm>
                <a:off x="204" y="216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5" name="Line 73"/>
              <p:cNvSpPr>
                <a:spLocks noChangeShapeType="1"/>
              </p:cNvSpPr>
              <p:nvPr/>
            </p:nvSpPr>
            <p:spPr bwMode="auto">
              <a:xfrm>
                <a:off x="431" y="216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6" name="Line 74"/>
              <p:cNvSpPr>
                <a:spLocks noChangeShapeType="1"/>
              </p:cNvSpPr>
              <p:nvPr/>
            </p:nvSpPr>
            <p:spPr bwMode="auto">
              <a:xfrm>
                <a:off x="657" y="216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Line 75"/>
              <p:cNvSpPr>
                <a:spLocks noChangeShapeType="1"/>
              </p:cNvSpPr>
              <p:nvPr/>
            </p:nvSpPr>
            <p:spPr bwMode="auto">
              <a:xfrm>
                <a:off x="884" y="216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8" name="Line 76"/>
              <p:cNvSpPr>
                <a:spLocks noChangeShapeType="1"/>
              </p:cNvSpPr>
              <p:nvPr/>
            </p:nvSpPr>
            <p:spPr bwMode="auto">
              <a:xfrm>
                <a:off x="1111" y="216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9" name="Line 77"/>
              <p:cNvSpPr>
                <a:spLocks noChangeShapeType="1"/>
              </p:cNvSpPr>
              <p:nvPr/>
            </p:nvSpPr>
            <p:spPr bwMode="auto">
              <a:xfrm>
                <a:off x="1338" y="2160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0" name="Line 78"/>
              <p:cNvSpPr>
                <a:spLocks noChangeShapeType="1"/>
              </p:cNvSpPr>
              <p:nvPr/>
            </p:nvSpPr>
            <p:spPr bwMode="auto">
              <a:xfrm>
                <a:off x="766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62" name="Group 88"/>
            <p:cNvGrpSpPr>
              <a:grpSpLocks/>
            </p:cNvGrpSpPr>
            <p:nvPr/>
          </p:nvGrpSpPr>
          <p:grpSpPr bwMode="auto">
            <a:xfrm>
              <a:off x="1755" y="2069"/>
              <a:ext cx="1406" cy="272"/>
              <a:chOff x="1701" y="1888"/>
              <a:chExt cx="1360" cy="272"/>
            </a:xfrm>
          </p:grpSpPr>
          <p:sp>
            <p:nvSpPr>
              <p:cNvPr id="39965" name="Line 80"/>
              <p:cNvSpPr>
                <a:spLocks noChangeShapeType="1"/>
              </p:cNvSpPr>
              <p:nvPr/>
            </p:nvSpPr>
            <p:spPr bwMode="auto">
              <a:xfrm>
                <a:off x="1701" y="2024"/>
                <a:ext cx="13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Line 81"/>
              <p:cNvSpPr>
                <a:spLocks noChangeShapeType="1"/>
              </p:cNvSpPr>
              <p:nvPr/>
            </p:nvSpPr>
            <p:spPr bwMode="auto">
              <a:xfrm>
                <a:off x="1701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Line 82"/>
              <p:cNvSpPr>
                <a:spLocks noChangeShapeType="1"/>
              </p:cNvSpPr>
              <p:nvPr/>
            </p:nvSpPr>
            <p:spPr bwMode="auto">
              <a:xfrm>
                <a:off x="1927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Line 83"/>
              <p:cNvSpPr>
                <a:spLocks noChangeShapeType="1"/>
              </p:cNvSpPr>
              <p:nvPr/>
            </p:nvSpPr>
            <p:spPr bwMode="auto">
              <a:xfrm>
                <a:off x="2154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Line 84"/>
              <p:cNvSpPr>
                <a:spLocks noChangeShapeType="1"/>
              </p:cNvSpPr>
              <p:nvPr/>
            </p:nvSpPr>
            <p:spPr bwMode="auto">
              <a:xfrm>
                <a:off x="2381" y="188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Line 85"/>
              <p:cNvSpPr>
                <a:spLocks noChangeShapeType="1"/>
              </p:cNvSpPr>
              <p:nvPr/>
            </p:nvSpPr>
            <p:spPr bwMode="auto">
              <a:xfrm>
                <a:off x="2608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Line 86"/>
              <p:cNvSpPr>
                <a:spLocks noChangeShapeType="1"/>
              </p:cNvSpPr>
              <p:nvPr/>
            </p:nvSpPr>
            <p:spPr bwMode="auto">
              <a:xfrm>
                <a:off x="2835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Line 87"/>
              <p:cNvSpPr>
                <a:spLocks noChangeShapeType="1"/>
              </p:cNvSpPr>
              <p:nvPr/>
            </p:nvSpPr>
            <p:spPr bwMode="auto">
              <a:xfrm>
                <a:off x="3061" y="2024"/>
                <a:ext cx="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63" name="Line 89"/>
            <p:cNvSpPr>
              <a:spLocks noChangeShapeType="1"/>
            </p:cNvSpPr>
            <p:nvPr/>
          </p:nvSpPr>
          <p:spPr bwMode="auto">
            <a:xfrm>
              <a:off x="3537" y="3021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Line 90"/>
            <p:cNvSpPr>
              <a:spLocks noChangeShapeType="1"/>
            </p:cNvSpPr>
            <p:nvPr/>
          </p:nvSpPr>
          <p:spPr bwMode="auto">
            <a:xfrm>
              <a:off x="4570" y="3021"/>
              <a:ext cx="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1403351" y="765175"/>
            <a:ext cx="23765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、描述工具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403648" y="1686516"/>
            <a:ext cx="7272808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SA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 sz="2400" b="1" u="wavyHeavy" dirty="0">
                <a:latin typeface="楷体_GB2312" pitchFamily="49" charset="-122"/>
                <a:ea typeface="楷体_GB2312" pitchFamily="49" charset="-122"/>
              </a:rPr>
              <a:t>图形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半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形式化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描述方式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工具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表达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需求，并构成“需求说明书”中的主要部分。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常用描述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工具有：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数据流图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通过数据的流动，描述系统的分解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即，描述系统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由哪几个部分组成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，各部分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之间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什么联系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数据字典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定义数据流图中的每一个图形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元素。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结构化语言、判定表、判定树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详细描述数据流图中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不能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再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被分解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的每一个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403350" y="765175"/>
            <a:ext cx="43927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、分析建模与描述工具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403648" y="1700213"/>
            <a:ext cx="727280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结构化分析的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本质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就是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！</a:t>
            </a:r>
          </a:p>
          <a:p>
            <a:pPr algn="just" eaLnBrk="1" hangingPunct="1"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（通过建立的模型，对需求进行分析）</a:t>
            </a:r>
          </a:p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模型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应达到的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基本目标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     ■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用户需求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     ■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定义需求，作为验收标准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     ■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为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后续阶段的软件设计奠定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78"/>
          <p:cNvGrpSpPr>
            <a:grpSpLocks/>
          </p:cNvGrpSpPr>
          <p:nvPr/>
        </p:nvGrpSpPr>
        <p:grpSpPr bwMode="auto">
          <a:xfrm>
            <a:off x="2606675" y="548556"/>
            <a:ext cx="3910013" cy="3671888"/>
            <a:chOff x="1642" y="618"/>
            <a:chExt cx="2463" cy="2313"/>
          </a:xfrm>
        </p:grpSpPr>
        <p:sp>
          <p:nvSpPr>
            <p:cNvPr id="43045" name="AutoShape 38"/>
            <p:cNvSpPr>
              <a:spLocks noChangeArrowheads="1"/>
            </p:cNvSpPr>
            <p:nvPr/>
          </p:nvSpPr>
          <p:spPr bwMode="auto">
            <a:xfrm>
              <a:off x="1642" y="618"/>
              <a:ext cx="2463" cy="2313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43046" name="AutoShape 39"/>
            <p:cNvSpPr>
              <a:spLocks noChangeArrowheads="1"/>
            </p:cNvSpPr>
            <p:nvPr/>
          </p:nvSpPr>
          <p:spPr bwMode="auto">
            <a:xfrm>
              <a:off x="2086" y="980"/>
              <a:ext cx="1610" cy="158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43047" name="AutoShape 40"/>
            <p:cNvSpPr>
              <a:spLocks noChangeArrowheads="1"/>
            </p:cNvSpPr>
            <p:nvPr/>
          </p:nvSpPr>
          <p:spPr bwMode="auto">
            <a:xfrm>
              <a:off x="2589" y="1479"/>
              <a:ext cx="568" cy="59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字典</a:t>
              </a:r>
            </a:p>
          </p:txBody>
        </p:sp>
      </p:grpSp>
      <p:sp>
        <p:nvSpPr>
          <p:cNvPr id="69673" name="Text Box 41"/>
          <p:cNvSpPr txBox="1">
            <a:spLocks noChangeArrowheads="1"/>
          </p:cNvSpPr>
          <p:nvPr/>
        </p:nvSpPr>
        <p:spPr bwMode="auto">
          <a:xfrm rot="-3350418">
            <a:off x="3141662" y="1820144"/>
            <a:ext cx="1643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实体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关系图</a:t>
            </a:r>
          </a:p>
        </p:txBody>
      </p:sp>
      <p:sp>
        <p:nvSpPr>
          <p:cNvPr id="69674" name="Text Box 42"/>
          <p:cNvSpPr txBox="1">
            <a:spLocks noChangeArrowheads="1"/>
          </p:cNvSpPr>
          <p:nvPr/>
        </p:nvSpPr>
        <p:spPr bwMode="auto">
          <a:xfrm rot="3577253">
            <a:off x="4764088" y="1813794"/>
            <a:ext cx="10175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数据流图</a:t>
            </a:r>
          </a:p>
        </p:txBody>
      </p:sp>
      <p:sp>
        <p:nvSpPr>
          <p:cNvPr id="69675" name="Text Box 43"/>
          <p:cNvSpPr txBox="1">
            <a:spLocks noChangeArrowheads="1"/>
          </p:cNvSpPr>
          <p:nvPr/>
        </p:nvSpPr>
        <p:spPr bwMode="auto">
          <a:xfrm>
            <a:off x="3989388" y="3090144"/>
            <a:ext cx="1166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状态转换图</a:t>
            </a:r>
          </a:p>
        </p:txBody>
      </p:sp>
      <p:sp>
        <p:nvSpPr>
          <p:cNvPr id="69676" name="Text Box 44"/>
          <p:cNvSpPr txBox="1">
            <a:spLocks noChangeArrowheads="1"/>
          </p:cNvSpPr>
          <p:nvPr/>
        </p:nvSpPr>
        <p:spPr bwMode="auto">
          <a:xfrm rot="-3533471">
            <a:off x="2592388" y="1448669"/>
            <a:ext cx="1500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数据对象描述</a:t>
            </a:r>
          </a:p>
        </p:txBody>
      </p:sp>
      <p:sp>
        <p:nvSpPr>
          <p:cNvPr id="69677" name="Text Box 45"/>
          <p:cNvSpPr txBox="1">
            <a:spLocks noChangeArrowheads="1"/>
          </p:cNvSpPr>
          <p:nvPr/>
        </p:nvSpPr>
        <p:spPr bwMode="auto">
          <a:xfrm rot="3435886">
            <a:off x="5222875" y="1601069"/>
            <a:ext cx="1525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处理规格说明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3929063" y="3682281"/>
            <a:ext cx="13858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控制规格说明</a:t>
            </a:r>
          </a:p>
        </p:txBody>
      </p:sp>
      <p:sp>
        <p:nvSpPr>
          <p:cNvPr id="43017" name="Line 48"/>
          <p:cNvSpPr>
            <a:spLocks noChangeShapeType="1"/>
          </p:cNvSpPr>
          <p:nvPr/>
        </p:nvSpPr>
        <p:spPr bwMode="auto">
          <a:xfrm>
            <a:off x="4525963" y="558081"/>
            <a:ext cx="0" cy="133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49"/>
          <p:cNvSpPr>
            <a:spLocks noChangeShapeType="1"/>
          </p:cNvSpPr>
          <p:nvPr/>
        </p:nvSpPr>
        <p:spPr bwMode="auto">
          <a:xfrm flipV="1">
            <a:off x="3068638" y="2712319"/>
            <a:ext cx="1165225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50"/>
          <p:cNvSpPr>
            <a:spLocks noChangeShapeType="1"/>
          </p:cNvSpPr>
          <p:nvPr/>
        </p:nvSpPr>
        <p:spPr bwMode="auto">
          <a:xfrm>
            <a:off x="4852988" y="2737719"/>
            <a:ext cx="1166812" cy="84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3867150" y="3285406"/>
            <a:ext cx="4303713" cy="1312863"/>
            <a:chOff x="2436" y="2342"/>
            <a:chExt cx="2711" cy="827"/>
          </a:xfrm>
        </p:grpSpPr>
        <p:grpSp>
          <p:nvGrpSpPr>
            <p:cNvPr id="43040" name="Group 51"/>
            <p:cNvGrpSpPr>
              <a:grpSpLocks/>
            </p:cNvGrpSpPr>
            <p:nvPr/>
          </p:nvGrpSpPr>
          <p:grpSpPr bwMode="auto">
            <a:xfrm>
              <a:off x="2436" y="2342"/>
              <a:ext cx="1963" cy="726"/>
              <a:chOff x="2426" y="2387"/>
              <a:chExt cx="1906" cy="726"/>
            </a:xfrm>
          </p:grpSpPr>
          <p:sp>
            <p:nvSpPr>
              <p:cNvPr id="43042" name="Line 52"/>
              <p:cNvSpPr>
                <a:spLocks noChangeShapeType="1"/>
              </p:cNvSpPr>
              <p:nvPr/>
            </p:nvSpPr>
            <p:spPr bwMode="auto">
              <a:xfrm>
                <a:off x="2426" y="3113"/>
                <a:ext cx="19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Line 53"/>
              <p:cNvSpPr>
                <a:spLocks noChangeShapeType="1"/>
              </p:cNvSpPr>
              <p:nvPr/>
            </p:nvSpPr>
            <p:spPr bwMode="auto">
              <a:xfrm>
                <a:off x="3288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Line 54"/>
              <p:cNvSpPr>
                <a:spLocks noChangeShapeType="1"/>
              </p:cNvSpPr>
              <p:nvPr/>
            </p:nvSpPr>
            <p:spPr bwMode="auto">
              <a:xfrm>
                <a:off x="2426" y="2387"/>
                <a:ext cx="0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41" name="Text Box 55"/>
            <p:cNvSpPr txBox="1">
              <a:spLocks noChangeArrowheads="1"/>
            </p:cNvSpPr>
            <p:nvPr/>
          </p:nvSpPr>
          <p:spPr bwMode="auto">
            <a:xfrm>
              <a:off x="4492" y="2977"/>
              <a:ext cx="6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行为模型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827088" y="332656"/>
            <a:ext cx="3262312" cy="1223963"/>
            <a:chOff x="521" y="482"/>
            <a:chExt cx="2055" cy="771"/>
          </a:xfrm>
        </p:grpSpPr>
        <p:sp>
          <p:nvSpPr>
            <p:cNvPr id="43035" name="Text Box 56"/>
            <p:cNvSpPr txBox="1">
              <a:spLocks noChangeArrowheads="1"/>
            </p:cNvSpPr>
            <p:nvPr/>
          </p:nvSpPr>
          <p:spPr bwMode="auto">
            <a:xfrm>
              <a:off x="521" y="482"/>
              <a:ext cx="6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数据模型</a:t>
              </a:r>
            </a:p>
          </p:txBody>
        </p:sp>
        <p:grpSp>
          <p:nvGrpSpPr>
            <p:cNvPr id="43036" name="Group 58"/>
            <p:cNvGrpSpPr>
              <a:grpSpLocks/>
            </p:cNvGrpSpPr>
            <p:nvPr/>
          </p:nvGrpSpPr>
          <p:grpSpPr bwMode="auto">
            <a:xfrm>
              <a:off x="1268" y="573"/>
              <a:ext cx="1308" cy="680"/>
              <a:chOff x="1292" y="618"/>
              <a:chExt cx="1270" cy="680"/>
            </a:xfrm>
          </p:grpSpPr>
          <p:sp>
            <p:nvSpPr>
              <p:cNvPr id="43037" name="Line 59"/>
              <p:cNvSpPr>
                <a:spLocks noChangeShapeType="1"/>
              </p:cNvSpPr>
              <p:nvPr/>
            </p:nvSpPr>
            <p:spPr bwMode="auto">
              <a:xfrm flipV="1">
                <a:off x="2562" y="618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Line 60"/>
              <p:cNvSpPr>
                <a:spLocks noChangeShapeType="1"/>
              </p:cNvSpPr>
              <p:nvPr/>
            </p:nvSpPr>
            <p:spPr bwMode="auto">
              <a:xfrm flipH="1">
                <a:off x="1292" y="618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Line 61"/>
              <p:cNvSpPr>
                <a:spLocks noChangeShapeType="1"/>
              </p:cNvSpPr>
              <p:nvPr/>
            </p:nvSpPr>
            <p:spPr bwMode="auto">
              <a:xfrm flipV="1">
                <a:off x="2200" y="618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4979988" y="332656"/>
            <a:ext cx="3263900" cy="1223963"/>
            <a:chOff x="3137" y="482"/>
            <a:chExt cx="2056" cy="771"/>
          </a:xfrm>
        </p:grpSpPr>
        <p:sp>
          <p:nvSpPr>
            <p:cNvPr id="43030" name="Text Box 57"/>
            <p:cNvSpPr txBox="1">
              <a:spLocks noChangeArrowheads="1"/>
            </p:cNvSpPr>
            <p:nvPr/>
          </p:nvSpPr>
          <p:spPr bwMode="auto">
            <a:xfrm>
              <a:off x="4539" y="482"/>
              <a:ext cx="6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功能模型</a:t>
              </a:r>
            </a:p>
          </p:txBody>
        </p:sp>
        <p:grpSp>
          <p:nvGrpSpPr>
            <p:cNvPr id="43031" name="Group 62"/>
            <p:cNvGrpSpPr>
              <a:grpSpLocks/>
            </p:cNvGrpSpPr>
            <p:nvPr/>
          </p:nvGrpSpPr>
          <p:grpSpPr bwMode="auto">
            <a:xfrm>
              <a:off x="3137" y="573"/>
              <a:ext cx="1308" cy="680"/>
              <a:chOff x="3107" y="618"/>
              <a:chExt cx="1270" cy="680"/>
            </a:xfrm>
          </p:grpSpPr>
          <p:sp>
            <p:nvSpPr>
              <p:cNvPr id="43032" name="Line 63"/>
              <p:cNvSpPr>
                <a:spLocks noChangeShapeType="1"/>
              </p:cNvSpPr>
              <p:nvPr/>
            </p:nvSpPr>
            <p:spPr bwMode="auto">
              <a:xfrm flipV="1">
                <a:off x="3107" y="618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Line 64"/>
              <p:cNvSpPr>
                <a:spLocks noChangeShapeType="1"/>
              </p:cNvSpPr>
              <p:nvPr/>
            </p:nvSpPr>
            <p:spPr bwMode="auto">
              <a:xfrm flipH="1">
                <a:off x="3107" y="618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Line 65"/>
              <p:cNvSpPr>
                <a:spLocks noChangeShapeType="1"/>
              </p:cNvSpPr>
              <p:nvPr/>
            </p:nvSpPr>
            <p:spPr bwMode="auto">
              <a:xfrm flipV="1">
                <a:off x="3424" y="618"/>
                <a:ext cx="0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23" name="Text Box 66"/>
          <p:cNvSpPr txBox="1">
            <a:spLocks noChangeArrowheads="1"/>
          </p:cNvSpPr>
          <p:nvPr/>
        </p:nvSpPr>
        <p:spPr bwMode="auto">
          <a:xfrm>
            <a:off x="2332038" y="5372969"/>
            <a:ext cx="3463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分析模型的结构</a:t>
            </a:r>
          </a:p>
        </p:txBody>
      </p:sp>
      <p:sp>
        <p:nvSpPr>
          <p:cNvPr id="69700" name="Rectangle 68"/>
          <p:cNvSpPr>
            <a:spLocks noChangeArrowheads="1"/>
          </p:cNvSpPr>
          <p:nvPr/>
        </p:nvSpPr>
        <p:spPr bwMode="auto">
          <a:xfrm>
            <a:off x="179388" y="743819"/>
            <a:ext cx="25209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数据对象之间的关系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，完成</a:t>
            </a:r>
            <a:r>
              <a:rPr lang="zh-CN" altLang="en-US" sz="1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数据建模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活动，图中出现的</a:t>
            </a:r>
            <a:r>
              <a:rPr lang="zh-CN" altLang="en-US" sz="16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每个数据对象的</a:t>
            </a:r>
            <a:r>
              <a:rPr lang="zh-CN" altLang="en-US" sz="18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均可在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数据对象描述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1600" dirty="0" smtClean="0">
                <a:latin typeface="楷体_GB2312" pitchFamily="49" charset="-122"/>
                <a:ea typeface="楷体_GB2312" pitchFamily="49" charset="-122"/>
              </a:rPr>
              <a:t>中说明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9701" name="Rectangle 69"/>
          <p:cNvSpPr>
            <a:spLocks noChangeArrowheads="1"/>
          </p:cNvSpPr>
          <p:nvPr/>
        </p:nvSpPr>
        <p:spPr bwMode="auto">
          <a:xfrm>
            <a:off x="6551613" y="619994"/>
            <a:ext cx="2484437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lang="zh-CN" altLang="en-US" sz="18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数据在系统</a:t>
            </a:r>
            <a:r>
              <a:rPr lang="zh-CN" altLang="en-US" sz="1800" b="1" dirty="0" smtClean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中流动时</a:t>
            </a:r>
            <a:r>
              <a:rPr lang="zh-CN" altLang="en-US" sz="18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如何变换、变换数据流的功能与子功能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，并在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处理规格说明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中对数据流图内所出现的</a:t>
            </a: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各个功能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进行描述。</a:t>
            </a: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9702" name="Rectangle 70"/>
          <p:cNvSpPr>
            <a:spLocks noChangeArrowheads="1"/>
          </p:cNvSpPr>
          <p:nvPr/>
        </p:nvSpPr>
        <p:spPr bwMode="auto">
          <a:xfrm>
            <a:off x="6443663" y="4682406"/>
            <a:ext cx="252095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描述系统中的</a:t>
            </a:r>
            <a:r>
              <a:rPr lang="zh-CN" altLang="en-US" sz="18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各种</a:t>
            </a:r>
            <a:r>
              <a:rPr lang="zh-CN" altLang="en-US" sz="1800" b="1" dirty="0" smtClean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行为模式</a:t>
            </a:r>
            <a:r>
              <a:rPr lang="en-US" altLang="zh-CN" sz="1800" b="1" dirty="0" smtClean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1800" b="1" dirty="0" smtClean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en-US" altLang="zh-CN" sz="1800" b="1" dirty="0" smtClean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sz="18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在不同状态间转换的方式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，并将有关的控制在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控制规格说明</a:t>
            </a:r>
            <a:r>
              <a:rPr lang="zh-CN" altLang="en-US" sz="1600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中加以描述。 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539750" y="2503408"/>
            <a:ext cx="3671888" cy="2351088"/>
            <a:chOff x="340" y="1858"/>
            <a:chExt cx="2313" cy="1481"/>
          </a:xfrm>
        </p:grpSpPr>
        <p:sp>
          <p:nvSpPr>
            <p:cNvPr id="43028" name="Line 72"/>
            <p:cNvSpPr>
              <a:spLocks noChangeShapeType="1"/>
            </p:cNvSpPr>
            <p:nvPr/>
          </p:nvSpPr>
          <p:spPr bwMode="auto">
            <a:xfrm flipH="1">
              <a:off x="385" y="1858"/>
              <a:ext cx="2268" cy="84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Rectangle 73"/>
            <p:cNvSpPr>
              <a:spLocks noChangeArrowheads="1"/>
            </p:cNvSpPr>
            <p:nvPr/>
          </p:nvSpPr>
          <p:spPr bwMode="auto">
            <a:xfrm>
              <a:off x="340" y="2751"/>
              <a:ext cx="1497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FF3300"/>
                  </a:solidFill>
                  <a:latin typeface="Verdana" panose="020B0604030504040204" pitchFamily="34" charset="0"/>
                </a:rPr>
                <a:t>核心</a:t>
              </a:r>
              <a:r>
                <a:rPr lang="zh-CN" altLang="en-US" sz="1600" dirty="0">
                  <a:latin typeface="Verdana" panose="020B0604030504040204" pitchFamily="34" charset="0"/>
                </a:rPr>
                <a:t>，描述使用和产生的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dirty="0">
                  <a:latin typeface="Verdana" panose="020B0604030504040204" pitchFamily="34" charset="0"/>
                </a:rPr>
                <a:t>所有数据对象。（</a:t>
              </a:r>
              <a:r>
                <a:rPr lang="zh-CN" altLang="en-US" sz="1800" b="1" dirty="0">
                  <a:solidFill>
                    <a:srgbClr val="008080"/>
                  </a:solidFill>
                  <a:latin typeface="Verdana" panose="020B0604030504040204" pitchFamily="34" charset="0"/>
                  <a:ea typeface="楷体_GB2312" pitchFamily="49" charset="-122"/>
                </a:rPr>
                <a:t>数据项、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8080"/>
                  </a:solidFill>
                  <a:latin typeface="Verdana" panose="020B0604030504040204" pitchFamily="34" charset="0"/>
                  <a:ea typeface="楷体_GB2312" pitchFamily="49" charset="-122"/>
                </a:rPr>
                <a:t>数据流、数据存储、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8080"/>
                  </a:solidFill>
                  <a:latin typeface="Verdana" panose="020B0604030504040204" pitchFamily="34" charset="0"/>
                  <a:ea typeface="楷体_GB2312" pitchFamily="49" charset="-122"/>
                </a:rPr>
                <a:t>基本处理</a:t>
              </a:r>
              <a:r>
                <a:rPr lang="zh-CN" altLang="en-US" sz="1600" dirty="0">
                  <a:latin typeface="Verdana" panose="020B0604030504040204" pitchFamily="34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3" grpId="0"/>
      <p:bldP spid="69674" grpId="0"/>
      <p:bldP spid="69675" grpId="0"/>
      <p:bldP spid="69676" grpId="0"/>
      <p:bldP spid="69677" grpId="0"/>
      <p:bldP spid="69678" grpId="0"/>
      <p:bldP spid="69700" grpId="0"/>
      <p:bldP spid="69701" grpId="0"/>
      <p:bldP spid="697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7"/>
          <p:cNvSpPr txBox="1">
            <a:spLocks noChangeArrowheads="1"/>
          </p:cNvSpPr>
          <p:nvPr/>
        </p:nvSpPr>
        <p:spPr bwMode="auto">
          <a:xfrm>
            <a:off x="1403351" y="714762"/>
            <a:ext cx="338467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 dirty="0" smtClean="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结构化分析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403449" y="1591281"/>
            <a:ext cx="3960639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内容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、问题定义（略）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、可行性研究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、需求分析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、结构化分析方法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1403350" y="765175"/>
            <a:ext cx="25925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分析模型的内涵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403474" y="1779200"/>
            <a:ext cx="7272982" cy="228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数据模型、功能模型、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行为模型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综合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表示软件需求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图形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半形式化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的描述工具进行表达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，构成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需求规格说明书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主要内容。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1331913" y="1658294"/>
            <a:ext cx="7416551" cy="40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为描述结构化分析过程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 u="sng" dirty="0" smtClean="0">
                <a:latin typeface="楷体_GB2312" pitchFamily="49" charset="-122"/>
                <a:ea typeface="楷体_GB2312" pitchFamily="49" charset="-122"/>
              </a:rPr>
              <a:t>定义的对象内容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，而使用的一种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半</a:t>
            </a:r>
            <a:r>
              <a:rPr lang="zh-CN" altLang="en-US" sz="2800" b="1" u="sng" dirty="0" smtClean="0">
                <a:latin typeface="楷体_GB2312" pitchFamily="49" charset="-122"/>
                <a:ea typeface="楷体_GB2312" pitchFamily="49" charset="-122"/>
              </a:rPr>
              <a:t>形式化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工具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是描述数据信息的集合，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是对系统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数据元素定义的集合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功能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说明系统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中所有的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数据项、数据流、数据存储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基本处理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1403350" y="836613"/>
            <a:ext cx="3529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、数据字典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DD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ChangeArrowheads="1"/>
          </p:cNvSpPr>
          <p:nvPr/>
        </p:nvSpPr>
        <p:spPr bwMode="auto">
          <a:xfrm>
            <a:off x="1466850" y="841722"/>
            <a:ext cx="34655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800" b="1">
                <a:latin typeface="楷体_GB2312" pitchFamily="49" charset="-122"/>
                <a:ea typeface="楷体_GB2312" pitchFamily="49" charset="-122"/>
              </a:rPr>
              <a:t>数据字典包含的信息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3" name="Rectangle 9"/>
          <p:cNvSpPr>
            <a:spLocks noChangeArrowheads="1"/>
          </p:cNvSpPr>
          <p:nvPr/>
        </p:nvSpPr>
        <p:spPr bwMode="auto">
          <a:xfrm>
            <a:off x="1414463" y="1740292"/>
            <a:ext cx="73342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名字</a:t>
            </a:r>
            <a:r>
              <a:rPr kumimoji="1" lang="en-GB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控制项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数据存储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外部实体的</a:t>
            </a:r>
            <a:r>
              <a:rPr kumimoji="1" lang="zh-CN" altLang="en-GB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名称</a:t>
            </a:r>
            <a:endParaRPr kumimoji="1" lang="zh-CN" altLang="en-GB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别名</a:t>
            </a:r>
            <a:r>
              <a:rPr kumimoji="1" lang="en-GB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上述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各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项的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其它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名称</a:t>
            </a:r>
            <a:endParaRPr kumimoji="1" lang="zh-CN" altLang="en-GB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使用地点与方式</a:t>
            </a:r>
            <a:r>
              <a:rPr kumimoji="1" lang="en-GB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zh-CN" altLang="en-GB" sz="2400" b="1" u="wavyHeavy" dirty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GB" sz="2400" b="1" u="wavyHeavy" dirty="0">
                <a:latin typeface="楷体_GB2312" pitchFamily="49" charset="-122"/>
                <a:ea typeface="楷体_GB2312" pitchFamily="49" charset="-122"/>
              </a:rPr>
              <a:t>控制项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GB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处理列表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，以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及使用这些对象的方式。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（输入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数据存储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外部实体）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内容描述</a:t>
            </a:r>
            <a:r>
              <a:rPr kumimoji="1" lang="en-GB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描述数据或控制内容的</a:t>
            </a:r>
            <a:r>
              <a:rPr kumimoji="1" lang="zh-CN" altLang="en-GB" sz="2400" b="1" dirty="0" smtClean="0">
                <a:latin typeface="楷体_GB2312" pitchFamily="49" charset="-122"/>
                <a:ea typeface="楷体_GB2312" pitchFamily="49" charset="-122"/>
              </a:rPr>
              <a:t>符号</a:t>
            </a:r>
            <a:endParaRPr kumimoji="1" lang="zh-CN" altLang="en-GB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补充信息</a:t>
            </a:r>
            <a:r>
              <a:rPr kumimoji="1" lang="en-GB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数据类型、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预设</a:t>
            </a:r>
            <a:r>
              <a:rPr kumimoji="1" lang="zh-CN" altLang="en-GB" sz="2400" b="1" dirty="0">
                <a:latin typeface="楷体_GB2312" pitchFamily="49" charset="-122"/>
                <a:ea typeface="楷体_GB2312" pitchFamily="49" charset="-122"/>
              </a:rPr>
              <a:t>值、限制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kumimoji="1" lang="zh-CN" altLang="en-GB" sz="2400" b="1" dirty="0" smtClean="0">
                <a:latin typeface="楷体_GB2312" pitchFamily="49" charset="-122"/>
                <a:ea typeface="楷体_GB2312" pitchFamily="49" charset="-122"/>
              </a:rPr>
              <a:t>等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ChangeArrowheads="1"/>
          </p:cNvSpPr>
          <p:nvPr/>
        </p:nvSpPr>
        <p:spPr bwMode="auto">
          <a:xfrm>
            <a:off x="1465263" y="981075"/>
            <a:ext cx="368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r>
              <a:rPr kumimoji="1" lang="zh-CN" altLang="en-GB" sz="2400" b="1">
                <a:latin typeface="楷体_GB2312" pitchFamily="49" charset="-122"/>
                <a:ea typeface="楷体_GB2312" pitchFamily="49" charset="-122"/>
              </a:rPr>
              <a:t>组成</a:t>
            </a:r>
            <a:r>
              <a:rPr kumimoji="1" lang="zh-CN" altLang="en-GB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zh-CN" altLang="en-GB" sz="2400" b="1">
                <a:latin typeface="楷体_GB2312" pitchFamily="49" charset="-122"/>
                <a:ea typeface="楷体_GB2312" pitchFamily="49" charset="-122"/>
              </a:rPr>
              <a:t>的方式：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1431308" y="1659269"/>
            <a:ext cx="546236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1800" dirty="0"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确定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次序连接两个或多个分量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1800" dirty="0"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：从两个或多个可能的元素中选取一个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1800" dirty="0"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重复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指定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的分量重复零次或多次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8" name="Rectangle 8"/>
          <p:cNvSpPr>
            <a:spLocks noChangeArrowheads="1"/>
          </p:cNvSpPr>
          <p:nvPr/>
        </p:nvSpPr>
        <p:spPr bwMode="auto">
          <a:xfrm>
            <a:off x="1465263" y="2939433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关系算符：</a:t>
            </a:r>
            <a:endParaRPr kumimoji="1"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109" name="Rectangle 9"/>
          <p:cNvSpPr>
            <a:spLocks noChangeArrowheads="1"/>
          </p:cNvSpPr>
          <p:nvPr/>
        </p:nvSpPr>
        <p:spPr bwMode="auto">
          <a:xfrm>
            <a:off x="1547813" y="3445823"/>
            <a:ext cx="7345362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 等价于（定义为）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 和（连接两个分量）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 ]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 或（从方括号内列出的若干分量中选择一个），通常用</a:t>
            </a:r>
            <a:r>
              <a:rPr kumimoji="1" lang="zh-CN" altLang="en-GB" sz="2000" b="1" dirty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GB" sz="2000" b="1" dirty="0">
                <a:latin typeface="Times New Roman" panose="02020603050405020304" pitchFamily="18" charset="0"/>
                <a:ea typeface="楷体_GB2312" pitchFamily="49" charset="-122"/>
              </a:rPr>
              <a:t>” </a:t>
            </a:r>
            <a:endParaRPr kumimoji="1" lang="en-US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               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号分开供选择的分量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GB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 }</a:t>
            </a:r>
            <a:r>
              <a:rPr kumimoji="1" lang="en-GB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重复（重复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花括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号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的分量）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en-GB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 )</a:t>
            </a:r>
            <a:r>
              <a:rPr kumimoji="1" lang="en-GB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可选（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圆括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号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的分量可有可无）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…</a:t>
            </a:r>
            <a:r>
              <a:rPr lang="en-US" altLang="zh-CN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可枚举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..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连接符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连续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1473200" y="1654175"/>
            <a:ext cx="28130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latin typeface="Arial" charset="0"/>
                <a:ea typeface="隶书" pitchFamily="49" charset="-122"/>
              </a:rPr>
              <a:t>存折一般格式：</a:t>
            </a:r>
            <a:endParaRPr lang="zh-CN" altLang="en-US" sz="3600" b="1" dirty="0">
              <a:latin typeface="Arial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93" y="2420888"/>
            <a:ext cx="7596187" cy="348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19188" y="1557338"/>
            <a:ext cx="7773987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存折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＝户名＋所号＋帐号＋开户日＋性质＋（印密）＋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1{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存取行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}50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户名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2{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字母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}24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001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..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999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帐号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00000001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..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99999999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开户日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＝年＋月＋日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..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表示普通户，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表示工资户等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印密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注：印密在存折上不显示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存取行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＝日期＋（摘要）＋支出＋存入＋余额＋操作＋复核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80" y="120872"/>
            <a:ext cx="2985391" cy="136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258888" y="1916113"/>
            <a:ext cx="7632700" cy="35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Tahoma" panose="020B0604030504040204" pitchFamily="34" charset="0"/>
              </a:rPr>
              <a:t>编号：                                                       </a:t>
            </a: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名称：</a:t>
            </a:r>
            <a:endParaRPr lang="zh-CN" altLang="en-US" sz="1200" dirty="0">
              <a:solidFill>
                <a:srgbClr val="0000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使用频率：                                                 来源</a:t>
            </a:r>
            <a:r>
              <a:rPr lang="en-US" altLang="zh-CN" sz="1800" b="1" dirty="0">
                <a:solidFill>
                  <a:srgbClr val="0000FF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/</a:t>
            </a:r>
            <a:r>
              <a:rPr lang="zh-CN" altLang="en-US" sz="1800" b="1" dirty="0">
                <a:solidFill>
                  <a:srgbClr val="0000FF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去向：</a:t>
            </a:r>
            <a:endParaRPr lang="zh-CN" altLang="en-US" sz="1200" dirty="0">
              <a:solidFill>
                <a:srgbClr val="0000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使用权限：                                          保存时间：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dirty="0">
              <a:solidFill>
                <a:srgbClr val="0066FF"/>
              </a:solidFill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dirty="0"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dirty="0">
              <a:latin typeface="Tahoma" panose="020B060403050404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特别说明：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000" dirty="0">
              <a:latin typeface="Tahoma" panose="020B0604030504040204" pitchFamily="34" charset="0"/>
            </a:endParaRPr>
          </a:p>
        </p:txBody>
      </p:sp>
      <p:graphicFrame>
        <p:nvGraphicFramePr>
          <p:cNvPr id="7379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72584"/>
              </p:ext>
            </p:extLst>
          </p:nvPr>
        </p:nvGraphicFramePr>
        <p:xfrm>
          <a:off x="1476375" y="3443288"/>
          <a:ext cx="7199313" cy="1066800"/>
        </p:xfrm>
        <a:graphic>
          <a:graphicData uri="http://schemas.openxmlformats.org/drawingml/2006/table">
            <a:tbl>
              <a:tblPr/>
              <a:tblGrid>
                <a:gridCol w="900113"/>
                <a:gridCol w="901700"/>
                <a:gridCol w="898525"/>
                <a:gridCol w="900112"/>
                <a:gridCol w="900113"/>
                <a:gridCol w="896937"/>
                <a:gridCol w="903288"/>
                <a:gridCol w="898525"/>
              </a:tblGrid>
              <a:tr h="365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名称</a:t>
                      </a: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简称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键值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长度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值域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初值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备注</a:t>
                      </a: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17" name="Line 49"/>
          <p:cNvSpPr>
            <a:spLocks noChangeShapeType="1"/>
          </p:cNvSpPr>
          <p:nvPr/>
        </p:nvSpPr>
        <p:spPr bwMode="auto">
          <a:xfrm>
            <a:off x="1258888" y="3429000"/>
            <a:ext cx="763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18" name="Line 50"/>
          <p:cNvSpPr>
            <a:spLocks noChangeShapeType="1"/>
          </p:cNvSpPr>
          <p:nvPr/>
        </p:nvSpPr>
        <p:spPr bwMode="auto">
          <a:xfrm>
            <a:off x="1258888" y="4537075"/>
            <a:ext cx="763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07950" y="2005013"/>
            <a:ext cx="1079500" cy="1098550"/>
            <a:chOff x="68" y="1263"/>
            <a:chExt cx="680" cy="692"/>
          </a:xfrm>
        </p:grpSpPr>
        <p:sp>
          <p:nvSpPr>
            <p:cNvPr id="50239" name="AutoShape 51"/>
            <p:cNvSpPr>
              <a:spLocks/>
            </p:cNvSpPr>
            <p:nvPr/>
          </p:nvSpPr>
          <p:spPr bwMode="auto">
            <a:xfrm>
              <a:off x="657" y="1298"/>
              <a:ext cx="91" cy="635"/>
            </a:xfrm>
            <a:prstGeom prst="leftBrace">
              <a:avLst>
                <a:gd name="adj1" fmla="val 58150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400">
                <a:latin typeface="Tahoma" panose="020B0604030504040204" pitchFamily="34" charset="0"/>
              </a:endParaRPr>
            </a:p>
          </p:txBody>
        </p:sp>
        <p:sp>
          <p:nvSpPr>
            <p:cNvPr id="50240" name="Text Box 52"/>
            <p:cNvSpPr txBox="1">
              <a:spLocks noChangeArrowheads="1"/>
            </p:cNvSpPr>
            <p:nvPr/>
          </p:nvSpPr>
          <p:spPr bwMode="auto">
            <a:xfrm>
              <a:off x="68" y="1263"/>
              <a:ext cx="590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对一个</a:t>
              </a: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数据流</a:t>
              </a: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或</a:t>
              </a: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数据存储</a:t>
              </a: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的说明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79375" y="3286125"/>
            <a:ext cx="1108075" cy="1373188"/>
            <a:chOff x="50" y="2070"/>
            <a:chExt cx="698" cy="865"/>
          </a:xfrm>
        </p:grpSpPr>
        <p:sp>
          <p:nvSpPr>
            <p:cNvPr id="50237" name="AutoShape 53"/>
            <p:cNvSpPr>
              <a:spLocks/>
            </p:cNvSpPr>
            <p:nvPr/>
          </p:nvSpPr>
          <p:spPr bwMode="auto">
            <a:xfrm>
              <a:off x="658" y="2205"/>
              <a:ext cx="90" cy="590"/>
            </a:xfrm>
            <a:prstGeom prst="leftBrace">
              <a:avLst>
                <a:gd name="adj1" fmla="val 54630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0238" name="Text Box 54"/>
            <p:cNvSpPr txBox="1">
              <a:spLocks noChangeArrowheads="1"/>
            </p:cNvSpPr>
            <p:nvPr/>
          </p:nvSpPr>
          <p:spPr bwMode="auto">
            <a:xfrm>
              <a:off x="50" y="2070"/>
              <a:ext cx="635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对一个</a:t>
              </a:r>
              <a:r>
                <a:rPr lang="zh-CN" altLang="en-US" sz="1800" b="1" u="sng">
                  <a:latin typeface="Tahoma" panose="020B0604030504040204" pitchFamily="34" charset="0"/>
                  <a:ea typeface="楷体_GB2312" pitchFamily="49" charset="-122"/>
                </a:rPr>
                <a:t>数据流</a:t>
              </a: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或</a:t>
              </a:r>
              <a:r>
                <a:rPr lang="zh-CN" altLang="en-US" sz="1800" b="1" u="sng">
                  <a:latin typeface="Tahoma" panose="020B0604030504040204" pitchFamily="34" charset="0"/>
                  <a:ea typeface="楷体_GB2312" pitchFamily="49" charset="-122"/>
                </a:rPr>
                <a:t>数据存储</a:t>
              </a: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中具体</a:t>
              </a:r>
              <a:r>
                <a:rPr lang="zh-CN" altLang="en-US" sz="18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数据项</a:t>
              </a:r>
              <a:r>
                <a:rPr lang="zh-CN" altLang="en-US" sz="1800" b="1">
                  <a:latin typeface="Tahoma" panose="020B0604030504040204" pitchFamily="34" charset="0"/>
                  <a:ea typeface="楷体_GB2312" pitchFamily="49" charset="-122"/>
                </a:rPr>
                <a:t>的说明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0223" name="AutoShape 5"/>
            <p:cNvSpPr>
              <a:spLocks noChangeArrowheads="1"/>
            </p:cNvSpPr>
            <p:nvPr/>
          </p:nvSpPr>
          <p:spPr bwMode="auto">
            <a:xfrm>
              <a:off x="45" y="0"/>
              <a:ext cx="839" cy="527"/>
            </a:xfrm>
            <a:prstGeom prst="wedgeRoundRectCallout">
              <a:avLst>
                <a:gd name="adj1" fmla="val 53694"/>
                <a:gd name="adj2" fmla="val 191176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数据流图中的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数据流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或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数据存储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的编号</a:t>
              </a:r>
            </a:p>
          </p:txBody>
        </p:sp>
        <p:sp>
          <p:nvSpPr>
            <p:cNvPr id="50224" name="AutoShape 6"/>
            <p:cNvSpPr>
              <a:spLocks noChangeArrowheads="1"/>
            </p:cNvSpPr>
            <p:nvPr/>
          </p:nvSpPr>
          <p:spPr bwMode="auto">
            <a:xfrm>
              <a:off x="3243" y="0"/>
              <a:ext cx="726" cy="482"/>
            </a:xfrm>
            <a:prstGeom prst="wedgeRoundRectCallout">
              <a:avLst>
                <a:gd name="adj1" fmla="val 21903"/>
                <a:gd name="adj2" fmla="val 211824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对应的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数据流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和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数据存储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名称</a:t>
              </a:r>
            </a:p>
          </p:txBody>
        </p:sp>
        <p:sp>
          <p:nvSpPr>
            <p:cNvPr id="50225" name="AutoShape 7"/>
            <p:cNvSpPr>
              <a:spLocks noChangeArrowheads="1"/>
            </p:cNvSpPr>
            <p:nvPr/>
          </p:nvSpPr>
          <p:spPr bwMode="auto">
            <a:xfrm>
              <a:off x="930" y="0"/>
              <a:ext cx="997" cy="845"/>
            </a:xfrm>
            <a:prstGeom prst="wedgeRoundRectCallout">
              <a:avLst>
                <a:gd name="adj1" fmla="val -9477"/>
                <a:gd name="adj2" fmla="val 128343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数据的使用频率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，设计相应的数据存储访问方式，最大程度满足用户需求</a:t>
              </a:r>
            </a:p>
          </p:txBody>
        </p:sp>
        <p:sp>
          <p:nvSpPr>
            <p:cNvPr id="50226" name="AutoShape 8"/>
            <p:cNvSpPr>
              <a:spLocks noChangeArrowheads="1"/>
            </p:cNvSpPr>
            <p:nvPr/>
          </p:nvSpPr>
          <p:spPr bwMode="auto">
            <a:xfrm>
              <a:off x="4059" y="0"/>
              <a:ext cx="726" cy="527"/>
            </a:xfrm>
            <a:prstGeom prst="wedgeRoundRectCallout">
              <a:avLst>
                <a:gd name="adj1" fmla="val -41875"/>
                <a:gd name="adj2" fmla="val 230454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表明信息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来自何处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或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送到哪里</a:t>
              </a:r>
            </a:p>
          </p:txBody>
        </p:sp>
        <p:sp>
          <p:nvSpPr>
            <p:cNvPr id="50227" name="AutoShape 9"/>
            <p:cNvSpPr>
              <a:spLocks noChangeArrowheads="1"/>
            </p:cNvSpPr>
            <p:nvPr/>
          </p:nvSpPr>
          <p:spPr bwMode="auto">
            <a:xfrm>
              <a:off x="2018" y="0"/>
              <a:ext cx="1043" cy="527"/>
            </a:xfrm>
            <a:prstGeom prst="wedgeRoundRectCallout">
              <a:avLst>
                <a:gd name="adj1" fmla="val -98801"/>
                <a:gd name="adj2" fmla="val 294782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说明该信息的操作权限，指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读、写、修改、删除</a:t>
              </a:r>
            </a:p>
          </p:txBody>
        </p:sp>
        <p:sp>
          <p:nvSpPr>
            <p:cNvPr id="50228" name="AutoShape 10"/>
            <p:cNvSpPr>
              <a:spLocks noChangeArrowheads="1"/>
            </p:cNvSpPr>
            <p:nvPr/>
          </p:nvSpPr>
          <p:spPr bwMode="auto">
            <a:xfrm>
              <a:off x="4876" y="0"/>
              <a:ext cx="771" cy="436"/>
            </a:xfrm>
            <a:prstGeom prst="wedgeRoundRectCallout">
              <a:avLst>
                <a:gd name="adj1" fmla="val -123412"/>
                <a:gd name="adj2" fmla="val 369037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要求保存的时间</a:t>
              </a:r>
            </a:p>
          </p:txBody>
        </p:sp>
        <p:sp>
          <p:nvSpPr>
            <p:cNvPr id="50229" name="AutoShape 55"/>
            <p:cNvSpPr>
              <a:spLocks noChangeArrowheads="1"/>
            </p:cNvSpPr>
            <p:nvPr/>
          </p:nvSpPr>
          <p:spPr bwMode="auto">
            <a:xfrm>
              <a:off x="0" y="3793"/>
              <a:ext cx="748" cy="527"/>
            </a:xfrm>
            <a:prstGeom prst="wedgeRoundRectCallout">
              <a:avLst>
                <a:gd name="adj1" fmla="val 109356"/>
                <a:gd name="adj2" fmla="val -320588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数据项名称</a:t>
              </a:r>
              <a:r>
                <a:rPr lang="en-US" altLang="zh-CN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,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说明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数据项含义</a:t>
              </a:r>
            </a:p>
          </p:txBody>
        </p:sp>
        <p:sp>
          <p:nvSpPr>
            <p:cNvPr id="50230" name="AutoShape 56"/>
            <p:cNvSpPr>
              <a:spLocks noChangeArrowheads="1"/>
            </p:cNvSpPr>
            <p:nvPr/>
          </p:nvSpPr>
          <p:spPr bwMode="auto">
            <a:xfrm>
              <a:off x="839" y="3793"/>
              <a:ext cx="998" cy="527"/>
            </a:xfrm>
            <a:prstGeom prst="wedgeRoundRectCallout">
              <a:avLst>
                <a:gd name="adj1" fmla="val 42384"/>
                <a:gd name="adj2" fmla="val -319069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该数据项在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程序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或在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数据库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中的名称，便于管理</a:t>
              </a:r>
            </a:p>
          </p:txBody>
        </p:sp>
        <p:sp>
          <p:nvSpPr>
            <p:cNvPr id="50231" name="AutoShape 57"/>
            <p:cNvSpPr>
              <a:spLocks noChangeArrowheads="1"/>
            </p:cNvSpPr>
            <p:nvPr/>
          </p:nvSpPr>
          <p:spPr bwMode="auto">
            <a:xfrm>
              <a:off x="1973" y="3793"/>
              <a:ext cx="589" cy="527"/>
            </a:xfrm>
            <a:prstGeom prst="wedgeRoundRectCallout">
              <a:avLst>
                <a:gd name="adj1" fmla="val 12477"/>
                <a:gd name="adj2" fmla="val -319069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表明该数据项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是否是关键字</a:t>
              </a:r>
            </a:p>
          </p:txBody>
        </p:sp>
        <p:sp>
          <p:nvSpPr>
            <p:cNvPr id="50232" name="AutoShape 58"/>
            <p:cNvSpPr>
              <a:spLocks noChangeArrowheads="1"/>
            </p:cNvSpPr>
            <p:nvPr/>
          </p:nvSpPr>
          <p:spPr bwMode="auto">
            <a:xfrm>
              <a:off x="2653" y="3974"/>
              <a:ext cx="454" cy="346"/>
            </a:xfrm>
            <a:prstGeom prst="wedgeRoundRectCallout">
              <a:avLst>
                <a:gd name="adj1" fmla="val 2644"/>
                <a:gd name="adj2" fmla="val -517343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该数据项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类型</a:t>
              </a:r>
            </a:p>
          </p:txBody>
        </p:sp>
        <p:sp>
          <p:nvSpPr>
            <p:cNvPr id="50233" name="AutoShape 59"/>
            <p:cNvSpPr>
              <a:spLocks noChangeArrowheads="1"/>
            </p:cNvSpPr>
            <p:nvPr/>
          </p:nvSpPr>
          <p:spPr bwMode="auto">
            <a:xfrm>
              <a:off x="3152" y="3974"/>
              <a:ext cx="635" cy="346"/>
            </a:xfrm>
            <a:prstGeom prst="wedgeRoundRectCallout">
              <a:avLst>
                <a:gd name="adj1" fmla="val -2597"/>
                <a:gd name="adj2" fmla="val -512139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该数据项的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长度</a:t>
              </a:r>
            </a:p>
          </p:txBody>
        </p:sp>
        <p:sp>
          <p:nvSpPr>
            <p:cNvPr id="50234" name="AutoShape 60"/>
            <p:cNvSpPr>
              <a:spLocks noChangeArrowheads="1"/>
            </p:cNvSpPr>
            <p:nvPr/>
          </p:nvSpPr>
          <p:spPr bwMode="auto">
            <a:xfrm>
              <a:off x="3833" y="3929"/>
              <a:ext cx="635" cy="391"/>
            </a:xfrm>
            <a:prstGeom prst="wedgeRoundRectCallout">
              <a:avLst>
                <a:gd name="adj1" fmla="val -19606"/>
                <a:gd name="adj2" fmla="val -452046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该数据项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取值范围</a:t>
              </a:r>
            </a:p>
          </p:txBody>
        </p:sp>
        <p:sp>
          <p:nvSpPr>
            <p:cNvPr id="50235" name="AutoShape 61"/>
            <p:cNvSpPr>
              <a:spLocks noChangeArrowheads="1"/>
            </p:cNvSpPr>
            <p:nvPr/>
          </p:nvSpPr>
          <p:spPr bwMode="auto">
            <a:xfrm>
              <a:off x="4513" y="3929"/>
              <a:ext cx="590" cy="391"/>
            </a:xfrm>
            <a:prstGeom prst="wedgeRoundRectCallout">
              <a:avLst>
                <a:gd name="adj1" fmla="val -32542"/>
                <a:gd name="adj2" fmla="val -452046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该数据项的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初始值</a:t>
              </a:r>
            </a:p>
          </p:txBody>
        </p:sp>
        <p:sp>
          <p:nvSpPr>
            <p:cNvPr id="50236" name="AutoShape 62"/>
            <p:cNvSpPr>
              <a:spLocks noChangeArrowheads="1"/>
            </p:cNvSpPr>
            <p:nvPr/>
          </p:nvSpPr>
          <p:spPr bwMode="auto">
            <a:xfrm>
              <a:off x="5148" y="3929"/>
              <a:ext cx="612" cy="391"/>
            </a:xfrm>
            <a:prstGeom prst="wedgeRoundRectCallout">
              <a:avLst>
                <a:gd name="adj1" fmla="val -45259"/>
                <a:gd name="adj2" fmla="val -454347"/>
                <a:gd name="adj3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该数据项</a:t>
              </a:r>
              <a:r>
                <a:rPr lang="zh-CN" altLang="en-US" sz="1600" b="1">
                  <a:solidFill>
                    <a:srgbClr val="008080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附加说明</a:t>
              </a:r>
            </a:p>
          </p:txBody>
        </p:sp>
      </p:grpSp>
      <p:sp>
        <p:nvSpPr>
          <p:cNvPr id="50222" name="Text Box 63"/>
          <p:cNvSpPr txBox="1">
            <a:spLocks noChangeArrowheads="1"/>
          </p:cNvSpPr>
          <p:nvPr/>
        </p:nvSpPr>
        <p:spPr bwMode="auto">
          <a:xfrm>
            <a:off x="3851275" y="1341438"/>
            <a:ext cx="1655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rPr>
              <a:t>数据字典表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0"/>
          <p:cNvSpPr txBox="1">
            <a:spLocks noChangeArrowheads="1"/>
          </p:cNvSpPr>
          <p:nvPr/>
        </p:nvSpPr>
        <p:spPr bwMode="auto">
          <a:xfrm>
            <a:off x="615950" y="1916113"/>
            <a:ext cx="42703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数据字典示例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546226" y="201613"/>
            <a:ext cx="6554788" cy="1498600"/>
            <a:chOff x="974" y="127"/>
            <a:chExt cx="4129" cy="944"/>
          </a:xfrm>
        </p:grpSpPr>
        <p:sp>
          <p:nvSpPr>
            <p:cNvPr id="51213" name="Text Box 4"/>
            <p:cNvSpPr txBox="1">
              <a:spLocks noChangeArrowheads="1"/>
            </p:cNvSpPr>
            <p:nvPr/>
          </p:nvSpPr>
          <p:spPr bwMode="auto">
            <a:xfrm>
              <a:off x="1292" y="127"/>
              <a:ext cx="3811" cy="9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数据流名称：</a:t>
              </a:r>
              <a:r>
                <a:rPr lang="zh-CN" altLang="en-US" sz="1400" dirty="0" smtClean="0">
                  <a:latin typeface="宋体" panose="02010600030101010101" pitchFamily="2" charset="-122"/>
                </a:rPr>
                <a:t>订单</a:t>
              </a:r>
              <a:r>
                <a:rPr lang="en-US" altLang="zh-CN" sz="1400" dirty="0" smtClean="0">
                  <a:latin typeface="宋体" panose="02010600030101010101" pitchFamily="2" charset="-122"/>
                </a:rPr>
                <a:t>1</a:t>
              </a:r>
              <a:endParaRPr lang="zh-CN" altLang="en-US" sz="1400" dirty="0">
                <a:latin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别名</a:t>
              </a:r>
              <a:r>
                <a:rPr lang="zh-CN" altLang="en-US" sz="1400" b="1" dirty="0" smtClean="0">
                  <a:solidFill>
                    <a:srgbClr val="FF3300"/>
                  </a:solidFill>
                  <a:latin typeface="宋体" panose="02010600030101010101" pitchFamily="2" charset="-122"/>
                </a:rPr>
                <a:t>：</a:t>
              </a:r>
              <a:r>
                <a:rPr lang="zh-CN" altLang="en-US" sz="1400" dirty="0" smtClean="0">
                  <a:latin typeface="宋体" panose="02010600030101010101" pitchFamily="2" charset="-122"/>
                </a:rPr>
                <a:t>运动鞋订单</a:t>
              </a:r>
              <a:endParaRPr lang="zh-CN" altLang="en-US" sz="1400" dirty="0">
                <a:latin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简述：</a:t>
              </a:r>
              <a:r>
                <a:rPr lang="zh-CN" altLang="en-US" sz="1400" dirty="0">
                  <a:latin typeface="宋体" panose="02010600030101010101" pitchFamily="2" charset="-122"/>
                </a:rPr>
                <a:t>顾客订货时填写的项目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来源：</a:t>
              </a:r>
              <a:r>
                <a:rPr lang="zh-CN" altLang="en-US" sz="1400" dirty="0">
                  <a:latin typeface="宋体" panose="02010600030101010101" pitchFamily="2" charset="-122"/>
                </a:rPr>
                <a:t>顾客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去向：</a:t>
              </a:r>
              <a:r>
                <a:rPr lang="zh-CN" altLang="en-US" sz="1400" dirty="0">
                  <a:latin typeface="宋体" panose="02010600030101010101" pitchFamily="2" charset="-122"/>
                </a:rPr>
                <a:t>“检验订单”处理模块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数据流量：</a:t>
              </a:r>
              <a:r>
                <a:rPr lang="en-US" altLang="zh-CN" sz="1400" dirty="0">
                  <a:latin typeface="宋体" panose="02010600030101010101" pitchFamily="2" charset="-122"/>
                </a:rPr>
                <a:t>1000</a:t>
              </a:r>
              <a:r>
                <a:rPr lang="zh-CN" altLang="en-US" sz="1400" dirty="0">
                  <a:latin typeface="宋体" panose="02010600030101010101" pitchFamily="2" charset="-122"/>
                </a:rPr>
                <a:t>份</a:t>
              </a:r>
              <a:r>
                <a:rPr lang="en-US" altLang="zh-CN" sz="1400" dirty="0">
                  <a:latin typeface="宋体" panose="02010600030101010101" pitchFamily="2" charset="-122"/>
                </a:rPr>
                <a:t>/</a:t>
              </a:r>
              <a:r>
                <a:rPr lang="zh-CN" altLang="en-US" sz="1400" dirty="0">
                  <a:latin typeface="宋体" panose="02010600030101010101" pitchFamily="2" charset="-122"/>
                </a:rPr>
                <a:t>每周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组成：</a:t>
              </a:r>
              <a:r>
                <a:rPr lang="zh-CN" altLang="en-US" sz="1400" dirty="0">
                  <a:latin typeface="宋体" panose="02010600030101010101" pitchFamily="2" charset="-122"/>
                </a:rPr>
                <a:t>编号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订货日期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顾客编号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地址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电话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银行帐号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货物名称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规格</a:t>
              </a:r>
              <a:r>
                <a:rPr lang="en-US" altLang="zh-CN" sz="1400" dirty="0">
                  <a:latin typeface="宋体" panose="02010600030101010101" pitchFamily="2" charset="-122"/>
                </a:rPr>
                <a:t>+</a:t>
              </a:r>
              <a:r>
                <a:rPr lang="zh-CN" altLang="en-US" sz="1400" dirty="0">
                  <a:latin typeface="宋体" panose="02010600030101010101" pitchFamily="2" charset="-122"/>
                </a:rPr>
                <a:t>数量</a:t>
              </a:r>
            </a:p>
          </p:txBody>
        </p:sp>
        <p:sp>
          <p:nvSpPr>
            <p:cNvPr id="51214" name="Text Box 5"/>
            <p:cNvSpPr txBox="1">
              <a:spLocks noChangeArrowheads="1"/>
            </p:cNvSpPr>
            <p:nvPr/>
          </p:nvSpPr>
          <p:spPr bwMode="auto">
            <a:xfrm>
              <a:off x="974" y="355"/>
              <a:ext cx="174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数据流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46226" y="2863850"/>
            <a:ext cx="7418388" cy="1285875"/>
            <a:chOff x="974" y="1804"/>
            <a:chExt cx="4673" cy="810"/>
          </a:xfrm>
        </p:grpSpPr>
        <p:sp>
          <p:nvSpPr>
            <p:cNvPr id="51211" name="Text Box 6"/>
            <p:cNvSpPr txBox="1">
              <a:spLocks noChangeArrowheads="1"/>
            </p:cNvSpPr>
            <p:nvPr/>
          </p:nvSpPr>
          <p:spPr bwMode="auto">
            <a:xfrm>
              <a:off x="1292" y="1804"/>
              <a:ext cx="4355" cy="8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数据项名称：</a:t>
              </a:r>
              <a:r>
                <a:rPr lang="zh-CN" altLang="en-US" sz="1400">
                  <a:latin typeface="宋体" panose="02010600030101010101" pitchFamily="2" charset="-122"/>
                </a:rPr>
                <a:t>货物编号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别名：</a:t>
              </a:r>
              <a:r>
                <a:rPr lang="en-US" altLang="zh-CN" sz="1400">
                  <a:latin typeface="宋体" panose="02010600030101010101" pitchFamily="2" charset="-122"/>
                </a:rPr>
                <a:t>G-No</a:t>
              </a:r>
              <a:r>
                <a:rPr lang="zh-CN" altLang="en-US" sz="1400">
                  <a:latin typeface="宋体" panose="02010600030101010101" pitchFamily="2" charset="-122"/>
                </a:rPr>
                <a:t>，</a:t>
              </a:r>
              <a:r>
                <a:rPr lang="en-US" altLang="zh-CN" sz="1400">
                  <a:latin typeface="宋体" panose="02010600030101010101" pitchFamily="2" charset="-122"/>
                </a:rPr>
                <a:t>G-NUM</a:t>
              </a:r>
              <a:r>
                <a:rPr lang="zh-CN" altLang="en-US" sz="1400">
                  <a:latin typeface="宋体" panose="02010600030101010101" pitchFamily="2" charset="-122"/>
                </a:rPr>
                <a:t>，</a:t>
              </a:r>
              <a:r>
                <a:rPr lang="en-US" altLang="zh-CN" sz="1400">
                  <a:latin typeface="宋体" panose="02010600030101010101" pitchFamily="2" charset="-122"/>
                </a:rPr>
                <a:t>Goods-No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简述：</a:t>
              </a:r>
              <a:r>
                <a:rPr lang="zh-CN" altLang="en-US" sz="1400">
                  <a:latin typeface="宋体" panose="02010600030101010101" pitchFamily="2" charset="-122"/>
                </a:rPr>
                <a:t>库存中所有货物的编号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类型：</a:t>
              </a:r>
              <a:r>
                <a:rPr lang="zh-CN" altLang="en-US" sz="1400">
                  <a:latin typeface="宋体" panose="02010600030101010101" pitchFamily="2" charset="-122"/>
                </a:rPr>
                <a:t>字符串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长度：</a:t>
              </a:r>
              <a:r>
                <a:rPr lang="en-US" altLang="zh-CN" sz="1400">
                  <a:latin typeface="宋体" panose="02010600030101010101" pitchFamily="2" charset="-122"/>
                </a:rPr>
                <a:t>10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取值范围：</a:t>
              </a:r>
              <a:r>
                <a:rPr lang="zh-CN" altLang="en-US" sz="1400">
                  <a:latin typeface="宋体" panose="02010600030101010101" pitchFamily="2" charset="-122"/>
                </a:rPr>
                <a:t>第</a:t>
              </a:r>
              <a:r>
                <a:rPr lang="en-US" altLang="zh-CN" sz="1400">
                  <a:latin typeface="宋体" panose="02010600030101010101" pitchFamily="2" charset="-122"/>
                </a:rPr>
                <a:t>1</a:t>
              </a:r>
              <a:r>
                <a:rPr lang="zh-CN" altLang="en-US" sz="1400">
                  <a:latin typeface="宋体" panose="02010600030101010101" pitchFamily="2" charset="-122"/>
                </a:rPr>
                <a:t>位：进口</a:t>
              </a:r>
              <a:r>
                <a:rPr lang="en-US" altLang="zh-CN" sz="1400">
                  <a:latin typeface="宋体" panose="02010600030101010101" pitchFamily="2" charset="-122"/>
                </a:rPr>
                <a:t>/</a:t>
              </a:r>
              <a:r>
                <a:rPr lang="zh-CN" altLang="en-US" sz="1400">
                  <a:latin typeface="宋体" panose="02010600030101010101" pitchFamily="2" charset="-122"/>
                </a:rPr>
                <a:t>国产、第</a:t>
              </a:r>
              <a:r>
                <a:rPr lang="en-US" altLang="zh-CN" sz="1400">
                  <a:latin typeface="宋体" panose="02010600030101010101" pitchFamily="2" charset="-122"/>
                </a:rPr>
                <a:t>2-4</a:t>
              </a:r>
              <a:r>
                <a:rPr lang="zh-CN" altLang="en-US" sz="1400">
                  <a:latin typeface="宋体" panose="02010600030101010101" pitchFamily="2" charset="-122"/>
                </a:rPr>
                <a:t>位：类别、第</a:t>
              </a:r>
              <a:r>
                <a:rPr lang="en-US" altLang="zh-CN" sz="1400">
                  <a:latin typeface="宋体" panose="02010600030101010101" pitchFamily="2" charset="-122"/>
                </a:rPr>
                <a:t>5-7</a:t>
              </a:r>
              <a:r>
                <a:rPr lang="zh-CN" altLang="en-US" sz="1400">
                  <a:latin typeface="宋体" panose="02010600030101010101" pitchFamily="2" charset="-122"/>
                </a:rPr>
                <a:t>位：规格、第</a:t>
              </a:r>
              <a:r>
                <a:rPr lang="en-US" altLang="zh-CN" sz="1400">
                  <a:latin typeface="宋体" panose="02010600030101010101" pitchFamily="2" charset="-122"/>
                </a:rPr>
                <a:t>8-10</a:t>
              </a:r>
              <a:r>
                <a:rPr lang="zh-CN" altLang="en-US" sz="1400">
                  <a:latin typeface="宋体" panose="02010600030101010101" pitchFamily="2" charset="-122"/>
                </a:rPr>
                <a:t>位：品名编号    </a:t>
              </a:r>
            </a:p>
          </p:txBody>
        </p:sp>
        <p:sp>
          <p:nvSpPr>
            <p:cNvPr id="51212" name="Text Box 7"/>
            <p:cNvSpPr txBox="1">
              <a:spLocks noChangeArrowheads="1"/>
            </p:cNvSpPr>
            <p:nvPr/>
          </p:nvSpPr>
          <p:spPr bwMode="auto">
            <a:xfrm>
              <a:off x="974" y="1973"/>
              <a:ext cx="174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数据项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517650" y="1793875"/>
            <a:ext cx="4206875" cy="990600"/>
            <a:chOff x="956" y="1130"/>
            <a:chExt cx="2650" cy="624"/>
          </a:xfrm>
        </p:grpSpPr>
        <p:sp>
          <p:nvSpPr>
            <p:cNvPr id="51209" name="Text Box 8"/>
            <p:cNvSpPr txBox="1">
              <a:spLocks noChangeArrowheads="1"/>
            </p:cNvSpPr>
            <p:nvPr/>
          </p:nvSpPr>
          <p:spPr bwMode="auto">
            <a:xfrm>
              <a:off x="1292" y="1150"/>
              <a:ext cx="2314" cy="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数据存储名称：</a:t>
              </a:r>
              <a:r>
                <a:rPr lang="zh-CN" altLang="en-US" sz="1400">
                  <a:latin typeface="宋体" panose="02010600030101010101" pitchFamily="2" charset="-122"/>
                </a:rPr>
                <a:t>库存记录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别名：</a:t>
              </a:r>
              <a:r>
                <a:rPr lang="zh-CN" altLang="en-US" sz="1400">
                  <a:latin typeface="宋体" panose="02010600030101010101" pitchFamily="2" charset="-122"/>
                </a:rPr>
                <a:t>无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简述：</a:t>
              </a:r>
              <a:r>
                <a:rPr lang="zh-CN" altLang="en-US" sz="1400">
                  <a:latin typeface="宋体" panose="02010600030101010101" pitchFamily="2" charset="-122"/>
                </a:rPr>
                <a:t>存放库存所有可供货物信息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组成：</a:t>
              </a:r>
              <a:r>
                <a:rPr lang="zh-CN" altLang="en-US" sz="1400">
                  <a:latin typeface="宋体" panose="02010600030101010101" pitchFamily="2" charset="-122"/>
                </a:rPr>
                <a:t>货物名称</a:t>
              </a:r>
              <a:r>
                <a:rPr lang="en-US" altLang="zh-CN" sz="1400">
                  <a:latin typeface="宋体" panose="02010600030101010101" pitchFamily="2" charset="-122"/>
                </a:rPr>
                <a:t>+</a:t>
              </a:r>
              <a:r>
                <a:rPr lang="zh-CN" altLang="en-US" sz="1400">
                  <a:latin typeface="宋体" panose="02010600030101010101" pitchFamily="2" charset="-122"/>
                </a:rPr>
                <a:t>编号</a:t>
              </a:r>
              <a:r>
                <a:rPr lang="en-US" altLang="zh-CN" sz="1400">
                  <a:latin typeface="宋体" panose="02010600030101010101" pitchFamily="2" charset="-122"/>
                </a:rPr>
                <a:t>+</a:t>
              </a:r>
              <a:r>
                <a:rPr lang="zh-CN" altLang="en-US" sz="1400">
                  <a:latin typeface="宋体" panose="02010600030101010101" pitchFamily="2" charset="-122"/>
                </a:rPr>
                <a:t>生产厂家</a:t>
              </a:r>
              <a:r>
                <a:rPr lang="en-US" altLang="zh-CN" sz="1400">
                  <a:latin typeface="宋体" panose="02010600030101010101" pitchFamily="2" charset="-122"/>
                </a:rPr>
                <a:t>+</a:t>
              </a:r>
              <a:r>
                <a:rPr lang="zh-CN" altLang="en-US" sz="1400">
                  <a:latin typeface="宋体" panose="02010600030101010101" pitchFamily="2" charset="-122"/>
                </a:rPr>
                <a:t>单价</a:t>
              </a:r>
              <a:r>
                <a:rPr lang="en-US" altLang="zh-CN" sz="1400">
                  <a:latin typeface="宋体" panose="02010600030101010101" pitchFamily="2" charset="-122"/>
                </a:rPr>
                <a:t>+</a:t>
              </a:r>
              <a:r>
                <a:rPr lang="zh-CN" altLang="en-US" sz="1400">
                  <a:latin typeface="宋体" panose="02010600030101010101" pitchFamily="2" charset="-122"/>
                </a:rPr>
                <a:t>库存量</a:t>
              </a:r>
            </a:p>
          </p:txBody>
        </p:sp>
        <p:sp>
          <p:nvSpPr>
            <p:cNvPr id="51210" name="Text Box 9"/>
            <p:cNvSpPr txBox="1">
              <a:spLocks noChangeArrowheads="1"/>
            </p:cNvSpPr>
            <p:nvPr/>
          </p:nvSpPr>
          <p:spPr bwMode="auto">
            <a:xfrm>
              <a:off x="956" y="1130"/>
              <a:ext cx="2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数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据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存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储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558926" y="4319588"/>
            <a:ext cx="5100638" cy="2349500"/>
            <a:chOff x="982" y="2721"/>
            <a:chExt cx="3213" cy="1480"/>
          </a:xfrm>
        </p:grpSpPr>
        <p:sp>
          <p:nvSpPr>
            <p:cNvPr id="51207" name="Text Box 12"/>
            <p:cNvSpPr txBox="1">
              <a:spLocks noChangeArrowheads="1"/>
            </p:cNvSpPr>
            <p:nvPr/>
          </p:nvSpPr>
          <p:spPr bwMode="auto">
            <a:xfrm>
              <a:off x="1292" y="2721"/>
              <a:ext cx="2903" cy="1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处理名称：</a:t>
              </a:r>
              <a:r>
                <a:rPr lang="zh-CN" altLang="en-US" sz="1400">
                  <a:latin typeface="宋体" panose="02010600030101010101" pitchFamily="2" charset="-122"/>
                </a:rPr>
                <a:t>查阅库存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编号：</a:t>
              </a:r>
              <a:r>
                <a:rPr lang="en-US" altLang="zh-CN" sz="1400">
                  <a:latin typeface="宋体" panose="02010600030101010101" pitchFamily="2" charset="-122"/>
                </a:rPr>
                <a:t>P1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有效条件：</a:t>
              </a:r>
              <a:r>
                <a:rPr lang="zh-CN" altLang="en-US" sz="1400">
                  <a:latin typeface="宋体" panose="02010600030101010101" pitchFamily="2" charset="-122"/>
                </a:rPr>
                <a:t>接收到合格订单时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优先级：</a:t>
              </a:r>
              <a:r>
                <a:rPr lang="zh-CN" altLang="en-US" sz="1400">
                  <a:latin typeface="宋体" panose="02010600030101010101" pitchFamily="2" charset="-122"/>
                </a:rPr>
                <a:t>普通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输入：</a:t>
              </a:r>
              <a:r>
                <a:rPr lang="zh-CN" altLang="en-US" sz="1400">
                  <a:latin typeface="宋体" panose="02010600030101010101" pitchFamily="2" charset="-122"/>
                </a:rPr>
                <a:t>合格订单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输出：</a:t>
              </a:r>
              <a:r>
                <a:rPr lang="zh-CN" altLang="en-US" sz="1400">
                  <a:latin typeface="宋体" panose="02010600030101010101" pitchFamily="2" charset="-122"/>
                </a:rPr>
                <a:t>可供货信息、缺货信息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FF3300"/>
                  </a:solidFill>
                  <a:latin typeface="宋体" panose="02010600030101010101" pitchFamily="2" charset="-122"/>
                </a:rPr>
                <a:t>处理逻辑：</a:t>
              </a:r>
              <a:r>
                <a:rPr lang="zh-CN" altLang="en-US" sz="1400">
                  <a:latin typeface="宋体" panose="02010600030101010101" pitchFamily="2" charset="-122"/>
                </a:rPr>
                <a:t>根据库存记录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宋体" panose="02010600030101010101" pitchFamily="2" charset="-122"/>
                </a:rPr>
                <a:t>          </a:t>
              </a:r>
              <a:r>
                <a:rPr lang="en-US" altLang="zh-CN" sz="1400">
                  <a:latin typeface="宋体" panose="02010600030101010101" pitchFamily="2" charset="-122"/>
                </a:rPr>
                <a:t>IF </a:t>
              </a:r>
              <a:r>
                <a:rPr lang="zh-CN" altLang="en-US" sz="1400">
                  <a:latin typeface="宋体" panose="02010600030101010101" pitchFamily="2" charset="-122"/>
                </a:rPr>
                <a:t>订单项目的数量</a:t>
              </a:r>
              <a:r>
                <a:rPr lang="en-US" altLang="zh-CN" sz="1400">
                  <a:latin typeface="宋体" panose="02010600030101010101" pitchFamily="2" charset="-122"/>
                </a:rPr>
                <a:t>&gt;</a:t>
              </a:r>
              <a:r>
                <a:rPr lang="zh-CN" altLang="en-US" sz="1400">
                  <a:latin typeface="宋体" panose="02010600030101010101" pitchFamily="2" charset="-122"/>
                </a:rPr>
                <a:t>该项目库存量的临界值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宋体" panose="02010600030101010101" pitchFamily="2" charset="-122"/>
                </a:rPr>
                <a:t>             </a:t>
              </a:r>
              <a:r>
                <a:rPr lang="en-US" altLang="zh-CN" sz="1400">
                  <a:latin typeface="宋体" panose="02010600030101010101" pitchFamily="2" charset="-122"/>
                </a:rPr>
                <a:t>THEN </a:t>
              </a:r>
              <a:r>
                <a:rPr lang="zh-CN" altLang="en-US" sz="1400">
                  <a:latin typeface="宋体" panose="02010600030101010101" pitchFamily="2" charset="-122"/>
                </a:rPr>
                <a:t>可供货处理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宋体" panose="02010600030101010101" pitchFamily="2" charset="-122"/>
                </a:rPr>
                <a:t>             </a:t>
              </a:r>
              <a:r>
                <a:rPr lang="en-US" altLang="zh-CN" sz="1400">
                  <a:latin typeface="宋体" panose="02010600030101010101" pitchFamily="2" charset="-122"/>
                </a:rPr>
                <a:t>ELSE </a:t>
              </a:r>
              <a:r>
                <a:rPr lang="zh-CN" altLang="en-US" sz="1400">
                  <a:latin typeface="宋体" panose="02010600030101010101" pitchFamily="2" charset="-122"/>
                </a:rPr>
                <a:t>此订单缺货，登录，待进货后再处理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宋体" panose="02010600030101010101" pitchFamily="2" charset="-122"/>
                </a:rPr>
                <a:t>          </a:t>
              </a:r>
              <a:r>
                <a:rPr lang="en-US" altLang="zh-CN" sz="1400">
                  <a:latin typeface="宋体" panose="02010600030101010101" pitchFamily="2" charset="-122"/>
                </a:rPr>
                <a:t>ENDIF</a:t>
              </a:r>
            </a:p>
          </p:txBody>
        </p:sp>
        <p:sp>
          <p:nvSpPr>
            <p:cNvPr id="51208" name="Text Box 11"/>
            <p:cNvSpPr txBox="1">
              <a:spLocks noChangeArrowheads="1"/>
            </p:cNvSpPr>
            <p:nvPr/>
          </p:nvSpPr>
          <p:spPr bwMode="auto">
            <a:xfrm>
              <a:off x="982" y="3039"/>
              <a:ext cx="174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基本处理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331913" y="836613"/>
            <a:ext cx="43926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）实体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关系图（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E-R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图）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970533" y="1686768"/>
            <a:ext cx="7849939" cy="433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用于</a:t>
            </a:r>
            <a:r>
              <a:rPr lang="zh-CN" altLang="en-US" sz="2400" b="1" u="wavyHeavy" dirty="0">
                <a:latin typeface="楷体_GB2312" pitchFamily="49" charset="-122"/>
                <a:ea typeface="楷体_GB2312" pitchFamily="49" charset="-122"/>
              </a:rPr>
              <a:t>对象的描述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包含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描述对象的属性</a:t>
            </a:r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间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三种相互关联的基本成份。</a:t>
            </a:r>
          </a:p>
          <a:p>
            <a:pPr marL="342900" indent="-342900" algn="just" eaLnBrk="1" hangingPunct="1">
              <a:lnSpc>
                <a:spcPts val="32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数据对象：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可用</a:t>
            </a:r>
            <a:r>
              <a:rPr lang="zh-CN" altLang="en-US" sz="2000" b="1" u="wavyHeavy" dirty="0">
                <a:latin typeface="楷体_GB2312" pitchFamily="49" charset="-122"/>
                <a:ea typeface="楷体_GB2312" pitchFamily="49" charset="-122"/>
              </a:rPr>
              <a:t>一组</a:t>
            </a:r>
            <a:r>
              <a:rPr lang="zh-CN" altLang="en-US" sz="2000" b="1" u="wavyHeavy" dirty="0" smtClean="0"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复合表示的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单元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如：外部实体、事物、行为、角色、单位、地点、结构等。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（一条直线、一个平面等</a:t>
            </a:r>
            <a:r>
              <a:rPr lang="zh-CN" altLang="en-US" sz="1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342900" indent="-342900" algn="just" eaLnBrk="1" hangingPunct="1">
              <a:lnSpc>
                <a:spcPts val="32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属性：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或描述</a:t>
            </a:r>
            <a:r>
              <a:rPr lang="zh-CN" altLang="en-US" sz="2000" b="1" u="wavyHeavy" dirty="0">
                <a:latin typeface="楷体_GB2312" pitchFamily="49" charset="-122"/>
                <a:ea typeface="楷体_GB2312" pitchFamily="49" charset="-122"/>
              </a:rPr>
              <a:t>对象的</a:t>
            </a:r>
            <a:r>
              <a:rPr lang="zh-CN" altLang="en-US" sz="2000" b="1" u="wavyHeavy" dirty="0" smtClean="0">
                <a:latin typeface="楷体_GB2312" pitchFamily="49" charset="-122"/>
                <a:ea typeface="楷体_GB2312" pitchFamily="49" charset="-122"/>
              </a:rPr>
              <a:t>性质 </a:t>
            </a:r>
            <a:endParaRPr lang="zh-CN" altLang="en-US" sz="2000" b="1" u="wavyHeavy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实际应用中，应根据对象的具体理解，选择一组合适的属性。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（机动车管理系统、设计汽车的</a:t>
            </a:r>
            <a:r>
              <a:rPr lang="en-US" altLang="zh-CN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CAD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系统）</a:t>
            </a:r>
          </a:p>
          <a:p>
            <a:pPr marL="342900" indent="-342900" algn="just" eaLnBrk="1" hangingPunct="1">
              <a:lnSpc>
                <a:spcPts val="3200"/>
              </a:lnSpc>
              <a:spcBef>
                <a:spcPct val="0"/>
              </a:spcBef>
              <a:buClrTx/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关系：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数据对象彼此之间相互</a:t>
            </a:r>
            <a:r>
              <a:rPr lang="zh-CN" altLang="en-US" sz="2000" b="1" u="wavyHeavy" dirty="0">
                <a:latin typeface="楷体_GB2312" pitchFamily="49" charset="-122"/>
                <a:ea typeface="楷体_GB2312" pitchFamily="49" charset="-122"/>
              </a:rPr>
              <a:t>连接的方式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。（也称为联系）</a:t>
            </a:r>
          </a:p>
          <a:p>
            <a:pPr eaLnBrk="1" hangingPunct="1">
              <a:lnSpc>
                <a:spcPts val="32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    分类：一对一（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1:1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）、一对多（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1:N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）、多对多（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M:N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136525" y="1052513"/>
            <a:ext cx="42910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实体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关系图（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图）示例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95288" y="1846263"/>
            <a:ext cx="2171700" cy="2190750"/>
            <a:chOff x="249" y="1163"/>
            <a:chExt cx="1368" cy="1380"/>
          </a:xfrm>
        </p:grpSpPr>
        <p:sp>
          <p:nvSpPr>
            <p:cNvPr id="53330" name="AutoShape 9"/>
            <p:cNvSpPr>
              <a:spLocks noChangeArrowheads="1"/>
            </p:cNvSpPr>
            <p:nvPr/>
          </p:nvSpPr>
          <p:spPr bwMode="auto">
            <a:xfrm>
              <a:off x="660" y="1163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职称</a:t>
              </a:r>
            </a:p>
          </p:txBody>
        </p:sp>
        <p:sp>
          <p:nvSpPr>
            <p:cNvPr id="53331" name="AutoShape 10"/>
            <p:cNvSpPr>
              <a:spLocks noChangeArrowheads="1"/>
            </p:cNvSpPr>
            <p:nvPr/>
          </p:nvSpPr>
          <p:spPr bwMode="auto">
            <a:xfrm>
              <a:off x="249" y="1487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性别</a:t>
              </a:r>
            </a:p>
          </p:txBody>
        </p:sp>
        <p:sp>
          <p:nvSpPr>
            <p:cNvPr id="53332" name="AutoShape 11"/>
            <p:cNvSpPr>
              <a:spLocks noChangeArrowheads="1"/>
            </p:cNvSpPr>
            <p:nvPr/>
          </p:nvSpPr>
          <p:spPr bwMode="auto">
            <a:xfrm>
              <a:off x="249" y="1934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姓名</a:t>
              </a:r>
            </a:p>
          </p:txBody>
        </p:sp>
        <p:sp>
          <p:nvSpPr>
            <p:cNvPr id="53333" name="AutoShape 12"/>
            <p:cNvSpPr>
              <a:spLocks noChangeArrowheads="1"/>
            </p:cNvSpPr>
            <p:nvPr/>
          </p:nvSpPr>
          <p:spPr bwMode="auto">
            <a:xfrm>
              <a:off x="249" y="2340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教工号</a:t>
              </a:r>
            </a:p>
          </p:txBody>
        </p:sp>
        <p:sp>
          <p:nvSpPr>
            <p:cNvPr id="53334" name="AutoShape 13"/>
            <p:cNvSpPr>
              <a:spLocks noChangeArrowheads="1"/>
            </p:cNvSpPr>
            <p:nvPr/>
          </p:nvSpPr>
          <p:spPr bwMode="auto">
            <a:xfrm>
              <a:off x="1207" y="1495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职务</a:t>
              </a: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1046163" y="2166938"/>
            <a:ext cx="1231900" cy="1676400"/>
            <a:chOff x="659" y="1365"/>
            <a:chExt cx="776" cy="1056"/>
          </a:xfrm>
        </p:grpSpPr>
        <p:sp>
          <p:nvSpPr>
            <p:cNvPr id="53325" name="Line 14"/>
            <p:cNvSpPr>
              <a:spLocks noChangeShapeType="1"/>
            </p:cNvSpPr>
            <p:nvPr/>
          </p:nvSpPr>
          <p:spPr bwMode="auto">
            <a:xfrm>
              <a:off x="659" y="1609"/>
              <a:ext cx="319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5"/>
            <p:cNvSpPr>
              <a:spLocks noChangeShapeType="1"/>
            </p:cNvSpPr>
            <p:nvPr/>
          </p:nvSpPr>
          <p:spPr bwMode="auto">
            <a:xfrm>
              <a:off x="843" y="1365"/>
              <a:ext cx="272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16"/>
            <p:cNvSpPr>
              <a:spLocks noChangeShapeType="1"/>
            </p:cNvSpPr>
            <p:nvPr/>
          </p:nvSpPr>
          <p:spPr bwMode="auto">
            <a:xfrm flipH="1">
              <a:off x="1251" y="1690"/>
              <a:ext cx="184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17"/>
            <p:cNvSpPr>
              <a:spLocks noChangeShapeType="1"/>
            </p:cNvSpPr>
            <p:nvPr/>
          </p:nvSpPr>
          <p:spPr bwMode="auto">
            <a:xfrm>
              <a:off x="659" y="2031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18"/>
            <p:cNvSpPr>
              <a:spLocks noChangeShapeType="1"/>
            </p:cNvSpPr>
            <p:nvPr/>
          </p:nvSpPr>
          <p:spPr bwMode="auto">
            <a:xfrm flipV="1">
              <a:off x="659" y="2137"/>
              <a:ext cx="319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362325" y="1846263"/>
            <a:ext cx="3402013" cy="836612"/>
            <a:chOff x="2118" y="1163"/>
            <a:chExt cx="2143" cy="527"/>
          </a:xfrm>
        </p:grpSpPr>
        <p:sp>
          <p:nvSpPr>
            <p:cNvPr id="53320" name="AutoShape 6"/>
            <p:cNvSpPr>
              <a:spLocks noChangeArrowheads="1"/>
            </p:cNvSpPr>
            <p:nvPr/>
          </p:nvSpPr>
          <p:spPr bwMode="auto">
            <a:xfrm>
              <a:off x="2984" y="1487"/>
              <a:ext cx="411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性别</a:t>
              </a:r>
            </a:p>
          </p:txBody>
        </p:sp>
        <p:sp>
          <p:nvSpPr>
            <p:cNvPr id="53321" name="AutoShape 21"/>
            <p:cNvSpPr>
              <a:spLocks noChangeArrowheads="1"/>
            </p:cNvSpPr>
            <p:nvPr/>
          </p:nvSpPr>
          <p:spPr bwMode="auto">
            <a:xfrm>
              <a:off x="2483" y="1163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姓名</a:t>
              </a:r>
            </a:p>
          </p:txBody>
        </p:sp>
        <p:sp>
          <p:nvSpPr>
            <p:cNvPr id="53322" name="AutoShape 22"/>
            <p:cNvSpPr>
              <a:spLocks noChangeArrowheads="1"/>
            </p:cNvSpPr>
            <p:nvPr/>
          </p:nvSpPr>
          <p:spPr bwMode="auto">
            <a:xfrm>
              <a:off x="2118" y="1487"/>
              <a:ext cx="411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学号</a:t>
              </a:r>
            </a:p>
          </p:txBody>
        </p:sp>
        <p:sp>
          <p:nvSpPr>
            <p:cNvPr id="53323" name="AutoShape 23"/>
            <p:cNvSpPr>
              <a:spLocks noChangeArrowheads="1"/>
            </p:cNvSpPr>
            <p:nvPr/>
          </p:nvSpPr>
          <p:spPr bwMode="auto">
            <a:xfrm>
              <a:off x="3395" y="1163"/>
              <a:ext cx="409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系别</a:t>
              </a:r>
            </a:p>
          </p:txBody>
        </p:sp>
        <p:sp>
          <p:nvSpPr>
            <p:cNvPr id="53324" name="AutoShape 24"/>
            <p:cNvSpPr>
              <a:spLocks noChangeArrowheads="1"/>
            </p:cNvSpPr>
            <p:nvPr/>
          </p:nvSpPr>
          <p:spPr bwMode="auto">
            <a:xfrm>
              <a:off x="3850" y="1487"/>
              <a:ext cx="411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年级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3776663" y="2166938"/>
            <a:ext cx="2695575" cy="901700"/>
            <a:chOff x="2379" y="1365"/>
            <a:chExt cx="1698" cy="568"/>
          </a:xfrm>
        </p:grpSpPr>
        <p:sp>
          <p:nvSpPr>
            <p:cNvPr id="53315" name="Line 28"/>
            <p:cNvSpPr>
              <a:spLocks noChangeShapeType="1"/>
            </p:cNvSpPr>
            <p:nvPr/>
          </p:nvSpPr>
          <p:spPr bwMode="auto">
            <a:xfrm>
              <a:off x="3185" y="1690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29"/>
            <p:cNvSpPr>
              <a:spLocks noChangeShapeType="1"/>
            </p:cNvSpPr>
            <p:nvPr/>
          </p:nvSpPr>
          <p:spPr bwMode="auto">
            <a:xfrm>
              <a:off x="2665" y="1365"/>
              <a:ext cx="410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30"/>
            <p:cNvSpPr>
              <a:spLocks noChangeShapeType="1"/>
            </p:cNvSpPr>
            <p:nvPr/>
          </p:nvSpPr>
          <p:spPr bwMode="auto">
            <a:xfrm>
              <a:off x="2379" y="1690"/>
              <a:ext cx="683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31"/>
            <p:cNvSpPr>
              <a:spLocks noChangeShapeType="1"/>
            </p:cNvSpPr>
            <p:nvPr/>
          </p:nvSpPr>
          <p:spPr bwMode="auto">
            <a:xfrm flipH="1">
              <a:off x="3303" y="1365"/>
              <a:ext cx="274" cy="5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32"/>
            <p:cNvSpPr>
              <a:spLocks noChangeShapeType="1"/>
            </p:cNvSpPr>
            <p:nvPr/>
          </p:nvSpPr>
          <p:spPr bwMode="auto">
            <a:xfrm flipH="1">
              <a:off x="3395" y="1690"/>
              <a:ext cx="682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1552575" y="5195888"/>
            <a:ext cx="3690938" cy="322262"/>
            <a:chOff x="978" y="3273"/>
            <a:chExt cx="2325" cy="203"/>
          </a:xfrm>
        </p:grpSpPr>
        <p:sp>
          <p:nvSpPr>
            <p:cNvPr id="53311" name="AutoShape 35"/>
            <p:cNvSpPr>
              <a:spLocks noChangeArrowheads="1"/>
            </p:cNvSpPr>
            <p:nvPr/>
          </p:nvSpPr>
          <p:spPr bwMode="auto">
            <a:xfrm>
              <a:off x="978" y="3273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课程号</a:t>
              </a:r>
            </a:p>
          </p:txBody>
        </p:sp>
        <p:sp>
          <p:nvSpPr>
            <p:cNvPr id="53312" name="AutoShape 36"/>
            <p:cNvSpPr>
              <a:spLocks noChangeArrowheads="1"/>
            </p:cNvSpPr>
            <p:nvPr/>
          </p:nvSpPr>
          <p:spPr bwMode="auto">
            <a:xfrm>
              <a:off x="2254" y="3273"/>
              <a:ext cx="411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学时</a:t>
              </a:r>
            </a:p>
          </p:txBody>
        </p:sp>
        <p:sp>
          <p:nvSpPr>
            <p:cNvPr id="53313" name="AutoShape 37"/>
            <p:cNvSpPr>
              <a:spLocks noChangeArrowheads="1"/>
            </p:cNvSpPr>
            <p:nvPr/>
          </p:nvSpPr>
          <p:spPr bwMode="auto">
            <a:xfrm>
              <a:off x="2893" y="3273"/>
              <a:ext cx="410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学分</a:t>
              </a:r>
            </a:p>
          </p:txBody>
        </p:sp>
        <p:sp>
          <p:nvSpPr>
            <p:cNvPr id="53314" name="AutoShape 41"/>
            <p:cNvSpPr>
              <a:spLocks noChangeArrowheads="1"/>
            </p:cNvSpPr>
            <p:nvPr/>
          </p:nvSpPr>
          <p:spPr bwMode="auto">
            <a:xfrm>
              <a:off x="1617" y="3273"/>
              <a:ext cx="411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课名</a:t>
              </a:r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1889125" y="4745038"/>
            <a:ext cx="3065463" cy="450850"/>
            <a:chOff x="1190" y="2989"/>
            <a:chExt cx="1931" cy="284"/>
          </a:xfrm>
        </p:grpSpPr>
        <p:sp>
          <p:nvSpPr>
            <p:cNvPr id="53307" name="Line 42"/>
            <p:cNvSpPr>
              <a:spLocks noChangeShapeType="1"/>
            </p:cNvSpPr>
            <p:nvPr/>
          </p:nvSpPr>
          <p:spPr bwMode="auto">
            <a:xfrm flipH="1">
              <a:off x="1190" y="2989"/>
              <a:ext cx="776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Line 43"/>
            <p:cNvSpPr>
              <a:spLocks noChangeShapeType="1"/>
            </p:cNvSpPr>
            <p:nvPr/>
          </p:nvSpPr>
          <p:spPr bwMode="auto">
            <a:xfrm flipH="1">
              <a:off x="1799" y="2989"/>
              <a:ext cx="274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Line 44"/>
            <p:cNvSpPr>
              <a:spLocks noChangeShapeType="1"/>
            </p:cNvSpPr>
            <p:nvPr/>
          </p:nvSpPr>
          <p:spPr bwMode="auto">
            <a:xfrm>
              <a:off x="2209" y="2989"/>
              <a:ext cx="273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0" name="Line 45"/>
            <p:cNvSpPr>
              <a:spLocks noChangeShapeType="1"/>
            </p:cNvSpPr>
            <p:nvPr/>
          </p:nvSpPr>
          <p:spPr bwMode="auto">
            <a:xfrm>
              <a:off x="2346" y="2989"/>
              <a:ext cx="775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3797300" y="3457575"/>
            <a:ext cx="1285875" cy="706438"/>
            <a:chOff x="2392" y="2178"/>
            <a:chExt cx="810" cy="445"/>
          </a:xfrm>
        </p:grpSpPr>
        <p:sp>
          <p:nvSpPr>
            <p:cNvPr id="53305" name="AutoShape 46"/>
            <p:cNvSpPr>
              <a:spLocks noChangeArrowheads="1"/>
            </p:cNvSpPr>
            <p:nvPr/>
          </p:nvSpPr>
          <p:spPr bwMode="auto">
            <a:xfrm>
              <a:off x="2974" y="2178"/>
              <a:ext cx="228" cy="12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53306" name="AutoShape 47"/>
            <p:cNvSpPr>
              <a:spLocks noChangeArrowheads="1"/>
            </p:cNvSpPr>
            <p:nvPr/>
          </p:nvSpPr>
          <p:spPr bwMode="auto">
            <a:xfrm>
              <a:off x="2392" y="2502"/>
              <a:ext cx="181" cy="12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</a:rPr>
                <a:t>M</a:t>
              </a:r>
            </a:p>
          </p:txBody>
        </p:sp>
      </p:grp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1916113" y="3457575"/>
            <a:ext cx="1157287" cy="706438"/>
            <a:chOff x="1207" y="2178"/>
            <a:chExt cx="729" cy="445"/>
          </a:xfrm>
        </p:grpSpPr>
        <p:sp>
          <p:nvSpPr>
            <p:cNvPr id="53303" name="Rectangle 20"/>
            <p:cNvSpPr>
              <a:spLocks noChangeArrowheads="1"/>
            </p:cNvSpPr>
            <p:nvPr/>
          </p:nvSpPr>
          <p:spPr bwMode="auto">
            <a:xfrm>
              <a:off x="1207" y="2178"/>
              <a:ext cx="22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3304" name="AutoShape 48"/>
            <p:cNvSpPr>
              <a:spLocks noChangeArrowheads="1"/>
            </p:cNvSpPr>
            <p:nvPr/>
          </p:nvSpPr>
          <p:spPr bwMode="auto">
            <a:xfrm>
              <a:off x="1799" y="2502"/>
              <a:ext cx="137" cy="12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3300"/>
                  </a:solidFill>
                  <a:latin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1552575" y="3068638"/>
            <a:ext cx="4675188" cy="1674812"/>
            <a:chOff x="978" y="1933"/>
            <a:chExt cx="2838" cy="1055"/>
          </a:xfrm>
        </p:grpSpPr>
        <p:sp>
          <p:nvSpPr>
            <p:cNvPr id="53297" name="Rectangle 8"/>
            <p:cNvSpPr>
              <a:spLocks noChangeArrowheads="1"/>
            </p:cNvSpPr>
            <p:nvPr/>
          </p:nvSpPr>
          <p:spPr bwMode="auto">
            <a:xfrm>
              <a:off x="978" y="1934"/>
              <a:ext cx="410" cy="203"/>
            </a:xfrm>
            <a:prstGeom prst="rect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教师</a:t>
              </a:r>
            </a:p>
          </p:txBody>
        </p:sp>
        <p:sp>
          <p:nvSpPr>
            <p:cNvPr id="53298" name="Rectangle 27"/>
            <p:cNvSpPr>
              <a:spLocks noChangeArrowheads="1"/>
            </p:cNvSpPr>
            <p:nvPr/>
          </p:nvSpPr>
          <p:spPr bwMode="auto">
            <a:xfrm>
              <a:off x="2984" y="1933"/>
              <a:ext cx="411" cy="202"/>
            </a:xfrm>
            <a:prstGeom prst="rect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学生</a:t>
              </a:r>
            </a:p>
          </p:txBody>
        </p:sp>
        <p:sp>
          <p:nvSpPr>
            <p:cNvPr id="53299" name="Rectangle 38"/>
            <p:cNvSpPr>
              <a:spLocks noChangeArrowheads="1"/>
            </p:cNvSpPr>
            <p:nvPr/>
          </p:nvSpPr>
          <p:spPr bwMode="auto">
            <a:xfrm>
              <a:off x="1936" y="2786"/>
              <a:ext cx="409" cy="202"/>
            </a:xfrm>
            <a:prstGeom prst="rect">
              <a:avLst/>
            </a:prstGeom>
            <a:solidFill>
              <a:srgbClr val="B2B2B2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课程</a:t>
              </a:r>
            </a:p>
          </p:txBody>
        </p:sp>
        <p:sp>
          <p:nvSpPr>
            <p:cNvPr id="53300" name="Rectangle 63"/>
            <p:cNvSpPr>
              <a:spLocks noChangeArrowheads="1"/>
            </p:cNvSpPr>
            <p:nvPr/>
          </p:nvSpPr>
          <p:spPr bwMode="auto">
            <a:xfrm>
              <a:off x="1417" y="1934"/>
              <a:ext cx="32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实体</a:t>
              </a:r>
            </a:p>
          </p:txBody>
        </p:sp>
        <p:sp>
          <p:nvSpPr>
            <p:cNvPr id="53301" name="Rectangle 64"/>
            <p:cNvSpPr>
              <a:spLocks noChangeArrowheads="1"/>
            </p:cNvSpPr>
            <p:nvPr/>
          </p:nvSpPr>
          <p:spPr bwMode="auto">
            <a:xfrm>
              <a:off x="3467" y="1934"/>
              <a:ext cx="34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实体</a:t>
              </a:r>
            </a:p>
          </p:txBody>
        </p:sp>
        <p:sp>
          <p:nvSpPr>
            <p:cNvPr id="53302" name="Rectangle 65"/>
            <p:cNvSpPr>
              <a:spLocks noChangeArrowheads="1"/>
            </p:cNvSpPr>
            <p:nvPr/>
          </p:nvSpPr>
          <p:spPr bwMode="auto">
            <a:xfrm>
              <a:off x="2396" y="2795"/>
              <a:ext cx="30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实体</a:t>
              </a:r>
            </a:p>
          </p:txBody>
        </p:sp>
      </p:grp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1285875" y="3392488"/>
            <a:ext cx="2062163" cy="1030287"/>
            <a:chOff x="810" y="2137"/>
            <a:chExt cx="1218" cy="649"/>
          </a:xfrm>
        </p:grpSpPr>
        <p:sp>
          <p:nvSpPr>
            <p:cNvPr id="53293" name="AutoShape 7"/>
            <p:cNvSpPr>
              <a:spLocks noChangeArrowheads="1"/>
            </p:cNvSpPr>
            <p:nvPr/>
          </p:nvSpPr>
          <p:spPr bwMode="auto">
            <a:xfrm>
              <a:off x="843" y="2340"/>
              <a:ext cx="637" cy="243"/>
            </a:xfrm>
            <a:prstGeom prst="flowChartDecision">
              <a:avLst/>
            </a:prstGeom>
            <a:solidFill>
              <a:srgbClr val="00808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教</a:t>
              </a:r>
            </a:p>
          </p:txBody>
        </p:sp>
        <p:sp>
          <p:nvSpPr>
            <p:cNvPr id="53294" name="Line 19"/>
            <p:cNvSpPr>
              <a:spLocks noChangeShapeType="1"/>
            </p:cNvSpPr>
            <p:nvPr/>
          </p:nvSpPr>
          <p:spPr bwMode="auto">
            <a:xfrm>
              <a:off x="1160" y="2137"/>
              <a:ext cx="0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Line 39"/>
            <p:cNvSpPr>
              <a:spLocks noChangeShapeType="1"/>
            </p:cNvSpPr>
            <p:nvPr/>
          </p:nvSpPr>
          <p:spPr bwMode="auto">
            <a:xfrm>
              <a:off x="1480" y="2461"/>
              <a:ext cx="548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Rectangle 69"/>
            <p:cNvSpPr>
              <a:spLocks noChangeArrowheads="1"/>
            </p:cNvSpPr>
            <p:nvPr/>
          </p:nvSpPr>
          <p:spPr bwMode="auto">
            <a:xfrm>
              <a:off x="810" y="2569"/>
              <a:ext cx="32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关系</a:t>
              </a:r>
            </a:p>
          </p:txBody>
        </p:sp>
      </p:grpSp>
      <p:grpSp>
        <p:nvGrpSpPr>
          <p:cNvPr id="12" name="Group 103"/>
          <p:cNvGrpSpPr>
            <a:grpSpLocks/>
          </p:cNvGrpSpPr>
          <p:nvPr/>
        </p:nvGrpSpPr>
        <p:grpSpPr bwMode="auto">
          <a:xfrm>
            <a:off x="3578225" y="3390900"/>
            <a:ext cx="2289175" cy="1031875"/>
            <a:chOff x="2254" y="2136"/>
            <a:chExt cx="1400" cy="650"/>
          </a:xfrm>
        </p:grpSpPr>
        <p:sp>
          <p:nvSpPr>
            <p:cNvPr id="53289" name="AutoShape 26"/>
            <p:cNvSpPr>
              <a:spLocks noChangeArrowheads="1"/>
            </p:cNvSpPr>
            <p:nvPr/>
          </p:nvSpPr>
          <p:spPr bwMode="auto">
            <a:xfrm>
              <a:off x="2866" y="2380"/>
              <a:ext cx="638" cy="243"/>
            </a:xfrm>
            <a:prstGeom prst="flowChartDecision">
              <a:avLst/>
            </a:prstGeom>
            <a:solidFill>
              <a:srgbClr val="00808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学</a:t>
              </a:r>
            </a:p>
          </p:txBody>
        </p:sp>
        <p:sp>
          <p:nvSpPr>
            <p:cNvPr id="53290" name="Line 33"/>
            <p:cNvSpPr>
              <a:spLocks noChangeShapeType="1"/>
            </p:cNvSpPr>
            <p:nvPr/>
          </p:nvSpPr>
          <p:spPr bwMode="auto">
            <a:xfrm>
              <a:off x="3186" y="213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Line 40"/>
            <p:cNvSpPr>
              <a:spLocks noChangeShapeType="1"/>
            </p:cNvSpPr>
            <p:nvPr/>
          </p:nvSpPr>
          <p:spPr bwMode="auto">
            <a:xfrm flipH="1">
              <a:off x="2254" y="2501"/>
              <a:ext cx="639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Rectangle 70"/>
            <p:cNvSpPr>
              <a:spLocks noChangeArrowheads="1"/>
            </p:cNvSpPr>
            <p:nvPr/>
          </p:nvSpPr>
          <p:spPr bwMode="auto">
            <a:xfrm>
              <a:off x="3328" y="2569"/>
              <a:ext cx="3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关系</a:t>
              </a:r>
            </a:p>
          </p:txBody>
        </p: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469900" y="1628775"/>
            <a:ext cx="7847013" cy="4319588"/>
            <a:chOff x="296" y="1026"/>
            <a:chExt cx="4897" cy="2721"/>
          </a:xfrm>
        </p:grpSpPr>
        <p:grpSp>
          <p:nvGrpSpPr>
            <p:cNvPr id="53280" name="Group 100"/>
            <p:cNvGrpSpPr>
              <a:grpSpLocks/>
            </p:cNvGrpSpPr>
            <p:nvPr/>
          </p:nvGrpSpPr>
          <p:grpSpPr bwMode="auto">
            <a:xfrm>
              <a:off x="3600" y="1026"/>
              <a:ext cx="1593" cy="461"/>
              <a:chOff x="3600" y="1026"/>
              <a:chExt cx="1593" cy="461"/>
            </a:xfrm>
          </p:grpSpPr>
          <p:sp>
            <p:nvSpPr>
              <p:cNvPr id="53286" name="Rectangle 66"/>
              <p:cNvSpPr>
                <a:spLocks noChangeArrowheads="1"/>
              </p:cNvSpPr>
              <p:nvPr/>
            </p:nvSpPr>
            <p:spPr bwMode="auto">
              <a:xfrm>
                <a:off x="4868" y="1026"/>
                <a:ext cx="32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属性</a:t>
                </a:r>
              </a:p>
            </p:txBody>
          </p:sp>
          <p:cxnSp>
            <p:nvCxnSpPr>
              <p:cNvPr id="53287" name="AutoShape 67"/>
              <p:cNvCxnSpPr>
                <a:cxnSpLocks noChangeShapeType="1"/>
                <a:stCxn id="53323" idx="0"/>
                <a:endCxn id="53286" idx="1"/>
              </p:cNvCxnSpPr>
              <p:nvPr/>
            </p:nvCxnSpPr>
            <p:spPr bwMode="auto">
              <a:xfrm flipV="1">
                <a:off x="3600" y="1117"/>
                <a:ext cx="1268" cy="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88" name="AutoShape 68"/>
              <p:cNvCxnSpPr>
                <a:cxnSpLocks noChangeShapeType="1"/>
                <a:stCxn id="53324" idx="0"/>
                <a:endCxn id="53286" idx="2"/>
              </p:cNvCxnSpPr>
              <p:nvPr/>
            </p:nvCxnSpPr>
            <p:spPr bwMode="auto">
              <a:xfrm flipV="1">
                <a:off x="4056" y="1207"/>
                <a:ext cx="975" cy="2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3281" name="Group 96"/>
            <p:cNvGrpSpPr>
              <a:grpSpLocks/>
            </p:cNvGrpSpPr>
            <p:nvPr/>
          </p:nvGrpSpPr>
          <p:grpSpPr bwMode="auto">
            <a:xfrm>
              <a:off x="296" y="2543"/>
              <a:ext cx="1527" cy="1204"/>
              <a:chOff x="296" y="2543"/>
              <a:chExt cx="1527" cy="1204"/>
            </a:xfrm>
          </p:grpSpPr>
          <p:sp>
            <p:nvSpPr>
              <p:cNvPr id="53282" name="Rectangle 71"/>
              <p:cNvSpPr>
                <a:spLocks noChangeArrowheads="1"/>
              </p:cNvSpPr>
              <p:nvPr/>
            </p:nvSpPr>
            <p:spPr bwMode="auto">
              <a:xfrm>
                <a:off x="296" y="3566"/>
                <a:ext cx="325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属性</a:t>
                </a:r>
              </a:p>
            </p:txBody>
          </p:sp>
          <p:cxnSp>
            <p:nvCxnSpPr>
              <p:cNvPr id="53283" name="AutoShape 72"/>
              <p:cNvCxnSpPr>
                <a:cxnSpLocks noChangeShapeType="1"/>
                <a:stCxn id="53311" idx="1"/>
                <a:endCxn id="53282" idx="0"/>
              </p:cNvCxnSpPr>
              <p:nvPr/>
            </p:nvCxnSpPr>
            <p:spPr bwMode="auto">
              <a:xfrm flipH="1">
                <a:off x="459" y="3375"/>
                <a:ext cx="519" cy="19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84" name="AutoShape 73"/>
              <p:cNvCxnSpPr>
                <a:cxnSpLocks noChangeShapeType="1"/>
                <a:stCxn id="53314" idx="2"/>
                <a:endCxn id="53282" idx="0"/>
              </p:cNvCxnSpPr>
              <p:nvPr/>
            </p:nvCxnSpPr>
            <p:spPr bwMode="auto">
              <a:xfrm flipH="1">
                <a:off x="459" y="3476"/>
                <a:ext cx="1364" cy="9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285" name="AutoShape 74"/>
              <p:cNvCxnSpPr>
                <a:cxnSpLocks noChangeShapeType="1"/>
                <a:stCxn id="53333" idx="2"/>
                <a:endCxn id="53282" idx="0"/>
              </p:cNvCxnSpPr>
              <p:nvPr/>
            </p:nvCxnSpPr>
            <p:spPr bwMode="auto">
              <a:xfrm>
                <a:off x="454" y="2543"/>
                <a:ext cx="5" cy="10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3590925" y="4437063"/>
            <a:ext cx="5316538" cy="2160587"/>
            <a:chOff x="2262" y="2795"/>
            <a:chExt cx="3349" cy="1361"/>
          </a:xfrm>
        </p:grpSpPr>
        <p:grpSp>
          <p:nvGrpSpPr>
            <p:cNvPr id="53270" name="Group 90"/>
            <p:cNvGrpSpPr>
              <a:grpSpLocks/>
            </p:cNvGrpSpPr>
            <p:nvPr/>
          </p:nvGrpSpPr>
          <p:grpSpPr bwMode="auto">
            <a:xfrm>
              <a:off x="4785" y="2795"/>
              <a:ext cx="826" cy="1270"/>
              <a:chOff x="4685" y="2614"/>
              <a:chExt cx="826" cy="1270"/>
            </a:xfrm>
          </p:grpSpPr>
          <p:sp>
            <p:nvSpPr>
              <p:cNvPr id="53272" name="Rectangle 49"/>
              <p:cNvSpPr>
                <a:spLocks noChangeArrowheads="1"/>
              </p:cNvSpPr>
              <p:nvPr/>
            </p:nvSpPr>
            <p:spPr bwMode="auto">
              <a:xfrm>
                <a:off x="4685" y="2614"/>
                <a:ext cx="826" cy="1270"/>
              </a:xfrm>
              <a:prstGeom prst="rect">
                <a:avLst/>
              </a:prstGeom>
              <a:solidFill>
                <a:srgbClr val="C0C0C0">
                  <a:alpha val="4196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53273" name="AutoShape 51"/>
              <p:cNvSpPr>
                <a:spLocks noChangeArrowheads="1"/>
              </p:cNvSpPr>
              <p:nvPr/>
            </p:nvSpPr>
            <p:spPr bwMode="auto">
              <a:xfrm>
                <a:off x="4740" y="3323"/>
                <a:ext cx="317" cy="152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3274" name="Text Box 52"/>
              <p:cNvSpPr txBox="1">
                <a:spLocks noChangeArrowheads="1"/>
              </p:cNvSpPr>
              <p:nvPr/>
            </p:nvSpPr>
            <p:spPr bwMode="auto">
              <a:xfrm>
                <a:off x="5148" y="3294"/>
                <a:ext cx="3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属性</a:t>
                </a:r>
              </a:p>
            </p:txBody>
          </p:sp>
          <p:sp>
            <p:nvSpPr>
              <p:cNvPr id="53275" name="Text Box 55"/>
              <p:cNvSpPr txBox="1">
                <a:spLocks noChangeArrowheads="1"/>
              </p:cNvSpPr>
              <p:nvPr/>
            </p:nvSpPr>
            <p:spPr bwMode="auto">
              <a:xfrm>
                <a:off x="5148" y="2931"/>
                <a:ext cx="3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实体</a:t>
                </a:r>
              </a:p>
            </p:txBody>
          </p:sp>
          <p:sp>
            <p:nvSpPr>
              <p:cNvPr id="53276" name="Rectangle 56"/>
              <p:cNvSpPr>
                <a:spLocks noChangeArrowheads="1"/>
              </p:cNvSpPr>
              <p:nvPr/>
            </p:nvSpPr>
            <p:spPr bwMode="auto">
              <a:xfrm>
                <a:off x="4740" y="2957"/>
                <a:ext cx="317" cy="1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3277" name="AutoShape 59"/>
              <p:cNvSpPr>
                <a:spLocks noChangeArrowheads="1"/>
              </p:cNvSpPr>
              <p:nvPr/>
            </p:nvSpPr>
            <p:spPr bwMode="auto">
              <a:xfrm>
                <a:off x="4740" y="3657"/>
                <a:ext cx="317" cy="181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Verdana" panose="020B0604030504040204" pitchFamily="34" charset="0"/>
                </a:endParaRPr>
              </a:p>
            </p:txBody>
          </p:sp>
          <p:sp>
            <p:nvSpPr>
              <p:cNvPr id="53278" name="Text Box 60"/>
              <p:cNvSpPr txBox="1">
                <a:spLocks noChangeArrowheads="1"/>
              </p:cNvSpPr>
              <p:nvPr/>
            </p:nvSpPr>
            <p:spPr bwMode="auto">
              <a:xfrm>
                <a:off x="5148" y="3657"/>
                <a:ext cx="3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1800" b="1">
                    <a:latin typeface="楷体_GB2312" pitchFamily="49" charset="-122"/>
                    <a:ea typeface="楷体_GB2312" pitchFamily="49" charset="-122"/>
                  </a:rPr>
                  <a:t>关系</a:t>
                </a:r>
              </a:p>
            </p:txBody>
          </p:sp>
          <p:sp>
            <p:nvSpPr>
              <p:cNvPr id="53279" name="Rectangle 62"/>
              <p:cNvSpPr>
                <a:spLocks noChangeArrowheads="1"/>
              </p:cNvSpPr>
              <p:nvPr/>
            </p:nvSpPr>
            <p:spPr bwMode="auto">
              <a:xfrm>
                <a:off x="4921" y="2659"/>
                <a:ext cx="41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宋体" panose="02010600030101010101" pitchFamily="2" charset="-122"/>
                  </a:rPr>
                  <a:t>图例：</a:t>
                </a:r>
              </a:p>
            </p:txBody>
          </p:sp>
        </p:grpSp>
        <p:sp>
          <p:nvSpPr>
            <p:cNvPr id="53271" name="Text Box 75"/>
            <p:cNvSpPr txBox="1">
              <a:spLocks noChangeArrowheads="1"/>
            </p:cNvSpPr>
            <p:nvPr/>
          </p:nvSpPr>
          <p:spPr bwMode="auto">
            <a:xfrm>
              <a:off x="2262" y="3868"/>
              <a:ext cx="1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教学管理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ER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图</a:t>
              </a:r>
            </a:p>
          </p:txBody>
        </p:sp>
      </p:grpSp>
      <p:sp>
        <p:nvSpPr>
          <p:cNvPr id="84044" name="Text Box 76"/>
          <p:cNvSpPr txBox="1">
            <a:spLocks noChangeArrowheads="1"/>
          </p:cNvSpPr>
          <p:nvPr/>
        </p:nvSpPr>
        <p:spPr bwMode="auto">
          <a:xfrm>
            <a:off x="682625" y="73025"/>
            <a:ext cx="7850188" cy="842963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图形构成：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实体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属性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无向</a:t>
            </a:r>
            <a:r>
              <a:rPr lang="zh-CN" altLang="en-US" sz="1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边</a:t>
            </a: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连接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起来。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简单的图形符号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表达对问题的理解，不熟悉软件的用户也能理解，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ER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模型可作为用户与开发人员之间有效的交流工具。</a:t>
            </a:r>
          </a:p>
        </p:txBody>
      </p:sp>
      <p:grpSp>
        <p:nvGrpSpPr>
          <p:cNvPr id="18" name="Group 113"/>
          <p:cNvGrpSpPr>
            <a:grpSpLocks/>
          </p:cNvGrpSpPr>
          <p:nvPr/>
        </p:nvGrpSpPr>
        <p:grpSpPr bwMode="auto">
          <a:xfrm>
            <a:off x="5562600" y="3573463"/>
            <a:ext cx="1385888" cy="898525"/>
            <a:chOff x="3504" y="2251"/>
            <a:chExt cx="873" cy="566"/>
          </a:xfrm>
        </p:grpSpPr>
        <p:sp>
          <p:nvSpPr>
            <p:cNvPr id="53266" name="AutoShape 25"/>
            <p:cNvSpPr>
              <a:spLocks noChangeArrowheads="1"/>
            </p:cNvSpPr>
            <p:nvPr/>
          </p:nvSpPr>
          <p:spPr bwMode="auto">
            <a:xfrm>
              <a:off x="3921" y="2251"/>
              <a:ext cx="456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课程名</a:t>
              </a:r>
            </a:p>
          </p:txBody>
        </p:sp>
        <p:sp>
          <p:nvSpPr>
            <p:cNvPr id="53267" name="AutoShape 108"/>
            <p:cNvSpPr>
              <a:spLocks noChangeArrowheads="1"/>
            </p:cNvSpPr>
            <p:nvPr/>
          </p:nvSpPr>
          <p:spPr bwMode="auto">
            <a:xfrm>
              <a:off x="3923" y="2614"/>
              <a:ext cx="454" cy="2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成绩</a:t>
              </a:r>
            </a:p>
          </p:txBody>
        </p:sp>
        <p:cxnSp>
          <p:nvCxnSpPr>
            <p:cNvPr id="53268" name="AutoShape 111"/>
            <p:cNvCxnSpPr>
              <a:cxnSpLocks noChangeShapeType="1"/>
              <a:stCxn id="53289" idx="3"/>
              <a:endCxn id="53266" idx="1"/>
            </p:cNvCxnSpPr>
            <p:nvPr/>
          </p:nvCxnSpPr>
          <p:spPr bwMode="auto">
            <a:xfrm flipV="1">
              <a:off x="3504" y="2353"/>
              <a:ext cx="417" cy="1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69" name="AutoShape 112"/>
            <p:cNvCxnSpPr>
              <a:cxnSpLocks noChangeShapeType="1"/>
              <a:stCxn id="53289" idx="3"/>
              <a:endCxn id="53267" idx="1"/>
            </p:cNvCxnSpPr>
            <p:nvPr/>
          </p:nvCxnSpPr>
          <p:spPr bwMode="auto">
            <a:xfrm>
              <a:off x="3504" y="2502"/>
              <a:ext cx="419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352675" y="1647825"/>
            <a:ext cx="45370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内容：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、可行性研究的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任务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、可行性研究的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、可行性研究的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工具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了解：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可行性研究的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403351" y="692150"/>
            <a:ext cx="2952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一、可行性研究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1258888" y="908050"/>
            <a:ext cx="41767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）数据流图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图）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38263" y="2181225"/>
            <a:ext cx="5688012" cy="1903413"/>
            <a:chOff x="885" y="1416"/>
            <a:chExt cx="3583" cy="1199"/>
          </a:xfrm>
        </p:grpSpPr>
        <p:sp>
          <p:nvSpPr>
            <p:cNvPr id="54278" name="Text Box 5"/>
            <p:cNvSpPr txBox="1">
              <a:spLocks noChangeArrowheads="1"/>
            </p:cNvSpPr>
            <p:nvPr/>
          </p:nvSpPr>
          <p:spPr bwMode="auto">
            <a:xfrm>
              <a:off x="885" y="1416"/>
              <a:ext cx="3583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基本图形符号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→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：箭头，表示</a:t>
              </a: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数据流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；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〇、  、   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：圆、圆角矩形、椭圆，表示</a:t>
              </a: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数据处理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；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：双杠，表示</a:t>
              </a: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数据存储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；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□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：正方形、正方体，表示数据的</a:t>
              </a: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源点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或</a:t>
              </a:r>
              <a:r>
                <a:rPr lang="zh-CN" altLang="en-US" sz="1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终点</a:t>
              </a:r>
              <a:r>
                <a:rPr lang="zh-CN" altLang="en-US" sz="1800" b="1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54279" name="AutoShape 6"/>
            <p:cNvSpPr>
              <a:spLocks noChangeArrowheads="1"/>
            </p:cNvSpPr>
            <p:nvPr/>
          </p:nvSpPr>
          <p:spPr bwMode="auto">
            <a:xfrm>
              <a:off x="1145" y="1941"/>
              <a:ext cx="182" cy="13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54280" name="Oval 7"/>
            <p:cNvSpPr>
              <a:spLocks noChangeArrowheads="1"/>
            </p:cNvSpPr>
            <p:nvPr/>
          </p:nvSpPr>
          <p:spPr bwMode="auto">
            <a:xfrm>
              <a:off x="1425" y="1941"/>
              <a:ext cx="226" cy="136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4276" name="Rectangle 9"/>
          <p:cNvSpPr>
            <a:spLocks noChangeArrowheads="1"/>
          </p:cNvSpPr>
          <p:nvPr/>
        </p:nvSpPr>
        <p:spPr bwMode="auto">
          <a:xfrm>
            <a:off x="1372462" y="1654175"/>
            <a:ext cx="67999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描述信息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移动到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过程中所经历的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变换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1043359" y="4213225"/>
            <a:ext cx="7849121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符号含义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数据流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数据在系统内的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传播路径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或方向</a:t>
            </a:r>
            <a:r>
              <a:rPr lang="en-US" altLang="zh-CN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数据处理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数据流动过程中，受到的某些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操作或变换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数据存储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保存的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数据；</a:t>
            </a:r>
            <a:r>
              <a:rPr lang="zh-CN" altLang="en-US" sz="1600" b="1" dirty="0">
                <a:latin typeface="宋体" panose="02010600030101010101" pitchFamily="2" charset="-122"/>
                <a:ea typeface="楷体_GB2312" pitchFamily="49" charset="-122"/>
              </a:rPr>
              <a:t>（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数据库文件、任何形式的数据组织</a:t>
            </a:r>
            <a:r>
              <a:rPr lang="zh-CN" altLang="en-US" sz="1600" b="1" dirty="0">
                <a:latin typeface="宋体" panose="02010600030101010101" pitchFamily="2" charset="-122"/>
                <a:ea typeface="楷体_GB2312" pitchFamily="49" charset="-122"/>
              </a:rPr>
              <a:t>）</a:t>
            </a:r>
            <a:endParaRPr lang="zh-CN" altLang="en-US" sz="2000" b="1" dirty="0">
              <a:latin typeface="宋体" panose="02010600030101010101" pitchFamily="2" charset="-122"/>
              <a:ea typeface="楷体_GB2312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数据源点或终点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软件系统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外部环境中的实体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1800" b="1" dirty="0">
                <a:latin typeface="宋体" panose="02010600030101010101" pitchFamily="2" charset="-122"/>
                <a:ea typeface="楷体_GB2312" pitchFamily="49" charset="-122"/>
              </a:rPr>
              <a:t>（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数据的来源和去向</a:t>
            </a:r>
            <a:r>
              <a:rPr lang="zh-CN" altLang="en-US" sz="1800" b="1" dirty="0">
                <a:latin typeface="宋体" panose="02010600030101010101" pitchFamily="2" charset="-122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409700" y="1627188"/>
            <a:ext cx="54665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除基本符号外，还存在几种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附加符号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*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数据流之间是</a:t>
            </a:r>
            <a:r>
              <a:rPr kumimoji="1" lang="zh-CN" altLang="en-GB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GB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关系（同时存在） </a:t>
            </a:r>
            <a:endParaRPr lang="zh-CN" altLang="en-US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+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数据流之间是</a:t>
            </a:r>
            <a:r>
              <a:rPr kumimoji="1" lang="zh-CN" altLang="en-GB" sz="2000" b="1" dirty="0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GB" sz="2000" b="1" dirty="0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关系</a:t>
            </a:r>
            <a:endParaRPr lang="zh-CN" altLang="en-US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⊕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只能从中选一个（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互斥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的关系）</a:t>
            </a:r>
            <a:endParaRPr lang="zh-CN" altLang="en-US" sz="2000" b="1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5299" name="Picture 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684588"/>
            <a:ext cx="74168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381125" y="1692136"/>
            <a:ext cx="72088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一家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工厂的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采购部</a:t>
            </a: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每天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需要一张订货报表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宋体" panose="02010600030101010101" pitchFamily="2" charset="-122"/>
              </a:rPr>
              <a:t>⑴ 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报表按</a:t>
            </a:r>
            <a:r>
              <a:rPr kumimoji="1" lang="zh-CN" altLang="en-GB" sz="2000" b="1" u="wavyHeavy" dirty="0">
                <a:latin typeface="楷体_GB2312" pitchFamily="49" charset="-122"/>
                <a:ea typeface="楷体_GB2312" pitchFamily="49" charset="-122"/>
              </a:rPr>
              <a:t>零件编号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排序，表中列出所有需要再次订货的零件。</a:t>
            </a:r>
            <a:endParaRPr kumimoji="1"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宋体" panose="02010600030101010101" pitchFamily="2" charset="-122"/>
              </a:rPr>
              <a:t>⑵ 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对于每个需要再次订货的零件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，需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列出数据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000"/>
              </a:lnSpc>
              <a:spcBef>
                <a:spcPct val="0"/>
              </a:spcBef>
              <a:spcAft>
                <a:spcPts val="120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    零件编号、零件名称、订货数量、目前价格、主要供应者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次要供应者。</a:t>
            </a:r>
          </a:p>
          <a:p>
            <a:pPr eaLnBrk="1" hangingPunct="1">
              <a:lnSpc>
                <a:spcPts val="3000"/>
              </a:lnSpc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零件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入库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GB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出库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均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GB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事务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，通过设置在仓库中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的终端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事务输入订货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某种零件的</a:t>
            </a:r>
            <a:r>
              <a:rPr kumimoji="1" lang="zh-CN" altLang="en-GB" sz="2000" b="1" u="wavyDbl" dirty="0">
                <a:latin typeface="楷体_GB2312" pitchFamily="49" charset="-122"/>
                <a:ea typeface="楷体_GB2312" pitchFamily="49" charset="-122"/>
              </a:rPr>
              <a:t>库存量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少于</a:t>
            </a:r>
            <a:r>
              <a:rPr kumimoji="1" lang="zh-CN" altLang="en-GB" sz="2000" b="1" u="wavyDbl" dirty="0">
                <a:latin typeface="楷体_GB2312" pitchFamily="49" charset="-122"/>
                <a:ea typeface="楷体_GB2312" pitchFamily="49" charset="-122"/>
              </a:rPr>
              <a:t>临界值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GB" sz="2000" b="1" dirty="0" smtClean="0">
                <a:latin typeface="楷体_GB2312" pitchFamily="49" charset="-122"/>
                <a:ea typeface="楷体_GB2312" pitchFamily="49" charset="-122"/>
              </a:rPr>
              <a:t>就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需要</a:t>
            </a:r>
            <a:r>
              <a:rPr kumimoji="1" lang="zh-CN" altLang="en-GB" sz="2000" b="1" dirty="0">
                <a:latin typeface="楷体_GB2312" pitchFamily="49" charset="-122"/>
                <a:ea typeface="楷体_GB2312" pitchFamily="49" charset="-122"/>
              </a:rPr>
              <a:t>再次订货。</a:t>
            </a:r>
            <a:endParaRPr kumimoji="1"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1474788" y="976313"/>
            <a:ext cx="2449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实例</a:t>
            </a: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：采购系统</a:t>
            </a:r>
          </a:p>
        </p:txBody>
      </p:sp>
      <p:pic>
        <p:nvPicPr>
          <p:cNvPr id="377864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00025"/>
            <a:ext cx="352901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5"/>
          <p:cNvSpPr txBox="1">
            <a:spLocks noChangeArrowheads="1"/>
          </p:cNvSpPr>
          <p:nvPr/>
        </p:nvSpPr>
        <p:spPr bwMode="auto">
          <a:xfrm>
            <a:off x="1763713" y="404813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仓库管理员</a:t>
            </a:r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事务</a:t>
            </a:r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订货系统</a:t>
            </a:r>
            <a:r>
              <a:rPr kumimoji="1"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采购部</a:t>
            </a:r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订货报表</a:t>
            </a:r>
            <a:r>
              <a:rPr kumimoji="1" lang="en-US" altLang="zh-CN" sz="20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323850" y="981075"/>
            <a:ext cx="3384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</a:pP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确定数据流图的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四种成分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80934" name="Rectangle 4"/>
          <p:cNvSpPr>
            <a:spLocks noChangeArrowheads="1"/>
          </p:cNvSpPr>
          <p:nvPr/>
        </p:nvSpPr>
        <p:spPr bwMode="auto">
          <a:xfrm>
            <a:off x="323850" y="1485900"/>
            <a:ext cx="8640763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GB" sz="1600" dirty="0">
                <a:latin typeface="楷体_GB2312" pitchFamily="49" charset="-122"/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源点、终点</a:t>
            </a:r>
            <a:endParaRPr kumimoji="1" lang="zh-CN" altLang="en-GB" sz="1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GB" sz="1600" dirty="0">
                <a:latin typeface="楷体_GB2312" pitchFamily="49" charset="-122"/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kumimoji="1" lang="zh-CN" altLang="en-GB" sz="1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GB" sz="1600" dirty="0">
                <a:latin typeface="楷体_GB2312" pitchFamily="49" charset="-122"/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数据流</a:t>
            </a:r>
            <a:endParaRPr kumimoji="1" lang="zh-CN" altLang="en-GB" sz="1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GB" sz="16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GB" sz="1600" dirty="0">
                <a:latin typeface="楷体_GB2312" pitchFamily="49" charset="-122"/>
                <a:ea typeface="楷体_GB2312" pitchFamily="49" charset="-122"/>
              </a:rPr>
              <a:t>◇ </a:t>
            </a:r>
            <a:r>
              <a:rPr kumimoji="1" lang="zh-CN" altLang="en-GB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数据存储</a:t>
            </a:r>
            <a:endParaRPr kumimoji="1" lang="zh-CN" altLang="en-US" sz="1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5414" name="Rectangle 6"/>
          <p:cNvSpPr>
            <a:spLocks noChangeArrowheads="1"/>
          </p:cNvSpPr>
          <p:nvPr/>
        </p:nvSpPr>
        <p:spPr bwMode="auto">
          <a:xfrm>
            <a:off x="900113" y="1916113"/>
            <a:ext cx="7344295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源点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：仓库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管理员</a:t>
            </a:r>
            <a:r>
              <a:rPr kumimoji="1" lang="en-US" altLang="zh-CN" sz="1800" b="1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设置在仓库中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的终端</a:t>
            </a:r>
            <a:r>
              <a:rPr kumimoji="1" lang="zh-CN" altLang="en-US" sz="1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事务输入订货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系统。</a:t>
            </a:r>
            <a:endParaRPr kumimoji="1" lang="zh-CN" altLang="en-GB" sz="1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终点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采购部</a:t>
            </a:r>
            <a:r>
              <a:rPr kumimoji="1" lang="en-US" altLang="zh-CN" sz="1800" b="1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采购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部每天需要一张订货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报表。</a:t>
            </a:r>
            <a:endParaRPr kumimoji="1" lang="zh-CN" altLang="en-GB" sz="1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5415" name="Rectangle 7"/>
          <p:cNvSpPr>
            <a:spLocks noChangeArrowheads="1"/>
          </p:cNvSpPr>
          <p:nvPr/>
        </p:nvSpPr>
        <p:spPr bwMode="auto">
          <a:xfrm>
            <a:off x="914400" y="3141663"/>
            <a:ext cx="7905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对事务的加工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：事务的结果是改变零件库存量，任何改变数据的操作都是处理。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solidFill>
                  <a:srgbClr val="0000CC"/>
                </a:solidFill>
                <a:latin typeface="Verdana" panose="020B0604030504040204" pitchFamily="34" charset="0"/>
                <a:ea typeface="楷体_GB2312" pitchFamily="49" charset="-122"/>
              </a:rPr>
              <a:t>产生</a:t>
            </a:r>
            <a:r>
              <a:rPr kumimoji="1" lang="zh-CN" altLang="en-GB" sz="1800" b="1" dirty="0" smtClean="0">
                <a:solidFill>
                  <a:srgbClr val="0000CC"/>
                </a:solidFill>
                <a:latin typeface="Verdana" panose="020B0604030504040204" pitchFamily="34" charset="0"/>
                <a:ea typeface="楷体_GB2312" pitchFamily="49" charset="-122"/>
              </a:rPr>
              <a:t>报表</a:t>
            </a:r>
            <a:r>
              <a:rPr kumimoji="1" lang="zh-CN" altLang="en-US" sz="1800" b="1" dirty="0" smtClean="0">
                <a:solidFill>
                  <a:srgbClr val="0000CC"/>
                </a:solidFill>
                <a:latin typeface="Verdana" panose="020B0604030504040204" pitchFamily="34" charset="0"/>
                <a:ea typeface="楷体_GB2312" pitchFamily="49" charset="-122"/>
              </a:rPr>
              <a:t>：</a:t>
            </a:r>
            <a:r>
              <a:rPr kumimoji="1" lang="zh-CN" altLang="en-US" sz="1800" b="1" dirty="0" smtClean="0">
                <a:latin typeface="Verdana" panose="020B0604030504040204" pitchFamily="34" charset="0"/>
                <a:ea typeface="楷体_GB2312" pitchFamily="49" charset="-122"/>
              </a:rPr>
              <a:t>根据零件库存量的变化，生成订货报表。</a:t>
            </a:r>
            <a:endParaRPr kumimoji="1" lang="zh-CN" altLang="en-US" sz="1800" b="1" dirty="0"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914400" y="4365625"/>
            <a:ext cx="42338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>
                <a:solidFill>
                  <a:srgbClr val="0000CC"/>
                </a:solidFill>
                <a:latin typeface="Verdana" panose="020B0604030504040204" pitchFamily="34" charset="0"/>
                <a:ea typeface="楷体_GB2312" pitchFamily="49" charset="-122"/>
              </a:rPr>
              <a:t>事务</a:t>
            </a:r>
            <a:r>
              <a:rPr kumimoji="1" lang="zh-CN" altLang="en-GB" sz="1800" b="1">
                <a:latin typeface="Verdana" panose="020B0604030504040204" pitchFamily="34" charset="0"/>
                <a:ea typeface="楷体_GB2312" pitchFamily="49" charset="-122"/>
              </a:rPr>
              <a:t>：需要从仓库输入系统。</a:t>
            </a:r>
            <a:endParaRPr kumimoji="1" lang="zh-CN" altLang="en-US" sz="1800" b="1">
              <a:latin typeface="Verdana" panose="020B060403050404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订货报表</a:t>
            </a:r>
            <a:r>
              <a:rPr kumimoji="1" lang="zh-CN" altLang="en-GB" sz="1800" b="1">
                <a:latin typeface="楷体_GB2312" pitchFamily="49" charset="-122"/>
                <a:ea typeface="楷体_GB2312" pitchFamily="49" charset="-122"/>
              </a:rPr>
              <a:t>：系统将订货报表送给采购部。</a:t>
            </a:r>
          </a:p>
        </p:txBody>
      </p:sp>
      <p:sp>
        <p:nvSpPr>
          <p:cNvPr id="785417" name="Rectangle 9"/>
          <p:cNvSpPr>
            <a:spLocks noChangeArrowheads="1"/>
          </p:cNvSpPr>
          <p:nvPr/>
        </p:nvSpPr>
        <p:spPr bwMode="auto">
          <a:xfrm>
            <a:off x="914400" y="5597525"/>
            <a:ext cx="82296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用于产生订货报表的数据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GB" sz="1800" b="1" u="sng" dirty="0">
                <a:latin typeface="楷体_GB2312" pitchFamily="49" charset="-122"/>
                <a:ea typeface="楷体_GB2312" pitchFamily="49" charset="-122"/>
              </a:rPr>
              <a:t>产生报表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GB" sz="1800" b="1" u="sng" dirty="0">
                <a:latin typeface="楷体_GB2312" pitchFamily="49" charset="-122"/>
                <a:ea typeface="楷体_GB2312" pitchFamily="49" charset="-122"/>
              </a:rPr>
              <a:t>处理事务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这两个处理</a:t>
            </a:r>
            <a:r>
              <a:rPr kumimoji="1" lang="zh-CN" altLang="en-GB" sz="1800" b="1" u="sng" dirty="0">
                <a:latin typeface="楷体_GB2312" pitchFamily="49" charset="-122"/>
                <a:ea typeface="楷体_GB2312" pitchFamily="49" charset="-122"/>
              </a:rPr>
              <a:t>在时间上</a:t>
            </a:r>
            <a:r>
              <a:rPr kumimoji="1" lang="zh-CN" altLang="en-GB" sz="1800" b="1" u="sng" dirty="0" smtClean="0">
                <a:latin typeface="楷体_GB2312" pitchFamily="49" charset="-122"/>
                <a:ea typeface="楷体_GB2312" pitchFamily="49" charset="-122"/>
              </a:rPr>
              <a:t>不</a:t>
            </a:r>
            <a:r>
              <a:rPr kumimoji="1" lang="zh-CN" altLang="en-US" sz="1800" b="1" u="sng" dirty="0" smtClean="0">
                <a:latin typeface="楷体_GB2312" pitchFamily="49" charset="-122"/>
                <a:ea typeface="楷体_GB2312" pitchFamily="49" charset="-122"/>
              </a:rPr>
              <a:t>同步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GB" sz="1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zh-CN" altLang="en-GB" sz="1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保存库存清单</a:t>
            </a:r>
            <a:r>
              <a:rPr kumimoji="1" lang="zh-CN" altLang="en-GB" sz="1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1" lang="en-US" altLang="zh-CN" sz="1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GB" sz="1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库存量</a:t>
            </a:r>
            <a:r>
              <a:rPr kumimoji="1" lang="zh-CN" altLang="en-GB" sz="1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和库存量</a:t>
            </a:r>
            <a:r>
              <a:rPr kumimoji="1" lang="zh-CN" altLang="en-GB" sz="1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临界值</a:t>
            </a:r>
            <a:r>
              <a:rPr kumimoji="1" lang="en-US" altLang="zh-CN" sz="1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：当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某种零件的库存数量少于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库</a:t>
            </a:r>
            <a:r>
              <a:rPr kumimoji="1" lang="zh-CN" altLang="en-US" sz="1800" b="1" dirty="0" smtClean="0">
                <a:latin typeface="楷体_GB2312" pitchFamily="49" charset="-122"/>
                <a:ea typeface="楷体_GB2312" pitchFamily="49" charset="-122"/>
              </a:rPr>
              <a:t>存量</a:t>
            </a:r>
            <a:endParaRPr kumimoji="1" lang="en-US" altLang="zh-CN" sz="1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FF9933"/>
              </a:buClr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latin typeface="楷体_GB2312" pitchFamily="49" charset="-122"/>
                <a:ea typeface="楷体_GB2312" pitchFamily="49" charset="-122"/>
              </a:rPr>
              <a:t>                                        </a:t>
            </a:r>
            <a:r>
              <a:rPr kumimoji="1" lang="zh-CN" altLang="en-US" sz="18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临界值</a:t>
            </a:r>
            <a:r>
              <a:rPr kumimoji="1" lang="zh-CN" altLang="en-GB" sz="1800" b="1" dirty="0">
                <a:latin typeface="楷体_GB2312" pitchFamily="49" charset="-122"/>
                <a:ea typeface="楷体_GB2312" pitchFamily="49" charset="-122"/>
              </a:rPr>
              <a:t>时就应该再次</a:t>
            </a:r>
            <a:r>
              <a:rPr kumimoji="1" lang="zh-CN" altLang="en-GB" sz="1800" b="1" dirty="0" smtClean="0">
                <a:latin typeface="楷体_GB2312" pitchFamily="49" charset="-122"/>
                <a:ea typeface="楷体_GB2312" pitchFamily="49" charset="-122"/>
              </a:rPr>
              <a:t>订货。</a:t>
            </a:r>
            <a:endParaRPr kumimoji="1" lang="zh-CN" altLang="en-US" sz="1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  <p:bldP spid="380934" grpId="0"/>
      <p:bldP spid="785414" grpId="0"/>
      <p:bldP spid="785415" grpId="0"/>
      <p:bldP spid="785416" grpId="0"/>
      <p:bldP spid="7854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393825" y="1052513"/>
            <a:ext cx="5915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从描述问题的信息中，</a:t>
            </a:r>
            <a:r>
              <a:rPr kumimoji="1" lang="zh-CN" altLang="en-GB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提取</a:t>
            </a: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的组成数据流图的</a:t>
            </a:r>
            <a:r>
              <a:rPr kumimoji="1" lang="zh-CN" altLang="en-GB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1979" name="Group 2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96088240"/>
              </p:ext>
            </p:extLst>
          </p:nvPr>
        </p:nvGraphicFramePr>
        <p:xfrm>
          <a:off x="2809875" y="1755775"/>
          <a:ext cx="3849688" cy="4480200"/>
        </p:xfrm>
        <a:graphic>
          <a:graphicData uri="http://schemas.openxmlformats.org/drawingml/2006/table">
            <a:tbl>
              <a:tblPr/>
              <a:tblGrid>
                <a:gridCol w="1833563"/>
                <a:gridCol w="2016125"/>
              </a:tblGrid>
              <a:tr h="365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源点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    理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仓库管理员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采购员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处理事务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产生报表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数据流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数据存储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订货报表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零件编号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零件名称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定货数量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目前价格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主要供应者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次要供应者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事务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零件编号*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事务类型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数量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订货信息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（见订货报表）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库存清单*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零件编号*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库存量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库存量临界值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7"/>
          <p:cNvSpPr>
            <a:spLocks noChangeArrowheads="1"/>
          </p:cNvSpPr>
          <p:nvPr/>
        </p:nvSpPr>
        <p:spPr bwMode="auto">
          <a:xfrm>
            <a:off x="1470025" y="1036638"/>
            <a:ext cx="1662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GB" sz="2000" b="1">
                <a:latin typeface="楷体_GB2312" pitchFamily="49" charset="-122"/>
                <a:ea typeface="楷体_GB2312" pitchFamily="49" charset="-122"/>
              </a:rPr>
              <a:t>基本系统模型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3002" name="Group 26"/>
          <p:cNvGraphicFramePr>
            <a:graphicFrameLocks noGrp="1"/>
          </p:cNvGraphicFramePr>
          <p:nvPr>
            <p:ph/>
          </p:nvPr>
        </p:nvGraphicFramePr>
        <p:xfrm>
          <a:off x="900113" y="2006600"/>
          <a:ext cx="2881312" cy="3798888"/>
        </p:xfrm>
        <a:graphic>
          <a:graphicData uri="http://schemas.openxmlformats.org/drawingml/2006/table">
            <a:tbl>
              <a:tblPr/>
              <a:tblGrid>
                <a:gridCol w="1360487"/>
                <a:gridCol w="1520825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源点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处    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采购员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仓库管理员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产生报表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处理事务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数据存储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3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定货报表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零件编号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零件名称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定货数量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目前价格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主要供应者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次要供应者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事务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零件编号*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事务类型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数量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定货信息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（见定货报表）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库存清单*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零件编号*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库存量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库存量临界值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83039" name="Picture 63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675"/>
            <a:ext cx="3960813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8" name="Picture 64" descr="图片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068638"/>
            <a:ext cx="433387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9" name="AutoShape 65"/>
          <p:cNvSpPr>
            <a:spLocks noChangeArrowheads="1"/>
          </p:cNvSpPr>
          <p:nvPr/>
        </p:nvSpPr>
        <p:spPr bwMode="auto">
          <a:xfrm>
            <a:off x="6278563" y="2682875"/>
            <a:ext cx="287337" cy="2159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416" name="AutoShape 67"/>
          <p:cNvSpPr>
            <a:spLocks noChangeArrowheads="1"/>
          </p:cNvSpPr>
          <p:nvPr/>
        </p:nvSpPr>
        <p:spPr bwMode="auto">
          <a:xfrm>
            <a:off x="6275388" y="4652963"/>
            <a:ext cx="287337" cy="2159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59417" name="Picture 73" descr="图片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013325"/>
            <a:ext cx="4319588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3050" name="Line 74"/>
          <p:cNvSpPr>
            <a:spLocks noChangeShapeType="1"/>
          </p:cNvSpPr>
          <p:nvPr/>
        </p:nvSpPr>
        <p:spPr bwMode="auto">
          <a:xfrm flipV="1">
            <a:off x="8472488" y="5411788"/>
            <a:ext cx="3603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003800" y="3576638"/>
            <a:ext cx="936625" cy="36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59563" y="3554413"/>
            <a:ext cx="936625" cy="431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3924300" y="3167063"/>
            <a:ext cx="5076825" cy="2682875"/>
            <a:chOff x="3924623" y="3166294"/>
            <a:chExt cx="5076642" cy="2683595"/>
          </a:xfrm>
        </p:grpSpPr>
        <p:sp>
          <p:nvSpPr>
            <p:cNvPr id="5" name="矩形 4"/>
            <p:cNvSpPr/>
            <p:nvPr/>
          </p:nvSpPr>
          <p:spPr>
            <a:xfrm>
              <a:off x="3929386" y="3166294"/>
              <a:ext cx="360349" cy="12084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仓库</a:t>
              </a:r>
              <a:endParaRPr lang="en-US" altLang="zh-CN" sz="14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管理员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8590118" y="3458472"/>
              <a:ext cx="360349" cy="6843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采购员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3924623" y="4641477"/>
              <a:ext cx="360350" cy="1208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仓库</a:t>
              </a:r>
              <a:endParaRPr lang="en-US" altLang="zh-CN" sz="14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管理员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8640916" y="4665296"/>
              <a:ext cx="360349" cy="7463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+mn-ea"/>
                </a:rPr>
                <a:t>采购员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9" grpId="0" animBg="1"/>
      <p:bldP spid="59416" grpId="0" animBg="1"/>
      <p:bldP spid="383050" grpId="0" animBg="1"/>
      <p:bldP spid="4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组合 32"/>
          <p:cNvGrpSpPr>
            <a:grpSpLocks/>
          </p:cNvGrpSpPr>
          <p:nvPr/>
        </p:nvGrpSpPr>
        <p:grpSpPr bwMode="auto">
          <a:xfrm>
            <a:off x="2143125" y="1643063"/>
            <a:ext cx="5000625" cy="4714875"/>
            <a:chOff x="2143108" y="1643050"/>
            <a:chExt cx="5000660" cy="4714908"/>
          </a:xfrm>
        </p:grpSpPr>
        <p:sp>
          <p:nvSpPr>
            <p:cNvPr id="3" name="矩形 2"/>
            <p:cNvSpPr/>
            <p:nvPr/>
          </p:nvSpPr>
          <p:spPr>
            <a:xfrm>
              <a:off x="3643307" y="1643050"/>
              <a:ext cx="2071701" cy="7143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订货系统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143108" y="3214686"/>
              <a:ext cx="2071703" cy="7143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处理事务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072067" y="3214686"/>
              <a:ext cx="2071701" cy="7143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产生报表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143108" y="4643446"/>
              <a:ext cx="490541" cy="17145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接收事务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857488" y="4643446"/>
              <a:ext cx="571504" cy="17145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更新库存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643307" y="4643446"/>
              <a:ext cx="571504" cy="17145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chemeClr val="tx1"/>
                  </a:solidFill>
                </a:rPr>
                <a:t>处理订货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214679" y="2784470"/>
              <a:ext cx="2928957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2999570" y="3001166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5928528" y="2999578"/>
              <a:ext cx="42862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4499768" y="2570950"/>
              <a:ext cx="42862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428860" y="4356106"/>
              <a:ext cx="150019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2285191" y="4499776"/>
              <a:ext cx="28575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2929720" y="4142586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3001158" y="449977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785388" y="4499776"/>
              <a:ext cx="2857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5715009" y="4857759"/>
              <a:ext cx="857256" cy="31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515461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105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00213"/>
            <a:ext cx="640873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143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76700"/>
            <a:ext cx="727233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AutoShape 146"/>
          <p:cNvSpPr>
            <a:spLocks noChangeArrowheads="1"/>
          </p:cNvSpPr>
          <p:nvPr/>
        </p:nvSpPr>
        <p:spPr bwMode="auto">
          <a:xfrm rot="2472805">
            <a:off x="5867400" y="1052513"/>
            <a:ext cx="576263" cy="360362"/>
          </a:xfrm>
          <a:prstGeom prst="rightArrow">
            <a:avLst>
              <a:gd name="adj1" fmla="val 50000"/>
              <a:gd name="adj2" fmla="val 399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  <p:sp>
        <p:nvSpPr>
          <p:cNvPr id="61446" name="AutoShape 147"/>
          <p:cNvSpPr>
            <a:spLocks noChangeArrowheads="1"/>
          </p:cNvSpPr>
          <p:nvPr/>
        </p:nvSpPr>
        <p:spPr bwMode="auto">
          <a:xfrm rot="7364848">
            <a:off x="1511301" y="3392487"/>
            <a:ext cx="576262" cy="360363"/>
          </a:xfrm>
          <a:prstGeom prst="rightArrow">
            <a:avLst>
              <a:gd name="adj1" fmla="val 50000"/>
              <a:gd name="adj2" fmla="val 399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2771775" y="2133600"/>
            <a:ext cx="39608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飞机票预订系统</a:t>
            </a:r>
            <a:r>
              <a:rPr lang="zh-CN" altLang="en-US" sz="36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1474788" y="1047750"/>
            <a:ext cx="1152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实例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2468" name="Group 23"/>
          <p:cNvGrpSpPr>
            <a:grpSpLocks/>
          </p:cNvGrpSpPr>
          <p:nvPr/>
        </p:nvGrpSpPr>
        <p:grpSpPr bwMode="auto">
          <a:xfrm>
            <a:off x="1258888" y="3573463"/>
            <a:ext cx="6911975" cy="1657350"/>
            <a:chOff x="1066" y="2523"/>
            <a:chExt cx="4354" cy="1044"/>
          </a:xfrm>
        </p:grpSpPr>
        <p:pic>
          <p:nvPicPr>
            <p:cNvPr id="62469" name="Picture 15" descr="u=3145135960,1676083822&amp;fm=0&amp;gp=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685"/>
              <a:ext cx="907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0" name="Picture 21" descr="u=3493172245,2183965151&amp;fm=0&amp;gp=-44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568"/>
              <a:ext cx="1043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1" name="Picture 17" descr="都市万像预览图 点击看大图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523"/>
              <a:ext cx="880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2" name="AutoShape 22"/>
            <p:cNvSpPr>
              <a:spLocks noChangeArrowheads="1"/>
            </p:cNvSpPr>
            <p:nvPr/>
          </p:nvSpPr>
          <p:spPr bwMode="auto">
            <a:xfrm>
              <a:off x="2018" y="3022"/>
              <a:ext cx="1406" cy="181"/>
            </a:xfrm>
            <a:prstGeom prst="leftRightArrow">
              <a:avLst>
                <a:gd name="adj1" fmla="val 50000"/>
                <a:gd name="adj2" fmla="val 155359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pic>
          <p:nvPicPr>
            <p:cNvPr id="6247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2931"/>
              <a:ext cx="40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187624" y="1790700"/>
            <a:ext cx="7704856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旅行社将预订机票的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旅客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、年龄、单位、身份证号码、时间、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目的地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…)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机票预订系统。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系统为旅客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安排航班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，并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打印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取票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通知单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附有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应付的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账款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，即机票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价格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旅客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在飞机起飞前一天凭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取票通知单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交款取票，系统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核实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无误，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机票。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4500563" y="976073"/>
            <a:ext cx="28797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系统功能描述：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3492" name="Group 8"/>
          <p:cNvGrpSpPr>
            <a:grpSpLocks/>
          </p:cNvGrpSpPr>
          <p:nvPr/>
        </p:nvGrpSpPr>
        <p:grpSpPr bwMode="auto">
          <a:xfrm>
            <a:off x="1331913" y="765176"/>
            <a:ext cx="3095625" cy="492126"/>
            <a:chOff x="839" y="482"/>
            <a:chExt cx="1950" cy="310"/>
          </a:xfrm>
        </p:grpSpPr>
        <p:sp>
          <p:nvSpPr>
            <p:cNvPr id="63493" name="Text Box 6"/>
            <p:cNvSpPr txBox="1">
              <a:spLocks noChangeArrowheads="1"/>
            </p:cNvSpPr>
            <p:nvPr/>
          </p:nvSpPr>
          <p:spPr bwMode="auto">
            <a:xfrm>
              <a:off x="839" y="482"/>
              <a:ext cx="108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需求调研</a:t>
              </a:r>
              <a:endParaRPr lang="zh-CN" altLang="en-US" sz="32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3494" name="AutoShape 7"/>
            <p:cNvSpPr>
              <a:spLocks noChangeArrowheads="1"/>
            </p:cNvSpPr>
            <p:nvPr/>
          </p:nvSpPr>
          <p:spPr bwMode="auto">
            <a:xfrm>
              <a:off x="1973" y="619"/>
              <a:ext cx="816" cy="89"/>
            </a:xfrm>
            <a:prstGeom prst="rightArrow">
              <a:avLst>
                <a:gd name="adj1" fmla="val 50000"/>
                <a:gd name="adj2" fmla="val 428333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2276872"/>
            <a:ext cx="7406944" cy="576064"/>
            <a:chOff x="1187624" y="2276872"/>
            <a:chExt cx="7406944" cy="5760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029576" y="2276872"/>
              <a:ext cx="64807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024988" y="2276872"/>
              <a:ext cx="64807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946496" y="2290490"/>
              <a:ext cx="64807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187624" y="2852936"/>
              <a:ext cx="1512168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004521" y="2852936"/>
              <a:ext cx="648072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003997" y="2852936"/>
              <a:ext cx="85603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7481769" y="584318"/>
            <a:ext cx="1410711" cy="1548538"/>
            <a:chOff x="7481769" y="584318"/>
            <a:chExt cx="1410711" cy="1548538"/>
          </a:xfrm>
        </p:grpSpPr>
        <p:sp>
          <p:nvSpPr>
            <p:cNvPr id="8" name="矩形 7"/>
            <p:cNvSpPr/>
            <p:nvPr/>
          </p:nvSpPr>
          <p:spPr>
            <a:xfrm>
              <a:off x="7481769" y="584318"/>
              <a:ext cx="1182055" cy="4269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订票单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594568" y="792472"/>
              <a:ext cx="297912" cy="1340384"/>
              <a:chOff x="8594568" y="792472"/>
              <a:chExt cx="297912" cy="1340384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 flipV="1">
                <a:off x="8892480" y="797778"/>
                <a:ext cx="0" cy="13350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8594568" y="792472"/>
                <a:ext cx="29791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358900" y="793750"/>
            <a:ext cx="360171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、可行性研究目的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404938" y="1700213"/>
            <a:ext cx="7199312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研究是否有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可行办法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，用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最小代价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尽可能短的时间内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确定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项目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能否开发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是否值得开发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目的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具体开发一个软件项目，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而是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讨论软件项目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是否值得开发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其中的问题能否解决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（确定项目能不能做、值不值得做！）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1331913" y="1989138"/>
            <a:ext cx="1871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外部实体？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49688" y="1989138"/>
            <a:ext cx="2881312" cy="427037"/>
            <a:chOff x="2517" y="2184"/>
            <a:chExt cx="1815" cy="269"/>
          </a:xfrm>
        </p:grpSpPr>
        <p:sp>
          <p:nvSpPr>
            <p:cNvPr id="64545" name="Text Box 6"/>
            <p:cNvSpPr txBox="1">
              <a:spLocks noChangeArrowheads="1"/>
            </p:cNvSpPr>
            <p:nvPr/>
          </p:nvSpPr>
          <p:spPr bwMode="auto">
            <a:xfrm>
              <a:off x="2926" y="2184"/>
              <a:ext cx="140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旅行社、旅客</a:t>
              </a:r>
            </a:p>
          </p:txBody>
        </p:sp>
        <p:sp>
          <p:nvSpPr>
            <p:cNvPr id="64546" name="AutoShape 7"/>
            <p:cNvSpPr>
              <a:spLocks noChangeArrowheads="1"/>
            </p:cNvSpPr>
            <p:nvPr/>
          </p:nvSpPr>
          <p:spPr bwMode="auto">
            <a:xfrm>
              <a:off x="2517" y="2251"/>
              <a:ext cx="363" cy="181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4516" name="Text Box 9"/>
          <p:cNvSpPr txBox="1">
            <a:spLocks noChangeArrowheads="1"/>
          </p:cNvSpPr>
          <p:nvPr/>
        </p:nvSpPr>
        <p:spPr bwMode="auto">
          <a:xfrm>
            <a:off x="1331913" y="3001963"/>
            <a:ext cx="1871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实体关联？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851275" y="2963863"/>
            <a:ext cx="2881313" cy="427037"/>
            <a:chOff x="2517" y="2184"/>
            <a:chExt cx="1815" cy="269"/>
          </a:xfrm>
        </p:grpSpPr>
        <p:sp>
          <p:nvSpPr>
            <p:cNvPr id="64543" name="Text Box 11"/>
            <p:cNvSpPr txBox="1">
              <a:spLocks noChangeArrowheads="1"/>
            </p:cNvSpPr>
            <p:nvPr/>
          </p:nvSpPr>
          <p:spPr bwMode="auto">
            <a:xfrm>
              <a:off x="2926" y="2184"/>
              <a:ext cx="140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订票系统</a:t>
              </a:r>
            </a:p>
          </p:txBody>
        </p:sp>
        <p:sp>
          <p:nvSpPr>
            <p:cNvPr id="64544" name="AutoShape 12"/>
            <p:cNvSpPr>
              <a:spLocks noChangeArrowheads="1"/>
            </p:cNvSpPr>
            <p:nvPr/>
          </p:nvSpPr>
          <p:spPr bwMode="auto">
            <a:xfrm>
              <a:off x="2517" y="2251"/>
              <a:ext cx="363" cy="181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4518" name="Text Box 13"/>
          <p:cNvSpPr txBox="1">
            <a:spLocks noChangeArrowheads="1"/>
          </p:cNvSpPr>
          <p:nvPr/>
        </p:nvSpPr>
        <p:spPr bwMode="auto">
          <a:xfrm>
            <a:off x="1331913" y="4010025"/>
            <a:ext cx="18018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交互方式？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9" name="Text Box 30"/>
          <p:cNvSpPr txBox="1">
            <a:spLocks noChangeArrowheads="1"/>
          </p:cNvSpPr>
          <p:nvPr/>
        </p:nvSpPr>
        <p:spPr bwMode="auto">
          <a:xfrm>
            <a:off x="1331913" y="5378450"/>
            <a:ext cx="1511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数据流？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195638" y="3860800"/>
            <a:ext cx="5697537" cy="792163"/>
            <a:chOff x="2013" y="2432"/>
            <a:chExt cx="3613" cy="499"/>
          </a:xfrm>
        </p:grpSpPr>
        <p:grpSp>
          <p:nvGrpSpPr>
            <p:cNvPr id="64538" name="Group 47"/>
            <p:cNvGrpSpPr>
              <a:grpSpLocks/>
            </p:cNvGrpSpPr>
            <p:nvPr/>
          </p:nvGrpSpPr>
          <p:grpSpPr bwMode="auto">
            <a:xfrm>
              <a:off x="2461" y="2432"/>
              <a:ext cx="3165" cy="499"/>
              <a:chOff x="2461" y="2432"/>
              <a:chExt cx="3165" cy="499"/>
            </a:xfrm>
          </p:grpSpPr>
          <p:sp>
            <p:nvSpPr>
              <p:cNvPr id="64540" name="Text Box 14"/>
              <p:cNvSpPr txBox="1">
                <a:spLocks noChangeArrowheads="1"/>
              </p:cNvSpPr>
              <p:nvPr/>
            </p:nvSpPr>
            <p:spPr bwMode="auto">
              <a:xfrm>
                <a:off x="2461" y="2547"/>
                <a:ext cx="745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楷体_GB2312" pitchFamily="49" charset="-122"/>
                    <a:ea typeface="楷体_GB2312" pitchFamily="49" charset="-122"/>
                  </a:rPr>
                  <a:t>旅行社</a:t>
                </a:r>
                <a:endParaRPr lang="zh-CN" altLang="en-US" sz="28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4541" name="Oval 16"/>
              <p:cNvSpPr>
                <a:spLocks noChangeArrowheads="1"/>
              </p:cNvSpPr>
              <p:nvPr/>
            </p:nvSpPr>
            <p:spPr bwMode="auto">
              <a:xfrm>
                <a:off x="3531" y="2432"/>
                <a:ext cx="1024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订票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系统</a:t>
                </a:r>
              </a:p>
            </p:txBody>
          </p:sp>
          <p:sp>
            <p:nvSpPr>
              <p:cNvPr id="64542" name="Text Box 17"/>
              <p:cNvSpPr txBox="1">
                <a:spLocks noChangeArrowheads="1"/>
              </p:cNvSpPr>
              <p:nvPr/>
            </p:nvSpPr>
            <p:spPr bwMode="auto">
              <a:xfrm>
                <a:off x="4881" y="2547"/>
                <a:ext cx="745" cy="2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5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Char char="¡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anose="05000000000000000000" pitchFamily="2" charset="2"/>
                  <a:buChar char="¡"/>
                  <a:defRPr sz="19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楷体_GB2312" pitchFamily="49" charset="-122"/>
                    <a:ea typeface="楷体_GB2312" pitchFamily="49" charset="-122"/>
                  </a:rPr>
                  <a:t>旅客</a:t>
                </a:r>
                <a:endParaRPr lang="zh-CN" altLang="en-US" sz="280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4539" name="AutoShape 28"/>
            <p:cNvSpPr>
              <a:spLocks noChangeArrowheads="1"/>
            </p:cNvSpPr>
            <p:nvPr/>
          </p:nvSpPr>
          <p:spPr bwMode="auto">
            <a:xfrm>
              <a:off x="2013" y="2584"/>
              <a:ext cx="372" cy="182"/>
            </a:xfrm>
            <a:prstGeom prst="rightArrow">
              <a:avLst>
                <a:gd name="adj1" fmla="val 50000"/>
                <a:gd name="adj2" fmla="val 51099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232650" y="3789363"/>
            <a:ext cx="515938" cy="469900"/>
            <a:chOff x="4556" y="2387"/>
            <a:chExt cx="325" cy="296"/>
          </a:xfrm>
        </p:grpSpPr>
        <p:sp>
          <p:nvSpPr>
            <p:cNvPr id="64536" name="Line 20"/>
            <p:cNvSpPr>
              <a:spLocks noChangeShapeType="1"/>
            </p:cNvSpPr>
            <p:nvPr/>
          </p:nvSpPr>
          <p:spPr bwMode="auto">
            <a:xfrm>
              <a:off x="4556" y="2683"/>
              <a:ext cx="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Text Box 36"/>
            <p:cNvSpPr txBox="1">
              <a:spLocks noChangeArrowheads="1"/>
            </p:cNvSpPr>
            <p:nvPr/>
          </p:nvSpPr>
          <p:spPr bwMode="auto">
            <a:xfrm>
              <a:off x="4649" y="2387"/>
              <a:ext cx="1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？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089525" y="3794125"/>
            <a:ext cx="515938" cy="465138"/>
            <a:chOff x="3206" y="2390"/>
            <a:chExt cx="325" cy="293"/>
          </a:xfrm>
        </p:grpSpPr>
        <p:sp>
          <p:nvSpPr>
            <p:cNvPr id="64534" name="Line 18"/>
            <p:cNvSpPr>
              <a:spLocks noChangeShapeType="1"/>
            </p:cNvSpPr>
            <p:nvPr/>
          </p:nvSpPr>
          <p:spPr bwMode="auto">
            <a:xfrm>
              <a:off x="3206" y="2683"/>
              <a:ext cx="3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Text Box 37"/>
            <p:cNvSpPr txBox="1">
              <a:spLocks noChangeArrowheads="1"/>
            </p:cNvSpPr>
            <p:nvPr/>
          </p:nvSpPr>
          <p:spPr bwMode="auto">
            <a:xfrm>
              <a:off x="3299" y="2390"/>
              <a:ext cx="14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？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4500563" y="4475163"/>
            <a:ext cx="3840162" cy="512762"/>
            <a:chOff x="2835" y="2819"/>
            <a:chExt cx="2419" cy="323"/>
          </a:xfrm>
        </p:grpSpPr>
        <p:grpSp>
          <p:nvGrpSpPr>
            <p:cNvPr id="64528" name="Group 27"/>
            <p:cNvGrpSpPr>
              <a:grpSpLocks/>
            </p:cNvGrpSpPr>
            <p:nvPr/>
          </p:nvGrpSpPr>
          <p:grpSpPr bwMode="auto">
            <a:xfrm>
              <a:off x="2835" y="2819"/>
              <a:ext cx="2419" cy="323"/>
              <a:chOff x="2835" y="2819"/>
              <a:chExt cx="2358" cy="323"/>
            </a:xfrm>
          </p:grpSpPr>
          <p:sp>
            <p:nvSpPr>
              <p:cNvPr id="64531" name="Line 24"/>
              <p:cNvSpPr>
                <a:spLocks noChangeShapeType="1"/>
              </p:cNvSpPr>
              <p:nvPr/>
            </p:nvSpPr>
            <p:spPr bwMode="auto">
              <a:xfrm flipV="1">
                <a:off x="2835" y="2824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2" name="Line 25"/>
              <p:cNvSpPr>
                <a:spLocks noChangeShapeType="1"/>
              </p:cNvSpPr>
              <p:nvPr/>
            </p:nvSpPr>
            <p:spPr bwMode="auto">
              <a:xfrm>
                <a:off x="2835" y="3137"/>
                <a:ext cx="23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3" name="Line 26"/>
              <p:cNvSpPr>
                <a:spLocks noChangeShapeType="1"/>
              </p:cNvSpPr>
              <p:nvPr/>
            </p:nvSpPr>
            <p:spPr bwMode="auto">
              <a:xfrm flipV="1">
                <a:off x="5193" y="2819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29" name="Text Box 35"/>
            <p:cNvSpPr txBox="1">
              <a:spLocks noChangeArrowheads="1"/>
            </p:cNvSpPr>
            <p:nvPr/>
          </p:nvSpPr>
          <p:spPr bwMode="auto">
            <a:xfrm>
              <a:off x="3347" y="2865"/>
              <a:ext cx="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？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530" name="Text Box 38"/>
            <p:cNvSpPr txBox="1">
              <a:spLocks noChangeArrowheads="1"/>
            </p:cNvSpPr>
            <p:nvPr/>
          </p:nvSpPr>
          <p:spPr bwMode="auto">
            <a:xfrm>
              <a:off x="4696" y="2840"/>
              <a:ext cx="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？</a:t>
              </a:r>
              <a:endParaRPr lang="zh-CN" altLang="en-US" sz="280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pic>
        <p:nvPicPr>
          <p:cNvPr id="64524" name="Picture 41" descr="u=490611917,2668461914&amp;fm=0&amp;gp=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187325"/>
            <a:ext cx="1077912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3203575" y="5378450"/>
            <a:ext cx="5113338" cy="427038"/>
            <a:chOff x="2018" y="3388"/>
            <a:chExt cx="3221" cy="269"/>
          </a:xfrm>
        </p:grpSpPr>
        <p:sp>
          <p:nvSpPr>
            <p:cNvPr id="64526" name="Text Box 43"/>
            <p:cNvSpPr txBox="1">
              <a:spLocks noChangeArrowheads="1"/>
            </p:cNvSpPr>
            <p:nvPr/>
          </p:nvSpPr>
          <p:spPr bwMode="auto">
            <a:xfrm>
              <a:off x="2472" y="3388"/>
              <a:ext cx="27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数据流动过程中的变换逻辑</a:t>
              </a:r>
            </a:p>
          </p:txBody>
        </p:sp>
        <p:sp>
          <p:nvSpPr>
            <p:cNvPr id="64527" name="AutoShape 44"/>
            <p:cNvSpPr>
              <a:spLocks noChangeArrowheads="1"/>
            </p:cNvSpPr>
            <p:nvPr/>
          </p:nvSpPr>
          <p:spPr bwMode="auto">
            <a:xfrm>
              <a:off x="2018" y="3455"/>
              <a:ext cx="363" cy="181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 descr="200743054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9144000" cy="652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4625" y="4627563"/>
            <a:ext cx="8934450" cy="2041525"/>
            <a:chOff x="110" y="2915"/>
            <a:chExt cx="5628" cy="1286"/>
          </a:xfrm>
        </p:grpSpPr>
        <p:sp>
          <p:nvSpPr>
            <p:cNvPr id="65540" name="Rectangle 6"/>
            <p:cNvSpPr>
              <a:spLocks noChangeArrowheads="1"/>
            </p:cNvSpPr>
            <p:nvPr/>
          </p:nvSpPr>
          <p:spPr bwMode="auto">
            <a:xfrm>
              <a:off x="522" y="3294"/>
              <a:ext cx="5216" cy="90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5541" name="Line 7"/>
            <p:cNvSpPr>
              <a:spLocks noChangeShapeType="1"/>
            </p:cNvSpPr>
            <p:nvPr/>
          </p:nvSpPr>
          <p:spPr bwMode="auto">
            <a:xfrm>
              <a:off x="110" y="2915"/>
              <a:ext cx="363" cy="363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print_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6048375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516688" y="1454150"/>
            <a:ext cx="2016125" cy="750888"/>
            <a:chOff x="4105" y="916"/>
            <a:chExt cx="1224" cy="473"/>
          </a:xfrm>
        </p:grpSpPr>
        <p:sp>
          <p:nvSpPr>
            <p:cNvPr id="66568" name="AutoShape 5"/>
            <p:cNvSpPr>
              <a:spLocks noChangeArrowheads="1"/>
            </p:cNvSpPr>
            <p:nvPr/>
          </p:nvSpPr>
          <p:spPr bwMode="auto">
            <a:xfrm>
              <a:off x="4558" y="916"/>
              <a:ext cx="771" cy="473"/>
            </a:xfrm>
            <a:prstGeom prst="can">
              <a:avLst>
                <a:gd name="adj" fmla="val 25000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Verdana" panose="020B0604030504040204" pitchFamily="34" charset="0"/>
                </a:rPr>
                <a:t>机票文件</a:t>
              </a:r>
            </a:p>
          </p:txBody>
        </p:sp>
        <p:sp>
          <p:nvSpPr>
            <p:cNvPr id="66569" name="AutoShape 13"/>
            <p:cNvSpPr>
              <a:spLocks noChangeArrowheads="1"/>
            </p:cNvSpPr>
            <p:nvPr/>
          </p:nvSpPr>
          <p:spPr bwMode="auto">
            <a:xfrm>
              <a:off x="4105" y="1071"/>
              <a:ext cx="363" cy="181"/>
            </a:xfrm>
            <a:prstGeom prst="rightArrow">
              <a:avLst>
                <a:gd name="adj1" fmla="val 50000"/>
                <a:gd name="adj2" fmla="val 50138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635375" y="2349500"/>
            <a:ext cx="5329238" cy="4103688"/>
            <a:chOff x="2290" y="1480"/>
            <a:chExt cx="3357" cy="2585"/>
          </a:xfrm>
        </p:grpSpPr>
        <p:pic>
          <p:nvPicPr>
            <p:cNvPr id="66565" name="Picture 12" descr="tt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2523"/>
              <a:ext cx="3357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6" name="AutoShape 14"/>
            <p:cNvSpPr>
              <a:spLocks noChangeArrowheads="1"/>
            </p:cNvSpPr>
            <p:nvPr/>
          </p:nvSpPr>
          <p:spPr bwMode="auto">
            <a:xfrm>
              <a:off x="4876" y="1480"/>
              <a:ext cx="136" cy="907"/>
            </a:xfrm>
            <a:prstGeom prst="downArrow">
              <a:avLst>
                <a:gd name="adj1" fmla="val 50000"/>
                <a:gd name="adj2" fmla="val 166728"/>
              </a:avLst>
            </a:prstGeom>
            <a:solidFill>
              <a:srgbClr val="C0C0C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66567" name="Text Box 18"/>
            <p:cNvSpPr txBox="1">
              <a:spLocks noChangeArrowheads="1"/>
            </p:cNvSpPr>
            <p:nvPr/>
          </p:nvSpPr>
          <p:spPr bwMode="auto">
            <a:xfrm>
              <a:off x="4500" y="1706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核实</a:t>
              </a:r>
              <a:r>
                <a:rPr lang="en-US" altLang="zh-CN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&amp;</a:t>
              </a: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交款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1700213"/>
            <a:ext cx="5616649" cy="864691"/>
            <a:chOff x="755576" y="1700213"/>
            <a:chExt cx="5616649" cy="864691"/>
          </a:xfrm>
        </p:grpSpPr>
        <p:sp>
          <p:nvSpPr>
            <p:cNvPr id="4" name="矩形 3"/>
            <p:cNvSpPr/>
            <p:nvPr/>
          </p:nvSpPr>
          <p:spPr>
            <a:xfrm>
              <a:off x="755576" y="2349500"/>
              <a:ext cx="936104" cy="21540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52120" y="1700213"/>
              <a:ext cx="720105" cy="36063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3038475" y="1558007"/>
            <a:ext cx="1462088" cy="768350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分类并检查</a:t>
            </a:r>
          </a:p>
        </p:txBody>
      </p:sp>
      <p:sp>
        <p:nvSpPr>
          <p:cNvPr id="286728" name="Oval 8"/>
          <p:cNvSpPr>
            <a:spLocks noChangeArrowheads="1"/>
          </p:cNvSpPr>
          <p:nvPr/>
        </p:nvSpPr>
        <p:spPr bwMode="auto">
          <a:xfrm>
            <a:off x="5794375" y="1556420"/>
            <a:ext cx="1296988" cy="769937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订票</a:t>
            </a:r>
          </a:p>
        </p:txBody>
      </p:sp>
      <p:sp>
        <p:nvSpPr>
          <p:cNvPr id="286729" name="Oval 9"/>
          <p:cNvSpPr>
            <a:spLocks noChangeArrowheads="1"/>
          </p:cNvSpPr>
          <p:nvPr/>
        </p:nvSpPr>
        <p:spPr bwMode="auto">
          <a:xfrm>
            <a:off x="2741613" y="3413795"/>
            <a:ext cx="1290637" cy="765175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记帐</a:t>
            </a:r>
          </a:p>
        </p:txBody>
      </p:sp>
      <p:sp>
        <p:nvSpPr>
          <p:cNvPr id="286730" name="Oval 10"/>
          <p:cNvSpPr>
            <a:spLocks noChangeArrowheads="1"/>
          </p:cNvSpPr>
          <p:nvPr/>
        </p:nvSpPr>
        <p:spPr bwMode="auto">
          <a:xfrm>
            <a:off x="5181600" y="3323307"/>
            <a:ext cx="1406525" cy="842963"/>
          </a:xfrm>
          <a:prstGeom prst="ellipse">
            <a:avLst/>
          </a:prstGeom>
          <a:solidFill>
            <a:srgbClr val="0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ahoma" panose="020B0604030504040204" pitchFamily="34" charset="0"/>
                <a:ea typeface="楷体_GB2312" pitchFamily="49" charset="-122"/>
              </a:rPr>
              <a:t>机票准备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79388" y="1710407"/>
            <a:ext cx="8785225" cy="3519488"/>
            <a:chOff x="345" y="1304"/>
            <a:chExt cx="5302" cy="2217"/>
          </a:xfrm>
        </p:grpSpPr>
        <p:sp>
          <p:nvSpPr>
            <p:cNvPr id="67646" name="Rectangle 5"/>
            <p:cNvSpPr>
              <a:spLocks noChangeArrowheads="1"/>
            </p:cNvSpPr>
            <p:nvPr/>
          </p:nvSpPr>
          <p:spPr bwMode="auto">
            <a:xfrm>
              <a:off x="390" y="1304"/>
              <a:ext cx="631" cy="292"/>
            </a:xfrm>
            <a:prstGeom prst="rect">
              <a:avLst/>
            </a:prstGeom>
            <a:solidFill>
              <a:srgbClr val="B2B2B2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ahoma" panose="020B0604030504040204" pitchFamily="34" charset="0"/>
                  <a:ea typeface="楷体_GB2312" pitchFamily="49" charset="-122"/>
                </a:rPr>
                <a:t>旅行社</a:t>
              </a:r>
            </a:p>
          </p:txBody>
        </p:sp>
        <p:sp>
          <p:nvSpPr>
            <p:cNvPr id="67647" name="Rectangle 6"/>
            <p:cNvSpPr>
              <a:spLocks noChangeArrowheads="1"/>
            </p:cNvSpPr>
            <p:nvPr/>
          </p:nvSpPr>
          <p:spPr bwMode="auto">
            <a:xfrm>
              <a:off x="345" y="3213"/>
              <a:ext cx="631" cy="29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ahoma" panose="020B0604030504040204" pitchFamily="34" charset="0"/>
                  <a:ea typeface="楷体_GB2312" pitchFamily="49" charset="-122"/>
                </a:rPr>
                <a:t>旅客</a:t>
              </a:r>
            </a:p>
          </p:txBody>
        </p:sp>
        <p:sp>
          <p:nvSpPr>
            <p:cNvPr id="67648" name="Rectangle 11"/>
            <p:cNvSpPr>
              <a:spLocks noChangeArrowheads="1"/>
            </p:cNvSpPr>
            <p:nvPr/>
          </p:nvSpPr>
          <p:spPr bwMode="auto">
            <a:xfrm>
              <a:off x="5016" y="3230"/>
              <a:ext cx="631" cy="291"/>
            </a:xfrm>
            <a:prstGeom prst="rect">
              <a:avLst/>
            </a:prstGeom>
            <a:solidFill>
              <a:srgbClr val="B2B2B2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ahoma" panose="020B0604030504040204" pitchFamily="34" charset="0"/>
                  <a:ea typeface="楷体_GB2312" pitchFamily="49" charset="-122"/>
                </a:rPr>
                <a:t>旅行社</a:t>
              </a: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331913" y="1558007"/>
            <a:ext cx="1706562" cy="382588"/>
            <a:chOff x="1021" y="1208"/>
            <a:chExt cx="893" cy="241"/>
          </a:xfrm>
        </p:grpSpPr>
        <p:sp>
          <p:nvSpPr>
            <p:cNvPr id="67644" name="Line 12"/>
            <p:cNvSpPr>
              <a:spLocks noChangeShapeType="1"/>
            </p:cNvSpPr>
            <p:nvPr/>
          </p:nvSpPr>
          <p:spPr bwMode="auto">
            <a:xfrm>
              <a:off x="1021" y="1449"/>
              <a:ext cx="8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5" name="Rectangle 13"/>
            <p:cNvSpPr>
              <a:spLocks noChangeArrowheads="1"/>
            </p:cNvSpPr>
            <p:nvPr/>
          </p:nvSpPr>
          <p:spPr bwMode="auto">
            <a:xfrm>
              <a:off x="1230" y="1208"/>
              <a:ext cx="47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订票单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201988" y="2326357"/>
            <a:ext cx="315912" cy="1117600"/>
            <a:chOff x="1977" y="1692"/>
            <a:chExt cx="199" cy="704"/>
          </a:xfrm>
        </p:grpSpPr>
        <p:sp>
          <p:nvSpPr>
            <p:cNvPr id="67642" name="Line 16"/>
            <p:cNvSpPr>
              <a:spLocks noChangeShapeType="1"/>
            </p:cNvSpPr>
            <p:nvPr/>
          </p:nvSpPr>
          <p:spPr bwMode="auto">
            <a:xfrm>
              <a:off x="2176" y="1692"/>
              <a:ext cx="0" cy="6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Text Box 17"/>
            <p:cNvSpPr txBox="1">
              <a:spLocks noChangeArrowheads="1"/>
            </p:cNvSpPr>
            <p:nvPr/>
          </p:nvSpPr>
          <p:spPr bwMode="auto">
            <a:xfrm>
              <a:off x="1977" y="1704"/>
              <a:ext cx="154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latin typeface="Tahoma" panose="020B0604030504040204" pitchFamily="34" charset="0"/>
                  <a:ea typeface="楷体_GB2312" pitchFamily="49" charset="-122"/>
                </a:rPr>
                <a:t>有效取票单</a:t>
              </a:r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5957888" y="2326357"/>
            <a:ext cx="623887" cy="996950"/>
            <a:chOff x="3753" y="1692"/>
            <a:chExt cx="393" cy="628"/>
          </a:xfrm>
        </p:grpSpPr>
        <p:sp>
          <p:nvSpPr>
            <p:cNvPr id="67640" name="Line 21"/>
            <p:cNvSpPr>
              <a:spLocks noChangeShapeType="1"/>
            </p:cNvSpPr>
            <p:nvPr/>
          </p:nvSpPr>
          <p:spPr bwMode="auto">
            <a:xfrm flipH="1">
              <a:off x="3753" y="1692"/>
              <a:ext cx="316" cy="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1" name="Rectangle 22"/>
            <p:cNvSpPr>
              <a:spLocks noChangeArrowheads="1"/>
            </p:cNvSpPr>
            <p:nvPr/>
          </p:nvSpPr>
          <p:spPr bwMode="auto">
            <a:xfrm rot="1278516">
              <a:off x="3980" y="1745"/>
              <a:ext cx="166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确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定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航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班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6588125" y="3783682"/>
            <a:ext cx="1728788" cy="941388"/>
            <a:chOff x="4173" y="2610"/>
            <a:chExt cx="1066" cy="593"/>
          </a:xfrm>
        </p:grpSpPr>
        <p:sp>
          <p:nvSpPr>
            <p:cNvPr id="67638" name="Line 25"/>
            <p:cNvSpPr>
              <a:spLocks noChangeShapeType="1"/>
            </p:cNvSpPr>
            <p:nvPr/>
          </p:nvSpPr>
          <p:spPr bwMode="auto">
            <a:xfrm>
              <a:off x="4173" y="2610"/>
              <a:ext cx="1066" cy="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9" name="Rectangle 26"/>
            <p:cNvSpPr>
              <a:spLocks noChangeArrowheads="1"/>
            </p:cNvSpPr>
            <p:nvPr/>
          </p:nvSpPr>
          <p:spPr bwMode="auto">
            <a:xfrm rot="1768796">
              <a:off x="4539" y="2749"/>
              <a:ext cx="70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取票通知单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684213" y="2132682"/>
            <a:ext cx="2447925" cy="2592388"/>
            <a:chOff x="653" y="1596"/>
            <a:chExt cx="1314" cy="1353"/>
          </a:xfrm>
        </p:grpSpPr>
        <p:sp>
          <p:nvSpPr>
            <p:cNvPr id="67636" name="Line 29"/>
            <p:cNvSpPr>
              <a:spLocks noChangeShapeType="1"/>
            </p:cNvSpPr>
            <p:nvPr/>
          </p:nvSpPr>
          <p:spPr bwMode="auto">
            <a:xfrm flipV="1">
              <a:off x="653" y="1596"/>
              <a:ext cx="1314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7" name="Rectangle 30"/>
            <p:cNvSpPr>
              <a:spLocks noChangeArrowheads="1"/>
            </p:cNvSpPr>
            <p:nvPr/>
          </p:nvSpPr>
          <p:spPr bwMode="auto">
            <a:xfrm rot="-2664561">
              <a:off x="968" y="2126"/>
              <a:ext cx="47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取票单</a:t>
              </a:r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4038600" y="3553495"/>
            <a:ext cx="1168400" cy="306387"/>
            <a:chOff x="2544" y="2465"/>
            <a:chExt cx="736" cy="193"/>
          </a:xfrm>
        </p:grpSpPr>
        <p:sp>
          <p:nvSpPr>
            <p:cNvPr id="67634" name="Line 35"/>
            <p:cNvSpPr>
              <a:spLocks noChangeShapeType="1"/>
            </p:cNvSpPr>
            <p:nvPr/>
          </p:nvSpPr>
          <p:spPr bwMode="auto">
            <a:xfrm flipV="1">
              <a:off x="2544" y="2610"/>
              <a:ext cx="7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5" name="Rectangle 36"/>
            <p:cNvSpPr>
              <a:spLocks noChangeArrowheads="1"/>
            </p:cNvSpPr>
            <p:nvPr/>
          </p:nvSpPr>
          <p:spPr bwMode="auto">
            <a:xfrm>
              <a:off x="2699" y="2465"/>
              <a:ext cx="3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帐款</a:t>
              </a:r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1042988" y="5301332"/>
            <a:ext cx="7345362" cy="720725"/>
            <a:chOff x="737" y="3566"/>
            <a:chExt cx="4502" cy="454"/>
          </a:xfrm>
        </p:grpSpPr>
        <p:sp>
          <p:nvSpPr>
            <p:cNvPr id="67632" name="Freeform 39"/>
            <p:cNvSpPr>
              <a:spLocks/>
            </p:cNvSpPr>
            <p:nvPr/>
          </p:nvSpPr>
          <p:spPr bwMode="auto">
            <a:xfrm>
              <a:off x="737" y="3566"/>
              <a:ext cx="4502" cy="282"/>
            </a:xfrm>
            <a:custGeom>
              <a:avLst/>
              <a:gdLst>
                <a:gd name="T0" fmla="*/ 0 w 4582"/>
                <a:gd name="T1" fmla="*/ 0 h 227"/>
                <a:gd name="T2" fmla="*/ 788 w 4582"/>
                <a:gd name="T3" fmla="*/ 5846 h 227"/>
                <a:gd name="T4" fmla="*/ 1814 w 4582"/>
                <a:gd name="T5" fmla="*/ 7301 h 227"/>
                <a:gd name="T6" fmla="*/ 2806 w 4582"/>
                <a:gd name="T7" fmla="*/ 5846 h 227"/>
                <a:gd name="T8" fmla="*/ 3456 w 45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82"/>
                <a:gd name="T16" fmla="*/ 0 h 227"/>
                <a:gd name="T17" fmla="*/ 4582 w 45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82" h="227">
                  <a:moveTo>
                    <a:pt x="0" y="0"/>
                  </a:moveTo>
                  <a:cubicBezTo>
                    <a:pt x="321" y="71"/>
                    <a:pt x="643" y="143"/>
                    <a:pt x="1044" y="181"/>
                  </a:cubicBezTo>
                  <a:cubicBezTo>
                    <a:pt x="1445" y="219"/>
                    <a:pt x="1958" y="227"/>
                    <a:pt x="2404" y="227"/>
                  </a:cubicBezTo>
                  <a:cubicBezTo>
                    <a:pt x="2850" y="227"/>
                    <a:pt x="3357" y="219"/>
                    <a:pt x="3720" y="181"/>
                  </a:cubicBezTo>
                  <a:cubicBezTo>
                    <a:pt x="4083" y="143"/>
                    <a:pt x="4332" y="71"/>
                    <a:pt x="4582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3" name="Rectangle 40"/>
            <p:cNvSpPr>
              <a:spLocks noChangeArrowheads="1"/>
            </p:cNvSpPr>
            <p:nvPr/>
          </p:nvSpPr>
          <p:spPr bwMode="auto">
            <a:xfrm>
              <a:off x="2653" y="3894"/>
              <a:ext cx="75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Verdana" panose="020B0604030504040204" pitchFamily="34" charset="0"/>
                </a:rPr>
                <a:t>传递取票单</a:t>
              </a:r>
            </a:p>
          </p:txBody>
        </p:sp>
      </p:grpSp>
      <p:sp>
        <p:nvSpPr>
          <p:cNvPr id="67598" name="Text Box 41"/>
          <p:cNvSpPr txBox="1">
            <a:spLocks noChangeArrowheads="1"/>
          </p:cNvSpPr>
          <p:nvPr/>
        </p:nvSpPr>
        <p:spPr bwMode="auto">
          <a:xfrm>
            <a:off x="3060700" y="260350"/>
            <a:ext cx="3498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数据流图（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图）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</a:t>
            </a:r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286375" y="4166270"/>
            <a:ext cx="1085850" cy="1135062"/>
            <a:chOff x="3330" y="2851"/>
            <a:chExt cx="684" cy="715"/>
          </a:xfrm>
        </p:grpSpPr>
        <p:sp>
          <p:nvSpPr>
            <p:cNvPr id="67627" name="Line 23"/>
            <p:cNvSpPr>
              <a:spLocks noChangeShapeType="1"/>
            </p:cNvSpPr>
            <p:nvPr/>
          </p:nvSpPr>
          <p:spPr bwMode="auto">
            <a:xfrm flipH="1">
              <a:off x="3651" y="2851"/>
              <a:ext cx="126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8" name="Rectangle 38"/>
            <p:cNvSpPr>
              <a:spLocks noChangeArrowheads="1"/>
            </p:cNvSpPr>
            <p:nvPr/>
          </p:nvSpPr>
          <p:spPr bwMode="auto">
            <a:xfrm>
              <a:off x="3330" y="3372"/>
              <a:ext cx="6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机票文件</a:t>
              </a:r>
            </a:p>
          </p:txBody>
        </p:sp>
        <p:grpSp>
          <p:nvGrpSpPr>
            <p:cNvPr id="67629" name="Group 47"/>
            <p:cNvGrpSpPr>
              <a:grpSpLocks/>
            </p:cNvGrpSpPr>
            <p:nvPr/>
          </p:nvGrpSpPr>
          <p:grpSpPr bwMode="auto">
            <a:xfrm>
              <a:off x="3560" y="3327"/>
              <a:ext cx="181" cy="45"/>
              <a:chOff x="3833" y="210"/>
              <a:chExt cx="181" cy="45"/>
            </a:xfrm>
          </p:grpSpPr>
          <p:sp>
            <p:nvSpPr>
              <p:cNvPr id="67630" name="Line 48"/>
              <p:cNvSpPr>
                <a:spLocks noChangeShapeType="1"/>
              </p:cNvSpPr>
              <p:nvPr/>
            </p:nvSpPr>
            <p:spPr bwMode="auto">
              <a:xfrm>
                <a:off x="3833" y="21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31" name="Line 49"/>
              <p:cNvSpPr>
                <a:spLocks noChangeShapeType="1"/>
              </p:cNvSpPr>
              <p:nvPr/>
            </p:nvSpPr>
            <p:spPr bwMode="auto">
              <a:xfrm>
                <a:off x="3833" y="255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54"/>
          <p:cNvGrpSpPr>
            <a:grpSpLocks/>
          </p:cNvGrpSpPr>
          <p:nvPr/>
        </p:nvGrpSpPr>
        <p:grpSpPr bwMode="auto">
          <a:xfrm>
            <a:off x="1258888" y="4077370"/>
            <a:ext cx="4189412" cy="936625"/>
            <a:chOff x="983" y="2795"/>
            <a:chExt cx="2449" cy="499"/>
          </a:xfrm>
        </p:grpSpPr>
        <p:sp>
          <p:nvSpPr>
            <p:cNvPr id="67625" name="Rectangle 28"/>
            <p:cNvSpPr>
              <a:spLocks noChangeArrowheads="1"/>
            </p:cNvSpPr>
            <p:nvPr/>
          </p:nvSpPr>
          <p:spPr bwMode="auto">
            <a:xfrm rot="-525370">
              <a:off x="2154" y="3022"/>
              <a:ext cx="42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机票</a:t>
              </a:r>
            </a:p>
          </p:txBody>
        </p:sp>
        <p:sp>
          <p:nvSpPr>
            <p:cNvPr id="67626" name="Line 53"/>
            <p:cNvSpPr>
              <a:spLocks noChangeShapeType="1"/>
            </p:cNvSpPr>
            <p:nvPr/>
          </p:nvSpPr>
          <p:spPr bwMode="auto">
            <a:xfrm flipH="1">
              <a:off x="983" y="2795"/>
              <a:ext cx="244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8"/>
          <p:cNvGrpSpPr>
            <a:grpSpLocks/>
          </p:cNvGrpSpPr>
          <p:nvPr/>
        </p:nvGrpSpPr>
        <p:grpSpPr bwMode="auto">
          <a:xfrm>
            <a:off x="1835150" y="3993232"/>
            <a:ext cx="962025" cy="660400"/>
            <a:chOff x="1156" y="2742"/>
            <a:chExt cx="606" cy="416"/>
          </a:xfrm>
        </p:grpSpPr>
        <p:grpSp>
          <p:nvGrpSpPr>
            <p:cNvPr id="67619" name="Group 56"/>
            <p:cNvGrpSpPr>
              <a:grpSpLocks/>
            </p:cNvGrpSpPr>
            <p:nvPr/>
          </p:nvGrpSpPr>
          <p:grpSpPr bwMode="auto">
            <a:xfrm>
              <a:off x="1156" y="2931"/>
              <a:ext cx="579" cy="227"/>
              <a:chOff x="1258" y="2840"/>
              <a:chExt cx="579" cy="227"/>
            </a:xfrm>
          </p:grpSpPr>
          <p:sp>
            <p:nvSpPr>
              <p:cNvPr id="67621" name="Rectangle 19"/>
              <p:cNvSpPr>
                <a:spLocks noChangeArrowheads="1"/>
              </p:cNvSpPr>
              <p:nvPr/>
            </p:nvSpPr>
            <p:spPr bwMode="auto">
              <a:xfrm>
                <a:off x="1258" y="2922"/>
                <a:ext cx="57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Tahoma" panose="020B0604030504040204" pitchFamily="34" charset="0"/>
                    <a:ea typeface="楷体_GB2312" pitchFamily="49" charset="-122"/>
                  </a:rPr>
                  <a:t>记帐文件</a:t>
                </a:r>
              </a:p>
            </p:txBody>
          </p:sp>
          <p:grpSp>
            <p:nvGrpSpPr>
              <p:cNvPr id="67622" name="Group 45"/>
              <p:cNvGrpSpPr>
                <a:grpSpLocks/>
              </p:cNvGrpSpPr>
              <p:nvPr/>
            </p:nvGrpSpPr>
            <p:grpSpPr bwMode="auto">
              <a:xfrm>
                <a:off x="1429" y="2840"/>
                <a:ext cx="181" cy="45"/>
                <a:chOff x="3833" y="210"/>
                <a:chExt cx="181" cy="45"/>
              </a:xfrm>
            </p:grpSpPr>
            <p:sp>
              <p:nvSpPr>
                <p:cNvPr id="67623" name="Line 43"/>
                <p:cNvSpPr>
                  <a:spLocks noChangeShapeType="1"/>
                </p:cNvSpPr>
                <p:nvPr/>
              </p:nvSpPr>
              <p:spPr bwMode="auto">
                <a:xfrm>
                  <a:off x="3833" y="210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24" name="Line 44"/>
                <p:cNvSpPr>
                  <a:spLocks noChangeShapeType="1"/>
                </p:cNvSpPr>
                <p:nvPr/>
              </p:nvSpPr>
              <p:spPr bwMode="auto">
                <a:xfrm>
                  <a:off x="3833" y="255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620" name="Line 57"/>
            <p:cNvSpPr>
              <a:spLocks noChangeShapeType="1"/>
            </p:cNvSpPr>
            <p:nvPr/>
          </p:nvSpPr>
          <p:spPr bwMode="auto">
            <a:xfrm flipH="1">
              <a:off x="1399" y="2742"/>
              <a:ext cx="36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7092950" y="2043782"/>
            <a:ext cx="1693863" cy="903288"/>
            <a:chOff x="4489" y="1546"/>
            <a:chExt cx="1047" cy="569"/>
          </a:xfrm>
        </p:grpSpPr>
        <p:sp>
          <p:nvSpPr>
            <p:cNvPr id="67613" name="Line 34"/>
            <p:cNvSpPr>
              <a:spLocks noChangeShapeType="1"/>
            </p:cNvSpPr>
            <p:nvPr/>
          </p:nvSpPr>
          <p:spPr bwMode="auto">
            <a:xfrm flipH="1" flipV="1">
              <a:off x="4489" y="1546"/>
              <a:ext cx="735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14" name="Group 71"/>
            <p:cNvGrpSpPr>
              <a:grpSpLocks/>
            </p:cNvGrpSpPr>
            <p:nvPr/>
          </p:nvGrpSpPr>
          <p:grpSpPr bwMode="auto">
            <a:xfrm>
              <a:off x="4854" y="1888"/>
              <a:ext cx="682" cy="227"/>
              <a:chOff x="4854" y="1888"/>
              <a:chExt cx="682" cy="227"/>
            </a:xfrm>
          </p:grpSpPr>
          <p:sp>
            <p:nvSpPr>
              <p:cNvPr id="67615" name="Rectangle 33"/>
              <p:cNvSpPr>
                <a:spLocks noChangeArrowheads="1"/>
              </p:cNvSpPr>
              <p:nvPr/>
            </p:nvSpPr>
            <p:spPr bwMode="auto">
              <a:xfrm>
                <a:off x="4854" y="1922"/>
                <a:ext cx="682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dirty="0">
                    <a:latin typeface="Tahoma" panose="020B0604030504040204" pitchFamily="34" charset="0"/>
                    <a:ea typeface="楷体_GB2312" pitchFamily="49" charset="-122"/>
                  </a:rPr>
                  <a:t>航班目录</a:t>
                </a:r>
              </a:p>
            </p:txBody>
          </p:sp>
          <p:grpSp>
            <p:nvGrpSpPr>
              <p:cNvPr id="67616" name="Group 68"/>
              <p:cNvGrpSpPr>
                <a:grpSpLocks/>
              </p:cNvGrpSpPr>
              <p:nvPr/>
            </p:nvGrpSpPr>
            <p:grpSpPr bwMode="auto">
              <a:xfrm>
                <a:off x="5103" y="1888"/>
                <a:ext cx="181" cy="45"/>
                <a:chOff x="3833" y="210"/>
                <a:chExt cx="181" cy="45"/>
              </a:xfrm>
            </p:grpSpPr>
            <p:sp>
              <p:nvSpPr>
                <p:cNvPr id="67617" name="Line 69"/>
                <p:cNvSpPr>
                  <a:spLocks noChangeShapeType="1"/>
                </p:cNvSpPr>
                <p:nvPr/>
              </p:nvSpPr>
              <p:spPr bwMode="auto">
                <a:xfrm>
                  <a:off x="3833" y="210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18" name="Line 70"/>
                <p:cNvSpPr>
                  <a:spLocks noChangeShapeType="1"/>
                </p:cNvSpPr>
                <p:nvPr/>
              </p:nvSpPr>
              <p:spPr bwMode="auto">
                <a:xfrm>
                  <a:off x="3833" y="255"/>
                  <a:ext cx="1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9" name="Group 74"/>
          <p:cNvGrpSpPr>
            <a:grpSpLocks/>
          </p:cNvGrpSpPr>
          <p:nvPr/>
        </p:nvGrpSpPr>
        <p:grpSpPr bwMode="auto">
          <a:xfrm>
            <a:off x="2411413" y="1484982"/>
            <a:ext cx="4897437" cy="2736850"/>
            <a:chOff x="1519" y="1117"/>
            <a:chExt cx="3085" cy="1769"/>
          </a:xfrm>
        </p:grpSpPr>
        <p:sp>
          <p:nvSpPr>
            <p:cNvPr id="67611" name="AutoShape 63"/>
            <p:cNvSpPr>
              <a:spLocks noChangeArrowheads="1"/>
            </p:cNvSpPr>
            <p:nvPr/>
          </p:nvSpPr>
          <p:spPr bwMode="auto">
            <a:xfrm>
              <a:off x="1519" y="1117"/>
              <a:ext cx="3085" cy="1769"/>
            </a:xfrm>
            <a:prstGeom prst="parallelogram">
              <a:avLst>
                <a:gd name="adj" fmla="val 24132"/>
              </a:avLst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67612" name="Text Box 73"/>
            <p:cNvSpPr txBox="1">
              <a:spLocks noChangeArrowheads="1"/>
            </p:cNvSpPr>
            <p:nvPr/>
          </p:nvSpPr>
          <p:spPr bwMode="auto">
            <a:xfrm>
              <a:off x="2380" y="1885"/>
              <a:ext cx="1407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飞机票预订系统</a:t>
              </a:r>
              <a:endParaRPr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755650" y="908720"/>
            <a:ext cx="3024188" cy="936625"/>
            <a:chOff x="634" y="799"/>
            <a:chExt cx="1746" cy="590"/>
          </a:xfrm>
        </p:grpSpPr>
        <p:sp>
          <p:nvSpPr>
            <p:cNvPr id="67609" name="Arc 78"/>
            <p:cNvSpPr>
              <a:spLocks/>
            </p:cNvSpPr>
            <p:nvPr/>
          </p:nvSpPr>
          <p:spPr bwMode="auto">
            <a:xfrm rot="10665979" flipH="1" flipV="1">
              <a:off x="634" y="1027"/>
              <a:ext cx="1746" cy="362"/>
            </a:xfrm>
            <a:custGeom>
              <a:avLst/>
              <a:gdLst>
                <a:gd name="T0" fmla="*/ 0 w 36563"/>
                <a:gd name="T1" fmla="*/ 0 h 21600"/>
                <a:gd name="T2" fmla="*/ 0 w 36563"/>
                <a:gd name="T3" fmla="*/ 0 h 21600"/>
                <a:gd name="T4" fmla="*/ 0 w 36563"/>
                <a:gd name="T5" fmla="*/ 0 h 21600"/>
                <a:gd name="T6" fmla="*/ 0 60000 65536"/>
                <a:gd name="T7" fmla="*/ 0 60000 65536"/>
                <a:gd name="T8" fmla="*/ 0 60000 65536"/>
                <a:gd name="T9" fmla="*/ 0 w 36563"/>
                <a:gd name="T10" fmla="*/ 0 h 21600"/>
                <a:gd name="T11" fmla="*/ 36563 w 3656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563" h="21600" fill="none" extrusionOk="0">
                  <a:moveTo>
                    <a:pt x="0" y="9078"/>
                  </a:moveTo>
                  <a:cubicBezTo>
                    <a:pt x="4052" y="3382"/>
                    <a:pt x="10610" y="-1"/>
                    <a:pt x="17600" y="0"/>
                  </a:cubicBezTo>
                  <a:cubicBezTo>
                    <a:pt x="25504" y="0"/>
                    <a:pt x="32777" y="4317"/>
                    <a:pt x="36562" y="11257"/>
                  </a:cubicBezTo>
                </a:path>
                <a:path w="36563" h="21600" stroke="0" extrusionOk="0">
                  <a:moveTo>
                    <a:pt x="0" y="9078"/>
                  </a:moveTo>
                  <a:cubicBezTo>
                    <a:pt x="4052" y="3382"/>
                    <a:pt x="10610" y="-1"/>
                    <a:pt x="17600" y="0"/>
                  </a:cubicBezTo>
                  <a:cubicBezTo>
                    <a:pt x="25504" y="0"/>
                    <a:pt x="32777" y="4317"/>
                    <a:pt x="36562" y="11257"/>
                  </a:cubicBezTo>
                  <a:lnTo>
                    <a:pt x="17600" y="21600"/>
                  </a:lnTo>
                  <a:lnTo>
                    <a:pt x="0" y="907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79"/>
            <p:cNvSpPr>
              <a:spLocks noChangeArrowheads="1"/>
            </p:cNvSpPr>
            <p:nvPr/>
          </p:nvSpPr>
          <p:spPr bwMode="auto">
            <a:xfrm>
              <a:off x="1247" y="799"/>
              <a:ext cx="49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Verdana" panose="020B0604030504040204" pitchFamily="34" charset="0"/>
                  <a:ea typeface="楷体_GB2312" pitchFamily="49" charset="-122"/>
                </a:rPr>
                <a:t>退回</a:t>
              </a:r>
            </a:p>
          </p:txBody>
        </p:sp>
      </p:grpSp>
      <p:grpSp>
        <p:nvGrpSpPr>
          <p:cNvPr id="21" name="Group 82"/>
          <p:cNvGrpSpPr>
            <a:grpSpLocks/>
          </p:cNvGrpSpPr>
          <p:nvPr/>
        </p:nvGrpSpPr>
        <p:grpSpPr bwMode="auto">
          <a:xfrm>
            <a:off x="4500563" y="1558007"/>
            <a:ext cx="1293812" cy="358775"/>
            <a:chOff x="2835" y="1208"/>
            <a:chExt cx="816" cy="226"/>
          </a:xfrm>
        </p:grpSpPr>
        <p:sp>
          <p:nvSpPr>
            <p:cNvPr id="67607" name="Rectangle 15"/>
            <p:cNvSpPr>
              <a:spLocks noChangeArrowheads="1"/>
            </p:cNvSpPr>
            <p:nvPr/>
          </p:nvSpPr>
          <p:spPr bwMode="auto">
            <a:xfrm>
              <a:off x="2913" y="1208"/>
              <a:ext cx="68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ahoma" panose="020B0604030504040204" pitchFamily="34" charset="0"/>
                  <a:ea typeface="楷体_GB2312" pitchFamily="49" charset="-122"/>
                </a:rPr>
                <a:t>有效订票单</a:t>
              </a:r>
            </a:p>
          </p:txBody>
        </p:sp>
        <p:sp>
          <p:nvSpPr>
            <p:cNvPr id="67608" name="Line 81"/>
            <p:cNvSpPr>
              <a:spLocks noChangeShapeType="1"/>
            </p:cNvSpPr>
            <p:nvPr/>
          </p:nvSpPr>
          <p:spPr bwMode="auto">
            <a:xfrm>
              <a:off x="2835" y="143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08" name="Rectangle 88"/>
          <p:cNvSpPr>
            <a:spLocks noChangeArrowheads="1"/>
          </p:cNvSpPr>
          <p:nvPr/>
        </p:nvSpPr>
        <p:spPr bwMode="auto">
          <a:xfrm>
            <a:off x="539552" y="6164982"/>
            <a:ext cx="28797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</a:rPr>
              <a:t>飞机票预订系统</a:t>
            </a:r>
            <a:r>
              <a:rPr lang="en-US" altLang="zh-CN" sz="2400" b="1" dirty="0">
                <a:latin typeface="Verdana" panose="020B0604030504040204" pitchFamily="34" charset="0"/>
              </a:rPr>
              <a:t>DFD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8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 animBg="1"/>
      <p:bldP spid="286728" grpId="0" animBg="1"/>
      <p:bldP spid="286729" grpId="0" animBg="1"/>
      <p:bldP spid="286730" grpId="0" animBg="1"/>
      <p:bldP spid="28680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5"/>
          <p:cNvSpPr txBox="1">
            <a:spLocks noChangeArrowheads="1"/>
          </p:cNvSpPr>
          <p:nvPr/>
        </p:nvSpPr>
        <p:spPr bwMode="auto">
          <a:xfrm>
            <a:off x="1331913" y="1664746"/>
            <a:ext cx="734377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通常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表达较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复杂问题的数据处理过程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，仅用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一张数据流图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不够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的，需要根据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问题的层次结构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逐步分解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，以一套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分层的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数据流图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进行描述。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1258888" y="1700213"/>
            <a:ext cx="74422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、先绘制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8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系统级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的输入输出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，即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顶层数据流图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1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1404938" y="765175"/>
            <a:ext cx="40306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绘制数据流图的步骤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1631950" y="2336800"/>
            <a:ext cx="7043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◆ </a:t>
            </a:r>
            <a:r>
              <a:rPr lang="zh-CN" altLang="en-US" sz="2000" b="1" dirty="0">
                <a:ea typeface="楷体_GB2312" pitchFamily="49" charset="-122"/>
              </a:rPr>
              <a:t>顶层数据流图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只包含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一个处理</a:t>
            </a:r>
            <a:r>
              <a:rPr lang="zh-CN" altLang="en-US" sz="2000" b="1" dirty="0" smtClean="0">
                <a:ea typeface="楷体_GB2312" pitchFamily="49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ea typeface="楷体_GB2312" pitchFamily="49" charset="-122"/>
              </a:rPr>
              <a:t>表示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开发的系统</a:t>
            </a:r>
            <a:r>
              <a:rPr lang="zh-CN" altLang="en-US" sz="2000" b="1" dirty="0">
                <a:ea typeface="楷体_GB2312" pitchFamily="49" charset="-122"/>
              </a:rPr>
              <a:t>。</a:t>
            </a:r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1644650" y="2857500"/>
            <a:ext cx="7056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◆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再考虑系统：有哪些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输入数据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，这些输入数据从哪里来；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          有哪些</a:t>
            </a:r>
            <a:r>
              <a:rPr lang="zh-CN" altLang="en-US" sz="2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输出数据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，输出到哪里去。</a:t>
            </a:r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1631950" y="4005263"/>
            <a:ext cx="6062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这样就定义了</a:t>
            </a:r>
            <a:r>
              <a:rPr lang="zh-CN" altLang="en-US" sz="2400" b="1">
                <a:solidFill>
                  <a:srgbClr val="FF3300"/>
                </a:solidFill>
                <a:ea typeface="楷体_GB2312" pitchFamily="49" charset="-122"/>
              </a:rPr>
              <a:t>系统级的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输入、输出数据流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187450" y="4581525"/>
            <a:ext cx="74168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顶层图作用</a:t>
            </a: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表明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被开发系统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范围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，以及和周围环境的</a:t>
            </a:r>
            <a:r>
              <a:rPr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数据交换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关系。</a:t>
            </a:r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1115616" y="5652537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u="sng" dirty="0">
                <a:solidFill>
                  <a:srgbClr val="FF3300"/>
                </a:solidFill>
                <a:ea typeface="楷体_GB2312" pitchFamily="49" charset="-122"/>
              </a:rPr>
              <a:t>顶层图只有一张</a:t>
            </a:r>
            <a:r>
              <a:rPr lang="zh-CN" altLang="en-US" sz="3200" b="1" u="sng" dirty="0" smtClean="0">
                <a:solidFill>
                  <a:srgbClr val="FF3300"/>
                </a:solidFill>
                <a:ea typeface="楷体_GB2312" pitchFamily="49" charset="-122"/>
              </a:rPr>
              <a:t>！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70" grpId="0"/>
      <p:bldP spid="292871" grpId="0"/>
      <p:bldP spid="292872" grpId="0"/>
      <p:bldP spid="292873" grpId="0"/>
      <p:bldP spid="29287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323850" y="2878534"/>
            <a:ext cx="12541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旅行社</a:t>
            </a:r>
          </a:p>
        </p:txBody>
      </p:sp>
      <p:sp>
        <p:nvSpPr>
          <p:cNvPr id="291846" name="Oval 6"/>
          <p:cNvSpPr>
            <a:spLocks noChangeArrowheads="1"/>
          </p:cNvSpPr>
          <p:nvPr/>
        </p:nvSpPr>
        <p:spPr bwMode="auto">
          <a:xfrm>
            <a:off x="3082925" y="2729309"/>
            <a:ext cx="2922588" cy="75088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机票预订系统</a:t>
            </a:r>
          </a:p>
        </p:txBody>
      </p:sp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7710488" y="2878534"/>
            <a:ext cx="12541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旅客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08100" y="2276872"/>
            <a:ext cx="2295525" cy="601662"/>
            <a:chOff x="1383" y="1298"/>
            <a:chExt cx="998" cy="363"/>
          </a:xfrm>
        </p:grpSpPr>
        <p:sp>
          <p:nvSpPr>
            <p:cNvPr id="70675" name="Freeform 9"/>
            <p:cNvSpPr>
              <a:spLocks/>
            </p:cNvSpPr>
            <p:nvPr/>
          </p:nvSpPr>
          <p:spPr bwMode="auto">
            <a:xfrm>
              <a:off x="1383" y="1473"/>
              <a:ext cx="998" cy="188"/>
            </a:xfrm>
            <a:custGeom>
              <a:avLst/>
              <a:gdLst>
                <a:gd name="T0" fmla="*/ 0 w 998"/>
                <a:gd name="T1" fmla="*/ 188 h 188"/>
                <a:gd name="T2" fmla="*/ 91 w 998"/>
                <a:gd name="T3" fmla="*/ 97 h 188"/>
                <a:gd name="T4" fmla="*/ 408 w 998"/>
                <a:gd name="T5" fmla="*/ 7 h 188"/>
                <a:gd name="T6" fmla="*/ 771 w 998"/>
                <a:gd name="T7" fmla="*/ 52 h 188"/>
                <a:gd name="T8" fmla="*/ 998 w 998"/>
                <a:gd name="T9" fmla="*/ 1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8"/>
                <a:gd name="T16" fmla="*/ 0 h 188"/>
                <a:gd name="T17" fmla="*/ 998 w 998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8" h="188">
                  <a:moveTo>
                    <a:pt x="0" y="188"/>
                  </a:moveTo>
                  <a:cubicBezTo>
                    <a:pt x="11" y="157"/>
                    <a:pt x="23" y="127"/>
                    <a:pt x="91" y="97"/>
                  </a:cubicBezTo>
                  <a:cubicBezTo>
                    <a:pt x="159" y="67"/>
                    <a:pt x="295" y="14"/>
                    <a:pt x="408" y="7"/>
                  </a:cubicBezTo>
                  <a:cubicBezTo>
                    <a:pt x="521" y="0"/>
                    <a:pt x="673" y="29"/>
                    <a:pt x="771" y="52"/>
                  </a:cubicBezTo>
                  <a:cubicBezTo>
                    <a:pt x="869" y="75"/>
                    <a:pt x="933" y="109"/>
                    <a:pt x="998" y="1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Rectangle 10"/>
            <p:cNvSpPr>
              <a:spLocks noChangeArrowheads="1"/>
            </p:cNvSpPr>
            <p:nvPr/>
          </p:nvSpPr>
          <p:spPr bwMode="auto">
            <a:xfrm>
              <a:off x="1655" y="1298"/>
              <a:ext cx="36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订票单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28725" y="3238897"/>
            <a:ext cx="2300288" cy="692150"/>
            <a:chOff x="1347" y="1879"/>
            <a:chExt cx="998" cy="417"/>
          </a:xfrm>
        </p:grpSpPr>
        <p:sp>
          <p:nvSpPr>
            <p:cNvPr id="70673" name="Freeform 12"/>
            <p:cNvSpPr>
              <a:spLocks/>
            </p:cNvSpPr>
            <p:nvPr/>
          </p:nvSpPr>
          <p:spPr bwMode="auto">
            <a:xfrm>
              <a:off x="1347" y="1879"/>
              <a:ext cx="998" cy="227"/>
            </a:xfrm>
            <a:custGeom>
              <a:avLst/>
              <a:gdLst>
                <a:gd name="T0" fmla="*/ 998 w 998"/>
                <a:gd name="T1" fmla="*/ 91 h 227"/>
                <a:gd name="T2" fmla="*/ 816 w 998"/>
                <a:gd name="T3" fmla="*/ 181 h 227"/>
                <a:gd name="T4" fmla="*/ 499 w 998"/>
                <a:gd name="T5" fmla="*/ 227 h 227"/>
                <a:gd name="T6" fmla="*/ 136 w 998"/>
                <a:gd name="T7" fmla="*/ 181 h 227"/>
                <a:gd name="T8" fmla="*/ 0 w 998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8"/>
                <a:gd name="T16" fmla="*/ 0 h 227"/>
                <a:gd name="T17" fmla="*/ 998 w 998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8" h="227">
                  <a:moveTo>
                    <a:pt x="998" y="91"/>
                  </a:moveTo>
                  <a:cubicBezTo>
                    <a:pt x="948" y="124"/>
                    <a:pt x="899" y="158"/>
                    <a:pt x="816" y="181"/>
                  </a:cubicBezTo>
                  <a:cubicBezTo>
                    <a:pt x="733" y="204"/>
                    <a:pt x="612" y="227"/>
                    <a:pt x="499" y="227"/>
                  </a:cubicBezTo>
                  <a:cubicBezTo>
                    <a:pt x="386" y="227"/>
                    <a:pt x="219" y="219"/>
                    <a:pt x="136" y="181"/>
                  </a:cubicBezTo>
                  <a:cubicBezTo>
                    <a:pt x="53" y="143"/>
                    <a:pt x="26" y="7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Rectangle 13"/>
            <p:cNvSpPr>
              <a:spLocks noChangeArrowheads="1"/>
            </p:cNvSpPr>
            <p:nvPr/>
          </p:nvSpPr>
          <p:spPr bwMode="auto">
            <a:xfrm>
              <a:off x="1655" y="2115"/>
              <a:ext cx="36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取票通知单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441950" y="2278459"/>
            <a:ext cx="2719388" cy="600075"/>
            <a:chOff x="3428" y="1888"/>
            <a:chExt cx="1615" cy="378"/>
          </a:xfrm>
        </p:grpSpPr>
        <p:sp>
          <p:nvSpPr>
            <p:cNvPr id="70671" name="Freeform 14"/>
            <p:cNvSpPr>
              <a:spLocks/>
            </p:cNvSpPr>
            <p:nvPr/>
          </p:nvSpPr>
          <p:spPr bwMode="auto">
            <a:xfrm>
              <a:off x="3428" y="2061"/>
              <a:ext cx="1615" cy="205"/>
            </a:xfrm>
            <a:custGeom>
              <a:avLst/>
              <a:gdLst>
                <a:gd name="T0" fmla="*/ 0 w 1180"/>
                <a:gd name="T1" fmla="*/ 310 h 196"/>
                <a:gd name="T2" fmla="*/ 20646 w 1180"/>
                <a:gd name="T3" fmla="*/ 123 h 196"/>
                <a:gd name="T4" fmla="*/ 55044 w 1180"/>
                <a:gd name="T5" fmla="*/ 31 h 196"/>
                <a:gd name="T6" fmla="*/ 123820 w 1180"/>
                <a:gd name="T7" fmla="*/ 31 h 196"/>
                <a:gd name="T8" fmla="*/ 158296 w 1180"/>
                <a:gd name="T9" fmla="*/ 217 h 196"/>
                <a:gd name="T10" fmla="*/ 178848 w 1180"/>
                <a:gd name="T11" fmla="*/ 401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0"/>
                <a:gd name="T19" fmla="*/ 0 h 196"/>
                <a:gd name="T20" fmla="*/ 1180 w 1180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0" h="196">
                  <a:moveTo>
                    <a:pt x="0" y="151"/>
                  </a:moveTo>
                  <a:cubicBezTo>
                    <a:pt x="38" y="117"/>
                    <a:pt x="76" y="83"/>
                    <a:pt x="136" y="60"/>
                  </a:cubicBezTo>
                  <a:cubicBezTo>
                    <a:pt x="196" y="37"/>
                    <a:pt x="250" y="22"/>
                    <a:pt x="363" y="15"/>
                  </a:cubicBezTo>
                  <a:cubicBezTo>
                    <a:pt x="476" y="8"/>
                    <a:pt x="704" y="0"/>
                    <a:pt x="817" y="15"/>
                  </a:cubicBezTo>
                  <a:cubicBezTo>
                    <a:pt x="930" y="30"/>
                    <a:pt x="984" y="75"/>
                    <a:pt x="1044" y="105"/>
                  </a:cubicBezTo>
                  <a:cubicBezTo>
                    <a:pt x="1104" y="135"/>
                    <a:pt x="1142" y="165"/>
                    <a:pt x="1180" y="1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3987" y="1888"/>
              <a:ext cx="49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机票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441950" y="3254772"/>
            <a:ext cx="2614613" cy="750887"/>
            <a:chOff x="3428" y="2503"/>
            <a:chExt cx="1553" cy="473"/>
          </a:xfrm>
        </p:grpSpPr>
        <p:sp>
          <p:nvSpPr>
            <p:cNvPr id="70669" name="Freeform 15"/>
            <p:cNvSpPr>
              <a:spLocks/>
            </p:cNvSpPr>
            <p:nvPr/>
          </p:nvSpPr>
          <p:spPr bwMode="auto">
            <a:xfrm>
              <a:off x="3428" y="2503"/>
              <a:ext cx="1553" cy="245"/>
            </a:xfrm>
            <a:custGeom>
              <a:avLst/>
              <a:gdLst>
                <a:gd name="T0" fmla="*/ 171204 w 1135"/>
                <a:gd name="T1" fmla="*/ 0 h 234"/>
                <a:gd name="T2" fmla="*/ 157582 w 1135"/>
                <a:gd name="T3" fmla="*/ 284 h 234"/>
                <a:gd name="T4" fmla="*/ 89008 w 1135"/>
                <a:gd name="T5" fmla="*/ 473 h 234"/>
                <a:gd name="T6" fmla="*/ 27508 w 1135"/>
                <a:gd name="T7" fmla="*/ 377 h 234"/>
                <a:gd name="T8" fmla="*/ 0 w 1135"/>
                <a:gd name="T9" fmla="*/ 188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5"/>
                <a:gd name="T16" fmla="*/ 0 h 234"/>
                <a:gd name="T17" fmla="*/ 1135 w 1135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5" h="234">
                  <a:moveTo>
                    <a:pt x="1134" y="0"/>
                  </a:moveTo>
                  <a:cubicBezTo>
                    <a:pt x="1134" y="49"/>
                    <a:pt x="1135" y="98"/>
                    <a:pt x="1044" y="136"/>
                  </a:cubicBezTo>
                  <a:cubicBezTo>
                    <a:pt x="953" y="174"/>
                    <a:pt x="734" y="220"/>
                    <a:pt x="590" y="227"/>
                  </a:cubicBezTo>
                  <a:cubicBezTo>
                    <a:pt x="446" y="234"/>
                    <a:pt x="280" y="204"/>
                    <a:pt x="182" y="181"/>
                  </a:cubicBezTo>
                  <a:cubicBezTo>
                    <a:pt x="84" y="158"/>
                    <a:pt x="42" y="124"/>
                    <a:pt x="0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Rectangle 17"/>
            <p:cNvSpPr>
              <a:spLocks noChangeArrowheads="1"/>
            </p:cNvSpPr>
            <p:nvPr/>
          </p:nvSpPr>
          <p:spPr bwMode="auto">
            <a:xfrm>
              <a:off x="3987" y="2787"/>
              <a:ext cx="49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取票单</a:t>
              </a:r>
            </a:p>
          </p:txBody>
        </p:sp>
      </p:grpSp>
      <p:sp>
        <p:nvSpPr>
          <p:cNvPr id="70665" name="Rectangle 19"/>
          <p:cNvSpPr>
            <a:spLocks noChangeArrowheads="1"/>
          </p:cNvSpPr>
          <p:nvPr/>
        </p:nvSpPr>
        <p:spPr bwMode="auto">
          <a:xfrm>
            <a:off x="3491210" y="836712"/>
            <a:ext cx="25209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DFD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</a:p>
        </p:txBody>
      </p:sp>
      <p:sp>
        <p:nvSpPr>
          <p:cNvPr id="291862" name="Arc 22"/>
          <p:cNvSpPr>
            <a:spLocks/>
          </p:cNvSpPr>
          <p:nvPr/>
        </p:nvSpPr>
        <p:spPr bwMode="auto">
          <a:xfrm rot="5762496">
            <a:off x="2810669" y="2760265"/>
            <a:ext cx="1371600" cy="839788"/>
          </a:xfrm>
          <a:custGeom>
            <a:avLst/>
            <a:gdLst>
              <a:gd name="T0" fmla="*/ 0 w 43184"/>
              <a:gd name="T1" fmla="*/ 2147483646 h 21600"/>
              <a:gd name="T2" fmla="*/ 2147483646 w 43184"/>
              <a:gd name="T3" fmla="*/ 2147483646 h 21600"/>
              <a:gd name="T4" fmla="*/ 2147483646 w 43184"/>
              <a:gd name="T5" fmla="*/ 2147483646 h 21600"/>
              <a:gd name="T6" fmla="*/ 0 60000 65536"/>
              <a:gd name="T7" fmla="*/ 0 60000 65536"/>
              <a:gd name="T8" fmla="*/ 0 60000 65536"/>
              <a:gd name="T9" fmla="*/ 0 w 43184"/>
              <a:gd name="T10" fmla="*/ 0 h 21600"/>
              <a:gd name="T11" fmla="*/ 43184 w 431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4" h="21600" fill="none" extrusionOk="0">
                <a:moveTo>
                  <a:pt x="0" y="20765"/>
                </a:moveTo>
                <a:cubicBezTo>
                  <a:pt x="448" y="9169"/>
                  <a:pt x="9979" y="-1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</a:path>
              <a:path w="43184" h="21600" stroke="0" extrusionOk="0">
                <a:moveTo>
                  <a:pt x="0" y="20765"/>
                </a:moveTo>
                <a:cubicBezTo>
                  <a:pt x="448" y="9169"/>
                  <a:pt x="9979" y="-1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lnTo>
                  <a:pt x="21584" y="21600"/>
                </a:lnTo>
                <a:lnTo>
                  <a:pt x="0" y="20765"/>
                </a:lnTo>
                <a:close/>
              </a:path>
            </a:pathLst>
          </a:cu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3" name="Arc 23"/>
          <p:cNvSpPr>
            <a:spLocks/>
          </p:cNvSpPr>
          <p:nvPr/>
        </p:nvSpPr>
        <p:spPr bwMode="auto">
          <a:xfrm rot="-5400000">
            <a:off x="4807744" y="2758678"/>
            <a:ext cx="1368425" cy="839787"/>
          </a:xfrm>
          <a:custGeom>
            <a:avLst/>
            <a:gdLst>
              <a:gd name="T0" fmla="*/ 0 w 43065"/>
              <a:gd name="T1" fmla="*/ 2147483646 h 21600"/>
              <a:gd name="T2" fmla="*/ 2147483646 w 43065"/>
              <a:gd name="T3" fmla="*/ 2147483646 h 21600"/>
              <a:gd name="T4" fmla="*/ 2147483646 w 43065"/>
              <a:gd name="T5" fmla="*/ 2147483646 h 21600"/>
              <a:gd name="T6" fmla="*/ 0 60000 65536"/>
              <a:gd name="T7" fmla="*/ 0 60000 65536"/>
              <a:gd name="T8" fmla="*/ 0 60000 65536"/>
              <a:gd name="T9" fmla="*/ 0 w 43065"/>
              <a:gd name="T10" fmla="*/ 0 h 21600"/>
              <a:gd name="T11" fmla="*/ 43065 w 430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065" h="21600" fill="none" extrusionOk="0">
                <a:moveTo>
                  <a:pt x="-1" y="19191"/>
                </a:moveTo>
                <a:cubicBezTo>
                  <a:pt x="1225" y="8262"/>
                  <a:pt x="10467" y="-1"/>
                  <a:pt x="21465" y="0"/>
                </a:cubicBezTo>
                <a:cubicBezTo>
                  <a:pt x="33394" y="0"/>
                  <a:pt x="43065" y="9670"/>
                  <a:pt x="43065" y="21600"/>
                </a:cubicBezTo>
              </a:path>
              <a:path w="43065" h="21600" stroke="0" extrusionOk="0">
                <a:moveTo>
                  <a:pt x="-1" y="19191"/>
                </a:moveTo>
                <a:cubicBezTo>
                  <a:pt x="1225" y="8262"/>
                  <a:pt x="10467" y="-1"/>
                  <a:pt x="21465" y="0"/>
                </a:cubicBezTo>
                <a:cubicBezTo>
                  <a:pt x="33394" y="0"/>
                  <a:pt x="43065" y="9670"/>
                  <a:pt x="43065" y="21600"/>
                </a:cubicBezTo>
                <a:lnTo>
                  <a:pt x="21465" y="21600"/>
                </a:lnTo>
                <a:lnTo>
                  <a:pt x="-1" y="19191"/>
                </a:lnTo>
                <a:close/>
              </a:path>
            </a:pathLst>
          </a:cu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6" name="Text Box 26"/>
          <p:cNvSpPr txBox="1">
            <a:spLocks noChangeArrowheads="1"/>
          </p:cNvSpPr>
          <p:nvPr/>
        </p:nvSpPr>
        <p:spPr bwMode="auto">
          <a:xfrm>
            <a:off x="2482850" y="4700984"/>
            <a:ext cx="4465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 b="1">
                <a:ea typeface="楷体_GB2312" pitchFamily="49" charset="-122"/>
              </a:rPr>
              <a:t>机票预订系统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 b="1">
                <a:ea typeface="楷体_GB2312" pitchFamily="49" charset="-122"/>
              </a:rPr>
              <a:t>顶层数据流图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 animBg="1"/>
      <p:bldP spid="291846" grpId="0" animBg="1"/>
      <p:bldP spid="291847" grpId="0" animBg="1"/>
      <p:bldP spid="291862" grpId="0" animBg="1"/>
      <p:bldP spid="291863" grpId="0" animBg="1"/>
      <p:bldP spid="29186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1331913" y="2348880"/>
            <a:ext cx="7416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一般将层号从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开始编号，采用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自顶向下，由外向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内向外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原则。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331913" y="1768475"/>
            <a:ext cx="4895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、画系统内部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（画下层数据流图）</a:t>
            </a:r>
          </a:p>
        </p:txBody>
      </p:sp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1344613" y="3645024"/>
            <a:ext cx="7416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画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层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数据流图时，根据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系统应有的功能逻辑关系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分解顶层的系统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若干个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子系统，并决定各子系统间的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数据接口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活动关联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2908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1403350" y="1754188"/>
            <a:ext cx="7272338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画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更下层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层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）数据流图时，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继续分解上层图中的处理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功能模块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1403350" y="3149713"/>
            <a:ext cx="727233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沿着输入流的方向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凡是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数据流发生变化的地方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即设置一个处理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功能模块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，如此一直进行到输出数据流（也可以从输出流到输入流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方向）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1403672" y="1772816"/>
            <a:ext cx="7272784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还有变化的数据流，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应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此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处理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lang="en-US" altLang="zh-CN" sz="2400" b="1" u="sng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在下层图中继续分解，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直到每一个处理足够简单，不能再分解为止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1403895" y="3645024"/>
            <a:ext cx="5184329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不能再分解的处理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273175" y="1700213"/>
            <a:ext cx="7488238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技术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经济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社会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三个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方面，分析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研究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每一种解决方法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的可行性。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）、技术可行性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针对开发项目的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限制条件、功能、性能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…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进行分析，确定在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现有资源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条件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下，技术风险有多大，项目是否能够实现。</a:t>
            </a: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现有资源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现有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软硬件环境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技术人员水平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已有技术积累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等。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379538" y="793750"/>
            <a:ext cx="396016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、可行性研究的任务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18" name="AutoShape 78"/>
          <p:cNvSpPr>
            <a:spLocks noChangeArrowheads="1"/>
          </p:cNvSpPr>
          <p:nvPr/>
        </p:nvSpPr>
        <p:spPr bwMode="auto">
          <a:xfrm rot="5116552">
            <a:off x="7531100" y="4940301"/>
            <a:ext cx="1150937" cy="2841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117" name="AutoShape 77"/>
          <p:cNvSpPr>
            <a:spLocks noChangeArrowheads="1"/>
          </p:cNvSpPr>
          <p:nvPr/>
        </p:nvSpPr>
        <p:spPr bwMode="auto">
          <a:xfrm rot="5690380">
            <a:off x="681038" y="5053012"/>
            <a:ext cx="1087438" cy="28416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906588" y="188913"/>
            <a:ext cx="5978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数据流图示例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（分层的数据流图）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84213" y="1052513"/>
            <a:ext cx="8208962" cy="1728787"/>
            <a:chOff x="612" y="935"/>
            <a:chExt cx="4853" cy="1089"/>
          </a:xfrm>
        </p:grpSpPr>
        <p:sp>
          <p:nvSpPr>
            <p:cNvPr id="74804" name="Rectangle 6"/>
            <p:cNvSpPr>
              <a:spLocks noChangeArrowheads="1"/>
            </p:cNvSpPr>
            <p:nvPr/>
          </p:nvSpPr>
          <p:spPr bwMode="auto">
            <a:xfrm>
              <a:off x="612" y="1314"/>
              <a:ext cx="67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旅行社</a:t>
              </a:r>
            </a:p>
          </p:txBody>
        </p:sp>
        <p:sp>
          <p:nvSpPr>
            <p:cNvPr id="74805" name="Oval 7"/>
            <p:cNvSpPr>
              <a:spLocks noChangeArrowheads="1"/>
            </p:cNvSpPr>
            <p:nvPr/>
          </p:nvSpPr>
          <p:spPr bwMode="auto">
            <a:xfrm>
              <a:off x="2174" y="1220"/>
              <a:ext cx="1561" cy="473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机票预订系统</a:t>
              </a:r>
            </a:p>
          </p:txBody>
        </p:sp>
        <p:sp>
          <p:nvSpPr>
            <p:cNvPr id="74806" name="Rectangle 8"/>
            <p:cNvSpPr>
              <a:spLocks noChangeArrowheads="1"/>
            </p:cNvSpPr>
            <p:nvPr/>
          </p:nvSpPr>
          <p:spPr bwMode="auto">
            <a:xfrm>
              <a:off x="4795" y="1314"/>
              <a:ext cx="67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旅客</a:t>
              </a:r>
            </a:p>
          </p:txBody>
        </p:sp>
        <p:grpSp>
          <p:nvGrpSpPr>
            <p:cNvPr id="74807" name="Group 9"/>
            <p:cNvGrpSpPr>
              <a:grpSpLocks/>
            </p:cNvGrpSpPr>
            <p:nvPr/>
          </p:nvGrpSpPr>
          <p:grpSpPr bwMode="auto">
            <a:xfrm>
              <a:off x="1169" y="935"/>
              <a:ext cx="1227" cy="379"/>
              <a:chOff x="1383" y="1298"/>
              <a:chExt cx="998" cy="363"/>
            </a:xfrm>
          </p:grpSpPr>
          <p:sp>
            <p:nvSpPr>
              <p:cNvPr id="74815" name="Freeform 10"/>
              <p:cNvSpPr>
                <a:spLocks/>
              </p:cNvSpPr>
              <p:nvPr/>
            </p:nvSpPr>
            <p:spPr bwMode="auto">
              <a:xfrm>
                <a:off x="1383" y="1473"/>
                <a:ext cx="998" cy="188"/>
              </a:xfrm>
              <a:custGeom>
                <a:avLst/>
                <a:gdLst>
                  <a:gd name="T0" fmla="*/ 0 w 998"/>
                  <a:gd name="T1" fmla="*/ 188 h 188"/>
                  <a:gd name="T2" fmla="*/ 91 w 998"/>
                  <a:gd name="T3" fmla="*/ 97 h 188"/>
                  <a:gd name="T4" fmla="*/ 408 w 998"/>
                  <a:gd name="T5" fmla="*/ 7 h 188"/>
                  <a:gd name="T6" fmla="*/ 771 w 998"/>
                  <a:gd name="T7" fmla="*/ 52 h 188"/>
                  <a:gd name="T8" fmla="*/ 998 w 998"/>
                  <a:gd name="T9" fmla="*/ 143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8"/>
                  <a:gd name="T16" fmla="*/ 0 h 188"/>
                  <a:gd name="T17" fmla="*/ 998 w 998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8" h="188">
                    <a:moveTo>
                      <a:pt x="0" y="188"/>
                    </a:moveTo>
                    <a:cubicBezTo>
                      <a:pt x="11" y="157"/>
                      <a:pt x="23" y="127"/>
                      <a:pt x="91" y="97"/>
                    </a:cubicBezTo>
                    <a:cubicBezTo>
                      <a:pt x="159" y="67"/>
                      <a:pt x="295" y="14"/>
                      <a:pt x="408" y="7"/>
                    </a:cubicBezTo>
                    <a:cubicBezTo>
                      <a:pt x="521" y="0"/>
                      <a:pt x="673" y="29"/>
                      <a:pt x="771" y="52"/>
                    </a:cubicBezTo>
                    <a:cubicBezTo>
                      <a:pt x="869" y="75"/>
                      <a:pt x="933" y="109"/>
                      <a:pt x="998" y="14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6" name="Rectangle 11"/>
              <p:cNvSpPr>
                <a:spLocks noChangeArrowheads="1"/>
              </p:cNvSpPr>
              <p:nvPr/>
            </p:nvSpPr>
            <p:spPr bwMode="auto">
              <a:xfrm>
                <a:off x="1655" y="1298"/>
                <a:ext cx="36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订票单</a:t>
                </a:r>
              </a:p>
            </p:txBody>
          </p:sp>
        </p:grpSp>
        <p:grpSp>
          <p:nvGrpSpPr>
            <p:cNvPr id="74808" name="Group 12"/>
            <p:cNvGrpSpPr>
              <a:grpSpLocks/>
            </p:cNvGrpSpPr>
            <p:nvPr/>
          </p:nvGrpSpPr>
          <p:grpSpPr bwMode="auto">
            <a:xfrm>
              <a:off x="1125" y="1541"/>
              <a:ext cx="1227" cy="436"/>
              <a:chOff x="1347" y="1879"/>
              <a:chExt cx="998" cy="417"/>
            </a:xfrm>
          </p:grpSpPr>
          <p:sp>
            <p:nvSpPr>
              <p:cNvPr id="74813" name="Freeform 13"/>
              <p:cNvSpPr>
                <a:spLocks/>
              </p:cNvSpPr>
              <p:nvPr/>
            </p:nvSpPr>
            <p:spPr bwMode="auto">
              <a:xfrm>
                <a:off x="1347" y="1879"/>
                <a:ext cx="998" cy="227"/>
              </a:xfrm>
              <a:custGeom>
                <a:avLst/>
                <a:gdLst>
                  <a:gd name="T0" fmla="*/ 998 w 998"/>
                  <a:gd name="T1" fmla="*/ 91 h 227"/>
                  <a:gd name="T2" fmla="*/ 816 w 998"/>
                  <a:gd name="T3" fmla="*/ 181 h 227"/>
                  <a:gd name="T4" fmla="*/ 499 w 998"/>
                  <a:gd name="T5" fmla="*/ 227 h 227"/>
                  <a:gd name="T6" fmla="*/ 136 w 998"/>
                  <a:gd name="T7" fmla="*/ 181 h 227"/>
                  <a:gd name="T8" fmla="*/ 0 w 998"/>
                  <a:gd name="T9" fmla="*/ 0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8"/>
                  <a:gd name="T16" fmla="*/ 0 h 227"/>
                  <a:gd name="T17" fmla="*/ 998 w 998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8" h="227">
                    <a:moveTo>
                      <a:pt x="998" y="91"/>
                    </a:moveTo>
                    <a:cubicBezTo>
                      <a:pt x="948" y="124"/>
                      <a:pt x="899" y="158"/>
                      <a:pt x="816" y="181"/>
                    </a:cubicBezTo>
                    <a:cubicBezTo>
                      <a:pt x="733" y="204"/>
                      <a:pt x="612" y="227"/>
                      <a:pt x="499" y="227"/>
                    </a:cubicBezTo>
                    <a:cubicBezTo>
                      <a:pt x="386" y="227"/>
                      <a:pt x="219" y="219"/>
                      <a:pt x="136" y="181"/>
                    </a:cubicBezTo>
                    <a:cubicBezTo>
                      <a:pt x="53" y="143"/>
                      <a:pt x="26" y="7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4" name="Rectangle 14"/>
              <p:cNvSpPr>
                <a:spLocks noChangeArrowheads="1"/>
              </p:cNvSpPr>
              <p:nvPr/>
            </p:nvSpPr>
            <p:spPr bwMode="auto">
              <a:xfrm>
                <a:off x="1655" y="2115"/>
                <a:ext cx="36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取票通知单</a:t>
                </a:r>
              </a:p>
            </p:txBody>
          </p:sp>
        </p:grpSp>
        <p:sp>
          <p:nvSpPr>
            <p:cNvPr id="74809" name="Freeform 15"/>
            <p:cNvSpPr>
              <a:spLocks/>
            </p:cNvSpPr>
            <p:nvPr/>
          </p:nvSpPr>
          <p:spPr bwMode="auto">
            <a:xfrm>
              <a:off x="3511" y="1109"/>
              <a:ext cx="1451" cy="205"/>
            </a:xfrm>
            <a:custGeom>
              <a:avLst/>
              <a:gdLst>
                <a:gd name="T0" fmla="*/ 0 w 1180"/>
                <a:gd name="T1" fmla="*/ 310 h 196"/>
                <a:gd name="T2" fmla="*/ 3709 w 1180"/>
                <a:gd name="T3" fmla="*/ 123 h 196"/>
                <a:gd name="T4" fmla="*/ 9904 w 1180"/>
                <a:gd name="T5" fmla="*/ 31 h 196"/>
                <a:gd name="T6" fmla="*/ 22338 w 1180"/>
                <a:gd name="T7" fmla="*/ 31 h 196"/>
                <a:gd name="T8" fmla="*/ 28526 w 1180"/>
                <a:gd name="T9" fmla="*/ 217 h 196"/>
                <a:gd name="T10" fmla="*/ 32247 w 1180"/>
                <a:gd name="T11" fmla="*/ 401 h 1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0"/>
                <a:gd name="T19" fmla="*/ 0 h 196"/>
                <a:gd name="T20" fmla="*/ 1180 w 1180"/>
                <a:gd name="T21" fmla="*/ 196 h 1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0" h="196">
                  <a:moveTo>
                    <a:pt x="0" y="151"/>
                  </a:moveTo>
                  <a:cubicBezTo>
                    <a:pt x="38" y="117"/>
                    <a:pt x="76" y="83"/>
                    <a:pt x="136" y="60"/>
                  </a:cubicBezTo>
                  <a:cubicBezTo>
                    <a:pt x="196" y="37"/>
                    <a:pt x="250" y="22"/>
                    <a:pt x="363" y="15"/>
                  </a:cubicBezTo>
                  <a:cubicBezTo>
                    <a:pt x="476" y="8"/>
                    <a:pt x="704" y="0"/>
                    <a:pt x="817" y="15"/>
                  </a:cubicBezTo>
                  <a:cubicBezTo>
                    <a:pt x="930" y="30"/>
                    <a:pt x="984" y="75"/>
                    <a:pt x="1044" y="105"/>
                  </a:cubicBezTo>
                  <a:cubicBezTo>
                    <a:pt x="1104" y="135"/>
                    <a:pt x="1142" y="165"/>
                    <a:pt x="1180" y="1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0" name="Freeform 16"/>
            <p:cNvSpPr>
              <a:spLocks/>
            </p:cNvSpPr>
            <p:nvPr/>
          </p:nvSpPr>
          <p:spPr bwMode="auto">
            <a:xfrm>
              <a:off x="3511" y="1551"/>
              <a:ext cx="1396" cy="245"/>
            </a:xfrm>
            <a:custGeom>
              <a:avLst/>
              <a:gdLst>
                <a:gd name="T0" fmla="*/ 31114 w 1135"/>
                <a:gd name="T1" fmla="*/ 0 h 234"/>
                <a:gd name="T2" fmla="*/ 28632 w 1135"/>
                <a:gd name="T3" fmla="*/ 284 h 234"/>
                <a:gd name="T4" fmla="*/ 16184 w 1135"/>
                <a:gd name="T5" fmla="*/ 473 h 234"/>
                <a:gd name="T6" fmla="*/ 4995 w 1135"/>
                <a:gd name="T7" fmla="*/ 377 h 234"/>
                <a:gd name="T8" fmla="*/ 0 w 1135"/>
                <a:gd name="T9" fmla="*/ 188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5"/>
                <a:gd name="T16" fmla="*/ 0 h 234"/>
                <a:gd name="T17" fmla="*/ 1135 w 1135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5" h="234">
                  <a:moveTo>
                    <a:pt x="1134" y="0"/>
                  </a:moveTo>
                  <a:cubicBezTo>
                    <a:pt x="1134" y="49"/>
                    <a:pt x="1135" y="98"/>
                    <a:pt x="1044" y="136"/>
                  </a:cubicBezTo>
                  <a:cubicBezTo>
                    <a:pt x="953" y="174"/>
                    <a:pt x="734" y="220"/>
                    <a:pt x="590" y="227"/>
                  </a:cubicBezTo>
                  <a:cubicBezTo>
                    <a:pt x="446" y="234"/>
                    <a:pt x="280" y="204"/>
                    <a:pt x="182" y="181"/>
                  </a:cubicBezTo>
                  <a:cubicBezTo>
                    <a:pt x="84" y="158"/>
                    <a:pt x="42" y="124"/>
                    <a:pt x="0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1" name="Rectangle 17"/>
            <p:cNvSpPr>
              <a:spLocks noChangeArrowheads="1"/>
            </p:cNvSpPr>
            <p:nvPr/>
          </p:nvSpPr>
          <p:spPr bwMode="auto">
            <a:xfrm>
              <a:off x="4013" y="936"/>
              <a:ext cx="44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机票</a:t>
              </a:r>
            </a:p>
          </p:txBody>
        </p:sp>
        <p:sp>
          <p:nvSpPr>
            <p:cNvPr id="74812" name="Rectangle 18"/>
            <p:cNvSpPr>
              <a:spLocks noChangeArrowheads="1"/>
            </p:cNvSpPr>
            <p:nvPr/>
          </p:nvSpPr>
          <p:spPr bwMode="auto">
            <a:xfrm>
              <a:off x="4013" y="1835"/>
              <a:ext cx="44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取票单</a:t>
              </a:r>
            </a:p>
          </p:txBody>
        </p:sp>
      </p:grp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151063" y="2349500"/>
            <a:ext cx="5399087" cy="2501900"/>
            <a:chOff x="1355" y="1480"/>
            <a:chExt cx="3427" cy="1576"/>
          </a:xfrm>
        </p:grpSpPr>
        <p:sp>
          <p:nvSpPr>
            <p:cNvPr id="74800" name="Line 36"/>
            <p:cNvSpPr>
              <a:spLocks noChangeShapeType="1"/>
            </p:cNvSpPr>
            <p:nvPr/>
          </p:nvSpPr>
          <p:spPr bwMode="auto">
            <a:xfrm flipH="1">
              <a:off x="2200" y="1500"/>
              <a:ext cx="613" cy="102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1" name="Line 37"/>
            <p:cNvSpPr>
              <a:spLocks noChangeShapeType="1"/>
            </p:cNvSpPr>
            <p:nvPr/>
          </p:nvSpPr>
          <p:spPr bwMode="auto">
            <a:xfrm>
              <a:off x="3152" y="1480"/>
              <a:ext cx="771" cy="10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2" name="Oval 20"/>
            <p:cNvSpPr>
              <a:spLocks noChangeArrowheads="1"/>
            </p:cNvSpPr>
            <p:nvPr/>
          </p:nvSpPr>
          <p:spPr bwMode="auto">
            <a:xfrm>
              <a:off x="1355" y="2568"/>
              <a:ext cx="1416" cy="46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旅行社预订机票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74803" name="Oval 21"/>
            <p:cNvSpPr>
              <a:spLocks noChangeArrowheads="1"/>
            </p:cNvSpPr>
            <p:nvPr/>
          </p:nvSpPr>
          <p:spPr bwMode="auto">
            <a:xfrm>
              <a:off x="3367" y="2594"/>
              <a:ext cx="1415" cy="46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旅客取票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4398963" y="4484688"/>
            <a:ext cx="957262" cy="831850"/>
            <a:chOff x="2771" y="2825"/>
            <a:chExt cx="569" cy="524"/>
          </a:xfrm>
        </p:grpSpPr>
        <p:sp>
          <p:nvSpPr>
            <p:cNvPr id="74796" name="Freeform 28"/>
            <p:cNvSpPr>
              <a:spLocks/>
            </p:cNvSpPr>
            <p:nvPr/>
          </p:nvSpPr>
          <p:spPr bwMode="auto">
            <a:xfrm>
              <a:off x="2771" y="2841"/>
              <a:ext cx="229" cy="293"/>
            </a:xfrm>
            <a:custGeom>
              <a:avLst/>
              <a:gdLst>
                <a:gd name="T0" fmla="*/ 0 w 272"/>
                <a:gd name="T1" fmla="*/ 0 h 363"/>
                <a:gd name="T2" fmla="*/ 6 w 272"/>
                <a:gd name="T3" fmla="*/ 2 h 363"/>
                <a:gd name="T4" fmla="*/ 12 w 272"/>
                <a:gd name="T5" fmla="*/ 4 h 363"/>
                <a:gd name="T6" fmla="*/ 17 w 272"/>
                <a:gd name="T7" fmla="*/ 12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363"/>
                <a:gd name="T14" fmla="*/ 272 w 272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363">
                  <a:moveTo>
                    <a:pt x="0" y="0"/>
                  </a:moveTo>
                  <a:cubicBezTo>
                    <a:pt x="30" y="11"/>
                    <a:pt x="60" y="22"/>
                    <a:pt x="90" y="45"/>
                  </a:cubicBezTo>
                  <a:cubicBezTo>
                    <a:pt x="120" y="68"/>
                    <a:pt x="151" y="83"/>
                    <a:pt x="181" y="136"/>
                  </a:cubicBezTo>
                  <a:cubicBezTo>
                    <a:pt x="211" y="189"/>
                    <a:pt x="241" y="276"/>
                    <a:pt x="272" y="3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7" name="Freeform 29"/>
            <p:cNvSpPr>
              <a:spLocks/>
            </p:cNvSpPr>
            <p:nvPr/>
          </p:nvSpPr>
          <p:spPr bwMode="auto">
            <a:xfrm rot="280450">
              <a:off x="3091" y="2825"/>
              <a:ext cx="240" cy="317"/>
            </a:xfrm>
            <a:custGeom>
              <a:avLst/>
              <a:gdLst>
                <a:gd name="T0" fmla="*/ 16557 w 181"/>
                <a:gd name="T1" fmla="*/ 0 h 318"/>
                <a:gd name="T2" fmla="*/ 8205 w 181"/>
                <a:gd name="T3" fmla="*/ 45 h 318"/>
                <a:gd name="T4" fmla="*/ 4164 w 181"/>
                <a:gd name="T5" fmla="*/ 136 h 318"/>
                <a:gd name="T6" fmla="*/ 0 w 181"/>
                <a:gd name="T7" fmla="*/ 302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318"/>
                <a:gd name="T14" fmla="*/ 181 w 181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318">
                  <a:moveTo>
                    <a:pt x="181" y="0"/>
                  </a:moveTo>
                  <a:cubicBezTo>
                    <a:pt x="147" y="11"/>
                    <a:pt x="113" y="22"/>
                    <a:pt x="90" y="45"/>
                  </a:cubicBezTo>
                  <a:cubicBezTo>
                    <a:pt x="67" y="68"/>
                    <a:pt x="60" y="90"/>
                    <a:pt x="45" y="136"/>
                  </a:cubicBezTo>
                  <a:cubicBezTo>
                    <a:pt x="30" y="182"/>
                    <a:pt x="15" y="250"/>
                    <a:pt x="0" y="3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8" name="Rectangle 30"/>
            <p:cNvSpPr>
              <a:spLocks noChangeArrowheads="1"/>
            </p:cNvSpPr>
            <p:nvPr/>
          </p:nvSpPr>
          <p:spPr bwMode="auto">
            <a:xfrm>
              <a:off x="2846" y="3097"/>
              <a:ext cx="39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_GB2312" pitchFamily="49" charset="-122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74799" name="Rectangle 31"/>
            <p:cNvSpPr>
              <a:spLocks noChangeArrowheads="1"/>
            </p:cNvSpPr>
            <p:nvPr/>
          </p:nvSpPr>
          <p:spPr bwMode="auto">
            <a:xfrm>
              <a:off x="2776" y="3223"/>
              <a:ext cx="5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机票文件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07950" y="3717925"/>
            <a:ext cx="2355850" cy="1479550"/>
            <a:chOff x="68" y="2342"/>
            <a:chExt cx="1465" cy="932"/>
          </a:xfrm>
        </p:grpSpPr>
        <p:grpSp>
          <p:nvGrpSpPr>
            <p:cNvPr id="74789" name="Group 65"/>
            <p:cNvGrpSpPr>
              <a:grpSpLocks/>
            </p:cNvGrpSpPr>
            <p:nvPr/>
          </p:nvGrpSpPr>
          <p:grpSpPr bwMode="auto">
            <a:xfrm>
              <a:off x="537" y="2342"/>
              <a:ext cx="996" cy="336"/>
              <a:chOff x="537" y="2342"/>
              <a:chExt cx="996" cy="336"/>
            </a:xfrm>
          </p:grpSpPr>
          <p:sp>
            <p:nvSpPr>
              <p:cNvPr id="74794" name="Freeform 22"/>
              <p:cNvSpPr>
                <a:spLocks/>
              </p:cNvSpPr>
              <p:nvPr/>
            </p:nvSpPr>
            <p:spPr bwMode="auto">
              <a:xfrm>
                <a:off x="537" y="2504"/>
                <a:ext cx="996" cy="174"/>
              </a:xfrm>
              <a:custGeom>
                <a:avLst/>
                <a:gdLst>
                  <a:gd name="T0" fmla="*/ 0 w 998"/>
                  <a:gd name="T1" fmla="*/ 54 h 188"/>
                  <a:gd name="T2" fmla="*/ 91 w 998"/>
                  <a:gd name="T3" fmla="*/ 28 h 188"/>
                  <a:gd name="T4" fmla="*/ 392 w 998"/>
                  <a:gd name="T5" fmla="*/ 6 h 188"/>
                  <a:gd name="T6" fmla="*/ 743 w 998"/>
                  <a:gd name="T7" fmla="*/ 16 h 188"/>
                  <a:gd name="T8" fmla="*/ 966 w 998"/>
                  <a:gd name="T9" fmla="*/ 41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8"/>
                  <a:gd name="T16" fmla="*/ 0 h 188"/>
                  <a:gd name="T17" fmla="*/ 998 w 998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8" h="188">
                    <a:moveTo>
                      <a:pt x="0" y="188"/>
                    </a:moveTo>
                    <a:cubicBezTo>
                      <a:pt x="11" y="157"/>
                      <a:pt x="23" y="127"/>
                      <a:pt x="91" y="97"/>
                    </a:cubicBezTo>
                    <a:cubicBezTo>
                      <a:pt x="159" y="67"/>
                      <a:pt x="295" y="14"/>
                      <a:pt x="408" y="7"/>
                    </a:cubicBezTo>
                    <a:cubicBezTo>
                      <a:pt x="521" y="0"/>
                      <a:pt x="673" y="29"/>
                      <a:pt x="771" y="52"/>
                    </a:cubicBezTo>
                    <a:cubicBezTo>
                      <a:pt x="869" y="75"/>
                      <a:pt x="933" y="109"/>
                      <a:pt x="998" y="14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5" name="Rectangle 23"/>
              <p:cNvSpPr>
                <a:spLocks noChangeArrowheads="1"/>
              </p:cNvSpPr>
              <p:nvPr/>
            </p:nvSpPr>
            <p:spPr bwMode="auto">
              <a:xfrm>
                <a:off x="876" y="2342"/>
                <a:ext cx="453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订票单</a:t>
                </a:r>
              </a:p>
            </p:txBody>
          </p:sp>
        </p:grpSp>
        <p:grpSp>
          <p:nvGrpSpPr>
            <p:cNvPr id="74790" name="Group 66"/>
            <p:cNvGrpSpPr>
              <a:grpSpLocks/>
            </p:cNvGrpSpPr>
            <p:nvPr/>
          </p:nvGrpSpPr>
          <p:grpSpPr bwMode="auto">
            <a:xfrm>
              <a:off x="480" y="2889"/>
              <a:ext cx="1053" cy="385"/>
              <a:chOff x="480" y="2889"/>
              <a:chExt cx="1053" cy="385"/>
            </a:xfrm>
          </p:grpSpPr>
          <p:sp>
            <p:nvSpPr>
              <p:cNvPr id="74792" name="Freeform 24"/>
              <p:cNvSpPr>
                <a:spLocks/>
              </p:cNvSpPr>
              <p:nvPr/>
            </p:nvSpPr>
            <p:spPr bwMode="auto">
              <a:xfrm>
                <a:off x="480" y="2889"/>
                <a:ext cx="1053" cy="210"/>
              </a:xfrm>
              <a:custGeom>
                <a:avLst/>
                <a:gdLst>
                  <a:gd name="T0" fmla="*/ 2354 w 998"/>
                  <a:gd name="T1" fmla="*/ 27 h 227"/>
                  <a:gd name="T2" fmla="*/ 1925 w 998"/>
                  <a:gd name="T3" fmla="*/ 52 h 227"/>
                  <a:gd name="T4" fmla="*/ 1178 w 998"/>
                  <a:gd name="T5" fmla="*/ 65 h 227"/>
                  <a:gd name="T6" fmla="*/ 319 w 998"/>
                  <a:gd name="T7" fmla="*/ 52 h 227"/>
                  <a:gd name="T8" fmla="*/ 0 w 998"/>
                  <a:gd name="T9" fmla="*/ 0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8"/>
                  <a:gd name="T16" fmla="*/ 0 h 227"/>
                  <a:gd name="T17" fmla="*/ 998 w 998"/>
                  <a:gd name="T18" fmla="*/ 227 h 2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8" h="227">
                    <a:moveTo>
                      <a:pt x="998" y="91"/>
                    </a:moveTo>
                    <a:cubicBezTo>
                      <a:pt x="948" y="124"/>
                      <a:pt x="899" y="158"/>
                      <a:pt x="816" y="181"/>
                    </a:cubicBezTo>
                    <a:cubicBezTo>
                      <a:pt x="733" y="204"/>
                      <a:pt x="612" y="227"/>
                      <a:pt x="499" y="227"/>
                    </a:cubicBezTo>
                    <a:cubicBezTo>
                      <a:pt x="386" y="227"/>
                      <a:pt x="219" y="219"/>
                      <a:pt x="136" y="181"/>
                    </a:cubicBezTo>
                    <a:cubicBezTo>
                      <a:pt x="53" y="143"/>
                      <a:pt x="26" y="7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3" name="Rectangle 25"/>
              <p:cNvSpPr>
                <a:spLocks noChangeArrowheads="1"/>
              </p:cNvSpPr>
              <p:nvPr/>
            </p:nvSpPr>
            <p:spPr bwMode="auto">
              <a:xfrm>
                <a:off x="865" y="3107"/>
                <a:ext cx="452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取票通知单</a:t>
                </a:r>
              </a:p>
            </p:txBody>
          </p:sp>
        </p:grpSp>
        <p:sp>
          <p:nvSpPr>
            <p:cNvPr id="74791" name="Rectangle 44"/>
            <p:cNvSpPr>
              <a:spLocks noChangeArrowheads="1"/>
            </p:cNvSpPr>
            <p:nvPr/>
          </p:nvSpPr>
          <p:spPr bwMode="auto">
            <a:xfrm>
              <a:off x="68" y="2704"/>
              <a:ext cx="504" cy="18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旅行社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7443788" y="3949700"/>
            <a:ext cx="1508125" cy="1047750"/>
            <a:chOff x="4689" y="2488"/>
            <a:chExt cx="958" cy="660"/>
          </a:xfrm>
        </p:grpSpPr>
        <p:grpSp>
          <p:nvGrpSpPr>
            <p:cNvPr id="74782" name="Group 69"/>
            <p:cNvGrpSpPr>
              <a:grpSpLocks/>
            </p:cNvGrpSpPr>
            <p:nvPr/>
          </p:nvGrpSpPr>
          <p:grpSpPr bwMode="auto">
            <a:xfrm>
              <a:off x="4695" y="2841"/>
              <a:ext cx="565" cy="307"/>
              <a:chOff x="4695" y="2841"/>
              <a:chExt cx="565" cy="307"/>
            </a:xfrm>
          </p:grpSpPr>
          <p:sp>
            <p:nvSpPr>
              <p:cNvPr id="74787" name="Freeform 26"/>
              <p:cNvSpPr>
                <a:spLocks/>
              </p:cNvSpPr>
              <p:nvPr/>
            </p:nvSpPr>
            <p:spPr bwMode="auto">
              <a:xfrm rot="9742961">
                <a:off x="4695" y="2841"/>
                <a:ext cx="565" cy="224"/>
              </a:xfrm>
              <a:custGeom>
                <a:avLst/>
                <a:gdLst>
                  <a:gd name="T0" fmla="*/ 0 w 453"/>
                  <a:gd name="T1" fmla="*/ 6 h 242"/>
                  <a:gd name="T2" fmla="*/ 4648 w 453"/>
                  <a:gd name="T3" fmla="*/ 6 h 242"/>
                  <a:gd name="T4" fmla="*/ 10875 w 453"/>
                  <a:gd name="T5" fmla="*/ 31 h 242"/>
                  <a:gd name="T6" fmla="*/ 15536 w 453"/>
                  <a:gd name="T7" fmla="*/ 70 h 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3"/>
                  <a:gd name="T13" fmla="*/ 0 h 242"/>
                  <a:gd name="T14" fmla="*/ 453 w 453"/>
                  <a:gd name="T15" fmla="*/ 242 h 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3" h="242">
                    <a:moveTo>
                      <a:pt x="0" y="15"/>
                    </a:moveTo>
                    <a:cubicBezTo>
                      <a:pt x="41" y="7"/>
                      <a:pt x="83" y="0"/>
                      <a:pt x="136" y="15"/>
                    </a:cubicBezTo>
                    <a:cubicBezTo>
                      <a:pt x="189" y="30"/>
                      <a:pt x="264" y="68"/>
                      <a:pt x="317" y="106"/>
                    </a:cubicBezTo>
                    <a:cubicBezTo>
                      <a:pt x="370" y="144"/>
                      <a:pt x="411" y="193"/>
                      <a:pt x="453" y="24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8" name="Rectangle 27"/>
              <p:cNvSpPr>
                <a:spLocks noChangeArrowheads="1"/>
              </p:cNvSpPr>
              <p:nvPr/>
            </p:nvSpPr>
            <p:spPr bwMode="auto">
              <a:xfrm>
                <a:off x="4740" y="3022"/>
                <a:ext cx="50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取票单</a:t>
                </a:r>
              </a:p>
            </p:txBody>
          </p:sp>
        </p:grpSp>
        <p:grpSp>
          <p:nvGrpSpPr>
            <p:cNvPr id="74783" name="Group 68"/>
            <p:cNvGrpSpPr>
              <a:grpSpLocks/>
            </p:cNvGrpSpPr>
            <p:nvPr/>
          </p:nvGrpSpPr>
          <p:grpSpPr bwMode="auto">
            <a:xfrm>
              <a:off x="4689" y="2488"/>
              <a:ext cx="585" cy="353"/>
              <a:chOff x="4689" y="2488"/>
              <a:chExt cx="585" cy="353"/>
            </a:xfrm>
          </p:grpSpPr>
          <p:sp>
            <p:nvSpPr>
              <p:cNvPr id="74785" name="Freeform 32"/>
              <p:cNvSpPr>
                <a:spLocks/>
              </p:cNvSpPr>
              <p:nvPr/>
            </p:nvSpPr>
            <p:spPr bwMode="auto">
              <a:xfrm rot="1683717">
                <a:off x="4689" y="2569"/>
                <a:ext cx="585" cy="272"/>
              </a:xfrm>
              <a:custGeom>
                <a:avLst/>
                <a:gdLst>
                  <a:gd name="T0" fmla="*/ 0 w 363"/>
                  <a:gd name="T1" fmla="*/ 122586 h 181"/>
                  <a:gd name="T2" fmla="*/ 189089 w 363"/>
                  <a:gd name="T3" fmla="*/ 60730 h 181"/>
                  <a:gd name="T4" fmla="*/ 751764 w 363"/>
                  <a:gd name="T5" fmla="*/ 0 h 181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181"/>
                  <a:gd name="T11" fmla="*/ 363 w 363"/>
                  <a:gd name="T12" fmla="*/ 181 h 1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181">
                    <a:moveTo>
                      <a:pt x="0" y="181"/>
                    </a:moveTo>
                    <a:cubicBezTo>
                      <a:pt x="15" y="150"/>
                      <a:pt x="31" y="120"/>
                      <a:pt x="91" y="90"/>
                    </a:cubicBezTo>
                    <a:cubicBezTo>
                      <a:pt x="151" y="60"/>
                      <a:pt x="257" y="30"/>
                      <a:pt x="363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6" name="Rectangle 33"/>
              <p:cNvSpPr>
                <a:spLocks noChangeArrowheads="1"/>
              </p:cNvSpPr>
              <p:nvPr/>
            </p:nvSpPr>
            <p:spPr bwMode="auto">
              <a:xfrm>
                <a:off x="4813" y="2488"/>
                <a:ext cx="34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机票</a:t>
                </a:r>
              </a:p>
            </p:txBody>
          </p:sp>
        </p:grpSp>
        <p:sp>
          <p:nvSpPr>
            <p:cNvPr id="74784" name="Rectangle 45"/>
            <p:cNvSpPr>
              <a:spLocks noChangeArrowheads="1"/>
            </p:cNvSpPr>
            <p:nvPr/>
          </p:nvSpPr>
          <p:spPr bwMode="auto">
            <a:xfrm>
              <a:off x="5199" y="2740"/>
              <a:ext cx="448" cy="19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旅客</a:t>
              </a:r>
            </a:p>
          </p:txBody>
        </p:sp>
      </p:grp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1708150" y="4868863"/>
            <a:ext cx="2695575" cy="1223962"/>
            <a:chOff x="1076" y="3067"/>
            <a:chExt cx="1649" cy="771"/>
          </a:xfrm>
        </p:grpSpPr>
        <p:sp>
          <p:nvSpPr>
            <p:cNvPr id="74777" name="Line 38"/>
            <p:cNvSpPr>
              <a:spLocks noChangeShapeType="1"/>
            </p:cNvSpPr>
            <p:nvPr/>
          </p:nvSpPr>
          <p:spPr bwMode="auto">
            <a:xfrm flipH="1">
              <a:off x="1534" y="3067"/>
              <a:ext cx="275" cy="4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Line 39"/>
            <p:cNvSpPr>
              <a:spLocks noChangeShapeType="1"/>
            </p:cNvSpPr>
            <p:nvPr/>
          </p:nvSpPr>
          <p:spPr bwMode="auto">
            <a:xfrm>
              <a:off x="2176" y="3067"/>
              <a:ext cx="0" cy="45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9" name="Line 40"/>
            <p:cNvSpPr>
              <a:spLocks noChangeShapeType="1"/>
            </p:cNvSpPr>
            <p:nvPr/>
          </p:nvSpPr>
          <p:spPr bwMode="auto">
            <a:xfrm>
              <a:off x="2542" y="3067"/>
              <a:ext cx="183" cy="4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0" name="Oval 49"/>
            <p:cNvSpPr>
              <a:spLocks noChangeArrowheads="1"/>
            </p:cNvSpPr>
            <p:nvPr/>
          </p:nvSpPr>
          <p:spPr bwMode="auto">
            <a:xfrm>
              <a:off x="1076" y="3491"/>
              <a:ext cx="687" cy="27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Verdana" panose="020B0604030504040204" pitchFamily="34" charset="0"/>
                  <a:ea typeface="楷体_GB2312" pitchFamily="49" charset="-122"/>
                </a:rPr>
                <a:t>分类检查</a:t>
              </a:r>
            </a:p>
          </p:txBody>
        </p:sp>
        <p:sp>
          <p:nvSpPr>
            <p:cNvPr id="74781" name="Oval 50"/>
            <p:cNvSpPr>
              <a:spLocks noChangeArrowheads="1"/>
            </p:cNvSpPr>
            <p:nvPr/>
          </p:nvSpPr>
          <p:spPr bwMode="auto">
            <a:xfrm>
              <a:off x="1833" y="3566"/>
              <a:ext cx="687" cy="27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Verdana" panose="020B0604030504040204" pitchFamily="34" charset="0"/>
                  <a:ea typeface="楷体_GB2312" pitchFamily="49" charset="-122"/>
                </a:rPr>
                <a:t>打印取票单</a:t>
              </a:r>
            </a:p>
          </p:txBody>
        </p:sp>
      </p:grpSp>
      <p:sp>
        <p:nvSpPr>
          <p:cNvPr id="87096" name="AutoShape 56"/>
          <p:cNvSpPr>
            <a:spLocks noChangeArrowheads="1"/>
          </p:cNvSpPr>
          <p:nvPr/>
        </p:nvSpPr>
        <p:spPr bwMode="auto">
          <a:xfrm rot="6449872">
            <a:off x="575469" y="2961481"/>
            <a:ext cx="3165475" cy="35401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69696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98" name="AutoShape 58"/>
          <p:cNvSpPr>
            <a:spLocks noChangeArrowheads="1"/>
          </p:cNvSpPr>
          <p:nvPr/>
        </p:nvSpPr>
        <p:spPr bwMode="auto">
          <a:xfrm rot="4081346">
            <a:off x="5702300" y="2979738"/>
            <a:ext cx="3127375" cy="3556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69696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179388" y="838200"/>
            <a:ext cx="855662" cy="5038725"/>
            <a:chOff x="113" y="528"/>
            <a:chExt cx="454" cy="3174"/>
          </a:xfrm>
        </p:grpSpPr>
        <p:sp>
          <p:nvSpPr>
            <p:cNvPr id="74772" name="Line 62"/>
            <p:cNvSpPr>
              <a:spLocks noChangeShapeType="1"/>
            </p:cNvSpPr>
            <p:nvPr/>
          </p:nvSpPr>
          <p:spPr bwMode="auto">
            <a:xfrm>
              <a:off x="295" y="2341"/>
              <a:ext cx="0" cy="10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Rectangle 34"/>
            <p:cNvSpPr>
              <a:spLocks noChangeArrowheads="1"/>
            </p:cNvSpPr>
            <p:nvPr/>
          </p:nvSpPr>
          <p:spPr bwMode="auto">
            <a:xfrm>
              <a:off x="113" y="528"/>
              <a:ext cx="45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顶层</a:t>
              </a:r>
            </a:p>
          </p:txBody>
        </p:sp>
        <p:sp>
          <p:nvSpPr>
            <p:cNvPr id="74774" name="Rectangle 35"/>
            <p:cNvSpPr>
              <a:spLocks noChangeArrowheads="1"/>
            </p:cNvSpPr>
            <p:nvPr/>
          </p:nvSpPr>
          <p:spPr bwMode="auto">
            <a:xfrm>
              <a:off x="159" y="2070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74775" name="Rectangle 60"/>
            <p:cNvSpPr>
              <a:spLocks noChangeArrowheads="1"/>
            </p:cNvSpPr>
            <p:nvPr/>
          </p:nvSpPr>
          <p:spPr bwMode="auto">
            <a:xfrm>
              <a:off x="159" y="3521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74776" name="Line 61"/>
            <p:cNvSpPr>
              <a:spLocks noChangeShapeType="1"/>
            </p:cNvSpPr>
            <p:nvPr/>
          </p:nvSpPr>
          <p:spPr bwMode="auto">
            <a:xfrm>
              <a:off x="295" y="799"/>
              <a:ext cx="0" cy="1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76"/>
          <p:cNvGrpSpPr>
            <a:grpSpLocks/>
          </p:cNvGrpSpPr>
          <p:nvPr/>
        </p:nvGrpSpPr>
        <p:grpSpPr bwMode="auto">
          <a:xfrm>
            <a:off x="5038725" y="4941888"/>
            <a:ext cx="2463800" cy="1130300"/>
            <a:chOff x="3174" y="3113"/>
            <a:chExt cx="1566" cy="712"/>
          </a:xfrm>
        </p:grpSpPr>
        <p:sp>
          <p:nvSpPr>
            <p:cNvPr id="74767" name="Line 41"/>
            <p:cNvSpPr>
              <a:spLocks noChangeShapeType="1"/>
            </p:cNvSpPr>
            <p:nvPr/>
          </p:nvSpPr>
          <p:spPr bwMode="auto">
            <a:xfrm>
              <a:off x="4241" y="3113"/>
              <a:ext cx="0" cy="4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Line 42"/>
            <p:cNvSpPr>
              <a:spLocks noChangeShapeType="1"/>
            </p:cNvSpPr>
            <p:nvPr/>
          </p:nvSpPr>
          <p:spPr bwMode="auto">
            <a:xfrm flipH="1">
              <a:off x="3696" y="3113"/>
              <a:ext cx="262" cy="4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Line 43"/>
            <p:cNvSpPr>
              <a:spLocks noChangeShapeType="1"/>
            </p:cNvSpPr>
            <p:nvPr/>
          </p:nvSpPr>
          <p:spPr bwMode="auto">
            <a:xfrm>
              <a:off x="4477" y="3113"/>
              <a:ext cx="263" cy="4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Oval 51"/>
            <p:cNvSpPr>
              <a:spLocks noChangeArrowheads="1"/>
            </p:cNvSpPr>
            <p:nvPr/>
          </p:nvSpPr>
          <p:spPr bwMode="auto">
            <a:xfrm>
              <a:off x="3899" y="3553"/>
              <a:ext cx="659" cy="27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Verdana" panose="020B0604030504040204" pitchFamily="34" charset="0"/>
                  <a:ea typeface="楷体_GB2312" pitchFamily="49" charset="-122"/>
                </a:rPr>
                <a:t>机票准备</a:t>
              </a:r>
            </a:p>
          </p:txBody>
        </p:sp>
        <p:sp>
          <p:nvSpPr>
            <p:cNvPr id="74771" name="Oval 75"/>
            <p:cNvSpPr>
              <a:spLocks noChangeArrowheads="1"/>
            </p:cNvSpPr>
            <p:nvPr/>
          </p:nvSpPr>
          <p:spPr bwMode="auto">
            <a:xfrm>
              <a:off x="3174" y="3505"/>
              <a:ext cx="659" cy="272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Verdana" panose="020B0604030504040204" pitchFamily="34" charset="0"/>
                  <a:ea typeface="楷体_GB2312" pitchFamily="49" charset="-122"/>
                </a:rPr>
                <a:t>分类检查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18" grpId="0" animBg="1"/>
      <p:bldP spid="87117" grpId="0" animBg="1"/>
      <p:bldP spid="87096" grpId="0" animBg="1"/>
      <p:bldP spid="8709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3525838" y="1244600"/>
            <a:ext cx="3240087" cy="5032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Verdana" panose="020B0604030504040204" pitchFamily="34" charset="0"/>
                <a:ea typeface="楷体_GB2312" pitchFamily="49" charset="-122"/>
              </a:rPr>
              <a:t>机票预订系统</a:t>
            </a: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593850" y="1747838"/>
            <a:ext cx="6804025" cy="1033462"/>
            <a:chOff x="1004" y="1108"/>
            <a:chExt cx="4286" cy="651"/>
          </a:xfrm>
        </p:grpSpPr>
        <p:sp>
          <p:nvSpPr>
            <p:cNvPr id="75841" name="Rectangle 5"/>
            <p:cNvSpPr>
              <a:spLocks noChangeArrowheads="1"/>
            </p:cNvSpPr>
            <p:nvPr/>
          </p:nvSpPr>
          <p:spPr bwMode="auto">
            <a:xfrm>
              <a:off x="1004" y="1442"/>
              <a:ext cx="1943" cy="31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Verdana" panose="020B0604030504040204" pitchFamily="34" charset="0"/>
                  <a:ea typeface="楷体_GB2312" pitchFamily="49" charset="-122"/>
                </a:rPr>
                <a:t>旅行社预订机票</a:t>
              </a:r>
            </a:p>
          </p:txBody>
        </p:sp>
        <p:sp>
          <p:nvSpPr>
            <p:cNvPr id="75842" name="Rectangle 6"/>
            <p:cNvSpPr>
              <a:spLocks noChangeArrowheads="1"/>
            </p:cNvSpPr>
            <p:nvPr/>
          </p:nvSpPr>
          <p:spPr bwMode="auto">
            <a:xfrm>
              <a:off x="3696" y="1442"/>
              <a:ext cx="1594" cy="31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latin typeface="Verdana" panose="020B0604030504040204" pitchFamily="34" charset="0"/>
                  <a:ea typeface="楷体_GB2312" pitchFamily="49" charset="-122"/>
                </a:rPr>
                <a:t>旅客取票</a:t>
              </a:r>
            </a:p>
          </p:txBody>
        </p:sp>
        <p:grpSp>
          <p:nvGrpSpPr>
            <p:cNvPr id="75843" name="Group 38"/>
            <p:cNvGrpSpPr>
              <a:grpSpLocks/>
            </p:cNvGrpSpPr>
            <p:nvPr/>
          </p:nvGrpSpPr>
          <p:grpSpPr bwMode="auto">
            <a:xfrm>
              <a:off x="1973" y="1108"/>
              <a:ext cx="2540" cy="334"/>
              <a:chOff x="1506" y="935"/>
              <a:chExt cx="2984" cy="454"/>
            </a:xfrm>
          </p:grpSpPr>
          <p:sp>
            <p:nvSpPr>
              <p:cNvPr id="75844" name="Line 7"/>
              <p:cNvSpPr>
                <a:spLocks noChangeShapeType="1"/>
              </p:cNvSpPr>
              <p:nvPr/>
            </p:nvSpPr>
            <p:spPr bwMode="auto">
              <a:xfrm>
                <a:off x="1506" y="1162"/>
                <a:ext cx="29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5" name="Line 8"/>
              <p:cNvSpPr>
                <a:spLocks noChangeShapeType="1"/>
              </p:cNvSpPr>
              <p:nvPr/>
            </p:nvSpPr>
            <p:spPr bwMode="auto">
              <a:xfrm>
                <a:off x="1506" y="1162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6" name="Line 9"/>
              <p:cNvSpPr>
                <a:spLocks noChangeShapeType="1"/>
              </p:cNvSpPr>
              <p:nvPr/>
            </p:nvSpPr>
            <p:spPr bwMode="auto">
              <a:xfrm>
                <a:off x="4490" y="1162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7" name="Line 10"/>
              <p:cNvSpPr>
                <a:spLocks noChangeShapeType="1"/>
              </p:cNvSpPr>
              <p:nvPr/>
            </p:nvSpPr>
            <p:spPr bwMode="auto">
              <a:xfrm>
                <a:off x="2998" y="935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1619250" y="2770188"/>
            <a:ext cx="3055938" cy="2114550"/>
            <a:chOff x="612" y="1706"/>
            <a:chExt cx="1925" cy="1332"/>
          </a:xfrm>
        </p:grpSpPr>
        <p:grpSp>
          <p:nvGrpSpPr>
            <p:cNvPr id="75827" name="Group 55"/>
            <p:cNvGrpSpPr>
              <a:grpSpLocks/>
            </p:cNvGrpSpPr>
            <p:nvPr/>
          </p:nvGrpSpPr>
          <p:grpSpPr bwMode="auto">
            <a:xfrm>
              <a:off x="612" y="1995"/>
              <a:ext cx="1925" cy="1043"/>
              <a:chOff x="634" y="2190"/>
              <a:chExt cx="1925" cy="1043"/>
            </a:xfrm>
          </p:grpSpPr>
          <p:sp>
            <p:nvSpPr>
              <p:cNvPr id="75836" name="Rectangle 11"/>
              <p:cNvSpPr>
                <a:spLocks noChangeArrowheads="1"/>
              </p:cNvSpPr>
              <p:nvPr/>
            </p:nvSpPr>
            <p:spPr bwMode="auto">
              <a:xfrm>
                <a:off x="634" y="2190"/>
                <a:ext cx="292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类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检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查</a:t>
                </a:r>
              </a:p>
            </p:txBody>
          </p:sp>
          <p:sp>
            <p:nvSpPr>
              <p:cNvPr id="75837" name="Rectangle 12"/>
              <p:cNvSpPr>
                <a:spLocks noChangeArrowheads="1"/>
              </p:cNvSpPr>
              <p:nvPr/>
            </p:nvSpPr>
            <p:spPr bwMode="auto">
              <a:xfrm>
                <a:off x="1042" y="2190"/>
                <a:ext cx="291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订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票</a:t>
                </a:r>
              </a:p>
            </p:txBody>
          </p:sp>
          <p:sp>
            <p:nvSpPr>
              <p:cNvPr id="75838" name="Rectangle 13"/>
              <p:cNvSpPr>
                <a:spLocks noChangeArrowheads="1"/>
              </p:cNvSpPr>
              <p:nvPr/>
            </p:nvSpPr>
            <p:spPr bwMode="auto">
              <a:xfrm>
                <a:off x="1450" y="2190"/>
                <a:ext cx="292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票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备</a:t>
                </a:r>
              </a:p>
            </p:txBody>
          </p:sp>
          <p:sp>
            <p:nvSpPr>
              <p:cNvPr id="75839" name="Rectangle 14"/>
              <p:cNvSpPr>
                <a:spLocks noChangeArrowheads="1"/>
              </p:cNvSpPr>
              <p:nvPr/>
            </p:nvSpPr>
            <p:spPr bwMode="auto">
              <a:xfrm>
                <a:off x="1858" y="2190"/>
                <a:ext cx="291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账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务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备</a:t>
                </a:r>
              </a:p>
            </p:txBody>
          </p:sp>
          <p:sp>
            <p:nvSpPr>
              <p:cNvPr id="75840" name="Rectangle 15"/>
              <p:cNvSpPr>
                <a:spLocks noChangeArrowheads="1"/>
              </p:cNvSpPr>
              <p:nvPr/>
            </p:nvSpPr>
            <p:spPr bwMode="auto">
              <a:xfrm>
                <a:off x="2266" y="2190"/>
                <a:ext cx="293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打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印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取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票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单</a:t>
                </a:r>
              </a:p>
            </p:txBody>
          </p:sp>
        </p:grpSp>
        <p:grpSp>
          <p:nvGrpSpPr>
            <p:cNvPr id="75828" name="Group 54"/>
            <p:cNvGrpSpPr>
              <a:grpSpLocks/>
            </p:cNvGrpSpPr>
            <p:nvPr/>
          </p:nvGrpSpPr>
          <p:grpSpPr bwMode="auto">
            <a:xfrm>
              <a:off x="758" y="1706"/>
              <a:ext cx="1633" cy="289"/>
              <a:chOff x="774" y="1826"/>
              <a:chExt cx="1633" cy="364"/>
            </a:xfrm>
          </p:grpSpPr>
          <p:sp>
            <p:nvSpPr>
              <p:cNvPr id="75829" name="Line 20"/>
              <p:cNvSpPr>
                <a:spLocks noChangeShapeType="1"/>
              </p:cNvSpPr>
              <p:nvPr/>
            </p:nvSpPr>
            <p:spPr bwMode="auto">
              <a:xfrm>
                <a:off x="774" y="2008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0" name="Line 21"/>
              <p:cNvSpPr>
                <a:spLocks noChangeShapeType="1"/>
              </p:cNvSpPr>
              <p:nvPr/>
            </p:nvSpPr>
            <p:spPr bwMode="auto">
              <a:xfrm>
                <a:off x="774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1" name="Line 22"/>
              <p:cNvSpPr>
                <a:spLocks noChangeShapeType="1"/>
              </p:cNvSpPr>
              <p:nvPr/>
            </p:nvSpPr>
            <p:spPr bwMode="auto">
              <a:xfrm>
                <a:off x="1183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2" name="Line 23"/>
              <p:cNvSpPr>
                <a:spLocks noChangeShapeType="1"/>
              </p:cNvSpPr>
              <p:nvPr/>
            </p:nvSpPr>
            <p:spPr bwMode="auto">
              <a:xfrm>
                <a:off x="1590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3" name="Line 24"/>
              <p:cNvSpPr>
                <a:spLocks noChangeShapeType="1"/>
              </p:cNvSpPr>
              <p:nvPr/>
            </p:nvSpPr>
            <p:spPr bwMode="auto">
              <a:xfrm>
                <a:off x="2000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4" name="Line 25"/>
              <p:cNvSpPr>
                <a:spLocks noChangeShapeType="1"/>
              </p:cNvSpPr>
              <p:nvPr/>
            </p:nvSpPr>
            <p:spPr bwMode="auto">
              <a:xfrm>
                <a:off x="2407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5" name="Line 26"/>
              <p:cNvSpPr>
                <a:spLocks noChangeShapeType="1"/>
              </p:cNvSpPr>
              <p:nvPr/>
            </p:nvSpPr>
            <p:spPr bwMode="auto">
              <a:xfrm>
                <a:off x="1590" y="1826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5940425" y="2781300"/>
            <a:ext cx="2408238" cy="2114550"/>
            <a:chOff x="3651" y="1706"/>
            <a:chExt cx="1517" cy="1332"/>
          </a:xfrm>
        </p:grpSpPr>
        <p:grpSp>
          <p:nvGrpSpPr>
            <p:cNvPr id="75815" name="Group 57"/>
            <p:cNvGrpSpPr>
              <a:grpSpLocks/>
            </p:cNvGrpSpPr>
            <p:nvPr/>
          </p:nvGrpSpPr>
          <p:grpSpPr bwMode="auto">
            <a:xfrm>
              <a:off x="3651" y="1995"/>
              <a:ext cx="1517" cy="1043"/>
              <a:chOff x="3690" y="2190"/>
              <a:chExt cx="1517" cy="1043"/>
            </a:xfrm>
          </p:grpSpPr>
          <p:sp>
            <p:nvSpPr>
              <p:cNvPr id="75823" name="Rectangle 16"/>
              <p:cNvSpPr>
                <a:spLocks noChangeArrowheads="1"/>
              </p:cNvSpPr>
              <p:nvPr/>
            </p:nvSpPr>
            <p:spPr bwMode="auto">
              <a:xfrm>
                <a:off x="3690" y="2190"/>
                <a:ext cx="291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类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检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查</a:t>
                </a:r>
              </a:p>
            </p:txBody>
          </p:sp>
          <p:sp>
            <p:nvSpPr>
              <p:cNvPr id="75824" name="Rectangle 17"/>
              <p:cNvSpPr>
                <a:spLocks noChangeArrowheads="1"/>
              </p:cNvSpPr>
              <p:nvPr/>
            </p:nvSpPr>
            <p:spPr bwMode="auto">
              <a:xfrm>
                <a:off x="4098" y="2190"/>
                <a:ext cx="292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票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准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备</a:t>
                </a:r>
              </a:p>
            </p:txBody>
          </p:sp>
          <p:sp>
            <p:nvSpPr>
              <p:cNvPr id="75825" name="Rectangle 18"/>
              <p:cNvSpPr>
                <a:spLocks noChangeArrowheads="1"/>
              </p:cNvSpPr>
              <p:nvPr/>
            </p:nvSpPr>
            <p:spPr bwMode="auto">
              <a:xfrm>
                <a:off x="4506" y="2190"/>
                <a:ext cx="291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账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款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收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取</a:t>
                </a:r>
              </a:p>
            </p:txBody>
          </p:sp>
          <p:sp>
            <p:nvSpPr>
              <p:cNvPr id="75826" name="Rectangle 19"/>
              <p:cNvSpPr>
                <a:spLocks noChangeArrowheads="1"/>
              </p:cNvSpPr>
              <p:nvPr/>
            </p:nvSpPr>
            <p:spPr bwMode="auto">
              <a:xfrm>
                <a:off x="4915" y="2190"/>
                <a:ext cx="292" cy="1043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2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打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印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机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latin typeface="Verdana" panose="020B0604030504040204" pitchFamily="34" charset="0"/>
                    <a:ea typeface="楷体_GB2312" pitchFamily="49" charset="-122"/>
                  </a:rPr>
                  <a:t>票</a:t>
                </a:r>
              </a:p>
            </p:txBody>
          </p:sp>
        </p:grpSp>
        <p:grpSp>
          <p:nvGrpSpPr>
            <p:cNvPr id="75816" name="Group 56"/>
            <p:cNvGrpSpPr>
              <a:grpSpLocks/>
            </p:cNvGrpSpPr>
            <p:nvPr/>
          </p:nvGrpSpPr>
          <p:grpSpPr bwMode="auto">
            <a:xfrm>
              <a:off x="3791" y="1706"/>
              <a:ext cx="1225" cy="289"/>
              <a:chOff x="3807" y="1826"/>
              <a:chExt cx="1225" cy="364"/>
            </a:xfrm>
          </p:grpSpPr>
          <p:sp>
            <p:nvSpPr>
              <p:cNvPr id="75817" name="Line 28"/>
              <p:cNvSpPr>
                <a:spLocks noChangeShapeType="1"/>
              </p:cNvSpPr>
              <p:nvPr/>
            </p:nvSpPr>
            <p:spPr bwMode="auto">
              <a:xfrm>
                <a:off x="3807" y="2008"/>
                <a:ext cx="1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8" name="Line 30"/>
              <p:cNvSpPr>
                <a:spLocks noChangeShapeType="1"/>
              </p:cNvSpPr>
              <p:nvPr/>
            </p:nvSpPr>
            <p:spPr bwMode="auto">
              <a:xfrm>
                <a:off x="3808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9" name="Line 31"/>
              <p:cNvSpPr>
                <a:spLocks noChangeShapeType="1"/>
              </p:cNvSpPr>
              <p:nvPr/>
            </p:nvSpPr>
            <p:spPr bwMode="auto">
              <a:xfrm>
                <a:off x="4215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0" name="Line 32"/>
              <p:cNvSpPr>
                <a:spLocks noChangeShapeType="1"/>
              </p:cNvSpPr>
              <p:nvPr/>
            </p:nvSpPr>
            <p:spPr bwMode="auto">
              <a:xfrm>
                <a:off x="4624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1" name="Line 33"/>
              <p:cNvSpPr>
                <a:spLocks noChangeShapeType="1"/>
              </p:cNvSpPr>
              <p:nvPr/>
            </p:nvSpPr>
            <p:spPr bwMode="auto">
              <a:xfrm>
                <a:off x="5032" y="2008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22" name="Line 34"/>
              <p:cNvSpPr>
                <a:spLocks noChangeShapeType="1"/>
              </p:cNvSpPr>
              <p:nvPr/>
            </p:nvSpPr>
            <p:spPr bwMode="auto">
              <a:xfrm>
                <a:off x="4448" y="1826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1187450" y="4895850"/>
            <a:ext cx="3251200" cy="1198563"/>
            <a:chOff x="411" y="3091"/>
            <a:chExt cx="2048" cy="755"/>
          </a:xfrm>
        </p:grpSpPr>
        <p:grpSp>
          <p:nvGrpSpPr>
            <p:cNvPr id="75804" name="Group 58"/>
            <p:cNvGrpSpPr>
              <a:grpSpLocks/>
            </p:cNvGrpSpPr>
            <p:nvPr/>
          </p:nvGrpSpPr>
          <p:grpSpPr bwMode="auto">
            <a:xfrm>
              <a:off x="514" y="3091"/>
              <a:ext cx="657" cy="211"/>
              <a:chOff x="443" y="3038"/>
              <a:chExt cx="657" cy="444"/>
            </a:xfrm>
          </p:grpSpPr>
          <p:sp>
            <p:nvSpPr>
              <p:cNvPr id="75810" name="Line 35"/>
              <p:cNvSpPr>
                <a:spLocks noChangeShapeType="1"/>
              </p:cNvSpPr>
              <p:nvPr/>
            </p:nvSpPr>
            <p:spPr bwMode="auto">
              <a:xfrm>
                <a:off x="458" y="3246"/>
                <a:ext cx="6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1" name="Line 40"/>
              <p:cNvSpPr>
                <a:spLocks noChangeShapeType="1"/>
              </p:cNvSpPr>
              <p:nvPr/>
            </p:nvSpPr>
            <p:spPr bwMode="auto">
              <a:xfrm>
                <a:off x="770" y="303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2" name="Line 41"/>
              <p:cNvSpPr>
                <a:spLocks noChangeShapeType="1"/>
              </p:cNvSpPr>
              <p:nvPr/>
            </p:nvSpPr>
            <p:spPr bwMode="auto">
              <a:xfrm>
                <a:off x="443" y="3256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3" name="Line 42"/>
              <p:cNvSpPr>
                <a:spLocks noChangeShapeType="1"/>
              </p:cNvSpPr>
              <p:nvPr/>
            </p:nvSpPr>
            <p:spPr bwMode="auto">
              <a:xfrm>
                <a:off x="770" y="3256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4" name="Line 43"/>
              <p:cNvSpPr>
                <a:spLocks noChangeShapeType="1"/>
              </p:cNvSpPr>
              <p:nvPr/>
            </p:nvSpPr>
            <p:spPr bwMode="auto">
              <a:xfrm>
                <a:off x="1096" y="324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05" name="Line 36"/>
            <p:cNvSpPr>
              <a:spLocks noChangeShapeType="1"/>
            </p:cNvSpPr>
            <p:nvPr/>
          </p:nvSpPr>
          <p:spPr bwMode="auto">
            <a:xfrm>
              <a:off x="1998" y="3528"/>
              <a:ext cx="4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06" name="Group 59"/>
            <p:cNvGrpSpPr>
              <a:grpSpLocks/>
            </p:cNvGrpSpPr>
            <p:nvPr/>
          </p:nvGrpSpPr>
          <p:grpSpPr bwMode="auto">
            <a:xfrm>
              <a:off x="411" y="3302"/>
              <a:ext cx="861" cy="544"/>
              <a:chOff x="340" y="3462"/>
              <a:chExt cx="861" cy="544"/>
            </a:xfrm>
          </p:grpSpPr>
          <p:sp>
            <p:nvSpPr>
              <p:cNvPr id="75807" name="Rectangle 44"/>
              <p:cNvSpPr>
                <a:spLocks noChangeArrowheads="1"/>
              </p:cNvSpPr>
              <p:nvPr/>
            </p:nvSpPr>
            <p:spPr bwMode="auto">
              <a:xfrm>
                <a:off x="340" y="3462"/>
                <a:ext cx="19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75808" name="Rectangle 45"/>
              <p:cNvSpPr>
                <a:spLocks noChangeArrowheads="1"/>
              </p:cNvSpPr>
              <p:nvPr/>
            </p:nvSpPr>
            <p:spPr bwMode="auto">
              <a:xfrm>
                <a:off x="675" y="3462"/>
                <a:ext cx="19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75809" name="Rectangle 46"/>
              <p:cNvSpPr>
                <a:spLocks noChangeArrowheads="1"/>
              </p:cNvSpPr>
              <p:nvPr/>
            </p:nvSpPr>
            <p:spPr bwMode="auto">
              <a:xfrm>
                <a:off x="1010" y="3462"/>
                <a:ext cx="19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</p:txBody>
          </p:sp>
        </p:grpSp>
      </p:grpSp>
      <p:sp>
        <p:nvSpPr>
          <p:cNvPr id="75783" name="Rectangle 48"/>
          <p:cNvSpPr>
            <a:spLocks noChangeArrowheads="1"/>
          </p:cNvSpPr>
          <p:nvPr/>
        </p:nvSpPr>
        <p:spPr bwMode="auto">
          <a:xfrm>
            <a:off x="2413000" y="250825"/>
            <a:ext cx="43195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“</a:t>
            </a:r>
            <a:r>
              <a:rPr lang="zh-CN" altLang="en-US" sz="2400" b="1">
                <a:latin typeface="Verdana" panose="020B0604030504040204" pitchFamily="34" charset="0"/>
                <a:ea typeface="楷体_GB2312" pitchFamily="49" charset="-122"/>
              </a:rPr>
              <a:t>机票预订系统</a:t>
            </a:r>
            <a:r>
              <a:rPr lang="zh-CN" altLang="en-US" sz="2400" b="1">
                <a:ea typeface="楷体_GB2312" pitchFamily="49" charset="-122"/>
              </a:rPr>
              <a:t>”</a:t>
            </a:r>
            <a:r>
              <a:rPr lang="zh-CN" altLang="en-US" sz="2400" b="1">
                <a:solidFill>
                  <a:srgbClr val="FF3300"/>
                </a:solidFill>
                <a:latin typeface="Verdana" panose="020B0604030504040204" pitchFamily="34" charset="0"/>
                <a:ea typeface="楷体_GB2312" pitchFamily="49" charset="-122"/>
              </a:rPr>
              <a:t>功能结构图</a:t>
            </a:r>
          </a:p>
        </p:txBody>
      </p:sp>
      <p:grpSp>
        <p:nvGrpSpPr>
          <p:cNvPr id="13" name="Group 81"/>
          <p:cNvGrpSpPr>
            <a:grpSpLocks/>
          </p:cNvGrpSpPr>
          <p:nvPr/>
        </p:nvGrpSpPr>
        <p:grpSpPr bwMode="auto">
          <a:xfrm>
            <a:off x="5508625" y="4895850"/>
            <a:ext cx="2663825" cy="1198563"/>
            <a:chOff x="3451" y="3091"/>
            <a:chExt cx="1678" cy="755"/>
          </a:xfrm>
        </p:grpSpPr>
        <p:sp>
          <p:nvSpPr>
            <p:cNvPr id="75793" name="Line 47"/>
            <p:cNvSpPr>
              <a:spLocks noChangeShapeType="1"/>
            </p:cNvSpPr>
            <p:nvPr/>
          </p:nvSpPr>
          <p:spPr bwMode="auto">
            <a:xfrm>
              <a:off x="4720" y="3528"/>
              <a:ext cx="4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794" name="Group 60"/>
            <p:cNvGrpSpPr>
              <a:grpSpLocks/>
            </p:cNvGrpSpPr>
            <p:nvPr/>
          </p:nvGrpSpPr>
          <p:grpSpPr bwMode="auto">
            <a:xfrm>
              <a:off x="3554" y="3091"/>
              <a:ext cx="657" cy="211"/>
              <a:chOff x="443" y="3038"/>
              <a:chExt cx="657" cy="444"/>
            </a:xfrm>
          </p:grpSpPr>
          <p:sp>
            <p:nvSpPr>
              <p:cNvPr id="75799" name="Line 61"/>
              <p:cNvSpPr>
                <a:spLocks noChangeShapeType="1"/>
              </p:cNvSpPr>
              <p:nvPr/>
            </p:nvSpPr>
            <p:spPr bwMode="auto">
              <a:xfrm>
                <a:off x="458" y="3246"/>
                <a:ext cx="6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0" name="Line 62"/>
              <p:cNvSpPr>
                <a:spLocks noChangeShapeType="1"/>
              </p:cNvSpPr>
              <p:nvPr/>
            </p:nvSpPr>
            <p:spPr bwMode="auto">
              <a:xfrm>
                <a:off x="770" y="303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1" name="Line 63"/>
              <p:cNvSpPr>
                <a:spLocks noChangeShapeType="1"/>
              </p:cNvSpPr>
              <p:nvPr/>
            </p:nvSpPr>
            <p:spPr bwMode="auto">
              <a:xfrm>
                <a:off x="443" y="3256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2" name="Line 64"/>
              <p:cNvSpPr>
                <a:spLocks noChangeShapeType="1"/>
              </p:cNvSpPr>
              <p:nvPr/>
            </p:nvSpPr>
            <p:spPr bwMode="auto">
              <a:xfrm>
                <a:off x="770" y="3256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03" name="Line 65"/>
              <p:cNvSpPr>
                <a:spLocks noChangeShapeType="1"/>
              </p:cNvSpPr>
              <p:nvPr/>
            </p:nvSpPr>
            <p:spPr bwMode="auto">
              <a:xfrm>
                <a:off x="1096" y="3248"/>
                <a:ext cx="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795" name="Group 66"/>
            <p:cNvGrpSpPr>
              <a:grpSpLocks/>
            </p:cNvGrpSpPr>
            <p:nvPr/>
          </p:nvGrpSpPr>
          <p:grpSpPr bwMode="auto">
            <a:xfrm>
              <a:off x="3451" y="3302"/>
              <a:ext cx="861" cy="544"/>
              <a:chOff x="340" y="3462"/>
              <a:chExt cx="861" cy="544"/>
            </a:xfrm>
          </p:grpSpPr>
          <p:sp>
            <p:nvSpPr>
              <p:cNvPr id="75796" name="Rectangle 67"/>
              <p:cNvSpPr>
                <a:spLocks noChangeArrowheads="1"/>
              </p:cNvSpPr>
              <p:nvPr/>
            </p:nvSpPr>
            <p:spPr bwMode="auto">
              <a:xfrm>
                <a:off x="340" y="3462"/>
                <a:ext cx="19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75797" name="Rectangle 68"/>
              <p:cNvSpPr>
                <a:spLocks noChangeArrowheads="1"/>
              </p:cNvSpPr>
              <p:nvPr/>
            </p:nvSpPr>
            <p:spPr bwMode="auto">
              <a:xfrm>
                <a:off x="675" y="3462"/>
                <a:ext cx="19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</p:txBody>
          </p:sp>
          <p:sp>
            <p:nvSpPr>
              <p:cNvPr id="75798" name="Rectangle 69"/>
              <p:cNvSpPr>
                <a:spLocks noChangeArrowheads="1"/>
              </p:cNvSpPr>
              <p:nvPr/>
            </p:nvSpPr>
            <p:spPr bwMode="auto">
              <a:xfrm>
                <a:off x="1010" y="3462"/>
                <a:ext cx="19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Verdana" panose="020B0604030504040204" pitchFamily="34" charset="0"/>
                  </a:rPr>
                  <a:t>X</a:t>
                </a:r>
              </a:p>
            </p:txBody>
          </p:sp>
        </p:grpSp>
      </p:grpSp>
      <p:grpSp>
        <p:nvGrpSpPr>
          <p:cNvPr id="16" name="Group 89"/>
          <p:cNvGrpSpPr>
            <a:grpSpLocks/>
          </p:cNvGrpSpPr>
          <p:nvPr/>
        </p:nvGrpSpPr>
        <p:grpSpPr bwMode="auto">
          <a:xfrm>
            <a:off x="468313" y="1312863"/>
            <a:ext cx="647700" cy="4497387"/>
            <a:chOff x="295" y="834"/>
            <a:chExt cx="408" cy="2833"/>
          </a:xfrm>
        </p:grpSpPr>
        <p:sp>
          <p:nvSpPr>
            <p:cNvPr id="75786" name="Text Box 82"/>
            <p:cNvSpPr txBox="1">
              <a:spLocks noChangeArrowheads="1"/>
            </p:cNvSpPr>
            <p:nvPr/>
          </p:nvSpPr>
          <p:spPr bwMode="auto">
            <a:xfrm>
              <a:off x="295" y="834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Verdana" panose="020B0604030504040204" pitchFamily="34" charset="0"/>
                  <a:ea typeface="楷体_GB2312" pitchFamily="49" charset="-122"/>
                </a:rPr>
                <a:t>顶层</a:t>
              </a:r>
            </a:p>
          </p:txBody>
        </p:sp>
        <p:sp>
          <p:nvSpPr>
            <p:cNvPr id="75787" name="Text Box 83"/>
            <p:cNvSpPr txBox="1">
              <a:spLocks noChangeArrowheads="1"/>
            </p:cNvSpPr>
            <p:nvPr/>
          </p:nvSpPr>
          <p:spPr bwMode="auto">
            <a:xfrm>
              <a:off x="295" y="1525"/>
              <a:ext cx="4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sz="2000" b="1">
                  <a:solidFill>
                    <a:srgbClr val="FF3300"/>
                  </a:solidFill>
                  <a:latin typeface="Verdana" panose="020B0604030504040204" pitchFamily="34" charset="0"/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75788" name="Text Box 84"/>
            <p:cNvSpPr txBox="1">
              <a:spLocks noChangeArrowheads="1"/>
            </p:cNvSpPr>
            <p:nvPr/>
          </p:nvSpPr>
          <p:spPr bwMode="auto">
            <a:xfrm>
              <a:off x="317" y="2432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75789" name="Text Box 85"/>
            <p:cNvSpPr txBox="1">
              <a:spLocks noChangeArrowheads="1"/>
            </p:cNvSpPr>
            <p:nvPr/>
          </p:nvSpPr>
          <p:spPr bwMode="auto">
            <a:xfrm>
              <a:off x="317" y="3475"/>
              <a:ext cx="36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层</a:t>
              </a:r>
            </a:p>
          </p:txBody>
        </p:sp>
        <p:sp>
          <p:nvSpPr>
            <p:cNvPr id="75790" name="Line 86"/>
            <p:cNvSpPr>
              <a:spLocks noChangeShapeType="1"/>
            </p:cNvSpPr>
            <p:nvPr/>
          </p:nvSpPr>
          <p:spPr bwMode="auto">
            <a:xfrm>
              <a:off x="497" y="1117"/>
              <a:ext cx="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87"/>
            <p:cNvSpPr>
              <a:spLocks noChangeShapeType="1"/>
            </p:cNvSpPr>
            <p:nvPr/>
          </p:nvSpPr>
          <p:spPr bwMode="auto">
            <a:xfrm>
              <a:off x="500" y="1752"/>
              <a:ext cx="0" cy="6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88"/>
            <p:cNvSpPr>
              <a:spLocks noChangeShapeType="1"/>
            </p:cNvSpPr>
            <p:nvPr/>
          </p:nvSpPr>
          <p:spPr bwMode="auto">
            <a:xfrm>
              <a:off x="497" y="2659"/>
              <a:ext cx="0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1401763" y="1047750"/>
            <a:ext cx="29543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数据流图的规范表示：</a:t>
            </a:r>
          </a:p>
        </p:txBody>
      </p:sp>
      <p:pic>
        <p:nvPicPr>
          <p:cNvPr id="76803" name="Picture 10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76327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1331913" y="836613"/>
            <a:ext cx="24479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⑷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状态转换图</a:t>
            </a: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1114425" y="1745804"/>
            <a:ext cx="7850188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通过描述系统的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，以及引起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转换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事件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，来表示系统的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图形符号及构成</a:t>
            </a:r>
          </a:p>
        </p:txBody>
      </p:sp>
      <p:pic>
        <p:nvPicPr>
          <p:cNvPr id="77828" name="Picture 31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4005064"/>
            <a:ext cx="6713538" cy="7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3419475" y="6199188"/>
            <a:ext cx="2808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Verdana" panose="020B0604030504040204" pitchFamily="34" charset="0"/>
                <a:ea typeface="楷体_GB2312" pitchFamily="49" charset="-122"/>
              </a:rPr>
              <a:t>图：电话系统状态</a:t>
            </a:r>
          </a:p>
        </p:txBody>
      </p:sp>
      <p:pic>
        <p:nvPicPr>
          <p:cNvPr id="78851" name="Picture 9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3375"/>
            <a:ext cx="619283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1403351" y="920333"/>
            <a:ext cx="9364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小结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1475656" y="1700808"/>
            <a:ext cx="727280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主要内容：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软件可行性研究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软件的需求分析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③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结构化分析方法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分析模型与描述工具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1330325" y="620713"/>
            <a:ext cx="40337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400" b="1" dirty="0" smtClean="0">
                <a:latin typeface="楷体_GB2312" pitchFamily="49" charset="-122"/>
                <a:ea typeface="楷体_GB2312" pitchFamily="49" charset="-122"/>
              </a:rPr>
              <a:t>2.2 </a:t>
            </a:r>
            <a:r>
              <a:rPr lang="zh-CN" altLang="en-US" sz="4400" b="1" dirty="0" smtClean="0">
                <a:latin typeface="楷体_GB2312" pitchFamily="49" charset="-122"/>
                <a:ea typeface="楷体_GB2312" pitchFamily="49" charset="-122"/>
              </a:rPr>
              <a:t>结构化设计</a:t>
            </a:r>
            <a:endParaRPr lang="zh-CN" altLang="en-US" sz="4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403648" y="1694458"/>
            <a:ext cx="7272808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学习内容：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、结构化设计的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定义与目标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、结构化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与结构化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、结构化设计的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分类与任务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、结构化设计的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概念和原理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了解：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结构化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与结构化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掌握：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结构化设计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的概念与原理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331640" y="1628775"/>
            <a:ext cx="734556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 eaLnBrk="1" hangingPunct="1">
              <a:lnSpc>
                <a:spcPct val="125000"/>
              </a:lnSpc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在需求分析基础上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采用结构化方法进行软件系统的设计。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通常也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称为：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软件设计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 eaLnBrk="1" hangingPunct="1">
              <a:lnSpc>
                <a:spcPct val="1250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将软件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转换为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的过程。</a:t>
            </a:r>
          </a:p>
          <a:p>
            <a:pPr algn="just" eaLnBrk="1" hangingPunct="1">
              <a:lnSpc>
                <a:spcPct val="125000"/>
              </a:lnSpc>
              <a:defRPr/>
            </a:pP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将软件需求转换成开发人员所能理解的表示形式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algn="just" eaLnBrk="1" hangingPunct="1">
              <a:lnSpc>
                <a:spcPct val="125000"/>
              </a:lnSpc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目标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25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设计软件的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物理模型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2947" name="Text Box 9"/>
          <p:cNvSpPr txBox="1">
            <a:spLocks noChangeArrowheads="1"/>
          </p:cNvSpPr>
          <p:nvPr/>
        </p:nvSpPr>
        <p:spPr bwMode="auto">
          <a:xfrm>
            <a:off x="1331913" y="781050"/>
            <a:ext cx="5473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一、结构化设计的定义与目标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19250" y="5334000"/>
            <a:ext cx="4103688" cy="1047750"/>
            <a:chOff x="1020" y="3360"/>
            <a:chExt cx="2585" cy="660"/>
          </a:xfrm>
        </p:grpSpPr>
        <p:sp>
          <p:nvSpPr>
            <p:cNvPr id="82953" name="Text Box 6"/>
            <p:cNvSpPr txBox="1">
              <a:spLocks noChangeArrowheads="1"/>
            </p:cNvSpPr>
            <p:nvPr/>
          </p:nvSpPr>
          <p:spPr bwMode="auto">
            <a:xfrm>
              <a:off x="2562" y="3360"/>
              <a:ext cx="1043" cy="5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逻辑模型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（做什么）</a:t>
              </a:r>
            </a:p>
          </p:txBody>
        </p:sp>
        <p:sp>
          <p:nvSpPr>
            <p:cNvPr id="82954" name="AutoShape 10"/>
            <p:cNvSpPr>
              <a:spLocks noChangeArrowheads="1"/>
            </p:cNvSpPr>
            <p:nvPr/>
          </p:nvSpPr>
          <p:spPr bwMode="auto">
            <a:xfrm>
              <a:off x="1020" y="3628"/>
              <a:ext cx="1406" cy="392"/>
            </a:xfrm>
            <a:prstGeom prst="wedgeRoundRectCallout">
              <a:avLst>
                <a:gd name="adj1" fmla="val 55190"/>
                <a:gd name="adj2" fmla="val -74491"/>
                <a:gd name="adj3" fmla="val 16667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需求分析阶段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宋体" panose="02010600030101010101" pitchFamily="2" charset="-122"/>
                  <a:ea typeface="楷体_GB2312" pitchFamily="49" charset="-122"/>
                </a:rPr>
                <a:t>“</a:t>
              </a:r>
              <a:r>
                <a:rPr lang="zh-CN" altLang="en-US" sz="16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需求规格说明书</a:t>
              </a:r>
              <a:r>
                <a:rPr lang="zh-CN" altLang="en-US" sz="1600" b="1">
                  <a:solidFill>
                    <a:srgbClr val="0000FF"/>
                  </a:solidFill>
                  <a:latin typeface="宋体" panose="02010600030101010101" pitchFamily="2" charset="-122"/>
                  <a:ea typeface="楷体_GB2312" pitchFamily="49" charset="-122"/>
                </a:rPr>
                <a:t>”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867400" y="4365625"/>
            <a:ext cx="2952750" cy="1800225"/>
            <a:chOff x="3696" y="2750"/>
            <a:chExt cx="1860" cy="1134"/>
          </a:xfrm>
        </p:grpSpPr>
        <p:sp>
          <p:nvSpPr>
            <p:cNvPr id="82950" name="Text Box 7"/>
            <p:cNvSpPr txBox="1">
              <a:spLocks noChangeArrowheads="1"/>
            </p:cNvSpPr>
            <p:nvPr/>
          </p:nvSpPr>
          <p:spPr bwMode="auto">
            <a:xfrm>
              <a:off x="4105" y="3360"/>
              <a:ext cx="1043" cy="524"/>
            </a:xfrm>
            <a:prstGeom prst="rect">
              <a:avLst/>
            </a:prstGeom>
            <a:solidFill>
              <a:srgbClr val="C0C0C0">
                <a:alpha val="49019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ahoma" panose="020B0604030504040204" pitchFamily="34" charset="0"/>
                  <a:ea typeface="楷体_GB2312" pitchFamily="49" charset="-122"/>
                </a:rPr>
                <a:t>物理模型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（怎么做）</a:t>
              </a:r>
            </a:p>
          </p:txBody>
        </p:sp>
        <p:sp>
          <p:nvSpPr>
            <p:cNvPr id="82951" name="AutoShape 8"/>
            <p:cNvSpPr>
              <a:spLocks noChangeArrowheads="1"/>
            </p:cNvSpPr>
            <p:nvPr/>
          </p:nvSpPr>
          <p:spPr bwMode="auto">
            <a:xfrm>
              <a:off x="3696" y="3501"/>
              <a:ext cx="317" cy="181"/>
            </a:xfrm>
            <a:prstGeom prst="rightArrow">
              <a:avLst>
                <a:gd name="adj1" fmla="val 50000"/>
                <a:gd name="adj2" fmla="val 43785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2952" name="AutoShape 11"/>
            <p:cNvSpPr>
              <a:spLocks noChangeArrowheads="1"/>
            </p:cNvSpPr>
            <p:nvPr/>
          </p:nvSpPr>
          <p:spPr bwMode="auto">
            <a:xfrm>
              <a:off x="4285" y="2750"/>
              <a:ext cx="1271" cy="408"/>
            </a:xfrm>
            <a:prstGeom prst="wedgeRoundRectCallout">
              <a:avLst>
                <a:gd name="adj1" fmla="val -43625"/>
                <a:gd name="adj2" fmla="val 85051"/>
                <a:gd name="adj3" fmla="val 16667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设计阶段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rgbClr val="0000FF"/>
                  </a:solidFill>
                  <a:latin typeface="宋体" panose="02010600030101010101" pitchFamily="2" charset="-122"/>
                  <a:ea typeface="楷体_GB2312" pitchFamily="49" charset="-122"/>
                </a:rPr>
                <a:t>“</a:t>
              </a:r>
              <a:r>
                <a:rPr lang="zh-CN" altLang="en-US" sz="16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设计规格说明书</a:t>
              </a:r>
              <a:r>
                <a:rPr lang="zh-CN" altLang="en-US" sz="1600" b="1">
                  <a:solidFill>
                    <a:srgbClr val="0000FF"/>
                  </a:solidFill>
                  <a:latin typeface="宋体" panose="02010600030101010101" pitchFamily="2" charset="-122"/>
                  <a:ea typeface="楷体_GB2312" pitchFamily="49" charset="-122"/>
                </a:rPr>
                <a:t>”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3"/>
          <p:cNvSpPr txBox="1">
            <a:spLocks noChangeArrowheads="1"/>
          </p:cNvSpPr>
          <p:nvPr/>
        </p:nvSpPr>
        <p:spPr bwMode="auto">
          <a:xfrm>
            <a:off x="1331913" y="692150"/>
            <a:ext cx="662463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二、结构化设计与结构化分析的关系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932363" y="2349500"/>
            <a:ext cx="4032250" cy="3455988"/>
            <a:chOff x="3363" y="1707"/>
            <a:chExt cx="2329" cy="2177"/>
          </a:xfrm>
        </p:grpSpPr>
        <p:sp>
          <p:nvSpPr>
            <p:cNvPr id="83997" name="AutoShape 16"/>
            <p:cNvSpPr>
              <a:spLocks noChangeArrowheads="1"/>
            </p:cNvSpPr>
            <p:nvPr/>
          </p:nvSpPr>
          <p:spPr bwMode="auto">
            <a:xfrm rot="10800000">
              <a:off x="3363" y="3385"/>
              <a:ext cx="2329" cy="4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31 w 21600"/>
                <a:gd name="T13" fmla="*/ 2943 h 21600"/>
                <a:gd name="T14" fmla="*/ 18669 w 21600"/>
                <a:gd name="T15" fmla="*/ 186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58" y="21600"/>
                  </a:lnTo>
                  <a:lnTo>
                    <a:pt x="1934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数据设计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16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数据模型→数据结构</a:t>
              </a: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83998" name="AutoShape 17"/>
            <p:cNvSpPr>
              <a:spLocks noChangeArrowheads="1"/>
            </p:cNvSpPr>
            <p:nvPr/>
          </p:nvSpPr>
          <p:spPr bwMode="auto">
            <a:xfrm rot="10800000">
              <a:off x="3618" y="2932"/>
              <a:ext cx="1798" cy="4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32 w 21600"/>
                <a:gd name="T13" fmla="*/ 3229 h 21600"/>
                <a:gd name="T14" fmla="*/ 18368 w 21600"/>
                <a:gd name="T15" fmla="*/ 183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858" y="21600"/>
                  </a:lnTo>
                  <a:lnTo>
                    <a:pt x="18742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体系结构设计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16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划分功能子系统</a:t>
              </a: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83999" name="AutoShape 18"/>
            <p:cNvSpPr>
              <a:spLocks noChangeArrowheads="1"/>
            </p:cNvSpPr>
            <p:nvPr/>
          </p:nvSpPr>
          <p:spPr bwMode="auto">
            <a:xfrm rot="10800000">
              <a:off x="3883" y="2478"/>
              <a:ext cx="1279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48 w 21600"/>
                <a:gd name="T13" fmla="*/ 3644 h 21600"/>
                <a:gd name="T14" fmla="*/ 17952 w 21600"/>
                <a:gd name="T15" fmla="*/ 1795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712" y="21600"/>
                  </a:lnTo>
                  <a:lnTo>
                    <a:pt x="1788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接口设计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16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何处来→何方去</a:t>
              </a: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84000" name="AutoShape 19"/>
            <p:cNvSpPr>
              <a:spLocks noChangeArrowheads="1"/>
            </p:cNvSpPr>
            <p:nvPr/>
          </p:nvSpPr>
          <p:spPr bwMode="auto">
            <a:xfrm>
              <a:off x="4101" y="1707"/>
              <a:ext cx="842" cy="72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过程设计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16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处理、转换</a:t>
              </a:r>
              <a:r>
                <a:rPr lang="en-US" altLang="zh-CN" sz="1600" b="1"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87363" y="2133600"/>
            <a:ext cx="3900487" cy="3671888"/>
            <a:chOff x="307" y="1344"/>
            <a:chExt cx="2522" cy="2313"/>
          </a:xfrm>
        </p:grpSpPr>
        <p:sp>
          <p:nvSpPr>
            <p:cNvPr id="83984" name="AutoShape 21"/>
            <p:cNvSpPr>
              <a:spLocks noChangeArrowheads="1"/>
            </p:cNvSpPr>
            <p:nvPr/>
          </p:nvSpPr>
          <p:spPr bwMode="auto">
            <a:xfrm>
              <a:off x="307" y="1344"/>
              <a:ext cx="2522" cy="2313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85" name="AutoShape 22"/>
            <p:cNvSpPr>
              <a:spLocks noChangeArrowheads="1"/>
            </p:cNvSpPr>
            <p:nvPr/>
          </p:nvSpPr>
          <p:spPr bwMode="auto">
            <a:xfrm>
              <a:off x="743" y="1706"/>
              <a:ext cx="1649" cy="1588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3986" name="AutoShape 23"/>
            <p:cNvSpPr>
              <a:spLocks noChangeArrowheads="1"/>
            </p:cNvSpPr>
            <p:nvPr/>
          </p:nvSpPr>
          <p:spPr bwMode="auto">
            <a:xfrm>
              <a:off x="1277" y="2205"/>
              <a:ext cx="581" cy="59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字典</a:t>
              </a:r>
            </a:p>
          </p:txBody>
        </p:sp>
        <p:sp>
          <p:nvSpPr>
            <p:cNvPr id="83987" name="Text Box 24"/>
            <p:cNvSpPr txBox="1">
              <a:spLocks noChangeArrowheads="1"/>
            </p:cNvSpPr>
            <p:nvPr/>
          </p:nvSpPr>
          <p:spPr bwMode="auto">
            <a:xfrm rot="-3350418">
              <a:off x="689" y="2157"/>
              <a:ext cx="95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实体</a:t>
              </a:r>
              <a:r>
                <a:rPr lang="en-US" altLang="zh-CN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关系图</a:t>
              </a:r>
            </a:p>
          </p:txBody>
        </p:sp>
        <p:sp>
          <p:nvSpPr>
            <p:cNvPr id="83988" name="Text Box 25"/>
            <p:cNvSpPr txBox="1">
              <a:spLocks noChangeArrowheads="1"/>
            </p:cNvSpPr>
            <p:nvPr/>
          </p:nvSpPr>
          <p:spPr bwMode="auto">
            <a:xfrm rot="3577253">
              <a:off x="1667" y="2132"/>
              <a:ext cx="6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数据流图</a:t>
              </a:r>
            </a:p>
          </p:txBody>
        </p:sp>
        <p:sp>
          <p:nvSpPr>
            <p:cNvPr id="83989" name="Text Box 26"/>
            <p:cNvSpPr txBox="1">
              <a:spLocks noChangeArrowheads="1"/>
            </p:cNvSpPr>
            <p:nvPr/>
          </p:nvSpPr>
          <p:spPr bwMode="auto">
            <a:xfrm>
              <a:off x="1182" y="2931"/>
              <a:ext cx="79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状态转换图</a:t>
              </a:r>
            </a:p>
          </p:txBody>
        </p:sp>
        <p:sp>
          <p:nvSpPr>
            <p:cNvPr id="83990" name="Text Box 27"/>
            <p:cNvSpPr txBox="1">
              <a:spLocks noChangeArrowheads="1"/>
            </p:cNvSpPr>
            <p:nvPr/>
          </p:nvSpPr>
          <p:spPr bwMode="auto">
            <a:xfrm rot="-3533471">
              <a:off x="263" y="1904"/>
              <a:ext cx="90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数据对象描述</a:t>
              </a:r>
            </a:p>
          </p:txBody>
        </p:sp>
        <p:sp>
          <p:nvSpPr>
            <p:cNvPr id="83991" name="Text Box 28"/>
            <p:cNvSpPr txBox="1">
              <a:spLocks noChangeArrowheads="1"/>
            </p:cNvSpPr>
            <p:nvPr/>
          </p:nvSpPr>
          <p:spPr bwMode="auto">
            <a:xfrm rot="3435886">
              <a:off x="1930" y="1938"/>
              <a:ext cx="99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处理规格说明</a:t>
              </a:r>
            </a:p>
          </p:txBody>
        </p:sp>
        <p:sp>
          <p:nvSpPr>
            <p:cNvPr id="83992" name="Text Box 29"/>
            <p:cNvSpPr txBox="1">
              <a:spLocks noChangeArrowheads="1"/>
            </p:cNvSpPr>
            <p:nvPr/>
          </p:nvSpPr>
          <p:spPr bwMode="auto">
            <a:xfrm>
              <a:off x="1078" y="3376"/>
              <a:ext cx="93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控制规格说明</a:t>
              </a:r>
            </a:p>
          </p:txBody>
        </p:sp>
        <p:grpSp>
          <p:nvGrpSpPr>
            <p:cNvPr id="83993" name="Group 30"/>
            <p:cNvGrpSpPr>
              <a:grpSpLocks/>
            </p:cNvGrpSpPr>
            <p:nvPr/>
          </p:nvGrpSpPr>
          <p:grpSpPr bwMode="auto">
            <a:xfrm>
              <a:off x="598" y="1344"/>
              <a:ext cx="1942" cy="1905"/>
              <a:chOff x="657" y="1480"/>
              <a:chExt cx="1815" cy="1905"/>
            </a:xfrm>
          </p:grpSpPr>
          <p:sp>
            <p:nvSpPr>
              <p:cNvPr id="83994" name="Line 31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0" cy="8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5" name="Line 32"/>
              <p:cNvSpPr>
                <a:spLocks noChangeShapeType="1"/>
              </p:cNvSpPr>
              <p:nvPr/>
            </p:nvSpPr>
            <p:spPr bwMode="auto">
              <a:xfrm flipV="1">
                <a:off x="657" y="2840"/>
                <a:ext cx="726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6" name="Line 33"/>
              <p:cNvSpPr>
                <a:spLocks noChangeShapeType="1"/>
              </p:cNvSpPr>
              <p:nvPr/>
            </p:nvSpPr>
            <p:spPr bwMode="auto">
              <a:xfrm>
                <a:off x="1746" y="2840"/>
                <a:ext cx="726" cy="5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79388" y="1700213"/>
            <a:ext cx="6761162" cy="3468687"/>
            <a:chOff x="113" y="1071"/>
            <a:chExt cx="4374" cy="2185"/>
          </a:xfrm>
        </p:grpSpPr>
        <p:sp>
          <p:nvSpPr>
            <p:cNvPr id="83981" name="Freeform 34"/>
            <p:cNvSpPr>
              <a:spLocks/>
            </p:cNvSpPr>
            <p:nvPr/>
          </p:nvSpPr>
          <p:spPr bwMode="auto">
            <a:xfrm rot="287797">
              <a:off x="1928" y="1522"/>
              <a:ext cx="2513" cy="182"/>
            </a:xfrm>
            <a:custGeom>
              <a:avLst/>
              <a:gdLst>
                <a:gd name="T0" fmla="*/ 0 w 2177"/>
                <a:gd name="T1" fmla="*/ 2 h 242"/>
                <a:gd name="T2" fmla="*/ 4966 w 2177"/>
                <a:gd name="T3" fmla="*/ 2 h 242"/>
                <a:gd name="T4" fmla="*/ 15774 w 2177"/>
                <a:gd name="T5" fmla="*/ 2 h 242"/>
                <a:gd name="T6" fmla="*/ 21644 w 2177"/>
                <a:gd name="T7" fmla="*/ 3 h 2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7"/>
                <a:gd name="T13" fmla="*/ 0 h 242"/>
                <a:gd name="T14" fmla="*/ 2177 w 2177"/>
                <a:gd name="T15" fmla="*/ 242 h 2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7" h="242">
                  <a:moveTo>
                    <a:pt x="0" y="197"/>
                  </a:moveTo>
                  <a:cubicBezTo>
                    <a:pt x="117" y="113"/>
                    <a:pt x="235" y="30"/>
                    <a:pt x="499" y="15"/>
                  </a:cubicBezTo>
                  <a:cubicBezTo>
                    <a:pt x="763" y="0"/>
                    <a:pt x="1307" y="68"/>
                    <a:pt x="1587" y="106"/>
                  </a:cubicBezTo>
                  <a:cubicBezTo>
                    <a:pt x="1867" y="144"/>
                    <a:pt x="2079" y="219"/>
                    <a:pt x="2177" y="242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Freeform 35"/>
            <p:cNvSpPr>
              <a:spLocks/>
            </p:cNvSpPr>
            <p:nvPr/>
          </p:nvSpPr>
          <p:spPr bwMode="auto">
            <a:xfrm>
              <a:off x="113" y="1071"/>
              <a:ext cx="4374" cy="2185"/>
            </a:xfrm>
            <a:custGeom>
              <a:avLst/>
              <a:gdLst>
                <a:gd name="T0" fmla="*/ 1881 w 4090"/>
                <a:gd name="T1" fmla="*/ 2185 h 2185"/>
                <a:gd name="T2" fmla="*/ 551 w 4090"/>
                <a:gd name="T3" fmla="*/ 1958 h 2185"/>
                <a:gd name="T4" fmla="*/ 26 w 4090"/>
                <a:gd name="T5" fmla="*/ 1368 h 2185"/>
                <a:gd name="T6" fmla="*/ 687 w 4090"/>
                <a:gd name="T7" fmla="*/ 597 h 2185"/>
                <a:gd name="T8" fmla="*/ 2812 w 4090"/>
                <a:gd name="T9" fmla="*/ 98 h 2185"/>
                <a:gd name="T10" fmla="*/ 6530 w 4090"/>
                <a:gd name="T11" fmla="*/ 98 h 2185"/>
                <a:gd name="T12" fmla="*/ 11973 w 4090"/>
                <a:gd name="T13" fmla="*/ 688 h 21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90"/>
                <a:gd name="T22" fmla="*/ 0 h 2185"/>
                <a:gd name="T23" fmla="*/ 4090 w 4090"/>
                <a:gd name="T24" fmla="*/ 2185 h 21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90" h="2185">
                  <a:moveTo>
                    <a:pt x="643" y="2185"/>
                  </a:moveTo>
                  <a:cubicBezTo>
                    <a:pt x="469" y="2139"/>
                    <a:pt x="295" y="2094"/>
                    <a:pt x="189" y="1958"/>
                  </a:cubicBezTo>
                  <a:cubicBezTo>
                    <a:pt x="83" y="1822"/>
                    <a:pt x="0" y="1595"/>
                    <a:pt x="8" y="1368"/>
                  </a:cubicBezTo>
                  <a:cubicBezTo>
                    <a:pt x="16" y="1141"/>
                    <a:pt x="76" y="809"/>
                    <a:pt x="235" y="597"/>
                  </a:cubicBezTo>
                  <a:cubicBezTo>
                    <a:pt x="394" y="385"/>
                    <a:pt x="628" y="181"/>
                    <a:pt x="960" y="98"/>
                  </a:cubicBezTo>
                  <a:cubicBezTo>
                    <a:pt x="1292" y="15"/>
                    <a:pt x="1708" y="0"/>
                    <a:pt x="2230" y="98"/>
                  </a:cubicBezTo>
                  <a:cubicBezTo>
                    <a:pt x="2752" y="196"/>
                    <a:pt x="3421" y="442"/>
                    <a:pt x="4090" y="688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Freeform 36"/>
            <p:cNvSpPr>
              <a:spLocks/>
            </p:cNvSpPr>
            <p:nvPr/>
          </p:nvSpPr>
          <p:spPr bwMode="auto">
            <a:xfrm>
              <a:off x="121" y="2621"/>
              <a:ext cx="1019" cy="408"/>
            </a:xfrm>
            <a:custGeom>
              <a:avLst/>
              <a:gdLst>
                <a:gd name="T0" fmla="*/ 2828 w 952"/>
                <a:gd name="T1" fmla="*/ 408 h 408"/>
                <a:gd name="T2" fmla="*/ 1745 w 952"/>
                <a:gd name="T3" fmla="*/ 317 h 408"/>
                <a:gd name="T4" fmla="*/ 940 w 952"/>
                <a:gd name="T5" fmla="*/ 226 h 408"/>
                <a:gd name="T6" fmla="*/ 0 w 952"/>
                <a:gd name="T7" fmla="*/ 0 h 4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2"/>
                <a:gd name="T13" fmla="*/ 0 h 408"/>
                <a:gd name="T14" fmla="*/ 952 w 952"/>
                <a:gd name="T15" fmla="*/ 408 h 4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2" h="408">
                  <a:moveTo>
                    <a:pt x="952" y="408"/>
                  </a:moveTo>
                  <a:cubicBezTo>
                    <a:pt x="823" y="377"/>
                    <a:pt x="695" y="347"/>
                    <a:pt x="589" y="317"/>
                  </a:cubicBezTo>
                  <a:cubicBezTo>
                    <a:pt x="483" y="287"/>
                    <a:pt x="415" y="279"/>
                    <a:pt x="317" y="226"/>
                  </a:cubicBezTo>
                  <a:cubicBezTo>
                    <a:pt x="219" y="173"/>
                    <a:pt x="53" y="38"/>
                    <a:pt x="0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37" name="Freeform 37"/>
          <p:cNvSpPr>
            <a:spLocks/>
          </p:cNvSpPr>
          <p:nvPr/>
        </p:nvSpPr>
        <p:spPr bwMode="auto">
          <a:xfrm>
            <a:off x="3503613" y="3932238"/>
            <a:ext cx="2903537" cy="384175"/>
          </a:xfrm>
          <a:custGeom>
            <a:avLst/>
            <a:gdLst>
              <a:gd name="T0" fmla="*/ 0 w 1769"/>
              <a:gd name="T1" fmla="*/ 2147483646 h 189"/>
              <a:gd name="T2" fmla="*/ 2147483646 w 1769"/>
              <a:gd name="T3" fmla="*/ 2147483646 h 189"/>
              <a:gd name="T4" fmla="*/ 2147483646 w 1769"/>
              <a:gd name="T5" fmla="*/ 2147483646 h 189"/>
              <a:gd name="T6" fmla="*/ 2147483646 w 1769"/>
              <a:gd name="T7" fmla="*/ 0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1769"/>
              <a:gd name="T13" fmla="*/ 0 h 189"/>
              <a:gd name="T14" fmla="*/ 1769 w 1769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9" h="189">
                <a:moveTo>
                  <a:pt x="0" y="45"/>
                </a:moveTo>
                <a:cubicBezTo>
                  <a:pt x="151" y="109"/>
                  <a:pt x="303" y="173"/>
                  <a:pt x="545" y="181"/>
                </a:cubicBezTo>
                <a:cubicBezTo>
                  <a:pt x="787" y="189"/>
                  <a:pt x="1248" y="121"/>
                  <a:pt x="1452" y="91"/>
                </a:cubicBezTo>
                <a:cubicBezTo>
                  <a:pt x="1656" y="61"/>
                  <a:pt x="1716" y="15"/>
                  <a:pt x="1769" y="0"/>
                </a:cubicBezTo>
              </a:path>
            </a:pathLst>
          </a:custGeom>
          <a:noFill/>
          <a:ln w="28575">
            <a:solidFill>
              <a:srgbClr val="E4B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8" name="Freeform 38"/>
          <p:cNvSpPr>
            <a:spLocks/>
          </p:cNvSpPr>
          <p:nvPr/>
        </p:nvSpPr>
        <p:spPr bwMode="auto">
          <a:xfrm>
            <a:off x="3195638" y="4160838"/>
            <a:ext cx="2849562" cy="598487"/>
          </a:xfrm>
          <a:custGeom>
            <a:avLst/>
            <a:gdLst>
              <a:gd name="T0" fmla="*/ 0 w 1723"/>
              <a:gd name="T1" fmla="*/ 0 h 377"/>
              <a:gd name="T2" fmla="*/ 2147483646 w 1723"/>
              <a:gd name="T3" fmla="*/ 2147483646 h 377"/>
              <a:gd name="T4" fmla="*/ 2147483646 w 1723"/>
              <a:gd name="T5" fmla="*/ 2147483646 h 377"/>
              <a:gd name="T6" fmla="*/ 0 60000 65536"/>
              <a:gd name="T7" fmla="*/ 0 60000 65536"/>
              <a:gd name="T8" fmla="*/ 0 60000 65536"/>
              <a:gd name="T9" fmla="*/ 0 w 1723"/>
              <a:gd name="T10" fmla="*/ 0 h 377"/>
              <a:gd name="T11" fmla="*/ 1723 w 1723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3" h="377">
                <a:moveTo>
                  <a:pt x="0" y="0"/>
                </a:moveTo>
                <a:cubicBezTo>
                  <a:pt x="106" y="128"/>
                  <a:pt x="212" y="257"/>
                  <a:pt x="499" y="317"/>
                </a:cubicBezTo>
                <a:cubicBezTo>
                  <a:pt x="786" y="377"/>
                  <a:pt x="1254" y="370"/>
                  <a:pt x="1723" y="363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808038" y="4087813"/>
            <a:ext cx="4725987" cy="1597025"/>
            <a:chOff x="509" y="2575"/>
            <a:chExt cx="3056" cy="1006"/>
          </a:xfrm>
        </p:grpSpPr>
        <p:sp>
          <p:nvSpPr>
            <p:cNvPr id="83978" name="Freeform 39"/>
            <p:cNvSpPr>
              <a:spLocks/>
            </p:cNvSpPr>
            <p:nvPr/>
          </p:nvSpPr>
          <p:spPr bwMode="auto">
            <a:xfrm>
              <a:off x="1578" y="2711"/>
              <a:ext cx="1987" cy="741"/>
            </a:xfrm>
            <a:custGeom>
              <a:avLst/>
              <a:gdLst>
                <a:gd name="T0" fmla="*/ 0 w 1859"/>
                <a:gd name="T1" fmla="*/ 0 h 741"/>
                <a:gd name="T2" fmla="*/ 1316 w 1859"/>
                <a:gd name="T3" fmla="*/ 318 h 741"/>
                <a:gd name="T4" fmla="*/ 3163 w 1859"/>
                <a:gd name="T5" fmla="*/ 681 h 741"/>
                <a:gd name="T6" fmla="*/ 5395 w 1859"/>
                <a:gd name="T7" fmla="*/ 681 h 7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9"/>
                <a:gd name="T13" fmla="*/ 0 h 741"/>
                <a:gd name="T14" fmla="*/ 1859 w 1859"/>
                <a:gd name="T15" fmla="*/ 741 h 7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9" h="741">
                  <a:moveTo>
                    <a:pt x="0" y="0"/>
                  </a:moveTo>
                  <a:cubicBezTo>
                    <a:pt x="136" y="102"/>
                    <a:pt x="272" y="205"/>
                    <a:pt x="453" y="318"/>
                  </a:cubicBezTo>
                  <a:cubicBezTo>
                    <a:pt x="634" y="431"/>
                    <a:pt x="854" y="621"/>
                    <a:pt x="1088" y="681"/>
                  </a:cubicBezTo>
                  <a:cubicBezTo>
                    <a:pt x="1322" y="741"/>
                    <a:pt x="1590" y="711"/>
                    <a:pt x="1859" y="681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Freeform 40"/>
            <p:cNvSpPr>
              <a:spLocks/>
            </p:cNvSpPr>
            <p:nvPr/>
          </p:nvSpPr>
          <p:spPr bwMode="auto">
            <a:xfrm>
              <a:off x="1044" y="2666"/>
              <a:ext cx="2521" cy="915"/>
            </a:xfrm>
            <a:custGeom>
              <a:avLst/>
              <a:gdLst>
                <a:gd name="T0" fmla="*/ 0 w 2358"/>
                <a:gd name="T1" fmla="*/ 0 h 915"/>
                <a:gd name="T2" fmla="*/ 2246 w 2358"/>
                <a:gd name="T3" fmla="*/ 499 h 915"/>
                <a:gd name="T4" fmla="*/ 4494 w 2358"/>
                <a:gd name="T5" fmla="*/ 862 h 915"/>
                <a:gd name="T6" fmla="*/ 6867 w 2358"/>
                <a:gd name="T7" fmla="*/ 817 h 9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8"/>
                <a:gd name="T13" fmla="*/ 0 h 915"/>
                <a:gd name="T14" fmla="*/ 2358 w 2358"/>
                <a:gd name="T15" fmla="*/ 915 h 9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8" h="915">
                  <a:moveTo>
                    <a:pt x="0" y="0"/>
                  </a:moveTo>
                  <a:cubicBezTo>
                    <a:pt x="257" y="177"/>
                    <a:pt x="514" y="355"/>
                    <a:pt x="771" y="499"/>
                  </a:cubicBezTo>
                  <a:cubicBezTo>
                    <a:pt x="1028" y="643"/>
                    <a:pt x="1278" y="809"/>
                    <a:pt x="1542" y="862"/>
                  </a:cubicBezTo>
                  <a:cubicBezTo>
                    <a:pt x="1806" y="915"/>
                    <a:pt x="2082" y="866"/>
                    <a:pt x="2358" y="817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Freeform 41"/>
            <p:cNvSpPr>
              <a:spLocks/>
            </p:cNvSpPr>
            <p:nvPr/>
          </p:nvSpPr>
          <p:spPr bwMode="auto">
            <a:xfrm>
              <a:off x="509" y="2575"/>
              <a:ext cx="681" cy="227"/>
            </a:xfrm>
            <a:custGeom>
              <a:avLst/>
              <a:gdLst>
                <a:gd name="T0" fmla="*/ 0 w 635"/>
                <a:gd name="T1" fmla="*/ 0 h 227"/>
                <a:gd name="T2" fmla="*/ 552 w 635"/>
                <a:gd name="T3" fmla="*/ 182 h 227"/>
                <a:gd name="T4" fmla="*/ 1254 w 635"/>
                <a:gd name="T5" fmla="*/ 227 h 227"/>
                <a:gd name="T6" fmla="*/ 1942 w 635"/>
                <a:gd name="T7" fmla="*/ 182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5"/>
                <a:gd name="T13" fmla="*/ 0 h 227"/>
                <a:gd name="T14" fmla="*/ 635 w 635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5" h="227">
                  <a:moveTo>
                    <a:pt x="0" y="0"/>
                  </a:moveTo>
                  <a:cubicBezTo>
                    <a:pt x="56" y="72"/>
                    <a:pt x="113" y="144"/>
                    <a:pt x="181" y="182"/>
                  </a:cubicBezTo>
                  <a:cubicBezTo>
                    <a:pt x="249" y="220"/>
                    <a:pt x="332" y="227"/>
                    <a:pt x="408" y="227"/>
                  </a:cubicBezTo>
                  <a:cubicBezTo>
                    <a:pt x="484" y="227"/>
                    <a:pt x="559" y="204"/>
                    <a:pt x="635" y="182"/>
                  </a:cubicBezTo>
                </a:path>
              </a:pathLst>
            </a:custGeom>
            <a:noFill/>
            <a:ln w="28575">
              <a:solidFill>
                <a:srgbClr val="6600FF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42" name="Text Box 42"/>
          <p:cNvSpPr txBox="1">
            <a:spLocks noChangeArrowheads="1"/>
          </p:cNvSpPr>
          <p:nvPr/>
        </p:nvSpPr>
        <p:spPr bwMode="auto">
          <a:xfrm>
            <a:off x="2339975" y="6165850"/>
            <a:ext cx="4627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分析模型映射为软件设计物理模型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7" grpId="0" animBg="1"/>
      <p:bldP spid="102438" grpId="0" animBg="1"/>
      <p:bldP spid="10244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1403350" y="692150"/>
            <a:ext cx="29527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转换关系的理解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1403921" y="1779200"/>
            <a:ext cx="7416551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分析模型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每个元素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提供了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创建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设计模型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需要</a:t>
            </a:r>
            <a:endParaRPr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■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分析到设计的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转换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实际是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描述软件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设计过程中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信息流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31913" y="1628775"/>
            <a:ext cx="7416800" cy="44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对项目开发的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成本估算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、取得的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效益评估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，以确定项目是否值得开发。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主要内容：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 dirty="0">
                <a:latin typeface="宋体" panose="02010600030101010101" pitchFamily="2" charset="-122"/>
              </a:rPr>
              <a:t>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成本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效益分析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研究投入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产出之间的比例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关系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 dirty="0">
                <a:latin typeface="宋体" panose="02010600030101010101" pitchFamily="2" charset="-122"/>
              </a:rPr>
              <a:t>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长期经营策略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定位，符合长期发展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战略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b="1" dirty="0">
                <a:latin typeface="宋体" panose="02010600030101010101" pitchFamily="2" charset="-122"/>
              </a:rPr>
              <a:t>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成本和资源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是否具备必须的投入和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资源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宋体" panose="02010600030101010101" pitchFamily="2" charset="-122"/>
              </a:rPr>
              <a:t>■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潜在的市场前景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开发完成后，是否可形成行业应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用或进行大规模推广。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459806" y="886296"/>
            <a:ext cx="28241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）、经济可行性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332532" y="692150"/>
            <a:ext cx="43195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三、软件设计的分类 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330449" y="1916113"/>
            <a:ext cx="7562031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需求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转换为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的过程中，最初这种表示只描述了软件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总的体系结构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概要设计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结构设计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随着设计的逐步深入，对软件结构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进一步细化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详细设计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过程设计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，软件设计分为：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概要设计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详细设计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1403351" y="1629375"/>
            <a:ext cx="727310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█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概要设计</a:t>
            </a:r>
            <a:endParaRPr lang="zh-CN" altLang="en-US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通过仔细分析</a:t>
            </a:r>
            <a:r>
              <a:rPr lang="zh-CN" altLang="en-US" sz="2400" b="1" dirty="0" smtClean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zh-CN" altLang="en-US" sz="2400" b="1" u="wavyDbl" dirty="0" smtClean="0">
                <a:latin typeface="楷体_GB2312" pitchFamily="49" charset="-122"/>
                <a:ea typeface="楷体_GB2312" pitchFamily="49" charset="-122"/>
              </a:rPr>
              <a:t>软件需求规格说明书</a:t>
            </a:r>
            <a:r>
              <a:rPr lang="zh-CN" altLang="en-US" sz="2400" b="1" dirty="0" smtClean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，对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软件进行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功能分解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系统分解为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一系列功能模块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，并设计出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完成预定功能的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模块结构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层次结构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详细设计</a:t>
            </a:r>
            <a:endParaRPr lang="zh-CN" altLang="en-US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具体针对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每个模块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，确定完成每个模块功能所需要的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算法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数据结构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等。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实现过程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1331640" y="791493"/>
            <a:ext cx="5616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latin typeface="华文琥珀" panose="02010800040101010101" pitchFamily="2" charset="-122"/>
                <a:ea typeface="楷体_GB2312" pitchFamily="49" charset="-122"/>
              </a:rPr>
              <a:t>四、</a:t>
            </a:r>
            <a:r>
              <a:rPr lang="zh-CN" altLang="en-US" sz="3600" b="1" dirty="0">
                <a:latin typeface="Tahoma" panose="020B0604030504040204" pitchFamily="34" charset="0"/>
                <a:ea typeface="楷体_GB2312" pitchFamily="49" charset="-122"/>
              </a:rPr>
              <a:t>软件设计的概念和原理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403350" y="3140968"/>
            <a:ext cx="7416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楷体_GB2312" pitchFamily="49" charset="-122"/>
                <a:ea typeface="楷体_GB2312" pitchFamily="49" charset="-122"/>
              </a:rPr>
              <a:t>█</a:t>
            </a:r>
            <a:r>
              <a:rPr lang="en-US" altLang="zh-CN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是将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用户需求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准确转变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最终软件产品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的惟一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方法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200" b="1" dirty="0">
                <a:latin typeface="楷体_GB2312" pitchFamily="49" charset="-122"/>
                <a:ea typeface="楷体_GB2312" pitchFamily="49" charset="-122"/>
              </a:rPr>
              <a:t>█</a:t>
            </a: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是下一阶段软件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维护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基础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8068" name="Text Box 6"/>
          <p:cNvSpPr txBox="1">
            <a:spLocks noChangeArrowheads="1"/>
          </p:cNvSpPr>
          <p:nvPr/>
        </p:nvSpPr>
        <p:spPr bwMode="auto">
          <a:xfrm>
            <a:off x="1333500" y="1739900"/>
            <a:ext cx="5759450" cy="1280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质量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是软件设计中最重要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要求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！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衡量软件质量的标准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设计！</a:t>
            </a: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258888" y="4437112"/>
            <a:ext cx="7561262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分别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概要设计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详细设计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阶段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，了解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在软件设计中的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概念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及其应遵循的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基本原理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4"/>
          <p:cNvSpPr txBox="1">
            <a:spLocks noChangeArrowheads="1"/>
          </p:cNvSpPr>
          <p:nvPr/>
        </p:nvSpPr>
        <p:spPr bwMode="auto">
          <a:xfrm>
            <a:off x="1332855" y="854075"/>
            <a:ext cx="39592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概要设计的基本原理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403648" y="1685801"/>
            <a:ext cx="7416824" cy="397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设计中的首要问题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软件质量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，即衡量设计优劣的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，或需要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遵循的原则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、模块化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边界元素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所限定的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程序序列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，并且用一个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来代表它，是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构成程序的基本构件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Pascal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Begin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end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“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400" b="1" dirty="0">
                <a:latin typeface="宋体" panose="02010600030101010101" pitchFamily="2" charset="-122"/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400" b="1" dirty="0">
                <a:latin typeface="宋体" panose="02010600030101010101" pitchFamily="2" charset="-122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高级语言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宏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均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可看作模块。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403648" y="1690737"/>
            <a:ext cx="7343402" cy="38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软件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体系结构中，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可分解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更换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的单元。因此，模块有如下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几种基本属性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接口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模块的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输出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应实现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什么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内容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描述模块内部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如何实现功能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及所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需的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数据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模块的运行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环境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被调用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关系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、状态、接口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--→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外部特性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     逻辑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--→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内部特性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331641" y="1732978"/>
            <a:ext cx="741682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开发一个较复杂系统时，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自顶向下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逐层将软件系统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成若干个模块的过程。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每个模块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完成</a:t>
            </a:r>
            <a:r>
              <a:rPr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一个特定的子功能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，所有模块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按某种方法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组装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成一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个整体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，实现整个系统的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全部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模块化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是开发过程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解决复杂问题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的重要手段。</a:t>
            </a:r>
          </a:p>
        </p:txBody>
      </p:sp>
      <p:sp>
        <p:nvSpPr>
          <p:cNvPr id="91139" name="Text Box 5"/>
          <p:cNvSpPr txBox="1">
            <a:spLocks noChangeArrowheads="1"/>
          </p:cNvSpPr>
          <p:nvPr/>
        </p:nvSpPr>
        <p:spPr bwMode="auto">
          <a:xfrm>
            <a:off x="1403350" y="854075"/>
            <a:ext cx="12239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模块化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1913" y="3140968"/>
            <a:ext cx="6769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是否将系统</a:t>
            </a:r>
            <a:r>
              <a:rPr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无限分解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，最后开发工作量就</a:t>
            </a:r>
            <a:r>
              <a:rPr lang="zh-CN" altLang="en-US" sz="2400" b="1" u="sng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趋于零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1331913" y="1710702"/>
            <a:ext cx="7489825" cy="13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开发大而复杂的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进行适当</a:t>
            </a:r>
            <a:r>
              <a:rPr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分解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不但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可降低系统复杂性，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还可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减少开发工作量，总体上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降低开发成本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提高软件生产率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1331913" y="4077072"/>
            <a:ext cx="7272337" cy="8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√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事实上，模块划分越多，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模块内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的工作量减少了，</a:t>
            </a:r>
          </a:p>
          <a:p>
            <a:pPr eaLnBrk="1" hangingPunct="1">
              <a:lnSpc>
                <a:spcPts val="37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模块间接口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的工作量增加了。</a:t>
            </a:r>
            <a:endParaRPr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1474788" y="1628800"/>
            <a:ext cx="74898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易于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设计、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阅读、理解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可使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程序结构清晰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易于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测试、调试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错误主要集中在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模块内部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及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模块间的接口处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提高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程序可修改性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程序变动只涉及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少数几个模块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，而对其它模块的影响较小。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12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有利于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组织管理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复杂程序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可分解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分工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完成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，也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可根据程序员的水平调整模块的难易程度。</a:t>
            </a:r>
            <a:endParaRPr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3187" name="Text Box 5"/>
          <p:cNvSpPr txBox="1">
            <a:spLocks noChangeArrowheads="1"/>
          </p:cNvSpPr>
          <p:nvPr/>
        </p:nvSpPr>
        <p:spPr bwMode="auto">
          <a:xfrm>
            <a:off x="1403350" y="765175"/>
            <a:ext cx="25923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模块化的优点</a:t>
            </a:r>
            <a:endParaRPr lang="zh-CN" altLang="en-US" sz="32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1403350" y="765175"/>
            <a:ext cx="1584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、抽象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403796" y="1738495"/>
            <a:ext cx="734466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认识复杂问题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使用的</a:t>
            </a:r>
            <a:r>
              <a:rPr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思维工具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，抽出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事物的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本质</a:t>
            </a:r>
            <a:r>
              <a:rPr lang="en-US" altLang="zh-CN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共同特性</a:t>
            </a:r>
            <a:r>
              <a:rPr lang="en-US" altLang="zh-CN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暂不考虑细节。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软件过程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每一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步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均可看作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是对软件解决方法抽象层次的一次细化。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4105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ea typeface="楷体_GB2312" pitchFamily="49" charset="-122"/>
              </a:rPr>
              <a:t>软件工程过程的抽象层次</a:t>
            </a:r>
          </a:p>
        </p:txBody>
      </p:sp>
      <p:grpSp>
        <p:nvGrpSpPr>
          <p:cNvPr id="95235" name="Group 12"/>
          <p:cNvGrpSpPr>
            <a:grpSpLocks/>
          </p:cNvGrpSpPr>
          <p:nvPr/>
        </p:nvGrpSpPr>
        <p:grpSpPr bwMode="auto">
          <a:xfrm>
            <a:off x="3276600" y="1628800"/>
            <a:ext cx="2808288" cy="4551362"/>
            <a:chOff x="2064" y="1198"/>
            <a:chExt cx="1769" cy="2867"/>
          </a:xfrm>
        </p:grpSpPr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2064" y="1198"/>
              <a:ext cx="1769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可行性研究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需求分析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 dirty="0"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概要设计</a:t>
              </a: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详细设计</a:t>
              </a: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源程序</a:t>
              </a:r>
              <a:endParaRPr lang="zh-CN" altLang="zh-CN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5237" name="AutoShape 6"/>
            <p:cNvSpPr>
              <a:spLocks noChangeArrowheads="1"/>
            </p:cNvSpPr>
            <p:nvPr/>
          </p:nvSpPr>
          <p:spPr bwMode="auto">
            <a:xfrm>
              <a:off x="2471" y="1652"/>
              <a:ext cx="907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5238" name="AutoShape 7"/>
            <p:cNvSpPr>
              <a:spLocks noChangeArrowheads="1"/>
            </p:cNvSpPr>
            <p:nvPr/>
          </p:nvSpPr>
          <p:spPr bwMode="auto">
            <a:xfrm>
              <a:off x="2607" y="2332"/>
              <a:ext cx="635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5239" name="AutoShape 8"/>
            <p:cNvSpPr>
              <a:spLocks noChangeArrowheads="1"/>
            </p:cNvSpPr>
            <p:nvPr/>
          </p:nvSpPr>
          <p:spPr bwMode="auto">
            <a:xfrm>
              <a:off x="2743" y="2886"/>
              <a:ext cx="363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5240" name="AutoShape 11"/>
            <p:cNvSpPr>
              <a:spLocks noChangeArrowheads="1"/>
            </p:cNvSpPr>
            <p:nvPr/>
          </p:nvSpPr>
          <p:spPr bwMode="auto">
            <a:xfrm>
              <a:off x="2789" y="3475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1316038" y="1916113"/>
            <a:ext cx="7632700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项目是否符合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社会道德、法律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等规范；运行方式在用户组织内是否行得通；现有管理制度、人员素质、操作方式是否可行。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1403648" y="814288"/>
            <a:ext cx="282416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）、社会可行性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1331987" y="709389"/>
            <a:ext cx="24479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、逐步求精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401763" y="1628800"/>
            <a:ext cx="7313612" cy="3821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集中精力解决主要问题，尽量推迟对问题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细节的考虑。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认识</a:t>
            </a:r>
            <a:endParaRPr lang="zh-CN" altLang="en-US" sz="24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将问题按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优先级排序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一种自顶向下的设计策略、是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细化过程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求精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是一对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互补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概念。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900113" y="1670377"/>
            <a:ext cx="56881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3048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逐步求精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模块化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密切相关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900113" y="2316490"/>
            <a:ext cx="7488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具体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，即构造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了软件系统的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层次结构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996950" y="2997240"/>
            <a:ext cx="65754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indent="3048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顶层模块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体现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系统的主要功能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并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影响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全局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底层模块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完成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一个具体的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2258" y="4221088"/>
            <a:ext cx="842394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内涵：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自顶向下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策略，由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具体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，逐层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分配控制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简化软件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设计和实现，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提高软件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可理解性和可测试性；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 软件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更容易维护。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/>
      <p:bldP spid="342022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23764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、信息隐藏</a:t>
            </a:r>
          </a:p>
        </p:txBody>
      </p:sp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1259458" y="1692560"/>
            <a:ext cx="7561014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设计模块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个模块内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包含的信息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过程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不需要这些信息的其它模块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来说是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不能访问的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1259333" y="3284984"/>
            <a:ext cx="7777163" cy="163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含义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1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隐藏的不是模块的一切信息，而是模块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自身实现细节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模块间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仅仅交换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完成特定</a:t>
            </a:r>
            <a:r>
              <a:rPr lang="en-US" altLang="zh-CN" sz="2400" b="1" u="sng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u="sng" dirty="0" smtClean="0">
                <a:latin typeface="楷体_GB2312" pitchFamily="49" charset="-122"/>
                <a:ea typeface="楷体_GB2312" pitchFamily="49" charset="-122"/>
              </a:rPr>
              <a:t>具体功能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所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必须的信息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263079" y="5013176"/>
            <a:ext cx="7629401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意义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有利于软件系统的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测试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维护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  <p:bldP spid="1239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2376487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、模块独立</a:t>
            </a: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1331913" y="1602666"/>
            <a:ext cx="7488237" cy="154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每个模块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仅仅只完成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系统所定义的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独立的子功能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，与其它模块的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联系最少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接口简单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331913" y="3429000"/>
            <a:ext cx="7632700" cy="247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对模块独立性的认识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是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模块化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逐步求精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信息隐藏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等软件工程基本原理的融合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只有符合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遵守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这些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原则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才能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得到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高度独立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的模块。（模块独立性高→软件质量高）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5"/>
          <p:cNvSpPr txBox="1">
            <a:spLocks noChangeArrowheads="1"/>
          </p:cNvSpPr>
          <p:nvPr/>
        </p:nvSpPr>
        <p:spPr bwMode="auto">
          <a:xfrm>
            <a:off x="1331913" y="908720"/>
            <a:ext cx="3311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模块独立性的重要性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403648" y="1653801"/>
            <a:ext cx="7416800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en-US" altLang="zh-CN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模块独立性强的软件比较容易开发出来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独立性强说明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功能可分解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接口可简化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lang="zh-CN" altLang="en-US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独立的模块容易测试和维护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　　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只完成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独立的子功能，修改设计和程序所耗费的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工作量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比较小。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错误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一般局限在模块内部，传播范围小。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扩充功能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时能够方便的插入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相应的功能模块。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1475879" y="1700808"/>
            <a:ext cx="68405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模块独立性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是衡量设计优劣的</a:t>
            </a:r>
            <a:r>
              <a:rPr lang="zh-CN" altLang="en-US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关键</a:t>
            </a:r>
            <a:r>
              <a:rPr lang="en-US" altLang="zh-CN" sz="32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37676" y="2636912"/>
            <a:ext cx="5473700" cy="1460500"/>
            <a:chOff x="1020" y="2147"/>
            <a:chExt cx="3312" cy="920"/>
          </a:xfrm>
        </p:grpSpPr>
        <p:sp>
          <p:nvSpPr>
            <p:cNvPr id="101380" name="AutoShape 6"/>
            <p:cNvSpPr>
              <a:spLocks/>
            </p:cNvSpPr>
            <p:nvPr/>
          </p:nvSpPr>
          <p:spPr bwMode="auto">
            <a:xfrm>
              <a:off x="3675" y="2438"/>
              <a:ext cx="112" cy="584"/>
            </a:xfrm>
            <a:prstGeom prst="rightBrace">
              <a:avLst>
                <a:gd name="adj1" fmla="val 4345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81" name="Rectangle 7"/>
            <p:cNvSpPr>
              <a:spLocks noChangeArrowheads="1"/>
            </p:cNvSpPr>
            <p:nvPr/>
          </p:nvSpPr>
          <p:spPr bwMode="auto">
            <a:xfrm>
              <a:off x="3858" y="2223"/>
              <a:ext cx="474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2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耦合</a:t>
              </a:r>
            </a:p>
            <a:p>
              <a:pPr algn="ctr" eaLnBrk="1" hangingPunct="1">
                <a:lnSpc>
                  <a:spcPct val="2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ahoma" panose="020B0604030504040204" pitchFamily="34" charset="0"/>
                  <a:ea typeface="楷体_GB2312" pitchFamily="49" charset="-122"/>
                </a:rPr>
                <a:t>内聚</a:t>
              </a:r>
            </a:p>
          </p:txBody>
        </p:sp>
        <p:sp>
          <p:nvSpPr>
            <p:cNvPr id="101382" name="Text Box 8"/>
            <p:cNvSpPr txBox="1">
              <a:spLocks noChangeArrowheads="1"/>
            </p:cNvSpPr>
            <p:nvPr/>
          </p:nvSpPr>
          <p:spPr bwMode="auto">
            <a:xfrm>
              <a:off x="1020" y="2147"/>
              <a:ext cx="2586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¡"/>
                <a:defRPr sz="2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5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Char char="¡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0000"/>
                <a:buFont typeface="Wingdings" panose="05000000000000000000" pitchFamily="2" charset="2"/>
                <a:buChar char="¡"/>
                <a:defRPr sz="19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外部特征：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功能、状态、接口</a:t>
              </a:r>
              <a:endParaRPr lang="zh-CN" altLang="en-US" sz="2400" b="1" dirty="0">
                <a:solidFill>
                  <a:srgbClr val="66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内部特征：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逻辑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1258888" y="765175"/>
            <a:ext cx="15843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①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耦合</a:t>
            </a:r>
          </a:p>
        </p:txBody>
      </p:sp>
      <p:sp>
        <p:nvSpPr>
          <p:cNvPr id="102403" name="Text Box 5"/>
          <p:cNvSpPr txBox="1">
            <a:spLocks noChangeArrowheads="1"/>
          </p:cNvSpPr>
          <p:nvPr/>
        </p:nvSpPr>
        <p:spPr bwMode="auto">
          <a:xfrm>
            <a:off x="1403350" y="1484313"/>
            <a:ext cx="71326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软件系统结构中，对</a:t>
            </a: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各模块之间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联系紧密程度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的一种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度量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。（也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称：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块间联系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403351" y="4625260"/>
            <a:ext cx="720531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块间联系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越紧密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耦合</a:t>
            </a:r>
            <a:r>
              <a:rPr lang="zh-CN" altLang="en-US" sz="20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性</a:t>
            </a:r>
            <a:r>
              <a:rPr lang="zh-CN" altLang="en-US" sz="20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越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强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模块的</a:t>
            </a:r>
            <a:r>
              <a:rPr lang="zh-CN" altLang="en-US" sz="20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独立性</a:t>
            </a:r>
            <a:r>
              <a:rPr lang="zh-CN" altLang="en-US" sz="20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越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差</a:t>
            </a:r>
            <a:endParaRPr lang="zh-CN" altLang="zh-CN" sz="20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403350" y="3284984"/>
            <a:ext cx="432435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决定模块耦合程度的因素：</a:t>
            </a:r>
            <a:endParaRPr lang="zh-CN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2123728" y="4005064"/>
            <a:ext cx="6484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模块间</a:t>
            </a:r>
            <a:r>
              <a:rPr lang="zh-CN" altLang="en-US" sz="20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接口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的复杂性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的方式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000" b="1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传递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的信息</a:t>
            </a:r>
            <a:r>
              <a:rPr lang="en-US" altLang="zh-CN" sz="2000" b="1" u="sng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lang="en-US" altLang="zh-CN" sz="2000" b="1" u="sng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3" grpId="0"/>
      <p:bldP spid="12698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400175" y="1571625"/>
            <a:ext cx="30289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ahoma" panose="020B0604030504040204" pitchFamily="34" charset="0"/>
                <a:ea typeface="楷体_GB2312" pitchFamily="49" charset="-122"/>
              </a:rPr>
              <a:t>模块间的耦合类型</a:t>
            </a:r>
            <a:endParaRPr lang="zh-CN" altLang="zh-CN" sz="2800" b="1"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103427" name="Picture 25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407988"/>
            <a:ext cx="7886700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57250" y="214313"/>
            <a:ext cx="4857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9338" indent="-1049338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设计原则：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尽量使用</a:t>
            </a:r>
            <a:r>
              <a:rPr kumimoji="1"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数据耦合，</a:t>
            </a:r>
            <a:r>
              <a:rPr kumimoji="1"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少用</a:t>
            </a:r>
            <a:r>
              <a:rPr kumimoji="1"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控制耦合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限制</a:t>
            </a:r>
            <a:r>
              <a:rPr kumimoji="1"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公共耦合的范围，</a:t>
            </a:r>
            <a:r>
              <a:rPr kumimoji="1" lang="zh-CN" altLang="en-US" sz="20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完全不用</a:t>
            </a:r>
            <a:r>
              <a:rPr kumimoji="1" lang="zh-CN" altLang="en-US" sz="2000" b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内容耦合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1258888" y="692150"/>
            <a:ext cx="165576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内聚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331640" y="1646798"/>
            <a:ext cx="748883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    又称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块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内联系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，是对模块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功能强度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的度量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。即，对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内部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各个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元素之间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，彼此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结合紧密程度的度量。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若一个模块内各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语句之间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\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程序之间</a:t>
            </a:r>
            <a:r>
              <a:rPr kumimoji="1" lang="en-US" altLang="zh-CN" sz="24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联系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越紧密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，其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内聚性就越高。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1331913" y="1484784"/>
            <a:ext cx="756126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含义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1400" dirty="0">
                <a:latin typeface="楷体_GB2312" pitchFamily="49" charset="-122"/>
                <a:ea typeface="楷体_GB2312" pitchFamily="49" charset="-122"/>
              </a:rPr>
              <a:t>■</a:t>
            </a:r>
            <a:r>
              <a:rPr kumimoji="1" lang="zh-CN" altLang="en-US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信息隐藏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局部化概念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的自然扩展；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细节</a:t>
            </a:r>
            <a:r>
              <a:rPr kumimoji="1" lang="en-US" altLang="zh-CN" sz="2000" b="1" dirty="0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000" b="1" dirty="0" smtClean="0">
                <a:latin typeface="楷体_GB2312" pitchFamily="49" charset="-122"/>
                <a:ea typeface="楷体_GB2312" pitchFamily="49" charset="-122"/>
              </a:rPr>
              <a:t>公共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信息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楷体_GB2312" pitchFamily="49" charset="-122"/>
                <a:ea typeface="楷体_GB2312" pitchFamily="49" charset="-122"/>
              </a:rPr>
              <a:t> ■</a:t>
            </a:r>
            <a:r>
              <a:rPr kumimoji="1" lang="en-US" altLang="zh-CN" sz="1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理想内聚的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模块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仅完成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一件事情。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单一功能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设计原则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力求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做到高内聚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，尽量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避免低内聚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23062</TotalTime>
  <Words>9193</Words>
  <Application>Microsoft Office PowerPoint</Application>
  <PresentationFormat>全屏显示(4:3)</PresentationFormat>
  <Paragraphs>1572</Paragraphs>
  <Slides>135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135</vt:i4>
      </vt:variant>
    </vt:vector>
  </HeadingPairs>
  <TitlesOfParts>
    <vt:vector size="150" baseType="lpstr">
      <vt:lpstr>黑体</vt:lpstr>
      <vt:lpstr>华文琥珀</vt:lpstr>
      <vt:lpstr>华文楷体</vt:lpstr>
      <vt:lpstr>楷体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Eclipse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Family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Qifeng</dc:creator>
  <cp:lastModifiedBy>qfeng</cp:lastModifiedBy>
  <cp:revision>3560</cp:revision>
  <dcterms:created xsi:type="dcterms:W3CDTF">2006-04-29T16:27:57Z</dcterms:created>
  <dcterms:modified xsi:type="dcterms:W3CDTF">2022-09-22T16:27:02Z</dcterms:modified>
</cp:coreProperties>
</file>