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67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80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81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notesSlides/notesSlide18.xml" ContentType="application/vnd.openxmlformats-officedocument.presentationml.notesSlide+xml"/>
  <Override PartName="/ppt/tags/tag98.xml" ContentType="application/vnd.openxmlformats-officedocument.presentationml.tags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notesSlides/notesSlide20.xml" ContentType="application/vnd.openxmlformats-officedocument.presentationml.notesSlide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notesSlides/notesSlide22.xml" ContentType="application/vnd.openxmlformats-officedocument.presentationml.notesSlide+xml"/>
  <Override PartName="/ppt/tags/tag102.xml" ContentType="application/vnd.openxmlformats-officedocument.presentationml.tags+xml"/>
  <Override PartName="/ppt/notesSlides/notesSlide23.xml" ContentType="application/vnd.openxmlformats-officedocument.presentationml.notesSlide+xml"/>
  <Override PartName="/ppt/tags/tag103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5.xml" ContentType="application/vnd.openxmlformats-officedocument.presentationml.notesSlide+xml"/>
  <Override PartName="/ppt/tags/tag110.xml" ContentType="application/vnd.openxmlformats-officedocument.presentationml.tags+xml"/>
  <Override PartName="/ppt/notesSlides/notesSlide2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7.xml" ContentType="application/vnd.openxmlformats-officedocument.presentationml.notesSlide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notesSlides/notesSlide29.xml" ContentType="application/vnd.openxmlformats-officedocument.presentationml.notesSlide+xml"/>
  <Override PartName="/ppt/tags/tag115.xml" ContentType="application/vnd.openxmlformats-officedocument.presentationml.tags+xml"/>
  <Override PartName="/ppt/notesSlides/notesSlide3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748" r:id="rId2"/>
  </p:sldMasterIdLst>
  <p:notesMasterIdLst>
    <p:notesMasterId r:id="rId132"/>
  </p:notesMasterIdLst>
  <p:handoutMasterIdLst>
    <p:handoutMasterId r:id="rId133"/>
  </p:handoutMasterIdLst>
  <p:sldIdLst>
    <p:sldId id="710" r:id="rId3"/>
    <p:sldId id="611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7" r:id="rId31"/>
    <p:sldId id="738" r:id="rId32"/>
    <p:sldId id="739" r:id="rId33"/>
    <p:sldId id="740" r:id="rId34"/>
    <p:sldId id="741" r:id="rId35"/>
    <p:sldId id="742" r:id="rId36"/>
    <p:sldId id="743" r:id="rId37"/>
    <p:sldId id="744" r:id="rId38"/>
    <p:sldId id="745" r:id="rId39"/>
    <p:sldId id="746" r:id="rId40"/>
    <p:sldId id="747" r:id="rId41"/>
    <p:sldId id="748" r:id="rId42"/>
    <p:sldId id="749" r:id="rId43"/>
    <p:sldId id="750" r:id="rId44"/>
    <p:sldId id="751" r:id="rId45"/>
    <p:sldId id="752" r:id="rId46"/>
    <p:sldId id="753" r:id="rId47"/>
    <p:sldId id="754" r:id="rId48"/>
    <p:sldId id="755" r:id="rId49"/>
    <p:sldId id="756" r:id="rId50"/>
    <p:sldId id="757" r:id="rId51"/>
    <p:sldId id="758" r:id="rId52"/>
    <p:sldId id="759" r:id="rId53"/>
    <p:sldId id="760" r:id="rId54"/>
    <p:sldId id="761" r:id="rId55"/>
    <p:sldId id="762" r:id="rId56"/>
    <p:sldId id="763" r:id="rId57"/>
    <p:sldId id="764" r:id="rId58"/>
    <p:sldId id="765" r:id="rId59"/>
    <p:sldId id="766" r:id="rId60"/>
    <p:sldId id="767" r:id="rId61"/>
    <p:sldId id="768" r:id="rId62"/>
    <p:sldId id="769" r:id="rId63"/>
    <p:sldId id="770" r:id="rId64"/>
    <p:sldId id="771" r:id="rId65"/>
    <p:sldId id="772" r:id="rId66"/>
    <p:sldId id="773" r:id="rId67"/>
    <p:sldId id="774" r:id="rId68"/>
    <p:sldId id="775" r:id="rId69"/>
    <p:sldId id="776" r:id="rId70"/>
    <p:sldId id="777" r:id="rId71"/>
    <p:sldId id="778" r:id="rId72"/>
    <p:sldId id="779" r:id="rId73"/>
    <p:sldId id="780" r:id="rId74"/>
    <p:sldId id="781" r:id="rId75"/>
    <p:sldId id="782" r:id="rId76"/>
    <p:sldId id="783" r:id="rId77"/>
    <p:sldId id="784" r:id="rId78"/>
    <p:sldId id="785" r:id="rId79"/>
    <p:sldId id="786" r:id="rId80"/>
    <p:sldId id="787" r:id="rId81"/>
    <p:sldId id="788" r:id="rId82"/>
    <p:sldId id="789" r:id="rId83"/>
    <p:sldId id="790" r:id="rId84"/>
    <p:sldId id="791" r:id="rId85"/>
    <p:sldId id="792" r:id="rId86"/>
    <p:sldId id="793" r:id="rId87"/>
    <p:sldId id="794" r:id="rId88"/>
    <p:sldId id="795" r:id="rId89"/>
    <p:sldId id="796" r:id="rId90"/>
    <p:sldId id="797" r:id="rId91"/>
    <p:sldId id="798" r:id="rId92"/>
    <p:sldId id="799" r:id="rId93"/>
    <p:sldId id="800" r:id="rId94"/>
    <p:sldId id="801" r:id="rId95"/>
    <p:sldId id="802" r:id="rId96"/>
    <p:sldId id="803" r:id="rId97"/>
    <p:sldId id="804" r:id="rId98"/>
    <p:sldId id="805" r:id="rId99"/>
    <p:sldId id="806" r:id="rId100"/>
    <p:sldId id="807" r:id="rId101"/>
    <p:sldId id="808" r:id="rId102"/>
    <p:sldId id="809" r:id="rId103"/>
    <p:sldId id="810" r:id="rId104"/>
    <p:sldId id="811" r:id="rId105"/>
    <p:sldId id="812" r:id="rId106"/>
    <p:sldId id="813" r:id="rId107"/>
    <p:sldId id="814" r:id="rId108"/>
    <p:sldId id="815" r:id="rId109"/>
    <p:sldId id="816" r:id="rId110"/>
    <p:sldId id="817" r:id="rId111"/>
    <p:sldId id="818" r:id="rId112"/>
    <p:sldId id="819" r:id="rId113"/>
    <p:sldId id="820" r:id="rId114"/>
    <p:sldId id="821" r:id="rId115"/>
    <p:sldId id="822" r:id="rId116"/>
    <p:sldId id="823" r:id="rId117"/>
    <p:sldId id="824" r:id="rId118"/>
    <p:sldId id="825" r:id="rId119"/>
    <p:sldId id="826" r:id="rId120"/>
    <p:sldId id="827" r:id="rId121"/>
    <p:sldId id="828" r:id="rId122"/>
    <p:sldId id="829" r:id="rId123"/>
    <p:sldId id="830" r:id="rId124"/>
    <p:sldId id="831" r:id="rId125"/>
    <p:sldId id="832" r:id="rId126"/>
    <p:sldId id="833" r:id="rId127"/>
    <p:sldId id="834" r:id="rId128"/>
    <p:sldId id="835" r:id="rId129"/>
    <p:sldId id="836" r:id="rId130"/>
    <p:sldId id="837" r:id="rId131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CC00"/>
    <a:srgbClr val="FFFFFF"/>
    <a:srgbClr val="00FFFF"/>
    <a:srgbClr val="0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87619" autoAdjust="0"/>
  </p:normalViewPr>
  <p:slideViewPr>
    <p:cSldViewPr>
      <p:cViewPr varScale="1">
        <p:scale>
          <a:sx n="91" d="100"/>
          <a:sy n="91" d="100"/>
        </p:scale>
        <p:origin x="4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32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6"/>
    </p:cViewPr>
  </p:sorterViewPr>
  <p:notesViewPr>
    <p:cSldViewPr>
      <p:cViewPr varScale="1">
        <p:scale>
          <a:sx n="45" d="100"/>
          <a:sy n="45" d="100"/>
        </p:scale>
        <p:origin x="-3000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什么是软件需求 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软件需求的定义及其分类</a:t>
          </a: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3200" b="1" dirty="0">
              <a:effectLst/>
              <a:latin typeface="微软雅黑" pitchFamily="34" charset="-122"/>
              <a:ea typeface="微软雅黑" pitchFamily="34" charset="-122"/>
            </a:rPr>
            <a:t>为什么必须关注软件需求？</a:t>
          </a: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A48C79C7-A00F-49AA-9D75-8DD36E80042B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3.</a:t>
          </a:r>
          <a:endParaRPr lang="zh-CN" altLang="en-US" sz="3200" b="1" dirty="0">
            <a:effectLst/>
          </a:endParaRPr>
        </a:p>
      </dgm:t>
    </dgm:pt>
    <dgm:pt modelId="{4D8F32ED-5605-463D-8B84-E250095394CF}" type="par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C232BD11-E9CC-432F-9ACD-F52859F66827}" type="sib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12A5DBB-5AD4-4929-9EF7-9E11BBFC6681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……</a:t>
          </a:r>
          <a:endParaRPr lang="zh-CN" altLang="en-US" sz="3200" b="1" dirty="0">
            <a:effectLst/>
            <a:latin typeface="Bookman Old Style" pitchFamily="18" charset="0"/>
            <a:ea typeface="楷体_GB2312" pitchFamily="49" charset="-122"/>
          </a:endParaRPr>
        </a:p>
      </dgm:t>
    </dgm:pt>
    <dgm:pt modelId="{8EF021B6-8C0D-4E85-B551-2D62442BD1A4}" type="par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E3123B3-3229-4E49-9F0C-A0A75CA6EC2C}" type="sib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51A8-16CA-4FA2-BBF9-96F904EBDE5D}" type="pres">
      <dgm:prSet presAssocID="{70FBCB72-0E72-43F3-B225-F6CF5CADF21A}" presName="sp" presStyleCnt="0"/>
      <dgm:spPr/>
    </dgm:pt>
    <dgm:pt modelId="{B27FB119-BBCB-4DC7-8BD1-90C732342F4E}" type="pres">
      <dgm:prSet presAssocID="{A48C79C7-A00F-49AA-9D75-8DD36E80042B}" presName="composite" presStyleCnt="0"/>
      <dgm:spPr/>
    </dgm:pt>
    <dgm:pt modelId="{EBA6B958-B8AE-4F89-8DB9-1EDB3AC93E9A}" type="pres">
      <dgm:prSet presAssocID="{A48C79C7-A00F-49AA-9D75-8DD36E8004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D5201-9CEA-4C97-98BB-09B5D0CE7E5E}" type="pres">
      <dgm:prSet presAssocID="{A48C79C7-A00F-49AA-9D75-8DD36E8004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D03252-F1E4-4DF7-87FF-55291BB606A1}" type="presOf" srcId="{52BD2B4A-BCA9-42C8-8753-7B6879BAF2D4}" destId="{1CD270FC-0D0E-46C9-94C1-B006FD31B379}" srcOrd="0" destOrd="0" presId="urn:microsoft.com/office/officeart/2005/8/layout/chevron2"/>
    <dgm:cxn modelId="{F368DC25-9B85-47A8-8F7E-5C47CE45C9FB}" srcId="{D535EEF5-FB67-40E8-808B-C31F87DE0EA6}" destId="{A48C79C7-A00F-49AA-9D75-8DD36E80042B}" srcOrd="2" destOrd="0" parTransId="{4D8F32ED-5605-463D-8B84-E250095394CF}" sibTransId="{C232BD11-E9CC-432F-9ACD-F52859F66827}"/>
    <dgm:cxn modelId="{8AE79913-A41C-402F-A65E-8290B7985E9E}" type="presOf" srcId="{512A5DBB-5AD4-4929-9EF7-9E11BBFC6681}" destId="{94ED5201-9CEA-4C97-98BB-09B5D0CE7E5E}" srcOrd="0" destOrd="0" presId="urn:microsoft.com/office/officeart/2005/8/layout/chevron2"/>
    <dgm:cxn modelId="{E393A5EA-FB83-4880-9B00-0918B8AA317B}" type="presOf" srcId="{D535EEF5-FB67-40E8-808B-C31F87DE0EA6}" destId="{FBAA478D-33EF-487D-8D92-B8CE96E1F8C4}" srcOrd="0" destOrd="0" presId="urn:microsoft.com/office/officeart/2005/8/layout/chevron2"/>
    <dgm:cxn modelId="{60087A8C-0078-4C60-BC3E-8B5351F5EEA5}" type="presOf" srcId="{E8C59684-A5DA-4BFD-B245-810018E55D78}" destId="{E42D4482-0214-4877-9FE7-3ABBD9C091DC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F7535A29-26A3-4417-8C84-8F80BEF62935}" type="presOf" srcId="{A48C79C7-A00F-49AA-9D75-8DD36E80042B}" destId="{EBA6B958-B8AE-4F89-8DB9-1EDB3AC93E9A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431C9E28-A277-409A-A705-0E6ED93BC8D7}" type="presOf" srcId="{54518DC8-D1BF-47EA-92E0-DD0F19FE634A}" destId="{63951282-11D0-4E12-8194-058A51A7A440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4275D9E4-64E4-4548-A7EA-921FAA51CE3F}" type="presOf" srcId="{83CC5C30-88B9-472A-ABAC-3BE87F009E0F}" destId="{9DBCE2B9-9409-4633-ADB2-B050AF9380EE}" srcOrd="0" destOrd="0" presId="urn:microsoft.com/office/officeart/2005/8/layout/chevron2"/>
    <dgm:cxn modelId="{09229188-ADB3-4681-9D8A-1617CC81937B}" srcId="{A48C79C7-A00F-49AA-9D75-8DD36E80042B}" destId="{512A5DBB-5AD4-4929-9EF7-9E11BBFC6681}" srcOrd="0" destOrd="0" parTransId="{8EF021B6-8C0D-4E85-B551-2D62442BD1A4}" sibTransId="{9E3123B3-3229-4E49-9F0C-A0A75CA6EC2C}"/>
    <dgm:cxn modelId="{89A5B567-7F1E-40EB-A4B8-AEF02CA25FE4}" type="presParOf" srcId="{FBAA478D-33EF-487D-8D92-B8CE96E1F8C4}" destId="{6C2A016C-DA86-4740-BFEE-C7661E727C83}" srcOrd="0" destOrd="0" presId="urn:microsoft.com/office/officeart/2005/8/layout/chevron2"/>
    <dgm:cxn modelId="{DF1A1560-9B0C-47BE-B01A-858F1319CF80}" type="presParOf" srcId="{6C2A016C-DA86-4740-BFEE-C7661E727C83}" destId="{63951282-11D0-4E12-8194-058A51A7A440}" srcOrd="0" destOrd="0" presId="urn:microsoft.com/office/officeart/2005/8/layout/chevron2"/>
    <dgm:cxn modelId="{2ADA88D4-E9F6-4F78-950E-1899EB135018}" type="presParOf" srcId="{6C2A016C-DA86-4740-BFEE-C7661E727C83}" destId="{9DBCE2B9-9409-4633-ADB2-B050AF9380EE}" srcOrd="1" destOrd="0" presId="urn:microsoft.com/office/officeart/2005/8/layout/chevron2"/>
    <dgm:cxn modelId="{D13043A0-1FED-4070-98B6-94483F62B885}" type="presParOf" srcId="{FBAA478D-33EF-487D-8D92-B8CE96E1F8C4}" destId="{7913C09D-94A8-4C30-B2A4-23B593CFA2D1}" srcOrd="1" destOrd="0" presId="urn:microsoft.com/office/officeart/2005/8/layout/chevron2"/>
    <dgm:cxn modelId="{BA6823CC-DF52-4B7F-A831-FF123B17AE10}" type="presParOf" srcId="{FBAA478D-33EF-487D-8D92-B8CE96E1F8C4}" destId="{B3255170-5A77-4ADA-A13F-BA1155A5D205}" srcOrd="2" destOrd="0" presId="urn:microsoft.com/office/officeart/2005/8/layout/chevron2"/>
    <dgm:cxn modelId="{6AC0A0DC-531E-491E-9564-927E118D6FB4}" type="presParOf" srcId="{B3255170-5A77-4ADA-A13F-BA1155A5D205}" destId="{1CD270FC-0D0E-46C9-94C1-B006FD31B379}" srcOrd="0" destOrd="0" presId="urn:microsoft.com/office/officeart/2005/8/layout/chevron2"/>
    <dgm:cxn modelId="{42E76F91-F5A0-45AA-9DCD-7C37BF44C401}" type="presParOf" srcId="{B3255170-5A77-4ADA-A13F-BA1155A5D205}" destId="{E42D4482-0214-4877-9FE7-3ABBD9C091DC}" srcOrd="1" destOrd="0" presId="urn:microsoft.com/office/officeart/2005/8/layout/chevron2"/>
    <dgm:cxn modelId="{864C3684-B1AA-401B-B2C7-6D7EAC04EBBC}" type="presParOf" srcId="{FBAA478D-33EF-487D-8D92-B8CE96E1F8C4}" destId="{0D6A51A8-16CA-4FA2-BBF9-96F904EBDE5D}" srcOrd="3" destOrd="0" presId="urn:microsoft.com/office/officeart/2005/8/layout/chevron2"/>
    <dgm:cxn modelId="{9DD67C70-E524-4313-B299-95505F9D4B99}" type="presParOf" srcId="{FBAA478D-33EF-487D-8D92-B8CE96E1F8C4}" destId="{B27FB119-BBCB-4DC7-8BD1-90C732342F4E}" srcOrd="4" destOrd="0" presId="urn:microsoft.com/office/officeart/2005/8/layout/chevron2"/>
    <dgm:cxn modelId="{A71261FD-AD1E-4A17-8697-80E8136C370F}" type="presParOf" srcId="{B27FB119-BBCB-4DC7-8BD1-90C732342F4E}" destId="{EBA6B958-B8AE-4F89-8DB9-1EDB3AC93E9A}" srcOrd="0" destOrd="0" presId="urn:microsoft.com/office/officeart/2005/8/layout/chevron2"/>
    <dgm:cxn modelId="{B21878C8-B5CD-4FBF-BC03-E8157ED8ADDD}" type="presParOf" srcId="{B27FB119-BBCB-4DC7-8BD1-90C732342F4E}" destId="{94ED5201-9CEA-4C97-98BB-09B5D0CE7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确定执行者与用例之间的关系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确定用例间关系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A48C79C7-A00F-49AA-9D75-8DD36E80042B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3.</a:t>
          </a:r>
          <a:endParaRPr lang="zh-CN" altLang="en-US" sz="3200" b="1" dirty="0">
            <a:effectLst/>
          </a:endParaRPr>
        </a:p>
      </dgm:t>
    </dgm:pt>
    <dgm:pt modelId="{4D8F32ED-5605-463D-8B84-E250095394CF}" type="par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C232BD11-E9CC-432F-9ACD-F52859F66827}" type="sib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12A5DBB-5AD4-4929-9EF7-9E11BBFC6681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描述用例（交互动作序列）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8EF021B6-8C0D-4E85-B551-2D62442BD1A4}" type="par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E3123B3-3229-4E49-9F0C-A0A75CA6EC2C}" type="sib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51A8-16CA-4FA2-BBF9-96F904EBDE5D}" type="pres">
      <dgm:prSet presAssocID="{70FBCB72-0E72-43F3-B225-F6CF5CADF21A}" presName="sp" presStyleCnt="0"/>
      <dgm:spPr/>
    </dgm:pt>
    <dgm:pt modelId="{B27FB119-BBCB-4DC7-8BD1-90C732342F4E}" type="pres">
      <dgm:prSet presAssocID="{A48C79C7-A00F-49AA-9D75-8DD36E80042B}" presName="composite" presStyleCnt="0"/>
      <dgm:spPr/>
    </dgm:pt>
    <dgm:pt modelId="{EBA6B958-B8AE-4F89-8DB9-1EDB3AC93E9A}" type="pres">
      <dgm:prSet presAssocID="{A48C79C7-A00F-49AA-9D75-8DD36E8004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D5201-9CEA-4C97-98BB-09B5D0CE7E5E}" type="pres">
      <dgm:prSet presAssocID="{A48C79C7-A00F-49AA-9D75-8DD36E8004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68DC25-9B85-47A8-8F7E-5C47CE45C9FB}" srcId="{D535EEF5-FB67-40E8-808B-C31F87DE0EA6}" destId="{A48C79C7-A00F-49AA-9D75-8DD36E80042B}" srcOrd="2" destOrd="0" parTransId="{4D8F32ED-5605-463D-8B84-E250095394CF}" sibTransId="{C232BD11-E9CC-432F-9ACD-F52859F66827}"/>
    <dgm:cxn modelId="{CB8F9E58-4D66-4086-93E1-D48FE60D0976}" type="presOf" srcId="{54518DC8-D1BF-47EA-92E0-DD0F19FE634A}" destId="{63951282-11D0-4E12-8194-058A51A7A440}" srcOrd="0" destOrd="0" presId="urn:microsoft.com/office/officeart/2005/8/layout/chevron2"/>
    <dgm:cxn modelId="{BCA42041-1058-463A-B98E-F4F89E89B465}" type="presOf" srcId="{512A5DBB-5AD4-4929-9EF7-9E11BBFC6681}" destId="{94ED5201-9CEA-4C97-98BB-09B5D0CE7E5E}" srcOrd="0" destOrd="0" presId="urn:microsoft.com/office/officeart/2005/8/layout/chevron2"/>
    <dgm:cxn modelId="{D3D898C6-10BA-4599-91D1-F7F0ED072B76}" type="presOf" srcId="{E8C59684-A5DA-4BFD-B245-810018E55D78}" destId="{E42D4482-0214-4877-9FE7-3ABBD9C091DC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CC2AED18-020A-466F-B72F-D463E17561F3}" type="presOf" srcId="{D535EEF5-FB67-40E8-808B-C31F87DE0EA6}" destId="{FBAA478D-33EF-487D-8D92-B8CE96E1F8C4}" srcOrd="0" destOrd="0" presId="urn:microsoft.com/office/officeart/2005/8/layout/chevron2"/>
    <dgm:cxn modelId="{C403E50F-1A25-40C1-86B5-8B0059940298}" type="presOf" srcId="{52BD2B4A-BCA9-42C8-8753-7B6879BAF2D4}" destId="{1CD270FC-0D0E-46C9-94C1-B006FD31B379}" srcOrd="0" destOrd="0" presId="urn:microsoft.com/office/officeart/2005/8/layout/chevron2"/>
    <dgm:cxn modelId="{0A4BCBD3-8A2F-4FDC-B304-C651A261F052}" type="presOf" srcId="{83CC5C30-88B9-472A-ABAC-3BE87F009E0F}" destId="{9DBCE2B9-9409-4633-ADB2-B050AF9380EE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B6344C0E-0DC4-44B0-8AF0-B973E9EB941C}" type="presOf" srcId="{A48C79C7-A00F-49AA-9D75-8DD36E80042B}" destId="{EBA6B958-B8AE-4F89-8DB9-1EDB3AC93E9A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09229188-ADB3-4681-9D8A-1617CC81937B}" srcId="{A48C79C7-A00F-49AA-9D75-8DD36E80042B}" destId="{512A5DBB-5AD4-4929-9EF7-9E11BBFC6681}" srcOrd="0" destOrd="0" parTransId="{8EF021B6-8C0D-4E85-B551-2D62442BD1A4}" sibTransId="{9E3123B3-3229-4E49-9F0C-A0A75CA6EC2C}"/>
    <dgm:cxn modelId="{70FF7545-933D-4C1B-AAC1-C30B1AE8A784}" type="presParOf" srcId="{FBAA478D-33EF-487D-8D92-B8CE96E1F8C4}" destId="{6C2A016C-DA86-4740-BFEE-C7661E727C83}" srcOrd="0" destOrd="0" presId="urn:microsoft.com/office/officeart/2005/8/layout/chevron2"/>
    <dgm:cxn modelId="{08EB4190-9EFC-4CDE-BC75-44DE657184D5}" type="presParOf" srcId="{6C2A016C-DA86-4740-BFEE-C7661E727C83}" destId="{63951282-11D0-4E12-8194-058A51A7A440}" srcOrd="0" destOrd="0" presId="urn:microsoft.com/office/officeart/2005/8/layout/chevron2"/>
    <dgm:cxn modelId="{6257AABC-D1BD-4B47-A8F1-71A6575191FC}" type="presParOf" srcId="{6C2A016C-DA86-4740-BFEE-C7661E727C83}" destId="{9DBCE2B9-9409-4633-ADB2-B050AF9380EE}" srcOrd="1" destOrd="0" presId="urn:microsoft.com/office/officeart/2005/8/layout/chevron2"/>
    <dgm:cxn modelId="{97581746-F7AD-4B57-A6B3-03E9EF4B1602}" type="presParOf" srcId="{FBAA478D-33EF-487D-8D92-B8CE96E1F8C4}" destId="{7913C09D-94A8-4C30-B2A4-23B593CFA2D1}" srcOrd="1" destOrd="0" presId="urn:microsoft.com/office/officeart/2005/8/layout/chevron2"/>
    <dgm:cxn modelId="{38267439-315E-4ECE-9A88-FE171B6B8573}" type="presParOf" srcId="{FBAA478D-33EF-487D-8D92-B8CE96E1F8C4}" destId="{B3255170-5A77-4ADA-A13F-BA1155A5D205}" srcOrd="2" destOrd="0" presId="urn:microsoft.com/office/officeart/2005/8/layout/chevron2"/>
    <dgm:cxn modelId="{FAF68132-0DCE-49ED-A2C7-3F799D0F662A}" type="presParOf" srcId="{B3255170-5A77-4ADA-A13F-BA1155A5D205}" destId="{1CD270FC-0D0E-46C9-94C1-B006FD31B379}" srcOrd="0" destOrd="0" presId="urn:microsoft.com/office/officeart/2005/8/layout/chevron2"/>
    <dgm:cxn modelId="{6A0A8964-8F59-40A1-85FF-0C9A69695D2B}" type="presParOf" srcId="{B3255170-5A77-4ADA-A13F-BA1155A5D205}" destId="{E42D4482-0214-4877-9FE7-3ABBD9C091DC}" srcOrd="1" destOrd="0" presId="urn:microsoft.com/office/officeart/2005/8/layout/chevron2"/>
    <dgm:cxn modelId="{E281717D-D07E-4D9C-991A-A04766661A08}" type="presParOf" srcId="{FBAA478D-33EF-487D-8D92-B8CE96E1F8C4}" destId="{0D6A51A8-16CA-4FA2-BBF9-96F904EBDE5D}" srcOrd="3" destOrd="0" presId="urn:microsoft.com/office/officeart/2005/8/layout/chevron2"/>
    <dgm:cxn modelId="{B106986E-8B52-4359-B7A7-8330473E65C5}" type="presParOf" srcId="{FBAA478D-33EF-487D-8D92-B8CE96E1F8C4}" destId="{B27FB119-BBCB-4DC7-8BD1-90C732342F4E}" srcOrd="4" destOrd="0" presId="urn:microsoft.com/office/officeart/2005/8/layout/chevron2"/>
    <dgm:cxn modelId="{F6563609-8592-458C-AA88-FC792B07AFC7}" type="presParOf" srcId="{B27FB119-BBCB-4DC7-8BD1-90C732342F4E}" destId="{EBA6B958-B8AE-4F89-8DB9-1EDB3AC93E9A}" srcOrd="0" destOrd="0" presId="urn:microsoft.com/office/officeart/2005/8/layout/chevron2"/>
    <dgm:cxn modelId="{03701B83-E532-407B-80EB-29A96CDB7C53}" type="presParOf" srcId="{B27FB119-BBCB-4DC7-8BD1-90C732342F4E}" destId="{94ED5201-9CEA-4C97-98BB-09B5D0CE7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ACD248-807B-46E6-982E-EFEC982C77F9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BA392FF-8C1B-40C1-A4C3-5406B3AD16DC}">
      <dgm:prSet phldrT="[文本]" custT="1"/>
      <dgm:spPr/>
      <dgm:t>
        <a:bodyPr/>
        <a:lstStyle/>
        <a:p>
          <a:endParaRPr lang="zh-CN" altLang="en-US" sz="2000" b="1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gm:t>
    </dgm:pt>
    <dgm:pt modelId="{2CCAC1D9-643A-468F-A477-DEA1D71D0F29}" type="par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2FEE0E5-1BB3-42BE-8B81-F818EFFDAF9A}" type="sib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4AA894-F2A6-4696-B81B-7FB0E1384055}">
      <dgm:prSet phldrT="[文本]" custT="1"/>
      <dgm:spPr/>
      <dgm:t>
        <a:bodyPr/>
        <a:lstStyle/>
        <a:p>
          <a:pPr rtl="0"/>
          <a:r>
            <a:rPr lang="en-US" altLang="zh-CN" sz="2400" b="1" dirty="0"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sz="2400" b="1" dirty="0">
              <a:effectLst/>
              <a:latin typeface="微软雅黑" pitchFamily="34" charset="-122"/>
              <a:ea typeface="微软雅黑" pitchFamily="34" charset="-122"/>
            </a:rPr>
            <a:t>策划并实施需求调查</a:t>
          </a:r>
          <a:r>
            <a:rPr lang="zh-CN" altLang="en-US" sz="24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与用户及业务专家共同探讨</a:t>
          </a:r>
        </a:p>
      </dgm:t>
    </dgm:pt>
    <dgm:pt modelId="{CACF9A95-677F-44FA-9A82-FC1CA07C2496}" type="par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AED120E-25A3-40C5-B8ED-FD130E295781}" type="sib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8331099F-FB7C-45B7-91F4-B4F3573AE091}">
      <dgm:prSet phldrT="[文本]" custT="1"/>
      <dgm:spPr/>
      <dgm:t>
        <a:bodyPr/>
        <a:lstStyle/>
        <a:p>
          <a:endParaRPr lang="zh-CN" altLang="en-US" sz="2000" dirty="0">
            <a:effectLst/>
            <a:latin typeface="Tahoma" pitchFamily="34" charset="0"/>
            <a:cs typeface="Tahoma" pitchFamily="34" charset="0"/>
          </a:endParaRPr>
        </a:p>
      </dgm:t>
    </dgm:pt>
    <dgm:pt modelId="{6ED540E5-4C05-4BED-B1A3-D7120CA9A006}" type="par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4B96571-9CFF-4171-BA68-12A78D3A65E7}" type="sib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E6EA462-E3B1-45B6-BC79-D5C778E34E32}">
      <dgm:prSet phldrT="[文本]" custT="1"/>
      <dgm:spPr/>
      <dgm:t>
        <a:bodyPr/>
        <a:lstStyle/>
        <a:p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 研究业务处理流程</a:t>
          </a:r>
          <a:r>
            <a:rPr lang="zh-CN" altLang="en-US" sz="24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并构思如何基于目标软件优化流程</a:t>
          </a:r>
        </a:p>
      </dgm:t>
    </dgm:pt>
    <dgm:pt modelId="{CDBAC445-BBDC-464F-BF8D-99BD17679C00}" type="par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DA31B24-48CF-406E-A70F-623814E465C0}" type="sib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F111BD1-5FB2-418B-9785-EB8D2BA21E63}">
      <dgm:prSet phldrT="[文本]" custT="1"/>
      <dgm:spPr/>
      <dgm:t>
        <a:bodyPr/>
        <a:lstStyle/>
        <a:p>
          <a:endParaRPr lang="zh-CN" altLang="en-US" sz="2000" dirty="0">
            <a:effectLst/>
          </a:endParaRPr>
        </a:p>
      </dgm:t>
    </dgm:pt>
    <dgm:pt modelId="{8EB77B19-115D-49C8-9551-868DD2D16CF1}" type="par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89FFE60-4BF4-4F6F-8607-A3571075B7F0}" type="sib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E280198-B925-40E9-AC23-A699417CA7D7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微软雅黑" pitchFamily="34" charset="-122"/>
              <a:ea typeface="微软雅黑" pitchFamily="34" charset="-122"/>
            </a:rPr>
            <a:t> ……</a:t>
          </a:r>
          <a:endParaRPr lang="zh-CN" altLang="en-US" sz="24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FA2F2739-B332-4DDB-BFD3-038EAB6A1D22}" type="par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D6A9F41-A6F4-4360-A6D1-6514A846C34F}" type="sib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715B95-5141-4A40-B91C-A4E2AF997AD2}" type="pres">
      <dgm:prSet presAssocID="{29ACD248-807B-46E6-982E-EFEC982C77F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2161976-C9EB-45C6-B4AF-C4BF104CAD21}" type="pres">
      <dgm:prSet presAssocID="{EBA392FF-8C1B-40C1-A4C3-5406B3AD16DC}" presName="parenttextcomposite" presStyleCnt="0"/>
      <dgm:spPr/>
    </dgm:pt>
    <dgm:pt modelId="{4968FB59-68DE-484D-AC45-AABD6CA41BB1}" type="pres">
      <dgm:prSet presAssocID="{EBA392FF-8C1B-40C1-A4C3-5406B3AD16DC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D40E6-8FC6-44F1-9F32-8BCC9AD1428E}" type="pres">
      <dgm:prSet presAssocID="{EBA392FF-8C1B-40C1-A4C3-5406B3AD16DC}" presName="composite" presStyleCnt="0"/>
      <dgm:spPr/>
    </dgm:pt>
    <dgm:pt modelId="{7DCE68AE-9A0B-4032-A610-F0F4F1072351}" type="pres">
      <dgm:prSet presAssocID="{EBA392FF-8C1B-40C1-A4C3-5406B3AD16DC}" presName="chevron1" presStyleLbl="alignNode1" presStyleIdx="0" presStyleCnt="21" custScaleX="426733"/>
      <dgm:spPr/>
    </dgm:pt>
    <dgm:pt modelId="{CE40AADD-04E0-406B-8FE5-AAF8003933AE}" type="pres">
      <dgm:prSet presAssocID="{EBA392FF-8C1B-40C1-A4C3-5406B3AD16DC}" presName="chevron2" presStyleLbl="alignNode1" presStyleIdx="1" presStyleCnt="21"/>
      <dgm:spPr/>
    </dgm:pt>
    <dgm:pt modelId="{66E6D7C0-EC68-4DB8-B139-DDD84C4D545A}" type="pres">
      <dgm:prSet presAssocID="{EBA392FF-8C1B-40C1-A4C3-5406B3AD16DC}" presName="chevron3" presStyleLbl="alignNode1" presStyleIdx="2" presStyleCnt="21"/>
      <dgm:spPr/>
    </dgm:pt>
    <dgm:pt modelId="{A69CE5E3-AFD0-4BE7-A9AC-6317FE0C5D33}" type="pres">
      <dgm:prSet presAssocID="{EBA392FF-8C1B-40C1-A4C3-5406B3AD16DC}" presName="chevron4" presStyleLbl="alignNode1" presStyleIdx="3" presStyleCnt="21"/>
      <dgm:spPr/>
    </dgm:pt>
    <dgm:pt modelId="{0BF735E7-0999-48E7-8DD4-B99D05836AC4}" type="pres">
      <dgm:prSet presAssocID="{EBA392FF-8C1B-40C1-A4C3-5406B3AD16DC}" presName="chevron5" presStyleLbl="alignNode1" presStyleIdx="4" presStyleCnt="21"/>
      <dgm:spPr/>
    </dgm:pt>
    <dgm:pt modelId="{83D90E74-77D9-46E4-AB9A-5040E433034E}" type="pres">
      <dgm:prSet presAssocID="{EBA392FF-8C1B-40C1-A4C3-5406B3AD16DC}" presName="chevron6" presStyleLbl="alignNode1" presStyleIdx="5" presStyleCnt="21"/>
      <dgm:spPr/>
    </dgm:pt>
    <dgm:pt modelId="{E99BA668-9683-4DCA-8E8E-7318B233DAC7}" type="pres">
      <dgm:prSet presAssocID="{EBA392FF-8C1B-40C1-A4C3-5406B3AD16DC}" presName="chevron7" presStyleLbl="alignNode1" presStyleIdx="6" presStyleCnt="21" custScaleX="376932"/>
      <dgm:spPr/>
    </dgm:pt>
    <dgm:pt modelId="{C8C6EF41-A2E5-4DF6-857E-AAF34318D9CE}" type="pres">
      <dgm:prSet presAssocID="{EBA392FF-8C1B-40C1-A4C3-5406B3AD16DC}" presName="childtext" presStyleLbl="solidFgAcc1" presStyleIdx="0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E9163-DD27-48A7-A8BB-A0D4A67034DF}" type="pres">
      <dgm:prSet presAssocID="{F2FEE0E5-1BB3-42BE-8B81-F818EFFDAF9A}" presName="sibTrans" presStyleCnt="0"/>
      <dgm:spPr/>
    </dgm:pt>
    <dgm:pt modelId="{8127563B-1C3D-40E8-88F5-CC8D68C5B9A5}" type="pres">
      <dgm:prSet presAssocID="{8331099F-FB7C-45B7-91F4-B4F3573AE091}" presName="parenttextcomposite" presStyleCnt="0"/>
      <dgm:spPr/>
    </dgm:pt>
    <dgm:pt modelId="{4167BFFC-56AE-4698-AC18-63D32F1DA5E3}" type="pres">
      <dgm:prSet presAssocID="{8331099F-FB7C-45B7-91F4-B4F3573AE091}" presName="parenttext" presStyleLbl="revTx" presStyleIdx="1" presStyleCnt="3" custScaleX="14308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F84D8-AF3C-4C05-9362-1374C071C5F5}" type="pres">
      <dgm:prSet presAssocID="{8331099F-FB7C-45B7-91F4-B4F3573AE091}" presName="composite" presStyleCnt="0"/>
      <dgm:spPr/>
    </dgm:pt>
    <dgm:pt modelId="{7B960CDE-27EC-4556-9BB3-BFD1153AA64B}" type="pres">
      <dgm:prSet presAssocID="{8331099F-FB7C-45B7-91F4-B4F3573AE091}" presName="chevron1" presStyleLbl="alignNode1" presStyleIdx="7" presStyleCnt="21" custScaleX="426733"/>
      <dgm:spPr/>
    </dgm:pt>
    <dgm:pt modelId="{94491662-3B4A-4CEE-977E-2CCB1F91AA10}" type="pres">
      <dgm:prSet presAssocID="{8331099F-FB7C-45B7-91F4-B4F3573AE091}" presName="chevron2" presStyleLbl="alignNode1" presStyleIdx="8" presStyleCnt="21"/>
      <dgm:spPr/>
    </dgm:pt>
    <dgm:pt modelId="{EA04F6BB-A37C-4530-9B1E-6B482AED1AEE}" type="pres">
      <dgm:prSet presAssocID="{8331099F-FB7C-45B7-91F4-B4F3573AE091}" presName="chevron3" presStyleLbl="alignNode1" presStyleIdx="9" presStyleCnt="21"/>
      <dgm:spPr/>
    </dgm:pt>
    <dgm:pt modelId="{66669323-560A-4FB6-A9D7-0FF5C8C8B50D}" type="pres">
      <dgm:prSet presAssocID="{8331099F-FB7C-45B7-91F4-B4F3573AE091}" presName="chevron4" presStyleLbl="alignNode1" presStyleIdx="10" presStyleCnt="21"/>
      <dgm:spPr/>
    </dgm:pt>
    <dgm:pt modelId="{7A8D47E4-893D-4ED9-AA53-81368821E8C9}" type="pres">
      <dgm:prSet presAssocID="{8331099F-FB7C-45B7-91F4-B4F3573AE091}" presName="chevron5" presStyleLbl="alignNode1" presStyleIdx="11" presStyleCnt="21"/>
      <dgm:spPr/>
    </dgm:pt>
    <dgm:pt modelId="{2A406EDF-DC89-431C-87A9-9B87FF9ACE44}" type="pres">
      <dgm:prSet presAssocID="{8331099F-FB7C-45B7-91F4-B4F3573AE091}" presName="chevron6" presStyleLbl="alignNode1" presStyleIdx="12" presStyleCnt="21"/>
      <dgm:spPr/>
    </dgm:pt>
    <dgm:pt modelId="{B781D80C-BE96-40ED-9126-4190BFF0C658}" type="pres">
      <dgm:prSet presAssocID="{8331099F-FB7C-45B7-91F4-B4F3573AE091}" presName="chevron7" presStyleLbl="alignNode1" presStyleIdx="13" presStyleCnt="21" custScaleX="376932"/>
      <dgm:spPr/>
    </dgm:pt>
    <dgm:pt modelId="{C47ED662-7FEE-4F90-8B22-7BFE3C582232}" type="pres">
      <dgm:prSet presAssocID="{8331099F-FB7C-45B7-91F4-B4F3573AE091}" presName="childtext" presStyleLbl="solidFgAcc1" presStyleIdx="1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186628-547B-49A3-9348-549238BA3431}" type="pres">
      <dgm:prSet presAssocID="{D4B96571-9CFF-4171-BA68-12A78D3A65E7}" presName="sibTrans" presStyleCnt="0"/>
      <dgm:spPr/>
    </dgm:pt>
    <dgm:pt modelId="{97BFF334-045D-452C-9B00-8475CC2AF353}" type="pres">
      <dgm:prSet presAssocID="{4F111BD1-5FB2-418B-9785-EB8D2BA21E63}" presName="parenttextcomposite" presStyleCnt="0"/>
      <dgm:spPr/>
    </dgm:pt>
    <dgm:pt modelId="{913CED60-7874-4F6F-B934-335D27D0F63D}" type="pres">
      <dgm:prSet presAssocID="{4F111BD1-5FB2-418B-9785-EB8D2BA21E63}" presName="parenttext" presStyleLbl="revTx" presStyleIdx="2" presStyleCnt="3" custScaleX="14609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6B166-D76E-4F8B-B20C-2169AB57417F}" type="pres">
      <dgm:prSet presAssocID="{4F111BD1-5FB2-418B-9785-EB8D2BA21E63}" presName="composite" presStyleCnt="0"/>
      <dgm:spPr/>
    </dgm:pt>
    <dgm:pt modelId="{B0D99FB9-6CAF-4B93-A692-935DAC85E572}" type="pres">
      <dgm:prSet presAssocID="{4F111BD1-5FB2-418B-9785-EB8D2BA21E63}" presName="chevron1" presStyleLbl="alignNode1" presStyleIdx="14" presStyleCnt="21" custScaleX="426733"/>
      <dgm:spPr/>
    </dgm:pt>
    <dgm:pt modelId="{0E393300-161A-43D4-B876-C24351F02C79}" type="pres">
      <dgm:prSet presAssocID="{4F111BD1-5FB2-418B-9785-EB8D2BA21E63}" presName="chevron2" presStyleLbl="alignNode1" presStyleIdx="15" presStyleCnt="21"/>
      <dgm:spPr/>
    </dgm:pt>
    <dgm:pt modelId="{93534972-339B-44CF-A7B2-1B0FDDFD5C08}" type="pres">
      <dgm:prSet presAssocID="{4F111BD1-5FB2-418B-9785-EB8D2BA21E63}" presName="chevron3" presStyleLbl="alignNode1" presStyleIdx="16" presStyleCnt="21"/>
      <dgm:spPr/>
    </dgm:pt>
    <dgm:pt modelId="{CE54BC73-9C4A-48B6-891F-AAF7D1B74A39}" type="pres">
      <dgm:prSet presAssocID="{4F111BD1-5FB2-418B-9785-EB8D2BA21E63}" presName="chevron4" presStyleLbl="alignNode1" presStyleIdx="17" presStyleCnt="21"/>
      <dgm:spPr/>
    </dgm:pt>
    <dgm:pt modelId="{779546EF-9155-4749-B956-5F889665741E}" type="pres">
      <dgm:prSet presAssocID="{4F111BD1-5FB2-418B-9785-EB8D2BA21E63}" presName="chevron5" presStyleLbl="alignNode1" presStyleIdx="18" presStyleCnt="21"/>
      <dgm:spPr/>
    </dgm:pt>
    <dgm:pt modelId="{01A8295D-E062-4A59-8CF3-AB7E4B9D57B1}" type="pres">
      <dgm:prSet presAssocID="{4F111BD1-5FB2-418B-9785-EB8D2BA21E63}" presName="chevron6" presStyleLbl="alignNode1" presStyleIdx="19" presStyleCnt="21"/>
      <dgm:spPr/>
    </dgm:pt>
    <dgm:pt modelId="{64B86F9A-9F26-4541-AD87-DEA828B62B70}" type="pres">
      <dgm:prSet presAssocID="{4F111BD1-5FB2-418B-9785-EB8D2BA21E63}" presName="chevron7" presStyleLbl="alignNode1" presStyleIdx="20" presStyleCnt="21" custScaleX="376932"/>
      <dgm:spPr/>
    </dgm:pt>
    <dgm:pt modelId="{3EEF8EFA-FD56-4B7F-8FF8-0C6D79F3A938}" type="pres">
      <dgm:prSet presAssocID="{4F111BD1-5FB2-418B-9785-EB8D2BA21E63}" presName="childtext" presStyleLbl="solidFgAcc1" presStyleIdx="2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00096C-CDD1-4720-B4C8-32EFF681E5AF}" srcId="{29ACD248-807B-46E6-982E-EFEC982C77F9}" destId="{4F111BD1-5FB2-418B-9785-EB8D2BA21E63}" srcOrd="2" destOrd="0" parTransId="{8EB77B19-115D-49C8-9551-868DD2D16CF1}" sibTransId="{089FFE60-4BF4-4F6F-8607-A3571075B7F0}"/>
    <dgm:cxn modelId="{6B84894B-C117-4578-86BF-D5E652497B39}" srcId="{4F111BD1-5FB2-418B-9785-EB8D2BA21E63}" destId="{4E280198-B925-40E9-AC23-A699417CA7D7}" srcOrd="0" destOrd="0" parTransId="{FA2F2739-B332-4DDB-BFD3-038EAB6A1D22}" sibTransId="{DD6A9F41-A6F4-4360-A6D1-6514A846C34F}"/>
    <dgm:cxn modelId="{2DC5B431-C334-4BBB-A6FD-39214CBCE1A8}" type="presOf" srcId="{4F111BD1-5FB2-418B-9785-EB8D2BA21E63}" destId="{913CED60-7874-4F6F-B934-335D27D0F63D}" srcOrd="0" destOrd="0" presId="urn:microsoft.com/office/officeart/2008/layout/VerticalAccentList"/>
    <dgm:cxn modelId="{8122A953-A0E8-4C0D-96F0-FE2A85E7D4C0}" type="presOf" srcId="{7E6EA462-E3B1-45B6-BC79-D5C778E34E32}" destId="{C47ED662-7FEE-4F90-8B22-7BFE3C582232}" srcOrd="0" destOrd="0" presId="urn:microsoft.com/office/officeart/2008/layout/VerticalAccentList"/>
    <dgm:cxn modelId="{17B99F83-4686-4908-8E01-ED8D896337E1}" type="presOf" srcId="{EBA392FF-8C1B-40C1-A4C3-5406B3AD16DC}" destId="{4968FB59-68DE-484D-AC45-AABD6CA41BB1}" srcOrd="0" destOrd="0" presId="urn:microsoft.com/office/officeart/2008/layout/VerticalAccentList"/>
    <dgm:cxn modelId="{435B39D3-9F5B-4BC6-AE8F-240802801767}" type="presOf" srcId="{29ACD248-807B-46E6-982E-EFEC982C77F9}" destId="{77715B95-5141-4A40-B91C-A4E2AF997AD2}" srcOrd="0" destOrd="0" presId="urn:microsoft.com/office/officeart/2008/layout/VerticalAccentList"/>
    <dgm:cxn modelId="{01916B5F-28B8-4D42-8FBC-707A21D8060D}" srcId="{29ACD248-807B-46E6-982E-EFEC982C77F9}" destId="{8331099F-FB7C-45B7-91F4-B4F3573AE091}" srcOrd="1" destOrd="0" parTransId="{6ED540E5-4C05-4BED-B1A3-D7120CA9A006}" sibTransId="{D4B96571-9CFF-4171-BA68-12A78D3A65E7}"/>
    <dgm:cxn modelId="{15F0A001-A4C6-4704-B708-647DA96A89DF}" type="presOf" srcId="{8331099F-FB7C-45B7-91F4-B4F3573AE091}" destId="{4167BFFC-56AE-4698-AC18-63D32F1DA5E3}" srcOrd="0" destOrd="0" presId="urn:microsoft.com/office/officeart/2008/layout/VerticalAccentList"/>
    <dgm:cxn modelId="{2F4AF677-D909-4E9A-91A4-5DB1E9E57C92}" srcId="{29ACD248-807B-46E6-982E-EFEC982C77F9}" destId="{EBA392FF-8C1B-40C1-A4C3-5406B3AD16DC}" srcOrd="0" destOrd="0" parTransId="{2CCAC1D9-643A-468F-A477-DEA1D71D0F29}" sibTransId="{F2FEE0E5-1BB3-42BE-8B81-F818EFFDAF9A}"/>
    <dgm:cxn modelId="{33746DB5-18DE-44BF-BDDE-829F6A5FD2D6}" type="presOf" srcId="{4E280198-B925-40E9-AC23-A699417CA7D7}" destId="{3EEF8EFA-FD56-4B7F-8FF8-0C6D79F3A938}" srcOrd="0" destOrd="0" presId="urn:microsoft.com/office/officeart/2008/layout/VerticalAccentList"/>
    <dgm:cxn modelId="{69968D48-F657-4337-99E0-D4703D466CFD}" srcId="{EBA392FF-8C1B-40C1-A4C3-5406B3AD16DC}" destId="{774AA894-F2A6-4696-B81B-7FB0E1384055}" srcOrd="0" destOrd="0" parTransId="{CACF9A95-677F-44FA-9A82-FC1CA07C2496}" sibTransId="{DAED120E-25A3-40C5-B8ED-FD130E295781}"/>
    <dgm:cxn modelId="{5939DD92-A968-48FF-91F5-1E49A3B23DB9}" type="presOf" srcId="{774AA894-F2A6-4696-B81B-7FB0E1384055}" destId="{C8C6EF41-A2E5-4DF6-857E-AAF34318D9CE}" srcOrd="0" destOrd="0" presId="urn:microsoft.com/office/officeart/2008/layout/VerticalAccentList"/>
    <dgm:cxn modelId="{BA566971-54F4-479E-9E8F-3B136FC56B38}" srcId="{8331099F-FB7C-45B7-91F4-B4F3573AE091}" destId="{7E6EA462-E3B1-45B6-BC79-D5C778E34E32}" srcOrd="0" destOrd="0" parTransId="{CDBAC445-BBDC-464F-BF8D-99BD17679C00}" sibTransId="{0DA31B24-48CF-406E-A70F-623814E465C0}"/>
    <dgm:cxn modelId="{CD9AABA9-5E24-4B69-AB60-5DE7F4A4A2D2}" type="presParOf" srcId="{77715B95-5141-4A40-B91C-A4E2AF997AD2}" destId="{42161976-C9EB-45C6-B4AF-C4BF104CAD21}" srcOrd="0" destOrd="0" presId="urn:microsoft.com/office/officeart/2008/layout/VerticalAccentList"/>
    <dgm:cxn modelId="{0FFD07AB-3961-47D3-AEB9-017F55A34777}" type="presParOf" srcId="{42161976-C9EB-45C6-B4AF-C4BF104CAD21}" destId="{4968FB59-68DE-484D-AC45-AABD6CA41BB1}" srcOrd="0" destOrd="0" presId="urn:microsoft.com/office/officeart/2008/layout/VerticalAccentList"/>
    <dgm:cxn modelId="{04DE6731-9CD5-46BC-9D2D-1EB4FC2A2FF5}" type="presParOf" srcId="{77715B95-5141-4A40-B91C-A4E2AF997AD2}" destId="{CE5D40E6-8FC6-44F1-9F32-8BCC9AD1428E}" srcOrd="1" destOrd="0" presId="urn:microsoft.com/office/officeart/2008/layout/VerticalAccentList"/>
    <dgm:cxn modelId="{6A5D06E2-2638-4B0C-8E30-07174D6C4A4B}" type="presParOf" srcId="{CE5D40E6-8FC6-44F1-9F32-8BCC9AD1428E}" destId="{7DCE68AE-9A0B-4032-A610-F0F4F1072351}" srcOrd="0" destOrd="0" presId="urn:microsoft.com/office/officeart/2008/layout/VerticalAccentList"/>
    <dgm:cxn modelId="{F040141D-EF5E-41E6-8233-AE8FFD0ABD47}" type="presParOf" srcId="{CE5D40E6-8FC6-44F1-9F32-8BCC9AD1428E}" destId="{CE40AADD-04E0-406B-8FE5-AAF8003933AE}" srcOrd="1" destOrd="0" presId="urn:microsoft.com/office/officeart/2008/layout/VerticalAccentList"/>
    <dgm:cxn modelId="{C3CFC626-71A0-4327-8A9F-C17EE0391E88}" type="presParOf" srcId="{CE5D40E6-8FC6-44F1-9F32-8BCC9AD1428E}" destId="{66E6D7C0-EC68-4DB8-B139-DDD84C4D545A}" srcOrd="2" destOrd="0" presId="urn:microsoft.com/office/officeart/2008/layout/VerticalAccentList"/>
    <dgm:cxn modelId="{0813706C-443B-4877-9254-FBA928F33284}" type="presParOf" srcId="{CE5D40E6-8FC6-44F1-9F32-8BCC9AD1428E}" destId="{A69CE5E3-AFD0-4BE7-A9AC-6317FE0C5D33}" srcOrd="3" destOrd="0" presId="urn:microsoft.com/office/officeart/2008/layout/VerticalAccentList"/>
    <dgm:cxn modelId="{7822B074-0848-4D90-A413-F6C711E54A79}" type="presParOf" srcId="{CE5D40E6-8FC6-44F1-9F32-8BCC9AD1428E}" destId="{0BF735E7-0999-48E7-8DD4-B99D05836AC4}" srcOrd="4" destOrd="0" presId="urn:microsoft.com/office/officeart/2008/layout/VerticalAccentList"/>
    <dgm:cxn modelId="{3F84D845-0C1D-4A36-BB2C-77C9F182466E}" type="presParOf" srcId="{CE5D40E6-8FC6-44F1-9F32-8BCC9AD1428E}" destId="{83D90E74-77D9-46E4-AB9A-5040E433034E}" srcOrd="5" destOrd="0" presId="urn:microsoft.com/office/officeart/2008/layout/VerticalAccentList"/>
    <dgm:cxn modelId="{34296733-26AD-4323-8FEA-7EBF5E848574}" type="presParOf" srcId="{CE5D40E6-8FC6-44F1-9F32-8BCC9AD1428E}" destId="{E99BA668-9683-4DCA-8E8E-7318B233DAC7}" srcOrd="6" destOrd="0" presId="urn:microsoft.com/office/officeart/2008/layout/VerticalAccentList"/>
    <dgm:cxn modelId="{9D3727E9-2222-4FF3-AC0C-A985CACF512F}" type="presParOf" srcId="{CE5D40E6-8FC6-44F1-9F32-8BCC9AD1428E}" destId="{C8C6EF41-A2E5-4DF6-857E-AAF34318D9CE}" srcOrd="7" destOrd="0" presId="urn:microsoft.com/office/officeart/2008/layout/VerticalAccentList"/>
    <dgm:cxn modelId="{7B0B1687-E344-451B-A463-451D49FBB2BB}" type="presParOf" srcId="{77715B95-5141-4A40-B91C-A4E2AF997AD2}" destId="{1B2E9163-DD27-48A7-A8BB-A0D4A67034DF}" srcOrd="2" destOrd="0" presId="urn:microsoft.com/office/officeart/2008/layout/VerticalAccentList"/>
    <dgm:cxn modelId="{E86A4332-4314-4A5D-B088-5A331FE66972}" type="presParOf" srcId="{77715B95-5141-4A40-B91C-A4E2AF997AD2}" destId="{8127563B-1C3D-40E8-88F5-CC8D68C5B9A5}" srcOrd="3" destOrd="0" presId="urn:microsoft.com/office/officeart/2008/layout/VerticalAccentList"/>
    <dgm:cxn modelId="{16FED16D-EFA7-48FC-A9AD-B44FE59C52E4}" type="presParOf" srcId="{8127563B-1C3D-40E8-88F5-CC8D68C5B9A5}" destId="{4167BFFC-56AE-4698-AC18-63D32F1DA5E3}" srcOrd="0" destOrd="0" presId="urn:microsoft.com/office/officeart/2008/layout/VerticalAccentList"/>
    <dgm:cxn modelId="{0B49F1FA-6A37-4E73-B854-4E3366CA3B2B}" type="presParOf" srcId="{77715B95-5141-4A40-B91C-A4E2AF997AD2}" destId="{BBFF84D8-AF3C-4C05-9362-1374C071C5F5}" srcOrd="4" destOrd="0" presId="urn:microsoft.com/office/officeart/2008/layout/VerticalAccentList"/>
    <dgm:cxn modelId="{BED224B7-00D9-45A9-8F5D-64328198DEB3}" type="presParOf" srcId="{BBFF84D8-AF3C-4C05-9362-1374C071C5F5}" destId="{7B960CDE-27EC-4556-9BB3-BFD1153AA64B}" srcOrd="0" destOrd="0" presId="urn:microsoft.com/office/officeart/2008/layout/VerticalAccentList"/>
    <dgm:cxn modelId="{8E5656D7-DE04-4332-BC48-348C21B23C67}" type="presParOf" srcId="{BBFF84D8-AF3C-4C05-9362-1374C071C5F5}" destId="{94491662-3B4A-4CEE-977E-2CCB1F91AA10}" srcOrd="1" destOrd="0" presId="urn:microsoft.com/office/officeart/2008/layout/VerticalAccentList"/>
    <dgm:cxn modelId="{A92303FA-97CF-43EB-B7B4-6819F8CC1D7D}" type="presParOf" srcId="{BBFF84D8-AF3C-4C05-9362-1374C071C5F5}" destId="{EA04F6BB-A37C-4530-9B1E-6B482AED1AEE}" srcOrd="2" destOrd="0" presId="urn:microsoft.com/office/officeart/2008/layout/VerticalAccentList"/>
    <dgm:cxn modelId="{FD3A4EEC-5769-4BAB-B7B4-9FFF5ECF923F}" type="presParOf" srcId="{BBFF84D8-AF3C-4C05-9362-1374C071C5F5}" destId="{66669323-560A-4FB6-A9D7-0FF5C8C8B50D}" srcOrd="3" destOrd="0" presId="urn:microsoft.com/office/officeart/2008/layout/VerticalAccentList"/>
    <dgm:cxn modelId="{6D404348-83A8-4867-9558-97CF0D6348EA}" type="presParOf" srcId="{BBFF84D8-AF3C-4C05-9362-1374C071C5F5}" destId="{7A8D47E4-893D-4ED9-AA53-81368821E8C9}" srcOrd="4" destOrd="0" presId="urn:microsoft.com/office/officeart/2008/layout/VerticalAccentList"/>
    <dgm:cxn modelId="{CE08368D-9ED9-4D0A-B129-C1651AD9A46A}" type="presParOf" srcId="{BBFF84D8-AF3C-4C05-9362-1374C071C5F5}" destId="{2A406EDF-DC89-431C-87A9-9B87FF9ACE44}" srcOrd="5" destOrd="0" presId="urn:microsoft.com/office/officeart/2008/layout/VerticalAccentList"/>
    <dgm:cxn modelId="{8310F7B6-1ACD-4EDF-B6D8-FD5EF5061C30}" type="presParOf" srcId="{BBFF84D8-AF3C-4C05-9362-1374C071C5F5}" destId="{B781D80C-BE96-40ED-9126-4190BFF0C658}" srcOrd="6" destOrd="0" presId="urn:microsoft.com/office/officeart/2008/layout/VerticalAccentList"/>
    <dgm:cxn modelId="{99936409-C44B-4C8C-BC31-DACADC5088DE}" type="presParOf" srcId="{BBFF84D8-AF3C-4C05-9362-1374C071C5F5}" destId="{C47ED662-7FEE-4F90-8B22-7BFE3C582232}" srcOrd="7" destOrd="0" presId="urn:microsoft.com/office/officeart/2008/layout/VerticalAccentList"/>
    <dgm:cxn modelId="{1869E229-E57B-4B7E-88A9-7835FA4A6080}" type="presParOf" srcId="{77715B95-5141-4A40-B91C-A4E2AF997AD2}" destId="{A5186628-547B-49A3-9348-549238BA3431}" srcOrd="5" destOrd="0" presId="urn:microsoft.com/office/officeart/2008/layout/VerticalAccentList"/>
    <dgm:cxn modelId="{AB3C915E-4BDF-415C-8638-0067B080DF97}" type="presParOf" srcId="{77715B95-5141-4A40-B91C-A4E2AF997AD2}" destId="{97BFF334-045D-452C-9B00-8475CC2AF353}" srcOrd="6" destOrd="0" presId="urn:microsoft.com/office/officeart/2008/layout/VerticalAccentList"/>
    <dgm:cxn modelId="{BBB35ABE-63AB-4CD0-BD05-8DE5D490F4C2}" type="presParOf" srcId="{97BFF334-045D-452C-9B00-8475CC2AF353}" destId="{913CED60-7874-4F6F-B934-335D27D0F63D}" srcOrd="0" destOrd="0" presId="urn:microsoft.com/office/officeart/2008/layout/VerticalAccentList"/>
    <dgm:cxn modelId="{01DFDF39-D67E-4B3C-B7BC-F45E29CA922B}" type="presParOf" srcId="{77715B95-5141-4A40-B91C-A4E2AF997AD2}" destId="{D466B166-D76E-4F8B-B20C-2169AB57417F}" srcOrd="7" destOrd="0" presId="urn:microsoft.com/office/officeart/2008/layout/VerticalAccentList"/>
    <dgm:cxn modelId="{B697BC28-EB1B-459C-A941-42026FF860E2}" type="presParOf" srcId="{D466B166-D76E-4F8B-B20C-2169AB57417F}" destId="{B0D99FB9-6CAF-4B93-A692-935DAC85E572}" srcOrd="0" destOrd="0" presId="urn:microsoft.com/office/officeart/2008/layout/VerticalAccentList"/>
    <dgm:cxn modelId="{5B64D05F-406E-406A-AED0-63B17915AA23}" type="presParOf" srcId="{D466B166-D76E-4F8B-B20C-2169AB57417F}" destId="{0E393300-161A-43D4-B876-C24351F02C79}" srcOrd="1" destOrd="0" presId="urn:microsoft.com/office/officeart/2008/layout/VerticalAccentList"/>
    <dgm:cxn modelId="{92C6D50D-FB2F-4043-8C29-C7C1CFC2E697}" type="presParOf" srcId="{D466B166-D76E-4F8B-B20C-2169AB57417F}" destId="{93534972-339B-44CF-A7B2-1B0FDDFD5C08}" srcOrd="2" destOrd="0" presId="urn:microsoft.com/office/officeart/2008/layout/VerticalAccentList"/>
    <dgm:cxn modelId="{D8577C9B-6D61-41C8-A652-297205A43E24}" type="presParOf" srcId="{D466B166-D76E-4F8B-B20C-2169AB57417F}" destId="{CE54BC73-9C4A-48B6-891F-AAF7D1B74A39}" srcOrd="3" destOrd="0" presId="urn:microsoft.com/office/officeart/2008/layout/VerticalAccentList"/>
    <dgm:cxn modelId="{11326B46-B18F-4B2A-950C-9293FA993B30}" type="presParOf" srcId="{D466B166-D76E-4F8B-B20C-2169AB57417F}" destId="{779546EF-9155-4749-B956-5F889665741E}" srcOrd="4" destOrd="0" presId="urn:microsoft.com/office/officeart/2008/layout/VerticalAccentList"/>
    <dgm:cxn modelId="{40774C0A-A42D-4217-8B90-CEED0F435BF1}" type="presParOf" srcId="{D466B166-D76E-4F8B-B20C-2169AB57417F}" destId="{01A8295D-E062-4A59-8CF3-AB7E4B9D57B1}" srcOrd="5" destOrd="0" presId="urn:microsoft.com/office/officeart/2008/layout/VerticalAccentList"/>
    <dgm:cxn modelId="{F2248DF5-719B-4FC3-849B-7B825AC86459}" type="presParOf" srcId="{D466B166-D76E-4F8B-B20C-2169AB57417F}" destId="{64B86F9A-9F26-4541-AD87-DEA828B62B70}" srcOrd="6" destOrd="0" presId="urn:microsoft.com/office/officeart/2008/layout/VerticalAccentList"/>
    <dgm:cxn modelId="{86027445-A5EB-43BD-A2EA-106A5D1F1580}" type="presParOf" srcId="{D466B166-D76E-4F8B-B20C-2169AB57417F}" destId="{3EEF8EFA-FD56-4B7F-8FF8-0C6D79F3A93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82EA65-6D2D-4805-AC51-9CA0DF8035B1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08CE20CF-B01D-4714-ABFD-1B42CBA44F80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在月球车移动控制方面有什么需求？</a:t>
          </a:r>
        </a:p>
      </dgm:t>
    </dgm:pt>
    <dgm:pt modelId="{1E8BBBDE-4FDA-4382-87CE-C1F0E189946C}" type="parTrans" cxnId="{634308F5-A429-42E8-B821-34C435B3821C}">
      <dgm:prSet/>
      <dgm:spPr/>
      <dgm:t>
        <a:bodyPr/>
        <a:lstStyle/>
        <a:p>
          <a:endParaRPr lang="zh-CN" altLang="en-US"/>
        </a:p>
      </dgm:t>
    </dgm:pt>
    <dgm:pt modelId="{953F2CE6-3B79-4FA2-8000-246385391A04}" type="sibTrans" cxnId="{634308F5-A429-42E8-B821-34C435B3821C}">
      <dgm:prSet/>
      <dgm:spPr/>
      <dgm:t>
        <a:bodyPr/>
        <a:lstStyle/>
        <a:p>
          <a:endParaRPr lang="zh-CN" altLang="en-US"/>
        </a:p>
      </dgm:t>
    </dgm:pt>
    <dgm:pt modelId="{DD2C3747-EA32-4FBB-87A5-6F194A55617B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月球车在移动过程中可以暂停吗？</a:t>
          </a:r>
          <a:endParaRPr lang="zh-CN" altLang="en-US" sz="2800" dirty="0">
            <a:solidFill>
              <a:schemeClr val="accent4"/>
            </a:solidFill>
          </a:endParaRPr>
        </a:p>
      </dgm:t>
    </dgm:pt>
    <dgm:pt modelId="{FFD5AB71-50F1-43BE-8B72-1FC616786409}" type="parTrans" cxnId="{2E24EAB4-4C09-447A-82E8-8FFE1FB37008}">
      <dgm:prSet/>
      <dgm:spPr/>
      <dgm:t>
        <a:bodyPr/>
        <a:lstStyle/>
        <a:p>
          <a:endParaRPr lang="zh-CN" altLang="en-US"/>
        </a:p>
      </dgm:t>
    </dgm:pt>
    <dgm:pt modelId="{C26FB916-AED6-4705-8052-44C9BB606AC1}" type="sibTrans" cxnId="{2E24EAB4-4C09-447A-82E8-8FFE1FB37008}">
      <dgm:prSet/>
      <dgm:spPr/>
      <dgm:t>
        <a:bodyPr/>
        <a:lstStyle/>
        <a:p>
          <a:endParaRPr lang="zh-CN" altLang="en-US"/>
        </a:p>
      </dgm:t>
    </dgm:pt>
    <dgm:pt modelId="{DEC4F8AA-8BF7-464B-B3A4-F625CCD8B79D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如果可以</a:t>
          </a:r>
          <a:r>
            <a:rPr lang="zh-CN" altLang="en-US" sz="2400" b="1" dirty="0">
              <a:solidFill>
                <a:schemeClr val="accent4"/>
              </a:solidFill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暂停后是否可以重设目的坐标？</a:t>
          </a:r>
        </a:p>
      </dgm:t>
    </dgm:pt>
    <dgm:pt modelId="{AE722AB6-1847-4328-848C-DCD3BBAF75C8}" type="parTrans" cxnId="{A1B3EAC7-2391-4BC4-A34D-CF56EF12668C}">
      <dgm:prSet/>
      <dgm:spPr/>
      <dgm:t>
        <a:bodyPr/>
        <a:lstStyle/>
        <a:p>
          <a:endParaRPr lang="zh-CN" altLang="en-US"/>
        </a:p>
      </dgm:t>
    </dgm:pt>
    <dgm:pt modelId="{A3F4C78B-27A3-413F-B4AF-EAD28ED2AAD3}" type="sibTrans" cxnId="{A1B3EAC7-2391-4BC4-A34D-CF56EF12668C}">
      <dgm:prSet/>
      <dgm:spPr/>
      <dgm:t>
        <a:bodyPr/>
        <a:lstStyle/>
        <a:p>
          <a:endParaRPr lang="zh-CN" altLang="en-US"/>
        </a:p>
      </dgm:t>
    </dgm:pt>
    <dgm:pt modelId="{ED8F4C98-0900-4F88-A03E-79AA70AC6CB5}" type="pres">
      <dgm:prSet presAssocID="{EE82EA65-6D2D-4805-AC51-9CA0DF8035B1}" presName="Name0" presStyleCnt="0">
        <dgm:presLayoutVars>
          <dgm:dir/>
          <dgm:animLvl val="lvl"/>
          <dgm:resizeHandles val="exact"/>
        </dgm:presLayoutVars>
      </dgm:prSet>
      <dgm:spPr/>
    </dgm:pt>
    <dgm:pt modelId="{67AFAD70-C9C9-4CD7-A009-26D335D3C67F}" type="pres">
      <dgm:prSet presAssocID="{08CE20CF-B01D-4714-ABFD-1B42CBA44F80}" presName="Name8" presStyleCnt="0"/>
      <dgm:spPr/>
    </dgm:pt>
    <dgm:pt modelId="{C791273E-3412-4D70-8AC4-DBAD14257B29}" type="pres">
      <dgm:prSet presAssocID="{08CE20CF-B01D-4714-ABFD-1B42CBA44F8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36D26-A1F4-4DFF-BB05-EE7A543AC6E9}" type="pres">
      <dgm:prSet presAssocID="{08CE20CF-B01D-4714-ABFD-1B42CBA44F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44A265-BB7F-4EB4-A42A-46A0705011F0}" type="pres">
      <dgm:prSet presAssocID="{DD2C3747-EA32-4FBB-87A5-6F194A55617B}" presName="Name8" presStyleCnt="0"/>
      <dgm:spPr/>
    </dgm:pt>
    <dgm:pt modelId="{F9B915CF-AEC7-4F96-9945-FE0DB13C2FE7}" type="pres">
      <dgm:prSet presAssocID="{DD2C3747-EA32-4FBB-87A5-6F194A55617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8D764-1870-44BE-9632-FEC96FC6819D}" type="pres">
      <dgm:prSet presAssocID="{DD2C3747-EA32-4FBB-87A5-6F194A55617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CAFF8-2D91-4C4E-BA38-24F495BFD9E9}" type="pres">
      <dgm:prSet presAssocID="{DEC4F8AA-8BF7-464B-B3A4-F625CCD8B79D}" presName="Name8" presStyleCnt="0"/>
      <dgm:spPr/>
    </dgm:pt>
    <dgm:pt modelId="{19E7EF62-954E-41CB-961F-82AC8F109437}" type="pres">
      <dgm:prSet presAssocID="{DEC4F8AA-8BF7-464B-B3A4-F625CCD8B79D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4E7307-9AEE-4E01-B4D2-8C4824BC0017}" type="pres">
      <dgm:prSet presAssocID="{DEC4F8AA-8BF7-464B-B3A4-F625CCD8B7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9C308D-B4F7-4430-ABA4-92E4FC47D4B2}" type="presOf" srcId="{DEC4F8AA-8BF7-464B-B3A4-F625CCD8B79D}" destId="{19E7EF62-954E-41CB-961F-82AC8F109437}" srcOrd="0" destOrd="0" presId="urn:microsoft.com/office/officeart/2005/8/layout/pyramid3"/>
    <dgm:cxn modelId="{663D69B7-49CC-477C-8201-E75CD13FAB5B}" type="presOf" srcId="{08CE20CF-B01D-4714-ABFD-1B42CBA44F80}" destId="{C791273E-3412-4D70-8AC4-DBAD14257B29}" srcOrd="0" destOrd="0" presId="urn:microsoft.com/office/officeart/2005/8/layout/pyramid3"/>
    <dgm:cxn modelId="{2E24EAB4-4C09-447A-82E8-8FFE1FB37008}" srcId="{EE82EA65-6D2D-4805-AC51-9CA0DF8035B1}" destId="{DD2C3747-EA32-4FBB-87A5-6F194A55617B}" srcOrd="1" destOrd="0" parTransId="{FFD5AB71-50F1-43BE-8B72-1FC616786409}" sibTransId="{C26FB916-AED6-4705-8052-44C9BB606AC1}"/>
    <dgm:cxn modelId="{DA54EF2B-9869-425F-8B06-87A0C7DA5318}" type="presOf" srcId="{DD2C3747-EA32-4FBB-87A5-6F194A55617B}" destId="{11F8D764-1870-44BE-9632-FEC96FC6819D}" srcOrd="1" destOrd="0" presId="urn:microsoft.com/office/officeart/2005/8/layout/pyramid3"/>
    <dgm:cxn modelId="{634308F5-A429-42E8-B821-34C435B3821C}" srcId="{EE82EA65-6D2D-4805-AC51-9CA0DF8035B1}" destId="{08CE20CF-B01D-4714-ABFD-1B42CBA44F80}" srcOrd="0" destOrd="0" parTransId="{1E8BBBDE-4FDA-4382-87CE-C1F0E189946C}" sibTransId="{953F2CE6-3B79-4FA2-8000-246385391A04}"/>
    <dgm:cxn modelId="{8D1D52CA-BBE5-48A2-952D-36188037FC27}" type="presOf" srcId="{DEC4F8AA-8BF7-464B-B3A4-F625CCD8B79D}" destId="{3F4E7307-9AEE-4E01-B4D2-8C4824BC0017}" srcOrd="1" destOrd="0" presId="urn:microsoft.com/office/officeart/2005/8/layout/pyramid3"/>
    <dgm:cxn modelId="{A1B3EAC7-2391-4BC4-A34D-CF56EF12668C}" srcId="{EE82EA65-6D2D-4805-AC51-9CA0DF8035B1}" destId="{DEC4F8AA-8BF7-464B-B3A4-F625CCD8B79D}" srcOrd="2" destOrd="0" parTransId="{AE722AB6-1847-4328-848C-DCD3BBAF75C8}" sibTransId="{A3F4C78B-27A3-413F-B4AF-EAD28ED2AAD3}"/>
    <dgm:cxn modelId="{3269D1A4-B2AB-4567-B4EE-B90F3F496305}" type="presOf" srcId="{EE82EA65-6D2D-4805-AC51-9CA0DF8035B1}" destId="{ED8F4C98-0900-4F88-A03E-79AA70AC6CB5}" srcOrd="0" destOrd="0" presId="urn:microsoft.com/office/officeart/2005/8/layout/pyramid3"/>
    <dgm:cxn modelId="{98515103-8F34-41B4-89C4-7810010560B1}" type="presOf" srcId="{DD2C3747-EA32-4FBB-87A5-6F194A55617B}" destId="{F9B915CF-AEC7-4F96-9945-FE0DB13C2FE7}" srcOrd="0" destOrd="0" presId="urn:microsoft.com/office/officeart/2005/8/layout/pyramid3"/>
    <dgm:cxn modelId="{348F20C2-90D1-4088-B315-AABC221D6873}" type="presOf" srcId="{08CE20CF-B01D-4714-ABFD-1B42CBA44F80}" destId="{51E36D26-A1F4-4DFF-BB05-EE7A543AC6E9}" srcOrd="1" destOrd="0" presId="urn:microsoft.com/office/officeart/2005/8/layout/pyramid3"/>
    <dgm:cxn modelId="{6B0D3CAD-8F52-4555-B4B3-D76C9386E5AF}" type="presParOf" srcId="{ED8F4C98-0900-4F88-A03E-79AA70AC6CB5}" destId="{67AFAD70-C9C9-4CD7-A009-26D335D3C67F}" srcOrd="0" destOrd="0" presId="urn:microsoft.com/office/officeart/2005/8/layout/pyramid3"/>
    <dgm:cxn modelId="{788E23DB-4FA4-4AC6-ADBF-CC45AA03ECB7}" type="presParOf" srcId="{67AFAD70-C9C9-4CD7-A009-26D335D3C67F}" destId="{C791273E-3412-4D70-8AC4-DBAD14257B29}" srcOrd="0" destOrd="0" presId="urn:microsoft.com/office/officeart/2005/8/layout/pyramid3"/>
    <dgm:cxn modelId="{4F8BC965-538D-40D4-962D-C3F6F8A51734}" type="presParOf" srcId="{67AFAD70-C9C9-4CD7-A009-26D335D3C67F}" destId="{51E36D26-A1F4-4DFF-BB05-EE7A543AC6E9}" srcOrd="1" destOrd="0" presId="urn:microsoft.com/office/officeart/2005/8/layout/pyramid3"/>
    <dgm:cxn modelId="{8D7F74D3-2F5C-47BF-A774-FFFA4AB690D7}" type="presParOf" srcId="{ED8F4C98-0900-4F88-A03E-79AA70AC6CB5}" destId="{5344A265-BB7F-4EB4-A42A-46A0705011F0}" srcOrd="1" destOrd="0" presId="urn:microsoft.com/office/officeart/2005/8/layout/pyramid3"/>
    <dgm:cxn modelId="{38126EDD-58DD-40C0-AACB-74861D3D0222}" type="presParOf" srcId="{5344A265-BB7F-4EB4-A42A-46A0705011F0}" destId="{F9B915CF-AEC7-4F96-9945-FE0DB13C2FE7}" srcOrd="0" destOrd="0" presId="urn:microsoft.com/office/officeart/2005/8/layout/pyramid3"/>
    <dgm:cxn modelId="{99A9E151-D536-448B-B285-33A652E630B9}" type="presParOf" srcId="{5344A265-BB7F-4EB4-A42A-46A0705011F0}" destId="{11F8D764-1870-44BE-9632-FEC96FC6819D}" srcOrd="1" destOrd="0" presId="urn:microsoft.com/office/officeart/2005/8/layout/pyramid3"/>
    <dgm:cxn modelId="{344360D3-59FB-4D00-A3B4-EB0609726631}" type="presParOf" srcId="{ED8F4C98-0900-4F88-A03E-79AA70AC6CB5}" destId="{7C5CAFF8-2D91-4C4E-BA38-24F495BFD9E9}" srcOrd="2" destOrd="0" presId="urn:microsoft.com/office/officeart/2005/8/layout/pyramid3"/>
    <dgm:cxn modelId="{3546F10B-BCD4-4092-81F3-B34C813C7E07}" type="presParOf" srcId="{7C5CAFF8-2D91-4C4E-BA38-24F495BFD9E9}" destId="{19E7EF62-954E-41CB-961F-82AC8F109437}" srcOrd="0" destOrd="0" presId="urn:microsoft.com/office/officeart/2005/8/layout/pyramid3"/>
    <dgm:cxn modelId="{791A781D-220E-4638-98F6-F1E188D33DB2}" type="presParOf" srcId="{7C5CAFF8-2D91-4C4E-BA38-24F495BFD9E9}" destId="{3F4E7307-9AEE-4E01-B4D2-8C4824BC001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43CFA40-F99C-4D7B-9E96-1DFC10BC2A03}" type="doc">
      <dgm:prSet loTypeId="urn:microsoft.com/office/officeart/2005/8/layout/pyramid1" loCatId="pyramid" qsTypeId="urn:microsoft.com/office/officeart/2005/8/quickstyle/simple1" qsCatId="simple" csTypeId="urn:microsoft.com/office/officeart/2005/8/colors/accent2_2" csCatId="accent2" phldr="1"/>
      <dgm:spPr/>
    </dgm:pt>
    <dgm:pt modelId="{910EC6DE-9C19-4B1B-8819-6EE455EDFD1A}">
      <dgm:prSet phldrT="[文本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月面是否存在月球车难以跨越的障碍？</a:t>
          </a:r>
        </a:p>
      </dgm:t>
    </dgm:pt>
    <dgm:pt modelId="{F311EFAF-0466-4E6A-A0B3-1436CD895CF6}" type="parTrans" cxnId="{4CCF2B07-6B8C-420A-898B-677F04AF4CDF}">
      <dgm:prSet/>
      <dgm:spPr/>
      <dgm:t>
        <a:bodyPr/>
        <a:lstStyle/>
        <a:p>
          <a:endParaRPr lang="zh-CN" altLang="en-US"/>
        </a:p>
      </dgm:t>
    </dgm:pt>
    <dgm:pt modelId="{7AF63CB6-768D-4D2A-AAA4-86A7F31A02F9}" type="sibTrans" cxnId="{4CCF2B07-6B8C-420A-898B-677F04AF4CDF}">
      <dgm:prSet/>
      <dgm:spPr/>
      <dgm:t>
        <a:bodyPr/>
        <a:lstStyle/>
        <a:p>
          <a:endParaRPr lang="zh-CN" altLang="en-US"/>
        </a:p>
      </dgm:t>
    </dgm:pt>
    <dgm:pt modelId="{5C3BCA69-D605-4BF8-96F0-6143153A320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8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这些障碍有哪些类别？</a:t>
          </a:r>
        </a:p>
      </dgm:t>
    </dgm:pt>
    <dgm:pt modelId="{CBA6CEA3-7644-411C-B1D2-5B58E6966F92}" type="parTrans" cxnId="{6C7EF5F0-7D98-4035-9C5D-24D63E5254F8}">
      <dgm:prSet/>
      <dgm:spPr/>
      <dgm:t>
        <a:bodyPr/>
        <a:lstStyle/>
        <a:p>
          <a:endParaRPr lang="zh-CN" altLang="en-US"/>
        </a:p>
      </dgm:t>
    </dgm:pt>
    <dgm:pt modelId="{438D12D4-38A1-4C01-A416-2A69F064AF80}" type="sibTrans" cxnId="{6C7EF5F0-7D98-4035-9C5D-24D63E5254F8}">
      <dgm:prSet/>
      <dgm:spPr/>
      <dgm:t>
        <a:bodyPr/>
        <a:lstStyle/>
        <a:p>
          <a:endParaRPr lang="zh-CN" altLang="en-US"/>
        </a:p>
      </dgm:t>
    </dgm:pt>
    <dgm:pt modelId="{B35B7118-F863-452A-BAE8-8649EFB911F9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8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月球车如何识别这些类别的障碍？</a:t>
          </a:r>
        </a:p>
      </dgm:t>
    </dgm:pt>
    <dgm:pt modelId="{50588094-0441-456B-9478-1938C21076D5}" type="parTrans" cxnId="{7C7FBEE6-C2E9-4A95-9460-7ED8E934FC9D}">
      <dgm:prSet/>
      <dgm:spPr/>
      <dgm:t>
        <a:bodyPr/>
        <a:lstStyle/>
        <a:p>
          <a:endParaRPr lang="zh-CN" altLang="en-US"/>
        </a:p>
      </dgm:t>
    </dgm:pt>
    <dgm:pt modelId="{F09EACE6-94CB-4601-B1CE-FFEF1232C860}" type="sibTrans" cxnId="{7C7FBEE6-C2E9-4A95-9460-7ED8E934FC9D}">
      <dgm:prSet/>
      <dgm:spPr/>
      <dgm:t>
        <a:bodyPr/>
        <a:lstStyle/>
        <a:p>
          <a:endParaRPr lang="zh-CN" altLang="en-US"/>
        </a:p>
      </dgm:t>
    </dgm:pt>
    <dgm:pt modelId="{B629A42E-CE7A-4AA7-8497-3C84217E8293}" type="pres">
      <dgm:prSet presAssocID="{E43CFA40-F99C-4D7B-9E96-1DFC10BC2A03}" presName="Name0" presStyleCnt="0">
        <dgm:presLayoutVars>
          <dgm:dir/>
          <dgm:animLvl val="lvl"/>
          <dgm:resizeHandles val="exact"/>
        </dgm:presLayoutVars>
      </dgm:prSet>
      <dgm:spPr/>
    </dgm:pt>
    <dgm:pt modelId="{62947AE2-D279-4F7F-B42C-3DB41117BE32}" type="pres">
      <dgm:prSet presAssocID="{910EC6DE-9C19-4B1B-8819-6EE455EDFD1A}" presName="Name8" presStyleCnt="0"/>
      <dgm:spPr/>
    </dgm:pt>
    <dgm:pt modelId="{EB7E367D-D5C2-4551-A89E-28129AF6F16F}" type="pres">
      <dgm:prSet presAssocID="{910EC6DE-9C19-4B1B-8819-6EE455EDFD1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1DD81E-5FD7-45D0-9899-655549A61B77}" type="pres">
      <dgm:prSet presAssocID="{910EC6DE-9C19-4B1B-8819-6EE455EDFD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7BFF0-A10F-48D0-AF15-4E5693DA7399}" type="pres">
      <dgm:prSet presAssocID="{5C3BCA69-D605-4BF8-96F0-6143153A3207}" presName="Name8" presStyleCnt="0"/>
      <dgm:spPr/>
    </dgm:pt>
    <dgm:pt modelId="{80D94E22-CA24-481D-8BA8-91F54C843208}" type="pres">
      <dgm:prSet presAssocID="{5C3BCA69-D605-4BF8-96F0-6143153A320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16D2A-F675-4E4D-918D-1F997182A0D3}" type="pres">
      <dgm:prSet presAssocID="{5C3BCA69-D605-4BF8-96F0-6143153A32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64F7C6-09A8-433C-B2CE-A6F28E2A7F89}" type="pres">
      <dgm:prSet presAssocID="{B35B7118-F863-452A-BAE8-8649EFB911F9}" presName="Name8" presStyleCnt="0"/>
      <dgm:spPr/>
    </dgm:pt>
    <dgm:pt modelId="{53A4B322-8392-4334-BB11-31F974BC619F}" type="pres">
      <dgm:prSet presAssocID="{B35B7118-F863-452A-BAE8-8649EFB911F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3D80CF-D311-4CCF-9E8F-0AC14E648BC6}" type="pres">
      <dgm:prSet presAssocID="{B35B7118-F863-452A-BAE8-8649EFB911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68C709-A9F9-4035-A434-774838D4F6EA}" type="presOf" srcId="{5C3BCA69-D605-4BF8-96F0-6143153A3207}" destId="{57C16D2A-F675-4E4D-918D-1F997182A0D3}" srcOrd="1" destOrd="0" presId="urn:microsoft.com/office/officeart/2005/8/layout/pyramid1"/>
    <dgm:cxn modelId="{CC2A9F70-5BE8-4249-B08E-22556D2DD066}" type="presOf" srcId="{910EC6DE-9C19-4B1B-8819-6EE455EDFD1A}" destId="{EB7E367D-D5C2-4551-A89E-28129AF6F16F}" srcOrd="0" destOrd="0" presId="urn:microsoft.com/office/officeart/2005/8/layout/pyramid1"/>
    <dgm:cxn modelId="{7C7FBEE6-C2E9-4A95-9460-7ED8E934FC9D}" srcId="{E43CFA40-F99C-4D7B-9E96-1DFC10BC2A03}" destId="{B35B7118-F863-452A-BAE8-8649EFB911F9}" srcOrd="2" destOrd="0" parTransId="{50588094-0441-456B-9478-1938C21076D5}" sibTransId="{F09EACE6-94CB-4601-B1CE-FFEF1232C860}"/>
    <dgm:cxn modelId="{8E5BEC08-C52D-4FC4-9347-C0C00745543D}" type="presOf" srcId="{910EC6DE-9C19-4B1B-8819-6EE455EDFD1A}" destId="{FE1DD81E-5FD7-45D0-9899-655549A61B77}" srcOrd="1" destOrd="0" presId="urn:microsoft.com/office/officeart/2005/8/layout/pyramid1"/>
    <dgm:cxn modelId="{4CCF2B07-6B8C-420A-898B-677F04AF4CDF}" srcId="{E43CFA40-F99C-4D7B-9E96-1DFC10BC2A03}" destId="{910EC6DE-9C19-4B1B-8819-6EE455EDFD1A}" srcOrd="0" destOrd="0" parTransId="{F311EFAF-0466-4E6A-A0B3-1436CD895CF6}" sibTransId="{7AF63CB6-768D-4D2A-AAA4-86A7F31A02F9}"/>
    <dgm:cxn modelId="{71DB65CD-1499-4B9E-B55D-7F78ECCFB413}" type="presOf" srcId="{5C3BCA69-D605-4BF8-96F0-6143153A3207}" destId="{80D94E22-CA24-481D-8BA8-91F54C843208}" srcOrd="0" destOrd="0" presId="urn:microsoft.com/office/officeart/2005/8/layout/pyramid1"/>
    <dgm:cxn modelId="{616CF04C-3A6D-4BF0-923B-81FB3DF88373}" type="presOf" srcId="{B35B7118-F863-452A-BAE8-8649EFB911F9}" destId="{943D80CF-D311-4CCF-9E8F-0AC14E648BC6}" srcOrd="1" destOrd="0" presId="urn:microsoft.com/office/officeart/2005/8/layout/pyramid1"/>
    <dgm:cxn modelId="{8FB8CE4E-B59D-4481-AC7D-2569132E3304}" type="presOf" srcId="{E43CFA40-F99C-4D7B-9E96-1DFC10BC2A03}" destId="{B629A42E-CE7A-4AA7-8497-3C84217E8293}" srcOrd="0" destOrd="0" presId="urn:microsoft.com/office/officeart/2005/8/layout/pyramid1"/>
    <dgm:cxn modelId="{6C7EF5F0-7D98-4035-9C5D-24D63E5254F8}" srcId="{E43CFA40-F99C-4D7B-9E96-1DFC10BC2A03}" destId="{5C3BCA69-D605-4BF8-96F0-6143153A3207}" srcOrd="1" destOrd="0" parTransId="{CBA6CEA3-7644-411C-B1D2-5B58E6966F92}" sibTransId="{438D12D4-38A1-4C01-A416-2A69F064AF80}"/>
    <dgm:cxn modelId="{AF3793DB-3FA7-43A6-936B-63E701F66433}" type="presOf" srcId="{B35B7118-F863-452A-BAE8-8649EFB911F9}" destId="{53A4B322-8392-4334-BB11-31F974BC619F}" srcOrd="0" destOrd="0" presId="urn:microsoft.com/office/officeart/2005/8/layout/pyramid1"/>
    <dgm:cxn modelId="{B76BEE21-E249-4D6F-94FB-4C8D54F2BBEF}" type="presParOf" srcId="{B629A42E-CE7A-4AA7-8497-3C84217E8293}" destId="{62947AE2-D279-4F7F-B42C-3DB41117BE32}" srcOrd="0" destOrd="0" presId="urn:microsoft.com/office/officeart/2005/8/layout/pyramid1"/>
    <dgm:cxn modelId="{898B4E3B-E541-4C5C-B29B-7BAF446D1592}" type="presParOf" srcId="{62947AE2-D279-4F7F-B42C-3DB41117BE32}" destId="{EB7E367D-D5C2-4551-A89E-28129AF6F16F}" srcOrd="0" destOrd="0" presId="urn:microsoft.com/office/officeart/2005/8/layout/pyramid1"/>
    <dgm:cxn modelId="{5877C52E-235E-4500-8E6D-9402EA4044EA}" type="presParOf" srcId="{62947AE2-D279-4F7F-B42C-3DB41117BE32}" destId="{FE1DD81E-5FD7-45D0-9899-655549A61B77}" srcOrd="1" destOrd="0" presId="urn:microsoft.com/office/officeart/2005/8/layout/pyramid1"/>
    <dgm:cxn modelId="{FE09D6EC-1B76-4CFA-9917-F2CE382D9C81}" type="presParOf" srcId="{B629A42E-CE7A-4AA7-8497-3C84217E8293}" destId="{8FF7BFF0-A10F-48D0-AF15-4E5693DA7399}" srcOrd="1" destOrd="0" presId="urn:microsoft.com/office/officeart/2005/8/layout/pyramid1"/>
    <dgm:cxn modelId="{55BB993F-67A8-4800-A383-433F07745947}" type="presParOf" srcId="{8FF7BFF0-A10F-48D0-AF15-4E5693DA7399}" destId="{80D94E22-CA24-481D-8BA8-91F54C843208}" srcOrd="0" destOrd="0" presId="urn:microsoft.com/office/officeart/2005/8/layout/pyramid1"/>
    <dgm:cxn modelId="{2A4CCB63-34AF-4C6C-8EAE-FC0FA11242FB}" type="presParOf" srcId="{8FF7BFF0-A10F-48D0-AF15-4E5693DA7399}" destId="{57C16D2A-F675-4E4D-918D-1F997182A0D3}" srcOrd="1" destOrd="0" presId="urn:microsoft.com/office/officeart/2005/8/layout/pyramid1"/>
    <dgm:cxn modelId="{72937FCA-A70F-4BCC-BCC9-3FB545904741}" type="presParOf" srcId="{B629A42E-CE7A-4AA7-8497-3C84217E8293}" destId="{8F64F7C6-09A8-433C-B2CE-A6F28E2A7F89}" srcOrd="2" destOrd="0" presId="urn:microsoft.com/office/officeart/2005/8/layout/pyramid1"/>
    <dgm:cxn modelId="{A5B7AB46-3083-4432-AD00-851CC82202B3}" type="presParOf" srcId="{8F64F7C6-09A8-433C-B2CE-A6F28E2A7F89}" destId="{53A4B322-8392-4334-BB11-31F974BC619F}" srcOrd="0" destOrd="0" presId="urn:microsoft.com/office/officeart/2005/8/layout/pyramid1"/>
    <dgm:cxn modelId="{355FD719-0AB8-45D9-B83F-4A9A32C97C1E}" type="presParOf" srcId="{8F64F7C6-09A8-433C-B2CE-A6F28E2A7F89}" destId="{943D80CF-D311-4CCF-9E8F-0AC14E648BC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E82EA65-6D2D-4805-AC51-9CA0DF8035B1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08CE20CF-B01D-4714-ABFD-1B42CBA44F80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如何避开障碍？</a:t>
          </a:r>
          <a:endParaRPr lang="zh-CN" altLang="en-US" sz="2400" b="1" dirty="0">
            <a:solidFill>
              <a:schemeClr val="accent4"/>
            </a:solidFill>
            <a:latin typeface="微软雅黑" pitchFamily="34" charset="-122"/>
            <a:ea typeface="微软雅黑" pitchFamily="34" charset="-122"/>
          </a:endParaRPr>
        </a:p>
      </dgm:t>
    </dgm:pt>
    <dgm:pt modelId="{1E8BBBDE-4FDA-4382-87CE-C1F0E189946C}" type="parTrans" cxnId="{634308F5-A429-42E8-B821-34C435B3821C}">
      <dgm:prSet/>
      <dgm:spPr/>
      <dgm:t>
        <a:bodyPr/>
        <a:lstStyle/>
        <a:p>
          <a:endParaRPr lang="zh-CN" altLang="en-US"/>
        </a:p>
      </dgm:t>
    </dgm:pt>
    <dgm:pt modelId="{953F2CE6-3B79-4FA2-8000-246385391A04}" type="sibTrans" cxnId="{634308F5-A429-42E8-B821-34C435B3821C}">
      <dgm:prSet/>
      <dgm:spPr/>
      <dgm:t>
        <a:bodyPr/>
        <a:lstStyle/>
        <a:p>
          <a:endParaRPr lang="zh-CN" altLang="en-US"/>
        </a:p>
      </dgm:t>
    </dgm:pt>
    <dgm:pt modelId="{DD2C3747-EA32-4FBB-87A5-6F194A55617B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在进行最优路径规划时</a:t>
          </a:r>
          <a:r>
            <a:rPr lang="zh-CN" altLang="en-US" sz="2000" b="1" dirty="0">
              <a:solidFill>
                <a:schemeClr val="tx1">
                  <a:lumMod val="50000"/>
                </a:schemeClr>
              </a:solidFill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是否必须  考虑障碍避绕</a:t>
          </a:r>
          <a:r>
            <a:rPr lang="zh-CN" altLang="en-US" sz="20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？</a:t>
          </a:r>
          <a:endParaRPr lang="zh-CN" altLang="en-US" sz="2000" dirty="0">
            <a:solidFill>
              <a:schemeClr val="accent4"/>
            </a:solidFill>
          </a:endParaRPr>
        </a:p>
      </dgm:t>
    </dgm:pt>
    <dgm:pt modelId="{FFD5AB71-50F1-43BE-8B72-1FC616786409}" type="parTrans" cxnId="{2E24EAB4-4C09-447A-82E8-8FFE1FB37008}">
      <dgm:prSet/>
      <dgm:spPr/>
      <dgm:t>
        <a:bodyPr/>
        <a:lstStyle/>
        <a:p>
          <a:endParaRPr lang="zh-CN" altLang="en-US"/>
        </a:p>
      </dgm:t>
    </dgm:pt>
    <dgm:pt modelId="{C26FB916-AED6-4705-8052-44C9BB606AC1}" type="sibTrans" cxnId="{2E24EAB4-4C09-447A-82E8-8FFE1FB37008}">
      <dgm:prSet/>
      <dgm:spPr/>
      <dgm:t>
        <a:bodyPr/>
        <a:lstStyle/>
        <a:p>
          <a:endParaRPr lang="zh-CN" altLang="en-US"/>
        </a:p>
      </dgm:t>
    </dgm:pt>
    <dgm:pt modelId="{ED8F4C98-0900-4F88-A03E-79AA70AC6CB5}" type="pres">
      <dgm:prSet presAssocID="{EE82EA65-6D2D-4805-AC51-9CA0DF8035B1}" presName="Name0" presStyleCnt="0">
        <dgm:presLayoutVars>
          <dgm:dir/>
          <dgm:animLvl val="lvl"/>
          <dgm:resizeHandles val="exact"/>
        </dgm:presLayoutVars>
      </dgm:prSet>
      <dgm:spPr/>
    </dgm:pt>
    <dgm:pt modelId="{67AFAD70-C9C9-4CD7-A009-26D335D3C67F}" type="pres">
      <dgm:prSet presAssocID="{08CE20CF-B01D-4714-ABFD-1B42CBA44F80}" presName="Name8" presStyleCnt="0"/>
      <dgm:spPr/>
    </dgm:pt>
    <dgm:pt modelId="{C791273E-3412-4D70-8AC4-DBAD14257B29}" type="pres">
      <dgm:prSet presAssocID="{08CE20CF-B01D-4714-ABFD-1B42CBA44F80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36D26-A1F4-4DFF-BB05-EE7A543AC6E9}" type="pres">
      <dgm:prSet presAssocID="{08CE20CF-B01D-4714-ABFD-1B42CBA44F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44A265-BB7F-4EB4-A42A-46A0705011F0}" type="pres">
      <dgm:prSet presAssocID="{DD2C3747-EA32-4FBB-87A5-6F194A55617B}" presName="Name8" presStyleCnt="0"/>
      <dgm:spPr/>
    </dgm:pt>
    <dgm:pt modelId="{F9B915CF-AEC7-4F96-9945-FE0DB13C2FE7}" type="pres">
      <dgm:prSet presAssocID="{DD2C3747-EA32-4FBB-87A5-6F194A55617B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8D764-1870-44BE-9632-FEC96FC6819D}" type="pres">
      <dgm:prSet presAssocID="{DD2C3747-EA32-4FBB-87A5-6F194A55617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F80DA2-BC8E-4F7C-BC5C-1C950C941C1A}" type="presOf" srcId="{DD2C3747-EA32-4FBB-87A5-6F194A55617B}" destId="{11F8D764-1870-44BE-9632-FEC96FC6819D}" srcOrd="1" destOrd="0" presId="urn:microsoft.com/office/officeart/2005/8/layout/pyramid3"/>
    <dgm:cxn modelId="{634308F5-A429-42E8-B821-34C435B3821C}" srcId="{EE82EA65-6D2D-4805-AC51-9CA0DF8035B1}" destId="{08CE20CF-B01D-4714-ABFD-1B42CBA44F80}" srcOrd="0" destOrd="0" parTransId="{1E8BBBDE-4FDA-4382-87CE-C1F0E189946C}" sibTransId="{953F2CE6-3B79-4FA2-8000-246385391A04}"/>
    <dgm:cxn modelId="{F4F5308F-7063-402A-8009-B3AC4D7E4A83}" type="presOf" srcId="{EE82EA65-6D2D-4805-AC51-9CA0DF8035B1}" destId="{ED8F4C98-0900-4F88-A03E-79AA70AC6CB5}" srcOrd="0" destOrd="0" presId="urn:microsoft.com/office/officeart/2005/8/layout/pyramid3"/>
    <dgm:cxn modelId="{75C52FE6-AE5F-4561-85F4-B46A2B070E61}" type="presOf" srcId="{08CE20CF-B01D-4714-ABFD-1B42CBA44F80}" destId="{C791273E-3412-4D70-8AC4-DBAD14257B29}" srcOrd="0" destOrd="0" presId="urn:microsoft.com/office/officeart/2005/8/layout/pyramid3"/>
    <dgm:cxn modelId="{FE32A037-6056-40AE-8432-E4ECFBB71190}" type="presOf" srcId="{DD2C3747-EA32-4FBB-87A5-6F194A55617B}" destId="{F9B915CF-AEC7-4F96-9945-FE0DB13C2FE7}" srcOrd="0" destOrd="0" presId="urn:microsoft.com/office/officeart/2005/8/layout/pyramid3"/>
    <dgm:cxn modelId="{2E24EAB4-4C09-447A-82E8-8FFE1FB37008}" srcId="{EE82EA65-6D2D-4805-AC51-9CA0DF8035B1}" destId="{DD2C3747-EA32-4FBB-87A5-6F194A55617B}" srcOrd="1" destOrd="0" parTransId="{FFD5AB71-50F1-43BE-8B72-1FC616786409}" sibTransId="{C26FB916-AED6-4705-8052-44C9BB606AC1}"/>
    <dgm:cxn modelId="{C8E40006-04BA-49AE-8C9A-EB01CF5C3A1A}" type="presOf" srcId="{08CE20CF-B01D-4714-ABFD-1B42CBA44F80}" destId="{51E36D26-A1F4-4DFF-BB05-EE7A543AC6E9}" srcOrd="1" destOrd="0" presId="urn:microsoft.com/office/officeart/2005/8/layout/pyramid3"/>
    <dgm:cxn modelId="{2BEE098B-7E0F-4D59-86CB-670FF3C6AEB0}" type="presParOf" srcId="{ED8F4C98-0900-4F88-A03E-79AA70AC6CB5}" destId="{67AFAD70-C9C9-4CD7-A009-26D335D3C67F}" srcOrd="0" destOrd="0" presId="urn:microsoft.com/office/officeart/2005/8/layout/pyramid3"/>
    <dgm:cxn modelId="{4458A90C-09E4-42CC-B71C-ACACC78536BE}" type="presParOf" srcId="{67AFAD70-C9C9-4CD7-A009-26D335D3C67F}" destId="{C791273E-3412-4D70-8AC4-DBAD14257B29}" srcOrd="0" destOrd="0" presId="urn:microsoft.com/office/officeart/2005/8/layout/pyramid3"/>
    <dgm:cxn modelId="{7D01F5F2-7A84-49E3-BA62-7DDB1F4674A8}" type="presParOf" srcId="{67AFAD70-C9C9-4CD7-A009-26D335D3C67F}" destId="{51E36D26-A1F4-4DFF-BB05-EE7A543AC6E9}" srcOrd="1" destOrd="0" presId="urn:microsoft.com/office/officeart/2005/8/layout/pyramid3"/>
    <dgm:cxn modelId="{68C52BF1-739C-4AC1-B4A8-74BB0C417E8F}" type="presParOf" srcId="{ED8F4C98-0900-4F88-A03E-79AA70AC6CB5}" destId="{5344A265-BB7F-4EB4-A42A-46A0705011F0}" srcOrd="1" destOrd="0" presId="urn:microsoft.com/office/officeart/2005/8/layout/pyramid3"/>
    <dgm:cxn modelId="{185C4D35-6318-4D9D-9BA9-0E4BC48B8289}" type="presParOf" srcId="{5344A265-BB7F-4EB4-A42A-46A0705011F0}" destId="{F9B915CF-AEC7-4F96-9945-FE0DB13C2FE7}" srcOrd="0" destOrd="0" presId="urn:microsoft.com/office/officeart/2005/8/layout/pyramid3"/>
    <dgm:cxn modelId="{FCC7B683-3337-4A84-B711-8323F7459CAD}" type="presParOf" srcId="{5344A265-BB7F-4EB4-A42A-46A0705011F0}" destId="{11F8D764-1870-44BE-9632-FEC96FC6819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43CFA40-F99C-4D7B-9E96-1DFC10BC2A03}" type="doc">
      <dgm:prSet loTypeId="urn:microsoft.com/office/officeart/2005/8/layout/pyramid1" loCatId="pyramid" qsTypeId="urn:microsoft.com/office/officeart/2005/8/quickstyle/simple1" qsCatId="simple" csTypeId="urn:microsoft.com/office/officeart/2005/8/colors/accent2_2" csCatId="accent2" phldr="1"/>
      <dgm:spPr/>
    </dgm:pt>
    <dgm:pt modelId="{910EC6DE-9C19-4B1B-8819-6EE455EDFD1A}">
      <dgm:prSet phldrT="[文本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zh-CN" altLang="en-US" sz="20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月面是否存在月球车   难以跨越的障碍？</a:t>
          </a:r>
        </a:p>
      </dgm:t>
    </dgm:pt>
    <dgm:pt modelId="{F311EFAF-0466-4E6A-A0B3-1436CD895CF6}" type="parTrans" cxnId="{4CCF2B07-6B8C-420A-898B-677F04AF4CDF}">
      <dgm:prSet/>
      <dgm:spPr/>
      <dgm:t>
        <a:bodyPr/>
        <a:lstStyle/>
        <a:p>
          <a:endParaRPr lang="zh-CN" altLang="en-US"/>
        </a:p>
      </dgm:t>
    </dgm:pt>
    <dgm:pt modelId="{7AF63CB6-768D-4D2A-AAA4-86A7F31A02F9}" type="sibTrans" cxnId="{4CCF2B07-6B8C-420A-898B-677F04AF4CDF}">
      <dgm:prSet/>
      <dgm:spPr/>
      <dgm:t>
        <a:bodyPr/>
        <a:lstStyle/>
        <a:p>
          <a:endParaRPr lang="zh-CN" altLang="en-US"/>
        </a:p>
      </dgm:t>
    </dgm:pt>
    <dgm:pt modelId="{5C3BCA69-D605-4BF8-96F0-6143153A320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这些障碍有哪些类别？</a:t>
          </a:r>
        </a:p>
      </dgm:t>
    </dgm:pt>
    <dgm:pt modelId="{CBA6CEA3-7644-411C-B1D2-5B58E6966F92}" type="parTrans" cxnId="{6C7EF5F0-7D98-4035-9C5D-24D63E5254F8}">
      <dgm:prSet/>
      <dgm:spPr/>
      <dgm:t>
        <a:bodyPr/>
        <a:lstStyle/>
        <a:p>
          <a:endParaRPr lang="zh-CN" altLang="en-US"/>
        </a:p>
      </dgm:t>
    </dgm:pt>
    <dgm:pt modelId="{438D12D4-38A1-4C01-A416-2A69F064AF80}" type="sibTrans" cxnId="{6C7EF5F0-7D98-4035-9C5D-24D63E5254F8}">
      <dgm:prSet/>
      <dgm:spPr/>
      <dgm:t>
        <a:bodyPr/>
        <a:lstStyle/>
        <a:p>
          <a:endParaRPr lang="zh-CN" altLang="en-US"/>
        </a:p>
      </dgm:t>
    </dgm:pt>
    <dgm:pt modelId="{B35B7118-F863-452A-BAE8-8649EFB911F9}">
      <dgm:prSet phldrT="[文本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400" b="1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月球车如何识别这些类别的障碍？</a:t>
          </a:r>
        </a:p>
      </dgm:t>
    </dgm:pt>
    <dgm:pt modelId="{50588094-0441-456B-9478-1938C21076D5}" type="parTrans" cxnId="{7C7FBEE6-C2E9-4A95-9460-7ED8E934FC9D}">
      <dgm:prSet/>
      <dgm:spPr/>
      <dgm:t>
        <a:bodyPr/>
        <a:lstStyle/>
        <a:p>
          <a:endParaRPr lang="zh-CN" altLang="en-US"/>
        </a:p>
      </dgm:t>
    </dgm:pt>
    <dgm:pt modelId="{F09EACE6-94CB-4601-B1CE-FFEF1232C860}" type="sibTrans" cxnId="{7C7FBEE6-C2E9-4A95-9460-7ED8E934FC9D}">
      <dgm:prSet/>
      <dgm:spPr/>
      <dgm:t>
        <a:bodyPr/>
        <a:lstStyle/>
        <a:p>
          <a:endParaRPr lang="zh-CN" altLang="en-US"/>
        </a:p>
      </dgm:t>
    </dgm:pt>
    <dgm:pt modelId="{B629A42E-CE7A-4AA7-8497-3C84217E8293}" type="pres">
      <dgm:prSet presAssocID="{E43CFA40-F99C-4D7B-9E96-1DFC10BC2A03}" presName="Name0" presStyleCnt="0">
        <dgm:presLayoutVars>
          <dgm:dir/>
          <dgm:animLvl val="lvl"/>
          <dgm:resizeHandles val="exact"/>
        </dgm:presLayoutVars>
      </dgm:prSet>
      <dgm:spPr/>
    </dgm:pt>
    <dgm:pt modelId="{62947AE2-D279-4F7F-B42C-3DB41117BE32}" type="pres">
      <dgm:prSet presAssocID="{910EC6DE-9C19-4B1B-8819-6EE455EDFD1A}" presName="Name8" presStyleCnt="0"/>
      <dgm:spPr/>
    </dgm:pt>
    <dgm:pt modelId="{EB7E367D-D5C2-4551-A89E-28129AF6F16F}" type="pres">
      <dgm:prSet presAssocID="{910EC6DE-9C19-4B1B-8819-6EE455EDFD1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1DD81E-5FD7-45D0-9899-655549A61B77}" type="pres">
      <dgm:prSet presAssocID="{910EC6DE-9C19-4B1B-8819-6EE455EDFD1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7BFF0-A10F-48D0-AF15-4E5693DA7399}" type="pres">
      <dgm:prSet presAssocID="{5C3BCA69-D605-4BF8-96F0-6143153A3207}" presName="Name8" presStyleCnt="0"/>
      <dgm:spPr/>
    </dgm:pt>
    <dgm:pt modelId="{80D94E22-CA24-481D-8BA8-91F54C843208}" type="pres">
      <dgm:prSet presAssocID="{5C3BCA69-D605-4BF8-96F0-6143153A320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16D2A-F675-4E4D-918D-1F997182A0D3}" type="pres">
      <dgm:prSet presAssocID="{5C3BCA69-D605-4BF8-96F0-6143153A32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64F7C6-09A8-433C-B2CE-A6F28E2A7F89}" type="pres">
      <dgm:prSet presAssocID="{B35B7118-F863-452A-BAE8-8649EFB911F9}" presName="Name8" presStyleCnt="0"/>
      <dgm:spPr/>
    </dgm:pt>
    <dgm:pt modelId="{53A4B322-8392-4334-BB11-31F974BC619F}" type="pres">
      <dgm:prSet presAssocID="{B35B7118-F863-452A-BAE8-8649EFB911F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3D80CF-D311-4CCF-9E8F-0AC14E648BC6}" type="pres">
      <dgm:prSet presAssocID="{B35B7118-F863-452A-BAE8-8649EFB911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BE92D7-82EB-40E6-AF99-AABF56A0E47A}" type="presOf" srcId="{910EC6DE-9C19-4B1B-8819-6EE455EDFD1A}" destId="{FE1DD81E-5FD7-45D0-9899-655549A61B77}" srcOrd="1" destOrd="0" presId="urn:microsoft.com/office/officeart/2005/8/layout/pyramid1"/>
    <dgm:cxn modelId="{2C6DDABC-F7D8-412A-A16C-F778AEBD634E}" type="presOf" srcId="{E43CFA40-F99C-4D7B-9E96-1DFC10BC2A03}" destId="{B629A42E-CE7A-4AA7-8497-3C84217E8293}" srcOrd="0" destOrd="0" presId="urn:microsoft.com/office/officeart/2005/8/layout/pyramid1"/>
    <dgm:cxn modelId="{7C7FBEE6-C2E9-4A95-9460-7ED8E934FC9D}" srcId="{E43CFA40-F99C-4D7B-9E96-1DFC10BC2A03}" destId="{B35B7118-F863-452A-BAE8-8649EFB911F9}" srcOrd="2" destOrd="0" parTransId="{50588094-0441-456B-9478-1938C21076D5}" sibTransId="{F09EACE6-94CB-4601-B1CE-FFEF1232C860}"/>
    <dgm:cxn modelId="{4CCF2B07-6B8C-420A-898B-677F04AF4CDF}" srcId="{E43CFA40-F99C-4D7B-9E96-1DFC10BC2A03}" destId="{910EC6DE-9C19-4B1B-8819-6EE455EDFD1A}" srcOrd="0" destOrd="0" parTransId="{F311EFAF-0466-4E6A-A0B3-1436CD895CF6}" sibTransId="{7AF63CB6-768D-4D2A-AAA4-86A7F31A02F9}"/>
    <dgm:cxn modelId="{189C334E-C5F8-413F-8E1E-E6D5203CB9B1}" type="presOf" srcId="{910EC6DE-9C19-4B1B-8819-6EE455EDFD1A}" destId="{EB7E367D-D5C2-4551-A89E-28129AF6F16F}" srcOrd="0" destOrd="0" presId="urn:microsoft.com/office/officeart/2005/8/layout/pyramid1"/>
    <dgm:cxn modelId="{552D33C2-0B1A-4584-A6D8-569818EA82C1}" type="presOf" srcId="{B35B7118-F863-452A-BAE8-8649EFB911F9}" destId="{943D80CF-D311-4CCF-9E8F-0AC14E648BC6}" srcOrd="1" destOrd="0" presId="urn:microsoft.com/office/officeart/2005/8/layout/pyramid1"/>
    <dgm:cxn modelId="{1CE9D6D9-CDED-4554-B007-8B33ACD1F531}" type="presOf" srcId="{B35B7118-F863-452A-BAE8-8649EFB911F9}" destId="{53A4B322-8392-4334-BB11-31F974BC619F}" srcOrd="0" destOrd="0" presId="urn:microsoft.com/office/officeart/2005/8/layout/pyramid1"/>
    <dgm:cxn modelId="{65FBFF51-5D9B-4312-A70C-58F443E98EC6}" type="presOf" srcId="{5C3BCA69-D605-4BF8-96F0-6143153A3207}" destId="{80D94E22-CA24-481D-8BA8-91F54C843208}" srcOrd="0" destOrd="0" presId="urn:microsoft.com/office/officeart/2005/8/layout/pyramid1"/>
    <dgm:cxn modelId="{0753F36F-8230-48C4-8404-FA658FA84BE8}" type="presOf" srcId="{5C3BCA69-D605-4BF8-96F0-6143153A3207}" destId="{57C16D2A-F675-4E4D-918D-1F997182A0D3}" srcOrd="1" destOrd="0" presId="urn:microsoft.com/office/officeart/2005/8/layout/pyramid1"/>
    <dgm:cxn modelId="{6C7EF5F0-7D98-4035-9C5D-24D63E5254F8}" srcId="{E43CFA40-F99C-4D7B-9E96-1DFC10BC2A03}" destId="{5C3BCA69-D605-4BF8-96F0-6143153A3207}" srcOrd="1" destOrd="0" parTransId="{CBA6CEA3-7644-411C-B1D2-5B58E6966F92}" sibTransId="{438D12D4-38A1-4C01-A416-2A69F064AF80}"/>
    <dgm:cxn modelId="{2D93E079-AF95-47C3-AA6D-A023189BFA61}" type="presParOf" srcId="{B629A42E-CE7A-4AA7-8497-3C84217E8293}" destId="{62947AE2-D279-4F7F-B42C-3DB41117BE32}" srcOrd="0" destOrd="0" presId="urn:microsoft.com/office/officeart/2005/8/layout/pyramid1"/>
    <dgm:cxn modelId="{6F0DD8BE-16E4-4AB6-AE6E-87EEA6FC94E8}" type="presParOf" srcId="{62947AE2-D279-4F7F-B42C-3DB41117BE32}" destId="{EB7E367D-D5C2-4551-A89E-28129AF6F16F}" srcOrd="0" destOrd="0" presId="urn:microsoft.com/office/officeart/2005/8/layout/pyramid1"/>
    <dgm:cxn modelId="{C2FDDA50-9761-457E-B537-4684BAA6BFCB}" type="presParOf" srcId="{62947AE2-D279-4F7F-B42C-3DB41117BE32}" destId="{FE1DD81E-5FD7-45D0-9899-655549A61B77}" srcOrd="1" destOrd="0" presId="urn:microsoft.com/office/officeart/2005/8/layout/pyramid1"/>
    <dgm:cxn modelId="{3F8A8E07-F544-4B35-A161-F52E197F9A48}" type="presParOf" srcId="{B629A42E-CE7A-4AA7-8497-3C84217E8293}" destId="{8FF7BFF0-A10F-48D0-AF15-4E5693DA7399}" srcOrd="1" destOrd="0" presId="urn:microsoft.com/office/officeart/2005/8/layout/pyramid1"/>
    <dgm:cxn modelId="{31A2CB7E-47D5-4790-9269-D8C2306B3544}" type="presParOf" srcId="{8FF7BFF0-A10F-48D0-AF15-4E5693DA7399}" destId="{80D94E22-CA24-481D-8BA8-91F54C843208}" srcOrd="0" destOrd="0" presId="urn:microsoft.com/office/officeart/2005/8/layout/pyramid1"/>
    <dgm:cxn modelId="{20576ABD-C8B2-4158-8B48-6D39DDD107B2}" type="presParOf" srcId="{8FF7BFF0-A10F-48D0-AF15-4E5693DA7399}" destId="{57C16D2A-F675-4E4D-918D-1F997182A0D3}" srcOrd="1" destOrd="0" presId="urn:microsoft.com/office/officeart/2005/8/layout/pyramid1"/>
    <dgm:cxn modelId="{F437A464-88CC-4A26-A432-5AE90D965FE6}" type="presParOf" srcId="{B629A42E-CE7A-4AA7-8497-3C84217E8293}" destId="{8F64F7C6-09A8-433C-B2CE-A6F28E2A7F89}" srcOrd="2" destOrd="0" presId="urn:microsoft.com/office/officeart/2005/8/layout/pyramid1"/>
    <dgm:cxn modelId="{13D4D94B-5047-4807-9991-61EBF0A88628}" type="presParOf" srcId="{8F64F7C6-09A8-433C-B2CE-A6F28E2A7F89}" destId="{53A4B322-8392-4334-BB11-31F974BC619F}" srcOrd="0" destOrd="0" presId="urn:microsoft.com/office/officeart/2005/8/layout/pyramid1"/>
    <dgm:cxn modelId="{9C1FC8D6-82D0-4E51-8035-DEBC387813BB}" type="presParOf" srcId="{8F64F7C6-09A8-433C-B2CE-A6F28E2A7F89}" destId="{943D80CF-D311-4CCF-9E8F-0AC14E648BC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确定执行者与用例之间的关系、确定用例间关系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A48C79C7-A00F-49AA-9D75-8DD36E80042B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3.</a:t>
          </a:r>
          <a:endParaRPr lang="zh-CN" altLang="en-US" sz="3200" b="1" dirty="0">
            <a:effectLst/>
          </a:endParaRPr>
        </a:p>
      </dgm:t>
    </dgm:pt>
    <dgm:pt modelId="{4D8F32ED-5605-463D-8B84-E250095394CF}" type="par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C232BD11-E9CC-432F-9ACD-F52859F66827}" type="sib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12A5DBB-5AD4-4929-9EF7-9E11BBFC6681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描述用例（交互动作序列）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8EF021B6-8C0D-4E85-B551-2D62442BD1A4}" type="par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E3123B3-3229-4E49-9F0C-A0A75CA6EC2C}" type="sib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51A8-16CA-4FA2-BBF9-96F904EBDE5D}" type="pres">
      <dgm:prSet presAssocID="{70FBCB72-0E72-43F3-B225-F6CF5CADF21A}" presName="sp" presStyleCnt="0"/>
      <dgm:spPr/>
    </dgm:pt>
    <dgm:pt modelId="{B27FB119-BBCB-4DC7-8BD1-90C732342F4E}" type="pres">
      <dgm:prSet presAssocID="{A48C79C7-A00F-49AA-9D75-8DD36E80042B}" presName="composite" presStyleCnt="0"/>
      <dgm:spPr/>
    </dgm:pt>
    <dgm:pt modelId="{EBA6B958-B8AE-4F89-8DB9-1EDB3AC93E9A}" type="pres">
      <dgm:prSet presAssocID="{A48C79C7-A00F-49AA-9D75-8DD36E8004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D5201-9CEA-4C97-98BB-09B5D0CE7E5E}" type="pres">
      <dgm:prSet presAssocID="{A48C79C7-A00F-49AA-9D75-8DD36E8004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19E5F-E558-4D3D-B453-1B7DF4D537AB}" type="presOf" srcId="{52BD2B4A-BCA9-42C8-8753-7B6879BAF2D4}" destId="{1CD270FC-0D0E-46C9-94C1-B006FD31B379}" srcOrd="0" destOrd="0" presId="urn:microsoft.com/office/officeart/2005/8/layout/chevron2"/>
    <dgm:cxn modelId="{B18A2D36-AA2F-4D4E-877F-AF46910BEC11}" type="presOf" srcId="{54518DC8-D1BF-47EA-92E0-DD0F19FE634A}" destId="{63951282-11D0-4E12-8194-058A51A7A440}" srcOrd="0" destOrd="0" presId="urn:microsoft.com/office/officeart/2005/8/layout/chevron2"/>
    <dgm:cxn modelId="{F368DC25-9B85-47A8-8F7E-5C47CE45C9FB}" srcId="{D535EEF5-FB67-40E8-808B-C31F87DE0EA6}" destId="{A48C79C7-A00F-49AA-9D75-8DD36E80042B}" srcOrd="2" destOrd="0" parTransId="{4D8F32ED-5605-463D-8B84-E250095394CF}" sibTransId="{C232BD11-E9CC-432F-9ACD-F52859F66827}"/>
    <dgm:cxn modelId="{305AEE1F-D96B-4845-BA88-F78A6BD758C6}" type="presOf" srcId="{E8C59684-A5DA-4BFD-B245-810018E55D78}" destId="{E42D4482-0214-4877-9FE7-3ABBD9C091DC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317F74B7-67E3-4593-8FA2-2950A84C4BCD}" type="presOf" srcId="{83CC5C30-88B9-472A-ABAC-3BE87F009E0F}" destId="{9DBCE2B9-9409-4633-ADB2-B050AF9380EE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B0EE56B6-43D6-4239-8282-1BC2BDBE7B9D}" type="presOf" srcId="{D535EEF5-FB67-40E8-808B-C31F87DE0EA6}" destId="{FBAA478D-33EF-487D-8D92-B8CE96E1F8C4}" srcOrd="0" destOrd="0" presId="urn:microsoft.com/office/officeart/2005/8/layout/chevron2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D20267E7-5D92-4F39-90F9-AC2C5BA66D37}" type="presOf" srcId="{A48C79C7-A00F-49AA-9D75-8DD36E80042B}" destId="{EBA6B958-B8AE-4F89-8DB9-1EDB3AC93E9A}" srcOrd="0" destOrd="0" presId="urn:microsoft.com/office/officeart/2005/8/layout/chevron2"/>
    <dgm:cxn modelId="{0F03E278-3B5F-42D8-ABC1-A112A8DD31BC}" type="presOf" srcId="{512A5DBB-5AD4-4929-9EF7-9E11BBFC6681}" destId="{94ED5201-9CEA-4C97-98BB-09B5D0CE7E5E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09229188-ADB3-4681-9D8A-1617CC81937B}" srcId="{A48C79C7-A00F-49AA-9D75-8DD36E80042B}" destId="{512A5DBB-5AD4-4929-9EF7-9E11BBFC6681}" srcOrd="0" destOrd="0" parTransId="{8EF021B6-8C0D-4E85-B551-2D62442BD1A4}" sibTransId="{9E3123B3-3229-4E49-9F0C-A0A75CA6EC2C}"/>
    <dgm:cxn modelId="{DD0C06C9-3AA3-4BDE-B70C-DA8771464624}" type="presParOf" srcId="{FBAA478D-33EF-487D-8D92-B8CE96E1F8C4}" destId="{6C2A016C-DA86-4740-BFEE-C7661E727C83}" srcOrd="0" destOrd="0" presId="urn:microsoft.com/office/officeart/2005/8/layout/chevron2"/>
    <dgm:cxn modelId="{7F91705B-F675-46F9-AFC1-5F6AA3A452E4}" type="presParOf" srcId="{6C2A016C-DA86-4740-BFEE-C7661E727C83}" destId="{63951282-11D0-4E12-8194-058A51A7A440}" srcOrd="0" destOrd="0" presId="urn:microsoft.com/office/officeart/2005/8/layout/chevron2"/>
    <dgm:cxn modelId="{0896413C-43D0-44C3-910F-BF8A6A05B53F}" type="presParOf" srcId="{6C2A016C-DA86-4740-BFEE-C7661E727C83}" destId="{9DBCE2B9-9409-4633-ADB2-B050AF9380EE}" srcOrd="1" destOrd="0" presId="urn:microsoft.com/office/officeart/2005/8/layout/chevron2"/>
    <dgm:cxn modelId="{AC5418A8-610D-4144-9930-74A1453E69D5}" type="presParOf" srcId="{FBAA478D-33EF-487D-8D92-B8CE96E1F8C4}" destId="{7913C09D-94A8-4C30-B2A4-23B593CFA2D1}" srcOrd="1" destOrd="0" presId="urn:microsoft.com/office/officeart/2005/8/layout/chevron2"/>
    <dgm:cxn modelId="{21C6B298-2233-4BDD-AAE9-005023315648}" type="presParOf" srcId="{FBAA478D-33EF-487D-8D92-B8CE96E1F8C4}" destId="{B3255170-5A77-4ADA-A13F-BA1155A5D205}" srcOrd="2" destOrd="0" presId="urn:microsoft.com/office/officeart/2005/8/layout/chevron2"/>
    <dgm:cxn modelId="{F208B391-F7FA-4EFF-95A0-767844195B31}" type="presParOf" srcId="{B3255170-5A77-4ADA-A13F-BA1155A5D205}" destId="{1CD270FC-0D0E-46C9-94C1-B006FD31B379}" srcOrd="0" destOrd="0" presId="urn:microsoft.com/office/officeart/2005/8/layout/chevron2"/>
    <dgm:cxn modelId="{07C4637B-3742-4CC4-A18B-DC8B3ADA2434}" type="presParOf" srcId="{B3255170-5A77-4ADA-A13F-BA1155A5D205}" destId="{E42D4482-0214-4877-9FE7-3ABBD9C091DC}" srcOrd="1" destOrd="0" presId="urn:microsoft.com/office/officeart/2005/8/layout/chevron2"/>
    <dgm:cxn modelId="{EBF7A9AE-E6F3-4042-9A87-57AD35072EC7}" type="presParOf" srcId="{FBAA478D-33EF-487D-8D92-B8CE96E1F8C4}" destId="{0D6A51A8-16CA-4FA2-BBF9-96F904EBDE5D}" srcOrd="3" destOrd="0" presId="urn:microsoft.com/office/officeart/2005/8/layout/chevron2"/>
    <dgm:cxn modelId="{47B81C72-F135-403B-AC39-18B27B5ED357}" type="presParOf" srcId="{FBAA478D-33EF-487D-8D92-B8CE96E1F8C4}" destId="{B27FB119-BBCB-4DC7-8BD1-90C732342F4E}" srcOrd="4" destOrd="0" presId="urn:microsoft.com/office/officeart/2005/8/layout/chevron2"/>
    <dgm:cxn modelId="{7EE21769-6BDC-4984-9966-382B18DAAD23}" type="presParOf" srcId="{B27FB119-BBCB-4DC7-8BD1-90C732342F4E}" destId="{EBA6B958-B8AE-4F89-8DB9-1EDB3AC93E9A}" srcOrd="0" destOrd="0" presId="urn:microsoft.com/office/officeart/2005/8/layout/chevron2"/>
    <dgm:cxn modelId="{A7B9EEF1-6EB8-464B-9CEB-7B05C2DD7174}" type="presParOf" srcId="{B27FB119-BBCB-4DC7-8BD1-90C732342F4E}" destId="{94ED5201-9CEA-4C97-98BB-09B5D0CE7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4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4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确定执行者与用例之间的关系、确定用例间关系</a:t>
          </a:r>
          <a:endParaRPr lang="zh-CN" altLang="en-US" sz="24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A48C79C7-A00F-49AA-9D75-8DD36E80042B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3.</a:t>
          </a:r>
          <a:endParaRPr lang="zh-CN" altLang="en-US" sz="3200" b="1" dirty="0">
            <a:effectLst/>
          </a:endParaRPr>
        </a:p>
      </dgm:t>
    </dgm:pt>
    <dgm:pt modelId="{4D8F32ED-5605-463D-8B84-E250095394CF}" type="par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C232BD11-E9CC-432F-9ACD-F52859F66827}" type="sib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12A5DBB-5AD4-4929-9EF7-9E11BBFC6681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用例描述的完整内容</a:t>
          </a:r>
          <a:endParaRPr lang="zh-CN" altLang="en-US" sz="2400" b="1" dirty="0">
            <a:solidFill>
              <a:srgbClr val="FF0000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8EF021B6-8C0D-4E85-B551-2D62442BD1A4}" type="par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E3123B3-3229-4E49-9F0C-A0A75CA6EC2C}" type="sib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BE82D2E8-B9B6-4ABD-ADFF-74FAD3A54C78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4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创建用例描述的方法？</a:t>
          </a:r>
        </a:p>
      </dgm:t>
    </dgm:pt>
    <dgm:pt modelId="{07C20744-A307-439C-AA9A-D74749C0765E}" type="parTrans" cxnId="{25DE9C09-CD6E-41FD-9816-F38846548AF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77DF7E6-C728-4E62-A7FE-EAC83993FB3E}" type="sibTrans" cxnId="{25DE9C09-CD6E-41FD-9816-F38846548AF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51A8-16CA-4FA2-BBF9-96F904EBDE5D}" type="pres">
      <dgm:prSet presAssocID="{70FBCB72-0E72-43F3-B225-F6CF5CADF21A}" presName="sp" presStyleCnt="0"/>
      <dgm:spPr/>
    </dgm:pt>
    <dgm:pt modelId="{B27FB119-BBCB-4DC7-8BD1-90C732342F4E}" type="pres">
      <dgm:prSet presAssocID="{A48C79C7-A00F-49AA-9D75-8DD36E80042B}" presName="composite" presStyleCnt="0"/>
      <dgm:spPr/>
    </dgm:pt>
    <dgm:pt modelId="{EBA6B958-B8AE-4F89-8DB9-1EDB3AC93E9A}" type="pres">
      <dgm:prSet presAssocID="{A48C79C7-A00F-49AA-9D75-8DD36E8004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D5201-9CEA-4C97-98BB-09B5D0CE7E5E}" type="pres">
      <dgm:prSet presAssocID="{A48C79C7-A00F-49AA-9D75-8DD36E8004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E37394-54A5-4829-8C49-2AB72DB16AEA}" type="presOf" srcId="{A48C79C7-A00F-49AA-9D75-8DD36E80042B}" destId="{EBA6B958-B8AE-4F89-8DB9-1EDB3AC93E9A}" srcOrd="0" destOrd="0" presId="urn:microsoft.com/office/officeart/2005/8/layout/chevron2"/>
    <dgm:cxn modelId="{F368DC25-9B85-47A8-8F7E-5C47CE45C9FB}" srcId="{D535EEF5-FB67-40E8-808B-C31F87DE0EA6}" destId="{A48C79C7-A00F-49AA-9D75-8DD36E80042B}" srcOrd="2" destOrd="0" parTransId="{4D8F32ED-5605-463D-8B84-E250095394CF}" sibTransId="{C232BD11-E9CC-432F-9ACD-F52859F66827}"/>
    <dgm:cxn modelId="{D24DCFCD-728C-4F18-8BC8-058EAEEB0101}" type="presOf" srcId="{BE82D2E8-B9B6-4ABD-ADFF-74FAD3A54C78}" destId="{94ED5201-9CEA-4C97-98BB-09B5D0CE7E5E}" srcOrd="0" destOrd="1" presId="urn:microsoft.com/office/officeart/2005/8/layout/chevron2"/>
    <dgm:cxn modelId="{040EBCC5-EFCC-4E7C-A527-08F671B91CA3}" type="presOf" srcId="{D535EEF5-FB67-40E8-808B-C31F87DE0EA6}" destId="{FBAA478D-33EF-487D-8D92-B8CE96E1F8C4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2FA6A874-0487-4876-A7E9-EFA5A03E4B0B}" type="presOf" srcId="{83CC5C30-88B9-472A-ABAC-3BE87F009E0F}" destId="{9DBCE2B9-9409-4633-ADB2-B050AF9380EE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7CB908D3-33E8-45A2-9AE2-ECE01AF509DA}" type="presOf" srcId="{54518DC8-D1BF-47EA-92E0-DD0F19FE634A}" destId="{63951282-11D0-4E12-8194-058A51A7A440}" srcOrd="0" destOrd="0" presId="urn:microsoft.com/office/officeart/2005/8/layout/chevron2"/>
    <dgm:cxn modelId="{2194A8FE-3E08-4D2E-9B5D-12BCD138BCD6}" type="presOf" srcId="{512A5DBB-5AD4-4929-9EF7-9E11BBFC6681}" destId="{94ED5201-9CEA-4C97-98BB-09B5D0CE7E5E}" srcOrd="0" destOrd="0" presId="urn:microsoft.com/office/officeart/2005/8/layout/chevron2"/>
    <dgm:cxn modelId="{25DE9C09-CD6E-41FD-9816-F38846548AF9}" srcId="{A48C79C7-A00F-49AA-9D75-8DD36E80042B}" destId="{BE82D2E8-B9B6-4ABD-ADFF-74FAD3A54C78}" srcOrd="1" destOrd="0" parTransId="{07C20744-A307-439C-AA9A-D74749C0765E}" sibTransId="{477DF7E6-C728-4E62-A7FE-EAC83993FB3E}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BA35280F-9E14-4644-AF70-7A99CB26ED96}" type="presOf" srcId="{52BD2B4A-BCA9-42C8-8753-7B6879BAF2D4}" destId="{1CD270FC-0D0E-46C9-94C1-B006FD31B379}" srcOrd="0" destOrd="0" presId="urn:microsoft.com/office/officeart/2005/8/layout/chevron2"/>
    <dgm:cxn modelId="{9AD15A0B-2CDE-4566-A4B0-54B095E6F460}" type="presOf" srcId="{E8C59684-A5DA-4BFD-B245-810018E55D78}" destId="{E42D4482-0214-4877-9FE7-3ABBD9C091DC}" srcOrd="0" destOrd="0" presId="urn:microsoft.com/office/officeart/2005/8/layout/chevron2"/>
    <dgm:cxn modelId="{09229188-ADB3-4681-9D8A-1617CC81937B}" srcId="{A48C79C7-A00F-49AA-9D75-8DD36E80042B}" destId="{512A5DBB-5AD4-4929-9EF7-9E11BBFC6681}" srcOrd="0" destOrd="0" parTransId="{8EF021B6-8C0D-4E85-B551-2D62442BD1A4}" sibTransId="{9E3123B3-3229-4E49-9F0C-A0A75CA6EC2C}"/>
    <dgm:cxn modelId="{6049DEBC-1AE8-4B7B-91F9-29195D12527C}" type="presParOf" srcId="{FBAA478D-33EF-487D-8D92-B8CE96E1F8C4}" destId="{6C2A016C-DA86-4740-BFEE-C7661E727C83}" srcOrd="0" destOrd="0" presId="urn:microsoft.com/office/officeart/2005/8/layout/chevron2"/>
    <dgm:cxn modelId="{A6FD58B5-E848-4D75-B9B5-396AE8C28173}" type="presParOf" srcId="{6C2A016C-DA86-4740-BFEE-C7661E727C83}" destId="{63951282-11D0-4E12-8194-058A51A7A440}" srcOrd="0" destOrd="0" presId="urn:microsoft.com/office/officeart/2005/8/layout/chevron2"/>
    <dgm:cxn modelId="{77624731-E7B2-4E1E-9868-1784803CFDF3}" type="presParOf" srcId="{6C2A016C-DA86-4740-BFEE-C7661E727C83}" destId="{9DBCE2B9-9409-4633-ADB2-B050AF9380EE}" srcOrd="1" destOrd="0" presId="urn:microsoft.com/office/officeart/2005/8/layout/chevron2"/>
    <dgm:cxn modelId="{F9AC413B-2B59-485A-971F-3521170824FF}" type="presParOf" srcId="{FBAA478D-33EF-487D-8D92-B8CE96E1F8C4}" destId="{7913C09D-94A8-4C30-B2A4-23B593CFA2D1}" srcOrd="1" destOrd="0" presId="urn:microsoft.com/office/officeart/2005/8/layout/chevron2"/>
    <dgm:cxn modelId="{61722E8C-EE2A-45AA-850E-0FD135313130}" type="presParOf" srcId="{FBAA478D-33EF-487D-8D92-B8CE96E1F8C4}" destId="{B3255170-5A77-4ADA-A13F-BA1155A5D205}" srcOrd="2" destOrd="0" presId="urn:microsoft.com/office/officeart/2005/8/layout/chevron2"/>
    <dgm:cxn modelId="{CF5B174F-71C0-4220-AB62-BE365010D819}" type="presParOf" srcId="{B3255170-5A77-4ADA-A13F-BA1155A5D205}" destId="{1CD270FC-0D0E-46C9-94C1-B006FD31B379}" srcOrd="0" destOrd="0" presId="urn:microsoft.com/office/officeart/2005/8/layout/chevron2"/>
    <dgm:cxn modelId="{B5368708-A5F8-47B3-ADA1-0F5DB956407C}" type="presParOf" srcId="{B3255170-5A77-4ADA-A13F-BA1155A5D205}" destId="{E42D4482-0214-4877-9FE7-3ABBD9C091DC}" srcOrd="1" destOrd="0" presId="urn:microsoft.com/office/officeart/2005/8/layout/chevron2"/>
    <dgm:cxn modelId="{B83DC09B-E9ED-42B1-85CA-418D2B638934}" type="presParOf" srcId="{FBAA478D-33EF-487D-8D92-B8CE96E1F8C4}" destId="{0D6A51A8-16CA-4FA2-BBF9-96F904EBDE5D}" srcOrd="3" destOrd="0" presId="urn:microsoft.com/office/officeart/2005/8/layout/chevron2"/>
    <dgm:cxn modelId="{EE77344F-734A-4A35-9C9D-9CE39A916720}" type="presParOf" srcId="{FBAA478D-33EF-487D-8D92-B8CE96E1F8C4}" destId="{B27FB119-BBCB-4DC7-8BD1-90C732342F4E}" srcOrd="4" destOrd="0" presId="urn:microsoft.com/office/officeart/2005/8/layout/chevron2"/>
    <dgm:cxn modelId="{BABFED9F-32CE-4A2A-8512-8379E509F500}" type="presParOf" srcId="{B27FB119-BBCB-4DC7-8BD1-90C732342F4E}" destId="{EBA6B958-B8AE-4F89-8DB9-1EDB3AC93E9A}" srcOrd="0" destOrd="0" presId="urn:microsoft.com/office/officeart/2005/8/layout/chevron2"/>
    <dgm:cxn modelId="{142B1D33-9DAB-44F5-AA7E-A2B227E0B0F5}" type="presParOf" srcId="{B27FB119-BBCB-4DC7-8BD1-90C732342F4E}" destId="{94ED5201-9CEA-4C97-98BB-09B5D0CE7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什么是软件需求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需求的定义及分类（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功能需求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、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质量需求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及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约束性需求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）</a:t>
          </a: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为什么必须关注需求 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需求是整个项目的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目标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，又是后续开发活动的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基础</a:t>
          </a: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A48C79C7-A00F-49AA-9D75-8DD36E80042B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3.</a:t>
          </a:r>
          <a:endParaRPr lang="zh-CN" altLang="en-US" sz="3200" b="1" dirty="0">
            <a:effectLst/>
          </a:endParaRPr>
        </a:p>
      </dgm:t>
    </dgm:pt>
    <dgm:pt modelId="{4D8F32ED-5605-463D-8B84-E250095394CF}" type="par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C232BD11-E9CC-432F-9ACD-F52859F66827}" type="sib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12A5DBB-5AD4-4929-9EF7-9E11BBFC6681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什么是高质量的需求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真实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一致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精确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简洁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完全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可行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可验证</a:t>
          </a:r>
          <a:r>
            <a:rPr lang="en-US" altLang="zh-CN" sz="2800" b="1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 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8EF021B6-8C0D-4E85-B551-2D62442BD1A4}" type="par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E3123B3-3229-4E49-9F0C-A0A75CA6EC2C}" type="sib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51A8-16CA-4FA2-BBF9-96F904EBDE5D}" type="pres">
      <dgm:prSet presAssocID="{70FBCB72-0E72-43F3-B225-F6CF5CADF21A}" presName="sp" presStyleCnt="0"/>
      <dgm:spPr/>
    </dgm:pt>
    <dgm:pt modelId="{B27FB119-BBCB-4DC7-8BD1-90C732342F4E}" type="pres">
      <dgm:prSet presAssocID="{A48C79C7-A00F-49AA-9D75-8DD36E80042B}" presName="composite" presStyleCnt="0"/>
      <dgm:spPr/>
    </dgm:pt>
    <dgm:pt modelId="{EBA6B958-B8AE-4F89-8DB9-1EDB3AC93E9A}" type="pres">
      <dgm:prSet presAssocID="{A48C79C7-A00F-49AA-9D75-8DD36E8004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D5201-9CEA-4C97-98BB-09B5D0CE7E5E}" type="pres">
      <dgm:prSet presAssocID="{A48C79C7-A00F-49AA-9D75-8DD36E8004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68DC25-9B85-47A8-8F7E-5C47CE45C9FB}" srcId="{D535EEF5-FB67-40E8-808B-C31F87DE0EA6}" destId="{A48C79C7-A00F-49AA-9D75-8DD36E80042B}" srcOrd="2" destOrd="0" parTransId="{4D8F32ED-5605-463D-8B84-E250095394CF}" sibTransId="{C232BD11-E9CC-432F-9ACD-F52859F66827}"/>
    <dgm:cxn modelId="{DAEEBCE2-5D65-4CD3-846F-7A91131513C7}" type="presOf" srcId="{E8C59684-A5DA-4BFD-B245-810018E55D78}" destId="{E42D4482-0214-4877-9FE7-3ABBD9C091DC}" srcOrd="0" destOrd="0" presId="urn:microsoft.com/office/officeart/2005/8/layout/chevron2"/>
    <dgm:cxn modelId="{E388A841-BEBC-4C97-AB6D-72EF452FB053}" type="presOf" srcId="{D535EEF5-FB67-40E8-808B-C31F87DE0EA6}" destId="{FBAA478D-33EF-487D-8D92-B8CE96E1F8C4}" srcOrd="0" destOrd="0" presId="urn:microsoft.com/office/officeart/2005/8/layout/chevron2"/>
    <dgm:cxn modelId="{1680ECE7-4D35-4B51-BDEA-B695C6440E00}" type="presOf" srcId="{52BD2B4A-BCA9-42C8-8753-7B6879BAF2D4}" destId="{1CD270FC-0D0E-46C9-94C1-B006FD31B379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9C5C47B-7849-4D5A-BD3E-87BDA8328512}" type="presOf" srcId="{83CC5C30-88B9-472A-ABAC-3BE87F009E0F}" destId="{9DBCE2B9-9409-4633-ADB2-B050AF9380EE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866B9622-F301-4546-BEB8-6620E2C94003}" type="presOf" srcId="{54518DC8-D1BF-47EA-92E0-DD0F19FE634A}" destId="{63951282-11D0-4E12-8194-058A51A7A440}" srcOrd="0" destOrd="0" presId="urn:microsoft.com/office/officeart/2005/8/layout/chevron2"/>
    <dgm:cxn modelId="{A5E56076-D692-4A62-957A-FE0C1811757F}" type="presOf" srcId="{A48C79C7-A00F-49AA-9D75-8DD36E80042B}" destId="{EBA6B958-B8AE-4F89-8DB9-1EDB3AC93E9A}" srcOrd="0" destOrd="0" presId="urn:microsoft.com/office/officeart/2005/8/layout/chevron2"/>
    <dgm:cxn modelId="{09229188-ADB3-4681-9D8A-1617CC81937B}" srcId="{A48C79C7-A00F-49AA-9D75-8DD36E80042B}" destId="{512A5DBB-5AD4-4929-9EF7-9E11BBFC6681}" srcOrd="0" destOrd="0" parTransId="{8EF021B6-8C0D-4E85-B551-2D62442BD1A4}" sibTransId="{9E3123B3-3229-4E49-9F0C-A0A75CA6EC2C}"/>
    <dgm:cxn modelId="{DE83C865-B750-41AB-B71A-2DF56A183E8D}" type="presOf" srcId="{512A5DBB-5AD4-4929-9EF7-9E11BBFC6681}" destId="{94ED5201-9CEA-4C97-98BB-09B5D0CE7E5E}" srcOrd="0" destOrd="0" presId="urn:microsoft.com/office/officeart/2005/8/layout/chevron2"/>
    <dgm:cxn modelId="{B4D4F6B3-0027-4FF4-9800-C1A9A299146E}" type="presParOf" srcId="{FBAA478D-33EF-487D-8D92-B8CE96E1F8C4}" destId="{6C2A016C-DA86-4740-BFEE-C7661E727C83}" srcOrd="0" destOrd="0" presId="urn:microsoft.com/office/officeart/2005/8/layout/chevron2"/>
    <dgm:cxn modelId="{5F5D1F89-19F9-4F8E-AECE-6A18B1399028}" type="presParOf" srcId="{6C2A016C-DA86-4740-BFEE-C7661E727C83}" destId="{63951282-11D0-4E12-8194-058A51A7A440}" srcOrd="0" destOrd="0" presId="urn:microsoft.com/office/officeart/2005/8/layout/chevron2"/>
    <dgm:cxn modelId="{E0A2B27C-AB76-44F5-BFE8-E74D9046D8C8}" type="presParOf" srcId="{6C2A016C-DA86-4740-BFEE-C7661E727C83}" destId="{9DBCE2B9-9409-4633-ADB2-B050AF9380EE}" srcOrd="1" destOrd="0" presId="urn:microsoft.com/office/officeart/2005/8/layout/chevron2"/>
    <dgm:cxn modelId="{2220E577-9DE8-430B-BB99-40EB568A82FE}" type="presParOf" srcId="{FBAA478D-33EF-487D-8D92-B8CE96E1F8C4}" destId="{7913C09D-94A8-4C30-B2A4-23B593CFA2D1}" srcOrd="1" destOrd="0" presId="urn:microsoft.com/office/officeart/2005/8/layout/chevron2"/>
    <dgm:cxn modelId="{6A60BE9B-1710-4137-B76F-D20A54093C48}" type="presParOf" srcId="{FBAA478D-33EF-487D-8D92-B8CE96E1F8C4}" destId="{B3255170-5A77-4ADA-A13F-BA1155A5D205}" srcOrd="2" destOrd="0" presId="urn:microsoft.com/office/officeart/2005/8/layout/chevron2"/>
    <dgm:cxn modelId="{F06FE092-592B-4B23-8926-2F776AA1DA14}" type="presParOf" srcId="{B3255170-5A77-4ADA-A13F-BA1155A5D205}" destId="{1CD270FC-0D0E-46C9-94C1-B006FD31B379}" srcOrd="0" destOrd="0" presId="urn:microsoft.com/office/officeart/2005/8/layout/chevron2"/>
    <dgm:cxn modelId="{BFF51E9D-784F-48CE-8E6F-145C782035E5}" type="presParOf" srcId="{B3255170-5A77-4ADA-A13F-BA1155A5D205}" destId="{E42D4482-0214-4877-9FE7-3ABBD9C091DC}" srcOrd="1" destOrd="0" presId="urn:microsoft.com/office/officeart/2005/8/layout/chevron2"/>
    <dgm:cxn modelId="{5B0C4714-E90B-42EC-8E3C-A514C1B85BD2}" type="presParOf" srcId="{FBAA478D-33EF-487D-8D92-B8CE96E1F8C4}" destId="{0D6A51A8-16CA-4FA2-BBF9-96F904EBDE5D}" srcOrd="3" destOrd="0" presId="urn:microsoft.com/office/officeart/2005/8/layout/chevron2"/>
    <dgm:cxn modelId="{E153877B-5CC7-44CC-98AD-5220DD3176A1}" type="presParOf" srcId="{FBAA478D-33EF-487D-8D92-B8CE96E1F8C4}" destId="{B27FB119-BBCB-4DC7-8BD1-90C732342F4E}" srcOrd="4" destOrd="0" presId="urn:microsoft.com/office/officeart/2005/8/layout/chevron2"/>
    <dgm:cxn modelId="{35D1D726-E0A4-4A00-90D4-60B6C2D39ABB}" type="presParOf" srcId="{B27FB119-BBCB-4DC7-8BD1-90C732342F4E}" destId="{EBA6B958-B8AE-4F89-8DB9-1EDB3AC93E9A}" srcOrd="0" destOrd="0" presId="urn:microsoft.com/office/officeart/2005/8/layout/chevron2"/>
    <dgm:cxn modelId="{D8D429D9-735E-4245-9F8F-85F1BC7096BC}" type="presParOf" srcId="{B27FB119-BBCB-4DC7-8BD1-90C732342F4E}" destId="{94ED5201-9CEA-4C97-98BB-09B5D0CE7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latin typeface="Bookman Old Style" pitchFamily="18" charset="0"/>
            </a:rPr>
            <a:t>1</a:t>
          </a:r>
          <a:endParaRPr lang="zh-CN" altLang="en-US" sz="3200" b="1" dirty="0"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/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/>
        </a:p>
      </dgm:t>
    </dgm:pt>
    <dgm:pt modelId="{83CC5C30-88B9-472A-ABAC-3BE87F009E0F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3200" b="1" dirty="0">
              <a:effectLst/>
              <a:latin typeface="楷体" pitchFamily="49" charset="-122"/>
              <a:ea typeface="楷体" pitchFamily="49" charset="-122"/>
            </a:rPr>
            <a:t>如何描述软件需求项？</a:t>
          </a: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/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/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latin typeface="Bookman Old Style" pitchFamily="18" charset="0"/>
            </a:rPr>
            <a:t>2</a:t>
          </a:r>
          <a:endParaRPr lang="zh-CN" altLang="en-US" sz="3200" b="1" dirty="0"/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/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/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32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如何描述需求项之间的关系？</a:t>
          </a:r>
          <a:endParaRPr lang="zh-CN" altLang="en-US" sz="32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/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/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2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04D29A-987D-4B96-9C92-3992143B8639}" type="presOf" srcId="{E8C59684-A5DA-4BFD-B245-810018E55D78}" destId="{E42D4482-0214-4877-9FE7-3ABBD9C091DC}" srcOrd="0" destOrd="0" presId="urn:microsoft.com/office/officeart/2005/8/layout/chevron2"/>
    <dgm:cxn modelId="{CB94A827-B29A-45F9-AB7D-4F24A93FD1EA}" type="presOf" srcId="{83CC5C30-88B9-472A-ABAC-3BE87F009E0F}" destId="{9DBCE2B9-9409-4633-ADB2-B050AF9380EE}" srcOrd="0" destOrd="0" presId="urn:microsoft.com/office/officeart/2005/8/layout/chevron2"/>
    <dgm:cxn modelId="{E66A359D-9810-40B3-AE75-9424811E09FE}" type="presOf" srcId="{D535EEF5-FB67-40E8-808B-C31F87DE0EA6}" destId="{FBAA478D-33EF-487D-8D92-B8CE96E1F8C4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4ADEF3E5-5B1F-4112-B16A-F3350DC82784}" type="presOf" srcId="{52BD2B4A-BCA9-42C8-8753-7B6879BAF2D4}" destId="{1CD270FC-0D0E-46C9-94C1-B006FD31B379}" srcOrd="0" destOrd="0" presId="urn:microsoft.com/office/officeart/2005/8/layout/chevron2"/>
    <dgm:cxn modelId="{94BF8D37-D9CF-48C2-A449-3A6F6F0B1947}" type="presOf" srcId="{54518DC8-D1BF-47EA-92E0-DD0F19FE634A}" destId="{63951282-11D0-4E12-8194-058A51A7A440}" srcOrd="0" destOrd="0" presId="urn:microsoft.com/office/officeart/2005/8/layout/chevron2"/>
    <dgm:cxn modelId="{7C8AE8D3-45F8-4757-8895-53D8B4A3BEAA}" type="presParOf" srcId="{FBAA478D-33EF-487D-8D92-B8CE96E1F8C4}" destId="{6C2A016C-DA86-4740-BFEE-C7661E727C83}" srcOrd="0" destOrd="0" presId="urn:microsoft.com/office/officeart/2005/8/layout/chevron2"/>
    <dgm:cxn modelId="{8D36DACC-B929-4806-A199-9D296EF4A197}" type="presParOf" srcId="{6C2A016C-DA86-4740-BFEE-C7661E727C83}" destId="{63951282-11D0-4E12-8194-058A51A7A440}" srcOrd="0" destOrd="0" presId="urn:microsoft.com/office/officeart/2005/8/layout/chevron2"/>
    <dgm:cxn modelId="{6ED12B45-B202-4D7D-962C-9CC942191702}" type="presParOf" srcId="{6C2A016C-DA86-4740-BFEE-C7661E727C83}" destId="{9DBCE2B9-9409-4633-ADB2-B050AF9380EE}" srcOrd="1" destOrd="0" presId="urn:microsoft.com/office/officeart/2005/8/layout/chevron2"/>
    <dgm:cxn modelId="{A5AE5335-2658-47FF-AA37-0DE8F7CB1979}" type="presParOf" srcId="{FBAA478D-33EF-487D-8D92-B8CE96E1F8C4}" destId="{7913C09D-94A8-4C30-B2A4-23B593CFA2D1}" srcOrd="1" destOrd="0" presId="urn:microsoft.com/office/officeart/2005/8/layout/chevron2"/>
    <dgm:cxn modelId="{0E2F85ED-5E29-4C36-8418-D265C8508154}" type="presParOf" srcId="{FBAA478D-33EF-487D-8D92-B8CE96E1F8C4}" destId="{B3255170-5A77-4ADA-A13F-BA1155A5D205}" srcOrd="2" destOrd="0" presId="urn:microsoft.com/office/officeart/2005/8/layout/chevron2"/>
    <dgm:cxn modelId="{057AD420-7643-4FAF-8EE3-5194E2CD8BFC}" type="presParOf" srcId="{B3255170-5A77-4ADA-A13F-BA1155A5D205}" destId="{1CD270FC-0D0E-46C9-94C1-B006FD31B379}" srcOrd="0" destOrd="0" presId="urn:microsoft.com/office/officeart/2005/8/layout/chevron2"/>
    <dgm:cxn modelId="{6CB99851-72E7-4CDC-80A4-074F0F58687D}" type="presParOf" srcId="{B3255170-5A77-4ADA-A13F-BA1155A5D205}" destId="{E42D4482-0214-4877-9FE7-3ABBD9C0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latin typeface="Bookman Old Style" pitchFamily="18" charset="0"/>
            </a:rPr>
            <a:t>1.</a:t>
          </a:r>
          <a:endParaRPr lang="zh-CN" altLang="en-US" sz="3200" b="1" dirty="0"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/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/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如何描述软件需求项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用例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/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/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latin typeface="Bookman Old Style" pitchFamily="18" charset="0"/>
            </a:rPr>
            <a:t>2.</a:t>
          </a:r>
          <a:endParaRPr lang="zh-CN" altLang="en-US" sz="3200" b="1" dirty="0"/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/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/>
        </a:p>
      </dgm:t>
    </dgm:pt>
    <dgm:pt modelId="{E8C59684-A5DA-4BFD-B245-810018E55D78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如何描述需求项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用例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之间的关系？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/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/>
        </a:p>
      </dgm:t>
    </dgm:pt>
    <dgm:pt modelId="{71F67A61-4F25-40B1-9E19-B2D62575829D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>
            <a:buFontTx/>
            <a:buNone/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 （与应用场景相关的交互动作序列）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FEF8B849-B400-4D92-A924-7640BE387D48}" type="parTrans" cxnId="{D0C470C0-BA6C-4C35-9358-A6D535A2CF15}">
      <dgm:prSet/>
      <dgm:spPr/>
      <dgm:t>
        <a:bodyPr/>
        <a:lstStyle/>
        <a:p>
          <a:endParaRPr lang="zh-CN" altLang="en-US"/>
        </a:p>
      </dgm:t>
    </dgm:pt>
    <dgm:pt modelId="{BC94C82D-22A8-495F-94CC-CCAD71DDABB0}" type="sibTrans" cxnId="{D0C470C0-BA6C-4C35-9358-A6D535A2CF15}">
      <dgm:prSet/>
      <dgm:spPr/>
      <dgm:t>
        <a:bodyPr/>
        <a:lstStyle/>
        <a:p>
          <a:endParaRPr lang="zh-CN" altLang="en-US"/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2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94C70C-E425-4F01-B8DE-430993096F4E}" type="presOf" srcId="{83CC5C30-88B9-472A-ABAC-3BE87F009E0F}" destId="{9DBCE2B9-9409-4633-ADB2-B050AF9380EE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2E818B7B-2ACF-473E-97FB-19D0A8ABA72C}" type="presOf" srcId="{54518DC8-D1BF-47EA-92E0-DD0F19FE634A}" destId="{63951282-11D0-4E12-8194-058A51A7A440}" srcOrd="0" destOrd="0" presId="urn:microsoft.com/office/officeart/2005/8/layout/chevron2"/>
    <dgm:cxn modelId="{2C68CA41-1666-4BB4-8088-98D2A4EA1B3E}" type="presOf" srcId="{71F67A61-4F25-40B1-9E19-B2D62575829D}" destId="{9DBCE2B9-9409-4633-ADB2-B050AF9380EE}" srcOrd="0" destOrd="1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D0C470C0-BA6C-4C35-9358-A6D535A2CF15}" srcId="{54518DC8-D1BF-47EA-92E0-DD0F19FE634A}" destId="{71F67A61-4F25-40B1-9E19-B2D62575829D}" srcOrd="1" destOrd="0" parTransId="{FEF8B849-B400-4D92-A924-7640BE387D48}" sibTransId="{BC94C82D-22A8-495F-94CC-CCAD71DDABB0}"/>
    <dgm:cxn modelId="{901ACE67-8939-4D46-92E8-610C189F6C44}" type="presOf" srcId="{52BD2B4A-BCA9-42C8-8753-7B6879BAF2D4}" destId="{1CD270FC-0D0E-46C9-94C1-B006FD31B379}" srcOrd="0" destOrd="0" presId="urn:microsoft.com/office/officeart/2005/8/layout/chevron2"/>
    <dgm:cxn modelId="{5ADD9D43-DD46-49DD-99A5-4382CB25A803}" type="presOf" srcId="{E8C59684-A5DA-4BFD-B245-810018E55D78}" destId="{E42D4482-0214-4877-9FE7-3ABBD9C091DC}" srcOrd="0" destOrd="0" presId="urn:microsoft.com/office/officeart/2005/8/layout/chevron2"/>
    <dgm:cxn modelId="{736E35C9-4C3D-48D2-8989-3DE6A739CF2C}" type="presOf" srcId="{D535EEF5-FB67-40E8-808B-C31F87DE0EA6}" destId="{FBAA478D-33EF-487D-8D92-B8CE96E1F8C4}" srcOrd="0" destOrd="0" presId="urn:microsoft.com/office/officeart/2005/8/layout/chevron2"/>
    <dgm:cxn modelId="{64C0A6FC-E957-4DF1-83EC-D5AA74D22A9D}" type="presParOf" srcId="{FBAA478D-33EF-487D-8D92-B8CE96E1F8C4}" destId="{6C2A016C-DA86-4740-BFEE-C7661E727C83}" srcOrd="0" destOrd="0" presId="urn:microsoft.com/office/officeart/2005/8/layout/chevron2"/>
    <dgm:cxn modelId="{F9E78CCF-AE48-4A6E-939E-2C0C94A6DD6F}" type="presParOf" srcId="{6C2A016C-DA86-4740-BFEE-C7661E727C83}" destId="{63951282-11D0-4E12-8194-058A51A7A440}" srcOrd="0" destOrd="0" presId="urn:microsoft.com/office/officeart/2005/8/layout/chevron2"/>
    <dgm:cxn modelId="{CDDBB5EC-72CB-41EE-8DB2-02129CCCBBB7}" type="presParOf" srcId="{6C2A016C-DA86-4740-BFEE-C7661E727C83}" destId="{9DBCE2B9-9409-4633-ADB2-B050AF9380EE}" srcOrd="1" destOrd="0" presId="urn:microsoft.com/office/officeart/2005/8/layout/chevron2"/>
    <dgm:cxn modelId="{0BBCEAFB-1DED-4589-BA1E-4B3633E335D6}" type="presParOf" srcId="{FBAA478D-33EF-487D-8D92-B8CE96E1F8C4}" destId="{7913C09D-94A8-4C30-B2A4-23B593CFA2D1}" srcOrd="1" destOrd="0" presId="urn:microsoft.com/office/officeart/2005/8/layout/chevron2"/>
    <dgm:cxn modelId="{70E83D87-E8DB-413F-B189-BB629B1CBF13}" type="presParOf" srcId="{FBAA478D-33EF-487D-8D92-B8CE96E1F8C4}" destId="{B3255170-5A77-4ADA-A13F-BA1155A5D205}" srcOrd="2" destOrd="0" presId="urn:microsoft.com/office/officeart/2005/8/layout/chevron2"/>
    <dgm:cxn modelId="{8D755863-6391-44BE-9161-1A3049769CE7}" type="presParOf" srcId="{B3255170-5A77-4ADA-A13F-BA1155A5D205}" destId="{1CD270FC-0D0E-46C9-94C1-B006FD31B379}" srcOrd="0" destOrd="0" presId="urn:microsoft.com/office/officeart/2005/8/layout/chevron2"/>
    <dgm:cxn modelId="{E2BEBE8D-04DE-47BD-920C-43F62C46EB34}" type="presParOf" srcId="{B3255170-5A77-4ADA-A13F-BA1155A5D205}" destId="{E42D4482-0214-4877-9FE7-3ABBD9C0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1.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如何描述软件需求项</a:t>
          </a:r>
          <a:r>
            <a:rPr lang="en-US" altLang="zh-CN" sz="2400" b="1" dirty="0">
              <a:effectLst/>
              <a:latin typeface="楷体" pitchFamily="49" charset="-122"/>
              <a:ea typeface="楷体" pitchFamily="49" charset="-122"/>
            </a:rPr>
            <a:t>---</a:t>
          </a:r>
          <a:r>
            <a:rPr lang="zh-CN" altLang="en-US" sz="2400" b="1" dirty="0">
              <a:effectLst/>
              <a:latin typeface="楷体" pitchFamily="49" charset="-122"/>
              <a:ea typeface="楷体" pitchFamily="49" charset="-122"/>
            </a:rPr>
            <a:t>用例</a:t>
          </a:r>
          <a:r>
            <a:rPr lang="en-US" altLang="zh-CN" sz="2400" b="1" dirty="0">
              <a:effectLst/>
              <a:latin typeface="楷体" pitchFamily="49" charset="-122"/>
              <a:ea typeface="楷体" pitchFamily="49" charset="-122"/>
            </a:rPr>
            <a:t>(</a:t>
          </a:r>
          <a:r>
            <a:rPr lang="zh-CN" altLang="en-US" sz="2400" b="1" dirty="0">
              <a:effectLst/>
              <a:latin typeface="楷体" pitchFamily="49" charset="-122"/>
              <a:ea typeface="楷体" pitchFamily="49" charset="-122"/>
            </a:rPr>
            <a:t>交互动作序列</a:t>
          </a:r>
          <a:r>
            <a:rPr lang="en-US" altLang="zh-CN" sz="2400" b="1" dirty="0">
              <a:effectLst/>
              <a:latin typeface="楷体" pitchFamily="49" charset="-122"/>
              <a:ea typeface="楷体" pitchFamily="49" charset="-122"/>
            </a:rPr>
            <a:t>)</a:t>
          </a:r>
          <a:endParaRPr lang="zh-CN" altLang="en-US" sz="24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2.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如何描述需求项</a:t>
          </a:r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(</a:t>
          </a:r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用例</a:t>
          </a:r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)</a:t>
          </a:r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之间的关系</a:t>
          </a:r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---</a:t>
          </a:r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包含与扩展</a:t>
          </a:r>
          <a:endParaRPr lang="zh-CN" altLang="en-US" sz="24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0CA40BF-8FEC-406A-A9DE-8A95A99A6787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3.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84D9441-3938-45D3-BB45-C81EA3149558}" type="parTrans" cxnId="{0E630E99-7757-4208-9094-A756829A62DD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8A8DA87-49C5-4C97-8868-9FAA7B58E3B0}" type="sibTrans" cxnId="{0E630E99-7757-4208-9094-A756829A62DD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1C0F0B8-E9BC-4243-ADAB-915E2BF80DB4}">
      <dgm:prSet custT="1"/>
      <dgm:spPr/>
      <dgm:t>
        <a:bodyPr/>
        <a:lstStyle/>
        <a:p>
          <a:r>
            <a:rPr lang="zh-CN" altLang="en-US" sz="24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是否需要描述执行者与用例之间的关系？</a:t>
          </a:r>
        </a:p>
      </dgm:t>
    </dgm:pt>
    <dgm:pt modelId="{428D090B-9E61-40B3-AA68-3BF2BB9D520B}" type="parTrans" cxnId="{3F504732-D751-4FFA-8521-CA5CAB8B0558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83141F1-DFB2-4FBF-A601-B38B62926F3A}" type="sibTrans" cxnId="{3F504732-D751-4FFA-8521-CA5CAB8B0558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B69BB-90AC-4A28-A8BC-4492EA1AEA0C}" type="pres">
      <dgm:prSet presAssocID="{70FBCB72-0E72-43F3-B225-F6CF5CADF21A}" presName="sp" presStyleCnt="0"/>
      <dgm:spPr/>
    </dgm:pt>
    <dgm:pt modelId="{2F1A2530-1E07-4DE6-A281-B3CFC6CF5E78}" type="pres">
      <dgm:prSet presAssocID="{30CA40BF-8FEC-406A-A9DE-8A95A99A6787}" presName="composite" presStyleCnt="0"/>
      <dgm:spPr/>
    </dgm:pt>
    <dgm:pt modelId="{860ACCE5-537D-441A-AF58-4169A3B18920}" type="pres">
      <dgm:prSet presAssocID="{30CA40BF-8FEC-406A-A9DE-8A95A99A678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FEE02-7507-4906-A491-E58507B9430B}" type="pres">
      <dgm:prSet presAssocID="{30CA40BF-8FEC-406A-A9DE-8A95A99A678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CF445C-67C7-4796-A9E4-0F8B47A3322F}" type="presOf" srcId="{54518DC8-D1BF-47EA-92E0-DD0F19FE634A}" destId="{63951282-11D0-4E12-8194-058A51A7A440}" srcOrd="0" destOrd="0" presId="urn:microsoft.com/office/officeart/2005/8/layout/chevron2"/>
    <dgm:cxn modelId="{00B18C62-07F5-4A78-BCE6-92B968989319}" type="presOf" srcId="{71C0F0B8-E9BC-4243-ADAB-915E2BF80DB4}" destId="{0CFFEE02-7507-4906-A491-E58507B9430B}" srcOrd="0" destOrd="0" presId="urn:microsoft.com/office/officeart/2005/8/layout/chevron2"/>
    <dgm:cxn modelId="{85770409-4364-4107-9845-35552BFCF24D}" type="presOf" srcId="{30CA40BF-8FEC-406A-A9DE-8A95A99A6787}" destId="{860ACCE5-537D-441A-AF58-4169A3B18920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0E630E99-7757-4208-9094-A756829A62DD}" srcId="{D535EEF5-FB67-40E8-808B-C31F87DE0EA6}" destId="{30CA40BF-8FEC-406A-A9DE-8A95A99A6787}" srcOrd="2" destOrd="0" parTransId="{D84D9441-3938-45D3-BB45-C81EA3149558}" sibTransId="{58A8DA87-49C5-4C97-8868-9FAA7B58E3B0}"/>
    <dgm:cxn modelId="{3F504732-D751-4FFA-8521-CA5CAB8B0558}" srcId="{30CA40BF-8FEC-406A-A9DE-8A95A99A6787}" destId="{71C0F0B8-E9BC-4243-ADAB-915E2BF80DB4}" srcOrd="0" destOrd="0" parTransId="{428D090B-9E61-40B3-AA68-3BF2BB9D520B}" sibTransId="{383141F1-DFB2-4FBF-A601-B38B62926F3A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38E5638F-9D6C-4342-A43A-F1775FAE3994}" type="presOf" srcId="{D535EEF5-FB67-40E8-808B-C31F87DE0EA6}" destId="{FBAA478D-33EF-487D-8D92-B8CE96E1F8C4}" srcOrd="0" destOrd="0" presId="urn:microsoft.com/office/officeart/2005/8/layout/chevron2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FEA860F8-3412-4CD3-AD00-9D661F7D8FC0}" type="presOf" srcId="{E8C59684-A5DA-4BFD-B245-810018E55D78}" destId="{E42D4482-0214-4877-9FE7-3ABBD9C091DC}" srcOrd="0" destOrd="0" presId="urn:microsoft.com/office/officeart/2005/8/layout/chevron2"/>
    <dgm:cxn modelId="{DA11A233-30B3-4C4E-A7D5-48C12856F527}" type="presOf" srcId="{83CC5C30-88B9-472A-ABAC-3BE87F009E0F}" destId="{9DBCE2B9-9409-4633-ADB2-B050AF9380EE}" srcOrd="0" destOrd="0" presId="urn:microsoft.com/office/officeart/2005/8/layout/chevron2"/>
    <dgm:cxn modelId="{436DE7CC-94AB-4109-944C-569460716113}" type="presOf" srcId="{52BD2B4A-BCA9-42C8-8753-7B6879BAF2D4}" destId="{1CD270FC-0D0E-46C9-94C1-B006FD31B379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3FCEA9A0-B1C0-46E4-A628-D6A17380CFFF}" type="presParOf" srcId="{FBAA478D-33EF-487D-8D92-B8CE96E1F8C4}" destId="{6C2A016C-DA86-4740-BFEE-C7661E727C83}" srcOrd="0" destOrd="0" presId="urn:microsoft.com/office/officeart/2005/8/layout/chevron2"/>
    <dgm:cxn modelId="{02D56FCB-B080-4DAB-A5B9-872712765A7C}" type="presParOf" srcId="{6C2A016C-DA86-4740-BFEE-C7661E727C83}" destId="{63951282-11D0-4E12-8194-058A51A7A440}" srcOrd="0" destOrd="0" presId="urn:microsoft.com/office/officeart/2005/8/layout/chevron2"/>
    <dgm:cxn modelId="{4A2A03FD-C74B-470D-98FF-49157967BE3F}" type="presParOf" srcId="{6C2A016C-DA86-4740-BFEE-C7661E727C83}" destId="{9DBCE2B9-9409-4633-ADB2-B050AF9380EE}" srcOrd="1" destOrd="0" presId="urn:microsoft.com/office/officeart/2005/8/layout/chevron2"/>
    <dgm:cxn modelId="{97E1BA88-F43F-415B-A904-7AA16C45AF7D}" type="presParOf" srcId="{FBAA478D-33EF-487D-8D92-B8CE96E1F8C4}" destId="{7913C09D-94A8-4C30-B2A4-23B593CFA2D1}" srcOrd="1" destOrd="0" presId="urn:microsoft.com/office/officeart/2005/8/layout/chevron2"/>
    <dgm:cxn modelId="{56F2FC73-6D91-4DFC-A54F-12598E4CD8C3}" type="presParOf" srcId="{FBAA478D-33EF-487D-8D92-B8CE96E1F8C4}" destId="{B3255170-5A77-4ADA-A13F-BA1155A5D205}" srcOrd="2" destOrd="0" presId="urn:microsoft.com/office/officeart/2005/8/layout/chevron2"/>
    <dgm:cxn modelId="{60439510-B01B-45DC-B0FE-646AD727149E}" type="presParOf" srcId="{B3255170-5A77-4ADA-A13F-BA1155A5D205}" destId="{1CD270FC-0D0E-46C9-94C1-B006FD31B379}" srcOrd="0" destOrd="0" presId="urn:microsoft.com/office/officeart/2005/8/layout/chevron2"/>
    <dgm:cxn modelId="{9040B18A-7030-416B-819D-D23FF4FDC310}" type="presParOf" srcId="{B3255170-5A77-4ADA-A13F-BA1155A5D205}" destId="{E42D4482-0214-4877-9FE7-3ABBD9C091DC}" srcOrd="1" destOrd="0" presId="urn:microsoft.com/office/officeart/2005/8/layout/chevron2"/>
    <dgm:cxn modelId="{D9F5A20D-AB90-4E3C-86E3-72125BBA11D6}" type="presParOf" srcId="{FBAA478D-33EF-487D-8D92-B8CE96E1F8C4}" destId="{59EB69BB-90AC-4A28-A8BC-4492EA1AEA0C}" srcOrd="3" destOrd="0" presId="urn:microsoft.com/office/officeart/2005/8/layout/chevron2"/>
    <dgm:cxn modelId="{91EFACFE-2C5F-4102-AEC8-E721027C5238}" type="presParOf" srcId="{FBAA478D-33EF-487D-8D92-B8CE96E1F8C4}" destId="{2F1A2530-1E07-4DE6-A281-B3CFC6CF5E78}" srcOrd="4" destOrd="0" presId="urn:microsoft.com/office/officeart/2005/8/layout/chevron2"/>
    <dgm:cxn modelId="{51CC7FF4-04DD-4417-A496-1C23B4FFDFBD}" type="presParOf" srcId="{2F1A2530-1E07-4DE6-A281-B3CFC6CF5E78}" destId="{860ACCE5-537D-441A-AF58-4169A3B18920}" srcOrd="0" destOrd="0" presId="urn:microsoft.com/office/officeart/2005/8/layout/chevron2"/>
    <dgm:cxn modelId="{5217FA7F-3D27-40F9-A462-716408ECF6BD}" type="presParOf" srcId="{2F1A2530-1E07-4DE6-A281-B3CFC6CF5E78}" destId="{0CFFEE02-7507-4906-A491-E58507B943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1.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如何描述软件需求项 </a:t>
          </a:r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—— </a:t>
          </a:r>
          <a:r>
            <a:rPr lang="zh-CN" altLang="en-US" sz="2400" b="1" dirty="0">
              <a:effectLst/>
              <a:latin typeface="楷体" pitchFamily="49" charset="-122"/>
              <a:ea typeface="楷体" pitchFamily="49" charset="-122"/>
            </a:rPr>
            <a:t>用例（交互动作序列）</a:t>
          </a: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2.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如何描述需求项之间的关系 </a:t>
          </a:r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—— </a:t>
          </a:r>
          <a:r>
            <a:rPr lang="zh-CN" altLang="en-US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包含与扩展</a:t>
          </a:r>
          <a:endParaRPr lang="zh-CN" altLang="en-US" sz="24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0CA40BF-8FEC-406A-A9DE-8A95A99A6787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3.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84D9441-3938-45D3-BB45-C81EA3149558}" type="parTrans" cxnId="{0E630E99-7757-4208-9094-A756829A62DD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8A8DA87-49C5-4C97-8868-9FAA7B58E3B0}" type="sibTrans" cxnId="{0E630E99-7757-4208-9094-A756829A62DD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1C0F0B8-E9BC-4243-ADAB-915E2BF80DB4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如何描述执行者与用例之间的关系 </a:t>
          </a:r>
          <a:r>
            <a:rPr lang="en-US" altLang="zh-CN" sz="2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—— </a:t>
          </a:r>
          <a:r>
            <a:rPr lang="zh-CN" altLang="en-US" sz="24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触发执行，信息传递</a:t>
          </a:r>
        </a:p>
      </dgm:t>
    </dgm:pt>
    <dgm:pt modelId="{428D090B-9E61-40B3-AA68-3BF2BB9D520B}" type="parTrans" cxnId="{3F504732-D751-4FFA-8521-CA5CAB8B0558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83141F1-DFB2-4FBF-A601-B38B62926F3A}" type="sibTrans" cxnId="{3F504732-D751-4FFA-8521-CA5CAB8B0558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9C42A34-1B9A-49A1-8263-7128032A0DAF}">
      <dgm:prSet phldrT="[文本]" custT="1"/>
      <dgm:spPr/>
      <dgm:t>
        <a:bodyPr/>
        <a:lstStyle/>
        <a:p>
          <a:r>
            <a:rPr lang="en-US" altLang="zh-CN" sz="2400" b="1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4.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A15D80E-1F24-449A-AD1C-C8235EFDF7AD}" type="parTrans" cxnId="{F599763B-CD54-492A-A775-892F9A50A64B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946983F-E22C-439C-B0FC-C534E3773763}" type="sibTrans" cxnId="{F599763B-CD54-492A-A775-892F9A50A64B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B6DA920-F5DC-4C77-9019-13AA8519588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是否需要描述执行者之间的关系？</a:t>
          </a:r>
          <a:endParaRPr lang="zh-CN" altLang="en-US" sz="2400" b="1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9E52F86-4492-4D42-AA06-E92DA4DC610D}" type="parTrans" cxnId="{DD7EE684-D872-4D69-902E-1D666E74E285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9A242E4-89E9-4ED7-B76B-C1772D6D7717}" type="sibTrans" cxnId="{DD7EE684-D872-4D69-902E-1D666E74E285}">
      <dgm:prSet/>
      <dgm:spPr/>
      <dgm:t>
        <a:bodyPr/>
        <a:lstStyle/>
        <a:p>
          <a:endParaRPr lang="zh-CN" altLang="en-US" sz="2400" b="1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4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B69BB-90AC-4A28-A8BC-4492EA1AEA0C}" type="pres">
      <dgm:prSet presAssocID="{70FBCB72-0E72-43F3-B225-F6CF5CADF21A}" presName="sp" presStyleCnt="0"/>
      <dgm:spPr/>
    </dgm:pt>
    <dgm:pt modelId="{2F1A2530-1E07-4DE6-A281-B3CFC6CF5E78}" type="pres">
      <dgm:prSet presAssocID="{30CA40BF-8FEC-406A-A9DE-8A95A99A6787}" presName="composite" presStyleCnt="0"/>
      <dgm:spPr/>
    </dgm:pt>
    <dgm:pt modelId="{860ACCE5-537D-441A-AF58-4169A3B18920}" type="pres">
      <dgm:prSet presAssocID="{30CA40BF-8FEC-406A-A9DE-8A95A99A678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FEE02-7507-4906-A491-E58507B9430B}" type="pres">
      <dgm:prSet presAssocID="{30CA40BF-8FEC-406A-A9DE-8A95A99A678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D762B-5638-4F80-8A69-010C333D9DF3}" type="pres">
      <dgm:prSet presAssocID="{58A8DA87-49C5-4C97-8868-9FAA7B58E3B0}" presName="sp" presStyleCnt="0"/>
      <dgm:spPr/>
    </dgm:pt>
    <dgm:pt modelId="{117B03BB-D924-452B-A07F-F36CBF0841D0}" type="pres">
      <dgm:prSet presAssocID="{B9C42A34-1B9A-49A1-8263-7128032A0DAF}" presName="composite" presStyleCnt="0"/>
      <dgm:spPr/>
    </dgm:pt>
    <dgm:pt modelId="{D339428C-DA5A-4C3B-83D4-215A507544A1}" type="pres">
      <dgm:prSet presAssocID="{B9C42A34-1B9A-49A1-8263-7128032A0DA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C0688D-0AAA-4B44-92DB-80EA3EE91D9D}" type="pres">
      <dgm:prSet presAssocID="{B9C42A34-1B9A-49A1-8263-7128032A0DA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6E5D85-96AF-4FE3-B4DE-AC2329B945CB}" type="presOf" srcId="{5B6DA920-F5DC-4C77-9019-13AA85195887}" destId="{B6C0688D-0AAA-4B44-92DB-80EA3EE91D9D}" srcOrd="0" destOrd="0" presId="urn:microsoft.com/office/officeart/2005/8/layout/chevron2"/>
    <dgm:cxn modelId="{999381AA-096C-4F66-B88C-5EBC044D9450}" type="presOf" srcId="{B9C42A34-1B9A-49A1-8263-7128032A0DAF}" destId="{D339428C-DA5A-4C3B-83D4-215A507544A1}" srcOrd="0" destOrd="0" presId="urn:microsoft.com/office/officeart/2005/8/layout/chevron2"/>
    <dgm:cxn modelId="{963F876F-3477-4C30-A17D-3FCE9C075A5F}" type="presOf" srcId="{83CC5C30-88B9-472A-ABAC-3BE87F009E0F}" destId="{9DBCE2B9-9409-4633-ADB2-B050AF9380EE}" srcOrd="0" destOrd="0" presId="urn:microsoft.com/office/officeart/2005/8/layout/chevron2"/>
    <dgm:cxn modelId="{56C7EF29-818E-4F46-9E68-432FCF1080D3}" type="presOf" srcId="{30CA40BF-8FEC-406A-A9DE-8A95A99A6787}" destId="{860ACCE5-537D-441A-AF58-4169A3B18920}" srcOrd="0" destOrd="0" presId="urn:microsoft.com/office/officeart/2005/8/layout/chevron2"/>
    <dgm:cxn modelId="{48B1C845-72B1-477F-89C8-831127DE509C}" type="presOf" srcId="{E8C59684-A5DA-4BFD-B245-810018E55D78}" destId="{E42D4482-0214-4877-9FE7-3ABBD9C091DC}" srcOrd="0" destOrd="0" presId="urn:microsoft.com/office/officeart/2005/8/layout/chevron2"/>
    <dgm:cxn modelId="{EE719229-D853-414E-8F35-7D0C5DFEE6ED}" type="presOf" srcId="{54518DC8-D1BF-47EA-92E0-DD0F19FE634A}" destId="{63951282-11D0-4E12-8194-058A51A7A440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0E630E99-7757-4208-9094-A756829A62DD}" srcId="{D535EEF5-FB67-40E8-808B-C31F87DE0EA6}" destId="{30CA40BF-8FEC-406A-A9DE-8A95A99A6787}" srcOrd="2" destOrd="0" parTransId="{D84D9441-3938-45D3-BB45-C81EA3149558}" sibTransId="{58A8DA87-49C5-4C97-8868-9FAA7B58E3B0}"/>
    <dgm:cxn modelId="{F599763B-CD54-492A-A775-892F9A50A64B}" srcId="{D535EEF5-FB67-40E8-808B-C31F87DE0EA6}" destId="{B9C42A34-1B9A-49A1-8263-7128032A0DAF}" srcOrd="3" destOrd="0" parTransId="{4A15D80E-1F24-449A-AD1C-C8235EFDF7AD}" sibTransId="{E946983F-E22C-439C-B0FC-C534E3773763}"/>
    <dgm:cxn modelId="{3F504732-D751-4FFA-8521-CA5CAB8B0558}" srcId="{30CA40BF-8FEC-406A-A9DE-8A95A99A6787}" destId="{71C0F0B8-E9BC-4243-ADAB-915E2BF80DB4}" srcOrd="0" destOrd="0" parTransId="{428D090B-9E61-40B3-AA68-3BF2BB9D520B}" sibTransId="{383141F1-DFB2-4FBF-A601-B38B62926F3A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C1FFCFC1-0EF3-4AD3-B431-CFE2858B8A3F}" type="presOf" srcId="{52BD2B4A-BCA9-42C8-8753-7B6879BAF2D4}" destId="{1CD270FC-0D0E-46C9-94C1-B006FD31B379}" srcOrd="0" destOrd="0" presId="urn:microsoft.com/office/officeart/2005/8/layout/chevron2"/>
    <dgm:cxn modelId="{EDA154F7-0D3B-4560-B396-9CFD113EC617}" type="presOf" srcId="{D535EEF5-FB67-40E8-808B-C31F87DE0EA6}" destId="{FBAA478D-33EF-487D-8D92-B8CE96E1F8C4}" srcOrd="0" destOrd="0" presId="urn:microsoft.com/office/officeart/2005/8/layout/chevron2"/>
    <dgm:cxn modelId="{F2B983F3-EB2B-422F-BB62-A62BB42E2AAD}" type="presOf" srcId="{71C0F0B8-E9BC-4243-ADAB-915E2BF80DB4}" destId="{0CFFEE02-7507-4906-A491-E58507B9430B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DD7EE684-D872-4D69-902E-1D666E74E285}" srcId="{B9C42A34-1B9A-49A1-8263-7128032A0DAF}" destId="{5B6DA920-F5DC-4C77-9019-13AA85195887}" srcOrd="0" destOrd="0" parTransId="{29E52F86-4492-4D42-AA06-E92DA4DC610D}" sibTransId="{A9A242E4-89E9-4ED7-B76B-C1772D6D7717}"/>
    <dgm:cxn modelId="{2D8DCC08-29DF-43F3-B362-1AE0A6ED771C}" type="presParOf" srcId="{FBAA478D-33EF-487D-8D92-B8CE96E1F8C4}" destId="{6C2A016C-DA86-4740-BFEE-C7661E727C83}" srcOrd="0" destOrd="0" presId="urn:microsoft.com/office/officeart/2005/8/layout/chevron2"/>
    <dgm:cxn modelId="{FEA9DEC8-9462-4231-AEC5-C491E991F296}" type="presParOf" srcId="{6C2A016C-DA86-4740-BFEE-C7661E727C83}" destId="{63951282-11D0-4E12-8194-058A51A7A440}" srcOrd="0" destOrd="0" presId="urn:microsoft.com/office/officeart/2005/8/layout/chevron2"/>
    <dgm:cxn modelId="{FCD3BD76-08EB-45B0-9134-311733F66CFD}" type="presParOf" srcId="{6C2A016C-DA86-4740-BFEE-C7661E727C83}" destId="{9DBCE2B9-9409-4633-ADB2-B050AF9380EE}" srcOrd="1" destOrd="0" presId="urn:microsoft.com/office/officeart/2005/8/layout/chevron2"/>
    <dgm:cxn modelId="{2566FFE9-296B-42B2-888F-53FDC601A9A8}" type="presParOf" srcId="{FBAA478D-33EF-487D-8D92-B8CE96E1F8C4}" destId="{7913C09D-94A8-4C30-B2A4-23B593CFA2D1}" srcOrd="1" destOrd="0" presId="urn:microsoft.com/office/officeart/2005/8/layout/chevron2"/>
    <dgm:cxn modelId="{6796D6A0-559E-43B6-8EFB-EBCE2BFBB021}" type="presParOf" srcId="{FBAA478D-33EF-487D-8D92-B8CE96E1F8C4}" destId="{B3255170-5A77-4ADA-A13F-BA1155A5D205}" srcOrd="2" destOrd="0" presId="urn:microsoft.com/office/officeart/2005/8/layout/chevron2"/>
    <dgm:cxn modelId="{D22118F2-FF77-41AF-A709-66EBAD043BFA}" type="presParOf" srcId="{B3255170-5A77-4ADA-A13F-BA1155A5D205}" destId="{1CD270FC-0D0E-46C9-94C1-B006FD31B379}" srcOrd="0" destOrd="0" presId="urn:microsoft.com/office/officeart/2005/8/layout/chevron2"/>
    <dgm:cxn modelId="{1EF02399-49C8-40A3-B347-B20A9D1C991B}" type="presParOf" srcId="{B3255170-5A77-4ADA-A13F-BA1155A5D205}" destId="{E42D4482-0214-4877-9FE7-3ABBD9C091DC}" srcOrd="1" destOrd="0" presId="urn:microsoft.com/office/officeart/2005/8/layout/chevron2"/>
    <dgm:cxn modelId="{84B52B75-9703-41E1-927E-74288FB51E47}" type="presParOf" srcId="{FBAA478D-33EF-487D-8D92-B8CE96E1F8C4}" destId="{59EB69BB-90AC-4A28-A8BC-4492EA1AEA0C}" srcOrd="3" destOrd="0" presId="urn:microsoft.com/office/officeart/2005/8/layout/chevron2"/>
    <dgm:cxn modelId="{29501502-FCBB-4997-9419-D0C4909ABC87}" type="presParOf" srcId="{FBAA478D-33EF-487D-8D92-B8CE96E1F8C4}" destId="{2F1A2530-1E07-4DE6-A281-B3CFC6CF5E78}" srcOrd="4" destOrd="0" presId="urn:microsoft.com/office/officeart/2005/8/layout/chevron2"/>
    <dgm:cxn modelId="{4CD411E9-87C9-4FED-8FF7-9EC5D0B68972}" type="presParOf" srcId="{2F1A2530-1E07-4DE6-A281-B3CFC6CF5E78}" destId="{860ACCE5-537D-441A-AF58-4169A3B18920}" srcOrd="0" destOrd="0" presId="urn:microsoft.com/office/officeart/2005/8/layout/chevron2"/>
    <dgm:cxn modelId="{2C29ACE9-314F-47CF-AABA-87CD6C4B939B}" type="presParOf" srcId="{2F1A2530-1E07-4DE6-A281-B3CFC6CF5E78}" destId="{0CFFEE02-7507-4906-A491-E58507B9430B}" srcOrd="1" destOrd="0" presId="urn:microsoft.com/office/officeart/2005/8/layout/chevron2"/>
    <dgm:cxn modelId="{465411B9-20A7-4087-885B-442C6AADEDDE}" type="presParOf" srcId="{FBAA478D-33EF-487D-8D92-B8CE96E1F8C4}" destId="{86CD762B-5638-4F80-8A69-010C333D9DF3}" srcOrd="5" destOrd="0" presId="urn:microsoft.com/office/officeart/2005/8/layout/chevron2"/>
    <dgm:cxn modelId="{99838C1B-3C2A-4A2E-B2F4-5952B36B8637}" type="presParOf" srcId="{FBAA478D-33EF-487D-8D92-B8CE96E1F8C4}" destId="{117B03BB-D924-452B-A07F-F36CBF0841D0}" srcOrd="6" destOrd="0" presId="urn:microsoft.com/office/officeart/2005/8/layout/chevron2"/>
    <dgm:cxn modelId="{D962F20D-5CAC-4F9A-BCD2-49256AFCA2D3}" type="presParOf" srcId="{117B03BB-D924-452B-A07F-F36CBF0841D0}" destId="{D339428C-DA5A-4C3B-83D4-215A507544A1}" srcOrd="0" destOrd="0" presId="urn:microsoft.com/office/officeart/2005/8/layout/chevron2"/>
    <dgm:cxn modelId="{5823310D-5CD1-4E45-A448-8C806513322A}" type="presParOf" srcId="{117B03BB-D924-452B-A07F-F36CBF0841D0}" destId="{B6C0688D-0AAA-4B44-92DB-80EA3EE91D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如何描述软件需求项：用例（交互动作序列）</a:t>
          </a:r>
          <a:endParaRPr lang="zh-CN" altLang="en-US" sz="24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  <a:sym typeface="Wingdings" pitchFamily="2" charset="2"/>
            </a:rPr>
            <a:t>用例</a:t>
          </a:r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间关系：包含、扩展</a:t>
          </a:r>
          <a:endParaRPr lang="zh-CN" altLang="en-US" sz="24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4D2E0802-FF62-4308-A8D5-F62068834ED0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执行者间关系</a:t>
          </a:r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2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继承</a:t>
          </a:r>
          <a:endParaRPr lang="zh-CN" altLang="en-US" sz="24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C560142E-9216-4F96-AB24-AA4F48B3CA2D}" type="parTrans" cxnId="{1E169072-4A38-46E4-8B22-EA7BF4A5AC04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A431AA63-664C-4EAC-BB4B-BC9437E69D33}" type="sibTrans" cxnId="{1E169072-4A38-46E4-8B22-EA7BF4A5AC04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810B2B21-2D42-4898-8F97-6655E68FCC86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执行者与用例间关系</a:t>
          </a:r>
          <a:r>
            <a:rPr lang="zh-CN" altLang="en-US" sz="2400" b="1" dirty="0">
              <a:effectLst/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2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触发执行</a:t>
          </a:r>
          <a:r>
            <a:rPr lang="zh-CN" altLang="en-US" sz="24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信息传递</a:t>
          </a:r>
          <a:r>
            <a:rPr lang="en-US" altLang="zh-CN" sz="2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4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8DD3849B-E6AC-4DDC-87EF-4A3F88A75C7B}" type="parTrans" cxnId="{B0F66B2E-8A04-4257-9AB5-B1B67AAE388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A4F0B483-091F-4365-ADB8-131784AD4F89}" type="sibTrans" cxnId="{B0F66B2E-8A04-4257-9AB5-B1B67AAE388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2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2" custLinFactNeighborY="-837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2" custLinFactNeighborY="-128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DBDBD1-FE2F-4EAB-88FE-8309285F4535}" type="presOf" srcId="{4D2E0802-FF62-4308-A8D5-F62068834ED0}" destId="{E42D4482-0214-4877-9FE7-3ABBD9C091DC}" srcOrd="0" destOrd="1" presId="urn:microsoft.com/office/officeart/2005/8/layout/chevron2"/>
    <dgm:cxn modelId="{F9D8A75F-AC2D-4045-84B3-4F01AED7C191}" type="presOf" srcId="{810B2B21-2D42-4898-8F97-6655E68FCC86}" destId="{E42D4482-0214-4877-9FE7-3ABBD9C091DC}" srcOrd="0" destOrd="2" presId="urn:microsoft.com/office/officeart/2005/8/layout/chevron2"/>
    <dgm:cxn modelId="{B0F66B2E-8A04-4257-9AB5-B1B67AAE388A}" srcId="{52BD2B4A-BCA9-42C8-8753-7B6879BAF2D4}" destId="{810B2B21-2D42-4898-8F97-6655E68FCC86}" srcOrd="2" destOrd="0" parTransId="{8DD3849B-E6AC-4DDC-87EF-4A3F88A75C7B}" sibTransId="{A4F0B483-091F-4365-ADB8-131784AD4F89}"/>
    <dgm:cxn modelId="{56D0E1C0-5327-419B-880E-214951A2A1D0}" type="presOf" srcId="{E8C59684-A5DA-4BFD-B245-810018E55D78}" destId="{E42D4482-0214-4877-9FE7-3ABBD9C091DC}" srcOrd="0" destOrd="0" presId="urn:microsoft.com/office/officeart/2005/8/layout/chevron2"/>
    <dgm:cxn modelId="{1E169072-4A38-46E4-8B22-EA7BF4A5AC04}" srcId="{52BD2B4A-BCA9-42C8-8753-7B6879BAF2D4}" destId="{4D2E0802-FF62-4308-A8D5-F62068834ED0}" srcOrd="1" destOrd="0" parTransId="{C560142E-9216-4F96-AB24-AA4F48B3CA2D}" sibTransId="{A431AA63-664C-4EAC-BB4B-BC9437E69D33}"/>
    <dgm:cxn modelId="{5091CEEA-F1FE-478B-9EE4-C14D2662C5FF}" type="presOf" srcId="{83CC5C30-88B9-472A-ABAC-3BE87F009E0F}" destId="{9DBCE2B9-9409-4633-ADB2-B050AF9380EE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42A30BE4-ED9A-4E52-93E6-649FAD4B2E54}" type="presOf" srcId="{D535EEF5-FB67-40E8-808B-C31F87DE0EA6}" destId="{FBAA478D-33EF-487D-8D92-B8CE96E1F8C4}" srcOrd="0" destOrd="0" presId="urn:microsoft.com/office/officeart/2005/8/layout/chevron2"/>
    <dgm:cxn modelId="{A7BD75F5-8A8B-4ACD-BEB6-F3DDC7E3D416}" type="presOf" srcId="{54518DC8-D1BF-47EA-92E0-DD0F19FE634A}" destId="{63951282-11D0-4E12-8194-058A51A7A440}" srcOrd="0" destOrd="0" presId="urn:microsoft.com/office/officeart/2005/8/layout/chevron2"/>
    <dgm:cxn modelId="{B3992498-15F9-469E-B378-6C09666631F0}" type="presOf" srcId="{52BD2B4A-BCA9-42C8-8753-7B6879BAF2D4}" destId="{1CD270FC-0D0E-46C9-94C1-B006FD31B379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507B8B79-CB4B-4966-809D-944B9AA6C7D1}" type="presParOf" srcId="{FBAA478D-33EF-487D-8D92-B8CE96E1F8C4}" destId="{6C2A016C-DA86-4740-BFEE-C7661E727C83}" srcOrd="0" destOrd="0" presId="urn:microsoft.com/office/officeart/2005/8/layout/chevron2"/>
    <dgm:cxn modelId="{70A393B5-A3B4-4E77-9060-FC8F25835272}" type="presParOf" srcId="{6C2A016C-DA86-4740-BFEE-C7661E727C83}" destId="{63951282-11D0-4E12-8194-058A51A7A440}" srcOrd="0" destOrd="0" presId="urn:microsoft.com/office/officeart/2005/8/layout/chevron2"/>
    <dgm:cxn modelId="{A40819D0-0152-485E-BA14-C5137DDE7175}" type="presParOf" srcId="{6C2A016C-DA86-4740-BFEE-C7661E727C83}" destId="{9DBCE2B9-9409-4633-ADB2-B050AF9380EE}" srcOrd="1" destOrd="0" presId="urn:microsoft.com/office/officeart/2005/8/layout/chevron2"/>
    <dgm:cxn modelId="{E1BA5C18-FDD1-4C55-AADF-51DDA64EF6FC}" type="presParOf" srcId="{FBAA478D-33EF-487D-8D92-B8CE96E1F8C4}" destId="{7913C09D-94A8-4C30-B2A4-23B593CFA2D1}" srcOrd="1" destOrd="0" presId="urn:microsoft.com/office/officeart/2005/8/layout/chevron2"/>
    <dgm:cxn modelId="{2A547AA0-B0CB-4201-91E7-A8BBA2815CBC}" type="presParOf" srcId="{FBAA478D-33EF-487D-8D92-B8CE96E1F8C4}" destId="{B3255170-5A77-4ADA-A13F-BA1155A5D205}" srcOrd="2" destOrd="0" presId="urn:microsoft.com/office/officeart/2005/8/layout/chevron2"/>
    <dgm:cxn modelId="{70DC8DD2-92E6-4D4E-9F2D-32C43BDF9ADC}" type="presParOf" srcId="{B3255170-5A77-4ADA-A13F-BA1155A5D205}" destId="{1CD270FC-0D0E-46C9-94C1-B006FD31B379}" srcOrd="0" destOrd="0" presId="urn:microsoft.com/office/officeart/2005/8/layout/chevron2"/>
    <dgm:cxn modelId="{4B4BF06D-7BB0-45E9-9CC6-31FFEB04132F}" type="presParOf" srcId="{B3255170-5A77-4ADA-A13F-BA1155A5D205}" destId="{E42D4482-0214-4877-9FE7-3ABBD9C0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2D36A8-C7C3-4C96-8337-8FF9E85C2F37}" type="doc">
      <dgm:prSet loTypeId="urn:microsoft.com/office/officeart/2005/8/layout/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110EFB6-7F03-46DA-A550-B574C4E4F27D}">
      <dgm:prSet phldrT="[文本]" custT="1"/>
      <dgm:spPr/>
      <dgm:t>
        <a:bodyPr/>
        <a:lstStyle/>
        <a:p>
          <a:pPr algn="l"/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步：确定</a:t>
          </a:r>
          <a:r>
            <a: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执行者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及其关系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；</a:t>
          </a:r>
        </a:p>
      </dgm:t>
    </dgm:pt>
    <dgm:pt modelId="{26E57047-B4B0-408B-ABBA-C1E62B7EC16B}" type="parTrans" cxnId="{A844A515-94C4-487A-847D-61BB012547BB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3E38C5BD-AC58-4C59-B685-81FCB8F50E9E}" type="sibTrans" cxnId="{A844A515-94C4-487A-847D-61BB012547BB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E3625BA-996B-4C58-B59F-C2461B12B319}">
      <dgm:prSet phldrT="[文本]" custT="1"/>
      <dgm:spPr/>
      <dgm:t>
        <a:bodyPr/>
        <a:lstStyle/>
        <a:p>
          <a:pPr marL="1158875" indent="-1158875" algn="l">
            <a:lnSpc>
              <a:spcPct val="90000"/>
            </a:lnSpc>
          </a:pP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2.1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步：</a:t>
          </a:r>
          <a:r>
            <a: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标识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并</a:t>
          </a:r>
          <a:r>
            <a: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初步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描述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i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(i=1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…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,m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确定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其与执行者之间的关系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；</a:t>
          </a:r>
        </a:p>
      </dgm:t>
    </dgm:pt>
    <dgm:pt modelId="{7AFBC058-AE48-420E-BDB5-359D84E0C0FF}" type="parTrans" cxnId="{986B6487-76E9-4498-817E-2975342017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13D24849-E79B-426B-ABEE-867C0BAF4E6C}" type="sibTrans" cxnId="{986B6487-76E9-4498-817E-2975342017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5CAAAC1-CEA9-4F8D-A5A3-F6BA7D134FFC}">
      <dgm:prSet phldrT="[文本]" custT="1"/>
      <dgm:spPr/>
      <dgm:t>
        <a:bodyPr/>
        <a:lstStyle/>
        <a:p>
          <a:pPr algn="l"/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2.2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步：</a:t>
          </a:r>
          <a:r>
            <a: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确定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i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之间的关系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细化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i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的描述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(i=1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,…,m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；</a:t>
          </a:r>
        </a:p>
      </dgm:t>
    </dgm:pt>
    <dgm:pt modelId="{F9422F22-D1B9-48FA-B833-8A74BC0A57F1}" type="parTrans" cxnId="{7A208C69-0ED6-4D20-AB71-FABCAC59E1D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5937BB9D-A065-4BBD-9B76-CC6CD359BBFC}" type="sibTrans" cxnId="{7A208C69-0ED6-4D20-AB71-FABCAC59E1D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5F833C86-C176-48A0-A590-2931AF6FC472}">
      <dgm:prSet phldrT="[文本]" custT="1"/>
      <dgm:spPr/>
      <dgm:t>
        <a:bodyPr/>
        <a:lstStyle/>
        <a:p>
          <a:pPr marL="1158875" indent="-1158875" algn="l"/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2.3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步：标识并初步描述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j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(j=m+1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…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,n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确定其与执行者间关系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；</a:t>
          </a:r>
          <a:endParaRPr lang="zh-CN" altLang="en-US" sz="2000" dirty="0">
            <a:effectLst/>
          </a:endParaRPr>
        </a:p>
      </dgm:t>
    </dgm:pt>
    <dgm:pt modelId="{53DE8321-9117-4CA1-B33D-B9A572C6199D}" type="parTrans" cxnId="{68F4D6C4-E679-439E-BB81-DA69A4CBB20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8A699A8-059E-47E6-A7C8-B57B7BD43837}" type="sibTrans" cxnId="{68F4D6C4-E679-439E-BB81-DA69A4CBB20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055FFF0-3FD8-49F2-82EE-BC2245668DDA}">
      <dgm:prSet phldrT="[文本]" custT="1"/>
      <dgm:spPr/>
      <dgm:t>
        <a:bodyPr/>
        <a:lstStyle/>
        <a:p>
          <a:pPr algn="l"/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2.4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步：确定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j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之间的关系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细化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j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的描述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(j=m+1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,…,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n)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；</a:t>
          </a:r>
          <a:endParaRPr lang="zh-CN" altLang="en-US" sz="2000" dirty="0">
            <a:effectLst/>
            <a:latin typeface="楷体" pitchFamily="49" charset="-122"/>
            <a:ea typeface="楷体" pitchFamily="49" charset="-122"/>
          </a:endParaRPr>
        </a:p>
      </dgm:t>
    </dgm:pt>
    <dgm:pt modelId="{CAFD23D8-1F26-4529-A546-06A62B7D4479}" type="parTrans" cxnId="{FB35C966-3714-4AF4-82A0-F6E6DD1CD980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C3ECB7E-347A-4C86-B073-22498C1366F5}" type="sibTrans" cxnId="{FB35C966-3714-4AF4-82A0-F6E6DD1CD980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C6FEBAF-FA7D-498B-94D9-08A974764C7B}">
      <dgm:prSet phldrT="[文本]" custT="1"/>
      <dgm:spPr/>
      <dgm:t>
        <a:bodyPr/>
        <a:lstStyle/>
        <a:p>
          <a:pPr algn="l"/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步：精化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k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之间的关系</a:t>
          </a:r>
          <a:r>
            <a:rPr lang="zh-CN" altLang="en-US" sz="20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细化</a:t>
          </a:r>
          <a:r>
            <a:rPr lang="en-US" altLang="zh-CN" sz="2000" b="1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baseline="-25000" dirty="0" err="1">
              <a:effectLst/>
              <a:latin typeface="微软雅黑" pitchFamily="34" charset="-122"/>
              <a:ea typeface="微软雅黑" pitchFamily="34" charset="-122"/>
            </a:rPr>
            <a:t>k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的描述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(k=1</a:t>
          </a:r>
          <a:r>
            <a:rPr lang="en-US" altLang="zh-CN" sz="2000" b="1" dirty="0">
              <a:effectLst/>
              <a:latin typeface="楷体" pitchFamily="49" charset="-122"/>
              <a:ea typeface="楷体" pitchFamily="49" charset="-122"/>
            </a:rPr>
            <a:t>,…,</a:t>
          </a:r>
          <a:r>
            <a:rPr lang="en-US" altLang="zh-CN" sz="2000" b="1" dirty="0">
              <a:effectLst/>
              <a:latin typeface="微软雅黑" pitchFamily="34" charset="-122"/>
              <a:ea typeface="微软雅黑" pitchFamily="34" charset="-122"/>
            </a:rPr>
            <a:t>n)</a:t>
          </a:r>
          <a:r>
            <a:rPr lang="zh-CN" altLang="en-US" sz="2000" b="1" dirty="0">
              <a:effectLst/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2000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CAED2AEA-F7FA-4935-BEB3-64D721A61B69}" type="parTrans" cxnId="{5EF510F9-7C53-464D-83D2-51398DEF18A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9780F33-B887-49DE-B887-AC4AF7F04BE7}" type="sibTrans" cxnId="{5EF510F9-7C53-464D-83D2-51398DEF18A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35FA090A-72F7-454E-BB36-5146727237AE}" type="pres">
      <dgm:prSet presAssocID="{E12D36A8-C7C3-4C96-8337-8FF9E85C2F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F10F1-7E51-467D-A140-FF8D636F396A}" type="pres">
      <dgm:prSet presAssocID="{EC6FEBAF-FA7D-498B-94D9-08A974764C7B}" presName="boxAndChildren" presStyleCnt="0"/>
      <dgm:spPr/>
    </dgm:pt>
    <dgm:pt modelId="{33D18482-A1C7-4D7C-B9B9-F68E6AED5C66}" type="pres">
      <dgm:prSet presAssocID="{EC6FEBAF-FA7D-498B-94D9-08A974764C7B}" presName="parentTextBox" presStyleLbl="node1" presStyleIdx="0" presStyleCnt="6"/>
      <dgm:spPr/>
      <dgm:t>
        <a:bodyPr/>
        <a:lstStyle/>
        <a:p>
          <a:endParaRPr lang="zh-CN" altLang="en-US"/>
        </a:p>
      </dgm:t>
    </dgm:pt>
    <dgm:pt modelId="{69F9F4B0-E678-4BD1-A18A-0DB1D2875A4C}" type="pres">
      <dgm:prSet presAssocID="{6C3ECB7E-347A-4C86-B073-22498C1366F5}" presName="sp" presStyleCnt="0"/>
      <dgm:spPr/>
    </dgm:pt>
    <dgm:pt modelId="{46078DA6-CA7D-4D04-B71E-3C2E7B73289F}" type="pres">
      <dgm:prSet presAssocID="{D055FFF0-3FD8-49F2-82EE-BC2245668DDA}" presName="arrowAndChildren" presStyleCnt="0"/>
      <dgm:spPr/>
    </dgm:pt>
    <dgm:pt modelId="{87B87DDF-58F8-4233-889B-6C4F961B7B63}" type="pres">
      <dgm:prSet presAssocID="{D055FFF0-3FD8-49F2-82EE-BC2245668DDA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9C76DB00-8D11-4824-B740-D3EE38731798}" type="pres">
      <dgm:prSet presAssocID="{F8A699A8-059E-47E6-A7C8-B57B7BD43837}" presName="sp" presStyleCnt="0"/>
      <dgm:spPr/>
    </dgm:pt>
    <dgm:pt modelId="{AA82F137-025C-44D4-9D4D-EC26F7453507}" type="pres">
      <dgm:prSet presAssocID="{5F833C86-C176-48A0-A590-2931AF6FC472}" presName="arrowAndChildren" presStyleCnt="0"/>
      <dgm:spPr/>
    </dgm:pt>
    <dgm:pt modelId="{8155CF09-86FF-415B-9714-C5F5F2530BC4}" type="pres">
      <dgm:prSet presAssocID="{5F833C86-C176-48A0-A590-2931AF6FC472}" presName="parentTextArrow" presStyleLbl="node1" presStyleIdx="2" presStyleCnt="6"/>
      <dgm:spPr/>
      <dgm:t>
        <a:bodyPr/>
        <a:lstStyle/>
        <a:p>
          <a:endParaRPr lang="zh-CN" altLang="en-US"/>
        </a:p>
      </dgm:t>
    </dgm:pt>
    <dgm:pt modelId="{D2B84102-DFE5-42E1-821D-668E305364FF}" type="pres">
      <dgm:prSet presAssocID="{5937BB9D-A065-4BBD-9B76-CC6CD359BBFC}" presName="sp" presStyleCnt="0"/>
      <dgm:spPr/>
    </dgm:pt>
    <dgm:pt modelId="{EFF60568-0A82-4B9E-8481-678CD530D568}" type="pres">
      <dgm:prSet presAssocID="{D5CAAAC1-CEA9-4F8D-A5A3-F6BA7D134FFC}" presName="arrowAndChildren" presStyleCnt="0"/>
      <dgm:spPr/>
    </dgm:pt>
    <dgm:pt modelId="{C05EE43B-68BC-4B22-856F-BAFF64AABA28}" type="pres">
      <dgm:prSet presAssocID="{D5CAAAC1-CEA9-4F8D-A5A3-F6BA7D134FFC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E50BAFAA-791A-4A73-9147-7FB70CC61D48}" type="pres">
      <dgm:prSet presAssocID="{13D24849-E79B-426B-ABEE-867C0BAF4E6C}" presName="sp" presStyleCnt="0"/>
      <dgm:spPr/>
    </dgm:pt>
    <dgm:pt modelId="{4F081715-DAC9-4C51-97BA-D03FABF45F9B}" type="pres">
      <dgm:prSet presAssocID="{EE3625BA-996B-4C58-B59F-C2461B12B319}" presName="arrowAndChildren" presStyleCnt="0"/>
      <dgm:spPr/>
    </dgm:pt>
    <dgm:pt modelId="{B383D868-53D8-44BC-9F9C-6D927E68314B}" type="pres">
      <dgm:prSet presAssocID="{EE3625BA-996B-4C58-B59F-C2461B12B319}" presName="parentTextArrow" presStyleLbl="node1" presStyleIdx="4" presStyleCnt="6" custLinFactNeighborX="901"/>
      <dgm:spPr/>
      <dgm:t>
        <a:bodyPr/>
        <a:lstStyle/>
        <a:p>
          <a:endParaRPr lang="zh-CN" altLang="en-US"/>
        </a:p>
      </dgm:t>
    </dgm:pt>
    <dgm:pt modelId="{9061A383-6FCC-4C64-9E0E-85BB4022E2D0}" type="pres">
      <dgm:prSet presAssocID="{3E38C5BD-AC58-4C59-B685-81FCB8F50E9E}" presName="sp" presStyleCnt="0"/>
      <dgm:spPr/>
    </dgm:pt>
    <dgm:pt modelId="{EDD6DA78-137E-4AEF-9F51-EA5D034EE288}" type="pres">
      <dgm:prSet presAssocID="{8110EFB6-7F03-46DA-A550-B574C4E4F27D}" presName="arrowAndChildren" presStyleCnt="0"/>
      <dgm:spPr/>
    </dgm:pt>
    <dgm:pt modelId="{541CB1BB-D2E8-47E5-B201-C221BE84A23D}" type="pres">
      <dgm:prSet presAssocID="{8110EFB6-7F03-46DA-A550-B574C4E4F27D}" presName="parentTextArrow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86B6487-76E9-4498-817E-297534201792}" srcId="{E12D36A8-C7C3-4C96-8337-8FF9E85C2F37}" destId="{EE3625BA-996B-4C58-B59F-C2461B12B319}" srcOrd="1" destOrd="0" parTransId="{7AFBC058-AE48-420E-BDB5-359D84E0C0FF}" sibTransId="{13D24849-E79B-426B-ABEE-867C0BAF4E6C}"/>
    <dgm:cxn modelId="{7A208C69-0ED6-4D20-AB71-FABCAC59E1D8}" srcId="{E12D36A8-C7C3-4C96-8337-8FF9E85C2F37}" destId="{D5CAAAC1-CEA9-4F8D-A5A3-F6BA7D134FFC}" srcOrd="2" destOrd="0" parTransId="{F9422F22-D1B9-48FA-B833-8A74BC0A57F1}" sibTransId="{5937BB9D-A065-4BBD-9B76-CC6CD359BBFC}"/>
    <dgm:cxn modelId="{FB35C966-3714-4AF4-82A0-F6E6DD1CD980}" srcId="{E12D36A8-C7C3-4C96-8337-8FF9E85C2F37}" destId="{D055FFF0-3FD8-49F2-82EE-BC2245668DDA}" srcOrd="4" destOrd="0" parTransId="{CAFD23D8-1F26-4529-A546-06A62B7D4479}" sibTransId="{6C3ECB7E-347A-4C86-B073-22498C1366F5}"/>
    <dgm:cxn modelId="{B07B640D-1993-4462-9D1F-5AA84CAE0911}" type="presOf" srcId="{EC6FEBAF-FA7D-498B-94D9-08A974764C7B}" destId="{33D18482-A1C7-4D7C-B9B9-F68E6AED5C66}" srcOrd="0" destOrd="0" presId="urn:microsoft.com/office/officeart/2005/8/layout/process4"/>
    <dgm:cxn modelId="{5EF510F9-7C53-464D-83D2-51398DEF18A9}" srcId="{E12D36A8-C7C3-4C96-8337-8FF9E85C2F37}" destId="{EC6FEBAF-FA7D-498B-94D9-08A974764C7B}" srcOrd="5" destOrd="0" parTransId="{CAED2AEA-F7FA-4935-BEB3-64D721A61B69}" sibTransId="{D9780F33-B887-49DE-B887-AC4AF7F04BE7}"/>
    <dgm:cxn modelId="{35DF74AB-23FC-4867-A047-11C5CE4D24B3}" type="presOf" srcId="{8110EFB6-7F03-46DA-A550-B574C4E4F27D}" destId="{541CB1BB-D2E8-47E5-B201-C221BE84A23D}" srcOrd="0" destOrd="0" presId="urn:microsoft.com/office/officeart/2005/8/layout/process4"/>
    <dgm:cxn modelId="{A8C02B57-4179-4868-86AE-D8CB763BFE5C}" type="presOf" srcId="{E12D36A8-C7C3-4C96-8337-8FF9E85C2F37}" destId="{35FA090A-72F7-454E-BB36-5146727237AE}" srcOrd="0" destOrd="0" presId="urn:microsoft.com/office/officeart/2005/8/layout/process4"/>
    <dgm:cxn modelId="{5DC8A3B0-0105-402E-99F7-52F58590F3EC}" type="presOf" srcId="{5F833C86-C176-48A0-A590-2931AF6FC472}" destId="{8155CF09-86FF-415B-9714-C5F5F2530BC4}" srcOrd="0" destOrd="0" presId="urn:microsoft.com/office/officeart/2005/8/layout/process4"/>
    <dgm:cxn modelId="{A844A515-94C4-487A-847D-61BB012547BB}" srcId="{E12D36A8-C7C3-4C96-8337-8FF9E85C2F37}" destId="{8110EFB6-7F03-46DA-A550-B574C4E4F27D}" srcOrd="0" destOrd="0" parTransId="{26E57047-B4B0-408B-ABBA-C1E62B7EC16B}" sibTransId="{3E38C5BD-AC58-4C59-B685-81FCB8F50E9E}"/>
    <dgm:cxn modelId="{896DAC36-E1C4-4198-A611-F4888D179F5A}" type="presOf" srcId="{D055FFF0-3FD8-49F2-82EE-BC2245668DDA}" destId="{87B87DDF-58F8-4233-889B-6C4F961B7B63}" srcOrd="0" destOrd="0" presId="urn:microsoft.com/office/officeart/2005/8/layout/process4"/>
    <dgm:cxn modelId="{7B98B2AA-D8EF-4C48-8F12-DC23FF66C0DC}" type="presOf" srcId="{D5CAAAC1-CEA9-4F8D-A5A3-F6BA7D134FFC}" destId="{C05EE43B-68BC-4B22-856F-BAFF64AABA28}" srcOrd="0" destOrd="0" presId="urn:microsoft.com/office/officeart/2005/8/layout/process4"/>
    <dgm:cxn modelId="{F6BA4AA5-5187-46EA-90B1-A98AF39246B9}" type="presOf" srcId="{EE3625BA-996B-4C58-B59F-C2461B12B319}" destId="{B383D868-53D8-44BC-9F9C-6D927E68314B}" srcOrd="0" destOrd="0" presId="urn:microsoft.com/office/officeart/2005/8/layout/process4"/>
    <dgm:cxn modelId="{68F4D6C4-E679-439E-BB81-DA69A4CBB203}" srcId="{E12D36A8-C7C3-4C96-8337-8FF9E85C2F37}" destId="{5F833C86-C176-48A0-A590-2931AF6FC472}" srcOrd="3" destOrd="0" parTransId="{53DE8321-9117-4CA1-B33D-B9A572C6199D}" sibTransId="{F8A699A8-059E-47E6-A7C8-B57B7BD43837}"/>
    <dgm:cxn modelId="{1DD30C87-AC2D-454C-A825-3C710DBBEFF1}" type="presParOf" srcId="{35FA090A-72F7-454E-BB36-5146727237AE}" destId="{EAFF10F1-7E51-467D-A140-FF8D636F396A}" srcOrd="0" destOrd="0" presId="urn:microsoft.com/office/officeart/2005/8/layout/process4"/>
    <dgm:cxn modelId="{FB6A554A-E1B7-42FE-A4EA-B8D913EA8E8C}" type="presParOf" srcId="{EAFF10F1-7E51-467D-A140-FF8D636F396A}" destId="{33D18482-A1C7-4D7C-B9B9-F68E6AED5C66}" srcOrd="0" destOrd="0" presId="urn:microsoft.com/office/officeart/2005/8/layout/process4"/>
    <dgm:cxn modelId="{D33A42FF-E2A7-4158-9C3D-086706378D35}" type="presParOf" srcId="{35FA090A-72F7-454E-BB36-5146727237AE}" destId="{69F9F4B0-E678-4BD1-A18A-0DB1D2875A4C}" srcOrd="1" destOrd="0" presId="urn:microsoft.com/office/officeart/2005/8/layout/process4"/>
    <dgm:cxn modelId="{3D9CAD73-5CA7-453D-AC3A-768F6EDE702C}" type="presParOf" srcId="{35FA090A-72F7-454E-BB36-5146727237AE}" destId="{46078DA6-CA7D-4D04-B71E-3C2E7B73289F}" srcOrd="2" destOrd="0" presId="urn:microsoft.com/office/officeart/2005/8/layout/process4"/>
    <dgm:cxn modelId="{EAC2C6F9-9680-4472-BFBA-9F8F534C4F2E}" type="presParOf" srcId="{46078DA6-CA7D-4D04-B71E-3C2E7B73289F}" destId="{87B87DDF-58F8-4233-889B-6C4F961B7B63}" srcOrd="0" destOrd="0" presId="urn:microsoft.com/office/officeart/2005/8/layout/process4"/>
    <dgm:cxn modelId="{718C323A-0EE2-4C28-9405-C64C20C9000F}" type="presParOf" srcId="{35FA090A-72F7-454E-BB36-5146727237AE}" destId="{9C76DB00-8D11-4824-B740-D3EE38731798}" srcOrd="3" destOrd="0" presId="urn:microsoft.com/office/officeart/2005/8/layout/process4"/>
    <dgm:cxn modelId="{D4B0C2E6-3FB0-48BD-88ED-A77198C161DB}" type="presParOf" srcId="{35FA090A-72F7-454E-BB36-5146727237AE}" destId="{AA82F137-025C-44D4-9D4D-EC26F7453507}" srcOrd="4" destOrd="0" presId="urn:microsoft.com/office/officeart/2005/8/layout/process4"/>
    <dgm:cxn modelId="{2F7FDADC-ACA6-45B9-94FF-B963EEC13CD6}" type="presParOf" srcId="{AA82F137-025C-44D4-9D4D-EC26F7453507}" destId="{8155CF09-86FF-415B-9714-C5F5F2530BC4}" srcOrd="0" destOrd="0" presId="urn:microsoft.com/office/officeart/2005/8/layout/process4"/>
    <dgm:cxn modelId="{4E26A0AA-55A3-456F-974E-7523A6918F46}" type="presParOf" srcId="{35FA090A-72F7-454E-BB36-5146727237AE}" destId="{D2B84102-DFE5-42E1-821D-668E305364FF}" srcOrd="5" destOrd="0" presId="urn:microsoft.com/office/officeart/2005/8/layout/process4"/>
    <dgm:cxn modelId="{8ECCA200-B565-478B-9081-B3874E0DC742}" type="presParOf" srcId="{35FA090A-72F7-454E-BB36-5146727237AE}" destId="{EFF60568-0A82-4B9E-8481-678CD530D568}" srcOrd="6" destOrd="0" presId="urn:microsoft.com/office/officeart/2005/8/layout/process4"/>
    <dgm:cxn modelId="{F322C0F3-4A15-4308-823E-DDE788A17A8C}" type="presParOf" srcId="{EFF60568-0A82-4B9E-8481-678CD530D568}" destId="{C05EE43B-68BC-4B22-856F-BAFF64AABA28}" srcOrd="0" destOrd="0" presId="urn:microsoft.com/office/officeart/2005/8/layout/process4"/>
    <dgm:cxn modelId="{21C89DFA-39F7-4F9F-8984-5022A8295543}" type="presParOf" srcId="{35FA090A-72F7-454E-BB36-5146727237AE}" destId="{E50BAFAA-791A-4A73-9147-7FB70CC61D48}" srcOrd="7" destOrd="0" presId="urn:microsoft.com/office/officeart/2005/8/layout/process4"/>
    <dgm:cxn modelId="{E14F1C1E-7BD8-4858-AFA3-C264FA2DDED1}" type="presParOf" srcId="{35FA090A-72F7-454E-BB36-5146727237AE}" destId="{4F081715-DAC9-4C51-97BA-D03FABF45F9B}" srcOrd="8" destOrd="0" presId="urn:microsoft.com/office/officeart/2005/8/layout/process4"/>
    <dgm:cxn modelId="{8E4B0CFB-4272-475E-B5F1-BF20E18EAED2}" type="presParOf" srcId="{4F081715-DAC9-4C51-97BA-D03FABF45F9B}" destId="{B383D868-53D8-44BC-9F9C-6D927E68314B}" srcOrd="0" destOrd="0" presId="urn:microsoft.com/office/officeart/2005/8/layout/process4"/>
    <dgm:cxn modelId="{4D784121-89C3-4A2A-89E2-3C06290BFC94}" type="presParOf" srcId="{35FA090A-72F7-454E-BB36-5146727237AE}" destId="{9061A383-6FCC-4C64-9E0E-85BB4022E2D0}" srcOrd="9" destOrd="0" presId="urn:microsoft.com/office/officeart/2005/8/layout/process4"/>
    <dgm:cxn modelId="{BB026A7C-FCF9-4F59-BB3D-79562A1146FC}" type="presParOf" srcId="{35FA090A-72F7-454E-BB36-5146727237AE}" destId="{EDD6DA78-137E-4AEF-9F51-EA5D034EE288}" srcOrd="10" destOrd="0" presId="urn:microsoft.com/office/officeart/2005/8/layout/process4"/>
    <dgm:cxn modelId="{1AF153F5-4C8B-4A7F-B1E8-D96BC915DE41}" type="presParOf" srcId="{EDD6DA78-137E-4AEF-9F51-EA5D034EE288}" destId="{541CB1BB-D2E8-47E5-B201-C221BE84A2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800" b="1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确定执行者与用例之间的关系、确定用例间关系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A48C79C7-A00F-49AA-9D75-8DD36E80042B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3.</a:t>
          </a:r>
          <a:endParaRPr lang="zh-CN" altLang="en-US" sz="3200" b="1" dirty="0">
            <a:effectLst/>
          </a:endParaRPr>
        </a:p>
      </dgm:t>
    </dgm:pt>
    <dgm:pt modelId="{4D8F32ED-5605-463D-8B84-E250095394CF}" type="par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C232BD11-E9CC-432F-9ACD-F52859F66827}" type="sibTrans" cxnId="{F368DC25-9B85-47A8-8F7E-5C47CE45C9F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12A5DBB-5AD4-4929-9EF7-9E11BBFC6681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描述用例（交互动作序列）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8EF021B6-8C0D-4E85-B551-2D62442BD1A4}" type="par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E3123B3-3229-4E49-9F0C-A0A75CA6EC2C}" type="sibTrans" cxnId="{09229188-ADB3-4681-9D8A-1617CC81937B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51A8-16CA-4FA2-BBF9-96F904EBDE5D}" type="pres">
      <dgm:prSet presAssocID="{70FBCB72-0E72-43F3-B225-F6CF5CADF21A}" presName="sp" presStyleCnt="0"/>
      <dgm:spPr/>
    </dgm:pt>
    <dgm:pt modelId="{B27FB119-BBCB-4DC7-8BD1-90C732342F4E}" type="pres">
      <dgm:prSet presAssocID="{A48C79C7-A00F-49AA-9D75-8DD36E80042B}" presName="composite" presStyleCnt="0"/>
      <dgm:spPr/>
    </dgm:pt>
    <dgm:pt modelId="{EBA6B958-B8AE-4F89-8DB9-1EDB3AC93E9A}" type="pres">
      <dgm:prSet presAssocID="{A48C79C7-A00F-49AA-9D75-8DD36E8004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D5201-9CEA-4C97-98BB-09B5D0CE7E5E}" type="pres">
      <dgm:prSet presAssocID="{A48C79C7-A00F-49AA-9D75-8DD36E8004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4BB4C7-C539-47DD-B3E9-5ECB6F687B04}" type="presOf" srcId="{512A5DBB-5AD4-4929-9EF7-9E11BBFC6681}" destId="{94ED5201-9CEA-4C97-98BB-09B5D0CE7E5E}" srcOrd="0" destOrd="0" presId="urn:microsoft.com/office/officeart/2005/8/layout/chevron2"/>
    <dgm:cxn modelId="{44DDF9F5-5F49-42F8-A6E8-5769526FB838}" type="presOf" srcId="{E8C59684-A5DA-4BFD-B245-810018E55D78}" destId="{E42D4482-0214-4877-9FE7-3ABBD9C091DC}" srcOrd="0" destOrd="0" presId="urn:microsoft.com/office/officeart/2005/8/layout/chevron2"/>
    <dgm:cxn modelId="{F368DC25-9B85-47A8-8F7E-5C47CE45C9FB}" srcId="{D535EEF5-FB67-40E8-808B-C31F87DE0EA6}" destId="{A48C79C7-A00F-49AA-9D75-8DD36E80042B}" srcOrd="2" destOrd="0" parTransId="{4D8F32ED-5605-463D-8B84-E250095394CF}" sibTransId="{C232BD11-E9CC-432F-9ACD-F52859F66827}"/>
    <dgm:cxn modelId="{704D610D-3980-454D-B499-4D81B4C7AB1D}" type="presOf" srcId="{D535EEF5-FB67-40E8-808B-C31F87DE0EA6}" destId="{FBAA478D-33EF-487D-8D92-B8CE96E1F8C4}" srcOrd="0" destOrd="0" presId="urn:microsoft.com/office/officeart/2005/8/layout/chevron2"/>
    <dgm:cxn modelId="{4FCE3713-517A-4CC2-9AD4-C8AD9B7AF598}" type="presOf" srcId="{A48C79C7-A00F-49AA-9D75-8DD36E80042B}" destId="{EBA6B958-B8AE-4F89-8DB9-1EDB3AC93E9A}" srcOrd="0" destOrd="0" presId="urn:microsoft.com/office/officeart/2005/8/layout/chevron2"/>
    <dgm:cxn modelId="{F840C41C-835E-482F-A96D-A169A0FB7EB7}" type="presOf" srcId="{52BD2B4A-BCA9-42C8-8753-7B6879BAF2D4}" destId="{1CD270FC-0D0E-46C9-94C1-B006FD31B379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3D12E029-5F8C-43B9-ADA4-0454EEF48C13}" type="presOf" srcId="{54518DC8-D1BF-47EA-92E0-DD0F19FE634A}" destId="{63951282-11D0-4E12-8194-058A51A7A440}" srcOrd="0" destOrd="0" presId="urn:microsoft.com/office/officeart/2005/8/layout/chevron2"/>
    <dgm:cxn modelId="{09229188-ADB3-4681-9D8A-1617CC81937B}" srcId="{A48C79C7-A00F-49AA-9D75-8DD36E80042B}" destId="{512A5DBB-5AD4-4929-9EF7-9E11BBFC6681}" srcOrd="0" destOrd="0" parTransId="{8EF021B6-8C0D-4E85-B551-2D62442BD1A4}" sibTransId="{9E3123B3-3229-4E49-9F0C-A0A75CA6EC2C}"/>
    <dgm:cxn modelId="{B3846A50-A8C9-4252-B113-7BE84CB74145}" type="presOf" srcId="{83CC5C30-88B9-472A-ABAC-3BE87F009E0F}" destId="{9DBCE2B9-9409-4633-ADB2-B050AF9380EE}" srcOrd="0" destOrd="0" presId="urn:microsoft.com/office/officeart/2005/8/layout/chevron2"/>
    <dgm:cxn modelId="{EB23D889-6695-4219-B59E-58630D9D7AA8}" type="presParOf" srcId="{FBAA478D-33EF-487D-8D92-B8CE96E1F8C4}" destId="{6C2A016C-DA86-4740-BFEE-C7661E727C83}" srcOrd="0" destOrd="0" presId="urn:microsoft.com/office/officeart/2005/8/layout/chevron2"/>
    <dgm:cxn modelId="{CEFD92A9-9493-47EC-B298-DD7FC38B9925}" type="presParOf" srcId="{6C2A016C-DA86-4740-BFEE-C7661E727C83}" destId="{63951282-11D0-4E12-8194-058A51A7A440}" srcOrd="0" destOrd="0" presId="urn:microsoft.com/office/officeart/2005/8/layout/chevron2"/>
    <dgm:cxn modelId="{E865CF39-D625-470F-8454-70EDF4D10353}" type="presParOf" srcId="{6C2A016C-DA86-4740-BFEE-C7661E727C83}" destId="{9DBCE2B9-9409-4633-ADB2-B050AF9380EE}" srcOrd="1" destOrd="0" presId="urn:microsoft.com/office/officeart/2005/8/layout/chevron2"/>
    <dgm:cxn modelId="{40EE1461-C57F-458F-8CEE-CF27DC8BE4F9}" type="presParOf" srcId="{FBAA478D-33EF-487D-8D92-B8CE96E1F8C4}" destId="{7913C09D-94A8-4C30-B2A4-23B593CFA2D1}" srcOrd="1" destOrd="0" presId="urn:microsoft.com/office/officeart/2005/8/layout/chevron2"/>
    <dgm:cxn modelId="{B5D971F6-51E4-48AE-8507-C4370F2D0F87}" type="presParOf" srcId="{FBAA478D-33EF-487D-8D92-B8CE96E1F8C4}" destId="{B3255170-5A77-4ADA-A13F-BA1155A5D205}" srcOrd="2" destOrd="0" presId="urn:microsoft.com/office/officeart/2005/8/layout/chevron2"/>
    <dgm:cxn modelId="{324AD33D-A612-46AF-9A35-134040160E74}" type="presParOf" srcId="{B3255170-5A77-4ADA-A13F-BA1155A5D205}" destId="{1CD270FC-0D0E-46C9-94C1-B006FD31B379}" srcOrd="0" destOrd="0" presId="urn:microsoft.com/office/officeart/2005/8/layout/chevron2"/>
    <dgm:cxn modelId="{AED31968-5305-4065-8DA8-E245F776DF7F}" type="presParOf" srcId="{B3255170-5A77-4ADA-A13F-BA1155A5D205}" destId="{E42D4482-0214-4877-9FE7-3ABBD9C091DC}" srcOrd="1" destOrd="0" presId="urn:microsoft.com/office/officeart/2005/8/layout/chevron2"/>
    <dgm:cxn modelId="{6599E093-F236-4957-A943-40E36DBA4381}" type="presParOf" srcId="{FBAA478D-33EF-487D-8D92-B8CE96E1F8C4}" destId="{0D6A51A8-16CA-4FA2-BBF9-96F904EBDE5D}" srcOrd="3" destOrd="0" presId="urn:microsoft.com/office/officeart/2005/8/layout/chevron2"/>
    <dgm:cxn modelId="{32B7EA34-DAD9-41ED-B2C9-EEE8757C0D7D}" type="presParOf" srcId="{FBAA478D-33EF-487D-8D92-B8CE96E1F8C4}" destId="{B27FB119-BBCB-4DC7-8BD1-90C732342F4E}" srcOrd="4" destOrd="0" presId="urn:microsoft.com/office/officeart/2005/8/layout/chevron2"/>
    <dgm:cxn modelId="{641CF408-1EE5-4A1F-81A8-13F9D4AB0673}" type="presParOf" srcId="{B27FB119-BBCB-4DC7-8BD1-90C732342F4E}" destId="{EBA6B958-B8AE-4F89-8DB9-1EDB3AC93E9A}" srcOrd="0" destOrd="0" presId="urn:microsoft.com/office/officeart/2005/8/layout/chevron2"/>
    <dgm:cxn modelId="{18746F39-C20E-4886-8BBD-8E7D009FCCF0}" type="presParOf" srcId="{B27FB119-BBCB-4DC7-8BD1-90C732342F4E}" destId="{94ED5201-9CEA-4C97-98BB-09B5D0CE7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什么是软件需求 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软件需求的定义及其分类</a:t>
          </a: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>
              <a:effectLst/>
              <a:latin typeface="微软雅黑" pitchFamily="34" charset="-122"/>
              <a:ea typeface="微软雅黑" pitchFamily="34" charset="-122"/>
            </a:rPr>
            <a:t>为什么必须关注软件需求？</a:t>
          </a:r>
        </a:p>
      </dsp:txBody>
      <dsp:txXfrm rot="-5400000">
        <a:off x="1171738" y="1537921"/>
        <a:ext cx="6847613" cy="982331"/>
      </dsp:txXfrm>
    </dsp:sp>
    <dsp:sp modelId="{EBA6B958-B8AE-4F89-8DB9-1EDB3AC93E9A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3.</a:t>
          </a:r>
          <a:endParaRPr lang="zh-CN" altLang="en-US" sz="32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94ED5201-9CEA-4C97-98BB-09B5D0CE7E5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b="1" kern="1200" dirty="0">
              <a:effectLst/>
              <a:latin typeface="Bookman Old Style" pitchFamily="18" charset="0"/>
            </a:rPr>
            <a:t>……</a:t>
          </a:r>
          <a:endParaRPr lang="zh-CN" altLang="en-US" sz="3200" b="1" kern="1200" dirty="0">
            <a:effectLst/>
            <a:latin typeface="Bookman Old Style" pitchFamily="18" charset="0"/>
            <a:ea typeface="楷体_GB2312" pitchFamily="49" charset="-122"/>
          </a:endParaRPr>
        </a:p>
      </dsp:txBody>
      <dsp:txXfrm rot="-5400000">
        <a:off x="1171738" y="3018699"/>
        <a:ext cx="6847641" cy="981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确定执行者与用例之间的关系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确定用例间关系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1537921"/>
        <a:ext cx="6847613" cy="982331"/>
      </dsp:txXfrm>
    </dsp:sp>
    <dsp:sp modelId="{EBA6B958-B8AE-4F89-8DB9-1EDB3AC93E9A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3.</a:t>
          </a:r>
          <a:endParaRPr lang="zh-CN" altLang="en-US" sz="32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94ED5201-9CEA-4C97-98BB-09B5D0CE7E5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描述用例（交互动作序列）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3018699"/>
        <a:ext cx="6847641" cy="981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FB59-68DE-484D-AC45-AABD6CA41BB1}">
      <dsp:nvSpPr>
        <dsp:cNvPr id="0" name=""/>
        <dsp:cNvSpPr/>
      </dsp:nvSpPr>
      <dsp:spPr>
        <a:xfrm>
          <a:off x="87323" y="236"/>
          <a:ext cx="4786176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sp:txBody>
      <dsp:txXfrm>
        <a:off x="87323" y="236"/>
        <a:ext cx="4786176" cy="435106"/>
      </dsp:txXfrm>
    </dsp:sp>
    <dsp:sp modelId="{7DCE68AE-9A0B-4032-A610-F0F4F1072351}">
      <dsp:nvSpPr>
        <dsp:cNvPr id="0" name=""/>
        <dsp:cNvSpPr/>
      </dsp:nvSpPr>
      <dsp:spPr>
        <a:xfrm>
          <a:off x="87323" y="435343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AADD-04E0-406B-8FE5-AAF8003933AE}">
      <dsp:nvSpPr>
        <dsp:cNvPr id="0" name=""/>
        <dsp:cNvSpPr/>
      </dsp:nvSpPr>
      <dsp:spPr>
        <a:xfrm>
          <a:off x="2589694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"/>
            <a:lumOff val="142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D7C0-EC68-4DB8-B139-DDD84C4D545A}">
      <dsp:nvSpPr>
        <dsp:cNvPr id="0" name=""/>
        <dsp:cNvSpPr/>
      </dsp:nvSpPr>
      <dsp:spPr>
        <a:xfrm>
          <a:off x="3262950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108"/>
            <a:lumOff val="284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"/>
              <a:lumOff val="2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E5E3-AFD0-4BE7-A9AC-6317FE0C5D33}">
      <dsp:nvSpPr>
        <dsp:cNvPr id="0" name=""/>
        <dsp:cNvSpPr/>
      </dsp:nvSpPr>
      <dsp:spPr>
        <a:xfrm>
          <a:off x="393567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662"/>
            <a:lumOff val="426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662"/>
              <a:lumOff val="4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735E7-0999-48E7-8DD4-B99D05836AC4}">
      <dsp:nvSpPr>
        <dsp:cNvPr id="0" name=""/>
        <dsp:cNvSpPr/>
      </dsp:nvSpPr>
      <dsp:spPr>
        <a:xfrm>
          <a:off x="4608929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216"/>
            <a:lumOff val="569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216"/>
              <a:lumOff val="5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0E74-77D9-46E4-AB9A-5040E433034E}">
      <dsp:nvSpPr>
        <dsp:cNvPr id="0" name=""/>
        <dsp:cNvSpPr/>
      </dsp:nvSpPr>
      <dsp:spPr>
        <a:xfrm>
          <a:off x="528165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A668-9683-4DCA-8E8E-7318B233DAC7}">
      <dsp:nvSpPr>
        <dsp:cNvPr id="0" name=""/>
        <dsp:cNvSpPr/>
      </dsp:nvSpPr>
      <dsp:spPr>
        <a:xfrm>
          <a:off x="4404137" y="435343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324"/>
            <a:lumOff val="853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324"/>
              <a:lumOff val="8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EF41-A2E5-4DF6-857E-AAF34318D9CE}">
      <dsp:nvSpPr>
        <dsp:cNvPr id="0" name=""/>
        <dsp:cNvSpPr/>
      </dsp:nvSpPr>
      <dsp:spPr>
        <a:xfrm>
          <a:off x="401410" y="523976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sz="2400" b="1" kern="1200" dirty="0">
              <a:effectLst/>
              <a:latin typeface="微软雅黑" pitchFamily="34" charset="-122"/>
              <a:ea typeface="微软雅黑" pitchFamily="34" charset="-122"/>
            </a:rPr>
            <a:t>策划并实施需求调查</a:t>
          </a:r>
          <a:r>
            <a:rPr lang="zh-CN" altLang="en-US" sz="24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与用户及业务专家共同探讨</a:t>
          </a:r>
        </a:p>
      </dsp:txBody>
      <dsp:txXfrm>
        <a:off x="401410" y="523976"/>
        <a:ext cx="7879517" cy="709063"/>
      </dsp:txXfrm>
    </dsp:sp>
    <dsp:sp modelId="{4167BFFC-56AE-4698-AC18-63D32F1DA5E3}">
      <dsp:nvSpPr>
        <dsp:cNvPr id="0" name=""/>
        <dsp:cNvSpPr/>
      </dsp:nvSpPr>
      <dsp:spPr>
        <a:xfrm>
          <a:off x="87323" y="1371282"/>
          <a:ext cx="6848491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  <a:latin typeface="Tahoma" pitchFamily="34" charset="0"/>
            <a:cs typeface="Tahoma" pitchFamily="34" charset="0"/>
          </a:endParaRPr>
        </a:p>
      </dsp:txBody>
      <dsp:txXfrm>
        <a:off x="87323" y="1371282"/>
        <a:ext cx="6848491" cy="435106"/>
      </dsp:txXfrm>
    </dsp:sp>
    <dsp:sp modelId="{7B960CDE-27EC-4556-9BB3-BFD1153AA64B}">
      <dsp:nvSpPr>
        <dsp:cNvPr id="0" name=""/>
        <dsp:cNvSpPr/>
      </dsp:nvSpPr>
      <dsp:spPr>
        <a:xfrm>
          <a:off x="87323" y="1806388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878"/>
            <a:lumOff val="995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878"/>
              <a:lumOff val="9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91662-3B4A-4CEE-977E-2CCB1F91AA10}">
      <dsp:nvSpPr>
        <dsp:cNvPr id="0" name=""/>
        <dsp:cNvSpPr/>
      </dsp:nvSpPr>
      <dsp:spPr>
        <a:xfrm>
          <a:off x="2589694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432"/>
            <a:lumOff val="1138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432"/>
              <a:lumOff val="113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F6BB-A37C-4530-9B1E-6B482AED1AEE}">
      <dsp:nvSpPr>
        <dsp:cNvPr id="0" name=""/>
        <dsp:cNvSpPr/>
      </dsp:nvSpPr>
      <dsp:spPr>
        <a:xfrm>
          <a:off x="3262950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986"/>
            <a:lumOff val="1280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986"/>
              <a:lumOff val="1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69323-560A-4FB6-A9D7-0FF5C8C8B50D}">
      <dsp:nvSpPr>
        <dsp:cNvPr id="0" name=""/>
        <dsp:cNvSpPr/>
      </dsp:nvSpPr>
      <dsp:spPr>
        <a:xfrm>
          <a:off x="393567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7E4-893D-4ED9-AA53-81368821E8C9}">
      <dsp:nvSpPr>
        <dsp:cNvPr id="0" name=""/>
        <dsp:cNvSpPr/>
      </dsp:nvSpPr>
      <dsp:spPr>
        <a:xfrm>
          <a:off x="4608929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095"/>
            <a:lumOff val="1564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095"/>
              <a:lumOff val="1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06EDF-DC89-431C-87A9-9B87FF9ACE44}">
      <dsp:nvSpPr>
        <dsp:cNvPr id="0" name=""/>
        <dsp:cNvSpPr/>
      </dsp:nvSpPr>
      <dsp:spPr>
        <a:xfrm>
          <a:off x="528165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649"/>
            <a:lumOff val="1706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649"/>
              <a:lumOff val="17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1D80C-BE96-40ED-9126-4190BFF0C658}">
      <dsp:nvSpPr>
        <dsp:cNvPr id="0" name=""/>
        <dsp:cNvSpPr/>
      </dsp:nvSpPr>
      <dsp:spPr>
        <a:xfrm>
          <a:off x="4404137" y="1806388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203"/>
            <a:lumOff val="1849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203"/>
              <a:lumOff val="18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ED662-7FEE-4F90-8B22-7BFE3C582232}">
      <dsp:nvSpPr>
        <dsp:cNvPr id="0" name=""/>
        <dsp:cNvSpPr/>
      </dsp:nvSpPr>
      <dsp:spPr>
        <a:xfrm>
          <a:off x="401410" y="1895021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 研究业务处理流程</a:t>
          </a:r>
          <a:r>
            <a:rPr lang="zh-CN" altLang="en-US" sz="24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并构思如何基于目标软件优化流程</a:t>
          </a:r>
        </a:p>
      </dsp:txBody>
      <dsp:txXfrm>
        <a:off x="401410" y="1895021"/>
        <a:ext cx="7879517" cy="709063"/>
      </dsp:txXfrm>
    </dsp:sp>
    <dsp:sp modelId="{913CED60-7874-4F6F-B934-335D27D0F63D}">
      <dsp:nvSpPr>
        <dsp:cNvPr id="0" name=""/>
        <dsp:cNvSpPr/>
      </dsp:nvSpPr>
      <dsp:spPr>
        <a:xfrm>
          <a:off x="87323" y="2742327"/>
          <a:ext cx="6992507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</a:endParaRPr>
        </a:p>
      </dsp:txBody>
      <dsp:txXfrm>
        <a:off x="87323" y="2742327"/>
        <a:ext cx="6992507" cy="435106"/>
      </dsp:txXfrm>
    </dsp:sp>
    <dsp:sp modelId="{B0D99FB9-6CAF-4B93-A692-935DAC85E572}">
      <dsp:nvSpPr>
        <dsp:cNvPr id="0" name=""/>
        <dsp:cNvSpPr/>
      </dsp:nvSpPr>
      <dsp:spPr>
        <a:xfrm>
          <a:off x="87323" y="3177434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757"/>
            <a:lumOff val="1991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757"/>
              <a:lumOff val="1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93300-161A-43D4-B876-C24351F02C79}">
      <dsp:nvSpPr>
        <dsp:cNvPr id="0" name=""/>
        <dsp:cNvSpPr/>
      </dsp:nvSpPr>
      <dsp:spPr>
        <a:xfrm>
          <a:off x="2589694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4972-339B-44CF-A7B2-1B0FDDFD5C08}">
      <dsp:nvSpPr>
        <dsp:cNvPr id="0" name=""/>
        <dsp:cNvSpPr/>
      </dsp:nvSpPr>
      <dsp:spPr>
        <a:xfrm>
          <a:off x="3262950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865"/>
            <a:lumOff val="2275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865"/>
              <a:lumOff val="227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4BC73-9C4A-48B6-891F-AAF7D1B74A39}">
      <dsp:nvSpPr>
        <dsp:cNvPr id="0" name=""/>
        <dsp:cNvSpPr/>
      </dsp:nvSpPr>
      <dsp:spPr>
        <a:xfrm>
          <a:off x="393567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419"/>
            <a:lumOff val="2418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419"/>
              <a:lumOff val="24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546EF-9155-4749-B956-5F889665741E}">
      <dsp:nvSpPr>
        <dsp:cNvPr id="0" name=""/>
        <dsp:cNvSpPr/>
      </dsp:nvSpPr>
      <dsp:spPr>
        <a:xfrm>
          <a:off x="4608929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973"/>
            <a:lumOff val="2560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973"/>
              <a:lumOff val="25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8295D-E062-4A59-8CF3-AB7E4B9D57B1}">
      <dsp:nvSpPr>
        <dsp:cNvPr id="0" name=""/>
        <dsp:cNvSpPr/>
      </dsp:nvSpPr>
      <dsp:spPr>
        <a:xfrm>
          <a:off x="528165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0527"/>
            <a:lumOff val="2702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0527"/>
              <a:lumOff val="27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6F9A-9F26-4541-AD87-DEA828B62B70}">
      <dsp:nvSpPr>
        <dsp:cNvPr id="0" name=""/>
        <dsp:cNvSpPr/>
      </dsp:nvSpPr>
      <dsp:spPr>
        <a:xfrm>
          <a:off x="4404137" y="3177434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8EFA-FD56-4B7F-8FF8-0C6D79F3A938}">
      <dsp:nvSpPr>
        <dsp:cNvPr id="0" name=""/>
        <dsp:cNvSpPr/>
      </dsp:nvSpPr>
      <dsp:spPr>
        <a:xfrm>
          <a:off x="401410" y="3266067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微软雅黑" pitchFamily="34" charset="-122"/>
              <a:ea typeface="微软雅黑" pitchFamily="34" charset="-122"/>
            </a:rPr>
            <a:t> ……</a:t>
          </a:r>
          <a:endParaRPr lang="zh-CN" altLang="en-US" sz="24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01410" y="3266067"/>
        <a:ext cx="7879517" cy="7090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1273E-3412-4D70-8AC4-DBAD14257B29}">
      <dsp:nvSpPr>
        <dsp:cNvPr id="0" name=""/>
        <dsp:cNvSpPr/>
      </dsp:nvSpPr>
      <dsp:spPr>
        <a:xfrm rot="10800000">
          <a:off x="0" y="0"/>
          <a:ext cx="8784976" cy="1354666"/>
        </a:xfrm>
        <a:prstGeom prst="trapezoid">
          <a:avLst>
            <a:gd name="adj" fmla="val 108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在月球车移动控制方面有什么需求？</a:t>
          </a:r>
        </a:p>
      </dsp:txBody>
      <dsp:txXfrm rot="-10800000">
        <a:off x="1537370" y="0"/>
        <a:ext cx="5710234" cy="1354666"/>
      </dsp:txXfrm>
    </dsp:sp>
    <dsp:sp modelId="{F9B915CF-AEC7-4F96-9945-FE0DB13C2FE7}">
      <dsp:nvSpPr>
        <dsp:cNvPr id="0" name=""/>
        <dsp:cNvSpPr/>
      </dsp:nvSpPr>
      <dsp:spPr>
        <a:xfrm rot="10800000">
          <a:off x="1464162" y="1354666"/>
          <a:ext cx="5856650" cy="1354666"/>
        </a:xfrm>
        <a:prstGeom prst="trapezoid">
          <a:avLst>
            <a:gd name="adj" fmla="val 108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月球车在移动过程中可以暂停吗？</a:t>
          </a:r>
          <a:endParaRPr lang="zh-CN" altLang="en-US" sz="2800" kern="1200" dirty="0">
            <a:solidFill>
              <a:schemeClr val="accent4"/>
            </a:solidFill>
          </a:endParaRPr>
        </a:p>
      </dsp:txBody>
      <dsp:txXfrm rot="-10800000">
        <a:off x="2489076" y="1354666"/>
        <a:ext cx="3806822" cy="1354666"/>
      </dsp:txXfrm>
    </dsp:sp>
    <dsp:sp modelId="{19E7EF62-954E-41CB-961F-82AC8F109437}">
      <dsp:nvSpPr>
        <dsp:cNvPr id="0" name=""/>
        <dsp:cNvSpPr/>
      </dsp:nvSpPr>
      <dsp:spPr>
        <a:xfrm rot="10800000">
          <a:off x="2928325" y="2709333"/>
          <a:ext cx="2928325" cy="1354666"/>
        </a:xfrm>
        <a:prstGeom prst="trapezoid">
          <a:avLst>
            <a:gd name="adj" fmla="val 108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如果可以</a:t>
          </a:r>
          <a:r>
            <a:rPr lang="zh-CN" altLang="en-US" sz="2400" b="1" kern="12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kern="1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暂停后是否可以重设目的坐标？</a:t>
          </a:r>
        </a:p>
      </dsp:txBody>
      <dsp:txXfrm rot="-10800000">
        <a:off x="2928325" y="2709333"/>
        <a:ext cx="2928325" cy="13546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E367D-D5C2-4551-A89E-28129AF6F16F}">
      <dsp:nvSpPr>
        <dsp:cNvPr id="0" name=""/>
        <dsp:cNvSpPr/>
      </dsp:nvSpPr>
      <dsp:spPr>
        <a:xfrm>
          <a:off x="2856317" y="0"/>
          <a:ext cx="2856317" cy="1354666"/>
        </a:xfrm>
        <a:prstGeom prst="trapezoid">
          <a:avLst>
            <a:gd name="adj" fmla="val 105425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月面是否存在月球车难以跨越的障碍？</a:t>
          </a:r>
        </a:p>
      </dsp:txBody>
      <dsp:txXfrm>
        <a:off x="2856317" y="0"/>
        <a:ext cx="2856317" cy="1354666"/>
      </dsp:txXfrm>
    </dsp:sp>
    <dsp:sp modelId="{80D94E22-CA24-481D-8BA8-91F54C843208}">
      <dsp:nvSpPr>
        <dsp:cNvPr id="0" name=""/>
        <dsp:cNvSpPr/>
      </dsp:nvSpPr>
      <dsp:spPr>
        <a:xfrm>
          <a:off x="1428158" y="1354666"/>
          <a:ext cx="5712634" cy="1354666"/>
        </a:xfrm>
        <a:prstGeom prst="trapezoid">
          <a:avLst>
            <a:gd name="adj" fmla="val 105425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这些障碍有哪些类别？</a:t>
          </a:r>
        </a:p>
      </dsp:txBody>
      <dsp:txXfrm>
        <a:off x="2427869" y="1354666"/>
        <a:ext cx="3713212" cy="1354666"/>
      </dsp:txXfrm>
    </dsp:sp>
    <dsp:sp modelId="{53A4B322-8392-4334-BB11-31F974BC619F}">
      <dsp:nvSpPr>
        <dsp:cNvPr id="0" name=""/>
        <dsp:cNvSpPr/>
      </dsp:nvSpPr>
      <dsp:spPr>
        <a:xfrm>
          <a:off x="0" y="2709333"/>
          <a:ext cx="8568952" cy="1354666"/>
        </a:xfrm>
        <a:prstGeom prst="trapezoid">
          <a:avLst>
            <a:gd name="adj" fmla="val 105425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月球车如何识别这些类别的障碍？</a:t>
          </a:r>
        </a:p>
      </dsp:txBody>
      <dsp:txXfrm>
        <a:off x="1499566" y="2709333"/>
        <a:ext cx="5569818" cy="13546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1273E-3412-4D70-8AC4-DBAD14257B29}">
      <dsp:nvSpPr>
        <dsp:cNvPr id="0" name=""/>
        <dsp:cNvSpPr/>
      </dsp:nvSpPr>
      <dsp:spPr>
        <a:xfrm rot="10800000">
          <a:off x="0" y="0"/>
          <a:ext cx="8377608" cy="1131900"/>
        </a:xfrm>
        <a:prstGeom prst="trapezoid">
          <a:avLst>
            <a:gd name="adj" fmla="val 1850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如何避开障碍？</a:t>
          </a:r>
          <a:endParaRPr lang="zh-CN" altLang="en-US" sz="2400" b="1" kern="1200" dirty="0">
            <a:solidFill>
              <a:schemeClr val="accent4"/>
            </a:solidFill>
            <a:latin typeface="微软雅黑" pitchFamily="34" charset="-122"/>
            <a:ea typeface="微软雅黑" pitchFamily="34" charset="-122"/>
          </a:endParaRPr>
        </a:p>
      </dsp:txBody>
      <dsp:txXfrm rot="-10800000">
        <a:off x="1466081" y="0"/>
        <a:ext cx="5445445" cy="1131900"/>
      </dsp:txXfrm>
    </dsp:sp>
    <dsp:sp modelId="{F9B915CF-AEC7-4F96-9945-FE0DB13C2FE7}">
      <dsp:nvSpPr>
        <dsp:cNvPr id="0" name=""/>
        <dsp:cNvSpPr/>
      </dsp:nvSpPr>
      <dsp:spPr>
        <a:xfrm rot="10800000">
          <a:off x="2094402" y="1131900"/>
          <a:ext cx="4188804" cy="1131900"/>
        </a:xfrm>
        <a:prstGeom prst="trapezoid">
          <a:avLst>
            <a:gd name="adj" fmla="val 1850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在进行最优路径规划时</a:t>
          </a:r>
          <a:r>
            <a:rPr lang="zh-CN" altLang="en-US" sz="2000" b="1" kern="1200" dirty="0">
              <a:solidFill>
                <a:schemeClr val="tx1">
                  <a:lumMod val="50000"/>
                </a:schemeClr>
              </a:solidFill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是否必须  考虑障碍避绕</a:t>
          </a:r>
          <a:r>
            <a:rPr lang="zh-CN" altLang="en-US" sz="2000" b="1" kern="1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rPr>
            <a:t>？</a:t>
          </a:r>
          <a:endParaRPr lang="zh-CN" altLang="en-US" sz="2000" kern="1200" dirty="0">
            <a:solidFill>
              <a:schemeClr val="accent4"/>
            </a:solidFill>
          </a:endParaRPr>
        </a:p>
      </dsp:txBody>
      <dsp:txXfrm rot="-10800000">
        <a:off x="2094402" y="1131900"/>
        <a:ext cx="4188804" cy="11319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E367D-D5C2-4551-A89E-28129AF6F16F}">
      <dsp:nvSpPr>
        <dsp:cNvPr id="0" name=""/>
        <dsp:cNvSpPr/>
      </dsp:nvSpPr>
      <dsp:spPr>
        <a:xfrm>
          <a:off x="2792535" y="0"/>
          <a:ext cx="2792536" cy="1018629"/>
        </a:xfrm>
        <a:prstGeom prst="trapezoid">
          <a:avLst>
            <a:gd name="adj" fmla="val 137073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月面是否存在月球车   难以跨越的障碍？</a:t>
          </a:r>
        </a:p>
      </dsp:txBody>
      <dsp:txXfrm>
        <a:off x="2792535" y="0"/>
        <a:ext cx="2792536" cy="1018629"/>
      </dsp:txXfrm>
    </dsp:sp>
    <dsp:sp modelId="{80D94E22-CA24-481D-8BA8-91F54C843208}">
      <dsp:nvSpPr>
        <dsp:cNvPr id="0" name=""/>
        <dsp:cNvSpPr/>
      </dsp:nvSpPr>
      <dsp:spPr>
        <a:xfrm>
          <a:off x="1396267" y="1018629"/>
          <a:ext cx="5585072" cy="1018629"/>
        </a:xfrm>
        <a:prstGeom prst="trapezoid">
          <a:avLst>
            <a:gd name="adj" fmla="val 137073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这些障碍有哪些类别？</a:t>
          </a:r>
        </a:p>
      </dsp:txBody>
      <dsp:txXfrm>
        <a:off x="2373655" y="1018629"/>
        <a:ext cx="3630296" cy="1018629"/>
      </dsp:txXfrm>
    </dsp:sp>
    <dsp:sp modelId="{53A4B322-8392-4334-BB11-31F974BC619F}">
      <dsp:nvSpPr>
        <dsp:cNvPr id="0" name=""/>
        <dsp:cNvSpPr/>
      </dsp:nvSpPr>
      <dsp:spPr>
        <a:xfrm>
          <a:off x="0" y="2037258"/>
          <a:ext cx="8377608" cy="1018629"/>
        </a:xfrm>
        <a:prstGeom prst="trapezoid">
          <a:avLst>
            <a:gd name="adj" fmla="val 137073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月球车如何识别这些类别的障碍？</a:t>
          </a:r>
        </a:p>
      </dsp:txBody>
      <dsp:txXfrm>
        <a:off x="1466081" y="2037258"/>
        <a:ext cx="5445445" cy="10186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23533" y="228214"/>
          <a:ext cx="1490222" cy="10431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26259"/>
        <a:ext cx="1043155" cy="447067"/>
      </dsp:txXfrm>
    </dsp:sp>
    <dsp:sp modelId="{9DBCE2B9-9409-4633-ADB2-B050AF9380EE}">
      <dsp:nvSpPr>
        <dsp:cNvPr id="0" name=""/>
        <dsp:cNvSpPr/>
      </dsp:nvSpPr>
      <dsp:spPr>
        <a:xfrm rot="5400000">
          <a:off x="4073247" y="-3030092"/>
          <a:ext cx="969153" cy="70293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043155" y="47310"/>
        <a:ext cx="6982028" cy="874533"/>
      </dsp:txXfrm>
    </dsp:sp>
    <dsp:sp modelId="{1CD270FC-0D0E-46C9-94C1-B006FD31B379}">
      <dsp:nvSpPr>
        <dsp:cNvPr id="0" name=""/>
        <dsp:cNvSpPr/>
      </dsp:nvSpPr>
      <dsp:spPr>
        <a:xfrm rot="5400000">
          <a:off x="-223533" y="1523240"/>
          <a:ext cx="1490222" cy="10431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1821285"/>
        <a:ext cx="1043155" cy="447067"/>
      </dsp:txXfrm>
    </dsp:sp>
    <dsp:sp modelId="{E42D4482-0214-4877-9FE7-3ABBD9C091DC}">
      <dsp:nvSpPr>
        <dsp:cNvPr id="0" name=""/>
        <dsp:cNvSpPr/>
      </dsp:nvSpPr>
      <dsp:spPr>
        <a:xfrm rot="5400000">
          <a:off x="4073502" y="-1730640"/>
          <a:ext cx="968644" cy="70293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确定执行者与用例之间的关系、确定用例间关系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043156" y="1346991"/>
        <a:ext cx="6982053" cy="874074"/>
      </dsp:txXfrm>
    </dsp:sp>
    <dsp:sp modelId="{EBA6B958-B8AE-4F89-8DB9-1EDB3AC93E9A}">
      <dsp:nvSpPr>
        <dsp:cNvPr id="0" name=""/>
        <dsp:cNvSpPr/>
      </dsp:nvSpPr>
      <dsp:spPr>
        <a:xfrm rot="5400000">
          <a:off x="-223533" y="2818265"/>
          <a:ext cx="1490222" cy="10431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3.</a:t>
          </a:r>
          <a:endParaRPr lang="zh-CN" altLang="en-US" sz="3200" b="1" kern="1200" dirty="0">
            <a:effectLst/>
          </a:endParaRPr>
        </a:p>
      </dsp:txBody>
      <dsp:txXfrm rot="-5400000">
        <a:off x="1" y="3116310"/>
        <a:ext cx="1043155" cy="447067"/>
      </dsp:txXfrm>
    </dsp:sp>
    <dsp:sp modelId="{94ED5201-9CEA-4C97-98BB-09B5D0CE7E5E}">
      <dsp:nvSpPr>
        <dsp:cNvPr id="0" name=""/>
        <dsp:cNvSpPr/>
      </dsp:nvSpPr>
      <dsp:spPr>
        <a:xfrm rot="5400000">
          <a:off x="4073502" y="-435614"/>
          <a:ext cx="968644" cy="70293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描述用例（交互动作序列）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043156" y="2642017"/>
        <a:ext cx="6982053" cy="8740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23533" y="228214"/>
          <a:ext cx="1490222" cy="10431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26259"/>
        <a:ext cx="1043155" cy="447067"/>
      </dsp:txXfrm>
    </dsp:sp>
    <dsp:sp modelId="{9DBCE2B9-9409-4633-ADB2-B050AF9380EE}">
      <dsp:nvSpPr>
        <dsp:cNvPr id="0" name=""/>
        <dsp:cNvSpPr/>
      </dsp:nvSpPr>
      <dsp:spPr>
        <a:xfrm rot="5400000">
          <a:off x="4073247" y="-3030092"/>
          <a:ext cx="969153" cy="70293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4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043155" y="47310"/>
        <a:ext cx="6982028" cy="874533"/>
      </dsp:txXfrm>
    </dsp:sp>
    <dsp:sp modelId="{1CD270FC-0D0E-46C9-94C1-B006FD31B379}">
      <dsp:nvSpPr>
        <dsp:cNvPr id="0" name=""/>
        <dsp:cNvSpPr/>
      </dsp:nvSpPr>
      <dsp:spPr>
        <a:xfrm rot="5400000">
          <a:off x="-223533" y="1523240"/>
          <a:ext cx="1490222" cy="10431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1821285"/>
        <a:ext cx="1043155" cy="447067"/>
      </dsp:txXfrm>
    </dsp:sp>
    <dsp:sp modelId="{E42D4482-0214-4877-9FE7-3ABBD9C091DC}">
      <dsp:nvSpPr>
        <dsp:cNvPr id="0" name=""/>
        <dsp:cNvSpPr/>
      </dsp:nvSpPr>
      <dsp:spPr>
        <a:xfrm rot="5400000">
          <a:off x="4073502" y="-1730640"/>
          <a:ext cx="968644" cy="70293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4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确定执行者与用例之间的关系、确定用例间关系</a:t>
          </a:r>
          <a:endParaRPr lang="zh-CN" altLang="en-US" sz="24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043156" y="1346991"/>
        <a:ext cx="6982053" cy="874074"/>
      </dsp:txXfrm>
    </dsp:sp>
    <dsp:sp modelId="{EBA6B958-B8AE-4F89-8DB9-1EDB3AC93E9A}">
      <dsp:nvSpPr>
        <dsp:cNvPr id="0" name=""/>
        <dsp:cNvSpPr/>
      </dsp:nvSpPr>
      <dsp:spPr>
        <a:xfrm rot="5400000">
          <a:off x="-223533" y="2818265"/>
          <a:ext cx="1490222" cy="10431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3.</a:t>
          </a:r>
          <a:endParaRPr lang="zh-CN" altLang="en-US" sz="3200" b="1" kern="1200" dirty="0">
            <a:effectLst/>
          </a:endParaRPr>
        </a:p>
      </dsp:txBody>
      <dsp:txXfrm rot="-5400000">
        <a:off x="1" y="3116310"/>
        <a:ext cx="1043155" cy="447067"/>
      </dsp:txXfrm>
    </dsp:sp>
    <dsp:sp modelId="{94ED5201-9CEA-4C97-98BB-09B5D0CE7E5E}">
      <dsp:nvSpPr>
        <dsp:cNvPr id="0" name=""/>
        <dsp:cNvSpPr/>
      </dsp:nvSpPr>
      <dsp:spPr>
        <a:xfrm rot="5400000">
          <a:off x="4073502" y="-435614"/>
          <a:ext cx="968644" cy="70293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用例描述的完整内容</a:t>
          </a:r>
          <a:endParaRPr lang="zh-CN" altLang="en-US" sz="2400" b="1" kern="1200" dirty="0">
            <a:solidFill>
              <a:srgbClr val="FF0000"/>
            </a:solidFill>
            <a:effectLst/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创建用例描述的方法？</a:t>
          </a:r>
        </a:p>
      </dsp:txBody>
      <dsp:txXfrm rot="-5400000">
        <a:off x="1043156" y="2642017"/>
        <a:ext cx="6982053" cy="87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什么是软件需求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需求的定义及分类（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功能需求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、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质量需求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及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约束性需求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）</a:t>
          </a: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为什么必须关注需求 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需求是整个项目的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目标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，又是后续开发活动的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基础</a:t>
          </a:r>
        </a:p>
      </dsp:txBody>
      <dsp:txXfrm rot="-5400000">
        <a:off x="1171738" y="1537921"/>
        <a:ext cx="6847613" cy="982331"/>
      </dsp:txXfrm>
    </dsp:sp>
    <dsp:sp modelId="{EBA6B958-B8AE-4F89-8DB9-1EDB3AC93E9A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3.</a:t>
          </a:r>
          <a:endParaRPr lang="zh-CN" altLang="en-US" sz="32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94ED5201-9CEA-4C97-98BB-09B5D0CE7E5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什么是高质量的需求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真实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一致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精确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简洁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完全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可行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可验证</a:t>
          </a:r>
          <a:r>
            <a:rPr lang="en-US" altLang="zh-CN" sz="2800" b="1" kern="1200" dirty="0"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rPr>
            <a:t> 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3018699"/>
        <a:ext cx="6847641" cy="981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369346" y="370800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Bookman Old Style" pitchFamily="18" charset="0"/>
            </a:rPr>
            <a:t>1</a:t>
          </a:r>
          <a:endParaRPr lang="zh-CN" altLang="en-US" sz="3200" b="1" kern="1200" dirty="0">
            <a:latin typeface="Bookman Old Style" pitchFamily="18" charset="0"/>
          </a:endParaRPr>
        </a:p>
      </dsp:txBody>
      <dsp:txXfrm rot="-5400000">
        <a:off x="0" y="863262"/>
        <a:ext cx="1723616" cy="738692"/>
      </dsp:txXfrm>
    </dsp:sp>
    <dsp:sp modelId="{9DBCE2B9-9409-4633-ADB2-B050AF9380EE}">
      <dsp:nvSpPr>
        <dsp:cNvPr id="0" name=""/>
        <dsp:cNvSpPr/>
      </dsp:nvSpPr>
      <dsp:spPr>
        <a:xfrm rot="5400000">
          <a:off x="4097804" y="-2374188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>
              <a:effectLst/>
              <a:latin typeface="楷体" pitchFamily="49" charset="-122"/>
              <a:ea typeface="楷体" pitchFamily="49" charset="-122"/>
            </a:rPr>
            <a:t>如何描述软件需求项？</a:t>
          </a:r>
        </a:p>
      </dsp:txBody>
      <dsp:txXfrm rot="-5400000">
        <a:off x="1723616" y="78130"/>
        <a:ext cx="6270747" cy="1444240"/>
      </dsp:txXfrm>
    </dsp:sp>
    <dsp:sp modelId="{1CD270FC-0D0E-46C9-94C1-B006FD31B379}">
      <dsp:nvSpPr>
        <dsp:cNvPr id="0" name=""/>
        <dsp:cNvSpPr/>
      </dsp:nvSpPr>
      <dsp:spPr>
        <a:xfrm rot="5400000">
          <a:off x="-369346" y="2549052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Bookman Old Style" pitchFamily="18" charset="0"/>
            </a:rPr>
            <a:t>2</a:t>
          </a:r>
          <a:endParaRPr lang="zh-CN" altLang="en-US" sz="3200" b="1" kern="1200" dirty="0"/>
        </a:p>
      </dsp:txBody>
      <dsp:txXfrm rot="-5400000">
        <a:off x="0" y="3041514"/>
        <a:ext cx="1723616" cy="738692"/>
      </dsp:txXfrm>
    </dsp:sp>
    <dsp:sp modelId="{E42D4482-0214-4877-9FE7-3ABBD9C091DC}">
      <dsp:nvSpPr>
        <dsp:cNvPr id="0" name=""/>
        <dsp:cNvSpPr/>
      </dsp:nvSpPr>
      <dsp:spPr>
        <a:xfrm rot="5400000">
          <a:off x="4097804" y="-194481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如何描述需求项之间的关系？</a:t>
          </a:r>
          <a:endParaRPr lang="zh-CN" altLang="en-US" sz="32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2257837"/>
        <a:ext cx="6270747" cy="1444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369346" y="370800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Bookman Old Style" pitchFamily="18" charset="0"/>
            </a:rPr>
            <a:t>1.</a:t>
          </a:r>
          <a:endParaRPr lang="zh-CN" altLang="en-US" sz="3200" b="1" kern="1200" dirty="0">
            <a:latin typeface="Bookman Old Style" pitchFamily="18" charset="0"/>
          </a:endParaRPr>
        </a:p>
      </dsp:txBody>
      <dsp:txXfrm rot="-5400000">
        <a:off x="0" y="863262"/>
        <a:ext cx="1723616" cy="738692"/>
      </dsp:txXfrm>
    </dsp:sp>
    <dsp:sp modelId="{9DBCE2B9-9409-4633-ADB2-B050AF9380EE}">
      <dsp:nvSpPr>
        <dsp:cNvPr id="0" name=""/>
        <dsp:cNvSpPr/>
      </dsp:nvSpPr>
      <dsp:spPr>
        <a:xfrm rot="5400000">
          <a:off x="4097804" y="-2374188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如何描述软件需求项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用例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 （与应用场景相关的交互动作序列）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78130"/>
        <a:ext cx="6270747" cy="1444240"/>
      </dsp:txXfrm>
    </dsp:sp>
    <dsp:sp modelId="{1CD270FC-0D0E-46C9-94C1-B006FD31B379}">
      <dsp:nvSpPr>
        <dsp:cNvPr id="0" name=""/>
        <dsp:cNvSpPr/>
      </dsp:nvSpPr>
      <dsp:spPr>
        <a:xfrm rot="5400000">
          <a:off x="-369346" y="2549052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Bookman Old Style" pitchFamily="18" charset="0"/>
            </a:rPr>
            <a:t>2.</a:t>
          </a:r>
          <a:endParaRPr lang="zh-CN" altLang="en-US" sz="3200" b="1" kern="1200" dirty="0"/>
        </a:p>
      </dsp:txBody>
      <dsp:txXfrm rot="-5400000">
        <a:off x="0" y="3041514"/>
        <a:ext cx="1723616" cy="738692"/>
      </dsp:txXfrm>
    </dsp:sp>
    <dsp:sp modelId="{E42D4482-0214-4877-9FE7-3ABBD9C091DC}">
      <dsp:nvSpPr>
        <dsp:cNvPr id="0" name=""/>
        <dsp:cNvSpPr/>
      </dsp:nvSpPr>
      <dsp:spPr>
        <a:xfrm rot="5400000">
          <a:off x="4097804" y="-194481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如何描述需求项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用例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之间的关系？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2257837"/>
        <a:ext cx="6270747" cy="1444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332" y="253038"/>
          <a:ext cx="1675548" cy="11728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1.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0" y="588148"/>
        <a:ext cx="1172884" cy="502664"/>
      </dsp:txXfrm>
    </dsp:sp>
    <dsp:sp modelId="{9DBCE2B9-9409-4633-ADB2-B050AF9380EE}">
      <dsp:nvSpPr>
        <dsp:cNvPr id="0" name=""/>
        <dsp:cNvSpPr/>
      </dsp:nvSpPr>
      <dsp:spPr>
        <a:xfrm rot="5400000">
          <a:off x="4166388" y="-2993504"/>
          <a:ext cx="1089106" cy="7076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如何描述软件需求项</a:t>
          </a:r>
          <a:r>
            <a:rPr lang="en-US" altLang="zh-CN" sz="2400" b="1" kern="1200" dirty="0">
              <a:effectLst/>
              <a:latin typeface="楷体" pitchFamily="49" charset="-122"/>
              <a:ea typeface="楷体" pitchFamily="49" charset="-122"/>
            </a:rPr>
            <a:t>---</a:t>
          </a:r>
          <a:r>
            <a:rPr lang="zh-CN" altLang="en-US" sz="2400" b="1" kern="1200" dirty="0">
              <a:effectLst/>
              <a:latin typeface="楷体" pitchFamily="49" charset="-122"/>
              <a:ea typeface="楷体" pitchFamily="49" charset="-122"/>
            </a:rPr>
            <a:t>用例</a:t>
          </a:r>
          <a:r>
            <a:rPr lang="en-US" altLang="zh-CN" sz="2400" b="1" kern="1200" dirty="0">
              <a:effectLst/>
              <a:latin typeface="楷体" pitchFamily="49" charset="-122"/>
              <a:ea typeface="楷体" pitchFamily="49" charset="-122"/>
            </a:rPr>
            <a:t>(</a:t>
          </a:r>
          <a:r>
            <a:rPr lang="zh-CN" altLang="en-US" sz="2400" b="1" kern="1200" dirty="0">
              <a:effectLst/>
              <a:latin typeface="楷体" pitchFamily="49" charset="-122"/>
              <a:ea typeface="楷体" pitchFamily="49" charset="-122"/>
            </a:rPr>
            <a:t>交互动作序列</a:t>
          </a:r>
          <a:r>
            <a:rPr lang="en-US" altLang="zh-CN" sz="2400" b="1" kern="1200" dirty="0">
              <a:effectLst/>
              <a:latin typeface="楷体" pitchFamily="49" charset="-122"/>
              <a:ea typeface="楷体" pitchFamily="49" charset="-122"/>
            </a:rPr>
            <a:t>)</a:t>
          </a:r>
          <a:endParaRPr lang="zh-CN" altLang="en-US" sz="24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2884" y="53166"/>
        <a:ext cx="7022949" cy="982774"/>
      </dsp:txXfrm>
    </dsp:sp>
    <dsp:sp modelId="{1CD270FC-0D0E-46C9-94C1-B006FD31B379}">
      <dsp:nvSpPr>
        <dsp:cNvPr id="0" name=""/>
        <dsp:cNvSpPr/>
      </dsp:nvSpPr>
      <dsp:spPr>
        <a:xfrm rot="5400000">
          <a:off x="-251332" y="1735292"/>
          <a:ext cx="1675548" cy="11728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2.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0" y="2070402"/>
        <a:ext cx="1172884" cy="502664"/>
      </dsp:txXfrm>
    </dsp:sp>
    <dsp:sp modelId="{E42D4482-0214-4877-9FE7-3ABBD9C091DC}">
      <dsp:nvSpPr>
        <dsp:cNvPr id="0" name=""/>
        <dsp:cNvSpPr/>
      </dsp:nvSpPr>
      <dsp:spPr>
        <a:xfrm rot="5400000">
          <a:off x="4166388" y="-1509543"/>
          <a:ext cx="1089106" cy="7076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如何描述需求项</a:t>
          </a: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(</a:t>
          </a: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用例</a:t>
          </a: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)</a:t>
          </a: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之间的关系</a:t>
          </a: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---</a:t>
          </a: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包含与扩展</a:t>
          </a:r>
          <a:endParaRPr lang="zh-CN" altLang="en-US" sz="24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2884" y="1537127"/>
        <a:ext cx="7022949" cy="982774"/>
      </dsp:txXfrm>
    </dsp:sp>
    <dsp:sp modelId="{860ACCE5-537D-441A-AF58-4169A3B18920}">
      <dsp:nvSpPr>
        <dsp:cNvPr id="0" name=""/>
        <dsp:cNvSpPr/>
      </dsp:nvSpPr>
      <dsp:spPr>
        <a:xfrm rot="5400000">
          <a:off x="-251332" y="3217547"/>
          <a:ext cx="1675548" cy="11728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3.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0" y="3552657"/>
        <a:ext cx="1172884" cy="502664"/>
      </dsp:txXfrm>
    </dsp:sp>
    <dsp:sp modelId="{0CFFEE02-7507-4906-A491-E58507B9430B}">
      <dsp:nvSpPr>
        <dsp:cNvPr id="0" name=""/>
        <dsp:cNvSpPr/>
      </dsp:nvSpPr>
      <dsp:spPr>
        <a:xfrm rot="5400000">
          <a:off x="4166388" y="-27289"/>
          <a:ext cx="1089106" cy="7076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是否需要描述执行者与用例之间的关系？</a:t>
          </a:r>
        </a:p>
      </dsp:txBody>
      <dsp:txXfrm rot="-5400000">
        <a:off x="1172884" y="3019381"/>
        <a:ext cx="7022949" cy="9827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190268" y="194583"/>
          <a:ext cx="1268458" cy="887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1.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448276"/>
        <a:ext cx="887921" cy="380537"/>
      </dsp:txXfrm>
    </dsp:sp>
    <dsp:sp modelId="{9DBCE2B9-9409-4633-ADB2-B050AF9380EE}">
      <dsp:nvSpPr>
        <dsp:cNvPr id="0" name=""/>
        <dsp:cNvSpPr/>
      </dsp:nvSpPr>
      <dsp:spPr>
        <a:xfrm rot="5400000">
          <a:off x="4067741" y="-3179820"/>
          <a:ext cx="824931" cy="71845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如何描述软件需求项 </a:t>
          </a: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—— </a:t>
          </a:r>
          <a:r>
            <a:rPr lang="zh-CN" altLang="en-US" sz="2400" b="1" kern="1200" dirty="0">
              <a:effectLst/>
              <a:latin typeface="楷体" pitchFamily="49" charset="-122"/>
              <a:ea typeface="楷体" pitchFamily="49" charset="-122"/>
            </a:rPr>
            <a:t>用例（交互动作序列）</a:t>
          </a:r>
        </a:p>
      </dsp:txBody>
      <dsp:txXfrm rot="-5400000">
        <a:off x="887921" y="40270"/>
        <a:ext cx="7144302" cy="744391"/>
      </dsp:txXfrm>
    </dsp:sp>
    <dsp:sp modelId="{1CD270FC-0D0E-46C9-94C1-B006FD31B379}">
      <dsp:nvSpPr>
        <dsp:cNvPr id="0" name=""/>
        <dsp:cNvSpPr/>
      </dsp:nvSpPr>
      <dsp:spPr>
        <a:xfrm rot="5400000">
          <a:off x="-190268" y="1316710"/>
          <a:ext cx="1268458" cy="887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2.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1570403"/>
        <a:ext cx="887921" cy="380537"/>
      </dsp:txXfrm>
    </dsp:sp>
    <dsp:sp modelId="{E42D4482-0214-4877-9FE7-3ABBD9C091DC}">
      <dsp:nvSpPr>
        <dsp:cNvPr id="0" name=""/>
        <dsp:cNvSpPr/>
      </dsp:nvSpPr>
      <dsp:spPr>
        <a:xfrm rot="5400000">
          <a:off x="4067958" y="-2053595"/>
          <a:ext cx="824498" cy="71845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如何描述需求项之间的关系 </a:t>
          </a: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—— </a:t>
          </a:r>
          <a:r>
            <a:rPr lang="zh-CN" altLang="en-US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包含与扩展</a:t>
          </a:r>
          <a:endParaRPr lang="zh-CN" altLang="en-US" sz="24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887922" y="1166690"/>
        <a:ext cx="7144323" cy="744000"/>
      </dsp:txXfrm>
    </dsp:sp>
    <dsp:sp modelId="{860ACCE5-537D-441A-AF58-4169A3B18920}">
      <dsp:nvSpPr>
        <dsp:cNvPr id="0" name=""/>
        <dsp:cNvSpPr/>
      </dsp:nvSpPr>
      <dsp:spPr>
        <a:xfrm rot="5400000">
          <a:off x="-190268" y="2438837"/>
          <a:ext cx="1268458" cy="887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3.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2692530"/>
        <a:ext cx="887921" cy="380537"/>
      </dsp:txXfrm>
    </dsp:sp>
    <dsp:sp modelId="{0CFFEE02-7507-4906-A491-E58507B9430B}">
      <dsp:nvSpPr>
        <dsp:cNvPr id="0" name=""/>
        <dsp:cNvSpPr/>
      </dsp:nvSpPr>
      <dsp:spPr>
        <a:xfrm rot="5400000">
          <a:off x="4067958" y="-931468"/>
          <a:ext cx="824498" cy="71845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如何描述执行者与用例之间的关系 </a:t>
          </a:r>
          <a:r>
            <a:rPr lang="en-US" altLang="zh-CN" sz="2400" b="1" kern="120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—— </a:t>
          </a:r>
          <a:r>
            <a:rPr lang="zh-CN" altLang="en-US" sz="2400" b="1" kern="1200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触发执行，信息传递</a:t>
          </a:r>
        </a:p>
      </dsp:txBody>
      <dsp:txXfrm rot="-5400000">
        <a:off x="887922" y="2288817"/>
        <a:ext cx="7144323" cy="744000"/>
      </dsp:txXfrm>
    </dsp:sp>
    <dsp:sp modelId="{D339428C-DA5A-4C3B-83D4-215A507544A1}">
      <dsp:nvSpPr>
        <dsp:cNvPr id="0" name=""/>
        <dsp:cNvSpPr/>
      </dsp:nvSpPr>
      <dsp:spPr>
        <a:xfrm rot="5400000">
          <a:off x="-190268" y="3560964"/>
          <a:ext cx="1268458" cy="8879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楷体" panose="02010609060101010101" pitchFamily="49" charset="-122"/>
              <a:ea typeface="楷体" panose="02010609060101010101" pitchFamily="49" charset="-122"/>
            </a:rPr>
            <a:t>4.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1" y="3814657"/>
        <a:ext cx="887921" cy="380537"/>
      </dsp:txXfrm>
    </dsp:sp>
    <dsp:sp modelId="{B6C0688D-0AAA-4B44-92DB-80EA3EE91D9D}">
      <dsp:nvSpPr>
        <dsp:cNvPr id="0" name=""/>
        <dsp:cNvSpPr/>
      </dsp:nvSpPr>
      <dsp:spPr>
        <a:xfrm rot="5400000">
          <a:off x="4067958" y="190658"/>
          <a:ext cx="824498" cy="71845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rPr>
            <a:t>是否需要描述执行者之间的关系？</a:t>
          </a:r>
          <a:endParaRPr lang="zh-CN" altLang="en-US" sz="2400" b="1" kern="1200" dirty="0">
            <a:effectLst/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887922" y="3410944"/>
        <a:ext cx="7144323" cy="74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338278" y="342586"/>
          <a:ext cx="2255191" cy="1578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793624"/>
        <a:ext cx="1578634" cy="676557"/>
      </dsp:txXfrm>
    </dsp:sp>
    <dsp:sp modelId="{9DBCE2B9-9409-4633-ADB2-B050AF9380EE}">
      <dsp:nvSpPr>
        <dsp:cNvPr id="0" name=""/>
        <dsp:cNvSpPr/>
      </dsp:nvSpPr>
      <dsp:spPr>
        <a:xfrm rot="5400000">
          <a:off x="4092626" y="-2513992"/>
          <a:ext cx="1465874" cy="6493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如何描述软件需求项：用例（交互动作序列）</a:t>
          </a:r>
          <a:endParaRPr lang="zh-CN" altLang="en-US" sz="24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578634" y="71558"/>
        <a:ext cx="6422301" cy="1322758"/>
      </dsp:txXfrm>
    </dsp:sp>
    <dsp:sp modelId="{1CD270FC-0D0E-46C9-94C1-B006FD31B379}">
      <dsp:nvSpPr>
        <dsp:cNvPr id="0" name=""/>
        <dsp:cNvSpPr/>
      </dsp:nvSpPr>
      <dsp:spPr>
        <a:xfrm rot="5400000">
          <a:off x="-338278" y="2123649"/>
          <a:ext cx="2255191" cy="15786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574687"/>
        <a:ext cx="1578634" cy="676557"/>
      </dsp:txXfrm>
    </dsp:sp>
    <dsp:sp modelId="{E42D4482-0214-4877-9FE7-3ABBD9C091DC}">
      <dsp:nvSpPr>
        <dsp:cNvPr id="0" name=""/>
        <dsp:cNvSpPr/>
      </dsp:nvSpPr>
      <dsp:spPr>
        <a:xfrm rot="5400000">
          <a:off x="4092626" y="-728615"/>
          <a:ext cx="1465874" cy="6493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  <a:sym typeface="Wingdings" pitchFamily="2" charset="2"/>
            </a:rPr>
            <a:t>用例</a:t>
          </a: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间关系：包含、扩展</a:t>
          </a:r>
          <a:endParaRPr lang="zh-CN" altLang="en-US" sz="24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执行者间关系</a:t>
          </a: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24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继承</a:t>
          </a:r>
          <a:endParaRPr lang="zh-CN" altLang="en-US" sz="24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执行者与用例间关系</a:t>
          </a:r>
          <a:r>
            <a:rPr lang="zh-CN" altLang="en-US" sz="2400" b="1" kern="1200" dirty="0">
              <a:effectLst/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24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触发执行</a:t>
          </a:r>
          <a:r>
            <a:rPr lang="zh-CN" altLang="en-US" sz="2400" b="1" kern="1200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4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信息传递</a:t>
          </a:r>
          <a:r>
            <a:rPr lang="en-US" altLang="zh-CN" sz="24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4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578634" y="1856935"/>
        <a:ext cx="6422301" cy="132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18482-A1C7-4D7C-B9B9-F68E6AED5C66}">
      <dsp:nvSpPr>
        <dsp:cNvPr id="0" name=""/>
        <dsp:cNvSpPr/>
      </dsp:nvSpPr>
      <dsp:spPr>
        <a:xfrm>
          <a:off x="0" y="4580884"/>
          <a:ext cx="8280920" cy="601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步：精化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k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之间的关系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细化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k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的描述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(k=1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,…,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n)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2000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0" y="4580884"/>
        <a:ext cx="8280920" cy="601238"/>
      </dsp:txXfrm>
    </dsp:sp>
    <dsp:sp modelId="{87B87DDF-58F8-4233-889B-6C4F961B7B63}">
      <dsp:nvSpPr>
        <dsp:cNvPr id="0" name=""/>
        <dsp:cNvSpPr/>
      </dsp:nvSpPr>
      <dsp:spPr>
        <a:xfrm rot="10800000">
          <a:off x="0" y="3665198"/>
          <a:ext cx="8280920" cy="9247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2.4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步：确定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j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之间的关系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细化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j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的描述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(j=m+1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,…,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n)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；</a:t>
          </a:r>
          <a:endParaRPr lang="zh-CN" altLang="en-US" sz="2000" kern="1200" dirty="0">
            <a:effectLst/>
            <a:latin typeface="楷体" pitchFamily="49" charset="-122"/>
            <a:ea typeface="楷体" pitchFamily="49" charset="-122"/>
          </a:endParaRPr>
        </a:p>
      </dsp:txBody>
      <dsp:txXfrm rot="10800000">
        <a:off x="0" y="3665198"/>
        <a:ext cx="8280920" cy="600846"/>
      </dsp:txXfrm>
    </dsp:sp>
    <dsp:sp modelId="{8155CF09-86FF-415B-9714-C5F5F2530BC4}">
      <dsp:nvSpPr>
        <dsp:cNvPr id="0" name=""/>
        <dsp:cNvSpPr/>
      </dsp:nvSpPr>
      <dsp:spPr>
        <a:xfrm rot="10800000">
          <a:off x="0" y="2749511"/>
          <a:ext cx="8280920" cy="9247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1158875" lvl="0" indent="-11588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2.3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步：标识并初步描述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j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(j=m+1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…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,n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确定其与执行者间关系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；</a:t>
          </a:r>
          <a:endParaRPr lang="zh-CN" altLang="en-US" sz="2000" kern="1200" dirty="0">
            <a:effectLst/>
          </a:endParaRPr>
        </a:p>
      </dsp:txBody>
      <dsp:txXfrm rot="10800000">
        <a:off x="0" y="2749511"/>
        <a:ext cx="8280920" cy="600846"/>
      </dsp:txXfrm>
    </dsp:sp>
    <dsp:sp modelId="{C05EE43B-68BC-4B22-856F-BAFF64AABA28}">
      <dsp:nvSpPr>
        <dsp:cNvPr id="0" name=""/>
        <dsp:cNvSpPr/>
      </dsp:nvSpPr>
      <dsp:spPr>
        <a:xfrm rot="10800000">
          <a:off x="0" y="1833825"/>
          <a:ext cx="8280920" cy="9247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2.2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步：</a:t>
          </a:r>
          <a:r>
            <a:rPr lang="zh-CN" altLang="en-US" sz="20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确定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i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之间的关系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细化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i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的描述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(i=1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,…,m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；</a:t>
          </a:r>
        </a:p>
      </dsp:txBody>
      <dsp:txXfrm rot="10800000">
        <a:off x="0" y="1833825"/>
        <a:ext cx="8280920" cy="600846"/>
      </dsp:txXfrm>
    </dsp:sp>
    <dsp:sp modelId="{B383D868-53D8-44BC-9F9C-6D927E68314B}">
      <dsp:nvSpPr>
        <dsp:cNvPr id="0" name=""/>
        <dsp:cNvSpPr/>
      </dsp:nvSpPr>
      <dsp:spPr>
        <a:xfrm rot="10800000">
          <a:off x="0" y="918138"/>
          <a:ext cx="8280920" cy="9247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1158875" lvl="0" indent="-115887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2.1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步：</a:t>
          </a:r>
          <a:r>
            <a:rPr lang="zh-CN" altLang="en-US" sz="20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标识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并</a:t>
          </a:r>
          <a:r>
            <a:rPr lang="zh-CN" altLang="en-US" sz="20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初步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描述</a:t>
          </a:r>
          <a:r>
            <a:rPr lang="en-US" altLang="zh-CN" sz="2000" b="1" kern="1200" dirty="0" err="1">
              <a:effectLst/>
              <a:latin typeface="微软雅黑" pitchFamily="34" charset="-122"/>
              <a:ea typeface="微软雅黑" pitchFamily="34" charset="-122"/>
            </a:rPr>
            <a:t>UC</a:t>
          </a:r>
          <a:r>
            <a:rPr lang="en-US" altLang="zh-CN" sz="2000" b="1" kern="1200" baseline="-25000" dirty="0" err="1">
              <a:effectLst/>
              <a:latin typeface="微软雅黑" pitchFamily="34" charset="-122"/>
              <a:ea typeface="微软雅黑" pitchFamily="34" charset="-122"/>
            </a:rPr>
            <a:t>i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(i=1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…</a:t>
          </a:r>
          <a:r>
            <a:rPr lang="en-US" altLang="zh-CN" sz="2000" b="1" kern="1200" dirty="0">
              <a:effectLst/>
              <a:latin typeface="楷体" pitchFamily="49" charset="-122"/>
              <a:ea typeface="楷体" pitchFamily="49" charset="-122"/>
            </a:rPr>
            <a:t>,m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0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确定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其与执行者之间的关系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；</a:t>
          </a:r>
        </a:p>
      </dsp:txBody>
      <dsp:txXfrm rot="10800000">
        <a:off x="0" y="918138"/>
        <a:ext cx="8280920" cy="600846"/>
      </dsp:txXfrm>
    </dsp:sp>
    <dsp:sp modelId="{541CB1BB-D2E8-47E5-B201-C221BE84A23D}">
      <dsp:nvSpPr>
        <dsp:cNvPr id="0" name=""/>
        <dsp:cNvSpPr/>
      </dsp:nvSpPr>
      <dsp:spPr>
        <a:xfrm rot="10800000">
          <a:off x="0" y="2452"/>
          <a:ext cx="8280920" cy="92470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b="1" kern="1200" dirty="0">
              <a:effectLst/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步：确定</a:t>
          </a:r>
          <a:r>
            <a:rPr lang="zh-CN" altLang="en-US" sz="20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执行者</a:t>
          </a:r>
          <a:r>
            <a:rPr lang="zh-CN" altLang="en-US" sz="2000" b="1" kern="1200" dirty="0">
              <a:effectLst/>
              <a:latin typeface="微软雅黑" pitchFamily="34" charset="-122"/>
              <a:ea typeface="微软雅黑" pitchFamily="34" charset="-122"/>
            </a:rPr>
            <a:t>及其关系</a:t>
          </a:r>
          <a:r>
            <a:rPr lang="zh-CN" altLang="en-US" sz="2000" b="1" kern="1200" dirty="0">
              <a:effectLst/>
              <a:latin typeface="楷体" pitchFamily="49" charset="-122"/>
              <a:ea typeface="楷体" pitchFamily="49" charset="-122"/>
            </a:rPr>
            <a:t>；</a:t>
          </a:r>
        </a:p>
      </dsp:txBody>
      <dsp:txXfrm rot="10800000">
        <a:off x="0" y="2452"/>
        <a:ext cx="8280920" cy="6008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确定执行者及其关系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标识用例</a:t>
          </a:r>
          <a:r>
            <a:rPr lang="zh-CN" altLang="en-US" sz="2800" b="1" kern="1200" dirty="0"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确定执行者与用例之间的关系、确定用例间关系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1537921"/>
        <a:ext cx="6847613" cy="982331"/>
      </dsp:txXfrm>
    </dsp:sp>
    <dsp:sp modelId="{EBA6B958-B8AE-4F89-8DB9-1EDB3AC93E9A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3.</a:t>
          </a:r>
          <a:endParaRPr lang="zh-CN" altLang="en-US" sz="32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94ED5201-9CEA-4C97-98BB-09B5D0CE7E5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描述用例（交互动作序列）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3018699"/>
        <a:ext cx="6847641" cy="981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2263" y="468313"/>
            <a:ext cx="3065462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Qingping TAN</a:t>
            </a: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1575" y="468313"/>
            <a:ext cx="3065463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3C682FC-D70F-4626-9F40-80EFED36DF3F}" type="datetime1">
              <a:rPr lang="zh-CN" altLang="en-US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1575" y="9218613"/>
            <a:ext cx="3065463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740E35-2FBB-49E2-9643-40BC3374B4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7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Web Applications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166A0EA-CD7D-4C63-B1CD-A75EF6320FAB}" type="datetime1">
              <a:rPr lang="zh-CN" altLang="en-US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0"/>
            <a:r>
              <a:rPr lang="en-US" altLang="zh-CN" noProof="0"/>
              <a:t>Second level</a:t>
            </a:r>
          </a:p>
          <a:p>
            <a:pPr lvl="0"/>
            <a:r>
              <a:rPr lang="en-US" altLang="zh-CN" noProof="0"/>
              <a:t>Third level</a:t>
            </a:r>
          </a:p>
          <a:p>
            <a:pPr lvl="0"/>
            <a:r>
              <a:rPr lang="en-US" altLang="zh-CN" noProof="0"/>
              <a:t>Fourth level</a:t>
            </a:r>
          </a:p>
          <a:p>
            <a:pPr lvl="0"/>
            <a:r>
              <a:rPr lang="en-US" altLang="zh-CN" noProof="0"/>
              <a:t>Fifth level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FDD887-F029-409F-B5B2-187860CE4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7844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823F2CC2-4078-4C8A-AFFE-DF16E5D006D3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FA9430-8C3F-448B-96C3-70B7D00FD8CD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1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12288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CEF2951B-7E48-43CE-A518-CD65A5416FBC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r>
              <a:rPr kumimoji="0" lang="zh-CN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Copyright reserved, TAN</a:t>
            </a:r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8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EE98E51E-453C-4038-95EC-B8A85B8C7281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62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0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12493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BC4CBE34-E8F9-43F7-800C-02D0C78A6677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429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r>
              <a:rPr kumimoji="0" lang="zh-CN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Copyright reserved, TAN</a:t>
            </a:r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43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932A1D14-B1E2-4E59-AE96-620EB024A2C4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63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7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需求获取 </a:t>
            </a:r>
            <a:r>
              <a:rPr lang="en-US" altLang="zh-CN"/>
              <a:t>2.3 </a:t>
            </a:r>
            <a:r>
              <a:rPr lang="zh-CN" altLang="en-US"/>
              <a:t>需求获取的方法</a:t>
            </a:r>
          </a:p>
        </p:txBody>
      </p:sp>
      <p:sp>
        <p:nvSpPr>
          <p:cNvPr id="7885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823F2CC2-4078-4C8A-AFFE-DF16E5D006D3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0547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F83239-F64A-4522-A8D4-CBE7648B6410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2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94E371E-4100-4B41-8E76-65997D74EE55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1264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3A16B2-885E-4244-BDEC-223F5FA83445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3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8806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68C01D8F-12DA-4E86-9C0D-FF119011ED18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571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88D42E39-9220-49AD-8237-12769A29A34B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72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2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9421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15FD52B4-C538-450E-9F22-BD24BB21A9CD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88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886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5F642B63-B2C6-485C-9EE0-3B36962CDF15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78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69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0169E9F-D18F-4D9D-BC01-40EEE6241440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5360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06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8F2C78-BE9E-4DA5-9033-C41C39396840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9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C19C76CB-FF6C-408F-B0CF-1D3708D0A05C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55653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5654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0ED35F-6C02-45F2-ABE6-830780A6261B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11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2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2C45D89E-0CCE-441E-A4F0-F0D6132D039D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5770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770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F7A57A-A0C0-49E5-8BD5-B8E8633409A1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109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12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09324796-CE1E-4E49-9392-029F8BB12400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59749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975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0BCD81-ACA1-44D0-BD83-8A3BF41DB511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8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5BE90D-50DD-46EA-AFAD-3FE80932D4AC}" type="datetime1">
              <a:rPr lang="zh-CN" altLang="en-US" smtClean="0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E36645-392B-44CC-85D9-E4CE9D2575B9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054DB53F-68AA-460F-8A73-3EDF40B6CB87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179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79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10D66B-DB20-4329-92E3-9732CBF6A866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111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72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8180303E-EA07-43E4-AFA6-C2D01F1CBCCB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384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46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73F558-B71A-4893-BA13-555F9F234338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112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86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9AEA885-E36F-45BF-B619-C84BE1C38A19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5893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5894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FD470A-7018-45A8-BE25-64D022E05A98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51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C2D70C98-1320-4A40-B889-E95DD2922876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794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794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1CCEFE-7384-4331-B231-4CC7A77464E0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114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7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14131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D9A72BDC-EE49-42A2-BF96-40A0DBDF624E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13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1014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0C29F6C5-8464-4A7A-8F74-7C80F1618D63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116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73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27A9F68A-0C2A-428B-AE33-9D3841DFDBB3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7818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92DB49-1AC4-4905-A96C-A67A502EE564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122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D9C88C5-7E3D-4CE2-A4E5-D0F60BCF9724}" type="datetime1">
              <a:rPr lang="zh-CN" altLang="en-US" smtClean="0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18022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D616E5-B92E-47BF-8DA7-D59925E65065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85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AE26DEA-2261-439F-84A9-2C49D46206F8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8330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72C17C-E2E7-4AB8-AFCC-8A5D489A046E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125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53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BE536D95-3DD6-4D64-B416-DBA1EEBB5A9B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8534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6E5B25-28D6-46BA-A3CF-C647655A6F11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126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30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11C5DBEA-C6A2-4A2A-821A-1A810C66FFA4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873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9D7BA5-000E-4376-9FF3-0BA2D4A8BFC6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127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2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7AD9704-7416-49DA-826C-9BE030BD89FF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5530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C4BD73-3EFB-4552-B1E3-6CF68BC999C9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23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15872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12CA06B1-C728-4B5F-B622-513E7D403524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69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7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EE9E22CD-1BD6-48EA-A18D-587F984EDE1A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129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0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677E220-9049-4A84-B6D2-9ECB0947687C}" type="datetime1">
              <a:rPr lang="zh-CN" altLang="en-US" smtClean="0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5939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latin typeface="Tahoma" panose="020B0604030504040204" pitchFamily="34" charset="0"/>
              </a:rPr>
              <a:t>Copyright reserved, TAN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5939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39212C-B045-478D-A9BF-7A422D7E3F7A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6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8294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1DC287D6-1957-4AB6-8B42-5F6AF7D2AFB1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2022/10/13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6144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300">
                <a:latin typeface="Arial" panose="020B0604020202020204" pitchFamily="34" charset="0"/>
              </a:rPr>
              <a:t>Copyright reserved, TAN</a:t>
            </a:r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61446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BEA0F-F1EC-4373-A271-6C996D63A334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0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166A0EA-CD7D-4C63-B1CD-A75EF6320FAB}" type="datetime1">
              <a:rPr lang="zh-CN" altLang="en-US" smtClean="0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FDD887-F029-409F-B5B2-187860CE4EA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11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9626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9D2A29EF-BFB8-4C04-9F65-F1B7F6DCC98E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r>
              <a:rPr kumimoji="0" lang="zh-CN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Copyright reserved, TAN</a:t>
            </a:r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1DDADA85-BA09-4EF8-9B1C-65459A7212C7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39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93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11264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1BD498D1-3BFD-4590-999C-C8F9749AA7B3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r>
              <a:rPr kumimoji="0" lang="zh-CN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Copyright reserved, TAN</a:t>
            </a:r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3257FE03-319E-4235-9139-0D7A035E5F38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54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9138" eaLnBrk="1">
              <a:lnSpc>
                <a:spcPct val="140000"/>
              </a:lnSpc>
            </a:pPr>
            <a:endParaRPr lang="zh-CN" altLang="en-US"/>
          </a:p>
        </p:txBody>
      </p:sp>
      <p:sp>
        <p:nvSpPr>
          <p:cNvPr id="11981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EF9FAA40-D7B5-43B0-93FA-E4EFDB3447ED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2022/10/13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09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r>
              <a:rPr kumimoji="0" lang="zh-CN" altLang="en-US" sz="1300">
                <a:solidFill>
                  <a:srgbClr val="000000"/>
                </a:solidFill>
                <a:latin typeface="Arial" panose="020B0604020202020204" pitchFamily="34" charset="0"/>
              </a:rPr>
              <a:t>Copyright reserved, TAN</a:t>
            </a:r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1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DFEA6505-F61B-48AD-8BBC-C44226618919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60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3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15013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3A6C-F527-40E9-81F5-16F52270B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7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F69E-95C0-42C4-96EC-DBC8DCBFEA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2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C8F53-0807-4B54-8152-2ECC820369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75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84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14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9584A-2A53-4D0E-A9D9-E683944A16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38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8B0BD-1736-4369-82C0-733714E810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5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8495-2CDD-43FE-AD67-5D473A410D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69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3AD1-E955-4599-B622-042DEC30C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00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BC983-8C5C-4E1F-8B29-B947750E4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53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F8AE9-92ED-4B25-A575-7DABFE84FD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8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25B9F-6C1B-47B0-936D-D1AC3BED8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725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86550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0FB1F-7F68-4521-805C-1E3F4EFC1E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09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88125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B231-C098-4F8B-A03E-87E82AD29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312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88125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BD8FB-E7B2-4BDB-8984-860B08AF1C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836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88125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C32B-6D91-47A0-89A0-9A2D518E9D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742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58775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88125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E7F53-1D09-4799-A4E0-A264DE8A3E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49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09DCC-B1B7-432F-A789-E5C21786A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5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8BC5A-BE77-4AFD-B5EE-D4F9F8BF0F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7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46AC4-FADA-4502-A086-E0934EF55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7DA0A-1BB6-4E41-9560-827B933C21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9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9D2E4-8F44-47EC-9C76-DB27EB0561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58B6-C21F-4AC6-A5FE-F5EC87304C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51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FBB64-8722-491C-B537-02A14D3797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5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</a:t>
            </a:r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位图图像" r:id="rId16" imgW="3258005" imgH="590476" progId="PBrush">
                  <p:embed/>
                </p:oleObj>
              </mc:Choice>
              <mc:Fallback>
                <p:oleObj name="位图图像" r:id="rId16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26035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accent2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A9947-9B5A-49DD-A439-64557E0C2B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  <p:sldLayoutId id="214748439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8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</a:t>
            </a:r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位图图像" r:id="rId16" imgW="3258005" imgH="590476" progId="PBrush">
                  <p:embed/>
                </p:oleObj>
              </mc:Choice>
              <mc:Fallback>
                <p:oleObj name="位图图像" r:id="rId16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CC5941-66C1-4BE5-9C38-44370675D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8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4" Type="http://schemas.openxmlformats.org/officeDocument/2006/relationships/image" Target="../media/image2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2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2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notesSlide" Target="../notesSlides/notesSlide30.xml"/><Relationship Id="rId7" Type="http://schemas.openxmlformats.org/officeDocument/2006/relationships/diagramColors" Target="../diagrams/colors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file:///D:\01.nudt\lectures\OOSE\2012.share\UML.vsd\&#32472;&#22270;\~&#29992;&#20363;-5\&#21442;&#19982;&#32773;.7" TargetMode="External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6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file:///D:\01.nudt\lectures\OOSE\2012.share\UML.vsd\&#32472;&#22270;\~&#29992;&#20363;-5\&#21442;&#19982;&#32773;.7" TargetMode="External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7907337" cy="3095625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软件工程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讲 需求获取 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  3.1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软件需求及其重要性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软件需求及其重要性</a:t>
            </a:r>
            <a:endParaRPr lang="zh-CN" altLang="en-GB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10933" y="1412776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Click="0" advTm="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的初步需求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04913"/>
            <a:ext cx="8509000" cy="4105275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的要求：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移动至指定坐标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移动并照相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移动并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取样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每项功能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可表示为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一条脚本</a:t>
            </a:r>
            <a:r>
              <a:rPr lang="en-US" altLang="zh-CN" sz="2000" u="sng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(script)</a:t>
            </a:r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MCS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可执行由这些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脚本命令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而成的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控制程序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在移动过程中，用户可随时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月球车的移动，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目的地坐标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然后要求软件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重新规划路径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984250" y="1916113"/>
            <a:ext cx="2374900" cy="13684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初步构思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6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412875"/>
            <a:ext cx="8743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advClick="0" advTm="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的初步需求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125538"/>
            <a:ext cx="8147050" cy="2160587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的要求：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根据准备好的月面三维地图数据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构建并显示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漫游环境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任一时间点，系统播放从该时间点开始，由全景相机拍摄的图像序列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7563"/>
            <a:ext cx="38512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948488" y="1412875"/>
            <a:ext cx="922337" cy="4318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创建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43213" y="2889250"/>
            <a:ext cx="922337" cy="4318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观察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初步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8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3185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advClick="0" advTm="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98563"/>
            <a:ext cx="8712200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1500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</a:p>
        </p:txBody>
      </p:sp>
      <p:sp>
        <p:nvSpPr>
          <p:cNvPr id="149508" name="椭圆 2"/>
          <p:cNvSpPr>
            <a:spLocks noChangeArrowheads="1"/>
          </p:cNvSpPr>
          <p:nvPr/>
        </p:nvSpPr>
        <p:spPr bwMode="auto">
          <a:xfrm>
            <a:off x="6732588" y="2713038"/>
            <a:ext cx="2087562" cy="10080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9509" name="椭圆 5"/>
          <p:cNvSpPr>
            <a:spLocks noChangeArrowheads="1"/>
          </p:cNvSpPr>
          <p:nvPr/>
        </p:nvSpPr>
        <p:spPr bwMode="auto">
          <a:xfrm>
            <a:off x="6443663" y="4441825"/>
            <a:ext cx="2628900" cy="14398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49510" name="直接箭头连接符 6"/>
          <p:cNvCxnSpPr>
            <a:cxnSpLocks noChangeShapeType="1"/>
          </p:cNvCxnSpPr>
          <p:nvPr/>
        </p:nvCxnSpPr>
        <p:spPr bwMode="auto">
          <a:xfrm flipV="1">
            <a:off x="8027988" y="3721100"/>
            <a:ext cx="0" cy="7207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5003800" y="2786063"/>
            <a:ext cx="936625" cy="576262"/>
          </a:xfrm>
          <a:prstGeom prst="wedgeRoundRectCallout">
            <a:avLst>
              <a:gd name="adj1" fmla="val 89532"/>
              <a:gd name="adj2" fmla="val 106250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扩展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25538"/>
            <a:ext cx="8712200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</a:p>
        </p:txBody>
      </p:sp>
      <p:sp>
        <p:nvSpPr>
          <p:cNvPr id="150532" name="椭圆 2"/>
          <p:cNvSpPr>
            <a:spLocks noChangeArrowheads="1"/>
          </p:cNvSpPr>
          <p:nvPr/>
        </p:nvSpPr>
        <p:spPr bwMode="auto">
          <a:xfrm>
            <a:off x="3132138" y="4368800"/>
            <a:ext cx="1439862" cy="7556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50533" name="椭圆 5"/>
          <p:cNvSpPr>
            <a:spLocks noChangeArrowheads="1"/>
          </p:cNvSpPr>
          <p:nvPr/>
        </p:nvSpPr>
        <p:spPr bwMode="auto">
          <a:xfrm>
            <a:off x="6443663" y="4513263"/>
            <a:ext cx="2628900" cy="12239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50534" name="直接箭头连接符 6"/>
          <p:cNvCxnSpPr>
            <a:cxnSpLocks noChangeShapeType="1"/>
            <a:endCxn id="150533" idx="2"/>
          </p:cNvCxnSpPr>
          <p:nvPr/>
        </p:nvCxnSpPr>
        <p:spPr bwMode="auto">
          <a:xfrm>
            <a:off x="4572000" y="4765675"/>
            <a:ext cx="1871663" cy="3587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35" name="椭圆 7"/>
          <p:cNvSpPr>
            <a:spLocks noChangeArrowheads="1"/>
          </p:cNvSpPr>
          <p:nvPr/>
        </p:nvSpPr>
        <p:spPr bwMode="auto">
          <a:xfrm>
            <a:off x="3132138" y="5376863"/>
            <a:ext cx="1439862" cy="7556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50536" name="直接箭头连接符 9"/>
          <p:cNvCxnSpPr>
            <a:cxnSpLocks noChangeShapeType="1"/>
            <a:stCxn id="150535" idx="6"/>
          </p:cNvCxnSpPr>
          <p:nvPr/>
        </p:nvCxnSpPr>
        <p:spPr bwMode="auto">
          <a:xfrm flipV="1">
            <a:off x="4572000" y="5376863"/>
            <a:ext cx="1871663" cy="3778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356100" y="2657475"/>
            <a:ext cx="936625" cy="576263"/>
          </a:xfrm>
          <a:prstGeom prst="wedgeRoundRectCallout">
            <a:avLst>
              <a:gd name="adj1" fmla="val 55282"/>
              <a:gd name="adj2" fmla="val 275287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包含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25538"/>
            <a:ext cx="8712200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5150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</a:p>
        </p:txBody>
      </p:sp>
      <p:sp>
        <p:nvSpPr>
          <p:cNvPr id="151556" name="椭圆 2"/>
          <p:cNvSpPr>
            <a:spLocks noChangeArrowheads="1"/>
          </p:cNvSpPr>
          <p:nvPr/>
        </p:nvSpPr>
        <p:spPr bwMode="auto">
          <a:xfrm>
            <a:off x="3132138" y="4368800"/>
            <a:ext cx="1439862" cy="7556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51557" name="椭圆 5"/>
          <p:cNvSpPr>
            <a:spLocks noChangeArrowheads="1"/>
          </p:cNvSpPr>
          <p:nvPr/>
        </p:nvSpPr>
        <p:spPr bwMode="auto">
          <a:xfrm>
            <a:off x="6480175" y="4513263"/>
            <a:ext cx="2555875" cy="1295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51558" name="直接箭头连接符 6"/>
          <p:cNvCxnSpPr>
            <a:cxnSpLocks noChangeShapeType="1"/>
          </p:cNvCxnSpPr>
          <p:nvPr/>
        </p:nvCxnSpPr>
        <p:spPr bwMode="auto">
          <a:xfrm>
            <a:off x="2851150" y="3887788"/>
            <a:ext cx="3952875" cy="8413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559" name="椭圆 7"/>
          <p:cNvSpPr>
            <a:spLocks noChangeArrowheads="1"/>
          </p:cNvSpPr>
          <p:nvPr/>
        </p:nvSpPr>
        <p:spPr bwMode="auto">
          <a:xfrm>
            <a:off x="3132138" y="5376863"/>
            <a:ext cx="1439862" cy="7556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51560" name="直接箭头连接符 9"/>
          <p:cNvCxnSpPr>
            <a:cxnSpLocks noChangeShapeType="1"/>
          </p:cNvCxnSpPr>
          <p:nvPr/>
        </p:nvCxnSpPr>
        <p:spPr bwMode="auto">
          <a:xfrm>
            <a:off x="2562225" y="3937000"/>
            <a:ext cx="641350" cy="5762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561" name="直接箭头连接符 12"/>
          <p:cNvCxnSpPr>
            <a:cxnSpLocks noChangeShapeType="1"/>
          </p:cNvCxnSpPr>
          <p:nvPr/>
        </p:nvCxnSpPr>
        <p:spPr bwMode="auto">
          <a:xfrm>
            <a:off x="2303463" y="3937000"/>
            <a:ext cx="900112" cy="15843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562" name="椭圆 14"/>
          <p:cNvSpPr>
            <a:spLocks noChangeArrowheads="1"/>
          </p:cNvSpPr>
          <p:nvPr/>
        </p:nvSpPr>
        <p:spPr bwMode="auto">
          <a:xfrm>
            <a:off x="1547813" y="2928938"/>
            <a:ext cx="1800225" cy="9366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827588" y="2519363"/>
            <a:ext cx="936625" cy="576262"/>
          </a:xfrm>
          <a:prstGeom prst="wedgeRoundRectCallout">
            <a:avLst>
              <a:gd name="adj1" fmla="val -190606"/>
              <a:gd name="adj2" fmla="val 180417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包含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25538"/>
            <a:ext cx="8712200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8325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</a:p>
        </p:txBody>
      </p:sp>
      <p:sp>
        <p:nvSpPr>
          <p:cNvPr id="152580" name="椭圆 2"/>
          <p:cNvSpPr>
            <a:spLocks noChangeArrowheads="1"/>
          </p:cNvSpPr>
          <p:nvPr/>
        </p:nvSpPr>
        <p:spPr bwMode="auto">
          <a:xfrm>
            <a:off x="3132138" y="4368800"/>
            <a:ext cx="1439862" cy="7556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52581" name="椭圆 5"/>
          <p:cNvSpPr>
            <a:spLocks noChangeArrowheads="1"/>
          </p:cNvSpPr>
          <p:nvPr/>
        </p:nvSpPr>
        <p:spPr bwMode="auto">
          <a:xfrm>
            <a:off x="6516688" y="4513263"/>
            <a:ext cx="2555875" cy="12414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52582" name="直接箭头连接符 6"/>
          <p:cNvCxnSpPr>
            <a:cxnSpLocks noChangeShapeType="1"/>
            <a:endCxn id="152584" idx="2"/>
          </p:cNvCxnSpPr>
          <p:nvPr/>
        </p:nvCxnSpPr>
        <p:spPr bwMode="auto">
          <a:xfrm>
            <a:off x="755650" y="3397250"/>
            <a:ext cx="79216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椭圆 7"/>
          <p:cNvSpPr>
            <a:spLocks noChangeArrowheads="1"/>
          </p:cNvSpPr>
          <p:nvPr/>
        </p:nvSpPr>
        <p:spPr bwMode="auto">
          <a:xfrm>
            <a:off x="3132138" y="5376863"/>
            <a:ext cx="1439862" cy="75565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52584" name="椭圆 14"/>
          <p:cNvSpPr>
            <a:spLocks noChangeArrowheads="1"/>
          </p:cNvSpPr>
          <p:nvPr/>
        </p:nvSpPr>
        <p:spPr bwMode="auto">
          <a:xfrm>
            <a:off x="1547813" y="2928938"/>
            <a:ext cx="1800225" cy="9366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cxnSp>
        <p:nvCxnSpPr>
          <p:cNvPr id="152585" name="直接箭头连接符 13"/>
          <p:cNvCxnSpPr>
            <a:cxnSpLocks noChangeShapeType="1"/>
          </p:cNvCxnSpPr>
          <p:nvPr/>
        </p:nvCxnSpPr>
        <p:spPr bwMode="auto">
          <a:xfrm>
            <a:off x="1223963" y="3397250"/>
            <a:ext cx="4762" cy="293211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6" name="直接箭头连接符 15"/>
          <p:cNvCxnSpPr>
            <a:cxnSpLocks noChangeShapeType="1"/>
          </p:cNvCxnSpPr>
          <p:nvPr/>
        </p:nvCxnSpPr>
        <p:spPr bwMode="auto">
          <a:xfrm flipV="1">
            <a:off x="1228725" y="4862513"/>
            <a:ext cx="1903413" cy="111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7" name="直接箭头连接符 17"/>
          <p:cNvCxnSpPr>
            <a:cxnSpLocks noChangeShapeType="1"/>
            <a:endCxn id="152583" idx="2"/>
          </p:cNvCxnSpPr>
          <p:nvPr/>
        </p:nvCxnSpPr>
        <p:spPr bwMode="auto">
          <a:xfrm>
            <a:off x="1223963" y="5754688"/>
            <a:ext cx="1908175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8" name="直接箭头连接符 19"/>
          <p:cNvCxnSpPr>
            <a:cxnSpLocks noChangeShapeType="1"/>
          </p:cNvCxnSpPr>
          <p:nvPr/>
        </p:nvCxnSpPr>
        <p:spPr bwMode="auto">
          <a:xfrm>
            <a:off x="1228725" y="6313488"/>
            <a:ext cx="671353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9" name="直接箭头连接符 21"/>
          <p:cNvCxnSpPr>
            <a:cxnSpLocks noChangeShapeType="1"/>
          </p:cNvCxnSpPr>
          <p:nvPr/>
        </p:nvCxnSpPr>
        <p:spPr bwMode="auto">
          <a:xfrm>
            <a:off x="7950200" y="5754688"/>
            <a:ext cx="0" cy="558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4211638" y="1920875"/>
            <a:ext cx="2160587" cy="935038"/>
          </a:xfrm>
          <a:prstGeom prst="wedgeRoundRectCallout">
            <a:avLst>
              <a:gd name="adj1" fmla="val -163338"/>
              <a:gd name="adj2" fmla="val 260690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控制者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触发用例执行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20775"/>
            <a:ext cx="8712200" cy="51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</a:p>
        </p:txBody>
      </p:sp>
      <p:sp>
        <p:nvSpPr>
          <p:cNvPr id="154628" name="椭圆 14"/>
          <p:cNvSpPr>
            <a:spLocks noChangeArrowheads="1"/>
          </p:cNvSpPr>
          <p:nvPr/>
        </p:nvSpPr>
        <p:spPr bwMode="auto">
          <a:xfrm>
            <a:off x="1619250" y="1052513"/>
            <a:ext cx="1657350" cy="9350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54629" name="椭圆 16"/>
          <p:cNvSpPr>
            <a:spLocks noChangeArrowheads="1"/>
          </p:cNvSpPr>
          <p:nvPr/>
        </p:nvSpPr>
        <p:spPr bwMode="auto">
          <a:xfrm>
            <a:off x="1619250" y="2060575"/>
            <a:ext cx="1657350" cy="9350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54630" name="矩形 18"/>
          <p:cNvSpPr>
            <a:spLocks noChangeArrowheads="1"/>
          </p:cNvSpPr>
          <p:nvPr/>
        </p:nvSpPr>
        <p:spPr bwMode="auto">
          <a:xfrm>
            <a:off x="212725" y="1222375"/>
            <a:ext cx="830263" cy="3070225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643438" y="1411288"/>
            <a:ext cx="2447925" cy="576262"/>
          </a:xfrm>
          <a:prstGeom prst="wedgeRoundRectCallout">
            <a:avLst>
              <a:gd name="adj1" fmla="val -99986"/>
              <a:gd name="adj2" fmla="val 58171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合并观察者用例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140200" y="2528888"/>
            <a:ext cx="2087563" cy="574675"/>
          </a:xfrm>
          <a:prstGeom prst="wedgeRoundRectCallout">
            <a:avLst>
              <a:gd name="adj1" fmla="val -191593"/>
              <a:gd name="adj2" fmla="val 27157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执行者间关系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的用例图：还缺什么？</a:t>
            </a:r>
          </a:p>
        </p:txBody>
      </p:sp>
      <p:pic>
        <p:nvPicPr>
          <p:cNvPr id="1566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27125"/>
            <a:ext cx="8712200" cy="51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回到案例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值得进一步思考的问题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11288"/>
            <a:ext cx="8153400" cy="3889920"/>
          </a:xfrm>
        </p:spPr>
        <p:txBody>
          <a:bodyPr lIns="0" tIns="0" rIns="0" bIns="0"/>
          <a:lstStyle/>
          <a:p>
            <a:pPr marL="452438" indent="-452438" eaLnBrk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王华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在合同签订后的首个工作日就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急于获取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MCS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软件需求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 marL="893763" lvl="1" indent="-357188" eaLnBrk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软件需求是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终极目标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（重中之重）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3763" lvl="1" indent="-357188" eaLnBrk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软件需求是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开发活动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设计、编码、测试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9863" lvl="2" indent="-452438" eaLnBrk="1">
              <a:lnSpc>
                <a:spcPts val="37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都是为了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软件需求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39863" lvl="2" indent="-452438" eaLnBrk="1">
              <a:lnSpc>
                <a:spcPts val="37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是为了检验目标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是否满足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软件需求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39863" lvl="2" indent="-452438" eaLnBrk="1">
              <a:lnSpc>
                <a:spcPts val="3700"/>
              </a:lnSpc>
              <a:spcBef>
                <a:spcPct val="0"/>
              </a:spcBef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（如：市场推广、用户培训、维护）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306513"/>
            <a:ext cx="8339138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完整的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用例图</a:t>
            </a:r>
          </a:p>
        </p:txBody>
      </p:sp>
      <p:sp>
        <p:nvSpPr>
          <p:cNvPr id="158724" name="矩形 6"/>
          <p:cNvSpPr>
            <a:spLocks noChangeArrowheads="1"/>
          </p:cNvSpPr>
          <p:nvPr/>
        </p:nvSpPr>
        <p:spPr bwMode="auto">
          <a:xfrm>
            <a:off x="6516688" y="1952625"/>
            <a:ext cx="2159000" cy="4356100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2771775" y="1141413"/>
            <a:ext cx="5903913" cy="431800"/>
          </a:xfrm>
          <a:prstGeom prst="wedgeRoundRectCallout">
            <a:avLst>
              <a:gd name="adj1" fmla="val 21597"/>
              <a:gd name="adj2" fmla="val 108721"/>
              <a:gd name="adj3" fmla="val 16667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被动执行者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哪一个用例</a:t>
            </a:r>
            <a:r>
              <a:rPr lang="zh-CN" altLang="en-US" sz="2000" b="1" dirty="0">
                <a:latin typeface="+mn-ea"/>
              </a:rPr>
              <a:t>与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哪些设备</a:t>
            </a:r>
            <a:r>
              <a:rPr lang="zh-CN" altLang="en-US" sz="2000" b="1" dirty="0">
                <a:latin typeface="+mn-ea"/>
              </a:rPr>
              <a:t>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数据传递</a:t>
            </a:r>
            <a:r>
              <a:rPr lang="en-US" altLang="zh-CN" sz="2000" b="1" dirty="0">
                <a:latin typeface="+mn-ea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350963"/>
            <a:ext cx="8339138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完整的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用例图</a:t>
            </a:r>
          </a:p>
        </p:txBody>
      </p:sp>
      <p:cxnSp>
        <p:nvCxnSpPr>
          <p:cNvPr id="160772" name="直接箭头连接符 14"/>
          <p:cNvCxnSpPr>
            <a:cxnSpLocks noChangeShapeType="1"/>
          </p:cNvCxnSpPr>
          <p:nvPr/>
        </p:nvCxnSpPr>
        <p:spPr bwMode="auto">
          <a:xfrm>
            <a:off x="6443663" y="2500313"/>
            <a:ext cx="14287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3203575" y="1086570"/>
            <a:ext cx="5400675" cy="830262"/>
          </a:xfrm>
          <a:prstGeom prst="rect">
            <a:avLst/>
          </a:prstGeom>
          <a:ln w="31750"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执行者确实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使用了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用例“</a:t>
            </a:r>
            <a:r>
              <a:rPr lang="zh-CN" altLang="zh-CN" b="1" dirty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产生的数据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endParaRPr lang="en-US" altLang="zh-CN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或执行者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要给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用例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提供数据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79525"/>
            <a:ext cx="8339138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完整的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用例图</a:t>
            </a:r>
          </a:p>
        </p:txBody>
      </p:sp>
      <p:cxnSp>
        <p:nvCxnSpPr>
          <p:cNvPr id="162820" name="直接箭头连接符 14"/>
          <p:cNvCxnSpPr>
            <a:cxnSpLocks noChangeShapeType="1"/>
          </p:cNvCxnSpPr>
          <p:nvPr/>
        </p:nvCxnSpPr>
        <p:spPr bwMode="auto">
          <a:xfrm>
            <a:off x="6659563" y="4518025"/>
            <a:ext cx="129698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ransition advClick="0" advTm="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79525"/>
            <a:ext cx="8339138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完整的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用例图</a:t>
            </a:r>
          </a:p>
        </p:txBody>
      </p:sp>
      <p:cxnSp>
        <p:nvCxnSpPr>
          <p:cNvPr id="164868" name="直接箭头连接符 11"/>
          <p:cNvCxnSpPr>
            <a:cxnSpLocks noChangeShapeType="1"/>
          </p:cNvCxnSpPr>
          <p:nvPr/>
        </p:nvCxnSpPr>
        <p:spPr bwMode="auto">
          <a:xfrm>
            <a:off x="3492500" y="3433763"/>
            <a:ext cx="0" cy="71913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69" name="直接箭头连接符 14"/>
          <p:cNvCxnSpPr>
            <a:cxnSpLocks noChangeShapeType="1"/>
          </p:cNvCxnSpPr>
          <p:nvPr/>
        </p:nvCxnSpPr>
        <p:spPr bwMode="auto">
          <a:xfrm>
            <a:off x="3492500" y="3433763"/>
            <a:ext cx="345598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ransition advClick="0" advTm="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68413"/>
            <a:ext cx="8339138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完整的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用例图</a:t>
            </a:r>
          </a:p>
        </p:txBody>
      </p:sp>
      <p:cxnSp>
        <p:nvCxnSpPr>
          <p:cNvPr id="166916" name="直接箭头连接符 11"/>
          <p:cNvCxnSpPr>
            <a:cxnSpLocks noChangeShapeType="1"/>
          </p:cNvCxnSpPr>
          <p:nvPr/>
        </p:nvCxnSpPr>
        <p:spPr bwMode="auto">
          <a:xfrm>
            <a:off x="3132138" y="5154613"/>
            <a:ext cx="0" cy="50323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917" name="直接箭头连接符 14"/>
          <p:cNvCxnSpPr>
            <a:cxnSpLocks noChangeShapeType="1"/>
          </p:cNvCxnSpPr>
          <p:nvPr/>
        </p:nvCxnSpPr>
        <p:spPr bwMode="auto">
          <a:xfrm>
            <a:off x="3132138" y="5657850"/>
            <a:ext cx="4824412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ransition advClick="0" advTm="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/>
              <a:t>需求获取过程模型</a:t>
            </a:r>
          </a:p>
        </p:txBody>
      </p:sp>
      <p:pic>
        <p:nvPicPr>
          <p:cNvPr id="168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12875"/>
            <a:ext cx="76581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需求获取的方法</a:t>
            </a:r>
            <a:endParaRPr lang="zh-CN" altLang="en-GB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03962" y="1340768"/>
          <a:ext cx="8072494" cy="4089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焦点问题：如何创建用例描述？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147050" cy="1223963"/>
          </a:xfrm>
        </p:spPr>
        <p:txBody>
          <a:bodyPr lIns="0" tIns="0" rIns="0" bIns="0"/>
          <a:lstStyle/>
          <a:p>
            <a:pPr marL="357188" indent="-35718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完整的用例描述包含哪些内容？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indent="-35718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创建用例描述的方法？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如何获得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6020421" y="1196975"/>
            <a:ext cx="2590179" cy="1152128"/>
          </a:xfrm>
          <a:prstGeom prst="wedgeRoundRectCallout">
            <a:avLst>
              <a:gd name="adj1" fmla="val -87995"/>
              <a:gd name="adj2" fmla="val -24508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zh-CN" sz="2000" b="1">
                <a:solidFill>
                  <a:srgbClr val="FF0000"/>
                </a:solidFill>
              </a:rPr>
              <a:t>用例名字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zh-CN" sz="2000" b="1">
                <a:solidFill>
                  <a:srgbClr val="FF0000"/>
                </a:solidFill>
              </a:rPr>
              <a:t>基本</a:t>
            </a:r>
            <a:r>
              <a:rPr lang="zh-CN" altLang="en-US" sz="2000" b="1">
                <a:solidFill>
                  <a:srgbClr val="FF0000"/>
                </a:solidFill>
              </a:rPr>
              <a:t>的</a:t>
            </a:r>
            <a:r>
              <a:rPr lang="zh-CN" altLang="zh-CN" sz="2000" b="1">
                <a:solidFill>
                  <a:srgbClr val="FF0000"/>
                </a:solidFill>
              </a:rPr>
              <a:t>交互动作序列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zh-CN" sz="2000" b="1">
                <a:solidFill>
                  <a:srgbClr val="FF0000"/>
                </a:solidFill>
              </a:rPr>
              <a:t>扩展的交互动作序列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020421" y="2676816"/>
            <a:ext cx="2122105" cy="376797"/>
          </a:xfrm>
          <a:prstGeom prst="wedgeRoundRectCallout">
            <a:avLst>
              <a:gd name="adj1" fmla="val -23528"/>
              <a:gd name="adj2" fmla="val -149340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</a:rPr>
              <a:t>并非每个用例都有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40549" y="2828429"/>
            <a:ext cx="3756300" cy="495300"/>
          </a:xfrm>
          <a:prstGeom prst="wedgeRoundRectCallout">
            <a:avLst>
              <a:gd name="adj1" fmla="val 20438"/>
              <a:gd name="adj2" fmla="val -111778"/>
              <a:gd name="adj3" fmla="val 16667"/>
            </a:avLst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chemeClr val="tx2"/>
                </a:solidFill>
              </a:rPr>
              <a:t>需要研究用例描述的</a:t>
            </a:r>
            <a:r>
              <a:rPr lang="zh-CN" altLang="en-US" b="1">
                <a:solidFill>
                  <a:srgbClr val="FF0000"/>
                </a:solidFill>
              </a:rPr>
              <a:t>完整性</a:t>
            </a:r>
          </a:p>
        </p:txBody>
      </p:sp>
      <p:sp>
        <p:nvSpPr>
          <p:cNvPr id="3" name="矩形 2"/>
          <p:cNvSpPr/>
          <p:nvPr/>
        </p:nvSpPr>
        <p:spPr>
          <a:xfrm>
            <a:off x="396488" y="3861048"/>
            <a:ext cx="849599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已经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接近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需求获取的结果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用例图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已经出来了</a:t>
            </a:r>
            <a:endParaRPr lang="en-US" altLang="zh-CN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/>
              <a:t>再给出每一个用例的“</a:t>
            </a:r>
            <a:r>
              <a:rPr lang="zh-CN" altLang="zh-CN" b="1" dirty="0">
                <a:solidFill>
                  <a:srgbClr val="FF0000"/>
                </a:solidFill>
              </a:rPr>
              <a:t>用例描述</a:t>
            </a:r>
            <a:r>
              <a:rPr lang="zh-CN" altLang="zh-CN" b="1" dirty="0"/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→需求获取结果即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全部呈现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296" y="2708920"/>
            <a:ext cx="4104704" cy="731955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完整的用例描述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994" y="1268413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用例名称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7994" y="1730375"/>
            <a:ext cx="5532438" cy="5222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功能或业务目标概述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（可选）</a:t>
            </a:r>
            <a:endParaRPr lang="zh-CN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7994" y="2162175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执行者</a:t>
            </a:r>
            <a:endParaRPr lang="zh-CN" altLang="zh-CN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7994" y="2593975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4. 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触发条件（可选）</a:t>
            </a:r>
            <a:endParaRPr lang="zh-CN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7994" y="3025775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5. 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前置条件（可选）</a:t>
            </a:r>
            <a:endParaRPr lang="zh-CN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7994" y="3457575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6.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基本动作序列</a:t>
            </a:r>
            <a:endParaRPr lang="zh-CN" altLang="zh-CN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7994" y="3890963"/>
            <a:ext cx="5532438" cy="522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扩展动作序列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（可选）</a:t>
            </a:r>
            <a:endParaRPr lang="zh-CN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7994" y="4322763"/>
            <a:ext cx="5532438" cy="522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8. 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后置条件（可选）</a:t>
            </a:r>
            <a:endParaRPr lang="zh-CN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7994" y="4754563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9. 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业务规则（可选）</a:t>
            </a:r>
            <a:endParaRPr lang="zh-CN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7994" y="5186363"/>
            <a:ext cx="5532438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10. 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非功能需求（可选）</a:t>
            </a:r>
            <a:endParaRPr lang="zh-CN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611187" y="2972767"/>
            <a:ext cx="1296144" cy="1012878"/>
            <a:chOff x="467544" y="3424234"/>
            <a:chExt cx="1748178" cy="1012878"/>
          </a:xfrm>
          <a:solidFill>
            <a:schemeClr val="tx2"/>
          </a:solidFill>
        </p:grpSpPr>
        <p:sp>
          <p:nvSpPr>
            <p:cNvPr id="17" name="圆角矩形 16"/>
            <p:cNvSpPr/>
            <p:nvPr/>
          </p:nvSpPr>
          <p:spPr bwMode="auto">
            <a:xfrm>
              <a:off x="467544" y="3424234"/>
              <a:ext cx="1748178" cy="1012878"/>
            </a:xfrm>
            <a:prstGeom prst="roundRect">
              <a:avLst/>
            </a:prstGeom>
            <a:grp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 dirty="0"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6295" y="3613494"/>
              <a:ext cx="1399836" cy="58477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用例</a:t>
              </a:r>
            </a:p>
          </p:txBody>
        </p:sp>
      </p:grpSp>
      <p:sp>
        <p:nvSpPr>
          <p:cNvPr id="19" name="左大括号 18"/>
          <p:cNvSpPr/>
          <p:nvPr/>
        </p:nvSpPr>
        <p:spPr bwMode="auto">
          <a:xfrm>
            <a:off x="2064518" y="1514475"/>
            <a:ext cx="706909" cy="3917950"/>
          </a:xfrm>
          <a:prstGeom prst="leftBrace">
            <a:avLst>
              <a:gd name="adj1" fmla="val 65563"/>
              <a:gd name="adj2" fmla="val 50000"/>
            </a:avLst>
          </a:prstGeom>
          <a:noFill/>
          <a:ln w="5080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125538"/>
            <a:ext cx="8715375" cy="47847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用例名称：航班状态变更通知。</a:t>
            </a:r>
            <a:endParaRPr lang="en-US" altLang="zh-CN" b="1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业务目标：为客户提供贴心服务。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执行者：无主要执行者；次要执行者为“客户”。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触发条件：收到航班取消或晚点超过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小时的通知。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前置条件：当前时间在原起飞时间前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分钟之前。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基本动作序列：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74084" name="矩形 6"/>
          <p:cNvSpPr>
            <a:spLocks noChangeArrowheads="1"/>
          </p:cNvSpPr>
          <p:nvPr/>
        </p:nvSpPr>
        <p:spPr bwMode="auto">
          <a:xfrm>
            <a:off x="428625" y="1317243"/>
            <a:ext cx="8286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2555875" y="4803775"/>
            <a:ext cx="5976565" cy="785813"/>
          </a:xfrm>
          <a:prstGeom prst="wedgeRoundRectCallout">
            <a:avLst>
              <a:gd name="adj1" fmla="val -29788"/>
              <a:gd name="adj2" fmla="val -431190"/>
              <a:gd name="adj3" fmla="val 16667"/>
            </a:avLst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简洁明了，</a:t>
            </a:r>
            <a:r>
              <a:rPr lang="zh-CN" altLang="en-US" b="1" kern="0" dirty="0">
                <a:solidFill>
                  <a:schemeClr val="tx2"/>
                </a:solidFill>
                <a:latin typeface="+mn-ea"/>
                <a:ea typeface="+mn-ea"/>
              </a:rPr>
              <a:t>反映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用例的主要功能</a:t>
            </a:r>
            <a:r>
              <a:rPr lang="zh-CN" altLang="en-US" b="1" kern="0" dirty="0">
                <a:solidFill>
                  <a:schemeClr val="tx2"/>
                </a:solidFill>
                <a:latin typeface="+mn-ea"/>
                <a:ea typeface="+mn-ea"/>
              </a:rPr>
              <a:t>或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业务目标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2591829" y="4979010"/>
            <a:ext cx="5904656" cy="435342"/>
          </a:xfrm>
          <a:prstGeom prst="wedgeRoundRectCallout">
            <a:avLst>
              <a:gd name="adj1" fmla="val -64466"/>
              <a:gd name="adj2" fmla="val -659990"/>
              <a:gd name="adj3" fmla="val 16667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/>
              <a:t>若</a:t>
            </a:r>
            <a:r>
              <a:rPr lang="zh-CN" altLang="zh-CN" b="1" dirty="0"/>
              <a:t>用例功能较复杂，名字太简洁说不清楚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软件需求的重要性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8153400" cy="1801813"/>
          </a:xfrm>
        </p:spPr>
        <p:txBody>
          <a:bodyPr lIns="0" tIns="0" rIns="0" bIns="0"/>
          <a:lstStyle/>
          <a:p>
            <a:pPr marL="452438" indent="-452438" eaLnBrk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软件需求中的错误给软件项目带来的损失，在后续开发活动中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无法弥补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高质量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的软件需求是软件项目成功的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前提条件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196975"/>
            <a:ext cx="8715375" cy="47863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用例名称：航班状态变更通知。</a:t>
            </a:r>
            <a:endParaRPr lang="en-US" altLang="zh-CN" b="1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业务目标：为客户提供贴心服务。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执行者：无主要执行者；次要执行者为“客户”。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触发条件：收到航班取消或晚点超过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小时的通知。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前置条件：当前时间在原起飞时间前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分钟之前。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基本动作序列：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75108" name="矩形 6"/>
          <p:cNvSpPr>
            <a:spLocks noChangeArrowheads="1"/>
          </p:cNvSpPr>
          <p:nvPr/>
        </p:nvSpPr>
        <p:spPr bwMode="auto">
          <a:xfrm>
            <a:off x="428625" y="1954213"/>
            <a:ext cx="8286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477766" y="3501008"/>
            <a:ext cx="6237609" cy="2160686"/>
          </a:xfrm>
          <a:prstGeom prst="wedgeRoundRectCallout">
            <a:avLst>
              <a:gd name="adj1" fmla="val 1397"/>
              <a:gd name="adj2" fmla="val -10279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 marL="449263" indent="-449263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357188" indent="-357188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  <a:ea typeface="+mn-ea"/>
              </a:rPr>
              <a:t>用例做什么、作用</a:t>
            </a:r>
            <a:endParaRPr lang="en-US" altLang="zh-CN" sz="2000" b="1" dirty="0">
              <a:latin typeface="+mn-ea"/>
              <a:ea typeface="+mn-ea"/>
            </a:endParaRPr>
          </a:p>
          <a:p>
            <a:pPr marL="357188" indent="-357188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  <a:ea typeface="+mn-ea"/>
              </a:rPr>
              <a:t>促使需求获取者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sz="2000" b="1" dirty="0">
                <a:latin typeface="+mn-ea"/>
                <a:ea typeface="+mn-ea"/>
              </a:rPr>
              <a:t>用例的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业务价值</a:t>
            </a:r>
            <a:r>
              <a:rPr lang="zh-CN" altLang="en-US" sz="2000" b="1" dirty="0">
                <a:latin typeface="+mn-ea"/>
                <a:ea typeface="+mn-ea"/>
              </a:rPr>
              <a:t>，并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考虑</a:t>
            </a:r>
            <a:r>
              <a:rPr lang="zh-CN" altLang="en-US" sz="2000" b="1" dirty="0">
                <a:latin typeface="+mn-ea"/>
                <a:ea typeface="+mn-ea"/>
              </a:rPr>
              <a:t>用例是否有必要。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57188" indent="-357188">
              <a:lnSpc>
                <a:spcPts val="29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+mn-ea"/>
                <a:ea typeface="+mn-ea"/>
              </a:rPr>
              <a:t>若</a:t>
            </a:r>
            <a:r>
              <a:rPr lang="zh-CN" altLang="en-US" sz="2000" b="1" u="wavyHeavy" dirty="0">
                <a:latin typeface="+mn-ea"/>
                <a:ea typeface="+mn-ea"/>
              </a:rPr>
              <a:t>用例名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已可反映</a:t>
            </a:r>
            <a:r>
              <a:rPr lang="zh-CN" altLang="en-US" sz="2000" b="1" dirty="0">
                <a:latin typeface="+mn-ea"/>
                <a:ea typeface="+mn-ea"/>
              </a:rPr>
              <a:t>功能或业务目标，无需进一步详解，即可省略。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286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308100"/>
            <a:ext cx="8715375" cy="47863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用例名称：航班状态变更通知。</a:t>
            </a:r>
            <a:endParaRPr lang="en-US" altLang="zh-CN" b="1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业务目标：为客户提供贴心服务。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执行者：无主要执行者；次要执行者为“客户”。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触发条件：收到航班取消或晚点超过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小时的通知。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前置条件：当前时间在原起飞时间前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分钟之前。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基本动作序列：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76132" name="矩形 6"/>
          <p:cNvSpPr>
            <a:spLocks noChangeArrowheads="1"/>
          </p:cNvSpPr>
          <p:nvPr/>
        </p:nvSpPr>
        <p:spPr bwMode="auto">
          <a:xfrm>
            <a:off x="428625" y="2565400"/>
            <a:ext cx="8286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1571625" y="4000500"/>
            <a:ext cx="7143750" cy="2143125"/>
          </a:xfrm>
          <a:prstGeom prst="wedgeRoundRectCallout">
            <a:avLst>
              <a:gd name="adj1" fmla="val -42065"/>
              <a:gd name="adj2" fmla="val -9518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marL="449263" indent="-449263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200"/>
              </a:lnSpc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主要</a:t>
            </a:r>
            <a:r>
              <a:rPr lang="zh-CN" altLang="en-US" b="1" dirty="0">
                <a:latin typeface="+mn-ea"/>
                <a:ea typeface="+mn-ea"/>
              </a:rPr>
              <a:t>执行者：触发用例执行的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主要者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如用户、设备或其它软件系统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ts val="3200"/>
              </a:lnSpc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次要</a:t>
            </a:r>
            <a:r>
              <a:rPr lang="zh-CN" altLang="en-US" b="1" dirty="0">
                <a:latin typeface="+mn-ea"/>
                <a:ea typeface="+mn-ea"/>
              </a:rPr>
              <a:t>执行者：仅向用例提供信息，或从用例获取信息的执行者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1571625" y="1196975"/>
            <a:ext cx="7072313" cy="922338"/>
          </a:xfrm>
          <a:prstGeom prst="wedgeRoundRectCallout">
            <a:avLst>
              <a:gd name="adj1" fmla="val -42671"/>
              <a:gd name="adj2" fmla="val 11862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200"/>
              </a:lnSpc>
              <a:buClr>
                <a:schemeClr val="accent2"/>
              </a:buClr>
              <a:defRPr/>
            </a:pPr>
            <a:r>
              <a:rPr lang="zh-CN" altLang="en-US" b="1" dirty="0">
                <a:latin typeface="+mn-ea"/>
                <a:ea typeface="+mn-ea"/>
              </a:rPr>
              <a:t>除非必要，一般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无需刻意区分</a:t>
            </a:r>
            <a:r>
              <a:rPr lang="zh-CN" altLang="en-US" b="1" dirty="0">
                <a:latin typeface="+mn-ea"/>
                <a:ea typeface="+mn-ea"/>
              </a:rPr>
              <a:t>“主要”、“次要”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buClr>
                <a:schemeClr val="accent2"/>
              </a:buClr>
              <a:defRPr/>
            </a:pPr>
            <a:r>
              <a:rPr lang="zh-CN" altLang="en-US" b="1" dirty="0">
                <a:latin typeface="+mn-ea"/>
                <a:ea typeface="+mn-ea"/>
              </a:rPr>
              <a:t>但须与用例图中的执行者一致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连接边也应一致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125538"/>
            <a:ext cx="8715375" cy="47847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用例名称：航班状态变更通知。</a:t>
            </a:r>
            <a:endParaRPr lang="en-US" altLang="zh-CN" b="1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业务目标：为客户提供贴心服务。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执行者：无主要执行者；次要执行者为“客户”。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触发条件：收到航班取消或晚点超过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小时的通知。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前置条件：当前时间在原起飞时间前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分钟之前。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基本动作序列：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77156" name="矩形 6"/>
          <p:cNvSpPr>
            <a:spLocks noChangeArrowheads="1"/>
          </p:cNvSpPr>
          <p:nvPr/>
        </p:nvSpPr>
        <p:spPr bwMode="auto">
          <a:xfrm>
            <a:off x="428625" y="2963863"/>
            <a:ext cx="8286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331913" y="4603750"/>
            <a:ext cx="7383462" cy="625475"/>
          </a:xfrm>
          <a:prstGeom prst="wedgeRoundRectCallout">
            <a:avLst>
              <a:gd name="adj1" fmla="val -35843"/>
              <a:gd name="adj2" fmla="val -24418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>
                <a:latin typeface="+mn-ea"/>
                <a:ea typeface="+mn-ea"/>
              </a:rPr>
              <a:t>触发用例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开始执行</a:t>
            </a:r>
            <a:r>
              <a:rPr lang="zh-CN" altLang="en-US" b="1">
                <a:latin typeface="+mn-ea"/>
                <a:ea typeface="+mn-ea"/>
              </a:rPr>
              <a:t>的事件、动作，或系统所处的状态</a:t>
            </a:r>
            <a:endParaRPr lang="en-US" altLang="zh-CN" b="1">
              <a:latin typeface="+mn-ea"/>
              <a:ea typeface="+mn-ea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1947863" y="1922463"/>
            <a:ext cx="3671887" cy="787400"/>
          </a:xfrm>
          <a:prstGeom prst="wedgeRoundRectCallout">
            <a:avLst>
              <a:gd name="adj1" fmla="val -38546"/>
              <a:gd name="adj2" fmla="val 99713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>
                <a:latin typeface="+mn-ea"/>
                <a:ea typeface="+mn-ea"/>
              </a:rPr>
              <a:t>触发用例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动作序列</a:t>
            </a:r>
            <a:r>
              <a:rPr lang="zh-CN" altLang="en-US" b="1">
                <a:latin typeface="+mn-ea"/>
                <a:ea typeface="+mn-ea"/>
              </a:rPr>
              <a:t>的执行</a:t>
            </a:r>
            <a:endParaRPr lang="en-US" altLang="zh-CN" b="1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125538"/>
            <a:ext cx="8715375" cy="478472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用例名称：航班状态变更通知。</a:t>
            </a:r>
            <a:endParaRPr lang="en-US" altLang="zh-CN" b="1" kern="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业务目标：为客户提供贴心服务。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执行者：无主要执行者；次要执行者为“客户”。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触发条件：收到航班取消或晚点超过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小时的通知。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前置条件：客户收到变更通知至少应在起飞前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分钟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基本动作序列：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79204" name="矩形 6"/>
          <p:cNvSpPr>
            <a:spLocks noChangeArrowheads="1"/>
          </p:cNvSpPr>
          <p:nvPr/>
        </p:nvSpPr>
        <p:spPr bwMode="auto">
          <a:xfrm>
            <a:off x="428625" y="3538538"/>
            <a:ext cx="8286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572000" y="4581525"/>
            <a:ext cx="3959225" cy="642938"/>
          </a:xfrm>
          <a:prstGeom prst="wedgeRoundRectCallout">
            <a:avLst>
              <a:gd name="adj1" fmla="val 4440"/>
              <a:gd name="adj2" fmla="val -14499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>
                <a:latin typeface="+mn-ea"/>
                <a:ea typeface="+mn-ea"/>
              </a:rPr>
              <a:t>启动用例时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必须满足</a:t>
            </a:r>
            <a:r>
              <a:rPr lang="zh-CN" altLang="en-US" b="1">
                <a:latin typeface="+mn-ea"/>
                <a:ea typeface="+mn-ea"/>
              </a:rPr>
              <a:t>的条件</a:t>
            </a:r>
            <a:endParaRPr lang="en-US" altLang="zh-CN" b="1">
              <a:latin typeface="+mn-ea"/>
              <a:ea typeface="+mn-ea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2195513" y="2443163"/>
            <a:ext cx="3671887" cy="644525"/>
          </a:xfrm>
          <a:prstGeom prst="wedgeRoundRectCallout">
            <a:avLst>
              <a:gd name="adj1" fmla="val -44662"/>
              <a:gd name="adj2" fmla="val 141083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>
                <a:latin typeface="+mn-ea"/>
                <a:ea typeface="+mn-ea"/>
              </a:rPr>
              <a:t>触发条件与前置条件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endParaRPr lang="en-US" altLang="zh-CN" b="1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用例的触发条件与前置条件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850" y="1196975"/>
            <a:ext cx="8551863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3" indent="-449263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触发条件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前置条件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联合语义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：当触发事件或动作发生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或当系统进入触发状态，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并且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(AND)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前置条件成立，则用例开始执行。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49263" indent="-449263">
              <a:lnSpc>
                <a:spcPct val="150000"/>
              </a:lnSpc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除非需要特别强调，需求工程的早期一般并不关心用例的触发条件和前置条件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05700" indent="-342900" eaLnBrk="1">
              <a:lnSpc>
                <a:spcPct val="150000"/>
              </a:lnSpc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(6)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(ATM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存取款系统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196975"/>
            <a:ext cx="8715375" cy="47863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用例名称：取款。</a:t>
            </a:r>
            <a:endParaRPr lang="en-US" altLang="zh-CN" sz="2800" b="1" kern="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sz="2800" b="1" kern="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 marL="441325" indent="-44132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后置条件：取款机吐出的钞票金额已经从储户的账户余额中扣除。</a:t>
            </a:r>
            <a:endParaRPr lang="en-US" altLang="zh-CN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41325" indent="-44132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业务规则：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 marL="441325" indent="-44132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非功能需求：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82276" name="矩形 6"/>
          <p:cNvSpPr>
            <a:spLocks noChangeArrowheads="1"/>
          </p:cNvSpPr>
          <p:nvPr/>
        </p:nvSpPr>
        <p:spPr bwMode="auto">
          <a:xfrm>
            <a:off x="606425" y="2670175"/>
            <a:ext cx="7926388" cy="11525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2987675" y="4398963"/>
            <a:ext cx="5727700" cy="1236662"/>
          </a:xfrm>
          <a:prstGeom prst="wedgeRoundRectCallout">
            <a:avLst>
              <a:gd name="adj1" fmla="val 6408"/>
              <a:gd name="adj2" fmla="val -126255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kern="0" dirty="0">
                <a:latin typeface="+mn-ea"/>
                <a:ea typeface="+mn-ea"/>
              </a:rPr>
              <a:t>用例执行完成之后，目标软件系统应该处于何种状态。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2124075" y="1531938"/>
            <a:ext cx="6591300" cy="714375"/>
          </a:xfrm>
          <a:prstGeom prst="wedgeRoundRectCallout">
            <a:avLst>
              <a:gd name="adj1" fmla="val -42241"/>
              <a:gd name="adj2" fmla="val 12698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>
                <a:latin typeface="+mn-ea"/>
                <a:ea typeface="+mn-ea"/>
              </a:rPr>
              <a:t>除非需要特别强调，一般可省略“后置条件”</a:t>
            </a:r>
            <a:endParaRPr lang="en-US" altLang="zh-CN" b="1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(7)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379538"/>
            <a:ext cx="8715375" cy="478631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用例名称：取款。</a:t>
            </a:r>
            <a:endParaRPr lang="en-US" altLang="zh-CN" sz="2800" b="1" kern="0" dirty="0"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……</a:t>
            </a:r>
          </a:p>
          <a:p>
            <a:pPr marL="536575" indent="-53657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后置条件：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  <a:p>
            <a:pPr marL="536575" indent="-53657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业务规则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(1)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每天取款金额不能超过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万；</a:t>
            </a:r>
            <a:endParaRPr lang="en-US" altLang="zh-CN" sz="2800" b="1" dirty="0">
              <a:latin typeface="楷体" pitchFamily="49" charset="-122"/>
              <a:ea typeface="楷体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             (2)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取款金额必须是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50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的整数倍。</a:t>
            </a:r>
            <a:endParaRPr lang="en-US" altLang="zh-CN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非功能需求：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……</a:t>
            </a:r>
          </a:p>
        </p:txBody>
      </p:sp>
      <p:sp>
        <p:nvSpPr>
          <p:cNvPr id="184324" name="矩形 6"/>
          <p:cNvSpPr>
            <a:spLocks noChangeArrowheads="1"/>
          </p:cNvSpPr>
          <p:nvPr/>
        </p:nvSpPr>
        <p:spPr bwMode="auto">
          <a:xfrm>
            <a:off x="428625" y="3573463"/>
            <a:ext cx="8286750" cy="11509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3243263" y="5229225"/>
            <a:ext cx="5216525" cy="731838"/>
          </a:xfrm>
          <a:prstGeom prst="wedgeRoundRectCallout">
            <a:avLst>
              <a:gd name="adj1" fmla="val 12751"/>
              <a:gd name="adj2" fmla="val -13214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kern="0" dirty="0">
                <a:latin typeface="+mn-ea"/>
                <a:ea typeface="+mn-ea"/>
              </a:rPr>
              <a:t>用例执行过程中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必须遵循</a:t>
            </a:r>
            <a:r>
              <a:rPr lang="zh-CN" altLang="en-US" b="1" kern="0" dirty="0">
                <a:latin typeface="+mn-ea"/>
                <a:ea typeface="+mn-ea"/>
              </a:rPr>
              <a:t>的业务规则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1763688" y="1712913"/>
            <a:ext cx="6951687" cy="1295400"/>
          </a:xfrm>
          <a:prstGeom prst="wedgeRoundRectCallout">
            <a:avLst>
              <a:gd name="adj1" fmla="val -36603"/>
              <a:gd name="adj2" fmla="val 10332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  <a:ea typeface="+mn-ea"/>
              </a:rPr>
              <a:t>除非需要特别强调，一般可省略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  <a:ea typeface="+mn-ea"/>
              </a:rPr>
              <a:t>作用于多个用例的规则，在需求文档中集中描述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用例描述的示例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(8)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14313" y="1196975"/>
            <a:ext cx="8715375" cy="47863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用例名称：取款。</a:t>
            </a:r>
            <a:endParaRPr lang="en-US" altLang="zh-CN" sz="2800" b="1" kern="0" dirty="0">
              <a:ea typeface="楷体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……</a:t>
            </a:r>
          </a:p>
          <a:p>
            <a:pPr marL="536575" indent="-53657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业务规则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 pitchFamily="2" charset="2"/>
              </a:rPr>
              <a:t>……</a:t>
            </a:r>
          </a:p>
          <a:p>
            <a:pPr marL="536575" indent="-536575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非功能需求：从用户选定金额到开始点钞的时间延迟不超过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秒</a:t>
            </a:r>
            <a:endParaRPr lang="en-US" altLang="zh-CN" sz="28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6372" name="矩形 6"/>
          <p:cNvSpPr>
            <a:spLocks noChangeArrowheads="1"/>
          </p:cNvSpPr>
          <p:nvPr/>
        </p:nvSpPr>
        <p:spPr bwMode="auto">
          <a:xfrm>
            <a:off x="428625" y="3390900"/>
            <a:ext cx="8286750" cy="11509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2700338" y="4686300"/>
            <a:ext cx="3992562" cy="731838"/>
          </a:xfrm>
          <a:prstGeom prst="wedgeRoundRectCallout">
            <a:avLst>
              <a:gd name="adj1" fmla="val 1673"/>
              <a:gd name="adj2" fmla="val -10054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kern="0" dirty="0">
                <a:latin typeface="+mn-ea"/>
                <a:ea typeface="+mn-ea"/>
              </a:rPr>
              <a:t>用例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必须实现</a:t>
            </a:r>
            <a:r>
              <a:rPr lang="zh-CN" altLang="en-US" b="1" kern="0" dirty="0">
                <a:latin typeface="+mn-ea"/>
                <a:ea typeface="+mn-ea"/>
              </a:rPr>
              <a:t>的非功能需求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539750" y="1446213"/>
            <a:ext cx="8280400" cy="1295400"/>
          </a:xfrm>
          <a:prstGeom prst="wedgeRoundRectCallout">
            <a:avLst>
              <a:gd name="adj1" fmla="val -21404"/>
              <a:gd name="adj2" fmla="val 10495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  <a:ea typeface="+mn-ea"/>
              </a:rPr>
              <a:t>除非需要特别强调，一般可省略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  <a:ea typeface="+mn-ea"/>
              </a:rPr>
              <a:t>作用于多个用例的非功能需求，在需求文档中集中描述。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188419" name="矩形 4"/>
          <p:cNvSpPr>
            <a:spLocks noChangeArrowheads="1"/>
          </p:cNvSpPr>
          <p:nvPr/>
        </p:nvSpPr>
        <p:spPr bwMode="auto">
          <a:xfrm>
            <a:off x="398463" y="1196975"/>
            <a:ext cx="8212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已经清楚</a:t>
            </a:r>
            <a:r>
              <a:rPr lang="zh-CN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用例的完整描述</a:t>
            </a:r>
            <a:r>
              <a:rPr lang="zh-CN" altLang="zh-CN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zh-CN" altLang="zh-CN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哪些内容</a:t>
            </a:r>
            <a:endParaRPr lang="en-US" altLang="zh-CN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需求获取的</a:t>
            </a:r>
            <a:r>
              <a:rPr lang="zh-CN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任务</a:t>
            </a:r>
            <a:r>
              <a:rPr lang="zh-CN" altLang="zh-CN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，就是要对用例进行完整描述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140200" y="2852738"/>
            <a:ext cx="3527425" cy="2376487"/>
          </a:xfrm>
          <a:prstGeom prst="wedgeRoundRectCallout">
            <a:avLst>
              <a:gd name="adj1" fmla="val -21431"/>
              <a:gd name="adj2" fmla="val -65769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/>
            </a:pPr>
            <a:r>
              <a:rPr lang="zh-CN" altLang="zh-CN" b="1" dirty="0">
                <a:latin typeface="+mn-ea"/>
                <a:ea typeface="+mn-ea"/>
              </a:rPr>
              <a:t>先关注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重要的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如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zh-CN" altLang="zh-CN" b="1" dirty="0">
                <a:latin typeface="+mn-ea"/>
                <a:ea typeface="+mn-ea"/>
              </a:rPr>
              <a:t>用例名称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zh-CN" b="1" dirty="0">
                <a:latin typeface="+mn-ea"/>
                <a:ea typeface="+mn-ea"/>
              </a:rPr>
              <a:t>执行者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zh-CN" b="1" dirty="0">
                <a:latin typeface="+mn-ea"/>
                <a:ea typeface="+mn-ea"/>
              </a:rPr>
              <a:t>基本交互动作序列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zh-CN" b="1" dirty="0">
                <a:latin typeface="+mn-ea"/>
                <a:ea typeface="+mn-ea"/>
              </a:rPr>
              <a:t>扩展交互动作序列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需求获取的方法</a:t>
            </a:r>
            <a:endParaRPr lang="zh-CN" altLang="en-GB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196752"/>
          <a:ext cx="8072494" cy="4089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2268538" y="5130800"/>
            <a:ext cx="6335712" cy="731838"/>
          </a:xfrm>
          <a:prstGeom prst="wedgeRoundRectCallout">
            <a:avLst>
              <a:gd name="adj1" fmla="val -22028"/>
              <a:gd name="adj2" fmla="val -9624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是否需要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一次性给出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完整的用例描述？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什么是高质量的软件需求？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39850"/>
            <a:ext cx="8362950" cy="2881313"/>
          </a:xfrm>
        </p:spPr>
        <p:txBody>
          <a:bodyPr lIns="0" tIns="0" rIns="0" bIns="0"/>
          <a:lstStyle/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真实性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u="wavyHeavy" dirty="0">
                <a:latin typeface="楷体" pitchFamily="49" charset="-122"/>
                <a:ea typeface="楷体" pitchFamily="49" charset="-122"/>
              </a:rPr>
              <a:t>真实反映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利益相关方的要求和期望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一致性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：需求项内部、需求项之间</a:t>
            </a:r>
            <a:r>
              <a:rPr lang="zh-CN" altLang="en-US" sz="2400" u="wavyHeavy" dirty="0">
                <a:latin typeface="楷体" pitchFamily="49" charset="-122"/>
                <a:ea typeface="楷体" pitchFamily="49" charset="-122"/>
              </a:rPr>
              <a:t>没有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逻辑冲突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精确性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：需求表述</a:t>
            </a:r>
            <a:r>
              <a:rPr lang="zh-CN" altLang="en-US" sz="2400" u="wavyHeavy" dirty="0">
                <a:latin typeface="楷体" pitchFamily="49" charset="-122"/>
                <a:ea typeface="楷体" pitchFamily="49" charset="-122"/>
              </a:rPr>
              <a:t>不会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引起二义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或多义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理解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无冗余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u="sng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每项需求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在软件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需求模型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u="wavyHeavy" dirty="0">
                <a:latin typeface="楷体" pitchFamily="49" charset="-122"/>
                <a:ea typeface="楷体" pitchFamily="49" charset="-122"/>
              </a:rPr>
              <a:t>仅出现一次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，多项需求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之间</a:t>
            </a:r>
            <a:r>
              <a:rPr lang="zh-CN" altLang="en-US" sz="2400" u="wavyHeavy" dirty="0">
                <a:latin typeface="楷体" pitchFamily="49" charset="-122"/>
                <a:ea typeface="楷体" pitchFamily="49" charset="-122"/>
              </a:rPr>
              <a:t>不存在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语义重叠。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软件需求的其它质量要素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11288"/>
            <a:ext cx="8343900" cy="2738437"/>
          </a:xfrm>
        </p:spPr>
        <p:txBody>
          <a:bodyPr lIns="0" tIns="0" rIns="0" bIns="0"/>
          <a:lstStyle/>
          <a:p>
            <a:pPr marL="357188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完全性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所有需求项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构成的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全集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，应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完整覆盖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所有利益相</a:t>
            </a:r>
            <a:endParaRPr lang="en-US" altLang="zh-CN" sz="2400" dirty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关方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的需求，尤其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不能遗漏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重要或紧迫的需求。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57188" indent="-357188" eaLnBrk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可行性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：已有约束条件下，需求能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被完整实现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的可能性。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57188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可验证性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：验收、测试阶段，通过</a:t>
            </a:r>
            <a:r>
              <a:rPr lang="zh-CN" altLang="en-US" sz="2400" u="wavyDbl" dirty="0">
                <a:latin typeface="楷体" pitchFamily="49" charset="-122"/>
                <a:ea typeface="楷体" pitchFamily="49" charset="-122"/>
              </a:rPr>
              <a:t>呈现测试结果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，能客观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无争议地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向利益相关方表明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需求已完整实现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练习：发现软件需求描述的缺陷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3024187"/>
          </a:xfrm>
        </p:spPr>
        <p:txBody>
          <a:bodyPr lIns="0" tIns="0" rIns="0" bIns="0"/>
          <a:lstStyle/>
          <a:p>
            <a:pPr eaLnBrk="1">
              <a:lnSpc>
                <a:spcPct val="150000"/>
              </a:lnSpc>
              <a:spcAft>
                <a:spcPts val="600"/>
              </a:spcAft>
              <a:buSzPct val="80000"/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火车自动售票系统的需求描述</a:t>
            </a:r>
          </a:p>
          <a:p>
            <a:pPr marL="604838" indent="-68263" eaLnBrk="1">
              <a:lnSpc>
                <a:spcPct val="150000"/>
              </a:lnSpc>
              <a:spcAft>
                <a:spcPts val="600"/>
              </a:spcAft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 用户点击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开始按钮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”，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000" b="0" u="wavyDbl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所有潜在目的地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的菜单被激活。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604838" indent="-68263" eaLnBrk="1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 在用户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目的地、乘车日期之后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系统要求用户插入银行卡。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536575" indent="0" eaLnBrk="1">
              <a:lnSpc>
                <a:spcPct val="150000"/>
              </a:lnSpc>
              <a:spcAft>
                <a:spcPts val="600"/>
              </a:spcAft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系统检查银行卡的有效性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并要求用户插入身份证。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604838" indent="-68263" eaLnBrk="1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身份证的有效性之后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系统从信用卡扣款，并快速弹出车票。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="" xmlns:a16="http://schemas.microsoft.com/office/drawing/2014/main" id="{43BDF485-2163-2FF5-0910-486561CA0D03}"/>
              </a:ext>
            </a:extLst>
          </p:cNvPr>
          <p:cNvSpPr/>
          <p:nvPr/>
        </p:nvSpPr>
        <p:spPr bwMode="auto">
          <a:xfrm>
            <a:off x="4139952" y="4797152"/>
            <a:ext cx="4392488" cy="504056"/>
          </a:xfrm>
          <a:prstGeom prst="wedgeRoundRectCallout">
            <a:avLst>
              <a:gd name="adj1" fmla="val -44016"/>
              <a:gd name="adj2" fmla="val -108063"/>
              <a:gd name="adj3" fmla="val 16667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衡量：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上述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个高质量软件需求</a:t>
            </a:r>
            <a:endParaRPr kumimoji="1" lang="zh-CN" altLang="en-US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真实性方面是否存在缺陷？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8280400" cy="2665413"/>
          </a:xfrm>
        </p:spPr>
        <p:txBody>
          <a:bodyPr lIns="0" tIns="0" rIns="0" bIns="0"/>
          <a:lstStyle/>
          <a:p>
            <a:pPr marL="357188" indent="-357188" eaLnBrk="1">
              <a:lnSpc>
                <a:spcPct val="150000"/>
              </a:lnSpc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开始按钮</a:t>
            </a:r>
            <a:r>
              <a:rPr lang="zh-CN" altLang="en-US" sz="20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包含所有潜在目的地的菜单被激活。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73050" eaLnBrk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并不关心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是否必须通过一个具体的“</a:t>
            </a:r>
            <a:r>
              <a:rPr lang="zh-CN" altLang="en-US" sz="20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开始按钮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”启动购票流程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7188" indent="-357188" eaLnBrk="1">
              <a:lnSpc>
                <a:spcPct val="150000"/>
              </a:lnSpc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目的地、日期后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系统要求用户插入银行卡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系统检查银行卡的有效性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并要求用户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插入身份证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73050" eaLnBrk="1">
              <a:lnSpc>
                <a:spcPct val="15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购票时只需提供身份证号即可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一致性？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39850"/>
            <a:ext cx="8281987" cy="2809875"/>
          </a:xfrm>
        </p:spPr>
        <p:txBody>
          <a:bodyPr lIns="0" tIns="0" rIns="0" bIns="0"/>
          <a:lstStyle/>
          <a:p>
            <a:pPr marL="357188" indent="-357188" eaLnBrk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目的地、日期后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系统要求用户插入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银行卡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。系统检查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银行卡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的有效性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并要求用户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-357188" eaLnBrk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身份证的有效性之后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系统从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扣款并快速弹出车票。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73050" eaLnBrk="1">
              <a:lnSpc>
                <a:spcPct val="15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除信用卡之外，是否需要支持具有支付功能的其它银行卡？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0238" lvl="1" indent="-273050" eaLnBrk="1">
              <a:lnSpc>
                <a:spcPct val="15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其它支付方式？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精确性？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8435975" cy="3889375"/>
          </a:xfrm>
        </p:spPr>
        <p:txBody>
          <a:bodyPr lIns="0" tIns="0" rIns="0" bIns="0"/>
          <a:lstStyle/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用户点击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开始按钮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”，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包含所有潜在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的菜单被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激活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714375" lvl="1" indent="-261938" eaLnBrk="1">
              <a:lnSpc>
                <a:spcPct val="14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同城多站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目的地、日期后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系统要求用户插入银行卡。系统检查银行卡的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并要求用户插入身份证。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714375" lvl="1" indent="-261938" eaLnBrk="1">
              <a:lnSpc>
                <a:spcPct val="140000"/>
              </a:lnSpc>
              <a:buClr>
                <a:srgbClr val="9933FF"/>
              </a:buClr>
              <a:defRPr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银行卡的有效性有两种含义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：</a:t>
            </a:r>
            <a:endParaRPr lang="en-US" altLang="zh-CN" sz="20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452437" lvl="1" indent="0" eaLnBrk="1">
              <a:lnSpc>
                <a:spcPct val="140000"/>
              </a:lnSpc>
              <a:buClr>
                <a:srgbClr val="99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⑴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、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未被冻结，可正常使用。</a:t>
            </a:r>
            <a:endParaRPr lang="en-US" altLang="zh-CN" sz="20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452437" lvl="1" indent="0" eaLnBrk="1">
              <a:lnSpc>
                <a:spcPct val="140000"/>
              </a:lnSpc>
              <a:spcAft>
                <a:spcPts val="600"/>
              </a:spcAft>
              <a:buClr>
                <a:srgbClr val="99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⑵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、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还要求余额足够支付票款。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1">
              <a:lnSpc>
                <a:spcPct val="140000"/>
              </a:lnSpc>
              <a:defRPr/>
            </a:pP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身份证的有效性之后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系统从信用卡扣款并</a:t>
            </a:r>
            <a:r>
              <a:rPr lang="zh-CN" altLang="en-US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弹出车票。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完全性？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68413"/>
            <a:ext cx="8362950" cy="2447925"/>
          </a:xfrm>
        </p:spPr>
        <p:txBody>
          <a:bodyPr/>
          <a:lstStyle/>
          <a:p>
            <a:pPr marL="357188" indent="-357188" eaLnBrk="1"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开始按钮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”，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包含所有潜在目的地的菜单被激活。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-357188" eaLnBrk="1">
              <a:lnSpc>
                <a:spcPct val="140000"/>
              </a:lnSpc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目的地、日期之后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系统要求用户插入银行卡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714375" lvl="1" indent="-261938" eaLnBrk="1">
              <a:lnSpc>
                <a:spcPct val="140000"/>
              </a:lnSpc>
              <a:buClr>
                <a:srgbClr val="9933FF"/>
              </a:buClr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应支持用户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手工输入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目的地，系统动态地根据用户输入，筛选潜在目的地。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61938" eaLnBrk="1">
              <a:lnSpc>
                <a:spcPct val="140000"/>
              </a:lnSpc>
              <a:buClr>
                <a:srgbClr val="9933FF"/>
              </a:buClr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如果存在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多条乘车路线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，怎么办？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85800"/>
          </a:xfrm>
        </p:spPr>
        <p:txBody>
          <a:bodyPr/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从一个系统案例开始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6965950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15312" cy="1008062"/>
          </a:xfrm>
        </p:spPr>
        <p:txBody>
          <a:bodyPr/>
          <a:lstStyle/>
          <a:p>
            <a:pPr marL="357188" indent="-357188" eaLnBrk="1">
              <a:lnSpc>
                <a:spcPct val="140000"/>
              </a:lnSpc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开始按钮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”，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所有潜在目的地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的菜单被激活。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1" indent="-273050" eaLnBrk="1">
              <a:lnSpc>
                <a:spcPct val="140000"/>
              </a:lnSpc>
              <a:buClr>
                <a:srgbClr val="9933FF"/>
              </a:buClr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全国所有潜在目的地的数量过于庞大！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可验证性？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68413"/>
            <a:ext cx="8291513" cy="1008062"/>
          </a:xfrm>
        </p:spPr>
        <p:txBody>
          <a:bodyPr/>
          <a:lstStyle/>
          <a:p>
            <a:pPr marL="357188" indent="-357188" eaLnBrk="1">
              <a:lnSpc>
                <a:spcPct val="140000"/>
              </a:lnSpc>
            </a:pP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身份证的有效性之后</a:t>
            </a:r>
            <a:r>
              <a:rPr lang="zh-CN" altLang="en-US" sz="20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系统从信用卡扣款并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弹出车票。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4375" lvl="1" indent="-261938" eaLnBrk="1">
              <a:lnSpc>
                <a:spcPct val="140000"/>
              </a:lnSpc>
              <a:buClr>
                <a:srgbClr val="9933FF"/>
              </a:buClr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不能客观验证是否“快速”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改进的软件需求描述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96975"/>
            <a:ext cx="8435975" cy="4032250"/>
          </a:xfrm>
        </p:spPr>
        <p:txBody>
          <a:bodyPr/>
          <a:lstStyle/>
          <a:p>
            <a:pPr marL="452438" indent="-452438" eaLnBrk="1">
              <a:lnSpc>
                <a:spcPct val="130000"/>
              </a:lnSpc>
              <a:spcAft>
                <a:spcPts val="600"/>
              </a:spcAft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目的车站名，系统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动态显示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匹配的目的车站清单。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ct val="130000"/>
              </a:lnSpc>
              <a:spcAft>
                <a:spcPts val="600"/>
              </a:spcAft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用户从清单中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目的车站、乘车日期之后，系统给出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所有可能的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乘车路线，以及每条路线的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车票价格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ct val="130000"/>
              </a:lnSpc>
              <a:spcAft>
                <a:spcPts val="600"/>
              </a:spcAft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用户从中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一条路线之后，系统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车票价格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并提示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用户插入银行卡、输入身份证号。系统也可以接收来自身份证识别装置传入的身份证号。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ct val="13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银行卡、身份证号的有效性，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银行卡余额是否足够支付票款。检查通过后，系统从银行卡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扣款，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并在用户输入齐备后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秒之内弹出车票。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总结：软件需求的概念及其重要性</a:t>
            </a:r>
            <a:endParaRPr lang="zh-CN" altLang="en-GB" sz="3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67544" y="1412776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 bwMode="auto">
          <a:xfrm>
            <a:off x="1331913" y="1989138"/>
            <a:ext cx="67691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684213" y="1125538"/>
            <a:ext cx="7907337" cy="3095625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                  软件工程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kern="0" dirty="0">
                <a:latin typeface="楷体" pitchFamily="49" charset="-122"/>
                <a:ea typeface="楷体" pitchFamily="49" charset="-122"/>
              </a:rPr>
            </a:b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讲 需求获取 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kern="0" dirty="0">
                <a:latin typeface="楷体" pitchFamily="49" charset="-122"/>
                <a:ea typeface="楷体" pitchFamily="49" charset="-122"/>
              </a:rPr>
            </a:b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  3.2 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软件需求的表示方法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组合 4"/>
          <p:cNvGrpSpPr>
            <a:grpSpLocks/>
          </p:cNvGrpSpPr>
          <p:nvPr/>
        </p:nvGrpSpPr>
        <p:grpSpPr bwMode="auto">
          <a:xfrm>
            <a:off x="3492500" y="1238250"/>
            <a:ext cx="5257800" cy="4681538"/>
            <a:chOff x="3707904" y="1916832"/>
            <a:chExt cx="5073525" cy="4032448"/>
          </a:xfrm>
        </p:grpSpPr>
        <p:sp>
          <p:nvSpPr>
            <p:cNvPr id="4" name="Homepage"/>
            <p:cNvSpPr>
              <a:spLocks noEditPoints="1" noChangeArrowheads="1"/>
            </p:cNvSpPr>
            <p:nvPr/>
          </p:nvSpPr>
          <p:spPr bwMode="auto">
            <a:xfrm>
              <a:off x="3707904" y="1916832"/>
              <a:ext cx="5073525" cy="403244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999 w 21600"/>
                <a:gd name="T15" fmla="*/ 12174 h 21600"/>
                <a:gd name="T16" fmla="*/ 20813 w 21600"/>
                <a:gd name="T17" fmla="*/ 171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251" y="7101"/>
                  </a:moveTo>
                  <a:lnTo>
                    <a:pt x="5251" y="11160"/>
                  </a:lnTo>
                  <a:lnTo>
                    <a:pt x="16306" y="11160"/>
                  </a:lnTo>
                  <a:lnTo>
                    <a:pt x="16306" y="7052"/>
                  </a:lnTo>
                  <a:lnTo>
                    <a:pt x="16901" y="6561"/>
                  </a:lnTo>
                  <a:lnTo>
                    <a:pt x="15264" y="5236"/>
                  </a:lnTo>
                  <a:lnTo>
                    <a:pt x="15264" y="1636"/>
                  </a:lnTo>
                  <a:lnTo>
                    <a:pt x="13478" y="1636"/>
                  </a:lnTo>
                  <a:lnTo>
                    <a:pt x="13478" y="3698"/>
                  </a:lnTo>
                  <a:lnTo>
                    <a:pt x="11182" y="1669"/>
                  </a:lnTo>
                  <a:lnTo>
                    <a:pt x="4847" y="6561"/>
                  </a:lnTo>
                  <a:lnTo>
                    <a:pt x="5251" y="7101"/>
                  </a:lnTo>
                  <a:close/>
                </a:path>
                <a:path w="21600" h="21600" extrusionOk="0">
                  <a:moveTo>
                    <a:pt x="9396" y="11160"/>
                  </a:moveTo>
                  <a:lnTo>
                    <a:pt x="9396" y="7772"/>
                  </a:lnTo>
                  <a:lnTo>
                    <a:pt x="11820" y="7772"/>
                  </a:lnTo>
                  <a:lnTo>
                    <a:pt x="11820" y="11160"/>
                  </a:lnTo>
                  <a:lnTo>
                    <a:pt x="9396" y="1116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57353" name="Picture 2" descr="C:\Users\Administrator\Desktop\capture0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089" y="2060848"/>
              <a:ext cx="4905375" cy="309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如何表示软件需求？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2205038"/>
            <a:ext cx="2947988" cy="2138362"/>
          </a:xfrm>
        </p:spPr>
        <p:txBody>
          <a:bodyPr lIns="0" tIns="0" rIns="0" bIns="0"/>
          <a:lstStyle/>
          <a:p>
            <a:pPr marL="273050" indent="-273050" eaLnBrk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问题何在？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6575" lvl="1" indent="-179388" eaLnBrk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不直观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6575" lvl="1" indent="-179388" eaLnBrk="1">
              <a:lnSpc>
                <a:spcPts val="3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各需求项之间的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隐藏于字里行间，难以发现。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223963"/>
            <a:ext cx="216058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indent="-273050" eaLnBrk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自然语言</a:t>
            </a:r>
            <a:endParaRPr lang="en-US" altLang="zh-CN" sz="2400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>
              <a:lnSpc>
                <a:spcPts val="3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latin typeface="楷体" panose="02010609060101010101" pitchFamily="49" charset="-122"/>
                <a:ea typeface="楷体" panose="02010609060101010101" pitchFamily="49" charset="-122"/>
              </a:rPr>
              <a:t>   描述软件需求</a:t>
            </a:r>
            <a:endParaRPr lang="en-US" altLang="zh-CN" sz="20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452438" y="4638675"/>
            <a:ext cx="2390775" cy="690563"/>
          </a:xfrm>
          <a:prstGeom prst="wedgeRoundRectCallout">
            <a:avLst>
              <a:gd name="adj1" fmla="val -13799"/>
              <a:gd name="adj2" fmla="val -274929"/>
              <a:gd name="adj3" fmla="val 16667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规模小→可较好描述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规模大→内容多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957263" y="4638675"/>
            <a:ext cx="2390775" cy="690563"/>
          </a:xfrm>
          <a:prstGeom prst="wedgeRoundRectCallout">
            <a:avLst>
              <a:gd name="adj1" fmla="val 1148"/>
              <a:gd name="adj2" fmla="val -10875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关系交织、错综复杂难以描述清楚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2" grpId="1" animBg="1"/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982663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能否将文字与图形表示相结合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描述软件需求？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1284287"/>
          </a:xfrm>
        </p:spPr>
        <p:txBody>
          <a:bodyPr lIns="0" tIns="0" rIns="0" bIns="0"/>
          <a:lstStyle/>
          <a:p>
            <a:pPr marL="357188" indent="-357188" eaLnBrk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文字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各个需求项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发挥文字在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细节描述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方面的优势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7188" indent="-357188" eaLnBrk="1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需求项之间的关系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，直观表示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软件需求的整体结构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   ---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发挥图形表示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直观、易理解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的优势。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84213" y="3165475"/>
            <a:ext cx="8064500" cy="2566988"/>
            <a:chOff x="611560" y="2996282"/>
            <a:chExt cx="8064896" cy="2567906"/>
          </a:xfrm>
        </p:grpSpPr>
        <p:grpSp>
          <p:nvGrpSpPr>
            <p:cNvPr id="58376" name="组合 13"/>
            <p:cNvGrpSpPr>
              <a:grpSpLocks/>
            </p:cNvGrpSpPr>
            <p:nvPr/>
          </p:nvGrpSpPr>
          <p:grpSpPr bwMode="auto">
            <a:xfrm>
              <a:off x="611560" y="2996282"/>
              <a:ext cx="3158753" cy="2567906"/>
              <a:chOff x="611560" y="5013176"/>
              <a:chExt cx="1545133" cy="1512168"/>
            </a:xfrm>
          </p:grpSpPr>
          <p:grpSp>
            <p:nvGrpSpPr>
              <p:cNvPr id="58379" name="组合 10"/>
              <p:cNvGrpSpPr>
                <a:grpSpLocks/>
              </p:cNvGrpSpPr>
              <p:nvPr/>
            </p:nvGrpSpPr>
            <p:grpSpPr bwMode="auto">
              <a:xfrm>
                <a:off x="1043608" y="5013176"/>
                <a:ext cx="1113085" cy="1080120"/>
                <a:chOff x="3707904" y="1916832"/>
                <a:chExt cx="5073525" cy="4032448"/>
              </a:xfrm>
            </p:grpSpPr>
            <p:sp>
              <p:nvSpPr>
                <p:cNvPr id="12" name="Home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06671" y="1916832"/>
                  <a:ext cx="5075933" cy="4032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10800 w 21600"/>
                    <a:gd name="T3" fmla="*/ 0 h 21600"/>
                    <a:gd name="T4" fmla="*/ 21600 w 21600"/>
                    <a:gd name="T5" fmla="*/ 0 h 21600"/>
                    <a:gd name="T6" fmla="*/ 21600 w 21600"/>
                    <a:gd name="T7" fmla="*/ 10800 h 21600"/>
                    <a:gd name="T8" fmla="*/ 21600 w 21600"/>
                    <a:gd name="T9" fmla="*/ 21600 h 21600"/>
                    <a:gd name="T10" fmla="*/ 10800 w 21600"/>
                    <a:gd name="T11" fmla="*/ 21600 h 21600"/>
                    <a:gd name="T12" fmla="*/ 0 w 21600"/>
                    <a:gd name="T13" fmla="*/ 10800 h 21600"/>
                    <a:gd name="T14" fmla="*/ 999 w 21600"/>
                    <a:gd name="T15" fmla="*/ 12174 h 21600"/>
                    <a:gd name="T16" fmla="*/ 20813 w 21600"/>
                    <a:gd name="T17" fmla="*/ 171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T14" t="T15" r="T16" b="T17"/>
                  <a:pathLst>
                    <a:path w="21600" h="21600" extrusionOk="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251" y="7101"/>
                      </a:moveTo>
                      <a:lnTo>
                        <a:pt x="5251" y="11160"/>
                      </a:lnTo>
                      <a:lnTo>
                        <a:pt x="16306" y="11160"/>
                      </a:lnTo>
                      <a:lnTo>
                        <a:pt x="16306" y="7052"/>
                      </a:lnTo>
                      <a:lnTo>
                        <a:pt x="16901" y="6561"/>
                      </a:lnTo>
                      <a:lnTo>
                        <a:pt x="15264" y="5236"/>
                      </a:lnTo>
                      <a:lnTo>
                        <a:pt x="15264" y="1636"/>
                      </a:lnTo>
                      <a:lnTo>
                        <a:pt x="13478" y="1636"/>
                      </a:lnTo>
                      <a:lnTo>
                        <a:pt x="13478" y="3698"/>
                      </a:lnTo>
                      <a:lnTo>
                        <a:pt x="11182" y="1669"/>
                      </a:lnTo>
                      <a:lnTo>
                        <a:pt x="4847" y="6561"/>
                      </a:lnTo>
                      <a:lnTo>
                        <a:pt x="5251" y="7101"/>
                      </a:lnTo>
                      <a:close/>
                    </a:path>
                    <a:path w="21600" h="21600" extrusionOk="0">
                      <a:moveTo>
                        <a:pt x="9396" y="11160"/>
                      </a:moveTo>
                      <a:lnTo>
                        <a:pt x="9396" y="7772"/>
                      </a:lnTo>
                      <a:lnTo>
                        <a:pt x="11820" y="7772"/>
                      </a:lnTo>
                      <a:lnTo>
                        <a:pt x="11820" y="11160"/>
                      </a:lnTo>
                      <a:lnTo>
                        <a:pt x="9396" y="1116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tx2"/>
                  </a:outerShdw>
                </a:effec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FontTx/>
                    <a:buChar char="•"/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  <p:pic>
              <p:nvPicPr>
                <p:cNvPr id="58387" name="Picture 2" descr="C:\Users\Administrator\Desktop\capture00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3089" y="2060848"/>
                  <a:ext cx="4905375" cy="3095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8380" name="组合 7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1113085" cy="1080120"/>
                <a:chOff x="3707904" y="1916832"/>
                <a:chExt cx="5073525" cy="4032448"/>
              </a:xfrm>
            </p:grpSpPr>
            <p:sp>
              <p:nvSpPr>
                <p:cNvPr id="9" name="Home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07289" y="1916832"/>
                  <a:ext cx="5079472" cy="4032446"/>
                </a:xfrm>
                <a:custGeom>
                  <a:avLst/>
                  <a:gdLst>
                    <a:gd name="T0" fmla="*/ 0 w 21600"/>
                    <a:gd name="T1" fmla="*/ 0 h 21600"/>
                    <a:gd name="T2" fmla="*/ 10800 w 21600"/>
                    <a:gd name="T3" fmla="*/ 0 h 21600"/>
                    <a:gd name="T4" fmla="*/ 21600 w 21600"/>
                    <a:gd name="T5" fmla="*/ 0 h 21600"/>
                    <a:gd name="T6" fmla="*/ 21600 w 21600"/>
                    <a:gd name="T7" fmla="*/ 10800 h 21600"/>
                    <a:gd name="T8" fmla="*/ 21600 w 21600"/>
                    <a:gd name="T9" fmla="*/ 21600 h 21600"/>
                    <a:gd name="T10" fmla="*/ 10800 w 21600"/>
                    <a:gd name="T11" fmla="*/ 21600 h 21600"/>
                    <a:gd name="T12" fmla="*/ 0 w 21600"/>
                    <a:gd name="T13" fmla="*/ 10800 h 21600"/>
                    <a:gd name="T14" fmla="*/ 999 w 21600"/>
                    <a:gd name="T15" fmla="*/ 12174 h 21600"/>
                    <a:gd name="T16" fmla="*/ 20813 w 21600"/>
                    <a:gd name="T17" fmla="*/ 171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T14" t="T15" r="T16" b="T17"/>
                  <a:pathLst>
                    <a:path w="21600" h="21600" extrusionOk="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251" y="7101"/>
                      </a:moveTo>
                      <a:lnTo>
                        <a:pt x="5251" y="11160"/>
                      </a:lnTo>
                      <a:lnTo>
                        <a:pt x="16306" y="11160"/>
                      </a:lnTo>
                      <a:lnTo>
                        <a:pt x="16306" y="7052"/>
                      </a:lnTo>
                      <a:lnTo>
                        <a:pt x="16901" y="6561"/>
                      </a:lnTo>
                      <a:lnTo>
                        <a:pt x="15264" y="5236"/>
                      </a:lnTo>
                      <a:lnTo>
                        <a:pt x="15264" y="1636"/>
                      </a:lnTo>
                      <a:lnTo>
                        <a:pt x="13478" y="1636"/>
                      </a:lnTo>
                      <a:lnTo>
                        <a:pt x="13478" y="3698"/>
                      </a:lnTo>
                      <a:lnTo>
                        <a:pt x="11182" y="1669"/>
                      </a:lnTo>
                      <a:lnTo>
                        <a:pt x="4847" y="6561"/>
                      </a:lnTo>
                      <a:lnTo>
                        <a:pt x="5251" y="7101"/>
                      </a:lnTo>
                      <a:close/>
                    </a:path>
                    <a:path w="21600" h="21600" extrusionOk="0">
                      <a:moveTo>
                        <a:pt x="9396" y="11160"/>
                      </a:moveTo>
                      <a:lnTo>
                        <a:pt x="9396" y="7772"/>
                      </a:lnTo>
                      <a:lnTo>
                        <a:pt x="11820" y="7772"/>
                      </a:lnTo>
                      <a:lnTo>
                        <a:pt x="11820" y="11160"/>
                      </a:lnTo>
                      <a:lnTo>
                        <a:pt x="9396" y="1116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tx2"/>
                  </a:outerShdw>
                </a:effec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FontTx/>
                    <a:buChar char="•"/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  <p:pic>
              <p:nvPicPr>
                <p:cNvPr id="58385" name="Picture 2" descr="C:\Users\Administrator\Desktop\capture00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3089" y="2060848"/>
                  <a:ext cx="4905375" cy="3095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8381" name="组合 4"/>
              <p:cNvGrpSpPr>
                <a:grpSpLocks/>
              </p:cNvGrpSpPr>
              <p:nvPr/>
            </p:nvGrpSpPr>
            <p:grpSpPr bwMode="auto">
              <a:xfrm>
                <a:off x="611560" y="5445224"/>
                <a:ext cx="1113085" cy="1080120"/>
                <a:chOff x="3707904" y="1916832"/>
                <a:chExt cx="5073525" cy="4032448"/>
              </a:xfrm>
            </p:grpSpPr>
            <p:sp>
              <p:nvSpPr>
                <p:cNvPr id="6" name="Home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07904" y="1916832"/>
                  <a:ext cx="5079472" cy="4032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10800 w 21600"/>
                    <a:gd name="T3" fmla="*/ 0 h 21600"/>
                    <a:gd name="T4" fmla="*/ 21600 w 21600"/>
                    <a:gd name="T5" fmla="*/ 0 h 21600"/>
                    <a:gd name="T6" fmla="*/ 21600 w 21600"/>
                    <a:gd name="T7" fmla="*/ 10800 h 21600"/>
                    <a:gd name="T8" fmla="*/ 21600 w 21600"/>
                    <a:gd name="T9" fmla="*/ 21600 h 21600"/>
                    <a:gd name="T10" fmla="*/ 10800 w 21600"/>
                    <a:gd name="T11" fmla="*/ 21600 h 21600"/>
                    <a:gd name="T12" fmla="*/ 0 w 21600"/>
                    <a:gd name="T13" fmla="*/ 10800 h 21600"/>
                    <a:gd name="T14" fmla="*/ 999 w 21600"/>
                    <a:gd name="T15" fmla="*/ 12174 h 21600"/>
                    <a:gd name="T16" fmla="*/ 20813 w 21600"/>
                    <a:gd name="T17" fmla="*/ 171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T14" t="T15" r="T16" b="T17"/>
                  <a:pathLst>
                    <a:path w="21600" h="21600" extrusionOk="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251" y="7101"/>
                      </a:moveTo>
                      <a:lnTo>
                        <a:pt x="5251" y="11160"/>
                      </a:lnTo>
                      <a:lnTo>
                        <a:pt x="16306" y="11160"/>
                      </a:lnTo>
                      <a:lnTo>
                        <a:pt x="16306" y="7052"/>
                      </a:lnTo>
                      <a:lnTo>
                        <a:pt x="16901" y="6561"/>
                      </a:lnTo>
                      <a:lnTo>
                        <a:pt x="15264" y="5236"/>
                      </a:lnTo>
                      <a:lnTo>
                        <a:pt x="15264" y="1636"/>
                      </a:lnTo>
                      <a:lnTo>
                        <a:pt x="13478" y="1636"/>
                      </a:lnTo>
                      <a:lnTo>
                        <a:pt x="13478" y="3698"/>
                      </a:lnTo>
                      <a:lnTo>
                        <a:pt x="11182" y="1669"/>
                      </a:lnTo>
                      <a:lnTo>
                        <a:pt x="4847" y="6561"/>
                      </a:lnTo>
                      <a:lnTo>
                        <a:pt x="5251" y="7101"/>
                      </a:lnTo>
                      <a:close/>
                    </a:path>
                    <a:path w="21600" h="21600" extrusionOk="0">
                      <a:moveTo>
                        <a:pt x="9396" y="11160"/>
                      </a:moveTo>
                      <a:lnTo>
                        <a:pt x="9396" y="7772"/>
                      </a:lnTo>
                      <a:lnTo>
                        <a:pt x="11820" y="7772"/>
                      </a:lnTo>
                      <a:lnTo>
                        <a:pt x="11820" y="11160"/>
                      </a:lnTo>
                      <a:lnTo>
                        <a:pt x="9396" y="11160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tx2"/>
                  </a:outerShdw>
                </a:effec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FontTx/>
                    <a:buChar char="•"/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  <p:pic>
              <p:nvPicPr>
                <p:cNvPr id="58383" name="Picture 2" descr="C:\Users\Administrator\Desktop\capture00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3089" y="2060848"/>
                  <a:ext cx="4905375" cy="3095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4" name="加号 3"/>
            <p:cNvSpPr/>
            <p:nvPr/>
          </p:nvSpPr>
          <p:spPr bwMode="auto">
            <a:xfrm>
              <a:off x="4243938" y="3933242"/>
              <a:ext cx="369905" cy="360492"/>
            </a:xfrm>
            <a:prstGeom prst="mathPlus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5837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120" y="2996952"/>
              <a:ext cx="3857336" cy="250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74688" y="3138488"/>
            <a:ext cx="6983412" cy="2882900"/>
            <a:chOff x="602101" y="2969798"/>
            <a:chExt cx="6984007" cy="2883136"/>
          </a:xfrm>
        </p:grpSpPr>
        <p:sp>
          <p:nvSpPr>
            <p:cNvPr id="58374" name="文本框 17"/>
            <p:cNvSpPr txBox="1">
              <a:spLocks noChangeArrowheads="1"/>
            </p:cNvSpPr>
            <p:nvPr/>
          </p:nvSpPr>
          <p:spPr bwMode="auto">
            <a:xfrm>
              <a:off x="602101" y="2969798"/>
              <a:ext cx="837263" cy="30777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buClr>
                  <a:srgbClr val="FF0000"/>
                </a:buClr>
                <a:buSzPct val="100000"/>
              </a:pPr>
              <a:r>
                <a:rPr lang="zh-CN" altLang="en-US" sz="2000" b="1">
                  <a:solidFill>
                    <a:srgbClr val="FF0000"/>
                  </a:solidFill>
                </a:rPr>
                <a:t>需求项</a:t>
              </a:r>
            </a:p>
          </p:txBody>
        </p:sp>
        <p:sp>
          <p:nvSpPr>
            <p:cNvPr id="58375" name="文本框 18"/>
            <p:cNvSpPr txBox="1">
              <a:spLocks noChangeArrowheads="1"/>
            </p:cNvSpPr>
            <p:nvPr/>
          </p:nvSpPr>
          <p:spPr bwMode="auto">
            <a:xfrm>
              <a:off x="5909468" y="5545157"/>
              <a:ext cx="1676640" cy="30777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buClr>
                  <a:srgbClr val="FF0000"/>
                </a:buClr>
                <a:buSzPct val="100000"/>
              </a:pPr>
              <a:r>
                <a:rPr lang="zh-CN" altLang="en-US" sz="2000" b="1">
                  <a:solidFill>
                    <a:srgbClr val="FF0000"/>
                  </a:solidFill>
                </a:rPr>
                <a:t>需求项间关系</a:t>
              </a: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93738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软件需求的表示方法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97510" y="1382425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93738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如何描述软件需求项？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8218488" cy="1225550"/>
          </a:xfrm>
        </p:spPr>
        <p:txBody>
          <a:bodyPr lIns="0" tIns="0" rIns="0" bIns="0"/>
          <a:lstStyle/>
          <a:p>
            <a:pPr marL="452438" indent="-452438" eaLnBrk="1">
              <a:lnSpc>
                <a:spcPct val="150000"/>
              </a:lnSpc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如何描述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功能需求项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ct val="150000"/>
              </a:lnSpc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如何描述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非功能需求项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质量需求项、约束性需求项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1835150" y="3284538"/>
            <a:ext cx="2952750" cy="431800"/>
          </a:xfrm>
          <a:prstGeom prst="wedgeRoundRectCallout">
            <a:avLst>
              <a:gd name="adj1" fmla="val -22162"/>
              <a:gd name="adj2" fmla="val -226991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需求表述相对容易些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992938" y="3284538"/>
            <a:ext cx="1584325" cy="1873250"/>
          </a:xfrm>
          <a:prstGeom prst="wedgeRoundRectCallout">
            <a:avLst>
              <a:gd name="adj1" fmla="val -106937"/>
              <a:gd name="adj2" fmla="val -67896"/>
              <a:gd name="adj3" fmla="val 16667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三类需求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质量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约束性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93738"/>
          </a:xfrm>
        </p:spPr>
        <p:txBody>
          <a:bodyPr/>
          <a:lstStyle/>
          <a:p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⑴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、如何描述非功能需求项？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339850"/>
            <a:ext cx="8435975" cy="3241675"/>
          </a:xfrm>
        </p:spPr>
        <p:txBody>
          <a:bodyPr lIns="0" tIns="0" rIns="0" bIns="0"/>
          <a:lstStyle/>
          <a:p>
            <a:pPr marL="452438" indent="-452438" eaLnBrk="1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无歧义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自然语言</a:t>
            </a:r>
            <a:r>
              <a:rPr lang="zh-CN" altLang="en-US" sz="2400" u="wavyHeavy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u="wavyHeavy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短段落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系统在用户输入齐备后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秒之内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弹出车票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目标软件必须在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0.5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秒内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响应外部事件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针对任意目标地点，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MCS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必须在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秒内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完成最优路径规划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2484438" y="5013325"/>
            <a:ext cx="5113337" cy="431800"/>
          </a:xfrm>
          <a:prstGeom prst="wedgeRoundRectCallout">
            <a:avLst>
              <a:gd name="adj1" fmla="val -21340"/>
              <a:gd name="adj2" fmla="val -166180"/>
              <a:gd name="adj3" fmla="val 16667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zh-CN" b="1" dirty="0">
                <a:latin typeface="+mn-ea"/>
                <a:ea typeface="+mn-ea"/>
              </a:rPr>
              <a:t>一般用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自然语言描述</a:t>
            </a:r>
            <a:r>
              <a:rPr lang="zh-CN" altLang="en-US" b="1" dirty="0">
                <a:latin typeface="+mn-ea"/>
                <a:ea typeface="+mn-ea"/>
              </a:rPr>
              <a:t>即可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比较简短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场景设想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41438"/>
            <a:ext cx="828116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5243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与国家航天局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(NAA)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签订“</a:t>
            </a:r>
            <a:r>
              <a:rPr lang="zh-CN" altLang="en-US" sz="2400" u="wavyHeavy" kern="0" dirty="0">
                <a:latin typeface="楷体" pitchFamily="49" charset="-122"/>
                <a:ea typeface="楷体" pitchFamily="49" charset="-122"/>
              </a:rPr>
              <a:t>月球车控制仿真系统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MCS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研发合同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之后的首个工作日，科星公司的工程师“王华”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走进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NAA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月球车项目主管“李总”的办公室。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王华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：李总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你对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MCS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在月球车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移动控制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方面，有哪些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具体要求</a:t>
            </a:r>
            <a:endParaRPr lang="en-US" altLang="zh-CN" sz="2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2437" lvl="1" indent="0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期望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9625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李总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：希望月球车能够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避开障碍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并选择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最优路径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到达指定地点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kern="0" dirty="0"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22300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⑵、如何描述功能需求项？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152" y="1268760"/>
            <a:ext cx="8507413" cy="3240087"/>
          </a:xfrm>
        </p:spPr>
        <p:txBody>
          <a:bodyPr lIns="0" tIns="0" rIns="0" bIns="0"/>
          <a:lstStyle/>
          <a:p>
            <a:pPr marL="357188" indent="-357188" eaLnBrk="1">
              <a:lnSpc>
                <a:spcPct val="150000"/>
              </a:lnSpc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直观上可将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理解为</a:t>
            </a:r>
            <a:r>
              <a:rPr lang="zh-CN" altLang="en-US" sz="2400" u="wavyHeavy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2400" u="wavyHeavy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u="wavyHeavy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7188" indent="-357188" eaLnBrk="1">
              <a:lnSpc>
                <a:spcPct val="150000"/>
              </a:lnSpc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因此，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功能需求项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可表示为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9625" lvl="1" indent="-357188" eaLnBrk="1">
              <a:lnSpc>
                <a:spcPct val="150000"/>
              </a:lnSpc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输入数据，以及对输入数据的约束或要求。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9625" lvl="1" indent="-357188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输出数据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9625" lvl="1" indent="-357188" eaLnBrk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对输出数据的期望，以及对输入、输出数据之间关系的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7" lvl="1" indent="0" eaLnBrk="1">
              <a:lnSpc>
                <a:spcPts val="32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约束或要求。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="" xmlns:a16="http://schemas.microsoft.com/office/drawing/2014/main" id="{DEA248FE-1871-2456-DE8F-F667B0A8B4C4}"/>
              </a:ext>
            </a:extLst>
          </p:cNvPr>
          <p:cNvSpPr/>
          <p:nvPr/>
        </p:nvSpPr>
        <p:spPr bwMode="auto">
          <a:xfrm>
            <a:off x="6444208" y="1556792"/>
            <a:ext cx="2160240" cy="432048"/>
          </a:xfrm>
          <a:prstGeom prst="wedgeRoundRectCallout">
            <a:avLst>
              <a:gd name="adj1" fmla="val -55186"/>
              <a:gd name="adj2" fmla="val -140598"/>
              <a:gd name="adj3" fmla="val 16667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zh-CN" altLang="en-US" sz="2000" b="1" dirty="0">
                <a:solidFill>
                  <a:srgbClr val="FF0000"/>
                </a:solidFill>
              </a:rPr>
              <a:t>不容易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简单</a:t>
            </a: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说清楚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="" xmlns:a16="http://schemas.microsoft.com/office/drawing/2014/main" id="{BFD1A603-50A6-7358-C87E-CF99F1D6EC6B}"/>
              </a:ext>
            </a:extLst>
          </p:cNvPr>
          <p:cNvSpPr/>
          <p:nvPr/>
        </p:nvSpPr>
        <p:spPr bwMode="auto">
          <a:xfrm>
            <a:off x="3779912" y="4869160"/>
            <a:ext cx="4838127" cy="720080"/>
          </a:xfrm>
          <a:prstGeom prst="wedgeRoundRectCallout">
            <a:avLst>
              <a:gd name="adj1" fmla="val -40087"/>
              <a:gd name="adj2" fmla="val -104973"/>
              <a:gd name="adj3" fmla="val 16667"/>
            </a:avLst>
          </a:prstGeom>
          <a:noFill/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结构化</a:t>
            </a: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程序设计思想</a:t>
            </a:r>
            <a:endParaRPr kumimoji="1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功能函数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处理输入数据，得到输出结果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93738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示例：输入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输出关系描述功能需求项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2160587"/>
          </a:xfrm>
        </p:spPr>
        <p:txBody>
          <a:bodyPr lIns="0" tIns="0" rIns="0" bIns="0"/>
          <a:lstStyle/>
          <a:p>
            <a:pPr marL="452438" indent="-452438" eaLnBrk="1">
              <a:lnSpc>
                <a:spcPct val="140000"/>
              </a:lnSpc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需求项名称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照相控制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数据：月球车的当前坐标、方位，照相目标区域的坐标。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数据：月球车的方位调整指令、照相启动指令。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：照相启动前，相机必须位于目标区域正前方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米。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1116013" y="3789363"/>
            <a:ext cx="3671887" cy="647700"/>
          </a:xfrm>
          <a:prstGeom prst="wedgeRoundRectCallout">
            <a:avLst>
              <a:gd name="adj1" fmla="val -21292"/>
              <a:gd name="adj2" fmla="val -8885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描述方式存在什么问题？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6013" y="4468813"/>
            <a:ext cx="6119812" cy="75565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  <a:ea typeface="+mn-ea"/>
              </a:rPr>
              <a:t>一步步移动、一系列指令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+mn-ea"/>
              </a:rPr>
              <a:t>步骤多，且每一步还需要</a:t>
            </a:r>
            <a:r>
              <a:rPr lang="en-US" altLang="zh-CN" sz="2000" b="1" dirty="0">
                <a:latin typeface="+mn-ea"/>
              </a:rPr>
              <a:t>“</a:t>
            </a:r>
            <a:r>
              <a:rPr lang="zh-CN" altLang="zh-CN" sz="2000" b="1" dirty="0">
                <a:latin typeface="+mn-ea"/>
              </a:rPr>
              <a:t>人与软件</a:t>
            </a:r>
            <a:r>
              <a:rPr lang="en-US" altLang="zh-CN" sz="2000" b="1" dirty="0">
                <a:latin typeface="+mn-ea"/>
              </a:rPr>
              <a:t>”</a:t>
            </a:r>
            <a:r>
              <a:rPr lang="zh-CN" altLang="zh-CN" sz="2000" b="1" dirty="0">
                <a:latin typeface="+mn-ea"/>
              </a:rPr>
              <a:t>之间的交互</a:t>
            </a:r>
            <a:r>
              <a:rPr lang="zh-CN" altLang="en-US" sz="2000" b="1" dirty="0">
                <a:latin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找问题，探索更好的需求描述方式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1584325"/>
          </a:xfrm>
        </p:spPr>
        <p:txBody>
          <a:bodyPr lIns="0" tIns="0" rIns="0" bIns="0"/>
          <a:lstStyle/>
          <a:p>
            <a:pPr marL="357188" indent="-357188"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无法描述软件系统在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各个时间点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的行为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4863" lvl="1" indent="-357188" eaLnBrk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每一步移动完成后，系统根据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实际位置和规划路径，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下一步移动指令。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635375" y="3141663"/>
            <a:ext cx="3024188" cy="647700"/>
          </a:xfrm>
          <a:prstGeom prst="wedgeRoundRectCallout">
            <a:avLst>
              <a:gd name="adj1" fmla="val -21292"/>
              <a:gd name="adj2" fmla="val -8885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需要一系列移动步骤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99592" y="3860800"/>
            <a:ext cx="7704658" cy="115252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开始第一步</a:t>
            </a:r>
            <a:r>
              <a:rPr lang="zh-CN" altLang="en-US" sz="2000" b="1" dirty="0">
                <a:latin typeface="+mn-ea"/>
                <a:ea typeface="+mn-ea"/>
              </a:rPr>
              <a:t>：初始输入得到输出结果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第二步</a:t>
            </a:r>
            <a:r>
              <a:rPr lang="zh-CN" altLang="en-US" sz="2000" b="1" dirty="0">
                <a:latin typeface="+mn-ea"/>
                <a:ea typeface="+mn-ea"/>
              </a:rPr>
              <a:t>：第一步的输出结果</a:t>
            </a:r>
            <a:r>
              <a:rPr lang="zh-CN" altLang="en-US" sz="2000" b="1" dirty="0" smtClean="0">
                <a:latin typeface="+mn-ea"/>
                <a:ea typeface="+mn-ea"/>
              </a:rPr>
              <a:t>作为后续输入</a:t>
            </a:r>
            <a:r>
              <a:rPr lang="zh-CN" altLang="en-US" sz="2000" b="1" dirty="0">
                <a:latin typeface="+mn-ea"/>
                <a:ea typeface="+mn-ea"/>
              </a:rPr>
              <a:t>，得到第二步的输出结果。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第三步</a:t>
            </a:r>
            <a:r>
              <a:rPr lang="zh-CN" altLang="en-US" sz="2000" b="1" dirty="0">
                <a:latin typeface="+mn-ea"/>
                <a:ea typeface="+mn-ea"/>
              </a:rPr>
              <a:t>：以此类推</a:t>
            </a:r>
            <a:r>
              <a:rPr lang="en-US" altLang="zh-CN" sz="2000" b="1" dirty="0">
                <a:latin typeface="+mn-ea"/>
                <a:ea typeface="+mn-ea"/>
              </a:rPr>
              <a:t>……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进一步的问题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8312150" cy="2305050"/>
          </a:xfrm>
        </p:spPr>
        <p:txBody>
          <a:bodyPr lIns="0" tIns="0" rIns="0" bIns="0"/>
          <a:lstStyle/>
          <a:p>
            <a:pPr marL="447675" indent="-447675" eaLnBrk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如何描述以下需求？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照相目标区域的坐标，控制月球车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移动到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该区域正前方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米，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照相。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ts val="3000"/>
              </a:lnSpc>
              <a:spcBef>
                <a:spcPct val="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移动过程中，用户可随时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暂停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月球车的移动，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修正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目标区域坐标，然后要求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MCS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规划路径。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2411413" y="4292600"/>
            <a:ext cx="6048375" cy="1152525"/>
          </a:xfrm>
          <a:prstGeom prst="wedgeRoundRectCallout">
            <a:avLst>
              <a:gd name="adj1" fmla="val 20588"/>
              <a:gd name="adj2" fmla="val -9614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 marL="179388" indent="-1793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动作序列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一系列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输入输出；输出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多次交互需求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输出关系描述方式的缺陷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1728787"/>
          </a:xfrm>
        </p:spPr>
        <p:txBody>
          <a:bodyPr lIns="0" tIns="0" rIns="0" bIns="0"/>
          <a:lstStyle/>
          <a:p>
            <a:pPr marL="447675" indent="-447675" eaLnBrk="1">
              <a:lnSpc>
                <a:spcPct val="140000"/>
              </a:lnSpc>
              <a:buClr>
                <a:srgbClr val="FF0000"/>
              </a:buClr>
              <a:buSzPct val="80000"/>
            </a:pP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无法描述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软件系统的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动作序列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-447675" eaLnBrk="1">
              <a:lnSpc>
                <a:spcPct val="140000"/>
              </a:lnSpc>
              <a:buClr>
                <a:srgbClr val="FF0000"/>
              </a:buClr>
              <a:buSzPct val="80000"/>
            </a:pP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无法描述</a:t>
            </a: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软件系统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之间的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多次交互行为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ct val="14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现代软件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区别于</a:t>
            </a: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传统批处理软件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关键特征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之一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如何克服此缺陷？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53400" cy="3600450"/>
          </a:xfrm>
        </p:spPr>
        <p:txBody>
          <a:bodyPr lIns="0" tIns="0" rIns="0" bIns="0"/>
          <a:lstStyle/>
          <a:p>
            <a:pPr marL="536575" indent="-536575" eaLnBrk="1">
              <a:lnSpc>
                <a:spcPct val="140000"/>
              </a:lnSpc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需求项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文字描述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中，表现“用户”与“软件系统”之间的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交互场景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984250" lvl="1" indent="-358775" eaLnBrk="1">
              <a:lnSpc>
                <a:spcPct val="14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输入数据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84250" lvl="1" indent="-358775" eaLnBrk="1">
              <a:lnSpc>
                <a:spcPct val="14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系统通过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外部可见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的动作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如产生输出数据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输入数据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84250" lvl="1" indent="-358775" eaLnBrk="1">
              <a:lnSpc>
                <a:spcPct val="14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再提供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输入数据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84250" lvl="1" indent="-358775" eaLnBrk="1">
              <a:lnSpc>
                <a:spcPct val="14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系统再通过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外部可见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的动作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输入数据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84250" lvl="1" indent="-358775" eaLnBrk="1">
              <a:lnSpc>
                <a:spcPct val="14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851275" y="4762500"/>
            <a:ext cx="4537075" cy="647700"/>
          </a:xfrm>
          <a:prstGeom prst="wedgeRoundRectCallout">
            <a:avLst>
              <a:gd name="adj1" fmla="val 20870"/>
              <a:gd name="adj2" fmla="val -10778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之间的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endParaRPr lang="en-US" altLang="zh-CN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90763" y="4795838"/>
            <a:ext cx="1373187" cy="577850"/>
            <a:chOff x="2291494" y="4796285"/>
            <a:chExt cx="1373156" cy="577750"/>
          </a:xfrm>
        </p:grpSpPr>
        <p:sp>
          <p:nvSpPr>
            <p:cNvPr id="6" name="矩形 5"/>
            <p:cNvSpPr/>
            <p:nvPr/>
          </p:nvSpPr>
          <p:spPr bwMode="auto">
            <a:xfrm>
              <a:off x="2291494" y="4796285"/>
              <a:ext cx="935016" cy="57775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50000"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用例</a:t>
              </a:r>
            </a:p>
          </p:txBody>
        </p:sp>
        <p:sp>
          <p:nvSpPr>
            <p:cNvPr id="69639" name="左箭头 1"/>
            <p:cNvSpPr>
              <a:spLocks noChangeArrowheads="1"/>
            </p:cNvSpPr>
            <p:nvPr/>
          </p:nvSpPr>
          <p:spPr bwMode="auto">
            <a:xfrm>
              <a:off x="3303544" y="4869136"/>
              <a:ext cx="361106" cy="432048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引入“用例”描述功能需求项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3817938"/>
          </a:xfrm>
        </p:spPr>
        <p:txBody>
          <a:bodyPr lIns="0" tIns="0" rIns="0" bIns="0"/>
          <a:lstStyle/>
          <a:p>
            <a:pPr marL="447675" indent="-447675" eaLnBrk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什么是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case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809625" lvl="1" indent="-273050" eaLnBrk="1">
              <a:lnSpc>
                <a:spcPts val="35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执行者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actor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目标软件系统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之间</a:t>
            </a:r>
            <a:r>
              <a:rPr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一次典型的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，其效果就是执行者在系统的帮助下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某项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业务功能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，或达成了某项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业务目标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-447675" eaLnBrk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什么是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执行者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9625" lvl="1" indent="-273050" eaLnBrk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外部实体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其它软件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系统交互过程中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扮演的角色。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9625" lvl="1" indent="-273050" eaLnBrk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用例的执行，或者与软件系统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交换信息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系统的功能。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460750" y="2782888"/>
            <a:ext cx="4897438" cy="430212"/>
          </a:xfrm>
          <a:prstGeom prst="wedgeRoundRectCallout">
            <a:avLst>
              <a:gd name="adj1" fmla="val 19861"/>
              <a:gd name="adj2" fmla="val -100454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zh-CN" sz="2000" b="1">
                <a:ea typeface="宋体" panose="02010600030101010101" pitchFamily="2" charset="-122"/>
              </a:rPr>
              <a:t>用户使用软件系统，</a:t>
            </a:r>
            <a:r>
              <a:rPr lang="zh-CN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完成哪一项实际工作</a:t>
            </a:r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704850" y="4965700"/>
            <a:ext cx="7653338" cy="430213"/>
          </a:xfrm>
          <a:prstGeom prst="wedgeRoundRectCallout">
            <a:avLst>
              <a:gd name="adj1" fmla="val -20653"/>
              <a:gd name="adj2" fmla="val -11999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用例是一个动作序列，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某个指令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让其执行。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界面操作触发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用例的示例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5388"/>
            <a:ext cx="8353425" cy="3673475"/>
          </a:xfrm>
        </p:spPr>
        <p:txBody>
          <a:bodyPr lIns="0" tIns="0" rIns="0" bIns="0"/>
          <a:lstStyle/>
          <a:p>
            <a:pPr marL="447675" indent="-447675"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用例名：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移动并照相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-447675"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执行者：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-447675" eaLnBrk="1">
              <a:lnSpc>
                <a:spcPts val="32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交互动作序列：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AutoNum type="arabicPeriod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照相目标区域的坐标；系统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规划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从当前位置到达照相目标区域正前方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米的路径。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AutoNum type="arabicPeriod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移动指令；移动完成后，系统根据当前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实际位置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规划路径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，发出下一步移动指令，如此重复直至到达路径终点。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ts val="32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到达终点后，系统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启动照相指令。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859338" y="5227638"/>
            <a:ext cx="3673475" cy="504825"/>
          </a:xfrm>
          <a:prstGeom prst="wedgeRoundRectCallout">
            <a:avLst>
              <a:gd name="adj1" fmla="val -21223"/>
              <a:gd name="adj2" fmla="val -12412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用户做什么、系统做什么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229600" cy="1125537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用例 与 输入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输出关系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两种功能需求描述方式的比较</a:t>
            </a:r>
          </a:p>
        </p:txBody>
      </p:sp>
      <p:grpSp>
        <p:nvGrpSpPr>
          <p:cNvPr id="3" name="Diagram group"/>
          <p:cNvGrpSpPr/>
          <p:nvPr/>
        </p:nvGrpSpPr>
        <p:grpSpPr>
          <a:xfrm>
            <a:off x="-71470" y="1928802"/>
            <a:ext cx="2786082" cy="1285884"/>
            <a:chOff x="267504" y="-178988"/>
            <a:chExt cx="2220338" cy="1709241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5" name="组合 7"/>
            <p:cNvGrpSpPr/>
            <p:nvPr/>
          </p:nvGrpSpPr>
          <p:grpSpPr>
            <a:xfrm>
              <a:off x="267504" y="-178988"/>
              <a:ext cx="2220338" cy="1709241"/>
              <a:chOff x="267504" y="-178988"/>
              <a:chExt cx="2220338" cy="170924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7504" y="-178988"/>
                <a:ext cx="2220338" cy="1709241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椭圆 4"/>
              <p:cNvSpPr/>
              <p:nvPr/>
            </p:nvSpPr>
            <p:spPr>
              <a:xfrm>
                <a:off x="676355" y="-36549"/>
                <a:ext cx="1570016" cy="12086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5560" tIns="35560" rIns="35560" bIns="35560" spcCol="1270" anchor="ctr"/>
              <a:lstStyle/>
              <a:p>
                <a:pPr algn="ctr" defTabSz="1244600">
                  <a:lnSpc>
                    <a:spcPct val="90000"/>
                  </a:lnSpc>
                  <a:spcAft>
                    <a:spcPct val="35000"/>
                  </a:spcAft>
                  <a:buClr>
                    <a:schemeClr val="accent2"/>
                  </a:buClr>
                  <a:defRPr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Britannic Bold" pitchFamily="34" charset="0"/>
                  </a:rPr>
                  <a:t>function 1</a:t>
                </a:r>
                <a:endParaRPr lang="zh-CN" altLang="en-US" sz="3200" b="1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</p:grpSp>
      </p:grp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3354388" y="2070100"/>
            <a:ext cx="1793875" cy="530225"/>
          </a:xfrm>
          <a:prstGeom prst="wedgeRoundRectCallout">
            <a:avLst>
              <a:gd name="adj1" fmla="val -75509"/>
              <a:gd name="adj2" fmla="val 16498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孤立、局部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Diagram group"/>
          <p:cNvGrpSpPr/>
          <p:nvPr/>
        </p:nvGrpSpPr>
        <p:grpSpPr>
          <a:xfrm>
            <a:off x="6286512" y="1928802"/>
            <a:ext cx="2786082" cy="1285884"/>
            <a:chOff x="267504" y="-178988"/>
            <a:chExt cx="2220338" cy="1709241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7" name="组合 7"/>
            <p:cNvGrpSpPr/>
            <p:nvPr/>
          </p:nvGrpSpPr>
          <p:grpSpPr>
            <a:xfrm>
              <a:off x="267504" y="-178988"/>
              <a:ext cx="2220338" cy="1709241"/>
              <a:chOff x="267504" y="-178988"/>
              <a:chExt cx="2220338" cy="170924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67504" y="-178988"/>
                <a:ext cx="2220338" cy="1709241"/>
              </a:xfrm>
              <a:prstGeom prst="ellipse">
                <a:avLst/>
              </a:prstGeom>
              <a:gradFill rotWithShape="0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5" name="椭圆 4"/>
              <p:cNvSpPr/>
              <p:nvPr/>
            </p:nvSpPr>
            <p:spPr>
              <a:xfrm>
                <a:off x="676355" y="-36549"/>
                <a:ext cx="1570016" cy="12086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5560" tIns="35560" rIns="35560" bIns="35560" spcCol="1270" anchor="ctr"/>
              <a:lstStyle/>
              <a:p>
                <a:pPr algn="ctr" defTabSz="1244600">
                  <a:lnSpc>
                    <a:spcPct val="90000"/>
                  </a:lnSpc>
                  <a:spcAft>
                    <a:spcPct val="35000"/>
                  </a:spcAft>
                  <a:buClr>
                    <a:schemeClr val="accent2"/>
                  </a:buClr>
                  <a:defRPr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Britannic Bold" pitchFamily="34" charset="0"/>
                  </a:rPr>
                  <a:t>function 1</a:t>
                </a:r>
                <a:endParaRPr lang="zh-CN" altLang="en-US" sz="3200" b="1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</p:grpSp>
      </p:grpSp>
      <p:grpSp>
        <p:nvGrpSpPr>
          <p:cNvPr id="8" name="Diagram group"/>
          <p:cNvGrpSpPr/>
          <p:nvPr/>
        </p:nvGrpSpPr>
        <p:grpSpPr>
          <a:xfrm>
            <a:off x="6286512" y="3643314"/>
            <a:ext cx="2786082" cy="1285884"/>
            <a:chOff x="267504" y="-178988"/>
            <a:chExt cx="2220338" cy="1709241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2" name="组合 7"/>
            <p:cNvGrpSpPr/>
            <p:nvPr/>
          </p:nvGrpSpPr>
          <p:grpSpPr>
            <a:xfrm>
              <a:off x="267504" y="-178988"/>
              <a:ext cx="2220338" cy="1709241"/>
              <a:chOff x="267504" y="-178988"/>
              <a:chExt cx="2220338" cy="170924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7504" y="-178988"/>
                <a:ext cx="2220338" cy="1709241"/>
              </a:xfrm>
              <a:prstGeom prst="ellipse">
                <a:avLst/>
              </a:prstGeom>
              <a:gradFill rotWithShape="0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9" name="椭圆 4"/>
              <p:cNvSpPr/>
              <p:nvPr/>
            </p:nvSpPr>
            <p:spPr>
              <a:xfrm>
                <a:off x="676355" y="-36549"/>
                <a:ext cx="1570016" cy="12086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5560" tIns="35560" rIns="35560" bIns="35560" spcCol="1270" anchor="ctr"/>
              <a:lstStyle/>
              <a:p>
                <a:pPr algn="ctr" defTabSz="1244600">
                  <a:lnSpc>
                    <a:spcPct val="90000"/>
                  </a:lnSpc>
                  <a:spcAft>
                    <a:spcPct val="35000"/>
                  </a:spcAft>
                  <a:buClr>
                    <a:schemeClr val="accent2"/>
                  </a:buClr>
                  <a:defRPr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Britannic Bold" pitchFamily="34" charset="0"/>
                  </a:rPr>
                  <a:t>function 2</a:t>
                </a:r>
                <a:endParaRPr lang="zh-CN" altLang="en-US" sz="3200" b="1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</p:grpSp>
      </p:grpSp>
      <p:grpSp>
        <p:nvGrpSpPr>
          <p:cNvPr id="13" name="Diagram group"/>
          <p:cNvGrpSpPr/>
          <p:nvPr/>
        </p:nvGrpSpPr>
        <p:grpSpPr>
          <a:xfrm>
            <a:off x="6286512" y="5357826"/>
            <a:ext cx="2786082" cy="1285884"/>
            <a:chOff x="267504" y="-178988"/>
            <a:chExt cx="2220338" cy="1709241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组合 7"/>
            <p:cNvGrpSpPr/>
            <p:nvPr/>
          </p:nvGrpSpPr>
          <p:grpSpPr>
            <a:xfrm>
              <a:off x="267504" y="-178988"/>
              <a:ext cx="2220338" cy="1709241"/>
              <a:chOff x="267504" y="-178988"/>
              <a:chExt cx="2220338" cy="170924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67504" y="-178988"/>
                <a:ext cx="2220338" cy="1709241"/>
              </a:xfrm>
              <a:prstGeom prst="ellipse">
                <a:avLst/>
              </a:prstGeom>
              <a:gradFill rotWithShape="0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3" name="椭圆 4"/>
              <p:cNvSpPr/>
              <p:nvPr/>
            </p:nvSpPr>
            <p:spPr>
              <a:xfrm>
                <a:off x="676355" y="-36549"/>
                <a:ext cx="1570016" cy="12086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5560" tIns="35560" rIns="35560" bIns="35560" spcCol="1270" anchor="ctr"/>
              <a:lstStyle/>
              <a:p>
                <a:pPr algn="ctr" defTabSz="1244600">
                  <a:lnSpc>
                    <a:spcPct val="90000"/>
                  </a:lnSpc>
                  <a:spcAft>
                    <a:spcPct val="35000"/>
                  </a:spcAft>
                  <a:buClr>
                    <a:schemeClr val="accent2"/>
                  </a:buClr>
                  <a:defRPr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Britannic Bold" pitchFamily="34" charset="0"/>
                  </a:rPr>
                  <a:t>…</a:t>
                </a:r>
                <a:endParaRPr lang="zh-CN" altLang="en-US" sz="3200" b="1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</p:grpSp>
      </p:grp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2851150" y="4552950"/>
            <a:ext cx="2654300" cy="912813"/>
          </a:xfrm>
          <a:prstGeom prst="wedgeRoundRectCallout">
            <a:avLst>
              <a:gd name="adj1" fmla="val 73778"/>
              <a:gd name="adj2" fmla="val -14635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交互、全局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应用场景的关联结构</a:t>
            </a:r>
          </a:p>
        </p:txBody>
      </p:sp>
      <p:grpSp>
        <p:nvGrpSpPr>
          <p:cNvPr id="17" name="Diagram group"/>
          <p:cNvGrpSpPr/>
          <p:nvPr/>
        </p:nvGrpSpPr>
        <p:grpSpPr>
          <a:xfrm>
            <a:off x="-71470" y="3429000"/>
            <a:ext cx="2786082" cy="1285884"/>
            <a:chOff x="267504" y="-178988"/>
            <a:chExt cx="2220338" cy="1709241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0" name="组合 7"/>
            <p:cNvGrpSpPr/>
            <p:nvPr/>
          </p:nvGrpSpPr>
          <p:grpSpPr>
            <a:xfrm>
              <a:off x="267504" y="-178988"/>
              <a:ext cx="2220338" cy="1709241"/>
              <a:chOff x="267504" y="-178988"/>
              <a:chExt cx="2220338" cy="170924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67504" y="-178988"/>
                <a:ext cx="2220338" cy="1709241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8" name="椭圆 4"/>
              <p:cNvSpPr/>
              <p:nvPr/>
            </p:nvSpPr>
            <p:spPr>
              <a:xfrm>
                <a:off x="676355" y="-84030"/>
                <a:ext cx="1570016" cy="12086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5560" tIns="35560" rIns="35560" bIns="35560" spcCol="1270" anchor="ctr"/>
              <a:lstStyle/>
              <a:p>
                <a:pPr algn="ctr" defTabSz="1244600">
                  <a:lnSpc>
                    <a:spcPct val="90000"/>
                  </a:lnSpc>
                  <a:spcAft>
                    <a:spcPct val="35000"/>
                  </a:spcAft>
                  <a:buClr>
                    <a:schemeClr val="accent2"/>
                  </a:buClr>
                  <a:defRPr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Britannic Bold" pitchFamily="34" charset="0"/>
                  </a:rPr>
                  <a:t>function 2</a:t>
                </a:r>
                <a:endParaRPr lang="zh-CN" altLang="en-US" sz="3200" b="1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</p:grpSp>
      </p:grpSp>
      <p:grpSp>
        <p:nvGrpSpPr>
          <p:cNvPr id="21" name="Diagram group"/>
          <p:cNvGrpSpPr/>
          <p:nvPr/>
        </p:nvGrpSpPr>
        <p:grpSpPr>
          <a:xfrm>
            <a:off x="-71470" y="4941168"/>
            <a:ext cx="2786082" cy="1285884"/>
            <a:chOff x="267504" y="-178988"/>
            <a:chExt cx="2220338" cy="1709241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组合 7"/>
            <p:cNvGrpSpPr/>
            <p:nvPr/>
          </p:nvGrpSpPr>
          <p:grpSpPr>
            <a:xfrm>
              <a:off x="267504" y="-178988"/>
              <a:ext cx="2220338" cy="1709241"/>
              <a:chOff x="267504" y="-178988"/>
              <a:chExt cx="2220338" cy="170924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67504" y="-178988"/>
                <a:ext cx="2220338" cy="1709241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2" name="椭圆 4"/>
              <p:cNvSpPr/>
              <p:nvPr/>
            </p:nvSpPr>
            <p:spPr>
              <a:xfrm>
                <a:off x="676355" y="-36549"/>
                <a:ext cx="1570016" cy="120861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5560" tIns="35560" rIns="35560" bIns="35560" spcCol="1270" anchor="ctr"/>
              <a:lstStyle/>
              <a:p>
                <a:pPr algn="ctr" defTabSz="1244600">
                  <a:lnSpc>
                    <a:spcPct val="90000"/>
                  </a:lnSpc>
                  <a:spcAft>
                    <a:spcPct val="35000"/>
                  </a:spcAft>
                  <a:buClr>
                    <a:schemeClr val="accent2"/>
                  </a:buClr>
                  <a:defRPr/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Britannic Bold" pitchFamily="34" charset="0"/>
                  </a:rPr>
                  <a:t>…</a:t>
                </a:r>
                <a:endParaRPr lang="zh-CN" altLang="en-US" sz="3200" b="1" dirty="0">
                  <a:solidFill>
                    <a:schemeClr val="bg1"/>
                  </a:solidFill>
                  <a:latin typeface="Britannic Bold" pitchFamily="34" charset="0"/>
                </a:endParaRPr>
              </a:p>
            </p:txBody>
          </p:sp>
        </p:grpSp>
      </p:grpSp>
      <p:sp>
        <p:nvSpPr>
          <p:cNvPr id="72715" name="下箭头 32"/>
          <p:cNvSpPr>
            <a:spLocks noChangeArrowheads="1"/>
          </p:cNvSpPr>
          <p:nvPr/>
        </p:nvSpPr>
        <p:spPr bwMode="auto">
          <a:xfrm>
            <a:off x="7429500" y="1500188"/>
            <a:ext cx="642938" cy="500062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72716" name="下箭头 33"/>
          <p:cNvSpPr>
            <a:spLocks noChangeArrowheads="1"/>
          </p:cNvSpPr>
          <p:nvPr/>
        </p:nvSpPr>
        <p:spPr bwMode="auto">
          <a:xfrm>
            <a:off x="7429500" y="3214688"/>
            <a:ext cx="642938" cy="500062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72717" name="下箭头 34"/>
          <p:cNvSpPr>
            <a:spLocks noChangeArrowheads="1"/>
          </p:cNvSpPr>
          <p:nvPr/>
        </p:nvSpPr>
        <p:spPr bwMode="auto">
          <a:xfrm>
            <a:off x="7429500" y="4929188"/>
            <a:ext cx="642938" cy="500062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72718" name="右弧形箭头 3"/>
          <p:cNvSpPr>
            <a:spLocks noChangeArrowheads="1"/>
          </p:cNvSpPr>
          <p:nvPr/>
        </p:nvSpPr>
        <p:spPr bwMode="auto">
          <a:xfrm rot="10554910">
            <a:off x="5670550" y="4029075"/>
            <a:ext cx="1000125" cy="1743075"/>
          </a:xfrm>
          <a:prstGeom prst="curvedLeftArrow">
            <a:avLst>
              <a:gd name="adj1" fmla="val 24997"/>
              <a:gd name="adj2" fmla="val 50010"/>
              <a:gd name="adj3" fmla="val 25000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小结：软件需求的表示方法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196752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140200" y="5157788"/>
            <a:ext cx="4248150" cy="1008062"/>
          </a:xfrm>
          <a:prstGeom prst="wedgeRoundRectCallout">
            <a:avLst>
              <a:gd name="adj1" fmla="val 20375"/>
              <a:gd name="adj2" fmla="val -10680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需求项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</a:rPr>
              <a:t>每个用例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</a:rPr>
              <a:t>就是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" panose="02010609060101010101" pitchFamily="49" charset="-122"/>
              </a:rPr>
              <a:t>一个需求项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值得思考的问题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125538"/>
            <a:ext cx="83518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6575" indent="-536575" eaLnBrk="1">
              <a:lnSpc>
                <a:spcPts val="3700"/>
              </a:lnSpc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王华的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目的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是什么？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1071563" lvl="1" indent="-441325" eaLnBrk="1">
              <a:lnSpc>
                <a:spcPts val="3700"/>
              </a:lnSpc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获取用户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拟开发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的软件系统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目标软件系统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期望</a:t>
            </a:r>
            <a:endParaRPr lang="en-US" altLang="zh-CN" sz="2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30238" lvl="1" indent="0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软件需求</a:t>
            </a:r>
            <a:endParaRPr lang="en-US" altLang="zh-CN" sz="24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6575" indent="-536575" eaLnBrk="1">
              <a:lnSpc>
                <a:spcPts val="3700"/>
              </a:lnSpc>
              <a:buClr>
                <a:srgbClr val="3333CC"/>
              </a:buClr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王华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为什么</a:t>
            </a:r>
            <a:r>
              <a:rPr lang="zh-CN" altLang="en-US" sz="2400" kern="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找李总了解软件需求？</a:t>
            </a:r>
            <a:endParaRPr lang="en-US" altLang="zh-CN" sz="2400" kern="0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263525" eaLnBrk="1">
              <a:lnSpc>
                <a:spcPts val="3700"/>
              </a:lnSpc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李总是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MCS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u="wavyHeavy" kern="0" dirty="0">
                <a:latin typeface="微软雅黑" pitchFamily="34" charset="-122"/>
                <a:ea typeface="微软雅黑" pitchFamily="34" charset="-122"/>
              </a:rPr>
              <a:t>使用者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之一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其工作与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MCS</a:t>
            </a:r>
            <a:r>
              <a:rPr lang="zh-CN" altLang="en-US" sz="2000" u="wavyHeavy" kern="0" dirty="0">
                <a:latin typeface="微软雅黑" pitchFamily="34" charset="-122"/>
                <a:ea typeface="微软雅黑" pitchFamily="34" charset="-122"/>
              </a:rPr>
              <a:t>项目的成败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密切相关。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630238" lvl="1" indent="0" eaLnBrk="1">
              <a:lnSpc>
                <a:spcPts val="37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   ---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李总是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MCS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利益相关方</a:t>
            </a:r>
            <a:endParaRPr lang="en-US" altLang="zh-CN" sz="2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93763" lvl="1" indent="-263525" eaLnBrk="1">
              <a:lnSpc>
                <a:spcPts val="3700"/>
              </a:lnSpc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李总是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筹码持有者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(stakeholder)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对目标软件系统的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评价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特别是对</a:t>
            </a:r>
            <a:r>
              <a:rPr lang="zh-CN" altLang="en-US" sz="2000" u="wavyHeavy" kern="0" dirty="0">
                <a:latin typeface="微软雅黑" pitchFamily="34" charset="-122"/>
                <a:ea typeface="微软雅黑" pitchFamily="34" charset="-122"/>
              </a:rPr>
              <a:t>项目能否顺利通过验收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发言权、决定权。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93738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用例之间可能存在哪些关系？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268413"/>
            <a:ext cx="8194675" cy="4321175"/>
          </a:xfrm>
        </p:spPr>
        <p:txBody>
          <a:bodyPr lIns="0" tIns="0" rIns="0" bIns="0"/>
          <a:lstStyle/>
          <a:p>
            <a:pPr marL="357188" indent="-357188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考察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MCS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三个用例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441325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移动到指定位置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441325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移动并照相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441325" eaLnBrk="1">
              <a:lnSpc>
                <a:spcPts val="41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移动并取样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7188" lvl="1" indent="-357188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其中以下动作序列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① 系统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400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当前位置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到达</a:t>
            </a:r>
            <a:r>
              <a:rPr lang="zh-CN" altLang="en-US" sz="2400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指定位置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最优路径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② 系统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移动指令，并在移动完成后，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规划路径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 eaLnBrk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移动指令，如此重复直至到达路径终点。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176713" y="1844675"/>
            <a:ext cx="4398962" cy="792163"/>
          </a:xfrm>
          <a:prstGeom prst="wedgeRoundRectCallout">
            <a:avLst>
              <a:gd name="adj1" fmla="val -54139"/>
              <a:gd name="adj2" fmla="val 16655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编码中，若干代码</a:t>
            </a:r>
            <a:r>
              <a:rPr lang="zh-CN" altLang="en-US" b="1" u="wavyHeavy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经常重复出现</a:t>
            </a:r>
            <a:endParaRPr lang="en-US" altLang="zh-CN" b="1" u="wavyHeavy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如何处理？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11863" y="2647950"/>
            <a:ext cx="1584325" cy="576263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>
                <a:solidFill>
                  <a:schemeClr val="tx2"/>
                </a:solidFill>
              </a:rPr>
              <a:t>公共子函数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982663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如何避免在用例中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重复描述相同的交互动作序列？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557338"/>
            <a:ext cx="8194675" cy="1079500"/>
          </a:xfrm>
        </p:spPr>
        <p:txBody>
          <a:bodyPr lIns="0" tIns="0" rIns="0" bIns="0"/>
          <a:lstStyle/>
          <a:p>
            <a:pPr marL="357188" indent="-357188"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借鉴程序设计中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提取公共子函数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的方法，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用例之间的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include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关系。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997200"/>
            <a:ext cx="62658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995738" y="5373688"/>
            <a:ext cx="3816350" cy="469900"/>
          </a:xfrm>
          <a:prstGeom prst="wedgeRoundRectCallout">
            <a:avLst>
              <a:gd name="adj1" fmla="val -22194"/>
              <a:gd name="adj2" fmla="val -12225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目的：避免重复、简化描述</a:t>
            </a:r>
            <a:endParaRPr lang="en-US" altLang="zh-CN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22300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利用包含关系简化用例描述</a:t>
            </a:r>
          </a:p>
        </p:txBody>
      </p:sp>
      <p:sp>
        <p:nvSpPr>
          <p:cNvPr id="77827" name="Rectangle 3"/>
          <p:cNvSpPr txBox="1">
            <a:spLocks noChangeArrowheads="1"/>
          </p:cNvSpPr>
          <p:nvPr/>
        </p:nvSpPr>
        <p:spPr bwMode="auto">
          <a:xfrm>
            <a:off x="404813" y="1341438"/>
            <a:ext cx="8291512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15963" indent="-2682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7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用例名：移动并照相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7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执行者：用户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交互动作序列：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7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用户指定照相目标区域的坐标；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7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 u="sng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移动至指定位置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（照相目标区域正前方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米）；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7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系统在到达终点后，发出启动照相指令。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7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4865688" y="1196975"/>
            <a:ext cx="3744912" cy="1081088"/>
          </a:xfrm>
          <a:prstGeom prst="wedgeRoundRectCallout">
            <a:avLst>
              <a:gd name="adj1" fmla="val -90796"/>
              <a:gd name="adj2" fmla="val 166009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0350" indent="-2603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>
              <a:lnSpc>
                <a:spcPts val="27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用例名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加下划线</a:t>
            </a:r>
            <a:endParaRPr lang="en-US" altLang="zh-CN" sz="2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27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该用例的交互动作序列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27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函数调用、避免冗余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1008063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除包含外，用例之间是否还存在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其它可能的关系？</a:t>
            </a:r>
          </a:p>
        </p:txBody>
      </p:sp>
      <p:sp>
        <p:nvSpPr>
          <p:cNvPr id="88068" name="Rectangle 3"/>
          <p:cNvSpPr txBox="1">
            <a:spLocks noChangeArrowheads="1"/>
          </p:cNvSpPr>
          <p:nvPr/>
        </p:nvSpPr>
        <p:spPr bwMode="auto">
          <a:xfrm>
            <a:off x="404813" y="1701800"/>
            <a:ext cx="8205787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4863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再次考察“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移动至指定位置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”用例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如果移动过程中，</a:t>
            </a:r>
            <a:r>
              <a:rPr lang="zh-CN" altLang="en-US" sz="2400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导航相机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在近前方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发现障碍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，必须紧急避开，如何描述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重新规划路径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的动作？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初次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路径规划时，由于距离太远，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精确判定路径上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较远处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的障碍。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移动过程中，针对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新发现的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近前方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障碍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即时调整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路径，与路径规划中的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避障功能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构成</a:t>
            </a:r>
            <a:r>
              <a:rPr lang="zh-CN" altLang="en-US" sz="2400" u="wavyHeavy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双保险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5148263" y="5516563"/>
            <a:ext cx="3311525" cy="576262"/>
          </a:xfrm>
          <a:prstGeom prst="wedgeRoundRectCallout">
            <a:avLst>
              <a:gd name="adj1" fmla="val 8926"/>
              <a:gd name="adj2" fmla="val -120060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如何描述变化的需求？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一种可能的描述方案</a:t>
            </a:r>
          </a:p>
        </p:txBody>
      </p:sp>
      <p:sp>
        <p:nvSpPr>
          <p:cNvPr id="79875" name="Rectangle 3"/>
          <p:cNvSpPr txBox="1">
            <a:spLocks noChangeArrowheads="1"/>
          </p:cNvSpPr>
          <p:nvPr/>
        </p:nvSpPr>
        <p:spPr bwMode="auto">
          <a:xfrm>
            <a:off x="404813" y="1270000"/>
            <a:ext cx="8291512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4863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交互动作序列：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系统规划从当前位置到达指定位置的最佳路径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1"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系统发出移动指令；移动完成后，系统根据规划路径发出下一步移动指令，如此重复直至到达路径终点。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若导航相机在近前方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米内发现障碍，系统重新规划路径，再执行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157538" y="4652963"/>
            <a:ext cx="5159375" cy="576262"/>
          </a:xfrm>
          <a:prstGeom prst="wedgeRoundRectCallout">
            <a:avLst>
              <a:gd name="adj1" fmla="val -40889"/>
              <a:gd name="adj2" fmla="val -11641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问题何在？是否可改进？如何改进？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22300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如何分离异常处理与正常处理逻辑？</a:t>
            </a:r>
          </a:p>
        </p:txBody>
      </p:sp>
      <p:sp>
        <p:nvSpPr>
          <p:cNvPr id="90115" name="Rectangle 3"/>
          <p:cNvSpPr txBox="1">
            <a:spLocks noChangeArrowheads="1"/>
          </p:cNvSpPr>
          <p:nvPr/>
        </p:nvSpPr>
        <p:spPr bwMode="auto">
          <a:xfrm>
            <a:off x="415925" y="1341438"/>
            <a:ext cx="8215313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47675" indent="-4476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984250" indent="-447675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24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处理逻辑与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处理逻辑</a:t>
            </a:r>
            <a:r>
              <a:rPr lang="zh-CN" altLang="en-US" sz="2400" u="wavyHeavy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混杂一起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，导致复杂、不清晰、较难理解。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怎么办？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借鉴程序设计中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结构化异常处理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机制，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处理逻辑与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处理逻辑。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程序设计中结构化异常处理示例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52513"/>
            <a:ext cx="8372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447675" y="1981200"/>
            <a:ext cx="6572250" cy="27146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447675" y="4695825"/>
            <a:ext cx="6572250" cy="928688"/>
          </a:xfrm>
          <a:prstGeom prst="roundRect">
            <a:avLst>
              <a:gd name="adj" fmla="val 16667"/>
            </a:avLst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246938" y="2233613"/>
            <a:ext cx="1601787" cy="2462212"/>
            <a:chOff x="7247465" y="2234159"/>
            <a:chExt cx="1601132" cy="2461666"/>
          </a:xfrm>
        </p:grpSpPr>
        <p:sp>
          <p:nvSpPr>
            <p:cNvPr id="81928" name="圆角矩形标注 5"/>
            <p:cNvSpPr>
              <a:spLocks noChangeArrowheads="1"/>
            </p:cNvSpPr>
            <p:nvPr/>
          </p:nvSpPr>
          <p:spPr bwMode="auto">
            <a:xfrm>
              <a:off x="7247465" y="2234159"/>
              <a:ext cx="1601132" cy="378519"/>
            </a:xfrm>
            <a:prstGeom prst="wedgeRoundRectCallout">
              <a:avLst>
                <a:gd name="adj1" fmla="val -58500"/>
                <a:gd name="adj2" fmla="val 139685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5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正常处理逻辑</a:t>
              </a:r>
            </a:p>
          </p:txBody>
        </p:sp>
        <p:sp>
          <p:nvSpPr>
            <p:cNvPr id="81929" name="圆角矩形标注 8"/>
            <p:cNvSpPr>
              <a:spLocks noChangeArrowheads="1"/>
            </p:cNvSpPr>
            <p:nvPr/>
          </p:nvSpPr>
          <p:spPr bwMode="auto">
            <a:xfrm>
              <a:off x="7247465" y="4317306"/>
              <a:ext cx="1068951" cy="378519"/>
            </a:xfrm>
            <a:prstGeom prst="wedgeRoundRectCallout">
              <a:avLst>
                <a:gd name="adj1" fmla="val -58500"/>
                <a:gd name="adj2" fmla="val 139685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5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捕获异常</a:t>
              </a:r>
            </a:p>
          </p:txBody>
        </p:sp>
      </p:grp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1042988" y="5945188"/>
            <a:ext cx="6294437" cy="608012"/>
          </a:xfrm>
          <a:prstGeom prst="wedgeRoundRectCallout">
            <a:avLst>
              <a:gd name="adj1" fmla="val -22560"/>
              <a:gd name="adj2" fmla="val -80583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结构化：</a:t>
            </a:r>
            <a:r>
              <a:rPr lang="zh-CN" altLang="zh-CN" b="1">
                <a:ea typeface="宋体" panose="02010600030101010101" pitchFamily="2" charset="-122"/>
              </a:rPr>
              <a:t>将</a:t>
            </a:r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</a:rPr>
              <a:t>正常</a:t>
            </a:r>
            <a:r>
              <a:rPr lang="zh-CN" altLang="zh-CN" b="1">
                <a:ea typeface="宋体" panose="02010600030101010101" pitchFamily="2" charset="-122"/>
              </a:rPr>
              <a:t>代码结构和</a:t>
            </a:r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</a:rPr>
              <a:t>异常</a:t>
            </a:r>
            <a:r>
              <a:rPr lang="zh-CN" altLang="zh-CN" b="1">
                <a:ea typeface="宋体" panose="02010600030101010101" pitchFamily="2" charset="-122"/>
              </a:rPr>
              <a:t>代码结构</a:t>
            </a:r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</a:rPr>
              <a:t>分开</a:t>
            </a:r>
            <a:endParaRPr lang="zh-CN" altLang="en-US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改进的描述方案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：分离正常处理与异常处理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3700" y="1268413"/>
            <a:ext cx="81391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indent="-357188" eaLnBrk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基本的交互动作序列</a:t>
            </a:r>
            <a:endParaRPr lang="en-US" altLang="zh-CN" sz="24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-357188" eaLnBrk="1">
              <a:lnSpc>
                <a:spcPts val="3200"/>
              </a:lnSpc>
              <a:spcBef>
                <a:spcPts val="0"/>
              </a:spcBef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系统规划从当前位置到达指定位置的最佳路径</a:t>
            </a:r>
            <a:r>
              <a:rPr lang="en-US" altLang="zh-CN" sz="20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893763" lvl="1" indent="-357188" eaLnBrk="1">
              <a:lnSpc>
                <a:spcPts val="3200"/>
              </a:lnSpc>
              <a:spcBef>
                <a:spcPts val="0"/>
              </a:spcBef>
              <a:spcAft>
                <a:spcPts val="1800"/>
              </a:spcAft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系统发出移动指令；移动完成后，系统根据规划路径发出下一步移动指令，如此重复直至到达路径终点。</a:t>
            </a:r>
            <a:endParaRPr lang="en-US" altLang="zh-CN" sz="20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0238" indent="-369888" eaLnBrk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扩展的交互动作序列</a:t>
            </a:r>
            <a:endParaRPr lang="en-US" altLang="zh-CN" sz="24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95337" lvl="1" indent="0" eaLnBrk="1">
              <a:lnSpc>
                <a:spcPts val="3200"/>
              </a:lnSpc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如果导航相机在近前方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米内发现障碍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23987" lvl="2" indent="0" eaLnBrk="1">
              <a:lnSpc>
                <a:spcPts val="32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2a.1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系统重新规划路径，再执行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372225" y="3141663"/>
            <a:ext cx="2263775" cy="1924050"/>
            <a:chOff x="6195909" y="3140968"/>
            <a:chExt cx="2264523" cy="1924948"/>
          </a:xfrm>
        </p:grpSpPr>
        <p:sp>
          <p:nvSpPr>
            <p:cNvPr id="82955" name="圆角矩形标注 3"/>
            <p:cNvSpPr>
              <a:spLocks noChangeArrowheads="1"/>
            </p:cNvSpPr>
            <p:nvPr/>
          </p:nvSpPr>
          <p:spPr bwMode="auto">
            <a:xfrm>
              <a:off x="6195909" y="3140968"/>
              <a:ext cx="2264523" cy="412780"/>
            </a:xfrm>
            <a:prstGeom prst="wedgeRoundRectCallout">
              <a:avLst>
                <a:gd name="adj1" fmla="val -55190"/>
                <a:gd name="adj2" fmla="val -106046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500"/>
                </a:spcBef>
                <a:buClr>
                  <a:schemeClr val="accent2"/>
                </a:buClr>
              </a:pPr>
              <a:r>
                <a:rPr lang="zh-CN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正常</a:t>
              </a:r>
              <a:r>
                <a:rPr lang="zh-CN" altLang="en-US" b="1">
                  <a:solidFill>
                    <a:srgbClr val="FF0000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US" b="1">
                  <a:solidFill>
                    <a:schemeClr val="tx2"/>
                  </a:solidFill>
                  <a:ea typeface="宋体" panose="02010600030101010101" pitchFamily="2" charset="-122"/>
                </a:rPr>
                <a:t>逻辑处理</a:t>
              </a:r>
              <a:endPara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956" name="圆角矩形标注 6"/>
            <p:cNvSpPr>
              <a:spLocks noChangeArrowheads="1"/>
            </p:cNvSpPr>
            <p:nvPr/>
          </p:nvSpPr>
          <p:spPr bwMode="auto">
            <a:xfrm>
              <a:off x="6200647" y="4653136"/>
              <a:ext cx="2259785" cy="412780"/>
            </a:xfrm>
            <a:prstGeom prst="wedgeRoundRectCallout">
              <a:avLst>
                <a:gd name="adj1" fmla="val -55190"/>
                <a:gd name="adj2" fmla="val -106046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5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  <a:ea typeface="宋体" panose="02010600030101010101" pitchFamily="2" charset="-122"/>
                </a:rPr>
                <a:t>异</a:t>
              </a:r>
              <a:r>
                <a:rPr lang="zh-CN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常</a:t>
              </a:r>
              <a:r>
                <a:rPr lang="zh-CN" altLang="en-US" b="1">
                  <a:solidFill>
                    <a:srgbClr val="FF0000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US" b="1">
                  <a:solidFill>
                    <a:schemeClr val="tx2"/>
                  </a:solidFill>
                  <a:ea typeface="宋体" panose="02010600030101010101" pitchFamily="2" charset="-122"/>
                </a:rPr>
                <a:t>逻辑处理</a:t>
              </a:r>
              <a:endPara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27125" y="3667125"/>
            <a:ext cx="1450975" cy="1555750"/>
            <a:chOff x="1126905" y="3667602"/>
            <a:chExt cx="1451450" cy="1554583"/>
          </a:xfrm>
        </p:grpSpPr>
        <p:sp>
          <p:nvSpPr>
            <p:cNvPr id="5" name="矩形 4"/>
            <p:cNvSpPr/>
            <p:nvPr/>
          </p:nvSpPr>
          <p:spPr bwMode="auto">
            <a:xfrm>
              <a:off x="1126905" y="3667602"/>
              <a:ext cx="503403" cy="431476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cxnSp>
          <p:nvCxnSpPr>
            <p:cNvPr id="9" name="直接箭头连接符 8"/>
            <p:cNvCxnSpPr>
              <a:endCxn id="5" idx="2"/>
            </p:cNvCxnSpPr>
            <p:nvPr/>
          </p:nvCxnSpPr>
          <p:spPr bwMode="auto">
            <a:xfrm flipV="1">
              <a:off x="1379401" y="4099078"/>
              <a:ext cx="0" cy="75984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 bwMode="auto">
            <a:xfrm>
              <a:off x="1149137" y="4790709"/>
              <a:ext cx="1429218" cy="4314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Tahoma" pitchFamily="34" charset="0"/>
                </a:rPr>
                <a:t>异常条件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4014788" y="1052513"/>
            <a:ext cx="4608512" cy="431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>
                <a:latin typeface="+mn-ea"/>
                <a:ea typeface="+mn-ea"/>
              </a:rPr>
              <a:t>将用例的交互动作序列分成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两种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224088" y="5499100"/>
            <a:ext cx="5280025" cy="50482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9388" indent="-179388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在同一个用例中，分离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基本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扩展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扩展交互动作的描述方法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5788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indent="-35718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扩展交互动作序列：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793750" lvl="1" indent="-341313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如果导航相机在近前方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米内发现障碍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1423987" lvl="2" indent="0" eaLnBrk="1">
              <a:lnSpc>
                <a:spcPts val="35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23987" lvl="2" indent="0" eaLnBrk="1">
              <a:lnSpc>
                <a:spcPts val="35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23987" lvl="2" indent="0" eaLnBrk="1">
              <a:lnSpc>
                <a:spcPts val="35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22400" lvl="2" indent="-969963" eaLnBrk="1">
              <a:lnSpc>
                <a:spcPts val="35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2a.1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系统重新规划路径，再执行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1619250" y="2347913"/>
            <a:ext cx="6913563" cy="865187"/>
          </a:xfrm>
          <a:prstGeom prst="wedgeRoundRectCallout">
            <a:avLst>
              <a:gd name="adj1" fmla="val -53074"/>
              <a:gd name="adj2" fmla="val -8737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”表示在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基本动作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的过程中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发生的第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异常条件， 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”表示第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(b)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依此类推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1255713" y="4292600"/>
            <a:ext cx="7354887" cy="793750"/>
          </a:xfrm>
          <a:prstGeom prst="wedgeRoundRectCallout">
            <a:avLst>
              <a:gd name="adj1" fmla="val -46546"/>
              <a:gd name="adj2" fmla="val -8993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2a.1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”表示</a:t>
            </a: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异常处理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个动作，“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2a.2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”表示第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个动作，依此类推。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001963" y="5174543"/>
            <a:ext cx="3489325" cy="79057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9388" indent="-179388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异常处理也是一个动作序列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清晰、易理解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930275"/>
          </a:xfrm>
        </p:spPr>
        <p:txBody>
          <a:bodyPr/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改进的描述方案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进一步分离异常处理与正常处理</a:t>
            </a:r>
          </a:p>
        </p:txBody>
      </p:sp>
      <p:sp>
        <p:nvSpPr>
          <p:cNvPr id="84995" name="Rectangle 3"/>
          <p:cNvSpPr txBox="1">
            <a:spLocks noChangeArrowheads="1"/>
          </p:cNvSpPr>
          <p:nvPr/>
        </p:nvSpPr>
        <p:spPr bwMode="auto">
          <a:xfrm>
            <a:off x="425450" y="1433513"/>
            <a:ext cx="8291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990600" indent="-354013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交互动作序列和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两个用例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，并在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其间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(extend)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814638"/>
            <a:ext cx="2600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11638" y="2781300"/>
            <a:ext cx="1400175" cy="2212975"/>
            <a:chOff x="6306289" y="2780928"/>
            <a:chExt cx="1400427" cy="2212980"/>
          </a:xfrm>
        </p:grpSpPr>
        <p:sp>
          <p:nvSpPr>
            <p:cNvPr id="6" name="圆角矩形标注 5"/>
            <p:cNvSpPr>
              <a:spLocks noChangeArrowheads="1"/>
            </p:cNvSpPr>
            <p:nvPr/>
          </p:nvSpPr>
          <p:spPr bwMode="auto">
            <a:xfrm>
              <a:off x="6306289" y="2780928"/>
              <a:ext cx="1400427" cy="412751"/>
            </a:xfrm>
            <a:prstGeom prst="wedgeRoundRectCallout">
              <a:avLst>
                <a:gd name="adj1" fmla="val -91213"/>
                <a:gd name="adj2" fmla="val 44180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500"/>
                </a:spcBef>
                <a:buClr>
                  <a:schemeClr val="accent2"/>
                </a:buClr>
                <a:defRPr/>
              </a:pPr>
              <a:r>
                <a: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rPr>
                <a:t>被扩展用例</a:t>
              </a:r>
            </a:p>
          </p:txBody>
        </p:sp>
        <p:sp>
          <p:nvSpPr>
            <p:cNvPr id="7" name="圆角矩形标注 6"/>
            <p:cNvSpPr>
              <a:spLocks noChangeArrowheads="1"/>
            </p:cNvSpPr>
            <p:nvPr/>
          </p:nvSpPr>
          <p:spPr bwMode="auto">
            <a:xfrm>
              <a:off x="6306289" y="4581157"/>
              <a:ext cx="1179724" cy="412751"/>
            </a:xfrm>
            <a:prstGeom prst="wedgeRoundRectCallout">
              <a:avLst>
                <a:gd name="adj1" fmla="val -96173"/>
                <a:gd name="adj2" fmla="val 62004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500"/>
                </a:spcBef>
                <a:buClr>
                  <a:schemeClr val="accent2"/>
                </a:buClr>
                <a:defRPr/>
              </a:pPr>
              <a:r>
                <a: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rPr>
                <a:t>扩展用例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771775" y="4994275"/>
            <a:ext cx="4464050" cy="928688"/>
            <a:chOff x="2771800" y="4993908"/>
            <a:chExt cx="4464496" cy="929002"/>
          </a:xfrm>
        </p:grpSpPr>
        <p:sp>
          <p:nvSpPr>
            <p:cNvPr id="85000" name="矩形 2"/>
            <p:cNvSpPr>
              <a:spLocks noChangeArrowheads="1"/>
            </p:cNvSpPr>
            <p:nvPr/>
          </p:nvSpPr>
          <p:spPr bwMode="auto">
            <a:xfrm>
              <a:off x="2771800" y="4993908"/>
              <a:ext cx="648072" cy="37930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891100" y="5444910"/>
              <a:ext cx="3345196" cy="4780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异常条件</a:t>
              </a:r>
              <a:r>
                <a:rPr lang="en-US" altLang="zh-CN" b="1" dirty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或处理功能</a:t>
              </a:r>
              <a:r>
                <a:rPr lang="en-US" altLang="zh-CN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" name="直接箭头连接符 9"/>
            <p:cNvCxnSpPr>
              <a:stCxn id="12" idx="1"/>
            </p:cNvCxnSpPr>
            <p:nvPr/>
          </p:nvCxnSpPr>
          <p:spPr bwMode="auto">
            <a:xfrm flipH="1" flipV="1">
              <a:off x="3059167" y="5373449"/>
              <a:ext cx="831933" cy="31125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 bwMode="auto">
          <a:xfrm>
            <a:off x="5605463" y="3582988"/>
            <a:ext cx="2879725" cy="490537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9388" indent="-179388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分离更彻底、清晰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333375"/>
            <a:ext cx="8229600" cy="566738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什么是软件需求？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5105" y="1196974"/>
            <a:ext cx="8226425" cy="331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52438" eaLnBrk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软件需求</a:t>
            </a:r>
            <a:r>
              <a:rPr lang="zh-CN" altLang="zh-CN" sz="2400" kern="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zh-CN" sz="2400" kern="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利益相关方</a:t>
            </a:r>
            <a:r>
              <a:rPr lang="zh-CN" altLang="zh-CN" sz="2400" kern="0" dirty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zh-CN" sz="2400" u="wavyHeavy" kern="0" dirty="0">
                <a:latin typeface="楷体" pitchFamily="49" charset="-122"/>
                <a:ea typeface="楷体" pitchFamily="49" charset="-122"/>
              </a:rPr>
              <a:t>目标软件系统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要求</a:t>
            </a:r>
            <a:r>
              <a:rPr lang="zh-CN" altLang="en-US" sz="2400" kern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8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期望</a:t>
            </a:r>
            <a:endParaRPr lang="en-US" altLang="zh-CN" sz="2800" kern="0" dirty="0">
              <a:latin typeface="楷体" pitchFamily="49" charset="-122"/>
              <a:ea typeface="楷体" pitchFamily="49" charset="-122"/>
            </a:endParaRPr>
          </a:p>
          <a:p>
            <a:pPr marL="809625" lvl="1" indent="-273050" eaLnBrk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：利益相关方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目标软件系统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应该具有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的功能</a:t>
            </a:r>
            <a:endParaRPr lang="en-US" altLang="zh-CN" sz="2000" b="0" kern="0" dirty="0">
              <a:latin typeface="楷体" pitchFamily="49" charset="-122"/>
              <a:ea typeface="楷体" pitchFamily="49" charset="-122"/>
            </a:endParaRPr>
          </a:p>
          <a:p>
            <a:pPr marL="452437" lvl="1" indent="0" eaLnBrk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0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endParaRPr lang="en-US" altLang="zh-CN" sz="2000" b="0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524000" lvl="2" indent="-273050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控制月球车</a:t>
            </a:r>
            <a:r>
              <a:rPr lang="zh-CN" altLang="en-US" sz="20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移动并到达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指定地点</a:t>
            </a:r>
            <a:endParaRPr lang="en-US" altLang="zh-CN" sz="2000" kern="0" dirty="0">
              <a:latin typeface="楷体" pitchFamily="49" charset="-122"/>
              <a:ea typeface="楷体" pitchFamily="49" charset="-122"/>
            </a:endParaRPr>
          </a:p>
          <a:p>
            <a:pPr marL="1524000" lvl="2" indent="-273050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控制月球车</a:t>
            </a:r>
            <a:r>
              <a:rPr lang="zh-CN" altLang="en-US" sz="20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面向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指定的目标区域</a:t>
            </a:r>
            <a:r>
              <a:rPr lang="zh-CN" altLang="en-US" sz="20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拍照</a:t>
            </a:r>
            <a:endParaRPr lang="en-US" altLang="zh-CN" sz="2000" kern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1524000" lvl="2" indent="-273050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……</a:t>
            </a: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5671378" y="2797935"/>
            <a:ext cx="2592388" cy="431800"/>
          </a:xfrm>
          <a:prstGeom prst="wedgeRoundRectCallout">
            <a:avLst>
              <a:gd name="adj1" fmla="val 20079"/>
              <a:gd name="adj2" fmla="val -290292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分为若干不同类别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分别描述  被扩展用例 与 扩展用例</a:t>
            </a:r>
          </a:p>
        </p:txBody>
      </p:sp>
      <p:sp>
        <p:nvSpPr>
          <p:cNvPr id="86019" name="Rectangle 3"/>
          <p:cNvSpPr txBox="1">
            <a:spLocks noChangeArrowheads="1"/>
          </p:cNvSpPr>
          <p:nvPr/>
        </p:nvSpPr>
        <p:spPr bwMode="auto">
          <a:xfrm>
            <a:off x="457200" y="1270000"/>
            <a:ext cx="82184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9625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用例名：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移动至指定位置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系统规划从当前位置到达指定位置的最佳路径</a:t>
            </a:r>
            <a:r>
              <a:rPr lang="en-US" altLang="zh-CN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1" eaLnBrk="1">
              <a:lnSpc>
                <a:spcPts val="35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系统发出移动指令；移动完成后，系统根据规划路径发出下一步移动指令，如此重复直至到达路径终点。</a:t>
            </a:r>
            <a:endParaRPr lang="en-US" altLang="zh-CN" sz="240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5219700" y="1125538"/>
            <a:ext cx="2736850" cy="574675"/>
          </a:xfrm>
          <a:prstGeom prst="wedgeRoundRectCallout">
            <a:avLst>
              <a:gd name="adj1" fmla="val -82344"/>
              <a:gd name="adj2" fmla="val 1860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被扩展用例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正常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单独描述 扩展用例</a:t>
            </a:r>
          </a:p>
        </p:txBody>
      </p:sp>
      <p:sp>
        <p:nvSpPr>
          <p:cNvPr id="87043" name="Rectangle 3"/>
          <p:cNvSpPr txBox="1">
            <a:spLocks noChangeArrowheads="1"/>
          </p:cNvSpPr>
          <p:nvPr/>
        </p:nvSpPr>
        <p:spPr bwMode="auto">
          <a:xfrm>
            <a:off x="415925" y="1198563"/>
            <a:ext cx="81534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93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4224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用例名：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移动至指定位置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避障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：同 </a:t>
            </a:r>
            <a:r>
              <a:rPr lang="zh-CN" altLang="en-US" sz="2400" u="sng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移动至指定位置</a:t>
            </a:r>
            <a:endParaRPr lang="en-US" altLang="zh-CN" sz="2400" u="sng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2a.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如果导航相机在近前方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米内发现障碍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2a.1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重新规划路径，再执行</a:t>
            </a:r>
            <a:r>
              <a:rPr lang="en-US" altLang="zh-CN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5940425" y="1125538"/>
            <a:ext cx="2447925" cy="574675"/>
          </a:xfrm>
          <a:prstGeom prst="wedgeRoundRectCallout">
            <a:avLst>
              <a:gd name="adj1" fmla="val -79968"/>
              <a:gd name="adj2" fmla="val 11294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扩展用例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异常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913563" y="2241550"/>
            <a:ext cx="898525" cy="574675"/>
          </a:xfrm>
          <a:prstGeom prst="wedgeRoundRectCallout">
            <a:avLst>
              <a:gd name="adj1" fmla="val -423831"/>
              <a:gd name="adj2" fmla="val 13127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避障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两种描述方案如何取舍？</a:t>
            </a:r>
          </a:p>
        </p:txBody>
      </p:sp>
      <p:sp>
        <p:nvSpPr>
          <p:cNvPr id="88067" name="Rectangle 3"/>
          <p:cNvSpPr txBox="1">
            <a:spLocks noChangeArrowheads="1"/>
          </p:cNvSpPr>
          <p:nvPr/>
        </p:nvSpPr>
        <p:spPr bwMode="auto">
          <a:xfrm>
            <a:off x="425450" y="1270000"/>
            <a:ext cx="82169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990600" indent="-354013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处理的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都比较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规模较小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时，采用方案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在用例中引入扩展交互动作序列；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dirty="0">
                <a:latin typeface="Book Antiqua" panose="02040602050305030304" pitchFamily="18" charset="0"/>
                <a:ea typeface="楷体" panose="02010609060101010101" pitchFamily="49" charset="-122"/>
              </a:rPr>
              <a:t>否则，采用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扩展用例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处理逻辑。</a:t>
            </a:r>
            <a:endParaRPr lang="zh-CN" altLang="en-US" sz="2400" dirty="0">
              <a:latin typeface="Book Antiqua" panose="0204060205030503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1403350" y="3716338"/>
            <a:ext cx="7056438" cy="504825"/>
          </a:xfrm>
          <a:prstGeom prst="wedgeRoundRectCallout">
            <a:avLst>
              <a:gd name="adj1" fmla="val -22176"/>
              <a:gd name="adj2" fmla="val -13319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chemeClr val="tx2"/>
                </a:solidFill>
                <a:ea typeface="宋体" panose="02010600030101010101" pitchFamily="2" charset="-122"/>
              </a:rPr>
              <a:t>如同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程序设计</a:t>
            </a:r>
            <a:r>
              <a:rPr lang="zh-CN" altLang="en-US" sz="2000" b="1">
                <a:ea typeface="宋体" panose="02010600030101010101" pitchFamily="2" charset="-122"/>
              </a:rPr>
              <a:t>（</a:t>
            </a:r>
            <a:r>
              <a:rPr lang="zh-CN" altLang="zh-CN" sz="2000" b="1">
                <a:ea typeface="宋体" panose="02010600030101010101" pitchFamily="2" charset="-122"/>
              </a:rPr>
              <a:t>一个功能模块、一个函数的</a:t>
            </a:r>
            <a:r>
              <a:rPr lang="zh-CN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规模不能太大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包含与扩展关系的比较</a:t>
            </a:r>
          </a:p>
        </p:txBody>
      </p:sp>
      <p:sp>
        <p:nvSpPr>
          <p:cNvPr id="89091" name="Rectangle 3"/>
          <p:cNvSpPr txBox="1">
            <a:spLocks noChangeArrowheads="1"/>
          </p:cNvSpPr>
          <p:nvPr/>
        </p:nvSpPr>
        <p:spPr bwMode="auto">
          <a:xfrm>
            <a:off x="415925" y="1198563"/>
            <a:ext cx="8259763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9625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：扩展用例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被扩展用例的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ct val="150000"/>
              </a:lnSpc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ct val="150000"/>
              </a:lnSpc>
              <a:buClr>
                <a:srgbClr val="3333CC"/>
              </a:buClr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包含关系用于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抽取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公共的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子动作序列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ct val="150000"/>
              </a:lnSpc>
              <a:buClr>
                <a:srgbClr val="3333CC"/>
              </a:buClr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扩展关系用于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正常处理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异常处理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的动作序列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小结：软件需求的表示方法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24327" y="1161794"/>
          <a:ext cx="824900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140200" y="5300663"/>
            <a:ext cx="2808288" cy="1223962"/>
          </a:xfrm>
          <a:prstGeom prst="wedgeRoundRectCallout">
            <a:avLst>
              <a:gd name="adj1" fmla="val -22106"/>
              <a:gd name="adj2" fmla="val -8143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79388" indent="-179388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执行者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触发</a:t>
            </a:r>
            <a:r>
              <a:rPr lang="zh-CN" altLang="en-US" sz="2000" b="1" dirty="0">
                <a:latin typeface="+mn-ea"/>
                <a:ea typeface="+mn-ea"/>
              </a:rPr>
              <a:t>用例执行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给用例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提供</a:t>
            </a:r>
            <a:r>
              <a:rPr lang="zh-CN" altLang="en-US" sz="2000" b="1" dirty="0">
                <a:latin typeface="+mn-ea"/>
                <a:ea typeface="+mn-ea"/>
              </a:rPr>
              <a:t>数据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从用例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获取</a:t>
            </a:r>
            <a:r>
              <a:rPr lang="zh-CN" altLang="en-US" sz="2000" b="1" dirty="0">
                <a:latin typeface="+mn-ea"/>
                <a:ea typeface="+mn-ea"/>
              </a:rPr>
              <a:t>数据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为什么描述执行者与用例之间的关系？</a:t>
            </a:r>
          </a:p>
        </p:txBody>
      </p:sp>
      <p:sp>
        <p:nvSpPr>
          <p:cNvPr id="92163" name="Rectangle 3"/>
          <p:cNvSpPr txBox="1">
            <a:spLocks noChangeArrowheads="1"/>
          </p:cNvSpPr>
          <p:nvPr/>
        </p:nvSpPr>
        <p:spPr bwMode="auto">
          <a:xfrm>
            <a:off x="393700" y="1177925"/>
            <a:ext cx="82169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9625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不同执行者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不同用例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（不同用户有不同需求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不同处理逻辑）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显性表示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具体执行者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相关用例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之间的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便于理解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200"/>
              </a:lnSpc>
              <a:spcBef>
                <a:spcPct val="0"/>
              </a:spcBef>
              <a:buClr>
                <a:srgbClr val="3333CC"/>
              </a:buClr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需求项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需求源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之间的追踪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9150"/>
            <a:ext cx="2876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 flipH="1">
            <a:off x="1555750" y="3616325"/>
            <a:ext cx="792163" cy="0"/>
          </a:xfrm>
          <a:prstGeom prst="straightConnector1">
            <a:avLst/>
          </a:prstGeom>
          <a:noFill/>
          <a:ln w="50800" algn="ctr">
            <a:solidFill>
              <a:schemeClr val="tx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H="1" flipV="1">
            <a:off x="1555750" y="3911600"/>
            <a:ext cx="944563" cy="1000125"/>
          </a:xfrm>
          <a:prstGeom prst="straightConnector1">
            <a:avLst/>
          </a:prstGeom>
          <a:noFill/>
          <a:ln w="50800" algn="ctr">
            <a:solidFill>
              <a:schemeClr val="tx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H="1">
            <a:off x="1628775" y="5272088"/>
            <a:ext cx="792163" cy="0"/>
          </a:xfrm>
          <a:prstGeom prst="straightConnector1">
            <a:avLst/>
          </a:prstGeom>
          <a:noFill/>
          <a:ln w="50800" algn="ctr">
            <a:solidFill>
              <a:schemeClr val="tx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160963" y="3603625"/>
            <a:ext cx="3449637" cy="1973263"/>
          </a:xfrm>
          <a:prstGeom prst="wedgeRoundRectCallout">
            <a:avLst>
              <a:gd name="adj1" fmla="val -59389"/>
              <a:gd name="adj2" fmla="val -2239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79388" indent="-179388">
              <a:spcBef>
                <a:spcPts val="5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+mn-ea"/>
                <a:ea typeface="+mn-ea"/>
              </a:rPr>
              <a:t>执行者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触发</a:t>
            </a:r>
            <a:r>
              <a:rPr lang="zh-CN" altLang="zh-CN" sz="2000" b="1" dirty="0">
                <a:latin typeface="+mn-ea"/>
                <a:ea typeface="+mn-ea"/>
              </a:rPr>
              <a:t>用例执行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ts val="5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+mn-ea"/>
                <a:ea typeface="+mn-ea"/>
              </a:rPr>
              <a:t>给用例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提供</a:t>
            </a:r>
            <a:r>
              <a:rPr lang="zh-CN" altLang="zh-CN" sz="2000" b="1" dirty="0">
                <a:latin typeface="+mn-ea"/>
                <a:ea typeface="+mn-ea"/>
              </a:rPr>
              <a:t>数据、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获取</a:t>
            </a:r>
            <a:r>
              <a:rPr lang="zh-CN" altLang="zh-CN" sz="2000" b="1" dirty="0">
                <a:latin typeface="+mn-ea"/>
                <a:ea typeface="+mn-ea"/>
              </a:rPr>
              <a:t>数据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ts val="5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+mn-ea"/>
                <a:ea typeface="+mn-ea"/>
              </a:rPr>
              <a:t>不同用户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是</a:t>
            </a:r>
            <a:r>
              <a:rPr lang="zh-CN" altLang="zh-CN" sz="2000" b="1" dirty="0">
                <a:latin typeface="+mn-ea"/>
                <a:ea typeface="+mn-ea"/>
              </a:rPr>
              <a:t>不同执行者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ts val="5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+mn-ea"/>
                <a:ea typeface="+mn-ea"/>
              </a:rPr>
              <a:t>哪个执行者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zh-CN" altLang="zh-CN" sz="2000" b="1" dirty="0">
                <a:latin typeface="+mn-ea"/>
                <a:ea typeface="+mn-ea"/>
              </a:rPr>
              <a:t>哪一个用例</a:t>
            </a:r>
            <a:endParaRPr lang="en-US" altLang="zh-CN" sz="2000" b="1" dirty="0">
              <a:latin typeface="+mn-ea"/>
              <a:ea typeface="+mn-ea"/>
            </a:endParaRPr>
          </a:p>
          <a:p>
            <a:pPr marL="179388" indent="-179388">
              <a:spcBef>
                <a:spcPts val="5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+mn-ea"/>
                <a:ea typeface="+mn-ea"/>
              </a:rPr>
              <a:t>执行者与用例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一一对应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307138" y="2349500"/>
            <a:ext cx="2303462" cy="431800"/>
          </a:xfrm>
          <a:prstGeom prst="wedgeRoundRectCallout">
            <a:avLst>
              <a:gd name="adj1" fmla="val 8042"/>
              <a:gd name="adj2" fmla="val -21261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  <a:buSzPct val="50000"/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不同交互动作序列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执行者与用例之间关系的语义</a:t>
            </a:r>
          </a:p>
        </p:txBody>
      </p:sp>
      <p:sp>
        <p:nvSpPr>
          <p:cNvPr id="93187" name="Rectangle 3"/>
          <p:cNvSpPr txBox="1">
            <a:spLocks noChangeArrowheads="1"/>
          </p:cNvSpPr>
          <p:nvPr/>
        </p:nvSpPr>
        <p:spPr bwMode="auto">
          <a:xfrm>
            <a:off x="411163" y="1139825"/>
            <a:ext cx="848201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46088" indent="-4460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990600" indent="-354013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执行者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用例的执行 </a:t>
            </a:r>
            <a:r>
              <a:rPr lang="en-US" altLang="zh-CN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主动执行者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执行者从用例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信息：如果仅从用例获取信息，并不触发用例执行的执行者，称为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被动执行者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81300"/>
            <a:ext cx="3313113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Click="0" advTm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执行者与用例之间关联边的方向</a:t>
            </a:r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457200" y="1125538"/>
            <a:ext cx="81534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93763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一般采用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无向边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表示执行者与用例之间的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关联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buClr>
                <a:srgbClr val="3333CC"/>
              </a:buClr>
            </a:pPr>
            <a:r>
              <a:rPr lang="zh-CN" altLang="en-US" sz="24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既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可以表示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触发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可以表示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信息传递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500"/>
              </a:lnSpc>
              <a:spcBef>
                <a:spcPct val="0"/>
              </a:spcBef>
              <a:buClr>
                <a:srgbClr val="3333CC"/>
              </a:buClr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虽然触发执行是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单向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的，但执行者与用例之间的信息传递往往是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的。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214688"/>
            <a:ext cx="287813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938713" y="3933825"/>
            <a:ext cx="3671887" cy="503238"/>
          </a:xfrm>
          <a:prstGeom prst="wedgeRoundRectCallout">
            <a:avLst>
              <a:gd name="adj1" fmla="val -106691"/>
              <a:gd name="adj2" fmla="val 2474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SzPct val="50000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边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执行者</a:t>
            </a:r>
            <a:r>
              <a:rPr lang="zh-CN" altLang="en-US" b="1" dirty="0">
                <a:latin typeface="+mn-ea"/>
                <a:ea typeface="+mn-ea"/>
              </a:rPr>
              <a:t>与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用例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关系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特殊情况下可采用有向边</a:t>
            </a:r>
          </a:p>
        </p:txBody>
      </p:sp>
      <p:sp>
        <p:nvSpPr>
          <p:cNvPr id="95235" name="Rectangle 3"/>
          <p:cNvSpPr txBox="1">
            <a:spLocks noChangeArrowheads="1"/>
          </p:cNvSpPr>
          <p:nvPr/>
        </p:nvSpPr>
        <p:spPr bwMode="auto">
          <a:xfrm>
            <a:off x="425450" y="1052513"/>
            <a:ext cx="83629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9625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当有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多个执行者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相连时，以</a:t>
            </a:r>
            <a:r>
              <a:rPr lang="zh-CN" altLang="en-US" sz="2400" u="sng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zh-CN" altLang="en-US" sz="2400" u="sng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主要执行者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但主要执行者与用例之间的信息传递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仍是双向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2492375"/>
            <a:ext cx="2876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3825875" y="4314825"/>
            <a:ext cx="7921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195388"/>
            <a:ext cx="8640762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indent="-35718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为强调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被动执行者</a:t>
            </a:r>
            <a:r>
              <a:rPr lang="zh-CN" altLang="en-US" sz="2400" u="sng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仅</a:t>
            </a:r>
            <a:r>
              <a:rPr lang="zh-CN" altLang="en-US" sz="240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从用例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获取</a:t>
            </a:r>
            <a:r>
              <a:rPr lang="zh-CN" altLang="en-US" sz="240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信息，</a:t>
            </a:r>
            <a:r>
              <a:rPr lang="zh-CN" altLang="en-US" sz="2400" u="sng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而不</a:t>
            </a:r>
            <a:r>
              <a:rPr lang="zh-CN" altLang="en-US" sz="2400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向用例提供信息。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ts val="3500"/>
              </a:lnSpc>
              <a:spcBef>
                <a:spcPts val="0"/>
              </a:spcBef>
              <a:buClr>
                <a:srgbClr val="3333CC"/>
              </a:buClr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此时用例与执行者之间的信息传递是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7" lvl="1" indent="0" eaLnBrk="1">
              <a:lnSpc>
                <a:spcPts val="3500"/>
              </a:lnSpc>
              <a:spcBef>
                <a:spcPts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从用例传向执行者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62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81300"/>
            <a:ext cx="2876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 flipV="1">
            <a:off x="5589588" y="3209925"/>
            <a:ext cx="1008062" cy="1081088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61" name="标题 7"/>
          <p:cNvSpPr>
            <a:spLocks noGrp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可采用有向边的另一种特殊情况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1079500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除功能需求外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是否还有其它类型的软件需求？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58938"/>
            <a:ext cx="82073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lvl="1" indent="-357188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质量需求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：利益相关方对目标软件系统的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质量要求</a:t>
            </a:r>
            <a:endParaRPr lang="en-US" altLang="zh-CN" sz="24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eaLnBrk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    如：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66813" lvl="2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针对任意目标地点，</a:t>
            </a: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MCS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必须在</a:t>
            </a: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秒内完成最优路径规划。</a:t>
            </a:r>
            <a:endParaRPr lang="en-US" altLang="zh-CN" sz="2000" kern="0" dirty="0">
              <a:latin typeface="楷体" pitchFamily="49" charset="-122"/>
              <a:ea typeface="楷体" pitchFamily="49" charset="-122"/>
            </a:endParaRPr>
          </a:p>
          <a:p>
            <a:pPr marL="987425" lvl="2" indent="0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性能需求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166813" lvl="2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MCS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平均无故障工作时间必须大于</a:t>
            </a: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en-US" sz="2000" kern="0" dirty="0">
                <a:latin typeface="楷体" pitchFamily="49" charset="-122"/>
                <a:ea typeface="楷体" pitchFamily="49" charset="-122"/>
              </a:rPr>
              <a:t>小时。</a:t>
            </a:r>
            <a:endParaRPr lang="en-US" altLang="zh-CN" sz="2000" kern="0" dirty="0">
              <a:latin typeface="楷体" pitchFamily="49" charset="-122"/>
              <a:ea typeface="楷体" pitchFamily="49" charset="-122"/>
            </a:endParaRPr>
          </a:p>
          <a:p>
            <a:pPr marL="987425" lvl="2" indent="0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  ---</a:t>
            </a: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可靠性需求</a:t>
            </a:r>
            <a:endParaRPr lang="en-US" altLang="zh-CN" kern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1166813" lvl="2" indent="-357188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kern="0" dirty="0">
                <a:latin typeface="楷体" pitchFamily="49" charset="-122"/>
                <a:ea typeface="楷体" pitchFamily="49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小结：软件需求的表示方法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124744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 txBox="1">
            <a:spLocks noChangeArrowheads="1"/>
          </p:cNvSpPr>
          <p:nvPr/>
        </p:nvSpPr>
        <p:spPr bwMode="auto">
          <a:xfrm>
            <a:off x="425450" y="1125538"/>
            <a:ext cx="82502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7188" indent="-35718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09625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假如“控制者”是一种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特殊的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“观察者”，可在它们之间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继承关系。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>
              <a:lnSpc>
                <a:spcPts val="3200"/>
              </a:lnSpc>
              <a:spcBef>
                <a:spcPct val="0"/>
              </a:spcBef>
              <a:buClr>
                <a:srgbClr val="3333CC"/>
              </a:buClr>
            </a:pP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因为“控制者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继承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“观察者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”，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“控制者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与“观察漫游过程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用例之间的关系就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不必显式</a:t>
            </a:r>
            <a:r>
              <a:rPr lang="zh-CN" altLang="en-US" sz="24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表示。</a:t>
            </a:r>
          </a:p>
        </p:txBody>
      </p:sp>
      <p:pic>
        <p:nvPicPr>
          <p:cNvPr id="9933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876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标题 7"/>
          <p:cNvSpPr>
            <a:spLocks noGrp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在执行者之间引入继承关系</a:t>
            </a:r>
          </a:p>
        </p:txBody>
      </p:sp>
      <p:sp>
        <p:nvSpPr>
          <p:cNvPr id="3" name="乘号 2"/>
          <p:cNvSpPr/>
          <p:nvPr/>
        </p:nvSpPr>
        <p:spPr bwMode="auto">
          <a:xfrm>
            <a:off x="1758950" y="3716338"/>
            <a:ext cx="652463" cy="865187"/>
          </a:xfrm>
          <a:prstGeom prst="mathMultiply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3995738" y="4003675"/>
            <a:ext cx="1008062" cy="504825"/>
          </a:xfrm>
          <a:prstGeom prst="rightArrow">
            <a:avLst>
              <a:gd name="adj1" fmla="val 50000"/>
              <a:gd name="adj2" fmla="val 49847"/>
            </a:avLst>
          </a:prstGeom>
          <a:noFill/>
          <a:ln w="508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24175"/>
            <a:ext cx="30289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57838" y="4076700"/>
            <a:ext cx="36512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总结：软件需求的表示方法</a:t>
            </a:r>
            <a:endParaRPr lang="zh-CN" altLang="en-GB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67544" y="1268760"/>
          <a:ext cx="8072494" cy="42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549275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总结：软件需求的表示方法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2403" name="组合 6"/>
          <p:cNvGrpSpPr>
            <a:grpSpLocks/>
          </p:cNvGrpSpPr>
          <p:nvPr/>
        </p:nvGrpSpPr>
        <p:grpSpPr bwMode="auto">
          <a:xfrm>
            <a:off x="566738" y="1557338"/>
            <a:ext cx="1544637" cy="1512887"/>
            <a:chOff x="611560" y="5013176"/>
            <a:chExt cx="1545133" cy="1512168"/>
          </a:xfrm>
        </p:grpSpPr>
        <p:grpSp>
          <p:nvGrpSpPr>
            <p:cNvPr id="102413" name="组合 7"/>
            <p:cNvGrpSpPr>
              <a:grpSpLocks/>
            </p:cNvGrpSpPr>
            <p:nvPr/>
          </p:nvGrpSpPr>
          <p:grpSpPr bwMode="auto">
            <a:xfrm>
              <a:off x="1043608" y="5013176"/>
              <a:ext cx="1113085" cy="1080120"/>
              <a:chOff x="3707904" y="1916832"/>
              <a:chExt cx="5073525" cy="4032448"/>
            </a:xfrm>
          </p:grpSpPr>
          <p:sp>
            <p:nvSpPr>
              <p:cNvPr id="15" name="Homepage"/>
              <p:cNvSpPr>
                <a:spLocks noEditPoints="1" noChangeArrowheads="1"/>
              </p:cNvSpPr>
              <p:nvPr/>
            </p:nvSpPr>
            <p:spPr bwMode="auto">
              <a:xfrm>
                <a:off x="3707407" y="1916832"/>
                <a:ext cx="5074022" cy="403413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102421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14" name="组合 8"/>
            <p:cNvGrpSpPr>
              <a:grpSpLocks/>
            </p:cNvGrpSpPr>
            <p:nvPr/>
          </p:nvGrpSpPr>
          <p:grpSpPr bwMode="auto">
            <a:xfrm>
              <a:off x="827584" y="5229200"/>
              <a:ext cx="1113085" cy="1080120"/>
              <a:chOff x="3707904" y="1916832"/>
              <a:chExt cx="5073525" cy="4032448"/>
            </a:xfrm>
          </p:grpSpPr>
          <p:sp>
            <p:nvSpPr>
              <p:cNvPr id="13" name="Homepage"/>
              <p:cNvSpPr>
                <a:spLocks noEditPoints="1" noChangeArrowheads="1"/>
              </p:cNvSpPr>
              <p:nvPr/>
            </p:nvSpPr>
            <p:spPr bwMode="auto">
              <a:xfrm>
                <a:off x="3707653" y="1915985"/>
                <a:ext cx="5074022" cy="403413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102419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15" name="组合 9"/>
            <p:cNvGrpSpPr>
              <a:grpSpLocks/>
            </p:cNvGrpSpPr>
            <p:nvPr/>
          </p:nvGrpSpPr>
          <p:grpSpPr bwMode="auto">
            <a:xfrm>
              <a:off x="611560" y="5445224"/>
              <a:ext cx="1113085" cy="1080120"/>
              <a:chOff x="3707904" y="1916832"/>
              <a:chExt cx="5073525" cy="4032448"/>
            </a:xfrm>
          </p:grpSpPr>
          <p:sp>
            <p:nvSpPr>
              <p:cNvPr id="11" name="Homepage"/>
              <p:cNvSpPr>
                <a:spLocks noEditPoints="1" noChangeArrowheads="1"/>
              </p:cNvSpPr>
              <p:nvPr/>
            </p:nvSpPr>
            <p:spPr bwMode="auto">
              <a:xfrm>
                <a:off x="3707904" y="1915142"/>
                <a:ext cx="5074022" cy="403413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102417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加号 16"/>
          <p:cNvSpPr/>
          <p:nvPr/>
        </p:nvSpPr>
        <p:spPr bwMode="auto">
          <a:xfrm>
            <a:off x="2543175" y="1812925"/>
            <a:ext cx="863600" cy="866775"/>
          </a:xfrm>
          <a:prstGeom prst="mathPlus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10240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597025"/>
            <a:ext cx="5148263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909638" y="3525838"/>
            <a:ext cx="3114675" cy="1416050"/>
            <a:chOff x="909369" y="3526380"/>
            <a:chExt cx="3114875" cy="1415508"/>
          </a:xfrm>
        </p:grpSpPr>
        <p:sp>
          <p:nvSpPr>
            <p:cNvPr id="16" name="圆角矩形标注 15"/>
            <p:cNvSpPr>
              <a:spLocks noChangeArrowheads="1"/>
            </p:cNvSpPr>
            <p:nvPr/>
          </p:nvSpPr>
          <p:spPr bwMode="auto">
            <a:xfrm>
              <a:off x="909369" y="3526380"/>
              <a:ext cx="1312946" cy="503044"/>
            </a:xfrm>
            <a:prstGeom prst="wedgeRoundRectCallout">
              <a:avLst>
                <a:gd name="adj1" fmla="val -21671"/>
                <a:gd name="adj2" fmla="val -85947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0"/>
                </a:spcBef>
                <a:buClr>
                  <a:schemeClr val="accent2"/>
                </a:buClr>
                <a:buSzPct val="50000"/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局部描述</a:t>
              </a:r>
              <a:endParaRPr lang="en-US" altLang="zh-CN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圆角矩形标注 17"/>
            <p:cNvSpPr>
              <a:spLocks noChangeArrowheads="1"/>
            </p:cNvSpPr>
            <p:nvPr/>
          </p:nvSpPr>
          <p:spPr bwMode="auto">
            <a:xfrm>
              <a:off x="2711297" y="4438843"/>
              <a:ext cx="1312947" cy="503045"/>
            </a:xfrm>
            <a:prstGeom prst="wedgeRoundRectCallout">
              <a:avLst>
                <a:gd name="adj1" fmla="val 42406"/>
                <a:gd name="adj2" fmla="val -137592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0"/>
                </a:spcBef>
                <a:buClr>
                  <a:schemeClr val="accent2"/>
                </a:buClr>
                <a:buSzPct val="50000"/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全局描述</a:t>
              </a:r>
              <a:endParaRPr lang="en-US" altLang="zh-CN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527175" y="5453063"/>
            <a:ext cx="6516688" cy="430212"/>
            <a:chOff x="1527354" y="5452427"/>
            <a:chExt cx="6516976" cy="431328"/>
          </a:xfrm>
        </p:grpSpPr>
        <p:sp>
          <p:nvSpPr>
            <p:cNvPr id="19" name="矩形 18"/>
            <p:cNvSpPr/>
            <p:nvPr/>
          </p:nvSpPr>
          <p:spPr bwMode="auto">
            <a:xfrm>
              <a:off x="1527354" y="5452427"/>
              <a:ext cx="1508192" cy="431328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文字</a:t>
              </a:r>
              <a:r>
                <a:rPr lang="en-US" altLang="zh-CN" b="1" dirty="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图形</a:t>
              </a:r>
            </a:p>
          </p:txBody>
        </p:sp>
        <p:sp>
          <p:nvSpPr>
            <p:cNvPr id="102409" name="右箭头 1"/>
            <p:cNvSpPr>
              <a:spLocks noChangeArrowheads="1"/>
            </p:cNvSpPr>
            <p:nvPr/>
          </p:nvSpPr>
          <p:spPr bwMode="auto">
            <a:xfrm>
              <a:off x="3137868" y="5584574"/>
              <a:ext cx="320106" cy="215664"/>
            </a:xfrm>
            <a:prstGeom prst="rightArrow">
              <a:avLst>
                <a:gd name="adj1" fmla="val 50000"/>
                <a:gd name="adj2" fmla="val 49998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564207" y="5452427"/>
              <a:ext cx="4480123" cy="431328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+mn-ea"/>
                  <a:ea typeface="+mn-ea"/>
                </a:rPr>
                <a:t>UML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用例图</a:t>
              </a:r>
              <a:r>
                <a:rPr lang="en-US" altLang="zh-CN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zh-CN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软件需求的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完整表示</a:t>
              </a:r>
              <a:r>
                <a:rPr lang="en-US" altLang="zh-CN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endParaRPr lang="zh-CN" altLang="en-US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ctrTitle"/>
          </p:nvPr>
        </p:nvSpPr>
        <p:spPr>
          <a:xfrm>
            <a:off x="611188" y="1196975"/>
            <a:ext cx="7907337" cy="338455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软件工程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讲 需求获取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  3.3 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如何创建用例图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回到</a:t>
            </a:r>
            <a:r>
              <a:rPr lang="en-US" altLang="zh-CN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MCS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案例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84313"/>
            <a:ext cx="8488362" cy="2738437"/>
          </a:xfrm>
        </p:spPr>
        <p:txBody>
          <a:bodyPr lIns="0" tIns="0" rIns="0" bIns="0"/>
          <a:lstStyle/>
          <a:p>
            <a:pPr marL="357188" indent="-357188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SzPct val="80000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业务目标：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14375" lvl="1" indent="-2619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支持月球车系统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研制者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在仿真环境下，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规划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月球车的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14375" lvl="1" indent="-261938" eaLnBrk="1">
              <a:lnSpc>
                <a:spcPts val="3500"/>
              </a:lnSpc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支持太空探测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爱好者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在仿真环境下，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月球车的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漫游过程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57188" indent="-35718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SzPct val="80000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为完成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MCS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开发，首先须获取委托方对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MCS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的期望和要求。 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——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软件需求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786188" y="1341438"/>
            <a:ext cx="4824412" cy="431800"/>
          </a:xfrm>
          <a:prstGeom prst="wedgeRoundRectCallout">
            <a:avLst>
              <a:gd name="adj1" fmla="val -80366"/>
              <a:gd name="adj2" fmla="val 3918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用户使用软件系统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完成的工作内容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回顾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：为什么首先必须获取软件需求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39850"/>
            <a:ext cx="8281988" cy="1081088"/>
          </a:xfrm>
        </p:spPr>
        <p:txBody>
          <a:bodyPr lIns="0" tIns="0" rIns="0" bIns="0"/>
          <a:lstStyle/>
          <a:p>
            <a:pPr marL="452438" indent="-452438" eaLnBrk="1">
              <a:lnSpc>
                <a:spcPct val="130000"/>
              </a:lnSpc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软件需求是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整个项目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终极目标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ct val="130000"/>
              </a:lnSpc>
              <a:buSzPct val="80000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软件需求是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后续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软件设计、实现、测试等开发活动的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回顾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：软件需求的表示</a:t>
            </a:r>
          </a:p>
        </p:txBody>
      </p:sp>
      <p:grpSp>
        <p:nvGrpSpPr>
          <p:cNvPr id="108547" name="组合 5"/>
          <p:cNvGrpSpPr>
            <a:grpSpLocks/>
          </p:cNvGrpSpPr>
          <p:nvPr/>
        </p:nvGrpSpPr>
        <p:grpSpPr bwMode="auto">
          <a:xfrm>
            <a:off x="7164388" y="2366963"/>
            <a:ext cx="1544637" cy="1512887"/>
            <a:chOff x="611560" y="5013176"/>
            <a:chExt cx="1545133" cy="1512168"/>
          </a:xfrm>
        </p:grpSpPr>
        <p:grpSp>
          <p:nvGrpSpPr>
            <p:cNvPr id="108558" name="组合 6"/>
            <p:cNvGrpSpPr>
              <a:grpSpLocks/>
            </p:cNvGrpSpPr>
            <p:nvPr/>
          </p:nvGrpSpPr>
          <p:grpSpPr bwMode="auto">
            <a:xfrm>
              <a:off x="1043608" y="5013176"/>
              <a:ext cx="1113085" cy="1080120"/>
              <a:chOff x="3707904" y="1916832"/>
              <a:chExt cx="5073525" cy="4032448"/>
            </a:xfrm>
          </p:grpSpPr>
          <p:sp>
            <p:nvSpPr>
              <p:cNvPr id="108565" name="Homepage"/>
              <p:cNvSpPr>
                <a:spLocks noEditPoints="1" noChangeArrowheads="1"/>
              </p:cNvSpPr>
              <p:nvPr/>
            </p:nvSpPr>
            <p:spPr bwMode="auto">
              <a:xfrm>
                <a:off x="3707904" y="1916832"/>
                <a:ext cx="5073525" cy="4032448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0 w 21600"/>
                  <a:gd name="T13" fmla="*/ 2147483646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999 w 21600"/>
                  <a:gd name="T22" fmla="*/ 12174 h 21600"/>
                  <a:gd name="T23" fmla="*/ 20813 w 21600"/>
                  <a:gd name="T24" fmla="*/ 17149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8566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8559" name="组合 7"/>
            <p:cNvGrpSpPr>
              <a:grpSpLocks/>
            </p:cNvGrpSpPr>
            <p:nvPr/>
          </p:nvGrpSpPr>
          <p:grpSpPr bwMode="auto">
            <a:xfrm>
              <a:off x="827584" y="5229200"/>
              <a:ext cx="1113085" cy="1080120"/>
              <a:chOff x="3707904" y="1916832"/>
              <a:chExt cx="5073525" cy="4032448"/>
            </a:xfrm>
          </p:grpSpPr>
          <p:sp>
            <p:nvSpPr>
              <p:cNvPr id="108563" name="Homepage"/>
              <p:cNvSpPr>
                <a:spLocks noEditPoints="1" noChangeArrowheads="1"/>
              </p:cNvSpPr>
              <p:nvPr/>
            </p:nvSpPr>
            <p:spPr bwMode="auto">
              <a:xfrm>
                <a:off x="3707904" y="1916832"/>
                <a:ext cx="5073525" cy="4032448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0 w 21600"/>
                  <a:gd name="T13" fmla="*/ 2147483646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999 w 21600"/>
                  <a:gd name="T22" fmla="*/ 12174 h 21600"/>
                  <a:gd name="T23" fmla="*/ 20813 w 21600"/>
                  <a:gd name="T24" fmla="*/ 17149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8564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8560" name="组合 8"/>
            <p:cNvGrpSpPr>
              <a:grpSpLocks/>
            </p:cNvGrpSpPr>
            <p:nvPr/>
          </p:nvGrpSpPr>
          <p:grpSpPr bwMode="auto">
            <a:xfrm>
              <a:off x="611560" y="5445224"/>
              <a:ext cx="1113085" cy="1080120"/>
              <a:chOff x="3707904" y="1916832"/>
              <a:chExt cx="5073525" cy="4032448"/>
            </a:xfrm>
          </p:grpSpPr>
          <p:sp>
            <p:nvSpPr>
              <p:cNvPr id="108561" name="Homepage"/>
              <p:cNvSpPr>
                <a:spLocks noEditPoints="1" noChangeArrowheads="1"/>
              </p:cNvSpPr>
              <p:nvPr/>
            </p:nvSpPr>
            <p:spPr bwMode="auto">
              <a:xfrm>
                <a:off x="3707904" y="1916832"/>
                <a:ext cx="5073525" cy="4032448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0 w 21600"/>
                  <a:gd name="T13" fmla="*/ 2147483646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999 w 21600"/>
                  <a:gd name="T22" fmla="*/ 12174 h 21600"/>
                  <a:gd name="T23" fmla="*/ 20813 w 21600"/>
                  <a:gd name="T24" fmla="*/ 17149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8562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" name="加号 15"/>
          <p:cNvSpPr/>
          <p:nvPr/>
        </p:nvSpPr>
        <p:spPr bwMode="auto">
          <a:xfrm>
            <a:off x="5795963" y="2689225"/>
            <a:ext cx="863600" cy="868363"/>
          </a:xfrm>
          <a:prstGeom prst="mathPlus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10854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49388"/>
            <a:ext cx="514985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圆角矩形标注 4"/>
          <p:cNvSpPr>
            <a:spLocks noChangeArrowheads="1"/>
          </p:cNvSpPr>
          <p:nvPr/>
        </p:nvSpPr>
        <p:spPr bwMode="auto">
          <a:xfrm>
            <a:off x="4248150" y="1449388"/>
            <a:ext cx="1403350" cy="792162"/>
          </a:xfrm>
          <a:prstGeom prst="wedgeRoundRectCallout">
            <a:avLst>
              <a:gd name="adj1" fmla="val -74181"/>
              <a:gd name="adj2" fmla="val 49014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51" name="圆角矩形标注 17"/>
          <p:cNvSpPr>
            <a:spLocks noChangeArrowheads="1"/>
          </p:cNvSpPr>
          <p:nvPr/>
        </p:nvSpPr>
        <p:spPr bwMode="auto">
          <a:xfrm>
            <a:off x="6553200" y="1449388"/>
            <a:ext cx="1690688" cy="792162"/>
          </a:xfrm>
          <a:prstGeom prst="wedgeRoundRectCallout">
            <a:avLst>
              <a:gd name="adj1" fmla="val -12032"/>
              <a:gd name="adj2" fmla="val 9643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59050" y="5059363"/>
            <a:ext cx="6051550" cy="587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1">
                <a:solidFill>
                  <a:srgbClr val="FF0000"/>
                </a:solidFill>
              </a:rPr>
              <a:t>用例：</a:t>
            </a:r>
            <a:r>
              <a:rPr lang="zh-CN" altLang="en-US" sz="2800" b="1">
                <a:solidFill>
                  <a:schemeClr val="tx2"/>
                </a:solidFill>
              </a:rPr>
              <a:t>某一个需求项的交互动作序列</a:t>
            </a:r>
          </a:p>
        </p:txBody>
      </p:sp>
      <p:sp>
        <p:nvSpPr>
          <p:cNvPr id="19" name="圆角矩形标注 18"/>
          <p:cNvSpPr>
            <a:spLocks noChangeArrowheads="1"/>
          </p:cNvSpPr>
          <p:nvPr/>
        </p:nvSpPr>
        <p:spPr bwMode="auto">
          <a:xfrm>
            <a:off x="5414963" y="4973638"/>
            <a:ext cx="3070225" cy="685800"/>
          </a:xfrm>
          <a:prstGeom prst="wedgeRoundRectCallout">
            <a:avLst>
              <a:gd name="adj1" fmla="val -22759"/>
              <a:gd name="adj2" fmla="val -11055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如何获取软件需求？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00113" y="2347913"/>
            <a:ext cx="7920037" cy="1873250"/>
            <a:chOff x="900258" y="2253425"/>
            <a:chExt cx="7920214" cy="1872208"/>
          </a:xfrm>
        </p:grpSpPr>
        <p:sp>
          <p:nvSpPr>
            <p:cNvPr id="108556" name="矩形 19"/>
            <p:cNvSpPr>
              <a:spLocks noChangeArrowheads="1"/>
            </p:cNvSpPr>
            <p:nvPr/>
          </p:nvSpPr>
          <p:spPr bwMode="auto">
            <a:xfrm>
              <a:off x="900258" y="2253425"/>
              <a:ext cx="3815757" cy="1872208"/>
            </a:xfrm>
            <a:prstGeom prst="rect">
              <a:avLst/>
            </a:prstGeom>
            <a:solidFill>
              <a:schemeClr val="bg1"/>
            </a:solidFill>
            <a:ln w="317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ts val="3500"/>
                </a:lnSpc>
                <a:buClr>
                  <a:schemeClr val="accent2"/>
                </a:buClr>
                <a:buFontTx/>
                <a:buChar char="•"/>
              </a:pPr>
              <a:r>
                <a:rPr lang="en-US" altLang="zh-CN" b="1"/>
                <a:t> </a:t>
              </a:r>
              <a:r>
                <a:rPr lang="zh-CN" altLang="zh-CN" b="1"/>
                <a:t>软件需求的结构</a:t>
              </a:r>
              <a:endParaRPr lang="en-US" altLang="zh-CN" b="1"/>
            </a:p>
            <a:p>
              <a:pPr>
                <a:lnSpc>
                  <a:spcPts val="3500"/>
                </a:lnSpc>
                <a:buClr>
                  <a:schemeClr val="accent2"/>
                </a:buClr>
                <a:buFontTx/>
                <a:buChar char="•"/>
              </a:pPr>
              <a:r>
                <a:rPr lang="en-US" altLang="zh-CN" b="1"/>
                <a:t> </a:t>
              </a:r>
              <a:r>
                <a:rPr lang="zh-CN" altLang="zh-CN" b="1"/>
                <a:t>有哪些重要的需求项</a:t>
              </a:r>
              <a:endParaRPr lang="en-US" altLang="zh-CN" b="1"/>
            </a:p>
            <a:p>
              <a:pPr>
                <a:lnSpc>
                  <a:spcPts val="3500"/>
                </a:lnSpc>
                <a:buClr>
                  <a:schemeClr val="accent2"/>
                </a:buClr>
                <a:buFontTx/>
                <a:buChar char="•"/>
              </a:pPr>
              <a:r>
                <a:rPr lang="en-US" altLang="zh-CN" b="1"/>
                <a:t> </a:t>
              </a:r>
              <a:r>
                <a:rPr lang="zh-CN" altLang="zh-CN" b="1"/>
                <a:t>需求项之间有什么关系</a:t>
              </a:r>
              <a:endParaRPr lang="en-US" altLang="zh-CN" b="1"/>
            </a:p>
            <a:p>
              <a:pPr>
                <a:lnSpc>
                  <a:spcPts val="3500"/>
                </a:lnSpc>
                <a:buClr>
                  <a:schemeClr val="accent2"/>
                </a:buClr>
                <a:buFontTx/>
                <a:buChar char="•"/>
              </a:pPr>
              <a:r>
                <a:rPr lang="en-US" altLang="zh-CN" b="1"/>
                <a:t> </a:t>
              </a:r>
              <a:r>
                <a:rPr lang="zh-CN" altLang="zh-CN" b="1"/>
                <a:t>需求项来源于哪些执行者</a:t>
              </a:r>
              <a:endParaRPr lang="zh-CN" altLang="en-US" b="1"/>
            </a:p>
          </p:txBody>
        </p:sp>
        <p:sp>
          <p:nvSpPr>
            <p:cNvPr id="108557" name="矩形 20"/>
            <p:cNvSpPr>
              <a:spLocks noChangeArrowheads="1"/>
            </p:cNvSpPr>
            <p:nvPr/>
          </p:nvSpPr>
          <p:spPr bwMode="auto">
            <a:xfrm>
              <a:off x="5868144" y="2656943"/>
              <a:ext cx="2952328" cy="1000714"/>
            </a:xfrm>
            <a:prstGeom prst="rect">
              <a:avLst/>
            </a:prstGeom>
            <a:solidFill>
              <a:schemeClr val="bg1"/>
            </a:solidFill>
            <a:ln w="412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ts val="3500"/>
                </a:lnSpc>
                <a:buClr>
                  <a:schemeClr val="accent2"/>
                </a:buClr>
                <a:buFontTx/>
                <a:buChar char="•"/>
              </a:pPr>
              <a:r>
                <a:rPr lang="en-US" altLang="zh-CN" b="1"/>
                <a:t> </a:t>
              </a:r>
              <a:r>
                <a:rPr lang="zh-CN" altLang="en-US" b="1"/>
                <a:t>对每一个需求项的详细文字描述</a:t>
              </a:r>
            </a:p>
          </p:txBody>
        </p:sp>
      </p:grp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055688" y="4808538"/>
            <a:ext cx="7862887" cy="1716087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000"/>
              </a:lnSpc>
              <a:spcAft>
                <a:spcPts val="600"/>
              </a:spcAft>
              <a:buClr>
                <a:schemeClr val="accent2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zh-CN" sz="2000" b="1"/>
              <a:t>每一个</a:t>
            </a:r>
            <a:r>
              <a:rPr lang="zh-CN" altLang="zh-CN" sz="2000" b="1">
                <a:solidFill>
                  <a:srgbClr val="FF0000"/>
                </a:solidFill>
              </a:rPr>
              <a:t>节点</a:t>
            </a:r>
            <a:r>
              <a:rPr lang="zh-CN" altLang="zh-CN" sz="2000" b="1"/>
              <a:t>就是一个</a:t>
            </a:r>
            <a:r>
              <a:rPr lang="zh-CN" altLang="zh-CN" sz="2000" b="1">
                <a:solidFill>
                  <a:srgbClr val="FF0000"/>
                </a:solidFill>
              </a:rPr>
              <a:t>用例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  <a:spcAft>
                <a:spcPts val="600"/>
              </a:spcAft>
              <a:buClr>
                <a:schemeClr val="accent2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zh-CN" sz="2000" b="1"/>
              <a:t>每一个</a:t>
            </a:r>
            <a:r>
              <a:rPr lang="zh-CN" altLang="zh-CN" sz="2000" b="1">
                <a:solidFill>
                  <a:srgbClr val="FF0000"/>
                </a:solidFill>
              </a:rPr>
              <a:t>节点</a:t>
            </a:r>
            <a:r>
              <a:rPr lang="zh-CN" altLang="zh-CN" sz="2000" b="1"/>
              <a:t>对应一段</a:t>
            </a:r>
            <a:r>
              <a:rPr lang="zh-CN" altLang="zh-CN" sz="2000" b="1">
                <a:solidFill>
                  <a:srgbClr val="FF0000"/>
                </a:solidFill>
              </a:rPr>
              <a:t>文字描述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  <a:buClr>
                <a:schemeClr val="accent2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zh-CN" sz="2000" b="1">
                <a:solidFill>
                  <a:srgbClr val="FF0000"/>
                </a:solidFill>
              </a:rPr>
              <a:t>描述</a:t>
            </a:r>
            <a:r>
              <a:rPr lang="zh-CN" altLang="zh-CN" sz="2000" b="1"/>
              <a:t>用例之间、执行者和用例之间、执行者与执行者之间的</a:t>
            </a:r>
            <a:r>
              <a:rPr lang="zh-CN" altLang="zh-CN" sz="2000" b="1">
                <a:solidFill>
                  <a:srgbClr val="FF0000"/>
                </a:solidFill>
              </a:rPr>
              <a:t>关系</a:t>
            </a:r>
            <a:r>
              <a:rPr lang="zh-CN" altLang="zh-CN" sz="2000" b="1"/>
              <a:t>。</a:t>
            </a:r>
            <a:r>
              <a:rPr lang="en-US" altLang="zh-CN" sz="2000" b="1"/>
              <a:t>  </a:t>
            </a:r>
          </a:p>
          <a:p>
            <a:pPr>
              <a:lnSpc>
                <a:spcPts val="3000"/>
              </a:lnSpc>
              <a:buClr>
                <a:schemeClr val="accent2"/>
              </a:buClr>
            </a:pPr>
            <a:r>
              <a:rPr lang="en-US" altLang="zh-CN" sz="2000" b="1"/>
              <a:t> </a:t>
            </a:r>
            <a:r>
              <a:rPr lang="zh-CN" altLang="en-US" sz="2000" b="1"/>
              <a:t>（</a:t>
            </a:r>
            <a:r>
              <a:rPr lang="zh-CN" altLang="zh-CN" sz="2000" b="1"/>
              <a:t>包含、扩展、继承</a:t>
            </a:r>
            <a:r>
              <a:rPr lang="zh-CN" altLang="en-US" sz="2000" b="1"/>
              <a:t>）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 animBg="1"/>
      <p:bldP spid="22" grpId="0" animBg="1"/>
      <p:bldP spid="22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问题演变成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47775"/>
            <a:ext cx="8270875" cy="1893888"/>
          </a:xfrm>
        </p:spPr>
        <p:txBody>
          <a:bodyPr lIns="0" tIns="0" rIns="0" bIns="0"/>
          <a:lstStyle/>
          <a:p>
            <a:pPr marL="452438" indent="-452438" eaLnBrk="1">
              <a:lnSpc>
                <a:spcPts val="3700"/>
              </a:lnSpc>
              <a:spcBef>
                <a:spcPct val="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如何确定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执行者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ts val="3700"/>
              </a:lnSpc>
              <a:spcBef>
                <a:spcPct val="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如何标识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ts val="3700"/>
              </a:lnSpc>
              <a:spcBef>
                <a:spcPct val="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如何获取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用例的内容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交互动作序列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）？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2438" indent="-452438" eaLnBrk="1">
              <a:lnSpc>
                <a:spcPts val="3700"/>
              </a:lnSpc>
              <a:spcBef>
                <a:spcPct val="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如何确定用例间、执行者间、执行者与用例之间的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219700" y="3716338"/>
            <a:ext cx="3311525" cy="719137"/>
          </a:xfrm>
          <a:prstGeom prst="wedgeRoundRectCallout">
            <a:avLst>
              <a:gd name="adj1" fmla="val -39472"/>
              <a:gd name="adj2" fmla="val -7956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以上活动的合理次序？</a:t>
            </a:r>
            <a:endParaRPr lang="en-US" altLang="zh-CN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2438" y="3416300"/>
            <a:ext cx="3614737" cy="13081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chemeClr val="tx2"/>
                </a:solidFill>
              </a:rPr>
              <a:t>获取软件需求</a:t>
            </a:r>
            <a:endParaRPr lang="en-US" altLang="zh-CN" sz="28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绘制“用例图”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685800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推荐的需求获取过程模型</a:t>
            </a:r>
          </a:p>
        </p:txBody>
      </p:sp>
      <p:pic>
        <p:nvPicPr>
          <p:cNvPr id="1105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7788"/>
            <a:ext cx="6867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95288" y="4319588"/>
            <a:ext cx="2160587" cy="523875"/>
          </a:xfrm>
          <a:prstGeom prst="wedgeRoundRectCallout">
            <a:avLst>
              <a:gd name="adj1" fmla="val 56944"/>
              <a:gd name="adj2" fmla="val -155713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zh-CN" altLang="en-US" sz="2000" b="1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但略有先后</a:t>
            </a:r>
            <a:endParaRPr lang="en-US" altLang="zh-CN" sz="20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659563" y="1597025"/>
            <a:ext cx="1965325" cy="1079500"/>
          </a:xfrm>
          <a:prstGeom prst="wedgeRoundRectCallout">
            <a:avLst>
              <a:gd name="adj1" fmla="val -77176"/>
              <a:gd name="adj2" fmla="val -42880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执行者是需求项的主要来源之一</a:t>
            </a:r>
            <a:endParaRPr lang="en-US" altLang="zh-CN" sz="20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6916738" y="5084763"/>
            <a:ext cx="1708150" cy="1008062"/>
          </a:xfrm>
          <a:prstGeom prst="wedgeRoundRectCallout">
            <a:avLst>
              <a:gd name="adj1" fmla="val -98431"/>
              <a:gd name="adj2" fmla="val -4842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最后精化用例的文字描述</a:t>
            </a:r>
            <a:endParaRPr lang="en-US" altLang="zh-CN" sz="20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19100" y="1347788"/>
            <a:ext cx="2160588" cy="496887"/>
          </a:xfrm>
          <a:prstGeom prst="rect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800" b="1">
                <a:solidFill>
                  <a:srgbClr val="FF0000"/>
                </a:solidFill>
              </a:rPr>
              <a:t>UML</a:t>
            </a:r>
            <a:r>
              <a:rPr lang="zh-CN" altLang="en-US" sz="2800" b="1">
                <a:solidFill>
                  <a:srgbClr val="FF0000"/>
                </a:solidFill>
              </a:rPr>
              <a:t>活动图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5763" y="1598983"/>
            <a:ext cx="8362701" cy="457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lvl="1" indent="-273050" eaLnBrk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约束性需求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利益相关方对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项目预算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完成时间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、必须遵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 eaLnBrk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b="0" kern="0" dirty="0"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循的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标准与规范</a:t>
            </a:r>
            <a:r>
              <a:rPr lang="en-US" altLang="zh-CN" sz="2000" b="0" kern="0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方面提出的要求</a:t>
            </a:r>
            <a:r>
              <a:rPr lang="zh-CN" altLang="en-US" sz="20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以及由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预期运行环</a:t>
            </a:r>
            <a:endParaRPr lang="en-US" altLang="zh-CN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eaLnBrk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境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的特征而产生的约束。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 eaLnBrk="1">
              <a:lnSpc>
                <a:spcPts val="39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如：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1071563" lvl="2" indent="-261938" eaLnBrk="1">
              <a:lnSpc>
                <a:spcPts val="39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MCS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可运行于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Linux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Windows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两种操作系统之上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071563" lvl="2" indent="-261938" eaLnBrk="1">
              <a:lnSpc>
                <a:spcPts val="39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MCS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必须在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个月内通过验收测试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071563" lvl="2" indent="-261938" eaLnBrk="1">
              <a:lnSpc>
                <a:spcPts val="39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项目经费必须控制在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1000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万以内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071563" lvl="2" indent="-261938" eaLnBrk="1">
              <a:lnSpc>
                <a:spcPts val="39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采用面向对象开发方法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071563" lvl="2" indent="-261938" eaLnBrk="1">
              <a:lnSpc>
                <a:spcPts val="39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……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1079500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除功能需求外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是否还有其它类型的软件需求？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需求获取过程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示例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46524" y="1184680"/>
          <a:ext cx="828092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圆角矩形标注 6"/>
          <p:cNvSpPr/>
          <p:nvPr/>
        </p:nvSpPr>
        <p:spPr bwMode="auto">
          <a:xfrm>
            <a:off x="1116013" y="2133600"/>
            <a:ext cx="6192837" cy="533400"/>
          </a:xfrm>
          <a:prstGeom prst="wedgeRoundRectCallout">
            <a:avLst>
              <a:gd name="adj1" fmla="val -43466"/>
              <a:gd name="adj2" fmla="val 148065"/>
              <a:gd name="adj3" fmla="val 16667"/>
            </a:avLst>
          </a:prstGeom>
          <a:solidFill>
            <a:schemeClr val="bg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确定关系过程，又可以补充一些内容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。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迭代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116013" y="3109913"/>
            <a:ext cx="6192837" cy="534987"/>
          </a:xfrm>
          <a:prstGeom prst="wedgeRoundRectCallout">
            <a:avLst>
              <a:gd name="adj1" fmla="val -44457"/>
              <a:gd name="adj2" fmla="val 128411"/>
              <a:gd name="adj3" fmla="val 16667"/>
            </a:avLst>
          </a:prstGeom>
          <a:solidFill>
            <a:schemeClr val="bg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经过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后，可能又会发现一些新的用例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500188" y="4162425"/>
            <a:ext cx="1223962" cy="533400"/>
          </a:xfrm>
          <a:prstGeom prst="wedgeRoundRectCallout">
            <a:avLst>
              <a:gd name="adj1" fmla="val -49059"/>
              <a:gd name="adj2" fmla="val 110721"/>
              <a:gd name="adj3" fmla="val 16667"/>
            </a:avLst>
          </a:prstGeom>
          <a:solidFill>
            <a:schemeClr val="bg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次迭代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827088" y="4699000"/>
            <a:ext cx="6048375" cy="868363"/>
          </a:xfrm>
          <a:prstGeom prst="wedgeRoundRectCallout">
            <a:avLst>
              <a:gd name="adj1" fmla="val -42456"/>
              <a:gd name="adj2" fmla="val 88958"/>
              <a:gd name="adj3" fmla="val 16667"/>
            </a:avLst>
          </a:prstGeom>
          <a:solidFill>
            <a:schemeClr val="bg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综合对所有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个用例之间的关系做精化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并逐个细化这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个用例的描述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需求获取过程模型</a:t>
            </a:r>
          </a:p>
        </p:txBody>
      </p:sp>
      <p:pic>
        <p:nvPicPr>
          <p:cNvPr id="1136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6581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43438" y="1412875"/>
            <a:ext cx="2592387" cy="576263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需求获取的方法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87389" y="1256684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如何确定执行者？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68413"/>
            <a:ext cx="8147050" cy="3889375"/>
          </a:xfrm>
        </p:spPr>
        <p:txBody>
          <a:bodyPr/>
          <a:lstStyle/>
          <a:p>
            <a:pPr marL="452438" indent="-452438" eaLnBrk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目标软件系统的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，向软件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提供信息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。或者从软件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获取信息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人员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其它软件系统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，都是</a:t>
            </a:r>
            <a:r>
              <a:rPr lang="zh-CN" altLang="en-US" sz="24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潜在的执行者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0" eaLnBrk="1">
              <a:lnSpc>
                <a:spcPts val="3500"/>
              </a:lnSpc>
              <a:spcBef>
                <a:spcPct val="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目标软件的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实际使用者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0" eaLnBrk="1">
              <a:lnSpc>
                <a:spcPts val="3500"/>
              </a:lnSpc>
              <a:spcBef>
                <a:spcPct val="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目标软件未来的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管理者、维护者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0" eaLnBrk="1">
              <a:lnSpc>
                <a:spcPts val="3500"/>
              </a:lnSpc>
              <a:spcBef>
                <a:spcPct val="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向目标软件传递信息的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如导航相机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93763" lvl="1" indent="0" eaLnBrk="1">
              <a:lnSpc>
                <a:spcPts val="3500"/>
              </a:lnSpc>
              <a:spcBef>
                <a:spcPct val="0"/>
              </a:spcBef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与目标软件交互协同的</a:t>
            </a:r>
            <a:r>
              <a:rPr lang="zh-CN" altLang="en-US" sz="2000" u="wavyHeavy" dirty="0">
                <a:latin typeface="楷体" panose="02010609060101010101" pitchFamily="49" charset="-122"/>
                <a:ea typeface="楷体" panose="02010609060101010101" pitchFamily="49" charset="-122"/>
              </a:rPr>
              <a:t>其它软件系统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如障碍识别软件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……)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6804025" y="2565400"/>
            <a:ext cx="1512888" cy="719138"/>
          </a:xfrm>
          <a:prstGeom prst="wedgeRoundRectCallout">
            <a:avLst>
              <a:gd name="adj1" fmla="val -75616"/>
              <a:gd name="adj2" fmla="val -5180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zh-CN" b="1">
                <a:solidFill>
                  <a:srgbClr val="FF0000"/>
                </a:solidFill>
              </a:rPr>
              <a:t>需要筛选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MCS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案例，有哪些执行者？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95288" y="1341438"/>
            <a:ext cx="2089150" cy="3009900"/>
            <a:chOff x="395536" y="1340768"/>
            <a:chExt cx="2088232" cy="301005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95536" y="1340768"/>
              <a:ext cx="2088232" cy="3010055"/>
            </a:xfrm>
            <a:prstGeom prst="roundRect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11778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36" y="1484784"/>
              <a:ext cx="1600200" cy="2486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875463" y="1341438"/>
            <a:ext cx="1800225" cy="3024187"/>
            <a:chOff x="6876256" y="1340768"/>
            <a:chExt cx="1800200" cy="3024336"/>
          </a:xfrm>
        </p:grpSpPr>
        <p:graphicFrame>
          <p:nvGraphicFramePr>
            <p:cNvPr id="117774" name="对象 4"/>
            <p:cNvGraphicFramePr>
              <a:graphicFrameLocks noChangeAspect="1"/>
            </p:cNvGraphicFramePr>
            <p:nvPr/>
          </p:nvGraphicFramePr>
          <p:xfrm>
            <a:off x="7092280" y="1484387"/>
            <a:ext cx="1400175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Visio" r:id="rId5" imgW="1400183" imgH="1152346" progId="Visio.Drawing.11">
                    <p:link updateAutomatic="1"/>
                  </p:oleObj>
                </mc:Choice>
                <mc:Fallback>
                  <p:oleObj name="Visio" r:id="rId5" imgW="1400183" imgH="1152346" progId="Visio.Drawing.11">
                    <p:link updateAutomatic="1"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1484387"/>
                          <a:ext cx="1400175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 bwMode="auto">
            <a:xfrm>
              <a:off x="6876256" y="1340768"/>
              <a:ext cx="1800200" cy="3024336"/>
            </a:xfrm>
            <a:prstGeom prst="roundRect">
              <a:avLst/>
            </a:prstGeom>
            <a:noFill/>
            <a:ln w="50800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395288" y="4891088"/>
            <a:ext cx="1944687" cy="769937"/>
          </a:xfrm>
          <a:prstGeom prst="wedgeRoundRectCallout">
            <a:avLst>
              <a:gd name="adj1" fmla="val -10468"/>
              <a:gd name="adj2" fmla="val -10142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目标软件的用户</a:t>
            </a:r>
            <a:endParaRPr lang="en-US" altLang="zh-CN" sz="20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2771775" y="4868863"/>
            <a:ext cx="2232025" cy="792162"/>
          </a:xfrm>
          <a:prstGeom prst="wedgeRoundRectCallout">
            <a:avLst>
              <a:gd name="adj1" fmla="val -16134"/>
              <a:gd name="adj2" fmla="val -9273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与目标软件交互的</a:t>
            </a:r>
            <a:endParaRPr lang="en-US" altLang="zh-CN" sz="20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物理装置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5940425" y="4891088"/>
            <a:ext cx="2879725" cy="769937"/>
          </a:xfrm>
          <a:prstGeom prst="wedgeRoundRectCallout">
            <a:avLst>
              <a:gd name="adj1" fmla="val -13074"/>
              <a:gd name="adj2" fmla="val -101273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与目标软件交互的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500"/>
              </a:spcBef>
              <a:buClr>
                <a:srgbClr val="3333CC"/>
              </a:buClr>
            </a:pPr>
            <a:r>
              <a:rPr lang="zh-CN" altLang="en-US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软件系统</a:t>
            </a:r>
            <a:endParaRPr lang="en-US" altLang="zh-CN" sz="20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771775" y="1341438"/>
            <a:ext cx="3816350" cy="3024187"/>
            <a:chOff x="2771800" y="1340768"/>
            <a:chExt cx="3816424" cy="3024336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771800" y="1340768"/>
              <a:ext cx="3816424" cy="3024336"/>
            </a:xfrm>
            <a:prstGeom prst="round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117773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167" y="1514847"/>
              <a:ext cx="3248025" cy="2562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1042988" y="5805488"/>
            <a:ext cx="7416800" cy="50323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lIns="0" tIns="0" rIns="0" bIns="36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识别一个软件系统的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执行者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，可以按这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三类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作判别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下图中哪些执行者的命名不妥？</a:t>
            </a:r>
          </a:p>
        </p:txBody>
      </p:sp>
      <p:grpSp>
        <p:nvGrpSpPr>
          <p:cNvPr id="118787" name="组合 7"/>
          <p:cNvGrpSpPr>
            <a:grpSpLocks/>
          </p:cNvGrpSpPr>
          <p:nvPr/>
        </p:nvGrpSpPr>
        <p:grpSpPr bwMode="auto">
          <a:xfrm>
            <a:off x="395288" y="1341438"/>
            <a:ext cx="2089150" cy="3009900"/>
            <a:chOff x="395536" y="1340768"/>
            <a:chExt cx="2088232" cy="301005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95536" y="1340768"/>
              <a:ext cx="2088232" cy="3010055"/>
            </a:xfrm>
            <a:prstGeom prst="roundRect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11880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36" y="1484784"/>
              <a:ext cx="1600200" cy="2486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8788" name="组合 2"/>
          <p:cNvGrpSpPr>
            <a:grpSpLocks/>
          </p:cNvGrpSpPr>
          <p:nvPr/>
        </p:nvGrpSpPr>
        <p:grpSpPr bwMode="auto">
          <a:xfrm>
            <a:off x="6875463" y="1341438"/>
            <a:ext cx="1800225" cy="3024187"/>
            <a:chOff x="6876256" y="1340768"/>
            <a:chExt cx="1800200" cy="3024336"/>
          </a:xfrm>
        </p:grpSpPr>
        <p:graphicFrame>
          <p:nvGraphicFramePr>
            <p:cNvPr id="118801" name="对象 4"/>
            <p:cNvGraphicFramePr>
              <a:graphicFrameLocks noChangeAspect="1"/>
            </p:cNvGraphicFramePr>
            <p:nvPr/>
          </p:nvGraphicFramePr>
          <p:xfrm>
            <a:off x="7092280" y="1484387"/>
            <a:ext cx="1400175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Visio" r:id="rId5" imgW="1400183" imgH="1152346" progId="Visio.Drawing.11">
                    <p:link updateAutomatic="1"/>
                  </p:oleObj>
                </mc:Choice>
                <mc:Fallback>
                  <p:oleObj name="Visio" r:id="rId5" imgW="1400183" imgH="1152346" progId="Visio.Drawing.11">
                    <p:link updateAutomatic="1"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1484387"/>
                          <a:ext cx="1400175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 bwMode="auto">
            <a:xfrm>
              <a:off x="6876256" y="1340768"/>
              <a:ext cx="1800200" cy="3024336"/>
            </a:xfrm>
            <a:prstGeom prst="roundRect">
              <a:avLst/>
            </a:prstGeom>
            <a:noFill/>
            <a:ln w="50800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95288" y="1341438"/>
            <a:ext cx="2089150" cy="3024187"/>
            <a:chOff x="-2484784" y="1340768"/>
            <a:chExt cx="2088232" cy="3024336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-2484784" y="1340768"/>
              <a:ext cx="2088232" cy="3024336"/>
            </a:xfrm>
            <a:prstGeom prst="roundRect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11880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38432" y="1609923"/>
              <a:ext cx="795528" cy="2486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圆角矩形 24"/>
          <p:cNvSpPr/>
          <p:nvPr/>
        </p:nvSpPr>
        <p:spPr bwMode="auto">
          <a:xfrm>
            <a:off x="2771800" y="1340768"/>
            <a:ext cx="3816424" cy="3024336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  <a:bevelB w="12700"/>
          </a:sp3d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118793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557338"/>
            <a:ext cx="32480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47675" y="4891088"/>
            <a:ext cx="8301038" cy="1087437"/>
            <a:chOff x="374650" y="4891088"/>
            <a:chExt cx="8301161" cy="1087140"/>
          </a:xfrm>
        </p:grpSpPr>
        <p:sp>
          <p:nvSpPr>
            <p:cNvPr id="118795" name="圆角矩形标注 19"/>
            <p:cNvSpPr>
              <a:spLocks noChangeArrowheads="1"/>
            </p:cNvSpPr>
            <p:nvPr/>
          </p:nvSpPr>
          <p:spPr bwMode="auto">
            <a:xfrm>
              <a:off x="374650" y="4891088"/>
              <a:ext cx="8235950" cy="625475"/>
            </a:xfrm>
            <a:prstGeom prst="wedgeRoundRectCallout">
              <a:avLst>
                <a:gd name="adj1" fmla="val -31310"/>
                <a:gd name="adj2" fmla="val -117935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500"/>
                </a:spcBef>
                <a:buClr>
                  <a:srgbClr val="3333CC"/>
                </a:buClr>
              </a:pPr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命名太抽象</a:t>
              </a:r>
              <a:r>
                <a:rPr lang="zh-CN" altLang="en-US" sz="2000" b="1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不能体现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执行者</a:t>
              </a:r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在与目标软件交互过程中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扮演角色</a:t>
              </a:r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的含义</a:t>
              </a:r>
              <a:endPara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787965" y="5516392"/>
              <a:ext cx="3887846" cy="46183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到底使用软件的什么功能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确定执行者之间的关系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6975"/>
            <a:ext cx="8375650" cy="1223963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假设，经过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与用户协商确认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，“控制者”可使用软件提供给“观察者”的所有功能。那么：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2492375"/>
            <a:ext cx="6858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矩形 5"/>
          <p:cNvSpPr>
            <a:spLocks noChangeArrowheads="1"/>
          </p:cNvSpPr>
          <p:nvPr/>
        </p:nvSpPr>
        <p:spPr bwMode="auto">
          <a:xfrm>
            <a:off x="5830888" y="3644900"/>
            <a:ext cx="685800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2843213" y="2781300"/>
            <a:ext cx="1512887" cy="503238"/>
          </a:xfrm>
          <a:prstGeom prst="wedgeRoundRectCallout">
            <a:avLst>
              <a:gd name="adj1" fmla="val 96907"/>
              <a:gd name="adj2" fmla="val 163944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继承关系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需求获取过程模型</a:t>
            </a:r>
          </a:p>
        </p:txBody>
      </p:sp>
      <p:pic>
        <p:nvPicPr>
          <p:cNvPr id="1208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84313"/>
            <a:ext cx="76581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188" y="2801938"/>
            <a:ext cx="6337300" cy="120332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zh-CN" altLang="en-US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11188" y="4445000"/>
            <a:ext cx="2447925" cy="877888"/>
          </a:xfrm>
          <a:prstGeom prst="wedgeRoundRectCallout">
            <a:avLst>
              <a:gd name="adj1" fmla="val 19200"/>
              <a:gd name="adj2" fmla="val -127349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需求获取的核心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完整、质量保证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需求获取的方法</a:t>
            </a:r>
            <a:endParaRPr lang="zh-CN" altLang="en-GB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340768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22300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如何标识用例？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251520" y="1124744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35150" y="1268413"/>
            <a:ext cx="6624638" cy="46196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什么功能、哪些性能需求、质量要求、约束条件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35150" y="2636838"/>
            <a:ext cx="3889375" cy="46196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用户实际的工作过程、步骤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2268538" y="4437063"/>
            <a:ext cx="4895850" cy="503237"/>
          </a:xfrm>
          <a:prstGeom prst="wedgeRoundRectCallout">
            <a:avLst>
              <a:gd name="adj1" fmla="val -43065"/>
              <a:gd name="adj2" fmla="val -220347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zh-CN" b="1"/>
              <a:t>研究</a:t>
            </a:r>
            <a:r>
              <a:rPr lang="zh-CN" altLang="zh-CN" b="1">
                <a:solidFill>
                  <a:srgbClr val="FF0000"/>
                </a:solidFill>
              </a:rPr>
              <a:t>业务流程</a:t>
            </a:r>
            <a:r>
              <a:rPr lang="zh-CN" altLang="zh-CN" b="1"/>
              <a:t>是获取需求的好方法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小结：软件需求的分类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39850"/>
            <a:ext cx="82153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5243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：利益相关方要求目标软件系统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应该具有的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452438" indent="-4524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质量需求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：利益相关方对目标软件系统的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质量要求</a:t>
            </a:r>
            <a:endParaRPr lang="en-US" altLang="zh-CN" sz="2000" b="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（包括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性能需求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可靠性需求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等）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452438" indent="-4524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约束性需求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：利益相关方对项目预算、完成时间、技术选型、必须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遵循的标准与规范等方面提出的要求</a:t>
            </a:r>
            <a:r>
              <a:rPr lang="zh-CN" altLang="en-US" sz="20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以及由预期运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2000" b="0" kern="0" dirty="0">
                <a:latin typeface="微软雅黑" pitchFamily="34" charset="-122"/>
                <a:ea typeface="微软雅黑" pitchFamily="34" charset="-122"/>
              </a:rPr>
              <a:t>行环境的特征而产生的约束</a:t>
            </a:r>
            <a:endParaRPr lang="en-US" altLang="zh-CN" sz="2000" b="0" kern="0" dirty="0">
              <a:latin typeface="微软雅黑" pitchFamily="34" charset="-122"/>
              <a:ea typeface="微软雅黑" pitchFamily="34" charset="-122"/>
            </a:endParaRPr>
          </a:p>
          <a:p>
            <a:pPr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u="sng" kern="0" dirty="0">
                <a:latin typeface="楷体" pitchFamily="49" charset="-122"/>
                <a:ea typeface="楷体" pitchFamily="49" charset="-122"/>
              </a:rPr>
              <a:t>质量需求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”与“</a:t>
            </a:r>
            <a:r>
              <a:rPr lang="zh-CN" altLang="en-US" sz="2400" u="sng" kern="0" dirty="0">
                <a:latin typeface="楷体" pitchFamily="49" charset="-122"/>
                <a:ea typeface="楷体" pitchFamily="49" charset="-122"/>
              </a:rPr>
              <a:t>约束性需求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”合称</a:t>
            </a:r>
            <a:r>
              <a:rPr lang="en-US" altLang="zh-CN" sz="2400" b="0" kern="0" dirty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非功能性需求</a:t>
            </a:r>
            <a:endParaRPr lang="en-US" altLang="zh-CN" sz="2400" kern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751" y="5013325"/>
            <a:ext cx="807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前述结构化：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业务需求、用户需求、功能需求、非功能需求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通过需求调查发现用例：用户访谈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68413"/>
            <a:ext cx="8147050" cy="2305050"/>
          </a:xfrm>
        </p:spPr>
        <p:txBody>
          <a:bodyPr/>
          <a:lstStyle/>
          <a:p>
            <a:pPr marL="357188" indent="-357188" eaLnBrk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  <a:buSzPct val="80000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精心策划、准备访谈计划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4375" lvl="1" indent="-261938" eaLnBrk="1">
              <a:lnSpc>
                <a:spcPts val="37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给用户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心理暗示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访谈很重要，不可随便应付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4375" lvl="1" indent="-261938" eaLnBrk="1">
              <a:lnSpc>
                <a:spcPts val="3700"/>
              </a:lnSpc>
              <a:spcBef>
                <a:spcPct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避免单次访谈的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时间过长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心理学研究表明，人的注意力持续时间在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分钟之间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693738"/>
          </a:xfrm>
        </p:spPr>
        <p:txBody>
          <a:bodyPr/>
          <a:lstStyle/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用户访谈的要领：如何预设问题？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47050" cy="1873250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精心策划、准备访谈计划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合理设置、组合开放式、封闭式、半封闭式问题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开放式、封闭式与半封闭式问题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4464050"/>
          </a:xfrm>
        </p:spPr>
        <p:txBody>
          <a:bodyPr/>
          <a:lstStyle/>
          <a:p>
            <a:pPr marL="604838" indent="-342900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开放式问题示例：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38238" lvl="1" indent="-342900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你对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在月球车移动控制方面有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要求和期望？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4838" indent="-342900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封闭式问题示例：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38238" lvl="1" indent="-342900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月球车在移动过程中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需接收用户的暂停指令？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4838" indent="-342900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半封闭式问题示例：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38238" lvl="1" indent="-342900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控制脚本程序中可以包含以下哪些指令类别？ 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8" lvl="2" indent="0" eaLnBrk="1">
              <a:lnSpc>
                <a:spcPct val="150000"/>
              </a:lnSpc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□ 移动至指定位置； □ 移动并照相；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8" lvl="2" indent="0" eaLnBrk="1">
              <a:lnSpc>
                <a:spcPct val="150000"/>
              </a:lnSpc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□ 移动并取样；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□ 条件判断；□  循环。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6100" y="1322388"/>
            <a:ext cx="1836738" cy="522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问答题</a:t>
            </a:r>
            <a:endParaRPr lang="zh-CN" altLang="zh-CN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0863" y="2420938"/>
            <a:ext cx="1835150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判断题</a:t>
            </a:r>
            <a:endParaRPr lang="zh-CN" altLang="zh-CN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13" y="3563938"/>
            <a:ext cx="1836737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选择题</a:t>
            </a:r>
            <a:endParaRPr lang="zh-CN" altLang="zh-CN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半封闭式与开放式问题的结合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3240088"/>
          </a:xfrm>
        </p:spPr>
        <p:txBody>
          <a:bodyPr/>
          <a:lstStyle/>
          <a:p>
            <a:pPr marL="357188" indent="-35718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示例：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1" indent="-35718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控制脚本程序中可以包含以下哪些指令类别？  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8" lvl="2" indent="0" eaLnBrk="1">
              <a:lnSpc>
                <a:spcPct val="15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□ 移动至指定位置； □ 移动并照相；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8" lvl="2" indent="0" eaLnBrk="1">
              <a:lnSpc>
                <a:spcPct val="15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□ 移动并取样；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□ 条件判断；□ 循环；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8" lvl="2" indent="0" eaLnBrk="1">
              <a:lnSpc>
                <a:spcPct val="15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□ 其他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请具体说明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u="sng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开放式、封闭式与半封闭式问题的比较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1484313"/>
          <a:ext cx="8642350" cy="3833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2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0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88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6395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问题类别</a:t>
                      </a:r>
                    </a:p>
                  </a:txBody>
                  <a:tcPr marL="91455" marR="91455" marT="45713" marB="4571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特征</a:t>
                      </a:r>
                    </a:p>
                  </a:txBody>
                  <a:tcPr marL="91455" marR="91455" marT="45713" marB="4571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回答难度</a:t>
                      </a:r>
                    </a:p>
                  </a:txBody>
                  <a:tcPr marL="91455" marR="91455" marT="45713" marB="4571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</a:p>
                  </a:txBody>
                  <a:tcPr marL="91455" marR="91455" marT="45713" marB="4571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信息收集的有效性</a:t>
                      </a:r>
                    </a:p>
                  </a:txBody>
                  <a:tcPr marL="91455" marR="91455" marT="45713" marB="45713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诱导性</a:t>
                      </a:r>
                    </a:p>
                  </a:txBody>
                  <a:tcPr marL="91455" marR="91455" marT="45713" marB="45713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9951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开放式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回答无限制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难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可能浪费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最好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很弱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9951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半封闭式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从若干选项中选择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较易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比较节约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较弱（可能遗漏）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较强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9951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封闭式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只有两个选项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最易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节约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最弱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itchFamily="49" charset="-122"/>
                          <a:ea typeface="楷体" pitchFamily="49" charset="-122"/>
                        </a:rPr>
                        <a:t>最强</a:t>
                      </a:r>
                    </a:p>
                  </a:txBody>
                  <a:tcPr marL="91455" marR="91455" marT="45713" marB="4571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advClick="0" advTm="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开放式、封闭式还是半封闭式？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3240087"/>
          </a:xfrm>
        </p:spPr>
        <p:txBody>
          <a:bodyPr/>
          <a:lstStyle/>
          <a:p>
            <a:pPr marL="452438" indent="-4524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2400" u="wavyHeavy" dirty="0">
                <a:latin typeface="宋体" panose="02010600030101010101" pitchFamily="2" charset="-122"/>
                <a:ea typeface="宋体" panose="02010600030101010101" pitchFamily="2" charset="-122"/>
              </a:rPr>
              <a:t>答案可选范围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比较明确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的问题，使用封闭式、半封闭式，或者半封闭式与开放式问题的结合，节约时间，降低用户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回答问题的难度。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ts val="3500"/>
              </a:lnSpc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注意避免遗漏，避免先入为主而误导用户。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，使用开放式问题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注意聚焦，避免信马由缰浪费时间。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慎设封闭式问题！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82713"/>
            <a:ext cx="8002587" cy="533400"/>
          </a:xfrm>
        </p:spPr>
        <p:txBody>
          <a:bodyPr/>
          <a:lstStyle/>
          <a:p>
            <a:pPr marL="452438" indent="-452438" eaLnBrk="1">
              <a:lnSpc>
                <a:spcPct val="10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避免因问题设置，误导用户或损害用户答案的真实性。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4075" y="2276475"/>
            <a:ext cx="4968875" cy="768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CC"/>
              </a:buClr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你喜欢新口味的可口可乐吗？ </a:t>
            </a:r>
            <a:endParaRPr lang="en-US" altLang="zh-CN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□ 喜欢 □ 不喜欢 □ 无所谓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075" y="3697288"/>
            <a:ext cx="4968875" cy="11382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CC"/>
              </a:buClr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请按你的喜好程度从高到低排序： </a:t>
            </a:r>
            <a:endParaRPr lang="en-US" altLang="zh-CN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□ 老口味可口可乐  □ 新口味可口可乐 </a:t>
            </a:r>
            <a:endParaRPr lang="en-US" altLang="zh-CN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□ 百事可乐  □ 芬达</a:t>
            </a:r>
          </a:p>
        </p:txBody>
      </p:sp>
      <p:sp>
        <p:nvSpPr>
          <p:cNvPr id="4" name="下箭头 3"/>
          <p:cNvSpPr>
            <a:spLocks noChangeArrowheads="1"/>
          </p:cNvSpPr>
          <p:nvPr/>
        </p:nvSpPr>
        <p:spPr bwMode="auto">
          <a:xfrm>
            <a:off x="4284663" y="3192463"/>
            <a:ext cx="649287" cy="504825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3" grpId="0" animBg="1"/>
      <p:bldP spid="9" grpId="0" animBg="1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问题类别的选择示例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4938" y="2138363"/>
            <a:ext cx="6551612" cy="768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当业务受理完成后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自动将相关数据转给业务审核部门？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□ 是 □ 否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04938" y="3141663"/>
            <a:ext cx="6551612" cy="1952625"/>
            <a:chOff x="1116385" y="3140968"/>
            <a:chExt cx="6551959" cy="1953164"/>
          </a:xfrm>
        </p:grpSpPr>
        <p:sp>
          <p:nvSpPr>
            <p:cNvPr id="7" name="TextBox 6"/>
            <p:cNvSpPr txBox="1"/>
            <p:nvPr/>
          </p:nvSpPr>
          <p:spPr>
            <a:xfrm>
              <a:off x="1116385" y="3955580"/>
              <a:ext cx="6551959" cy="11385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当业务受理完成后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自动将相关数据转给哪些部门？ 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□ 业务审核部  □ 客户服务部 </a:t>
              </a:r>
              <a:endParaRPr lang="en-US" altLang="zh-CN" sz="20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□ 财务部  □ 其他部门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请说明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) </a:t>
              </a:r>
              <a:r>
                <a:rPr lang="en-US" altLang="zh-CN" sz="2000" b="1" u="sng" dirty="0">
                  <a:latin typeface="微软雅黑" pitchFamily="34" charset="-122"/>
                  <a:ea typeface="微软雅黑" pitchFamily="34" charset="-122"/>
                </a:rPr>
                <a:t>                        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sp>
          <p:nvSpPr>
            <p:cNvPr id="132103" name="下箭头 7"/>
            <p:cNvSpPr>
              <a:spLocks noChangeArrowheads="1"/>
            </p:cNvSpPr>
            <p:nvPr/>
          </p:nvSpPr>
          <p:spPr bwMode="auto">
            <a:xfrm>
              <a:off x="3995936" y="3140968"/>
              <a:ext cx="649288" cy="781050"/>
            </a:xfrm>
            <a:prstGeom prst="downArrow">
              <a:avLst>
                <a:gd name="adj1" fmla="val 50000"/>
                <a:gd name="adj2" fmla="val 49899"/>
              </a:avLst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6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6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6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6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FontTx/>
                <a:buChar char="•"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6562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合理组合</a:t>
            </a:r>
            <a:r>
              <a:rPr lang="zh-CN" altLang="en-US" sz="2400" kern="0" dirty="0">
                <a:latin typeface="宋体" panose="02010600030101010101" pitchFamily="2" charset="-122"/>
                <a:ea typeface="宋体" panose="02010600030101010101" pitchFamily="2" charset="-122"/>
              </a:rPr>
              <a:t>开放式、封闭式及半封闭式问题</a:t>
            </a:r>
            <a:endParaRPr lang="en-US" altLang="zh-CN" sz="2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如何组织问题？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47050" cy="2232025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精心策划、准备访谈计划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合理设置、组合开放式、封闭式、半封闭式问题。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按照业务逻辑线索组织问题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用户真实的业务工作流程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93763" lvl="1" indent="-357188" eaLnBrk="1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问题组织方式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：业务逻辑线索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339850"/>
            <a:ext cx="8364538" cy="2952750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观察者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视角，按照漫游环境创建、观察漫游过程的线索组织问题。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控制者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视角，按照漫游环境创建、月球车移动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移动并照相、移动并取样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、执行控制脚本的线索组织问题。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按功能分解方式提问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1079500"/>
          </a:xfrm>
        </p:spPr>
        <p:txBody>
          <a:bodyPr/>
          <a:lstStyle/>
          <a:p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练习：是否软件需求项？</a:t>
            </a:r>
            <a: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什么类别的需求项？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6563" y="1700213"/>
            <a:ext cx="8507412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>
              <a:lnSpc>
                <a:spcPts val="37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、目标软件必须用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语言实现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、目标软件必须由一个主控模块和分别负责移动、照相和岩土 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采集控制的三个子模块构成。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、目标软件必须在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0.5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秒内响应外部事件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、当目标软件与用户交互时，必须使用特定的菜单和对话框。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如何组织问题？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（续）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268413"/>
            <a:ext cx="8147050" cy="3168650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精心策划、准备访谈计划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合理设置、组合开放式、封闭式、半封闭式问题；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按照业务逻辑线索而非功能分解方式组织问题；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从具体到一般、从一般到具体，或者从具体到一般再到具体的逻辑组织问题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问题组织方式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：从一般到具体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79512" y="1484784"/>
          <a:ext cx="87849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15925" y="3068638"/>
            <a:ext cx="9350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问题组织方式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：从具体到一般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251520" y="1484784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11188" y="1700213"/>
            <a:ext cx="9366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问题组织方式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：从具体到一般，再到具体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370856" y="4437112"/>
          <a:ext cx="8377608" cy="226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395536" y="1268760"/>
          <a:ext cx="8377608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81000" y="1268413"/>
            <a:ext cx="9366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用户访谈的要领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196975"/>
            <a:ext cx="8551862" cy="3681413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精心策划、准备访谈计划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合理设置、组合开放性、封闭式、半封闭式问题。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按照业务逻辑线索而非功能分解的方式组织问题。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按照从具体到一般、从一般到具体，或者从具体到一般再到具体的逻辑组织问题。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让用户在访谈前，有足够的时间思考预设问题，避免仓促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用户访谈的要领：交流技巧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96975"/>
            <a:ext cx="8291513" cy="3529013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避免信息</a:t>
            </a:r>
            <a:r>
              <a:rPr lang="zh-CN" altLang="en-US" sz="2400" u="wavyHeavy" dirty="0">
                <a:latin typeface="宋体" panose="02010600030101010101" pitchFamily="2" charset="-122"/>
                <a:ea typeface="宋体" panose="02010600030101010101" pitchFamily="2" charset="-122"/>
              </a:rPr>
              <a:t>片面性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避免遗漏、偏听偏信、主观臆断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利用图形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草图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一图胜千言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采用有效的交流模式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问题、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听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回答、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在聚焦式、发散式讨论之间</a:t>
            </a:r>
            <a:r>
              <a:rPr lang="zh-CN" altLang="en-US" sz="2400" u="wavyHeavy" dirty="0">
                <a:latin typeface="宋体" panose="02010600030101010101" pitchFamily="2" charset="-122"/>
                <a:ea typeface="宋体" panose="02010600030101010101" pitchFamily="2" charset="-122"/>
              </a:rPr>
              <a:t>合理平衡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避免因过度聚焦而遗漏，避免因发散而浪费时间。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另一需求调查方法：用户调查问卷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68413"/>
            <a:ext cx="8226425" cy="3168650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控制问卷的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篇幅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据心理学研究成果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问卷不应超过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尽量减少答卷难度和工作量（答卷时间不超过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控制问题的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从易到难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避免一开始就让用户产生挫折感；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93763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问题的组织应体现逻辑相关性，避免因跳跃、杂乱而干扰用户答题时的思维连贯性。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通过研究业务流程发现用例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196975"/>
            <a:ext cx="8291513" cy="2305050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通过研究业务文档、现场观摩，理解业务流程，并据此主动提取需求项、串接需求项。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要领：构思如何基于目标软件，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2000" u="wavyHeavy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手工业务处理流程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而非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以目标软件模拟手工流程。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问题寻源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288" y="1341438"/>
            <a:ext cx="8280400" cy="20240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使用新系统的感觉如何？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“除了能较快获得一些统计数据，其它方面的工作更繁琐了”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288" y="3644900"/>
            <a:ext cx="8280400" cy="13795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无纸化办公系统的节约效果如何？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”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“产生了更多的废纸，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……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084888" y="5445125"/>
            <a:ext cx="2016125" cy="647700"/>
          </a:xfrm>
          <a:prstGeom prst="wedgeRoundRectCallout">
            <a:avLst>
              <a:gd name="adj1" fmla="val -21282"/>
              <a:gd name="adj2" fmla="val -17210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原因何在？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1079500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了解一般的用例获取方法之后，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再回到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792288"/>
            <a:ext cx="8716963" cy="2716212"/>
          </a:xfrm>
        </p:spPr>
        <p:txBody>
          <a:bodyPr lIns="0" tIns="0" rIns="0" bIns="0"/>
          <a:lstStyle/>
          <a:p>
            <a:pPr marL="452438" indent="-452438" eaLnBrk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通过用户访谈，“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的要求如下：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需求陈述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93763" lvl="1" indent="-357188" eaLnBrk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让月球车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沿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最优路径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指定坐标，并自动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；在移动过程中，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r>
              <a:rPr lang="zh-CN" altLang="en-US" sz="2000" u="wavyHeavy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全景相机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每移动一步拍照。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指定区域正前方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米，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zh-CN" altLang="en-US" sz="2000" u="wavyHeavy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广角相机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拍照，压缩并保存图像。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指定坐标，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zh-CN" altLang="en-US" sz="2000" u="wavyHeavy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岩石取样机构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取样。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03888" y="2843213"/>
            <a:ext cx="1728787" cy="4318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移动且避障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59563" y="3789363"/>
            <a:ext cx="1728787" cy="4318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移动并照相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06850" y="4448175"/>
            <a:ext cx="1728788" cy="431800"/>
          </a:xfrm>
          <a:prstGeom prst="rect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</a:rPr>
              <a:t>移动并取样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heme/theme1.xml><?xml version="1.0" encoding="utf-8"?>
<a:theme xmlns:a="http://schemas.openxmlformats.org/drawingml/2006/main" name="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D:\office97\Templates\CMG Cursus.pot</Template>
  <TotalTime>162003</TotalTime>
  <Words>7280</Words>
  <Application>Microsoft Office PowerPoint</Application>
  <PresentationFormat>全屏显示(4:3)</PresentationFormat>
  <Paragraphs>897</Paragraphs>
  <Slides>129</Slides>
  <Notes>30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链接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8" baseType="lpstr">
      <vt:lpstr>黑体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Book Antiqua</vt:lpstr>
      <vt:lpstr>Bookman Old Style</vt:lpstr>
      <vt:lpstr>Britannic Bold</vt:lpstr>
      <vt:lpstr>Tahoma</vt:lpstr>
      <vt:lpstr>Times New Roman</vt:lpstr>
      <vt:lpstr>Wingdings</vt:lpstr>
      <vt:lpstr>CMG Cursus</vt:lpstr>
      <vt:lpstr>5_CMG Cursus</vt:lpstr>
      <vt:lpstr>D:\01.nudt\lectures\OOSE\2012.share\UML.vsd\绘图\~用例-5\参与者.7</vt:lpstr>
      <vt:lpstr>D:\01.nudt\lectures\OOSE\2012.share\UML.vsd\绘图\~用例-5\参与者.7</vt:lpstr>
      <vt:lpstr>位图图像</vt:lpstr>
      <vt:lpstr>               软件工程 第3讲 需求获取    3.1 软件需求及其重要性</vt:lpstr>
      <vt:lpstr>从一个系统案例开始</vt:lpstr>
      <vt:lpstr>场景设想</vt:lpstr>
      <vt:lpstr>值得思考的问题</vt:lpstr>
      <vt:lpstr>什么是软件需求？</vt:lpstr>
      <vt:lpstr>除功能需求外， 是否还有其它类型的软件需求？</vt:lpstr>
      <vt:lpstr>除功能需求外， 是否还有其它类型的软件需求？</vt:lpstr>
      <vt:lpstr>小结：软件需求的分类</vt:lpstr>
      <vt:lpstr>练习：是否软件需求项？              什么类别的需求项？</vt:lpstr>
      <vt:lpstr>软件需求及其重要性</vt:lpstr>
      <vt:lpstr>回到案例，值得进一步思考的问题</vt:lpstr>
      <vt:lpstr>软件需求的重要性</vt:lpstr>
      <vt:lpstr>什么是高质量的软件需求？</vt:lpstr>
      <vt:lpstr>软件需求的其它质量要素</vt:lpstr>
      <vt:lpstr>练习：发现软件需求描述的缺陷</vt:lpstr>
      <vt:lpstr>真实性方面是否存在缺陷？</vt:lpstr>
      <vt:lpstr>一致性？</vt:lpstr>
      <vt:lpstr>精确性？</vt:lpstr>
      <vt:lpstr>完全性？</vt:lpstr>
      <vt:lpstr>可行性？</vt:lpstr>
      <vt:lpstr>可验证性？</vt:lpstr>
      <vt:lpstr>改进的软件需求描述</vt:lpstr>
      <vt:lpstr>总结：软件需求的概念及其重要性</vt:lpstr>
      <vt:lpstr>PowerPoint 演示文稿</vt:lpstr>
      <vt:lpstr>如何表示软件需求？</vt:lpstr>
      <vt:lpstr>能否将文字与图形表示相结合 描述软件需求？</vt:lpstr>
      <vt:lpstr>软件需求的表示方法</vt:lpstr>
      <vt:lpstr>如何描述软件需求项？</vt:lpstr>
      <vt:lpstr>⑴、如何描述非功能需求项？</vt:lpstr>
      <vt:lpstr>⑵、如何描述功能需求项？</vt:lpstr>
      <vt:lpstr>示例：输入-输出关系描述功能需求项</vt:lpstr>
      <vt:lpstr>找问题，探索更好的需求描述方式</vt:lpstr>
      <vt:lpstr>进一步的问题</vt:lpstr>
      <vt:lpstr>输入-输出关系描述方式的缺陷</vt:lpstr>
      <vt:lpstr>如何克服此缺陷？</vt:lpstr>
      <vt:lpstr>引入“用例”描述功能需求项</vt:lpstr>
      <vt:lpstr>用例的示例</vt:lpstr>
      <vt:lpstr>用例 与 输入-输出关系 两种功能需求描述方式的比较</vt:lpstr>
      <vt:lpstr>小结：软件需求的表示方法</vt:lpstr>
      <vt:lpstr>用例之间可能存在哪些关系？</vt:lpstr>
      <vt:lpstr>如何避免在用例中 重复描述相同的交互动作序列？</vt:lpstr>
      <vt:lpstr>利用包含关系简化用例描述</vt:lpstr>
      <vt:lpstr>除包含外，用例之间是否还存在 其它可能的关系？</vt:lpstr>
      <vt:lpstr>一种可能的描述方案</vt:lpstr>
      <vt:lpstr>如何分离异常处理与正常处理逻辑？</vt:lpstr>
      <vt:lpstr>程序设计中结构化异常处理示例</vt:lpstr>
      <vt:lpstr>改进的描述方案1：分离正常处理与异常处理</vt:lpstr>
      <vt:lpstr>扩展交互动作的描述方法</vt:lpstr>
      <vt:lpstr>改进的描述方案2： 进一步分离异常处理与正常处理</vt:lpstr>
      <vt:lpstr>分别描述  被扩展用例 与 扩展用例</vt:lpstr>
      <vt:lpstr>单独描述 扩展用例</vt:lpstr>
      <vt:lpstr>两种描述方案如何取舍？</vt:lpstr>
      <vt:lpstr>包含与扩展关系的比较</vt:lpstr>
      <vt:lpstr>小结：软件需求的表示方法</vt:lpstr>
      <vt:lpstr>为什么描述执行者与用例之间的关系？</vt:lpstr>
      <vt:lpstr>执行者与用例之间关系的语义</vt:lpstr>
      <vt:lpstr>执行者与用例之间关联边的方向</vt:lpstr>
      <vt:lpstr>特殊情况下可采用有向边</vt:lpstr>
      <vt:lpstr>可采用有向边的另一种特殊情况</vt:lpstr>
      <vt:lpstr>小结：软件需求的表示方法</vt:lpstr>
      <vt:lpstr>在执行者之间引入继承关系</vt:lpstr>
      <vt:lpstr>总结：软件需求的表示方法</vt:lpstr>
      <vt:lpstr>总结：软件需求的表示方法</vt:lpstr>
      <vt:lpstr>   软件工程 第3讲 需求获取   3.3 如何创建用例图</vt:lpstr>
      <vt:lpstr>回到MCS案例</vt:lpstr>
      <vt:lpstr>回顾1：为什么首先必须获取软件需求</vt:lpstr>
      <vt:lpstr>回顾2：软件需求的表示</vt:lpstr>
      <vt:lpstr>问题演变成……</vt:lpstr>
      <vt:lpstr>推荐的需求获取过程模型</vt:lpstr>
      <vt:lpstr>需求获取过程示例</vt:lpstr>
      <vt:lpstr>需求获取过程模型</vt:lpstr>
      <vt:lpstr>需求获取的方法</vt:lpstr>
      <vt:lpstr>如何确定执行者？</vt:lpstr>
      <vt:lpstr>结合MCS案例，有哪些执行者？</vt:lpstr>
      <vt:lpstr>下图中哪些执行者的命名不妥？</vt:lpstr>
      <vt:lpstr>确定执行者之间的关系</vt:lpstr>
      <vt:lpstr>需求获取过程模型</vt:lpstr>
      <vt:lpstr>需求获取的方法</vt:lpstr>
      <vt:lpstr>如何标识用例？</vt:lpstr>
      <vt:lpstr>通过需求调查发现用例：用户访谈</vt:lpstr>
      <vt:lpstr>用户访谈的要领：如何预设问题？</vt:lpstr>
      <vt:lpstr>开放式、封闭式与半封闭式问题</vt:lpstr>
      <vt:lpstr>半封闭式与开放式问题的结合</vt:lpstr>
      <vt:lpstr>开放式、封闭式与半封闭式问题的比较</vt:lpstr>
      <vt:lpstr>开放式、封闭式还是半封闭式？</vt:lpstr>
      <vt:lpstr>慎设封闭式问题！</vt:lpstr>
      <vt:lpstr>问题类别的选择示例</vt:lpstr>
      <vt:lpstr>如何组织问题？</vt:lpstr>
      <vt:lpstr>问题组织方式1：业务逻辑线索</vt:lpstr>
      <vt:lpstr>如何组织问题？（续）</vt:lpstr>
      <vt:lpstr>问题组织方式2：从一般到具体</vt:lpstr>
      <vt:lpstr>问题组织方式3：从具体到一般</vt:lpstr>
      <vt:lpstr>问题组织方式4：从具体到一般，再到具体</vt:lpstr>
      <vt:lpstr>用户访谈的要领(续)</vt:lpstr>
      <vt:lpstr>用户访谈的要领：交流技巧</vt:lpstr>
      <vt:lpstr>另一需求调查方法：用户调查问卷</vt:lpstr>
      <vt:lpstr>通过研究业务流程发现用例</vt:lpstr>
      <vt:lpstr>问题寻源</vt:lpstr>
      <vt:lpstr>了解一般的用例获取方法之后， 再回到MCS案例</vt:lpstr>
      <vt:lpstr>MCS的初步需求(续1)</vt:lpstr>
      <vt:lpstr>初步构思MCS的用例图(1)</vt:lpstr>
      <vt:lpstr>MCS的初步需求(续)</vt:lpstr>
      <vt:lpstr>MCS的用例图(初步)</vt:lpstr>
      <vt:lpstr>MCS的用例图</vt:lpstr>
      <vt:lpstr>MCS的用例图</vt:lpstr>
      <vt:lpstr>MCS的用例图</vt:lpstr>
      <vt:lpstr>MCS的用例图</vt:lpstr>
      <vt:lpstr>MCS的用例图</vt:lpstr>
      <vt:lpstr>MCS的用例图：还缺什么？</vt:lpstr>
      <vt:lpstr>完整的MCS用例图</vt:lpstr>
      <vt:lpstr>完整的MCS用例图</vt:lpstr>
      <vt:lpstr>完整的MCS用例图</vt:lpstr>
      <vt:lpstr>完整的MCS用例图</vt:lpstr>
      <vt:lpstr>完整的MCS用例图</vt:lpstr>
      <vt:lpstr>需求获取过程模型</vt:lpstr>
      <vt:lpstr>需求获取的方法</vt:lpstr>
      <vt:lpstr>焦点问题：如何创建用例描述？</vt:lpstr>
      <vt:lpstr>完整的用例描述</vt:lpstr>
      <vt:lpstr>用例描述的示例(1)</vt:lpstr>
      <vt:lpstr>用例描述的示例(2)</vt:lpstr>
      <vt:lpstr>用例描述的示例(3)</vt:lpstr>
      <vt:lpstr>用例描述的示例(4)</vt:lpstr>
      <vt:lpstr>用例描述的示例(5)</vt:lpstr>
      <vt:lpstr>用例的触发条件与前置条件</vt:lpstr>
      <vt:lpstr>用例描述的示例(6) (ATM存取款系统)</vt:lpstr>
      <vt:lpstr>用例描述的示例(7)</vt:lpstr>
      <vt:lpstr>用例描述的示例(8)</vt:lpstr>
      <vt:lpstr>小结</vt:lpstr>
      <vt:lpstr>需求获取的方法</vt:lpstr>
    </vt:vector>
  </TitlesOfParts>
  <Company>CCIMM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businessFlow</dc:title>
  <dc:subject>Tech. Topics</dc:subject>
  <dc:creator>Eric Tan</dc:creator>
  <cp:lastModifiedBy>qfeng</cp:lastModifiedBy>
  <cp:revision>1264</cp:revision>
  <cp:lastPrinted>1998-05-11T11:07:01Z</cp:lastPrinted>
  <dcterms:created xsi:type="dcterms:W3CDTF">1998-05-11T09:17:39Z</dcterms:created>
  <dcterms:modified xsi:type="dcterms:W3CDTF">2022-10-13T17:47:12Z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eliens@cs.vu.nl</vt:lpwstr>
  </property>
  <property fmtid="{D5CDD505-2E9C-101B-9397-08002B2CF9AE}" pid="8" name="HomePage">
    <vt:lpwstr>http://www.cs.vu.nl/~eliens/online/courses/cmg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H:\www\cmg\html</vt:lpwstr>
  </property>
</Properties>
</file>