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</p:sldMasterIdLst>
  <p:sldIdLst>
    <p:sldId id="549" r:id="rId3"/>
    <p:sldId id="393" r:id="rId4"/>
    <p:sldId id="550" r:id="rId5"/>
    <p:sldId id="394" r:id="rId6"/>
    <p:sldId id="395" r:id="rId7"/>
    <p:sldId id="402" r:id="rId8"/>
    <p:sldId id="543" r:id="rId9"/>
    <p:sldId id="541" r:id="rId10"/>
    <p:sldId id="552" r:id="rId11"/>
    <p:sldId id="551" r:id="rId12"/>
    <p:sldId id="553" r:id="rId13"/>
    <p:sldId id="405" r:id="rId14"/>
    <p:sldId id="406" r:id="rId15"/>
    <p:sldId id="407" r:id="rId16"/>
    <p:sldId id="408" r:id="rId17"/>
    <p:sldId id="442" r:id="rId18"/>
    <p:sldId id="409" r:id="rId19"/>
    <p:sldId id="410" r:id="rId20"/>
    <p:sldId id="480" r:id="rId21"/>
    <p:sldId id="411" r:id="rId22"/>
    <p:sldId id="481" r:id="rId23"/>
    <p:sldId id="412" r:id="rId24"/>
    <p:sldId id="482" r:id="rId25"/>
    <p:sldId id="545" r:id="rId26"/>
    <p:sldId id="546" r:id="rId27"/>
    <p:sldId id="413" r:id="rId28"/>
    <p:sldId id="483" r:id="rId29"/>
    <p:sldId id="547" r:id="rId30"/>
    <p:sldId id="414" r:id="rId31"/>
    <p:sldId id="415" r:id="rId32"/>
    <p:sldId id="416" r:id="rId33"/>
    <p:sldId id="444" r:id="rId34"/>
    <p:sldId id="417" r:id="rId35"/>
    <p:sldId id="548" r:id="rId36"/>
    <p:sldId id="418" r:id="rId37"/>
    <p:sldId id="419" r:id="rId38"/>
    <p:sldId id="445" r:id="rId39"/>
    <p:sldId id="420" r:id="rId40"/>
    <p:sldId id="421" r:id="rId41"/>
    <p:sldId id="484" r:id="rId42"/>
    <p:sldId id="422" r:id="rId43"/>
    <p:sldId id="426" r:id="rId44"/>
    <p:sldId id="427" r:id="rId45"/>
    <p:sldId id="428" r:id="rId46"/>
    <p:sldId id="431" r:id="rId4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0099"/>
    <a:srgbClr val="008080"/>
    <a:srgbClr val="0066FF"/>
    <a:srgbClr val="660033"/>
    <a:srgbClr val="FFFF00"/>
    <a:srgbClr val="0066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5017" autoAdjust="0"/>
  </p:normalViewPr>
  <p:slideViewPr>
    <p:cSldViewPr>
      <p:cViewPr varScale="1">
        <p:scale>
          <a:sx n="100" d="100"/>
          <a:sy n="100" d="100"/>
        </p:scale>
        <p:origin x="2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63CC2-0980-4F97-8AE1-46C10CA362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47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6CDB9-158F-48C9-B9F4-C076E9A3B2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923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9AABC-0A05-4B6D-8415-8272D08C26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750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370013" y="301625"/>
            <a:ext cx="7313612" cy="56403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D9AF3-8128-4640-9CA8-9408D96490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2158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62A55-47CD-44E3-BA13-942DBE2BD8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784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DC2B4-7169-4682-8B3C-40A7CB46E8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8859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05C40-DDC4-48DC-A6CF-BBEB843E15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504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6D73E-1709-4786-9594-9B417A2697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365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1EE9E-589E-4938-ABF9-4691594BEC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80993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1429D-F435-449E-813C-850D0FB55A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508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C0B30-E3F5-404B-BC3C-064906AD6E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637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C74A3-64AF-48A9-A025-D56EB1AAEE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838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3D56D-4FBD-4CD7-934E-E95BF128CD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19446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7D839-61C9-4BC8-956B-F77EA52D4C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55660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1524A-8AD7-4D14-884E-44B536A385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06886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DDE1E-F79B-412C-AB82-D736668029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394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596F0-6743-4F8E-8A0D-E2CC2201BD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456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2BC3C-1284-4A28-A1B2-7852063104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259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2F228-F465-4DB8-BDC6-70E82E55F0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278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A2A2B-5924-4DC3-92B1-7C3099310E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972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F8B75-8DA4-4EA8-8164-576504D4B8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640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634EC-4AA8-408E-8692-CDFAF37C3D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836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B0EEB-8115-4978-AADC-3D21F92D68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101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0B462F2-2268-49D3-A1D1-C0C3495FFF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9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C909307-FBB3-4023-8103-1C482D2605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file:///J:\..\..\&#31532;&#19968;&#31687;\&#32508;&#21512;&#27979;&#35797;.ppt" TargetMode="External"/><Relationship Id="rId3" Type="http://schemas.openxmlformats.org/officeDocument/2006/relationships/hyperlink" Target="file:///J:\..\..\&#31532;&#19968;&#31687;\&#21487;&#34892;&#24615;&#30740;&#31350;.ppt" TargetMode="External"/><Relationship Id="rId7" Type="http://schemas.openxmlformats.org/officeDocument/2006/relationships/hyperlink" Target="file:///J:\..\..\&#31532;&#19968;&#31687;\&#32534;&#30721;&#21644;&#21333;&#20803;&#27979;&#35797;.ppt" TargetMode="External"/><Relationship Id="rId2" Type="http://schemas.openxmlformats.org/officeDocument/2006/relationships/hyperlink" Target="file:///J:\..\..\&#31532;&#19968;&#31687;\&#38382;&#39064;&#23450;&#20041;.p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J:\..\..\&#31532;&#19968;&#31687;\&#35814;&#32454;&#35774;&#35745;.ppt" TargetMode="External"/><Relationship Id="rId5" Type="http://schemas.openxmlformats.org/officeDocument/2006/relationships/hyperlink" Target="file:///J:\..\..\&#31532;&#19968;&#31687;\&#27010;&#35201;&#35774;&#35745;.ppt" TargetMode="External"/><Relationship Id="rId4" Type="http://schemas.openxmlformats.org/officeDocument/2006/relationships/hyperlink" Target="file:///J:\..\..\&#31532;&#19968;&#31687;\&#38656;&#27714;&#20998;&#26512;.ppt" TargetMode="External"/><Relationship Id="rId9" Type="http://schemas.openxmlformats.org/officeDocument/2006/relationships/hyperlink" Target="file:///J:\..\..\&#31532;&#19968;&#31687;\&#36719;&#20214;&#32500;&#25252;.ppt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1800" y="908720"/>
            <a:ext cx="3416994" cy="1444625"/>
          </a:xfrm>
        </p:spPr>
        <p:txBody>
          <a:bodyPr/>
          <a:lstStyle/>
          <a:p>
            <a:pPr algn="ctr"/>
            <a:r>
              <a:rPr lang="zh-CN" altLang="en-US" sz="6000" b="1" dirty="0" smtClean="0">
                <a:solidFill>
                  <a:schemeClr val="tx1"/>
                </a:solidFill>
              </a:rPr>
              <a:t>软件测试</a:t>
            </a:r>
            <a:endParaRPr lang="zh-CN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03350" y="1628341"/>
            <a:ext cx="7489825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目的：</a:t>
            </a:r>
            <a:endParaRPr kumimoji="1" lang="en-US" altLang="zh-CN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发现错误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而</a:t>
            </a:r>
            <a:r>
              <a:rPr kumimoji="1" lang="zh-CN" altLang="en-US" sz="2000" b="1" u="sng" dirty="0">
                <a:latin typeface="楷体_GB2312" pitchFamily="49" charset="-122"/>
                <a:ea typeface="楷体_GB2312" pitchFamily="49" charset="-122"/>
              </a:rPr>
              <a:t>执行程序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的过程；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 dirty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 一个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好的、成功的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测试用例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能够发现</a:t>
            </a:r>
            <a:r>
              <a:rPr kumimoji="1"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至今尚未发现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的错误。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8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任务：</a:t>
            </a:r>
            <a:endParaRPr kumimoji="1" lang="en-US" altLang="zh-CN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    根据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软件开发各个阶段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所形成的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文档资料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程序的内部结构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，设计一组</a:t>
            </a:r>
            <a:r>
              <a:rPr kumimoji="1" lang="zh-CN" altLang="en-US" sz="2000" b="1" dirty="0">
                <a:latin typeface="宋体" panose="02010600030101010101" pitchFamily="2" charset="-122"/>
                <a:ea typeface="楷体_GB2312" pitchFamily="49" charset="-122"/>
              </a:rPr>
              <a:t>“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高产</a:t>
            </a:r>
            <a:r>
              <a:rPr kumimoji="1" lang="zh-CN" altLang="en-US" sz="2000" b="1" dirty="0">
                <a:latin typeface="宋体" panose="02010600030101010101" pitchFamily="2" charset="-122"/>
                <a:ea typeface="楷体_GB2312" pitchFamily="49" charset="-122"/>
              </a:rPr>
              <a:t>”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的测试用例，利用这些</a:t>
            </a:r>
            <a:r>
              <a:rPr kumimoji="1"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实例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执行程序</a:t>
            </a:r>
            <a:r>
              <a:rPr kumimoji="1" lang="zh-CN" altLang="en-US" sz="2000" b="1" dirty="0" smtClean="0">
                <a:latin typeface="楷体_GB2312" pitchFamily="49" charset="-122"/>
                <a:ea typeface="楷体_GB2312" pitchFamily="49" charset="-122"/>
              </a:rPr>
              <a:t>，找出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软件中</a:t>
            </a:r>
            <a:r>
              <a:rPr kumimoji="1"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潜在的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各种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错误和缺陷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zh-CN" sz="2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12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42988" y="1600200"/>
            <a:ext cx="7921625" cy="481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70000"/>
              </a:lnSpc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软件测试中，应注意以下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指导原则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marL="342900" indent="-342900" eaLnBrk="1" hangingPunct="1">
              <a:lnSpc>
                <a:spcPct val="17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000" b="1" dirty="0" smtClean="0">
                <a:latin typeface="楷体_GB2312" pitchFamily="49" charset="-122"/>
                <a:ea typeface="楷体_GB2312" pitchFamily="49" charset="-122"/>
              </a:rPr>
              <a:t>测试用例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应由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输入数据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预期的输出数据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两部分组成；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逻辑关系</a:t>
            </a:r>
            <a:r>
              <a:rPr kumimoji="1" lang="en-US" altLang="zh-CN" sz="2000" b="1" dirty="0" smtClean="0"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en-US" altLang="zh-CN" sz="16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1" hangingPunct="1">
              <a:lnSpc>
                <a:spcPct val="17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000" b="1" dirty="0" smtClean="0">
                <a:latin typeface="楷体_GB2312" pitchFamily="49" charset="-122"/>
                <a:ea typeface="楷体_GB2312" pitchFamily="49" charset="-122"/>
              </a:rPr>
              <a:t>测试用例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不仅要选用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合理的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输入数据，还要选择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不合理的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输入数据</a:t>
            </a:r>
            <a:r>
              <a:rPr kumimoji="1" lang="zh-CN" altLang="en-US" sz="2000" b="1" dirty="0" smtClean="0">
                <a:latin typeface="楷体_GB2312" pitchFamily="49" charset="-122"/>
                <a:ea typeface="楷体_GB2312" pitchFamily="49" charset="-122"/>
              </a:rPr>
              <a:t>；</a:t>
            </a:r>
            <a:endParaRPr kumimoji="1" lang="en-US" altLang="zh-CN" sz="20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1" hangingPunct="1">
              <a:lnSpc>
                <a:spcPct val="17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000" b="1" dirty="0" smtClean="0">
                <a:latin typeface="楷体_GB2312" pitchFamily="49" charset="-122"/>
                <a:ea typeface="楷体_GB2312" pitchFamily="49" charset="-122"/>
              </a:rPr>
              <a:t>除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检查程序是否做了它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应该做的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事情，还应该检查程序是否做了</a:t>
            </a:r>
            <a:r>
              <a:rPr kumimoji="1" lang="zh-CN" altLang="en-US" sz="2000" b="1" dirty="0" smtClean="0">
                <a:latin typeface="楷体_GB2312" pitchFamily="49" charset="-122"/>
                <a:ea typeface="楷体_GB2312" pitchFamily="49" charset="-122"/>
              </a:rPr>
              <a:t>它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不应该做的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事情</a:t>
            </a:r>
            <a:r>
              <a:rPr kumimoji="1" lang="zh-CN" altLang="en-US" sz="2000" b="1" dirty="0" smtClean="0">
                <a:latin typeface="楷体_GB2312" pitchFamily="49" charset="-122"/>
                <a:ea typeface="楷体_GB2312" pitchFamily="49" charset="-122"/>
              </a:rPr>
              <a:t>；</a:t>
            </a:r>
            <a:endParaRPr kumimoji="1" lang="en-US" altLang="zh-CN" sz="20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1" hangingPunct="1">
              <a:lnSpc>
                <a:spcPct val="17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000" b="1" dirty="0" smtClean="0">
                <a:latin typeface="楷体_GB2312" pitchFamily="49" charset="-122"/>
                <a:ea typeface="楷体_GB2312" pitchFamily="49" charset="-122"/>
              </a:rPr>
              <a:t>应制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定测试计划并严格执行，排除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随意性</a:t>
            </a:r>
            <a:r>
              <a:rPr kumimoji="1" lang="zh-CN" altLang="en-US" sz="2000" b="1" dirty="0" smtClean="0">
                <a:latin typeface="楷体_GB2312" pitchFamily="49" charset="-122"/>
                <a:ea typeface="楷体_GB2312" pitchFamily="49" charset="-122"/>
              </a:rPr>
              <a:t>；</a:t>
            </a:r>
            <a:endParaRPr kumimoji="1" lang="en-US" altLang="zh-CN" sz="20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1" hangingPunct="1">
              <a:lnSpc>
                <a:spcPct val="17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0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长期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保留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测试用例；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回归测试</a:t>
            </a:r>
            <a:r>
              <a:rPr kumimoji="1" lang="en-US" altLang="zh-CN" sz="2000" b="1" dirty="0" smtClean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342900" indent="-342900" eaLnBrk="1" hangingPunct="1">
              <a:lnSpc>
                <a:spcPct val="17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000" b="1" dirty="0" smtClean="0">
                <a:latin typeface="楷体_GB2312" pitchFamily="49" charset="-122"/>
                <a:ea typeface="楷体_GB2312" pitchFamily="49" charset="-122"/>
              </a:rPr>
              <a:t>对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发现错误较多的程序段，应进行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更深入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的测试</a:t>
            </a:r>
            <a:r>
              <a:rPr kumimoji="1" lang="zh-CN" altLang="en-US" sz="2000" b="1" dirty="0" smtClean="0">
                <a:latin typeface="楷体_GB2312" pitchFamily="49" charset="-122"/>
                <a:ea typeface="楷体_GB2312" pitchFamily="49" charset="-122"/>
              </a:rPr>
              <a:t>；</a:t>
            </a:r>
            <a:endParaRPr kumimoji="1" lang="en-US" altLang="zh-CN" sz="20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1" hangingPunct="1">
              <a:lnSpc>
                <a:spcPct val="17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000" b="1" dirty="0" smtClean="0">
                <a:latin typeface="楷体_GB2312" pitchFamily="49" charset="-122"/>
                <a:ea typeface="楷体_GB2312" pitchFamily="49" charset="-122"/>
              </a:rPr>
              <a:t>程序员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要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避免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测试自己的程序。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局限性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zh-CN" altLang="zh-CN" sz="2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34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4"/>
          <p:cNvSpPr txBox="1">
            <a:spLocks noChangeArrowheads="1"/>
          </p:cNvSpPr>
          <p:nvPr/>
        </p:nvSpPr>
        <p:spPr bwMode="auto">
          <a:xfrm>
            <a:off x="1402904" y="853405"/>
            <a:ext cx="331311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、软件测试方法</a:t>
            </a:r>
          </a:p>
        </p:txBody>
      </p:sp>
      <p:sp>
        <p:nvSpPr>
          <p:cNvPr id="157699" name="Text Box 5"/>
          <p:cNvSpPr txBox="1">
            <a:spLocks noChangeArrowheads="1"/>
          </p:cNvSpPr>
          <p:nvPr/>
        </p:nvSpPr>
        <p:spPr bwMode="auto">
          <a:xfrm>
            <a:off x="1403648" y="1628800"/>
            <a:ext cx="69119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软件测试方法一般分为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两大类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200" b="1" dirty="0"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kumimoji="1" lang="zh-CN" altLang="en-US" sz="1400" b="1" dirty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zh-CN" altLang="en-US" sz="12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静态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测试</a:t>
            </a:r>
            <a:r>
              <a:rPr kumimoji="1" lang="zh-CN" altLang="en-US" sz="1200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kumimoji="1" lang="zh-CN" altLang="en-US" sz="1400" b="1" dirty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zh-CN" altLang="en-US" sz="12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动态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测试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其中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，动态测试方法可分为：</a:t>
            </a:r>
            <a:r>
              <a:rPr kumimoji="1" lang="zh-CN" altLang="en-US" sz="2000" b="1" dirty="0" smtClean="0">
                <a:latin typeface="楷体_GB2312" pitchFamily="49" charset="-122"/>
                <a:ea typeface="楷体_GB2312" pitchFamily="49" charset="-122"/>
              </a:rPr>
              <a:t>（按测试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对象）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200" b="1" dirty="0"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kumimoji="1" lang="zh-CN" altLang="en-US" sz="1400" b="1" dirty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zh-CN" altLang="en-US" sz="12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黑盒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测试</a:t>
            </a:r>
            <a:r>
              <a:rPr kumimoji="1" lang="zh-CN" altLang="en-US" sz="1200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kumimoji="1" lang="zh-CN" altLang="en-US" sz="1400" b="1" dirty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zh-CN" altLang="en-US" sz="12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白盒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测试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4"/>
          <p:cNvSpPr txBox="1">
            <a:spLocks noChangeArrowheads="1"/>
          </p:cNvSpPr>
          <p:nvPr/>
        </p:nvSpPr>
        <p:spPr bwMode="auto">
          <a:xfrm>
            <a:off x="1403350" y="1720850"/>
            <a:ext cx="7345363" cy="155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被测试程序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不通过在机器上运行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，而采用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人工检测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静态分析</a:t>
            </a:r>
            <a:r>
              <a:rPr kumimoji="1" lang="zh-CN" altLang="en-US" sz="2800" b="1" dirty="0" smtClean="0">
                <a:latin typeface="楷体_GB2312" pitchFamily="49" charset="-122"/>
                <a:ea typeface="楷体_GB2312" pitchFamily="49" charset="-122"/>
              </a:rPr>
              <a:t>的方式对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程序进行检测。 </a:t>
            </a:r>
            <a:endParaRPr kumimoji="1" lang="zh-CN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7397" name="AutoShape 5"/>
          <p:cNvSpPr>
            <a:spLocks noChangeArrowheads="1"/>
          </p:cNvSpPr>
          <p:nvPr/>
        </p:nvSpPr>
        <p:spPr bwMode="auto">
          <a:xfrm rot="10800000">
            <a:off x="4356100" y="4868863"/>
            <a:ext cx="4248150" cy="647700"/>
          </a:xfrm>
          <a:prstGeom prst="wedgeEllipseCallout">
            <a:avLst>
              <a:gd name="adj1" fmla="val 58181"/>
              <a:gd name="adj2" fmla="val 298282"/>
            </a:avLst>
          </a:prstGeom>
          <a:noFill/>
          <a:ln w="9525">
            <a:solidFill>
              <a:srgbClr val="FF33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lIns="0" tIns="0" rIns="0" bIns="0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检查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程序逻辑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程序构造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。 </a:t>
            </a:r>
          </a:p>
        </p:txBody>
      </p:sp>
      <p:sp>
        <p:nvSpPr>
          <p:cNvPr id="187398" name="AutoShape 6"/>
          <p:cNvSpPr>
            <a:spLocks noChangeArrowheads="1"/>
          </p:cNvSpPr>
          <p:nvPr/>
        </p:nvSpPr>
        <p:spPr bwMode="auto">
          <a:xfrm rot="10800000">
            <a:off x="827088" y="4652963"/>
            <a:ext cx="3024187" cy="863600"/>
          </a:xfrm>
          <a:prstGeom prst="wedgeEllipseCallout">
            <a:avLst>
              <a:gd name="adj1" fmla="val 4907"/>
              <a:gd name="adj2" fmla="val 204042"/>
            </a:avLst>
          </a:prstGeom>
          <a:noFill/>
          <a:ln w="9525">
            <a:solidFill>
              <a:srgbClr val="FF33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lIns="0" tIns="0" rIns="0" bIns="0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通过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人工审查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程序或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评审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软件。 </a:t>
            </a:r>
          </a:p>
        </p:txBody>
      </p:sp>
      <p:sp>
        <p:nvSpPr>
          <p:cNvPr id="158725" name="Text Box 7"/>
          <p:cNvSpPr txBox="1">
            <a:spLocks noChangeArrowheads="1"/>
          </p:cNvSpPr>
          <p:nvPr/>
        </p:nvSpPr>
        <p:spPr bwMode="auto">
          <a:xfrm>
            <a:off x="1360488" y="920333"/>
            <a:ext cx="18732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静态测试：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7" grpId="0" animBg="1"/>
      <p:bldP spid="18739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4"/>
          <p:cNvSpPr txBox="1">
            <a:spLocks noChangeArrowheads="1"/>
          </p:cNvSpPr>
          <p:nvPr/>
        </p:nvSpPr>
        <p:spPr bwMode="auto">
          <a:xfrm>
            <a:off x="1403350" y="1628775"/>
            <a:ext cx="7272338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 smtClean="0">
                <a:latin typeface="楷体_GB2312" pitchFamily="49" charset="-122"/>
                <a:ea typeface="楷体_GB2312" pitchFamily="49" charset="-122"/>
              </a:rPr>
              <a:t>通过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实际运行程序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发现错误。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（常用方法）</a:t>
            </a:r>
          </a:p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物理产品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的测试一般有两种方法：</a:t>
            </a:r>
          </a:p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200" b="1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kumimoji="1" lang="zh-CN" altLang="en-US" sz="1400" b="1" dirty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zh-CN" altLang="en-US" sz="12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测试产品的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功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能</a:t>
            </a:r>
          </a:p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200" b="1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kumimoji="1" lang="zh-CN" altLang="en-US" sz="1400" b="1" dirty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zh-CN" altLang="en-US" sz="12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测试产品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内部结构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及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处理过程</a:t>
            </a:r>
          </a:p>
        </p:txBody>
      </p:sp>
      <p:sp>
        <p:nvSpPr>
          <p:cNvPr id="159747" name="Text Box 5"/>
          <p:cNvSpPr txBox="1">
            <a:spLocks noChangeArrowheads="1"/>
          </p:cNvSpPr>
          <p:nvPr/>
        </p:nvSpPr>
        <p:spPr bwMode="auto">
          <a:xfrm>
            <a:off x="1379538" y="850900"/>
            <a:ext cx="18732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动态测试：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500563" y="3259138"/>
            <a:ext cx="1692275" cy="457200"/>
            <a:chOff x="2336" y="3206"/>
            <a:chExt cx="938" cy="288"/>
          </a:xfrm>
        </p:grpSpPr>
        <p:sp>
          <p:nvSpPr>
            <p:cNvPr id="159753" name="AutoShape 6"/>
            <p:cNvSpPr>
              <a:spLocks noChangeArrowheads="1"/>
            </p:cNvSpPr>
            <p:nvPr/>
          </p:nvSpPr>
          <p:spPr bwMode="auto">
            <a:xfrm>
              <a:off x="2336" y="3294"/>
              <a:ext cx="499" cy="136"/>
            </a:xfrm>
            <a:prstGeom prst="leftArrow">
              <a:avLst>
                <a:gd name="adj1" fmla="val 50000"/>
                <a:gd name="adj2" fmla="val 91728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59754" name="Rectangle 7"/>
            <p:cNvSpPr>
              <a:spLocks noChangeArrowheads="1"/>
            </p:cNvSpPr>
            <p:nvPr/>
          </p:nvSpPr>
          <p:spPr bwMode="auto">
            <a:xfrm>
              <a:off x="2832" y="3206"/>
              <a:ext cx="4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 dirty="0">
                  <a:solidFill>
                    <a:srgbClr val="FF0000"/>
                  </a:solidFill>
                  <a:ea typeface="楷体_GB2312" pitchFamily="49" charset="-122"/>
                </a:rPr>
                <a:t>外部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300788" y="3908425"/>
            <a:ext cx="1692275" cy="457200"/>
            <a:chOff x="2336" y="3206"/>
            <a:chExt cx="938" cy="288"/>
          </a:xfrm>
        </p:grpSpPr>
        <p:sp>
          <p:nvSpPr>
            <p:cNvPr id="159751" name="AutoShape 10"/>
            <p:cNvSpPr>
              <a:spLocks noChangeArrowheads="1"/>
            </p:cNvSpPr>
            <p:nvPr/>
          </p:nvSpPr>
          <p:spPr bwMode="auto">
            <a:xfrm>
              <a:off x="2336" y="3294"/>
              <a:ext cx="499" cy="136"/>
            </a:xfrm>
            <a:prstGeom prst="leftArrow">
              <a:avLst>
                <a:gd name="adj1" fmla="val 50000"/>
                <a:gd name="adj2" fmla="val 91728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59752" name="Rectangle 11"/>
            <p:cNvSpPr>
              <a:spLocks noChangeArrowheads="1"/>
            </p:cNvSpPr>
            <p:nvPr/>
          </p:nvSpPr>
          <p:spPr bwMode="auto">
            <a:xfrm>
              <a:off x="2832" y="3206"/>
              <a:ext cx="4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 dirty="0">
                  <a:solidFill>
                    <a:srgbClr val="FF0000"/>
                  </a:solidFill>
                  <a:ea typeface="楷体_GB2312" pitchFamily="49" charset="-122"/>
                </a:rPr>
                <a:t>内部</a:t>
              </a:r>
            </a:p>
          </p:txBody>
        </p:sp>
      </p:grpSp>
      <p:sp>
        <p:nvSpPr>
          <p:cNvPr id="188428" name="Text Box 12"/>
          <p:cNvSpPr txBox="1">
            <a:spLocks noChangeArrowheads="1"/>
          </p:cNvSpPr>
          <p:nvPr/>
        </p:nvSpPr>
        <p:spPr bwMode="auto">
          <a:xfrm>
            <a:off x="1403350" y="4509418"/>
            <a:ext cx="6481763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软件动态测试，也采用这两种方法，分别称为：</a:t>
            </a:r>
          </a:p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200" b="1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kumimoji="1" lang="zh-CN" altLang="en-US" sz="1400" b="1" dirty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zh-CN" altLang="en-US" sz="12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黑盒测试</a:t>
            </a:r>
            <a:r>
              <a:rPr kumimoji="1" lang="zh-CN" altLang="en-US" sz="1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kumimoji="1" lang="zh-CN" altLang="en-US" sz="1400" b="1" dirty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zh-CN" altLang="en-US" sz="12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白盒测试</a:t>
            </a:r>
            <a:endParaRPr kumimoji="1" lang="zh-CN" altLang="zh-CN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1042988" y="1771650"/>
            <a:ext cx="7921625" cy="338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将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被测试对象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系统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模块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看成一个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黑盒子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，测试人员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完全不考虑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程序的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内部结构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处理过程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，只在程序模块的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接口处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进行测试。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（输入、输出）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    根据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需求规格说明书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，检查程序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是否满足功能要求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。（又</a:t>
            </a:r>
            <a:r>
              <a:rPr kumimoji="1" lang="zh-CN" altLang="en-US" sz="2800" b="1" dirty="0" smtClean="0">
                <a:latin typeface="楷体_GB2312" pitchFamily="49" charset="-122"/>
                <a:ea typeface="楷体_GB2312" pitchFamily="49" charset="-122"/>
              </a:rPr>
              <a:t>称为：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功能测试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\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数据驱动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测试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160771" name="Text Box 4"/>
          <p:cNvSpPr txBox="1">
            <a:spLocks noChangeArrowheads="1"/>
          </p:cNvSpPr>
          <p:nvPr/>
        </p:nvSpPr>
        <p:spPr bwMode="auto">
          <a:xfrm>
            <a:off x="1331913" y="765175"/>
            <a:ext cx="194468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黑盒测试：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4"/>
          <p:cNvSpPr txBox="1">
            <a:spLocks noChangeArrowheads="1"/>
          </p:cNvSpPr>
          <p:nvPr/>
        </p:nvSpPr>
        <p:spPr bwMode="auto">
          <a:xfrm>
            <a:off x="1404367" y="1803251"/>
            <a:ext cx="7416105" cy="270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kumimoji="1" lang="en-US" altLang="zh-CN" sz="1200" b="1" dirty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en-US" altLang="zh-CN" sz="1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是否有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不正确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遗漏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功能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1" hangingPunct="1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200" b="1" dirty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zh-CN" altLang="en-US" sz="1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接口处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，能否正确地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接收输入数据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，能否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产生</a:t>
            </a:r>
            <a:r>
              <a:rPr kumimoji="1" lang="zh-CN" altLang="en-US" sz="2400" b="1" u="sng" dirty="0" smtClean="0">
                <a:latin typeface="楷体_GB2312" pitchFamily="49" charset="-122"/>
                <a:ea typeface="楷体_GB2312" pitchFamily="49" charset="-122"/>
              </a:rPr>
              <a:t>正确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endParaRPr kumimoji="1"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ts val="35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 u="sng" dirty="0" smtClean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输出数据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1" hangingPunct="1">
              <a:lnSpc>
                <a:spcPts val="35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kumimoji="1" lang="zh-CN" altLang="en-US" sz="1200" b="1" dirty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zh-CN" altLang="en-US" sz="1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访问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外部信息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是否有错；</a:t>
            </a:r>
          </a:p>
          <a:p>
            <a:pPr eaLnBrk="1" hangingPunct="1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200" b="1" dirty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zh-CN" altLang="en-US" sz="1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性能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是否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满足要求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1795" name="Text Box 5"/>
          <p:cNvSpPr txBox="1">
            <a:spLocks noChangeArrowheads="1"/>
          </p:cNvSpPr>
          <p:nvPr/>
        </p:nvSpPr>
        <p:spPr bwMode="auto">
          <a:xfrm>
            <a:off x="1395413" y="927100"/>
            <a:ext cx="42465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通过黑盒测试主要可发现错误：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5"/>
          <p:cNvSpPr txBox="1">
            <a:spLocks noChangeArrowheads="1"/>
          </p:cNvSpPr>
          <p:nvPr/>
        </p:nvSpPr>
        <p:spPr bwMode="auto">
          <a:xfrm>
            <a:off x="1331913" y="1666487"/>
            <a:ext cx="752475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将</a:t>
            </a:r>
            <a:r>
              <a:rPr kumimoji="1" lang="zh-CN" altLang="en-US" sz="2800" b="1" u="sng" dirty="0">
                <a:latin typeface="楷体_GB2312" pitchFamily="49" charset="-122"/>
                <a:ea typeface="楷体_GB2312" pitchFamily="49" charset="-122"/>
              </a:rPr>
              <a:t>被测试对象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看成一个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打开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透明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的盒子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，测试人员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必须了解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程序的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内部结构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处理过程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，对程序中</a:t>
            </a:r>
            <a:r>
              <a:rPr kumimoji="1" lang="zh-CN" altLang="en-US" sz="2800" b="1" u="sng" dirty="0">
                <a:latin typeface="楷体_GB2312" pitchFamily="49" charset="-122"/>
                <a:ea typeface="楷体_GB2312" pitchFamily="49" charset="-122"/>
              </a:rPr>
              <a:t>尽可能多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逻辑路径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进行测试，检验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内部控制结构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数据结构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是否有错，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实际的运行状态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预期的状态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是否一致。</a:t>
            </a:r>
            <a:endParaRPr kumimoji="1" lang="zh-CN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2819" name="Text Box 4"/>
          <p:cNvSpPr txBox="1">
            <a:spLocks noChangeArrowheads="1"/>
          </p:cNvSpPr>
          <p:nvPr/>
        </p:nvSpPr>
        <p:spPr bwMode="auto">
          <a:xfrm>
            <a:off x="1331913" y="765175"/>
            <a:ext cx="20161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白盒测试：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4"/>
          <p:cNvSpPr txBox="1">
            <a:spLocks noChangeArrowheads="1"/>
          </p:cNvSpPr>
          <p:nvPr/>
        </p:nvSpPr>
        <p:spPr bwMode="auto">
          <a:xfrm>
            <a:off x="1330896" y="765175"/>
            <a:ext cx="33131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、测试用例的设计</a:t>
            </a:r>
          </a:p>
        </p:txBody>
      </p:sp>
      <p:sp>
        <p:nvSpPr>
          <p:cNvPr id="163843" name="Text Box 5"/>
          <p:cNvSpPr txBox="1">
            <a:spLocks noChangeArrowheads="1"/>
          </p:cNvSpPr>
          <p:nvPr/>
        </p:nvSpPr>
        <p:spPr bwMode="auto">
          <a:xfrm>
            <a:off x="1403921" y="1628775"/>
            <a:ext cx="734454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白盒技术</a:t>
            </a:r>
            <a:endParaRPr kumimoji="1" lang="zh-CN" altLang="en-US" sz="24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白盒测试是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结构测试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，被测试对象是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源程序</a:t>
            </a:r>
            <a:r>
              <a:rPr kumimoji="1" lang="en-US" altLang="zh-CN" sz="2400" b="1" dirty="0" smtClean="0">
                <a:latin typeface="楷体_GB2312" pitchFamily="49" charset="-122"/>
                <a:ea typeface="楷体_GB2312" pitchFamily="49" charset="-122"/>
              </a:rPr>
              <a:t>,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以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程序的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内部逻辑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为基础设计测试用例。</a:t>
            </a:r>
          </a:p>
        </p:txBody>
      </p:sp>
      <p:sp>
        <p:nvSpPr>
          <p:cNvPr id="191495" name="Rectangle 7"/>
          <p:cNvSpPr>
            <a:spLocks noChangeArrowheads="1"/>
          </p:cNvSpPr>
          <p:nvPr/>
        </p:nvSpPr>
        <p:spPr bwMode="auto">
          <a:xfrm>
            <a:off x="1907704" y="3501008"/>
            <a:ext cx="4319588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常用方法： </a:t>
            </a:r>
            <a:r>
              <a:rPr kumimoji="1" lang="zh-CN" altLang="en-US" sz="1600" dirty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逻辑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覆盖</a:t>
            </a:r>
          </a:p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       </a:t>
            </a:r>
            <a:r>
              <a:rPr kumimoji="1" lang="zh-CN" altLang="en-US" sz="1600" dirty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循环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覆盖</a:t>
            </a:r>
          </a:p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       </a:t>
            </a:r>
            <a:r>
              <a:rPr kumimoji="1" lang="zh-CN" altLang="en-US" sz="1600" dirty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基本路径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测试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4"/>
          <p:cNvSpPr txBox="1">
            <a:spLocks noChangeArrowheads="1"/>
          </p:cNvSpPr>
          <p:nvPr/>
        </p:nvSpPr>
        <p:spPr bwMode="auto">
          <a:xfrm>
            <a:off x="1403350" y="1659611"/>
            <a:ext cx="7345363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追求程序内部的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逻辑覆盖程度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，当程序中有循环时，覆盖每条路径是不可能的。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因此，需设计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覆盖程度较高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覆盖最具有代表性路径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的测试用例。</a:t>
            </a:r>
          </a:p>
        </p:txBody>
      </p:sp>
      <p:sp>
        <p:nvSpPr>
          <p:cNvPr id="164867" name="Rectangle 5"/>
          <p:cNvSpPr>
            <a:spLocks noChangeArrowheads="1"/>
          </p:cNvSpPr>
          <p:nvPr/>
        </p:nvSpPr>
        <p:spPr bwMode="auto">
          <a:xfrm>
            <a:off x="1258888" y="765175"/>
            <a:ext cx="2376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⑴ 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逻辑覆盖</a:t>
            </a:r>
          </a:p>
        </p:txBody>
      </p:sp>
      <p:sp>
        <p:nvSpPr>
          <p:cNvPr id="357382" name="Rectangle 6"/>
          <p:cNvSpPr>
            <a:spLocks noChangeArrowheads="1"/>
          </p:cNvSpPr>
          <p:nvPr/>
        </p:nvSpPr>
        <p:spPr bwMode="auto">
          <a:xfrm>
            <a:off x="1403350" y="4077072"/>
            <a:ext cx="74168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几种常用的覆盖技术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语句、判定、条件、判定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/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条件、条件组合、路径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5"/>
          <p:cNvSpPr>
            <a:spLocks noChangeArrowheads="1"/>
          </p:cNvSpPr>
          <p:nvPr/>
        </p:nvSpPr>
        <p:spPr bwMode="auto">
          <a:xfrm>
            <a:off x="1403648" y="1700213"/>
            <a:ext cx="5113337" cy="413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内容：</a:t>
            </a:r>
            <a:endParaRPr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、程序设计语言（略）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、编码风格及原则（略）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、软件测试</a:t>
            </a:r>
            <a:endParaRPr lang="zh-CN" altLang="en-US" sz="32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掌握：</a:t>
            </a:r>
            <a:endParaRPr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、一般的编码原则（略）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、软件测试方法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32"/>
          <p:cNvSpPr txBox="1">
            <a:spLocks noChangeArrowheads="1"/>
          </p:cNvSpPr>
          <p:nvPr/>
        </p:nvSpPr>
        <p:spPr bwMode="auto">
          <a:xfrm>
            <a:off x="1401763" y="1735012"/>
            <a:ext cx="73469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为尽可能多的发现错误，测试时应</a:t>
            </a:r>
            <a:r>
              <a:rPr lang="zh-CN" altLang="en-US" sz="2800" b="1" u="sng" dirty="0">
                <a:latin typeface="楷体_GB2312" pitchFamily="49" charset="-122"/>
                <a:ea typeface="楷体_GB2312" pitchFamily="49" charset="-122"/>
              </a:rPr>
              <a:t>执行到程序中的</a:t>
            </a:r>
            <a:r>
              <a:rPr lang="zh-CN" altLang="en-US" sz="2800" b="1" u="sng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每一个语句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。使被测试程序中的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每个语句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至少能执行一次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 </a:t>
            </a:r>
          </a:p>
        </p:txBody>
      </p:sp>
      <p:sp>
        <p:nvSpPr>
          <p:cNvPr id="165891" name="Text Box 33"/>
          <p:cNvSpPr txBox="1">
            <a:spLocks noChangeArrowheads="1"/>
          </p:cNvSpPr>
          <p:nvPr/>
        </p:nvSpPr>
        <p:spPr bwMode="auto">
          <a:xfrm>
            <a:off x="1403350" y="976313"/>
            <a:ext cx="18002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①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语句覆盖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914" name="Group 4"/>
          <p:cNvGrpSpPr>
            <a:grpSpLocks/>
          </p:cNvGrpSpPr>
          <p:nvPr/>
        </p:nvGrpSpPr>
        <p:grpSpPr bwMode="auto">
          <a:xfrm>
            <a:off x="395288" y="2058988"/>
            <a:ext cx="3816350" cy="3817937"/>
            <a:chOff x="249" y="1298"/>
            <a:chExt cx="2450" cy="2540"/>
          </a:xfrm>
        </p:grpSpPr>
        <p:grpSp>
          <p:nvGrpSpPr>
            <p:cNvPr id="166930" name="Group 5"/>
            <p:cNvGrpSpPr>
              <a:grpSpLocks/>
            </p:cNvGrpSpPr>
            <p:nvPr/>
          </p:nvGrpSpPr>
          <p:grpSpPr bwMode="auto">
            <a:xfrm>
              <a:off x="249" y="1298"/>
              <a:ext cx="1297" cy="1065"/>
              <a:chOff x="2562" y="2795"/>
              <a:chExt cx="1134" cy="590"/>
            </a:xfrm>
          </p:grpSpPr>
          <p:sp>
            <p:nvSpPr>
              <p:cNvPr id="166955" name="AutoShape 6"/>
              <p:cNvSpPr>
                <a:spLocks noChangeArrowheads="1"/>
              </p:cNvSpPr>
              <p:nvPr/>
            </p:nvSpPr>
            <p:spPr bwMode="auto">
              <a:xfrm>
                <a:off x="2562" y="3067"/>
                <a:ext cx="1134" cy="318"/>
              </a:xfrm>
              <a:prstGeom prst="diamond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宋体" panose="02010600030101010101" pitchFamily="2" charset="-122"/>
                  </a:rPr>
                  <a:t>(a&gt;1)AND(b=0)</a:t>
                </a:r>
              </a:p>
            </p:txBody>
          </p:sp>
          <p:sp>
            <p:nvSpPr>
              <p:cNvPr id="166956" name="Line 7"/>
              <p:cNvSpPr>
                <a:spLocks noChangeShapeType="1"/>
              </p:cNvSpPr>
              <p:nvPr/>
            </p:nvSpPr>
            <p:spPr bwMode="auto">
              <a:xfrm>
                <a:off x="3134" y="2795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6931" name="Text Box 8"/>
            <p:cNvSpPr txBox="1">
              <a:spLocks noChangeArrowheads="1"/>
            </p:cNvSpPr>
            <p:nvPr/>
          </p:nvSpPr>
          <p:spPr bwMode="auto">
            <a:xfrm>
              <a:off x="2284" y="1938"/>
              <a:ext cx="415" cy="169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2">
                    <a:alpha val="79999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latin typeface="Tahoma" panose="020B0604030504040204" pitchFamily="34" charset="0"/>
                </a:rPr>
                <a:t>语句段</a:t>
              </a:r>
            </a:p>
          </p:txBody>
        </p:sp>
        <p:sp>
          <p:nvSpPr>
            <p:cNvPr id="166932" name="Line 9"/>
            <p:cNvSpPr>
              <a:spLocks noChangeShapeType="1"/>
            </p:cNvSpPr>
            <p:nvPr/>
          </p:nvSpPr>
          <p:spPr bwMode="auto">
            <a:xfrm>
              <a:off x="1546" y="2068"/>
              <a:ext cx="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6933" name="Group 10"/>
            <p:cNvGrpSpPr>
              <a:grpSpLocks/>
            </p:cNvGrpSpPr>
            <p:nvPr/>
          </p:nvGrpSpPr>
          <p:grpSpPr bwMode="auto">
            <a:xfrm>
              <a:off x="1183" y="2106"/>
              <a:ext cx="1297" cy="405"/>
              <a:chOff x="3515" y="3249"/>
              <a:chExt cx="998" cy="181"/>
            </a:xfrm>
          </p:grpSpPr>
          <p:sp>
            <p:nvSpPr>
              <p:cNvPr id="166953" name="Line 11"/>
              <p:cNvSpPr>
                <a:spLocks noChangeShapeType="1"/>
              </p:cNvSpPr>
              <p:nvPr/>
            </p:nvSpPr>
            <p:spPr bwMode="auto">
              <a:xfrm>
                <a:off x="4513" y="3249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54" name="Line 12"/>
              <p:cNvSpPr>
                <a:spLocks noChangeShapeType="1"/>
              </p:cNvSpPr>
              <p:nvPr/>
            </p:nvSpPr>
            <p:spPr bwMode="auto">
              <a:xfrm flipH="1">
                <a:off x="3515" y="3430"/>
                <a:ext cx="9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6934" name="Text Box 13"/>
            <p:cNvSpPr txBox="1">
              <a:spLocks noChangeArrowheads="1"/>
            </p:cNvSpPr>
            <p:nvPr/>
          </p:nvSpPr>
          <p:spPr bwMode="auto">
            <a:xfrm>
              <a:off x="2284" y="2937"/>
              <a:ext cx="415" cy="169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2">
                    <a:alpha val="70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latin typeface="Tahoma" panose="020B0604030504040204" pitchFamily="34" charset="0"/>
                </a:rPr>
                <a:t>语句段</a:t>
              </a:r>
            </a:p>
          </p:txBody>
        </p:sp>
        <p:sp>
          <p:nvSpPr>
            <p:cNvPr id="166935" name="Line 14"/>
            <p:cNvSpPr>
              <a:spLocks noChangeShapeType="1"/>
            </p:cNvSpPr>
            <p:nvPr/>
          </p:nvSpPr>
          <p:spPr bwMode="auto">
            <a:xfrm>
              <a:off x="1546" y="3067"/>
              <a:ext cx="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6936" name="Group 15"/>
            <p:cNvGrpSpPr>
              <a:grpSpLocks/>
            </p:cNvGrpSpPr>
            <p:nvPr/>
          </p:nvGrpSpPr>
          <p:grpSpPr bwMode="auto">
            <a:xfrm>
              <a:off x="1183" y="3108"/>
              <a:ext cx="1297" cy="441"/>
              <a:chOff x="3515" y="3249"/>
              <a:chExt cx="998" cy="181"/>
            </a:xfrm>
          </p:grpSpPr>
          <p:sp>
            <p:nvSpPr>
              <p:cNvPr id="166951" name="Line 16"/>
              <p:cNvSpPr>
                <a:spLocks noChangeShapeType="1"/>
              </p:cNvSpPr>
              <p:nvPr/>
            </p:nvSpPr>
            <p:spPr bwMode="auto">
              <a:xfrm>
                <a:off x="4513" y="3249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52" name="Line 17"/>
              <p:cNvSpPr>
                <a:spLocks noChangeShapeType="1"/>
              </p:cNvSpPr>
              <p:nvPr/>
            </p:nvSpPr>
            <p:spPr bwMode="auto">
              <a:xfrm flipH="1">
                <a:off x="3515" y="3430"/>
                <a:ext cx="9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6937" name="Group 18"/>
            <p:cNvGrpSpPr>
              <a:grpSpLocks/>
            </p:cNvGrpSpPr>
            <p:nvPr/>
          </p:nvGrpSpPr>
          <p:grpSpPr bwMode="auto">
            <a:xfrm>
              <a:off x="717" y="1299"/>
              <a:ext cx="1494" cy="2331"/>
              <a:chOff x="763" y="1934"/>
              <a:chExt cx="1494" cy="1832"/>
            </a:xfrm>
          </p:grpSpPr>
          <p:sp>
            <p:nvSpPr>
              <p:cNvPr id="166942" name="Text Box 19"/>
              <p:cNvSpPr txBox="1">
                <a:spLocks noChangeArrowheads="1"/>
              </p:cNvSpPr>
              <p:nvPr/>
            </p:nvSpPr>
            <p:spPr bwMode="auto">
              <a:xfrm>
                <a:off x="1002" y="2822"/>
                <a:ext cx="156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宋体" panose="02010600030101010101" pitchFamily="2" charset="-122"/>
                  </a:rPr>
                  <a:t>F</a:t>
                </a:r>
              </a:p>
            </p:txBody>
          </p:sp>
          <p:sp>
            <p:nvSpPr>
              <p:cNvPr id="166943" name="Text Box 20"/>
              <p:cNvSpPr txBox="1">
                <a:spLocks noChangeArrowheads="1"/>
              </p:cNvSpPr>
              <p:nvPr/>
            </p:nvSpPr>
            <p:spPr bwMode="auto">
              <a:xfrm>
                <a:off x="763" y="2808"/>
                <a:ext cx="156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166944" name="Text Box 21"/>
              <p:cNvSpPr txBox="1">
                <a:spLocks noChangeArrowheads="1"/>
              </p:cNvSpPr>
              <p:nvPr/>
            </p:nvSpPr>
            <p:spPr bwMode="auto">
              <a:xfrm>
                <a:off x="1701" y="2389"/>
                <a:ext cx="156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宋体" panose="02010600030101010101" pitchFamily="2" charset="-122"/>
                  </a:rPr>
                  <a:t>T</a:t>
                </a:r>
              </a:p>
            </p:txBody>
          </p:sp>
          <p:sp>
            <p:nvSpPr>
              <p:cNvPr id="166945" name="Text Box 22"/>
              <p:cNvSpPr txBox="1">
                <a:spLocks noChangeArrowheads="1"/>
              </p:cNvSpPr>
              <p:nvPr/>
            </p:nvSpPr>
            <p:spPr bwMode="auto">
              <a:xfrm>
                <a:off x="1701" y="3158"/>
                <a:ext cx="155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宋体" panose="02010600030101010101" pitchFamily="2" charset="-122"/>
                  </a:rPr>
                  <a:t>T</a:t>
                </a:r>
              </a:p>
            </p:txBody>
          </p:sp>
          <p:sp>
            <p:nvSpPr>
              <p:cNvPr id="166946" name="Text Box 23"/>
              <p:cNvSpPr txBox="1">
                <a:spLocks noChangeArrowheads="1"/>
              </p:cNvSpPr>
              <p:nvPr/>
            </p:nvSpPr>
            <p:spPr bwMode="auto">
              <a:xfrm>
                <a:off x="763" y="1934"/>
                <a:ext cx="156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66947" name="Text Box 24"/>
              <p:cNvSpPr txBox="1">
                <a:spLocks noChangeArrowheads="1"/>
              </p:cNvSpPr>
              <p:nvPr/>
            </p:nvSpPr>
            <p:spPr bwMode="auto">
              <a:xfrm>
                <a:off x="2101" y="2345"/>
                <a:ext cx="156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66948" name="Text Box 25"/>
              <p:cNvSpPr txBox="1">
                <a:spLocks noChangeArrowheads="1"/>
              </p:cNvSpPr>
              <p:nvPr/>
            </p:nvSpPr>
            <p:spPr bwMode="auto">
              <a:xfrm>
                <a:off x="2091" y="3120"/>
                <a:ext cx="156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166949" name="Text Box 26"/>
              <p:cNvSpPr txBox="1">
                <a:spLocks noChangeArrowheads="1"/>
              </p:cNvSpPr>
              <p:nvPr/>
            </p:nvSpPr>
            <p:spPr bwMode="auto">
              <a:xfrm>
                <a:off x="970" y="3607"/>
                <a:ext cx="156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宋体" panose="02010600030101010101" pitchFamily="2" charset="-122"/>
                  </a:rPr>
                  <a:t>F</a:t>
                </a:r>
              </a:p>
            </p:txBody>
          </p:sp>
          <p:sp>
            <p:nvSpPr>
              <p:cNvPr id="166950" name="Text Box 27"/>
              <p:cNvSpPr txBox="1">
                <a:spLocks noChangeArrowheads="1"/>
              </p:cNvSpPr>
              <p:nvPr/>
            </p:nvSpPr>
            <p:spPr bwMode="auto">
              <a:xfrm>
                <a:off x="763" y="3607"/>
                <a:ext cx="156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宋体" panose="02010600030101010101" pitchFamily="2" charset="-122"/>
                  </a:rPr>
                  <a:t>5</a:t>
                </a:r>
              </a:p>
            </p:txBody>
          </p:sp>
        </p:grpSp>
        <p:grpSp>
          <p:nvGrpSpPr>
            <p:cNvPr id="166938" name="Group 28"/>
            <p:cNvGrpSpPr>
              <a:grpSpLocks/>
            </p:cNvGrpSpPr>
            <p:nvPr/>
          </p:nvGrpSpPr>
          <p:grpSpPr bwMode="auto">
            <a:xfrm>
              <a:off x="249" y="2363"/>
              <a:ext cx="1297" cy="1475"/>
              <a:chOff x="2562" y="3339"/>
              <a:chExt cx="1134" cy="817"/>
            </a:xfrm>
          </p:grpSpPr>
          <p:sp>
            <p:nvSpPr>
              <p:cNvPr id="166939" name="AutoShape 29"/>
              <p:cNvSpPr>
                <a:spLocks noChangeArrowheads="1"/>
              </p:cNvSpPr>
              <p:nvPr/>
            </p:nvSpPr>
            <p:spPr bwMode="auto">
              <a:xfrm>
                <a:off x="2562" y="3566"/>
                <a:ext cx="1134" cy="318"/>
              </a:xfrm>
              <a:prstGeom prst="diamond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宋体" panose="02010600030101010101" pitchFamily="2" charset="-122"/>
                  </a:rPr>
                  <a:t>(a=2)OR(X&gt;1)</a:t>
                </a:r>
              </a:p>
            </p:txBody>
          </p:sp>
          <p:sp>
            <p:nvSpPr>
              <p:cNvPr id="166940" name="Line 30"/>
              <p:cNvSpPr>
                <a:spLocks noChangeShapeType="1"/>
              </p:cNvSpPr>
              <p:nvPr/>
            </p:nvSpPr>
            <p:spPr bwMode="auto">
              <a:xfrm>
                <a:off x="3134" y="333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41" name="Line 31"/>
              <p:cNvSpPr>
                <a:spLocks noChangeShapeType="1"/>
              </p:cNvSpPr>
              <p:nvPr/>
            </p:nvSpPr>
            <p:spPr bwMode="auto">
              <a:xfrm>
                <a:off x="3134" y="3884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1476375" y="260352"/>
            <a:ext cx="7202488" cy="6048371"/>
            <a:chOff x="930" y="164"/>
            <a:chExt cx="4537" cy="3810"/>
          </a:xfrm>
        </p:grpSpPr>
        <p:sp>
          <p:nvSpPr>
            <p:cNvPr id="166919" name="Text Box 33"/>
            <p:cNvSpPr txBox="1">
              <a:spLocks noChangeArrowheads="1"/>
            </p:cNvSpPr>
            <p:nvPr/>
          </p:nvSpPr>
          <p:spPr bwMode="auto">
            <a:xfrm>
              <a:off x="2700" y="164"/>
              <a:ext cx="2767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若能测试</a:t>
              </a:r>
              <a:r>
                <a:rPr lang="zh-CN" altLang="en-US" sz="20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路径</a:t>
              </a:r>
              <a:r>
                <a:rPr lang="en-US" altLang="zh-CN" sz="20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124</a:t>
              </a:r>
              <a:r>
                <a:rPr lang="zh-CN" altLang="en-US" sz="2000" b="1" dirty="0" smtClean="0">
                  <a:latin typeface="楷体_GB2312" pitchFamily="49" charset="-122"/>
                  <a:ea typeface="楷体_GB2312" pitchFamily="49" charset="-122"/>
                </a:rPr>
                <a:t>，可</a:t>
              </a: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保证每个语句至少能执行一次。</a:t>
              </a:r>
              <a:r>
                <a:rPr lang="zh-CN" altLang="en-US" sz="20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如：</a:t>
              </a:r>
              <a:r>
                <a:rPr lang="zh-CN" altLang="en-US" sz="2000" b="1" dirty="0" smtClean="0">
                  <a:latin typeface="楷体_GB2312" pitchFamily="49" charset="-122"/>
                  <a:ea typeface="楷体_GB2312" pitchFamily="49" charset="-122"/>
                </a:rPr>
                <a:t>选择并输入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测试数据</a:t>
              </a:r>
              <a:r>
                <a:rPr lang="en-US" altLang="zh-CN" sz="2000" b="1" dirty="0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a=2</a:t>
              </a:r>
              <a:r>
                <a:rPr lang="zh-CN" altLang="en-US" sz="20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，</a:t>
              </a:r>
              <a:r>
                <a:rPr lang="en-US" altLang="zh-CN" sz="20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b=0</a:t>
              </a:r>
              <a:r>
                <a:rPr lang="zh-CN" altLang="en-US" sz="20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，</a:t>
              </a:r>
              <a:r>
                <a:rPr lang="en-US" altLang="zh-CN" sz="20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x=3</a:t>
              </a:r>
              <a:r>
                <a:rPr lang="zh-CN" altLang="en-US" sz="2000" b="1" dirty="0" smtClean="0">
                  <a:latin typeface="楷体_GB2312" pitchFamily="49" charset="-122"/>
                  <a:ea typeface="楷体_GB2312" pitchFamily="49" charset="-122"/>
                </a:rPr>
                <a:t>，即</a:t>
              </a: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可达到语句覆盖标准。</a:t>
              </a:r>
              <a:endParaRPr lang="zh-CN" altLang="en-US" sz="2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166920" name="Group 47"/>
            <p:cNvGrpSpPr>
              <a:grpSpLocks/>
            </p:cNvGrpSpPr>
            <p:nvPr/>
          </p:nvGrpSpPr>
          <p:grpSpPr bwMode="auto">
            <a:xfrm>
              <a:off x="930" y="1162"/>
              <a:ext cx="1542" cy="2812"/>
              <a:chOff x="975" y="1162"/>
              <a:chExt cx="1542" cy="2812"/>
            </a:xfrm>
          </p:grpSpPr>
          <p:sp>
            <p:nvSpPr>
              <p:cNvPr id="166921" name="Line 35"/>
              <p:cNvSpPr>
                <a:spLocks noChangeShapeType="1"/>
              </p:cNvSpPr>
              <p:nvPr/>
            </p:nvSpPr>
            <p:spPr bwMode="auto">
              <a:xfrm>
                <a:off x="975" y="1162"/>
                <a:ext cx="0" cy="817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22" name="Line 36"/>
              <p:cNvSpPr>
                <a:spLocks noChangeShapeType="1"/>
              </p:cNvSpPr>
              <p:nvPr/>
            </p:nvSpPr>
            <p:spPr bwMode="auto">
              <a:xfrm>
                <a:off x="975" y="1979"/>
                <a:ext cx="154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23" name="Line 37"/>
              <p:cNvSpPr>
                <a:spLocks noChangeShapeType="1"/>
              </p:cNvSpPr>
              <p:nvPr/>
            </p:nvSpPr>
            <p:spPr bwMode="auto">
              <a:xfrm>
                <a:off x="2517" y="1979"/>
                <a:ext cx="0" cy="544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24" name="Line 38"/>
              <p:cNvSpPr>
                <a:spLocks noChangeShapeType="1"/>
              </p:cNvSpPr>
              <p:nvPr/>
            </p:nvSpPr>
            <p:spPr bwMode="auto">
              <a:xfrm flipH="1">
                <a:off x="1020" y="2523"/>
                <a:ext cx="1497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25" name="Line 39"/>
              <p:cNvSpPr>
                <a:spLocks noChangeShapeType="1"/>
              </p:cNvSpPr>
              <p:nvPr/>
            </p:nvSpPr>
            <p:spPr bwMode="auto">
              <a:xfrm>
                <a:off x="975" y="2523"/>
                <a:ext cx="0" cy="40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26" name="Line 40"/>
              <p:cNvSpPr>
                <a:spLocks noChangeShapeType="1"/>
              </p:cNvSpPr>
              <p:nvPr/>
            </p:nvSpPr>
            <p:spPr bwMode="auto">
              <a:xfrm>
                <a:off x="975" y="2931"/>
                <a:ext cx="154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27" name="Line 41"/>
              <p:cNvSpPr>
                <a:spLocks noChangeShapeType="1"/>
              </p:cNvSpPr>
              <p:nvPr/>
            </p:nvSpPr>
            <p:spPr bwMode="auto">
              <a:xfrm>
                <a:off x="2517" y="2931"/>
                <a:ext cx="0" cy="544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28" name="Line 42"/>
              <p:cNvSpPr>
                <a:spLocks noChangeShapeType="1"/>
              </p:cNvSpPr>
              <p:nvPr/>
            </p:nvSpPr>
            <p:spPr bwMode="auto">
              <a:xfrm flipH="1">
                <a:off x="975" y="3475"/>
                <a:ext cx="154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29" name="Line 43"/>
              <p:cNvSpPr>
                <a:spLocks noChangeShapeType="1"/>
              </p:cNvSpPr>
              <p:nvPr/>
            </p:nvSpPr>
            <p:spPr bwMode="auto">
              <a:xfrm>
                <a:off x="975" y="3475"/>
                <a:ext cx="0" cy="499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58444" name="Text Box 44"/>
          <p:cNvSpPr txBox="1">
            <a:spLocks noChangeArrowheads="1"/>
          </p:cNvSpPr>
          <p:nvPr/>
        </p:nvSpPr>
        <p:spPr bwMode="auto">
          <a:xfrm>
            <a:off x="4572000" y="1730995"/>
            <a:ext cx="4392613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从程序中每个语句都能执行来看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语句覆盖似乎全面检验了每个语句。但它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仅能测试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逻辑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zh-CN" altLang="en-US" sz="2000" b="1" dirty="0" smtClean="0">
                <a:latin typeface="宋体" panose="02010600030101010101" pitchFamily="2" charset="-122"/>
                <a:ea typeface="楷体_GB2312" pitchFamily="49" charset="-122"/>
              </a:rPr>
              <a:t>“</a:t>
            </a:r>
            <a:r>
              <a:rPr lang="zh-CN" altLang="en-US" sz="20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真</a:t>
            </a:r>
            <a:r>
              <a:rPr lang="zh-CN" altLang="en-US" sz="2000" b="1" dirty="0" smtClean="0">
                <a:latin typeface="宋体" panose="02010600030101010101" pitchFamily="2" charset="-122"/>
                <a:ea typeface="楷体_GB2312" pitchFamily="49" charset="-122"/>
              </a:rPr>
              <a:t>”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情况。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  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若将第一个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逻辑式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lang="zh-CN" altLang="en-US" sz="2000" b="1" dirty="0">
                <a:latin typeface="宋体" panose="02010600030101010101" pitchFamily="2" charset="-122"/>
                <a:ea typeface="楷体_GB2312" pitchFamily="49" charset="-122"/>
              </a:rPr>
              <a:t>“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AND</a:t>
            </a:r>
            <a:r>
              <a:rPr lang="en-US" altLang="zh-CN" sz="2000" b="1" dirty="0">
                <a:latin typeface="宋体" panose="02010600030101010101" pitchFamily="2" charset="-122"/>
                <a:ea typeface="楷体_GB2312" pitchFamily="49" charset="-122"/>
              </a:rPr>
              <a:t>”</a:t>
            </a:r>
            <a:r>
              <a:rPr lang="zh-CN" altLang="en-US" sz="2000" b="1" u="sng" dirty="0">
                <a:latin typeface="楷体_GB2312" pitchFamily="49" charset="-122"/>
                <a:ea typeface="楷体_GB2312" pitchFamily="49" charset="-122"/>
              </a:rPr>
              <a:t>错写成</a:t>
            </a:r>
            <a:r>
              <a:rPr lang="zh-CN" altLang="en-US" sz="2000" b="1" dirty="0">
                <a:latin typeface="宋体" panose="02010600030101010101" pitchFamily="2" charset="-122"/>
                <a:ea typeface="楷体_GB2312" pitchFamily="49" charset="-122"/>
              </a:rPr>
              <a:t>“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OR</a:t>
            </a:r>
            <a:r>
              <a:rPr lang="en-US" altLang="zh-CN" sz="2000" b="1" dirty="0">
                <a:latin typeface="宋体" panose="02010600030101010101" pitchFamily="2" charset="-122"/>
                <a:ea typeface="楷体_GB2312" pitchFamily="49" charset="-122"/>
              </a:rPr>
              <a:t>”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、第二个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逻辑式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中将</a:t>
            </a:r>
            <a:r>
              <a:rPr lang="zh-CN" altLang="en-US" sz="2000" b="1" dirty="0">
                <a:latin typeface="宋体" panose="02010600030101010101" pitchFamily="2" charset="-122"/>
                <a:ea typeface="楷体_GB2312" pitchFamily="49" charset="-122"/>
              </a:rPr>
              <a:t>“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x&gt;1</a:t>
            </a:r>
            <a:r>
              <a:rPr lang="en-US" altLang="zh-CN" sz="2000" b="1" dirty="0">
                <a:latin typeface="宋体" panose="02010600030101010101" pitchFamily="2" charset="-122"/>
                <a:ea typeface="楷体_GB2312" pitchFamily="49" charset="-122"/>
              </a:rPr>
              <a:t>”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错写成</a:t>
            </a:r>
            <a:r>
              <a:rPr lang="zh-CN" altLang="en-US" sz="2000" b="1" dirty="0">
                <a:latin typeface="宋体" panose="02010600030101010101" pitchFamily="2" charset="-122"/>
                <a:ea typeface="楷体_GB2312" pitchFamily="49" charset="-122"/>
              </a:rPr>
              <a:t>“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x&lt;1</a:t>
            </a:r>
            <a:r>
              <a:rPr lang="en-US" altLang="zh-CN" sz="2000" b="1" dirty="0">
                <a:latin typeface="宋体" panose="02010600030101010101" pitchFamily="2" charset="-122"/>
                <a:ea typeface="楷体_GB2312" pitchFamily="49" charset="-122"/>
              </a:rPr>
              <a:t>”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，仍用上述数据进行测试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，就不能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发现错误。</a:t>
            </a:r>
            <a:endParaRPr lang="zh-CN" altLang="en-US" sz="20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8445" name="Text Box 45"/>
          <p:cNvSpPr txBox="1">
            <a:spLocks noChangeArrowheads="1"/>
          </p:cNvSpPr>
          <p:nvPr/>
        </p:nvSpPr>
        <p:spPr bwMode="auto">
          <a:xfrm>
            <a:off x="4572000" y="5085184"/>
            <a:ext cx="4392613" cy="343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因此，语句覆盖是比较弱的覆盖标准。</a:t>
            </a:r>
          </a:p>
        </p:txBody>
      </p:sp>
      <p:sp>
        <p:nvSpPr>
          <p:cNvPr id="166918" name="Text Box 46"/>
          <p:cNvSpPr txBox="1">
            <a:spLocks noChangeArrowheads="1"/>
          </p:cNvSpPr>
          <p:nvPr/>
        </p:nvSpPr>
        <p:spPr bwMode="auto">
          <a:xfrm>
            <a:off x="1403350" y="1047750"/>
            <a:ext cx="9366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示例：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4" grpId="0"/>
      <p:bldP spid="3584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4"/>
          <p:cNvSpPr txBox="1">
            <a:spLocks noChangeArrowheads="1"/>
          </p:cNvSpPr>
          <p:nvPr/>
        </p:nvSpPr>
        <p:spPr bwMode="auto">
          <a:xfrm>
            <a:off x="1403350" y="1808762"/>
            <a:ext cx="7272338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设计测试用例，使被测试程序中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每个判定表达式</a:t>
            </a:r>
            <a:r>
              <a:rPr kumimoji="1" lang="zh-CN" altLang="en-US" sz="2800" b="1" u="sng" dirty="0">
                <a:latin typeface="楷体_GB2312" pitchFamily="49" charset="-122"/>
                <a:ea typeface="楷体_GB2312" pitchFamily="49" charset="-122"/>
              </a:rPr>
              <a:t>至少获得一次</a:t>
            </a:r>
            <a:r>
              <a:rPr kumimoji="1" lang="zh-CN" altLang="en-US" sz="2800" b="1" dirty="0">
                <a:latin typeface="宋体" panose="02010600030101010101" pitchFamily="2" charset="-122"/>
                <a:ea typeface="楷体_GB2312" pitchFamily="49" charset="-122"/>
              </a:rPr>
              <a:t>“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真</a:t>
            </a:r>
            <a:r>
              <a:rPr kumimoji="1" lang="zh-CN" altLang="en-US" sz="2800" b="1" dirty="0">
                <a:latin typeface="宋体" panose="02010600030101010101" pitchFamily="2" charset="-122"/>
                <a:ea typeface="楷体_GB2312" pitchFamily="49" charset="-122"/>
              </a:rPr>
              <a:t>”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值和</a:t>
            </a:r>
            <a:r>
              <a:rPr kumimoji="1" lang="zh-CN" altLang="en-US" sz="2800" b="1" dirty="0">
                <a:latin typeface="宋体" panose="02010600030101010101" pitchFamily="2" charset="-122"/>
                <a:ea typeface="楷体_GB2312" pitchFamily="49" charset="-122"/>
              </a:rPr>
              <a:t>“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假</a:t>
            </a:r>
            <a:r>
              <a:rPr kumimoji="1" lang="zh-CN" altLang="en-US" sz="2800" b="1" dirty="0">
                <a:latin typeface="宋体" panose="02010600030101010101" pitchFamily="2" charset="-122"/>
                <a:ea typeface="楷体_GB2312" pitchFamily="49" charset="-122"/>
              </a:rPr>
              <a:t>”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值，从而使程序的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每个分支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至少通过一次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（也</a:t>
            </a:r>
            <a:r>
              <a:rPr kumimoji="1" lang="zh-CN" altLang="en-US" sz="2800" b="1" dirty="0" smtClean="0">
                <a:latin typeface="楷体_GB2312" pitchFamily="49" charset="-122"/>
                <a:ea typeface="楷体_GB2312" pitchFamily="49" charset="-122"/>
              </a:rPr>
              <a:t>称：分支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覆盖） </a:t>
            </a:r>
            <a:endParaRPr kumimoji="1" lang="zh-CN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7939" name="Text Box 34"/>
          <p:cNvSpPr txBox="1">
            <a:spLocks noChangeArrowheads="1"/>
          </p:cNvSpPr>
          <p:nvPr/>
        </p:nvSpPr>
        <p:spPr bwMode="auto">
          <a:xfrm>
            <a:off x="1401763" y="908050"/>
            <a:ext cx="18018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②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判定覆盖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962" name="Group 4"/>
          <p:cNvGrpSpPr>
            <a:grpSpLocks/>
          </p:cNvGrpSpPr>
          <p:nvPr/>
        </p:nvGrpSpPr>
        <p:grpSpPr bwMode="auto">
          <a:xfrm>
            <a:off x="395288" y="2205038"/>
            <a:ext cx="3313112" cy="3744912"/>
            <a:chOff x="158" y="1389"/>
            <a:chExt cx="2142" cy="2494"/>
          </a:xfrm>
        </p:grpSpPr>
        <p:sp>
          <p:nvSpPr>
            <p:cNvPr id="168981" name="AutoShape 5"/>
            <p:cNvSpPr>
              <a:spLocks noChangeArrowheads="1"/>
            </p:cNvSpPr>
            <p:nvPr/>
          </p:nvSpPr>
          <p:spPr bwMode="auto">
            <a:xfrm>
              <a:off x="158" y="1871"/>
              <a:ext cx="1134" cy="564"/>
            </a:xfrm>
            <a:prstGeom prst="diamond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2">
                    <a:alpha val="70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</a:rPr>
                <a:t>(a&gt;1)AND(b=0)</a:t>
              </a:r>
            </a:p>
          </p:txBody>
        </p:sp>
        <p:sp>
          <p:nvSpPr>
            <p:cNvPr id="168982" name="Line 6"/>
            <p:cNvSpPr>
              <a:spLocks noChangeShapeType="1"/>
            </p:cNvSpPr>
            <p:nvPr/>
          </p:nvSpPr>
          <p:spPr bwMode="auto">
            <a:xfrm>
              <a:off x="730" y="1389"/>
              <a:ext cx="0" cy="4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83" name="Text Box 7"/>
            <p:cNvSpPr txBox="1">
              <a:spLocks noChangeArrowheads="1"/>
            </p:cNvSpPr>
            <p:nvPr/>
          </p:nvSpPr>
          <p:spPr bwMode="auto">
            <a:xfrm>
              <a:off x="1937" y="2059"/>
              <a:ext cx="363" cy="1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400">
                  <a:latin typeface="Tahoma" panose="020B0604030504040204" pitchFamily="34" charset="0"/>
                </a:rPr>
                <a:t>语句段</a:t>
              </a:r>
            </a:p>
          </p:txBody>
        </p:sp>
        <p:sp>
          <p:nvSpPr>
            <p:cNvPr id="168984" name="Line 8"/>
            <p:cNvSpPr>
              <a:spLocks noChangeShapeType="1"/>
            </p:cNvSpPr>
            <p:nvPr/>
          </p:nvSpPr>
          <p:spPr bwMode="auto">
            <a:xfrm>
              <a:off x="1292" y="2163"/>
              <a:ext cx="6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8985" name="Group 9"/>
            <p:cNvGrpSpPr>
              <a:grpSpLocks/>
            </p:cNvGrpSpPr>
            <p:nvPr/>
          </p:nvGrpSpPr>
          <p:grpSpPr bwMode="auto">
            <a:xfrm>
              <a:off x="975" y="2202"/>
              <a:ext cx="1134" cy="380"/>
              <a:chOff x="3515" y="3249"/>
              <a:chExt cx="998" cy="181"/>
            </a:xfrm>
          </p:grpSpPr>
          <p:sp>
            <p:nvSpPr>
              <p:cNvPr id="169004" name="Line 10"/>
              <p:cNvSpPr>
                <a:spLocks noChangeShapeType="1"/>
              </p:cNvSpPr>
              <p:nvPr/>
            </p:nvSpPr>
            <p:spPr bwMode="auto">
              <a:xfrm>
                <a:off x="4513" y="3249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005" name="Line 11"/>
              <p:cNvSpPr>
                <a:spLocks noChangeShapeType="1"/>
              </p:cNvSpPr>
              <p:nvPr/>
            </p:nvSpPr>
            <p:spPr bwMode="auto">
              <a:xfrm flipH="1">
                <a:off x="3515" y="3430"/>
                <a:ext cx="9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8986" name="Text Box 12"/>
            <p:cNvSpPr txBox="1">
              <a:spLocks noChangeArrowheads="1"/>
            </p:cNvSpPr>
            <p:nvPr/>
          </p:nvSpPr>
          <p:spPr bwMode="auto">
            <a:xfrm>
              <a:off x="1937" y="3022"/>
              <a:ext cx="363" cy="1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400">
                  <a:latin typeface="Tahoma" panose="020B0604030504040204" pitchFamily="34" charset="0"/>
                </a:rPr>
                <a:t>语句段</a:t>
              </a:r>
            </a:p>
          </p:txBody>
        </p:sp>
        <p:sp>
          <p:nvSpPr>
            <p:cNvPr id="168987" name="Line 13"/>
            <p:cNvSpPr>
              <a:spLocks noChangeShapeType="1"/>
            </p:cNvSpPr>
            <p:nvPr/>
          </p:nvSpPr>
          <p:spPr bwMode="auto">
            <a:xfrm>
              <a:off x="1292" y="3126"/>
              <a:ext cx="6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8988" name="Group 14"/>
            <p:cNvGrpSpPr>
              <a:grpSpLocks/>
            </p:cNvGrpSpPr>
            <p:nvPr/>
          </p:nvGrpSpPr>
          <p:grpSpPr bwMode="auto">
            <a:xfrm>
              <a:off x="975" y="3179"/>
              <a:ext cx="1134" cy="434"/>
              <a:chOff x="3515" y="3249"/>
              <a:chExt cx="998" cy="181"/>
            </a:xfrm>
          </p:grpSpPr>
          <p:sp>
            <p:nvSpPr>
              <p:cNvPr id="169002" name="Line 15"/>
              <p:cNvSpPr>
                <a:spLocks noChangeShapeType="1"/>
              </p:cNvSpPr>
              <p:nvPr/>
            </p:nvSpPr>
            <p:spPr bwMode="auto">
              <a:xfrm>
                <a:off x="4513" y="3249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003" name="Line 16"/>
              <p:cNvSpPr>
                <a:spLocks noChangeShapeType="1"/>
              </p:cNvSpPr>
              <p:nvPr/>
            </p:nvSpPr>
            <p:spPr bwMode="auto">
              <a:xfrm flipH="1">
                <a:off x="3515" y="3430"/>
                <a:ext cx="9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8989" name="Group 17"/>
            <p:cNvGrpSpPr>
              <a:grpSpLocks/>
            </p:cNvGrpSpPr>
            <p:nvPr/>
          </p:nvGrpSpPr>
          <p:grpSpPr bwMode="auto">
            <a:xfrm>
              <a:off x="567" y="1390"/>
              <a:ext cx="1306" cy="2294"/>
              <a:chOff x="658" y="1889"/>
              <a:chExt cx="1306" cy="1918"/>
            </a:xfrm>
          </p:grpSpPr>
          <p:sp>
            <p:nvSpPr>
              <p:cNvPr id="168993" name="Text Box 18"/>
              <p:cNvSpPr txBox="1">
                <a:spLocks noChangeArrowheads="1"/>
              </p:cNvSpPr>
              <p:nvPr/>
            </p:nvSpPr>
            <p:spPr bwMode="auto">
              <a:xfrm>
                <a:off x="867" y="2817"/>
                <a:ext cx="13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宋体" panose="02010600030101010101" pitchFamily="2" charset="-122"/>
                  </a:rPr>
                  <a:t>F</a:t>
                </a:r>
              </a:p>
            </p:txBody>
          </p:sp>
          <p:sp>
            <p:nvSpPr>
              <p:cNvPr id="168994" name="Text Box 19"/>
              <p:cNvSpPr txBox="1">
                <a:spLocks noChangeArrowheads="1"/>
              </p:cNvSpPr>
              <p:nvPr/>
            </p:nvSpPr>
            <p:spPr bwMode="auto">
              <a:xfrm>
                <a:off x="658" y="2802"/>
                <a:ext cx="13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168995" name="Text Box 20"/>
              <p:cNvSpPr txBox="1">
                <a:spLocks noChangeArrowheads="1"/>
              </p:cNvSpPr>
              <p:nvPr/>
            </p:nvSpPr>
            <p:spPr bwMode="auto">
              <a:xfrm>
                <a:off x="1520" y="2387"/>
                <a:ext cx="136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宋体" panose="02010600030101010101" pitchFamily="2" charset="-122"/>
                  </a:rPr>
                  <a:t>T</a:t>
                </a:r>
              </a:p>
            </p:txBody>
          </p:sp>
          <p:sp>
            <p:nvSpPr>
              <p:cNvPr id="168996" name="Text Box 21"/>
              <p:cNvSpPr txBox="1">
                <a:spLocks noChangeArrowheads="1"/>
              </p:cNvSpPr>
              <p:nvPr/>
            </p:nvSpPr>
            <p:spPr bwMode="auto">
              <a:xfrm>
                <a:off x="1511" y="3203"/>
                <a:ext cx="13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宋体" panose="02010600030101010101" pitchFamily="2" charset="-122"/>
                  </a:rPr>
                  <a:t>T</a:t>
                </a:r>
              </a:p>
            </p:txBody>
          </p:sp>
          <p:sp>
            <p:nvSpPr>
              <p:cNvPr id="168997" name="Text Box 22"/>
              <p:cNvSpPr txBox="1">
                <a:spLocks noChangeArrowheads="1"/>
              </p:cNvSpPr>
              <p:nvPr/>
            </p:nvSpPr>
            <p:spPr bwMode="auto">
              <a:xfrm>
                <a:off x="658" y="1889"/>
                <a:ext cx="13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68998" name="Text Box 23"/>
              <p:cNvSpPr txBox="1">
                <a:spLocks noChangeArrowheads="1"/>
              </p:cNvSpPr>
              <p:nvPr/>
            </p:nvSpPr>
            <p:spPr bwMode="auto">
              <a:xfrm>
                <a:off x="1828" y="2319"/>
                <a:ext cx="136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68999" name="Text Box 24"/>
              <p:cNvSpPr txBox="1">
                <a:spLocks noChangeArrowheads="1"/>
              </p:cNvSpPr>
              <p:nvPr/>
            </p:nvSpPr>
            <p:spPr bwMode="auto">
              <a:xfrm>
                <a:off x="1819" y="3129"/>
                <a:ext cx="13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169000" name="Text Box 25"/>
              <p:cNvSpPr txBox="1">
                <a:spLocks noChangeArrowheads="1"/>
              </p:cNvSpPr>
              <p:nvPr/>
            </p:nvSpPr>
            <p:spPr bwMode="auto">
              <a:xfrm>
                <a:off x="839" y="3637"/>
                <a:ext cx="13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宋体" panose="02010600030101010101" pitchFamily="2" charset="-122"/>
                  </a:rPr>
                  <a:t>F</a:t>
                </a:r>
              </a:p>
            </p:txBody>
          </p:sp>
          <p:sp>
            <p:nvSpPr>
              <p:cNvPr id="169001" name="Text Box 26"/>
              <p:cNvSpPr txBox="1">
                <a:spLocks noChangeArrowheads="1"/>
              </p:cNvSpPr>
              <p:nvPr/>
            </p:nvSpPr>
            <p:spPr bwMode="auto">
              <a:xfrm>
                <a:off x="658" y="3637"/>
                <a:ext cx="13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宋体" panose="02010600030101010101" pitchFamily="2" charset="-122"/>
                  </a:rPr>
                  <a:t>5</a:t>
                </a:r>
              </a:p>
            </p:txBody>
          </p:sp>
        </p:grpSp>
        <p:sp>
          <p:nvSpPr>
            <p:cNvPr id="168990" name="AutoShape 27"/>
            <p:cNvSpPr>
              <a:spLocks noChangeArrowheads="1"/>
            </p:cNvSpPr>
            <p:nvPr/>
          </p:nvSpPr>
          <p:spPr bwMode="auto">
            <a:xfrm>
              <a:off x="158" y="2837"/>
              <a:ext cx="1134" cy="564"/>
            </a:xfrm>
            <a:prstGeom prst="diamond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2">
                    <a:alpha val="70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</a:rPr>
                <a:t>(a=2)OR(X&gt;1)</a:t>
              </a:r>
            </a:p>
          </p:txBody>
        </p:sp>
        <p:sp>
          <p:nvSpPr>
            <p:cNvPr id="168991" name="Line 28"/>
            <p:cNvSpPr>
              <a:spLocks noChangeShapeType="1"/>
            </p:cNvSpPr>
            <p:nvPr/>
          </p:nvSpPr>
          <p:spPr bwMode="auto">
            <a:xfrm>
              <a:off x="730" y="2435"/>
              <a:ext cx="0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92" name="Line 29"/>
            <p:cNvSpPr>
              <a:spLocks noChangeShapeType="1"/>
            </p:cNvSpPr>
            <p:nvPr/>
          </p:nvSpPr>
          <p:spPr bwMode="auto">
            <a:xfrm>
              <a:off x="730" y="3401"/>
              <a:ext cx="0" cy="4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1502" name="Text Box 30"/>
          <p:cNvSpPr txBox="1">
            <a:spLocks noChangeArrowheads="1"/>
          </p:cNvSpPr>
          <p:nvPr/>
        </p:nvSpPr>
        <p:spPr bwMode="auto">
          <a:xfrm>
            <a:off x="3778572" y="674112"/>
            <a:ext cx="50419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设计测试用例，只要通过路径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124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135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125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134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，就能达到判定覆盖标准。</a:t>
            </a:r>
          </a:p>
        </p:txBody>
      </p:sp>
      <p:sp>
        <p:nvSpPr>
          <p:cNvPr id="168964" name="Text Box 31"/>
          <p:cNvSpPr txBox="1">
            <a:spLocks noChangeArrowheads="1"/>
          </p:cNvSpPr>
          <p:nvPr/>
        </p:nvSpPr>
        <p:spPr bwMode="auto">
          <a:xfrm>
            <a:off x="1403350" y="1047750"/>
            <a:ext cx="9366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示例：</a:t>
            </a:r>
          </a:p>
        </p:txBody>
      </p: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1547813" y="2133600"/>
            <a:ext cx="1871662" cy="4175125"/>
            <a:chOff x="975" y="1344"/>
            <a:chExt cx="1179" cy="2630"/>
          </a:xfrm>
        </p:grpSpPr>
        <p:sp>
          <p:nvSpPr>
            <p:cNvPr id="168976" name="Line 32"/>
            <p:cNvSpPr>
              <a:spLocks noChangeShapeType="1"/>
            </p:cNvSpPr>
            <p:nvPr/>
          </p:nvSpPr>
          <p:spPr bwMode="auto">
            <a:xfrm>
              <a:off x="975" y="1344"/>
              <a:ext cx="0" cy="72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7" name="Line 33"/>
            <p:cNvSpPr>
              <a:spLocks noChangeShapeType="1"/>
            </p:cNvSpPr>
            <p:nvPr/>
          </p:nvSpPr>
          <p:spPr bwMode="auto">
            <a:xfrm>
              <a:off x="975" y="2069"/>
              <a:ext cx="1179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8" name="Line 35"/>
            <p:cNvSpPr>
              <a:spLocks noChangeShapeType="1"/>
            </p:cNvSpPr>
            <p:nvPr/>
          </p:nvSpPr>
          <p:spPr bwMode="auto">
            <a:xfrm>
              <a:off x="975" y="2568"/>
              <a:ext cx="0" cy="140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9" name="Line 39"/>
            <p:cNvSpPr>
              <a:spLocks noChangeShapeType="1"/>
            </p:cNvSpPr>
            <p:nvPr/>
          </p:nvSpPr>
          <p:spPr bwMode="auto">
            <a:xfrm>
              <a:off x="2109" y="2069"/>
              <a:ext cx="0" cy="49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80" name="Line 40"/>
            <p:cNvSpPr>
              <a:spLocks noChangeShapeType="1"/>
            </p:cNvSpPr>
            <p:nvPr/>
          </p:nvSpPr>
          <p:spPr bwMode="auto">
            <a:xfrm flipH="1">
              <a:off x="975" y="2568"/>
              <a:ext cx="113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1403350" y="2133600"/>
            <a:ext cx="1873250" cy="4319588"/>
            <a:chOff x="884" y="1344"/>
            <a:chExt cx="1180" cy="2721"/>
          </a:xfrm>
        </p:grpSpPr>
        <p:sp>
          <p:nvSpPr>
            <p:cNvPr id="168971" name="Line 37"/>
            <p:cNvSpPr>
              <a:spLocks noChangeShapeType="1"/>
            </p:cNvSpPr>
            <p:nvPr/>
          </p:nvSpPr>
          <p:spPr bwMode="auto">
            <a:xfrm>
              <a:off x="884" y="1344"/>
              <a:ext cx="0" cy="16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2" name="Line 38"/>
            <p:cNvSpPr>
              <a:spLocks noChangeShapeType="1"/>
            </p:cNvSpPr>
            <p:nvPr/>
          </p:nvSpPr>
          <p:spPr bwMode="auto">
            <a:xfrm>
              <a:off x="884" y="2976"/>
              <a:ext cx="118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3" name="Line 43"/>
            <p:cNvSpPr>
              <a:spLocks noChangeShapeType="1"/>
            </p:cNvSpPr>
            <p:nvPr/>
          </p:nvSpPr>
          <p:spPr bwMode="auto">
            <a:xfrm>
              <a:off x="2064" y="2976"/>
              <a:ext cx="0" cy="59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4" name="Line 44"/>
            <p:cNvSpPr>
              <a:spLocks noChangeShapeType="1"/>
            </p:cNvSpPr>
            <p:nvPr/>
          </p:nvSpPr>
          <p:spPr bwMode="auto">
            <a:xfrm flipH="1">
              <a:off x="884" y="3566"/>
              <a:ext cx="118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5" name="Line 45"/>
            <p:cNvSpPr>
              <a:spLocks noChangeShapeType="1"/>
            </p:cNvSpPr>
            <p:nvPr/>
          </p:nvSpPr>
          <p:spPr bwMode="auto">
            <a:xfrm>
              <a:off x="884" y="3566"/>
              <a:ext cx="0" cy="49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1520" name="Text Box 48"/>
          <p:cNvSpPr txBox="1">
            <a:spLocks noChangeArrowheads="1"/>
          </p:cNvSpPr>
          <p:nvPr/>
        </p:nvSpPr>
        <p:spPr bwMode="auto">
          <a:xfrm>
            <a:off x="3778572" y="1628800"/>
            <a:ext cx="50419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选择两组数据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a=3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b=0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x=1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（通过路径</a:t>
            </a:r>
            <a:r>
              <a:rPr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125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），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a=2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b=1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x=2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（通过路径</a:t>
            </a:r>
            <a:r>
              <a:rPr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134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361521" name="Text Box 49"/>
          <p:cNvSpPr txBox="1">
            <a:spLocks noChangeArrowheads="1"/>
          </p:cNvSpPr>
          <p:nvPr/>
        </p:nvSpPr>
        <p:spPr bwMode="auto">
          <a:xfrm>
            <a:off x="3995738" y="2621657"/>
            <a:ext cx="50419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对于多分支（嵌套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CASE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）的判定，判定覆盖要使得每一个判定表达式</a:t>
            </a:r>
            <a:r>
              <a:rPr lang="zh-CN" altLang="en-US" sz="2000" b="1" u="sng" dirty="0">
                <a:latin typeface="楷体_GB2312" pitchFamily="49" charset="-122"/>
                <a:ea typeface="楷体_GB2312" pitchFamily="49" charset="-122"/>
              </a:rPr>
              <a:t>获得每一种可能的值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来测试。</a:t>
            </a:r>
          </a:p>
        </p:txBody>
      </p:sp>
      <p:sp>
        <p:nvSpPr>
          <p:cNvPr id="361522" name="Text Box 50"/>
          <p:cNvSpPr txBox="1">
            <a:spLocks noChangeArrowheads="1"/>
          </p:cNvSpPr>
          <p:nvPr/>
        </p:nvSpPr>
        <p:spPr bwMode="auto">
          <a:xfrm>
            <a:off x="3995738" y="3963524"/>
            <a:ext cx="49688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判定覆盖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比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语句覆盖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较严格，因为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如果通过了各个分支，则各个语句也执行了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361523" name="Text Box 51"/>
          <p:cNvSpPr txBox="1">
            <a:spLocks noChangeArrowheads="1"/>
          </p:cNvSpPr>
          <p:nvPr/>
        </p:nvSpPr>
        <p:spPr bwMode="auto">
          <a:xfrm>
            <a:off x="3994150" y="4941168"/>
            <a:ext cx="50419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但该测试仍不充分，上述数据只覆盖了全部路径的一半，若将第二个判定表达式中的</a:t>
            </a:r>
            <a:r>
              <a:rPr lang="zh-CN" altLang="en-US" sz="2000" b="1" dirty="0">
                <a:latin typeface="宋体" panose="02010600030101010101" pitchFamily="2" charset="-122"/>
                <a:ea typeface="楷体_GB2312" pitchFamily="49" charset="-122"/>
              </a:rPr>
              <a:t>“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x&gt;1</a:t>
            </a:r>
            <a:r>
              <a:rPr lang="en-US" altLang="zh-CN" sz="2000" b="1" dirty="0">
                <a:latin typeface="宋体" panose="02010600030101010101" pitchFamily="2" charset="-122"/>
                <a:ea typeface="楷体_GB2312" pitchFamily="49" charset="-122"/>
              </a:rPr>
              <a:t>”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错写成</a:t>
            </a:r>
            <a:r>
              <a:rPr lang="zh-CN" altLang="en-US" sz="2000" b="1" dirty="0">
                <a:latin typeface="宋体" panose="02010600030101010101" pitchFamily="2" charset="-122"/>
                <a:ea typeface="楷体_GB2312" pitchFamily="49" charset="-122"/>
              </a:rPr>
              <a:t>“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x&lt;1</a:t>
            </a:r>
            <a:r>
              <a:rPr lang="en-US" altLang="zh-CN" sz="2000" b="1" dirty="0">
                <a:latin typeface="宋体" panose="02010600030101010101" pitchFamily="2" charset="-122"/>
                <a:ea typeface="楷体_GB2312" pitchFamily="49" charset="-122"/>
              </a:rPr>
              <a:t>”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，仍查不出错误。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502" grpId="0"/>
      <p:bldP spid="361520" grpId="0"/>
      <p:bldP spid="361521" grpId="0"/>
      <p:bldP spid="361522" grpId="0"/>
      <p:bldP spid="3615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4"/>
          <p:cNvSpPr txBox="1">
            <a:spLocks noChangeArrowheads="1"/>
          </p:cNvSpPr>
          <p:nvPr/>
        </p:nvSpPr>
        <p:spPr bwMode="auto">
          <a:xfrm>
            <a:off x="1401763" y="908050"/>
            <a:ext cx="18018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③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条件覆盖</a:t>
            </a:r>
          </a:p>
        </p:txBody>
      </p:sp>
      <p:sp>
        <p:nvSpPr>
          <p:cNvPr id="169987" name="Text Box 5"/>
          <p:cNvSpPr txBox="1">
            <a:spLocks noChangeArrowheads="1"/>
          </p:cNvSpPr>
          <p:nvPr/>
        </p:nvSpPr>
        <p:spPr bwMode="auto">
          <a:xfrm>
            <a:off x="1476375" y="1739365"/>
            <a:ext cx="7343775" cy="1329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不仅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每个语句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都至少执行一次，并使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判定表达式中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每个条件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各种可能的取值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也至少出现一次。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AutoShape 10"/>
          <p:cNvSpPr>
            <a:spLocks noChangeArrowheads="1"/>
          </p:cNvSpPr>
          <p:nvPr/>
        </p:nvSpPr>
        <p:spPr bwMode="auto">
          <a:xfrm>
            <a:off x="1838325" y="1989138"/>
            <a:ext cx="893763" cy="347662"/>
          </a:xfrm>
          <a:prstGeom prst="flowChartAlternateProcess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latin typeface="Times New Roman" panose="02020603050405020304" pitchFamily="18" charset="0"/>
              </a:rPr>
              <a:t>入口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71011" name="Line 11"/>
          <p:cNvSpPr>
            <a:spLocks noChangeShapeType="1"/>
          </p:cNvSpPr>
          <p:nvPr/>
        </p:nvSpPr>
        <p:spPr bwMode="auto">
          <a:xfrm>
            <a:off x="2284413" y="2379663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71012" name="AutoShape 12"/>
          <p:cNvSpPr>
            <a:spLocks noChangeArrowheads="1"/>
          </p:cNvSpPr>
          <p:nvPr/>
        </p:nvSpPr>
        <p:spPr bwMode="auto">
          <a:xfrm>
            <a:off x="1258888" y="2757488"/>
            <a:ext cx="2051050" cy="1117600"/>
          </a:xfrm>
          <a:prstGeom prst="flowChartDecision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A &gt; 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AND B=0</a:t>
            </a:r>
          </a:p>
        </p:txBody>
      </p:sp>
      <p:sp>
        <p:nvSpPr>
          <p:cNvPr id="171013" name="Line 13"/>
          <p:cNvSpPr>
            <a:spLocks noChangeShapeType="1"/>
          </p:cNvSpPr>
          <p:nvPr/>
        </p:nvSpPr>
        <p:spPr bwMode="auto">
          <a:xfrm flipV="1">
            <a:off x="3309938" y="3314700"/>
            <a:ext cx="757237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71014" name="Text Box 14"/>
          <p:cNvSpPr txBox="1">
            <a:spLocks noChangeArrowheads="1"/>
          </p:cNvSpPr>
          <p:nvPr/>
        </p:nvSpPr>
        <p:spPr bwMode="auto">
          <a:xfrm>
            <a:off x="3397250" y="295275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71015" name="Line 15"/>
          <p:cNvSpPr>
            <a:spLocks noChangeShapeType="1"/>
          </p:cNvSpPr>
          <p:nvPr/>
        </p:nvSpPr>
        <p:spPr bwMode="auto">
          <a:xfrm>
            <a:off x="2284413" y="3890963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71016" name="AutoShape 17"/>
          <p:cNvSpPr>
            <a:spLocks noChangeArrowheads="1"/>
          </p:cNvSpPr>
          <p:nvPr/>
        </p:nvSpPr>
        <p:spPr bwMode="auto">
          <a:xfrm>
            <a:off x="1258888" y="4268788"/>
            <a:ext cx="2051050" cy="1117600"/>
          </a:xfrm>
          <a:prstGeom prst="flowChartDecision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A=2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OR X &gt; 1</a:t>
            </a:r>
          </a:p>
        </p:txBody>
      </p:sp>
      <p:sp>
        <p:nvSpPr>
          <p:cNvPr id="171017" name="Line 18"/>
          <p:cNvSpPr>
            <a:spLocks noChangeShapeType="1"/>
          </p:cNvSpPr>
          <p:nvPr/>
        </p:nvSpPr>
        <p:spPr bwMode="auto">
          <a:xfrm>
            <a:off x="3309938" y="4826000"/>
            <a:ext cx="757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71018" name="Text Box 19"/>
          <p:cNvSpPr txBox="1">
            <a:spLocks noChangeArrowheads="1"/>
          </p:cNvSpPr>
          <p:nvPr/>
        </p:nvSpPr>
        <p:spPr bwMode="auto">
          <a:xfrm>
            <a:off x="3397250" y="446405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71019" name="Text Box 20"/>
          <p:cNvSpPr txBox="1">
            <a:spLocks noChangeArrowheads="1"/>
          </p:cNvSpPr>
          <p:nvPr/>
        </p:nvSpPr>
        <p:spPr bwMode="auto">
          <a:xfrm>
            <a:off x="4087813" y="3165475"/>
            <a:ext cx="987425" cy="2936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1800" b="1">
                <a:latin typeface="Times New Roman" panose="02020603050405020304" pitchFamily="18" charset="0"/>
              </a:rPr>
              <a:t>语句段</a:t>
            </a:r>
          </a:p>
        </p:txBody>
      </p:sp>
      <p:sp>
        <p:nvSpPr>
          <p:cNvPr id="171020" name="Text Box 21"/>
          <p:cNvSpPr txBox="1">
            <a:spLocks noChangeArrowheads="1"/>
          </p:cNvSpPr>
          <p:nvPr/>
        </p:nvSpPr>
        <p:spPr bwMode="auto">
          <a:xfrm>
            <a:off x="4086225" y="4678363"/>
            <a:ext cx="989013" cy="2936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1800" b="1">
                <a:latin typeface="Times New Roman" panose="02020603050405020304" pitchFamily="18" charset="0"/>
              </a:rPr>
              <a:t>语句段</a:t>
            </a:r>
          </a:p>
        </p:txBody>
      </p:sp>
      <p:grpSp>
        <p:nvGrpSpPr>
          <p:cNvPr id="171021" name="Group 22"/>
          <p:cNvGrpSpPr>
            <a:grpSpLocks/>
          </p:cNvGrpSpPr>
          <p:nvPr/>
        </p:nvGrpSpPr>
        <p:grpSpPr bwMode="auto">
          <a:xfrm>
            <a:off x="2284413" y="3459163"/>
            <a:ext cx="2268537" cy="533400"/>
            <a:chOff x="1643" y="1440"/>
            <a:chExt cx="1429" cy="336"/>
          </a:xfrm>
        </p:grpSpPr>
        <p:sp>
          <p:nvSpPr>
            <p:cNvPr id="171038" name="Line 23"/>
            <p:cNvSpPr>
              <a:spLocks noChangeShapeType="1"/>
            </p:cNvSpPr>
            <p:nvPr/>
          </p:nvSpPr>
          <p:spPr bwMode="auto">
            <a:xfrm flipH="1">
              <a:off x="1643" y="1776"/>
              <a:ext cx="14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39" name="Line 24"/>
            <p:cNvSpPr>
              <a:spLocks noChangeShapeType="1"/>
            </p:cNvSpPr>
            <p:nvPr/>
          </p:nvSpPr>
          <p:spPr bwMode="auto">
            <a:xfrm>
              <a:off x="3072" y="144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1022" name="Group 25"/>
          <p:cNvGrpSpPr>
            <a:grpSpLocks/>
          </p:cNvGrpSpPr>
          <p:nvPr/>
        </p:nvGrpSpPr>
        <p:grpSpPr bwMode="auto">
          <a:xfrm>
            <a:off x="2284413" y="4972050"/>
            <a:ext cx="2268537" cy="533400"/>
            <a:chOff x="1643" y="1440"/>
            <a:chExt cx="1429" cy="336"/>
          </a:xfrm>
        </p:grpSpPr>
        <p:sp>
          <p:nvSpPr>
            <p:cNvPr id="171036" name="Line 26"/>
            <p:cNvSpPr>
              <a:spLocks noChangeShapeType="1"/>
            </p:cNvSpPr>
            <p:nvPr/>
          </p:nvSpPr>
          <p:spPr bwMode="auto">
            <a:xfrm flipH="1">
              <a:off x="1643" y="1776"/>
              <a:ext cx="14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37" name="Line 27"/>
            <p:cNvSpPr>
              <a:spLocks noChangeShapeType="1"/>
            </p:cNvSpPr>
            <p:nvPr/>
          </p:nvSpPr>
          <p:spPr bwMode="auto">
            <a:xfrm>
              <a:off x="3072" y="144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1023" name="Line 28"/>
          <p:cNvSpPr>
            <a:spLocks noChangeShapeType="1"/>
          </p:cNvSpPr>
          <p:nvPr/>
        </p:nvSpPr>
        <p:spPr bwMode="auto">
          <a:xfrm>
            <a:off x="2266950" y="5402263"/>
            <a:ext cx="0" cy="433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71024" name="AutoShape 29"/>
          <p:cNvSpPr>
            <a:spLocks noChangeArrowheads="1"/>
          </p:cNvSpPr>
          <p:nvPr/>
        </p:nvSpPr>
        <p:spPr bwMode="auto">
          <a:xfrm>
            <a:off x="1838325" y="5848350"/>
            <a:ext cx="893763" cy="347663"/>
          </a:xfrm>
          <a:prstGeom prst="flowChartAlternateProcess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latin typeface="Times New Roman" panose="02020603050405020304" pitchFamily="18" charset="0"/>
              </a:rPr>
              <a:t>返回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71025" name="Text Box 30"/>
          <p:cNvSpPr txBox="1">
            <a:spLocks noChangeArrowheads="1"/>
          </p:cNvSpPr>
          <p:nvPr/>
        </p:nvSpPr>
        <p:spPr bwMode="auto">
          <a:xfrm>
            <a:off x="1928813" y="3897313"/>
            <a:ext cx="3079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71026" name="Text Box 31"/>
          <p:cNvSpPr txBox="1">
            <a:spLocks noChangeArrowheads="1"/>
          </p:cNvSpPr>
          <p:nvPr/>
        </p:nvSpPr>
        <p:spPr bwMode="auto">
          <a:xfrm>
            <a:off x="1943100" y="5400675"/>
            <a:ext cx="3079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80928" name="Line 32"/>
          <p:cNvSpPr>
            <a:spLocks noChangeShapeType="1"/>
          </p:cNvSpPr>
          <p:nvPr/>
        </p:nvSpPr>
        <p:spPr bwMode="auto">
          <a:xfrm>
            <a:off x="2268538" y="2143125"/>
            <a:ext cx="0" cy="1143000"/>
          </a:xfrm>
          <a:prstGeom prst="line">
            <a:avLst/>
          </a:prstGeom>
          <a:noFill/>
          <a:ln w="254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80929" name="Line 33"/>
          <p:cNvSpPr>
            <a:spLocks noChangeShapeType="1"/>
          </p:cNvSpPr>
          <p:nvPr/>
        </p:nvSpPr>
        <p:spPr bwMode="auto">
          <a:xfrm>
            <a:off x="2266950" y="3286125"/>
            <a:ext cx="2286000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80930" name="Line 34"/>
          <p:cNvSpPr>
            <a:spLocks noChangeShapeType="1"/>
          </p:cNvSpPr>
          <p:nvPr/>
        </p:nvSpPr>
        <p:spPr bwMode="auto">
          <a:xfrm flipH="1">
            <a:off x="2266950" y="3286125"/>
            <a:ext cx="2286000" cy="1524000"/>
          </a:xfrm>
          <a:prstGeom prst="line">
            <a:avLst/>
          </a:prstGeom>
          <a:noFill/>
          <a:ln w="254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80931" name="Line 35"/>
          <p:cNvSpPr>
            <a:spLocks noChangeShapeType="1"/>
          </p:cNvSpPr>
          <p:nvPr/>
        </p:nvSpPr>
        <p:spPr bwMode="auto">
          <a:xfrm>
            <a:off x="2266950" y="4810125"/>
            <a:ext cx="2286000" cy="0"/>
          </a:xfrm>
          <a:prstGeom prst="line">
            <a:avLst/>
          </a:prstGeom>
          <a:noFill/>
          <a:ln w="254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80932" name="Line 36"/>
          <p:cNvSpPr>
            <a:spLocks noChangeShapeType="1"/>
          </p:cNvSpPr>
          <p:nvPr/>
        </p:nvSpPr>
        <p:spPr bwMode="auto">
          <a:xfrm flipH="1">
            <a:off x="2343150" y="4810125"/>
            <a:ext cx="2209800" cy="1143000"/>
          </a:xfrm>
          <a:prstGeom prst="line">
            <a:avLst/>
          </a:prstGeom>
          <a:noFill/>
          <a:ln w="254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80933" name="Line 37"/>
          <p:cNvSpPr>
            <a:spLocks noChangeShapeType="1"/>
          </p:cNvSpPr>
          <p:nvPr/>
        </p:nvSpPr>
        <p:spPr bwMode="auto">
          <a:xfrm>
            <a:off x="2268538" y="4797425"/>
            <a:ext cx="0" cy="114300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80934" name="Line 38"/>
          <p:cNvSpPr>
            <a:spLocks noChangeShapeType="1"/>
          </p:cNvSpPr>
          <p:nvPr/>
        </p:nvSpPr>
        <p:spPr bwMode="auto">
          <a:xfrm>
            <a:off x="2268538" y="3284538"/>
            <a:ext cx="0" cy="152400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71034" name="Text Box 4"/>
          <p:cNvSpPr txBox="1">
            <a:spLocks noChangeArrowheads="1"/>
          </p:cNvSpPr>
          <p:nvPr/>
        </p:nvSpPr>
        <p:spPr bwMode="auto">
          <a:xfrm>
            <a:off x="5437188" y="1844675"/>
            <a:ext cx="3311525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88938" indent="-388938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设计用例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①A=2 , B=0 , X=4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（满足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A&gt;1, B=0; A=2, X&gt;1)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②A=1, B=1, X=1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满足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1, B0; A 2, X1</a:t>
            </a:r>
            <a:r>
              <a:rPr kumimoji="1" lang="zh-CN" altLang="en-US" sz="20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）</a:t>
            </a:r>
            <a:endParaRPr kumimoji="1" lang="zh-CN" altLang="en-US" sz="20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1035" name="Text Box 40"/>
          <p:cNvSpPr txBox="1">
            <a:spLocks noChangeArrowheads="1"/>
          </p:cNvSpPr>
          <p:nvPr/>
        </p:nvSpPr>
        <p:spPr bwMode="auto">
          <a:xfrm>
            <a:off x="1403350" y="1047750"/>
            <a:ext cx="9366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示例：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0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0"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0"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809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0"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0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0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0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0"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809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0"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0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0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0"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0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0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0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0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0"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28" grpId="0" animBg="1"/>
      <p:bldP spid="80929" grpId="0" animBg="1"/>
      <p:bldP spid="80930" grpId="0" animBg="1"/>
      <p:bldP spid="80931" grpId="0" animBg="1"/>
      <p:bldP spid="80932" grpId="0" animBg="1"/>
      <p:bldP spid="80933" grpId="0" animBg="1"/>
      <p:bldP spid="809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5"/>
          <p:cNvSpPr txBox="1">
            <a:spLocks noChangeArrowheads="1"/>
          </p:cNvSpPr>
          <p:nvPr/>
        </p:nvSpPr>
        <p:spPr bwMode="auto">
          <a:xfrm>
            <a:off x="1476375" y="1736725"/>
            <a:ext cx="7343775" cy="265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判定表达式中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每个条件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所有可能的取值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至少出现一次，并使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每个判定表达式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所有可能的结果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也至少出现一次。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同时满足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两种覆盖标准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) </a:t>
            </a:r>
          </a:p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即，判定覆盖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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条件覆盖</a:t>
            </a:r>
          </a:p>
        </p:txBody>
      </p:sp>
      <p:sp>
        <p:nvSpPr>
          <p:cNvPr id="172035" name="Text Box 6"/>
          <p:cNvSpPr txBox="1">
            <a:spLocks noChangeArrowheads="1"/>
          </p:cNvSpPr>
          <p:nvPr/>
        </p:nvSpPr>
        <p:spPr bwMode="auto">
          <a:xfrm>
            <a:off x="1401763" y="908050"/>
            <a:ext cx="27384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④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判定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条件覆盖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4"/>
          <p:cNvSpPr txBox="1">
            <a:spLocks noChangeArrowheads="1"/>
          </p:cNvSpPr>
          <p:nvPr/>
        </p:nvSpPr>
        <p:spPr bwMode="auto">
          <a:xfrm>
            <a:off x="1403350" y="1557338"/>
            <a:ext cx="74168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设计足够的测试用例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使</a:t>
            </a:r>
            <a:r>
              <a:rPr kumimoji="1"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每个判定表达式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条件的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各种可能组合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都至少出现一次。</a:t>
            </a:r>
            <a:endParaRPr kumimoji="1" lang="zh-CN" altLang="zh-CN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3059" name="Text Box 5"/>
          <p:cNvSpPr txBox="1">
            <a:spLocks noChangeArrowheads="1"/>
          </p:cNvSpPr>
          <p:nvPr/>
        </p:nvSpPr>
        <p:spPr bwMode="auto">
          <a:xfrm>
            <a:off x="1401763" y="908050"/>
            <a:ext cx="27384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⑤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条件组合覆盖</a:t>
            </a:r>
          </a:p>
        </p:txBody>
      </p:sp>
      <p:sp>
        <p:nvSpPr>
          <p:cNvPr id="81957" name="Text Box 37"/>
          <p:cNvSpPr txBox="1">
            <a:spLocks noChangeArrowheads="1"/>
          </p:cNvSpPr>
          <p:nvPr/>
        </p:nvSpPr>
        <p:spPr bwMode="auto">
          <a:xfrm>
            <a:off x="4787900" y="2492375"/>
            <a:ext cx="3384550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全部可能的条件组合为：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① 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A&gt;1,  B=0     ② A&gt;1,  B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 0</a:t>
            </a:r>
            <a:endParaRPr kumimoji="1" lang="en-US" altLang="zh-CN" sz="20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③ A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1,  B=0     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④ A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1,  B 0 </a:t>
            </a:r>
            <a:endParaRPr kumimoji="1" lang="en-US" altLang="zh-CN" sz="20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⑤ A=2,  X&gt;1     ⑥ A=2,  X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 1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⑦ A 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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 2, X&gt;1    ⑧ A 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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 2,X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 1 </a:t>
            </a:r>
          </a:p>
        </p:txBody>
      </p:sp>
      <p:sp>
        <p:nvSpPr>
          <p:cNvPr id="81958" name="Text Box 38"/>
          <p:cNvSpPr txBox="1">
            <a:spLocks noChangeArrowheads="1"/>
          </p:cNvSpPr>
          <p:nvPr/>
        </p:nvSpPr>
        <p:spPr bwMode="auto">
          <a:xfrm>
            <a:off x="4787900" y="4292600"/>
            <a:ext cx="2736850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用例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① A=2, B=0, X=4  (T T)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② A=2. B=1, X=1  (F T)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③ A=1, B=0, X=2  (F T)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④ A=1, B=1, X=1  (F F)</a:t>
            </a:r>
          </a:p>
        </p:txBody>
      </p:sp>
      <p:sp>
        <p:nvSpPr>
          <p:cNvPr id="81959" name="Text Box 39"/>
          <p:cNvSpPr txBox="1">
            <a:spLocks noChangeArrowheads="1"/>
          </p:cNvSpPr>
          <p:nvPr/>
        </p:nvSpPr>
        <p:spPr bwMode="auto">
          <a:xfrm>
            <a:off x="4787900" y="6093296"/>
            <a:ext cx="3600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问题：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未测试到</a:t>
            </a:r>
            <a:r>
              <a:rPr kumimoji="1"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T F</a:t>
            </a:r>
            <a:r>
              <a:rPr kumimoji="1"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的情形</a:t>
            </a:r>
          </a:p>
        </p:txBody>
      </p:sp>
      <p:pic>
        <p:nvPicPr>
          <p:cNvPr id="362542" name="Picture 46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708275"/>
            <a:ext cx="3201987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7" grpId="0"/>
      <p:bldP spid="81958" grpId="0"/>
      <p:bldP spid="8195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4"/>
          <p:cNvSpPr txBox="1">
            <a:spLocks noChangeArrowheads="1"/>
          </p:cNvSpPr>
          <p:nvPr/>
        </p:nvSpPr>
        <p:spPr bwMode="auto">
          <a:xfrm>
            <a:off x="1331913" y="1628775"/>
            <a:ext cx="7416800" cy="102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设计足够的测试用例，覆盖被测试程序中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所有可能的路径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。 </a:t>
            </a:r>
            <a:endParaRPr kumimoji="1" lang="zh-CN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4083" name="Text Box 5"/>
          <p:cNvSpPr txBox="1">
            <a:spLocks noChangeArrowheads="1"/>
          </p:cNvSpPr>
          <p:nvPr/>
        </p:nvSpPr>
        <p:spPr bwMode="auto">
          <a:xfrm>
            <a:off x="1401763" y="908050"/>
            <a:ext cx="18748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⑥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路径覆盖</a:t>
            </a:r>
          </a:p>
        </p:txBody>
      </p:sp>
      <p:sp>
        <p:nvSpPr>
          <p:cNvPr id="174084" name="Oval 8"/>
          <p:cNvSpPr>
            <a:spLocks noChangeArrowheads="1"/>
          </p:cNvSpPr>
          <p:nvPr/>
        </p:nvSpPr>
        <p:spPr bwMode="auto">
          <a:xfrm>
            <a:off x="3024188" y="2924175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74085" name="Oval 9"/>
          <p:cNvSpPr>
            <a:spLocks noChangeArrowheads="1"/>
          </p:cNvSpPr>
          <p:nvPr/>
        </p:nvSpPr>
        <p:spPr bwMode="auto">
          <a:xfrm>
            <a:off x="3024188" y="386080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74086" name="Oval 10"/>
          <p:cNvSpPr>
            <a:spLocks noChangeArrowheads="1"/>
          </p:cNvSpPr>
          <p:nvPr/>
        </p:nvSpPr>
        <p:spPr bwMode="auto">
          <a:xfrm>
            <a:off x="3024188" y="4795838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74087" name="Oval 11"/>
          <p:cNvSpPr>
            <a:spLocks noChangeArrowheads="1"/>
          </p:cNvSpPr>
          <p:nvPr/>
        </p:nvSpPr>
        <p:spPr bwMode="auto">
          <a:xfrm>
            <a:off x="3024188" y="5732463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74088" name="Oval 12"/>
          <p:cNvSpPr>
            <a:spLocks noChangeArrowheads="1"/>
          </p:cNvSpPr>
          <p:nvPr/>
        </p:nvSpPr>
        <p:spPr bwMode="auto">
          <a:xfrm>
            <a:off x="3635375" y="4327525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74089" name="Oval 13"/>
          <p:cNvSpPr>
            <a:spLocks noChangeArrowheads="1"/>
          </p:cNvSpPr>
          <p:nvPr/>
        </p:nvSpPr>
        <p:spPr bwMode="auto">
          <a:xfrm>
            <a:off x="3635375" y="52641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82958" name="Line 14"/>
          <p:cNvSpPr>
            <a:spLocks noChangeShapeType="1"/>
          </p:cNvSpPr>
          <p:nvPr/>
        </p:nvSpPr>
        <p:spPr bwMode="auto">
          <a:xfrm>
            <a:off x="3132138" y="3140075"/>
            <a:ext cx="0" cy="719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9" name="Line 15"/>
          <p:cNvSpPr>
            <a:spLocks noChangeShapeType="1"/>
          </p:cNvSpPr>
          <p:nvPr/>
        </p:nvSpPr>
        <p:spPr bwMode="auto">
          <a:xfrm>
            <a:off x="3132138" y="4076700"/>
            <a:ext cx="0" cy="719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60" name="Line 16"/>
          <p:cNvSpPr>
            <a:spLocks noChangeShapeType="1"/>
          </p:cNvSpPr>
          <p:nvPr/>
        </p:nvSpPr>
        <p:spPr bwMode="auto">
          <a:xfrm>
            <a:off x="3132138" y="5011738"/>
            <a:ext cx="0" cy="719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61" name="Arc 17"/>
          <p:cNvSpPr>
            <a:spLocks/>
          </p:cNvSpPr>
          <p:nvPr/>
        </p:nvSpPr>
        <p:spPr bwMode="auto">
          <a:xfrm>
            <a:off x="3240088" y="3970338"/>
            <a:ext cx="503237" cy="36036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62" name="Arc 18"/>
          <p:cNvSpPr>
            <a:spLocks/>
          </p:cNvSpPr>
          <p:nvPr/>
        </p:nvSpPr>
        <p:spPr bwMode="auto">
          <a:xfrm>
            <a:off x="3240088" y="4903788"/>
            <a:ext cx="503237" cy="36036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63" name="Arc 19"/>
          <p:cNvSpPr>
            <a:spLocks/>
          </p:cNvSpPr>
          <p:nvPr/>
        </p:nvSpPr>
        <p:spPr bwMode="auto">
          <a:xfrm flipV="1">
            <a:off x="3240088" y="4543425"/>
            <a:ext cx="503237" cy="360363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arrow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64" name="Arc 20"/>
          <p:cNvSpPr>
            <a:spLocks/>
          </p:cNvSpPr>
          <p:nvPr/>
        </p:nvSpPr>
        <p:spPr bwMode="auto">
          <a:xfrm flipV="1">
            <a:off x="3240088" y="5480050"/>
            <a:ext cx="503237" cy="360363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arrow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65" name="Line 21"/>
          <p:cNvSpPr>
            <a:spLocks noChangeShapeType="1"/>
          </p:cNvSpPr>
          <p:nvPr/>
        </p:nvSpPr>
        <p:spPr bwMode="auto">
          <a:xfrm>
            <a:off x="3132138" y="3140075"/>
            <a:ext cx="0" cy="719138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arrow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66" name="Line 22"/>
          <p:cNvSpPr>
            <a:spLocks noChangeShapeType="1"/>
          </p:cNvSpPr>
          <p:nvPr/>
        </p:nvSpPr>
        <p:spPr bwMode="auto">
          <a:xfrm>
            <a:off x="3132138" y="4076700"/>
            <a:ext cx="0" cy="719138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arrow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67" name="Line 23"/>
          <p:cNvSpPr>
            <a:spLocks noChangeShapeType="1"/>
          </p:cNvSpPr>
          <p:nvPr/>
        </p:nvSpPr>
        <p:spPr bwMode="auto">
          <a:xfrm>
            <a:off x="3132138" y="5011738"/>
            <a:ext cx="0" cy="719137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arrow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68" name="Line 24"/>
          <p:cNvSpPr>
            <a:spLocks noChangeShapeType="1"/>
          </p:cNvSpPr>
          <p:nvPr/>
        </p:nvSpPr>
        <p:spPr bwMode="auto">
          <a:xfrm>
            <a:off x="3132138" y="3140075"/>
            <a:ext cx="0" cy="719138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arrow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69" name="Line 25"/>
          <p:cNvSpPr>
            <a:spLocks noChangeShapeType="1"/>
          </p:cNvSpPr>
          <p:nvPr/>
        </p:nvSpPr>
        <p:spPr bwMode="auto">
          <a:xfrm>
            <a:off x="3132138" y="4076700"/>
            <a:ext cx="0" cy="719138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arrow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70" name="Arc 26"/>
          <p:cNvSpPr>
            <a:spLocks/>
          </p:cNvSpPr>
          <p:nvPr/>
        </p:nvSpPr>
        <p:spPr bwMode="auto">
          <a:xfrm>
            <a:off x="3240088" y="4903788"/>
            <a:ext cx="503237" cy="36036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>
            <a:solidFill>
              <a:srgbClr val="FF3300"/>
            </a:solidFill>
            <a:round/>
            <a:headEnd/>
            <a:tailEnd type="arrow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71" name="Arc 27"/>
          <p:cNvSpPr>
            <a:spLocks/>
          </p:cNvSpPr>
          <p:nvPr/>
        </p:nvSpPr>
        <p:spPr bwMode="auto">
          <a:xfrm flipV="1">
            <a:off x="3240088" y="5480050"/>
            <a:ext cx="503237" cy="360363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>
            <a:solidFill>
              <a:srgbClr val="FF3300"/>
            </a:solidFill>
            <a:round/>
            <a:headEnd type="arrow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72" name="Line 28"/>
          <p:cNvSpPr>
            <a:spLocks noChangeShapeType="1"/>
          </p:cNvSpPr>
          <p:nvPr/>
        </p:nvSpPr>
        <p:spPr bwMode="auto">
          <a:xfrm>
            <a:off x="3132138" y="3140075"/>
            <a:ext cx="0" cy="719138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arrow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73" name="Arc 29"/>
          <p:cNvSpPr>
            <a:spLocks/>
          </p:cNvSpPr>
          <p:nvPr/>
        </p:nvSpPr>
        <p:spPr bwMode="auto">
          <a:xfrm>
            <a:off x="3240088" y="3968750"/>
            <a:ext cx="503237" cy="360363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>
            <a:solidFill>
              <a:srgbClr val="FF3300"/>
            </a:solidFill>
            <a:round/>
            <a:headEnd/>
            <a:tailEnd type="arrow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74" name="Arc 30"/>
          <p:cNvSpPr>
            <a:spLocks/>
          </p:cNvSpPr>
          <p:nvPr/>
        </p:nvSpPr>
        <p:spPr bwMode="auto">
          <a:xfrm flipV="1">
            <a:off x="3240088" y="4543425"/>
            <a:ext cx="503237" cy="360363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>
            <a:solidFill>
              <a:srgbClr val="FF3300"/>
            </a:solidFill>
            <a:round/>
            <a:headEnd type="arrow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75" name="Line 31"/>
          <p:cNvSpPr>
            <a:spLocks noChangeShapeType="1"/>
          </p:cNvSpPr>
          <p:nvPr/>
        </p:nvSpPr>
        <p:spPr bwMode="auto">
          <a:xfrm>
            <a:off x="3132138" y="5011738"/>
            <a:ext cx="0" cy="719137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arrow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76" name="Line 32"/>
          <p:cNvSpPr>
            <a:spLocks noChangeShapeType="1"/>
          </p:cNvSpPr>
          <p:nvPr/>
        </p:nvSpPr>
        <p:spPr bwMode="auto">
          <a:xfrm>
            <a:off x="3132138" y="3140075"/>
            <a:ext cx="0" cy="719138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arrow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77" name="Arc 33"/>
          <p:cNvSpPr>
            <a:spLocks/>
          </p:cNvSpPr>
          <p:nvPr/>
        </p:nvSpPr>
        <p:spPr bwMode="auto">
          <a:xfrm>
            <a:off x="3240088" y="3968750"/>
            <a:ext cx="503237" cy="360363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>
            <a:solidFill>
              <a:srgbClr val="FF3300"/>
            </a:solidFill>
            <a:round/>
            <a:headEnd/>
            <a:tailEnd type="arrow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78" name="Arc 34"/>
          <p:cNvSpPr>
            <a:spLocks/>
          </p:cNvSpPr>
          <p:nvPr/>
        </p:nvSpPr>
        <p:spPr bwMode="auto">
          <a:xfrm flipV="1">
            <a:off x="3240088" y="4543425"/>
            <a:ext cx="503237" cy="360363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>
            <a:solidFill>
              <a:srgbClr val="FF3300"/>
            </a:solidFill>
            <a:round/>
            <a:headEnd type="arrow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79" name="Arc 35"/>
          <p:cNvSpPr>
            <a:spLocks/>
          </p:cNvSpPr>
          <p:nvPr/>
        </p:nvSpPr>
        <p:spPr bwMode="auto">
          <a:xfrm>
            <a:off x="3240088" y="4903788"/>
            <a:ext cx="503237" cy="36036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>
            <a:solidFill>
              <a:srgbClr val="FF3300"/>
            </a:solidFill>
            <a:round/>
            <a:headEnd/>
            <a:tailEnd type="arrow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80" name="Arc 36"/>
          <p:cNvSpPr>
            <a:spLocks/>
          </p:cNvSpPr>
          <p:nvPr/>
        </p:nvSpPr>
        <p:spPr bwMode="auto">
          <a:xfrm flipV="1">
            <a:off x="3240088" y="5480050"/>
            <a:ext cx="503237" cy="360363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>
            <a:solidFill>
              <a:srgbClr val="FF3300"/>
            </a:solidFill>
            <a:round/>
            <a:headEnd type="arrow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13" name="Text Box 37"/>
          <p:cNvSpPr txBox="1">
            <a:spLocks noChangeArrowheads="1"/>
          </p:cNvSpPr>
          <p:nvPr/>
        </p:nvSpPr>
        <p:spPr bwMode="auto">
          <a:xfrm>
            <a:off x="5353050" y="2636912"/>
            <a:ext cx="2819400" cy="246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用例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① A=1 ,  B=1 ,  X=1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② A=1 ,  B=1 ,  X=2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③ A=3 ,  B=0 ,  X=1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④ A=2 ,  B=0 ,  X=4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2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29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29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829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829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2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2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2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2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829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829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2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2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2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2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2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2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2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2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2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2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2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2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2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2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2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2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2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2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2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2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829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829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2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2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2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2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7" dur="500"/>
                                        <p:tgtEl>
                                          <p:spTgt spid="829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500"/>
                                        <p:tgtEl>
                                          <p:spTgt spid="829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2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2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2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2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2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2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2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2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0" dur="500"/>
                                        <p:tgtEl>
                                          <p:spTgt spid="8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4" dur="500"/>
                                        <p:tgtEl>
                                          <p:spTgt spid="8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8" dur="500"/>
                                        <p:tgtEl>
                                          <p:spTgt spid="8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2" dur="500"/>
                                        <p:tgtEl>
                                          <p:spTgt spid="8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8" grpId="0" animBg="1"/>
      <p:bldP spid="82959" grpId="0" animBg="1"/>
      <p:bldP spid="82960" grpId="0" animBg="1"/>
      <p:bldP spid="82961" grpId="0" animBg="1"/>
      <p:bldP spid="82962" grpId="0" animBg="1"/>
      <p:bldP spid="82963" grpId="0" animBg="1"/>
      <p:bldP spid="82964" grpId="0" animBg="1"/>
      <p:bldP spid="82965" grpId="0" animBg="1"/>
      <p:bldP spid="82966" grpId="0" animBg="1"/>
      <p:bldP spid="82967" grpId="0" animBg="1"/>
      <p:bldP spid="82968" grpId="0" animBg="1"/>
      <p:bldP spid="82969" grpId="0" animBg="1"/>
      <p:bldP spid="82970" grpId="0" animBg="1"/>
      <p:bldP spid="82971" grpId="0" animBg="1"/>
      <p:bldP spid="82972" grpId="0" animBg="1"/>
      <p:bldP spid="82973" grpId="0" animBg="1"/>
      <p:bldP spid="82974" grpId="0" animBg="1"/>
      <p:bldP spid="82975" grpId="0" animBg="1"/>
      <p:bldP spid="82976" grpId="0" animBg="1"/>
      <p:bldP spid="82977" grpId="0" animBg="1"/>
      <p:bldP spid="82978" grpId="0" animBg="1"/>
      <p:bldP spid="82979" grpId="0" animBg="1"/>
      <p:bldP spid="8298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19"/>
          <p:cNvSpPr txBox="1">
            <a:spLocks noChangeArrowheads="1"/>
          </p:cNvSpPr>
          <p:nvPr/>
        </p:nvSpPr>
        <p:spPr bwMode="auto">
          <a:xfrm>
            <a:off x="1403350" y="976313"/>
            <a:ext cx="3313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六种逻辑覆盖标准比较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pic>
        <p:nvPicPr>
          <p:cNvPr id="175107" name="Picture 30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992313"/>
            <a:ext cx="7234238" cy="251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971550" y="1773238"/>
            <a:ext cx="8064500" cy="4464050"/>
            <a:chOff x="681" y="1117"/>
            <a:chExt cx="5011" cy="2812"/>
          </a:xfrm>
        </p:grpSpPr>
        <p:sp>
          <p:nvSpPr>
            <p:cNvPr id="5" name="AutoShape 31">
              <a:hlinkClick r:id="rId2" action="ppaction://hlinkpres?slideindex=1&amp;slidetitle="/>
            </p:cNvPr>
            <p:cNvSpPr>
              <a:spLocks noChangeArrowheads="1"/>
            </p:cNvSpPr>
            <p:nvPr/>
          </p:nvSpPr>
          <p:spPr bwMode="auto">
            <a:xfrm>
              <a:off x="682" y="1117"/>
              <a:ext cx="1359" cy="292"/>
            </a:xfrm>
            <a:prstGeom prst="cube">
              <a:avLst>
                <a:gd name="adj" fmla="val 25000"/>
              </a:avLst>
            </a:prstGeom>
            <a:solidFill>
              <a:srgbClr val="333333">
                <a:alpha val="3215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rgbClr val="0000FF"/>
                  </a:solidFill>
                  <a:latin typeface="+mn-ea"/>
                  <a:ea typeface="+mn-ea"/>
                </a:rPr>
                <a:t>问题定义</a:t>
              </a:r>
            </a:p>
          </p:txBody>
        </p:sp>
        <p:sp>
          <p:nvSpPr>
            <p:cNvPr id="6" name="AutoShape 32">
              <a:hlinkClick r:id="rId3" action="ppaction://hlinkpres?slideindex=1&amp;slidetitle="/>
            </p:cNvPr>
            <p:cNvSpPr>
              <a:spLocks noChangeArrowheads="1"/>
            </p:cNvSpPr>
            <p:nvPr/>
          </p:nvSpPr>
          <p:spPr bwMode="auto">
            <a:xfrm>
              <a:off x="681" y="1480"/>
              <a:ext cx="1360" cy="292"/>
            </a:xfrm>
            <a:prstGeom prst="cube">
              <a:avLst>
                <a:gd name="adj" fmla="val 25000"/>
              </a:avLst>
            </a:prstGeom>
            <a:solidFill>
              <a:srgbClr val="333333">
                <a:alpha val="3215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rgbClr val="0000FF"/>
                  </a:solidFill>
                  <a:latin typeface="+mn-ea"/>
                  <a:ea typeface="+mn-ea"/>
                </a:rPr>
                <a:t>可行性研究</a:t>
              </a:r>
            </a:p>
          </p:txBody>
        </p:sp>
        <p:sp>
          <p:nvSpPr>
            <p:cNvPr id="7" name="AutoShape 33">
              <a:hlinkClick r:id="rId4" action="ppaction://hlinkpres?slideindex=1&amp;slidetitle="/>
            </p:cNvPr>
            <p:cNvSpPr>
              <a:spLocks noChangeArrowheads="1"/>
            </p:cNvSpPr>
            <p:nvPr/>
          </p:nvSpPr>
          <p:spPr bwMode="auto">
            <a:xfrm>
              <a:off x="682" y="1842"/>
              <a:ext cx="1359" cy="292"/>
            </a:xfrm>
            <a:prstGeom prst="cube">
              <a:avLst>
                <a:gd name="adj" fmla="val 25000"/>
              </a:avLst>
            </a:prstGeom>
            <a:solidFill>
              <a:srgbClr val="333333">
                <a:alpha val="3215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+mn-ea"/>
                  <a:ea typeface="+mn-ea"/>
                </a:rPr>
                <a:t>需求分析</a:t>
              </a:r>
            </a:p>
          </p:txBody>
        </p:sp>
        <p:sp>
          <p:nvSpPr>
            <p:cNvPr id="8" name="AutoShape 34">
              <a:hlinkClick r:id="rId5" action="ppaction://hlinkpres?slideindex=1&amp;slidetitle="/>
            </p:cNvPr>
            <p:cNvSpPr>
              <a:spLocks noChangeArrowheads="1"/>
            </p:cNvSpPr>
            <p:nvPr/>
          </p:nvSpPr>
          <p:spPr bwMode="auto">
            <a:xfrm>
              <a:off x="682" y="2194"/>
              <a:ext cx="1359" cy="293"/>
            </a:xfrm>
            <a:prstGeom prst="cube">
              <a:avLst>
                <a:gd name="adj" fmla="val 25000"/>
              </a:avLst>
            </a:prstGeom>
            <a:solidFill>
              <a:srgbClr val="333333">
                <a:alpha val="3215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rgbClr val="0000FF"/>
                  </a:solidFill>
                  <a:latin typeface="+mn-ea"/>
                  <a:ea typeface="+mn-ea"/>
                </a:rPr>
                <a:t>概要设计</a:t>
              </a:r>
            </a:p>
          </p:txBody>
        </p:sp>
        <p:sp>
          <p:nvSpPr>
            <p:cNvPr id="9" name="AutoShape 35">
              <a:hlinkClick r:id="rId6" action="ppaction://hlinkpres?slideindex=1&amp;slidetitle="/>
            </p:cNvPr>
            <p:cNvSpPr>
              <a:spLocks noChangeArrowheads="1"/>
            </p:cNvSpPr>
            <p:nvPr/>
          </p:nvSpPr>
          <p:spPr bwMode="auto">
            <a:xfrm>
              <a:off x="681" y="2548"/>
              <a:ext cx="1360" cy="292"/>
            </a:xfrm>
            <a:prstGeom prst="cube">
              <a:avLst>
                <a:gd name="adj" fmla="val 25000"/>
              </a:avLst>
            </a:prstGeom>
            <a:solidFill>
              <a:srgbClr val="333333">
                <a:alpha val="3215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rgbClr val="0000FF"/>
                  </a:solidFill>
                  <a:latin typeface="+mn-ea"/>
                  <a:ea typeface="+mn-ea"/>
                </a:rPr>
                <a:t>详细设计</a:t>
              </a:r>
            </a:p>
          </p:txBody>
        </p:sp>
        <p:sp>
          <p:nvSpPr>
            <p:cNvPr id="10" name="AutoShape 36">
              <a:hlinkClick r:id="rId7" action="ppaction://hlinkpres?slideindex=1&amp;slidetitle="/>
            </p:cNvPr>
            <p:cNvSpPr>
              <a:spLocks noChangeArrowheads="1"/>
            </p:cNvSpPr>
            <p:nvPr/>
          </p:nvSpPr>
          <p:spPr bwMode="auto">
            <a:xfrm>
              <a:off x="681" y="2904"/>
              <a:ext cx="1359" cy="299"/>
            </a:xfrm>
            <a:prstGeom prst="cube">
              <a:avLst>
                <a:gd name="adj" fmla="val 25000"/>
              </a:avLst>
            </a:prstGeom>
            <a:solidFill>
              <a:srgbClr val="333333">
                <a:alpha val="3215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solidFill>
                    <a:srgbClr val="0000FF"/>
                  </a:solidFill>
                  <a:latin typeface="+mn-ea"/>
                  <a:ea typeface="+mn-ea"/>
                </a:rPr>
                <a:t>编码和单元测试</a:t>
              </a:r>
            </a:p>
          </p:txBody>
        </p:sp>
        <p:sp>
          <p:nvSpPr>
            <p:cNvPr id="11" name="AutoShape 37">
              <a:hlinkClick r:id="rId8" action="ppaction://hlinkpres?slideindex=1&amp;slidetitle="/>
            </p:cNvPr>
            <p:cNvSpPr>
              <a:spLocks noChangeArrowheads="1"/>
            </p:cNvSpPr>
            <p:nvPr/>
          </p:nvSpPr>
          <p:spPr bwMode="auto">
            <a:xfrm>
              <a:off x="681" y="3274"/>
              <a:ext cx="1360" cy="292"/>
            </a:xfrm>
            <a:prstGeom prst="cube">
              <a:avLst>
                <a:gd name="adj" fmla="val 25000"/>
              </a:avLst>
            </a:prstGeom>
            <a:solidFill>
              <a:srgbClr val="333333">
                <a:alpha val="3215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rgbClr val="0000FF"/>
                  </a:solidFill>
                  <a:latin typeface="+mn-ea"/>
                  <a:ea typeface="+mn-ea"/>
                </a:rPr>
                <a:t>综合测试</a:t>
              </a:r>
            </a:p>
          </p:txBody>
        </p:sp>
        <p:sp>
          <p:nvSpPr>
            <p:cNvPr id="12" name="AutoShape 38">
              <a:hlinkClick r:id="rId9" action="ppaction://hlinkpres?slideindex=1&amp;slidetitle="/>
            </p:cNvPr>
            <p:cNvSpPr>
              <a:spLocks noChangeArrowheads="1"/>
            </p:cNvSpPr>
            <p:nvPr/>
          </p:nvSpPr>
          <p:spPr bwMode="auto">
            <a:xfrm>
              <a:off x="681" y="3637"/>
              <a:ext cx="1360" cy="292"/>
            </a:xfrm>
            <a:prstGeom prst="cube">
              <a:avLst>
                <a:gd name="adj" fmla="val 25000"/>
              </a:avLst>
            </a:prstGeom>
            <a:solidFill>
              <a:srgbClr val="333333">
                <a:alpha val="3215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rgbClr val="0000FF"/>
                  </a:solidFill>
                  <a:latin typeface="+mn-ea"/>
                  <a:ea typeface="+mn-ea"/>
                </a:rPr>
                <a:t>维护</a:t>
              </a:r>
            </a:p>
          </p:txBody>
        </p:sp>
        <p:sp>
          <p:nvSpPr>
            <p:cNvPr id="13" name="AutoShape 39"/>
            <p:cNvSpPr>
              <a:spLocks noChangeArrowheads="1"/>
            </p:cNvSpPr>
            <p:nvPr/>
          </p:nvSpPr>
          <p:spPr bwMode="auto">
            <a:xfrm>
              <a:off x="2086" y="1207"/>
              <a:ext cx="181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41 w 21600"/>
                <a:gd name="T13" fmla="*/ 5400 h 21600"/>
                <a:gd name="T14" fmla="*/ 18855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AutoShape 40"/>
            <p:cNvSpPr>
              <a:spLocks noChangeArrowheads="1"/>
            </p:cNvSpPr>
            <p:nvPr/>
          </p:nvSpPr>
          <p:spPr bwMode="auto">
            <a:xfrm>
              <a:off x="2086" y="3702"/>
              <a:ext cx="181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41 w 21600"/>
                <a:gd name="T13" fmla="*/ 5400 h 21600"/>
                <a:gd name="T14" fmla="*/ 18855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Text Box 41"/>
            <p:cNvSpPr txBox="1">
              <a:spLocks noChangeArrowheads="1"/>
            </p:cNvSpPr>
            <p:nvPr/>
          </p:nvSpPr>
          <p:spPr bwMode="auto">
            <a:xfrm>
              <a:off x="2358" y="1162"/>
              <a:ext cx="181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+mn-ea"/>
                  <a:ea typeface="+mn-ea"/>
                </a:rPr>
                <a:t>要</a:t>
              </a:r>
              <a:r>
                <a:rPr kumimoji="1" lang="zh-CN" altLang="en-US" sz="2400" b="1">
                  <a:latin typeface="+mn-ea"/>
                  <a:ea typeface="+mn-ea"/>
                </a:rPr>
                <a:t>解决的问题是什么</a:t>
              </a:r>
            </a:p>
          </p:txBody>
        </p:sp>
        <p:sp>
          <p:nvSpPr>
            <p:cNvPr id="16" name="Text Box 42"/>
            <p:cNvSpPr txBox="1">
              <a:spLocks noChangeArrowheads="1"/>
            </p:cNvSpPr>
            <p:nvPr/>
          </p:nvSpPr>
          <p:spPr bwMode="auto">
            <a:xfrm>
              <a:off x="2358" y="1525"/>
              <a:ext cx="21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latin typeface="+mn-ea"/>
                  <a:ea typeface="+mn-ea"/>
                </a:rPr>
                <a:t>是否具有可行的解决办法</a:t>
              </a:r>
            </a:p>
          </p:txBody>
        </p:sp>
        <p:sp>
          <p:nvSpPr>
            <p:cNvPr id="17" name="Text Box 43"/>
            <p:cNvSpPr txBox="1">
              <a:spLocks noChangeArrowheads="1"/>
            </p:cNvSpPr>
            <p:nvPr/>
          </p:nvSpPr>
          <p:spPr bwMode="auto">
            <a:xfrm>
              <a:off x="2358" y="1885"/>
              <a:ext cx="2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latin typeface="+mn-ea"/>
                  <a:ea typeface="+mn-ea"/>
                </a:rPr>
                <a:t>分析目标系统必须做什么</a:t>
              </a:r>
            </a:p>
          </p:txBody>
        </p:sp>
        <p:sp>
          <p:nvSpPr>
            <p:cNvPr id="18" name="Text Box 44"/>
            <p:cNvSpPr txBox="1">
              <a:spLocks noChangeArrowheads="1"/>
            </p:cNvSpPr>
            <p:nvPr/>
          </p:nvSpPr>
          <p:spPr bwMode="auto">
            <a:xfrm>
              <a:off x="2358" y="2248"/>
              <a:ext cx="26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latin typeface="+mn-ea"/>
                  <a:ea typeface="+mn-ea"/>
                </a:rPr>
                <a:t>规划目标系统（制定系统框架）</a:t>
              </a:r>
            </a:p>
          </p:txBody>
        </p:sp>
        <p:sp>
          <p:nvSpPr>
            <p:cNvPr id="19" name="Text Box 45"/>
            <p:cNvSpPr txBox="1">
              <a:spLocks noChangeArrowheads="1"/>
            </p:cNvSpPr>
            <p:nvPr/>
          </p:nvSpPr>
          <p:spPr bwMode="auto">
            <a:xfrm>
              <a:off x="2358" y="2610"/>
              <a:ext cx="333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latin typeface="+mn-ea"/>
                  <a:ea typeface="+mn-ea"/>
                </a:rPr>
                <a:t>确定应怎样具体实现目标系统（细化）</a:t>
              </a:r>
            </a:p>
          </p:txBody>
        </p:sp>
        <p:sp>
          <p:nvSpPr>
            <p:cNvPr id="20" name="Text Box 46"/>
            <p:cNvSpPr txBox="1">
              <a:spLocks noChangeArrowheads="1"/>
            </p:cNvSpPr>
            <p:nvPr/>
          </p:nvSpPr>
          <p:spPr bwMode="auto">
            <a:xfrm>
              <a:off x="2358" y="2973"/>
              <a:ext cx="333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latin typeface="+mn-ea"/>
                  <a:ea typeface="+mn-ea"/>
                </a:rPr>
                <a:t>写出正确且容易理解和维护的程序模块</a:t>
              </a:r>
            </a:p>
          </p:txBody>
        </p:sp>
        <p:sp>
          <p:nvSpPr>
            <p:cNvPr id="21" name="Text Box 47"/>
            <p:cNvSpPr txBox="1">
              <a:spLocks noChangeArrowheads="1"/>
            </p:cNvSpPr>
            <p:nvPr/>
          </p:nvSpPr>
          <p:spPr bwMode="auto">
            <a:xfrm>
              <a:off x="2358" y="3327"/>
              <a:ext cx="333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latin typeface="+mn-ea"/>
                  <a:ea typeface="+mn-ea"/>
                </a:rPr>
                <a:t>通过测试和调试使软件达到预定的要求</a:t>
              </a:r>
            </a:p>
          </p:txBody>
        </p:sp>
        <p:sp>
          <p:nvSpPr>
            <p:cNvPr id="22" name="Text Box 48"/>
            <p:cNvSpPr txBox="1">
              <a:spLocks noChangeArrowheads="1"/>
            </p:cNvSpPr>
            <p:nvPr/>
          </p:nvSpPr>
          <p:spPr bwMode="auto">
            <a:xfrm>
              <a:off x="2358" y="3654"/>
              <a:ext cx="276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b="1" dirty="0">
                  <a:latin typeface="+mn-ea"/>
                  <a:ea typeface="+mn-ea"/>
                </a:rPr>
                <a:t>使系统能持久地满足用户的需要</a:t>
              </a:r>
            </a:p>
          </p:txBody>
        </p:sp>
        <p:sp>
          <p:nvSpPr>
            <p:cNvPr id="23" name="AutoShape 49"/>
            <p:cNvSpPr>
              <a:spLocks noChangeArrowheads="1"/>
            </p:cNvSpPr>
            <p:nvPr/>
          </p:nvSpPr>
          <p:spPr bwMode="auto">
            <a:xfrm>
              <a:off x="2086" y="2441"/>
              <a:ext cx="181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41 w 21600"/>
                <a:gd name="T13" fmla="*/ 5400 h 21600"/>
                <a:gd name="T14" fmla="*/ 18855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Line 50"/>
            <p:cNvSpPr>
              <a:spLocks noChangeShapeType="1"/>
            </p:cNvSpPr>
            <p:nvPr/>
          </p:nvSpPr>
          <p:spPr bwMode="auto">
            <a:xfrm>
              <a:off x="2172" y="1488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Line 51"/>
            <p:cNvSpPr>
              <a:spLocks noChangeShapeType="1"/>
            </p:cNvSpPr>
            <p:nvPr/>
          </p:nvSpPr>
          <p:spPr bwMode="auto">
            <a:xfrm>
              <a:off x="2172" y="2760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331913" y="852517"/>
            <a:ext cx="727253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Tahoma" panose="020B0604030504040204" pitchFamily="34" charset="0"/>
                <a:ea typeface="楷体_GB2312" pitchFamily="49" charset="-122"/>
              </a:rPr>
              <a:t>软件生命周期的阶段划分及任务</a:t>
            </a: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</a:rPr>
              <a:t>（</a:t>
            </a:r>
            <a:r>
              <a:rPr lang="zh-CN" altLang="en-US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</a:rPr>
              <a:t>八阶段</a:t>
            </a: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</a:rPr>
              <a:t>）</a:t>
            </a:r>
          </a:p>
        </p:txBody>
      </p:sp>
      <p:sp>
        <p:nvSpPr>
          <p:cNvPr id="27" name="矩形 26"/>
          <p:cNvSpPr/>
          <p:nvPr/>
        </p:nvSpPr>
        <p:spPr>
          <a:xfrm>
            <a:off x="890067" y="4610102"/>
            <a:ext cx="8065021" cy="113347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3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4"/>
          <p:cNvSpPr txBox="1">
            <a:spLocks noChangeArrowheads="1"/>
          </p:cNvSpPr>
          <p:nvPr/>
        </p:nvSpPr>
        <p:spPr bwMode="auto">
          <a:xfrm>
            <a:off x="1258888" y="1557338"/>
            <a:ext cx="756126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逻辑覆盖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测试技术中，只讨论了程序内部有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判定</a:t>
            </a:r>
            <a:r>
              <a:rPr kumimoji="1" lang="zh-CN" altLang="en-US" sz="2000" b="1" dirty="0" smtClean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逻辑</a:t>
            </a:r>
            <a:r>
              <a:rPr kumimoji="1" lang="zh-CN" altLang="en-US" sz="2000" b="1" dirty="0" smtClean="0">
                <a:latin typeface="楷体_GB2312" pitchFamily="49" charset="-122"/>
                <a:ea typeface="楷体_GB2312" pitchFamily="49" charset="-122"/>
              </a:rPr>
              <a:t>结构，以及测试用例设计方法。</a:t>
            </a:r>
            <a:endParaRPr kumimoji="1"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循环</a:t>
            </a:r>
            <a:r>
              <a:rPr kumimoji="1" lang="zh-CN" altLang="en-US" sz="2000" b="1" dirty="0" smtClean="0">
                <a:latin typeface="楷体_GB2312" pitchFamily="49" charset="-122"/>
                <a:ea typeface="楷体_GB2312" pitchFamily="49" charset="-122"/>
              </a:rPr>
              <a:t>也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是程序的主要</a:t>
            </a:r>
            <a:r>
              <a:rPr kumimoji="1" lang="zh-CN" altLang="en-US" sz="2000" b="1" dirty="0" smtClean="0">
                <a:latin typeface="楷体_GB2312" pitchFamily="49" charset="-122"/>
                <a:ea typeface="楷体_GB2312" pitchFamily="49" charset="-122"/>
              </a:rPr>
              <a:t>结构。不过，要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覆盖含有循环结构的所有</a:t>
            </a:r>
            <a:r>
              <a:rPr kumimoji="1" lang="zh-CN" altLang="en-US" sz="2000" b="1" dirty="0" smtClean="0">
                <a:latin typeface="楷体_GB2312" pitchFamily="49" charset="-122"/>
                <a:ea typeface="楷体_GB2312" pitchFamily="49" charset="-122"/>
              </a:rPr>
              <a:t>路径也是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不可能的，但可通过</a:t>
            </a:r>
            <a:r>
              <a:rPr kumimoji="1"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限制循环次数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来测试。 </a:t>
            </a:r>
          </a:p>
        </p:txBody>
      </p:sp>
      <p:sp>
        <p:nvSpPr>
          <p:cNvPr id="176131" name="Text Box 5"/>
          <p:cNvSpPr txBox="1">
            <a:spLocks noChangeArrowheads="1"/>
          </p:cNvSpPr>
          <p:nvPr/>
        </p:nvSpPr>
        <p:spPr bwMode="auto">
          <a:xfrm>
            <a:off x="1403351" y="836613"/>
            <a:ext cx="208853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⑵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循环覆盖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763713" y="3556000"/>
            <a:ext cx="6911975" cy="3302000"/>
            <a:chOff x="1111" y="2240"/>
            <a:chExt cx="4354" cy="2080"/>
          </a:xfrm>
        </p:grpSpPr>
        <p:sp>
          <p:nvSpPr>
            <p:cNvPr id="176133" name="Rectangle 6"/>
            <p:cNvSpPr>
              <a:spLocks noChangeArrowheads="1"/>
            </p:cNvSpPr>
            <p:nvPr/>
          </p:nvSpPr>
          <p:spPr bwMode="auto">
            <a:xfrm>
              <a:off x="1111" y="2240"/>
              <a:ext cx="371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 dirty="0">
                  <a:ea typeface="楷体_GB2312" pitchFamily="49" charset="-122"/>
                </a:rPr>
                <a:t>三种循环类型：</a:t>
              </a:r>
              <a:r>
                <a:rPr kumimoji="1" lang="zh-CN" altLang="en-US" sz="2000" b="1" dirty="0">
                  <a:solidFill>
                    <a:srgbClr val="0000FF"/>
                  </a:solidFill>
                  <a:ea typeface="楷体_GB2312" pitchFamily="49" charset="-122"/>
                </a:rPr>
                <a:t>简单</a:t>
              </a:r>
              <a:r>
                <a:rPr kumimoji="1" lang="zh-CN" altLang="en-US" sz="2000" b="1" dirty="0">
                  <a:ea typeface="楷体_GB2312" pitchFamily="49" charset="-122"/>
                </a:rPr>
                <a:t>循环、</a:t>
              </a:r>
              <a:r>
                <a:rPr kumimoji="1" lang="zh-CN" altLang="en-US" sz="2000" b="1" dirty="0">
                  <a:solidFill>
                    <a:srgbClr val="0000FF"/>
                  </a:solidFill>
                  <a:ea typeface="楷体_GB2312" pitchFamily="49" charset="-122"/>
                </a:rPr>
                <a:t>串接</a:t>
              </a:r>
              <a:r>
                <a:rPr kumimoji="1" lang="zh-CN" altLang="en-US" sz="2000" b="1" dirty="0">
                  <a:ea typeface="楷体_GB2312" pitchFamily="49" charset="-122"/>
                </a:rPr>
                <a:t>循环和</a:t>
              </a:r>
              <a:r>
                <a:rPr kumimoji="1" lang="zh-CN" altLang="en-US" sz="2000" b="1" dirty="0">
                  <a:solidFill>
                    <a:srgbClr val="0000FF"/>
                  </a:solidFill>
                  <a:ea typeface="楷体_GB2312" pitchFamily="49" charset="-122"/>
                </a:rPr>
                <a:t>嵌套</a:t>
              </a:r>
              <a:r>
                <a:rPr kumimoji="1" lang="zh-CN" altLang="en-US" sz="2000" b="1" dirty="0">
                  <a:ea typeface="楷体_GB2312" pitchFamily="49" charset="-122"/>
                </a:rPr>
                <a:t>循环。</a:t>
              </a:r>
            </a:p>
          </p:txBody>
        </p:sp>
        <p:pic>
          <p:nvPicPr>
            <p:cNvPr id="176134" name="Picture 8" descr="图片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6" y="2523"/>
              <a:ext cx="4309" cy="1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4"/>
          <p:cNvSpPr txBox="1">
            <a:spLocks noChangeArrowheads="1"/>
          </p:cNvSpPr>
          <p:nvPr/>
        </p:nvSpPr>
        <p:spPr bwMode="auto">
          <a:xfrm>
            <a:off x="1258888" y="1700213"/>
            <a:ext cx="7561262" cy="349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实际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软件系统中，一个不太复杂的程序，其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路径组合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也可能是一个</a:t>
            </a:r>
            <a:r>
              <a:rPr kumimoji="1" lang="zh-CN" altLang="en-US" sz="2400" b="1" u="wavyHeavy" dirty="0">
                <a:latin typeface="楷体_GB2312" pitchFamily="49" charset="-122"/>
                <a:ea typeface="楷体_GB2312" pitchFamily="49" charset="-122"/>
              </a:rPr>
              <a:t>较大的数字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为了解决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这一难题，需要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将覆盖的路径数</a:t>
            </a:r>
            <a:r>
              <a:rPr kumimoji="1" lang="zh-CN" altLang="en-US" sz="2400" b="1" u="wavyHeavy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压缩到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一定的限度内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原理：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程序控制流程图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的基础上，通过分析程序控制的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环路复杂性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，导出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基本路径集合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，以此来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设计测试用例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，并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保证这些路径至少通过一次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77155" name="Text Box 5"/>
          <p:cNvSpPr txBox="1">
            <a:spLocks noChangeArrowheads="1"/>
          </p:cNvSpPr>
          <p:nvPr/>
        </p:nvSpPr>
        <p:spPr bwMode="auto">
          <a:xfrm>
            <a:off x="1403350" y="836613"/>
            <a:ext cx="28813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⑶ 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基本路径测试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4"/>
          <p:cNvSpPr txBox="1">
            <a:spLocks noChangeArrowheads="1"/>
          </p:cNvSpPr>
          <p:nvPr/>
        </p:nvSpPr>
        <p:spPr bwMode="auto">
          <a:xfrm>
            <a:off x="1331913" y="1700808"/>
            <a:ext cx="7561262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以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详细设计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源程序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为基础，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导出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程序控制流程图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的  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拓扑结构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程序图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；</a:t>
            </a:r>
            <a:endParaRPr kumimoji="1"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计算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程序图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环路复杂性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；（确定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环路数目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</a:t>
            </a:r>
            <a:endParaRPr kumimoji="1"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确定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只包含独立路径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基本路径集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；</a:t>
            </a:r>
            <a:endParaRPr kumimoji="1"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设计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测试用例，确保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基本路径集中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每条路径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的执行。</a:t>
            </a:r>
            <a:endParaRPr kumimoji="1" lang="zh-CN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8179" name="Text Box 5"/>
          <p:cNvSpPr txBox="1">
            <a:spLocks noChangeArrowheads="1"/>
          </p:cNvSpPr>
          <p:nvPr/>
        </p:nvSpPr>
        <p:spPr bwMode="auto">
          <a:xfrm>
            <a:off x="1331913" y="976313"/>
            <a:ext cx="27352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基本路径测试步骤：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4"/>
          <p:cNvSpPr txBox="1">
            <a:spLocks noChangeArrowheads="1"/>
          </p:cNvSpPr>
          <p:nvPr/>
        </p:nvSpPr>
        <p:spPr bwMode="auto">
          <a:xfrm>
            <a:off x="2195513" y="5729436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ahoma" panose="020B0604030504040204" pitchFamily="34" charset="0"/>
                <a:ea typeface="楷体_GB2312" pitchFamily="49" charset="-122"/>
              </a:rPr>
              <a:t>程序流程图</a:t>
            </a:r>
          </a:p>
        </p:txBody>
      </p:sp>
      <p:grpSp>
        <p:nvGrpSpPr>
          <p:cNvPr id="179203" name="Group 5"/>
          <p:cNvGrpSpPr>
            <a:grpSpLocks/>
          </p:cNvGrpSpPr>
          <p:nvPr/>
        </p:nvGrpSpPr>
        <p:grpSpPr bwMode="auto">
          <a:xfrm>
            <a:off x="5124450" y="2011511"/>
            <a:ext cx="3768725" cy="3382963"/>
            <a:chOff x="3228" y="1389"/>
            <a:chExt cx="2056" cy="2086"/>
          </a:xfrm>
        </p:grpSpPr>
        <p:sp>
          <p:nvSpPr>
            <p:cNvPr id="179248" name="Oval 6"/>
            <p:cNvSpPr>
              <a:spLocks noChangeArrowheads="1"/>
            </p:cNvSpPr>
            <p:nvPr/>
          </p:nvSpPr>
          <p:spPr bwMode="auto">
            <a:xfrm>
              <a:off x="4279" y="1389"/>
              <a:ext cx="181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179249" name="Oval 7"/>
            <p:cNvSpPr>
              <a:spLocks noChangeArrowheads="1"/>
            </p:cNvSpPr>
            <p:nvPr/>
          </p:nvSpPr>
          <p:spPr bwMode="auto">
            <a:xfrm>
              <a:off x="4142" y="1797"/>
              <a:ext cx="454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宋体" panose="02010600030101010101" pitchFamily="2" charset="-122"/>
                </a:rPr>
                <a:t>2</a:t>
              </a:r>
              <a:r>
                <a:rPr lang="zh-CN" altLang="en-US" sz="1600">
                  <a:latin typeface="宋体" panose="02010600030101010101" pitchFamily="2" charset="-122"/>
                </a:rPr>
                <a:t>、</a:t>
              </a:r>
              <a:r>
                <a:rPr lang="en-US" altLang="zh-CN" sz="1600">
                  <a:latin typeface="宋体" panose="02010600030101010101" pitchFamily="2" charset="-122"/>
                </a:rPr>
                <a:t>3</a:t>
              </a:r>
            </a:p>
          </p:txBody>
        </p:sp>
        <p:sp>
          <p:nvSpPr>
            <p:cNvPr id="179250" name="Oval 8"/>
            <p:cNvSpPr>
              <a:spLocks noChangeArrowheads="1"/>
            </p:cNvSpPr>
            <p:nvPr/>
          </p:nvSpPr>
          <p:spPr bwMode="auto">
            <a:xfrm>
              <a:off x="3826" y="2251"/>
              <a:ext cx="181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宋体" panose="02010600030101010101" pitchFamily="2" charset="-122"/>
                </a:rPr>
                <a:t>6</a:t>
              </a:r>
            </a:p>
          </p:txBody>
        </p:sp>
        <p:sp>
          <p:nvSpPr>
            <p:cNvPr id="179251" name="Oval 9"/>
            <p:cNvSpPr>
              <a:spLocks noChangeArrowheads="1"/>
            </p:cNvSpPr>
            <p:nvPr/>
          </p:nvSpPr>
          <p:spPr bwMode="auto">
            <a:xfrm>
              <a:off x="4052" y="2523"/>
              <a:ext cx="181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宋体" panose="02010600030101010101" pitchFamily="2" charset="-122"/>
                </a:rPr>
                <a:t>8</a:t>
              </a:r>
            </a:p>
          </p:txBody>
        </p:sp>
        <p:sp>
          <p:nvSpPr>
            <p:cNvPr id="179252" name="Oval 10"/>
            <p:cNvSpPr>
              <a:spLocks noChangeArrowheads="1"/>
            </p:cNvSpPr>
            <p:nvPr/>
          </p:nvSpPr>
          <p:spPr bwMode="auto">
            <a:xfrm>
              <a:off x="3598" y="2523"/>
              <a:ext cx="181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宋体" panose="02010600030101010101" pitchFamily="2" charset="-122"/>
                </a:rPr>
                <a:t>7</a:t>
              </a:r>
            </a:p>
          </p:txBody>
        </p:sp>
        <p:sp>
          <p:nvSpPr>
            <p:cNvPr id="179253" name="Oval 11"/>
            <p:cNvSpPr>
              <a:spLocks noChangeArrowheads="1"/>
            </p:cNvSpPr>
            <p:nvPr/>
          </p:nvSpPr>
          <p:spPr bwMode="auto">
            <a:xfrm>
              <a:off x="3826" y="2795"/>
              <a:ext cx="181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宋体" panose="02010600030101010101" pitchFamily="2" charset="-122"/>
                </a:rPr>
                <a:t>9</a:t>
              </a:r>
            </a:p>
          </p:txBody>
        </p:sp>
        <p:sp>
          <p:nvSpPr>
            <p:cNvPr id="179254" name="Oval 12"/>
            <p:cNvSpPr>
              <a:spLocks noChangeArrowheads="1"/>
            </p:cNvSpPr>
            <p:nvPr/>
          </p:nvSpPr>
          <p:spPr bwMode="auto">
            <a:xfrm>
              <a:off x="4506" y="2341"/>
              <a:ext cx="454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宋体" panose="02010600030101010101" pitchFamily="2" charset="-122"/>
                </a:rPr>
                <a:t>4</a:t>
              </a:r>
              <a:r>
                <a:rPr lang="zh-CN" altLang="en-US" sz="1600">
                  <a:latin typeface="宋体" panose="02010600030101010101" pitchFamily="2" charset="-122"/>
                </a:rPr>
                <a:t>、</a:t>
              </a:r>
              <a:r>
                <a:rPr lang="en-US" altLang="zh-CN" sz="1600">
                  <a:latin typeface="宋体" panose="02010600030101010101" pitchFamily="2" charset="-122"/>
                </a:rPr>
                <a:t>5</a:t>
              </a:r>
            </a:p>
          </p:txBody>
        </p:sp>
        <p:sp>
          <p:nvSpPr>
            <p:cNvPr id="179255" name="Oval 13"/>
            <p:cNvSpPr>
              <a:spLocks noChangeArrowheads="1"/>
            </p:cNvSpPr>
            <p:nvPr/>
          </p:nvSpPr>
          <p:spPr bwMode="auto">
            <a:xfrm>
              <a:off x="4279" y="3022"/>
              <a:ext cx="181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宋体" panose="02010600030101010101" pitchFamily="2" charset="-122"/>
                </a:rPr>
                <a:t>10</a:t>
              </a:r>
            </a:p>
          </p:txBody>
        </p:sp>
        <p:sp>
          <p:nvSpPr>
            <p:cNvPr id="179256" name="Oval 14"/>
            <p:cNvSpPr>
              <a:spLocks noChangeArrowheads="1"/>
            </p:cNvSpPr>
            <p:nvPr/>
          </p:nvSpPr>
          <p:spPr bwMode="auto">
            <a:xfrm>
              <a:off x="4279" y="3294"/>
              <a:ext cx="181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宋体" panose="02010600030101010101" pitchFamily="2" charset="-122"/>
                </a:rPr>
                <a:t>11</a:t>
              </a:r>
            </a:p>
          </p:txBody>
        </p:sp>
        <p:sp>
          <p:nvSpPr>
            <p:cNvPr id="179257" name="Line 15"/>
            <p:cNvSpPr>
              <a:spLocks noChangeShapeType="1"/>
            </p:cNvSpPr>
            <p:nvPr/>
          </p:nvSpPr>
          <p:spPr bwMode="auto">
            <a:xfrm>
              <a:off x="4369" y="157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58" name="Line 16"/>
            <p:cNvSpPr>
              <a:spLocks noChangeShapeType="1"/>
            </p:cNvSpPr>
            <p:nvPr/>
          </p:nvSpPr>
          <p:spPr bwMode="auto">
            <a:xfrm flipH="1">
              <a:off x="3916" y="1933"/>
              <a:ext cx="22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59" name="Line 17"/>
            <p:cNvSpPr>
              <a:spLocks noChangeShapeType="1"/>
            </p:cNvSpPr>
            <p:nvPr/>
          </p:nvSpPr>
          <p:spPr bwMode="auto">
            <a:xfrm flipH="1">
              <a:off x="3689" y="2341"/>
              <a:ext cx="13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60" name="Line 18"/>
            <p:cNvSpPr>
              <a:spLocks noChangeShapeType="1"/>
            </p:cNvSpPr>
            <p:nvPr/>
          </p:nvSpPr>
          <p:spPr bwMode="auto">
            <a:xfrm>
              <a:off x="4007" y="2341"/>
              <a:ext cx="13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61" name="Line 19"/>
            <p:cNvSpPr>
              <a:spLocks noChangeShapeType="1"/>
            </p:cNvSpPr>
            <p:nvPr/>
          </p:nvSpPr>
          <p:spPr bwMode="auto">
            <a:xfrm>
              <a:off x="3689" y="2704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62" name="Line 20"/>
            <p:cNvSpPr>
              <a:spLocks noChangeShapeType="1"/>
            </p:cNvSpPr>
            <p:nvPr/>
          </p:nvSpPr>
          <p:spPr bwMode="auto">
            <a:xfrm flipH="1">
              <a:off x="4007" y="2704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63" name="Line 21"/>
            <p:cNvSpPr>
              <a:spLocks noChangeShapeType="1"/>
            </p:cNvSpPr>
            <p:nvPr/>
          </p:nvSpPr>
          <p:spPr bwMode="auto">
            <a:xfrm>
              <a:off x="3979" y="2940"/>
              <a:ext cx="31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64" name="Line 22"/>
            <p:cNvSpPr>
              <a:spLocks noChangeShapeType="1"/>
            </p:cNvSpPr>
            <p:nvPr/>
          </p:nvSpPr>
          <p:spPr bwMode="auto">
            <a:xfrm>
              <a:off x="4596" y="1933"/>
              <a:ext cx="136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65" name="Arc 23"/>
            <p:cNvSpPr>
              <a:spLocks/>
            </p:cNvSpPr>
            <p:nvPr/>
          </p:nvSpPr>
          <p:spPr bwMode="auto">
            <a:xfrm rot="10800000" flipH="1">
              <a:off x="4369" y="2568"/>
              <a:ext cx="363" cy="45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66" name="Freeform 24"/>
            <p:cNvSpPr>
              <a:spLocks/>
            </p:cNvSpPr>
            <p:nvPr/>
          </p:nvSpPr>
          <p:spPr bwMode="auto">
            <a:xfrm>
              <a:off x="4460" y="1480"/>
              <a:ext cx="824" cy="1678"/>
            </a:xfrm>
            <a:custGeom>
              <a:avLst/>
              <a:gdLst>
                <a:gd name="T0" fmla="*/ 0 w 824"/>
                <a:gd name="T1" fmla="*/ 0 h 1678"/>
                <a:gd name="T2" fmla="*/ 227 w 824"/>
                <a:gd name="T3" fmla="*/ 136 h 1678"/>
                <a:gd name="T4" fmla="*/ 544 w 824"/>
                <a:gd name="T5" fmla="*/ 453 h 1678"/>
                <a:gd name="T6" fmla="*/ 771 w 824"/>
                <a:gd name="T7" fmla="*/ 816 h 1678"/>
                <a:gd name="T8" fmla="*/ 771 w 824"/>
                <a:gd name="T9" fmla="*/ 1224 h 1678"/>
                <a:gd name="T10" fmla="*/ 454 w 824"/>
                <a:gd name="T11" fmla="*/ 1542 h 1678"/>
                <a:gd name="T12" fmla="*/ 0 w 824"/>
                <a:gd name="T13" fmla="*/ 1678 h 16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4"/>
                <a:gd name="T22" fmla="*/ 0 h 1678"/>
                <a:gd name="T23" fmla="*/ 824 w 824"/>
                <a:gd name="T24" fmla="*/ 1678 h 16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4" h="1678">
                  <a:moveTo>
                    <a:pt x="0" y="0"/>
                  </a:moveTo>
                  <a:cubicBezTo>
                    <a:pt x="68" y="30"/>
                    <a:pt x="136" y="60"/>
                    <a:pt x="227" y="136"/>
                  </a:cubicBezTo>
                  <a:cubicBezTo>
                    <a:pt x="318" y="212"/>
                    <a:pt x="453" y="340"/>
                    <a:pt x="544" y="453"/>
                  </a:cubicBezTo>
                  <a:cubicBezTo>
                    <a:pt x="635" y="566"/>
                    <a:pt x="733" y="688"/>
                    <a:pt x="771" y="816"/>
                  </a:cubicBezTo>
                  <a:cubicBezTo>
                    <a:pt x="809" y="944"/>
                    <a:pt x="824" y="1103"/>
                    <a:pt x="771" y="1224"/>
                  </a:cubicBezTo>
                  <a:cubicBezTo>
                    <a:pt x="718" y="1345"/>
                    <a:pt x="582" y="1466"/>
                    <a:pt x="454" y="1542"/>
                  </a:cubicBezTo>
                  <a:cubicBezTo>
                    <a:pt x="326" y="1618"/>
                    <a:pt x="163" y="1648"/>
                    <a:pt x="0" y="167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67" name="Freeform 25"/>
            <p:cNvSpPr>
              <a:spLocks/>
            </p:cNvSpPr>
            <p:nvPr/>
          </p:nvSpPr>
          <p:spPr bwMode="auto">
            <a:xfrm>
              <a:off x="3228" y="1472"/>
              <a:ext cx="1051" cy="1913"/>
            </a:xfrm>
            <a:custGeom>
              <a:avLst/>
              <a:gdLst>
                <a:gd name="T0" fmla="*/ 1051 w 1051"/>
                <a:gd name="T1" fmla="*/ 8 h 1913"/>
                <a:gd name="T2" fmla="*/ 824 w 1051"/>
                <a:gd name="T3" fmla="*/ 53 h 1913"/>
                <a:gd name="T4" fmla="*/ 506 w 1051"/>
                <a:gd name="T5" fmla="*/ 325 h 1913"/>
                <a:gd name="T6" fmla="*/ 189 w 1051"/>
                <a:gd name="T7" fmla="*/ 688 h 1913"/>
                <a:gd name="T8" fmla="*/ 7 w 1051"/>
                <a:gd name="T9" fmla="*/ 1096 h 1913"/>
                <a:gd name="T10" fmla="*/ 234 w 1051"/>
                <a:gd name="T11" fmla="*/ 1504 h 1913"/>
                <a:gd name="T12" fmla="*/ 688 w 1051"/>
                <a:gd name="T13" fmla="*/ 1822 h 1913"/>
                <a:gd name="T14" fmla="*/ 1051 w 1051"/>
                <a:gd name="T15" fmla="*/ 1913 h 19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51"/>
                <a:gd name="T25" fmla="*/ 0 h 1913"/>
                <a:gd name="T26" fmla="*/ 1051 w 1051"/>
                <a:gd name="T27" fmla="*/ 1913 h 19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51" h="1913">
                  <a:moveTo>
                    <a:pt x="1051" y="8"/>
                  </a:moveTo>
                  <a:cubicBezTo>
                    <a:pt x="983" y="4"/>
                    <a:pt x="915" y="0"/>
                    <a:pt x="824" y="53"/>
                  </a:cubicBezTo>
                  <a:cubicBezTo>
                    <a:pt x="733" y="106"/>
                    <a:pt x="612" y="219"/>
                    <a:pt x="506" y="325"/>
                  </a:cubicBezTo>
                  <a:cubicBezTo>
                    <a:pt x="400" y="431"/>
                    <a:pt x="272" y="560"/>
                    <a:pt x="189" y="688"/>
                  </a:cubicBezTo>
                  <a:cubicBezTo>
                    <a:pt x="106" y="816"/>
                    <a:pt x="0" y="960"/>
                    <a:pt x="7" y="1096"/>
                  </a:cubicBezTo>
                  <a:cubicBezTo>
                    <a:pt x="14" y="1232"/>
                    <a:pt x="120" y="1383"/>
                    <a:pt x="234" y="1504"/>
                  </a:cubicBezTo>
                  <a:cubicBezTo>
                    <a:pt x="348" y="1625"/>
                    <a:pt x="552" y="1754"/>
                    <a:pt x="688" y="1822"/>
                  </a:cubicBezTo>
                  <a:cubicBezTo>
                    <a:pt x="824" y="1890"/>
                    <a:pt x="937" y="1901"/>
                    <a:pt x="1051" y="191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9204" name="Text Box 26"/>
          <p:cNvSpPr txBox="1">
            <a:spLocks noChangeArrowheads="1"/>
          </p:cNvSpPr>
          <p:nvPr/>
        </p:nvSpPr>
        <p:spPr bwMode="auto">
          <a:xfrm>
            <a:off x="6659563" y="5681811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ahoma" panose="020B0604030504040204" pitchFamily="34" charset="0"/>
                <a:ea typeface="楷体_GB2312" pitchFamily="49" charset="-122"/>
              </a:rPr>
              <a:t>程序图</a:t>
            </a:r>
          </a:p>
        </p:txBody>
      </p:sp>
      <p:sp>
        <p:nvSpPr>
          <p:cNvPr id="198683" name="Text Box 27"/>
          <p:cNvSpPr txBox="1">
            <a:spLocks noChangeArrowheads="1"/>
          </p:cNvSpPr>
          <p:nvPr/>
        </p:nvSpPr>
        <p:spPr bwMode="auto">
          <a:xfrm>
            <a:off x="1042988" y="57150"/>
            <a:ext cx="3600450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独立路径、环路复杂性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Path1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1-11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Path2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1-2-3-4-5-10-1-11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Path3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1-2-3-6-8-9-10-1-11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Path4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1-2-3-6-7-9-10-1-11</a:t>
            </a:r>
          </a:p>
        </p:txBody>
      </p:sp>
      <p:grpSp>
        <p:nvGrpSpPr>
          <p:cNvPr id="3" name="Group 83"/>
          <p:cNvGrpSpPr>
            <a:grpSpLocks/>
          </p:cNvGrpSpPr>
          <p:nvPr/>
        </p:nvGrpSpPr>
        <p:grpSpPr bwMode="auto">
          <a:xfrm>
            <a:off x="5148263" y="836613"/>
            <a:ext cx="3600450" cy="288925"/>
            <a:chOff x="3243" y="527"/>
            <a:chExt cx="2268" cy="182"/>
          </a:xfrm>
        </p:grpSpPr>
        <p:sp>
          <p:nvSpPr>
            <p:cNvPr id="179246" name="AutoShape 77"/>
            <p:cNvSpPr>
              <a:spLocks noChangeArrowheads="1"/>
            </p:cNvSpPr>
            <p:nvPr/>
          </p:nvSpPr>
          <p:spPr bwMode="auto">
            <a:xfrm>
              <a:off x="3243" y="527"/>
              <a:ext cx="45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8 w 21600"/>
                <a:gd name="T13" fmla="*/ 5370 h 21600"/>
                <a:gd name="T14" fmla="*/ 18888 w 21600"/>
                <a:gd name="T15" fmla="*/ 1623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bg2">
                <a:alpha val="70195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47" name="Text Box 78"/>
            <p:cNvSpPr txBox="1">
              <a:spLocks noChangeArrowheads="1"/>
            </p:cNvSpPr>
            <p:nvPr/>
          </p:nvSpPr>
          <p:spPr bwMode="auto">
            <a:xfrm>
              <a:off x="4014" y="535"/>
              <a:ext cx="14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环路复杂度：</a:t>
              </a:r>
              <a:r>
                <a:rPr lang="en-US" altLang="zh-CN" sz="2000" b="1" dirty="0">
                  <a:latin typeface="楷体_GB2312" pitchFamily="49" charset="-122"/>
                  <a:ea typeface="楷体_GB2312" pitchFamily="49" charset="-122"/>
                </a:rPr>
                <a:t>V(G)=4</a:t>
              </a:r>
            </a:p>
          </p:txBody>
        </p:sp>
      </p:grpSp>
      <p:grpSp>
        <p:nvGrpSpPr>
          <p:cNvPr id="179207" name="Group 80"/>
          <p:cNvGrpSpPr>
            <a:grpSpLocks/>
          </p:cNvGrpSpPr>
          <p:nvPr/>
        </p:nvGrpSpPr>
        <p:grpSpPr bwMode="auto">
          <a:xfrm>
            <a:off x="1044575" y="1844824"/>
            <a:ext cx="3743325" cy="3619500"/>
            <a:chOff x="658" y="1285"/>
            <a:chExt cx="2358" cy="2280"/>
          </a:xfrm>
        </p:grpSpPr>
        <p:sp>
          <p:nvSpPr>
            <p:cNvPr id="179208" name="AutoShape 29"/>
            <p:cNvSpPr>
              <a:spLocks noChangeArrowheads="1"/>
            </p:cNvSpPr>
            <p:nvPr/>
          </p:nvSpPr>
          <p:spPr bwMode="auto">
            <a:xfrm>
              <a:off x="2137" y="1465"/>
              <a:ext cx="473" cy="214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179209" name="Rectangle 30"/>
            <p:cNvSpPr>
              <a:spLocks noChangeArrowheads="1"/>
            </p:cNvSpPr>
            <p:nvPr/>
          </p:nvSpPr>
          <p:spPr bwMode="auto">
            <a:xfrm>
              <a:off x="2145" y="1807"/>
              <a:ext cx="427" cy="2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宋体" panose="02010600030101010101" pitchFamily="2" charset="-122"/>
                </a:rPr>
                <a:t>2</a:t>
              </a:r>
            </a:p>
          </p:txBody>
        </p:sp>
        <p:sp>
          <p:nvSpPr>
            <p:cNvPr id="179210" name="Rectangle 32"/>
            <p:cNvSpPr>
              <a:spLocks noChangeArrowheads="1"/>
            </p:cNvSpPr>
            <p:nvPr/>
          </p:nvSpPr>
          <p:spPr bwMode="auto">
            <a:xfrm>
              <a:off x="2136" y="2493"/>
              <a:ext cx="426" cy="2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宋体" panose="02010600030101010101" pitchFamily="2" charset="-122"/>
                </a:rPr>
                <a:t>4</a:t>
              </a:r>
            </a:p>
          </p:txBody>
        </p:sp>
        <p:sp>
          <p:nvSpPr>
            <p:cNvPr id="179211" name="Rectangle 33"/>
            <p:cNvSpPr>
              <a:spLocks noChangeArrowheads="1"/>
            </p:cNvSpPr>
            <p:nvPr/>
          </p:nvSpPr>
          <p:spPr bwMode="auto">
            <a:xfrm>
              <a:off x="2136" y="2854"/>
              <a:ext cx="426" cy="2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宋体" panose="02010600030101010101" pitchFamily="2" charset="-122"/>
                </a:rPr>
                <a:t>5</a:t>
              </a:r>
            </a:p>
          </p:txBody>
        </p:sp>
        <p:sp>
          <p:nvSpPr>
            <p:cNvPr id="179212" name="Line 34"/>
            <p:cNvSpPr>
              <a:spLocks noChangeShapeType="1"/>
            </p:cNvSpPr>
            <p:nvPr/>
          </p:nvSpPr>
          <p:spPr bwMode="auto">
            <a:xfrm>
              <a:off x="2383" y="1335"/>
              <a:ext cx="0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13" name="Line 35"/>
            <p:cNvSpPr>
              <a:spLocks noChangeShapeType="1"/>
            </p:cNvSpPr>
            <p:nvPr/>
          </p:nvSpPr>
          <p:spPr bwMode="auto">
            <a:xfrm>
              <a:off x="2373" y="1679"/>
              <a:ext cx="0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14" name="AutoShape 36"/>
            <p:cNvSpPr>
              <a:spLocks noChangeArrowheads="1"/>
            </p:cNvSpPr>
            <p:nvPr/>
          </p:nvSpPr>
          <p:spPr bwMode="auto">
            <a:xfrm>
              <a:off x="2117" y="2150"/>
              <a:ext cx="473" cy="215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宋体" panose="02010600030101010101" pitchFamily="2" charset="-122"/>
                </a:rPr>
                <a:t>3</a:t>
              </a:r>
            </a:p>
          </p:txBody>
        </p:sp>
        <p:sp>
          <p:nvSpPr>
            <p:cNvPr id="179215" name="Line 37"/>
            <p:cNvSpPr>
              <a:spLocks noChangeShapeType="1"/>
            </p:cNvSpPr>
            <p:nvPr/>
          </p:nvSpPr>
          <p:spPr bwMode="auto">
            <a:xfrm>
              <a:off x="2363" y="2022"/>
              <a:ext cx="0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16" name="Line 38"/>
            <p:cNvSpPr>
              <a:spLocks noChangeShapeType="1"/>
            </p:cNvSpPr>
            <p:nvPr/>
          </p:nvSpPr>
          <p:spPr bwMode="auto">
            <a:xfrm>
              <a:off x="2363" y="2365"/>
              <a:ext cx="0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17" name="Line 39"/>
            <p:cNvSpPr>
              <a:spLocks noChangeShapeType="1"/>
            </p:cNvSpPr>
            <p:nvPr/>
          </p:nvSpPr>
          <p:spPr bwMode="auto">
            <a:xfrm>
              <a:off x="2364" y="2716"/>
              <a:ext cx="0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18" name="AutoShape 40"/>
            <p:cNvSpPr>
              <a:spLocks noChangeArrowheads="1"/>
            </p:cNvSpPr>
            <p:nvPr/>
          </p:nvSpPr>
          <p:spPr bwMode="auto">
            <a:xfrm>
              <a:off x="1171" y="2321"/>
              <a:ext cx="473" cy="215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宋体" panose="02010600030101010101" pitchFamily="2" charset="-122"/>
                </a:rPr>
                <a:t>6</a:t>
              </a:r>
            </a:p>
          </p:txBody>
        </p:sp>
        <p:sp>
          <p:nvSpPr>
            <p:cNvPr id="179219" name="Rectangle 41"/>
            <p:cNvSpPr>
              <a:spLocks noChangeArrowheads="1"/>
            </p:cNvSpPr>
            <p:nvPr/>
          </p:nvSpPr>
          <p:spPr bwMode="auto">
            <a:xfrm>
              <a:off x="791" y="2734"/>
              <a:ext cx="426" cy="2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宋体" panose="02010600030101010101" pitchFamily="2" charset="-122"/>
                </a:rPr>
                <a:t>7</a:t>
              </a:r>
            </a:p>
          </p:txBody>
        </p:sp>
        <p:sp>
          <p:nvSpPr>
            <p:cNvPr id="179220" name="Rectangle 42"/>
            <p:cNvSpPr>
              <a:spLocks noChangeArrowheads="1"/>
            </p:cNvSpPr>
            <p:nvPr/>
          </p:nvSpPr>
          <p:spPr bwMode="auto">
            <a:xfrm>
              <a:off x="1550" y="2726"/>
              <a:ext cx="426" cy="2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宋体" panose="02010600030101010101" pitchFamily="2" charset="-122"/>
                </a:rPr>
                <a:t>8</a:t>
              </a:r>
            </a:p>
          </p:txBody>
        </p:sp>
        <p:sp>
          <p:nvSpPr>
            <p:cNvPr id="179221" name="Line 43"/>
            <p:cNvSpPr>
              <a:spLocks noChangeShapeType="1"/>
            </p:cNvSpPr>
            <p:nvPr/>
          </p:nvSpPr>
          <p:spPr bwMode="auto">
            <a:xfrm>
              <a:off x="1028" y="2433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2" name="Line 44"/>
            <p:cNvSpPr>
              <a:spLocks noChangeShapeType="1"/>
            </p:cNvSpPr>
            <p:nvPr/>
          </p:nvSpPr>
          <p:spPr bwMode="auto">
            <a:xfrm>
              <a:off x="1028" y="2433"/>
              <a:ext cx="0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3" name="Line 45"/>
            <p:cNvSpPr>
              <a:spLocks noChangeShapeType="1"/>
            </p:cNvSpPr>
            <p:nvPr/>
          </p:nvSpPr>
          <p:spPr bwMode="auto">
            <a:xfrm>
              <a:off x="1644" y="2433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4" name="Line 46"/>
            <p:cNvSpPr>
              <a:spLocks noChangeShapeType="1"/>
            </p:cNvSpPr>
            <p:nvPr/>
          </p:nvSpPr>
          <p:spPr bwMode="auto">
            <a:xfrm>
              <a:off x="1785" y="2425"/>
              <a:ext cx="0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5" name="Line 47"/>
            <p:cNvSpPr>
              <a:spLocks noChangeShapeType="1"/>
            </p:cNvSpPr>
            <p:nvPr/>
          </p:nvSpPr>
          <p:spPr bwMode="auto">
            <a:xfrm>
              <a:off x="885" y="2957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6" name="Rectangle 50"/>
            <p:cNvSpPr>
              <a:spLocks noChangeArrowheads="1"/>
            </p:cNvSpPr>
            <p:nvPr/>
          </p:nvSpPr>
          <p:spPr bwMode="auto">
            <a:xfrm>
              <a:off x="1247" y="2895"/>
              <a:ext cx="189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宋体" panose="02010600030101010101" pitchFamily="2" charset="-122"/>
                </a:rPr>
                <a:t>9</a:t>
              </a:r>
            </a:p>
          </p:txBody>
        </p:sp>
        <p:sp>
          <p:nvSpPr>
            <p:cNvPr id="179227" name="Line 53"/>
            <p:cNvSpPr>
              <a:spLocks noChangeShapeType="1"/>
            </p:cNvSpPr>
            <p:nvPr/>
          </p:nvSpPr>
          <p:spPr bwMode="auto">
            <a:xfrm>
              <a:off x="2354" y="3060"/>
              <a:ext cx="0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8" name="Line 55"/>
            <p:cNvSpPr>
              <a:spLocks noChangeShapeType="1"/>
            </p:cNvSpPr>
            <p:nvPr/>
          </p:nvSpPr>
          <p:spPr bwMode="auto">
            <a:xfrm>
              <a:off x="1338" y="307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9" name="Line 57"/>
            <p:cNvSpPr>
              <a:spLocks noChangeShapeType="1"/>
            </p:cNvSpPr>
            <p:nvPr/>
          </p:nvSpPr>
          <p:spPr bwMode="auto">
            <a:xfrm>
              <a:off x="2354" y="3318"/>
              <a:ext cx="6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30" name="Line 58"/>
            <p:cNvSpPr>
              <a:spLocks noChangeShapeType="1"/>
            </p:cNvSpPr>
            <p:nvPr/>
          </p:nvSpPr>
          <p:spPr bwMode="auto">
            <a:xfrm flipV="1">
              <a:off x="3016" y="1593"/>
              <a:ext cx="0" cy="17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31" name="Line 59"/>
            <p:cNvSpPr>
              <a:spLocks noChangeShapeType="1"/>
            </p:cNvSpPr>
            <p:nvPr/>
          </p:nvSpPr>
          <p:spPr bwMode="auto">
            <a:xfrm flipH="1">
              <a:off x="2590" y="1593"/>
              <a:ext cx="4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32" name="Line 60"/>
            <p:cNvSpPr>
              <a:spLocks noChangeShapeType="1"/>
            </p:cNvSpPr>
            <p:nvPr/>
          </p:nvSpPr>
          <p:spPr bwMode="auto">
            <a:xfrm flipH="1">
              <a:off x="658" y="1576"/>
              <a:ext cx="14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33" name="Line 61"/>
            <p:cNvSpPr>
              <a:spLocks noChangeShapeType="1"/>
            </p:cNvSpPr>
            <p:nvPr/>
          </p:nvSpPr>
          <p:spPr bwMode="auto">
            <a:xfrm>
              <a:off x="658" y="1568"/>
              <a:ext cx="0" cy="19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34" name="Line 62"/>
            <p:cNvSpPr>
              <a:spLocks noChangeShapeType="1"/>
            </p:cNvSpPr>
            <p:nvPr/>
          </p:nvSpPr>
          <p:spPr bwMode="auto">
            <a:xfrm>
              <a:off x="658" y="3497"/>
              <a:ext cx="9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35" name="Rectangle 64"/>
            <p:cNvSpPr>
              <a:spLocks noChangeArrowheads="1"/>
            </p:cNvSpPr>
            <p:nvPr/>
          </p:nvSpPr>
          <p:spPr bwMode="auto">
            <a:xfrm>
              <a:off x="1701" y="3394"/>
              <a:ext cx="189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宋体" panose="02010600030101010101" pitchFamily="2" charset="-122"/>
                </a:rPr>
                <a:t>11</a:t>
              </a:r>
            </a:p>
          </p:txBody>
        </p:sp>
        <p:sp>
          <p:nvSpPr>
            <p:cNvPr id="179236" name="Rectangle 65"/>
            <p:cNvSpPr>
              <a:spLocks noChangeArrowheads="1"/>
            </p:cNvSpPr>
            <p:nvPr/>
          </p:nvSpPr>
          <p:spPr bwMode="auto">
            <a:xfrm>
              <a:off x="2237" y="3304"/>
              <a:ext cx="189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宋体" panose="02010600030101010101" pitchFamily="2" charset="-122"/>
                </a:rPr>
                <a:t>10</a:t>
              </a:r>
            </a:p>
          </p:txBody>
        </p:sp>
        <p:sp>
          <p:nvSpPr>
            <p:cNvPr id="179237" name="Line 66"/>
            <p:cNvSpPr>
              <a:spLocks noChangeShapeType="1"/>
            </p:cNvSpPr>
            <p:nvPr/>
          </p:nvSpPr>
          <p:spPr bwMode="auto">
            <a:xfrm flipH="1">
              <a:off x="1413" y="2259"/>
              <a:ext cx="7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38" name="Line 68"/>
            <p:cNvSpPr>
              <a:spLocks noChangeShapeType="1"/>
            </p:cNvSpPr>
            <p:nvPr/>
          </p:nvSpPr>
          <p:spPr bwMode="auto">
            <a:xfrm>
              <a:off x="1415" y="2267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9239" name="Group 73"/>
            <p:cNvGrpSpPr>
              <a:grpSpLocks/>
            </p:cNvGrpSpPr>
            <p:nvPr/>
          </p:nvGrpSpPr>
          <p:grpSpPr bwMode="auto">
            <a:xfrm>
              <a:off x="884" y="3051"/>
              <a:ext cx="998" cy="0"/>
              <a:chOff x="884" y="3067"/>
              <a:chExt cx="998" cy="0"/>
            </a:xfrm>
          </p:grpSpPr>
          <p:sp>
            <p:nvSpPr>
              <p:cNvPr id="179244" name="Line 71"/>
              <p:cNvSpPr>
                <a:spLocks noChangeShapeType="1"/>
              </p:cNvSpPr>
              <p:nvPr/>
            </p:nvSpPr>
            <p:spPr bwMode="auto">
              <a:xfrm>
                <a:off x="884" y="3067"/>
                <a:ext cx="4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245" name="Line 72"/>
              <p:cNvSpPr>
                <a:spLocks noChangeShapeType="1"/>
              </p:cNvSpPr>
              <p:nvPr/>
            </p:nvSpPr>
            <p:spPr bwMode="auto">
              <a:xfrm flipH="1">
                <a:off x="1338" y="3067"/>
                <a:ext cx="5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9240" name="Line 74"/>
            <p:cNvSpPr>
              <a:spLocks noChangeShapeType="1"/>
            </p:cNvSpPr>
            <p:nvPr/>
          </p:nvSpPr>
          <p:spPr bwMode="auto">
            <a:xfrm>
              <a:off x="1882" y="2947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41" name="Oval 75"/>
            <p:cNvSpPr>
              <a:spLocks noChangeArrowheads="1"/>
            </p:cNvSpPr>
            <p:nvPr/>
          </p:nvSpPr>
          <p:spPr bwMode="auto">
            <a:xfrm>
              <a:off x="2356" y="1285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79242" name="Line 76"/>
            <p:cNvSpPr>
              <a:spLocks noChangeShapeType="1"/>
            </p:cNvSpPr>
            <p:nvPr/>
          </p:nvSpPr>
          <p:spPr bwMode="auto">
            <a:xfrm>
              <a:off x="1338" y="3302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43" name="Oval 79"/>
            <p:cNvSpPr>
              <a:spLocks noChangeArrowheads="1"/>
            </p:cNvSpPr>
            <p:nvPr/>
          </p:nvSpPr>
          <p:spPr bwMode="auto">
            <a:xfrm>
              <a:off x="1597" y="347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8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3"/>
          <p:cNvSpPr>
            <a:spLocks noChangeArrowheads="1"/>
          </p:cNvSpPr>
          <p:nvPr/>
        </p:nvSpPr>
        <p:spPr bwMode="auto">
          <a:xfrm>
            <a:off x="1403350" y="1700213"/>
            <a:ext cx="7200900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V(G)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_GB2312" pitchFamily="49" charset="-122"/>
              </a:rPr>
              <a:t>＝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流图中的区域数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V(G)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_GB2312" pitchFamily="49" charset="-122"/>
              </a:rPr>
              <a:t>＝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＋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，其中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：判定的数目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V(G)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_GB2312" pitchFamily="49" charset="-122"/>
              </a:rPr>
              <a:t>＝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＋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，其中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：边数，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：结点的数目</a:t>
            </a:r>
          </a:p>
        </p:txBody>
      </p:sp>
      <p:sp>
        <p:nvSpPr>
          <p:cNvPr id="180227" name="Rectangle 5"/>
          <p:cNvSpPr>
            <a:spLocks noChangeArrowheads="1"/>
          </p:cNvSpPr>
          <p:nvPr/>
        </p:nvSpPr>
        <p:spPr bwMode="auto">
          <a:xfrm>
            <a:off x="1404938" y="981075"/>
            <a:ext cx="3095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V(G)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常用计算方法</a:t>
            </a:r>
          </a:p>
        </p:txBody>
      </p:sp>
      <p:pic>
        <p:nvPicPr>
          <p:cNvPr id="180228" name="Picture 6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573463"/>
            <a:ext cx="259080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229" name="Picture 7" descr="图片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3716338"/>
            <a:ext cx="26638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4"/>
          <p:cNvSpPr txBox="1">
            <a:spLocks noChangeArrowheads="1"/>
          </p:cNvSpPr>
          <p:nvPr/>
        </p:nvSpPr>
        <p:spPr bwMode="auto">
          <a:xfrm>
            <a:off x="1042988" y="1700808"/>
            <a:ext cx="7777162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黑盒测试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功能测试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，设计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测试用例时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，应研究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需求规格说明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概要设计说明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中有关</a:t>
            </a:r>
            <a:r>
              <a:rPr kumimoji="1" lang="zh-CN" altLang="en-US" sz="2400" b="1" u="wavyHeavy" dirty="0">
                <a:latin typeface="楷体_GB2312" pitchFamily="49" charset="-122"/>
                <a:ea typeface="楷体_GB2312" pitchFamily="49" charset="-122"/>
              </a:rPr>
              <a:t>系统的功能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1" lang="zh-CN" altLang="en-US" sz="2400" b="1" u="wavyHeavy" dirty="0">
                <a:latin typeface="楷体_GB2312" pitchFamily="49" charset="-122"/>
                <a:ea typeface="楷体_GB2312" pitchFamily="49" charset="-122"/>
              </a:rPr>
              <a:t>输入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sz="2400" b="1" u="wavyHeavy" dirty="0">
                <a:latin typeface="楷体_GB2312" pitchFamily="49" charset="-122"/>
                <a:ea typeface="楷体_GB2312" pitchFamily="49" charset="-122"/>
              </a:rPr>
              <a:t>输出之间的</a:t>
            </a:r>
            <a:r>
              <a:rPr kumimoji="1" lang="zh-CN" altLang="en-US" sz="2400" b="1" u="wavyHeavy" dirty="0" smtClean="0"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kumimoji="1" lang="en-US" altLang="zh-CN" sz="2400" b="1" u="wavyHeavy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b="1" u="wavyHeavy" dirty="0" smtClean="0">
                <a:latin typeface="楷体_GB2312" pitchFamily="49" charset="-122"/>
                <a:ea typeface="楷体_GB2312" pitchFamily="49" charset="-122"/>
              </a:rPr>
              <a:t>逻辑</a:t>
            </a:r>
            <a:r>
              <a:rPr kumimoji="1" lang="en-US" altLang="zh-CN" sz="2400" b="1" u="wavyHeavy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以便与测试后的结果进行分析比较。</a:t>
            </a:r>
            <a:endParaRPr kumimoji="1" lang="zh-CN" altLang="en-US" sz="24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1251" name="Text Box 5"/>
          <p:cNvSpPr txBox="1">
            <a:spLocks noChangeArrowheads="1"/>
          </p:cNvSpPr>
          <p:nvPr/>
        </p:nvSpPr>
        <p:spPr bwMode="auto">
          <a:xfrm>
            <a:off x="1116013" y="765175"/>
            <a:ext cx="194468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黑盒技术</a:t>
            </a:r>
          </a:p>
        </p:txBody>
      </p:sp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1042988" y="3631703"/>
            <a:ext cx="7777162" cy="102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黑盒技术设计测试用例的方法一般有以下几种：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等价类划分、边界值分析、错误推测、因果图、综合策略。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4"/>
          <p:cNvSpPr txBox="1">
            <a:spLocks noChangeArrowheads="1"/>
          </p:cNvSpPr>
          <p:nvPr/>
        </p:nvSpPr>
        <p:spPr bwMode="auto">
          <a:xfrm>
            <a:off x="1116013" y="765175"/>
            <a:ext cx="24479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① 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等价类划分</a:t>
            </a:r>
          </a:p>
        </p:txBody>
      </p:sp>
      <p:sp>
        <p:nvSpPr>
          <p:cNvPr id="182275" name="Text Box 5"/>
          <p:cNvSpPr txBox="1">
            <a:spLocks noChangeArrowheads="1"/>
          </p:cNvSpPr>
          <p:nvPr/>
        </p:nvSpPr>
        <p:spPr bwMode="auto">
          <a:xfrm>
            <a:off x="1187450" y="1700808"/>
            <a:ext cx="7632700" cy="338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为保证软件质量，需要进行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尽可能多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的测试。但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不可能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用</a:t>
            </a:r>
            <a:r>
              <a:rPr kumimoji="1" lang="zh-CN" altLang="en-US" sz="2800" b="1" u="wavyHeavy" dirty="0">
                <a:latin typeface="楷体_GB2312" pitchFamily="49" charset="-122"/>
                <a:ea typeface="楷体_GB2312" pitchFamily="49" charset="-122"/>
              </a:rPr>
              <a:t>所有的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输入数据来测试程序，而只能</a:t>
            </a:r>
            <a:r>
              <a:rPr kumimoji="1" lang="zh-CN" altLang="en-US" sz="2800" b="1" u="wavyHeavy" dirty="0">
                <a:latin typeface="楷体_GB2312" pitchFamily="49" charset="-122"/>
                <a:ea typeface="楷体_GB2312" pitchFamily="49" charset="-122"/>
              </a:rPr>
              <a:t>从输入数据中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选择一个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子集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进行。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    如何选择适当的子集</a:t>
            </a:r>
            <a:r>
              <a:rPr kumimoji="1" lang="zh-CN" altLang="en-US" sz="2800" b="1" dirty="0" smtClean="0">
                <a:latin typeface="楷体_GB2312" pitchFamily="49" charset="-122"/>
                <a:ea typeface="楷体_GB2312" pitchFamily="49" charset="-122"/>
              </a:rPr>
              <a:t>，以便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发现更多错误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等价类划分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是解决这一问题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的方法</a:t>
            </a:r>
            <a:r>
              <a:rPr kumimoji="1" lang="zh-CN" altLang="en-US" sz="28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1325563" y="1571625"/>
            <a:ext cx="7532687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定义（原理）：</a:t>
            </a:r>
            <a:endParaRPr kumimoji="1" lang="zh-CN" altLang="en-US" sz="24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将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输入数据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按</a:t>
            </a:r>
            <a:r>
              <a:rPr kumimoji="1" lang="zh-CN" altLang="en-US" sz="2400" b="1" u="wavyHeavy" dirty="0" smtClean="0">
                <a:latin typeface="楷体_GB2312" pitchFamily="49" charset="-122"/>
                <a:ea typeface="楷体_GB2312" pitchFamily="49" charset="-122"/>
              </a:rPr>
              <a:t>有效</a:t>
            </a:r>
            <a:r>
              <a:rPr kumimoji="1" lang="en-US" altLang="zh-CN" sz="2400" b="1" dirty="0" smtClean="0">
                <a:latin typeface="楷体_GB2312" pitchFamily="49" charset="-122"/>
                <a:ea typeface="楷体_GB2312" pitchFamily="49" charset="-122"/>
              </a:rPr>
              <a:t>/</a:t>
            </a:r>
            <a:r>
              <a:rPr kumimoji="1" lang="zh-CN" altLang="en-US" sz="2400" b="1" u="wavyHeavy" dirty="0" smtClean="0">
                <a:latin typeface="楷体_GB2312" pitchFamily="49" charset="-122"/>
                <a:ea typeface="楷体_GB2312" pitchFamily="49" charset="-122"/>
              </a:rPr>
              <a:t>无效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合理</a:t>
            </a:r>
            <a:r>
              <a:rPr kumimoji="1" lang="en-US" altLang="zh-CN" sz="2400" b="1" dirty="0" smtClean="0">
                <a:latin typeface="楷体_GB2312" pitchFamily="49" charset="-122"/>
                <a:ea typeface="楷体_GB2312" pitchFamily="49" charset="-122"/>
              </a:rPr>
              <a:t>/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不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合理）划分成若干个等价类，测试</a:t>
            </a:r>
            <a:r>
              <a:rPr kumimoji="1" lang="zh-CN" altLang="en-US" sz="2400" b="1" u="wavyHeavy" dirty="0">
                <a:latin typeface="楷体_GB2312" pitchFamily="49" charset="-122"/>
                <a:ea typeface="楷体_GB2312" pitchFamily="49" charset="-122"/>
              </a:rPr>
              <a:t>每个等价类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代表值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就相当于对该类其它值的测试。（抽样）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即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，如果从某个等价类中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任选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一个测试用例</a:t>
            </a:r>
            <a:r>
              <a:rPr kumimoji="1" lang="zh-CN" altLang="en-US" sz="2400" b="1" u="wavyHeavy" dirty="0">
                <a:latin typeface="楷体_GB2312" pitchFamily="49" charset="-122"/>
                <a:ea typeface="楷体_GB2312" pitchFamily="49" charset="-122"/>
              </a:rPr>
              <a:t>未发现程序错误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，则该类中其它测试用例</a:t>
            </a:r>
            <a:r>
              <a:rPr kumimoji="1" lang="zh-CN" altLang="en-US" sz="2400" b="1" u="wavyHeavy" dirty="0">
                <a:latin typeface="楷体_GB2312" pitchFamily="49" charset="-122"/>
                <a:ea typeface="楷体_GB2312" pitchFamily="49" charset="-122"/>
              </a:rPr>
              <a:t>也不会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发现程序错误，提高了测试效率。</a:t>
            </a:r>
            <a:endParaRPr kumimoji="1" lang="zh-CN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4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323850" y="836613"/>
            <a:ext cx="8640763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600" b="1" dirty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某个输入条件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规定了</a:t>
            </a:r>
            <a:r>
              <a:rPr kumimoji="1" lang="zh-CN" altLang="en-US" sz="2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取值范围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1" lang="zh-CN" altLang="en-US" sz="2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数值的个数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，则可确定</a:t>
            </a:r>
            <a:r>
              <a:rPr kumimoji="1" lang="zh-CN" altLang="en-US" sz="2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一个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合理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的等价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   类（</a:t>
            </a:r>
            <a:r>
              <a:rPr kumimoji="1" lang="zh-CN" altLang="en-US" sz="2000" b="1" dirty="0">
                <a:solidFill>
                  <a:srgbClr val="008080"/>
                </a:solidFill>
                <a:latin typeface="楷体_GB2312" pitchFamily="49" charset="-122"/>
                <a:ea typeface="楷体_GB2312" pitchFamily="49" charset="-122"/>
              </a:rPr>
              <a:t>输入值在此范围内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）和</a:t>
            </a:r>
            <a:r>
              <a:rPr kumimoji="1" lang="zh-CN" altLang="en-US" sz="2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两个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不合理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等价类（输入值或个数</a:t>
            </a:r>
            <a:r>
              <a:rPr kumimoji="1" lang="zh-CN" altLang="en-US" sz="2000" b="1" dirty="0">
                <a:solidFill>
                  <a:srgbClr val="008080"/>
                </a:solidFill>
                <a:latin typeface="楷体_GB2312" pitchFamily="49" charset="-122"/>
                <a:ea typeface="楷体_GB2312" pitchFamily="49" charset="-122"/>
              </a:rPr>
              <a:t>小于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这个范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   围的</a:t>
            </a:r>
            <a:r>
              <a:rPr kumimoji="1" lang="zh-CN" altLang="en-US" sz="2000" b="1" dirty="0">
                <a:solidFill>
                  <a:srgbClr val="008080"/>
                </a:solidFill>
                <a:latin typeface="楷体_GB2312" pitchFamily="49" charset="-122"/>
                <a:ea typeface="楷体_GB2312" pitchFamily="49" charset="-122"/>
              </a:rPr>
              <a:t>最小值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1" lang="zh-CN" altLang="en-US" sz="2000" b="1" dirty="0">
                <a:solidFill>
                  <a:srgbClr val="008080"/>
                </a:solidFill>
                <a:latin typeface="楷体_GB2312" pitchFamily="49" charset="-122"/>
                <a:ea typeface="楷体_GB2312" pitchFamily="49" charset="-122"/>
              </a:rPr>
              <a:t>大于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这个范围的</a:t>
            </a:r>
            <a:r>
              <a:rPr kumimoji="1" lang="zh-CN" altLang="en-US" sz="2000" b="1" dirty="0">
                <a:solidFill>
                  <a:srgbClr val="008080"/>
                </a:solidFill>
                <a:latin typeface="楷体_GB2312" pitchFamily="49" charset="-122"/>
                <a:ea typeface="楷体_GB2312" pitchFamily="49" charset="-122"/>
              </a:rPr>
              <a:t>最大值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）。</a:t>
            </a:r>
          </a:p>
        </p:txBody>
      </p:sp>
      <p:sp>
        <p:nvSpPr>
          <p:cNvPr id="184323" name="Text Box 5"/>
          <p:cNvSpPr txBox="1">
            <a:spLocks noChangeArrowheads="1"/>
          </p:cNvSpPr>
          <p:nvPr/>
        </p:nvSpPr>
        <p:spPr bwMode="auto">
          <a:xfrm>
            <a:off x="107950" y="115888"/>
            <a:ext cx="39592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等价类划分方法（示例）</a:t>
            </a:r>
          </a:p>
        </p:txBody>
      </p:sp>
      <p:sp>
        <p:nvSpPr>
          <p:cNvPr id="184324" name="Line 6"/>
          <p:cNvSpPr>
            <a:spLocks noChangeShapeType="1"/>
          </p:cNvSpPr>
          <p:nvPr/>
        </p:nvSpPr>
        <p:spPr bwMode="auto">
          <a:xfrm>
            <a:off x="179388" y="620713"/>
            <a:ext cx="2447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35" name="Text Box 7"/>
          <p:cNvSpPr txBox="1">
            <a:spLocks noChangeArrowheads="1"/>
          </p:cNvSpPr>
          <p:nvPr/>
        </p:nvSpPr>
        <p:spPr bwMode="auto">
          <a:xfrm>
            <a:off x="323850" y="2133600"/>
            <a:ext cx="8640763" cy="94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如：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输入值是学生的成绩，范围为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100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一个合理的等价类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zh-CN" altLang="en-US" sz="2000" b="1" dirty="0">
                <a:latin typeface="宋体" panose="02010600030101010101" pitchFamily="2" charset="-122"/>
                <a:ea typeface="楷体_GB2312" pitchFamily="49" charset="-122"/>
              </a:rPr>
              <a:t>“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0≤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成绩≤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100</a:t>
            </a:r>
            <a:r>
              <a:rPr kumimoji="1" lang="en-US" altLang="zh-CN" sz="2000" b="1" dirty="0">
                <a:latin typeface="宋体" panose="02010600030101010101" pitchFamily="2" charset="-122"/>
                <a:ea typeface="楷体_GB2312" pitchFamily="49" charset="-122"/>
              </a:rPr>
              <a:t>”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两个不合理的等价类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zh-CN" altLang="en-US" sz="2000" b="1" dirty="0">
                <a:latin typeface="宋体" panose="02010600030101010101" pitchFamily="2" charset="-122"/>
                <a:ea typeface="楷体_GB2312" pitchFamily="49" charset="-122"/>
              </a:rPr>
              <a:t>“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成绩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&lt;0</a:t>
            </a:r>
            <a:r>
              <a:rPr kumimoji="1" lang="en-US" altLang="zh-CN" sz="2000" b="1" dirty="0">
                <a:latin typeface="宋体" panose="02010600030101010101" pitchFamily="2" charset="-122"/>
                <a:ea typeface="楷体_GB2312" pitchFamily="49" charset="-122"/>
              </a:rPr>
              <a:t>”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sz="2000" b="1" dirty="0">
                <a:latin typeface="宋体" panose="02010600030101010101" pitchFamily="2" charset="-122"/>
                <a:ea typeface="楷体_GB2312" pitchFamily="49" charset="-122"/>
              </a:rPr>
              <a:t>“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成绩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&gt;100</a:t>
            </a:r>
            <a:r>
              <a:rPr kumimoji="1" lang="en-US" altLang="zh-CN" sz="2000" b="1" dirty="0">
                <a:latin typeface="宋体" panose="02010600030101010101" pitchFamily="2" charset="-122"/>
                <a:ea typeface="楷体_GB2312" pitchFamily="49" charset="-122"/>
              </a:rPr>
              <a:t>”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01736" name="Text Box 8"/>
          <p:cNvSpPr txBox="1">
            <a:spLocks noChangeArrowheads="1"/>
          </p:cNvSpPr>
          <p:nvPr/>
        </p:nvSpPr>
        <p:spPr bwMode="auto">
          <a:xfrm>
            <a:off x="323850" y="3300413"/>
            <a:ext cx="8640763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若规定了</a:t>
            </a:r>
            <a:r>
              <a:rPr kumimoji="1" lang="zh-CN" altLang="en-US" sz="20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输入数据的一组值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，而且程序对不同的输入值作不同的处理，则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000" b="1" u="sng">
                <a:latin typeface="楷体_GB2312" pitchFamily="49" charset="-122"/>
                <a:ea typeface="楷体_GB2312" pitchFamily="49" charset="-122"/>
              </a:rPr>
              <a:t>每个允许的输入值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是一个合理等价类，此外还有一个不合理等价类（</a:t>
            </a:r>
            <a:r>
              <a:rPr kumimoji="1" lang="zh-CN" altLang="en-US" sz="2000" b="1" u="sng">
                <a:latin typeface="楷体_GB2312" pitchFamily="49" charset="-122"/>
                <a:ea typeface="楷体_GB2312" pitchFamily="49" charset="-122"/>
              </a:rPr>
              <a:t>任何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000" b="1" u="sng">
                <a:latin typeface="楷体_GB2312" pitchFamily="49" charset="-122"/>
                <a:ea typeface="楷体_GB2312" pitchFamily="49" charset="-122"/>
              </a:rPr>
              <a:t>一个不允许的输入值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）。</a:t>
            </a:r>
          </a:p>
        </p:txBody>
      </p:sp>
      <p:sp>
        <p:nvSpPr>
          <p:cNvPr id="201737" name="Text Box 9"/>
          <p:cNvSpPr txBox="1">
            <a:spLocks noChangeArrowheads="1"/>
          </p:cNvSpPr>
          <p:nvPr/>
        </p:nvSpPr>
        <p:spPr bwMode="auto">
          <a:xfrm>
            <a:off x="323850" y="4578350"/>
            <a:ext cx="8640763" cy="94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如：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输入条件说明教师的</a:t>
            </a:r>
            <a:r>
              <a:rPr kumimoji="1" lang="zh-CN" altLang="en-US" sz="2000" b="1" dirty="0" smtClean="0">
                <a:latin typeface="楷体_GB2312" pitchFamily="49" charset="-122"/>
                <a:ea typeface="楷体_GB2312" pitchFamily="49" charset="-122"/>
              </a:rPr>
              <a:t>职称为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助教、讲师、副教授、教授四种职称之一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则这四个值为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四个合理等价类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。除此之外的任何职称都作为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不合理等价类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01738" name="Line 10"/>
          <p:cNvSpPr>
            <a:spLocks noChangeShapeType="1"/>
          </p:cNvSpPr>
          <p:nvPr/>
        </p:nvSpPr>
        <p:spPr bwMode="auto">
          <a:xfrm>
            <a:off x="395288" y="3284538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39" name="Line 11"/>
          <p:cNvSpPr>
            <a:spLocks noChangeShapeType="1"/>
          </p:cNvSpPr>
          <p:nvPr/>
        </p:nvSpPr>
        <p:spPr bwMode="auto">
          <a:xfrm>
            <a:off x="395288" y="566102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40" name="Text Box 12"/>
          <p:cNvSpPr txBox="1">
            <a:spLocks noChangeArrowheads="1"/>
          </p:cNvSpPr>
          <p:nvPr/>
        </p:nvSpPr>
        <p:spPr bwMode="auto">
          <a:xfrm>
            <a:off x="323850" y="5670550"/>
            <a:ext cx="864076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600" b="1" dirty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若规定了</a:t>
            </a:r>
            <a:r>
              <a:rPr kumimoji="1" lang="zh-CN" altLang="en-US" sz="2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输入数据必须遵循的规则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，则可确定一个合理等价类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符合规则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和若干个不合理等价类（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违反规则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/>
      <p:bldP spid="201735" grpId="0"/>
      <p:bldP spid="201736" grpId="0"/>
      <p:bldP spid="201737" grpId="0"/>
      <p:bldP spid="201738" grpId="0" animBg="1"/>
      <p:bldP spid="201739" grpId="0" animBg="1"/>
      <p:bldP spid="20174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4"/>
          <p:cNvSpPr txBox="1">
            <a:spLocks noChangeArrowheads="1"/>
          </p:cNvSpPr>
          <p:nvPr/>
        </p:nvSpPr>
        <p:spPr bwMode="auto">
          <a:xfrm>
            <a:off x="1042988" y="765175"/>
            <a:ext cx="24479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② 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边界值分析</a:t>
            </a:r>
          </a:p>
        </p:txBody>
      </p:sp>
      <p:sp>
        <p:nvSpPr>
          <p:cNvPr id="185347" name="Text Box 5"/>
          <p:cNvSpPr txBox="1">
            <a:spLocks noChangeArrowheads="1"/>
          </p:cNvSpPr>
          <p:nvPr/>
        </p:nvSpPr>
        <p:spPr bwMode="auto">
          <a:xfrm>
            <a:off x="1258888" y="1700808"/>
            <a:ext cx="7561262" cy="338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实践表明，程序往往在处理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边界情况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时发生错误。（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边界情况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指输入等价类和输出等价类边界上的情况）。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    因此，检查边界情况的测试用例是比较高效的，</a:t>
            </a:r>
            <a:r>
              <a:rPr kumimoji="1" lang="zh-CN" altLang="en-US" sz="2800" b="1" dirty="0" smtClean="0">
                <a:latin typeface="楷体_GB2312" pitchFamily="49" charset="-122"/>
                <a:ea typeface="楷体_GB2312" pitchFamily="49" charset="-122"/>
              </a:rPr>
              <a:t>可查出更多错误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4"/>
          <p:cNvSpPr txBox="1">
            <a:spLocks noChangeArrowheads="1"/>
          </p:cNvSpPr>
          <p:nvPr/>
        </p:nvSpPr>
        <p:spPr bwMode="auto">
          <a:xfrm>
            <a:off x="1376363" y="1844824"/>
            <a:ext cx="7343775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kumimoji="1"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软件</a:t>
            </a:r>
            <a:r>
              <a:rPr kumimoji="1" lang="zh-CN" altLang="en-US" sz="32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实现</a:t>
            </a:r>
            <a:r>
              <a:rPr kumimoji="1"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zh-CN" altLang="en-US" sz="3200" b="1" dirty="0">
                <a:latin typeface="楷体_GB2312" pitchFamily="49" charset="-122"/>
                <a:ea typeface="楷体_GB2312" pitchFamily="49" charset="-122"/>
              </a:rPr>
              <a:t>编码、测试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3200" b="1" dirty="0">
                <a:latin typeface="楷体_GB2312" pitchFamily="49" charset="-122"/>
                <a:ea typeface="楷体_GB2312" pitchFamily="49" charset="-122"/>
              </a:rPr>
              <a:t>主要实现软件生命周期中</a:t>
            </a:r>
            <a:r>
              <a:rPr kumimoji="1"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编码和单元测试</a:t>
            </a:r>
            <a:r>
              <a:rPr kumimoji="1" lang="zh-CN" altLang="en-US" sz="32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综合测试</a:t>
            </a:r>
            <a:r>
              <a:rPr kumimoji="1" lang="zh-CN" altLang="en-US" sz="3200" b="1" dirty="0">
                <a:latin typeface="楷体_GB2312" pitchFamily="49" charset="-122"/>
                <a:ea typeface="楷体_GB2312" pitchFamily="49" charset="-122"/>
              </a:rPr>
              <a:t>两个阶段的任务。</a:t>
            </a:r>
            <a:endParaRPr kumimoji="1" lang="zh-CN" altLang="zh-CN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2579" name="Text Box 5"/>
          <p:cNvSpPr txBox="1">
            <a:spLocks noChangeArrowheads="1"/>
          </p:cNvSpPr>
          <p:nvPr/>
        </p:nvSpPr>
        <p:spPr bwMode="auto">
          <a:xfrm>
            <a:off x="1404938" y="765175"/>
            <a:ext cx="17272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主要内容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8" name="Text Box 4"/>
          <p:cNvSpPr txBox="1">
            <a:spLocks noChangeArrowheads="1"/>
          </p:cNvSpPr>
          <p:nvPr/>
        </p:nvSpPr>
        <p:spPr bwMode="auto">
          <a:xfrm>
            <a:off x="1152525" y="1700213"/>
            <a:ext cx="7812088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三角形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设计时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需要输入三角形的三个边长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。这三个数值应当满足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A&gt;0,B&gt;0,C&gt;0,A+B&gt;C,A+C&gt;B,B+C&gt;A,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才能构成三角形。但如果把六个不等式中任何一个</a:t>
            </a:r>
            <a:r>
              <a:rPr kumimoji="1" lang="zh-CN" altLang="en-US" sz="2400" b="1" dirty="0">
                <a:latin typeface="宋体" panose="02010600030101010101" pitchFamily="2" charset="-122"/>
                <a:ea typeface="楷体_GB2312" pitchFamily="49" charset="-122"/>
              </a:rPr>
              <a:t>“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kumimoji="1" lang="en-US" altLang="zh-CN" sz="2400" b="1" dirty="0">
                <a:latin typeface="宋体" panose="02010600030101010101" pitchFamily="2" charset="-122"/>
                <a:ea typeface="楷体_GB2312" pitchFamily="49" charset="-122"/>
              </a:rPr>
              <a:t>”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错写成</a:t>
            </a:r>
            <a:r>
              <a:rPr kumimoji="1" lang="zh-CN" altLang="en-US" sz="2400" b="1" dirty="0">
                <a:latin typeface="宋体" panose="02010600030101010101" pitchFamily="2" charset="-122"/>
                <a:ea typeface="楷体_GB2312" pitchFamily="49" charset="-122"/>
              </a:rPr>
              <a:t>“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≥</a:t>
            </a:r>
            <a:r>
              <a:rPr kumimoji="1" lang="zh-CN" altLang="en-US" sz="2400" b="1" dirty="0">
                <a:latin typeface="宋体" panose="02010600030101010101" pitchFamily="2" charset="-122"/>
                <a:ea typeface="楷体_GB2312" pitchFamily="49" charset="-122"/>
              </a:rPr>
              <a:t>”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，则不能构成三角形的问题就恰恰出现在容易被疏忽的边界附近。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因此，设计测试用例时，选择边界附近的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值可发现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被疏忽问题。</a:t>
            </a:r>
            <a:endParaRPr kumimoji="1" lang="zh-CN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6371" name="Rectangle 5"/>
          <p:cNvSpPr>
            <a:spLocks noChangeArrowheads="1"/>
          </p:cNvSpPr>
          <p:nvPr/>
        </p:nvSpPr>
        <p:spPr bwMode="auto">
          <a:xfrm>
            <a:off x="1258888" y="89376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如：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4"/>
          <p:cNvSpPr txBox="1">
            <a:spLocks noChangeArrowheads="1"/>
          </p:cNvSpPr>
          <p:nvPr/>
        </p:nvSpPr>
        <p:spPr bwMode="auto">
          <a:xfrm>
            <a:off x="107950" y="115888"/>
            <a:ext cx="39608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边界值分析方法（示例）</a:t>
            </a:r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393700" y="788988"/>
            <a:ext cx="86423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400" b="1" dirty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en-US" altLang="zh-CN" sz="12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kumimoji="1" lang="zh-CN" altLang="en-US" sz="2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输入条件规定了值的范围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，可以选择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正好等于边界值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的数据作为</a:t>
            </a:r>
            <a:r>
              <a:rPr kumimoji="1" lang="zh-CN" altLang="en-US" sz="2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合理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的测试用例，同时还要选择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刚好越过边界值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的数据作为</a:t>
            </a:r>
            <a:r>
              <a:rPr kumimoji="1" lang="zh-CN" altLang="en-US" sz="2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不合理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的测试用例。</a:t>
            </a:r>
          </a:p>
        </p:txBody>
      </p:sp>
      <p:sp>
        <p:nvSpPr>
          <p:cNvPr id="187396" name="Line 6"/>
          <p:cNvSpPr>
            <a:spLocks noChangeShapeType="1"/>
          </p:cNvSpPr>
          <p:nvPr/>
        </p:nvSpPr>
        <p:spPr bwMode="auto">
          <a:xfrm flipV="1">
            <a:off x="179388" y="620713"/>
            <a:ext cx="2376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395288" y="2205038"/>
            <a:ext cx="86423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400" b="1" dirty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en-US" altLang="zh-CN" sz="12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kumimoji="1" lang="zh-CN" altLang="en-US" sz="2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输入条件指出了输入数据的个数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，则按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最大个数、最小个数、比最小个数少</a:t>
            </a:r>
            <a:r>
              <a:rPr kumimoji="1"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、比最大个数多</a:t>
            </a:r>
            <a:r>
              <a:rPr kumimoji="1"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等情况分别设计测试用例。</a:t>
            </a:r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395288" y="1628775"/>
            <a:ext cx="8642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如：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输入值的范围为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[1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100]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，可取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100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101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等值作为测试数据。</a:t>
            </a:r>
          </a:p>
        </p:txBody>
      </p:sp>
      <p:sp>
        <p:nvSpPr>
          <p:cNvPr id="203785" name="Line 9"/>
          <p:cNvSpPr>
            <a:spLocks noChangeShapeType="1"/>
          </p:cNvSpPr>
          <p:nvPr/>
        </p:nvSpPr>
        <p:spPr bwMode="auto">
          <a:xfrm>
            <a:off x="323850" y="2133600"/>
            <a:ext cx="86407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3786" name="Text Box 10"/>
          <p:cNvSpPr txBox="1">
            <a:spLocks noChangeArrowheads="1"/>
          </p:cNvSpPr>
          <p:nvPr/>
        </p:nvSpPr>
        <p:spPr bwMode="auto">
          <a:xfrm>
            <a:off x="395288" y="2955925"/>
            <a:ext cx="86423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如：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一个输入文件可包括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～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255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个记录，则分别设计有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个记录、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255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个记录、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个记录和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256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个记录的输入文件的测试用例。</a:t>
            </a:r>
          </a:p>
        </p:txBody>
      </p:sp>
      <p:sp>
        <p:nvSpPr>
          <p:cNvPr id="203787" name="Line 11"/>
          <p:cNvSpPr>
            <a:spLocks noChangeShapeType="1"/>
          </p:cNvSpPr>
          <p:nvPr/>
        </p:nvSpPr>
        <p:spPr bwMode="auto">
          <a:xfrm>
            <a:off x="323850" y="3933825"/>
            <a:ext cx="86407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3788" name="Text Box 12"/>
          <p:cNvSpPr txBox="1">
            <a:spLocks noChangeArrowheads="1"/>
          </p:cNvSpPr>
          <p:nvPr/>
        </p:nvSpPr>
        <p:spPr bwMode="auto">
          <a:xfrm>
            <a:off x="393700" y="3954463"/>
            <a:ext cx="86423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400" b="1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en-US" altLang="zh-CN" sz="1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对</a:t>
            </a:r>
            <a:r>
              <a:rPr kumimoji="1" lang="zh-CN" altLang="en-US" sz="20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每个输出条件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分别按照上述两个原则确定</a:t>
            </a:r>
            <a:r>
              <a:rPr kumimoji="1" lang="zh-CN" altLang="en-US" sz="20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输出值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的边界情况</a:t>
            </a:r>
            <a:r>
              <a:rPr kumimoji="1" lang="zh-CN" altLang="en-US" sz="1600" b="1"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sz="20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3789" name="Text Box 13"/>
          <p:cNvSpPr txBox="1">
            <a:spLocks noChangeArrowheads="1"/>
          </p:cNvSpPr>
          <p:nvPr/>
        </p:nvSpPr>
        <p:spPr bwMode="auto">
          <a:xfrm>
            <a:off x="395288" y="4273550"/>
            <a:ext cx="8642350" cy="1329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如：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一个学生成绩管理系统规定，</a:t>
            </a:r>
            <a:r>
              <a:rPr kumimoji="1" lang="zh-CN" altLang="en-US" sz="2000" b="1" u="sng" dirty="0">
                <a:latin typeface="楷体_GB2312" pitchFamily="49" charset="-122"/>
                <a:ea typeface="楷体_GB2312" pitchFamily="49" charset="-122"/>
              </a:rPr>
              <a:t>只能查询</a:t>
            </a:r>
            <a:r>
              <a:rPr kumimoji="1" lang="en-US" altLang="zh-CN" sz="2000" b="1" u="sng" dirty="0">
                <a:latin typeface="楷体_GB2312" pitchFamily="49" charset="-122"/>
                <a:ea typeface="楷体_GB2312" pitchFamily="49" charset="-122"/>
              </a:rPr>
              <a:t>95</a:t>
            </a:r>
            <a:r>
              <a:rPr kumimoji="1" lang="zh-CN" altLang="en-US" sz="2000" b="1" u="sng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kumimoji="1" lang="en-US" altLang="zh-CN" sz="2000" b="1" u="sng" dirty="0">
                <a:latin typeface="楷体_GB2312" pitchFamily="49" charset="-122"/>
                <a:ea typeface="楷体_GB2312" pitchFamily="49" charset="-122"/>
              </a:rPr>
              <a:t>98</a:t>
            </a:r>
            <a:r>
              <a:rPr kumimoji="1" lang="zh-CN" altLang="en-US" sz="2000" b="1" u="sng" dirty="0">
                <a:latin typeface="楷体_GB2312" pitchFamily="49" charset="-122"/>
                <a:ea typeface="楷体_GB2312" pitchFamily="49" charset="-122"/>
              </a:rPr>
              <a:t>级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学生的各科成绩，要求设计测试用例，完成查询范围</a:t>
            </a:r>
            <a:r>
              <a:rPr kumimoji="1" lang="zh-CN" altLang="en-US" sz="2000" b="1" dirty="0" smtClean="0">
                <a:latin typeface="楷体_GB2312" pitchFamily="49" charset="-122"/>
                <a:ea typeface="楷体_GB2312" pitchFamily="49" charset="-122"/>
              </a:rPr>
              <a:t>内</a:t>
            </a:r>
            <a:r>
              <a:rPr kumimoji="1" lang="zh-CN" altLang="en-US" sz="2000" b="1" u="sng" dirty="0" smtClean="0">
                <a:latin typeface="楷体_GB2312" pitchFamily="49" charset="-122"/>
                <a:ea typeface="楷体_GB2312" pitchFamily="49" charset="-122"/>
              </a:rPr>
              <a:t>某</a:t>
            </a:r>
            <a:r>
              <a:rPr kumimoji="1" lang="zh-CN" altLang="en-US" sz="2000" b="1" u="sng" dirty="0">
                <a:latin typeface="楷体_GB2312" pitchFamily="49" charset="-122"/>
                <a:ea typeface="楷体_GB2312" pitchFamily="49" charset="-122"/>
              </a:rPr>
              <a:t>一届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1" lang="zh-CN" altLang="en-US" sz="2000" b="1" u="sng" dirty="0">
                <a:latin typeface="楷体_GB2312" pitchFamily="49" charset="-122"/>
                <a:ea typeface="楷体_GB2312" pitchFamily="49" charset="-122"/>
              </a:rPr>
              <a:t>四</a:t>
            </a:r>
            <a:r>
              <a:rPr kumimoji="1" lang="zh-CN" altLang="en-US" sz="2000" b="1" u="sng" dirty="0" smtClean="0">
                <a:latin typeface="楷体_GB2312" pitchFamily="49" charset="-122"/>
                <a:ea typeface="楷体_GB2312" pitchFamily="49" charset="-122"/>
              </a:rPr>
              <a:t>届</a:t>
            </a:r>
            <a:r>
              <a:rPr kumimoji="1" lang="zh-CN" altLang="en-US" sz="2000" b="1" dirty="0" smtClean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学生成绩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合理输出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),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还需设计查询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94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级、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99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级学生成绩的测试用例（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不合理输出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）。</a:t>
            </a:r>
          </a:p>
        </p:txBody>
      </p:sp>
      <p:sp>
        <p:nvSpPr>
          <p:cNvPr id="203790" name="Line 14"/>
          <p:cNvSpPr>
            <a:spLocks noChangeShapeType="1"/>
          </p:cNvSpPr>
          <p:nvPr/>
        </p:nvSpPr>
        <p:spPr bwMode="auto">
          <a:xfrm>
            <a:off x="323850" y="5661025"/>
            <a:ext cx="86407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3791" name="Text Box 15"/>
          <p:cNvSpPr txBox="1">
            <a:spLocks noChangeArrowheads="1"/>
          </p:cNvSpPr>
          <p:nvPr/>
        </p:nvSpPr>
        <p:spPr bwMode="auto">
          <a:xfrm>
            <a:off x="395288" y="5702300"/>
            <a:ext cx="86423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400" b="1" dirty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en-US" altLang="zh-CN" sz="12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kumimoji="1" lang="zh-CN" altLang="en-US" sz="2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程序的规格说明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给出的输入或输出是个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有序集合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（如顺序文件、线性表、链表等），则应选择集合的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第一个元素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最后一个元素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作为测试用例。</a:t>
            </a:r>
            <a:endParaRPr kumimoji="1" lang="zh-CN" altLang="zh-CN" sz="2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1" grpId="0"/>
      <p:bldP spid="203783" grpId="0"/>
      <p:bldP spid="203784" grpId="0"/>
      <p:bldP spid="203785" grpId="0" animBg="1"/>
      <p:bldP spid="203786" grpId="0"/>
      <p:bldP spid="203787" grpId="0" animBg="1"/>
      <p:bldP spid="203788" grpId="0"/>
      <p:bldP spid="203789" grpId="0"/>
      <p:bldP spid="203790" grpId="0" animBg="1"/>
      <p:bldP spid="20379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4"/>
          <p:cNvSpPr txBox="1">
            <a:spLocks noChangeArrowheads="1"/>
          </p:cNvSpPr>
          <p:nvPr/>
        </p:nvSpPr>
        <p:spPr bwMode="auto">
          <a:xfrm>
            <a:off x="1187450" y="836613"/>
            <a:ext cx="23764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、测试过程</a:t>
            </a:r>
          </a:p>
        </p:txBody>
      </p:sp>
      <p:sp>
        <p:nvSpPr>
          <p:cNvPr id="188419" name="Text Box 5"/>
          <p:cNvSpPr txBox="1">
            <a:spLocks noChangeArrowheads="1"/>
          </p:cNvSpPr>
          <p:nvPr/>
        </p:nvSpPr>
        <p:spPr bwMode="auto">
          <a:xfrm>
            <a:off x="970657" y="1673770"/>
            <a:ext cx="8065839" cy="362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①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软件测试过程中所需的信息</a:t>
            </a:r>
          </a:p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三类信息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400" b="1" dirty="0">
                <a:latin typeface="楷体_GB2312" pitchFamily="49" charset="-122"/>
                <a:ea typeface="楷体_GB2312" pitchFamily="49" charset="-122"/>
              </a:rPr>
              <a:t>■ 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软件配置</a:t>
            </a:r>
            <a:r>
              <a:rPr kumimoji="1" lang="en-US" altLang="zh-CN" sz="2400" dirty="0" smtClean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需求</a:t>
            </a:r>
            <a:r>
              <a:rPr kumimoji="1" lang="en-US" altLang="zh-CN" sz="2400" b="1" dirty="0" smtClean="0">
                <a:latin typeface="楷体_GB2312" pitchFamily="49" charset="-122"/>
                <a:ea typeface="楷体_GB2312" pitchFamily="49" charset="-122"/>
              </a:rPr>
              <a:t>\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设计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说明书、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源程序、数据集等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400" b="1" dirty="0">
                <a:latin typeface="楷体_GB2312" pitchFamily="49" charset="-122"/>
                <a:ea typeface="楷体_GB2312" pitchFamily="49" charset="-122"/>
              </a:rPr>
              <a:t>■ 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测试配置</a:t>
            </a:r>
            <a:r>
              <a:rPr kumimoji="1" lang="en-US" altLang="zh-CN" sz="2400" dirty="0" smtClean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测试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方案、测试用例、测试驱动程序等；</a:t>
            </a:r>
          </a:p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400" b="1" dirty="0">
                <a:latin typeface="楷体_GB2312" pitchFamily="49" charset="-122"/>
                <a:ea typeface="楷体_GB2312" pitchFamily="49" charset="-122"/>
              </a:rPr>
              <a:t>■ 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测试工具</a:t>
            </a:r>
            <a:r>
              <a:rPr kumimoji="1" lang="en-US" altLang="zh-CN" sz="2400" dirty="0" smtClean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计算机辅助测试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的有关工具。</a:t>
            </a:r>
            <a:endParaRPr kumimoji="1" lang="zh-CN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4"/>
          <p:cNvSpPr txBox="1">
            <a:spLocks noChangeArrowheads="1"/>
          </p:cNvSpPr>
          <p:nvPr/>
        </p:nvSpPr>
        <p:spPr bwMode="auto">
          <a:xfrm>
            <a:off x="1042988" y="1844675"/>
            <a:ext cx="7705725" cy="112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软件产品在交付使用</a:t>
            </a:r>
            <a:r>
              <a:rPr kumimoji="1" lang="zh-CN" altLang="en-US" sz="2800" b="1" dirty="0" smtClean="0">
                <a:latin typeface="楷体_GB2312" pitchFamily="49" charset="-122"/>
                <a:ea typeface="楷体_GB2312" pitchFamily="49" charset="-122"/>
              </a:rPr>
              <a:t>之前必须经过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四步测试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单元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→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集成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→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确认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→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系统</a:t>
            </a:r>
            <a:r>
              <a:rPr kumimoji="1"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kumimoji="1" lang="zh-CN" altLang="zh-CN" sz="24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9443" name="Text Box 34"/>
          <p:cNvSpPr txBox="1">
            <a:spLocks noChangeArrowheads="1"/>
          </p:cNvSpPr>
          <p:nvPr/>
        </p:nvSpPr>
        <p:spPr bwMode="auto">
          <a:xfrm>
            <a:off x="1116013" y="836613"/>
            <a:ext cx="73437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②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、软件测试的步骤及其与各开发阶段的关系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203325" y="3355975"/>
            <a:ext cx="806450" cy="3168650"/>
            <a:chOff x="803" y="2114"/>
            <a:chExt cx="463" cy="1996"/>
          </a:xfrm>
        </p:grpSpPr>
        <p:sp>
          <p:nvSpPr>
            <p:cNvPr id="189483" name="Oval 6"/>
            <p:cNvSpPr>
              <a:spLocks noChangeArrowheads="1"/>
            </p:cNvSpPr>
            <p:nvPr/>
          </p:nvSpPr>
          <p:spPr bwMode="auto">
            <a:xfrm>
              <a:off x="803" y="3512"/>
              <a:ext cx="463" cy="59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单元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测试</a:t>
              </a:r>
            </a:p>
          </p:txBody>
        </p:sp>
        <p:sp>
          <p:nvSpPr>
            <p:cNvPr id="189484" name="Oval 7"/>
            <p:cNvSpPr>
              <a:spLocks noChangeArrowheads="1"/>
            </p:cNvSpPr>
            <p:nvPr/>
          </p:nvSpPr>
          <p:spPr bwMode="auto">
            <a:xfrm>
              <a:off x="803" y="2114"/>
              <a:ext cx="463" cy="5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单元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测试</a:t>
              </a:r>
            </a:p>
          </p:txBody>
        </p:sp>
        <p:sp>
          <p:nvSpPr>
            <p:cNvPr id="189485" name="Oval 8"/>
            <p:cNvSpPr>
              <a:spLocks noChangeArrowheads="1"/>
            </p:cNvSpPr>
            <p:nvPr/>
          </p:nvSpPr>
          <p:spPr bwMode="auto">
            <a:xfrm>
              <a:off x="803" y="2834"/>
              <a:ext cx="463" cy="5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单元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测试</a:t>
              </a:r>
            </a:p>
          </p:txBody>
        </p:sp>
      </p:grpSp>
      <p:sp>
        <p:nvSpPr>
          <p:cNvPr id="208905" name="Oval 9"/>
          <p:cNvSpPr>
            <a:spLocks noChangeArrowheads="1"/>
          </p:cNvSpPr>
          <p:nvPr/>
        </p:nvSpPr>
        <p:spPr bwMode="auto">
          <a:xfrm>
            <a:off x="2592388" y="4498975"/>
            <a:ext cx="806450" cy="8540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集成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测试</a:t>
            </a:r>
          </a:p>
        </p:txBody>
      </p:sp>
      <p:sp>
        <p:nvSpPr>
          <p:cNvPr id="208906" name="Oval 10"/>
          <p:cNvSpPr>
            <a:spLocks noChangeArrowheads="1"/>
          </p:cNvSpPr>
          <p:nvPr/>
        </p:nvSpPr>
        <p:spPr bwMode="auto">
          <a:xfrm>
            <a:off x="4714875" y="4498975"/>
            <a:ext cx="806450" cy="8540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确认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测试</a:t>
            </a:r>
          </a:p>
        </p:txBody>
      </p:sp>
      <p:sp>
        <p:nvSpPr>
          <p:cNvPr id="208907" name="Oval 11"/>
          <p:cNvSpPr>
            <a:spLocks noChangeArrowheads="1"/>
          </p:cNvSpPr>
          <p:nvPr/>
        </p:nvSpPr>
        <p:spPr bwMode="auto">
          <a:xfrm>
            <a:off x="6840538" y="4498975"/>
            <a:ext cx="806450" cy="8540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系统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测试</a:t>
            </a:r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68313" y="3451225"/>
            <a:ext cx="806450" cy="379413"/>
            <a:chOff x="340" y="2174"/>
            <a:chExt cx="463" cy="239"/>
          </a:xfrm>
        </p:grpSpPr>
        <p:sp>
          <p:nvSpPr>
            <p:cNvPr id="189481" name="Line 12"/>
            <p:cNvSpPr>
              <a:spLocks noChangeShapeType="1"/>
            </p:cNvSpPr>
            <p:nvPr/>
          </p:nvSpPr>
          <p:spPr bwMode="auto">
            <a:xfrm>
              <a:off x="391" y="2413"/>
              <a:ext cx="4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82" name="Rectangle 13"/>
            <p:cNvSpPr>
              <a:spLocks noChangeArrowheads="1"/>
            </p:cNvSpPr>
            <p:nvPr/>
          </p:nvSpPr>
          <p:spPr bwMode="auto">
            <a:xfrm>
              <a:off x="340" y="2174"/>
              <a:ext cx="30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 dirty="0" smtClean="0">
                  <a:latin typeface="楷体_GB2312" pitchFamily="49" charset="-122"/>
                  <a:ea typeface="楷体_GB2312" pitchFamily="49" charset="-122"/>
                </a:rPr>
                <a:t>模块</a:t>
              </a:r>
              <a:r>
                <a:rPr lang="en-US" altLang="zh-CN" sz="1600" b="1" dirty="0" smtClean="0">
                  <a:latin typeface="楷体_GB2312" pitchFamily="49" charset="-122"/>
                  <a:ea typeface="楷体_GB2312" pitchFamily="49" charset="-122"/>
                </a:rPr>
                <a:t>1</a:t>
              </a:r>
              <a:endParaRPr lang="zh-CN" altLang="en-US" sz="1600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468313" y="4592638"/>
            <a:ext cx="806450" cy="379412"/>
            <a:chOff x="340" y="2893"/>
            <a:chExt cx="463" cy="239"/>
          </a:xfrm>
        </p:grpSpPr>
        <p:sp>
          <p:nvSpPr>
            <p:cNvPr id="189479" name="Line 14"/>
            <p:cNvSpPr>
              <a:spLocks noChangeShapeType="1"/>
            </p:cNvSpPr>
            <p:nvPr/>
          </p:nvSpPr>
          <p:spPr bwMode="auto">
            <a:xfrm>
              <a:off x="391" y="3132"/>
              <a:ext cx="4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80" name="Rectangle 15"/>
            <p:cNvSpPr>
              <a:spLocks noChangeArrowheads="1"/>
            </p:cNvSpPr>
            <p:nvPr/>
          </p:nvSpPr>
          <p:spPr bwMode="auto">
            <a:xfrm>
              <a:off x="340" y="2893"/>
              <a:ext cx="30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 dirty="0" smtClean="0">
                  <a:latin typeface="楷体_GB2312" pitchFamily="49" charset="-122"/>
                  <a:ea typeface="楷体_GB2312" pitchFamily="49" charset="-122"/>
                </a:rPr>
                <a:t>模块</a:t>
              </a:r>
              <a:r>
                <a:rPr lang="en-US" altLang="zh-CN" sz="1600" b="1" dirty="0" smtClean="0">
                  <a:latin typeface="楷体_GB2312" pitchFamily="49" charset="-122"/>
                  <a:ea typeface="楷体_GB2312" pitchFamily="49" charset="-122"/>
                </a:rPr>
                <a:t>2</a:t>
              </a:r>
              <a:endParaRPr lang="zh-CN" altLang="en-US" sz="1600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468313" y="5732463"/>
            <a:ext cx="806450" cy="379412"/>
            <a:chOff x="340" y="3611"/>
            <a:chExt cx="463" cy="239"/>
          </a:xfrm>
        </p:grpSpPr>
        <p:sp>
          <p:nvSpPr>
            <p:cNvPr id="189477" name="Line 16"/>
            <p:cNvSpPr>
              <a:spLocks noChangeShapeType="1"/>
            </p:cNvSpPr>
            <p:nvPr/>
          </p:nvSpPr>
          <p:spPr bwMode="auto">
            <a:xfrm>
              <a:off x="391" y="3850"/>
              <a:ext cx="4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78" name="Rectangle 17"/>
            <p:cNvSpPr>
              <a:spLocks noChangeArrowheads="1"/>
            </p:cNvSpPr>
            <p:nvPr/>
          </p:nvSpPr>
          <p:spPr bwMode="auto">
            <a:xfrm>
              <a:off x="340" y="3611"/>
              <a:ext cx="30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 dirty="0" smtClean="0">
                  <a:latin typeface="楷体_GB2312" pitchFamily="49" charset="-122"/>
                  <a:ea typeface="楷体_GB2312" pitchFamily="49" charset="-122"/>
                </a:rPr>
                <a:t>模块</a:t>
              </a:r>
              <a:r>
                <a:rPr lang="en-US" altLang="zh-CN" sz="1600" b="1" dirty="0" smtClean="0">
                  <a:latin typeface="楷体_GB2312" pitchFamily="49" charset="-122"/>
                  <a:ea typeface="楷体_GB2312" pitchFamily="49" charset="-122"/>
                </a:rPr>
                <a:t>n</a:t>
              </a:r>
              <a:endParaRPr lang="zh-CN" altLang="en-US" sz="1600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2487613" y="3355975"/>
            <a:ext cx="1076325" cy="1143000"/>
            <a:chOff x="1627" y="2114"/>
            <a:chExt cx="618" cy="720"/>
          </a:xfrm>
        </p:grpSpPr>
        <p:sp>
          <p:nvSpPr>
            <p:cNvPr id="189475" name="Line 21"/>
            <p:cNvSpPr>
              <a:spLocks noChangeShapeType="1"/>
            </p:cNvSpPr>
            <p:nvPr/>
          </p:nvSpPr>
          <p:spPr bwMode="auto">
            <a:xfrm>
              <a:off x="1883" y="2355"/>
              <a:ext cx="103" cy="47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76" name="Rectangle 22"/>
            <p:cNvSpPr>
              <a:spLocks noChangeArrowheads="1"/>
            </p:cNvSpPr>
            <p:nvPr/>
          </p:nvSpPr>
          <p:spPr bwMode="auto">
            <a:xfrm>
              <a:off x="1627" y="2114"/>
              <a:ext cx="618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设计信息</a:t>
              </a:r>
            </a:p>
          </p:txBody>
        </p:sp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3263900" y="4592638"/>
            <a:ext cx="1522413" cy="379412"/>
            <a:chOff x="2141" y="2893"/>
            <a:chExt cx="874" cy="239"/>
          </a:xfrm>
        </p:grpSpPr>
        <p:sp>
          <p:nvSpPr>
            <p:cNvPr id="189473" name="Line 24"/>
            <p:cNvSpPr>
              <a:spLocks noChangeShapeType="1"/>
            </p:cNvSpPr>
            <p:nvPr/>
          </p:nvSpPr>
          <p:spPr bwMode="auto">
            <a:xfrm>
              <a:off x="2141" y="3132"/>
              <a:ext cx="8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74" name="Rectangle 25"/>
            <p:cNvSpPr>
              <a:spLocks noChangeArrowheads="1"/>
            </p:cNvSpPr>
            <p:nvPr/>
          </p:nvSpPr>
          <p:spPr bwMode="auto">
            <a:xfrm>
              <a:off x="2244" y="2893"/>
              <a:ext cx="72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已集成的软件</a:t>
              </a:r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5387975" y="4592638"/>
            <a:ext cx="1524000" cy="381000"/>
            <a:chOff x="3479" y="2893"/>
            <a:chExt cx="875" cy="240"/>
          </a:xfrm>
        </p:grpSpPr>
        <p:sp>
          <p:nvSpPr>
            <p:cNvPr id="189471" name="Rectangle 26"/>
            <p:cNvSpPr>
              <a:spLocks noChangeArrowheads="1"/>
            </p:cNvSpPr>
            <p:nvPr/>
          </p:nvSpPr>
          <p:spPr bwMode="auto">
            <a:xfrm>
              <a:off x="3551" y="2893"/>
              <a:ext cx="72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确认的软件</a:t>
              </a:r>
            </a:p>
          </p:txBody>
        </p:sp>
        <p:sp>
          <p:nvSpPr>
            <p:cNvPr id="189472" name="Line 27"/>
            <p:cNvSpPr>
              <a:spLocks noChangeShapeType="1"/>
            </p:cNvSpPr>
            <p:nvPr/>
          </p:nvSpPr>
          <p:spPr bwMode="auto">
            <a:xfrm>
              <a:off x="3479" y="3133"/>
              <a:ext cx="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7512050" y="4592638"/>
            <a:ext cx="1524000" cy="381000"/>
            <a:chOff x="4817" y="2893"/>
            <a:chExt cx="875" cy="240"/>
          </a:xfrm>
        </p:grpSpPr>
        <p:sp>
          <p:nvSpPr>
            <p:cNvPr id="189469" name="Rectangle 28"/>
            <p:cNvSpPr>
              <a:spLocks noChangeArrowheads="1"/>
            </p:cNvSpPr>
            <p:nvPr/>
          </p:nvSpPr>
          <p:spPr bwMode="auto">
            <a:xfrm>
              <a:off x="4889" y="2893"/>
              <a:ext cx="72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可交付软件</a:t>
              </a:r>
            </a:p>
          </p:txBody>
        </p:sp>
        <p:sp>
          <p:nvSpPr>
            <p:cNvPr id="189470" name="Line 29"/>
            <p:cNvSpPr>
              <a:spLocks noChangeShapeType="1"/>
            </p:cNvSpPr>
            <p:nvPr/>
          </p:nvSpPr>
          <p:spPr bwMode="auto">
            <a:xfrm>
              <a:off x="4817" y="3133"/>
              <a:ext cx="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4325938" y="3355975"/>
            <a:ext cx="1139825" cy="1143000"/>
            <a:chOff x="2789" y="2114"/>
            <a:chExt cx="654" cy="720"/>
          </a:xfrm>
        </p:grpSpPr>
        <p:sp>
          <p:nvSpPr>
            <p:cNvPr id="189467" name="Line 30"/>
            <p:cNvSpPr>
              <a:spLocks noChangeShapeType="1"/>
            </p:cNvSpPr>
            <p:nvPr/>
          </p:nvSpPr>
          <p:spPr bwMode="auto">
            <a:xfrm>
              <a:off x="3118" y="2355"/>
              <a:ext cx="103" cy="47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68" name="Rectangle 31"/>
            <p:cNvSpPr>
              <a:spLocks noChangeArrowheads="1"/>
            </p:cNvSpPr>
            <p:nvPr/>
          </p:nvSpPr>
          <p:spPr bwMode="auto">
            <a:xfrm>
              <a:off x="2789" y="2114"/>
              <a:ext cx="654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软件需求</a:t>
              </a:r>
            </a:p>
          </p:txBody>
        </p:sp>
      </p:grpSp>
      <p:grpSp>
        <p:nvGrpSpPr>
          <p:cNvPr id="11" name="Group 48"/>
          <p:cNvGrpSpPr>
            <a:grpSpLocks/>
          </p:cNvGrpSpPr>
          <p:nvPr/>
        </p:nvGrpSpPr>
        <p:grpSpPr bwMode="auto">
          <a:xfrm>
            <a:off x="6161088" y="3355975"/>
            <a:ext cx="1573212" cy="1143000"/>
            <a:chOff x="3969" y="2114"/>
            <a:chExt cx="903" cy="720"/>
          </a:xfrm>
        </p:grpSpPr>
        <p:sp>
          <p:nvSpPr>
            <p:cNvPr id="189465" name="Line 32"/>
            <p:cNvSpPr>
              <a:spLocks noChangeShapeType="1"/>
            </p:cNvSpPr>
            <p:nvPr/>
          </p:nvSpPr>
          <p:spPr bwMode="auto">
            <a:xfrm>
              <a:off x="4456" y="2355"/>
              <a:ext cx="104" cy="47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66" name="Rectangle 33"/>
            <p:cNvSpPr>
              <a:spLocks noChangeArrowheads="1"/>
            </p:cNvSpPr>
            <p:nvPr/>
          </p:nvSpPr>
          <p:spPr bwMode="auto">
            <a:xfrm>
              <a:off x="3969" y="2114"/>
              <a:ext cx="903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其它系统元素</a:t>
              </a:r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1912938" y="3830638"/>
            <a:ext cx="1100137" cy="2281237"/>
            <a:chOff x="1266" y="2413"/>
            <a:chExt cx="632" cy="1437"/>
          </a:xfrm>
        </p:grpSpPr>
        <p:sp>
          <p:nvSpPr>
            <p:cNvPr id="189458" name="Line 20"/>
            <p:cNvSpPr>
              <a:spLocks noChangeShapeType="1"/>
            </p:cNvSpPr>
            <p:nvPr/>
          </p:nvSpPr>
          <p:spPr bwMode="auto">
            <a:xfrm>
              <a:off x="1266" y="3132"/>
              <a:ext cx="4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9459" name="Group 42"/>
            <p:cNvGrpSpPr>
              <a:grpSpLocks/>
            </p:cNvGrpSpPr>
            <p:nvPr/>
          </p:nvGrpSpPr>
          <p:grpSpPr bwMode="auto">
            <a:xfrm>
              <a:off x="1266" y="3372"/>
              <a:ext cx="632" cy="478"/>
              <a:chOff x="1266" y="3372"/>
              <a:chExt cx="632" cy="478"/>
            </a:xfrm>
          </p:grpSpPr>
          <p:sp>
            <p:nvSpPr>
              <p:cNvPr id="189463" name="Line 19"/>
              <p:cNvSpPr>
                <a:spLocks noChangeShapeType="1"/>
              </p:cNvSpPr>
              <p:nvPr/>
            </p:nvSpPr>
            <p:spPr bwMode="auto">
              <a:xfrm flipV="1">
                <a:off x="1266" y="3372"/>
                <a:ext cx="566" cy="4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9464" name="Rectangle 23"/>
              <p:cNvSpPr>
                <a:spLocks noChangeArrowheads="1"/>
              </p:cNvSpPr>
              <p:nvPr/>
            </p:nvSpPr>
            <p:spPr bwMode="auto">
              <a:xfrm rot="-2660355">
                <a:off x="1383" y="3612"/>
                <a:ext cx="515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 b="1" dirty="0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已测模块</a:t>
                </a:r>
              </a:p>
            </p:txBody>
          </p:sp>
        </p:grpSp>
        <p:grpSp>
          <p:nvGrpSpPr>
            <p:cNvPr id="189460" name="Group 41"/>
            <p:cNvGrpSpPr>
              <a:grpSpLocks/>
            </p:cNvGrpSpPr>
            <p:nvPr/>
          </p:nvGrpSpPr>
          <p:grpSpPr bwMode="auto">
            <a:xfrm>
              <a:off x="1266" y="2413"/>
              <a:ext cx="571" cy="421"/>
              <a:chOff x="1266" y="2413"/>
              <a:chExt cx="571" cy="421"/>
            </a:xfrm>
          </p:grpSpPr>
          <p:sp>
            <p:nvSpPr>
              <p:cNvPr id="189461" name="Line 18"/>
              <p:cNvSpPr>
                <a:spLocks noChangeShapeType="1"/>
              </p:cNvSpPr>
              <p:nvPr/>
            </p:nvSpPr>
            <p:spPr bwMode="auto">
              <a:xfrm>
                <a:off x="1266" y="2413"/>
                <a:ext cx="566" cy="4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9462" name="Rectangle 35"/>
              <p:cNvSpPr>
                <a:spLocks noChangeArrowheads="1"/>
              </p:cNvSpPr>
              <p:nvPr/>
            </p:nvSpPr>
            <p:spPr bwMode="auto">
              <a:xfrm rot="2261301">
                <a:off x="1322" y="2435"/>
                <a:ext cx="515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 b="1" dirty="0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已测模块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5" grpId="0" animBg="1"/>
      <p:bldP spid="208906" grpId="0" animBg="1"/>
      <p:bldP spid="20890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1401763" y="2420788"/>
            <a:ext cx="1249362" cy="757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ahoma" panose="020B0604030504040204" pitchFamily="34" charset="0"/>
                <a:ea typeface="楷体_GB2312" pitchFamily="49" charset="-122"/>
              </a:rPr>
              <a:t>需求分析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2627313" y="2420788"/>
            <a:ext cx="1990725" cy="757238"/>
            <a:chOff x="1670" y="1389"/>
            <a:chExt cx="1239" cy="477"/>
          </a:xfrm>
        </p:grpSpPr>
        <p:sp>
          <p:nvSpPr>
            <p:cNvPr id="190511" name="Rectangle 6"/>
            <p:cNvSpPr>
              <a:spLocks noChangeArrowheads="1"/>
            </p:cNvSpPr>
            <p:nvPr/>
          </p:nvSpPr>
          <p:spPr bwMode="auto">
            <a:xfrm>
              <a:off x="2186" y="1389"/>
              <a:ext cx="723" cy="4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ahoma" panose="020B0604030504040204" pitchFamily="34" charset="0"/>
                  <a:ea typeface="楷体_GB2312" pitchFamily="49" charset="-122"/>
                </a:rPr>
                <a:t>概要设计</a:t>
              </a:r>
            </a:p>
          </p:txBody>
        </p:sp>
        <p:sp>
          <p:nvSpPr>
            <p:cNvPr id="190512" name="Line 13"/>
            <p:cNvSpPr>
              <a:spLocks noChangeShapeType="1"/>
            </p:cNvSpPr>
            <p:nvPr/>
          </p:nvSpPr>
          <p:spPr bwMode="auto">
            <a:xfrm>
              <a:off x="1670" y="1525"/>
              <a:ext cx="5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4643438" y="2420788"/>
            <a:ext cx="1943100" cy="757238"/>
            <a:chOff x="2910" y="1389"/>
            <a:chExt cx="1239" cy="477"/>
          </a:xfrm>
        </p:grpSpPr>
        <p:sp>
          <p:nvSpPr>
            <p:cNvPr id="190509" name="Rectangle 7"/>
            <p:cNvSpPr>
              <a:spLocks noChangeArrowheads="1"/>
            </p:cNvSpPr>
            <p:nvPr/>
          </p:nvSpPr>
          <p:spPr bwMode="auto">
            <a:xfrm>
              <a:off x="3426" y="1389"/>
              <a:ext cx="723" cy="4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ahoma" panose="020B0604030504040204" pitchFamily="34" charset="0"/>
                  <a:ea typeface="楷体_GB2312" pitchFamily="49" charset="-122"/>
                </a:rPr>
                <a:t>详细设计</a:t>
              </a:r>
            </a:p>
          </p:txBody>
        </p:sp>
        <p:sp>
          <p:nvSpPr>
            <p:cNvPr id="190510" name="Line 14"/>
            <p:cNvSpPr>
              <a:spLocks noChangeShapeType="1"/>
            </p:cNvSpPr>
            <p:nvPr/>
          </p:nvSpPr>
          <p:spPr bwMode="auto">
            <a:xfrm>
              <a:off x="2910" y="1525"/>
              <a:ext cx="5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6588125" y="2420788"/>
            <a:ext cx="1963738" cy="757238"/>
            <a:chOff x="4149" y="1389"/>
            <a:chExt cx="1238" cy="477"/>
          </a:xfrm>
        </p:grpSpPr>
        <p:sp>
          <p:nvSpPr>
            <p:cNvPr id="190507" name="Rectangle 8"/>
            <p:cNvSpPr>
              <a:spLocks noChangeArrowheads="1"/>
            </p:cNvSpPr>
            <p:nvPr/>
          </p:nvSpPr>
          <p:spPr bwMode="auto">
            <a:xfrm>
              <a:off x="4665" y="1389"/>
              <a:ext cx="722" cy="4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ahoma" panose="020B0604030504040204" pitchFamily="34" charset="0"/>
                  <a:ea typeface="楷体_GB2312" pitchFamily="49" charset="-122"/>
                </a:rPr>
                <a:t>编码</a:t>
              </a:r>
            </a:p>
          </p:txBody>
        </p:sp>
        <p:sp>
          <p:nvSpPr>
            <p:cNvPr id="190508" name="Line 15"/>
            <p:cNvSpPr>
              <a:spLocks noChangeShapeType="1"/>
            </p:cNvSpPr>
            <p:nvPr/>
          </p:nvSpPr>
          <p:spPr bwMode="auto">
            <a:xfrm>
              <a:off x="4149" y="1525"/>
              <a:ext cx="5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6372225" y="2636688"/>
            <a:ext cx="2592388" cy="2376488"/>
            <a:chOff x="4045" y="1525"/>
            <a:chExt cx="1602" cy="1497"/>
          </a:xfrm>
        </p:grpSpPr>
        <p:sp>
          <p:nvSpPr>
            <p:cNvPr id="190503" name="Rectangle 11"/>
            <p:cNvSpPr>
              <a:spLocks noChangeArrowheads="1"/>
            </p:cNvSpPr>
            <p:nvPr/>
          </p:nvSpPr>
          <p:spPr bwMode="auto">
            <a:xfrm>
              <a:off x="4045" y="2545"/>
              <a:ext cx="723" cy="4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ahoma" panose="020B0604030504040204" pitchFamily="34" charset="0"/>
                  <a:ea typeface="楷体_GB2312" pitchFamily="49" charset="-122"/>
                </a:rPr>
                <a:t>单元测试</a:t>
              </a:r>
            </a:p>
          </p:txBody>
        </p:sp>
        <p:sp>
          <p:nvSpPr>
            <p:cNvPr id="190504" name="Line 16"/>
            <p:cNvSpPr>
              <a:spLocks noChangeShapeType="1"/>
            </p:cNvSpPr>
            <p:nvPr/>
          </p:nvSpPr>
          <p:spPr bwMode="auto">
            <a:xfrm>
              <a:off x="5387" y="1525"/>
              <a:ext cx="2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05" name="Line 17"/>
            <p:cNvSpPr>
              <a:spLocks noChangeShapeType="1"/>
            </p:cNvSpPr>
            <p:nvPr/>
          </p:nvSpPr>
          <p:spPr bwMode="auto">
            <a:xfrm>
              <a:off x="5646" y="1525"/>
              <a:ext cx="1" cy="1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06" name="Line 18"/>
            <p:cNvSpPr>
              <a:spLocks noChangeShapeType="1"/>
            </p:cNvSpPr>
            <p:nvPr/>
          </p:nvSpPr>
          <p:spPr bwMode="auto">
            <a:xfrm flipH="1">
              <a:off x="4768" y="2682"/>
              <a:ext cx="8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2459038" y="3178026"/>
            <a:ext cx="352425" cy="1081087"/>
            <a:chOff x="1567" y="1866"/>
            <a:chExt cx="204" cy="681"/>
          </a:xfrm>
        </p:grpSpPr>
        <p:sp>
          <p:nvSpPr>
            <p:cNvPr id="190501" name="Line 19"/>
            <p:cNvSpPr>
              <a:spLocks noChangeShapeType="1"/>
            </p:cNvSpPr>
            <p:nvPr/>
          </p:nvSpPr>
          <p:spPr bwMode="auto">
            <a:xfrm flipV="1">
              <a:off x="1567" y="1866"/>
              <a:ext cx="1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02" name="Text Box 20"/>
            <p:cNvSpPr txBox="1">
              <a:spLocks noChangeArrowheads="1"/>
            </p:cNvSpPr>
            <p:nvPr/>
          </p:nvSpPr>
          <p:spPr bwMode="auto">
            <a:xfrm>
              <a:off x="1612" y="2001"/>
              <a:ext cx="159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rgbClr val="FF3300"/>
                  </a:solidFill>
                  <a:latin typeface="Tahoma" panose="020B0604030504040204" pitchFamily="34" charset="0"/>
                  <a:ea typeface="楷体_GB2312" pitchFamily="49" charset="-122"/>
                </a:rPr>
                <a:t>修改</a:t>
              </a:r>
            </a:p>
          </p:txBody>
        </p: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4427538" y="3178026"/>
            <a:ext cx="355600" cy="1081087"/>
            <a:chOff x="2807" y="1866"/>
            <a:chExt cx="206" cy="681"/>
          </a:xfrm>
        </p:grpSpPr>
        <p:sp>
          <p:nvSpPr>
            <p:cNvPr id="190499" name="Line 21"/>
            <p:cNvSpPr>
              <a:spLocks noChangeShapeType="1"/>
            </p:cNvSpPr>
            <p:nvPr/>
          </p:nvSpPr>
          <p:spPr bwMode="auto">
            <a:xfrm flipV="1">
              <a:off x="2807" y="1866"/>
              <a:ext cx="3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00" name="Text Box 22"/>
            <p:cNvSpPr txBox="1">
              <a:spLocks noChangeArrowheads="1"/>
            </p:cNvSpPr>
            <p:nvPr/>
          </p:nvSpPr>
          <p:spPr bwMode="auto">
            <a:xfrm>
              <a:off x="2854" y="2001"/>
              <a:ext cx="159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rgbClr val="FF3300"/>
                  </a:solidFill>
                  <a:latin typeface="Tahoma" panose="020B0604030504040204" pitchFamily="34" charset="0"/>
                  <a:ea typeface="楷体_GB2312" pitchFamily="49" charset="-122"/>
                </a:rPr>
                <a:t>修改</a:t>
              </a: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6477000" y="3178026"/>
            <a:ext cx="355600" cy="1081087"/>
            <a:chOff x="4098" y="1866"/>
            <a:chExt cx="206" cy="681"/>
          </a:xfrm>
        </p:grpSpPr>
        <p:sp>
          <p:nvSpPr>
            <p:cNvPr id="190497" name="Line 23"/>
            <p:cNvSpPr>
              <a:spLocks noChangeShapeType="1"/>
            </p:cNvSpPr>
            <p:nvPr/>
          </p:nvSpPr>
          <p:spPr bwMode="auto">
            <a:xfrm flipV="1">
              <a:off x="4098" y="1866"/>
              <a:ext cx="3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98" name="Text Box 24"/>
            <p:cNvSpPr txBox="1">
              <a:spLocks noChangeArrowheads="1"/>
            </p:cNvSpPr>
            <p:nvPr/>
          </p:nvSpPr>
          <p:spPr bwMode="auto">
            <a:xfrm>
              <a:off x="4145" y="2001"/>
              <a:ext cx="159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rgbClr val="FF3300"/>
                  </a:solidFill>
                  <a:latin typeface="Tahoma" panose="020B0604030504040204" pitchFamily="34" charset="0"/>
                  <a:ea typeface="楷体_GB2312" pitchFamily="49" charset="-122"/>
                </a:rPr>
                <a:t>修改</a:t>
              </a:r>
            </a:p>
          </p:txBody>
        </p:sp>
      </p:grpSp>
      <p:grpSp>
        <p:nvGrpSpPr>
          <p:cNvPr id="9" name="Group 42"/>
          <p:cNvGrpSpPr>
            <a:grpSpLocks/>
          </p:cNvGrpSpPr>
          <p:nvPr/>
        </p:nvGrpSpPr>
        <p:grpSpPr bwMode="auto">
          <a:xfrm>
            <a:off x="7459663" y="3178026"/>
            <a:ext cx="355600" cy="1081087"/>
            <a:chOff x="4717" y="1866"/>
            <a:chExt cx="206" cy="681"/>
          </a:xfrm>
        </p:grpSpPr>
        <p:sp>
          <p:nvSpPr>
            <p:cNvPr id="190495" name="Line 25"/>
            <p:cNvSpPr>
              <a:spLocks noChangeShapeType="1"/>
            </p:cNvSpPr>
            <p:nvPr/>
          </p:nvSpPr>
          <p:spPr bwMode="auto">
            <a:xfrm flipV="1">
              <a:off x="4717" y="1866"/>
              <a:ext cx="3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96" name="Text Box 26"/>
            <p:cNvSpPr txBox="1">
              <a:spLocks noChangeArrowheads="1"/>
            </p:cNvSpPr>
            <p:nvPr/>
          </p:nvSpPr>
          <p:spPr bwMode="auto">
            <a:xfrm>
              <a:off x="4764" y="2001"/>
              <a:ext cx="159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rgbClr val="FF3300"/>
                  </a:solidFill>
                  <a:latin typeface="Tahoma" panose="020B0604030504040204" pitchFamily="34" charset="0"/>
                  <a:ea typeface="楷体_GB2312" pitchFamily="49" charset="-122"/>
                </a:rPr>
                <a:t>修改</a:t>
              </a:r>
            </a:p>
          </p:txBody>
        </p:sp>
      </p:grpSp>
      <p:grpSp>
        <p:nvGrpSpPr>
          <p:cNvPr id="10" name="Group 45"/>
          <p:cNvGrpSpPr>
            <a:grpSpLocks/>
          </p:cNvGrpSpPr>
          <p:nvPr/>
        </p:nvGrpSpPr>
        <p:grpSpPr bwMode="auto">
          <a:xfrm>
            <a:off x="4227513" y="4149576"/>
            <a:ext cx="2144712" cy="863600"/>
            <a:chOff x="2651" y="2478"/>
            <a:chExt cx="1394" cy="544"/>
          </a:xfrm>
        </p:grpSpPr>
        <p:sp>
          <p:nvSpPr>
            <p:cNvPr id="190491" name="Rectangle 10"/>
            <p:cNvSpPr>
              <a:spLocks noChangeArrowheads="1"/>
            </p:cNvSpPr>
            <p:nvPr/>
          </p:nvSpPr>
          <p:spPr bwMode="auto">
            <a:xfrm>
              <a:off x="2651" y="2545"/>
              <a:ext cx="723" cy="4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ahoma" panose="020B0604030504040204" pitchFamily="34" charset="0"/>
                  <a:ea typeface="楷体_GB2312" pitchFamily="49" charset="-122"/>
                </a:rPr>
                <a:t>集成测试</a:t>
              </a:r>
            </a:p>
          </p:txBody>
        </p:sp>
        <p:grpSp>
          <p:nvGrpSpPr>
            <p:cNvPr id="190492" name="Group 44"/>
            <p:cNvGrpSpPr>
              <a:grpSpLocks/>
            </p:cNvGrpSpPr>
            <p:nvPr/>
          </p:nvGrpSpPr>
          <p:grpSpPr bwMode="auto">
            <a:xfrm>
              <a:off x="3374" y="2478"/>
              <a:ext cx="671" cy="286"/>
              <a:chOff x="3374" y="2478"/>
              <a:chExt cx="671" cy="286"/>
            </a:xfrm>
          </p:grpSpPr>
          <p:sp>
            <p:nvSpPr>
              <p:cNvPr id="190493" name="Line 27"/>
              <p:cNvSpPr>
                <a:spLocks noChangeShapeType="1"/>
              </p:cNvSpPr>
              <p:nvPr/>
            </p:nvSpPr>
            <p:spPr bwMode="auto">
              <a:xfrm>
                <a:off x="3374" y="2749"/>
                <a:ext cx="6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0494" name="Rectangle 28"/>
              <p:cNvSpPr>
                <a:spLocks noChangeArrowheads="1"/>
              </p:cNvSpPr>
              <p:nvPr/>
            </p:nvSpPr>
            <p:spPr bwMode="auto">
              <a:xfrm>
                <a:off x="3580" y="2478"/>
                <a:ext cx="25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b="1">
                    <a:solidFill>
                      <a:srgbClr val="0000FF"/>
                    </a:solidFill>
                    <a:latin typeface="Tahoma" panose="020B0604030504040204" pitchFamily="34" charset="0"/>
                    <a:ea typeface="楷体_GB2312" pitchFamily="49" charset="-122"/>
                  </a:rPr>
                  <a:t>通过</a:t>
                </a:r>
              </a:p>
            </p:txBody>
          </p:sp>
        </p:grpSp>
      </p:grpSp>
      <p:grpSp>
        <p:nvGrpSpPr>
          <p:cNvPr id="12" name="Group 47"/>
          <p:cNvGrpSpPr>
            <a:grpSpLocks/>
          </p:cNvGrpSpPr>
          <p:nvPr/>
        </p:nvGrpSpPr>
        <p:grpSpPr bwMode="auto">
          <a:xfrm>
            <a:off x="2014538" y="4149576"/>
            <a:ext cx="2197100" cy="863600"/>
            <a:chOff x="1257" y="2478"/>
            <a:chExt cx="1395" cy="544"/>
          </a:xfrm>
        </p:grpSpPr>
        <p:sp>
          <p:nvSpPr>
            <p:cNvPr id="190488" name="Rectangle 9"/>
            <p:cNvSpPr>
              <a:spLocks noChangeArrowheads="1"/>
            </p:cNvSpPr>
            <p:nvPr/>
          </p:nvSpPr>
          <p:spPr bwMode="auto">
            <a:xfrm>
              <a:off x="1257" y="2545"/>
              <a:ext cx="723" cy="4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ahoma" panose="020B0604030504040204" pitchFamily="34" charset="0"/>
                  <a:ea typeface="楷体_GB2312" pitchFamily="49" charset="-122"/>
                </a:rPr>
                <a:t>确认测试</a:t>
              </a:r>
            </a:p>
          </p:txBody>
        </p:sp>
        <p:sp>
          <p:nvSpPr>
            <p:cNvPr id="190489" name="Line 29"/>
            <p:cNvSpPr>
              <a:spLocks noChangeShapeType="1"/>
            </p:cNvSpPr>
            <p:nvPr/>
          </p:nvSpPr>
          <p:spPr bwMode="auto">
            <a:xfrm>
              <a:off x="1980" y="2749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90" name="Rectangle 30"/>
            <p:cNvSpPr>
              <a:spLocks noChangeArrowheads="1"/>
            </p:cNvSpPr>
            <p:nvPr/>
          </p:nvSpPr>
          <p:spPr bwMode="auto">
            <a:xfrm>
              <a:off x="2186" y="2478"/>
              <a:ext cx="25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rgbClr val="0000FF"/>
                  </a:solidFill>
                  <a:latin typeface="Tahoma" panose="020B0604030504040204" pitchFamily="34" charset="0"/>
                  <a:ea typeface="楷体_GB2312" pitchFamily="49" charset="-122"/>
                </a:rPr>
                <a:t>通过</a:t>
              </a:r>
            </a:p>
          </p:txBody>
        </p:sp>
      </p:grpSp>
      <p:grpSp>
        <p:nvGrpSpPr>
          <p:cNvPr id="13" name="Group 49"/>
          <p:cNvGrpSpPr>
            <a:grpSpLocks/>
          </p:cNvGrpSpPr>
          <p:nvPr/>
        </p:nvGrpSpPr>
        <p:grpSpPr bwMode="auto">
          <a:xfrm>
            <a:off x="819150" y="4149576"/>
            <a:ext cx="1160463" cy="454025"/>
            <a:chOff x="586" y="2478"/>
            <a:chExt cx="671" cy="286"/>
          </a:xfrm>
        </p:grpSpPr>
        <p:sp>
          <p:nvSpPr>
            <p:cNvPr id="190486" name="Line 31"/>
            <p:cNvSpPr>
              <a:spLocks noChangeShapeType="1"/>
            </p:cNvSpPr>
            <p:nvPr/>
          </p:nvSpPr>
          <p:spPr bwMode="auto">
            <a:xfrm>
              <a:off x="586" y="2749"/>
              <a:ext cx="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87" name="Rectangle 32"/>
            <p:cNvSpPr>
              <a:spLocks noChangeArrowheads="1"/>
            </p:cNvSpPr>
            <p:nvPr/>
          </p:nvSpPr>
          <p:spPr bwMode="auto">
            <a:xfrm>
              <a:off x="792" y="2478"/>
              <a:ext cx="25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rgbClr val="FF3300"/>
                  </a:solidFill>
                  <a:latin typeface="Tahoma" panose="020B0604030504040204" pitchFamily="34" charset="0"/>
                  <a:ea typeface="楷体_GB2312" pitchFamily="49" charset="-122"/>
                </a:rPr>
                <a:t>确认</a:t>
              </a:r>
            </a:p>
          </p:txBody>
        </p:sp>
      </p:grpSp>
      <p:sp>
        <p:nvSpPr>
          <p:cNvPr id="190478" name="Rectangle 33"/>
          <p:cNvSpPr>
            <a:spLocks noChangeArrowheads="1"/>
          </p:cNvSpPr>
          <p:nvPr/>
        </p:nvSpPr>
        <p:spPr bwMode="auto">
          <a:xfrm>
            <a:off x="1258888" y="908050"/>
            <a:ext cx="45354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ahoma" panose="020B0604030504040204" pitchFamily="34" charset="0"/>
                <a:ea typeface="楷体_GB2312" pitchFamily="49" charset="-122"/>
              </a:rPr>
              <a:t>软件测试与软件开发过程的关系</a:t>
            </a:r>
          </a:p>
        </p:txBody>
      </p:sp>
      <p:grpSp>
        <p:nvGrpSpPr>
          <p:cNvPr id="14" name="Group 37"/>
          <p:cNvGrpSpPr>
            <a:grpSpLocks/>
          </p:cNvGrpSpPr>
          <p:nvPr/>
        </p:nvGrpSpPr>
        <p:grpSpPr bwMode="auto">
          <a:xfrm>
            <a:off x="539750" y="1988988"/>
            <a:ext cx="892175" cy="647700"/>
            <a:chOff x="431" y="1117"/>
            <a:chExt cx="516" cy="408"/>
          </a:xfrm>
        </p:grpSpPr>
        <p:sp>
          <p:nvSpPr>
            <p:cNvPr id="190484" name="Line 12"/>
            <p:cNvSpPr>
              <a:spLocks noChangeShapeType="1"/>
            </p:cNvSpPr>
            <p:nvPr/>
          </p:nvSpPr>
          <p:spPr bwMode="auto">
            <a:xfrm>
              <a:off x="431" y="1525"/>
              <a:ext cx="5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85" name="Rectangle 35"/>
            <p:cNvSpPr>
              <a:spLocks noChangeArrowheads="1"/>
            </p:cNvSpPr>
            <p:nvPr/>
          </p:nvSpPr>
          <p:spPr bwMode="auto">
            <a:xfrm>
              <a:off x="476" y="1117"/>
              <a:ext cx="363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rPr>
                <a:t>软件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rPr>
                <a:t>系统</a:t>
              </a:r>
            </a:p>
          </p:txBody>
        </p:sp>
      </p:grpSp>
      <p:sp>
        <p:nvSpPr>
          <p:cNvPr id="209970" name="Oval 50"/>
          <p:cNvSpPr>
            <a:spLocks noChangeArrowheads="1"/>
          </p:cNvSpPr>
          <p:nvPr/>
        </p:nvSpPr>
        <p:spPr bwMode="auto">
          <a:xfrm>
            <a:off x="6932613" y="2781151"/>
            <a:ext cx="1960562" cy="1368425"/>
          </a:xfrm>
          <a:prstGeom prst="ellipse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09971" name="Oval 51"/>
          <p:cNvSpPr>
            <a:spLocks noChangeArrowheads="1"/>
          </p:cNvSpPr>
          <p:nvPr/>
        </p:nvSpPr>
        <p:spPr bwMode="auto">
          <a:xfrm>
            <a:off x="5676900" y="2636688"/>
            <a:ext cx="3216275" cy="1655763"/>
          </a:xfrm>
          <a:prstGeom prst="ellipse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09972" name="Oval 52"/>
          <p:cNvSpPr>
            <a:spLocks noChangeArrowheads="1"/>
          </p:cNvSpPr>
          <p:nvPr/>
        </p:nvSpPr>
        <p:spPr bwMode="auto">
          <a:xfrm>
            <a:off x="2932113" y="2349351"/>
            <a:ext cx="5961062" cy="2232025"/>
          </a:xfrm>
          <a:prstGeom prst="ellipse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09973" name="Oval 53"/>
          <p:cNvSpPr>
            <a:spLocks noChangeArrowheads="1"/>
          </p:cNvSpPr>
          <p:nvPr/>
        </p:nvSpPr>
        <p:spPr bwMode="auto">
          <a:xfrm>
            <a:off x="735013" y="2203301"/>
            <a:ext cx="8158162" cy="2520950"/>
          </a:xfrm>
          <a:prstGeom prst="ellipse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0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0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0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0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5" grpId="0" animBg="1"/>
      <p:bldP spid="209970" grpId="0" animBg="1"/>
      <p:bldP spid="209971" grpId="0" animBg="1"/>
      <p:bldP spid="209972" grpId="0" animBg="1"/>
      <p:bldP spid="20997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4"/>
          <p:cNvSpPr txBox="1">
            <a:spLocks noChangeArrowheads="1"/>
          </p:cNvSpPr>
          <p:nvPr/>
        </p:nvSpPr>
        <p:spPr bwMode="auto">
          <a:xfrm>
            <a:off x="1331913" y="836613"/>
            <a:ext cx="22320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章小结 </a:t>
            </a:r>
          </a:p>
        </p:txBody>
      </p:sp>
      <p:sp>
        <p:nvSpPr>
          <p:cNvPr id="191491" name="Text Box 5"/>
          <p:cNvSpPr txBox="1">
            <a:spLocks noChangeArrowheads="1"/>
          </p:cNvSpPr>
          <p:nvPr/>
        </p:nvSpPr>
        <p:spPr bwMode="auto">
          <a:xfrm>
            <a:off x="2554288" y="2347913"/>
            <a:ext cx="3601888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本章主要介绍的内容：</a:t>
            </a:r>
          </a:p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软件测试</a:t>
            </a:r>
            <a:endParaRPr kumimoji="1" lang="zh-CN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4"/>
          <p:cNvSpPr txBox="1">
            <a:spLocks noChangeArrowheads="1"/>
          </p:cNvSpPr>
          <p:nvPr/>
        </p:nvSpPr>
        <p:spPr bwMode="auto">
          <a:xfrm>
            <a:off x="1258888" y="765175"/>
            <a:ext cx="18002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一、编码</a:t>
            </a:r>
          </a:p>
        </p:txBody>
      </p:sp>
      <p:grpSp>
        <p:nvGrpSpPr>
          <p:cNvPr id="153603" name="Group 8"/>
          <p:cNvGrpSpPr>
            <a:grpSpLocks/>
          </p:cNvGrpSpPr>
          <p:nvPr/>
        </p:nvGrpSpPr>
        <p:grpSpPr bwMode="auto">
          <a:xfrm>
            <a:off x="827088" y="1700808"/>
            <a:ext cx="8066087" cy="4489450"/>
            <a:chOff x="521" y="1162"/>
            <a:chExt cx="5081" cy="2828"/>
          </a:xfrm>
        </p:grpSpPr>
        <p:sp>
          <p:nvSpPr>
            <p:cNvPr id="153604" name="Text Box 5"/>
            <p:cNvSpPr txBox="1">
              <a:spLocks noChangeArrowheads="1"/>
            </p:cNvSpPr>
            <p:nvPr/>
          </p:nvSpPr>
          <p:spPr bwMode="auto">
            <a:xfrm>
              <a:off x="521" y="1162"/>
              <a:ext cx="5081" cy="2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latin typeface="楷体_GB2312" pitchFamily="49" charset="-122"/>
                  <a:ea typeface="楷体_GB2312" pitchFamily="49" charset="-122"/>
                </a:rPr>
                <a:t>     </a:t>
              </a:r>
              <a:r>
                <a:rPr kumimoji="1" lang="zh-CN" altLang="en-US" sz="28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编码</a:t>
              </a: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即</a:t>
              </a:r>
              <a:r>
                <a:rPr kumimoji="1" lang="zh-CN" altLang="en-US" sz="2800" b="1" dirty="0">
                  <a:latin typeface="宋体" panose="02010600030101010101" pitchFamily="2" charset="-122"/>
                  <a:ea typeface="楷体_GB2312" pitchFamily="49" charset="-122"/>
                </a:rPr>
                <a:t>“</a:t>
              </a: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编程序</a:t>
              </a:r>
              <a:r>
                <a:rPr kumimoji="1" lang="zh-CN" altLang="en-US" sz="2800" b="1" dirty="0">
                  <a:latin typeface="宋体" panose="02010600030101010101" pitchFamily="2" charset="-122"/>
                  <a:ea typeface="楷体_GB2312" pitchFamily="49" charset="-122"/>
                </a:rPr>
                <a:t>”</a:t>
              </a: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，是在前一阶段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详细设计</a:t>
              </a: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的基础</a:t>
              </a:r>
              <a:r>
                <a:rPr kumimoji="1" lang="zh-CN" altLang="en-US" sz="2800" b="1" dirty="0" smtClean="0">
                  <a:latin typeface="楷体_GB2312" pitchFamily="49" charset="-122"/>
                  <a:ea typeface="楷体_GB2312" pitchFamily="49" charset="-122"/>
                </a:rPr>
                <a:t>上，将由详细设计得到</a:t>
              </a: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的对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过程的</a:t>
              </a:r>
              <a:r>
                <a:rPr kumimoji="1" lang="zh-CN" altLang="en-US" sz="2800" b="1" dirty="0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描述</a:t>
              </a:r>
              <a:r>
                <a:rPr kumimoji="1" lang="zh-CN" altLang="en-US" sz="2800" b="1" dirty="0" smtClean="0">
                  <a:latin typeface="楷体_GB2312" pitchFamily="49" charset="-122"/>
                  <a:ea typeface="楷体_GB2312" pitchFamily="49" charset="-122"/>
                </a:rPr>
                <a:t>，转换</a:t>
              </a: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为基于某种计算机语言的</a:t>
              </a:r>
              <a:r>
                <a:rPr kumimoji="1" lang="zh-CN" altLang="en-US" sz="2800" b="1" dirty="0" smtClean="0">
                  <a:latin typeface="楷体_GB2312" pitchFamily="49" charset="-122"/>
                  <a:ea typeface="楷体_GB2312" pitchFamily="49" charset="-122"/>
                </a:rPr>
                <a:t>程序</a:t>
              </a:r>
              <a:r>
                <a:rPr kumimoji="1" lang="en-US" altLang="zh-CN" sz="2800" b="1" dirty="0" smtClean="0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kumimoji="1" lang="zh-CN" altLang="en-US" sz="2800" b="1" dirty="0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源程序代码</a:t>
              </a:r>
              <a:r>
                <a:rPr kumimoji="1" lang="en-US" altLang="zh-CN" sz="2800" b="1" dirty="0" smtClean="0">
                  <a:latin typeface="楷体_GB2312" pitchFamily="49" charset="-122"/>
                  <a:ea typeface="楷体_GB2312" pitchFamily="49" charset="-122"/>
                </a:rPr>
                <a:t>)</a:t>
              </a:r>
              <a:r>
                <a:rPr kumimoji="1" lang="zh-CN" altLang="en-US" sz="2800" b="1" dirty="0" smtClean="0">
                  <a:latin typeface="楷体_GB2312" pitchFamily="49" charset="-122"/>
                  <a:ea typeface="楷体_GB2312" pitchFamily="49" charset="-122"/>
                </a:rPr>
                <a:t>。</a:t>
              </a:r>
              <a:endParaRPr kumimoji="1"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涉及的内容：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kumimoji="1" lang="zh-CN" altLang="en-US" sz="1400" b="1" dirty="0">
                  <a:latin typeface="楷体_GB2312" pitchFamily="49" charset="-122"/>
                  <a:ea typeface="楷体_GB2312" pitchFamily="49" charset="-122"/>
                </a:rPr>
                <a:t>■</a:t>
              </a: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 程序设计语言的</a:t>
              </a:r>
              <a:r>
                <a:rPr kumimoji="1" lang="zh-CN" altLang="en-US" sz="2800" b="1" u="sng" dirty="0" smtClean="0">
                  <a:latin typeface="楷体_GB2312" pitchFamily="49" charset="-122"/>
                  <a:ea typeface="楷体_GB2312" pitchFamily="49" charset="-122"/>
                </a:rPr>
                <a:t>特性</a:t>
              </a:r>
              <a:endParaRPr kumimoji="1" lang="zh-CN" altLang="en-US" sz="2800" b="1" u="sng" dirty="0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kumimoji="1" lang="zh-CN" altLang="en-US" sz="1400" b="1" dirty="0">
                  <a:latin typeface="楷体_GB2312" pitchFamily="49" charset="-122"/>
                  <a:ea typeface="楷体_GB2312" pitchFamily="49" charset="-122"/>
                </a:rPr>
                <a:t>■</a:t>
              </a: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 程序设计语言的</a:t>
              </a:r>
              <a:r>
                <a:rPr kumimoji="1" lang="zh-CN" altLang="en-US" sz="2800" b="1" u="sng" dirty="0" smtClean="0">
                  <a:latin typeface="楷体_GB2312" pitchFamily="49" charset="-122"/>
                  <a:ea typeface="楷体_GB2312" pitchFamily="49" charset="-122"/>
                </a:rPr>
                <a:t>选择</a:t>
              </a:r>
              <a:endParaRPr kumimoji="1" lang="zh-CN" altLang="en-US" sz="2800" b="1" u="sng" dirty="0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kumimoji="1" lang="zh-CN" altLang="en-US" sz="1400" b="1" dirty="0">
                  <a:latin typeface="楷体_GB2312" pitchFamily="49" charset="-122"/>
                  <a:ea typeface="楷体_GB2312" pitchFamily="49" charset="-122"/>
                </a:rPr>
                <a:t>■</a:t>
              </a: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 程序设计</a:t>
              </a:r>
              <a:r>
                <a:rPr kumimoji="1" lang="zh-CN" altLang="en-US" sz="2800" b="1" u="sng" dirty="0" smtClean="0">
                  <a:latin typeface="楷体_GB2312" pitchFamily="49" charset="-122"/>
                  <a:ea typeface="楷体_GB2312" pitchFamily="49" charset="-122"/>
                </a:rPr>
                <a:t>风格</a:t>
              </a:r>
              <a:r>
                <a:rPr kumimoji="1" lang="zh-CN" altLang="en-US" sz="2800" b="1" dirty="0" smtClean="0">
                  <a:latin typeface="楷体_GB2312" pitchFamily="49" charset="-122"/>
                  <a:ea typeface="楷体_GB2312" pitchFamily="49" charset="-122"/>
                </a:rPr>
                <a:t> </a:t>
              </a:r>
              <a:endParaRPr kumimoji="1" lang="zh-CN" altLang="zh-CN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53605" name="Rectangle 6"/>
            <p:cNvSpPr>
              <a:spLocks noChangeArrowheads="1"/>
            </p:cNvSpPr>
            <p:nvPr/>
          </p:nvSpPr>
          <p:spPr bwMode="auto">
            <a:xfrm>
              <a:off x="3878" y="3294"/>
              <a:ext cx="1361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rgbClr val="0000FF"/>
                  </a:solidFill>
                  <a:ea typeface="楷体_GB2312" pitchFamily="49" charset="-122"/>
                </a:rPr>
                <a:t>程序设计技术</a:t>
              </a:r>
            </a:p>
          </p:txBody>
        </p:sp>
        <p:sp>
          <p:nvSpPr>
            <p:cNvPr id="153606" name="AutoShape 7"/>
            <p:cNvSpPr>
              <a:spLocks/>
            </p:cNvSpPr>
            <p:nvPr/>
          </p:nvSpPr>
          <p:spPr bwMode="auto">
            <a:xfrm>
              <a:off x="3539" y="3038"/>
              <a:ext cx="136" cy="907"/>
            </a:xfrm>
            <a:prstGeom prst="rightBrace">
              <a:avLst>
                <a:gd name="adj1" fmla="val 5557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4"/>
          <p:cNvSpPr txBox="1">
            <a:spLocks noChangeArrowheads="1"/>
          </p:cNvSpPr>
          <p:nvPr/>
        </p:nvSpPr>
        <p:spPr bwMode="auto">
          <a:xfrm>
            <a:off x="1187450" y="765175"/>
            <a:ext cx="273685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二、软件测试</a:t>
            </a: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1331640" y="1772816"/>
            <a:ext cx="7416824" cy="4193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5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软件开发系列活动中，为保证软件的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质量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可靠性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sz="2800" b="1" dirty="0" smtClean="0">
                <a:latin typeface="楷体_GB2312" pitchFamily="49" charset="-122"/>
                <a:ea typeface="楷体_GB2312" pitchFamily="49" charset="-122"/>
              </a:rPr>
              <a:t>已经运用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多种方法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进行分析、设计及编程实现。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ts val="45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但由于软件产品本身的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特点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抽象、复杂、逻辑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），其中不可能没有错误。</a:t>
            </a:r>
          </a:p>
          <a:p>
            <a:pPr eaLnBrk="1" hangingPunct="1">
              <a:lnSpc>
                <a:spcPts val="4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    物理产品在出厂前都要进行严格的检验，软件产品也不例外。</a:t>
            </a:r>
            <a:endParaRPr kumimoji="1" lang="zh-CN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4"/>
          <p:cNvSpPr txBox="1">
            <a:spLocks noChangeArrowheads="1"/>
          </p:cNvSpPr>
          <p:nvPr/>
        </p:nvSpPr>
        <p:spPr bwMode="auto">
          <a:xfrm>
            <a:off x="1331913" y="1773238"/>
            <a:ext cx="7488237" cy="307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软件测试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作为保证软件产品质量的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关键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环节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代表了对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需求分析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设计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编码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最终复审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测试工件量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约占开发总工作量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40%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以上。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对于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涉及生命安全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的软件系统，测试相当于其它部分总成本的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3-5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倍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Text Box 5"/>
          <p:cNvSpPr txBox="1">
            <a:spLocks noChangeArrowheads="1"/>
          </p:cNvSpPr>
          <p:nvPr/>
        </p:nvSpPr>
        <p:spPr bwMode="auto">
          <a:xfrm>
            <a:off x="1403350" y="714375"/>
            <a:ext cx="4597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、软件测试目的、任务</a:t>
            </a:r>
            <a:endParaRPr kumimoji="1" lang="zh-CN" altLang="zh-CN" sz="32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92141"/>
              </p:ext>
            </p:extLst>
          </p:nvPr>
        </p:nvGraphicFramePr>
        <p:xfrm>
          <a:off x="2089175" y="2924175"/>
          <a:ext cx="5291137" cy="2160588"/>
        </p:xfrm>
        <a:graphic>
          <a:graphicData uri="http://schemas.openxmlformats.org/drawingml/2006/table">
            <a:tbl>
              <a:tblPr/>
              <a:tblGrid>
                <a:gridCol w="2878137"/>
                <a:gridCol w="2413000"/>
              </a:tblGrid>
              <a:tr h="484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项目经理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约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250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开发人员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约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1700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测试人员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约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3200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测试人员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/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开发人员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32"/>
          <p:cNvSpPr txBox="1">
            <a:spLocks noChangeArrowheads="1"/>
          </p:cNvSpPr>
          <p:nvPr/>
        </p:nvSpPr>
        <p:spPr bwMode="auto">
          <a:xfrm>
            <a:off x="2454300" y="2108200"/>
            <a:ext cx="463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Windows 2000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开发中的人员结构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35150" y="1484313"/>
            <a:ext cx="6913563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1996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年，美国，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ARIANE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火箭发射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37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秒后爆炸，损失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70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亿美元。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原因：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程序中试图将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64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位浮点数转换成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位整数时的</a:t>
            </a:r>
            <a:r>
              <a:rPr lang="zh-CN" altLang="en-US" sz="2000" b="1" dirty="0">
                <a:ea typeface="楷体_GB2312" pitchFamily="49" charset="-122"/>
              </a:rPr>
              <a:t>“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溢出错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      误</a:t>
            </a:r>
            <a:r>
              <a:rPr lang="zh-CN" altLang="en-US" sz="2000" b="1" dirty="0">
                <a:ea typeface="楷体_GB2312" pitchFamily="49" charset="-122"/>
              </a:rPr>
              <a:t>”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分析其浮点转换程序，并没有任何问题。而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 在于</a:t>
            </a:r>
            <a:r>
              <a:rPr lang="zh-CN" altLang="en-US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他们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复用了</a:t>
            </a:r>
            <a:r>
              <a:rPr lang="en-US" altLang="zh-CN" sz="20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Ariane4</a:t>
            </a:r>
            <a:r>
              <a:rPr lang="zh-CN" altLang="en-US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的部分软件需求文档，但软件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工程师不知道</a:t>
            </a:r>
            <a:r>
              <a:rPr lang="en-US" altLang="zh-CN" sz="20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Ariane5</a:t>
            </a:r>
            <a:r>
              <a:rPr lang="zh-CN" altLang="en-US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的水平加速度比</a:t>
            </a:r>
            <a:r>
              <a:rPr lang="en-US" altLang="zh-CN" sz="20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Ariane4</a:t>
            </a:r>
            <a:r>
              <a:rPr lang="zh-CN" altLang="en-US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快</a:t>
            </a:r>
            <a:r>
              <a:rPr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倍</a:t>
            </a:r>
            <a:r>
              <a:rPr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因此要求额外</a:t>
            </a:r>
            <a:r>
              <a:rPr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位整数存储。（真正原因是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系统需求</a:t>
            </a:r>
            <a:r>
              <a:rPr lang="zh-CN" altLang="en-US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0" y="0"/>
            <a:ext cx="8604250" cy="2232025"/>
            <a:chOff x="0" y="0"/>
            <a:chExt cx="5420" cy="140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156" y="119"/>
              <a:ext cx="4264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kumimoji="1" lang="en-US" altLang="zh-CN" sz="2000" b="1" dirty="0">
                  <a:latin typeface="楷体_GB2312" pitchFamily="49" charset="-122"/>
                  <a:ea typeface="楷体_GB2312" pitchFamily="49" charset="-122"/>
                </a:rPr>
                <a:t>1963</a:t>
              </a:r>
              <a:r>
                <a:rPr kumimoji="1" lang="zh-CN" altLang="en-US" sz="2000" b="1" dirty="0">
                  <a:latin typeface="楷体_GB2312" pitchFamily="49" charset="-122"/>
                  <a:ea typeface="楷体_GB2312" pitchFamily="49" charset="-122"/>
                </a:rPr>
                <a:t>年</a:t>
              </a:r>
              <a:r>
                <a:rPr kumimoji="1" lang="en-US" altLang="zh-CN" sz="2000" b="1" dirty="0">
                  <a:latin typeface="楷体_GB2312" pitchFamily="49" charset="-122"/>
                  <a:ea typeface="楷体_GB2312" pitchFamily="49" charset="-122"/>
                </a:rPr>
                <a:t>, </a:t>
              </a:r>
              <a:r>
                <a:rPr kumimoji="1" lang="zh-CN" altLang="en-US" sz="2000" b="1" dirty="0">
                  <a:latin typeface="楷体_GB2312" pitchFamily="49" charset="-122"/>
                  <a:ea typeface="楷体_GB2312" pitchFamily="49" charset="-122"/>
                </a:rPr>
                <a:t>美国</a:t>
              </a:r>
              <a:r>
                <a:rPr kumimoji="1" lang="en-US" altLang="zh-CN" sz="2000" b="1" dirty="0">
                  <a:latin typeface="楷体_GB2312" pitchFamily="49" charset="-122"/>
                  <a:ea typeface="楷体_GB2312" pitchFamily="49" charset="-122"/>
                </a:rPr>
                <a:t>, </a:t>
              </a:r>
              <a:r>
                <a:rPr kumimoji="1" lang="zh-CN" altLang="en-US" sz="2000" b="1" dirty="0">
                  <a:latin typeface="楷体_GB2312" pitchFamily="49" charset="-122"/>
                  <a:ea typeface="楷体_GB2312" pitchFamily="49" charset="-122"/>
                </a:rPr>
                <a:t>飞往火星的火箭爆炸</a:t>
              </a:r>
              <a:r>
                <a:rPr kumimoji="1" lang="en-US" altLang="zh-CN" sz="2000" b="1" dirty="0">
                  <a:latin typeface="楷体_GB2312" pitchFamily="49" charset="-122"/>
                  <a:ea typeface="楷体_GB2312" pitchFamily="49" charset="-122"/>
                </a:rPr>
                <a:t>, </a:t>
              </a:r>
              <a:r>
                <a:rPr kumimoji="1" lang="zh-CN" altLang="en-US" sz="2000" b="1" dirty="0">
                  <a:latin typeface="楷体_GB2312" pitchFamily="49" charset="-122"/>
                  <a:ea typeface="楷体_GB2312" pitchFamily="49" charset="-122"/>
                </a:rPr>
                <a:t>损失</a:t>
              </a:r>
              <a:r>
                <a:rPr kumimoji="1" lang="en-US" altLang="zh-CN" sz="2000" b="1" dirty="0">
                  <a:latin typeface="楷体_GB2312" pitchFamily="49" charset="-122"/>
                  <a:ea typeface="楷体_GB2312" pitchFamily="49" charset="-122"/>
                </a:rPr>
                <a:t>10</a:t>
              </a:r>
              <a:r>
                <a:rPr kumimoji="1" lang="zh-CN" altLang="en-US" sz="2000" b="1" dirty="0">
                  <a:latin typeface="楷体_GB2312" pitchFamily="49" charset="-122"/>
                  <a:ea typeface="楷体_GB2312" pitchFamily="49" charset="-122"/>
                </a:rPr>
                <a:t>亿美元。                                            </a:t>
              </a:r>
              <a:r>
                <a:rPr kumimoji="1" lang="zh-CN" altLang="en-US" sz="20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原因</a:t>
              </a:r>
              <a:r>
                <a:rPr kumimoji="1" lang="en-US" altLang="zh-CN" sz="20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: </a:t>
              </a:r>
              <a:r>
                <a:rPr kumimoji="1" lang="en-US" altLang="zh-CN" sz="2000" b="1" dirty="0">
                  <a:latin typeface="楷体_GB2312" pitchFamily="49" charset="-122"/>
                  <a:ea typeface="楷体_GB2312" pitchFamily="49" charset="-122"/>
                </a:rPr>
                <a:t>FORTRAN</a:t>
              </a:r>
              <a:r>
                <a:rPr kumimoji="1" lang="zh-CN" altLang="en-US" sz="2000" b="1" dirty="0">
                  <a:latin typeface="楷体_GB2312" pitchFamily="49" charset="-122"/>
                  <a:ea typeface="楷体_GB2312" pitchFamily="49" charset="-122"/>
                </a:rPr>
                <a:t>循环 </a:t>
              </a:r>
              <a:r>
                <a:rPr kumimoji="1"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DO 5 I=1,3</a:t>
              </a:r>
              <a:r>
                <a:rPr kumimoji="1" lang="zh-CN" altLang="en-US" sz="2000" b="1" dirty="0">
                  <a:latin typeface="楷体_GB2312" pitchFamily="49" charset="-122"/>
                  <a:ea typeface="楷体_GB2312" pitchFamily="49" charset="-122"/>
                </a:rPr>
                <a:t>误写为</a:t>
              </a:r>
              <a:r>
                <a:rPr kumimoji="1"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DO 5 I=1.3</a:t>
              </a:r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01" cy="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4254500"/>
            <a:ext cx="8748713" cy="2054225"/>
            <a:chOff x="0" y="2680"/>
            <a:chExt cx="5511" cy="1294"/>
          </a:xfrm>
        </p:grpSpPr>
        <p:grpSp>
          <p:nvGrpSpPr>
            <p:cNvPr id="9" name="Group 11"/>
            <p:cNvGrpSpPr>
              <a:grpSpLocks/>
            </p:cNvGrpSpPr>
            <p:nvPr/>
          </p:nvGrpSpPr>
          <p:grpSpPr bwMode="auto">
            <a:xfrm>
              <a:off x="1196" y="2680"/>
              <a:ext cx="4315" cy="1294"/>
              <a:chOff x="1196" y="2680"/>
              <a:chExt cx="4315" cy="1294"/>
            </a:xfrm>
          </p:grpSpPr>
          <p:sp>
            <p:nvSpPr>
              <p:cNvPr id="11" name="Rectangle 3"/>
              <p:cNvSpPr>
                <a:spLocks noChangeArrowheads="1"/>
              </p:cNvSpPr>
              <p:nvPr/>
            </p:nvSpPr>
            <p:spPr bwMode="auto">
              <a:xfrm>
                <a:off x="1196" y="2680"/>
                <a:ext cx="4269" cy="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993300"/>
                    </a:solidFill>
                    <a:latin typeface="楷体_GB2312" pitchFamily="49" charset="-122"/>
                    <a:ea typeface="楷体_GB2312" pitchFamily="49" charset="-122"/>
                  </a:rPr>
                  <a:t>    </a:t>
                </a: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第一次海湾战争期间，美国爱国者导弹系统拦截伊拉克</a:t>
                </a:r>
              </a:p>
              <a:p>
                <a:pPr eaLnBrk="1" hangingPunct="1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飞毛腿导弹失败。导弹摧毁了一个美军兵营，造成</a:t>
                </a:r>
                <a:r>
                  <a:rPr lang="en-US" altLang="zh-CN" sz="2000" b="1">
                    <a:latin typeface="楷体_GB2312" pitchFamily="49" charset="-122"/>
                    <a:ea typeface="楷体_GB2312" pitchFamily="49" charset="-122"/>
                  </a:rPr>
                  <a:t>28</a:t>
                </a: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名士兵</a:t>
                </a:r>
              </a:p>
              <a:p>
                <a:pPr eaLnBrk="1" hangingPunct="1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死亡，</a:t>
                </a:r>
                <a:r>
                  <a:rPr lang="en-US" altLang="zh-CN" sz="2000" b="1">
                    <a:latin typeface="楷体_GB2312" pitchFamily="49" charset="-122"/>
                    <a:ea typeface="楷体_GB2312" pitchFamily="49" charset="-122"/>
                  </a:rPr>
                  <a:t>100</a:t>
                </a: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人受伤。</a:t>
                </a:r>
              </a:p>
            </p:txBody>
          </p:sp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1202" y="3474"/>
                <a:ext cx="4309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spcBef>
                    <a:spcPct val="0"/>
                  </a:spcBef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zh-CN" altLang="en-US" sz="2000" b="1" dirty="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原因：</a:t>
                </a:r>
                <a:r>
                  <a:rPr lang="zh-CN" altLang="en-US" sz="2000" b="1" dirty="0">
                    <a:latin typeface="楷体_GB2312" pitchFamily="49" charset="-122"/>
                    <a:ea typeface="楷体_GB2312" pitchFamily="49" charset="-122"/>
                  </a:rPr>
                  <a:t>导弹拦截软件的取整错误，导致计时不正确，造成爱</a:t>
                </a:r>
              </a:p>
              <a:p>
                <a:pPr eaLnBrk="1" hangingPunct="1">
                  <a:lnSpc>
                    <a:spcPct val="130000"/>
                  </a:lnSpc>
                  <a:spcBef>
                    <a:spcPct val="0"/>
                  </a:spcBef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zh-CN" altLang="en-US" sz="2000" b="1" dirty="0">
                    <a:latin typeface="楷体_GB2312" pitchFamily="49" charset="-122"/>
                    <a:ea typeface="楷体_GB2312" pitchFamily="49" charset="-122"/>
                  </a:rPr>
                  <a:t>      国者忽略了飞毛腿导弹。</a:t>
                </a:r>
              </a:p>
            </p:txBody>
          </p:sp>
        </p:grpSp>
        <p:pic>
          <p:nvPicPr>
            <p:cNvPr id="10" name="Picture 4" descr="Patriot Missi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750"/>
              <a:ext cx="1028" cy="1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4515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22676</TotalTime>
  <Words>3154</Words>
  <Application>Microsoft Office PowerPoint</Application>
  <PresentationFormat>全屏显示(4:3)</PresentationFormat>
  <Paragraphs>337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楷体_GB2312</vt:lpstr>
      <vt:lpstr>宋体</vt:lpstr>
      <vt:lpstr>Arial</vt:lpstr>
      <vt:lpstr>Symbol</vt:lpstr>
      <vt:lpstr>Tahoma</vt:lpstr>
      <vt:lpstr>Times New Roman</vt:lpstr>
      <vt:lpstr>Verdana</vt:lpstr>
      <vt:lpstr>Wingdings</vt:lpstr>
      <vt:lpstr>Eclipse</vt:lpstr>
      <vt:lpstr>默认设计模板</vt:lpstr>
      <vt:lpstr>软件测试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Family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Qifeng</dc:creator>
  <cp:lastModifiedBy>qfeng</cp:lastModifiedBy>
  <cp:revision>3528</cp:revision>
  <dcterms:created xsi:type="dcterms:W3CDTF">2006-04-29T16:27:57Z</dcterms:created>
  <dcterms:modified xsi:type="dcterms:W3CDTF">2022-10-06T17:33:15Z</dcterms:modified>
</cp:coreProperties>
</file>