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47"/>
  </p:notesMasterIdLst>
  <p:handoutMasterIdLst>
    <p:handoutMasterId r:id="rId48"/>
  </p:handoutMasterIdLst>
  <p:sldIdLst>
    <p:sldId id="655" r:id="rId2"/>
    <p:sldId id="728" r:id="rId3"/>
    <p:sldId id="729" r:id="rId4"/>
    <p:sldId id="786" r:id="rId5"/>
    <p:sldId id="732" r:id="rId6"/>
    <p:sldId id="787" r:id="rId7"/>
    <p:sldId id="735" r:id="rId8"/>
    <p:sldId id="736" r:id="rId9"/>
    <p:sldId id="738" r:id="rId10"/>
    <p:sldId id="739" r:id="rId11"/>
    <p:sldId id="742" r:id="rId12"/>
    <p:sldId id="788" r:id="rId13"/>
    <p:sldId id="744" r:id="rId14"/>
    <p:sldId id="745" r:id="rId15"/>
    <p:sldId id="746" r:id="rId16"/>
    <p:sldId id="748" r:id="rId17"/>
    <p:sldId id="789" r:id="rId18"/>
    <p:sldId id="750" r:id="rId19"/>
    <p:sldId id="751" r:id="rId20"/>
    <p:sldId id="754" r:id="rId21"/>
    <p:sldId id="755" r:id="rId22"/>
    <p:sldId id="756" r:id="rId23"/>
    <p:sldId id="791" r:id="rId24"/>
    <p:sldId id="757" r:id="rId25"/>
    <p:sldId id="792" r:id="rId26"/>
    <p:sldId id="758" r:id="rId27"/>
    <p:sldId id="793" r:id="rId28"/>
    <p:sldId id="759" r:id="rId29"/>
    <p:sldId id="794" r:id="rId30"/>
    <p:sldId id="760" r:id="rId31"/>
    <p:sldId id="795" r:id="rId32"/>
    <p:sldId id="761" r:id="rId33"/>
    <p:sldId id="762" r:id="rId34"/>
    <p:sldId id="800" r:id="rId35"/>
    <p:sldId id="763" r:id="rId36"/>
    <p:sldId id="802" r:id="rId37"/>
    <p:sldId id="764" r:id="rId38"/>
    <p:sldId id="765" r:id="rId39"/>
    <p:sldId id="796" r:id="rId40"/>
    <p:sldId id="766" r:id="rId41"/>
    <p:sldId id="797" r:id="rId42"/>
    <p:sldId id="767" r:id="rId43"/>
    <p:sldId id="803" r:id="rId44"/>
    <p:sldId id="804" r:id="rId45"/>
    <p:sldId id="783" r:id="rId46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00"/>
    <a:srgbClr val="FFFFFF"/>
    <a:srgbClr val="00CC00"/>
    <a:srgbClr val="00FFFF"/>
    <a:srgbClr val="00808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6667" autoAdjust="0"/>
  </p:normalViewPr>
  <p:slideViewPr>
    <p:cSldViewPr>
      <p:cViewPr varScale="1">
        <p:scale>
          <a:sx n="90" d="100"/>
          <a:sy n="90" d="100"/>
        </p:scale>
        <p:origin x="5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1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142" y="-8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2263" y="468313"/>
            <a:ext cx="3065462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 eaLnBrk="0" hangingPunct="0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Qingping TAN</a:t>
            </a:r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1575" y="468313"/>
            <a:ext cx="3065463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 eaLnBrk="0" hangingPunct="0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F5A1BCD-AAAF-4C1E-8956-6C3FA32EC7CC}" type="datetime1">
              <a:rPr lang="zh-CN" altLang="en-US"/>
              <a:pPr>
                <a:defRPr/>
              </a:pPr>
              <a:t>2022/10/12</a:t>
            </a:fld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1575" y="9218613"/>
            <a:ext cx="3065463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kumimoji="0"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732822-23F7-4406-BD7C-A93AEB766E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848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 eaLnBrk="0" hangingPunct="0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Web Applications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 eaLnBrk="0" hangingPunct="0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1259A67-A8C3-4EF1-A51F-2C75A26BAFC5}" type="datetime1">
              <a:rPr lang="zh-CN" altLang="en-US"/>
              <a:pPr>
                <a:defRPr/>
              </a:pPr>
              <a:t>2022/10/12</a:t>
            </a:fld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0"/>
            <a:r>
              <a:rPr lang="en-US" altLang="zh-CN" noProof="0"/>
              <a:t>Second level</a:t>
            </a:r>
          </a:p>
          <a:p>
            <a:pPr lvl="0"/>
            <a:r>
              <a:rPr lang="en-US" altLang="zh-CN" noProof="0"/>
              <a:t>Third level</a:t>
            </a:r>
          </a:p>
          <a:p>
            <a:pPr lvl="0"/>
            <a:r>
              <a:rPr lang="en-US" altLang="zh-CN" noProof="0"/>
              <a:t>Fourth level</a:t>
            </a:r>
          </a:p>
          <a:p>
            <a:pPr lvl="0"/>
            <a:r>
              <a:rPr lang="en-US" altLang="zh-CN" noProof="0"/>
              <a:t>Fifth level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kumimoji="0"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FFA147-17AD-4283-839C-2B015F9AB4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16926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929236-91D3-431A-888C-08D29DCAA8A0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748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C17C9E-0917-4B70-9AB6-B3BD90FB4DB8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5587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47D0EB-4331-463D-8FAC-DC8FC65273B1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235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C05A8B-315E-43A5-AD43-53CFB09EF289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353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7EF4E7-C2F8-4005-A455-2521B4090E93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4390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3B953F-C601-4245-A958-357F71921665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778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B8DCE2-F2C3-458D-B87E-19F8E1736E93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9008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89AA69-B276-4663-8188-6BC3C623E2C1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27514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D0A0F1-2372-4A30-B8DF-7CCEC388698C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565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9964B3-1EBE-4F95-83AC-F0EF7C130D57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5812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9CA85F-892F-476C-8278-ECC9B751B5DE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604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144EF6-EC84-47A3-9E03-CCEACF0C851C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984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215B97-9E72-414C-BEE9-84E01181FE8C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1758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CB9BC3-402A-41DD-8CF4-337D15C49BF2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6196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9032A4-C938-40CE-A02A-AB883E104740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56603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32DBF3-39FC-405B-81ED-0D147EFDCB26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6405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162DA8-BCB5-44B9-811E-B2658C597C03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84953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F97F41-7502-454B-9ECB-7D753A3A05F2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416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CE7373-D2A2-496E-AB0F-246FBB888187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890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E1E7F5-649C-4F01-B9A9-6B57846E4A0F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610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0BA5A2-1A00-44A2-86C3-C7862F15903E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7472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8EC281-E5E9-437C-B619-9E4D0131CE3B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4143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D45C09-C824-42CE-BB3B-1963C7224C59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650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57365FF-839F-4334-9A53-1BF32AC3C479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129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E9364F-A6FB-4E30-8B47-5CDBFBE02E28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1504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A41E0A-0FA0-44F9-9642-951DA5EB39D9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095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3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4250" y="762000"/>
            <a:ext cx="7034213" cy="1219200"/>
          </a:xfrm>
          <a:ln w="25400"/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048000"/>
            <a:ext cx="59436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22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0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E38C-AF7D-40FD-B64A-912F990A13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4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58775"/>
            <a:ext cx="2063750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58775"/>
            <a:ext cx="603885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0A2A9-E980-4B32-9682-2A7DEB4F6D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61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58775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8A195-1E95-4EDC-BAE6-CDC30565A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04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2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414338"/>
            <a:ext cx="83534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700213"/>
            <a:ext cx="4100512" cy="4395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00513" cy="4395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95288" y="234950"/>
            <a:ext cx="5184775" cy="457200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843713" y="6237288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54B91A-8546-437B-8CD8-5B3551FD62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4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8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1825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99EA9-1555-4AC8-BB65-31A825B160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2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E92E1-B310-4491-920A-AE8DDD8817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2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21BA4-DD27-44C4-BA51-9AB7053DA0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14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0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49C0B-1B68-48D1-AFEE-1A2E863E62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99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4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7589-3B91-4987-8028-6BDF87AEB1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89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8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70CF-FA2A-400C-9C4F-D91DD6BD8F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45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148C2-B4C5-42E1-A0C6-91987C0B8A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75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1F6B5-B560-4653-BCEE-DC91352CA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63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178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58775"/>
            <a:ext cx="8229600" cy="6858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</p:txBody>
      </p:sp>
      <p:graphicFrame>
        <p:nvGraphicFramePr>
          <p:cNvPr id="1028" name="Object 144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位图图像" r:id="rId17" imgW="3258005" imgH="590476" progId="PBrush">
                  <p:embed/>
                </p:oleObj>
              </mc:Choice>
              <mc:Fallback>
                <p:oleObj name="位图图像" r:id="rId17" imgW="3258005" imgH="590476" progId="PBrush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5463" y="63817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48BA47E-C3E2-4964-B432-66D8C323F4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9pPr>
    </p:titleStyle>
    <p:bodyStyle>
      <a:lvl1pPr marL="4572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9"/>
        </a:buBlip>
        <a:defRPr kumimoji="1"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61925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21526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6098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2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5pPr>
      <a:lvl6pPr marL="30670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2"/>
        </a:buBlip>
        <a:defRPr kumimoji="1" b="1">
          <a:solidFill>
            <a:schemeClr val="tx1"/>
          </a:solidFill>
          <a:latin typeface="+mn-lt"/>
          <a:ea typeface="+mn-ea"/>
        </a:defRPr>
      </a:lvl6pPr>
      <a:lvl7pPr marL="35242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2"/>
        </a:buBlip>
        <a:defRPr kumimoji="1" b="1">
          <a:solidFill>
            <a:schemeClr val="tx1"/>
          </a:solidFill>
          <a:latin typeface="+mn-lt"/>
          <a:ea typeface="+mn-ea"/>
        </a:defRPr>
      </a:lvl7pPr>
      <a:lvl8pPr marL="39814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2"/>
        </a:buBlip>
        <a:defRPr kumimoji="1" b="1">
          <a:solidFill>
            <a:schemeClr val="tx1"/>
          </a:solidFill>
          <a:latin typeface="+mn-lt"/>
          <a:ea typeface="+mn-ea"/>
        </a:defRPr>
      </a:lvl8pPr>
      <a:lvl9pPr marL="44386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2"/>
        </a:buBlip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3.png"/><Relationship Id="rId7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7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.png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ctrTitle"/>
          </p:nvPr>
        </p:nvSpPr>
        <p:spPr>
          <a:xfrm>
            <a:off x="623888" y="1125538"/>
            <a:ext cx="7908925" cy="309562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44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软件工程</a:t>
            </a:r>
            <a:r>
              <a:rPr lang="en-US" altLang="zh-CN" sz="44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软件项目管理</a:t>
            </a:r>
            <a:r>
              <a:rPr lang="en-US" altLang="zh-CN" sz="44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软件项目的特点</a:t>
            </a:r>
          </a:p>
        </p:txBody>
      </p:sp>
      <p:sp>
        <p:nvSpPr>
          <p:cNvPr id="31747" name="内容占位符 1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178800" cy="3025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400" dirty="0" smtClean="0"/>
              <a:t>：逻辑</a:t>
            </a:r>
            <a:r>
              <a:rPr lang="zh-CN" altLang="en-US" sz="2400" dirty="0" smtClean="0"/>
              <a:t>产品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过程</a:t>
            </a:r>
            <a:r>
              <a:rPr lang="zh-CN" altLang="en-US" sz="2400" dirty="0" smtClean="0"/>
              <a:t>：以研制为主，无明显的生产过程。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属性</a:t>
            </a:r>
            <a:r>
              <a:rPr lang="zh-CN" altLang="en-US" sz="2400" dirty="0" smtClean="0"/>
              <a:t>：成本、进度、质量较难度量和估算。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易变性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软件需求通常难以确定且</a:t>
            </a:r>
            <a:r>
              <a:rPr lang="zh-CN" altLang="en-US" sz="2400" dirty="0" smtClean="0"/>
              <a:t>经常变化。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复杂性</a:t>
            </a:r>
            <a:r>
              <a:rPr lang="zh-CN" altLang="en-US" sz="2400" dirty="0" smtClean="0"/>
              <a:t>：作为逻辑产品，复杂性与软件规模成正比。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软件项目示例</a:t>
            </a:r>
          </a:p>
        </p:txBody>
      </p:sp>
      <p:sp>
        <p:nvSpPr>
          <p:cNvPr id="32771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178800" cy="3673475"/>
          </a:xfrm>
        </p:spPr>
        <p:txBody>
          <a:bodyPr/>
          <a:lstStyle/>
          <a:p>
            <a:r>
              <a:rPr lang="zh-CN" altLang="en-US" sz="2800" smtClean="0"/>
              <a:t>月球车控制仿真软件系统（</a:t>
            </a:r>
            <a:r>
              <a:rPr lang="en-US" altLang="zh-CN" sz="2800" smtClean="0"/>
              <a:t>MCS</a:t>
            </a:r>
            <a:r>
              <a:rPr lang="zh-CN" altLang="en-US" sz="2800" smtClean="0"/>
              <a:t>）</a:t>
            </a:r>
            <a:endParaRPr lang="en-US" altLang="zh-CN" sz="2800" smtClean="0"/>
          </a:p>
          <a:p>
            <a:pPr lvl="1"/>
            <a:r>
              <a:rPr lang="zh-CN" altLang="en-US" sz="2400" smtClean="0">
                <a:latin typeface="楷体_GB2312"/>
                <a:ea typeface="楷体_GB2312"/>
              </a:rPr>
              <a:t>目标性：用户提出要求</a:t>
            </a:r>
            <a:endParaRPr lang="en-US" altLang="zh-CN" sz="2400" smtClean="0">
              <a:latin typeface="楷体_GB2312"/>
              <a:ea typeface="楷体_GB2312"/>
            </a:endParaRPr>
          </a:p>
          <a:p>
            <a:pPr lvl="1"/>
            <a:r>
              <a:rPr lang="zh-CN" altLang="en-US" sz="2400" smtClean="0">
                <a:latin typeface="楷体_GB2312"/>
                <a:ea typeface="楷体_GB2312"/>
              </a:rPr>
              <a:t>周期性：</a:t>
            </a:r>
            <a:r>
              <a:rPr lang="en-US" altLang="zh-CN" sz="2400" smtClean="0">
                <a:latin typeface="楷体_GB2312"/>
                <a:ea typeface="楷体_GB2312"/>
              </a:rPr>
              <a:t>6</a:t>
            </a:r>
            <a:r>
              <a:rPr lang="zh-CN" altLang="en-US" sz="2400" smtClean="0">
                <a:latin typeface="楷体_GB2312"/>
                <a:ea typeface="楷体_GB2312"/>
              </a:rPr>
              <a:t>个月</a:t>
            </a:r>
            <a:endParaRPr lang="en-US" altLang="zh-CN" sz="2400" smtClean="0">
              <a:latin typeface="楷体_GB2312"/>
              <a:ea typeface="楷体_GB2312"/>
            </a:endParaRPr>
          </a:p>
          <a:p>
            <a:pPr lvl="1"/>
            <a:r>
              <a:rPr lang="zh-CN" altLang="en-US" sz="2400" smtClean="0">
                <a:latin typeface="楷体_GB2312"/>
                <a:ea typeface="楷体_GB2312"/>
              </a:rPr>
              <a:t>约束性：成本</a:t>
            </a:r>
            <a:r>
              <a:rPr lang="en-US" altLang="zh-CN" sz="2400" smtClean="0">
                <a:latin typeface="楷体_GB2312"/>
                <a:ea typeface="楷体_GB2312"/>
              </a:rPr>
              <a:t>50</a:t>
            </a:r>
            <a:r>
              <a:rPr lang="zh-CN" altLang="en-US" sz="2400" smtClean="0">
                <a:latin typeface="楷体_GB2312"/>
                <a:ea typeface="楷体_GB2312"/>
              </a:rPr>
              <a:t>万，人员</a:t>
            </a:r>
            <a:r>
              <a:rPr lang="en-US" altLang="zh-CN" sz="2400" smtClean="0">
                <a:latin typeface="楷体_GB2312"/>
                <a:ea typeface="楷体_GB2312"/>
              </a:rPr>
              <a:t>6</a:t>
            </a:r>
            <a:r>
              <a:rPr lang="zh-CN" altLang="en-US" sz="2400" smtClean="0">
                <a:latin typeface="楷体_GB2312"/>
                <a:ea typeface="楷体_GB2312"/>
              </a:rPr>
              <a:t>，</a:t>
            </a:r>
            <a:r>
              <a:rPr lang="en-US" altLang="zh-CN" sz="2400" smtClean="0">
                <a:latin typeface="楷体_GB2312"/>
                <a:ea typeface="楷体_GB2312"/>
              </a:rPr>
              <a:t>……</a:t>
            </a:r>
          </a:p>
          <a:p>
            <a:pPr lvl="1"/>
            <a:r>
              <a:rPr lang="zh-CN" altLang="en-US" sz="2400" smtClean="0">
                <a:latin typeface="楷体_GB2312"/>
                <a:ea typeface="楷体_GB2312"/>
              </a:rPr>
              <a:t>不确定性：是否可行，能否成功</a:t>
            </a:r>
            <a:endParaRPr lang="en-US" altLang="zh-CN" sz="2400" smtClean="0">
              <a:latin typeface="楷体_GB2312"/>
              <a:ea typeface="楷体_GB2312"/>
            </a:endParaRPr>
          </a:p>
          <a:p>
            <a:pPr lvl="1"/>
            <a:r>
              <a:rPr lang="zh-CN" altLang="en-US" sz="2400" smtClean="0">
                <a:latin typeface="楷体_GB2312"/>
                <a:ea typeface="楷体_GB2312"/>
              </a:rPr>
              <a:t>多变性：需求变化、调整</a:t>
            </a:r>
          </a:p>
          <a:p>
            <a:pPr lvl="1"/>
            <a:r>
              <a:rPr lang="zh-CN" altLang="en-US" sz="2400" smtClean="0">
                <a:latin typeface="楷体_GB2312"/>
                <a:ea typeface="楷体_GB2312"/>
              </a:rPr>
              <a:t>复杂性：不同领域、知识背景、理解</a:t>
            </a:r>
            <a:r>
              <a:rPr lang="en-US" altLang="zh-CN" sz="2400" smtClean="0">
                <a:latin typeface="楷体_GB2312"/>
                <a:ea typeface="楷体_GB2312"/>
              </a:rPr>
              <a:t>……</a:t>
            </a:r>
          </a:p>
        </p:txBody>
      </p:sp>
      <p:sp>
        <p:nvSpPr>
          <p:cNvPr id="32772" name="圆角矩形标注 1"/>
          <p:cNvSpPr>
            <a:spLocks noChangeArrowheads="1"/>
          </p:cNvSpPr>
          <p:nvPr/>
        </p:nvSpPr>
        <p:spPr bwMode="auto">
          <a:xfrm>
            <a:off x="7235825" y="1412875"/>
            <a:ext cx="1223963" cy="503238"/>
          </a:xfrm>
          <a:prstGeom prst="wedgeRoundRectCallout">
            <a:avLst>
              <a:gd name="adj1" fmla="val -127546"/>
              <a:gd name="adj2" fmla="val 142602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特殊性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讲授内容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178800" cy="302577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软件项目案例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软件项目的特点</a:t>
            </a:r>
          </a:p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管理在软件工程中的重要性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dirty="0"/>
              <a:t>软件项目管理的内容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 smtClean="0"/>
              <a:t>小结</a:t>
            </a:r>
            <a:endParaRPr lang="zh-CN" altLang="en-US" sz="2800" dirty="0"/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77288" y="6408738"/>
            <a:ext cx="36671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8E0F72F-5B85-4EBA-A2AB-D14E4510F971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软件项目的任务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78800" cy="3155950"/>
          </a:xfrm>
        </p:spPr>
        <p:txBody>
          <a:bodyPr/>
          <a:lstStyle/>
          <a:p>
            <a:r>
              <a:rPr lang="zh-CN" altLang="en-US" sz="2400" smtClean="0"/>
              <a:t>按照</a:t>
            </a:r>
            <a:r>
              <a:rPr lang="zh-CN" altLang="en-US" sz="2400" smtClean="0">
                <a:solidFill>
                  <a:srgbClr val="FF0000"/>
                </a:solidFill>
              </a:rPr>
              <a:t>预定的</a:t>
            </a:r>
            <a:r>
              <a:rPr lang="zh-CN" altLang="en-US" sz="2400" smtClean="0"/>
              <a:t>进度、成本和质量，开发出</a:t>
            </a:r>
            <a:r>
              <a:rPr lang="zh-CN" altLang="en-US" sz="2400" smtClean="0">
                <a:solidFill>
                  <a:srgbClr val="FF0000"/>
                </a:solidFill>
              </a:rPr>
              <a:t>满足用户要求</a:t>
            </a:r>
            <a:r>
              <a:rPr lang="zh-CN" altLang="en-US" sz="2400" smtClean="0"/>
              <a:t>的软件产品。</a:t>
            </a:r>
          </a:p>
          <a:p>
            <a:pPr lvl="1"/>
            <a:r>
              <a:rPr lang="zh-CN" altLang="en-US" sz="2400" smtClean="0">
                <a:latin typeface="楷体_GB2312"/>
                <a:ea typeface="楷体_GB2312"/>
              </a:rPr>
              <a:t>用户需求</a:t>
            </a:r>
          </a:p>
          <a:p>
            <a:pPr lvl="1"/>
            <a:r>
              <a:rPr lang="zh-CN" altLang="en-US" sz="2400" smtClean="0">
                <a:latin typeface="楷体_GB2312"/>
                <a:ea typeface="楷体_GB2312"/>
              </a:rPr>
              <a:t>成本限制</a:t>
            </a:r>
          </a:p>
          <a:p>
            <a:pPr lvl="1"/>
            <a:r>
              <a:rPr lang="zh-CN" altLang="en-US" sz="2400" smtClean="0">
                <a:latin typeface="楷体_GB2312"/>
                <a:ea typeface="楷体_GB2312"/>
              </a:rPr>
              <a:t>进度限制</a:t>
            </a:r>
            <a:endParaRPr lang="en-US" altLang="zh-CN" sz="2400" smtClean="0">
              <a:latin typeface="楷体_GB2312"/>
              <a:ea typeface="楷体_GB2312"/>
            </a:endParaRPr>
          </a:p>
          <a:p>
            <a:pPr lvl="1"/>
            <a:r>
              <a:rPr lang="zh-CN" altLang="en-US" sz="2400" smtClean="0">
                <a:latin typeface="楷体_GB2312"/>
                <a:ea typeface="楷体_GB2312"/>
              </a:rPr>
              <a:t>确保质量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3779838" y="3357563"/>
            <a:ext cx="4953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pic>
        <p:nvPicPr>
          <p:cNvPr id="35845" name="Picture 6" descr="PE01616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2492375"/>
            <a:ext cx="1335088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6" name="Group 7"/>
          <p:cNvGrpSpPr>
            <a:grpSpLocks/>
          </p:cNvGrpSpPr>
          <p:nvPr/>
        </p:nvGrpSpPr>
        <p:grpSpPr bwMode="auto">
          <a:xfrm>
            <a:off x="3748088" y="3771900"/>
            <a:ext cx="4495800" cy="1676400"/>
            <a:chOff x="1056" y="3120"/>
            <a:chExt cx="2832" cy="1056"/>
          </a:xfrm>
        </p:grpSpPr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776" y="3504"/>
              <a:ext cx="1344" cy="30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FontTx/>
                <a:buChar char="•"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+mn-ea"/>
                  <a:ea typeface="+mn-ea"/>
                </a:rPr>
                <a:t>软件开发</a:t>
              </a:r>
            </a:p>
          </p:txBody>
        </p:sp>
        <p:grpSp>
          <p:nvGrpSpPr>
            <p:cNvPr id="35848" name="Group 9"/>
            <p:cNvGrpSpPr>
              <a:grpSpLocks/>
            </p:cNvGrpSpPr>
            <p:nvPr/>
          </p:nvGrpSpPr>
          <p:grpSpPr bwMode="auto">
            <a:xfrm>
              <a:off x="3120" y="3456"/>
              <a:ext cx="768" cy="404"/>
              <a:chOff x="2496" y="3600"/>
              <a:chExt cx="768" cy="404"/>
            </a:xfrm>
          </p:grpSpPr>
          <p:sp>
            <p:nvSpPr>
              <p:cNvPr id="35858" name="Line 10"/>
              <p:cNvSpPr>
                <a:spLocks noChangeShapeType="1"/>
              </p:cNvSpPr>
              <p:nvPr/>
            </p:nvSpPr>
            <p:spPr bwMode="auto">
              <a:xfrm>
                <a:off x="2496" y="3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59" name="Text Box 11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57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成本约束</a:t>
                </a:r>
              </a:p>
            </p:txBody>
          </p:sp>
        </p:grpSp>
        <p:grpSp>
          <p:nvGrpSpPr>
            <p:cNvPr id="35849" name="Group 12"/>
            <p:cNvGrpSpPr>
              <a:grpSpLocks/>
            </p:cNvGrpSpPr>
            <p:nvPr/>
          </p:nvGrpSpPr>
          <p:grpSpPr bwMode="auto">
            <a:xfrm>
              <a:off x="1056" y="3456"/>
              <a:ext cx="720" cy="404"/>
              <a:chOff x="432" y="3600"/>
              <a:chExt cx="720" cy="404"/>
            </a:xfrm>
          </p:grpSpPr>
          <p:sp>
            <p:nvSpPr>
              <p:cNvPr id="35856" name="Line 13"/>
              <p:cNvSpPr>
                <a:spLocks noChangeShapeType="1"/>
              </p:cNvSpPr>
              <p:nvPr/>
            </p:nvSpPr>
            <p:spPr bwMode="auto">
              <a:xfrm>
                <a:off x="912" y="379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57" name="Text Box 14"/>
              <p:cNvSpPr txBox="1">
                <a:spLocks noChangeArrowheads="1"/>
              </p:cNvSpPr>
              <p:nvPr/>
            </p:nvSpPr>
            <p:spPr bwMode="auto">
              <a:xfrm>
                <a:off x="432" y="3600"/>
                <a:ext cx="57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进度约束</a:t>
                </a:r>
              </a:p>
            </p:txBody>
          </p:sp>
        </p:grpSp>
        <p:grpSp>
          <p:nvGrpSpPr>
            <p:cNvPr id="35850" name="Group 15"/>
            <p:cNvGrpSpPr>
              <a:grpSpLocks/>
            </p:cNvGrpSpPr>
            <p:nvPr/>
          </p:nvGrpSpPr>
          <p:grpSpPr bwMode="auto">
            <a:xfrm>
              <a:off x="2400" y="3840"/>
              <a:ext cx="1008" cy="336"/>
              <a:chOff x="1776" y="3984"/>
              <a:chExt cx="1008" cy="336"/>
            </a:xfrm>
          </p:grpSpPr>
          <p:sp>
            <p:nvSpPr>
              <p:cNvPr id="35854" name="Line 16"/>
              <p:cNvSpPr>
                <a:spLocks noChangeShapeType="1"/>
              </p:cNvSpPr>
              <p:nvPr/>
            </p:nvSpPr>
            <p:spPr bwMode="auto">
              <a:xfrm>
                <a:off x="1824" y="39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55" name="Text Box 17"/>
              <p:cNvSpPr txBox="1">
                <a:spLocks noChangeArrowheads="1"/>
              </p:cNvSpPr>
              <p:nvPr/>
            </p:nvSpPr>
            <p:spPr bwMode="auto">
              <a:xfrm>
                <a:off x="1776" y="4089"/>
                <a:ext cx="10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高质量软件</a:t>
                </a:r>
              </a:p>
            </p:txBody>
          </p:sp>
        </p:grpSp>
        <p:grpSp>
          <p:nvGrpSpPr>
            <p:cNvPr id="35851" name="Group 18"/>
            <p:cNvGrpSpPr>
              <a:grpSpLocks/>
            </p:cNvGrpSpPr>
            <p:nvPr/>
          </p:nvGrpSpPr>
          <p:grpSpPr bwMode="auto">
            <a:xfrm>
              <a:off x="2448" y="3120"/>
              <a:ext cx="1008" cy="336"/>
              <a:chOff x="1824" y="3264"/>
              <a:chExt cx="1008" cy="336"/>
            </a:xfrm>
          </p:grpSpPr>
          <p:sp>
            <p:nvSpPr>
              <p:cNvPr id="35852" name="Line 19"/>
              <p:cNvSpPr>
                <a:spLocks noChangeShapeType="1"/>
              </p:cNvSpPr>
              <p:nvPr/>
            </p:nvSpPr>
            <p:spPr bwMode="auto">
              <a:xfrm>
                <a:off x="1824" y="33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53" name="Text Box 20"/>
              <p:cNvSpPr txBox="1">
                <a:spLocks noChangeArrowheads="1"/>
              </p:cNvSpPr>
              <p:nvPr/>
            </p:nvSpPr>
            <p:spPr bwMode="auto">
              <a:xfrm>
                <a:off x="1824" y="3264"/>
                <a:ext cx="10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用户需求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软件项目实施的方法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78800" cy="4248150"/>
          </a:xfrm>
        </p:spPr>
        <p:txBody>
          <a:bodyPr/>
          <a:lstStyle/>
          <a:p>
            <a:r>
              <a:rPr lang="zh-CN" altLang="en-US" sz="2800" smtClean="0"/>
              <a:t>工程化手段</a:t>
            </a:r>
          </a:p>
          <a:p>
            <a:pPr lvl="1"/>
            <a:r>
              <a:rPr lang="zh-CN" altLang="en-US" sz="2400" smtClean="0">
                <a:solidFill>
                  <a:srgbClr val="FF0000"/>
                </a:solidFill>
                <a:latin typeface="楷体_GB2312"/>
                <a:ea typeface="楷体_GB2312"/>
              </a:rPr>
              <a:t>过程</a:t>
            </a:r>
            <a:r>
              <a:rPr lang="zh-CN" altLang="en-US" sz="2400" smtClean="0">
                <a:latin typeface="楷体_GB2312"/>
                <a:ea typeface="楷体_GB2312"/>
              </a:rPr>
              <a:t>：划分阶段（阶段目标、任务、产品、审核）</a:t>
            </a:r>
          </a:p>
          <a:p>
            <a:pPr lvl="1"/>
            <a:r>
              <a:rPr lang="zh-CN" altLang="en-US" sz="2400" smtClean="0">
                <a:solidFill>
                  <a:srgbClr val="FF0000"/>
                </a:solidFill>
                <a:latin typeface="楷体_GB2312"/>
                <a:ea typeface="楷体_GB2312"/>
              </a:rPr>
              <a:t>文档</a:t>
            </a:r>
            <a:r>
              <a:rPr lang="zh-CN" altLang="en-US" sz="2400" smtClean="0">
                <a:latin typeface="楷体_GB2312"/>
                <a:ea typeface="楷体_GB2312"/>
              </a:rPr>
              <a:t>：规范、全面</a:t>
            </a:r>
          </a:p>
          <a:p>
            <a:pPr lvl="1"/>
            <a:r>
              <a:rPr lang="zh-CN" altLang="en-US" sz="2400" smtClean="0">
                <a:solidFill>
                  <a:srgbClr val="FF0000"/>
                </a:solidFill>
                <a:latin typeface="楷体_GB2312"/>
                <a:ea typeface="楷体_GB2312"/>
              </a:rPr>
              <a:t>质量</a:t>
            </a:r>
            <a:r>
              <a:rPr lang="zh-CN" altLang="en-US" sz="2400" smtClean="0">
                <a:latin typeface="楷体_GB2312"/>
                <a:ea typeface="楷体_GB2312"/>
              </a:rPr>
              <a:t>：贯穿整个开发过程</a:t>
            </a:r>
            <a:endParaRPr lang="en-US" altLang="zh-CN" sz="2400" smtClean="0">
              <a:latin typeface="楷体_GB2312"/>
              <a:ea typeface="楷体_GB2312"/>
            </a:endParaRPr>
          </a:p>
          <a:p>
            <a:pPr lvl="1"/>
            <a:r>
              <a:rPr lang="zh-CN" altLang="en-US" sz="2400" smtClean="0">
                <a:solidFill>
                  <a:srgbClr val="FF0000"/>
                </a:solidFill>
                <a:latin typeface="楷体_GB2312"/>
                <a:ea typeface="楷体_GB2312"/>
              </a:rPr>
              <a:t>工具</a:t>
            </a:r>
            <a:r>
              <a:rPr lang="zh-CN" altLang="en-US" sz="2400" smtClean="0">
                <a:latin typeface="楷体_GB2312"/>
                <a:ea typeface="楷体_GB2312"/>
              </a:rPr>
              <a:t>：借助一系列工具辅助开发</a:t>
            </a:r>
            <a:endParaRPr lang="en-US" altLang="zh-CN" sz="2400" smtClean="0">
              <a:latin typeface="楷体_GB2312"/>
              <a:ea typeface="楷体_GB2312"/>
            </a:endParaRPr>
          </a:p>
          <a:p>
            <a:pPr lvl="1"/>
            <a:r>
              <a:rPr lang="zh-CN" altLang="en-US" sz="2400" smtClean="0">
                <a:solidFill>
                  <a:srgbClr val="FF0000"/>
                </a:solidFill>
                <a:latin typeface="楷体_GB2312"/>
                <a:ea typeface="楷体_GB2312"/>
              </a:rPr>
              <a:t>评审</a:t>
            </a:r>
            <a:r>
              <a:rPr lang="zh-CN" altLang="en-US" sz="2400" smtClean="0">
                <a:latin typeface="楷体_GB2312"/>
                <a:ea typeface="楷体_GB2312"/>
              </a:rPr>
              <a:t>：严格审核阶段成果</a:t>
            </a:r>
            <a:endParaRPr lang="en-US" altLang="zh-CN" sz="2400" smtClean="0">
              <a:latin typeface="楷体_GB2312"/>
              <a:ea typeface="楷体_GB2312"/>
            </a:endParaRPr>
          </a:p>
          <a:p>
            <a:pPr lvl="1"/>
            <a:r>
              <a:rPr lang="zh-CN" altLang="en-US" sz="2400" smtClean="0">
                <a:solidFill>
                  <a:srgbClr val="FF0000"/>
                </a:solidFill>
                <a:latin typeface="楷体_GB2312"/>
                <a:ea typeface="楷体_GB2312"/>
              </a:rPr>
              <a:t>抽象</a:t>
            </a:r>
            <a:r>
              <a:rPr lang="zh-CN" altLang="en-US" sz="2400" smtClean="0">
                <a:latin typeface="楷体_GB2312"/>
                <a:ea typeface="楷体_GB2312"/>
              </a:rPr>
              <a:t>：不同的抽象层级（抽象→具体）</a:t>
            </a:r>
            <a:endParaRPr lang="en-US" altLang="zh-CN" sz="2400" smtClean="0">
              <a:latin typeface="楷体_GB2312"/>
              <a:ea typeface="楷体_GB2312"/>
            </a:endParaRPr>
          </a:p>
          <a:p>
            <a:pPr lvl="1"/>
            <a:r>
              <a:rPr lang="zh-CN" altLang="en-US" sz="2400" smtClean="0">
                <a:solidFill>
                  <a:srgbClr val="FF0000"/>
                </a:solidFill>
                <a:latin typeface="楷体_GB2312"/>
                <a:ea typeface="楷体_GB2312"/>
              </a:rPr>
              <a:t>规范</a:t>
            </a:r>
            <a:r>
              <a:rPr lang="zh-CN" altLang="en-US" sz="2400" smtClean="0">
                <a:latin typeface="楷体_GB2312"/>
                <a:ea typeface="楷体_GB2312"/>
              </a:rPr>
              <a:t>：符合软件工程规范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软件项目所涉及的对象</a:t>
            </a:r>
          </a:p>
        </p:txBody>
      </p:sp>
      <p:sp>
        <p:nvSpPr>
          <p:cNvPr id="4" name="等腰三角形 3"/>
          <p:cNvSpPr/>
          <p:nvPr/>
        </p:nvSpPr>
        <p:spPr>
          <a:xfrm>
            <a:off x="3563938" y="2397125"/>
            <a:ext cx="2447925" cy="2087563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成本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进度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质量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>
              <a:spcBef>
                <a:spcPts val="0"/>
              </a:spcBef>
              <a:buClr>
                <a:schemeClr val="accent2"/>
              </a:buClr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spcBef>
                <a:spcPts val="0"/>
              </a:spcBef>
              <a:buClr>
                <a:schemeClr val="accent2"/>
              </a:buClr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4932363" y="2306638"/>
            <a:ext cx="503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895600" y="3906838"/>
            <a:ext cx="812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</a:t>
            </a: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5867400" y="3878263"/>
            <a:ext cx="877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0900" y="1557338"/>
            <a:ext cx="5330825" cy="708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buNone/>
              <a:defRPr b="1">
                <a:solidFill>
                  <a:srgbClr val="0070C0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用户、项目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经理、需求分析人员、设计人员、程序员、测试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人员、维护人员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588" y="2840038"/>
            <a:ext cx="1511300" cy="2247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buNone/>
              <a:defRPr b="1">
                <a:solidFill>
                  <a:srgbClr val="0070C0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需求获取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软件设计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编码实现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使用维护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138" y="2852738"/>
            <a:ext cx="2324100" cy="2616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可行性研究报告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需求规格说明书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设计规格说明书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源程序代码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可执行代码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测试用例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手册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安装、操作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178800" cy="38893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400" smtClean="0"/>
              <a:t>70%</a:t>
            </a:r>
            <a:r>
              <a:rPr lang="zh-CN" altLang="zh-CN" sz="2400" smtClean="0"/>
              <a:t>的软件项目由于管理不善导致难以控制进度、成本和质量</a:t>
            </a:r>
            <a:r>
              <a:rPr lang="zh-CN" altLang="en-US" sz="2400" smtClean="0"/>
              <a:t>；</a:t>
            </a:r>
            <a:r>
              <a:rPr lang="zh-CN" altLang="zh-CN" sz="2400" smtClean="0"/>
              <a:t>三分之一左右的软件项目在时间和成本上超出额定限度</a:t>
            </a:r>
            <a:r>
              <a:rPr lang="en-US" altLang="zh-CN" sz="2400" smtClean="0"/>
              <a:t>125%</a:t>
            </a:r>
            <a:r>
              <a:rPr lang="zh-CN" altLang="zh-CN" sz="2400" smtClean="0"/>
              <a:t>以上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spcAft>
                <a:spcPts val="600"/>
              </a:spcAft>
            </a:pPr>
            <a:r>
              <a:rPr lang="zh-CN" altLang="zh-CN" sz="2400" smtClean="0">
                <a:solidFill>
                  <a:srgbClr val="FF0000"/>
                </a:solidFill>
              </a:rPr>
              <a:t>管理</a:t>
            </a:r>
            <a:r>
              <a:rPr lang="zh-CN" altLang="zh-CN" sz="2400" smtClean="0"/>
              <a:t>是影响软件项目成功实施的</a:t>
            </a:r>
            <a:r>
              <a:rPr lang="zh-CN" altLang="zh-CN" sz="2400" smtClean="0">
                <a:solidFill>
                  <a:srgbClr val="FF0000"/>
                </a:solidFill>
              </a:rPr>
              <a:t>全局因素</a:t>
            </a:r>
            <a:r>
              <a:rPr lang="zh-CN" altLang="zh-CN" sz="2400" smtClean="0"/>
              <a:t>，而</a:t>
            </a:r>
            <a:r>
              <a:rPr lang="zh-CN" altLang="zh-CN" sz="2400" smtClean="0">
                <a:solidFill>
                  <a:srgbClr val="FF0000"/>
                </a:solidFill>
              </a:rPr>
              <a:t>技术</a:t>
            </a:r>
            <a:r>
              <a:rPr lang="zh-CN" altLang="zh-CN" sz="2400" smtClean="0"/>
              <a:t>仅仅是</a:t>
            </a:r>
            <a:r>
              <a:rPr lang="zh-CN" altLang="zh-CN" sz="2400" smtClean="0">
                <a:solidFill>
                  <a:srgbClr val="FF0000"/>
                </a:solidFill>
              </a:rPr>
              <a:t>局部因素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zh-CN" sz="2400" smtClean="0"/>
              <a:t>如果不能对软件项目进行有效管理，就难以发挥软件开发方法和工具的潜力，也无法高效地开发出高质量软件产品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  <p:sp>
        <p:nvSpPr>
          <p:cNvPr id="4096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管理在项目工程化中的重要性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内容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178800" cy="29527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软件项目案例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软件项目的特点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管理在软件工程中的重要性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软件项目管理的内容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dirty="0" smtClean="0"/>
              <a:t>小结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什么是软件项目管理</a:t>
            </a:r>
            <a:r>
              <a:rPr lang="en-US" altLang="zh-CN" sz="3600" b="0" smtClean="0"/>
              <a:t>?</a:t>
            </a:r>
          </a:p>
        </p:txBody>
      </p:sp>
      <p:sp>
        <p:nvSpPr>
          <p:cNvPr id="440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78800" cy="2233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对软件项目开发过程中，</a:t>
            </a:r>
            <a:r>
              <a:rPr lang="zh-CN" altLang="en-US" sz="2400" dirty="0" smtClean="0">
                <a:solidFill>
                  <a:srgbClr val="FF0000"/>
                </a:solidFill>
              </a:rPr>
              <a:t>所涉及的</a:t>
            </a:r>
            <a:r>
              <a:rPr lang="zh-CN" altLang="en-US" sz="2400" dirty="0" smtClean="0"/>
              <a:t>过程、人员、产品、成本、进度</a:t>
            </a:r>
            <a:r>
              <a:rPr lang="zh-CN" altLang="en-US" sz="2400" dirty="0" smtClean="0">
                <a:solidFill>
                  <a:schemeClr val="tx2"/>
                </a:solidFill>
              </a:rPr>
              <a:t>等要素</a:t>
            </a:r>
            <a:r>
              <a:rPr lang="zh-CN" altLang="en-US" sz="2400" dirty="0" smtClean="0"/>
              <a:t>，进行度量、分析、规划、组织、控制的过程，以</a:t>
            </a:r>
            <a:r>
              <a:rPr lang="zh-CN" altLang="en-US" sz="2400" dirty="0" smtClean="0">
                <a:solidFill>
                  <a:srgbClr val="FF0000"/>
                </a:solidFill>
              </a:rPr>
              <a:t>确保</a:t>
            </a:r>
            <a:r>
              <a:rPr lang="zh-CN" altLang="en-US" sz="2400" dirty="0" smtClean="0"/>
              <a:t>软件项目能按照预定的成本、进度、质量要求顺利完成。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914400" y="53340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lang="zh-CN" altLang="en-US" sz="2800" b="0">
              <a:latin typeface="Arial" panose="020B0604020202020204" pitchFamily="34" charset="0"/>
            </a:endParaRPr>
          </a:p>
        </p:txBody>
      </p:sp>
      <p:pic>
        <p:nvPicPr>
          <p:cNvPr id="44037" name="Picture 6" descr="BD04924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38" y="207963"/>
            <a:ext cx="715962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4338"/>
            <a:ext cx="8353425" cy="782637"/>
          </a:xfrm>
        </p:spPr>
        <p:txBody>
          <a:bodyPr/>
          <a:lstStyle/>
          <a:p>
            <a:r>
              <a:rPr lang="zh-CN" altLang="en-US" sz="3600" b="0" smtClean="0"/>
              <a:t>软件项目管理的对象</a:t>
            </a:r>
            <a:endParaRPr lang="en-US" altLang="zh-CN" sz="3600" b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3708400" cy="31686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 smtClean="0"/>
              <a:t>相互关联的管理要素</a:t>
            </a:r>
          </a:p>
          <a:p>
            <a:pPr marL="808038" lvl="1" indent="-265113"/>
            <a:r>
              <a:rPr lang="zh-CN" altLang="en-US" sz="2000" dirty="0" smtClean="0">
                <a:latin typeface="楷体_GB2312"/>
                <a:ea typeface="楷体_GB2312"/>
              </a:rPr>
              <a:t>过程管理</a:t>
            </a:r>
          </a:p>
          <a:p>
            <a:pPr marL="1169988" lvl="2" indent="-276225">
              <a:spcBef>
                <a:spcPct val="0"/>
              </a:spcBef>
              <a:spcAft>
                <a:spcPts val="600"/>
              </a:spcAft>
            </a:pPr>
            <a:r>
              <a:rPr lang="zh-CN" altLang="en-US" sz="2000" dirty="0" smtClean="0"/>
              <a:t>过程：怎么做(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zh-CN" sz="2000" dirty="0" smtClean="0"/>
              <a:t>)</a:t>
            </a:r>
          </a:p>
          <a:p>
            <a:pPr marL="808038" lvl="1" indent="-265113"/>
            <a:r>
              <a:rPr lang="zh-CN" altLang="en-US" sz="2000" dirty="0" smtClean="0">
                <a:latin typeface="楷体_GB2312"/>
                <a:ea typeface="楷体_GB2312"/>
              </a:rPr>
              <a:t>人员管理</a:t>
            </a:r>
          </a:p>
          <a:p>
            <a:pPr marL="1169988" lvl="2" indent="-276225">
              <a:spcBef>
                <a:spcPct val="0"/>
              </a:spcBef>
              <a:spcAft>
                <a:spcPts val="600"/>
              </a:spcAft>
            </a:pPr>
            <a:r>
              <a:rPr lang="zh-CN" altLang="en-US" sz="2000" dirty="0" smtClean="0"/>
              <a:t>人员：谁来做(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altLang="zh-CN" sz="2000" dirty="0" smtClean="0"/>
              <a:t>)</a:t>
            </a:r>
          </a:p>
          <a:p>
            <a:pPr marL="808038" lvl="1" indent="-265113"/>
            <a:r>
              <a:rPr lang="zh-CN" altLang="en-US" sz="2000" dirty="0" smtClean="0">
                <a:latin typeface="楷体_GB2312"/>
                <a:ea typeface="楷体_GB2312"/>
              </a:rPr>
              <a:t>产品管理</a:t>
            </a:r>
          </a:p>
          <a:p>
            <a:pPr marL="1169988" lvl="2" indent="-276225"/>
            <a:r>
              <a:rPr lang="zh-CN" altLang="en-US" sz="2000" dirty="0" smtClean="0"/>
              <a:t>产品：结果(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CN" sz="2000" dirty="0" smtClean="0"/>
              <a:t>)</a:t>
            </a:r>
          </a:p>
        </p:txBody>
      </p:sp>
      <p:graphicFrame>
        <p:nvGraphicFramePr>
          <p:cNvPr id="46084" name="Object 51"/>
          <p:cNvGraphicFramePr>
            <a:graphicFrameLocks noGrp="1" noChangeAspect="1"/>
          </p:cNvGraphicFramePr>
          <p:nvPr>
            <p:ph sz="half" idx="2"/>
          </p:nvPr>
        </p:nvGraphicFramePr>
        <p:xfrm>
          <a:off x="3563938" y="2420938"/>
          <a:ext cx="5337175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Picture" r:id="rId4" imgW="4054271" imgH="2717314" progId="Word.Picture.8">
                  <p:embed/>
                </p:oleObj>
              </mc:Choice>
              <mc:Fallback>
                <p:oleObj name="Picture" r:id="rId4" imgW="4054271" imgH="2717314" progId="Word.Picture.8">
                  <p:embed/>
                  <p:pic>
                    <p:nvPicPr>
                      <p:cNvPr id="0" name="Object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420938"/>
                        <a:ext cx="5337175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内容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3097212"/>
          </a:xfrm>
        </p:spPr>
        <p:txBody>
          <a:bodyPr/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软件项目管理案例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r>
              <a:rPr lang="zh-CN" altLang="en-US" sz="2800" smtClean="0"/>
              <a:t>软件项目的特点</a:t>
            </a:r>
          </a:p>
          <a:p>
            <a:r>
              <a:rPr lang="zh-CN" altLang="en-US" sz="2800" smtClean="0"/>
              <a:t>管理在软件工程中的重要性</a:t>
            </a:r>
            <a:endParaRPr lang="en-US" altLang="zh-CN" sz="2800" smtClean="0"/>
          </a:p>
          <a:p>
            <a:r>
              <a:rPr lang="zh-CN" altLang="en-US" sz="2800" smtClean="0"/>
              <a:t>软件项目管理的内容</a:t>
            </a:r>
            <a:endParaRPr lang="en-US" altLang="zh-CN" sz="2800" smtClean="0"/>
          </a:p>
          <a:p>
            <a:r>
              <a:rPr lang="zh-CN" altLang="en-US" sz="2800" smtClean="0"/>
              <a:t>小结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77288" y="6408738"/>
            <a:ext cx="36671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AC6ED51-EEB5-45E3-896D-88542D3D8706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6875" y="1557338"/>
          <a:ext cx="8351838" cy="30051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{8A107856-5554-42FB-B03E-39F5DBC370BA}</a:tableStyleId>
              </a:tblPr>
              <a:tblGrid>
                <a:gridCol w="1394528"/>
                <a:gridCol w="1701412"/>
                <a:gridCol w="2928337"/>
                <a:gridCol w="2327561"/>
              </a:tblGrid>
              <a:tr h="499264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管理对象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人员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过程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产品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</a:tr>
              <a:tr h="1804761">
                <a:tc rowSpan="2"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管理内容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团队建设和管理</a:t>
                      </a:r>
                      <a:endParaRPr lang="zh-CN" sz="2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软件过程定义</a:t>
                      </a:r>
                      <a:endParaRPr lang="en-US" altLang="zh-CN" sz="2400" b="1" kern="100" dirty="0">
                        <a:effectLst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effectLst/>
                        </a:rPr>
                        <a:t>软件度量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软件项目计划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软件项目跟踪</a:t>
                      </a:r>
                      <a:endParaRPr lang="zh-CN" sz="2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软件质量管理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软件配置管理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软件需求管理</a:t>
                      </a:r>
                      <a:endParaRPr lang="zh-CN" sz="2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7011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软件风险管理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15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/>
              <a:t> </a:t>
            </a:r>
            <a:r>
              <a:rPr lang="zh-CN" altLang="en-US" sz="3600" b="0" smtClean="0"/>
              <a:t>软件项目管理的内容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06400" y="1268413"/>
            <a:ext cx="8178800" cy="30972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过程定义</a:t>
            </a:r>
            <a:r>
              <a:rPr lang="zh-CN" altLang="en-US" sz="2400" dirty="0" smtClean="0"/>
              <a:t>：遵循什么过程实施开发</a:t>
            </a:r>
            <a:r>
              <a:rPr lang="zh-CN" altLang="en-US" sz="2400" dirty="0" smtClean="0"/>
              <a:t>工作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软件项目计划</a:t>
            </a:r>
            <a:r>
              <a:rPr lang="zh-CN" altLang="en-US" sz="2400" dirty="0" smtClean="0"/>
              <a:t>：根据项目实际特点，制订开发</a:t>
            </a:r>
            <a:r>
              <a:rPr lang="zh-CN" altLang="en-US" sz="2400" dirty="0" smtClean="0"/>
              <a:t>计划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软件度量</a:t>
            </a:r>
            <a:r>
              <a:rPr lang="zh-CN" altLang="en-US" sz="2400" dirty="0" smtClean="0"/>
              <a:t>：对实施过程进行定量</a:t>
            </a:r>
            <a:r>
              <a:rPr lang="zh-CN" altLang="en-US" sz="2400" dirty="0" smtClean="0"/>
              <a:t>描述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软件项目跟踪</a:t>
            </a:r>
            <a:r>
              <a:rPr lang="zh-CN" altLang="en-US" sz="2400" dirty="0" smtClean="0"/>
              <a:t>：判断实际执行与计划之间的</a:t>
            </a:r>
            <a:r>
              <a:rPr lang="zh-CN" altLang="en-US" sz="2400" dirty="0" smtClean="0"/>
              <a:t>偏差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风险管理</a:t>
            </a:r>
            <a:r>
              <a:rPr lang="zh-CN" altLang="en-US" sz="2400" dirty="0" smtClean="0"/>
              <a:t>：建立风险评估机制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过程管理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软件过程定义</a:t>
            </a:r>
          </a:p>
        </p:txBody>
      </p:sp>
      <p:sp>
        <p:nvSpPr>
          <p:cNvPr id="6349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2232025"/>
          </a:xfrm>
        </p:spPr>
        <p:txBody>
          <a:bodyPr/>
          <a:lstStyle/>
          <a:p>
            <a:pPr eaLnBrk="1" hangingPunct="1">
              <a:lnSpc>
                <a:spcPts val="39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为获得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高质量软件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，必须完成的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一系列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任务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，规定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了完成各项任务的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工作步骤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。（规范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顺序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900"/>
              </a:lnSpc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ISO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的过程定义：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转化成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的一组彼此相关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的资源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ts val="39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dirty="0" smtClean="0">
              <a:latin typeface="楷体_GB2312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软件过程定义示例</a:t>
            </a:r>
            <a:r>
              <a:rPr lang="en-US" altLang="zh-CN" sz="3600" b="0" smtClean="0"/>
              <a:t>-MCS</a:t>
            </a:r>
            <a:r>
              <a:rPr lang="zh-CN" altLang="en-US" sz="3600" b="0" smtClean="0"/>
              <a:t>项目</a:t>
            </a:r>
          </a:p>
        </p:txBody>
      </p:sp>
      <p:graphicFrame>
        <p:nvGraphicFramePr>
          <p:cNvPr id="53251" name="Object 35"/>
          <p:cNvGraphicFramePr>
            <a:graphicFrameLocks noChangeAspect="1"/>
          </p:cNvGraphicFramePr>
          <p:nvPr/>
        </p:nvGraphicFramePr>
        <p:xfrm>
          <a:off x="601663" y="908050"/>
          <a:ext cx="8147050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图片" r:id="rId3" imgW="5341378" imgH="3178265" progId="Word.Picture.8">
                  <p:embed/>
                </p:oleObj>
              </mc:Choice>
              <mc:Fallback>
                <p:oleObj name="图片" r:id="rId3" imgW="5341378" imgH="3178265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908050"/>
                        <a:ext cx="8147050" cy="48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文本框 1"/>
          <p:cNvSpPr txBox="1">
            <a:spLocks noChangeArrowheads="1"/>
          </p:cNvSpPr>
          <p:nvPr/>
        </p:nvSpPr>
        <p:spPr bwMode="auto">
          <a:xfrm>
            <a:off x="569913" y="5732463"/>
            <a:ext cx="5976937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结点</a:t>
            </a:r>
            <a:r>
              <a:rPr lang="zh-CN" altLang="en-US" b="1"/>
              <a:t>：软件开发活动</a:t>
            </a:r>
            <a:endParaRPr lang="en-US" altLang="zh-CN" b="1"/>
          </a:p>
          <a:p>
            <a:r>
              <a:rPr lang="zh-CN" altLang="en-US" b="1"/>
              <a:t>   </a:t>
            </a:r>
            <a:r>
              <a:rPr lang="zh-CN" altLang="en-US" b="1">
                <a:solidFill>
                  <a:srgbClr val="FF0000"/>
                </a:solidFill>
              </a:rPr>
              <a:t>边</a:t>
            </a:r>
            <a:r>
              <a:rPr lang="zh-CN" altLang="en-US" b="1"/>
              <a:t>：开发活动之间的关系（文档、产品）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软件度量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5450" y="1268413"/>
            <a:ext cx="8178800" cy="3673475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对软件项目的过程、产品、资源的</a:t>
            </a:r>
            <a:r>
              <a:rPr lang="zh-CN" altLang="en-US" sz="2400" dirty="0" smtClean="0">
                <a:solidFill>
                  <a:schemeClr val="tx2"/>
                </a:solidFill>
              </a:rPr>
              <a:t>属性</a:t>
            </a:r>
            <a:r>
              <a:rPr lang="zh-CN" altLang="en-US" sz="2400" dirty="0" smtClean="0"/>
              <a:t>进行</a:t>
            </a:r>
            <a:r>
              <a:rPr lang="zh-CN" altLang="en-US" sz="2400" dirty="0" smtClean="0">
                <a:solidFill>
                  <a:srgbClr val="FF0000"/>
                </a:solidFill>
              </a:rPr>
              <a:t>定量描述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   如：软件项目的规模、成本、工作量、质量等。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目的：对软件项目进行更好的</a:t>
            </a:r>
            <a:r>
              <a:rPr lang="zh-CN" altLang="en-US" sz="2400" dirty="0" smtClean="0"/>
              <a:t>管理</a:t>
            </a:r>
            <a:endParaRPr lang="zh-CN" altLang="en-US" sz="2400" dirty="0" smtClean="0"/>
          </a:p>
          <a:p>
            <a:pPr lvl="1">
              <a:defRPr/>
            </a:pPr>
            <a:r>
              <a:rPr lang="zh-CN" altLang="en-US" sz="2400" dirty="0" smtClean="0">
                <a:latin typeface="楷体_GB2312"/>
                <a:ea typeface="楷体_GB2312"/>
              </a:rPr>
              <a:t>需要对哪些方面进行度量？</a:t>
            </a:r>
          </a:p>
          <a:p>
            <a:pPr lvl="1">
              <a:defRPr/>
            </a:pPr>
            <a:r>
              <a:rPr lang="zh-CN" altLang="en-US" sz="2400" dirty="0" smtClean="0">
                <a:latin typeface="楷体_GB2312"/>
                <a:ea typeface="楷体_GB2312"/>
              </a:rPr>
              <a:t>如何进行度量？</a:t>
            </a:r>
          </a:p>
          <a:p>
            <a:pPr lvl="1">
              <a:defRPr/>
            </a:pPr>
            <a:r>
              <a:rPr lang="zh-CN" altLang="en-US" sz="2400" dirty="0" smtClean="0">
                <a:latin typeface="楷体_GB2312"/>
                <a:ea typeface="楷体_GB2312"/>
              </a:rPr>
              <a:t>如何将度量的结果指导软件项目的管理？</a:t>
            </a:r>
          </a:p>
          <a:p>
            <a:pPr lvl="1">
              <a:defRPr/>
            </a:pPr>
            <a:r>
              <a:rPr lang="zh-CN" altLang="en-US" sz="2400" dirty="0" smtClean="0">
                <a:latin typeface="楷体_GB2312"/>
                <a:ea typeface="楷体_GB2312"/>
              </a:rPr>
              <a:t>有哪些工具和模型可辅助进行软件度量……</a:t>
            </a:r>
          </a:p>
        </p:txBody>
      </p:sp>
      <p:sp>
        <p:nvSpPr>
          <p:cNvPr id="54276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6A5C72F-979C-47C6-9A1B-B9511E9AC4CE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软件度量示例</a:t>
            </a:r>
            <a:r>
              <a:rPr lang="en-US" altLang="zh-CN" sz="3600" b="0" smtClean="0"/>
              <a:t>-MCS</a:t>
            </a:r>
            <a:r>
              <a:rPr lang="zh-CN" altLang="en-US" sz="3600" b="0" smtClean="0"/>
              <a:t>项目</a:t>
            </a:r>
          </a:p>
        </p:txBody>
      </p:sp>
      <p:sp>
        <p:nvSpPr>
          <p:cNvPr id="5632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178800" cy="3816895"/>
          </a:xfrm>
        </p:spPr>
        <p:txBody>
          <a:bodyPr/>
          <a:lstStyle/>
          <a:p>
            <a:r>
              <a:rPr lang="zh-CN" altLang="en-US" sz="2800" dirty="0" smtClean="0"/>
              <a:t>估算（事前、定量）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所需的工作量为</a:t>
            </a:r>
            <a:r>
              <a:rPr lang="en-US" altLang="zh-CN" sz="2400" dirty="0" smtClean="0">
                <a:latin typeface="楷体_GB2312"/>
                <a:ea typeface="楷体_GB2312"/>
              </a:rPr>
              <a:t>58</a:t>
            </a:r>
            <a:r>
              <a:rPr lang="zh-CN" altLang="en-US" sz="2400" dirty="0" smtClean="0">
                <a:latin typeface="楷体_GB2312"/>
                <a:ea typeface="楷体_GB2312"/>
              </a:rPr>
              <a:t>人月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所需的成本为</a:t>
            </a:r>
            <a:r>
              <a:rPr lang="en-US" altLang="zh-CN" sz="2400" dirty="0" smtClean="0">
                <a:latin typeface="楷体_GB2312"/>
                <a:ea typeface="楷体_GB2312"/>
              </a:rPr>
              <a:t>83.2</a:t>
            </a:r>
            <a:r>
              <a:rPr lang="zh-CN" altLang="en-US" sz="2400" dirty="0" smtClean="0">
                <a:latin typeface="楷体_GB2312"/>
                <a:ea typeface="楷体_GB2312"/>
              </a:rPr>
              <a:t>万元</a:t>
            </a:r>
          </a:p>
          <a:p>
            <a:r>
              <a:rPr lang="zh-CN" altLang="en-US" sz="2800" dirty="0" smtClean="0"/>
              <a:t>软件测量（事后、定量）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至今已消耗费用为</a:t>
            </a:r>
            <a:r>
              <a:rPr lang="en-US" altLang="zh-CN" sz="2400" dirty="0" smtClean="0">
                <a:latin typeface="楷体_GB2312"/>
                <a:ea typeface="楷体_GB2312"/>
              </a:rPr>
              <a:t>32.7</a:t>
            </a:r>
            <a:r>
              <a:rPr lang="zh-CN" altLang="en-US" sz="2400" dirty="0" smtClean="0">
                <a:latin typeface="楷体_GB2312"/>
                <a:ea typeface="楷体_GB2312"/>
              </a:rPr>
              <a:t>万元</a:t>
            </a:r>
            <a:endParaRPr lang="en-US" altLang="zh-CN" sz="2400" dirty="0" smtClean="0">
              <a:latin typeface="楷体_GB2312"/>
              <a:ea typeface="楷体_GB2312"/>
            </a:endParaRP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至今投入工作量为</a:t>
            </a:r>
            <a:r>
              <a:rPr lang="en-US" altLang="zh-CN" sz="2400" dirty="0" smtClean="0">
                <a:latin typeface="楷体_GB2312"/>
                <a:ea typeface="楷体_GB2312"/>
              </a:rPr>
              <a:t>45</a:t>
            </a:r>
            <a:r>
              <a:rPr lang="zh-CN" altLang="en-US" sz="2400" dirty="0" smtClean="0">
                <a:latin typeface="楷体_GB2312"/>
                <a:ea typeface="楷体_GB2312"/>
              </a:rPr>
              <a:t>个人月</a:t>
            </a:r>
            <a:endParaRPr lang="en-US" altLang="zh-CN" sz="2400" dirty="0" smtClean="0">
              <a:latin typeface="楷体_GB2312"/>
              <a:ea typeface="楷体_GB2312"/>
            </a:endParaRP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发现</a:t>
            </a:r>
            <a:r>
              <a:rPr lang="en-US" altLang="zh-CN" sz="2400" dirty="0" smtClean="0">
                <a:latin typeface="楷体_GB2312"/>
                <a:ea typeface="楷体_GB2312"/>
              </a:rPr>
              <a:t>32</a:t>
            </a:r>
            <a:r>
              <a:rPr lang="zh-CN" altLang="en-US" sz="2400" dirty="0" smtClean="0">
                <a:latin typeface="楷体_GB2312"/>
                <a:ea typeface="楷体_GB2312"/>
              </a:rPr>
              <a:t>个故障，其中</a:t>
            </a:r>
            <a:r>
              <a:rPr lang="en-US" altLang="zh-CN" sz="2400" dirty="0" smtClean="0">
                <a:latin typeface="楷体_GB2312"/>
                <a:ea typeface="楷体_GB2312"/>
              </a:rPr>
              <a:t>28</a:t>
            </a:r>
            <a:r>
              <a:rPr lang="zh-CN" altLang="en-US" sz="2400" dirty="0" smtClean="0">
                <a:latin typeface="楷体_GB2312"/>
                <a:ea typeface="楷体_GB2312"/>
              </a:rPr>
              <a:t>个得到</a:t>
            </a:r>
            <a:r>
              <a:rPr lang="zh-CN" altLang="en-US" sz="2400" dirty="0" smtClean="0">
                <a:latin typeface="楷体_GB2312"/>
                <a:ea typeface="楷体_GB2312"/>
              </a:rPr>
              <a:t>修复</a:t>
            </a:r>
            <a:endParaRPr lang="en-US" altLang="zh-CN" sz="2400" dirty="0" smtClean="0">
              <a:latin typeface="楷体_GB2312"/>
              <a:ea typeface="楷体_GB231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9725BBB-8338-468E-B7C0-8C1FA92E62AC}" type="slidenum">
              <a:rPr kumimoji="0" lang="zh-CN" altLang="en-US" sz="1400" b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zh-CN" sz="1400" b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软件项目计划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441450"/>
            <a:ext cx="8178800" cy="3673475"/>
          </a:xfrm>
        </p:spPr>
        <p:txBody>
          <a:bodyPr lIns="0" tIns="0" rIns="0" bIns="0"/>
          <a:lstStyle/>
          <a:p>
            <a:pPr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</a:rPr>
              <a:t>制</a:t>
            </a:r>
            <a:r>
              <a:rPr lang="zh-CN" altLang="en-US" sz="2400" dirty="0">
                <a:solidFill>
                  <a:srgbClr val="FF0000"/>
                </a:solidFill>
              </a:rPr>
              <a:t>订</a:t>
            </a:r>
            <a:r>
              <a:rPr lang="zh-CN" altLang="en-US" sz="2400" dirty="0" smtClean="0"/>
              <a:t>并</a:t>
            </a:r>
            <a:r>
              <a:rPr lang="zh-CN" altLang="en-US" sz="2400" dirty="0" smtClean="0">
                <a:solidFill>
                  <a:srgbClr val="FF0000"/>
                </a:solidFill>
              </a:rPr>
              <a:t>文档化</a:t>
            </a:r>
            <a:r>
              <a:rPr lang="zh-CN" altLang="en-US" sz="2400" dirty="0" smtClean="0"/>
              <a:t>软件项目计划，确保软件开发计划是可行、科学、符合实际的。</a:t>
            </a:r>
          </a:p>
          <a:p>
            <a:pPr lvl="1"/>
            <a:r>
              <a:rPr lang="zh-CN" altLang="en-US" sz="2000" dirty="0" smtClean="0">
                <a:latin typeface="楷体_GB2312"/>
                <a:ea typeface="楷体_GB2312"/>
              </a:rPr>
              <a:t>要对软件开发过程中的那些方面制定计划？</a:t>
            </a:r>
          </a:p>
          <a:p>
            <a:pPr lvl="1"/>
            <a:r>
              <a:rPr lang="zh-CN" altLang="en-US" sz="2000" dirty="0" smtClean="0">
                <a:latin typeface="楷体_GB2312"/>
                <a:ea typeface="楷体_GB2312"/>
              </a:rPr>
              <a:t>制定软件项目计划的基础和依据是什么？</a:t>
            </a:r>
          </a:p>
          <a:p>
            <a:pPr lvl="1"/>
            <a:r>
              <a:rPr lang="zh-CN" altLang="en-US" sz="2000" dirty="0" smtClean="0">
                <a:latin typeface="楷体_GB2312"/>
                <a:ea typeface="楷体_GB2312"/>
              </a:rPr>
              <a:t>要考虑哪些方面的问题？</a:t>
            </a:r>
          </a:p>
          <a:p>
            <a:pPr lvl="1"/>
            <a:r>
              <a:rPr lang="zh-CN" altLang="en-US" sz="2000" dirty="0" smtClean="0">
                <a:latin typeface="楷体_GB2312"/>
                <a:ea typeface="楷体_GB2312"/>
              </a:rPr>
              <a:t>如何确保计划是科学和可行的？(软件度量)</a:t>
            </a:r>
          </a:p>
          <a:p>
            <a:pPr lvl="1"/>
            <a:r>
              <a:rPr lang="zh-CN" altLang="en-US" sz="2000" dirty="0" smtClean="0">
                <a:latin typeface="楷体_GB2312"/>
                <a:ea typeface="楷体_GB2312"/>
              </a:rPr>
              <a:t>如何描述计划？</a:t>
            </a:r>
          </a:p>
          <a:p>
            <a:pPr lvl="1"/>
            <a:r>
              <a:rPr lang="zh-CN" altLang="en-US" sz="2000" dirty="0" smtClean="0">
                <a:latin typeface="楷体_GB2312"/>
                <a:ea typeface="楷体_GB2312"/>
              </a:rPr>
              <a:t>利用哪些工具可辅助计划的制定？……</a:t>
            </a:r>
          </a:p>
        </p:txBody>
      </p:sp>
      <p:sp>
        <p:nvSpPr>
          <p:cNvPr id="57348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3AF94E3-C686-47FD-95B0-440F10AA304A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项目计划示例</a:t>
            </a:r>
            <a:r>
              <a:rPr lang="en-US" altLang="zh-CN" sz="3600" b="0" smtClean="0"/>
              <a:t>-MCS</a:t>
            </a:r>
            <a:r>
              <a:rPr lang="zh-CN" altLang="en-US" sz="3600" b="0" smtClean="0"/>
              <a:t>项目</a:t>
            </a:r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C8DC910-80B3-43D9-A5DA-9B7F9659FA93}" type="slidenum">
              <a:rPr kumimoji="0" lang="zh-CN" altLang="en-US" sz="1400" b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zh-CN" sz="1400" b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57288"/>
            <a:ext cx="64801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软件项目跟踪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6088" y="1362075"/>
            <a:ext cx="8178800" cy="3579813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跟踪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及时调整</a:t>
            </a:r>
            <a:r>
              <a:rPr lang="zh-CN" altLang="en-US" sz="2400" dirty="0" smtClean="0"/>
              <a:t>软件项目开发</a:t>
            </a:r>
            <a:r>
              <a:rPr lang="zh-CN" altLang="en-US" sz="2400" dirty="0" smtClean="0">
                <a:solidFill>
                  <a:schemeClr val="tx2"/>
                </a:solidFill>
              </a:rPr>
              <a:t>计划</a:t>
            </a:r>
            <a:r>
              <a:rPr lang="zh-CN" altLang="en-US" sz="2400" dirty="0" smtClean="0"/>
              <a:t>，提供项目情况的可视性，保证计划的适时调整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要对哪些方面进行跟踪？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如何对软件项目进行跟踪？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当项目不能按照预定计划实施时，如何调整计划？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当跟踪发现问题时如何进行处理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如何提供工具辅助对软件项目进行跟踪……</a:t>
            </a:r>
          </a:p>
        </p:txBody>
      </p:sp>
      <p:sp>
        <p:nvSpPr>
          <p:cNvPr id="60420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B769E07-EE0F-4040-B86F-183BDC68BA1D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软件项目跟踪示例</a:t>
            </a:r>
            <a:r>
              <a:rPr lang="en-US" altLang="zh-CN" sz="3600" b="0" smtClean="0"/>
              <a:t>-MCS</a:t>
            </a:r>
            <a:r>
              <a:rPr lang="zh-CN" altLang="en-US" sz="3600" b="0" smtClean="0"/>
              <a:t>项目</a:t>
            </a: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0318B60-4CD1-431E-ADFF-645C21693527}" type="slidenum">
              <a:rPr kumimoji="0" lang="zh-CN" altLang="en-US" sz="1400" b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zh-CN" sz="1400" b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2468" name="Object 29"/>
          <p:cNvGraphicFramePr>
            <a:graphicFrameLocks noGrp="1" noChangeAspect="1"/>
          </p:cNvGraphicFramePr>
          <p:nvPr/>
        </p:nvGraphicFramePr>
        <p:xfrm>
          <a:off x="250825" y="1989138"/>
          <a:ext cx="86772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Document" r:id="rId7" imgW="4794478" imgH="1830666" progId="Word.Document.8">
                  <p:embed/>
                </p:oleObj>
              </mc:Choice>
              <mc:Fallback>
                <p:oleObj name="Document" r:id="rId7" imgW="4794478" imgH="1830666" progId="Word.Document.8">
                  <p:embed/>
                  <p:pic>
                    <p:nvPicPr>
                      <p:cNvPr id="0" name="Object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9138"/>
                        <a:ext cx="8677275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85800"/>
          </a:xfrm>
        </p:spPr>
        <p:txBody>
          <a:bodyPr/>
          <a:lstStyle/>
          <a:p>
            <a:r>
              <a:rPr lang="zh-CN" altLang="en-US" sz="3600" b="0" smtClean="0"/>
              <a:t>案例(1</a:t>
            </a:r>
            <a:r>
              <a:rPr lang="en-US" altLang="zh-CN" sz="3600" b="0" smtClean="0"/>
              <a:t>/3)</a:t>
            </a:r>
          </a:p>
        </p:txBody>
      </p:sp>
      <p:sp>
        <p:nvSpPr>
          <p:cNvPr id="2048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95288" y="1222375"/>
            <a:ext cx="8178800" cy="2505075"/>
          </a:xfrm>
        </p:spPr>
        <p:txBody>
          <a:bodyPr/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en-US" sz="2800" smtClean="0"/>
              <a:t>待开发项目（目标项目）</a:t>
            </a:r>
          </a:p>
          <a:p>
            <a:pPr lvl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 smtClean="0">
                <a:latin typeface="楷体_GB2312"/>
                <a:ea typeface="楷体_GB2312"/>
              </a:rPr>
              <a:t>“月球车控制仿真软件系统”</a:t>
            </a:r>
            <a:r>
              <a:rPr lang="en-US" altLang="zh-CN" sz="2400" smtClean="0">
                <a:latin typeface="楷体_GB2312"/>
                <a:ea typeface="楷体_GB2312"/>
              </a:rPr>
              <a:t>(MCS)</a:t>
            </a:r>
            <a:r>
              <a:rPr lang="zh-CN" altLang="en-US" sz="2400" smtClean="0">
                <a:latin typeface="楷体_GB2312"/>
                <a:ea typeface="楷体_GB2312"/>
              </a:rPr>
              <a:t>研发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zh-CN" sz="2800" smtClean="0"/>
              <a:t>成立</a:t>
            </a:r>
            <a:r>
              <a:rPr lang="zh-CN" altLang="en-US" sz="2800" smtClean="0"/>
              <a:t>项目组</a:t>
            </a:r>
            <a:endParaRPr lang="en-US" altLang="zh-CN" sz="2800" smtClean="0"/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smtClean="0">
                <a:latin typeface="楷体_GB2312"/>
                <a:ea typeface="楷体_GB2312"/>
              </a:rPr>
              <a:t>负责人：王华</a:t>
            </a:r>
            <a:endParaRPr lang="en-US" altLang="zh-CN" sz="2400" smtClean="0">
              <a:latin typeface="楷体_GB2312"/>
              <a:ea typeface="楷体_GB2312"/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zh-CN" sz="2400" smtClean="0">
                <a:latin typeface="楷体_GB2312"/>
                <a:ea typeface="楷体_GB2312"/>
              </a:rPr>
              <a:t>成员：</a:t>
            </a:r>
            <a:r>
              <a:rPr lang="zh-CN" altLang="en-US" sz="2400" smtClean="0">
                <a:latin typeface="楷体_GB2312"/>
                <a:ea typeface="楷体_GB2312"/>
              </a:rPr>
              <a:t>小谢</a:t>
            </a:r>
            <a:r>
              <a:rPr lang="zh-CN" altLang="zh-CN" sz="2400" smtClean="0">
                <a:latin typeface="楷体_GB2312"/>
                <a:ea typeface="楷体_GB2312"/>
              </a:rPr>
              <a:t>、</a:t>
            </a:r>
            <a:r>
              <a:rPr lang="zh-CN" altLang="en-US" sz="2400" smtClean="0">
                <a:latin typeface="楷体_GB2312"/>
                <a:ea typeface="楷体_GB2312"/>
              </a:rPr>
              <a:t>小</a:t>
            </a:r>
            <a:r>
              <a:rPr lang="zh-CN" altLang="zh-CN" sz="2400" smtClean="0">
                <a:latin typeface="楷体_GB2312"/>
                <a:ea typeface="楷体_GB2312"/>
              </a:rPr>
              <a:t>赵、</a:t>
            </a:r>
            <a:r>
              <a:rPr lang="zh-CN" altLang="en-US" sz="2400" smtClean="0">
                <a:latin typeface="楷体_GB2312"/>
                <a:ea typeface="楷体_GB2312"/>
              </a:rPr>
              <a:t>小</a:t>
            </a:r>
            <a:r>
              <a:rPr lang="zh-CN" altLang="zh-CN" sz="2400" smtClean="0">
                <a:latin typeface="楷体_GB2312"/>
                <a:ea typeface="楷体_GB2312"/>
              </a:rPr>
              <a:t>陈</a:t>
            </a:r>
            <a:r>
              <a:rPr lang="zh-CN" altLang="en-US" sz="2400" smtClean="0">
                <a:latin typeface="楷体_GB2312"/>
                <a:ea typeface="楷体_GB2312"/>
              </a:rPr>
              <a:t>、</a:t>
            </a:r>
            <a:r>
              <a:rPr lang="zh-CN" altLang="zh-CN" sz="2400" smtClean="0">
                <a:latin typeface="楷体_GB2312"/>
                <a:ea typeface="楷体_GB2312"/>
              </a:rPr>
              <a:t>小吴</a:t>
            </a:r>
            <a:endParaRPr lang="zh-CN" altLang="en-US" sz="2400" smtClean="0">
              <a:latin typeface="楷体_GB2312"/>
              <a:ea typeface="楷体_GB2312"/>
            </a:endParaRPr>
          </a:p>
        </p:txBody>
      </p:sp>
      <p:grpSp>
        <p:nvGrpSpPr>
          <p:cNvPr id="20484" name="组合 10"/>
          <p:cNvGrpSpPr>
            <a:grpSpLocks/>
          </p:cNvGrpSpPr>
          <p:nvPr/>
        </p:nvGrpSpPr>
        <p:grpSpPr bwMode="auto">
          <a:xfrm>
            <a:off x="3981450" y="4043363"/>
            <a:ext cx="4622800" cy="1833562"/>
            <a:chOff x="3910632" y="4750996"/>
            <a:chExt cx="4621808" cy="1833563"/>
          </a:xfrm>
        </p:grpSpPr>
        <p:grpSp>
          <p:nvGrpSpPr>
            <p:cNvPr id="20488" name="Group 9"/>
            <p:cNvGrpSpPr>
              <a:grpSpLocks/>
            </p:cNvGrpSpPr>
            <p:nvPr/>
          </p:nvGrpSpPr>
          <p:grpSpPr bwMode="auto">
            <a:xfrm>
              <a:off x="3910632" y="4750996"/>
              <a:ext cx="1323975" cy="1833563"/>
              <a:chOff x="4608" y="2256"/>
              <a:chExt cx="834" cy="1155"/>
            </a:xfrm>
          </p:grpSpPr>
          <p:pic>
            <p:nvPicPr>
              <p:cNvPr id="20493" name="Picture 10" descr="BD07153_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8" y="2256"/>
                <a:ext cx="834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75" name="Text Box 11"/>
              <p:cNvSpPr txBox="1">
                <a:spLocks noChangeArrowheads="1"/>
              </p:cNvSpPr>
              <p:nvPr/>
            </p:nvSpPr>
            <p:spPr bwMode="auto">
              <a:xfrm>
                <a:off x="4704" y="3120"/>
                <a:ext cx="720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defRPr/>
                </a:pPr>
                <a:r>
                  <a:rPr lang="zh-CN" altLang="en-US" b="1">
                    <a:solidFill>
                      <a:srgbClr val="C00000"/>
                    </a:solidFill>
                    <a:latin typeface="+mn-ea"/>
                    <a:ea typeface="+mn-ea"/>
                  </a:rPr>
                  <a:t>负责人</a:t>
                </a:r>
                <a:endParaRPr lang="zh-CN" altLang="en-US" b="1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0489" name="右箭头 4"/>
            <p:cNvSpPr>
              <a:spLocks noChangeArrowheads="1"/>
            </p:cNvSpPr>
            <p:nvPr/>
          </p:nvSpPr>
          <p:spPr bwMode="auto">
            <a:xfrm>
              <a:off x="5343102" y="5343412"/>
              <a:ext cx="1461146" cy="474384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FontTx/>
                <a:buChar char="•"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grpSp>
          <p:nvGrpSpPr>
            <p:cNvPr id="20490" name="组合 7"/>
            <p:cNvGrpSpPr>
              <a:grpSpLocks/>
            </p:cNvGrpSpPr>
            <p:nvPr/>
          </p:nvGrpSpPr>
          <p:grpSpPr bwMode="auto">
            <a:xfrm>
              <a:off x="6948264" y="4963636"/>
              <a:ext cx="1584176" cy="1596737"/>
              <a:chOff x="6948264" y="4963636"/>
              <a:chExt cx="1584176" cy="1596737"/>
            </a:xfrm>
          </p:grpSpPr>
          <p:pic>
            <p:nvPicPr>
              <p:cNvPr id="20491" name="Picture 2" descr="C:\Program Files\Microsoft Office\MEDIA\CAGCAT10\j0301252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4963636"/>
                <a:ext cx="1355254" cy="1158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6948455" y="6098784"/>
                <a:ext cx="1583985" cy="4619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zh-CN" altLang="en-US" b="1">
                    <a:solidFill>
                      <a:srgbClr val="C00000"/>
                    </a:solidFill>
                    <a:latin typeface="+mn-ea"/>
                    <a:ea typeface="+mn-ea"/>
                  </a:rPr>
                  <a:t>李总</a:t>
                </a:r>
              </a:p>
            </p:txBody>
          </p:sp>
        </p:grpSp>
      </p:grpSp>
      <p:grpSp>
        <p:nvGrpSpPr>
          <p:cNvPr id="20485" name="组合 12"/>
          <p:cNvGrpSpPr>
            <a:grpSpLocks/>
          </p:cNvGrpSpPr>
          <p:nvPr/>
        </p:nvGrpSpPr>
        <p:grpSpPr bwMode="auto">
          <a:xfrm>
            <a:off x="539750" y="4002088"/>
            <a:ext cx="3195638" cy="1758950"/>
            <a:chOff x="611560" y="4709589"/>
            <a:chExt cx="3196183" cy="1759213"/>
          </a:xfrm>
        </p:grpSpPr>
        <p:sp>
          <p:nvSpPr>
            <p:cNvPr id="20486" name="AutoShape 5"/>
            <p:cNvSpPr>
              <a:spLocks noChangeArrowheads="1"/>
            </p:cNvSpPr>
            <p:nvPr/>
          </p:nvSpPr>
          <p:spPr bwMode="auto">
            <a:xfrm>
              <a:off x="2512343" y="5360596"/>
              <a:ext cx="1295400" cy="457200"/>
            </a:xfrm>
            <a:prstGeom prst="leftArrow">
              <a:avLst>
                <a:gd name="adj1" fmla="val 50000"/>
                <a:gd name="adj2" fmla="val 708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FontTx/>
                <a:buChar char="•"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pic>
          <p:nvPicPr>
            <p:cNvPr id="20487" name="Picture 3" descr="C:\Program Files\Microsoft Office\MEDIA\CAGCAT10\j0233018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709589"/>
              <a:ext cx="1732509" cy="175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370013"/>
            <a:ext cx="8291512" cy="417671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 smtClean="0"/>
              <a:t>对软件开发过程中</a:t>
            </a:r>
            <a:r>
              <a:rPr lang="zh-CN" altLang="en-US" sz="2400" dirty="0" smtClean="0">
                <a:solidFill>
                  <a:srgbClr val="FF0000"/>
                </a:solidFill>
              </a:rPr>
              <a:t>各种风险</a:t>
            </a:r>
            <a:r>
              <a:rPr lang="zh-CN" altLang="en-US" sz="2400" dirty="0" smtClean="0"/>
              <a:t>进行分析、预测、评估、监控的过程。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什么是软件开发风险？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软件开发可能有哪些风险？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如何客观地预测风险？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如何评估风险带来的影响？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如何避免和消除风险？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如何提供工具支持风险分析？……</a:t>
            </a:r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647113" y="6408738"/>
            <a:ext cx="36671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B7180FD-76C1-48CD-A241-6DE7A390292C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风险管理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风险管理示例</a:t>
            </a:r>
            <a:r>
              <a:rPr lang="en-US" altLang="zh-CN" sz="3600" b="0" smtClean="0"/>
              <a:t>-MCS</a:t>
            </a:r>
            <a:r>
              <a:rPr lang="zh-CN" altLang="en-US" sz="3600" b="0" smtClean="0"/>
              <a:t>项目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C43E7D9-C62B-4944-B3E9-2EAAE44C24F8}" type="slidenum">
              <a:rPr kumimoji="0" lang="zh-CN" altLang="en-US" sz="1400" b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zh-CN" sz="1400" b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5540" name="Object 29"/>
          <p:cNvGraphicFramePr>
            <a:graphicFrameLocks noChangeAspect="1"/>
          </p:cNvGraphicFramePr>
          <p:nvPr/>
        </p:nvGraphicFramePr>
        <p:xfrm>
          <a:off x="107950" y="1916113"/>
          <a:ext cx="88773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Document" r:id="rId7" imgW="4239676" imgH="1657500" progId="Word.Document.8">
                  <p:embed/>
                </p:oleObj>
              </mc:Choice>
              <mc:Fallback>
                <p:oleObj name="Document" r:id="rId7" imgW="4239676" imgH="165750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916113"/>
                        <a:ext cx="8877300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人员管理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1296987"/>
          </a:xfrm>
        </p:spPr>
        <p:txBody>
          <a:bodyPr/>
          <a:lstStyle/>
          <a:p>
            <a:r>
              <a:rPr lang="zh-CN" altLang="en-US" sz="2800" dirty="0" smtClean="0"/>
              <a:t>软件项目团队</a:t>
            </a:r>
          </a:p>
          <a:p>
            <a:r>
              <a:rPr lang="zh-CN" altLang="en-US" sz="2800" dirty="0" smtClean="0"/>
              <a:t>约束和激励机制</a:t>
            </a:r>
          </a:p>
        </p:txBody>
      </p:sp>
      <p:sp>
        <p:nvSpPr>
          <p:cNvPr id="66564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F451F14-4C61-4493-9753-F6E94D8DEDE8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软件开发团队</a:t>
            </a:r>
          </a:p>
        </p:txBody>
      </p:sp>
      <p:sp>
        <p:nvSpPr>
          <p:cNvPr id="6861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7975" y="1370013"/>
            <a:ext cx="8467725" cy="41052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确定</a:t>
            </a:r>
            <a:r>
              <a:rPr lang="zh-CN" altLang="en-US" sz="2800" dirty="0" smtClean="0"/>
              <a:t>团队结构、</a:t>
            </a:r>
            <a:r>
              <a:rPr lang="zh-CN" altLang="en-US" sz="2800" dirty="0" smtClean="0">
                <a:solidFill>
                  <a:srgbClr val="FF0000"/>
                </a:solidFill>
              </a:rPr>
              <a:t>明确</a:t>
            </a:r>
            <a:r>
              <a:rPr lang="zh-CN" altLang="en-US" sz="2800" dirty="0" smtClean="0"/>
              <a:t>人员的角色和任务、</a:t>
            </a:r>
            <a:r>
              <a:rPr lang="zh-CN" altLang="en-US" sz="2800" dirty="0" smtClean="0">
                <a:solidFill>
                  <a:srgbClr val="FF0000"/>
                </a:solidFill>
              </a:rPr>
              <a:t>加强</a:t>
            </a:r>
            <a:r>
              <a:rPr lang="zh-CN" altLang="en-US" sz="2800" dirty="0" smtClean="0"/>
              <a:t>人员之间的交流与合作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chemeClr val="tx2"/>
                </a:solidFill>
              </a:rPr>
              <a:t>保证</a:t>
            </a:r>
            <a:r>
              <a:rPr lang="zh-CN" altLang="en-US" sz="2800" dirty="0" smtClean="0"/>
              <a:t>结构</a:t>
            </a:r>
            <a:r>
              <a:rPr lang="zh-CN" altLang="en-US" sz="2800" dirty="0" smtClean="0"/>
              <a:t>合理、任务明确、团结协作、交流顺畅。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/>
                <a:ea typeface="楷体_GB2312"/>
              </a:rPr>
              <a:t>根据</a:t>
            </a:r>
            <a:r>
              <a:rPr lang="zh-CN" altLang="en-US" sz="2400" dirty="0" smtClean="0">
                <a:latin typeface="楷体_GB2312"/>
                <a:ea typeface="楷体_GB2312"/>
              </a:rPr>
              <a:t>开发组织、软件项目和开发人员的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/>
                <a:ea typeface="楷体_GB2312"/>
              </a:rPr>
              <a:t>特点</a:t>
            </a:r>
            <a:r>
              <a:rPr lang="zh-CN" altLang="en-US" sz="2400" dirty="0" smtClean="0">
                <a:latin typeface="楷体_GB2312"/>
                <a:ea typeface="楷体_GB2312"/>
              </a:rPr>
              <a:t>来组建项目团队？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/>
                <a:ea typeface="楷体_GB2312"/>
              </a:rPr>
              <a:t>采取有效措施</a:t>
            </a:r>
            <a:r>
              <a:rPr lang="zh-CN" altLang="en-US" sz="2400" dirty="0" smtClean="0">
                <a:latin typeface="楷体_GB2312"/>
                <a:ea typeface="楷体_GB2312"/>
              </a:rPr>
              <a:t>来加强和促进人员之间的交流、沟通和合作？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/>
                <a:ea typeface="楷体_GB2312"/>
              </a:rPr>
              <a:t>提高</a:t>
            </a:r>
            <a:r>
              <a:rPr lang="zh-CN" altLang="en-US" sz="2400" dirty="0" smtClean="0">
                <a:latin typeface="楷体_GB2312"/>
                <a:ea typeface="楷体_GB2312"/>
              </a:rPr>
              <a:t>团队的合作精神？</a:t>
            </a:r>
          </a:p>
        </p:txBody>
      </p:sp>
      <p:sp>
        <p:nvSpPr>
          <p:cNvPr id="68612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4F5B0E0-D7F9-4620-8230-7DE25DB96E1B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软件开发团队示例</a:t>
            </a:r>
            <a:r>
              <a:rPr lang="en-US" altLang="zh-CN" sz="3600" b="0" smtClean="0"/>
              <a:t>-MCS</a:t>
            </a:r>
            <a:r>
              <a:rPr lang="zh-CN" altLang="en-US" sz="3600" b="0" smtClean="0"/>
              <a:t>项目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4A9EB29-A14A-4474-9726-E86A341BEE97}" type="slidenum">
              <a:rPr kumimoji="0" lang="zh-CN" altLang="en-US" sz="1400" b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zh-CN" sz="1400" b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35375" y="1412875"/>
            <a:ext cx="2089150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项目经理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0" y="3313113"/>
            <a:ext cx="936625" cy="831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/>
              <a:t>开发小组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4900" y="5187950"/>
            <a:ext cx="1152525" cy="8302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/>
              <a:t>质量保证小组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2225" y="5208588"/>
            <a:ext cx="1008063" cy="8302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/>
              <a:t>配置小组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075238" y="3333750"/>
            <a:ext cx="2089150" cy="4333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项目副经理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01925" y="3313113"/>
            <a:ext cx="935038" cy="831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dirty="0"/>
              <a:t>测试小组</a:t>
            </a:r>
          </a:p>
        </p:txBody>
      </p:sp>
      <p:cxnSp>
        <p:nvCxnSpPr>
          <p:cNvPr id="70666" name="肘形连接符 12"/>
          <p:cNvCxnSpPr>
            <a:cxnSpLocks noChangeShapeType="1"/>
            <a:stCxn id="5" idx="2"/>
            <a:endCxn id="11" idx="0"/>
          </p:cNvCxnSpPr>
          <p:nvPr/>
        </p:nvCxnSpPr>
        <p:spPr bwMode="auto">
          <a:xfrm rot="5400000">
            <a:off x="3190875" y="1824038"/>
            <a:ext cx="1468438" cy="1509712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7" name="直接连接符 21"/>
          <p:cNvCxnSpPr>
            <a:cxnSpLocks noChangeShapeType="1"/>
          </p:cNvCxnSpPr>
          <p:nvPr/>
        </p:nvCxnSpPr>
        <p:spPr bwMode="auto">
          <a:xfrm flipH="1">
            <a:off x="1801813" y="2579688"/>
            <a:ext cx="1368425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8" name="直接箭头连接符 24"/>
          <p:cNvCxnSpPr>
            <a:cxnSpLocks noChangeShapeType="1"/>
            <a:endCxn id="7" idx="0"/>
          </p:cNvCxnSpPr>
          <p:nvPr/>
        </p:nvCxnSpPr>
        <p:spPr bwMode="auto">
          <a:xfrm>
            <a:off x="1801813" y="2579688"/>
            <a:ext cx="0" cy="7334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9" name="直接连接符 28"/>
          <p:cNvCxnSpPr>
            <a:cxnSpLocks noChangeShapeType="1"/>
          </p:cNvCxnSpPr>
          <p:nvPr/>
        </p:nvCxnSpPr>
        <p:spPr bwMode="auto">
          <a:xfrm flipH="1">
            <a:off x="4643438" y="2579688"/>
            <a:ext cx="1836737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直接箭头连接符 30"/>
          <p:cNvCxnSpPr>
            <a:cxnSpLocks noChangeShapeType="1"/>
          </p:cNvCxnSpPr>
          <p:nvPr/>
        </p:nvCxnSpPr>
        <p:spPr bwMode="auto">
          <a:xfrm>
            <a:off x="6480175" y="2579688"/>
            <a:ext cx="0" cy="7334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1" name="直接连接符 33"/>
          <p:cNvCxnSpPr>
            <a:cxnSpLocks noChangeShapeType="1"/>
          </p:cNvCxnSpPr>
          <p:nvPr/>
        </p:nvCxnSpPr>
        <p:spPr bwMode="auto">
          <a:xfrm>
            <a:off x="5381625" y="4454525"/>
            <a:ext cx="1457325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2" name="直接连接符 35"/>
          <p:cNvCxnSpPr>
            <a:cxnSpLocks noChangeShapeType="1"/>
            <a:stCxn id="10" idx="2"/>
          </p:cNvCxnSpPr>
          <p:nvPr/>
        </p:nvCxnSpPr>
        <p:spPr bwMode="auto">
          <a:xfrm>
            <a:off x="6119813" y="3767138"/>
            <a:ext cx="0" cy="6873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3" name="直接箭头连接符 37"/>
          <p:cNvCxnSpPr>
            <a:cxnSpLocks noChangeShapeType="1"/>
          </p:cNvCxnSpPr>
          <p:nvPr/>
        </p:nvCxnSpPr>
        <p:spPr bwMode="auto">
          <a:xfrm>
            <a:off x="5381625" y="4454525"/>
            <a:ext cx="0" cy="735013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4" name="直接箭头连接符 38"/>
          <p:cNvCxnSpPr>
            <a:cxnSpLocks noChangeShapeType="1"/>
          </p:cNvCxnSpPr>
          <p:nvPr/>
        </p:nvCxnSpPr>
        <p:spPr bwMode="auto">
          <a:xfrm>
            <a:off x="6838950" y="4454525"/>
            <a:ext cx="0" cy="735013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约束和激励机制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441450"/>
            <a:ext cx="8501063" cy="27368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制定并实施</a:t>
            </a:r>
            <a:r>
              <a:rPr lang="zh-CN" altLang="en-US" sz="2800" dirty="0" smtClean="0"/>
              <a:t>纪律约束团体，通过激励机制激发人员激情、动力。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如何制定有效纪律确保项目得以顺利的实施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如何制定措施激励员工的积极性和热情</a:t>
            </a:r>
          </a:p>
          <a:p>
            <a:pPr lvl="1"/>
            <a:r>
              <a:rPr lang="en-US" altLang="zh-CN" sz="2400" dirty="0" smtClean="0">
                <a:latin typeface="楷体_GB2312"/>
                <a:ea typeface="楷体_GB2312"/>
              </a:rPr>
              <a:t>……</a:t>
            </a:r>
          </a:p>
        </p:txBody>
      </p:sp>
      <p:sp>
        <p:nvSpPr>
          <p:cNvPr id="71684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D9C77DE-4A54-4EA5-AE08-6BD9E1D616B1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纪律和激励机制示例</a:t>
            </a:r>
            <a:r>
              <a:rPr lang="en-US" altLang="zh-CN" sz="3600" b="0" smtClean="0"/>
              <a:t>-MCS</a:t>
            </a:r>
            <a:r>
              <a:rPr lang="zh-CN" altLang="en-US" sz="3600" b="0" smtClean="0"/>
              <a:t>项目</a:t>
            </a:r>
          </a:p>
        </p:txBody>
      </p:sp>
      <p:sp>
        <p:nvSpPr>
          <p:cNvPr id="73731" name="内容占位符 2"/>
          <p:cNvSpPr>
            <a:spLocks noGrp="1" noChangeArrowheads="1"/>
          </p:cNvSpPr>
          <p:nvPr>
            <p:ph idx="1"/>
          </p:nvPr>
        </p:nvSpPr>
        <p:spPr>
          <a:xfrm>
            <a:off x="361950" y="1452563"/>
            <a:ext cx="8291513" cy="2480493"/>
          </a:xfrm>
        </p:spPr>
        <p:txBody>
          <a:bodyPr/>
          <a:lstStyle/>
          <a:p>
            <a:r>
              <a:rPr lang="zh-CN" altLang="en-US" sz="2800" dirty="0" smtClean="0"/>
              <a:t>根据</a:t>
            </a:r>
            <a:r>
              <a:rPr lang="zh-CN" altLang="en-US" sz="2800" dirty="0" smtClean="0">
                <a:solidFill>
                  <a:srgbClr val="FF0000"/>
                </a:solidFill>
              </a:rPr>
              <a:t>任务完成情况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时间、质量等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考虑项目提成</a:t>
            </a:r>
            <a:endParaRPr lang="en-US" altLang="zh-CN" sz="2800" dirty="0" smtClean="0"/>
          </a:p>
          <a:p>
            <a:r>
              <a:rPr lang="zh-CN" altLang="en-US" sz="2800" dirty="0" smtClean="0"/>
              <a:t>给</a:t>
            </a:r>
            <a:r>
              <a:rPr lang="zh-CN" altLang="en-US" sz="2800" dirty="0" smtClean="0">
                <a:solidFill>
                  <a:srgbClr val="FF0000"/>
                </a:solidFill>
              </a:rPr>
              <a:t>有能力</a:t>
            </a:r>
            <a:r>
              <a:rPr lang="zh-CN" altLang="en-US" sz="2800" dirty="0" smtClean="0"/>
              <a:t>的团队成员提供更多学习和晋级机会</a:t>
            </a:r>
          </a:p>
          <a:p>
            <a:r>
              <a:rPr lang="zh-CN" altLang="en-US" sz="2800" dirty="0" smtClean="0"/>
              <a:t>迟到和早退将影响月度奖金</a:t>
            </a:r>
            <a:endParaRPr lang="en-US" altLang="zh-CN" sz="2800" dirty="0" smtClean="0"/>
          </a:p>
          <a:p>
            <a:r>
              <a:rPr lang="en-US" altLang="zh-CN" sz="2800" dirty="0" smtClean="0"/>
              <a:t>…… 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67777A6-C064-434C-8007-FA4BCEE84DED}" type="slidenum">
              <a:rPr kumimoji="0" lang="zh-CN" altLang="en-US" sz="1400" b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zh-CN" sz="1400" b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产品管理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2890664" cy="1872679"/>
          </a:xfrm>
        </p:spPr>
        <p:txBody>
          <a:bodyPr/>
          <a:lstStyle/>
          <a:p>
            <a:r>
              <a:rPr lang="zh-CN" altLang="en-US" sz="2800" dirty="0" smtClean="0"/>
              <a:t>软件需求管理</a:t>
            </a:r>
          </a:p>
          <a:p>
            <a:r>
              <a:rPr lang="zh-CN" altLang="en-US" sz="2800" dirty="0" smtClean="0"/>
              <a:t>软件质量保证</a:t>
            </a:r>
          </a:p>
          <a:p>
            <a:r>
              <a:rPr lang="zh-CN" altLang="en-US" sz="2800" dirty="0" smtClean="0"/>
              <a:t>软件配置管理</a:t>
            </a:r>
          </a:p>
        </p:txBody>
      </p:sp>
      <p:sp>
        <p:nvSpPr>
          <p:cNvPr id="74756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DF702DC-9EBB-4655-A448-70537FF17A67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软件需求管理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73188"/>
            <a:ext cx="8178800" cy="374491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 smtClean="0"/>
              <a:t>获取、文档化、评审用户需求，并对用户需求的变更进行控制和管理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如何获取需求？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如何撰写软件需求规格说明书？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如何对需求进行评审以发现需求文档中的问题？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如何控制需求的变更？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如何提供工具支持需求管理……</a:t>
            </a:r>
          </a:p>
        </p:txBody>
      </p:sp>
      <p:sp>
        <p:nvSpPr>
          <p:cNvPr id="76804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D08768E-0EC7-475C-B890-E90AC88AD02D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914400" y="47244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7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需求管理示例</a:t>
            </a:r>
            <a:r>
              <a:rPr lang="en-US" altLang="zh-CN" sz="3600" b="0" smtClean="0"/>
              <a:t>-MCS</a:t>
            </a:r>
            <a:r>
              <a:rPr lang="zh-CN" altLang="en-US" sz="3600" b="0" smtClean="0"/>
              <a:t>项目</a:t>
            </a:r>
          </a:p>
        </p:txBody>
      </p:sp>
      <p:sp>
        <p:nvSpPr>
          <p:cNvPr id="78851" name="内容占位符 2"/>
          <p:cNvSpPr>
            <a:spLocks noGrp="1" noChangeArrowheads="1"/>
          </p:cNvSpPr>
          <p:nvPr>
            <p:ph idx="1"/>
          </p:nvPr>
        </p:nvSpPr>
        <p:spPr>
          <a:xfrm>
            <a:off x="436563" y="1431925"/>
            <a:ext cx="7303789" cy="2447925"/>
          </a:xfrm>
        </p:spPr>
        <p:txBody>
          <a:bodyPr/>
          <a:lstStyle/>
          <a:p>
            <a:r>
              <a:rPr lang="zh-CN" altLang="en-US" sz="2800" dirty="0" smtClean="0"/>
              <a:t>任何</a:t>
            </a:r>
            <a:r>
              <a:rPr lang="zh-CN" altLang="en-US" sz="2800" dirty="0" smtClean="0"/>
              <a:t>需求的</a:t>
            </a:r>
            <a:r>
              <a:rPr lang="zh-CN" altLang="en-US" sz="2800" dirty="0" smtClean="0">
                <a:solidFill>
                  <a:srgbClr val="FF0000"/>
                </a:solidFill>
              </a:rPr>
              <a:t>提出</a:t>
            </a:r>
            <a:r>
              <a:rPr lang="zh-CN" altLang="en-US" sz="2800" dirty="0" smtClean="0">
                <a:solidFill>
                  <a:srgbClr val="FF0000"/>
                </a:solidFill>
              </a:rPr>
              <a:t>和变更</a:t>
            </a:r>
            <a:r>
              <a:rPr lang="zh-CN" altLang="en-US" sz="2800" dirty="0" smtClean="0"/>
              <a:t>必须得到</a:t>
            </a:r>
            <a:r>
              <a:rPr lang="zh-CN" altLang="en-US" sz="2800" dirty="0" smtClean="0">
                <a:solidFill>
                  <a:srgbClr val="FF0000"/>
                </a:solidFill>
              </a:rPr>
              <a:t>用户确认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需求的变更</a:t>
            </a:r>
            <a:r>
              <a:rPr lang="zh-CN" altLang="en-US" sz="2800" dirty="0" smtClean="0">
                <a:solidFill>
                  <a:srgbClr val="FF0000"/>
                </a:solidFill>
              </a:rPr>
              <a:t>必须提交</a:t>
            </a:r>
            <a:r>
              <a:rPr lang="zh-CN" altLang="en-US" sz="2800" dirty="0" smtClean="0"/>
              <a:t>书面申请</a:t>
            </a:r>
            <a:endParaRPr lang="en-US" altLang="zh-CN" sz="2800" dirty="0" smtClean="0"/>
          </a:p>
          <a:p>
            <a:r>
              <a:rPr lang="zh-CN" altLang="en-US" sz="2800" dirty="0" smtClean="0"/>
              <a:t>软件需求规格说明书</a:t>
            </a:r>
            <a:r>
              <a:rPr lang="zh-CN" altLang="en-US" sz="2800" dirty="0" smtClean="0">
                <a:solidFill>
                  <a:srgbClr val="FF0000"/>
                </a:solidFill>
              </a:rPr>
              <a:t>必须</a:t>
            </a:r>
            <a:r>
              <a:rPr lang="zh-CN" altLang="en-US" sz="2800" dirty="0" smtClean="0">
                <a:solidFill>
                  <a:srgbClr val="FF0000"/>
                </a:solidFill>
              </a:rPr>
              <a:t>按规范</a:t>
            </a:r>
            <a:r>
              <a:rPr lang="zh-CN" altLang="en-US" sz="2800" dirty="0" smtClean="0"/>
              <a:t>撰写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必须</a:t>
            </a:r>
            <a:r>
              <a:rPr lang="zh-CN" altLang="en-US" sz="2800" dirty="0" smtClean="0"/>
              <a:t>将变化的需求</a:t>
            </a:r>
            <a:r>
              <a:rPr lang="zh-CN" altLang="en-US" sz="2800" dirty="0" smtClean="0">
                <a:solidFill>
                  <a:srgbClr val="FF0000"/>
                </a:solidFill>
              </a:rPr>
              <a:t>告知</a:t>
            </a:r>
            <a:r>
              <a:rPr lang="zh-CN" altLang="en-US" sz="2800" dirty="0" smtClean="0"/>
              <a:t>相关小组和个人</a:t>
            </a:r>
            <a:endParaRPr lang="en-US" altLang="zh-CN" sz="2800" dirty="0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82B5523-006B-4128-A3D6-4947FE2FC4E0}" type="slidenum">
              <a:rPr kumimoji="0" lang="zh-CN" altLang="en-US" sz="1400" b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zh-CN" sz="1400" b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85800"/>
          </a:xfrm>
        </p:spPr>
        <p:txBody>
          <a:bodyPr/>
          <a:lstStyle/>
          <a:p>
            <a:r>
              <a:rPr lang="zh-CN" altLang="en-US" sz="3600" b="0" smtClean="0"/>
              <a:t>案例(</a:t>
            </a:r>
            <a:r>
              <a:rPr lang="en-US" altLang="zh-CN" sz="3600" b="0" smtClean="0"/>
              <a:t>2/3)</a:t>
            </a:r>
          </a:p>
        </p:txBody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95288" y="1230313"/>
            <a:ext cx="7848600" cy="3062287"/>
          </a:xfrm>
        </p:spPr>
        <p:txBody>
          <a:bodyPr/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项目要求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_GB2312"/>
                <a:ea typeface="楷体_GB2312"/>
              </a:rPr>
              <a:t>时间限制：6个月</a:t>
            </a: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_GB2312"/>
                <a:ea typeface="楷体_GB2312"/>
              </a:rPr>
              <a:t>人员限制：</a:t>
            </a:r>
            <a:r>
              <a:rPr lang="en-US" altLang="zh-CN" sz="2000" dirty="0" smtClean="0">
                <a:latin typeface="楷体_GB2312"/>
                <a:ea typeface="楷体_GB2312"/>
              </a:rPr>
              <a:t>5</a:t>
            </a:r>
            <a:r>
              <a:rPr lang="zh-CN" altLang="en-US" sz="2000" dirty="0" smtClean="0">
                <a:latin typeface="楷体_GB2312"/>
                <a:ea typeface="楷体_GB2312"/>
              </a:rPr>
              <a:t>个人</a:t>
            </a:r>
          </a:p>
          <a:p>
            <a:pPr lvl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000" dirty="0" smtClean="0">
                <a:latin typeface="楷体_GB2312"/>
                <a:ea typeface="楷体_GB2312"/>
              </a:rPr>
              <a:t>成本限制：</a:t>
            </a:r>
            <a:r>
              <a:rPr lang="en-US" altLang="zh-CN" sz="2000" dirty="0" smtClean="0">
                <a:latin typeface="楷体_GB2312"/>
                <a:ea typeface="楷体_GB2312"/>
              </a:rPr>
              <a:t>5</a:t>
            </a:r>
            <a:r>
              <a:rPr lang="zh-CN" altLang="en-US" sz="2000" dirty="0" smtClean="0">
                <a:latin typeface="楷体_GB2312"/>
                <a:ea typeface="楷体_GB2312"/>
              </a:rPr>
              <a:t>0万元</a:t>
            </a:r>
            <a:endParaRPr lang="en-US" altLang="zh-CN" sz="2000" dirty="0" smtClean="0">
              <a:latin typeface="楷体_GB2312"/>
              <a:ea typeface="楷体_GB2312"/>
            </a:endParaRPr>
          </a:p>
          <a:p>
            <a:pPr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zh-CN" sz="2000" dirty="0" smtClean="0">
                <a:solidFill>
                  <a:srgbClr val="FF0000"/>
                </a:solidFill>
              </a:rPr>
              <a:t>软件需求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以</a:t>
            </a:r>
            <a:r>
              <a:rPr lang="zh-CN" altLang="zh-CN" sz="2000" dirty="0" smtClean="0">
                <a:solidFill>
                  <a:schemeClr val="tx2"/>
                </a:solidFill>
              </a:rPr>
              <a:t>双方共同签字认可</a:t>
            </a:r>
            <a:r>
              <a:rPr lang="zh-CN" altLang="zh-CN" sz="2000" dirty="0" smtClean="0"/>
              <a:t>的</a:t>
            </a:r>
            <a:r>
              <a:rPr lang="zh-CN" altLang="zh-CN" sz="2000" dirty="0" smtClean="0">
                <a:solidFill>
                  <a:srgbClr val="FF0000"/>
                </a:solidFill>
              </a:rPr>
              <a:t>软件需求规格说明书</a:t>
            </a:r>
            <a:r>
              <a:rPr lang="zh-CN" altLang="zh-CN" sz="2000" dirty="0" smtClean="0"/>
              <a:t>为基准。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zh-CN" sz="2000" dirty="0" smtClean="0">
                <a:solidFill>
                  <a:srgbClr val="FF0000"/>
                </a:solidFill>
              </a:rPr>
              <a:t>项目交付</a:t>
            </a:r>
            <a:r>
              <a:rPr lang="zh-CN" altLang="en-US" sz="2000" dirty="0" smtClean="0">
                <a:solidFill>
                  <a:srgbClr val="FF0000"/>
                </a:solidFill>
              </a:rPr>
              <a:t>要求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目标软件系统、用户使用手册、系统安装手册</a:t>
            </a:r>
          </a:p>
        </p:txBody>
      </p:sp>
      <p:pic>
        <p:nvPicPr>
          <p:cNvPr id="22532" name="Picture 3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1196975"/>
            <a:ext cx="1701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软件质量保证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79525"/>
            <a:ext cx="8467725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 smtClean="0"/>
              <a:t>软件项目实施过程中，为软件产品的质量提供某种</a:t>
            </a:r>
            <a:r>
              <a:rPr lang="zh-CN" altLang="en-US" sz="2400" dirty="0" smtClean="0">
                <a:solidFill>
                  <a:srgbClr val="FF0000"/>
                </a:solidFill>
              </a:rPr>
              <a:t>可视性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知道哪些地方有质量问题，便于改进方法和措施，提高软件产品的质量。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高质量的软件体现在哪些方面？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如何保证软件产品的质量？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如何发现软件的质量问题？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如何制定软件产品质量保证计划？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如何有效落实和实施计划？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如何提供工具支持软件质量保证？……</a:t>
            </a:r>
          </a:p>
        </p:txBody>
      </p:sp>
      <p:sp>
        <p:nvSpPr>
          <p:cNvPr id="79876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CD3B9F3-69A1-4E9F-8FAB-8724C07E6C8E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质量保证示例</a:t>
            </a:r>
            <a:r>
              <a:rPr lang="en-US" altLang="zh-CN" sz="3600" b="0" smtClean="0"/>
              <a:t>-MCS</a:t>
            </a:r>
            <a:r>
              <a:rPr lang="zh-CN" altLang="en-US" sz="3600" b="0" smtClean="0"/>
              <a:t>项目</a:t>
            </a:r>
          </a:p>
        </p:txBody>
      </p:sp>
      <p:sp>
        <p:nvSpPr>
          <p:cNvPr id="81923" name="内容占位符 2"/>
          <p:cNvSpPr>
            <a:spLocks noGrp="1" noChangeArrowheads="1"/>
          </p:cNvSpPr>
          <p:nvPr>
            <p:ph idx="1"/>
          </p:nvPr>
        </p:nvSpPr>
        <p:spPr>
          <a:xfrm>
            <a:off x="414338" y="1420813"/>
            <a:ext cx="8178800" cy="3024187"/>
          </a:xfrm>
        </p:spPr>
        <p:txBody>
          <a:bodyPr/>
          <a:lstStyle/>
          <a:p>
            <a:r>
              <a:rPr lang="zh-CN" altLang="en-US" sz="2800" dirty="0" smtClean="0"/>
              <a:t>成立质量保证小组</a:t>
            </a:r>
            <a:endParaRPr lang="en-US" altLang="zh-CN" sz="2800" dirty="0" smtClean="0"/>
          </a:p>
          <a:p>
            <a:r>
              <a:rPr lang="zh-CN" altLang="en-US" sz="2800" dirty="0" smtClean="0"/>
              <a:t>制订质量保证</a:t>
            </a:r>
            <a:r>
              <a:rPr lang="zh-CN" altLang="en-US" sz="2800" dirty="0" smtClean="0"/>
              <a:t>计划</a:t>
            </a:r>
            <a:endParaRPr lang="en-US" altLang="zh-CN" sz="2800" dirty="0" smtClean="0"/>
          </a:p>
          <a:p>
            <a:r>
              <a:rPr lang="zh-CN" altLang="en-US" sz="2800" dirty="0" smtClean="0"/>
              <a:t>制订和</a:t>
            </a:r>
            <a:r>
              <a:rPr lang="zh-CN" altLang="en-US" sz="2800" dirty="0" smtClean="0"/>
              <a:t>遵循技术规范和标准</a:t>
            </a:r>
            <a:endParaRPr lang="en-US" altLang="zh-CN" sz="2800" dirty="0" smtClean="0"/>
          </a:p>
          <a:p>
            <a:r>
              <a:rPr lang="zh-CN" altLang="en-US" sz="2800" dirty="0" smtClean="0"/>
              <a:t>对代码进行测试</a:t>
            </a:r>
            <a:endParaRPr lang="en-US" altLang="zh-CN" sz="2800" dirty="0" smtClean="0"/>
          </a:p>
          <a:p>
            <a:r>
              <a:rPr lang="zh-CN" altLang="en-US" sz="2800" dirty="0" smtClean="0"/>
              <a:t>对文档进行评审</a:t>
            </a:r>
            <a:endParaRPr lang="en-US" altLang="zh-CN" sz="2800" dirty="0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D173B89-D3F4-49BF-B828-A3B165D6036C}" type="slidenum">
              <a:rPr kumimoji="0" lang="zh-CN" altLang="en-US" sz="1400" b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kumimoji="0" lang="en-US" altLang="zh-CN" sz="1400" b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软件配置管理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335088"/>
            <a:ext cx="8301038" cy="4438650"/>
          </a:xfrm>
        </p:spPr>
        <p:txBody>
          <a:bodyPr/>
          <a:lstStyle/>
          <a:p>
            <a:r>
              <a:rPr lang="zh-CN" altLang="en-US" sz="2400" dirty="0" smtClean="0"/>
              <a:t>对软件产品进行标识、存储、变更和发放，</a:t>
            </a:r>
            <a:r>
              <a:rPr lang="zh-CN" altLang="en-US" sz="2400" dirty="0" smtClean="0"/>
              <a:t>记录并报告</a:t>
            </a:r>
            <a:r>
              <a:rPr lang="zh-CN" altLang="en-US" sz="2400" dirty="0" smtClean="0"/>
              <a:t>其状态，验证软件产品的正确性和一致性，并对上述工作的审计过程。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如何标识软件产品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如何描述软件产品？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如何对其软件产品的版本进行控制？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如何控制软件产品的变更？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如何制定软件配置计划？</a:t>
            </a:r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如何利用工具支持软件配置活动……</a:t>
            </a:r>
          </a:p>
        </p:txBody>
      </p:sp>
      <p:sp>
        <p:nvSpPr>
          <p:cNvPr id="82948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3CAA8EF-4479-4D79-A0C7-C8CC84ED51D7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软件配置管理示例</a:t>
            </a:r>
            <a:r>
              <a:rPr lang="en-US" altLang="zh-CN" sz="3600" b="0" smtClean="0"/>
              <a:t>-MCS</a:t>
            </a:r>
            <a:r>
              <a:rPr lang="zh-CN" altLang="en-US" sz="3600" b="0" smtClean="0"/>
              <a:t>项目</a:t>
            </a:r>
          </a:p>
        </p:txBody>
      </p:sp>
      <p:sp>
        <p:nvSpPr>
          <p:cNvPr id="84995" name="内容占位符 2"/>
          <p:cNvSpPr>
            <a:spLocks noGrp="1" noChangeArrowheads="1"/>
          </p:cNvSpPr>
          <p:nvPr>
            <p:ph idx="1"/>
          </p:nvPr>
        </p:nvSpPr>
        <p:spPr>
          <a:xfrm>
            <a:off x="393700" y="1393825"/>
            <a:ext cx="8178800" cy="4051300"/>
          </a:xfrm>
        </p:spPr>
        <p:txBody>
          <a:bodyPr/>
          <a:lstStyle/>
          <a:p>
            <a:r>
              <a:rPr lang="zh-CN" altLang="en-US" sz="2800" dirty="0" smtClean="0"/>
              <a:t>制定软件配置管理计划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明确配置项及其标识、明确基线</a:t>
            </a:r>
            <a:endParaRPr lang="en-US" altLang="zh-CN" sz="2400" dirty="0" smtClean="0">
              <a:latin typeface="楷体_GB2312"/>
              <a:ea typeface="楷体_GB2312"/>
            </a:endParaRPr>
          </a:p>
          <a:p>
            <a:r>
              <a:rPr lang="zh-CN" altLang="en-US" sz="2800" dirty="0" smtClean="0"/>
              <a:t>成立软件配置管理小组</a:t>
            </a:r>
            <a:endParaRPr lang="en-US" altLang="zh-CN" sz="2800" dirty="0" smtClean="0"/>
          </a:p>
          <a:p>
            <a:r>
              <a:rPr lang="zh-CN" altLang="en-US" sz="2800" dirty="0" smtClean="0"/>
              <a:t>选定配置管理软件工具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latin typeface="楷体_GB2312"/>
                <a:ea typeface="楷体_GB2312"/>
              </a:rPr>
              <a:t>Microsoft SourceSafe(VSS)</a:t>
            </a:r>
            <a:r>
              <a:rPr lang="zh-CN" altLang="en-US" sz="2400" dirty="0" smtClean="0">
                <a:latin typeface="楷体_GB2312"/>
                <a:ea typeface="楷体_GB2312"/>
              </a:rPr>
              <a:t>、</a:t>
            </a:r>
            <a:r>
              <a:rPr lang="en-US" altLang="zh-CN" sz="2400" dirty="0" smtClean="0">
                <a:latin typeface="楷体_GB2312"/>
                <a:ea typeface="楷体_GB2312"/>
              </a:rPr>
              <a:t>PVCS(</a:t>
            </a:r>
            <a:r>
              <a:rPr lang="en-US" altLang="zh-CN" sz="2400" dirty="0" err="1" smtClean="0">
                <a:latin typeface="楷体_GB2312"/>
                <a:ea typeface="楷体_GB2312"/>
              </a:rPr>
              <a:t>Merant</a:t>
            </a:r>
            <a:r>
              <a:rPr lang="en-US" altLang="zh-CN" sz="2400" dirty="0" smtClean="0">
                <a:latin typeface="楷体_GB2312"/>
                <a:ea typeface="楷体_GB2312"/>
              </a:rPr>
              <a:t>)</a:t>
            </a:r>
          </a:p>
          <a:p>
            <a:r>
              <a:rPr lang="zh-CN" altLang="en-US" sz="2800" dirty="0" smtClean="0"/>
              <a:t>版本控制</a:t>
            </a:r>
            <a:endParaRPr lang="en-US" altLang="zh-CN" sz="2800" dirty="0" smtClean="0"/>
          </a:p>
          <a:p>
            <a:r>
              <a:rPr lang="zh-CN" altLang="en-US" sz="2800" dirty="0" smtClean="0"/>
              <a:t>定期审计</a:t>
            </a:r>
            <a:endParaRPr lang="en-US" altLang="zh-CN" sz="2800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49F7258-EFE8-4A66-85BD-0D7968CD3185}" type="slidenum">
              <a:rPr kumimoji="0" lang="zh-CN" altLang="en-US" sz="1400" b="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kumimoji="0" lang="en-US" altLang="zh-CN" sz="1400" b="0" smtClean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内容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25450" y="1431925"/>
            <a:ext cx="8178800" cy="3024188"/>
          </a:xfrm>
        </p:spPr>
        <p:txBody>
          <a:bodyPr/>
          <a:lstStyle/>
          <a:p>
            <a:pPr>
              <a:defRPr/>
            </a:pPr>
            <a:r>
              <a:rPr lang="zh-CN" altLang="en-US" sz="2800" b="0" dirty="0">
                <a:solidFill>
                  <a:schemeClr val="bg1">
                    <a:lumMod val="75000"/>
                  </a:schemeClr>
                </a:solidFill>
              </a:rPr>
              <a:t>软件项目案例</a:t>
            </a:r>
            <a:endParaRPr lang="en-US" altLang="zh-CN" sz="2800" b="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2800" b="0" dirty="0">
                <a:solidFill>
                  <a:schemeClr val="bg1">
                    <a:lumMod val="75000"/>
                  </a:schemeClr>
                </a:solidFill>
              </a:rPr>
              <a:t>软件项目的特点</a:t>
            </a:r>
          </a:p>
          <a:p>
            <a:pPr>
              <a:defRPr/>
            </a:pPr>
            <a:r>
              <a:rPr lang="zh-CN" altLang="en-US" sz="2800" b="0" dirty="0">
                <a:solidFill>
                  <a:schemeClr val="bg1">
                    <a:lumMod val="75000"/>
                  </a:schemeClr>
                </a:solidFill>
              </a:rPr>
              <a:t>管理在软件工程中的重要性</a:t>
            </a:r>
            <a:endParaRPr lang="en-US" altLang="zh-CN" sz="2800" b="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2800" b="0" dirty="0">
                <a:solidFill>
                  <a:schemeClr val="bg1">
                    <a:lumMod val="75000"/>
                  </a:schemeClr>
                </a:solidFill>
              </a:rPr>
              <a:t>软件项目管理的内容</a:t>
            </a:r>
            <a:endParaRPr lang="en-US" altLang="zh-CN" sz="2800" b="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2800" b="0" dirty="0" smtClean="0">
                <a:solidFill>
                  <a:srgbClr val="FF0000"/>
                </a:solidFill>
              </a:rPr>
              <a:t>小结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sp>
        <p:nvSpPr>
          <p:cNvPr id="86020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77288" y="6408738"/>
            <a:ext cx="36671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639D0D0-AA6B-46C2-9D5E-6E9115EE181F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2376487"/>
          </a:xfrm>
        </p:spPr>
        <p:txBody>
          <a:bodyPr/>
          <a:lstStyle/>
          <a:p>
            <a:r>
              <a:rPr lang="zh-CN" altLang="en-US" sz="2800" dirty="0" smtClean="0"/>
              <a:t>软件项目的实施</a:t>
            </a:r>
            <a:r>
              <a:rPr lang="zh-CN" altLang="en-US" sz="2800" dirty="0" smtClean="0">
                <a:solidFill>
                  <a:srgbClr val="FF0000"/>
                </a:solidFill>
              </a:rPr>
              <a:t>需要</a:t>
            </a:r>
            <a:r>
              <a:rPr lang="zh-CN" altLang="en-US" sz="2800" dirty="0" smtClean="0"/>
              <a:t>有效的管理</a:t>
            </a:r>
            <a:endParaRPr lang="en-US" altLang="zh-CN" sz="2800" dirty="0" smtClean="0"/>
          </a:p>
          <a:p>
            <a:r>
              <a:rPr lang="zh-CN" altLang="en-US" sz="2800" dirty="0" smtClean="0"/>
              <a:t>软件项目管理</a:t>
            </a:r>
            <a:r>
              <a:rPr lang="zh-CN" altLang="en-US" sz="2800" dirty="0" smtClean="0">
                <a:solidFill>
                  <a:srgbClr val="FF0000"/>
                </a:solidFill>
              </a:rPr>
              <a:t>涉及</a:t>
            </a:r>
            <a:r>
              <a:rPr lang="zh-CN" altLang="en-US" sz="2800" dirty="0" smtClean="0"/>
              <a:t>多</a:t>
            </a:r>
            <a:r>
              <a:rPr lang="zh-CN" altLang="en-US" sz="2800" dirty="0" smtClean="0"/>
              <a:t>个不同的方面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楷体_GB2312"/>
                <a:ea typeface="楷体_GB2312"/>
              </a:rPr>
              <a:t>过程、人员和产品</a:t>
            </a:r>
          </a:p>
          <a:p>
            <a:r>
              <a:rPr lang="zh-CN" altLang="en-US" sz="2800" dirty="0" smtClean="0"/>
              <a:t>项目管理</a:t>
            </a:r>
            <a:r>
              <a:rPr lang="zh-CN" altLang="en-US" sz="2800" dirty="0" smtClean="0">
                <a:solidFill>
                  <a:srgbClr val="FF0000"/>
                </a:solidFill>
              </a:rPr>
              <a:t>贯穿</a:t>
            </a:r>
            <a:r>
              <a:rPr lang="zh-CN" altLang="en-US" sz="2800" dirty="0" smtClean="0"/>
              <a:t>软件开发全过程</a:t>
            </a:r>
          </a:p>
        </p:txBody>
      </p:sp>
      <p:sp>
        <p:nvSpPr>
          <p:cNvPr id="8806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647113" y="6408738"/>
            <a:ext cx="36671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41B0A68-3026-4A14-915C-F7D9C8E6560D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本讲小结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案例(</a:t>
            </a:r>
            <a:r>
              <a:rPr lang="en-US" altLang="zh-CN" sz="3600" b="0" smtClean="0"/>
              <a:t>3/3)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178800" cy="3097212"/>
          </a:xfrm>
        </p:spPr>
        <p:txBody>
          <a:bodyPr/>
          <a:lstStyle/>
          <a:p>
            <a:pPr>
              <a:lnSpc>
                <a:spcPts val="3900"/>
              </a:lnSpc>
              <a:spcBef>
                <a:spcPct val="0"/>
              </a:spcBef>
            </a:pPr>
            <a:r>
              <a:rPr lang="zh-CN" altLang="en-US" sz="2400" smtClean="0"/>
              <a:t>如何着手开展工作？</a:t>
            </a:r>
          </a:p>
          <a:p>
            <a:pPr>
              <a:lnSpc>
                <a:spcPts val="3900"/>
              </a:lnSpc>
              <a:spcBef>
                <a:spcPct val="0"/>
              </a:spcBef>
            </a:pPr>
            <a:r>
              <a:rPr lang="zh-CN" altLang="en-US" sz="2400" smtClean="0"/>
              <a:t>能否</a:t>
            </a:r>
            <a:r>
              <a:rPr lang="en-US" altLang="zh-CN" sz="2400" smtClean="0"/>
              <a:t>/</a:t>
            </a:r>
            <a:r>
              <a:rPr lang="zh-CN" altLang="en-US" sz="2400" smtClean="0"/>
              <a:t>如何保证在规定时间范围内完成工程？</a:t>
            </a:r>
          </a:p>
          <a:p>
            <a:pPr>
              <a:lnSpc>
                <a:spcPts val="3900"/>
              </a:lnSpc>
              <a:spcBef>
                <a:spcPct val="0"/>
              </a:spcBef>
            </a:pPr>
            <a:r>
              <a:rPr lang="zh-CN" altLang="en-US" sz="2400" smtClean="0"/>
              <a:t>如何保证软件项目的质量？</a:t>
            </a:r>
          </a:p>
          <a:p>
            <a:pPr>
              <a:lnSpc>
                <a:spcPts val="3900"/>
              </a:lnSpc>
              <a:spcBef>
                <a:spcPct val="0"/>
              </a:spcBef>
            </a:pPr>
            <a:r>
              <a:rPr lang="zh-CN" altLang="en-US" sz="2400" smtClean="0"/>
              <a:t>如何确保项目不会失控？</a:t>
            </a:r>
          </a:p>
          <a:p>
            <a:pPr>
              <a:lnSpc>
                <a:spcPts val="3900"/>
              </a:lnSpc>
              <a:spcBef>
                <a:spcPct val="0"/>
              </a:spcBef>
            </a:pPr>
            <a:r>
              <a:rPr lang="zh-CN" altLang="en-US" sz="2400" smtClean="0"/>
              <a:t>如何在实施过程中处理各种应急事件？</a:t>
            </a:r>
            <a:endParaRPr lang="en-US" altLang="zh-CN" sz="2400" smtClean="0"/>
          </a:p>
          <a:p>
            <a:pPr>
              <a:lnSpc>
                <a:spcPts val="3900"/>
              </a:lnSpc>
              <a:spcBef>
                <a:spcPct val="0"/>
              </a:spcBef>
            </a:pPr>
            <a:r>
              <a:rPr lang="en-US" altLang="zh-CN" sz="2400" smtClean="0"/>
              <a:t>……</a:t>
            </a:r>
            <a:endParaRPr lang="zh-CN" altLang="en-US" sz="2400" smtClean="0"/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77288" y="6408738"/>
            <a:ext cx="36671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1A14A23-4873-4712-A7D4-38F5DAF56A7F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内容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31800" y="1339850"/>
            <a:ext cx="8178800" cy="31686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软件项目案例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软件项目的特点</a:t>
            </a:r>
          </a:p>
          <a:p>
            <a:pPr>
              <a:defRPr/>
            </a:pPr>
            <a:r>
              <a:rPr lang="zh-CN" altLang="en-US" sz="2800" dirty="0"/>
              <a:t>管理在软件工程中的重要性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软件项目管理的内容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 smtClean="0"/>
              <a:t>小结</a:t>
            </a:r>
            <a:endParaRPr lang="zh-CN" altLang="en-US" sz="2800" dirty="0"/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77288" y="6408738"/>
            <a:ext cx="36671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DA28265-70D5-4D66-A5B2-EA2D8F98EF4C}" type="slidenum">
              <a:rPr kumimoji="0"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何谓项目</a:t>
            </a:r>
            <a:r>
              <a:rPr lang="en-US" altLang="zh-CN" sz="3600" b="0" smtClean="0"/>
              <a:t>(</a:t>
            </a:r>
            <a:r>
              <a:rPr lang="en-US" altLang="zh-CN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altLang="zh-CN" sz="3600" b="0" smtClean="0"/>
              <a:t>)?</a:t>
            </a:r>
            <a:endParaRPr lang="zh-CN" altLang="en-US" sz="3600" b="0" smtClean="0"/>
          </a:p>
        </p:txBody>
      </p:sp>
      <p:sp>
        <p:nvSpPr>
          <p:cNvPr id="28675" name="内容占位符 1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178800" cy="3384550"/>
          </a:xfrm>
        </p:spPr>
        <p:txBody>
          <a:bodyPr/>
          <a:lstStyle/>
          <a:p>
            <a:pPr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 smtClean="0"/>
              <a:t>为创建一个唯一</a:t>
            </a:r>
            <a:r>
              <a:rPr lang="zh-CN" altLang="en-US" sz="2400" dirty="0" smtClean="0"/>
              <a:t>产品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</a:t>
            </a:r>
            <a:r>
              <a:rPr lang="zh-CN" altLang="en-US" sz="2400" dirty="0" smtClean="0"/>
              <a:t>提供唯一</a:t>
            </a:r>
            <a:r>
              <a:rPr lang="zh-CN" altLang="en-US" sz="2400" dirty="0" smtClean="0"/>
              <a:t>服务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而</a:t>
            </a:r>
            <a:r>
              <a:rPr lang="zh-CN" altLang="en-US" sz="2400" dirty="0" smtClean="0"/>
              <a:t>进行的工作</a:t>
            </a:r>
            <a:endParaRPr lang="en-US" altLang="zh-CN" sz="2400" dirty="0" smtClean="0"/>
          </a:p>
          <a:p>
            <a:pPr>
              <a:lnSpc>
                <a:spcPts val="35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 smtClean="0"/>
              <a:t>项目示例</a:t>
            </a:r>
            <a:endParaRPr lang="en-US" altLang="zh-CN" sz="2400" dirty="0" smtClean="0"/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>
                <a:latin typeface="楷体_GB2312"/>
                <a:ea typeface="楷体_GB2312"/>
              </a:rPr>
              <a:t>“高超音速飞行器”项目</a:t>
            </a:r>
            <a:endParaRPr lang="en-US" altLang="zh-CN" sz="2400" dirty="0" smtClean="0">
              <a:latin typeface="楷体_GB2312"/>
              <a:ea typeface="楷体_GB2312"/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>
                <a:latin typeface="楷体_GB2312"/>
                <a:ea typeface="楷体_GB2312"/>
              </a:rPr>
              <a:t>“</a:t>
            </a:r>
            <a:r>
              <a:rPr lang="en-US" altLang="zh-CN" sz="2400" dirty="0" smtClean="0">
                <a:latin typeface="楷体_GB2312"/>
                <a:ea typeface="楷体_GB2312"/>
              </a:rPr>
              <a:t>Windows10</a:t>
            </a:r>
            <a:r>
              <a:rPr lang="zh-CN" altLang="en-US" sz="2400" dirty="0" smtClean="0">
                <a:latin typeface="楷体_GB2312"/>
                <a:ea typeface="楷体_GB2312"/>
              </a:rPr>
              <a:t>”项目</a:t>
            </a:r>
            <a:endParaRPr lang="en-US" altLang="zh-CN" sz="2400" dirty="0" smtClean="0">
              <a:latin typeface="楷体_GB2312"/>
              <a:ea typeface="楷体_GB2312"/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>
                <a:latin typeface="楷体_GB2312"/>
                <a:ea typeface="楷体_GB2312"/>
              </a:rPr>
              <a:t>“载人飞船”项目</a:t>
            </a:r>
            <a:endParaRPr lang="en-US" altLang="zh-CN" sz="2400" dirty="0" smtClean="0">
              <a:latin typeface="楷体_GB2312"/>
              <a:ea typeface="楷体_GB2312"/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>
                <a:latin typeface="楷体_GB2312"/>
                <a:ea typeface="楷体_GB2312"/>
              </a:rPr>
              <a:t>“华中科技大学</a:t>
            </a:r>
            <a:r>
              <a:rPr lang="en-US" altLang="zh-CN" sz="2400" dirty="0" smtClean="0">
                <a:latin typeface="楷体_GB2312"/>
                <a:ea typeface="楷体_GB2312"/>
              </a:rPr>
              <a:t>HUB</a:t>
            </a:r>
            <a:r>
              <a:rPr lang="zh-CN" altLang="en-US" sz="2400" dirty="0" smtClean="0">
                <a:latin typeface="楷体_GB2312"/>
                <a:ea typeface="楷体_GB2312"/>
              </a:rPr>
              <a:t>系统”项目</a:t>
            </a:r>
            <a:endParaRPr lang="en-US" altLang="zh-CN" sz="2400" dirty="0" smtClean="0">
              <a:latin typeface="楷体_GB2312"/>
              <a:ea typeface="楷体_GB2312"/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en-US" altLang="zh-CN" sz="2400" dirty="0" smtClean="0">
                <a:latin typeface="楷体_GB2312"/>
                <a:ea typeface="楷体_GB2312"/>
              </a:rPr>
              <a:t> 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项目特点</a:t>
            </a:r>
          </a:p>
        </p:txBody>
      </p:sp>
      <p:sp>
        <p:nvSpPr>
          <p:cNvPr id="29699" name="内容占位符 1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178800" cy="24479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</a:rPr>
              <a:t>目标性</a:t>
            </a:r>
            <a:r>
              <a:rPr lang="en-US" altLang="zh-CN" sz="2400" smtClean="0"/>
              <a:t>: </a:t>
            </a:r>
            <a:r>
              <a:rPr lang="zh-CN" altLang="en-US" sz="2400" smtClean="0"/>
              <a:t>获得预期的结果</a:t>
            </a:r>
            <a:endParaRPr lang="en-US" altLang="zh-CN" sz="240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</a:rPr>
              <a:t>周期性</a:t>
            </a:r>
            <a:r>
              <a:rPr lang="en-US" altLang="zh-CN" sz="2400" smtClean="0"/>
              <a:t>: </a:t>
            </a:r>
            <a:r>
              <a:rPr lang="zh-CN" altLang="en-US" sz="2400" smtClean="0"/>
              <a:t>限定时间内完成</a:t>
            </a:r>
            <a:endParaRPr lang="en-US" altLang="zh-CN" sz="240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</a:rPr>
              <a:t>约束性</a:t>
            </a:r>
            <a:r>
              <a:rPr lang="en-US" altLang="zh-CN" sz="2400" smtClean="0"/>
              <a:t>: </a:t>
            </a:r>
            <a:r>
              <a:rPr lang="zh-CN" altLang="en-US" sz="2400" smtClean="0"/>
              <a:t>有限资源（如人员、成本、工具等）</a:t>
            </a:r>
            <a:endParaRPr lang="en-US" altLang="zh-CN" sz="240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</a:rPr>
              <a:t>不确定性</a:t>
            </a:r>
            <a:r>
              <a:rPr lang="en-US" altLang="zh-CN" sz="2400" smtClean="0"/>
              <a:t>: </a:t>
            </a:r>
            <a:r>
              <a:rPr lang="zh-CN" altLang="en-US" sz="2400" smtClean="0"/>
              <a:t>项目的实施及其结果不确定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项目成功的制约因素</a:t>
            </a:r>
          </a:p>
        </p:txBody>
      </p:sp>
      <p:sp>
        <p:nvSpPr>
          <p:cNvPr id="6" name="椭圆 5"/>
          <p:cNvSpPr/>
          <p:nvPr/>
        </p:nvSpPr>
        <p:spPr>
          <a:xfrm>
            <a:off x="1042988" y="1701800"/>
            <a:ext cx="2735262" cy="863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dirty="0"/>
              <a:t>项目范围</a:t>
            </a:r>
          </a:p>
        </p:txBody>
      </p:sp>
      <p:sp>
        <p:nvSpPr>
          <p:cNvPr id="7" name="椭圆 6"/>
          <p:cNvSpPr/>
          <p:nvPr/>
        </p:nvSpPr>
        <p:spPr>
          <a:xfrm>
            <a:off x="1042988" y="4078288"/>
            <a:ext cx="2735262" cy="863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/>
              <a:t>进度计划</a:t>
            </a:r>
          </a:p>
        </p:txBody>
      </p:sp>
      <p:sp>
        <p:nvSpPr>
          <p:cNvPr id="8" name="椭圆 7"/>
          <p:cNvSpPr/>
          <p:nvPr/>
        </p:nvSpPr>
        <p:spPr>
          <a:xfrm>
            <a:off x="5291138" y="4057650"/>
            <a:ext cx="2736850" cy="863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dirty="0"/>
              <a:t>用户满意度</a:t>
            </a:r>
          </a:p>
        </p:txBody>
      </p:sp>
      <p:sp>
        <p:nvSpPr>
          <p:cNvPr id="9" name="椭圆 8"/>
          <p:cNvSpPr/>
          <p:nvPr/>
        </p:nvSpPr>
        <p:spPr>
          <a:xfrm>
            <a:off x="5219700" y="1681163"/>
            <a:ext cx="2735263" cy="863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/>
              <a:t>开发成本</a:t>
            </a:r>
          </a:p>
        </p:txBody>
      </p:sp>
      <p:cxnSp>
        <p:nvCxnSpPr>
          <p:cNvPr id="20" name="直接连接符 19"/>
          <p:cNvCxnSpPr>
            <a:stCxn id="6" idx="4"/>
            <a:endCxn id="7" idx="0"/>
          </p:cNvCxnSpPr>
          <p:nvPr/>
        </p:nvCxnSpPr>
        <p:spPr>
          <a:xfrm>
            <a:off x="2411413" y="2565400"/>
            <a:ext cx="0" cy="151288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4"/>
            <a:endCxn id="8" idx="0"/>
          </p:cNvCxnSpPr>
          <p:nvPr/>
        </p:nvCxnSpPr>
        <p:spPr>
          <a:xfrm>
            <a:off x="2411413" y="2565400"/>
            <a:ext cx="4248150" cy="149225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4"/>
            <a:endCxn id="8" idx="0"/>
          </p:cNvCxnSpPr>
          <p:nvPr/>
        </p:nvCxnSpPr>
        <p:spPr>
          <a:xfrm>
            <a:off x="6586538" y="2544763"/>
            <a:ext cx="73025" cy="1512887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0"/>
            <a:endCxn id="9" idx="4"/>
          </p:cNvCxnSpPr>
          <p:nvPr/>
        </p:nvCxnSpPr>
        <p:spPr>
          <a:xfrm flipV="1">
            <a:off x="2411413" y="2544763"/>
            <a:ext cx="4175125" cy="153352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6"/>
            <a:endCxn id="8" idx="2"/>
          </p:cNvCxnSpPr>
          <p:nvPr/>
        </p:nvCxnSpPr>
        <p:spPr>
          <a:xfrm flipV="1">
            <a:off x="3778250" y="4489450"/>
            <a:ext cx="1512888" cy="2063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6" idx="6"/>
            <a:endCxn id="9" idx="2"/>
          </p:cNvCxnSpPr>
          <p:nvPr/>
        </p:nvCxnSpPr>
        <p:spPr>
          <a:xfrm flipV="1">
            <a:off x="3778250" y="2112963"/>
            <a:ext cx="1441450" cy="20637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MG Cursus">
  <a:themeElements>
    <a:clrScheme name="">
      <a:dk1>
        <a:srgbClr val="000066"/>
      </a:dk1>
      <a:lt1>
        <a:srgbClr val="FFFFFF"/>
      </a:lt1>
      <a:dk2>
        <a:srgbClr val="0000FF"/>
      </a:dk2>
      <a:lt2>
        <a:srgbClr val="8791A5"/>
      </a:lt2>
      <a:accent1>
        <a:srgbClr val="C0C0C0"/>
      </a:accent1>
      <a:accent2>
        <a:srgbClr val="3333CC"/>
      </a:accent2>
      <a:accent3>
        <a:srgbClr val="FFFFFF"/>
      </a:accent3>
      <a:accent4>
        <a:srgbClr val="000056"/>
      </a:accent4>
      <a:accent5>
        <a:srgbClr val="DCDCDC"/>
      </a:accent5>
      <a:accent6>
        <a:srgbClr val="2D2DB9"/>
      </a:accent6>
      <a:hlink>
        <a:srgbClr val="FF00FF"/>
      </a:hlink>
      <a:folHlink>
        <a:srgbClr val="9933FF"/>
      </a:folHlink>
    </a:clrScheme>
    <a:fontScheme name="CMG Cursus.pot">
      <a:majorFont>
        <a:latin typeface="隶书"/>
        <a:ea typeface="隶书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G Cursu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8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FFFFFF"/>
        </a:accent5>
        <a:accent6>
          <a:srgbClr val="2D2D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D:\office97\Templates\CMG Cursus.pot</Template>
  <TotalTime>156215</TotalTime>
  <Words>1848</Words>
  <Application>Microsoft Office PowerPoint</Application>
  <PresentationFormat>全屏显示(4:3)</PresentationFormat>
  <Paragraphs>341</Paragraphs>
  <Slides>45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黑体</vt:lpstr>
      <vt:lpstr>楷体_GB2312</vt:lpstr>
      <vt:lpstr>隶书</vt:lpstr>
      <vt:lpstr>宋体</vt:lpstr>
      <vt:lpstr>微软雅黑</vt:lpstr>
      <vt:lpstr>幼圆</vt:lpstr>
      <vt:lpstr>Arial</vt:lpstr>
      <vt:lpstr>Tahoma</vt:lpstr>
      <vt:lpstr>Times New Roman</vt:lpstr>
      <vt:lpstr>Wingdings</vt:lpstr>
      <vt:lpstr>3_CMG Cursus</vt:lpstr>
      <vt:lpstr>位图图像</vt:lpstr>
      <vt:lpstr>Picture</vt:lpstr>
      <vt:lpstr>图片</vt:lpstr>
      <vt:lpstr>Document</vt:lpstr>
      <vt:lpstr> 软件工程 软件项目管理 </vt:lpstr>
      <vt:lpstr>内容</vt:lpstr>
      <vt:lpstr>案例(1/3)</vt:lpstr>
      <vt:lpstr>案例(2/3)</vt:lpstr>
      <vt:lpstr>案例(3/3)</vt:lpstr>
      <vt:lpstr>内容</vt:lpstr>
      <vt:lpstr>何谓项目(Project)?</vt:lpstr>
      <vt:lpstr>项目特点</vt:lpstr>
      <vt:lpstr>项目成功的制约因素</vt:lpstr>
      <vt:lpstr>软件项目的特点</vt:lpstr>
      <vt:lpstr>软件项目示例</vt:lpstr>
      <vt:lpstr>讲授内容</vt:lpstr>
      <vt:lpstr>软件项目的任务</vt:lpstr>
      <vt:lpstr>软件项目实施的方法</vt:lpstr>
      <vt:lpstr>软件项目所涉及的对象</vt:lpstr>
      <vt:lpstr>管理在项目工程化中的重要性</vt:lpstr>
      <vt:lpstr>内容</vt:lpstr>
      <vt:lpstr>什么是软件项目管理?</vt:lpstr>
      <vt:lpstr>软件项目管理的对象</vt:lpstr>
      <vt:lpstr> 软件项目管理的内容</vt:lpstr>
      <vt:lpstr>过程管理</vt:lpstr>
      <vt:lpstr>软件过程定义</vt:lpstr>
      <vt:lpstr>软件过程定义示例-MCS项目</vt:lpstr>
      <vt:lpstr>软件度量</vt:lpstr>
      <vt:lpstr>软件度量示例-MCS项目</vt:lpstr>
      <vt:lpstr>软件项目计划</vt:lpstr>
      <vt:lpstr>项目计划示例-MCS项目</vt:lpstr>
      <vt:lpstr>软件项目跟踪</vt:lpstr>
      <vt:lpstr>软件项目跟踪示例-MCS项目</vt:lpstr>
      <vt:lpstr>风险管理</vt:lpstr>
      <vt:lpstr>风险管理示例-MCS项目</vt:lpstr>
      <vt:lpstr>人员管理</vt:lpstr>
      <vt:lpstr>软件开发团队</vt:lpstr>
      <vt:lpstr>软件开发团队示例-MCS项目</vt:lpstr>
      <vt:lpstr>约束和激励机制</vt:lpstr>
      <vt:lpstr>纪律和激励机制示例-MCS项目</vt:lpstr>
      <vt:lpstr>产品管理</vt:lpstr>
      <vt:lpstr>软件需求管理 </vt:lpstr>
      <vt:lpstr>需求管理示例-MCS项目</vt:lpstr>
      <vt:lpstr>软件质量保证 </vt:lpstr>
      <vt:lpstr>质量保证示例-MCS项目</vt:lpstr>
      <vt:lpstr>软件配置管理 </vt:lpstr>
      <vt:lpstr>软件配置管理示例-MCS项目</vt:lpstr>
      <vt:lpstr>内容</vt:lpstr>
      <vt:lpstr>本讲小结</vt:lpstr>
    </vt:vector>
  </TitlesOfParts>
  <Company>CCIMM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businessFlow</dc:title>
  <dc:subject>Tech. Topics</dc:subject>
  <dc:creator>Eric Tan</dc:creator>
  <cp:lastModifiedBy>qfeng</cp:lastModifiedBy>
  <cp:revision>1124</cp:revision>
  <cp:lastPrinted>1998-05-11T11:07:01Z</cp:lastPrinted>
  <dcterms:created xsi:type="dcterms:W3CDTF">1998-05-11T09:17:39Z</dcterms:created>
  <dcterms:modified xsi:type="dcterms:W3CDTF">2022-10-12T15:57:24Z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eliens@cs.vu.nl</vt:lpwstr>
  </property>
  <property fmtid="{D5CDD505-2E9C-101B-9397-08002B2CF9AE}" pid="8" name="HomePage">
    <vt:lpwstr>http://www.cs.vu.nl/~eliens/online/courses/cmg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H:\www\cmg\html</vt:lpwstr>
  </property>
</Properties>
</file>