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0" r:id="rId3"/>
  </p:sldMasterIdLst>
  <p:notesMasterIdLst>
    <p:notesMasterId r:id="rId64"/>
  </p:notesMasterIdLst>
  <p:handoutMasterIdLst>
    <p:handoutMasterId r:id="rId65"/>
  </p:handoutMasterIdLst>
  <p:sldIdLst>
    <p:sldId id="7610" r:id="rId4"/>
    <p:sldId id="7682" r:id="rId5"/>
    <p:sldId id="7753" r:id="rId6"/>
    <p:sldId id="7793" r:id="rId7"/>
    <p:sldId id="7794" r:id="rId8"/>
    <p:sldId id="7795" r:id="rId9"/>
    <p:sldId id="7796" r:id="rId10"/>
    <p:sldId id="7797" r:id="rId11"/>
    <p:sldId id="7798" r:id="rId12"/>
    <p:sldId id="7799" r:id="rId13"/>
    <p:sldId id="7800" r:id="rId14"/>
    <p:sldId id="7801" r:id="rId15"/>
    <p:sldId id="7802" r:id="rId16"/>
    <p:sldId id="7785" r:id="rId17"/>
    <p:sldId id="7786" r:id="rId18"/>
    <p:sldId id="7755" r:id="rId19"/>
    <p:sldId id="7756" r:id="rId20"/>
    <p:sldId id="7787" r:id="rId21"/>
    <p:sldId id="7792" r:id="rId22"/>
    <p:sldId id="7758" r:id="rId23"/>
    <p:sldId id="7759" r:id="rId24"/>
    <p:sldId id="7760" r:id="rId25"/>
    <p:sldId id="7761" r:id="rId26"/>
    <p:sldId id="7762" r:id="rId27"/>
    <p:sldId id="7763" r:id="rId28"/>
    <p:sldId id="7764" r:id="rId29"/>
    <p:sldId id="7765" r:id="rId30"/>
    <p:sldId id="7766" r:id="rId31"/>
    <p:sldId id="7767" r:id="rId32"/>
    <p:sldId id="7769" r:id="rId33"/>
    <p:sldId id="7770" r:id="rId34"/>
    <p:sldId id="7771" r:id="rId35"/>
    <p:sldId id="7772" r:id="rId36"/>
    <p:sldId id="7774" r:id="rId37"/>
    <p:sldId id="7775" r:id="rId38"/>
    <p:sldId id="7776" r:id="rId39"/>
    <p:sldId id="7777" r:id="rId40"/>
    <p:sldId id="7779" r:id="rId41"/>
    <p:sldId id="7780" r:id="rId42"/>
    <p:sldId id="7781" r:id="rId43"/>
    <p:sldId id="7783" r:id="rId44"/>
    <p:sldId id="7784" r:id="rId45"/>
    <p:sldId id="7743" r:id="rId46"/>
    <p:sldId id="7689" r:id="rId47"/>
    <p:sldId id="7690" r:id="rId48"/>
    <p:sldId id="7691" r:id="rId49"/>
    <p:sldId id="7692" r:id="rId50"/>
    <p:sldId id="7693" r:id="rId51"/>
    <p:sldId id="7694" r:id="rId52"/>
    <p:sldId id="7695" r:id="rId53"/>
    <p:sldId id="7696" r:id="rId54"/>
    <p:sldId id="7803" r:id="rId55"/>
    <p:sldId id="7804" r:id="rId56"/>
    <p:sldId id="7805" r:id="rId57"/>
    <p:sldId id="7697" r:id="rId58"/>
    <p:sldId id="7698" r:id="rId59"/>
    <p:sldId id="7699" r:id="rId60"/>
    <p:sldId id="7700" r:id="rId61"/>
    <p:sldId id="7702" r:id="rId62"/>
    <p:sldId id="7704" r:id="rId63"/>
  </p:sldIdLst>
  <p:sldSz cx="12192000" cy="6858000"/>
  <p:notesSz cx="6797675" cy="9928225"/>
  <p:embeddedFontLst>
    <p:embeddedFont>
      <p:font typeface="微软雅黑" pitchFamily="34" charset="-122"/>
      <p:regular r:id="rId69"/>
    </p:embeddedFont>
    <p:embeddedFont>
      <p:font typeface="Segoe UI" panose="020B0502040204020203" pitchFamily="34" charset="0"/>
      <p:regular r:id="rId70"/>
    </p:embeddedFont>
    <p:embeddedFont>
      <p:font typeface="等线"/>
      <p:regular r:id="rId71"/>
    </p:embeddedFont>
    <p:embeddedFont>
      <p:font typeface="等线" pitchFamily="2" charset="-122"/>
      <p:regular r:id="rId72"/>
    </p:embeddedFont>
    <p:embeddedFont>
      <p:font typeface="GungsuhChe" panose="02030609000101010101" pitchFamily="49" charset="-127"/>
      <p:regular r:id="rId73"/>
    </p:embeddedFont>
    <p:embeddedFont>
      <p:font typeface="MT Extra" panose="05050102010205020202" pitchFamily="18" charset="2"/>
      <p:regular r:id="rId74"/>
    </p:embeddedFont>
    <p:embeddedFont>
      <p:font typeface="Garamond" panose="02020404030301010803" pitchFamily="18" charset="0"/>
      <p:regular r:id="rId75"/>
    </p:embeddedFont>
  </p:embeddedFontLst>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50021"/>
    <a:srgbClr val="000099"/>
    <a:srgbClr val="FFC000"/>
    <a:srgbClr val="ED7D31"/>
    <a:srgbClr val="335F90"/>
    <a:srgbClr val="0099FF"/>
    <a:srgbClr val="1387B7"/>
    <a:srgbClr val="FFCC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4" autoAdjust="0"/>
    <p:restoredTop sz="69697" autoAdjust="0"/>
  </p:normalViewPr>
  <p:slideViewPr>
    <p:cSldViewPr snapToGrid="0">
      <p:cViewPr varScale="1">
        <p:scale>
          <a:sx n="111" d="100"/>
          <a:sy n="111" d="100"/>
        </p:scale>
        <p:origin x="204" y="66"/>
      </p:cViewPr>
      <p:guideLst>
        <p:guide orient="horz" pos="2931"/>
        <p:guide pos="4997"/>
        <p:guide pos="4543"/>
        <p:guide pos="2547"/>
        <p:guide orient="horz" pos="3113"/>
        <p:guide orient="horz" pos="391"/>
        <p:guide orient="horz" pos="5"/>
      </p:guideLst>
    </p:cSldViewPr>
  </p:slid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1.xml"/><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notesMaster" Target="notesMasters/notes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itchFamily="34" charset="-122"/>
                <a:ea typeface="微软雅黑" pitchFamily="34" charset="-122"/>
                <a:cs typeface="Segoe UI" panose="020B0502040204020203" pitchFamily="34" charset="0"/>
              </a:rPr>
            </a:fld>
            <a:endParaRPr lang="zh-CN" altLang="en-US" dirty="0">
              <a:solidFill>
                <a:schemeClr val="bg1"/>
              </a:solidFill>
              <a:latin typeface="微软雅黑" pitchFamily="34" charset="-122"/>
              <a:ea typeface="微软雅黑"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itchFamily="34" charset="-122"/>
                <a:ea typeface="微软雅黑"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itchFamily="34" charset="-122"/>
                <a:ea typeface="微软雅黑"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itchFamily="34" charset="-122"/>
                <a:ea typeface="微软雅黑" pitchFamily="34" charset="-122"/>
              </a:defRPr>
            </a:lvl3pPr>
            <a:lvl4pPr algn="just">
              <a:lnSpc>
                <a:spcPct val="150000"/>
              </a:lnSpc>
              <a:defRPr sz="1600">
                <a:latin typeface="微软雅黑" pitchFamily="34" charset="-122"/>
                <a:ea typeface="微软雅黑" pitchFamily="34" charset="-122"/>
              </a:defRPr>
            </a:lvl4pPr>
            <a:lvl5pPr algn="just">
              <a:lnSpc>
                <a:spcPct val="150000"/>
              </a:lnSpc>
              <a:defRPr sz="1600">
                <a:latin typeface="微软雅黑" pitchFamily="34" charset="-122"/>
                <a:ea typeface="微软雅黑"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0C2B4F-B315-4AEE-AD0A-906BD70E9D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B19D7-F1A2-43C4-8C0D-05B8FB51EA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微软雅黑" pitchFamily="34" charset="-122"/>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p:cNvPicPr>
            <a:picLocks noChangeAspect="1"/>
          </p:cNvPicPr>
          <p:nvPr/>
        </p:nvPicPr>
        <p:blipFill>
          <a:blip r:embed="rId1">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5F90"/>
              </a:solidFill>
              <a:effectLst/>
              <a:uLnTx/>
              <a:uFillTx/>
              <a:latin typeface="等线"/>
              <a:ea typeface="等线" pitchFamily="2" charset="-122"/>
              <a:cs typeface="+mn-cs"/>
            </a:endParaRPr>
          </a:p>
        </p:txBody>
      </p:sp>
      <p:sp>
        <p:nvSpPr>
          <p:cNvPr id="7" name="文本框 6"/>
          <p:cNvSpPr txBox="1"/>
          <p:nvPr/>
        </p:nvSpPr>
        <p:spPr>
          <a:xfrm>
            <a:off x="692150" y="3094855"/>
            <a:ext cx="108077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第四章 进程及进程管理</a:t>
            </a:r>
            <a:endPar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endParaRPr>
          </a:p>
        </p:txBody>
      </p:sp>
      <p:sp>
        <p:nvSpPr>
          <p:cNvPr id="13" name="矩形: 圆角 12"/>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itchFamily="34" charset="-122"/>
                <a:ea typeface="微软雅黑" pitchFamily="34" charset="-122"/>
              </a:rPr>
              <a:t>授课人</a:t>
            </a:r>
            <a:r>
              <a:rPr kumimoji="0" lang="zh-CN" altLang="en-US" sz="1800" b="0"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：郑  然</a:t>
            </a:r>
            <a:endParaRPr kumimoji="0" lang="en-US" altLang="zh-CN" sz="1800" b="0" i="0" u="none" strike="noStrike" kern="1200" cap="none" spc="0" normalizeH="0" baseline="0" noProof="0" dirty="0">
              <a:ln>
                <a:noFill/>
              </a:ln>
              <a:solidFill>
                <a:prstClr val="white"/>
              </a:solidFill>
              <a:effectLst/>
              <a:uLnTx/>
              <a:uFillTx/>
              <a:latin typeface="微软雅黑" pitchFamily="34" charset="-122"/>
              <a:ea typeface="微软雅黑" pitchFamily="34" charset="-122"/>
            </a:endParaRPr>
          </a:p>
        </p:txBody>
      </p:sp>
      <p:grpSp>
        <p:nvGrpSpPr>
          <p:cNvPr id="1463" name="组合 1462"/>
          <p:cNvGrpSpPr/>
          <p:nvPr/>
        </p:nvGrpSpPr>
        <p:grpSpPr>
          <a:xfrm>
            <a:off x="3195205" y="5684519"/>
            <a:ext cx="5801591" cy="1173481"/>
            <a:chOff x="3195205" y="5355433"/>
            <a:chExt cx="5801591" cy="1502568"/>
          </a:xfrm>
        </p:grpSpPr>
        <p:sp>
          <p:nvSpPr>
            <p:cNvPr id="1464" name="任意多边形: 形状 1463"/>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65" name="任意多边形: 形状 1464"/>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66" name="任意多边形: 形状 1465"/>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67" name="任意多边形: 形状 1466"/>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68" name="任意多边形: 形状 1467"/>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69" name="任意多边形: 形状 1468"/>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0" name="任意多边形: 形状 1469"/>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1" name="任意多边形: 形状 1470"/>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2" name="任意多边形: 形状 1471"/>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3" name="任意多边形: 形状 1472"/>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4" name="任意多边形: 形状 1473"/>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5" name="任意多边形: 形状 1474"/>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6" name="任意多边形: 形状 1475"/>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7" name="任意多边形: 形状 1476"/>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8" name="任意多边形: 形状 1477"/>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79" name="任意多边形: 形状 1478"/>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0" name="任意多边形: 形状 1479"/>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1" name="任意多边形: 形状 1480"/>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2" name="任意多边形: 形状 1481"/>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3" name="任意多边形: 形状 1482"/>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4" name="任意多边形: 形状 1483"/>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5" name="任意多边形: 形状 1484"/>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6" name="任意多边形: 形状 1485"/>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7" name="任意多边形: 形状 1486"/>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8" name="任意多边形: 形状 1487"/>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89" name="任意多边形: 形状 1488"/>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0" name="任意多边形: 形状 1489"/>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1" name="任意多边形: 形状 1490"/>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2" name="任意多边形: 形状 1491"/>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3" name="任意多边形: 形状 1492"/>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4" name="任意多边形: 形状 1493"/>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5" name="任意多边形: 形状 1494"/>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6" name="任意多边形: 形状 1495"/>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7" name="任意多边形: 形状 1496"/>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8" name="任意多边形: 形状 1497"/>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499" name="任意多边形: 形状 1498"/>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0" name="任意多边形: 形状 1499"/>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1" name="任意多边形: 形状 1500"/>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2" name="任意多边形: 形状 1501"/>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3" name="任意多边形: 形状 1502"/>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4" name="任意多边形: 形状 1503"/>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5" name="任意多边形: 形状 1504"/>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6" name="任意多边形: 形状 1505"/>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7" name="任意多边形: 形状 1506"/>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8" name="任意多边形: 形状 1507"/>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09" name="任意多边形: 形状 1508"/>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0" name="任意多边形: 形状 1509"/>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1" name="任意多边形: 形状 1510"/>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2" name="任意多边形: 形状 1511"/>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3" name="任意多边形: 形状 1512"/>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4" name="任意多边形: 形状 1513"/>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5" name="任意多边形: 形状 1514"/>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6" name="任意多边形: 形状 1515"/>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7" name="任意多边形: 形状 1516"/>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8" name="任意多边形: 形状 1517"/>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19" name="任意多边形: 形状 1518"/>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0" name="任意多边形: 形状 1519"/>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1" name="任意多边形: 形状 1520"/>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2" name="任意多边形: 形状 1521"/>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3" name="任意多边形: 形状 1522"/>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4" name="任意多边形: 形状 1523"/>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5" name="任意多边形: 形状 1524"/>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6" name="任意多边形: 形状 1525"/>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7" name="任意多边形: 形状 1526"/>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8" name="任意多边形: 形状 1527"/>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29" name="任意多边形: 形状 1528"/>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0" name="任意多边形: 形状 1529"/>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1" name="任意多边形: 形状 1530"/>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2" name="任意多边形: 形状 1531"/>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3" name="任意多边形: 形状 1532"/>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4" name="任意多边形: 形状 1533"/>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5" name="任意多边形: 形状 1534"/>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6" name="任意多边形: 形状 1535"/>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7" name="任意多边形: 形状 1536"/>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8" name="任意多边形: 形状 1537"/>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39" name="任意多边形: 形状 1538"/>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0" name="任意多边形: 形状 1539"/>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1" name="任意多边形: 形状 1540"/>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2" name="任意多边形: 形状 1541"/>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3" name="任意多边形: 形状 1542"/>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4" name="任意多边形: 形状 1543"/>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5" name="任意多边形: 形状 1544"/>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6" name="任意多边形: 形状 1545"/>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7" name="任意多边形: 形状 1546"/>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8" name="任意多边形: 形状 1547"/>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49" name="任意多边形: 形状 1548"/>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0" name="任意多边形: 形状 1549"/>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1" name="任意多边形: 形状 1550"/>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2" name="任意多边形: 形状 1551"/>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3" name="任意多边形: 形状 1552"/>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4" name="任意多边形: 形状 1553"/>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5" name="任意多边形: 形状 1554"/>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6" name="任意多边形: 形状 1555"/>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7" name="任意多边形: 形状 1556"/>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8" name="任意多边形: 形状 1557"/>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59" name="任意多边形: 形状 1558"/>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0" name="任意多边形: 形状 1559"/>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1" name="任意多边形: 形状 1560"/>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2" name="任意多边形: 形状 1561"/>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3" name="任意多边形: 形状 1562"/>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4" name="任意多边形: 形状 1563"/>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5" name="任意多边形: 形状 1564"/>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6" name="任意多边形: 形状 1565"/>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7" name="任意多边形: 形状 1566"/>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8" name="任意多边形: 形状 1567"/>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69" name="任意多边形: 形状 1568"/>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0" name="任意多边形: 形状 1569"/>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1" name="任意多边形: 形状 1570"/>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2" name="任意多边形: 形状 1571"/>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3" name="任意多边形: 形状 1572"/>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4" name="任意多边形: 形状 1573"/>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5" name="任意多边形: 形状 1574"/>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6" name="任意多边形: 形状 1575"/>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7" name="任意多边形: 形状 1576"/>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8" name="任意多边形: 形状 1577"/>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79" name="任意多边形: 形状 1578"/>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0" name="任意多边形: 形状 1579"/>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1" name="任意多边形: 形状 1580"/>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2" name="任意多边形: 形状 1581"/>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3" name="任意多边形: 形状 1582"/>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4" name="任意多边形: 形状 1583"/>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5" name="任意多边形: 形状 1584"/>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6" name="任意多边形: 形状 1585"/>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7" name="任意多边形: 形状 1586"/>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8" name="任意多边形: 形状 1587"/>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89" name="任意多边形: 形状 1588"/>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0" name="任意多边形: 形状 1589"/>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1" name="任意多边形: 形状 1590"/>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2" name="任意多边形: 形状 1591"/>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3" name="任意多边形: 形状 1592"/>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4" name="任意多边形: 形状 1593"/>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5" name="任意多边形: 形状 1594"/>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6" name="任意多边形: 形状 1595"/>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7" name="任意多边形: 形状 1596"/>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8" name="任意多边形: 形状 1597"/>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599" name="任意多边形: 形状 1598"/>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0" name="任意多边形: 形状 1599"/>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1" name="任意多边形: 形状 1600"/>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2" name="任意多边形: 形状 1601"/>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3" name="任意多边形: 形状 1602"/>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4" name="任意多边形: 形状 1603"/>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5" name="任意多边形: 形状 1604"/>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6" name="任意多边形: 形状 1605"/>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7" name="任意多边形: 形状 1606"/>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8" name="任意多边形: 形状 1607"/>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09" name="任意多边形: 形状 1608"/>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0" name="任意多边形: 形状 1609"/>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1" name="任意多边形: 形状 1610"/>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2" name="任意多边形: 形状 1611"/>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3" name="任意多边形: 形状 1612"/>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4" name="任意多边形: 形状 1613"/>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5" name="任意多边形: 形状 1614"/>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6" name="任意多边形: 形状 1615"/>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7" name="任意多边形: 形状 1616"/>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8" name="任意多边形: 形状 1617"/>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19" name="任意多边形: 形状 1618"/>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0" name="任意多边形: 形状 1619"/>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1" name="任意多边形: 形状 1620"/>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2" name="任意多边形: 形状 1621"/>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3" name="任意多边形: 形状 1622"/>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4" name="任意多边形: 形状 1623"/>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5" name="任意多边形: 形状 1624"/>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6" name="任意多边形: 形状 1625"/>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7" name="任意多边形: 形状 1626"/>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8" name="任意多边形: 形状 1627"/>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29" name="任意多边形: 形状 1628"/>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0" name="任意多边形: 形状 1629"/>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1" name="任意多边形: 形状 1630"/>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2" name="任意多边形: 形状 1631"/>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3" name="任意多边形: 形状 1632"/>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4" name="任意多边形: 形状 1633"/>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5" name="任意多边形: 形状 1634"/>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6" name="任意多边形: 形状 1635"/>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7" name="任意多边形: 形状 1636"/>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8" name="任意多边形: 形状 1637"/>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39" name="任意多边形: 形状 1638"/>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0" name="任意多边形: 形状 1639"/>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1" name="任意多边形: 形状 1640"/>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2" name="任意多边形: 形状 1641"/>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3" name="任意多边形: 形状 1642"/>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4" name="任意多边形: 形状 1643"/>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5" name="任意多边形: 形状 1644"/>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6" name="任意多边形: 形状 1645"/>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7" name="任意多边形: 形状 1646"/>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8" name="任意多边形: 形状 1647"/>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49" name="任意多边形: 形状 1648"/>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0" name="任意多边形: 形状 1649"/>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1" name="任意多边形: 形状 1650"/>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2" name="任意多边形: 形状 1651"/>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3" name="任意多边形: 形状 1652"/>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4" name="任意多边形: 形状 1653"/>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5" name="任意多边形: 形状 1654"/>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6" name="任意多边形: 形状 1655"/>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7" name="任意多边形: 形状 1656"/>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8" name="任意多边形: 形状 1657"/>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59" name="任意多边形: 形状 1658"/>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0" name="任意多边形: 形状 1659"/>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1" name="任意多边形: 形状 1660"/>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2" name="任意多边形: 形状 1661"/>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3" name="任意多边形: 形状 1662"/>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4" name="任意多边形: 形状 1663"/>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5" name="任意多边形: 形状 1664"/>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6" name="任意多边形: 形状 1665"/>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7" name="任意多边形: 形状 1666"/>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8" name="任意多边形: 形状 1667"/>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69" name="任意多边形: 形状 1668"/>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0" name="任意多边形: 形状 1669"/>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1" name="任意多边形: 形状 1670"/>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2" name="任意多边形: 形状 1671"/>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3" name="任意多边形: 形状 1672"/>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4" name="任意多边形: 形状 1673"/>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5" name="任意多边形: 形状 1674"/>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6" name="任意多边形: 形状 1675"/>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7" name="任意多边形: 形状 1676"/>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8" name="任意多边形: 形状 1677"/>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79" name="任意多边形: 形状 1678"/>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0" name="任意多边形: 形状 1679"/>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1" name="任意多边形: 形状 1680"/>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2" name="任意多边形: 形状 1681"/>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3" name="任意多边形: 形状 1682"/>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4" name="任意多边形: 形状 1683"/>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5" name="任意多边形: 形状 1684"/>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6" name="任意多边形: 形状 1685"/>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7" name="任意多边形: 形状 1686"/>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8" name="任意多边形: 形状 1687"/>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89" name="任意多边形: 形状 1688"/>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0" name="任意多边形: 形状 1689"/>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1" name="任意多边形: 形状 1690"/>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2" name="任意多边形: 形状 1691"/>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3" name="任意多边形: 形状 1692"/>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4" name="任意多边形: 形状 1693"/>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5" name="任意多边形: 形状 1694"/>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6" name="任意多边形: 形状 1695"/>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7" name="任意多边形: 形状 1696"/>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8" name="任意多边形: 形状 1697"/>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699" name="任意多边形: 形状 1698"/>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0" name="任意多边形: 形状 1699"/>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1" name="任意多边形: 形状 1700"/>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2" name="任意多边形: 形状 1701"/>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3" name="任意多边形: 形状 1702"/>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4" name="任意多边形: 形状 1703"/>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5" name="任意多边形: 形状 1704"/>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6" name="任意多边形: 形状 1705"/>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7" name="任意多边形: 形状 1706"/>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8" name="任意多边形: 形状 1707"/>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09" name="任意多边形: 形状 1708"/>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0" name="任意多边形: 形状 1709"/>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1" name="任意多边形: 形状 1710"/>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2" name="任意多边形: 形状 1711"/>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3" name="任意多边形: 形状 1712"/>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4" name="任意多边形: 形状 1713"/>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5" name="任意多边形: 形状 1714"/>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6" name="任意多边形: 形状 1715"/>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7" name="任意多边形: 形状 1716"/>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8" name="任意多边形: 形状 1717"/>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19" name="任意多边形: 形状 1718"/>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0" name="任意多边形: 形状 1719"/>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1" name="任意多边形: 形状 1720"/>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2" name="任意多边形: 形状 1721"/>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3" name="任意多边形: 形状 1722"/>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4" name="任意多边形: 形状 1723"/>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5" name="任意多边形: 形状 1724"/>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6" name="任意多边形: 形状 1725"/>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7" name="任意多边形: 形状 1726"/>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8" name="任意多边形: 形状 1727"/>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29" name="任意多边形: 形状 1728"/>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0" name="任意多边形: 形状 1729"/>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1" name="任意多边形: 形状 1730"/>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2" name="任意多边形: 形状 1731"/>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3" name="任意多边形: 形状 1732"/>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4" name="任意多边形: 形状 1733"/>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5" name="任意多边形: 形状 1734"/>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6" name="任意多边形: 形状 1735"/>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7" name="任意多边形: 形状 1736"/>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8" name="任意多边形: 形状 1737"/>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39" name="任意多边形: 形状 1738"/>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0" name="任意多边形: 形状 1739"/>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1" name="任意多边形: 形状 1740"/>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2" name="任意多边形: 形状 1741"/>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3" name="任意多边形: 形状 1742"/>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4" name="任意多边形: 形状 1743"/>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5" name="任意多边形: 形状 1744"/>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6" name="任意多边形: 形状 1745"/>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7" name="任意多边形: 形状 1746"/>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8" name="任意多边形: 形状 1747"/>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49" name="任意多边形: 形状 1748"/>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0" name="任意多边形: 形状 1749"/>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1" name="任意多边形: 形状 1750"/>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2" name="任意多边形: 形状 1751"/>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3" name="任意多边形: 形状 1752"/>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4" name="任意多边形: 形状 1753"/>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5" name="任意多边形: 形状 1754"/>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6" name="任意多边形: 形状 1755"/>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7" name="任意多边形: 形状 1756"/>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8" name="任意多边形: 形状 1757"/>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59" name="任意多边形: 形状 1758"/>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0" name="任意多边形: 形状 1759"/>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1" name="任意多边形: 形状 1760"/>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2" name="任意多边形: 形状 1761"/>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3" name="任意多边形: 形状 1762"/>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4" name="任意多边形: 形状 1763"/>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5" name="任意多边形: 形状 1764"/>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6" name="任意多边形: 形状 1765"/>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7" name="任意多边形: 形状 1766"/>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8" name="任意多边形: 形状 1767"/>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69" name="任意多边形: 形状 1768"/>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0" name="任意多边形: 形状 1769"/>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1" name="任意多边形: 形状 1770"/>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2" name="任意多边形: 形状 1771"/>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3" name="任意多边形: 形状 1772"/>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4" name="任意多边形: 形状 1773"/>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5" name="任意多边形: 形状 1774"/>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6" name="任意多边形: 形状 1775"/>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7" name="任意多边形: 形状 1776"/>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8" name="任意多边形: 形状 1777"/>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79" name="任意多边形: 形状 1778"/>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0" name="任意多边形: 形状 1779"/>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1" name="任意多边形: 形状 1780"/>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2" name="任意多边形: 形状 1781"/>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3" name="任意多边形: 形状 1782"/>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4" name="任意多边形: 形状 1783"/>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5" name="任意多边形: 形状 1784"/>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6" name="任意多边形: 形状 1785"/>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7" name="任意多边形: 形状 1786"/>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8" name="任意多边形: 形状 1787"/>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89" name="任意多边形: 形状 1788"/>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0" name="任意多边形: 形状 1789"/>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1" name="任意多边形: 形状 1790"/>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2" name="任意多边形: 形状 1791"/>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3" name="任意多边形: 形状 1792"/>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4" name="任意多边形: 形状 1793"/>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5" name="任意多边形: 形状 1794"/>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6" name="任意多边形: 形状 1795"/>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7" name="任意多边形: 形状 1796"/>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8" name="任意多边形: 形状 1797"/>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799" name="任意多边形: 形状 1798"/>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0" name="任意多边形: 形状 1799"/>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1" name="任意多边形: 形状 1800"/>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2" name="任意多边形: 形状 1801"/>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3" name="任意多边形: 形状 1802"/>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4" name="任意多边形: 形状 1803"/>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5" name="任意多边形: 形状 1804"/>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6" name="任意多边形: 形状 1805"/>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7" name="任意多边形: 形状 1806"/>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8" name="任意多边形: 形状 1807"/>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09" name="任意多边形: 形状 1808"/>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0" name="任意多边形: 形状 1809"/>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1" name="任意多边形: 形状 1810"/>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2" name="任意多边形: 形状 1811"/>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3" name="任意多边形: 形状 1812"/>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4" name="任意多边形: 形状 1813"/>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5" name="任意多边形: 形状 1814"/>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6" name="任意多边形: 形状 1815"/>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7" name="任意多边形: 形状 1816"/>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8" name="任意多边形: 形状 1817"/>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19" name="任意多边形: 形状 1818"/>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0" name="任意多边形: 形状 1819"/>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1" name="任意多边形: 形状 1820"/>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2" name="任意多边形: 形状 1821"/>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3" name="任意多边形: 形状 1822"/>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4" name="任意多边形: 形状 1823"/>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5" name="任意多边形: 形状 1824"/>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6" name="任意多边形: 形状 1825"/>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7" name="任意多边形: 形状 1826"/>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8" name="任意多边形: 形状 1827"/>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29" name="任意多边形: 形状 1828"/>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0" name="任意多边形: 形状 1829"/>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1" name="任意多边形: 形状 1830"/>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2" name="任意多边形: 形状 1831"/>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3" name="任意多边形: 形状 1832"/>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4" name="任意多边形: 形状 1833"/>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5" name="任意多边形: 形状 1834"/>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6" name="任意多边形: 形状 1835"/>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7" name="任意多边形: 形状 1836"/>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8" name="任意多边形: 形状 1837"/>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39" name="任意多边形: 形状 1838"/>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0" name="任意多边形: 形状 1839"/>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1" name="任意多边形: 形状 1840"/>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2" name="任意多边形: 形状 1841"/>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3" name="任意多边形: 形状 1842"/>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4" name="任意多边形: 形状 1843"/>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5" name="任意多边形: 形状 1844"/>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6" name="任意多边形: 形状 1845"/>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7" name="任意多边形: 形状 1846"/>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8" name="任意多边形: 形状 1847"/>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49" name="任意多边形: 形状 1848"/>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0" name="任意多边形: 形状 1849"/>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1" name="任意多边形: 形状 1850"/>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2" name="任意多边形: 形状 1851"/>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3" name="任意多边形: 形状 1852"/>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4" name="任意多边形: 形状 1853"/>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5" name="任意多边形: 形状 1854"/>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6" name="任意多边形: 形状 1855"/>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7" name="任意多边形: 形状 1856"/>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8" name="任意多边形: 形状 1857"/>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59" name="任意多边形: 形状 1858"/>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0" name="任意多边形: 形状 1859"/>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1" name="任意多边形: 形状 1860"/>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2" name="任意多边形: 形状 1861"/>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3" name="任意多边形: 形状 1862"/>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4" name="任意多边形: 形状 1863"/>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5" name="任意多边形: 形状 1864"/>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6" name="任意多边形: 形状 1865"/>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7" name="任意多边形: 形状 1866"/>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8" name="任意多边形: 形状 1867"/>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69" name="任意多边形: 形状 1868"/>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0" name="任意多边形: 形状 1869"/>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1" name="任意多边形: 形状 1870"/>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2" name="任意多边形: 形状 1871"/>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3" name="任意多边形: 形状 1872"/>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4" name="任意多边形: 形状 1873"/>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5" name="任意多边形: 形状 1874"/>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6" name="任意多边形: 形状 1875"/>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7" name="任意多边形: 形状 1876"/>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8" name="任意多边形: 形状 1877"/>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79" name="任意多边形: 形状 1878"/>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0" name="任意多边形: 形状 1879"/>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1" name="任意多边形: 形状 1880"/>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2" name="任意多边形: 形状 1881"/>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3" name="任意多边形: 形状 1882"/>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4" name="任意多边形: 形状 1883"/>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5" name="任意多边形: 形状 1884"/>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6" name="任意多边形: 形状 1885"/>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7" name="任意多边形: 形状 1886"/>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8" name="任意多边形: 形状 1887"/>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89" name="任意多边形: 形状 1888"/>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0" name="任意多边形: 形状 1889"/>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1" name="任意多边形: 形状 1890"/>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2" name="任意多边形: 形状 1891"/>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3" name="任意多边形: 形状 1892"/>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4" name="任意多边形: 形状 1893"/>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5" name="任意多边形: 形状 1894"/>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6" name="任意多边形: 形状 1895"/>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7" name="任意多边形: 形状 1896"/>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8" name="任意多边形: 形状 1897"/>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899" name="任意多边形: 形状 1898"/>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0" name="任意多边形: 形状 1899"/>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1" name="任意多边形: 形状 1900"/>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2" name="任意多边形: 形状 1901"/>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3" name="任意多边形: 形状 1902"/>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4" name="任意多边形: 形状 1903"/>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5" name="任意多边形: 形状 1904"/>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6" name="任意多边形: 形状 1905"/>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7" name="任意多边形: 形状 1906"/>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8" name="任意多边形: 形状 1907"/>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09" name="任意多边形: 形状 1908"/>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0" name="任意多边形: 形状 1909"/>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1" name="任意多边形: 形状 1910"/>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2" name="任意多边形: 形状 1911"/>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3" name="任意多边形: 形状 1912"/>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4" name="任意多边形: 形状 1913"/>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grpSp>
      <p:grpSp>
        <p:nvGrpSpPr>
          <p:cNvPr id="1915" name="组合 1914"/>
          <p:cNvGrpSpPr/>
          <p:nvPr/>
        </p:nvGrpSpPr>
        <p:grpSpPr>
          <a:xfrm>
            <a:off x="5148627" y="5808850"/>
            <a:ext cx="1876437" cy="996007"/>
            <a:chOff x="4999887" y="5734072"/>
            <a:chExt cx="2189095" cy="1112008"/>
          </a:xfrm>
        </p:grpSpPr>
        <p:sp>
          <p:nvSpPr>
            <p:cNvPr id="1916" name="任意多边形: 形状 1915"/>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7" name="任意多边形: 形状 1916"/>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8" name="任意多边形: 形状 1917"/>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19" name="任意多边形: 形状 1918"/>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0" name="任意多边形: 形状 1919"/>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1" name="任意多边形: 形状 1920"/>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2" name="任意多边形: 形状 1921"/>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3" name="任意多边形: 形状 1922"/>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4" name="任意多边形: 形状 1923"/>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5" name="任意多边形: 形状 1924"/>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6" name="任意多边形: 形状 1925"/>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7" name="任意多边形: 形状 1926"/>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8" name="任意多边形: 形状 1927"/>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29" name="任意多边形: 形状 1928"/>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0" name="任意多边形: 形状 1929"/>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1" name="任意多边形: 形状 1930"/>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2" name="任意多边形: 形状 1931"/>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3" name="任意多边形: 形状 1932"/>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4" name="任意多边形: 形状 1933"/>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5" name="任意多边形: 形状 1934"/>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6" name="任意多边形: 形状 1935"/>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7" name="任意多边形: 形状 1936"/>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8" name="任意多边形: 形状 1937"/>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39" name="任意多边形: 形状 1938"/>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0" name="任意多边形: 形状 1939"/>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1" name="任意多边形: 形状 1940"/>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2" name="任意多边形: 形状 1941"/>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3" name="任意多边形: 形状 1942"/>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4" name="任意多边形: 形状 1943"/>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5" name="任意多边形: 形状 1944"/>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sp>
          <p:nvSpPr>
            <p:cNvPr id="1946" name="任意多边形: 形状 1945"/>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a:ea typeface="等线" pitchFamily="2" charset="-122"/>
                <a:cs typeface="+mn-cs"/>
              </a:endParaRPr>
            </a:p>
          </p:txBody>
        </p:sp>
      </p:grpSp>
      <p:pic>
        <p:nvPicPr>
          <p:cNvPr id="491" name="图片 490" descr="计算机学院logo-组合01"/>
          <p:cNvPicPr>
            <a:picLocks noChangeAspect="1"/>
          </p:cNvPicPr>
          <p:nvPr/>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p:cNvSpPr txBox="1"/>
          <p:nvPr/>
        </p:nvSpPr>
        <p:spPr>
          <a:xfrm>
            <a:off x="3645075" y="1921270"/>
            <a:ext cx="4801314" cy="1015663"/>
          </a:xfrm>
          <a:prstGeom prst="rect">
            <a:avLst/>
          </a:prstGeom>
          <a:noFill/>
        </p:spPr>
        <p:txBody>
          <a:bodyPr wrap="none" rtlCol="0">
            <a:spAutoFit/>
          </a:bodyPr>
          <a:lstStyle/>
          <a:p>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endPar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grpSp>
        <p:nvGrpSpPr>
          <p:cNvPr id="3" name="Group 3"/>
          <p:cNvGrpSpPr/>
          <p:nvPr/>
        </p:nvGrpSpPr>
        <p:grpSpPr bwMode="auto">
          <a:xfrm>
            <a:off x="2089339" y="2183606"/>
            <a:ext cx="7069137" cy="2490788"/>
            <a:chOff x="383" y="1654"/>
            <a:chExt cx="5047" cy="1798"/>
          </a:xfrm>
        </p:grpSpPr>
        <p:grpSp>
          <p:nvGrpSpPr>
            <p:cNvPr id="4" name="Group 4"/>
            <p:cNvGrpSpPr/>
            <p:nvPr/>
          </p:nvGrpSpPr>
          <p:grpSpPr bwMode="auto">
            <a:xfrm>
              <a:off x="2537" y="1654"/>
              <a:ext cx="933" cy="545"/>
              <a:chOff x="2537" y="1654"/>
              <a:chExt cx="933" cy="545"/>
            </a:xfrm>
          </p:grpSpPr>
          <p:sp>
            <p:nvSpPr>
              <p:cNvPr id="22" name="Oval 5"/>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3" name="Rectangle 6"/>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运 行</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sp>
          <p:nvSpPr>
            <p:cNvPr id="5" name="Line 7"/>
            <p:cNvSpPr>
              <a:spLocks noChangeShapeType="1"/>
            </p:cNvSpPr>
            <p:nvPr/>
          </p:nvSpPr>
          <p:spPr bwMode="auto">
            <a:xfrm>
              <a:off x="1327" y="3166"/>
              <a:ext cx="37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8"/>
            <p:cNvSpPr>
              <a:spLocks noChangeShapeType="1"/>
            </p:cNvSpPr>
            <p:nvPr/>
          </p:nvSpPr>
          <p:spPr bwMode="auto">
            <a:xfrm flipV="1">
              <a:off x="2191" y="2195"/>
              <a:ext cx="677" cy="70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9"/>
            <p:cNvSpPr>
              <a:spLocks noChangeShapeType="1"/>
            </p:cNvSpPr>
            <p:nvPr/>
          </p:nvSpPr>
          <p:spPr bwMode="auto">
            <a:xfrm>
              <a:off x="3319" y="2110"/>
              <a:ext cx="691" cy="8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
            <p:cNvSpPr>
              <a:spLocks noChangeShapeType="1"/>
            </p:cNvSpPr>
            <p:nvPr/>
          </p:nvSpPr>
          <p:spPr bwMode="auto">
            <a:xfrm flipH="1">
              <a:off x="2632" y="3167"/>
              <a:ext cx="92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auto">
            <a:xfrm>
              <a:off x="3467" y="1921"/>
              <a:ext cx="1041" cy="1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2"/>
            <p:cNvGrpSpPr/>
            <p:nvPr/>
          </p:nvGrpSpPr>
          <p:grpSpPr bwMode="auto">
            <a:xfrm>
              <a:off x="4497" y="1802"/>
              <a:ext cx="933" cy="545"/>
              <a:chOff x="2537" y="1654"/>
              <a:chExt cx="933" cy="545"/>
            </a:xfrm>
          </p:grpSpPr>
          <p:sp>
            <p:nvSpPr>
              <p:cNvPr id="20" name="Oval 13"/>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Rectangle 14"/>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终止</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1" name="Group 15"/>
            <p:cNvGrpSpPr/>
            <p:nvPr/>
          </p:nvGrpSpPr>
          <p:grpSpPr bwMode="auto">
            <a:xfrm>
              <a:off x="383" y="2883"/>
              <a:ext cx="933" cy="545"/>
              <a:chOff x="2537" y="1654"/>
              <a:chExt cx="933" cy="545"/>
            </a:xfrm>
          </p:grpSpPr>
          <p:sp>
            <p:nvSpPr>
              <p:cNvPr id="18" name="Oval 16"/>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Rectangle 17"/>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创建</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2" name="Group 18"/>
            <p:cNvGrpSpPr/>
            <p:nvPr/>
          </p:nvGrpSpPr>
          <p:grpSpPr bwMode="auto">
            <a:xfrm>
              <a:off x="1701" y="2886"/>
              <a:ext cx="933" cy="545"/>
              <a:chOff x="2537" y="1654"/>
              <a:chExt cx="933" cy="545"/>
            </a:xfrm>
          </p:grpSpPr>
          <p:sp>
            <p:nvSpPr>
              <p:cNvPr id="16" name="Oval 19"/>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7" name="Rectangle 20"/>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就绪</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3" name="Group 21"/>
            <p:cNvGrpSpPr/>
            <p:nvPr/>
          </p:nvGrpSpPr>
          <p:grpSpPr bwMode="auto">
            <a:xfrm>
              <a:off x="3575" y="2907"/>
              <a:ext cx="933" cy="545"/>
              <a:chOff x="2537" y="1654"/>
              <a:chExt cx="933" cy="545"/>
            </a:xfrm>
          </p:grpSpPr>
          <p:sp>
            <p:nvSpPr>
              <p:cNvPr id="14" name="Oval 22"/>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5" name="Rectangle 23"/>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等待</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sp>
        <p:nvSpPr>
          <p:cNvPr id="24" name="Rectangle 24"/>
          <p:cNvSpPr>
            <a:spLocks noChangeArrowheads="1"/>
          </p:cNvSpPr>
          <p:nvPr/>
        </p:nvSpPr>
        <p:spPr bwMode="auto">
          <a:xfrm>
            <a:off x="722501" y="1037431"/>
            <a:ext cx="39655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smtClean="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线程的状态变迁</a:t>
            </a:r>
            <a:endParaRPr lang="zh-CN" altLang="en-US" sz="2800" b="1" dirty="0">
              <a:solidFill>
                <a:srgbClr val="335F90"/>
              </a:solidFill>
              <a:latin typeface="Times New Roman" panose="02020603050405020304" pitchFamily="18" charset="0"/>
            </a:endParaRPr>
          </a:p>
        </p:txBody>
      </p:sp>
      <p:sp>
        <p:nvSpPr>
          <p:cNvPr id="25" name="Text Box 26"/>
          <p:cNvSpPr txBox="1">
            <a:spLocks noChangeArrowheads="1"/>
          </p:cNvSpPr>
          <p:nvPr/>
        </p:nvSpPr>
        <p:spPr bwMode="auto">
          <a:xfrm>
            <a:off x="4903976" y="5107781"/>
            <a:ext cx="18891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线程的状态变迁图</a:t>
            </a:r>
            <a:endParaRPr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24" name="Rectangle 24"/>
          <p:cNvSpPr>
            <a:spLocks noChangeArrowheads="1"/>
          </p:cNvSpPr>
          <p:nvPr/>
        </p:nvSpPr>
        <p:spPr bwMode="auto">
          <a:xfrm>
            <a:off x="722501" y="1037431"/>
            <a:ext cx="39655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smtClean="0">
                <a:solidFill>
                  <a:srgbClr val="335F90"/>
                </a:solidFill>
                <a:latin typeface="Times New Roman" panose="02020603050405020304" pitchFamily="18" charset="0"/>
              </a:rPr>
              <a:t>5. </a:t>
            </a:r>
            <a:r>
              <a:rPr lang="zh-CN" altLang="en-US" sz="2800" b="1" dirty="0" smtClean="0">
                <a:solidFill>
                  <a:srgbClr val="335F90"/>
                </a:solidFill>
                <a:latin typeface="Times New Roman" panose="02020603050405020304" pitchFamily="18" charset="0"/>
              </a:rPr>
              <a:t>进程和线程的关系</a:t>
            </a:r>
            <a:endParaRPr lang="zh-CN" altLang="en-US" sz="2800" b="1" dirty="0">
              <a:solidFill>
                <a:srgbClr val="335F90"/>
              </a:solidFill>
              <a:latin typeface="Times New Roman" panose="02020603050405020304" pitchFamily="18" charset="0"/>
            </a:endParaRPr>
          </a:p>
        </p:txBody>
      </p:sp>
      <p:grpSp>
        <p:nvGrpSpPr>
          <p:cNvPr id="26" name="组合 25"/>
          <p:cNvGrpSpPr/>
          <p:nvPr/>
        </p:nvGrpSpPr>
        <p:grpSpPr bwMode="auto">
          <a:xfrm>
            <a:off x="907237" y="2221752"/>
            <a:ext cx="2341562" cy="3192463"/>
            <a:chOff x="842480" y="1237350"/>
            <a:chExt cx="2342501" cy="3192000"/>
          </a:xfrm>
        </p:grpSpPr>
        <p:sp>
          <p:nvSpPr>
            <p:cNvPr id="27" name="矩形 26"/>
            <p:cNvSpPr/>
            <p:nvPr/>
          </p:nvSpPr>
          <p:spPr bwMode="auto">
            <a:xfrm>
              <a:off x="842480" y="1602422"/>
              <a:ext cx="2342501" cy="360311"/>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latin typeface="+mn-ea"/>
              </a:endParaRPr>
            </a:p>
          </p:txBody>
        </p:sp>
        <p:sp>
          <p:nvSpPr>
            <p:cNvPr id="28" name="矩形 27"/>
            <p:cNvSpPr/>
            <p:nvPr/>
          </p:nvSpPr>
          <p:spPr bwMode="auto">
            <a:xfrm>
              <a:off x="842480" y="1237350"/>
              <a:ext cx="2342501" cy="360311"/>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latin typeface="+mn-ea"/>
              </a:endParaRPr>
            </a:p>
          </p:txBody>
        </p:sp>
        <p:grpSp>
          <p:nvGrpSpPr>
            <p:cNvPr id="29" name="组合 27"/>
            <p:cNvGrpSpPr/>
            <p:nvPr/>
          </p:nvGrpSpPr>
          <p:grpSpPr bwMode="auto">
            <a:xfrm>
              <a:off x="940707" y="1286568"/>
              <a:ext cx="540039" cy="276999"/>
              <a:chOff x="1187347" y="1763072"/>
              <a:chExt cx="540000" cy="278255"/>
            </a:xfrm>
          </p:grpSpPr>
          <p:sp>
            <p:nvSpPr>
              <p:cNvPr id="47"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48" name="TextBox 18"/>
              <p:cNvSpPr txBox="1">
                <a:spLocks noChangeArrowheads="1"/>
              </p:cNvSpPr>
              <p:nvPr/>
            </p:nvSpPr>
            <p:spPr bwMode="auto">
              <a:xfrm>
                <a:off x="1208362" y="1763072"/>
                <a:ext cx="492407"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代码</a:t>
                </a:r>
                <a:endParaRPr lang="zh-CN" altLang="en-US" sz="1200">
                  <a:solidFill>
                    <a:srgbClr val="11576A"/>
                  </a:solidFill>
                  <a:latin typeface="+mn-ea"/>
                  <a:ea typeface="+mn-ea"/>
                </a:endParaRPr>
              </a:p>
            </p:txBody>
          </p:sp>
        </p:grpSp>
        <p:grpSp>
          <p:nvGrpSpPr>
            <p:cNvPr id="30" name="组合 29"/>
            <p:cNvGrpSpPr/>
            <p:nvPr/>
          </p:nvGrpSpPr>
          <p:grpSpPr bwMode="auto">
            <a:xfrm>
              <a:off x="1651300" y="1286568"/>
              <a:ext cx="540342" cy="276999"/>
              <a:chOff x="1830289" y="1763072"/>
              <a:chExt cx="540000" cy="278255"/>
            </a:xfrm>
          </p:grpSpPr>
          <p:sp>
            <p:nvSpPr>
              <p:cNvPr id="45"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46" name="TextBox 19"/>
              <p:cNvSpPr txBox="1">
                <a:spLocks noChangeArrowheads="1"/>
              </p:cNvSpPr>
              <p:nvPr/>
            </p:nvSpPr>
            <p:spPr bwMode="auto">
              <a:xfrm>
                <a:off x="1844496" y="1763072"/>
                <a:ext cx="492131"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数据</a:t>
                </a:r>
                <a:endParaRPr lang="zh-CN" altLang="en-US" sz="1200">
                  <a:solidFill>
                    <a:srgbClr val="11576A"/>
                  </a:solidFill>
                  <a:latin typeface="+mn-ea"/>
                  <a:ea typeface="+mn-ea"/>
                </a:endParaRPr>
              </a:p>
            </p:txBody>
          </p:sp>
        </p:grpSp>
        <p:grpSp>
          <p:nvGrpSpPr>
            <p:cNvPr id="31" name="组合 28"/>
            <p:cNvGrpSpPr/>
            <p:nvPr/>
          </p:nvGrpSpPr>
          <p:grpSpPr bwMode="auto">
            <a:xfrm>
              <a:off x="2326557" y="1279031"/>
              <a:ext cx="800219" cy="276999"/>
              <a:chOff x="2444905" y="1755501"/>
              <a:chExt cx="798822" cy="278255"/>
            </a:xfrm>
          </p:grpSpPr>
          <p:sp>
            <p:nvSpPr>
              <p:cNvPr id="43"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44" name="TextBox 20"/>
              <p:cNvSpPr txBox="1">
                <a:spLocks noChangeArrowheads="1"/>
              </p:cNvSpPr>
              <p:nvPr/>
            </p:nvSpPr>
            <p:spPr bwMode="auto">
              <a:xfrm>
                <a:off x="2444905" y="1755501"/>
                <a:ext cx="798822"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打开文件</a:t>
                </a:r>
                <a:endParaRPr lang="zh-CN" altLang="en-US" sz="1200">
                  <a:solidFill>
                    <a:srgbClr val="11576A"/>
                  </a:solidFill>
                  <a:latin typeface="+mn-ea"/>
                  <a:ea typeface="+mn-ea"/>
                </a:endParaRPr>
              </a:p>
            </p:txBody>
          </p:sp>
        </p:grpSp>
        <p:grpSp>
          <p:nvGrpSpPr>
            <p:cNvPr id="32" name="组合 26"/>
            <p:cNvGrpSpPr/>
            <p:nvPr/>
          </p:nvGrpSpPr>
          <p:grpSpPr bwMode="auto">
            <a:xfrm>
              <a:off x="2446930" y="1650531"/>
              <a:ext cx="539780" cy="276999"/>
              <a:chOff x="2480296" y="2150212"/>
              <a:chExt cx="540000" cy="276821"/>
            </a:xfrm>
          </p:grpSpPr>
          <p:sp>
            <p:nvSpPr>
              <p:cNvPr id="41" name="矩形 22"/>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42" name="TextBox 25"/>
              <p:cNvSpPr txBox="1">
                <a:spLocks noChangeArrowheads="1"/>
              </p:cNvSpPr>
              <p:nvPr/>
            </p:nvSpPr>
            <p:spPr bwMode="auto">
              <a:xfrm>
                <a:off x="2498133" y="2150212"/>
                <a:ext cx="492643" cy="2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堆栈</a:t>
                </a:r>
                <a:endParaRPr lang="zh-CN" altLang="en-US" sz="1200">
                  <a:solidFill>
                    <a:srgbClr val="11576A"/>
                  </a:solidFill>
                  <a:latin typeface="+mn-ea"/>
                  <a:ea typeface="+mn-ea"/>
                </a:endParaRPr>
              </a:p>
            </p:txBody>
          </p:sp>
        </p:grpSp>
        <p:sp>
          <p:nvSpPr>
            <p:cNvPr id="33" name="矩形 31"/>
            <p:cNvSpPr>
              <a:spLocks noChangeArrowheads="1"/>
            </p:cNvSpPr>
            <p:nvPr/>
          </p:nvSpPr>
          <p:spPr bwMode="auto">
            <a:xfrm>
              <a:off x="842480" y="1951725"/>
              <a:ext cx="2342501" cy="2143125"/>
            </a:xfrm>
            <a:prstGeom prst="rect">
              <a:avLst/>
            </a:prstGeom>
            <a:noFill/>
            <a:ln w="28575" algn="ctr">
              <a:solidFill>
                <a:srgbClr val="11576A"/>
              </a:solidFill>
              <a:round/>
            </a:ln>
            <a:extLst>
              <a:ext uri="{909E8E84-426E-40DD-AFC4-6F175D3DCCD1}">
                <a14:hiddenFill xmlns:a14="http://schemas.microsoft.com/office/drawing/2010/main">
                  <a:solidFill>
                    <a:srgbClr val="FFFFFF"/>
                  </a:solidFill>
                </a14:hiddenFill>
              </a:ext>
            </a:extLst>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34" name="矩形 33"/>
            <p:cNvSpPr/>
            <p:nvPr/>
          </p:nvSpPr>
          <p:spPr>
            <a:xfrm>
              <a:off x="853596" y="2808747"/>
              <a:ext cx="582847" cy="338089"/>
            </a:xfrm>
            <a:prstGeom prst="rect">
              <a:avLst/>
            </a:prstGeom>
          </p:spPr>
          <p:txBody>
            <a:bodyPr wrap="none">
              <a:spAutoFit/>
            </a:bodyPr>
            <a:lstStyle/>
            <a:p>
              <a:pPr>
                <a:defRPr/>
              </a:pPr>
              <a:r>
                <a:rPr lang="zh-CN" altLang="en-US" sz="1600" spc="-100" dirty="0">
                  <a:solidFill>
                    <a:srgbClr val="11576A"/>
                  </a:solidFill>
                  <a:latin typeface="+mn-ea"/>
                </a:rPr>
                <a:t>线程</a:t>
              </a:r>
              <a:endParaRPr lang="zh-CN" altLang="en-US" sz="1600" spc="-100" dirty="0">
                <a:solidFill>
                  <a:srgbClr val="11576A"/>
                </a:solidFill>
                <a:latin typeface="+mn-ea"/>
              </a:endParaRPr>
            </a:p>
          </p:txBody>
        </p:sp>
        <p:sp>
          <p:nvSpPr>
            <p:cNvPr id="35" name="任意多边形 34"/>
            <p:cNvSpPr>
              <a:spLocks noChangeArrowheads="1"/>
            </p:cNvSpPr>
            <p:nvPr/>
          </p:nvSpPr>
          <p:spPr bwMode="auto">
            <a:xfrm>
              <a:off x="2045806" y="2708963"/>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cxnSp>
          <p:nvCxnSpPr>
            <p:cNvPr id="36" name="直接箭头连接符 36"/>
            <p:cNvCxnSpPr>
              <a:cxnSpLocks noChangeShapeType="1"/>
            </p:cNvCxnSpPr>
            <p:nvPr/>
          </p:nvCxnSpPr>
          <p:spPr bwMode="auto">
            <a:xfrm>
              <a:off x="1650518" y="2980425"/>
              <a:ext cx="285750" cy="1588"/>
            </a:xfrm>
            <a:prstGeom prst="straightConnector1">
              <a:avLst/>
            </a:prstGeom>
            <a:noFill/>
            <a:ln w="28575" algn="ctr">
              <a:solidFill>
                <a:srgbClr val="11576A"/>
              </a:solidFill>
              <a:round/>
              <a:tailEnd type="triangle" w="med" len="med"/>
            </a:ln>
            <a:extLst>
              <a:ext uri="{909E8E84-426E-40DD-AFC4-6F175D3DCCD1}">
                <a14:hiddenFill xmlns:a14="http://schemas.microsoft.com/office/drawing/2010/main">
                  <a:noFill/>
                </a14:hiddenFill>
              </a:ext>
            </a:extLst>
          </p:spPr>
        </p:cxnSp>
        <p:grpSp>
          <p:nvGrpSpPr>
            <p:cNvPr id="37" name="组合 81"/>
            <p:cNvGrpSpPr/>
            <p:nvPr/>
          </p:nvGrpSpPr>
          <p:grpSpPr bwMode="auto">
            <a:xfrm>
              <a:off x="933414" y="1650531"/>
              <a:ext cx="630882" cy="276999"/>
              <a:chOff x="3548293" y="2128266"/>
              <a:chExt cx="631368" cy="276188"/>
            </a:xfrm>
          </p:grpSpPr>
          <p:sp>
            <p:nvSpPr>
              <p:cNvPr id="39" name="矩形 82"/>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40" name="TextBox 55"/>
              <p:cNvSpPr txBox="1"/>
              <p:nvPr/>
            </p:nvSpPr>
            <p:spPr>
              <a:xfrm>
                <a:off x="3547882" y="2127777"/>
                <a:ext cx="608725" cy="276960"/>
              </a:xfrm>
              <a:prstGeom prst="rect">
                <a:avLst/>
              </a:prstGeom>
              <a:noFill/>
            </p:spPr>
            <p:txBody>
              <a:bodyPr wrap="none">
                <a:spAutoFit/>
              </a:bodyPr>
              <a:lstStyle/>
              <a:p>
                <a:pPr>
                  <a:defRPr/>
                </a:pPr>
                <a:r>
                  <a:rPr lang="zh-CN" altLang="en-US" sz="1200" spc="-100" dirty="0">
                    <a:solidFill>
                      <a:srgbClr val="11576A"/>
                    </a:solidFill>
                    <a:latin typeface="+mn-ea"/>
                  </a:rPr>
                  <a:t>寄存器</a:t>
                </a:r>
                <a:endParaRPr lang="zh-CN" altLang="en-US" sz="1200" spc="-100" dirty="0">
                  <a:solidFill>
                    <a:srgbClr val="11576A"/>
                  </a:solidFill>
                  <a:latin typeface="+mn-ea"/>
                </a:endParaRPr>
              </a:p>
            </p:txBody>
          </p:sp>
        </p:grpSp>
        <p:sp>
          <p:nvSpPr>
            <p:cNvPr id="38" name="矩形 37"/>
            <p:cNvSpPr/>
            <p:nvPr/>
          </p:nvSpPr>
          <p:spPr>
            <a:xfrm>
              <a:off x="1276041" y="4091261"/>
              <a:ext cx="1643722" cy="338089"/>
            </a:xfrm>
            <a:prstGeom prst="rect">
              <a:avLst/>
            </a:prstGeom>
          </p:spPr>
          <p:txBody>
            <a:bodyPr>
              <a:spAutoFit/>
            </a:bodyPr>
            <a:lstStyle/>
            <a:p>
              <a:pPr>
                <a:defRPr/>
              </a:pPr>
              <a:r>
                <a:rPr lang="zh-CN" altLang="en-US" sz="1600" spc="-100" dirty="0">
                  <a:solidFill>
                    <a:srgbClr val="11576A"/>
                  </a:solidFill>
                  <a:latin typeface="+mn-ea"/>
                </a:rPr>
                <a:t>单线程进程</a:t>
              </a:r>
              <a:endParaRPr lang="zh-CN" altLang="en-US" sz="1600" spc="-100" dirty="0">
                <a:solidFill>
                  <a:srgbClr val="11576A"/>
                </a:solidFill>
                <a:latin typeface="+mn-ea"/>
              </a:endParaRPr>
            </a:p>
          </p:txBody>
        </p:sp>
      </p:grpSp>
      <p:grpSp>
        <p:nvGrpSpPr>
          <p:cNvPr id="49" name="组合 48"/>
          <p:cNvGrpSpPr/>
          <p:nvPr/>
        </p:nvGrpSpPr>
        <p:grpSpPr bwMode="auto">
          <a:xfrm>
            <a:off x="3776179" y="2222843"/>
            <a:ext cx="2951163" cy="3208338"/>
            <a:chOff x="3735045" y="1211579"/>
            <a:chExt cx="2949978" cy="3207563"/>
          </a:xfrm>
        </p:grpSpPr>
        <p:grpSp>
          <p:nvGrpSpPr>
            <p:cNvPr id="50" name="组合 72"/>
            <p:cNvGrpSpPr/>
            <p:nvPr/>
          </p:nvGrpSpPr>
          <p:grpSpPr bwMode="auto">
            <a:xfrm>
              <a:off x="3735045" y="1211579"/>
              <a:ext cx="2949978" cy="3207563"/>
              <a:chOff x="3735045" y="1211579"/>
              <a:chExt cx="2949978" cy="3207563"/>
            </a:xfrm>
          </p:grpSpPr>
          <p:sp>
            <p:nvSpPr>
              <p:cNvPr id="53" name="任意多边形 37"/>
              <p:cNvSpPr>
                <a:spLocks noChangeArrowheads="1"/>
              </p:cNvSpPr>
              <p:nvPr/>
            </p:nvSpPr>
            <p:spPr bwMode="auto">
              <a:xfrm>
                <a:off x="4748957"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54" name="任意多边形 38"/>
              <p:cNvSpPr>
                <a:spLocks noChangeArrowheads="1"/>
              </p:cNvSpPr>
              <p:nvPr/>
            </p:nvSpPr>
            <p:spPr bwMode="auto">
              <a:xfrm>
                <a:off x="4034582" y="271461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55" name="任意多边形 39"/>
              <p:cNvSpPr>
                <a:spLocks noChangeArrowheads="1"/>
              </p:cNvSpPr>
              <p:nvPr/>
            </p:nvSpPr>
            <p:spPr bwMode="auto">
              <a:xfrm>
                <a:off x="5463332" y="2720966"/>
                <a:ext cx="104775" cy="514350"/>
              </a:xfrm>
              <a:custGeom>
                <a:avLst/>
                <a:gdLst>
                  <a:gd name="T0" fmla="*/ 42862 w 104775"/>
                  <a:gd name="T1" fmla="*/ 0 h 514350"/>
                  <a:gd name="T2" fmla="*/ 14287 w 104775"/>
                  <a:gd name="T3" fmla="*/ 52387 h 514350"/>
                  <a:gd name="T4" fmla="*/ 104775 w 104775"/>
                  <a:gd name="T5" fmla="*/ 157162 h 514350"/>
                  <a:gd name="T6" fmla="*/ 14287 w 104775"/>
                  <a:gd name="T7" fmla="*/ 252412 h 514350"/>
                  <a:gd name="T8" fmla="*/ 100012 w 104775"/>
                  <a:gd name="T9" fmla="*/ 371475 h 514350"/>
                  <a:gd name="T10" fmla="*/ 9525 w 104775"/>
                  <a:gd name="T11" fmla="*/ 466725 h 514350"/>
                  <a:gd name="T12" fmla="*/ 42862 w 104775"/>
                  <a:gd name="T13" fmla="*/ 514350 h 514350"/>
                  <a:gd name="T14" fmla="*/ 0 60000 65536"/>
                  <a:gd name="T15" fmla="*/ 0 60000 65536"/>
                  <a:gd name="T16" fmla="*/ 0 60000 65536"/>
                  <a:gd name="T17" fmla="*/ 0 60000 65536"/>
                  <a:gd name="T18" fmla="*/ 0 60000 65536"/>
                  <a:gd name="T19" fmla="*/ 0 60000 65536"/>
                  <a:gd name="T20" fmla="*/ 0 60000 65536"/>
                  <a:gd name="T21" fmla="*/ 0 w 104775"/>
                  <a:gd name="T22" fmla="*/ 0 h 514350"/>
                  <a:gd name="T23" fmla="*/ 104775 w 104775"/>
                  <a:gd name="T24" fmla="*/ 514350 h 5143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775" h="514350">
                    <a:moveTo>
                      <a:pt x="42862" y="0"/>
                    </a:moveTo>
                    <a:cubicBezTo>
                      <a:pt x="23415" y="13096"/>
                      <a:pt x="3968" y="26193"/>
                      <a:pt x="14287" y="52387"/>
                    </a:cubicBezTo>
                    <a:cubicBezTo>
                      <a:pt x="24606" y="78581"/>
                      <a:pt x="104775" y="123825"/>
                      <a:pt x="104775" y="157162"/>
                    </a:cubicBezTo>
                    <a:cubicBezTo>
                      <a:pt x="104775" y="190499"/>
                      <a:pt x="15081" y="216693"/>
                      <a:pt x="14287" y="252412"/>
                    </a:cubicBezTo>
                    <a:cubicBezTo>
                      <a:pt x="13493" y="288131"/>
                      <a:pt x="100806" y="335756"/>
                      <a:pt x="100012" y="371475"/>
                    </a:cubicBezTo>
                    <a:cubicBezTo>
                      <a:pt x="99218" y="407194"/>
                      <a:pt x="19050" y="442913"/>
                      <a:pt x="9525" y="466725"/>
                    </a:cubicBezTo>
                    <a:cubicBezTo>
                      <a:pt x="0" y="490538"/>
                      <a:pt x="21431" y="502444"/>
                      <a:pt x="42862" y="514350"/>
                    </a:cubicBezTo>
                  </a:path>
                </a:pathLst>
              </a:custGeom>
              <a:noFill/>
              <a:ln w="28575" algn="ctr">
                <a:solidFill>
                  <a:srgbClr val="11576A"/>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cxnSp>
            <p:nvCxnSpPr>
              <p:cNvPr id="56" name="直接箭头连接符 40"/>
              <p:cNvCxnSpPr>
                <a:cxnSpLocks noChangeShapeType="1"/>
              </p:cNvCxnSpPr>
              <p:nvPr/>
            </p:nvCxnSpPr>
            <p:spPr bwMode="auto">
              <a:xfrm>
                <a:off x="5593374" y="2989950"/>
                <a:ext cx="580875" cy="0"/>
              </a:xfrm>
              <a:prstGeom prst="straightConnector1">
                <a:avLst/>
              </a:prstGeom>
              <a:noFill/>
              <a:ln w="28575" algn="ctr">
                <a:solidFill>
                  <a:srgbClr val="11576A"/>
                </a:solidFill>
                <a:round/>
                <a:headEnd type="triangle" w="med" len="med"/>
              </a:ln>
              <a:extLst>
                <a:ext uri="{909E8E84-426E-40DD-AFC4-6F175D3DCCD1}">
                  <a14:hiddenFill xmlns:a14="http://schemas.microsoft.com/office/drawing/2010/main">
                    <a:noFill/>
                  </a14:hiddenFill>
                </a:ext>
              </a:extLst>
            </p:spPr>
          </p:cxnSp>
          <p:sp>
            <p:nvSpPr>
              <p:cNvPr id="57" name="矩形 56"/>
              <p:cNvSpPr/>
              <p:nvPr/>
            </p:nvSpPr>
            <p:spPr>
              <a:xfrm>
                <a:off x="6102644" y="2808218"/>
                <a:ext cx="582379" cy="339643"/>
              </a:xfrm>
              <a:prstGeom prst="rect">
                <a:avLst/>
              </a:prstGeom>
            </p:spPr>
            <p:txBody>
              <a:bodyPr wrap="none">
                <a:spAutoFit/>
              </a:bodyPr>
              <a:lstStyle/>
              <a:p>
                <a:pPr>
                  <a:defRPr/>
                </a:pPr>
                <a:r>
                  <a:rPr lang="zh-CN" altLang="en-US" sz="1600" spc="-100" dirty="0">
                    <a:solidFill>
                      <a:srgbClr val="11576A"/>
                    </a:solidFill>
                    <a:latin typeface="+mn-ea"/>
                  </a:rPr>
                  <a:t>线程</a:t>
                </a:r>
                <a:endParaRPr lang="zh-CN" altLang="en-US" sz="1600" spc="-100" dirty="0">
                  <a:solidFill>
                    <a:srgbClr val="11576A"/>
                  </a:solidFill>
                  <a:latin typeface="+mn-ea"/>
                </a:endParaRPr>
              </a:p>
            </p:txBody>
          </p:sp>
          <p:sp>
            <p:nvSpPr>
              <p:cNvPr id="58" name="矩形 57"/>
              <p:cNvSpPr/>
              <p:nvPr/>
            </p:nvSpPr>
            <p:spPr bwMode="auto">
              <a:xfrm>
                <a:off x="3738219" y="1579790"/>
                <a:ext cx="2253345" cy="718964"/>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latin typeface="+mn-ea"/>
                </a:endParaRPr>
              </a:p>
            </p:txBody>
          </p:sp>
          <p:grpSp>
            <p:nvGrpSpPr>
              <p:cNvPr id="59" name="组合 74"/>
              <p:cNvGrpSpPr/>
              <p:nvPr/>
            </p:nvGrpSpPr>
            <p:grpSpPr bwMode="auto">
              <a:xfrm>
                <a:off x="3780488" y="1626123"/>
                <a:ext cx="621649" cy="276999"/>
                <a:chOff x="3557532" y="2120453"/>
                <a:chExt cx="622129" cy="276188"/>
              </a:xfrm>
            </p:grpSpPr>
            <p:sp>
              <p:nvSpPr>
                <p:cNvPr id="87" name="矩形 55"/>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88" name="TextBox 37"/>
                <p:cNvSpPr txBox="1"/>
                <p:nvPr/>
              </p:nvSpPr>
              <p:spPr>
                <a:xfrm>
                  <a:off x="3558109" y="2120148"/>
                  <a:ext cx="606649" cy="276932"/>
                </a:xfrm>
                <a:prstGeom prst="rect">
                  <a:avLst/>
                </a:prstGeom>
                <a:noFill/>
              </p:spPr>
              <p:txBody>
                <a:bodyPr wrap="none">
                  <a:spAutoFit/>
                </a:bodyPr>
                <a:lstStyle/>
                <a:p>
                  <a:pPr>
                    <a:defRPr/>
                  </a:pPr>
                  <a:r>
                    <a:rPr lang="zh-CN" altLang="en-US" sz="1200" spc="-100" dirty="0">
                      <a:solidFill>
                        <a:srgbClr val="11576A"/>
                      </a:solidFill>
                      <a:latin typeface="+mn-ea"/>
                    </a:rPr>
                    <a:t>寄存器</a:t>
                  </a:r>
                  <a:endParaRPr lang="zh-CN" altLang="en-US" sz="1200" spc="-100" dirty="0">
                    <a:solidFill>
                      <a:srgbClr val="11576A"/>
                    </a:solidFill>
                    <a:latin typeface="+mn-ea"/>
                  </a:endParaRPr>
                </a:p>
              </p:txBody>
            </p:sp>
          </p:grpSp>
          <p:grpSp>
            <p:nvGrpSpPr>
              <p:cNvPr id="60" name="组合 64"/>
              <p:cNvGrpSpPr/>
              <p:nvPr/>
            </p:nvGrpSpPr>
            <p:grpSpPr bwMode="auto">
              <a:xfrm>
                <a:off x="5318009" y="1949692"/>
                <a:ext cx="539780" cy="276999"/>
                <a:chOff x="2480296" y="2143687"/>
                <a:chExt cx="540000" cy="276821"/>
              </a:xfrm>
            </p:grpSpPr>
            <p:sp>
              <p:nvSpPr>
                <p:cNvPr id="85" name="矩形 65"/>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86" name="TextBox 66"/>
                <p:cNvSpPr txBox="1">
                  <a:spLocks noChangeArrowheads="1"/>
                </p:cNvSpPr>
                <p:nvPr/>
              </p:nvSpPr>
              <p:spPr bwMode="auto">
                <a:xfrm>
                  <a:off x="2494680" y="2143687"/>
                  <a:ext cx="492643" cy="2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堆栈</a:t>
                  </a:r>
                  <a:endParaRPr lang="zh-CN" altLang="en-US" sz="1200">
                    <a:solidFill>
                      <a:srgbClr val="11576A"/>
                    </a:solidFill>
                    <a:latin typeface="+mn-ea"/>
                    <a:ea typeface="+mn-ea"/>
                  </a:endParaRPr>
                </a:p>
              </p:txBody>
            </p:sp>
          </p:grpSp>
          <p:grpSp>
            <p:nvGrpSpPr>
              <p:cNvPr id="61" name="组合 57"/>
              <p:cNvGrpSpPr/>
              <p:nvPr/>
            </p:nvGrpSpPr>
            <p:grpSpPr bwMode="auto">
              <a:xfrm>
                <a:off x="3815490" y="1956820"/>
                <a:ext cx="539780" cy="276999"/>
                <a:chOff x="2480296" y="2150810"/>
                <a:chExt cx="540000" cy="276821"/>
              </a:xfrm>
            </p:grpSpPr>
            <p:sp>
              <p:nvSpPr>
                <p:cNvPr id="83" name="矩形 5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84" name="TextBox 59"/>
                <p:cNvSpPr txBox="1">
                  <a:spLocks noChangeArrowheads="1"/>
                </p:cNvSpPr>
                <p:nvPr/>
              </p:nvSpPr>
              <p:spPr bwMode="auto">
                <a:xfrm>
                  <a:off x="2494882" y="2150810"/>
                  <a:ext cx="492643" cy="2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堆栈</a:t>
                  </a:r>
                  <a:endParaRPr lang="zh-CN" altLang="en-US" sz="1200">
                    <a:solidFill>
                      <a:srgbClr val="11576A"/>
                    </a:solidFill>
                    <a:latin typeface="+mn-ea"/>
                    <a:ea typeface="+mn-ea"/>
                  </a:endParaRPr>
                </a:p>
              </p:txBody>
            </p:sp>
          </p:grpSp>
          <p:grpSp>
            <p:nvGrpSpPr>
              <p:cNvPr id="62" name="组合 67"/>
              <p:cNvGrpSpPr/>
              <p:nvPr/>
            </p:nvGrpSpPr>
            <p:grpSpPr bwMode="auto">
              <a:xfrm>
                <a:off x="4535902" y="1949692"/>
                <a:ext cx="539780" cy="276999"/>
                <a:chOff x="2480296" y="2143687"/>
                <a:chExt cx="540000" cy="276821"/>
              </a:xfrm>
            </p:grpSpPr>
            <p:sp>
              <p:nvSpPr>
                <p:cNvPr id="81" name="矩形 68"/>
                <p:cNvSpPr>
                  <a:spLocks noChangeArrowheads="1"/>
                </p:cNvSpPr>
                <p:nvPr/>
              </p:nvSpPr>
              <p:spPr bwMode="auto">
                <a:xfrm>
                  <a:off x="2480296" y="2181222"/>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82" name="TextBox 69"/>
                <p:cNvSpPr txBox="1">
                  <a:spLocks noChangeArrowheads="1"/>
                </p:cNvSpPr>
                <p:nvPr/>
              </p:nvSpPr>
              <p:spPr bwMode="auto">
                <a:xfrm>
                  <a:off x="2505925" y="2143687"/>
                  <a:ext cx="492643" cy="27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堆栈</a:t>
                  </a:r>
                  <a:endParaRPr lang="zh-CN" altLang="en-US" sz="1200">
                    <a:solidFill>
                      <a:srgbClr val="11576A"/>
                    </a:solidFill>
                    <a:latin typeface="+mn-ea"/>
                    <a:ea typeface="+mn-ea"/>
                  </a:endParaRPr>
                </a:p>
              </p:txBody>
            </p:sp>
          </p:grpSp>
          <p:grpSp>
            <p:nvGrpSpPr>
              <p:cNvPr id="63" name="组合 75"/>
              <p:cNvGrpSpPr/>
              <p:nvPr/>
            </p:nvGrpSpPr>
            <p:grpSpPr bwMode="auto">
              <a:xfrm>
                <a:off x="4482786" y="1626123"/>
                <a:ext cx="630108" cy="276999"/>
                <a:chOff x="3550415" y="2120453"/>
                <a:chExt cx="629246" cy="276188"/>
              </a:xfrm>
            </p:grpSpPr>
            <p:sp>
              <p:nvSpPr>
                <p:cNvPr id="79" name="矩形 76"/>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80" name="TextBox 49"/>
                <p:cNvSpPr txBox="1"/>
                <p:nvPr/>
              </p:nvSpPr>
              <p:spPr>
                <a:xfrm>
                  <a:off x="3550088" y="2120148"/>
                  <a:ext cx="606937" cy="276932"/>
                </a:xfrm>
                <a:prstGeom prst="rect">
                  <a:avLst/>
                </a:prstGeom>
                <a:noFill/>
              </p:spPr>
              <p:txBody>
                <a:bodyPr wrap="none">
                  <a:spAutoFit/>
                </a:bodyPr>
                <a:lstStyle/>
                <a:p>
                  <a:pPr>
                    <a:defRPr/>
                  </a:pPr>
                  <a:r>
                    <a:rPr lang="zh-CN" altLang="en-US" sz="1200" spc="-100" dirty="0">
                      <a:solidFill>
                        <a:srgbClr val="11576A"/>
                      </a:solidFill>
                      <a:latin typeface="+mn-ea"/>
                    </a:rPr>
                    <a:t>寄存器</a:t>
                  </a:r>
                  <a:endParaRPr lang="zh-CN" altLang="en-US" sz="1200" spc="-100" dirty="0">
                    <a:solidFill>
                      <a:srgbClr val="11576A"/>
                    </a:solidFill>
                    <a:latin typeface="+mn-ea"/>
                  </a:endParaRPr>
                </a:p>
              </p:txBody>
            </p:sp>
          </p:grpSp>
          <p:grpSp>
            <p:nvGrpSpPr>
              <p:cNvPr id="64" name="组合 78"/>
              <p:cNvGrpSpPr/>
              <p:nvPr/>
            </p:nvGrpSpPr>
            <p:grpSpPr bwMode="auto">
              <a:xfrm>
                <a:off x="5244080" y="1626123"/>
                <a:ext cx="624064" cy="276999"/>
                <a:chOff x="3555116" y="2120453"/>
                <a:chExt cx="624545" cy="276188"/>
              </a:xfrm>
            </p:grpSpPr>
            <p:sp>
              <p:nvSpPr>
                <p:cNvPr id="77" name="矩形 79"/>
                <p:cNvSpPr>
                  <a:spLocks noChangeArrowheads="1"/>
                </p:cNvSpPr>
                <p:nvPr/>
              </p:nvSpPr>
              <p:spPr bwMode="auto">
                <a:xfrm>
                  <a:off x="3567661" y="2158362"/>
                  <a:ext cx="612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78" name="TextBox 52"/>
                <p:cNvSpPr txBox="1"/>
                <p:nvPr/>
              </p:nvSpPr>
              <p:spPr>
                <a:xfrm>
                  <a:off x="3555188" y="2120148"/>
                  <a:ext cx="608236" cy="276932"/>
                </a:xfrm>
                <a:prstGeom prst="rect">
                  <a:avLst/>
                </a:prstGeom>
                <a:noFill/>
              </p:spPr>
              <p:txBody>
                <a:bodyPr wrap="none">
                  <a:spAutoFit/>
                </a:bodyPr>
                <a:lstStyle/>
                <a:p>
                  <a:pPr>
                    <a:defRPr/>
                  </a:pPr>
                  <a:r>
                    <a:rPr lang="zh-CN" altLang="en-US" sz="1200" spc="-100" dirty="0">
                      <a:solidFill>
                        <a:srgbClr val="11576A"/>
                      </a:solidFill>
                      <a:latin typeface="+mn-ea"/>
                    </a:rPr>
                    <a:t>寄存器</a:t>
                  </a:r>
                  <a:endParaRPr lang="zh-CN" altLang="en-US" sz="1200" spc="-100" dirty="0">
                    <a:solidFill>
                      <a:srgbClr val="11576A"/>
                    </a:solidFill>
                    <a:latin typeface="+mn-ea"/>
                  </a:endParaRPr>
                </a:p>
              </p:txBody>
            </p:sp>
          </p:grpSp>
          <p:sp>
            <p:nvSpPr>
              <p:cNvPr id="65" name="矩形 87"/>
              <p:cNvSpPr>
                <a:spLocks noChangeArrowheads="1"/>
              </p:cNvSpPr>
              <p:nvPr/>
            </p:nvSpPr>
            <p:spPr bwMode="auto">
              <a:xfrm>
                <a:off x="3740895" y="2312978"/>
                <a:ext cx="2250310" cy="1763713"/>
              </a:xfrm>
              <a:prstGeom prst="rect">
                <a:avLst/>
              </a:prstGeom>
              <a:noFill/>
              <a:ln w="28575" algn="ctr">
                <a:solidFill>
                  <a:srgbClr val="005072"/>
                </a:solidFill>
                <a:round/>
              </a:ln>
              <a:extLst>
                <a:ext uri="{909E8E84-426E-40DD-AFC4-6F175D3DCCD1}">
                  <a14:hiddenFill xmlns:a14="http://schemas.microsoft.com/office/drawing/2010/main">
                    <a:solidFill>
                      <a:srgbClr val="FFFFFF"/>
                    </a:solidFill>
                  </a14:hiddenFill>
                </a:ext>
              </a:extLst>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a:latin typeface="+mn-ea"/>
                  <a:ea typeface="+mn-ea"/>
                </a:endParaRPr>
              </a:p>
            </p:txBody>
          </p:sp>
          <p:sp>
            <p:nvSpPr>
              <p:cNvPr id="66" name="矩形 65"/>
              <p:cNvSpPr/>
              <p:nvPr/>
            </p:nvSpPr>
            <p:spPr>
              <a:xfrm>
                <a:off x="4331705" y="4081086"/>
                <a:ext cx="1536083" cy="338056"/>
              </a:xfrm>
              <a:prstGeom prst="rect">
                <a:avLst/>
              </a:prstGeom>
            </p:spPr>
            <p:txBody>
              <a:bodyPr>
                <a:spAutoFit/>
              </a:bodyPr>
              <a:lstStyle/>
              <a:p>
                <a:pPr>
                  <a:defRPr/>
                </a:pPr>
                <a:r>
                  <a:rPr lang="zh-CN" altLang="en-US" sz="1600" spc="-100" dirty="0">
                    <a:solidFill>
                      <a:srgbClr val="11576A"/>
                    </a:solidFill>
                    <a:latin typeface="+mn-ea"/>
                  </a:rPr>
                  <a:t>多线程进程</a:t>
                </a:r>
                <a:endParaRPr lang="zh-CN" altLang="en-US" sz="1600" spc="-100" dirty="0">
                  <a:solidFill>
                    <a:srgbClr val="11576A"/>
                  </a:solidFill>
                  <a:latin typeface="+mn-ea"/>
                </a:endParaRPr>
              </a:p>
            </p:txBody>
          </p:sp>
          <p:sp>
            <p:nvSpPr>
              <p:cNvPr id="67" name="矩形 66"/>
              <p:cNvSpPr/>
              <p:nvPr/>
            </p:nvSpPr>
            <p:spPr bwMode="auto">
              <a:xfrm>
                <a:off x="3735045" y="1211579"/>
                <a:ext cx="2256519" cy="360276"/>
              </a:xfrm>
              <a:prstGeom prst="rect">
                <a:avLst/>
              </a:prstGeom>
              <a:gradFill>
                <a:gsLst>
                  <a:gs pos="100000">
                    <a:srgbClr val="005072"/>
                  </a:gs>
                  <a:gs pos="0">
                    <a:srgbClr val="0EB1C8"/>
                  </a:gs>
                  <a:gs pos="100000">
                    <a:schemeClr val="accent1">
                      <a:tint val="23500"/>
                      <a:satMod val="160000"/>
                    </a:schemeClr>
                  </a:gs>
                </a:gsLst>
                <a:lin ang="5400000" scaled="0"/>
              </a:gradFill>
              <a:ln w="28575" cap="flat" cmpd="sng" algn="ctr">
                <a:solidFill>
                  <a:srgbClr val="11576A"/>
                </a:solidFill>
                <a:prstDash val="solid"/>
                <a:round/>
                <a:headEnd type="none" w="med" len="med"/>
                <a:tailEnd type="none" w="med" len="med"/>
              </a:ln>
              <a:effectLst/>
            </p:spPr>
            <p:txBody>
              <a:bodyPr/>
              <a:lstStyle/>
              <a:p>
                <a:pPr>
                  <a:defRPr/>
                </a:pPr>
                <a:endParaRPr lang="zh-CN" altLang="en-US">
                  <a:latin typeface="+mn-ea"/>
                </a:endParaRPr>
              </a:p>
            </p:txBody>
          </p:sp>
          <p:grpSp>
            <p:nvGrpSpPr>
              <p:cNvPr id="68" name="组合 27"/>
              <p:cNvGrpSpPr/>
              <p:nvPr/>
            </p:nvGrpSpPr>
            <p:grpSpPr bwMode="auto">
              <a:xfrm>
                <a:off x="3805135" y="1260797"/>
                <a:ext cx="540039" cy="276999"/>
                <a:chOff x="1187347" y="1763072"/>
                <a:chExt cx="540000" cy="278255"/>
              </a:xfrm>
            </p:grpSpPr>
            <p:sp>
              <p:nvSpPr>
                <p:cNvPr id="75" name="矩形 15"/>
                <p:cNvSpPr>
                  <a:spLocks noChangeArrowheads="1"/>
                </p:cNvSpPr>
                <p:nvPr/>
              </p:nvSpPr>
              <p:spPr bwMode="auto">
                <a:xfrm>
                  <a:off x="1187347" y="1793966"/>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76" name="TextBox 18"/>
                <p:cNvSpPr txBox="1">
                  <a:spLocks noChangeArrowheads="1"/>
                </p:cNvSpPr>
                <p:nvPr/>
              </p:nvSpPr>
              <p:spPr bwMode="auto">
                <a:xfrm>
                  <a:off x="1208362" y="1763072"/>
                  <a:ext cx="492407"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代码</a:t>
                  </a:r>
                  <a:endParaRPr lang="zh-CN" altLang="en-US" sz="1200">
                    <a:solidFill>
                      <a:srgbClr val="11576A"/>
                    </a:solidFill>
                    <a:latin typeface="+mn-ea"/>
                    <a:ea typeface="+mn-ea"/>
                  </a:endParaRPr>
                </a:p>
              </p:txBody>
            </p:sp>
          </p:grpSp>
          <p:grpSp>
            <p:nvGrpSpPr>
              <p:cNvPr id="69" name="组合 29"/>
              <p:cNvGrpSpPr/>
              <p:nvPr/>
            </p:nvGrpSpPr>
            <p:grpSpPr bwMode="auto">
              <a:xfrm>
                <a:off x="4515728" y="1260797"/>
                <a:ext cx="540342" cy="276999"/>
                <a:chOff x="1830289" y="1763072"/>
                <a:chExt cx="540000" cy="278255"/>
              </a:xfrm>
            </p:grpSpPr>
            <p:sp>
              <p:nvSpPr>
                <p:cNvPr id="73" name="矩形 16"/>
                <p:cNvSpPr>
                  <a:spLocks noChangeArrowheads="1"/>
                </p:cNvSpPr>
                <p:nvPr/>
              </p:nvSpPr>
              <p:spPr bwMode="auto">
                <a:xfrm>
                  <a:off x="1830289" y="1793966"/>
                  <a:ext cx="540000" cy="216000"/>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74" name="TextBox 19"/>
                <p:cNvSpPr txBox="1">
                  <a:spLocks noChangeArrowheads="1"/>
                </p:cNvSpPr>
                <p:nvPr/>
              </p:nvSpPr>
              <p:spPr bwMode="auto">
                <a:xfrm>
                  <a:off x="1844496" y="1763072"/>
                  <a:ext cx="492131"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数据</a:t>
                  </a:r>
                  <a:endParaRPr lang="zh-CN" altLang="en-US" sz="1200">
                    <a:solidFill>
                      <a:srgbClr val="11576A"/>
                    </a:solidFill>
                    <a:latin typeface="+mn-ea"/>
                    <a:ea typeface="+mn-ea"/>
                  </a:endParaRPr>
                </a:p>
              </p:txBody>
            </p:sp>
          </p:grpSp>
          <p:grpSp>
            <p:nvGrpSpPr>
              <p:cNvPr id="70" name="组合 28"/>
              <p:cNvGrpSpPr/>
              <p:nvPr/>
            </p:nvGrpSpPr>
            <p:grpSpPr bwMode="auto">
              <a:xfrm>
                <a:off x="5190986" y="1253260"/>
                <a:ext cx="800219" cy="276999"/>
                <a:chOff x="2444906" y="1755501"/>
                <a:chExt cx="798822" cy="278255"/>
              </a:xfrm>
            </p:grpSpPr>
            <p:sp>
              <p:nvSpPr>
                <p:cNvPr id="71" name="矩形 17"/>
                <p:cNvSpPr>
                  <a:spLocks noChangeArrowheads="1"/>
                </p:cNvSpPr>
                <p:nvPr/>
              </p:nvSpPr>
              <p:spPr bwMode="auto">
                <a:xfrm>
                  <a:off x="2473231" y="1793966"/>
                  <a:ext cx="718891" cy="215998"/>
                </a:xfrm>
                <a:prstGeom prst="rect">
                  <a:avLst/>
                </a:prstGeom>
                <a:solidFill>
                  <a:schemeClr val="bg1"/>
                </a:solidFill>
                <a:ln w="28575" algn="ctr">
                  <a:solidFill>
                    <a:srgbClr val="005072"/>
                  </a:solidFill>
                  <a:round/>
                </a:ln>
              </p:spPr>
              <p:txBody>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endParaRPr lang="zh-CN" altLang="en-US" sz="1600">
                    <a:latin typeface="+mn-ea"/>
                    <a:ea typeface="+mn-ea"/>
                  </a:endParaRPr>
                </a:p>
              </p:txBody>
            </p:sp>
            <p:sp>
              <p:nvSpPr>
                <p:cNvPr id="72" name="TextBox 20"/>
                <p:cNvSpPr txBox="1">
                  <a:spLocks noChangeArrowheads="1"/>
                </p:cNvSpPr>
                <p:nvPr/>
              </p:nvSpPr>
              <p:spPr bwMode="auto">
                <a:xfrm>
                  <a:off x="2444906" y="1755501"/>
                  <a:ext cx="798822" cy="27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200">
                      <a:solidFill>
                        <a:srgbClr val="11576A"/>
                      </a:solidFill>
                      <a:latin typeface="+mn-ea"/>
                      <a:ea typeface="+mn-ea"/>
                    </a:rPr>
                    <a:t>打开文件</a:t>
                  </a:r>
                  <a:endParaRPr lang="zh-CN" altLang="en-US" sz="1200">
                    <a:solidFill>
                      <a:srgbClr val="11576A"/>
                    </a:solidFill>
                    <a:latin typeface="+mn-ea"/>
                    <a:ea typeface="+mn-ea"/>
                  </a:endParaRPr>
                </a:p>
              </p:txBody>
            </p:sp>
          </p:grpSp>
        </p:grpSp>
        <p:cxnSp>
          <p:nvCxnSpPr>
            <p:cNvPr id="51" name="直接连接符 50"/>
            <p:cNvCxnSpPr/>
            <p:nvPr/>
          </p:nvCxnSpPr>
          <p:spPr>
            <a:xfrm>
              <a:off x="4455481" y="1597249"/>
              <a:ext cx="0" cy="249336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90198" y="1582964"/>
              <a:ext cx="0" cy="249336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bwMode="auto">
          <a:xfrm>
            <a:off x="6183021" y="4109937"/>
            <a:ext cx="5644353" cy="2166337"/>
            <a:chOff x="1382690" y="1299068"/>
            <a:chExt cx="5332450" cy="1254963"/>
          </a:xfrm>
        </p:grpSpPr>
        <p:sp>
          <p:nvSpPr>
            <p:cNvPr id="90" name="TextBox 5"/>
            <p:cNvSpPr txBox="1">
              <a:spLocks noChangeArrowheads="1"/>
            </p:cNvSpPr>
            <p:nvPr/>
          </p:nvSpPr>
          <p:spPr bwMode="auto">
            <a:xfrm>
              <a:off x="1386658" y="1299068"/>
              <a:ext cx="5181636" cy="55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rgbClr val="4138FA"/>
                  </a:solidFill>
                  <a:latin typeface="Arial" panose="020B0604020202020204" pitchFamily="34" charset="0"/>
                  <a:ea typeface="宋体" pitchFamily="2" charset="-122"/>
                </a:defRPr>
              </a:lvl1pPr>
              <a:lvl2pPr marL="342900" indent="-34290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lvl="1">
                <a:lnSpc>
                  <a:spcPct val="150000"/>
                </a:lnSpc>
                <a:buFont typeface="Arial" panose="020B0604020202020204" pitchFamily="34" charset="0"/>
                <a:buChar char="•"/>
              </a:pPr>
              <a:r>
                <a:rPr lang="zh-CN" altLang="en-US" sz="2000" dirty="0">
                  <a:solidFill>
                    <a:schemeClr val="tx1"/>
                  </a:solidFill>
                  <a:latin typeface="+mn-ea"/>
                  <a:ea typeface="+mn-ea"/>
                </a:rPr>
                <a:t>一个进程中可以同时存在多个线程</a:t>
              </a:r>
              <a:endParaRPr lang="zh-CN" altLang="en-US" sz="2000" dirty="0">
                <a:solidFill>
                  <a:schemeClr val="tx1"/>
                </a:solidFill>
                <a:latin typeface="+mn-ea"/>
                <a:ea typeface="+mn-ea"/>
              </a:endParaRPr>
            </a:p>
          </p:txBody>
        </p:sp>
        <p:sp>
          <p:nvSpPr>
            <p:cNvPr id="91" name="TextBox 8"/>
            <p:cNvSpPr txBox="1">
              <a:spLocks noChangeArrowheads="1"/>
            </p:cNvSpPr>
            <p:nvPr/>
          </p:nvSpPr>
          <p:spPr bwMode="auto">
            <a:xfrm>
              <a:off x="1382690" y="1655756"/>
              <a:ext cx="5189574" cy="55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rgbClr val="4138FA"/>
                  </a:solidFill>
                  <a:latin typeface="Arial" panose="020B0604020202020204" pitchFamily="34" charset="0"/>
                  <a:ea typeface="宋体" pitchFamily="2" charset="-122"/>
                </a:defRPr>
              </a:lvl1pPr>
              <a:lvl2pPr marL="342900" indent="-34290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lvl="1">
                <a:lnSpc>
                  <a:spcPct val="150000"/>
                </a:lnSpc>
                <a:buFont typeface="Arial" panose="020B0604020202020204" pitchFamily="34" charset="0"/>
                <a:buChar char="•"/>
              </a:pPr>
              <a:r>
                <a:rPr lang="zh-CN" altLang="en-US" sz="2000">
                  <a:solidFill>
                    <a:schemeClr val="tx1"/>
                  </a:solidFill>
                  <a:latin typeface="+mn-ea"/>
                  <a:ea typeface="+mn-ea"/>
                </a:rPr>
                <a:t>各个线程之间可以并发地执行</a:t>
              </a:r>
              <a:endParaRPr lang="en-US" altLang="zh-CN" sz="2000">
                <a:solidFill>
                  <a:schemeClr val="tx1"/>
                </a:solidFill>
                <a:latin typeface="+mn-ea"/>
                <a:ea typeface="+mn-ea"/>
              </a:endParaRPr>
            </a:p>
          </p:txBody>
        </p:sp>
        <p:sp>
          <p:nvSpPr>
            <p:cNvPr id="92" name="TextBox 11"/>
            <p:cNvSpPr txBox="1">
              <a:spLocks noChangeArrowheads="1"/>
            </p:cNvSpPr>
            <p:nvPr/>
          </p:nvSpPr>
          <p:spPr bwMode="auto">
            <a:xfrm>
              <a:off x="1385866" y="2000246"/>
              <a:ext cx="5329274" cy="55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rgbClr val="4138FA"/>
                  </a:solidFill>
                  <a:latin typeface="Arial" panose="020B0604020202020204" pitchFamily="34" charset="0"/>
                  <a:ea typeface="宋体" pitchFamily="2" charset="-122"/>
                </a:defRPr>
              </a:lvl1pPr>
              <a:lvl2pPr marL="342900" indent="-34290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lvl="1">
                <a:lnSpc>
                  <a:spcPct val="150000"/>
                </a:lnSpc>
                <a:buFont typeface="Arial" panose="020B0604020202020204" pitchFamily="34" charset="0"/>
                <a:buChar char="•"/>
              </a:pPr>
              <a:r>
                <a:rPr lang="zh-CN" altLang="en-US" sz="2000" dirty="0">
                  <a:solidFill>
                    <a:schemeClr val="tx1"/>
                  </a:solidFill>
                  <a:latin typeface="+mn-ea"/>
                  <a:ea typeface="+mn-ea"/>
                </a:rPr>
                <a:t>各个线程之间可以共享地址空间和文件等资源</a:t>
              </a:r>
              <a:endParaRPr lang="en-US" altLang="zh-CN" sz="2000" dirty="0">
                <a:solidFill>
                  <a:schemeClr val="tx1"/>
                </a:solidFill>
                <a:latin typeface="+mn-ea"/>
                <a:ea typeface="+mn-ea"/>
              </a:endParaRPr>
            </a:p>
          </p:txBody>
        </p:sp>
      </p:grpSp>
      <p:sp>
        <p:nvSpPr>
          <p:cNvPr id="93" name="TextBox 14"/>
          <p:cNvSpPr txBox="1">
            <a:spLocks noChangeArrowheads="1"/>
          </p:cNvSpPr>
          <p:nvPr/>
        </p:nvSpPr>
        <p:spPr bwMode="auto">
          <a:xfrm>
            <a:off x="6204762" y="5953884"/>
            <a:ext cx="5885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400" b="1">
                <a:solidFill>
                  <a:srgbClr val="4138FA"/>
                </a:solidFill>
                <a:latin typeface="Arial" panose="020B0604020202020204" pitchFamily="34" charset="0"/>
                <a:ea typeface="宋体" pitchFamily="2" charset="-122"/>
              </a:defRPr>
            </a:lvl1pPr>
            <a:lvl2pPr marL="342900" indent="-34290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lvl="1">
              <a:buFont typeface="Arial" panose="020B0604020202020204" pitchFamily="34" charset="0"/>
              <a:buChar char="•"/>
            </a:pPr>
            <a:r>
              <a:rPr lang="zh-CN" altLang="en-US" sz="2000" dirty="0">
                <a:solidFill>
                  <a:schemeClr val="tx1"/>
                </a:solidFill>
                <a:latin typeface="微软雅黑" pitchFamily="34" charset="-122"/>
                <a:ea typeface="微软雅黑" pitchFamily="34" charset="-122"/>
              </a:rPr>
              <a:t>一个线程崩溃，会</a:t>
            </a:r>
            <a:r>
              <a:rPr lang="zh-CN" altLang="en-US" sz="2000" dirty="0" smtClean="0">
                <a:solidFill>
                  <a:schemeClr val="tx1"/>
                </a:solidFill>
                <a:latin typeface="微软雅黑" pitchFamily="34" charset="-122"/>
                <a:ea typeface="微软雅黑" pitchFamily="34" charset="-122"/>
              </a:rPr>
              <a:t>导致所属</a:t>
            </a:r>
            <a:r>
              <a:rPr lang="zh-CN" altLang="en-US" sz="2000" dirty="0">
                <a:solidFill>
                  <a:schemeClr val="tx1"/>
                </a:solidFill>
                <a:latin typeface="微软雅黑" pitchFamily="34" charset="-122"/>
                <a:ea typeface="微软雅黑" pitchFamily="34" charset="-122"/>
              </a:rPr>
              <a:t>进程的所有线程崩溃</a:t>
            </a:r>
            <a:endParaRPr lang="zh-CN" altLang="en-US" sz="20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24" name="Rectangle 24"/>
          <p:cNvSpPr>
            <a:spLocks noChangeArrowheads="1"/>
          </p:cNvSpPr>
          <p:nvPr/>
        </p:nvSpPr>
        <p:spPr bwMode="auto">
          <a:xfrm>
            <a:off x="722501" y="1037431"/>
            <a:ext cx="39655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zh-CN" altLang="en-US" sz="2800" b="1" dirty="0" smtClean="0">
                <a:solidFill>
                  <a:srgbClr val="A50021"/>
                </a:solidFill>
                <a:latin typeface="Times New Roman" panose="02020603050405020304" pitchFamily="18" charset="0"/>
              </a:rPr>
              <a:t>多线程结构的进程</a:t>
            </a:r>
            <a:endParaRPr lang="zh-CN" altLang="en-US" sz="2800" b="1" dirty="0">
              <a:solidFill>
                <a:srgbClr val="A50021"/>
              </a:solidFill>
              <a:latin typeface="Times New Roman" panose="02020603050405020304" pitchFamily="18" charset="0"/>
            </a:endParaRPr>
          </a:p>
        </p:txBody>
      </p:sp>
      <p:pic>
        <p:nvPicPr>
          <p:cNvPr id="94" name="图片 9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75" y="2097568"/>
            <a:ext cx="5711272" cy="375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Rectangle 8"/>
          <p:cNvSpPr>
            <a:spLocks noChangeArrowheads="1"/>
          </p:cNvSpPr>
          <p:nvPr/>
        </p:nvSpPr>
        <p:spPr bwMode="auto">
          <a:xfrm>
            <a:off x="6604000" y="2097568"/>
            <a:ext cx="5588000" cy="357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50000"/>
              </a:lnSpc>
            </a:pPr>
            <a:r>
              <a:rPr lang="zh-CN" altLang="en-US" sz="2400" b="0" dirty="0">
                <a:solidFill>
                  <a:schemeClr val="tx1"/>
                </a:solidFill>
                <a:latin typeface="Times New Roman" panose="02020603050405020304" pitchFamily="18" charset="0"/>
              </a:rPr>
              <a:t>创建一个线程比创建进程开销要小得多（线程终止亦同）</a:t>
            </a:r>
            <a:endParaRPr lang="en-US" altLang="zh-CN" sz="2400" b="0" dirty="0">
              <a:solidFill>
                <a:schemeClr val="tx1"/>
              </a:solidFill>
              <a:latin typeface="Times New Roman" panose="02020603050405020304" pitchFamily="18" charset="0"/>
            </a:endParaRPr>
          </a:p>
          <a:p>
            <a:pPr eaLnBrk="1" hangingPunct="1">
              <a:lnSpc>
                <a:spcPct val="150000"/>
              </a:lnSpc>
            </a:pPr>
            <a:r>
              <a:rPr lang="zh-CN" altLang="en-US" sz="2400" b="0" dirty="0">
                <a:solidFill>
                  <a:schemeClr val="tx1"/>
                </a:solidFill>
                <a:latin typeface="Times New Roman" panose="02020603050405020304" pitchFamily="18" charset="0"/>
              </a:rPr>
              <a:t>两个线程的切换开销也小得多</a:t>
            </a:r>
            <a:endParaRPr lang="en-US" altLang="zh-CN" sz="2400" b="0" dirty="0">
              <a:solidFill>
                <a:schemeClr val="tx1"/>
              </a:solidFill>
              <a:latin typeface="Times New Roman" panose="02020603050405020304" pitchFamily="18" charset="0"/>
            </a:endParaRPr>
          </a:p>
          <a:p>
            <a:pPr eaLnBrk="1" hangingPunct="1">
              <a:lnSpc>
                <a:spcPct val="150000"/>
              </a:lnSpc>
            </a:pPr>
            <a:r>
              <a:rPr lang="zh-CN" altLang="en-US" sz="2400" b="0" dirty="0">
                <a:solidFill>
                  <a:schemeClr val="tx1"/>
                </a:solidFill>
                <a:latin typeface="Times New Roman" panose="02020603050405020304" pitchFamily="18" charset="0"/>
              </a:rPr>
              <a:t>同一进程内的多个线程共享内存和数据，相互的通信无须调用内核，十分方便</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anim calcmode="lin" valueType="num">
                                      <p:cBhvr>
                                        <p:cTn id="8" dur="1000" fill="hold"/>
                                        <p:tgtEl>
                                          <p:spTgt spid="94"/>
                                        </p:tgtEl>
                                        <p:attrNameLst>
                                          <p:attrName>ppt_x</p:attrName>
                                        </p:attrNameLst>
                                      </p:cBhvr>
                                      <p:tavLst>
                                        <p:tav tm="0">
                                          <p:val>
                                            <p:strVal val="#ppt_x"/>
                                          </p:val>
                                        </p:tav>
                                        <p:tav tm="100000">
                                          <p:val>
                                            <p:strVal val="#ppt_x"/>
                                          </p:val>
                                        </p:tav>
                                      </p:tavLst>
                                    </p:anim>
                                    <p:anim calcmode="lin" valueType="num">
                                      <p:cBhvr>
                                        <p:cTn id="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5">
                                            <p:txEl>
                                              <p:pRg st="0" end="0"/>
                                            </p:txEl>
                                          </p:spTgt>
                                        </p:tgtEl>
                                        <p:attrNameLst>
                                          <p:attrName>style.visibility</p:attrName>
                                        </p:attrNameLst>
                                      </p:cBhvr>
                                      <p:to>
                                        <p:strVal val="visible"/>
                                      </p:to>
                                    </p:set>
                                    <p:anim calcmode="lin" valueType="num">
                                      <p:cBhvr additive="base">
                                        <p:cTn id="14"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anim calcmode="lin" valueType="num">
                                      <p:cBhvr additive="base">
                                        <p:cTn id="19"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95">
                                            <p:txEl>
                                              <p:pRg st="2" end="2"/>
                                            </p:txEl>
                                          </p:spTgt>
                                        </p:tgtEl>
                                        <p:attrNameLst>
                                          <p:attrName>style.visibility</p:attrName>
                                        </p:attrNameLst>
                                      </p:cBhvr>
                                      <p:to>
                                        <p:strVal val="visible"/>
                                      </p:to>
                                    </p:set>
                                    <p:anim calcmode="lin" valueType="num">
                                      <p:cBhvr additive="base">
                                        <p:cTn id="24"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24" name="Rectangle 24"/>
          <p:cNvSpPr>
            <a:spLocks noChangeArrowheads="1"/>
          </p:cNvSpPr>
          <p:nvPr/>
        </p:nvSpPr>
        <p:spPr bwMode="auto">
          <a:xfrm>
            <a:off x="722501" y="1037431"/>
            <a:ext cx="39655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None/>
              <a:defRPr/>
            </a:pPr>
            <a:r>
              <a:rPr lang="en-US" altLang="zh-CN" sz="2800" b="1" dirty="0">
                <a:solidFill>
                  <a:srgbClr val="335F90"/>
                </a:solidFill>
                <a:latin typeface="Times New Roman" panose="02020603050405020304" pitchFamily="18" charset="0"/>
              </a:rPr>
              <a:t>6. </a:t>
            </a:r>
            <a:r>
              <a:rPr lang="zh-CN" altLang="en-US" sz="2800" b="1" dirty="0">
                <a:solidFill>
                  <a:srgbClr val="335F90"/>
                </a:solidFill>
                <a:latin typeface="Times New Roman" panose="02020603050405020304" pitchFamily="18" charset="0"/>
              </a:rPr>
              <a:t>线程与进程的比较</a:t>
            </a:r>
            <a:endParaRPr lang="zh-CN" altLang="en-US" sz="2800" b="1" dirty="0">
              <a:solidFill>
                <a:srgbClr val="335F90"/>
              </a:solidFill>
              <a:latin typeface="Times New Roman" panose="02020603050405020304" pitchFamily="18" charset="0"/>
            </a:endParaRPr>
          </a:p>
        </p:txBody>
      </p:sp>
      <p:sp>
        <p:nvSpPr>
          <p:cNvPr id="6" name="Rectangle 6"/>
          <p:cNvSpPr>
            <a:spLocks noChangeArrowheads="1"/>
          </p:cNvSpPr>
          <p:nvPr/>
        </p:nvSpPr>
        <p:spPr bwMode="auto">
          <a:xfrm>
            <a:off x="565798" y="1643458"/>
            <a:ext cx="11308702"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indent="0" eaLnBrk="1" hangingPunct="1">
              <a:lnSpc>
                <a:spcPct val="100000"/>
              </a:lnSpc>
              <a:buFont typeface="Wingdings" panose="05000000000000000000" pitchFamily="2" charset="2"/>
              <a:buNone/>
              <a:defRPr/>
            </a:pPr>
            <a:r>
              <a:rPr lang="zh-CN" altLang="en-US" sz="2800" b="0" dirty="0" smtClean="0">
                <a:solidFill>
                  <a:schemeClr val="tx1"/>
                </a:solidFill>
                <a:latin typeface="Times New Roman" panose="02020603050405020304" pitchFamily="18" charset="0"/>
              </a:rPr>
              <a:t>线程通常又称为</a:t>
            </a:r>
            <a:r>
              <a:rPr lang="zh-CN" altLang="en-US" sz="2800" dirty="0" smtClean="0">
                <a:solidFill>
                  <a:schemeClr val="tx1"/>
                </a:solidFill>
                <a:latin typeface="Times New Roman" panose="02020603050405020304" pitchFamily="18" charset="0"/>
              </a:rPr>
              <a:t>轻量级进程</a:t>
            </a:r>
            <a:endParaRPr lang="en-US" altLang="zh-CN" sz="2800" dirty="0" smtClean="0">
              <a:solidFill>
                <a:schemeClr val="tx1"/>
              </a:solidFill>
              <a:latin typeface="Times New Roman" panose="02020603050405020304" pitchFamily="18" charset="0"/>
            </a:endParaRPr>
          </a:p>
          <a:p>
            <a:pPr marL="0" indent="0" eaLnBrk="1" hangingPunct="1">
              <a:lnSpc>
                <a:spcPct val="100000"/>
              </a:lnSpc>
              <a:buFont typeface="Wingdings" panose="05000000000000000000" pitchFamily="2" charset="2"/>
              <a:buNone/>
              <a:defRPr/>
            </a:pPr>
            <a:r>
              <a:rPr lang="zh-CN" altLang="en-US" sz="2800" b="0" dirty="0" smtClean="0">
                <a:solidFill>
                  <a:schemeClr val="tx1"/>
                </a:solidFill>
                <a:latin typeface="Times New Roman" panose="02020603050405020304" pitchFamily="18" charset="0"/>
                <a:sym typeface="Symbol" panose="05050102010706020507" pitchFamily="18" charset="2"/>
              </a:rPr>
              <a:t>在引入线程的操作系统中：</a:t>
            </a:r>
            <a:endParaRPr lang="en-US" altLang="zh-CN" sz="28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每个进程都拥有一个或多个线程</a:t>
            </a:r>
            <a:endParaRPr lang="en-US" altLang="zh-CN" sz="24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线程是调度和分派的基本单位，进程是拥有资源的基本单位</a:t>
            </a:r>
            <a:endParaRPr lang="en-US" altLang="zh-CN" sz="24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同一进程内的线程切换不会产生进程切换，一个进程内的线程切换到另一个进程内的线程会引起进程切换</a:t>
            </a:r>
            <a:endParaRPr lang="en-US" altLang="zh-CN" sz="24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进程可以并发执行，同一进程内的线程也可以并发执行</a:t>
            </a:r>
            <a:endParaRPr lang="en-US" altLang="zh-CN" sz="24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线程一般不拥有系统资源，但可以访问隶属于进程的资源（进程内的所有线程共享使用）</a:t>
            </a:r>
            <a:endParaRPr lang="en-US" altLang="zh-CN" sz="2400" b="0" dirty="0" smtClean="0">
              <a:solidFill>
                <a:schemeClr val="tx1"/>
              </a:solidFill>
              <a:latin typeface="Times New Roman" panose="02020603050405020304" pitchFamily="18" charset="0"/>
              <a:sym typeface="Symbol" panose="05050102010706020507" pitchFamily="18" charset="2"/>
            </a:endParaRPr>
          </a:p>
          <a:p>
            <a:pPr eaLnBrk="1" hangingPunct="1">
              <a:lnSpc>
                <a:spcPct val="100000"/>
              </a:lnSpc>
              <a:buFont typeface="Arial" panose="020B0604020202020204" pitchFamily="34" charset="0"/>
              <a:buChar char="•"/>
              <a:defRPr/>
            </a:pPr>
            <a:r>
              <a:rPr lang="zh-CN" altLang="en-US" sz="2400" b="0" dirty="0" smtClean="0">
                <a:solidFill>
                  <a:schemeClr val="tx1"/>
                </a:solidFill>
                <a:latin typeface="Times New Roman" panose="02020603050405020304" pitchFamily="18" charset="0"/>
                <a:sym typeface="Symbol" panose="05050102010706020507" pitchFamily="18" charset="2"/>
              </a:rPr>
              <a:t>线程创建、撤销和切换开销远小于进程，同一进程内的各线程之间共享内存和文件资源，可不通过内核进行直接通信</a:t>
            </a:r>
            <a:endParaRPr lang="en-US" altLang="zh-CN" sz="2400" b="0" dirty="0" smtClean="0">
              <a:solidFill>
                <a:schemeClr val="tx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 calcmode="lin" valueType="num">
                                      <p:cBhvr additive="base">
                                        <p:cTn id="3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 calcmode="lin" valueType="num">
                                      <p:cBhvr additive="base">
                                        <p:cTn id="3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 calcmode="lin" valueType="num">
                                      <p:cBhvr additive="base">
                                        <p:cTn id="4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操作系统的并发机制实例</a:t>
            </a:r>
            <a:endParaRPr lang="zh-CN" altLang="en-US" dirty="0"/>
          </a:p>
        </p:txBody>
      </p:sp>
      <p:sp>
        <p:nvSpPr>
          <p:cNvPr id="3" name="内容占位符 2"/>
          <p:cNvSpPr>
            <a:spLocks noGrp="1"/>
          </p:cNvSpPr>
          <p:nvPr>
            <p:ph idx="1"/>
          </p:nvPr>
        </p:nvSpPr>
        <p:spPr>
          <a:xfrm>
            <a:off x="487822" y="836540"/>
            <a:ext cx="11296078" cy="547418"/>
          </a:xfrm>
        </p:spPr>
        <p:txBody>
          <a:bodyPr/>
          <a:lstStyle/>
          <a:p>
            <a:r>
              <a:rPr lang="en-US" altLang="zh-CN" dirty="0" smtClean="0"/>
              <a:t>UNIX/LINUX</a:t>
            </a:r>
            <a:r>
              <a:rPr lang="zh-CN" altLang="en-US" dirty="0" smtClean="0"/>
              <a:t>系统</a:t>
            </a:r>
            <a:endParaRPr lang="zh-CN" altLang="en-US" dirty="0"/>
          </a:p>
        </p:txBody>
      </p:sp>
      <p:pic>
        <p:nvPicPr>
          <p:cNvPr id="4" name="Picture 26"/>
          <p:cNvPicPr>
            <a:picLocks noChangeAspect="1" noChangeArrowheads="1"/>
          </p:cNvPicPr>
          <p:nvPr/>
        </p:nvPicPr>
        <p:blipFill>
          <a:blip r:embed="rId1">
            <a:extLst>
              <a:ext uri="{28A0092B-C50C-407E-A947-70E740481C1C}">
                <a14:useLocalDpi xmlns:a14="http://schemas.microsoft.com/office/drawing/2010/main" val="0"/>
              </a:ext>
            </a:extLst>
          </a:blip>
          <a:srcRect l="665" t="11009" r="528" b="10808"/>
          <a:stretch>
            <a:fillRect/>
          </a:stretch>
        </p:blipFill>
        <p:spPr bwMode="auto">
          <a:xfrm>
            <a:off x="702448" y="1822289"/>
            <a:ext cx="5983878" cy="372929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2031342" y="5805249"/>
            <a:ext cx="2472152" cy="369332"/>
          </a:xfrm>
          <a:prstGeom prst="rect">
            <a:avLst/>
          </a:prstGeom>
        </p:spPr>
        <p:txBody>
          <a:bodyPr wrap="none">
            <a:spAutoFit/>
          </a:bodyPr>
          <a:lstStyle/>
          <a:p>
            <a:r>
              <a:rPr lang="en-US" altLang="zh-CN" b="1" dirty="0" smtClean="0">
                <a:solidFill>
                  <a:prstClr val="black"/>
                </a:solidFill>
                <a:latin typeface="微软雅黑" pitchFamily="34" charset="-122"/>
                <a:ea typeface="微软雅黑" pitchFamily="34" charset="-122"/>
              </a:rPr>
              <a:t>UNIX</a:t>
            </a:r>
            <a:r>
              <a:rPr lang="zh-CN" altLang="en-US" b="1" dirty="0" smtClean="0">
                <a:solidFill>
                  <a:prstClr val="black"/>
                </a:solidFill>
                <a:latin typeface="微软雅黑" pitchFamily="34" charset="-122"/>
                <a:ea typeface="微软雅黑" pitchFamily="34" charset="-122"/>
              </a:rPr>
              <a:t>系统中的进程树</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7044020" y="2463312"/>
            <a:ext cx="4977502" cy="2095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操作系统的并发机制实例</a:t>
            </a:r>
            <a:endParaRPr lang="zh-CN" altLang="en-US" dirty="0"/>
          </a:p>
        </p:txBody>
      </p:sp>
      <p:sp>
        <p:nvSpPr>
          <p:cNvPr id="3" name="内容占位符 2"/>
          <p:cNvSpPr>
            <a:spLocks noGrp="1"/>
          </p:cNvSpPr>
          <p:nvPr>
            <p:ph idx="1"/>
          </p:nvPr>
        </p:nvSpPr>
        <p:spPr>
          <a:xfrm>
            <a:off x="487822" y="830079"/>
            <a:ext cx="11296078" cy="3083391"/>
          </a:xfrm>
        </p:spPr>
        <p:txBody>
          <a:bodyPr/>
          <a:lstStyle/>
          <a:p>
            <a:pPr marL="0" indent="0">
              <a:lnSpc>
                <a:spcPct val="100000"/>
              </a:lnSpc>
              <a:buNone/>
              <a:defRPr/>
            </a:pPr>
            <a:r>
              <a:rPr lang="en-US" altLang="zh-CN" sz="2400" dirty="0">
                <a:solidFill>
                  <a:srgbClr val="000099"/>
                </a:solidFill>
                <a:latin typeface="Times New Roman" panose="02020603050405020304" pitchFamily="18" charset="0"/>
                <a:cs typeface="Times New Roman" panose="02020603050405020304" pitchFamily="18" charset="0"/>
              </a:rPr>
              <a:t>Unix</a:t>
            </a:r>
            <a:r>
              <a:rPr lang="zh-CN" altLang="en-US" sz="2400" dirty="0">
                <a:solidFill>
                  <a:srgbClr val="000099"/>
                </a:solidFill>
                <a:latin typeface="Times New Roman" panose="02020603050405020304" pitchFamily="18" charset="0"/>
                <a:cs typeface="Times New Roman" panose="02020603050405020304" pitchFamily="18" charset="0"/>
              </a:rPr>
              <a:t>进程</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proc</a:t>
            </a:r>
            <a:r>
              <a:rPr lang="zh-CN" altLang="en-US" sz="2400" dirty="0">
                <a:latin typeface="Times New Roman" panose="02020603050405020304" pitchFamily="18" charset="0"/>
                <a:cs typeface="Times New Roman" panose="02020603050405020304" pitchFamily="18" charset="0"/>
              </a:rPr>
              <a:t>结构、数据段和正文段三部分组成</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合称进程映像</a:t>
            </a:r>
            <a:endParaRPr lang="zh-CN" altLang="en-US" sz="2400" dirty="0">
              <a:latin typeface="Times New Roman" panose="02020603050405020304" pitchFamily="18" charset="0"/>
              <a:cs typeface="Times New Roman" panose="02020603050405020304" pitchFamily="18" charset="0"/>
            </a:endParaRPr>
          </a:p>
          <a:p>
            <a:pPr>
              <a:lnSpc>
                <a:spcPct val="100000"/>
              </a:lnSpc>
              <a:defRPr/>
            </a:pPr>
            <a:r>
              <a:rPr lang="zh-CN" altLang="en-US" sz="2000" dirty="0">
                <a:latin typeface="Times New Roman" panose="02020603050405020304" pitchFamily="18" charset="0"/>
                <a:cs typeface="Times New Roman" panose="02020603050405020304" pitchFamily="18" charset="0"/>
              </a:rPr>
              <a:t>基本进程控制块：</a:t>
            </a:r>
            <a:r>
              <a:rPr lang="en-US" altLang="zh-CN" sz="2000" dirty="0">
                <a:highlight>
                  <a:srgbClr val="FFFF00"/>
                </a:highlight>
                <a:latin typeface="Times New Roman" panose="02020603050405020304" pitchFamily="18" charset="0"/>
                <a:cs typeface="Times New Roman" panose="02020603050405020304" pitchFamily="18" charset="0"/>
              </a:rPr>
              <a:t>proc</a:t>
            </a:r>
            <a:r>
              <a:rPr lang="zh-CN" altLang="en-US" sz="2000" dirty="0">
                <a:highlight>
                  <a:srgbClr val="FFFF00"/>
                </a:highlight>
                <a:latin typeface="Times New Roman" panose="02020603050405020304" pitchFamily="18" charset="0"/>
                <a:cs typeface="Times New Roman" panose="02020603050405020304" pitchFamily="18" charset="0"/>
              </a:rPr>
              <a:t>结构</a:t>
            </a:r>
            <a:r>
              <a:rPr lang="zh-CN" altLang="en-US" sz="20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存放进程的最基本的管理和控制信息</a:t>
            </a:r>
            <a:endParaRPr lang="zh-CN" altLang="en-US" sz="1800" dirty="0">
              <a:latin typeface="Times New Roman" panose="02020603050405020304" pitchFamily="18" charset="0"/>
              <a:cs typeface="Times New Roman" panose="02020603050405020304" pitchFamily="18" charset="0"/>
            </a:endParaRPr>
          </a:p>
          <a:p>
            <a:pPr>
              <a:lnSpc>
                <a:spcPct val="100000"/>
              </a:lnSpc>
              <a:defRPr/>
            </a:pPr>
            <a:r>
              <a:rPr lang="zh-CN" altLang="en-US" sz="2000" dirty="0">
                <a:latin typeface="Times New Roman" panose="02020603050405020304" pitchFamily="18" charset="0"/>
                <a:cs typeface="Times New Roman" panose="02020603050405020304" pitchFamily="18" charset="0"/>
              </a:rPr>
              <a:t>正文段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仅共享时存在</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nSpc>
                <a:spcPct val="100000"/>
              </a:lnSpc>
              <a:defRPr/>
            </a:pPr>
            <a:r>
              <a:rPr lang="zh-CN" altLang="en-US" sz="2000" dirty="0">
                <a:latin typeface="Times New Roman" panose="02020603050405020304" pitchFamily="18" charset="0"/>
                <a:cs typeface="Times New Roman" panose="02020603050405020304" pitchFamily="18" charset="0"/>
              </a:rPr>
              <a:t>数据段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又称上下文，</a:t>
            </a:r>
            <a:r>
              <a:rPr lang="en-US" altLang="zh-CN" sz="2000" dirty="0">
                <a:latin typeface="Times New Roman" panose="02020603050405020304" pitchFamily="18" charset="0"/>
                <a:cs typeface="Times New Roman" panose="02020603050405020304" pitchFamily="18" charset="0"/>
              </a:rPr>
              <a:t>context)</a:t>
            </a:r>
            <a:endParaRPr lang="zh-CN" altLang="en-US" sz="2000" dirty="0">
              <a:latin typeface="Times New Roman" panose="02020603050405020304" pitchFamily="18" charset="0"/>
              <a:cs typeface="Times New Roman" panose="02020603050405020304" pitchFamily="18" charset="0"/>
            </a:endParaRPr>
          </a:p>
          <a:p>
            <a:pPr lvl="1">
              <a:lnSpc>
                <a:spcPct val="100000"/>
              </a:lnSpc>
              <a:defRPr/>
            </a:pPr>
            <a:r>
              <a:rPr lang="zh-CN" altLang="en-US" sz="1800" dirty="0">
                <a:solidFill>
                  <a:schemeClr val="tx1"/>
                </a:solidFill>
                <a:latin typeface="Times New Roman" panose="02020603050405020304" pitchFamily="18" charset="0"/>
                <a:cs typeface="Times New Roman" panose="02020603050405020304" pitchFamily="18" charset="0"/>
              </a:rPr>
              <a:t>数据区和用户栈区</a:t>
            </a:r>
            <a:endParaRPr lang="zh-CN" altLang="en-US" sz="1800" dirty="0">
              <a:solidFill>
                <a:schemeClr val="tx1"/>
              </a:solidFill>
              <a:latin typeface="Times New Roman" panose="02020603050405020304" pitchFamily="18" charset="0"/>
              <a:cs typeface="Times New Roman" panose="02020603050405020304" pitchFamily="18" charset="0"/>
            </a:endParaRPr>
          </a:p>
          <a:p>
            <a:pPr lvl="1">
              <a:lnSpc>
                <a:spcPct val="100000"/>
              </a:lnSpc>
              <a:defRPr/>
            </a:pPr>
            <a:r>
              <a:rPr lang="zh-CN" altLang="en-US" sz="1800" dirty="0">
                <a:solidFill>
                  <a:schemeClr val="tx1"/>
                </a:solidFill>
                <a:latin typeface="Times New Roman" panose="02020603050405020304" pitchFamily="18" charset="0"/>
                <a:cs typeface="Times New Roman" panose="02020603050405020304" pitchFamily="18" charset="0"/>
              </a:rPr>
              <a:t>共享正文段</a:t>
            </a:r>
            <a:r>
              <a:rPr lang="en-US" altLang="zh-CN" sz="1800" dirty="0">
                <a:solidFill>
                  <a:schemeClr val="tx1"/>
                </a:solidFill>
                <a:latin typeface="Times New Roman" panose="02020603050405020304" pitchFamily="18" charset="0"/>
                <a:cs typeface="Times New Roman" panose="02020603050405020304" pitchFamily="18" charset="0"/>
              </a:rPr>
              <a:t>(text</a:t>
            </a:r>
            <a:r>
              <a:rPr lang="zh-CN" altLang="en-US" sz="1800" dirty="0">
                <a:solidFill>
                  <a:schemeClr val="tx1"/>
                </a:solidFill>
                <a:latin typeface="Times New Roman" panose="02020603050405020304" pitchFamily="18" charset="0"/>
                <a:cs typeface="Times New Roman" panose="02020603050405020304" pitchFamily="18" charset="0"/>
              </a:rPr>
              <a:t>表，正文控制表</a:t>
            </a:r>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a:p>
            <a:pPr lvl="1">
              <a:lnSpc>
                <a:spcPct val="100000"/>
              </a:lnSpc>
              <a:defRPr/>
            </a:pPr>
            <a:r>
              <a:rPr lang="en-US" altLang="zh-CN" sz="1800" dirty="0">
                <a:solidFill>
                  <a:schemeClr val="tx1"/>
                </a:solidFill>
                <a:latin typeface="Times New Roman" panose="02020603050405020304" pitchFamily="18" charset="0"/>
                <a:cs typeface="Times New Roman" panose="02020603050405020304" pitchFamily="18" charset="0"/>
              </a:rPr>
              <a:t>U</a:t>
            </a:r>
            <a:r>
              <a:rPr lang="zh-CN" altLang="en-US" sz="1800" dirty="0">
                <a:solidFill>
                  <a:schemeClr val="tx1"/>
                </a:solidFill>
                <a:latin typeface="Times New Roman" panose="02020603050405020304" pitchFamily="18" charset="0"/>
                <a:cs typeface="Times New Roman" panose="02020603050405020304" pitchFamily="18" charset="0"/>
              </a:rPr>
              <a:t>区</a:t>
            </a:r>
            <a:r>
              <a:rPr lang="en-US" altLang="zh-CN"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进程数据区</a:t>
            </a:r>
            <a:r>
              <a:rPr lang="en-US" altLang="zh-CN"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：核心栈、</a:t>
            </a:r>
            <a:r>
              <a:rPr lang="en-US" altLang="zh-CN" sz="1800" dirty="0">
                <a:solidFill>
                  <a:schemeClr val="tx1"/>
                </a:solidFill>
                <a:latin typeface="Times New Roman" panose="02020603050405020304" pitchFamily="18" charset="0"/>
                <a:cs typeface="Times New Roman" panose="02020603050405020304" pitchFamily="18" charset="0"/>
              </a:rPr>
              <a:t>User</a:t>
            </a:r>
            <a:r>
              <a:rPr lang="zh-CN" altLang="en-US" sz="1800" dirty="0">
                <a:solidFill>
                  <a:schemeClr val="tx1"/>
                </a:solidFill>
                <a:latin typeface="Times New Roman" panose="02020603050405020304" pitchFamily="18" charset="0"/>
                <a:cs typeface="Times New Roman" panose="02020603050405020304" pitchFamily="18" charset="0"/>
              </a:rPr>
              <a:t>结构</a:t>
            </a:r>
            <a:endParaRPr lang="zh-CN" altLang="en-US" sz="1800" dirty="0">
              <a:solidFill>
                <a:schemeClr val="tx1"/>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Rectangle 4"/>
          <p:cNvSpPr txBox="1">
            <a:spLocks noChangeArrowheads="1"/>
          </p:cNvSpPr>
          <p:nvPr/>
        </p:nvSpPr>
        <p:spPr bwMode="auto">
          <a:xfrm>
            <a:off x="5902841" y="3370907"/>
            <a:ext cx="60420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1400" b="1">
                <a:solidFill>
                  <a:srgbClr val="4138FA"/>
                </a:solidFill>
                <a:latin typeface="Arial" panose="020B0604020202020204" pitchFamily="34" charset="0"/>
                <a:ea typeface="宋体" pitchFamily="2" charset="-122"/>
              </a:defRPr>
            </a:lvl1pPr>
            <a:lvl2pPr marL="1028700" indent="-45593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90000"/>
              </a:lnSpc>
              <a:spcBef>
                <a:spcPct val="30000"/>
              </a:spcBef>
              <a:buClr>
                <a:schemeClr val="tx2"/>
              </a:buClr>
              <a:buSzPct val="95000"/>
              <a:buFont typeface="Wingdings" panose="05000000000000000000" pitchFamily="2" charset="2"/>
              <a:buBlip>
                <a:blip r:embed="rId1"/>
              </a:buBlip>
            </a:pPr>
            <a:r>
              <a:rPr lang="en-US" altLang="zh-CN" sz="2000" b="0" dirty="0">
                <a:solidFill>
                  <a:schemeClr val="tx1"/>
                </a:solidFill>
                <a:latin typeface="Times New Roman" panose="02020603050405020304" pitchFamily="18" charset="0"/>
                <a:ea typeface="微软雅黑" pitchFamily="34" charset="-122"/>
                <a:cs typeface="Times New Roman" panose="02020603050405020304" pitchFamily="18" charset="0"/>
              </a:rPr>
              <a:t>proc</a:t>
            </a:r>
            <a:r>
              <a:rPr lang="zh-CN" altLang="en-US" sz="2000" b="0" dirty="0">
                <a:solidFill>
                  <a:schemeClr val="tx1"/>
                </a:solidFill>
                <a:latin typeface="Times New Roman" panose="02020603050405020304" pitchFamily="18" charset="0"/>
                <a:ea typeface="微软雅黑" pitchFamily="34" charset="-122"/>
                <a:cs typeface="Times New Roman" panose="02020603050405020304" pitchFamily="18" charset="0"/>
              </a:rPr>
              <a:t>结构    </a:t>
            </a:r>
            <a:r>
              <a:rPr lang="en-US" altLang="zh-CN" sz="2000" b="0" dirty="0" err="1">
                <a:solidFill>
                  <a:schemeClr val="tx1"/>
                </a:solidFill>
                <a:latin typeface="Times New Roman" panose="02020603050405020304" pitchFamily="18" charset="0"/>
                <a:ea typeface="微软雅黑" pitchFamily="34" charset="-122"/>
                <a:cs typeface="Times New Roman" panose="02020603050405020304" pitchFamily="18" charset="0"/>
              </a:rPr>
              <a:t>proc.h</a:t>
            </a:r>
            <a:r>
              <a:rPr lang="en-US" altLang="zh-CN" sz="2000" b="0" dirty="0">
                <a:solidFill>
                  <a:schemeClr val="tx1"/>
                </a:solidFill>
                <a:latin typeface="Times New Roman" panose="02020603050405020304" pitchFamily="18" charset="0"/>
                <a:ea typeface="微软雅黑" pitchFamily="34" charset="-122"/>
                <a:cs typeface="Times New Roman" panose="02020603050405020304" pitchFamily="18" charset="0"/>
              </a:rPr>
              <a:t> </a:t>
            </a:r>
            <a:r>
              <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rPr>
              <a:t>(</a:t>
            </a:r>
            <a:r>
              <a:rPr lang="zh-CN" altLang="en-US" sz="2000" b="0" dirty="0">
                <a:solidFill>
                  <a:srgbClr val="000099"/>
                </a:solidFill>
                <a:latin typeface="Times New Roman" panose="02020603050405020304" pitchFamily="18" charset="0"/>
                <a:ea typeface="微软雅黑" pitchFamily="34" charset="-122"/>
                <a:cs typeface="Times New Roman" panose="02020603050405020304" pitchFamily="18" charset="0"/>
              </a:rPr>
              <a:t>基本的</a:t>
            </a:r>
            <a:r>
              <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rPr>
              <a:t>)</a:t>
            </a:r>
            <a:endPar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进程控制和管理的最基本的信息</a:t>
            </a:r>
            <a:endPar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常驻内存</a:t>
            </a:r>
            <a:endPar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a:lnSpc>
                <a:spcPct val="90000"/>
              </a:lnSpc>
              <a:spcBef>
                <a:spcPct val="30000"/>
              </a:spcBef>
              <a:buClr>
                <a:schemeClr val="tx2"/>
              </a:buClr>
              <a:buSzPct val="95000"/>
              <a:buFont typeface="Wingdings" panose="05000000000000000000" pitchFamily="2" charset="2"/>
              <a:buBlip>
                <a:blip r:embed="rId1"/>
              </a:buBlip>
            </a:pPr>
            <a:r>
              <a:rPr lang="zh-CN" altLang="en-US" sz="2000" b="0" dirty="0">
                <a:solidFill>
                  <a:schemeClr val="tx1"/>
                </a:solidFill>
                <a:latin typeface="Times New Roman" panose="02020603050405020304" pitchFamily="18" charset="0"/>
                <a:ea typeface="微软雅黑" pitchFamily="34" charset="-122"/>
                <a:cs typeface="Times New Roman" panose="02020603050405020304" pitchFamily="18" charset="0"/>
              </a:rPr>
              <a:t> </a:t>
            </a:r>
            <a:r>
              <a:rPr lang="en-US" altLang="zh-CN" sz="2000" b="0" dirty="0">
                <a:solidFill>
                  <a:schemeClr val="tx1"/>
                </a:solidFill>
                <a:latin typeface="Times New Roman" panose="02020603050405020304" pitchFamily="18" charset="0"/>
                <a:ea typeface="微软雅黑" pitchFamily="34" charset="-122"/>
                <a:cs typeface="Times New Roman" panose="02020603050405020304" pitchFamily="18" charset="0"/>
              </a:rPr>
              <a:t>user</a:t>
            </a:r>
            <a:r>
              <a:rPr lang="zh-CN" altLang="en-US" sz="2000" b="0" dirty="0">
                <a:solidFill>
                  <a:schemeClr val="tx1"/>
                </a:solidFill>
                <a:latin typeface="Times New Roman" panose="02020603050405020304" pitchFamily="18" charset="0"/>
                <a:ea typeface="微软雅黑" pitchFamily="34" charset="-122"/>
                <a:cs typeface="Times New Roman" panose="02020603050405020304" pitchFamily="18" charset="0"/>
              </a:rPr>
              <a:t>结构   </a:t>
            </a:r>
            <a:r>
              <a:rPr lang="en-US" altLang="zh-CN" sz="2000" b="0" dirty="0" err="1">
                <a:solidFill>
                  <a:schemeClr val="tx1"/>
                </a:solidFill>
                <a:latin typeface="Times New Roman" panose="02020603050405020304" pitchFamily="18" charset="0"/>
                <a:ea typeface="微软雅黑" pitchFamily="34" charset="-122"/>
                <a:cs typeface="Times New Roman" panose="02020603050405020304" pitchFamily="18" charset="0"/>
              </a:rPr>
              <a:t>user.h</a:t>
            </a:r>
            <a:r>
              <a:rPr lang="en-US" altLang="zh-CN" sz="2000" b="0" dirty="0">
                <a:solidFill>
                  <a:schemeClr val="tx1"/>
                </a:solidFill>
                <a:latin typeface="Times New Roman" panose="02020603050405020304" pitchFamily="18" charset="0"/>
                <a:ea typeface="微软雅黑" pitchFamily="34" charset="-122"/>
                <a:cs typeface="Times New Roman" panose="02020603050405020304" pitchFamily="18" charset="0"/>
              </a:rPr>
              <a:t>  </a:t>
            </a:r>
            <a:r>
              <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rPr>
              <a:t>(</a:t>
            </a:r>
            <a:r>
              <a:rPr lang="zh-CN" altLang="en-US" sz="2000" b="0" dirty="0">
                <a:solidFill>
                  <a:srgbClr val="000099"/>
                </a:solidFill>
                <a:latin typeface="Times New Roman" panose="02020603050405020304" pitchFamily="18" charset="0"/>
                <a:ea typeface="微软雅黑" pitchFamily="34" charset="-122"/>
                <a:cs typeface="Times New Roman" panose="02020603050405020304" pitchFamily="18" charset="0"/>
              </a:rPr>
              <a:t>扩充的</a:t>
            </a:r>
            <a:r>
              <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rPr>
              <a:t>)</a:t>
            </a:r>
            <a:endPar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进程运行时才用到的数据和状态信息</a:t>
            </a:r>
            <a:endPar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通常和数据段一起放在磁盘上，需要时调入</a:t>
            </a:r>
            <a:endParaRPr lang="zh-CN" altLang="en-US" sz="2000" b="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a:lnSpc>
                <a:spcPct val="90000"/>
              </a:lnSpc>
              <a:spcBef>
                <a:spcPct val="30000"/>
              </a:spcBef>
              <a:buClr>
                <a:schemeClr val="tx2"/>
              </a:buClr>
              <a:buSzPct val="95000"/>
              <a:buFont typeface="Wingdings" panose="05000000000000000000" pitchFamily="2" charset="2"/>
              <a:buBlip>
                <a:blip r:embed="rId1"/>
              </a:buBlip>
            </a:pPr>
            <a:r>
              <a:rPr lang="zh-CN" altLang="en-US" sz="2000" b="0" dirty="0">
                <a:solidFill>
                  <a:srgbClr val="000099"/>
                </a:solidFill>
                <a:latin typeface="Times New Roman" panose="02020603050405020304" pitchFamily="18" charset="0"/>
                <a:ea typeface="微软雅黑" pitchFamily="34" charset="-122"/>
                <a:cs typeface="Times New Roman" panose="02020603050405020304" pitchFamily="18" charset="0"/>
              </a:rPr>
              <a:t>正文控制表  </a:t>
            </a:r>
            <a:r>
              <a:rPr lang="en-US" altLang="zh-CN" sz="2000" b="0" dirty="0" err="1">
                <a:solidFill>
                  <a:srgbClr val="000099"/>
                </a:solidFill>
                <a:latin typeface="Times New Roman" panose="02020603050405020304" pitchFamily="18" charset="0"/>
                <a:ea typeface="微软雅黑" pitchFamily="34" charset="-122"/>
                <a:cs typeface="Times New Roman" panose="02020603050405020304" pitchFamily="18" charset="0"/>
              </a:rPr>
              <a:t>text.h</a:t>
            </a:r>
            <a:endParaRPr lang="en-US" altLang="zh-CN" sz="2000" b="0" dirty="0">
              <a:solidFill>
                <a:srgbClr val="000099"/>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管理共享正文区</a:t>
            </a:r>
            <a:endPar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lvl="1">
              <a:lnSpc>
                <a:spcPct val="90000"/>
              </a:lnSpc>
              <a:spcBef>
                <a:spcPct val="30000"/>
              </a:spcBef>
              <a:buClr>
                <a:schemeClr val="tx2"/>
              </a:buClr>
              <a:buSzPct val="95000"/>
              <a:buFont typeface="Wingdings" panose="05000000000000000000" pitchFamily="2" charset="2"/>
              <a:buBlip>
                <a:blip r:embed="rId1"/>
              </a:buBlip>
            </a:pPr>
            <a:r>
              <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rPr>
              <a:t>内存无共享进程映像时调出</a:t>
            </a:r>
            <a:endParaRPr lang="zh-CN" altLang="en-US" sz="1800" b="0" dirty="0">
              <a:solidFill>
                <a:schemeClr val="tx1"/>
              </a:solidFill>
              <a:latin typeface="Times New Roman" panose="02020603050405020304" pitchFamily="18" charset="0"/>
              <a:ea typeface="微软雅黑" pitchFamily="34" charset="-122"/>
              <a:cs typeface="Times New Roman" panose="02020603050405020304" pitchFamily="18" charset="0"/>
            </a:endParaRPr>
          </a:p>
        </p:txBody>
      </p:sp>
      <p:sp>
        <p:nvSpPr>
          <p:cNvPr id="5" name="Rectangle 2"/>
          <p:cNvSpPr txBox="1">
            <a:spLocks noChangeArrowheads="1"/>
          </p:cNvSpPr>
          <p:nvPr/>
        </p:nvSpPr>
        <p:spPr bwMode="auto">
          <a:xfrm>
            <a:off x="6031601" y="2632998"/>
            <a:ext cx="33924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50000"/>
              </a:lnSpc>
              <a:spcBef>
                <a:spcPct val="30000"/>
              </a:spcBef>
              <a:buClr>
                <a:schemeClr val="tx2"/>
              </a:buClr>
              <a:buSzPct val="95000"/>
              <a:buFont typeface="Wingdings" panose="05000000000000000000" pitchFamily="2" charset="2"/>
              <a:buNone/>
            </a:pPr>
            <a:r>
              <a:rPr lang="en-US" altLang="zh-CN" sz="2400" dirty="0">
                <a:solidFill>
                  <a:srgbClr val="000099"/>
                </a:solidFill>
                <a:latin typeface="黑体" panose="02010609060101010101" pitchFamily="49" charset="-122"/>
                <a:ea typeface="黑体" panose="02010609060101010101" pitchFamily="49" charset="-122"/>
              </a:rPr>
              <a:t>Unix</a:t>
            </a:r>
            <a:r>
              <a:rPr lang="zh-CN" altLang="en-US" sz="2400" dirty="0">
                <a:solidFill>
                  <a:srgbClr val="000099"/>
                </a:solidFill>
                <a:latin typeface="黑体" panose="02010609060101010101" pitchFamily="49" charset="-122"/>
                <a:ea typeface="黑体" panose="02010609060101010101" pitchFamily="49" charset="-122"/>
              </a:rPr>
              <a:t>的进程控制块</a:t>
            </a:r>
            <a:r>
              <a:rPr lang="en-US" altLang="zh-CN" sz="2400" dirty="0">
                <a:solidFill>
                  <a:srgbClr val="000099"/>
                </a:solidFill>
                <a:latin typeface="黑体" panose="02010609060101010101" pitchFamily="49" charset="-122"/>
                <a:ea typeface="黑体" panose="02010609060101010101" pitchFamily="49" charset="-122"/>
              </a:rPr>
              <a:t>(PCB)</a:t>
            </a:r>
            <a:endParaRPr lang="en-US" altLang="zh-CN" sz="2400" dirty="0">
              <a:solidFill>
                <a:srgbClr val="000099"/>
              </a:solidFill>
              <a:latin typeface="黑体" panose="02010609060101010101" pitchFamily="49" charset="-122"/>
              <a:ea typeface="黑体" panose="02010609060101010101" pitchFamily="49" charset="-122"/>
            </a:endParaRPr>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50" y="3767312"/>
            <a:ext cx="4759882" cy="290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183773" y="868363"/>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创建进程及应用实例</a:t>
            </a:r>
            <a:endParaRPr lang="zh-CN" altLang="en-US" sz="2800" b="1" dirty="0">
              <a:solidFill>
                <a:srgbClr val="335F90"/>
              </a:solidFill>
              <a:latin typeface="Times New Roman" panose="02020603050405020304" pitchFamily="18" charset="0"/>
            </a:endParaRPr>
          </a:p>
        </p:txBody>
      </p:sp>
      <p:sp>
        <p:nvSpPr>
          <p:cNvPr id="4" name="Rectangle 4"/>
          <p:cNvSpPr>
            <a:spLocks noChangeArrowheads="1"/>
          </p:cNvSpPr>
          <p:nvPr/>
        </p:nvSpPr>
        <p:spPr bwMode="auto">
          <a:xfrm>
            <a:off x="693361" y="1644650"/>
            <a:ext cx="8466137" cy="364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调用形式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pid=fork();</a:t>
            </a:r>
            <a:endParaRPr lang="zh-CN" altLang="en-US" sz="24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400" dirty="0">
                <a:solidFill>
                  <a:schemeClr val="tx1"/>
                </a:solidFill>
                <a:effectLst/>
                <a:latin typeface="Times New Roman" panose="02020603050405020304" pitchFamily="18" charset="0"/>
              </a:rPr>
              <a:t>功能</a:t>
            </a:r>
            <a:r>
              <a:rPr lang="zh-CN" altLang="en-US" sz="2400" b="0" dirty="0">
                <a:solidFill>
                  <a:schemeClr val="tx1"/>
                </a:solidFill>
                <a:effectLst/>
                <a:latin typeface="Times New Roman" panose="02020603050405020304" pitchFamily="18" charset="0"/>
              </a:rPr>
              <a:t>：创建一个子进程，</a:t>
            </a:r>
            <a:r>
              <a:rPr lang="zh-CN" altLang="zh-CN" sz="2400" b="0" dirty="0">
                <a:solidFill>
                  <a:schemeClr val="tx1"/>
                </a:solidFill>
                <a:effectLst/>
                <a:latin typeface="Times New Roman" panose="02020603050405020304" pitchFamily="18" charset="0"/>
              </a:rPr>
              <a:t>被创建的子进程是父进程</a:t>
            </a:r>
            <a:r>
              <a:rPr lang="zh-CN" altLang="en-US" sz="2400" b="0" dirty="0">
                <a:solidFill>
                  <a:schemeClr val="tx1"/>
                </a:solidFill>
                <a:effectLst/>
                <a:latin typeface="Times New Roman" panose="02020603050405020304" pitchFamily="18" charset="0"/>
              </a:rPr>
              <a:t>的</a:t>
            </a:r>
            <a:r>
              <a:rPr lang="zh-CN" altLang="zh-CN" sz="2400" b="0" dirty="0">
                <a:solidFill>
                  <a:schemeClr val="tx1"/>
                </a:solidFill>
                <a:effectLst/>
                <a:highlight>
                  <a:srgbClr val="FFFF00"/>
                </a:highlight>
                <a:latin typeface="Times New Roman" panose="02020603050405020304" pitchFamily="18" charset="0"/>
              </a:rPr>
              <a:t>进</a:t>
            </a:r>
            <a:endParaRPr lang="zh-CN" altLang="en-US" sz="2400" b="0" dirty="0">
              <a:solidFill>
                <a:schemeClr val="tx1"/>
              </a:solidFill>
              <a:effectLst/>
              <a:highlight>
                <a:srgbClr val="FFFF00"/>
              </a:highligh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highlight>
                  <a:srgbClr val="FFFF00"/>
                </a:highlight>
                <a:latin typeface="Times New Roman" panose="02020603050405020304" pitchFamily="18" charset="0"/>
              </a:rPr>
              <a:t>       </a:t>
            </a:r>
            <a:r>
              <a:rPr lang="zh-CN" altLang="zh-CN" sz="2400" b="0" dirty="0">
                <a:solidFill>
                  <a:schemeClr val="tx1"/>
                </a:solidFill>
                <a:effectLst/>
                <a:highlight>
                  <a:srgbClr val="FFFF00"/>
                </a:highlight>
                <a:latin typeface="Times New Roman" panose="02020603050405020304" pitchFamily="18" charset="0"/>
              </a:rPr>
              <a:t>程</a:t>
            </a:r>
            <a:r>
              <a:rPr lang="zh-CN" altLang="en-US" sz="2400" b="0" dirty="0">
                <a:solidFill>
                  <a:schemeClr val="tx1"/>
                </a:solidFill>
                <a:effectLst/>
                <a:highlight>
                  <a:srgbClr val="FFFF00"/>
                </a:highlight>
                <a:latin typeface="Times New Roman" panose="02020603050405020304" pitchFamily="18" charset="0"/>
              </a:rPr>
              <a:t>映像的一个副本</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除</a:t>
            </a:r>
            <a:r>
              <a:rPr lang="zh-CN" altLang="en-US" sz="2400" b="0" dirty="0">
                <a:solidFill>
                  <a:srgbClr val="0000FF"/>
                </a:solidFill>
                <a:effectLst/>
                <a:latin typeface="Times New Roman" panose="02020603050405020304" pitchFamily="18" charset="0"/>
              </a:rPr>
              <a:t>proc结构</a:t>
            </a:r>
            <a:r>
              <a:rPr lang="zh-CN" altLang="en-US" sz="2400" b="0" dirty="0">
                <a:solidFill>
                  <a:schemeClr val="tx1"/>
                </a:solidFill>
                <a:effectLst/>
                <a:latin typeface="Times New Roman" panose="02020603050405020304" pitchFamily="18" charset="0"/>
              </a:rPr>
              <a:t>外</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，在UNIX系统中，除</a:t>
            </a:r>
            <a:endParaRPr lang="zh-CN" altLang="en-US" sz="24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了0</a:t>
            </a:r>
            <a:r>
              <a:rPr lang="en-US" altLang="en-US" sz="2400" b="0" baseline="30000" dirty="0">
                <a:solidFill>
                  <a:schemeClr val="tx1"/>
                </a:solidFill>
                <a:effectLst/>
                <a:latin typeface="Times New Roman" panose="02020603050405020304" pitchFamily="18" charset="0"/>
                <a:cs typeface="Times New Roman" panose="02020603050405020304" pitchFamily="18" charset="0"/>
              </a:rPr>
              <a:t>#</a:t>
            </a:r>
            <a:r>
              <a:rPr lang="zh-CN" altLang="en-US" sz="2400" b="0" dirty="0">
                <a:solidFill>
                  <a:schemeClr val="tx1"/>
                </a:solidFill>
                <a:effectLst/>
                <a:latin typeface="Times New Roman" panose="02020603050405020304" pitchFamily="18" charset="0"/>
              </a:rPr>
              <a:t>进程外，</a:t>
            </a:r>
            <a:r>
              <a:rPr lang="zh-CN" altLang="zh-CN" sz="2400" b="0" dirty="0">
                <a:solidFill>
                  <a:schemeClr val="tx1"/>
                </a:solidFill>
                <a:effectLst/>
                <a:latin typeface="Times New Roman" panose="02020603050405020304" pitchFamily="18" charset="0"/>
              </a:rPr>
              <a:t>其它进程都是</a:t>
            </a:r>
            <a:r>
              <a:rPr lang="zh-CN" altLang="en-US" sz="2400" b="0" dirty="0">
                <a:solidFill>
                  <a:schemeClr val="tx1"/>
                </a:solidFill>
                <a:effectLst/>
                <a:latin typeface="Times New Roman" panose="02020603050405020304" pitchFamily="18" charset="0"/>
              </a:rPr>
              <a:t>通过</a:t>
            </a:r>
            <a:r>
              <a:rPr lang="zh-CN" altLang="zh-CN" sz="2400" b="0" dirty="0">
                <a:solidFill>
                  <a:schemeClr val="tx1"/>
                </a:solidFill>
                <a:effectLst/>
                <a:latin typeface="Times New Roman" panose="02020603050405020304" pitchFamily="18" charset="0"/>
              </a:rPr>
              <a:t>调用进程创建系统调用</a:t>
            </a:r>
            <a:endParaRPr lang="zh-CN" altLang="en-US" sz="24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zh-CN" sz="2400" b="0" dirty="0">
                <a:solidFill>
                  <a:schemeClr val="tx1"/>
                </a:solidFill>
                <a:effectLst/>
                <a:latin typeface="Times New Roman" panose="02020603050405020304" pitchFamily="18" charset="0"/>
              </a:rPr>
              <a:t>创建的</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4"/>
          <p:cNvSpPr>
            <a:spLocks noChangeArrowheads="1"/>
          </p:cNvSpPr>
          <p:nvPr/>
        </p:nvSpPr>
        <p:spPr bwMode="auto">
          <a:xfrm>
            <a:off x="663575" y="663575"/>
            <a:ext cx="8369300" cy="575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系统调用 </a:t>
            </a:r>
            <a:r>
              <a:rPr lang="en-US" altLang="zh-CN" sz="2600" b="1" dirty="0">
                <a:solidFill>
                  <a:prstClr val="black"/>
                </a:solidFill>
                <a:effectLst/>
                <a:latin typeface="微软雅黑" pitchFamily="34" charset="-122"/>
                <a:ea typeface="微软雅黑" pitchFamily="34" charset="-122"/>
              </a:rPr>
              <a:t>fork </a:t>
            </a:r>
            <a:r>
              <a:rPr lang="zh-CN" altLang="en-US" sz="2600" b="1" dirty="0">
                <a:solidFill>
                  <a:prstClr val="black"/>
                </a:solidFill>
                <a:effectLst/>
                <a:latin typeface="微软雅黑" pitchFamily="34" charset="-122"/>
                <a:ea typeface="微软雅黑" pitchFamily="34" charset="-122"/>
              </a:rPr>
              <a:t>完成的操作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UNIX/Linux</a:t>
            </a:r>
            <a:r>
              <a:rPr lang="zh-CN" altLang="en-US" sz="2000" b="0" dirty="0">
                <a:solidFill>
                  <a:schemeClr val="tx1"/>
                </a:solidFill>
                <a:effectLst/>
                <a:latin typeface="Times New Roman" panose="02020603050405020304" pitchFamily="18" charset="0"/>
              </a:rPr>
              <a:t>系统的核心为系统调用</a:t>
            </a:r>
            <a:r>
              <a:rPr lang="en-US" altLang="zh-CN" sz="2000" b="0" dirty="0">
                <a:solidFill>
                  <a:schemeClr val="tx1"/>
                </a:solidFill>
                <a:effectLst/>
                <a:latin typeface="Times New Roman" panose="02020603050405020304" pitchFamily="18" charset="0"/>
              </a:rPr>
              <a:t>fork </a:t>
            </a:r>
            <a:r>
              <a:rPr lang="zh-CN" altLang="en-US" sz="2000" b="0" dirty="0">
                <a:solidFill>
                  <a:schemeClr val="tx1"/>
                </a:solidFill>
                <a:effectLst/>
                <a:latin typeface="Times New Roman" panose="02020603050405020304" pitchFamily="18" charset="0"/>
              </a:rPr>
              <a:t>完成下列操作：   </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宋体" pitchFamily="2" charset="-122"/>
              </a:rPr>
              <a:t>①</a:t>
            </a:r>
            <a:r>
              <a:rPr lang="zh-CN" altLang="en-US" sz="2000" b="0" dirty="0">
                <a:solidFill>
                  <a:schemeClr val="tx1"/>
                </a:solidFill>
                <a:effectLst/>
                <a:latin typeface="Times New Roman" panose="02020603050405020304" pitchFamily="18" charset="0"/>
              </a:rPr>
              <a:t> 为新进程分配一个新的</a:t>
            </a:r>
            <a:r>
              <a:rPr lang="en-US" altLang="zh-CN" sz="2000" b="0" dirty="0" err="1">
                <a:solidFill>
                  <a:schemeClr val="tx1"/>
                </a:solidFill>
                <a:effectLst/>
                <a:latin typeface="Times New Roman" panose="02020603050405020304" pitchFamily="18" charset="0"/>
              </a:rPr>
              <a:t>pcb</a:t>
            </a:r>
            <a:r>
              <a:rPr lang="zh-CN" altLang="en-US" sz="2000" b="0" dirty="0">
                <a:solidFill>
                  <a:schemeClr val="tx1"/>
                </a:solidFill>
                <a:effectLst/>
                <a:latin typeface="Times New Roman" panose="02020603050405020304" pitchFamily="18" charset="0"/>
              </a:rPr>
              <a:t>结构；</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宋体" pitchFamily="2" charset="-122"/>
              </a:rPr>
              <a:t>②</a:t>
            </a:r>
            <a:r>
              <a:rPr lang="zh-CN" altLang="en-US" sz="2000" b="0" dirty="0">
                <a:solidFill>
                  <a:schemeClr val="tx1"/>
                </a:solidFill>
                <a:effectLst/>
                <a:latin typeface="Times New Roman" panose="02020603050405020304" pitchFamily="18" charset="0"/>
              </a:rPr>
              <a:t> 为子进程赋一个唯一的进程标识号 </a:t>
            </a:r>
            <a:r>
              <a:rPr lang="en-US" altLang="zh-CN" sz="2000" b="0" dirty="0">
                <a:solidFill>
                  <a:schemeClr val="tx1"/>
                </a:solidFill>
                <a:effectLst/>
                <a:latin typeface="Times New Roman" panose="02020603050405020304" pitchFamily="18" charset="0"/>
              </a:rPr>
              <a:t>(PID)</a:t>
            </a:r>
            <a:r>
              <a:rPr lang="zh-CN" altLang="en-US" sz="2000" b="0" dirty="0">
                <a:solidFill>
                  <a:schemeClr val="tx1"/>
                </a:solidFill>
                <a:effectLst/>
                <a:latin typeface="Times New Roman" panose="02020603050405020304" pitchFamily="18" charset="0"/>
              </a:rPr>
              <a:t>； </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宋体" pitchFamily="2" charset="-122"/>
              </a:rPr>
              <a:t>③</a:t>
            </a:r>
            <a:r>
              <a:rPr lang="zh-CN" altLang="en-US" sz="2000" b="0" dirty="0">
                <a:solidFill>
                  <a:schemeClr val="tx1"/>
                </a:solidFill>
                <a:effectLst/>
                <a:latin typeface="Times New Roman" panose="02020603050405020304" pitchFamily="18" charset="0"/>
              </a:rPr>
              <a:t> 做一个父进程上下文的逻辑副本。由于进程的</a:t>
            </a:r>
            <a:r>
              <a:rPr lang="zh-CN" altLang="en-US" sz="2000" b="0" dirty="0">
                <a:solidFill>
                  <a:schemeClr val="tx1"/>
                </a:solidFill>
                <a:effectLst/>
                <a:highlight>
                  <a:srgbClr val="FFFF00"/>
                </a:highlight>
                <a:latin typeface="Times New Roman" panose="02020603050405020304" pitchFamily="18" charset="0"/>
              </a:rPr>
              <a:t>正文区 </a:t>
            </a:r>
            <a:r>
              <a:rPr lang="en-US" altLang="zh-CN" sz="2000" b="0" dirty="0">
                <a:solidFill>
                  <a:schemeClr val="tx1"/>
                </a:solidFill>
                <a:effectLst/>
                <a:highlight>
                  <a:srgbClr val="FFFF00"/>
                </a:highlight>
                <a:latin typeface="Times New Roman" panose="02020603050405020304" pitchFamily="18" charset="0"/>
              </a:rPr>
              <a:t>(</a:t>
            </a:r>
            <a:r>
              <a:rPr lang="zh-CN" altLang="en-US" sz="2000" b="0" dirty="0">
                <a:solidFill>
                  <a:schemeClr val="tx1"/>
                </a:solidFill>
                <a:effectLst/>
                <a:highlight>
                  <a:srgbClr val="FFFF00"/>
                </a:highlight>
                <a:latin typeface="Times New Roman" panose="02020603050405020304" pitchFamily="18" charset="0"/>
              </a:rPr>
              <a:t>代码段</a:t>
            </a:r>
            <a:r>
              <a:rPr lang="en-US" altLang="zh-CN" sz="2000" b="0" dirty="0">
                <a:solidFill>
                  <a:schemeClr val="tx1"/>
                </a:solidFill>
                <a:effectLst/>
                <a:highlight>
                  <a:srgbClr val="FFFF00"/>
                </a:highlight>
                <a:latin typeface="Times New Roman" panose="02020603050405020304" pitchFamily="18" charset="0"/>
              </a:rPr>
              <a:t>) </a:t>
            </a:r>
            <a:r>
              <a:rPr lang="zh-CN" altLang="en-US" sz="2000" b="0" dirty="0">
                <a:solidFill>
                  <a:schemeClr val="tx1"/>
                </a:solidFill>
                <a:effectLst/>
                <a:highlight>
                  <a:srgbClr val="FFFF00"/>
                </a:highlight>
                <a:latin typeface="Times New Roman" panose="02020603050405020304" pitchFamily="18" charset="0"/>
              </a:rPr>
              <a:t>可被几个进程所共享</a:t>
            </a:r>
            <a:r>
              <a:rPr lang="zh-CN" altLang="en-US" sz="2000" b="0" dirty="0">
                <a:solidFill>
                  <a:schemeClr val="tx1"/>
                </a:solidFill>
                <a:effectLst/>
                <a:latin typeface="Times New Roman" panose="02020603050405020304" pitchFamily="18" charset="0"/>
              </a:rPr>
              <a:t>，所以核心只要增加某个正文区的引用数即可，而不是真的将该区拷贝到一个新的内存物理区。这就意味着</a:t>
            </a:r>
            <a:r>
              <a:rPr lang="zh-CN" altLang="en-US" sz="2000" b="0" dirty="0">
                <a:solidFill>
                  <a:srgbClr val="0000FF"/>
                </a:solidFill>
                <a:effectLst/>
                <a:highlight>
                  <a:srgbClr val="FFFF00"/>
                </a:highlight>
                <a:latin typeface="Times New Roman" panose="02020603050405020304" pitchFamily="18" charset="0"/>
              </a:rPr>
              <a:t>父子进程</a:t>
            </a:r>
            <a:r>
              <a:rPr lang="zh-CN" altLang="en-US" sz="2000" b="0" dirty="0">
                <a:solidFill>
                  <a:schemeClr val="tx1"/>
                </a:solidFill>
                <a:effectLst/>
                <a:highlight>
                  <a:srgbClr val="FFFF00"/>
                </a:highlight>
                <a:latin typeface="Times New Roman" panose="02020603050405020304" pitchFamily="18" charset="0"/>
              </a:rPr>
              <a:t>将</a:t>
            </a:r>
            <a:r>
              <a:rPr lang="zh-CN" altLang="en-US" sz="2000" b="0" dirty="0">
                <a:solidFill>
                  <a:srgbClr val="FF0000"/>
                </a:solidFill>
                <a:effectLst/>
                <a:highlight>
                  <a:srgbClr val="FFFF00"/>
                </a:highlight>
                <a:latin typeface="Times New Roman" panose="02020603050405020304" pitchFamily="18" charset="0"/>
              </a:rPr>
              <a:t>执行相同的代码</a:t>
            </a:r>
            <a:r>
              <a:rPr lang="zh-CN" altLang="en-US" sz="2000" b="0" dirty="0">
                <a:solidFill>
                  <a:schemeClr val="tx1"/>
                </a:solidFill>
                <a:effectLst/>
                <a:latin typeface="Times New Roman" panose="02020603050405020304" pitchFamily="18" charset="0"/>
              </a:rPr>
              <a:t>。</a:t>
            </a:r>
            <a:r>
              <a:rPr lang="zh-CN" altLang="en-US" sz="2000" b="0" dirty="0">
                <a:solidFill>
                  <a:srgbClr val="0000FF"/>
                </a:solidFill>
                <a:effectLst/>
                <a:highlight>
                  <a:srgbClr val="FFFF00"/>
                </a:highlight>
                <a:latin typeface="Times New Roman" panose="02020603050405020304" pitchFamily="18" charset="0"/>
              </a:rPr>
              <a:t>数据段和堆栈段</a:t>
            </a:r>
            <a:r>
              <a:rPr lang="zh-CN" altLang="en-US" sz="2000" b="0" dirty="0">
                <a:solidFill>
                  <a:schemeClr val="tx1"/>
                </a:solidFill>
                <a:effectLst/>
                <a:latin typeface="Times New Roman" panose="02020603050405020304" pitchFamily="18" charset="0"/>
              </a:rPr>
              <a:t>属于进程的私有数据，需要</a:t>
            </a:r>
            <a:r>
              <a:rPr lang="zh-CN" altLang="en-US" sz="2000" b="0" dirty="0">
                <a:solidFill>
                  <a:srgbClr val="FF0000"/>
                </a:solidFill>
                <a:effectLst/>
                <a:latin typeface="Times New Roman" panose="02020603050405020304" pitchFamily="18" charset="0"/>
              </a:rPr>
              <a:t>拷贝到新的内存区中</a:t>
            </a:r>
            <a:r>
              <a:rPr lang="zh-CN" altLang="en-US" sz="2000" b="0" dirty="0">
                <a:solidFill>
                  <a:schemeClr val="tx1"/>
                </a:solidFill>
                <a:effectLst/>
                <a:latin typeface="Times New Roman" panose="02020603050405020304" pitchFamily="18" charset="0"/>
              </a:rPr>
              <a:t>。 </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宋体" pitchFamily="2" charset="-122"/>
              </a:rPr>
              <a:t>④</a:t>
            </a:r>
            <a:r>
              <a:rPr lang="zh-CN" altLang="en-US" sz="2000" b="0" dirty="0">
                <a:solidFill>
                  <a:schemeClr val="tx1"/>
                </a:solidFill>
                <a:effectLst/>
                <a:latin typeface="Times New Roman" panose="02020603050405020304" pitchFamily="18" charset="0"/>
              </a:rPr>
              <a:t> 增加与该进程相关联的文件表和索引节点表的引用数。这就意味着父进程打开的文件子进程可以继续使用。</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宋体" pitchFamily="2" charset="-122"/>
              </a:rPr>
              <a:t>⑤</a:t>
            </a:r>
            <a:r>
              <a:rPr lang="zh-CN" altLang="en-US" sz="2000" b="0" dirty="0">
                <a:solidFill>
                  <a:schemeClr val="tx1"/>
                </a:solidFill>
                <a:effectLst/>
                <a:latin typeface="Times New Roman" panose="02020603050405020304" pitchFamily="18" charset="0"/>
              </a:rPr>
              <a:t> 对父进程返回子进程的进程号，对子进程返回零。</a:t>
            </a:r>
            <a:endParaRPr lang="zh-CN" altLang="en-US" sz="2000" b="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操作系统的并发机制实例</a:t>
            </a:r>
            <a:endParaRPr lang="zh-CN" altLang="en-US" dirty="0"/>
          </a:p>
        </p:txBody>
      </p:sp>
      <p:sp>
        <p:nvSpPr>
          <p:cNvPr id="5" name="Rectangle 4"/>
          <p:cNvSpPr>
            <a:spLocks noChangeArrowheads="1"/>
          </p:cNvSpPr>
          <p:nvPr/>
        </p:nvSpPr>
        <p:spPr bwMode="auto">
          <a:xfrm>
            <a:off x="565851" y="932274"/>
            <a:ext cx="77814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执行这个</a:t>
            </a:r>
            <a:r>
              <a:rPr lang="zh-CN" altLang="en-US" sz="2600" b="1" dirty="0" smtClean="0">
                <a:solidFill>
                  <a:prstClr val="black"/>
                </a:solidFill>
                <a:effectLst/>
                <a:latin typeface="微软雅黑" pitchFamily="34" charset="-122"/>
                <a:ea typeface="微软雅黑" pitchFamily="34" charset="-122"/>
              </a:rPr>
              <a:t>程序可能</a:t>
            </a:r>
            <a:r>
              <a:rPr lang="zh-CN" altLang="en-US" sz="2600" b="1" dirty="0">
                <a:solidFill>
                  <a:prstClr val="black"/>
                </a:solidFill>
                <a:effectLst/>
                <a:latin typeface="微软雅黑" pitchFamily="34" charset="-122"/>
                <a:ea typeface="微软雅黑" pitchFamily="34" charset="-122"/>
              </a:rPr>
              <a:t>的结果</a:t>
            </a:r>
            <a:endParaRPr lang="zh-CN" altLang="en-US" sz="2600" b="1" dirty="0">
              <a:solidFill>
                <a:prstClr val="black"/>
              </a:solidFill>
              <a:effectLst/>
              <a:latin typeface="微软雅黑" pitchFamily="34" charset="-122"/>
              <a:ea typeface="微软雅黑" pitchFamily="34" charset="-122"/>
            </a:endParaRPr>
          </a:p>
        </p:txBody>
      </p:sp>
      <p:sp>
        <p:nvSpPr>
          <p:cNvPr id="6" name="Rectangle 3"/>
          <p:cNvSpPr>
            <a:spLocks noChangeArrowheads="1"/>
          </p:cNvSpPr>
          <p:nvPr/>
        </p:nvSpPr>
        <p:spPr bwMode="auto">
          <a:xfrm>
            <a:off x="1180110" y="1938338"/>
            <a:ext cx="3792537" cy="438785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20000"/>
              </a:spcBef>
              <a:buClrTx/>
              <a:buSzTx/>
              <a:buFontTx/>
              <a:buNone/>
            </a:pPr>
            <a:r>
              <a:rPr lang="zh-CN" altLang="en-US" sz="2000" b="0" dirty="0">
                <a:solidFill>
                  <a:srgbClr val="4138FA"/>
                </a:solidFill>
                <a:latin typeface="Times New Roman" panose="02020603050405020304" pitchFamily="18" charset="0"/>
              </a:rPr>
              <a:t>例： </a:t>
            </a:r>
            <a:r>
              <a:rPr lang="en-US" altLang="zh-CN" sz="2000" b="0" dirty="0">
                <a:solidFill>
                  <a:srgbClr val="4138FA"/>
                </a:solidFill>
                <a:latin typeface="Times New Roman" panose="02020603050405020304" pitchFamily="18" charset="0"/>
              </a:rPr>
              <a:t>main()</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{int x;</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while((x=fork())= = </a:t>
            </a:r>
            <a:r>
              <a:rPr lang="en-US" altLang="zh-CN" sz="2000" b="0" dirty="0">
                <a:solidFill>
                  <a:srgbClr val="4138FA"/>
                </a:solidFill>
                <a:latin typeface="Times New Roman" panose="02020603050405020304" pitchFamily="18" charset="0"/>
                <a:cs typeface="Times New Roman" panose="02020603050405020304" pitchFamily="18" charset="0"/>
              </a:rPr>
              <a:t>- </a:t>
            </a:r>
            <a:r>
              <a:rPr lang="en-US" altLang="zh-CN" sz="2000" b="0" dirty="0">
                <a:solidFill>
                  <a:srgbClr val="4138FA"/>
                </a:solidFill>
                <a:latin typeface="Times New Roman" panose="02020603050405020304" pitchFamily="18" charset="0"/>
              </a:rPr>
              <a:t>1);</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if(x= =0)</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(“a”);</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else </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(“b”);</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(“c”);</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chemeClr val="tx1"/>
              </a:solidFill>
              <a:latin typeface="Times New Roman" panose="02020603050405020304" pitchFamily="18" charset="0"/>
            </a:endParaRPr>
          </a:p>
          <a:p>
            <a:pPr eaLnBrk="1" hangingPunct="1">
              <a:lnSpc>
                <a:spcPct val="110000"/>
              </a:lnSpc>
              <a:spcBef>
                <a:spcPct val="20000"/>
              </a:spcBef>
              <a:buClrTx/>
              <a:buSzTx/>
              <a:buFontTx/>
              <a:buNone/>
            </a:pPr>
            <a:endParaRPr lang="en-US" altLang="zh-CN" sz="2000" b="0" dirty="0">
              <a:solidFill>
                <a:schemeClr val="tx1"/>
              </a:solidFill>
              <a:latin typeface="Times New Roman" panose="02020603050405020304" pitchFamily="18" charset="0"/>
            </a:endParaRPr>
          </a:p>
        </p:txBody>
      </p:sp>
      <p:sp>
        <p:nvSpPr>
          <p:cNvPr id="7" name="AutoShape 6"/>
          <p:cNvSpPr>
            <a:spLocks noChangeArrowheads="1"/>
          </p:cNvSpPr>
          <p:nvPr/>
        </p:nvSpPr>
        <p:spPr bwMode="auto">
          <a:xfrm>
            <a:off x="5644160" y="3810000"/>
            <a:ext cx="1295400" cy="914400"/>
          </a:xfrm>
          <a:prstGeom prst="cloudCallout">
            <a:avLst>
              <a:gd name="adj1" fmla="val -96690"/>
              <a:gd name="adj2" fmla="val 63542"/>
            </a:avLst>
          </a:prstGeom>
          <a:solidFill>
            <a:srgbClr val="CC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FF0000"/>
                </a:solidFill>
              </a:rPr>
              <a:t>结果 ？</a:t>
            </a:r>
            <a:endParaRPr lang="zh-CN" altLang="en-US" sz="1800" b="0" dirty="0">
              <a:solidFill>
                <a:schemeClr val="tx1"/>
              </a:solidFill>
            </a:endParaRPr>
          </a:p>
        </p:txBody>
      </p:sp>
      <p:sp>
        <p:nvSpPr>
          <p:cNvPr id="8" name="Rectangle 4"/>
          <p:cNvSpPr>
            <a:spLocks noChangeArrowheads="1"/>
          </p:cNvSpPr>
          <p:nvPr/>
        </p:nvSpPr>
        <p:spPr bwMode="auto">
          <a:xfrm>
            <a:off x="6832428" y="1670050"/>
            <a:ext cx="5035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mn-ea"/>
                <a:cs typeface="Times New Roman" panose="02020603050405020304" pitchFamily="18" charset="0"/>
              </a:rPr>
              <a:t>pid=fork();</a:t>
            </a:r>
            <a:endParaRPr lang="zh-CN" altLang="en-US"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 &lt; 0 </a:t>
            </a:r>
            <a:r>
              <a:rPr lang="zh-CN" altLang="en-US" sz="2000" b="0" dirty="0">
                <a:solidFill>
                  <a:schemeClr val="tx1"/>
                </a:solidFill>
                <a:latin typeface="Times New Roman" panose="02020603050405020304" pitchFamily="18" charset="0"/>
                <a:ea typeface="+mn-ea"/>
                <a:cs typeface="Times New Roman" panose="02020603050405020304" pitchFamily="18" charset="0"/>
              </a:rPr>
              <a:t>：进程创建失败</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 &gt; 0</a:t>
            </a:r>
            <a:r>
              <a:rPr lang="zh-CN" altLang="en-US" sz="2000" b="0" dirty="0">
                <a:solidFill>
                  <a:schemeClr val="tx1"/>
                </a:solidFill>
                <a:latin typeface="Times New Roman" panose="02020603050405020304" pitchFamily="18" charset="0"/>
                <a:ea typeface="+mn-ea"/>
                <a:cs typeface="Times New Roman" panose="02020603050405020304" pitchFamily="18" charset="0"/>
              </a:rPr>
              <a:t>：子进程</a:t>
            </a:r>
            <a:r>
              <a:rPr lang="en-US" altLang="zh-CN" sz="2000" b="0" dirty="0">
                <a:solidFill>
                  <a:schemeClr val="tx1"/>
                </a:solidFill>
                <a:latin typeface="Times New Roman" panose="02020603050405020304" pitchFamily="18" charset="0"/>
                <a:ea typeface="+mn-ea"/>
                <a:cs typeface="Times New Roman" panose="02020603050405020304" pitchFamily="18" charset="0"/>
              </a:rPr>
              <a:t>id</a:t>
            </a:r>
            <a:r>
              <a:rPr lang="zh-CN" altLang="en-US" sz="2000" b="0" dirty="0">
                <a:solidFill>
                  <a:schemeClr val="tx1"/>
                </a:solidFill>
                <a:latin typeface="Times New Roman" panose="02020603050405020304" pitchFamily="18" charset="0"/>
                <a:ea typeface="+mn-ea"/>
                <a:cs typeface="Times New Roman" panose="02020603050405020304" pitchFamily="18" charset="0"/>
              </a:rPr>
              <a:t>，此时为父进程代码</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==0</a:t>
            </a:r>
            <a:r>
              <a:rPr lang="zh-CN" altLang="en-US" sz="2000" b="0" dirty="0">
                <a:solidFill>
                  <a:schemeClr val="tx1"/>
                </a:solidFill>
                <a:latin typeface="Times New Roman" panose="02020603050405020304" pitchFamily="18" charset="0"/>
                <a:ea typeface="+mn-ea"/>
                <a:cs typeface="Times New Roman" panose="02020603050405020304" pitchFamily="18" charset="0"/>
              </a:rPr>
              <a:t>：此时为子进程代码</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getpid</a:t>
            </a:r>
            <a:r>
              <a:rPr lang="en-US" altLang="zh-CN" sz="2000" b="0" dirty="0">
                <a:solidFill>
                  <a:schemeClr val="tx1"/>
                </a:solidFill>
                <a:latin typeface="Times New Roman" panose="02020603050405020304" pitchFamily="18" charset="0"/>
                <a:ea typeface="+mn-ea"/>
                <a:cs typeface="Times New Roman" panose="02020603050405020304" pitchFamily="18" charset="0"/>
              </a:rPr>
              <a:t>()</a:t>
            </a:r>
            <a:r>
              <a:rPr lang="zh-CN" altLang="en-US" sz="2000" b="0" dirty="0">
                <a:solidFill>
                  <a:schemeClr val="tx1"/>
                </a:solidFill>
                <a:latin typeface="Times New Roman" panose="02020603050405020304" pitchFamily="18" charset="0"/>
                <a:ea typeface="+mn-ea"/>
                <a:cs typeface="Times New Roman" panose="02020603050405020304" pitchFamily="18" charset="0"/>
              </a:rPr>
              <a:t>、</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getppid</a:t>
            </a:r>
            <a:r>
              <a:rPr lang="en-US" altLang="zh-CN" sz="2000" b="0" dirty="0">
                <a:solidFill>
                  <a:schemeClr val="tx1"/>
                </a:solidFill>
                <a:latin typeface="Times New Roman" panose="02020603050405020304" pitchFamily="18" charset="0"/>
                <a:ea typeface="+mn-ea"/>
                <a:cs typeface="Times New Roman" panose="02020603050405020304" pitchFamily="18" charset="0"/>
              </a:rPr>
              <a:t>()</a:t>
            </a:r>
            <a:r>
              <a:rPr lang="zh-CN" altLang="en-US" sz="2000" b="0" dirty="0">
                <a:solidFill>
                  <a:schemeClr val="tx1"/>
                </a:solidFill>
                <a:latin typeface="Times New Roman" panose="02020603050405020304" pitchFamily="18" charset="0"/>
                <a:ea typeface="+mn-ea"/>
                <a:cs typeface="Times New Roman" panose="02020603050405020304" pitchFamily="18" charset="0"/>
              </a:rPr>
              <a:t>查询</a:t>
            </a:r>
            <a:endParaRPr lang="zh-CN" altLang="en-US" sz="20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操作系统的并发机制实例</a:t>
            </a:r>
            <a:endParaRPr lang="zh-CN" altLang="en-US" dirty="0"/>
          </a:p>
        </p:txBody>
      </p:sp>
      <p:graphicFrame>
        <p:nvGraphicFramePr>
          <p:cNvPr id="4" name="对象 1"/>
          <p:cNvGraphicFramePr>
            <a:graphicFrameLocks noChangeAspect="1"/>
          </p:cNvGraphicFramePr>
          <p:nvPr/>
        </p:nvGraphicFramePr>
        <p:xfrm>
          <a:off x="1268627" y="1663615"/>
          <a:ext cx="8425322" cy="4886325"/>
        </p:xfrm>
        <a:graphic>
          <a:graphicData uri="http://schemas.openxmlformats.org/presentationml/2006/ole">
            <mc:AlternateContent xmlns:mc="http://schemas.openxmlformats.org/markup-compatibility/2006">
              <mc:Choice xmlns:v="urn:schemas-microsoft-com:vml" Requires="v">
                <p:oleObj spid="_x0000_s3085" name="" r:id="rId1" imgW="8985885" imgH="6073140" progId="Visio.Drawing.11">
                  <p:embed/>
                </p:oleObj>
              </mc:Choice>
              <mc:Fallback>
                <p:oleObj name="" r:id="rId1" imgW="8985885" imgH="6073140" progId="Visio.Drawing.11">
                  <p:embed/>
                  <p:pic>
                    <p:nvPicPr>
                      <p:cNvPr id="0" name="图片 30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627" y="1663615"/>
                        <a:ext cx="8425322" cy="4886325"/>
                      </a:xfrm>
                      <a:prstGeom prst="rect">
                        <a:avLst/>
                      </a:prstGeom>
                      <a:noFill/>
                      <a:ln>
                        <a:noFill/>
                      </a:ln>
                    </p:spPr>
                  </p:pic>
                </p:oleObj>
              </mc:Fallback>
            </mc:AlternateContent>
          </a:graphicData>
        </a:graphic>
      </p:graphicFrame>
      <p:sp>
        <p:nvSpPr>
          <p:cNvPr id="5" name="Rectangle 4"/>
          <p:cNvSpPr>
            <a:spLocks noChangeArrowheads="1"/>
          </p:cNvSpPr>
          <p:nvPr/>
        </p:nvSpPr>
        <p:spPr bwMode="auto">
          <a:xfrm>
            <a:off x="565851" y="932274"/>
            <a:ext cx="77814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3"/>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3"/>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3"/>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3"/>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3"/>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3"/>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执行这个</a:t>
            </a:r>
            <a:r>
              <a:rPr lang="zh-CN" altLang="en-US" sz="2600" b="1" dirty="0" smtClean="0">
                <a:solidFill>
                  <a:prstClr val="black"/>
                </a:solidFill>
                <a:effectLst/>
                <a:latin typeface="微软雅黑" pitchFamily="34" charset="-122"/>
                <a:ea typeface="微软雅黑" pitchFamily="34" charset="-122"/>
              </a:rPr>
              <a:t>程序可能</a:t>
            </a:r>
            <a:r>
              <a:rPr lang="zh-CN" altLang="en-US" sz="2600" b="1" dirty="0">
                <a:solidFill>
                  <a:prstClr val="black"/>
                </a:solidFill>
                <a:effectLst/>
                <a:latin typeface="微软雅黑" pitchFamily="34" charset="-122"/>
                <a:ea typeface="微软雅黑" pitchFamily="34" charset="-122"/>
              </a:rPr>
              <a:t>的结果</a:t>
            </a:r>
            <a:endParaRPr lang="zh-CN" altLang="en-US" sz="2600" b="1" dirty="0">
              <a:solidFill>
                <a:prstClr val="black"/>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endParaRPr lang="zh-CN" altLang="en-US" sz="2800" dirty="0">
              <a:solidFill>
                <a:schemeClr val="tx2"/>
              </a:solidFill>
            </a:endParaRPr>
          </a:p>
        </p:txBody>
      </p:sp>
      <p:sp>
        <p:nvSpPr>
          <p:cNvPr id="5" name="Rectangle 6"/>
          <p:cNvSpPr>
            <a:spLocks noChangeArrowheads="1"/>
          </p:cNvSpPr>
          <p:nvPr/>
        </p:nvSpPr>
        <p:spPr bwMode="auto">
          <a:xfrm>
            <a:off x="487822" y="961885"/>
            <a:ext cx="10523078"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进程通信的概念</a:t>
            </a:r>
            <a:endParaRPr lang="zh-CN" altLang="en-US" sz="2800" b="1" dirty="0">
              <a:solidFill>
                <a:srgbClr val="335F90"/>
              </a:solidFill>
              <a:latin typeface="Times New Roman" panose="02020603050405020304" pitchFamily="18" charset="0"/>
            </a:endParaRPr>
          </a:p>
          <a:p>
            <a:pPr marL="533400" lvl="1" indent="-533400">
              <a:lnSpc>
                <a:spcPct val="120000"/>
              </a:lnSpc>
              <a:spcBef>
                <a:spcPct val="20000"/>
              </a:spcBef>
              <a:buClr>
                <a:schemeClr val="tx2"/>
              </a:buClr>
              <a:buSzPct val="95000"/>
              <a:buNone/>
              <a:defRPr/>
            </a:pPr>
            <a:r>
              <a:rPr lang="en-US" altLang="zh-CN" sz="2400" dirty="0" smtClean="0">
                <a:solidFill>
                  <a:schemeClr val="tx1"/>
                </a:solidFill>
                <a:effectLst/>
                <a:latin typeface="Times New Roman" panose="02020603050405020304" pitchFamily="18" charset="0"/>
              </a:rPr>
              <a:t>	</a:t>
            </a:r>
            <a:r>
              <a:rPr lang="zh-CN" altLang="en-US" sz="2400" dirty="0" smtClean="0">
                <a:solidFill>
                  <a:schemeClr val="tx1"/>
                </a:solidFill>
                <a:effectLst/>
                <a:latin typeface="Times New Roman" panose="02020603050405020304" pitchFamily="18" charset="0"/>
              </a:rPr>
              <a:t>协作</a:t>
            </a:r>
            <a:r>
              <a:rPr lang="zh-CN" altLang="en-US" sz="2400" dirty="0">
                <a:solidFill>
                  <a:schemeClr val="tx1"/>
                </a:solidFill>
                <a:effectLst/>
                <a:latin typeface="Times New Roman" panose="02020603050405020304" pitchFamily="18" charset="0"/>
              </a:rPr>
              <a:t>进程可能影响另一个进程的执行或被另一个进程执行影响</a:t>
            </a:r>
            <a:r>
              <a:rPr lang="zh-CN" altLang="en-US" sz="2400" dirty="0" smtClean="0">
                <a:solidFill>
                  <a:schemeClr val="tx1"/>
                </a:solidFill>
                <a:effectLst/>
                <a:latin typeface="Times New Roman" panose="02020603050405020304" pitchFamily="18" charset="0"/>
              </a:rPr>
              <a:t>。</a:t>
            </a:r>
            <a:endParaRPr lang="en-US" altLang="zh-CN" sz="2400" dirty="0" smtClean="0">
              <a:solidFill>
                <a:schemeClr val="tx1"/>
              </a:solidFill>
              <a:effectLst/>
              <a:latin typeface="Times New Roman" panose="02020603050405020304" pitchFamily="18" charset="0"/>
            </a:endParaRPr>
          </a:p>
          <a:p>
            <a:pPr marL="533400" lvl="1" indent="-533400">
              <a:lnSpc>
                <a:spcPct val="120000"/>
              </a:lnSpc>
              <a:spcBef>
                <a:spcPct val="20000"/>
              </a:spcBef>
              <a:buClr>
                <a:schemeClr val="tx2"/>
              </a:buClr>
              <a:buSzPct val="95000"/>
              <a:buNone/>
              <a:defRPr/>
            </a:pPr>
            <a:r>
              <a:rPr lang="en-US" altLang="zh-CN" sz="2400" dirty="0">
                <a:solidFill>
                  <a:schemeClr val="tx1"/>
                </a:solidFill>
                <a:effectLst/>
                <a:latin typeface="Times New Roman" panose="02020603050405020304" pitchFamily="18" charset="0"/>
              </a:rPr>
              <a:t>	</a:t>
            </a:r>
            <a:r>
              <a:rPr lang="zh-CN" altLang="en-US" sz="2400" dirty="0" smtClean="0">
                <a:solidFill>
                  <a:schemeClr val="tx1"/>
                </a:solidFill>
                <a:effectLst/>
                <a:latin typeface="Times New Roman" panose="02020603050405020304" pitchFamily="18" charset="0"/>
              </a:rPr>
              <a:t>协作</a:t>
            </a:r>
            <a:r>
              <a:rPr lang="zh-CN" altLang="en-US" sz="2400" dirty="0">
                <a:solidFill>
                  <a:schemeClr val="tx1"/>
                </a:solidFill>
                <a:effectLst/>
                <a:latin typeface="Times New Roman" panose="02020603050405020304" pitchFamily="18" charset="0"/>
              </a:rPr>
              <a:t>进程需要一种进程间通信的机制来允许进程间交换数据与</a:t>
            </a:r>
            <a:r>
              <a:rPr lang="zh-CN" altLang="en-US" sz="2400" dirty="0" smtClean="0">
                <a:solidFill>
                  <a:schemeClr val="tx1"/>
                </a:solidFill>
                <a:effectLst/>
                <a:latin typeface="Times New Roman" panose="02020603050405020304" pitchFamily="18" charset="0"/>
              </a:rPr>
              <a:t>信息。</a:t>
            </a:r>
            <a:endParaRPr lang="en-US" altLang="zh-CN" sz="2400" dirty="0" smtClean="0">
              <a:solidFill>
                <a:schemeClr val="tx1"/>
              </a:solidFill>
              <a:effectLst/>
              <a:latin typeface="Times New Roman" panose="02020603050405020304" pitchFamily="18" charset="0"/>
            </a:endParaRPr>
          </a:p>
          <a:p>
            <a:pPr>
              <a:lnSpc>
                <a:spcPct val="120000"/>
              </a:lnSpc>
              <a:spcBef>
                <a:spcPct val="20000"/>
              </a:spcBef>
              <a:buClr>
                <a:schemeClr val="tx2"/>
              </a:buClr>
              <a:buSzPct val="95000"/>
              <a:buNone/>
              <a:defRPr/>
            </a:pPr>
            <a:endParaRPr lang="zh-CN" altLang="en-US" sz="2400" dirty="0">
              <a:solidFill>
                <a:schemeClr val="tx1"/>
              </a:solidFill>
              <a:effectLst/>
              <a:latin typeface="Times New Roman" panose="02020603050405020304" pitchFamily="18" charset="0"/>
            </a:endParaRPr>
          </a:p>
          <a:p>
            <a:pPr>
              <a:lnSpc>
                <a:spcPct val="120000"/>
              </a:lnSpc>
              <a:spcBef>
                <a:spcPct val="20000"/>
              </a:spcBef>
              <a:buClr>
                <a:schemeClr val="tx2"/>
              </a:buClr>
              <a:buSzPct val="95000"/>
              <a:buNone/>
              <a:defRPr/>
            </a:pPr>
            <a:r>
              <a:rPr lang="en-US" altLang="zh-CN" sz="2400" dirty="0">
                <a:solidFill>
                  <a:schemeClr val="tx1"/>
                </a:solidFill>
                <a:effectLst/>
                <a:latin typeface="Times New Roman" panose="02020603050405020304" pitchFamily="18" charset="0"/>
              </a:rPr>
              <a:t>	</a:t>
            </a:r>
            <a:r>
              <a:rPr lang="zh-CN" altLang="en-US" sz="2400" dirty="0" smtClean="0">
                <a:solidFill>
                  <a:schemeClr val="tx1"/>
                </a:solidFill>
                <a:effectLst/>
                <a:latin typeface="Times New Roman" panose="02020603050405020304" pitchFamily="18" charset="0"/>
              </a:rPr>
              <a:t>信号灯</a:t>
            </a:r>
            <a:r>
              <a:rPr lang="zh-CN" altLang="en-US" sz="2400" dirty="0">
                <a:solidFill>
                  <a:schemeClr val="tx1"/>
                </a:solidFill>
                <a:effectLst/>
                <a:latin typeface="Times New Roman" panose="02020603050405020304" pitchFamily="18" charset="0"/>
              </a:rPr>
              <a:t>及</a:t>
            </a:r>
            <a:r>
              <a:rPr lang="en-US" altLang="zh-CN" sz="2400" dirty="0">
                <a:solidFill>
                  <a:schemeClr val="tx1"/>
                </a:solidFill>
                <a:effectLst/>
                <a:latin typeface="Times New Roman" panose="02020603050405020304" pitchFamily="18" charset="0"/>
              </a:rPr>
              <a:t>P</a:t>
            </a:r>
            <a:r>
              <a:rPr lang="zh-CN" altLang="en-US" sz="2400" dirty="0">
                <a:solidFill>
                  <a:schemeClr val="tx1"/>
                </a:solidFill>
                <a:effectLst/>
                <a:latin typeface="Times New Roman" panose="02020603050405020304" pitchFamily="18" charset="0"/>
              </a:rPr>
              <a:t>、</a:t>
            </a:r>
            <a:r>
              <a:rPr lang="en-US" altLang="zh-CN" sz="2400" dirty="0">
                <a:solidFill>
                  <a:schemeClr val="tx1"/>
                </a:solidFill>
                <a:effectLst/>
                <a:latin typeface="Times New Roman" panose="02020603050405020304" pitchFamily="18" charset="0"/>
              </a:rPr>
              <a:t>V</a:t>
            </a:r>
            <a:r>
              <a:rPr lang="zh-CN" altLang="en-US" sz="2400" dirty="0">
                <a:solidFill>
                  <a:schemeClr val="tx1"/>
                </a:solidFill>
                <a:effectLst/>
                <a:latin typeface="Times New Roman" panose="02020603050405020304" pitchFamily="18" charset="0"/>
              </a:rPr>
              <a:t>操作实现的是进程之间的低级通信，只能传递简单的信号，不能传递交换大量</a:t>
            </a:r>
            <a:r>
              <a:rPr lang="zh-CN" altLang="en-US" sz="2400" dirty="0" smtClean="0">
                <a:solidFill>
                  <a:schemeClr val="tx1"/>
                </a:solidFill>
                <a:effectLst/>
                <a:latin typeface="Times New Roman" panose="02020603050405020304" pitchFamily="18" charset="0"/>
              </a:rPr>
              <a:t>信息</a:t>
            </a:r>
            <a:r>
              <a:rPr lang="zh-CN" altLang="en-US" sz="2400" dirty="0">
                <a:solidFill>
                  <a:schemeClr val="tx1"/>
                </a:solidFill>
                <a:effectLst/>
                <a:latin typeface="Times New Roman" panose="02020603050405020304" pitchFamily="18" charset="0"/>
              </a:rPr>
              <a:t>。</a:t>
            </a:r>
            <a:endParaRPr lang="en-US" altLang="zh-CN" sz="2400" dirty="0" smtClean="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chemeClr val="tx1"/>
                </a:solidFill>
                <a:effectLst/>
                <a:latin typeface="Times New Roman" panose="02020603050405020304" pitchFamily="18" charset="0"/>
              </a:rPr>
              <a:t>	</a:t>
            </a:r>
            <a:r>
              <a:rPr lang="zh-CN" altLang="en-US" sz="2400" dirty="0" smtClean="0">
                <a:solidFill>
                  <a:schemeClr val="tx1"/>
                </a:solidFill>
                <a:effectLst/>
                <a:latin typeface="Times New Roman" panose="02020603050405020304" pitchFamily="18" charset="0"/>
              </a:rPr>
              <a:t>进程</a:t>
            </a:r>
            <a:r>
              <a:rPr lang="zh-CN" altLang="en-US" sz="2400" dirty="0">
                <a:solidFill>
                  <a:schemeClr val="tx1"/>
                </a:solidFill>
                <a:effectLst/>
                <a:latin typeface="Times New Roman" panose="02020603050405020304" pitchFamily="18" charset="0"/>
              </a:rPr>
              <a:t>通信是指进程之间直接以较高的效率传递较多数据的信息交互方式。</a:t>
            </a:r>
            <a:r>
              <a:rPr lang="zh-CN" altLang="en-US" sz="2000" b="0" dirty="0">
                <a:solidFill>
                  <a:schemeClr val="tx1"/>
                </a:solidFill>
                <a:latin typeface="Times New Roman" panose="02020603050405020304" pitchFamily="18" charset="0"/>
              </a:rPr>
              <a:t>        </a:t>
            </a:r>
            <a:endParaRPr lang="zh-CN" altLang="en-US" sz="2400" dirty="0">
              <a:solidFill>
                <a:srgbClr val="000099"/>
              </a:solidFill>
              <a:latin typeface="Times New Roman" panose="02020603050405020304" pitchFamily="18" charset="0"/>
            </a:endParaRPr>
          </a:p>
        </p:txBody>
      </p:sp>
      <p:sp>
        <p:nvSpPr>
          <p:cNvPr id="3" name="文本框 2"/>
          <p:cNvSpPr txBox="1"/>
          <p:nvPr/>
        </p:nvSpPr>
        <p:spPr>
          <a:xfrm>
            <a:off x="2957384" y="4835611"/>
            <a:ext cx="1771135" cy="661720"/>
          </a:xfrm>
          <a:prstGeom prst="rect">
            <a:avLst/>
          </a:prstGeom>
          <a:solidFill>
            <a:schemeClr val="accent1">
              <a:lumMod val="40000"/>
              <a:lumOff val="60000"/>
            </a:schemeClr>
          </a:solidFill>
          <a:ln>
            <a:solidFill>
              <a:schemeClr val="tx1"/>
            </a:solidFill>
          </a:ln>
        </p:spPr>
        <p:txBody>
          <a:bodyPr wrap="square" rtlCol="0">
            <a:spAutoFit/>
          </a:bodyPr>
          <a:lstStyle/>
          <a:p>
            <a:pPr algn="ctr"/>
            <a:endParaRPr lang="en-US" altLang="zh-CN" sz="900" dirty="0" smtClean="0"/>
          </a:p>
          <a:p>
            <a:pPr algn="ctr"/>
            <a:r>
              <a:rPr lang="en-US" altLang="zh-CN" dirty="0" smtClean="0"/>
              <a:t>Process A</a:t>
            </a:r>
            <a:endParaRPr lang="en-US" altLang="zh-CN" dirty="0" smtClean="0"/>
          </a:p>
          <a:p>
            <a:pPr algn="ctr"/>
            <a:endParaRPr lang="zh-CN" altLang="en-US" sz="900" dirty="0"/>
          </a:p>
        </p:txBody>
      </p:sp>
      <p:sp>
        <p:nvSpPr>
          <p:cNvPr id="6" name="文本框 5"/>
          <p:cNvSpPr txBox="1"/>
          <p:nvPr/>
        </p:nvSpPr>
        <p:spPr>
          <a:xfrm>
            <a:off x="5560539" y="4835611"/>
            <a:ext cx="1771135" cy="661720"/>
          </a:xfrm>
          <a:prstGeom prst="rect">
            <a:avLst/>
          </a:prstGeom>
          <a:solidFill>
            <a:schemeClr val="bg1">
              <a:lumMod val="85000"/>
            </a:schemeClr>
          </a:solidFill>
          <a:ln>
            <a:solidFill>
              <a:schemeClr val="tx1"/>
            </a:solidFill>
          </a:ln>
        </p:spPr>
        <p:txBody>
          <a:bodyPr wrap="square" rtlCol="0">
            <a:spAutoFit/>
          </a:bodyPr>
          <a:lstStyle/>
          <a:p>
            <a:pPr algn="ctr"/>
            <a:endParaRPr lang="en-US" altLang="zh-CN" sz="900" dirty="0" smtClean="0"/>
          </a:p>
          <a:p>
            <a:pPr algn="ctr"/>
            <a:r>
              <a:rPr lang="en-US" altLang="zh-CN" dirty="0" smtClean="0"/>
              <a:t>Process B</a:t>
            </a:r>
            <a:endParaRPr lang="en-US" altLang="zh-CN" dirty="0" smtClean="0"/>
          </a:p>
          <a:p>
            <a:pPr algn="ctr"/>
            <a:endParaRPr lang="en-US" altLang="zh-CN" sz="900" dirty="0" smtClean="0"/>
          </a:p>
        </p:txBody>
      </p:sp>
      <p:sp>
        <p:nvSpPr>
          <p:cNvPr id="7" name="下弧形箭头 6"/>
          <p:cNvSpPr/>
          <p:nvPr/>
        </p:nvSpPr>
        <p:spPr>
          <a:xfrm>
            <a:off x="4069492" y="5497331"/>
            <a:ext cx="2290119" cy="50805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4369961" y="6025526"/>
            <a:ext cx="1689180" cy="369332"/>
          </a:xfrm>
          <a:prstGeom prst="rect">
            <a:avLst/>
          </a:prstGeom>
          <a:noFill/>
        </p:spPr>
        <p:txBody>
          <a:bodyPr wrap="none" rtlCol="0">
            <a:spAutoFit/>
          </a:bodyPr>
          <a:lstStyle/>
          <a:p>
            <a:r>
              <a:rPr lang="en-US" altLang="zh-CN" dirty="0" smtClean="0">
                <a:latin typeface="GungsuhChe" panose="02030609000101010101" pitchFamily="49" charset="-127"/>
                <a:ea typeface="GungsuhChe" panose="02030609000101010101" pitchFamily="49" charset="-127"/>
              </a:rPr>
              <a:t>Hello</a:t>
            </a:r>
            <a:r>
              <a:rPr lang="zh-CN" altLang="en-US" dirty="0">
                <a:latin typeface="GungsuhChe" panose="02030609000101010101" pitchFamily="49" charset="-127"/>
                <a:ea typeface="GungsuhChe" panose="02030609000101010101" pitchFamily="49" charset="-127"/>
              </a:rPr>
              <a:t> </a:t>
            </a:r>
            <a:r>
              <a:rPr lang="en-US" altLang="zh-CN" dirty="0" smtClean="0">
                <a:latin typeface="GungsuhChe" panose="02030609000101010101" pitchFamily="49" charset="-127"/>
                <a:ea typeface="GungsuhChe" panose="02030609000101010101" pitchFamily="49" charset="-127"/>
              </a:rPr>
              <a:t>world</a:t>
            </a:r>
            <a:r>
              <a:rPr lang="zh-CN" altLang="en-US" dirty="0" smtClean="0">
                <a:latin typeface="GungsuhChe" panose="02030609000101010101" pitchFamily="49" charset="-127"/>
                <a:ea typeface="GungsuhChe" panose="02030609000101010101" pitchFamily="49" charset="-127"/>
              </a:rPr>
              <a:t>！</a:t>
            </a:r>
            <a:endParaRPr lang="zh-CN" altLang="en-US" dirty="0">
              <a:latin typeface="GungsuhChe" panose="02030609000101010101" pitchFamily="49" charset="-127"/>
              <a:ea typeface="GungsuhChe" panose="02030609000101010101" pitchFamily="49"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a:spLocks noChangeArrowheads="1"/>
          </p:cNvSpPr>
          <p:nvPr/>
        </p:nvSpPr>
        <p:spPr bwMode="auto">
          <a:xfrm>
            <a:off x="2226272" y="2697163"/>
            <a:ext cx="1841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60000"/>
              </a:lnSpc>
              <a:spcBef>
                <a:spcPct val="50000"/>
              </a:spcBef>
              <a:buClrTx/>
              <a:buSzTx/>
              <a:buFontTx/>
              <a:buNone/>
            </a:pPr>
            <a:endParaRPr lang="zh-CN" altLang="zh-CN" sz="1800" b="0">
              <a:solidFill>
                <a:schemeClr val="tx1"/>
              </a:solidFill>
            </a:endParaRPr>
          </a:p>
        </p:txBody>
      </p:sp>
      <p:sp>
        <p:nvSpPr>
          <p:cNvPr id="4" name="Rectangle 3"/>
          <p:cNvSpPr>
            <a:spLocks noChangeArrowheads="1"/>
          </p:cNvSpPr>
          <p:nvPr/>
        </p:nvSpPr>
        <p:spPr bwMode="auto">
          <a:xfrm>
            <a:off x="1281710" y="1341438"/>
            <a:ext cx="3792537" cy="438785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20000"/>
              </a:spcBef>
              <a:buClrTx/>
              <a:buSzTx/>
              <a:buFontTx/>
              <a:buNone/>
            </a:pPr>
            <a:r>
              <a:rPr lang="zh-CN" altLang="en-US" sz="2000" b="0" dirty="0">
                <a:solidFill>
                  <a:srgbClr val="4138FA"/>
                </a:solidFill>
                <a:latin typeface="Times New Roman" panose="02020603050405020304" pitchFamily="18" charset="0"/>
              </a:rPr>
              <a:t>例： </a:t>
            </a:r>
            <a:r>
              <a:rPr lang="en-US" altLang="zh-CN" sz="2000" b="0" dirty="0">
                <a:solidFill>
                  <a:srgbClr val="4138FA"/>
                </a:solidFill>
                <a:latin typeface="Times New Roman" panose="02020603050405020304" pitchFamily="18" charset="0"/>
              </a:rPr>
              <a:t>main()</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{int x;</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while((x=fork())= = </a:t>
            </a:r>
            <a:r>
              <a:rPr lang="en-US" altLang="zh-CN" sz="2000" b="0" dirty="0">
                <a:solidFill>
                  <a:srgbClr val="4138FA"/>
                </a:solidFill>
                <a:latin typeface="Times New Roman" panose="02020603050405020304" pitchFamily="18" charset="0"/>
                <a:cs typeface="Times New Roman" panose="02020603050405020304" pitchFamily="18" charset="0"/>
              </a:rPr>
              <a:t>- </a:t>
            </a:r>
            <a:r>
              <a:rPr lang="en-US" altLang="zh-CN" sz="2000" b="0" dirty="0">
                <a:solidFill>
                  <a:srgbClr val="4138FA"/>
                </a:solidFill>
                <a:latin typeface="Times New Roman" panose="02020603050405020304" pitchFamily="18" charset="0"/>
              </a:rPr>
              <a:t>1);</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if(x= =0)</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(“a”);</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else </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(“b”);</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(“c”);</a:t>
            </a:r>
            <a:endParaRPr lang="en-US" altLang="zh-CN" sz="2000" b="0" dirty="0">
              <a:solidFill>
                <a:srgbClr val="4138FA"/>
              </a:solidFill>
              <a:latin typeface="Times New Roman" panose="02020603050405020304" pitchFamily="18" charset="0"/>
            </a:endParaRPr>
          </a:p>
          <a:p>
            <a:pPr eaLnBrk="1" hangingPunct="1">
              <a:lnSpc>
                <a:spcPct val="110000"/>
              </a:lnSpc>
              <a:spcBef>
                <a:spcPct val="2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chemeClr val="tx1"/>
              </a:solidFill>
              <a:latin typeface="Times New Roman" panose="02020603050405020304" pitchFamily="18" charset="0"/>
            </a:endParaRPr>
          </a:p>
          <a:p>
            <a:pPr eaLnBrk="1" hangingPunct="1">
              <a:lnSpc>
                <a:spcPct val="110000"/>
              </a:lnSpc>
              <a:spcBef>
                <a:spcPct val="20000"/>
              </a:spcBef>
              <a:buClrTx/>
              <a:buSzTx/>
              <a:buFontTx/>
              <a:buNone/>
            </a:pPr>
            <a:endParaRPr lang="en-US" altLang="zh-CN" sz="2000" b="0" dirty="0">
              <a:solidFill>
                <a:schemeClr val="tx1"/>
              </a:solidFill>
              <a:latin typeface="Times New Roman" panose="02020603050405020304" pitchFamily="18" charset="0"/>
            </a:endParaRPr>
          </a:p>
        </p:txBody>
      </p:sp>
      <p:sp>
        <p:nvSpPr>
          <p:cNvPr id="5" name="Rectangle 4"/>
          <p:cNvSpPr>
            <a:spLocks noChangeArrowheads="1"/>
          </p:cNvSpPr>
          <p:nvPr/>
        </p:nvSpPr>
        <p:spPr bwMode="auto">
          <a:xfrm>
            <a:off x="7784928" y="4335162"/>
            <a:ext cx="1447800" cy="152400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75000"/>
              </a:lnSpc>
              <a:spcBef>
                <a:spcPct val="0"/>
              </a:spcBef>
              <a:buClrTx/>
              <a:buSzTx/>
              <a:buFontTx/>
              <a:buNone/>
            </a:pPr>
            <a:r>
              <a:rPr lang="en-US" altLang="zh-CN" sz="1800" b="0">
                <a:solidFill>
                  <a:srgbClr val="4138FA"/>
                </a:solidFill>
              </a:rPr>
              <a:t>abcc?</a:t>
            </a:r>
            <a:endParaRPr lang="en-US" altLang="zh-CN" sz="1800" b="0">
              <a:solidFill>
                <a:srgbClr val="4138FA"/>
              </a:solidFill>
            </a:endParaRPr>
          </a:p>
          <a:p>
            <a:pPr algn="ctr" eaLnBrk="1" hangingPunct="1">
              <a:lnSpc>
                <a:spcPct val="75000"/>
              </a:lnSpc>
              <a:spcBef>
                <a:spcPct val="0"/>
              </a:spcBef>
              <a:buClrTx/>
              <a:buSzTx/>
              <a:buFontTx/>
              <a:buNone/>
            </a:pPr>
            <a:r>
              <a:rPr lang="en-US" altLang="zh-CN" sz="1800" b="0">
                <a:solidFill>
                  <a:srgbClr val="4138FA"/>
                </a:solidFill>
              </a:rPr>
              <a:t>bcac?</a:t>
            </a:r>
            <a:endParaRPr lang="en-US" altLang="zh-CN" sz="1800" b="0">
              <a:solidFill>
                <a:srgbClr val="4138FA"/>
              </a:solidFill>
            </a:endParaRPr>
          </a:p>
          <a:p>
            <a:pPr algn="ctr" eaLnBrk="1" hangingPunct="1">
              <a:lnSpc>
                <a:spcPct val="75000"/>
              </a:lnSpc>
              <a:spcBef>
                <a:spcPct val="0"/>
              </a:spcBef>
              <a:buClrTx/>
              <a:buSzTx/>
              <a:buFontTx/>
              <a:buNone/>
            </a:pPr>
            <a:r>
              <a:rPr lang="en-US" altLang="zh-CN" sz="1800" b="0">
                <a:solidFill>
                  <a:srgbClr val="4138FA"/>
                </a:solidFill>
              </a:rPr>
              <a:t>abcc?</a:t>
            </a:r>
            <a:endParaRPr lang="en-US" altLang="zh-CN" sz="1800" b="0">
              <a:solidFill>
                <a:srgbClr val="4138FA"/>
              </a:solidFill>
            </a:endParaRPr>
          </a:p>
          <a:p>
            <a:pPr algn="ctr" eaLnBrk="1" hangingPunct="1">
              <a:lnSpc>
                <a:spcPct val="75000"/>
              </a:lnSpc>
              <a:spcBef>
                <a:spcPct val="0"/>
              </a:spcBef>
              <a:buClrTx/>
              <a:buSzTx/>
              <a:buFontTx/>
              <a:buNone/>
            </a:pPr>
            <a:r>
              <a:rPr lang="en-US" altLang="zh-CN" sz="1800" b="0">
                <a:solidFill>
                  <a:srgbClr val="4138FA"/>
                </a:solidFill>
              </a:rPr>
              <a:t>acbc?</a:t>
            </a:r>
            <a:endParaRPr lang="en-US" altLang="zh-CN" sz="1800" b="0">
              <a:solidFill>
                <a:srgbClr val="4138FA"/>
              </a:solidFill>
            </a:endParaRPr>
          </a:p>
          <a:p>
            <a:pPr algn="ctr" eaLnBrk="1" hangingPunct="1">
              <a:lnSpc>
                <a:spcPct val="100000"/>
              </a:lnSpc>
              <a:spcBef>
                <a:spcPct val="0"/>
              </a:spcBef>
              <a:buClrTx/>
              <a:buSzTx/>
              <a:buFontTx/>
              <a:buNone/>
            </a:pPr>
            <a:r>
              <a:rPr lang="en-US" altLang="zh-CN" sz="1800" b="0">
                <a:solidFill>
                  <a:srgbClr val="4138FA"/>
                </a:solidFill>
              </a:rPr>
              <a:t> cabc?</a:t>
            </a:r>
            <a:endParaRPr lang="en-US" altLang="zh-CN" sz="1800" b="0">
              <a:solidFill>
                <a:srgbClr val="4138FA"/>
              </a:solidFill>
            </a:endParaRPr>
          </a:p>
        </p:txBody>
      </p:sp>
      <p:sp>
        <p:nvSpPr>
          <p:cNvPr id="7" name="AutoShape 6"/>
          <p:cNvSpPr>
            <a:spLocks noChangeArrowheads="1"/>
          </p:cNvSpPr>
          <p:nvPr/>
        </p:nvSpPr>
        <p:spPr bwMode="auto">
          <a:xfrm>
            <a:off x="5745760" y="3213100"/>
            <a:ext cx="1295400" cy="914400"/>
          </a:xfrm>
          <a:prstGeom prst="cloudCallout">
            <a:avLst>
              <a:gd name="adj1" fmla="val -96690"/>
              <a:gd name="adj2" fmla="val 63542"/>
            </a:avLst>
          </a:prstGeom>
          <a:solidFill>
            <a:srgbClr val="CC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FF0000"/>
                </a:solidFill>
              </a:rPr>
              <a:t>结果 ？</a:t>
            </a:r>
            <a:endParaRPr lang="zh-CN" altLang="en-US" sz="1800" b="0" dirty="0">
              <a:solidFill>
                <a:schemeClr val="tx1"/>
              </a:solidFill>
            </a:endParaRPr>
          </a:p>
        </p:txBody>
      </p:sp>
      <p:sp>
        <p:nvSpPr>
          <p:cNvPr id="8" name="Rectangle 4"/>
          <p:cNvSpPr>
            <a:spLocks noChangeArrowheads="1"/>
          </p:cNvSpPr>
          <p:nvPr/>
        </p:nvSpPr>
        <p:spPr bwMode="auto">
          <a:xfrm>
            <a:off x="6934028" y="1073150"/>
            <a:ext cx="5035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mn-ea"/>
                <a:cs typeface="Times New Roman" panose="02020603050405020304" pitchFamily="18" charset="0"/>
              </a:rPr>
              <a:t>pid=fork();</a:t>
            </a:r>
            <a:endParaRPr lang="zh-CN" altLang="en-US"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zh-CN" altLang="en-US"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 &lt; 0 </a:t>
            </a:r>
            <a:r>
              <a:rPr lang="zh-CN" altLang="en-US" sz="2000" b="0" dirty="0">
                <a:solidFill>
                  <a:schemeClr val="tx1"/>
                </a:solidFill>
                <a:latin typeface="Times New Roman" panose="02020603050405020304" pitchFamily="18" charset="0"/>
                <a:ea typeface="+mn-ea"/>
                <a:cs typeface="Times New Roman" panose="02020603050405020304" pitchFamily="18" charset="0"/>
              </a:rPr>
              <a:t>：进程创建失败</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 &gt; 0</a:t>
            </a:r>
            <a:r>
              <a:rPr lang="zh-CN" altLang="en-US" sz="2000" b="0" dirty="0">
                <a:solidFill>
                  <a:schemeClr val="tx1"/>
                </a:solidFill>
                <a:latin typeface="Times New Roman" panose="02020603050405020304" pitchFamily="18" charset="0"/>
                <a:ea typeface="+mn-ea"/>
                <a:cs typeface="Times New Roman" panose="02020603050405020304" pitchFamily="18" charset="0"/>
              </a:rPr>
              <a:t>：子进程</a:t>
            </a:r>
            <a:r>
              <a:rPr lang="en-US" altLang="zh-CN" sz="2000" b="0" dirty="0">
                <a:solidFill>
                  <a:schemeClr val="tx1"/>
                </a:solidFill>
                <a:latin typeface="Times New Roman" panose="02020603050405020304" pitchFamily="18" charset="0"/>
                <a:ea typeface="+mn-ea"/>
                <a:cs typeface="Times New Roman" panose="02020603050405020304" pitchFamily="18" charset="0"/>
              </a:rPr>
              <a:t>id</a:t>
            </a:r>
            <a:r>
              <a:rPr lang="zh-CN" altLang="en-US" sz="2000" b="0" dirty="0">
                <a:solidFill>
                  <a:schemeClr val="tx1"/>
                </a:solidFill>
                <a:latin typeface="Times New Roman" panose="02020603050405020304" pitchFamily="18" charset="0"/>
                <a:ea typeface="+mn-ea"/>
                <a:cs typeface="Times New Roman" panose="02020603050405020304" pitchFamily="18" charset="0"/>
              </a:rPr>
              <a:t>，此时为父进程代码</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pid</a:t>
            </a:r>
            <a:r>
              <a:rPr lang="en-US" altLang="zh-CN" sz="2000" b="0" dirty="0">
                <a:solidFill>
                  <a:schemeClr val="tx1"/>
                </a:solidFill>
                <a:latin typeface="Times New Roman" panose="02020603050405020304" pitchFamily="18" charset="0"/>
                <a:ea typeface="+mn-ea"/>
                <a:cs typeface="Times New Roman" panose="02020603050405020304" pitchFamily="18" charset="0"/>
              </a:rPr>
              <a:t>==0</a:t>
            </a:r>
            <a:r>
              <a:rPr lang="zh-CN" altLang="en-US" sz="2000" b="0" dirty="0">
                <a:solidFill>
                  <a:schemeClr val="tx1"/>
                </a:solidFill>
                <a:latin typeface="Times New Roman" panose="02020603050405020304" pitchFamily="18" charset="0"/>
                <a:ea typeface="+mn-ea"/>
                <a:cs typeface="Times New Roman" panose="02020603050405020304" pitchFamily="18" charset="0"/>
              </a:rPr>
              <a:t>：此时为子进程代码</a:t>
            </a:r>
            <a:endParaRPr lang="en-US" altLang="zh-CN" sz="2000" b="0" dirty="0">
              <a:solidFill>
                <a:schemeClr val="tx1"/>
              </a:solidFill>
              <a:latin typeface="Times New Roman" panose="02020603050405020304" pitchFamily="18" charset="0"/>
              <a:ea typeface="+mn-ea"/>
              <a:cs typeface="Times New Roman" panose="02020603050405020304" pitchFamily="18" charset="0"/>
            </a:endParaRPr>
          </a:p>
          <a:p>
            <a:pPr algn="just">
              <a:lnSpc>
                <a:spcPct val="130000"/>
              </a:lnSpc>
              <a:spcBef>
                <a:spcPct val="30000"/>
              </a:spcBef>
              <a:buClr>
                <a:schemeClr val="tx2"/>
              </a:buClr>
              <a:buSzPct val="95000"/>
            </a:pPr>
            <a:r>
              <a:rPr lang="en-US" altLang="zh-CN" sz="2000" b="0" dirty="0">
                <a:solidFill>
                  <a:schemeClr val="tx1"/>
                </a:solidFill>
                <a:latin typeface="Times New Roman" panose="02020603050405020304" pitchFamily="18" charset="0"/>
                <a:ea typeface="+mn-ea"/>
                <a:cs typeface="Times New Roman" panose="02020603050405020304" pitchFamily="18" charset="0"/>
              </a:rPr>
              <a:t>	               </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getpid</a:t>
            </a:r>
            <a:r>
              <a:rPr lang="en-US" altLang="zh-CN" sz="2000" b="0" dirty="0">
                <a:solidFill>
                  <a:schemeClr val="tx1"/>
                </a:solidFill>
                <a:latin typeface="Times New Roman" panose="02020603050405020304" pitchFamily="18" charset="0"/>
                <a:ea typeface="+mn-ea"/>
                <a:cs typeface="Times New Roman" panose="02020603050405020304" pitchFamily="18" charset="0"/>
              </a:rPr>
              <a:t>()</a:t>
            </a:r>
            <a:r>
              <a:rPr lang="zh-CN" altLang="en-US" sz="2000" b="0" dirty="0">
                <a:solidFill>
                  <a:schemeClr val="tx1"/>
                </a:solidFill>
                <a:latin typeface="Times New Roman" panose="02020603050405020304" pitchFamily="18" charset="0"/>
                <a:ea typeface="+mn-ea"/>
                <a:cs typeface="Times New Roman" panose="02020603050405020304" pitchFamily="18" charset="0"/>
              </a:rPr>
              <a:t>、</a:t>
            </a:r>
            <a:r>
              <a:rPr lang="en-US" altLang="zh-CN" sz="2000" b="0" dirty="0" err="1">
                <a:solidFill>
                  <a:schemeClr val="tx1"/>
                </a:solidFill>
                <a:latin typeface="Times New Roman" panose="02020603050405020304" pitchFamily="18" charset="0"/>
                <a:ea typeface="+mn-ea"/>
                <a:cs typeface="Times New Roman" panose="02020603050405020304" pitchFamily="18" charset="0"/>
              </a:rPr>
              <a:t>getppid</a:t>
            </a:r>
            <a:r>
              <a:rPr lang="en-US" altLang="zh-CN" sz="2000" b="0" dirty="0">
                <a:solidFill>
                  <a:schemeClr val="tx1"/>
                </a:solidFill>
                <a:latin typeface="Times New Roman" panose="02020603050405020304" pitchFamily="18" charset="0"/>
                <a:ea typeface="+mn-ea"/>
                <a:cs typeface="Times New Roman" panose="02020603050405020304" pitchFamily="18" charset="0"/>
              </a:rPr>
              <a:t>()</a:t>
            </a:r>
            <a:r>
              <a:rPr lang="zh-CN" altLang="en-US" sz="2000" b="0" dirty="0">
                <a:solidFill>
                  <a:schemeClr val="tx1"/>
                </a:solidFill>
                <a:latin typeface="Times New Roman" panose="02020603050405020304" pitchFamily="18" charset="0"/>
                <a:ea typeface="+mn-ea"/>
                <a:cs typeface="Times New Roman" panose="02020603050405020304" pitchFamily="18" charset="0"/>
              </a:rPr>
              <a:t>查询</a:t>
            </a:r>
            <a:endParaRPr lang="zh-CN" altLang="en-US" sz="2000" b="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txBox="1">
            <a:spLocks noChangeArrowheads="1"/>
          </p:cNvSpPr>
          <p:nvPr/>
        </p:nvSpPr>
        <p:spPr>
          <a:xfrm>
            <a:off x="338138" y="692150"/>
            <a:ext cx="6481762" cy="560546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1"/>
              </a:buClr>
              <a:buFontTx/>
              <a:buNone/>
            </a:pPr>
            <a:r>
              <a:rPr lang="en-US" altLang="zh-CN" sz="2400" dirty="0">
                <a:latin typeface="Times New Roman" panose="02020603050405020304" pitchFamily="18" charset="0"/>
                <a:ea typeface="宋体" pitchFamily="2" charset="-122"/>
              </a:rPr>
              <a:t>main</a:t>
            </a:r>
            <a:r>
              <a:rPr lang="en-US" altLang="zh-CN" sz="2400" dirty="0" smtClean="0">
                <a:latin typeface="Times New Roman" panose="02020603050405020304" pitchFamily="18" charset="0"/>
                <a:ea typeface="宋体" pitchFamily="2" charset="-122"/>
              </a:rPr>
              <a:t>( ) {</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smtClean="0">
                <a:latin typeface="Times New Roman" panose="02020603050405020304" pitchFamily="18" charset="0"/>
                <a:ea typeface="宋体" pitchFamily="2" charset="-122"/>
              </a:rPr>
              <a:t>   </a:t>
            </a:r>
            <a:r>
              <a:rPr lang="en-US" altLang="zh-CN" sz="2400" dirty="0" err="1">
                <a:latin typeface="Times New Roman" panose="02020603050405020304" pitchFamily="18" charset="0"/>
                <a:ea typeface="宋体" pitchFamily="2" charset="-122"/>
              </a:rPr>
              <a:t>int</a:t>
            </a:r>
            <a:r>
              <a:rPr lang="en-US" altLang="zh-CN" sz="2400" dirty="0">
                <a:latin typeface="Times New Roman" panose="02020603050405020304" pitchFamily="18" charset="0"/>
                <a:ea typeface="宋体" pitchFamily="2" charset="-122"/>
              </a:rPr>
              <a:t> child, </a:t>
            </a:r>
            <a:r>
              <a:rPr lang="en-US" altLang="zh-CN" sz="2400" dirty="0" err="1">
                <a:latin typeface="Times New Roman" panose="02020603050405020304" pitchFamily="18" charset="0"/>
                <a:ea typeface="宋体" pitchFamily="2" charset="-122"/>
              </a:rPr>
              <a:t>i</a:t>
            </a:r>
            <a:r>
              <a:rPr lang="en-US" altLang="zh-CN" sz="2400" dirty="0">
                <a:latin typeface="Times New Roman" panose="02020603050405020304" pitchFamily="18" charset="0"/>
                <a:ea typeface="宋体" pitchFamily="2" charset="-122"/>
              </a:rPr>
              <a:t>=2;</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if ((</a:t>
            </a:r>
            <a:r>
              <a:rPr lang="en-US" altLang="zh-CN" sz="2400" dirty="0">
                <a:latin typeface="Times New Roman" panose="02020603050405020304" pitchFamily="18" charset="0"/>
                <a:ea typeface="宋体" pitchFamily="2" charset="-122"/>
              </a:rPr>
              <a:t>child=fork()) ==</a:t>
            </a:r>
            <a:r>
              <a:rPr lang="en-US" altLang="zh-CN" sz="2400" dirty="0">
                <a:latin typeface="Times New Roman" panose="02020603050405020304" pitchFamily="18" charset="0"/>
                <a:ea typeface="宋体" pitchFamily="2" charset="-122"/>
                <a:cs typeface="Times New Roman" panose="02020603050405020304" pitchFamily="18" charset="0"/>
              </a:rPr>
              <a:t> –</a:t>
            </a:r>
            <a:r>
              <a:rPr lang="en-US" altLang="zh-CN" sz="2400" dirty="0">
                <a:latin typeface="Times New Roman" panose="02020603050405020304" pitchFamily="18" charset="0"/>
                <a:ea typeface="宋体" pitchFamily="2" charset="-122"/>
              </a:rPr>
              <a:t>1</a:t>
            </a:r>
            <a:r>
              <a:rPr lang="en-US" altLang="zh-CN" sz="2400" dirty="0" smtClean="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00000"/>
              </a:lnSpc>
              <a:buClr>
                <a:schemeClr val="tx1"/>
              </a:buClr>
              <a:buFont typeface="Wingdings" panose="05000000000000000000" pitchFamily="2" charset="2"/>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err="1" smtClean="0">
                <a:latin typeface="Times New Roman" panose="02020603050405020304" pitchFamily="18" charset="0"/>
                <a:ea typeface="宋体" pitchFamily="2" charset="-122"/>
              </a:rPr>
              <a:t>printf</a:t>
            </a:r>
            <a:r>
              <a:rPr lang="en-US" altLang="zh-CN" sz="2400" dirty="0">
                <a:latin typeface="Times New Roman" panose="02020603050405020304" pitchFamily="18" charset="0"/>
                <a:ea typeface="宋体" pitchFamily="2" charset="-122"/>
              </a:rPr>
              <a:t>("fork error. </a:t>
            </a:r>
            <a:r>
              <a:rPr lang="en-US" altLang="zh-CN" sz="2400" dirty="0" smtClean="0">
                <a:latin typeface="Times New Roman" panose="02020603050405020304" pitchFamily="18" charset="0"/>
                <a:ea typeface="宋体" pitchFamily="2" charset="-122"/>
              </a:rPr>
              <a:t>");</a:t>
            </a:r>
            <a:endParaRPr lang="en-US" altLang="zh-CN" sz="2400" dirty="0" smtClean="0">
              <a:latin typeface="Times New Roman" panose="02020603050405020304" pitchFamily="18" charset="0"/>
              <a:ea typeface="宋体" pitchFamily="2" charset="-122"/>
            </a:endParaRPr>
          </a:p>
          <a:p>
            <a:pPr>
              <a:lnSpc>
                <a:spcPct val="100000"/>
              </a:lnSpc>
              <a:buClr>
                <a:schemeClr val="tx1"/>
              </a:buClr>
              <a:buFont typeface="Wingdings" panose="05000000000000000000" pitchFamily="2" charset="2"/>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exit();      }</a:t>
            </a:r>
            <a:endParaRPr lang="en-US" altLang="zh-CN" sz="2400" dirty="0">
              <a:latin typeface="Times New Roman" panose="02020603050405020304" pitchFamily="18" charset="0"/>
              <a:ea typeface="宋体" pitchFamily="2" charset="-122"/>
            </a:endParaRPr>
          </a:p>
          <a:p>
            <a:pPr>
              <a:lnSpc>
                <a:spcPct val="100000"/>
              </a:lnSpc>
              <a:buClr>
                <a:schemeClr val="tx1"/>
              </a:buClr>
              <a:buFont typeface="Wingdings" panose="05000000000000000000" pitchFamily="2" charset="2"/>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if(child==0</a:t>
            </a:r>
            <a:r>
              <a:rPr lang="en-US" altLang="zh-CN" sz="2400" dirty="0" smtClean="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00000"/>
              </a:lnSpc>
              <a:buClr>
                <a:schemeClr val="tx1"/>
              </a:buClr>
              <a:buFont typeface="Wingdings" panose="05000000000000000000" pitchFamily="2" charset="2"/>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err="1" smtClean="0">
                <a:latin typeface="Times New Roman" panose="02020603050405020304" pitchFamily="18" charset="0"/>
                <a:ea typeface="宋体" pitchFamily="2" charset="-122"/>
              </a:rPr>
              <a:t>i</a:t>
            </a:r>
            <a:r>
              <a:rPr lang="en-US" altLang="zh-CN" sz="2400" dirty="0" smtClean="0">
                <a:latin typeface="Times New Roman" panose="02020603050405020304" pitchFamily="18" charset="0"/>
                <a:ea typeface="宋体" pitchFamily="2" charset="-122"/>
              </a:rPr>
              <a:t>=i+3</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err="1">
                <a:latin typeface="Times New Roman" panose="02020603050405020304" pitchFamily="18" charset="0"/>
                <a:ea typeface="宋体" pitchFamily="2" charset="-122"/>
              </a:rPr>
              <a:t>printf</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i</a:t>
            </a:r>
            <a:r>
              <a:rPr lang="en-US" altLang="zh-CN" sz="2400" dirty="0">
                <a:latin typeface="Times New Roman" panose="02020603050405020304" pitchFamily="18" charset="0"/>
                <a:ea typeface="宋体" pitchFamily="2" charset="-122"/>
              </a:rPr>
              <a:t>=%d\n”,</a:t>
            </a:r>
            <a:r>
              <a:rPr lang="en-US" altLang="zh-CN" sz="2400" dirty="0" err="1">
                <a:latin typeface="Times New Roman" panose="02020603050405020304" pitchFamily="18" charset="0"/>
                <a:ea typeface="宋体" pitchFamily="2" charset="-122"/>
              </a:rPr>
              <a:t>i</a:t>
            </a:r>
            <a:r>
              <a:rPr lang="en-US" altLang="zh-CN" sz="2400" dirty="0" smtClean="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err="1">
                <a:latin typeface="Times New Roman" panose="02020603050405020304" pitchFamily="18" charset="0"/>
                <a:ea typeface="宋体" pitchFamily="2" charset="-122"/>
              </a:rPr>
              <a:t>i</a:t>
            </a:r>
            <a:r>
              <a:rPr lang="en-US" altLang="zh-CN" sz="2400" dirty="0">
                <a:latin typeface="Times New Roman" panose="02020603050405020304" pitchFamily="18" charset="0"/>
                <a:ea typeface="宋体" pitchFamily="2" charset="-122"/>
              </a:rPr>
              <a:t>=i+5;</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err="1" smtClean="0">
                <a:latin typeface="Times New Roman" panose="02020603050405020304" pitchFamily="18" charset="0"/>
                <a:ea typeface="宋体" pitchFamily="2" charset="-122"/>
              </a:rPr>
              <a:t>printf</a:t>
            </a:r>
            <a:r>
              <a:rPr lang="en-US" altLang="zh-CN" sz="2400" dirty="0">
                <a:latin typeface="Times New Roman" panose="02020603050405020304" pitchFamily="18" charset="0"/>
                <a:ea typeface="宋体" pitchFamily="2" charset="-122"/>
              </a:rPr>
              <a:t>(“</a:t>
            </a:r>
            <a:r>
              <a:rPr lang="en-US" altLang="zh-CN" sz="2400" dirty="0" err="1">
                <a:latin typeface="Times New Roman" panose="02020603050405020304" pitchFamily="18" charset="0"/>
                <a:ea typeface="宋体" pitchFamily="2" charset="-122"/>
              </a:rPr>
              <a:t>i</a:t>
            </a:r>
            <a:r>
              <a:rPr lang="en-US" altLang="zh-CN" sz="2400" dirty="0">
                <a:latin typeface="Times New Roman" panose="02020603050405020304" pitchFamily="18" charset="0"/>
                <a:ea typeface="宋体" pitchFamily="2" charset="-122"/>
              </a:rPr>
              <a:t>=%d\n”,</a:t>
            </a:r>
            <a:r>
              <a:rPr lang="en-US" altLang="zh-CN" sz="2400" dirty="0" err="1">
                <a:latin typeface="Times New Roman" panose="02020603050405020304" pitchFamily="18" charset="0"/>
                <a:ea typeface="宋体" pitchFamily="2" charset="-122"/>
              </a:rPr>
              <a:t>i</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a:lnSpc>
                <a:spcPct val="100000"/>
              </a:lnSpc>
              <a:buClr>
                <a:schemeClr val="tx1"/>
              </a:buClr>
              <a:buFontTx/>
              <a:buNone/>
            </a:pP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p:txBody>
      </p:sp>
      <p:sp>
        <p:nvSpPr>
          <p:cNvPr id="4" name="Rectangle 3"/>
          <p:cNvSpPr>
            <a:spLocks noChangeArrowheads="1"/>
          </p:cNvSpPr>
          <p:nvPr/>
        </p:nvSpPr>
        <p:spPr bwMode="auto">
          <a:xfrm>
            <a:off x="8664575" y="1498600"/>
            <a:ext cx="1828800" cy="434340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lang="en-US" altLang="zh-CN" sz="1800" b="0" dirty="0">
                <a:solidFill>
                  <a:srgbClr val="4138FA"/>
                </a:solidFill>
              </a:rPr>
              <a:t>1.fork error</a:t>
            </a:r>
            <a:endParaRPr lang="en-US" altLang="zh-CN" sz="1800" b="0" dirty="0">
              <a:solidFill>
                <a:srgbClr val="4138FA"/>
              </a:solidFill>
            </a:endParaRPr>
          </a:p>
          <a:p>
            <a:pPr eaLnBrk="1" hangingPunct="1">
              <a:lnSpc>
                <a:spcPct val="100000"/>
              </a:lnSpc>
              <a:spcBef>
                <a:spcPct val="0"/>
              </a:spcBef>
              <a:buClrTx/>
              <a:buSzTx/>
              <a:buFontTx/>
              <a:buNone/>
            </a:pPr>
            <a:r>
              <a:rPr lang="en-US" altLang="zh-CN" sz="1800" b="0" dirty="0">
                <a:solidFill>
                  <a:srgbClr val="FF0000"/>
                </a:solidFill>
              </a:rPr>
              <a:t>2 . </a:t>
            </a:r>
            <a:r>
              <a:rPr lang="en-US" altLang="zh-CN" sz="1800" b="0" dirty="0" err="1">
                <a:solidFill>
                  <a:srgbClr val="FF0000"/>
                </a:solidFill>
              </a:rPr>
              <a:t>i</a:t>
            </a:r>
            <a:r>
              <a:rPr lang="en-US" altLang="zh-CN" sz="1800" b="0" dirty="0">
                <a:solidFill>
                  <a:srgbClr val="FF0000"/>
                </a:solidFill>
              </a:rPr>
              <a:t>=5</a:t>
            </a:r>
            <a:endParaRPr lang="en-US" altLang="zh-CN" sz="1800" b="0" dirty="0">
              <a:solidFill>
                <a:srgbClr val="FF0000"/>
              </a:solidFill>
            </a:endParaRPr>
          </a:p>
          <a:p>
            <a:pPr eaLnBrk="1" hangingPunct="1">
              <a:lnSpc>
                <a:spcPct val="100000"/>
              </a:lnSpc>
              <a:spcBef>
                <a:spcPct val="0"/>
              </a:spcBef>
              <a:buClrTx/>
              <a:buSzTx/>
              <a:buFontTx/>
              <a:buNone/>
            </a:pPr>
            <a:r>
              <a:rPr lang="en-US" altLang="zh-CN" sz="1800" b="0" dirty="0">
                <a:solidFill>
                  <a:srgbClr val="FF0000"/>
                </a:solidFill>
              </a:rPr>
              <a:t>     </a:t>
            </a:r>
            <a:r>
              <a:rPr lang="en-US" altLang="zh-CN" sz="1800" b="0" dirty="0" err="1">
                <a:solidFill>
                  <a:srgbClr val="FF0000"/>
                </a:solidFill>
              </a:rPr>
              <a:t>i</a:t>
            </a:r>
            <a:r>
              <a:rPr lang="en-US" altLang="zh-CN" sz="1800" b="0" dirty="0">
                <a:solidFill>
                  <a:srgbClr val="FF0000"/>
                </a:solidFill>
              </a:rPr>
              <a:t>=10</a:t>
            </a:r>
            <a:endParaRPr lang="en-US" altLang="zh-CN" sz="1800" b="0" dirty="0">
              <a:solidFill>
                <a:srgbClr val="FF0000"/>
              </a:solidFill>
            </a:endParaRPr>
          </a:p>
          <a:p>
            <a:pPr eaLnBrk="1" hangingPunct="1">
              <a:lnSpc>
                <a:spcPct val="100000"/>
              </a:lnSpc>
              <a:spcBef>
                <a:spcPct val="0"/>
              </a:spcBef>
              <a:buClrTx/>
              <a:buSzTx/>
              <a:buFontTx/>
              <a:buNone/>
            </a:pPr>
            <a:r>
              <a:rPr lang="en-US" altLang="zh-CN" sz="1800" b="0" dirty="0">
                <a:solidFill>
                  <a:srgbClr val="FF0000"/>
                </a:solidFill>
              </a:rPr>
              <a:t>     </a:t>
            </a:r>
            <a:r>
              <a:rPr lang="en-US" altLang="zh-CN" sz="1800" b="0" dirty="0" err="1">
                <a:solidFill>
                  <a:srgbClr val="FF0000"/>
                </a:solidFill>
              </a:rPr>
              <a:t>i</a:t>
            </a:r>
            <a:r>
              <a:rPr lang="en-US" altLang="zh-CN" sz="1800" b="0" dirty="0">
                <a:solidFill>
                  <a:srgbClr val="FF0000"/>
                </a:solidFill>
              </a:rPr>
              <a:t>=7</a:t>
            </a:r>
            <a:endParaRPr lang="en-US" altLang="zh-CN" sz="1800" b="0" dirty="0">
              <a:solidFill>
                <a:srgbClr val="FF0000"/>
              </a:solidFill>
            </a:endParaRPr>
          </a:p>
          <a:p>
            <a:pPr eaLnBrk="1" hangingPunct="1">
              <a:lnSpc>
                <a:spcPct val="100000"/>
              </a:lnSpc>
              <a:spcBef>
                <a:spcPct val="0"/>
              </a:spcBef>
              <a:buClrTx/>
              <a:buSzTx/>
              <a:buFontTx/>
              <a:buNone/>
            </a:pPr>
            <a:r>
              <a:rPr lang="en-US" altLang="zh-CN" sz="1800" b="0" dirty="0">
                <a:solidFill>
                  <a:srgbClr val="4138FA"/>
                </a:solidFill>
              </a:rPr>
              <a:t>3.  </a:t>
            </a:r>
            <a:r>
              <a:rPr lang="en-US" altLang="zh-CN" sz="1800" b="0" dirty="0" err="1">
                <a:solidFill>
                  <a:srgbClr val="4138FA"/>
                </a:solidFill>
              </a:rPr>
              <a:t>i</a:t>
            </a:r>
            <a:r>
              <a:rPr lang="en-US" altLang="zh-CN" sz="1800" b="0" dirty="0">
                <a:solidFill>
                  <a:srgbClr val="4138FA"/>
                </a:solidFill>
              </a:rPr>
              <a:t>=7</a:t>
            </a:r>
            <a:endParaRPr lang="en-US" altLang="zh-CN" sz="1800" b="0" dirty="0">
              <a:solidFill>
                <a:srgbClr val="4138FA"/>
              </a:solidFill>
            </a:endParaRPr>
          </a:p>
          <a:p>
            <a:pPr eaLnBrk="1" hangingPunct="1">
              <a:lnSpc>
                <a:spcPct val="100000"/>
              </a:lnSpc>
              <a:spcBef>
                <a:spcPct val="0"/>
              </a:spcBef>
              <a:buClrTx/>
              <a:buSzTx/>
              <a:buFontTx/>
              <a:buNone/>
            </a:pPr>
            <a:r>
              <a:rPr lang="en-US" altLang="zh-CN" sz="1800" b="0" dirty="0">
                <a:solidFill>
                  <a:srgbClr val="4138FA"/>
                </a:solidFill>
              </a:rPr>
              <a:t>     </a:t>
            </a:r>
            <a:r>
              <a:rPr lang="en-US" altLang="zh-CN" sz="1800" b="0" dirty="0" err="1">
                <a:solidFill>
                  <a:srgbClr val="4138FA"/>
                </a:solidFill>
              </a:rPr>
              <a:t>i</a:t>
            </a:r>
            <a:r>
              <a:rPr lang="en-US" altLang="zh-CN" sz="1800" b="0" dirty="0">
                <a:solidFill>
                  <a:srgbClr val="4138FA"/>
                </a:solidFill>
              </a:rPr>
              <a:t>=5</a:t>
            </a:r>
            <a:endParaRPr lang="en-US" altLang="zh-CN" sz="1800" b="0" dirty="0">
              <a:solidFill>
                <a:srgbClr val="4138FA"/>
              </a:solidFill>
            </a:endParaRPr>
          </a:p>
          <a:p>
            <a:pPr eaLnBrk="1" hangingPunct="1">
              <a:lnSpc>
                <a:spcPct val="100000"/>
              </a:lnSpc>
              <a:spcBef>
                <a:spcPct val="0"/>
              </a:spcBef>
              <a:buClrTx/>
              <a:buSzTx/>
              <a:buFontTx/>
              <a:buNone/>
            </a:pPr>
            <a:r>
              <a:rPr lang="en-US" altLang="zh-CN" sz="1800" b="0" dirty="0">
                <a:solidFill>
                  <a:srgbClr val="4138FA"/>
                </a:solidFill>
              </a:rPr>
              <a:t>     </a:t>
            </a:r>
            <a:r>
              <a:rPr lang="en-US" altLang="zh-CN" sz="1800" b="0" dirty="0" err="1">
                <a:solidFill>
                  <a:srgbClr val="4138FA"/>
                </a:solidFill>
              </a:rPr>
              <a:t>i</a:t>
            </a:r>
            <a:r>
              <a:rPr lang="en-US" altLang="zh-CN" sz="1800" b="0" dirty="0">
                <a:solidFill>
                  <a:srgbClr val="4138FA"/>
                </a:solidFill>
              </a:rPr>
              <a:t>=10</a:t>
            </a:r>
            <a:endParaRPr lang="en-US" altLang="zh-CN" sz="1800" b="0" dirty="0">
              <a:solidFill>
                <a:srgbClr val="4138FA"/>
              </a:solidFill>
            </a:endParaRPr>
          </a:p>
          <a:p>
            <a:pPr eaLnBrk="1" hangingPunct="1">
              <a:lnSpc>
                <a:spcPct val="100000"/>
              </a:lnSpc>
              <a:spcBef>
                <a:spcPct val="0"/>
              </a:spcBef>
              <a:buClrTx/>
              <a:buSzTx/>
              <a:buFontTx/>
              <a:buNone/>
            </a:pPr>
            <a:r>
              <a:rPr lang="en-US" altLang="zh-CN" sz="1800" b="0" dirty="0">
                <a:solidFill>
                  <a:srgbClr val="FF0000"/>
                </a:solidFill>
              </a:rPr>
              <a:t>4.  </a:t>
            </a:r>
            <a:r>
              <a:rPr lang="en-US" altLang="zh-CN" sz="1800" b="0" dirty="0" err="1">
                <a:solidFill>
                  <a:srgbClr val="FF0000"/>
                </a:solidFill>
              </a:rPr>
              <a:t>i</a:t>
            </a:r>
            <a:r>
              <a:rPr lang="en-US" altLang="zh-CN" sz="1800" b="0" dirty="0">
                <a:solidFill>
                  <a:srgbClr val="FF0000"/>
                </a:solidFill>
              </a:rPr>
              <a:t>=5</a:t>
            </a:r>
            <a:endParaRPr lang="en-US" altLang="zh-CN" sz="1800" b="0" dirty="0">
              <a:solidFill>
                <a:srgbClr val="FF0000"/>
              </a:solidFill>
            </a:endParaRPr>
          </a:p>
          <a:p>
            <a:pPr eaLnBrk="1" hangingPunct="1">
              <a:lnSpc>
                <a:spcPct val="100000"/>
              </a:lnSpc>
              <a:spcBef>
                <a:spcPct val="0"/>
              </a:spcBef>
              <a:buClrTx/>
              <a:buSzTx/>
              <a:buFontTx/>
              <a:buNone/>
            </a:pPr>
            <a:r>
              <a:rPr lang="en-US" altLang="zh-CN" sz="1800" b="0" dirty="0">
                <a:solidFill>
                  <a:srgbClr val="FF0000"/>
                </a:solidFill>
              </a:rPr>
              <a:t>     </a:t>
            </a:r>
            <a:r>
              <a:rPr lang="en-US" altLang="zh-CN" sz="1800" b="0" dirty="0" err="1">
                <a:solidFill>
                  <a:srgbClr val="FF0000"/>
                </a:solidFill>
              </a:rPr>
              <a:t>i</a:t>
            </a:r>
            <a:r>
              <a:rPr lang="en-US" altLang="zh-CN" sz="1800" b="0" dirty="0">
                <a:solidFill>
                  <a:srgbClr val="FF0000"/>
                </a:solidFill>
              </a:rPr>
              <a:t>=7</a:t>
            </a:r>
            <a:endParaRPr lang="en-US" altLang="zh-CN" sz="1800" b="0" dirty="0">
              <a:solidFill>
                <a:srgbClr val="FF0000"/>
              </a:solidFill>
            </a:endParaRPr>
          </a:p>
          <a:p>
            <a:pPr eaLnBrk="1" hangingPunct="1">
              <a:lnSpc>
                <a:spcPct val="100000"/>
              </a:lnSpc>
              <a:spcBef>
                <a:spcPct val="0"/>
              </a:spcBef>
              <a:buClrTx/>
              <a:buSzTx/>
              <a:buFontTx/>
              <a:buNone/>
            </a:pPr>
            <a:r>
              <a:rPr lang="en-US" altLang="zh-CN" sz="1800" b="0" dirty="0">
                <a:solidFill>
                  <a:srgbClr val="FF0000"/>
                </a:solidFill>
              </a:rPr>
              <a:t>     </a:t>
            </a:r>
            <a:r>
              <a:rPr lang="en-US" altLang="zh-CN" sz="1800" b="0" dirty="0" err="1">
                <a:solidFill>
                  <a:srgbClr val="FF0000"/>
                </a:solidFill>
              </a:rPr>
              <a:t>i</a:t>
            </a:r>
            <a:r>
              <a:rPr lang="en-US" altLang="zh-CN" sz="1800" b="0" dirty="0">
                <a:solidFill>
                  <a:srgbClr val="FF0000"/>
                </a:solidFill>
              </a:rPr>
              <a:t>=10</a:t>
            </a:r>
            <a:endParaRPr lang="en-US" altLang="zh-CN" sz="1800" b="0" dirty="0">
              <a:solidFill>
                <a:srgbClr val="4138FA"/>
              </a:solidFill>
            </a:endParaRPr>
          </a:p>
          <a:p>
            <a:pPr eaLnBrk="1" hangingPunct="1">
              <a:lnSpc>
                <a:spcPct val="100000"/>
              </a:lnSpc>
              <a:spcBef>
                <a:spcPct val="0"/>
              </a:spcBef>
              <a:buClrTx/>
              <a:buSzTx/>
              <a:buFontTx/>
              <a:buNone/>
            </a:pPr>
            <a:endParaRPr lang="en-US" altLang="zh-CN" sz="1800" b="0" dirty="0">
              <a:solidFill>
                <a:schemeClr val="tx1"/>
              </a:solidFill>
            </a:endParaRPr>
          </a:p>
        </p:txBody>
      </p:sp>
      <p:sp>
        <p:nvSpPr>
          <p:cNvPr id="5" name="AutoShape 4"/>
          <p:cNvSpPr>
            <a:spLocks noChangeArrowheads="1"/>
          </p:cNvSpPr>
          <p:nvPr/>
        </p:nvSpPr>
        <p:spPr bwMode="auto">
          <a:xfrm>
            <a:off x="4392742" y="4102100"/>
            <a:ext cx="2971800" cy="762000"/>
          </a:xfrm>
          <a:prstGeom prst="cloudCallout">
            <a:avLst>
              <a:gd name="adj1" fmla="val -99894"/>
              <a:gd name="adj2" fmla="val 31667"/>
            </a:avLst>
          </a:prstGeom>
          <a:solidFill>
            <a:srgbClr val="CC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4138FA"/>
                </a:solidFill>
              </a:rPr>
              <a:t>插入</a:t>
            </a:r>
            <a:r>
              <a:rPr lang="en-US" altLang="zh-CN" sz="1800" b="0" dirty="0">
                <a:solidFill>
                  <a:srgbClr val="4138FA"/>
                </a:solidFill>
              </a:rPr>
              <a:t>else</a:t>
            </a:r>
            <a:r>
              <a:rPr lang="zh-CN" altLang="en-US" sz="1800" b="0" dirty="0">
                <a:solidFill>
                  <a:srgbClr val="4138FA"/>
                </a:solidFill>
              </a:rPr>
              <a:t>呢？</a:t>
            </a:r>
            <a:endParaRPr lang="zh-CN" altLang="en-US" sz="1800" b="0" dirty="0">
              <a:solidFill>
                <a:srgbClr val="4138F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grpSp>
        <p:nvGrpSpPr>
          <p:cNvPr id="3" name="Group 16"/>
          <p:cNvGrpSpPr/>
          <p:nvPr/>
        </p:nvGrpSpPr>
        <p:grpSpPr bwMode="auto">
          <a:xfrm>
            <a:off x="1215288" y="5299259"/>
            <a:ext cx="2471738" cy="1468438"/>
            <a:chOff x="336" y="441"/>
            <a:chExt cx="1557" cy="925"/>
          </a:xfrm>
          <a:solidFill>
            <a:srgbClr val="FFFF00"/>
          </a:solidFill>
        </p:grpSpPr>
        <p:sp>
          <p:nvSpPr>
            <p:cNvPr id="4" name="Rectangle 2"/>
            <p:cNvSpPr>
              <a:spLocks noChangeArrowheads="1"/>
            </p:cNvSpPr>
            <p:nvPr/>
          </p:nvSpPr>
          <p:spPr bwMode="auto">
            <a:xfrm>
              <a:off x="336" y="693"/>
              <a:ext cx="576" cy="506"/>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4138FA"/>
                  </a:solidFill>
                </a:rPr>
                <a:t>父</a:t>
              </a:r>
              <a:endParaRPr lang="zh-CN" altLang="en-US" sz="1800" b="0" dirty="0">
                <a:solidFill>
                  <a:schemeClr val="tx1"/>
                </a:solidFill>
              </a:endParaRPr>
            </a:p>
          </p:txBody>
        </p:sp>
        <p:sp>
          <p:nvSpPr>
            <p:cNvPr id="5" name="Rectangle 3"/>
            <p:cNvSpPr>
              <a:spLocks noChangeArrowheads="1"/>
            </p:cNvSpPr>
            <p:nvPr/>
          </p:nvSpPr>
          <p:spPr bwMode="auto">
            <a:xfrm>
              <a:off x="1440" y="441"/>
              <a:ext cx="453" cy="3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4138FA"/>
                  </a:solidFill>
                </a:rPr>
                <a:t>子</a:t>
              </a:r>
              <a:r>
                <a:rPr lang="en-US" altLang="zh-CN" sz="1800" b="0" dirty="0">
                  <a:solidFill>
                    <a:srgbClr val="4138FA"/>
                  </a:solidFill>
                </a:rPr>
                <a:t>1</a:t>
              </a:r>
              <a:endParaRPr lang="en-US" altLang="zh-CN" sz="1800" b="0" dirty="0">
                <a:solidFill>
                  <a:schemeClr val="tx1"/>
                </a:solidFill>
              </a:endParaRPr>
            </a:p>
          </p:txBody>
        </p:sp>
        <p:sp>
          <p:nvSpPr>
            <p:cNvPr id="6" name="Rectangle 4"/>
            <p:cNvSpPr>
              <a:spLocks noChangeArrowheads="1"/>
            </p:cNvSpPr>
            <p:nvPr/>
          </p:nvSpPr>
          <p:spPr bwMode="auto">
            <a:xfrm>
              <a:off x="1431" y="1026"/>
              <a:ext cx="453" cy="3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dirty="0">
                  <a:solidFill>
                    <a:srgbClr val="4138FA"/>
                  </a:solidFill>
                </a:rPr>
                <a:t>子</a:t>
              </a:r>
              <a:r>
                <a:rPr lang="en-US" altLang="zh-CN" sz="1800" b="0" dirty="0">
                  <a:solidFill>
                    <a:srgbClr val="4138FA"/>
                  </a:solidFill>
                </a:rPr>
                <a:t>2</a:t>
              </a:r>
              <a:endParaRPr lang="en-US" altLang="zh-CN" sz="1800" b="0" dirty="0">
                <a:solidFill>
                  <a:schemeClr val="tx1"/>
                </a:solidFill>
              </a:endParaRPr>
            </a:p>
          </p:txBody>
        </p:sp>
        <p:sp>
          <p:nvSpPr>
            <p:cNvPr id="7" name="Line 5"/>
            <p:cNvSpPr>
              <a:spLocks noChangeShapeType="1"/>
            </p:cNvSpPr>
            <p:nvPr/>
          </p:nvSpPr>
          <p:spPr bwMode="auto">
            <a:xfrm flipV="1">
              <a:off x="912" y="597"/>
              <a:ext cx="528" cy="240"/>
            </a:xfrm>
            <a:prstGeom prst="line">
              <a:avLst/>
            </a:prstGeom>
            <a:grpFill/>
            <a:ln w="9525">
              <a:solidFill>
                <a:schemeClr val="tx1"/>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p:nvSpPr>
          <p:spPr bwMode="auto">
            <a:xfrm>
              <a:off x="903" y="993"/>
              <a:ext cx="537" cy="217"/>
            </a:xfrm>
            <a:prstGeom prst="line">
              <a:avLst/>
            </a:prstGeom>
            <a:grpFill/>
            <a:ln w="9525">
              <a:solidFill>
                <a:schemeClr val="tx1"/>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Rectangle 7"/>
          <p:cNvSpPr>
            <a:spLocks noChangeArrowheads="1"/>
          </p:cNvSpPr>
          <p:nvPr/>
        </p:nvSpPr>
        <p:spPr bwMode="auto">
          <a:xfrm>
            <a:off x="1039567" y="960438"/>
            <a:ext cx="2667000" cy="4221162"/>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main(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if (</a:t>
            </a:r>
            <a:r>
              <a:rPr lang="en-US" altLang="zh-CN" sz="2000" b="0" dirty="0">
                <a:solidFill>
                  <a:srgbClr val="4138FA"/>
                </a:solidFill>
                <a:latin typeface="Times New Roman" panose="02020603050405020304" pitchFamily="18" charset="0"/>
              </a:rPr>
              <a:t>fork()==0)</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en-US" altLang="zh-CN" sz="2000" b="0" dirty="0">
                <a:solidFill>
                  <a:srgbClr val="4138FA"/>
                </a:solidFill>
                <a:latin typeface="Times New Roman" panose="02020603050405020304" pitchFamily="18" charset="0"/>
              </a:rPr>
              <a:t>{ </a:t>
            </a:r>
            <a:r>
              <a:rPr lang="zh-CN" altLang="en-US" sz="2000" b="0" dirty="0">
                <a:solidFill>
                  <a:srgbClr val="4138FA"/>
                </a:solidFill>
                <a:latin typeface="Times New Roman" panose="02020603050405020304" pitchFamily="18" charset="0"/>
              </a:rPr>
              <a:t>子</a:t>
            </a:r>
            <a:r>
              <a:rPr lang="en-US" altLang="zh-CN" sz="2000" b="0" dirty="0">
                <a:solidFill>
                  <a:srgbClr val="4138FA"/>
                </a:solidFill>
                <a:latin typeface="Times New Roman" panose="02020603050405020304" pitchFamily="18" charset="0"/>
              </a:rPr>
              <a:t>1</a:t>
            </a:r>
            <a:r>
              <a:rPr lang="zh-CN" altLang="en-US" sz="2000" b="0" dirty="0">
                <a:solidFill>
                  <a:srgbClr val="4138FA"/>
                </a:solidFill>
                <a:latin typeface="Times New Roman" panose="02020603050405020304" pitchFamily="18" charset="0"/>
              </a:rPr>
              <a:t>的代码</a:t>
            </a:r>
            <a:r>
              <a:rPr lang="zh-CN" altLang="en-US" sz="2000" b="0" dirty="0" smtClean="0">
                <a:solidFill>
                  <a:srgbClr val="4138FA"/>
                </a:solidFill>
                <a:latin typeface="Times New Roman" panose="02020603050405020304" pitchFamily="18" charset="0"/>
              </a:rPr>
              <a:t>段 </a:t>
            </a:r>
            <a:r>
              <a:rPr lang="en-US" altLang="zh-CN" sz="2000" b="0" dirty="0" smtClean="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else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FF0000"/>
                </a:solidFill>
                <a:latin typeface="Times New Roman" panose="02020603050405020304" pitchFamily="18" charset="0"/>
              </a:rPr>
              <a:t>if </a:t>
            </a:r>
            <a:r>
              <a:rPr lang="en-US" altLang="zh-CN" sz="2000" b="0" dirty="0" smtClean="0">
                <a:solidFill>
                  <a:srgbClr val="4138FA"/>
                </a:solidFill>
                <a:latin typeface="Times New Roman" panose="02020603050405020304" pitchFamily="18" charset="0"/>
              </a:rPr>
              <a:t>(</a:t>
            </a:r>
            <a:r>
              <a:rPr lang="en-US" altLang="zh-CN" sz="2000" b="0" dirty="0">
                <a:solidFill>
                  <a:srgbClr val="4138FA"/>
                </a:solidFill>
                <a:latin typeface="Times New Roman" panose="02020603050405020304" pitchFamily="18" charset="0"/>
              </a:rPr>
              <a:t>fork()==0)</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zh-CN" altLang="en-US" sz="2000" b="0" dirty="0" smtClean="0">
                <a:solidFill>
                  <a:srgbClr val="4138FA"/>
                </a:solidFill>
                <a:latin typeface="Times New Roman" panose="02020603050405020304" pitchFamily="18" charset="0"/>
              </a:rPr>
              <a:t>子</a:t>
            </a:r>
            <a:r>
              <a:rPr lang="en-US" altLang="zh-CN" sz="2000" b="0" dirty="0">
                <a:solidFill>
                  <a:srgbClr val="4138FA"/>
                </a:solidFill>
                <a:latin typeface="Times New Roman" panose="02020603050405020304" pitchFamily="18" charset="0"/>
              </a:rPr>
              <a:t>2</a:t>
            </a:r>
            <a:r>
              <a:rPr lang="zh-CN" altLang="en-US" sz="2000" b="0" dirty="0">
                <a:solidFill>
                  <a:srgbClr val="4138FA"/>
                </a:solidFill>
                <a:latin typeface="Times New Roman" panose="02020603050405020304" pitchFamily="18" charset="0"/>
              </a:rPr>
              <a:t>的代码</a:t>
            </a:r>
            <a:r>
              <a:rPr lang="zh-CN" altLang="en-US" sz="2000" b="0" dirty="0" smtClean="0">
                <a:solidFill>
                  <a:srgbClr val="4138FA"/>
                </a:solidFill>
                <a:latin typeface="Times New Roman" panose="02020603050405020304" pitchFamily="18" charset="0"/>
              </a:rPr>
              <a:t>段 </a:t>
            </a:r>
            <a:r>
              <a:rPr lang="en-US" altLang="zh-CN" sz="2000" b="0" dirty="0" smtClean="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a:solidFill>
                  <a:srgbClr val="FF0000"/>
                </a:solidFill>
                <a:latin typeface="Times New Roman" panose="02020603050405020304" pitchFamily="18" charset="0"/>
              </a:rPr>
              <a:t>else</a:t>
            </a:r>
            <a:r>
              <a:rPr lang="en-US" altLang="zh-CN" sz="2000" b="0" dirty="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zh-CN" altLang="en-US" sz="2000" b="0" dirty="0" smtClean="0">
                <a:solidFill>
                  <a:srgbClr val="4138FA"/>
                </a:solidFill>
                <a:latin typeface="Times New Roman" panose="02020603050405020304" pitchFamily="18" charset="0"/>
              </a:rPr>
              <a:t>父</a:t>
            </a:r>
            <a:r>
              <a:rPr lang="zh-CN" altLang="en-US" sz="2000" b="0" dirty="0">
                <a:solidFill>
                  <a:srgbClr val="4138FA"/>
                </a:solidFill>
                <a:latin typeface="Times New Roman" panose="02020603050405020304" pitchFamily="18" charset="0"/>
              </a:rPr>
              <a:t>代码</a:t>
            </a:r>
            <a:r>
              <a:rPr lang="zh-CN" altLang="en-US" sz="2000" b="0" dirty="0" smtClean="0">
                <a:solidFill>
                  <a:srgbClr val="4138FA"/>
                </a:solidFill>
                <a:latin typeface="Times New Roman" panose="02020603050405020304" pitchFamily="18" charset="0"/>
              </a:rPr>
              <a:t>段 </a:t>
            </a:r>
            <a:r>
              <a:rPr lang="en-US" altLang="zh-CN" sz="2000" b="0" dirty="0" smtClean="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p:txBody>
      </p:sp>
      <p:sp>
        <p:nvSpPr>
          <p:cNvPr id="10" name="Rectangle 13"/>
          <p:cNvSpPr>
            <a:spLocks noChangeArrowheads="1"/>
          </p:cNvSpPr>
          <p:nvPr/>
        </p:nvSpPr>
        <p:spPr bwMode="auto">
          <a:xfrm>
            <a:off x="6287481" y="1082861"/>
            <a:ext cx="3200400" cy="4724400"/>
          </a:xfrm>
          <a:prstGeom prst="rect">
            <a:avLst/>
          </a:prstGeom>
          <a:solidFill>
            <a:srgbClr val="99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main( </a:t>
            </a:r>
            <a:r>
              <a:rPr lang="en-US" altLang="zh-CN" sz="2000" b="0" dirty="0" smtClean="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chemeClr val="bg1"/>
                </a:solidFill>
                <a:latin typeface="Times New Roman" panose="02020603050405020304" pitchFamily="18" charset="0"/>
              </a:rPr>
              <a:t>  </a:t>
            </a:r>
            <a:r>
              <a:rPr lang="en-US" altLang="zh-CN" sz="2000" b="0" dirty="0" smtClean="0">
                <a:solidFill>
                  <a:srgbClr val="FF0000"/>
                </a:solidFill>
                <a:latin typeface="Times New Roman" panose="02020603050405020304" pitchFamily="18" charset="0"/>
              </a:rPr>
              <a:t>if </a:t>
            </a:r>
            <a:r>
              <a:rPr lang="en-US" altLang="zh-CN" sz="2000" b="0" dirty="0" smtClean="0">
                <a:solidFill>
                  <a:srgbClr val="4138FA"/>
                </a:solidFill>
                <a:latin typeface="Times New Roman" panose="02020603050405020304" pitchFamily="18" charset="0"/>
              </a:rPr>
              <a:t>(</a:t>
            </a:r>
            <a:r>
              <a:rPr lang="en-US" altLang="zh-CN" sz="2000" b="0" dirty="0">
                <a:solidFill>
                  <a:srgbClr val="4138FA"/>
                </a:solidFill>
                <a:latin typeface="Times New Roman" panose="02020603050405020304" pitchFamily="18" charset="0"/>
              </a:rPr>
              <a:t>fork()==0</a:t>
            </a:r>
            <a:r>
              <a:rPr lang="en-US" altLang="zh-CN" sz="2000" b="0" dirty="0" smtClean="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zh-CN" altLang="en-US" sz="2000" b="0" dirty="0">
                <a:solidFill>
                  <a:srgbClr val="4138FA"/>
                </a:solidFill>
                <a:latin typeface="Times New Roman" panose="02020603050405020304" pitchFamily="18" charset="0"/>
              </a:rPr>
              <a:t>子</a:t>
            </a:r>
            <a:r>
              <a:rPr lang="en-US" altLang="zh-CN" sz="2000" b="0" dirty="0">
                <a:solidFill>
                  <a:srgbClr val="4138FA"/>
                </a:solidFill>
                <a:latin typeface="Times New Roman" panose="02020603050405020304" pitchFamily="18" charset="0"/>
              </a:rPr>
              <a:t>1</a:t>
            </a:r>
            <a:r>
              <a:rPr lang="zh-CN" altLang="en-US" sz="2000" b="0" dirty="0">
                <a:solidFill>
                  <a:srgbClr val="4138FA"/>
                </a:solidFill>
                <a:latin typeface="Times New Roman" panose="02020603050405020304" pitchFamily="18" charset="0"/>
              </a:rPr>
              <a:t>的代码段</a:t>
            </a: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en-US" altLang="zh-CN" sz="2000" b="0" dirty="0" smtClean="0">
                <a:solidFill>
                  <a:srgbClr val="FF0000"/>
                </a:solidFill>
                <a:latin typeface="Times New Roman" panose="02020603050405020304" pitchFamily="18" charset="0"/>
              </a:rPr>
              <a:t>if (</a:t>
            </a:r>
            <a:r>
              <a:rPr lang="en-US" altLang="zh-CN" sz="2000" b="0" dirty="0">
                <a:solidFill>
                  <a:srgbClr val="4138FA"/>
                </a:solidFill>
                <a:latin typeface="Times New Roman" panose="02020603050405020304" pitchFamily="18" charset="0"/>
              </a:rPr>
              <a:t>fork()==0)</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a:t>
            </a:r>
            <a:r>
              <a:rPr lang="zh-CN" altLang="en-US" sz="2000" b="0" dirty="0">
                <a:solidFill>
                  <a:srgbClr val="4138FA"/>
                </a:solidFill>
                <a:latin typeface="Times New Roman" panose="02020603050405020304" pitchFamily="18" charset="0"/>
              </a:rPr>
              <a:t>子</a:t>
            </a:r>
            <a:r>
              <a:rPr lang="en-US" altLang="zh-CN" sz="2000" b="0" dirty="0">
                <a:solidFill>
                  <a:srgbClr val="4138FA"/>
                </a:solidFill>
                <a:latin typeface="Times New Roman" panose="02020603050405020304" pitchFamily="18" charset="0"/>
              </a:rPr>
              <a:t>2</a:t>
            </a:r>
            <a:r>
              <a:rPr lang="zh-CN" altLang="en-US" sz="2000" b="0" dirty="0">
                <a:solidFill>
                  <a:srgbClr val="4138FA"/>
                </a:solidFill>
                <a:latin typeface="Times New Roman" panose="02020603050405020304" pitchFamily="18" charset="0"/>
              </a:rPr>
              <a:t>的代码段</a:t>
            </a: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FF0000"/>
                </a:solidFill>
                <a:latin typeface="Times New Roman" panose="02020603050405020304" pitchFamily="18" charset="0"/>
              </a:rPr>
              <a:t>      </a:t>
            </a:r>
            <a:r>
              <a:rPr lang="en-US" altLang="zh-CN" sz="2000" b="0" dirty="0" smtClean="0">
                <a:solidFill>
                  <a:srgbClr val="FF0000"/>
                </a:solidFill>
                <a:latin typeface="Times New Roman" panose="02020603050405020304" pitchFamily="18" charset="0"/>
              </a:rPr>
              <a:t>else</a:t>
            </a:r>
            <a:r>
              <a:rPr lang="en-US" altLang="zh-CN" sz="2000" b="0" dirty="0" smtClean="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 </a:t>
            </a:r>
            <a:r>
              <a:rPr lang="zh-CN" altLang="en-US" sz="2000" b="0" dirty="0">
                <a:solidFill>
                  <a:srgbClr val="4138FA"/>
                </a:solidFill>
                <a:latin typeface="Times New Roman" panose="02020603050405020304" pitchFamily="18" charset="0"/>
              </a:rPr>
              <a:t>子</a:t>
            </a:r>
            <a:r>
              <a:rPr lang="en-US" altLang="zh-CN" sz="2000" b="0" dirty="0">
                <a:solidFill>
                  <a:srgbClr val="4138FA"/>
                </a:solidFill>
                <a:latin typeface="Times New Roman" panose="02020603050405020304" pitchFamily="18" charset="0"/>
              </a:rPr>
              <a:t>1</a:t>
            </a:r>
            <a:r>
              <a:rPr lang="zh-CN" altLang="en-US" sz="2000" b="0" dirty="0">
                <a:solidFill>
                  <a:srgbClr val="4138FA"/>
                </a:solidFill>
                <a:latin typeface="Times New Roman" panose="02020603050405020304" pitchFamily="18" charset="0"/>
              </a:rPr>
              <a:t>的代码段</a:t>
            </a: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chemeClr val="bg1"/>
                </a:solidFill>
                <a:latin typeface="Times New Roman" panose="02020603050405020304" pitchFamily="18" charset="0"/>
              </a:rPr>
              <a:t> </a:t>
            </a:r>
            <a:r>
              <a:rPr lang="en-US" altLang="zh-CN" sz="2000" b="0" dirty="0" smtClean="0">
                <a:solidFill>
                  <a:srgbClr val="FF0000"/>
                </a:solidFill>
                <a:latin typeface="Times New Roman" panose="02020603050405020304" pitchFamily="18" charset="0"/>
              </a:rPr>
              <a:t>else </a:t>
            </a:r>
            <a:endParaRPr lang="en-US" altLang="zh-CN" sz="2000" b="0" dirty="0">
              <a:solidFill>
                <a:srgbClr val="FF0000"/>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smtClean="0">
                <a:solidFill>
                  <a:srgbClr val="4138FA"/>
                </a:solidFill>
                <a:latin typeface="Times New Roman" panose="02020603050405020304" pitchFamily="18" charset="0"/>
              </a:rPr>
              <a:t>  {</a:t>
            </a:r>
            <a:r>
              <a:rPr lang="zh-CN" altLang="en-US" sz="2000" b="0" dirty="0" smtClean="0">
                <a:solidFill>
                  <a:srgbClr val="4138FA"/>
                </a:solidFill>
                <a:latin typeface="Times New Roman" panose="02020603050405020304" pitchFamily="18" charset="0"/>
              </a:rPr>
              <a:t>父</a:t>
            </a:r>
            <a:r>
              <a:rPr lang="zh-CN" altLang="en-US" sz="2000" b="0" dirty="0">
                <a:solidFill>
                  <a:srgbClr val="4138FA"/>
                </a:solidFill>
                <a:latin typeface="Times New Roman" panose="02020603050405020304" pitchFamily="18" charset="0"/>
              </a:rPr>
              <a:t>代码段</a:t>
            </a: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2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p:txBody>
      </p:sp>
      <p:grpSp>
        <p:nvGrpSpPr>
          <p:cNvPr id="18" name="组合 17"/>
          <p:cNvGrpSpPr/>
          <p:nvPr/>
        </p:nvGrpSpPr>
        <p:grpSpPr>
          <a:xfrm>
            <a:off x="5766781" y="5927909"/>
            <a:ext cx="3721100" cy="803275"/>
            <a:chOff x="4784725" y="809625"/>
            <a:chExt cx="3721100" cy="803275"/>
          </a:xfrm>
        </p:grpSpPr>
        <p:sp>
          <p:nvSpPr>
            <p:cNvPr id="12" name="Rectangle 9"/>
            <p:cNvSpPr>
              <a:spLocks noChangeArrowheads="1"/>
            </p:cNvSpPr>
            <p:nvPr/>
          </p:nvSpPr>
          <p:spPr bwMode="auto">
            <a:xfrm>
              <a:off x="6400800" y="938213"/>
              <a:ext cx="719138" cy="53975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a:solidFill>
                    <a:srgbClr val="4138FA"/>
                  </a:solidFill>
                </a:rPr>
                <a:t>子</a:t>
              </a:r>
              <a:r>
                <a:rPr lang="en-US" altLang="zh-CN" sz="1800" b="0">
                  <a:solidFill>
                    <a:srgbClr val="4138FA"/>
                  </a:solidFill>
                </a:rPr>
                <a:t>1</a:t>
              </a:r>
              <a:endParaRPr lang="en-US" altLang="zh-CN" sz="1800" b="0">
                <a:solidFill>
                  <a:srgbClr val="4138FA"/>
                </a:solidFill>
              </a:endParaRPr>
            </a:p>
          </p:txBody>
        </p:sp>
        <p:sp>
          <p:nvSpPr>
            <p:cNvPr id="13" name="Rectangle 10"/>
            <p:cNvSpPr>
              <a:spLocks noChangeArrowheads="1"/>
            </p:cNvSpPr>
            <p:nvPr/>
          </p:nvSpPr>
          <p:spPr bwMode="auto">
            <a:xfrm>
              <a:off x="7786688" y="923925"/>
              <a:ext cx="719137" cy="53975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a:solidFill>
                    <a:srgbClr val="4138FA"/>
                  </a:solidFill>
                </a:rPr>
                <a:t>子</a:t>
              </a:r>
              <a:r>
                <a:rPr lang="en-US" altLang="zh-CN" sz="1800" b="0">
                  <a:solidFill>
                    <a:srgbClr val="4138FA"/>
                  </a:solidFill>
                </a:rPr>
                <a:t>2</a:t>
              </a:r>
              <a:endParaRPr lang="en-US" altLang="zh-CN" sz="1800" b="0">
                <a:solidFill>
                  <a:srgbClr val="4138FA"/>
                </a:solidFill>
              </a:endParaRPr>
            </a:p>
          </p:txBody>
        </p:sp>
        <p:sp>
          <p:nvSpPr>
            <p:cNvPr id="14" name="Line 11"/>
            <p:cNvSpPr>
              <a:spLocks noChangeShapeType="1"/>
            </p:cNvSpPr>
            <p:nvPr/>
          </p:nvSpPr>
          <p:spPr bwMode="auto">
            <a:xfrm>
              <a:off x="5715000" y="1214438"/>
              <a:ext cx="68580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7115175" y="1214438"/>
              <a:ext cx="68580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15"/>
            <p:cNvSpPr>
              <a:spLocks noChangeArrowheads="1"/>
            </p:cNvSpPr>
            <p:nvPr/>
          </p:nvSpPr>
          <p:spPr bwMode="auto">
            <a:xfrm>
              <a:off x="4784725" y="809625"/>
              <a:ext cx="914400" cy="803275"/>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1800" b="0">
                  <a:solidFill>
                    <a:srgbClr val="4138FA"/>
                  </a:solidFill>
                </a:rPr>
                <a:t>父</a:t>
              </a:r>
              <a:endParaRPr lang="zh-CN" altLang="en-US" sz="1800" b="0">
                <a:solidFill>
                  <a:schemeClr val="tx1"/>
                </a:solidFill>
              </a:endParaRPr>
            </a:p>
          </p:txBody>
        </p:sp>
      </p:grpSp>
      <p:sp>
        <p:nvSpPr>
          <p:cNvPr id="17" name="云形标注 16"/>
          <p:cNvSpPr/>
          <p:nvPr/>
        </p:nvSpPr>
        <p:spPr>
          <a:xfrm>
            <a:off x="3854941" y="2544366"/>
            <a:ext cx="2451100" cy="1504156"/>
          </a:xfrm>
          <a:prstGeom prst="cloudCallout">
            <a:avLst>
              <a:gd name="adj1" fmla="val 52279"/>
              <a:gd name="adj2" fmla="val 80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solidFill>
                  <a:srgbClr val="FFFF00"/>
                </a:solidFill>
              </a:rPr>
              <a:t>去掉这个</a:t>
            </a:r>
            <a:r>
              <a:rPr lang="en-US" altLang="zh-CN" dirty="0">
                <a:solidFill>
                  <a:srgbClr val="FFFF00"/>
                </a:solidFill>
              </a:rPr>
              <a:t>else</a:t>
            </a:r>
            <a:endParaRPr lang="en-US" altLang="zh-CN" dirty="0">
              <a:solidFill>
                <a:srgbClr val="FFFF00"/>
              </a:solidFill>
            </a:endParaRPr>
          </a:p>
          <a:p>
            <a:pPr algn="ctr">
              <a:spcBef>
                <a:spcPct val="0"/>
              </a:spcBef>
            </a:pPr>
            <a:r>
              <a:rPr lang="zh-CN" altLang="en-US" dirty="0">
                <a:solidFill>
                  <a:srgbClr val="FFFF00"/>
                </a:solidFill>
              </a:rPr>
              <a:t>谁执行这一段？</a:t>
            </a:r>
            <a:endParaRPr lang="zh-CN" alt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txBox="1">
            <a:spLocks noChangeArrowheads="1"/>
          </p:cNvSpPr>
          <p:nvPr/>
        </p:nvSpPr>
        <p:spPr>
          <a:xfrm>
            <a:off x="761328" y="1356959"/>
            <a:ext cx="8137525" cy="2063750"/>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20000"/>
              </a:spcBef>
              <a:buFont typeface="Wingdings" panose="05000000000000000000" pitchFamily="2" charset="2"/>
              <a:buNone/>
            </a:pPr>
            <a:r>
              <a:rPr lang="en-US" altLang="zh-CN" sz="2400" dirty="0">
                <a:latin typeface="+mn-ea"/>
                <a:ea typeface="+mn-ea"/>
              </a:rPr>
              <a:t> </a:t>
            </a:r>
            <a:r>
              <a:rPr lang="en-US" altLang="zh-CN" sz="2400" dirty="0">
                <a:solidFill>
                  <a:srgbClr val="000099"/>
                </a:solidFill>
                <a:latin typeface="+mn-ea"/>
                <a:ea typeface="+mn-ea"/>
              </a:rPr>
              <a:t>① </a:t>
            </a:r>
            <a:r>
              <a:rPr lang="zh-CN" altLang="en-US" sz="2400" dirty="0">
                <a:solidFill>
                  <a:srgbClr val="000099"/>
                </a:solidFill>
                <a:latin typeface="+mn-ea"/>
                <a:ea typeface="+mn-ea"/>
              </a:rPr>
              <a:t>更换进程执行代码，更换正文段，数据段</a:t>
            </a:r>
            <a:endParaRPr lang="zh-CN" altLang="en-US" sz="2400" dirty="0">
              <a:solidFill>
                <a:srgbClr val="000099"/>
              </a:solidFill>
              <a:latin typeface="+mn-ea"/>
              <a:ea typeface="+mn-ea"/>
            </a:endParaRPr>
          </a:p>
          <a:p>
            <a:pPr>
              <a:lnSpc>
                <a:spcPct val="120000"/>
              </a:lnSpc>
              <a:spcBef>
                <a:spcPct val="20000"/>
              </a:spcBef>
              <a:buFont typeface="Wingdings" panose="05000000000000000000" pitchFamily="2" charset="2"/>
              <a:buNone/>
            </a:pPr>
            <a:r>
              <a:rPr lang="zh-CN" altLang="en-US" sz="2400" dirty="0">
                <a:solidFill>
                  <a:srgbClr val="000099"/>
                </a:solidFill>
                <a:latin typeface="+mn-ea"/>
                <a:ea typeface="+mn-ea"/>
              </a:rPr>
              <a:t> ② 调用格式：</a:t>
            </a:r>
            <a:r>
              <a:rPr lang="en-US" altLang="zh-CN" sz="2400" dirty="0">
                <a:solidFill>
                  <a:srgbClr val="000099"/>
                </a:solidFill>
                <a:latin typeface="+mn-ea"/>
                <a:ea typeface="+mn-ea"/>
              </a:rPr>
              <a:t>exec (</a:t>
            </a:r>
            <a:r>
              <a:rPr lang="zh-CN" altLang="en-US" sz="2400" dirty="0">
                <a:solidFill>
                  <a:srgbClr val="000099"/>
                </a:solidFill>
                <a:latin typeface="+mn-ea"/>
                <a:ea typeface="+mn-ea"/>
              </a:rPr>
              <a:t>文件名，参数表，环境变量表）</a:t>
            </a:r>
            <a:endParaRPr lang="zh-CN" altLang="en-US" sz="2400" dirty="0">
              <a:solidFill>
                <a:srgbClr val="000099"/>
              </a:solidFill>
              <a:latin typeface="+mn-ea"/>
              <a:ea typeface="+mn-ea"/>
            </a:endParaRPr>
          </a:p>
          <a:p>
            <a:pPr>
              <a:lnSpc>
                <a:spcPct val="120000"/>
              </a:lnSpc>
              <a:spcBef>
                <a:spcPct val="20000"/>
              </a:spcBef>
              <a:buFont typeface="Wingdings" panose="05000000000000000000" pitchFamily="2" charset="2"/>
              <a:buNone/>
            </a:pPr>
            <a:r>
              <a:rPr lang="zh-CN" altLang="en-US" sz="2400" dirty="0">
                <a:solidFill>
                  <a:srgbClr val="000099"/>
                </a:solidFill>
                <a:latin typeface="+mn-ea"/>
                <a:ea typeface="+mn-ea"/>
              </a:rPr>
              <a:t> ③ 例      </a:t>
            </a:r>
            <a:r>
              <a:rPr lang="en-US" altLang="zh-CN" sz="2400" dirty="0" err="1">
                <a:latin typeface="+mn-ea"/>
                <a:ea typeface="+mn-ea"/>
              </a:rPr>
              <a:t>execlp</a:t>
            </a:r>
            <a:r>
              <a:rPr lang="en-US" altLang="zh-CN" sz="2400" dirty="0" smtClean="0">
                <a:latin typeface="+mn-ea"/>
                <a:ea typeface="+mn-ea"/>
              </a:rPr>
              <a:t>(“./max</a:t>
            </a:r>
            <a:r>
              <a:rPr lang="en-US" altLang="zh-CN" sz="2400" dirty="0">
                <a:latin typeface="+mn-ea"/>
                <a:ea typeface="+mn-ea"/>
              </a:rPr>
              <a:t>”,15,18,10,0);</a:t>
            </a:r>
            <a:endParaRPr lang="en-US" altLang="zh-CN" sz="2400" dirty="0">
              <a:latin typeface="+mn-ea"/>
              <a:ea typeface="+mn-ea"/>
            </a:endParaRPr>
          </a:p>
          <a:p>
            <a:pPr>
              <a:lnSpc>
                <a:spcPct val="120000"/>
              </a:lnSpc>
              <a:spcBef>
                <a:spcPct val="20000"/>
              </a:spcBef>
              <a:buClr>
                <a:schemeClr val="tx1"/>
              </a:buClr>
              <a:buFontTx/>
              <a:buNone/>
            </a:pPr>
            <a:r>
              <a:rPr lang="en-US" altLang="zh-CN" sz="2400" dirty="0">
                <a:latin typeface="+mn-ea"/>
                <a:ea typeface="+mn-ea"/>
              </a:rPr>
              <a:t>                </a:t>
            </a:r>
            <a:r>
              <a:rPr lang="en-US" altLang="zh-CN" sz="2400" dirty="0" err="1">
                <a:latin typeface="+mn-ea"/>
                <a:ea typeface="+mn-ea"/>
              </a:rPr>
              <a:t>execvp</a:t>
            </a:r>
            <a:r>
              <a:rPr lang="en-US" altLang="zh-CN" sz="2400" dirty="0" smtClean="0">
                <a:latin typeface="+mn-ea"/>
                <a:ea typeface="+mn-ea"/>
              </a:rPr>
              <a:t>(“max</a:t>
            </a:r>
            <a:r>
              <a:rPr lang="en-US" altLang="zh-CN" sz="2400" dirty="0">
                <a:latin typeface="+mn-ea"/>
                <a:ea typeface="+mn-ea"/>
              </a:rPr>
              <a:t>”,</a:t>
            </a:r>
            <a:r>
              <a:rPr lang="en-US" altLang="zh-CN" sz="2400" dirty="0" err="1">
                <a:latin typeface="+mn-ea"/>
                <a:ea typeface="+mn-ea"/>
              </a:rPr>
              <a:t>argp</a:t>
            </a:r>
            <a:r>
              <a:rPr lang="en-US" altLang="zh-CN" sz="2400" dirty="0">
                <a:latin typeface="+mn-ea"/>
                <a:ea typeface="+mn-ea"/>
              </a:rPr>
              <a:t>)</a:t>
            </a:r>
            <a:endParaRPr lang="en-US" altLang="zh-CN" sz="2400" dirty="0">
              <a:latin typeface="+mn-ea"/>
              <a:ea typeface="+mn-ea"/>
            </a:endParaRPr>
          </a:p>
        </p:txBody>
      </p:sp>
      <p:sp>
        <p:nvSpPr>
          <p:cNvPr id="4" name="Rectangle 4"/>
          <p:cNvSpPr>
            <a:spLocks noChangeArrowheads="1"/>
          </p:cNvSpPr>
          <p:nvPr/>
        </p:nvSpPr>
        <p:spPr bwMode="auto">
          <a:xfrm>
            <a:off x="1121690" y="3367174"/>
            <a:ext cx="3048000" cy="320040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main()</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if(fork()==0)</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(“a”);</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execlp</a:t>
            </a:r>
            <a:r>
              <a:rPr lang="en-US" altLang="zh-CN" sz="2000" b="0" dirty="0">
                <a:solidFill>
                  <a:srgbClr val="4138FA"/>
                </a:solidFill>
                <a:latin typeface="Times New Roman" panose="02020603050405020304" pitchFamily="18" charset="0"/>
              </a:rPr>
              <a:t>(“file1”,0);</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(“b”);</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(“c”);</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p:txBody>
      </p:sp>
      <p:sp>
        <p:nvSpPr>
          <p:cNvPr id="5" name="Rectangle 5"/>
          <p:cNvSpPr>
            <a:spLocks noChangeArrowheads="1"/>
          </p:cNvSpPr>
          <p:nvPr/>
        </p:nvSpPr>
        <p:spPr bwMode="auto">
          <a:xfrm>
            <a:off x="4410990" y="3800926"/>
            <a:ext cx="2133600" cy="1905000"/>
          </a:xfrm>
          <a:prstGeom prst="rect">
            <a:avLst/>
          </a:prstGeom>
          <a:solidFill>
            <a:srgbClr val="FFFF00"/>
          </a:solidFill>
          <a:ln w="9525">
            <a:solidFill>
              <a:schemeClr val="tx1"/>
            </a:solidFill>
            <a:miter lim="800000"/>
          </a:ln>
          <a:effec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10000"/>
              </a:spcBef>
              <a:buClrTx/>
              <a:buSzTx/>
              <a:buFontTx/>
              <a:buNone/>
            </a:pPr>
            <a:r>
              <a:rPr lang="en-US" altLang="zh-CN" sz="2000" b="0" dirty="0">
                <a:solidFill>
                  <a:srgbClr val="FF0000"/>
                </a:solidFill>
                <a:latin typeface="Times New Roman" panose="02020603050405020304" pitchFamily="18" charset="0"/>
              </a:rPr>
              <a:t>file1:</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main()</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     </a:t>
            </a:r>
            <a:r>
              <a:rPr lang="en-US" altLang="zh-CN" sz="2000" b="0" dirty="0" err="1">
                <a:solidFill>
                  <a:srgbClr val="4138FA"/>
                </a:solidFill>
                <a:latin typeface="Times New Roman" panose="02020603050405020304" pitchFamily="18" charset="0"/>
              </a:rPr>
              <a:t>printf</a:t>
            </a:r>
            <a:r>
              <a:rPr lang="en-US" altLang="zh-CN" sz="2000" b="0" dirty="0">
                <a:solidFill>
                  <a:srgbClr val="4138FA"/>
                </a:solidFill>
                <a:latin typeface="Times New Roman" panose="02020603050405020304" pitchFamily="18" charset="0"/>
              </a:rPr>
              <a:t>(“d”);</a:t>
            </a:r>
            <a:endParaRPr lang="en-US" altLang="zh-CN" sz="2000" b="0" dirty="0">
              <a:solidFill>
                <a:srgbClr val="4138FA"/>
              </a:solidFill>
              <a:latin typeface="Times New Roman" panose="02020603050405020304" pitchFamily="18" charset="0"/>
            </a:endParaRPr>
          </a:p>
          <a:p>
            <a:pPr eaLnBrk="1" hangingPunct="1">
              <a:lnSpc>
                <a:spcPct val="110000"/>
              </a:lnSpc>
              <a:spcBef>
                <a:spcPct val="10000"/>
              </a:spcBef>
              <a:buClrTx/>
              <a:buSzTx/>
              <a:buFontTx/>
              <a:buNone/>
            </a:pPr>
            <a:r>
              <a:rPr lang="en-US" altLang="zh-CN" sz="2000" b="0" dirty="0">
                <a:solidFill>
                  <a:srgbClr val="4138FA"/>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p:txBody>
      </p:sp>
      <p:sp>
        <p:nvSpPr>
          <p:cNvPr id="6" name="Rectangle 6"/>
          <p:cNvSpPr>
            <a:spLocks noChangeArrowheads="1"/>
          </p:cNvSpPr>
          <p:nvPr/>
        </p:nvSpPr>
        <p:spPr bwMode="auto">
          <a:xfrm>
            <a:off x="7103390" y="3571435"/>
            <a:ext cx="1524000" cy="259080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lang="en-US" altLang="zh-CN" sz="2800" dirty="0" err="1">
                <a:solidFill>
                  <a:srgbClr val="FF0000"/>
                </a:solidFill>
                <a:latin typeface="Times New Roman" panose="02020603050405020304" pitchFamily="18" charset="0"/>
              </a:rPr>
              <a:t>acd</a:t>
            </a:r>
            <a:r>
              <a:rPr lang="en-US" altLang="zh-CN" sz="2800" dirty="0">
                <a:solidFill>
                  <a:srgbClr val="FF0000"/>
                </a:solidFill>
                <a:latin typeface="Times New Roman" panose="02020603050405020304" pitchFamily="18" charset="0"/>
              </a:rPr>
              <a:t>?</a:t>
            </a:r>
            <a:endParaRPr lang="en-US" altLang="zh-CN" sz="2800" dirty="0">
              <a:solidFill>
                <a:srgbClr val="FF0000"/>
              </a:solidFill>
              <a:latin typeface="Times New Roman" panose="02020603050405020304" pitchFamily="18" charset="0"/>
            </a:endParaRPr>
          </a:p>
          <a:p>
            <a:pPr eaLnBrk="1" hangingPunct="1">
              <a:lnSpc>
                <a:spcPct val="100000"/>
              </a:lnSpc>
              <a:spcBef>
                <a:spcPct val="0"/>
              </a:spcBef>
              <a:buClrTx/>
              <a:buSzTx/>
              <a:buFontTx/>
              <a:buNone/>
            </a:pPr>
            <a:r>
              <a:rPr lang="en-US" altLang="zh-CN" sz="2800" dirty="0">
                <a:solidFill>
                  <a:srgbClr val="FF0000"/>
                </a:solidFill>
                <a:latin typeface="Times New Roman" panose="02020603050405020304" pitchFamily="18" charset="0"/>
              </a:rPr>
              <a:t>cad?</a:t>
            </a:r>
            <a:endParaRPr lang="en-US" altLang="zh-CN" sz="2800" dirty="0">
              <a:solidFill>
                <a:srgbClr val="FF0000"/>
              </a:solidFill>
              <a:latin typeface="Times New Roman" panose="02020603050405020304" pitchFamily="18" charset="0"/>
            </a:endParaRPr>
          </a:p>
          <a:p>
            <a:pPr eaLnBrk="1" hangingPunct="1">
              <a:lnSpc>
                <a:spcPct val="100000"/>
              </a:lnSpc>
              <a:spcBef>
                <a:spcPct val="0"/>
              </a:spcBef>
              <a:buClrTx/>
              <a:buSzTx/>
              <a:buFontTx/>
              <a:buNone/>
            </a:pPr>
            <a:r>
              <a:rPr lang="en-US" altLang="zh-CN" sz="2800" dirty="0" err="1">
                <a:solidFill>
                  <a:srgbClr val="FF0000"/>
                </a:solidFill>
                <a:latin typeface="Times New Roman" panose="02020603050405020304" pitchFamily="18" charset="0"/>
              </a:rPr>
              <a:t>adc</a:t>
            </a:r>
            <a:r>
              <a:rPr lang="en-US" altLang="zh-CN" sz="2800" dirty="0">
                <a:solidFill>
                  <a:srgbClr val="FF0000"/>
                </a:solidFill>
                <a:latin typeface="Times New Roman" panose="02020603050405020304" pitchFamily="18" charset="0"/>
              </a:rPr>
              <a:t>?</a:t>
            </a:r>
            <a:endParaRPr lang="en-US" altLang="zh-CN" sz="2800" dirty="0">
              <a:solidFill>
                <a:srgbClr val="FF0000"/>
              </a:solidFill>
              <a:latin typeface="Times New Roman" panose="02020603050405020304" pitchFamily="18" charset="0"/>
            </a:endParaRPr>
          </a:p>
          <a:p>
            <a:pPr eaLnBrk="1" hangingPunct="1">
              <a:lnSpc>
                <a:spcPct val="100000"/>
              </a:lnSpc>
              <a:spcBef>
                <a:spcPct val="0"/>
              </a:spcBef>
              <a:buClrTx/>
              <a:buSzTx/>
              <a:buFontTx/>
              <a:buNone/>
            </a:pPr>
            <a:r>
              <a:rPr lang="en-US" altLang="zh-CN" sz="2800" dirty="0" err="1">
                <a:solidFill>
                  <a:srgbClr val="FF0000"/>
                </a:solidFill>
                <a:latin typeface="Times New Roman" panose="02020603050405020304" pitchFamily="18" charset="0"/>
              </a:rPr>
              <a:t>abdc</a:t>
            </a:r>
            <a:r>
              <a:rPr lang="en-US" altLang="zh-CN" sz="2800" dirty="0">
                <a:solidFill>
                  <a:srgbClr val="FF0000"/>
                </a:solidFill>
                <a:latin typeface="Times New Roman" panose="02020603050405020304" pitchFamily="18" charset="0"/>
              </a:rPr>
              <a:t>?</a:t>
            </a:r>
            <a:endParaRPr lang="en-US" altLang="zh-CN" sz="2800" dirty="0">
              <a:solidFill>
                <a:srgbClr val="FF0000"/>
              </a:solidFill>
              <a:latin typeface="Times New Roman" panose="02020603050405020304" pitchFamily="18" charset="0"/>
            </a:endParaRPr>
          </a:p>
          <a:p>
            <a:pPr eaLnBrk="1" hangingPunct="1">
              <a:lnSpc>
                <a:spcPct val="100000"/>
              </a:lnSpc>
              <a:spcBef>
                <a:spcPct val="0"/>
              </a:spcBef>
              <a:buClrTx/>
              <a:buSzTx/>
              <a:buFontTx/>
              <a:buNone/>
            </a:pPr>
            <a:r>
              <a:rPr lang="en-US" altLang="zh-CN" sz="2800" dirty="0" err="1">
                <a:solidFill>
                  <a:srgbClr val="FF0000"/>
                </a:solidFill>
                <a:latin typeface="Times New Roman" panose="02020603050405020304" pitchFamily="18" charset="0"/>
              </a:rPr>
              <a:t>adbcc</a:t>
            </a:r>
            <a:r>
              <a:rPr lang="en-US" altLang="zh-CN" sz="2800" dirty="0">
                <a:solidFill>
                  <a:srgbClr val="FF0000"/>
                </a:solidFill>
                <a:latin typeface="Times New Roman" panose="02020603050405020304" pitchFamily="18" charset="0"/>
              </a:rPr>
              <a:t>?</a:t>
            </a:r>
            <a:endParaRPr lang="en-US" altLang="zh-CN" sz="2800" b="0" dirty="0">
              <a:solidFill>
                <a:schemeClr val="tx1"/>
              </a:solidFill>
              <a:latin typeface="Times New Roman" panose="02020603050405020304" pitchFamily="18" charset="0"/>
            </a:endParaRPr>
          </a:p>
        </p:txBody>
      </p:sp>
      <p:sp>
        <p:nvSpPr>
          <p:cNvPr id="7" name="Rectangle 7"/>
          <p:cNvSpPr>
            <a:spLocks noChangeArrowheads="1"/>
          </p:cNvSpPr>
          <p:nvPr/>
        </p:nvSpPr>
        <p:spPr bwMode="auto">
          <a:xfrm>
            <a:off x="761328" y="735186"/>
            <a:ext cx="62357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(4) exec-</a:t>
            </a:r>
            <a:r>
              <a:rPr lang="zh-CN" altLang="en-US" sz="2600" b="1" dirty="0">
                <a:solidFill>
                  <a:prstClr val="black"/>
                </a:solidFill>
                <a:effectLst/>
                <a:latin typeface="微软雅黑" pitchFamily="34" charset="-122"/>
                <a:ea typeface="微软雅黑" pitchFamily="34" charset="-122"/>
              </a:rPr>
              <a:t>执行文件，启动新程序运行</a:t>
            </a:r>
            <a:endParaRPr lang="zh-CN" altLang="en-US" sz="2600" b="1" dirty="0">
              <a:solidFill>
                <a:prstClr val="black"/>
              </a:solidFill>
              <a:effectLst/>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4"/>
          <p:cNvSpPr>
            <a:spLocks noChangeArrowheads="1"/>
          </p:cNvSpPr>
          <p:nvPr/>
        </p:nvSpPr>
        <p:spPr bwMode="auto">
          <a:xfrm>
            <a:off x="487822" y="1080146"/>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创建线程及应用实例</a:t>
            </a:r>
            <a:endParaRPr lang="zh-CN" altLang="en-US" sz="2800" b="1" dirty="0">
              <a:solidFill>
                <a:srgbClr val="335F90"/>
              </a:solidFill>
              <a:latin typeface="Times New Roman" panose="02020603050405020304" pitchFamily="18" charset="0"/>
            </a:endParaRPr>
          </a:p>
        </p:txBody>
      </p:sp>
      <p:sp>
        <p:nvSpPr>
          <p:cNvPr id="4" name="Rectangle 6"/>
          <p:cNvSpPr>
            <a:spLocks noChangeArrowheads="1"/>
          </p:cNvSpPr>
          <p:nvPr/>
        </p:nvSpPr>
        <p:spPr bwMode="auto">
          <a:xfrm>
            <a:off x="1013284" y="1843734"/>
            <a:ext cx="10023016" cy="26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调用形式       </a:t>
            </a:r>
            <a:endParaRPr lang="zh-CN" altLang="en-US" sz="2600" b="1" dirty="0">
              <a:solidFill>
                <a:prstClr val="black"/>
              </a:solidFill>
              <a:effectLst/>
              <a:latin typeface="微软雅黑" pitchFamily="34" charset="-122"/>
              <a:ea typeface="微软雅黑" pitchFamily="34" charset="-122"/>
            </a:endParaRPr>
          </a:p>
          <a:p>
            <a:pPr algn="just">
              <a:lnSpc>
                <a:spcPct val="100000"/>
              </a:lnSpc>
              <a:buClr>
                <a:schemeClr val="tx2"/>
              </a:buClr>
              <a:buSzPct val="95000"/>
              <a:buNone/>
              <a:defRPr/>
            </a:pPr>
            <a:r>
              <a:rPr lang="en-US" altLang="zh-CN" sz="2400" dirty="0" smtClean="0">
                <a:solidFill>
                  <a:schemeClr val="tx1"/>
                </a:solidFill>
                <a:effectLst/>
                <a:latin typeface="Times New Roman" panose="02020603050405020304" pitchFamily="18" charset="0"/>
              </a:rPr>
              <a:t>	</a:t>
            </a:r>
            <a:r>
              <a:rPr lang="en-US" altLang="zh-CN" sz="2400" dirty="0" err="1" smtClean="0">
                <a:solidFill>
                  <a:schemeClr val="tx1"/>
                </a:solidFill>
                <a:effectLst/>
                <a:latin typeface="Times New Roman" panose="02020603050405020304" pitchFamily="18" charset="0"/>
              </a:rPr>
              <a:t>pthread_create</a:t>
            </a:r>
            <a:r>
              <a:rPr lang="en-US" altLang="zh-CN" sz="2400" dirty="0" smtClean="0">
                <a:solidFill>
                  <a:schemeClr val="tx1"/>
                </a:solidFill>
                <a:effectLst/>
                <a:latin typeface="Times New Roman" panose="02020603050405020304" pitchFamily="18" charset="0"/>
              </a:rPr>
              <a:t>(</a:t>
            </a:r>
            <a:r>
              <a:rPr lang="en-US" altLang="zh-CN" sz="2400" dirty="0" err="1" smtClean="0">
                <a:solidFill>
                  <a:schemeClr val="tx1"/>
                </a:solidFill>
                <a:effectLst/>
                <a:latin typeface="Times New Roman" panose="02020603050405020304" pitchFamily="18" charset="0"/>
              </a:rPr>
              <a:t>pthread_t</a:t>
            </a:r>
            <a:r>
              <a:rPr lang="en-US" altLang="zh-CN" sz="2400" dirty="0" smtClean="0">
                <a:solidFill>
                  <a:schemeClr val="tx1"/>
                </a:solidFill>
                <a:effectLst/>
                <a:latin typeface="Times New Roman" panose="02020603050405020304" pitchFamily="18" charset="0"/>
              </a:rPr>
              <a:t>  </a:t>
            </a:r>
            <a:r>
              <a:rPr lang="en-US" altLang="zh-CN" sz="2400" dirty="0">
                <a:solidFill>
                  <a:schemeClr val="tx1"/>
                </a:solidFill>
                <a:effectLst/>
                <a:latin typeface="Times New Roman" panose="02020603050405020304" pitchFamily="18" charset="0"/>
              </a:rPr>
              <a:t>*thread, </a:t>
            </a:r>
            <a:r>
              <a:rPr lang="en-US" altLang="zh-CN" sz="2400" dirty="0" err="1">
                <a:solidFill>
                  <a:schemeClr val="tx1"/>
                </a:solidFill>
                <a:effectLst/>
                <a:latin typeface="Times New Roman" panose="02020603050405020304" pitchFamily="18" charset="0"/>
              </a:rPr>
              <a:t>pthread_attr_t</a:t>
            </a:r>
            <a:r>
              <a:rPr lang="en-US" altLang="zh-CN" sz="2400" dirty="0">
                <a:solidFill>
                  <a:schemeClr val="tx1"/>
                </a:solidFill>
                <a:effectLst/>
                <a:latin typeface="Times New Roman" panose="02020603050405020304" pitchFamily="18" charset="0"/>
              </a:rPr>
              <a:t> *</a:t>
            </a:r>
            <a:r>
              <a:rPr lang="en-US" altLang="zh-CN" sz="2400" dirty="0" err="1">
                <a:solidFill>
                  <a:schemeClr val="tx1"/>
                </a:solidFill>
                <a:effectLst/>
                <a:latin typeface="Times New Roman" panose="02020603050405020304" pitchFamily="18" charset="0"/>
              </a:rPr>
              <a:t>attr</a:t>
            </a:r>
            <a:r>
              <a:rPr lang="en-US" altLang="zh-CN" sz="2400" dirty="0">
                <a:solidFill>
                  <a:schemeClr val="tx1"/>
                </a:solidFill>
                <a:effectLst/>
                <a:latin typeface="Times New Roman" panose="02020603050405020304" pitchFamily="18" charset="0"/>
              </a:rPr>
              <a:t>, void *(*</a:t>
            </a:r>
            <a:r>
              <a:rPr lang="en-US" altLang="zh-CN" sz="2400" dirty="0" err="1">
                <a:solidFill>
                  <a:schemeClr val="tx1"/>
                </a:solidFill>
                <a:effectLst/>
                <a:latin typeface="Times New Roman" panose="02020603050405020304" pitchFamily="18" charset="0"/>
              </a:rPr>
              <a:t>start_routine</a:t>
            </a:r>
            <a:r>
              <a:rPr lang="en-US" altLang="zh-CN" sz="2400" dirty="0">
                <a:solidFill>
                  <a:schemeClr val="tx1"/>
                </a:solidFill>
                <a:effectLst/>
                <a:latin typeface="Times New Roman" panose="02020603050405020304" pitchFamily="18" charset="0"/>
              </a:rPr>
              <a:t>)(void *),   void *</a:t>
            </a:r>
            <a:r>
              <a:rPr lang="en-US" altLang="zh-CN" sz="2400" dirty="0" err="1">
                <a:solidFill>
                  <a:schemeClr val="tx1"/>
                </a:solidFill>
                <a:effectLst/>
                <a:latin typeface="Times New Roman" panose="02020603050405020304" pitchFamily="18" charset="0"/>
              </a:rPr>
              <a:t>arg</a:t>
            </a:r>
            <a:r>
              <a:rPr lang="en-US" altLang="zh-CN" sz="2400" dirty="0">
                <a:solidFill>
                  <a:schemeClr val="tx1"/>
                </a:solidFill>
                <a:effectLst/>
                <a:latin typeface="Times New Roman" panose="02020603050405020304" pitchFamily="18" charset="0"/>
              </a:rPr>
              <a:t>);</a:t>
            </a:r>
            <a:endParaRPr lang="en-US" altLang="zh-CN" sz="2400" dirty="0">
              <a:solidFill>
                <a:schemeClr val="tx1"/>
              </a:solidFill>
              <a:effectLst/>
              <a:latin typeface="Times New Roman" panose="02020603050405020304" pitchFamily="18" charset="0"/>
            </a:endParaRPr>
          </a:p>
          <a:p>
            <a:pPr>
              <a:lnSpc>
                <a:spcPct val="120000"/>
              </a:lnSpc>
              <a:buNone/>
              <a:defRPr/>
            </a:pPr>
            <a:r>
              <a:rPr lang="en-US" altLang="zh-CN" sz="2400" dirty="0">
                <a:solidFill>
                  <a:schemeClr val="tx1"/>
                </a:solidFill>
                <a:effectLst/>
                <a:latin typeface="Times New Roman" panose="02020603050405020304" pitchFamily="18" charset="0"/>
              </a:rPr>
              <a:t>	</a:t>
            </a:r>
            <a:r>
              <a:rPr lang="zh-CN" altLang="zh-CN" sz="2400" dirty="0">
                <a:solidFill>
                  <a:schemeClr val="tx1"/>
                </a:solidFill>
                <a:effectLst/>
                <a:latin typeface="Times New Roman" panose="02020603050405020304" pitchFamily="18" charset="0"/>
              </a:rPr>
              <a:t>pthread_join(pthread_t th, void **thread_retrun)</a:t>
            </a:r>
            <a:r>
              <a:rPr lang="zh-CN" altLang="zh-CN" sz="2400" dirty="0" smtClean="0">
                <a:solidFill>
                  <a:schemeClr val="tx1"/>
                </a:solidFill>
                <a:effectLst/>
                <a:latin typeface="Times New Roman" panose="02020603050405020304" pitchFamily="18" charset="0"/>
              </a:rPr>
              <a:t>;</a:t>
            </a:r>
            <a:endParaRPr lang="en-US" altLang="zh-CN" sz="2400" dirty="0" smtClean="0">
              <a:solidFill>
                <a:schemeClr val="tx1"/>
              </a:solidFill>
              <a:effectLst/>
              <a:latin typeface="Times New Roman" panose="02020603050405020304" pitchFamily="18" charset="0"/>
            </a:endParaRPr>
          </a:p>
          <a:p>
            <a:pPr>
              <a:lnSpc>
                <a:spcPct val="120000"/>
              </a:lnSpc>
              <a:buNone/>
              <a:defRPr/>
            </a:pPr>
            <a:r>
              <a:rPr lang="en-US" altLang="zh-CN" sz="2400" dirty="0" smtClean="0">
                <a:solidFill>
                  <a:schemeClr val="tx1"/>
                </a:solidFill>
                <a:effectLst/>
                <a:latin typeface="Times New Roman" panose="02020603050405020304" pitchFamily="18" charset="0"/>
              </a:rPr>
              <a:t>		</a:t>
            </a:r>
            <a:r>
              <a:rPr lang="zh-CN" altLang="zh-CN" sz="2400" dirty="0" smtClean="0">
                <a:solidFill>
                  <a:schemeClr val="tx1"/>
                </a:solidFill>
                <a:effectLst/>
                <a:latin typeface="Times New Roman" panose="02020603050405020304" pitchFamily="18" charset="0"/>
              </a:rPr>
              <a:t>作用</a:t>
            </a:r>
            <a:r>
              <a:rPr lang="zh-CN" altLang="zh-CN" sz="2400" dirty="0">
                <a:solidFill>
                  <a:schemeClr val="tx1"/>
                </a:solidFill>
                <a:effectLst/>
                <a:latin typeface="Times New Roman" panose="02020603050405020304" pitchFamily="18" charset="0"/>
              </a:rPr>
              <a:t>：挂起当前线程直到由参数th指定的线程被终止为止</a:t>
            </a:r>
            <a:r>
              <a:rPr lang="zh-CN" altLang="zh-CN" sz="2400" dirty="0" smtClean="0">
                <a:solidFill>
                  <a:schemeClr val="tx1"/>
                </a:solidFill>
                <a:effectLst/>
                <a:latin typeface="Times New Roman" panose="02020603050405020304" pitchFamily="18" charset="0"/>
              </a:rPr>
              <a:t>。</a:t>
            </a:r>
            <a:endParaRPr lang="zh-CN" altLang="zh-CN" sz="240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txBox="1">
            <a:spLocks noChangeArrowheads="1"/>
          </p:cNvSpPr>
          <p:nvPr/>
        </p:nvSpPr>
        <p:spPr>
          <a:xfrm>
            <a:off x="719192" y="830079"/>
            <a:ext cx="4097337" cy="4943475"/>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dirty="0">
                <a:solidFill>
                  <a:prstClr val="black"/>
                </a:solidFill>
              </a:rPr>
              <a:t>(2) </a:t>
            </a:r>
            <a:r>
              <a:rPr lang="zh-CN" altLang="en-US" dirty="0">
                <a:solidFill>
                  <a:prstClr val="black"/>
                </a:solidFill>
              </a:rPr>
              <a:t>程序范例 </a:t>
            </a:r>
            <a:endParaRPr lang="zh-CN" altLang="en-US" dirty="0">
              <a:solidFill>
                <a:prstClr val="black"/>
              </a:solidFill>
            </a:endParaRPr>
          </a:p>
          <a:p>
            <a:pPr>
              <a:lnSpc>
                <a:spcPct val="110000"/>
              </a:lnSpc>
              <a:spcBef>
                <a:spcPct val="10000"/>
              </a:spcBef>
              <a:buFont typeface="Wingdings" panose="05000000000000000000" pitchFamily="2" charset="2"/>
              <a:buNone/>
              <a:defRPr/>
            </a:pPr>
            <a:r>
              <a:rPr lang="zh-CN" altLang="en-US" sz="1000" dirty="0">
                <a:ea typeface="宋体" pitchFamily="2" charset="-122"/>
              </a:rPr>
              <a:t>                       </a:t>
            </a:r>
            <a:r>
              <a:rPr lang="zh-CN" altLang="en-US" sz="2400" b="0" dirty="0">
                <a:latin typeface="Times New Roman" panose="02020603050405020304" pitchFamily="18" charset="0"/>
                <a:ea typeface="宋体" pitchFamily="2" charset="-122"/>
              </a:rPr>
              <a:t>#include &lt;stdio.h&gt;</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#include &lt;stdlib.h&gt;</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#include &lt;pthread.h&gt;</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void thread(void)</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int i;</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for(i=0;i&lt;3;i++)</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printf("This is a </a:t>
            </a:r>
            <a:r>
              <a:rPr lang="en-US" altLang="zh-CN" sz="2400" b="0" dirty="0">
                <a:latin typeface="Times New Roman" panose="02020603050405020304" pitchFamily="18" charset="0"/>
                <a:ea typeface="宋体" pitchFamily="2" charset="-122"/>
              </a:rPr>
              <a:t>     </a:t>
            </a:r>
            <a:endParaRPr lang="en-US" altLang="zh-CN"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pthread.\n");</a:t>
            </a:r>
            <a:endParaRPr lang="zh-CN" altLang="en-US" sz="2400" b="0" dirty="0">
              <a:latin typeface="Times New Roman" panose="02020603050405020304" pitchFamily="18" charset="0"/>
              <a:ea typeface="宋体" pitchFamily="2" charset="-122"/>
            </a:endParaRPr>
          </a:p>
          <a:p>
            <a:pPr>
              <a:lnSpc>
                <a:spcPct val="110000"/>
              </a:lnSpc>
              <a:spcBef>
                <a:spcPct val="10000"/>
              </a:spcBef>
              <a:buFont typeface="Wingdings" panose="05000000000000000000" pitchFamily="2" charset="2"/>
              <a:buNone/>
              <a:defRPr/>
            </a:pPr>
            <a:r>
              <a:rPr lang="zh-CN" altLang="en-US" sz="2400" b="0" dirty="0">
                <a:latin typeface="Times New Roman" panose="02020603050405020304" pitchFamily="18" charset="0"/>
                <a:ea typeface="宋体" pitchFamily="2" charset="-122"/>
              </a:rPr>
              <a:t>	</a:t>
            </a:r>
            <a:r>
              <a:rPr lang="en-US" altLang="zh-CN" sz="2400" b="0" dirty="0">
                <a:latin typeface="Times New Roman" panose="02020603050405020304" pitchFamily="18" charset="0"/>
                <a:ea typeface="宋体" pitchFamily="2" charset="-122"/>
              </a:rPr>
              <a:t>       </a:t>
            </a:r>
            <a:r>
              <a:rPr lang="zh-CN" altLang="en-US" sz="2400" b="0" dirty="0">
                <a:latin typeface="Times New Roman" panose="02020603050405020304" pitchFamily="18" charset="0"/>
                <a:ea typeface="宋体" pitchFamily="2" charset="-122"/>
              </a:rPr>
              <a:t>}</a:t>
            </a:r>
            <a:r>
              <a:rPr lang="zh-CN" altLang="en-US" sz="2400" dirty="0"/>
              <a:t>	</a:t>
            </a:r>
            <a:endParaRPr lang="zh-CN" altLang="en-US" sz="2400" dirty="0"/>
          </a:p>
        </p:txBody>
      </p:sp>
      <p:sp>
        <p:nvSpPr>
          <p:cNvPr id="4" name="Text Box 3"/>
          <p:cNvSpPr txBox="1">
            <a:spLocks noChangeArrowheads="1"/>
          </p:cNvSpPr>
          <p:nvPr/>
        </p:nvSpPr>
        <p:spPr bwMode="auto">
          <a:xfrm>
            <a:off x="4851454" y="787216"/>
            <a:ext cx="5456154"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spcBef>
                <a:spcPct val="0"/>
              </a:spcBef>
              <a:buClrTx/>
              <a:buSzTx/>
              <a:buFontTx/>
              <a:buNone/>
            </a:pPr>
            <a:r>
              <a:rPr lang="zh-CN" altLang="en-US" sz="2400" dirty="0">
                <a:solidFill>
                  <a:schemeClr val="tx1"/>
                </a:solidFill>
                <a:latin typeface="Times New Roman" panose="02020603050405020304" pitchFamily="18" charset="0"/>
              </a:rPr>
              <a:t>int main(void)</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pthread_tid;</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int i,ret;</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ret=pthread_create(&amp;id,NULL,(void *) thread,NULL);</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if(ret!=0){</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printf ("Create pthread error!\n");</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exit (1);</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for(i=0;i&lt;3;i++)</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smtClean="0">
                <a:solidFill>
                  <a:schemeClr val="tx1"/>
                </a:solidFill>
                <a:latin typeface="Times New Roman" panose="02020603050405020304" pitchFamily="18" charset="0"/>
              </a:rPr>
              <a:t>   printf</a:t>
            </a:r>
            <a:r>
              <a:rPr lang="zh-CN" altLang="en-US" sz="2400" dirty="0">
                <a:solidFill>
                  <a:schemeClr val="tx1"/>
                </a:solidFill>
                <a:latin typeface="Times New Roman" panose="02020603050405020304" pitchFamily="18" charset="0"/>
              </a:rPr>
              <a:t>("This is the main process.\n");</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pthread_join(id,NULL);</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return (0);</a:t>
            </a:r>
            <a:endParaRPr lang="zh-CN" altLang="en-US" sz="2400" dirty="0">
              <a:solidFill>
                <a:schemeClr val="tx1"/>
              </a:solidFill>
              <a:latin typeface="Times New Roman" panose="02020603050405020304" pitchFamily="18" charset="0"/>
            </a:endParaRPr>
          </a:p>
          <a:p>
            <a:pPr eaLnBrk="1" hangingPunct="1">
              <a:spcBef>
                <a:spcPct val="0"/>
              </a:spcBef>
              <a:buClrTx/>
              <a:buSzTx/>
              <a:buFontTx/>
              <a:buNone/>
            </a:pP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
        <p:nvSpPr>
          <p:cNvPr id="5" name="Text Box 4"/>
          <p:cNvSpPr txBox="1">
            <a:spLocks noChangeArrowheads="1"/>
          </p:cNvSpPr>
          <p:nvPr/>
        </p:nvSpPr>
        <p:spPr bwMode="auto">
          <a:xfrm>
            <a:off x="565204" y="6051630"/>
            <a:ext cx="40640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spcBef>
                <a:spcPts val="1000"/>
              </a:spcBef>
              <a:buClr>
                <a:srgbClr val="FFC000"/>
              </a:buClr>
              <a:defRPr/>
            </a:pPr>
            <a:r>
              <a:rPr lang="en-US" altLang="zh-CN" sz="2600" b="1" dirty="0">
                <a:solidFill>
                  <a:prstClr val="black"/>
                </a:solidFill>
                <a:latin typeface="微软雅黑" pitchFamily="34" charset="-122"/>
                <a:ea typeface="微软雅黑" pitchFamily="34" charset="-122"/>
              </a:rPr>
              <a:t>(3) </a:t>
            </a:r>
            <a:r>
              <a:rPr lang="zh-CN" altLang="en-US" sz="2600" b="1" dirty="0">
                <a:solidFill>
                  <a:prstClr val="black"/>
                </a:solidFill>
                <a:latin typeface="微软雅黑" pitchFamily="34" charset="-122"/>
                <a:ea typeface="微软雅黑" pitchFamily="34" charset="-122"/>
              </a:rPr>
              <a:t>运行结果？</a:t>
            </a:r>
            <a:endParaRPr lang="zh-CN" altLang="en-US" sz="2600" b="1"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4"/>
          <p:cNvSpPr>
            <a:spLocks noChangeArrowheads="1"/>
          </p:cNvSpPr>
          <p:nvPr/>
        </p:nvSpPr>
        <p:spPr bwMode="auto">
          <a:xfrm>
            <a:off x="276386" y="693298"/>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等待进程、线程的终止及其应用</a:t>
            </a:r>
            <a:endParaRPr lang="zh-CN" altLang="en-US" sz="2800" b="1" dirty="0">
              <a:solidFill>
                <a:srgbClr val="335F90"/>
              </a:solidFill>
              <a:latin typeface="Times New Roman" panose="02020603050405020304" pitchFamily="18" charset="0"/>
            </a:endParaRPr>
          </a:p>
        </p:txBody>
      </p:sp>
      <p:sp>
        <p:nvSpPr>
          <p:cNvPr id="4" name="Rectangle 5"/>
          <p:cNvSpPr>
            <a:spLocks noChangeArrowheads="1"/>
          </p:cNvSpPr>
          <p:nvPr/>
        </p:nvSpPr>
        <p:spPr bwMode="auto">
          <a:xfrm>
            <a:off x="773274" y="1358460"/>
            <a:ext cx="5378450" cy="11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等待进程终止       </a:t>
            </a:r>
            <a:endParaRPr lang="zh-CN" altLang="en-US" sz="2600" b="1" dirty="0">
              <a:solidFill>
                <a:prstClr val="black"/>
              </a:solidFill>
              <a:effectLst/>
              <a:latin typeface="微软雅黑" pitchFamily="34" charset="-122"/>
              <a:ea typeface="微软雅黑" pitchFamily="34" charset="-122"/>
            </a:endParaRPr>
          </a:p>
          <a:p>
            <a:pPr algn="just" eaLnBrk="1" hangingPunct="1">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wait</a:t>
            </a:r>
            <a:r>
              <a:rPr lang="en-US" altLang="zh-CN" sz="2400" b="0" dirty="0" smtClean="0">
                <a:solidFill>
                  <a:schemeClr val="tx1"/>
                </a:solidFill>
                <a:effectLst/>
                <a:latin typeface="Times New Roman" panose="02020603050405020304" pitchFamily="18" charset="0"/>
              </a:rPr>
              <a:t>( ); </a:t>
            </a:r>
            <a:r>
              <a:rPr lang="en-US" altLang="zh-CN" sz="2400" b="0" dirty="0" err="1" smtClean="0">
                <a:solidFill>
                  <a:schemeClr val="tx1"/>
                </a:solidFill>
                <a:effectLst/>
                <a:latin typeface="Times New Roman" panose="02020603050405020304" pitchFamily="18" charset="0"/>
              </a:rPr>
              <a:t>waitpid</a:t>
            </a:r>
            <a:r>
              <a:rPr lang="en-US" altLang="zh-CN" sz="2400" b="0" dirty="0" smtClean="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	</a:t>
            </a:r>
            <a:endParaRPr lang="en-US" altLang="zh-CN" sz="2400" b="0" dirty="0">
              <a:solidFill>
                <a:schemeClr val="tx1"/>
              </a:solidFill>
              <a:effectLst/>
              <a:latin typeface="Times New Roman" panose="02020603050405020304" pitchFamily="18" charset="0"/>
            </a:endParaRPr>
          </a:p>
        </p:txBody>
      </p:sp>
      <p:sp>
        <p:nvSpPr>
          <p:cNvPr id="5" name="Rectangle 8"/>
          <p:cNvSpPr>
            <a:spLocks noChangeArrowheads="1"/>
          </p:cNvSpPr>
          <p:nvPr/>
        </p:nvSpPr>
        <p:spPr bwMode="auto">
          <a:xfrm>
            <a:off x="797085" y="2471298"/>
            <a:ext cx="10563903"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 wait() </a:t>
            </a:r>
            <a:r>
              <a:rPr lang="zh-CN" altLang="en-US" sz="2400" dirty="0">
                <a:solidFill>
                  <a:srgbClr val="000099"/>
                </a:solidFill>
                <a:latin typeface="Times New Roman" panose="02020603050405020304" pitchFamily="18" charset="0"/>
              </a:rPr>
              <a:t>语法格式</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pid</a:t>
            </a:r>
            <a:r>
              <a:rPr lang="en-US" altLang="zh-CN" sz="2400" dirty="0" smtClean="0">
                <a:solidFill>
                  <a:schemeClr val="tx1"/>
                </a:solidFill>
                <a:latin typeface="Times New Roman" panose="02020603050405020304" pitchFamily="18" charset="0"/>
              </a:rPr>
              <a:t>=wait(status);</a:t>
            </a:r>
            <a:endParaRPr lang="en-US" altLang="zh-CN" sz="240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dirty="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  </a:t>
            </a:r>
            <a:r>
              <a:rPr lang="zh-CN" altLang="en-US" sz="2400" b="0" dirty="0" smtClean="0">
                <a:solidFill>
                  <a:schemeClr val="tx1"/>
                </a:solidFill>
                <a:latin typeface="Times New Roman" panose="02020603050405020304" pitchFamily="18" charset="0"/>
              </a:rPr>
              <a:t>wait( )</a:t>
            </a:r>
            <a:r>
              <a:rPr lang="zh-CN" altLang="en-US" sz="2400" b="0" dirty="0">
                <a:solidFill>
                  <a:schemeClr val="tx1"/>
                </a:solidFill>
                <a:latin typeface="Times New Roman" panose="02020603050405020304" pitchFamily="18" charset="0"/>
              </a:rPr>
              <a:t>函数使父进程暂停</a:t>
            </a:r>
            <a:r>
              <a:rPr lang="zh-CN" altLang="en-US" sz="2400" b="0" dirty="0" smtClean="0">
                <a:solidFill>
                  <a:schemeClr val="tx1"/>
                </a:solidFill>
                <a:latin typeface="Times New Roman" panose="02020603050405020304" pitchFamily="18" charset="0"/>
              </a:rPr>
              <a:t>执行</a:t>
            </a:r>
            <a:r>
              <a:rPr lang="en-US" altLang="zh-CN" sz="2400" b="0" dirty="0" smtClean="0">
                <a:solidFill>
                  <a:schemeClr val="tx1"/>
                </a:solidFill>
                <a:latin typeface="Times New Roman" panose="02020603050405020304" pitchFamily="18" charset="0"/>
              </a:rPr>
              <a:t>(</a:t>
            </a:r>
            <a:r>
              <a:rPr lang="zh-CN" altLang="en-US" sz="2400" b="0" dirty="0" smtClean="0">
                <a:solidFill>
                  <a:schemeClr val="tx1"/>
                </a:solidFill>
                <a:latin typeface="Times New Roman" panose="02020603050405020304" pitchFamily="18" charset="0"/>
              </a:rPr>
              <a:t>阻塞自己），</a:t>
            </a:r>
            <a:r>
              <a:rPr lang="zh-CN" altLang="en-US" sz="2400" b="0" dirty="0">
                <a:solidFill>
                  <a:schemeClr val="tx1"/>
                </a:solidFill>
                <a:latin typeface="Times New Roman" panose="02020603050405020304" pitchFamily="18" charset="0"/>
              </a:rPr>
              <a:t>直到它的一个子进程结束</a:t>
            </a:r>
            <a:r>
              <a:rPr lang="zh-CN" altLang="en-US" sz="2400" b="0" dirty="0" smtClean="0">
                <a:solidFill>
                  <a:schemeClr val="tx1"/>
                </a:solidFill>
                <a:latin typeface="Times New Roman" panose="02020603050405020304" pitchFamily="18" charset="0"/>
              </a:rPr>
              <a:t>为止</a:t>
            </a:r>
            <a:r>
              <a:rPr lang="zh-CN" altLang="en-US" sz="2400" b="0" dirty="0">
                <a:solidFill>
                  <a:schemeClr val="tx1"/>
                </a:solidFill>
                <a:latin typeface="Times New Roman" panose="02020603050405020304" pitchFamily="18" charset="0"/>
              </a:rPr>
              <a:t>，该函数的返回值是终止运行的子进程的PID。参数</a:t>
            </a:r>
            <a:r>
              <a:rPr lang="zh-CN" altLang="en-US" sz="2400" b="0" dirty="0" smtClean="0">
                <a:solidFill>
                  <a:schemeClr val="tx1"/>
                </a:solidFill>
                <a:latin typeface="Times New Roman" panose="02020603050405020304" pitchFamily="18" charset="0"/>
              </a:rPr>
              <a:t>status所</a:t>
            </a:r>
            <a:r>
              <a:rPr lang="zh-CN" altLang="en-US" sz="2400" b="0" dirty="0">
                <a:solidFill>
                  <a:schemeClr val="tx1"/>
                </a:solidFill>
                <a:latin typeface="Times New Roman" panose="02020603050405020304" pitchFamily="18" charset="0"/>
              </a:rPr>
              <a:t>指向的变量存放子进程的退出码，即从子进程的main</a:t>
            </a:r>
            <a:r>
              <a:rPr lang="zh-CN" altLang="en-US" sz="2400" b="0" dirty="0" smtClean="0">
                <a:solidFill>
                  <a:schemeClr val="tx1"/>
                </a:solidFill>
                <a:latin typeface="Times New Roman" panose="02020603050405020304" pitchFamily="18" charset="0"/>
              </a:rPr>
              <a:t>函数</a:t>
            </a:r>
            <a:r>
              <a:rPr lang="zh-CN" altLang="en-US" sz="2400" b="0" dirty="0">
                <a:solidFill>
                  <a:schemeClr val="tx1"/>
                </a:solidFill>
                <a:latin typeface="Times New Roman" panose="02020603050405020304" pitchFamily="18" charset="0"/>
              </a:rPr>
              <a:t>返回的值或子进程中exit</a:t>
            </a:r>
            <a:r>
              <a:rPr lang="zh-CN" altLang="en-US" sz="2400" b="0" dirty="0" smtClean="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函数的参数。如果status不是</a:t>
            </a:r>
            <a:r>
              <a:rPr lang="zh-CN" altLang="en-US" sz="2400" b="0" dirty="0" smtClean="0">
                <a:solidFill>
                  <a:schemeClr val="tx1"/>
                </a:solidFill>
                <a:latin typeface="Times New Roman" panose="02020603050405020304" pitchFamily="18" charset="0"/>
              </a:rPr>
              <a:t>一个</a:t>
            </a:r>
            <a:r>
              <a:rPr lang="zh-CN" altLang="en-US" sz="2400" b="0" dirty="0">
                <a:solidFill>
                  <a:schemeClr val="tx1"/>
                </a:solidFill>
                <a:latin typeface="Times New Roman" panose="02020603050405020304" pitchFamily="18" charset="0"/>
              </a:rPr>
              <a:t>空指针，状态信息将被写入它指向的变量。</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4"/>
          <p:cNvSpPr>
            <a:spLocks noChangeArrowheads="1"/>
          </p:cNvSpPr>
          <p:nvPr/>
        </p:nvSpPr>
        <p:spPr bwMode="auto">
          <a:xfrm>
            <a:off x="719594" y="1044603"/>
            <a:ext cx="10862805" cy="553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en-US" altLang="zh-CN" sz="2400" dirty="0" err="1">
                <a:solidFill>
                  <a:srgbClr val="000099"/>
                </a:solidFill>
                <a:latin typeface="Times New Roman" panose="02020603050405020304" pitchFamily="18" charset="0"/>
              </a:rPr>
              <a:t>waitpid</a:t>
            </a: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语法格式</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smtClean="0">
                <a:solidFill>
                  <a:schemeClr val="tx1"/>
                </a:solidFill>
                <a:latin typeface="Times New Roman" panose="02020603050405020304" pitchFamily="18" charset="0"/>
              </a:rPr>
              <a:t>	</a:t>
            </a:r>
            <a:r>
              <a:rPr lang="en-US" altLang="zh-CN" sz="2400" b="1" dirty="0" err="1" smtClean="0">
                <a:solidFill>
                  <a:schemeClr val="tx1"/>
                </a:solidFill>
                <a:latin typeface="Times New Roman" panose="02020603050405020304" pitchFamily="18" charset="0"/>
              </a:rPr>
              <a:t>waitpid</a:t>
            </a:r>
            <a:r>
              <a:rPr lang="en-US" altLang="zh-CN" sz="2400" b="1" dirty="0" smtClean="0">
                <a:solidFill>
                  <a:schemeClr val="tx1"/>
                </a:solidFill>
                <a:latin typeface="Times New Roman" panose="02020603050405020304" pitchFamily="18" charset="0"/>
              </a:rPr>
              <a:t>(</a:t>
            </a:r>
            <a:r>
              <a:rPr lang="en-US" altLang="zh-CN" sz="2400" b="1" dirty="0" err="1" smtClean="0">
                <a:solidFill>
                  <a:schemeClr val="tx1"/>
                </a:solidFill>
                <a:latin typeface="Times New Roman" panose="02020603050405020304" pitchFamily="18" charset="0"/>
              </a:rPr>
              <a:t>pid_t</a:t>
            </a:r>
            <a:r>
              <a:rPr lang="en-US" altLang="zh-CN" sz="2400" b="1" dirty="0" smtClean="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pid</a:t>
            </a:r>
            <a:r>
              <a:rPr lang="en-US" altLang="zh-CN" sz="2400" b="1" dirty="0" smtClean="0">
                <a:solidFill>
                  <a:schemeClr val="tx1"/>
                </a:solidFill>
                <a:latin typeface="Times New Roman" panose="02020603050405020304" pitchFamily="18" charset="0"/>
              </a:rPr>
              <a:t>, </a:t>
            </a:r>
            <a:r>
              <a:rPr lang="en-US" altLang="zh-CN" sz="2400" b="1" dirty="0" err="1" smtClean="0">
                <a:solidFill>
                  <a:schemeClr val="tx1"/>
                </a:solidFill>
                <a:latin typeface="Times New Roman" panose="02020603050405020304" pitchFamily="18" charset="0"/>
              </a:rPr>
              <a:t>int</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 status</a:t>
            </a:r>
            <a:r>
              <a:rPr lang="en-US" altLang="zh-CN" sz="2400" b="1" dirty="0" smtClean="0">
                <a:solidFill>
                  <a:schemeClr val="tx1"/>
                </a:solidFill>
                <a:latin typeface="Times New Roman" panose="02020603050405020304" pitchFamily="18" charset="0"/>
              </a:rPr>
              <a:t>, </a:t>
            </a:r>
            <a:r>
              <a:rPr lang="en-US" altLang="zh-CN" sz="2400" b="1" dirty="0" err="1" smtClean="0">
                <a:solidFill>
                  <a:schemeClr val="tx1"/>
                </a:solidFill>
                <a:latin typeface="Times New Roman" panose="02020603050405020304" pitchFamily="18" charset="0"/>
              </a:rPr>
              <a:t>int</a:t>
            </a:r>
            <a:r>
              <a:rPr lang="en-US" altLang="zh-CN" sz="2400" b="1" dirty="0" smtClean="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options)</a:t>
            </a:r>
            <a:endParaRPr lang="en-US" altLang="zh-CN" sz="24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smtClean="0">
                <a:solidFill>
                  <a:schemeClr val="tx1"/>
                </a:solidFill>
                <a:latin typeface="Times New Roman" panose="02020603050405020304" pitchFamily="18" charset="0"/>
              </a:rPr>
              <a:t>	</a:t>
            </a:r>
            <a:r>
              <a:rPr lang="zh-CN" altLang="en-US" sz="2400" b="0" dirty="0" smtClean="0">
                <a:solidFill>
                  <a:schemeClr val="tx1"/>
                </a:solidFill>
                <a:latin typeface="Times New Roman" panose="02020603050405020304" pitchFamily="18" charset="0"/>
              </a:rPr>
              <a:t>用于</a:t>
            </a:r>
            <a:r>
              <a:rPr lang="zh-CN" altLang="en-US" sz="2400" b="0" dirty="0">
                <a:solidFill>
                  <a:schemeClr val="tx1"/>
                </a:solidFill>
                <a:latin typeface="Times New Roman" panose="02020603050405020304" pitchFamily="18" charset="0"/>
              </a:rPr>
              <a:t>等待某个特定进程结束</a:t>
            </a:r>
            <a:r>
              <a:rPr lang="zh-CN" altLang="en-US" sz="2400" b="0" dirty="0" smtClean="0">
                <a:solidFill>
                  <a:schemeClr val="tx1"/>
                </a:solidFill>
                <a:latin typeface="Times New Roman" panose="02020603050405020304" pitchFamily="18" charset="0"/>
              </a:rPr>
              <a:t>。参数</a:t>
            </a:r>
            <a:r>
              <a:rPr lang="en-US" altLang="zh-CN" sz="2400" b="0" dirty="0" err="1">
                <a:solidFill>
                  <a:schemeClr val="tx1"/>
                </a:solidFill>
                <a:latin typeface="Times New Roman" panose="02020603050405020304" pitchFamily="18" charset="0"/>
              </a:rPr>
              <a:t>pid</a:t>
            </a:r>
            <a:r>
              <a:rPr lang="zh-CN" altLang="en-US" sz="2400" b="0" dirty="0">
                <a:solidFill>
                  <a:schemeClr val="tx1"/>
                </a:solidFill>
                <a:latin typeface="Times New Roman" panose="02020603050405020304" pitchFamily="18" charset="0"/>
              </a:rPr>
              <a:t>指明要等待的子进程的</a:t>
            </a:r>
            <a:r>
              <a:rPr lang="en-US" altLang="zh-CN" sz="2400" b="0" dirty="0">
                <a:solidFill>
                  <a:schemeClr val="tx1"/>
                </a:solidFill>
                <a:latin typeface="Times New Roman" panose="02020603050405020304" pitchFamily="18" charset="0"/>
              </a:rPr>
              <a:t>PID</a:t>
            </a:r>
            <a:r>
              <a:rPr lang="zh-CN" altLang="en-US" sz="2400" b="0" dirty="0">
                <a:solidFill>
                  <a:schemeClr val="tx1"/>
                </a:solidFill>
                <a:latin typeface="Times New Roman" panose="02020603050405020304" pitchFamily="18" charset="0"/>
              </a:rPr>
              <a:t>，参数</a:t>
            </a:r>
            <a:r>
              <a:rPr lang="en-US" altLang="zh-CN" sz="2400" b="0" dirty="0">
                <a:solidFill>
                  <a:schemeClr val="tx1"/>
                </a:solidFill>
                <a:latin typeface="Times New Roman" panose="02020603050405020304" pitchFamily="18" charset="0"/>
              </a:rPr>
              <a:t>status</a:t>
            </a:r>
            <a:r>
              <a:rPr lang="zh-CN" altLang="en-US" sz="2400" b="0" dirty="0">
                <a:solidFill>
                  <a:schemeClr val="tx1"/>
                </a:solidFill>
                <a:latin typeface="Times New Roman" panose="02020603050405020304" pitchFamily="18" charset="0"/>
              </a:rPr>
              <a:t>的含义</a:t>
            </a:r>
            <a:r>
              <a:rPr lang="zh-CN" altLang="en-US" sz="2400" b="0" dirty="0" smtClean="0">
                <a:solidFill>
                  <a:schemeClr val="tx1"/>
                </a:solidFill>
                <a:latin typeface="Times New Roman" panose="02020603050405020304" pitchFamily="18" charset="0"/>
              </a:rPr>
              <a:t>与</a:t>
            </a:r>
            <a:r>
              <a:rPr lang="en-US" altLang="zh-CN" sz="2400" b="0" dirty="0" smtClean="0">
                <a:solidFill>
                  <a:schemeClr val="tx1"/>
                </a:solidFill>
                <a:latin typeface="Times New Roman" panose="02020603050405020304" pitchFamily="18" charset="0"/>
              </a:rPr>
              <a:t>wait</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函数中的</a:t>
            </a:r>
            <a:r>
              <a:rPr lang="en-US" altLang="zh-CN" sz="2400" b="0" dirty="0">
                <a:solidFill>
                  <a:schemeClr val="tx1"/>
                </a:solidFill>
                <a:latin typeface="Times New Roman" panose="02020603050405020304" pitchFamily="18" charset="0"/>
              </a:rPr>
              <a:t>status</a:t>
            </a:r>
            <a:r>
              <a:rPr lang="zh-CN" altLang="en-US" sz="2400" b="0" dirty="0">
                <a:solidFill>
                  <a:schemeClr val="tx1"/>
                </a:solidFill>
                <a:latin typeface="Times New Roman" panose="02020603050405020304" pitchFamily="18" charset="0"/>
              </a:rPr>
              <a:t>相同</a:t>
            </a:r>
            <a:r>
              <a:rPr lang="zh-CN" altLang="en-US" sz="2400" b="0" dirty="0" smtClean="0">
                <a:solidFill>
                  <a:schemeClr val="tx1"/>
                </a:solidFill>
                <a:latin typeface="Times New Roman" panose="02020603050405020304" pitchFamily="18" charset="0"/>
              </a:rPr>
              <a:t>。</a:t>
            </a:r>
            <a:endParaRPr lang="en-US" altLang="zh-CN" sz="2400" b="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dirty="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pid</a:t>
            </a:r>
            <a:r>
              <a:rPr lang="en-US" altLang="zh-CN" sz="2400" dirty="0" smtClean="0">
                <a:solidFill>
                  <a:schemeClr val="tx1"/>
                </a:solidFill>
                <a:latin typeface="Times New Roman" panose="02020603050405020304" pitchFamily="18" charset="0"/>
              </a:rPr>
              <a:t>&gt;0</a:t>
            </a:r>
            <a:r>
              <a:rPr lang="zh-CN" altLang="en-US" sz="2400" dirty="0" smtClean="0">
                <a:solidFill>
                  <a:schemeClr val="tx1"/>
                </a:solidFill>
                <a:latin typeface="Times New Roman" panose="02020603050405020304" pitchFamily="18" charset="0"/>
              </a:rPr>
              <a:t>：等待进程</a:t>
            </a:r>
            <a:r>
              <a:rPr lang="en-US" altLang="zh-CN" sz="2400" dirty="0" smtClean="0">
                <a:solidFill>
                  <a:schemeClr val="tx1"/>
                </a:solidFill>
                <a:latin typeface="Times New Roman" panose="02020603050405020304" pitchFamily="18" charset="0"/>
              </a:rPr>
              <a:t>ID</a:t>
            </a:r>
            <a:r>
              <a:rPr lang="zh-CN" altLang="en-US" sz="2400" dirty="0" smtClean="0">
                <a:solidFill>
                  <a:schemeClr val="tx1"/>
                </a:solidFill>
                <a:latin typeface="Times New Roman" panose="02020603050405020304" pitchFamily="18" charset="0"/>
              </a:rPr>
              <a:t>为</a:t>
            </a:r>
            <a:r>
              <a:rPr lang="en-US" altLang="zh-CN" sz="2400" dirty="0" err="1" smtClean="0">
                <a:solidFill>
                  <a:schemeClr val="tx1"/>
                </a:solidFill>
                <a:latin typeface="Times New Roman" panose="02020603050405020304" pitchFamily="18" charset="0"/>
              </a:rPr>
              <a:t>pid</a:t>
            </a:r>
            <a:r>
              <a:rPr lang="zh-CN" altLang="en-US" sz="2400" dirty="0" smtClean="0">
                <a:solidFill>
                  <a:schemeClr val="tx1"/>
                </a:solidFill>
                <a:latin typeface="Times New Roman" panose="02020603050405020304" pitchFamily="18" charset="0"/>
              </a:rPr>
              <a:t>的子进程</a:t>
            </a:r>
            <a:endParaRPr lang="en-US" altLang="zh-CN" sz="240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smtClean="0">
                <a:solidFill>
                  <a:schemeClr val="tx1"/>
                </a:solidFill>
                <a:latin typeface="Times New Roman" panose="02020603050405020304" pitchFamily="18" charset="0"/>
              </a:rPr>
              <a:t>pid</a:t>
            </a:r>
            <a:r>
              <a:rPr lang="en-US" altLang="zh-CN" sz="2400" b="0" dirty="0" smtClean="0">
                <a:solidFill>
                  <a:schemeClr val="tx1"/>
                </a:solidFill>
                <a:latin typeface="Times New Roman" panose="02020603050405020304" pitchFamily="18" charset="0"/>
              </a:rPr>
              <a:t>=-1</a:t>
            </a:r>
            <a:r>
              <a:rPr lang="zh-CN" altLang="en-US" sz="2400" b="0" dirty="0" smtClean="0">
                <a:solidFill>
                  <a:schemeClr val="tx1"/>
                </a:solidFill>
                <a:latin typeface="Times New Roman" panose="02020603050405020304" pitchFamily="18" charset="0"/>
              </a:rPr>
              <a:t>：</a:t>
            </a:r>
            <a:r>
              <a:rPr lang="zh-CN" altLang="en-US" sz="2400" dirty="0" smtClean="0">
                <a:solidFill>
                  <a:schemeClr val="tx1"/>
                </a:solidFill>
                <a:latin typeface="Times New Roman" panose="02020603050405020304" pitchFamily="18" charset="0"/>
              </a:rPr>
              <a:t>等待任一子进程退出，等同</a:t>
            </a:r>
            <a:r>
              <a:rPr lang="en-US" altLang="zh-CN" sz="2400" dirty="0" smtClean="0">
                <a:solidFill>
                  <a:schemeClr val="tx1"/>
                </a:solidFill>
                <a:latin typeface="Times New Roman" panose="02020603050405020304" pitchFamily="18" charset="0"/>
              </a:rPr>
              <a:t>wait</a:t>
            </a:r>
            <a:r>
              <a:rPr lang="zh-CN" altLang="en-US" sz="2400" dirty="0" smtClean="0">
                <a:solidFill>
                  <a:schemeClr val="tx1"/>
                </a:solidFill>
                <a:latin typeface="Times New Roman" panose="02020603050405020304" pitchFamily="18" charset="0"/>
              </a:rPr>
              <a:t>函数</a:t>
            </a:r>
            <a:endParaRPr lang="en-US" altLang="zh-CN" sz="240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smtClean="0">
                <a:solidFill>
                  <a:schemeClr val="tx1"/>
                </a:solidFill>
                <a:latin typeface="Times New Roman" panose="02020603050405020304" pitchFamily="18" charset="0"/>
              </a:rPr>
              <a:t>pid</a:t>
            </a:r>
            <a:r>
              <a:rPr lang="en-US" altLang="zh-CN" sz="2400" b="0" dirty="0" smtClean="0">
                <a:solidFill>
                  <a:schemeClr val="tx1"/>
                </a:solidFill>
                <a:latin typeface="Times New Roman" panose="02020603050405020304" pitchFamily="18" charset="0"/>
              </a:rPr>
              <a:t>=0</a:t>
            </a:r>
            <a:r>
              <a:rPr lang="zh-CN" altLang="en-US" sz="2400" b="0" dirty="0" smtClean="0">
                <a:solidFill>
                  <a:schemeClr val="tx1"/>
                </a:solidFill>
                <a:latin typeface="Times New Roman" panose="02020603050405020304" pitchFamily="18" charset="0"/>
              </a:rPr>
              <a:t>：等待与调用者进程组</a:t>
            </a:r>
            <a:r>
              <a:rPr lang="en-US" altLang="zh-CN" sz="2400" b="0" dirty="0" smtClean="0">
                <a:solidFill>
                  <a:schemeClr val="tx1"/>
                </a:solidFill>
                <a:latin typeface="Times New Roman" panose="02020603050405020304" pitchFamily="18" charset="0"/>
              </a:rPr>
              <a:t>ID</a:t>
            </a:r>
            <a:r>
              <a:rPr lang="zh-CN" altLang="en-US" sz="2400" b="0" dirty="0" smtClean="0">
                <a:solidFill>
                  <a:schemeClr val="tx1"/>
                </a:solidFill>
                <a:latin typeface="Times New Roman" panose="02020603050405020304" pitchFamily="18" charset="0"/>
              </a:rPr>
              <a:t>相同的任意子进程</a:t>
            </a:r>
            <a:endParaRPr lang="en-US" altLang="zh-CN" sz="2400" b="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dirty="0">
                <a:solidFill>
                  <a:schemeClr val="tx1"/>
                </a:solidFill>
                <a:latin typeface="Times New Roman" panose="02020603050405020304" pitchFamily="18" charset="0"/>
              </a:rPr>
              <a:t>	</a:t>
            </a:r>
            <a:r>
              <a:rPr lang="en-US" altLang="zh-CN" sz="2400" dirty="0" err="1" smtClean="0">
                <a:solidFill>
                  <a:schemeClr val="tx1"/>
                </a:solidFill>
                <a:latin typeface="Times New Roman" panose="02020603050405020304" pitchFamily="18" charset="0"/>
              </a:rPr>
              <a:t>pid</a:t>
            </a:r>
            <a:r>
              <a:rPr lang="en-US" altLang="zh-CN" sz="2400" dirty="0" smtClean="0">
                <a:solidFill>
                  <a:schemeClr val="tx1"/>
                </a:solidFill>
                <a:latin typeface="Times New Roman" panose="02020603050405020304" pitchFamily="18" charset="0"/>
              </a:rPr>
              <a:t>&lt;-1</a:t>
            </a:r>
            <a:r>
              <a:rPr lang="zh-CN" altLang="en-US" sz="2400" dirty="0" smtClean="0">
                <a:solidFill>
                  <a:schemeClr val="tx1"/>
                </a:solidFill>
                <a:latin typeface="Times New Roman" panose="02020603050405020304" pitchFamily="18" charset="0"/>
              </a:rPr>
              <a:t>：等待进程组</a:t>
            </a:r>
            <a:r>
              <a:rPr lang="en-US" altLang="zh-CN" sz="2400" dirty="0" smtClean="0">
                <a:solidFill>
                  <a:schemeClr val="tx1"/>
                </a:solidFill>
                <a:latin typeface="Times New Roman" panose="02020603050405020304" pitchFamily="18" charset="0"/>
              </a:rPr>
              <a:t>ID</a:t>
            </a:r>
            <a:r>
              <a:rPr lang="zh-CN" altLang="en-US" sz="2400" dirty="0" smtClean="0">
                <a:solidFill>
                  <a:schemeClr val="tx1"/>
                </a:solidFill>
                <a:latin typeface="Times New Roman" panose="02020603050405020304" pitchFamily="18" charset="0"/>
              </a:rPr>
              <a:t>与</a:t>
            </a:r>
            <a:r>
              <a:rPr lang="en-US" altLang="zh-CN" sz="2400" dirty="0" err="1" smtClean="0">
                <a:solidFill>
                  <a:schemeClr val="tx1"/>
                </a:solidFill>
                <a:latin typeface="Times New Roman" panose="02020603050405020304" pitchFamily="18" charset="0"/>
              </a:rPr>
              <a:t>pid</a:t>
            </a:r>
            <a:r>
              <a:rPr lang="zh-CN" altLang="en-US" sz="2400" dirty="0" smtClean="0">
                <a:solidFill>
                  <a:schemeClr val="tx1"/>
                </a:solidFill>
                <a:latin typeface="Times New Roman" panose="02020603050405020304" pitchFamily="18" charset="0"/>
              </a:rPr>
              <a:t>绝对值相等的任意子进程</a:t>
            </a:r>
            <a:endParaRPr lang="en-US" altLang="zh-CN" sz="240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endParaRPr lang="en-US" altLang="zh-CN" sz="1200" dirty="0" smtClean="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dirty="0" smtClean="0">
                <a:solidFill>
                  <a:schemeClr val="tx1"/>
                </a:solidFill>
                <a:latin typeface="Times New Roman" panose="02020603050405020304" pitchFamily="18" charset="0"/>
              </a:rPr>
              <a:t>	options</a:t>
            </a:r>
            <a:r>
              <a:rPr lang="zh-CN" altLang="en-US" sz="2400" dirty="0" smtClean="0">
                <a:solidFill>
                  <a:schemeClr val="tx1"/>
                </a:solidFill>
                <a:latin typeface="Times New Roman" panose="02020603050405020304" pitchFamily="18" charset="0"/>
              </a:rPr>
              <a:t>：</a:t>
            </a:r>
            <a:r>
              <a:rPr lang="en-US" altLang="zh-CN" sz="2400" dirty="0" smtClean="0">
                <a:solidFill>
                  <a:schemeClr val="tx1"/>
                </a:solidFill>
                <a:latin typeface="Times New Roman" panose="02020603050405020304" pitchFamily="18" charset="0"/>
              </a:rPr>
              <a:t>WNOHANG(</a:t>
            </a:r>
            <a:r>
              <a:rPr lang="zh-CN" altLang="en-US" sz="2400" dirty="0" smtClean="0">
                <a:solidFill>
                  <a:schemeClr val="tx1"/>
                </a:solidFill>
                <a:latin typeface="Times New Roman" panose="02020603050405020304" pitchFamily="18" charset="0"/>
              </a:rPr>
              <a:t>不阻塞</a:t>
            </a:r>
            <a:r>
              <a:rPr lang="en-US" altLang="zh-CN" sz="2400" dirty="0" smtClean="0">
                <a:solidFill>
                  <a:schemeClr val="tx1"/>
                </a:solidFill>
                <a:latin typeface="Times New Roman" panose="02020603050405020304" pitchFamily="18" charset="0"/>
              </a:rPr>
              <a:t>)	/  WUNTRACED(</a:t>
            </a:r>
            <a:r>
              <a:rPr lang="zh-CN" altLang="en-US" sz="2400" dirty="0" smtClean="0">
                <a:solidFill>
                  <a:schemeClr val="tx1"/>
                </a:solidFill>
                <a:latin typeface="Times New Roman" panose="02020603050405020304" pitchFamily="18" charset="0"/>
              </a:rPr>
              <a:t>子进程暂停则返回</a:t>
            </a:r>
            <a:r>
              <a:rPr lang="en-US" altLang="zh-CN" sz="2400" dirty="0" smtClean="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txBox="1">
            <a:spLocks noChangeArrowheads="1"/>
          </p:cNvSpPr>
          <p:nvPr/>
        </p:nvSpPr>
        <p:spPr>
          <a:xfrm>
            <a:off x="3028530" y="1729984"/>
            <a:ext cx="5757863" cy="4875212"/>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10000"/>
              </a:spcBef>
              <a:buFont typeface="Wingdings" panose="05000000000000000000" pitchFamily="2" charset="2"/>
              <a:buNone/>
            </a:pPr>
            <a:r>
              <a:rPr lang="en-US" altLang="zh-CN" sz="2400" dirty="0">
                <a:latin typeface="Times New Roman" panose="02020603050405020304" pitchFamily="18" charset="0"/>
                <a:ea typeface="宋体" pitchFamily="2" charset="-122"/>
              </a:rPr>
              <a:t>   main( </a:t>
            </a:r>
            <a:r>
              <a:rPr lang="en-US" altLang="zh-CN" sz="2400" dirty="0" smtClean="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int  n;</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if (</a:t>
            </a:r>
            <a:r>
              <a:rPr lang="en-US" altLang="zh-CN" sz="2400" dirty="0">
                <a:latin typeface="Times New Roman" panose="02020603050405020304" pitchFamily="18" charset="0"/>
                <a:ea typeface="宋体" pitchFamily="2" charset="-122"/>
              </a:rPr>
              <a:t>fork</a:t>
            </a:r>
            <a:r>
              <a:rPr lang="en-US" altLang="zh-CN" sz="2400" dirty="0" smtClean="0">
                <a:latin typeface="Times New Roman" panose="02020603050405020304" pitchFamily="18" charset="0"/>
                <a:ea typeface="宋体" pitchFamily="2" charset="-122"/>
              </a:rPr>
              <a:t>( )==</a:t>
            </a:r>
            <a:r>
              <a:rPr lang="en-US" altLang="zh-CN" sz="2400" dirty="0">
                <a:latin typeface="Times New Roman" panose="02020603050405020304" pitchFamily="18" charset="0"/>
                <a:ea typeface="宋体" pitchFamily="2" charset="-122"/>
              </a:rPr>
              <a:t>0</a:t>
            </a:r>
            <a:r>
              <a:rPr lang="en-US" altLang="zh-CN" sz="2400" dirty="0" smtClean="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r>
              <a:rPr lang="en-US" altLang="zh-CN" sz="2400" dirty="0" err="1" smtClean="0">
                <a:latin typeface="Times New Roman" panose="02020603050405020304" pitchFamily="18" charset="0"/>
                <a:ea typeface="宋体" pitchFamily="2" charset="-122"/>
              </a:rPr>
              <a:t>printf</a:t>
            </a:r>
            <a:r>
              <a:rPr lang="en-US" altLang="zh-CN" sz="2400" dirty="0">
                <a:latin typeface="Times New Roman" panose="02020603050405020304" pitchFamily="18" charset="0"/>
                <a:ea typeface="宋体" pitchFamily="2" charset="-122"/>
              </a:rPr>
              <a:t>(“a”);</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exit(0</a:t>
            </a:r>
            <a:r>
              <a:rPr lang="en-US" altLang="zh-CN" sz="2400" dirty="0">
                <a:latin typeface="Times New Roman" panose="02020603050405020304" pitchFamily="18" charset="0"/>
                <a:ea typeface="宋体" pitchFamily="2" charset="-122"/>
              </a:rPr>
              <a:t>);</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wait(&amp;n);</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err="1">
                <a:latin typeface="Times New Roman" panose="02020603050405020304" pitchFamily="18" charset="0"/>
                <a:ea typeface="宋体" pitchFamily="2" charset="-122"/>
              </a:rPr>
              <a:t>printf</a:t>
            </a:r>
            <a:r>
              <a:rPr lang="en-US" altLang="zh-CN" sz="2400" dirty="0">
                <a:latin typeface="Times New Roman" panose="02020603050405020304" pitchFamily="18" charset="0"/>
                <a:ea typeface="宋体" pitchFamily="2" charset="-122"/>
              </a:rPr>
              <a:t>(“b”);</a:t>
            </a:r>
            <a:endParaRPr lang="en-US" altLang="zh-CN" sz="2400" dirty="0">
              <a:latin typeface="Times New Roman" panose="02020603050405020304" pitchFamily="18" charset="0"/>
              <a:ea typeface="宋体" pitchFamily="2" charset="-122"/>
            </a:endParaRPr>
          </a:p>
          <a:p>
            <a:pPr>
              <a:lnSpc>
                <a:spcPct val="110000"/>
              </a:lnSpc>
              <a:spcBef>
                <a:spcPct val="10000"/>
              </a:spcBef>
              <a:buClr>
                <a:schemeClr val="tx1"/>
              </a:buClr>
              <a:buFontTx/>
              <a:buNone/>
            </a:pPr>
            <a:r>
              <a:rPr lang="en-US" altLang="zh-CN" sz="2400" dirty="0">
                <a:latin typeface="Times New Roman" panose="02020603050405020304" pitchFamily="18" charset="0"/>
                <a:ea typeface="宋体" pitchFamily="2" charset="-122"/>
              </a:rPr>
              <a:t>  </a:t>
            </a:r>
            <a:r>
              <a:rPr lang="en-US" altLang="zh-CN" sz="2400" dirty="0" smtClean="0">
                <a:latin typeface="Times New Roman" panose="02020603050405020304" pitchFamily="18" charset="0"/>
                <a:ea typeface="宋体" pitchFamily="2" charset="-122"/>
              </a:rPr>
              <a:t> }</a:t>
            </a:r>
            <a:endParaRPr lang="en-US" altLang="zh-CN" sz="2400" dirty="0">
              <a:latin typeface="Times New Roman" panose="02020603050405020304" pitchFamily="18" charset="0"/>
              <a:ea typeface="宋体" pitchFamily="2" charset="-122"/>
            </a:endParaRPr>
          </a:p>
        </p:txBody>
      </p:sp>
      <p:sp>
        <p:nvSpPr>
          <p:cNvPr id="4" name="Rectangle 7"/>
          <p:cNvSpPr>
            <a:spLocks noChangeArrowheads="1"/>
          </p:cNvSpPr>
          <p:nvPr/>
        </p:nvSpPr>
        <p:spPr bwMode="auto">
          <a:xfrm>
            <a:off x="834056" y="815975"/>
            <a:ext cx="952914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wait--</a:t>
            </a:r>
            <a:r>
              <a:rPr lang="zh-CN" altLang="en-US" sz="2600" b="1" dirty="0">
                <a:solidFill>
                  <a:prstClr val="black"/>
                </a:solidFill>
                <a:effectLst/>
                <a:latin typeface="微软雅黑" pitchFamily="34" charset="-122"/>
                <a:ea typeface="微软雅黑" pitchFamily="34" charset="-122"/>
              </a:rPr>
              <a:t>等待子进程结束 与 </a:t>
            </a:r>
            <a:r>
              <a:rPr lang="en-US" altLang="zh-CN" sz="2600" b="1" dirty="0">
                <a:solidFill>
                  <a:prstClr val="black"/>
                </a:solidFill>
                <a:effectLst/>
                <a:latin typeface="微软雅黑" pitchFamily="34" charset="-122"/>
                <a:ea typeface="微软雅黑" pitchFamily="34" charset="-122"/>
              </a:rPr>
              <a:t>exit---</a:t>
            </a:r>
            <a:r>
              <a:rPr lang="zh-CN" altLang="en-US" sz="2600" b="1" dirty="0">
                <a:solidFill>
                  <a:prstClr val="black"/>
                </a:solidFill>
                <a:effectLst/>
                <a:latin typeface="微软雅黑" pitchFamily="34" charset="-122"/>
                <a:ea typeface="微软雅黑" pitchFamily="34" charset="-122"/>
              </a:rPr>
              <a:t>终止进程的</a:t>
            </a:r>
            <a:r>
              <a:rPr lang="zh-CN" altLang="en-US" sz="2600" b="1" dirty="0" smtClean="0">
                <a:solidFill>
                  <a:prstClr val="black"/>
                </a:solidFill>
                <a:effectLst/>
                <a:latin typeface="微软雅黑" pitchFamily="34" charset="-122"/>
                <a:ea typeface="微软雅黑" pitchFamily="34" charset="-122"/>
              </a:rPr>
              <a:t>使用方法  </a:t>
            </a:r>
            <a:r>
              <a:rPr lang="zh-CN" altLang="en-US" sz="2400" b="0" dirty="0" smtClean="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p:txBody>
      </p:sp>
      <p:sp>
        <p:nvSpPr>
          <p:cNvPr id="5" name="Rectangle 9"/>
          <p:cNvSpPr>
            <a:spLocks noChangeArrowheads="1"/>
          </p:cNvSpPr>
          <p:nvPr/>
        </p:nvSpPr>
        <p:spPr bwMode="auto">
          <a:xfrm>
            <a:off x="1133055" y="1729984"/>
            <a:ext cx="189547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dirty="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例</a:t>
            </a:r>
            <a:r>
              <a:rPr lang="en-US" altLang="zh-CN" sz="2400" dirty="0">
                <a:solidFill>
                  <a:srgbClr val="000099"/>
                </a:solidFill>
                <a:latin typeface="Times New Roman" panose="02020603050405020304" pitchFamily="18" charset="0"/>
              </a:rPr>
              <a:t>1</a:t>
            </a:r>
            <a:r>
              <a:rPr lang="en-US" altLang="zh-CN" sz="2400" b="0" dirty="0">
                <a:solidFill>
                  <a:schemeClr val="tx1"/>
                </a:solidFill>
                <a:latin typeface="Times New Roman" panose="02020603050405020304" pitchFamily="18" charset="0"/>
              </a:rPr>
              <a:t>     </a:t>
            </a:r>
            <a:endParaRPr lang="en-US" altLang="zh-CN"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6" name="Rectangle 3"/>
          <p:cNvSpPr txBox="1">
            <a:spLocks noChangeArrowheads="1"/>
          </p:cNvSpPr>
          <p:nvPr/>
        </p:nvSpPr>
        <p:spPr>
          <a:xfrm>
            <a:off x="1304225" y="910062"/>
            <a:ext cx="6192837" cy="5648325"/>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main</a:t>
            </a:r>
            <a:r>
              <a:rPr lang="zh-CN" altLang="en-US" sz="2000" dirty="0" smtClean="0">
                <a:latin typeface="Times New Roman" panose="02020603050405020304" pitchFamily="18" charset="0"/>
                <a:ea typeface="宋体" pitchFamily="2" charset="-122"/>
              </a:rPr>
              <a:t>( ) </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int p1,p2,p3,p4,p5,pp1,pp2;</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printf</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程序</a:t>
            </a:r>
            <a:r>
              <a:rPr lang="zh-CN" altLang="en-US" sz="2000" dirty="0">
                <a:latin typeface="Times New Roman" panose="02020603050405020304" pitchFamily="18" charset="0"/>
                <a:ea typeface="宋体" pitchFamily="2" charset="-122"/>
              </a:rPr>
              <a:t>开始</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if</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p1=fork</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0） {</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进程</a:t>
            </a:r>
            <a:r>
              <a:rPr lang="zh-CN" altLang="en-US" sz="2000" dirty="0">
                <a:latin typeface="Times New Roman" panose="02020603050405020304" pitchFamily="18" charset="0"/>
                <a:ea typeface="宋体" pitchFamily="2" charset="-122"/>
              </a:rPr>
              <a:t>proc1</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exit(1</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else </a:t>
            </a:r>
            <a:r>
              <a:rPr lang="zh-CN" altLang="en-US" sz="2000" dirty="0" smtClean="0">
                <a:latin typeface="Times New Roman" panose="02020603050405020304" pitchFamily="18" charset="0"/>
                <a:ea typeface="宋体" pitchFamily="2" charset="-122"/>
              </a:rPr>
              <a:t>if</a:t>
            </a:r>
            <a:r>
              <a:rPr lang="en-US" altLang="zh-CN" sz="2000" dirty="0" smtClean="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p2=fork</a:t>
            </a:r>
            <a:r>
              <a:rPr lang="en-US" altLang="zh-CN" sz="2000" dirty="0" smtClean="0">
                <a:latin typeface="Times New Roman" panose="02020603050405020304" pitchFamily="18" charset="0"/>
                <a:ea typeface="宋体" pitchFamily="2" charset="-122"/>
              </a:rPr>
              <a:t>( ) </a:t>
            </a:r>
            <a:r>
              <a:rPr lang="en-US" altLang="zh-CN" sz="2000" dirty="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0</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进程</a:t>
            </a:r>
            <a:r>
              <a:rPr lang="zh-CN" altLang="en-US" sz="2000" dirty="0">
                <a:latin typeface="Times New Roman" panose="02020603050405020304" pitchFamily="18" charset="0"/>
                <a:ea typeface="宋体" pitchFamily="2" charset="-122"/>
              </a:rPr>
              <a:t>proc2</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exit(1);</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pp1=wait(&amp;pp1);  /* 等待，直到子进程终止 */</a:t>
            </a:r>
            <a:endParaRPr lang="zh-CN" altLang="en-US" sz="2000" dirty="0">
              <a:latin typeface="Times New Roman" panose="02020603050405020304" pitchFamily="18" charset="0"/>
              <a:ea typeface="宋体" pitchFamily="2" charset="-122"/>
            </a:endParaRPr>
          </a:p>
          <a:p>
            <a:pPr>
              <a:lnSpc>
                <a:spcPct val="130000"/>
              </a:lnSpc>
              <a:spcBef>
                <a:spcPct val="0"/>
              </a:spcBef>
              <a:buClr>
                <a:schemeClr val="tx1"/>
              </a:buClr>
              <a:buFontTx/>
              <a:buNone/>
            </a:pPr>
            <a:r>
              <a:rPr lang="zh-CN" altLang="en-US" sz="2000" dirty="0">
                <a:latin typeface="Times New Roman" panose="02020603050405020304" pitchFamily="18" charset="0"/>
                <a:ea typeface="宋体" pitchFamily="2" charset="-122"/>
              </a:rPr>
              <a:t>	pp2=wait(&amp;pp2);  /* 等待，直到子进程终止 */</a:t>
            </a:r>
            <a:endParaRPr lang="zh-CN" altLang="en-US" sz="2000" dirty="0">
              <a:latin typeface="Times New Roman" panose="02020603050405020304" pitchFamily="18" charset="0"/>
              <a:ea typeface="宋体" pitchFamily="2" charset="-122"/>
            </a:endParaRPr>
          </a:p>
        </p:txBody>
      </p:sp>
      <p:sp>
        <p:nvSpPr>
          <p:cNvPr id="7" name="Rectangle 5"/>
          <p:cNvSpPr>
            <a:spLocks noChangeArrowheads="1"/>
          </p:cNvSpPr>
          <p:nvPr/>
        </p:nvSpPr>
        <p:spPr bwMode="auto">
          <a:xfrm>
            <a:off x="312092" y="824693"/>
            <a:ext cx="5262562" cy="5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例</a:t>
            </a:r>
            <a:r>
              <a:rPr lang="en-US" altLang="zh-CN" sz="2400" dirty="0">
                <a:solidFill>
                  <a:srgbClr val="000099"/>
                </a:solidFill>
                <a:latin typeface="Times New Roman" panose="02020603050405020304" pitchFamily="18" charset="0"/>
              </a:rPr>
              <a:t>2    </a:t>
            </a:r>
            <a:endParaRPr lang="en-US" altLang="zh-CN" sz="2400" dirty="0">
              <a:solidFill>
                <a:srgbClr val="000099"/>
              </a:solidFill>
              <a:latin typeface="Times New Roman" panose="02020603050405020304" pitchFamily="18" charset="0"/>
            </a:endParaRPr>
          </a:p>
        </p:txBody>
      </p:sp>
      <p:sp>
        <p:nvSpPr>
          <p:cNvPr id="5" name="Rectangle 3"/>
          <p:cNvSpPr txBox="1">
            <a:spLocks noChangeArrowheads="1"/>
          </p:cNvSpPr>
          <p:nvPr/>
        </p:nvSpPr>
        <p:spPr>
          <a:xfrm>
            <a:off x="7671687" y="1087425"/>
            <a:ext cx="4025013" cy="4657301"/>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ct val="0"/>
              </a:spcBef>
              <a:buFont typeface="Wingdings" panose="05000000000000000000" pitchFamily="2" charset="2"/>
              <a:buNone/>
              <a:defRPr/>
            </a:pPr>
            <a:r>
              <a:rPr lang="en-US" altLang="zh-CN"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if</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p3=fork</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0）{</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进程</a:t>
            </a:r>
            <a:r>
              <a:rPr lang="zh-CN" altLang="en-US" sz="2000" dirty="0">
                <a:latin typeface="Times New Roman" panose="02020603050405020304" pitchFamily="18" charset="0"/>
                <a:ea typeface="宋体" pitchFamily="2" charset="-122"/>
              </a:rPr>
              <a:t>proc3</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zh-CN" altLang="en-US" sz="2000" dirty="0">
                <a:latin typeface="Times New Roman" panose="02020603050405020304" pitchFamily="18" charset="0"/>
                <a:ea typeface="宋体" pitchFamily="2" charset="-122"/>
              </a:rPr>
              <a:t>          }  else </a:t>
            </a:r>
            <a:r>
              <a:rPr lang="zh-CN" altLang="en-US" sz="2000" dirty="0" smtClean="0">
                <a:latin typeface="Times New Roman" panose="02020603050405020304" pitchFamily="18" charset="0"/>
                <a:ea typeface="宋体" pitchFamily="2" charset="-122"/>
              </a:rPr>
              <a:t>if </a:t>
            </a:r>
            <a:r>
              <a:rPr lang="en-US" altLang="zh-CN" sz="2000" dirty="0" smtClean="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p4=</a:t>
            </a:r>
            <a:r>
              <a:rPr lang="zh-CN" altLang="en-US" sz="2000" dirty="0" smtClean="0">
                <a:latin typeface="Times New Roman" panose="02020603050405020304" pitchFamily="18" charset="0"/>
                <a:ea typeface="宋体" pitchFamily="2" charset="-122"/>
              </a:rPr>
              <a:t>fork</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0</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进程</a:t>
            </a:r>
            <a:r>
              <a:rPr lang="zh-CN" altLang="en-US" sz="2000" dirty="0">
                <a:latin typeface="Times New Roman" panose="02020603050405020304" pitchFamily="18" charset="0"/>
                <a:ea typeface="宋体" pitchFamily="2" charset="-122"/>
              </a:rPr>
              <a:t>proc4</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zh-CN" altLang="en-US" sz="2000" dirty="0">
                <a:latin typeface="Times New Roman" panose="02020603050405020304" pitchFamily="18" charset="0"/>
                <a:ea typeface="宋体" pitchFamily="2" charset="-122"/>
              </a:rPr>
              <a:t>          } else </a:t>
            </a:r>
            <a:r>
              <a:rPr lang="zh-CN" altLang="en-US" sz="2000" dirty="0" smtClean="0">
                <a:latin typeface="Times New Roman" panose="02020603050405020304" pitchFamily="18" charset="0"/>
                <a:ea typeface="宋体" pitchFamily="2" charset="-122"/>
              </a:rPr>
              <a:t>if </a:t>
            </a:r>
            <a:r>
              <a:rPr lang="en-US" altLang="zh-CN" sz="2000" dirty="0" smtClean="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p5=</a:t>
            </a:r>
            <a:r>
              <a:rPr lang="zh-CN" altLang="en-US" sz="2000" dirty="0" smtClean="0">
                <a:latin typeface="Times New Roman" panose="02020603050405020304" pitchFamily="18" charset="0"/>
                <a:ea typeface="宋体" pitchFamily="2" charset="-122"/>
              </a:rPr>
              <a:t>fork</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0</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进程</a:t>
            </a:r>
            <a:r>
              <a:rPr lang="zh-CN" altLang="en-US" sz="2000" dirty="0">
                <a:latin typeface="Times New Roman" panose="02020603050405020304" pitchFamily="18" charset="0"/>
                <a:ea typeface="宋体" pitchFamily="2" charset="-122"/>
              </a:rPr>
              <a:t>proc5</a:t>
            </a:r>
            <a:r>
              <a:rPr lang="zh-CN" altLang="en-US" sz="2000" dirty="0" smtClean="0">
                <a:latin typeface="Times New Roman" panose="02020603050405020304" pitchFamily="18" charset="0"/>
                <a:ea typeface="宋体" pitchFamily="2" charset="-122"/>
              </a:rPr>
              <a:t>执行</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zh-CN" altLang="en-US" sz="2000" dirty="0">
                <a:latin typeface="Times New Roman" panose="02020603050405020304" pitchFamily="18" charset="0"/>
                <a:ea typeface="宋体" pitchFamily="2" charset="-122"/>
              </a:rPr>
              <a:t>              exit(1);</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printf</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整个</a:t>
            </a:r>
            <a:r>
              <a:rPr lang="zh-CN" altLang="en-US" sz="2000" dirty="0">
                <a:latin typeface="Times New Roman" panose="02020603050405020304" pitchFamily="18" charset="0"/>
                <a:ea typeface="宋体" pitchFamily="2" charset="-122"/>
              </a:rPr>
              <a:t>程序</a:t>
            </a:r>
            <a:r>
              <a:rPr lang="zh-CN" altLang="en-US" sz="2000" dirty="0" smtClean="0">
                <a:latin typeface="Times New Roman" panose="02020603050405020304" pitchFamily="18" charset="0"/>
                <a:ea typeface="宋体" pitchFamily="2" charset="-122"/>
              </a:rPr>
              <a:t>终止</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zh-CN" altLang="en-US" sz="2000" dirty="0">
                <a:latin typeface="Times New Roman" panose="02020603050405020304" pitchFamily="18" charset="0"/>
                <a:ea typeface="宋体" pitchFamily="2" charset="-122"/>
              </a:rPr>
              <a:t>      exit(0);</a:t>
            </a:r>
            <a:endParaRPr lang="zh-CN" altLang="en-US" sz="2000" dirty="0">
              <a:latin typeface="Times New Roman" panose="02020603050405020304" pitchFamily="18" charset="0"/>
              <a:ea typeface="宋体" pitchFamily="2" charset="-122"/>
            </a:endParaRPr>
          </a:p>
          <a:p>
            <a:pPr>
              <a:lnSpc>
                <a:spcPct val="130000"/>
              </a:lnSpc>
              <a:spcBef>
                <a:spcPct val="0"/>
              </a:spcBef>
              <a:buFont typeface="Wingdings" panose="05000000000000000000" pitchFamily="2" charset="2"/>
              <a:buNone/>
              <a:defRPr/>
            </a:pP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endParaRPr lang="zh-CN" altLang="en-US" sz="2800" dirty="0">
              <a:solidFill>
                <a:schemeClr val="tx2"/>
              </a:solidFill>
            </a:endParaRPr>
          </a:p>
        </p:txBody>
      </p:sp>
      <p:sp>
        <p:nvSpPr>
          <p:cNvPr id="6" name="Rectangle 7"/>
          <p:cNvSpPr>
            <a:spLocks noChangeArrowheads="1"/>
          </p:cNvSpPr>
          <p:nvPr/>
        </p:nvSpPr>
        <p:spPr bwMode="auto">
          <a:xfrm>
            <a:off x="645930" y="920566"/>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进程通信方式</a:t>
            </a:r>
            <a:endParaRPr lang="zh-CN" altLang="en-US" sz="2800" b="1" dirty="0">
              <a:solidFill>
                <a:srgbClr val="335F90"/>
              </a:solidFill>
              <a:latin typeface="Times New Roman" panose="02020603050405020304"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594" t="6601" r="594" b="7129"/>
          <a:stretch>
            <a:fillRect/>
          </a:stretch>
        </p:blipFill>
        <p:spPr bwMode="auto">
          <a:xfrm>
            <a:off x="2768948" y="1485914"/>
            <a:ext cx="5814879" cy="359569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3126631" y="4786389"/>
            <a:ext cx="1638590"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消息</a:t>
            </a:r>
            <a:r>
              <a:rPr lang="zh-CN" altLang="en-US" b="1" dirty="0" smtClean="0">
                <a:solidFill>
                  <a:prstClr val="black"/>
                </a:solidFill>
                <a:latin typeface="微软雅黑" pitchFamily="34" charset="-122"/>
                <a:ea typeface="微软雅黑" pitchFamily="34" charset="-122"/>
              </a:rPr>
              <a:t>缓冲通信 </a:t>
            </a:r>
            <a:endParaRPr lang="zh-CN" altLang="en-US" dirty="0"/>
          </a:p>
        </p:txBody>
      </p:sp>
      <p:sp>
        <p:nvSpPr>
          <p:cNvPr id="9" name="矩形 8"/>
          <p:cNvSpPr/>
          <p:nvPr/>
        </p:nvSpPr>
        <p:spPr>
          <a:xfrm>
            <a:off x="6561981" y="4788607"/>
            <a:ext cx="1176925" cy="369332"/>
          </a:xfrm>
          <a:prstGeom prst="rect">
            <a:avLst/>
          </a:prstGeom>
        </p:spPr>
        <p:txBody>
          <a:bodyPr wrap="none">
            <a:spAutoFit/>
          </a:bodyPr>
          <a:lstStyle/>
          <a:p>
            <a:r>
              <a:rPr lang="zh-CN" altLang="en-US" b="1" dirty="0">
                <a:solidFill>
                  <a:prstClr val="black"/>
                </a:solidFill>
                <a:latin typeface="微软雅黑" pitchFamily="34" charset="-122"/>
                <a:ea typeface="微软雅黑" pitchFamily="34" charset="-122"/>
              </a:rPr>
              <a:t>信箱通信 </a:t>
            </a:r>
            <a:endParaRPr lang="zh-CN" altLang="en-US" dirty="0"/>
          </a:p>
        </p:txBody>
      </p:sp>
      <p:sp>
        <p:nvSpPr>
          <p:cNvPr id="10" name="Rectangle 5"/>
          <p:cNvSpPr>
            <a:spLocks noChangeArrowheads="1"/>
          </p:cNvSpPr>
          <p:nvPr/>
        </p:nvSpPr>
        <p:spPr bwMode="auto">
          <a:xfrm>
            <a:off x="0" y="1709999"/>
            <a:ext cx="2611395"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152400" lvl="2" indent="0">
              <a:lnSpc>
                <a:spcPct val="150000"/>
              </a:lnSpc>
              <a:spcBef>
                <a:spcPts val="500"/>
              </a:spcBef>
              <a:buClr>
                <a:srgbClr val="FFC000"/>
              </a:buClr>
              <a:buNone/>
              <a:defRPr/>
            </a:pPr>
            <a:r>
              <a:rPr lang="zh-CN" altLang="en-US" sz="2000" dirty="0" smtClean="0">
                <a:solidFill>
                  <a:prstClr val="black"/>
                </a:solidFill>
                <a:latin typeface="微软雅黑" pitchFamily="34" charset="-122"/>
                <a:ea typeface="微软雅黑" pitchFamily="34" charset="-122"/>
              </a:rPr>
              <a:t>以消息为单位：</a:t>
            </a:r>
            <a:endParaRPr lang="en-US" altLang="zh-CN" sz="2000" dirty="0" smtClean="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sz="2000" dirty="0" smtClean="0">
                <a:solidFill>
                  <a:prstClr val="black"/>
                </a:solidFill>
                <a:latin typeface="微软雅黑" pitchFamily="34" charset="-122"/>
                <a:ea typeface="微软雅黑" pitchFamily="34" charset="-122"/>
              </a:rPr>
              <a:t>接收</a:t>
            </a:r>
            <a:r>
              <a:rPr lang="zh-CN" altLang="en-US" sz="2000" dirty="0">
                <a:solidFill>
                  <a:prstClr val="black"/>
                </a:solidFill>
                <a:latin typeface="微软雅黑" pitchFamily="34" charset="-122"/>
                <a:ea typeface="微软雅黑" pitchFamily="34" charset="-122"/>
              </a:rPr>
              <a:t>方和发送方之间有明确的协议和消息格式 </a:t>
            </a:r>
            <a:endParaRPr lang="zh-CN" altLang="en-US" sz="2000"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sz="2000" dirty="0" smtClean="0">
                <a:solidFill>
                  <a:prstClr val="black"/>
                </a:solidFill>
                <a:latin typeface="微软雅黑" pitchFamily="34" charset="-122"/>
                <a:ea typeface="微软雅黑" pitchFamily="34" charset="-122"/>
              </a:rPr>
              <a:t>包括</a:t>
            </a:r>
            <a:r>
              <a:rPr lang="zh-CN" altLang="en-US" sz="2000" dirty="0">
                <a:solidFill>
                  <a:prstClr val="black"/>
                </a:solidFill>
                <a:latin typeface="微软雅黑" pitchFamily="34" charset="-122"/>
                <a:ea typeface="微软雅黑" pitchFamily="34" charset="-122"/>
              </a:rPr>
              <a:t>消息缓冲、发送原语和接收</a:t>
            </a:r>
            <a:r>
              <a:rPr lang="zh-CN" altLang="en-US" sz="2000" dirty="0" smtClean="0">
                <a:solidFill>
                  <a:prstClr val="black"/>
                </a:solidFill>
                <a:latin typeface="微软雅黑" pitchFamily="34" charset="-122"/>
                <a:ea typeface="微软雅黑" pitchFamily="34" charset="-122"/>
              </a:rPr>
              <a:t>原语    </a:t>
            </a:r>
            <a:endParaRPr lang="zh-CN" altLang="en-US" sz="2000" dirty="0">
              <a:solidFill>
                <a:prstClr val="black"/>
              </a:solidFill>
              <a:latin typeface="微软雅黑" pitchFamily="34" charset="-122"/>
              <a:ea typeface="微软雅黑" pitchFamily="34" charset="-122"/>
            </a:endParaRPr>
          </a:p>
        </p:txBody>
      </p:sp>
      <p:sp>
        <p:nvSpPr>
          <p:cNvPr id="11" name="Rectangle 4"/>
          <p:cNvSpPr>
            <a:spLocks noChangeArrowheads="1"/>
          </p:cNvSpPr>
          <p:nvPr/>
        </p:nvSpPr>
        <p:spPr bwMode="auto">
          <a:xfrm>
            <a:off x="8526162" y="1548230"/>
            <a:ext cx="3435177" cy="354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152400" lvl="2" indent="0">
              <a:lnSpc>
                <a:spcPct val="150000"/>
              </a:lnSpc>
              <a:spcBef>
                <a:spcPts val="500"/>
              </a:spcBef>
              <a:buClr>
                <a:srgbClr val="FFC000"/>
              </a:buClr>
              <a:buSzPct val="95000"/>
              <a:buNone/>
              <a:defRPr/>
            </a:pPr>
            <a:r>
              <a:rPr lang="zh-CN" altLang="en-US" sz="2000" dirty="0" smtClean="0">
                <a:solidFill>
                  <a:prstClr val="black"/>
                </a:solidFill>
                <a:effectLst/>
                <a:latin typeface="微软雅黑" pitchFamily="34" charset="-122"/>
                <a:ea typeface="微软雅黑" pitchFamily="34" charset="-122"/>
              </a:rPr>
              <a:t>共享存储区：</a:t>
            </a:r>
            <a:endParaRPr lang="en-US" altLang="zh-CN" sz="2000" dirty="0" smtClean="0">
              <a:solidFill>
                <a:prstClr val="black"/>
              </a:solidFill>
              <a:effectLst/>
              <a:latin typeface="微软雅黑" pitchFamily="34" charset="-122"/>
              <a:ea typeface="微软雅黑" pitchFamily="34" charset="-122"/>
            </a:endParaRPr>
          </a:p>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sz="1800" dirty="0" smtClean="0">
                <a:solidFill>
                  <a:prstClr val="black"/>
                </a:solidFill>
                <a:effectLst/>
                <a:latin typeface="微软雅黑" pitchFamily="34" charset="-122"/>
                <a:ea typeface="微软雅黑" pitchFamily="34" charset="-122"/>
              </a:rPr>
              <a:t>需要定义信箱结构，还包括消息发送和接收功能模块，提供发送原语和接收原语 </a:t>
            </a:r>
            <a:endParaRPr lang="zh-CN" altLang="en-US" sz="1800" dirty="0" smtClean="0">
              <a:solidFill>
                <a:prstClr val="black"/>
              </a:solidFill>
              <a:effectLst/>
              <a:latin typeface="微软雅黑" pitchFamily="34" charset="-122"/>
              <a:ea typeface="微软雅黑" pitchFamily="34" charset="-122"/>
            </a:endParaRPr>
          </a:p>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sz="1800" dirty="0" smtClean="0">
                <a:solidFill>
                  <a:prstClr val="black"/>
                </a:solidFill>
                <a:effectLst/>
                <a:latin typeface="微软雅黑" pitchFamily="34" charset="-122"/>
                <a:ea typeface="微软雅黑" pitchFamily="34" charset="-122"/>
              </a:rPr>
              <a:t>使用</a:t>
            </a:r>
            <a:r>
              <a:rPr lang="zh-CN" altLang="en-US" sz="1800" dirty="0">
                <a:solidFill>
                  <a:prstClr val="black"/>
                </a:solidFill>
                <a:effectLst/>
                <a:latin typeface="微软雅黑" pitchFamily="34" charset="-122"/>
                <a:ea typeface="微软雅黑" pitchFamily="34" charset="-122"/>
              </a:rPr>
              <a:t>的信箱可以位于用户空间中，是接收进程地址空间的一部分；也可以放置在操作系统的空间</a:t>
            </a:r>
            <a:r>
              <a:rPr lang="zh-CN" altLang="en-US" sz="1800" dirty="0" smtClean="0">
                <a:solidFill>
                  <a:prstClr val="black"/>
                </a:solidFill>
                <a:effectLst/>
                <a:latin typeface="微软雅黑" pitchFamily="34" charset="-122"/>
                <a:ea typeface="微软雅黑" pitchFamily="34" charset="-122"/>
              </a:rPr>
              <a:t>中</a:t>
            </a:r>
            <a:endParaRPr lang="zh-CN" altLang="en-US" sz="1800" dirty="0">
              <a:solidFill>
                <a:prstClr val="black"/>
              </a:solidFill>
              <a:effectLst/>
              <a:latin typeface="微软雅黑" pitchFamily="34" charset="-122"/>
              <a:ea typeface="微软雅黑" pitchFamily="34" charset="-122"/>
            </a:endParaRPr>
          </a:p>
        </p:txBody>
      </p:sp>
      <p:sp>
        <p:nvSpPr>
          <p:cNvPr id="12" name="文本框 11"/>
          <p:cNvSpPr txBox="1">
            <a:spLocks noChangeArrowheads="1"/>
          </p:cNvSpPr>
          <p:nvPr/>
        </p:nvSpPr>
        <p:spPr bwMode="auto">
          <a:xfrm>
            <a:off x="930284" y="5305690"/>
            <a:ext cx="48015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1600" b="0" dirty="0">
                <a:latin typeface="+mn-ea"/>
                <a:ea typeface="+mn-ea"/>
              </a:rPr>
              <a:t>信号通信机制（只能发送单个信号而不能传递数据）</a:t>
            </a:r>
            <a:endParaRPr lang="en-US" altLang="zh-CN" sz="1600" b="0" dirty="0">
              <a:latin typeface="+mn-ea"/>
              <a:ea typeface="+mn-ea"/>
            </a:endParaRPr>
          </a:p>
          <a:p>
            <a:r>
              <a:rPr lang="zh-CN" altLang="en-US" sz="1600" b="0" dirty="0">
                <a:latin typeface="+mn-ea"/>
                <a:ea typeface="+mn-ea"/>
              </a:rPr>
              <a:t>管道通信机制</a:t>
            </a:r>
            <a:r>
              <a:rPr lang="zh-CN" altLang="en-US" sz="1600" b="0" dirty="0" smtClean="0">
                <a:latin typeface="+mn-ea"/>
                <a:ea typeface="+mn-ea"/>
              </a:rPr>
              <a:t>（只能</a:t>
            </a:r>
            <a:r>
              <a:rPr lang="zh-CN" altLang="en-US" sz="1600" b="0" dirty="0">
                <a:latin typeface="+mn-ea"/>
                <a:ea typeface="+mn-ea"/>
              </a:rPr>
              <a:t>在进程家族内使用）</a:t>
            </a:r>
            <a:endParaRPr lang="en-US" altLang="zh-CN" sz="1600" b="0" dirty="0">
              <a:latin typeface="+mn-ea"/>
              <a:ea typeface="+mn-ea"/>
            </a:endParaRPr>
          </a:p>
          <a:p>
            <a:r>
              <a:rPr lang="zh-CN" altLang="en-US" sz="1600" b="0" dirty="0">
                <a:latin typeface="+mn-ea"/>
                <a:ea typeface="+mn-ea"/>
              </a:rPr>
              <a:t>消息传递通信机制</a:t>
            </a:r>
            <a:endParaRPr lang="en-US" altLang="zh-CN" sz="1600" b="0" dirty="0">
              <a:latin typeface="+mn-ea"/>
              <a:ea typeface="+mn-ea"/>
            </a:endParaRPr>
          </a:p>
          <a:p>
            <a:r>
              <a:rPr lang="zh-CN" altLang="en-US" sz="1600" b="0" dirty="0">
                <a:latin typeface="+mn-ea"/>
                <a:ea typeface="+mn-ea"/>
              </a:rPr>
              <a:t>信号量通信机制</a:t>
            </a:r>
            <a:endParaRPr lang="en-US" altLang="zh-CN" sz="1600" b="0" dirty="0">
              <a:latin typeface="+mn-ea"/>
              <a:ea typeface="+mn-ea"/>
            </a:endParaRPr>
          </a:p>
          <a:p>
            <a:r>
              <a:rPr lang="zh-CN" altLang="en-US" sz="1600" b="0" dirty="0">
                <a:latin typeface="+mn-ea"/>
                <a:ea typeface="+mn-ea"/>
              </a:rPr>
              <a:t>共享主存通信机制</a:t>
            </a:r>
            <a:endParaRPr lang="zh-CN" altLang="en-US" sz="1600" b="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txBox="1">
            <a:spLocks noChangeArrowheads="1"/>
          </p:cNvSpPr>
          <p:nvPr/>
        </p:nvSpPr>
        <p:spPr>
          <a:xfrm>
            <a:off x="1388551" y="1740466"/>
            <a:ext cx="10193849" cy="3487737"/>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400" b="0" dirty="0">
                <a:latin typeface="+mn-ea"/>
                <a:ea typeface="+mn-ea"/>
              </a:rPr>
              <a:t>a. </a:t>
            </a:r>
            <a:r>
              <a:rPr lang="zh-CN" altLang="en-US" sz="2400" b="0" dirty="0">
                <a:latin typeface="+mn-ea"/>
                <a:ea typeface="+mn-ea"/>
              </a:rPr>
              <a:t>画出描述子进程执行先后次序的进程流图。</a:t>
            </a:r>
            <a:r>
              <a:rPr lang="en-US" altLang="zh-CN" sz="2400" b="0" dirty="0">
                <a:latin typeface="+mn-ea"/>
                <a:ea typeface="+mn-ea"/>
              </a:rPr>
              <a:t>(</a:t>
            </a:r>
            <a:r>
              <a:rPr lang="zh-CN" altLang="en-US" sz="2400" b="0" dirty="0">
                <a:latin typeface="+mn-ea"/>
                <a:ea typeface="+mn-ea"/>
              </a:rPr>
              <a:t>各</a:t>
            </a:r>
            <a:r>
              <a:rPr lang="zh-CN" altLang="en-US" sz="2400" b="0" dirty="0" smtClean="0">
                <a:latin typeface="+mn-ea"/>
                <a:ea typeface="+mn-ea"/>
              </a:rPr>
              <a:t>进程分别</a:t>
            </a:r>
            <a:r>
              <a:rPr lang="zh-CN" altLang="en-US" sz="2400" b="0" dirty="0">
                <a:latin typeface="+mn-ea"/>
                <a:ea typeface="+mn-ea"/>
              </a:rPr>
              <a:t>用其对应的函数名或包含其进程号的符号名标识</a:t>
            </a:r>
            <a:r>
              <a:rPr lang="en-US" altLang="zh-CN" sz="2400" b="0" dirty="0">
                <a:latin typeface="+mn-ea"/>
                <a:ea typeface="+mn-ea"/>
              </a:rPr>
              <a:t>)</a:t>
            </a:r>
            <a:r>
              <a:rPr lang="zh-CN" altLang="en-US" sz="2400" b="0" dirty="0">
                <a:latin typeface="+mn-ea"/>
                <a:ea typeface="+mn-ea"/>
              </a:rPr>
              <a:t>。</a:t>
            </a:r>
            <a:endParaRPr lang="zh-CN" altLang="en-US" sz="2400" b="0" dirty="0">
              <a:latin typeface="+mn-ea"/>
              <a:ea typeface="+mn-ea"/>
            </a:endParaRPr>
          </a:p>
          <a:p>
            <a:pPr>
              <a:lnSpc>
                <a:spcPct val="130000"/>
              </a:lnSpc>
              <a:buFont typeface="Wingdings" panose="05000000000000000000" pitchFamily="2" charset="2"/>
              <a:buNone/>
            </a:pPr>
            <a:r>
              <a:rPr lang="en-US" altLang="zh-CN" sz="2400" b="0" dirty="0">
                <a:latin typeface="+mn-ea"/>
                <a:ea typeface="+mn-ea"/>
              </a:rPr>
              <a:t>b. </a:t>
            </a:r>
            <a:r>
              <a:rPr lang="zh-CN" altLang="en-US" sz="2400" b="0" dirty="0">
                <a:latin typeface="+mn-ea"/>
                <a:ea typeface="+mn-ea"/>
              </a:rPr>
              <a:t>这个程序执行时最多可能有几个进程同时存在？</a:t>
            </a:r>
            <a:r>
              <a:rPr lang="zh-CN" altLang="en-US" sz="2400" b="0" dirty="0" smtClean="0">
                <a:latin typeface="+mn-ea"/>
                <a:ea typeface="+mn-ea"/>
              </a:rPr>
              <a:t>同时存在</a:t>
            </a:r>
            <a:r>
              <a:rPr lang="zh-CN" altLang="en-US" sz="2400" b="0" dirty="0">
                <a:latin typeface="+mn-ea"/>
                <a:ea typeface="+mn-ea"/>
              </a:rPr>
              <a:t>的进程数最多时分别是哪几个进程？</a:t>
            </a:r>
            <a:endParaRPr lang="zh-CN" altLang="en-US" sz="2400" b="0" dirty="0">
              <a:latin typeface="+mn-ea"/>
              <a:ea typeface="+mn-ea"/>
            </a:endParaRPr>
          </a:p>
          <a:p>
            <a:pPr>
              <a:lnSpc>
                <a:spcPct val="130000"/>
              </a:lnSpc>
              <a:buFont typeface="Wingdings" panose="05000000000000000000" pitchFamily="2" charset="2"/>
              <a:buNone/>
            </a:pPr>
            <a:r>
              <a:rPr lang="en-US" altLang="zh-CN" sz="2400" b="0" dirty="0">
                <a:latin typeface="+mn-ea"/>
                <a:ea typeface="+mn-ea"/>
              </a:rPr>
              <a:t>c.  </a:t>
            </a:r>
            <a:r>
              <a:rPr lang="zh-CN" altLang="en-US" sz="2400" b="0" dirty="0">
                <a:latin typeface="+mn-ea"/>
                <a:ea typeface="+mn-ea"/>
              </a:rPr>
              <a:t>程序执行时，“整个程序终止”被输出几次？分别</a:t>
            </a:r>
            <a:r>
              <a:rPr lang="zh-CN" altLang="en-US" sz="2400" b="0" dirty="0" smtClean="0">
                <a:latin typeface="+mn-ea"/>
                <a:ea typeface="+mn-ea"/>
              </a:rPr>
              <a:t>是哪些</a:t>
            </a:r>
            <a:r>
              <a:rPr lang="zh-CN" altLang="en-US" sz="2400" b="0" dirty="0">
                <a:latin typeface="+mn-ea"/>
                <a:ea typeface="+mn-ea"/>
              </a:rPr>
              <a:t>进程输出的？</a:t>
            </a:r>
            <a:endParaRPr lang="zh-CN" altLang="en-US" sz="2400" b="0" dirty="0">
              <a:latin typeface="+mn-ea"/>
              <a:ea typeface="+mn-ea"/>
            </a:endParaRPr>
          </a:p>
        </p:txBody>
      </p:sp>
      <p:sp>
        <p:nvSpPr>
          <p:cNvPr id="4" name="Rectangle 4"/>
          <p:cNvSpPr>
            <a:spLocks noChangeArrowheads="1"/>
          </p:cNvSpPr>
          <p:nvPr/>
        </p:nvSpPr>
        <p:spPr bwMode="auto">
          <a:xfrm>
            <a:off x="1052001" y="1068953"/>
            <a:ext cx="5160963" cy="52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b="1" dirty="0">
                <a:solidFill>
                  <a:schemeClr val="tx1"/>
                </a:solidFill>
                <a:latin typeface="宋体" pitchFamily="2" charset="-122"/>
              </a:rPr>
              <a:t>ⅱ </a:t>
            </a:r>
            <a:r>
              <a:rPr lang="zh-CN" altLang="en-US" sz="2400" b="1" dirty="0">
                <a:solidFill>
                  <a:schemeClr val="tx1"/>
                </a:solidFill>
                <a:latin typeface="Times New Roman" panose="02020603050405020304" pitchFamily="18" charset="0"/>
              </a:rPr>
              <a:t>试回答如下问题       </a:t>
            </a:r>
            <a:endParaRPr lang="zh-CN" altLang="en-US"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txBox="1">
            <a:spLocks noChangeArrowheads="1"/>
          </p:cNvSpPr>
          <p:nvPr/>
        </p:nvSpPr>
        <p:spPr>
          <a:xfrm>
            <a:off x="1134687" y="4803592"/>
            <a:ext cx="7643813" cy="1150937"/>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400" b="0" dirty="0">
                <a:latin typeface="+mn-ea"/>
                <a:ea typeface="+mn-ea"/>
              </a:rPr>
              <a:t>b. </a:t>
            </a:r>
            <a:r>
              <a:rPr lang="zh-CN" altLang="en-US" sz="2400" b="0" dirty="0">
                <a:latin typeface="+mn-ea"/>
                <a:ea typeface="+mn-ea"/>
              </a:rPr>
              <a:t>最多</a:t>
            </a:r>
            <a:r>
              <a:rPr lang="en-US" altLang="zh-CN" sz="2400" b="0" dirty="0">
                <a:latin typeface="+mn-ea"/>
                <a:ea typeface="+mn-ea"/>
              </a:rPr>
              <a:t>4</a:t>
            </a:r>
            <a:r>
              <a:rPr lang="zh-CN" altLang="en-US" sz="2400" b="0" dirty="0">
                <a:latin typeface="+mn-ea"/>
                <a:ea typeface="+mn-ea"/>
              </a:rPr>
              <a:t>个进程同时存在，分别是</a:t>
            </a:r>
            <a:r>
              <a:rPr lang="en-US" altLang="zh-CN" sz="2400" b="0" dirty="0">
                <a:latin typeface="+mn-ea"/>
                <a:ea typeface="+mn-ea"/>
              </a:rPr>
              <a:t>main</a:t>
            </a:r>
            <a:r>
              <a:rPr lang="zh-CN" altLang="en-US" sz="2400" b="0" dirty="0">
                <a:latin typeface="+mn-ea"/>
                <a:ea typeface="+mn-ea"/>
              </a:rPr>
              <a:t>、</a:t>
            </a:r>
            <a:r>
              <a:rPr lang="en-US" altLang="zh-CN" sz="2400" b="0" dirty="0">
                <a:latin typeface="+mn-ea"/>
                <a:ea typeface="+mn-ea"/>
              </a:rPr>
              <a:t>p3</a:t>
            </a:r>
            <a:r>
              <a:rPr lang="zh-CN" altLang="en-US" sz="2400" b="0" dirty="0">
                <a:latin typeface="+mn-ea"/>
                <a:ea typeface="+mn-ea"/>
              </a:rPr>
              <a:t>、</a:t>
            </a:r>
            <a:r>
              <a:rPr lang="en-US" altLang="zh-CN" sz="2400" b="0" dirty="0">
                <a:latin typeface="+mn-ea"/>
                <a:ea typeface="+mn-ea"/>
              </a:rPr>
              <a:t>p4</a:t>
            </a:r>
            <a:r>
              <a:rPr lang="zh-CN" altLang="en-US" sz="2400" b="0" dirty="0">
                <a:latin typeface="+mn-ea"/>
                <a:ea typeface="+mn-ea"/>
              </a:rPr>
              <a:t>、</a:t>
            </a:r>
            <a:r>
              <a:rPr lang="en-US" altLang="zh-CN" sz="2400" b="0" dirty="0">
                <a:latin typeface="+mn-ea"/>
                <a:ea typeface="+mn-ea"/>
              </a:rPr>
              <a:t>p5 </a:t>
            </a:r>
            <a:r>
              <a:rPr lang="zh-CN" altLang="en-US" sz="2400" b="0" dirty="0">
                <a:latin typeface="+mn-ea"/>
                <a:ea typeface="+mn-ea"/>
              </a:rPr>
              <a:t>。</a:t>
            </a:r>
            <a:endParaRPr lang="zh-CN" altLang="en-US" sz="2400" b="0" dirty="0">
              <a:latin typeface="+mn-ea"/>
              <a:ea typeface="+mn-ea"/>
            </a:endParaRPr>
          </a:p>
          <a:p>
            <a:pPr>
              <a:lnSpc>
                <a:spcPct val="130000"/>
              </a:lnSpc>
              <a:buFont typeface="Wingdings" panose="05000000000000000000" pitchFamily="2" charset="2"/>
              <a:buNone/>
            </a:pPr>
            <a:r>
              <a:rPr lang="en-US" altLang="zh-CN" sz="2400" b="0" dirty="0">
                <a:latin typeface="+mn-ea"/>
                <a:ea typeface="+mn-ea"/>
              </a:rPr>
              <a:t>c.   3</a:t>
            </a:r>
            <a:r>
              <a:rPr lang="zh-CN" altLang="en-US" sz="2400" b="0" dirty="0">
                <a:latin typeface="+mn-ea"/>
                <a:ea typeface="+mn-ea"/>
              </a:rPr>
              <a:t>次，</a:t>
            </a:r>
            <a:r>
              <a:rPr lang="en-US" altLang="zh-CN" sz="2400" b="0" dirty="0">
                <a:latin typeface="+mn-ea"/>
                <a:ea typeface="+mn-ea"/>
              </a:rPr>
              <a:t>main</a:t>
            </a:r>
            <a:r>
              <a:rPr lang="zh-CN" altLang="en-US" sz="2400" b="0" dirty="0">
                <a:latin typeface="+mn-ea"/>
                <a:ea typeface="+mn-ea"/>
              </a:rPr>
              <a:t>、</a:t>
            </a:r>
            <a:r>
              <a:rPr lang="en-US" altLang="zh-CN" sz="2400" b="0" dirty="0">
                <a:latin typeface="+mn-ea"/>
                <a:ea typeface="+mn-ea"/>
              </a:rPr>
              <a:t>p3</a:t>
            </a:r>
            <a:r>
              <a:rPr lang="zh-CN" altLang="en-US" sz="2400" b="0" dirty="0">
                <a:latin typeface="+mn-ea"/>
                <a:ea typeface="+mn-ea"/>
              </a:rPr>
              <a:t>、</a:t>
            </a:r>
            <a:r>
              <a:rPr lang="en-US" altLang="zh-CN" sz="2400" b="0" dirty="0">
                <a:latin typeface="+mn-ea"/>
                <a:ea typeface="+mn-ea"/>
              </a:rPr>
              <a:t>p4 </a:t>
            </a:r>
            <a:r>
              <a:rPr lang="zh-CN" altLang="en-US" sz="2400" b="0" dirty="0">
                <a:latin typeface="+mn-ea"/>
                <a:ea typeface="+mn-ea"/>
              </a:rPr>
              <a:t>。</a:t>
            </a:r>
            <a:endParaRPr lang="zh-CN" altLang="en-US" sz="2400" b="0" dirty="0">
              <a:latin typeface="+mn-ea"/>
              <a:ea typeface="+mn-ea"/>
            </a:endParaRPr>
          </a:p>
        </p:txBody>
      </p:sp>
      <p:sp>
        <p:nvSpPr>
          <p:cNvPr id="4" name="Rectangle 22"/>
          <p:cNvSpPr>
            <a:spLocks noChangeArrowheads="1"/>
          </p:cNvSpPr>
          <p:nvPr/>
        </p:nvSpPr>
        <p:spPr bwMode="auto">
          <a:xfrm>
            <a:off x="826712" y="830079"/>
            <a:ext cx="76581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dirty="0">
                <a:solidFill>
                  <a:schemeClr val="tx1"/>
                </a:solidFill>
                <a:latin typeface="宋体" pitchFamily="2" charset="-122"/>
              </a:rPr>
              <a:t>ⅲ </a:t>
            </a:r>
            <a:r>
              <a:rPr lang="zh-CN" altLang="en-US" sz="2400" dirty="0">
                <a:solidFill>
                  <a:schemeClr val="tx1"/>
                </a:solidFill>
                <a:latin typeface="Times New Roman" panose="02020603050405020304" pitchFamily="18" charset="0"/>
              </a:rPr>
              <a:t>问题答案</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
        <p:nvSpPr>
          <p:cNvPr id="5" name="Rectangle 23"/>
          <p:cNvSpPr>
            <a:spLocks noChangeArrowheads="1"/>
          </p:cNvSpPr>
          <p:nvPr/>
        </p:nvSpPr>
        <p:spPr bwMode="auto">
          <a:xfrm>
            <a:off x="1177550" y="1401579"/>
            <a:ext cx="93821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b="0">
                <a:solidFill>
                  <a:schemeClr val="tx1"/>
                </a:solidFill>
                <a:latin typeface="Times New Roman" panose="02020603050405020304" pitchFamily="18" charset="0"/>
              </a:rPr>
              <a:t>a.</a:t>
            </a:r>
            <a:endParaRPr lang="en-US" altLang="zh-CN" sz="2400" b="0">
              <a:solidFill>
                <a:schemeClr val="tx1"/>
              </a:solidFill>
              <a:latin typeface="Times New Roman" panose="02020603050405020304" pitchFamily="18" charset="0"/>
            </a:endParaRPr>
          </a:p>
        </p:txBody>
      </p:sp>
      <p:grpSp>
        <p:nvGrpSpPr>
          <p:cNvPr id="6" name="Group 79"/>
          <p:cNvGrpSpPr/>
          <p:nvPr/>
        </p:nvGrpSpPr>
        <p:grpSpPr bwMode="auto">
          <a:xfrm>
            <a:off x="2614237" y="1660342"/>
            <a:ext cx="1414463" cy="2516187"/>
            <a:chOff x="1634" y="923"/>
            <a:chExt cx="891" cy="1585"/>
          </a:xfrm>
        </p:grpSpPr>
        <p:sp>
          <p:nvSpPr>
            <p:cNvPr id="7" name="Text Box 73"/>
            <p:cNvSpPr txBox="1">
              <a:spLocks noChangeArrowheads="1"/>
            </p:cNvSpPr>
            <p:nvPr/>
          </p:nvSpPr>
          <p:spPr bwMode="auto">
            <a:xfrm>
              <a:off x="1634" y="1760"/>
              <a:ext cx="212"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600" b="0">
                  <a:solidFill>
                    <a:schemeClr val="tx1"/>
                  </a:solidFill>
                  <a:latin typeface="Times New Roman" panose="02020603050405020304" pitchFamily="18" charset="0"/>
                </a:rPr>
                <a:t>p</a:t>
              </a:r>
              <a:r>
                <a:rPr lang="en-US" altLang="zh-CN" sz="1400" b="0">
                  <a:solidFill>
                    <a:schemeClr val="tx1"/>
                  </a:solidFill>
                  <a:latin typeface="Times New Roman" panose="02020603050405020304" pitchFamily="18" charset="0"/>
                </a:rPr>
                <a:t>3</a:t>
              </a:r>
              <a:endParaRPr lang="en-US" altLang="zh-CN" sz="1400" b="0">
                <a:solidFill>
                  <a:schemeClr val="tx1"/>
                </a:solidFill>
                <a:latin typeface="Times New Roman" panose="02020603050405020304" pitchFamily="18" charset="0"/>
              </a:endParaRPr>
            </a:p>
          </p:txBody>
        </p:sp>
        <p:sp>
          <p:nvSpPr>
            <p:cNvPr id="8" name="Text Box 74"/>
            <p:cNvSpPr txBox="1">
              <a:spLocks noChangeArrowheads="1"/>
            </p:cNvSpPr>
            <p:nvPr/>
          </p:nvSpPr>
          <p:spPr bwMode="auto">
            <a:xfrm>
              <a:off x="1890" y="1903"/>
              <a:ext cx="212"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600" b="0">
                  <a:solidFill>
                    <a:schemeClr val="tx1"/>
                  </a:solidFill>
                  <a:latin typeface="Times New Roman" panose="02020603050405020304" pitchFamily="18" charset="0"/>
                </a:rPr>
                <a:t>p</a:t>
              </a:r>
              <a:r>
                <a:rPr lang="en-US" altLang="zh-CN" sz="1400" b="0">
                  <a:solidFill>
                    <a:schemeClr val="tx1"/>
                  </a:solidFill>
                  <a:latin typeface="Times New Roman" panose="02020603050405020304" pitchFamily="18" charset="0"/>
                </a:rPr>
                <a:t>4</a:t>
              </a:r>
              <a:r>
                <a:rPr lang="en-US" altLang="zh-CN" sz="1600" b="0" baseline="-25000">
                  <a:solidFill>
                    <a:schemeClr val="tx1"/>
                  </a:solidFill>
                  <a:latin typeface="Times New Roman" panose="02020603050405020304" pitchFamily="18" charset="0"/>
                </a:rPr>
                <a:t> </a:t>
              </a:r>
              <a:endParaRPr lang="en-US" altLang="zh-CN" sz="1600" b="0">
                <a:solidFill>
                  <a:schemeClr val="tx1"/>
                </a:solidFill>
                <a:latin typeface="Times New Roman" panose="02020603050405020304" pitchFamily="18" charset="0"/>
              </a:endParaRPr>
            </a:p>
          </p:txBody>
        </p:sp>
        <p:sp>
          <p:nvSpPr>
            <p:cNvPr id="9" name="Oval 5"/>
            <p:cNvSpPr>
              <a:spLocks noChangeArrowheads="1"/>
            </p:cNvSpPr>
            <p:nvPr/>
          </p:nvSpPr>
          <p:spPr bwMode="auto">
            <a:xfrm>
              <a:off x="1970" y="2358"/>
              <a:ext cx="154" cy="150"/>
            </a:xfrm>
            <a:prstGeom prst="ellipse">
              <a:avLst/>
            </a:prstGeom>
            <a:solidFill>
              <a:srgbClr val="FFFFFF"/>
            </a:solidFill>
            <a:ln w="9525">
              <a:solidFill>
                <a:srgbClr val="000000"/>
              </a:solidFill>
              <a:round/>
            </a:ln>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96000"/>
                </a:lnSpc>
                <a:spcBef>
                  <a:spcPct val="0"/>
                </a:spcBef>
                <a:buClrTx/>
                <a:buSzTx/>
                <a:buFontTx/>
                <a:buNone/>
              </a:pPr>
              <a:r>
                <a:rPr lang="en-US" altLang="zh-CN" sz="1400" b="0">
                  <a:solidFill>
                    <a:schemeClr val="tx1"/>
                  </a:solidFill>
                </a:rPr>
                <a:t>F</a:t>
              </a:r>
              <a:endParaRPr lang="en-US" altLang="zh-CN" sz="2800" b="0">
                <a:solidFill>
                  <a:schemeClr val="tx1"/>
                </a:solidFill>
              </a:endParaRPr>
            </a:p>
          </p:txBody>
        </p:sp>
        <p:sp>
          <p:nvSpPr>
            <p:cNvPr id="10" name="Text Box 12"/>
            <p:cNvSpPr txBox="1">
              <a:spLocks noChangeArrowheads="1"/>
            </p:cNvSpPr>
            <p:nvPr/>
          </p:nvSpPr>
          <p:spPr bwMode="auto">
            <a:xfrm>
              <a:off x="1644" y="1309"/>
              <a:ext cx="212"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600" b="0">
                  <a:solidFill>
                    <a:schemeClr val="tx1"/>
                  </a:solidFill>
                  <a:latin typeface="Times New Roman" panose="02020603050405020304" pitchFamily="18" charset="0"/>
                </a:rPr>
                <a:t>p</a:t>
              </a:r>
              <a:r>
                <a:rPr lang="en-US" altLang="zh-CN" sz="1400" b="0">
                  <a:solidFill>
                    <a:schemeClr val="tx1"/>
                  </a:solidFill>
                  <a:latin typeface="Times New Roman" panose="02020603050405020304" pitchFamily="18" charset="0"/>
                </a:rPr>
                <a:t>2</a:t>
              </a:r>
              <a:endParaRPr lang="en-US" altLang="zh-CN" sz="1400" b="0">
                <a:solidFill>
                  <a:schemeClr val="tx1"/>
                </a:solidFill>
                <a:latin typeface="Times New Roman" panose="02020603050405020304" pitchFamily="18" charset="0"/>
              </a:endParaRPr>
            </a:p>
          </p:txBody>
        </p:sp>
        <p:sp>
          <p:nvSpPr>
            <p:cNvPr id="11" name="Line 13"/>
            <p:cNvSpPr>
              <a:spLocks noChangeShapeType="1"/>
            </p:cNvSpPr>
            <p:nvPr/>
          </p:nvSpPr>
          <p:spPr bwMode="auto">
            <a:xfrm>
              <a:off x="2049" y="1088"/>
              <a:ext cx="2" cy="608"/>
            </a:xfrm>
            <a:prstGeom prst="line">
              <a:avLst/>
            </a:prstGeom>
            <a:noFill/>
            <a:ln w="1270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Oval 15"/>
            <p:cNvSpPr>
              <a:spLocks noChangeArrowheads="1"/>
            </p:cNvSpPr>
            <p:nvPr/>
          </p:nvSpPr>
          <p:spPr bwMode="auto">
            <a:xfrm>
              <a:off x="2033" y="1690"/>
              <a:ext cx="40" cy="43"/>
            </a:xfrm>
            <a:prstGeom prst="ellipse">
              <a:avLst/>
            </a:prstGeom>
            <a:solidFill>
              <a:srgbClr val="FFFFFF"/>
            </a:solidFill>
            <a:ln w="9525">
              <a:solidFill>
                <a:srgbClr val="000000"/>
              </a:solidFill>
              <a:round/>
            </a:ln>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400">
                <a:solidFill>
                  <a:srgbClr val="4138FA"/>
                </a:solidFill>
              </a:endParaRPr>
            </a:p>
          </p:txBody>
        </p:sp>
        <p:sp>
          <p:nvSpPr>
            <p:cNvPr id="13" name="Line 16"/>
            <p:cNvSpPr>
              <a:spLocks noChangeShapeType="1"/>
            </p:cNvSpPr>
            <p:nvPr/>
          </p:nvSpPr>
          <p:spPr bwMode="auto">
            <a:xfrm flipH="1">
              <a:off x="2042" y="1734"/>
              <a:ext cx="5" cy="630"/>
            </a:xfrm>
            <a:prstGeom prst="line">
              <a:avLst/>
            </a:prstGeom>
            <a:noFill/>
            <a:ln w="1270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 name="Oval 17"/>
            <p:cNvSpPr>
              <a:spLocks noChangeArrowheads="1"/>
            </p:cNvSpPr>
            <p:nvPr/>
          </p:nvSpPr>
          <p:spPr bwMode="auto">
            <a:xfrm>
              <a:off x="1968" y="923"/>
              <a:ext cx="154" cy="150"/>
            </a:xfrm>
            <a:prstGeom prst="ellipse">
              <a:avLst/>
            </a:prstGeom>
            <a:solidFill>
              <a:srgbClr val="FFFFFF"/>
            </a:solidFill>
            <a:ln w="9525">
              <a:solidFill>
                <a:srgbClr val="000000"/>
              </a:solidFill>
              <a:round/>
            </a:ln>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96000"/>
                </a:lnSpc>
                <a:spcBef>
                  <a:spcPct val="0"/>
                </a:spcBef>
                <a:buClrTx/>
                <a:buSzTx/>
                <a:buFontTx/>
                <a:buNone/>
              </a:pPr>
              <a:r>
                <a:rPr lang="en-US" altLang="zh-CN" sz="1400" b="0">
                  <a:solidFill>
                    <a:schemeClr val="tx1"/>
                  </a:solidFill>
                </a:rPr>
                <a:t>S</a:t>
              </a:r>
              <a:endParaRPr lang="en-US" altLang="zh-CN" sz="2800" b="0">
                <a:solidFill>
                  <a:schemeClr val="tx1"/>
                </a:solidFill>
              </a:endParaRPr>
            </a:p>
          </p:txBody>
        </p:sp>
        <p:sp>
          <p:nvSpPr>
            <p:cNvPr id="15" name="Arc 18"/>
            <p:cNvSpPr/>
            <p:nvPr/>
          </p:nvSpPr>
          <p:spPr bwMode="auto">
            <a:xfrm flipH="1">
              <a:off x="1818" y="1081"/>
              <a:ext cx="228" cy="621"/>
            </a:xfrm>
            <a:custGeom>
              <a:avLst/>
              <a:gdLst>
                <a:gd name="T0" fmla="*/ 0 w 22679"/>
                <a:gd name="T1" fmla="*/ 0 h 43200"/>
                <a:gd name="T2" fmla="*/ 0 w 22679"/>
                <a:gd name="T3" fmla="*/ 0 h 43200"/>
                <a:gd name="T4" fmla="*/ 0 w 22679"/>
                <a:gd name="T5" fmla="*/ 0 h 43200"/>
                <a:gd name="T6" fmla="*/ 0 60000 65536"/>
                <a:gd name="T7" fmla="*/ 0 60000 65536"/>
                <a:gd name="T8" fmla="*/ 0 60000 65536"/>
              </a:gdLst>
              <a:ahLst/>
              <a:cxnLst>
                <a:cxn ang="T6">
                  <a:pos x="T0" y="T1"/>
                </a:cxn>
                <a:cxn ang="T7">
                  <a:pos x="T2" y="T3"/>
                </a:cxn>
                <a:cxn ang="T8">
                  <a:pos x="T4" y="T5"/>
                </a:cxn>
              </a:cxnLst>
              <a:rect l="0" t="0" r="r" b="b"/>
              <a:pathLst>
                <a:path w="22679" h="43200" fill="none" extrusionOk="0">
                  <a:moveTo>
                    <a:pt x="-1" y="26"/>
                  </a:moveTo>
                  <a:cubicBezTo>
                    <a:pt x="359" y="8"/>
                    <a:pt x="719" y="0"/>
                    <a:pt x="1079" y="0"/>
                  </a:cubicBezTo>
                  <a:cubicBezTo>
                    <a:pt x="13008" y="0"/>
                    <a:pt x="22679" y="9670"/>
                    <a:pt x="22679" y="21600"/>
                  </a:cubicBezTo>
                  <a:cubicBezTo>
                    <a:pt x="22679" y="33516"/>
                    <a:pt x="13028" y="43181"/>
                    <a:pt x="1111" y="43199"/>
                  </a:cubicBezTo>
                </a:path>
                <a:path w="22679" h="43200" stroke="0" extrusionOk="0">
                  <a:moveTo>
                    <a:pt x="-1" y="26"/>
                  </a:moveTo>
                  <a:cubicBezTo>
                    <a:pt x="359" y="8"/>
                    <a:pt x="719" y="0"/>
                    <a:pt x="1079" y="0"/>
                  </a:cubicBezTo>
                  <a:cubicBezTo>
                    <a:pt x="13008" y="0"/>
                    <a:pt x="22679" y="9670"/>
                    <a:pt x="22679" y="21600"/>
                  </a:cubicBezTo>
                  <a:cubicBezTo>
                    <a:pt x="22679" y="33516"/>
                    <a:pt x="13028" y="43181"/>
                    <a:pt x="1111" y="43199"/>
                  </a:cubicBezTo>
                  <a:lnTo>
                    <a:pt x="1079" y="21600"/>
                  </a:lnTo>
                  <a:lnTo>
                    <a:pt x="-1" y="26"/>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19"/>
            <p:cNvSpPr/>
            <p:nvPr/>
          </p:nvSpPr>
          <p:spPr bwMode="auto">
            <a:xfrm flipH="1">
              <a:off x="1799" y="1725"/>
              <a:ext cx="227" cy="621"/>
            </a:xfrm>
            <a:custGeom>
              <a:avLst/>
              <a:gdLst>
                <a:gd name="T0" fmla="*/ 0 w 22679"/>
                <a:gd name="T1" fmla="*/ 0 h 43200"/>
                <a:gd name="T2" fmla="*/ 0 w 22679"/>
                <a:gd name="T3" fmla="*/ 0 h 43200"/>
                <a:gd name="T4" fmla="*/ 0 w 22679"/>
                <a:gd name="T5" fmla="*/ 0 h 43200"/>
                <a:gd name="T6" fmla="*/ 0 60000 65536"/>
                <a:gd name="T7" fmla="*/ 0 60000 65536"/>
                <a:gd name="T8" fmla="*/ 0 60000 65536"/>
              </a:gdLst>
              <a:ahLst/>
              <a:cxnLst>
                <a:cxn ang="T6">
                  <a:pos x="T0" y="T1"/>
                </a:cxn>
                <a:cxn ang="T7">
                  <a:pos x="T2" y="T3"/>
                </a:cxn>
                <a:cxn ang="T8">
                  <a:pos x="T4" y="T5"/>
                </a:cxn>
              </a:cxnLst>
              <a:rect l="0" t="0" r="r" b="b"/>
              <a:pathLst>
                <a:path w="22679" h="43200" fill="none" extrusionOk="0">
                  <a:moveTo>
                    <a:pt x="-1" y="26"/>
                  </a:moveTo>
                  <a:cubicBezTo>
                    <a:pt x="359" y="8"/>
                    <a:pt x="719" y="0"/>
                    <a:pt x="1079" y="0"/>
                  </a:cubicBezTo>
                  <a:cubicBezTo>
                    <a:pt x="13008" y="0"/>
                    <a:pt x="22679" y="9670"/>
                    <a:pt x="22679" y="21600"/>
                  </a:cubicBezTo>
                  <a:cubicBezTo>
                    <a:pt x="22679" y="33516"/>
                    <a:pt x="13028" y="43181"/>
                    <a:pt x="1111" y="43199"/>
                  </a:cubicBezTo>
                </a:path>
                <a:path w="22679" h="43200" stroke="0" extrusionOk="0">
                  <a:moveTo>
                    <a:pt x="-1" y="26"/>
                  </a:moveTo>
                  <a:cubicBezTo>
                    <a:pt x="359" y="8"/>
                    <a:pt x="719" y="0"/>
                    <a:pt x="1079" y="0"/>
                  </a:cubicBezTo>
                  <a:cubicBezTo>
                    <a:pt x="13008" y="0"/>
                    <a:pt x="22679" y="9670"/>
                    <a:pt x="22679" y="21600"/>
                  </a:cubicBezTo>
                  <a:cubicBezTo>
                    <a:pt x="22679" y="33516"/>
                    <a:pt x="13028" y="43181"/>
                    <a:pt x="1111" y="43199"/>
                  </a:cubicBezTo>
                  <a:lnTo>
                    <a:pt x="1079" y="21600"/>
                  </a:lnTo>
                  <a:lnTo>
                    <a:pt x="-1" y="26"/>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Arc 20"/>
            <p:cNvSpPr/>
            <p:nvPr/>
          </p:nvSpPr>
          <p:spPr bwMode="auto">
            <a:xfrm>
              <a:off x="2078" y="1725"/>
              <a:ext cx="180" cy="621"/>
            </a:xfrm>
            <a:custGeom>
              <a:avLst/>
              <a:gdLst>
                <a:gd name="T0" fmla="*/ 0 w 22679"/>
                <a:gd name="T1" fmla="*/ 0 h 43200"/>
                <a:gd name="T2" fmla="*/ 0 w 22679"/>
                <a:gd name="T3" fmla="*/ 0 h 43200"/>
                <a:gd name="T4" fmla="*/ 0 w 22679"/>
                <a:gd name="T5" fmla="*/ 0 h 43200"/>
                <a:gd name="T6" fmla="*/ 0 60000 65536"/>
                <a:gd name="T7" fmla="*/ 0 60000 65536"/>
                <a:gd name="T8" fmla="*/ 0 60000 65536"/>
              </a:gdLst>
              <a:ahLst/>
              <a:cxnLst>
                <a:cxn ang="T6">
                  <a:pos x="T0" y="T1"/>
                </a:cxn>
                <a:cxn ang="T7">
                  <a:pos x="T2" y="T3"/>
                </a:cxn>
                <a:cxn ang="T8">
                  <a:pos x="T4" y="T5"/>
                </a:cxn>
              </a:cxnLst>
              <a:rect l="0" t="0" r="r" b="b"/>
              <a:pathLst>
                <a:path w="22679" h="43200" fill="none" extrusionOk="0">
                  <a:moveTo>
                    <a:pt x="-1" y="26"/>
                  </a:moveTo>
                  <a:cubicBezTo>
                    <a:pt x="359" y="8"/>
                    <a:pt x="719" y="0"/>
                    <a:pt x="1079" y="0"/>
                  </a:cubicBezTo>
                  <a:cubicBezTo>
                    <a:pt x="13008" y="0"/>
                    <a:pt x="22679" y="9670"/>
                    <a:pt x="22679" y="21600"/>
                  </a:cubicBezTo>
                  <a:cubicBezTo>
                    <a:pt x="22679" y="33516"/>
                    <a:pt x="13028" y="43181"/>
                    <a:pt x="1111" y="43199"/>
                  </a:cubicBezTo>
                </a:path>
                <a:path w="22679" h="43200" stroke="0" extrusionOk="0">
                  <a:moveTo>
                    <a:pt x="-1" y="26"/>
                  </a:moveTo>
                  <a:cubicBezTo>
                    <a:pt x="359" y="8"/>
                    <a:pt x="719" y="0"/>
                    <a:pt x="1079" y="0"/>
                  </a:cubicBezTo>
                  <a:cubicBezTo>
                    <a:pt x="13008" y="0"/>
                    <a:pt x="22679" y="9670"/>
                    <a:pt x="22679" y="21600"/>
                  </a:cubicBezTo>
                  <a:cubicBezTo>
                    <a:pt x="22679" y="33516"/>
                    <a:pt x="13028" y="43181"/>
                    <a:pt x="1111" y="43199"/>
                  </a:cubicBezTo>
                  <a:lnTo>
                    <a:pt x="1079" y="21600"/>
                  </a:lnTo>
                  <a:lnTo>
                    <a:pt x="-1" y="26"/>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Text Box 72"/>
            <p:cNvSpPr txBox="1">
              <a:spLocks noChangeArrowheads="1"/>
            </p:cNvSpPr>
            <p:nvPr/>
          </p:nvSpPr>
          <p:spPr bwMode="auto">
            <a:xfrm>
              <a:off x="2146" y="1291"/>
              <a:ext cx="212" cy="2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600" b="0">
                  <a:solidFill>
                    <a:schemeClr val="tx1"/>
                  </a:solidFill>
                  <a:latin typeface="Times New Roman" panose="02020603050405020304" pitchFamily="18" charset="0"/>
                </a:rPr>
                <a:t>p</a:t>
              </a:r>
              <a:r>
                <a:rPr lang="en-US" altLang="zh-CN" sz="1400" b="0">
                  <a:solidFill>
                    <a:schemeClr val="tx1"/>
                  </a:solidFill>
                  <a:latin typeface="Times New Roman" panose="02020603050405020304" pitchFamily="18" charset="0"/>
                </a:rPr>
                <a:t>1</a:t>
              </a:r>
              <a:endParaRPr lang="en-US" altLang="zh-CN" sz="1400" b="0">
                <a:solidFill>
                  <a:schemeClr val="tx1"/>
                </a:solidFill>
                <a:latin typeface="Times New Roman" panose="02020603050405020304" pitchFamily="18" charset="0"/>
              </a:endParaRPr>
            </a:p>
          </p:txBody>
        </p:sp>
        <p:sp>
          <p:nvSpPr>
            <p:cNvPr id="19" name="Text Box 75"/>
            <p:cNvSpPr txBox="1">
              <a:spLocks noChangeArrowheads="1"/>
            </p:cNvSpPr>
            <p:nvPr/>
          </p:nvSpPr>
          <p:spPr bwMode="auto">
            <a:xfrm>
              <a:off x="2313" y="2137"/>
              <a:ext cx="212"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600" b="0">
                  <a:solidFill>
                    <a:schemeClr val="tx1"/>
                  </a:solidFill>
                  <a:latin typeface="Times New Roman" panose="02020603050405020304" pitchFamily="18" charset="0"/>
                </a:rPr>
                <a:t>p</a:t>
              </a:r>
              <a:r>
                <a:rPr lang="en-US" altLang="zh-CN" sz="1400" b="0">
                  <a:solidFill>
                    <a:schemeClr val="tx1"/>
                  </a:solidFill>
                  <a:latin typeface="Times New Roman" panose="02020603050405020304" pitchFamily="18" charset="0"/>
                </a:rPr>
                <a:t>5</a:t>
              </a:r>
              <a:endParaRPr lang="en-US" altLang="zh-CN" sz="1400" b="0">
                <a:solidFill>
                  <a:schemeClr val="tx1"/>
                </a:solidFill>
                <a:latin typeface="Times New Roman" panose="02020603050405020304" pitchFamily="18" charset="0"/>
              </a:endParaRPr>
            </a:p>
          </p:txBody>
        </p:sp>
      </p:grpSp>
      <p:sp>
        <p:nvSpPr>
          <p:cNvPr id="20" name="Text Box 78"/>
          <p:cNvSpPr txBox="1">
            <a:spLocks noChangeArrowheads="1"/>
          </p:cNvSpPr>
          <p:nvPr/>
        </p:nvSpPr>
        <p:spPr bwMode="auto">
          <a:xfrm>
            <a:off x="2077662" y="4300354"/>
            <a:ext cx="24987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子进程进程执行的流图图</a:t>
            </a:r>
            <a:endParaRPr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txBox="1">
            <a:spLocks noChangeArrowheads="1"/>
          </p:cNvSpPr>
          <p:nvPr/>
        </p:nvSpPr>
        <p:spPr>
          <a:xfrm>
            <a:off x="5612942" y="833437"/>
            <a:ext cx="4243388" cy="5854700"/>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500"/>
              </a:lnSpc>
              <a:buFont typeface="Wingdings" panose="05000000000000000000" pitchFamily="2" charset="2"/>
              <a:buNone/>
              <a:defRPr/>
            </a:pPr>
            <a:r>
              <a:rPr lang="zh-CN" altLang="en-US" sz="2000" dirty="0">
                <a:ea typeface="宋体" pitchFamily="2" charset="-122"/>
              </a:rPr>
              <a:t>	</a:t>
            </a:r>
            <a:r>
              <a:rPr lang="zh-CN" altLang="en-US" sz="2000" dirty="0">
                <a:latin typeface="Times New Roman" panose="02020603050405020304" pitchFamily="18" charset="0"/>
                <a:ea typeface="宋体" pitchFamily="2" charset="-122"/>
              </a:rPr>
              <a:t>#include  &lt;sys/types.h&gt;</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#include  &lt;sys/wait.h&gt;</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int  main </a:t>
            </a:r>
            <a:r>
              <a:rPr lang="zh-CN" altLang="en-US" sz="2000" dirty="0" smtClean="0">
                <a:latin typeface="Times New Roman" panose="02020603050405020304" pitchFamily="18" charset="0"/>
                <a:ea typeface="宋体" pitchFamily="2" charset="-122"/>
              </a:rPr>
              <a:t>( ) </a:t>
            </a:r>
            <a:r>
              <a:rPr lang="zh-CN" altLang="en-US"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pid_t  pid;</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int status;</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pid=fork</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if  (pid==0) {</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a:t>
            </a:r>
            <a:r>
              <a:rPr lang="en-US" altLang="zh-CN" sz="1600" dirty="0">
                <a:latin typeface="Times New Roman" panose="02020603050405020304" pitchFamily="18" charset="0"/>
                <a:ea typeface="宋体" pitchFamily="2" charset="-122"/>
              </a:rPr>
              <a:t>6</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；exit</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else</a:t>
            </a:r>
            <a:r>
              <a:rPr lang="en-US" altLang="zh-CN" sz="2000" dirty="0">
                <a:latin typeface="Times New Roman" panose="02020603050405020304" pitchFamily="18" charset="0"/>
                <a:ea typeface="宋体" pitchFamily="2" charset="-122"/>
              </a:rPr>
              <a:t>{</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en-US" altLang="zh-CN" sz="2000" dirty="0" err="1">
                <a:latin typeface="Times New Roman" panose="02020603050405020304" pitchFamily="18" charset="0"/>
                <a:ea typeface="宋体" pitchFamily="2" charset="-122"/>
              </a:rPr>
              <a:t>pid</a:t>
            </a:r>
            <a:r>
              <a:rPr lang="en-US" altLang="zh-CN" sz="2000" dirty="0">
                <a:latin typeface="Times New Roman" panose="02020603050405020304" pitchFamily="18" charset="0"/>
                <a:ea typeface="宋体" pitchFamily="2" charset="-122"/>
              </a:rPr>
              <a:t>=fork</a:t>
            </a:r>
            <a:r>
              <a:rPr lang="en-US" altLang="zh-CN" sz="2000" dirty="0" smtClean="0">
                <a:latin typeface="Times New Roman" panose="02020603050405020304" pitchFamily="18" charset="0"/>
                <a:ea typeface="宋体" pitchFamily="2" charset="-122"/>
              </a:rPr>
              <a:t>( );</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if  (</a:t>
            </a:r>
            <a:r>
              <a:rPr lang="en-US" altLang="zh-CN" sz="2000" dirty="0" err="1">
                <a:latin typeface="Times New Roman" panose="02020603050405020304" pitchFamily="18" charset="0"/>
                <a:ea typeface="宋体" pitchFamily="2" charset="-122"/>
              </a:rPr>
              <a:t>pid</a:t>
            </a:r>
            <a:r>
              <a:rPr lang="en-US" altLang="zh-CN" sz="2000" dirty="0">
                <a:latin typeface="Times New Roman" panose="02020603050405020304" pitchFamily="18" charset="0"/>
                <a:ea typeface="宋体" pitchFamily="2" charset="-122"/>
              </a:rPr>
              <a:t>==0 )  {</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a:t>
            </a:r>
            <a:r>
              <a:rPr lang="en-US" altLang="zh-CN" sz="1600" dirty="0">
                <a:latin typeface="Times New Roman" panose="02020603050405020304" pitchFamily="18" charset="0"/>
                <a:ea typeface="宋体" pitchFamily="2" charset="-122"/>
              </a:rPr>
              <a:t>5</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r>
              <a:rPr lang="en-US" altLang="zh-CN" sz="2000" dirty="0">
                <a:latin typeface="Times New Roman" panose="02020603050405020304" pitchFamily="18" charset="0"/>
                <a:ea typeface="宋体" pitchFamily="2" charset="-122"/>
              </a:rPr>
              <a:t>exit</a:t>
            </a:r>
            <a:r>
              <a:rPr lang="en-US" altLang="zh-CN" sz="2000" dirty="0" smtClean="0">
                <a:latin typeface="Times New Roman" panose="02020603050405020304" pitchFamily="18" charset="0"/>
                <a:ea typeface="宋体" pitchFamily="2" charset="-122"/>
              </a:rPr>
              <a:t>( );</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wait(&amp;status);</a:t>
            </a:r>
            <a:endParaRPr lang="en-US" altLang="zh-CN"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wait(&amp;status);</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a:t>
            </a:r>
            <a:r>
              <a:rPr lang="en-US" altLang="zh-CN" sz="1600" dirty="0">
                <a:latin typeface="Times New Roman" panose="02020603050405020304" pitchFamily="18" charset="0"/>
                <a:ea typeface="宋体" pitchFamily="2" charset="-122"/>
              </a:rPr>
              <a:t>7</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ts val="1500"/>
              </a:lnSpc>
              <a:buFont typeface="Wingdings" panose="05000000000000000000" pitchFamily="2" charset="2"/>
              <a:buNone/>
              <a:defRPr/>
            </a:pPr>
            <a:r>
              <a:rPr lang="zh-CN" altLang="en-US"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p:txBody>
      </p:sp>
      <p:sp>
        <p:nvSpPr>
          <p:cNvPr id="4" name="Rectangle 19"/>
          <p:cNvSpPr>
            <a:spLocks noChangeArrowheads="1"/>
          </p:cNvSpPr>
          <p:nvPr/>
        </p:nvSpPr>
        <p:spPr bwMode="auto">
          <a:xfrm>
            <a:off x="724358" y="935037"/>
            <a:ext cx="26225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a:solidFill>
                  <a:srgbClr val="000099"/>
                </a:solidFill>
                <a:latin typeface="宋体" pitchFamily="2" charset="-122"/>
              </a:rPr>
              <a:t>③ </a:t>
            </a:r>
            <a:r>
              <a:rPr lang="zh-CN" altLang="en-US" sz="2400">
                <a:solidFill>
                  <a:srgbClr val="000099"/>
                </a:solidFill>
                <a:latin typeface="Times New Roman" panose="02020603050405020304" pitchFamily="18" charset="0"/>
              </a:rPr>
              <a:t>应用实例</a:t>
            </a:r>
            <a:r>
              <a:rPr lang="en-US" altLang="zh-CN" sz="2400">
                <a:solidFill>
                  <a:srgbClr val="000099"/>
                </a:solidFill>
                <a:latin typeface="Times New Roman" panose="02020603050405020304" pitchFamily="18" charset="0"/>
              </a:rPr>
              <a:t>1</a:t>
            </a:r>
            <a:r>
              <a:rPr lang="en-US" altLang="zh-CN" sz="2400" b="0">
                <a:solidFill>
                  <a:schemeClr val="tx1"/>
                </a:solidFill>
                <a:latin typeface="Times New Roman" panose="02020603050405020304" pitchFamily="18" charset="0"/>
              </a:rPr>
              <a:t>       </a:t>
            </a:r>
            <a:endParaRPr lang="en-US" altLang="zh-CN" sz="2400" b="0">
              <a:solidFill>
                <a:schemeClr val="tx1"/>
              </a:solidFill>
              <a:latin typeface="Times New Roman" panose="02020603050405020304" pitchFamily="18" charset="0"/>
            </a:endParaRPr>
          </a:p>
        </p:txBody>
      </p:sp>
      <p:grpSp>
        <p:nvGrpSpPr>
          <p:cNvPr id="5" name="Group 23"/>
          <p:cNvGrpSpPr/>
          <p:nvPr/>
        </p:nvGrpSpPr>
        <p:grpSpPr bwMode="auto">
          <a:xfrm>
            <a:off x="1057733" y="1908175"/>
            <a:ext cx="1725612" cy="2709862"/>
            <a:chOff x="637" y="1013"/>
            <a:chExt cx="1087" cy="1707"/>
          </a:xfrm>
        </p:grpSpPr>
        <p:sp>
          <p:nvSpPr>
            <p:cNvPr id="6" name="Oval 4"/>
            <p:cNvSpPr>
              <a:spLocks noChangeArrowheads="1"/>
            </p:cNvSpPr>
            <p:nvPr/>
          </p:nvSpPr>
          <p:spPr bwMode="auto">
            <a:xfrm>
              <a:off x="871" y="1292"/>
              <a:ext cx="576" cy="624"/>
            </a:xfrm>
            <a:prstGeom prst="ellipse">
              <a:avLst/>
            </a:prstGeom>
            <a:solidFill>
              <a:srgbClr val="CC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400">
                <a:solidFill>
                  <a:srgbClr val="4138FA"/>
                </a:solidFill>
              </a:endParaRPr>
            </a:p>
          </p:txBody>
        </p:sp>
        <p:sp>
          <p:nvSpPr>
            <p:cNvPr id="7" name="Line 5"/>
            <p:cNvSpPr>
              <a:spLocks noChangeShapeType="1"/>
            </p:cNvSpPr>
            <p:nvPr/>
          </p:nvSpPr>
          <p:spPr bwMode="auto">
            <a:xfrm>
              <a:off x="1015" y="1880"/>
              <a:ext cx="103" cy="36"/>
            </a:xfrm>
            <a:prstGeom prst="line">
              <a:avLst/>
            </a:prstGeom>
            <a:noFill/>
            <a:ln w="28575">
              <a:solidFill>
                <a:srgbClr val="000000"/>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6"/>
            <p:cNvSpPr>
              <a:spLocks noChangeShapeType="1"/>
            </p:cNvSpPr>
            <p:nvPr/>
          </p:nvSpPr>
          <p:spPr bwMode="auto">
            <a:xfrm flipH="1">
              <a:off x="1196" y="1880"/>
              <a:ext cx="107" cy="36"/>
            </a:xfrm>
            <a:prstGeom prst="line">
              <a:avLst/>
            </a:prstGeom>
            <a:noFill/>
            <a:ln w="28575">
              <a:solidFill>
                <a:srgbClr val="000000"/>
              </a:solidFill>
              <a:rou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Oval 8"/>
            <p:cNvSpPr>
              <a:spLocks noChangeArrowheads="1"/>
            </p:cNvSpPr>
            <p:nvPr/>
          </p:nvSpPr>
          <p:spPr bwMode="auto">
            <a:xfrm>
              <a:off x="1020" y="1034"/>
              <a:ext cx="283" cy="258"/>
            </a:xfrm>
            <a:prstGeom prst="ellipse">
              <a:avLst/>
            </a:prstGeom>
            <a:solidFill>
              <a:srgbClr val="CC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400">
                <a:solidFill>
                  <a:srgbClr val="4138FA"/>
                </a:solidFill>
              </a:endParaRPr>
            </a:p>
          </p:txBody>
        </p:sp>
        <p:sp>
          <p:nvSpPr>
            <p:cNvPr id="10" name="Text Box 9"/>
            <p:cNvSpPr txBox="1">
              <a:spLocks noChangeArrowheads="1"/>
            </p:cNvSpPr>
            <p:nvPr/>
          </p:nvSpPr>
          <p:spPr bwMode="auto">
            <a:xfrm>
              <a:off x="1042" y="1013"/>
              <a:ext cx="24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1800">
                  <a:solidFill>
                    <a:schemeClr val="tx1"/>
                  </a:solidFill>
                </a:rPr>
                <a:t> </a:t>
              </a:r>
              <a:r>
                <a:rPr lang="en-US" altLang="zh-CN" sz="2000" b="0">
                  <a:solidFill>
                    <a:schemeClr val="tx1"/>
                  </a:solidFill>
                  <a:latin typeface="Times New Roman" panose="02020603050405020304" pitchFamily="18" charset="0"/>
                </a:rPr>
                <a:t>s</a:t>
              </a:r>
              <a:endParaRPr lang="en-US" altLang="zh-CN" sz="2000" b="0">
                <a:solidFill>
                  <a:schemeClr val="tx1"/>
                </a:solidFill>
                <a:latin typeface="Times New Roman" panose="02020603050405020304" pitchFamily="18" charset="0"/>
              </a:endParaRPr>
            </a:p>
          </p:txBody>
        </p:sp>
        <p:sp>
          <p:nvSpPr>
            <p:cNvPr id="11" name="Oval 11"/>
            <p:cNvSpPr>
              <a:spLocks noChangeArrowheads="1"/>
            </p:cNvSpPr>
            <p:nvPr/>
          </p:nvSpPr>
          <p:spPr bwMode="auto">
            <a:xfrm>
              <a:off x="1020" y="2426"/>
              <a:ext cx="283" cy="258"/>
            </a:xfrm>
            <a:prstGeom prst="ellipse">
              <a:avLst/>
            </a:prstGeom>
            <a:solidFill>
              <a:srgbClr val="CC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400">
                <a:solidFill>
                  <a:srgbClr val="4138FA"/>
                </a:solidFill>
              </a:endParaRPr>
            </a:p>
          </p:txBody>
        </p:sp>
        <p:sp>
          <p:nvSpPr>
            <p:cNvPr id="12" name="Text Box 12"/>
            <p:cNvSpPr txBox="1">
              <a:spLocks noChangeArrowheads="1"/>
            </p:cNvSpPr>
            <p:nvPr/>
          </p:nvSpPr>
          <p:spPr bwMode="auto">
            <a:xfrm>
              <a:off x="1051" y="2414"/>
              <a:ext cx="24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900" b="0">
                  <a:solidFill>
                    <a:schemeClr val="tx1"/>
                  </a:solidFill>
                </a:rPr>
                <a:t> </a:t>
              </a:r>
              <a:r>
                <a:rPr lang="en-US" altLang="zh-CN" sz="2000" b="0">
                  <a:solidFill>
                    <a:schemeClr val="tx1"/>
                  </a:solidFill>
                  <a:latin typeface="Times New Roman" panose="02020603050405020304" pitchFamily="18" charset="0"/>
                </a:rPr>
                <a:t>f</a:t>
              </a:r>
              <a:endParaRPr lang="en-US" altLang="zh-CN" sz="2000" b="0">
                <a:solidFill>
                  <a:schemeClr val="tx1"/>
                </a:solidFill>
                <a:latin typeface="Times New Roman" panose="02020603050405020304" pitchFamily="18" charset="0"/>
              </a:endParaRPr>
            </a:p>
          </p:txBody>
        </p:sp>
        <p:sp>
          <p:nvSpPr>
            <p:cNvPr id="13" name="Text Box 13"/>
            <p:cNvSpPr txBox="1">
              <a:spLocks noChangeArrowheads="1"/>
            </p:cNvSpPr>
            <p:nvPr/>
          </p:nvSpPr>
          <p:spPr bwMode="auto">
            <a:xfrm>
              <a:off x="637" y="1322"/>
              <a:ext cx="28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2000" b="0">
                  <a:solidFill>
                    <a:schemeClr val="tx1"/>
                  </a:solidFill>
                  <a:latin typeface="Times New Roman" panose="02020603050405020304" pitchFamily="18" charset="0"/>
                </a:rPr>
                <a:t>p</a:t>
              </a:r>
              <a:r>
                <a:rPr lang="en-US" altLang="zh-CN" sz="1600" b="0">
                  <a:solidFill>
                    <a:schemeClr val="tx1"/>
                  </a:solidFill>
                  <a:latin typeface="Times New Roman" panose="02020603050405020304" pitchFamily="18" charset="0"/>
                </a:rPr>
                <a:t>5</a:t>
              </a:r>
              <a:endParaRPr lang="en-US" altLang="zh-CN" sz="1600" b="0">
                <a:solidFill>
                  <a:schemeClr val="tx1"/>
                </a:solidFill>
                <a:latin typeface="Times New Roman" panose="02020603050405020304" pitchFamily="18" charset="0"/>
              </a:endParaRPr>
            </a:p>
          </p:txBody>
        </p:sp>
        <p:sp>
          <p:nvSpPr>
            <p:cNvPr id="14" name="Line 16"/>
            <p:cNvSpPr>
              <a:spLocks noChangeShapeType="1"/>
            </p:cNvSpPr>
            <p:nvPr/>
          </p:nvSpPr>
          <p:spPr bwMode="auto">
            <a:xfrm>
              <a:off x="1165" y="1916"/>
              <a:ext cx="0" cy="52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Text Box 20"/>
            <p:cNvSpPr txBox="1">
              <a:spLocks noChangeArrowheads="1"/>
            </p:cNvSpPr>
            <p:nvPr/>
          </p:nvSpPr>
          <p:spPr bwMode="auto">
            <a:xfrm>
              <a:off x="1442" y="1323"/>
              <a:ext cx="28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2000" b="0">
                  <a:solidFill>
                    <a:schemeClr val="tx1"/>
                  </a:solidFill>
                  <a:latin typeface="Times New Roman" panose="02020603050405020304" pitchFamily="18" charset="0"/>
                </a:rPr>
                <a:t>p</a:t>
              </a:r>
              <a:r>
                <a:rPr lang="en-US" altLang="zh-CN" sz="1600" b="0">
                  <a:solidFill>
                    <a:schemeClr val="tx1"/>
                  </a:solidFill>
                  <a:latin typeface="Times New Roman" panose="02020603050405020304" pitchFamily="18" charset="0"/>
                </a:rPr>
                <a:t>6</a:t>
              </a:r>
              <a:endParaRPr lang="en-US" altLang="zh-CN" sz="1600" b="0">
                <a:solidFill>
                  <a:schemeClr val="tx1"/>
                </a:solidFill>
                <a:latin typeface="Times New Roman" panose="02020603050405020304" pitchFamily="18" charset="0"/>
              </a:endParaRPr>
            </a:p>
          </p:txBody>
        </p:sp>
        <p:sp>
          <p:nvSpPr>
            <p:cNvPr id="16" name="Text Box 22"/>
            <p:cNvSpPr txBox="1">
              <a:spLocks noChangeArrowheads="1"/>
            </p:cNvSpPr>
            <p:nvPr/>
          </p:nvSpPr>
          <p:spPr bwMode="auto">
            <a:xfrm>
              <a:off x="893" y="1990"/>
              <a:ext cx="28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lang="en-US" altLang="zh-CN" sz="2000" b="0">
                  <a:solidFill>
                    <a:schemeClr val="tx1"/>
                  </a:solidFill>
                  <a:latin typeface="Times New Roman" panose="02020603050405020304" pitchFamily="18" charset="0"/>
                </a:rPr>
                <a:t>p</a:t>
              </a:r>
              <a:r>
                <a:rPr lang="en-US" altLang="zh-CN" sz="1600" b="0">
                  <a:solidFill>
                    <a:schemeClr val="tx1"/>
                  </a:solidFill>
                  <a:latin typeface="Times New Roman" panose="02020603050405020304" pitchFamily="18" charset="0"/>
                </a:rPr>
                <a:t>7</a:t>
              </a:r>
              <a:endParaRPr lang="en-US" altLang="zh-CN" sz="1600" b="0">
                <a:solidFill>
                  <a:schemeClr val="tx1"/>
                </a:solidFill>
                <a:latin typeface="Times New Roman" panose="02020603050405020304" pitchFamily="18" charset="0"/>
              </a:endParaRPr>
            </a:p>
          </p:txBody>
        </p:sp>
      </p:grpSp>
      <p:sp>
        <p:nvSpPr>
          <p:cNvPr id="17" name="Text Box 24"/>
          <p:cNvSpPr txBox="1">
            <a:spLocks noChangeArrowheads="1"/>
          </p:cNvSpPr>
          <p:nvPr/>
        </p:nvSpPr>
        <p:spPr bwMode="auto">
          <a:xfrm>
            <a:off x="1241883" y="4808537"/>
            <a:ext cx="1512887"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a:solidFill>
                  <a:schemeClr val="tx1"/>
                </a:solidFill>
                <a:latin typeface="Times New Roman" panose="02020603050405020304" pitchFamily="18" charset="0"/>
              </a:rPr>
              <a:t>3</a:t>
            </a:r>
            <a:r>
              <a:rPr lang="zh-CN" altLang="en-US" sz="1600" b="0">
                <a:solidFill>
                  <a:schemeClr val="tx1"/>
                </a:solidFill>
                <a:latin typeface="Times New Roman" panose="02020603050405020304" pitchFamily="18" charset="0"/>
              </a:rPr>
              <a:t>个合作进程</a:t>
            </a:r>
            <a:endParaRPr lang="zh-CN" altLang="en-US" sz="1600" b="0">
              <a:solidFill>
                <a:schemeClr val="tx1"/>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的进程流图</a:t>
            </a:r>
            <a:endParaRPr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txBox="1">
            <a:spLocks noChangeArrowheads="1"/>
          </p:cNvSpPr>
          <p:nvPr/>
        </p:nvSpPr>
        <p:spPr>
          <a:xfrm>
            <a:off x="127915" y="1396817"/>
            <a:ext cx="5675985" cy="5272088"/>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200"/>
              </a:lnSpc>
              <a:buFont typeface="Wingdings" panose="05000000000000000000" pitchFamily="2" charset="2"/>
              <a:buNone/>
              <a:defRPr/>
            </a:pPr>
            <a:r>
              <a:rPr lang="zh-CN" altLang="en-US" sz="2000" dirty="0"/>
              <a:t>	</a:t>
            </a:r>
            <a:r>
              <a:rPr lang="zh-CN" altLang="en-US" sz="2000" dirty="0">
                <a:latin typeface="Times New Roman" panose="02020603050405020304" pitchFamily="18" charset="0"/>
              </a:rPr>
              <a:t>#include &lt;stdio.h&gt;</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#include &lt;pthread.h&gt;</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int A;  </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void subp1</a:t>
            </a:r>
            <a:r>
              <a:rPr lang="zh-CN" altLang="en-US" sz="2000" dirty="0" smtClean="0">
                <a:latin typeface="Times New Roman" panose="02020603050405020304" pitchFamily="18" charset="0"/>
              </a:rPr>
              <a:t>( )  {</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a:t>
            </a:r>
            <a:r>
              <a:rPr lang="zh-CN" altLang="en-US" sz="2000" dirty="0" smtClean="0">
                <a:latin typeface="Times New Roman" panose="02020603050405020304" pitchFamily="18" charset="0"/>
              </a:rPr>
              <a:t>    </a:t>
            </a:r>
            <a:r>
              <a:rPr lang="zh-CN" altLang="en-US" sz="2000" dirty="0">
                <a:latin typeface="Times New Roman" panose="02020603050405020304" pitchFamily="18" charset="0"/>
              </a:rPr>
              <a:t>printf</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 in </a:t>
            </a:r>
            <a:r>
              <a:rPr lang="zh-CN" altLang="en-US" sz="2000" dirty="0">
                <a:latin typeface="Times New Roman" panose="02020603050405020304" pitchFamily="18" charset="0"/>
              </a:rPr>
              <a:t>thread is %</a:t>
            </a:r>
            <a:r>
              <a:rPr lang="zh-CN" altLang="en-US" sz="2000" dirty="0" smtClean="0">
                <a:latin typeface="Times New Roman" panose="02020603050405020304" pitchFamily="18" charset="0"/>
              </a:rPr>
              <a:t>d\n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zh-CN" altLang="en-US" sz="2000" dirty="0">
                <a:latin typeface="Times New Roman" panose="02020603050405020304" pitchFamily="18" charset="0"/>
              </a:rPr>
              <a:t>A);</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a:t>
            </a:r>
            <a:r>
              <a:rPr lang="zh-CN" altLang="en-US" sz="2000" dirty="0" smtClean="0">
                <a:latin typeface="Times New Roman" panose="02020603050405020304" pitchFamily="18" charset="0"/>
              </a:rPr>
              <a:t>    </a:t>
            </a:r>
            <a:r>
              <a:rPr lang="zh-CN" altLang="en-US" sz="2000" dirty="0">
                <a:latin typeface="Times New Roman" panose="02020603050405020304" pitchFamily="18" charset="0"/>
              </a:rPr>
              <a:t>A = 10;</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main</a:t>
            </a:r>
            <a:r>
              <a:rPr lang="zh-CN" altLang="en-US" sz="2000" dirty="0" smtClean="0">
                <a:latin typeface="Times New Roman" panose="02020603050405020304" pitchFamily="18" charset="0"/>
              </a:rPr>
              <a:t>( )</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zh-CN" altLang="en-US" sz="2000" dirty="0">
                <a:latin typeface="Times New Roman" panose="02020603050405020304" pitchFamily="18" charset="0"/>
              </a:rPr>
              <a:t>	</a:t>
            </a:r>
            <a:r>
              <a:rPr lang="zh-CN" altLang="en-US" sz="2000" dirty="0" smtClean="0">
                <a:latin typeface="Times New Roman" panose="02020603050405020304" pitchFamily="18" charset="0"/>
              </a:rPr>
              <a:t>    </a:t>
            </a:r>
            <a:r>
              <a:rPr lang="zh-CN" altLang="en-US" sz="2000" dirty="0">
                <a:latin typeface="Times New Roman" panose="02020603050405020304" pitchFamily="18" charset="0"/>
              </a:rPr>
              <a:t>pthread_t  p1;</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rPr>
              <a:t>    int pid</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lnSpc>
                <a:spcPts val="22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rPr>
              <a:t>A = 0</a:t>
            </a:r>
            <a:r>
              <a:rPr lang="zh-CN" altLang="en-US" sz="2000" dirty="0" smtClean="0">
                <a:latin typeface="Times New Roman" panose="02020603050405020304" pitchFamily="18" charset="0"/>
              </a:rPr>
              <a:t>;</a:t>
            </a:r>
            <a:endParaRPr lang="en-US" altLang="zh-CN" sz="2400" dirty="0" smtClean="0"/>
          </a:p>
        </p:txBody>
      </p:sp>
      <p:sp>
        <p:nvSpPr>
          <p:cNvPr id="4" name="Rectangle 4"/>
          <p:cNvSpPr>
            <a:spLocks noChangeArrowheads="1"/>
          </p:cNvSpPr>
          <p:nvPr/>
        </p:nvSpPr>
        <p:spPr bwMode="auto">
          <a:xfrm>
            <a:off x="785140" y="830079"/>
            <a:ext cx="26225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spcBef>
                <a:spcPct val="0"/>
              </a:spcBef>
              <a:buFont typeface="Wingdings" panose="05000000000000000000" pitchFamily="2" charset="2"/>
              <a:buNone/>
            </a:pPr>
            <a:r>
              <a:rPr lang="en-US" altLang="zh-CN" sz="2400">
                <a:solidFill>
                  <a:srgbClr val="000099"/>
                </a:solidFill>
                <a:latin typeface="Times New Roman" panose="02020603050405020304" pitchFamily="18" charset="0"/>
              </a:rPr>
              <a:t>④ </a:t>
            </a:r>
            <a:r>
              <a:rPr lang="zh-CN" altLang="en-US" sz="2400">
                <a:solidFill>
                  <a:srgbClr val="000099"/>
                </a:solidFill>
                <a:latin typeface="Times New Roman" panose="02020603050405020304" pitchFamily="18" charset="0"/>
              </a:rPr>
              <a:t>应用实例</a:t>
            </a:r>
            <a:r>
              <a:rPr lang="en-US" altLang="zh-CN" sz="2400">
                <a:solidFill>
                  <a:srgbClr val="000099"/>
                </a:solidFill>
                <a:latin typeface="Times New Roman" panose="02020603050405020304" pitchFamily="18" charset="0"/>
              </a:rPr>
              <a:t>2</a:t>
            </a:r>
            <a:r>
              <a:rPr lang="en-US" altLang="zh-CN" sz="2400" b="0">
                <a:solidFill>
                  <a:schemeClr val="tx1"/>
                </a:solidFill>
                <a:latin typeface="Times New Roman" panose="02020603050405020304" pitchFamily="18" charset="0"/>
              </a:rPr>
              <a:t>       </a:t>
            </a:r>
            <a:endParaRPr lang="en-US" altLang="zh-CN" sz="2400" b="0">
              <a:solidFill>
                <a:schemeClr val="tx1"/>
              </a:solidFill>
              <a:latin typeface="Times New Roman" panose="02020603050405020304" pitchFamily="18" charset="0"/>
            </a:endParaRPr>
          </a:p>
        </p:txBody>
      </p:sp>
      <p:sp>
        <p:nvSpPr>
          <p:cNvPr id="5" name="Rectangle 2"/>
          <p:cNvSpPr txBox="1">
            <a:spLocks noChangeArrowheads="1"/>
          </p:cNvSpPr>
          <p:nvPr/>
        </p:nvSpPr>
        <p:spPr>
          <a:xfrm>
            <a:off x="4902200" y="1096596"/>
            <a:ext cx="6902717" cy="4802188"/>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defRPr/>
            </a:pPr>
            <a:r>
              <a:rPr lang="en-US" altLang="zh-CN" sz="1800" dirty="0">
                <a:ea typeface="宋体" pitchFamily="2" charset="-122"/>
              </a:rPr>
              <a:t>	</a:t>
            </a:r>
            <a:r>
              <a:rPr lang="en-US" altLang="zh-CN" sz="2000" dirty="0">
                <a:ea typeface="宋体" pitchFamily="2" charset="-122"/>
              </a:rPr>
              <a:t>	</a:t>
            </a:r>
            <a:r>
              <a:rPr lang="zh-CN" altLang="en-US" sz="2000" dirty="0">
                <a:latin typeface="Times New Roman" panose="02020603050405020304" pitchFamily="18" charset="0"/>
                <a:ea typeface="宋体" pitchFamily="2" charset="-122"/>
              </a:rPr>
              <a:t>pid = fork();</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if (pid==0) {</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printf</a:t>
            </a:r>
            <a:r>
              <a:rPr lang="zh-CN" altLang="en-US" sz="2000" dirty="0">
                <a:latin typeface="Times New Roman" panose="02020603050405020304" pitchFamily="18" charset="0"/>
                <a:ea typeface="宋体" pitchFamily="2" charset="-122"/>
              </a:rPr>
              <a:t>("A</a:t>
            </a: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in son process is %d\n",A);</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A</a:t>
            </a:r>
            <a:r>
              <a:rPr lang="zh-CN" altLang="en-US" sz="2000" dirty="0">
                <a:latin typeface="Times New Roman" panose="02020603050405020304" pitchFamily="18" charset="0"/>
                <a:ea typeface="宋体" pitchFamily="2" charset="-122"/>
              </a:rPr>
              <a:t>=100;</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en-US" altLang="zh-CN" sz="2000" dirty="0" smtClean="0">
                <a:latin typeface="Times New Roman" panose="02020603050405020304" pitchFamily="18" charset="0"/>
                <a:ea typeface="宋体" pitchFamily="2" charset="-122"/>
              </a:rPr>
              <a:t>    </a:t>
            </a:r>
            <a:r>
              <a:rPr lang="zh-CN" altLang="en-US" sz="2000" dirty="0" smtClean="0">
                <a:latin typeface="Times New Roman" panose="02020603050405020304" pitchFamily="18" charset="0"/>
                <a:ea typeface="宋体" pitchFamily="2" charset="-122"/>
              </a:rPr>
              <a:t>exit</a:t>
            </a:r>
            <a:r>
              <a:rPr lang="zh-CN" altLang="en-US" sz="2000" dirty="0">
                <a:latin typeface="Times New Roman" panose="02020603050405020304" pitchFamily="18" charset="0"/>
                <a:ea typeface="宋体" pitchFamily="2" charset="-122"/>
              </a:rPr>
              <a:t>(0);</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wait</a:t>
            </a:r>
            <a:r>
              <a:rPr lang="zh-CN" altLang="en-US" sz="2000" dirty="0" smtClean="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pthread_create(&amp;p1,NULL,subp1,NULL);</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    pthread_join(p1,NULL);</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printf</a:t>
            </a:r>
            <a:r>
              <a:rPr lang="zh-CN" altLang="en-US" sz="2000" dirty="0" smtClean="0">
                <a:latin typeface="Times New Roman" panose="02020603050405020304" pitchFamily="18" charset="0"/>
                <a:ea typeface="宋体" pitchFamily="2" charset="-122"/>
              </a:rPr>
              <a:t>(</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A in </a:t>
            </a:r>
            <a:r>
              <a:rPr lang="zh-CN" altLang="en-US" sz="2000" dirty="0">
                <a:latin typeface="Times New Roman" panose="02020603050405020304" pitchFamily="18" charset="0"/>
                <a:ea typeface="宋体" pitchFamily="2" charset="-122"/>
              </a:rPr>
              <a:t>father process is %</a:t>
            </a:r>
            <a:r>
              <a:rPr lang="zh-CN" altLang="en-US" sz="2000" dirty="0" smtClean="0">
                <a:latin typeface="Times New Roman" panose="02020603050405020304" pitchFamily="18" charset="0"/>
                <a:ea typeface="宋体" pitchFamily="2" charset="-122"/>
              </a:rPr>
              <a:t>d\n</a:t>
            </a:r>
            <a:r>
              <a:rPr lang="en-US" altLang="zh-CN" sz="2000" dirty="0" smtClean="0">
                <a:latin typeface="Times New Roman" panose="02020603050405020304" pitchFamily="18" charset="0"/>
                <a:ea typeface="宋体" pitchFamily="2" charset="-122"/>
              </a:rPr>
              <a:t>”</a:t>
            </a:r>
            <a:r>
              <a:rPr lang="zh-CN" altLang="en-US" sz="2000" dirty="0" smtClean="0">
                <a:latin typeface="Times New Roman" panose="02020603050405020304" pitchFamily="18" charset="0"/>
                <a:ea typeface="宋体" pitchFamily="2" charset="-122"/>
              </a:rPr>
              <a:t>,</a:t>
            </a:r>
            <a:r>
              <a:rPr lang="zh-CN" altLang="en-US" sz="2000" dirty="0">
                <a:latin typeface="Times New Roman" panose="02020603050405020304" pitchFamily="18" charset="0"/>
                <a:ea typeface="宋体" pitchFamily="2" charset="-122"/>
              </a:rPr>
              <a:t>A);</a:t>
            </a:r>
            <a:endParaRPr lang="zh-CN" altLang="en-US" sz="2000" dirty="0">
              <a:latin typeface="Times New Roman" panose="02020603050405020304" pitchFamily="18" charset="0"/>
              <a:ea typeface="宋体" pitchFamily="2" charset="-122"/>
            </a:endParaRPr>
          </a:p>
          <a:p>
            <a:pPr>
              <a:lnSpc>
                <a:spcPct val="100000"/>
              </a:lnSpc>
              <a:buFont typeface="Wingdings" panose="05000000000000000000" pitchFamily="2" charset="2"/>
              <a:buNone/>
              <a:defRPr/>
            </a:pPr>
            <a:r>
              <a:rPr lang="en-US" altLang="zh-CN" sz="2000" dirty="0">
                <a:latin typeface="Times New Roman" panose="02020603050405020304" pitchFamily="18" charset="0"/>
                <a:ea typeface="宋体" pitchFamily="2" charset="-122"/>
              </a:rPr>
              <a:t>      </a:t>
            </a:r>
            <a:r>
              <a:rPr lang="zh-CN" altLang="en-US" sz="2000" dirty="0">
                <a:latin typeface="Times New Roman" panose="02020603050405020304" pitchFamily="18" charset="0"/>
                <a:ea typeface="宋体" pitchFamily="2" charset="-122"/>
              </a:rPr>
              <a:t>}</a:t>
            </a:r>
            <a:endParaRPr lang="zh-CN" altLang="en-US" sz="2000" dirty="0">
              <a:ea typeface="宋体" pitchFamily="2" charset="-122"/>
            </a:endParaRPr>
          </a:p>
        </p:txBody>
      </p:sp>
      <p:sp>
        <p:nvSpPr>
          <p:cNvPr id="6" name="Text Box 3"/>
          <p:cNvSpPr txBox="1">
            <a:spLocks noChangeArrowheads="1"/>
          </p:cNvSpPr>
          <p:nvPr/>
        </p:nvSpPr>
        <p:spPr bwMode="auto">
          <a:xfrm>
            <a:off x="7616252" y="5345466"/>
            <a:ext cx="405504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lang="zh-CN" altLang="en-US" sz="2000" b="1" dirty="0">
                <a:solidFill>
                  <a:srgbClr val="0000FF"/>
                </a:solidFill>
                <a:latin typeface="Times New Roman" panose="02020603050405020304" pitchFamily="18" charset="0"/>
              </a:rPr>
              <a:t>运行结果？</a:t>
            </a:r>
            <a:endParaRPr lang="zh-CN" altLang="en-US" sz="2000" b="1" dirty="0">
              <a:solidFill>
                <a:srgbClr val="0000FF"/>
              </a:solidFill>
              <a:latin typeface="Times New Roman" panose="02020603050405020304" pitchFamily="18" charset="0"/>
            </a:endParaRPr>
          </a:p>
          <a:p>
            <a:pPr eaLnBrk="1" hangingPunct="1">
              <a:lnSpc>
                <a:spcPct val="100000"/>
              </a:lnSpc>
              <a:spcBef>
                <a:spcPct val="0"/>
              </a:spcBef>
              <a:buClrTx/>
              <a:buSzTx/>
              <a:buFontTx/>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A  in son process is</a:t>
            </a:r>
            <a:r>
              <a:rPr lang="zh-CN" altLang="en-US" sz="2000" b="0" dirty="0">
                <a:solidFill>
                  <a:schemeClr val="tx1"/>
                </a:solidFill>
                <a:latin typeface="Times New Roman" panose="02020603050405020304" pitchFamily="18" charset="0"/>
              </a:rPr>
              <a:t>０</a:t>
            </a:r>
            <a:endParaRPr lang="zh-CN" altLang="en-US" sz="2000" b="0" dirty="0">
              <a:solidFill>
                <a:schemeClr val="tx1"/>
              </a:solidFill>
              <a:latin typeface="Times New Roman" panose="02020603050405020304" pitchFamily="18" charset="0"/>
            </a:endParaRPr>
          </a:p>
          <a:p>
            <a:pPr eaLnBrk="1" hangingPunct="1">
              <a:lnSpc>
                <a:spcPct val="100000"/>
              </a:lnSpc>
              <a:spcBef>
                <a:spcPct val="0"/>
              </a:spcBef>
              <a:buClrTx/>
              <a:buSzTx/>
              <a:buFontTx/>
              <a:buNone/>
            </a:pPr>
            <a:r>
              <a:rPr lang="zh-CN" altLang="en-US" sz="2000" b="0" dirty="0">
                <a:solidFill>
                  <a:schemeClr val="tx1"/>
                </a:solidFill>
                <a:latin typeface="Times New Roman" panose="02020603050405020304" pitchFamily="18" charset="0"/>
              </a:rPr>
              <a:t>	A</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in thread is</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０</a:t>
            </a:r>
            <a:endParaRPr lang="zh-CN" altLang="en-US" sz="2000" b="0" dirty="0">
              <a:solidFill>
                <a:schemeClr val="tx1"/>
              </a:solidFill>
              <a:latin typeface="Times New Roman" panose="02020603050405020304" pitchFamily="18" charset="0"/>
            </a:endParaRPr>
          </a:p>
          <a:p>
            <a:pPr eaLnBrk="1" hangingPunct="1">
              <a:lnSpc>
                <a:spcPct val="100000"/>
              </a:lnSpc>
              <a:spcBef>
                <a:spcPct val="0"/>
              </a:spcBef>
              <a:buClrTx/>
              <a:buSzTx/>
              <a:buFontTx/>
              <a:buNone/>
            </a:pPr>
            <a:r>
              <a:rPr lang="zh-CN" altLang="en-US" sz="2000" b="0" dirty="0">
                <a:solidFill>
                  <a:schemeClr val="tx1"/>
                </a:solidFill>
                <a:latin typeface="Times New Roman" panose="02020603050405020304" pitchFamily="18" charset="0"/>
              </a:rPr>
              <a:t>	A</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in father process is</a:t>
            </a:r>
            <a:r>
              <a:rPr lang="en-US" altLang="zh-CN" sz="2000" b="0" dirty="0">
                <a:solidFill>
                  <a:schemeClr val="tx1"/>
                </a:solidFill>
                <a:latin typeface="Times New Roman" panose="02020603050405020304" pitchFamily="18" charset="0"/>
              </a:rPr>
              <a:t> 10</a:t>
            </a:r>
            <a:endParaRPr lang="zh-CN" altLang="en-US" sz="20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txBox="1">
            <a:spLocks noChangeArrowheads="1"/>
          </p:cNvSpPr>
          <p:nvPr/>
        </p:nvSpPr>
        <p:spPr>
          <a:xfrm>
            <a:off x="471947" y="1584433"/>
            <a:ext cx="8809037" cy="167481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defRPr/>
            </a:pPr>
            <a:r>
              <a:rPr lang="en-US" altLang="zh-CN" sz="2400" b="0" dirty="0">
                <a:latin typeface="+mn-ea"/>
                <a:ea typeface="+mn-ea"/>
              </a:rPr>
              <a:t>     </a:t>
            </a:r>
            <a:r>
              <a:rPr lang="zh-CN" altLang="en-US" sz="2400" b="0" dirty="0">
                <a:latin typeface="+mn-ea"/>
                <a:ea typeface="+mn-ea"/>
              </a:rPr>
              <a:t>Linux信号量函数在通用的信号量数组上进行操作，而不是在一个单一的信号量上进行操作。这些系统调用主要包括：semget、semop和semctl。</a:t>
            </a:r>
            <a:endParaRPr lang="zh-CN" altLang="en-US" sz="2400" b="0" dirty="0">
              <a:latin typeface="+mn-ea"/>
              <a:ea typeface="+mn-ea"/>
            </a:endParaRPr>
          </a:p>
        </p:txBody>
      </p:sp>
      <p:sp>
        <p:nvSpPr>
          <p:cNvPr id="4" name="Rectangle 4"/>
          <p:cNvSpPr>
            <a:spLocks noChangeArrowheads="1"/>
          </p:cNvSpPr>
          <p:nvPr/>
        </p:nvSpPr>
        <p:spPr bwMode="auto">
          <a:xfrm>
            <a:off x="487822" y="943083"/>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信号量及其使用方法</a:t>
            </a:r>
            <a:endParaRPr lang="zh-CN" altLang="en-US" sz="2800" b="1" dirty="0">
              <a:solidFill>
                <a:srgbClr val="335F90"/>
              </a:solidFill>
              <a:latin typeface="Times New Roman" panose="02020603050405020304" pitchFamily="18" charset="0"/>
            </a:endParaRPr>
          </a:p>
        </p:txBody>
      </p:sp>
      <p:sp>
        <p:nvSpPr>
          <p:cNvPr id="5" name="Rectangle 6"/>
          <p:cNvSpPr>
            <a:spLocks noChangeArrowheads="1"/>
          </p:cNvSpPr>
          <p:nvPr/>
        </p:nvSpPr>
        <p:spPr bwMode="auto">
          <a:xfrm>
            <a:off x="984709" y="3337033"/>
            <a:ext cx="4462463"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信号量的创建</a:t>
            </a:r>
            <a:endParaRPr lang="zh-CN" altLang="en-US" sz="2600" b="1" dirty="0">
              <a:solidFill>
                <a:prstClr val="black"/>
              </a:solidFill>
              <a:effectLst/>
              <a:latin typeface="微软雅黑" pitchFamily="34" charset="-122"/>
              <a:ea typeface="微软雅黑" pitchFamily="34" charset="-122"/>
            </a:endParaRPr>
          </a:p>
        </p:txBody>
      </p:sp>
      <p:sp>
        <p:nvSpPr>
          <p:cNvPr id="6" name="Rectangle 7"/>
          <p:cNvSpPr>
            <a:spLocks noChangeArrowheads="1"/>
          </p:cNvSpPr>
          <p:nvPr/>
        </p:nvSpPr>
        <p:spPr bwMode="auto">
          <a:xfrm>
            <a:off x="1008522" y="4021246"/>
            <a:ext cx="8281987"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功能</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创建一个新的信号量或是获得一个已存在的信号量键值。</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2"/>
          <p:cNvSpPr txBox="1">
            <a:spLocks noChangeArrowheads="1"/>
          </p:cNvSpPr>
          <p:nvPr/>
        </p:nvSpPr>
        <p:spPr>
          <a:xfrm>
            <a:off x="1269945" y="1960122"/>
            <a:ext cx="9840877" cy="458311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400" b="0" dirty="0">
                <a:latin typeface="+mn-ea"/>
                <a:ea typeface="+mn-ea"/>
              </a:rPr>
              <a:t>ⅰ </a:t>
            </a:r>
            <a:r>
              <a:rPr lang="zh-CN" altLang="en-US" sz="2400" b="0" dirty="0">
                <a:latin typeface="+mn-ea"/>
                <a:ea typeface="+mn-ea"/>
              </a:rPr>
              <a:t>参数</a:t>
            </a:r>
            <a:r>
              <a:rPr lang="en-US" altLang="zh-CN" sz="2400" b="0" dirty="0">
                <a:latin typeface="+mn-ea"/>
                <a:ea typeface="+mn-ea"/>
              </a:rPr>
              <a:t>key</a:t>
            </a:r>
            <a:r>
              <a:rPr lang="zh-CN" altLang="en-US" sz="2400" b="0" dirty="0">
                <a:latin typeface="+mn-ea"/>
                <a:ea typeface="+mn-ea"/>
              </a:rPr>
              <a:t>是一个用来允许多个进程访问相同信号量的整数值，它们通过相同的</a:t>
            </a:r>
            <a:r>
              <a:rPr lang="en-US" altLang="zh-CN" sz="2400" b="0" dirty="0">
                <a:latin typeface="+mn-ea"/>
                <a:ea typeface="+mn-ea"/>
              </a:rPr>
              <a:t>key</a:t>
            </a:r>
            <a:r>
              <a:rPr lang="zh-CN" altLang="en-US" sz="2400" b="0" dirty="0">
                <a:latin typeface="+mn-ea"/>
                <a:ea typeface="+mn-ea"/>
              </a:rPr>
              <a:t>值来调用</a:t>
            </a:r>
            <a:r>
              <a:rPr lang="en-US" altLang="zh-CN" sz="2400" b="0" dirty="0" err="1">
                <a:latin typeface="+mn-ea"/>
                <a:ea typeface="+mn-ea"/>
              </a:rPr>
              <a:t>semget</a:t>
            </a:r>
            <a:r>
              <a:rPr lang="zh-CN" altLang="en-US" sz="2400" b="0" dirty="0">
                <a:latin typeface="+mn-ea"/>
                <a:ea typeface="+mn-ea"/>
              </a:rPr>
              <a:t>。</a:t>
            </a:r>
            <a:endParaRPr lang="zh-CN" altLang="en-US" sz="2400" b="0" dirty="0">
              <a:latin typeface="+mn-ea"/>
              <a:ea typeface="+mn-ea"/>
            </a:endParaRPr>
          </a:p>
          <a:p>
            <a:pPr>
              <a:lnSpc>
                <a:spcPct val="130000"/>
              </a:lnSpc>
              <a:buFont typeface="Wingdings" panose="05000000000000000000" pitchFamily="2" charset="2"/>
              <a:buNone/>
            </a:pPr>
            <a:r>
              <a:rPr lang="en-US" altLang="zh-CN" sz="2400" b="0" dirty="0">
                <a:latin typeface="+mn-ea"/>
                <a:ea typeface="+mn-ea"/>
              </a:rPr>
              <a:t>ⅱ </a:t>
            </a:r>
            <a:r>
              <a:rPr lang="zh-CN" altLang="en-US" sz="2400" b="0" dirty="0">
                <a:latin typeface="+mn-ea"/>
                <a:ea typeface="+mn-ea"/>
              </a:rPr>
              <a:t>参数</a:t>
            </a:r>
            <a:r>
              <a:rPr lang="en-US" altLang="zh-CN" sz="2400" b="0" dirty="0" err="1">
                <a:latin typeface="+mn-ea"/>
                <a:ea typeface="+mn-ea"/>
              </a:rPr>
              <a:t>num_sems</a:t>
            </a:r>
            <a:r>
              <a:rPr lang="zh-CN" altLang="en-US" sz="2400" b="0" dirty="0">
                <a:latin typeface="+mn-ea"/>
                <a:ea typeface="+mn-ea"/>
              </a:rPr>
              <a:t>参数是所需要的信号量数目</a:t>
            </a:r>
            <a:r>
              <a:rPr lang="zh-CN" altLang="en-US" sz="2400" b="0" dirty="0" smtClean="0">
                <a:latin typeface="+mn-ea"/>
                <a:ea typeface="+mn-ea"/>
              </a:rPr>
              <a:t>。</a:t>
            </a:r>
            <a:r>
              <a:rPr lang="en-US" altLang="zh-CN" sz="2400" b="0" dirty="0" err="1" smtClean="0">
                <a:latin typeface="+mn-ea"/>
                <a:ea typeface="+mn-ea"/>
              </a:rPr>
              <a:t>semget</a:t>
            </a:r>
            <a:r>
              <a:rPr lang="zh-CN" altLang="en-US" sz="2400" b="0" dirty="0">
                <a:latin typeface="+mn-ea"/>
                <a:ea typeface="+mn-ea"/>
              </a:rPr>
              <a:t>创建的是一个信号量数组，数组元素的个数即为</a:t>
            </a:r>
            <a:r>
              <a:rPr lang="en-US" altLang="zh-CN" sz="2400" b="0" dirty="0" err="1">
                <a:latin typeface="+mn-ea"/>
                <a:ea typeface="+mn-ea"/>
              </a:rPr>
              <a:t>num_sems</a:t>
            </a:r>
            <a:r>
              <a:rPr lang="zh-CN" altLang="en-US" sz="2400" b="0" dirty="0">
                <a:latin typeface="+mn-ea"/>
                <a:ea typeface="+mn-ea"/>
              </a:rPr>
              <a:t>。</a:t>
            </a:r>
            <a:endParaRPr lang="zh-CN" altLang="en-US" sz="2400" b="0" dirty="0">
              <a:latin typeface="+mn-ea"/>
              <a:ea typeface="+mn-ea"/>
            </a:endParaRPr>
          </a:p>
          <a:p>
            <a:pPr>
              <a:lnSpc>
                <a:spcPct val="130000"/>
              </a:lnSpc>
              <a:buFont typeface="Wingdings" panose="05000000000000000000" pitchFamily="2" charset="2"/>
              <a:buNone/>
            </a:pPr>
            <a:r>
              <a:rPr lang="en-US" altLang="zh-CN" sz="2400" b="0" dirty="0">
                <a:latin typeface="+mn-ea"/>
                <a:ea typeface="+mn-ea"/>
              </a:rPr>
              <a:t>ⅲ </a:t>
            </a:r>
            <a:r>
              <a:rPr lang="en-US" altLang="zh-CN" sz="2400" b="0" dirty="0" err="1">
                <a:latin typeface="+mn-ea"/>
                <a:ea typeface="+mn-ea"/>
              </a:rPr>
              <a:t>sem_flags</a:t>
            </a:r>
            <a:r>
              <a:rPr lang="zh-CN" altLang="en-US" sz="2400" b="0" dirty="0">
                <a:latin typeface="+mn-ea"/>
                <a:ea typeface="+mn-ea"/>
              </a:rPr>
              <a:t>参数是一个标记集合，与</a:t>
            </a:r>
            <a:r>
              <a:rPr lang="en-US" altLang="zh-CN" sz="2400" b="0" dirty="0">
                <a:latin typeface="+mn-ea"/>
                <a:ea typeface="+mn-ea"/>
              </a:rPr>
              <a:t>open</a:t>
            </a:r>
            <a:r>
              <a:rPr lang="zh-CN" altLang="en-US" sz="2400" b="0" dirty="0">
                <a:latin typeface="+mn-ea"/>
                <a:ea typeface="+mn-ea"/>
              </a:rPr>
              <a:t>函数的标记十分类似。低九位是信号的权限，其作用与文件权限类似。另外，这些标记可以与 </a:t>
            </a:r>
            <a:r>
              <a:rPr lang="en-US" altLang="zh-CN" sz="2400" b="0" dirty="0">
                <a:latin typeface="+mn-ea"/>
                <a:ea typeface="+mn-ea"/>
              </a:rPr>
              <a:t>IPC_CREAT</a:t>
            </a:r>
            <a:r>
              <a:rPr lang="zh-CN" altLang="en-US" sz="2400" b="0" dirty="0">
                <a:latin typeface="+mn-ea"/>
                <a:ea typeface="+mn-ea"/>
              </a:rPr>
              <a:t>进行或操作来创建新的信号量。一般用：IPC_CREAT | 0666</a:t>
            </a:r>
            <a:endParaRPr lang="zh-CN" altLang="en-US" sz="2400" b="0" dirty="0">
              <a:latin typeface="+mn-ea"/>
              <a:ea typeface="+mn-ea"/>
            </a:endParaRPr>
          </a:p>
        </p:txBody>
      </p:sp>
      <p:sp>
        <p:nvSpPr>
          <p:cNvPr id="4" name="Rectangle 3"/>
          <p:cNvSpPr>
            <a:spLocks noChangeArrowheads="1"/>
          </p:cNvSpPr>
          <p:nvPr/>
        </p:nvSpPr>
        <p:spPr bwMode="auto">
          <a:xfrm>
            <a:off x="938159" y="718697"/>
            <a:ext cx="7697787"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原型</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int </a:t>
            </a:r>
            <a:r>
              <a:rPr lang="en-US" altLang="zh-CN" sz="2400" b="0" dirty="0" err="1">
                <a:solidFill>
                  <a:schemeClr val="tx1"/>
                </a:solidFill>
                <a:latin typeface="Times New Roman" panose="02020603050405020304" pitchFamily="18" charset="0"/>
              </a:rPr>
              <a:t>semget</a:t>
            </a:r>
            <a:r>
              <a:rPr lang="en-US" altLang="zh-CN" sz="2400" b="0" dirty="0">
                <a:solidFill>
                  <a:schemeClr val="tx1"/>
                </a:solidFill>
                <a:latin typeface="Times New Roman" panose="02020603050405020304" pitchFamily="18" charset="0"/>
              </a:rPr>
              <a:t>(</a:t>
            </a:r>
            <a:r>
              <a:rPr lang="en-US" altLang="zh-CN" sz="2400" b="0" dirty="0" err="1">
                <a:solidFill>
                  <a:schemeClr val="tx1"/>
                </a:solidFill>
                <a:latin typeface="Times New Roman" panose="02020603050405020304" pitchFamily="18" charset="0"/>
              </a:rPr>
              <a:t>key_t</a:t>
            </a:r>
            <a:r>
              <a:rPr lang="en-US" altLang="zh-CN" sz="2400" b="0" dirty="0">
                <a:solidFill>
                  <a:schemeClr val="tx1"/>
                </a:solidFill>
                <a:latin typeface="Times New Roman" panose="02020603050405020304" pitchFamily="18" charset="0"/>
              </a:rPr>
              <a:t> key, int </a:t>
            </a:r>
            <a:r>
              <a:rPr lang="en-US" altLang="zh-CN" sz="2400" b="0" dirty="0" err="1">
                <a:solidFill>
                  <a:schemeClr val="tx1"/>
                </a:solidFill>
                <a:latin typeface="Times New Roman" panose="02020603050405020304" pitchFamily="18" charset="0"/>
              </a:rPr>
              <a:t>num_sems</a:t>
            </a:r>
            <a:r>
              <a:rPr lang="en-US" altLang="zh-CN" sz="2400" b="0" dirty="0">
                <a:solidFill>
                  <a:schemeClr val="tx1"/>
                </a:solidFill>
                <a:latin typeface="Times New Roman" panose="02020603050405020304" pitchFamily="18" charset="0"/>
              </a:rPr>
              <a:t>, int </a:t>
            </a:r>
            <a:r>
              <a:rPr lang="en-US" altLang="zh-CN" sz="2400" b="0" dirty="0" err="1">
                <a:solidFill>
                  <a:schemeClr val="tx1"/>
                </a:solidFill>
                <a:latin typeface="Times New Roman" panose="02020603050405020304" pitchFamily="18" charset="0"/>
              </a:rPr>
              <a:t>sem_flags</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键值</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724358" y="830079"/>
            <a:ext cx="446246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信号量的控制</a:t>
            </a:r>
            <a:endParaRPr lang="zh-CN" altLang="en-US" sz="2600" b="1" dirty="0">
              <a:solidFill>
                <a:prstClr val="black"/>
              </a:solidFill>
              <a:effectLst/>
              <a:latin typeface="微软雅黑" pitchFamily="34" charset="-122"/>
              <a:ea typeface="微软雅黑" pitchFamily="34" charset="-122"/>
            </a:endParaRPr>
          </a:p>
        </p:txBody>
      </p:sp>
      <p:sp>
        <p:nvSpPr>
          <p:cNvPr id="4" name="Rectangle 5"/>
          <p:cNvSpPr>
            <a:spLocks noChangeArrowheads="1"/>
          </p:cNvSpPr>
          <p:nvPr/>
        </p:nvSpPr>
        <p:spPr bwMode="auto">
          <a:xfrm>
            <a:off x="724358" y="1446466"/>
            <a:ext cx="769778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原型</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1" dirty="0">
                <a:solidFill>
                  <a:schemeClr val="tx1"/>
                </a:solidFill>
                <a:latin typeface="Times New Roman" panose="02020603050405020304" pitchFamily="18" charset="0"/>
              </a:rPr>
              <a:t>       int semctl(int sem_id, int sem_num, int command, ...)</a:t>
            </a:r>
            <a:endParaRPr lang="en-US" altLang="zh-CN" sz="2400" b="1" dirty="0">
              <a:solidFill>
                <a:schemeClr val="tx1"/>
              </a:solidFill>
              <a:latin typeface="Times New Roman" panose="02020603050405020304" pitchFamily="18" charset="0"/>
            </a:endParaRPr>
          </a:p>
        </p:txBody>
      </p:sp>
      <p:sp>
        <p:nvSpPr>
          <p:cNvPr id="5" name="Rectangle 6"/>
          <p:cNvSpPr>
            <a:spLocks noChangeArrowheads="1"/>
          </p:cNvSpPr>
          <p:nvPr/>
        </p:nvSpPr>
        <p:spPr bwMode="auto">
          <a:xfrm>
            <a:off x="724358" y="2415752"/>
            <a:ext cx="11050699"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Font typeface="Wingdings" panose="05000000000000000000" pitchFamily="2" charset="2"/>
              <a:buNone/>
            </a:pPr>
            <a:r>
              <a:rPr lang="en-US" altLang="zh-CN" sz="2400" b="0" dirty="0">
                <a:solidFill>
                  <a:schemeClr val="tx1"/>
                </a:solidFill>
                <a:latin typeface="宋体" pitchFamily="2" charset="-122"/>
              </a:rPr>
              <a:t>ⅰ </a:t>
            </a:r>
            <a:r>
              <a:rPr lang="en-US" altLang="zh-CN" sz="2400" b="0" dirty="0" err="1">
                <a:solidFill>
                  <a:schemeClr val="tx1"/>
                </a:solidFill>
                <a:latin typeface="Times New Roman" panose="02020603050405020304" pitchFamily="18" charset="0"/>
              </a:rPr>
              <a:t>参数</a:t>
            </a:r>
            <a:r>
              <a:rPr lang="zh-CN" altLang="en-US" sz="2400" b="0" dirty="0">
                <a:solidFill>
                  <a:schemeClr val="tx1"/>
                </a:solidFill>
                <a:latin typeface="Times New Roman" panose="02020603050405020304" pitchFamily="18" charset="0"/>
              </a:rPr>
              <a:t>sem_id，是由semget所获得的信号量标识符。</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Clr>
                <a:schemeClr val="tx1"/>
              </a:buClr>
              <a:buFont typeface="Wingdings" panose="05000000000000000000" pitchFamily="2" charset="2"/>
              <a:buNone/>
            </a:pPr>
            <a:r>
              <a:rPr lang="en-US" altLang="zh-CN" sz="2400" b="0" dirty="0">
                <a:solidFill>
                  <a:schemeClr val="tx1"/>
                </a:solidFill>
                <a:latin typeface="宋体" pitchFamily="2" charset="-122"/>
              </a:rPr>
              <a:t>ⅱ </a:t>
            </a:r>
            <a:r>
              <a:rPr lang="zh-CN" altLang="en-US" sz="2400" b="0" dirty="0">
                <a:solidFill>
                  <a:schemeClr val="tx1"/>
                </a:solidFill>
                <a:latin typeface="Times New Roman" panose="02020603050405020304" pitchFamily="18" charset="0"/>
              </a:rPr>
              <a:t>参数sem_num参数是信号量数组元素的下标，即</a:t>
            </a:r>
            <a:r>
              <a:rPr lang="zh-CN" altLang="en-US" sz="2400" b="0" dirty="0" smtClean="0">
                <a:solidFill>
                  <a:schemeClr val="tx1"/>
                </a:solidFill>
                <a:latin typeface="Times New Roman" panose="02020603050405020304" pitchFamily="18" charset="0"/>
              </a:rPr>
              <a:t>指定对</a:t>
            </a:r>
            <a:r>
              <a:rPr lang="zh-CN" altLang="en-US" sz="2400" b="0" dirty="0">
                <a:solidFill>
                  <a:schemeClr val="tx1"/>
                </a:solidFill>
                <a:latin typeface="Times New Roman" panose="02020603050405020304" pitchFamily="18" charset="0"/>
              </a:rPr>
              <a:t>第几个信号量进行控制。</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Clr>
                <a:schemeClr val="tx1"/>
              </a:buClr>
              <a:buFont typeface="Wingdings" panose="05000000000000000000" pitchFamily="2" charset="2"/>
              <a:buNone/>
            </a:pPr>
            <a:r>
              <a:rPr lang="en-US" altLang="zh-CN" sz="2400" b="0" dirty="0">
                <a:solidFill>
                  <a:schemeClr val="tx1"/>
                </a:solidFill>
                <a:latin typeface="宋体" pitchFamily="2" charset="-122"/>
              </a:rPr>
              <a:t>ⅲ </a:t>
            </a:r>
            <a:r>
              <a:rPr lang="zh-CN" altLang="en-US" sz="2400" b="0" dirty="0">
                <a:solidFill>
                  <a:schemeClr val="tx1"/>
                </a:solidFill>
                <a:latin typeface="Times New Roman" panose="02020603050405020304" pitchFamily="18" charset="0"/>
              </a:rPr>
              <a:t>command参数是要执行的动作，有多个不同的</a:t>
            </a:r>
            <a:r>
              <a:rPr lang="zh-CN" altLang="en-US" sz="2400" b="0" dirty="0" smtClean="0">
                <a:solidFill>
                  <a:schemeClr val="tx1"/>
                </a:solidFill>
                <a:latin typeface="Times New Roman" panose="02020603050405020304" pitchFamily="18" charset="0"/>
              </a:rPr>
              <a:t>ommand值</a:t>
            </a:r>
            <a:r>
              <a:rPr lang="zh-CN" altLang="en-US" sz="2400" b="0" dirty="0">
                <a:solidFill>
                  <a:schemeClr val="tx1"/>
                </a:solidFill>
                <a:latin typeface="Times New Roman" panose="02020603050405020304" pitchFamily="18" charset="0"/>
              </a:rPr>
              <a:t>可以用于semctl。常用的两个command值为</a:t>
            </a:r>
            <a:r>
              <a:rPr lang="en-US" altLang="zh-CN" sz="2400" b="0" dirty="0">
                <a:solidFill>
                  <a:schemeClr val="tx1"/>
                </a:solidFill>
                <a:latin typeface="Times New Roman" panose="02020603050405020304" pitchFamily="18" charset="0"/>
              </a:rPr>
              <a:t>:</a:t>
            </a:r>
            <a:endParaRPr lang="en-US" altLang="zh-CN" sz="2400" b="0" dirty="0">
              <a:solidFill>
                <a:schemeClr val="tx1"/>
              </a:solidFill>
              <a:latin typeface="Times New Roman" panose="02020603050405020304" pitchFamily="18" charset="0"/>
            </a:endParaRPr>
          </a:p>
          <a:p>
            <a:pPr eaLnBrk="1" hangingPunct="1">
              <a:lnSpc>
                <a:spcPct val="100000"/>
              </a:lnSpc>
              <a:spcBef>
                <a:spcPct val="20000"/>
              </a:spcBef>
              <a:buClr>
                <a:schemeClr val="tx1"/>
              </a:buClr>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SETVAL</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用于为信号量赋初值，其值通过第四个参数指定。</a:t>
            </a:r>
            <a:endParaRPr lang="zh-CN" altLang="en-US" sz="20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IPC_RMID：当信号量不再需要时用于删除一个信号量标识</a:t>
            </a:r>
            <a:r>
              <a:rPr lang="zh-CN" altLang="en-US" sz="2000" b="0" dirty="0" smtClean="0">
                <a:solidFill>
                  <a:schemeClr val="tx1"/>
                </a:solidFill>
                <a:latin typeface="Times New Roman" panose="02020603050405020304" pitchFamily="18" charset="0"/>
              </a:rPr>
              <a:t>。</a:t>
            </a:r>
            <a:endParaRPr lang="en-US" altLang="zh-CN" sz="2000" b="0" dirty="0" smtClean="0">
              <a:solidFill>
                <a:schemeClr val="tx1"/>
              </a:solidFill>
              <a:latin typeface="Times New Roman" panose="02020603050405020304" pitchFamily="18" charset="0"/>
            </a:endParaRPr>
          </a:p>
          <a:p>
            <a:pPr>
              <a:lnSpc>
                <a:spcPct val="100000"/>
              </a:lnSpc>
              <a:spcBef>
                <a:spcPct val="20000"/>
              </a:spcBef>
              <a:buNone/>
            </a:pPr>
            <a:r>
              <a:rPr lang="zh-CN" altLang="en-US" sz="2000" dirty="0">
                <a:solidFill>
                  <a:schemeClr val="tx1"/>
                </a:solidFill>
                <a:latin typeface="宋体" pitchFamily="2" charset="-122"/>
              </a:rPr>
              <a:t>ⅳ</a:t>
            </a:r>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如果有第四个参数，则是union semun，该联合定义如下：</a:t>
            </a:r>
            <a:endParaRPr lang="zh-CN" altLang="en-US" sz="2000" dirty="0">
              <a:solidFill>
                <a:schemeClr val="tx1"/>
              </a:solidFill>
              <a:latin typeface="Times New Roman" panose="02020603050405020304" pitchFamily="18" charset="0"/>
            </a:endParaRPr>
          </a:p>
          <a:p>
            <a:pPr>
              <a:lnSpc>
                <a:spcPct val="100000"/>
              </a:lnSpc>
              <a:spcBef>
                <a:spcPct val="20000"/>
              </a:spcBef>
              <a:buNone/>
            </a:pPr>
            <a:r>
              <a:rPr lang="zh-CN" altLang="en-US" sz="2000" dirty="0">
                <a:solidFill>
                  <a:schemeClr val="tx1"/>
                </a:solidFill>
                <a:latin typeface="Times New Roman" panose="02020603050405020304" pitchFamily="18" charset="0"/>
              </a:rPr>
              <a:t>      union semun </a:t>
            </a:r>
            <a:r>
              <a:rPr lang="zh-CN" altLang="en-US" sz="2000" dirty="0" smtClean="0">
                <a:solidFill>
                  <a:schemeClr val="tx1"/>
                </a:solidFill>
                <a:latin typeface="Times New Roman" panose="02020603050405020304" pitchFamily="18" charset="0"/>
              </a:rPr>
              <a:t>{</a:t>
            </a:r>
            <a:r>
              <a:rPr lang="zh-CN" altLang="en-US" sz="2000" dirty="0">
                <a:solidFill>
                  <a:schemeClr val="tx1"/>
                </a:solidFill>
                <a:latin typeface="Times New Roman" panose="02020603050405020304" pitchFamily="18" charset="0"/>
              </a:rPr>
              <a:t>	int val;</a:t>
            </a:r>
            <a:endParaRPr lang="zh-CN" altLang="en-US" sz="2000" dirty="0">
              <a:solidFill>
                <a:schemeClr val="tx1"/>
              </a:solidFill>
              <a:latin typeface="Times New Roman" panose="02020603050405020304" pitchFamily="18" charset="0"/>
            </a:endParaRPr>
          </a:p>
          <a:p>
            <a:pPr>
              <a:lnSpc>
                <a:spcPct val="100000"/>
              </a:lnSpc>
              <a:spcBef>
                <a:spcPct val="20000"/>
              </a:spcBef>
              <a:buNone/>
            </a:pPr>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r>
              <a:rPr lang="zh-CN" altLang="en-US" sz="2000" dirty="0" smtClean="0">
                <a:solidFill>
                  <a:schemeClr val="tx1"/>
                </a:solidFill>
                <a:latin typeface="Times New Roman" panose="02020603050405020304" pitchFamily="18" charset="0"/>
              </a:rPr>
              <a:t>struct </a:t>
            </a:r>
            <a:r>
              <a:rPr lang="zh-CN" altLang="en-US" sz="2000" dirty="0">
                <a:solidFill>
                  <a:schemeClr val="tx1"/>
                </a:solidFill>
                <a:latin typeface="Times New Roman" panose="02020603050405020304" pitchFamily="18" charset="0"/>
              </a:rPr>
              <a:t>semid_ds *buf;</a:t>
            </a:r>
            <a:endParaRPr lang="zh-CN" altLang="en-US" sz="2000" dirty="0">
              <a:solidFill>
                <a:schemeClr val="tx1"/>
              </a:solidFill>
              <a:latin typeface="Times New Roman" panose="02020603050405020304" pitchFamily="18" charset="0"/>
            </a:endParaRPr>
          </a:p>
          <a:p>
            <a:pPr>
              <a:lnSpc>
                <a:spcPct val="100000"/>
              </a:lnSpc>
              <a:spcBef>
                <a:spcPct val="20000"/>
              </a:spcBef>
              <a:buNone/>
            </a:pPr>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r>
              <a:rPr lang="zh-CN" altLang="en-US" sz="2000" dirty="0" smtClean="0">
                <a:solidFill>
                  <a:schemeClr val="tx1"/>
                </a:solidFill>
                <a:latin typeface="Times New Roman" panose="02020603050405020304" pitchFamily="18" charset="0"/>
              </a:rPr>
              <a:t>unsigned </a:t>
            </a:r>
            <a:r>
              <a:rPr lang="zh-CN" altLang="en-US" sz="2000" dirty="0">
                <a:solidFill>
                  <a:schemeClr val="tx1"/>
                </a:solidFill>
                <a:latin typeface="Times New Roman" panose="02020603050405020304" pitchFamily="18" charset="0"/>
              </a:rPr>
              <a:t>short *array;</a:t>
            </a:r>
            <a:endParaRPr lang="zh-CN" altLang="en-US" sz="2000" dirty="0">
              <a:solidFill>
                <a:schemeClr val="tx1"/>
              </a:solidFill>
              <a:latin typeface="Times New Roman" panose="02020603050405020304" pitchFamily="18" charset="0"/>
            </a:endParaRPr>
          </a:p>
          <a:p>
            <a:pPr>
              <a:lnSpc>
                <a:spcPct val="100000"/>
              </a:lnSpc>
              <a:spcBef>
                <a:spcPct val="20000"/>
              </a:spcBef>
              <a:buNone/>
            </a:pPr>
            <a:r>
              <a:rPr lang="zh-CN" altLang="en-US" sz="2000" dirty="0">
                <a:solidFill>
                  <a:schemeClr val="tx1"/>
                </a:solidFill>
                <a:latin typeface="Times New Roman" panose="02020603050405020304" pitchFamily="18" charset="0"/>
              </a:rPr>
              <a:t>	</a:t>
            </a:r>
            <a:r>
              <a:rPr lang="zh-CN" altLang="en-US" sz="2000" dirty="0" smtClean="0">
                <a:solidFill>
                  <a:schemeClr val="tx1"/>
                </a:solidFill>
                <a:latin typeface="Times New Roman" panose="02020603050405020304" pitchFamily="18" charset="0"/>
              </a:rPr>
              <a:t>}</a:t>
            </a:r>
            <a:endParaRPr lang="zh-CN" altLang="en-US" sz="20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7" name="Rectangle 5"/>
          <p:cNvSpPr>
            <a:spLocks noChangeArrowheads="1"/>
          </p:cNvSpPr>
          <p:nvPr/>
        </p:nvSpPr>
        <p:spPr bwMode="auto">
          <a:xfrm>
            <a:off x="749839" y="905654"/>
            <a:ext cx="4462463"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信号量的操作</a:t>
            </a:r>
            <a:endParaRPr lang="zh-CN" altLang="en-US" sz="2600" b="1" dirty="0">
              <a:solidFill>
                <a:prstClr val="black"/>
              </a:solidFill>
              <a:effectLst/>
              <a:latin typeface="微软雅黑" pitchFamily="34" charset="-122"/>
              <a:ea typeface="微软雅黑" pitchFamily="34" charset="-122"/>
            </a:endParaRPr>
          </a:p>
        </p:txBody>
      </p:sp>
      <p:sp>
        <p:nvSpPr>
          <p:cNvPr id="8" name="Rectangle 6"/>
          <p:cNvSpPr>
            <a:spLocks noChangeArrowheads="1"/>
          </p:cNvSpPr>
          <p:nvPr/>
        </p:nvSpPr>
        <p:spPr bwMode="auto">
          <a:xfrm>
            <a:off x="890348" y="1603002"/>
            <a:ext cx="9866791"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原型</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1" dirty="0">
                <a:solidFill>
                  <a:schemeClr val="tx1"/>
                </a:solidFill>
                <a:latin typeface="Times New Roman" panose="02020603050405020304" pitchFamily="18" charset="0"/>
              </a:rPr>
              <a:t>     int semop(int sem_id, struct sembuf *sem_ops, size_</a:t>
            </a:r>
            <a:r>
              <a:rPr lang="zh-CN" altLang="en-US" sz="2400" b="1" dirty="0" smtClean="0">
                <a:solidFill>
                  <a:schemeClr val="tx1"/>
                </a:solidFill>
                <a:latin typeface="Times New Roman" panose="02020603050405020304" pitchFamily="18" charset="0"/>
              </a:rPr>
              <a:t>t</a:t>
            </a:r>
            <a:r>
              <a:rPr lang="en-US" altLang="zh-CN" sz="2400" b="1" dirty="0" smtClean="0">
                <a:solidFill>
                  <a:schemeClr val="tx1"/>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num_sem_ops)</a:t>
            </a:r>
            <a:endParaRPr lang="zh-CN" altLang="en-US" sz="2400" b="1" dirty="0">
              <a:solidFill>
                <a:schemeClr val="tx1"/>
              </a:solidFill>
              <a:latin typeface="Times New Roman" panose="02020603050405020304" pitchFamily="18" charset="0"/>
            </a:endParaRPr>
          </a:p>
        </p:txBody>
      </p:sp>
      <p:sp>
        <p:nvSpPr>
          <p:cNvPr id="9" name="Rectangle 5"/>
          <p:cNvSpPr>
            <a:spLocks noChangeArrowheads="1"/>
          </p:cNvSpPr>
          <p:nvPr/>
        </p:nvSpPr>
        <p:spPr bwMode="auto">
          <a:xfrm>
            <a:off x="1189786" y="2836579"/>
            <a:ext cx="10283346" cy="382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Font typeface="Wingdings" panose="05000000000000000000" pitchFamily="2" charset="2"/>
              <a:buNone/>
            </a:pPr>
            <a:r>
              <a:rPr lang="en-US" altLang="zh-CN" sz="2400" b="0" dirty="0">
                <a:solidFill>
                  <a:schemeClr val="tx1"/>
                </a:solidFill>
                <a:latin typeface="宋体" pitchFamily="2" charset="-122"/>
              </a:rPr>
              <a:t>ⅰ </a:t>
            </a:r>
            <a:r>
              <a:rPr lang="en-US" altLang="zh-CN" sz="2400" b="0" dirty="0" err="1">
                <a:solidFill>
                  <a:schemeClr val="tx1"/>
                </a:solidFill>
                <a:latin typeface="Times New Roman" panose="02020603050405020304" pitchFamily="18" charset="0"/>
              </a:rPr>
              <a:t>参数</a:t>
            </a:r>
            <a:r>
              <a:rPr lang="zh-CN" altLang="en-US" sz="2400" b="0" dirty="0">
                <a:solidFill>
                  <a:schemeClr val="tx1"/>
                </a:solidFill>
                <a:latin typeface="Times New Roman" panose="02020603050405020304" pitchFamily="18" charset="0"/>
              </a:rPr>
              <a:t>sem_id，是由semget函数所返回的信号量标识符。</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0" dirty="0">
                <a:solidFill>
                  <a:schemeClr val="tx1"/>
                </a:solidFill>
                <a:latin typeface="宋体" pitchFamily="2" charset="-122"/>
              </a:rPr>
              <a:t>ⅱ </a:t>
            </a:r>
            <a:r>
              <a:rPr lang="zh-CN" altLang="en-US" sz="2400" b="0" dirty="0">
                <a:solidFill>
                  <a:schemeClr val="tx1"/>
                </a:solidFill>
                <a:latin typeface="Times New Roman" panose="02020603050405020304" pitchFamily="18" charset="0"/>
              </a:rPr>
              <a:t>参数sem_ops是一个指向结构数组的指针，该结构定义如下：</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0" dirty="0">
                <a:solidFill>
                  <a:schemeClr val="tx1"/>
                </a:solidFill>
                <a:latin typeface="宋体" pitchFamily="2" charset="-122"/>
              </a:rPr>
              <a:t>ⅲ </a:t>
            </a:r>
            <a:r>
              <a:rPr lang="en-US" altLang="zh-CN" sz="2400" b="0" dirty="0" err="1">
                <a:solidFill>
                  <a:schemeClr val="tx1"/>
                </a:solidFill>
                <a:latin typeface="Times New Roman" panose="02020603050405020304" pitchFamily="18" charset="0"/>
              </a:rPr>
              <a:t>num_sem_ops</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操作次数，一般为</a:t>
            </a:r>
            <a:r>
              <a:rPr lang="en-US" altLang="zh-CN" sz="2400" b="0" dirty="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struct sembuf {</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short sem_num;</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数组下标</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short sem_op;</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操作，</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或</a:t>
            </a:r>
            <a:r>
              <a:rPr lang="en-US" altLang="zh-CN" sz="2400" b="0" dirty="0">
                <a:solidFill>
                  <a:schemeClr val="tx1"/>
                </a:solidFill>
                <a:latin typeface="Times New Roman" panose="02020603050405020304" pitchFamily="18" charset="0"/>
              </a:rPr>
              <a:t>+1</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short sem_flg;</a:t>
            </a:r>
            <a:r>
              <a:rPr lang="en-US" altLang="zh-CN" sz="2400" b="0" dirty="0">
                <a:solidFill>
                  <a:schemeClr val="tx1"/>
                </a:solidFill>
                <a:latin typeface="Times New Roman" panose="02020603050405020304" pitchFamily="18" charset="0"/>
              </a:rPr>
              <a:t>	//0</a:t>
            </a:r>
            <a:endParaRPr lang="zh-CN" altLang="en-US" sz="24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721183" y="813947"/>
            <a:ext cx="4300537"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itchFamily="2" charset="-122"/>
              </a:rPr>
              <a:t>② </a:t>
            </a:r>
            <a:r>
              <a:rPr lang="en-US" altLang="zh-CN" sz="2400" dirty="0">
                <a:solidFill>
                  <a:srgbClr val="000099"/>
                </a:solidFill>
                <a:latin typeface="Times New Roman" panose="02020603050405020304" pitchFamily="18" charset="0"/>
              </a:rPr>
              <a:t>P</a:t>
            </a:r>
            <a:r>
              <a:rPr lang="zh-CN" altLang="en-US" sz="2400" dirty="0">
                <a:solidFill>
                  <a:srgbClr val="000099"/>
                </a:solidFill>
                <a:latin typeface="Times New Roman" panose="02020603050405020304" pitchFamily="18" charset="0"/>
              </a:rPr>
              <a:t>操作</a:t>
            </a:r>
            <a:r>
              <a:rPr lang="zh-CN" altLang="en-US" sz="2400" b="0" dirty="0">
                <a:solidFill>
                  <a:schemeClr val="tx1"/>
                </a:solidFill>
                <a:latin typeface="Times New Roman" panose="02020603050405020304" pitchFamily="18" charset="0"/>
              </a:rPr>
              <a:t>       </a:t>
            </a:r>
            <a:endParaRPr lang="zh-CN" altLang="en-US" sz="2400" dirty="0">
              <a:solidFill>
                <a:schemeClr val="tx1"/>
              </a:solidFill>
              <a:latin typeface="Times New Roman" panose="02020603050405020304" pitchFamily="18" charset="0"/>
            </a:endParaRPr>
          </a:p>
        </p:txBody>
      </p:sp>
      <p:sp>
        <p:nvSpPr>
          <p:cNvPr id="4" name="Rectangle 4"/>
          <p:cNvSpPr>
            <a:spLocks noChangeArrowheads="1"/>
          </p:cNvSpPr>
          <p:nvPr/>
        </p:nvSpPr>
        <p:spPr bwMode="auto">
          <a:xfrm>
            <a:off x="1181558" y="1412435"/>
            <a:ext cx="933404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void P(</a:t>
            </a:r>
            <a:r>
              <a:rPr lang="en-US" altLang="zh-CN" sz="2400" b="0" dirty="0" err="1">
                <a:solidFill>
                  <a:schemeClr val="tx1"/>
                </a:solidFill>
                <a:latin typeface="Times New Roman" panose="02020603050405020304" pitchFamily="18" charset="0"/>
              </a:rPr>
              <a:t>int</a:t>
            </a: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semid</a:t>
            </a:r>
            <a:r>
              <a:rPr lang="en-US" altLang="zh-CN" sz="2400" b="0" dirty="0" smtClean="0">
                <a:solidFill>
                  <a:schemeClr val="tx1"/>
                </a:solidFill>
                <a:latin typeface="Times New Roman" panose="02020603050405020304" pitchFamily="18" charset="0"/>
              </a:rPr>
              <a:t>, </a:t>
            </a:r>
            <a:r>
              <a:rPr lang="en-US" altLang="zh-CN" sz="2400" b="0" dirty="0" err="1" smtClean="0">
                <a:solidFill>
                  <a:schemeClr val="tx1"/>
                </a:solidFill>
                <a:latin typeface="Times New Roman" panose="02020603050405020304" pitchFamily="18" charset="0"/>
              </a:rPr>
              <a:t>int</a:t>
            </a:r>
            <a:r>
              <a:rPr lang="en-US" altLang="zh-CN" sz="2400" b="0" dirty="0" smtClean="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index)</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struct</a:t>
            </a: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sembuf</a:t>
            </a: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a:t>
            </a:r>
            <a:r>
              <a:rPr lang="en-US" altLang="zh-CN" sz="2400" b="0" dirty="0">
                <a:solidFill>
                  <a:schemeClr val="tx1"/>
                </a:solidFill>
                <a:latin typeface="Times New Roman" panose="02020603050405020304" pitchFamily="18" charset="0"/>
              </a:rPr>
              <a:t>;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sem.sem_num</a:t>
            </a:r>
            <a:r>
              <a:rPr lang="en-US" altLang="zh-CN" sz="2400" b="0" dirty="0">
                <a:solidFill>
                  <a:schemeClr val="tx1"/>
                </a:solidFill>
                <a:latin typeface="Times New Roman" panose="02020603050405020304" pitchFamily="18" charset="0"/>
              </a:rPr>
              <a:t> = index;</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sem.sem_op</a:t>
            </a:r>
            <a:r>
              <a:rPr lang="en-US" altLang="zh-CN" sz="2400" b="0" dirty="0">
                <a:solidFill>
                  <a:schemeClr val="tx1"/>
                </a:solidFill>
                <a:latin typeface="Times New Roman" panose="02020603050405020304" pitchFamily="18" charset="0"/>
              </a:rPr>
              <a:t> = -1;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sem.sem_flg</a:t>
            </a:r>
            <a:r>
              <a:rPr lang="en-US" altLang="zh-CN" sz="2400" b="0" dirty="0">
                <a:solidFill>
                  <a:schemeClr val="tx1"/>
                </a:solidFill>
                <a:latin typeface="Times New Roman" panose="02020603050405020304" pitchFamily="18" charset="0"/>
              </a:rPr>
              <a:t> = 0;	//</a:t>
            </a:r>
            <a:r>
              <a:rPr lang="zh-CN" altLang="en-US" sz="2400" b="0" dirty="0">
                <a:solidFill>
                  <a:schemeClr val="tx1"/>
                </a:solidFill>
                <a:latin typeface="Times New Roman" panose="02020603050405020304" pitchFamily="18" charset="0"/>
              </a:rPr>
              <a:t>：操作标记：</a:t>
            </a:r>
            <a:r>
              <a:rPr lang="en-US" altLang="zh-CN" sz="2400" b="0" dirty="0">
                <a:solidFill>
                  <a:schemeClr val="tx1"/>
                </a:solidFill>
                <a:latin typeface="Times New Roman" panose="02020603050405020304" pitchFamily="18" charset="0"/>
              </a:rPr>
              <a:t>0</a:t>
            </a:r>
            <a:r>
              <a:rPr lang="zh-CN" altLang="en-US" sz="2400" b="0" dirty="0" smtClean="0">
                <a:solidFill>
                  <a:schemeClr val="tx1"/>
                </a:solidFill>
                <a:latin typeface="Times New Roman" panose="02020603050405020304" pitchFamily="18" charset="0"/>
              </a:rPr>
              <a:t>或</a:t>
            </a:r>
            <a:r>
              <a:rPr lang="en-US" altLang="zh-CN" sz="2400" b="0" dirty="0" smtClean="0">
                <a:solidFill>
                  <a:schemeClr val="tx1"/>
                </a:solidFill>
                <a:latin typeface="Times New Roman" panose="02020603050405020304" pitchFamily="18" charset="0"/>
              </a:rPr>
              <a:t>IPC_NOWAIT</a:t>
            </a:r>
            <a:r>
              <a:rPr lang="zh-CN" altLang="en-US" sz="2400" b="0" dirty="0">
                <a:solidFill>
                  <a:schemeClr val="tx1"/>
                </a:solidFill>
                <a:latin typeface="Times New Roman" panose="02020603050405020304" pitchFamily="18" charset="0"/>
              </a:rPr>
              <a:t>等	</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semop</a:t>
            </a:r>
            <a:r>
              <a:rPr lang="en-US" altLang="zh-CN" sz="2400" b="0" dirty="0">
                <a:solidFill>
                  <a:schemeClr val="tx1"/>
                </a:solidFill>
                <a:latin typeface="Times New Roman" panose="02020603050405020304" pitchFamily="18" charset="0"/>
              </a:rPr>
              <a:t>(semid,&amp;sem,1);	//1:</a:t>
            </a:r>
            <a:r>
              <a:rPr lang="zh-CN" altLang="en-US" sz="2400" b="0" dirty="0">
                <a:solidFill>
                  <a:schemeClr val="tx1"/>
                </a:solidFill>
                <a:latin typeface="Times New Roman" panose="02020603050405020304" pitchFamily="18" charset="0"/>
              </a:rPr>
              <a:t>表示执行命令的个数</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return;</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a:t>
            </a:r>
            <a:endParaRPr lang="en-US" altLang="zh-CN"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737892" y="830079"/>
            <a:ext cx="769778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宋体" pitchFamily="2" charset="-122"/>
              </a:rPr>
              <a:t>③ </a:t>
            </a:r>
            <a:r>
              <a:rPr lang="en-US" altLang="zh-CN" sz="2400">
                <a:solidFill>
                  <a:srgbClr val="000099"/>
                </a:solidFill>
                <a:latin typeface="Times New Roman" panose="02020603050405020304" pitchFamily="18" charset="0"/>
              </a:rPr>
              <a:t>V</a:t>
            </a:r>
            <a:r>
              <a:rPr lang="zh-CN" altLang="en-US" sz="2400">
                <a:solidFill>
                  <a:srgbClr val="000099"/>
                </a:solidFill>
                <a:latin typeface="Times New Roman" panose="02020603050405020304" pitchFamily="18" charset="0"/>
              </a:rPr>
              <a:t>操作</a:t>
            </a:r>
            <a:r>
              <a:rPr lang="zh-CN" altLang="en-US" sz="2400" b="0">
                <a:solidFill>
                  <a:schemeClr val="tx1"/>
                </a:solidFill>
                <a:latin typeface="Times New Roman" panose="02020603050405020304" pitchFamily="18" charset="0"/>
              </a:rPr>
              <a:t>       </a:t>
            </a:r>
            <a:endParaRPr lang="zh-CN" altLang="en-US" sz="2400">
              <a:solidFill>
                <a:schemeClr val="tx1"/>
              </a:solidFill>
              <a:latin typeface="Times New Roman" panose="02020603050405020304" pitchFamily="18" charset="0"/>
            </a:endParaRPr>
          </a:p>
        </p:txBody>
      </p:sp>
      <p:sp>
        <p:nvSpPr>
          <p:cNvPr id="4" name="Rectangle 4"/>
          <p:cNvSpPr>
            <a:spLocks noChangeArrowheads="1"/>
          </p:cNvSpPr>
          <p:nvPr/>
        </p:nvSpPr>
        <p:spPr bwMode="auto">
          <a:xfrm>
            <a:off x="1212555" y="1442854"/>
            <a:ext cx="700722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b="0" dirty="0" smtClean="0">
                <a:solidFill>
                  <a:schemeClr val="tx1"/>
                </a:solidFill>
                <a:latin typeface="Times New Roman" panose="02020603050405020304" pitchFamily="18" charset="0"/>
              </a:rPr>
              <a:t>void </a:t>
            </a:r>
            <a:r>
              <a:rPr lang="en-US" altLang="zh-CN" sz="2400" b="0" dirty="0">
                <a:solidFill>
                  <a:schemeClr val="tx1"/>
                </a:solidFill>
                <a:latin typeface="Times New Roman" panose="02020603050405020304" pitchFamily="18" charset="0"/>
              </a:rPr>
              <a:t>V(int </a:t>
            </a:r>
            <a:r>
              <a:rPr lang="en-US" altLang="zh-CN" sz="2400" b="0" dirty="0" err="1">
                <a:solidFill>
                  <a:schemeClr val="tx1"/>
                </a:solidFill>
                <a:latin typeface="Times New Roman" panose="02020603050405020304" pitchFamily="18" charset="0"/>
              </a:rPr>
              <a:t>semid</a:t>
            </a:r>
            <a:r>
              <a:rPr lang="en-US" altLang="zh-CN" sz="2400" b="0" dirty="0" smtClean="0">
                <a:solidFill>
                  <a:schemeClr val="tx1"/>
                </a:solidFill>
                <a:latin typeface="Times New Roman" panose="02020603050405020304" pitchFamily="18" charset="0"/>
              </a:rPr>
              <a:t>, </a:t>
            </a:r>
            <a:r>
              <a:rPr lang="en-US" altLang="zh-CN" sz="2400" b="0" dirty="0" err="1" smtClean="0">
                <a:solidFill>
                  <a:schemeClr val="tx1"/>
                </a:solidFill>
                <a:latin typeface="Times New Roman" panose="02020603050405020304" pitchFamily="18" charset="0"/>
              </a:rPr>
              <a:t>int</a:t>
            </a:r>
            <a:r>
              <a:rPr lang="en-US" altLang="zh-CN" sz="2400" b="0" dirty="0" smtClean="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index)</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	struct </a:t>
            </a:r>
            <a:r>
              <a:rPr lang="en-US" altLang="zh-CN" sz="2400" b="0" dirty="0" err="1">
                <a:solidFill>
                  <a:schemeClr val="tx1"/>
                </a:solidFill>
                <a:latin typeface="Times New Roman" panose="02020603050405020304" pitchFamily="18" charset="0"/>
              </a:rPr>
              <a:t>sembuf</a:t>
            </a: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a:t>
            </a:r>
            <a:r>
              <a:rPr lang="en-US" altLang="zh-CN" sz="2400" b="0" dirty="0">
                <a:solidFill>
                  <a:schemeClr val="tx1"/>
                </a:solidFill>
                <a:latin typeface="Times New Roman" panose="02020603050405020304" pitchFamily="18" charset="0"/>
              </a:rPr>
              <a:t>;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sem.sem_num</a:t>
            </a:r>
            <a:r>
              <a:rPr lang="en-US" altLang="zh-CN" sz="2400" b="0" dirty="0">
                <a:solidFill>
                  <a:schemeClr val="tx1"/>
                </a:solidFill>
                <a:latin typeface="Times New Roman" panose="02020603050405020304" pitchFamily="18" charset="0"/>
              </a:rPr>
              <a:t> = index;</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sem.sem_op</a:t>
            </a:r>
            <a:r>
              <a:rPr lang="en-US" altLang="zh-CN" sz="2400" b="0" dirty="0">
                <a:solidFill>
                  <a:schemeClr val="tx1"/>
                </a:solidFill>
                <a:latin typeface="Times New Roman" panose="02020603050405020304" pitchFamily="18" charset="0"/>
              </a:rPr>
              <a:t> =  1;</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sem.sem_flg</a:t>
            </a:r>
            <a:r>
              <a:rPr lang="en-US" altLang="zh-CN" sz="2400" b="0" dirty="0">
                <a:solidFill>
                  <a:schemeClr val="tx1"/>
                </a:solidFill>
                <a:latin typeface="Times New Roman" panose="02020603050405020304" pitchFamily="18" charset="0"/>
              </a:rPr>
              <a:t> = 0;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semop</a:t>
            </a:r>
            <a:r>
              <a:rPr lang="en-US" altLang="zh-CN" sz="2400" b="0" dirty="0">
                <a:solidFill>
                  <a:schemeClr val="tx1"/>
                </a:solidFill>
                <a:latin typeface="Times New Roman" panose="02020603050405020304" pitchFamily="18" charset="0"/>
              </a:rPr>
              <a:t>(semid,&amp;sem,1);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return;</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a:t>
            </a:r>
            <a:endParaRPr lang="en-US" altLang="zh-CN"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solidFill>
                  <a:srgbClr val="FF0000"/>
                </a:solidFill>
              </a:rPr>
              <a:t>线程</a:t>
            </a:r>
            <a:endParaRPr lang="en-US" altLang="zh-CN" dirty="0">
              <a:solidFill>
                <a:srgbClr val="FF0000"/>
              </a:solidFill>
            </a:endParaRPr>
          </a:p>
          <a:p>
            <a:r>
              <a:rPr lang="zh-CN" altLang="en-US" dirty="0"/>
              <a:t>进程调度</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4"/>
          <p:cNvSpPr>
            <a:spLocks noChangeArrowheads="1"/>
          </p:cNvSpPr>
          <p:nvPr/>
        </p:nvSpPr>
        <p:spPr bwMode="auto">
          <a:xfrm>
            <a:off x="366955" y="830079"/>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共享内存</a:t>
            </a:r>
            <a:endParaRPr lang="zh-CN" altLang="en-US" sz="2800" b="1" dirty="0">
              <a:solidFill>
                <a:srgbClr val="335F90"/>
              </a:solidFill>
              <a:latin typeface="Times New Roman" panose="02020603050405020304" pitchFamily="18" charset="0"/>
            </a:endParaRPr>
          </a:p>
        </p:txBody>
      </p:sp>
      <p:sp>
        <p:nvSpPr>
          <p:cNvPr id="4" name="Rectangle 6"/>
          <p:cNvSpPr>
            <a:spLocks noChangeArrowheads="1"/>
          </p:cNvSpPr>
          <p:nvPr/>
        </p:nvSpPr>
        <p:spPr bwMode="auto">
          <a:xfrm>
            <a:off x="630930" y="1477719"/>
            <a:ext cx="10721432" cy="22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功能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共享内存允许两个或更多进程访问同一块内存，就</a:t>
            </a:r>
            <a:r>
              <a:rPr lang="zh-CN" altLang="en-US" sz="2400" b="0" dirty="0" smtClean="0">
                <a:solidFill>
                  <a:schemeClr val="tx1"/>
                </a:solidFill>
                <a:effectLst/>
                <a:latin typeface="Times New Roman" panose="02020603050405020304" pitchFamily="18" charset="0"/>
              </a:rPr>
              <a:t>如同malloc</a:t>
            </a:r>
            <a:r>
              <a:rPr lang="zh-CN" altLang="en-US" sz="2400" b="0" dirty="0">
                <a:solidFill>
                  <a:schemeClr val="tx1"/>
                </a:solidFill>
                <a:effectLst/>
                <a:latin typeface="Times New Roman" panose="02020603050405020304" pitchFamily="18" charset="0"/>
              </a:rPr>
              <a:t>() 函数向不同进程返回了指向同一个物理内存</a:t>
            </a:r>
            <a:r>
              <a:rPr lang="zh-CN" altLang="en-US" sz="2400" b="0" dirty="0" smtClean="0">
                <a:solidFill>
                  <a:schemeClr val="tx1"/>
                </a:solidFill>
                <a:effectLst/>
                <a:latin typeface="Times New Roman" panose="02020603050405020304" pitchFamily="18" charset="0"/>
              </a:rPr>
              <a:t>区域</a:t>
            </a:r>
            <a:r>
              <a:rPr lang="zh-CN" altLang="en-US" sz="2400" b="0" dirty="0">
                <a:solidFill>
                  <a:schemeClr val="tx1"/>
                </a:solidFill>
                <a:effectLst/>
                <a:latin typeface="Times New Roman" panose="02020603050405020304" pitchFamily="18" charset="0"/>
              </a:rPr>
              <a:t>的指针。</a:t>
            </a:r>
            <a:r>
              <a:rPr lang="zh-CN" altLang="en-US" sz="2400" b="0" dirty="0">
                <a:solidFill>
                  <a:schemeClr val="tx1"/>
                </a:solidFill>
                <a:effectLst/>
                <a:highlight>
                  <a:srgbClr val="FFFF00"/>
                </a:highlight>
                <a:latin typeface="Times New Roman" panose="02020603050405020304" pitchFamily="18" charset="0"/>
              </a:rPr>
              <a:t>当一个进程改变了这块地址中的内容的时候</a:t>
            </a:r>
            <a:r>
              <a:rPr lang="zh-CN" altLang="en-US" sz="2400" b="0" dirty="0" smtClean="0">
                <a:solidFill>
                  <a:schemeClr val="tx1"/>
                </a:solidFill>
                <a:effectLst/>
                <a:highlight>
                  <a:srgbClr val="FFFF00"/>
                </a:highlight>
                <a:latin typeface="Times New Roman" panose="02020603050405020304" pitchFamily="18" charset="0"/>
              </a:rPr>
              <a:t>，其它</a:t>
            </a:r>
            <a:r>
              <a:rPr lang="zh-CN" altLang="en-US" sz="2400" b="0" dirty="0">
                <a:solidFill>
                  <a:schemeClr val="tx1"/>
                </a:solidFill>
                <a:effectLst/>
                <a:highlight>
                  <a:srgbClr val="FFFF00"/>
                </a:highlight>
                <a:latin typeface="Times New Roman" panose="02020603050405020304" pitchFamily="18" charset="0"/>
              </a:rPr>
              <a:t>进程都会察觉到这个更改</a:t>
            </a:r>
            <a:r>
              <a:rPr lang="zh-CN" altLang="en-US" sz="2400" b="0" dirty="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p:txBody>
      </p:sp>
      <p:sp>
        <p:nvSpPr>
          <p:cNvPr id="5" name="Rectangle 3"/>
          <p:cNvSpPr>
            <a:spLocks noChangeArrowheads="1"/>
          </p:cNvSpPr>
          <p:nvPr/>
        </p:nvSpPr>
        <p:spPr bwMode="auto">
          <a:xfrm>
            <a:off x="630930" y="3931043"/>
            <a:ext cx="9922937" cy="241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共享内存创建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0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int shmget(key_t key,int size,int shmflg)</a:t>
            </a:r>
            <a:endParaRPr lang="zh-CN" altLang="en-US" sz="2400" b="0" dirty="0">
              <a:solidFill>
                <a:schemeClr val="tx1"/>
              </a:solidFill>
              <a:effectLst/>
              <a:latin typeface="Times New Roman" panose="02020603050405020304" pitchFamily="18" charset="0"/>
            </a:endParaRPr>
          </a:p>
          <a:p>
            <a:pPr eaLnBrk="1" hangingPunct="1">
              <a:lnSpc>
                <a:spcPct val="10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其中：</a:t>
            </a:r>
            <a:endParaRPr lang="zh-CN" altLang="en-US" sz="2400" b="0" dirty="0">
              <a:solidFill>
                <a:schemeClr val="tx1"/>
              </a:solidFill>
              <a:effectLst/>
              <a:latin typeface="Times New Roman" panose="02020603050405020304" pitchFamily="18" charset="0"/>
            </a:endParaRPr>
          </a:p>
          <a:p>
            <a:pPr eaLnBrk="1" hangingPunct="1">
              <a:lnSpc>
                <a:spcPct val="100000"/>
              </a:lnSpc>
              <a:buClr>
                <a:schemeClr val="tx1"/>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400" dirty="0">
                <a:solidFill>
                  <a:srgbClr val="000099"/>
                </a:solidFill>
                <a:effectLst/>
                <a:latin typeface="宋体" pitchFamily="2" charset="-122"/>
              </a:rPr>
              <a:t>①</a:t>
            </a:r>
            <a:r>
              <a:rPr lang="zh-CN" altLang="en-US" sz="2400" b="0" dirty="0">
                <a:solidFill>
                  <a:schemeClr val="tx1"/>
                </a:solidFill>
                <a:effectLst/>
                <a:latin typeface="宋体" pitchFamily="2" charset="-122"/>
              </a:rPr>
              <a:t> </a:t>
            </a:r>
            <a:r>
              <a:rPr lang="en-US" altLang="zh-CN" sz="2400" b="0" dirty="0">
                <a:solidFill>
                  <a:schemeClr val="tx1"/>
                </a:solidFill>
                <a:effectLst/>
                <a:latin typeface="Times New Roman" panose="02020603050405020304" pitchFamily="18" charset="0"/>
              </a:rPr>
              <a:t>key: </a:t>
            </a:r>
            <a:r>
              <a:rPr lang="zh-CN" altLang="en-US" sz="2400" b="0" dirty="0">
                <a:solidFill>
                  <a:schemeClr val="tx1"/>
                </a:solidFill>
                <a:effectLst/>
                <a:latin typeface="Times New Roman" panose="02020603050405020304" pitchFamily="18" charset="0"/>
              </a:rPr>
              <a:t>键值，多个需要使用此共享内存的进程用相同</a:t>
            </a:r>
            <a:r>
              <a:rPr lang="zh-CN" altLang="en-US" sz="2400" b="0" dirty="0" smtClean="0">
                <a:solidFill>
                  <a:schemeClr val="tx1"/>
                </a:solidFill>
                <a:effectLst/>
                <a:latin typeface="Times New Roman" panose="02020603050405020304" pitchFamily="18" charset="0"/>
              </a:rPr>
              <a:t>的</a:t>
            </a:r>
            <a:r>
              <a:rPr lang="en-US" altLang="zh-CN" sz="2400" b="0" dirty="0" smtClean="0">
                <a:solidFill>
                  <a:schemeClr val="tx1"/>
                </a:solidFill>
                <a:effectLst/>
                <a:latin typeface="Times New Roman" panose="02020603050405020304" pitchFamily="18" charset="0"/>
              </a:rPr>
              <a:t>key</a:t>
            </a:r>
            <a:r>
              <a:rPr lang="zh-CN" altLang="en-US" sz="2400" b="0" dirty="0">
                <a:solidFill>
                  <a:schemeClr val="tx1"/>
                </a:solidFill>
                <a:effectLst/>
                <a:latin typeface="Times New Roman" panose="02020603050405020304" pitchFamily="18" charset="0"/>
              </a:rPr>
              <a:t>来创建</a:t>
            </a:r>
            <a:endParaRPr lang="zh-CN" altLang="en-US" sz="2400" b="0" dirty="0">
              <a:solidFill>
                <a:schemeClr val="tx1"/>
              </a:solidFill>
              <a:effectLst/>
              <a:latin typeface="Times New Roman" panose="02020603050405020304" pitchFamily="18" charset="0"/>
            </a:endParaRPr>
          </a:p>
          <a:p>
            <a:pPr eaLnBrk="1" hangingPunct="1">
              <a:lnSpc>
                <a:spcPct val="100000"/>
              </a:lnSpc>
              <a:buClr>
                <a:schemeClr val="tx1"/>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400" dirty="0">
                <a:solidFill>
                  <a:srgbClr val="000099"/>
                </a:solidFill>
                <a:effectLst/>
                <a:latin typeface="宋体" pitchFamily="2" charset="-122"/>
              </a:rPr>
              <a:t>②</a:t>
            </a:r>
            <a:r>
              <a:rPr lang="zh-CN" altLang="en-US" sz="2400" b="0" dirty="0">
                <a:solidFill>
                  <a:schemeClr val="tx1"/>
                </a:solidFill>
                <a:effectLst/>
                <a:latin typeface="宋体" pitchFamily="2" charset="-122"/>
              </a:rPr>
              <a:t> </a:t>
            </a:r>
            <a:r>
              <a:rPr lang="en-US" altLang="zh-CN" sz="2400" b="0" dirty="0" err="1">
                <a:solidFill>
                  <a:schemeClr val="tx1"/>
                </a:solidFill>
                <a:effectLst/>
                <a:latin typeface="Times New Roman" panose="02020603050405020304" pitchFamily="18" charset="0"/>
              </a:rPr>
              <a:t>shmflg</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 IPC_CREAT|0666 	</a:t>
            </a:r>
            <a:endParaRPr lang="en-US" altLang="zh-CN" sz="2400" b="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692420" y="1166873"/>
            <a:ext cx="10383473"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共享内存绑定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30000"/>
              </a:lnSpc>
              <a:buClr>
                <a:schemeClr val="tx2"/>
              </a:buClr>
              <a:buSzPct val="95000"/>
              <a:buFont typeface="Wingdings" panose="05000000000000000000" pitchFamily="2" charset="2"/>
              <a:buNone/>
              <a:defRPr/>
            </a:pPr>
            <a:r>
              <a:rPr lang="en-US" altLang="zh-CN" sz="2400" b="0" dirty="0" smtClean="0">
                <a:solidFill>
                  <a:schemeClr val="tx1"/>
                </a:solidFill>
                <a:effectLst/>
                <a:latin typeface="Times New Roman" panose="02020603050405020304" pitchFamily="18" charset="0"/>
              </a:rPr>
              <a:t>	</a:t>
            </a:r>
            <a:r>
              <a:rPr lang="zh-CN" altLang="en-US" sz="2400" b="0" dirty="0" smtClean="0">
                <a:solidFill>
                  <a:schemeClr val="tx1"/>
                </a:solidFill>
                <a:effectLst/>
                <a:latin typeface="Times New Roman" panose="02020603050405020304" pitchFamily="18" charset="0"/>
              </a:rPr>
              <a:t>int </a:t>
            </a:r>
            <a:r>
              <a:rPr lang="zh-CN" altLang="en-US" sz="2400" b="0" dirty="0">
                <a:solidFill>
                  <a:schemeClr val="tx1"/>
                </a:solidFill>
                <a:effectLst/>
                <a:latin typeface="Times New Roman" panose="02020603050405020304" pitchFamily="18" charset="0"/>
              </a:rPr>
              <a:t>shmat ( int shmid, char *shmaddr, int shmflg)</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其中：</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zh-CN" altLang="en-US" sz="2400" dirty="0">
                <a:solidFill>
                  <a:srgbClr val="000099"/>
                </a:solidFill>
                <a:effectLst/>
                <a:latin typeface="宋体" pitchFamily="2" charset="-122"/>
              </a:rPr>
              <a:t>①</a:t>
            </a:r>
            <a:r>
              <a:rPr lang="zh-CN" altLang="en-US" sz="2400" b="0" dirty="0">
                <a:solidFill>
                  <a:schemeClr val="tx1"/>
                </a:solidFill>
                <a:effectLst/>
                <a:latin typeface="宋体" pitchFamily="2" charset="-122"/>
              </a:rPr>
              <a:t> </a:t>
            </a:r>
            <a:r>
              <a:rPr lang="en-US" altLang="zh-CN" sz="2400" b="0" dirty="0" err="1" smtClean="0">
                <a:solidFill>
                  <a:schemeClr val="tx1"/>
                </a:solidFill>
                <a:effectLst/>
                <a:latin typeface="Times New Roman" panose="02020603050405020304" pitchFamily="18" charset="0"/>
              </a:rPr>
              <a:t>shmid</a:t>
            </a:r>
            <a:r>
              <a:rPr lang="zh-CN" altLang="en-US" sz="2400" b="0" dirty="0" smtClean="0">
                <a:solidFill>
                  <a:schemeClr val="tx1"/>
                </a:solidFill>
                <a:effectLst/>
                <a:latin typeface="Times New Roman" panose="02020603050405020304" pitchFamily="18" charset="0"/>
              </a:rPr>
              <a:t>：共享</a:t>
            </a:r>
            <a:r>
              <a:rPr lang="zh-CN" altLang="en-US" sz="2400" b="0" dirty="0">
                <a:solidFill>
                  <a:schemeClr val="tx1"/>
                </a:solidFill>
                <a:effectLst/>
                <a:latin typeface="Times New Roman" panose="02020603050405020304" pitchFamily="18" charset="0"/>
              </a:rPr>
              <a:t>内存句柄，</a:t>
            </a:r>
            <a:r>
              <a:rPr lang="en-US" altLang="zh-CN" sz="2400" b="0" dirty="0" err="1">
                <a:solidFill>
                  <a:schemeClr val="tx1"/>
                </a:solidFill>
                <a:effectLst/>
                <a:latin typeface="Times New Roman" panose="02020603050405020304" pitchFamily="18" charset="0"/>
              </a:rPr>
              <a:t>shmget</a:t>
            </a:r>
            <a:r>
              <a:rPr lang="zh-CN" altLang="en-US" sz="2400" b="0" dirty="0">
                <a:solidFill>
                  <a:schemeClr val="tx1"/>
                </a:solidFill>
                <a:effectLst/>
                <a:latin typeface="Times New Roman" panose="02020603050405020304" pitchFamily="18" charset="0"/>
              </a:rPr>
              <a:t>调用的返回值；</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zh-CN" altLang="en-US" sz="2400" dirty="0">
                <a:solidFill>
                  <a:srgbClr val="000099"/>
                </a:solidFill>
                <a:effectLst/>
                <a:latin typeface="宋体" pitchFamily="2" charset="-122"/>
              </a:rPr>
              <a:t>② </a:t>
            </a:r>
            <a:r>
              <a:rPr lang="en-US" altLang="zh-CN" sz="2400" b="0" dirty="0" err="1" smtClean="0">
                <a:solidFill>
                  <a:schemeClr val="tx1"/>
                </a:solidFill>
                <a:effectLst/>
                <a:latin typeface="Times New Roman" panose="02020603050405020304" pitchFamily="18" charset="0"/>
              </a:rPr>
              <a:t>shmaddr</a:t>
            </a:r>
            <a:r>
              <a:rPr lang="zh-CN" altLang="en-US" sz="2400" b="0" dirty="0" smtClean="0">
                <a:solidFill>
                  <a:schemeClr val="tx1"/>
                </a:solidFill>
                <a:effectLst/>
                <a:latin typeface="Times New Roman" panose="02020603050405020304" pitchFamily="18" charset="0"/>
              </a:rPr>
              <a:t>：一般</a:t>
            </a:r>
            <a:r>
              <a:rPr lang="zh-CN" altLang="en-US" sz="2400" b="0" dirty="0">
                <a:solidFill>
                  <a:schemeClr val="tx1"/>
                </a:solidFill>
                <a:effectLst/>
                <a:latin typeface="Times New Roman" panose="02020603050405020304" pitchFamily="18" charset="0"/>
              </a:rPr>
              <a:t>用</a:t>
            </a:r>
            <a:r>
              <a:rPr lang="en-US" altLang="zh-CN" sz="2400" b="0" dirty="0">
                <a:solidFill>
                  <a:schemeClr val="tx1"/>
                </a:solidFill>
                <a:effectLst/>
                <a:latin typeface="Times New Roman" panose="02020603050405020304" pitchFamily="18" charset="0"/>
              </a:rPr>
              <a:t>NUL;</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en-US" altLang="zh-CN" sz="2400" dirty="0">
                <a:solidFill>
                  <a:srgbClr val="000099"/>
                </a:solidFill>
                <a:effectLst/>
                <a:latin typeface="宋体" pitchFamily="2" charset="-122"/>
              </a:rPr>
              <a:t>③</a:t>
            </a:r>
            <a:r>
              <a:rPr lang="en-US" altLang="zh-CN" sz="2400" b="0" dirty="0">
                <a:solidFill>
                  <a:schemeClr val="tx1"/>
                </a:solidFill>
                <a:effectLst/>
                <a:latin typeface="Times New Roman" panose="02020603050405020304" pitchFamily="18" charset="0"/>
              </a:rPr>
              <a:t> </a:t>
            </a:r>
            <a:r>
              <a:rPr lang="en-US" altLang="zh-CN" sz="2400" b="0" dirty="0" err="1" smtClean="0">
                <a:solidFill>
                  <a:schemeClr val="tx1"/>
                </a:solidFill>
                <a:effectLst/>
                <a:latin typeface="Times New Roman" panose="02020603050405020304" pitchFamily="18" charset="0"/>
              </a:rPr>
              <a:t>shmflg</a:t>
            </a:r>
            <a:r>
              <a:rPr lang="zh-CN" altLang="en-US" sz="2400" b="0" dirty="0" smtClean="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SHM_R|SHM_W</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S = (char *)shmat(shmid1,NULL,SHM_R|SHM_W)</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1"/>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一旦绑定，对共享内存的操作即转化为对局部变量</a:t>
            </a:r>
            <a:r>
              <a:rPr lang="en-US" altLang="zh-CN" sz="2400" b="0" dirty="0">
                <a:solidFill>
                  <a:schemeClr val="tx1"/>
                </a:solidFill>
                <a:effectLst/>
                <a:latin typeface="Times New Roman" panose="02020603050405020304" pitchFamily="18" charset="0"/>
              </a:rPr>
              <a:t>S</a:t>
            </a:r>
            <a:r>
              <a:rPr lang="zh-CN" altLang="en-US" sz="2400" b="0" dirty="0">
                <a:solidFill>
                  <a:schemeClr val="tx1"/>
                </a:solidFill>
                <a:effectLst/>
                <a:latin typeface="Times New Roman" panose="02020603050405020304" pitchFamily="18" charset="0"/>
              </a:rPr>
              <a:t>的操作。</a:t>
            </a:r>
            <a:endParaRPr lang="zh-CN" altLang="en-US" sz="2400" b="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操作系统的并发机制实例</a:t>
            </a:r>
            <a:endParaRPr lang="zh-CN" altLang="en-US" sz="2800" dirty="0">
              <a:solidFill>
                <a:schemeClr val="tx2"/>
              </a:solidFill>
            </a:endParaRPr>
          </a:p>
        </p:txBody>
      </p:sp>
      <p:sp>
        <p:nvSpPr>
          <p:cNvPr id="3" name="Rectangle 3"/>
          <p:cNvSpPr>
            <a:spLocks noChangeArrowheads="1"/>
          </p:cNvSpPr>
          <p:nvPr/>
        </p:nvSpPr>
        <p:spPr bwMode="auto">
          <a:xfrm>
            <a:off x="863843" y="987829"/>
            <a:ext cx="7888287" cy="354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(4) </a:t>
            </a:r>
            <a:r>
              <a:rPr lang="zh-CN" altLang="en-US" sz="2600" b="1" dirty="0">
                <a:solidFill>
                  <a:prstClr val="black"/>
                </a:solidFill>
                <a:effectLst/>
                <a:latin typeface="微软雅黑" pitchFamily="34" charset="-122"/>
                <a:ea typeface="微软雅黑" pitchFamily="34" charset="-122"/>
              </a:rPr>
              <a:t>共享内存的释放       </a:t>
            </a:r>
            <a:endParaRPr lang="zh-CN" altLang="en-US" sz="2600" b="1" dirty="0">
              <a:solidFill>
                <a:prstClr val="black"/>
              </a:solidFill>
              <a:effectLst/>
              <a:latin typeface="微软雅黑" pitchFamily="34" charset="-122"/>
              <a:ea typeface="微软雅黑" pitchFamily="34" charset="-122"/>
            </a:endParaRPr>
          </a:p>
          <a:p>
            <a:pPr algn="just"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系统调用格式：int  shmctl(shmid,cmd,buf);</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其中：</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err="1" smtClean="0">
                <a:solidFill>
                  <a:schemeClr val="tx1"/>
                </a:solidFill>
                <a:effectLst/>
                <a:latin typeface="Times New Roman" panose="02020603050405020304" pitchFamily="18" charset="0"/>
              </a:rPr>
              <a:t>shmid</a:t>
            </a:r>
            <a:r>
              <a:rPr lang="zh-CN" altLang="en-US" sz="2400" b="0" dirty="0" smtClean="0">
                <a:solidFill>
                  <a:schemeClr val="tx1"/>
                </a:solidFill>
                <a:effectLst/>
                <a:latin typeface="Times New Roman" panose="02020603050405020304" pitchFamily="18" charset="0"/>
              </a:rPr>
              <a:t>：共享</a:t>
            </a:r>
            <a:r>
              <a:rPr lang="zh-CN" altLang="en-US" sz="2400" b="0" dirty="0">
                <a:solidFill>
                  <a:schemeClr val="tx1"/>
                </a:solidFill>
                <a:effectLst/>
                <a:latin typeface="Times New Roman" panose="02020603050405020304" pitchFamily="18" charset="0"/>
              </a:rPr>
              <a:t>内存句柄，</a:t>
            </a:r>
            <a:r>
              <a:rPr lang="en-US" altLang="zh-CN" sz="2400" b="0" dirty="0" err="1">
                <a:solidFill>
                  <a:schemeClr val="tx1"/>
                </a:solidFill>
                <a:effectLst/>
                <a:latin typeface="Times New Roman" panose="02020603050405020304" pitchFamily="18" charset="0"/>
              </a:rPr>
              <a:t>shmget</a:t>
            </a:r>
            <a:r>
              <a:rPr lang="zh-CN" altLang="en-US" sz="2400" b="0" dirty="0">
                <a:solidFill>
                  <a:schemeClr val="tx1"/>
                </a:solidFill>
                <a:effectLst/>
                <a:latin typeface="Times New Roman" panose="02020603050405020304" pitchFamily="18" charset="0"/>
              </a:rPr>
              <a:t>调用的返回值；</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1"/>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err="1" smtClean="0">
                <a:solidFill>
                  <a:schemeClr val="tx1"/>
                </a:solidFill>
                <a:effectLst/>
                <a:latin typeface="Times New Roman" panose="02020603050405020304" pitchFamily="18" charset="0"/>
              </a:rPr>
              <a:t>cmd</a:t>
            </a:r>
            <a:r>
              <a:rPr lang="zh-CN" altLang="en-US" sz="2400" b="0" dirty="0" smtClean="0">
                <a:solidFill>
                  <a:schemeClr val="tx1"/>
                </a:solidFill>
                <a:effectLst/>
                <a:latin typeface="Times New Roman" panose="02020603050405020304" pitchFamily="18" charset="0"/>
              </a:rPr>
              <a:t>：操作</a:t>
            </a:r>
            <a:r>
              <a:rPr lang="zh-CN" altLang="en-US" sz="2400" b="0" dirty="0">
                <a:solidFill>
                  <a:schemeClr val="tx1"/>
                </a:solidFill>
                <a:effectLst/>
                <a:latin typeface="Times New Roman" panose="02020603050405020304" pitchFamily="18" charset="0"/>
              </a:rPr>
              <a:t>命令shmctl(shmid,IPC_RMID,0)</a:t>
            </a:r>
            <a:endParaRPr lang="zh-CN" altLang="en-US" sz="2400" b="0" dirty="0">
              <a:solidFill>
                <a:schemeClr val="tx1"/>
              </a:solidFill>
              <a:effectLst/>
              <a:latin typeface="Times New Roman" panose="02020603050405020304" pitchFamily="18" charset="0"/>
            </a:endParaRPr>
          </a:p>
          <a:p>
            <a:pPr eaLnBrk="1" hangingPunct="1">
              <a:buClr>
                <a:schemeClr val="tx1"/>
              </a:buClr>
              <a:buSzPct val="95000"/>
              <a:buFont typeface="Wingdings" panose="05000000000000000000" pitchFamily="2" charset="2"/>
              <a:buChar char="Ø"/>
              <a:defRPr/>
            </a:pPr>
            <a:endParaRPr lang="en-US" altLang="zh-CN" sz="2400" b="0" dirty="0">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solidFill>
                  <a:srgbClr val="FF0000"/>
                </a:solidFill>
              </a:rPr>
              <a:t>进程调度</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4" name="Rectangle 3"/>
          <p:cNvSpPr>
            <a:spLocks noChangeArrowheads="1"/>
          </p:cNvSpPr>
          <p:nvPr/>
        </p:nvSpPr>
        <p:spPr bwMode="auto">
          <a:xfrm>
            <a:off x="1006934" y="1851213"/>
            <a:ext cx="9826166" cy="373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调度</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在众多处于就绪状态的进程中，按一定的原则选择一个进程。 </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分派 </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当处理机空闲时，移出就绪队列中第一个进程，并赋予它使用处理机的权利。           </a:t>
            </a:r>
            <a:endParaRPr lang="zh-CN" altLang="en-US" sz="2400" b="0" dirty="0">
              <a:solidFill>
                <a:schemeClr val="tx1"/>
              </a:solidFill>
              <a:effectLst/>
              <a:latin typeface="Times New Roman" panose="02020603050405020304" pitchFamily="18" charset="0"/>
            </a:endParaRPr>
          </a:p>
        </p:txBody>
      </p:sp>
      <p:sp>
        <p:nvSpPr>
          <p:cNvPr id="5" name="Rectangle 4"/>
          <p:cNvSpPr>
            <a:spLocks noChangeArrowheads="1"/>
          </p:cNvSpPr>
          <p:nvPr/>
        </p:nvSpPr>
        <p:spPr bwMode="auto">
          <a:xfrm>
            <a:off x="487822" y="112255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调度 </a:t>
            </a:r>
            <a:r>
              <a:rPr lang="en-US" altLang="en-US"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 分派结构</a:t>
            </a:r>
            <a:endParaRPr lang="zh-CN" altLang="en-US" sz="2800" b="1" dirty="0">
              <a:solidFill>
                <a:srgbClr val="335F9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4" name="Rectangle 3"/>
          <p:cNvSpPr>
            <a:spLocks noChangeArrowheads="1"/>
          </p:cNvSpPr>
          <p:nvPr/>
        </p:nvSpPr>
        <p:spPr bwMode="auto">
          <a:xfrm>
            <a:off x="877753" y="830079"/>
            <a:ext cx="801528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调度分派结构图         </a:t>
            </a:r>
            <a:endParaRPr lang="zh-CN" altLang="en-US" sz="2600" b="1" dirty="0">
              <a:solidFill>
                <a:prstClr val="black"/>
              </a:solidFill>
              <a:effectLst/>
              <a:latin typeface="微软雅黑" pitchFamily="34" charset="-122"/>
              <a:ea typeface="微软雅黑" pitchFamily="34" charset="-122"/>
            </a:endParaRPr>
          </a:p>
        </p:txBody>
      </p:sp>
      <p:grpSp>
        <p:nvGrpSpPr>
          <p:cNvPr id="5" name="Group 5"/>
          <p:cNvGrpSpPr/>
          <p:nvPr/>
        </p:nvGrpSpPr>
        <p:grpSpPr bwMode="auto">
          <a:xfrm>
            <a:off x="2614478" y="1522229"/>
            <a:ext cx="7070725" cy="3986213"/>
            <a:chOff x="528" y="1038"/>
            <a:chExt cx="4454" cy="2511"/>
          </a:xfrm>
        </p:grpSpPr>
        <p:sp>
          <p:nvSpPr>
            <p:cNvPr id="6" name="Rectangle 6"/>
            <p:cNvSpPr>
              <a:spLocks noChangeArrowheads="1"/>
            </p:cNvSpPr>
            <p:nvPr/>
          </p:nvSpPr>
          <p:spPr bwMode="auto">
            <a:xfrm>
              <a:off x="528" y="2046"/>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ready_q</a:t>
              </a:r>
              <a:endParaRPr kumimoji="1" lang="en-US" altLang="zh-CN" sz="1600" b="1">
                <a:solidFill>
                  <a:schemeClr val="tx1"/>
                </a:solidFill>
                <a:latin typeface="Times New Roman" panose="02020603050405020304" pitchFamily="18" charset="0"/>
              </a:endParaRPr>
            </a:p>
          </p:txBody>
        </p:sp>
        <p:sp>
          <p:nvSpPr>
            <p:cNvPr id="7" name="Rectangle 7"/>
            <p:cNvSpPr>
              <a:spLocks noChangeArrowheads="1"/>
            </p:cNvSpPr>
            <p:nvPr/>
          </p:nvSpPr>
          <p:spPr bwMode="auto">
            <a:xfrm>
              <a:off x="1791" y="1038"/>
              <a:ext cx="2049" cy="599"/>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Rectangle 8"/>
            <p:cNvSpPr>
              <a:spLocks noChangeArrowheads="1"/>
            </p:cNvSpPr>
            <p:nvPr/>
          </p:nvSpPr>
          <p:spPr bwMode="auto">
            <a:xfrm>
              <a:off x="2400" y="1086"/>
              <a:ext cx="7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scheduler</a:t>
              </a:r>
              <a:endParaRPr kumimoji="1" lang="en-US" altLang="zh-CN" sz="1600" b="1">
                <a:solidFill>
                  <a:schemeClr val="tx1"/>
                </a:solidFill>
                <a:latin typeface="Times New Roman" panose="02020603050405020304" pitchFamily="18" charset="0"/>
              </a:endParaRPr>
            </a:p>
          </p:txBody>
        </p:sp>
        <p:sp>
          <p:nvSpPr>
            <p:cNvPr id="9" name="Rectangle 9"/>
            <p:cNvSpPr>
              <a:spLocks noChangeArrowheads="1"/>
            </p:cNvSpPr>
            <p:nvPr/>
          </p:nvSpPr>
          <p:spPr bwMode="auto">
            <a:xfrm>
              <a:off x="1852" y="1374"/>
              <a:ext cx="15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susp      wakeup      receive   </a:t>
              </a:r>
              <a:endParaRPr kumimoji="1" lang="en-US" altLang="zh-CN" sz="1600" b="1">
                <a:solidFill>
                  <a:schemeClr val="tx1"/>
                </a:solidFill>
                <a:latin typeface="Times New Roman" panose="02020603050405020304" pitchFamily="18" charset="0"/>
              </a:endParaRPr>
            </a:p>
          </p:txBody>
        </p:sp>
        <p:sp>
          <p:nvSpPr>
            <p:cNvPr id="10" name="Rectangle 10"/>
            <p:cNvSpPr>
              <a:spLocks noChangeArrowheads="1"/>
            </p:cNvSpPr>
            <p:nvPr/>
          </p:nvSpPr>
          <p:spPr bwMode="auto">
            <a:xfrm>
              <a:off x="3501" y="141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rPr>
                <a:t>L</a:t>
              </a:r>
              <a:endParaRPr kumimoji="1" lang="en-US" altLang="zh-CN" sz="1600" b="1">
                <a:solidFill>
                  <a:schemeClr val="tx1"/>
                </a:solidFill>
                <a:latin typeface="Times New Roman" panose="02020603050405020304" pitchFamily="18" charset="0"/>
              </a:endParaRPr>
            </a:p>
          </p:txBody>
        </p:sp>
        <p:grpSp>
          <p:nvGrpSpPr>
            <p:cNvPr id="11" name="Group 11"/>
            <p:cNvGrpSpPr/>
            <p:nvPr/>
          </p:nvGrpSpPr>
          <p:grpSpPr bwMode="auto">
            <a:xfrm>
              <a:off x="4032" y="1998"/>
              <a:ext cx="368" cy="343"/>
              <a:chOff x="4032" y="1728"/>
              <a:chExt cx="368" cy="343"/>
            </a:xfrm>
          </p:grpSpPr>
          <p:sp>
            <p:nvSpPr>
              <p:cNvPr id="39" name="Oval 12"/>
              <p:cNvSpPr>
                <a:spLocks noChangeArrowheads="1"/>
              </p:cNvSpPr>
              <p:nvPr/>
            </p:nvSpPr>
            <p:spPr bwMode="auto">
              <a:xfrm>
                <a:off x="4032" y="172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0" name="Rectangle 13"/>
              <p:cNvSpPr>
                <a:spLocks noChangeArrowheads="1"/>
              </p:cNvSpPr>
              <p:nvPr/>
            </p:nvSpPr>
            <p:spPr bwMode="auto">
              <a:xfrm>
                <a:off x="4032" y="172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1" name="Rectangle 14"/>
              <p:cNvSpPr>
                <a:spLocks noChangeArrowheads="1"/>
              </p:cNvSpPr>
              <p:nvPr/>
            </p:nvSpPr>
            <p:spPr bwMode="auto">
              <a:xfrm>
                <a:off x="4089" y="178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grpSp>
        <p:sp>
          <p:nvSpPr>
            <p:cNvPr id="12" name="Rectangle 15"/>
            <p:cNvSpPr>
              <a:spLocks noChangeArrowheads="1"/>
            </p:cNvSpPr>
            <p:nvPr/>
          </p:nvSpPr>
          <p:spPr bwMode="auto">
            <a:xfrm>
              <a:off x="4781" y="2064"/>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13" name="Oval 16"/>
            <p:cNvSpPr>
              <a:spLocks noChangeArrowheads="1"/>
            </p:cNvSpPr>
            <p:nvPr/>
          </p:nvSpPr>
          <p:spPr bwMode="auto">
            <a:xfrm>
              <a:off x="3328"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4" name="Rectangle 17"/>
            <p:cNvSpPr>
              <a:spLocks noChangeArrowheads="1"/>
            </p:cNvSpPr>
            <p:nvPr/>
          </p:nvSpPr>
          <p:spPr bwMode="auto">
            <a:xfrm>
              <a:off x="3328"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Rectangle 18"/>
            <p:cNvSpPr>
              <a:spLocks noChangeArrowheads="1"/>
            </p:cNvSpPr>
            <p:nvPr/>
          </p:nvSpPr>
          <p:spPr bwMode="auto">
            <a:xfrm>
              <a:off x="3385"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16" name="Oval 19"/>
            <p:cNvSpPr>
              <a:spLocks noChangeArrowheads="1"/>
            </p:cNvSpPr>
            <p:nvPr/>
          </p:nvSpPr>
          <p:spPr bwMode="auto">
            <a:xfrm>
              <a:off x="259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7" name="Rectangle 20"/>
            <p:cNvSpPr>
              <a:spLocks noChangeArrowheads="1"/>
            </p:cNvSpPr>
            <p:nvPr/>
          </p:nvSpPr>
          <p:spPr bwMode="auto">
            <a:xfrm>
              <a:off x="259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8" name="Rectangle 21"/>
            <p:cNvSpPr>
              <a:spLocks noChangeArrowheads="1"/>
            </p:cNvSpPr>
            <p:nvPr/>
          </p:nvSpPr>
          <p:spPr bwMode="auto">
            <a:xfrm>
              <a:off x="264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19" name="Oval 22"/>
            <p:cNvSpPr>
              <a:spLocks noChangeArrowheads="1"/>
            </p:cNvSpPr>
            <p:nvPr/>
          </p:nvSpPr>
          <p:spPr bwMode="auto">
            <a:xfrm>
              <a:off x="187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0" name="Rectangle 23"/>
            <p:cNvSpPr>
              <a:spLocks noChangeArrowheads="1"/>
            </p:cNvSpPr>
            <p:nvPr/>
          </p:nvSpPr>
          <p:spPr bwMode="auto">
            <a:xfrm>
              <a:off x="187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1" name="Rectangle 24"/>
            <p:cNvSpPr>
              <a:spLocks noChangeArrowheads="1"/>
            </p:cNvSpPr>
            <p:nvPr/>
          </p:nvSpPr>
          <p:spPr bwMode="auto">
            <a:xfrm>
              <a:off x="192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2" name="Oval 25"/>
            <p:cNvSpPr>
              <a:spLocks noChangeArrowheads="1"/>
            </p:cNvSpPr>
            <p:nvPr/>
          </p:nvSpPr>
          <p:spPr bwMode="auto">
            <a:xfrm>
              <a:off x="115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3" name="Rectangle 26"/>
            <p:cNvSpPr>
              <a:spLocks noChangeArrowheads="1"/>
            </p:cNvSpPr>
            <p:nvPr/>
          </p:nvSpPr>
          <p:spPr bwMode="auto">
            <a:xfrm>
              <a:off x="115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4" name="Rectangle 27"/>
            <p:cNvSpPr>
              <a:spLocks noChangeArrowheads="1"/>
            </p:cNvSpPr>
            <p:nvPr/>
          </p:nvSpPr>
          <p:spPr bwMode="auto">
            <a:xfrm>
              <a:off x="120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5" name="Line 28"/>
            <p:cNvSpPr>
              <a:spLocks noChangeShapeType="1"/>
            </p:cNvSpPr>
            <p:nvPr/>
          </p:nvSpPr>
          <p:spPr bwMode="auto">
            <a:xfrm>
              <a:off x="1776" y="1326"/>
              <a:ext cx="206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6" name="Line 29"/>
            <p:cNvSpPr>
              <a:spLocks noChangeShapeType="1"/>
            </p:cNvSpPr>
            <p:nvPr/>
          </p:nvSpPr>
          <p:spPr bwMode="auto">
            <a:xfrm>
              <a:off x="2784" y="1326"/>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7" name="Line 30"/>
            <p:cNvSpPr>
              <a:spLocks noChangeShapeType="1"/>
            </p:cNvSpPr>
            <p:nvPr/>
          </p:nvSpPr>
          <p:spPr bwMode="auto">
            <a:xfrm>
              <a:off x="3360" y="1326"/>
              <a:ext cx="0" cy="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8" name="Line 31"/>
            <p:cNvSpPr>
              <a:spLocks noChangeShapeType="1"/>
            </p:cNvSpPr>
            <p:nvPr/>
          </p:nvSpPr>
          <p:spPr bwMode="auto">
            <a:xfrm>
              <a:off x="2784" y="1614"/>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9" name="Line 32"/>
            <p:cNvSpPr>
              <a:spLocks noChangeShapeType="1"/>
            </p:cNvSpPr>
            <p:nvPr/>
          </p:nvSpPr>
          <p:spPr bwMode="auto">
            <a:xfrm>
              <a:off x="2784" y="2334"/>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0" name="Text Box 33"/>
            <p:cNvSpPr txBox="1">
              <a:spLocks noChangeArrowheads="1"/>
            </p:cNvSpPr>
            <p:nvPr/>
          </p:nvSpPr>
          <p:spPr bwMode="auto">
            <a:xfrm>
              <a:off x="2160" y="2718"/>
              <a:ext cx="1248" cy="213"/>
            </a:xfrm>
            <a:prstGeom prst="rect">
              <a:avLst/>
            </a:prstGeom>
            <a:noFill/>
            <a:ln w="19050">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dispatcher</a:t>
              </a:r>
              <a:endParaRPr kumimoji="1" lang="en-US" altLang="zh-CN" sz="1600" b="1">
                <a:solidFill>
                  <a:srgbClr val="000000"/>
                </a:solidFill>
                <a:latin typeface="Times New Roman" panose="02020603050405020304" pitchFamily="18" charset="0"/>
              </a:endParaRPr>
            </a:p>
          </p:txBody>
        </p:sp>
        <p:sp>
          <p:nvSpPr>
            <p:cNvPr id="31" name="Text Box 34"/>
            <p:cNvSpPr txBox="1">
              <a:spLocks noChangeArrowheads="1"/>
            </p:cNvSpPr>
            <p:nvPr/>
          </p:nvSpPr>
          <p:spPr bwMode="auto">
            <a:xfrm>
              <a:off x="2325" y="3336"/>
              <a:ext cx="912" cy="213"/>
            </a:xfrm>
            <a:prstGeom prst="rect">
              <a:avLst/>
            </a:prstGeom>
            <a:noFill/>
            <a:ln w="19050">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CPU</a:t>
              </a:r>
              <a:endParaRPr kumimoji="1" lang="en-US" altLang="zh-CN" sz="1600" b="1">
                <a:solidFill>
                  <a:srgbClr val="000000"/>
                </a:solidFill>
                <a:latin typeface="Times New Roman" panose="02020603050405020304" pitchFamily="18" charset="0"/>
              </a:endParaRPr>
            </a:p>
          </p:txBody>
        </p:sp>
        <p:sp>
          <p:nvSpPr>
            <p:cNvPr id="32" name="Line 35"/>
            <p:cNvSpPr>
              <a:spLocks noChangeShapeType="1"/>
            </p:cNvSpPr>
            <p:nvPr/>
          </p:nvSpPr>
          <p:spPr bwMode="auto">
            <a:xfrm>
              <a:off x="2784" y="2952"/>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3" name="Line 36"/>
            <p:cNvSpPr>
              <a:spLocks noChangeShapeType="1"/>
            </p:cNvSpPr>
            <p:nvPr/>
          </p:nvSpPr>
          <p:spPr bwMode="auto">
            <a:xfrm>
              <a:off x="1518" y="2158"/>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4" name="Line 37"/>
            <p:cNvSpPr>
              <a:spLocks noChangeShapeType="1"/>
            </p:cNvSpPr>
            <p:nvPr/>
          </p:nvSpPr>
          <p:spPr bwMode="auto">
            <a:xfrm>
              <a:off x="2239" y="2168"/>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5" name="Line 38"/>
            <p:cNvSpPr>
              <a:spLocks noChangeShapeType="1"/>
            </p:cNvSpPr>
            <p:nvPr/>
          </p:nvSpPr>
          <p:spPr bwMode="auto">
            <a:xfrm>
              <a:off x="2969" y="2169"/>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6" name="Line 39"/>
            <p:cNvSpPr>
              <a:spLocks noChangeShapeType="1"/>
            </p:cNvSpPr>
            <p:nvPr/>
          </p:nvSpPr>
          <p:spPr bwMode="auto">
            <a:xfrm>
              <a:off x="3681" y="2170"/>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7" name="Line 40"/>
            <p:cNvSpPr>
              <a:spLocks noChangeShapeType="1"/>
            </p:cNvSpPr>
            <p:nvPr/>
          </p:nvSpPr>
          <p:spPr bwMode="auto">
            <a:xfrm>
              <a:off x="4384" y="2162"/>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8" name="Line 41"/>
            <p:cNvSpPr>
              <a:spLocks noChangeShapeType="1"/>
            </p:cNvSpPr>
            <p:nvPr/>
          </p:nvSpPr>
          <p:spPr bwMode="auto">
            <a:xfrm>
              <a:off x="2227" y="1327"/>
              <a:ext cx="0" cy="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42" name="Text Box 44"/>
          <p:cNvSpPr txBox="1">
            <a:spLocks noChangeArrowheads="1"/>
          </p:cNvSpPr>
          <p:nvPr/>
        </p:nvSpPr>
        <p:spPr bwMode="auto">
          <a:xfrm>
            <a:off x="5189403" y="5703704"/>
            <a:ext cx="23114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a:t>
            </a:r>
            <a:r>
              <a:rPr lang="en-US" altLang="zh-CN" sz="1600" b="0">
                <a:solidFill>
                  <a:schemeClr val="tx1"/>
                </a:solidFill>
                <a:latin typeface="宋体" pitchFamily="2" charset="-122"/>
              </a:rPr>
              <a:t>/</a:t>
            </a:r>
            <a:r>
              <a:rPr lang="zh-CN" altLang="en-US" sz="1600" b="0">
                <a:solidFill>
                  <a:schemeClr val="tx1"/>
                </a:solidFill>
                <a:latin typeface="宋体" pitchFamily="2" charset="-122"/>
              </a:rPr>
              <a:t>分派结构</a:t>
            </a:r>
            <a:r>
              <a:rPr lang="zh-CN" altLang="en-US" sz="1600" b="0">
                <a:solidFill>
                  <a:schemeClr val="tx1"/>
                </a:solidFill>
                <a:latin typeface="Times New Roman" panose="02020603050405020304" pitchFamily="18" charset="0"/>
              </a:rPr>
              <a:t>示意图</a:t>
            </a:r>
            <a:endParaRPr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978359" y="1641503"/>
            <a:ext cx="8464550" cy="448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进程管理的数据结构         </a:t>
            </a:r>
            <a:endParaRPr lang="zh-CN" altLang="en-US" sz="2600" b="1" dirty="0">
              <a:solidFill>
                <a:prstClr val="black"/>
              </a:solidFill>
              <a:effectLst/>
              <a:latin typeface="微软雅黑" pitchFamily="34" charset="-122"/>
              <a:ea typeface="微软雅黑" pitchFamily="34" charset="-122"/>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决定调度策略</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优先调度</a:t>
            </a:r>
            <a:r>
              <a:rPr lang="zh-CN" altLang="en-US" sz="2400" dirty="0">
                <a:effectLst/>
              </a:rPr>
              <a:t> </a:t>
            </a:r>
            <a:endParaRPr lang="zh-CN" altLang="en-US" sz="2400" dirty="0">
              <a:effectLst/>
            </a:endParaRPr>
          </a:p>
          <a:p>
            <a:pPr eaLnBrk="1" hangingPunct="1">
              <a:lnSpc>
                <a:spcPct val="130000"/>
              </a:lnSpc>
              <a:buClr>
                <a:schemeClr val="tx2"/>
              </a:buClr>
              <a:buSzPct val="95000"/>
              <a:buFont typeface="Wingdings" panose="05000000000000000000" pitchFamily="2" charset="2"/>
              <a:buNone/>
              <a:defRPr/>
            </a:pPr>
            <a:r>
              <a:rPr lang="zh-CN" altLang="en-US" sz="2400" dirty="0">
                <a:effectLst/>
              </a:rPr>
              <a:t>     </a:t>
            </a:r>
            <a:r>
              <a:rPr lang="zh-CN" altLang="en-US" sz="2400" b="0" dirty="0">
                <a:solidFill>
                  <a:schemeClr val="tx1"/>
                </a:solidFill>
                <a:effectLst/>
                <a:latin typeface="Times New Roman" panose="02020603050405020304" pitchFamily="18" charset="0"/>
              </a:rPr>
              <a:t>就绪队列按进程优先级高低排序</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 先来先服务 </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就绪队列按进程来到的先后次序排序</a:t>
            </a: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实施处理机的分配和回收</a:t>
            </a:r>
            <a:endParaRPr lang="zh-CN" altLang="en-US" sz="2600" b="1" dirty="0">
              <a:solidFill>
                <a:prstClr val="black"/>
              </a:solidFill>
              <a:effectLst/>
              <a:latin typeface="微软雅黑" pitchFamily="34" charset="-122"/>
              <a:ea typeface="微软雅黑" pitchFamily="34" charset="-122"/>
            </a:endParaRPr>
          </a:p>
        </p:txBody>
      </p:sp>
      <p:sp>
        <p:nvSpPr>
          <p:cNvPr id="4" name="Rectangle 4"/>
          <p:cNvSpPr>
            <a:spLocks noChangeArrowheads="1"/>
          </p:cNvSpPr>
          <p:nvPr/>
        </p:nvSpPr>
        <p:spPr bwMode="auto">
          <a:xfrm>
            <a:off x="487822" y="96999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进程调度的功能</a:t>
            </a:r>
            <a:endParaRPr lang="zh-CN" altLang="en-US" sz="2800" b="1" dirty="0">
              <a:solidFill>
                <a:srgbClr val="335F9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722770" y="1555750"/>
            <a:ext cx="10864627" cy="435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什么是调度方式</a:t>
            </a:r>
            <a:endParaRPr lang="zh-CN" altLang="en-US" sz="2600" b="1" dirty="0">
              <a:solidFill>
                <a:prstClr val="black"/>
              </a:solidFill>
              <a:effectLst/>
              <a:latin typeface="微软雅黑" pitchFamily="34" charset="-122"/>
              <a:ea typeface="微软雅黑" pitchFamily="34" charset="-122"/>
            </a:endParaRP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当一进程正在处理机上执行时，若有某个更为“重要而紧迫”的进程需要运行，系统如何分配处理机。</a:t>
            </a:r>
            <a:endParaRPr lang="zh-CN" altLang="en-US" sz="2400" b="0" dirty="0">
              <a:solidFill>
                <a:schemeClr val="tx1"/>
              </a:solidFill>
              <a:effectLst/>
              <a:latin typeface="Times New Roman" panose="02020603050405020304" pitchFamily="18" charset="0"/>
            </a:endParaRP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非剥夺方式</a:t>
            </a:r>
            <a:endParaRPr lang="zh-CN" altLang="en-US" sz="2600" b="1" dirty="0">
              <a:solidFill>
                <a:prstClr val="black"/>
              </a:solidFill>
              <a:effectLst/>
              <a:latin typeface="微软雅黑" pitchFamily="34" charset="-122"/>
              <a:ea typeface="微软雅黑" pitchFamily="34" charset="-122"/>
            </a:endParaRPr>
          </a:p>
          <a:p>
            <a:pPr eaLnBrk="1" hangingPunct="1">
              <a:lnSpc>
                <a:spcPct val="100000"/>
              </a:lnSpc>
              <a:spcBef>
                <a:spcPct val="20000"/>
              </a:spcBef>
              <a:buFontTx/>
              <a:buNone/>
              <a:defRPr/>
            </a:pPr>
            <a:r>
              <a:rPr lang="zh-CN" altLang="en-US" sz="2400" b="0" dirty="0">
                <a:solidFill>
                  <a:schemeClr val="tx1"/>
                </a:solidFill>
                <a:effectLst/>
                <a:latin typeface="Times New Roman" panose="02020603050405020304" pitchFamily="18" charset="0"/>
              </a:rPr>
              <a:t>       当“重要而紧迫”的进程来到时，让正在执行的进程继续执行，直到该进程完成或发生某事件而进入“完成”或“阻塞”状态时，才把处理机分配给“重要而紧迫”的进程。</a:t>
            </a:r>
            <a:endParaRPr lang="zh-CN" altLang="en-US" sz="2400" b="0" dirty="0">
              <a:solidFill>
                <a:schemeClr val="tx1"/>
              </a:solidFill>
              <a:effectLst/>
              <a:latin typeface="Times New Roman" panose="02020603050405020304" pitchFamily="18" charset="0"/>
            </a:endParaRP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剥夺方式</a:t>
            </a:r>
            <a:endParaRPr lang="zh-CN" altLang="en-US" sz="2600" b="1" dirty="0">
              <a:solidFill>
                <a:prstClr val="black"/>
              </a:solidFill>
              <a:effectLst/>
              <a:latin typeface="微软雅黑" pitchFamily="34" charset="-122"/>
              <a:ea typeface="微软雅黑" pitchFamily="34" charset="-122"/>
            </a:endParaRP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当“重要而紧迫”的进程来到时，便暂停正在执行的进程，立即把处理机分配给优先级更高的进程。</a:t>
            </a:r>
            <a:endParaRPr lang="zh-CN" altLang="en-US" sz="2400" b="0" dirty="0">
              <a:solidFill>
                <a:schemeClr val="tx1"/>
              </a:solidFill>
              <a:effectLst/>
              <a:latin typeface="Times New Roman" panose="02020603050405020304" pitchFamily="18" charset="0"/>
            </a:endParaRPr>
          </a:p>
        </p:txBody>
      </p:sp>
      <p:sp>
        <p:nvSpPr>
          <p:cNvPr id="4" name="Rectangle 4"/>
          <p:cNvSpPr>
            <a:spLocks noChangeArrowheads="1"/>
          </p:cNvSpPr>
          <p:nvPr/>
        </p:nvSpPr>
        <p:spPr bwMode="auto">
          <a:xfrm>
            <a:off x="217945" y="869950"/>
            <a:ext cx="6475413"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进程调度的方式</a:t>
            </a:r>
            <a:endParaRPr lang="zh-CN" altLang="en-US" sz="2800" b="1" dirty="0">
              <a:solidFill>
                <a:srgbClr val="335F90"/>
              </a:solidFill>
              <a:latin typeface="Times New Roman" panose="02020603050405020304" pitchFamily="18" charset="0"/>
            </a:endParaRPr>
          </a:p>
        </p:txBody>
      </p:sp>
      <p:sp>
        <p:nvSpPr>
          <p:cNvPr id="5" name="矩形 4"/>
          <p:cNvSpPr/>
          <p:nvPr/>
        </p:nvSpPr>
        <p:spPr>
          <a:xfrm>
            <a:off x="5385547" y="4182922"/>
            <a:ext cx="5035162" cy="830997"/>
          </a:xfrm>
          <a:prstGeom prst="rect">
            <a:avLst/>
          </a:prstGeom>
        </p:spPr>
        <p:txBody>
          <a:bodyPr wrap="square">
            <a:spAutoFit/>
          </a:bodyPr>
          <a:lstStyle/>
          <a:p>
            <a:pPr marL="762000" lvl="1" indent="-304800"/>
            <a:r>
              <a:rPr lang="zh-CN" altLang="en-US" sz="2400" dirty="0">
                <a:solidFill>
                  <a:srgbClr val="0000FF"/>
                </a:solidFill>
              </a:rPr>
              <a:t>优点：实现简单，系统开销小</a:t>
            </a:r>
            <a:endParaRPr lang="zh-CN" altLang="en-US" sz="2400" dirty="0">
              <a:solidFill>
                <a:srgbClr val="0000FF"/>
              </a:solidFill>
            </a:endParaRPr>
          </a:p>
          <a:p>
            <a:pPr marL="762000" lvl="1" indent="-304800"/>
            <a:r>
              <a:rPr lang="zh-CN" altLang="en-US" sz="2400" dirty="0">
                <a:solidFill>
                  <a:srgbClr val="0000FF"/>
                </a:solidFill>
              </a:rPr>
              <a:t>缺点：难以满足紧急任务的要求</a:t>
            </a:r>
            <a:endParaRPr lang="zh-CN" altLang="en-US" dirty="0">
              <a:solidFill>
                <a:srgbClr val="0000FF"/>
              </a:solidFill>
            </a:endParaRPr>
          </a:p>
        </p:txBody>
      </p:sp>
      <p:sp>
        <p:nvSpPr>
          <p:cNvPr id="6" name="矩形 5"/>
          <p:cNvSpPr/>
          <p:nvPr/>
        </p:nvSpPr>
        <p:spPr>
          <a:xfrm>
            <a:off x="5385547" y="5570182"/>
            <a:ext cx="4396596" cy="830997"/>
          </a:xfrm>
          <a:prstGeom prst="rect">
            <a:avLst/>
          </a:prstGeom>
        </p:spPr>
        <p:txBody>
          <a:bodyPr wrap="square">
            <a:spAutoFit/>
          </a:bodyPr>
          <a:lstStyle/>
          <a:p>
            <a:pPr marL="762000" lvl="1" indent="-304800"/>
            <a:r>
              <a:rPr lang="zh-CN" altLang="en-US" sz="2400" dirty="0">
                <a:solidFill>
                  <a:srgbClr val="0000FF"/>
                </a:solidFill>
              </a:rPr>
              <a:t>优点：及时响应紧急任务</a:t>
            </a:r>
            <a:endParaRPr lang="zh-CN" altLang="en-US" sz="2400" dirty="0">
              <a:solidFill>
                <a:srgbClr val="0000FF"/>
              </a:solidFill>
            </a:endParaRPr>
          </a:p>
          <a:p>
            <a:pPr marL="762000" lvl="1" indent="-304800"/>
            <a:r>
              <a:rPr lang="zh-CN" altLang="en-US" sz="2400" dirty="0">
                <a:solidFill>
                  <a:srgbClr val="0000FF"/>
                </a:solidFill>
              </a:rPr>
              <a:t>缺点：增加了系统开销</a:t>
            </a:r>
            <a:endParaRPr lang="zh-CN" altLang="en-US" sz="2400" dirty="0">
              <a:solidFill>
                <a:srgbClr val="0000FF"/>
              </a:solidFill>
            </a:endParaRPr>
          </a:p>
        </p:txBody>
      </p:sp>
      <p:sp>
        <p:nvSpPr>
          <p:cNvPr id="7" name="矩形 6"/>
          <p:cNvSpPr/>
          <p:nvPr/>
        </p:nvSpPr>
        <p:spPr>
          <a:xfrm>
            <a:off x="985760" y="6166862"/>
            <a:ext cx="4801314" cy="387798"/>
          </a:xfrm>
          <a:prstGeom prst="rect">
            <a:avLst/>
          </a:prstGeom>
        </p:spPr>
        <p:txBody>
          <a:bodyPr wrap="none">
            <a:spAutoFit/>
          </a:bodyPr>
          <a:lstStyle/>
          <a:p>
            <a:pPr marL="342900" indent="-342900">
              <a:lnSpc>
                <a:spcPct val="80000"/>
              </a:lnSpc>
              <a:buFont typeface="Wingdings" panose="05000000000000000000" pitchFamily="2" charset="2"/>
              <a:buNone/>
            </a:pPr>
            <a:r>
              <a:rPr lang="zh-CN" altLang="en-US" sz="2400" dirty="0"/>
              <a:t>实现中还可采用</a:t>
            </a:r>
            <a:r>
              <a:rPr lang="zh-CN" altLang="en-US" sz="2400" dirty="0">
                <a:solidFill>
                  <a:srgbClr val="A50021"/>
                </a:solidFill>
              </a:rPr>
              <a:t>选择可抢占</a:t>
            </a:r>
            <a:r>
              <a:rPr lang="zh-CN" altLang="en-US" sz="2400" dirty="0"/>
              <a:t>策略。</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978359" y="1487304"/>
            <a:ext cx="10443015" cy="423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进程优先数调度算法</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什么是进程优先数调度算法</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预先确定各进程的优先数，系统把处理机的使用权赋予</a:t>
            </a:r>
            <a:r>
              <a:rPr lang="zh-CN" altLang="en-US" sz="2400" b="0" dirty="0" smtClean="0">
                <a:solidFill>
                  <a:schemeClr val="tx1"/>
                </a:solidFill>
                <a:effectLst/>
                <a:latin typeface="Times New Roman" panose="02020603050405020304" pitchFamily="18" charset="0"/>
              </a:rPr>
              <a:t>就绪</a:t>
            </a:r>
            <a:r>
              <a:rPr lang="zh-CN" altLang="en-US" sz="2400" b="0" dirty="0">
                <a:solidFill>
                  <a:schemeClr val="tx1"/>
                </a:solidFill>
                <a:effectLst/>
                <a:latin typeface="Times New Roman" panose="02020603050405020304" pitchFamily="18" charset="0"/>
              </a:rPr>
              <a:t>队列中具备最高优先权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优先数和一定的优先级相对应</a:t>
            </a:r>
            <a:r>
              <a:rPr lang="en-US" altLang="zh-CN" sz="2400" b="0" dirty="0" smtClean="0">
                <a:solidFill>
                  <a:schemeClr val="tx1"/>
                </a:solidFill>
                <a:effectLst/>
                <a:latin typeface="Times New Roman" panose="02020603050405020304" pitchFamily="18" charset="0"/>
              </a:rPr>
              <a:t>)</a:t>
            </a:r>
            <a:r>
              <a:rPr lang="zh-CN" altLang="en-US" sz="2400" b="0" dirty="0" smtClean="0">
                <a:solidFill>
                  <a:schemeClr val="tx1"/>
                </a:solidFill>
                <a:effectLst/>
                <a:latin typeface="Times New Roman" panose="02020603050405020304" pitchFamily="18" charset="0"/>
              </a:rPr>
              <a:t>的</a:t>
            </a:r>
            <a:r>
              <a:rPr lang="zh-CN" altLang="en-US" sz="2400" b="0" dirty="0">
                <a:solidFill>
                  <a:schemeClr val="tx1"/>
                </a:solidFill>
                <a:effectLst/>
                <a:latin typeface="Times New Roman" panose="02020603050405020304" pitchFamily="18" charset="0"/>
              </a:rPr>
              <a:t>就绪进程</a:t>
            </a:r>
            <a:r>
              <a:rPr lang="zh-CN" altLang="en-US" sz="2400" b="0" dirty="0" smtClean="0">
                <a:solidFill>
                  <a:schemeClr val="tx1"/>
                </a:solidFill>
                <a:effectLst/>
                <a:latin typeface="Times New Roman" panose="02020603050405020304" pitchFamily="18" charset="0"/>
              </a:rPr>
              <a:t>。</a:t>
            </a:r>
            <a:endParaRPr lang="en-US" altLang="zh-CN" sz="2400" b="0" dirty="0" smtClean="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endParaRPr lang="en-US" altLang="zh-CN" sz="2400" dirty="0">
              <a:solidFill>
                <a:schemeClr val="tx1"/>
              </a:solidFill>
              <a:effectLst/>
              <a:latin typeface="Times New Roman" panose="02020603050405020304" pitchFamily="18" charset="0"/>
            </a:endParaRPr>
          </a:p>
          <a:p>
            <a:pPr>
              <a:lnSpc>
                <a:spcPct val="120000"/>
              </a:lnSpc>
              <a:spcBef>
                <a:spcPct val="20000"/>
              </a:spcBef>
              <a:buClr>
                <a:schemeClr val="tx2"/>
              </a:buClr>
              <a:buSzPct val="95000"/>
              <a:buNone/>
              <a:defRPr/>
            </a:pPr>
            <a:r>
              <a:rPr lang="zh-CN" altLang="en-US" sz="2400" dirty="0"/>
              <a:t> </a:t>
            </a:r>
            <a:r>
              <a:rPr lang="en-US" altLang="zh-CN" sz="2400" dirty="0" smtClean="0"/>
              <a:t>	</a:t>
            </a:r>
            <a:r>
              <a:rPr lang="zh-CN" altLang="en-US" sz="2400" dirty="0" smtClean="0">
                <a:solidFill>
                  <a:schemeClr val="tx1"/>
                </a:solidFill>
                <a:effectLst/>
                <a:latin typeface="Times New Roman" panose="02020603050405020304" pitchFamily="18" charset="0"/>
              </a:rPr>
              <a:t>采用</a:t>
            </a:r>
            <a:r>
              <a:rPr lang="zh-CN" altLang="en-US" sz="2400" dirty="0">
                <a:solidFill>
                  <a:schemeClr val="tx1"/>
                </a:solidFill>
                <a:effectLst/>
                <a:latin typeface="Times New Roman" panose="02020603050405020304" pitchFamily="18" charset="0"/>
              </a:rPr>
              <a:t>这种调度算法的关键是如何确定进程的优先数</a:t>
            </a:r>
            <a:r>
              <a:rPr lang="zh-CN" altLang="en-US" sz="2400" dirty="0" smtClean="0">
                <a:solidFill>
                  <a:schemeClr val="tx1"/>
                </a:solidFill>
                <a:effectLst/>
                <a:latin typeface="Times New Roman" panose="02020603050405020304" pitchFamily="18" charset="0"/>
              </a:rPr>
              <a:t>、进程</a:t>
            </a:r>
            <a:r>
              <a:rPr lang="zh-CN" altLang="en-US" sz="2400" dirty="0">
                <a:solidFill>
                  <a:schemeClr val="tx1"/>
                </a:solidFill>
                <a:effectLst/>
                <a:latin typeface="Times New Roman" panose="02020603050405020304" pitchFamily="18" charset="0"/>
              </a:rPr>
              <a:t>的优先数确定之后是固定的，还是随着该进程运行的情况的变化而变化。</a:t>
            </a:r>
            <a:endParaRPr lang="zh-CN" altLang="en-US" sz="24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p:txBody>
      </p:sp>
      <p:sp>
        <p:nvSpPr>
          <p:cNvPr id="4" name="Rectangle 4"/>
          <p:cNvSpPr>
            <a:spLocks noChangeArrowheads="1"/>
          </p:cNvSpPr>
          <p:nvPr/>
        </p:nvSpPr>
        <p:spPr bwMode="auto">
          <a:xfrm>
            <a:off x="487822"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进程调度算法</a:t>
            </a:r>
            <a:endParaRPr lang="zh-CN" altLang="en-US" sz="2800" b="1" dirty="0">
              <a:solidFill>
                <a:srgbClr val="335F9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5" name="Rectangle 3"/>
          <p:cNvSpPr>
            <a:spLocks noChangeArrowheads="1"/>
          </p:cNvSpPr>
          <p:nvPr/>
        </p:nvSpPr>
        <p:spPr bwMode="auto">
          <a:xfrm>
            <a:off x="129396" y="3983250"/>
            <a:ext cx="9532189"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1333500" lvl="5">
              <a:lnSpc>
                <a:spcPct val="130000"/>
              </a:lnSpc>
              <a:spcBef>
                <a:spcPct val="20000"/>
              </a:spcBef>
              <a:buNone/>
              <a:defRPr/>
            </a:pPr>
            <a:r>
              <a:rPr lang="en-US" altLang="zh-CN" sz="2400" b="1" dirty="0">
                <a:solidFill>
                  <a:schemeClr val="tx1"/>
                </a:solidFill>
                <a:latin typeface="Times New Roman" panose="02020603050405020304" pitchFamily="18" charset="0"/>
              </a:rPr>
              <a:t>ⅲ </a:t>
            </a:r>
            <a:r>
              <a:rPr lang="zh-CN" altLang="en-US" sz="2400" b="1" dirty="0">
                <a:solidFill>
                  <a:schemeClr val="tx1"/>
                </a:solidFill>
                <a:latin typeface="Times New Roman" panose="02020603050405020304" pitchFamily="18" charset="0"/>
              </a:rPr>
              <a:t>动态优先数</a:t>
            </a:r>
            <a:endParaRPr lang="zh-CN" altLang="en-US" sz="2400" b="1" dirty="0">
              <a:solidFill>
                <a:schemeClr val="tx1"/>
              </a:solidFill>
              <a:latin typeface="Times New Roman" panose="02020603050405020304" pitchFamily="18" charset="0"/>
            </a:endParaRPr>
          </a:p>
          <a:p>
            <a:pPr marL="0">
              <a:lnSpc>
                <a:spcPct val="120000"/>
              </a:lnSpc>
              <a:spcBef>
                <a:spcPct val="20000"/>
              </a:spcBef>
              <a:buFont typeface="Wingdings" panose="05000000000000000000" pitchFamily="2" charset="2"/>
              <a:buNone/>
              <a:defRPr/>
            </a:pPr>
            <a:r>
              <a:rPr lang="zh-CN" altLang="en-US" sz="2000" dirty="0">
                <a:solidFill>
                  <a:schemeClr val="tx1"/>
                </a:solidFill>
                <a:latin typeface="Times New Roman" panose="02020603050405020304" pitchFamily="18" charset="0"/>
              </a:rPr>
              <a:t>                      进程优先数在进程运行期间可以改变。</a:t>
            </a:r>
            <a:endParaRPr lang="zh-CN" altLang="en-US" sz="2000" dirty="0">
              <a:solidFill>
                <a:schemeClr val="tx1"/>
              </a:solidFill>
              <a:latin typeface="Times New Roman" panose="02020603050405020304" pitchFamily="18" charset="0"/>
            </a:endParaRPr>
          </a:p>
          <a:p>
            <a:pPr marL="1333500" lvl="5">
              <a:lnSpc>
                <a:spcPct val="130000"/>
              </a:lnSpc>
              <a:spcBef>
                <a:spcPct val="20000"/>
              </a:spcBef>
              <a:buNone/>
              <a:defRPr/>
            </a:pPr>
            <a:r>
              <a:rPr lang="en-US" altLang="zh-CN" sz="2400" b="1" dirty="0">
                <a:solidFill>
                  <a:schemeClr val="tx1"/>
                </a:solidFill>
                <a:latin typeface="Times New Roman" panose="02020603050405020304" pitchFamily="18" charset="0"/>
              </a:rPr>
              <a:t>ⅳ </a:t>
            </a:r>
            <a:r>
              <a:rPr lang="zh-CN" altLang="en-US" sz="2400" b="1" dirty="0">
                <a:solidFill>
                  <a:schemeClr val="tx1"/>
                </a:solidFill>
                <a:latin typeface="Times New Roman" panose="02020603050405020304" pitchFamily="18" charset="0"/>
              </a:rPr>
              <a:t>动态优先数的确定</a:t>
            </a:r>
            <a:endParaRPr lang="en-US" altLang="zh-CN" sz="2400" b="1" dirty="0">
              <a:solidFill>
                <a:schemeClr val="tx1"/>
              </a:solidFill>
              <a:latin typeface="Times New Roman" panose="02020603050405020304" pitchFamily="18" charset="0"/>
            </a:endParaRPr>
          </a:p>
          <a:p>
            <a:pPr marL="1714500" lvl="5" indent="-228600">
              <a:lnSpc>
                <a:spcPct val="10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进程使用</a:t>
            </a:r>
            <a:r>
              <a:rPr lang="en-US" altLang="zh-CN" dirty="0">
                <a:solidFill>
                  <a:prstClr val="black"/>
                </a:solidFill>
                <a:latin typeface="微软雅黑" pitchFamily="34" charset="-122"/>
                <a:ea typeface="微软雅黑" pitchFamily="34" charset="-122"/>
              </a:rPr>
              <a:t>CPU</a:t>
            </a:r>
            <a:r>
              <a:rPr lang="zh-CN" altLang="en-US" dirty="0">
                <a:solidFill>
                  <a:prstClr val="black"/>
                </a:solidFill>
                <a:latin typeface="微软雅黑" pitchFamily="34" charset="-122"/>
                <a:ea typeface="微软雅黑" pitchFamily="34" charset="-122"/>
              </a:rPr>
              <a:t>超过一定数值时，降低优先数</a:t>
            </a:r>
            <a:endParaRPr lang="zh-CN" altLang="en-US" dirty="0">
              <a:solidFill>
                <a:prstClr val="black"/>
              </a:solidFill>
              <a:latin typeface="微软雅黑" pitchFamily="34" charset="-122"/>
              <a:ea typeface="微软雅黑" pitchFamily="34" charset="-122"/>
            </a:endParaRPr>
          </a:p>
          <a:p>
            <a:pPr marL="1714500" lvl="5" indent="-228600">
              <a:lnSpc>
                <a:spcPct val="10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进程</a:t>
            </a:r>
            <a:r>
              <a:rPr lang="en-US" altLang="zh-CN" dirty="0">
                <a:solidFill>
                  <a:prstClr val="black"/>
                </a:solidFill>
                <a:latin typeface="微软雅黑" pitchFamily="34" charset="-122"/>
                <a:ea typeface="微软雅黑" pitchFamily="34" charset="-122"/>
              </a:rPr>
              <a:t>I/O</a:t>
            </a:r>
            <a:r>
              <a:rPr lang="zh-CN" altLang="en-US" dirty="0">
                <a:solidFill>
                  <a:prstClr val="black"/>
                </a:solidFill>
                <a:latin typeface="微软雅黑" pitchFamily="34" charset="-122"/>
                <a:ea typeface="微软雅黑" pitchFamily="34" charset="-122"/>
              </a:rPr>
              <a:t>操作后，增加优先数</a:t>
            </a:r>
            <a:endParaRPr lang="zh-CN" altLang="en-US" dirty="0">
              <a:solidFill>
                <a:prstClr val="black"/>
              </a:solidFill>
              <a:latin typeface="微软雅黑" pitchFamily="34" charset="-122"/>
              <a:ea typeface="微软雅黑" pitchFamily="34" charset="-122"/>
            </a:endParaRPr>
          </a:p>
          <a:p>
            <a:pPr marL="1714500" lvl="5" indent="-228600">
              <a:lnSpc>
                <a:spcPct val="10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进程等待时间超过一定数值时，提高优先</a:t>
            </a:r>
            <a:r>
              <a:rPr lang="zh-CN" altLang="en-US" dirty="0" smtClean="0">
                <a:solidFill>
                  <a:prstClr val="black"/>
                </a:solidFill>
                <a:latin typeface="微软雅黑" pitchFamily="34" charset="-122"/>
                <a:ea typeface="微软雅黑" pitchFamily="34" charset="-122"/>
              </a:rPr>
              <a:t>数</a:t>
            </a:r>
            <a:endParaRPr lang="zh-CN" altLang="en-US" dirty="0">
              <a:solidFill>
                <a:schemeClr val="tx1"/>
              </a:solidFill>
              <a:latin typeface="Times New Roman" panose="02020603050405020304" pitchFamily="18" charset="0"/>
            </a:endParaRPr>
          </a:p>
        </p:txBody>
      </p:sp>
      <p:sp>
        <p:nvSpPr>
          <p:cNvPr id="3" name="矩形 2"/>
          <p:cNvSpPr/>
          <p:nvPr/>
        </p:nvSpPr>
        <p:spPr>
          <a:xfrm>
            <a:off x="487822" y="830079"/>
            <a:ext cx="10692012" cy="3153171"/>
          </a:xfrm>
          <a:prstGeom prst="rect">
            <a:avLst/>
          </a:prstGeom>
        </p:spPr>
        <p:txBody>
          <a:bodyPr wrap="square">
            <a:spAutoFit/>
          </a:bodyPr>
          <a:lstStyle/>
          <a:p>
            <a:pPr>
              <a:lnSpc>
                <a:spcPct val="130000"/>
              </a:lnSpc>
              <a:buClr>
                <a:schemeClr val="tx2"/>
              </a:buClr>
              <a:buSzPct val="95000"/>
              <a:defRPr/>
            </a:pPr>
            <a:r>
              <a:rPr lang="zh-CN" altLang="en-US" sz="2400" dirty="0">
                <a:solidFill>
                  <a:srgbClr val="000099"/>
                </a:solidFill>
                <a:latin typeface="宋体" pitchFamily="2" charset="-122"/>
              </a:rPr>
              <a:t>② </a:t>
            </a:r>
            <a:r>
              <a:rPr lang="zh-CN" altLang="en-US" sz="2400" dirty="0">
                <a:solidFill>
                  <a:srgbClr val="000099"/>
                </a:solidFill>
                <a:latin typeface="Times New Roman" panose="02020603050405020304" pitchFamily="18" charset="0"/>
              </a:rPr>
              <a:t>优先数的分类及确定</a:t>
            </a:r>
            <a:endParaRPr lang="zh-CN" altLang="en-US" sz="2400" dirty="0">
              <a:solidFill>
                <a:srgbClr val="000099"/>
              </a:solidFill>
              <a:latin typeface="Times New Roman" panose="02020603050405020304" pitchFamily="18" charset="0"/>
            </a:endParaRPr>
          </a:p>
          <a:p>
            <a:pPr>
              <a:lnSpc>
                <a:spcPct val="130000"/>
              </a:lnSpc>
              <a:buClr>
                <a:schemeClr val="tx2"/>
              </a:buClr>
              <a:buSzPct val="95000"/>
              <a:defRPr/>
            </a:pPr>
            <a:r>
              <a:rPr lang="zh-CN" altLang="en-US" sz="2400" b="1" dirty="0">
                <a:latin typeface="Times New Roman" panose="02020603050405020304" pitchFamily="18" charset="0"/>
              </a:rPr>
              <a:t>       </a:t>
            </a:r>
            <a:r>
              <a:rPr lang="en-US" altLang="zh-CN" sz="2400" b="1" dirty="0">
                <a:latin typeface="宋体" pitchFamily="2" charset="-122"/>
              </a:rPr>
              <a:t>ⅰ </a:t>
            </a:r>
            <a:r>
              <a:rPr lang="zh-CN" altLang="en-US" sz="2400" b="1" dirty="0">
                <a:latin typeface="Times New Roman" panose="02020603050405020304" pitchFamily="18" charset="0"/>
              </a:rPr>
              <a:t>静态优先数</a:t>
            </a:r>
            <a:endParaRPr lang="zh-CN" altLang="en-US" sz="2400" b="1" dirty="0">
              <a:latin typeface="Times New Roman" panose="02020603050405020304" pitchFamily="18" charset="0"/>
            </a:endParaRPr>
          </a:p>
          <a:p>
            <a:pPr>
              <a:lnSpc>
                <a:spcPct val="120000"/>
              </a:lnSpc>
              <a:spcBef>
                <a:spcPct val="20000"/>
              </a:spcBef>
              <a:buClr>
                <a:schemeClr val="tx2"/>
              </a:buClr>
              <a:buSzPct val="95000"/>
              <a:defRPr/>
            </a:pPr>
            <a:r>
              <a:rPr lang="zh-CN" altLang="en-US" sz="2000" dirty="0">
                <a:latin typeface="Times New Roman" panose="02020603050405020304" pitchFamily="18" charset="0"/>
              </a:rPr>
              <a:t>             在进程被创建时确定，且一经确定后</a:t>
            </a:r>
            <a:r>
              <a:rPr lang="zh-CN" altLang="en-US" sz="2000" dirty="0" smtClean="0">
                <a:latin typeface="Times New Roman" panose="02020603050405020304" pitchFamily="18" charset="0"/>
              </a:rPr>
              <a:t>在整个</a:t>
            </a:r>
            <a:r>
              <a:rPr lang="zh-CN" altLang="en-US" sz="2000" dirty="0">
                <a:latin typeface="Times New Roman" panose="02020603050405020304" pitchFamily="18" charset="0"/>
              </a:rPr>
              <a:t>进程</a:t>
            </a:r>
            <a:r>
              <a:rPr lang="zh-CN" altLang="en-US" sz="2000" dirty="0" smtClean="0">
                <a:latin typeface="Times New Roman" panose="02020603050405020304" pitchFamily="18" charset="0"/>
              </a:rPr>
              <a:t>运行期间</a:t>
            </a:r>
            <a:r>
              <a:rPr lang="zh-CN" altLang="en-US" sz="2000" dirty="0">
                <a:latin typeface="Times New Roman" panose="02020603050405020304" pitchFamily="18" charset="0"/>
              </a:rPr>
              <a:t>不再改变</a:t>
            </a:r>
            <a:r>
              <a:rPr lang="zh-CN" altLang="en-US" sz="2000" dirty="0" smtClean="0">
                <a:latin typeface="Times New Roman" panose="02020603050405020304" pitchFamily="18" charset="0"/>
              </a:rPr>
              <a:t>。</a:t>
            </a:r>
            <a:endParaRPr lang="en-US" altLang="zh-CN" sz="2000" dirty="0">
              <a:latin typeface="Times New Roman" panose="02020603050405020304" pitchFamily="18" charset="0"/>
            </a:endParaRPr>
          </a:p>
          <a:p>
            <a:pPr>
              <a:lnSpc>
                <a:spcPct val="130000"/>
              </a:lnSpc>
              <a:spcBef>
                <a:spcPct val="20000"/>
              </a:spcBef>
              <a:buClr>
                <a:schemeClr val="tx2"/>
              </a:buClr>
              <a:buSzPct val="95000"/>
              <a:defRPr/>
            </a:pP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ⅱ  </a:t>
            </a:r>
            <a:r>
              <a:rPr lang="zh-CN" altLang="en-US" sz="2400" b="1" dirty="0" smtClean="0">
                <a:latin typeface="Times New Roman" panose="02020603050405020304" pitchFamily="18" charset="0"/>
              </a:rPr>
              <a:t>静态</a:t>
            </a:r>
            <a:r>
              <a:rPr lang="zh-CN" altLang="en-US" sz="2400" b="1" dirty="0">
                <a:latin typeface="Times New Roman" panose="02020603050405020304" pitchFamily="18" charset="0"/>
              </a:rPr>
              <a:t>优先数的确定</a:t>
            </a:r>
            <a:endParaRPr lang="zh-CN" altLang="en-US" sz="2400" b="1" dirty="0">
              <a:latin typeface="Times New Roman" panose="02020603050405020304" pitchFamily="18" charset="0"/>
            </a:endParaRPr>
          </a:p>
          <a:p>
            <a:pPr marL="914400" lvl="3" indent="-342900">
              <a:spcBef>
                <a:spcPts val="500"/>
              </a:spcBef>
              <a:buClr>
                <a:srgbClr val="FFC000"/>
              </a:buClr>
              <a:buFont typeface="Wingdings" panose="05000000000000000000" pitchFamily="2" charset="2"/>
              <a:buChar char="u"/>
              <a:defRPr/>
            </a:pPr>
            <a:r>
              <a:rPr lang="zh-CN" altLang="en-US" sz="2000" dirty="0">
                <a:solidFill>
                  <a:prstClr val="black"/>
                </a:solidFill>
                <a:latin typeface="微软雅黑" pitchFamily="34" charset="-122"/>
                <a:ea typeface="微软雅黑" pitchFamily="34" charset="-122"/>
              </a:rPr>
              <a:t>优先数根据进程所需使用的资源来</a:t>
            </a:r>
            <a:r>
              <a:rPr lang="zh-CN" altLang="en-US" sz="2000" dirty="0" smtClean="0">
                <a:solidFill>
                  <a:prstClr val="black"/>
                </a:solidFill>
                <a:latin typeface="微软雅黑" pitchFamily="34" charset="-122"/>
                <a:ea typeface="微软雅黑" pitchFamily="34" charset="-122"/>
              </a:rPr>
              <a:t>计算</a:t>
            </a:r>
            <a:endParaRPr lang="en-US" altLang="zh-CN" sz="2000" dirty="0" smtClean="0">
              <a:solidFill>
                <a:prstClr val="black"/>
              </a:solidFill>
              <a:latin typeface="微软雅黑" pitchFamily="34" charset="-122"/>
              <a:ea typeface="微软雅黑" pitchFamily="34" charset="-122"/>
            </a:endParaRPr>
          </a:p>
          <a:p>
            <a:pPr marL="914400" lvl="3" indent="-342900">
              <a:spcBef>
                <a:spcPts val="500"/>
              </a:spcBef>
              <a:buClr>
                <a:srgbClr val="FFC000"/>
              </a:buClr>
              <a:buFont typeface="Wingdings" panose="05000000000000000000" pitchFamily="2" charset="2"/>
              <a:buChar char="u"/>
              <a:defRPr/>
            </a:pPr>
            <a:r>
              <a:rPr lang="zh-CN" altLang="en-US" sz="2000" dirty="0" smtClean="0">
                <a:solidFill>
                  <a:prstClr val="black"/>
                </a:solidFill>
                <a:latin typeface="微软雅黑" pitchFamily="34" charset="-122"/>
                <a:ea typeface="微软雅黑" pitchFamily="34" charset="-122"/>
              </a:rPr>
              <a:t>优先</a:t>
            </a:r>
            <a:r>
              <a:rPr lang="zh-CN" altLang="en-US" sz="2000" dirty="0">
                <a:solidFill>
                  <a:prstClr val="black"/>
                </a:solidFill>
                <a:latin typeface="微软雅黑" pitchFamily="34" charset="-122"/>
                <a:ea typeface="微软雅黑" pitchFamily="34" charset="-122"/>
              </a:rPr>
              <a:t>数基于程序运行时间的</a:t>
            </a:r>
            <a:r>
              <a:rPr lang="zh-CN" altLang="en-US" sz="2000" dirty="0" smtClean="0">
                <a:solidFill>
                  <a:prstClr val="black"/>
                </a:solidFill>
                <a:latin typeface="微软雅黑" pitchFamily="34" charset="-122"/>
                <a:ea typeface="微软雅黑" pitchFamily="34" charset="-122"/>
              </a:rPr>
              <a:t>估计</a:t>
            </a:r>
            <a:endParaRPr lang="en-US" altLang="zh-CN" sz="2000" dirty="0" smtClean="0">
              <a:solidFill>
                <a:prstClr val="black"/>
              </a:solidFill>
              <a:latin typeface="微软雅黑" pitchFamily="34" charset="-122"/>
              <a:ea typeface="微软雅黑" pitchFamily="34" charset="-122"/>
            </a:endParaRPr>
          </a:p>
          <a:p>
            <a:pPr marL="914400" lvl="3" indent="-342900">
              <a:spcBef>
                <a:spcPts val="500"/>
              </a:spcBef>
              <a:buClr>
                <a:srgbClr val="FFC000"/>
              </a:buClr>
              <a:buFont typeface="Wingdings" panose="05000000000000000000" pitchFamily="2" charset="2"/>
              <a:buChar char="u"/>
              <a:defRPr/>
            </a:pPr>
            <a:r>
              <a:rPr lang="zh-CN" altLang="en-US" sz="2000" dirty="0" smtClean="0">
                <a:solidFill>
                  <a:prstClr val="black"/>
                </a:solidFill>
                <a:latin typeface="微软雅黑" pitchFamily="34" charset="-122"/>
                <a:ea typeface="微软雅黑" pitchFamily="34" charset="-122"/>
              </a:rPr>
              <a:t>优先</a:t>
            </a:r>
            <a:r>
              <a:rPr lang="zh-CN" altLang="en-US" sz="2000" dirty="0">
                <a:solidFill>
                  <a:prstClr val="black"/>
                </a:solidFill>
                <a:latin typeface="微软雅黑" pitchFamily="34" charset="-122"/>
                <a:ea typeface="微软雅黑" pitchFamily="34" charset="-122"/>
              </a:rPr>
              <a:t>数基于进程的</a:t>
            </a:r>
            <a:r>
              <a:rPr lang="zh-CN" altLang="en-US" sz="2000" dirty="0" smtClean="0">
                <a:solidFill>
                  <a:prstClr val="black"/>
                </a:solidFill>
                <a:latin typeface="微软雅黑" pitchFamily="34" charset="-122"/>
                <a:ea typeface="微软雅黑" pitchFamily="34" charset="-122"/>
              </a:rPr>
              <a:t>类型</a:t>
            </a:r>
            <a:endParaRPr lang="zh-CN" altLang="en-US" sz="20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4" name="Rectangle 3"/>
          <p:cNvSpPr>
            <a:spLocks noChangeArrowheads="1"/>
          </p:cNvSpPr>
          <p:nvPr/>
        </p:nvSpPr>
        <p:spPr bwMode="auto">
          <a:xfrm>
            <a:off x="678322" y="839787"/>
            <a:ext cx="5197475" cy="121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None/>
              <a:defRPr/>
            </a:pPr>
            <a:r>
              <a:rPr lang="en-US" altLang="zh-CN" sz="2800" b="1" dirty="0">
                <a:solidFill>
                  <a:srgbClr val="335F90"/>
                </a:solidFill>
                <a:latin typeface="Times New Roman" panose="02020603050405020304" pitchFamily="18" charset="0"/>
              </a:rPr>
              <a:t>1. </a:t>
            </a:r>
            <a:r>
              <a:rPr lang="zh-CN" altLang="en-US" sz="2800" b="1" dirty="0" smtClean="0">
                <a:solidFill>
                  <a:srgbClr val="335F90"/>
                </a:solidFill>
                <a:latin typeface="Times New Roman" panose="02020603050405020304" pitchFamily="18" charset="0"/>
              </a:rPr>
              <a:t>引入</a:t>
            </a:r>
            <a:r>
              <a:rPr lang="zh-CN" altLang="en-US" sz="2800" b="1" dirty="0">
                <a:solidFill>
                  <a:srgbClr val="335F90"/>
                </a:solidFill>
                <a:latin typeface="Times New Roman" panose="02020603050405020304" pitchFamily="18" charset="0"/>
              </a:rPr>
              <a:t>线程的原因</a:t>
            </a:r>
            <a:endParaRPr lang="zh-CN" altLang="en-US" sz="2800" b="1" dirty="0">
              <a:solidFill>
                <a:srgbClr val="335F90"/>
              </a:solidFill>
              <a:latin typeface="Times New Roman" panose="02020603050405020304" pitchFamily="18" charset="0"/>
            </a:endParaRPr>
          </a:p>
          <a:p>
            <a:pPr marL="0">
              <a:lnSpc>
                <a:spcPct val="120000"/>
              </a:lnSpc>
              <a:buClr>
                <a:schemeClr val="tx2"/>
              </a:buClr>
              <a:buSzPct val="95000"/>
              <a:buFont typeface="Wingdings" panose="05000000000000000000" pitchFamily="2" charset="2"/>
              <a:buNone/>
              <a:defRPr/>
            </a:pPr>
            <a:endParaRPr lang="zh-CN" altLang="en-US" sz="2800" b="1" dirty="0">
              <a:solidFill>
                <a:srgbClr val="335F90"/>
              </a:solidFill>
              <a:latin typeface="Times New Roman" panose="02020603050405020304" pitchFamily="18" charset="0"/>
            </a:endParaRPr>
          </a:p>
        </p:txBody>
      </p:sp>
      <p:sp>
        <p:nvSpPr>
          <p:cNvPr id="7" name="矩形 1"/>
          <p:cNvSpPr>
            <a:spLocks noChangeArrowheads="1"/>
          </p:cNvSpPr>
          <p:nvPr/>
        </p:nvSpPr>
        <p:spPr bwMode="auto">
          <a:xfrm>
            <a:off x="1112838" y="1603375"/>
            <a:ext cx="81549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80000"/>
              </a:lnSpc>
              <a:spcBef>
                <a:spcPct val="50000"/>
              </a:spcBef>
            </a:pPr>
            <a:r>
              <a:rPr lang="zh-CN" altLang="en-US" sz="2400" b="0" dirty="0">
                <a:solidFill>
                  <a:schemeClr val="tx1"/>
                </a:solidFill>
                <a:latin typeface="+mn-ea"/>
                <a:ea typeface="+mn-ea"/>
              </a:rPr>
              <a:t>例：编写一个</a:t>
            </a:r>
            <a:r>
              <a:rPr lang="en-US" altLang="en-US" sz="2400" b="0" dirty="0">
                <a:solidFill>
                  <a:schemeClr val="tx1"/>
                </a:solidFill>
                <a:latin typeface="+mn-ea"/>
                <a:ea typeface="+mn-ea"/>
              </a:rPr>
              <a:t>MP3</a:t>
            </a:r>
            <a:r>
              <a:rPr lang="zh-CN" altLang="en-US" sz="2400" b="0" dirty="0">
                <a:solidFill>
                  <a:schemeClr val="tx1"/>
                </a:solidFill>
                <a:latin typeface="+mn-ea"/>
                <a:ea typeface="+mn-ea"/>
              </a:rPr>
              <a:t>播放软件。核心功能模块有三个：</a:t>
            </a:r>
            <a:endParaRPr lang="en-US" altLang="zh-CN" sz="2400" b="0" dirty="0">
              <a:solidFill>
                <a:schemeClr val="tx1"/>
              </a:solidFill>
              <a:latin typeface="+mn-ea"/>
              <a:ea typeface="+mn-ea"/>
            </a:endParaRPr>
          </a:p>
          <a:p>
            <a:pPr>
              <a:lnSpc>
                <a:spcPct val="80000"/>
              </a:lnSpc>
              <a:spcBef>
                <a:spcPct val="50000"/>
              </a:spcBef>
            </a:pPr>
            <a:r>
              <a:rPr lang="zh-CN" altLang="en-US" sz="2400" b="0" dirty="0">
                <a:solidFill>
                  <a:schemeClr val="tx1"/>
                </a:solidFill>
                <a:latin typeface="+mn-ea"/>
                <a:ea typeface="+mn-ea"/>
              </a:rPr>
              <a:t>（</a:t>
            </a:r>
            <a:r>
              <a:rPr lang="en-US" altLang="en-US" sz="2400" b="0" dirty="0">
                <a:solidFill>
                  <a:schemeClr val="tx1"/>
                </a:solidFill>
                <a:latin typeface="+mn-ea"/>
                <a:ea typeface="+mn-ea"/>
              </a:rPr>
              <a:t>1</a:t>
            </a:r>
            <a:r>
              <a:rPr lang="zh-CN" altLang="en-US" sz="2400" b="0" dirty="0">
                <a:solidFill>
                  <a:schemeClr val="tx1"/>
                </a:solidFill>
                <a:latin typeface="+mn-ea"/>
                <a:ea typeface="+mn-ea"/>
              </a:rPr>
              <a:t>）从</a:t>
            </a:r>
            <a:r>
              <a:rPr lang="en-US" altLang="en-US" sz="2400" b="0" dirty="0">
                <a:solidFill>
                  <a:schemeClr val="tx1"/>
                </a:solidFill>
                <a:latin typeface="+mn-ea"/>
                <a:ea typeface="+mn-ea"/>
              </a:rPr>
              <a:t>MP3</a:t>
            </a:r>
            <a:r>
              <a:rPr lang="zh-CN" altLang="en-US" sz="2400" b="0" dirty="0">
                <a:solidFill>
                  <a:schemeClr val="tx1"/>
                </a:solidFill>
                <a:latin typeface="+mn-ea"/>
                <a:ea typeface="+mn-ea"/>
              </a:rPr>
              <a:t>音频文件当中读取数据 </a:t>
            </a:r>
            <a:r>
              <a:rPr lang="en-US" altLang="zh-CN" sz="2400" b="0" dirty="0">
                <a:solidFill>
                  <a:schemeClr val="tx1"/>
                </a:solidFill>
                <a:latin typeface="+mn-ea"/>
                <a:ea typeface="+mn-ea"/>
              </a:rPr>
              <a:t>(Read)</a:t>
            </a:r>
            <a:endParaRPr lang="en-US" altLang="zh-CN" sz="2400" b="0" dirty="0">
              <a:solidFill>
                <a:schemeClr val="tx1"/>
              </a:solidFill>
              <a:latin typeface="+mn-ea"/>
              <a:ea typeface="+mn-ea"/>
            </a:endParaRPr>
          </a:p>
          <a:p>
            <a:pPr>
              <a:lnSpc>
                <a:spcPct val="80000"/>
              </a:lnSpc>
              <a:spcBef>
                <a:spcPct val="50000"/>
              </a:spcBef>
            </a:pPr>
            <a:r>
              <a:rPr lang="zh-CN" altLang="en-US" sz="2400" b="0" dirty="0">
                <a:solidFill>
                  <a:schemeClr val="tx1"/>
                </a:solidFill>
                <a:latin typeface="+mn-ea"/>
                <a:ea typeface="+mn-ea"/>
              </a:rPr>
              <a:t>（</a:t>
            </a:r>
            <a:r>
              <a:rPr lang="en-US" altLang="en-US" sz="2400" b="0" dirty="0">
                <a:solidFill>
                  <a:schemeClr val="tx1"/>
                </a:solidFill>
                <a:latin typeface="+mn-ea"/>
                <a:ea typeface="+mn-ea"/>
              </a:rPr>
              <a:t>2</a:t>
            </a:r>
            <a:r>
              <a:rPr lang="zh-CN" altLang="en-US" sz="2400" b="0" dirty="0">
                <a:solidFill>
                  <a:schemeClr val="tx1"/>
                </a:solidFill>
                <a:latin typeface="+mn-ea"/>
                <a:ea typeface="+mn-ea"/>
              </a:rPr>
              <a:t>）对数据进行解压缩</a:t>
            </a:r>
            <a:r>
              <a:rPr lang="en-US" altLang="zh-CN" sz="2400" b="0" dirty="0">
                <a:solidFill>
                  <a:schemeClr val="tx1"/>
                </a:solidFill>
                <a:latin typeface="+mn-ea"/>
                <a:ea typeface="+mn-ea"/>
              </a:rPr>
              <a:t>	(Decompress)</a:t>
            </a:r>
            <a:endParaRPr lang="en-US" altLang="zh-CN" sz="2400" b="0" dirty="0">
              <a:solidFill>
                <a:schemeClr val="tx1"/>
              </a:solidFill>
              <a:latin typeface="+mn-ea"/>
              <a:ea typeface="+mn-ea"/>
            </a:endParaRPr>
          </a:p>
          <a:p>
            <a:pPr>
              <a:lnSpc>
                <a:spcPct val="80000"/>
              </a:lnSpc>
              <a:spcBef>
                <a:spcPct val="50000"/>
              </a:spcBef>
            </a:pPr>
            <a:r>
              <a:rPr lang="zh-CN" altLang="en-US" sz="2400" b="0" dirty="0">
                <a:solidFill>
                  <a:schemeClr val="tx1"/>
                </a:solidFill>
                <a:latin typeface="+mn-ea"/>
                <a:ea typeface="+mn-ea"/>
              </a:rPr>
              <a:t>（</a:t>
            </a:r>
            <a:r>
              <a:rPr lang="en-US" altLang="en-US" sz="2400" b="0" dirty="0">
                <a:solidFill>
                  <a:schemeClr val="tx1"/>
                </a:solidFill>
                <a:latin typeface="+mn-ea"/>
                <a:ea typeface="+mn-ea"/>
              </a:rPr>
              <a:t>3</a:t>
            </a:r>
            <a:r>
              <a:rPr lang="zh-CN" altLang="en-US" sz="2400" b="0" dirty="0">
                <a:solidFill>
                  <a:schemeClr val="tx1"/>
                </a:solidFill>
                <a:latin typeface="+mn-ea"/>
                <a:ea typeface="+mn-ea"/>
              </a:rPr>
              <a:t>）把解压缩后的音频数据播放出来 </a:t>
            </a:r>
            <a:r>
              <a:rPr lang="en-US" altLang="zh-CN" sz="2400" b="0" dirty="0">
                <a:solidFill>
                  <a:schemeClr val="tx1"/>
                </a:solidFill>
                <a:latin typeface="+mn-ea"/>
                <a:ea typeface="+mn-ea"/>
              </a:rPr>
              <a:t>(Play)</a:t>
            </a:r>
            <a:endParaRPr lang="zh-CN" altLang="en-US" sz="2400" b="0" dirty="0">
              <a:solidFill>
                <a:schemeClr val="tx1"/>
              </a:solidFill>
              <a:latin typeface="+mn-ea"/>
              <a:ea typeface="+mn-ea"/>
            </a:endParaRPr>
          </a:p>
        </p:txBody>
      </p:sp>
      <p:sp>
        <p:nvSpPr>
          <p:cNvPr id="8" name="TextBox 8"/>
          <p:cNvSpPr txBox="1">
            <a:spLocks noChangeArrowheads="1"/>
          </p:cNvSpPr>
          <p:nvPr/>
        </p:nvSpPr>
        <p:spPr bwMode="auto">
          <a:xfrm>
            <a:off x="2386013" y="3532188"/>
            <a:ext cx="3163887"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50000"/>
              </a:lnSpc>
            </a:pP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main( ) {</a:t>
            </a:r>
            <a:b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b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while(TRUE</a:t>
            </a:r>
            <a:r>
              <a:rPr lang="zh-CN" altLang="en-US" sz="1800" dirty="0">
                <a:solidFill>
                  <a:schemeClr val="tx1"/>
                </a:solidFill>
                <a:latin typeface="Times New Roman" panose="02020603050405020304" pitchFamily="18" charset="0"/>
                <a:ea typeface="微软雅黑" pitchFamily="34" charset="-122"/>
                <a:cs typeface="Times New Roman" panose="02020603050405020304" pitchFamily="18" charset="0"/>
              </a:rPr>
              <a:t>）</a:t>
            </a: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a:t>
            </a:r>
            <a:endPar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a:lnSpc>
                <a:spcPct val="150000"/>
              </a:lnSpc>
            </a:pP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Read( );</a:t>
            </a:r>
            <a:b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b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Decompress( );</a:t>
            </a:r>
            <a:b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b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Play( );</a:t>
            </a:r>
            <a:b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b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         }</a:t>
            </a:r>
            <a:endPar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endParaRPr>
          </a:p>
          <a:p>
            <a:pPr>
              <a:lnSpc>
                <a:spcPct val="150000"/>
              </a:lnSpc>
            </a:pPr>
            <a:r>
              <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rPr>
              <a:t>}</a:t>
            </a:r>
            <a:endParaRPr lang="en-US" altLang="zh-CN" sz="1800" dirty="0">
              <a:solidFill>
                <a:schemeClr val="tx1"/>
              </a:solidFill>
              <a:latin typeface="Times New Roman" panose="02020603050405020304" pitchFamily="18" charset="0"/>
              <a:ea typeface="微软雅黑" pitchFamily="34" charset="-122"/>
              <a:cs typeface="Times New Roman" panose="02020603050405020304" pitchFamily="18" charset="0"/>
            </a:endParaRPr>
          </a:p>
        </p:txBody>
      </p:sp>
      <p:sp>
        <p:nvSpPr>
          <p:cNvPr id="9" name="文本框 2"/>
          <p:cNvSpPr txBox="1">
            <a:spLocks noChangeArrowheads="1"/>
          </p:cNvSpPr>
          <p:nvPr/>
        </p:nvSpPr>
        <p:spPr bwMode="auto">
          <a:xfrm>
            <a:off x="1252141" y="3943350"/>
            <a:ext cx="6619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zh-CN" altLang="en-US" sz="2400" dirty="0">
                <a:latin typeface="微软雅黑" pitchFamily="34" charset="-122"/>
                <a:ea typeface="微软雅黑" pitchFamily="34" charset="-122"/>
              </a:rPr>
              <a:t>单进程实现</a:t>
            </a:r>
            <a:endParaRPr lang="zh-CN" altLang="en-US" sz="2400" dirty="0">
              <a:latin typeface="微软雅黑" pitchFamily="34" charset="-122"/>
              <a:ea typeface="微软雅黑" pitchFamily="34" charset="-122"/>
            </a:endParaRPr>
          </a:p>
        </p:txBody>
      </p:sp>
      <p:sp>
        <p:nvSpPr>
          <p:cNvPr id="10" name="右箭头 3"/>
          <p:cNvSpPr>
            <a:spLocks noChangeArrowheads="1"/>
          </p:cNvSpPr>
          <p:nvPr/>
        </p:nvSpPr>
        <p:spPr bwMode="auto">
          <a:xfrm>
            <a:off x="5066902" y="4581525"/>
            <a:ext cx="750888" cy="146050"/>
          </a:xfrm>
          <a:prstGeom prst="rightArrow">
            <a:avLst>
              <a:gd name="adj1" fmla="val 50000"/>
              <a:gd name="adj2" fmla="val 49556"/>
            </a:avLst>
          </a:prstGeom>
          <a:solidFill>
            <a:schemeClr val="tx2"/>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14400" indent="-341630">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pPr>
            <a:endParaRPr lang="zh-CN" altLang="en-US"/>
          </a:p>
        </p:txBody>
      </p:sp>
      <p:sp>
        <p:nvSpPr>
          <p:cNvPr id="11" name="文本框 4"/>
          <p:cNvSpPr txBox="1">
            <a:spLocks noChangeArrowheads="1"/>
          </p:cNvSpPr>
          <p:nvPr/>
        </p:nvSpPr>
        <p:spPr bwMode="auto">
          <a:xfrm>
            <a:off x="5881290" y="4454525"/>
            <a:ext cx="525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en-US" altLang="zh-CN" sz="2000" dirty="0"/>
              <a:t>I/O</a:t>
            </a:r>
            <a:endParaRPr lang="zh-CN" altLang="en-US" sz="2000" dirty="0"/>
          </a:p>
        </p:txBody>
      </p:sp>
      <p:sp>
        <p:nvSpPr>
          <p:cNvPr id="12" name="右箭头 5"/>
          <p:cNvSpPr>
            <a:spLocks noChangeArrowheads="1"/>
          </p:cNvSpPr>
          <p:nvPr/>
        </p:nvSpPr>
        <p:spPr bwMode="auto">
          <a:xfrm>
            <a:off x="5428852" y="4949825"/>
            <a:ext cx="452438" cy="153988"/>
          </a:xfrm>
          <a:prstGeom prst="rightArrow">
            <a:avLst>
              <a:gd name="adj1" fmla="val 50000"/>
              <a:gd name="adj2" fmla="val 49948"/>
            </a:avLst>
          </a:prstGeom>
          <a:solidFill>
            <a:schemeClr val="tx2"/>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14400" indent="-341630">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pPr>
            <a:endParaRPr lang="zh-CN" altLang="en-US"/>
          </a:p>
        </p:txBody>
      </p:sp>
      <p:sp>
        <p:nvSpPr>
          <p:cNvPr id="13" name="文本框 11"/>
          <p:cNvSpPr txBox="1">
            <a:spLocks noChangeArrowheads="1"/>
          </p:cNvSpPr>
          <p:nvPr/>
        </p:nvSpPr>
        <p:spPr bwMode="auto">
          <a:xfrm>
            <a:off x="6021784" y="4826794"/>
            <a:ext cx="728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r>
              <a:rPr lang="en-US" altLang="zh-CN" sz="2000" dirty="0"/>
              <a:t>CPU</a:t>
            </a:r>
            <a:endParaRPr lang="zh-CN" altLang="en-US" sz="2000" dirty="0"/>
          </a:p>
        </p:txBody>
      </p:sp>
      <p:sp>
        <p:nvSpPr>
          <p:cNvPr id="14" name="文本框 13"/>
          <p:cNvSpPr txBox="1"/>
          <p:nvPr/>
        </p:nvSpPr>
        <p:spPr>
          <a:xfrm>
            <a:off x="7765256" y="4020344"/>
            <a:ext cx="3005137" cy="1630362"/>
          </a:xfrm>
          <a:prstGeom prst="rect">
            <a:avLst/>
          </a:prstGeom>
          <a:noFill/>
        </p:spPr>
        <p:txBody>
          <a:bodyPr wrap="none">
            <a:spAutoFit/>
          </a:bodyPr>
          <a:lstStyle/>
          <a:p>
            <a:pPr>
              <a:defRPr/>
            </a:pPr>
            <a:r>
              <a:rPr lang="zh-CN" altLang="en-US" sz="2800" dirty="0">
                <a:solidFill>
                  <a:srgbClr val="FF0000"/>
                </a:solidFill>
              </a:rPr>
              <a:t>问题：</a:t>
            </a:r>
            <a:endParaRPr lang="en-US" altLang="zh-CN" sz="2800" dirty="0">
              <a:solidFill>
                <a:srgbClr val="FF0000"/>
              </a:solidFill>
            </a:endParaRPr>
          </a:p>
          <a:p>
            <a:pPr marL="342900" indent="-342900">
              <a:lnSpc>
                <a:spcPct val="150000"/>
              </a:lnSpc>
              <a:buFontTx/>
              <a:buAutoNum type="arabicPeriod"/>
              <a:defRPr/>
            </a:pPr>
            <a:r>
              <a:rPr lang="zh-CN" altLang="en-US" sz="2400" dirty="0"/>
              <a:t>播放的效果？</a:t>
            </a:r>
            <a:endParaRPr lang="en-US" altLang="zh-CN" sz="2400" dirty="0"/>
          </a:p>
          <a:p>
            <a:pPr marL="342900" indent="-342900">
              <a:lnSpc>
                <a:spcPct val="150000"/>
              </a:lnSpc>
              <a:buFontTx/>
              <a:buAutoNum type="arabicPeriod"/>
              <a:defRPr/>
            </a:pPr>
            <a:r>
              <a:rPr lang="zh-CN" altLang="en-US" sz="2400" dirty="0"/>
              <a:t>资源的使用效率？</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2" grpId="0" animBg="1"/>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589422" y="830079"/>
            <a:ext cx="9830926" cy="289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循环轮转调度算法</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什么是循环轮转调度算法</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空闲时，选取就绪队列首元素，赋予一个时间片，当时间片用完时，该进程转为就绪态并进入就绪队列末端。</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CC0000"/>
                </a:solidFill>
                <a:effectLst/>
                <a:latin typeface="Times New Roman" panose="02020603050405020304" pitchFamily="18" charset="0"/>
              </a:rPr>
              <a:t>      该队列排序的原则是什么？</a:t>
            </a:r>
            <a:endParaRPr lang="zh-CN" altLang="en-US" sz="2400" dirty="0">
              <a:solidFill>
                <a:srgbClr val="CC0000"/>
              </a:solidFill>
              <a:effectLst/>
              <a:latin typeface="Times New Roman" panose="02020603050405020304" pitchFamily="18" charset="0"/>
            </a:endParaRPr>
          </a:p>
        </p:txBody>
      </p:sp>
      <p:grpSp>
        <p:nvGrpSpPr>
          <p:cNvPr id="4" name="Group 5"/>
          <p:cNvGrpSpPr/>
          <p:nvPr/>
        </p:nvGrpSpPr>
        <p:grpSpPr bwMode="auto">
          <a:xfrm>
            <a:off x="1859422" y="3989569"/>
            <a:ext cx="7897813" cy="1876425"/>
            <a:chOff x="362" y="2429"/>
            <a:chExt cx="4975" cy="1182"/>
          </a:xfrm>
        </p:grpSpPr>
        <p:sp>
          <p:nvSpPr>
            <p:cNvPr id="5" name="Rectangle 6"/>
            <p:cNvSpPr>
              <a:spLocks noChangeArrowheads="1"/>
            </p:cNvSpPr>
            <p:nvPr/>
          </p:nvSpPr>
          <p:spPr bwMode="auto">
            <a:xfrm>
              <a:off x="1934" y="2613"/>
              <a:ext cx="3084" cy="998"/>
            </a:xfrm>
            <a:prstGeom prst="rect">
              <a:avLst/>
            </a:prstGeom>
            <a:noFill/>
            <a:ln w="1905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grpSp>
          <p:nvGrpSpPr>
            <p:cNvPr id="6" name="Group 7"/>
            <p:cNvGrpSpPr/>
            <p:nvPr/>
          </p:nvGrpSpPr>
          <p:grpSpPr bwMode="auto">
            <a:xfrm>
              <a:off x="4246" y="2931"/>
              <a:ext cx="503" cy="550"/>
              <a:chOff x="4032" y="768"/>
              <a:chExt cx="576" cy="624"/>
            </a:xfrm>
          </p:grpSpPr>
          <p:sp>
            <p:nvSpPr>
              <p:cNvPr id="52" name="Rectangle 8"/>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3" name="Line 9"/>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7" name="Group 10"/>
            <p:cNvGrpSpPr/>
            <p:nvPr/>
          </p:nvGrpSpPr>
          <p:grpSpPr bwMode="auto">
            <a:xfrm>
              <a:off x="2987" y="2931"/>
              <a:ext cx="503" cy="550"/>
              <a:chOff x="4032" y="768"/>
              <a:chExt cx="576" cy="624"/>
            </a:xfrm>
          </p:grpSpPr>
          <p:sp>
            <p:nvSpPr>
              <p:cNvPr id="50" name="Rectangle 11"/>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1" name="Line 12"/>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8" name="Group 13"/>
            <p:cNvGrpSpPr/>
            <p:nvPr/>
          </p:nvGrpSpPr>
          <p:grpSpPr bwMode="auto">
            <a:xfrm>
              <a:off x="2148" y="2931"/>
              <a:ext cx="503" cy="550"/>
              <a:chOff x="4032" y="768"/>
              <a:chExt cx="576" cy="624"/>
            </a:xfrm>
          </p:grpSpPr>
          <p:sp>
            <p:nvSpPr>
              <p:cNvPr id="48" name="Rectangle 14"/>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9" name="Line 15"/>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 name="Line 16"/>
            <p:cNvSpPr>
              <a:spLocks noChangeShapeType="1"/>
            </p:cNvSpPr>
            <p:nvPr/>
          </p:nvSpPr>
          <p:spPr bwMode="auto">
            <a:xfrm>
              <a:off x="2568" y="3396"/>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17"/>
            <p:cNvSpPr>
              <a:spLocks noChangeShapeType="1"/>
            </p:cNvSpPr>
            <p:nvPr/>
          </p:nvSpPr>
          <p:spPr bwMode="auto">
            <a:xfrm>
              <a:off x="2777" y="2930"/>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Line 18"/>
            <p:cNvSpPr>
              <a:spLocks noChangeShapeType="1"/>
            </p:cNvSpPr>
            <p:nvPr/>
          </p:nvSpPr>
          <p:spPr bwMode="auto">
            <a:xfrm>
              <a:off x="2777" y="2930"/>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9"/>
            <p:cNvSpPr>
              <a:spLocks noChangeShapeType="1"/>
            </p:cNvSpPr>
            <p:nvPr/>
          </p:nvSpPr>
          <p:spPr bwMode="auto">
            <a:xfrm>
              <a:off x="3407" y="3418"/>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20"/>
            <p:cNvSpPr>
              <a:spLocks noChangeShapeType="1"/>
            </p:cNvSpPr>
            <p:nvPr/>
          </p:nvSpPr>
          <p:spPr bwMode="auto">
            <a:xfrm>
              <a:off x="3616" y="2952"/>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21"/>
            <p:cNvSpPr>
              <a:spLocks noChangeShapeType="1"/>
            </p:cNvSpPr>
            <p:nvPr/>
          </p:nvSpPr>
          <p:spPr bwMode="auto">
            <a:xfrm>
              <a:off x="3616" y="2952"/>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22"/>
            <p:cNvSpPr>
              <a:spLocks noChangeShapeType="1"/>
            </p:cNvSpPr>
            <p:nvPr/>
          </p:nvSpPr>
          <p:spPr bwMode="auto">
            <a:xfrm>
              <a:off x="4036" y="2952"/>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23"/>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endParaRPr kumimoji="1" lang="en-US" altLang="zh-CN" sz="1600">
                <a:solidFill>
                  <a:schemeClr val="tx1"/>
                </a:solidFill>
                <a:latin typeface="Times New Roman" panose="02020603050405020304" pitchFamily="18" charset="0"/>
                <a:sym typeface="Symbol" panose="05050102010706020507" pitchFamily="18" charset="2"/>
              </a:endParaRPr>
            </a:p>
          </p:txBody>
        </p:sp>
        <p:grpSp>
          <p:nvGrpSpPr>
            <p:cNvPr id="17" name="Group 24"/>
            <p:cNvGrpSpPr/>
            <p:nvPr/>
          </p:nvGrpSpPr>
          <p:grpSpPr bwMode="auto">
            <a:xfrm>
              <a:off x="4246" y="2931"/>
              <a:ext cx="503" cy="550"/>
              <a:chOff x="4032" y="768"/>
              <a:chExt cx="576" cy="624"/>
            </a:xfrm>
          </p:grpSpPr>
          <p:sp>
            <p:nvSpPr>
              <p:cNvPr id="46" name="Rectangle 25"/>
              <p:cNvSpPr>
                <a:spLocks noChangeArrowheads="1"/>
              </p:cNvSpPr>
              <p:nvPr/>
            </p:nvSpPr>
            <p:spPr bwMode="auto">
              <a:xfrm>
                <a:off x="4032" y="768"/>
                <a:ext cx="576" cy="624"/>
              </a:xfrm>
              <a:prstGeom prst="rect">
                <a:avLst/>
              </a:prstGeom>
              <a:solidFill>
                <a:srgbClr val="CC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7" name="Line 26"/>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8" name="Group 27"/>
            <p:cNvGrpSpPr/>
            <p:nvPr/>
          </p:nvGrpSpPr>
          <p:grpSpPr bwMode="auto">
            <a:xfrm>
              <a:off x="2987" y="2931"/>
              <a:ext cx="503" cy="550"/>
              <a:chOff x="4032" y="768"/>
              <a:chExt cx="576" cy="624"/>
            </a:xfrm>
          </p:grpSpPr>
          <p:sp>
            <p:nvSpPr>
              <p:cNvPr id="44" name="Rectangle 28"/>
              <p:cNvSpPr>
                <a:spLocks noChangeArrowheads="1"/>
              </p:cNvSpPr>
              <p:nvPr/>
            </p:nvSpPr>
            <p:spPr bwMode="auto">
              <a:xfrm>
                <a:off x="4032" y="768"/>
                <a:ext cx="576" cy="624"/>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5" name="Line 29"/>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9" name="Group 30"/>
            <p:cNvGrpSpPr/>
            <p:nvPr/>
          </p:nvGrpSpPr>
          <p:grpSpPr bwMode="auto">
            <a:xfrm>
              <a:off x="2148" y="2931"/>
              <a:ext cx="503" cy="550"/>
              <a:chOff x="4032" y="768"/>
              <a:chExt cx="576" cy="624"/>
            </a:xfrm>
          </p:grpSpPr>
          <p:sp>
            <p:nvSpPr>
              <p:cNvPr id="42" name="Rectangle 31"/>
              <p:cNvSpPr>
                <a:spLocks noChangeArrowheads="1"/>
              </p:cNvSpPr>
              <p:nvPr/>
            </p:nvSpPr>
            <p:spPr bwMode="auto">
              <a:xfrm>
                <a:off x="4032" y="768"/>
                <a:ext cx="576" cy="624"/>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3" name="Line 32"/>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0" name="Line 33"/>
            <p:cNvSpPr>
              <a:spLocks noChangeShapeType="1"/>
            </p:cNvSpPr>
            <p:nvPr/>
          </p:nvSpPr>
          <p:spPr bwMode="auto">
            <a:xfrm>
              <a:off x="2568" y="3396"/>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Line 34"/>
            <p:cNvSpPr>
              <a:spLocks noChangeShapeType="1"/>
            </p:cNvSpPr>
            <p:nvPr/>
          </p:nvSpPr>
          <p:spPr bwMode="auto">
            <a:xfrm>
              <a:off x="2777" y="2930"/>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 name="Line 35"/>
            <p:cNvSpPr>
              <a:spLocks noChangeShapeType="1"/>
            </p:cNvSpPr>
            <p:nvPr/>
          </p:nvSpPr>
          <p:spPr bwMode="auto">
            <a:xfrm>
              <a:off x="2777" y="2930"/>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36"/>
            <p:cNvSpPr>
              <a:spLocks noChangeShapeType="1"/>
            </p:cNvSpPr>
            <p:nvPr/>
          </p:nvSpPr>
          <p:spPr bwMode="auto">
            <a:xfrm>
              <a:off x="3407" y="3418"/>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37"/>
            <p:cNvSpPr>
              <a:spLocks noChangeShapeType="1"/>
            </p:cNvSpPr>
            <p:nvPr/>
          </p:nvSpPr>
          <p:spPr bwMode="auto">
            <a:xfrm>
              <a:off x="3616" y="2952"/>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38"/>
            <p:cNvSpPr>
              <a:spLocks noChangeShapeType="1"/>
            </p:cNvSpPr>
            <p:nvPr/>
          </p:nvSpPr>
          <p:spPr bwMode="auto">
            <a:xfrm>
              <a:off x="3616" y="2952"/>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Line 39"/>
            <p:cNvSpPr>
              <a:spLocks noChangeShapeType="1"/>
            </p:cNvSpPr>
            <p:nvPr/>
          </p:nvSpPr>
          <p:spPr bwMode="auto">
            <a:xfrm>
              <a:off x="4036" y="2952"/>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Text Box 40"/>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endParaRPr kumimoji="1" lang="en-US" altLang="zh-CN" sz="1600">
                <a:solidFill>
                  <a:schemeClr val="tx1"/>
                </a:solidFill>
                <a:latin typeface="Times New Roman" panose="02020603050405020304" pitchFamily="18" charset="0"/>
                <a:sym typeface="Symbol" panose="05050102010706020507" pitchFamily="18" charset="2"/>
              </a:endParaRPr>
            </a:p>
          </p:txBody>
        </p:sp>
        <p:sp>
          <p:nvSpPr>
            <p:cNvPr id="28" name="Text Box 41"/>
            <p:cNvSpPr txBox="1">
              <a:spLocks noChangeArrowheads="1"/>
            </p:cNvSpPr>
            <p:nvPr/>
          </p:nvSpPr>
          <p:spPr bwMode="auto">
            <a:xfrm>
              <a:off x="2232" y="2656"/>
              <a:ext cx="37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29" name="Text Box 42"/>
            <p:cNvSpPr txBox="1">
              <a:spLocks noChangeArrowheads="1"/>
            </p:cNvSpPr>
            <p:nvPr/>
          </p:nvSpPr>
          <p:spPr bwMode="auto">
            <a:xfrm>
              <a:off x="3070" y="2656"/>
              <a:ext cx="379"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30" name="Text Box 43"/>
            <p:cNvSpPr txBox="1">
              <a:spLocks noChangeArrowheads="1"/>
            </p:cNvSpPr>
            <p:nvPr/>
          </p:nvSpPr>
          <p:spPr bwMode="auto">
            <a:xfrm>
              <a:off x="4329" y="2656"/>
              <a:ext cx="3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n</a:t>
              </a:r>
              <a:endParaRPr kumimoji="1" lang="en-US" altLang="zh-CN" sz="1600">
                <a:solidFill>
                  <a:schemeClr val="tx1"/>
                </a:solidFill>
                <a:latin typeface="Times New Roman" panose="02020603050405020304" pitchFamily="18" charset="0"/>
              </a:endParaRPr>
            </a:p>
          </p:txBody>
        </p:sp>
        <p:sp>
          <p:nvSpPr>
            <p:cNvPr id="31" name="Rectangle 44"/>
            <p:cNvSpPr>
              <a:spLocks noChangeArrowheads="1"/>
            </p:cNvSpPr>
            <p:nvPr/>
          </p:nvSpPr>
          <p:spPr bwMode="auto">
            <a:xfrm>
              <a:off x="924" y="2890"/>
              <a:ext cx="666" cy="466"/>
            </a:xfrm>
            <a:prstGeom prst="rect">
              <a:avLst/>
            </a:prstGeom>
            <a:solidFill>
              <a:srgbClr val="CCFFCC"/>
            </a:solidFill>
            <a:ln w="19050">
              <a:solidFill>
                <a:srgbClr val="000000"/>
              </a:solidFill>
              <a:miter lim="800000"/>
            </a:ln>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sp>
          <p:nvSpPr>
            <p:cNvPr id="32" name="Text Box 45"/>
            <p:cNvSpPr txBox="1">
              <a:spLocks noChangeArrowheads="1"/>
            </p:cNvSpPr>
            <p:nvPr/>
          </p:nvSpPr>
          <p:spPr bwMode="auto">
            <a:xfrm>
              <a:off x="1050" y="3018"/>
              <a:ext cx="43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CPU</a:t>
              </a:r>
              <a:endParaRPr kumimoji="1" lang="en-US" altLang="zh-CN" sz="1600">
                <a:solidFill>
                  <a:schemeClr val="tx1"/>
                </a:solidFill>
                <a:latin typeface="Times New Roman" panose="02020603050405020304" pitchFamily="18" charset="0"/>
              </a:endParaRPr>
            </a:p>
          </p:txBody>
        </p:sp>
        <p:sp>
          <p:nvSpPr>
            <p:cNvPr id="33" name="Line 46"/>
            <p:cNvSpPr>
              <a:spLocks noChangeShapeType="1"/>
            </p:cNvSpPr>
            <p:nvPr/>
          </p:nvSpPr>
          <p:spPr bwMode="auto">
            <a:xfrm flipH="1">
              <a:off x="1594" y="3110"/>
              <a:ext cx="317"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p:cNvSpPr>
              <a:spLocks noChangeShapeType="1"/>
            </p:cNvSpPr>
            <p:nvPr/>
          </p:nvSpPr>
          <p:spPr bwMode="auto">
            <a:xfrm flipH="1">
              <a:off x="653" y="3019"/>
              <a:ext cx="27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p:cNvSpPr>
              <a:spLocks noChangeShapeType="1"/>
            </p:cNvSpPr>
            <p:nvPr/>
          </p:nvSpPr>
          <p:spPr bwMode="auto">
            <a:xfrm flipV="1">
              <a:off x="641" y="2429"/>
              <a:ext cx="0" cy="59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p:cNvSpPr>
              <a:spLocks noChangeShapeType="1"/>
            </p:cNvSpPr>
            <p:nvPr/>
          </p:nvSpPr>
          <p:spPr bwMode="auto">
            <a:xfrm>
              <a:off x="653" y="2429"/>
              <a:ext cx="467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p:cNvSpPr>
              <a:spLocks noChangeShapeType="1"/>
            </p:cNvSpPr>
            <p:nvPr/>
          </p:nvSpPr>
          <p:spPr bwMode="auto">
            <a:xfrm>
              <a:off x="5337" y="2429"/>
              <a:ext cx="0" cy="68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51"/>
            <p:cNvSpPr>
              <a:spLocks noChangeShapeType="1"/>
            </p:cNvSpPr>
            <p:nvPr/>
          </p:nvSpPr>
          <p:spPr bwMode="auto">
            <a:xfrm flipH="1">
              <a:off x="5020" y="3112"/>
              <a:ext cx="317"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52"/>
            <p:cNvSpPr>
              <a:spLocks noChangeShapeType="1"/>
            </p:cNvSpPr>
            <p:nvPr/>
          </p:nvSpPr>
          <p:spPr bwMode="auto">
            <a:xfrm flipH="1">
              <a:off x="415" y="3246"/>
              <a:ext cx="49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53"/>
            <p:cNvSpPr txBox="1">
              <a:spLocks noChangeArrowheads="1"/>
            </p:cNvSpPr>
            <p:nvPr/>
          </p:nvSpPr>
          <p:spPr bwMode="auto">
            <a:xfrm>
              <a:off x="362" y="3286"/>
              <a:ext cx="45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完成</a:t>
              </a:r>
              <a:endParaRPr kumimoji="1" lang="zh-CN" altLang="en-US" sz="1600">
                <a:solidFill>
                  <a:schemeClr val="tx1"/>
                </a:solidFill>
                <a:latin typeface="Times New Roman" panose="02020603050405020304" pitchFamily="18" charset="0"/>
              </a:endParaRPr>
            </a:p>
          </p:txBody>
        </p:sp>
        <p:sp>
          <p:nvSpPr>
            <p:cNvPr id="41" name="Text Box 54"/>
            <p:cNvSpPr txBox="1">
              <a:spLocks noChangeArrowheads="1"/>
            </p:cNvSpPr>
            <p:nvPr/>
          </p:nvSpPr>
          <p:spPr bwMode="auto">
            <a:xfrm>
              <a:off x="3802" y="2821"/>
              <a:ext cx="2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sym typeface="MT Extra" panose="05050102010205020202" pitchFamily="18" charset="2"/>
              </a:endParaRPr>
            </a:p>
          </p:txBody>
        </p:sp>
      </p:grpSp>
      <p:sp>
        <p:nvSpPr>
          <p:cNvPr id="54" name="Text Box 57"/>
          <p:cNvSpPr txBox="1">
            <a:spLocks noChangeArrowheads="1"/>
          </p:cNvSpPr>
          <p:nvPr/>
        </p:nvSpPr>
        <p:spPr bwMode="auto">
          <a:xfrm>
            <a:off x="4373453" y="6027921"/>
            <a:ext cx="315277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简单循环轮转调度算法示意图</a:t>
            </a:r>
            <a:endParaRPr lang="zh-CN" altLang="en-US" sz="16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54" name="Rectangle 3"/>
          <p:cNvSpPr>
            <a:spLocks noChangeArrowheads="1"/>
          </p:cNvSpPr>
          <p:nvPr/>
        </p:nvSpPr>
        <p:spPr bwMode="auto">
          <a:xfrm>
            <a:off x="314638" y="1100931"/>
            <a:ext cx="11175748" cy="476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 </a:t>
            </a:r>
            <a:r>
              <a:rPr lang="zh-CN" altLang="en-US" sz="2400" dirty="0">
                <a:solidFill>
                  <a:srgbClr val="000099"/>
                </a:solidFill>
                <a:effectLst/>
                <a:latin typeface="Times New Roman" panose="02020603050405020304" pitchFamily="18" charset="0"/>
              </a:rPr>
              <a:t>简单循环轮转调度算法</a:t>
            </a:r>
            <a:endParaRPr lang="zh-CN" altLang="en-US" sz="2400" dirty="0">
              <a:solidFill>
                <a:srgbClr val="000099"/>
              </a:solidFill>
              <a:effectLst/>
              <a:latin typeface="Times New Roman" panose="02020603050405020304" pitchFamily="18" charset="0"/>
            </a:endParaRPr>
          </a:p>
          <a:p>
            <a:pPr>
              <a:lnSpc>
                <a:spcPct val="130000"/>
              </a:lnSpc>
              <a:buNone/>
              <a:defRPr/>
            </a:pPr>
            <a:r>
              <a:rPr lang="en-US" altLang="zh-CN" sz="2400" dirty="0" smtClean="0">
                <a:solidFill>
                  <a:schemeClr val="tx1"/>
                </a:solidFill>
                <a:effectLst/>
                <a:latin typeface="Times New Roman" panose="02020603050405020304" pitchFamily="18" charset="0"/>
              </a:rPr>
              <a:t>	</a:t>
            </a:r>
            <a:r>
              <a:rPr lang="zh-CN" altLang="en-US" sz="2400" b="0" dirty="0" smtClean="0">
                <a:solidFill>
                  <a:schemeClr val="tx1"/>
                </a:solidFill>
                <a:effectLst/>
                <a:latin typeface="Times New Roman" panose="02020603050405020304" pitchFamily="18" charset="0"/>
              </a:rPr>
              <a:t>就绪</a:t>
            </a:r>
            <a:r>
              <a:rPr lang="zh-CN" altLang="en-US" sz="2400" b="0" dirty="0">
                <a:solidFill>
                  <a:schemeClr val="tx1"/>
                </a:solidFill>
                <a:effectLst/>
                <a:latin typeface="Times New Roman" panose="02020603050405020304" pitchFamily="18" charset="0"/>
              </a:rPr>
              <a:t>队列中的所有进程以等速度向前进展。</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q = t/n</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t </a:t>
            </a:r>
            <a:r>
              <a:rPr lang="zh-CN" altLang="en-US" sz="2400" b="0" dirty="0">
                <a:solidFill>
                  <a:schemeClr val="tx1"/>
                </a:solidFill>
                <a:effectLst/>
                <a:latin typeface="Times New Roman" panose="02020603050405020304" pitchFamily="18" charset="0"/>
              </a:rPr>
              <a:t>为响应时间，</a:t>
            </a:r>
            <a:r>
              <a:rPr lang="en-US" altLang="zh-CN" sz="2400" b="0" dirty="0">
                <a:solidFill>
                  <a:schemeClr val="tx1"/>
                </a:solidFill>
                <a:effectLst/>
                <a:latin typeface="Times New Roman" panose="02020603050405020304" pitchFamily="18" charset="0"/>
              </a:rPr>
              <a:t>n</a:t>
            </a:r>
            <a:r>
              <a:rPr lang="zh-CN" altLang="en-US" sz="2400" b="0" dirty="0">
                <a:solidFill>
                  <a:schemeClr val="tx1"/>
                </a:solidFill>
                <a:effectLst/>
                <a:latin typeface="Times New Roman" panose="02020603050405020304" pitchFamily="18" charset="0"/>
              </a:rPr>
              <a:t>为进入系统的进程数目</a:t>
            </a:r>
            <a:endParaRPr lang="zh-CN" altLang="en-US" sz="2400" b="0" dirty="0">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latin typeface="Times New Roman" panose="02020603050405020304" pitchFamily="18" charset="0"/>
              </a:rPr>
              <a:t>              </a:t>
            </a:r>
            <a:r>
              <a:rPr lang="en-US" altLang="zh-CN" sz="2400" dirty="0">
                <a:solidFill>
                  <a:srgbClr val="CC0000"/>
                </a:solidFill>
                <a:effectLst/>
                <a:latin typeface="Times New Roman" panose="02020603050405020304" pitchFamily="18" charset="0"/>
              </a:rPr>
              <a:t>q </a:t>
            </a:r>
            <a:r>
              <a:rPr lang="zh-CN" altLang="en-US" sz="2400" dirty="0">
                <a:solidFill>
                  <a:srgbClr val="CC0000"/>
                </a:solidFill>
                <a:effectLst/>
                <a:latin typeface="Times New Roman" panose="02020603050405020304" pitchFamily="18" charset="0"/>
              </a:rPr>
              <a:t>值的影响</a:t>
            </a:r>
            <a:r>
              <a:rPr lang="en-US" altLang="zh-CN" sz="2400" dirty="0">
                <a:solidFill>
                  <a:srgbClr val="CC0000"/>
                </a:solidFill>
                <a:effectLst/>
                <a:latin typeface="Times New Roman" panose="02020603050405020304" pitchFamily="18" charset="0"/>
              </a:rPr>
              <a:t>?</a:t>
            </a:r>
            <a:endParaRPr lang="en-US" altLang="zh-CN" sz="2400" dirty="0">
              <a:solidFill>
                <a:srgbClr val="CC0000"/>
              </a:solidFill>
              <a:effectLst/>
              <a:latin typeface="Times New Roman" panose="02020603050405020304" pitchFamily="18" charset="0"/>
            </a:endParaRPr>
          </a:p>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③ </a:t>
            </a:r>
            <a:r>
              <a:rPr lang="zh-CN" altLang="en-US" sz="2400" dirty="0">
                <a:solidFill>
                  <a:srgbClr val="000099"/>
                </a:solidFill>
                <a:effectLst/>
                <a:latin typeface="Times New Roman" panose="02020603050405020304" pitchFamily="18" charset="0"/>
              </a:rPr>
              <a:t>循环轮转调度算法的发展</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可变时间片轮转调度</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多重时间片循环调度</a:t>
            </a:r>
            <a:endParaRPr lang="zh-CN" altLang="en-US" sz="24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smtClean="0">
                <a:solidFill>
                  <a:schemeClr val="tx2"/>
                </a:solidFill>
              </a:rPr>
              <a:t>——UNIX</a:t>
            </a:r>
            <a:r>
              <a:rPr lang="zh-CN" altLang="en-US" sz="2800" dirty="0" smtClean="0">
                <a:solidFill>
                  <a:schemeClr val="tx2"/>
                </a:solidFill>
              </a:rPr>
              <a:t>进程调度</a:t>
            </a:r>
            <a:endParaRPr lang="zh-CN" altLang="en-US" dirty="0"/>
          </a:p>
        </p:txBody>
      </p:sp>
      <p:sp>
        <p:nvSpPr>
          <p:cNvPr id="4" name="Rectangle 3"/>
          <p:cNvSpPr>
            <a:spLocks noChangeArrowheads="1"/>
          </p:cNvSpPr>
          <p:nvPr/>
        </p:nvSpPr>
        <p:spPr bwMode="auto">
          <a:xfrm>
            <a:off x="767179" y="1175135"/>
            <a:ext cx="10102103" cy="18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latin typeface="微软雅黑" pitchFamily="34" charset="-122"/>
                <a:ea typeface="微软雅黑" pitchFamily="34" charset="-122"/>
              </a:rPr>
              <a:t>UNIX</a:t>
            </a:r>
            <a:r>
              <a:rPr lang="zh-CN" altLang="en-US" sz="2600" b="1" dirty="0">
                <a:solidFill>
                  <a:prstClr val="black"/>
                </a:solidFill>
                <a:latin typeface="微软雅黑" pitchFamily="34" charset="-122"/>
                <a:ea typeface="微软雅黑" pitchFamily="34" charset="-122"/>
              </a:rPr>
              <a:t>系统采用优先数调度算法</a:t>
            </a:r>
            <a:endParaRPr lang="zh-CN" altLang="en-US" sz="2600" b="1" dirty="0">
              <a:solidFill>
                <a:prstClr val="black"/>
              </a:solidFill>
              <a:latin typeface="微软雅黑" pitchFamily="34" charset="-122"/>
              <a:ea typeface="微软雅黑" pitchFamily="34" charset="-122"/>
            </a:endParaRPr>
          </a:p>
          <a:p>
            <a:pPr lvl="1" algn="just">
              <a:lnSpc>
                <a:spcPct val="130000"/>
              </a:lnSpc>
            </a:pPr>
            <a:r>
              <a:rPr lang="zh-CN" altLang="en-US" sz="2400" dirty="0">
                <a:solidFill>
                  <a:schemeClr val="tx1"/>
                </a:solidFill>
                <a:latin typeface="+mn-ea"/>
              </a:rPr>
              <a:t>进程有一个进程优先数</a:t>
            </a:r>
            <a:r>
              <a:rPr lang="en-US" altLang="zh-CN" sz="2400" dirty="0" err="1">
                <a:solidFill>
                  <a:schemeClr val="tx1"/>
                </a:solidFill>
                <a:latin typeface="+mn-ea"/>
              </a:rPr>
              <a:t>p_pri</a:t>
            </a:r>
            <a:endParaRPr lang="en-US" altLang="zh-CN" sz="2400" dirty="0">
              <a:solidFill>
                <a:schemeClr val="tx1"/>
              </a:solidFill>
              <a:latin typeface="+mn-ea"/>
            </a:endParaRPr>
          </a:p>
          <a:p>
            <a:pPr lvl="1" algn="just">
              <a:lnSpc>
                <a:spcPct val="130000"/>
              </a:lnSpc>
            </a:pPr>
            <a:r>
              <a:rPr lang="en-US" altLang="zh-CN" sz="2400" dirty="0" err="1">
                <a:solidFill>
                  <a:schemeClr val="tx1"/>
                </a:solidFill>
                <a:latin typeface="+mn-ea"/>
              </a:rPr>
              <a:t>p_pri</a:t>
            </a:r>
            <a:r>
              <a:rPr lang="zh-CN" altLang="en-US" sz="2400" dirty="0">
                <a:solidFill>
                  <a:schemeClr val="tx1"/>
                </a:solidFill>
                <a:latin typeface="+mn-ea"/>
              </a:rPr>
              <a:t>取值范围是－</a:t>
            </a:r>
            <a:r>
              <a:rPr lang="en-US" altLang="zh-CN" sz="2400" dirty="0">
                <a:solidFill>
                  <a:schemeClr val="tx1"/>
                </a:solidFill>
                <a:latin typeface="+mn-ea"/>
              </a:rPr>
              <a:t>127</a:t>
            </a:r>
            <a:r>
              <a:rPr lang="zh-CN" altLang="en-US" sz="2400" dirty="0">
                <a:solidFill>
                  <a:schemeClr val="tx1"/>
                </a:solidFill>
                <a:latin typeface="+mn-ea"/>
              </a:rPr>
              <a:t>～</a:t>
            </a:r>
            <a:r>
              <a:rPr lang="en-US" altLang="zh-CN" sz="2400" dirty="0">
                <a:solidFill>
                  <a:schemeClr val="tx1"/>
                </a:solidFill>
                <a:latin typeface="+mn-ea"/>
              </a:rPr>
              <a:t>127</a:t>
            </a:r>
            <a:r>
              <a:rPr lang="zh-CN" altLang="en-US" sz="2400" dirty="0">
                <a:solidFill>
                  <a:schemeClr val="tx1"/>
                </a:solidFill>
                <a:latin typeface="+mn-ea"/>
              </a:rPr>
              <a:t>，其值越小，进程的优先级越高</a:t>
            </a:r>
            <a:endParaRPr lang="zh-CN" altLang="en-US" sz="2400" dirty="0">
              <a:solidFill>
                <a:schemeClr val="tx1"/>
              </a:solidFill>
              <a:latin typeface="+mn-ea"/>
            </a:endParaRPr>
          </a:p>
        </p:txBody>
      </p:sp>
      <p:sp>
        <p:nvSpPr>
          <p:cNvPr id="5" name="Rectangle 3"/>
          <p:cNvSpPr>
            <a:spLocks noChangeArrowheads="1"/>
          </p:cNvSpPr>
          <p:nvPr/>
        </p:nvSpPr>
        <p:spPr bwMode="auto">
          <a:xfrm>
            <a:off x="680915" y="3595638"/>
            <a:ext cx="10800844"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zh-CN" altLang="en-US" sz="2400" dirty="0" smtClean="0">
                <a:solidFill>
                  <a:srgbClr val="000099"/>
                </a:solidFill>
                <a:effectLst/>
                <a:latin typeface="Times New Roman" panose="02020603050405020304" pitchFamily="18" charset="0"/>
              </a:rPr>
              <a:t>① 优先数的确定</a:t>
            </a:r>
            <a:endParaRPr lang="zh-CN" altLang="en-US" sz="2400" dirty="0">
              <a:solidFill>
                <a:srgbClr val="000099"/>
              </a:solidFill>
              <a:effectLst/>
              <a:latin typeface="Times New Roman" panose="02020603050405020304" pitchFamily="18" charset="0"/>
            </a:endParaRPr>
          </a:p>
          <a:p>
            <a:pPr lvl="1">
              <a:lnSpc>
                <a:spcPct val="100000"/>
              </a:lnSpc>
              <a:buClr>
                <a:srgbClr val="FF0000"/>
              </a:buClr>
              <a:buFont typeface="Wingdings" panose="05000000000000000000" pitchFamily="2" charset="2"/>
              <a:buChar char="Ø"/>
            </a:pPr>
            <a:r>
              <a:rPr lang="en-US" altLang="zh-CN" sz="2400" dirty="0">
                <a:solidFill>
                  <a:schemeClr val="tx1"/>
                </a:solidFill>
                <a:effectLst/>
                <a:latin typeface="+mn-ea"/>
              </a:rPr>
              <a:t>0</a:t>
            </a:r>
            <a:r>
              <a:rPr lang="zh-CN" altLang="en-US" sz="2400" dirty="0">
                <a:solidFill>
                  <a:schemeClr val="tx1"/>
                </a:solidFill>
                <a:effectLst/>
                <a:latin typeface="+mn-ea"/>
              </a:rPr>
              <a:t>＃进程（－</a:t>
            </a:r>
            <a:r>
              <a:rPr lang="en-US" altLang="zh-CN" sz="2400" dirty="0">
                <a:solidFill>
                  <a:schemeClr val="tx1"/>
                </a:solidFill>
                <a:effectLst/>
                <a:latin typeface="+mn-ea"/>
              </a:rPr>
              <a:t>100</a:t>
            </a:r>
            <a:r>
              <a:rPr lang="zh-CN" altLang="en-US" sz="2400" dirty="0">
                <a:solidFill>
                  <a:schemeClr val="tx1"/>
                </a:solidFill>
                <a:effectLst/>
                <a:latin typeface="+mn-ea"/>
              </a:rPr>
              <a:t>）；</a:t>
            </a:r>
            <a:endParaRPr lang="zh-CN" altLang="en-US" sz="2400" dirty="0">
              <a:solidFill>
                <a:schemeClr val="tx1"/>
              </a:solidFill>
              <a:effectLst/>
              <a:latin typeface="+mn-ea"/>
            </a:endParaRPr>
          </a:p>
          <a:p>
            <a:pPr lvl="1">
              <a:lnSpc>
                <a:spcPct val="100000"/>
              </a:lnSpc>
              <a:buClr>
                <a:srgbClr val="FF0000"/>
              </a:buClr>
              <a:buFont typeface="Wingdings" panose="05000000000000000000" pitchFamily="2" charset="2"/>
              <a:buChar char="Ø"/>
            </a:pPr>
            <a:r>
              <a:rPr lang="zh-CN" altLang="en-US" sz="2400" dirty="0">
                <a:solidFill>
                  <a:schemeClr val="tx1"/>
                </a:solidFill>
                <a:effectLst/>
                <a:latin typeface="+mn-ea"/>
              </a:rPr>
              <a:t>资源请求得不到满足的进程，磁盘（－</a:t>
            </a:r>
            <a:r>
              <a:rPr lang="en-US" altLang="zh-CN" sz="2400" dirty="0">
                <a:solidFill>
                  <a:schemeClr val="tx1"/>
                </a:solidFill>
                <a:effectLst/>
                <a:latin typeface="+mn-ea"/>
              </a:rPr>
              <a:t>80</a:t>
            </a:r>
            <a:r>
              <a:rPr lang="zh-CN" altLang="en-US" sz="2400" dirty="0">
                <a:solidFill>
                  <a:schemeClr val="tx1"/>
                </a:solidFill>
                <a:effectLst/>
                <a:latin typeface="+mn-ea"/>
              </a:rPr>
              <a:t>），打印机（－</a:t>
            </a:r>
            <a:r>
              <a:rPr lang="en-US" altLang="zh-CN" sz="2400" dirty="0">
                <a:solidFill>
                  <a:schemeClr val="tx1"/>
                </a:solidFill>
                <a:effectLst/>
                <a:latin typeface="+mn-ea"/>
              </a:rPr>
              <a:t>20</a:t>
            </a:r>
            <a:r>
              <a:rPr lang="zh-CN" altLang="en-US" sz="2400" dirty="0">
                <a:solidFill>
                  <a:schemeClr val="tx1"/>
                </a:solidFill>
                <a:effectLst/>
                <a:latin typeface="+mn-ea"/>
              </a:rPr>
              <a:t>），</a:t>
            </a:r>
            <a:r>
              <a:rPr lang="en-US" altLang="zh-CN" sz="2400" dirty="0">
                <a:solidFill>
                  <a:schemeClr val="tx1"/>
                </a:solidFill>
                <a:effectLst/>
                <a:latin typeface="+mn-ea"/>
              </a:rPr>
              <a:t>…</a:t>
            </a:r>
            <a:r>
              <a:rPr lang="zh-CN" altLang="en-US" sz="2400" dirty="0">
                <a:solidFill>
                  <a:schemeClr val="tx1"/>
                </a:solidFill>
                <a:effectLst/>
                <a:latin typeface="+mn-ea"/>
              </a:rPr>
              <a:t>；</a:t>
            </a:r>
            <a:endParaRPr lang="zh-CN" altLang="en-US" sz="2400" dirty="0">
              <a:solidFill>
                <a:schemeClr val="tx1"/>
              </a:solidFill>
              <a:effectLst/>
              <a:latin typeface="+mn-ea"/>
            </a:endParaRPr>
          </a:p>
          <a:p>
            <a:pPr lvl="1">
              <a:lnSpc>
                <a:spcPct val="100000"/>
              </a:lnSpc>
              <a:buClr>
                <a:srgbClr val="FF0000"/>
              </a:buClr>
              <a:buFont typeface="Wingdings" panose="05000000000000000000" pitchFamily="2" charset="2"/>
              <a:buChar char="Ø"/>
            </a:pPr>
            <a:r>
              <a:rPr lang="zh-CN" altLang="en-US" sz="2400" dirty="0">
                <a:solidFill>
                  <a:schemeClr val="tx1"/>
                </a:solidFill>
                <a:effectLst/>
                <a:latin typeface="+mn-ea"/>
              </a:rPr>
              <a:t>等待块设备</a:t>
            </a:r>
            <a:r>
              <a:rPr lang="en-US" altLang="zh-CN" sz="2400" dirty="0">
                <a:solidFill>
                  <a:schemeClr val="tx1"/>
                </a:solidFill>
                <a:effectLst/>
                <a:latin typeface="+mn-ea"/>
              </a:rPr>
              <a:t>I/O</a:t>
            </a:r>
            <a:r>
              <a:rPr lang="zh-CN" altLang="en-US" sz="2400" dirty="0">
                <a:solidFill>
                  <a:schemeClr val="tx1"/>
                </a:solidFill>
                <a:effectLst/>
                <a:latin typeface="+mn-ea"/>
              </a:rPr>
              <a:t>完成的进程</a:t>
            </a:r>
            <a:r>
              <a:rPr lang="en-US" altLang="zh-CN" sz="2400" dirty="0">
                <a:solidFill>
                  <a:schemeClr val="tx1"/>
                </a:solidFill>
                <a:effectLst/>
                <a:latin typeface="+mn-ea"/>
              </a:rPr>
              <a:t>(</a:t>
            </a:r>
            <a:r>
              <a:rPr lang="zh-CN" altLang="en-US" sz="2400" dirty="0">
                <a:solidFill>
                  <a:schemeClr val="tx1"/>
                </a:solidFill>
                <a:effectLst/>
                <a:latin typeface="+mn-ea"/>
              </a:rPr>
              <a:t>－</a:t>
            </a:r>
            <a:r>
              <a:rPr lang="en-US" altLang="zh-CN" sz="2400" dirty="0">
                <a:solidFill>
                  <a:schemeClr val="tx1"/>
                </a:solidFill>
                <a:effectLst/>
                <a:latin typeface="+mn-ea"/>
              </a:rPr>
              <a:t>50)</a:t>
            </a:r>
            <a:r>
              <a:rPr lang="zh-CN" altLang="en-US" sz="2400" dirty="0">
                <a:solidFill>
                  <a:schemeClr val="tx1"/>
                </a:solidFill>
                <a:effectLst/>
                <a:latin typeface="+mn-ea"/>
              </a:rPr>
              <a:t>；</a:t>
            </a:r>
            <a:endParaRPr lang="zh-CN" altLang="en-US" sz="2400" dirty="0">
              <a:solidFill>
                <a:schemeClr val="tx1"/>
              </a:solidFill>
              <a:effectLst/>
              <a:latin typeface="+mn-ea"/>
            </a:endParaRPr>
          </a:p>
          <a:p>
            <a:pPr lvl="1">
              <a:lnSpc>
                <a:spcPct val="100000"/>
              </a:lnSpc>
              <a:buClr>
                <a:srgbClr val="FF0000"/>
              </a:buClr>
              <a:buFont typeface="Wingdings" panose="05000000000000000000" pitchFamily="2" charset="2"/>
              <a:buChar char="Ø"/>
            </a:pPr>
            <a:r>
              <a:rPr lang="zh-CN" altLang="en-US" sz="2400" dirty="0">
                <a:solidFill>
                  <a:schemeClr val="tx1"/>
                </a:solidFill>
                <a:effectLst/>
                <a:latin typeface="+mn-ea"/>
              </a:rPr>
              <a:t>等待字符设备</a:t>
            </a:r>
            <a:r>
              <a:rPr lang="en-US" altLang="zh-CN" sz="2400" dirty="0">
                <a:solidFill>
                  <a:schemeClr val="tx1"/>
                </a:solidFill>
                <a:effectLst/>
                <a:latin typeface="+mn-ea"/>
              </a:rPr>
              <a:t>I/O</a:t>
            </a:r>
            <a:r>
              <a:rPr lang="zh-CN" altLang="en-US" sz="2400" dirty="0">
                <a:solidFill>
                  <a:schemeClr val="tx1"/>
                </a:solidFill>
                <a:effectLst/>
                <a:latin typeface="+mn-ea"/>
              </a:rPr>
              <a:t>完成的进程</a:t>
            </a:r>
            <a:r>
              <a:rPr lang="en-US" altLang="zh-CN" sz="2400" dirty="0">
                <a:solidFill>
                  <a:schemeClr val="tx1"/>
                </a:solidFill>
                <a:effectLst/>
                <a:latin typeface="+mn-ea"/>
              </a:rPr>
              <a:t>(0</a:t>
            </a:r>
            <a:r>
              <a:rPr lang="zh-CN" altLang="en-US" sz="2400" dirty="0">
                <a:solidFill>
                  <a:schemeClr val="tx1"/>
                </a:solidFill>
                <a:effectLst/>
                <a:latin typeface="+mn-ea"/>
              </a:rPr>
              <a:t>～</a:t>
            </a:r>
            <a:r>
              <a:rPr lang="en-US" altLang="zh-CN" sz="2400" dirty="0">
                <a:solidFill>
                  <a:schemeClr val="tx1"/>
                </a:solidFill>
                <a:effectLst/>
                <a:latin typeface="+mn-ea"/>
              </a:rPr>
              <a:t>20</a:t>
            </a:r>
            <a:r>
              <a:rPr lang="zh-CN" altLang="en-US" sz="2400" dirty="0">
                <a:solidFill>
                  <a:schemeClr val="tx1"/>
                </a:solidFill>
                <a:effectLst/>
                <a:latin typeface="+mn-ea"/>
              </a:rPr>
              <a:t>）；</a:t>
            </a:r>
            <a:endParaRPr lang="zh-CN" altLang="en-US" sz="2400" dirty="0">
              <a:solidFill>
                <a:schemeClr val="tx1"/>
              </a:solidFill>
              <a:effectLst/>
              <a:latin typeface="+mn-ea"/>
            </a:endParaRPr>
          </a:p>
          <a:p>
            <a:pPr lvl="1">
              <a:lnSpc>
                <a:spcPct val="100000"/>
              </a:lnSpc>
              <a:buClr>
                <a:srgbClr val="FF0000"/>
              </a:buClr>
              <a:buFont typeface="Wingdings" panose="05000000000000000000" pitchFamily="2" charset="2"/>
              <a:buChar char="Ø"/>
            </a:pPr>
            <a:r>
              <a:rPr lang="zh-CN" altLang="en-US" sz="2400" dirty="0">
                <a:solidFill>
                  <a:schemeClr val="tx1"/>
                </a:solidFill>
                <a:effectLst/>
                <a:latin typeface="+mn-ea"/>
              </a:rPr>
              <a:t>所有处于用户态运行进程同步（一般情况下为大于</a:t>
            </a:r>
            <a:r>
              <a:rPr lang="en-US" altLang="zh-CN" sz="2400" dirty="0">
                <a:solidFill>
                  <a:schemeClr val="tx1"/>
                </a:solidFill>
                <a:effectLst/>
                <a:latin typeface="+mn-ea"/>
              </a:rPr>
              <a:t>100</a:t>
            </a:r>
            <a:r>
              <a:rPr lang="zh-CN" altLang="en-US" sz="2400" dirty="0">
                <a:solidFill>
                  <a:schemeClr val="tx1"/>
                </a:solidFill>
                <a:effectLst/>
                <a:latin typeface="+mn-ea"/>
              </a:rPr>
              <a:t>）</a:t>
            </a:r>
            <a:r>
              <a:rPr lang="zh-CN" altLang="en-US" sz="2400" dirty="0" smtClean="0">
                <a:solidFill>
                  <a:schemeClr val="tx1"/>
                </a:solidFill>
                <a:effectLst/>
                <a:latin typeface="+mn-ea"/>
              </a:rPr>
              <a:t>。</a:t>
            </a:r>
            <a:endParaRPr lang="zh-CN" altLang="en-US" sz="2400" dirty="0">
              <a:solidFill>
                <a:schemeClr val="tx1"/>
              </a:solidFill>
              <a:effectLst/>
              <a:latin typeface="+mn-ea"/>
            </a:endParaRPr>
          </a:p>
        </p:txBody>
      </p:sp>
      <p:sp>
        <p:nvSpPr>
          <p:cNvPr id="6" name="Rectangle 4"/>
          <p:cNvSpPr>
            <a:spLocks noChangeArrowheads="1"/>
          </p:cNvSpPr>
          <p:nvPr/>
        </p:nvSpPr>
        <p:spPr bwMode="auto">
          <a:xfrm>
            <a:off x="6081337" y="3209721"/>
            <a:ext cx="49604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eaLnBrk="1" hangingPunct="1">
              <a:spcBef>
                <a:spcPct val="0"/>
              </a:spcBef>
            </a:pPr>
            <a:r>
              <a:rPr lang="zh-CN" altLang="en-US" sz="2800" dirty="0">
                <a:solidFill>
                  <a:schemeClr val="hlink"/>
                </a:solidFill>
                <a:latin typeface="黑体" panose="02010609060101010101" pitchFamily="49" charset="-122"/>
              </a:rPr>
              <a:t>目的</a:t>
            </a:r>
            <a:endParaRPr lang="zh-CN" altLang="en-US" sz="2800" dirty="0">
              <a:solidFill>
                <a:schemeClr val="hlink"/>
              </a:solidFill>
              <a:latin typeface="黑体" panose="02010609060101010101" pitchFamily="49" charset="-122"/>
            </a:endParaRPr>
          </a:p>
          <a:p>
            <a:pPr eaLnBrk="1" hangingPunct="1">
              <a:spcBef>
                <a:spcPct val="0"/>
              </a:spcBef>
            </a:pPr>
            <a:r>
              <a:rPr lang="zh-CN" altLang="en-US" sz="2400" b="0" dirty="0">
                <a:solidFill>
                  <a:schemeClr val="tx1"/>
                </a:solidFill>
                <a:latin typeface="黑体" panose="02010609060101010101" pitchFamily="49" charset="-122"/>
              </a:rPr>
              <a:t>   充分利用</a:t>
            </a:r>
            <a:r>
              <a:rPr lang="zh-CN" altLang="en-US" sz="2400" b="0" dirty="0" smtClean="0">
                <a:solidFill>
                  <a:schemeClr val="tx1"/>
                </a:solidFill>
                <a:latin typeface="黑体" panose="02010609060101010101" pitchFamily="49" charset="-122"/>
              </a:rPr>
              <a:t>系统资源</a:t>
            </a:r>
            <a:r>
              <a:rPr lang="zh-CN" altLang="en-US" sz="2400" b="0" dirty="0">
                <a:solidFill>
                  <a:schemeClr val="tx1"/>
                </a:solidFill>
                <a:latin typeface="黑体" panose="02010609060101010101" pitchFamily="49" charset="-122"/>
              </a:rPr>
              <a:t>，即提高系统资源的使用效率</a:t>
            </a:r>
            <a:endParaRPr lang="zh-CN" altLang="en-US" sz="2400" b="0" dirty="0">
              <a:solidFill>
                <a:schemeClr val="tx1"/>
              </a:solidFill>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——UNIX</a:t>
            </a:r>
            <a:r>
              <a:rPr lang="zh-CN" altLang="en-US" dirty="0">
                <a:solidFill>
                  <a:schemeClr val="tx2"/>
                </a:solidFill>
              </a:rPr>
              <a:t>进程调度</a:t>
            </a:r>
            <a:endParaRPr lang="zh-CN" altLang="en-US" dirty="0"/>
          </a:p>
        </p:txBody>
      </p:sp>
      <p:sp>
        <p:nvSpPr>
          <p:cNvPr id="4" name="矩形 3"/>
          <p:cNvSpPr/>
          <p:nvPr/>
        </p:nvSpPr>
        <p:spPr>
          <a:xfrm>
            <a:off x="574086" y="933596"/>
            <a:ext cx="10692012" cy="521681"/>
          </a:xfrm>
          <a:prstGeom prst="rect">
            <a:avLst/>
          </a:prstGeom>
        </p:spPr>
        <p:txBody>
          <a:bodyPr wrap="square">
            <a:spAutoFit/>
          </a:bodyPr>
          <a:lstStyle/>
          <a:p>
            <a:pPr>
              <a:lnSpc>
                <a:spcPct val="130000"/>
              </a:lnSpc>
              <a:buClr>
                <a:schemeClr val="tx2"/>
              </a:buClr>
              <a:buSzPct val="95000"/>
              <a:defRPr/>
            </a:pPr>
            <a:r>
              <a:rPr lang="zh-CN" altLang="en-US" sz="2400" dirty="0">
                <a:solidFill>
                  <a:srgbClr val="000099"/>
                </a:solidFill>
                <a:latin typeface="宋体" pitchFamily="2" charset="-122"/>
              </a:rPr>
              <a:t>② </a:t>
            </a:r>
            <a:r>
              <a:rPr lang="zh-CN" altLang="en-US" sz="2400" dirty="0">
                <a:solidFill>
                  <a:srgbClr val="000099"/>
                </a:solidFill>
                <a:latin typeface="Times New Roman" panose="02020603050405020304" pitchFamily="18" charset="0"/>
              </a:rPr>
              <a:t>优先数</a:t>
            </a:r>
            <a:r>
              <a:rPr lang="zh-CN" altLang="en-US" sz="2400" dirty="0" smtClean="0">
                <a:solidFill>
                  <a:srgbClr val="000099"/>
                </a:solidFill>
                <a:latin typeface="Times New Roman" panose="02020603050405020304" pitchFamily="18" charset="0"/>
              </a:rPr>
              <a:t>的计算</a:t>
            </a:r>
            <a:endParaRPr lang="zh-CN" altLang="en-US" sz="2400" dirty="0">
              <a:solidFill>
                <a:srgbClr val="000099"/>
              </a:solidFill>
              <a:latin typeface="Times New Roman" panose="02020603050405020304" pitchFamily="18" charset="0"/>
            </a:endParaRPr>
          </a:p>
        </p:txBody>
      </p:sp>
      <p:sp>
        <p:nvSpPr>
          <p:cNvPr id="5" name="Rectangle 3"/>
          <p:cNvSpPr txBox="1">
            <a:spLocks noChangeArrowheads="1"/>
          </p:cNvSpPr>
          <p:nvPr/>
        </p:nvSpPr>
        <p:spPr>
          <a:xfrm>
            <a:off x="602628" y="1455277"/>
            <a:ext cx="8498239" cy="4114800"/>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en-US" sz="2400" b="0" dirty="0" smtClean="0"/>
              <a:t>（</a:t>
            </a:r>
            <a:r>
              <a:rPr lang="en-US" altLang="zh-CN" sz="2400" b="0" dirty="0" smtClean="0"/>
              <a:t>1</a:t>
            </a:r>
            <a:r>
              <a:rPr lang="zh-CN" altLang="en-US" sz="2400" b="0" dirty="0" smtClean="0"/>
              <a:t>）计算公式：</a:t>
            </a:r>
            <a:endParaRPr lang="zh-CN" altLang="en-US" sz="2400" b="0" dirty="0" smtClean="0"/>
          </a:p>
          <a:p>
            <a:pPr>
              <a:lnSpc>
                <a:spcPct val="100000"/>
              </a:lnSpc>
              <a:buFont typeface="Wingdings" panose="05000000000000000000" pitchFamily="2" charset="2"/>
              <a:buNone/>
            </a:pPr>
            <a:r>
              <a:rPr lang="zh-CN" altLang="en-US" sz="2400" b="0" dirty="0" smtClean="0"/>
              <a:t>     </a:t>
            </a:r>
            <a:r>
              <a:rPr lang="en-US" altLang="zh-CN" sz="2000" b="0" dirty="0" err="1" smtClean="0">
                <a:solidFill>
                  <a:schemeClr val="tx2"/>
                </a:solidFill>
              </a:rPr>
              <a:t>p_pri</a:t>
            </a:r>
            <a:r>
              <a:rPr lang="en-US" altLang="zh-CN" sz="2000" b="0" dirty="0" smtClean="0">
                <a:solidFill>
                  <a:schemeClr val="tx2"/>
                </a:solidFill>
              </a:rPr>
              <a:t> = min{127, (</a:t>
            </a:r>
            <a:r>
              <a:rPr lang="en-US" altLang="zh-CN" sz="2000" b="0" dirty="0" err="1" smtClean="0">
                <a:solidFill>
                  <a:schemeClr val="tx2"/>
                </a:solidFill>
              </a:rPr>
              <a:t>p_cpu</a:t>
            </a:r>
            <a:r>
              <a:rPr lang="en-US" altLang="zh-CN" sz="2000" b="0" dirty="0" smtClean="0">
                <a:solidFill>
                  <a:schemeClr val="tx2"/>
                </a:solidFill>
              </a:rPr>
              <a:t>/16-p_nice+PUSER)}</a:t>
            </a:r>
            <a:endParaRPr lang="en-US" altLang="zh-CN" sz="2000" b="0" dirty="0" smtClean="0">
              <a:solidFill>
                <a:schemeClr val="tx2"/>
              </a:solidFill>
            </a:endParaRPr>
          </a:p>
          <a:p>
            <a:pPr>
              <a:lnSpc>
                <a:spcPct val="100000"/>
              </a:lnSpc>
              <a:buFont typeface="Wingdings" panose="05000000000000000000" pitchFamily="2" charset="2"/>
              <a:buNone/>
            </a:pPr>
            <a:r>
              <a:rPr lang="en-US" altLang="zh-CN" sz="2800" b="0" dirty="0" smtClean="0"/>
              <a:t>	</a:t>
            </a:r>
            <a:r>
              <a:rPr lang="zh-CN" altLang="en-US" sz="2400" b="0" dirty="0" smtClean="0"/>
              <a:t>其中：</a:t>
            </a:r>
            <a:endParaRPr lang="zh-CN" altLang="en-US" sz="2400" b="0" dirty="0" smtClean="0"/>
          </a:p>
          <a:p>
            <a:pPr>
              <a:lnSpc>
                <a:spcPct val="100000"/>
              </a:lnSpc>
              <a:buFont typeface="Wingdings" panose="05000000000000000000" pitchFamily="2" charset="2"/>
              <a:buNone/>
            </a:pPr>
            <a:r>
              <a:rPr lang="zh-CN" altLang="en-US" sz="2400" b="0" dirty="0" smtClean="0"/>
              <a:t>		</a:t>
            </a:r>
            <a:r>
              <a:rPr lang="en-US" altLang="zh-CN" sz="2400" b="0" dirty="0" err="1" smtClean="0"/>
              <a:t>p_cpu</a:t>
            </a:r>
            <a:r>
              <a:rPr lang="en-US" altLang="zh-CN" sz="2400" b="0" dirty="0" smtClean="0"/>
              <a:t> </a:t>
            </a:r>
            <a:r>
              <a:rPr lang="zh-CN" altLang="en-US" sz="2400" b="0" dirty="0" smtClean="0"/>
              <a:t>进程占用</a:t>
            </a:r>
            <a:r>
              <a:rPr lang="en-US" altLang="zh-CN" sz="2400" b="0" dirty="0" smtClean="0"/>
              <a:t>CPU</a:t>
            </a:r>
            <a:r>
              <a:rPr lang="zh-CN" altLang="en-US" sz="2400" b="0" dirty="0" smtClean="0"/>
              <a:t>的程度</a:t>
            </a:r>
            <a:r>
              <a:rPr lang="en-US" altLang="zh-CN" sz="2400" b="0" dirty="0" smtClean="0"/>
              <a:t>R</a:t>
            </a:r>
            <a:r>
              <a:rPr lang="en-US" altLang="zh-CN" sz="2400" b="0" baseline="-25000" dirty="0" smtClean="0"/>
              <a:t>1</a:t>
            </a:r>
            <a:r>
              <a:rPr lang="en-US" altLang="zh-CN" sz="2400" b="0" dirty="0" smtClean="0"/>
              <a:t>:</a:t>
            </a:r>
            <a:endParaRPr lang="en-US" altLang="zh-CN" sz="2400" b="0" dirty="0" smtClean="0"/>
          </a:p>
          <a:p>
            <a:pPr>
              <a:lnSpc>
                <a:spcPct val="100000"/>
              </a:lnSpc>
              <a:buFont typeface="Wingdings" panose="05000000000000000000" pitchFamily="2" charset="2"/>
              <a:buNone/>
            </a:pPr>
            <a:r>
              <a:rPr lang="en-US" altLang="zh-CN" sz="2400" b="0" dirty="0" smtClean="0"/>
              <a:t>		    R</a:t>
            </a:r>
            <a:r>
              <a:rPr lang="en-US" altLang="zh-CN" sz="2400" b="0" baseline="-25000" dirty="0" smtClean="0"/>
              <a:t>1</a:t>
            </a:r>
            <a:r>
              <a:rPr lang="en-US" altLang="zh-CN" sz="2400" b="0" dirty="0" smtClean="0"/>
              <a:t>=</a:t>
            </a:r>
            <a:r>
              <a:rPr lang="en-US" altLang="zh-CN" sz="2400" b="0" dirty="0" err="1" smtClean="0"/>
              <a:t>T</a:t>
            </a:r>
            <a:r>
              <a:rPr lang="en-US" altLang="zh-CN" sz="2400" b="0" baseline="-25000" dirty="0" err="1" smtClean="0"/>
              <a:t>u</a:t>
            </a:r>
            <a:r>
              <a:rPr lang="en-US" altLang="zh-CN" sz="2400" b="0" dirty="0" smtClean="0"/>
              <a:t>/(</a:t>
            </a:r>
            <a:r>
              <a:rPr lang="en-US" altLang="zh-CN" sz="2400" b="0" dirty="0" err="1" smtClean="0"/>
              <a:t>T</a:t>
            </a:r>
            <a:r>
              <a:rPr lang="en-US" altLang="zh-CN" sz="2400" b="0" baseline="-25000" dirty="0" err="1" smtClean="0"/>
              <a:t>u</a:t>
            </a:r>
            <a:r>
              <a:rPr lang="en-US" altLang="zh-CN" sz="2400" b="0" dirty="0" err="1" smtClean="0"/>
              <a:t>+T</a:t>
            </a:r>
            <a:r>
              <a:rPr lang="en-US" altLang="zh-CN" sz="2400" b="0" baseline="-25000" dirty="0" err="1" smtClean="0"/>
              <a:t>nu</a:t>
            </a:r>
            <a:r>
              <a:rPr lang="en-US" altLang="zh-CN" sz="2400" b="0" dirty="0" smtClean="0"/>
              <a:t>)</a:t>
            </a:r>
            <a:endParaRPr lang="en-US" altLang="zh-CN" sz="2400" b="0" dirty="0" smtClean="0"/>
          </a:p>
          <a:p>
            <a:pPr>
              <a:lnSpc>
                <a:spcPct val="100000"/>
              </a:lnSpc>
              <a:buFont typeface="Wingdings" panose="05000000000000000000" pitchFamily="2" charset="2"/>
              <a:buNone/>
            </a:pPr>
            <a:r>
              <a:rPr lang="en-US" altLang="zh-CN" sz="2400" b="0" dirty="0" smtClean="0"/>
              <a:t>		</a:t>
            </a:r>
            <a:r>
              <a:rPr lang="en-US" altLang="zh-CN" sz="2400" b="0" dirty="0" err="1" smtClean="0"/>
              <a:t>T</a:t>
            </a:r>
            <a:r>
              <a:rPr lang="en-US" altLang="zh-CN" sz="2400" b="0" baseline="-25000" dirty="0" err="1" smtClean="0"/>
              <a:t>u</a:t>
            </a:r>
            <a:r>
              <a:rPr lang="en-US" altLang="zh-CN" sz="2400" b="0" dirty="0" smtClean="0"/>
              <a:t>:</a:t>
            </a:r>
            <a:r>
              <a:rPr lang="zh-CN" altLang="en-US" sz="2400" b="0" dirty="0" smtClean="0"/>
              <a:t>进程创建后占用</a:t>
            </a:r>
            <a:r>
              <a:rPr lang="en-US" altLang="zh-CN" sz="2400" b="0" dirty="0" smtClean="0"/>
              <a:t>CPU</a:t>
            </a:r>
            <a:r>
              <a:rPr lang="zh-CN" altLang="en-US" sz="2400" b="0" dirty="0" smtClean="0"/>
              <a:t>的累计值</a:t>
            </a:r>
            <a:endParaRPr lang="zh-CN" altLang="en-US" sz="2400" b="0" dirty="0" smtClean="0"/>
          </a:p>
          <a:p>
            <a:pPr>
              <a:lnSpc>
                <a:spcPct val="100000"/>
              </a:lnSpc>
              <a:buFont typeface="Wingdings" panose="05000000000000000000" pitchFamily="2" charset="2"/>
              <a:buNone/>
            </a:pPr>
            <a:r>
              <a:rPr lang="zh-CN" altLang="en-US" sz="2400" b="0" dirty="0" smtClean="0"/>
              <a:t>		</a:t>
            </a:r>
            <a:r>
              <a:rPr lang="en-US" altLang="zh-CN" sz="2400" b="0" dirty="0" err="1" smtClean="0"/>
              <a:t>T</a:t>
            </a:r>
            <a:r>
              <a:rPr lang="en-US" altLang="zh-CN" sz="2400" b="0" baseline="-25000" dirty="0" err="1" smtClean="0"/>
              <a:t>nu</a:t>
            </a:r>
            <a:r>
              <a:rPr lang="zh-CN" altLang="en-US" sz="2400" b="0" dirty="0" smtClean="0"/>
              <a:t>：进程生成后没有占用</a:t>
            </a:r>
            <a:r>
              <a:rPr lang="en-US" altLang="zh-CN" sz="2400" b="0" dirty="0" smtClean="0"/>
              <a:t>CPU</a:t>
            </a:r>
            <a:r>
              <a:rPr lang="zh-CN" altLang="en-US" sz="2400" b="0" dirty="0" smtClean="0"/>
              <a:t>的累计值</a:t>
            </a:r>
            <a:endParaRPr lang="zh-CN" altLang="en-US" sz="2400" b="0" dirty="0" smtClean="0"/>
          </a:p>
          <a:p>
            <a:pPr>
              <a:lnSpc>
                <a:spcPct val="100000"/>
              </a:lnSpc>
              <a:buFont typeface="Wingdings" panose="05000000000000000000" pitchFamily="2" charset="2"/>
              <a:buNone/>
            </a:pPr>
            <a:r>
              <a:rPr lang="zh-CN" altLang="en-US" sz="2400" b="0" dirty="0" smtClean="0"/>
              <a:t>		</a:t>
            </a:r>
            <a:r>
              <a:rPr lang="en-US" altLang="zh-CN" sz="2400" b="0" dirty="0" err="1" smtClean="0"/>
              <a:t>p_nice</a:t>
            </a:r>
            <a:r>
              <a:rPr lang="en-US" altLang="zh-CN" sz="2400" b="0" dirty="0" smtClean="0"/>
              <a:t> </a:t>
            </a:r>
            <a:r>
              <a:rPr lang="zh-CN" altLang="en-US" sz="2400" b="0" dirty="0" smtClean="0"/>
              <a:t>用户通过系统调用</a:t>
            </a:r>
            <a:r>
              <a:rPr lang="en-US" altLang="zh-CN" sz="2400" b="0" dirty="0" smtClean="0"/>
              <a:t>nice()</a:t>
            </a:r>
            <a:r>
              <a:rPr lang="zh-CN" altLang="en-US" sz="2400" b="0" dirty="0" smtClean="0"/>
              <a:t>设置的进程优先数</a:t>
            </a:r>
            <a:endParaRPr lang="zh-CN" altLang="en-US" sz="2400" b="0" dirty="0" smtClean="0"/>
          </a:p>
          <a:p>
            <a:pPr>
              <a:lnSpc>
                <a:spcPct val="100000"/>
              </a:lnSpc>
              <a:buFont typeface="Wingdings" panose="05000000000000000000" pitchFamily="2" charset="2"/>
              <a:buNone/>
            </a:pPr>
            <a:r>
              <a:rPr lang="zh-CN" altLang="en-US" sz="2400" b="0" dirty="0" smtClean="0"/>
              <a:t>		</a:t>
            </a:r>
            <a:r>
              <a:rPr lang="en-US" altLang="zh-CN" sz="2400" b="0" dirty="0" smtClean="0"/>
              <a:t>PUSER </a:t>
            </a:r>
            <a:r>
              <a:rPr lang="zh-CN" altLang="en-US" sz="2400" b="0" dirty="0" smtClean="0"/>
              <a:t>常数，其值为</a:t>
            </a:r>
            <a:r>
              <a:rPr lang="en-US" altLang="zh-CN" sz="2400" b="0" dirty="0" smtClean="0"/>
              <a:t>100</a:t>
            </a:r>
            <a:endParaRPr lang="en-US" altLang="zh-CN" sz="2400" b="0" dirty="0" smtClean="0"/>
          </a:p>
        </p:txBody>
      </p:sp>
      <p:sp>
        <p:nvSpPr>
          <p:cNvPr id="6" name="AutoShape 4"/>
          <p:cNvSpPr>
            <a:spLocks noChangeArrowheads="1"/>
          </p:cNvSpPr>
          <p:nvPr/>
        </p:nvSpPr>
        <p:spPr bwMode="auto">
          <a:xfrm>
            <a:off x="6562246" y="2617878"/>
            <a:ext cx="2567163" cy="858568"/>
          </a:xfrm>
          <a:prstGeom prst="wedgeRoundRectCallout">
            <a:avLst>
              <a:gd name="adj1" fmla="val -50481"/>
              <a:gd name="adj2" fmla="val -8406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eaLnBrk="1" hangingPunct="1">
              <a:spcBef>
                <a:spcPct val="0"/>
              </a:spcBef>
            </a:pPr>
            <a:r>
              <a:rPr lang="zh-CN" altLang="en-US" sz="2000" b="0" dirty="0">
                <a:solidFill>
                  <a:schemeClr val="bg1"/>
                </a:solidFill>
                <a:latin typeface="Garamond" panose="02020404030301010803" pitchFamily="18" charset="0"/>
              </a:rPr>
              <a:t>大量的统计工作，并且要做浮点运算</a:t>
            </a:r>
            <a:endParaRPr lang="zh-CN" altLang="en-US" sz="2000" b="0" dirty="0">
              <a:solidFill>
                <a:schemeClr val="bg1"/>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——UNIX</a:t>
            </a:r>
            <a:r>
              <a:rPr lang="zh-CN" altLang="en-US" dirty="0">
                <a:solidFill>
                  <a:schemeClr val="tx2"/>
                </a:solidFill>
              </a:rPr>
              <a:t>进程调度</a:t>
            </a:r>
            <a:endParaRPr lang="zh-CN" altLang="en-US" dirty="0"/>
          </a:p>
        </p:txBody>
      </p:sp>
      <p:sp>
        <p:nvSpPr>
          <p:cNvPr id="4" name="矩形 3"/>
          <p:cNvSpPr/>
          <p:nvPr/>
        </p:nvSpPr>
        <p:spPr>
          <a:xfrm>
            <a:off x="574086" y="933596"/>
            <a:ext cx="10692012" cy="572464"/>
          </a:xfrm>
          <a:prstGeom prst="rect">
            <a:avLst/>
          </a:prstGeom>
        </p:spPr>
        <p:txBody>
          <a:bodyPr wrap="square">
            <a:spAutoFit/>
          </a:bodyPr>
          <a:lstStyle/>
          <a:p>
            <a:pPr>
              <a:lnSpc>
                <a:spcPct val="130000"/>
              </a:lnSpc>
              <a:buClr>
                <a:schemeClr val="tx2"/>
              </a:buClr>
              <a:buSzPct val="95000"/>
              <a:defRPr/>
            </a:pPr>
            <a:r>
              <a:rPr lang="en-US" altLang="zh-CN" sz="2400" dirty="0">
                <a:solidFill>
                  <a:srgbClr val="000099"/>
                </a:solidFill>
                <a:latin typeface="Times New Roman" panose="02020603050405020304" pitchFamily="18" charset="0"/>
              </a:rPr>
              <a:t>③</a:t>
            </a:r>
            <a:r>
              <a:rPr lang="zh-CN" altLang="en-US" sz="2400" dirty="0" smtClean="0">
                <a:solidFill>
                  <a:srgbClr val="000099"/>
                </a:solidFill>
                <a:latin typeface="宋体" pitchFamily="2" charset="-122"/>
              </a:rPr>
              <a:t> </a:t>
            </a:r>
            <a:r>
              <a:rPr lang="zh-CN" altLang="en-US" sz="2400" dirty="0">
                <a:solidFill>
                  <a:srgbClr val="000099"/>
                </a:solidFill>
                <a:latin typeface="Times New Roman" panose="02020603050405020304" pitchFamily="18" charset="0"/>
              </a:rPr>
              <a:t>优先数</a:t>
            </a:r>
            <a:r>
              <a:rPr lang="zh-CN" altLang="en-US" sz="2400" dirty="0" smtClean="0">
                <a:solidFill>
                  <a:srgbClr val="000099"/>
                </a:solidFill>
                <a:latin typeface="Times New Roman" panose="02020603050405020304" pitchFamily="18" charset="0"/>
              </a:rPr>
              <a:t>的计算</a:t>
            </a:r>
            <a:endParaRPr lang="zh-CN" altLang="en-US" sz="2400" dirty="0">
              <a:solidFill>
                <a:srgbClr val="000099"/>
              </a:solidFill>
              <a:latin typeface="Times New Roman" panose="02020603050405020304" pitchFamily="18" charset="0"/>
            </a:endParaRPr>
          </a:p>
        </p:txBody>
      </p:sp>
      <p:sp>
        <p:nvSpPr>
          <p:cNvPr id="5" name="Rectangle 3"/>
          <p:cNvSpPr txBox="1">
            <a:spLocks noChangeArrowheads="1"/>
          </p:cNvSpPr>
          <p:nvPr/>
        </p:nvSpPr>
        <p:spPr>
          <a:xfrm>
            <a:off x="852794" y="1506060"/>
            <a:ext cx="8498239" cy="4114800"/>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None/>
            </a:pPr>
            <a:r>
              <a:rPr lang="en-US" altLang="zh-CN" sz="2400" dirty="0">
                <a:latin typeface="黑体" panose="02010609060101010101" pitchFamily="49" charset="-122"/>
              </a:rPr>
              <a:t>UINX</a:t>
            </a:r>
            <a:r>
              <a:rPr lang="zh-CN" altLang="en-US" sz="2400" dirty="0">
                <a:latin typeface="黑体" panose="02010609060101010101" pitchFamily="49" charset="-122"/>
              </a:rPr>
              <a:t>系统中对</a:t>
            </a:r>
            <a:r>
              <a:rPr lang="en-US" altLang="zh-CN" sz="2400" dirty="0" err="1">
                <a:latin typeface="黑体" panose="02010609060101010101" pitchFamily="49" charset="-122"/>
              </a:rPr>
              <a:t>p_cpu</a:t>
            </a:r>
            <a:r>
              <a:rPr lang="zh-CN" altLang="en-US" sz="2400" dirty="0">
                <a:latin typeface="黑体" panose="02010609060101010101" pitchFamily="49" charset="-122"/>
              </a:rPr>
              <a:t>的处理</a:t>
            </a:r>
            <a:r>
              <a:rPr lang="zh-CN" altLang="en-US" sz="2400" dirty="0" smtClean="0">
                <a:latin typeface="黑体" panose="02010609060101010101" pitchFamily="49" charset="-122"/>
              </a:rPr>
              <a:t>：</a:t>
            </a:r>
            <a:endParaRPr lang="en-US" altLang="zh-CN" sz="2400" dirty="0" smtClean="0">
              <a:latin typeface="黑体" panose="02010609060101010101" pitchFamily="49" charset="-122"/>
            </a:endParaRPr>
          </a:p>
          <a:p>
            <a:pPr>
              <a:lnSpc>
                <a:spcPct val="80000"/>
              </a:lnSpc>
              <a:buNone/>
            </a:pPr>
            <a:r>
              <a:rPr lang="zh-CN" altLang="en-US" sz="2400" b="0" dirty="0" smtClean="0"/>
              <a:t>   每个</a:t>
            </a:r>
            <a:r>
              <a:rPr lang="zh-CN" altLang="en-US" sz="2400" b="0" dirty="0"/>
              <a:t>时钟中断当前占用处理机的进程的 </a:t>
            </a:r>
            <a:r>
              <a:rPr lang="en-US" altLang="zh-CN" sz="2400" b="0" dirty="0" err="1"/>
              <a:t>p_cpu</a:t>
            </a:r>
            <a:r>
              <a:rPr lang="en-US" altLang="zh-CN" sz="2400" b="0" dirty="0"/>
              <a:t>++;</a:t>
            </a:r>
            <a:endParaRPr lang="en-US" altLang="zh-CN" sz="2400" b="0" dirty="0"/>
          </a:p>
          <a:p>
            <a:pPr>
              <a:lnSpc>
                <a:spcPct val="80000"/>
              </a:lnSpc>
              <a:buNone/>
            </a:pPr>
            <a:r>
              <a:rPr lang="en-US" altLang="zh-CN" sz="2400" b="0" dirty="0"/>
              <a:t>   </a:t>
            </a:r>
            <a:r>
              <a:rPr lang="en-US" altLang="zh-CN" sz="2400" b="0" dirty="0" smtClean="0"/>
              <a:t>   </a:t>
            </a:r>
            <a:r>
              <a:rPr lang="zh-CN" altLang="en-US" sz="2400" b="0" dirty="0"/>
              <a:t>每秒钟（时钟中断）（对所有进程）：</a:t>
            </a:r>
            <a:endParaRPr lang="zh-CN" altLang="en-US" sz="2400" b="0" dirty="0"/>
          </a:p>
          <a:p>
            <a:pPr>
              <a:lnSpc>
                <a:spcPct val="80000"/>
              </a:lnSpc>
              <a:buNone/>
            </a:pPr>
            <a:r>
              <a:rPr lang="zh-CN" altLang="en-US" sz="2400" b="0" dirty="0"/>
              <a:t>		</a:t>
            </a:r>
            <a:r>
              <a:rPr lang="en-US" altLang="zh-CN" sz="2400" b="0" dirty="0" err="1"/>
              <a:t>p_cpu</a:t>
            </a:r>
            <a:r>
              <a:rPr lang="en-US" altLang="zh-CN" sz="2400" b="0" dirty="0"/>
              <a:t>=p_cpu-10;</a:t>
            </a:r>
            <a:endParaRPr lang="en-US" altLang="zh-CN" sz="2400" b="0" dirty="0"/>
          </a:p>
          <a:p>
            <a:pPr>
              <a:lnSpc>
                <a:spcPct val="80000"/>
              </a:lnSpc>
              <a:buNone/>
            </a:pPr>
            <a:r>
              <a:rPr lang="en-US" altLang="zh-CN" sz="2400" b="0" dirty="0"/>
              <a:t>         </a:t>
            </a:r>
            <a:r>
              <a:rPr lang="en-US" altLang="zh-CN" sz="2400" b="0" dirty="0" smtClean="0"/>
              <a:t> if </a:t>
            </a:r>
            <a:r>
              <a:rPr lang="en-US" altLang="zh-CN" sz="2400" b="0" dirty="0"/>
              <a:t>(</a:t>
            </a:r>
            <a:r>
              <a:rPr lang="en-US" altLang="zh-CN" sz="2400" b="0" dirty="0" err="1"/>
              <a:t>p_cpu</a:t>
            </a:r>
            <a:r>
              <a:rPr lang="en-US" altLang="zh-CN" sz="2400" b="0" dirty="0"/>
              <a:t>-SCHMAG &lt; 0 )</a:t>
            </a:r>
            <a:endParaRPr lang="en-US" altLang="zh-CN" sz="2400" b="0" dirty="0"/>
          </a:p>
          <a:p>
            <a:pPr>
              <a:lnSpc>
                <a:spcPct val="80000"/>
              </a:lnSpc>
              <a:buNone/>
            </a:pPr>
            <a:r>
              <a:rPr lang="en-US" altLang="zh-CN" sz="2400" b="0" dirty="0"/>
              <a:t>            </a:t>
            </a:r>
            <a:r>
              <a:rPr lang="en-US" altLang="zh-CN" sz="2400" b="0" dirty="0" err="1"/>
              <a:t>p_cpu</a:t>
            </a:r>
            <a:r>
              <a:rPr lang="en-US" altLang="zh-CN" sz="2400" b="0" dirty="0"/>
              <a:t> = 0;</a:t>
            </a:r>
            <a:endParaRPr lang="en-US" altLang="zh-CN" sz="2400" b="0" dirty="0"/>
          </a:p>
          <a:p>
            <a:pPr>
              <a:lnSpc>
                <a:spcPct val="80000"/>
              </a:lnSpc>
              <a:buNone/>
            </a:pPr>
            <a:r>
              <a:rPr lang="en-US" altLang="zh-CN" sz="2400" b="0" dirty="0"/>
              <a:t>      </a:t>
            </a:r>
            <a:r>
              <a:rPr lang="zh-CN" altLang="en-US" sz="2400" b="0" dirty="0"/>
              <a:t>其中：</a:t>
            </a:r>
            <a:r>
              <a:rPr lang="en-US" altLang="zh-CN" sz="2400" b="0" dirty="0"/>
              <a:t>SCHMAG =10</a:t>
            </a:r>
            <a:endParaRPr lang="en-US" altLang="zh-CN" sz="2400" b="0" dirty="0"/>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4086" y="4840379"/>
            <a:ext cx="5526187" cy="156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6581954" y="4908849"/>
            <a:ext cx="42873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50000"/>
              </a:spcBef>
              <a:defRPr sz="1600" b="1">
                <a:solidFill>
                  <a:schemeClr val="accent1"/>
                </a:solidFill>
                <a:latin typeface="Arial" panose="020B0604020202020204" pitchFamily="34" charset="0"/>
                <a:ea typeface="黑体" panose="02010609060101010101" pitchFamily="49" charset="-122"/>
              </a:defRPr>
            </a:lvl1pPr>
            <a:lvl2pPr marL="742950" indent="-285750">
              <a:spcBef>
                <a:spcPct val="50000"/>
              </a:spcBef>
              <a:defRPr sz="1600" b="1">
                <a:solidFill>
                  <a:schemeClr val="accent1"/>
                </a:solidFill>
                <a:latin typeface="Arial" panose="020B0604020202020204" pitchFamily="34" charset="0"/>
                <a:ea typeface="黑体" panose="02010609060101010101" pitchFamily="49" charset="-122"/>
              </a:defRPr>
            </a:lvl2pPr>
            <a:lvl3pPr marL="1143000" indent="-228600">
              <a:spcBef>
                <a:spcPct val="50000"/>
              </a:spcBef>
              <a:defRPr sz="1600" b="1">
                <a:solidFill>
                  <a:schemeClr val="accent1"/>
                </a:solidFill>
                <a:latin typeface="Arial" panose="020B0604020202020204" pitchFamily="34" charset="0"/>
                <a:ea typeface="黑体" panose="02010609060101010101" pitchFamily="49" charset="-122"/>
              </a:defRPr>
            </a:lvl3pPr>
            <a:lvl4pPr marL="1600200" indent="-228600">
              <a:spcBef>
                <a:spcPct val="50000"/>
              </a:spcBef>
              <a:defRPr sz="1600" b="1">
                <a:solidFill>
                  <a:schemeClr val="accent1"/>
                </a:solidFill>
                <a:latin typeface="Arial" panose="020B0604020202020204" pitchFamily="34" charset="0"/>
                <a:ea typeface="黑体" panose="02010609060101010101" pitchFamily="49" charset="-122"/>
              </a:defRPr>
            </a:lvl4pPr>
            <a:lvl5pPr marL="2057400" indent="-228600">
              <a:spcBef>
                <a:spcPct val="50000"/>
              </a:spcBef>
              <a:defRPr sz="1600" b="1">
                <a:solidFill>
                  <a:schemeClr val="accent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sz="1600" b="1">
                <a:solidFill>
                  <a:schemeClr val="accent1"/>
                </a:solidFill>
                <a:latin typeface="Arial" panose="020B0604020202020204" pitchFamily="34" charset="0"/>
                <a:ea typeface="黑体" panose="02010609060101010101" pitchFamily="49" charset="-122"/>
              </a:defRPr>
            </a:lvl9pPr>
          </a:lstStyle>
          <a:p>
            <a:pPr eaLnBrk="1" hangingPunct="1">
              <a:spcBef>
                <a:spcPct val="0"/>
              </a:spcBef>
            </a:pPr>
            <a:r>
              <a:rPr lang="zh-CN" altLang="en-US" sz="2400" b="0" dirty="0">
                <a:solidFill>
                  <a:schemeClr val="tx1"/>
                </a:solidFill>
                <a:latin typeface="Garamond" panose="02020404030301010803" pitchFamily="18" charset="0"/>
              </a:rPr>
              <a:t>这种负反馈的效果使得系统中在用户态下运行的进程能均衡地得到处理机</a:t>
            </a:r>
            <a:endParaRPr lang="zh-CN" altLang="en-US" sz="2400" b="0" dirty="0">
              <a:solidFill>
                <a:schemeClr val="tx1"/>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219157"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调度用的进程状态变迁图</a:t>
            </a:r>
            <a:endParaRPr lang="zh-CN" altLang="en-US" sz="2800" b="1" dirty="0">
              <a:solidFill>
                <a:srgbClr val="335F90"/>
              </a:solidFill>
              <a:latin typeface="Times New Roman" panose="02020603050405020304" pitchFamily="18" charset="0"/>
            </a:endParaRPr>
          </a:p>
        </p:txBody>
      </p:sp>
      <p:grpSp>
        <p:nvGrpSpPr>
          <p:cNvPr id="4" name="Group 5"/>
          <p:cNvGrpSpPr/>
          <p:nvPr/>
        </p:nvGrpSpPr>
        <p:grpSpPr bwMode="auto">
          <a:xfrm>
            <a:off x="2234406" y="2185804"/>
            <a:ext cx="7502525" cy="3744912"/>
            <a:chOff x="384" y="1086"/>
            <a:chExt cx="4726" cy="2359"/>
          </a:xfrm>
        </p:grpSpPr>
        <p:sp>
          <p:nvSpPr>
            <p:cNvPr id="5" name="Line 6"/>
            <p:cNvSpPr>
              <a:spLocks noChangeShapeType="1"/>
            </p:cNvSpPr>
            <p:nvPr/>
          </p:nvSpPr>
          <p:spPr bwMode="auto">
            <a:xfrm flipH="1">
              <a:off x="3031" y="2647"/>
              <a:ext cx="1376" cy="406"/>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6" name="Line 7"/>
            <p:cNvSpPr>
              <a:spLocks noChangeShapeType="1"/>
            </p:cNvSpPr>
            <p:nvPr/>
          </p:nvSpPr>
          <p:spPr bwMode="auto">
            <a:xfrm flipH="1">
              <a:off x="1221" y="1356"/>
              <a:ext cx="1175" cy="52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7" name="Oval 8"/>
            <p:cNvSpPr>
              <a:spLocks noChangeArrowheads="1"/>
            </p:cNvSpPr>
            <p:nvPr/>
          </p:nvSpPr>
          <p:spPr bwMode="auto">
            <a:xfrm>
              <a:off x="2400" y="1086"/>
              <a:ext cx="1316" cy="551"/>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Text Box 9"/>
            <p:cNvSpPr txBox="1">
              <a:spLocks noChangeArrowheads="1"/>
            </p:cNvSpPr>
            <p:nvPr/>
          </p:nvSpPr>
          <p:spPr bwMode="auto">
            <a:xfrm>
              <a:off x="2860" y="1228"/>
              <a:ext cx="49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运行</a:t>
              </a:r>
              <a:endParaRPr kumimoji="1" lang="zh-CN" altLang="en-US"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2869" y="2259"/>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首先选择</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100ms</a:t>
              </a:r>
              <a:endParaRPr kumimoji="1" lang="en-US" altLang="zh-CN" sz="1600" b="1">
                <a:solidFill>
                  <a:schemeClr val="tx1"/>
                </a:solidFill>
                <a:latin typeface="Times New Roman" panose="02020603050405020304" pitchFamily="18" charset="0"/>
              </a:endParaRPr>
            </a:p>
          </p:txBody>
        </p:sp>
        <p:sp>
          <p:nvSpPr>
            <p:cNvPr id="10" name="Oval 11"/>
            <p:cNvSpPr>
              <a:spLocks noChangeArrowheads="1"/>
            </p:cNvSpPr>
            <p:nvPr/>
          </p:nvSpPr>
          <p:spPr bwMode="auto">
            <a:xfrm>
              <a:off x="3795" y="2096"/>
              <a:ext cx="1315" cy="552"/>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1" name="Text Box 12"/>
            <p:cNvSpPr txBox="1">
              <a:spLocks noChangeArrowheads="1"/>
            </p:cNvSpPr>
            <p:nvPr/>
          </p:nvSpPr>
          <p:spPr bwMode="auto">
            <a:xfrm>
              <a:off x="4201" y="2186"/>
              <a:ext cx="63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因 </a:t>
              </a:r>
              <a:r>
                <a:rPr kumimoji="1" lang="en-US" altLang="zh-CN" sz="1600" b="1">
                  <a:solidFill>
                    <a:schemeClr val="tx1"/>
                  </a:solidFill>
                  <a:latin typeface="Times New Roman" panose="02020603050405020304" pitchFamily="18" charset="0"/>
                </a:rPr>
                <a:t>I∕O</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而等待</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2" name="Oval 13"/>
            <p:cNvSpPr>
              <a:spLocks noChangeArrowheads="1"/>
            </p:cNvSpPr>
            <p:nvPr/>
          </p:nvSpPr>
          <p:spPr bwMode="auto">
            <a:xfrm>
              <a:off x="1770" y="2894"/>
              <a:ext cx="1316" cy="551"/>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3" name="Text Box 14"/>
            <p:cNvSpPr txBox="1">
              <a:spLocks noChangeArrowheads="1"/>
            </p:cNvSpPr>
            <p:nvPr/>
          </p:nvSpPr>
          <p:spPr bwMode="auto">
            <a:xfrm>
              <a:off x="2175" y="2983"/>
              <a:ext cx="6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高优先</a:t>
              </a:r>
              <a:endParaRPr kumimoji="1" lang="zh-CN" altLang="en-US"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4" name="Oval 15"/>
            <p:cNvSpPr>
              <a:spLocks noChangeArrowheads="1"/>
            </p:cNvSpPr>
            <p:nvPr/>
          </p:nvSpPr>
          <p:spPr bwMode="auto">
            <a:xfrm>
              <a:off x="384" y="1883"/>
              <a:ext cx="1315" cy="552"/>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Text Box 16"/>
            <p:cNvSpPr txBox="1">
              <a:spLocks noChangeArrowheads="1"/>
            </p:cNvSpPr>
            <p:nvPr/>
          </p:nvSpPr>
          <p:spPr bwMode="auto">
            <a:xfrm>
              <a:off x="710" y="1994"/>
              <a:ext cx="68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低优先</a:t>
              </a:r>
              <a:endParaRPr kumimoji="1" lang="zh-CN" altLang="en-US"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6" name="Line 17"/>
            <p:cNvSpPr>
              <a:spLocks noChangeShapeType="1"/>
            </p:cNvSpPr>
            <p:nvPr/>
          </p:nvSpPr>
          <p:spPr bwMode="auto">
            <a:xfrm>
              <a:off x="3643" y="1476"/>
              <a:ext cx="1008" cy="638"/>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7" name="Line 18"/>
            <p:cNvSpPr>
              <a:spLocks noChangeShapeType="1"/>
            </p:cNvSpPr>
            <p:nvPr/>
          </p:nvSpPr>
          <p:spPr bwMode="auto">
            <a:xfrm flipV="1">
              <a:off x="1707" y="1617"/>
              <a:ext cx="1135" cy="479"/>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8" name="Line 19"/>
            <p:cNvSpPr>
              <a:spLocks noChangeShapeType="1"/>
            </p:cNvSpPr>
            <p:nvPr/>
          </p:nvSpPr>
          <p:spPr bwMode="auto">
            <a:xfrm flipV="1">
              <a:off x="2652" y="1617"/>
              <a:ext cx="568" cy="127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Text Box 20"/>
            <p:cNvSpPr txBox="1">
              <a:spLocks noChangeArrowheads="1"/>
            </p:cNvSpPr>
            <p:nvPr/>
          </p:nvSpPr>
          <p:spPr bwMode="auto">
            <a:xfrm>
              <a:off x="3040" y="1925"/>
              <a:ext cx="68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endParaRPr kumimoji="1" lang="zh-CN" altLang="en-US" sz="1600" b="1">
                <a:solidFill>
                  <a:schemeClr val="tx1"/>
                </a:solidFill>
                <a:latin typeface="Times New Roman" panose="02020603050405020304" pitchFamily="18" charset="0"/>
              </a:endParaRPr>
            </a:p>
          </p:txBody>
        </p:sp>
        <p:sp>
          <p:nvSpPr>
            <p:cNvPr id="20" name="Text Box 21"/>
            <p:cNvSpPr txBox="1">
              <a:spLocks noChangeArrowheads="1"/>
            </p:cNvSpPr>
            <p:nvPr/>
          </p:nvSpPr>
          <p:spPr bwMode="auto">
            <a:xfrm>
              <a:off x="2208" y="1803"/>
              <a:ext cx="70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endParaRPr kumimoji="1" lang="zh-CN" altLang="en-US" sz="1600" b="1">
                <a:solidFill>
                  <a:schemeClr val="tx1"/>
                </a:solidFill>
                <a:latin typeface="Times New Roman" panose="02020603050405020304" pitchFamily="18" charset="0"/>
              </a:endParaRPr>
            </a:p>
          </p:txBody>
        </p:sp>
        <p:sp>
          <p:nvSpPr>
            <p:cNvPr id="21" name="Text Box 22"/>
            <p:cNvSpPr txBox="1">
              <a:spLocks noChangeArrowheads="1"/>
            </p:cNvSpPr>
            <p:nvPr/>
          </p:nvSpPr>
          <p:spPr bwMode="auto">
            <a:xfrm>
              <a:off x="1302" y="1345"/>
              <a:ext cx="6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时间片到</a:t>
              </a:r>
              <a:endParaRPr kumimoji="1" lang="zh-CN" altLang="en-US" sz="1600" b="1">
                <a:solidFill>
                  <a:schemeClr val="tx1"/>
                </a:solidFill>
                <a:latin typeface="Times New Roman" panose="02020603050405020304" pitchFamily="18" charset="0"/>
              </a:endParaRPr>
            </a:p>
          </p:txBody>
        </p:sp>
        <p:sp>
          <p:nvSpPr>
            <p:cNvPr id="22" name="Text Box 23"/>
            <p:cNvSpPr txBox="1">
              <a:spLocks noChangeArrowheads="1"/>
            </p:cNvSpPr>
            <p:nvPr/>
          </p:nvSpPr>
          <p:spPr bwMode="auto">
            <a:xfrm>
              <a:off x="3976" y="1504"/>
              <a:ext cx="6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请求</a:t>
              </a:r>
              <a:r>
                <a:rPr kumimoji="1" lang="en-US" altLang="zh-CN" sz="1600" b="1">
                  <a:solidFill>
                    <a:schemeClr val="tx1"/>
                  </a:solidFill>
                  <a:latin typeface="Times New Roman" panose="02020603050405020304" pitchFamily="18" charset="0"/>
                </a:rPr>
                <a:t>I/O</a:t>
              </a:r>
              <a:endParaRPr kumimoji="1" lang="en-US" altLang="zh-CN" sz="1600" b="1">
                <a:solidFill>
                  <a:schemeClr val="tx1"/>
                </a:solidFill>
                <a:latin typeface="Times New Roman" panose="02020603050405020304" pitchFamily="18" charset="0"/>
              </a:endParaRPr>
            </a:p>
          </p:txBody>
        </p:sp>
        <p:sp>
          <p:nvSpPr>
            <p:cNvPr id="23" name="Text Box 24"/>
            <p:cNvSpPr txBox="1">
              <a:spLocks noChangeArrowheads="1"/>
            </p:cNvSpPr>
            <p:nvPr/>
          </p:nvSpPr>
          <p:spPr bwMode="auto">
            <a:xfrm>
              <a:off x="3409" y="2894"/>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I/O</a:t>
              </a:r>
              <a:r>
                <a:rPr kumimoji="1" lang="zh-CN" altLang="en-US" sz="1600" b="1">
                  <a:solidFill>
                    <a:schemeClr val="tx1"/>
                  </a:solidFill>
                  <a:latin typeface="Times New Roman" panose="02020603050405020304" pitchFamily="18" charset="0"/>
                </a:rPr>
                <a:t>完成</a:t>
              </a:r>
              <a:endParaRPr kumimoji="1" lang="zh-CN" altLang="en-US" sz="1600" b="1">
                <a:solidFill>
                  <a:schemeClr val="tx1"/>
                </a:solidFill>
                <a:latin typeface="Times New Roman" panose="02020603050405020304" pitchFamily="18" charset="0"/>
              </a:endParaRPr>
            </a:p>
          </p:txBody>
        </p:sp>
        <p:sp>
          <p:nvSpPr>
            <p:cNvPr id="24" name="Text Box 25"/>
            <p:cNvSpPr txBox="1">
              <a:spLocks noChangeArrowheads="1"/>
            </p:cNvSpPr>
            <p:nvPr/>
          </p:nvSpPr>
          <p:spPr bwMode="auto">
            <a:xfrm>
              <a:off x="1836" y="1982"/>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dirty="0">
                  <a:solidFill>
                    <a:schemeClr val="tx1"/>
                  </a:solidFill>
                  <a:latin typeface="Times New Roman" panose="02020603050405020304" pitchFamily="18" charset="0"/>
                </a:rPr>
                <a:t>其次选择</a:t>
              </a:r>
              <a:endParaRPr kumimoji="1" lang="zh-CN" altLang="en-US" sz="1600" b="1" dirty="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500ms</a:t>
              </a:r>
              <a:endParaRPr kumimoji="1" lang="en-US" altLang="zh-CN" sz="1600" b="1" dirty="0">
                <a:solidFill>
                  <a:schemeClr val="tx1"/>
                </a:solidFill>
                <a:latin typeface="Times New Roman" panose="02020603050405020304" pitchFamily="18" charset="0"/>
              </a:endParaRPr>
            </a:p>
          </p:txBody>
        </p:sp>
      </p:grpSp>
      <p:sp>
        <p:nvSpPr>
          <p:cNvPr id="25" name="Rectangle 26"/>
          <p:cNvSpPr>
            <a:spLocks noChangeArrowheads="1"/>
          </p:cNvSpPr>
          <p:nvPr/>
        </p:nvSpPr>
        <p:spPr bwMode="auto">
          <a:xfrm>
            <a:off x="739857" y="1431741"/>
            <a:ext cx="705802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一个调度用的进程状态变迁图的实例</a:t>
            </a:r>
            <a:endParaRPr lang="zh-CN" altLang="en-US" sz="2600" b="1" dirty="0">
              <a:solidFill>
                <a:prstClr val="black"/>
              </a:solidFill>
              <a:effectLst/>
              <a:latin typeface="微软雅黑" pitchFamily="34" charset="-122"/>
              <a:ea typeface="微软雅黑" pitchFamily="34" charset="-122"/>
            </a:endParaRPr>
          </a:p>
        </p:txBody>
      </p:sp>
      <p:sp>
        <p:nvSpPr>
          <p:cNvPr id="26" name="Text Box 29"/>
          <p:cNvSpPr txBox="1">
            <a:spLocks noChangeArrowheads="1"/>
          </p:cNvSpPr>
          <p:nvPr/>
        </p:nvSpPr>
        <p:spPr bwMode="auto">
          <a:xfrm>
            <a:off x="4823618" y="6105341"/>
            <a:ext cx="254476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调度用的进程状态变迁图</a:t>
            </a:r>
            <a:endParaRPr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346775" y="1302897"/>
            <a:ext cx="5794375" cy="542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 </a:t>
            </a:r>
            <a:r>
              <a:rPr lang="zh-CN" altLang="en-US" sz="2400" dirty="0">
                <a:solidFill>
                  <a:srgbClr val="000099"/>
                </a:solidFill>
                <a:effectLst/>
                <a:latin typeface="Times New Roman" panose="02020603050405020304" pitchFamily="18" charset="0"/>
              </a:rPr>
              <a:t>进程状态</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运行状态</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低优先就绪状态</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高优先就绪状态</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因</a:t>
            </a:r>
            <a:r>
              <a:rPr lang="en-US" altLang="zh-CN" sz="2400" dirty="0">
                <a:solidFill>
                  <a:prstClr val="black"/>
                </a:solidFill>
                <a:latin typeface="微软雅黑" pitchFamily="34" charset="-122"/>
                <a:ea typeface="微软雅黑" pitchFamily="34" charset="-122"/>
              </a:rPr>
              <a:t>I/O</a:t>
            </a:r>
            <a:r>
              <a:rPr lang="zh-CN" altLang="en-US" sz="2400" dirty="0">
                <a:solidFill>
                  <a:prstClr val="black"/>
                </a:solidFill>
                <a:latin typeface="微软雅黑" pitchFamily="34" charset="-122"/>
                <a:ea typeface="微软雅黑" pitchFamily="34" charset="-122"/>
              </a:rPr>
              <a:t>而等待状态</a:t>
            </a:r>
            <a:endParaRPr lang="zh-CN" altLang="en-US" sz="2400" dirty="0">
              <a:solidFill>
                <a:prstClr val="black"/>
              </a:solidFill>
              <a:latin typeface="微软雅黑" pitchFamily="34" charset="-122"/>
              <a:ea typeface="微软雅黑" pitchFamily="34" charset="-122"/>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itchFamily="2" charset="-122"/>
              </a:rPr>
              <a:t>② </a:t>
            </a:r>
            <a:r>
              <a:rPr lang="zh-CN" altLang="en-US" sz="2400" dirty="0">
                <a:solidFill>
                  <a:srgbClr val="000099"/>
                </a:solidFill>
                <a:effectLst/>
                <a:latin typeface="Times New Roman" panose="02020603050405020304" pitchFamily="18" charset="0"/>
              </a:rPr>
              <a:t>队列结构</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低优先就绪队列</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高优先就绪队列</a:t>
            </a:r>
            <a:endParaRPr lang="zh-CN" altLang="en-US" sz="2400" dirty="0">
              <a:solidFill>
                <a:prstClr val="black"/>
              </a:solidFill>
              <a:latin typeface="微软雅黑" pitchFamily="34" charset="-122"/>
              <a:ea typeface="微软雅黑"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itchFamily="34" charset="-122"/>
                <a:ea typeface="微软雅黑" pitchFamily="34" charset="-122"/>
              </a:rPr>
              <a:t>因</a:t>
            </a:r>
            <a:r>
              <a:rPr lang="en-US" altLang="zh-CN" sz="2400" dirty="0">
                <a:solidFill>
                  <a:prstClr val="black"/>
                </a:solidFill>
                <a:latin typeface="微软雅黑" pitchFamily="34" charset="-122"/>
                <a:ea typeface="微软雅黑" pitchFamily="34" charset="-122"/>
              </a:rPr>
              <a:t>I/O</a:t>
            </a:r>
            <a:r>
              <a:rPr lang="zh-CN" altLang="en-US" sz="2400" dirty="0">
                <a:solidFill>
                  <a:prstClr val="black"/>
                </a:solidFill>
                <a:latin typeface="微软雅黑" pitchFamily="34" charset="-122"/>
                <a:ea typeface="微软雅黑" pitchFamily="34" charset="-122"/>
              </a:rPr>
              <a:t>而等待队列</a:t>
            </a:r>
            <a:endParaRPr lang="zh-CN" altLang="en-US" sz="2400" dirty="0">
              <a:solidFill>
                <a:prstClr val="black"/>
              </a:solidFill>
              <a:latin typeface="微软雅黑" pitchFamily="34" charset="-122"/>
              <a:ea typeface="微软雅黑" pitchFamily="34" charset="-122"/>
            </a:endParaRPr>
          </a:p>
        </p:txBody>
      </p:sp>
      <p:sp>
        <p:nvSpPr>
          <p:cNvPr id="4" name="Rectangle 5"/>
          <p:cNvSpPr>
            <a:spLocks noChangeArrowheads="1"/>
          </p:cNvSpPr>
          <p:nvPr/>
        </p:nvSpPr>
        <p:spPr bwMode="auto">
          <a:xfrm>
            <a:off x="896050" y="704410"/>
            <a:ext cx="630237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调度用进程状态变迁图实例的分析</a:t>
            </a:r>
            <a:endParaRPr lang="zh-CN" altLang="en-US" sz="2600" b="1" dirty="0">
              <a:solidFill>
                <a:prstClr val="black"/>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sp>
        <p:nvSpPr>
          <p:cNvPr id="4" name="Rectangle 3"/>
          <p:cNvSpPr>
            <a:spLocks noChangeArrowheads="1"/>
          </p:cNvSpPr>
          <p:nvPr/>
        </p:nvSpPr>
        <p:spPr bwMode="auto">
          <a:xfrm>
            <a:off x="331276" y="830079"/>
            <a:ext cx="90297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进程调度算法</a:t>
            </a:r>
            <a:endParaRPr lang="zh-CN" altLang="en-US" sz="2400" dirty="0">
              <a:solidFill>
                <a:srgbClr val="000099"/>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b="1" dirty="0">
                <a:solidFill>
                  <a:schemeClr val="tx1"/>
                </a:solidFill>
                <a:latin typeface="Times New Roman" panose="02020603050405020304" pitchFamily="18" charset="0"/>
              </a:rPr>
              <a:t>     优先调度与时间片调度相结合的调度算法</a:t>
            </a:r>
            <a:endParaRPr lang="zh-CN" altLang="en-US" sz="2400" b="1"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b="1" dirty="0">
                <a:solidFill>
                  <a:schemeClr val="tx1"/>
                </a:solidFill>
                <a:latin typeface="宋体" pitchFamily="2" charset="-122"/>
              </a:rPr>
              <a:t>ⅰ</a:t>
            </a:r>
            <a:r>
              <a:rPr lang="en-US" altLang="zh-CN" sz="2400" dirty="0">
                <a:solidFill>
                  <a:schemeClr val="tx1"/>
                </a:solidFill>
                <a:latin typeface="宋体" pitchFamily="2" charset="-122"/>
              </a:rPr>
              <a:t> </a:t>
            </a:r>
            <a:r>
              <a:rPr lang="zh-CN" altLang="en-US" sz="2400" b="0" dirty="0">
                <a:solidFill>
                  <a:schemeClr val="tx1"/>
                </a:solidFill>
                <a:latin typeface="Times New Roman" panose="02020603050405020304" pitchFamily="18" charset="0"/>
              </a:rPr>
              <a:t>当</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空闲时，若高优先就绪队列非空，则从高优先就</a:t>
            </a:r>
            <a:endParaRPr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绪队列中选择一个进程运行，分配时间片为</a:t>
            </a:r>
            <a:r>
              <a:rPr lang="en-US" altLang="zh-CN" sz="2400" b="0" dirty="0">
                <a:solidFill>
                  <a:schemeClr val="tx1"/>
                </a:solidFill>
                <a:latin typeface="Times New Roman" panose="02020603050405020304" pitchFamily="18" charset="0"/>
              </a:rPr>
              <a:t>100ms</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lvl="2" eaLnBrk="1" hangingPunct="1">
              <a:lnSpc>
                <a:spcPct val="130000"/>
              </a:lnSpc>
              <a:buFont typeface="Wingdings" panose="05000000000000000000" pitchFamily="2" charset="2"/>
              <a:buNone/>
            </a:pPr>
            <a:r>
              <a:rPr lang="en-US" altLang="zh-CN" b="1" dirty="0">
                <a:solidFill>
                  <a:schemeClr val="tx1"/>
                </a:solidFill>
                <a:latin typeface="宋体" pitchFamily="2" charset="-122"/>
              </a:rPr>
              <a:t>ⅱ</a:t>
            </a:r>
            <a:r>
              <a:rPr lang="en-US" altLang="zh-CN" b="0" dirty="0">
                <a:solidFill>
                  <a:schemeClr val="tx1"/>
                </a:solidFill>
                <a:latin typeface="宋体" pitchFamily="2" charset="-122"/>
              </a:rPr>
              <a:t> </a:t>
            </a:r>
            <a:r>
              <a:rPr lang="zh-CN" altLang="en-US" b="0" dirty="0">
                <a:solidFill>
                  <a:schemeClr val="tx1"/>
                </a:solidFill>
                <a:latin typeface="Times New Roman" panose="02020603050405020304" pitchFamily="18" charset="0"/>
              </a:rPr>
              <a:t>当</a:t>
            </a:r>
            <a:r>
              <a:rPr lang="en-US" altLang="zh-CN" b="0" dirty="0">
                <a:solidFill>
                  <a:schemeClr val="tx1"/>
                </a:solidFill>
                <a:latin typeface="Times New Roman" panose="02020603050405020304" pitchFamily="18" charset="0"/>
              </a:rPr>
              <a:t>CPU</a:t>
            </a:r>
            <a:r>
              <a:rPr lang="zh-CN" altLang="en-US" b="0" dirty="0">
                <a:solidFill>
                  <a:schemeClr val="tx1"/>
                </a:solidFill>
                <a:latin typeface="Times New Roman" panose="02020603050405020304" pitchFamily="18" charset="0"/>
              </a:rPr>
              <a:t>空闲时，若高优先就绪队列为空，则从低优先就</a:t>
            </a:r>
            <a:endParaRPr lang="zh-CN" altLang="en-US" b="0" dirty="0">
              <a:solidFill>
                <a:schemeClr val="tx1"/>
              </a:solidFill>
              <a:latin typeface="Times New Roman" panose="02020603050405020304" pitchFamily="18" charset="0"/>
            </a:endParaRPr>
          </a:p>
          <a:p>
            <a:pPr lvl="2" eaLnBrk="1" hangingPunct="1">
              <a:lnSpc>
                <a:spcPct val="130000"/>
              </a:lnSpc>
              <a:buFont typeface="Wingdings" panose="05000000000000000000" pitchFamily="2" charset="2"/>
              <a:buNone/>
            </a:pPr>
            <a:r>
              <a:rPr lang="zh-CN" altLang="en-US" b="0" dirty="0">
                <a:solidFill>
                  <a:schemeClr val="tx1"/>
                </a:solidFill>
                <a:latin typeface="Times New Roman" panose="02020603050405020304" pitchFamily="18" charset="0"/>
              </a:rPr>
              <a:t>      绪队列中选择一个进程运行，分配时间片为</a:t>
            </a:r>
            <a:r>
              <a:rPr lang="en-US" altLang="zh-CN" b="0" dirty="0">
                <a:solidFill>
                  <a:schemeClr val="tx1"/>
                </a:solidFill>
                <a:latin typeface="Times New Roman" panose="02020603050405020304" pitchFamily="18" charset="0"/>
              </a:rPr>
              <a:t>500ms</a:t>
            </a:r>
            <a:r>
              <a:rPr lang="zh-CN" altLang="en-US" b="0" dirty="0">
                <a:solidFill>
                  <a:schemeClr val="tx1"/>
                </a:solidFill>
                <a:latin typeface="Times New Roman" panose="02020603050405020304" pitchFamily="18" charset="0"/>
              </a:rPr>
              <a:t>。</a:t>
            </a:r>
            <a:endParaRPr lang="zh-CN" altLang="en-US"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        ④ 调度效果</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优先照顾</a:t>
            </a:r>
            <a:r>
              <a:rPr lang="en-US" altLang="zh-CN" sz="2400" b="0" dirty="0">
                <a:solidFill>
                  <a:schemeClr val="tx1"/>
                </a:solidFill>
                <a:latin typeface="Times New Roman" panose="02020603050405020304" pitchFamily="18" charset="0"/>
              </a:rPr>
              <a:t>I∕O</a:t>
            </a:r>
            <a:r>
              <a:rPr lang="zh-CN" altLang="en-US" sz="2400" b="0" dirty="0">
                <a:solidFill>
                  <a:schemeClr val="tx1"/>
                </a:solidFill>
                <a:latin typeface="Times New Roman" panose="02020603050405020304" pitchFamily="18" charset="0"/>
              </a:rPr>
              <a:t>量大的进程；适当照顾计算量大的进程。</a:t>
            </a:r>
            <a:endParaRPr lang="zh-CN" altLang="en-US" sz="24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grpSp>
        <p:nvGrpSpPr>
          <p:cNvPr id="3" name="Group 4"/>
          <p:cNvGrpSpPr/>
          <p:nvPr/>
        </p:nvGrpSpPr>
        <p:grpSpPr bwMode="auto">
          <a:xfrm>
            <a:off x="893467" y="1828006"/>
            <a:ext cx="6532563" cy="3201987"/>
            <a:chOff x="522" y="885"/>
            <a:chExt cx="4133" cy="2118"/>
          </a:xfrm>
        </p:grpSpPr>
        <p:grpSp>
          <p:nvGrpSpPr>
            <p:cNvPr id="4" name="Group 5"/>
            <p:cNvGrpSpPr/>
            <p:nvPr/>
          </p:nvGrpSpPr>
          <p:grpSpPr bwMode="auto">
            <a:xfrm>
              <a:off x="2391" y="885"/>
              <a:ext cx="1115" cy="465"/>
              <a:chOff x="2391" y="795"/>
              <a:chExt cx="1115" cy="465"/>
            </a:xfrm>
          </p:grpSpPr>
          <p:sp>
            <p:nvSpPr>
              <p:cNvPr id="21" name="Oval 6"/>
              <p:cNvSpPr>
                <a:spLocks noChangeArrowheads="1"/>
              </p:cNvSpPr>
              <p:nvPr/>
            </p:nvSpPr>
            <p:spPr bwMode="auto">
              <a:xfrm>
                <a:off x="2391" y="795"/>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2" name="Text Box 7"/>
              <p:cNvSpPr txBox="1">
                <a:spLocks noChangeArrowheads="1"/>
              </p:cNvSpPr>
              <p:nvPr/>
            </p:nvSpPr>
            <p:spPr bwMode="auto">
              <a:xfrm>
                <a:off x="2787" y="893"/>
                <a:ext cx="38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运行</a:t>
                </a:r>
                <a:endParaRPr kumimoji="1" lang="zh-CN" altLang="en-US" sz="1600" b="0">
                  <a:solidFill>
                    <a:schemeClr val="tx1"/>
                  </a:solidFill>
                  <a:latin typeface="Times New Roman" panose="02020603050405020304" pitchFamily="18" charset="0"/>
                </a:endParaRPr>
              </a:p>
            </p:txBody>
          </p:sp>
        </p:grpSp>
        <p:sp>
          <p:nvSpPr>
            <p:cNvPr id="5" name="Oval 8"/>
            <p:cNvSpPr>
              <a:spLocks noChangeArrowheads="1"/>
            </p:cNvSpPr>
            <p:nvPr/>
          </p:nvSpPr>
          <p:spPr bwMode="auto">
            <a:xfrm>
              <a:off x="3540" y="1882"/>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6" name="Text Box 9"/>
            <p:cNvSpPr txBox="1">
              <a:spLocks noChangeArrowheads="1"/>
            </p:cNvSpPr>
            <p:nvPr/>
          </p:nvSpPr>
          <p:spPr bwMode="auto">
            <a:xfrm>
              <a:off x="3901" y="1931"/>
              <a:ext cx="57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因 </a:t>
              </a:r>
              <a:r>
                <a:rPr kumimoji="1" lang="en-US" altLang="zh-CN" sz="1600">
                  <a:solidFill>
                    <a:schemeClr val="tx1"/>
                  </a:solidFill>
                  <a:latin typeface="Times New Roman" panose="02020603050405020304" pitchFamily="18" charset="0"/>
                </a:rPr>
                <a:t>I∕O</a:t>
              </a:r>
              <a:endParaRPr kumimoji="1" lang="en-US" altLang="zh-CN"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而等待</a:t>
              </a:r>
              <a:endParaRPr kumimoji="1" lang="zh-CN" altLang="en-US" sz="16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7" name="Oval 10"/>
            <p:cNvSpPr>
              <a:spLocks noChangeArrowheads="1"/>
            </p:cNvSpPr>
            <p:nvPr/>
          </p:nvSpPr>
          <p:spPr bwMode="auto">
            <a:xfrm>
              <a:off x="1934" y="2538"/>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8" name="Text Box 11"/>
            <p:cNvSpPr txBox="1">
              <a:spLocks noChangeArrowheads="1"/>
            </p:cNvSpPr>
            <p:nvPr/>
          </p:nvSpPr>
          <p:spPr bwMode="auto">
            <a:xfrm>
              <a:off x="2239" y="2578"/>
              <a:ext cx="5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高优先</a:t>
              </a:r>
              <a:endParaRPr kumimoji="1" lang="zh-CN" altLang="en-US" sz="1600">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endParaRPr kumimoji="1" lang="zh-CN" altLang="en-US"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9" name="Oval 12"/>
            <p:cNvSpPr>
              <a:spLocks noChangeArrowheads="1"/>
            </p:cNvSpPr>
            <p:nvPr/>
          </p:nvSpPr>
          <p:spPr bwMode="auto">
            <a:xfrm>
              <a:off x="522" y="1685"/>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10" name="Text Box 13"/>
            <p:cNvSpPr txBox="1">
              <a:spLocks noChangeArrowheads="1"/>
            </p:cNvSpPr>
            <p:nvPr/>
          </p:nvSpPr>
          <p:spPr bwMode="auto">
            <a:xfrm>
              <a:off x="847" y="1726"/>
              <a:ext cx="51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低优先</a:t>
              </a:r>
              <a:endParaRPr kumimoji="1" lang="zh-CN" altLang="en-US" sz="1600">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endParaRPr kumimoji="1" lang="zh-CN" altLang="en-US"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11" name="Line 14"/>
            <p:cNvSpPr>
              <a:spLocks noChangeShapeType="1"/>
            </p:cNvSpPr>
            <p:nvPr/>
          </p:nvSpPr>
          <p:spPr bwMode="auto">
            <a:xfrm>
              <a:off x="3261" y="1310"/>
              <a:ext cx="843" cy="55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5"/>
            <p:cNvSpPr>
              <a:spLocks noChangeShapeType="1"/>
            </p:cNvSpPr>
            <p:nvPr/>
          </p:nvSpPr>
          <p:spPr bwMode="auto">
            <a:xfrm flipH="1">
              <a:off x="2956" y="2256"/>
              <a:ext cx="702"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6"/>
            <p:cNvSpPr>
              <a:spLocks noChangeShapeType="1"/>
            </p:cNvSpPr>
            <p:nvPr/>
          </p:nvSpPr>
          <p:spPr bwMode="auto">
            <a:xfrm flipH="1">
              <a:off x="1240" y="1140"/>
              <a:ext cx="1150" cy="55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7"/>
            <p:cNvSpPr>
              <a:spLocks noChangeShapeType="1"/>
            </p:cNvSpPr>
            <p:nvPr/>
          </p:nvSpPr>
          <p:spPr bwMode="auto">
            <a:xfrm flipV="1">
              <a:off x="1581" y="1303"/>
              <a:ext cx="1001" cy="50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18"/>
            <p:cNvSpPr>
              <a:spLocks noChangeShapeType="1"/>
            </p:cNvSpPr>
            <p:nvPr/>
          </p:nvSpPr>
          <p:spPr bwMode="auto">
            <a:xfrm flipV="1">
              <a:off x="2496" y="1349"/>
              <a:ext cx="501" cy="118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19"/>
            <p:cNvSpPr txBox="1">
              <a:spLocks noChangeArrowheads="1"/>
            </p:cNvSpPr>
            <p:nvPr/>
          </p:nvSpPr>
          <p:spPr bwMode="auto">
            <a:xfrm>
              <a:off x="2524" y="1882"/>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3</a:t>
              </a:r>
              <a:endParaRPr kumimoji="1" lang="en-US" altLang="zh-CN" sz="1600" b="0">
                <a:solidFill>
                  <a:schemeClr val="tx1"/>
                </a:solidFill>
                <a:latin typeface="Times New Roman" panose="02020603050405020304" pitchFamily="18" charset="0"/>
              </a:endParaRPr>
            </a:p>
          </p:txBody>
        </p:sp>
        <p:sp>
          <p:nvSpPr>
            <p:cNvPr id="17" name="Text Box 20"/>
            <p:cNvSpPr txBox="1">
              <a:spLocks noChangeArrowheads="1"/>
            </p:cNvSpPr>
            <p:nvPr/>
          </p:nvSpPr>
          <p:spPr bwMode="auto">
            <a:xfrm>
              <a:off x="2070" y="1582"/>
              <a:ext cx="2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4</a:t>
              </a:r>
              <a:endParaRPr kumimoji="1" lang="en-US" altLang="zh-CN" sz="1600" b="0">
                <a:solidFill>
                  <a:schemeClr val="tx1"/>
                </a:solidFill>
                <a:latin typeface="Times New Roman" panose="02020603050405020304" pitchFamily="18" charset="0"/>
              </a:endParaRPr>
            </a:p>
          </p:txBody>
        </p:sp>
        <p:sp>
          <p:nvSpPr>
            <p:cNvPr id="18" name="Text Box 21"/>
            <p:cNvSpPr txBox="1">
              <a:spLocks noChangeArrowheads="1"/>
            </p:cNvSpPr>
            <p:nvPr/>
          </p:nvSpPr>
          <p:spPr bwMode="auto">
            <a:xfrm>
              <a:off x="1674" y="1257"/>
              <a:ext cx="2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5</a:t>
              </a:r>
              <a:endParaRPr kumimoji="1" lang="en-US" altLang="zh-CN" sz="1600" b="0">
                <a:solidFill>
                  <a:schemeClr val="tx1"/>
                </a:solidFill>
                <a:latin typeface="Times New Roman" panose="02020603050405020304" pitchFamily="18" charset="0"/>
              </a:endParaRPr>
            </a:p>
          </p:txBody>
        </p:sp>
        <p:sp>
          <p:nvSpPr>
            <p:cNvPr id="19" name="Text Box 22"/>
            <p:cNvSpPr txBox="1">
              <a:spLocks noChangeArrowheads="1"/>
            </p:cNvSpPr>
            <p:nvPr/>
          </p:nvSpPr>
          <p:spPr bwMode="auto">
            <a:xfrm>
              <a:off x="3569" y="1388"/>
              <a:ext cx="26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1</a:t>
              </a:r>
              <a:endParaRPr kumimoji="1" lang="en-US" altLang="zh-CN" sz="1600" b="0">
                <a:solidFill>
                  <a:schemeClr val="tx1"/>
                </a:solidFill>
                <a:latin typeface="Times New Roman" panose="02020603050405020304" pitchFamily="18" charset="0"/>
              </a:endParaRPr>
            </a:p>
          </p:txBody>
        </p:sp>
        <p:sp>
          <p:nvSpPr>
            <p:cNvPr id="20" name="Text Box 23"/>
            <p:cNvSpPr txBox="1">
              <a:spLocks noChangeArrowheads="1"/>
            </p:cNvSpPr>
            <p:nvPr/>
          </p:nvSpPr>
          <p:spPr bwMode="auto">
            <a:xfrm>
              <a:off x="3145" y="2244"/>
              <a:ext cx="26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2</a:t>
              </a:r>
              <a:endParaRPr kumimoji="1" lang="en-US" altLang="zh-CN" sz="1600" b="0">
                <a:solidFill>
                  <a:schemeClr val="tx1"/>
                </a:solidFill>
                <a:latin typeface="Times New Roman" panose="02020603050405020304" pitchFamily="18" charset="0"/>
              </a:endParaRPr>
            </a:p>
          </p:txBody>
        </p:sp>
      </p:grpSp>
      <p:sp>
        <p:nvSpPr>
          <p:cNvPr id="23" name="Text Box 24"/>
          <p:cNvSpPr txBox="1">
            <a:spLocks noChangeArrowheads="1"/>
          </p:cNvSpPr>
          <p:nvPr/>
        </p:nvSpPr>
        <p:spPr bwMode="auto">
          <a:xfrm>
            <a:off x="8385304" y="2642228"/>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endParaRPr kumimoji="1" lang="en-US" altLang="zh-CN" sz="2400" b="0">
              <a:solidFill>
                <a:schemeClr val="tx1"/>
              </a:solidFill>
              <a:latin typeface="Times New Roman" panose="02020603050405020304" pitchFamily="18" charset="0"/>
            </a:endParaRPr>
          </a:p>
        </p:txBody>
      </p:sp>
      <p:sp>
        <p:nvSpPr>
          <p:cNvPr id="24" name="Text Box 25"/>
          <p:cNvSpPr txBox="1">
            <a:spLocks noChangeArrowheads="1"/>
          </p:cNvSpPr>
          <p:nvPr/>
        </p:nvSpPr>
        <p:spPr bwMode="auto">
          <a:xfrm>
            <a:off x="8385304" y="3142291"/>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4 </a:t>
            </a:r>
            <a:endParaRPr kumimoji="1" lang="en-US" altLang="zh-CN" sz="2400" b="0">
              <a:solidFill>
                <a:schemeClr val="tx1"/>
              </a:solidFill>
              <a:latin typeface="Times New Roman" panose="02020603050405020304" pitchFamily="18" charset="0"/>
            </a:endParaRPr>
          </a:p>
        </p:txBody>
      </p:sp>
      <p:sp>
        <p:nvSpPr>
          <p:cNvPr id="25" name="Text Box 26"/>
          <p:cNvSpPr txBox="1">
            <a:spLocks noChangeArrowheads="1"/>
          </p:cNvSpPr>
          <p:nvPr/>
        </p:nvSpPr>
        <p:spPr bwMode="auto">
          <a:xfrm>
            <a:off x="8399592" y="3647116"/>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2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endParaRPr kumimoji="1" lang="en-US" altLang="zh-CN" sz="2400" b="0">
              <a:solidFill>
                <a:schemeClr val="tx1"/>
              </a:solidFill>
              <a:latin typeface="Times New Roman" panose="02020603050405020304" pitchFamily="18" charset="0"/>
            </a:endParaRPr>
          </a:p>
        </p:txBody>
      </p:sp>
      <p:sp>
        <p:nvSpPr>
          <p:cNvPr id="26" name="Rectangle 27"/>
          <p:cNvSpPr>
            <a:spLocks noChangeArrowheads="1"/>
          </p:cNvSpPr>
          <p:nvPr/>
        </p:nvSpPr>
        <p:spPr bwMode="auto">
          <a:xfrm>
            <a:off x="750592" y="685585"/>
            <a:ext cx="612933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(3) </a:t>
            </a:r>
            <a:r>
              <a:rPr lang="zh-CN" altLang="en-US" sz="2600" b="1" dirty="0">
                <a:solidFill>
                  <a:prstClr val="black"/>
                </a:solidFill>
                <a:effectLst/>
                <a:latin typeface="微软雅黑" pitchFamily="34" charset="-122"/>
                <a:ea typeface="微软雅黑" pitchFamily="34" charset="-122"/>
              </a:rPr>
              <a:t>较</a:t>
            </a:r>
            <a:r>
              <a:rPr lang="zh-CN" altLang="en-US" sz="2600" b="1">
                <a:solidFill>
                  <a:prstClr val="black"/>
                </a:solidFill>
                <a:effectLst/>
                <a:latin typeface="微软雅黑" pitchFamily="34" charset="-122"/>
                <a:ea typeface="微软雅黑" pitchFamily="34" charset="-122"/>
              </a:rPr>
              <a:t>复杂进程状态的</a:t>
            </a:r>
            <a:r>
              <a:rPr lang="zh-CN" altLang="en-US" sz="2600" b="1" dirty="0">
                <a:solidFill>
                  <a:prstClr val="black"/>
                </a:solidFill>
                <a:effectLst/>
                <a:latin typeface="微软雅黑" pitchFamily="34" charset="-122"/>
                <a:ea typeface="微软雅黑" pitchFamily="34" charset="-122"/>
              </a:rPr>
              <a:t>讨论</a:t>
            </a:r>
            <a:endParaRPr lang="zh-CN" altLang="en-US" sz="2600" b="1" dirty="0">
              <a:solidFill>
                <a:prstClr val="black"/>
              </a:solidFill>
              <a:effectLst/>
              <a:latin typeface="微软雅黑" pitchFamily="34" charset="-122"/>
              <a:ea typeface="微软雅黑" pitchFamily="34" charset="-122"/>
            </a:endParaRPr>
          </a:p>
        </p:txBody>
      </p:sp>
      <p:sp>
        <p:nvSpPr>
          <p:cNvPr id="27" name="Text Box 30"/>
          <p:cNvSpPr txBox="1">
            <a:spLocks noChangeArrowheads="1"/>
          </p:cNvSpPr>
          <p:nvPr/>
        </p:nvSpPr>
        <p:spPr bwMode="auto">
          <a:xfrm>
            <a:off x="3390605" y="5152231"/>
            <a:ext cx="181768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进程状态变迁图</a:t>
            </a:r>
            <a:endParaRPr lang="zh-CN" altLang="en-US" sz="16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4" name="内容占位符 2"/>
          <p:cNvSpPr>
            <a:spLocks noGrp="1"/>
          </p:cNvSpPr>
          <p:nvPr>
            <p:ph idx="1"/>
          </p:nvPr>
        </p:nvSpPr>
        <p:spPr>
          <a:xfrm>
            <a:off x="727666" y="1008197"/>
            <a:ext cx="5524853" cy="5855423"/>
          </a:xfrm>
        </p:spPr>
        <p:txBody>
          <a:bodyPr/>
          <a:lstStyle/>
          <a:p>
            <a:pPr>
              <a:lnSpc>
                <a:spcPct val="100000"/>
              </a:lnSpc>
            </a:pPr>
            <a:r>
              <a:rPr lang="zh-CN" altLang="en-US" sz="2800" dirty="0"/>
              <a:t>进程概念（掌握）</a:t>
            </a:r>
            <a:endParaRPr lang="zh-CN" altLang="en-US" sz="2800" dirty="0"/>
          </a:p>
          <a:p>
            <a:pPr lvl="1">
              <a:lnSpc>
                <a:spcPct val="100000"/>
              </a:lnSpc>
            </a:pPr>
            <a:r>
              <a:rPr lang="zh-CN" altLang="en-US" dirty="0"/>
              <a:t>进程引入</a:t>
            </a:r>
            <a:endParaRPr lang="zh-CN" altLang="en-US" dirty="0"/>
          </a:p>
          <a:p>
            <a:pPr lvl="2">
              <a:lnSpc>
                <a:spcPct val="100000"/>
              </a:lnSpc>
            </a:pPr>
            <a:r>
              <a:rPr lang="zh-CN" altLang="en-US" dirty="0"/>
              <a:t>程序的顺序执行    定义  特点</a:t>
            </a:r>
            <a:endParaRPr lang="zh-CN" altLang="en-US" dirty="0"/>
          </a:p>
          <a:p>
            <a:pPr lvl="2">
              <a:lnSpc>
                <a:spcPct val="100000"/>
              </a:lnSpc>
            </a:pPr>
            <a:r>
              <a:rPr lang="zh-CN" altLang="en-US" dirty="0"/>
              <a:t>程序的并发执行    定义  特点</a:t>
            </a:r>
            <a:endParaRPr lang="zh-CN" altLang="en-US" dirty="0"/>
          </a:p>
          <a:p>
            <a:pPr lvl="1">
              <a:lnSpc>
                <a:spcPct val="100000"/>
              </a:lnSpc>
            </a:pPr>
            <a:r>
              <a:rPr lang="zh-CN" altLang="en-US" dirty="0"/>
              <a:t>进程定义</a:t>
            </a:r>
            <a:endParaRPr lang="zh-CN" altLang="en-US" dirty="0"/>
          </a:p>
          <a:p>
            <a:pPr lvl="2">
              <a:lnSpc>
                <a:spcPct val="100000"/>
              </a:lnSpc>
            </a:pPr>
            <a:r>
              <a:rPr lang="zh-CN" altLang="en-US" dirty="0"/>
              <a:t>定义</a:t>
            </a:r>
            <a:endParaRPr lang="zh-CN" altLang="en-US" dirty="0"/>
          </a:p>
          <a:p>
            <a:pPr lvl="2">
              <a:lnSpc>
                <a:spcPct val="100000"/>
              </a:lnSpc>
            </a:pPr>
            <a:r>
              <a:rPr lang="zh-CN" altLang="en-US" dirty="0"/>
              <a:t>进程与程序的区别</a:t>
            </a:r>
            <a:endParaRPr lang="zh-CN" altLang="en-US" dirty="0"/>
          </a:p>
          <a:p>
            <a:pPr lvl="1">
              <a:lnSpc>
                <a:spcPct val="100000"/>
              </a:lnSpc>
            </a:pPr>
            <a:r>
              <a:rPr lang="zh-CN" altLang="en-US" dirty="0"/>
              <a:t>进程状态</a:t>
            </a:r>
            <a:endParaRPr lang="zh-CN" altLang="en-US" dirty="0"/>
          </a:p>
          <a:p>
            <a:pPr lvl="2">
              <a:lnSpc>
                <a:spcPct val="100000"/>
              </a:lnSpc>
            </a:pPr>
            <a:r>
              <a:rPr lang="zh-CN" altLang="en-US" dirty="0"/>
              <a:t>三个基本状态、状态变迁图</a:t>
            </a:r>
            <a:endParaRPr lang="zh-CN" altLang="en-US" dirty="0"/>
          </a:p>
          <a:p>
            <a:pPr lvl="2">
              <a:lnSpc>
                <a:spcPct val="100000"/>
              </a:lnSpc>
            </a:pPr>
            <a:r>
              <a:rPr lang="zh-CN" altLang="en-US" dirty="0"/>
              <a:t>不同操作系统类型的进程状态变迁图</a:t>
            </a:r>
            <a:endParaRPr lang="zh-CN" altLang="en-US" dirty="0"/>
          </a:p>
          <a:p>
            <a:pPr lvl="1">
              <a:lnSpc>
                <a:spcPct val="100000"/>
              </a:lnSpc>
            </a:pPr>
            <a:r>
              <a:rPr lang="zh-CN" altLang="en-US" dirty="0"/>
              <a:t>进程描述</a:t>
            </a:r>
            <a:endParaRPr lang="zh-CN" altLang="en-US" dirty="0"/>
          </a:p>
          <a:p>
            <a:pPr lvl="2">
              <a:lnSpc>
                <a:spcPct val="100000"/>
              </a:lnSpc>
            </a:pPr>
            <a:r>
              <a:rPr lang="en-US" altLang="zh-CN" dirty="0"/>
              <a:t>PCB</a:t>
            </a:r>
            <a:r>
              <a:rPr lang="zh-CN" altLang="en-US" dirty="0"/>
              <a:t>的定义与作用</a:t>
            </a:r>
            <a:endParaRPr lang="zh-CN" altLang="en-US" dirty="0"/>
          </a:p>
          <a:p>
            <a:pPr lvl="2">
              <a:lnSpc>
                <a:spcPct val="100000"/>
              </a:lnSpc>
            </a:pPr>
            <a:r>
              <a:rPr lang="zh-CN" altLang="en-US" dirty="0"/>
              <a:t>进程的组成</a:t>
            </a:r>
            <a:endParaRPr lang="zh-CN" altLang="en-US" dirty="0"/>
          </a:p>
          <a:p>
            <a:pPr lvl="1">
              <a:lnSpc>
                <a:spcPct val="100000"/>
              </a:lnSpc>
            </a:pPr>
            <a:r>
              <a:rPr lang="zh-CN" altLang="en-US" dirty="0"/>
              <a:t>线程</a:t>
            </a:r>
            <a:r>
              <a:rPr lang="zh-CN" altLang="en-US" dirty="0" smtClean="0"/>
              <a:t>定义</a:t>
            </a:r>
            <a:endParaRPr lang="zh-CN" altLang="en-US" dirty="0"/>
          </a:p>
        </p:txBody>
      </p:sp>
      <p:sp>
        <p:nvSpPr>
          <p:cNvPr id="5" name="内容占位符 2"/>
          <p:cNvSpPr txBox="1"/>
          <p:nvPr/>
        </p:nvSpPr>
        <p:spPr>
          <a:xfrm>
            <a:off x="6252519" y="761952"/>
            <a:ext cx="5791200" cy="585542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itchFamily="34" charset="-122"/>
                <a:ea typeface="微软雅黑"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itchFamily="34" charset="-122"/>
                <a:ea typeface="微软雅黑"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itchFamily="34" charset="-122"/>
                <a:ea typeface="微软雅黑"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800" dirty="0"/>
              <a:t>进程控制（理解）</a:t>
            </a:r>
            <a:endParaRPr lang="zh-CN" altLang="en-US" sz="2800" dirty="0"/>
          </a:p>
          <a:p>
            <a:pPr lvl="1"/>
            <a:r>
              <a:rPr lang="zh-CN" altLang="en-US" dirty="0" smtClean="0"/>
              <a:t>进程控制原语</a:t>
            </a:r>
            <a:endParaRPr lang="zh-CN" altLang="en-US" dirty="0" smtClean="0"/>
          </a:p>
          <a:p>
            <a:pPr lvl="2">
              <a:lnSpc>
                <a:spcPct val="100000"/>
              </a:lnSpc>
            </a:pPr>
            <a:r>
              <a:rPr lang="zh-CN" altLang="en-US" dirty="0"/>
              <a:t>基本进程控制原语</a:t>
            </a:r>
            <a:endParaRPr lang="zh-CN" altLang="en-US" dirty="0"/>
          </a:p>
          <a:p>
            <a:pPr lvl="2">
              <a:lnSpc>
                <a:spcPct val="100000"/>
              </a:lnSpc>
            </a:pPr>
            <a:r>
              <a:rPr lang="zh-CN" altLang="en-US" dirty="0"/>
              <a:t>进程控制原语的执行与进程状态的变化</a:t>
            </a:r>
            <a:endParaRPr lang="zh-CN" altLang="en-US" dirty="0"/>
          </a:p>
          <a:p>
            <a:pPr lvl="1">
              <a:lnSpc>
                <a:spcPct val="100000"/>
              </a:lnSpc>
            </a:pPr>
            <a:r>
              <a:rPr lang="zh-CN" altLang="en-US" dirty="0"/>
              <a:t>进程创建、进程撤销原语的功能</a:t>
            </a:r>
            <a:endParaRPr lang="zh-CN" altLang="en-US" dirty="0"/>
          </a:p>
          <a:p>
            <a:pPr lvl="1">
              <a:lnSpc>
                <a:spcPct val="100000"/>
              </a:lnSpc>
            </a:pPr>
            <a:r>
              <a:rPr lang="zh-CN" altLang="en-US" dirty="0"/>
              <a:t>进程等待、进程唤醒原语的功能</a:t>
            </a:r>
            <a:endParaRPr lang="zh-CN" altLang="en-US" dirty="0"/>
          </a:p>
          <a:p>
            <a:pPr>
              <a:lnSpc>
                <a:spcPct val="100000"/>
              </a:lnSpc>
            </a:pPr>
            <a:r>
              <a:rPr lang="zh-CN" altLang="en-US" sz="2800" dirty="0"/>
              <a:t>进程的相互制约关系（掌握）</a:t>
            </a:r>
            <a:endParaRPr lang="zh-CN" altLang="en-US" sz="2800" dirty="0"/>
          </a:p>
          <a:p>
            <a:pPr lvl="1"/>
            <a:r>
              <a:rPr lang="zh-CN" altLang="en-US" dirty="0" smtClean="0"/>
              <a:t>进程互斥</a:t>
            </a:r>
            <a:endParaRPr lang="zh-CN" altLang="en-US" dirty="0" smtClean="0"/>
          </a:p>
          <a:p>
            <a:pPr lvl="2">
              <a:lnSpc>
                <a:spcPct val="100000"/>
              </a:lnSpc>
            </a:pPr>
            <a:r>
              <a:rPr lang="zh-CN" altLang="en-US" dirty="0"/>
              <a:t>临界资源</a:t>
            </a:r>
            <a:endParaRPr lang="zh-CN" altLang="en-US" dirty="0"/>
          </a:p>
          <a:p>
            <a:pPr lvl="2">
              <a:lnSpc>
                <a:spcPct val="100000"/>
              </a:lnSpc>
            </a:pPr>
            <a:r>
              <a:rPr lang="zh-CN" altLang="en-US" dirty="0"/>
              <a:t>互斥</a:t>
            </a:r>
            <a:endParaRPr lang="zh-CN" altLang="en-US" dirty="0"/>
          </a:p>
          <a:p>
            <a:pPr lvl="2">
              <a:lnSpc>
                <a:spcPct val="100000"/>
              </a:lnSpc>
            </a:pPr>
            <a:r>
              <a:rPr lang="zh-CN" altLang="en-US" dirty="0"/>
              <a:t>临界区</a:t>
            </a:r>
            <a:endParaRPr lang="zh-CN" altLang="en-US" dirty="0"/>
          </a:p>
          <a:p>
            <a:pPr lvl="1"/>
            <a:r>
              <a:rPr lang="zh-CN" altLang="en-US" dirty="0"/>
              <a:t>进程同步</a:t>
            </a:r>
            <a:endParaRPr lang="zh-CN" altLang="en-US" dirty="0"/>
          </a:p>
          <a:p>
            <a:pPr lvl="2">
              <a:lnSpc>
                <a:spcPct val="100000"/>
              </a:lnSpc>
            </a:pPr>
            <a:r>
              <a:rPr lang="zh-CN" altLang="en-US" dirty="0"/>
              <a:t>进程同步的概念</a:t>
            </a:r>
            <a:endParaRPr lang="zh-CN" altLang="en-US" dirty="0"/>
          </a:p>
          <a:p>
            <a:pPr lvl="2">
              <a:lnSpc>
                <a:spcPct val="100000"/>
              </a:lnSpc>
            </a:pPr>
            <a:r>
              <a:rPr lang="zh-CN" altLang="en-US" dirty="0"/>
              <a:t>进程同步的例</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4" name="Rectangle 3"/>
          <p:cNvSpPr>
            <a:spLocks noChangeArrowheads="1"/>
          </p:cNvSpPr>
          <p:nvPr/>
        </p:nvSpPr>
        <p:spPr bwMode="auto">
          <a:xfrm>
            <a:off x="678322" y="839787"/>
            <a:ext cx="51974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zh-CN" altLang="en-US" sz="2800" b="1" dirty="0">
                <a:solidFill>
                  <a:srgbClr val="A50021"/>
                </a:solidFill>
                <a:latin typeface="Times New Roman" panose="02020603050405020304" pitchFamily="18" charset="0"/>
              </a:rPr>
              <a:t>多</a:t>
            </a:r>
            <a:r>
              <a:rPr lang="zh-CN" altLang="en-US" sz="2800" b="1" dirty="0" smtClean="0">
                <a:solidFill>
                  <a:srgbClr val="A50021"/>
                </a:solidFill>
                <a:latin typeface="Times New Roman" panose="02020603050405020304" pitchFamily="18" charset="0"/>
              </a:rPr>
              <a:t>进程的实现方法</a:t>
            </a:r>
            <a:endParaRPr lang="zh-CN" altLang="en-US" sz="2800" b="1" dirty="0">
              <a:solidFill>
                <a:srgbClr val="A50021"/>
              </a:solidFill>
              <a:latin typeface="Times New Roman" panose="02020603050405020304" pitchFamily="18" charset="0"/>
            </a:endParaRPr>
          </a:p>
        </p:txBody>
      </p:sp>
      <p:sp>
        <p:nvSpPr>
          <p:cNvPr id="7" name="矩形 6"/>
          <p:cNvSpPr/>
          <p:nvPr/>
        </p:nvSpPr>
        <p:spPr>
          <a:xfrm>
            <a:off x="1108074" y="4324350"/>
            <a:ext cx="10436225" cy="2309813"/>
          </a:xfrm>
          <a:prstGeom prst="rect">
            <a:avLst/>
          </a:prstGeom>
        </p:spPr>
        <p:txBody>
          <a:bodyPr wrap="square">
            <a:spAutoFit/>
          </a:bodyPr>
          <a:lstStyle/>
          <a:p>
            <a:pPr>
              <a:spcBef>
                <a:spcPct val="50000"/>
              </a:spcBef>
              <a:defRPr/>
            </a:pPr>
            <a:r>
              <a:rPr lang="zh-CN" altLang="en-US" sz="2400" dirty="0">
                <a:solidFill>
                  <a:srgbClr val="FF0000"/>
                </a:solidFill>
                <a:latin typeface="Times New Roman" panose="02020603050405020304" pitchFamily="18" charset="0"/>
                <a:cs typeface="Times New Roman" panose="02020603050405020304" pitchFamily="18" charset="0"/>
              </a:rPr>
              <a:t>存在的问题：</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342900" indent="-342900">
              <a:spcBef>
                <a:spcPts val="0"/>
              </a:spcBef>
              <a:buFontTx/>
              <a:buAutoNum type="arabicPeriod"/>
              <a:defRPr/>
            </a:pPr>
            <a:r>
              <a:rPr lang="zh-CN" altLang="en-US" sz="2400" b="0" dirty="0">
                <a:solidFill>
                  <a:schemeClr val="tx1"/>
                </a:solidFill>
                <a:latin typeface="Times New Roman" panose="02020603050405020304" pitchFamily="18" charset="0"/>
                <a:cs typeface="Times New Roman" panose="02020603050405020304" pitchFamily="18" charset="0"/>
              </a:rPr>
              <a:t>进程之间如何通信，共享数据？</a:t>
            </a:r>
            <a:endParaRPr lang="en-US" altLang="zh-CN" sz="2400" b="0"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Tx/>
              <a:buAutoNum type="arabicPeriod"/>
              <a:defRPr/>
            </a:pPr>
            <a:r>
              <a:rPr lang="zh-CN" altLang="en-US" sz="2400" b="0" dirty="0">
                <a:solidFill>
                  <a:schemeClr val="tx1"/>
                </a:solidFill>
                <a:latin typeface="Times New Roman" panose="02020603050405020304" pitchFamily="18" charset="0"/>
                <a:cs typeface="Times New Roman" panose="02020603050405020304" pitchFamily="18" charset="0"/>
              </a:rPr>
              <a:t>进程是一个独立运行的活动单位，也是竞争系统资源的基本单位，导致进程的创建、撤销和切换开销极大</a:t>
            </a:r>
            <a:endParaRPr lang="en-US" altLang="zh-CN" sz="2400" b="0"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Tx/>
              <a:buAutoNum type="arabicPeriod"/>
              <a:defRPr/>
            </a:pPr>
            <a:r>
              <a:rPr lang="zh-CN" altLang="en-US" sz="2400" b="0" dirty="0">
                <a:solidFill>
                  <a:schemeClr val="tx1"/>
                </a:solidFill>
                <a:latin typeface="Times New Roman" panose="02020603050405020304" pitchFamily="18" charset="0"/>
                <a:cs typeface="Times New Roman" panose="02020603050405020304" pitchFamily="18" charset="0"/>
              </a:rPr>
              <a:t>系统中的进程数不宜过多，进程切换的频率也不宜过高，限制了并发程度的进一步提高</a:t>
            </a:r>
            <a:endParaRPr lang="zh-CN" altLang="en-US" sz="2400" b="0" dirty="0">
              <a:solidFill>
                <a:schemeClr val="tx1"/>
              </a:solidFill>
              <a:latin typeface="Times New Roman" panose="02020603050405020304" pitchFamily="18" charset="0"/>
              <a:cs typeface="Times New Roman" panose="02020603050405020304" pitchFamily="18" charset="0"/>
            </a:endParaRPr>
          </a:p>
        </p:txBody>
      </p:sp>
      <p:sp>
        <p:nvSpPr>
          <p:cNvPr id="8" name="矩形 9"/>
          <p:cNvSpPr>
            <a:spLocks noChangeArrowheads="1"/>
          </p:cNvSpPr>
          <p:nvPr/>
        </p:nvSpPr>
        <p:spPr bwMode="auto">
          <a:xfrm>
            <a:off x="1352550" y="1289050"/>
            <a:ext cx="28003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50000"/>
              </a:lnSpc>
            </a:pPr>
            <a:r>
              <a:rPr lang="zh-CN" altLang="en-US" sz="2000" dirty="0">
                <a:solidFill>
                  <a:schemeClr val="tx1"/>
                </a:solidFill>
                <a:latin typeface="Times New Roman" panose="02020603050405020304" pitchFamily="18" charset="0"/>
                <a:ea typeface="+mn-ea"/>
                <a:cs typeface="Times New Roman" panose="02020603050405020304" pitchFamily="18" charset="0"/>
              </a:rPr>
              <a:t>程序</a:t>
            </a:r>
            <a:r>
              <a:rPr lang="en-US" altLang="zh-CN" sz="2000" dirty="0">
                <a:solidFill>
                  <a:schemeClr val="tx1"/>
                </a:solidFill>
                <a:latin typeface="Times New Roman" panose="02020603050405020304" pitchFamily="18" charset="0"/>
                <a:ea typeface="+mn-ea"/>
                <a:cs typeface="Times New Roman" panose="02020603050405020304" pitchFamily="18" charset="0"/>
              </a:rPr>
              <a:t>1</a:t>
            </a:r>
            <a:br>
              <a:rPr lang="en-US" altLang="zh-CN" sz="2000" dirty="0">
                <a:solidFill>
                  <a:schemeClr val="tx1"/>
                </a:solidFill>
                <a:latin typeface="Times New Roman" panose="02020603050405020304" pitchFamily="18" charset="0"/>
                <a:ea typeface="+mn-ea"/>
                <a:cs typeface="Times New Roman" panose="02020603050405020304" pitchFamily="18" charset="0"/>
              </a:rPr>
            </a:br>
            <a:r>
              <a:rPr lang="en-US" altLang="zh-CN" sz="2000" dirty="0">
                <a:solidFill>
                  <a:schemeClr val="tx1"/>
                </a:solidFill>
                <a:latin typeface="Times New Roman" panose="02020603050405020304" pitchFamily="18" charset="0"/>
                <a:ea typeface="+mn-ea"/>
                <a:cs typeface="Times New Roman" panose="02020603050405020304" pitchFamily="18" charset="0"/>
              </a:rPr>
              <a:t>main( ) {</a:t>
            </a:r>
            <a:br>
              <a:rPr lang="en-US" altLang="zh-CN" sz="2000" dirty="0">
                <a:solidFill>
                  <a:schemeClr val="tx1"/>
                </a:solidFill>
                <a:latin typeface="Times New Roman" panose="02020603050405020304" pitchFamily="18" charset="0"/>
                <a:ea typeface="+mn-ea"/>
                <a:cs typeface="Times New Roman" panose="02020603050405020304" pitchFamily="18" charset="0"/>
              </a:rPr>
            </a:br>
            <a:r>
              <a:rPr lang="en-US" altLang="zh-CN" sz="2000" dirty="0">
                <a:solidFill>
                  <a:schemeClr val="tx1"/>
                </a:solidFill>
                <a:latin typeface="Times New Roman" panose="02020603050405020304" pitchFamily="18" charset="0"/>
                <a:ea typeface="+mn-ea"/>
                <a:cs typeface="Times New Roman" panose="02020603050405020304" pitchFamily="18" charset="0"/>
              </a:rPr>
              <a:t>    while(TRUE</a:t>
            </a:r>
            <a:r>
              <a:rPr lang="zh-CN" altLang="en-US" sz="2000" dirty="0">
                <a:solidFill>
                  <a:schemeClr val="tx1"/>
                </a:solidFill>
                <a:latin typeface="Times New Roman" panose="02020603050405020304" pitchFamily="18" charset="0"/>
                <a:ea typeface="+mn-ea"/>
                <a:cs typeface="Times New Roman" panose="02020603050405020304" pitchFamily="18" charset="0"/>
              </a:rPr>
              <a:t>）</a:t>
            </a:r>
            <a:r>
              <a:rPr lang="en-US" altLang="zh-CN" sz="2000" dirty="0">
                <a:solidFill>
                  <a:schemeClr val="tx1"/>
                </a:solidFill>
                <a:latin typeface="Times New Roman" panose="02020603050405020304" pitchFamily="18" charset="0"/>
                <a:ea typeface="+mn-ea"/>
                <a:cs typeface="Times New Roman" panose="02020603050405020304" pitchFamily="18" charset="0"/>
              </a:rPr>
              <a:t>{</a:t>
            </a:r>
            <a:endParaRPr lang="en-US" altLang="zh-CN" sz="20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dirty="0">
                <a:solidFill>
                  <a:schemeClr val="tx1"/>
                </a:solidFill>
                <a:latin typeface="Times New Roman" panose="02020603050405020304" pitchFamily="18" charset="0"/>
                <a:ea typeface="+mn-ea"/>
                <a:cs typeface="Times New Roman" panose="02020603050405020304" pitchFamily="18" charset="0"/>
              </a:rPr>
              <a:t>          Read( );</a:t>
            </a:r>
            <a:br>
              <a:rPr lang="en-US" altLang="zh-CN" sz="2000" dirty="0">
                <a:solidFill>
                  <a:schemeClr val="tx1"/>
                </a:solidFill>
                <a:latin typeface="Times New Roman" panose="02020603050405020304" pitchFamily="18" charset="0"/>
                <a:ea typeface="+mn-ea"/>
                <a:cs typeface="Times New Roman" panose="02020603050405020304" pitchFamily="18" charset="0"/>
              </a:rPr>
            </a:br>
            <a:r>
              <a:rPr lang="en-US" altLang="zh-CN" sz="2000" dirty="0">
                <a:solidFill>
                  <a:schemeClr val="tx1"/>
                </a:solidFill>
                <a:latin typeface="Times New Roman" panose="02020603050405020304" pitchFamily="18" charset="0"/>
                <a:ea typeface="+mn-ea"/>
                <a:cs typeface="Times New Roman" panose="02020603050405020304" pitchFamily="18" charset="0"/>
              </a:rPr>
              <a:t>     }</a:t>
            </a:r>
            <a:endParaRPr lang="en-US" altLang="zh-CN" sz="20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dirty="0">
                <a:solidFill>
                  <a:schemeClr val="tx1"/>
                </a:solidFill>
                <a:latin typeface="Times New Roman" panose="02020603050405020304" pitchFamily="18" charset="0"/>
                <a:ea typeface="+mn-ea"/>
                <a:cs typeface="Times New Roman" panose="02020603050405020304" pitchFamily="18" charset="0"/>
              </a:rPr>
              <a:t>}</a:t>
            </a:r>
            <a:endParaRPr lang="en-US" altLang="zh-CN" sz="2000" dirty="0">
              <a:solidFill>
                <a:schemeClr val="tx1"/>
              </a:solidFill>
              <a:latin typeface="Times New Roman" panose="02020603050405020304" pitchFamily="18" charset="0"/>
              <a:ea typeface="+mn-ea"/>
              <a:cs typeface="Times New Roman" panose="02020603050405020304" pitchFamily="18" charset="0"/>
            </a:endParaRPr>
          </a:p>
        </p:txBody>
      </p:sp>
      <p:sp>
        <p:nvSpPr>
          <p:cNvPr id="9" name="Rectangle 6"/>
          <p:cNvSpPr>
            <a:spLocks noChangeArrowheads="1"/>
          </p:cNvSpPr>
          <p:nvPr/>
        </p:nvSpPr>
        <p:spPr bwMode="auto">
          <a:xfrm>
            <a:off x="4089400" y="1289050"/>
            <a:ext cx="2463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50000"/>
              </a:lnSpc>
            </a:pPr>
            <a:r>
              <a:rPr lang="zh-CN" altLang="en-US" sz="2000">
                <a:solidFill>
                  <a:schemeClr val="tx1"/>
                </a:solidFill>
                <a:latin typeface="Times New Roman" panose="02020603050405020304" pitchFamily="18" charset="0"/>
                <a:ea typeface="+mn-ea"/>
                <a:cs typeface="Times New Roman" panose="02020603050405020304" pitchFamily="18" charset="0"/>
              </a:rPr>
              <a:t>程序</a:t>
            </a:r>
            <a:r>
              <a:rPr lang="en-US" altLang="zh-CN" sz="2000">
                <a:solidFill>
                  <a:schemeClr val="tx1"/>
                </a:solidFill>
                <a:latin typeface="Times New Roman" panose="02020603050405020304" pitchFamily="18" charset="0"/>
                <a:ea typeface="+mn-ea"/>
                <a:cs typeface="Times New Roman" panose="02020603050405020304" pitchFamily="18" charset="0"/>
              </a:rPr>
              <a:t>2</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main( ) {</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    while(TRUE</a:t>
            </a:r>
            <a:r>
              <a:rPr lang="zh-CN" altLang="en-US" sz="2000">
                <a:solidFill>
                  <a:schemeClr val="tx1"/>
                </a:solidFill>
                <a:latin typeface="Times New Roman" panose="02020603050405020304" pitchFamily="18" charset="0"/>
                <a:ea typeface="+mn-ea"/>
                <a:cs typeface="Times New Roman" panose="02020603050405020304" pitchFamily="18" charset="0"/>
              </a:rPr>
              <a:t>）</a:t>
            </a:r>
            <a:r>
              <a:rPr lang="en-US" altLang="zh-CN" sz="2000">
                <a:solidFill>
                  <a:schemeClr val="tx1"/>
                </a:solidFill>
                <a:latin typeface="Times New Roman" panose="02020603050405020304" pitchFamily="18" charset="0"/>
                <a:ea typeface="+mn-ea"/>
                <a:cs typeface="Times New Roman" panose="02020603050405020304" pitchFamily="18" charset="0"/>
              </a:rPr>
              <a:t>{</a:t>
            </a:r>
            <a:endParaRPr lang="en-US" altLang="zh-CN" sz="200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ea typeface="+mn-ea"/>
                <a:cs typeface="Times New Roman" panose="02020603050405020304" pitchFamily="18" charset="0"/>
              </a:rPr>
              <a:t>        Decompress( );</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     }</a:t>
            </a:r>
            <a:endParaRPr lang="en-US" altLang="zh-CN" sz="200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ea typeface="+mn-ea"/>
                <a:cs typeface="Times New Roman" panose="02020603050405020304" pitchFamily="18" charset="0"/>
              </a:rPr>
              <a:t>}</a:t>
            </a:r>
            <a:endParaRPr lang="en-US" altLang="zh-CN" sz="2000">
              <a:solidFill>
                <a:schemeClr val="tx1"/>
              </a:solidFill>
              <a:latin typeface="Times New Roman" panose="02020603050405020304" pitchFamily="18" charset="0"/>
              <a:ea typeface="+mn-ea"/>
              <a:cs typeface="Times New Roman" panose="02020603050405020304" pitchFamily="18" charset="0"/>
            </a:endParaRPr>
          </a:p>
        </p:txBody>
      </p:sp>
      <p:sp>
        <p:nvSpPr>
          <p:cNvPr id="10" name="Rectangle 5"/>
          <p:cNvSpPr>
            <a:spLocks noChangeArrowheads="1"/>
          </p:cNvSpPr>
          <p:nvPr/>
        </p:nvSpPr>
        <p:spPr bwMode="auto">
          <a:xfrm>
            <a:off x="6950075" y="1303338"/>
            <a:ext cx="26622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lnSpc>
                <a:spcPct val="150000"/>
              </a:lnSpc>
            </a:pPr>
            <a:r>
              <a:rPr lang="zh-CN" altLang="en-US" sz="2000">
                <a:solidFill>
                  <a:schemeClr val="tx1"/>
                </a:solidFill>
                <a:latin typeface="Times New Roman" panose="02020603050405020304" pitchFamily="18" charset="0"/>
                <a:ea typeface="+mn-ea"/>
                <a:cs typeface="Times New Roman" panose="02020603050405020304" pitchFamily="18" charset="0"/>
              </a:rPr>
              <a:t>程序</a:t>
            </a:r>
            <a:r>
              <a:rPr lang="en-US" altLang="zh-CN" sz="2000">
                <a:solidFill>
                  <a:schemeClr val="tx1"/>
                </a:solidFill>
                <a:latin typeface="Times New Roman" panose="02020603050405020304" pitchFamily="18" charset="0"/>
                <a:ea typeface="+mn-ea"/>
                <a:cs typeface="Times New Roman" panose="02020603050405020304" pitchFamily="18" charset="0"/>
              </a:rPr>
              <a:t>3</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main( ) {</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    while(TRUE</a:t>
            </a:r>
            <a:r>
              <a:rPr lang="zh-CN" altLang="en-US" sz="2000">
                <a:solidFill>
                  <a:schemeClr val="tx1"/>
                </a:solidFill>
                <a:latin typeface="Times New Roman" panose="02020603050405020304" pitchFamily="18" charset="0"/>
                <a:ea typeface="+mn-ea"/>
                <a:cs typeface="Times New Roman" panose="02020603050405020304" pitchFamily="18" charset="0"/>
              </a:rPr>
              <a:t>）  </a:t>
            </a:r>
            <a:r>
              <a:rPr lang="en-US" altLang="zh-CN" sz="2000">
                <a:solidFill>
                  <a:schemeClr val="tx1"/>
                </a:solidFill>
                <a:latin typeface="Times New Roman" panose="02020603050405020304" pitchFamily="18" charset="0"/>
                <a:ea typeface="+mn-ea"/>
                <a:cs typeface="Times New Roman" panose="02020603050405020304" pitchFamily="18" charset="0"/>
              </a:rPr>
              <a:t>{</a:t>
            </a:r>
            <a:endParaRPr lang="en-US" altLang="zh-CN" sz="200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ea typeface="+mn-ea"/>
                <a:cs typeface="Times New Roman" panose="02020603050405020304" pitchFamily="18" charset="0"/>
              </a:rPr>
              <a:t>        Play( );</a:t>
            </a:r>
            <a:br>
              <a:rPr lang="en-US" altLang="zh-CN" sz="2000">
                <a:solidFill>
                  <a:schemeClr val="tx1"/>
                </a:solidFill>
                <a:latin typeface="Times New Roman" panose="02020603050405020304" pitchFamily="18" charset="0"/>
                <a:ea typeface="+mn-ea"/>
                <a:cs typeface="Times New Roman" panose="02020603050405020304" pitchFamily="18" charset="0"/>
              </a:rPr>
            </a:br>
            <a:r>
              <a:rPr lang="en-US" altLang="zh-CN" sz="2000">
                <a:solidFill>
                  <a:schemeClr val="tx1"/>
                </a:solidFill>
                <a:latin typeface="Times New Roman" panose="02020603050405020304" pitchFamily="18" charset="0"/>
                <a:ea typeface="+mn-ea"/>
                <a:cs typeface="Times New Roman" panose="02020603050405020304" pitchFamily="18" charset="0"/>
              </a:rPr>
              <a:t>    }</a:t>
            </a:r>
            <a:endParaRPr lang="en-US" altLang="zh-CN" sz="200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000">
                <a:solidFill>
                  <a:schemeClr val="tx1"/>
                </a:solidFill>
                <a:latin typeface="Times New Roman" panose="02020603050405020304" pitchFamily="18" charset="0"/>
                <a:ea typeface="+mn-ea"/>
                <a:cs typeface="Times New Roman" panose="02020603050405020304" pitchFamily="18" charset="0"/>
              </a:rPr>
              <a:t>}</a:t>
            </a:r>
            <a:endParaRPr lang="en-US" altLang="zh-CN" sz="200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4" name="内容占位符 2"/>
          <p:cNvSpPr>
            <a:spLocks noGrp="1"/>
          </p:cNvSpPr>
          <p:nvPr>
            <p:ph idx="1"/>
          </p:nvPr>
        </p:nvSpPr>
        <p:spPr>
          <a:xfrm>
            <a:off x="397206" y="1145060"/>
            <a:ext cx="5945929" cy="5449826"/>
          </a:xfrm>
        </p:spPr>
        <p:txBody>
          <a:bodyPr/>
          <a:lstStyle/>
          <a:p>
            <a:pPr>
              <a:lnSpc>
                <a:spcPct val="100000"/>
              </a:lnSpc>
            </a:pPr>
            <a:r>
              <a:rPr lang="zh-CN" altLang="en-US" sz="2800" dirty="0" smtClean="0"/>
              <a:t>进程同步</a:t>
            </a:r>
            <a:r>
              <a:rPr lang="zh-CN" altLang="en-US" sz="2800" dirty="0"/>
              <a:t>机构（掌握）</a:t>
            </a:r>
            <a:endParaRPr lang="zh-CN" altLang="en-US" sz="2800" dirty="0"/>
          </a:p>
          <a:p>
            <a:pPr lvl="1">
              <a:lnSpc>
                <a:spcPct val="100000"/>
              </a:lnSpc>
            </a:pPr>
            <a:r>
              <a:rPr lang="zh-CN" altLang="en-US" sz="2400" dirty="0"/>
              <a:t>锁、上锁原语、 开锁原语</a:t>
            </a:r>
            <a:endParaRPr lang="zh-CN" altLang="en-US" sz="2400" dirty="0"/>
          </a:p>
          <a:p>
            <a:pPr lvl="1">
              <a:lnSpc>
                <a:spcPct val="100000"/>
              </a:lnSpc>
            </a:pPr>
            <a:r>
              <a:rPr lang="zh-CN" altLang="en-US" sz="2400" dirty="0"/>
              <a:t>信号灯及</a:t>
            </a:r>
            <a:r>
              <a:rPr lang="en-US" altLang="zh-CN" sz="2400" dirty="0"/>
              <a:t>P</a:t>
            </a:r>
            <a:r>
              <a:rPr lang="zh-CN" altLang="en-US" sz="2400" dirty="0"/>
              <a:t>、</a:t>
            </a:r>
            <a:r>
              <a:rPr lang="en-US" altLang="zh-CN" sz="2400" dirty="0"/>
              <a:t>V</a:t>
            </a:r>
            <a:r>
              <a:rPr lang="zh-CN" altLang="en-US" sz="2400" dirty="0"/>
              <a:t>操作</a:t>
            </a:r>
            <a:endParaRPr lang="zh-CN" altLang="en-US" sz="2400" dirty="0"/>
          </a:p>
          <a:p>
            <a:pPr>
              <a:lnSpc>
                <a:spcPct val="100000"/>
              </a:lnSpc>
            </a:pPr>
            <a:r>
              <a:rPr lang="zh-CN" altLang="en-US" sz="2800" dirty="0"/>
              <a:t>进程同步与互斥的实现（掌握）</a:t>
            </a:r>
            <a:endParaRPr lang="zh-CN" altLang="en-US" sz="2800" dirty="0"/>
          </a:p>
          <a:p>
            <a:pPr lvl="1">
              <a:lnSpc>
                <a:spcPct val="100000"/>
              </a:lnSpc>
            </a:pPr>
            <a:r>
              <a:rPr lang="zh-CN" altLang="en-US" sz="2400" dirty="0"/>
              <a:t>用信号灯的</a:t>
            </a:r>
            <a:r>
              <a:rPr lang="en-US" altLang="zh-CN" sz="2400" dirty="0"/>
              <a:t>P</a:t>
            </a:r>
            <a:r>
              <a:rPr lang="zh-CN" altLang="en-US" sz="2400" dirty="0"/>
              <a:t>、</a:t>
            </a:r>
            <a:r>
              <a:rPr lang="en-US" altLang="zh-CN" sz="2400" dirty="0"/>
              <a:t>V</a:t>
            </a:r>
            <a:r>
              <a:rPr lang="zh-CN" altLang="en-US" sz="2400" dirty="0"/>
              <a:t>操作实现进程互斥</a:t>
            </a:r>
            <a:endParaRPr lang="zh-CN" altLang="en-US" sz="2400" dirty="0"/>
          </a:p>
          <a:p>
            <a:pPr lvl="1">
              <a:lnSpc>
                <a:spcPct val="100000"/>
              </a:lnSpc>
            </a:pPr>
            <a:r>
              <a:rPr lang="zh-CN" altLang="en-US" sz="2400" dirty="0"/>
              <a:t>两类同步问题的解答</a:t>
            </a:r>
            <a:endParaRPr lang="zh-CN" altLang="en-US" sz="2400" dirty="0"/>
          </a:p>
          <a:p>
            <a:pPr lvl="2">
              <a:lnSpc>
                <a:spcPct val="100000"/>
              </a:lnSpc>
            </a:pPr>
            <a:r>
              <a:rPr lang="zh-CN" altLang="en-US" sz="2400" dirty="0"/>
              <a:t>合作进程的执行次序</a:t>
            </a:r>
            <a:endParaRPr lang="zh-CN" altLang="en-US" sz="2400" dirty="0"/>
          </a:p>
          <a:p>
            <a:pPr lvl="2">
              <a:lnSpc>
                <a:spcPct val="100000"/>
              </a:lnSpc>
            </a:pPr>
            <a:r>
              <a:rPr lang="zh-CN" altLang="en-US" sz="2400" dirty="0"/>
              <a:t>共享缓冲区的合作进程的同步</a:t>
            </a:r>
            <a:endParaRPr lang="zh-CN" altLang="en-US" sz="2400" dirty="0"/>
          </a:p>
          <a:p>
            <a:pPr lvl="1">
              <a:lnSpc>
                <a:spcPct val="100000"/>
              </a:lnSpc>
            </a:pPr>
            <a:r>
              <a:rPr lang="zh-CN" altLang="en-US" sz="2400" dirty="0"/>
              <a:t>生产者</a:t>
            </a:r>
            <a:r>
              <a:rPr lang="en-US" altLang="zh-CN" sz="2400" dirty="0"/>
              <a:t>——</a:t>
            </a:r>
            <a:r>
              <a:rPr lang="zh-CN" altLang="en-US" sz="2400" dirty="0"/>
              <a:t>消费者问题及解答</a:t>
            </a:r>
            <a:endParaRPr lang="zh-CN" altLang="en-US" sz="2400" dirty="0"/>
          </a:p>
          <a:p>
            <a:pPr>
              <a:lnSpc>
                <a:spcPct val="100000"/>
              </a:lnSpc>
            </a:pPr>
            <a:endParaRPr lang="zh-CN" altLang="en-US" sz="2800" dirty="0"/>
          </a:p>
        </p:txBody>
      </p:sp>
      <p:sp>
        <p:nvSpPr>
          <p:cNvPr id="5" name="Rectangle 3"/>
          <p:cNvSpPr>
            <a:spLocks noChangeArrowheads="1"/>
          </p:cNvSpPr>
          <p:nvPr/>
        </p:nvSpPr>
        <p:spPr bwMode="auto">
          <a:xfrm>
            <a:off x="5873713" y="1145060"/>
            <a:ext cx="6015681" cy="23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spcAft>
                <a:spcPct val="20000"/>
              </a:spcAft>
              <a:buClr>
                <a:srgbClr val="FFC000"/>
              </a:buClr>
              <a:buSzPct val="95000"/>
              <a:buFont typeface="Wingdings" panose="05000000000000000000" pitchFamily="2" charset="2"/>
              <a:buChar char="n"/>
              <a:defRPr/>
            </a:pPr>
            <a:r>
              <a:rPr lang="zh-CN" altLang="en-US" sz="2800" b="1" dirty="0">
                <a:solidFill>
                  <a:schemeClr val="tx1"/>
                </a:solidFill>
                <a:effectLst/>
                <a:latin typeface="微软雅黑" pitchFamily="34" charset="-122"/>
                <a:ea typeface="微软雅黑" pitchFamily="34" charset="-122"/>
              </a:rPr>
              <a:t>操作系统的并发控制机制（掌握）</a:t>
            </a:r>
            <a:endParaRPr lang="zh-CN" altLang="en-US" sz="2800" b="1" dirty="0">
              <a:solidFill>
                <a:schemeClr val="tx1"/>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创建进程、创建线程及其使用</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等待进程、线程的终止及其使用 </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信号量与使用方法</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共享内存与使用方法</a:t>
            </a:r>
            <a:endParaRPr lang="zh-CN" altLang="en-US" sz="2400" dirty="0">
              <a:solidFill>
                <a:srgbClr val="1387B7"/>
              </a:solidFill>
              <a:effectLst/>
              <a:latin typeface="微软雅黑" pitchFamily="34" charset="-122"/>
              <a:ea typeface="微软雅黑" pitchFamily="34" charset="-122"/>
            </a:endParaRPr>
          </a:p>
        </p:txBody>
      </p:sp>
      <p:sp>
        <p:nvSpPr>
          <p:cNvPr id="6" name="Rectangle 8"/>
          <p:cNvSpPr>
            <a:spLocks noChangeArrowheads="1"/>
          </p:cNvSpPr>
          <p:nvPr/>
        </p:nvSpPr>
        <p:spPr bwMode="auto">
          <a:xfrm>
            <a:off x="5978611" y="3659660"/>
            <a:ext cx="5805886" cy="225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buClr>
                <a:srgbClr val="FFC000"/>
              </a:buClr>
              <a:buSzPct val="95000"/>
              <a:buFont typeface="Wingdings" panose="05000000000000000000" pitchFamily="2" charset="2"/>
              <a:buChar char="n"/>
              <a:defRPr/>
            </a:pPr>
            <a:r>
              <a:rPr lang="zh-CN" altLang="en-US" sz="2800" b="1" dirty="0">
                <a:solidFill>
                  <a:schemeClr val="tx1"/>
                </a:solidFill>
                <a:effectLst/>
                <a:latin typeface="微软雅黑" pitchFamily="34" charset="-122"/>
                <a:ea typeface="微软雅黑" pitchFamily="34" charset="-122"/>
              </a:rPr>
              <a:t>进程调度（掌握）</a:t>
            </a:r>
            <a:endParaRPr lang="zh-CN" altLang="en-US" sz="2800" b="1" dirty="0">
              <a:solidFill>
                <a:schemeClr val="tx1"/>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进程调度的功能</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调度方式   非剥夺方式   剥夺方式</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常用的进程调度算法</a:t>
            </a:r>
            <a:endParaRPr lang="zh-CN" altLang="en-US" sz="2400" dirty="0">
              <a:solidFill>
                <a:srgbClr val="1387B7"/>
              </a:solidFill>
              <a:effectLst/>
              <a:latin typeface="微软雅黑" pitchFamily="34" charset="-122"/>
              <a:ea typeface="微软雅黑"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400" dirty="0">
                <a:solidFill>
                  <a:srgbClr val="1387B7"/>
                </a:solidFill>
                <a:effectLst/>
                <a:latin typeface="微软雅黑" pitchFamily="34" charset="-122"/>
                <a:ea typeface="微软雅黑" pitchFamily="34" charset="-122"/>
              </a:rPr>
              <a:t>调度用的进程状态变迁图的分析</a:t>
            </a:r>
            <a:endParaRPr lang="zh-CN" altLang="en-US" sz="2400" dirty="0">
              <a:solidFill>
                <a:srgbClr val="1387B7"/>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4" name="Rectangle 3"/>
          <p:cNvSpPr>
            <a:spLocks noChangeArrowheads="1"/>
          </p:cNvSpPr>
          <p:nvPr/>
        </p:nvSpPr>
        <p:spPr bwMode="auto">
          <a:xfrm>
            <a:off x="678321" y="952519"/>
            <a:ext cx="51974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zh-CN" altLang="en-US" sz="2800" b="1" dirty="0" smtClean="0">
                <a:solidFill>
                  <a:srgbClr val="A50021"/>
                </a:solidFill>
                <a:latin typeface="Times New Roman" panose="02020603050405020304" pitchFamily="18" charset="0"/>
              </a:rPr>
              <a:t>多线程的解决思路</a:t>
            </a:r>
            <a:endParaRPr lang="zh-CN" altLang="en-US" sz="2800" b="1" dirty="0">
              <a:solidFill>
                <a:srgbClr val="A50021"/>
              </a:solidFill>
              <a:latin typeface="Times New Roman" panose="02020603050405020304" pitchFamily="18" charset="0"/>
            </a:endParaRPr>
          </a:p>
        </p:txBody>
      </p:sp>
      <p:sp>
        <p:nvSpPr>
          <p:cNvPr id="11" name="TextBox 22"/>
          <p:cNvSpPr txBox="1">
            <a:spLocks noChangeArrowheads="1"/>
          </p:cNvSpPr>
          <p:nvPr/>
        </p:nvSpPr>
        <p:spPr bwMode="auto">
          <a:xfrm>
            <a:off x="4945063" y="3233738"/>
            <a:ext cx="3746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spcBef>
                <a:spcPct val="50000"/>
              </a:spcBef>
            </a:pPr>
            <a:r>
              <a:rPr lang="zh-CN" altLang="en-US" sz="2000" dirty="0">
                <a:solidFill>
                  <a:srgbClr val="0070C0"/>
                </a:solidFill>
                <a:latin typeface="+mn-ea"/>
                <a:ea typeface="+mn-ea"/>
              </a:rPr>
              <a:t>这种实体就是线程（</a:t>
            </a:r>
            <a:r>
              <a:rPr lang="en-US" altLang="en-US" sz="2000" dirty="0">
                <a:solidFill>
                  <a:srgbClr val="0070C0"/>
                </a:solidFill>
                <a:latin typeface="+mn-ea"/>
                <a:ea typeface="+mn-ea"/>
              </a:rPr>
              <a:t>Thread</a:t>
            </a:r>
            <a:r>
              <a:rPr lang="zh-CN" altLang="en-US" sz="2000" dirty="0">
                <a:solidFill>
                  <a:srgbClr val="0070C0"/>
                </a:solidFill>
                <a:latin typeface="+mn-ea"/>
                <a:ea typeface="+mn-ea"/>
              </a:rPr>
              <a:t>）</a:t>
            </a:r>
            <a:endParaRPr lang="zh-CN" altLang="en-US" sz="2000" dirty="0">
              <a:solidFill>
                <a:srgbClr val="0070C0"/>
              </a:solidFill>
              <a:latin typeface="+mn-ea"/>
              <a:ea typeface="+mn-ea"/>
            </a:endParaRPr>
          </a:p>
        </p:txBody>
      </p:sp>
      <p:grpSp>
        <p:nvGrpSpPr>
          <p:cNvPr id="12" name="组合 11"/>
          <p:cNvGrpSpPr/>
          <p:nvPr/>
        </p:nvGrpSpPr>
        <p:grpSpPr bwMode="auto">
          <a:xfrm>
            <a:off x="808038" y="1735138"/>
            <a:ext cx="6621462" cy="1281112"/>
            <a:chOff x="816423" y="1058852"/>
            <a:chExt cx="6622621" cy="1280594"/>
          </a:xfrm>
        </p:grpSpPr>
        <p:sp>
          <p:nvSpPr>
            <p:cNvPr id="13" name="矩形 16"/>
            <p:cNvSpPr>
              <a:spLocks noChangeArrowheads="1"/>
            </p:cNvSpPr>
            <p:nvPr/>
          </p:nvSpPr>
          <p:spPr bwMode="auto">
            <a:xfrm>
              <a:off x="893738" y="1058852"/>
              <a:ext cx="65453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spcBef>
                  <a:spcPct val="50000"/>
                </a:spcBef>
              </a:pPr>
              <a:r>
                <a:rPr lang="zh-CN" altLang="en-US" sz="2400" b="0" dirty="0">
                  <a:solidFill>
                    <a:schemeClr val="tx1"/>
                  </a:solidFill>
                  <a:latin typeface="+mn-ea"/>
                  <a:ea typeface="+mn-ea"/>
                </a:rPr>
                <a:t>在进程内部增加一类实体，满足以下特性：</a:t>
              </a:r>
              <a:endParaRPr lang="zh-CN" altLang="en-US" sz="2400" b="0" dirty="0">
                <a:solidFill>
                  <a:schemeClr val="tx1"/>
                </a:solidFill>
                <a:latin typeface="+mn-ea"/>
                <a:ea typeface="+mn-ea"/>
              </a:endParaRPr>
            </a:p>
          </p:txBody>
        </p:sp>
        <p:sp>
          <p:nvSpPr>
            <p:cNvPr id="14" name="TextBox 23"/>
            <p:cNvSpPr txBox="1">
              <a:spLocks noChangeArrowheads="1"/>
            </p:cNvSpPr>
            <p:nvPr/>
          </p:nvSpPr>
          <p:spPr bwMode="auto">
            <a:xfrm>
              <a:off x="816423" y="1877781"/>
              <a:ext cx="5394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rgbClr val="4138FA"/>
                  </a:solidFill>
                  <a:latin typeface="Arial" panose="020B0604020202020204" pitchFamily="34" charset="0"/>
                  <a:ea typeface="宋体" pitchFamily="2" charset="-122"/>
                </a:defRPr>
              </a:lvl1pPr>
              <a:lvl2pPr>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marL="0" lvl="1"/>
              <a:r>
                <a:rPr lang="zh-CN" altLang="en-US" sz="2400" b="0">
                  <a:solidFill>
                    <a:schemeClr val="tx1"/>
                  </a:solidFill>
                  <a:latin typeface="+mn-ea"/>
                  <a:ea typeface="+mn-ea"/>
                </a:rPr>
                <a:t>（</a:t>
              </a:r>
              <a:r>
                <a:rPr lang="en-US" altLang="en-US" sz="2400" b="0">
                  <a:solidFill>
                    <a:schemeClr val="tx1"/>
                  </a:solidFill>
                  <a:latin typeface="+mn-ea"/>
                  <a:ea typeface="+mn-ea"/>
                </a:rPr>
                <a:t>2</a:t>
              </a:r>
              <a:r>
                <a:rPr lang="zh-CN" altLang="en-US" sz="2400" b="0">
                  <a:solidFill>
                    <a:schemeClr val="tx1"/>
                  </a:solidFill>
                  <a:latin typeface="+mn-ea"/>
                  <a:ea typeface="+mn-ea"/>
                </a:rPr>
                <a:t>）实体之间共享相同的地址空间</a:t>
              </a:r>
              <a:endParaRPr lang="en-US" altLang="zh-CN" sz="2400" b="0">
                <a:solidFill>
                  <a:schemeClr val="tx1"/>
                </a:solidFill>
                <a:latin typeface="+mn-ea"/>
                <a:ea typeface="+mn-ea"/>
              </a:endParaRPr>
            </a:p>
          </p:txBody>
        </p:sp>
        <p:sp>
          <p:nvSpPr>
            <p:cNvPr id="15" name="TextBox 24"/>
            <p:cNvSpPr txBox="1">
              <a:spLocks noChangeArrowheads="1"/>
            </p:cNvSpPr>
            <p:nvPr/>
          </p:nvSpPr>
          <p:spPr bwMode="auto">
            <a:xfrm>
              <a:off x="816423" y="1458962"/>
              <a:ext cx="4536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4138FA"/>
                  </a:solidFill>
                  <a:latin typeface="Arial" panose="020B0604020202020204" pitchFamily="34" charset="0"/>
                  <a:ea typeface="宋体" pitchFamily="2" charset="-122"/>
                </a:defRPr>
              </a:lvl1pPr>
              <a:lvl2pPr marL="742950" indent="-285750">
                <a:defRPr sz="1400" b="1">
                  <a:solidFill>
                    <a:srgbClr val="4138FA"/>
                  </a:solidFill>
                  <a:latin typeface="Arial" panose="020B0604020202020204" pitchFamily="34" charset="0"/>
                  <a:ea typeface="宋体" pitchFamily="2" charset="-122"/>
                </a:defRPr>
              </a:lvl2pPr>
              <a:lvl3pPr marL="1143000" indent="-228600">
                <a:defRPr sz="1400" b="1">
                  <a:solidFill>
                    <a:srgbClr val="4138FA"/>
                  </a:solidFill>
                  <a:latin typeface="Arial" panose="020B0604020202020204" pitchFamily="34" charset="0"/>
                  <a:ea typeface="宋体" pitchFamily="2" charset="-122"/>
                </a:defRPr>
              </a:lvl3pPr>
              <a:lvl4pPr marL="1600200" indent="-228600">
                <a:defRPr sz="1400" b="1">
                  <a:solidFill>
                    <a:srgbClr val="4138FA"/>
                  </a:solidFill>
                  <a:latin typeface="Arial" panose="020B0604020202020204" pitchFamily="34" charset="0"/>
                  <a:ea typeface="宋体" pitchFamily="2" charset="-122"/>
                </a:defRPr>
              </a:lvl4pPr>
              <a:lvl5pPr marL="2057400" indent="-228600">
                <a:defRPr sz="1400" b="1">
                  <a:solidFill>
                    <a:srgbClr val="4138FA"/>
                  </a:solidFill>
                  <a:latin typeface="Arial" panose="020B0604020202020204" pitchFamily="34" charset="0"/>
                  <a:ea typeface="宋体" pitchFamily="2" charset="-122"/>
                </a:defRPr>
              </a:lvl5pPr>
              <a:lvl6pPr marL="25146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6pPr>
              <a:lvl7pPr marL="29718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7pPr>
              <a:lvl8pPr marL="34290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8pPr>
              <a:lvl9pPr marL="3886200" indent="-228600" eaLnBrk="0" fontAlgn="base" hangingPunct="0">
                <a:spcBef>
                  <a:spcPct val="0"/>
                </a:spcBef>
                <a:spcAft>
                  <a:spcPct val="0"/>
                </a:spcAft>
                <a:defRPr sz="1400" b="1">
                  <a:solidFill>
                    <a:srgbClr val="4138FA"/>
                  </a:solidFill>
                  <a:latin typeface="Arial" panose="020B0604020202020204" pitchFamily="34" charset="0"/>
                  <a:ea typeface="宋体" pitchFamily="2" charset="-122"/>
                </a:defRPr>
              </a:lvl9pPr>
            </a:lstStyle>
            <a:p>
              <a:pPr>
                <a:spcBef>
                  <a:spcPct val="50000"/>
                </a:spcBef>
              </a:pPr>
              <a:r>
                <a:rPr lang="zh-CN" altLang="en-US" sz="2400" b="0">
                  <a:solidFill>
                    <a:schemeClr val="tx1"/>
                  </a:solidFill>
                  <a:latin typeface="+mn-ea"/>
                  <a:ea typeface="+mn-ea"/>
                </a:rPr>
                <a:t>（</a:t>
              </a:r>
              <a:r>
                <a:rPr lang="en-US" altLang="en-US" sz="2400" b="0">
                  <a:solidFill>
                    <a:schemeClr val="tx1"/>
                  </a:solidFill>
                  <a:latin typeface="+mn-ea"/>
                  <a:ea typeface="+mn-ea"/>
                </a:rPr>
                <a:t>1</a:t>
              </a:r>
              <a:r>
                <a:rPr lang="zh-CN" altLang="en-US" sz="2400" b="0">
                  <a:solidFill>
                    <a:schemeClr val="tx1"/>
                  </a:solidFill>
                  <a:latin typeface="+mn-ea"/>
                  <a:ea typeface="+mn-ea"/>
                </a:rPr>
                <a:t>）实体之间可以并发执行</a:t>
              </a:r>
              <a:endParaRPr lang="en-US" altLang="zh-CN" sz="2400" b="0">
                <a:solidFill>
                  <a:schemeClr val="tx1"/>
                </a:solidFill>
                <a:latin typeface="+mn-ea"/>
                <a:ea typeface="+mn-ea"/>
              </a:endParaRPr>
            </a:p>
          </p:txBody>
        </p:sp>
      </p:grpSp>
      <p:sp>
        <p:nvSpPr>
          <p:cNvPr id="16" name="Rectangle 4"/>
          <p:cNvSpPr>
            <a:spLocks noChangeArrowheads="1"/>
          </p:cNvSpPr>
          <p:nvPr/>
        </p:nvSpPr>
        <p:spPr bwMode="auto">
          <a:xfrm>
            <a:off x="471153" y="3991086"/>
            <a:ext cx="10809287"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00000"/>
              </a:lnSpc>
              <a:spcBef>
                <a:spcPct val="25000"/>
              </a:spcBef>
              <a:buClr>
                <a:schemeClr val="tx2"/>
              </a:buClr>
              <a:buSzPct val="95000"/>
              <a:buFont typeface="Wingdings" panose="05000000000000000000" pitchFamily="2" charset="2"/>
              <a:buNone/>
              <a:defRPr/>
            </a:pPr>
            <a:r>
              <a:rPr lang="zh-CN" altLang="en-US" sz="2800" dirty="0" smtClean="0">
                <a:solidFill>
                  <a:srgbClr val="A50021"/>
                </a:solidFill>
                <a:latin typeface="+mn-ea"/>
              </a:rPr>
              <a:t>引入线程的动机</a:t>
            </a:r>
            <a:endParaRPr lang="en-US" altLang="zh-CN" sz="2800" dirty="0" smtClean="0">
              <a:solidFill>
                <a:srgbClr val="A50021"/>
              </a:solidFill>
              <a:latin typeface="+mn-ea"/>
            </a:endParaRPr>
          </a:p>
          <a:p>
            <a:pPr lvl="1" eaLnBrk="1" hangingPunct="1">
              <a:lnSpc>
                <a:spcPct val="100000"/>
              </a:lnSpc>
              <a:buClr>
                <a:schemeClr val="tx2"/>
              </a:buClr>
              <a:buSzPct val="95000"/>
              <a:buFont typeface="Arial" panose="020B0604020202020204" pitchFamily="34" charset="0"/>
              <a:buChar char="•"/>
              <a:defRPr/>
            </a:pPr>
            <a:r>
              <a:rPr lang="zh-CN" altLang="en-US" sz="2400" dirty="0">
                <a:solidFill>
                  <a:schemeClr val="tx1"/>
                </a:solidFill>
                <a:effectLst/>
                <a:latin typeface="+mn-ea"/>
              </a:rPr>
              <a:t>分离进程的功能：作为独立运行的活动单位，但不作为竞争系统资源的基本单位（避免频繁的切换）</a:t>
            </a:r>
            <a:endParaRPr lang="en-US" altLang="zh-CN" sz="2400" dirty="0">
              <a:solidFill>
                <a:schemeClr val="tx1"/>
              </a:solidFill>
              <a:effectLst/>
              <a:latin typeface="+mn-ea"/>
            </a:endParaRPr>
          </a:p>
          <a:p>
            <a:pPr lvl="1" eaLnBrk="1" hangingPunct="1">
              <a:lnSpc>
                <a:spcPct val="100000"/>
              </a:lnSpc>
              <a:buClr>
                <a:schemeClr val="tx2"/>
              </a:buClr>
              <a:buSzPct val="95000"/>
              <a:buFont typeface="Arial" panose="020B0604020202020204" pitchFamily="34" charset="0"/>
              <a:buChar char="•"/>
              <a:defRPr/>
            </a:pPr>
            <a:r>
              <a:rPr lang="zh-CN" altLang="en-US" sz="2400" dirty="0" smtClean="0">
                <a:solidFill>
                  <a:schemeClr val="tx1"/>
                </a:solidFill>
                <a:effectLst/>
                <a:latin typeface="+mn-ea"/>
              </a:rPr>
              <a:t>减少</a:t>
            </a:r>
            <a:r>
              <a:rPr lang="zh-CN" altLang="en-US" sz="2400" dirty="0">
                <a:solidFill>
                  <a:schemeClr val="tx1"/>
                </a:solidFill>
                <a:effectLst/>
                <a:latin typeface="+mn-ea"/>
              </a:rPr>
              <a:t>程序并发执行时的时空开销，使得并发粒度更细、并发性更好</a:t>
            </a:r>
            <a:endParaRPr lang="zh-CN" altLang="en-US" sz="2400" dirty="0">
              <a:solidFill>
                <a:schemeClr val="tx1"/>
              </a:solidFill>
              <a:effectLst/>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 calcmode="lin" valueType="num">
                                      <p:cBhvr additive="base">
                                        <p:cTn id="16" dur="10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 calcmode="lin" valueType="num">
                                      <p:cBhvr additive="base">
                                        <p:cTn id="22" dur="10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16">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 calcmode="lin" valueType="num">
                                      <p:cBhvr additive="base">
                                        <p:cTn id="26" dur="10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7" dur="10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4" name="Rectangle 3"/>
          <p:cNvSpPr>
            <a:spLocks noChangeArrowheads="1"/>
          </p:cNvSpPr>
          <p:nvPr/>
        </p:nvSpPr>
        <p:spPr bwMode="auto">
          <a:xfrm>
            <a:off x="678322" y="839787"/>
            <a:ext cx="519747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smtClean="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什么是线程</a:t>
            </a:r>
            <a:endParaRPr lang="zh-CN" altLang="en-US" sz="2800" b="1" dirty="0">
              <a:solidFill>
                <a:srgbClr val="335F90"/>
              </a:solidFill>
              <a:latin typeface="Times New Roman" panose="02020603050405020304" pitchFamily="18" charset="0"/>
            </a:endParaRPr>
          </a:p>
        </p:txBody>
      </p:sp>
      <p:sp>
        <p:nvSpPr>
          <p:cNvPr id="5" name="Rectangle 4"/>
          <p:cNvSpPr>
            <a:spLocks noChangeArrowheads="1"/>
          </p:cNvSpPr>
          <p:nvPr/>
        </p:nvSpPr>
        <p:spPr bwMode="auto">
          <a:xfrm>
            <a:off x="1067259" y="1436687"/>
            <a:ext cx="9949991" cy="194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(1) </a:t>
            </a:r>
            <a:r>
              <a:rPr lang="zh-CN" altLang="en-US" sz="2600" b="1" dirty="0">
                <a:solidFill>
                  <a:prstClr val="black"/>
                </a:solidFill>
                <a:effectLst/>
                <a:latin typeface="微软雅黑" pitchFamily="34" charset="-122"/>
                <a:ea typeface="微软雅黑" pitchFamily="34" charset="-122"/>
              </a:rPr>
              <a:t>线程定义</a:t>
            </a:r>
            <a:endParaRPr lang="zh-CN" altLang="en-US" sz="2600" b="1" dirty="0">
              <a:solidFill>
                <a:prstClr val="black"/>
              </a:solidFill>
              <a:effectLst/>
              <a:latin typeface="微软雅黑" pitchFamily="34" charset="-122"/>
              <a:ea typeface="微软雅黑"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线程是比进程更小的活动单位，它是进程中的一个执行路径。</a:t>
            </a:r>
            <a:endParaRPr lang="zh-CN" altLang="en-US" sz="240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itchFamily="34" charset="-122"/>
                <a:ea typeface="微软雅黑" pitchFamily="34" charset="-122"/>
              </a:rPr>
              <a:t>(2) </a:t>
            </a:r>
            <a:r>
              <a:rPr lang="zh-CN" altLang="en-US" sz="2600" b="1" dirty="0">
                <a:solidFill>
                  <a:prstClr val="black"/>
                </a:solidFill>
                <a:effectLst/>
                <a:latin typeface="微软雅黑" pitchFamily="34" charset="-122"/>
                <a:ea typeface="微软雅黑" pitchFamily="34" charset="-122"/>
              </a:rPr>
              <a:t>线程可以这样来描述</a:t>
            </a:r>
            <a:endParaRPr lang="zh-CN" altLang="en-US" sz="2600" b="1" dirty="0">
              <a:solidFill>
                <a:prstClr val="black"/>
              </a:solidFill>
              <a:effectLst/>
              <a:latin typeface="微软雅黑" pitchFamily="34" charset="-122"/>
              <a:ea typeface="微软雅黑" pitchFamily="34" charset="-122"/>
            </a:endParaRPr>
          </a:p>
        </p:txBody>
      </p:sp>
      <p:sp>
        <p:nvSpPr>
          <p:cNvPr id="6" name="Rectangle 8"/>
          <p:cNvSpPr>
            <a:spLocks noChangeArrowheads="1"/>
          </p:cNvSpPr>
          <p:nvPr/>
        </p:nvSpPr>
        <p:spPr bwMode="auto">
          <a:xfrm>
            <a:off x="1384421" y="3548028"/>
            <a:ext cx="8885237" cy="305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进程中的一条执行路径； </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 它有自己私用的堆栈和处理机执行环境 ；</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 它与父进程共享分配给父进程的主存；</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 它是单个进程所创建的许多个同时存在的线程中的一个。</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endParaRPr lang="en-US" altLang="zh-CN"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solidFill>
                  <a:schemeClr val="tx2"/>
                </a:solidFill>
              </a:rPr>
              <a:t>进程及进程管理</a:t>
            </a:r>
            <a:r>
              <a:rPr lang="en-US" altLang="zh-CN" sz="2800">
                <a:solidFill>
                  <a:schemeClr val="tx2"/>
                </a:solidFill>
              </a:rPr>
              <a:t>——</a:t>
            </a:r>
            <a:r>
              <a:rPr lang="zh-CN" altLang="en-US" sz="2800">
                <a:solidFill>
                  <a:schemeClr val="tx2"/>
                </a:solidFill>
              </a:rPr>
              <a:t>线程概念及特点</a:t>
            </a:r>
            <a:endParaRPr lang="zh-CN" altLang="en-US" sz="2800" dirty="0">
              <a:solidFill>
                <a:schemeClr val="tx2"/>
              </a:solidFill>
            </a:endParaRPr>
          </a:p>
        </p:txBody>
      </p:sp>
      <p:sp>
        <p:nvSpPr>
          <p:cNvPr id="3" name="Rectangle 5"/>
          <p:cNvSpPr>
            <a:spLocks noChangeArrowheads="1"/>
          </p:cNvSpPr>
          <p:nvPr/>
        </p:nvSpPr>
        <p:spPr bwMode="auto">
          <a:xfrm>
            <a:off x="603251" y="830079"/>
            <a:ext cx="83185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smtClean="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线程的特点 </a:t>
            </a:r>
            <a:endParaRPr lang="zh-CN" altLang="en-US" sz="2800" b="1" dirty="0">
              <a:solidFill>
                <a:srgbClr val="335F90"/>
              </a:solidFill>
              <a:latin typeface="Times New Roman" panose="02020603050405020304" pitchFamily="18" charset="0"/>
            </a:endParaRPr>
          </a:p>
        </p:txBody>
      </p:sp>
      <p:sp>
        <p:nvSpPr>
          <p:cNvPr id="4" name="Rectangle 6"/>
          <p:cNvSpPr>
            <a:spLocks noChangeArrowheads="1"/>
          </p:cNvSpPr>
          <p:nvPr/>
        </p:nvSpPr>
        <p:spPr bwMode="auto">
          <a:xfrm>
            <a:off x="798123" y="1532483"/>
            <a:ext cx="10339569" cy="475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itchFamily="34" charset="-122"/>
                <a:ea typeface="微软雅黑" pitchFamily="34" charset="-122"/>
              </a:rPr>
              <a:t> </a:t>
            </a:r>
            <a:r>
              <a:rPr lang="zh-CN" altLang="en-US" dirty="0">
                <a:solidFill>
                  <a:prstClr val="black"/>
                </a:solidFill>
                <a:latin typeface="微软雅黑" pitchFamily="34" charset="-122"/>
                <a:ea typeface="微软雅黑" pitchFamily="34" charset="-122"/>
              </a:rPr>
              <a:t>线程是比进程更小的活动单位，它是进程中的一个执行路径。 创建一个线程比创建一个进程开销要小得多。 </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sym typeface="Symbol" panose="05050102010706020507" pitchFamily="18" charset="2"/>
              </a:rPr>
              <a:t> 实现线程间通信十分方便，因为</a:t>
            </a:r>
            <a:r>
              <a:rPr lang="zh-CN" altLang="en-US" dirty="0">
                <a:solidFill>
                  <a:prstClr val="black"/>
                </a:solidFill>
                <a:latin typeface="微软雅黑" pitchFamily="34" charset="-122"/>
                <a:ea typeface="微软雅黑" pitchFamily="34" charset="-122"/>
              </a:rPr>
              <a:t>一个进程创建的多个线程可以共享地址区域和数据。</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 线程是一个动态的概念。</a:t>
            </a:r>
            <a:endParaRPr lang="zh-CN" altLang="en-US" dirty="0">
              <a:solidFill>
                <a:prstClr val="black"/>
              </a:solidFill>
              <a:latin typeface="微软雅黑" pitchFamily="34" charset="-122"/>
              <a:ea typeface="微软雅黑"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itchFamily="34" charset="-122"/>
                <a:ea typeface="微软雅黑" pitchFamily="34" charset="-122"/>
              </a:rPr>
              <a:t> 在进程内创建多线程，可以提高系统的并行处理能力，加快进程的处理速度</a:t>
            </a:r>
            <a:r>
              <a:rPr lang="zh-CN" altLang="en-US" dirty="0" smtClean="0">
                <a:solidFill>
                  <a:prstClr val="black"/>
                </a:solidFill>
                <a:latin typeface="微软雅黑" pitchFamily="34" charset="-122"/>
                <a:ea typeface="微软雅黑" pitchFamily="34" charset="-122"/>
              </a:rPr>
              <a:t>。</a:t>
            </a:r>
            <a:endParaRPr lang="zh-CN" altLang="en-US" dirty="0">
              <a:solidFill>
                <a:prstClr val="black"/>
              </a:solidFill>
              <a:latin typeface="微软雅黑" pitchFamily="34" charset="-122"/>
              <a:ea typeface="微软雅黑" pitchFamily="34" charset="-122"/>
            </a:endParaRPr>
          </a:p>
          <a:p>
            <a:pPr lvl="2" eaLnBrk="1" hangingPunct="1">
              <a:lnSpc>
                <a:spcPct val="130000"/>
              </a:lnSpc>
            </a:pPr>
            <a:endParaRPr lang="en-US" altLang="zh-CN"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13418</Words>
  <Application>WPS 演示</Application>
  <PresentationFormat>宽屏</PresentationFormat>
  <Paragraphs>1110</Paragraphs>
  <Slides>60</Slides>
  <Notes>0</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87" baseType="lpstr">
      <vt:lpstr>Arial</vt:lpstr>
      <vt:lpstr>宋体</vt:lpstr>
      <vt:lpstr>Wingdings</vt:lpstr>
      <vt:lpstr>微软雅黑</vt:lpstr>
      <vt:lpstr>Segoe UI</vt:lpstr>
      <vt:lpstr>等线</vt:lpstr>
      <vt:lpstr>等线</vt:lpstr>
      <vt:lpstr>义启小楷书</vt:lpstr>
      <vt:lpstr>汉仪楷体简</vt:lpstr>
      <vt:lpstr>Times New Roman</vt:lpstr>
      <vt:lpstr>GungsuhChe</vt:lpstr>
      <vt:lpstr>汉仪书宋二KW</vt:lpstr>
      <vt:lpstr>Symbol</vt:lpstr>
      <vt:lpstr>Kingsoft Sign</vt:lpstr>
      <vt:lpstr>黑体</vt:lpstr>
      <vt:lpstr>汉仪中黑KW</vt:lpstr>
      <vt:lpstr>MT Extra</vt:lpstr>
      <vt:lpstr>Garamond</vt:lpstr>
      <vt:lpstr>宋体</vt:lpstr>
      <vt:lpstr>Arial Unicode MS</vt:lpstr>
      <vt:lpstr>等线 Light</vt:lpstr>
      <vt:lpstr>汉仪中等线KW</vt:lpstr>
      <vt:lpstr>微软雅黑</vt:lpstr>
      <vt:lpstr>宋体-简</vt:lpstr>
      <vt:lpstr>Office 主题​​</vt:lpstr>
      <vt:lpstr>1_Office 主题​​</vt:lpstr>
      <vt:lpstr>Visio.Drawing.11</vt:lpstr>
      <vt:lpstr>PowerPoint 演示文稿</vt:lpstr>
      <vt:lpstr>进程及进程管理——进程通信</vt:lpstr>
      <vt:lpstr>进程及进程管理——进程通信</vt:lpstr>
      <vt:lpstr>提纲</vt:lpstr>
      <vt:lpstr>进程及进程管理——线程概念及特点</vt:lpstr>
      <vt:lpstr>进程及进程管理——线程概念及特点</vt:lpstr>
      <vt:lpstr>进程及进程管理——线程概念及特点</vt:lpstr>
      <vt:lpstr>进程及进程管理——线程概念及特点</vt:lpstr>
      <vt:lpstr>进程及进程管理——线程概念及特点</vt:lpstr>
      <vt:lpstr>进程及进程管理——线程概念及特点</vt:lpstr>
      <vt:lpstr>进程及进程管理——线程概念及特点</vt:lpstr>
      <vt:lpstr>进程及进程管理——线程概念及特点</vt:lpstr>
      <vt:lpstr>进程及进程管理——线程概念及特点</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进程及进程管理——操作系统的并发机制实例</vt:lpstr>
      <vt:lpstr>提纲</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进程及进程管理——UNIX进程调度</vt:lpstr>
      <vt:lpstr>进程及进程管理——UNIX进程调度</vt:lpstr>
      <vt:lpstr>进程及进程管理——UNIX进程调度</vt:lpstr>
      <vt:lpstr>进程及进程管理——进程调度</vt:lpstr>
      <vt:lpstr>进程及进程管理——进程调度</vt:lpstr>
      <vt:lpstr>进程及进程管理——进程调度</vt:lpstr>
      <vt:lpstr>进程及进程管理——进程调度</vt:lpstr>
      <vt:lpstr>进程及进程管理——小结</vt:lpstr>
      <vt:lpstr>进程及进程管理——小结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Krrrwytin</cp:lastModifiedBy>
  <cp:revision>2154</cp:revision>
  <cp:lastPrinted>2023-02-24T09:01:40Z</cp:lastPrinted>
  <dcterms:created xsi:type="dcterms:W3CDTF">2023-02-24T09:01:40Z</dcterms:created>
  <dcterms:modified xsi:type="dcterms:W3CDTF">2023-02-24T09:01:40Z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2052-4.6.1.7451</vt:lpwstr>
  </property>
  <property fmtid="{D5CDD505-2E9C-101B-9397-08002B2CF9AE}" pid="3" name="ICV">
    <vt:lpwstr>275207E53C55956DF47CF863A7409A85</vt:lpwstr>
  </property>
</Properties>
</file>