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1" r:id="rId2"/>
  </p:sldMasterIdLst>
  <p:notesMasterIdLst>
    <p:notesMasterId r:id="rId97"/>
  </p:notesMasterIdLst>
  <p:handoutMasterIdLst>
    <p:handoutMasterId r:id="rId98"/>
  </p:handoutMasterIdLst>
  <p:sldIdLst>
    <p:sldId id="7610" r:id="rId3"/>
    <p:sldId id="4751" r:id="rId4"/>
    <p:sldId id="7612" r:id="rId5"/>
    <p:sldId id="7613" r:id="rId6"/>
    <p:sldId id="7614" r:id="rId7"/>
    <p:sldId id="7615" r:id="rId8"/>
    <p:sldId id="7616" r:id="rId9"/>
    <p:sldId id="7617" r:id="rId10"/>
    <p:sldId id="7618" r:id="rId11"/>
    <p:sldId id="7619" r:id="rId12"/>
    <p:sldId id="7620" r:id="rId13"/>
    <p:sldId id="7737" r:id="rId14"/>
    <p:sldId id="7622" r:id="rId15"/>
    <p:sldId id="7623" r:id="rId16"/>
    <p:sldId id="7624" r:id="rId17"/>
    <p:sldId id="7625" r:id="rId18"/>
    <p:sldId id="7626" r:id="rId19"/>
    <p:sldId id="7627" r:id="rId20"/>
    <p:sldId id="7628" r:id="rId21"/>
    <p:sldId id="7629" r:id="rId22"/>
    <p:sldId id="7630" r:id="rId23"/>
    <p:sldId id="7631" r:id="rId24"/>
    <p:sldId id="7632" r:id="rId25"/>
    <p:sldId id="7633" r:id="rId26"/>
    <p:sldId id="7738" r:id="rId27"/>
    <p:sldId id="7635" r:id="rId28"/>
    <p:sldId id="7636" r:id="rId29"/>
    <p:sldId id="7637" r:id="rId30"/>
    <p:sldId id="7638" r:id="rId31"/>
    <p:sldId id="7639" r:id="rId32"/>
    <p:sldId id="7640" r:id="rId33"/>
    <p:sldId id="7641" r:id="rId34"/>
    <p:sldId id="7642" r:id="rId35"/>
    <p:sldId id="7643" r:id="rId36"/>
    <p:sldId id="7739" r:id="rId37"/>
    <p:sldId id="7645" r:id="rId38"/>
    <p:sldId id="7646" r:id="rId39"/>
    <p:sldId id="7647" r:id="rId40"/>
    <p:sldId id="7648" r:id="rId41"/>
    <p:sldId id="7649" r:id="rId42"/>
    <p:sldId id="7650" r:id="rId43"/>
    <p:sldId id="7740" r:id="rId44"/>
    <p:sldId id="7652" r:id="rId45"/>
    <p:sldId id="7653" r:id="rId46"/>
    <p:sldId id="7654" r:id="rId47"/>
    <p:sldId id="7655" r:id="rId48"/>
    <p:sldId id="7656" r:id="rId49"/>
    <p:sldId id="7657" r:id="rId50"/>
    <p:sldId id="7741" r:id="rId51"/>
    <p:sldId id="7659" r:id="rId52"/>
    <p:sldId id="7660" r:id="rId53"/>
    <p:sldId id="7661" r:id="rId54"/>
    <p:sldId id="7662" r:id="rId55"/>
    <p:sldId id="7663" r:id="rId56"/>
    <p:sldId id="7664" r:id="rId57"/>
    <p:sldId id="7665" r:id="rId58"/>
    <p:sldId id="7666" r:id="rId59"/>
    <p:sldId id="7667" r:id="rId60"/>
    <p:sldId id="7668" r:id="rId61"/>
    <p:sldId id="7669" r:id="rId62"/>
    <p:sldId id="7670" r:id="rId63"/>
    <p:sldId id="7671" r:id="rId64"/>
    <p:sldId id="7672" r:id="rId65"/>
    <p:sldId id="7673" r:id="rId66"/>
    <p:sldId id="7674" r:id="rId67"/>
    <p:sldId id="7675" r:id="rId68"/>
    <p:sldId id="7676" r:id="rId69"/>
    <p:sldId id="7677" r:id="rId70"/>
    <p:sldId id="7678" r:id="rId71"/>
    <p:sldId id="7679" r:id="rId72"/>
    <p:sldId id="7680" r:id="rId73"/>
    <p:sldId id="7682" r:id="rId74"/>
    <p:sldId id="7683" r:id="rId75"/>
    <p:sldId id="7742" r:id="rId76"/>
    <p:sldId id="7685" r:id="rId77"/>
    <p:sldId id="7686" r:id="rId78"/>
    <p:sldId id="7687" r:id="rId79"/>
    <p:sldId id="7743" r:id="rId80"/>
    <p:sldId id="7689" r:id="rId81"/>
    <p:sldId id="7690" r:id="rId82"/>
    <p:sldId id="7691" r:id="rId83"/>
    <p:sldId id="7692" r:id="rId84"/>
    <p:sldId id="7693" r:id="rId85"/>
    <p:sldId id="7694" r:id="rId86"/>
    <p:sldId id="7695" r:id="rId87"/>
    <p:sldId id="7696" r:id="rId88"/>
    <p:sldId id="7697" r:id="rId89"/>
    <p:sldId id="7698" r:id="rId90"/>
    <p:sldId id="7699" r:id="rId91"/>
    <p:sldId id="7700" r:id="rId92"/>
    <p:sldId id="7702" r:id="rId93"/>
    <p:sldId id="7703" r:id="rId94"/>
    <p:sldId id="7704" r:id="rId95"/>
    <p:sldId id="7705" r:id="rId96"/>
  </p:sldIdLst>
  <p:sldSz cx="12192000" cy="6858000"/>
  <p:notesSz cx="6797675" cy="9928225"/>
  <p:embeddedFontLst>
    <p:embeddedFont>
      <p:font typeface="宋体" panose="02010600030101010101" pitchFamily="2" charset="-122"/>
      <p:regular r:id="rId99"/>
    </p:embeddedFont>
    <p:embeddedFont>
      <p:font typeface="义启小楷书" panose="02010601030101010101" pitchFamily="2" charset="-128"/>
      <p:regular r:id="rId100"/>
    </p:embeddedFont>
    <p:embeddedFont>
      <p:font typeface="等线" panose="02010600030101010101" pitchFamily="2" charset="-122"/>
      <p:regular r:id="rId101"/>
      <p:bold r:id="rId102"/>
    </p:embeddedFont>
    <p:embeddedFont>
      <p:font typeface="等线 Light" panose="02010600030101010101" pitchFamily="2" charset="-122"/>
      <p:regular r:id="rId103"/>
    </p:embeddedFont>
    <p:embeddedFont>
      <p:font typeface="微软雅黑" panose="020B0503020204020204" pitchFamily="34" charset="-122"/>
      <p:regular r:id="rId104"/>
      <p:bold r:id="rId105"/>
    </p:embeddedFont>
    <p:embeddedFont>
      <p:font typeface="Lucida Console" panose="020B0609040504020204" pitchFamily="49" charset="0"/>
      <p:regular r:id="rId106"/>
    </p:embeddedFont>
    <p:embeddedFont>
      <p:font typeface="MT Extra" pitchFamily="2" charset="0"/>
      <p:regular r:id="rId107"/>
    </p:embeddedFont>
    <p:embeddedFont>
      <p:font typeface="Segoe UI" panose="020B0502040204020203" pitchFamily="34" charset="0"/>
      <p:regular r:id="rId108"/>
      <p:bold r:id="rId109"/>
      <p:italic r:id="rId110"/>
      <p:boldItalic r:id="rId111"/>
    </p:embeddedFont>
  </p:embeddedFontLst>
  <p:custDataLst>
    <p:tags r:id="rId1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4997" userDrawn="1">
          <p15:clr>
            <a:srgbClr val="A4A3A4"/>
          </p15:clr>
        </p15:guide>
        <p15:guide id="3" pos="4543" userDrawn="1">
          <p15:clr>
            <a:srgbClr val="A4A3A4"/>
          </p15:clr>
        </p15:guide>
        <p15:guide id="4" pos="2547" userDrawn="1">
          <p15:clr>
            <a:srgbClr val="A4A3A4"/>
          </p15:clr>
        </p15:guide>
        <p15:guide id="5" orient="horz" pos="3113" userDrawn="1">
          <p15:clr>
            <a:srgbClr val="A4A3A4"/>
          </p15:clr>
        </p15:guide>
        <p15:guide id="6" orient="horz" pos="391" userDrawn="1">
          <p15:clr>
            <a:srgbClr val="A4A3A4"/>
          </p15:clr>
        </p15:guide>
        <p15:guide id="8" orient="horz" pos="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D7D31"/>
    <a:srgbClr val="000099"/>
    <a:srgbClr val="335F90"/>
    <a:srgbClr val="0099FF"/>
    <a:srgbClr val="A50021"/>
    <a:srgbClr val="1387B7"/>
    <a:srgbClr val="FFCC00"/>
    <a:srgbClr val="92D05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8" autoAdjust="0"/>
    <p:restoredTop sz="69697" autoAdjust="0"/>
  </p:normalViewPr>
  <p:slideViewPr>
    <p:cSldViewPr snapToGrid="0">
      <p:cViewPr varScale="1">
        <p:scale>
          <a:sx n="115" d="100"/>
          <a:sy n="115" d="100"/>
        </p:scale>
        <p:origin x="768" y="200"/>
      </p:cViewPr>
      <p:guideLst>
        <p:guide orient="horz" pos="2931"/>
        <p:guide pos="4997"/>
        <p:guide pos="4543"/>
        <p:guide pos="2547"/>
        <p:guide orient="horz" pos="3113"/>
        <p:guide orient="horz" pos="391"/>
        <p:guide orient="horz" pos="5"/>
      </p:guideLst>
    </p:cSldViewPr>
  </p:slid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gs" Target="tags/tag1.xml"/><Relationship Id="rId16" Type="http://schemas.openxmlformats.org/officeDocument/2006/relationships/slide" Target="slides/slide14.xml"/><Relationship Id="rId107" Type="http://schemas.openxmlformats.org/officeDocument/2006/relationships/font" Target="fonts/font9.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4.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5.fntdata"/><Relationship Id="rId108" Type="http://schemas.openxmlformats.org/officeDocument/2006/relationships/font" Target="fonts/font10.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8.fntdata"/><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font" Target="fonts/font1.fntdata"/><Relationship Id="rId10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11.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104"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12.fntdata"/><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2.fntdata"/><Relationship Id="rId105"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t>2022/9/25</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t>2022/9/25</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fld>
            <a:endParaRPr lang="zh-CN" altLang="en-US"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1370C-D34B-9CB8-1157-5845938DF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C7E413-A7CC-42AB-2050-20C616B7E0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872C67-892D-B813-2696-FC8507A8FB39}"/>
              </a:ext>
            </a:extLst>
          </p:cNvPr>
          <p:cNvSpPr>
            <a:spLocks noGrp="1"/>
          </p:cNvSpPr>
          <p:nvPr>
            <p:ph type="dt" sz="half" idx="10"/>
          </p:nvPr>
        </p:nvSpPr>
        <p:spPr/>
        <p:txBody>
          <a:bodyPr/>
          <a:lstStyle/>
          <a:p>
            <a:fld id="{420C2B4F-B315-4AEE-AD0A-906BD70E9D26}" type="datetimeFigureOut">
              <a:rPr lang="zh-CN" altLang="en-US" smtClean="0"/>
              <a:t>2022/9/25</a:t>
            </a:fld>
            <a:endParaRPr lang="zh-CN" altLang="en-US"/>
          </a:p>
        </p:txBody>
      </p:sp>
      <p:sp>
        <p:nvSpPr>
          <p:cNvPr id="5" name="页脚占位符 4">
            <a:extLst>
              <a:ext uri="{FF2B5EF4-FFF2-40B4-BE49-F238E27FC236}">
                <a16:creationId xmlns:a16="http://schemas.microsoft.com/office/drawing/2014/main" id="{12D17D77-4797-66B0-5615-626949E210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F7B80-0CCD-87F5-C732-430CF1E1970B}"/>
              </a:ext>
            </a:extLst>
          </p:cNvPr>
          <p:cNvSpPr>
            <a:spLocks noGrp="1"/>
          </p:cNvSpPr>
          <p:nvPr>
            <p:ph type="sldNum" sz="quarter" idx="12"/>
          </p:nvPr>
        </p:nvSpPr>
        <p:spPr/>
        <p:txBody>
          <a:bodyPr/>
          <a:lstStyle/>
          <a:p>
            <a:fld id="{558B19D7-F1A2-43C4-8C0D-05B8FB51EA3C}" type="slidenum">
              <a:rPr lang="zh-CN" altLang="en-US" smtClean="0"/>
              <a:t>‹#›</a:t>
            </a:fld>
            <a:endParaRPr lang="zh-CN" altLang="en-US"/>
          </a:p>
        </p:txBody>
      </p:sp>
    </p:spTree>
    <p:extLst>
      <p:ext uri="{BB962C8B-B14F-4D97-AF65-F5344CB8AC3E}">
        <p14:creationId xmlns:p14="http://schemas.microsoft.com/office/powerpoint/2010/main" val="9153731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84BA11-5D4C-1551-F114-5040AF629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A83358-049F-5F46-91E5-54C9EFBD3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176183-9480-D0D1-6AD3-BD4BD99DC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t>2022/9/25</a:t>
            </a:fld>
            <a:endParaRPr lang="zh-CN" altLang="en-US"/>
          </a:p>
        </p:txBody>
      </p:sp>
      <p:sp>
        <p:nvSpPr>
          <p:cNvPr id="5" name="页脚占位符 4">
            <a:extLst>
              <a:ext uri="{FF2B5EF4-FFF2-40B4-BE49-F238E27FC236}">
                <a16:creationId xmlns:a16="http://schemas.microsoft.com/office/drawing/2014/main" id="{A87E4784-CE7B-5435-C635-BA9FCBBD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A765BB-9FC4-48EA-13F2-69E4F019C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t>‹#›</a:t>
            </a:fld>
            <a:endParaRPr lang="zh-CN" altLang="en-US"/>
          </a:p>
        </p:txBody>
      </p:sp>
    </p:spTree>
    <p:extLst>
      <p:ext uri="{BB962C8B-B14F-4D97-AF65-F5344CB8AC3E}">
        <p14:creationId xmlns:p14="http://schemas.microsoft.com/office/powerpoint/2010/main" val="1663862377"/>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a:extLst>
              <a:ext uri="{FF2B5EF4-FFF2-40B4-BE49-F238E27FC236}">
                <a16:creationId xmlns:a16="http://schemas.microsoft.com/office/drawing/2014/main" id="{FFABC4E3-9008-1252-55AD-4B3208516484}"/>
              </a:ext>
            </a:extLst>
          </p:cNvPr>
          <p:cNvPicPr>
            <a:picLocks noChangeAspect="1"/>
          </p:cNvPicPr>
          <p:nvPr/>
        </p:nvPicPr>
        <p:blipFill>
          <a:blip r:embed="rId2">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a:extLst>
              <a:ext uri="{FF2B5EF4-FFF2-40B4-BE49-F238E27FC236}">
                <a16:creationId xmlns:a16="http://schemas.microsoft.com/office/drawing/2014/main" id="{3C306242-1912-1CE6-24E4-71CC43A84D55}"/>
              </a:ext>
            </a:extLst>
          </p:cNvPr>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5F90"/>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BB571A97-6D78-3238-27A7-F9892A690A6B}"/>
              </a:ext>
            </a:extLst>
          </p:cNvPr>
          <p:cNvSpPr txBox="1"/>
          <p:nvPr/>
        </p:nvSpPr>
        <p:spPr>
          <a:xfrm>
            <a:off x="692150" y="3094855"/>
            <a:ext cx="108077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第四章 进程及进程管理</a:t>
            </a:r>
          </a:p>
        </p:txBody>
      </p:sp>
      <p:sp>
        <p:nvSpPr>
          <p:cNvPr id="13" name="矩形: 圆角 12">
            <a:extLst>
              <a:ext uri="{FF2B5EF4-FFF2-40B4-BE49-F238E27FC236}">
                <a16:creationId xmlns:a16="http://schemas.microsoft.com/office/drawing/2014/main" id="{AD4BA244-BA5F-F95F-8038-16F87B389C73}"/>
              </a:ext>
            </a:extLst>
          </p:cNvPr>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：邵志远</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463" name="组合 1462">
            <a:extLst>
              <a:ext uri="{FF2B5EF4-FFF2-40B4-BE49-F238E27FC236}">
                <a16:creationId xmlns:a16="http://schemas.microsoft.com/office/drawing/2014/main" id="{F74E75DC-A14B-431B-A421-29C34056D506}"/>
              </a:ext>
            </a:extLst>
          </p:cNvPr>
          <p:cNvGrpSpPr/>
          <p:nvPr/>
        </p:nvGrpSpPr>
        <p:grpSpPr>
          <a:xfrm>
            <a:off x="3195205" y="5684519"/>
            <a:ext cx="5801591" cy="1173481"/>
            <a:chOff x="3195205" y="5355433"/>
            <a:chExt cx="5801591" cy="1502568"/>
          </a:xfrm>
        </p:grpSpPr>
        <p:sp>
          <p:nvSpPr>
            <p:cNvPr id="1464" name="任意多边形: 形状 1463">
              <a:extLst>
                <a:ext uri="{FF2B5EF4-FFF2-40B4-BE49-F238E27FC236}">
                  <a16:creationId xmlns:a16="http://schemas.microsoft.com/office/drawing/2014/main" id="{763CBC8B-063C-44E4-A46B-54C482ED9829}"/>
                </a:ext>
              </a:extLst>
            </p:cNvPr>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5" name="任意多边形: 形状 1464">
              <a:extLst>
                <a:ext uri="{FF2B5EF4-FFF2-40B4-BE49-F238E27FC236}">
                  <a16:creationId xmlns:a16="http://schemas.microsoft.com/office/drawing/2014/main" id="{F087AED9-4415-4603-87D9-67F316B18C43}"/>
                </a:ext>
              </a:extLst>
            </p:cNvPr>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6" name="任意多边形: 形状 1465">
              <a:extLst>
                <a:ext uri="{FF2B5EF4-FFF2-40B4-BE49-F238E27FC236}">
                  <a16:creationId xmlns:a16="http://schemas.microsoft.com/office/drawing/2014/main" id="{5BBDDF1C-1CD4-486B-AA75-6D73B25DA693}"/>
                </a:ext>
              </a:extLst>
            </p:cNvPr>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7" name="任意多边形: 形状 1466">
              <a:extLst>
                <a:ext uri="{FF2B5EF4-FFF2-40B4-BE49-F238E27FC236}">
                  <a16:creationId xmlns:a16="http://schemas.microsoft.com/office/drawing/2014/main" id="{C420D71F-4BC0-45EA-837C-2709B1F447DA}"/>
                </a:ext>
              </a:extLst>
            </p:cNvPr>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8" name="任意多边形: 形状 1467">
              <a:extLst>
                <a:ext uri="{FF2B5EF4-FFF2-40B4-BE49-F238E27FC236}">
                  <a16:creationId xmlns:a16="http://schemas.microsoft.com/office/drawing/2014/main" id="{E95F3514-9CD3-4CB7-8A52-D1B612D92B41}"/>
                </a:ext>
              </a:extLst>
            </p:cNvPr>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9" name="任意多边形: 形状 1468">
              <a:extLst>
                <a:ext uri="{FF2B5EF4-FFF2-40B4-BE49-F238E27FC236}">
                  <a16:creationId xmlns:a16="http://schemas.microsoft.com/office/drawing/2014/main" id="{A00FD6C6-EF1C-4D69-A04A-DA48587D9215}"/>
                </a:ext>
              </a:extLst>
            </p:cNvPr>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0" name="任意多边形: 形状 1469">
              <a:extLst>
                <a:ext uri="{FF2B5EF4-FFF2-40B4-BE49-F238E27FC236}">
                  <a16:creationId xmlns:a16="http://schemas.microsoft.com/office/drawing/2014/main" id="{BC41B059-A18D-4980-961E-F625C2F44674}"/>
                </a:ext>
              </a:extLst>
            </p:cNvPr>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1" name="任意多边形: 形状 1470">
              <a:extLst>
                <a:ext uri="{FF2B5EF4-FFF2-40B4-BE49-F238E27FC236}">
                  <a16:creationId xmlns:a16="http://schemas.microsoft.com/office/drawing/2014/main" id="{EEE811FB-3971-476F-A534-480EC6B90F3B}"/>
                </a:ext>
              </a:extLst>
            </p:cNvPr>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2" name="任意多边形: 形状 1471">
              <a:extLst>
                <a:ext uri="{FF2B5EF4-FFF2-40B4-BE49-F238E27FC236}">
                  <a16:creationId xmlns:a16="http://schemas.microsoft.com/office/drawing/2014/main" id="{432A2015-98EC-4620-9742-15AB7D0AF6D1}"/>
                </a:ext>
              </a:extLst>
            </p:cNvPr>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3" name="任意多边形: 形状 1472">
              <a:extLst>
                <a:ext uri="{FF2B5EF4-FFF2-40B4-BE49-F238E27FC236}">
                  <a16:creationId xmlns:a16="http://schemas.microsoft.com/office/drawing/2014/main" id="{A2117474-704B-4552-BD08-21E184BADEA5}"/>
                </a:ext>
              </a:extLst>
            </p:cNvPr>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4" name="任意多边形: 形状 1473">
              <a:extLst>
                <a:ext uri="{FF2B5EF4-FFF2-40B4-BE49-F238E27FC236}">
                  <a16:creationId xmlns:a16="http://schemas.microsoft.com/office/drawing/2014/main" id="{6AAD5869-6237-401D-9939-B1BA067D812D}"/>
                </a:ext>
              </a:extLst>
            </p:cNvPr>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5" name="任意多边形: 形状 1474">
              <a:extLst>
                <a:ext uri="{FF2B5EF4-FFF2-40B4-BE49-F238E27FC236}">
                  <a16:creationId xmlns:a16="http://schemas.microsoft.com/office/drawing/2014/main" id="{7E5C6484-AE2D-4A89-8B79-0DC711E3272A}"/>
                </a:ext>
              </a:extLst>
            </p:cNvPr>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6" name="任意多边形: 形状 1475">
              <a:extLst>
                <a:ext uri="{FF2B5EF4-FFF2-40B4-BE49-F238E27FC236}">
                  <a16:creationId xmlns:a16="http://schemas.microsoft.com/office/drawing/2014/main" id="{494F99E2-1AF7-4774-AE61-E8080ABC6030}"/>
                </a:ext>
              </a:extLst>
            </p:cNvPr>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7" name="任意多边形: 形状 1476">
              <a:extLst>
                <a:ext uri="{FF2B5EF4-FFF2-40B4-BE49-F238E27FC236}">
                  <a16:creationId xmlns:a16="http://schemas.microsoft.com/office/drawing/2014/main" id="{6ADD3A69-94D7-480C-945B-1C09CB6A80B6}"/>
                </a:ext>
              </a:extLst>
            </p:cNvPr>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8" name="任意多边形: 形状 1477">
              <a:extLst>
                <a:ext uri="{FF2B5EF4-FFF2-40B4-BE49-F238E27FC236}">
                  <a16:creationId xmlns:a16="http://schemas.microsoft.com/office/drawing/2014/main" id="{6A55A089-E9E1-4FA9-8ED9-C2138B9955E9}"/>
                </a:ext>
              </a:extLst>
            </p:cNvPr>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9" name="任意多边形: 形状 1478">
              <a:extLst>
                <a:ext uri="{FF2B5EF4-FFF2-40B4-BE49-F238E27FC236}">
                  <a16:creationId xmlns:a16="http://schemas.microsoft.com/office/drawing/2014/main" id="{DAB6C82D-50B2-4E4B-8550-5A164FC9A72C}"/>
                </a:ext>
              </a:extLst>
            </p:cNvPr>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0" name="任意多边形: 形状 1479">
              <a:extLst>
                <a:ext uri="{FF2B5EF4-FFF2-40B4-BE49-F238E27FC236}">
                  <a16:creationId xmlns:a16="http://schemas.microsoft.com/office/drawing/2014/main" id="{59F502F7-08C3-4E12-BBD2-BECB90CDE736}"/>
                </a:ext>
              </a:extLst>
            </p:cNvPr>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1" name="任意多边形: 形状 1480">
              <a:extLst>
                <a:ext uri="{FF2B5EF4-FFF2-40B4-BE49-F238E27FC236}">
                  <a16:creationId xmlns:a16="http://schemas.microsoft.com/office/drawing/2014/main" id="{48EF7173-38E6-4AB8-BE2F-3792069026A9}"/>
                </a:ext>
              </a:extLst>
            </p:cNvPr>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2" name="任意多边形: 形状 1481">
              <a:extLst>
                <a:ext uri="{FF2B5EF4-FFF2-40B4-BE49-F238E27FC236}">
                  <a16:creationId xmlns:a16="http://schemas.microsoft.com/office/drawing/2014/main" id="{F7FA9A37-EAB9-48C1-BCB8-9785AF42BF3C}"/>
                </a:ext>
              </a:extLst>
            </p:cNvPr>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3" name="任意多边形: 形状 1482">
              <a:extLst>
                <a:ext uri="{FF2B5EF4-FFF2-40B4-BE49-F238E27FC236}">
                  <a16:creationId xmlns:a16="http://schemas.microsoft.com/office/drawing/2014/main" id="{97DB3453-AA05-4EC5-BEAC-6442F663BDBE}"/>
                </a:ext>
              </a:extLst>
            </p:cNvPr>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4" name="任意多边形: 形状 1483">
              <a:extLst>
                <a:ext uri="{FF2B5EF4-FFF2-40B4-BE49-F238E27FC236}">
                  <a16:creationId xmlns:a16="http://schemas.microsoft.com/office/drawing/2014/main" id="{D74AB78E-AC70-4A2B-8063-F037A14AD03C}"/>
                </a:ext>
              </a:extLst>
            </p:cNvPr>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5" name="任意多边形: 形状 1484">
              <a:extLst>
                <a:ext uri="{FF2B5EF4-FFF2-40B4-BE49-F238E27FC236}">
                  <a16:creationId xmlns:a16="http://schemas.microsoft.com/office/drawing/2014/main" id="{8B1360D4-70B9-4889-B171-C6C49EA2C642}"/>
                </a:ext>
              </a:extLst>
            </p:cNvPr>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6" name="任意多边形: 形状 1485">
              <a:extLst>
                <a:ext uri="{FF2B5EF4-FFF2-40B4-BE49-F238E27FC236}">
                  <a16:creationId xmlns:a16="http://schemas.microsoft.com/office/drawing/2014/main" id="{67AA32F2-85D8-4C3D-A841-14293591275D}"/>
                </a:ext>
              </a:extLst>
            </p:cNvPr>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7" name="任意多边形: 形状 1486">
              <a:extLst>
                <a:ext uri="{FF2B5EF4-FFF2-40B4-BE49-F238E27FC236}">
                  <a16:creationId xmlns:a16="http://schemas.microsoft.com/office/drawing/2014/main" id="{5E16D8A1-A6C7-4303-A3E9-59FD276863FE}"/>
                </a:ext>
              </a:extLst>
            </p:cNvPr>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8" name="任意多边形: 形状 1487">
              <a:extLst>
                <a:ext uri="{FF2B5EF4-FFF2-40B4-BE49-F238E27FC236}">
                  <a16:creationId xmlns:a16="http://schemas.microsoft.com/office/drawing/2014/main" id="{8F3BF359-B4C1-45BE-9186-D4439ED2A66A}"/>
                </a:ext>
              </a:extLst>
            </p:cNvPr>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9" name="任意多边形: 形状 1488">
              <a:extLst>
                <a:ext uri="{FF2B5EF4-FFF2-40B4-BE49-F238E27FC236}">
                  <a16:creationId xmlns:a16="http://schemas.microsoft.com/office/drawing/2014/main" id="{ECB99DA2-C0CC-4AFC-A5CC-C51EE30DE2E6}"/>
                </a:ext>
              </a:extLst>
            </p:cNvPr>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0" name="任意多边形: 形状 1489">
              <a:extLst>
                <a:ext uri="{FF2B5EF4-FFF2-40B4-BE49-F238E27FC236}">
                  <a16:creationId xmlns:a16="http://schemas.microsoft.com/office/drawing/2014/main" id="{46AECB12-9E0D-4318-9780-E7F14D005713}"/>
                </a:ext>
              </a:extLst>
            </p:cNvPr>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1" name="任意多边形: 形状 1490">
              <a:extLst>
                <a:ext uri="{FF2B5EF4-FFF2-40B4-BE49-F238E27FC236}">
                  <a16:creationId xmlns:a16="http://schemas.microsoft.com/office/drawing/2014/main" id="{CB8529E9-DC5B-430A-B321-F82844B357CD}"/>
                </a:ext>
              </a:extLst>
            </p:cNvPr>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2" name="任意多边形: 形状 1491">
              <a:extLst>
                <a:ext uri="{FF2B5EF4-FFF2-40B4-BE49-F238E27FC236}">
                  <a16:creationId xmlns:a16="http://schemas.microsoft.com/office/drawing/2014/main" id="{F03F07E6-D045-4311-92E8-E5CBE9175392}"/>
                </a:ext>
              </a:extLst>
            </p:cNvPr>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3" name="任意多边形: 形状 1492">
              <a:extLst>
                <a:ext uri="{FF2B5EF4-FFF2-40B4-BE49-F238E27FC236}">
                  <a16:creationId xmlns:a16="http://schemas.microsoft.com/office/drawing/2014/main" id="{A1332637-71E2-4DFA-875A-3EFB05CF5672}"/>
                </a:ext>
              </a:extLst>
            </p:cNvPr>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4" name="任意多边形: 形状 1493">
              <a:extLst>
                <a:ext uri="{FF2B5EF4-FFF2-40B4-BE49-F238E27FC236}">
                  <a16:creationId xmlns:a16="http://schemas.microsoft.com/office/drawing/2014/main" id="{312D20A7-EC43-4D36-8474-AAD6F18C7ECD}"/>
                </a:ext>
              </a:extLst>
            </p:cNvPr>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5" name="任意多边形: 形状 1494">
              <a:extLst>
                <a:ext uri="{FF2B5EF4-FFF2-40B4-BE49-F238E27FC236}">
                  <a16:creationId xmlns:a16="http://schemas.microsoft.com/office/drawing/2014/main" id="{49D552E9-0BB1-4845-A48E-066C4725B189}"/>
                </a:ext>
              </a:extLst>
            </p:cNvPr>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6" name="任意多边形: 形状 1495">
              <a:extLst>
                <a:ext uri="{FF2B5EF4-FFF2-40B4-BE49-F238E27FC236}">
                  <a16:creationId xmlns:a16="http://schemas.microsoft.com/office/drawing/2014/main" id="{6907788A-4BC8-48A6-AA7D-8151C38A62D1}"/>
                </a:ext>
              </a:extLst>
            </p:cNvPr>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7" name="任意多边形: 形状 1496">
              <a:extLst>
                <a:ext uri="{FF2B5EF4-FFF2-40B4-BE49-F238E27FC236}">
                  <a16:creationId xmlns:a16="http://schemas.microsoft.com/office/drawing/2014/main" id="{37607A14-1CBC-4798-8ACC-FC73FED2E5DA}"/>
                </a:ext>
              </a:extLst>
            </p:cNvPr>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8" name="任意多边形: 形状 1497">
              <a:extLst>
                <a:ext uri="{FF2B5EF4-FFF2-40B4-BE49-F238E27FC236}">
                  <a16:creationId xmlns:a16="http://schemas.microsoft.com/office/drawing/2014/main" id="{D38C936B-D446-45F6-9FEA-1B004BABD488}"/>
                </a:ext>
              </a:extLst>
            </p:cNvPr>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9" name="任意多边形: 形状 1498">
              <a:extLst>
                <a:ext uri="{FF2B5EF4-FFF2-40B4-BE49-F238E27FC236}">
                  <a16:creationId xmlns:a16="http://schemas.microsoft.com/office/drawing/2014/main" id="{EF3DF52B-20CD-4CEA-8B4B-F340A585E6AE}"/>
                </a:ext>
              </a:extLst>
            </p:cNvPr>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0" name="任意多边形: 形状 1499">
              <a:extLst>
                <a:ext uri="{FF2B5EF4-FFF2-40B4-BE49-F238E27FC236}">
                  <a16:creationId xmlns:a16="http://schemas.microsoft.com/office/drawing/2014/main" id="{5A8B68FE-D134-430D-98CB-1DBD3F557EEE}"/>
                </a:ext>
              </a:extLst>
            </p:cNvPr>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1" name="任意多边形: 形状 1500">
              <a:extLst>
                <a:ext uri="{FF2B5EF4-FFF2-40B4-BE49-F238E27FC236}">
                  <a16:creationId xmlns:a16="http://schemas.microsoft.com/office/drawing/2014/main" id="{1BB7A3F5-9552-48E4-B607-127B0E839106}"/>
                </a:ext>
              </a:extLst>
            </p:cNvPr>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2" name="任意多边形: 形状 1501">
              <a:extLst>
                <a:ext uri="{FF2B5EF4-FFF2-40B4-BE49-F238E27FC236}">
                  <a16:creationId xmlns:a16="http://schemas.microsoft.com/office/drawing/2014/main" id="{F8380F8D-7524-402F-9CF7-E9E916BF3EA2}"/>
                </a:ext>
              </a:extLst>
            </p:cNvPr>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3" name="任意多边形: 形状 1502">
              <a:extLst>
                <a:ext uri="{FF2B5EF4-FFF2-40B4-BE49-F238E27FC236}">
                  <a16:creationId xmlns:a16="http://schemas.microsoft.com/office/drawing/2014/main" id="{7DF4377D-CEA3-4307-85F8-D2347586EA6A}"/>
                </a:ext>
              </a:extLst>
            </p:cNvPr>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4" name="任意多边形: 形状 1503">
              <a:extLst>
                <a:ext uri="{FF2B5EF4-FFF2-40B4-BE49-F238E27FC236}">
                  <a16:creationId xmlns:a16="http://schemas.microsoft.com/office/drawing/2014/main" id="{9B1CA50D-1D2D-4F4B-9E96-A0CB0D4C398D}"/>
                </a:ext>
              </a:extLst>
            </p:cNvPr>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5" name="任意多边形: 形状 1504">
              <a:extLst>
                <a:ext uri="{FF2B5EF4-FFF2-40B4-BE49-F238E27FC236}">
                  <a16:creationId xmlns:a16="http://schemas.microsoft.com/office/drawing/2014/main" id="{450087B9-99BC-4966-8887-A24BEA639CC2}"/>
                </a:ext>
              </a:extLst>
            </p:cNvPr>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6" name="任意多边形: 形状 1505">
              <a:extLst>
                <a:ext uri="{FF2B5EF4-FFF2-40B4-BE49-F238E27FC236}">
                  <a16:creationId xmlns:a16="http://schemas.microsoft.com/office/drawing/2014/main" id="{611385C7-95A2-4E03-A788-05F0C62DA761}"/>
                </a:ext>
              </a:extLst>
            </p:cNvPr>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7" name="任意多边形: 形状 1506">
              <a:extLst>
                <a:ext uri="{FF2B5EF4-FFF2-40B4-BE49-F238E27FC236}">
                  <a16:creationId xmlns:a16="http://schemas.microsoft.com/office/drawing/2014/main" id="{3245B335-F54A-41BF-A95F-9BA4C5169536}"/>
                </a:ext>
              </a:extLst>
            </p:cNvPr>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8" name="任意多边形: 形状 1507">
              <a:extLst>
                <a:ext uri="{FF2B5EF4-FFF2-40B4-BE49-F238E27FC236}">
                  <a16:creationId xmlns:a16="http://schemas.microsoft.com/office/drawing/2014/main" id="{13E3A823-0E99-43D2-8C15-1483033AF2D9}"/>
                </a:ext>
              </a:extLst>
            </p:cNvPr>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9" name="任意多边形: 形状 1508">
              <a:extLst>
                <a:ext uri="{FF2B5EF4-FFF2-40B4-BE49-F238E27FC236}">
                  <a16:creationId xmlns:a16="http://schemas.microsoft.com/office/drawing/2014/main" id="{638AF2E0-17EE-42BA-93F2-C1F1ADD854A7}"/>
                </a:ext>
              </a:extLst>
            </p:cNvPr>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0" name="任意多边形: 形状 1509">
              <a:extLst>
                <a:ext uri="{FF2B5EF4-FFF2-40B4-BE49-F238E27FC236}">
                  <a16:creationId xmlns:a16="http://schemas.microsoft.com/office/drawing/2014/main" id="{B145B445-6A65-4C5B-ADBD-EDF87DA63FD1}"/>
                </a:ext>
              </a:extLst>
            </p:cNvPr>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1" name="任意多边形: 形状 1510">
              <a:extLst>
                <a:ext uri="{FF2B5EF4-FFF2-40B4-BE49-F238E27FC236}">
                  <a16:creationId xmlns:a16="http://schemas.microsoft.com/office/drawing/2014/main" id="{7418897E-6B62-48D2-A02E-B01FE27BB159}"/>
                </a:ext>
              </a:extLst>
            </p:cNvPr>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2" name="任意多边形: 形状 1511">
              <a:extLst>
                <a:ext uri="{FF2B5EF4-FFF2-40B4-BE49-F238E27FC236}">
                  <a16:creationId xmlns:a16="http://schemas.microsoft.com/office/drawing/2014/main" id="{825FBC20-CF5C-4937-902D-24FBAE299B60}"/>
                </a:ext>
              </a:extLst>
            </p:cNvPr>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3" name="任意多边形: 形状 1512">
              <a:extLst>
                <a:ext uri="{FF2B5EF4-FFF2-40B4-BE49-F238E27FC236}">
                  <a16:creationId xmlns:a16="http://schemas.microsoft.com/office/drawing/2014/main" id="{8DD8C731-C502-4418-87DF-6648B52F1FF7}"/>
                </a:ext>
              </a:extLst>
            </p:cNvPr>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4" name="任意多边形: 形状 1513">
              <a:extLst>
                <a:ext uri="{FF2B5EF4-FFF2-40B4-BE49-F238E27FC236}">
                  <a16:creationId xmlns:a16="http://schemas.microsoft.com/office/drawing/2014/main" id="{28EA80F1-52C4-4F5C-9952-C08963CB5169}"/>
                </a:ext>
              </a:extLst>
            </p:cNvPr>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5" name="任意多边形: 形状 1514">
              <a:extLst>
                <a:ext uri="{FF2B5EF4-FFF2-40B4-BE49-F238E27FC236}">
                  <a16:creationId xmlns:a16="http://schemas.microsoft.com/office/drawing/2014/main" id="{1A2E25B0-7F37-46F7-B50C-494378D5741D}"/>
                </a:ext>
              </a:extLst>
            </p:cNvPr>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6" name="任意多边形: 形状 1515">
              <a:extLst>
                <a:ext uri="{FF2B5EF4-FFF2-40B4-BE49-F238E27FC236}">
                  <a16:creationId xmlns:a16="http://schemas.microsoft.com/office/drawing/2014/main" id="{3633D75E-1A2C-46E8-8F30-15FF9BDF8EF0}"/>
                </a:ext>
              </a:extLst>
            </p:cNvPr>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7" name="任意多边形: 形状 1516">
              <a:extLst>
                <a:ext uri="{FF2B5EF4-FFF2-40B4-BE49-F238E27FC236}">
                  <a16:creationId xmlns:a16="http://schemas.microsoft.com/office/drawing/2014/main" id="{2521EAAA-DB7A-4614-8918-76B38861AFA8}"/>
                </a:ext>
              </a:extLst>
            </p:cNvPr>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8" name="任意多边形: 形状 1517">
              <a:extLst>
                <a:ext uri="{FF2B5EF4-FFF2-40B4-BE49-F238E27FC236}">
                  <a16:creationId xmlns:a16="http://schemas.microsoft.com/office/drawing/2014/main" id="{9382E400-1B78-48C6-9EBA-FC2F4AED3936}"/>
                </a:ext>
              </a:extLst>
            </p:cNvPr>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9" name="任意多边形: 形状 1518">
              <a:extLst>
                <a:ext uri="{FF2B5EF4-FFF2-40B4-BE49-F238E27FC236}">
                  <a16:creationId xmlns:a16="http://schemas.microsoft.com/office/drawing/2014/main" id="{177B9ED4-FE16-4998-9B46-F3B1077FD910}"/>
                </a:ext>
              </a:extLst>
            </p:cNvPr>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0" name="任意多边形: 形状 1519">
              <a:extLst>
                <a:ext uri="{FF2B5EF4-FFF2-40B4-BE49-F238E27FC236}">
                  <a16:creationId xmlns:a16="http://schemas.microsoft.com/office/drawing/2014/main" id="{91893236-DB68-4AAF-B87B-ACEDBC1148D4}"/>
                </a:ext>
              </a:extLst>
            </p:cNvPr>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1" name="任意多边形: 形状 1520">
              <a:extLst>
                <a:ext uri="{FF2B5EF4-FFF2-40B4-BE49-F238E27FC236}">
                  <a16:creationId xmlns:a16="http://schemas.microsoft.com/office/drawing/2014/main" id="{B6BBC09A-BF25-4A9F-AC9F-03B07444C9C8}"/>
                </a:ext>
              </a:extLst>
            </p:cNvPr>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2" name="任意多边形: 形状 1521">
              <a:extLst>
                <a:ext uri="{FF2B5EF4-FFF2-40B4-BE49-F238E27FC236}">
                  <a16:creationId xmlns:a16="http://schemas.microsoft.com/office/drawing/2014/main" id="{A9113251-F2E3-4528-8615-C7A5CD1FCEBA}"/>
                </a:ext>
              </a:extLst>
            </p:cNvPr>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3" name="任意多边形: 形状 1522">
              <a:extLst>
                <a:ext uri="{FF2B5EF4-FFF2-40B4-BE49-F238E27FC236}">
                  <a16:creationId xmlns:a16="http://schemas.microsoft.com/office/drawing/2014/main" id="{3D69904A-8545-4755-8B84-796F8285FCB2}"/>
                </a:ext>
              </a:extLst>
            </p:cNvPr>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4" name="任意多边形: 形状 1523">
              <a:extLst>
                <a:ext uri="{FF2B5EF4-FFF2-40B4-BE49-F238E27FC236}">
                  <a16:creationId xmlns:a16="http://schemas.microsoft.com/office/drawing/2014/main" id="{8FDF7C31-FE17-441A-91E9-D57BE98E6C78}"/>
                </a:ext>
              </a:extLst>
            </p:cNvPr>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5" name="任意多边形: 形状 1524">
              <a:extLst>
                <a:ext uri="{FF2B5EF4-FFF2-40B4-BE49-F238E27FC236}">
                  <a16:creationId xmlns:a16="http://schemas.microsoft.com/office/drawing/2014/main" id="{576210EB-356C-4B66-A836-5B31BACB75B5}"/>
                </a:ext>
              </a:extLst>
            </p:cNvPr>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6" name="任意多边形: 形状 1525">
              <a:extLst>
                <a:ext uri="{FF2B5EF4-FFF2-40B4-BE49-F238E27FC236}">
                  <a16:creationId xmlns:a16="http://schemas.microsoft.com/office/drawing/2014/main" id="{2F889AE5-EB18-46EA-AE72-7BD0B675271C}"/>
                </a:ext>
              </a:extLst>
            </p:cNvPr>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7" name="任意多边形: 形状 1526">
              <a:extLst>
                <a:ext uri="{FF2B5EF4-FFF2-40B4-BE49-F238E27FC236}">
                  <a16:creationId xmlns:a16="http://schemas.microsoft.com/office/drawing/2014/main" id="{895AFBBE-8FD3-48E9-BEC9-E3D8CEEE51B3}"/>
                </a:ext>
              </a:extLst>
            </p:cNvPr>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8" name="任意多边形: 形状 1527">
              <a:extLst>
                <a:ext uri="{FF2B5EF4-FFF2-40B4-BE49-F238E27FC236}">
                  <a16:creationId xmlns:a16="http://schemas.microsoft.com/office/drawing/2014/main" id="{48D94B39-9F08-48F8-95AA-01347B3D836F}"/>
                </a:ext>
              </a:extLst>
            </p:cNvPr>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9" name="任意多边形: 形状 1528">
              <a:extLst>
                <a:ext uri="{FF2B5EF4-FFF2-40B4-BE49-F238E27FC236}">
                  <a16:creationId xmlns:a16="http://schemas.microsoft.com/office/drawing/2014/main" id="{7ADB7E62-C05F-4150-8099-F1AFC9FB61A9}"/>
                </a:ext>
              </a:extLst>
            </p:cNvPr>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0" name="任意多边形: 形状 1529">
              <a:extLst>
                <a:ext uri="{FF2B5EF4-FFF2-40B4-BE49-F238E27FC236}">
                  <a16:creationId xmlns:a16="http://schemas.microsoft.com/office/drawing/2014/main" id="{4A7EB533-7675-4511-A8B5-53AA16265B54}"/>
                </a:ext>
              </a:extLst>
            </p:cNvPr>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1" name="任意多边形: 形状 1530">
              <a:extLst>
                <a:ext uri="{FF2B5EF4-FFF2-40B4-BE49-F238E27FC236}">
                  <a16:creationId xmlns:a16="http://schemas.microsoft.com/office/drawing/2014/main" id="{1E3E3CF6-9198-46FF-9439-15D8D33E8199}"/>
                </a:ext>
              </a:extLst>
            </p:cNvPr>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2" name="任意多边形: 形状 1531">
              <a:extLst>
                <a:ext uri="{FF2B5EF4-FFF2-40B4-BE49-F238E27FC236}">
                  <a16:creationId xmlns:a16="http://schemas.microsoft.com/office/drawing/2014/main" id="{D6DF5F6F-276E-4A70-A93C-FA221D5D1BF4}"/>
                </a:ext>
              </a:extLst>
            </p:cNvPr>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3" name="任意多边形: 形状 1532">
              <a:extLst>
                <a:ext uri="{FF2B5EF4-FFF2-40B4-BE49-F238E27FC236}">
                  <a16:creationId xmlns:a16="http://schemas.microsoft.com/office/drawing/2014/main" id="{7F011A2B-1D01-4EBA-8FEA-43B29FE0E958}"/>
                </a:ext>
              </a:extLst>
            </p:cNvPr>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4" name="任意多边形: 形状 1533">
              <a:extLst>
                <a:ext uri="{FF2B5EF4-FFF2-40B4-BE49-F238E27FC236}">
                  <a16:creationId xmlns:a16="http://schemas.microsoft.com/office/drawing/2014/main" id="{2A0292BA-ACD1-42BE-8584-4F2B0D766327}"/>
                </a:ext>
              </a:extLst>
            </p:cNvPr>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5" name="任意多边形: 形状 1534">
              <a:extLst>
                <a:ext uri="{FF2B5EF4-FFF2-40B4-BE49-F238E27FC236}">
                  <a16:creationId xmlns:a16="http://schemas.microsoft.com/office/drawing/2014/main" id="{96048DA1-EDFE-46B1-B23F-DD5032300236}"/>
                </a:ext>
              </a:extLst>
            </p:cNvPr>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6" name="任意多边形: 形状 1535">
              <a:extLst>
                <a:ext uri="{FF2B5EF4-FFF2-40B4-BE49-F238E27FC236}">
                  <a16:creationId xmlns:a16="http://schemas.microsoft.com/office/drawing/2014/main" id="{1F436763-B6C8-4A54-AED6-4C11EB63AE78}"/>
                </a:ext>
              </a:extLst>
            </p:cNvPr>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7" name="任意多边形: 形状 1536">
              <a:extLst>
                <a:ext uri="{FF2B5EF4-FFF2-40B4-BE49-F238E27FC236}">
                  <a16:creationId xmlns:a16="http://schemas.microsoft.com/office/drawing/2014/main" id="{82C4560B-5949-4F36-9D9A-452C5282DD24}"/>
                </a:ext>
              </a:extLst>
            </p:cNvPr>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8" name="任意多边形: 形状 1537">
              <a:extLst>
                <a:ext uri="{FF2B5EF4-FFF2-40B4-BE49-F238E27FC236}">
                  <a16:creationId xmlns:a16="http://schemas.microsoft.com/office/drawing/2014/main" id="{758EF036-EB07-4923-ACFF-5B9C6433E81F}"/>
                </a:ext>
              </a:extLst>
            </p:cNvPr>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9" name="任意多边形: 形状 1538">
              <a:extLst>
                <a:ext uri="{FF2B5EF4-FFF2-40B4-BE49-F238E27FC236}">
                  <a16:creationId xmlns:a16="http://schemas.microsoft.com/office/drawing/2014/main" id="{52C8855C-FFF8-49DF-B401-F22A102E19AD}"/>
                </a:ext>
              </a:extLst>
            </p:cNvPr>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0" name="任意多边形: 形状 1539">
              <a:extLst>
                <a:ext uri="{FF2B5EF4-FFF2-40B4-BE49-F238E27FC236}">
                  <a16:creationId xmlns:a16="http://schemas.microsoft.com/office/drawing/2014/main" id="{2B8BAA33-EC86-4E97-A966-E0B9FF7A1199}"/>
                </a:ext>
              </a:extLst>
            </p:cNvPr>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1" name="任意多边形: 形状 1540">
              <a:extLst>
                <a:ext uri="{FF2B5EF4-FFF2-40B4-BE49-F238E27FC236}">
                  <a16:creationId xmlns:a16="http://schemas.microsoft.com/office/drawing/2014/main" id="{6FB805A3-6412-4D52-8352-35E26CFD175A}"/>
                </a:ext>
              </a:extLst>
            </p:cNvPr>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2" name="任意多边形: 形状 1541">
              <a:extLst>
                <a:ext uri="{FF2B5EF4-FFF2-40B4-BE49-F238E27FC236}">
                  <a16:creationId xmlns:a16="http://schemas.microsoft.com/office/drawing/2014/main" id="{BD85431B-606B-4F94-B863-4E19C57F9BE9}"/>
                </a:ext>
              </a:extLst>
            </p:cNvPr>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3" name="任意多边形: 形状 1542">
              <a:extLst>
                <a:ext uri="{FF2B5EF4-FFF2-40B4-BE49-F238E27FC236}">
                  <a16:creationId xmlns:a16="http://schemas.microsoft.com/office/drawing/2014/main" id="{679D9B23-859C-4820-8636-24FA9E75187A}"/>
                </a:ext>
              </a:extLst>
            </p:cNvPr>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4" name="任意多边形: 形状 1543">
              <a:extLst>
                <a:ext uri="{FF2B5EF4-FFF2-40B4-BE49-F238E27FC236}">
                  <a16:creationId xmlns:a16="http://schemas.microsoft.com/office/drawing/2014/main" id="{A864BBB1-47C8-41FC-B239-5737EAA22A30}"/>
                </a:ext>
              </a:extLst>
            </p:cNvPr>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5" name="任意多边形: 形状 1544">
              <a:extLst>
                <a:ext uri="{FF2B5EF4-FFF2-40B4-BE49-F238E27FC236}">
                  <a16:creationId xmlns:a16="http://schemas.microsoft.com/office/drawing/2014/main" id="{F9BE573D-C224-4EF4-80C4-E9715AA5397A}"/>
                </a:ext>
              </a:extLst>
            </p:cNvPr>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6" name="任意多边形: 形状 1545">
              <a:extLst>
                <a:ext uri="{FF2B5EF4-FFF2-40B4-BE49-F238E27FC236}">
                  <a16:creationId xmlns:a16="http://schemas.microsoft.com/office/drawing/2014/main" id="{B0A73F75-55C2-44EB-85C6-09E3DC34F5D1}"/>
                </a:ext>
              </a:extLst>
            </p:cNvPr>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7" name="任意多边形: 形状 1546">
              <a:extLst>
                <a:ext uri="{FF2B5EF4-FFF2-40B4-BE49-F238E27FC236}">
                  <a16:creationId xmlns:a16="http://schemas.microsoft.com/office/drawing/2014/main" id="{2D5D36EF-7EE0-44C1-B88F-6B14E254D714}"/>
                </a:ext>
              </a:extLst>
            </p:cNvPr>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8" name="任意多边形: 形状 1547">
              <a:extLst>
                <a:ext uri="{FF2B5EF4-FFF2-40B4-BE49-F238E27FC236}">
                  <a16:creationId xmlns:a16="http://schemas.microsoft.com/office/drawing/2014/main" id="{44438E01-5997-4784-B58A-C04B3B24CA09}"/>
                </a:ext>
              </a:extLst>
            </p:cNvPr>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9" name="任意多边形: 形状 1548">
              <a:extLst>
                <a:ext uri="{FF2B5EF4-FFF2-40B4-BE49-F238E27FC236}">
                  <a16:creationId xmlns:a16="http://schemas.microsoft.com/office/drawing/2014/main" id="{6C25D387-A5B2-461E-B5C7-BCFF0185AB8E}"/>
                </a:ext>
              </a:extLst>
            </p:cNvPr>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0" name="任意多边形: 形状 1549">
              <a:extLst>
                <a:ext uri="{FF2B5EF4-FFF2-40B4-BE49-F238E27FC236}">
                  <a16:creationId xmlns:a16="http://schemas.microsoft.com/office/drawing/2014/main" id="{EDBFACD6-9A79-4B05-8E69-3F7D9582FDB1}"/>
                </a:ext>
              </a:extLst>
            </p:cNvPr>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1" name="任意多边形: 形状 1550">
              <a:extLst>
                <a:ext uri="{FF2B5EF4-FFF2-40B4-BE49-F238E27FC236}">
                  <a16:creationId xmlns:a16="http://schemas.microsoft.com/office/drawing/2014/main" id="{D95176F0-C79D-4A42-9E8D-23649168CA83}"/>
                </a:ext>
              </a:extLst>
            </p:cNvPr>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2" name="任意多边形: 形状 1551">
              <a:extLst>
                <a:ext uri="{FF2B5EF4-FFF2-40B4-BE49-F238E27FC236}">
                  <a16:creationId xmlns:a16="http://schemas.microsoft.com/office/drawing/2014/main" id="{27471495-6EA5-4A51-A304-18BA473C1AA2}"/>
                </a:ext>
              </a:extLst>
            </p:cNvPr>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3" name="任意多边形: 形状 1552">
              <a:extLst>
                <a:ext uri="{FF2B5EF4-FFF2-40B4-BE49-F238E27FC236}">
                  <a16:creationId xmlns:a16="http://schemas.microsoft.com/office/drawing/2014/main" id="{51500045-35C1-4696-9F90-1E8230FB311E}"/>
                </a:ext>
              </a:extLst>
            </p:cNvPr>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4" name="任意多边形: 形状 1553">
              <a:extLst>
                <a:ext uri="{FF2B5EF4-FFF2-40B4-BE49-F238E27FC236}">
                  <a16:creationId xmlns:a16="http://schemas.microsoft.com/office/drawing/2014/main" id="{1291ABE6-B4B4-4120-B869-EC4147C6CB46}"/>
                </a:ext>
              </a:extLst>
            </p:cNvPr>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5" name="任意多边形: 形状 1554">
              <a:extLst>
                <a:ext uri="{FF2B5EF4-FFF2-40B4-BE49-F238E27FC236}">
                  <a16:creationId xmlns:a16="http://schemas.microsoft.com/office/drawing/2014/main" id="{B92A285F-920D-45DF-9787-A7F2C0C1BDE6}"/>
                </a:ext>
              </a:extLst>
            </p:cNvPr>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6" name="任意多边形: 形状 1555">
              <a:extLst>
                <a:ext uri="{FF2B5EF4-FFF2-40B4-BE49-F238E27FC236}">
                  <a16:creationId xmlns:a16="http://schemas.microsoft.com/office/drawing/2014/main" id="{60E125AE-0006-40FC-94C1-B8605B9B4B6D}"/>
                </a:ext>
              </a:extLst>
            </p:cNvPr>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7" name="任意多边形: 形状 1556">
              <a:extLst>
                <a:ext uri="{FF2B5EF4-FFF2-40B4-BE49-F238E27FC236}">
                  <a16:creationId xmlns:a16="http://schemas.microsoft.com/office/drawing/2014/main" id="{802AFFB2-178D-4A12-817B-9EE72BDBEBCB}"/>
                </a:ext>
              </a:extLst>
            </p:cNvPr>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8" name="任意多边形: 形状 1557">
              <a:extLst>
                <a:ext uri="{FF2B5EF4-FFF2-40B4-BE49-F238E27FC236}">
                  <a16:creationId xmlns:a16="http://schemas.microsoft.com/office/drawing/2014/main" id="{1658AA84-3EB9-40E6-A40C-B59C74884428}"/>
                </a:ext>
              </a:extLst>
            </p:cNvPr>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9" name="任意多边形: 形状 1558">
              <a:extLst>
                <a:ext uri="{FF2B5EF4-FFF2-40B4-BE49-F238E27FC236}">
                  <a16:creationId xmlns:a16="http://schemas.microsoft.com/office/drawing/2014/main" id="{49E02B65-89E1-40EB-99CA-F1A867B4FFE2}"/>
                </a:ext>
              </a:extLst>
            </p:cNvPr>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0" name="任意多边形: 形状 1559">
              <a:extLst>
                <a:ext uri="{FF2B5EF4-FFF2-40B4-BE49-F238E27FC236}">
                  <a16:creationId xmlns:a16="http://schemas.microsoft.com/office/drawing/2014/main" id="{BFCD3B41-DF6B-4F8E-8FA9-EA785727C65D}"/>
                </a:ext>
              </a:extLst>
            </p:cNvPr>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1" name="任意多边形: 形状 1560">
              <a:extLst>
                <a:ext uri="{FF2B5EF4-FFF2-40B4-BE49-F238E27FC236}">
                  <a16:creationId xmlns:a16="http://schemas.microsoft.com/office/drawing/2014/main" id="{628EF48D-2FE4-4DF9-9D01-F806ECDB2B59}"/>
                </a:ext>
              </a:extLst>
            </p:cNvPr>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2" name="任意多边形: 形状 1561">
              <a:extLst>
                <a:ext uri="{FF2B5EF4-FFF2-40B4-BE49-F238E27FC236}">
                  <a16:creationId xmlns:a16="http://schemas.microsoft.com/office/drawing/2014/main" id="{5E7CA35E-C74C-4607-B849-61CD1970CB00}"/>
                </a:ext>
              </a:extLst>
            </p:cNvPr>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3" name="任意多边形: 形状 1562">
              <a:extLst>
                <a:ext uri="{FF2B5EF4-FFF2-40B4-BE49-F238E27FC236}">
                  <a16:creationId xmlns:a16="http://schemas.microsoft.com/office/drawing/2014/main" id="{075B85A3-E3A8-4795-84DE-14683EB524FB}"/>
                </a:ext>
              </a:extLst>
            </p:cNvPr>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4" name="任意多边形: 形状 1563">
              <a:extLst>
                <a:ext uri="{FF2B5EF4-FFF2-40B4-BE49-F238E27FC236}">
                  <a16:creationId xmlns:a16="http://schemas.microsoft.com/office/drawing/2014/main" id="{B929C5F0-47C8-4733-8C64-3425F1072C1D}"/>
                </a:ext>
              </a:extLst>
            </p:cNvPr>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5" name="任意多边形: 形状 1564">
              <a:extLst>
                <a:ext uri="{FF2B5EF4-FFF2-40B4-BE49-F238E27FC236}">
                  <a16:creationId xmlns:a16="http://schemas.microsoft.com/office/drawing/2014/main" id="{4CF4F700-6942-4325-8438-C1834B294425}"/>
                </a:ext>
              </a:extLst>
            </p:cNvPr>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6" name="任意多边形: 形状 1565">
              <a:extLst>
                <a:ext uri="{FF2B5EF4-FFF2-40B4-BE49-F238E27FC236}">
                  <a16:creationId xmlns:a16="http://schemas.microsoft.com/office/drawing/2014/main" id="{0EA30840-978A-4A76-A278-A07E1977B26D}"/>
                </a:ext>
              </a:extLst>
            </p:cNvPr>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7" name="任意多边形: 形状 1566">
              <a:extLst>
                <a:ext uri="{FF2B5EF4-FFF2-40B4-BE49-F238E27FC236}">
                  <a16:creationId xmlns:a16="http://schemas.microsoft.com/office/drawing/2014/main" id="{4BF362FD-35EA-4C0F-86ED-F87563B90DEA}"/>
                </a:ext>
              </a:extLst>
            </p:cNvPr>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8" name="任意多边形: 形状 1567">
              <a:extLst>
                <a:ext uri="{FF2B5EF4-FFF2-40B4-BE49-F238E27FC236}">
                  <a16:creationId xmlns:a16="http://schemas.microsoft.com/office/drawing/2014/main" id="{87040D81-741E-486F-A365-89EE455D53A6}"/>
                </a:ext>
              </a:extLst>
            </p:cNvPr>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9" name="任意多边形: 形状 1568">
              <a:extLst>
                <a:ext uri="{FF2B5EF4-FFF2-40B4-BE49-F238E27FC236}">
                  <a16:creationId xmlns:a16="http://schemas.microsoft.com/office/drawing/2014/main" id="{B1DB153E-BE94-4DD6-8B29-D341705CFEF5}"/>
                </a:ext>
              </a:extLst>
            </p:cNvPr>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0" name="任意多边形: 形状 1569">
              <a:extLst>
                <a:ext uri="{FF2B5EF4-FFF2-40B4-BE49-F238E27FC236}">
                  <a16:creationId xmlns:a16="http://schemas.microsoft.com/office/drawing/2014/main" id="{F8A2056C-D072-44BB-B24F-019BB891050A}"/>
                </a:ext>
              </a:extLst>
            </p:cNvPr>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1" name="任意多边形: 形状 1570">
              <a:extLst>
                <a:ext uri="{FF2B5EF4-FFF2-40B4-BE49-F238E27FC236}">
                  <a16:creationId xmlns:a16="http://schemas.microsoft.com/office/drawing/2014/main" id="{DBC73ADB-2316-489E-BFB9-24D4F02D933B}"/>
                </a:ext>
              </a:extLst>
            </p:cNvPr>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2" name="任意多边形: 形状 1571">
              <a:extLst>
                <a:ext uri="{FF2B5EF4-FFF2-40B4-BE49-F238E27FC236}">
                  <a16:creationId xmlns:a16="http://schemas.microsoft.com/office/drawing/2014/main" id="{718A97BF-1D12-4E52-8C44-DFB50AB138C2}"/>
                </a:ext>
              </a:extLst>
            </p:cNvPr>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3" name="任意多边形: 形状 1572">
              <a:extLst>
                <a:ext uri="{FF2B5EF4-FFF2-40B4-BE49-F238E27FC236}">
                  <a16:creationId xmlns:a16="http://schemas.microsoft.com/office/drawing/2014/main" id="{E1CF712A-6959-410D-9F2D-8104C65F398F}"/>
                </a:ext>
              </a:extLst>
            </p:cNvPr>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4" name="任意多边形: 形状 1573">
              <a:extLst>
                <a:ext uri="{FF2B5EF4-FFF2-40B4-BE49-F238E27FC236}">
                  <a16:creationId xmlns:a16="http://schemas.microsoft.com/office/drawing/2014/main" id="{6B81FBB6-656D-4E99-951C-11F605CA039B}"/>
                </a:ext>
              </a:extLst>
            </p:cNvPr>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5" name="任意多边形: 形状 1574">
              <a:extLst>
                <a:ext uri="{FF2B5EF4-FFF2-40B4-BE49-F238E27FC236}">
                  <a16:creationId xmlns:a16="http://schemas.microsoft.com/office/drawing/2014/main" id="{F7FE758C-3CD5-4B09-B97C-BCF150833539}"/>
                </a:ext>
              </a:extLst>
            </p:cNvPr>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6" name="任意多边形: 形状 1575">
              <a:extLst>
                <a:ext uri="{FF2B5EF4-FFF2-40B4-BE49-F238E27FC236}">
                  <a16:creationId xmlns:a16="http://schemas.microsoft.com/office/drawing/2014/main" id="{96B0B197-5C50-43F9-AE93-5B00BC4A8D3E}"/>
                </a:ext>
              </a:extLst>
            </p:cNvPr>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7" name="任意多边形: 形状 1576">
              <a:extLst>
                <a:ext uri="{FF2B5EF4-FFF2-40B4-BE49-F238E27FC236}">
                  <a16:creationId xmlns:a16="http://schemas.microsoft.com/office/drawing/2014/main" id="{13230490-F53B-49DF-962D-B9DDAF5D3E07}"/>
                </a:ext>
              </a:extLst>
            </p:cNvPr>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8" name="任意多边形: 形状 1577">
              <a:extLst>
                <a:ext uri="{FF2B5EF4-FFF2-40B4-BE49-F238E27FC236}">
                  <a16:creationId xmlns:a16="http://schemas.microsoft.com/office/drawing/2014/main" id="{98F55BE0-DA7D-4888-8F04-8CFC5ED01CAD}"/>
                </a:ext>
              </a:extLst>
            </p:cNvPr>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9" name="任意多边形: 形状 1578">
              <a:extLst>
                <a:ext uri="{FF2B5EF4-FFF2-40B4-BE49-F238E27FC236}">
                  <a16:creationId xmlns:a16="http://schemas.microsoft.com/office/drawing/2014/main" id="{C3892FC7-1F7E-4A5F-A9BE-0CBE82A54CBF}"/>
                </a:ext>
              </a:extLst>
            </p:cNvPr>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0" name="任意多边形: 形状 1579">
              <a:extLst>
                <a:ext uri="{FF2B5EF4-FFF2-40B4-BE49-F238E27FC236}">
                  <a16:creationId xmlns:a16="http://schemas.microsoft.com/office/drawing/2014/main" id="{DCB86A41-FF88-4321-8C2E-562191E1DE85}"/>
                </a:ext>
              </a:extLst>
            </p:cNvPr>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1" name="任意多边形: 形状 1580">
              <a:extLst>
                <a:ext uri="{FF2B5EF4-FFF2-40B4-BE49-F238E27FC236}">
                  <a16:creationId xmlns:a16="http://schemas.microsoft.com/office/drawing/2014/main" id="{95229E50-7017-432C-9FF8-424D63977B9D}"/>
                </a:ext>
              </a:extLst>
            </p:cNvPr>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2" name="任意多边形: 形状 1581">
              <a:extLst>
                <a:ext uri="{FF2B5EF4-FFF2-40B4-BE49-F238E27FC236}">
                  <a16:creationId xmlns:a16="http://schemas.microsoft.com/office/drawing/2014/main" id="{E3E62CE8-74D1-423F-8E63-B211DB3F3B03}"/>
                </a:ext>
              </a:extLst>
            </p:cNvPr>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3" name="任意多边形: 形状 1582">
              <a:extLst>
                <a:ext uri="{FF2B5EF4-FFF2-40B4-BE49-F238E27FC236}">
                  <a16:creationId xmlns:a16="http://schemas.microsoft.com/office/drawing/2014/main" id="{EB3248DC-F1AD-4277-83AD-F3E76D4390A2}"/>
                </a:ext>
              </a:extLst>
            </p:cNvPr>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4" name="任意多边形: 形状 1583">
              <a:extLst>
                <a:ext uri="{FF2B5EF4-FFF2-40B4-BE49-F238E27FC236}">
                  <a16:creationId xmlns:a16="http://schemas.microsoft.com/office/drawing/2014/main" id="{115E5C9B-1AF7-4EEE-B3A8-780F603FA41C}"/>
                </a:ext>
              </a:extLst>
            </p:cNvPr>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5" name="任意多边形: 形状 1584">
              <a:extLst>
                <a:ext uri="{FF2B5EF4-FFF2-40B4-BE49-F238E27FC236}">
                  <a16:creationId xmlns:a16="http://schemas.microsoft.com/office/drawing/2014/main" id="{EDC4DE74-9171-49CE-B20C-6186A65655BB}"/>
                </a:ext>
              </a:extLst>
            </p:cNvPr>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6" name="任意多边形: 形状 1585">
              <a:extLst>
                <a:ext uri="{FF2B5EF4-FFF2-40B4-BE49-F238E27FC236}">
                  <a16:creationId xmlns:a16="http://schemas.microsoft.com/office/drawing/2014/main" id="{A0FC859A-282D-4EA6-832E-4D8EF83BA0C1}"/>
                </a:ext>
              </a:extLst>
            </p:cNvPr>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7" name="任意多边形: 形状 1586">
              <a:extLst>
                <a:ext uri="{FF2B5EF4-FFF2-40B4-BE49-F238E27FC236}">
                  <a16:creationId xmlns:a16="http://schemas.microsoft.com/office/drawing/2014/main" id="{62FE2A7C-53D9-4670-899C-A9CBEC61D807}"/>
                </a:ext>
              </a:extLst>
            </p:cNvPr>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8" name="任意多边形: 形状 1587">
              <a:extLst>
                <a:ext uri="{FF2B5EF4-FFF2-40B4-BE49-F238E27FC236}">
                  <a16:creationId xmlns:a16="http://schemas.microsoft.com/office/drawing/2014/main" id="{D595FE71-4001-4954-8C93-65AD9B6EDBF2}"/>
                </a:ext>
              </a:extLst>
            </p:cNvPr>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9" name="任意多边形: 形状 1588">
              <a:extLst>
                <a:ext uri="{FF2B5EF4-FFF2-40B4-BE49-F238E27FC236}">
                  <a16:creationId xmlns:a16="http://schemas.microsoft.com/office/drawing/2014/main" id="{3404617B-4C4D-482A-B858-8ED38F649899}"/>
                </a:ext>
              </a:extLst>
            </p:cNvPr>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0" name="任意多边形: 形状 1589">
              <a:extLst>
                <a:ext uri="{FF2B5EF4-FFF2-40B4-BE49-F238E27FC236}">
                  <a16:creationId xmlns:a16="http://schemas.microsoft.com/office/drawing/2014/main" id="{BBC71911-F5B4-44AA-B4FB-272D0E328F70}"/>
                </a:ext>
              </a:extLst>
            </p:cNvPr>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1" name="任意多边形: 形状 1590">
              <a:extLst>
                <a:ext uri="{FF2B5EF4-FFF2-40B4-BE49-F238E27FC236}">
                  <a16:creationId xmlns:a16="http://schemas.microsoft.com/office/drawing/2014/main" id="{A89BA5B7-7CD5-4E8D-BA78-5DD2B6B8FC11}"/>
                </a:ext>
              </a:extLst>
            </p:cNvPr>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2" name="任意多边形: 形状 1591">
              <a:extLst>
                <a:ext uri="{FF2B5EF4-FFF2-40B4-BE49-F238E27FC236}">
                  <a16:creationId xmlns:a16="http://schemas.microsoft.com/office/drawing/2014/main" id="{E6EFB4D6-58B1-4F07-8C83-30587A812FE7}"/>
                </a:ext>
              </a:extLst>
            </p:cNvPr>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3" name="任意多边形: 形状 1592">
              <a:extLst>
                <a:ext uri="{FF2B5EF4-FFF2-40B4-BE49-F238E27FC236}">
                  <a16:creationId xmlns:a16="http://schemas.microsoft.com/office/drawing/2014/main" id="{EE02265D-4EB4-4E8E-8107-F1C2A06BA8A2}"/>
                </a:ext>
              </a:extLst>
            </p:cNvPr>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4" name="任意多边形: 形状 1593">
              <a:extLst>
                <a:ext uri="{FF2B5EF4-FFF2-40B4-BE49-F238E27FC236}">
                  <a16:creationId xmlns:a16="http://schemas.microsoft.com/office/drawing/2014/main" id="{0F24A429-FEF3-4114-886F-0B3CCE4A648A}"/>
                </a:ext>
              </a:extLst>
            </p:cNvPr>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5" name="任意多边形: 形状 1594">
              <a:extLst>
                <a:ext uri="{FF2B5EF4-FFF2-40B4-BE49-F238E27FC236}">
                  <a16:creationId xmlns:a16="http://schemas.microsoft.com/office/drawing/2014/main" id="{101AB260-6490-423C-AA25-693023A02C63}"/>
                </a:ext>
              </a:extLst>
            </p:cNvPr>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6" name="任意多边形: 形状 1595">
              <a:extLst>
                <a:ext uri="{FF2B5EF4-FFF2-40B4-BE49-F238E27FC236}">
                  <a16:creationId xmlns:a16="http://schemas.microsoft.com/office/drawing/2014/main" id="{B4BE3FDB-7605-49A1-950A-978F587A33C2}"/>
                </a:ext>
              </a:extLst>
            </p:cNvPr>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7" name="任意多边形: 形状 1596">
              <a:extLst>
                <a:ext uri="{FF2B5EF4-FFF2-40B4-BE49-F238E27FC236}">
                  <a16:creationId xmlns:a16="http://schemas.microsoft.com/office/drawing/2014/main" id="{2522D434-EF66-4E7D-B75A-5C30711F2653}"/>
                </a:ext>
              </a:extLst>
            </p:cNvPr>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8" name="任意多边形: 形状 1597">
              <a:extLst>
                <a:ext uri="{FF2B5EF4-FFF2-40B4-BE49-F238E27FC236}">
                  <a16:creationId xmlns:a16="http://schemas.microsoft.com/office/drawing/2014/main" id="{0747E45C-0F34-4ABE-855F-F3332BA66BB3}"/>
                </a:ext>
              </a:extLst>
            </p:cNvPr>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9" name="任意多边形: 形状 1598">
              <a:extLst>
                <a:ext uri="{FF2B5EF4-FFF2-40B4-BE49-F238E27FC236}">
                  <a16:creationId xmlns:a16="http://schemas.microsoft.com/office/drawing/2014/main" id="{601DC7F5-40D1-423B-A708-A735D3C41AEB}"/>
                </a:ext>
              </a:extLst>
            </p:cNvPr>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0" name="任意多边形: 形状 1599">
              <a:extLst>
                <a:ext uri="{FF2B5EF4-FFF2-40B4-BE49-F238E27FC236}">
                  <a16:creationId xmlns:a16="http://schemas.microsoft.com/office/drawing/2014/main" id="{00B58F4F-9DE5-4E3E-B847-CC43ED39CEFF}"/>
                </a:ext>
              </a:extLst>
            </p:cNvPr>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1" name="任意多边形: 形状 1600">
              <a:extLst>
                <a:ext uri="{FF2B5EF4-FFF2-40B4-BE49-F238E27FC236}">
                  <a16:creationId xmlns:a16="http://schemas.microsoft.com/office/drawing/2014/main" id="{92760767-4DCD-4F9B-9CB2-51BE890D779C}"/>
                </a:ext>
              </a:extLst>
            </p:cNvPr>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2" name="任意多边形: 形状 1601">
              <a:extLst>
                <a:ext uri="{FF2B5EF4-FFF2-40B4-BE49-F238E27FC236}">
                  <a16:creationId xmlns:a16="http://schemas.microsoft.com/office/drawing/2014/main" id="{E0CFE801-07F7-4F91-9965-DBA4C91D2466}"/>
                </a:ext>
              </a:extLst>
            </p:cNvPr>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3" name="任意多边形: 形状 1602">
              <a:extLst>
                <a:ext uri="{FF2B5EF4-FFF2-40B4-BE49-F238E27FC236}">
                  <a16:creationId xmlns:a16="http://schemas.microsoft.com/office/drawing/2014/main" id="{F4127A4E-87CA-4812-B617-F46FA9F0B239}"/>
                </a:ext>
              </a:extLst>
            </p:cNvPr>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4" name="任意多边形: 形状 1603">
              <a:extLst>
                <a:ext uri="{FF2B5EF4-FFF2-40B4-BE49-F238E27FC236}">
                  <a16:creationId xmlns:a16="http://schemas.microsoft.com/office/drawing/2014/main" id="{3C2C98A2-19B4-4E0B-95F2-C320F71F6DBF}"/>
                </a:ext>
              </a:extLst>
            </p:cNvPr>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5" name="任意多边形: 形状 1604">
              <a:extLst>
                <a:ext uri="{FF2B5EF4-FFF2-40B4-BE49-F238E27FC236}">
                  <a16:creationId xmlns:a16="http://schemas.microsoft.com/office/drawing/2014/main" id="{E89A09E0-EE41-4452-8C9B-DF36200E344B}"/>
                </a:ext>
              </a:extLst>
            </p:cNvPr>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6" name="任意多边形: 形状 1605">
              <a:extLst>
                <a:ext uri="{FF2B5EF4-FFF2-40B4-BE49-F238E27FC236}">
                  <a16:creationId xmlns:a16="http://schemas.microsoft.com/office/drawing/2014/main" id="{6B42DC81-40DE-4C8F-9655-A4D26ABE953F}"/>
                </a:ext>
              </a:extLst>
            </p:cNvPr>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7" name="任意多边形: 形状 1606">
              <a:extLst>
                <a:ext uri="{FF2B5EF4-FFF2-40B4-BE49-F238E27FC236}">
                  <a16:creationId xmlns:a16="http://schemas.microsoft.com/office/drawing/2014/main" id="{C3474451-86D9-4BDD-876E-D15750898DC6}"/>
                </a:ext>
              </a:extLst>
            </p:cNvPr>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8" name="任意多边形: 形状 1607">
              <a:extLst>
                <a:ext uri="{FF2B5EF4-FFF2-40B4-BE49-F238E27FC236}">
                  <a16:creationId xmlns:a16="http://schemas.microsoft.com/office/drawing/2014/main" id="{34B8692D-38C0-4FCC-AF49-20698BF18B0F}"/>
                </a:ext>
              </a:extLst>
            </p:cNvPr>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9" name="任意多边形: 形状 1608">
              <a:extLst>
                <a:ext uri="{FF2B5EF4-FFF2-40B4-BE49-F238E27FC236}">
                  <a16:creationId xmlns:a16="http://schemas.microsoft.com/office/drawing/2014/main" id="{FBE8C123-A379-4A68-97AF-90CCEC66A4DB}"/>
                </a:ext>
              </a:extLst>
            </p:cNvPr>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0" name="任意多边形: 形状 1609">
              <a:extLst>
                <a:ext uri="{FF2B5EF4-FFF2-40B4-BE49-F238E27FC236}">
                  <a16:creationId xmlns:a16="http://schemas.microsoft.com/office/drawing/2014/main" id="{40F45A4C-CC95-4D69-B3A1-8BCF41B616D2}"/>
                </a:ext>
              </a:extLst>
            </p:cNvPr>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1" name="任意多边形: 形状 1610">
              <a:extLst>
                <a:ext uri="{FF2B5EF4-FFF2-40B4-BE49-F238E27FC236}">
                  <a16:creationId xmlns:a16="http://schemas.microsoft.com/office/drawing/2014/main" id="{FB31C934-8C83-4508-94A8-7B2D2A019066}"/>
                </a:ext>
              </a:extLst>
            </p:cNvPr>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2" name="任意多边形: 形状 1611">
              <a:extLst>
                <a:ext uri="{FF2B5EF4-FFF2-40B4-BE49-F238E27FC236}">
                  <a16:creationId xmlns:a16="http://schemas.microsoft.com/office/drawing/2014/main" id="{D945FA26-CB49-4EC3-8C55-81E308F7931E}"/>
                </a:ext>
              </a:extLst>
            </p:cNvPr>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3" name="任意多边形: 形状 1612">
              <a:extLst>
                <a:ext uri="{FF2B5EF4-FFF2-40B4-BE49-F238E27FC236}">
                  <a16:creationId xmlns:a16="http://schemas.microsoft.com/office/drawing/2014/main" id="{82A1EE3C-59C7-4AEB-897D-0D297D328592}"/>
                </a:ext>
              </a:extLst>
            </p:cNvPr>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4" name="任意多边形: 形状 1613">
              <a:extLst>
                <a:ext uri="{FF2B5EF4-FFF2-40B4-BE49-F238E27FC236}">
                  <a16:creationId xmlns:a16="http://schemas.microsoft.com/office/drawing/2014/main" id="{B7109F93-4784-4658-9DBB-765EBAD74D84}"/>
                </a:ext>
              </a:extLst>
            </p:cNvPr>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5" name="任意多边形: 形状 1614">
              <a:extLst>
                <a:ext uri="{FF2B5EF4-FFF2-40B4-BE49-F238E27FC236}">
                  <a16:creationId xmlns:a16="http://schemas.microsoft.com/office/drawing/2014/main" id="{5B8BB7FF-884D-4B41-B6AE-8B38E5F4F1AF}"/>
                </a:ext>
              </a:extLst>
            </p:cNvPr>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6" name="任意多边形: 形状 1615">
              <a:extLst>
                <a:ext uri="{FF2B5EF4-FFF2-40B4-BE49-F238E27FC236}">
                  <a16:creationId xmlns:a16="http://schemas.microsoft.com/office/drawing/2014/main" id="{453F8346-C960-4AB8-9F58-98BC1C513A26}"/>
                </a:ext>
              </a:extLst>
            </p:cNvPr>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7" name="任意多边形: 形状 1616">
              <a:extLst>
                <a:ext uri="{FF2B5EF4-FFF2-40B4-BE49-F238E27FC236}">
                  <a16:creationId xmlns:a16="http://schemas.microsoft.com/office/drawing/2014/main" id="{F6F16A54-570E-4B19-8482-AE2C7304A6FF}"/>
                </a:ext>
              </a:extLst>
            </p:cNvPr>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8" name="任意多边形: 形状 1617">
              <a:extLst>
                <a:ext uri="{FF2B5EF4-FFF2-40B4-BE49-F238E27FC236}">
                  <a16:creationId xmlns:a16="http://schemas.microsoft.com/office/drawing/2014/main" id="{9DCD7555-25A8-40B9-ABB3-7D9CF21129DA}"/>
                </a:ext>
              </a:extLst>
            </p:cNvPr>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9" name="任意多边形: 形状 1618">
              <a:extLst>
                <a:ext uri="{FF2B5EF4-FFF2-40B4-BE49-F238E27FC236}">
                  <a16:creationId xmlns:a16="http://schemas.microsoft.com/office/drawing/2014/main" id="{588460B7-2EE7-426B-844E-70B0748D9117}"/>
                </a:ext>
              </a:extLst>
            </p:cNvPr>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0" name="任意多边形: 形状 1619">
              <a:extLst>
                <a:ext uri="{FF2B5EF4-FFF2-40B4-BE49-F238E27FC236}">
                  <a16:creationId xmlns:a16="http://schemas.microsoft.com/office/drawing/2014/main" id="{906397B2-7CB1-470F-94DB-5861F9AB05ED}"/>
                </a:ext>
              </a:extLst>
            </p:cNvPr>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1" name="任意多边形: 形状 1620">
              <a:extLst>
                <a:ext uri="{FF2B5EF4-FFF2-40B4-BE49-F238E27FC236}">
                  <a16:creationId xmlns:a16="http://schemas.microsoft.com/office/drawing/2014/main" id="{336B2783-DFA3-483E-BFD1-D6D93438062F}"/>
                </a:ext>
              </a:extLst>
            </p:cNvPr>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2" name="任意多边形: 形状 1621">
              <a:extLst>
                <a:ext uri="{FF2B5EF4-FFF2-40B4-BE49-F238E27FC236}">
                  <a16:creationId xmlns:a16="http://schemas.microsoft.com/office/drawing/2014/main" id="{C4AB1F88-C393-422D-B188-0725B5A698A5}"/>
                </a:ext>
              </a:extLst>
            </p:cNvPr>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3" name="任意多边形: 形状 1622">
              <a:extLst>
                <a:ext uri="{FF2B5EF4-FFF2-40B4-BE49-F238E27FC236}">
                  <a16:creationId xmlns:a16="http://schemas.microsoft.com/office/drawing/2014/main" id="{3D843479-E7AE-468E-B390-A9D674873662}"/>
                </a:ext>
              </a:extLst>
            </p:cNvPr>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4" name="任意多边形: 形状 1623">
              <a:extLst>
                <a:ext uri="{FF2B5EF4-FFF2-40B4-BE49-F238E27FC236}">
                  <a16:creationId xmlns:a16="http://schemas.microsoft.com/office/drawing/2014/main" id="{645E7652-C558-46AF-B073-20A28C586FB4}"/>
                </a:ext>
              </a:extLst>
            </p:cNvPr>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5" name="任意多边形: 形状 1624">
              <a:extLst>
                <a:ext uri="{FF2B5EF4-FFF2-40B4-BE49-F238E27FC236}">
                  <a16:creationId xmlns:a16="http://schemas.microsoft.com/office/drawing/2014/main" id="{73AF20E4-EC7F-49F3-A6CA-0488FE691512}"/>
                </a:ext>
              </a:extLst>
            </p:cNvPr>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6" name="任意多边形: 形状 1625">
              <a:extLst>
                <a:ext uri="{FF2B5EF4-FFF2-40B4-BE49-F238E27FC236}">
                  <a16:creationId xmlns:a16="http://schemas.microsoft.com/office/drawing/2014/main" id="{312A460B-9EE2-46FC-B92A-8E53F20AF7FB}"/>
                </a:ext>
              </a:extLst>
            </p:cNvPr>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7" name="任意多边形: 形状 1626">
              <a:extLst>
                <a:ext uri="{FF2B5EF4-FFF2-40B4-BE49-F238E27FC236}">
                  <a16:creationId xmlns:a16="http://schemas.microsoft.com/office/drawing/2014/main" id="{253CCD2D-3403-4834-9CDD-86F1EE0FBFAF}"/>
                </a:ext>
              </a:extLst>
            </p:cNvPr>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8" name="任意多边形: 形状 1627">
              <a:extLst>
                <a:ext uri="{FF2B5EF4-FFF2-40B4-BE49-F238E27FC236}">
                  <a16:creationId xmlns:a16="http://schemas.microsoft.com/office/drawing/2014/main" id="{C8308D10-81D1-439D-8AFD-2660D9A556E1}"/>
                </a:ext>
              </a:extLst>
            </p:cNvPr>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9" name="任意多边形: 形状 1628">
              <a:extLst>
                <a:ext uri="{FF2B5EF4-FFF2-40B4-BE49-F238E27FC236}">
                  <a16:creationId xmlns:a16="http://schemas.microsoft.com/office/drawing/2014/main" id="{654ACBFD-500D-4E3C-B4CD-B9227DDEB3F8}"/>
                </a:ext>
              </a:extLst>
            </p:cNvPr>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0" name="任意多边形: 形状 1629">
              <a:extLst>
                <a:ext uri="{FF2B5EF4-FFF2-40B4-BE49-F238E27FC236}">
                  <a16:creationId xmlns:a16="http://schemas.microsoft.com/office/drawing/2014/main" id="{3D230F49-6E06-4E2E-AF60-BF5EF70A64C1}"/>
                </a:ext>
              </a:extLst>
            </p:cNvPr>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1" name="任意多边形: 形状 1630">
              <a:extLst>
                <a:ext uri="{FF2B5EF4-FFF2-40B4-BE49-F238E27FC236}">
                  <a16:creationId xmlns:a16="http://schemas.microsoft.com/office/drawing/2014/main" id="{38639470-EA05-4065-94D4-C047821C7931}"/>
                </a:ext>
              </a:extLst>
            </p:cNvPr>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2" name="任意多边形: 形状 1631">
              <a:extLst>
                <a:ext uri="{FF2B5EF4-FFF2-40B4-BE49-F238E27FC236}">
                  <a16:creationId xmlns:a16="http://schemas.microsoft.com/office/drawing/2014/main" id="{70E22607-BC99-40E4-A251-541F89C41267}"/>
                </a:ext>
              </a:extLst>
            </p:cNvPr>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3" name="任意多边形: 形状 1632">
              <a:extLst>
                <a:ext uri="{FF2B5EF4-FFF2-40B4-BE49-F238E27FC236}">
                  <a16:creationId xmlns:a16="http://schemas.microsoft.com/office/drawing/2014/main" id="{74BFD76D-8653-42E1-9A2F-AB2CBB3AFBE7}"/>
                </a:ext>
              </a:extLst>
            </p:cNvPr>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4" name="任意多边形: 形状 1633">
              <a:extLst>
                <a:ext uri="{FF2B5EF4-FFF2-40B4-BE49-F238E27FC236}">
                  <a16:creationId xmlns:a16="http://schemas.microsoft.com/office/drawing/2014/main" id="{161FFF46-D3A8-4252-8FBD-B36BA72D16C0}"/>
                </a:ext>
              </a:extLst>
            </p:cNvPr>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5" name="任意多边形: 形状 1634">
              <a:extLst>
                <a:ext uri="{FF2B5EF4-FFF2-40B4-BE49-F238E27FC236}">
                  <a16:creationId xmlns:a16="http://schemas.microsoft.com/office/drawing/2014/main" id="{B6CD4A51-F312-46A7-930D-AF1D67FD5AF5}"/>
                </a:ext>
              </a:extLst>
            </p:cNvPr>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6" name="任意多边形: 形状 1635">
              <a:extLst>
                <a:ext uri="{FF2B5EF4-FFF2-40B4-BE49-F238E27FC236}">
                  <a16:creationId xmlns:a16="http://schemas.microsoft.com/office/drawing/2014/main" id="{374CD46C-1C87-4969-A9D9-193888196544}"/>
                </a:ext>
              </a:extLst>
            </p:cNvPr>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7" name="任意多边形: 形状 1636">
              <a:extLst>
                <a:ext uri="{FF2B5EF4-FFF2-40B4-BE49-F238E27FC236}">
                  <a16:creationId xmlns:a16="http://schemas.microsoft.com/office/drawing/2014/main" id="{1507593B-AC12-46C5-AE42-91596A067AE4}"/>
                </a:ext>
              </a:extLst>
            </p:cNvPr>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8" name="任意多边形: 形状 1637">
              <a:extLst>
                <a:ext uri="{FF2B5EF4-FFF2-40B4-BE49-F238E27FC236}">
                  <a16:creationId xmlns:a16="http://schemas.microsoft.com/office/drawing/2014/main" id="{6BC06EF3-BF38-4886-9BB9-FC5B32AF6760}"/>
                </a:ext>
              </a:extLst>
            </p:cNvPr>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9" name="任意多边形: 形状 1638">
              <a:extLst>
                <a:ext uri="{FF2B5EF4-FFF2-40B4-BE49-F238E27FC236}">
                  <a16:creationId xmlns:a16="http://schemas.microsoft.com/office/drawing/2014/main" id="{FA8005DF-D15F-4019-9FC2-7FFDF703B4BA}"/>
                </a:ext>
              </a:extLst>
            </p:cNvPr>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0" name="任意多边形: 形状 1639">
              <a:extLst>
                <a:ext uri="{FF2B5EF4-FFF2-40B4-BE49-F238E27FC236}">
                  <a16:creationId xmlns:a16="http://schemas.microsoft.com/office/drawing/2014/main" id="{BD908E77-2764-4843-A6F8-F6A6FE5F8A89}"/>
                </a:ext>
              </a:extLst>
            </p:cNvPr>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1" name="任意多边形: 形状 1640">
              <a:extLst>
                <a:ext uri="{FF2B5EF4-FFF2-40B4-BE49-F238E27FC236}">
                  <a16:creationId xmlns:a16="http://schemas.microsoft.com/office/drawing/2014/main" id="{257657DA-FF8A-4B83-9817-F4E7520BDFB8}"/>
                </a:ext>
              </a:extLst>
            </p:cNvPr>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2" name="任意多边形: 形状 1641">
              <a:extLst>
                <a:ext uri="{FF2B5EF4-FFF2-40B4-BE49-F238E27FC236}">
                  <a16:creationId xmlns:a16="http://schemas.microsoft.com/office/drawing/2014/main" id="{73C3D606-3905-4633-9A6B-BE080A1875C3}"/>
                </a:ext>
              </a:extLst>
            </p:cNvPr>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3" name="任意多边形: 形状 1642">
              <a:extLst>
                <a:ext uri="{FF2B5EF4-FFF2-40B4-BE49-F238E27FC236}">
                  <a16:creationId xmlns:a16="http://schemas.microsoft.com/office/drawing/2014/main" id="{2F183F32-92E0-4BAD-9959-31D9F7ED5F00}"/>
                </a:ext>
              </a:extLst>
            </p:cNvPr>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4" name="任意多边形: 形状 1643">
              <a:extLst>
                <a:ext uri="{FF2B5EF4-FFF2-40B4-BE49-F238E27FC236}">
                  <a16:creationId xmlns:a16="http://schemas.microsoft.com/office/drawing/2014/main" id="{83B583E5-F570-4841-8F39-F0010ED80303}"/>
                </a:ext>
              </a:extLst>
            </p:cNvPr>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5" name="任意多边形: 形状 1644">
              <a:extLst>
                <a:ext uri="{FF2B5EF4-FFF2-40B4-BE49-F238E27FC236}">
                  <a16:creationId xmlns:a16="http://schemas.microsoft.com/office/drawing/2014/main" id="{E45433F5-540F-4F84-99C7-0A6193B64084}"/>
                </a:ext>
              </a:extLst>
            </p:cNvPr>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6" name="任意多边形: 形状 1645">
              <a:extLst>
                <a:ext uri="{FF2B5EF4-FFF2-40B4-BE49-F238E27FC236}">
                  <a16:creationId xmlns:a16="http://schemas.microsoft.com/office/drawing/2014/main" id="{6171C486-D325-4F1D-8927-64AA0A7B0EDE}"/>
                </a:ext>
              </a:extLst>
            </p:cNvPr>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7" name="任意多边形: 形状 1646">
              <a:extLst>
                <a:ext uri="{FF2B5EF4-FFF2-40B4-BE49-F238E27FC236}">
                  <a16:creationId xmlns:a16="http://schemas.microsoft.com/office/drawing/2014/main" id="{BC6E7D88-3F6A-4FD2-9678-9BFA7990052D}"/>
                </a:ext>
              </a:extLst>
            </p:cNvPr>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8" name="任意多边形: 形状 1647">
              <a:extLst>
                <a:ext uri="{FF2B5EF4-FFF2-40B4-BE49-F238E27FC236}">
                  <a16:creationId xmlns:a16="http://schemas.microsoft.com/office/drawing/2014/main" id="{C4691073-AE82-4174-B040-926B5D200F9A}"/>
                </a:ext>
              </a:extLst>
            </p:cNvPr>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9" name="任意多边形: 形状 1648">
              <a:extLst>
                <a:ext uri="{FF2B5EF4-FFF2-40B4-BE49-F238E27FC236}">
                  <a16:creationId xmlns:a16="http://schemas.microsoft.com/office/drawing/2014/main" id="{C23F617B-5D97-4506-86C4-B808C419D40C}"/>
                </a:ext>
              </a:extLst>
            </p:cNvPr>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0" name="任意多边形: 形状 1649">
              <a:extLst>
                <a:ext uri="{FF2B5EF4-FFF2-40B4-BE49-F238E27FC236}">
                  <a16:creationId xmlns:a16="http://schemas.microsoft.com/office/drawing/2014/main" id="{4BA7FFFE-3231-4872-AD41-F0E817CCF47A}"/>
                </a:ext>
              </a:extLst>
            </p:cNvPr>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1" name="任意多边形: 形状 1650">
              <a:extLst>
                <a:ext uri="{FF2B5EF4-FFF2-40B4-BE49-F238E27FC236}">
                  <a16:creationId xmlns:a16="http://schemas.microsoft.com/office/drawing/2014/main" id="{F41B66EB-043A-45E3-BB12-D0D8BFBC8623}"/>
                </a:ext>
              </a:extLst>
            </p:cNvPr>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2" name="任意多边形: 形状 1651">
              <a:extLst>
                <a:ext uri="{FF2B5EF4-FFF2-40B4-BE49-F238E27FC236}">
                  <a16:creationId xmlns:a16="http://schemas.microsoft.com/office/drawing/2014/main" id="{1613F429-326C-402A-A067-12B4E4AD7789}"/>
                </a:ext>
              </a:extLst>
            </p:cNvPr>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3" name="任意多边形: 形状 1652">
              <a:extLst>
                <a:ext uri="{FF2B5EF4-FFF2-40B4-BE49-F238E27FC236}">
                  <a16:creationId xmlns:a16="http://schemas.microsoft.com/office/drawing/2014/main" id="{5445EF6F-A955-45CD-8543-F698E59AF9EA}"/>
                </a:ext>
              </a:extLst>
            </p:cNvPr>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4" name="任意多边形: 形状 1653">
              <a:extLst>
                <a:ext uri="{FF2B5EF4-FFF2-40B4-BE49-F238E27FC236}">
                  <a16:creationId xmlns:a16="http://schemas.microsoft.com/office/drawing/2014/main" id="{FBC4D429-4C86-4071-A917-10D7632BDA6E}"/>
                </a:ext>
              </a:extLst>
            </p:cNvPr>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5" name="任意多边形: 形状 1654">
              <a:extLst>
                <a:ext uri="{FF2B5EF4-FFF2-40B4-BE49-F238E27FC236}">
                  <a16:creationId xmlns:a16="http://schemas.microsoft.com/office/drawing/2014/main" id="{1378791E-ACEC-4C67-95D1-9711543AD172}"/>
                </a:ext>
              </a:extLst>
            </p:cNvPr>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6" name="任意多边形: 形状 1655">
              <a:extLst>
                <a:ext uri="{FF2B5EF4-FFF2-40B4-BE49-F238E27FC236}">
                  <a16:creationId xmlns:a16="http://schemas.microsoft.com/office/drawing/2014/main" id="{8D605787-C247-454B-8C13-27D93289F487}"/>
                </a:ext>
              </a:extLst>
            </p:cNvPr>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7" name="任意多边形: 形状 1656">
              <a:extLst>
                <a:ext uri="{FF2B5EF4-FFF2-40B4-BE49-F238E27FC236}">
                  <a16:creationId xmlns:a16="http://schemas.microsoft.com/office/drawing/2014/main" id="{7E4A38FE-9D03-4BDD-AC4E-5A1DA11F60DD}"/>
                </a:ext>
              </a:extLst>
            </p:cNvPr>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8" name="任意多边形: 形状 1657">
              <a:extLst>
                <a:ext uri="{FF2B5EF4-FFF2-40B4-BE49-F238E27FC236}">
                  <a16:creationId xmlns:a16="http://schemas.microsoft.com/office/drawing/2014/main" id="{542CD81C-0DE4-4B8B-8008-629BE1F9F8C1}"/>
                </a:ext>
              </a:extLst>
            </p:cNvPr>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9" name="任意多边形: 形状 1658">
              <a:extLst>
                <a:ext uri="{FF2B5EF4-FFF2-40B4-BE49-F238E27FC236}">
                  <a16:creationId xmlns:a16="http://schemas.microsoft.com/office/drawing/2014/main" id="{8B12F6E9-049A-4E08-BFF3-3D23C3A9CB16}"/>
                </a:ext>
              </a:extLst>
            </p:cNvPr>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0" name="任意多边形: 形状 1659">
              <a:extLst>
                <a:ext uri="{FF2B5EF4-FFF2-40B4-BE49-F238E27FC236}">
                  <a16:creationId xmlns:a16="http://schemas.microsoft.com/office/drawing/2014/main" id="{609B10B0-0BAF-493E-8757-6E154C1E0B79}"/>
                </a:ext>
              </a:extLst>
            </p:cNvPr>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1" name="任意多边形: 形状 1660">
              <a:extLst>
                <a:ext uri="{FF2B5EF4-FFF2-40B4-BE49-F238E27FC236}">
                  <a16:creationId xmlns:a16="http://schemas.microsoft.com/office/drawing/2014/main" id="{89580F04-BA54-44DE-80DB-10033BEB6276}"/>
                </a:ext>
              </a:extLst>
            </p:cNvPr>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2" name="任意多边形: 形状 1661">
              <a:extLst>
                <a:ext uri="{FF2B5EF4-FFF2-40B4-BE49-F238E27FC236}">
                  <a16:creationId xmlns:a16="http://schemas.microsoft.com/office/drawing/2014/main" id="{D7489D59-EAD7-407B-AD56-F08285EE2E7B}"/>
                </a:ext>
              </a:extLst>
            </p:cNvPr>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3" name="任意多边形: 形状 1662">
              <a:extLst>
                <a:ext uri="{FF2B5EF4-FFF2-40B4-BE49-F238E27FC236}">
                  <a16:creationId xmlns:a16="http://schemas.microsoft.com/office/drawing/2014/main" id="{B7060F5C-DC84-4078-821F-70825B0FC2F7}"/>
                </a:ext>
              </a:extLst>
            </p:cNvPr>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4" name="任意多边形: 形状 1663">
              <a:extLst>
                <a:ext uri="{FF2B5EF4-FFF2-40B4-BE49-F238E27FC236}">
                  <a16:creationId xmlns:a16="http://schemas.microsoft.com/office/drawing/2014/main" id="{D737B053-E02F-4813-BDB1-C03BAB7395CA}"/>
                </a:ext>
              </a:extLst>
            </p:cNvPr>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5" name="任意多边形: 形状 1664">
              <a:extLst>
                <a:ext uri="{FF2B5EF4-FFF2-40B4-BE49-F238E27FC236}">
                  <a16:creationId xmlns:a16="http://schemas.microsoft.com/office/drawing/2014/main" id="{32D85A95-DECA-48E2-B8E4-92B719422BE1}"/>
                </a:ext>
              </a:extLst>
            </p:cNvPr>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6" name="任意多边形: 形状 1665">
              <a:extLst>
                <a:ext uri="{FF2B5EF4-FFF2-40B4-BE49-F238E27FC236}">
                  <a16:creationId xmlns:a16="http://schemas.microsoft.com/office/drawing/2014/main" id="{CC24EC84-4FBE-406F-831B-EC60134AC25C}"/>
                </a:ext>
              </a:extLst>
            </p:cNvPr>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7" name="任意多边形: 形状 1666">
              <a:extLst>
                <a:ext uri="{FF2B5EF4-FFF2-40B4-BE49-F238E27FC236}">
                  <a16:creationId xmlns:a16="http://schemas.microsoft.com/office/drawing/2014/main" id="{6C625647-B20B-4249-A7DF-F66FBC27D69F}"/>
                </a:ext>
              </a:extLst>
            </p:cNvPr>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8" name="任意多边形: 形状 1667">
              <a:extLst>
                <a:ext uri="{FF2B5EF4-FFF2-40B4-BE49-F238E27FC236}">
                  <a16:creationId xmlns:a16="http://schemas.microsoft.com/office/drawing/2014/main" id="{9942E446-D850-476C-B53C-45A89F9941BB}"/>
                </a:ext>
              </a:extLst>
            </p:cNvPr>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9" name="任意多边形: 形状 1668">
              <a:extLst>
                <a:ext uri="{FF2B5EF4-FFF2-40B4-BE49-F238E27FC236}">
                  <a16:creationId xmlns:a16="http://schemas.microsoft.com/office/drawing/2014/main" id="{862B0379-5C4D-4498-B22F-435B1C822C95}"/>
                </a:ext>
              </a:extLst>
            </p:cNvPr>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0" name="任意多边形: 形状 1669">
              <a:extLst>
                <a:ext uri="{FF2B5EF4-FFF2-40B4-BE49-F238E27FC236}">
                  <a16:creationId xmlns:a16="http://schemas.microsoft.com/office/drawing/2014/main" id="{9674F859-B025-48A4-9C14-06A941E36A5C}"/>
                </a:ext>
              </a:extLst>
            </p:cNvPr>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1" name="任意多边形: 形状 1670">
              <a:extLst>
                <a:ext uri="{FF2B5EF4-FFF2-40B4-BE49-F238E27FC236}">
                  <a16:creationId xmlns:a16="http://schemas.microsoft.com/office/drawing/2014/main" id="{E7523F18-D9A2-4E24-8B78-97926979C0E7}"/>
                </a:ext>
              </a:extLst>
            </p:cNvPr>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2" name="任意多边形: 形状 1671">
              <a:extLst>
                <a:ext uri="{FF2B5EF4-FFF2-40B4-BE49-F238E27FC236}">
                  <a16:creationId xmlns:a16="http://schemas.microsoft.com/office/drawing/2014/main" id="{A97E76EF-60C4-402C-8176-5CF6612D96B1}"/>
                </a:ext>
              </a:extLst>
            </p:cNvPr>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3" name="任意多边形: 形状 1672">
              <a:extLst>
                <a:ext uri="{FF2B5EF4-FFF2-40B4-BE49-F238E27FC236}">
                  <a16:creationId xmlns:a16="http://schemas.microsoft.com/office/drawing/2014/main" id="{05A2B170-EE14-42CF-B5EF-1A869571B6DD}"/>
                </a:ext>
              </a:extLst>
            </p:cNvPr>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4" name="任意多边形: 形状 1673">
              <a:extLst>
                <a:ext uri="{FF2B5EF4-FFF2-40B4-BE49-F238E27FC236}">
                  <a16:creationId xmlns:a16="http://schemas.microsoft.com/office/drawing/2014/main" id="{59E38D6C-F5C0-40C1-82D1-8294F3882250}"/>
                </a:ext>
              </a:extLst>
            </p:cNvPr>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5" name="任意多边形: 形状 1674">
              <a:extLst>
                <a:ext uri="{FF2B5EF4-FFF2-40B4-BE49-F238E27FC236}">
                  <a16:creationId xmlns:a16="http://schemas.microsoft.com/office/drawing/2014/main" id="{89816892-C3A7-4AE9-8C49-02B4731A37CC}"/>
                </a:ext>
              </a:extLst>
            </p:cNvPr>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6" name="任意多边形: 形状 1675">
              <a:extLst>
                <a:ext uri="{FF2B5EF4-FFF2-40B4-BE49-F238E27FC236}">
                  <a16:creationId xmlns:a16="http://schemas.microsoft.com/office/drawing/2014/main" id="{FF2C3605-1FEA-49E0-8BD6-22F68B064F00}"/>
                </a:ext>
              </a:extLst>
            </p:cNvPr>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7" name="任意多边形: 形状 1676">
              <a:extLst>
                <a:ext uri="{FF2B5EF4-FFF2-40B4-BE49-F238E27FC236}">
                  <a16:creationId xmlns:a16="http://schemas.microsoft.com/office/drawing/2014/main" id="{F3366D66-AF80-4F8D-8A57-3107008C1841}"/>
                </a:ext>
              </a:extLst>
            </p:cNvPr>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8" name="任意多边形: 形状 1677">
              <a:extLst>
                <a:ext uri="{FF2B5EF4-FFF2-40B4-BE49-F238E27FC236}">
                  <a16:creationId xmlns:a16="http://schemas.microsoft.com/office/drawing/2014/main" id="{CB31357C-1C29-4CED-BE37-DFB4E0876BBE}"/>
                </a:ext>
              </a:extLst>
            </p:cNvPr>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9" name="任意多边形: 形状 1678">
              <a:extLst>
                <a:ext uri="{FF2B5EF4-FFF2-40B4-BE49-F238E27FC236}">
                  <a16:creationId xmlns:a16="http://schemas.microsoft.com/office/drawing/2014/main" id="{AC10113A-101A-4363-BE0E-EBFFE0ED8CCE}"/>
                </a:ext>
              </a:extLst>
            </p:cNvPr>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0" name="任意多边形: 形状 1679">
              <a:extLst>
                <a:ext uri="{FF2B5EF4-FFF2-40B4-BE49-F238E27FC236}">
                  <a16:creationId xmlns:a16="http://schemas.microsoft.com/office/drawing/2014/main" id="{EDC9A8C7-C864-4AB0-9C42-272F610B0B5A}"/>
                </a:ext>
              </a:extLst>
            </p:cNvPr>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1" name="任意多边形: 形状 1680">
              <a:extLst>
                <a:ext uri="{FF2B5EF4-FFF2-40B4-BE49-F238E27FC236}">
                  <a16:creationId xmlns:a16="http://schemas.microsoft.com/office/drawing/2014/main" id="{3EB469DF-52B2-41D7-A2D4-D9352343DAE5}"/>
                </a:ext>
              </a:extLst>
            </p:cNvPr>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2" name="任意多边形: 形状 1681">
              <a:extLst>
                <a:ext uri="{FF2B5EF4-FFF2-40B4-BE49-F238E27FC236}">
                  <a16:creationId xmlns:a16="http://schemas.microsoft.com/office/drawing/2014/main" id="{4DB0D0DF-34AB-4C5D-AFF1-4B285F7F2EF5}"/>
                </a:ext>
              </a:extLst>
            </p:cNvPr>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3" name="任意多边形: 形状 1682">
              <a:extLst>
                <a:ext uri="{FF2B5EF4-FFF2-40B4-BE49-F238E27FC236}">
                  <a16:creationId xmlns:a16="http://schemas.microsoft.com/office/drawing/2014/main" id="{A272292F-6C9F-41FE-927C-3D2D26C6A954}"/>
                </a:ext>
              </a:extLst>
            </p:cNvPr>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4" name="任意多边形: 形状 1683">
              <a:extLst>
                <a:ext uri="{FF2B5EF4-FFF2-40B4-BE49-F238E27FC236}">
                  <a16:creationId xmlns:a16="http://schemas.microsoft.com/office/drawing/2014/main" id="{D561AE30-F71A-41FB-9F5E-3BE76C911A85}"/>
                </a:ext>
              </a:extLst>
            </p:cNvPr>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5" name="任意多边形: 形状 1684">
              <a:extLst>
                <a:ext uri="{FF2B5EF4-FFF2-40B4-BE49-F238E27FC236}">
                  <a16:creationId xmlns:a16="http://schemas.microsoft.com/office/drawing/2014/main" id="{A00DD79C-CDFE-4130-83A7-2EB138375DA5}"/>
                </a:ext>
              </a:extLst>
            </p:cNvPr>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6" name="任意多边形: 形状 1685">
              <a:extLst>
                <a:ext uri="{FF2B5EF4-FFF2-40B4-BE49-F238E27FC236}">
                  <a16:creationId xmlns:a16="http://schemas.microsoft.com/office/drawing/2014/main" id="{2B14E292-F35C-4F4B-AE52-358FD30C0634}"/>
                </a:ext>
              </a:extLst>
            </p:cNvPr>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7" name="任意多边形: 形状 1686">
              <a:extLst>
                <a:ext uri="{FF2B5EF4-FFF2-40B4-BE49-F238E27FC236}">
                  <a16:creationId xmlns:a16="http://schemas.microsoft.com/office/drawing/2014/main" id="{7824EA20-BB75-4D26-9772-EB792D17E9C4}"/>
                </a:ext>
              </a:extLst>
            </p:cNvPr>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8" name="任意多边形: 形状 1687">
              <a:extLst>
                <a:ext uri="{FF2B5EF4-FFF2-40B4-BE49-F238E27FC236}">
                  <a16:creationId xmlns:a16="http://schemas.microsoft.com/office/drawing/2014/main" id="{42287B43-7D1A-46D7-ADD0-36EE21BB4F9F}"/>
                </a:ext>
              </a:extLst>
            </p:cNvPr>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9" name="任意多边形: 形状 1688">
              <a:extLst>
                <a:ext uri="{FF2B5EF4-FFF2-40B4-BE49-F238E27FC236}">
                  <a16:creationId xmlns:a16="http://schemas.microsoft.com/office/drawing/2014/main" id="{4CAFFF14-CAD2-460E-9700-3F5111A4539B}"/>
                </a:ext>
              </a:extLst>
            </p:cNvPr>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0" name="任意多边形: 形状 1689">
              <a:extLst>
                <a:ext uri="{FF2B5EF4-FFF2-40B4-BE49-F238E27FC236}">
                  <a16:creationId xmlns:a16="http://schemas.microsoft.com/office/drawing/2014/main" id="{72F64533-B01F-4EF0-8E55-0E830B55AE9A}"/>
                </a:ext>
              </a:extLst>
            </p:cNvPr>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1" name="任意多边形: 形状 1690">
              <a:extLst>
                <a:ext uri="{FF2B5EF4-FFF2-40B4-BE49-F238E27FC236}">
                  <a16:creationId xmlns:a16="http://schemas.microsoft.com/office/drawing/2014/main" id="{C3FE488E-3185-453C-A6FE-55A9F3C18132}"/>
                </a:ext>
              </a:extLst>
            </p:cNvPr>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2" name="任意多边形: 形状 1691">
              <a:extLst>
                <a:ext uri="{FF2B5EF4-FFF2-40B4-BE49-F238E27FC236}">
                  <a16:creationId xmlns:a16="http://schemas.microsoft.com/office/drawing/2014/main" id="{F4A12B60-9BA8-4432-815C-0A8192520C9D}"/>
                </a:ext>
              </a:extLst>
            </p:cNvPr>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3" name="任意多边形: 形状 1692">
              <a:extLst>
                <a:ext uri="{FF2B5EF4-FFF2-40B4-BE49-F238E27FC236}">
                  <a16:creationId xmlns:a16="http://schemas.microsoft.com/office/drawing/2014/main" id="{D5C0D0D7-32A8-429F-A3E0-B0FECB47BF1A}"/>
                </a:ext>
              </a:extLst>
            </p:cNvPr>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4" name="任意多边形: 形状 1693">
              <a:extLst>
                <a:ext uri="{FF2B5EF4-FFF2-40B4-BE49-F238E27FC236}">
                  <a16:creationId xmlns:a16="http://schemas.microsoft.com/office/drawing/2014/main" id="{21962A87-78BD-49BC-95C9-9BFC8C07E7D1}"/>
                </a:ext>
              </a:extLst>
            </p:cNvPr>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5" name="任意多边形: 形状 1694">
              <a:extLst>
                <a:ext uri="{FF2B5EF4-FFF2-40B4-BE49-F238E27FC236}">
                  <a16:creationId xmlns:a16="http://schemas.microsoft.com/office/drawing/2014/main" id="{4B8B9EC5-3977-4B5F-BBEF-2E3EE34E77A3}"/>
                </a:ext>
              </a:extLst>
            </p:cNvPr>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6" name="任意多边形: 形状 1695">
              <a:extLst>
                <a:ext uri="{FF2B5EF4-FFF2-40B4-BE49-F238E27FC236}">
                  <a16:creationId xmlns:a16="http://schemas.microsoft.com/office/drawing/2014/main" id="{BFC3A484-4E42-4ACA-9CA4-ADA3FB2E38D1}"/>
                </a:ext>
              </a:extLst>
            </p:cNvPr>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7" name="任意多边形: 形状 1696">
              <a:extLst>
                <a:ext uri="{FF2B5EF4-FFF2-40B4-BE49-F238E27FC236}">
                  <a16:creationId xmlns:a16="http://schemas.microsoft.com/office/drawing/2014/main" id="{774B5F62-80A8-4F84-8EF6-7A46FE1A62F7}"/>
                </a:ext>
              </a:extLst>
            </p:cNvPr>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8" name="任意多边形: 形状 1697">
              <a:extLst>
                <a:ext uri="{FF2B5EF4-FFF2-40B4-BE49-F238E27FC236}">
                  <a16:creationId xmlns:a16="http://schemas.microsoft.com/office/drawing/2014/main" id="{11E79E48-A4A5-4D38-AC44-19E5442700CE}"/>
                </a:ext>
              </a:extLst>
            </p:cNvPr>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9" name="任意多边形: 形状 1698">
              <a:extLst>
                <a:ext uri="{FF2B5EF4-FFF2-40B4-BE49-F238E27FC236}">
                  <a16:creationId xmlns:a16="http://schemas.microsoft.com/office/drawing/2014/main" id="{B707E18A-7842-4EB7-9A46-0935703F99E7}"/>
                </a:ext>
              </a:extLst>
            </p:cNvPr>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0" name="任意多边形: 形状 1699">
              <a:extLst>
                <a:ext uri="{FF2B5EF4-FFF2-40B4-BE49-F238E27FC236}">
                  <a16:creationId xmlns:a16="http://schemas.microsoft.com/office/drawing/2014/main" id="{D7DC2644-4D17-48C4-8825-CA4F1EBC898F}"/>
                </a:ext>
              </a:extLst>
            </p:cNvPr>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1" name="任意多边形: 形状 1700">
              <a:extLst>
                <a:ext uri="{FF2B5EF4-FFF2-40B4-BE49-F238E27FC236}">
                  <a16:creationId xmlns:a16="http://schemas.microsoft.com/office/drawing/2014/main" id="{4163B909-8BBC-47D2-83A1-91D84575D192}"/>
                </a:ext>
              </a:extLst>
            </p:cNvPr>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2" name="任意多边形: 形状 1701">
              <a:extLst>
                <a:ext uri="{FF2B5EF4-FFF2-40B4-BE49-F238E27FC236}">
                  <a16:creationId xmlns:a16="http://schemas.microsoft.com/office/drawing/2014/main" id="{2C1EECD5-5DF7-470A-A0D5-2D75B5BEE1F5}"/>
                </a:ext>
              </a:extLst>
            </p:cNvPr>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3" name="任意多边形: 形状 1702">
              <a:extLst>
                <a:ext uri="{FF2B5EF4-FFF2-40B4-BE49-F238E27FC236}">
                  <a16:creationId xmlns:a16="http://schemas.microsoft.com/office/drawing/2014/main" id="{DF9DF045-4A94-4D30-9DA9-E96EE9F45882}"/>
                </a:ext>
              </a:extLst>
            </p:cNvPr>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4" name="任意多边形: 形状 1703">
              <a:extLst>
                <a:ext uri="{FF2B5EF4-FFF2-40B4-BE49-F238E27FC236}">
                  <a16:creationId xmlns:a16="http://schemas.microsoft.com/office/drawing/2014/main" id="{FCD2B734-C15A-4D81-899A-6983FCD76D14}"/>
                </a:ext>
              </a:extLst>
            </p:cNvPr>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5" name="任意多边形: 形状 1704">
              <a:extLst>
                <a:ext uri="{FF2B5EF4-FFF2-40B4-BE49-F238E27FC236}">
                  <a16:creationId xmlns:a16="http://schemas.microsoft.com/office/drawing/2014/main" id="{B0F50B49-9D01-4F13-8B87-D0DCCFFBCAA9}"/>
                </a:ext>
              </a:extLst>
            </p:cNvPr>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6" name="任意多边形: 形状 1705">
              <a:extLst>
                <a:ext uri="{FF2B5EF4-FFF2-40B4-BE49-F238E27FC236}">
                  <a16:creationId xmlns:a16="http://schemas.microsoft.com/office/drawing/2014/main" id="{52B62F2A-CAB5-4936-BFEF-DCCD44D0BF07}"/>
                </a:ext>
              </a:extLst>
            </p:cNvPr>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7" name="任意多边形: 形状 1706">
              <a:extLst>
                <a:ext uri="{FF2B5EF4-FFF2-40B4-BE49-F238E27FC236}">
                  <a16:creationId xmlns:a16="http://schemas.microsoft.com/office/drawing/2014/main" id="{F55DF667-1146-41FD-AB79-F2B4B6E316AB}"/>
                </a:ext>
              </a:extLst>
            </p:cNvPr>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8" name="任意多边形: 形状 1707">
              <a:extLst>
                <a:ext uri="{FF2B5EF4-FFF2-40B4-BE49-F238E27FC236}">
                  <a16:creationId xmlns:a16="http://schemas.microsoft.com/office/drawing/2014/main" id="{22509B8D-B30D-44D5-AC35-42B9F3EECBDB}"/>
                </a:ext>
              </a:extLst>
            </p:cNvPr>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9" name="任意多边形: 形状 1708">
              <a:extLst>
                <a:ext uri="{FF2B5EF4-FFF2-40B4-BE49-F238E27FC236}">
                  <a16:creationId xmlns:a16="http://schemas.microsoft.com/office/drawing/2014/main" id="{75FC054C-061C-4278-B39C-4B1AE3A6AF12}"/>
                </a:ext>
              </a:extLst>
            </p:cNvPr>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0" name="任意多边形: 形状 1709">
              <a:extLst>
                <a:ext uri="{FF2B5EF4-FFF2-40B4-BE49-F238E27FC236}">
                  <a16:creationId xmlns:a16="http://schemas.microsoft.com/office/drawing/2014/main" id="{6885CDE6-D554-406B-B642-91B5076E6D3F}"/>
                </a:ext>
              </a:extLst>
            </p:cNvPr>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1" name="任意多边形: 形状 1710">
              <a:extLst>
                <a:ext uri="{FF2B5EF4-FFF2-40B4-BE49-F238E27FC236}">
                  <a16:creationId xmlns:a16="http://schemas.microsoft.com/office/drawing/2014/main" id="{6CBC9457-5B83-42DF-9B8D-BC029637BE13}"/>
                </a:ext>
              </a:extLst>
            </p:cNvPr>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2" name="任意多边形: 形状 1711">
              <a:extLst>
                <a:ext uri="{FF2B5EF4-FFF2-40B4-BE49-F238E27FC236}">
                  <a16:creationId xmlns:a16="http://schemas.microsoft.com/office/drawing/2014/main" id="{4F18BA20-30AE-4EEE-A264-46861144B69A}"/>
                </a:ext>
              </a:extLst>
            </p:cNvPr>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3" name="任意多边形: 形状 1712">
              <a:extLst>
                <a:ext uri="{FF2B5EF4-FFF2-40B4-BE49-F238E27FC236}">
                  <a16:creationId xmlns:a16="http://schemas.microsoft.com/office/drawing/2014/main" id="{4DDD381B-4002-42A8-816B-747E00984B86}"/>
                </a:ext>
              </a:extLst>
            </p:cNvPr>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4" name="任意多边形: 形状 1713">
              <a:extLst>
                <a:ext uri="{FF2B5EF4-FFF2-40B4-BE49-F238E27FC236}">
                  <a16:creationId xmlns:a16="http://schemas.microsoft.com/office/drawing/2014/main" id="{49CB9B90-F969-46EC-9C0F-F55C5D3E7D27}"/>
                </a:ext>
              </a:extLst>
            </p:cNvPr>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5" name="任意多边形: 形状 1714">
              <a:extLst>
                <a:ext uri="{FF2B5EF4-FFF2-40B4-BE49-F238E27FC236}">
                  <a16:creationId xmlns:a16="http://schemas.microsoft.com/office/drawing/2014/main" id="{746E463B-0D4E-41BD-8105-0E1D0A08BEA8}"/>
                </a:ext>
              </a:extLst>
            </p:cNvPr>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6" name="任意多边形: 形状 1715">
              <a:extLst>
                <a:ext uri="{FF2B5EF4-FFF2-40B4-BE49-F238E27FC236}">
                  <a16:creationId xmlns:a16="http://schemas.microsoft.com/office/drawing/2014/main" id="{2FD060EE-2C0E-4B62-ABDA-845934C7E4F0}"/>
                </a:ext>
              </a:extLst>
            </p:cNvPr>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7" name="任意多边形: 形状 1716">
              <a:extLst>
                <a:ext uri="{FF2B5EF4-FFF2-40B4-BE49-F238E27FC236}">
                  <a16:creationId xmlns:a16="http://schemas.microsoft.com/office/drawing/2014/main" id="{47BBDE7D-4222-45E6-85F7-6E5D7672F348}"/>
                </a:ext>
              </a:extLst>
            </p:cNvPr>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8" name="任意多边形: 形状 1717">
              <a:extLst>
                <a:ext uri="{FF2B5EF4-FFF2-40B4-BE49-F238E27FC236}">
                  <a16:creationId xmlns:a16="http://schemas.microsoft.com/office/drawing/2014/main" id="{06A074D3-A575-4803-BECB-71878F28BD15}"/>
                </a:ext>
              </a:extLst>
            </p:cNvPr>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9" name="任意多边形: 形状 1718">
              <a:extLst>
                <a:ext uri="{FF2B5EF4-FFF2-40B4-BE49-F238E27FC236}">
                  <a16:creationId xmlns:a16="http://schemas.microsoft.com/office/drawing/2014/main" id="{B5584F5A-D64F-424B-A603-2E0E627D2A84}"/>
                </a:ext>
              </a:extLst>
            </p:cNvPr>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0" name="任意多边形: 形状 1719">
              <a:extLst>
                <a:ext uri="{FF2B5EF4-FFF2-40B4-BE49-F238E27FC236}">
                  <a16:creationId xmlns:a16="http://schemas.microsoft.com/office/drawing/2014/main" id="{5C391F9E-35D3-4F73-AD42-00102E089D24}"/>
                </a:ext>
              </a:extLst>
            </p:cNvPr>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1" name="任意多边形: 形状 1720">
              <a:extLst>
                <a:ext uri="{FF2B5EF4-FFF2-40B4-BE49-F238E27FC236}">
                  <a16:creationId xmlns:a16="http://schemas.microsoft.com/office/drawing/2014/main" id="{07B94113-194F-41C9-93F3-3268D84FE72D}"/>
                </a:ext>
              </a:extLst>
            </p:cNvPr>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2" name="任意多边形: 形状 1721">
              <a:extLst>
                <a:ext uri="{FF2B5EF4-FFF2-40B4-BE49-F238E27FC236}">
                  <a16:creationId xmlns:a16="http://schemas.microsoft.com/office/drawing/2014/main" id="{2C2E16C0-9145-481F-B531-A1EBF44BC33E}"/>
                </a:ext>
              </a:extLst>
            </p:cNvPr>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3" name="任意多边形: 形状 1722">
              <a:extLst>
                <a:ext uri="{FF2B5EF4-FFF2-40B4-BE49-F238E27FC236}">
                  <a16:creationId xmlns:a16="http://schemas.microsoft.com/office/drawing/2014/main" id="{F1944D6A-DBB8-4349-A040-E145A5E09820}"/>
                </a:ext>
              </a:extLst>
            </p:cNvPr>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4" name="任意多边形: 形状 1723">
              <a:extLst>
                <a:ext uri="{FF2B5EF4-FFF2-40B4-BE49-F238E27FC236}">
                  <a16:creationId xmlns:a16="http://schemas.microsoft.com/office/drawing/2014/main" id="{02F02DE8-B6E0-4ACB-8157-25125F316EF6}"/>
                </a:ext>
              </a:extLst>
            </p:cNvPr>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5" name="任意多边形: 形状 1724">
              <a:extLst>
                <a:ext uri="{FF2B5EF4-FFF2-40B4-BE49-F238E27FC236}">
                  <a16:creationId xmlns:a16="http://schemas.microsoft.com/office/drawing/2014/main" id="{E1DBCF92-8EF6-41EF-9F6F-88D1C79D2FAE}"/>
                </a:ext>
              </a:extLst>
            </p:cNvPr>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6" name="任意多边形: 形状 1725">
              <a:extLst>
                <a:ext uri="{FF2B5EF4-FFF2-40B4-BE49-F238E27FC236}">
                  <a16:creationId xmlns:a16="http://schemas.microsoft.com/office/drawing/2014/main" id="{1F816BE9-6EAA-4DA8-BC52-79C45E1E34D6}"/>
                </a:ext>
              </a:extLst>
            </p:cNvPr>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7" name="任意多边形: 形状 1726">
              <a:extLst>
                <a:ext uri="{FF2B5EF4-FFF2-40B4-BE49-F238E27FC236}">
                  <a16:creationId xmlns:a16="http://schemas.microsoft.com/office/drawing/2014/main" id="{173949B8-A86F-4292-A105-59B66B25CDD9}"/>
                </a:ext>
              </a:extLst>
            </p:cNvPr>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8" name="任意多边形: 形状 1727">
              <a:extLst>
                <a:ext uri="{FF2B5EF4-FFF2-40B4-BE49-F238E27FC236}">
                  <a16:creationId xmlns:a16="http://schemas.microsoft.com/office/drawing/2014/main" id="{B3C86955-3ACC-4C28-97D1-21ABB2EF873C}"/>
                </a:ext>
              </a:extLst>
            </p:cNvPr>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9" name="任意多边形: 形状 1728">
              <a:extLst>
                <a:ext uri="{FF2B5EF4-FFF2-40B4-BE49-F238E27FC236}">
                  <a16:creationId xmlns:a16="http://schemas.microsoft.com/office/drawing/2014/main" id="{D35F600A-E139-4E35-A267-B8E4F577E4EB}"/>
                </a:ext>
              </a:extLst>
            </p:cNvPr>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0" name="任意多边形: 形状 1729">
              <a:extLst>
                <a:ext uri="{FF2B5EF4-FFF2-40B4-BE49-F238E27FC236}">
                  <a16:creationId xmlns:a16="http://schemas.microsoft.com/office/drawing/2014/main" id="{0F7F01B7-7718-4DA1-A17F-6FA6E86BB71D}"/>
                </a:ext>
              </a:extLst>
            </p:cNvPr>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1" name="任意多边形: 形状 1730">
              <a:extLst>
                <a:ext uri="{FF2B5EF4-FFF2-40B4-BE49-F238E27FC236}">
                  <a16:creationId xmlns:a16="http://schemas.microsoft.com/office/drawing/2014/main" id="{70BAA96A-A793-4C56-9B06-993053643B70}"/>
                </a:ext>
              </a:extLst>
            </p:cNvPr>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2" name="任意多边形: 形状 1731">
              <a:extLst>
                <a:ext uri="{FF2B5EF4-FFF2-40B4-BE49-F238E27FC236}">
                  <a16:creationId xmlns:a16="http://schemas.microsoft.com/office/drawing/2014/main" id="{4744EF48-9420-4D18-B8D8-0F57251D8073}"/>
                </a:ext>
              </a:extLst>
            </p:cNvPr>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3" name="任意多边形: 形状 1732">
              <a:extLst>
                <a:ext uri="{FF2B5EF4-FFF2-40B4-BE49-F238E27FC236}">
                  <a16:creationId xmlns:a16="http://schemas.microsoft.com/office/drawing/2014/main" id="{F21E9E68-0268-4FCF-AF8D-C678496F5A4C}"/>
                </a:ext>
              </a:extLst>
            </p:cNvPr>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4" name="任意多边形: 形状 1733">
              <a:extLst>
                <a:ext uri="{FF2B5EF4-FFF2-40B4-BE49-F238E27FC236}">
                  <a16:creationId xmlns:a16="http://schemas.microsoft.com/office/drawing/2014/main" id="{D112BFAB-93D2-4982-8DFD-A15FAB14E8B8}"/>
                </a:ext>
              </a:extLst>
            </p:cNvPr>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5" name="任意多边形: 形状 1734">
              <a:extLst>
                <a:ext uri="{FF2B5EF4-FFF2-40B4-BE49-F238E27FC236}">
                  <a16:creationId xmlns:a16="http://schemas.microsoft.com/office/drawing/2014/main" id="{8CFC8D90-893B-48C7-949E-E8772E6DB777}"/>
                </a:ext>
              </a:extLst>
            </p:cNvPr>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6" name="任意多边形: 形状 1735">
              <a:extLst>
                <a:ext uri="{FF2B5EF4-FFF2-40B4-BE49-F238E27FC236}">
                  <a16:creationId xmlns:a16="http://schemas.microsoft.com/office/drawing/2014/main" id="{F8EB3718-C1FF-4BBB-8620-B0B436A78B7A}"/>
                </a:ext>
              </a:extLst>
            </p:cNvPr>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7" name="任意多边形: 形状 1736">
              <a:extLst>
                <a:ext uri="{FF2B5EF4-FFF2-40B4-BE49-F238E27FC236}">
                  <a16:creationId xmlns:a16="http://schemas.microsoft.com/office/drawing/2014/main" id="{C90DFE64-E2E1-42E7-BD40-04458646CCF8}"/>
                </a:ext>
              </a:extLst>
            </p:cNvPr>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8" name="任意多边形: 形状 1737">
              <a:extLst>
                <a:ext uri="{FF2B5EF4-FFF2-40B4-BE49-F238E27FC236}">
                  <a16:creationId xmlns:a16="http://schemas.microsoft.com/office/drawing/2014/main" id="{5572EA75-1D64-4E26-81EC-9028037D62A5}"/>
                </a:ext>
              </a:extLst>
            </p:cNvPr>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9" name="任意多边形: 形状 1738">
              <a:extLst>
                <a:ext uri="{FF2B5EF4-FFF2-40B4-BE49-F238E27FC236}">
                  <a16:creationId xmlns:a16="http://schemas.microsoft.com/office/drawing/2014/main" id="{DDAF44E3-2109-4289-9A06-63EAE9FB13BD}"/>
                </a:ext>
              </a:extLst>
            </p:cNvPr>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0" name="任意多边形: 形状 1739">
              <a:extLst>
                <a:ext uri="{FF2B5EF4-FFF2-40B4-BE49-F238E27FC236}">
                  <a16:creationId xmlns:a16="http://schemas.microsoft.com/office/drawing/2014/main" id="{286D2C1A-8713-4AB0-B8EA-42139B76F48D}"/>
                </a:ext>
              </a:extLst>
            </p:cNvPr>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1" name="任意多边形: 形状 1740">
              <a:extLst>
                <a:ext uri="{FF2B5EF4-FFF2-40B4-BE49-F238E27FC236}">
                  <a16:creationId xmlns:a16="http://schemas.microsoft.com/office/drawing/2014/main" id="{8F4B490A-956E-49B5-B5D6-0F7E825D5156}"/>
                </a:ext>
              </a:extLst>
            </p:cNvPr>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2" name="任意多边形: 形状 1741">
              <a:extLst>
                <a:ext uri="{FF2B5EF4-FFF2-40B4-BE49-F238E27FC236}">
                  <a16:creationId xmlns:a16="http://schemas.microsoft.com/office/drawing/2014/main" id="{53205C83-F06E-4A95-9DBA-C4E3DEF8D3EE}"/>
                </a:ext>
              </a:extLst>
            </p:cNvPr>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3" name="任意多边形: 形状 1742">
              <a:extLst>
                <a:ext uri="{FF2B5EF4-FFF2-40B4-BE49-F238E27FC236}">
                  <a16:creationId xmlns:a16="http://schemas.microsoft.com/office/drawing/2014/main" id="{4C45EE2A-E783-40D2-BA78-C93777E4DE62}"/>
                </a:ext>
              </a:extLst>
            </p:cNvPr>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4" name="任意多边形: 形状 1743">
              <a:extLst>
                <a:ext uri="{FF2B5EF4-FFF2-40B4-BE49-F238E27FC236}">
                  <a16:creationId xmlns:a16="http://schemas.microsoft.com/office/drawing/2014/main" id="{34238D98-0785-4AF6-B210-43C5FD12DCCB}"/>
                </a:ext>
              </a:extLst>
            </p:cNvPr>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5" name="任意多边形: 形状 1744">
              <a:extLst>
                <a:ext uri="{FF2B5EF4-FFF2-40B4-BE49-F238E27FC236}">
                  <a16:creationId xmlns:a16="http://schemas.microsoft.com/office/drawing/2014/main" id="{B4B06252-767E-41BC-BBD6-D7B2BFE2F957}"/>
                </a:ext>
              </a:extLst>
            </p:cNvPr>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6" name="任意多边形: 形状 1745">
              <a:extLst>
                <a:ext uri="{FF2B5EF4-FFF2-40B4-BE49-F238E27FC236}">
                  <a16:creationId xmlns:a16="http://schemas.microsoft.com/office/drawing/2014/main" id="{737C2922-DA84-4549-BE93-BD1F182A017D}"/>
                </a:ext>
              </a:extLst>
            </p:cNvPr>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7" name="任意多边形: 形状 1746">
              <a:extLst>
                <a:ext uri="{FF2B5EF4-FFF2-40B4-BE49-F238E27FC236}">
                  <a16:creationId xmlns:a16="http://schemas.microsoft.com/office/drawing/2014/main" id="{B9E155E3-0BE2-4A00-8169-78CF63061FAB}"/>
                </a:ext>
              </a:extLst>
            </p:cNvPr>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8" name="任意多边形: 形状 1747">
              <a:extLst>
                <a:ext uri="{FF2B5EF4-FFF2-40B4-BE49-F238E27FC236}">
                  <a16:creationId xmlns:a16="http://schemas.microsoft.com/office/drawing/2014/main" id="{E9DA7589-53D2-4877-AF64-E08B11F95CFF}"/>
                </a:ext>
              </a:extLst>
            </p:cNvPr>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9" name="任意多边形: 形状 1748">
              <a:extLst>
                <a:ext uri="{FF2B5EF4-FFF2-40B4-BE49-F238E27FC236}">
                  <a16:creationId xmlns:a16="http://schemas.microsoft.com/office/drawing/2014/main" id="{90246529-0BD1-4568-99AF-E69CCD48D144}"/>
                </a:ext>
              </a:extLst>
            </p:cNvPr>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0" name="任意多边形: 形状 1749">
              <a:extLst>
                <a:ext uri="{FF2B5EF4-FFF2-40B4-BE49-F238E27FC236}">
                  <a16:creationId xmlns:a16="http://schemas.microsoft.com/office/drawing/2014/main" id="{20E29E97-35D0-4AB0-9BDE-F9D2CB91CD03}"/>
                </a:ext>
              </a:extLst>
            </p:cNvPr>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1" name="任意多边形: 形状 1750">
              <a:extLst>
                <a:ext uri="{FF2B5EF4-FFF2-40B4-BE49-F238E27FC236}">
                  <a16:creationId xmlns:a16="http://schemas.microsoft.com/office/drawing/2014/main" id="{587727A9-4118-4973-8868-F13D28DC5ADF}"/>
                </a:ext>
              </a:extLst>
            </p:cNvPr>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2" name="任意多边形: 形状 1751">
              <a:extLst>
                <a:ext uri="{FF2B5EF4-FFF2-40B4-BE49-F238E27FC236}">
                  <a16:creationId xmlns:a16="http://schemas.microsoft.com/office/drawing/2014/main" id="{68B95E2C-2DBE-452E-B93C-2BA16CC2E0CF}"/>
                </a:ext>
              </a:extLst>
            </p:cNvPr>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3" name="任意多边形: 形状 1752">
              <a:extLst>
                <a:ext uri="{FF2B5EF4-FFF2-40B4-BE49-F238E27FC236}">
                  <a16:creationId xmlns:a16="http://schemas.microsoft.com/office/drawing/2014/main" id="{75DBD1A5-8BF7-470B-85F9-2E0A4608E93E}"/>
                </a:ext>
              </a:extLst>
            </p:cNvPr>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4" name="任意多边形: 形状 1753">
              <a:extLst>
                <a:ext uri="{FF2B5EF4-FFF2-40B4-BE49-F238E27FC236}">
                  <a16:creationId xmlns:a16="http://schemas.microsoft.com/office/drawing/2014/main" id="{01BB7BAB-60C9-4FC9-ACA6-B322D73E2B31}"/>
                </a:ext>
              </a:extLst>
            </p:cNvPr>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5" name="任意多边形: 形状 1754">
              <a:extLst>
                <a:ext uri="{FF2B5EF4-FFF2-40B4-BE49-F238E27FC236}">
                  <a16:creationId xmlns:a16="http://schemas.microsoft.com/office/drawing/2014/main" id="{2EE0037B-EF0F-4609-A7CE-2E486AA50577}"/>
                </a:ext>
              </a:extLst>
            </p:cNvPr>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6" name="任意多边形: 形状 1755">
              <a:extLst>
                <a:ext uri="{FF2B5EF4-FFF2-40B4-BE49-F238E27FC236}">
                  <a16:creationId xmlns:a16="http://schemas.microsoft.com/office/drawing/2014/main" id="{94DA0C49-BA20-4B6F-BC3D-7D3468E0C771}"/>
                </a:ext>
              </a:extLst>
            </p:cNvPr>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7" name="任意多边形: 形状 1756">
              <a:extLst>
                <a:ext uri="{FF2B5EF4-FFF2-40B4-BE49-F238E27FC236}">
                  <a16:creationId xmlns:a16="http://schemas.microsoft.com/office/drawing/2014/main" id="{DDB1110E-549B-40E7-B40F-C849B9E00040}"/>
                </a:ext>
              </a:extLst>
            </p:cNvPr>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8" name="任意多边形: 形状 1757">
              <a:extLst>
                <a:ext uri="{FF2B5EF4-FFF2-40B4-BE49-F238E27FC236}">
                  <a16:creationId xmlns:a16="http://schemas.microsoft.com/office/drawing/2014/main" id="{9370D0D4-6B47-4F7E-95E8-8485FD40B2A9}"/>
                </a:ext>
              </a:extLst>
            </p:cNvPr>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9" name="任意多边形: 形状 1758">
              <a:extLst>
                <a:ext uri="{FF2B5EF4-FFF2-40B4-BE49-F238E27FC236}">
                  <a16:creationId xmlns:a16="http://schemas.microsoft.com/office/drawing/2014/main" id="{C391B0F5-4550-40D3-AC4D-D36244120112}"/>
                </a:ext>
              </a:extLst>
            </p:cNvPr>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0" name="任意多边形: 形状 1759">
              <a:extLst>
                <a:ext uri="{FF2B5EF4-FFF2-40B4-BE49-F238E27FC236}">
                  <a16:creationId xmlns:a16="http://schemas.microsoft.com/office/drawing/2014/main" id="{FD9F0A1F-4EBD-4C1F-BCD3-BDEF635C85B3}"/>
                </a:ext>
              </a:extLst>
            </p:cNvPr>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1" name="任意多边形: 形状 1760">
              <a:extLst>
                <a:ext uri="{FF2B5EF4-FFF2-40B4-BE49-F238E27FC236}">
                  <a16:creationId xmlns:a16="http://schemas.microsoft.com/office/drawing/2014/main" id="{A052631E-7D56-4947-ABAB-958A262D909B}"/>
                </a:ext>
              </a:extLst>
            </p:cNvPr>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2" name="任意多边形: 形状 1761">
              <a:extLst>
                <a:ext uri="{FF2B5EF4-FFF2-40B4-BE49-F238E27FC236}">
                  <a16:creationId xmlns:a16="http://schemas.microsoft.com/office/drawing/2014/main" id="{509F155E-E06B-437F-ABBA-0CC9F220AFAF}"/>
                </a:ext>
              </a:extLst>
            </p:cNvPr>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3" name="任意多边形: 形状 1762">
              <a:extLst>
                <a:ext uri="{FF2B5EF4-FFF2-40B4-BE49-F238E27FC236}">
                  <a16:creationId xmlns:a16="http://schemas.microsoft.com/office/drawing/2014/main" id="{DC554114-3C04-4481-A6D8-DB0849699642}"/>
                </a:ext>
              </a:extLst>
            </p:cNvPr>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4" name="任意多边形: 形状 1763">
              <a:extLst>
                <a:ext uri="{FF2B5EF4-FFF2-40B4-BE49-F238E27FC236}">
                  <a16:creationId xmlns:a16="http://schemas.microsoft.com/office/drawing/2014/main" id="{97B8BB5F-7C12-4BFF-8299-93D9D2DC85DC}"/>
                </a:ext>
              </a:extLst>
            </p:cNvPr>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5" name="任意多边形: 形状 1764">
              <a:extLst>
                <a:ext uri="{FF2B5EF4-FFF2-40B4-BE49-F238E27FC236}">
                  <a16:creationId xmlns:a16="http://schemas.microsoft.com/office/drawing/2014/main" id="{79322BC8-4264-445E-9442-406F1FF41B51}"/>
                </a:ext>
              </a:extLst>
            </p:cNvPr>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6" name="任意多边形: 形状 1765">
              <a:extLst>
                <a:ext uri="{FF2B5EF4-FFF2-40B4-BE49-F238E27FC236}">
                  <a16:creationId xmlns:a16="http://schemas.microsoft.com/office/drawing/2014/main" id="{A155DA03-8002-4D83-9B60-5763DA497A4D}"/>
                </a:ext>
              </a:extLst>
            </p:cNvPr>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7" name="任意多边形: 形状 1766">
              <a:extLst>
                <a:ext uri="{FF2B5EF4-FFF2-40B4-BE49-F238E27FC236}">
                  <a16:creationId xmlns:a16="http://schemas.microsoft.com/office/drawing/2014/main" id="{0DFA0C1A-A011-4ADD-92D0-48513E200DC8}"/>
                </a:ext>
              </a:extLst>
            </p:cNvPr>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8" name="任意多边形: 形状 1767">
              <a:extLst>
                <a:ext uri="{FF2B5EF4-FFF2-40B4-BE49-F238E27FC236}">
                  <a16:creationId xmlns:a16="http://schemas.microsoft.com/office/drawing/2014/main" id="{349FCF9E-7986-4A42-B646-321CC15D3541}"/>
                </a:ext>
              </a:extLst>
            </p:cNvPr>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9" name="任意多边形: 形状 1768">
              <a:extLst>
                <a:ext uri="{FF2B5EF4-FFF2-40B4-BE49-F238E27FC236}">
                  <a16:creationId xmlns:a16="http://schemas.microsoft.com/office/drawing/2014/main" id="{F0B61318-D314-486B-8CF4-676B4C10BEC6}"/>
                </a:ext>
              </a:extLst>
            </p:cNvPr>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0" name="任意多边形: 形状 1769">
              <a:extLst>
                <a:ext uri="{FF2B5EF4-FFF2-40B4-BE49-F238E27FC236}">
                  <a16:creationId xmlns:a16="http://schemas.microsoft.com/office/drawing/2014/main" id="{A6FA6752-4E0D-459C-89D2-8D34162EA58C}"/>
                </a:ext>
              </a:extLst>
            </p:cNvPr>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1" name="任意多边形: 形状 1770">
              <a:extLst>
                <a:ext uri="{FF2B5EF4-FFF2-40B4-BE49-F238E27FC236}">
                  <a16:creationId xmlns:a16="http://schemas.microsoft.com/office/drawing/2014/main" id="{3B1BDCC3-7A93-43CF-AD0D-0B9E2309B82F}"/>
                </a:ext>
              </a:extLst>
            </p:cNvPr>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2" name="任意多边形: 形状 1771">
              <a:extLst>
                <a:ext uri="{FF2B5EF4-FFF2-40B4-BE49-F238E27FC236}">
                  <a16:creationId xmlns:a16="http://schemas.microsoft.com/office/drawing/2014/main" id="{94ADAA1B-5580-4AD6-B3C3-9951FD773C69}"/>
                </a:ext>
              </a:extLst>
            </p:cNvPr>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3" name="任意多边形: 形状 1772">
              <a:extLst>
                <a:ext uri="{FF2B5EF4-FFF2-40B4-BE49-F238E27FC236}">
                  <a16:creationId xmlns:a16="http://schemas.microsoft.com/office/drawing/2014/main" id="{58DDD206-5633-4F11-B5A7-FEA3958D7909}"/>
                </a:ext>
              </a:extLst>
            </p:cNvPr>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4" name="任意多边形: 形状 1773">
              <a:extLst>
                <a:ext uri="{FF2B5EF4-FFF2-40B4-BE49-F238E27FC236}">
                  <a16:creationId xmlns:a16="http://schemas.microsoft.com/office/drawing/2014/main" id="{4B154B02-2D38-449C-BAFC-12CFCA7C9F90}"/>
                </a:ext>
              </a:extLst>
            </p:cNvPr>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5" name="任意多边形: 形状 1774">
              <a:extLst>
                <a:ext uri="{FF2B5EF4-FFF2-40B4-BE49-F238E27FC236}">
                  <a16:creationId xmlns:a16="http://schemas.microsoft.com/office/drawing/2014/main" id="{096BAC5C-D2DF-4AFE-B634-472762091DC7}"/>
                </a:ext>
              </a:extLst>
            </p:cNvPr>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6" name="任意多边形: 形状 1775">
              <a:extLst>
                <a:ext uri="{FF2B5EF4-FFF2-40B4-BE49-F238E27FC236}">
                  <a16:creationId xmlns:a16="http://schemas.microsoft.com/office/drawing/2014/main" id="{ABD8DC1C-EB10-4429-8DE9-64A650DFAEF3}"/>
                </a:ext>
              </a:extLst>
            </p:cNvPr>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7" name="任意多边形: 形状 1776">
              <a:extLst>
                <a:ext uri="{FF2B5EF4-FFF2-40B4-BE49-F238E27FC236}">
                  <a16:creationId xmlns:a16="http://schemas.microsoft.com/office/drawing/2014/main" id="{C77D8234-9C13-46A5-8141-B40F929F117B}"/>
                </a:ext>
              </a:extLst>
            </p:cNvPr>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8" name="任意多边形: 形状 1777">
              <a:extLst>
                <a:ext uri="{FF2B5EF4-FFF2-40B4-BE49-F238E27FC236}">
                  <a16:creationId xmlns:a16="http://schemas.microsoft.com/office/drawing/2014/main" id="{14D335EC-F886-41AC-8CE7-6628231D230E}"/>
                </a:ext>
              </a:extLst>
            </p:cNvPr>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9" name="任意多边形: 形状 1778">
              <a:extLst>
                <a:ext uri="{FF2B5EF4-FFF2-40B4-BE49-F238E27FC236}">
                  <a16:creationId xmlns:a16="http://schemas.microsoft.com/office/drawing/2014/main" id="{C602B57B-3C61-49E5-A15D-E30DBBEFC7EE}"/>
                </a:ext>
              </a:extLst>
            </p:cNvPr>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0" name="任意多边形: 形状 1779">
              <a:extLst>
                <a:ext uri="{FF2B5EF4-FFF2-40B4-BE49-F238E27FC236}">
                  <a16:creationId xmlns:a16="http://schemas.microsoft.com/office/drawing/2014/main" id="{63CB89A4-9BCD-4029-80DC-F74060348609}"/>
                </a:ext>
              </a:extLst>
            </p:cNvPr>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1" name="任意多边形: 形状 1780">
              <a:extLst>
                <a:ext uri="{FF2B5EF4-FFF2-40B4-BE49-F238E27FC236}">
                  <a16:creationId xmlns:a16="http://schemas.microsoft.com/office/drawing/2014/main" id="{6AABE1D7-B17B-451A-885F-CCED101CA8D5}"/>
                </a:ext>
              </a:extLst>
            </p:cNvPr>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2" name="任意多边形: 形状 1781">
              <a:extLst>
                <a:ext uri="{FF2B5EF4-FFF2-40B4-BE49-F238E27FC236}">
                  <a16:creationId xmlns:a16="http://schemas.microsoft.com/office/drawing/2014/main" id="{09498875-676A-4D5A-8154-EE68E51B26D3}"/>
                </a:ext>
              </a:extLst>
            </p:cNvPr>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3" name="任意多边形: 形状 1782">
              <a:extLst>
                <a:ext uri="{FF2B5EF4-FFF2-40B4-BE49-F238E27FC236}">
                  <a16:creationId xmlns:a16="http://schemas.microsoft.com/office/drawing/2014/main" id="{7DE29287-92B8-4D2D-AF51-8C1AD6BF8B8D}"/>
                </a:ext>
              </a:extLst>
            </p:cNvPr>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4" name="任意多边形: 形状 1783">
              <a:extLst>
                <a:ext uri="{FF2B5EF4-FFF2-40B4-BE49-F238E27FC236}">
                  <a16:creationId xmlns:a16="http://schemas.microsoft.com/office/drawing/2014/main" id="{967C563A-B644-4CA3-A64E-D103EBBBEB47}"/>
                </a:ext>
              </a:extLst>
            </p:cNvPr>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5" name="任意多边形: 形状 1784">
              <a:extLst>
                <a:ext uri="{FF2B5EF4-FFF2-40B4-BE49-F238E27FC236}">
                  <a16:creationId xmlns:a16="http://schemas.microsoft.com/office/drawing/2014/main" id="{CE6DF1AB-B37B-4825-BF5C-7243411ED15E}"/>
                </a:ext>
              </a:extLst>
            </p:cNvPr>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6" name="任意多边形: 形状 1785">
              <a:extLst>
                <a:ext uri="{FF2B5EF4-FFF2-40B4-BE49-F238E27FC236}">
                  <a16:creationId xmlns:a16="http://schemas.microsoft.com/office/drawing/2014/main" id="{3F6673A6-2C62-4578-88CD-E0470517CC78}"/>
                </a:ext>
              </a:extLst>
            </p:cNvPr>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7" name="任意多边形: 形状 1786">
              <a:extLst>
                <a:ext uri="{FF2B5EF4-FFF2-40B4-BE49-F238E27FC236}">
                  <a16:creationId xmlns:a16="http://schemas.microsoft.com/office/drawing/2014/main" id="{C7129C8A-C2CE-4050-A6B1-4AEDEC50F7AA}"/>
                </a:ext>
              </a:extLst>
            </p:cNvPr>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8" name="任意多边形: 形状 1787">
              <a:extLst>
                <a:ext uri="{FF2B5EF4-FFF2-40B4-BE49-F238E27FC236}">
                  <a16:creationId xmlns:a16="http://schemas.microsoft.com/office/drawing/2014/main" id="{0DB7BB77-4F9A-4495-8D22-B32E7E293B03}"/>
                </a:ext>
              </a:extLst>
            </p:cNvPr>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9" name="任意多边形: 形状 1788">
              <a:extLst>
                <a:ext uri="{FF2B5EF4-FFF2-40B4-BE49-F238E27FC236}">
                  <a16:creationId xmlns:a16="http://schemas.microsoft.com/office/drawing/2014/main" id="{E2DED915-CC3F-42C7-B5F7-12C9F63CDF45}"/>
                </a:ext>
              </a:extLst>
            </p:cNvPr>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0" name="任意多边形: 形状 1789">
              <a:extLst>
                <a:ext uri="{FF2B5EF4-FFF2-40B4-BE49-F238E27FC236}">
                  <a16:creationId xmlns:a16="http://schemas.microsoft.com/office/drawing/2014/main" id="{182B36B3-77B1-4CFB-BBF7-9C698ED3A6AD}"/>
                </a:ext>
              </a:extLst>
            </p:cNvPr>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1" name="任意多边形: 形状 1790">
              <a:extLst>
                <a:ext uri="{FF2B5EF4-FFF2-40B4-BE49-F238E27FC236}">
                  <a16:creationId xmlns:a16="http://schemas.microsoft.com/office/drawing/2014/main" id="{97835EE7-92CF-46DB-A0D8-E131E629B740}"/>
                </a:ext>
              </a:extLst>
            </p:cNvPr>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2" name="任意多边形: 形状 1791">
              <a:extLst>
                <a:ext uri="{FF2B5EF4-FFF2-40B4-BE49-F238E27FC236}">
                  <a16:creationId xmlns:a16="http://schemas.microsoft.com/office/drawing/2014/main" id="{A504633D-2A01-4F74-BBCF-6B11FDB34C1C}"/>
                </a:ext>
              </a:extLst>
            </p:cNvPr>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3" name="任意多边形: 形状 1792">
              <a:extLst>
                <a:ext uri="{FF2B5EF4-FFF2-40B4-BE49-F238E27FC236}">
                  <a16:creationId xmlns:a16="http://schemas.microsoft.com/office/drawing/2014/main" id="{AFFCB8DC-6357-447B-96FE-04CB4FF9ED76}"/>
                </a:ext>
              </a:extLst>
            </p:cNvPr>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4" name="任意多边形: 形状 1793">
              <a:extLst>
                <a:ext uri="{FF2B5EF4-FFF2-40B4-BE49-F238E27FC236}">
                  <a16:creationId xmlns:a16="http://schemas.microsoft.com/office/drawing/2014/main" id="{FA3CE383-4987-47C5-AF8E-B103BE46FF2C}"/>
                </a:ext>
              </a:extLst>
            </p:cNvPr>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5" name="任意多边形: 形状 1794">
              <a:extLst>
                <a:ext uri="{FF2B5EF4-FFF2-40B4-BE49-F238E27FC236}">
                  <a16:creationId xmlns:a16="http://schemas.microsoft.com/office/drawing/2014/main" id="{61B040AE-5FF8-4C42-AA2F-F8443A091ECD}"/>
                </a:ext>
              </a:extLst>
            </p:cNvPr>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6" name="任意多边形: 形状 1795">
              <a:extLst>
                <a:ext uri="{FF2B5EF4-FFF2-40B4-BE49-F238E27FC236}">
                  <a16:creationId xmlns:a16="http://schemas.microsoft.com/office/drawing/2014/main" id="{0DD1019D-718B-4FF0-8F99-5E6F25460BF2}"/>
                </a:ext>
              </a:extLst>
            </p:cNvPr>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7" name="任意多边形: 形状 1796">
              <a:extLst>
                <a:ext uri="{FF2B5EF4-FFF2-40B4-BE49-F238E27FC236}">
                  <a16:creationId xmlns:a16="http://schemas.microsoft.com/office/drawing/2014/main" id="{F372896C-58D8-43BB-8782-832B90C1136A}"/>
                </a:ext>
              </a:extLst>
            </p:cNvPr>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8" name="任意多边形: 形状 1797">
              <a:extLst>
                <a:ext uri="{FF2B5EF4-FFF2-40B4-BE49-F238E27FC236}">
                  <a16:creationId xmlns:a16="http://schemas.microsoft.com/office/drawing/2014/main" id="{1BA871B0-C341-438B-84EB-2CD25DEDFD4D}"/>
                </a:ext>
              </a:extLst>
            </p:cNvPr>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9" name="任意多边形: 形状 1798">
              <a:extLst>
                <a:ext uri="{FF2B5EF4-FFF2-40B4-BE49-F238E27FC236}">
                  <a16:creationId xmlns:a16="http://schemas.microsoft.com/office/drawing/2014/main" id="{B6764506-74C3-4713-A92E-4214405AE86B}"/>
                </a:ext>
              </a:extLst>
            </p:cNvPr>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0" name="任意多边形: 形状 1799">
              <a:extLst>
                <a:ext uri="{FF2B5EF4-FFF2-40B4-BE49-F238E27FC236}">
                  <a16:creationId xmlns:a16="http://schemas.microsoft.com/office/drawing/2014/main" id="{77FD01B8-1F5F-4A17-AD52-3BBBA11B6E05}"/>
                </a:ext>
              </a:extLst>
            </p:cNvPr>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1" name="任意多边形: 形状 1800">
              <a:extLst>
                <a:ext uri="{FF2B5EF4-FFF2-40B4-BE49-F238E27FC236}">
                  <a16:creationId xmlns:a16="http://schemas.microsoft.com/office/drawing/2014/main" id="{78D77900-5BD1-4C5E-B413-3656EF33164D}"/>
                </a:ext>
              </a:extLst>
            </p:cNvPr>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2" name="任意多边形: 形状 1801">
              <a:extLst>
                <a:ext uri="{FF2B5EF4-FFF2-40B4-BE49-F238E27FC236}">
                  <a16:creationId xmlns:a16="http://schemas.microsoft.com/office/drawing/2014/main" id="{EBC13808-5A9E-465B-98B7-39250E2B37E3}"/>
                </a:ext>
              </a:extLst>
            </p:cNvPr>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3" name="任意多边形: 形状 1802">
              <a:extLst>
                <a:ext uri="{FF2B5EF4-FFF2-40B4-BE49-F238E27FC236}">
                  <a16:creationId xmlns:a16="http://schemas.microsoft.com/office/drawing/2014/main" id="{27D04B77-5CD6-407C-9512-5C5A2140EFC8}"/>
                </a:ext>
              </a:extLst>
            </p:cNvPr>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4" name="任意多边形: 形状 1803">
              <a:extLst>
                <a:ext uri="{FF2B5EF4-FFF2-40B4-BE49-F238E27FC236}">
                  <a16:creationId xmlns:a16="http://schemas.microsoft.com/office/drawing/2014/main" id="{EF8A4EFB-97E4-43AC-9A15-C9E095CA34D8}"/>
                </a:ext>
              </a:extLst>
            </p:cNvPr>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5" name="任意多边形: 形状 1804">
              <a:extLst>
                <a:ext uri="{FF2B5EF4-FFF2-40B4-BE49-F238E27FC236}">
                  <a16:creationId xmlns:a16="http://schemas.microsoft.com/office/drawing/2014/main" id="{A95A6C3F-3E48-4B76-9567-6FECFCD9EB92}"/>
                </a:ext>
              </a:extLst>
            </p:cNvPr>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6" name="任意多边形: 形状 1805">
              <a:extLst>
                <a:ext uri="{FF2B5EF4-FFF2-40B4-BE49-F238E27FC236}">
                  <a16:creationId xmlns:a16="http://schemas.microsoft.com/office/drawing/2014/main" id="{7079872F-B2BD-4336-AD4E-F1F3DFC198D6}"/>
                </a:ext>
              </a:extLst>
            </p:cNvPr>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7" name="任意多边形: 形状 1806">
              <a:extLst>
                <a:ext uri="{FF2B5EF4-FFF2-40B4-BE49-F238E27FC236}">
                  <a16:creationId xmlns:a16="http://schemas.microsoft.com/office/drawing/2014/main" id="{6E056118-07E4-4F40-B214-E19961C0F69D}"/>
                </a:ext>
              </a:extLst>
            </p:cNvPr>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8" name="任意多边形: 形状 1807">
              <a:extLst>
                <a:ext uri="{FF2B5EF4-FFF2-40B4-BE49-F238E27FC236}">
                  <a16:creationId xmlns:a16="http://schemas.microsoft.com/office/drawing/2014/main" id="{449CAD4A-9AF0-4D69-B8CC-AD2A639003D1}"/>
                </a:ext>
              </a:extLst>
            </p:cNvPr>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9" name="任意多边形: 形状 1808">
              <a:extLst>
                <a:ext uri="{FF2B5EF4-FFF2-40B4-BE49-F238E27FC236}">
                  <a16:creationId xmlns:a16="http://schemas.microsoft.com/office/drawing/2014/main" id="{7DC05ABB-59FA-4B72-A4E6-812A66ADC289}"/>
                </a:ext>
              </a:extLst>
            </p:cNvPr>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0" name="任意多边形: 形状 1809">
              <a:extLst>
                <a:ext uri="{FF2B5EF4-FFF2-40B4-BE49-F238E27FC236}">
                  <a16:creationId xmlns:a16="http://schemas.microsoft.com/office/drawing/2014/main" id="{F50B533B-1524-4C44-9C61-700403132E04}"/>
                </a:ext>
              </a:extLst>
            </p:cNvPr>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1" name="任意多边形: 形状 1810">
              <a:extLst>
                <a:ext uri="{FF2B5EF4-FFF2-40B4-BE49-F238E27FC236}">
                  <a16:creationId xmlns:a16="http://schemas.microsoft.com/office/drawing/2014/main" id="{544F021F-2B3D-44A0-8C6E-3E80483DFAAF}"/>
                </a:ext>
              </a:extLst>
            </p:cNvPr>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2" name="任意多边形: 形状 1811">
              <a:extLst>
                <a:ext uri="{FF2B5EF4-FFF2-40B4-BE49-F238E27FC236}">
                  <a16:creationId xmlns:a16="http://schemas.microsoft.com/office/drawing/2014/main" id="{76275557-AA17-4A58-B0A6-AE0244447A4C}"/>
                </a:ext>
              </a:extLst>
            </p:cNvPr>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3" name="任意多边形: 形状 1812">
              <a:extLst>
                <a:ext uri="{FF2B5EF4-FFF2-40B4-BE49-F238E27FC236}">
                  <a16:creationId xmlns:a16="http://schemas.microsoft.com/office/drawing/2014/main" id="{6E3A29CE-82AC-4260-9E5E-0622ED637669}"/>
                </a:ext>
              </a:extLst>
            </p:cNvPr>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4" name="任意多边形: 形状 1813">
              <a:extLst>
                <a:ext uri="{FF2B5EF4-FFF2-40B4-BE49-F238E27FC236}">
                  <a16:creationId xmlns:a16="http://schemas.microsoft.com/office/drawing/2014/main" id="{3052B1F4-DB76-4B78-8418-BFF5E1BDFE5E}"/>
                </a:ext>
              </a:extLst>
            </p:cNvPr>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5" name="任意多边形: 形状 1814">
              <a:extLst>
                <a:ext uri="{FF2B5EF4-FFF2-40B4-BE49-F238E27FC236}">
                  <a16:creationId xmlns:a16="http://schemas.microsoft.com/office/drawing/2014/main" id="{2C4C1499-4128-4D0E-841B-4FF039321689}"/>
                </a:ext>
              </a:extLst>
            </p:cNvPr>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6" name="任意多边形: 形状 1815">
              <a:extLst>
                <a:ext uri="{FF2B5EF4-FFF2-40B4-BE49-F238E27FC236}">
                  <a16:creationId xmlns:a16="http://schemas.microsoft.com/office/drawing/2014/main" id="{37F590E9-AA8A-4EF4-9E5A-14C1DC758356}"/>
                </a:ext>
              </a:extLst>
            </p:cNvPr>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7" name="任意多边形: 形状 1816">
              <a:extLst>
                <a:ext uri="{FF2B5EF4-FFF2-40B4-BE49-F238E27FC236}">
                  <a16:creationId xmlns:a16="http://schemas.microsoft.com/office/drawing/2014/main" id="{7ECFE487-0C98-4373-A9D0-E75091A7BF6D}"/>
                </a:ext>
              </a:extLst>
            </p:cNvPr>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8" name="任意多边形: 形状 1817">
              <a:extLst>
                <a:ext uri="{FF2B5EF4-FFF2-40B4-BE49-F238E27FC236}">
                  <a16:creationId xmlns:a16="http://schemas.microsoft.com/office/drawing/2014/main" id="{EB89760C-9EEA-4681-BE61-FDC4B4DFF5A9}"/>
                </a:ext>
              </a:extLst>
            </p:cNvPr>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9" name="任意多边形: 形状 1818">
              <a:extLst>
                <a:ext uri="{FF2B5EF4-FFF2-40B4-BE49-F238E27FC236}">
                  <a16:creationId xmlns:a16="http://schemas.microsoft.com/office/drawing/2014/main" id="{72F7E8CE-DCA8-43B9-AADB-EEA31E258461}"/>
                </a:ext>
              </a:extLst>
            </p:cNvPr>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0" name="任意多边形: 形状 1819">
              <a:extLst>
                <a:ext uri="{FF2B5EF4-FFF2-40B4-BE49-F238E27FC236}">
                  <a16:creationId xmlns:a16="http://schemas.microsoft.com/office/drawing/2014/main" id="{8D235098-DA53-491B-B942-6FA78C707215}"/>
                </a:ext>
              </a:extLst>
            </p:cNvPr>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1" name="任意多边形: 形状 1820">
              <a:extLst>
                <a:ext uri="{FF2B5EF4-FFF2-40B4-BE49-F238E27FC236}">
                  <a16:creationId xmlns:a16="http://schemas.microsoft.com/office/drawing/2014/main" id="{B8D93C8F-0444-4932-B0CE-AAD515A3D68B}"/>
                </a:ext>
              </a:extLst>
            </p:cNvPr>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2" name="任意多边形: 形状 1821">
              <a:extLst>
                <a:ext uri="{FF2B5EF4-FFF2-40B4-BE49-F238E27FC236}">
                  <a16:creationId xmlns:a16="http://schemas.microsoft.com/office/drawing/2014/main" id="{0044A4F7-BD32-4AC0-9EE8-0C0021DDAB3B}"/>
                </a:ext>
              </a:extLst>
            </p:cNvPr>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3" name="任意多边形: 形状 1822">
              <a:extLst>
                <a:ext uri="{FF2B5EF4-FFF2-40B4-BE49-F238E27FC236}">
                  <a16:creationId xmlns:a16="http://schemas.microsoft.com/office/drawing/2014/main" id="{06FD1670-B834-4C63-BF4A-94687046360F}"/>
                </a:ext>
              </a:extLst>
            </p:cNvPr>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4" name="任意多边形: 形状 1823">
              <a:extLst>
                <a:ext uri="{FF2B5EF4-FFF2-40B4-BE49-F238E27FC236}">
                  <a16:creationId xmlns:a16="http://schemas.microsoft.com/office/drawing/2014/main" id="{ABCE5274-931B-472A-8962-63635063ECFD}"/>
                </a:ext>
              </a:extLst>
            </p:cNvPr>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5" name="任意多边形: 形状 1824">
              <a:extLst>
                <a:ext uri="{FF2B5EF4-FFF2-40B4-BE49-F238E27FC236}">
                  <a16:creationId xmlns:a16="http://schemas.microsoft.com/office/drawing/2014/main" id="{3594A260-B959-4A6F-A5A7-5B30BB254B3B}"/>
                </a:ext>
              </a:extLst>
            </p:cNvPr>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6" name="任意多边形: 形状 1825">
              <a:extLst>
                <a:ext uri="{FF2B5EF4-FFF2-40B4-BE49-F238E27FC236}">
                  <a16:creationId xmlns:a16="http://schemas.microsoft.com/office/drawing/2014/main" id="{72C6B481-97D7-44B8-973B-66F96C47CC11}"/>
                </a:ext>
              </a:extLst>
            </p:cNvPr>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7" name="任意多边形: 形状 1826">
              <a:extLst>
                <a:ext uri="{FF2B5EF4-FFF2-40B4-BE49-F238E27FC236}">
                  <a16:creationId xmlns:a16="http://schemas.microsoft.com/office/drawing/2014/main" id="{EED936F1-81A6-42BC-BC1A-8B4B641CBD77}"/>
                </a:ext>
              </a:extLst>
            </p:cNvPr>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8" name="任意多边形: 形状 1827">
              <a:extLst>
                <a:ext uri="{FF2B5EF4-FFF2-40B4-BE49-F238E27FC236}">
                  <a16:creationId xmlns:a16="http://schemas.microsoft.com/office/drawing/2014/main" id="{A9B6ED77-0C02-4A65-B887-8B938F0D06EE}"/>
                </a:ext>
              </a:extLst>
            </p:cNvPr>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9" name="任意多边形: 形状 1828">
              <a:extLst>
                <a:ext uri="{FF2B5EF4-FFF2-40B4-BE49-F238E27FC236}">
                  <a16:creationId xmlns:a16="http://schemas.microsoft.com/office/drawing/2014/main" id="{85D9F2CD-5208-4253-9ABF-CC48E61B653A}"/>
                </a:ext>
              </a:extLst>
            </p:cNvPr>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0" name="任意多边形: 形状 1829">
              <a:extLst>
                <a:ext uri="{FF2B5EF4-FFF2-40B4-BE49-F238E27FC236}">
                  <a16:creationId xmlns:a16="http://schemas.microsoft.com/office/drawing/2014/main" id="{915F6A91-4090-4391-A3EE-67143AD88C4E}"/>
                </a:ext>
              </a:extLst>
            </p:cNvPr>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1" name="任意多边形: 形状 1830">
              <a:extLst>
                <a:ext uri="{FF2B5EF4-FFF2-40B4-BE49-F238E27FC236}">
                  <a16:creationId xmlns:a16="http://schemas.microsoft.com/office/drawing/2014/main" id="{F965F1BB-C6B4-47B3-8E7C-2790A62C7202}"/>
                </a:ext>
              </a:extLst>
            </p:cNvPr>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2" name="任意多边形: 形状 1831">
              <a:extLst>
                <a:ext uri="{FF2B5EF4-FFF2-40B4-BE49-F238E27FC236}">
                  <a16:creationId xmlns:a16="http://schemas.microsoft.com/office/drawing/2014/main" id="{4997210F-D347-42E2-8E11-27DEAE5645A6}"/>
                </a:ext>
              </a:extLst>
            </p:cNvPr>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3" name="任意多边形: 形状 1832">
              <a:extLst>
                <a:ext uri="{FF2B5EF4-FFF2-40B4-BE49-F238E27FC236}">
                  <a16:creationId xmlns:a16="http://schemas.microsoft.com/office/drawing/2014/main" id="{FD551B5B-7CD0-4596-83B6-437EFA8CB1E4}"/>
                </a:ext>
              </a:extLst>
            </p:cNvPr>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4" name="任意多边形: 形状 1833">
              <a:extLst>
                <a:ext uri="{FF2B5EF4-FFF2-40B4-BE49-F238E27FC236}">
                  <a16:creationId xmlns:a16="http://schemas.microsoft.com/office/drawing/2014/main" id="{AADFF044-D36E-4024-AA34-10246C039323}"/>
                </a:ext>
              </a:extLst>
            </p:cNvPr>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5" name="任意多边形: 形状 1834">
              <a:extLst>
                <a:ext uri="{FF2B5EF4-FFF2-40B4-BE49-F238E27FC236}">
                  <a16:creationId xmlns:a16="http://schemas.microsoft.com/office/drawing/2014/main" id="{A1D0838F-1F7B-42BD-85D0-E4C3BD2BED70}"/>
                </a:ext>
              </a:extLst>
            </p:cNvPr>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6" name="任意多边形: 形状 1835">
              <a:extLst>
                <a:ext uri="{FF2B5EF4-FFF2-40B4-BE49-F238E27FC236}">
                  <a16:creationId xmlns:a16="http://schemas.microsoft.com/office/drawing/2014/main" id="{D62E030B-0DC2-46C5-87CE-835300FD5689}"/>
                </a:ext>
              </a:extLst>
            </p:cNvPr>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7" name="任意多边形: 形状 1836">
              <a:extLst>
                <a:ext uri="{FF2B5EF4-FFF2-40B4-BE49-F238E27FC236}">
                  <a16:creationId xmlns:a16="http://schemas.microsoft.com/office/drawing/2014/main" id="{948C7D7C-0325-4FE9-8F32-B2358C1B216F}"/>
                </a:ext>
              </a:extLst>
            </p:cNvPr>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8" name="任意多边形: 形状 1837">
              <a:extLst>
                <a:ext uri="{FF2B5EF4-FFF2-40B4-BE49-F238E27FC236}">
                  <a16:creationId xmlns:a16="http://schemas.microsoft.com/office/drawing/2014/main" id="{13B81844-A245-4D07-8AA8-7DDF3CB239AE}"/>
                </a:ext>
              </a:extLst>
            </p:cNvPr>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9" name="任意多边形: 形状 1838">
              <a:extLst>
                <a:ext uri="{FF2B5EF4-FFF2-40B4-BE49-F238E27FC236}">
                  <a16:creationId xmlns:a16="http://schemas.microsoft.com/office/drawing/2014/main" id="{A30D5BD3-163F-4E96-BC4E-F220C9E75F63}"/>
                </a:ext>
              </a:extLst>
            </p:cNvPr>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0" name="任意多边形: 形状 1839">
              <a:extLst>
                <a:ext uri="{FF2B5EF4-FFF2-40B4-BE49-F238E27FC236}">
                  <a16:creationId xmlns:a16="http://schemas.microsoft.com/office/drawing/2014/main" id="{24E3E887-01CF-4467-B14D-59218FF8A991}"/>
                </a:ext>
              </a:extLst>
            </p:cNvPr>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1" name="任意多边形: 形状 1840">
              <a:extLst>
                <a:ext uri="{FF2B5EF4-FFF2-40B4-BE49-F238E27FC236}">
                  <a16:creationId xmlns:a16="http://schemas.microsoft.com/office/drawing/2014/main" id="{D4A5B9A1-6E1E-4F68-A44C-A21F968C1F7E}"/>
                </a:ext>
              </a:extLst>
            </p:cNvPr>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2" name="任意多边形: 形状 1841">
              <a:extLst>
                <a:ext uri="{FF2B5EF4-FFF2-40B4-BE49-F238E27FC236}">
                  <a16:creationId xmlns:a16="http://schemas.microsoft.com/office/drawing/2014/main" id="{A995088A-CE26-4772-A417-3B5B7DDDF0D1}"/>
                </a:ext>
              </a:extLst>
            </p:cNvPr>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3" name="任意多边形: 形状 1842">
              <a:extLst>
                <a:ext uri="{FF2B5EF4-FFF2-40B4-BE49-F238E27FC236}">
                  <a16:creationId xmlns:a16="http://schemas.microsoft.com/office/drawing/2014/main" id="{2BCC1EC9-2EEB-4F75-ADA3-F5B599E5C69C}"/>
                </a:ext>
              </a:extLst>
            </p:cNvPr>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4" name="任意多边形: 形状 1843">
              <a:extLst>
                <a:ext uri="{FF2B5EF4-FFF2-40B4-BE49-F238E27FC236}">
                  <a16:creationId xmlns:a16="http://schemas.microsoft.com/office/drawing/2014/main" id="{09D3C266-5673-4D4C-98C7-A60918759AEC}"/>
                </a:ext>
              </a:extLst>
            </p:cNvPr>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5" name="任意多边形: 形状 1844">
              <a:extLst>
                <a:ext uri="{FF2B5EF4-FFF2-40B4-BE49-F238E27FC236}">
                  <a16:creationId xmlns:a16="http://schemas.microsoft.com/office/drawing/2014/main" id="{E7C5642A-15BB-4B64-86BC-08EA502EAB35}"/>
                </a:ext>
              </a:extLst>
            </p:cNvPr>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6" name="任意多边形: 形状 1845">
              <a:extLst>
                <a:ext uri="{FF2B5EF4-FFF2-40B4-BE49-F238E27FC236}">
                  <a16:creationId xmlns:a16="http://schemas.microsoft.com/office/drawing/2014/main" id="{3FC0A225-9C1D-4716-BA53-BA36EA577856}"/>
                </a:ext>
              </a:extLst>
            </p:cNvPr>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7" name="任意多边形: 形状 1846">
              <a:extLst>
                <a:ext uri="{FF2B5EF4-FFF2-40B4-BE49-F238E27FC236}">
                  <a16:creationId xmlns:a16="http://schemas.microsoft.com/office/drawing/2014/main" id="{32CA270C-8372-46B4-900F-2CC87D7F0BA6}"/>
                </a:ext>
              </a:extLst>
            </p:cNvPr>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8" name="任意多边形: 形状 1847">
              <a:extLst>
                <a:ext uri="{FF2B5EF4-FFF2-40B4-BE49-F238E27FC236}">
                  <a16:creationId xmlns:a16="http://schemas.microsoft.com/office/drawing/2014/main" id="{80D7F56E-0E45-4CCE-A9C9-A8DCC8410C75}"/>
                </a:ext>
              </a:extLst>
            </p:cNvPr>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9" name="任意多边形: 形状 1848">
              <a:extLst>
                <a:ext uri="{FF2B5EF4-FFF2-40B4-BE49-F238E27FC236}">
                  <a16:creationId xmlns:a16="http://schemas.microsoft.com/office/drawing/2014/main" id="{9CA40F6A-00D8-4EDE-B4C5-B9D4682547F7}"/>
                </a:ext>
              </a:extLst>
            </p:cNvPr>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0" name="任意多边形: 形状 1849">
              <a:extLst>
                <a:ext uri="{FF2B5EF4-FFF2-40B4-BE49-F238E27FC236}">
                  <a16:creationId xmlns:a16="http://schemas.microsoft.com/office/drawing/2014/main" id="{520C8F0E-3CCF-4D00-B2D9-735D1B5F43A1}"/>
                </a:ext>
              </a:extLst>
            </p:cNvPr>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1" name="任意多边形: 形状 1850">
              <a:extLst>
                <a:ext uri="{FF2B5EF4-FFF2-40B4-BE49-F238E27FC236}">
                  <a16:creationId xmlns:a16="http://schemas.microsoft.com/office/drawing/2014/main" id="{0682C2A1-E9D1-4007-BCB4-0E66BC9E79E5}"/>
                </a:ext>
              </a:extLst>
            </p:cNvPr>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2" name="任意多边形: 形状 1851">
              <a:extLst>
                <a:ext uri="{FF2B5EF4-FFF2-40B4-BE49-F238E27FC236}">
                  <a16:creationId xmlns:a16="http://schemas.microsoft.com/office/drawing/2014/main" id="{EB084904-10D0-43EE-82A8-ED67BD38A618}"/>
                </a:ext>
              </a:extLst>
            </p:cNvPr>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3" name="任意多边形: 形状 1852">
              <a:extLst>
                <a:ext uri="{FF2B5EF4-FFF2-40B4-BE49-F238E27FC236}">
                  <a16:creationId xmlns:a16="http://schemas.microsoft.com/office/drawing/2014/main" id="{9212049E-6FFD-4628-A453-48C15F2449A9}"/>
                </a:ext>
              </a:extLst>
            </p:cNvPr>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4" name="任意多边形: 形状 1853">
              <a:extLst>
                <a:ext uri="{FF2B5EF4-FFF2-40B4-BE49-F238E27FC236}">
                  <a16:creationId xmlns:a16="http://schemas.microsoft.com/office/drawing/2014/main" id="{4978F14A-8E47-42FA-B653-FA01B265D4CA}"/>
                </a:ext>
              </a:extLst>
            </p:cNvPr>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5" name="任意多边形: 形状 1854">
              <a:extLst>
                <a:ext uri="{FF2B5EF4-FFF2-40B4-BE49-F238E27FC236}">
                  <a16:creationId xmlns:a16="http://schemas.microsoft.com/office/drawing/2014/main" id="{D93AB6E9-0A9F-44D8-8089-A1E7820F4003}"/>
                </a:ext>
              </a:extLst>
            </p:cNvPr>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6" name="任意多边形: 形状 1855">
              <a:extLst>
                <a:ext uri="{FF2B5EF4-FFF2-40B4-BE49-F238E27FC236}">
                  <a16:creationId xmlns:a16="http://schemas.microsoft.com/office/drawing/2014/main" id="{EFC262CD-EF42-40E4-B4C4-7ECA7BD20FB4}"/>
                </a:ext>
              </a:extLst>
            </p:cNvPr>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7" name="任意多边形: 形状 1856">
              <a:extLst>
                <a:ext uri="{FF2B5EF4-FFF2-40B4-BE49-F238E27FC236}">
                  <a16:creationId xmlns:a16="http://schemas.microsoft.com/office/drawing/2014/main" id="{222C7BF3-2138-49C9-98BA-FACC8DFF1718}"/>
                </a:ext>
              </a:extLst>
            </p:cNvPr>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8" name="任意多边形: 形状 1857">
              <a:extLst>
                <a:ext uri="{FF2B5EF4-FFF2-40B4-BE49-F238E27FC236}">
                  <a16:creationId xmlns:a16="http://schemas.microsoft.com/office/drawing/2014/main" id="{6BAF5CE4-B59D-41A4-AD43-D2E11D6D4C7E}"/>
                </a:ext>
              </a:extLst>
            </p:cNvPr>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9" name="任意多边形: 形状 1858">
              <a:extLst>
                <a:ext uri="{FF2B5EF4-FFF2-40B4-BE49-F238E27FC236}">
                  <a16:creationId xmlns:a16="http://schemas.microsoft.com/office/drawing/2014/main" id="{7F176284-B654-4F2C-9E02-7A70F689172A}"/>
                </a:ext>
              </a:extLst>
            </p:cNvPr>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0" name="任意多边形: 形状 1859">
              <a:extLst>
                <a:ext uri="{FF2B5EF4-FFF2-40B4-BE49-F238E27FC236}">
                  <a16:creationId xmlns:a16="http://schemas.microsoft.com/office/drawing/2014/main" id="{6DCB6790-B525-436D-94A9-BDDBA5AA2E0A}"/>
                </a:ext>
              </a:extLst>
            </p:cNvPr>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1" name="任意多边形: 形状 1860">
              <a:extLst>
                <a:ext uri="{FF2B5EF4-FFF2-40B4-BE49-F238E27FC236}">
                  <a16:creationId xmlns:a16="http://schemas.microsoft.com/office/drawing/2014/main" id="{391AE829-C013-473B-81F8-26F99A4FCA0C}"/>
                </a:ext>
              </a:extLst>
            </p:cNvPr>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2" name="任意多边形: 形状 1861">
              <a:extLst>
                <a:ext uri="{FF2B5EF4-FFF2-40B4-BE49-F238E27FC236}">
                  <a16:creationId xmlns:a16="http://schemas.microsoft.com/office/drawing/2014/main" id="{6D28FFA3-5331-40E7-AC99-D6972D3A2273}"/>
                </a:ext>
              </a:extLst>
            </p:cNvPr>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3" name="任意多边形: 形状 1862">
              <a:extLst>
                <a:ext uri="{FF2B5EF4-FFF2-40B4-BE49-F238E27FC236}">
                  <a16:creationId xmlns:a16="http://schemas.microsoft.com/office/drawing/2014/main" id="{3D097424-8DA8-4A7B-B72E-0868B40667B5}"/>
                </a:ext>
              </a:extLst>
            </p:cNvPr>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4" name="任意多边形: 形状 1863">
              <a:extLst>
                <a:ext uri="{FF2B5EF4-FFF2-40B4-BE49-F238E27FC236}">
                  <a16:creationId xmlns:a16="http://schemas.microsoft.com/office/drawing/2014/main" id="{B659AA7B-70EE-4E88-983A-2E53C03DE110}"/>
                </a:ext>
              </a:extLst>
            </p:cNvPr>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5" name="任意多边形: 形状 1864">
              <a:extLst>
                <a:ext uri="{FF2B5EF4-FFF2-40B4-BE49-F238E27FC236}">
                  <a16:creationId xmlns:a16="http://schemas.microsoft.com/office/drawing/2014/main" id="{28C6CA28-8BC1-4179-BC56-36A5E90E3A0E}"/>
                </a:ext>
              </a:extLst>
            </p:cNvPr>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6" name="任意多边形: 形状 1865">
              <a:extLst>
                <a:ext uri="{FF2B5EF4-FFF2-40B4-BE49-F238E27FC236}">
                  <a16:creationId xmlns:a16="http://schemas.microsoft.com/office/drawing/2014/main" id="{CD85D8FA-B2B2-4AD2-A11A-14A2B7F119D0}"/>
                </a:ext>
              </a:extLst>
            </p:cNvPr>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7" name="任意多边形: 形状 1866">
              <a:extLst>
                <a:ext uri="{FF2B5EF4-FFF2-40B4-BE49-F238E27FC236}">
                  <a16:creationId xmlns:a16="http://schemas.microsoft.com/office/drawing/2014/main" id="{D55B9216-AE17-484C-81C1-CD0ACA849548}"/>
                </a:ext>
              </a:extLst>
            </p:cNvPr>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8" name="任意多边形: 形状 1867">
              <a:extLst>
                <a:ext uri="{FF2B5EF4-FFF2-40B4-BE49-F238E27FC236}">
                  <a16:creationId xmlns:a16="http://schemas.microsoft.com/office/drawing/2014/main" id="{1F7B5132-F107-49EE-AE41-6F2483D674F6}"/>
                </a:ext>
              </a:extLst>
            </p:cNvPr>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9" name="任意多边形: 形状 1868">
              <a:extLst>
                <a:ext uri="{FF2B5EF4-FFF2-40B4-BE49-F238E27FC236}">
                  <a16:creationId xmlns:a16="http://schemas.microsoft.com/office/drawing/2014/main" id="{A4A8E594-E1D5-4F74-B3F2-AC94056B81C4}"/>
                </a:ext>
              </a:extLst>
            </p:cNvPr>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0" name="任意多边形: 形状 1869">
              <a:extLst>
                <a:ext uri="{FF2B5EF4-FFF2-40B4-BE49-F238E27FC236}">
                  <a16:creationId xmlns:a16="http://schemas.microsoft.com/office/drawing/2014/main" id="{01C75F71-349D-4069-977A-907C6FA6236B}"/>
                </a:ext>
              </a:extLst>
            </p:cNvPr>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1" name="任意多边形: 形状 1870">
              <a:extLst>
                <a:ext uri="{FF2B5EF4-FFF2-40B4-BE49-F238E27FC236}">
                  <a16:creationId xmlns:a16="http://schemas.microsoft.com/office/drawing/2014/main" id="{7FC7622A-FA98-45B1-9E5F-08654DF546F1}"/>
                </a:ext>
              </a:extLst>
            </p:cNvPr>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2" name="任意多边形: 形状 1871">
              <a:extLst>
                <a:ext uri="{FF2B5EF4-FFF2-40B4-BE49-F238E27FC236}">
                  <a16:creationId xmlns:a16="http://schemas.microsoft.com/office/drawing/2014/main" id="{D4CCBEDF-6EFD-4B3C-8AAF-F9F40B1F9355}"/>
                </a:ext>
              </a:extLst>
            </p:cNvPr>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3" name="任意多边形: 形状 1872">
              <a:extLst>
                <a:ext uri="{FF2B5EF4-FFF2-40B4-BE49-F238E27FC236}">
                  <a16:creationId xmlns:a16="http://schemas.microsoft.com/office/drawing/2014/main" id="{AFDA4F1C-BF36-4803-A03C-F5E70FE12D2F}"/>
                </a:ext>
              </a:extLst>
            </p:cNvPr>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4" name="任意多边形: 形状 1873">
              <a:extLst>
                <a:ext uri="{FF2B5EF4-FFF2-40B4-BE49-F238E27FC236}">
                  <a16:creationId xmlns:a16="http://schemas.microsoft.com/office/drawing/2014/main" id="{6D24CCD0-B351-4954-A307-C5FC93B04890}"/>
                </a:ext>
              </a:extLst>
            </p:cNvPr>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5" name="任意多边形: 形状 1874">
              <a:extLst>
                <a:ext uri="{FF2B5EF4-FFF2-40B4-BE49-F238E27FC236}">
                  <a16:creationId xmlns:a16="http://schemas.microsoft.com/office/drawing/2014/main" id="{C5158F3A-37A4-49D6-8F50-CF06E2528110}"/>
                </a:ext>
              </a:extLst>
            </p:cNvPr>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6" name="任意多边形: 形状 1875">
              <a:extLst>
                <a:ext uri="{FF2B5EF4-FFF2-40B4-BE49-F238E27FC236}">
                  <a16:creationId xmlns:a16="http://schemas.microsoft.com/office/drawing/2014/main" id="{4CD0CCF1-6CB4-478E-8AB2-019FCBDB1C8D}"/>
                </a:ext>
              </a:extLst>
            </p:cNvPr>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7" name="任意多边形: 形状 1876">
              <a:extLst>
                <a:ext uri="{FF2B5EF4-FFF2-40B4-BE49-F238E27FC236}">
                  <a16:creationId xmlns:a16="http://schemas.microsoft.com/office/drawing/2014/main" id="{A47AD01A-887C-4860-93E1-5EE8FE5E6BF3}"/>
                </a:ext>
              </a:extLst>
            </p:cNvPr>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8" name="任意多边形: 形状 1877">
              <a:extLst>
                <a:ext uri="{FF2B5EF4-FFF2-40B4-BE49-F238E27FC236}">
                  <a16:creationId xmlns:a16="http://schemas.microsoft.com/office/drawing/2014/main" id="{9D9C4BBA-3F9B-40D0-A82C-FC95251D0509}"/>
                </a:ext>
              </a:extLst>
            </p:cNvPr>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9" name="任意多边形: 形状 1878">
              <a:extLst>
                <a:ext uri="{FF2B5EF4-FFF2-40B4-BE49-F238E27FC236}">
                  <a16:creationId xmlns:a16="http://schemas.microsoft.com/office/drawing/2014/main" id="{0474EA9A-2B91-42FF-AF74-62B11EE0B31B}"/>
                </a:ext>
              </a:extLst>
            </p:cNvPr>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0" name="任意多边形: 形状 1879">
              <a:extLst>
                <a:ext uri="{FF2B5EF4-FFF2-40B4-BE49-F238E27FC236}">
                  <a16:creationId xmlns:a16="http://schemas.microsoft.com/office/drawing/2014/main" id="{BD975B3A-AECC-4B73-AD2A-A3963D518766}"/>
                </a:ext>
              </a:extLst>
            </p:cNvPr>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1" name="任意多边形: 形状 1880">
              <a:extLst>
                <a:ext uri="{FF2B5EF4-FFF2-40B4-BE49-F238E27FC236}">
                  <a16:creationId xmlns:a16="http://schemas.microsoft.com/office/drawing/2014/main" id="{BFCF84B7-4E1F-4D7A-A252-B5A340200DA9}"/>
                </a:ext>
              </a:extLst>
            </p:cNvPr>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2" name="任意多边形: 形状 1881">
              <a:extLst>
                <a:ext uri="{FF2B5EF4-FFF2-40B4-BE49-F238E27FC236}">
                  <a16:creationId xmlns:a16="http://schemas.microsoft.com/office/drawing/2014/main" id="{CB1F1E9D-787A-4E13-8379-EECC93A156E2}"/>
                </a:ext>
              </a:extLst>
            </p:cNvPr>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3" name="任意多边形: 形状 1882">
              <a:extLst>
                <a:ext uri="{FF2B5EF4-FFF2-40B4-BE49-F238E27FC236}">
                  <a16:creationId xmlns:a16="http://schemas.microsoft.com/office/drawing/2014/main" id="{E7CD195C-8C66-43EF-B3E1-F9F67AEDE0B6}"/>
                </a:ext>
              </a:extLst>
            </p:cNvPr>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4" name="任意多边形: 形状 1883">
              <a:extLst>
                <a:ext uri="{FF2B5EF4-FFF2-40B4-BE49-F238E27FC236}">
                  <a16:creationId xmlns:a16="http://schemas.microsoft.com/office/drawing/2014/main" id="{2C3A309C-8459-4339-9130-A14ECF4B28AC}"/>
                </a:ext>
              </a:extLst>
            </p:cNvPr>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5" name="任意多边形: 形状 1884">
              <a:extLst>
                <a:ext uri="{FF2B5EF4-FFF2-40B4-BE49-F238E27FC236}">
                  <a16:creationId xmlns:a16="http://schemas.microsoft.com/office/drawing/2014/main" id="{11B88C07-5224-4CFF-A300-9BC2F794F6BB}"/>
                </a:ext>
              </a:extLst>
            </p:cNvPr>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6" name="任意多边形: 形状 1885">
              <a:extLst>
                <a:ext uri="{FF2B5EF4-FFF2-40B4-BE49-F238E27FC236}">
                  <a16:creationId xmlns:a16="http://schemas.microsoft.com/office/drawing/2014/main" id="{345E6094-3052-4405-9807-A56A3FD266C6}"/>
                </a:ext>
              </a:extLst>
            </p:cNvPr>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7" name="任意多边形: 形状 1886">
              <a:extLst>
                <a:ext uri="{FF2B5EF4-FFF2-40B4-BE49-F238E27FC236}">
                  <a16:creationId xmlns:a16="http://schemas.microsoft.com/office/drawing/2014/main" id="{16054DDB-CA7F-4F7F-8BEB-80D0A431E3D3}"/>
                </a:ext>
              </a:extLst>
            </p:cNvPr>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8" name="任意多边形: 形状 1887">
              <a:extLst>
                <a:ext uri="{FF2B5EF4-FFF2-40B4-BE49-F238E27FC236}">
                  <a16:creationId xmlns:a16="http://schemas.microsoft.com/office/drawing/2014/main" id="{2B93C0E5-43A9-4FC6-9408-65D9C4926F50}"/>
                </a:ext>
              </a:extLst>
            </p:cNvPr>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9" name="任意多边形: 形状 1888">
              <a:extLst>
                <a:ext uri="{FF2B5EF4-FFF2-40B4-BE49-F238E27FC236}">
                  <a16:creationId xmlns:a16="http://schemas.microsoft.com/office/drawing/2014/main" id="{91FC97BB-6E3F-49E0-B785-564B9089E89D}"/>
                </a:ext>
              </a:extLst>
            </p:cNvPr>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0" name="任意多边形: 形状 1889">
              <a:extLst>
                <a:ext uri="{FF2B5EF4-FFF2-40B4-BE49-F238E27FC236}">
                  <a16:creationId xmlns:a16="http://schemas.microsoft.com/office/drawing/2014/main" id="{1C0C6456-C85E-4DA2-9F75-3FE9B5F15CD2}"/>
                </a:ext>
              </a:extLst>
            </p:cNvPr>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1" name="任意多边形: 形状 1890">
              <a:extLst>
                <a:ext uri="{FF2B5EF4-FFF2-40B4-BE49-F238E27FC236}">
                  <a16:creationId xmlns:a16="http://schemas.microsoft.com/office/drawing/2014/main" id="{2E8D3DFE-4B95-4517-9168-2F54F81488DC}"/>
                </a:ext>
              </a:extLst>
            </p:cNvPr>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2" name="任意多边形: 形状 1891">
              <a:extLst>
                <a:ext uri="{FF2B5EF4-FFF2-40B4-BE49-F238E27FC236}">
                  <a16:creationId xmlns:a16="http://schemas.microsoft.com/office/drawing/2014/main" id="{C96B155D-A3E3-4C22-AD49-C57F00F10689}"/>
                </a:ext>
              </a:extLst>
            </p:cNvPr>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3" name="任意多边形: 形状 1892">
              <a:extLst>
                <a:ext uri="{FF2B5EF4-FFF2-40B4-BE49-F238E27FC236}">
                  <a16:creationId xmlns:a16="http://schemas.microsoft.com/office/drawing/2014/main" id="{F924EC76-AC93-42B8-BCA5-0815B9BA093C}"/>
                </a:ext>
              </a:extLst>
            </p:cNvPr>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4" name="任意多边形: 形状 1893">
              <a:extLst>
                <a:ext uri="{FF2B5EF4-FFF2-40B4-BE49-F238E27FC236}">
                  <a16:creationId xmlns:a16="http://schemas.microsoft.com/office/drawing/2014/main" id="{27CAA048-BB35-4718-8406-FB16421E985E}"/>
                </a:ext>
              </a:extLst>
            </p:cNvPr>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5" name="任意多边形: 形状 1894">
              <a:extLst>
                <a:ext uri="{FF2B5EF4-FFF2-40B4-BE49-F238E27FC236}">
                  <a16:creationId xmlns:a16="http://schemas.microsoft.com/office/drawing/2014/main" id="{BE34C599-DF9F-4D38-A162-72FF96F34FA1}"/>
                </a:ext>
              </a:extLst>
            </p:cNvPr>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6" name="任意多边形: 形状 1895">
              <a:extLst>
                <a:ext uri="{FF2B5EF4-FFF2-40B4-BE49-F238E27FC236}">
                  <a16:creationId xmlns:a16="http://schemas.microsoft.com/office/drawing/2014/main" id="{102EFBEC-2B59-4309-8CC4-69B0C6D54F36}"/>
                </a:ext>
              </a:extLst>
            </p:cNvPr>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7" name="任意多边形: 形状 1896">
              <a:extLst>
                <a:ext uri="{FF2B5EF4-FFF2-40B4-BE49-F238E27FC236}">
                  <a16:creationId xmlns:a16="http://schemas.microsoft.com/office/drawing/2014/main" id="{4D830C55-2309-41D8-8152-5126BF51A4CA}"/>
                </a:ext>
              </a:extLst>
            </p:cNvPr>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8" name="任意多边形: 形状 1897">
              <a:extLst>
                <a:ext uri="{FF2B5EF4-FFF2-40B4-BE49-F238E27FC236}">
                  <a16:creationId xmlns:a16="http://schemas.microsoft.com/office/drawing/2014/main" id="{000C0565-0F4F-46CE-9F8A-0501F2F9DCFB}"/>
                </a:ext>
              </a:extLst>
            </p:cNvPr>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9" name="任意多边形: 形状 1898">
              <a:extLst>
                <a:ext uri="{FF2B5EF4-FFF2-40B4-BE49-F238E27FC236}">
                  <a16:creationId xmlns:a16="http://schemas.microsoft.com/office/drawing/2014/main" id="{7DAE6124-86C0-4D95-9C47-CBAC4F9CF254}"/>
                </a:ext>
              </a:extLst>
            </p:cNvPr>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0" name="任意多边形: 形状 1899">
              <a:extLst>
                <a:ext uri="{FF2B5EF4-FFF2-40B4-BE49-F238E27FC236}">
                  <a16:creationId xmlns:a16="http://schemas.microsoft.com/office/drawing/2014/main" id="{FD089216-33B1-4BF7-9DC1-6B08F8FB472E}"/>
                </a:ext>
              </a:extLst>
            </p:cNvPr>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1" name="任意多边形: 形状 1900">
              <a:extLst>
                <a:ext uri="{FF2B5EF4-FFF2-40B4-BE49-F238E27FC236}">
                  <a16:creationId xmlns:a16="http://schemas.microsoft.com/office/drawing/2014/main" id="{1DC89058-AD6F-4087-B474-C8DC411944D5}"/>
                </a:ext>
              </a:extLst>
            </p:cNvPr>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2" name="任意多边形: 形状 1901">
              <a:extLst>
                <a:ext uri="{FF2B5EF4-FFF2-40B4-BE49-F238E27FC236}">
                  <a16:creationId xmlns:a16="http://schemas.microsoft.com/office/drawing/2014/main" id="{813EDD27-24E5-44FE-A13F-8CE8F78DF186}"/>
                </a:ext>
              </a:extLst>
            </p:cNvPr>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3" name="任意多边形: 形状 1902">
              <a:extLst>
                <a:ext uri="{FF2B5EF4-FFF2-40B4-BE49-F238E27FC236}">
                  <a16:creationId xmlns:a16="http://schemas.microsoft.com/office/drawing/2014/main" id="{B2FD25EA-1706-4171-A4DD-C4D902A7FB29}"/>
                </a:ext>
              </a:extLst>
            </p:cNvPr>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4" name="任意多边形: 形状 1903">
              <a:extLst>
                <a:ext uri="{FF2B5EF4-FFF2-40B4-BE49-F238E27FC236}">
                  <a16:creationId xmlns:a16="http://schemas.microsoft.com/office/drawing/2014/main" id="{BF23B4FA-0781-4AB2-9868-31E0159AFBA2}"/>
                </a:ext>
              </a:extLst>
            </p:cNvPr>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 name="任意多边形: 形状 1904">
              <a:extLst>
                <a:ext uri="{FF2B5EF4-FFF2-40B4-BE49-F238E27FC236}">
                  <a16:creationId xmlns:a16="http://schemas.microsoft.com/office/drawing/2014/main" id="{755371D2-55F0-4A9F-8239-7BD9207DC393}"/>
                </a:ext>
              </a:extLst>
            </p:cNvPr>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6" name="任意多边形: 形状 1905">
              <a:extLst>
                <a:ext uri="{FF2B5EF4-FFF2-40B4-BE49-F238E27FC236}">
                  <a16:creationId xmlns:a16="http://schemas.microsoft.com/office/drawing/2014/main" id="{C32941FA-06B0-4D5D-9201-24CFAA71B86A}"/>
                </a:ext>
              </a:extLst>
            </p:cNvPr>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7" name="任意多边形: 形状 1906">
              <a:extLst>
                <a:ext uri="{FF2B5EF4-FFF2-40B4-BE49-F238E27FC236}">
                  <a16:creationId xmlns:a16="http://schemas.microsoft.com/office/drawing/2014/main" id="{28C879B6-304C-4E08-B903-564577C85E31}"/>
                </a:ext>
              </a:extLst>
            </p:cNvPr>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8" name="任意多边形: 形状 1907">
              <a:extLst>
                <a:ext uri="{FF2B5EF4-FFF2-40B4-BE49-F238E27FC236}">
                  <a16:creationId xmlns:a16="http://schemas.microsoft.com/office/drawing/2014/main" id="{E2EBF460-FB30-4F11-BA8A-0F6CAB34DCD6}"/>
                </a:ext>
              </a:extLst>
            </p:cNvPr>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9" name="任意多边形: 形状 1908">
              <a:extLst>
                <a:ext uri="{FF2B5EF4-FFF2-40B4-BE49-F238E27FC236}">
                  <a16:creationId xmlns:a16="http://schemas.microsoft.com/office/drawing/2014/main" id="{FD014C9D-7A4B-44AD-9912-7CFC61E92FF3}"/>
                </a:ext>
              </a:extLst>
            </p:cNvPr>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0" name="任意多边形: 形状 1909">
              <a:extLst>
                <a:ext uri="{FF2B5EF4-FFF2-40B4-BE49-F238E27FC236}">
                  <a16:creationId xmlns:a16="http://schemas.microsoft.com/office/drawing/2014/main" id="{71D20B4A-4474-4A40-8A7A-36AB5BED8B38}"/>
                </a:ext>
              </a:extLst>
            </p:cNvPr>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1" name="任意多边形: 形状 1910">
              <a:extLst>
                <a:ext uri="{FF2B5EF4-FFF2-40B4-BE49-F238E27FC236}">
                  <a16:creationId xmlns:a16="http://schemas.microsoft.com/office/drawing/2014/main" id="{2D7A8B16-58FD-4043-807A-83857D748514}"/>
                </a:ext>
              </a:extLst>
            </p:cNvPr>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2" name="任意多边形: 形状 1911">
              <a:extLst>
                <a:ext uri="{FF2B5EF4-FFF2-40B4-BE49-F238E27FC236}">
                  <a16:creationId xmlns:a16="http://schemas.microsoft.com/office/drawing/2014/main" id="{26439A2A-086B-471F-A5FD-8E4F3AB31C74}"/>
                </a:ext>
              </a:extLst>
            </p:cNvPr>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3" name="任意多边形: 形状 1912">
              <a:extLst>
                <a:ext uri="{FF2B5EF4-FFF2-40B4-BE49-F238E27FC236}">
                  <a16:creationId xmlns:a16="http://schemas.microsoft.com/office/drawing/2014/main" id="{25C066E7-6109-444D-AC47-4822E960EFBD}"/>
                </a:ext>
              </a:extLst>
            </p:cNvPr>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4" name="任意多边形: 形状 1913">
              <a:extLst>
                <a:ext uri="{FF2B5EF4-FFF2-40B4-BE49-F238E27FC236}">
                  <a16:creationId xmlns:a16="http://schemas.microsoft.com/office/drawing/2014/main" id="{E984F316-DC72-40E4-8E5D-CC580FA2BEFE}"/>
                </a:ext>
              </a:extLst>
            </p:cNvPr>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915" name="组合 1914">
            <a:extLst>
              <a:ext uri="{FF2B5EF4-FFF2-40B4-BE49-F238E27FC236}">
                <a16:creationId xmlns:a16="http://schemas.microsoft.com/office/drawing/2014/main" id="{30DE8C64-6284-49D7-9C7D-52E81F4C5779}"/>
              </a:ext>
            </a:extLst>
          </p:cNvPr>
          <p:cNvGrpSpPr/>
          <p:nvPr/>
        </p:nvGrpSpPr>
        <p:grpSpPr>
          <a:xfrm>
            <a:off x="5148627" y="5808850"/>
            <a:ext cx="1876437" cy="996007"/>
            <a:chOff x="4999887" y="5734072"/>
            <a:chExt cx="2189095" cy="1112008"/>
          </a:xfrm>
        </p:grpSpPr>
        <p:sp>
          <p:nvSpPr>
            <p:cNvPr id="1916" name="任意多边形: 形状 1915">
              <a:extLst>
                <a:ext uri="{FF2B5EF4-FFF2-40B4-BE49-F238E27FC236}">
                  <a16:creationId xmlns:a16="http://schemas.microsoft.com/office/drawing/2014/main" id="{D65FDEF7-45D9-40DA-ABD5-1891FF922885}"/>
                </a:ext>
              </a:extLst>
            </p:cNvPr>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7" name="任意多边形: 形状 1916">
              <a:extLst>
                <a:ext uri="{FF2B5EF4-FFF2-40B4-BE49-F238E27FC236}">
                  <a16:creationId xmlns:a16="http://schemas.microsoft.com/office/drawing/2014/main" id="{E832ED96-E21A-4F32-A99A-647A2D0A8182}"/>
                </a:ext>
              </a:extLst>
            </p:cNvPr>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8" name="任意多边形: 形状 1917">
              <a:extLst>
                <a:ext uri="{FF2B5EF4-FFF2-40B4-BE49-F238E27FC236}">
                  <a16:creationId xmlns:a16="http://schemas.microsoft.com/office/drawing/2014/main" id="{36C82D48-FAC7-4CE4-8EE0-55A1558931DC}"/>
                </a:ext>
              </a:extLst>
            </p:cNvPr>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9" name="任意多边形: 形状 1918">
              <a:extLst>
                <a:ext uri="{FF2B5EF4-FFF2-40B4-BE49-F238E27FC236}">
                  <a16:creationId xmlns:a16="http://schemas.microsoft.com/office/drawing/2014/main" id="{74319C16-688A-49D6-82BA-3B89E477DDFC}"/>
                </a:ext>
              </a:extLst>
            </p:cNvPr>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0" name="任意多边形: 形状 1919">
              <a:extLst>
                <a:ext uri="{FF2B5EF4-FFF2-40B4-BE49-F238E27FC236}">
                  <a16:creationId xmlns:a16="http://schemas.microsoft.com/office/drawing/2014/main" id="{3074A823-42E0-4D4F-AC14-3553603E889B}"/>
                </a:ext>
              </a:extLst>
            </p:cNvPr>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1" name="任意多边形: 形状 1920">
              <a:extLst>
                <a:ext uri="{FF2B5EF4-FFF2-40B4-BE49-F238E27FC236}">
                  <a16:creationId xmlns:a16="http://schemas.microsoft.com/office/drawing/2014/main" id="{E271876E-6164-4769-B409-DACE30891207}"/>
                </a:ext>
              </a:extLst>
            </p:cNvPr>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2" name="任意多边形: 形状 1921">
              <a:extLst>
                <a:ext uri="{FF2B5EF4-FFF2-40B4-BE49-F238E27FC236}">
                  <a16:creationId xmlns:a16="http://schemas.microsoft.com/office/drawing/2014/main" id="{B8AFD035-8199-4819-BE20-0C928DCA0D6B}"/>
                </a:ext>
              </a:extLst>
            </p:cNvPr>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3" name="任意多边形: 形状 1922">
              <a:extLst>
                <a:ext uri="{FF2B5EF4-FFF2-40B4-BE49-F238E27FC236}">
                  <a16:creationId xmlns:a16="http://schemas.microsoft.com/office/drawing/2014/main" id="{FB5C04AF-1892-449C-9C0E-1F969DDA9CAE}"/>
                </a:ext>
              </a:extLst>
            </p:cNvPr>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4" name="任意多边形: 形状 1923">
              <a:extLst>
                <a:ext uri="{FF2B5EF4-FFF2-40B4-BE49-F238E27FC236}">
                  <a16:creationId xmlns:a16="http://schemas.microsoft.com/office/drawing/2014/main" id="{33EA4148-E398-4EB3-895A-D97F9EA84FCC}"/>
                </a:ext>
              </a:extLst>
            </p:cNvPr>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5" name="任意多边形: 形状 1924">
              <a:extLst>
                <a:ext uri="{FF2B5EF4-FFF2-40B4-BE49-F238E27FC236}">
                  <a16:creationId xmlns:a16="http://schemas.microsoft.com/office/drawing/2014/main" id="{078DD749-C419-43B8-BA20-40D10F88BCB6}"/>
                </a:ext>
              </a:extLst>
            </p:cNvPr>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6" name="任意多边形: 形状 1925">
              <a:extLst>
                <a:ext uri="{FF2B5EF4-FFF2-40B4-BE49-F238E27FC236}">
                  <a16:creationId xmlns:a16="http://schemas.microsoft.com/office/drawing/2014/main" id="{396DE378-2ECF-4666-8FD3-7429CD5F155D}"/>
                </a:ext>
              </a:extLst>
            </p:cNvPr>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7" name="任意多边形: 形状 1926">
              <a:extLst>
                <a:ext uri="{FF2B5EF4-FFF2-40B4-BE49-F238E27FC236}">
                  <a16:creationId xmlns:a16="http://schemas.microsoft.com/office/drawing/2014/main" id="{3D40B755-6FF3-4D22-A304-A40206AD61B7}"/>
                </a:ext>
              </a:extLst>
            </p:cNvPr>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8" name="任意多边形: 形状 1927">
              <a:extLst>
                <a:ext uri="{FF2B5EF4-FFF2-40B4-BE49-F238E27FC236}">
                  <a16:creationId xmlns:a16="http://schemas.microsoft.com/office/drawing/2014/main" id="{3F757300-412C-4A89-9620-D016DDF7275C}"/>
                </a:ext>
              </a:extLst>
            </p:cNvPr>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9" name="任意多边形: 形状 1928">
              <a:extLst>
                <a:ext uri="{FF2B5EF4-FFF2-40B4-BE49-F238E27FC236}">
                  <a16:creationId xmlns:a16="http://schemas.microsoft.com/office/drawing/2014/main" id="{C57E9961-A47F-47AA-8121-D62008FC4DF8}"/>
                </a:ext>
              </a:extLst>
            </p:cNvPr>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0" name="任意多边形: 形状 1929">
              <a:extLst>
                <a:ext uri="{FF2B5EF4-FFF2-40B4-BE49-F238E27FC236}">
                  <a16:creationId xmlns:a16="http://schemas.microsoft.com/office/drawing/2014/main" id="{26C6EA1C-87CD-47E6-9501-994714CC9878}"/>
                </a:ext>
              </a:extLst>
            </p:cNvPr>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1" name="任意多边形: 形状 1930">
              <a:extLst>
                <a:ext uri="{FF2B5EF4-FFF2-40B4-BE49-F238E27FC236}">
                  <a16:creationId xmlns:a16="http://schemas.microsoft.com/office/drawing/2014/main" id="{24ABC0D3-4083-4E5E-8E0E-4EEF61895DE1}"/>
                </a:ext>
              </a:extLst>
            </p:cNvPr>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2" name="任意多边形: 形状 1931">
              <a:extLst>
                <a:ext uri="{FF2B5EF4-FFF2-40B4-BE49-F238E27FC236}">
                  <a16:creationId xmlns:a16="http://schemas.microsoft.com/office/drawing/2014/main" id="{1AA3276F-DB44-4FDE-9600-BE44CF2021BB}"/>
                </a:ext>
              </a:extLst>
            </p:cNvPr>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3" name="任意多边形: 形状 1932">
              <a:extLst>
                <a:ext uri="{FF2B5EF4-FFF2-40B4-BE49-F238E27FC236}">
                  <a16:creationId xmlns:a16="http://schemas.microsoft.com/office/drawing/2014/main" id="{582CAF1F-3F83-4CD2-A064-6824135359A0}"/>
                </a:ext>
              </a:extLst>
            </p:cNvPr>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4" name="任意多边形: 形状 1933">
              <a:extLst>
                <a:ext uri="{FF2B5EF4-FFF2-40B4-BE49-F238E27FC236}">
                  <a16:creationId xmlns:a16="http://schemas.microsoft.com/office/drawing/2014/main" id="{3C6B50F5-DE83-4D1E-8824-973CA1E76BD0}"/>
                </a:ext>
              </a:extLst>
            </p:cNvPr>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5" name="任意多边形: 形状 1934">
              <a:extLst>
                <a:ext uri="{FF2B5EF4-FFF2-40B4-BE49-F238E27FC236}">
                  <a16:creationId xmlns:a16="http://schemas.microsoft.com/office/drawing/2014/main" id="{F8BBAB52-DC55-40B7-AC87-A238AD9E8007}"/>
                </a:ext>
              </a:extLst>
            </p:cNvPr>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6" name="任意多边形: 形状 1935">
              <a:extLst>
                <a:ext uri="{FF2B5EF4-FFF2-40B4-BE49-F238E27FC236}">
                  <a16:creationId xmlns:a16="http://schemas.microsoft.com/office/drawing/2014/main" id="{F1720217-13AE-4B61-923C-B26D5F54BC51}"/>
                </a:ext>
              </a:extLst>
            </p:cNvPr>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7" name="任意多边形: 形状 1936">
              <a:extLst>
                <a:ext uri="{FF2B5EF4-FFF2-40B4-BE49-F238E27FC236}">
                  <a16:creationId xmlns:a16="http://schemas.microsoft.com/office/drawing/2014/main" id="{C4BB768C-1669-43D4-AB5A-9145CB39D9E8}"/>
                </a:ext>
              </a:extLst>
            </p:cNvPr>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8" name="任意多边形: 形状 1937">
              <a:extLst>
                <a:ext uri="{FF2B5EF4-FFF2-40B4-BE49-F238E27FC236}">
                  <a16:creationId xmlns:a16="http://schemas.microsoft.com/office/drawing/2014/main" id="{A4C9E090-E301-4246-8BD2-AC0E49404DE3}"/>
                </a:ext>
              </a:extLst>
            </p:cNvPr>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9" name="任意多边形: 形状 1938">
              <a:extLst>
                <a:ext uri="{FF2B5EF4-FFF2-40B4-BE49-F238E27FC236}">
                  <a16:creationId xmlns:a16="http://schemas.microsoft.com/office/drawing/2014/main" id="{24C1AC05-678D-4A73-8B5E-BE5211B46BB4}"/>
                </a:ext>
              </a:extLst>
            </p:cNvPr>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0" name="任意多边形: 形状 1939">
              <a:extLst>
                <a:ext uri="{FF2B5EF4-FFF2-40B4-BE49-F238E27FC236}">
                  <a16:creationId xmlns:a16="http://schemas.microsoft.com/office/drawing/2014/main" id="{98240C8A-A7CE-440E-BC36-F9FA2B62E44B}"/>
                </a:ext>
              </a:extLst>
            </p:cNvPr>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1" name="任意多边形: 形状 1940">
              <a:extLst>
                <a:ext uri="{FF2B5EF4-FFF2-40B4-BE49-F238E27FC236}">
                  <a16:creationId xmlns:a16="http://schemas.microsoft.com/office/drawing/2014/main" id="{2DE9D0C9-3491-4E92-8C97-9DCBD67BAE08}"/>
                </a:ext>
              </a:extLst>
            </p:cNvPr>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2" name="任意多边形: 形状 1941">
              <a:extLst>
                <a:ext uri="{FF2B5EF4-FFF2-40B4-BE49-F238E27FC236}">
                  <a16:creationId xmlns:a16="http://schemas.microsoft.com/office/drawing/2014/main" id="{F33657B3-BECF-405A-864C-A869B728BC90}"/>
                </a:ext>
              </a:extLst>
            </p:cNvPr>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3" name="任意多边形: 形状 1942">
              <a:extLst>
                <a:ext uri="{FF2B5EF4-FFF2-40B4-BE49-F238E27FC236}">
                  <a16:creationId xmlns:a16="http://schemas.microsoft.com/office/drawing/2014/main" id="{287DB71B-BD8A-4FDD-B49A-4E48E33777B8}"/>
                </a:ext>
              </a:extLst>
            </p:cNvPr>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4" name="任意多边形: 形状 1943">
              <a:extLst>
                <a:ext uri="{FF2B5EF4-FFF2-40B4-BE49-F238E27FC236}">
                  <a16:creationId xmlns:a16="http://schemas.microsoft.com/office/drawing/2014/main" id="{695D9687-D8A8-4E11-9E50-330BB3D28018}"/>
                </a:ext>
              </a:extLst>
            </p:cNvPr>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5" name="任意多边形: 形状 1944">
              <a:extLst>
                <a:ext uri="{FF2B5EF4-FFF2-40B4-BE49-F238E27FC236}">
                  <a16:creationId xmlns:a16="http://schemas.microsoft.com/office/drawing/2014/main" id="{477C6AD3-E4DA-472A-8694-B7930BA82886}"/>
                </a:ext>
              </a:extLst>
            </p:cNvPr>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6" name="任意多边形: 形状 1945">
              <a:extLst>
                <a:ext uri="{FF2B5EF4-FFF2-40B4-BE49-F238E27FC236}">
                  <a16:creationId xmlns:a16="http://schemas.microsoft.com/office/drawing/2014/main" id="{9D136688-8F85-4F78-9831-83B14E518E9F}"/>
                </a:ext>
              </a:extLst>
            </p:cNvPr>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pic>
        <p:nvPicPr>
          <p:cNvPr id="491" name="图片 490" descr="计算机学院logo-组合01">
            <a:extLst>
              <a:ext uri="{FF2B5EF4-FFF2-40B4-BE49-F238E27FC236}">
                <a16:creationId xmlns:a16="http://schemas.microsoft.com/office/drawing/2014/main" id="{876714E7-5E3C-44D8-8197-98DE1576B7D5}"/>
              </a:ext>
            </a:extLst>
          </p:cNvPr>
          <p:cNvPicPr>
            <a:picLocks noChangeAspect="1"/>
          </p:cNvPicPr>
          <p:nvPr/>
        </p:nvPicPr>
        <p:blipFill>
          <a:blip r:embed="rId3"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a:extLst>
              <a:ext uri="{FF2B5EF4-FFF2-40B4-BE49-F238E27FC236}">
                <a16:creationId xmlns:a16="http://schemas.microsoft.com/office/drawing/2014/main" id="{1A6BD828-456C-4799-A8C6-236DD006D850}"/>
              </a:ext>
            </a:extLst>
          </p:cNvPr>
          <p:cNvSpPr txBox="1"/>
          <p:nvPr/>
        </p:nvSpPr>
        <p:spPr>
          <a:xfrm>
            <a:off x="3645075" y="1921270"/>
            <a:ext cx="4801314" cy="1015663"/>
          </a:xfrm>
          <a:prstGeom prst="rect">
            <a:avLst/>
          </a:prstGeom>
          <a:noFill/>
        </p:spPr>
        <p:txBody>
          <a:bodyPr wrap="none" rtlCol="0">
            <a:spAutoFit/>
          </a:bodyPr>
          <a:lstStyle/>
          <a:p>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p>
        </p:txBody>
      </p:sp>
      <p:sp>
        <p:nvSpPr>
          <p:cNvPr id="3" name="矩形 2">
            <a:extLst>
              <a:ext uri="{FF2B5EF4-FFF2-40B4-BE49-F238E27FC236}">
                <a16:creationId xmlns:a16="http://schemas.microsoft.com/office/drawing/2014/main" id="{D34499DC-95BC-BE8A-56DA-E9B41776C6BA}"/>
              </a:ext>
            </a:extLst>
          </p:cNvPr>
          <p:cNvSpPr/>
          <p:nvPr/>
        </p:nvSpPr>
        <p:spPr>
          <a:xfrm>
            <a:off x="4506686" y="4321629"/>
            <a:ext cx="3145971" cy="947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a:t>廖小飞</a:t>
            </a:r>
          </a:p>
        </p:txBody>
      </p:sp>
    </p:spTree>
    <p:extLst>
      <p:ext uri="{BB962C8B-B14F-4D97-AF65-F5344CB8AC3E}">
        <p14:creationId xmlns:p14="http://schemas.microsoft.com/office/powerpoint/2010/main" val="282085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0E968-3B2F-7818-D57E-A3C3D6A28795}"/>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1" name="Rectangle 3">
            <a:extLst>
              <a:ext uri="{FF2B5EF4-FFF2-40B4-BE49-F238E27FC236}">
                <a16:creationId xmlns:a16="http://schemas.microsoft.com/office/drawing/2014/main" id="{BE34E6FF-F0B9-A3E5-5854-81C3B161648F}"/>
              </a:ext>
            </a:extLst>
          </p:cNvPr>
          <p:cNvSpPr>
            <a:spLocks noChangeArrowheads="1"/>
          </p:cNvSpPr>
          <p:nvPr/>
        </p:nvSpPr>
        <p:spPr bwMode="auto">
          <a:xfrm>
            <a:off x="950483" y="830079"/>
            <a:ext cx="71723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buClr>
                <a:schemeClr val="tx2"/>
              </a:buClr>
              <a:buSzPct val="95000"/>
              <a:buFont typeface="Wingdings" panose="05000000000000000000" pitchFamily="2" charset="2"/>
              <a:buNone/>
              <a:defRPr/>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程序与计算不再一一对应</a:t>
            </a: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一个程序可以对应多个计算。</a:t>
            </a:r>
            <a:endParaRPr lang="zh-CN" altLang="en-US" sz="2400" dirty="0">
              <a:solidFill>
                <a:srgbClr val="000099"/>
              </a:solidFill>
              <a:latin typeface="Times New Roman" panose="02020603050405020304" pitchFamily="18" charset="0"/>
            </a:endParaRPr>
          </a:p>
        </p:txBody>
      </p:sp>
      <p:sp>
        <p:nvSpPr>
          <p:cNvPr id="32" name="Text Box 16">
            <a:extLst>
              <a:ext uri="{FF2B5EF4-FFF2-40B4-BE49-F238E27FC236}">
                <a16:creationId xmlns:a16="http://schemas.microsoft.com/office/drawing/2014/main" id="{8986052E-7A36-6778-89FA-B5C52B1D81AA}"/>
              </a:ext>
            </a:extLst>
          </p:cNvPr>
          <p:cNvSpPr txBox="1">
            <a:spLocks noChangeArrowheads="1"/>
          </p:cNvSpPr>
          <p:nvPr/>
        </p:nvSpPr>
        <p:spPr bwMode="auto">
          <a:xfrm>
            <a:off x="1555320" y="1990542"/>
            <a:ext cx="2058988" cy="212365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000" dirty="0">
                <a:solidFill>
                  <a:schemeClr val="tx1"/>
                </a:solidFill>
                <a:latin typeface="Times New Roman" panose="02020603050405020304" pitchFamily="18" charset="0"/>
              </a:rPr>
              <a:t>例</a:t>
            </a:r>
            <a:r>
              <a:rPr kumimoji="1" lang="en-US" altLang="zh-CN" sz="2000" dirty="0">
                <a:solidFill>
                  <a:schemeClr val="tx1"/>
                </a:solidFill>
                <a:latin typeface="Times New Roman" panose="02020603050405020304" pitchFamily="18" charset="0"/>
              </a:rPr>
              <a:t>1</a:t>
            </a:r>
            <a:r>
              <a:rPr kumimoji="1" lang="zh-CN" altLang="en-US" sz="2000" dirty="0">
                <a:solidFill>
                  <a:schemeClr val="tx1"/>
                </a:solidFill>
                <a:latin typeface="Times New Roman" panose="02020603050405020304" pitchFamily="18" charset="0"/>
              </a:rPr>
              <a:t>：</a:t>
            </a:r>
          </a:p>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rPr>
              <a:t>I</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zh-CN" altLang="en-US" sz="1600" dirty="0">
                <a:solidFill>
                  <a:schemeClr val="tx1"/>
                </a:solidFill>
                <a:latin typeface="Times New Roman" panose="02020603050405020304" pitchFamily="18" charset="0"/>
              </a:rPr>
              <a:t>输入程序段           </a:t>
            </a:r>
            <a:r>
              <a:rPr kumimoji="1" lang="en-US" altLang="zh-CN" sz="1600" dirty="0">
                <a:solidFill>
                  <a:schemeClr val="tx1"/>
                </a:solidFill>
                <a:latin typeface="Times New Roman" panose="02020603050405020304" pitchFamily="18" charset="0"/>
              </a:rPr>
              <a:t>I</a:t>
            </a:r>
            <a:r>
              <a:rPr kumimoji="1" lang="en-US" altLang="zh-CN" sz="1600" baseline="-25000" dirty="0">
                <a:solidFill>
                  <a:schemeClr val="tx1"/>
                </a:solidFill>
                <a:latin typeface="Times New Roman" panose="02020603050405020304" pitchFamily="18" charset="0"/>
              </a:rPr>
              <a:t>2</a:t>
            </a:r>
            <a:r>
              <a:rPr kumimoji="1" lang="en-US" altLang="zh-CN" sz="1600" dirty="0">
                <a:solidFill>
                  <a:schemeClr val="tx1"/>
                </a:solidFill>
                <a:latin typeface="Times New Roman" panose="02020603050405020304" pitchFamily="18" charset="0"/>
              </a:rPr>
              <a:t>                           </a:t>
            </a: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a:t>
            </a:r>
            <a:endParaRPr kumimoji="1" lang="en-US" altLang="zh-CN" sz="1600" baseline="-25000"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I</a:t>
            </a:r>
            <a:r>
              <a:rPr kumimoji="1" lang="en-US" altLang="zh-CN" sz="1600" baseline="-25000" dirty="0">
                <a:solidFill>
                  <a:schemeClr val="tx1"/>
                </a:solidFill>
                <a:latin typeface="Times New Roman" panose="02020603050405020304" pitchFamily="18" charset="0"/>
              </a:rPr>
              <a:t>n</a:t>
            </a:r>
          </a:p>
          <a:p>
            <a:pPr eaLnBrk="1" hangingPunct="1">
              <a:lnSpc>
                <a:spcPct val="100000"/>
              </a:lnSpc>
              <a:spcBef>
                <a:spcPct val="50000"/>
              </a:spcBef>
              <a:buClrTx/>
              <a:buSzTx/>
              <a:buFontTx/>
              <a:buNone/>
            </a:pPr>
            <a:endParaRPr kumimoji="1" lang="en-US" altLang="zh-CN" sz="1600" baseline="-25000" dirty="0">
              <a:solidFill>
                <a:schemeClr val="tx1"/>
              </a:solidFill>
              <a:latin typeface="Times New Roman" panose="02020603050405020304" pitchFamily="18" charset="0"/>
            </a:endParaRPr>
          </a:p>
        </p:txBody>
      </p:sp>
      <p:grpSp>
        <p:nvGrpSpPr>
          <p:cNvPr id="33" name="Group 17">
            <a:extLst>
              <a:ext uri="{FF2B5EF4-FFF2-40B4-BE49-F238E27FC236}">
                <a16:creationId xmlns:a16="http://schemas.microsoft.com/office/drawing/2014/main" id="{A84A8076-2A19-199D-1EF0-2172D371ECF1}"/>
              </a:ext>
            </a:extLst>
          </p:cNvPr>
          <p:cNvGrpSpPr>
            <a:grpSpLocks/>
          </p:cNvGrpSpPr>
          <p:nvPr/>
        </p:nvGrpSpPr>
        <p:grpSpPr bwMode="auto">
          <a:xfrm>
            <a:off x="2807858" y="2587442"/>
            <a:ext cx="341312" cy="1195387"/>
            <a:chOff x="1968" y="1872"/>
            <a:chExt cx="288" cy="1056"/>
          </a:xfrm>
        </p:grpSpPr>
        <p:sp>
          <p:nvSpPr>
            <p:cNvPr id="34" name="Line 18">
              <a:extLst>
                <a:ext uri="{FF2B5EF4-FFF2-40B4-BE49-F238E27FC236}">
                  <a16:creationId xmlns:a16="http://schemas.microsoft.com/office/drawing/2014/main" id="{B20FA587-BCE7-1067-3C69-139C2B0CFF66}"/>
                </a:ext>
              </a:extLst>
            </p:cNvPr>
            <p:cNvSpPr>
              <a:spLocks noChangeShapeType="1"/>
            </p:cNvSpPr>
            <p:nvPr/>
          </p:nvSpPr>
          <p:spPr bwMode="auto">
            <a:xfrm flipV="1">
              <a:off x="1968" y="1872"/>
              <a:ext cx="288" cy="288"/>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 name="Line 19">
              <a:extLst>
                <a:ext uri="{FF2B5EF4-FFF2-40B4-BE49-F238E27FC236}">
                  <a16:creationId xmlns:a16="http://schemas.microsoft.com/office/drawing/2014/main" id="{F57F977D-C776-2F1D-0F39-B1CC57AB64B8}"/>
                </a:ext>
              </a:extLst>
            </p:cNvPr>
            <p:cNvSpPr>
              <a:spLocks noChangeShapeType="1"/>
            </p:cNvSpPr>
            <p:nvPr/>
          </p:nvSpPr>
          <p:spPr bwMode="auto">
            <a:xfrm>
              <a:off x="1968" y="2208"/>
              <a:ext cx="288"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Line 20">
              <a:extLst>
                <a:ext uri="{FF2B5EF4-FFF2-40B4-BE49-F238E27FC236}">
                  <a16:creationId xmlns:a16="http://schemas.microsoft.com/office/drawing/2014/main" id="{F955BBF6-0B9B-342E-7652-071141D8DA07}"/>
                </a:ext>
              </a:extLst>
            </p:cNvPr>
            <p:cNvSpPr>
              <a:spLocks noChangeShapeType="1"/>
            </p:cNvSpPr>
            <p:nvPr/>
          </p:nvSpPr>
          <p:spPr bwMode="auto">
            <a:xfrm>
              <a:off x="1968" y="2256"/>
              <a:ext cx="288" cy="67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7" name="Text Box 21">
            <a:extLst>
              <a:ext uri="{FF2B5EF4-FFF2-40B4-BE49-F238E27FC236}">
                <a16:creationId xmlns:a16="http://schemas.microsoft.com/office/drawing/2014/main" id="{3029B418-EA6C-A041-2DC3-EC5A44A99926}"/>
              </a:ext>
            </a:extLst>
          </p:cNvPr>
          <p:cNvSpPr txBox="1">
            <a:spLocks noChangeArrowheads="1"/>
          </p:cNvSpPr>
          <p:nvPr/>
        </p:nvSpPr>
        <p:spPr bwMode="auto">
          <a:xfrm>
            <a:off x="4779533" y="1981017"/>
            <a:ext cx="2438400" cy="212365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000" dirty="0">
                <a:solidFill>
                  <a:schemeClr val="tx1"/>
                </a:solidFill>
                <a:latin typeface="Times New Roman" panose="02020603050405020304" pitchFamily="18" charset="0"/>
              </a:rPr>
              <a:t>例</a:t>
            </a:r>
            <a:r>
              <a:rPr kumimoji="1" lang="en-US" altLang="zh-CN" sz="2000" dirty="0">
                <a:solidFill>
                  <a:schemeClr val="tx1"/>
                </a:solidFill>
                <a:latin typeface="Times New Roman" panose="02020603050405020304" pitchFamily="18" charset="0"/>
              </a:rPr>
              <a:t>2</a:t>
            </a:r>
            <a:r>
              <a:rPr kumimoji="1" lang="zh-CN" altLang="en-US" sz="2000" dirty="0">
                <a:solidFill>
                  <a:schemeClr val="tx1"/>
                </a:solidFill>
                <a:latin typeface="Times New Roman" panose="02020603050405020304" pitchFamily="18" charset="0"/>
              </a:rPr>
              <a:t>：</a:t>
            </a:r>
          </a:p>
          <a:p>
            <a:pPr eaLnBrk="1" hangingPunct="1">
              <a:lnSpc>
                <a:spcPct val="100000"/>
              </a:lnSpc>
              <a:spcBef>
                <a:spcPct val="50000"/>
              </a:spcBef>
              <a:buClrTx/>
              <a:buSzTx/>
              <a:buFontTx/>
              <a:buNone/>
            </a:pPr>
            <a:r>
              <a:rPr kumimoji="1" lang="zh-CN" altLang="zh-CN" sz="1600" dirty="0">
                <a:solidFill>
                  <a:schemeClr val="tx1"/>
                </a:solidFill>
                <a:latin typeface="Times New Roman" panose="02020603050405020304" pitchFamily="18" charset="0"/>
              </a:rPr>
              <a:t>                            </a:t>
            </a:r>
            <a:r>
              <a:rPr kumimoji="1" lang="zh-CN" altLang="en-US" sz="1600" dirty="0">
                <a:solidFill>
                  <a:schemeClr val="tx1"/>
                </a:solidFill>
                <a:latin typeface="Times New Roman" panose="02020603050405020304" pitchFamily="18" charset="0"/>
              </a:rPr>
              <a:t>  </a:t>
            </a:r>
            <a:r>
              <a:rPr kumimoji="1" lang="zh-CN" altLang="zh-CN" sz="1600" dirty="0">
                <a:solidFill>
                  <a:schemeClr val="tx1"/>
                </a:solidFill>
                <a:latin typeface="Times New Roman" panose="02020603050405020304" pitchFamily="18" charset="0"/>
              </a:rPr>
              <a:t> 编译</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C</a:t>
            </a:r>
            <a:r>
              <a:rPr kumimoji="1" lang="zh-CN" altLang="zh-CN" sz="1600" dirty="0">
                <a:solidFill>
                  <a:schemeClr val="tx1"/>
                </a:solidFill>
                <a:latin typeface="Times New Roman" panose="02020603050405020304" pitchFamily="18" charset="0"/>
              </a:rPr>
              <a:t>编译</a:t>
            </a:r>
            <a:r>
              <a:rPr kumimoji="1" lang="zh-CN" altLang="en-US" sz="1600" dirty="0">
                <a:solidFill>
                  <a:schemeClr val="tx1"/>
                </a:solidFill>
                <a:latin typeface="Times New Roman" panose="02020603050405020304" pitchFamily="18" charset="0"/>
              </a:rPr>
              <a:t>程序            </a:t>
            </a:r>
            <a:r>
              <a:rPr kumimoji="1" lang="zh-CN" altLang="zh-CN" sz="1600" dirty="0">
                <a:solidFill>
                  <a:schemeClr val="tx1"/>
                </a:solidFill>
                <a:latin typeface="Times New Roman" panose="02020603050405020304" pitchFamily="18" charset="0"/>
              </a:rPr>
              <a:t>编译</a:t>
            </a:r>
            <a:r>
              <a:rPr kumimoji="1" lang="en-US" altLang="zh-CN" sz="1600" baseline="-25000" dirty="0">
                <a:solidFill>
                  <a:schemeClr val="tx1"/>
                </a:solidFill>
                <a:latin typeface="Times New Roman" panose="02020603050405020304" pitchFamily="18" charset="0"/>
              </a:rPr>
              <a:t>2</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 </a:t>
            </a:r>
            <a:endParaRPr kumimoji="1" lang="en-US" altLang="zh-CN" sz="1600" baseline="-25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rPr>
              <a:t>  </a:t>
            </a:r>
            <a:r>
              <a:rPr kumimoji="1" lang="zh-CN" altLang="zh-CN" sz="1600" dirty="0">
                <a:solidFill>
                  <a:schemeClr val="tx1"/>
                </a:solidFill>
                <a:latin typeface="Times New Roman" panose="02020603050405020304" pitchFamily="18" charset="0"/>
              </a:rPr>
              <a:t> 编译</a:t>
            </a:r>
            <a:r>
              <a:rPr kumimoji="1" lang="en-US" altLang="zh-CN" sz="1600" baseline="-25000" dirty="0">
                <a:solidFill>
                  <a:schemeClr val="tx1"/>
                </a:solidFill>
                <a:latin typeface="Times New Roman" panose="02020603050405020304" pitchFamily="18" charset="0"/>
              </a:rPr>
              <a:t>n</a:t>
            </a:r>
          </a:p>
          <a:p>
            <a:pPr eaLnBrk="1" hangingPunct="1">
              <a:lnSpc>
                <a:spcPct val="100000"/>
              </a:lnSpc>
              <a:spcBef>
                <a:spcPct val="50000"/>
              </a:spcBef>
              <a:buClrTx/>
              <a:buSzTx/>
              <a:buFontTx/>
              <a:buNone/>
            </a:pPr>
            <a:endParaRPr kumimoji="1" lang="en-US" altLang="zh-CN" sz="1600" baseline="-25000" dirty="0">
              <a:solidFill>
                <a:schemeClr val="tx1"/>
              </a:solidFill>
              <a:latin typeface="Times New Roman" panose="02020603050405020304" pitchFamily="18" charset="0"/>
            </a:endParaRPr>
          </a:p>
        </p:txBody>
      </p:sp>
      <p:grpSp>
        <p:nvGrpSpPr>
          <p:cNvPr id="38" name="Group 26">
            <a:extLst>
              <a:ext uri="{FF2B5EF4-FFF2-40B4-BE49-F238E27FC236}">
                <a16:creationId xmlns:a16="http://schemas.microsoft.com/office/drawing/2014/main" id="{E3C285FE-A87F-DBDC-65FE-47553789F760}"/>
              </a:ext>
            </a:extLst>
          </p:cNvPr>
          <p:cNvGrpSpPr>
            <a:grpSpLocks/>
          </p:cNvGrpSpPr>
          <p:nvPr/>
        </p:nvGrpSpPr>
        <p:grpSpPr bwMode="auto">
          <a:xfrm>
            <a:off x="5981270" y="2574742"/>
            <a:ext cx="341313" cy="1195387"/>
            <a:chOff x="1968" y="1872"/>
            <a:chExt cx="288" cy="1056"/>
          </a:xfrm>
        </p:grpSpPr>
        <p:sp>
          <p:nvSpPr>
            <p:cNvPr id="39" name="Line 27">
              <a:extLst>
                <a:ext uri="{FF2B5EF4-FFF2-40B4-BE49-F238E27FC236}">
                  <a16:creationId xmlns:a16="http://schemas.microsoft.com/office/drawing/2014/main" id="{0BB73E25-7FFA-9C9B-4AAE-ED296DC37FD2}"/>
                </a:ext>
              </a:extLst>
            </p:cNvPr>
            <p:cNvSpPr>
              <a:spLocks noChangeShapeType="1"/>
            </p:cNvSpPr>
            <p:nvPr/>
          </p:nvSpPr>
          <p:spPr bwMode="auto">
            <a:xfrm flipV="1">
              <a:off x="1968" y="1872"/>
              <a:ext cx="288" cy="288"/>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 name="Line 28">
              <a:extLst>
                <a:ext uri="{FF2B5EF4-FFF2-40B4-BE49-F238E27FC236}">
                  <a16:creationId xmlns:a16="http://schemas.microsoft.com/office/drawing/2014/main" id="{10BB1F8B-90D3-74DD-D79E-B09B390BB410}"/>
                </a:ext>
              </a:extLst>
            </p:cNvPr>
            <p:cNvSpPr>
              <a:spLocks noChangeShapeType="1"/>
            </p:cNvSpPr>
            <p:nvPr/>
          </p:nvSpPr>
          <p:spPr bwMode="auto">
            <a:xfrm>
              <a:off x="1968" y="2208"/>
              <a:ext cx="288"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9">
              <a:extLst>
                <a:ext uri="{FF2B5EF4-FFF2-40B4-BE49-F238E27FC236}">
                  <a16:creationId xmlns:a16="http://schemas.microsoft.com/office/drawing/2014/main" id="{52DA1093-DA33-8CFA-B19B-AA3B810D2431}"/>
                </a:ext>
              </a:extLst>
            </p:cNvPr>
            <p:cNvSpPr>
              <a:spLocks noChangeShapeType="1"/>
            </p:cNvSpPr>
            <p:nvPr/>
          </p:nvSpPr>
          <p:spPr bwMode="auto">
            <a:xfrm>
              <a:off x="1968" y="2256"/>
              <a:ext cx="288" cy="67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2" name="Rectangle 31">
            <a:extLst>
              <a:ext uri="{FF2B5EF4-FFF2-40B4-BE49-F238E27FC236}">
                <a16:creationId xmlns:a16="http://schemas.microsoft.com/office/drawing/2014/main" id="{DEFA0850-2F17-0247-548F-3986DF51A6B0}"/>
              </a:ext>
            </a:extLst>
          </p:cNvPr>
          <p:cNvSpPr>
            <a:spLocks noChangeArrowheads="1"/>
          </p:cNvSpPr>
          <p:nvPr/>
        </p:nvSpPr>
        <p:spPr bwMode="auto">
          <a:xfrm>
            <a:off x="952070" y="4489267"/>
            <a:ext cx="60975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程序并发执行的相互制约</a:t>
            </a:r>
          </a:p>
          <a:p>
            <a:pPr marL="1143000" lvl="2" indent="-228600" algn="just">
              <a:lnSpc>
                <a:spcPct val="150000"/>
              </a:lnSpc>
              <a:spcBef>
                <a:spcPts val="500"/>
              </a:spcBef>
              <a:buClr>
                <a:srgbClr val="FFC000"/>
              </a:buClr>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间接的相互制约关系 </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资源共享</a:t>
            </a:r>
          </a:p>
          <a:p>
            <a:pPr marL="1143000" lvl="2" indent="-228600" algn="just">
              <a:lnSpc>
                <a:spcPct val="150000"/>
              </a:lnSpc>
              <a:spcBef>
                <a:spcPts val="500"/>
              </a:spcBef>
              <a:buClr>
                <a:srgbClr val="FFC000"/>
              </a:buClr>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直接的相互制约关系 </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公共变量</a:t>
            </a:r>
          </a:p>
        </p:txBody>
      </p:sp>
      <p:sp>
        <p:nvSpPr>
          <p:cNvPr id="43" name="Text Box 33">
            <a:extLst>
              <a:ext uri="{FF2B5EF4-FFF2-40B4-BE49-F238E27FC236}">
                <a16:creationId xmlns:a16="http://schemas.microsoft.com/office/drawing/2014/main" id="{CFD76E9A-9507-B585-65C2-636479D7606D}"/>
              </a:ext>
            </a:extLst>
          </p:cNvPr>
          <p:cNvSpPr txBox="1">
            <a:spLocks noChangeArrowheads="1"/>
          </p:cNvSpPr>
          <p:nvPr/>
        </p:nvSpPr>
        <p:spPr bwMode="auto">
          <a:xfrm>
            <a:off x="2820558" y="3944754"/>
            <a:ext cx="30067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一个程序对应多个计算的例子</a:t>
            </a:r>
          </a:p>
        </p:txBody>
      </p:sp>
    </p:spTree>
    <p:extLst>
      <p:ext uri="{BB962C8B-B14F-4D97-AF65-F5344CB8AC3E}">
        <p14:creationId xmlns:p14="http://schemas.microsoft.com/office/powerpoint/2010/main" val="339006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A3B3F-065A-338F-6CAF-3935D786D3C2}"/>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a:extLst>
              <a:ext uri="{FF2B5EF4-FFF2-40B4-BE49-F238E27FC236}">
                <a16:creationId xmlns:a16="http://schemas.microsoft.com/office/drawing/2014/main" id="{3F8B29BA-E9BD-6C51-285A-943E231252CF}"/>
              </a:ext>
            </a:extLst>
          </p:cNvPr>
          <p:cNvSpPr>
            <a:spLocks noGrp="1"/>
          </p:cNvSpPr>
          <p:nvPr>
            <p:ph idx="1"/>
          </p:nvPr>
        </p:nvSpPr>
        <p:spPr/>
        <p:txBody>
          <a:bodyPr/>
          <a:lstStyle/>
          <a:p>
            <a:pPr marL="0" indent="0">
              <a:buNone/>
            </a:pPr>
            <a:r>
              <a:rPr lang="en-US" altLang="zh-CN" dirty="0">
                <a:solidFill>
                  <a:srgbClr val="335F90"/>
                </a:solidFill>
              </a:rPr>
              <a:t>3.  </a:t>
            </a:r>
            <a:r>
              <a:rPr lang="zh-CN" altLang="en-US" dirty="0">
                <a:solidFill>
                  <a:srgbClr val="335F90"/>
                </a:solidFill>
              </a:rPr>
              <a:t>什么是与时间有关的错误</a:t>
            </a:r>
          </a:p>
          <a:p>
            <a:pPr marL="469900" lvl="1" indent="0">
              <a:lnSpc>
                <a:spcPct val="120000"/>
              </a:lnSpc>
              <a:spcBef>
                <a:spcPct val="0"/>
              </a:spcBef>
              <a:buNone/>
            </a:pPr>
            <a:r>
              <a:rPr lang="zh-CN" altLang="en-US" sz="2400" dirty="0">
                <a:solidFill>
                  <a:schemeClr val="tx1"/>
                </a:solidFill>
                <a:latin typeface="Times New Roman" panose="02020603050405020304" pitchFamily="18" charset="0"/>
              </a:rPr>
              <a:t>       程序并发执行时，若共享了</a:t>
            </a:r>
            <a:r>
              <a:rPr lang="zh-CN" altLang="en-US" sz="2400" b="1" dirty="0">
                <a:solidFill>
                  <a:schemeClr val="tx1"/>
                </a:solidFill>
                <a:latin typeface="Times New Roman" panose="02020603050405020304" pitchFamily="18" charset="0"/>
              </a:rPr>
              <a:t>公共变量</a:t>
            </a:r>
            <a:r>
              <a:rPr lang="zh-CN" altLang="en-US" sz="2400" dirty="0">
                <a:solidFill>
                  <a:schemeClr val="tx1"/>
                </a:solidFill>
                <a:latin typeface="Times New Roman" panose="02020603050405020304" pitchFamily="18" charset="0"/>
              </a:rPr>
              <a:t>，其执行结果与各并发</a:t>
            </a:r>
          </a:p>
          <a:p>
            <a:pPr marL="469900" lvl="1" indent="0">
              <a:lnSpc>
                <a:spcPct val="120000"/>
              </a:lnSpc>
              <a:spcBef>
                <a:spcPct val="0"/>
              </a:spcBef>
              <a:buNone/>
            </a:pPr>
            <a:r>
              <a:rPr lang="zh-CN" altLang="en-US" sz="2400" dirty="0">
                <a:solidFill>
                  <a:schemeClr val="tx1"/>
                </a:solidFill>
                <a:latin typeface="Times New Roman" panose="02020603050405020304" pitchFamily="18" charset="0"/>
              </a:rPr>
              <a:t>       程序的</a:t>
            </a:r>
            <a:r>
              <a:rPr lang="zh-CN" altLang="en-US" sz="2400" b="1" dirty="0">
                <a:solidFill>
                  <a:schemeClr val="tx1"/>
                </a:solidFill>
                <a:latin typeface="Times New Roman" panose="02020603050405020304" pitchFamily="18" charset="0"/>
              </a:rPr>
              <a:t>相对速度</a:t>
            </a:r>
            <a:r>
              <a:rPr lang="zh-CN" altLang="en-US" sz="2400" dirty="0">
                <a:solidFill>
                  <a:schemeClr val="tx1"/>
                </a:solidFill>
                <a:latin typeface="Times New Roman" panose="02020603050405020304" pitchFamily="18" charset="0"/>
              </a:rPr>
              <a:t>有关，即给定相同的初始条件，若不加以控</a:t>
            </a:r>
          </a:p>
          <a:p>
            <a:pPr marL="469900" lvl="1" indent="0">
              <a:lnSpc>
                <a:spcPct val="120000"/>
              </a:lnSpc>
              <a:spcBef>
                <a:spcPct val="0"/>
              </a:spcBef>
              <a:buNone/>
            </a:pPr>
            <a:r>
              <a:rPr lang="zh-CN" altLang="en-US" sz="2400" dirty="0">
                <a:solidFill>
                  <a:schemeClr val="tx1"/>
                </a:solidFill>
                <a:latin typeface="Times New Roman" panose="02020603050405020304" pitchFamily="18" charset="0"/>
              </a:rPr>
              <a:t>       制，也可能得到不同的结果，此为</a:t>
            </a:r>
            <a:r>
              <a:rPr lang="zh-CN" altLang="en-US" sz="2400" b="1" dirty="0">
                <a:solidFill>
                  <a:schemeClr val="tx1"/>
                </a:solidFill>
                <a:latin typeface="Times New Roman" panose="02020603050405020304" pitchFamily="18" charset="0"/>
              </a:rPr>
              <a:t>与时间有关的错误</a:t>
            </a:r>
            <a:r>
              <a:rPr lang="zh-CN" altLang="en-US" sz="2400"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374274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solidFill>
                  <a:srgbClr val="FF0000"/>
                </a:solidFill>
              </a:rPr>
              <a:t>进程概念</a:t>
            </a:r>
          </a:p>
          <a:p>
            <a:r>
              <a:rPr lang="zh-CN" altLang="en-US" dirty="0"/>
              <a:t>进程控制</a:t>
            </a:r>
          </a:p>
          <a:p>
            <a:r>
              <a:rPr lang="zh-CN" altLang="en-US" dirty="0"/>
              <a:t>进程的相互制约关系</a:t>
            </a:r>
          </a:p>
          <a:p>
            <a:r>
              <a:rPr lang="zh-CN" altLang="en-US" dirty="0"/>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113852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B9575-4FE5-D497-9D6A-8934F6DAD2ED}"/>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4" name="Rectangle 3">
            <a:extLst>
              <a:ext uri="{FF2B5EF4-FFF2-40B4-BE49-F238E27FC236}">
                <a16:creationId xmlns:a16="http://schemas.microsoft.com/office/drawing/2014/main" id="{EEEC63E8-AE72-76D1-A503-6809F829FEE4}"/>
              </a:ext>
            </a:extLst>
          </p:cNvPr>
          <p:cNvSpPr>
            <a:spLocks noChangeArrowheads="1"/>
          </p:cNvSpPr>
          <p:nvPr/>
        </p:nvSpPr>
        <p:spPr bwMode="auto">
          <a:xfrm>
            <a:off x="487822" y="1082110"/>
            <a:ext cx="86439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1106488" indent="-533400"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487488" indent="-457200"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811338" indent="-381000"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buClr>
                <a:schemeClr val="tx2"/>
              </a:buClr>
              <a:buSzPct val="95000"/>
              <a:buFont typeface="Wingdings" panose="05000000000000000000" pitchFamily="2" charset="2"/>
              <a:buNone/>
              <a:defRPr/>
            </a:pPr>
            <a:r>
              <a:rPr lang="en-US" altLang="zh-CN" sz="2800" dirty="0">
                <a:solidFill>
                  <a:srgbClr val="335F90"/>
                </a:solidFill>
                <a:latin typeface="Times New Roman" panose="02020603050405020304" pitchFamily="18" charset="0"/>
              </a:rPr>
              <a:t> </a:t>
            </a:r>
            <a:r>
              <a:rPr lang="en-US" altLang="zh-CN" dirty="0">
                <a:solidFill>
                  <a:srgbClr val="335F90"/>
                </a:solidFill>
                <a:latin typeface="Times New Roman" panose="02020603050405020304" pitchFamily="18" charset="0"/>
              </a:rPr>
              <a:t>1.  </a:t>
            </a:r>
            <a:r>
              <a:rPr lang="zh-CN" altLang="en-US" dirty="0">
                <a:solidFill>
                  <a:srgbClr val="335F90"/>
                </a:solidFill>
                <a:latin typeface="Times New Roman" panose="02020603050405020304" pitchFamily="18" charset="0"/>
              </a:rPr>
              <a:t>进程定义</a:t>
            </a:r>
          </a:p>
          <a:p>
            <a:pPr eaLnBrk="1" hangingPunct="1">
              <a:lnSpc>
                <a:spcPct val="14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dirty="0">
                <a:solidFill>
                  <a:schemeClr val="tx1"/>
                </a:solidFill>
                <a:latin typeface="Times New Roman" panose="02020603050405020304" pitchFamily="18" charset="0"/>
              </a:rPr>
              <a:t>运行                暂停            运行</a:t>
            </a:r>
            <a:endParaRPr lang="zh-CN" altLang="en-US" sz="2400" dirty="0">
              <a:solidFill>
                <a:srgbClr val="000099"/>
              </a:solidFill>
              <a:latin typeface="Times New Roman" panose="02020603050405020304" pitchFamily="18" charset="0"/>
            </a:endParaRPr>
          </a:p>
        </p:txBody>
      </p:sp>
      <p:sp>
        <p:nvSpPr>
          <p:cNvPr id="5" name="Rectangle 7">
            <a:extLst>
              <a:ext uri="{FF2B5EF4-FFF2-40B4-BE49-F238E27FC236}">
                <a16:creationId xmlns:a16="http://schemas.microsoft.com/office/drawing/2014/main" id="{5CDA84C9-D7C6-B18E-BA4F-60863F1CF162}"/>
              </a:ext>
            </a:extLst>
          </p:cNvPr>
          <p:cNvSpPr>
            <a:spLocks noChangeArrowheads="1"/>
          </p:cNvSpPr>
          <p:nvPr/>
        </p:nvSpPr>
        <p:spPr bwMode="auto">
          <a:xfrm>
            <a:off x="487822" y="2325122"/>
            <a:ext cx="11234278" cy="352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lvl="1">
              <a:lnSpc>
                <a:spcPct val="130000"/>
              </a:lnSpc>
              <a:buClr>
                <a:schemeClr val="tx2"/>
              </a:buClr>
              <a:buSzPct val="95000"/>
              <a:buNone/>
              <a:defRPr/>
            </a:pPr>
            <a:r>
              <a:rPr lang="en-US" altLang="zh-CN" sz="2400" dirty="0">
                <a:solidFill>
                  <a:schemeClr val="accent4"/>
                </a:solidFill>
                <a:latin typeface="Times New Roman" panose="02020603050405020304" pitchFamily="18" charset="0"/>
              </a:rPr>
              <a:t>(1) </a:t>
            </a:r>
            <a:r>
              <a:rPr lang="zh-CN" altLang="en-US" sz="2400" dirty="0">
                <a:solidFill>
                  <a:schemeClr val="tx1"/>
                </a:solidFill>
                <a:latin typeface="Times New Roman" panose="02020603050405020304" pitchFamily="18" charset="0"/>
              </a:rPr>
              <a:t>什么是进程</a:t>
            </a:r>
          </a:p>
          <a:p>
            <a:pPr lvl="1">
              <a:lnSpc>
                <a:spcPct val="120000"/>
              </a:lnSpc>
              <a:spcBef>
                <a:spcPct val="20000"/>
              </a:spcBef>
              <a:buClr>
                <a:schemeClr val="tx2"/>
              </a:buClr>
              <a:buSzPct val="95000"/>
              <a:buNone/>
              <a:defRPr/>
            </a:pPr>
            <a:r>
              <a:rPr lang="zh-CN" altLang="en-US" sz="2000" b="0" dirty="0">
                <a:solidFill>
                  <a:schemeClr val="tx1"/>
                </a:solidFill>
                <a:effectLst/>
                <a:latin typeface="Times New Roman" panose="02020603050405020304" pitchFamily="18" charset="0"/>
              </a:rPr>
              <a:t>所谓</a:t>
            </a:r>
            <a:r>
              <a:rPr lang="zh-CN" altLang="en-US" sz="2000" dirty="0">
                <a:solidFill>
                  <a:schemeClr val="tx1"/>
                </a:solidFill>
                <a:effectLst/>
                <a:latin typeface="Times New Roman" panose="02020603050405020304" pitchFamily="18" charset="0"/>
              </a:rPr>
              <a:t>进程</a:t>
            </a:r>
            <a:r>
              <a:rPr lang="zh-CN" altLang="en-US" sz="2000" b="0" dirty="0">
                <a:solidFill>
                  <a:schemeClr val="tx1"/>
                </a:solidFill>
                <a:effectLst/>
                <a:latin typeface="Times New Roman" panose="02020603050405020304" pitchFamily="18" charset="0"/>
              </a:rPr>
              <a:t>，就是一个程序在给定</a:t>
            </a:r>
            <a:r>
              <a:rPr lang="zh-CN" altLang="en-US" sz="2000" b="1" dirty="0">
                <a:solidFill>
                  <a:schemeClr val="tx1"/>
                </a:solidFill>
                <a:effectLst/>
                <a:latin typeface="Times New Roman" panose="02020603050405020304" pitchFamily="18" charset="0"/>
              </a:rPr>
              <a:t>活动空间</a:t>
            </a:r>
            <a:r>
              <a:rPr lang="zh-CN" altLang="en-US" sz="2000" b="0" dirty="0">
                <a:solidFill>
                  <a:schemeClr val="tx1"/>
                </a:solidFill>
                <a:effectLst/>
                <a:latin typeface="Times New Roman" panose="02020603050405020304" pitchFamily="18" charset="0"/>
              </a:rPr>
              <a:t>和</a:t>
            </a:r>
            <a:r>
              <a:rPr lang="zh-CN" altLang="en-US" sz="2000" b="1" dirty="0">
                <a:solidFill>
                  <a:schemeClr val="tx1"/>
                </a:solidFill>
                <a:effectLst/>
                <a:latin typeface="Times New Roman" panose="02020603050405020304" pitchFamily="18" charset="0"/>
              </a:rPr>
              <a:t>初始环境</a:t>
            </a:r>
            <a:r>
              <a:rPr lang="zh-CN" altLang="en-US" sz="2000" b="0" dirty="0">
                <a:solidFill>
                  <a:schemeClr val="tx1"/>
                </a:solidFill>
                <a:effectLst/>
                <a:latin typeface="Times New Roman" panose="02020603050405020304" pitchFamily="18" charset="0"/>
              </a:rPr>
              <a:t>下，在一个处理机上的</a:t>
            </a:r>
            <a:r>
              <a:rPr lang="zh-CN" altLang="en-US" sz="2000" b="1" dirty="0">
                <a:solidFill>
                  <a:schemeClr val="tx1"/>
                </a:solidFill>
                <a:effectLst/>
                <a:latin typeface="Times New Roman" panose="02020603050405020304" pitchFamily="18" charset="0"/>
              </a:rPr>
              <a:t>执行过程</a:t>
            </a:r>
            <a:r>
              <a:rPr lang="zh-CN" altLang="en-US" sz="2000" b="0" dirty="0">
                <a:solidFill>
                  <a:schemeClr val="tx1"/>
                </a:solidFill>
                <a:effectLst/>
                <a:latin typeface="Times New Roman" panose="02020603050405020304" pitchFamily="18" charset="0"/>
              </a:rPr>
              <a:t>。</a:t>
            </a:r>
            <a:endParaRPr lang="zh-CN" altLang="en-US" sz="2000" b="0" dirty="0">
              <a:solidFill>
                <a:srgbClr val="000099"/>
              </a:solidFill>
              <a:latin typeface="Times New Roman" panose="02020603050405020304" pitchFamily="18" charset="0"/>
            </a:endParaRPr>
          </a:p>
          <a:p>
            <a:pPr lvl="1">
              <a:lnSpc>
                <a:spcPct val="130000"/>
              </a:lnSpc>
              <a:buClr>
                <a:schemeClr val="tx2"/>
              </a:buClr>
              <a:buSzPct val="95000"/>
              <a:buNone/>
              <a:defRPr/>
            </a:pPr>
            <a:r>
              <a:rPr lang="en-US" altLang="zh-CN" sz="2400" dirty="0">
                <a:solidFill>
                  <a:schemeClr val="accent4"/>
                </a:solidFill>
                <a:latin typeface="Times New Roman" panose="02020603050405020304" pitchFamily="18" charset="0"/>
              </a:rPr>
              <a:t>(2) </a:t>
            </a:r>
            <a:r>
              <a:rPr lang="zh-CN" altLang="en-US" sz="2400" dirty="0">
                <a:solidFill>
                  <a:schemeClr val="tx1"/>
                </a:solidFill>
                <a:latin typeface="Times New Roman" panose="02020603050405020304" pitchFamily="18" charset="0"/>
              </a:rPr>
              <a:t>进程与程序的区别</a:t>
            </a: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rPr>
              <a:t>① 程序是</a:t>
            </a:r>
            <a:r>
              <a:rPr lang="zh-CN" altLang="en-US" b="1" dirty="0">
                <a:solidFill>
                  <a:schemeClr val="tx1"/>
                </a:solidFill>
                <a:effectLst/>
                <a:latin typeface="Times New Roman" panose="02020603050405020304" pitchFamily="18" charset="0"/>
              </a:rPr>
              <a:t>静态</a:t>
            </a:r>
            <a:r>
              <a:rPr lang="zh-CN" altLang="en-US" dirty="0">
                <a:solidFill>
                  <a:schemeClr val="tx1"/>
                </a:solidFill>
                <a:effectLst/>
                <a:latin typeface="Times New Roman" panose="02020603050405020304" pitchFamily="18" charset="0"/>
              </a:rPr>
              <a:t>的概念，进程是</a:t>
            </a:r>
            <a:r>
              <a:rPr lang="zh-CN" altLang="en-US" b="1" dirty="0">
                <a:solidFill>
                  <a:schemeClr val="tx1"/>
                </a:solidFill>
                <a:effectLst/>
                <a:latin typeface="Times New Roman" panose="02020603050405020304" pitchFamily="18" charset="0"/>
              </a:rPr>
              <a:t>动态</a:t>
            </a:r>
            <a:r>
              <a:rPr lang="zh-CN" altLang="en-US" dirty="0">
                <a:solidFill>
                  <a:schemeClr val="tx1"/>
                </a:solidFill>
                <a:effectLst/>
                <a:latin typeface="Times New Roman" panose="02020603050405020304" pitchFamily="18" charset="0"/>
              </a:rPr>
              <a:t>的概念；</a:t>
            </a: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rPr>
              <a:t>② 进程是一个独立运行的活动单位；</a:t>
            </a: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rPr>
              <a:t>③ 进程是竞争系统资源的基本单位；</a:t>
            </a: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rPr>
              <a:t>④ 一个程序可以对应多个进程，一个进程至少包含一个程序。</a:t>
            </a:r>
            <a:r>
              <a:rPr lang="zh-CN" altLang="en-US" b="0" dirty="0">
                <a:solidFill>
                  <a:schemeClr val="tx1"/>
                </a:solidFill>
                <a:latin typeface="Times New Roman" panose="02020603050405020304" pitchFamily="18" charset="0"/>
              </a:rPr>
              <a:t> </a:t>
            </a:r>
          </a:p>
        </p:txBody>
      </p:sp>
      <p:grpSp>
        <p:nvGrpSpPr>
          <p:cNvPr id="6" name="Group 8">
            <a:extLst>
              <a:ext uri="{FF2B5EF4-FFF2-40B4-BE49-F238E27FC236}">
                <a16:creationId xmlns:a16="http://schemas.microsoft.com/office/drawing/2014/main" id="{30042650-9E9B-7406-6D29-7F76A4F2B9B8}"/>
              </a:ext>
            </a:extLst>
          </p:cNvPr>
          <p:cNvGrpSpPr>
            <a:grpSpLocks/>
          </p:cNvGrpSpPr>
          <p:nvPr/>
        </p:nvGrpSpPr>
        <p:grpSpPr bwMode="auto">
          <a:xfrm>
            <a:off x="2996865" y="2060391"/>
            <a:ext cx="2041525" cy="14287"/>
            <a:chOff x="1863" y="1528"/>
            <a:chExt cx="1286" cy="9"/>
          </a:xfrm>
        </p:grpSpPr>
        <p:sp>
          <p:nvSpPr>
            <p:cNvPr id="7" name="Line 5">
              <a:extLst>
                <a:ext uri="{FF2B5EF4-FFF2-40B4-BE49-F238E27FC236}">
                  <a16:creationId xmlns:a16="http://schemas.microsoft.com/office/drawing/2014/main" id="{0D6269BA-B8D9-CC3C-918B-D3F41FDE391D}"/>
                </a:ext>
              </a:extLst>
            </p:cNvPr>
            <p:cNvSpPr>
              <a:spLocks noChangeShapeType="1"/>
            </p:cNvSpPr>
            <p:nvPr/>
          </p:nvSpPr>
          <p:spPr bwMode="auto">
            <a:xfrm>
              <a:off x="1863" y="1528"/>
              <a:ext cx="348"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6">
              <a:extLst>
                <a:ext uri="{FF2B5EF4-FFF2-40B4-BE49-F238E27FC236}">
                  <a16:creationId xmlns:a16="http://schemas.microsoft.com/office/drawing/2014/main" id="{DB959560-7A50-EBCF-44DD-AFDECFB6719C}"/>
                </a:ext>
              </a:extLst>
            </p:cNvPr>
            <p:cNvSpPr>
              <a:spLocks noChangeShapeType="1"/>
            </p:cNvSpPr>
            <p:nvPr/>
          </p:nvSpPr>
          <p:spPr bwMode="auto">
            <a:xfrm>
              <a:off x="2801" y="1537"/>
              <a:ext cx="348"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extLst>
      <p:ext uri="{BB962C8B-B14F-4D97-AF65-F5344CB8AC3E}">
        <p14:creationId xmlns:p14="http://schemas.microsoft.com/office/powerpoint/2010/main" val="51637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73C1B-9F16-D404-5C25-02D6033CE37B}"/>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a:extLst>
              <a:ext uri="{FF2B5EF4-FFF2-40B4-BE49-F238E27FC236}">
                <a16:creationId xmlns:a16="http://schemas.microsoft.com/office/drawing/2014/main" id="{1E624972-AA5F-C5DC-6902-401D9BB14B9E}"/>
              </a:ext>
            </a:extLst>
          </p:cNvPr>
          <p:cNvSpPr>
            <a:spLocks noGrp="1"/>
          </p:cNvSpPr>
          <p:nvPr>
            <p:ph idx="1"/>
          </p:nvPr>
        </p:nvSpPr>
        <p:spPr/>
        <p:txBody>
          <a:bodyPr/>
          <a:lstStyle/>
          <a:p>
            <a:pPr marL="609600" indent="-609600" algn="l">
              <a:lnSpc>
                <a:spcPct val="120000"/>
              </a:lnSpc>
              <a:spcBef>
                <a:spcPct val="30000"/>
              </a:spcBef>
              <a:buClr>
                <a:schemeClr val="tx2"/>
              </a:buClr>
              <a:buSzPct val="95000"/>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2.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进程的状态</a:t>
            </a:r>
          </a:p>
          <a:p>
            <a:pPr marL="0" indent="0">
              <a:buNone/>
            </a:pPr>
            <a:r>
              <a:rPr lang="en-US" altLang="zh-CN" dirty="0"/>
              <a:t>(1) </a:t>
            </a:r>
            <a:r>
              <a:rPr lang="zh-CN" altLang="en-US" dirty="0"/>
              <a:t>进程的基本状态</a:t>
            </a:r>
          </a:p>
          <a:p>
            <a:pPr marL="469900" lvl="1" indent="0">
              <a:buNone/>
            </a:pPr>
            <a:r>
              <a:rPr lang="zh-CN" altLang="en-US" sz="2400" dirty="0">
                <a:solidFill>
                  <a:srgbClr val="000099"/>
                </a:solidFill>
                <a:latin typeface="Times New Roman" panose="02020603050405020304" pitchFamily="18" charset="0"/>
                <a:ea typeface="+mn-ea"/>
              </a:rPr>
              <a:t>① 运行状态</a:t>
            </a:r>
            <a:r>
              <a:rPr lang="en-US" altLang="zh-CN" sz="2400" dirty="0">
                <a:solidFill>
                  <a:srgbClr val="000099"/>
                </a:solidFill>
                <a:latin typeface="Times New Roman" panose="02020603050405020304" pitchFamily="18" charset="0"/>
                <a:ea typeface="+mn-ea"/>
              </a:rPr>
              <a:t>(running)</a:t>
            </a:r>
          </a:p>
          <a:p>
            <a:pPr marL="469900" lvl="1" indent="0">
              <a:buNone/>
            </a:pPr>
            <a:r>
              <a:rPr lang="en-US" altLang="zh-CN" dirty="0">
                <a:solidFill>
                  <a:schemeClr val="tx1"/>
                </a:solidFill>
              </a:rPr>
              <a:t>	</a:t>
            </a:r>
            <a:r>
              <a:rPr lang="zh-CN" altLang="en-US" dirty="0">
                <a:solidFill>
                  <a:schemeClr val="tx1"/>
                </a:solidFill>
              </a:rPr>
              <a:t>该进程已获得运行所必需的资源，它的程序正在处理机上执行。</a:t>
            </a:r>
          </a:p>
          <a:p>
            <a:pPr marL="469900" lvl="1" indent="0">
              <a:buNone/>
            </a:pPr>
            <a:r>
              <a:rPr lang="zh-CN" altLang="en-US" sz="2400" dirty="0">
                <a:solidFill>
                  <a:srgbClr val="000099"/>
                </a:solidFill>
                <a:latin typeface="Times New Roman" panose="02020603050405020304" pitchFamily="18" charset="0"/>
                <a:ea typeface="+mn-ea"/>
              </a:rPr>
              <a:t>② 等待状态</a:t>
            </a:r>
            <a:r>
              <a:rPr lang="en-US" altLang="zh-CN" sz="2400" dirty="0">
                <a:solidFill>
                  <a:srgbClr val="000099"/>
                </a:solidFill>
                <a:latin typeface="Times New Roman" panose="02020603050405020304" pitchFamily="18" charset="0"/>
                <a:ea typeface="+mn-ea"/>
              </a:rPr>
              <a:t>(wait)</a:t>
            </a:r>
          </a:p>
          <a:p>
            <a:pPr marL="469900" lvl="1" indent="0">
              <a:buNone/>
            </a:pPr>
            <a:r>
              <a:rPr lang="en-US" altLang="zh-CN" dirty="0">
                <a:solidFill>
                  <a:schemeClr val="tx1"/>
                </a:solidFill>
              </a:rPr>
              <a:t>	</a:t>
            </a:r>
            <a:r>
              <a:rPr lang="zh-CN" altLang="en-US" dirty="0">
                <a:solidFill>
                  <a:schemeClr val="tx1"/>
                </a:solidFill>
              </a:rPr>
              <a:t>进程正等待着某一事件的发生而暂时停止执行。这时，即使给它</a:t>
            </a:r>
            <a:r>
              <a:rPr lang="en-US" altLang="zh-CN" dirty="0">
                <a:solidFill>
                  <a:schemeClr val="tx1"/>
                </a:solidFill>
              </a:rPr>
              <a:t>CPU</a:t>
            </a:r>
            <a:r>
              <a:rPr lang="zh-CN" altLang="en-US" dirty="0">
                <a:solidFill>
                  <a:schemeClr val="tx1"/>
                </a:solidFill>
              </a:rPr>
              <a:t>控制权，</a:t>
            </a:r>
            <a:endParaRPr lang="en-US" altLang="zh-CN" dirty="0">
              <a:solidFill>
                <a:schemeClr val="tx1"/>
              </a:solidFill>
            </a:endParaRPr>
          </a:p>
          <a:p>
            <a:pPr marL="469900" lvl="1" indent="0">
              <a:buNone/>
            </a:pPr>
            <a:r>
              <a:rPr lang="en-US" altLang="zh-CN" dirty="0">
                <a:solidFill>
                  <a:schemeClr val="tx1"/>
                </a:solidFill>
              </a:rPr>
              <a:t>	</a:t>
            </a:r>
            <a:r>
              <a:rPr lang="zh-CN" altLang="en-US" dirty="0">
                <a:solidFill>
                  <a:schemeClr val="tx1"/>
                </a:solidFill>
              </a:rPr>
              <a:t>它也无法执行。</a:t>
            </a:r>
            <a:endParaRPr lang="en-US" altLang="zh-CN" dirty="0">
              <a:solidFill>
                <a:schemeClr val="tx1"/>
              </a:solidFill>
            </a:endParaRPr>
          </a:p>
          <a:p>
            <a:pPr marL="469900" lvl="1" indent="0">
              <a:buNone/>
            </a:pPr>
            <a:r>
              <a:rPr lang="zh-CN" altLang="en-US" sz="2400" dirty="0">
                <a:solidFill>
                  <a:srgbClr val="000099"/>
                </a:solidFill>
                <a:latin typeface="Times New Roman" panose="02020603050405020304" pitchFamily="18" charset="0"/>
                <a:ea typeface="+mn-ea"/>
              </a:rPr>
              <a:t>③ 就绪状态</a:t>
            </a:r>
            <a:r>
              <a:rPr lang="en-US" altLang="zh-CN" sz="2400" dirty="0">
                <a:solidFill>
                  <a:srgbClr val="000099"/>
                </a:solidFill>
                <a:latin typeface="Times New Roman" panose="02020603050405020304" pitchFamily="18" charset="0"/>
                <a:ea typeface="+mn-ea"/>
              </a:rPr>
              <a:t>(ready)</a:t>
            </a:r>
          </a:p>
          <a:p>
            <a:pPr marL="469900" lvl="1" indent="0">
              <a:buNone/>
            </a:pPr>
            <a:r>
              <a:rPr lang="en-US" altLang="zh-CN" dirty="0">
                <a:solidFill>
                  <a:schemeClr val="tx1"/>
                </a:solidFill>
              </a:rPr>
              <a:t>	</a:t>
            </a:r>
            <a:r>
              <a:rPr lang="zh-CN" altLang="en-US" dirty="0">
                <a:solidFill>
                  <a:schemeClr val="tx1"/>
                </a:solidFill>
              </a:rPr>
              <a:t>进程已获得除</a:t>
            </a:r>
            <a:r>
              <a:rPr lang="en-US" altLang="zh-CN" dirty="0">
                <a:solidFill>
                  <a:schemeClr val="tx1"/>
                </a:solidFill>
              </a:rPr>
              <a:t>CPU</a:t>
            </a:r>
            <a:r>
              <a:rPr lang="zh-CN" altLang="en-US" dirty="0">
                <a:solidFill>
                  <a:schemeClr val="tx1"/>
                </a:solidFill>
              </a:rPr>
              <a:t>之外的运行所必需的资源，一旦得到</a:t>
            </a:r>
            <a:r>
              <a:rPr lang="en-US" altLang="zh-CN" dirty="0">
                <a:solidFill>
                  <a:schemeClr val="tx1"/>
                </a:solidFill>
              </a:rPr>
              <a:t>CPU</a:t>
            </a:r>
            <a:r>
              <a:rPr lang="zh-CN" altLang="en-US" dirty="0">
                <a:solidFill>
                  <a:schemeClr val="tx1"/>
                </a:solidFill>
              </a:rPr>
              <a:t>控制权，立即可以运行。 </a:t>
            </a:r>
          </a:p>
          <a:p>
            <a:pPr marL="0" indent="0">
              <a:buNone/>
            </a:pPr>
            <a:endParaRPr lang="zh-CN" altLang="en-US" dirty="0"/>
          </a:p>
        </p:txBody>
      </p:sp>
    </p:spTree>
    <p:extLst>
      <p:ext uri="{BB962C8B-B14F-4D97-AF65-F5344CB8AC3E}">
        <p14:creationId xmlns:p14="http://schemas.microsoft.com/office/powerpoint/2010/main" val="307318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10D6C-37CC-85D8-ECC1-0A3D4F94F176}"/>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a:extLst>
              <a:ext uri="{FF2B5EF4-FFF2-40B4-BE49-F238E27FC236}">
                <a16:creationId xmlns:a16="http://schemas.microsoft.com/office/drawing/2014/main" id="{3CC2D88D-2B96-7CD9-5EBA-28724D5ED86E}"/>
              </a:ext>
            </a:extLst>
          </p:cNvPr>
          <p:cNvSpPr>
            <a:spLocks noGrp="1"/>
          </p:cNvSpPr>
          <p:nvPr>
            <p:ph idx="1"/>
          </p:nvPr>
        </p:nvSpPr>
        <p:spPr>
          <a:xfrm>
            <a:off x="487822" y="836539"/>
            <a:ext cx="6749886" cy="1581197"/>
          </a:xfrm>
        </p:spPr>
        <p:txBody>
          <a:bodyPr/>
          <a:lstStyle/>
          <a:p>
            <a:pPr marL="0" indent="0">
              <a:buNone/>
            </a:pPr>
            <a:r>
              <a:rPr lang="en-US" altLang="zh-CN" dirty="0"/>
              <a:t>(2) </a:t>
            </a:r>
            <a:r>
              <a:rPr lang="zh-CN" altLang="en-US" dirty="0"/>
              <a:t>进程状态的变迁</a:t>
            </a:r>
          </a:p>
          <a:p>
            <a:pPr marL="469900" lvl="1" indent="0">
              <a:buNone/>
            </a:pPr>
            <a:r>
              <a:rPr lang="zh-CN" altLang="en-US" sz="2400" dirty="0">
                <a:solidFill>
                  <a:srgbClr val="000099"/>
                </a:solidFill>
                <a:latin typeface="Times New Roman" panose="02020603050405020304" pitchFamily="18" charset="0"/>
                <a:ea typeface="+mn-ea"/>
              </a:rPr>
              <a:t>① 进程状态可能的变迁</a:t>
            </a:r>
          </a:p>
        </p:txBody>
      </p:sp>
      <p:sp>
        <p:nvSpPr>
          <p:cNvPr id="4" name="Line 24">
            <a:extLst>
              <a:ext uri="{FF2B5EF4-FFF2-40B4-BE49-F238E27FC236}">
                <a16:creationId xmlns:a16="http://schemas.microsoft.com/office/drawing/2014/main" id="{E82F5839-2DF1-C4CD-2F84-C962CE452817}"/>
              </a:ext>
            </a:extLst>
          </p:cNvPr>
          <p:cNvSpPr>
            <a:spLocks noChangeShapeType="1"/>
          </p:cNvSpPr>
          <p:nvPr/>
        </p:nvSpPr>
        <p:spPr bwMode="auto">
          <a:xfrm flipH="1">
            <a:off x="4505325" y="2969621"/>
            <a:ext cx="1217612" cy="1431925"/>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 name="Line 27">
            <a:extLst>
              <a:ext uri="{FF2B5EF4-FFF2-40B4-BE49-F238E27FC236}">
                <a16:creationId xmlns:a16="http://schemas.microsoft.com/office/drawing/2014/main" id="{E3D98AEC-1A08-EC82-FE88-1BF07724A5D6}"/>
              </a:ext>
            </a:extLst>
          </p:cNvPr>
          <p:cNvSpPr>
            <a:spLocks noChangeShapeType="1"/>
          </p:cNvSpPr>
          <p:nvPr/>
        </p:nvSpPr>
        <p:spPr bwMode="auto">
          <a:xfrm>
            <a:off x="6892925" y="2707683"/>
            <a:ext cx="1584325" cy="1679575"/>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Line 31">
            <a:extLst>
              <a:ext uri="{FF2B5EF4-FFF2-40B4-BE49-F238E27FC236}">
                <a16:creationId xmlns:a16="http://schemas.microsoft.com/office/drawing/2014/main" id="{E0064F3C-0B56-5C21-CB1F-2CBEB7C4E509}"/>
              </a:ext>
            </a:extLst>
          </p:cNvPr>
          <p:cNvSpPr>
            <a:spLocks noChangeShapeType="1"/>
          </p:cNvSpPr>
          <p:nvPr/>
        </p:nvSpPr>
        <p:spPr bwMode="auto">
          <a:xfrm flipH="1" flipV="1">
            <a:off x="6618287" y="2912471"/>
            <a:ext cx="1385888" cy="149225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20">
            <a:extLst>
              <a:ext uri="{FF2B5EF4-FFF2-40B4-BE49-F238E27FC236}">
                <a16:creationId xmlns:a16="http://schemas.microsoft.com/office/drawing/2014/main" id="{E85F5022-56D6-7C32-A49C-B030CD8DE460}"/>
              </a:ext>
            </a:extLst>
          </p:cNvPr>
          <p:cNvSpPr>
            <a:spLocks noChangeArrowheads="1"/>
          </p:cNvSpPr>
          <p:nvPr/>
        </p:nvSpPr>
        <p:spPr bwMode="auto">
          <a:xfrm>
            <a:off x="5176837" y="2112371"/>
            <a:ext cx="1838325" cy="895350"/>
          </a:xfrm>
          <a:prstGeom prst="ellipse">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p>
        </p:txBody>
      </p:sp>
      <p:sp>
        <p:nvSpPr>
          <p:cNvPr id="8" name="Line 23">
            <a:extLst>
              <a:ext uri="{FF2B5EF4-FFF2-40B4-BE49-F238E27FC236}">
                <a16:creationId xmlns:a16="http://schemas.microsoft.com/office/drawing/2014/main" id="{C3A2B601-AEAD-4050-E568-D2EF17741983}"/>
              </a:ext>
            </a:extLst>
          </p:cNvPr>
          <p:cNvSpPr>
            <a:spLocks noChangeShapeType="1"/>
          </p:cNvSpPr>
          <p:nvPr/>
        </p:nvSpPr>
        <p:spPr bwMode="auto">
          <a:xfrm flipH="1">
            <a:off x="4989512" y="4969871"/>
            <a:ext cx="2392363"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25">
            <a:extLst>
              <a:ext uri="{FF2B5EF4-FFF2-40B4-BE49-F238E27FC236}">
                <a16:creationId xmlns:a16="http://schemas.microsoft.com/office/drawing/2014/main" id="{E43E88E7-BDAB-945B-7A2C-2226C3A47701}"/>
              </a:ext>
            </a:extLst>
          </p:cNvPr>
          <p:cNvSpPr>
            <a:spLocks noChangeShapeType="1"/>
          </p:cNvSpPr>
          <p:nvPr/>
        </p:nvSpPr>
        <p:spPr bwMode="auto">
          <a:xfrm flipV="1">
            <a:off x="4054475" y="2837858"/>
            <a:ext cx="1308100" cy="152876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Text Box 26">
            <a:extLst>
              <a:ext uri="{FF2B5EF4-FFF2-40B4-BE49-F238E27FC236}">
                <a16:creationId xmlns:a16="http://schemas.microsoft.com/office/drawing/2014/main" id="{A38F2069-9112-9480-E781-8FB49F26360C}"/>
              </a:ext>
            </a:extLst>
          </p:cNvPr>
          <p:cNvSpPr txBox="1">
            <a:spLocks noChangeArrowheads="1"/>
          </p:cNvSpPr>
          <p:nvPr/>
        </p:nvSpPr>
        <p:spPr bwMode="auto">
          <a:xfrm>
            <a:off x="7585075" y="2834683"/>
            <a:ext cx="1293812" cy="6286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服务请求</a:t>
            </a:r>
          </a:p>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a:t>
            </a:r>
            <a:r>
              <a:rPr kumimoji="1" lang="zh-CN" altLang="en-US" sz="1600">
                <a:solidFill>
                  <a:schemeClr val="tx1"/>
                </a:solidFill>
                <a:latin typeface="Times New Roman" panose="02020603050405020304" pitchFamily="18" charset="0"/>
              </a:rPr>
              <a:t>请求</a:t>
            </a:r>
            <a:r>
              <a:rPr kumimoji="1" lang="en-US" altLang="zh-CN" sz="1600">
                <a:solidFill>
                  <a:schemeClr val="tx1"/>
                </a:solidFill>
                <a:latin typeface="Times New Roman" panose="02020603050405020304" pitchFamily="18" charset="0"/>
              </a:rPr>
              <a:t>I/O</a:t>
            </a:r>
            <a:r>
              <a:rPr kumimoji="1" lang="zh-CN" altLang="en-US" sz="1600">
                <a:solidFill>
                  <a:schemeClr val="tx1"/>
                </a:solidFill>
                <a:latin typeface="Times New Roman" panose="02020603050405020304" pitchFamily="18" charset="0"/>
              </a:rPr>
              <a:t>等</a:t>
            </a:r>
            <a:r>
              <a:rPr kumimoji="1" lang="en-US" altLang="zh-CN" sz="1600">
                <a:solidFill>
                  <a:schemeClr val="tx1"/>
                </a:solidFill>
                <a:latin typeface="Times New Roman" panose="02020603050405020304" pitchFamily="18" charset="0"/>
              </a:rPr>
              <a:t>)</a:t>
            </a:r>
          </a:p>
        </p:txBody>
      </p:sp>
      <p:sp>
        <p:nvSpPr>
          <p:cNvPr id="11" name="Text Box 28">
            <a:extLst>
              <a:ext uri="{FF2B5EF4-FFF2-40B4-BE49-F238E27FC236}">
                <a16:creationId xmlns:a16="http://schemas.microsoft.com/office/drawing/2014/main" id="{218C4B40-48CB-BEC1-A80E-1581B01BF593}"/>
              </a:ext>
            </a:extLst>
          </p:cNvPr>
          <p:cNvSpPr txBox="1">
            <a:spLocks noChangeArrowheads="1"/>
          </p:cNvSpPr>
          <p:nvPr/>
        </p:nvSpPr>
        <p:spPr bwMode="auto">
          <a:xfrm>
            <a:off x="5656262" y="5076233"/>
            <a:ext cx="1265238" cy="6302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服务完成</a:t>
            </a:r>
            <a:r>
              <a:rPr kumimoji="1" lang="en-US" altLang="zh-CN" sz="1600">
                <a:solidFill>
                  <a:schemeClr val="tx1"/>
                </a:solidFill>
                <a:latin typeface="Times New Roman" panose="02020603050405020304" pitchFamily="18" charset="0"/>
              </a:rPr>
              <a:t>/</a:t>
            </a:r>
          </a:p>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事件来到</a:t>
            </a:r>
          </a:p>
        </p:txBody>
      </p:sp>
      <p:sp>
        <p:nvSpPr>
          <p:cNvPr id="12" name="Text Box 29">
            <a:extLst>
              <a:ext uri="{FF2B5EF4-FFF2-40B4-BE49-F238E27FC236}">
                <a16:creationId xmlns:a16="http://schemas.microsoft.com/office/drawing/2014/main" id="{9DC6867E-7D98-8E76-2FBE-A5DCB0EBF67C}"/>
              </a:ext>
            </a:extLst>
          </p:cNvPr>
          <p:cNvSpPr txBox="1">
            <a:spLocks noChangeArrowheads="1"/>
          </p:cNvSpPr>
          <p:nvPr/>
        </p:nvSpPr>
        <p:spPr bwMode="auto">
          <a:xfrm>
            <a:off x="3932237" y="3079158"/>
            <a:ext cx="11303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进程调度</a:t>
            </a:r>
          </a:p>
        </p:txBody>
      </p:sp>
      <p:sp>
        <p:nvSpPr>
          <p:cNvPr id="13" name="Text Box 30">
            <a:extLst>
              <a:ext uri="{FF2B5EF4-FFF2-40B4-BE49-F238E27FC236}">
                <a16:creationId xmlns:a16="http://schemas.microsoft.com/office/drawing/2014/main" id="{D0E841C6-36D9-A23E-1ED9-C3B87C79138E}"/>
              </a:ext>
            </a:extLst>
          </p:cNvPr>
          <p:cNvSpPr txBox="1">
            <a:spLocks noChangeArrowheads="1"/>
          </p:cNvSpPr>
          <p:nvPr/>
        </p:nvSpPr>
        <p:spPr bwMode="auto">
          <a:xfrm>
            <a:off x="5108575" y="3583983"/>
            <a:ext cx="111601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时间片到</a:t>
            </a:r>
          </a:p>
        </p:txBody>
      </p:sp>
      <p:sp>
        <p:nvSpPr>
          <p:cNvPr id="14" name="Line 32">
            <a:extLst>
              <a:ext uri="{FF2B5EF4-FFF2-40B4-BE49-F238E27FC236}">
                <a16:creationId xmlns:a16="http://schemas.microsoft.com/office/drawing/2014/main" id="{FDC76DE2-30E6-46BA-4893-8EDD98A15298}"/>
              </a:ext>
            </a:extLst>
          </p:cNvPr>
          <p:cNvSpPr>
            <a:spLocks noChangeShapeType="1"/>
          </p:cNvSpPr>
          <p:nvPr/>
        </p:nvSpPr>
        <p:spPr bwMode="auto">
          <a:xfrm>
            <a:off x="4984750" y="4671421"/>
            <a:ext cx="2376487"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Oval 33">
            <a:extLst>
              <a:ext uri="{FF2B5EF4-FFF2-40B4-BE49-F238E27FC236}">
                <a16:creationId xmlns:a16="http://schemas.microsoft.com/office/drawing/2014/main" id="{776C461F-B44F-6968-5B82-FAF5C7A7129C}"/>
              </a:ext>
            </a:extLst>
          </p:cNvPr>
          <p:cNvSpPr>
            <a:spLocks noChangeArrowheads="1"/>
          </p:cNvSpPr>
          <p:nvPr/>
        </p:nvSpPr>
        <p:spPr bwMode="auto">
          <a:xfrm>
            <a:off x="7323137" y="4365033"/>
            <a:ext cx="1836738" cy="893763"/>
          </a:xfrm>
          <a:prstGeom prst="ellipse">
            <a:avLst/>
          </a:prstGeom>
          <a:solidFill>
            <a:srgbClr val="B2B2B2"/>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p>
        </p:txBody>
      </p:sp>
      <p:sp>
        <p:nvSpPr>
          <p:cNvPr id="16" name="Oval 34">
            <a:extLst>
              <a:ext uri="{FF2B5EF4-FFF2-40B4-BE49-F238E27FC236}">
                <a16:creationId xmlns:a16="http://schemas.microsoft.com/office/drawing/2014/main" id="{B5034B06-F408-D6B6-DE39-7E043ED644D4}"/>
              </a:ext>
            </a:extLst>
          </p:cNvPr>
          <p:cNvSpPr>
            <a:spLocks noChangeArrowheads="1"/>
          </p:cNvSpPr>
          <p:nvPr/>
        </p:nvSpPr>
        <p:spPr bwMode="auto">
          <a:xfrm>
            <a:off x="3213100" y="4365033"/>
            <a:ext cx="1836737" cy="893763"/>
          </a:xfrm>
          <a:prstGeom prst="ellipse">
            <a:avLst/>
          </a:prstGeom>
          <a:solidFill>
            <a:srgbClr val="99FF99"/>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p>
        </p:txBody>
      </p:sp>
      <p:sp>
        <p:nvSpPr>
          <p:cNvPr id="17" name="Text Box 35">
            <a:extLst>
              <a:ext uri="{FF2B5EF4-FFF2-40B4-BE49-F238E27FC236}">
                <a16:creationId xmlns:a16="http://schemas.microsoft.com/office/drawing/2014/main" id="{CC3E1AAC-4CD0-424A-F641-D1050C074767}"/>
              </a:ext>
            </a:extLst>
          </p:cNvPr>
          <p:cNvSpPr txBox="1">
            <a:spLocks noChangeArrowheads="1"/>
          </p:cNvSpPr>
          <p:nvPr/>
        </p:nvSpPr>
        <p:spPr bwMode="auto">
          <a:xfrm>
            <a:off x="6164262" y="3341096"/>
            <a:ext cx="1125538" cy="3857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10000"/>
              </a:spcBef>
              <a:buFont typeface="Wingdings" panose="05000000000000000000" pitchFamily="2" charset="2"/>
              <a:buNone/>
            </a:pPr>
            <a:r>
              <a:rPr lang="en-US" altLang="zh-CN" sz="1600">
                <a:solidFill>
                  <a:schemeClr val="tx1"/>
                </a:solidFill>
              </a:rPr>
              <a:t>×</a:t>
            </a:r>
          </a:p>
        </p:txBody>
      </p:sp>
      <p:sp>
        <p:nvSpPr>
          <p:cNvPr id="18" name="Text Box 38">
            <a:extLst>
              <a:ext uri="{FF2B5EF4-FFF2-40B4-BE49-F238E27FC236}">
                <a16:creationId xmlns:a16="http://schemas.microsoft.com/office/drawing/2014/main" id="{E7E572BE-9004-3A62-8D62-7877D7C62F4D}"/>
              </a:ext>
            </a:extLst>
          </p:cNvPr>
          <p:cNvSpPr txBox="1">
            <a:spLocks noChangeArrowheads="1"/>
          </p:cNvSpPr>
          <p:nvPr/>
        </p:nvSpPr>
        <p:spPr bwMode="auto">
          <a:xfrm>
            <a:off x="5554662" y="4245971"/>
            <a:ext cx="14986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个别系统提供</a:t>
            </a:r>
          </a:p>
        </p:txBody>
      </p:sp>
      <p:sp>
        <p:nvSpPr>
          <p:cNvPr id="19" name="Text Box 39">
            <a:extLst>
              <a:ext uri="{FF2B5EF4-FFF2-40B4-BE49-F238E27FC236}">
                <a16:creationId xmlns:a16="http://schemas.microsoft.com/office/drawing/2014/main" id="{8943D06C-B1E1-1AB0-54A7-2CABE1A471BB}"/>
              </a:ext>
            </a:extLst>
          </p:cNvPr>
          <p:cNvSpPr txBox="1">
            <a:spLocks noChangeArrowheads="1"/>
          </p:cNvSpPr>
          <p:nvPr/>
        </p:nvSpPr>
        <p:spPr bwMode="auto">
          <a:xfrm>
            <a:off x="5180012" y="5927133"/>
            <a:ext cx="19780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进程状态变迁图</a:t>
            </a:r>
          </a:p>
        </p:txBody>
      </p:sp>
    </p:spTree>
    <p:extLst>
      <p:ext uri="{BB962C8B-B14F-4D97-AF65-F5344CB8AC3E}">
        <p14:creationId xmlns:p14="http://schemas.microsoft.com/office/powerpoint/2010/main" val="178333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88A67-09BD-BF68-613F-C6ED06DB4432}"/>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08E7D208-9B9C-5517-BF07-77A4D15AF50D}"/>
              </a:ext>
            </a:extLst>
          </p:cNvPr>
          <p:cNvSpPr>
            <a:spLocks noGrp="1"/>
          </p:cNvSpPr>
          <p:nvPr>
            <p:ph idx="1"/>
          </p:nvPr>
        </p:nvSpPr>
        <p:spPr>
          <a:xfrm>
            <a:off x="487822" y="836539"/>
            <a:ext cx="6827378" cy="666797"/>
          </a:xfrm>
        </p:spPr>
        <p:txBody>
          <a:bodyPr/>
          <a:lstStyle/>
          <a:p>
            <a:pPr marL="469900" lvl="1" indent="0">
              <a:buNone/>
            </a:pPr>
            <a:r>
              <a:rPr lang="zh-CN" altLang="en-US" sz="2400" dirty="0">
                <a:solidFill>
                  <a:srgbClr val="000099"/>
                </a:solidFill>
                <a:latin typeface="Times New Roman" panose="02020603050405020304" pitchFamily="18" charset="0"/>
                <a:ea typeface="+mn-ea"/>
              </a:rPr>
              <a:t>② 具有进程基本状态的变迁图</a:t>
            </a:r>
          </a:p>
        </p:txBody>
      </p:sp>
      <p:grpSp>
        <p:nvGrpSpPr>
          <p:cNvPr id="4" name="Group 32">
            <a:extLst>
              <a:ext uri="{FF2B5EF4-FFF2-40B4-BE49-F238E27FC236}">
                <a16:creationId xmlns:a16="http://schemas.microsoft.com/office/drawing/2014/main" id="{C7B14313-D9E2-6C0A-BD51-DA9D7833D412}"/>
              </a:ext>
            </a:extLst>
          </p:cNvPr>
          <p:cNvGrpSpPr>
            <a:grpSpLocks/>
          </p:cNvGrpSpPr>
          <p:nvPr/>
        </p:nvGrpSpPr>
        <p:grpSpPr bwMode="auto">
          <a:xfrm>
            <a:off x="2565212" y="1727993"/>
            <a:ext cx="5743575" cy="3402013"/>
            <a:chOff x="747" y="1260"/>
            <a:chExt cx="3618" cy="2143"/>
          </a:xfrm>
        </p:grpSpPr>
        <p:sp>
          <p:nvSpPr>
            <p:cNvPr id="5" name="Line 19">
              <a:extLst>
                <a:ext uri="{FF2B5EF4-FFF2-40B4-BE49-F238E27FC236}">
                  <a16:creationId xmlns:a16="http://schemas.microsoft.com/office/drawing/2014/main" id="{AEA55E00-5C5F-3F65-A6B4-505CEFE33158}"/>
                </a:ext>
              </a:extLst>
            </p:cNvPr>
            <p:cNvSpPr>
              <a:spLocks noChangeShapeType="1"/>
            </p:cNvSpPr>
            <p:nvPr/>
          </p:nvSpPr>
          <p:spPr bwMode="auto">
            <a:xfrm>
              <a:off x="2816" y="1623"/>
              <a:ext cx="934" cy="97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Oval 21">
              <a:extLst>
                <a:ext uri="{FF2B5EF4-FFF2-40B4-BE49-F238E27FC236}">
                  <a16:creationId xmlns:a16="http://schemas.microsoft.com/office/drawing/2014/main" id="{3473EFE1-457F-EFA8-2BB7-3F63C371CC91}"/>
                </a:ext>
              </a:extLst>
            </p:cNvPr>
            <p:cNvSpPr>
              <a:spLocks noChangeArrowheads="1"/>
            </p:cNvSpPr>
            <p:nvPr/>
          </p:nvSpPr>
          <p:spPr bwMode="auto">
            <a:xfrm>
              <a:off x="1942" y="1260"/>
              <a:ext cx="1118" cy="527"/>
            </a:xfrm>
            <a:prstGeom prst="ellipse">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p>
          </p:txBody>
        </p:sp>
        <p:sp>
          <p:nvSpPr>
            <p:cNvPr id="7" name="Line 22">
              <a:extLst>
                <a:ext uri="{FF2B5EF4-FFF2-40B4-BE49-F238E27FC236}">
                  <a16:creationId xmlns:a16="http://schemas.microsoft.com/office/drawing/2014/main" id="{F7FBD1E2-071D-8C91-E147-B5DE55333406}"/>
                </a:ext>
              </a:extLst>
            </p:cNvPr>
            <p:cNvSpPr>
              <a:spLocks noChangeShapeType="1"/>
            </p:cNvSpPr>
            <p:nvPr/>
          </p:nvSpPr>
          <p:spPr bwMode="auto">
            <a:xfrm flipH="1">
              <a:off x="1858" y="2871"/>
              <a:ext cx="1455"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23">
              <a:extLst>
                <a:ext uri="{FF2B5EF4-FFF2-40B4-BE49-F238E27FC236}">
                  <a16:creationId xmlns:a16="http://schemas.microsoft.com/office/drawing/2014/main" id="{7384138A-5A7D-A3BE-2B0D-515A34534493}"/>
                </a:ext>
              </a:extLst>
            </p:cNvPr>
            <p:cNvSpPr>
              <a:spLocks noChangeShapeType="1"/>
            </p:cNvSpPr>
            <p:nvPr/>
          </p:nvSpPr>
          <p:spPr bwMode="auto">
            <a:xfrm flipV="1">
              <a:off x="1338" y="1720"/>
              <a:ext cx="796" cy="9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24">
              <a:extLst>
                <a:ext uri="{FF2B5EF4-FFF2-40B4-BE49-F238E27FC236}">
                  <a16:creationId xmlns:a16="http://schemas.microsoft.com/office/drawing/2014/main" id="{4E203F42-F1D5-19B3-2416-4C191914AE12}"/>
                </a:ext>
              </a:extLst>
            </p:cNvPr>
            <p:cNvSpPr txBox="1">
              <a:spLocks noChangeArrowheads="1"/>
            </p:cNvSpPr>
            <p:nvPr/>
          </p:nvSpPr>
          <p:spPr bwMode="auto">
            <a:xfrm>
              <a:off x="3407" y="1685"/>
              <a:ext cx="787" cy="3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服务请求</a:t>
              </a:r>
            </a:p>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a:t>
              </a:r>
              <a:r>
                <a:rPr kumimoji="1" lang="zh-CN" altLang="en-US" sz="1600">
                  <a:solidFill>
                    <a:schemeClr val="tx1"/>
                  </a:solidFill>
                  <a:latin typeface="Times New Roman" panose="02020603050405020304" pitchFamily="18" charset="0"/>
                </a:rPr>
                <a:t>请求</a:t>
              </a:r>
              <a:r>
                <a:rPr kumimoji="1" lang="en-US" altLang="zh-CN" sz="1600">
                  <a:solidFill>
                    <a:schemeClr val="tx1"/>
                  </a:solidFill>
                  <a:latin typeface="Times New Roman" panose="02020603050405020304" pitchFamily="18" charset="0"/>
                </a:rPr>
                <a:t>I/O</a:t>
              </a:r>
              <a:r>
                <a:rPr kumimoji="1" lang="zh-CN" altLang="en-US" sz="1600">
                  <a:solidFill>
                    <a:schemeClr val="tx1"/>
                  </a:solidFill>
                  <a:latin typeface="Times New Roman" panose="02020603050405020304" pitchFamily="18" charset="0"/>
                </a:rPr>
                <a:t>等</a:t>
              </a:r>
              <a:r>
                <a:rPr kumimoji="1" lang="en-US" altLang="zh-CN" sz="1600">
                  <a:solidFill>
                    <a:schemeClr val="tx1"/>
                  </a:solidFill>
                  <a:latin typeface="Times New Roman" panose="02020603050405020304" pitchFamily="18" charset="0"/>
                </a:rPr>
                <a:t>)</a:t>
              </a:r>
            </a:p>
          </p:txBody>
        </p:sp>
        <p:sp>
          <p:nvSpPr>
            <p:cNvPr id="10" name="Text Box 25">
              <a:extLst>
                <a:ext uri="{FF2B5EF4-FFF2-40B4-BE49-F238E27FC236}">
                  <a16:creationId xmlns:a16="http://schemas.microsoft.com/office/drawing/2014/main" id="{E4931390-9CF9-CAB6-123D-1FF3248867AC}"/>
                </a:ext>
              </a:extLst>
            </p:cNvPr>
            <p:cNvSpPr txBox="1">
              <a:spLocks noChangeArrowheads="1"/>
            </p:cNvSpPr>
            <p:nvPr/>
          </p:nvSpPr>
          <p:spPr bwMode="auto">
            <a:xfrm>
              <a:off x="2233" y="3006"/>
              <a:ext cx="770" cy="3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服务完成</a:t>
              </a:r>
              <a:r>
                <a:rPr kumimoji="1" lang="en-US" altLang="zh-CN" sz="1600">
                  <a:solidFill>
                    <a:schemeClr val="tx1"/>
                  </a:solidFill>
                  <a:latin typeface="Times New Roman" panose="02020603050405020304" pitchFamily="18" charset="0"/>
                </a:rPr>
                <a:t>/</a:t>
              </a:r>
            </a:p>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事件来到</a:t>
              </a:r>
            </a:p>
          </p:txBody>
        </p:sp>
        <p:sp>
          <p:nvSpPr>
            <p:cNvPr id="11" name="Text Box 26">
              <a:extLst>
                <a:ext uri="{FF2B5EF4-FFF2-40B4-BE49-F238E27FC236}">
                  <a16:creationId xmlns:a16="http://schemas.microsoft.com/office/drawing/2014/main" id="{5F34A929-6825-4DC3-39A2-8F312B7673E2}"/>
                </a:ext>
              </a:extLst>
            </p:cNvPr>
            <p:cNvSpPr txBox="1">
              <a:spLocks noChangeArrowheads="1"/>
            </p:cNvSpPr>
            <p:nvPr/>
          </p:nvSpPr>
          <p:spPr bwMode="auto">
            <a:xfrm>
              <a:off x="1214" y="1860"/>
              <a:ext cx="689" cy="2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进程调度</a:t>
              </a:r>
            </a:p>
          </p:txBody>
        </p:sp>
        <p:sp>
          <p:nvSpPr>
            <p:cNvPr id="12" name="Oval 29">
              <a:extLst>
                <a:ext uri="{FF2B5EF4-FFF2-40B4-BE49-F238E27FC236}">
                  <a16:creationId xmlns:a16="http://schemas.microsoft.com/office/drawing/2014/main" id="{CB5D7047-F26B-A9DE-ED0A-57FCE8419E95}"/>
                </a:ext>
              </a:extLst>
            </p:cNvPr>
            <p:cNvSpPr>
              <a:spLocks noChangeArrowheads="1"/>
            </p:cNvSpPr>
            <p:nvPr/>
          </p:nvSpPr>
          <p:spPr bwMode="auto">
            <a:xfrm>
              <a:off x="3247" y="2587"/>
              <a:ext cx="1118" cy="527"/>
            </a:xfrm>
            <a:prstGeom prst="ellipse">
              <a:avLst/>
            </a:prstGeom>
            <a:solidFill>
              <a:srgbClr val="B2B2B2"/>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p>
          </p:txBody>
        </p:sp>
        <p:sp>
          <p:nvSpPr>
            <p:cNvPr id="13" name="Oval 30">
              <a:extLst>
                <a:ext uri="{FF2B5EF4-FFF2-40B4-BE49-F238E27FC236}">
                  <a16:creationId xmlns:a16="http://schemas.microsoft.com/office/drawing/2014/main" id="{866E322A-50EA-0BD1-56B1-18CDA9E8951C}"/>
                </a:ext>
              </a:extLst>
            </p:cNvPr>
            <p:cNvSpPr>
              <a:spLocks noChangeArrowheads="1"/>
            </p:cNvSpPr>
            <p:nvPr/>
          </p:nvSpPr>
          <p:spPr bwMode="auto">
            <a:xfrm>
              <a:off x="747" y="2587"/>
              <a:ext cx="1118" cy="527"/>
            </a:xfrm>
            <a:prstGeom prst="ellipse">
              <a:avLst/>
            </a:prstGeom>
            <a:solidFill>
              <a:srgbClr val="99FF99"/>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p>
          </p:txBody>
        </p:sp>
      </p:grpSp>
      <p:sp>
        <p:nvSpPr>
          <p:cNvPr id="14" name="Text Box 33">
            <a:extLst>
              <a:ext uri="{FF2B5EF4-FFF2-40B4-BE49-F238E27FC236}">
                <a16:creationId xmlns:a16="http://schemas.microsoft.com/office/drawing/2014/main" id="{BF87AC50-C1C9-10EC-956A-C00A011C28B2}"/>
              </a:ext>
            </a:extLst>
          </p:cNvPr>
          <p:cNvSpPr txBox="1">
            <a:spLocks noChangeArrowheads="1"/>
          </p:cNvSpPr>
          <p:nvPr/>
        </p:nvSpPr>
        <p:spPr bwMode="auto">
          <a:xfrm>
            <a:off x="4717862" y="5399881"/>
            <a:ext cx="19780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进程状态变迁图</a:t>
            </a:r>
          </a:p>
        </p:txBody>
      </p:sp>
    </p:spTree>
    <p:extLst>
      <p:ext uri="{BB962C8B-B14F-4D97-AF65-F5344CB8AC3E}">
        <p14:creationId xmlns:p14="http://schemas.microsoft.com/office/powerpoint/2010/main" val="364811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22CBA-2919-FBE1-25B6-43A95EFC272B}"/>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a:extLst>
              <a:ext uri="{FF2B5EF4-FFF2-40B4-BE49-F238E27FC236}">
                <a16:creationId xmlns:a16="http://schemas.microsoft.com/office/drawing/2014/main" id="{EBBD83C3-BABB-6840-6CBA-E40B45822B56}"/>
              </a:ext>
            </a:extLst>
          </p:cNvPr>
          <p:cNvSpPr>
            <a:spLocks noGrp="1"/>
          </p:cNvSpPr>
          <p:nvPr>
            <p:ph idx="1"/>
          </p:nvPr>
        </p:nvSpPr>
        <p:spPr>
          <a:xfrm>
            <a:off x="487822" y="836540"/>
            <a:ext cx="7881263" cy="837278"/>
          </a:xfrm>
        </p:spPr>
        <p:txBody>
          <a:bodyPr/>
          <a:lstStyle/>
          <a:p>
            <a:pPr marL="469900" lvl="1" indent="0">
              <a:buNone/>
            </a:pPr>
            <a:r>
              <a:rPr lang="zh-CN" altLang="en-US" sz="2400" dirty="0">
                <a:solidFill>
                  <a:srgbClr val="000099"/>
                </a:solidFill>
                <a:latin typeface="Times New Roman" panose="02020603050405020304" pitchFamily="18" charset="0"/>
                <a:ea typeface="+mn-ea"/>
              </a:rPr>
              <a:t>③ 讨论进程状态的变迁</a:t>
            </a:r>
          </a:p>
          <a:p>
            <a:pPr marL="0" indent="0">
              <a:buNone/>
            </a:pPr>
            <a:endParaRPr lang="zh-CN" altLang="en-US" dirty="0"/>
          </a:p>
        </p:txBody>
      </p:sp>
      <p:grpSp>
        <p:nvGrpSpPr>
          <p:cNvPr id="4" name="Group 20">
            <a:extLst>
              <a:ext uri="{FF2B5EF4-FFF2-40B4-BE49-F238E27FC236}">
                <a16:creationId xmlns:a16="http://schemas.microsoft.com/office/drawing/2014/main" id="{816CD1B6-483B-D341-E363-2B22B5051439}"/>
              </a:ext>
            </a:extLst>
          </p:cNvPr>
          <p:cNvGrpSpPr>
            <a:grpSpLocks/>
          </p:cNvGrpSpPr>
          <p:nvPr/>
        </p:nvGrpSpPr>
        <p:grpSpPr bwMode="auto">
          <a:xfrm>
            <a:off x="2171943" y="1652148"/>
            <a:ext cx="5467350" cy="2843212"/>
            <a:chOff x="936" y="1386"/>
            <a:chExt cx="3243" cy="1618"/>
          </a:xfrm>
        </p:grpSpPr>
        <p:sp>
          <p:nvSpPr>
            <p:cNvPr id="5" name="Line 2">
              <a:extLst>
                <a:ext uri="{FF2B5EF4-FFF2-40B4-BE49-F238E27FC236}">
                  <a16:creationId xmlns:a16="http://schemas.microsoft.com/office/drawing/2014/main" id="{9F6D7E72-F3A3-4EFC-B3AB-23FA8DC7AEAD}"/>
                </a:ext>
              </a:extLst>
            </p:cNvPr>
            <p:cNvSpPr>
              <a:spLocks noChangeShapeType="1"/>
            </p:cNvSpPr>
            <p:nvPr/>
          </p:nvSpPr>
          <p:spPr bwMode="auto">
            <a:xfrm flipH="1">
              <a:off x="1641" y="1827"/>
              <a:ext cx="664" cy="736"/>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3">
              <a:extLst>
                <a:ext uri="{FF2B5EF4-FFF2-40B4-BE49-F238E27FC236}">
                  <a16:creationId xmlns:a16="http://schemas.microsoft.com/office/drawing/2014/main" id="{AC300EC0-BA1B-8FE7-32DF-B9966B9A9B0E}"/>
                </a:ext>
              </a:extLst>
            </p:cNvPr>
            <p:cNvSpPr>
              <a:spLocks noChangeShapeType="1"/>
            </p:cNvSpPr>
            <p:nvPr/>
          </p:nvSpPr>
          <p:spPr bwMode="auto">
            <a:xfrm>
              <a:off x="2844" y="1746"/>
              <a:ext cx="800" cy="791"/>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8">
              <a:extLst>
                <a:ext uri="{FF2B5EF4-FFF2-40B4-BE49-F238E27FC236}">
                  <a16:creationId xmlns:a16="http://schemas.microsoft.com/office/drawing/2014/main" id="{316B78B2-23B1-C037-1E89-89A96C162C77}"/>
                </a:ext>
              </a:extLst>
            </p:cNvPr>
            <p:cNvSpPr>
              <a:spLocks noChangeArrowheads="1"/>
            </p:cNvSpPr>
            <p:nvPr/>
          </p:nvSpPr>
          <p:spPr bwMode="auto">
            <a:xfrm>
              <a:off x="2007" y="1386"/>
              <a:ext cx="1002" cy="460"/>
            </a:xfrm>
            <a:prstGeom prst="ellipse">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p>
          </p:txBody>
        </p:sp>
        <p:sp>
          <p:nvSpPr>
            <p:cNvPr id="8" name="Line 9">
              <a:extLst>
                <a:ext uri="{FF2B5EF4-FFF2-40B4-BE49-F238E27FC236}">
                  <a16:creationId xmlns:a16="http://schemas.microsoft.com/office/drawing/2014/main" id="{03933B30-103C-4960-F245-22348AF6DD7D}"/>
                </a:ext>
              </a:extLst>
            </p:cNvPr>
            <p:cNvSpPr>
              <a:spLocks noChangeShapeType="1"/>
            </p:cNvSpPr>
            <p:nvPr/>
          </p:nvSpPr>
          <p:spPr bwMode="auto">
            <a:xfrm flipH="1" flipV="1">
              <a:off x="1923" y="2783"/>
              <a:ext cx="1258" cy="9"/>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0">
              <a:extLst>
                <a:ext uri="{FF2B5EF4-FFF2-40B4-BE49-F238E27FC236}">
                  <a16:creationId xmlns:a16="http://schemas.microsoft.com/office/drawing/2014/main" id="{AE208664-0E97-8110-E503-1747A07C46EE}"/>
                </a:ext>
              </a:extLst>
            </p:cNvPr>
            <p:cNvSpPr>
              <a:spLocks noChangeShapeType="1"/>
            </p:cNvSpPr>
            <p:nvPr/>
          </p:nvSpPr>
          <p:spPr bwMode="auto">
            <a:xfrm flipV="1">
              <a:off x="1395" y="1759"/>
              <a:ext cx="713" cy="786"/>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Text Box 11">
              <a:extLst>
                <a:ext uri="{FF2B5EF4-FFF2-40B4-BE49-F238E27FC236}">
                  <a16:creationId xmlns:a16="http://schemas.microsoft.com/office/drawing/2014/main" id="{A59596FE-2948-3A20-A0C6-D7947194120D}"/>
                </a:ext>
              </a:extLst>
            </p:cNvPr>
            <p:cNvSpPr txBox="1">
              <a:spLocks noChangeArrowheads="1"/>
            </p:cNvSpPr>
            <p:nvPr/>
          </p:nvSpPr>
          <p:spPr bwMode="auto">
            <a:xfrm>
              <a:off x="3246" y="1950"/>
              <a:ext cx="276"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1</a:t>
              </a:r>
            </a:p>
          </p:txBody>
        </p:sp>
        <p:sp>
          <p:nvSpPr>
            <p:cNvPr id="11" name="Text Box 12">
              <a:extLst>
                <a:ext uri="{FF2B5EF4-FFF2-40B4-BE49-F238E27FC236}">
                  <a16:creationId xmlns:a16="http://schemas.microsoft.com/office/drawing/2014/main" id="{1A1847B5-0068-E07F-D579-4C87828C107F}"/>
                </a:ext>
              </a:extLst>
            </p:cNvPr>
            <p:cNvSpPr txBox="1">
              <a:spLocks noChangeArrowheads="1"/>
            </p:cNvSpPr>
            <p:nvPr/>
          </p:nvSpPr>
          <p:spPr bwMode="auto">
            <a:xfrm>
              <a:off x="2497" y="2809"/>
              <a:ext cx="260"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2</a:t>
              </a:r>
            </a:p>
          </p:txBody>
        </p:sp>
        <p:sp>
          <p:nvSpPr>
            <p:cNvPr id="12" name="Text Box 13">
              <a:extLst>
                <a:ext uri="{FF2B5EF4-FFF2-40B4-BE49-F238E27FC236}">
                  <a16:creationId xmlns:a16="http://schemas.microsoft.com/office/drawing/2014/main" id="{09DDA236-FD15-0B41-FDAB-8B87AC37A129}"/>
                </a:ext>
              </a:extLst>
            </p:cNvPr>
            <p:cNvSpPr txBox="1">
              <a:spLocks noChangeArrowheads="1"/>
            </p:cNvSpPr>
            <p:nvPr/>
          </p:nvSpPr>
          <p:spPr bwMode="auto">
            <a:xfrm>
              <a:off x="1652" y="1901"/>
              <a:ext cx="269"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3</a:t>
              </a:r>
            </a:p>
          </p:txBody>
        </p:sp>
        <p:sp>
          <p:nvSpPr>
            <p:cNvPr id="13" name="Text Box 14">
              <a:extLst>
                <a:ext uri="{FF2B5EF4-FFF2-40B4-BE49-F238E27FC236}">
                  <a16:creationId xmlns:a16="http://schemas.microsoft.com/office/drawing/2014/main" id="{67BD3BE6-DAE7-3D52-1497-653A44E86169}"/>
                </a:ext>
              </a:extLst>
            </p:cNvPr>
            <p:cNvSpPr txBox="1">
              <a:spLocks noChangeArrowheads="1"/>
            </p:cNvSpPr>
            <p:nvPr/>
          </p:nvSpPr>
          <p:spPr bwMode="auto">
            <a:xfrm>
              <a:off x="2006" y="2134"/>
              <a:ext cx="306"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4</a:t>
              </a:r>
            </a:p>
          </p:txBody>
        </p:sp>
        <p:sp>
          <p:nvSpPr>
            <p:cNvPr id="14" name="Oval 16">
              <a:extLst>
                <a:ext uri="{FF2B5EF4-FFF2-40B4-BE49-F238E27FC236}">
                  <a16:creationId xmlns:a16="http://schemas.microsoft.com/office/drawing/2014/main" id="{C09429B0-3220-587B-09A6-B3DEE5C284DA}"/>
                </a:ext>
              </a:extLst>
            </p:cNvPr>
            <p:cNvSpPr>
              <a:spLocks noChangeArrowheads="1"/>
            </p:cNvSpPr>
            <p:nvPr/>
          </p:nvSpPr>
          <p:spPr bwMode="auto">
            <a:xfrm>
              <a:off x="3177" y="2544"/>
              <a:ext cx="1002" cy="460"/>
            </a:xfrm>
            <a:prstGeom prst="ellipse">
              <a:avLst/>
            </a:prstGeom>
            <a:solidFill>
              <a:srgbClr val="B2B2B2"/>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p>
          </p:txBody>
        </p:sp>
        <p:sp>
          <p:nvSpPr>
            <p:cNvPr id="15" name="Oval 17">
              <a:extLst>
                <a:ext uri="{FF2B5EF4-FFF2-40B4-BE49-F238E27FC236}">
                  <a16:creationId xmlns:a16="http://schemas.microsoft.com/office/drawing/2014/main" id="{E40C13E1-2CCB-0D6B-31BA-310C126A52E5}"/>
                </a:ext>
              </a:extLst>
            </p:cNvPr>
            <p:cNvSpPr>
              <a:spLocks noChangeArrowheads="1"/>
            </p:cNvSpPr>
            <p:nvPr/>
          </p:nvSpPr>
          <p:spPr bwMode="auto">
            <a:xfrm>
              <a:off x="936" y="2544"/>
              <a:ext cx="1002" cy="460"/>
            </a:xfrm>
            <a:prstGeom prst="ellipse">
              <a:avLst/>
            </a:prstGeom>
            <a:solidFill>
              <a:srgbClr val="99FF99"/>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p>
          </p:txBody>
        </p:sp>
      </p:grpSp>
      <p:sp>
        <p:nvSpPr>
          <p:cNvPr id="16" name="Text Box 18">
            <a:extLst>
              <a:ext uri="{FF2B5EF4-FFF2-40B4-BE49-F238E27FC236}">
                <a16:creationId xmlns:a16="http://schemas.microsoft.com/office/drawing/2014/main" id="{C6EB6A80-D8A8-8219-0691-D19C995EE5B2}"/>
              </a:ext>
            </a:extLst>
          </p:cNvPr>
          <p:cNvSpPr txBox="1">
            <a:spLocks noChangeArrowheads="1"/>
          </p:cNvSpPr>
          <p:nvPr/>
        </p:nvSpPr>
        <p:spPr bwMode="auto">
          <a:xfrm>
            <a:off x="2233855" y="5409760"/>
            <a:ext cx="72517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a:solidFill>
                  <a:schemeClr val="tx1"/>
                </a:solidFill>
                <a:latin typeface="Times New Roman" panose="02020603050405020304" pitchFamily="18" charset="0"/>
              </a:rPr>
              <a:t>变迁</a:t>
            </a:r>
            <a:r>
              <a:rPr kumimoji="1" lang="en-US" altLang="zh-CN" sz="2400">
                <a:solidFill>
                  <a:schemeClr val="tx1"/>
                </a:solidFill>
                <a:latin typeface="Times New Roman" panose="02020603050405020304" pitchFamily="18" charset="0"/>
              </a:rPr>
              <a:t>1——&gt; </a:t>
            </a:r>
            <a:r>
              <a:rPr kumimoji="1" lang="zh-CN" altLang="en-US" sz="2400">
                <a:solidFill>
                  <a:schemeClr val="tx1"/>
                </a:solidFill>
                <a:latin typeface="Times New Roman" panose="02020603050405020304" pitchFamily="18" charset="0"/>
              </a:rPr>
              <a:t>变迁</a:t>
            </a:r>
            <a:r>
              <a:rPr kumimoji="1" lang="en-US" altLang="zh-CN" sz="2400">
                <a:solidFill>
                  <a:schemeClr val="tx1"/>
                </a:solidFill>
                <a:latin typeface="Times New Roman" panose="02020603050405020304" pitchFamily="18" charset="0"/>
              </a:rPr>
              <a:t>3</a:t>
            </a:r>
            <a:r>
              <a:rPr kumimoji="1" lang="zh-CN" altLang="en-US" sz="2400">
                <a:solidFill>
                  <a:schemeClr val="tx1"/>
                </a:solidFill>
                <a:latin typeface="Times New Roman" panose="02020603050405020304" pitchFamily="18" charset="0"/>
              </a:rPr>
              <a:t>，是否会发生？需要什么条件？</a:t>
            </a:r>
          </a:p>
        </p:txBody>
      </p:sp>
      <p:sp>
        <p:nvSpPr>
          <p:cNvPr id="17" name="Text Box 19">
            <a:extLst>
              <a:ext uri="{FF2B5EF4-FFF2-40B4-BE49-F238E27FC236}">
                <a16:creationId xmlns:a16="http://schemas.microsoft.com/office/drawing/2014/main" id="{B07C07C3-9B94-83B0-23B8-AAC7CBAF66E0}"/>
              </a:ext>
            </a:extLst>
          </p:cNvPr>
          <p:cNvSpPr txBox="1">
            <a:spLocks noChangeArrowheads="1"/>
          </p:cNvSpPr>
          <p:nvPr/>
        </p:nvSpPr>
        <p:spPr bwMode="auto">
          <a:xfrm>
            <a:off x="2248143" y="6086035"/>
            <a:ext cx="720725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dirty="0">
                <a:solidFill>
                  <a:schemeClr val="tx1"/>
                </a:solidFill>
                <a:latin typeface="Times New Roman" panose="02020603050405020304" pitchFamily="18" charset="0"/>
              </a:rPr>
              <a:t>变迁</a:t>
            </a:r>
            <a:r>
              <a:rPr kumimoji="1" lang="en-US" altLang="zh-CN" sz="2400" dirty="0">
                <a:solidFill>
                  <a:schemeClr val="tx1"/>
                </a:solidFill>
                <a:latin typeface="Times New Roman" panose="02020603050405020304" pitchFamily="18" charset="0"/>
              </a:rPr>
              <a:t>4——&gt; </a:t>
            </a:r>
            <a:r>
              <a:rPr kumimoji="1" lang="zh-CN" altLang="en-US" sz="2400" dirty="0">
                <a:solidFill>
                  <a:schemeClr val="tx1"/>
                </a:solidFill>
                <a:latin typeface="Times New Roman" panose="02020603050405020304" pitchFamily="18" charset="0"/>
              </a:rPr>
              <a:t>变迁</a:t>
            </a:r>
            <a:r>
              <a:rPr kumimoji="1" lang="en-US" altLang="zh-CN" sz="2400" dirty="0">
                <a:solidFill>
                  <a:schemeClr val="tx1"/>
                </a:solidFill>
                <a:latin typeface="Times New Roman" panose="02020603050405020304" pitchFamily="18" charset="0"/>
              </a:rPr>
              <a:t>3</a:t>
            </a:r>
            <a:r>
              <a:rPr kumimoji="1" lang="zh-CN" altLang="en-US" sz="2400" dirty="0">
                <a:solidFill>
                  <a:schemeClr val="tx1"/>
                </a:solidFill>
                <a:latin typeface="Times New Roman" panose="02020603050405020304" pitchFamily="18" charset="0"/>
              </a:rPr>
              <a:t>，</a:t>
            </a:r>
            <a:r>
              <a:rPr kumimoji="1" lang="zh-CN" altLang="en-US" sz="2400" dirty="0">
                <a:solidFill>
                  <a:schemeClr val="tx1"/>
                </a:solidFill>
              </a:rPr>
              <a:t>是否会发生？需要什么条件？</a:t>
            </a:r>
          </a:p>
        </p:txBody>
      </p:sp>
      <p:sp>
        <p:nvSpPr>
          <p:cNvPr id="18" name="Text Box 21">
            <a:extLst>
              <a:ext uri="{FF2B5EF4-FFF2-40B4-BE49-F238E27FC236}">
                <a16:creationId xmlns:a16="http://schemas.microsoft.com/office/drawing/2014/main" id="{4D2E25A4-AA53-BF59-D1B9-CCCBA7FBA01E}"/>
              </a:ext>
            </a:extLst>
          </p:cNvPr>
          <p:cNvSpPr txBox="1">
            <a:spLocks noChangeArrowheads="1"/>
          </p:cNvSpPr>
          <p:nvPr/>
        </p:nvSpPr>
        <p:spPr bwMode="auto">
          <a:xfrm>
            <a:off x="3938830" y="4695385"/>
            <a:ext cx="219551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进程状态变迁的讨论</a:t>
            </a:r>
          </a:p>
        </p:txBody>
      </p:sp>
    </p:spTree>
    <p:extLst>
      <p:ext uri="{BB962C8B-B14F-4D97-AF65-F5344CB8AC3E}">
        <p14:creationId xmlns:p14="http://schemas.microsoft.com/office/powerpoint/2010/main" val="259886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74AE7-605B-3D54-C541-56EF4A1AF1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82C426BB-C790-4D1B-E118-0770F36EE875}"/>
              </a:ext>
            </a:extLst>
          </p:cNvPr>
          <p:cNvSpPr>
            <a:spLocks noGrp="1"/>
          </p:cNvSpPr>
          <p:nvPr>
            <p:ph idx="1"/>
          </p:nvPr>
        </p:nvSpPr>
        <p:spPr/>
        <p:txBody>
          <a:bodyPr/>
          <a:lstStyle/>
          <a:p>
            <a:pPr marL="0" indent="0">
              <a:buNone/>
            </a:pPr>
            <a:r>
              <a:rPr lang="en-US" altLang="zh-CN" dirty="0"/>
              <a:t>(3) </a:t>
            </a:r>
            <a:r>
              <a:rPr lang="zh-CN" altLang="en-US" dirty="0"/>
              <a:t>讨论在多进程操作系统环境下程序的执行</a:t>
            </a:r>
          </a:p>
          <a:p>
            <a:pPr marL="533400" lvl="1" indent="-533400" algn="l">
              <a:lnSpc>
                <a:spcPct val="130000"/>
              </a:lnSpc>
              <a:spcBef>
                <a:spcPct val="30000"/>
              </a:spcBef>
              <a:buClr>
                <a:schemeClr val="tx2"/>
              </a:buClr>
              <a:buSzPct val="95000"/>
              <a:buNone/>
            </a:pPr>
            <a:r>
              <a:rPr lang="zh-CN" altLang="en-US" sz="2400" dirty="0">
                <a:solidFill>
                  <a:srgbClr val="000099"/>
                </a:solidFill>
                <a:latin typeface="Times New Roman" panose="02020603050405020304" pitchFamily="18" charset="0"/>
                <a:ea typeface="+mn-ea"/>
              </a:rPr>
              <a:t> ① 例</a:t>
            </a:r>
            <a:r>
              <a:rPr lang="en-US" altLang="zh-CN" sz="2400" dirty="0">
                <a:solidFill>
                  <a:srgbClr val="000099"/>
                </a:solidFill>
                <a:latin typeface="Times New Roman" panose="02020603050405020304" pitchFamily="18" charset="0"/>
                <a:ea typeface="+mn-ea"/>
              </a:rPr>
              <a:t>1</a:t>
            </a:r>
            <a:r>
              <a:rPr lang="zh-CN" altLang="en-US" sz="2400" dirty="0">
                <a:solidFill>
                  <a:srgbClr val="000099"/>
                </a:solidFill>
                <a:latin typeface="Times New Roman" panose="02020603050405020304" pitchFamily="18" charset="0"/>
                <a:ea typeface="+mn-ea"/>
              </a:rPr>
              <a:t>：讨论</a:t>
            </a:r>
            <a:r>
              <a:rPr lang="en-US" altLang="zh-CN" sz="2400" dirty="0">
                <a:solidFill>
                  <a:srgbClr val="000099"/>
                </a:solidFill>
                <a:latin typeface="Times New Roman" panose="02020603050405020304" pitchFamily="18" charset="0"/>
                <a:ea typeface="+mn-ea"/>
              </a:rPr>
              <a:t>3</a:t>
            </a:r>
            <a:r>
              <a:rPr lang="zh-CN" altLang="en-US" sz="2400" dirty="0">
                <a:solidFill>
                  <a:srgbClr val="000099"/>
                </a:solidFill>
                <a:latin typeface="Times New Roman" panose="02020603050405020304" pitchFamily="18" charset="0"/>
                <a:ea typeface="+mn-ea"/>
              </a:rPr>
              <a:t>个排序程序在不同的操作系统环境中执行结果</a:t>
            </a:r>
          </a:p>
          <a:p>
            <a:pPr marL="469900" lvl="1" indent="0">
              <a:buNone/>
            </a:pPr>
            <a:r>
              <a:rPr lang="zh-CN" altLang="en-US" sz="2400" dirty="0">
                <a:solidFill>
                  <a:schemeClr val="tx1"/>
                </a:solidFill>
              </a:rPr>
              <a:t>             程序</a:t>
            </a:r>
            <a:r>
              <a:rPr lang="en-US" altLang="zh-CN" sz="2400" dirty="0">
                <a:solidFill>
                  <a:schemeClr val="tx1"/>
                </a:solidFill>
              </a:rPr>
              <a:t>A</a:t>
            </a:r>
            <a:r>
              <a:rPr lang="zh-CN" altLang="en-US" sz="2400" dirty="0">
                <a:solidFill>
                  <a:schemeClr val="tx1"/>
                </a:solidFill>
              </a:rPr>
              <a:t>：冒泡排序算法，在屏幕的左</a:t>
            </a:r>
            <a:r>
              <a:rPr lang="en-US" altLang="zh-CN" sz="2400" dirty="0">
                <a:solidFill>
                  <a:schemeClr val="tx1"/>
                </a:solidFill>
              </a:rPr>
              <a:t>1/3</a:t>
            </a:r>
            <a:r>
              <a:rPr lang="zh-CN" altLang="en-US" sz="2400" dirty="0">
                <a:solidFill>
                  <a:schemeClr val="tx1"/>
                </a:solidFill>
              </a:rPr>
              <a:t>处开设窗口显示其排序过程；</a:t>
            </a:r>
          </a:p>
          <a:p>
            <a:pPr marL="469900" lvl="1" indent="0">
              <a:buNone/>
            </a:pPr>
            <a:r>
              <a:rPr lang="zh-CN" altLang="en-US" sz="2400" dirty="0">
                <a:solidFill>
                  <a:schemeClr val="tx1"/>
                </a:solidFill>
              </a:rPr>
              <a:t>             程序</a:t>
            </a:r>
            <a:r>
              <a:rPr lang="en-US" altLang="zh-CN" sz="2400" dirty="0">
                <a:solidFill>
                  <a:schemeClr val="tx1"/>
                </a:solidFill>
              </a:rPr>
              <a:t>B</a:t>
            </a:r>
            <a:r>
              <a:rPr lang="zh-CN" altLang="en-US" sz="2400" dirty="0">
                <a:solidFill>
                  <a:schemeClr val="tx1"/>
                </a:solidFill>
              </a:rPr>
              <a:t>：堆排序算法，在屏幕的中</a:t>
            </a:r>
            <a:r>
              <a:rPr lang="en-US" altLang="zh-CN" sz="2400" dirty="0">
                <a:solidFill>
                  <a:schemeClr val="tx1"/>
                </a:solidFill>
              </a:rPr>
              <a:t>1/3</a:t>
            </a:r>
            <a:r>
              <a:rPr lang="zh-CN" altLang="en-US" sz="2400" dirty="0">
                <a:solidFill>
                  <a:schemeClr val="tx1"/>
                </a:solidFill>
              </a:rPr>
              <a:t>处开设窗口显示其排序过程；</a:t>
            </a:r>
          </a:p>
          <a:p>
            <a:pPr marL="469900" lvl="1" indent="0">
              <a:buNone/>
            </a:pPr>
            <a:r>
              <a:rPr lang="zh-CN" altLang="en-US" sz="2400" dirty="0">
                <a:solidFill>
                  <a:schemeClr val="tx1"/>
                </a:solidFill>
              </a:rPr>
              <a:t>             程序</a:t>
            </a:r>
            <a:r>
              <a:rPr lang="en-US" altLang="zh-CN" sz="2400" dirty="0">
                <a:solidFill>
                  <a:schemeClr val="tx1"/>
                </a:solidFill>
              </a:rPr>
              <a:t>C</a:t>
            </a:r>
            <a:r>
              <a:rPr lang="zh-CN" altLang="en-US" sz="2400" dirty="0">
                <a:solidFill>
                  <a:schemeClr val="tx1"/>
                </a:solidFill>
              </a:rPr>
              <a:t>：快速排序算法，在屏幕的右</a:t>
            </a:r>
            <a:r>
              <a:rPr lang="en-US" altLang="zh-CN" sz="2400" dirty="0">
                <a:solidFill>
                  <a:schemeClr val="tx1"/>
                </a:solidFill>
              </a:rPr>
              <a:t>1/3</a:t>
            </a:r>
            <a:r>
              <a:rPr lang="zh-CN" altLang="en-US" sz="2400" dirty="0">
                <a:solidFill>
                  <a:schemeClr val="tx1"/>
                </a:solidFill>
              </a:rPr>
              <a:t>处开设窗口显示其排序过程。</a:t>
            </a:r>
          </a:p>
          <a:p>
            <a:pPr marL="469900" lvl="1" indent="0">
              <a:buNone/>
            </a:pPr>
            <a:r>
              <a:rPr lang="zh-CN" altLang="en-US" sz="2400" b="1" dirty="0">
                <a:solidFill>
                  <a:schemeClr val="tx1"/>
                </a:solidFill>
              </a:rPr>
              <a:t>     讨论在不支持多进程的操作系统下运行和在支持多进程的操作系统下运行的情况 </a:t>
            </a:r>
          </a:p>
        </p:txBody>
      </p:sp>
    </p:spTree>
    <p:extLst>
      <p:ext uri="{BB962C8B-B14F-4D97-AF65-F5344CB8AC3E}">
        <p14:creationId xmlns:p14="http://schemas.microsoft.com/office/powerpoint/2010/main" val="838564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7B32D-2C46-60C2-C458-661B928EC554}"/>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BAB702B9-8B6A-D23B-C671-122440A86766}"/>
              </a:ext>
            </a:extLst>
          </p:cNvPr>
          <p:cNvSpPr>
            <a:spLocks noGrp="1"/>
          </p:cNvSpPr>
          <p:nvPr>
            <p:ph idx="1"/>
          </p:nvPr>
        </p:nvSpPr>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ⅰ</a:t>
            </a:r>
            <a:r>
              <a:rPr lang="zh-CN" altLang="en-US" sz="2400" dirty="0">
                <a:solidFill>
                  <a:schemeClr val="tx1"/>
                </a:solidFill>
                <a:effectLst/>
                <a:latin typeface="Times New Roman" panose="02020603050405020304" pitchFamily="18" charset="0"/>
              </a:rPr>
              <a:t>在不支持多进程的操作系统下运行</a:t>
            </a:r>
          </a:p>
          <a:p>
            <a:pPr lvl="1"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依次运行程序</a:t>
            </a:r>
            <a:r>
              <a:rPr lang="en-US" altLang="zh-CN" sz="2400" b="0" dirty="0">
                <a:solidFill>
                  <a:schemeClr val="tx1"/>
                </a:solidFill>
                <a:effectLst/>
                <a:latin typeface="Times New Roman" panose="02020603050405020304" pitchFamily="18" charset="0"/>
              </a:rPr>
              <a:t>A</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B</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a:t>
            </a:r>
          </a:p>
          <a:p>
            <a:pPr lvl="1" eaLnBrk="1" hangingPunct="1">
              <a:lnSpc>
                <a:spcPct val="130000"/>
              </a:lnSpc>
              <a:buClr>
                <a:schemeClr val="tx2"/>
              </a:buClr>
              <a:buSzPct val="95000"/>
              <a:buFont typeface="Wingdings" panose="05000000000000000000" pitchFamily="2" charset="2"/>
              <a:buNone/>
              <a:defRPr/>
            </a:pPr>
            <a:r>
              <a:rPr lang="zh-CN" altLang="en-US" sz="2400" dirty="0">
                <a:solidFill>
                  <a:schemeClr val="tx1"/>
                </a:solidFill>
                <a:latin typeface="Times New Roman" panose="02020603050405020304" pitchFamily="18" charset="0"/>
              </a:rPr>
              <a:t>  </a:t>
            </a:r>
            <a:r>
              <a:rPr lang="en-US" altLang="zh-CN" sz="2400" dirty="0">
                <a:solidFill>
                  <a:schemeClr val="tx1"/>
                </a:solidFill>
                <a:effectLst/>
                <a:latin typeface="宋体" panose="02010600030101010101" pitchFamily="2" charset="-122"/>
              </a:rPr>
              <a:t>ⅱ </a:t>
            </a:r>
            <a:r>
              <a:rPr lang="zh-CN" altLang="en-US" sz="2400" dirty="0">
                <a:solidFill>
                  <a:schemeClr val="tx1"/>
                </a:solidFill>
                <a:effectLst/>
                <a:latin typeface="Times New Roman" panose="02020603050405020304" pitchFamily="18" charset="0"/>
              </a:rPr>
              <a:t>在支持多进程的操作系统下运行</a:t>
            </a:r>
          </a:p>
          <a:p>
            <a:pPr lvl="2">
              <a:buSzPct val="95000"/>
              <a:defRPr/>
            </a:pPr>
            <a:r>
              <a:rPr lang="zh-CN" altLang="en-US" sz="2400" dirty="0"/>
              <a:t>  建立进程</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；对应的程序分别是程序</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p>
          <a:p>
            <a:pPr lvl="2">
              <a:buSzPct val="95000"/>
              <a:defRPr/>
            </a:pPr>
            <a:r>
              <a:rPr lang="zh-CN" altLang="en-US" sz="2400" dirty="0"/>
              <a:t>  若系统采用时间片轮转的调度策略，则在屏幕上有</a:t>
            </a:r>
            <a:r>
              <a:rPr lang="en-US" altLang="zh-CN" sz="2400" dirty="0"/>
              <a:t>3</a:t>
            </a:r>
            <a:r>
              <a:rPr lang="zh-CN" altLang="en-US" sz="2400" dirty="0"/>
              <a:t>个窗口，同时显示</a:t>
            </a:r>
            <a:r>
              <a:rPr lang="en-US" altLang="zh-CN" sz="2400" dirty="0"/>
              <a:t>3</a:t>
            </a:r>
            <a:r>
              <a:rPr lang="zh-CN" altLang="en-US" sz="2400" dirty="0"/>
              <a:t>个排序过程。</a:t>
            </a:r>
          </a:p>
          <a:p>
            <a:pPr lvl="2"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实际上这</a:t>
            </a:r>
            <a:r>
              <a:rPr lang="en-US" altLang="zh-CN" sz="2400" b="0" dirty="0">
                <a:solidFill>
                  <a:schemeClr val="tx1"/>
                </a:solidFill>
                <a:effectLst/>
                <a:latin typeface="Times New Roman" panose="02020603050405020304" pitchFamily="18" charset="0"/>
              </a:rPr>
              <a:t>3</a:t>
            </a:r>
            <a:r>
              <a:rPr lang="zh-CN" altLang="en-US" sz="2400" b="0" dirty="0">
                <a:solidFill>
                  <a:schemeClr val="tx1"/>
                </a:solidFill>
                <a:effectLst/>
                <a:latin typeface="Times New Roman" panose="02020603050405020304" pitchFamily="18" charset="0"/>
              </a:rPr>
              <a:t>个程序在轮流地占用</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时间，由于</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的高速度，使我们看到的是这</a:t>
            </a:r>
            <a:r>
              <a:rPr lang="en-US" altLang="zh-CN" sz="2400" b="0" dirty="0">
                <a:solidFill>
                  <a:schemeClr val="tx1"/>
                </a:solidFill>
                <a:effectLst/>
                <a:latin typeface="Times New Roman" panose="02020603050405020304" pitchFamily="18" charset="0"/>
              </a:rPr>
              <a:t>3</a:t>
            </a:r>
            <a:r>
              <a:rPr lang="zh-CN" altLang="en-US" sz="2400" b="0" dirty="0">
                <a:solidFill>
                  <a:schemeClr val="tx1"/>
                </a:solidFill>
                <a:effectLst/>
                <a:latin typeface="Times New Roman" panose="02020603050405020304" pitchFamily="18" charset="0"/>
              </a:rPr>
              <a:t>个程序在同时执行。</a:t>
            </a:r>
            <a:endParaRPr lang="zh-CN" altLang="en-US" sz="2400" dirty="0"/>
          </a:p>
        </p:txBody>
      </p:sp>
    </p:spTree>
    <p:extLst>
      <p:ext uri="{BB962C8B-B14F-4D97-AF65-F5344CB8AC3E}">
        <p14:creationId xmlns:p14="http://schemas.microsoft.com/office/powerpoint/2010/main" val="341189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solidFill>
                  <a:srgbClr val="FF0000"/>
                </a:solidFill>
              </a:rPr>
              <a:t>进程的引入</a:t>
            </a:r>
          </a:p>
          <a:p>
            <a:r>
              <a:rPr lang="zh-CN" altLang="en-US" dirty="0"/>
              <a:t>进程概念</a:t>
            </a:r>
          </a:p>
          <a:p>
            <a:r>
              <a:rPr lang="zh-CN" altLang="en-US" dirty="0"/>
              <a:t>进程控制</a:t>
            </a:r>
          </a:p>
          <a:p>
            <a:r>
              <a:rPr lang="zh-CN" altLang="en-US" dirty="0"/>
              <a:t>进程的相互制约关系</a:t>
            </a:r>
          </a:p>
          <a:p>
            <a:r>
              <a:rPr lang="zh-CN" altLang="en-US" dirty="0"/>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178896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E538-6A7D-5582-EAAE-16986B50085C}"/>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6F389657-1073-89BF-6158-14962130E51F}"/>
              </a:ext>
            </a:extLst>
          </p:cNvPr>
          <p:cNvSpPr>
            <a:spLocks noGrp="1"/>
          </p:cNvSpPr>
          <p:nvPr>
            <p:ph idx="1"/>
          </p:nvPr>
        </p:nvSpPr>
        <p:spPr/>
        <p:txBody>
          <a:bodyPr/>
          <a:lstStyle/>
          <a:p>
            <a:pPr marL="533400" indent="-533400" algn="l">
              <a:lnSpc>
                <a:spcPct val="130000"/>
              </a:lnSpc>
              <a:spcBef>
                <a:spcPct val="30000"/>
              </a:spcBef>
              <a:buClr>
                <a:schemeClr val="tx2"/>
              </a:buClr>
              <a:buSzPct val="95000"/>
              <a:buNone/>
            </a:pPr>
            <a:r>
              <a:rPr lang="zh-CN" altLang="en-US" sz="2400" dirty="0">
                <a:solidFill>
                  <a:srgbClr val="000099"/>
                </a:solidFill>
                <a:latin typeface="Times New Roman" panose="02020603050405020304" pitchFamily="18" charset="0"/>
                <a:ea typeface="+mn-ea"/>
              </a:rPr>
              <a:t>② 例</a:t>
            </a:r>
            <a:r>
              <a:rPr lang="en-US" altLang="zh-CN" sz="2400" dirty="0">
                <a:solidFill>
                  <a:srgbClr val="000099"/>
                </a:solidFill>
                <a:latin typeface="Times New Roman" panose="02020603050405020304" pitchFamily="18" charset="0"/>
                <a:ea typeface="+mn-ea"/>
              </a:rPr>
              <a:t>2</a:t>
            </a:r>
            <a:r>
              <a:rPr lang="zh-CN" altLang="en-US" sz="2400" dirty="0">
                <a:solidFill>
                  <a:srgbClr val="000099"/>
                </a:solidFill>
                <a:latin typeface="Times New Roman" panose="02020603050405020304" pitchFamily="18" charset="0"/>
                <a:ea typeface="+mn-ea"/>
              </a:rPr>
              <a:t>：讨论</a:t>
            </a:r>
            <a:r>
              <a:rPr lang="en-US" altLang="zh-CN" sz="2400" dirty="0">
                <a:solidFill>
                  <a:srgbClr val="000099"/>
                </a:solidFill>
                <a:latin typeface="Times New Roman" panose="02020603050405020304" pitchFamily="18" charset="0"/>
                <a:ea typeface="+mn-ea"/>
              </a:rPr>
              <a:t>2</a:t>
            </a:r>
            <a:r>
              <a:rPr lang="zh-CN" altLang="en-US" sz="2400" dirty="0">
                <a:solidFill>
                  <a:srgbClr val="000099"/>
                </a:solidFill>
                <a:latin typeface="Times New Roman" panose="02020603050405020304" pitchFamily="18" charset="0"/>
                <a:ea typeface="+mn-ea"/>
              </a:rPr>
              <a:t>个程序在不同的操作系统环境中执行结果</a:t>
            </a:r>
          </a:p>
          <a:p>
            <a:pPr marL="0" indent="-12700">
              <a:buNone/>
            </a:pPr>
            <a:r>
              <a:rPr lang="zh-CN" altLang="en-US" b="0" dirty="0"/>
              <a:t>      </a:t>
            </a:r>
            <a:r>
              <a:rPr lang="zh-CN" altLang="en-US" sz="2400" b="0" dirty="0"/>
              <a:t>程序</a:t>
            </a:r>
            <a:r>
              <a:rPr lang="en-US" altLang="zh-CN" sz="2400" b="0" dirty="0"/>
              <a:t>C</a:t>
            </a:r>
            <a:r>
              <a:rPr lang="zh-CN" altLang="en-US" sz="2400" b="0" dirty="0"/>
              <a:t>：打印工资报表的程序；</a:t>
            </a:r>
          </a:p>
          <a:p>
            <a:pPr marL="0" indent="-12700">
              <a:buNone/>
            </a:pPr>
            <a:r>
              <a:rPr lang="zh-CN" altLang="en-US" sz="2400" b="0" dirty="0"/>
              <a:t>      程序</a:t>
            </a:r>
            <a:r>
              <a:rPr lang="en-US" altLang="zh-CN" sz="2400" b="0" dirty="0"/>
              <a:t>D</a:t>
            </a:r>
            <a:r>
              <a:rPr lang="zh-CN" altLang="en-US" sz="2400" b="0" dirty="0"/>
              <a:t>：计算</a:t>
            </a:r>
            <a:r>
              <a:rPr lang="en-US" altLang="zh-CN" sz="2400" b="0" dirty="0"/>
              <a:t>1000</a:t>
            </a:r>
            <a:r>
              <a:rPr lang="zh-CN" altLang="en-US" sz="2400" b="0" dirty="0"/>
              <a:t>以内所有素数并显示最后结果。</a:t>
            </a:r>
          </a:p>
          <a:p>
            <a:pPr marL="0" indent="-12700">
              <a:buNone/>
            </a:pPr>
            <a:r>
              <a:rPr lang="zh-CN" altLang="en-US" sz="2400" b="0" dirty="0"/>
              <a:t>      讨论在不支持多进程的操作系统下运行和在支持多进程</a:t>
            </a:r>
          </a:p>
          <a:p>
            <a:pPr marL="0" indent="-12700">
              <a:buNone/>
            </a:pPr>
            <a:r>
              <a:rPr lang="zh-CN" altLang="en-US" sz="2400" b="0" dirty="0"/>
              <a:t>      的操作系统下运行。 </a:t>
            </a:r>
          </a:p>
        </p:txBody>
      </p:sp>
    </p:spTree>
    <p:extLst>
      <p:ext uri="{BB962C8B-B14F-4D97-AF65-F5344CB8AC3E}">
        <p14:creationId xmlns:p14="http://schemas.microsoft.com/office/powerpoint/2010/main" val="122180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03305-6453-491D-DCE6-F6D1C844DFDF}"/>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3E4A618E-C0DC-BC54-6040-F3276AF3CA99}"/>
              </a:ext>
            </a:extLst>
          </p:cNvPr>
          <p:cNvSpPr>
            <a:spLocks noGrp="1"/>
          </p:cNvSpPr>
          <p:nvPr>
            <p:ph idx="1"/>
          </p:nvPr>
        </p:nvSpPr>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ⅰ</a:t>
            </a:r>
            <a:r>
              <a:rPr lang="zh-CN" altLang="en-US" sz="2400" dirty="0">
                <a:solidFill>
                  <a:schemeClr val="tx1"/>
                </a:solidFill>
                <a:effectLst/>
                <a:latin typeface="Times New Roman" panose="02020603050405020304" pitchFamily="18" charset="0"/>
              </a:rPr>
              <a:t>在不支持多进程的操作系统下运行</a:t>
            </a: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依次运行程序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D</a:t>
            </a:r>
            <a:r>
              <a:rPr lang="zh-CN" altLang="en-US" sz="2400" b="0" dirty="0">
                <a:solidFill>
                  <a:schemeClr val="tx1"/>
                </a:solidFill>
                <a:effectLst/>
                <a:latin typeface="Times New Roman" panose="02020603050405020304" pitchFamily="18" charset="0"/>
              </a:rPr>
              <a:t>，可以看到，先是打印机不停</a:t>
            </a: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地打印工资报表，打完后，接着运行程序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，不停地计</a:t>
            </a: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算，最后显示所计算的结果。</a:t>
            </a:r>
          </a:p>
          <a:p>
            <a:pPr marL="342900" lvl="1" indent="-342900">
              <a:lnSpc>
                <a:spcPct val="130000"/>
              </a:lnSpc>
              <a:spcBef>
                <a:spcPts val="1000"/>
              </a:spcBef>
              <a:buClr>
                <a:schemeClr val="tx2"/>
              </a:buClr>
              <a:buSzPct val="95000"/>
              <a:buNone/>
              <a:defRPr/>
            </a:pPr>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ⅱ </a:t>
            </a:r>
            <a:r>
              <a:rPr lang="zh-CN" altLang="en-US" sz="2800" b="1" dirty="0">
                <a:solidFill>
                  <a:schemeClr val="tx1"/>
                </a:solidFill>
                <a:latin typeface="Times New Roman" panose="02020603050405020304" pitchFamily="18" charset="0"/>
              </a:rPr>
              <a:t>在支持多进程的操作系统下运行</a:t>
            </a:r>
          </a:p>
          <a:p>
            <a:pPr lvl="2">
              <a:buSzPct val="95000"/>
              <a:defRPr/>
            </a:pPr>
            <a:r>
              <a:rPr lang="zh-CN" altLang="en-US" sz="2400" dirty="0"/>
              <a:t>  建立进程</a:t>
            </a:r>
            <a:r>
              <a:rPr lang="en-US" altLang="zh-CN" sz="2400" dirty="0"/>
              <a:t>C</a:t>
            </a:r>
            <a:r>
              <a:rPr lang="zh-CN" altLang="en-US" sz="2400" dirty="0"/>
              <a:t>、</a:t>
            </a:r>
            <a:r>
              <a:rPr lang="en-US" altLang="zh-CN" sz="2400" dirty="0"/>
              <a:t>D</a:t>
            </a:r>
            <a:r>
              <a:rPr lang="zh-CN" altLang="en-US" sz="2400" dirty="0"/>
              <a:t>；对应的程序分别是程序</a:t>
            </a:r>
            <a:r>
              <a:rPr lang="en-US" altLang="zh-CN" sz="2400" dirty="0"/>
              <a:t>C</a:t>
            </a:r>
            <a:r>
              <a:rPr lang="zh-CN" altLang="en-US" sz="2400" dirty="0"/>
              <a:t>、</a:t>
            </a:r>
            <a:r>
              <a:rPr lang="en-US" altLang="zh-CN" sz="2400" dirty="0"/>
              <a:t>D</a:t>
            </a:r>
            <a:r>
              <a:rPr lang="zh-CN" altLang="en-US" sz="2400" dirty="0"/>
              <a:t>；</a:t>
            </a:r>
          </a:p>
          <a:p>
            <a:pPr lvl="2">
              <a:buSzPct val="95000"/>
              <a:defRPr/>
            </a:pPr>
            <a:r>
              <a:rPr lang="zh-CN" altLang="en-US" sz="2400" dirty="0"/>
              <a:t>  由于进程</a:t>
            </a:r>
            <a:r>
              <a:rPr lang="en-US" altLang="zh-CN" sz="2400" dirty="0"/>
              <a:t>C</a:t>
            </a:r>
            <a:r>
              <a:rPr lang="zh-CN" altLang="en-US" sz="2400" dirty="0"/>
              <a:t>是</a:t>
            </a:r>
            <a:r>
              <a:rPr lang="en-US" altLang="zh-CN" sz="2400" dirty="0"/>
              <a:t>I/O</a:t>
            </a:r>
            <a:r>
              <a:rPr lang="zh-CN" altLang="en-US" sz="2400" dirty="0"/>
              <a:t>量较大的进程，而进程</a:t>
            </a:r>
            <a:r>
              <a:rPr lang="en-US" altLang="zh-CN" sz="2400" dirty="0"/>
              <a:t>D</a:t>
            </a:r>
            <a:r>
              <a:rPr lang="zh-CN" altLang="en-US" sz="2400" dirty="0"/>
              <a:t>是计算量较大的进程，故在系统进程调度的控      制下，两个进程并发执行。可以看到打印机不断打印工资报表；而处理机不停地计算，最后屏幕显示计算的结果。</a:t>
            </a:r>
          </a:p>
        </p:txBody>
      </p:sp>
    </p:spTree>
    <p:extLst>
      <p:ext uri="{BB962C8B-B14F-4D97-AF65-F5344CB8AC3E}">
        <p14:creationId xmlns:p14="http://schemas.microsoft.com/office/powerpoint/2010/main" val="2729355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8C125-7488-5CD1-6B46-183521AD0808}"/>
              </a:ext>
            </a:extLst>
          </p:cNvPr>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进程概念</a:t>
            </a:r>
            <a:endParaRPr lang="zh-CN" altLang="en-US" dirty="0"/>
          </a:p>
        </p:txBody>
      </p:sp>
      <p:sp>
        <p:nvSpPr>
          <p:cNvPr id="3" name="内容占位符 2">
            <a:extLst>
              <a:ext uri="{FF2B5EF4-FFF2-40B4-BE49-F238E27FC236}">
                <a16:creationId xmlns:a16="http://schemas.microsoft.com/office/drawing/2014/main" id="{7443A98D-DCA3-ABF7-6D22-4E80A3C0DA34}"/>
              </a:ext>
            </a:extLst>
          </p:cNvPr>
          <p:cNvSpPr>
            <a:spLocks noGrp="1"/>
          </p:cNvSpPr>
          <p:nvPr>
            <p:ph idx="1"/>
          </p:nvPr>
        </p:nvSpPr>
        <p:spPr/>
        <p:txBody>
          <a:bodyPr/>
          <a:lstStyle/>
          <a:p>
            <a:pPr marL="609600" indent="-609600" algn="l">
              <a:lnSpc>
                <a:spcPct val="120000"/>
              </a:lnSpc>
              <a:spcBef>
                <a:spcPct val="30000"/>
              </a:spcBef>
              <a:buClr>
                <a:schemeClr val="tx2"/>
              </a:buClr>
              <a:buSzPct val="95000"/>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3.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进程描述</a:t>
            </a:r>
          </a:p>
          <a:p>
            <a:pPr marL="0" indent="0">
              <a:buNone/>
            </a:pPr>
            <a:r>
              <a:rPr lang="zh-CN" altLang="en-US" sz="2400" dirty="0"/>
              <a:t>      </a:t>
            </a:r>
            <a:r>
              <a:rPr lang="en-US" altLang="zh-CN" sz="2400" dirty="0"/>
              <a:t>(1) </a:t>
            </a:r>
            <a:r>
              <a:rPr lang="zh-CN" altLang="en-US" sz="2400" dirty="0"/>
              <a:t>什么是进程控制块</a:t>
            </a:r>
          </a:p>
          <a:p>
            <a:pPr marL="0" indent="0">
              <a:lnSpc>
                <a:spcPct val="100000"/>
              </a:lnSpc>
              <a:buNone/>
            </a:pPr>
            <a:r>
              <a:rPr lang="zh-CN" altLang="en-US" sz="2400" b="0" dirty="0"/>
              <a:t>               描述进程与其他进程、系统资源的关系以及进程在各个不</a:t>
            </a:r>
          </a:p>
          <a:p>
            <a:pPr marL="0" indent="0">
              <a:lnSpc>
                <a:spcPct val="100000"/>
              </a:lnSpc>
              <a:buNone/>
            </a:pPr>
            <a:r>
              <a:rPr lang="zh-CN" altLang="en-US" sz="2400" b="0" dirty="0"/>
              <a:t>             同时期所处的状态的数据结构，称为进程控制块 </a:t>
            </a:r>
          </a:p>
          <a:p>
            <a:pPr marL="0" indent="0">
              <a:lnSpc>
                <a:spcPct val="100000"/>
              </a:lnSpc>
              <a:buNone/>
            </a:pPr>
            <a:r>
              <a:rPr lang="zh-CN" altLang="en-US" sz="2400" b="0" dirty="0"/>
              <a:t>             </a:t>
            </a:r>
            <a:r>
              <a:rPr lang="en-US" altLang="zh-CN" sz="2400" b="0" dirty="0"/>
              <a:t>PCB (process control block)</a:t>
            </a:r>
            <a:r>
              <a:rPr lang="zh-CN" altLang="en-US" sz="2400" b="0" dirty="0"/>
              <a:t>。</a:t>
            </a:r>
          </a:p>
          <a:p>
            <a:pPr marL="0" indent="0">
              <a:buNone/>
            </a:pPr>
            <a:r>
              <a:rPr lang="zh-CN" altLang="en-US" sz="2400" dirty="0"/>
              <a:t>      </a:t>
            </a:r>
            <a:r>
              <a:rPr lang="en-US" altLang="zh-CN" sz="2400" dirty="0"/>
              <a:t>(2) </a:t>
            </a:r>
            <a:r>
              <a:rPr lang="zh-CN" altLang="en-US" sz="2400" dirty="0"/>
              <a:t>进程的组成</a:t>
            </a:r>
          </a:p>
          <a:p>
            <a:pPr marL="0" indent="0">
              <a:buNone/>
            </a:pPr>
            <a:endParaRPr lang="zh-CN" altLang="en-US" dirty="0"/>
          </a:p>
        </p:txBody>
      </p:sp>
      <p:grpSp>
        <p:nvGrpSpPr>
          <p:cNvPr id="4" name="Group 9">
            <a:extLst>
              <a:ext uri="{FF2B5EF4-FFF2-40B4-BE49-F238E27FC236}">
                <a16:creationId xmlns:a16="http://schemas.microsoft.com/office/drawing/2014/main" id="{53A53C97-FBEB-2065-EA61-0E23FFDCAB3A}"/>
              </a:ext>
            </a:extLst>
          </p:cNvPr>
          <p:cNvGrpSpPr>
            <a:grpSpLocks/>
          </p:cNvGrpSpPr>
          <p:nvPr/>
        </p:nvGrpSpPr>
        <p:grpSpPr bwMode="auto">
          <a:xfrm>
            <a:off x="1670366" y="4218176"/>
            <a:ext cx="1758156" cy="1962434"/>
            <a:chOff x="768" y="2568"/>
            <a:chExt cx="1034" cy="1392"/>
          </a:xfrm>
        </p:grpSpPr>
        <p:sp>
          <p:nvSpPr>
            <p:cNvPr id="5" name="Text Box 5">
              <a:extLst>
                <a:ext uri="{FF2B5EF4-FFF2-40B4-BE49-F238E27FC236}">
                  <a16:creationId xmlns:a16="http://schemas.microsoft.com/office/drawing/2014/main" id="{5EDE258F-FAB5-A5D3-18EE-19B12CC16712}"/>
                </a:ext>
              </a:extLst>
            </p:cNvPr>
            <p:cNvSpPr txBox="1">
              <a:spLocks noChangeArrowheads="1"/>
            </p:cNvSpPr>
            <p:nvPr/>
          </p:nvSpPr>
          <p:spPr bwMode="auto">
            <a:xfrm>
              <a:off x="768" y="2568"/>
              <a:ext cx="489" cy="6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进程</a:t>
              </a: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控制块</a:t>
              </a:r>
            </a:p>
            <a:p>
              <a:pPr algn="ctr" eaLnBrk="1" hangingPunct="1">
                <a:lnSpc>
                  <a:spcPct val="120000"/>
                </a:lnSpc>
                <a:spcBef>
                  <a:spcPct val="20000"/>
                </a:spcBef>
                <a:buClrTx/>
                <a:buSzTx/>
                <a:buFontTx/>
                <a:buNone/>
              </a:pPr>
              <a:r>
                <a:rPr kumimoji="1" lang="en-US" altLang="zh-CN" sz="1400" dirty="0">
                  <a:solidFill>
                    <a:schemeClr val="tx1"/>
                  </a:solidFill>
                  <a:latin typeface="Times New Roman" panose="02020603050405020304" pitchFamily="18" charset="0"/>
                </a:rPr>
                <a:t>PCB</a:t>
              </a:r>
            </a:p>
          </p:txBody>
        </p:sp>
        <p:sp>
          <p:nvSpPr>
            <p:cNvPr id="6" name="Text Box 6">
              <a:extLst>
                <a:ext uri="{FF2B5EF4-FFF2-40B4-BE49-F238E27FC236}">
                  <a16:creationId xmlns:a16="http://schemas.microsoft.com/office/drawing/2014/main" id="{33357BDC-D0D8-6759-931B-5ECAFFA0D576}"/>
                </a:ext>
              </a:extLst>
            </p:cNvPr>
            <p:cNvSpPr txBox="1">
              <a:spLocks noChangeArrowheads="1"/>
            </p:cNvSpPr>
            <p:nvPr/>
          </p:nvSpPr>
          <p:spPr bwMode="auto">
            <a:xfrm>
              <a:off x="1260" y="3171"/>
              <a:ext cx="542" cy="7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程序</a:t>
              </a: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与</a:t>
              </a: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数据</a:t>
              </a:r>
            </a:p>
            <a:p>
              <a:pPr algn="ctr" eaLnBrk="1" hangingPunct="1">
                <a:lnSpc>
                  <a:spcPct val="120000"/>
                </a:lnSpc>
                <a:spcBef>
                  <a:spcPct val="20000"/>
                </a:spcBef>
                <a:buClrTx/>
                <a:buSzTx/>
                <a:buFontTx/>
                <a:buNone/>
              </a:pPr>
              <a:endParaRPr kumimoji="1" lang="en-US" altLang="zh-CN" sz="1400" dirty="0">
                <a:solidFill>
                  <a:schemeClr val="tx1"/>
                </a:solidFill>
                <a:latin typeface="Times New Roman" panose="02020603050405020304" pitchFamily="18" charset="0"/>
              </a:endParaRPr>
            </a:p>
          </p:txBody>
        </p:sp>
      </p:grpSp>
      <p:sp>
        <p:nvSpPr>
          <p:cNvPr id="7" name="Text Box 10">
            <a:extLst>
              <a:ext uri="{FF2B5EF4-FFF2-40B4-BE49-F238E27FC236}">
                <a16:creationId xmlns:a16="http://schemas.microsoft.com/office/drawing/2014/main" id="{1F690361-3F0C-18B7-5CDE-5094314743D5}"/>
              </a:ext>
            </a:extLst>
          </p:cNvPr>
          <p:cNvSpPr txBox="1">
            <a:spLocks noChangeArrowheads="1"/>
          </p:cNvSpPr>
          <p:nvPr/>
        </p:nvSpPr>
        <p:spPr bwMode="auto">
          <a:xfrm>
            <a:off x="1670366" y="6295870"/>
            <a:ext cx="196373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进程组成的示意图</a:t>
            </a:r>
          </a:p>
        </p:txBody>
      </p:sp>
      <p:sp>
        <p:nvSpPr>
          <p:cNvPr id="8" name="Rectangle 8">
            <a:extLst>
              <a:ext uri="{FF2B5EF4-FFF2-40B4-BE49-F238E27FC236}">
                <a16:creationId xmlns:a16="http://schemas.microsoft.com/office/drawing/2014/main" id="{A8995474-D705-7C6E-8EAA-7202695397A7}"/>
              </a:ext>
            </a:extLst>
          </p:cNvPr>
          <p:cNvSpPr>
            <a:spLocks noChangeArrowheads="1"/>
          </p:cNvSpPr>
          <p:nvPr/>
        </p:nvSpPr>
        <p:spPr bwMode="auto">
          <a:xfrm>
            <a:off x="4338321" y="3749235"/>
            <a:ext cx="5402263"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程序与数据</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描述进程本身所应完成的功能</a:t>
            </a: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②</a:t>
            </a:r>
            <a:r>
              <a:rPr lang="zh-CN" altLang="en-US" sz="2400" dirty="0">
                <a:solidFill>
                  <a:srgbClr val="000099"/>
                </a:solidFill>
                <a:latin typeface="宋体" panose="02010600030101010101" pitchFamily="2" charset="-122"/>
              </a:rPr>
              <a:t> </a:t>
            </a:r>
            <a:r>
              <a:rPr lang="en-US" altLang="zh-CN" sz="2400" dirty="0">
                <a:solidFill>
                  <a:srgbClr val="000099"/>
                </a:solidFill>
                <a:latin typeface="Times New Roman" panose="02020603050405020304" pitchFamily="18" charset="0"/>
              </a:rPr>
              <a:t>PCB</a:t>
            </a: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zh-CN" sz="2400" b="0" dirty="0">
                <a:solidFill>
                  <a:schemeClr val="tx1"/>
                </a:solidFill>
                <a:latin typeface="Times New Roman" panose="02020603050405020304" pitchFamily="18" charset="0"/>
              </a:rPr>
              <a:t>进程的动态特征，该进程与其他进程和系统资源的关系。</a:t>
            </a:r>
            <a:r>
              <a:rPr lang="zh-CN" altLang="en-US" sz="2400" b="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289720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8D145-B403-81C0-6B3D-7B3B58D4D5FB}"/>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61F61F4B-A30A-CAA2-0D42-B282D4F303A1}"/>
              </a:ext>
            </a:extLst>
          </p:cNvPr>
          <p:cNvSpPr>
            <a:spLocks noGrp="1"/>
          </p:cNvSpPr>
          <p:nvPr>
            <p:ph idx="1"/>
          </p:nvPr>
        </p:nvSpPr>
        <p:spPr>
          <a:xfrm>
            <a:off x="487822" y="836540"/>
            <a:ext cx="10794944" cy="2960546"/>
          </a:xfrm>
        </p:spPr>
        <p:txBody>
          <a:bodyPr/>
          <a:lstStyle/>
          <a:p>
            <a:pPr marL="0" indent="0">
              <a:buNone/>
            </a:pPr>
            <a:r>
              <a:rPr lang="en-US" altLang="zh-CN" dirty="0"/>
              <a:t>(3) </a:t>
            </a:r>
            <a:r>
              <a:rPr lang="zh-CN" altLang="en-US" dirty="0"/>
              <a:t>进程控制块的主要内容 </a:t>
            </a:r>
            <a:endParaRPr lang="en-US" altLang="zh-CN" dirty="0"/>
          </a:p>
          <a:p>
            <a:pPr marL="0" indent="0">
              <a:buNone/>
            </a:pPr>
            <a:r>
              <a:rPr lang="zh-CN" altLang="en-US" sz="2400" dirty="0">
                <a:solidFill>
                  <a:srgbClr val="000099"/>
                </a:solidFill>
                <a:latin typeface="Times New Roman" panose="02020603050405020304" pitchFamily="18" charset="0"/>
                <a:ea typeface="+mn-ea"/>
              </a:rPr>
              <a:t>① 进程标识符</a:t>
            </a:r>
            <a:r>
              <a:rPr lang="zh-CN" altLang="en-US" dirty="0"/>
              <a:t>        </a:t>
            </a:r>
            <a:r>
              <a:rPr lang="zh-CN" altLang="en-US" b="0" dirty="0"/>
              <a:t>进程符号名或内部 </a:t>
            </a:r>
            <a:r>
              <a:rPr lang="en-US" altLang="zh-CN" b="0" dirty="0"/>
              <a:t>id</a:t>
            </a:r>
            <a:r>
              <a:rPr lang="zh-CN" altLang="en-US" b="0" dirty="0"/>
              <a:t>号</a:t>
            </a:r>
          </a:p>
          <a:p>
            <a:pPr marL="0" indent="0">
              <a:buNone/>
            </a:pPr>
            <a:r>
              <a:rPr lang="zh-CN" altLang="en-US" sz="2400" dirty="0">
                <a:solidFill>
                  <a:srgbClr val="000099"/>
                </a:solidFill>
                <a:latin typeface="Times New Roman" panose="02020603050405020304" pitchFamily="18" charset="0"/>
                <a:ea typeface="+mn-ea"/>
              </a:rPr>
              <a:t>② 进程当前状态</a:t>
            </a:r>
            <a:r>
              <a:rPr lang="zh-CN" altLang="en-US" dirty="0"/>
              <a:t>    </a:t>
            </a:r>
            <a:r>
              <a:rPr lang="zh-CN" altLang="en-US" b="0" dirty="0"/>
              <a:t>本进程目前处于何种状态</a:t>
            </a:r>
          </a:p>
          <a:p>
            <a:pPr marL="0" indent="0">
              <a:buNone/>
            </a:pPr>
            <a:r>
              <a:rPr lang="zh-CN" altLang="en-US" dirty="0"/>
              <a:t>大量的进程如何组织？</a:t>
            </a:r>
          </a:p>
          <a:p>
            <a:pPr marL="0" indent="0">
              <a:buNone/>
            </a:pPr>
            <a:endParaRPr lang="zh-CN" altLang="en-US" dirty="0"/>
          </a:p>
        </p:txBody>
      </p:sp>
      <p:grpSp>
        <p:nvGrpSpPr>
          <p:cNvPr id="4" name="Group 104">
            <a:extLst>
              <a:ext uri="{FF2B5EF4-FFF2-40B4-BE49-F238E27FC236}">
                <a16:creationId xmlns:a16="http://schemas.microsoft.com/office/drawing/2014/main" id="{F3EC0714-91CB-9916-80E4-DFFADCBE0C4A}"/>
              </a:ext>
            </a:extLst>
          </p:cNvPr>
          <p:cNvGrpSpPr>
            <a:grpSpLocks/>
          </p:cNvGrpSpPr>
          <p:nvPr/>
        </p:nvGrpSpPr>
        <p:grpSpPr bwMode="auto">
          <a:xfrm>
            <a:off x="4393797" y="2964832"/>
            <a:ext cx="7062787" cy="3398837"/>
            <a:chOff x="659" y="1858"/>
            <a:chExt cx="4449" cy="2141"/>
          </a:xfrm>
        </p:grpSpPr>
        <p:sp>
          <p:nvSpPr>
            <p:cNvPr id="5" name="Rectangle 59">
              <a:extLst>
                <a:ext uri="{FF2B5EF4-FFF2-40B4-BE49-F238E27FC236}">
                  <a16:creationId xmlns:a16="http://schemas.microsoft.com/office/drawing/2014/main" id="{081ADDA6-8CE3-AC65-8B1B-9E3CE067576E}"/>
                </a:ext>
              </a:extLst>
            </p:cNvPr>
            <p:cNvSpPr>
              <a:spLocks noChangeArrowheads="1"/>
            </p:cNvSpPr>
            <p:nvPr/>
          </p:nvSpPr>
          <p:spPr bwMode="auto">
            <a:xfrm>
              <a:off x="937" y="3008"/>
              <a:ext cx="581" cy="159"/>
            </a:xfrm>
            <a:prstGeom prst="rect">
              <a:avLst/>
            </a:prstGeom>
            <a:solidFill>
              <a:srgbClr val="B2B2B2"/>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grpSp>
          <p:nvGrpSpPr>
            <p:cNvPr id="6" name="Group 60">
              <a:extLst>
                <a:ext uri="{FF2B5EF4-FFF2-40B4-BE49-F238E27FC236}">
                  <a16:creationId xmlns:a16="http://schemas.microsoft.com/office/drawing/2014/main" id="{A7649E10-9D1C-597C-F58F-01416D505BEB}"/>
                </a:ext>
              </a:extLst>
            </p:cNvPr>
            <p:cNvGrpSpPr>
              <a:grpSpLocks/>
            </p:cNvGrpSpPr>
            <p:nvPr/>
          </p:nvGrpSpPr>
          <p:grpSpPr bwMode="auto">
            <a:xfrm>
              <a:off x="2611" y="3088"/>
              <a:ext cx="502" cy="412"/>
              <a:chOff x="4032" y="768"/>
              <a:chExt cx="576" cy="624"/>
            </a:xfrm>
          </p:grpSpPr>
          <p:sp>
            <p:nvSpPr>
              <p:cNvPr id="57" name="Rectangle 61">
                <a:extLst>
                  <a:ext uri="{FF2B5EF4-FFF2-40B4-BE49-F238E27FC236}">
                    <a16:creationId xmlns:a16="http://schemas.microsoft.com/office/drawing/2014/main" id="{73EC0242-E415-B73F-A4DC-716BE5D6ED74}"/>
                  </a:ext>
                </a:extLst>
              </p:cNvPr>
              <p:cNvSpPr>
                <a:spLocks noChangeArrowheads="1"/>
              </p:cNvSpPr>
              <p:nvPr/>
            </p:nvSpPr>
            <p:spPr bwMode="auto">
              <a:xfrm>
                <a:off x="4032" y="768"/>
                <a:ext cx="576" cy="624"/>
              </a:xfrm>
              <a:prstGeom prst="rect">
                <a:avLst/>
              </a:prstGeom>
              <a:solidFill>
                <a:srgbClr val="DDDDDD"/>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8" name="Line 62">
                <a:extLst>
                  <a:ext uri="{FF2B5EF4-FFF2-40B4-BE49-F238E27FC236}">
                    <a16:creationId xmlns:a16="http://schemas.microsoft.com/office/drawing/2014/main" id="{6658FB31-AC20-A0DF-131D-916DE148D40A}"/>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7" name="Group 63">
              <a:extLst>
                <a:ext uri="{FF2B5EF4-FFF2-40B4-BE49-F238E27FC236}">
                  <a16:creationId xmlns:a16="http://schemas.microsoft.com/office/drawing/2014/main" id="{706A15DE-3B7D-A86D-826D-450ADAC99AFF}"/>
                </a:ext>
              </a:extLst>
            </p:cNvPr>
            <p:cNvGrpSpPr>
              <a:grpSpLocks/>
            </p:cNvGrpSpPr>
            <p:nvPr/>
          </p:nvGrpSpPr>
          <p:grpSpPr bwMode="auto">
            <a:xfrm>
              <a:off x="1774" y="3088"/>
              <a:ext cx="502" cy="412"/>
              <a:chOff x="4032" y="768"/>
              <a:chExt cx="576" cy="624"/>
            </a:xfrm>
          </p:grpSpPr>
          <p:sp>
            <p:nvSpPr>
              <p:cNvPr id="55" name="Rectangle 64">
                <a:extLst>
                  <a:ext uri="{FF2B5EF4-FFF2-40B4-BE49-F238E27FC236}">
                    <a16:creationId xmlns:a16="http://schemas.microsoft.com/office/drawing/2014/main" id="{1AF04C85-9AFD-9772-FC0B-FF6673D9B1CA}"/>
                  </a:ext>
                </a:extLst>
              </p:cNvPr>
              <p:cNvSpPr>
                <a:spLocks noChangeArrowheads="1"/>
              </p:cNvSpPr>
              <p:nvPr/>
            </p:nvSpPr>
            <p:spPr bwMode="auto">
              <a:xfrm>
                <a:off x="4032" y="768"/>
                <a:ext cx="576" cy="624"/>
              </a:xfrm>
              <a:prstGeom prst="rect">
                <a:avLst/>
              </a:prstGeom>
              <a:solidFill>
                <a:srgbClr val="DDDDDD"/>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6" name="Line 65">
                <a:extLst>
                  <a:ext uri="{FF2B5EF4-FFF2-40B4-BE49-F238E27FC236}">
                    <a16:creationId xmlns:a16="http://schemas.microsoft.com/office/drawing/2014/main" id="{87A1928D-F695-FD5B-C9AC-8FCD9C93D363}"/>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8" name="Line 66">
              <a:extLst>
                <a:ext uri="{FF2B5EF4-FFF2-40B4-BE49-F238E27FC236}">
                  <a16:creationId xmlns:a16="http://schemas.microsoft.com/office/drawing/2014/main" id="{222FE3E1-C746-7EBE-442F-9FDC5D4A9877}"/>
                </a:ext>
              </a:extLst>
            </p:cNvPr>
            <p:cNvSpPr>
              <a:spLocks noChangeShapeType="1"/>
            </p:cNvSpPr>
            <p:nvPr/>
          </p:nvSpPr>
          <p:spPr bwMode="auto">
            <a:xfrm>
              <a:off x="1439" y="3103"/>
              <a:ext cx="3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Line 67">
              <a:extLst>
                <a:ext uri="{FF2B5EF4-FFF2-40B4-BE49-F238E27FC236}">
                  <a16:creationId xmlns:a16="http://schemas.microsoft.com/office/drawing/2014/main" id="{751E8D1A-F0CB-3205-2097-C47135D5933C}"/>
                </a:ext>
              </a:extLst>
            </p:cNvPr>
            <p:cNvSpPr>
              <a:spLocks noChangeShapeType="1"/>
            </p:cNvSpPr>
            <p:nvPr/>
          </p:nvSpPr>
          <p:spPr bwMode="auto">
            <a:xfrm>
              <a:off x="2192" y="3436"/>
              <a:ext cx="2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68">
              <a:extLst>
                <a:ext uri="{FF2B5EF4-FFF2-40B4-BE49-F238E27FC236}">
                  <a16:creationId xmlns:a16="http://schemas.microsoft.com/office/drawing/2014/main" id="{B4FC6802-656A-5423-18B3-D6E0C155D3A0}"/>
                </a:ext>
              </a:extLst>
            </p:cNvPr>
            <p:cNvSpPr>
              <a:spLocks noChangeShapeType="1"/>
            </p:cNvSpPr>
            <p:nvPr/>
          </p:nvSpPr>
          <p:spPr bwMode="auto">
            <a:xfrm>
              <a:off x="2401" y="3087"/>
              <a:ext cx="2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Line 69">
              <a:extLst>
                <a:ext uri="{FF2B5EF4-FFF2-40B4-BE49-F238E27FC236}">
                  <a16:creationId xmlns:a16="http://schemas.microsoft.com/office/drawing/2014/main" id="{38B0C454-26D6-518D-1621-6A53C102E80F}"/>
                </a:ext>
              </a:extLst>
            </p:cNvPr>
            <p:cNvSpPr>
              <a:spLocks noChangeShapeType="1"/>
            </p:cNvSpPr>
            <p:nvPr/>
          </p:nvSpPr>
          <p:spPr bwMode="auto">
            <a:xfrm>
              <a:off x="2401" y="3087"/>
              <a:ext cx="0" cy="3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Text Box 70">
              <a:extLst>
                <a:ext uri="{FF2B5EF4-FFF2-40B4-BE49-F238E27FC236}">
                  <a16:creationId xmlns:a16="http://schemas.microsoft.com/office/drawing/2014/main" id="{FE01261A-D30C-65B5-3D75-85CC52E68278}"/>
                </a:ext>
              </a:extLst>
            </p:cNvPr>
            <p:cNvSpPr txBox="1">
              <a:spLocks noChangeArrowheads="1"/>
            </p:cNvSpPr>
            <p:nvPr/>
          </p:nvSpPr>
          <p:spPr bwMode="auto">
            <a:xfrm>
              <a:off x="683" y="2773"/>
              <a:ext cx="10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err="1">
                  <a:solidFill>
                    <a:schemeClr val="tx1"/>
                  </a:solidFill>
                  <a:latin typeface="Times New Roman" panose="02020603050405020304" pitchFamily="18" charset="0"/>
                </a:rPr>
                <a:t>wait_lpt_q_start</a:t>
              </a:r>
              <a:endParaRPr kumimoji="1" lang="en-US" altLang="zh-CN" sz="1600" b="1" dirty="0">
                <a:solidFill>
                  <a:schemeClr val="tx1"/>
                </a:solidFill>
                <a:latin typeface="Times New Roman" panose="02020603050405020304" pitchFamily="18" charset="0"/>
              </a:endParaRPr>
            </a:p>
          </p:txBody>
        </p:sp>
        <p:sp>
          <p:nvSpPr>
            <p:cNvPr id="13" name="Text Box 71">
              <a:extLst>
                <a:ext uri="{FF2B5EF4-FFF2-40B4-BE49-F238E27FC236}">
                  <a16:creationId xmlns:a16="http://schemas.microsoft.com/office/drawing/2014/main" id="{195C9AEF-B9BD-4E4E-3DC7-2037932E6FAB}"/>
                </a:ext>
              </a:extLst>
            </p:cNvPr>
            <p:cNvSpPr txBox="1">
              <a:spLocks noChangeArrowheads="1"/>
            </p:cNvSpPr>
            <p:nvPr/>
          </p:nvSpPr>
          <p:spPr bwMode="auto">
            <a:xfrm>
              <a:off x="1816" y="2863"/>
              <a:ext cx="46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PCB</a:t>
              </a:r>
              <a:r>
                <a:rPr kumimoji="1" lang="en-US" altLang="zh-CN" sz="1600" b="1" baseline="-25000" dirty="0">
                  <a:solidFill>
                    <a:schemeClr val="tx1"/>
                  </a:solidFill>
                  <a:latin typeface="Times New Roman" panose="02020603050405020304" pitchFamily="18" charset="0"/>
                </a:rPr>
                <a:t>3</a:t>
              </a:r>
              <a:endParaRPr kumimoji="1" lang="en-US" altLang="zh-CN" sz="1600" b="1" dirty="0">
                <a:solidFill>
                  <a:schemeClr val="tx1"/>
                </a:solidFill>
                <a:latin typeface="Times New Roman" panose="02020603050405020304" pitchFamily="18" charset="0"/>
              </a:endParaRPr>
            </a:p>
          </p:txBody>
        </p:sp>
        <p:sp>
          <p:nvSpPr>
            <p:cNvPr id="14" name="Text Box 72">
              <a:extLst>
                <a:ext uri="{FF2B5EF4-FFF2-40B4-BE49-F238E27FC236}">
                  <a16:creationId xmlns:a16="http://schemas.microsoft.com/office/drawing/2014/main" id="{D7FAAB8E-037C-A2A0-F0B2-3301A5F865F3}"/>
                </a:ext>
              </a:extLst>
            </p:cNvPr>
            <p:cNvSpPr txBox="1">
              <a:spLocks noChangeArrowheads="1"/>
            </p:cNvSpPr>
            <p:nvPr/>
          </p:nvSpPr>
          <p:spPr bwMode="auto">
            <a:xfrm>
              <a:off x="2658" y="2881"/>
              <a:ext cx="47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15" name="Text Box 73">
              <a:extLst>
                <a:ext uri="{FF2B5EF4-FFF2-40B4-BE49-F238E27FC236}">
                  <a16:creationId xmlns:a16="http://schemas.microsoft.com/office/drawing/2014/main" id="{25099F97-F765-9F2B-9D1A-C4DA850B9990}"/>
                </a:ext>
              </a:extLst>
            </p:cNvPr>
            <p:cNvSpPr txBox="1">
              <a:spLocks noChangeArrowheads="1"/>
            </p:cNvSpPr>
            <p:nvPr/>
          </p:nvSpPr>
          <p:spPr bwMode="auto">
            <a:xfrm>
              <a:off x="2736" y="3325"/>
              <a:ext cx="29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p>
          </p:txBody>
        </p:sp>
        <p:sp>
          <p:nvSpPr>
            <p:cNvPr id="16" name="Text Box 74">
              <a:extLst>
                <a:ext uri="{FF2B5EF4-FFF2-40B4-BE49-F238E27FC236}">
                  <a16:creationId xmlns:a16="http://schemas.microsoft.com/office/drawing/2014/main" id="{909E0897-C2FC-5847-C6B9-3396C12EEFD7}"/>
                </a:ext>
              </a:extLst>
            </p:cNvPr>
            <p:cNvSpPr txBox="1">
              <a:spLocks noChangeArrowheads="1"/>
            </p:cNvSpPr>
            <p:nvPr/>
          </p:nvSpPr>
          <p:spPr bwMode="auto">
            <a:xfrm>
              <a:off x="1422" y="3329"/>
              <a:ext cx="3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p>
          </p:txBody>
        </p:sp>
        <p:sp>
          <p:nvSpPr>
            <p:cNvPr id="17" name="Text Box 75">
              <a:extLst>
                <a:ext uri="{FF2B5EF4-FFF2-40B4-BE49-F238E27FC236}">
                  <a16:creationId xmlns:a16="http://schemas.microsoft.com/office/drawing/2014/main" id="{14EF30EE-7F1D-F24A-CB8B-5A0EE96DC7CD}"/>
                </a:ext>
              </a:extLst>
            </p:cNvPr>
            <p:cNvSpPr txBox="1">
              <a:spLocks noChangeArrowheads="1"/>
            </p:cNvSpPr>
            <p:nvPr/>
          </p:nvSpPr>
          <p:spPr bwMode="auto">
            <a:xfrm>
              <a:off x="1774" y="3534"/>
              <a:ext cx="142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打印机等待队列结构</a:t>
              </a:r>
            </a:p>
          </p:txBody>
        </p:sp>
        <p:grpSp>
          <p:nvGrpSpPr>
            <p:cNvPr id="18" name="Group 97">
              <a:extLst>
                <a:ext uri="{FF2B5EF4-FFF2-40B4-BE49-F238E27FC236}">
                  <a16:creationId xmlns:a16="http://schemas.microsoft.com/office/drawing/2014/main" id="{909191BE-C021-6B35-900D-F6A04F0C6C1B}"/>
                </a:ext>
              </a:extLst>
            </p:cNvPr>
            <p:cNvGrpSpPr>
              <a:grpSpLocks/>
            </p:cNvGrpSpPr>
            <p:nvPr/>
          </p:nvGrpSpPr>
          <p:grpSpPr bwMode="auto">
            <a:xfrm>
              <a:off x="3634" y="2755"/>
              <a:ext cx="1474" cy="991"/>
              <a:chOff x="3202" y="3160"/>
              <a:chExt cx="1474" cy="991"/>
            </a:xfrm>
          </p:grpSpPr>
          <p:sp>
            <p:nvSpPr>
              <p:cNvPr id="45" name="Rectangle 77">
                <a:extLst>
                  <a:ext uri="{FF2B5EF4-FFF2-40B4-BE49-F238E27FC236}">
                    <a16:creationId xmlns:a16="http://schemas.microsoft.com/office/drawing/2014/main" id="{B5C9069A-C26B-1940-3CC1-8E8D2CECED0C}"/>
                  </a:ext>
                </a:extLst>
              </p:cNvPr>
              <p:cNvSpPr>
                <a:spLocks noChangeArrowheads="1"/>
              </p:cNvSpPr>
              <p:nvPr/>
            </p:nvSpPr>
            <p:spPr bwMode="auto">
              <a:xfrm>
                <a:off x="3211" y="3375"/>
                <a:ext cx="556" cy="179"/>
              </a:xfrm>
              <a:prstGeom prst="rect">
                <a:avLst/>
              </a:prstGeom>
              <a:solidFill>
                <a:srgbClr val="99C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grpSp>
            <p:nvGrpSpPr>
              <p:cNvPr id="46" name="Group 78">
                <a:extLst>
                  <a:ext uri="{FF2B5EF4-FFF2-40B4-BE49-F238E27FC236}">
                    <a16:creationId xmlns:a16="http://schemas.microsoft.com/office/drawing/2014/main" id="{7EC6F209-3AE9-5207-4D3A-8462A26A5948}"/>
                  </a:ext>
                </a:extLst>
              </p:cNvPr>
              <p:cNvGrpSpPr>
                <a:grpSpLocks/>
              </p:cNvGrpSpPr>
              <p:nvPr/>
            </p:nvGrpSpPr>
            <p:grpSpPr bwMode="auto">
              <a:xfrm>
                <a:off x="4013" y="3464"/>
                <a:ext cx="481" cy="466"/>
                <a:chOff x="4032" y="768"/>
                <a:chExt cx="576" cy="624"/>
              </a:xfrm>
            </p:grpSpPr>
            <p:sp>
              <p:nvSpPr>
                <p:cNvPr id="53" name="Rectangle 79">
                  <a:extLst>
                    <a:ext uri="{FF2B5EF4-FFF2-40B4-BE49-F238E27FC236}">
                      <a16:creationId xmlns:a16="http://schemas.microsoft.com/office/drawing/2014/main" id="{4A1C990A-2E38-A086-92F1-6D58B69C2078}"/>
                    </a:ext>
                  </a:extLst>
                </p:cNvPr>
                <p:cNvSpPr>
                  <a:spLocks noChangeArrowheads="1"/>
                </p:cNvSpPr>
                <p:nvPr/>
              </p:nvSpPr>
              <p:spPr bwMode="auto">
                <a:xfrm>
                  <a:off x="4032" y="768"/>
                  <a:ext cx="576" cy="624"/>
                </a:xfrm>
                <a:prstGeom prst="rect">
                  <a:avLst/>
                </a:prstGeom>
                <a:solidFill>
                  <a:srgbClr val="99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4" name="Line 80">
                  <a:extLst>
                    <a:ext uri="{FF2B5EF4-FFF2-40B4-BE49-F238E27FC236}">
                      <a16:creationId xmlns:a16="http://schemas.microsoft.com/office/drawing/2014/main" id="{38E34439-80B2-56BF-A18B-ADF772DBE8E3}"/>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7" name="Line 81">
                <a:extLst>
                  <a:ext uri="{FF2B5EF4-FFF2-40B4-BE49-F238E27FC236}">
                    <a16:creationId xmlns:a16="http://schemas.microsoft.com/office/drawing/2014/main" id="{5F6F8AB8-85F8-6F4C-A3ED-DBBAA1FE911B}"/>
                  </a:ext>
                </a:extLst>
              </p:cNvPr>
              <p:cNvSpPr>
                <a:spLocks noChangeShapeType="1"/>
              </p:cNvSpPr>
              <p:nvPr/>
            </p:nvSpPr>
            <p:spPr bwMode="auto">
              <a:xfrm>
                <a:off x="3692" y="3482"/>
                <a:ext cx="32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 name="Text Box 82">
                <a:extLst>
                  <a:ext uri="{FF2B5EF4-FFF2-40B4-BE49-F238E27FC236}">
                    <a16:creationId xmlns:a16="http://schemas.microsoft.com/office/drawing/2014/main" id="{F00AD937-2E7A-6267-727B-9186E195EA73}"/>
                  </a:ext>
                </a:extLst>
              </p:cNvPr>
              <p:cNvSpPr txBox="1">
                <a:spLocks noChangeArrowheads="1"/>
              </p:cNvSpPr>
              <p:nvPr/>
            </p:nvSpPr>
            <p:spPr bwMode="auto">
              <a:xfrm>
                <a:off x="3202" y="3160"/>
                <a:ext cx="64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running</a:t>
                </a:r>
              </a:p>
            </p:txBody>
          </p:sp>
          <p:sp>
            <p:nvSpPr>
              <p:cNvPr id="49" name="Text Box 83">
                <a:extLst>
                  <a:ext uri="{FF2B5EF4-FFF2-40B4-BE49-F238E27FC236}">
                    <a16:creationId xmlns:a16="http://schemas.microsoft.com/office/drawing/2014/main" id="{3D074122-C4A4-CC97-E2E8-BC78A00877F2}"/>
                  </a:ext>
                </a:extLst>
              </p:cNvPr>
              <p:cNvSpPr txBox="1">
                <a:spLocks noChangeArrowheads="1"/>
              </p:cNvSpPr>
              <p:nvPr/>
            </p:nvSpPr>
            <p:spPr bwMode="auto">
              <a:xfrm>
                <a:off x="4026" y="3233"/>
                <a:ext cx="4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50" name="Text Box 84">
                <a:extLst>
                  <a:ext uri="{FF2B5EF4-FFF2-40B4-BE49-F238E27FC236}">
                    <a16:creationId xmlns:a16="http://schemas.microsoft.com/office/drawing/2014/main" id="{A27C3EB1-4132-6B4A-4CA2-ADE43FEE3D22}"/>
                  </a:ext>
                </a:extLst>
              </p:cNvPr>
              <p:cNvSpPr txBox="1">
                <a:spLocks noChangeArrowheads="1"/>
              </p:cNvSpPr>
              <p:nvPr/>
            </p:nvSpPr>
            <p:spPr bwMode="auto">
              <a:xfrm>
                <a:off x="4133" y="3733"/>
                <a:ext cx="28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p>
            </p:txBody>
          </p:sp>
          <p:sp>
            <p:nvSpPr>
              <p:cNvPr id="51" name="Text Box 85">
                <a:extLst>
                  <a:ext uri="{FF2B5EF4-FFF2-40B4-BE49-F238E27FC236}">
                    <a16:creationId xmlns:a16="http://schemas.microsoft.com/office/drawing/2014/main" id="{E3587821-3A93-8130-BA79-DD8EB366E0D8}"/>
                  </a:ext>
                </a:extLst>
              </p:cNvPr>
              <p:cNvSpPr txBox="1">
                <a:spLocks noChangeArrowheads="1"/>
              </p:cNvSpPr>
              <p:nvPr/>
            </p:nvSpPr>
            <p:spPr bwMode="auto">
              <a:xfrm>
                <a:off x="3665" y="3733"/>
                <a:ext cx="36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p>
            </p:txBody>
          </p:sp>
          <p:sp>
            <p:nvSpPr>
              <p:cNvPr id="52" name="Text Box 86">
                <a:extLst>
                  <a:ext uri="{FF2B5EF4-FFF2-40B4-BE49-F238E27FC236}">
                    <a16:creationId xmlns:a16="http://schemas.microsoft.com/office/drawing/2014/main" id="{ECD9326C-6663-1EF5-D8D7-217EADE166F3}"/>
                  </a:ext>
                </a:extLst>
              </p:cNvPr>
              <p:cNvSpPr txBox="1">
                <a:spLocks noChangeArrowheads="1"/>
              </p:cNvSpPr>
              <p:nvPr/>
            </p:nvSpPr>
            <p:spPr bwMode="auto">
              <a:xfrm>
                <a:off x="3959" y="3939"/>
                <a:ext cx="7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运行指针</a:t>
                </a:r>
              </a:p>
            </p:txBody>
          </p:sp>
        </p:grpSp>
        <p:sp>
          <p:nvSpPr>
            <p:cNvPr id="19" name="Rectangle 11">
              <a:extLst>
                <a:ext uri="{FF2B5EF4-FFF2-40B4-BE49-F238E27FC236}">
                  <a16:creationId xmlns:a16="http://schemas.microsoft.com/office/drawing/2014/main" id="{D039628C-4075-11E0-5BDE-AA548258D3C3}"/>
                </a:ext>
              </a:extLst>
            </p:cNvPr>
            <p:cNvSpPr>
              <a:spLocks noChangeArrowheads="1"/>
            </p:cNvSpPr>
            <p:nvPr/>
          </p:nvSpPr>
          <p:spPr bwMode="auto">
            <a:xfrm>
              <a:off x="817" y="2080"/>
              <a:ext cx="561" cy="162"/>
            </a:xfrm>
            <a:prstGeom prst="rect">
              <a:avLst/>
            </a:prstGeom>
            <a:solidFill>
              <a:srgbClr val="FFFF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C0C0C0"/>
                  </a:outerShdw>
                </a:effectLst>
              </a:endParaRPr>
            </a:p>
          </p:txBody>
        </p:sp>
        <p:sp>
          <p:nvSpPr>
            <p:cNvPr id="20" name="Rectangle 13">
              <a:extLst>
                <a:ext uri="{FF2B5EF4-FFF2-40B4-BE49-F238E27FC236}">
                  <a16:creationId xmlns:a16="http://schemas.microsoft.com/office/drawing/2014/main" id="{543DB24A-BBF7-F453-6F35-C5358EF1E46F}"/>
                </a:ext>
              </a:extLst>
            </p:cNvPr>
            <p:cNvSpPr>
              <a:spLocks noChangeArrowheads="1"/>
            </p:cNvSpPr>
            <p:nvPr/>
          </p:nvSpPr>
          <p:spPr bwMode="auto">
            <a:xfrm>
              <a:off x="3649" y="2179"/>
              <a:ext cx="486" cy="422"/>
            </a:xfrm>
            <a:prstGeom prst="rect">
              <a:avLst/>
            </a:prstGeom>
            <a:solidFill>
              <a:srgbClr val="FFC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sp>
          <p:nvSpPr>
            <p:cNvPr id="21" name="Line 14">
              <a:extLst>
                <a:ext uri="{FF2B5EF4-FFF2-40B4-BE49-F238E27FC236}">
                  <a16:creationId xmlns:a16="http://schemas.microsoft.com/office/drawing/2014/main" id="{5A01CB5B-0B62-6ADF-F25D-DAD29955B834}"/>
                </a:ext>
              </a:extLst>
            </p:cNvPr>
            <p:cNvSpPr>
              <a:spLocks noChangeShapeType="1"/>
            </p:cNvSpPr>
            <p:nvPr/>
          </p:nvSpPr>
          <p:spPr bwMode="auto">
            <a:xfrm>
              <a:off x="3649" y="2471"/>
              <a:ext cx="4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 name="Group 15">
              <a:extLst>
                <a:ext uri="{FF2B5EF4-FFF2-40B4-BE49-F238E27FC236}">
                  <a16:creationId xmlns:a16="http://schemas.microsoft.com/office/drawing/2014/main" id="{882DE4DD-1C3D-9633-D19D-D36C74D84CB6}"/>
                </a:ext>
              </a:extLst>
            </p:cNvPr>
            <p:cNvGrpSpPr>
              <a:grpSpLocks/>
            </p:cNvGrpSpPr>
            <p:nvPr/>
          </p:nvGrpSpPr>
          <p:grpSpPr bwMode="auto">
            <a:xfrm>
              <a:off x="2436" y="2161"/>
              <a:ext cx="485" cy="422"/>
              <a:chOff x="4032" y="768"/>
              <a:chExt cx="576" cy="624"/>
            </a:xfrm>
          </p:grpSpPr>
          <p:sp>
            <p:nvSpPr>
              <p:cNvPr id="43" name="Rectangle 16">
                <a:extLst>
                  <a:ext uri="{FF2B5EF4-FFF2-40B4-BE49-F238E27FC236}">
                    <a16:creationId xmlns:a16="http://schemas.microsoft.com/office/drawing/2014/main" id="{FFEB6722-6263-E567-334A-BAB6D6624202}"/>
                  </a:ext>
                </a:extLst>
              </p:cNvPr>
              <p:cNvSpPr>
                <a:spLocks noChangeArrowheads="1"/>
              </p:cNvSpPr>
              <p:nvPr/>
            </p:nvSpPr>
            <p:spPr bwMode="auto">
              <a:xfrm>
                <a:off x="4032" y="768"/>
                <a:ext cx="576" cy="624"/>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4" name="Line 17">
                <a:extLst>
                  <a:ext uri="{FF2B5EF4-FFF2-40B4-BE49-F238E27FC236}">
                    <a16:creationId xmlns:a16="http://schemas.microsoft.com/office/drawing/2014/main" id="{87C693EF-25EB-2C19-564F-10A73F510478}"/>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3" name="Rectangle 19">
              <a:extLst>
                <a:ext uri="{FF2B5EF4-FFF2-40B4-BE49-F238E27FC236}">
                  <a16:creationId xmlns:a16="http://schemas.microsoft.com/office/drawing/2014/main" id="{8B8D1869-A391-AAA6-29D0-214DFC01C859}"/>
                </a:ext>
              </a:extLst>
            </p:cNvPr>
            <p:cNvSpPr>
              <a:spLocks noChangeArrowheads="1"/>
            </p:cNvSpPr>
            <p:nvPr/>
          </p:nvSpPr>
          <p:spPr bwMode="auto">
            <a:xfrm>
              <a:off x="1626" y="2161"/>
              <a:ext cx="486" cy="422"/>
            </a:xfrm>
            <a:prstGeom prst="rect">
              <a:avLst/>
            </a:prstGeom>
            <a:solidFill>
              <a:srgbClr val="FFC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sp>
          <p:nvSpPr>
            <p:cNvPr id="24" name="Line 20">
              <a:extLst>
                <a:ext uri="{FF2B5EF4-FFF2-40B4-BE49-F238E27FC236}">
                  <a16:creationId xmlns:a16="http://schemas.microsoft.com/office/drawing/2014/main" id="{7674458B-544A-DEAF-ACE1-ACF083E22744}"/>
                </a:ext>
              </a:extLst>
            </p:cNvPr>
            <p:cNvSpPr>
              <a:spLocks noChangeShapeType="1"/>
            </p:cNvSpPr>
            <p:nvPr/>
          </p:nvSpPr>
          <p:spPr bwMode="auto">
            <a:xfrm>
              <a:off x="1626" y="2453"/>
              <a:ext cx="4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1">
              <a:extLst>
                <a:ext uri="{FF2B5EF4-FFF2-40B4-BE49-F238E27FC236}">
                  <a16:creationId xmlns:a16="http://schemas.microsoft.com/office/drawing/2014/main" id="{680E2404-8A2B-05DE-BC58-1E4D595BEB2A}"/>
                </a:ext>
              </a:extLst>
            </p:cNvPr>
            <p:cNvSpPr>
              <a:spLocks noChangeShapeType="1"/>
            </p:cNvSpPr>
            <p:nvPr/>
          </p:nvSpPr>
          <p:spPr bwMode="auto">
            <a:xfrm>
              <a:off x="1302" y="2159"/>
              <a:ext cx="32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Line 22">
              <a:extLst>
                <a:ext uri="{FF2B5EF4-FFF2-40B4-BE49-F238E27FC236}">
                  <a16:creationId xmlns:a16="http://schemas.microsoft.com/office/drawing/2014/main" id="{445DEE41-5DC4-5297-C22B-09F4E9EF849F}"/>
                </a:ext>
              </a:extLst>
            </p:cNvPr>
            <p:cNvSpPr>
              <a:spLocks noChangeShapeType="1"/>
            </p:cNvSpPr>
            <p:nvPr/>
          </p:nvSpPr>
          <p:spPr bwMode="auto">
            <a:xfrm>
              <a:off x="2030" y="2517"/>
              <a:ext cx="2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24">
              <a:extLst>
                <a:ext uri="{FF2B5EF4-FFF2-40B4-BE49-F238E27FC236}">
                  <a16:creationId xmlns:a16="http://schemas.microsoft.com/office/drawing/2014/main" id="{296E84CB-E43D-4D77-73A9-A62C0DD17BE0}"/>
                </a:ext>
              </a:extLst>
            </p:cNvPr>
            <p:cNvSpPr>
              <a:spLocks noChangeShapeType="1"/>
            </p:cNvSpPr>
            <p:nvPr/>
          </p:nvSpPr>
          <p:spPr bwMode="auto">
            <a:xfrm>
              <a:off x="2232" y="2160"/>
              <a:ext cx="0" cy="3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25">
              <a:extLst>
                <a:ext uri="{FF2B5EF4-FFF2-40B4-BE49-F238E27FC236}">
                  <a16:creationId xmlns:a16="http://schemas.microsoft.com/office/drawing/2014/main" id="{BFFECCF7-E597-ED0D-7696-2717C8F590DB}"/>
                </a:ext>
              </a:extLst>
            </p:cNvPr>
            <p:cNvSpPr>
              <a:spLocks noChangeShapeType="1"/>
            </p:cNvSpPr>
            <p:nvPr/>
          </p:nvSpPr>
          <p:spPr bwMode="auto">
            <a:xfrm>
              <a:off x="2840" y="2534"/>
              <a:ext cx="2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26">
              <a:extLst>
                <a:ext uri="{FF2B5EF4-FFF2-40B4-BE49-F238E27FC236}">
                  <a16:creationId xmlns:a16="http://schemas.microsoft.com/office/drawing/2014/main" id="{FD56159B-2190-6F77-072B-A932B64E08C5}"/>
                </a:ext>
              </a:extLst>
            </p:cNvPr>
            <p:cNvSpPr>
              <a:spLocks noChangeShapeType="1"/>
            </p:cNvSpPr>
            <p:nvPr/>
          </p:nvSpPr>
          <p:spPr bwMode="auto">
            <a:xfrm>
              <a:off x="3042" y="2177"/>
              <a:ext cx="20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27">
              <a:extLst>
                <a:ext uri="{FF2B5EF4-FFF2-40B4-BE49-F238E27FC236}">
                  <a16:creationId xmlns:a16="http://schemas.microsoft.com/office/drawing/2014/main" id="{E63B0984-7F79-A9AB-DB5B-C5019B379424}"/>
                </a:ext>
              </a:extLst>
            </p:cNvPr>
            <p:cNvSpPr>
              <a:spLocks noChangeShapeType="1"/>
            </p:cNvSpPr>
            <p:nvPr/>
          </p:nvSpPr>
          <p:spPr bwMode="auto">
            <a:xfrm>
              <a:off x="3042" y="2177"/>
              <a:ext cx="0" cy="3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Line 29">
              <a:extLst>
                <a:ext uri="{FF2B5EF4-FFF2-40B4-BE49-F238E27FC236}">
                  <a16:creationId xmlns:a16="http://schemas.microsoft.com/office/drawing/2014/main" id="{AD3A5328-0777-2A89-84BC-228E9F52B67F}"/>
                </a:ext>
              </a:extLst>
            </p:cNvPr>
            <p:cNvSpPr>
              <a:spLocks noChangeShapeType="1"/>
            </p:cNvSpPr>
            <p:nvPr/>
          </p:nvSpPr>
          <p:spPr bwMode="auto">
            <a:xfrm>
              <a:off x="3447" y="2177"/>
              <a:ext cx="20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Text Box 30">
              <a:extLst>
                <a:ext uri="{FF2B5EF4-FFF2-40B4-BE49-F238E27FC236}">
                  <a16:creationId xmlns:a16="http://schemas.microsoft.com/office/drawing/2014/main" id="{0AF2077A-88F2-2CEC-A8EA-3D54319CB9F6}"/>
                </a:ext>
              </a:extLst>
            </p:cNvPr>
            <p:cNvSpPr txBox="1">
              <a:spLocks noChangeArrowheads="1"/>
            </p:cNvSpPr>
            <p:nvPr/>
          </p:nvSpPr>
          <p:spPr bwMode="auto">
            <a:xfrm>
              <a:off x="659" y="1858"/>
              <a:ext cx="89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err="1">
                  <a:solidFill>
                    <a:schemeClr val="tx1"/>
                  </a:solidFill>
                  <a:latin typeface="Times New Roman" panose="02020603050405020304" pitchFamily="18" charset="0"/>
                </a:rPr>
                <a:t>ready_q_start</a:t>
              </a:r>
              <a:endParaRPr kumimoji="1" lang="en-US" altLang="zh-CN" sz="1600" b="1" dirty="0">
                <a:solidFill>
                  <a:schemeClr val="tx1"/>
                </a:solidFill>
                <a:latin typeface="Times New Roman" panose="02020603050405020304" pitchFamily="18" charset="0"/>
              </a:endParaRPr>
            </a:p>
          </p:txBody>
        </p:sp>
        <p:sp>
          <p:nvSpPr>
            <p:cNvPr id="33" name="Text Box 31">
              <a:extLst>
                <a:ext uri="{FF2B5EF4-FFF2-40B4-BE49-F238E27FC236}">
                  <a16:creationId xmlns:a16="http://schemas.microsoft.com/office/drawing/2014/main" id="{4965A54C-9DB1-BDDD-551B-6C68A3126435}"/>
                </a:ext>
              </a:extLst>
            </p:cNvPr>
            <p:cNvSpPr txBox="1">
              <a:spLocks noChangeArrowheads="1"/>
            </p:cNvSpPr>
            <p:nvPr/>
          </p:nvSpPr>
          <p:spPr bwMode="auto">
            <a:xfrm>
              <a:off x="3811" y="2423"/>
              <a:ext cx="28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Symbol" panose="05050102010706020507" pitchFamily="18" charset="2"/>
                </a:rPr>
                <a:t></a:t>
              </a:r>
            </a:p>
          </p:txBody>
        </p:sp>
        <p:sp>
          <p:nvSpPr>
            <p:cNvPr id="34" name="Rectangle 32">
              <a:extLst>
                <a:ext uri="{FF2B5EF4-FFF2-40B4-BE49-F238E27FC236}">
                  <a16:creationId xmlns:a16="http://schemas.microsoft.com/office/drawing/2014/main" id="{69A001AE-0C21-DD72-E4B0-44BBC7C67FCB}"/>
                </a:ext>
              </a:extLst>
            </p:cNvPr>
            <p:cNvSpPr>
              <a:spLocks noChangeArrowheads="1"/>
            </p:cNvSpPr>
            <p:nvPr/>
          </p:nvSpPr>
          <p:spPr bwMode="auto">
            <a:xfrm>
              <a:off x="817" y="2080"/>
              <a:ext cx="561" cy="162"/>
            </a:xfrm>
            <a:prstGeom prst="rect">
              <a:avLst/>
            </a:prstGeom>
            <a:solidFill>
              <a:srgbClr val="FFC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sp>
          <p:nvSpPr>
            <p:cNvPr id="35" name="Text Box 53">
              <a:extLst>
                <a:ext uri="{FF2B5EF4-FFF2-40B4-BE49-F238E27FC236}">
                  <a16:creationId xmlns:a16="http://schemas.microsoft.com/office/drawing/2014/main" id="{6BF56C65-6A9A-3F13-0E0F-D7FF108CA2CB}"/>
                </a:ext>
              </a:extLst>
            </p:cNvPr>
            <p:cNvSpPr txBox="1">
              <a:spLocks noChangeArrowheads="1"/>
            </p:cNvSpPr>
            <p:nvPr/>
          </p:nvSpPr>
          <p:spPr bwMode="auto">
            <a:xfrm>
              <a:off x="1680" y="1923"/>
              <a:ext cx="48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6" name="Text Box 54">
              <a:extLst>
                <a:ext uri="{FF2B5EF4-FFF2-40B4-BE49-F238E27FC236}">
                  <a16:creationId xmlns:a16="http://schemas.microsoft.com/office/drawing/2014/main" id="{6F45BAF8-2B3B-5262-6C26-24228E32CAAB}"/>
                </a:ext>
              </a:extLst>
            </p:cNvPr>
            <p:cNvSpPr txBox="1">
              <a:spLocks noChangeArrowheads="1"/>
            </p:cNvSpPr>
            <p:nvPr/>
          </p:nvSpPr>
          <p:spPr bwMode="auto">
            <a:xfrm>
              <a:off x="2462" y="1932"/>
              <a:ext cx="51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2</a:t>
              </a:r>
            </a:p>
          </p:txBody>
        </p:sp>
        <p:sp>
          <p:nvSpPr>
            <p:cNvPr id="37" name="Text Box 55">
              <a:extLst>
                <a:ext uri="{FF2B5EF4-FFF2-40B4-BE49-F238E27FC236}">
                  <a16:creationId xmlns:a16="http://schemas.microsoft.com/office/drawing/2014/main" id="{B3633C26-29FA-EE33-2D85-EDD1E279A0D3}"/>
                </a:ext>
              </a:extLst>
            </p:cNvPr>
            <p:cNvSpPr txBox="1">
              <a:spLocks noChangeArrowheads="1"/>
            </p:cNvSpPr>
            <p:nvPr/>
          </p:nvSpPr>
          <p:spPr bwMode="auto">
            <a:xfrm>
              <a:off x="3695" y="1950"/>
              <a:ext cx="4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9</a:t>
              </a:r>
              <a:endParaRPr kumimoji="1" lang="en-US" altLang="zh-CN" sz="1600" b="1">
                <a:solidFill>
                  <a:schemeClr val="tx1"/>
                </a:solidFill>
                <a:latin typeface="Times New Roman" panose="02020603050405020304" pitchFamily="18" charset="0"/>
              </a:endParaRPr>
            </a:p>
          </p:txBody>
        </p:sp>
        <p:sp>
          <p:nvSpPr>
            <p:cNvPr id="38" name="Text Box 56">
              <a:extLst>
                <a:ext uri="{FF2B5EF4-FFF2-40B4-BE49-F238E27FC236}">
                  <a16:creationId xmlns:a16="http://schemas.microsoft.com/office/drawing/2014/main" id="{C904FAFF-2932-859D-7777-8311FB8548A4}"/>
                </a:ext>
              </a:extLst>
            </p:cNvPr>
            <p:cNvSpPr txBox="1">
              <a:spLocks noChangeArrowheads="1"/>
            </p:cNvSpPr>
            <p:nvPr/>
          </p:nvSpPr>
          <p:spPr bwMode="auto">
            <a:xfrm>
              <a:off x="2229" y="2626"/>
              <a:ext cx="113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就绪队列结构</a:t>
              </a:r>
            </a:p>
          </p:txBody>
        </p:sp>
        <p:sp>
          <p:nvSpPr>
            <p:cNvPr id="39" name="Text Box 57">
              <a:extLst>
                <a:ext uri="{FF2B5EF4-FFF2-40B4-BE49-F238E27FC236}">
                  <a16:creationId xmlns:a16="http://schemas.microsoft.com/office/drawing/2014/main" id="{A67C7E76-93BE-D6AB-0B62-CDB9FAB93B15}"/>
                </a:ext>
              </a:extLst>
            </p:cNvPr>
            <p:cNvSpPr txBox="1">
              <a:spLocks noChangeArrowheads="1"/>
            </p:cNvSpPr>
            <p:nvPr/>
          </p:nvSpPr>
          <p:spPr bwMode="auto">
            <a:xfrm>
              <a:off x="1257" y="2394"/>
              <a:ext cx="36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p>
          </p:txBody>
        </p:sp>
        <p:sp>
          <p:nvSpPr>
            <p:cNvPr id="40" name="Text Box 93">
              <a:extLst>
                <a:ext uri="{FF2B5EF4-FFF2-40B4-BE49-F238E27FC236}">
                  <a16:creationId xmlns:a16="http://schemas.microsoft.com/office/drawing/2014/main" id="{0B2BB034-6F84-6C92-3421-FF98135E7A8F}"/>
                </a:ext>
              </a:extLst>
            </p:cNvPr>
            <p:cNvSpPr txBox="1">
              <a:spLocks noChangeArrowheads="1"/>
            </p:cNvSpPr>
            <p:nvPr/>
          </p:nvSpPr>
          <p:spPr bwMode="auto">
            <a:xfrm>
              <a:off x="3219" y="2050"/>
              <a:ext cx="28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endParaRPr>
            </a:p>
          </p:txBody>
        </p:sp>
        <p:sp>
          <p:nvSpPr>
            <p:cNvPr id="41" name="Line 101">
              <a:extLst>
                <a:ext uri="{FF2B5EF4-FFF2-40B4-BE49-F238E27FC236}">
                  <a16:creationId xmlns:a16="http://schemas.microsoft.com/office/drawing/2014/main" id="{B6FB63DE-23F6-6E62-91AA-C82F23727631}"/>
                </a:ext>
              </a:extLst>
            </p:cNvPr>
            <p:cNvSpPr>
              <a:spLocks noChangeShapeType="1"/>
            </p:cNvSpPr>
            <p:nvPr/>
          </p:nvSpPr>
          <p:spPr bwMode="auto">
            <a:xfrm>
              <a:off x="2236" y="2163"/>
              <a:ext cx="2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Text Box 103">
              <a:extLst>
                <a:ext uri="{FF2B5EF4-FFF2-40B4-BE49-F238E27FC236}">
                  <a16:creationId xmlns:a16="http://schemas.microsoft.com/office/drawing/2014/main" id="{F33D0048-B1A1-DF4C-737A-8AD7C3EC0E33}"/>
                </a:ext>
              </a:extLst>
            </p:cNvPr>
            <p:cNvSpPr txBox="1">
              <a:spLocks noChangeArrowheads="1"/>
            </p:cNvSpPr>
            <p:nvPr/>
          </p:nvSpPr>
          <p:spPr bwMode="auto">
            <a:xfrm>
              <a:off x="2011" y="3756"/>
              <a:ext cx="1621" cy="24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进程队列结构示例</a:t>
              </a:r>
            </a:p>
          </p:txBody>
        </p:sp>
      </p:grpSp>
    </p:spTree>
    <p:extLst>
      <p:ext uri="{BB962C8B-B14F-4D97-AF65-F5344CB8AC3E}">
        <p14:creationId xmlns:p14="http://schemas.microsoft.com/office/powerpoint/2010/main" val="1238183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51E11-B75E-BF96-A751-309D0887ACA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p>
        </p:txBody>
      </p:sp>
      <p:sp>
        <p:nvSpPr>
          <p:cNvPr id="3" name="内容占位符 2">
            <a:extLst>
              <a:ext uri="{FF2B5EF4-FFF2-40B4-BE49-F238E27FC236}">
                <a16:creationId xmlns:a16="http://schemas.microsoft.com/office/drawing/2014/main" id="{E8ED856E-B7E5-EAF9-B932-F4481B08068D}"/>
              </a:ext>
            </a:extLst>
          </p:cNvPr>
          <p:cNvSpPr>
            <a:spLocks noGrp="1"/>
          </p:cNvSpPr>
          <p:nvPr>
            <p:ph idx="1"/>
          </p:nvPr>
        </p:nvSpPr>
        <p:spPr/>
        <p:txBody>
          <a:bodyPr/>
          <a:lstStyle/>
          <a:p>
            <a:pPr eaLnBrk="1" hangingPunct="1">
              <a:lnSpc>
                <a:spcPct val="100000"/>
              </a:lnSpc>
              <a:spcBef>
                <a:spcPct val="20000"/>
              </a:spcBef>
              <a:buFont typeface="Wingdings" panose="05000000000000000000" pitchFamily="2" charset="2"/>
              <a:buNone/>
            </a:pPr>
            <a:r>
              <a:rPr lang="en-US" altLang="zh-CN" sz="2400" b="0" dirty="0">
                <a:solidFill>
                  <a:srgbClr val="000099"/>
                </a:solidFill>
                <a:latin typeface="Times New Roman" panose="02020603050405020304" pitchFamily="18" charset="0"/>
              </a:rPr>
              <a:t>③</a:t>
            </a:r>
            <a:r>
              <a:rPr lang="en-US" altLang="zh-CN" sz="2400" b="0" dirty="0">
                <a:solidFill>
                  <a:srgbClr val="000099"/>
                </a:solidFill>
                <a:latin typeface="宋体" panose="02010600030101010101" pitchFamily="2" charset="-122"/>
              </a:rPr>
              <a:t> </a:t>
            </a:r>
            <a:r>
              <a:rPr lang="zh-CN" altLang="en-US" sz="2400" b="0" dirty="0">
                <a:solidFill>
                  <a:srgbClr val="000099"/>
                </a:solidFill>
                <a:latin typeface="Times New Roman" panose="02020603050405020304" pitchFamily="18" charset="0"/>
              </a:rPr>
              <a:t>当前队列指针</a:t>
            </a:r>
            <a:r>
              <a:rPr lang="en-US" altLang="zh-CN" sz="2400" b="0" dirty="0">
                <a:solidFill>
                  <a:srgbClr val="000099"/>
                </a:solidFill>
                <a:latin typeface="Times New Roman" panose="02020603050405020304" pitchFamily="18" charset="0"/>
              </a:rPr>
              <a:t>next</a:t>
            </a:r>
          </a:p>
          <a:p>
            <a:pPr eaLnBrk="1" hangingPunct="1">
              <a:lnSpc>
                <a:spcPct val="100000"/>
              </a:lnSpc>
              <a:spcBef>
                <a:spcPct val="20000"/>
              </a:spcBef>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该项登记了处于同一状态的下一个进程的 </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地址。</a:t>
            </a: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Times New Roman" panose="02020603050405020304" pitchFamily="18" charset="0"/>
              </a:rPr>
              <a:t>④</a:t>
            </a:r>
            <a:r>
              <a:rPr lang="zh-CN" altLang="en-US" sz="2400" b="0" dirty="0">
                <a:solidFill>
                  <a:srgbClr val="000099"/>
                </a:solidFill>
                <a:latin typeface="宋体" panose="02010600030101010101" pitchFamily="2" charset="-122"/>
              </a:rPr>
              <a:t> </a:t>
            </a:r>
            <a:r>
              <a:rPr lang="zh-CN" altLang="en-US" sz="2400" b="0" dirty="0">
                <a:solidFill>
                  <a:srgbClr val="000099"/>
                </a:solidFill>
                <a:latin typeface="Times New Roman" panose="02020603050405020304" pitchFamily="18" charset="0"/>
              </a:rPr>
              <a:t>进程优先级</a:t>
            </a: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反映了进程要求</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的紧迫程度。</a:t>
            </a: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Times New Roman" panose="02020603050405020304" pitchFamily="18" charset="0"/>
              </a:rPr>
              <a:t>⑤</a:t>
            </a:r>
            <a:r>
              <a:rPr lang="zh-CN" altLang="en-US" sz="2400" b="0" dirty="0">
                <a:solidFill>
                  <a:srgbClr val="000099"/>
                </a:solidFill>
                <a:latin typeface="宋体" panose="02010600030101010101" pitchFamily="2" charset="-122"/>
              </a:rPr>
              <a:t> </a:t>
            </a:r>
            <a:r>
              <a:rPr lang="en-US" altLang="zh-CN" sz="2400" b="0" dirty="0">
                <a:solidFill>
                  <a:srgbClr val="000099"/>
                </a:solidFill>
                <a:latin typeface="Times New Roman" panose="02020603050405020304" pitchFamily="18" charset="0"/>
              </a:rPr>
              <a:t>CPU</a:t>
            </a:r>
            <a:r>
              <a:rPr lang="zh-CN" altLang="en-US" sz="2400" b="0" dirty="0">
                <a:solidFill>
                  <a:srgbClr val="000099"/>
                </a:solidFill>
                <a:latin typeface="Times New Roman" panose="02020603050405020304" pitchFamily="18" charset="0"/>
              </a:rPr>
              <a:t>现场保护区</a:t>
            </a:r>
          </a:p>
          <a:p>
            <a:pPr eaLnBrk="1" hangingPunct="1">
              <a:lnSpc>
                <a:spcPct val="100000"/>
              </a:lnSpc>
              <a:spcBef>
                <a:spcPct val="10000"/>
              </a:spcBef>
              <a:buFont typeface="Wingdings" panose="05000000000000000000" pitchFamily="2" charset="2"/>
              <a:buNone/>
            </a:pPr>
            <a:r>
              <a:rPr lang="zh-CN" altLang="en-US" sz="2400" b="0" dirty="0">
                <a:solidFill>
                  <a:schemeClr val="tx1"/>
                </a:solidFill>
                <a:latin typeface="Times New Roman" panose="02020603050405020304" pitchFamily="18" charset="0"/>
              </a:rPr>
              <a:t>      当进程由于某种原因释放处理机时，</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现场信息被保存</a:t>
            </a:r>
          </a:p>
          <a:p>
            <a:pPr eaLnBrk="1" hangingPunct="1">
              <a:lnSpc>
                <a:spcPct val="100000"/>
              </a:lnSpc>
              <a:spcBef>
                <a:spcPct val="10000"/>
              </a:spcBef>
              <a:buFont typeface="Wingdings" panose="05000000000000000000" pitchFamily="2" charset="2"/>
              <a:buNone/>
            </a:pPr>
            <a:r>
              <a:rPr lang="zh-CN" altLang="en-US" sz="2400" b="0" dirty="0">
                <a:solidFill>
                  <a:schemeClr val="tx1"/>
                </a:solidFill>
                <a:latin typeface="Times New Roman" panose="02020603050405020304" pitchFamily="18" charset="0"/>
              </a:rPr>
              <a:t>      在</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的该区域中。</a:t>
            </a: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⑥ </a:t>
            </a:r>
            <a:r>
              <a:rPr lang="zh-CN" altLang="en-US" sz="2400" b="0" dirty="0">
                <a:solidFill>
                  <a:srgbClr val="000099"/>
                </a:solidFill>
                <a:latin typeface="Times New Roman" panose="02020603050405020304" pitchFamily="18" charset="0"/>
              </a:rPr>
              <a:t>通信信息</a:t>
            </a: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进程间进行通信时所记录的有关信息。</a:t>
            </a: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⑦ </a:t>
            </a:r>
            <a:r>
              <a:rPr lang="zh-CN" altLang="en-US" sz="2400" b="0" dirty="0">
                <a:solidFill>
                  <a:srgbClr val="000099"/>
                </a:solidFill>
                <a:latin typeface="Times New Roman" panose="02020603050405020304" pitchFamily="18" charset="0"/>
              </a:rPr>
              <a:t>家族联系</a:t>
            </a: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指明本进程与家族的联系</a:t>
            </a: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⑧ </a:t>
            </a:r>
            <a:r>
              <a:rPr lang="zh-CN" altLang="en-US" sz="2400" b="0" dirty="0">
                <a:solidFill>
                  <a:srgbClr val="000099"/>
                </a:solidFill>
                <a:latin typeface="Times New Roman" panose="02020603050405020304" pitchFamily="18" charset="0"/>
              </a:rPr>
              <a:t>占有资源清单</a:t>
            </a:r>
            <a:r>
              <a:rPr lang="zh-CN" altLang="en-US" sz="2400" b="0" dirty="0">
                <a:solidFill>
                  <a:schemeClr val="tx1"/>
                </a:solidFill>
                <a:latin typeface="Times New Roman" panose="02020603050405020304" pitchFamily="18" charset="0"/>
              </a:rPr>
              <a:t>        </a:t>
            </a:r>
          </a:p>
          <a:p>
            <a:pPr marL="0" indent="0">
              <a:buNone/>
            </a:pPr>
            <a:endParaRPr lang="zh-CN" altLang="en-US" sz="2400" dirty="0"/>
          </a:p>
        </p:txBody>
      </p:sp>
    </p:spTree>
    <p:extLst>
      <p:ext uri="{BB962C8B-B14F-4D97-AF65-F5344CB8AC3E}">
        <p14:creationId xmlns:p14="http://schemas.microsoft.com/office/powerpoint/2010/main" val="1149812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solidFill>
                  <a:srgbClr val="FF0000"/>
                </a:solidFill>
              </a:rPr>
              <a:t>进程控制</a:t>
            </a:r>
          </a:p>
          <a:p>
            <a:r>
              <a:rPr lang="zh-CN" altLang="en-US" dirty="0"/>
              <a:t>进程的相互制约关系</a:t>
            </a:r>
          </a:p>
          <a:p>
            <a:r>
              <a:rPr lang="zh-CN" altLang="en-US" dirty="0"/>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241989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C39A5-C6DA-8C6B-7951-B3DE05E51049}"/>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3" name="内容占位符 2">
            <a:extLst>
              <a:ext uri="{FF2B5EF4-FFF2-40B4-BE49-F238E27FC236}">
                <a16:creationId xmlns:a16="http://schemas.microsoft.com/office/drawing/2014/main" id="{213F7AB1-22B6-7838-5E1A-E9565CD558F1}"/>
              </a:ext>
            </a:extLst>
          </p:cNvPr>
          <p:cNvSpPr>
            <a:spLocks noGrp="1"/>
          </p:cNvSpPr>
          <p:nvPr>
            <p:ph idx="1"/>
          </p:nvPr>
        </p:nvSpPr>
        <p:spPr>
          <a:xfrm>
            <a:off x="487822" y="836539"/>
            <a:ext cx="10624463" cy="2592461"/>
          </a:xfrm>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1.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进程控制的概念</a:t>
            </a:r>
          </a:p>
          <a:p>
            <a:pPr marL="0" indent="0">
              <a:buNone/>
              <a:defRPr/>
            </a:pPr>
            <a:r>
              <a:rPr lang="zh-CN" altLang="en-US" dirty="0">
                <a:solidFill>
                  <a:prstClr val="black"/>
                </a:solidFill>
              </a:rPr>
              <a:t>      </a:t>
            </a:r>
            <a:r>
              <a:rPr lang="en-US" altLang="zh-CN" dirty="0">
                <a:solidFill>
                  <a:prstClr val="black"/>
                </a:solidFill>
              </a:rPr>
              <a:t>(1) </a:t>
            </a:r>
            <a:r>
              <a:rPr lang="zh-CN" altLang="en-US" dirty="0">
                <a:solidFill>
                  <a:prstClr val="black"/>
                </a:solidFill>
              </a:rPr>
              <a:t>进程控制的职责</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prstClr val="black"/>
                </a:solidFill>
              </a:rPr>
              <a:t>                对系统中的进程实施有效的管理，负责进程状态的改变。</a:t>
            </a:r>
          </a:p>
          <a:p>
            <a:pPr eaLnBrk="1" hangingPunct="1">
              <a:lnSpc>
                <a:spcPct val="130000"/>
              </a:lnSpc>
              <a:buClr>
                <a:schemeClr val="tx2"/>
              </a:buClr>
              <a:buSzPct val="95000"/>
              <a:buFont typeface="Wingdings" panose="05000000000000000000" pitchFamily="2" charset="2"/>
              <a:buNone/>
              <a:defRPr/>
            </a:pPr>
            <a:r>
              <a:rPr lang="zh-CN" altLang="en-US" sz="2800" b="0" dirty="0">
                <a:solidFill>
                  <a:schemeClr val="tx1"/>
                </a:solidFill>
                <a:latin typeface="Times New Roman" panose="02020603050405020304" pitchFamily="18" charset="0"/>
              </a:rPr>
              <a:t>       </a:t>
            </a:r>
            <a:r>
              <a:rPr lang="zh-CN" altLang="en-US" sz="2400" b="0" dirty="0">
                <a:solidFill>
                  <a:srgbClr val="000099"/>
                </a:solidFill>
                <a:latin typeface="Times New Roman" panose="02020603050405020304" pitchFamily="18" charset="0"/>
                <a:ea typeface="微软雅黑"/>
              </a:rPr>
              <a:t>① 进程状态变化</a:t>
            </a:r>
          </a:p>
          <a:p>
            <a:pPr marL="0" indent="0">
              <a:buNone/>
            </a:pPr>
            <a:endParaRPr lang="zh-CN" altLang="en-US" dirty="0"/>
          </a:p>
        </p:txBody>
      </p:sp>
      <p:sp>
        <p:nvSpPr>
          <p:cNvPr id="4" name="Text Box 9">
            <a:extLst>
              <a:ext uri="{FF2B5EF4-FFF2-40B4-BE49-F238E27FC236}">
                <a16:creationId xmlns:a16="http://schemas.microsoft.com/office/drawing/2014/main" id="{BD703053-5F6C-C31E-5216-8861EA881CAE}"/>
              </a:ext>
            </a:extLst>
          </p:cNvPr>
          <p:cNvSpPr txBox="1">
            <a:spLocks noChangeArrowheads="1"/>
          </p:cNvSpPr>
          <p:nvPr/>
        </p:nvSpPr>
        <p:spPr bwMode="auto">
          <a:xfrm>
            <a:off x="3316288" y="3443288"/>
            <a:ext cx="78581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创建</a:t>
            </a:r>
          </a:p>
        </p:txBody>
      </p:sp>
      <p:sp>
        <p:nvSpPr>
          <p:cNvPr id="5" name="Text Box 10">
            <a:extLst>
              <a:ext uri="{FF2B5EF4-FFF2-40B4-BE49-F238E27FC236}">
                <a16:creationId xmlns:a16="http://schemas.microsoft.com/office/drawing/2014/main" id="{54FC4D55-E0B4-5D20-B1FA-C8B988DFA10B}"/>
              </a:ext>
            </a:extLst>
          </p:cNvPr>
          <p:cNvSpPr txBox="1">
            <a:spLocks noChangeArrowheads="1"/>
          </p:cNvSpPr>
          <p:nvPr/>
        </p:nvSpPr>
        <p:spPr bwMode="auto">
          <a:xfrm>
            <a:off x="4451350" y="3429000"/>
            <a:ext cx="5937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dirty="0">
                <a:solidFill>
                  <a:schemeClr val="tx1"/>
                </a:solidFill>
                <a:latin typeface="Times New Roman" panose="02020603050405020304" pitchFamily="18" charset="0"/>
              </a:rPr>
              <a:t>撤销</a:t>
            </a:r>
          </a:p>
        </p:txBody>
      </p:sp>
      <p:grpSp>
        <p:nvGrpSpPr>
          <p:cNvPr id="6" name="Group 29">
            <a:extLst>
              <a:ext uri="{FF2B5EF4-FFF2-40B4-BE49-F238E27FC236}">
                <a16:creationId xmlns:a16="http://schemas.microsoft.com/office/drawing/2014/main" id="{A5708BC6-43A9-9A9B-FD4E-0CCEA290D9DC}"/>
              </a:ext>
            </a:extLst>
          </p:cNvPr>
          <p:cNvGrpSpPr>
            <a:grpSpLocks/>
          </p:cNvGrpSpPr>
          <p:nvPr/>
        </p:nvGrpSpPr>
        <p:grpSpPr bwMode="auto">
          <a:xfrm>
            <a:off x="2792413" y="3719513"/>
            <a:ext cx="3108325" cy="368300"/>
            <a:chOff x="1183" y="2026"/>
            <a:chExt cx="1958" cy="232"/>
          </a:xfrm>
        </p:grpSpPr>
        <p:sp>
          <p:nvSpPr>
            <p:cNvPr id="7" name="Line 11">
              <a:extLst>
                <a:ext uri="{FF2B5EF4-FFF2-40B4-BE49-F238E27FC236}">
                  <a16:creationId xmlns:a16="http://schemas.microsoft.com/office/drawing/2014/main" id="{95F6E552-CCAF-D44B-9802-2267D8134F1B}"/>
                </a:ext>
              </a:extLst>
            </p:cNvPr>
            <p:cNvSpPr>
              <a:spLocks noChangeShapeType="1"/>
            </p:cNvSpPr>
            <p:nvPr/>
          </p:nvSpPr>
          <p:spPr bwMode="auto">
            <a:xfrm>
              <a:off x="1482" y="2142"/>
              <a:ext cx="45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2">
              <a:extLst>
                <a:ext uri="{FF2B5EF4-FFF2-40B4-BE49-F238E27FC236}">
                  <a16:creationId xmlns:a16="http://schemas.microsoft.com/office/drawing/2014/main" id="{4DC563C8-4583-8C70-98E8-C0FE6DCA7D22}"/>
                </a:ext>
              </a:extLst>
            </p:cNvPr>
            <p:cNvSpPr>
              <a:spLocks noChangeShapeType="1"/>
            </p:cNvSpPr>
            <p:nvPr/>
          </p:nvSpPr>
          <p:spPr bwMode="auto">
            <a:xfrm>
              <a:off x="2203" y="2142"/>
              <a:ext cx="45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18">
              <a:extLst>
                <a:ext uri="{FF2B5EF4-FFF2-40B4-BE49-F238E27FC236}">
                  <a16:creationId xmlns:a16="http://schemas.microsoft.com/office/drawing/2014/main" id="{2FE283CE-58AF-ED53-0B02-C56DC5239AA2}"/>
                </a:ext>
              </a:extLst>
            </p:cNvPr>
            <p:cNvSpPr txBox="1">
              <a:spLocks noChangeArrowheads="1"/>
            </p:cNvSpPr>
            <p:nvPr/>
          </p:nvSpPr>
          <p:spPr bwMode="auto">
            <a:xfrm>
              <a:off x="1183" y="2026"/>
              <a:ext cx="357"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rPr>
                <a:t>无</a:t>
              </a:r>
            </a:p>
          </p:txBody>
        </p:sp>
        <p:sp>
          <p:nvSpPr>
            <p:cNvPr id="10" name="Text Box 19">
              <a:extLst>
                <a:ext uri="{FF2B5EF4-FFF2-40B4-BE49-F238E27FC236}">
                  <a16:creationId xmlns:a16="http://schemas.microsoft.com/office/drawing/2014/main" id="{C068A46C-28D9-EEA3-8C92-CD792BC6CDCA}"/>
                </a:ext>
              </a:extLst>
            </p:cNvPr>
            <p:cNvSpPr txBox="1">
              <a:spLocks noChangeArrowheads="1"/>
            </p:cNvSpPr>
            <p:nvPr/>
          </p:nvSpPr>
          <p:spPr bwMode="auto">
            <a:xfrm>
              <a:off x="1933" y="2027"/>
              <a:ext cx="357"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a:solidFill>
                    <a:schemeClr val="tx1"/>
                  </a:solidFill>
                </a:rPr>
                <a:t>有</a:t>
              </a:r>
            </a:p>
          </p:txBody>
        </p:sp>
        <p:sp>
          <p:nvSpPr>
            <p:cNvPr id="11" name="Text Box 20">
              <a:extLst>
                <a:ext uri="{FF2B5EF4-FFF2-40B4-BE49-F238E27FC236}">
                  <a16:creationId xmlns:a16="http://schemas.microsoft.com/office/drawing/2014/main" id="{5ED6B2E0-7BE9-7706-F871-55D08C8F0AAB}"/>
                </a:ext>
              </a:extLst>
            </p:cNvPr>
            <p:cNvSpPr txBox="1">
              <a:spLocks noChangeArrowheads="1"/>
            </p:cNvSpPr>
            <p:nvPr/>
          </p:nvSpPr>
          <p:spPr bwMode="auto">
            <a:xfrm>
              <a:off x="2701" y="2027"/>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a:solidFill>
                    <a:schemeClr val="tx1"/>
                  </a:solidFill>
                  <a:sym typeface="Symbol" panose="05050102010706020507" pitchFamily="18" charset="2"/>
                </a:rPr>
                <a:t>消亡</a:t>
              </a:r>
              <a:endParaRPr kumimoji="1" lang="zh-CN" altLang="en-US" sz="1800" b="1">
                <a:solidFill>
                  <a:schemeClr val="tx1"/>
                </a:solidFill>
              </a:endParaRPr>
            </a:p>
          </p:txBody>
        </p:sp>
      </p:grpSp>
      <p:sp>
        <p:nvSpPr>
          <p:cNvPr id="12" name="Text Box 7">
            <a:extLst>
              <a:ext uri="{FF2B5EF4-FFF2-40B4-BE49-F238E27FC236}">
                <a16:creationId xmlns:a16="http://schemas.microsoft.com/office/drawing/2014/main" id="{F7B35150-2C85-F10B-1CD4-2A5601CAA4DC}"/>
              </a:ext>
            </a:extLst>
          </p:cNvPr>
          <p:cNvSpPr txBox="1">
            <a:spLocks noChangeArrowheads="1"/>
          </p:cNvSpPr>
          <p:nvPr/>
        </p:nvSpPr>
        <p:spPr bwMode="auto">
          <a:xfrm>
            <a:off x="4010025" y="4205288"/>
            <a:ext cx="65246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等待</a:t>
            </a:r>
          </a:p>
        </p:txBody>
      </p:sp>
      <p:grpSp>
        <p:nvGrpSpPr>
          <p:cNvPr id="13" name="Group 30">
            <a:extLst>
              <a:ext uri="{FF2B5EF4-FFF2-40B4-BE49-F238E27FC236}">
                <a16:creationId xmlns:a16="http://schemas.microsoft.com/office/drawing/2014/main" id="{6DA960E4-9DEF-5954-2399-7135E96EF3E6}"/>
              </a:ext>
            </a:extLst>
          </p:cNvPr>
          <p:cNvGrpSpPr>
            <a:grpSpLocks/>
          </p:cNvGrpSpPr>
          <p:nvPr/>
        </p:nvGrpSpPr>
        <p:grpSpPr bwMode="auto">
          <a:xfrm>
            <a:off x="2822575" y="4432300"/>
            <a:ext cx="3035300" cy="381000"/>
            <a:chOff x="1202" y="2466"/>
            <a:chExt cx="1912" cy="240"/>
          </a:xfrm>
        </p:grpSpPr>
        <p:sp>
          <p:nvSpPr>
            <p:cNvPr id="14" name="Line 13">
              <a:extLst>
                <a:ext uri="{FF2B5EF4-FFF2-40B4-BE49-F238E27FC236}">
                  <a16:creationId xmlns:a16="http://schemas.microsoft.com/office/drawing/2014/main" id="{F3571020-328C-6A70-1454-724837517190}"/>
                </a:ext>
              </a:extLst>
            </p:cNvPr>
            <p:cNvSpPr>
              <a:spLocks noChangeShapeType="1"/>
            </p:cNvSpPr>
            <p:nvPr/>
          </p:nvSpPr>
          <p:spPr bwMode="auto">
            <a:xfrm>
              <a:off x="1699" y="2587"/>
              <a:ext cx="90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Text Box 21">
              <a:extLst>
                <a:ext uri="{FF2B5EF4-FFF2-40B4-BE49-F238E27FC236}">
                  <a16:creationId xmlns:a16="http://schemas.microsoft.com/office/drawing/2014/main" id="{F95CBFD4-A009-8EC2-1189-ACE39B553AAF}"/>
                </a:ext>
              </a:extLst>
            </p:cNvPr>
            <p:cNvSpPr txBox="1">
              <a:spLocks noChangeArrowheads="1"/>
            </p:cNvSpPr>
            <p:nvPr/>
          </p:nvSpPr>
          <p:spPr bwMode="auto">
            <a:xfrm>
              <a:off x="1202" y="2466"/>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运行</a:t>
              </a:r>
            </a:p>
          </p:txBody>
        </p:sp>
        <p:sp>
          <p:nvSpPr>
            <p:cNvPr id="16" name="Text Box 22">
              <a:extLst>
                <a:ext uri="{FF2B5EF4-FFF2-40B4-BE49-F238E27FC236}">
                  <a16:creationId xmlns:a16="http://schemas.microsoft.com/office/drawing/2014/main" id="{444E9040-2A91-3A83-B8A9-824794632D85}"/>
                </a:ext>
              </a:extLst>
            </p:cNvPr>
            <p:cNvSpPr txBox="1">
              <a:spLocks noChangeArrowheads="1"/>
            </p:cNvSpPr>
            <p:nvPr/>
          </p:nvSpPr>
          <p:spPr bwMode="auto">
            <a:xfrm>
              <a:off x="2674" y="2475"/>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等待</a:t>
              </a:r>
            </a:p>
          </p:txBody>
        </p:sp>
      </p:grpSp>
      <p:sp>
        <p:nvSpPr>
          <p:cNvPr id="17" name="Text Box 8">
            <a:extLst>
              <a:ext uri="{FF2B5EF4-FFF2-40B4-BE49-F238E27FC236}">
                <a16:creationId xmlns:a16="http://schemas.microsoft.com/office/drawing/2014/main" id="{332DC676-96B5-3BA6-5845-CC6FC95FF7E4}"/>
              </a:ext>
            </a:extLst>
          </p:cNvPr>
          <p:cNvSpPr txBox="1">
            <a:spLocks noChangeArrowheads="1"/>
          </p:cNvSpPr>
          <p:nvPr/>
        </p:nvSpPr>
        <p:spPr bwMode="auto">
          <a:xfrm>
            <a:off x="4059238" y="4918075"/>
            <a:ext cx="6096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唤醒</a:t>
            </a:r>
          </a:p>
        </p:txBody>
      </p:sp>
      <p:grpSp>
        <p:nvGrpSpPr>
          <p:cNvPr id="18" name="Group 31">
            <a:extLst>
              <a:ext uri="{FF2B5EF4-FFF2-40B4-BE49-F238E27FC236}">
                <a16:creationId xmlns:a16="http://schemas.microsoft.com/office/drawing/2014/main" id="{17CA4D28-1162-2452-320E-7E91F767139D}"/>
              </a:ext>
            </a:extLst>
          </p:cNvPr>
          <p:cNvGrpSpPr>
            <a:grpSpLocks/>
          </p:cNvGrpSpPr>
          <p:nvPr/>
        </p:nvGrpSpPr>
        <p:grpSpPr bwMode="auto">
          <a:xfrm>
            <a:off x="2824163" y="5116513"/>
            <a:ext cx="3003550" cy="368300"/>
            <a:chOff x="1203" y="2933"/>
            <a:chExt cx="1892" cy="232"/>
          </a:xfrm>
        </p:grpSpPr>
        <p:sp>
          <p:nvSpPr>
            <p:cNvPr id="19" name="Line 15">
              <a:extLst>
                <a:ext uri="{FF2B5EF4-FFF2-40B4-BE49-F238E27FC236}">
                  <a16:creationId xmlns:a16="http://schemas.microsoft.com/office/drawing/2014/main" id="{DEF246EB-C435-75FA-D04E-20F1953448B1}"/>
                </a:ext>
              </a:extLst>
            </p:cNvPr>
            <p:cNvSpPr>
              <a:spLocks noChangeShapeType="1"/>
            </p:cNvSpPr>
            <p:nvPr/>
          </p:nvSpPr>
          <p:spPr bwMode="auto">
            <a:xfrm>
              <a:off x="1700" y="3065"/>
              <a:ext cx="907" cy="0"/>
            </a:xfrm>
            <a:prstGeom prst="line">
              <a:avLst/>
            </a:prstGeom>
            <a:noFill/>
            <a:ln w="9525">
              <a:solidFill>
                <a:schemeClr val="tx1"/>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17">
              <a:extLst>
                <a:ext uri="{FF2B5EF4-FFF2-40B4-BE49-F238E27FC236}">
                  <a16:creationId xmlns:a16="http://schemas.microsoft.com/office/drawing/2014/main" id="{02F265D7-14A3-38BE-CE9F-92745760AB2F}"/>
                </a:ext>
              </a:extLst>
            </p:cNvPr>
            <p:cNvSpPr txBox="1">
              <a:spLocks noChangeArrowheads="1"/>
            </p:cNvSpPr>
            <p:nvPr/>
          </p:nvSpPr>
          <p:spPr bwMode="auto">
            <a:xfrm>
              <a:off x="1203" y="2934"/>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就绪</a:t>
              </a:r>
            </a:p>
          </p:txBody>
        </p:sp>
        <p:sp>
          <p:nvSpPr>
            <p:cNvPr id="21" name="Text Box 24">
              <a:extLst>
                <a:ext uri="{FF2B5EF4-FFF2-40B4-BE49-F238E27FC236}">
                  <a16:creationId xmlns:a16="http://schemas.microsoft.com/office/drawing/2014/main" id="{7A8B9AFD-BA25-266E-D27B-7A4F892D135B}"/>
                </a:ext>
              </a:extLst>
            </p:cNvPr>
            <p:cNvSpPr txBox="1">
              <a:spLocks noChangeArrowheads="1"/>
            </p:cNvSpPr>
            <p:nvPr/>
          </p:nvSpPr>
          <p:spPr bwMode="auto">
            <a:xfrm>
              <a:off x="2655" y="2933"/>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等待</a:t>
              </a:r>
            </a:p>
          </p:txBody>
        </p:sp>
      </p:grpSp>
      <p:sp>
        <p:nvSpPr>
          <p:cNvPr id="22" name="Rectangle 28">
            <a:extLst>
              <a:ext uri="{FF2B5EF4-FFF2-40B4-BE49-F238E27FC236}">
                <a16:creationId xmlns:a16="http://schemas.microsoft.com/office/drawing/2014/main" id="{6C27B142-37AE-AE1D-5F35-BBD744E7E8C5}"/>
              </a:ext>
            </a:extLst>
          </p:cNvPr>
          <p:cNvSpPr>
            <a:spLocks noChangeArrowheads="1"/>
          </p:cNvSpPr>
          <p:nvPr/>
        </p:nvSpPr>
        <p:spPr bwMode="auto">
          <a:xfrm>
            <a:off x="1086644" y="5417707"/>
            <a:ext cx="6926263"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ea typeface="微软雅黑"/>
              </a:rPr>
              <a:t>② </a:t>
            </a:r>
            <a:r>
              <a:rPr lang="zh-CN" altLang="en-US" sz="2400" dirty="0">
                <a:solidFill>
                  <a:srgbClr val="000099"/>
                </a:solidFill>
                <a:effectLst/>
                <a:latin typeface="Times New Roman" panose="02020603050405020304" pitchFamily="18" charset="0"/>
                <a:ea typeface="微软雅黑"/>
              </a:rPr>
              <a:t>常用的进程控制原语</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rPr>
              <a:t>创建原语、撤消原语、阻塞原语、唤醒原语</a:t>
            </a:r>
          </a:p>
        </p:txBody>
      </p:sp>
    </p:spTree>
    <p:extLst>
      <p:ext uri="{BB962C8B-B14F-4D97-AF65-F5344CB8AC3E}">
        <p14:creationId xmlns:p14="http://schemas.microsoft.com/office/powerpoint/2010/main" val="294688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49E3E-675C-B1B3-C4EC-34DD654EDDDF}"/>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4" name="Rectangle 3">
            <a:extLst>
              <a:ext uri="{FF2B5EF4-FFF2-40B4-BE49-F238E27FC236}">
                <a16:creationId xmlns:a16="http://schemas.microsoft.com/office/drawing/2014/main" id="{83F13CD7-872E-58E8-8B33-BC3129F5818C}"/>
              </a:ext>
            </a:extLst>
          </p:cNvPr>
          <p:cNvSpPr>
            <a:spLocks noChangeArrowheads="1"/>
          </p:cNvSpPr>
          <p:nvPr/>
        </p:nvSpPr>
        <p:spPr bwMode="auto">
          <a:xfrm>
            <a:off x="498934" y="830079"/>
            <a:ext cx="8318500" cy="173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进程创建</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进程创建原语的形式</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create (name</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priority)           </a:t>
            </a:r>
          </a:p>
        </p:txBody>
      </p:sp>
      <p:sp>
        <p:nvSpPr>
          <p:cNvPr id="5" name="Rectangle 7">
            <a:extLst>
              <a:ext uri="{FF2B5EF4-FFF2-40B4-BE49-F238E27FC236}">
                <a16:creationId xmlns:a16="http://schemas.microsoft.com/office/drawing/2014/main" id="{2A25F139-A812-25F6-2E8A-7FB6CB3FD2E4}"/>
              </a:ext>
            </a:extLst>
          </p:cNvPr>
          <p:cNvSpPr>
            <a:spLocks noChangeArrowheads="1"/>
          </p:cNvSpPr>
          <p:nvPr/>
        </p:nvSpPr>
        <p:spPr bwMode="auto">
          <a:xfrm>
            <a:off x="933909" y="2382654"/>
            <a:ext cx="5256213" cy="119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1143000" lvl="2" indent="-228600" algn="just">
              <a:lnSpc>
                <a:spcPct val="150000"/>
              </a:lnSpc>
              <a:spcBef>
                <a:spcPts val="500"/>
              </a:spcBef>
              <a:buClr>
                <a:srgbClr val="FFC000"/>
              </a:buClr>
              <a:buSzPct val="95000"/>
              <a:buFont typeface="Wingdings" panose="05000000000000000000" pitchFamily="2" charset="2"/>
              <a:buChar char="u"/>
              <a:defRPr/>
            </a:pPr>
            <a:r>
              <a:rPr lang="en-US" altLang="zh-CN" dirty="0">
                <a:solidFill>
                  <a:prstClr val="black"/>
                </a:solidFill>
                <a:effectLst/>
                <a:latin typeface="微软雅黑" panose="020B0503020204020204" pitchFamily="34" charset="-122"/>
                <a:ea typeface="微软雅黑" panose="020B0503020204020204" pitchFamily="34" charset="-122"/>
              </a:rPr>
              <a:t>name</a:t>
            </a:r>
            <a:r>
              <a:rPr lang="zh-CN" altLang="en-US" dirty="0">
                <a:solidFill>
                  <a:prstClr val="black"/>
                </a:solidFill>
                <a:effectLst/>
                <a:latin typeface="微软雅黑" panose="020B0503020204020204" pitchFamily="34" charset="-122"/>
                <a:ea typeface="微软雅黑" panose="020B0503020204020204" pitchFamily="34" charset="-122"/>
              </a:rPr>
              <a:t>为被创建进程的标识符</a:t>
            </a:r>
          </a:p>
          <a:p>
            <a:pPr marL="1143000" lvl="2" indent="-228600" algn="just">
              <a:lnSpc>
                <a:spcPct val="150000"/>
              </a:lnSpc>
              <a:spcBef>
                <a:spcPts val="500"/>
              </a:spcBef>
              <a:buClr>
                <a:srgbClr val="FFC000"/>
              </a:buClr>
              <a:buSzPct val="95000"/>
              <a:buFont typeface="Wingdings" panose="05000000000000000000" pitchFamily="2" charset="2"/>
              <a:buChar char="u"/>
              <a:defRPr/>
            </a:pPr>
            <a:r>
              <a:rPr lang="en-US" altLang="zh-CN" dirty="0">
                <a:solidFill>
                  <a:prstClr val="black"/>
                </a:solidFill>
                <a:effectLst/>
                <a:latin typeface="微软雅黑" panose="020B0503020204020204" pitchFamily="34" charset="-122"/>
                <a:ea typeface="微软雅黑" panose="020B0503020204020204" pitchFamily="34" charset="-122"/>
              </a:rPr>
              <a:t>priority</a:t>
            </a:r>
            <a:r>
              <a:rPr lang="zh-CN" altLang="en-US" dirty="0">
                <a:solidFill>
                  <a:prstClr val="black"/>
                </a:solidFill>
                <a:effectLst/>
                <a:latin typeface="微软雅黑" panose="020B0503020204020204" pitchFamily="34" charset="-122"/>
                <a:ea typeface="微软雅黑" panose="020B0503020204020204" pitchFamily="34" charset="-122"/>
              </a:rPr>
              <a:t>为进程优先级</a:t>
            </a:r>
          </a:p>
        </p:txBody>
      </p:sp>
      <p:sp>
        <p:nvSpPr>
          <p:cNvPr id="6" name="Rectangle 8">
            <a:extLst>
              <a:ext uri="{FF2B5EF4-FFF2-40B4-BE49-F238E27FC236}">
                <a16:creationId xmlns:a16="http://schemas.microsoft.com/office/drawing/2014/main" id="{3B6CD518-548C-8AF0-6EE5-8986B5640ABC}"/>
              </a:ext>
            </a:extLst>
          </p:cNvPr>
          <p:cNvSpPr>
            <a:spLocks noChangeArrowheads="1"/>
          </p:cNvSpPr>
          <p:nvPr/>
        </p:nvSpPr>
        <p:spPr bwMode="auto">
          <a:xfrm>
            <a:off x="487822" y="3689167"/>
            <a:ext cx="831850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进程创建原语的功能</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创建一个具有指定标识符的进程，建立进程的</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结构。</a:t>
            </a:r>
          </a:p>
        </p:txBody>
      </p:sp>
    </p:spTree>
    <p:extLst>
      <p:ext uri="{BB962C8B-B14F-4D97-AF65-F5344CB8AC3E}">
        <p14:creationId xmlns:p14="http://schemas.microsoft.com/office/powerpoint/2010/main" val="357306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37748-232E-13D8-38B0-439401802923}"/>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4" name="Rectangle 5">
            <a:extLst>
              <a:ext uri="{FF2B5EF4-FFF2-40B4-BE49-F238E27FC236}">
                <a16:creationId xmlns:a16="http://schemas.microsoft.com/office/drawing/2014/main" id="{1DE7522D-EF89-0122-F25A-B953856C5140}"/>
              </a:ext>
            </a:extLst>
          </p:cNvPr>
          <p:cNvSpPr>
            <a:spLocks noChangeArrowheads="1"/>
          </p:cNvSpPr>
          <p:nvPr/>
        </p:nvSpPr>
        <p:spPr bwMode="auto">
          <a:xfrm>
            <a:off x="1288324" y="1369829"/>
            <a:ext cx="2973389" cy="581057"/>
          </a:xfrm>
          <a:prstGeom prst="rect">
            <a:avLst/>
          </a:prstGeom>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indent="-228600" algn="just">
              <a:lnSpc>
                <a:spcPct val="150000"/>
              </a:lnSpc>
              <a:spcBef>
                <a:spcPts val="500"/>
              </a:spcBef>
              <a:buClr>
                <a:srgbClr val="FFC000"/>
              </a:buClr>
              <a:buFont typeface="Wingdings" panose="05000000000000000000" pitchFamily="2" charset="2"/>
              <a:buChar char="u"/>
              <a:defRPr/>
            </a:pPr>
            <a:r>
              <a:rPr lang="en-US" altLang="zh-CN" sz="2400" dirty="0">
                <a:solidFill>
                  <a:prstClr val="black"/>
                </a:solidFill>
                <a:latin typeface="微软雅黑" panose="020B0503020204020204" pitchFamily="34" charset="-122"/>
                <a:ea typeface="微软雅黑" panose="020B0503020204020204" pitchFamily="34" charset="-122"/>
              </a:rPr>
              <a:t>PCB</a:t>
            </a:r>
            <a:r>
              <a:rPr lang="zh-CN" altLang="en-US" sz="2400" dirty="0">
                <a:solidFill>
                  <a:prstClr val="black"/>
                </a:solidFill>
                <a:latin typeface="微软雅黑" panose="020B0503020204020204" pitchFamily="34" charset="-122"/>
                <a:ea typeface="微软雅黑" panose="020B0503020204020204" pitchFamily="34" charset="-122"/>
              </a:rPr>
              <a:t>池</a:t>
            </a:r>
          </a:p>
        </p:txBody>
      </p:sp>
      <p:sp>
        <p:nvSpPr>
          <p:cNvPr id="5" name="Rectangle 6">
            <a:extLst>
              <a:ext uri="{FF2B5EF4-FFF2-40B4-BE49-F238E27FC236}">
                <a16:creationId xmlns:a16="http://schemas.microsoft.com/office/drawing/2014/main" id="{9C75BF5B-C5CF-5B9A-FC0D-C100850EE7F4}"/>
              </a:ext>
            </a:extLst>
          </p:cNvPr>
          <p:cNvSpPr>
            <a:spLocks noChangeArrowheads="1"/>
          </p:cNvSpPr>
          <p:nvPr/>
        </p:nvSpPr>
        <p:spPr bwMode="auto">
          <a:xfrm>
            <a:off x="1013686" y="830079"/>
            <a:ext cx="64897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18" charset="0"/>
              </a:rPr>
              <a:t>进程创建原语的实现</a:t>
            </a:r>
            <a:r>
              <a:rPr lang="zh-CN" altLang="en-US" sz="2000" b="0">
                <a:solidFill>
                  <a:schemeClr val="tx1"/>
                </a:solidFill>
                <a:latin typeface="Times New Roman" panose="02020603050405020304" pitchFamily="18" charset="0"/>
              </a:rPr>
              <a:t>        </a:t>
            </a:r>
          </a:p>
        </p:txBody>
      </p:sp>
      <p:grpSp>
        <p:nvGrpSpPr>
          <p:cNvPr id="6" name="Group 60">
            <a:extLst>
              <a:ext uri="{FF2B5EF4-FFF2-40B4-BE49-F238E27FC236}">
                <a16:creationId xmlns:a16="http://schemas.microsoft.com/office/drawing/2014/main" id="{0B59AA4D-8E83-872E-1815-9339694112C8}"/>
              </a:ext>
            </a:extLst>
          </p:cNvPr>
          <p:cNvGrpSpPr>
            <a:grpSpLocks/>
          </p:cNvGrpSpPr>
          <p:nvPr/>
        </p:nvGrpSpPr>
        <p:grpSpPr bwMode="auto">
          <a:xfrm>
            <a:off x="1361349" y="2395354"/>
            <a:ext cx="1524000" cy="2898775"/>
            <a:chOff x="633" y="1346"/>
            <a:chExt cx="960" cy="1826"/>
          </a:xfrm>
        </p:grpSpPr>
        <p:sp>
          <p:nvSpPr>
            <p:cNvPr id="7" name="Rectangle 8">
              <a:extLst>
                <a:ext uri="{FF2B5EF4-FFF2-40B4-BE49-F238E27FC236}">
                  <a16:creationId xmlns:a16="http://schemas.microsoft.com/office/drawing/2014/main" id="{4D53BC6E-15D0-8AF6-86BA-D6882D8BFFF2}"/>
                </a:ext>
              </a:extLst>
            </p:cNvPr>
            <p:cNvSpPr>
              <a:spLocks noChangeArrowheads="1"/>
            </p:cNvSpPr>
            <p:nvPr/>
          </p:nvSpPr>
          <p:spPr bwMode="auto">
            <a:xfrm>
              <a:off x="633" y="1410"/>
              <a:ext cx="960" cy="1762"/>
            </a:xfrm>
            <a:prstGeom prst="rect">
              <a:avLst/>
            </a:prstGeom>
            <a:solidFill>
              <a:srgbClr val="CCECFF"/>
            </a:solidFill>
            <a:ln w="25400">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dirty="0">
                <a:solidFill>
                  <a:srgbClr val="4138FA"/>
                </a:solidFill>
                <a:effectLst>
                  <a:outerShdw blurRad="38100" dist="38100" dir="2700000" algn="tl">
                    <a:srgbClr val="000000"/>
                  </a:outerShdw>
                </a:effectLst>
              </a:endParaRPr>
            </a:p>
          </p:txBody>
        </p:sp>
        <p:sp>
          <p:nvSpPr>
            <p:cNvPr id="8" name="Text Box 9">
              <a:extLst>
                <a:ext uri="{FF2B5EF4-FFF2-40B4-BE49-F238E27FC236}">
                  <a16:creationId xmlns:a16="http://schemas.microsoft.com/office/drawing/2014/main" id="{56EE9FFB-5A65-6A87-CF0C-0CFBEDBC52DE}"/>
                </a:ext>
              </a:extLst>
            </p:cNvPr>
            <p:cNvSpPr txBox="1">
              <a:spLocks noChangeArrowheads="1"/>
            </p:cNvSpPr>
            <p:nvPr/>
          </p:nvSpPr>
          <p:spPr bwMode="auto">
            <a:xfrm>
              <a:off x="986" y="1346"/>
              <a:ext cx="282" cy="2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a:t>
              </a:r>
            </a:p>
          </p:txBody>
        </p:sp>
        <p:sp>
          <p:nvSpPr>
            <p:cNvPr id="9" name="Text Box 10">
              <a:extLst>
                <a:ext uri="{FF2B5EF4-FFF2-40B4-BE49-F238E27FC236}">
                  <a16:creationId xmlns:a16="http://schemas.microsoft.com/office/drawing/2014/main" id="{2C053551-C905-3EC1-8919-E19C70E90381}"/>
                </a:ext>
              </a:extLst>
            </p:cNvPr>
            <p:cNvSpPr txBox="1">
              <a:spLocks noChangeArrowheads="1"/>
            </p:cNvSpPr>
            <p:nvPr/>
          </p:nvSpPr>
          <p:spPr bwMode="auto">
            <a:xfrm>
              <a:off x="1004" y="1856"/>
              <a:ext cx="232" cy="254"/>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b</a:t>
              </a:r>
            </a:p>
          </p:txBody>
        </p:sp>
        <p:sp>
          <p:nvSpPr>
            <p:cNvPr id="10" name="Text Box 11">
              <a:extLst>
                <a:ext uri="{FF2B5EF4-FFF2-40B4-BE49-F238E27FC236}">
                  <a16:creationId xmlns:a16="http://schemas.microsoft.com/office/drawing/2014/main" id="{F6DD0DFF-2FEB-21BC-7E44-B571969AEDCD}"/>
                </a:ext>
              </a:extLst>
            </p:cNvPr>
            <p:cNvSpPr txBox="1">
              <a:spLocks noChangeArrowheads="1"/>
            </p:cNvSpPr>
            <p:nvPr/>
          </p:nvSpPr>
          <p:spPr bwMode="auto">
            <a:xfrm>
              <a:off x="950" y="2264"/>
              <a:ext cx="351" cy="229"/>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p>
          </p:txBody>
        </p:sp>
        <p:sp>
          <p:nvSpPr>
            <p:cNvPr id="11" name="Line 12">
              <a:extLst>
                <a:ext uri="{FF2B5EF4-FFF2-40B4-BE49-F238E27FC236}">
                  <a16:creationId xmlns:a16="http://schemas.microsoft.com/office/drawing/2014/main" id="{4F12ACC3-FE14-EEC1-1711-C3A805A98661}"/>
                </a:ext>
              </a:extLst>
            </p:cNvPr>
            <p:cNvSpPr>
              <a:spLocks noChangeShapeType="1"/>
            </p:cNvSpPr>
            <p:nvPr/>
          </p:nvSpPr>
          <p:spPr bwMode="auto">
            <a:xfrm>
              <a:off x="633" y="1559"/>
              <a:ext cx="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 name="Line 13">
              <a:extLst>
                <a:ext uri="{FF2B5EF4-FFF2-40B4-BE49-F238E27FC236}">
                  <a16:creationId xmlns:a16="http://schemas.microsoft.com/office/drawing/2014/main" id="{A1056022-E510-42A2-42E2-EB5B09ABB5DF}"/>
                </a:ext>
              </a:extLst>
            </p:cNvPr>
            <p:cNvSpPr>
              <a:spLocks noChangeShapeType="1"/>
            </p:cNvSpPr>
            <p:nvPr/>
          </p:nvSpPr>
          <p:spPr bwMode="auto">
            <a:xfrm>
              <a:off x="633" y="1856"/>
              <a:ext cx="9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 name="Line 14">
              <a:extLst>
                <a:ext uri="{FF2B5EF4-FFF2-40B4-BE49-F238E27FC236}">
                  <a16:creationId xmlns:a16="http://schemas.microsoft.com/office/drawing/2014/main" id="{A21C4BE7-120B-B705-AA25-EC453FF44307}"/>
                </a:ext>
              </a:extLst>
            </p:cNvPr>
            <p:cNvSpPr>
              <a:spLocks noChangeShapeType="1"/>
            </p:cNvSpPr>
            <p:nvPr/>
          </p:nvSpPr>
          <p:spPr bwMode="auto">
            <a:xfrm>
              <a:off x="633" y="2040"/>
              <a:ext cx="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15">
              <a:extLst>
                <a:ext uri="{FF2B5EF4-FFF2-40B4-BE49-F238E27FC236}">
                  <a16:creationId xmlns:a16="http://schemas.microsoft.com/office/drawing/2014/main" id="{7AD8E47B-2175-ED68-51E7-36B114762379}"/>
                </a:ext>
              </a:extLst>
            </p:cNvPr>
            <p:cNvSpPr>
              <a:spLocks noChangeShapeType="1"/>
            </p:cNvSpPr>
            <p:nvPr/>
          </p:nvSpPr>
          <p:spPr bwMode="auto">
            <a:xfrm>
              <a:off x="633" y="2489"/>
              <a:ext cx="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Line 16">
              <a:extLst>
                <a:ext uri="{FF2B5EF4-FFF2-40B4-BE49-F238E27FC236}">
                  <a16:creationId xmlns:a16="http://schemas.microsoft.com/office/drawing/2014/main" id="{C2DB9FBA-BE5B-9D15-16F8-258300FA5D56}"/>
                </a:ext>
              </a:extLst>
            </p:cNvPr>
            <p:cNvSpPr>
              <a:spLocks noChangeShapeType="1"/>
            </p:cNvSpPr>
            <p:nvPr/>
          </p:nvSpPr>
          <p:spPr bwMode="auto">
            <a:xfrm>
              <a:off x="633" y="2745"/>
              <a:ext cx="9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Text Box 17">
              <a:extLst>
                <a:ext uri="{FF2B5EF4-FFF2-40B4-BE49-F238E27FC236}">
                  <a16:creationId xmlns:a16="http://schemas.microsoft.com/office/drawing/2014/main" id="{CE966EAB-0529-EBF3-E271-5AE089A7B61E}"/>
                </a:ext>
              </a:extLst>
            </p:cNvPr>
            <p:cNvSpPr txBox="1">
              <a:spLocks noChangeArrowheads="1"/>
            </p:cNvSpPr>
            <p:nvPr/>
          </p:nvSpPr>
          <p:spPr bwMode="auto">
            <a:xfrm>
              <a:off x="1002" y="2820"/>
              <a:ext cx="266" cy="2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a:t>
              </a:r>
            </a:p>
          </p:txBody>
        </p:sp>
        <p:sp>
          <p:nvSpPr>
            <p:cNvPr id="17" name="Line 18">
              <a:extLst>
                <a:ext uri="{FF2B5EF4-FFF2-40B4-BE49-F238E27FC236}">
                  <a16:creationId xmlns:a16="http://schemas.microsoft.com/office/drawing/2014/main" id="{FBA54339-A873-5C16-484C-3CE2E38A91DA}"/>
                </a:ext>
              </a:extLst>
            </p:cNvPr>
            <p:cNvSpPr>
              <a:spLocks noChangeShapeType="1"/>
            </p:cNvSpPr>
            <p:nvPr/>
          </p:nvSpPr>
          <p:spPr bwMode="auto">
            <a:xfrm>
              <a:off x="633" y="2280"/>
              <a:ext cx="9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8" name="Rectangle 20">
            <a:extLst>
              <a:ext uri="{FF2B5EF4-FFF2-40B4-BE49-F238E27FC236}">
                <a16:creationId xmlns:a16="http://schemas.microsoft.com/office/drawing/2014/main" id="{7DC8AF63-64E3-FFCE-A73C-E30150CEF03B}"/>
              </a:ext>
            </a:extLst>
          </p:cNvPr>
          <p:cNvSpPr>
            <a:spLocks noChangeArrowheads="1"/>
          </p:cNvSpPr>
          <p:nvPr/>
        </p:nvSpPr>
        <p:spPr bwMode="auto">
          <a:xfrm>
            <a:off x="4822101" y="1313687"/>
            <a:ext cx="4152900" cy="580865"/>
          </a:xfrm>
          <a:prstGeom prst="rect">
            <a:avLst/>
          </a:prstGeom>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indent="-228600" algn="just">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进程创建原语的实现框图</a:t>
            </a:r>
          </a:p>
        </p:txBody>
      </p:sp>
      <p:grpSp>
        <p:nvGrpSpPr>
          <p:cNvPr id="19" name="Group 59">
            <a:extLst>
              <a:ext uri="{FF2B5EF4-FFF2-40B4-BE49-F238E27FC236}">
                <a16:creationId xmlns:a16="http://schemas.microsoft.com/office/drawing/2014/main" id="{2240D7F5-FCFC-CCF8-7C98-8FDF4BDE268D}"/>
              </a:ext>
            </a:extLst>
          </p:cNvPr>
          <p:cNvGrpSpPr>
            <a:grpSpLocks/>
          </p:cNvGrpSpPr>
          <p:nvPr/>
        </p:nvGrpSpPr>
        <p:grpSpPr bwMode="auto">
          <a:xfrm>
            <a:off x="4882426" y="1871223"/>
            <a:ext cx="5970587" cy="4132262"/>
            <a:chOff x="1865" y="1233"/>
            <a:chExt cx="3761" cy="2529"/>
          </a:xfrm>
        </p:grpSpPr>
        <p:sp>
          <p:nvSpPr>
            <p:cNvPr id="20" name="AutoShape 22">
              <a:extLst>
                <a:ext uri="{FF2B5EF4-FFF2-40B4-BE49-F238E27FC236}">
                  <a16:creationId xmlns:a16="http://schemas.microsoft.com/office/drawing/2014/main" id="{AF8F9F3A-20FB-3313-284D-07F8BCECEF3E}"/>
                </a:ext>
              </a:extLst>
            </p:cNvPr>
            <p:cNvSpPr>
              <a:spLocks noChangeArrowheads="1"/>
            </p:cNvSpPr>
            <p:nvPr/>
          </p:nvSpPr>
          <p:spPr bwMode="auto">
            <a:xfrm>
              <a:off x="2972" y="1237"/>
              <a:ext cx="537" cy="225"/>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21" name="Text Box 23">
              <a:extLst>
                <a:ext uri="{FF2B5EF4-FFF2-40B4-BE49-F238E27FC236}">
                  <a16:creationId xmlns:a16="http://schemas.microsoft.com/office/drawing/2014/main" id="{0825F4FD-F104-8275-5AF2-1850D7324D8A}"/>
                </a:ext>
              </a:extLst>
            </p:cNvPr>
            <p:cNvSpPr txBox="1">
              <a:spLocks noChangeArrowheads="1"/>
            </p:cNvSpPr>
            <p:nvPr/>
          </p:nvSpPr>
          <p:spPr bwMode="auto">
            <a:xfrm>
              <a:off x="3075" y="1233"/>
              <a:ext cx="476" cy="17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p>
          </p:txBody>
        </p:sp>
        <p:sp>
          <p:nvSpPr>
            <p:cNvPr id="22" name="Text Box 24">
              <a:extLst>
                <a:ext uri="{FF2B5EF4-FFF2-40B4-BE49-F238E27FC236}">
                  <a16:creationId xmlns:a16="http://schemas.microsoft.com/office/drawing/2014/main" id="{0E570781-0E31-C76B-0015-DB55EEB3E1C5}"/>
                </a:ext>
              </a:extLst>
            </p:cNvPr>
            <p:cNvSpPr txBox="1">
              <a:spLocks noChangeArrowheads="1"/>
            </p:cNvSpPr>
            <p:nvPr/>
          </p:nvSpPr>
          <p:spPr bwMode="auto">
            <a:xfrm>
              <a:off x="2828" y="1651"/>
              <a:ext cx="885" cy="245"/>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查</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总链</a:t>
              </a:r>
            </a:p>
          </p:txBody>
        </p:sp>
        <p:sp>
          <p:nvSpPr>
            <p:cNvPr id="23" name="AutoShape 25">
              <a:extLst>
                <a:ext uri="{FF2B5EF4-FFF2-40B4-BE49-F238E27FC236}">
                  <a16:creationId xmlns:a16="http://schemas.microsoft.com/office/drawing/2014/main" id="{95EB2629-2435-73ED-C270-9111673C8E09}"/>
                </a:ext>
              </a:extLst>
            </p:cNvPr>
            <p:cNvSpPr>
              <a:spLocks noChangeArrowheads="1"/>
            </p:cNvSpPr>
            <p:nvPr/>
          </p:nvSpPr>
          <p:spPr bwMode="auto">
            <a:xfrm>
              <a:off x="2776" y="2085"/>
              <a:ext cx="935" cy="323"/>
            </a:xfrm>
            <a:prstGeom prst="flowChartDecision">
              <a:avLst/>
            </a:prstGeom>
            <a:solidFill>
              <a:srgbClr val="FFC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24" name="Text Box 26">
              <a:extLst>
                <a:ext uri="{FF2B5EF4-FFF2-40B4-BE49-F238E27FC236}">
                  <a16:creationId xmlns:a16="http://schemas.microsoft.com/office/drawing/2014/main" id="{35279994-608B-BE18-8A7B-E188AA33E38F}"/>
                </a:ext>
              </a:extLst>
            </p:cNvPr>
            <p:cNvSpPr txBox="1">
              <a:spLocks noChangeArrowheads="1"/>
            </p:cNvSpPr>
            <p:nvPr/>
          </p:nvSpPr>
          <p:spPr bwMode="auto">
            <a:xfrm>
              <a:off x="2996" y="2112"/>
              <a:ext cx="633" cy="19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有同名 </a:t>
              </a:r>
              <a:r>
                <a:rPr kumimoji="1" lang="en-US" altLang="zh-CN" sz="1600" b="1">
                  <a:solidFill>
                    <a:schemeClr val="tx1"/>
                  </a:solidFill>
                  <a:latin typeface="Times New Roman" panose="02020603050405020304" pitchFamily="18" charset="0"/>
                </a:rPr>
                <a:t>?</a:t>
              </a:r>
            </a:p>
          </p:txBody>
        </p:sp>
        <p:sp>
          <p:nvSpPr>
            <p:cNvPr id="25" name="Text Box 27">
              <a:extLst>
                <a:ext uri="{FF2B5EF4-FFF2-40B4-BE49-F238E27FC236}">
                  <a16:creationId xmlns:a16="http://schemas.microsoft.com/office/drawing/2014/main" id="{BD1BF5C3-99AE-746F-6283-F90793362D7E}"/>
                </a:ext>
              </a:extLst>
            </p:cNvPr>
            <p:cNvSpPr txBox="1">
              <a:spLocks noChangeArrowheads="1"/>
            </p:cNvSpPr>
            <p:nvPr/>
          </p:nvSpPr>
          <p:spPr bwMode="auto">
            <a:xfrm>
              <a:off x="2691" y="2601"/>
              <a:ext cx="1104" cy="370"/>
            </a:xfrm>
            <a:prstGeom prst="rect">
              <a:avLst/>
            </a:prstGeom>
            <a:solidFill>
              <a:srgbClr val="FFCCFF"/>
            </a:solidFill>
            <a:ln w="9525">
              <a:solidFill>
                <a:srgbClr val="000000"/>
              </a:solidFill>
              <a:miter lim="800000"/>
              <a:headEnd/>
              <a:tailEnd/>
            </a:ln>
          </p:spPr>
          <p:txBody>
            <a:bodyPr/>
            <a:lstStyle/>
            <a:p>
              <a:pPr algn="just" eaLnBrk="1" hangingPunct="1">
                <a:defRPr/>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向系统申请一个空的</a:t>
              </a:r>
              <a:r>
                <a:rPr kumimoji="1" lang="en-US" altLang="zh-CN" sz="1600" b="1">
                  <a:solidFill>
                    <a:schemeClr val="tx1"/>
                  </a:solidFill>
                  <a:latin typeface="Times New Roman" panose="02020603050405020304" pitchFamily="18" charset="0"/>
                </a:rPr>
                <a:t>PCB</a:t>
              </a:r>
              <a:r>
                <a:rPr kumimoji="1" lang="en-US" altLang="zh-CN" sz="1600" b="1">
                  <a:effectLst>
                    <a:outerShdw blurRad="38100" dist="38100" dir="2700000" algn="tl">
                      <a:srgbClr val="000000"/>
                    </a:outerShdw>
                  </a:effectLst>
                  <a:latin typeface="Times New Roman" panose="02020603050405020304" pitchFamily="18" charset="0"/>
                </a:rPr>
                <a:t> </a:t>
              </a:r>
              <a:r>
                <a:rPr kumimoji="1" lang="zh-CN" altLang="en-US" sz="1600" b="1">
                  <a:solidFill>
                    <a:schemeClr val="tx1"/>
                  </a:solidFill>
                  <a:latin typeface="Times New Roman" panose="02020603050405020304" pitchFamily="18" charset="0"/>
                </a:rPr>
                <a:t>结构</a:t>
              </a:r>
            </a:p>
          </p:txBody>
        </p:sp>
        <p:grpSp>
          <p:nvGrpSpPr>
            <p:cNvPr id="26" name="Group 28">
              <a:extLst>
                <a:ext uri="{FF2B5EF4-FFF2-40B4-BE49-F238E27FC236}">
                  <a16:creationId xmlns:a16="http://schemas.microsoft.com/office/drawing/2014/main" id="{C35692C7-2343-A882-C5A1-3363810E32F3}"/>
                </a:ext>
              </a:extLst>
            </p:cNvPr>
            <p:cNvGrpSpPr>
              <a:grpSpLocks/>
            </p:cNvGrpSpPr>
            <p:nvPr/>
          </p:nvGrpSpPr>
          <p:grpSpPr bwMode="auto">
            <a:xfrm>
              <a:off x="2701" y="3155"/>
              <a:ext cx="1088" cy="356"/>
              <a:chOff x="1632" y="2926"/>
              <a:chExt cx="1313" cy="434"/>
            </a:xfrm>
          </p:grpSpPr>
          <p:sp>
            <p:nvSpPr>
              <p:cNvPr id="53" name="AutoShape 29">
                <a:extLst>
                  <a:ext uri="{FF2B5EF4-FFF2-40B4-BE49-F238E27FC236}">
                    <a16:creationId xmlns:a16="http://schemas.microsoft.com/office/drawing/2014/main" id="{F82856DB-8C6C-CBCA-A2D9-65CACC0C2329}"/>
                  </a:ext>
                </a:extLst>
              </p:cNvPr>
              <p:cNvSpPr>
                <a:spLocks noChangeArrowheads="1"/>
              </p:cNvSpPr>
              <p:nvPr/>
            </p:nvSpPr>
            <p:spPr bwMode="auto">
              <a:xfrm>
                <a:off x="1632" y="2926"/>
                <a:ext cx="1313" cy="434"/>
              </a:xfrm>
              <a:prstGeom prst="flowChartDecision">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4" name="Text Box 30">
                <a:extLst>
                  <a:ext uri="{FF2B5EF4-FFF2-40B4-BE49-F238E27FC236}">
                    <a16:creationId xmlns:a16="http://schemas.microsoft.com/office/drawing/2014/main" id="{DC5F8EE1-1306-B2C0-EE8F-7EAEE15C48FB}"/>
                  </a:ext>
                </a:extLst>
              </p:cNvPr>
              <p:cNvSpPr txBox="1">
                <a:spLocks noChangeArrowheads="1"/>
              </p:cNvSpPr>
              <p:nvPr/>
            </p:nvSpPr>
            <p:spPr bwMode="auto">
              <a:xfrm>
                <a:off x="1924" y="3000"/>
                <a:ext cx="875" cy="28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有空</a:t>
                </a:r>
                <a:r>
                  <a:rPr kumimoji="1" lang="en-US" altLang="zh-CN" sz="1600" b="1">
                    <a:solidFill>
                      <a:schemeClr val="tx1"/>
                    </a:solidFill>
                    <a:latin typeface="Times New Roman" panose="02020603050405020304" pitchFamily="18" charset="0"/>
                  </a:rPr>
                  <a:t>PCB ?</a:t>
                </a:r>
              </a:p>
            </p:txBody>
          </p:sp>
        </p:grpSp>
        <p:sp>
          <p:nvSpPr>
            <p:cNvPr id="27" name="Text Box 31">
              <a:extLst>
                <a:ext uri="{FF2B5EF4-FFF2-40B4-BE49-F238E27FC236}">
                  <a16:creationId xmlns:a16="http://schemas.microsoft.com/office/drawing/2014/main" id="{7DD60632-6110-3AEC-3A84-855E61F1D8A1}"/>
                </a:ext>
              </a:extLst>
            </p:cNvPr>
            <p:cNvSpPr txBox="1">
              <a:spLocks noChangeArrowheads="1"/>
            </p:cNvSpPr>
            <p:nvPr/>
          </p:nvSpPr>
          <p:spPr bwMode="auto">
            <a:xfrm>
              <a:off x="4443" y="1881"/>
              <a:ext cx="1142" cy="369"/>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将入口信息填入</a:t>
              </a: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相应项</a:t>
              </a:r>
            </a:p>
          </p:txBody>
        </p:sp>
        <p:sp>
          <p:nvSpPr>
            <p:cNvPr id="28" name="Text Box 32">
              <a:extLst>
                <a:ext uri="{FF2B5EF4-FFF2-40B4-BE49-F238E27FC236}">
                  <a16:creationId xmlns:a16="http://schemas.microsoft.com/office/drawing/2014/main" id="{B979E1DB-5967-7E5A-F4BF-42470B776CB9}"/>
                </a:ext>
              </a:extLst>
            </p:cNvPr>
            <p:cNvSpPr txBox="1">
              <a:spLocks noChangeArrowheads="1"/>
            </p:cNvSpPr>
            <p:nvPr/>
          </p:nvSpPr>
          <p:spPr bwMode="auto">
            <a:xfrm>
              <a:off x="4353" y="2495"/>
              <a:ext cx="1273" cy="414"/>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入就绪队列</a:t>
              </a: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入总链队列</a:t>
              </a:r>
            </a:p>
          </p:txBody>
        </p:sp>
        <p:sp>
          <p:nvSpPr>
            <p:cNvPr id="29" name="AutoShape 33">
              <a:extLst>
                <a:ext uri="{FF2B5EF4-FFF2-40B4-BE49-F238E27FC236}">
                  <a16:creationId xmlns:a16="http://schemas.microsoft.com/office/drawing/2014/main" id="{9CD28268-8EC6-833D-D792-36A7AC7841FD}"/>
                </a:ext>
              </a:extLst>
            </p:cNvPr>
            <p:cNvSpPr>
              <a:spLocks noChangeArrowheads="1"/>
            </p:cNvSpPr>
            <p:nvPr/>
          </p:nvSpPr>
          <p:spPr bwMode="auto">
            <a:xfrm>
              <a:off x="4668" y="3152"/>
              <a:ext cx="552" cy="348"/>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30" name="Text Box 34">
              <a:extLst>
                <a:ext uri="{FF2B5EF4-FFF2-40B4-BE49-F238E27FC236}">
                  <a16:creationId xmlns:a16="http://schemas.microsoft.com/office/drawing/2014/main" id="{400FD95C-89A3-1426-29F8-6361226BAC37}"/>
                </a:ext>
              </a:extLst>
            </p:cNvPr>
            <p:cNvSpPr txBox="1">
              <a:spLocks noChangeArrowheads="1"/>
            </p:cNvSpPr>
            <p:nvPr/>
          </p:nvSpPr>
          <p:spPr bwMode="auto">
            <a:xfrm>
              <a:off x="4700" y="3117"/>
              <a:ext cx="597" cy="267"/>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返回进</a:t>
              </a: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程</a:t>
              </a:r>
              <a:r>
                <a:rPr kumimoji="1" lang="en-US" altLang="zh-CN" sz="1600" b="1">
                  <a:solidFill>
                    <a:schemeClr val="tx1"/>
                  </a:solidFill>
                  <a:latin typeface="Times New Roman" panose="02020603050405020304" pitchFamily="18" charset="0"/>
                </a:rPr>
                <a:t>pid</a:t>
              </a:r>
            </a:p>
          </p:txBody>
        </p:sp>
        <p:sp>
          <p:nvSpPr>
            <p:cNvPr id="31" name="Line 35">
              <a:extLst>
                <a:ext uri="{FF2B5EF4-FFF2-40B4-BE49-F238E27FC236}">
                  <a16:creationId xmlns:a16="http://schemas.microsoft.com/office/drawing/2014/main" id="{03C6D563-D8D3-35A9-434E-A33735BD276B}"/>
                </a:ext>
              </a:extLst>
            </p:cNvPr>
            <p:cNvSpPr>
              <a:spLocks noChangeShapeType="1"/>
            </p:cNvSpPr>
            <p:nvPr/>
          </p:nvSpPr>
          <p:spPr bwMode="auto">
            <a:xfrm>
              <a:off x="3253" y="1462"/>
              <a:ext cx="0" cy="1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nvGrpSpPr>
            <p:cNvPr id="32" name="Group 36">
              <a:extLst>
                <a:ext uri="{FF2B5EF4-FFF2-40B4-BE49-F238E27FC236}">
                  <a16:creationId xmlns:a16="http://schemas.microsoft.com/office/drawing/2014/main" id="{B20D80A1-8FF5-15B3-B38F-8A14A3ABFFE8}"/>
                </a:ext>
              </a:extLst>
            </p:cNvPr>
            <p:cNvGrpSpPr>
              <a:grpSpLocks/>
            </p:cNvGrpSpPr>
            <p:nvPr/>
          </p:nvGrpSpPr>
          <p:grpSpPr bwMode="auto">
            <a:xfrm>
              <a:off x="1865" y="2440"/>
              <a:ext cx="477" cy="244"/>
              <a:chOff x="576" y="2069"/>
              <a:chExt cx="576" cy="296"/>
            </a:xfrm>
          </p:grpSpPr>
          <p:sp>
            <p:nvSpPr>
              <p:cNvPr id="51" name="AutoShape 37">
                <a:extLst>
                  <a:ext uri="{FF2B5EF4-FFF2-40B4-BE49-F238E27FC236}">
                    <a16:creationId xmlns:a16="http://schemas.microsoft.com/office/drawing/2014/main" id="{38D04FC1-4A90-E5E8-0D2F-3C85CACB8DF8}"/>
                  </a:ext>
                </a:extLst>
              </p:cNvPr>
              <p:cNvSpPr>
                <a:spLocks noChangeArrowheads="1"/>
              </p:cNvSpPr>
              <p:nvPr/>
            </p:nvSpPr>
            <p:spPr bwMode="auto">
              <a:xfrm>
                <a:off x="576" y="2091"/>
                <a:ext cx="576" cy="274"/>
              </a:xfrm>
              <a:prstGeom prst="roundRect">
                <a:avLst>
                  <a:gd name="adj" fmla="val 16667"/>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2" name="Text Box 38">
                <a:extLst>
                  <a:ext uri="{FF2B5EF4-FFF2-40B4-BE49-F238E27FC236}">
                    <a16:creationId xmlns:a16="http://schemas.microsoft.com/office/drawing/2014/main" id="{726BB2BF-8C2D-B8D6-8D40-6C2E05871856}"/>
                  </a:ext>
                </a:extLst>
              </p:cNvPr>
              <p:cNvSpPr txBox="1">
                <a:spLocks noChangeArrowheads="1"/>
              </p:cNvSpPr>
              <p:nvPr/>
            </p:nvSpPr>
            <p:spPr bwMode="auto">
              <a:xfrm>
                <a:off x="612" y="2069"/>
                <a:ext cx="504" cy="274"/>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出错</a:t>
                </a:r>
              </a:p>
            </p:txBody>
          </p:sp>
        </p:grpSp>
        <p:sp>
          <p:nvSpPr>
            <p:cNvPr id="33" name="Line 39">
              <a:extLst>
                <a:ext uri="{FF2B5EF4-FFF2-40B4-BE49-F238E27FC236}">
                  <a16:creationId xmlns:a16="http://schemas.microsoft.com/office/drawing/2014/main" id="{4823CACC-A5E9-D9DE-2FBF-9ED99F8E90AA}"/>
                </a:ext>
              </a:extLst>
            </p:cNvPr>
            <p:cNvSpPr>
              <a:spLocks noChangeShapeType="1"/>
            </p:cNvSpPr>
            <p:nvPr/>
          </p:nvSpPr>
          <p:spPr bwMode="auto">
            <a:xfrm>
              <a:off x="3253" y="1901"/>
              <a:ext cx="0" cy="1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4" name="Line 40">
              <a:extLst>
                <a:ext uri="{FF2B5EF4-FFF2-40B4-BE49-F238E27FC236}">
                  <a16:creationId xmlns:a16="http://schemas.microsoft.com/office/drawing/2014/main" id="{327E87D0-CAAB-AAC3-6030-43392D57BC9E}"/>
                </a:ext>
              </a:extLst>
            </p:cNvPr>
            <p:cNvSpPr>
              <a:spLocks noChangeShapeType="1"/>
            </p:cNvSpPr>
            <p:nvPr/>
          </p:nvSpPr>
          <p:spPr bwMode="auto">
            <a:xfrm>
              <a:off x="3253" y="2408"/>
              <a:ext cx="0" cy="18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5" name="Line 41">
              <a:extLst>
                <a:ext uri="{FF2B5EF4-FFF2-40B4-BE49-F238E27FC236}">
                  <a16:creationId xmlns:a16="http://schemas.microsoft.com/office/drawing/2014/main" id="{E3B33492-6142-F664-E392-A47F7BB6E1D7}"/>
                </a:ext>
              </a:extLst>
            </p:cNvPr>
            <p:cNvSpPr>
              <a:spLocks noChangeShapeType="1"/>
            </p:cNvSpPr>
            <p:nvPr/>
          </p:nvSpPr>
          <p:spPr bwMode="auto">
            <a:xfrm>
              <a:off x="3253" y="2971"/>
              <a:ext cx="0" cy="18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6" name="Line 42">
              <a:extLst>
                <a:ext uri="{FF2B5EF4-FFF2-40B4-BE49-F238E27FC236}">
                  <a16:creationId xmlns:a16="http://schemas.microsoft.com/office/drawing/2014/main" id="{862D2932-30F4-BD9A-0204-900D9B85C7C2}"/>
                </a:ext>
              </a:extLst>
            </p:cNvPr>
            <p:cNvSpPr>
              <a:spLocks noChangeShapeType="1"/>
            </p:cNvSpPr>
            <p:nvPr/>
          </p:nvSpPr>
          <p:spPr bwMode="auto">
            <a:xfrm>
              <a:off x="3253" y="352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7" name="Line 43">
              <a:extLst>
                <a:ext uri="{FF2B5EF4-FFF2-40B4-BE49-F238E27FC236}">
                  <a16:creationId xmlns:a16="http://schemas.microsoft.com/office/drawing/2014/main" id="{D6B38CF4-1E09-864A-5B24-11E4871A0BBE}"/>
                </a:ext>
              </a:extLst>
            </p:cNvPr>
            <p:cNvSpPr>
              <a:spLocks noChangeShapeType="1"/>
            </p:cNvSpPr>
            <p:nvPr/>
          </p:nvSpPr>
          <p:spPr bwMode="auto">
            <a:xfrm>
              <a:off x="3253" y="3674"/>
              <a:ext cx="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8" name="Line 44">
              <a:extLst>
                <a:ext uri="{FF2B5EF4-FFF2-40B4-BE49-F238E27FC236}">
                  <a16:creationId xmlns:a16="http://schemas.microsoft.com/office/drawing/2014/main" id="{50631D7E-AF0C-AC28-E2E9-F7C37BB2E7A6}"/>
                </a:ext>
              </a:extLst>
            </p:cNvPr>
            <p:cNvSpPr>
              <a:spLocks noChangeShapeType="1"/>
            </p:cNvSpPr>
            <p:nvPr/>
          </p:nvSpPr>
          <p:spPr bwMode="auto">
            <a:xfrm flipV="1">
              <a:off x="4103" y="1349"/>
              <a:ext cx="0" cy="23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9" name="Line 45">
              <a:extLst>
                <a:ext uri="{FF2B5EF4-FFF2-40B4-BE49-F238E27FC236}">
                  <a16:creationId xmlns:a16="http://schemas.microsoft.com/office/drawing/2014/main" id="{7A845152-A6AF-5D02-BB6D-AA1548E6CEDD}"/>
                </a:ext>
              </a:extLst>
            </p:cNvPr>
            <p:cNvSpPr>
              <a:spLocks noChangeShapeType="1"/>
            </p:cNvSpPr>
            <p:nvPr/>
          </p:nvSpPr>
          <p:spPr bwMode="auto">
            <a:xfrm>
              <a:off x="4103" y="1339"/>
              <a:ext cx="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0" name="Line 46">
              <a:extLst>
                <a:ext uri="{FF2B5EF4-FFF2-40B4-BE49-F238E27FC236}">
                  <a16:creationId xmlns:a16="http://schemas.microsoft.com/office/drawing/2014/main" id="{75DB87E6-0C5C-620E-0C77-5543F13AF2AC}"/>
                </a:ext>
              </a:extLst>
            </p:cNvPr>
            <p:cNvSpPr>
              <a:spLocks noChangeShapeType="1"/>
            </p:cNvSpPr>
            <p:nvPr/>
          </p:nvSpPr>
          <p:spPr bwMode="auto">
            <a:xfrm>
              <a:off x="2106" y="2246"/>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1" name="Line 47">
              <a:extLst>
                <a:ext uri="{FF2B5EF4-FFF2-40B4-BE49-F238E27FC236}">
                  <a16:creationId xmlns:a16="http://schemas.microsoft.com/office/drawing/2014/main" id="{F2353D25-A431-23E6-FEBB-C0A7E355DB1D}"/>
                </a:ext>
              </a:extLst>
            </p:cNvPr>
            <p:cNvSpPr>
              <a:spLocks noChangeShapeType="1"/>
            </p:cNvSpPr>
            <p:nvPr/>
          </p:nvSpPr>
          <p:spPr bwMode="auto">
            <a:xfrm>
              <a:off x="2106" y="2246"/>
              <a:ext cx="0" cy="204"/>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2" name="Line 48">
              <a:extLst>
                <a:ext uri="{FF2B5EF4-FFF2-40B4-BE49-F238E27FC236}">
                  <a16:creationId xmlns:a16="http://schemas.microsoft.com/office/drawing/2014/main" id="{12ACAF94-0199-C3E1-B396-FABA3215313F}"/>
                </a:ext>
              </a:extLst>
            </p:cNvPr>
            <p:cNvSpPr>
              <a:spLocks noChangeShapeType="1"/>
            </p:cNvSpPr>
            <p:nvPr/>
          </p:nvSpPr>
          <p:spPr bwMode="auto">
            <a:xfrm>
              <a:off x="2158" y="3335"/>
              <a:ext cx="5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3" name="Text Box 49">
              <a:extLst>
                <a:ext uri="{FF2B5EF4-FFF2-40B4-BE49-F238E27FC236}">
                  <a16:creationId xmlns:a16="http://schemas.microsoft.com/office/drawing/2014/main" id="{7E0D491A-1A63-D929-FF4D-08B87765F606}"/>
                </a:ext>
              </a:extLst>
            </p:cNvPr>
            <p:cNvSpPr txBox="1">
              <a:spLocks noChangeArrowheads="1"/>
            </p:cNvSpPr>
            <p:nvPr/>
          </p:nvSpPr>
          <p:spPr bwMode="auto">
            <a:xfrm>
              <a:off x="2616" y="2020"/>
              <a:ext cx="255" cy="20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Y</a:t>
              </a:r>
            </a:p>
          </p:txBody>
        </p:sp>
        <p:sp>
          <p:nvSpPr>
            <p:cNvPr id="44" name="Text Box 50">
              <a:extLst>
                <a:ext uri="{FF2B5EF4-FFF2-40B4-BE49-F238E27FC236}">
                  <a16:creationId xmlns:a16="http://schemas.microsoft.com/office/drawing/2014/main" id="{EE21CA23-C3BC-5B1A-7AC2-3D00B16FC949}"/>
                </a:ext>
              </a:extLst>
            </p:cNvPr>
            <p:cNvSpPr txBox="1">
              <a:spLocks noChangeArrowheads="1"/>
            </p:cNvSpPr>
            <p:nvPr/>
          </p:nvSpPr>
          <p:spPr bwMode="auto">
            <a:xfrm>
              <a:off x="2616" y="3033"/>
              <a:ext cx="255" cy="20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a:t>
              </a:r>
            </a:p>
          </p:txBody>
        </p:sp>
        <p:sp>
          <p:nvSpPr>
            <p:cNvPr id="45" name="Line 51">
              <a:extLst>
                <a:ext uri="{FF2B5EF4-FFF2-40B4-BE49-F238E27FC236}">
                  <a16:creationId xmlns:a16="http://schemas.microsoft.com/office/drawing/2014/main" id="{36CD33E1-2D22-3B8E-78B6-F35819A1FD68}"/>
                </a:ext>
              </a:extLst>
            </p:cNvPr>
            <p:cNvSpPr>
              <a:spLocks noChangeShapeType="1"/>
            </p:cNvSpPr>
            <p:nvPr/>
          </p:nvSpPr>
          <p:spPr bwMode="auto">
            <a:xfrm>
              <a:off x="2153" y="3334"/>
              <a:ext cx="0" cy="19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6" name="Line 52">
              <a:extLst>
                <a:ext uri="{FF2B5EF4-FFF2-40B4-BE49-F238E27FC236}">
                  <a16:creationId xmlns:a16="http://schemas.microsoft.com/office/drawing/2014/main" id="{18F45739-FA05-9149-90C9-8E3EAC1AC3AA}"/>
                </a:ext>
              </a:extLst>
            </p:cNvPr>
            <p:cNvSpPr>
              <a:spLocks noChangeShapeType="1"/>
            </p:cNvSpPr>
            <p:nvPr/>
          </p:nvSpPr>
          <p:spPr bwMode="auto">
            <a:xfrm>
              <a:off x="4948" y="1332"/>
              <a:ext cx="0" cy="55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7" name="Line 53">
              <a:extLst>
                <a:ext uri="{FF2B5EF4-FFF2-40B4-BE49-F238E27FC236}">
                  <a16:creationId xmlns:a16="http://schemas.microsoft.com/office/drawing/2014/main" id="{2EA67BFE-8160-259C-4AB2-7B86484FDC63}"/>
                </a:ext>
              </a:extLst>
            </p:cNvPr>
            <p:cNvSpPr>
              <a:spLocks noChangeShapeType="1"/>
            </p:cNvSpPr>
            <p:nvPr/>
          </p:nvSpPr>
          <p:spPr bwMode="auto">
            <a:xfrm>
              <a:off x="4948" y="2259"/>
              <a:ext cx="0" cy="236"/>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8" name="Line 54">
              <a:extLst>
                <a:ext uri="{FF2B5EF4-FFF2-40B4-BE49-F238E27FC236}">
                  <a16:creationId xmlns:a16="http://schemas.microsoft.com/office/drawing/2014/main" id="{C5B1AF7A-B87B-85EA-3371-E86779F70907}"/>
                </a:ext>
              </a:extLst>
            </p:cNvPr>
            <p:cNvSpPr>
              <a:spLocks noChangeShapeType="1"/>
            </p:cNvSpPr>
            <p:nvPr/>
          </p:nvSpPr>
          <p:spPr bwMode="auto">
            <a:xfrm>
              <a:off x="4948" y="2910"/>
              <a:ext cx="0" cy="236"/>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9" name="AutoShape 55">
              <a:extLst>
                <a:ext uri="{FF2B5EF4-FFF2-40B4-BE49-F238E27FC236}">
                  <a16:creationId xmlns:a16="http://schemas.microsoft.com/office/drawing/2014/main" id="{67234283-7342-44E2-EEA7-9CE650CDFD14}"/>
                </a:ext>
              </a:extLst>
            </p:cNvPr>
            <p:cNvSpPr>
              <a:spLocks noChangeArrowheads="1"/>
            </p:cNvSpPr>
            <p:nvPr/>
          </p:nvSpPr>
          <p:spPr bwMode="auto">
            <a:xfrm>
              <a:off x="1925" y="3537"/>
              <a:ext cx="477" cy="225"/>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50" name="Text Box 56">
              <a:extLst>
                <a:ext uri="{FF2B5EF4-FFF2-40B4-BE49-F238E27FC236}">
                  <a16:creationId xmlns:a16="http://schemas.microsoft.com/office/drawing/2014/main" id="{0A7C3420-DCB5-1149-F70D-1E4E3E831CC9}"/>
                </a:ext>
              </a:extLst>
            </p:cNvPr>
            <p:cNvSpPr txBox="1">
              <a:spLocks noChangeArrowheads="1"/>
            </p:cNvSpPr>
            <p:nvPr/>
          </p:nvSpPr>
          <p:spPr bwMode="auto">
            <a:xfrm>
              <a:off x="1955" y="3519"/>
              <a:ext cx="417" cy="225"/>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出错</a:t>
              </a:r>
            </a:p>
          </p:txBody>
        </p:sp>
      </p:grpSp>
      <p:sp>
        <p:nvSpPr>
          <p:cNvPr id="55" name="Text Box 61">
            <a:extLst>
              <a:ext uri="{FF2B5EF4-FFF2-40B4-BE49-F238E27FC236}">
                <a16:creationId xmlns:a16="http://schemas.microsoft.com/office/drawing/2014/main" id="{3C0169BF-A6FA-5457-E42E-B4A0B839A3AD}"/>
              </a:ext>
            </a:extLst>
          </p:cNvPr>
          <p:cNvSpPr txBox="1">
            <a:spLocks noChangeArrowheads="1"/>
          </p:cNvSpPr>
          <p:nvPr/>
        </p:nvSpPr>
        <p:spPr bwMode="auto">
          <a:xfrm>
            <a:off x="1329599" y="5583054"/>
            <a:ext cx="1804987" cy="4222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800" b="0">
                <a:solidFill>
                  <a:schemeClr val="tx1"/>
                </a:solidFill>
                <a:latin typeface="Times New Roman" panose="02020603050405020304" pitchFamily="18" charset="0"/>
              </a:rPr>
              <a:t>PCB</a:t>
            </a:r>
            <a:r>
              <a:rPr lang="zh-CN" altLang="en-US" sz="1800" b="0">
                <a:solidFill>
                  <a:schemeClr val="tx1"/>
                </a:solidFill>
                <a:latin typeface="Times New Roman" panose="02020603050405020304" pitchFamily="18" charset="0"/>
              </a:rPr>
              <a:t>池示意图</a:t>
            </a:r>
          </a:p>
        </p:txBody>
      </p:sp>
      <p:sp>
        <p:nvSpPr>
          <p:cNvPr id="56" name="Text Box 62">
            <a:extLst>
              <a:ext uri="{FF2B5EF4-FFF2-40B4-BE49-F238E27FC236}">
                <a16:creationId xmlns:a16="http://schemas.microsoft.com/office/drawing/2014/main" id="{4536EEFA-385B-0DD1-C51C-B7EA5DEA0EC7}"/>
              </a:ext>
            </a:extLst>
          </p:cNvPr>
          <p:cNvSpPr txBox="1">
            <a:spLocks noChangeArrowheads="1"/>
          </p:cNvSpPr>
          <p:nvPr/>
        </p:nvSpPr>
        <p:spPr bwMode="auto">
          <a:xfrm>
            <a:off x="6574701" y="6157473"/>
            <a:ext cx="20923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进程创建原语流程图</a:t>
            </a:r>
          </a:p>
        </p:txBody>
      </p:sp>
    </p:spTree>
    <p:extLst>
      <p:ext uri="{BB962C8B-B14F-4D97-AF65-F5344CB8AC3E}">
        <p14:creationId xmlns:p14="http://schemas.microsoft.com/office/powerpoint/2010/main" val="159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CFCE6-42AD-0563-9BAC-7276C5BFBA26}"/>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dirty="0"/>
          </a:p>
        </p:txBody>
      </p:sp>
      <p:sp>
        <p:nvSpPr>
          <p:cNvPr id="4" name="Rectangle 3">
            <a:extLst>
              <a:ext uri="{FF2B5EF4-FFF2-40B4-BE49-F238E27FC236}">
                <a16:creationId xmlns:a16="http://schemas.microsoft.com/office/drawing/2014/main" id="{F21EA863-F99D-689E-1AC9-7DA2649DE725}"/>
              </a:ext>
            </a:extLst>
          </p:cNvPr>
          <p:cNvSpPr>
            <a:spLocks noChangeArrowheads="1"/>
          </p:cNvSpPr>
          <p:nvPr/>
        </p:nvSpPr>
        <p:spPr bwMode="auto">
          <a:xfrm>
            <a:off x="487822" y="830079"/>
            <a:ext cx="8318500" cy="246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进程撤销</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进程撤销原语的形式</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当进程完成任务后希望终止自己时使用进程撤消原语。 </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kill (</a:t>
            </a:r>
            <a:r>
              <a:rPr lang="zh-CN" altLang="en-US" sz="2400" b="0" dirty="0">
                <a:solidFill>
                  <a:schemeClr val="tx1"/>
                </a:solidFill>
                <a:effectLst/>
                <a:latin typeface="Times New Roman" panose="02020603050405020304" pitchFamily="18" charset="0"/>
              </a:rPr>
              <a:t>或</a:t>
            </a:r>
            <a:r>
              <a:rPr lang="en-US" altLang="zh-CN" sz="2400" b="0" dirty="0">
                <a:solidFill>
                  <a:schemeClr val="tx1"/>
                </a:solidFill>
                <a:effectLst/>
                <a:latin typeface="Times New Roman" panose="02020603050405020304" pitchFamily="18" charset="0"/>
              </a:rPr>
              <a:t>exit)           </a:t>
            </a:r>
          </a:p>
        </p:txBody>
      </p:sp>
      <p:sp>
        <p:nvSpPr>
          <p:cNvPr id="5" name="Rectangle 6">
            <a:extLst>
              <a:ext uri="{FF2B5EF4-FFF2-40B4-BE49-F238E27FC236}">
                <a16:creationId xmlns:a16="http://schemas.microsoft.com/office/drawing/2014/main" id="{3B5EEC9B-CEA1-B70F-0649-066E24A264EE}"/>
              </a:ext>
            </a:extLst>
          </p:cNvPr>
          <p:cNvSpPr>
            <a:spLocks noChangeArrowheads="1"/>
          </p:cNvSpPr>
          <p:nvPr/>
        </p:nvSpPr>
        <p:spPr bwMode="auto">
          <a:xfrm>
            <a:off x="489410" y="3419292"/>
            <a:ext cx="9702340" cy="207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进程撤销原语的功能</a:t>
            </a: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撤消当前运行的进程。将该进程的</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结构归还到</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资源池，所占用的资源归还给父进程，从总链队列中摘除它，然后转进程调度程序。</a:t>
            </a:r>
          </a:p>
        </p:txBody>
      </p:sp>
    </p:spTree>
    <p:extLst>
      <p:ext uri="{BB962C8B-B14F-4D97-AF65-F5344CB8AC3E}">
        <p14:creationId xmlns:p14="http://schemas.microsoft.com/office/powerpoint/2010/main" val="358439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2AC5-1149-BBF5-21C1-9531060A93BB}"/>
              </a:ext>
            </a:extLst>
          </p:cNvPr>
          <p:cNvSpPr>
            <a:spLocks noGrp="1"/>
          </p:cNvSpPr>
          <p:nvPr>
            <p:ph type="title"/>
          </p:nvPr>
        </p:nvSpPr>
        <p:spPr/>
        <p:txBody>
          <a:bodyPr>
            <a:normAutofit/>
          </a:bodyPr>
          <a:lstStyle/>
          <a:p>
            <a:r>
              <a:rPr lang="zh-CN" altLang="en-US" dirty="0"/>
              <a:t>进程及进程管理</a:t>
            </a:r>
            <a:r>
              <a:rPr lang="en-US" altLang="zh-CN" dirty="0"/>
              <a:t>——</a:t>
            </a:r>
            <a:r>
              <a:rPr lang="zh-CN" altLang="en-US" dirty="0"/>
              <a:t>进程的引入</a:t>
            </a:r>
          </a:p>
        </p:txBody>
      </p:sp>
      <p:sp>
        <p:nvSpPr>
          <p:cNvPr id="3" name="内容占位符 2">
            <a:extLst>
              <a:ext uri="{FF2B5EF4-FFF2-40B4-BE49-F238E27FC236}">
                <a16:creationId xmlns:a16="http://schemas.microsoft.com/office/drawing/2014/main" id="{D0D07102-F921-602C-2FA2-2C02B860147B}"/>
              </a:ext>
            </a:extLst>
          </p:cNvPr>
          <p:cNvSpPr>
            <a:spLocks noGrp="1"/>
          </p:cNvSpPr>
          <p:nvPr>
            <p:ph idx="1"/>
          </p:nvPr>
        </p:nvSpPr>
        <p:spPr/>
        <p:txBody>
          <a:bodyPr/>
          <a:lstStyle/>
          <a:p>
            <a:pPr marL="0" indent="0">
              <a:buNone/>
            </a:pPr>
            <a:r>
              <a:rPr lang="en-US" altLang="zh-CN" dirty="0">
                <a:solidFill>
                  <a:srgbClr val="335F90"/>
                </a:solidFill>
              </a:rPr>
              <a:t>1.  </a:t>
            </a:r>
            <a:r>
              <a:rPr lang="zh-CN" altLang="en-US" dirty="0">
                <a:solidFill>
                  <a:srgbClr val="335F90"/>
                </a:solidFill>
              </a:rPr>
              <a:t>顺序程序及特点</a:t>
            </a:r>
          </a:p>
          <a:p>
            <a:pPr marL="0" indent="0">
              <a:buNone/>
            </a:pPr>
            <a:r>
              <a:rPr lang="zh-CN" altLang="en-US" dirty="0"/>
              <a:t>      </a:t>
            </a:r>
            <a:r>
              <a:rPr lang="en-US" altLang="zh-CN" dirty="0"/>
              <a:t>(1) </a:t>
            </a:r>
            <a:r>
              <a:rPr lang="zh-CN" altLang="en-US" dirty="0"/>
              <a:t>计算</a:t>
            </a:r>
          </a:p>
          <a:p>
            <a:pPr marL="0" indent="0">
              <a:buNone/>
            </a:pPr>
            <a:r>
              <a:rPr lang="en-US" altLang="zh-CN" b="0" dirty="0"/>
              <a:t>	</a:t>
            </a:r>
            <a:r>
              <a:rPr lang="zh-CN" altLang="en-US" b="0" dirty="0"/>
              <a:t>程序的一次执行过程称为一个计算，它由许多简单操作所组成。</a:t>
            </a:r>
          </a:p>
          <a:p>
            <a:pPr marL="0" indent="0">
              <a:buNone/>
            </a:pPr>
            <a:r>
              <a:rPr lang="zh-CN" altLang="en-US" dirty="0"/>
              <a:t>      </a:t>
            </a:r>
            <a:r>
              <a:rPr lang="en-US" altLang="zh-CN" dirty="0"/>
              <a:t>(2) </a:t>
            </a:r>
            <a:r>
              <a:rPr lang="zh-CN" altLang="en-US" dirty="0"/>
              <a:t>程序的顺序执行</a:t>
            </a:r>
          </a:p>
          <a:p>
            <a:pPr marL="0" indent="0">
              <a:buNone/>
            </a:pPr>
            <a:r>
              <a:rPr lang="en-US" altLang="zh-CN" b="0" dirty="0"/>
              <a:t>	</a:t>
            </a:r>
            <a:r>
              <a:rPr lang="zh-CN" altLang="en-US" b="0" dirty="0"/>
              <a:t>一个计算的若干操作必须按照严格的先后次序顺序地执行，这类</a:t>
            </a:r>
            <a:r>
              <a:rPr lang="en-US" altLang="zh-CN" b="0" dirty="0"/>
              <a:t>		</a:t>
            </a:r>
            <a:r>
              <a:rPr lang="zh-CN" altLang="en-US" b="0" dirty="0"/>
              <a:t>计算过程就是程序的顺序执行过程。</a:t>
            </a:r>
          </a:p>
          <a:p>
            <a:pPr marL="0" indent="0">
              <a:buNone/>
            </a:pPr>
            <a:endParaRPr lang="zh-CN" altLang="en-US" dirty="0"/>
          </a:p>
        </p:txBody>
      </p:sp>
    </p:spTree>
    <p:extLst>
      <p:ext uri="{BB962C8B-B14F-4D97-AF65-F5344CB8AC3E}">
        <p14:creationId xmlns:p14="http://schemas.microsoft.com/office/powerpoint/2010/main" val="89364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D0160-48C2-322C-DDAE-5F0867AF9804}"/>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dirty="0"/>
          </a:p>
        </p:txBody>
      </p:sp>
      <p:sp>
        <p:nvSpPr>
          <p:cNvPr id="4" name="Rectangle 5">
            <a:extLst>
              <a:ext uri="{FF2B5EF4-FFF2-40B4-BE49-F238E27FC236}">
                <a16:creationId xmlns:a16="http://schemas.microsoft.com/office/drawing/2014/main" id="{FCBB98C5-0824-5B32-83B2-E5A8F900EF4C}"/>
              </a:ext>
            </a:extLst>
          </p:cNvPr>
          <p:cNvSpPr>
            <a:spLocks noChangeArrowheads="1"/>
          </p:cNvSpPr>
          <p:nvPr/>
        </p:nvSpPr>
        <p:spPr bwMode="auto">
          <a:xfrm>
            <a:off x="3189879" y="896498"/>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进程撤销原语的实现</a:t>
            </a:r>
            <a:r>
              <a:rPr lang="zh-CN" altLang="en-US" sz="2000" b="0" dirty="0">
                <a:solidFill>
                  <a:schemeClr val="tx1"/>
                </a:solidFill>
                <a:latin typeface="Times New Roman" panose="02020603050405020304" pitchFamily="18" charset="0"/>
              </a:rPr>
              <a:t>         </a:t>
            </a:r>
          </a:p>
        </p:txBody>
      </p:sp>
      <p:grpSp>
        <p:nvGrpSpPr>
          <p:cNvPr id="5" name="Group 24">
            <a:extLst>
              <a:ext uri="{FF2B5EF4-FFF2-40B4-BE49-F238E27FC236}">
                <a16:creationId xmlns:a16="http://schemas.microsoft.com/office/drawing/2014/main" id="{EF25CA3E-3036-5D71-137D-FE576186B877}"/>
              </a:ext>
            </a:extLst>
          </p:cNvPr>
          <p:cNvGrpSpPr>
            <a:grpSpLocks/>
          </p:cNvGrpSpPr>
          <p:nvPr/>
        </p:nvGrpSpPr>
        <p:grpSpPr bwMode="auto">
          <a:xfrm>
            <a:off x="3967754" y="1591823"/>
            <a:ext cx="3543300" cy="4545012"/>
            <a:chOff x="1166" y="1048"/>
            <a:chExt cx="2232" cy="2863"/>
          </a:xfrm>
        </p:grpSpPr>
        <p:grpSp>
          <p:nvGrpSpPr>
            <p:cNvPr id="6" name="Group 22">
              <a:extLst>
                <a:ext uri="{FF2B5EF4-FFF2-40B4-BE49-F238E27FC236}">
                  <a16:creationId xmlns:a16="http://schemas.microsoft.com/office/drawing/2014/main" id="{FBD2F306-6BB3-E5A5-59BC-1000685BD9FE}"/>
                </a:ext>
              </a:extLst>
            </p:cNvPr>
            <p:cNvGrpSpPr>
              <a:grpSpLocks/>
            </p:cNvGrpSpPr>
            <p:nvPr/>
          </p:nvGrpSpPr>
          <p:grpSpPr bwMode="auto">
            <a:xfrm>
              <a:off x="1971" y="1048"/>
              <a:ext cx="622" cy="282"/>
              <a:chOff x="1744" y="1048"/>
              <a:chExt cx="622" cy="282"/>
            </a:xfrm>
          </p:grpSpPr>
          <p:sp>
            <p:nvSpPr>
              <p:cNvPr id="19" name="AutoShape 7">
                <a:extLst>
                  <a:ext uri="{FF2B5EF4-FFF2-40B4-BE49-F238E27FC236}">
                    <a16:creationId xmlns:a16="http://schemas.microsoft.com/office/drawing/2014/main" id="{B6E3D06E-B2BE-654F-F852-C70C0F5A002D}"/>
                  </a:ext>
                </a:extLst>
              </p:cNvPr>
              <p:cNvSpPr>
                <a:spLocks noChangeArrowheads="1"/>
              </p:cNvSpPr>
              <p:nvPr/>
            </p:nvSpPr>
            <p:spPr bwMode="auto">
              <a:xfrm>
                <a:off x="1744" y="1048"/>
                <a:ext cx="622" cy="282"/>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20" name="Text Box 8">
                <a:extLst>
                  <a:ext uri="{FF2B5EF4-FFF2-40B4-BE49-F238E27FC236}">
                    <a16:creationId xmlns:a16="http://schemas.microsoft.com/office/drawing/2014/main" id="{F58FA3E0-1A41-4DD0-2F7B-6D6CA2B3B733}"/>
                  </a:ext>
                </a:extLst>
              </p:cNvPr>
              <p:cNvSpPr txBox="1">
                <a:spLocks noChangeArrowheads="1"/>
              </p:cNvSpPr>
              <p:nvPr/>
            </p:nvSpPr>
            <p:spPr bwMode="auto">
              <a:xfrm>
                <a:off x="1794" y="1068"/>
                <a:ext cx="567" cy="214"/>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dirty="0">
                    <a:solidFill>
                      <a:schemeClr val="tx1"/>
                    </a:solidFill>
                    <a:latin typeface="Times New Roman" panose="02020603050405020304" pitchFamily="18" charset="0"/>
                  </a:rPr>
                  <a:t>入口</a:t>
                </a:r>
              </a:p>
            </p:txBody>
          </p:sp>
        </p:grpSp>
        <p:sp>
          <p:nvSpPr>
            <p:cNvPr id="7" name="Text Box 9">
              <a:extLst>
                <a:ext uri="{FF2B5EF4-FFF2-40B4-BE49-F238E27FC236}">
                  <a16:creationId xmlns:a16="http://schemas.microsoft.com/office/drawing/2014/main" id="{A039FD0F-F007-6FDA-A37C-4D4F68D3E740}"/>
                </a:ext>
              </a:extLst>
            </p:cNvPr>
            <p:cNvSpPr txBox="1">
              <a:spLocks noChangeArrowheads="1"/>
            </p:cNvSpPr>
            <p:nvPr/>
          </p:nvSpPr>
          <p:spPr bwMode="auto">
            <a:xfrm>
              <a:off x="1341" y="1505"/>
              <a:ext cx="1882" cy="329"/>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buClrTx/>
                <a:buSzTx/>
                <a:buFontTx/>
                <a:buNone/>
              </a:pPr>
              <a:r>
                <a:rPr kumimoji="1" lang="zh-CN" altLang="en-US" sz="1600" b="1">
                  <a:solidFill>
                    <a:schemeClr val="tx1"/>
                  </a:solidFill>
                  <a:latin typeface="Times New Roman" panose="02020603050405020304" pitchFamily="18" charset="0"/>
                </a:rPr>
                <a:t>由运行指针得当前进程的</a:t>
              </a:r>
              <a:r>
                <a:rPr kumimoji="1" lang="en-US" altLang="zh-CN" sz="1600" b="1">
                  <a:solidFill>
                    <a:schemeClr val="tx1"/>
                  </a:solidFill>
                  <a:latin typeface="Times New Roman" panose="02020603050405020304" pitchFamily="18" charset="0"/>
                </a:rPr>
                <a:t>pid</a:t>
              </a:r>
            </a:p>
          </p:txBody>
        </p:sp>
        <p:sp>
          <p:nvSpPr>
            <p:cNvPr id="8" name="Text Box 10">
              <a:extLst>
                <a:ext uri="{FF2B5EF4-FFF2-40B4-BE49-F238E27FC236}">
                  <a16:creationId xmlns:a16="http://schemas.microsoft.com/office/drawing/2014/main" id="{51D87C00-41D5-50F7-61BA-065DE43E9391}"/>
                </a:ext>
              </a:extLst>
            </p:cNvPr>
            <p:cNvSpPr txBox="1">
              <a:spLocks noChangeArrowheads="1"/>
            </p:cNvSpPr>
            <p:nvPr/>
          </p:nvSpPr>
          <p:spPr bwMode="auto">
            <a:xfrm>
              <a:off x="1166" y="2010"/>
              <a:ext cx="2232" cy="373"/>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50000"/>
                </a:spcBef>
                <a:buClrTx/>
                <a:buSzTx/>
                <a:buFontTx/>
                <a:buNone/>
              </a:pPr>
              <a:r>
                <a:rPr kumimoji="1" lang="zh-CN" altLang="en-US" sz="1600" b="1">
                  <a:solidFill>
                    <a:schemeClr val="tx1"/>
                  </a:solidFill>
                  <a:latin typeface="Times New Roman" panose="02020603050405020304" pitchFamily="18" charset="0"/>
                </a:rPr>
                <a:t>释放本进程所占用的资源给父进程</a:t>
              </a:r>
            </a:p>
          </p:txBody>
        </p:sp>
        <p:sp>
          <p:nvSpPr>
            <p:cNvPr id="9" name="Text Box 11">
              <a:extLst>
                <a:ext uri="{FF2B5EF4-FFF2-40B4-BE49-F238E27FC236}">
                  <a16:creationId xmlns:a16="http://schemas.microsoft.com/office/drawing/2014/main" id="{2ECCCC1C-7C2D-3404-F210-EAD8E8A0D618}"/>
                </a:ext>
              </a:extLst>
            </p:cNvPr>
            <p:cNvSpPr txBox="1">
              <a:spLocks noChangeArrowheads="1"/>
            </p:cNvSpPr>
            <p:nvPr/>
          </p:nvSpPr>
          <p:spPr bwMode="auto">
            <a:xfrm>
              <a:off x="1341" y="2562"/>
              <a:ext cx="1882" cy="329"/>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该进程从总链队列中摘下</a:t>
              </a:r>
            </a:p>
          </p:txBody>
        </p:sp>
        <p:sp>
          <p:nvSpPr>
            <p:cNvPr id="10" name="Text Box 12">
              <a:extLst>
                <a:ext uri="{FF2B5EF4-FFF2-40B4-BE49-F238E27FC236}">
                  <a16:creationId xmlns:a16="http://schemas.microsoft.com/office/drawing/2014/main" id="{EDADE67A-CD89-AEA1-971F-E16D0A4EFD8A}"/>
                </a:ext>
              </a:extLst>
            </p:cNvPr>
            <p:cNvSpPr txBox="1">
              <a:spLocks noChangeArrowheads="1"/>
            </p:cNvSpPr>
            <p:nvPr/>
          </p:nvSpPr>
          <p:spPr bwMode="auto">
            <a:xfrm>
              <a:off x="1341" y="3071"/>
              <a:ext cx="1882" cy="287"/>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释放</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结构</a:t>
              </a:r>
            </a:p>
          </p:txBody>
        </p:sp>
        <p:grpSp>
          <p:nvGrpSpPr>
            <p:cNvPr id="11" name="Group 13">
              <a:extLst>
                <a:ext uri="{FF2B5EF4-FFF2-40B4-BE49-F238E27FC236}">
                  <a16:creationId xmlns:a16="http://schemas.microsoft.com/office/drawing/2014/main" id="{2E6C9B05-711F-D79C-A50D-A09D190852A2}"/>
                </a:ext>
              </a:extLst>
            </p:cNvPr>
            <p:cNvGrpSpPr>
              <a:grpSpLocks/>
            </p:cNvGrpSpPr>
            <p:nvPr/>
          </p:nvGrpSpPr>
          <p:grpSpPr bwMode="auto">
            <a:xfrm>
              <a:off x="1762" y="3528"/>
              <a:ext cx="1041" cy="383"/>
              <a:chOff x="7683" y="6138"/>
              <a:chExt cx="1008" cy="696"/>
            </a:xfrm>
          </p:grpSpPr>
          <p:sp>
            <p:nvSpPr>
              <p:cNvPr id="17" name="AutoShape 14">
                <a:extLst>
                  <a:ext uri="{FF2B5EF4-FFF2-40B4-BE49-F238E27FC236}">
                    <a16:creationId xmlns:a16="http://schemas.microsoft.com/office/drawing/2014/main" id="{83ECCF7A-7B4B-3051-EA1F-810E21ABDC5B}"/>
                  </a:ext>
                </a:extLst>
              </p:cNvPr>
              <p:cNvSpPr>
                <a:spLocks noChangeArrowheads="1"/>
              </p:cNvSpPr>
              <p:nvPr/>
            </p:nvSpPr>
            <p:spPr bwMode="auto">
              <a:xfrm>
                <a:off x="7683" y="6138"/>
                <a:ext cx="1008" cy="546"/>
              </a:xfrm>
              <a:prstGeom prst="roundRect">
                <a:avLst>
                  <a:gd name="adj" fmla="val 16667"/>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8" name="Text Box 15">
                <a:extLst>
                  <a:ext uri="{FF2B5EF4-FFF2-40B4-BE49-F238E27FC236}">
                    <a16:creationId xmlns:a16="http://schemas.microsoft.com/office/drawing/2014/main" id="{F3E44A35-CB60-56C8-2C4D-F20647EF82BF}"/>
                  </a:ext>
                </a:extLst>
              </p:cNvPr>
              <p:cNvSpPr txBox="1">
                <a:spLocks noChangeArrowheads="1"/>
              </p:cNvSpPr>
              <p:nvPr/>
            </p:nvSpPr>
            <p:spPr bwMode="auto">
              <a:xfrm>
                <a:off x="7683" y="6138"/>
                <a:ext cx="981" cy="696"/>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600" b="1">
                    <a:solidFill>
                      <a:schemeClr val="tx1"/>
                    </a:solidFill>
                    <a:latin typeface="Times New Roman" panose="02020603050405020304" pitchFamily="18" charset="0"/>
                  </a:rPr>
                  <a:t>转进程调度</a:t>
                </a:r>
              </a:p>
            </p:txBody>
          </p:sp>
        </p:grpSp>
        <p:sp>
          <p:nvSpPr>
            <p:cNvPr id="12" name="Line 16">
              <a:extLst>
                <a:ext uri="{FF2B5EF4-FFF2-40B4-BE49-F238E27FC236}">
                  <a16:creationId xmlns:a16="http://schemas.microsoft.com/office/drawing/2014/main" id="{532EDC12-8A62-787C-E7A5-E7F65612A3A0}"/>
                </a:ext>
              </a:extLst>
            </p:cNvPr>
            <p:cNvSpPr>
              <a:spLocks noChangeShapeType="1"/>
            </p:cNvSpPr>
            <p:nvPr/>
          </p:nvSpPr>
          <p:spPr bwMode="auto">
            <a:xfrm>
              <a:off x="2282" y="1328"/>
              <a:ext cx="0" cy="1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17">
              <a:extLst>
                <a:ext uri="{FF2B5EF4-FFF2-40B4-BE49-F238E27FC236}">
                  <a16:creationId xmlns:a16="http://schemas.microsoft.com/office/drawing/2014/main" id="{C921CB2F-FA11-260B-EA71-87B09D7C445D}"/>
                </a:ext>
              </a:extLst>
            </p:cNvPr>
            <p:cNvSpPr>
              <a:spLocks noChangeShapeType="1"/>
            </p:cNvSpPr>
            <p:nvPr/>
          </p:nvSpPr>
          <p:spPr bwMode="auto">
            <a:xfrm>
              <a:off x="2282" y="1834"/>
              <a:ext cx="0" cy="1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4" name="Line 18">
              <a:extLst>
                <a:ext uri="{FF2B5EF4-FFF2-40B4-BE49-F238E27FC236}">
                  <a16:creationId xmlns:a16="http://schemas.microsoft.com/office/drawing/2014/main" id="{C17ED1B9-BE5E-8239-BA82-9A923EFB8D0E}"/>
                </a:ext>
              </a:extLst>
            </p:cNvPr>
            <p:cNvSpPr>
              <a:spLocks noChangeShapeType="1"/>
            </p:cNvSpPr>
            <p:nvPr/>
          </p:nvSpPr>
          <p:spPr bwMode="auto">
            <a:xfrm>
              <a:off x="2282" y="2392"/>
              <a:ext cx="0" cy="1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5" name="Line 19">
              <a:extLst>
                <a:ext uri="{FF2B5EF4-FFF2-40B4-BE49-F238E27FC236}">
                  <a16:creationId xmlns:a16="http://schemas.microsoft.com/office/drawing/2014/main" id="{47C425C0-11EF-233A-F05D-F1404AEFD235}"/>
                </a:ext>
              </a:extLst>
            </p:cNvPr>
            <p:cNvSpPr>
              <a:spLocks noChangeShapeType="1"/>
            </p:cNvSpPr>
            <p:nvPr/>
          </p:nvSpPr>
          <p:spPr bwMode="auto">
            <a:xfrm>
              <a:off x="2282" y="2899"/>
              <a:ext cx="0" cy="1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6" name="Line 20">
              <a:extLst>
                <a:ext uri="{FF2B5EF4-FFF2-40B4-BE49-F238E27FC236}">
                  <a16:creationId xmlns:a16="http://schemas.microsoft.com/office/drawing/2014/main" id="{8971F683-027A-D0B8-B1CA-922D75E3D7F5}"/>
                </a:ext>
              </a:extLst>
            </p:cNvPr>
            <p:cNvSpPr>
              <a:spLocks noChangeShapeType="1"/>
            </p:cNvSpPr>
            <p:nvPr/>
          </p:nvSpPr>
          <p:spPr bwMode="auto">
            <a:xfrm>
              <a:off x="2282" y="3362"/>
              <a:ext cx="0" cy="1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21" name="Text Box 25">
            <a:extLst>
              <a:ext uri="{FF2B5EF4-FFF2-40B4-BE49-F238E27FC236}">
                <a16:creationId xmlns:a16="http://schemas.microsoft.com/office/drawing/2014/main" id="{6E365E4F-69DC-2D20-3504-E59CE7058C9F}"/>
              </a:ext>
            </a:extLst>
          </p:cNvPr>
          <p:cNvSpPr txBox="1">
            <a:spLocks noChangeArrowheads="1"/>
          </p:cNvSpPr>
          <p:nvPr/>
        </p:nvSpPr>
        <p:spPr bwMode="auto">
          <a:xfrm>
            <a:off x="4731341" y="6157473"/>
            <a:ext cx="2106613"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进程撤销原语流程图</a:t>
            </a:r>
          </a:p>
        </p:txBody>
      </p:sp>
    </p:spTree>
    <p:extLst>
      <p:ext uri="{BB962C8B-B14F-4D97-AF65-F5344CB8AC3E}">
        <p14:creationId xmlns:p14="http://schemas.microsoft.com/office/powerpoint/2010/main" val="184328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4" name="Rectangle 3">
            <a:extLst>
              <a:ext uri="{FF2B5EF4-FFF2-40B4-BE49-F238E27FC236}">
                <a16:creationId xmlns:a16="http://schemas.microsoft.com/office/drawing/2014/main" id="{E4905CB1-7A93-C0B3-6AF9-1950CEDDE423}"/>
              </a:ext>
            </a:extLst>
          </p:cNvPr>
          <p:cNvSpPr>
            <a:spLocks noChangeArrowheads="1"/>
          </p:cNvSpPr>
          <p:nvPr/>
        </p:nvSpPr>
        <p:spPr bwMode="auto">
          <a:xfrm>
            <a:off x="764126" y="830079"/>
            <a:ext cx="9795924" cy="300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进程等待</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进程等待原语的形式</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当进程需要等待某一事件完成时，它可以调用等待原语挂起自己。</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susp(</a:t>
            </a:r>
            <a:r>
              <a:rPr lang="en-US" altLang="zh-CN" sz="2400" b="0" dirty="0" err="1">
                <a:solidFill>
                  <a:schemeClr val="tx1"/>
                </a:solidFill>
                <a:effectLst/>
                <a:latin typeface="Times New Roman" panose="02020603050405020304" pitchFamily="18" charset="0"/>
              </a:rPr>
              <a:t>chan</a:t>
            </a:r>
            <a:r>
              <a:rPr lang="en-US" altLang="zh-CN" sz="2400" b="0" dirty="0">
                <a:solidFill>
                  <a:schemeClr val="tx1"/>
                </a:solidFill>
                <a:effectLst/>
                <a:latin typeface="Times New Roman" panose="02020603050405020304" pitchFamily="18" charset="0"/>
              </a:rPr>
              <a:t>)</a:t>
            </a: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入口参数</a:t>
            </a:r>
            <a:r>
              <a:rPr lang="en-US" altLang="zh-CN" sz="2400" b="0" dirty="0" err="1">
                <a:solidFill>
                  <a:schemeClr val="tx1"/>
                </a:solidFill>
                <a:effectLst/>
                <a:latin typeface="Times New Roman" panose="02020603050405020304" pitchFamily="18" charset="0"/>
              </a:rPr>
              <a:t>chan</a:t>
            </a:r>
            <a:r>
              <a:rPr lang="zh-CN" altLang="en-US" sz="2400" b="0" dirty="0">
                <a:solidFill>
                  <a:schemeClr val="tx1"/>
                </a:solidFill>
                <a:effectLst/>
                <a:latin typeface="Times New Roman" panose="02020603050405020304" pitchFamily="18" charset="0"/>
              </a:rPr>
              <a:t>：进程等待的原因</a:t>
            </a:r>
          </a:p>
        </p:txBody>
      </p:sp>
      <p:sp>
        <p:nvSpPr>
          <p:cNvPr id="5" name="Rectangle 5">
            <a:extLst>
              <a:ext uri="{FF2B5EF4-FFF2-40B4-BE49-F238E27FC236}">
                <a16:creationId xmlns:a16="http://schemas.microsoft.com/office/drawing/2014/main" id="{3B2A6A1C-2C50-8B57-F540-81DFCB3ECC3A}"/>
              </a:ext>
            </a:extLst>
          </p:cNvPr>
          <p:cNvSpPr>
            <a:spLocks noChangeArrowheads="1"/>
          </p:cNvSpPr>
          <p:nvPr/>
        </p:nvSpPr>
        <p:spPr bwMode="auto">
          <a:xfrm>
            <a:off x="765712" y="4082867"/>
            <a:ext cx="9133937"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进程等待原语的功能</a:t>
            </a: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中止调用进程的执行，并加入到等待</a:t>
            </a:r>
            <a:r>
              <a:rPr lang="en-US" altLang="zh-CN" sz="2400" b="0" dirty="0" err="1">
                <a:solidFill>
                  <a:schemeClr val="tx1"/>
                </a:solidFill>
                <a:latin typeface="Times New Roman" panose="02020603050405020304" pitchFamily="18" charset="0"/>
              </a:rPr>
              <a:t>chan</a:t>
            </a:r>
            <a:r>
              <a:rPr lang="zh-CN" altLang="en-US" sz="2400" b="0" dirty="0">
                <a:solidFill>
                  <a:schemeClr val="tx1"/>
                </a:solidFill>
                <a:latin typeface="Times New Roman" panose="02020603050405020304" pitchFamily="18" charset="0"/>
              </a:rPr>
              <a:t>的等待队列中；</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最后使控制转向进程调度。</a:t>
            </a:r>
          </a:p>
        </p:txBody>
      </p:sp>
    </p:spTree>
    <p:extLst>
      <p:ext uri="{BB962C8B-B14F-4D97-AF65-F5344CB8AC3E}">
        <p14:creationId xmlns:p14="http://schemas.microsoft.com/office/powerpoint/2010/main" val="1380201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3" name="Rectangle 3">
            <a:extLst>
              <a:ext uri="{FF2B5EF4-FFF2-40B4-BE49-F238E27FC236}">
                <a16:creationId xmlns:a16="http://schemas.microsoft.com/office/drawing/2014/main" id="{27E8077B-516B-FE0F-0CBD-2BDA571FF0DF}"/>
              </a:ext>
            </a:extLst>
          </p:cNvPr>
          <p:cNvSpPr>
            <a:spLocks noChangeArrowheads="1"/>
          </p:cNvSpPr>
          <p:nvPr/>
        </p:nvSpPr>
        <p:spPr bwMode="auto">
          <a:xfrm>
            <a:off x="673100" y="768350"/>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进程等待原语的实现</a:t>
            </a:r>
            <a:r>
              <a:rPr lang="zh-CN" altLang="en-US" sz="2000" b="0" dirty="0">
                <a:solidFill>
                  <a:schemeClr val="tx1"/>
                </a:solidFill>
                <a:latin typeface="Times New Roman" panose="02020603050405020304" pitchFamily="18" charset="0"/>
              </a:rPr>
              <a:t>         </a:t>
            </a:r>
          </a:p>
        </p:txBody>
      </p:sp>
      <p:grpSp>
        <p:nvGrpSpPr>
          <p:cNvPr id="4" name="Group 22">
            <a:extLst>
              <a:ext uri="{FF2B5EF4-FFF2-40B4-BE49-F238E27FC236}">
                <a16:creationId xmlns:a16="http://schemas.microsoft.com/office/drawing/2014/main" id="{449E62F9-B7B9-CD00-1F66-BB1452D6B985}"/>
              </a:ext>
            </a:extLst>
          </p:cNvPr>
          <p:cNvGrpSpPr>
            <a:grpSpLocks/>
          </p:cNvGrpSpPr>
          <p:nvPr/>
        </p:nvGrpSpPr>
        <p:grpSpPr bwMode="auto">
          <a:xfrm>
            <a:off x="3848100" y="1466850"/>
            <a:ext cx="3778250" cy="4064000"/>
            <a:chOff x="1272" y="1048"/>
            <a:chExt cx="2234" cy="2414"/>
          </a:xfrm>
        </p:grpSpPr>
        <p:grpSp>
          <p:nvGrpSpPr>
            <p:cNvPr id="5" name="Group 21">
              <a:extLst>
                <a:ext uri="{FF2B5EF4-FFF2-40B4-BE49-F238E27FC236}">
                  <a16:creationId xmlns:a16="http://schemas.microsoft.com/office/drawing/2014/main" id="{199E69AA-37AB-B6C3-4062-59692763067C}"/>
                </a:ext>
              </a:extLst>
            </p:cNvPr>
            <p:cNvGrpSpPr>
              <a:grpSpLocks/>
            </p:cNvGrpSpPr>
            <p:nvPr/>
          </p:nvGrpSpPr>
          <p:grpSpPr bwMode="auto">
            <a:xfrm>
              <a:off x="2041" y="1048"/>
              <a:ext cx="696" cy="290"/>
              <a:chOff x="1803" y="1048"/>
              <a:chExt cx="696" cy="290"/>
            </a:xfrm>
          </p:grpSpPr>
          <p:sp>
            <p:nvSpPr>
              <p:cNvPr id="16" name="AutoShape 5">
                <a:extLst>
                  <a:ext uri="{FF2B5EF4-FFF2-40B4-BE49-F238E27FC236}">
                    <a16:creationId xmlns:a16="http://schemas.microsoft.com/office/drawing/2014/main" id="{0DAA6281-3694-1093-AE30-766539B17048}"/>
                  </a:ext>
                </a:extLst>
              </p:cNvPr>
              <p:cNvSpPr>
                <a:spLocks noChangeArrowheads="1"/>
              </p:cNvSpPr>
              <p:nvPr/>
            </p:nvSpPr>
            <p:spPr bwMode="auto">
              <a:xfrm>
                <a:off x="1803" y="1048"/>
                <a:ext cx="696" cy="290"/>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7" name="Text Box 6">
                <a:extLst>
                  <a:ext uri="{FF2B5EF4-FFF2-40B4-BE49-F238E27FC236}">
                    <a16:creationId xmlns:a16="http://schemas.microsoft.com/office/drawing/2014/main" id="{CF35B166-CE4B-5562-8410-C1565E5B11E5}"/>
                  </a:ext>
                </a:extLst>
              </p:cNvPr>
              <p:cNvSpPr txBox="1">
                <a:spLocks noChangeArrowheads="1"/>
              </p:cNvSpPr>
              <p:nvPr/>
            </p:nvSpPr>
            <p:spPr bwMode="auto">
              <a:xfrm>
                <a:off x="1857" y="1070"/>
                <a:ext cx="623" cy="19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p>
            </p:txBody>
          </p:sp>
        </p:grpSp>
        <p:sp>
          <p:nvSpPr>
            <p:cNvPr id="6" name="Text Box 7">
              <a:extLst>
                <a:ext uri="{FF2B5EF4-FFF2-40B4-BE49-F238E27FC236}">
                  <a16:creationId xmlns:a16="http://schemas.microsoft.com/office/drawing/2014/main" id="{5312AFF4-12F7-12FF-2223-B142E217667A}"/>
                </a:ext>
              </a:extLst>
            </p:cNvPr>
            <p:cNvSpPr txBox="1">
              <a:spLocks noChangeArrowheads="1"/>
            </p:cNvSpPr>
            <p:nvPr/>
          </p:nvSpPr>
          <p:spPr bwMode="auto">
            <a:xfrm>
              <a:off x="1272" y="1519"/>
              <a:ext cx="2234" cy="339"/>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30000"/>
                </a:lnSpc>
                <a:buClrTx/>
                <a:buSzTx/>
                <a:buFontTx/>
                <a:buNone/>
              </a:pPr>
              <a:r>
                <a:rPr kumimoji="1" lang="zh-CN" altLang="en-US" sz="1600" b="1">
                  <a:solidFill>
                    <a:schemeClr val="tx1"/>
                  </a:solidFill>
                  <a:latin typeface="Times New Roman" panose="02020603050405020304" pitchFamily="18" charset="0"/>
                </a:rPr>
                <a:t>保护进程的</a:t>
              </a:r>
              <a:r>
                <a:rPr kumimoji="1" lang="en-US" altLang="zh-CN" sz="1600" b="1">
                  <a:solidFill>
                    <a:schemeClr val="tx1"/>
                  </a:solidFill>
                  <a:latin typeface="Times New Roman" panose="02020603050405020304" pitchFamily="18" charset="0"/>
                </a:rPr>
                <a:t>CPU</a:t>
              </a:r>
              <a:r>
                <a:rPr kumimoji="1" lang="zh-CN" altLang="en-US" sz="1600" b="1">
                  <a:solidFill>
                    <a:schemeClr val="tx1"/>
                  </a:solidFill>
                  <a:latin typeface="Times New Roman" panose="02020603050405020304" pitchFamily="18" charset="0"/>
                </a:rPr>
                <a:t>现场到</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结构中</a:t>
              </a:r>
            </a:p>
          </p:txBody>
        </p:sp>
        <p:sp>
          <p:nvSpPr>
            <p:cNvPr id="7" name="Text Box 8">
              <a:extLst>
                <a:ext uri="{FF2B5EF4-FFF2-40B4-BE49-F238E27FC236}">
                  <a16:creationId xmlns:a16="http://schemas.microsoft.com/office/drawing/2014/main" id="{9599020B-A9E6-D3E3-6C27-0E2822D4F7BF}"/>
                </a:ext>
              </a:extLst>
            </p:cNvPr>
            <p:cNvSpPr txBox="1">
              <a:spLocks noChangeArrowheads="1"/>
            </p:cNvSpPr>
            <p:nvPr/>
          </p:nvSpPr>
          <p:spPr bwMode="auto">
            <a:xfrm>
              <a:off x="1272" y="2038"/>
              <a:ext cx="2233" cy="340"/>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30000"/>
                </a:lnSpc>
                <a:buClrTx/>
                <a:buSzTx/>
                <a:buFontTx/>
                <a:buNone/>
              </a:pPr>
              <a:r>
                <a:rPr kumimoji="1" lang="zh-CN" altLang="en-US" sz="1600" b="1">
                  <a:solidFill>
                    <a:schemeClr val="tx1"/>
                  </a:solidFill>
                  <a:latin typeface="Times New Roman" panose="02020603050405020304" pitchFamily="18" charset="0"/>
                </a:rPr>
                <a:t>置该进程为”等待”状态</a:t>
              </a:r>
            </a:p>
          </p:txBody>
        </p:sp>
        <p:sp>
          <p:nvSpPr>
            <p:cNvPr id="8" name="Text Box 9">
              <a:extLst>
                <a:ext uri="{FF2B5EF4-FFF2-40B4-BE49-F238E27FC236}">
                  <a16:creationId xmlns:a16="http://schemas.microsoft.com/office/drawing/2014/main" id="{59AE9E17-E1DE-D6D4-5AF9-FDF93C77B245}"/>
                </a:ext>
              </a:extLst>
            </p:cNvPr>
            <p:cNvSpPr txBox="1">
              <a:spLocks noChangeArrowheads="1"/>
            </p:cNvSpPr>
            <p:nvPr/>
          </p:nvSpPr>
          <p:spPr bwMode="auto">
            <a:xfrm>
              <a:off x="1273" y="2555"/>
              <a:ext cx="2233" cy="339"/>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将该进程</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结构插入到等待</a:t>
              </a:r>
              <a:r>
                <a:rPr kumimoji="1" lang="zh-CN" altLang="en-US" sz="1600" b="1">
                  <a:solidFill>
                    <a:schemeClr val="tx1"/>
                  </a:solidFill>
                  <a:latin typeface="Times New Roman" panose="02020603050405020304" pitchFamily="18" charset="0"/>
                </a:rPr>
                <a:t>队列中</a:t>
              </a:r>
            </a:p>
          </p:txBody>
        </p:sp>
        <p:grpSp>
          <p:nvGrpSpPr>
            <p:cNvPr id="9" name="Group 11">
              <a:extLst>
                <a:ext uri="{FF2B5EF4-FFF2-40B4-BE49-F238E27FC236}">
                  <a16:creationId xmlns:a16="http://schemas.microsoft.com/office/drawing/2014/main" id="{E5A59234-A63E-DE39-BCAC-278051ECD292}"/>
                </a:ext>
              </a:extLst>
            </p:cNvPr>
            <p:cNvGrpSpPr>
              <a:grpSpLocks/>
            </p:cNvGrpSpPr>
            <p:nvPr/>
          </p:nvGrpSpPr>
          <p:grpSpPr bwMode="auto">
            <a:xfrm>
              <a:off x="1746" y="3067"/>
              <a:ext cx="1286" cy="395"/>
              <a:chOff x="7683" y="6138"/>
              <a:chExt cx="1008" cy="696"/>
            </a:xfrm>
          </p:grpSpPr>
          <p:sp>
            <p:nvSpPr>
              <p:cNvPr id="14" name="AutoShape 12">
                <a:extLst>
                  <a:ext uri="{FF2B5EF4-FFF2-40B4-BE49-F238E27FC236}">
                    <a16:creationId xmlns:a16="http://schemas.microsoft.com/office/drawing/2014/main" id="{CF47FD36-70E4-4690-7981-1ED28810647D}"/>
                  </a:ext>
                </a:extLst>
              </p:cNvPr>
              <p:cNvSpPr>
                <a:spLocks noChangeArrowheads="1"/>
              </p:cNvSpPr>
              <p:nvPr/>
            </p:nvSpPr>
            <p:spPr bwMode="auto">
              <a:xfrm>
                <a:off x="7683" y="6138"/>
                <a:ext cx="1008" cy="546"/>
              </a:xfrm>
              <a:prstGeom prst="roundRect">
                <a:avLst>
                  <a:gd name="adj" fmla="val 16667"/>
                </a:avLst>
              </a:prstGeom>
              <a:solidFill>
                <a:srgbClr val="FFC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5" name="Text Box 13">
                <a:extLst>
                  <a:ext uri="{FF2B5EF4-FFF2-40B4-BE49-F238E27FC236}">
                    <a16:creationId xmlns:a16="http://schemas.microsoft.com/office/drawing/2014/main" id="{A2B4D92C-3CBD-7E02-2609-9D0BBBA42D5E}"/>
                  </a:ext>
                </a:extLst>
              </p:cNvPr>
              <p:cNvSpPr txBox="1">
                <a:spLocks noChangeArrowheads="1"/>
              </p:cNvSpPr>
              <p:nvPr/>
            </p:nvSpPr>
            <p:spPr bwMode="auto">
              <a:xfrm>
                <a:off x="7683" y="6138"/>
                <a:ext cx="981" cy="696"/>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600" b="1">
                    <a:solidFill>
                      <a:schemeClr val="tx1"/>
                    </a:solidFill>
                    <a:latin typeface="Times New Roman" panose="02020603050405020304" pitchFamily="18" charset="0"/>
                  </a:rPr>
                  <a:t>转进程调度</a:t>
                </a:r>
              </a:p>
            </p:txBody>
          </p:sp>
        </p:grpSp>
        <p:sp>
          <p:nvSpPr>
            <p:cNvPr id="10" name="Line 14">
              <a:extLst>
                <a:ext uri="{FF2B5EF4-FFF2-40B4-BE49-F238E27FC236}">
                  <a16:creationId xmlns:a16="http://schemas.microsoft.com/office/drawing/2014/main" id="{C958E626-0FBE-A7D0-1A46-2428390D9D5D}"/>
                </a:ext>
              </a:extLst>
            </p:cNvPr>
            <p:cNvSpPr>
              <a:spLocks noChangeShapeType="1"/>
            </p:cNvSpPr>
            <p:nvPr/>
          </p:nvSpPr>
          <p:spPr bwMode="auto">
            <a:xfrm>
              <a:off x="2389" y="1336"/>
              <a:ext cx="0" cy="17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15">
              <a:extLst>
                <a:ext uri="{FF2B5EF4-FFF2-40B4-BE49-F238E27FC236}">
                  <a16:creationId xmlns:a16="http://schemas.microsoft.com/office/drawing/2014/main" id="{404E8BBD-7DFB-0AA2-19E7-79B9760CB7B7}"/>
                </a:ext>
              </a:extLst>
            </p:cNvPr>
            <p:cNvSpPr>
              <a:spLocks noChangeShapeType="1"/>
            </p:cNvSpPr>
            <p:nvPr/>
          </p:nvSpPr>
          <p:spPr bwMode="auto">
            <a:xfrm>
              <a:off x="2389" y="1858"/>
              <a:ext cx="0" cy="17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2" name="Line 16">
              <a:extLst>
                <a:ext uri="{FF2B5EF4-FFF2-40B4-BE49-F238E27FC236}">
                  <a16:creationId xmlns:a16="http://schemas.microsoft.com/office/drawing/2014/main" id="{1E2B1A81-E6E6-F133-F52F-EA22DB295C30}"/>
                </a:ext>
              </a:extLst>
            </p:cNvPr>
            <p:cNvSpPr>
              <a:spLocks noChangeShapeType="1"/>
            </p:cNvSpPr>
            <p:nvPr/>
          </p:nvSpPr>
          <p:spPr bwMode="auto">
            <a:xfrm>
              <a:off x="2389" y="2379"/>
              <a:ext cx="0" cy="17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3" name="Line 17">
              <a:extLst>
                <a:ext uri="{FF2B5EF4-FFF2-40B4-BE49-F238E27FC236}">
                  <a16:creationId xmlns:a16="http://schemas.microsoft.com/office/drawing/2014/main" id="{4291897F-D5C3-C298-9268-1DA568642987}"/>
                </a:ext>
              </a:extLst>
            </p:cNvPr>
            <p:cNvSpPr>
              <a:spLocks noChangeShapeType="1"/>
            </p:cNvSpPr>
            <p:nvPr/>
          </p:nvSpPr>
          <p:spPr bwMode="auto">
            <a:xfrm>
              <a:off x="2389" y="2893"/>
              <a:ext cx="0" cy="17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18" name="Text Box 23">
            <a:extLst>
              <a:ext uri="{FF2B5EF4-FFF2-40B4-BE49-F238E27FC236}">
                <a16:creationId xmlns:a16="http://schemas.microsoft.com/office/drawing/2014/main" id="{47DEF2AE-9349-735F-397D-0905FCA5CEA5}"/>
              </a:ext>
            </a:extLst>
          </p:cNvPr>
          <p:cNvSpPr txBox="1">
            <a:spLocks noChangeArrowheads="1"/>
          </p:cNvSpPr>
          <p:nvPr/>
        </p:nvSpPr>
        <p:spPr bwMode="auto">
          <a:xfrm>
            <a:off x="4738688" y="5703888"/>
            <a:ext cx="21510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进程等待原语流程图</a:t>
            </a:r>
          </a:p>
        </p:txBody>
      </p:sp>
    </p:spTree>
    <p:extLst>
      <p:ext uri="{BB962C8B-B14F-4D97-AF65-F5344CB8AC3E}">
        <p14:creationId xmlns:p14="http://schemas.microsoft.com/office/powerpoint/2010/main" val="3817105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3" name="Rectangle 3">
            <a:extLst>
              <a:ext uri="{FF2B5EF4-FFF2-40B4-BE49-F238E27FC236}">
                <a16:creationId xmlns:a16="http://schemas.microsoft.com/office/drawing/2014/main" id="{C76E7347-42EF-0BE9-1EB4-73B1FC9E8EEE}"/>
              </a:ext>
            </a:extLst>
          </p:cNvPr>
          <p:cNvSpPr>
            <a:spLocks noChangeArrowheads="1"/>
          </p:cNvSpPr>
          <p:nvPr/>
        </p:nvSpPr>
        <p:spPr bwMode="auto">
          <a:xfrm>
            <a:off x="669925" y="673100"/>
            <a:ext cx="8434388" cy="364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进程唤醒</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进程唤醒原语的形式</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当处于等待状态的进程所期待的事件来到时，由发现者进</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程使用唤醒原语叫唤醒它。</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wakeup(</a:t>
            </a:r>
            <a:r>
              <a:rPr lang="en-US" altLang="zh-CN" sz="2400" b="0" dirty="0" err="1">
                <a:solidFill>
                  <a:schemeClr val="tx1"/>
                </a:solidFill>
                <a:effectLst/>
                <a:latin typeface="Times New Roman" panose="02020603050405020304" pitchFamily="18" charset="0"/>
              </a:rPr>
              <a:t>chan</a:t>
            </a:r>
            <a:r>
              <a:rPr lang="en-US" altLang="zh-CN" sz="2400" b="0" dirty="0">
                <a:solidFill>
                  <a:schemeClr val="tx1"/>
                </a:solidFill>
                <a:effectLst/>
                <a:latin typeface="Times New Roman" panose="02020603050405020304" pitchFamily="18" charset="0"/>
              </a:rPr>
              <a:t>)</a:t>
            </a: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入口参数</a:t>
            </a:r>
            <a:r>
              <a:rPr lang="en-US" altLang="zh-CN" sz="2400" b="0" dirty="0" err="1">
                <a:solidFill>
                  <a:schemeClr val="tx1"/>
                </a:solidFill>
                <a:effectLst/>
                <a:latin typeface="Times New Roman" panose="02020603050405020304" pitchFamily="18" charset="0"/>
              </a:rPr>
              <a:t>chan</a:t>
            </a:r>
            <a:r>
              <a:rPr lang="zh-CN" altLang="en-US" sz="2400" b="0" dirty="0">
                <a:solidFill>
                  <a:schemeClr val="tx1"/>
                </a:solidFill>
                <a:effectLst/>
                <a:latin typeface="Times New Roman" panose="02020603050405020304" pitchFamily="18" charset="0"/>
              </a:rPr>
              <a:t>：进程等待的原因。</a:t>
            </a:r>
          </a:p>
        </p:txBody>
      </p:sp>
      <p:sp>
        <p:nvSpPr>
          <p:cNvPr id="4" name="Rectangle 5">
            <a:extLst>
              <a:ext uri="{FF2B5EF4-FFF2-40B4-BE49-F238E27FC236}">
                <a16:creationId xmlns:a16="http://schemas.microsoft.com/office/drawing/2014/main" id="{5005A90D-2B1A-1E86-3ABC-646853925FA8}"/>
              </a:ext>
            </a:extLst>
          </p:cNvPr>
          <p:cNvSpPr>
            <a:spLocks noChangeArrowheads="1"/>
          </p:cNvSpPr>
          <p:nvPr/>
        </p:nvSpPr>
        <p:spPr bwMode="auto">
          <a:xfrm>
            <a:off x="657225" y="4225925"/>
            <a:ext cx="82169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Times New Roman" panose="02020603050405020304" pitchFamily="18" charset="0"/>
              </a:rPr>
              <a:t>②</a:t>
            </a:r>
            <a:r>
              <a:rPr lang="en-US" altLang="zh-CN" sz="2400">
                <a:solidFill>
                  <a:srgbClr val="000099"/>
                </a:solidFill>
                <a:latin typeface="宋体" panose="02010600030101010101" pitchFamily="2" charset="-122"/>
              </a:rPr>
              <a:t> </a:t>
            </a:r>
            <a:r>
              <a:rPr lang="zh-CN" altLang="en-US" sz="2400">
                <a:solidFill>
                  <a:srgbClr val="000099"/>
                </a:solidFill>
                <a:latin typeface="Times New Roman" panose="02020603050405020304" pitchFamily="18" charset="0"/>
              </a:rPr>
              <a:t>进程唤醒原语的功能</a:t>
            </a: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当进程等待的事件发生时，唤醒等待该事件的进程。</a:t>
            </a:r>
          </a:p>
        </p:txBody>
      </p:sp>
    </p:spTree>
    <p:extLst>
      <p:ext uri="{BB962C8B-B14F-4D97-AF65-F5344CB8AC3E}">
        <p14:creationId xmlns:p14="http://schemas.microsoft.com/office/powerpoint/2010/main" val="9502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p>
        </p:txBody>
      </p:sp>
      <p:sp>
        <p:nvSpPr>
          <p:cNvPr id="3" name="Rectangle 3">
            <a:extLst>
              <a:ext uri="{FF2B5EF4-FFF2-40B4-BE49-F238E27FC236}">
                <a16:creationId xmlns:a16="http://schemas.microsoft.com/office/drawing/2014/main" id="{FA9DBE31-8B9A-8931-6377-9EB0D3720913}"/>
              </a:ext>
            </a:extLst>
          </p:cNvPr>
          <p:cNvSpPr>
            <a:spLocks noChangeArrowheads="1"/>
          </p:cNvSpPr>
          <p:nvPr/>
        </p:nvSpPr>
        <p:spPr bwMode="auto">
          <a:xfrm>
            <a:off x="1030773" y="830079"/>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进程唤醒原语的实现</a:t>
            </a:r>
            <a:r>
              <a:rPr lang="zh-CN" altLang="en-US" sz="2000" b="0" dirty="0">
                <a:solidFill>
                  <a:schemeClr val="tx1"/>
                </a:solidFill>
                <a:latin typeface="Times New Roman" panose="02020603050405020304" pitchFamily="18" charset="0"/>
              </a:rPr>
              <a:t>         </a:t>
            </a:r>
          </a:p>
        </p:txBody>
      </p:sp>
      <p:grpSp>
        <p:nvGrpSpPr>
          <p:cNvPr id="4" name="Group 28">
            <a:extLst>
              <a:ext uri="{FF2B5EF4-FFF2-40B4-BE49-F238E27FC236}">
                <a16:creationId xmlns:a16="http://schemas.microsoft.com/office/drawing/2014/main" id="{703A6D83-5340-1207-7BD7-C06553C22444}"/>
              </a:ext>
            </a:extLst>
          </p:cNvPr>
          <p:cNvGrpSpPr>
            <a:grpSpLocks/>
          </p:cNvGrpSpPr>
          <p:nvPr/>
        </p:nvGrpSpPr>
        <p:grpSpPr bwMode="auto">
          <a:xfrm>
            <a:off x="4105275" y="1313656"/>
            <a:ext cx="3981450" cy="4230687"/>
            <a:chOff x="1524" y="1048"/>
            <a:chExt cx="2307" cy="2510"/>
          </a:xfrm>
        </p:grpSpPr>
        <p:grpSp>
          <p:nvGrpSpPr>
            <p:cNvPr id="5" name="Group 24">
              <a:extLst>
                <a:ext uri="{FF2B5EF4-FFF2-40B4-BE49-F238E27FC236}">
                  <a16:creationId xmlns:a16="http://schemas.microsoft.com/office/drawing/2014/main" id="{356397CE-E6D4-430E-4554-CE13E1502B8D}"/>
                </a:ext>
              </a:extLst>
            </p:cNvPr>
            <p:cNvGrpSpPr>
              <a:grpSpLocks/>
            </p:cNvGrpSpPr>
            <p:nvPr/>
          </p:nvGrpSpPr>
          <p:grpSpPr bwMode="auto">
            <a:xfrm>
              <a:off x="2355" y="1048"/>
              <a:ext cx="644" cy="288"/>
              <a:chOff x="2150" y="1048"/>
              <a:chExt cx="644" cy="288"/>
            </a:xfrm>
          </p:grpSpPr>
          <p:sp>
            <p:nvSpPr>
              <p:cNvPr id="16" name="AutoShape 5">
                <a:extLst>
                  <a:ext uri="{FF2B5EF4-FFF2-40B4-BE49-F238E27FC236}">
                    <a16:creationId xmlns:a16="http://schemas.microsoft.com/office/drawing/2014/main" id="{85D8279C-EFF6-941E-C701-1C38D50F040B}"/>
                  </a:ext>
                </a:extLst>
              </p:cNvPr>
              <p:cNvSpPr>
                <a:spLocks noChangeArrowheads="1"/>
              </p:cNvSpPr>
              <p:nvPr/>
            </p:nvSpPr>
            <p:spPr bwMode="auto">
              <a:xfrm>
                <a:off x="2150" y="1048"/>
                <a:ext cx="647" cy="288"/>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7" name="Text Box 6">
                <a:extLst>
                  <a:ext uri="{FF2B5EF4-FFF2-40B4-BE49-F238E27FC236}">
                    <a16:creationId xmlns:a16="http://schemas.microsoft.com/office/drawing/2014/main" id="{BB24521C-DFAC-330B-2CBF-128DB58A8942}"/>
                  </a:ext>
                </a:extLst>
              </p:cNvPr>
              <p:cNvSpPr txBox="1">
                <a:spLocks noChangeArrowheads="1"/>
              </p:cNvSpPr>
              <p:nvPr/>
            </p:nvSpPr>
            <p:spPr bwMode="auto">
              <a:xfrm>
                <a:off x="2168" y="1070"/>
                <a:ext cx="587" cy="21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p>
            </p:txBody>
          </p:sp>
        </p:grpSp>
        <p:sp>
          <p:nvSpPr>
            <p:cNvPr id="6" name="Text Box 7">
              <a:extLst>
                <a:ext uri="{FF2B5EF4-FFF2-40B4-BE49-F238E27FC236}">
                  <a16:creationId xmlns:a16="http://schemas.microsoft.com/office/drawing/2014/main" id="{FD48DDD7-5798-C5D6-0F85-6A85C4AC5A94}"/>
                </a:ext>
              </a:extLst>
            </p:cNvPr>
            <p:cNvSpPr txBox="1">
              <a:spLocks noChangeArrowheads="1"/>
            </p:cNvSpPr>
            <p:nvPr/>
          </p:nvSpPr>
          <p:spPr bwMode="auto">
            <a:xfrm>
              <a:off x="1904" y="1514"/>
              <a:ext cx="1547" cy="337"/>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buClrTx/>
                <a:buSzTx/>
                <a:buFontTx/>
                <a:buNone/>
              </a:pPr>
              <a:r>
                <a:rPr kumimoji="1" lang="zh-CN" altLang="en-US" sz="1600" b="1">
                  <a:solidFill>
                    <a:schemeClr val="tx1"/>
                  </a:solidFill>
                  <a:latin typeface="Times New Roman" panose="02020603050405020304" pitchFamily="18" charset="0"/>
                </a:rPr>
                <a:t>找到该等待队列</a:t>
              </a:r>
              <a:endParaRPr kumimoji="1" lang="zh-CN" altLang="en-US" sz="1600" b="1">
                <a:solidFill>
                  <a:schemeClr val="tx1"/>
                </a:solidFill>
              </a:endParaRPr>
            </a:p>
          </p:txBody>
        </p:sp>
        <p:sp>
          <p:nvSpPr>
            <p:cNvPr id="7" name="Text Box 8">
              <a:extLst>
                <a:ext uri="{FF2B5EF4-FFF2-40B4-BE49-F238E27FC236}">
                  <a16:creationId xmlns:a16="http://schemas.microsoft.com/office/drawing/2014/main" id="{F5ADE2C8-C076-E1E8-838D-2EE2F8BDAA0E}"/>
                </a:ext>
              </a:extLst>
            </p:cNvPr>
            <p:cNvSpPr txBox="1">
              <a:spLocks noChangeArrowheads="1"/>
            </p:cNvSpPr>
            <p:nvPr/>
          </p:nvSpPr>
          <p:spPr bwMode="auto">
            <a:xfrm>
              <a:off x="1525" y="2029"/>
              <a:ext cx="2306" cy="383"/>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50000"/>
                </a:spcBef>
                <a:buClrTx/>
                <a:buSzTx/>
                <a:buFontTx/>
                <a:buNone/>
              </a:pPr>
              <a:r>
                <a:rPr kumimoji="1" lang="zh-CN" altLang="en-US" sz="1600" b="1">
                  <a:solidFill>
                    <a:schemeClr val="tx1"/>
                  </a:solidFill>
                  <a:latin typeface="Times New Roman" panose="02020603050405020304" pitchFamily="18" charset="0"/>
                </a:rPr>
                <a:t>将队列首进程移出此等待队列</a:t>
              </a:r>
            </a:p>
          </p:txBody>
        </p:sp>
        <p:sp>
          <p:nvSpPr>
            <p:cNvPr id="8" name="Text Box 9">
              <a:extLst>
                <a:ext uri="{FF2B5EF4-FFF2-40B4-BE49-F238E27FC236}">
                  <a16:creationId xmlns:a16="http://schemas.microsoft.com/office/drawing/2014/main" id="{42995FE2-CC2D-E376-C6B1-30A31FD2E977}"/>
                </a:ext>
              </a:extLst>
            </p:cNvPr>
            <p:cNvSpPr txBox="1">
              <a:spLocks noChangeArrowheads="1"/>
            </p:cNvSpPr>
            <p:nvPr/>
          </p:nvSpPr>
          <p:spPr bwMode="auto">
            <a:xfrm>
              <a:off x="1524" y="2594"/>
              <a:ext cx="2306" cy="514"/>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10000"/>
                </a:spcBef>
                <a:buClrTx/>
                <a:buSzTx/>
                <a:buFontTx/>
                <a:buNone/>
              </a:pPr>
              <a:r>
                <a:rPr kumimoji="1" lang="zh-CN" altLang="en-US" sz="1600" b="1">
                  <a:solidFill>
                    <a:schemeClr val="tx1"/>
                  </a:solidFill>
                  <a:latin typeface="Times New Roman" panose="02020603050405020304" pitchFamily="18" charset="0"/>
                </a:rPr>
                <a:t>将该进程置</a:t>
              </a:r>
              <a:r>
                <a:rPr kumimoji="1" lang="zh-CN" altLang="en-US" sz="1600" b="1">
                  <a:solidFill>
                    <a:schemeClr val="tx1"/>
                  </a:solidFill>
                </a:rPr>
                <a:t>为”就绪”状态，</a:t>
              </a:r>
            </a:p>
            <a:p>
              <a:pPr algn="ctr" eaLnBrk="1" hangingPunct="1">
                <a:lnSpc>
                  <a:spcPct val="120000"/>
                </a:lnSpc>
                <a:spcBef>
                  <a:spcPct val="10000"/>
                </a:spcBef>
                <a:buClrTx/>
                <a:buSzTx/>
                <a:buFontTx/>
                <a:buNone/>
              </a:pPr>
              <a:r>
                <a:rPr kumimoji="1" lang="zh-CN" altLang="en-US" sz="1600" b="1">
                  <a:solidFill>
                    <a:schemeClr val="tx1"/>
                  </a:solidFill>
                </a:rPr>
                <a:t>并将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结构插入到就绪</a:t>
              </a:r>
              <a:r>
                <a:rPr kumimoji="1" lang="zh-CN" altLang="en-US" sz="1600" b="1">
                  <a:solidFill>
                    <a:schemeClr val="tx1"/>
                  </a:solidFill>
                  <a:latin typeface="Times New Roman" panose="02020603050405020304" pitchFamily="18" charset="0"/>
                </a:rPr>
                <a:t>队列中</a:t>
              </a:r>
            </a:p>
          </p:txBody>
        </p:sp>
        <p:sp>
          <p:nvSpPr>
            <p:cNvPr id="9" name="Line 13">
              <a:extLst>
                <a:ext uri="{FF2B5EF4-FFF2-40B4-BE49-F238E27FC236}">
                  <a16:creationId xmlns:a16="http://schemas.microsoft.com/office/drawing/2014/main" id="{F067F177-0B50-8A61-5969-4D3B0A770CCD}"/>
                </a:ext>
              </a:extLst>
            </p:cNvPr>
            <p:cNvSpPr>
              <a:spLocks noChangeShapeType="1"/>
            </p:cNvSpPr>
            <p:nvPr/>
          </p:nvSpPr>
          <p:spPr bwMode="auto">
            <a:xfrm>
              <a:off x="2678" y="1334"/>
              <a:ext cx="0" cy="176"/>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Line 14">
              <a:extLst>
                <a:ext uri="{FF2B5EF4-FFF2-40B4-BE49-F238E27FC236}">
                  <a16:creationId xmlns:a16="http://schemas.microsoft.com/office/drawing/2014/main" id="{326FBEF9-F749-3C1B-1D92-64432617E872}"/>
                </a:ext>
              </a:extLst>
            </p:cNvPr>
            <p:cNvSpPr>
              <a:spLocks noChangeShapeType="1"/>
            </p:cNvSpPr>
            <p:nvPr/>
          </p:nvSpPr>
          <p:spPr bwMode="auto">
            <a:xfrm>
              <a:off x="2678" y="1851"/>
              <a:ext cx="0" cy="1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1" name="Line 15">
              <a:extLst>
                <a:ext uri="{FF2B5EF4-FFF2-40B4-BE49-F238E27FC236}">
                  <a16:creationId xmlns:a16="http://schemas.microsoft.com/office/drawing/2014/main" id="{03853D3D-4EB9-E25B-06FF-428AD0F93DDF}"/>
                </a:ext>
              </a:extLst>
            </p:cNvPr>
            <p:cNvSpPr>
              <a:spLocks noChangeShapeType="1"/>
            </p:cNvSpPr>
            <p:nvPr/>
          </p:nvSpPr>
          <p:spPr bwMode="auto">
            <a:xfrm>
              <a:off x="2678" y="2412"/>
              <a:ext cx="0" cy="1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2" name="Line 16">
              <a:extLst>
                <a:ext uri="{FF2B5EF4-FFF2-40B4-BE49-F238E27FC236}">
                  <a16:creationId xmlns:a16="http://schemas.microsoft.com/office/drawing/2014/main" id="{5DDF861A-B82E-5AC0-1461-A3F3B866F304}"/>
                </a:ext>
              </a:extLst>
            </p:cNvPr>
            <p:cNvSpPr>
              <a:spLocks noChangeShapeType="1"/>
            </p:cNvSpPr>
            <p:nvPr/>
          </p:nvSpPr>
          <p:spPr bwMode="auto">
            <a:xfrm>
              <a:off x="2678" y="3104"/>
              <a:ext cx="0" cy="17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nvGrpSpPr>
            <p:cNvPr id="13" name="Group 25">
              <a:extLst>
                <a:ext uri="{FF2B5EF4-FFF2-40B4-BE49-F238E27FC236}">
                  <a16:creationId xmlns:a16="http://schemas.microsoft.com/office/drawing/2014/main" id="{1BB1E935-EDF0-F520-6A3E-B2D820530FEB}"/>
                </a:ext>
              </a:extLst>
            </p:cNvPr>
            <p:cNvGrpSpPr>
              <a:grpSpLocks/>
            </p:cNvGrpSpPr>
            <p:nvPr/>
          </p:nvGrpSpPr>
          <p:grpSpPr bwMode="auto">
            <a:xfrm>
              <a:off x="2356" y="3270"/>
              <a:ext cx="644" cy="288"/>
              <a:chOff x="2150" y="1048"/>
              <a:chExt cx="644" cy="288"/>
            </a:xfrm>
          </p:grpSpPr>
          <p:sp>
            <p:nvSpPr>
              <p:cNvPr id="14" name="AutoShape 26">
                <a:extLst>
                  <a:ext uri="{FF2B5EF4-FFF2-40B4-BE49-F238E27FC236}">
                    <a16:creationId xmlns:a16="http://schemas.microsoft.com/office/drawing/2014/main" id="{4D8BFEE4-E0CA-B403-FA0F-57916A28A6A9}"/>
                  </a:ext>
                </a:extLst>
              </p:cNvPr>
              <p:cNvSpPr>
                <a:spLocks noChangeArrowheads="1"/>
              </p:cNvSpPr>
              <p:nvPr/>
            </p:nvSpPr>
            <p:spPr bwMode="auto">
              <a:xfrm>
                <a:off x="2150" y="1048"/>
                <a:ext cx="647" cy="288"/>
              </a:xfrm>
              <a:prstGeom prst="roundRect">
                <a:avLst>
                  <a:gd name="adj" fmla="val 16667"/>
                </a:avLst>
              </a:prstGeom>
              <a:solidFill>
                <a:srgbClr val="FFCC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5" name="Text Box 27">
                <a:extLst>
                  <a:ext uri="{FF2B5EF4-FFF2-40B4-BE49-F238E27FC236}">
                    <a16:creationId xmlns:a16="http://schemas.microsoft.com/office/drawing/2014/main" id="{0DE908AD-3A7E-C121-D3DC-AAF50F862EA2}"/>
                  </a:ext>
                </a:extLst>
              </p:cNvPr>
              <p:cNvSpPr txBox="1">
                <a:spLocks noChangeArrowheads="1"/>
              </p:cNvSpPr>
              <p:nvPr/>
            </p:nvSpPr>
            <p:spPr bwMode="auto">
              <a:xfrm>
                <a:off x="2168" y="1070"/>
                <a:ext cx="587" cy="21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a:t>
                </a:r>
              </a:p>
            </p:txBody>
          </p:sp>
        </p:grpSp>
      </p:grpSp>
      <p:sp>
        <p:nvSpPr>
          <p:cNvPr id="18" name="Text Box 29">
            <a:extLst>
              <a:ext uri="{FF2B5EF4-FFF2-40B4-BE49-F238E27FC236}">
                <a16:creationId xmlns:a16="http://schemas.microsoft.com/office/drawing/2014/main" id="{4FE9F43C-6DC0-EEC9-DE82-70692C94D0BF}"/>
              </a:ext>
            </a:extLst>
          </p:cNvPr>
          <p:cNvSpPr txBox="1">
            <a:spLocks noChangeArrowheads="1"/>
          </p:cNvSpPr>
          <p:nvPr/>
        </p:nvSpPr>
        <p:spPr bwMode="auto">
          <a:xfrm>
            <a:off x="5167312" y="5707856"/>
            <a:ext cx="2063750"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进程唤醒原语流程图</a:t>
            </a:r>
          </a:p>
        </p:txBody>
      </p:sp>
    </p:spTree>
    <p:extLst>
      <p:ext uri="{BB962C8B-B14F-4D97-AF65-F5344CB8AC3E}">
        <p14:creationId xmlns:p14="http://schemas.microsoft.com/office/powerpoint/2010/main" val="2572941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t>进程控制</a:t>
            </a:r>
          </a:p>
          <a:p>
            <a:r>
              <a:rPr lang="zh-CN" altLang="en-US" dirty="0">
                <a:solidFill>
                  <a:srgbClr val="FF0000"/>
                </a:solidFill>
              </a:rPr>
              <a:t>进程的相互制约关系</a:t>
            </a:r>
          </a:p>
          <a:p>
            <a:r>
              <a:rPr lang="zh-CN" altLang="en-US" dirty="0"/>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1030560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p>
        </p:txBody>
      </p:sp>
      <p:sp>
        <p:nvSpPr>
          <p:cNvPr id="3" name="Rectangle 3">
            <a:extLst>
              <a:ext uri="{FF2B5EF4-FFF2-40B4-BE49-F238E27FC236}">
                <a16:creationId xmlns:a16="http://schemas.microsoft.com/office/drawing/2014/main" id="{0A2699CF-B8F5-7ADA-927F-E8760D8B90F2}"/>
              </a:ext>
            </a:extLst>
          </p:cNvPr>
          <p:cNvSpPr>
            <a:spLocks noChangeArrowheads="1"/>
          </p:cNvSpPr>
          <p:nvPr/>
        </p:nvSpPr>
        <p:spPr bwMode="auto">
          <a:xfrm>
            <a:off x="171450" y="1209675"/>
            <a:ext cx="8318500"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进程互斥的概念</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临界资源        </a:t>
            </a:r>
          </a:p>
        </p:txBody>
      </p:sp>
      <p:sp>
        <p:nvSpPr>
          <p:cNvPr id="4" name="Rectangle 8">
            <a:extLst>
              <a:ext uri="{FF2B5EF4-FFF2-40B4-BE49-F238E27FC236}">
                <a16:creationId xmlns:a16="http://schemas.microsoft.com/office/drawing/2014/main" id="{1E5EAB21-72F0-00EE-2CE6-6F415C1B7A5A}"/>
              </a:ext>
            </a:extLst>
          </p:cNvPr>
          <p:cNvSpPr>
            <a:spLocks noChangeArrowheads="1"/>
          </p:cNvSpPr>
          <p:nvPr/>
        </p:nvSpPr>
        <p:spPr bwMode="auto">
          <a:xfrm>
            <a:off x="677863" y="2700338"/>
            <a:ext cx="10199687" cy="237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	</a:t>
            </a:r>
            <a:r>
              <a:rPr lang="en-US" altLang="zh-CN" sz="2800" dirty="0">
                <a:solidFill>
                  <a:srgbClr val="000099"/>
                </a:solidFill>
                <a:latin typeface="宋体" panose="02010600030101010101" pitchFamily="2" charset="-122"/>
              </a:rPr>
              <a:t>① </a:t>
            </a:r>
            <a:r>
              <a:rPr lang="zh-CN" altLang="en-US" sz="2800" dirty="0">
                <a:solidFill>
                  <a:srgbClr val="000099"/>
                </a:solidFill>
                <a:latin typeface="Times New Roman" panose="02020603050405020304" pitchFamily="18" charset="0"/>
              </a:rPr>
              <a:t>例</a:t>
            </a:r>
            <a:r>
              <a:rPr lang="en-US" altLang="zh-CN" sz="2800" dirty="0">
                <a:solidFill>
                  <a:srgbClr val="000099"/>
                </a:solidFill>
                <a:latin typeface="Times New Roman" panose="02020603050405020304" pitchFamily="18" charset="0"/>
              </a:rPr>
              <a:t>1</a:t>
            </a:r>
            <a:r>
              <a:rPr lang="zh-CN" altLang="en-US" sz="2800" dirty="0">
                <a:solidFill>
                  <a:schemeClr val="tx1"/>
                </a:solidFill>
                <a:latin typeface="Times New Roman" panose="02020603050405020304" pitchFamily="18" charset="0"/>
              </a:rPr>
              <a:t>：</a:t>
            </a:r>
            <a:r>
              <a:rPr lang="zh-CN" altLang="en-US" sz="2800" dirty="0">
                <a:solidFill>
                  <a:srgbClr val="000099"/>
                </a:solidFill>
                <a:latin typeface="Times New Roman" panose="02020603050405020304" pitchFamily="18" charset="0"/>
              </a:rPr>
              <a:t>两个进程</a:t>
            </a:r>
            <a:r>
              <a:rPr lang="en-US" altLang="zh-CN" sz="2800" dirty="0">
                <a:solidFill>
                  <a:srgbClr val="000099"/>
                </a:solidFill>
                <a:latin typeface="Times New Roman" panose="02020603050405020304" pitchFamily="18" charset="0"/>
              </a:rPr>
              <a:t>A</a:t>
            </a:r>
            <a:r>
              <a:rPr lang="zh-CN" altLang="en-US" sz="2800" dirty="0">
                <a:solidFill>
                  <a:srgbClr val="000099"/>
                </a:solidFill>
                <a:latin typeface="Times New Roman" panose="02020603050405020304" pitchFamily="18" charset="0"/>
              </a:rPr>
              <a:t>、</a:t>
            </a:r>
            <a:r>
              <a:rPr lang="en-US" altLang="zh-CN" sz="2800" dirty="0">
                <a:solidFill>
                  <a:srgbClr val="000099"/>
                </a:solidFill>
                <a:latin typeface="Times New Roman" panose="02020603050405020304" pitchFamily="18" charset="0"/>
              </a:rPr>
              <a:t>B</a:t>
            </a:r>
            <a:r>
              <a:rPr lang="zh-CN" altLang="en-US" sz="2800" dirty="0">
                <a:solidFill>
                  <a:srgbClr val="000099"/>
                </a:solidFill>
                <a:latin typeface="Times New Roman" panose="02020603050405020304" pitchFamily="18" charset="0"/>
              </a:rPr>
              <a:t>共享一台打印机</a:t>
            </a:r>
            <a:r>
              <a:rPr lang="zh-CN" altLang="en-US" sz="2800" b="0" dirty="0">
                <a:solidFill>
                  <a:schemeClr val="tx1"/>
                </a:solidFill>
                <a:latin typeface="Times New Roman" panose="02020603050405020304" pitchFamily="18" charset="0"/>
              </a:rPr>
              <a:t>    </a:t>
            </a:r>
          </a:p>
          <a:p>
            <a:pPr lvl="1">
              <a:lnSpc>
                <a:spcPct val="130000"/>
              </a:lnSpc>
              <a:buNone/>
            </a:pPr>
            <a:r>
              <a:rPr lang="zh-CN" altLang="en-US" sz="2400" b="0" dirty="0">
                <a:solidFill>
                  <a:schemeClr val="tx1"/>
                </a:solidFill>
                <a:latin typeface="Times New Roman" panose="02020603050405020304" pitchFamily="18" charset="0"/>
              </a:rPr>
              <a:t>       设：</a:t>
            </a:r>
            <a:r>
              <a:rPr lang="en-US" altLang="zh-CN" sz="2400" b="0" dirty="0">
                <a:solidFill>
                  <a:schemeClr val="tx1"/>
                </a:solidFill>
                <a:latin typeface="Times New Roman" panose="02020603050405020304" pitchFamily="18" charset="0"/>
              </a:rPr>
              <a:t>x</a:t>
            </a:r>
            <a:r>
              <a:rPr lang="zh-CN" altLang="en-US" sz="2400" b="0" dirty="0">
                <a:solidFill>
                  <a:schemeClr val="tx1"/>
                </a:solidFill>
                <a:latin typeface="Times New Roman" panose="02020603050405020304" pitchFamily="18" charset="0"/>
              </a:rPr>
              <a:t>代表某航班机座号，</a:t>
            </a:r>
            <a:r>
              <a:rPr lang="en-US" altLang="zh-CN" sz="2400" b="0" dirty="0">
                <a:solidFill>
                  <a:schemeClr val="tx1"/>
                </a:solidFill>
                <a:latin typeface="Times New Roman" panose="02020603050405020304" pitchFamily="18" charset="0"/>
              </a:rPr>
              <a:t>p</a:t>
            </a:r>
            <a:r>
              <a:rPr lang="en-US" altLang="zh-CN" sz="2400" b="0" baseline="-2500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和</a:t>
            </a:r>
            <a:r>
              <a:rPr lang="en-US" altLang="zh-CN" sz="2400" b="0" dirty="0">
                <a:solidFill>
                  <a:schemeClr val="tx1"/>
                </a:solidFill>
                <a:latin typeface="Times New Roman" panose="02020603050405020304" pitchFamily="18" charset="0"/>
              </a:rPr>
              <a:t>p</a:t>
            </a:r>
            <a:r>
              <a:rPr lang="en-US" altLang="zh-CN" sz="2400" b="0" baseline="-2500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两个售票进程，售票工</a:t>
            </a:r>
          </a:p>
          <a:p>
            <a:pPr lvl="1">
              <a:lnSpc>
                <a:spcPct val="130000"/>
              </a:lnSpc>
              <a:buNone/>
            </a:pPr>
            <a:r>
              <a:rPr lang="zh-CN" altLang="en-US" sz="2400" b="0" dirty="0">
                <a:solidFill>
                  <a:schemeClr val="tx1"/>
                </a:solidFill>
                <a:latin typeface="Times New Roman" panose="02020603050405020304" pitchFamily="18" charset="0"/>
              </a:rPr>
              <a:t>       作是对变量</a:t>
            </a:r>
            <a:r>
              <a:rPr lang="en-US" altLang="zh-CN" sz="2400" b="0" dirty="0">
                <a:solidFill>
                  <a:schemeClr val="tx1"/>
                </a:solidFill>
                <a:latin typeface="Times New Roman" panose="02020603050405020304" pitchFamily="18" charset="0"/>
              </a:rPr>
              <a:t>x</a:t>
            </a:r>
            <a:r>
              <a:rPr lang="zh-CN" altLang="en-US" sz="2400" b="0" dirty="0">
                <a:solidFill>
                  <a:schemeClr val="tx1"/>
                </a:solidFill>
                <a:latin typeface="Times New Roman" panose="02020603050405020304" pitchFamily="18" charset="0"/>
              </a:rPr>
              <a:t>加</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。这两个进程在一个处理机</a:t>
            </a:r>
            <a:r>
              <a:rPr lang="en-US" altLang="zh-CN" sz="2400" b="0" dirty="0">
                <a:solidFill>
                  <a:schemeClr val="tx1"/>
                </a:solidFill>
                <a:latin typeface="Times New Roman" panose="02020603050405020304" pitchFamily="18" charset="0"/>
              </a:rPr>
              <a:t>C</a:t>
            </a:r>
            <a:r>
              <a:rPr lang="zh-CN" altLang="en-US" sz="2400" b="0" dirty="0">
                <a:solidFill>
                  <a:schemeClr val="tx1"/>
                </a:solidFill>
                <a:latin typeface="Times New Roman" panose="02020603050405020304" pitchFamily="18" charset="0"/>
              </a:rPr>
              <a:t>上并发执</a:t>
            </a:r>
          </a:p>
          <a:p>
            <a:pPr lvl="1">
              <a:lnSpc>
                <a:spcPct val="130000"/>
              </a:lnSpc>
              <a:buNone/>
            </a:pPr>
            <a:r>
              <a:rPr lang="zh-CN" altLang="en-US" sz="2400" b="0" dirty="0">
                <a:solidFill>
                  <a:schemeClr val="tx1"/>
                </a:solidFill>
                <a:latin typeface="Times New Roman" panose="02020603050405020304" pitchFamily="18" charset="0"/>
              </a:rPr>
              <a:t>       行，分别具有内部寄存器</a:t>
            </a:r>
            <a:r>
              <a:rPr lang="en-US" altLang="zh-CN" sz="2400" b="0" dirty="0">
                <a:solidFill>
                  <a:schemeClr val="tx1"/>
                </a:solidFill>
                <a:latin typeface="Times New Roman" panose="02020603050405020304" pitchFamily="18" charset="0"/>
              </a:rPr>
              <a:t>r</a:t>
            </a:r>
            <a:r>
              <a:rPr lang="en-US" altLang="zh-CN" sz="2400" b="0" baseline="-2500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和</a:t>
            </a:r>
            <a:r>
              <a:rPr lang="en-US" altLang="zh-CN" sz="2400" b="0" dirty="0">
                <a:solidFill>
                  <a:schemeClr val="tx1"/>
                </a:solidFill>
                <a:latin typeface="Times New Roman" panose="02020603050405020304" pitchFamily="18" charset="0"/>
              </a:rPr>
              <a:t>r</a:t>
            </a:r>
            <a:r>
              <a:rPr lang="en-US" altLang="zh-CN" sz="2400" b="0" baseline="-2500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a:t>
            </a:r>
            <a:r>
              <a:rPr lang="zh-CN" altLang="en-US" sz="1800" b="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1565932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p>
        </p:txBody>
      </p:sp>
      <p:sp>
        <p:nvSpPr>
          <p:cNvPr id="3" name="Rectangle 5">
            <a:extLst>
              <a:ext uri="{FF2B5EF4-FFF2-40B4-BE49-F238E27FC236}">
                <a16:creationId xmlns:a16="http://schemas.microsoft.com/office/drawing/2014/main" id="{8CE10477-9D44-4862-A015-14596CBF33F9}"/>
              </a:ext>
            </a:extLst>
          </p:cNvPr>
          <p:cNvSpPr>
            <a:spLocks noChangeArrowheads="1"/>
          </p:cNvSpPr>
          <p:nvPr/>
        </p:nvSpPr>
        <p:spPr bwMode="auto">
          <a:xfrm>
            <a:off x="798298" y="798512"/>
            <a:ext cx="8010525" cy="2255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0" indent="0" algn="just">
              <a:lnSpc>
                <a:spcPct val="100000"/>
              </a:lnSpc>
              <a:spcBef>
                <a:spcPts val="1000"/>
              </a:spcBef>
              <a:buClr>
                <a:srgbClr val="FFC000"/>
              </a:buClr>
              <a:buSzTx/>
              <a:buNone/>
              <a:defRPr/>
            </a:pPr>
            <a:r>
              <a:rPr lang="en-US" altLang="zh-CN" sz="2400" dirty="0">
                <a:solidFill>
                  <a:srgbClr val="000099"/>
                </a:solidFill>
                <a:latin typeface="Times New Roman" panose="02020603050405020304" pitchFamily="18" charset="0"/>
                <a:ea typeface="微软雅黑"/>
              </a:rPr>
              <a:t>② </a:t>
            </a:r>
            <a:r>
              <a:rPr lang="zh-CN" altLang="en-US" sz="2400" dirty="0">
                <a:solidFill>
                  <a:srgbClr val="000099"/>
                </a:solidFill>
                <a:latin typeface="Times New Roman" panose="02020603050405020304" pitchFamily="18" charset="0"/>
                <a:ea typeface="微软雅黑"/>
              </a:rPr>
              <a:t>例</a:t>
            </a:r>
            <a:r>
              <a:rPr lang="en-US" altLang="zh-CN" sz="2400" dirty="0">
                <a:solidFill>
                  <a:srgbClr val="000099"/>
                </a:solidFill>
                <a:latin typeface="Times New Roman" panose="02020603050405020304" pitchFamily="18" charset="0"/>
                <a:ea typeface="微软雅黑"/>
              </a:rPr>
              <a:t>2</a:t>
            </a:r>
            <a:r>
              <a:rPr lang="zh-CN" altLang="en-US" sz="2400" dirty="0">
                <a:solidFill>
                  <a:srgbClr val="000099"/>
                </a:solidFill>
                <a:latin typeface="Times New Roman" panose="02020603050405020304" pitchFamily="18" charset="0"/>
                <a:ea typeface="微软雅黑"/>
              </a:rPr>
              <a:t>：两个进程共享一个变量</a:t>
            </a:r>
            <a:r>
              <a:rPr lang="en-US" altLang="zh-CN" sz="2400" dirty="0">
                <a:solidFill>
                  <a:srgbClr val="000099"/>
                </a:solidFill>
                <a:latin typeface="Times New Roman" panose="02020603050405020304" pitchFamily="18" charset="0"/>
                <a:ea typeface="微软雅黑"/>
              </a:rPr>
              <a:t>x </a:t>
            </a:r>
          </a:p>
          <a:p>
            <a:pPr eaLnBrk="1" hangingPunct="1">
              <a:lnSpc>
                <a:spcPct val="100000"/>
              </a:lnSpc>
              <a:buFont typeface="Wingdings" panose="05000000000000000000" pitchFamily="2" charset="2"/>
              <a:buNone/>
            </a:pP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两个进程共享一个变量</a:t>
            </a:r>
            <a:r>
              <a:rPr lang="en-US" altLang="zh-CN" sz="2400" dirty="0">
                <a:solidFill>
                  <a:schemeClr val="tx1"/>
                </a:solidFill>
                <a:latin typeface="Times New Roman" panose="02020603050405020304" pitchFamily="18" charset="0"/>
              </a:rPr>
              <a:t>x</a:t>
            </a:r>
            <a:r>
              <a:rPr lang="zh-CN" altLang="zh-CN" sz="2400" dirty="0">
                <a:solidFill>
                  <a:schemeClr val="tx1"/>
                </a:solidFill>
                <a:latin typeface="Times New Roman" panose="02020603050405020304" pitchFamily="18" charset="0"/>
              </a:rPr>
              <a:t>时，</a:t>
            </a:r>
            <a:r>
              <a:rPr lang="zh-CN" altLang="en-US" sz="2400" dirty="0">
                <a:solidFill>
                  <a:schemeClr val="tx1"/>
                </a:solidFill>
                <a:latin typeface="Times New Roman" panose="02020603050405020304" pitchFamily="18" charset="0"/>
              </a:rPr>
              <a:t>两种可能的执行次序：</a:t>
            </a:r>
          </a:p>
          <a:p>
            <a:pPr marL="381000" lvl="2" indent="-228600" algn="just">
              <a:lnSpc>
                <a:spcPct val="10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A</a:t>
            </a:r>
            <a:r>
              <a:rPr lang="zh-CN" altLang="en-US" dirty="0">
                <a:solidFill>
                  <a:prstClr val="black"/>
                </a:solidFill>
                <a:latin typeface="微软雅黑" panose="020B0503020204020204" pitchFamily="34" charset="-122"/>
                <a:ea typeface="微软雅黑" panose="020B0503020204020204" pitchFamily="34" charset="-122"/>
              </a:rPr>
              <a:t>：</a:t>
            </a: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p>
          <a:p>
            <a:pPr eaLnBrk="1" hangingPunct="1">
              <a:lnSpc>
                <a:spcPct val="10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2</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p>
        </p:txBody>
      </p:sp>
      <p:sp>
        <p:nvSpPr>
          <p:cNvPr id="4" name="Rectangle 7">
            <a:extLst>
              <a:ext uri="{FF2B5EF4-FFF2-40B4-BE49-F238E27FC236}">
                <a16:creationId xmlns:a16="http://schemas.microsoft.com/office/drawing/2014/main" id="{CB0558BD-FA4F-85F9-2E91-C31D1D080193}"/>
              </a:ext>
            </a:extLst>
          </p:cNvPr>
          <p:cNvSpPr>
            <a:spLocks noChangeArrowheads="1"/>
          </p:cNvSpPr>
          <p:nvPr/>
        </p:nvSpPr>
        <p:spPr bwMode="auto">
          <a:xfrm>
            <a:off x="798298" y="4878839"/>
            <a:ext cx="7883525"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gn="just">
              <a:lnSpc>
                <a:spcPct val="10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设</a:t>
            </a:r>
            <a:r>
              <a:rPr lang="en-US" altLang="zh-CN" dirty="0">
                <a:solidFill>
                  <a:prstClr val="black"/>
                </a:solidFill>
                <a:latin typeface="微软雅黑" panose="020B0503020204020204" pitchFamily="34" charset="-122"/>
                <a:ea typeface="微软雅黑" panose="020B0503020204020204" pitchFamily="34" charset="-122"/>
              </a:rPr>
              <a:t>x</a:t>
            </a:r>
            <a:r>
              <a:rPr lang="zh-CN" altLang="en-US" dirty="0">
                <a:solidFill>
                  <a:prstClr val="black"/>
                </a:solidFill>
                <a:latin typeface="微软雅黑" panose="020B0503020204020204" pitchFamily="34" charset="-122"/>
                <a:ea typeface="微软雅黑" panose="020B0503020204020204" pitchFamily="34" charset="-122"/>
              </a:rPr>
              <a:t>的初值为</a:t>
            </a:r>
            <a:r>
              <a:rPr lang="en-US" altLang="zh-CN" dirty="0">
                <a:solidFill>
                  <a:prstClr val="black"/>
                </a:solidFill>
                <a:latin typeface="微软雅黑" panose="020B0503020204020204" pitchFamily="34" charset="-122"/>
                <a:ea typeface="微软雅黑" panose="020B0503020204020204" pitchFamily="34" charset="-122"/>
              </a:rPr>
              <a:t>10</a:t>
            </a:r>
            <a:r>
              <a:rPr lang="zh-CN" altLang="en-US" dirty="0">
                <a:solidFill>
                  <a:prstClr val="black"/>
                </a:solidFill>
                <a:latin typeface="微软雅黑" panose="020B0503020204020204" pitchFamily="34" charset="-122"/>
                <a:ea typeface="微软雅黑" panose="020B0503020204020204" pitchFamily="34" charset="-122"/>
              </a:rPr>
              <a:t>，两种情况下的执行结果： </a:t>
            </a: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情况</a:t>
            </a:r>
            <a:r>
              <a:rPr lang="en-US" altLang="zh-CN" sz="2000" dirty="0">
                <a:solidFill>
                  <a:schemeClr val="tx1"/>
                </a:solidFill>
                <a:latin typeface="Times New Roman" panose="02020603050405020304" pitchFamily="18" charset="0"/>
              </a:rPr>
              <a:t>A</a:t>
            </a:r>
            <a:r>
              <a:rPr lang="zh-CN" altLang="en-US" sz="2000" dirty="0">
                <a:solidFill>
                  <a:schemeClr val="tx1"/>
                </a:solidFill>
                <a:latin typeface="Times New Roman" panose="02020603050405020304" pitchFamily="18" charset="0"/>
              </a:rPr>
              <a:t>：</a:t>
            </a:r>
            <a:r>
              <a:rPr lang="en-US"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10+2    </a:t>
            </a:r>
          </a:p>
          <a:p>
            <a:pPr eaLnBrk="1" hangingPunct="1">
              <a:lnSpc>
                <a:spcPct val="100000"/>
              </a:lnSpc>
              <a:spcBef>
                <a:spcPct val="20000"/>
              </a:spcBef>
              <a:buFont typeface="Wingdings" panose="05000000000000000000" pitchFamily="2" charset="2"/>
              <a:buNone/>
            </a:pPr>
            <a:r>
              <a:rPr lang="en-US" altLang="zh-CN" sz="2000" b="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情况</a:t>
            </a:r>
            <a:r>
              <a:rPr lang="en-US" altLang="zh-CN" sz="2000" dirty="0">
                <a:solidFill>
                  <a:schemeClr val="tx1"/>
                </a:solidFill>
                <a:latin typeface="Times New Roman" panose="02020603050405020304" pitchFamily="18" charset="0"/>
              </a:rPr>
              <a:t>B</a:t>
            </a:r>
            <a:r>
              <a:rPr lang="zh-CN" altLang="en-US" sz="2000" dirty="0">
                <a:solidFill>
                  <a:schemeClr val="tx1"/>
                </a:solidFill>
                <a:latin typeface="Times New Roman" panose="02020603050405020304" pitchFamily="18" charset="0"/>
              </a:rPr>
              <a:t>：</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10+1</a:t>
            </a:r>
            <a:r>
              <a:rPr lang="en-US" altLang="zh-CN" sz="2400" b="0" dirty="0">
                <a:solidFill>
                  <a:schemeClr val="tx1"/>
                </a:solidFill>
                <a:latin typeface="Times New Roman" panose="02020603050405020304" pitchFamily="18" charset="0"/>
              </a:rPr>
              <a:t>         </a:t>
            </a:r>
          </a:p>
        </p:txBody>
      </p:sp>
      <p:sp>
        <p:nvSpPr>
          <p:cNvPr id="5" name="Rectangle 10">
            <a:extLst>
              <a:ext uri="{FF2B5EF4-FFF2-40B4-BE49-F238E27FC236}">
                <a16:creationId xmlns:a16="http://schemas.microsoft.com/office/drawing/2014/main" id="{551A2616-7A60-64DA-DAA7-0C0AE449EE40}"/>
              </a:ext>
            </a:extLst>
          </p:cNvPr>
          <p:cNvSpPr>
            <a:spLocks noChangeArrowheads="1"/>
          </p:cNvSpPr>
          <p:nvPr/>
        </p:nvSpPr>
        <p:spPr bwMode="auto">
          <a:xfrm>
            <a:off x="809410" y="3286577"/>
            <a:ext cx="7883525"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gn="just">
              <a:lnSpc>
                <a:spcPct val="10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B</a:t>
            </a:r>
            <a:r>
              <a:rPr lang="zh-CN" altLang="en-US" dirty="0">
                <a:solidFill>
                  <a:prstClr val="black"/>
                </a:solidFill>
                <a:latin typeface="微软雅黑" panose="020B0503020204020204" pitchFamily="34" charset="-122"/>
                <a:ea typeface="微软雅黑" panose="020B0503020204020204" pitchFamily="34" charset="-122"/>
              </a:rPr>
              <a:t>：</a:t>
            </a: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 x</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p>
          <a:p>
            <a:pPr eaLnBrk="1" hangingPunct="1">
              <a:lnSpc>
                <a:spcPct val="10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2</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p>
        </p:txBody>
      </p:sp>
      <p:sp>
        <p:nvSpPr>
          <p:cNvPr id="6" name="Line 9">
            <a:extLst>
              <a:ext uri="{FF2B5EF4-FFF2-40B4-BE49-F238E27FC236}">
                <a16:creationId xmlns:a16="http://schemas.microsoft.com/office/drawing/2014/main" id="{DAA815EC-4902-4B37-A04D-063AC7B153BB}"/>
              </a:ext>
            </a:extLst>
          </p:cNvPr>
          <p:cNvSpPr>
            <a:spLocks noChangeShapeType="1"/>
          </p:cNvSpPr>
          <p:nvPr/>
        </p:nvSpPr>
        <p:spPr bwMode="auto">
          <a:xfrm>
            <a:off x="1082025" y="3207829"/>
            <a:ext cx="8489950" cy="30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dirty="0"/>
          </a:p>
        </p:txBody>
      </p:sp>
    </p:spTree>
    <p:extLst>
      <p:ext uri="{BB962C8B-B14F-4D97-AF65-F5344CB8AC3E}">
        <p14:creationId xmlns:p14="http://schemas.microsoft.com/office/powerpoint/2010/main" val="3928558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p>
        </p:txBody>
      </p:sp>
      <p:sp>
        <p:nvSpPr>
          <p:cNvPr id="3" name="Rectangle 5">
            <a:extLst>
              <a:ext uri="{FF2B5EF4-FFF2-40B4-BE49-F238E27FC236}">
                <a16:creationId xmlns:a16="http://schemas.microsoft.com/office/drawing/2014/main" id="{EB6C8986-B6FC-30CE-AD6D-B92E68AAFDDD}"/>
              </a:ext>
            </a:extLst>
          </p:cNvPr>
          <p:cNvSpPr>
            <a:spLocks noChangeArrowheads="1"/>
          </p:cNvSpPr>
          <p:nvPr/>
        </p:nvSpPr>
        <p:spPr bwMode="auto">
          <a:xfrm>
            <a:off x="1006476" y="3192463"/>
            <a:ext cx="9336738" cy="94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临界区是进程中对公共变量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或存储区</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进行审查与修改的</a:t>
            </a:r>
            <a:r>
              <a:rPr lang="zh-CN" altLang="en-US" sz="2400" b="1" dirty="0">
                <a:solidFill>
                  <a:schemeClr val="tx1"/>
                </a:solidFill>
                <a:latin typeface="Times New Roman" panose="02020603050405020304" pitchFamily="18" charset="0"/>
              </a:rPr>
              <a:t>程序段，</a:t>
            </a:r>
            <a:r>
              <a:rPr lang="zh-CN" altLang="en-US" sz="2400" b="0" dirty="0">
                <a:solidFill>
                  <a:schemeClr val="tx1"/>
                </a:solidFill>
                <a:latin typeface="Times New Roman" panose="02020603050405020304" pitchFamily="18" charset="0"/>
              </a:rPr>
              <a:t>称为相对于该公共变量的临界区。  </a:t>
            </a:r>
          </a:p>
        </p:txBody>
      </p:sp>
      <p:sp>
        <p:nvSpPr>
          <p:cNvPr id="4" name="Rectangle 17">
            <a:extLst>
              <a:ext uri="{FF2B5EF4-FFF2-40B4-BE49-F238E27FC236}">
                <a16:creationId xmlns:a16="http://schemas.microsoft.com/office/drawing/2014/main" id="{182520C6-60B4-73F8-24C6-FC1FD65F3F60}"/>
              </a:ext>
            </a:extLst>
          </p:cNvPr>
          <p:cNvSpPr>
            <a:spLocks noChangeArrowheads="1"/>
          </p:cNvSpPr>
          <p:nvPr/>
        </p:nvSpPr>
        <p:spPr bwMode="auto">
          <a:xfrm>
            <a:off x="658813" y="850567"/>
            <a:ext cx="788352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临界资源的定义</a:t>
            </a:r>
            <a:endParaRPr lang="zh-CN" altLang="en-US" sz="240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一次仅允许一个进程使用的资源称为</a:t>
            </a:r>
            <a:r>
              <a:rPr lang="zh-CN" altLang="en-US" sz="2400" b="1" dirty="0">
                <a:solidFill>
                  <a:schemeClr val="tx1"/>
                </a:solidFill>
                <a:latin typeface="Times New Roman" panose="02020603050405020304" pitchFamily="18" charset="0"/>
              </a:rPr>
              <a:t>临界资源</a:t>
            </a:r>
            <a:r>
              <a:rPr lang="zh-CN" altLang="en-US" sz="2400" b="0" dirty="0">
                <a:solidFill>
                  <a:schemeClr val="tx1"/>
                </a:solidFill>
                <a:latin typeface="Times New Roman" panose="02020603050405020304" pitchFamily="18" charset="0"/>
              </a:rPr>
              <a:t>。</a:t>
            </a:r>
          </a:p>
          <a:p>
            <a:pPr eaLnBrk="1" hangingPunct="1">
              <a:lnSpc>
                <a:spcPct val="10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硬件：如输入机、打印机、磁带机等</a:t>
            </a: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软件：如公用变量、数据、表格、队列等</a:t>
            </a:r>
          </a:p>
        </p:txBody>
      </p:sp>
      <p:sp>
        <p:nvSpPr>
          <p:cNvPr id="5" name="Rectangle 18">
            <a:extLst>
              <a:ext uri="{FF2B5EF4-FFF2-40B4-BE49-F238E27FC236}">
                <a16:creationId xmlns:a16="http://schemas.microsoft.com/office/drawing/2014/main" id="{8E6B8378-0439-B460-F3EC-F6A3F9FC13AC}"/>
              </a:ext>
            </a:extLst>
          </p:cNvPr>
          <p:cNvSpPr>
            <a:spLocks noChangeArrowheads="1"/>
          </p:cNvSpPr>
          <p:nvPr/>
        </p:nvSpPr>
        <p:spPr bwMode="auto">
          <a:xfrm>
            <a:off x="658813" y="2574925"/>
            <a:ext cx="399256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临界区        </a:t>
            </a:r>
          </a:p>
        </p:txBody>
      </p:sp>
      <p:grpSp>
        <p:nvGrpSpPr>
          <p:cNvPr id="6" name="Group 33">
            <a:extLst>
              <a:ext uri="{FF2B5EF4-FFF2-40B4-BE49-F238E27FC236}">
                <a16:creationId xmlns:a16="http://schemas.microsoft.com/office/drawing/2014/main" id="{08755F42-707A-4678-8D4D-280B95780806}"/>
              </a:ext>
            </a:extLst>
          </p:cNvPr>
          <p:cNvGrpSpPr>
            <a:grpSpLocks/>
          </p:cNvGrpSpPr>
          <p:nvPr/>
        </p:nvGrpSpPr>
        <p:grpSpPr bwMode="auto">
          <a:xfrm>
            <a:off x="3744913" y="4133426"/>
            <a:ext cx="3503612" cy="1892300"/>
            <a:chOff x="3102" y="2712"/>
            <a:chExt cx="2207" cy="1044"/>
          </a:xfrm>
        </p:grpSpPr>
        <p:grpSp>
          <p:nvGrpSpPr>
            <p:cNvPr id="7" name="Group 31">
              <a:extLst>
                <a:ext uri="{FF2B5EF4-FFF2-40B4-BE49-F238E27FC236}">
                  <a16:creationId xmlns:a16="http://schemas.microsoft.com/office/drawing/2014/main" id="{1877678C-583F-4DA9-FFEE-FAFC94BD473B}"/>
                </a:ext>
              </a:extLst>
            </p:cNvPr>
            <p:cNvGrpSpPr>
              <a:grpSpLocks/>
            </p:cNvGrpSpPr>
            <p:nvPr/>
          </p:nvGrpSpPr>
          <p:grpSpPr bwMode="auto">
            <a:xfrm>
              <a:off x="3102" y="2718"/>
              <a:ext cx="1052" cy="1034"/>
              <a:chOff x="3102" y="2727"/>
              <a:chExt cx="1052" cy="1034"/>
            </a:xfrm>
          </p:grpSpPr>
          <p:sp>
            <p:nvSpPr>
              <p:cNvPr id="12" name="Text Box 21">
                <a:extLst>
                  <a:ext uri="{FF2B5EF4-FFF2-40B4-BE49-F238E27FC236}">
                    <a16:creationId xmlns:a16="http://schemas.microsoft.com/office/drawing/2014/main" id="{F09D349B-7507-287D-B4AD-4A34CED573E8}"/>
                  </a:ext>
                </a:extLst>
              </p:cNvPr>
              <p:cNvSpPr txBox="1">
                <a:spLocks noChangeArrowheads="1"/>
              </p:cNvSpPr>
              <p:nvPr/>
            </p:nvSpPr>
            <p:spPr bwMode="auto">
              <a:xfrm>
                <a:off x="3447" y="2963"/>
                <a:ext cx="707" cy="7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3" name="Text Box 22">
                <a:extLst>
                  <a:ext uri="{FF2B5EF4-FFF2-40B4-BE49-F238E27FC236}">
                    <a16:creationId xmlns:a16="http://schemas.microsoft.com/office/drawing/2014/main" id="{05956F7D-C091-3AD5-E98D-BBC596240D72}"/>
                  </a:ext>
                </a:extLst>
              </p:cNvPr>
              <p:cNvSpPr txBox="1">
                <a:spLocks noChangeArrowheads="1"/>
              </p:cNvSpPr>
              <p:nvPr/>
            </p:nvSpPr>
            <p:spPr bwMode="auto">
              <a:xfrm>
                <a:off x="3102" y="3159"/>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 </a:t>
                </a:r>
                <a:r>
                  <a:rPr kumimoji="1" lang="en-US" altLang="zh-CN" sz="1600" b="1">
                    <a:solidFill>
                      <a:schemeClr val="tx1"/>
                    </a:solidFill>
                    <a:latin typeface="Times New Roman" panose="02020603050405020304" pitchFamily="18" charset="0"/>
                  </a:rPr>
                  <a:t>{</a:t>
                </a:r>
              </a:p>
            </p:txBody>
          </p:sp>
          <p:sp>
            <p:nvSpPr>
              <p:cNvPr id="14" name="Text Box 23">
                <a:extLst>
                  <a:ext uri="{FF2B5EF4-FFF2-40B4-BE49-F238E27FC236}">
                    <a16:creationId xmlns:a16="http://schemas.microsoft.com/office/drawing/2014/main" id="{D0844603-AC7E-FEBF-3D75-B9A70393664E}"/>
                  </a:ext>
                </a:extLst>
              </p:cNvPr>
              <p:cNvSpPr txBox="1">
                <a:spLocks noChangeArrowheads="1"/>
              </p:cNvSpPr>
              <p:nvPr/>
            </p:nvSpPr>
            <p:spPr bwMode="auto">
              <a:xfrm>
                <a:off x="3514" y="2727"/>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dirty="0">
                    <a:solidFill>
                      <a:schemeClr val="tx1"/>
                    </a:solidFill>
                    <a:latin typeface="Times New Roman" panose="02020603050405020304" pitchFamily="18" charset="0"/>
                  </a:rPr>
                  <a:t>进程</a:t>
                </a:r>
                <a:r>
                  <a:rPr kumimoji="1" lang="en-US" altLang="zh-CN" sz="1600" b="1" dirty="0">
                    <a:solidFill>
                      <a:schemeClr val="tx1"/>
                    </a:solidFill>
                    <a:latin typeface="Times New Roman" panose="02020603050405020304" pitchFamily="18" charset="0"/>
                  </a:rPr>
                  <a:t>A</a:t>
                </a:r>
              </a:p>
            </p:txBody>
          </p:sp>
        </p:grpSp>
        <p:grpSp>
          <p:nvGrpSpPr>
            <p:cNvPr id="8" name="Group 32">
              <a:extLst>
                <a:ext uri="{FF2B5EF4-FFF2-40B4-BE49-F238E27FC236}">
                  <a16:creationId xmlns:a16="http://schemas.microsoft.com/office/drawing/2014/main" id="{B730C68E-0FAF-08DA-2CA9-1E9FC8637799}"/>
                </a:ext>
              </a:extLst>
            </p:cNvPr>
            <p:cNvGrpSpPr>
              <a:grpSpLocks/>
            </p:cNvGrpSpPr>
            <p:nvPr/>
          </p:nvGrpSpPr>
          <p:grpSpPr bwMode="auto">
            <a:xfrm>
              <a:off x="4266" y="2712"/>
              <a:ext cx="1043" cy="1044"/>
              <a:chOff x="4410" y="2744"/>
              <a:chExt cx="1043" cy="1044"/>
            </a:xfrm>
          </p:grpSpPr>
          <p:sp>
            <p:nvSpPr>
              <p:cNvPr id="9" name="Text Box 27">
                <a:extLst>
                  <a:ext uri="{FF2B5EF4-FFF2-40B4-BE49-F238E27FC236}">
                    <a16:creationId xmlns:a16="http://schemas.microsoft.com/office/drawing/2014/main" id="{F6FCDA7F-5E36-4142-E744-7748488D1F27}"/>
                  </a:ext>
                </a:extLst>
              </p:cNvPr>
              <p:cNvSpPr txBox="1">
                <a:spLocks noChangeArrowheads="1"/>
              </p:cNvSpPr>
              <p:nvPr/>
            </p:nvSpPr>
            <p:spPr bwMode="auto">
              <a:xfrm>
                <a:off x="4838" y="2744"/>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B</a:t>
                </a:r>
              </a:p>
            </p:txBody>
          </p:sp>
          <p:sp>
            <p:nvSpPr>
              <p:cNvPr id="10" name="Text Box 29">
                <a:extLst>
                  <a:ext uri="{FF2B5EF4-FFF2-40B4-BE49-F238E27FC236}">
                    <a16:creationId xmlns:a16="http://schemas.microsoft.com/office/drawing/2014/main" id="{0ACCADF8-FF13-1070-BAC9-E3710BCDBB2F}"/>
                  </a:ext>
                </a:extLst>
              </p:cNvPr>
              <p:cNvSpPr txBox="1">
                <a:spLocks noChangeArrowheads="1"/>
              </p:cNvSpPr>
              <p:nvPr/>
            </p:nvSpPr>
            <p:spPr bwMode="auto">
              <a:xfrm>
                <a:off x="4746" y="2991"/>
                <a:ext cx="707" cy="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1" name="Text Box 30">
                <a:extLst>
                  <a:ext uri="{FF2B5EF4-FFF2-40B4-BE49-F238E27FC236}">
                    <a16:creationId xmlns:a16="http://schemas.microsoft.com/office/drawing/2014/main" id="{8B265219-8D85-0E18-C64F-B00E61C9222C}"/>
                  </a:ext>
                </a:extLst>
              </p:cNvPr>
              <p:cNvSpPr txBox="1">
                <a:spLocks noChangeArrowheads="1"/>
              </p:cNvSpPr>
              <p:nvPr/>
            </p:nvSpPr>
            <p:spPr bwMode="auto">
              <a:xfrm>
                <a:off x="4410" y="3178"/>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 </a:t>
                </a:r>
                <a:r>
                  <a:rPr kumimoji="1" lang="en-US" altLang="zh-CN" sz="1600" b="1">
                    <a:solidFill>
                      <a:schemeClr val="tx1"/>
                    </a:solidFill>
                    <a:latin typeface="Times New Roman" panose="02020603050405020304" pitchFamily="18" charset="0"/>
                  </a:rPr>
                  <a:t>{</a:t>
                </a:r>
              </a:p>
            </p:txBody>
          </p:sp>
        </p:grpSp>
      </p:grpSp>
      <p:sp>
        <p:nvSpPr>
          <p:cNvPr id="15" name="Text Box 34">
            <a:extLst>
              <a:ext uri="{FF2B5EF4-FFF2-40B4-BE49-F238E27FC236}">
                <a16:creationId xmlns:a16="http://schemas.microsoft.com/office/drawing/2014/main" id="{240517A7-A125-1553-C287-E5F0FB762151}"/>
              </a:ext>
            </a:extLst>
          </p:cNvPr>
          <p:cNvSpPr txBox="1">
            <a:spLocks noChangeArrowheads="1"/>
          </p:cNvSpPr>
          <p:nvPr/>
        </p:nvSpPr>
        <p:spPr bwMode="auto">
          <a:xfrm>
            <a:off x="4873625" y="6057476"/>
            <a:ext cx="194627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进程临界区示意图</a:t>
            </a:r>
          </a:p>
        </p:txBody>
      </p:sp>
    </p:spTree>
    <p:extLst>
      <p:ext uri="{BB962C8B-B14F-4D97-AF65-F5344CB8AC3E}">
        <p14:creationId xmlns:p14="http://schemas.microsoft.com/office/powerpoint/2010/main" val="1303733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E7D3-88D5-1FF1-F0BF-E212FB21F3C7}"/>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p>
        </p:txBody>
      </p:sp>
      <p:sp>
        <p:nvSpPr>
          <p:cNvPr id="3" name="Rectangle 3">
            <a:extLst>
              <a:ext uri="{FF2B5EF4-FFF2-40B4-BE49-F238E27FC236}">
                <a16:creationId xmlns:a16="http://schemas.microsoft.com/office/drawing/2014/main" id="{E8951C80-9F1A-3613-13E1-4F4B9D0AE7DA}"/>
              </a:ext>
            </a:extLst>
          </p:cNvPr>
          <p:cNvSpPr>
            <a:spLocks noChangeArrowheads="1"/>
          </p:cNvSpPr>
          <p:nvPr/>
        </p:nvSpPr>
        <p:spPr bwMode="auto">
          <a:xfrm>
            <a:off x="671513" y="1265238"/>
            <a:ext cx="56324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互斥        </a:t>
            </a:r>
          </a:p>
        </p:txBody>
      </p:sp>
      <p:sp>
        <p:nvSpPr>
          <p:cNvPr id="4" name="Rectangle 14">
            <a:extLst>
              <a:ext uri="{FF2B5EF4-FFF2-40B4-BE49-F238E27FC236}">
                <a16:creationId xmlns:a16="http://schemas.microsoft.com/office/drawing/2014/main" id="{7B356B26-E16C-0050-09E4-E5D38B546522}"/>
              </a:ext>
            </a:extLst>
          </p:cNvPr>
          <p:cNvSpPr>
            <a:spLocks noChangeArrowheads="1"/>
          </p:cNvSpPr>
          <p:nvPr/>
        </p:nvSpPr>
        <p:spPr bwMode="auto">
          <a:xfrm>
            <a:off x="979488" y="1857375"/>
            <a:ext cx="9840912" cy="138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在操作系统中，当某一进程正在访问某一存储区域时，就不允许其他进程来读出或者修改存储区的内容，否则，就会发生后果无法估计的错误。进程间的这种</a:t>
            </a:r>
            <a:r>
              <a:rPr lang="zh-CN" altLang="en-US" sz="2400" b="1" dirty="0">
                <a:solidFill>
                  <a:schemeClr val="tx1"/>
                </a:solidFill>
                <a:latin typeface="Times New Roman" panose="02020603050405020304" pitchFamily="18" charset="0"/>
              </a:rPr>
              <a:t>相互制约关系</a:t>
            </a:r>
            <a:r>
              <a:rPr lang="zh-CN" altLang="en-US" sz="2400" b="0" dirty="0">
                <a:solidFill>
                  <a:schemeClr val="tx1"/>
                </a:solidFill>
                <a:latin typeface="Times New Roman" panose="02020603050405020304" pitchFamily="18" charset="0"/>
              </a:rPr>
              <a:t>称为</a:t>
            </a:r>
            <a:r>
              <a:rPr lang="zh-CN" altLang="en-US" sz="2400" b="1" dirty="0">
                <a:solidFill>
                  <a:schemeClr val="tx1"/>
                </a:solidFill>
                <a:latin typeface="Times New Roman" panose="02020603050405020304" pitchFamily="18" charset="0"/>
              </a:rPr>
              <a:t>互斥</a:t>
            </a:r>
            <a:r>
              <a:rPr lang="zh-CN" altLang="en-US" sz="24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p:txBody>
      </p:sp>
      <p:grpSp>
        <p:nvGrpSpPr>
          <p:cNvPr id="5" name="Group 30">
            <a:extLst>
              <a:ext uri="{FF2B5EF4-FFF2-40B4-BE49-F238E27FC236}">
                <a16:creationId xmlns:a16="http://schemas.microsoft.com/office/drawing/2014/main" id="{B37431FF-E603-6D7E-CBBC-7B1C61C0030D}"/>
              </a:ext>
            </a:extLst>
          </p:cNvPr>
          <p:cNvGrpSpPr>
            <a:grpSpLocks/>
          </p:cNvGrpSpPr>
          <p:nvPr/>
        </p:nvGrpSpPr>
        <p:grpSpPr bwMode="auto">
          <a:xfrm>
            <a:off x="3725863" y="3643313"/>
            <a:ext cx="3503612" cy="1892300"/>
            <a:chOff x="3102" y="2712"/>
            <a:chExt cx="2207" cy="1044"/>
          </a:xfrm>
        </p:grpSpPr>
        <p:grpSp>
          <p:nvGrpSpPr>
            <p:cNvPr id="6" name="Group 31">
              <a:extLst>
                <a:ext uri="{FF2B5EF4-FFF2-40B4-BE49-F238E27FC236}">
                  <a16:creationId xmlns:a16="http://schemas.microsoft.com/office/drawing/2014/main" id="{8E71162C-DFD9-6F17-A9B4-0960FE49DB71}"/>
                </a:ext>
              </a:extLst>
            </p:cNvPr>
            <p:cNvGrpSpPr>
              <a:grpSpLocks/>
            </p:cNvGrpSpPr>
            <p:nvPr/>
          </p:nvGrpSpPr>
          <p:grpSpPr bwMode="auto">
            <a:xfrm>
              <a:off x="3102" y="2718"/>
              <a:ext cx="1052" cy="1034"/>
              <a:chOff x="3102" y="2727"/>
              <a:chExt cx="1052" cy="1034"/>
            </a:xfrm>
          </p:grpSpPr>
          <p:sp>
            <p:nvSpPr>
              <p:cNvPr id="11" name="Text Box 32">
                <a:extLst>
                  <a:ext uri="{FF2B5EF4-FFF2-40B4-BE49-F238E27FC236}">
                    <a16:creationId xmlns:a16="http://schemas.microsoft.com/office/drawing/2014/main" id="{9DB6F852-8E03-37BE-E953-189C3991AC89}"/>
                  </a:ext>
                </a:extLst>
              </p:cNvPr>
              <p:cNvSpPr txBox="1">
                <a:spLocks noChangeArrowheads="1"/>
              </p:cNvSpPr>
              <p:nvPr/>
            </p:nvSpPr>
            <p:spPr bwMode="auto">
              <a:xfrm>
                <a:off x="3447" y="2963"/>
                <a:ext cx="707" cy="7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2" name="Text Box 33">
                <a:extLst>
                  <a:ext uri="{FF2B5EF4-FFF2-40B4-BE49-F238E27FC236}">
                    <a16:creationId xmlns:a16="http://schemas.microsoft.com/office/drawing/2014/main" id="{05C1857E-8E34-BB19-2684-E7C657020654}"/>
                  </a:ext>
                </a:extLst>
              </p:cNvPr>
              <p:cNvSpPr txBox="1">
                <a:spLocks noChangeArrowheads="1"/>
              </p:cNvSpPr>
              <p:nvPr/>
            </p:nvSpPr>
            <p:spPr bwMode="auto">
              <a:xfrm>
                <a:off x="3102" y="3159"/>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 </a:t>
                </a:r>
                <a:r>
                  <a:rPr kumimoji="1" lang="en-US" altLang="zh-CN" sz="1600" b="1">
                    <a:solidFill>
                      <a:schemeClr val="tx1"/>
                    </a:solidFill>
                    <a:latin typeface="Times New Roman" panose="02020603050405020304" pitchFamily="18" charset="0"/>
                  </a:rPr>
                  <a:t>{</a:t>
                </a:r>
              </a:p>
            </p:txBody>
          </p:sp>
          <p:sp>
            <p:nvSpPr>
              <p:cNvPr id="13" name="Text Box 34">
                <a:extLst>
                  <a:ext uri="{FF2B5EF4-FFF2-40B4-BE49-F238E27FC236}">
                    <a16:creationId xmlns:a16="http://schemas.microsoft.com/office/drawing/2014/main" id="{6635CD3E-A6DE-7455-636C-F9F97A335826}"/>
                  </a:ext>
                </a:extLst>
              </p:cNvPr>
              <p:cNvSpPr txBox="1">
                <a:spLocks noChangeArrowheads="1"/>
              </p:cNvSpPr>
              <p:nvPr/>
            </p:nvSpPr>
            <p:spPr bwMode="auto">
              <a:xfrm>
                <a:off x="3514" y="2727"/>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A</a:t>
                </a:r>
              </a:p>
            </p:txBody>
          </p:sp>
        </p:grpSp>
        <p:grpSp>
          <p:nvGrpSpPr>
            <p:cNvPr id="7" name="Group 35">
              <a:extLst>
                <a:ext uri="{FF2B5EF4-FFF2-40B4-BE49-F238E27FC236}">
                  <a16:creationId xmlns:a16="http://schemas.microsoft.com/office/drawing/2014/main" id="{912C8753-7D07-2E0C-603E-42C46EB4DED1}"/>
                </a:ext>
              </a:extLst>
            </p:cNvPr>
            <p:cNvGrpSpPr>
              <a:grpSpLocks/>
            </p:cNvGrpSpPr>
            <p:nvPr/>
          </p:nvGrpSpPr>
          <p:grpSpPr bwMode="auto">
            <a:xfrm>
              <a:off x="4266" y="2712"/>
              <a:ext cx="1043" cy="1044"/>
              <a:chOff x="4410" y="2744"/>
              <a:chExt cx="1043" cy="1044"/>
            </a:xfrm>
          </p:grpSpPr>
          <p:sp>
            <p:nvSpPr>
              <p:cNvPr id="8" name="Text Box 36">
                <a:extLst>
                  <a:ext uri="{FF2B5EF4-FFF2-40B4-BE49-F238E27FC236}">
                    <a16:creationId xmlns:a16="http://schemas.microsoft.com/office/drawing/2014/main" id="{87FD141A-035D-648A-36E5-EFC687B819FA}"/>
                  </a:ext>
                </a:extLst>
              </p:cNvPr>
              <p:cNvSpPr txBox="1">
                <a:spLocks noChangeArrowheads="1"/>
              </p:cNvSpPr>
              <p:nvPr/>
            </p:nvSpPr>
            <p:spPr bwMode="auto">
              <a:xfrm>
                <a:off x="4838" y="2744"/>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B</a:t>
                </a:r>
              </a:p>
            </p:txBody>
          </p:sp>
          <p:sp>
            <p:nvSpPr>
              <p:cNvPr id="9" name="Text Box 37">
                <a:extLst>
                  <a:ext uri="{FF2B5EF4-FFF2-40B4-BE49-F238E27FC236}">
                    <a16:creationId xmlns:a16="http://schemas.microsoft.com/office/drawing/2014/main" id="{64682F56-AA24-B976-491B-B4286BA4F6C0}"/>
                  </a:ext>
                </a:extLst>
              </p:cNvPr>
              <p:cNvSpPr txBox="1">
                <a:spLocks noChangeArrowheads="1"/>
              </p:cNvSpPr>
              <p:nvPr/>
            </p:nvSpPr>
            <p:spPr bwMode="auto">
              <a:xfrm>
                <a:off x="4746" y="2991"/>
                <a:ext cx="707" cy="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0" name="Text Box 38">
                <a:extLst>
                  <a:ext uri="{FF2B5EF4-FFF2-40B4-BE49-F238E27FC236}">
                    <a16:creationId xmlns:a16="http://schemas.microsoft.com/office/drawing/2014/main" id="{698B4303-39F9-6439-867A-F3E911BB0454}"/>
                  </a:ext>
                </a:extLst>
              </p:cNvPr>
              <p:cNvSpPr txBox="1">
                <a:spLocks noChangeArrowheads="1"/>
              </p:cNvSpPr>
              <p:nvPr/>
            </p:nvSpPr>
            <p:spPr bwMode="auto">
              <a:xfrm>
                <a:off x="4410" y="3178"/>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 </a:t>
                </a:r>
                <a:r>
                  <a:rPr kumimoji="1" lang="en-US" altLang="zh-CN" sz="1600" b="1">
                    <a:solidFill>
                      <a:schemeClr val="tx1"/>
                    </a:solidFill>
                    <a:latin typeface="Times New Roman" panose="02020603050405020304" pitchFamily="18" charset="0"/>
                  </a:rPr>
                  <a:t>{</a:t>
                </a:r>
              </a:p>
            </p:txBody>
          </p:sp>
        </p:grpSp>
      </p:grpSp>
      <p:sp>
        <p:nvSpPr>
          <p:cNvPr id="14" name="Text Box 39">
            <a:extLst>
              <a:ext uri="{FF2B5EF4-FFF2-40B4-BE49-F238E27FC236}">
                <a16:creationId xmlns:a16="http://schemas.microsoft.com/office/drawing/2014/main" id="{DAC27374-3E39-52CE-F022-100C84203103}"/>
              </a:ext>
            </a:extLst>
          </p:cNvPr>
          <p:cNvSpPr txBox="1">
            <a:spLocks noChangeArrowheads="1"/>
          </p:cNvSpPr>
          <p:nvPr/>
        </p:nvSpPr>
        <p:spPr bwMode="auto">
          <a:xfrm>
            <a:off x="4797425" y="5867400"/>
            <a:ext cx="186055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进程临界区示意图</a:t>
            </a:r>
          </a:p>
        </p:txBody>
      </p:sp>
    </p:spTree>
    <p:extLst>
      <p:ext uri="{BB962C8B-B14F-4D97-AF65-F5344CB8AC3E}">
        <p14:creationId xmlns:p14="http://schemas.microsoft.com/office/powerpoint/2010/main" val="316808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C1AB4-885C-1A1F-9831-7BD99026958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a:extLst>
              <a:ext uri="{FF2B5EF4-FFF2-40B4-BE49-F238E27FC236}">
                <a16:creationId xmlns:a16="http://schemas.microsoft.com/office/drawing/2014/main" id="{204AEDCB-E0D3-28A1-4354-BEE8C9E02B58}"/>
              </a:ext>
            </a:extLst>
          </p:cNvPr>
          <p:cNvSpPr>
            <a:spLocks noGrp="1"/>
          </p:cNvSpPr>
          <p:nvPr>
            <p:ph idx="1"/>
          </p:nvPr>
        </p:nvSpPr>
        <p:spPr/>
        <p:txBody>
          <a:bodyPr/>
          <a:lstStyle/>
          <a:p>
            <a:pPr marL="0" indent="0">
              <a:buNone/>
            </a:pPr>
            <a:r>
              <a:rPr lang="zh-CN" altLang="en-US" dirty="0"/>
              <a:t> </a:t>
            </a:r>
            <a:r>
              <a:rPr lang="en-US" altLang="zh-CN" dirty="0"/>
              <a:t>(3) </a:t>
            </a:r>
            <a:r>
              <a:rPr lang="zh-CN" altLang="en-US" dirty="0"/>
              <a:t>顺序程序的特点</a:t>
            </a:r>
          </a:p>
          <a:p>
            <a:pPr marL="469900" lvl="1" indent="0">
              <a:buNone/>
            </a:pPr>
            <a:r>
              <a:rPr lang="zh-CN" altLang="en-US" sz="2400" dirty="0">
                <a:solidFill>
                  <a:srgbClr val="000099"/>
                </a:solidFill>
                <a:latin typeface="Times New Roman" panose="02020603050405020304" pitchFamily="18" charset="0"/>
                <a:ea typeface="+mn-ea"/>
              </a:rPr>
              <a:t>① 单道系统的工作情况</a:t>
            </a:r>
          </a:p>
          <a:p>
            <a:pPr marL="469900" lvl="1" indent="0">
              <a:buNone/>
            </a:pPr>
            <a:r>
              <a:rPr lang="zh-CN" altLang="en-US" dirty="0">
                <a:solidFill>
                  <a:schemeClr val="tx1"/>
                </a:solidFill>
              </a:rPr>
              <a:t>      对用户作业的处理 </a:t>
            </a:r>
            <a:r>
              <a:rPr lang="en-US" altLang="zh-CN" dirty="0">
                <a:solidFill>
                  <a:schemeClr val="tx1"/>
                </a:solidFill>
              </a:rPr>
              <a:t>——  </a:t>
            </a:r>
          </a:p>
          <a:p>
            <a:pPr marL="469900" lvl="1" indent="0">
              <a:buNone/>
            </a:pPr>
            <a:r>
              <a:rPr lang="en-US" altLang="zh-CN" dirty="0">
                <a:solidFill>
                  <a:schemeClr val="tx1"/>
                </a:solidFill>
              </a:rPr>
              <a:t>      </a:t>
            </a:r>
            <a:r>
              <a:rPr lang="zh-CN" altLang="en-US" dirty="0">
                <a:solidFill>
                  <a:schemeClr val="tx1"/>
                </a:solidFill>
              </a:rPr>
              <a:t>首先输入用户的程序和数据；然后进行计算；最后打印计</a:t>
            </a:r>
          </a:p>
          <a:p>
            <a:pPr marL="469900" lvl="1" indent="0">
              <a:buNone/>
            </a:pPr>
            <a:r>
              <a:rPr lang="zh-CN" altLang="en-US" dirty="0">
                <a:solidFill>
                  <a:schemeClr val="tx1"/>
                </a:solidFill>
              </a:rPr>
              <a:t>      算结果，即有三个顺序执行的操作。</a:t>
            </a:r>
          </a:p>
          <a:p>
            <a:pPr marL="469900" lvl="1" indent="0">
              <a:buNone/>
            </a:pPr>
            <a:r>
              <a:rPr lang="zh-CN" altLang="en-US" dirty="0">
                <a:solidFill>
                  <a:schemeClr val="tx1"/>
                </a:solidFill>
              </a:rPr>
              <a:t>                    </a:t>
            </a:r>
            <a:r>
              <a:rPr lang="en-US" altLang="zh-CN" dirty="0">
                <a:solidFill>
                  <a:schemeClr val="tx1"/>
                </a:solidFill>
              </a:rPr>
              <a:t>I</a:t>
            </a:r>
            <a:r>
              <a:rPr lang="zh-CN" altLang="en-US" dirty="0">
                <a:solidFill>
                  <a:schemeClr val="tx1"/>
                </a:solidFill>
              </a:rPr>
              <a:t>：输入操作</a:t>
            </a:r>
          </a:p>
          <a:p>
            <a:pPr marL="469900" lvl="1" indent="0">
              <a:buNone/>
            </a:pPr>
            <a:r>
              <a:rPr lang="zh-CN" altLang="en-US" dirty="0">
                <a:solidFill>
                  <a:schemeClr val="tx1"/>
                </a:solidFill>
              </a:rPr>
              <a:t>                   </a:t>
            </a:r>
            <a:r>
              <a:rPr lang="en-US" altLang="zh-CN" dirty="0">
                <a:solidFill>
                  <a:schemeClr val="tx1"/>
                </a:solidFill>
              </a:rPr>
              <a:t>C</a:t>
            </a:r>
            <a:r>
              <a:rPr lang="zh-CN" altLang="en-US" dirty="0">
                <a:solidFill>
                  <a:schemeClr val="tx1"/>
                </a:solidFill>
              </a:rPr>
              <a:t>：计算操作</a:t>
            </a:r>
          </a:p>
          <a:p>
            <a:pPr marL="469900" lvl="1" indent="0">
              <a:buNone/>
            </a:pPr>
            <a:r>
              <a:rPr lang="zh-CN" altLang="en-US" dirty="0">
                <a:solidFill>
                  <a:schemeClr val="tx1"/>
                </a:solidFill>
              </a:rPr>
              <a:t>                   </a:t>
            </a:r>
            <a:r>
              <a:rPr lang="en-US" altLang="zh-CN" dirty="0">
                <a:solidFill>
                  <a:schemeClr val="tx1"/>
                </a:solidFill>
              </a:rPr>
              <a:t>P</a:t>
            </a:r>
            <a:r>
              <a:rPr lang="zh-CN" altLang="en-US" dirty="0">
                <a:solidFill>
                  <a:schemeClr val="tx1"/>
                </a:solidFill>
              </a:rPr>
              <a:t>：输出操作</a:t>
            </a:r>
          </a:p>
        </p:txBody>
      </p:sp>
      <p:grpSp>
        <p:nvGrpSpPr>
          <p:cNvPr id="4" name="Group 23">
            <a:extLst>
              <a:ext uri="{FF2B5EF4-FFF2-40B4-BE49-F238E27FC236}">
                <a16:creationId xmlns:a16="http://schemas.microsoft.com/office/drawing/2014/main" id="{4BF0D0F9-1D8F-1448-2EE7-7937AC6E1722}"/>
              </a:ext>
            </a:extLst>
          </p:cNvPr>
          <p:cNvGrpSpPr>
            <a:grpSpLocks/>
          </p:cNvGrpSpPr>
          <p:nvPr/>
        </p:nvGrpSpPr>
        <p:grpSpPr bwMode="auto">
          <a:xfrm>
            <a:off x="4687430" y="4327598"/>
            <a:ext cx="6724650" cy="1376363"/>
            <a:chOff x="678" y="2626"/>
            <a:chExt cx="4236" cy="867"/>
          </a:xfrm>
        </p:grpSpPr>
        <p:sp>
          <p:nvSpPr>
            <p:cNvPr id="5" name="Oval 6">
              <a:extLst>
                <a:ext uri="{FF2B5EF4-FFF2-40B4-BE49-F238E27FC236}">
                  <a16:creationId xmlns:a16="http://schemas.microsoft.com/office/drawing/2014/main" id="{265751DD-B9F0-393E-5F0B-170057114BCA}"/>
                </a:ext>
              </a:extLst>
            </p:cNvPr>
            <p:cNvSpPr>
              <a:spLocks noChangeArrowheads="1"/>
            </p:cNvSpPr>
            <p:nvPr/>
          </p:nvSpPr>
          <p:spPr bwMode="auto">
            <a:xfrm>
              <a:off x="4518" y="2626"/>
              <a:ext cx="396" cy="409"/>
            </a:xfrm>
            <a:prstGeom prst="ellipse">
              <a:avLst/>
            </a:prstGeom>
            <a:solidFill>
              <a:srgbClr val="FFCC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6" name="Oval 7">
              <a:extLst>
                <a:ext uri="{FF2B5EF4-FFF2-40B4-BE49-F238E27FC236}">
                  <a16:creationId xmlns:a16="http://schemas.microsoft.com/office/drawing/2014/main" id="{57BA7F03-BF20-FD3A-A8B1-03AF486DD17A}"/>
                </a:ext>
              </a:extLst>
            </p:cNvPr>
            <p:cNvSpPr>
              <a:spLocks noChangeArrowheads="1"/>
            </p:cNvSpPr>
            <p:nvPr/>
          </p:nvSpPr>
          <p:spPr bwMode="auto">
            <a:xfrm>
              <a:off x="3750" y="2626"/>
              <a:ext cx="396" cy="409"/>
            </a:xfrm>
            <a:prstGeom prst="ellipse">
              <a:avLst/>
            </a:prstGeom>
            <a:solidFill>
              <a:srgbClr val="FFCC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7" name="Oval 8">
              <a:extLst>
                <a:ext uri="{FF2B5EF4-FFF2-40B4-BE49-F238E27FC236}">
                  <a16:creationId xmlns:a16="http://schemas.microsoft.com/office/drawing/2014/main" id="{FF102F32-A559-2302-2868-405562ABB904}"/>
                </a:ext>
              </a:extLst>
            </p:cNvPr>
            <p:cNvSpPr>
              <a:spLocks noChangeArrowheads="1"/>
            </p:cNvSpPr>
            <p:nvPr/>
          </p:nvSpPr>
          <p:spPr bwMode="auto">
            <a:xfrm>
              <a:off x="2982" y="2626"/>
              <a:ext cx="396" cy="409"/>
            </a:xfrm>
            <a:prstGeom prst="ellipse">
              <a:avLst/>
            </a:prstGeom>
            <a:solidFill>
              <a:srgbClr val="FFCC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en-US" altLang="zh-CN" sz="1600">
                  <a:solidFill>
                    <a:schemeClr val="tx1"/>
                  </a:solidFill>
                  <a:latin typeface="Times New Roman" panose="02020603050405020304" pitchFamily="18" charset="0"/>
                </a:rPr>
                <a:t>I</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8" name="Oval 9">
              <a:extLst>
                <a:ext uri="{FF2B5EF4-FFF2-40B4-BE49-F238E27FC236}">
                  <a16:creationId xmlns:a16="http://schemas.microsoft.com/office/drawing/2014/main" id="{CA976367-DEBF-F0A3-B36C-9E7BF9CE2070}"/>
                </a:ext>
              </a:extLst>
            </p:cNvPr>
            <p:cNvSpPr>
              <a:spLocks noChangeArrowheads="1"/>
            </p:cNvSpPr>
            <p:nvPr/>
          </p:nvSpPr>
          <p:spPr bwMode="auto">
            <a:xfrm>
              <a:off x="2214" y="2626"/>
              <a:ext cx="396" cy="409"/>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dirty="0">
                  <a:solidFill>
                    <a:schemeClr val="tx1"/>
                  </a:solidFill>
                  <a:latin typeface="Times New Roman" panose="02020603050405020304" pitchFamily="18" charset="0"/>
                </a:rPr>
                <a:t> P</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p:txBody>
        </p:sp>
        <p:sp>
          <p:nvSpPr>
            <p:cNvPr id="9" name="Oval 10">
              <a:extLst>
                <a:ext uri="{FF2B5EF4-FFF2-40B4-BE49-F238E27FC236}">
                  <a16:creationId xmlns:a16="http://schemas.microsoft.com/office/drawing/2014/main" id="{3FD83DAD-DA86-914F-0C05-1208C2F29804}"/>
                </a:ext>
              </a:extLst>
            </p:cNvPr>
            <p:cNvSpPr>
              <a:spLocks noChangeArrowheads="1"/>
            </p:cNvSpPr>
            <p:nvPr/>
          </p:nvSpPr>
          <p:spPr bwMode="auto">
            <a:xfrm>
              <a:off x="1446" y="2626"/>
              <a:ext cx="396" cy="409"/>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a:t>
              </a:r>
              <a:r>
                <a:rPr kumimoji="1" lang="en-US" altLang="zh-CN" sz="1600" baseline="-25000">
                  <a:solidFill>
                    <a:schemeClr val="tx1"/>
                  </a:solidFill>
                  <a:latin typeface="Times New Roman" panose="02020603050405020304" pitchFamily="18" charset="0"/>
                </a:rPr>
                <a:t>1</a:t>
              </a:r>
              <a:endParaRPr kumimoji="1" lang="en-US" altLang="zh-CN" sz="1600" b="0">
                <a:solidFill>
                  <a:schemeClr val="tx1"/>
                </a:solidFill>
                <a:latin typeface="Times New Roman" panose="02020603050405020304" pitchFamily="18" charset="0"/>
              </a:endParaRPr>
            </a:p>
          </p:txBody>
        </p:sp>
        <p:sp>
          <p:nvSpPr>
            <p:cNvPr id="10" name="Oval 11">
              <a:extLst>
                <a:ext uri="{FF2B5EF4-FFF2-40B4-BE49-F238E27FC236}">
                  <a16:creationId xmlns:a16="http://schemas.microsoft.com/office/drawing/2014/main" id="{B5FDE20C-4167-541A-683C-2D7C1CEC1A2E}"/>
                </a:ext>
              </a:extLst>
            </p:cNvPr>
            <p:cNvSpPr>
              <a:spLocks noChangeArrowheads="1"/>
            </p:cNvSpPr>
            <p:nvPr/>
          </p:nvSpPr>
          <p:spPr bwMode="auto">
            <a:xfrm>
              <a:off x="678" y="2626"/>
              <a:ext cx="396" cy="409"/>
            </a:xfrm>
            <a:prstGeom prst="ellipse">
              <a:avLst/>
            </a:prstGeom>
            <a:solidFill>
              <a:srgbClr val="CCEC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en-US" altLang="zh-CN" sz="1600">
                  <a:solidFill>
                    <a:schemeClr val="tx1"/>
                  </a:solidFill>
                  <a:latin typeface="Times New Roman" panose="02020603050405020304" pitchFamily="18" charset="0"/>
                </a:rPr>
                <a:t>I</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1" name="Line 12">
              <a:extLst>
                <a:ext uri="{FF2B5EF4-FFF2-40B4-BE49-F238E27FC236}">
                  <a16:creationId xmlns:a16="http://schemas.microsoft.com/office/drawing/2014/main" id="{493F0B2A-7854-AA36-8349-44A85429C8A4}"/>
                </a:ext>
              </a:extLst>
            </p:cNvPr>
            <p:cNvSpPr>
              <a:spLocks noChangeShapeType="1"/>
            </p:cNvSpPr>
            <p:nvPr/>
          </p:nvSpPr>
          <p:spPr bwMode="auto">
            <a:xfrm>
              <a:off x="4146" y="2833"/>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3">
              <a:extLst>
                <a:ext uri="{FF2B5EF4-FFF2-40B4-BE49-F238E27FC236}">
                  <a16:creationId xmlns:a16="http://schemas.microsoft.com/office/drawing/2014/main" id="{3366EAF0-FD1F-07F1-3BDE-579AB0B6BC37}"/>
                </a:ext>
              </a:extLst>
            </p:cNvPr>
            <p:cNvSpPr>
              <a:spLocks noChangeShapeType="1"/>
            </p:cNvSpPr>
            <p:nvPr/>
          </p:nvSpPr>
          <p:spPr bwMode="auto">
            <a:xfrm>
              <a:off x="3378" y="2860"/>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14">
              <a:extLst>
                <a:ext uri="{FF2B5EF4-FFF2-40B4-BE49-F238E27FC236}">
                  <a16:creationId xmlns:a16="http://schemas.microsoft.com/office/drawing/2014/main" id="{52974A95-3CB3-4B50-FB43-15730248C129}"/>
                </a:ext>
              </a:extLst>
            </p:cNvPr>
            <p:cNvSpPr>
              <a:spLocks noChangeShapeType="1"/>
            </p:cNvSpPr>
            <p:nvPr/>
          </p:nvSpPr>
          <p:spPr bwMode="auto">
            <a:xfrm>
              <a:off x="2610" y="2860"/>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15">
              <a:extLst>
                <a:ext uri="{FF2B5EF4-FFF2-40B4-BE49-F238E27FC236}">
                  <a16:creationId xmlns:a16="http://schemas.microsoft.com/office/drawing/2014/main" id="{282FAB12-83E8-59E8-FBCE-E674A04BCB55}"/>
                </a:ext>
              </a:extLst>
            </p:cNvPr>
            <p:cNvSpPr>
              <a:spLocks noChangeShapeType="1"/>
            </p:cNvSpPr>
            <p:nvPr/>
          </p:nvSpPr>
          <p:spPr bwMode="auto">
            <a:xfrm>
              <a:off x="1842" y="2860"/>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16">
              <a:extLst>
                <a:ext uri="{FF2B5EF4-FFF2-40B4-BE49-F238E27FC236}">
                  <a16:creationId xmlns:a16="http://schemas.microsoft.com/office/drawing/2014/main" id="{8F751951-79DE-8056-D7B3-5E98086B8B44}"/>
                </a:ext>
              </a:extLst>
            </p:cNvPr>
            <p:cNvSpPr>
              <a:spLocks noChangeShapeType="1"/>
            </p:cNvSpPr>
            <p:nvPr/>
          </p:nvSpPr>
          <p:spPr bwMode="auto">
            <a:xfrm>
              <a:off x="1074" y="2860"/>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 name="Group 19">
              <a:extLst>
                <a:ext uri="{FF2B5EF4-FFF2-40B4-BE49-F238E27FC236}">
                  <a16:creationId xmlns:a16="http://schemas.microsoft.com/office/drawing/2014/main" id="{B8B80B86-8972-F86D-ECA3-2455EBCC1197}"/>
                </a:ext>
              </a:extLst>
            </p:cNvPr>
            <p:cNvGrpSpPr>
              <a:grpSpLocks/>
            </p:cNvGrpSpPr>
            <p:nvPr/>
          </p:nvGrpSpPr>
          <p:grpSpPr bwMode="auto">
            <a:xfrm>
              <a:off x="784" y="3177"/>
              <a:ext cx="1618" cy="315"/>
              <a:chOff x="784" y="3177"/>
              <a:chExt cx="1618" cy="315"/>
            </a:xfrm>
          </p:grpSpPr>
          <p:sp>
            <p:nvSpPr>
              <p:cNvPr id="20" name="AutoShape 17">
                <a:extLst>
                  <a:ext uri="{FF2B5EF4-FFF2-40B4-BE49-F238E27FC236}">
                    <a16:creationId xmlns:a16="http://schemas.microsoft.com/office/drawing/2014/main" id="{41438E4B-1067-1329-4742-B8D557B93FCD}"/>
                  </a:ext>
                </a:extLst>
              </p:cNvPr>
              <p:cNvSpPr>
                <a:spLocks/>
              </p:cNvSpPr>
              <p:nvPr/>
            </p:nvSpPr>
            <p:spPr bwMode="auto">
              <a:xfrm rot="-5400000">
                <a:off x="1542" y="2419"/>
                <a:ext cx="101" cy="1618"/>
              </a:xfrm>
              <a:prstGeom prst="leftBrace">
                <a:avLst>
                  <a:gd name="adj1" fmla="val 133498"/>
                  <a:gd name="adj2" fmla="val 50032"/>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Text Box 18">
                <a:extLst>
                  <a:ext uri="{FF2B5EF4-FFF2-40B4-BE49-F238E27FC236}">
                    <a16:creationId xmlns:a16="http://schemas.microsoft.com/office/drawing/2014/main" id="{ABFB09A4-0F92-A3E4-6A84-1D17587FBD4E}"/>
                  </a:ext>
                </a:extLst>
              </p:cNvPr>
              <p:cNvSpPr txBox="1">
                <a:spLocks noChangeArrowheads="1"/>
              </p:cNvSpPr>
              <p:nvPr/>
            </p:nvSpPr>
            <p:spPr bwMode="auto">
              <a:xfrm>
                <a:off x="1386" y="3249"/>
                <a:ext cx="438" cy="24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914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93788"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73175"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452563"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zh-CN" altLang="en-US" sz="1600">
                    <a:solidFill>
                      <a:schemeClr val="tx1"/>
                    </a:solidFill>
                  </a:rPr>
                  <a:t>作业</a:t>
                </a:r>
                <a:r>
                  <a:rPr lang="en-US" altLang="zh-CN" sz="1600" baseline="-25000">
                    <a:solidFill>
                      <a:schemeClr val="tx1"/>
                    </a:solidFill>
                  </a:rPr>
                  <a:t>1</a:t>
                </a:r>
              </a:p>
            </p:txBody>
          </p:sp>
        </p:grpSp>
        <p:grpSp>
          <p:nvGrpSpPr>
            <p:cNvPr id="17" name="Group 20">
              <a:extLst>
                <a:ext uri="{FF2B5EF4-FFF2-40B4-BE49-F238E27FC236}">
                  <a16:creationId xmlns:a16="http://schemas.microsoft.com/office/drawing/2014/main" id="{22A8B64E-5130-70DA-C6F5-3D0BCDA3F143}"/>
                </a:ext>
              </a:extLst>
            </p:cNvPr>
            <p:cNvGrpSpPr>
              <a:grpSpLocks/>
            </p:cNvGrpSpPr>
            <p:nvPr/>
          </p:nvGrpSpPr>
          <p:grpSpPr bwMode="auto">
            <a:xfrm>
              <a:off x="3062" y="3178"/>
              <a:ext cx="1618" cy="315"/>
              <a:chOff x="784" y="3177"/>
              <a:chExt cx="1618" cy="315"/>
            </a:xfrm>
          </p:grpSpPr>
          <p:sp>
            <p:nvSpPr>
              <p:cNvPr id="18" name="AutoShape 21">
                <a:extLst>
                  <a:ext uri="{FF2B5EF4-FFF2-40B4-BE49-F238E27FC236}">
                    <a16:creationId xmlns:a16="http://schemas.microsoft.com/office/drawing/2014/main" id="{A15CF50F-CC34-04FB-A894-D41090835278}"/>
                  </a:ext>
                </a:extLst>
              </p:cNvPr>
              <p:cNvSpPr>
                <a:spLocks/>
              </p:cNvSpPr>
              <p:nvPr/>
            </p:nvSpPr>
            <p:spPr bwMode="auto">
              <a:xfrm rot="-5400000">
                <a:off x="1542" y="2419"/>
                <a:ext cx="101" cy="1618"/>
              </a:xfrm>
              <a:prstGeom prst="leftBrace">
                <a:avLst>
                  <a:gd name="adj1" fmla="val 133498"/>
                  <a:gd name="adj2" fmla="val 50032"/>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Text Box 22">
                <a:extLst>
                  <a:ext uri="{FF2B5EF4-FFF2-40B4-BE49-F238E27FC236}">
                    <a16:creationId xmlns:a16="http://schemas.microsoft.com/office/drawing/2014/main" id="{365E7EB3-49FA-A8BA-72B8-CCE1D879B62A}"/>
                  </a:ext>
                </a:extLst>
              </p:cNvPr>
              <p:cNvSpPr txBox="1">
                <a:spLocks noChangeArrowheads="1"/>
              </p:cNvSpPr>
              <p:nvPr/>
            </p:nvSpPr>
            <p:spPr bwMode="auto">
              <a:xfrm>
                <a:off x="1386" y="3249"/>
                <a:ext cx="438" cy="24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914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93788"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73175"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452563"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zh-CN" altLang="en-US" sz="1600">
                    <a:solidFill>
                      <a:schemeClr val="tx1"/>
                    </a:solidFill>
                  </a:rPr>
                  <a:t>作业</a:t>
                </a:r>
                <a:r>
                  <a:rPr lang="en-US" altLang="zh-CN" sz="1600" baseline="-25000">
                    <a:solidFill>
                      <a:schemeClr val="tx1"/>
                    </a:solidFill>
                  </a:rPr>
                  <a:t>2</a:t>
                </a:r>
              </a:p>
            </p:txBody>
          </p:sp>
        </p:grpSp>
      </p:grpSp>
      <p:sp>
        <p:nvSpPr>
          <p:cNvPr id="22" name="Text Box 25">
            <a:extLst>
              <a:ext uri="{FF2B5EF4-FFF2-40B4-BE49-F238E27FC236}">
                <a16:creationId xmlns:a16="http://schemas.microsoft.com/office/drawing/2014/main" id="{DF344374-0248-1B83-51FA-984B87E4EFFE}"/>
              </a:ext>
            </a:extLst>
          </p:cNvPr>
          <p:cNvSpPr txBox="1">
            <a:spLocks noChangeArrowheads="1"/>
          </p:cNvSpPr>
          <p:nvPr/>
        </p:nvSpPr>
        <p:spPr bwMode="auto">
          <a:xfrm>
            <a:off x="6652755" y="5635698"/>
            <a:ext cx="357346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单用户系统中操作的先后次序图</a:t>
            </a:r>
          </a:p>
        </p:txBody>
      </p:sp>
    </p:spTree>
    <p:extLst>
      <p:ext uri="{BB962C8B-B14F-4D97-AF65-F5344CB8AC3E}">
        <p14:creationId xmlns:p14="http://schemas.microsoft.com/office/powerpoint/2010/main" val="185266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dirty="0"/>
          </a:p>
        </p:txBody>
      </p:sp>
      <p:sp>
        <p:nvSpPr>
          <p:cNvPr id="11" name="Rectangle 3">
            <a:extLst>
              <a:ext uri="{FF2B5EF4-FFF2-40B4-BE49-F238E27FC236}">
                <a16:creationId xmlns:a16="http://schemas.microsoft.com/office/drawing/2014/main" id="{E9955710-ECE7-C6A4-03B2-A0B2E98493B4}"/>
              </a:ext>
            </a:extLst>
          </p:cNvPr>
          <p:cNvSpPr>
            <a:spLocks noChangeArrowheads="1"/>
          </p:cNvSpPr>
          <p:nvPr/>
        </p:nvSpPr>
        <p:spPr bwMode="auto">
          <a:xfrm>
            <a:off x="487822" y="849129"/>
            <a:ext cx="10002378"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进程同步的概念</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什么是进程同步</a:t>
            </a:r>
          </a:p>
          <a:p>
            <a:pPr eaLnBrk="1" hangingPunct="1">
              <a:lnSpc>
                <a:spcPct val="100000"/>
              </a:lnSpc>
              <a:spcBef>
                <a:spcPct val="25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并发进程在一些</a:t>
            </a:r>
            <a:r>
              <a:rPr lang="zh-CN" altLang="en-US" sz="2400" b="1" dirty="0">
                <a:solidFill>
                  <a:schemeClr val="tx1"/>
                </a:solidFill>
                <a:effectLst/>
                <a:latin typeface="Times New Roman" panose="02020603050405020304" pitchFamily="18" charset="0"/>
              </a:rPr>
              <a:t>关键点</a:t>
            </a:r>
            <a:r>
              <a:rPr lang="zh-CN" altLang="en-US" sz="2400" b="0" dirty="0">
                <a:solidFill>
                  <a:schemeClr val="tx1"/>
                </a:solidFill>
                <a:effectLst/>
                <a:latin typeface="Times New Roman" panose="02020603050405020304" pitchFamily="18" charset="0"/>
              </a:rPr>
              <a:t>上可能需要</a:t>
            </a:r>
            <a:r>
              <a:rPr lang="zh-CN" altLang="en-US" sz="2400" b="1" dirty="0">
                <a:solidFill>
                  <a:schemeClr val="tx1"/>
                </a:solidFill>
                <a:effectLst/>
                <a:latin typeface="Times New Roman" panose="02020603050405020304" pitchFamily="18" charset="0"/>
              </a:rPr>
              <a:t>互相等待</a:t>
            </a:r>
            <a:r>
              <a:rPr lang="zh-CN" altLang="en-US" sz="2400" b="0" dirty="0">
                <a:solidFill>
                  <a:schemeClr val="tx1"/>
                </a:solidFill>
                <a:effectLst/>
                <a:latin typeface="Times New Roman" panose="02020603050405020304" pitchFamily="18" charset="0"/>
              </a:rPr>
              <a:t>与</a:t>
            </a:r>
            <a:r>
              <a:rPr lang="zh-CN" altLang="en-US" sz="2400" b="1" dirty="0">
                <a:solidFill>
                  <a:schemeClr val="tx1"/>
                </a:solidFill>
                <a:effectLst/>
                <a:latin typeface="Times New Roman" panose="02020603050405020304" pitchFamily="18" charset="0"/>
              </a:rPr>
              <a:t>互通消息</a:t>
            </a:r>
            <a:r>
              <a:rPr lang="zh-CN" altLang="en-US" sz="2400" b="0" dirty="0">
                <a:solidFill>
                  <a:schemeClr val="tx1"/>
                </a:solidFill>
                <a:effectLst/>
                <a:latin typeface="Times New Roman" panose="02020603050405020304" pitchFamily="18" charset="0"/>
              </a:rPr>
              <a:t>， </a:t>
            </a:r>
          </a:p>
          <a:p>
            <a:pPr eaLnBrk="1" hangingPunct="1">
              <a:lnSpc>
                <a:spcPct val="100000"/>
              </a:lnSpc>
              <a:spcBef>
                <a:spcPct val="25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这种相互制约的等待与互通消息称为</a:t>
            </a:r>
            <a:r>
              <a:rPr lang="zh-CN" altLang="en-US" sz="2400" b="1" dirty="0">
                <a:solidFill>
                  <a:schemeClr val="tx1"/>
                </a:solidFill>
                <a:effectLst/>
                <a:latin typeface="Times New Roman" panose="02020603050405020304" pitchFamily="18" charset="0"/>
              </a:rPr>
              <a:t>进程同步</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sp>
        <p:nvSpPr>
          <p:cNvPr id="12" name="Rectangle 5">
            <a:extLst>
              <a:ext uri="{FF2B5EF4-FFF2-40B4-BE49-F238E27FC236}">
                <a16:creationId xmlns:a16="http://schemas.microsoft.com/office/drawing/2014/main" id="{43EE52CB-C373-3E96-B670-1E72714727DF}"/>
              </a:ext>
            </a:extLst>
          </p:cNvPr>
          <p:cNvSpPr>
            <a:spLocks noChangeArrowheads="1"/>
          </p:cNvSpPr>
          <p:nvPr/>
        </p:nvSpPr>
        <p:spPr bwMode="auto">
          <a:xfrm>
            <a:off x="946609" y="3189104"/>
            <a:ext cx="29781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进程同步例子        </a:t>
            </a:r>
          </a:p>
        </p:txBody>
      </p:sp>
      <p:sp>
        <p:nvSpPr>
          <p:cNvPr id="13" name="Rectangle 6">
            <a:extLst>
              <a:ext uri="{FF2B5EF4-FFF2-40B4-BE49-F238E27FC236}">
                <a16:creationId xmlns:a16="http://schemas.microsoft.com/office/drawing/2014/main" id="{4909FB3D-2BB3-6861-F37E-3BC65079932B}"/>
              </a:ext>
            </a:extLst>
          </p:cNvPr>
          <p:cNvSpPr>
            <a:spLocks noChangeArrowheads="1"/>
          </p:cNvSpPr>
          <p:nvPr/>
        </p:nvSpPr>
        <p:spPr bwMode="auto">
          <a:xfrm>
            <a:off x="981534" y="3779654"/>
            <a:ext cx="2368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Times New Roman" panose="02020603050405020304" pitchFamily="18" charset="0"/>
              </a:rPr>
              <a:t>①</a:t>
            </a:r>
            <a:r>
              <a:rPr lang="en-US" altLang="zh-CN" sz="2400">
                <a:solidFill>
                  <a:srgbClr val="000099"/>
                </a:solidFill>
                <a:latin typeface="宋体" panose="02010600030101010101" pitchFamily="2" charset="-122"/>
              </a:rPr>
              <a:t> </a:t>
            </a:r>
            <a:r>
              <a:rPr lang="zh-CN" altLang="en-US" sz="2400">
                <a:solidFill>
                  <a:srgbClr val="000099"/>
                </a:solidFill>
                <a:latin typeface="Times New Roman" panose="02020603050405020304" pitchFamily="18" charset="0"/>
              </a:rPr>
              <a:t>病员就诊</a:t>
            </a:r>
            <a:r>
              <a:rPr lang="zh-CN" altLang="en-US" sz="2000" b="0">
                <a:latin typeface="Times New Roman" panose="02020603050405020304" pitchFamily="18" charset="0"/>
              </a:rPr>
              <a:t>        </a:t>
            </a:r>
          </a:p>
        </p:txBody>
      </p:sp>
      <p:grpSp>
        <p:nvGrpSpPr>
          <p:cNvPr id="14" name="Group 11">
            <a:extLst>
              <a:ext uri="{FF2B5EF4-FFF2-40B4-BE49-F238E27FC236}">
                <a16:creationId xmlns:a16="http://schemas.microsoft.com/office/drawing/2014/main" id="{2A2575F7-5CAD-1A11-3DC8-AB962AD51C5E}"/>
              </a:ext>
            </a:extLst>
          </p:cNvPr>
          <p:cNvGrpSpPr>
            <a:grpSpLocks/>
          </p:cNvGrpSpPr>
          <p:nvPr/>
        </p:nvGrpSpPr>
        <p:grpSpPr bwMode="auto">
          <a:xfrm>
            <a:off x="4023184" y="3351029"/>
            <a:ext cx="4314825" cy="2901950"/>
            <a:chOff x="2497" y="2213"/>
            <a:chExt cx="2718" cy="1636"/>
          </a:xfrm>
        </p:grpSpPr>
        <p:sp>
          <p:nvSpPr>
            <p:cNvPr id="15" name="Text Box 8">
              <a:extLst>
                <a:ext uri="{FF2B5EF4-FFF2-40B4-BE49-F238E27FC236}">
                  <a16:creationId xmlns:a16="http://schemas.microsoft.com/office/drawing/2014/main" id="{79D92735-FFAA-70B1-EBEA-B8A86A16450B}"/>
                </a:ext>
              </a:extLst>
            </p:cNvPr>
            <p:cNvSpPr txBox="1">
              <a:spLocks noChangeArrowheads="1"/>
            </p:cNvSpPr>
            <p:nvPr/>
          </p:nvSpPr>
          <p:spPr bwMode="auto">
            <a:xfrm>
              <a:off x="2497" y="2214"/>
              <a:ext cx="1221" cy="1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看病活动：</a:t>
              </a: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sym typeface="MT Extra" panose="05050102010205020202" pitchFamily="18" charset="2"/>
                </a:rPr>
                <a:t> </a:t>
              </a: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要病人去</a:t>
              </a:r>
              <a:r>
                <a:rPr kumimoji="1" lang="zh-CN" altLang="en-US" sz="1600" b="1" dirty="0">
                  <a:solidFill>
                    <a:schemeClr val="tx1"/>
                  </a:solidFill>
                  <a:latin typeface="Times New Roman" panose="02020603050405020304" pitchFamily="18" charset="0"/>
                </a:rPr>
                <a:t>化验；</a:t>
              </a: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 </a:t>
              </a: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等</a:t>
              </a:r>
              <a:r>
                <a:rPr kumimoji="1" lang="zh-CN" altLang="en-US" sz="1600" b="1" dirty="0">
                  <a:solidFill>
                    <a:schemeClr val="tx1"/>
                  </a:solidFill>
                  <a:latin typeface="Times New Roman" panose="02020603050405020304" pitchFamily="18" charset="0"/>
                </a:rPr>
                <a:t>化验结果；</a:t>
              </a: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 </a:t>
              </a:r>
              <a:endParaRPr kumimoji="1" lang="zh-CN" altLang="en-US" sz="1600" b="1" dirty="0">
                <a:solidFill>
                  <a:schemeClr val="tx1"/>
                </a:solidFill>
                <a:latin typeface="宋体" panose="02010600030101010101" pitchFamily="2" charset="-122"/>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   继续诊病；</a:t>
              </a:r>
            </a:p>
          </p:txBody>
        </p:sp>
        <p:sp>
          <p:nvSpPr>
            <p:cNvPr id="16" name="Text Box 9">
              <a:extLst>
                <a:ext uri="{FF2B5EF4-FFF2-40B4-BE49-F238E27FC236}">
                  <a16:creationId xmlns:a16="http://schemas.microsoft.com/office/drawing/2014/main" id="{8F7AD954-B7FF-F244-95C2-2E46FE4EDA79}"/>
                </a:ext>
              </a:extLst>
            </p:cNvPr>
            <p:cNvSpPr txBox="1">
              <a:spLocks noChangeArrowheads="1"/>
            </p:cNvSpPr>
            <p:nvPr/>
          </p:nvSpPr>
          <p:spPr bwMode="auto">
            <a:xfrm>
              <a:off x="3993" y="2213"/>
              <a:ext cx="1222" cy="1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化验活动：</a:t>
              </a:r>
            </a:p>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sym typeface="MT Extra" panose="05050102010205020202" pitchFamily="18" charset="2"/>
                </a:rPr>
                <a:t> </a:t>
              </a:r>
            </a:p>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  需要进行化验 </a:t>
              </a:r>
              <a:r>
                <a:rPr kumimoji="1" lang="en-US" altLang="zh-CN" sz="1600" b="1">
                  <a:solidFill>
                    <a:schemeClr val="tx1"/>
                  </a:solidFill>
                  <a:latin typeface="Times New Roman" panose="02020603050405020304" pitchFamily="18" charset="0"/>
                </a:rPr>
                <a:t>?</a:t>
              </a:r>
            </a:p>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en-US" altLang="zh-CN" sz="1600" b="1">
                  <a:solidFill>
                    <a:schemeClr val="tx1"/>
                  </a:solidFill>
                  <a:latin typeface="Times New Roman" panose="02020603050405020304" pitchFamily="18" charset="0"/>
                  <a:sym typeface="MT Extra" panose="05050102010205020202" pitchFamily="18" charset="2"/>
                </a:rPr>
                <a:t> </a:t>
              </a:r>
            </a:p>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zh-CN" altLang="en-US" sz="1600" b="1">
                  <a:solidFill>
                    <a:schemeClr val="tx1"/>
                  </a:solidFill>
                  <a:latin typeface="宋体" panose="02010600030101010101" pitchFamily="2" charset="-122"/>
                  <a:sym typeface="MT Extra" panose="05050102010205020202" pitchFamily="18" charset="2"/>
                </a:rPr>
                <a:t>进行</a:t>
              </a:r>
              <a:r>
                <a:rPr kumimoji="1" lang="zh-CN" altLang="en-US" sz="1600" b="1">
                  <a:solidFill>
                    <a:schemeClr val="tx1"/>
                  </a:solidFill>
                  <a:latin typeface="Times New Roman" panose="02020603050405020304" pitchFamily="18" charset="0"/>
                </a:rPr>
                <a:t>化验；</a:t>
              </a:r>
            </a:p>
            <a:p>
              <a:pPr eaLnBrk="1" hangingPunct="1">
                <a:lnSpc>
                  <a:spcPct val="100000"/>
                </a:lnSpc>
                <a:spcBef>
                  <a:spcPct val="50000"/>
                </a:spcBef>
                <a:buClrTx/>
                <a:buSzTx/>
                <a:buFontTx/>
                <a:buNone/>
              </a:pPr>
              <a:r>
                <a:rPr kumimoji="1" lang="zh-CN" altLang="en-US" sz="1600" b="1">
                  <a:solidFill>
                    <a:schemeClr val="tx1"/>
                  </a:solidFill>
                  <a:latin typeface="宋体" panose="02010600030101010101" pitchFamily="2" charset="-122"/>
                  <a:sym typeface="MT Extra" panose="05050102010205020202" pitchFamily="18" charset="2"/>
                </a:rPr>
                <a:t> </a:t>
              </a:r>
              <a:r>
                <a:rPr kumimoji="1" lang="zh-CN" altLang="en-US" sz="1600" b="1">
                  <a:solidFill>
                    <a:schemeClr val="tx1"/>
                  </a:solidFill>
                  <a:latin typeface="Times New Roman" panose="02020603050405020304" pitchFamily="18" charset="0"/>
                </a:rPr>
                <a:t>开出化验结果；</a:t>
              </a:r>
            </a:p>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sym typeface="MT Extra" panose="05050102010205020202" pitchFamily="18" charset="2"/>
                </a:rPr>
                <a:t>            </a:t>
              </a:r>
            </a:p>
          </p:txBody>
        </p:sp>
      </p:grpSp>
      <p:sp>
        <p:nvSpPr>
          <p:cNvPr id="17" name="Text Box 12">
            <a:extLst>
              <a:ext uri="{FF2B5EF4-FFF2-40B4-BE49-F238E27FC236}">
                <a16:creationId xmlns:a16="http://schemas.microsoft.com/office/drawing/2014/main" id="{6A58E112-E772-271F-EF9A-C2EF6269BD33}"/>
              </a:ext>
            </a:extLst>
          </p:cNvPr>
          <p:cNvSpPr txBox="1">
            <a:spLocks noChangeArrowheads="1"/>
          </p:cNvSpPr>
          <p:nvPr/>
        </p:nvSpPr>
        <p:spPr bwMode="auto">
          <a:xfrm>
            <a:off x="5012197" y="6343466"/>
            <a:ext cx="21082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进程同步活动示意图</a:t>
            </a:r>
          </a:p>
        </p:txBody>
      </p:sp>
    </p:spTree>
    <p:extLst>
      <p:ext uri="{BB962C8B-B14F-4D97-AF65-F5344CB8AC3E}">
        <p14:creationId xmlns:p14="http://schemas.microsoft.com/office/powerpoint/2010/main" val="337870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dirty="0"/>
          </a:p>
        </p:txBody>
      </p:sp>
      <p:sp>
        <p:nvSpPr>
          <p:cNvPr id="3" name="Rectangle 4">
            <a:extLst>
              <a:ext uri="{FF2B5EF4-FFF2-40B4-BE49-F238E27FC236}">
                <a16:creationId xmlns:a16="http://schemas.microsoft.com/office/drawing/2014/main" id="{A9448A51-BDE1-CCCA-CDA7-EE933E89B0DC}"/>
              </a:ext>
            </a:extLst>
          </p:cNvPr>
          <p:cNvSpPr>
            <a:spLocks noChangeArrowheads="1"/>
          </p:cNvSpPr>
          <p:nvPr/>
        </p:nvSpPr>
        <p:spPr bwMode="auto">
          <a:xfrm>
            <a:off x="812584" y="1139636"/>
            <a:ext cx="717232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共享缓冲区的计算进程与打印进程的同步</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 </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和打印进程 </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公用一个单缓冲</a:t>
            </a:r>
          </a:p>
        </p:txBody>
      </p:sp>
      <p:grpSp>
        <p:nvGrpSpPr>
          <p:cNvPr id="4" name="Group 5">
            <a:extLst>
              <a:ext uri="{FF2B5EF4-FFF2-40B4-BE49-F238E27FC236}">
                <a16:creationId xmlns:a16="http://schemas.microsoft.com/office/drawing/2014/main" id="{1D590B5C-BB40-D740-56C1-F8ADBF98255F}"/>
              </a:ext>
            </a:extLst>
          </p:cNvPr>
          <p:cNvGrpSpPr>
            <a:grpSpLocks/>
          </p:cNvGrpSpPr>
          <p:nvPr/>
        </p:nvGrpSpPr>
        <p:grpSpPr bwMode="auto">
          <a:xfrm>
            <a:off x="3866934" y="3065273"/>
            <a:ext cx="2801938" cy="1606550"/>
            <a:chOff x="1488" y="1128"/>
            <a:chExt cx="1765" cy="1012"/>
          </a:xfrm>
        </p:grpSpPr>
        <p:sp>
          <p:nvSpPr>
            <p:cNvPr id="5" name="Text Box 6">
              <a:extLst>
                <a:ext uri="{FF2B5EF4-FFF2-40B4-BE49-F238E27FC236}">
                  <a16:creationId xmlns:a16="http://schemas.microsoft.com/office/drawing/2014/main" id="{204C39D1-11CB-5926-32A0-45F19E72E1C9}"/>
                </a:ext>
              </a:extLst>
            </p:cNvPr>
            <p:cNvSpPr txBox="1">
              <a:spLocks noChangeArrowheads="1"/>
            </p:cNvSpPr>
            <p:nvPr/>
          </p:nvSpPr>
          <p:spPr bwMode="auto">
            <a:xfrm>
              <a:off x="1924" y="1838"/>
              <a:ext cx="906" cy="302"/>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50000"/>
                </a:lnSpc>
                <a:spcBef>
                  <a:spcPct val="5000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缓冲区</a:t>
              </a:r>
              <a:r>
                <a:rPr kumimoji="1" lang="en-US" altLang="zh-CN" sz="1600">
                  <a:solidFill>
                    <a:schemeClr val="tx1"/>
                  </a:solidFill>
                  <a:latin typeface="Times New Roman" panose="02020603050405020304" pitchFamily="18" charset="0"/>
                </a:rPr>
                <a:t>buf</a:t>
              </a:r>
            </a:p>
          </p:txBody>
        </p:sp>
        <p:sp>
          <p:nvSpPr>
            <p:cNvPr id="6" name="Oval 7">
              <a:extLst>
                <a:ext uri="{FF2B5EF4-FFF2-40B4-BE49-F238E27FC236}">
                  <a16:creationId xmlns:a16="http://schemas.microsoft.com/office/drawing/2014/main" id="{48E74ED4-EE14-29CA-DE57-856D299A4B73}"/>
                </a:ext>
              </a:extLst>
            </p:cNvPr>
            <p:cNvSpPr>
              <a:spLocks noChangeArrowheads="1"/>
            </p:cNvSpPr>
            <p:nvPr/>
          </p:nvSpPr>
          <p:spPr bwMode="auto">
            <a:xfrm>
              <a:off x="2845" y="1128"/>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7" name="Oval 8">
              <a:extLst>
                <a:ext uri="{FF2B5EF4-FFF2-40B4-BE49-F238E27FC236}">
                  <a16:creationId xmlns:a16="http://schemas.microsoft.com/office/drawing/2014/main" id="{427102F9-76F2-75FA-07AD-9CB7B0E4A33E}"/>
                </a:ext>
              </a:extLst>
            </p:cNvPr>
            <p:cNvSpPr>
              <a:spLocks noChangeArrowheads="1"/>
            </p:cNvSpPr>
            <p:nvPr/>
          </p:nvSpPr>
          <p:spPr bwMode="auto">
            <a:xfrm>
              <a:off x="1488" y="11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sp>
          <p:nvSpPr>
            <p:cNvPr id="8" name="Line 9">
              <a:extLst>
                <a:ext uri="{FF2B5EF4-FFF2-40B4-BE49-F238E27FC236}">
                  <a16:creationId xmlns:a16="http://schemas.microsoft.com/office/drawing/2014/main" id="{464696CE-A88A-06F2-2091-D952DAA5E267}"/>
                </a:ext>
              </a:extLst>
            </p:cNvPr>
            <p:cNvSpPr>
              <a:spLocks noChangeShapeType="1"/>
            </p:cNvSpPr>
            <p:nvPr/>
          </p:nvSpPr>
          <p:spPr bwMode="auto">
            <a:xfrm>
              <a:off x="1877" y="1446"/>
              <a:ext cx="384" cy="381"/>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0">
              <a:extLst>
                <a:ext uri="{FF2B5EF4-FFF2-40B4-BE49-F238E27FC236}">
                  <a16:creationId xmlns:a16="http://schemas.microsoft.com/office/drawing/2014/main" id="{786B1933-BF2C-7CBB-DB3D-43F549267867}"/>
                </a:ext>
              </a:extLst>
            </p:cNvPr>
            <p:cNvSpPr>
              <a:spLocks noChangeShapeType="1"/>
            </p:cNvSpPr>
            <p:nvPr/>
          </p:nvSpPr>
          <p:spPr bwMode="auto">
            <a:xfrm flipV="1">
              <a:off x="2464" y="1444"/>
              <a:ext cx="411" cy="38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 name="Text Box 11">
            <a:extLst>
              <a:ext uri="{FF2B5EF4-FFF2-40B4-BE49-F238E27FC236}">
                <a16:creationId xmlns:a16="http://schemas.microsoft.com/office/drawing/2014/main" id="{DDDCC1BE-C9DE-CCD7-C3C2-9442D16EBD13}"/>
              </a:ext>
            </a:extLst>
          </p:cNvPr>
          <p:cNvSpPr txBox="1">
            <a:spLocks noChangeArrowheads="1"/>
          </p:cNvSpPr>
          <p:nvPr/>
        </p:nvSpPr>
        <p:spPr bwMode="auto">
          <a:xfrm>
            <a:off x="2301551" y="3205558"/>
            <a:ext cx="1327366"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D   C   B    A</a:t>
            </a:r>
          </a:p>
        </p:txBody>
      </p:sp>
      <p:sp>
        <p:nvSpPr>
          <p:cNvPr id="18" name="Text Box 20">
            <a:extLst>
              <a:ext uri="{FF2B5EF4-FFF2-40B4-BE49-F238E27FC236}">
                <a16:creationId xmlns:a16="http://schemas.microsoft.com/office/drawing/2014/main" id="{538C667C-6085-5CE6-1347-300CECE273E8}"/>
              </a:ext>
            </a:extLst>
          </p:cNvPr>
          <p:cNvSpPr txBox="1">
            <a:spLocks noChangeArrowheads="1"/>
          </p:cNvSpPr>
          <p:nvPr/>
        </p:nvSpPr>
        <p:spPr bwMode="auto">
          <a:xfrm>
            <a:off x="3938372" y="5773548"/>
            <a:ext cx="3078162"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两个进程共享一个缓冲区示意图</a:t>
            </a:r>
          </a:p>
        </p:txBody>
      </p:sp>
      <p:sp>
        <p:nvSpPr>
          <p:cNvPr id="21" name="Text Box 11">
            <a:extLst>
              <a:ext uri="{FF2B5EF4-FFF2-40B4-BE49-F238E27FC236}">
                <a16:creationId xmlns:a16="http://schemas.microsoft.com/office/drawing/2014/main" id="{AFD2BEFE-2DCB-4138-9241-C0F9F209B83E}"/>
              </a:ext>
            </a:extLst>
          </p:cNvPr>
          <p:cNvSpPr txBox="1">
            <a:spLocks noChangeArrowheads="1"/>
          </p:cNvSpPr>
          <p:nvPr/>
        </p:nvSpPr>
        <p:spPr bwMode="auto">
          <a:xfrm>
            <a:off x="7016534" y="3174790"/>
            <a:ext cx="1327366"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D   C   B    A</a:t>
            </a:r>
          </a:p>
        </p:txBody>
      </p:sp>
      <p:cxnSp>
        <p:nvCxnSpPr>
          <p:cNvPr id="23" name="直接箭头连接符 22">
            <a:extLst>
              <a:ext uri="{FF2B5EF4-FFF2-40B4-BE49-F238E27FC236}">
                <a16:creationId xmlns:a16="http://schemas.microsoft.com/office/drawing/2014/main" id="{869BC4A9-6CF6-4BD0-938C-55FC091856BB}"/>
              </a:ext>
            </a:extLst>
          </p:cNvPr>
          <p:cNvCxnSpPr/>
          <p:nvPr/>
        </p:nvCxnSpPr>
        <p:spPr>
          <a:xfrm>
            <a:off x="2393950" y="3649473"/>
            <a:ext cx="109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11">
            <a:extLst>
              <a:ext uri="{FF2B5EF4-FFF2-40B4-BE49-F238E27FC236}">
                <a16:creationId xmlns:a16="http://schemas.microsoft.com/office/drawing/2014/main" id="{FC0ED9AE-5ED5-4BD0-9863-E5B93DB7AEA6}"/>
              </a:ext>
            </a:extLst>
          </p:cNvPr>
          <p:cNvSpPr txBox="1">
            <a:spLocks noChangeArrowheads="1"/>
          </p:cNvSpPr>
          <p:nvPr/>
        </p:nvSpPr>
        <p:spPr bwMode="auto">
          <a:xfrm>
            <a:off x="2385797" y="3749467"/>
            <a:ext cx="1098550"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输入序列</a:t>
            </a:r>
            <a:endParaRPr kumimoji="1" lang="en-US" altLang="zh-CN" sz="1600" dirty="0">
              <a:solidFill>
                <a:schemeClr val="tx1"/>
              </a:solidFill>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4AE20CEF-BB81-4E85-942C-B6379A1BE279}"/>
              </a:ext>
            </a:extLst>
          </p:cNvPr>
          <p:cNvCxnSpPr/>
          <p:nvPr/>
        </p:nvCxnSpPr>
        <p:spPr>
          <a:xfrm>
            <a:off x="7112000" y="3629252"/>
            <a:ext cx="109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11">
            <a:extLst>
              <a:ext uri="{FF2B5EF4-FFF2-40B4-BE49-F238E27FC236}">
                <a16:creationId xmlns:a16="http://schemas.microsoft.com/office/drawing/2014/main" id="{629F91E8-622C-4A84-9C02-64685BB430BA}"/>
              </a:ext>
            </a:extLst>
          </p:cNvPr>
          <p:cNvSpPr txBox="1">
            <a:spLocks noChangeArrowheads="1"/>
          </p:cNvSpPr>
          <p:nvPr/>
        </p:nvSpPr>
        <p:spPr bwMode="auto">
          <a:xfrm>
            <a:off x="7103847" y="3729246"/>
            <a:ext cx="1098550"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输出序列</a:t>
            </a:r>
            <a:endParaRPr kumimoji="1" lang="en-US" altLang="zh-CN" sz="16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1093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4"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t>进程控制</a:t>
            </a:r>
          </a:p>
          <a:p>
            <a:r>
              <a:rPr lang="zh-CN" altLang="en-US" dirty="0"/>
              <a:t>进程的相互制约关系</a:t>
            </a:r>
          </a:p>
          <a:p>
            <a:r>
              <a:rPr lang="zh-CN" altLang="en-US" dirty="0">
                <a:solidFill>
                  <a:srgbClr val="FF0000"/>
                </a:solidFill>
              </a:rPr>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1245724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821FE252-A2C3-D737-60C6-AED2572679DD}"/>
              </a:ext>
            </a:extLst>
          </p:cNvPr>
          <p:cNvSpPr>
            <a:spLocks noChangeArrowheads="1"/>
          </p:cNvSpPr>
          <p:nvPr/>
        </p:nvSpPr>
        <p:spPr bwMode="auto">
          <a:xfrm>
            <a:off x="252789" y="1023938"/>
            <a:ext cx="8318500" cy="260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锁和上锁、开锁操作</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什么是锁</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用变量</a:t>
            </a:r>
            <a:r>
              <a:rPr lang="en-US" altLang="zh-CN" sz="2400" b="0" dirty="0">
                <a:solidFill>
                  <a:schemeClr val="tx1"/>
                </a:solidFill>
                <a:effectLst/>
                <a:latin typeface="Times New Roman" panose="02020603050405020304" pitchFamily="18" charset="0"/>
              </a:rPr>
              <a:t>w</a:t>
            </a:r>
            <a:r>
              <a:rPr lang="zh-CN" altLang="zh-CN" sz="2400" b="0" dirty="0">
                <a:solidFill>
                  <a:schemeClr val="tx1"/>
                </a:solidFill>
                <a:effectLst/>
                <a:latin typeface="Times New Roman" panose="02020603050405020304" pitchFamily="18" charset="0"/>
              </a:rPr>
              <a:t>代表某种资源的状态，</a:t>
            </a:r>
            <a:r>
              <a:rPr lang="en-US" altLang="zh-CN" sz="2400" b="0" dirty="0">
                <a:solidFill>
                  <a:schemeClr val="tx1"/>
                </a:solidFill>
                <a:effectLst/>
                <a:latin typeface="Times New Roman" panose="02020603050405020304" pitchFamily="18" charset="0"/>
              </a:rPr>
              <a:t>w</a:t>
            </a:r>
            <a:r>
              <a:rPr lang="zh-CN" altLang="zh-CN" sz="2400" b="0" dirty="0">
                <a:solidFill>
                  <a:schemeClr val="tx1"/>
                </a:solidFill>
                <a:effectLst/>
                <a:latin typeface="Times New Roman" panose="02020603050405020304" pitchFamily="18" charset="0"/>
              </a:rPr>
              <a:t>称为“锁”</a:t>
            </a:r>
            <a:r>
              <a:rPr lang="zh-CN" altLang="en-US" sz="2400" b="0" dirty="0">
                <a:solidFill>
                  <a:schemeClr val="tx1"/>
                </a:solidFill>
                <a:effectLst/>
                <a:latin typeface="Times New Roman" panose="02020603050405020304" pitchFamily="18" charset="0"/>
              </a:rPr>
              <a:t> 。</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上锁操作和开锁操作        </a:t>
            </a:r>
          </a:p>
        </p:txBody>
      </p:sp>
      <p:sp>
        <p:nvSpPr>
          <p:cNvPr id="4" name="Rectangle 6">
            <a:extLst>
              <a:ext uri="{FF2B5EF4-FFF2-40B4-BE49-F238E27FC236}">
                <a16:creationId xmlns:a16="http://schemas.microsoft.com/office/drawing/2014/main" id="{77F1B8FC-24E4-5F3B-3FD6-477726D4AC54}"/>
              </a:ext>
            </a:extLst>
          </p:cNvPr>
          <p:cNvSpPr>
            <a:spLocks noChangeArrowheads="1"/>
          </p:cNvSpPr>
          <p:nvPr/>
        </p:nvSpPr>
        <p:spPr bwMode="auto">
          <a:xfrm>
            <a:off x="705226" y="3694113"/>
            <a:ext cx="11151994" cy="243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检测</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 </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还是</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的值为</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，继续检测；</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的值为</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，将锁位置</a:t>
            </a:r>
            <a:r>
              <a:rPr lang="en-US" altLang="zh-CN" dirty="0">
                <a:solidFill>
                  <a:prstClr val="black"/>
                </a:solidFill>
                <a:latin typeface="微软雅黑" panose="020B0503020204020204" pitchFamily="34" charset="-122"/>
                <a:ea typeface="微软雅黑" panose="020B0503020204020204" pitchFamily="34" charset="-122"/>
              </a:rPr>
              <a:t>1 (</a:t>
            </a:r>
            <a:r>
              <a:rPr lang="zh-CN" altLang="en-US" dirty="0">
                <a:solidFill>
                  <a:prstClr val="black"/>
                </a:solidFill>
                <a:latin typeface="微软雅黑" panose="020B0503020204020204" pitchFamily="34" charset="-122"/>
                <a:ea typeface="微软雅黑" panose="020B0503020204020204" pitchFamily="34" charset="-122"/>
              </a:rPr>
              <a:t>表示占用资源</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，进入临界区执行。</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此为上锁操作</a:t>
            </a:r>
            <a:r>
              <a:rPr lang="en-US" altLang="zh-CN" b="1" dirty="0">
                <a:solidFill>
                  <a:prstClr val="black"/>
                </a:solidFill>
                <a:latin typeface="微软雅黑" panose="020B0503020204020204" pitchFamily="34" charset="-122"/>
                <a:ea typeface="微软雅黑" panose="020B0503020204020204" pitchFamily="34" charset="-122"/>
              </a:rPr>
              <a:t>)</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临界资源使用完毕，将锁位置</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此为开锁操作</a:t>
            </a:r>
            <a:r>
              <a:rPr lang="en-US" altLang="zh-CN" b="1" dirty="0">
                <a:solidFill>
                  <a:prstClr val="black"/>
                </a:solidFill>
                <a:latin typeface="微软雅黑" panose="020B0503020204020204" pitchFamily="34" charset="-122"/>
                <a:ea typeface="微软雅黑" panose="020B0503020204020204" pitchFamily="34" charset="-122"/>
              </a:rPr>
              <a:t>)        </a:t>
            </a:r>
          </a:p>
        </p:txBody>
      </p:sp>
      <p:sp>
        <p:nvSpPr>
          <p:cNvPr id="5" name="Line 8">
            <a:extLst>
              <a:ext uri="{FF2B5EF4-FFF2-40B4-BE49-F238E27FC236}">
                <a16:creationId xmlns:a16="http://schemas.microsoft.com/office/drawing/2014/main" id="{D829EA22-3ABA-8410-3B76-A5CC6240C58C}"/>
              </a:ext>
            </a:extLst>
          </p:cNvPr>
          <p:cNvSpPr>
            <a:spLocks noChangeShapeType="1"/>
          </p:cNvSpPr>
          <p:nvPr/>
        </p:nvSpPr>
        <p:spPr bwMode="auto">
          <a:xfrm>
            <a:off x="907046" y="5599711"/>
            <a:ext cx="10830251" cy="334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Tree>
    <p:extLst>
      <p:ext uri="{BB962C8B-B14F-4D97-AF65-F5344CB8AC3E}">
        <p14:creationId xmlns:p14="http://schemas.microsoft.com/office/powerpoint/2010/main" val="1713519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2D704169-E4D7-B757-3141-74AD899DAE47}"/>
              </a:ext>
            </a:extLst>
          </p:cNvPr>
          <p:cNvSpPr>
            <a:spLocks noChangeArrowheads="1"/>
          </p:cNvSpPr>
          <p:nvPr/>
        </p:nvSpPr>
        <p:spPr bwMode="auto">
          <a:xfrm>
            <a:off x="1027974" y="701235"/>
            <a:ext cx="59245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进程使用临界资源的操作        </a:t>
            </a:r>
          </a:p>
        </p:txBody>
      </p:sp>
      <p:grpSp>
        <p:nvGrpSpPr>
          <p:cNvPr id="4" name="Group 60">
            <a:extLst>
              <a:ext uri="{FF2B5EF4-FFF2-40B4-BE49-F238E27FC236}">
                <a16:creationId xmlns:a16="http://schemas.microsoft.com/office/drawing/2014/main" id="{88A1EABF-0C22-0F35-1D81-CFDE20FBFFE2}"/>
              </a:ext>
            </a:extLst>
          </p:cNvPr>
          <p:cNvGrpSpPr>
            <a:grpSpLocks/>
          </p:cNvGrpSpPr>
          <p:nvPr/>
        </p:nvGrpSpPr>
        <p:grpSpPr bwMode="auto">
          <a:xfrm>
            <a:off x="2817086" y="1323008"/>
            <a:ext cx="5183188" cy="4691063"/>
            <a:chOff x="946" y="915"/>
            <a:chExt cx="3265" cy="2955"/>
          </a:xfrm>
        </p:grpSpPr>
        <p:grpSp>
          <p:nvGrpSpPr>
            <p:cNvPr id="5" name="Group 59">
              <a:extLst>
                <a:ext uri="{FF2B5EF4-FFF2-40B4-BE49-F238E27FC236}">
                  <a16:creationId xmlns:a16="http://schemas.microsoft.com/office/drawing/2014/main" id="{1518E3C0-B015-0F39-ED62-9DA1BD922E54}"/>
                </a:ext>
              </a:extLst>
            </p:cNvPr>
            <p:cNvGrpSpPr>
              <a:grpSpLocks/>
            </p:cNvGrpSpPr>
            <p:nvPr/>
          </p:nvGrpSpPr>
          <p:grpSpPr bwMode="auto">
            <a:xfrm>
              <a:off x="946" y="915"/>
              <a:ext cx="1373" cy="2955"/>
              <a:chOff x="946" y="915"/>
              <a:chExt cx="1373" cy="2955"/>
            </a:xfrm>
          </p:grpSpPr>
          <p:sp>
            <p:nvSpPr>
              <p:cNvPr id="22" name="Line 19">
                <a:extLst>
                  <a:ext uri="{FF2B5EF4-FFF2-40B4-BE49-F238E27FC236}">
                    <a16:creationId xmlns:a16="http://schemas.microsoft.com/office/drawing/2014/main" id="{81DA56DB-E874-C15A-A152-14016BC3C1C9}"/>
                  </a:ext>
                </a:extLst>
              </p:cNvPr>
              <p:cNvSpPr>
                <a:spLocks noChangeShapeType="1"/>
              </p:cNvSpPr>
              <p:nvPr/>
            </p:nvSpPr>
            <p:spPr bwMode="auto">
              <a:xfrm>
                <a:off x="2056" y="1811"/>
                <a:ext cx="25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Text Box 7">
                <a:extLst>
                  <a:ext uri="{FF2B5EF4-FFF2-40B4-BE49-F238E27FC236}">
                    <a16:creationId xmlns:a16="http://schemas.microsoft.com/office/drawing/2014/main" id="{C5B97F58-4FC3-95B1-E0F0-DA356688D224}"/>
                  </a:ext>
                </a:extLst>
              </p:cNvPr>
              <p:cNvSpPr txBox="1">
                <a:spLocks noChangeArrowheads="1"/>
              </p:cNvSpPr>
              <p:nvPr/>
            </p:nvSpPr>
            <p:spPr bwMode="auto">
              <a:xfrm>
                <a:off x="1258" y="2259"/>
                <a:ext cx="628" cy="234"/>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1</a:t>
                </a:r>
                <a:r>
                  <a:rPr kumimoji="1" lang="en-US" altLang="zh-CN" sz="1600">
                    <a:solidFill>
                      <a:schemeClr val="tx1"/>
                    </a:solidFill>
                    <a:latin typeface="Times New Roman" panose="02020603050405020304" pitchFamily="18" charset="0"/>
                    <a:cs typeface="Times New Roman" panose="02020603050405020304" pitchFamily="18" charset="0"/>
                  </a:rPr>
                  <a:t>→W</a:t>
                </a:r>
              </a:p>
            </p:txBody>
          </p:sp>
          <p:sp>
            <p:nvSpPr>
              <p:cNvPr id="24" name="Text Box 8">
                <a:extLst>
                  <a:ext uri="{FF2B5EF4-FFF2-40B4-BE49-F238E27FC236}">
                    <a16:creationId xmlns:a16="http://schemas.microsoft.com/office/drawing/2014/main" id="{44DDB661-A1A5-6707-C9BE-FB99E25059FA}"/>
                  </a:ext>
                </a:extLst>
              </p:cNvPr>
              <p:cNvSpPr txBox="1">
                <a:spLocks noChangeArrowheads="1"/>
              </p:cNvSpPr>
              <p:nvPr/>
            </p:nvSpPr>
            <p:spPr bwMode="auto">
              <a:xfrm>
                <a:off x="1005" y="2776"/>
                <a:ext cx="1140" cy="273"/>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进入临界区</a:t>
                </a:r>
                <a:r>
                  <a:rPr kumimoji="1" lang="en-US" altLang="zh-CN" sz="1600">
                    <a:solidFill>
                      <a:schemeClr val="tx1"/>
                    </a:solidFill>
                    <a:latin typeface="Times New Roman" panose="02020603050405020304" pitchFamily="18" charset="0"/>
                  </a:rPr>
                  <a:t>cs</a:t>
                </a:r>
                <a:r>
                  <a:rPr kumimoji="1" lang="en-US" altLang="zh-CN" sz="1600" baseline="-25000">
                    <a:solidFill>
                      <a:schemeClr val="tx1"/>
                    </a:solidFill>
                    <a:latin typeface="Times New Roman" panose="02020603050405020304" pitchFamily="18" charset="0"/>
                  </a:rPr>
                  <a:t>a</a:t>
                </a:r>
                <a:endParaRPr kumimoji="1" lang="en-US" altLang="zh-CN" sz="1600">
                  <a:solidFill>
                    <a:schemeClr val="tx1"/>
                  </a:solidFill>
                  <a:latin typeface="Times New Roman" panose="02020603050405020304" pitchFamily="18" charset="0"/>
                </a:endParaRPr>
              </a:p>
            </p:txBody>
          </p:sp>
          <p:sp>
            <p:nvSpPr>
              <p:cNvPr id="25" name="Text Box 9">
                <a:extLst>
                  <a:ext uri="{FF2B5EF4-FFF2-40B4-BE49-F238E27FC236}">
                    <a16:creationId xmlns:a16="http://schemas.microsoft.com/office/drawing/2014/main" id="{BCDC10EF-E7C1-F55B-239A-27FB5C181981}"/>
                  </a:ext>
                </a:extLst>
              </p:cNvPr>
              <p:cNvSpPr txBox="1">
                <a:spLocks noChangeArrowheads="1"/>
              </p:cNvSpPr>
              <p:nvPr/>
            </p:nvSpPr>
            <p:spPr bwMode="auto">
              <a:xfrm>
                <a:off x="1270" y="3336"/>
                <a:ext cx="628" cy="261"/>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0→W</a:t>
                </a:r>
              </a:p>
            </p:txBody>
          </p:sp>
          <p:sp>
            <p:nvSpPr>
              <p:cNvPr id="26" name="Text Box 10">
                <a:extLst>
                  <a:ext uri="{FF2B5EF4-FFF2-40B4-BE49-F238E27FC236}">
                    <a16:creationId xmlns:a16="http://schemas.microsoft.com/office/drawing/2014/main" id="{A5541F4D-940C-5316-D689-3DBD2FD8DC9A}"/>
                  </a:ext>
                </a:extLst>
              </p:cNvPr>
              <p:cNvSpPr txBox="1">
                <a:spLocks noChangeArrowheads="1"/>
              </p:cNvSpPr>
              <p:nvPr/>
            </p:nvSpPr>
            <p:spPr bwMode="auto">
              <a:xfrm>
                <a:off x="1348" y="915"/>
                <a:ext cx="628"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进程</a:t>
                </a:r>
                <a:r>
                  <a:rPr kumimoji="1" lang="en-US" altLang="zh-CN" sz="1600">
                    <a:solidFill>
                      <a:schemeClr val="tx1"/>
                    </a:solidFill>
                    <a:latin typeface="Times New Roman" panose="02020603050405020304" pitchFamily="18" charset="0"/>
                  </a:rPr>
                  <a:t>A</a:t>
                </a:r>
              </a:p>
            </p:txBody>
          </p:sp>
          <p:sp>
            <p:nvSpPr>
              <p:cNvPr id="27" name="Line 11">
                <a:extLst>
                  <a:ext uri="{FF2B5EF4-FFF2-40B4-BE49-F238E27FC236}">
                    <a16:creationId xmlns:a16="http://schemas.microsoft.com/office/drawing/2014/main" id="{79ACF6F3-5561-6E86-EF9A-433977308862}"/>
                  </a:ext>
                </a:extLst>
              </p:cNvPr>
              <p:cNvSpPr>
                <a:spLocks noChangeShapeType="1"/>
              </p:cNvSpPr>
              <p:nvPr/>
            </p:nvSpPr>
            <p:spPr bwMode="auto">
              <a:xfrm>
                <a:off x="1582" y="1873"/>
                <a:ext cx="0" cy="38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12">
                <a:extLst>
                  <a:ext uri="{FF2B5EF4-FFF2-40B4-BE49-F238E27FC236}">
                    <a16:creationId xmlns:a16="http://schemas.microsoft.com/office/drawing/2014/main" id="{9FF36BA6-F31B-72B0-1CEF-B505C1875781}"/>
                  </a:ext>
                </a:extLst>
              </p:cNvPr>
              <p:cNvSpPr>
                <a:spLocks noChangeShapeType="1"/>
              </p:cNvSpPr>
              <p:nvPr/>
            </p:nvSpPr>
            <p:spPr bwMode="auto">
              <a:xfrm>
                <a:off x="1582" y="2485"/>
                <a:ext cx="0" cy="285"/>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3">
                <a:extLst>
                  <a:ext uri="{FF2B5EF4-FFF2-40B4-BE49-F238E27FC236}">
                    <a16:creationId xmlns:a16="http://schemas.microsoft.com/office/drawing/2014/main" id="{E74579FF-BEA1-A6B1-043E-89E8CD338652}"/>
                  </a:ext>
                </a:extLst>
              </p:cNvPr>
              <p:cNvSpPr>
                <a:spLocks noChangeShapeType="1"/>
              </p:cNvSpPr>
              <p:nvPr/>
            </p:nvSpPr>
            <p:spPr bwMode="auto">
              <a:xfrm>
                <a:off x="1582" y="3050"/>
                <a:ext cx="0" cy="28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14">
                <a:extLst>
                  <a:ext uri="{FF2B5EF4-FFF2-40B4-BE49-F238E27FC236}">
                    <a16:creationId xmlns:a16="http://schemas.microsoft.com/office/drawing/2014/main" id="{9DFDEC8E-CF4C-501D-20CE-FEED089BB893}"/>
                  </a:ext>
                </a:extLst>
              </p:cNvPr>
              <p:cNvSpPr>
                <a:spLocks noChangeShapeType="1"/>
              </p:cNvSpPr>
              <p:nvPr/>
            </p:nvSpPr>
            <p:spPr bwMode="auto">
              <a:xfrm>
                <a:off x="1582" y="3584"/>
                <a:ext cx="0" cy="28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AutoShape 16">
                <a:extLst>
                  <a:ext uri="{FF2B5EF4-FFF2-40B4-BE49-F238E27FC236}">
                    <a16:creationId xmlns:a16="http://schemas.microsoft.com/office/drawing/2014/main" id="{C3ECACD2-1596-3A34-78F0-9CF0C769CA1A}"/>
                  </a:ext>
                </a:extLst>
              </p:cNvPr>
              <p:cNvSpPr>
                <a:spLocks noChangeArrowheads="1"/>
              </p:cNvSpPr>
              <p:nvPr/>
            </p:nvSpPr>
            <p:spPr bwMode="auto">
              <a:xfrm>
                <a:off x="946" y="1617"/>
                <a:ext cx="1274" cy="386"/>
              </a:xfrm>
              <a:prstGeom prst="flowChartDecision">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sp>
            <p:nvSpPr>
              <p:cNvPr id="32" name="Text Box 17">
                <a:extLst>
                  <a:ext uri="{FF2B5EF4-FFF2-40B4-BE49-F238E27FC236}">
                    <a16:creationId xmlns:a16="http://schemas.microsoft.com/office/drawing/2014/main" id="{C4065BCC-CD46-952C-F345-E83737B462F3}"/>
                  </a:ext>
                </a:extLst>
              </p:cNvPr>
              <p:cNvSpPr txBox="1">
                <a:spLocks noChangeArrowheads="1"/>
              </p:cNvSpPr>
              <p:nvPr/>
            </p:nvSpPr>
            <p:spPr bwMode="auto">
              <a:xfrm>
                <a:off x="1356" y="1686"/>
                <a:ext cx="507"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W=0 ?</a:t>
                </a:r>
              </a:p>
            </p:txBody>
          </p:sp>
          <p:sp>
            <p:nvSpPr>
              <p:cNvPr id="33" name="Line 18">
                <a:extLst>
                  <a:ext uri="{FF2B5EF4-FFF2-40B4-BE49-F238E27FC236}">
                    <a16:creationId xmlns:a16="http://schemas.microsoft.com/office/drawing/2014/main" id="{75AA41B1-4590-354A-C58A-7FFC65240415}"/>
                  </a:ext>
                </a:extLst>
              </p:cNvPr>
              <p:cNvSpPr>
                <a:spLocks noChangeShapeType="1"/>
              </p:cNvSpPr>
              <p:nvPr/>
            </p:nvSpPr>
            <p:spPr bwMode="auto">
              <a:xfrm>
                <a:off x="1584" y="1229"/>
                <a:ext cx="0" cy="38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20">
                <a:extLst>
                  <a:ext uri="{FF2B5EF4-FFF2-40B4-BE49-F238E27FC236}">
                    <a16:creationId xmlns:a16="http://schemas.microsoft.com/office/drawing/2014/main" id="{16F4515E-7E55-FA1F-629F-C04342473EB1}"/>
                  </a:ext>
                </a:extLst>
              </p:cNvPr>
              <p:cNvSpPr>
                <a:spLocks noChangeShapeType="1"/>
              </p:cNvSpPr>
              <p:nvPr/>
            </p:nvSpPr>
            <p:spPr bwMode="auto">
              <a:xfrm flipV="1">
                <a:off x="2304" y="1392"/>
                <a:ext cx="0"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Line 21">
                <a:extLst>
                  <a:ext uri="{FF2B5EF4-FFF2-40B4-BE49-F238E27FC236}">
                    <a16:creationId xmlns:a16="http://schemas.microsoft.com/office/drawing/2014/main" id="{9BEBC4F5-C1AD-953B-D150-51F48C6C22E6}"/>
                  </a:ext>
                </a:extLst>
              </p:cNvPr>
              <p:cNvSpPr>
                <a:spLocks noChangeShapeType="1"/>
              </p:cNvSpPr>
              <p:nvPr/>
            </p:nvSpPr>
            <p:spPr bwMode="auto">
              <a:xfrm flipH="1">
                <a:off x="1590" y="1392"/>
                <a:ext cx="729"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Text Box 22">
                <a:extLst>
                  <a:ext uri="{FF2B5EF4-FFF2-40B4-BE49-F238E27FC236}">
                    <a16:creationId xmlns:a16="http://schemas.microsoft.com/office/drawing/2014/main" id="{8211DC17-8A94-D7F2-1BB9-4DD089527717}"/>
                  </a:ext>
                </a:extLst>
              </p:cNvPr>
              <p:cNvSpPr txBox="1">
                <a:spLocks noChangeArrowheads="1"/>
              </p:cNvSpPr>
              <p:nvPr/>
            </p:nvSpPr>
            <p:spPr bwMode="auto">
              <a:xfrm>
                <a:off x="1606" y="1993"/>
                <a:ext cx="333"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0</a:t>
                </a:r>
              </a:p>
            </p:txBody>
          </p:sp>
        </p:grpSp>
        <p:grpSp>
          <p:nvGrpSpPr>
            <p:cNvPr id="6" name="Group 58">
              <a:extLst>
                <a:ext uri="{FF2B5EF4-FFF2-40B4-BE49-F238E27FC236}">
                  <a16:creationId xmlns:a16="http://schemas.microsoft.com/office/drawing/2014/main" id="{AE4DB92C-6CB1-A321-B70A-5F954A968620}"/>
                </a:ext>
              </a:extLst>
            </p:cNvPr>
            <p:cNvGrpSpPr>
              <a:grpSpLocks/>
            </p:cNvGrpSpPr>
            <p:nvPr/>
          </p:nvGrpSpPr>
          <p:grpSpPr bwMode="auto">
            <a:xfrm>
              <a:off x="2838" y="915"/>
              <a:ext cx="1373" cy="2955"/>
              <a:chOff x="2838" y="915"/>
              <a:chExt cx="1373" cy="2955"/>
            </a:xfrm>
          </p:grpSpPr>
          <p:sp>
            <p:nvSpPr>
              <p:cNvPr id="7" name="Line 53">
                <a:extLst>
                  <a:ext uri="{FF2B5EF4-FFF2-40B4-BE49-F238E27FC236}">
                    <a16:creationId xmlns:a16="http://schemas.microsoft.com/office/drawing/2014/main" id="{BC4AC895-A709-4FFA-9020-714962AC56DA}"/>
                  </a:ext>
                </a:extLst>
              </p:cNvPr>
              <p:cNvSpPr>
                <a:spLocks noChangeShapeType="1"/>
              </p:cNvSpPr>
              <p:nvPr/>
            </p:nvSpPr>
            <p:spPr bwMode="auto">
              <a:xfrm>
                <a:off x="3948" y="1811"/>
                <a:ext cx="25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Text Box 42">
                <a:extLst>
                  <a:ext uri="{FF2B5EF4-FFF2-40B4-BE49-F238E27FC236}">
                    <a16:creationId xmlns:a16="http://schemas.microsoft.com/office/drawing/2014/main" id="{3235B3D5-9EB1-0264-BE70-D0C7BBB3A572}"/>
                  </a:ext>
                </a:extLst>
              </p:cNvPr>
              <p:cNvSpPr txBox="1">
                <a:spLocks noChangeArrowheads="1"/>
              </p:cNvSpPr>
              <p:nvPr/>
            </p:nvSpPr>
            <p:spPr bwMode="auto">
              <a:xfrm>
                <a:off x="3150" y="2259"/>
                <a:ext cx="628" cy="234"/>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1</a:t>
                </a:r>
                <a:r>
                  <a:rPr kumimoji="1" lang="en-US" altLang="zh-CN" sz="1600">
                    <a:solidFill>
                      <a:schemeClr val="tx1"/>
                    </a:solidFill>
                    <a:latin typeface="Times New Roman" panose="02020603050405020304" pitchFamily="18" charset="0"/>
                    <a:cs typeface="Times New Roman" panose="02020603050405020304" pitchFamily="18" charset="0"/>
                  </a:rPr>
                  <a:t>→W</a:t>
                </a:r>
              </a:p>
            </p:txBody>
          </p:sp>
          <p:sp>
            <p:nvSpPr>
              <p:cNvPr id="9" name="Text Box 43">
                <a:extLst>
                  <a:ext uri="{FF2B5EF4-FFF2-40B4-BE49-F238E27FC236}">
                    <a16:creationId xmlns:a16="http://schemas.microsoft.com/office/drawing/2014/main" id="{11334B59-6097-D0C0-CF0F-AE99D606FD08}"/>
                  </a:ext>
                </a:extLst>
              </p:cNvPr>
              <p:cNvSpPr txBox="1">
                <a:spLocks noChangeArrowheads="1"/>
              </p:cNvSpPr>
              <p:nvPr/>
            </p:nvSpPr>
            <p:spPr bwMode="auto">
              <a:xfrm>
                <a:off x="2897" y="2776"/>
                <a:ext cx="1140" cy="273"/>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进入临界区</a:t>
                </a:r>
                <a:r>
                  <a:rPr kumimoji="1" lang="en-US" altLang="zh-CN" sz="1600">
                    <a:solidFill>
                      <a:schemeClr val="tx1"/>
                    </a:solidFill>
                    <a:latin typeface="Times New Roman" panose="02020603050405020304" pitchFamily="18" charset="0"/>
                  </a:rPr>
                  <a:t>cs</a:t>
                </a:r>
                <a:r>
                  <a:rPr kumimoji="1" lang="en-US" altLang="zh-CN" sz="1600" baseline="-25000">
                    <a:solidFill>
                      <a:schemeClr val="tx1"/>
                    </a:solidFill>
                    <a:latin typeface="Times New Roman" panose="02020603050405020304" pitchFamily="18" charset="0"/>
                  </a:rPr>
                  <a:t>b</a:t>
                </a:r>
                <a:endParaRPr kumimoji="1" lang="en-US" altLang="zh-CN" sz="1600">
                  <a:solidFill>
                    <a:schemeClr val="tx1"/>
                  </a:solidFill>
                  <a:latin typeface="Times New Roman" panose="02020603050405020304" pitchFamily="18" charset="0"/>
                </a:endParaRPr>
              </a:p>
            </p:txBody>
          </p:sp>
          <p:sp>
            <p:nvSpPr>
              <p:cNvPr id="10" name="Text Box 44">
                <a:extLst>
                  <a:ext uri="{FF2B5EF4-FFF2-40B4-BE49-F238E27FC236}">
                    <a16:creationId xmlns:a16="http://schemas.microsoft.com/office/drawing/2014/main" id="{BF87A605-F0F7-2651-BDFA-B78E8B1E7EB4}"/>
                  </a:ext>
                </a:extLst>
              </p:cNvPr>
              <p:cNvSpPr txBox="1">
                <a:spLocks noChangeArrowheads="1"/>
              </p:cNvSpPr>
              <p:nvPr/>
            </p:nvSpPr>
            <p:spPr bwMode="auto">
              <a:xfrm>
                <a:off x="3162" y="3336"/>
                <a:ext cx="628" cy="261"/>
              </a:xfrm>
              <a:prstGeom prst="rect">
                <a:avLst/>
              </a:prstGeom>
              <a:solidFill>
                <a:srgbClr val="CCFFCC"/>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0→W</a:t>
                </a:r>
              </a:p>
            </p:txBody>
          </p:sp>
          <p:sp>
            <p:nvSpPr>
              <p:cNvPr id="11" name="Text Box 45">
                <a:extLst>
                  <a:ext uri="{FF2B5EF4-FFF2-40B4-BE49-F238E27FC236}">
                    <a16:creationId xmlns:a16="http://schemas.microsoft.com/office/drawing/2014/main" id="{6CAD5F55-F1D4-E154-29CC-32936152BB42}"/>
                  </a:ext>
                </a:extLst>
              </p:cNvPr>
              <p:cNvSpPr txBox="1">
                <a:spLocks noChangeArrowheads="1"/>
              </p:cNvSpPr>
              <p:nvPr/>
            </p:nvSpPr>
            <p:spPr bwMode="auto">
              <a:xfrm>
                <a:off x="3240" y="915"/>
                <a:ext cx="628"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进程</a:t>
                </a:r>
                <a:r>
                  <a:rPr kumimoji="1" lang="en-US" altLang="zh-CN" sz="1600">
                    <a:solidFill>
                      <a:schemeClr val="tx1"/>
                    </a:solidFill>
                    <a:latin typeface="Times New Roman" panose="02020603050405020304" pitchFamily="18" charset="0"/>
                  </a:rPr>
                  <a:t>B</a:t>
                </a:r>
              </a:p>
            </p:txBody>
          </p:sp>
          <p:sp>
            <p:nvSpPr>
              <p:cNvPr id="12" name="Line 46">
                <a:extLst>
                  <a:ext uri="{FF2B5EF4-FFF2-40B4-BE49-F238E27FC236}">
                    <a16:creationId xmlns:a16="http://schemas.microsoft.com/office/drawing/2014/main" id="{DC01AE4F-03FD-22A9-9DAF-BBED894AFE7E}"/>
                  </a:ext>
                </a:extLst>
              </p:cNvPr>
              <p:cNvSpPr>
                <a:spLocks noChangeShapeType="1"/>
              </p:cNvSpPr>
              <p:nvPr/>
            </p:nvSpPr>
            <p:spPr bwMode="auto">
              <a:xfrm>
                <a:off x="3474" y="1873"/>
                <a:ext cx="0" cy="38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47">
                <a:extLst>
                  <a:ext uri="{FF2B5EF4-FFF2-40B4-BE49-F238E27FC236}">
                    <a16:creationId xmlns:a16="http://schemas.microsoft.com/office/drawing/2014/main" id="{263B596A-31AE-A5B2-881D-75D779F6E5CC}"/>
                  </a:ext>
                </a:extLst>
              </p:cNvPr>
              <p:cNvSpPr>
                <a:spLocks noChangeShapeType="1"/>
              </p:cNvSpPr>
              <p:nvPr/>
            </p:nvSpPr>
            <p:spPr bwMode="auto">
              <a:xfrm>
                <a:off x="3474" y="2485"/>
                <a:ext cx="0" cy="285"/>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48">
                <a:extLst>
                  <a:ext uri="{FF2B5EF4-FFF2-40B4-BE49-F238E27FC236}">
                    <a16:creationId xmlns:a16="http://schemas.microsoft.com/office/drawing/2014/main" id="{F6B4CC16-E833-6B54-BB25-99DDE3453185}"/>
                  </a:ext>
                </a:extLst>
              </p:cNvPr>
              <p:cNvSpPr>
                <a:spLocks noChangeShapeType="1"/>
              </p:cNvSpPr>
              <p:nvPr/>
            </p:nvSpPr>
            <p:spPr bwMode="auto">
              <a:xfrm>
                <a:off x="3474" y="3050"/>
                <a:ext cx="0" cy="28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49">
                <a:extLst>
                  <a:ext uri="{FF2B5EF4-FFF2-40B4-BE49-F238E27FC236}">
                    <a16:creationId xmlns:a16="http://schemas.microsoft.com/office/drawing/2014/main" id="{01FA6A25-B508-0C5C-B801-D40AD3E81133}"/>
                  </a:ext>
                </a:extLst>
              </p:cNvPr>
              <p:cNvSpPr>
                <a:spLocks noChangeShapeType="1"/>
              </p:cNvSpPr>
              <p:nvPr/>
            </p:nvSpPr>
            <p:spPr bwMode="auto">
              <a:xfrm>
                <a:off x="3474" y="3584"/>
                <a:ext cx="0" cy="28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AutoShape 50">
                <a:extLst>
                  <a:ext uri="{FF2B5EF4-FFF2-40B4-BE49-F238E27FC236}">
                    <a16:creationId xmlns:a16="http://schemas.microsoft.com/office/drawing/2014/main" id="{20446435-555C-CA44-F8EB-7C45B9A0C3D4}"/>
                  </a:ext>
                </a:extLst>
              </p:cNvPr>
              <p:cNvSpPr>
                <a:spLocks noChangeArrowheads="1"/>
              </p:cNvSpPr>
              <p:nvPr/>
            </p:nvSpPr>
            <p:spPr bwMode="auto">
              <a:xfrm>
                <a:off x="2838" y="1617"/>
                <a:ext cx="1274" cy="386"/>
              </a:xfrm>
              <a:prstGeom prst="flowChartDecision">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a:solidFill>
                    <a:srgbClr val="4138FA"/>
                  </a:solidFill>
                  <a:effectLst>
                    <a:outerShdw blurRad="38100" dist="38100" dir="2700000" algn="tl">
                      <a:srgbClr val="000000"/>
                    </a:outerShdw>
                  </a:effectLst>
                </a:endParaRPr>
              </a:p>
            </p:txBody>
          </p:sp>
          <p:sp>
            <p:nvSpPr>
              <p:cNvPr id="17" name="Text Box 51">
                <a:extLst>
                  <a:ext uri="{FF2B5EF4-FFF2-40B4-BE49-F238E27FC236}">
                    <a16:creationId xmlns:a16="http://schemas.microsoft.com/office/drawing/2014/main" id="{A6FDDCDC-4542-4C0E-2481-875C63962875}"/>
                  </a:ext>
                </a:extLst>
              </p:cNvPr>
              <p:cNvSpPr txBox="1">
                <a:spLocks noChangeArrowheads="1"/>
              </p:cNvSpPr>
              <p:nvPr/>
            </p:nvSpPr>
            <p:spPr bwMode="auto">
              <a:xfrm>
                <a:off x="3248" y="1686"/>
                <a:ext cx="507"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W=0 ?</a:t>
                </a:r>
              </a:p>
            </p:txBody>
          </p:sp>
          <p:sp>
            <p:nvSpPr>
              <p:cNvPr id="18" name="Line 52">
                <a:extLst>
                  <a:ext uri="{FF2B5EF4-FFF2-40B4-BE49-F238E27FC236}">
                    <a16:creationId xmlns:a16="http://schemas.microsoft.com/office/drawing/2014/main" id="{5526211F-A502-76CF-F86A-9C146D877881}"/>
                  </a:ext>
                </a:extLst>
              </p:cNvPr>
              <p:cNvSpPr>
                <a:spLocks noChangeShapeType="1"/>
              </p:cNvSpPr>
              <p:nvPr/>
            </p:nvSpPr>
            <p:spPr bwMode="auto">
              <a:xfrm>
                <a:off x="3476" y="1229"/>
                <a:ext cx="0" cy="382"/>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Line 54">
                <a:extLst>
                  <a:ext uri="{FF2B5EF4-FFF2-40B4-BE49-F238E27FC236}">
                    <a16:creationId xmlns:a16="http://schemas.microsoft.com/office/drawing/2014/main" id="{199EBCC8-1490-72B5-4D19-66AFB96D3109}"/>
                  </a:ext>
                </a:extLst>
              </p:cNvPr>
              <p:cNvSpPr>
                <a:spLocks noChangeShapeType="1"/>
              </p:cNvSpPr>
              <p:nvPr/>
            </p:nvSpPr>
            <p:spPr bwMode="auto">
              <a:xfrm flipV="1">
                <a:off x="4196" y="1392"/>
                <a:ext cx="0"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Line 55">
                <a:extLst>
                  <a:ext uri="{FF2B5EF4-FFF2-40B4-BE49-F238E27FC236}">
                    <a16:creationId xmlns:a16="http://schemas.microsoft.com/office/drawing/2014/main" id="{C5E13E8B-ED67-D8D9-69C8-2E681C0A2B71}"/>
                  </a:ext>
                </a:extLst>
              </p:cNvPr>
              <p:cNvSpPr>
                <a:spLocks noChangeShapeType="1"/>
              </p:cNvSpPr>
              <p:nvPr/>
            </p:nvSpPr>
            <p:spPr bwMode="auto">
              <a:xfrm flipH="1">
                <a:off x="3482" y="1392"/>
                <a:ext cx="729"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Text Box 56">
                <a:extLst>
                  <a:ext uri="{FF2B5EF4-FFF2-40B4-BE49-F238E27FC236}">
                    <a16:creationId xmlns:a16="http://schemas.microsoft.com/office/drawing/2014/main" id="{DA0A30F9-73DE-53A7-EF48-871C2A8417B8}"/>
                  </a:ext>
                </a:extLst>
              </p:cNvPr>
              <p:cNvSpPr txBox="1">
                <a:spLocks noChangeArrowheads="1"/>
              </p:cNvSpPr>
              <p:nvPr/>
            </p:nvSpPr>
            <p:spPr bwMode="auto">
              <a:xfrm>
                <a:off x="3525" y="1993"/>
                <a:ext cx="333"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0</a:t>
                </a:r>
              </a:p>
            </p:txBody>
          </p:sp>
        </p:grpSp>
      </p:grpSp>
      <p:sp>
        <p:nvSpPr>
          <p:cNvPr id="37" name="Text Box 61">
            <a:extLst>
              <a:ext uri="{FF2B5EF4-FFF2-40B4-BE49-F238E27FC236}">
                <a16:creationId xmlns:a16="http://schemas.microsoft.com/office/drawing/2014/main" id="{9A379E74-9D4A-A63C-9224-B972B1EDF70E}"/>
              </a:ext>
            </a:extLst>
          </p:cNvPr>
          <p:cNvSpPr txBox="1">
            <a:spLocks noChangeArrowheads="1"/>
          </p:cNvSpPr>
          <p:nvPr/>
        </p:nvSpPr>
        <p:spPr bwMode="auto">
          <a:xfrm>
            <a:off x="3896586" y="6142658"/>
            <a:ext cx="3049588"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两个进程使用临界资源的操作</a:t>
            </a:r>
          </a:p>
        </p:txBody>
      </p:sp>
    </p:spTree>
    <p:extLst>
      <p:ext uri="{BB962C8B-B14F-4D97-AF65-F5344CB8AC3E}">
        <p14:creationId xmlns:p14="http://schemas.microsoft.com/office/powerpoint/2010/main" val="248563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9FF0A8B5-2782-4D50-648C-91DD06A88267}"/>
              </a:ext>
            </a:extLst>
          </p:cNvPr>
          <p:cNvSpPr>
            <a:spLocks noChangeArrowheads="1"/>
          </p:cNvSpPr>
          <p:nvPr/>
        </p:nvSpPr>
        <p:spPr bwMode="auto">
          <a:xfrm>
            <a:off x="1382955" y="830079"/>
            <a:ext cx="4979988" cy="57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上锁原语和开锁原语</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上锁原语</a:t>
            </a: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算法  </a:t>
            </a:r>
            <a:r>
              <a:rPr lang="en-US" altLang="zh-CN" sz="2000" b="0" dirty="0">
                <a:solidFill>
                  <a:schemeClr val="tx1"/>
                </a:solidFill>
                <a:effectLst/>
                <a:latin typeface="Times New Roman" panose="02020603050405020304" pitchFamily="18" charset="0"/>
              </a:rPr>
              <a:t>lock</a:t>
            </a: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输入：锁变量</a:t>
            </a:r>
            <a:r>
              <a:rPr lang="en-US" altLang="zh-CN" sz="2000" b="0" dirty="0">
                <a:solidFill>
                  <a:schemeClr val="tx1"/>
                </a:solidFill>
                <a:effectLst/>
                <a:latin typeface="Times New Roman" panose="02020603050405020304" pitchFamily="18" charset="0"/>
              </a:rPr>
              <a:t>w</a:t>
            </a: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输出：无</a:t>
            </a: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a:t>
            </a: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test</a:t>
            </a: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if (w</a:t>
            </a:r>
            <a:r>
              <a:rPr lang="zh-CN" altLang="en-US" sz="2000" b="0" dirty="0">
                <a:solidFill>
                  <a:schemeClr val="tx1"/>
                </a:solidFill>
                <a:effectLst/>
                <a:latin typeface="Times New Roman" panose="02020603050405020304" pitchFamily="18" charset="0"/>
              </a:rPr>
              <a:t>为</a:t>
            </a:r>
            <a:r>
              <a:rPr lang="en-US" altLang="zh-CN" sz="2000" b="0" dirty="0">
                <a:solidFill>
                  <a:schemeClr val="tx1"/>
                </a:solidFill>
                <a:effectLst/>
                <a:latin typeface="Times New Roman" panose="02020603050405020304" pitchFamily="18" charset="0"/>
              </a:rPr>
              <a:t>1)</a:t>
            </a: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en-US" altLang="zh-CN" sz="2000" b="0" dirty="0" err="1">
                <a:solidFill>
                  <a:schemeClr val="tx1"/>
                </a:solidFill>
                <a:effectLst/>
                <a:latin typeface="Times New Roman" panose="02020603050405020304" pitchFamily="18" charset="0"/>
              </a:rPr>
              <a:t>goto</a:t>
            </a:r>
            <a:r>
              <a:rPr lang="en-US" altLang="zh-CN" sz="2000" b="0" dirty="0">
                <a:solidFill>
                  <a:schemeClr val="tx1"/>
                </a:solidFill>
                <a:effectLst/>
                <a:latin typeface="Times New Roman" panose="02020603050405020304" pitchFamily="18" charset="0"/>
              </a:rPr>
              <a:t>  test</a:t>
            </a:r>
            <a:r>
              <a:rPr lang="zh-CN" altLang="en-US" sz="2000" b="0" dirty="0">
                <a:solidFill>
                  <a:schemeClr val="tx1"/>
                </a:solidFill>
                <a:effectLst/>
                <a:latin typeface="Times New Roman" panose="02020603050405020304" pitchFamily="18" charset="0"/>
              </a:rPr>
              <a:t>； </a:t>
            </a: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 测试锁位的值*∕</a:t>
            </a: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else   w=1</a:t>
            </a:r>
            <a:r>
              <a:rPr lang="zh-CN" altLang="en-US" sz="2000" b="0" dirty="0">
                <a:solidFill>
                  <a:schemeClr val="tx1"/>
                </a:solidFill>
                <a:effectLst/>
                <a:latin typeface="Times New Roman" panose="02020603050405020304" pitchFamily="18" charset="0"/>
              </a:rPr>
              <a:t>；       ∕*上锁*∕</a:t>
            </a: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a:t>
            </a:r>
            <a:r>
              <a:rPr lang="en-US" altLang="zh-CN" sz="1600" b="0" dirty="0">
                <a:solidFill>
                  <a:schemeClr val="tx1"/>
                </a:solidFill>
                <a:effectLst/>
                <a:latin typeface="Times New Roman" panose="02020603050405020304" pitchFamily="18" charset="0"/>
              </a:rPr>
              <a:t> </a:t>
            </a:r>
          </a:p>
        </p:txBody>
      </p:sp>
      <p:sp>
        <p:nvSpPr>
          <p:cNvPr id="4" name="Rectangle 39">
            <a:extLst>
              <a:ext uri="{FF2B5EF4-FFF2-40B4-BE49-F238E27FC236}">
                <a16:creationId xmlns:a16="http://schemas.microsoft.com/office/drawing/2014/main" id="{427CE2DA-EAC9-9021-398D-F91747E4860A}"/>
              </a:ext>
            </a:extLst>
          </p:cNvPr>
          <p:cNvSpPr>
            <a:spLocks noChangeArrowheads="1"/>
          </p:cNvSpPr>
          <p:nvPr/>
        </p:nvSpPr>
        <p:spPr bwMode="auto">
          <a:xfrm>
            <a:off x="6299443" y="1488891"/>
            <a:ext cx="4316545" cy="348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开锁原语</a:t>
            </a:r>
          </a:p>
          <a:p>
            <a:pPr lvl="1" algn="just">
              <a:lnSpc>
                <a:spcPct val="130000"/>
              </a:lnSpc>
              <a:buNone/>
            </a:pPr>
            <a:r>
              <a:rPr lang="zh-CN" altLang="en-US" sz="12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算法  </a:t>
            </a:r>
            <a:r>
              <a:rPr lang="en-US" altLang="zh-CN" sz="2000" b="0" dirty="0">
                <a:solidFill>
                  <a:schemeClr val="tx1"/>
                </a:solidFill>
                <a:latin typeface="Times New Roman" panose="02020603050405020304" pitchFamily="18" charset="0"/>
              </a:rPr>
              <a:t>unlock</a:t>
            </a:r>
          </a:p>
          <a:p>
            <a:pPr lvl="1" algn="just">
              <a:lnSpc>
                <a:spcPct val="130000"/>
              </a:lnSpc>
              <a:buNone/>
            </a:pP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输入：锁变量</a:t>
            </a:r>
            <a:r>
              <a:rPr lang="en-US" altLang="zh-CN" sz="2000" b="0" dirty="0">
                <a:solidFill>
                  <a:schemeClr val="tx1"/>
                </a:solidFill>
                <a:latin typeface="Times New Roman" panose="02020603050405020304" pitchFamily="18" charset="0"/>
              </a:rPr>
              <a:t>w</a:t>
            </a:r>
          </a:p>
          <a:p>
            <a:pPr lvl="1" algn="just">
              <a:lnSpc>
                <a:spcPct val="130000"/>
              </a:lnSpc>
              <a:buNone/>
            </a:pP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输出：无</a:t>
            </a:r>
          </a:p>
          <a:p>
            <a:pPr lvl="1" algn="just">
              <a:lnSpc>
                <a:spcPct val="130000"/>
              </a:lnSpc>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a:t>
            </a:r>
          </a:p>
          <a:p>
            <a:pPr lvl="1" algn="just">
              <a:lnSpc>
                <a:spcPct val="130000"/>
              </a:lnSpc>
              <a:buNone/>
            </a:pPr>
            <a:r>
              <a:rPr lang="en-US" altLang="zh-CN" sz="2000" b="0" dirty="0">
                <a:solidFill>
                  <a:schemeClr val="tx1"/>
                </a:solidFill>
                <a:latin typeface="Times New Roman" panose="02020603050405020304" pitchFamily="18" charset="0"/>
              </a:rPr>
              <a:t>              w=0</a:t>
            </a:r>
            <a:r>
              <a:rPr lang="zh-CN" altLang="en-US" sz="2000" b="0" dirty="0">
                <a:solidFill>
                  <a:schemeClr val="tx1"/>
                </a:solidFill>
                <a:latin typeface="Times New Roman" panose="02020603050405020304" pitchFamily="18" charset="0"/>
              </a:rPr>
              <a:t>；∕*开锁*∕</a:t>
            </a:r>
          </a:p>
          <a:p>
            <a:pPr lvl="1" algn="just">
              <a:lnSpc>
                <a:spcPct val="130000"/>
              </a:lnSpc>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1934553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CFD46DED-C4A7-B177-AE87-A0C9CE244464}"/>
              </a:ext>
            </a:extLst>
          </p:cNvPr>
          <p:cNvSpPr>
            <a:spLocks noChangeArrowheads="1"/>
          </p:cNvSpPr>
          <p:nvPr/>
        </p:nvSpPr>
        <p:spPr bwMode="auto">
          <a:xfrm>
            <a:off x="295436" y="830079"/>
            <a:ext cx="10747213"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信号灯和</a:t>
            </a:r>
            <a:r>
              <a:rPr lang="en-US" altLang="zh-CN" sz="2800" b="1" dirty="0">
                <a:solidFill>
                  <a:srgbClr val="335F90"/>
                </a:solidFill>
                <a:latin typeface="Times New Roman" panose="02020603050405020304" pitchFamily="18" charset="0"/>
              </a:rPr>
              <a:t>P</a:t>
            </a:r>
            <a:r>
              <a:rPr lang="zh-CN" altLang="en-US" sz="2800" b="1" dirty="0">
                <a:solidFill>
                  <a:srgbClr val="335F90"/>
                </a:solidFill>
                <a:latin typeface="Times New Roman" panose="02020603050405020304" pitchFamily="18" charset="0"/>
              </a:rPr>
              <a:t>、</a:t>
            </a:r>
            <a:r>
              <a:rPr lang="en-US" altLang="zh-CN" sz="2800" b="1" dirty="0">
                <a:solidFill>
                  <a:srgbClr val="335F90"/>
                </a:solidFill>
                <a:latin typeface="Times New Roman" panose="02020603050405020304" pitchFamily="18" charset="0"/>
              </a:rPr>
              <a:t>V</a:t>
            </a:r>
            <a:r>
              <a:rPr lang="zh-CN" altLang="en-US" sz="2800" b="1" dirty="0">
                <a:solidFill>
                  <a:srgbClr val="335F90"/>
                </a:solidFill>
                <a:latin typeface="Times New Roman" panose="02020603050405020304" pitchFamily="18" charset="0"/>
              </a:rPr>
              <a:t>操作</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什么是信号灯</a:t>
            </a: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信号灯是一个确定的二元组 </a:t>
            </a:r>
            <a:r>
              <a:rPr lang="en-US" altLang="zh-CN" sz="2400" b="0" dirty="0">
                <a:solidFill>
                  <a:schemeClr val="tx1"/>
                </a:solidFill>
                <a:effectLst/>
                <a:latin typeface="Times New Roman" panose="02020603050405020304" pitchFamily="18" charset="0"/>
              </a:rPr>
              <a:t>(s</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q)</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s</a:t>
            </a:r>
            <a:r>
              <a:rPr lang="zh-CN" altLang="en-US" sz="2400" b="0" dirty="0">
                <a:solidFill>
                  <a:schemeClr val="tx1"/>
                </a:solidFill>
                <a:effectLst/>
                <a:latin typeface="Times New Roman" panose="02020603050405020304" pitchFamily="18" charset="0"/>
              </a:rPr>
              <a:t>是一个具有非负初值的整型变量，</a:t>
            </a:r>
            <a:r>
              <a:rPr lang="en-US" altLang="zh-CN" sz="2400" b="0" dirty="0">
                <a:solidFill>
                  <a:schemeClr val="tx1"/>
                </a:solidFill>
                <a:effectLst/>
                <a:latin typeface="Times New Roman" panose="02020603050405020304" pitchFamily="18" charset="0"/>
              </a:rPr>
              <a:t>q</a:t>
            </a:r>
            <a:r>
              <a:rPr lang="zh-CN" altLang="en-US" sz="2400" b="0" dirty="0">
                <a:solidFill>
                  <a:schemeClr val="tx1"/>
                </a:solidFill>
                <a:effectLst/>
                <a:latin typeface="Times New Roman" panose="02020603050405020304" pitchFamily="18" charset="0"/>
              </a:rPr>
              <a:t>是一个初始状态为空的队列。操作系统利用信号灯的状态对并发进程和共享资源进行控制和管理。</a:t>
            </a:r>
            <a:endParaRPr lang="zh-CN" altLang="en-US" sz="2400" b="0" dirty="0">
              <a:solidFill>
                <a:srgbClr val="000099"/>
              </a:solidFill>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信号灯是整型变量。</a:t>
            </a:r>
          </a:p>
          <a:p>
            <a:pPr eaLnBrk="1" hangingPunct="1">
              <a:lnSpc>
                <a:spcPct val="130000"/>
              </a:lnSpc>
              <a:buClr>
                <a:schemeClr val="tx2"/>
              </a:buClr>
              <a:buSzPct val="95000"/>
              <a:buFont typeface="Wingdings" panose="05000000000000000000" pitchFamily="2" charset="2"/>
              <a:buNone/>
              <a:defRPr/>
            </a:pPr>
            <a:r>
              <a:rPr lang="en-US" altLang="zh-CN" sz="240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变量值 ≥ </a:t>
            </a:r>
            <a:r>
              <a:rPr lang="en-US" altLang="zh-CN" sz="2400" b="1" dirty="0">
                <a:solidFill>
                  <a:schemeClr val="tx1"/>
                </a:solidFill>
                <a:effectLst/>
                <a:latin typeface="Times New Roman" panose="02020603050405020304" pitchFamily="18" charset="0"/>
              </a:rPr>
              <a:t>0 </a:t>
            </a:r>
            <a:r>
              <a:rPr lang="zh-CN" altLang="en-US" sz="2400" b="1" dirty="0">
                <a:solidFill>
                  <a:schemeClr val="tx1"/>
                </a:solidFill>
                <a:effectLst/>
                <a:latin typeface="Times New Roman" panose="02020603050405020304" pitchFamily="18" charset="0"/>
              </a:rPr>
              <a:t>时，表示绿灯，进程执行；</a:t>
            </a: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变量值  </a:t>
            </a:r>
            <a:r>
              <a:rPr lang="zh-CN" altLang="en-US" sz="2400" b="1" dirty="0">
                <a:solidFill>
                  <a:schemeClr val="tx1"/>
                </a:solidFill>
                <a:effectLst/>
                <a:latin typeface="Times New Roman" panose="02020603050405020304" pitchFamily="18" charset="0"/>
                <a:sym typeface="Symbol" panose="05050102010706020507" pitchFamily="18" charset="2"/>
              </a:rPr>
              <a:t></a:t>
            </a: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0 </a:t>
            </a:r>
            <a:r>
              <a:rPr lang="zh-CN" altLang="en-US" sz="2400" b="1" dirty="0">
                <a:solidFill>
                  <a:schemeClr val="tx1"/>
                </a:solidFill>
                <a:effectLst/>
                <a:latin typeface="Times New Roman" panose="02020603050405020304" pitchFamily="18" charset="0"/>
              </a:rPr>
              <a:t>时，表示红灯，进程停止执行。	</a:t>
            </a: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注意：创建信号灯时，应准确说明信号灯 </a:t>
            </a:r>
            <a:r>
              <a:rPr lang="en-US" altLang="zh-CN" sz="2400" b="1" dirty="0">
                <a:solidFill>
                  <a:schemeClr val="tx1"/>
                </a:solidFill>
                <a:effectLst/>
                <a:latin typeface="Times New Roman" panose="02020603050405020304" pitchFamily="18" charset="0"/>
              </a:rPr>
              <a:t>s </a:t>
            </a:r>
            <a:r>
              <a:rPr lang="zh-CN" altLang="en-US" sz="2400" b="1" dirty="0">
                <a:solidFill>
                  <a:schemeClr val="tx1"/>
                </a:solidFill>
                <a:effectLst/>
                <a:latin typeface="Times New Roman" panose="02020603050405020304" pitchFamily="18" charset="0"/>
              </a:rPr>
              <a:t>的意义和初值  </a:t>
            </a: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a:t>
            </a:r>
            <a:r>
              <a:rPr lang="zh-CN" altLang="en-US" sz="2400" b="1" dirty="0">
                <a:solidFill>
                  <a:schemeClr val="tx1"/>
                </a:solidFill>
                <a:effectLst/>
                <a:latin typeface="Times New Roman" panose="02020603050405020304" pitchFamily="18" charset="0"/>
              </a:rPr>
              <a:t>这个初值绝不能为负值</a:t>
            </a:r>
            <a:r>
              <a:rPr lang="en-US" altLang="zh-CN" sz="2400" b="1" dirty="0">
                <a:solidFill>
                  <a:schemeClr val="tx1"/>
                </a:solidFill>
                <a:effectLst/>
                <a:latin typeface="Times New Roman" panose="02020603050405020304" pitchFamily="18" charset="0"/>
              </a:rPr>
              <a:t>)</a:t>
            </a:r>
            <a:r>
              <a:rPr lang="zh-CN" altLang="en-US" sz="2400" b="1" dirty="0">
                <a:solidFill>
                  <a:schemeClr val="tx1"/>
                </a:solidFill>
                <a:effectLst/>
                <a:latin typeface="Times New Roman" panose="02020603050405020304" pitchFamily="18" charset="0"/>
              </a:rPr>
              <a:t>。</a:t>
            </a:r>
          </a:p>
        </p:txBody>
      </p:sp>
    </p:spTree>
    <p:extLst>
      <p:ext uri="{BB962C8B-B14F-4D97-AF65-F5344CB8AC3E}">
        <p14:creationId xmlns:p14="http://schemas.microsoft.com/office/powerpoint/2010/main" val="2702153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CF15B43A-C8F5-9C43-81B4-00A2F6760F71}"/>
              </a:ext>
            </a:extLst>
          </p:cNvPr>
          <p:cNvSpPr>
            <a:spLocks noChangeArrowheads="1"/>
          </p:cNvSpPr>
          <p:nvPr/>
        </p:nvSpPr>
        <p:spPr bwMode="auto">
          <a:xfrm>
            <a:off x="658437" y="830079"/>
            <a:ext cx="215106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P </a:t>
            </a:r>
            <a:r>
              <a:rPr lang="zh-CN" altLang="en-US" sz="2600" b="1" dirty="0">
                <a:solidFill>
                  <a:prstClr val="black"/>
                </a:solidFill>
                <a:effectLst/>
                <a:latin typeface="微软雅黑" panose="020B0503020204020204" pitchFamily="34" charset="-122"/>
                <a:ea typeface="微软雅黑" panose="020B0503020204020204" pitchFamily="34" charset="-122"/>
              </a:rPr>
              <a:t>操作</a:t>
            </a:r>
          </a:p>
        </p:txBody>
      </p:sp>
      <p:sp>
        <p:nvSpPr>
          <p:cNvPr id="4" name="Rectangle 5">
            <a:extLst>
              <a:ext uri="{FF2B5EF4-FFF2-40B4-BE49-F238E27FC236}">
                <a16:creationId xmlns:a16="http://schemas.microsoft.com/office/drawing/2014/main" id="{1DAE30B9-75BE-3B56-AF7D-097E8995B153}"/>
              </a:ext>
            </a:extLst>
          </p:cNvPr>
          <p:cNvSpPr>
            <a:spLocks noChangeArrowheads="1"/>
          </p:cNvSpPr>
          <p:nvPr/>
        </p:nvSpPr>
        <p:spPr bwMode="auto">
          <a:xfrm>
            <a:off x="694949" y="1322204"/>
            <a:ext cx="8329856"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a:t>
            </a:r>
            <a:r>
              <a:rPr lang="en-US" altLang="zh-CN" sz="2400" dirty="0">
                <a:solidFill>
                  <a:srgbClr val="000099"/>
                </a:solidFill>
                <a:effectLst/>
                <a:latin typeface="宋体" panose="02010600030101010101" pitchFamily="2" charset="-122"/>
              </a:rPr>
              <a:t> </a:t>
            </a:r>
            <a:r>
              <a:rPr lang="en-US" altLang="zh-CN" sz="2400" dirty="0">
                <a:solidFill>
                  <a:srgbClr val="000099"/>
                </a:solidFill>
                <a:effectLst/>
                <a:latin typeface="Times New Roman" panose="02020603050405020304" pitchFamily="18" charset="0"/>
              </a:rPr>
              <a:t>P </a:t>
            </a:r>
            <a:r>
              <a:rPr lang="zh-CN" altLang="en-US" sz="2400" dirty="0">
                <a:solidFill>
                  <a:srgbClr val="000099"/>
                </a:solidFill>
                <a:effectLst/>
                <a:latin typeface="Times New Roman" panose="02020603050405020304" pitchFamily="18" charset="0"/>
              </a:rPr>
              <a:t>操作的定义</a:t>
            </a:r>
            <a:r>
              <a:rPr lang="zh-CN" altLang="en-US" sz="2400" b="0" dirty="0">
                <a:solidFill>
                  <a:schemeClr val="tx1"/>
                </a:solidFill>
                <a:latin typeface="Times New Roman" panose="02020603050405020304" pitchFamily="18" charset="0"/>
              </a:rPr>
              <a:t>   </a:t>
            </a:r>
          </a:p>
          <a:p>
            <a:pPr eaLnBrk="1" hangingPunct="1">
              <a:lnSpc>
                <a:spcPct val="130000"/>
              </a:lnSpc>
              <a:buClr>
                <a:schemeClr val="tx2"/>
              </a:buClr>
              <a:buSzPct val="95000"/>
              <a:buFont typeface="Wingdings" panose="05000000000000000000" pitchFamily="2" charset="2"/>
              <a:buNone/>
              <a:defRPr/>
            </a:pPr>
            <a:r>
              <a:rPr lang="zh-CN" altLang="en-US" sz="2000" b="0" dirty="0">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对信号灯</a:t>
            </a:r>
            <a:r>
              <a:rPr lang="en-US" altLang="zh-CN" sz="2000" b="0" dirty="0">
                <a:solidFill>
                  <a:schemeClr val="tx1"/>
                </a:solidFill>
                <a:effectLst/>
                <a:latin typeface="Times New Roman" panose="02020603050405020304" pitchFamily="18" charset="0"/>
              </a:rPr>
              <a:t>s</a:t>
            </a:r>
            <a:r>
              <a:rPr lang="zh-CN" altLang="en-US" sz="2000" b="0" dirty="0">
                <a:solidFill>
                  <a:schemeClr val="tx1"/>
                </a:solidFill>
                <a:effectLst/>
                <a:latin typeface="Times New Roman" panose="02020603050405020304" pitchFamily="18" charset="0"/>
              </a:rPr>
              <a:t>的 </a:t>
            </a:r>
            <a:r>
              <a:rPr lang="en-US" altLang="zh-CN" sz="2000" b="0" dirty="0">
                <a:solidFill>
                  <a:schemeClr val="tx1"/>
                </a:solidFill>
                <a:effectLst/>
                <a:latin typeface="Times New Roman" panose="02020603050405020304" pitchFamily="18" charset="0"/>
              </a:rPr>
              <a:t>p</a:t>
            </a:r>
            <a:r>
              <a:rPr lang="zh-CN" altLang="en-US" sz="2000" b="0" dirty="0">
                <a:solidFill>
                  <a:schemeClr val="tx1"/>
                </a:solidFill>
                <a:effectLst/>
                <a:latin typeface="Times New Roman" panose="02020603050405020304" pitchFamily="18" charset="0"/>
              </a:rPr>
              <a:t>操作记为 </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是一个不可分割的原语操作，即取</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信号灯值减</a:t>
            </a:r>
            <a:r>
              <a:rPr lang="en-US" altLang="zh-CN" sz="2000" b="0" dirty="0">
                <a:solidFill>
                  <a:schemeClr val="tx1"/>
                </a:solidFill>
                <a:effectLst/>
                <a:latin typeface="Times New Roman" panose="02020603050405020304" pitchFamily="18" charset="0"/>
              </a:rPr>
              <a:t>1</a:t>
            </a:r>
            <a:r>
              <a:rPr lang="zh-CN" altLang="en-US" sz="2000" b="0" dirty="0">
                <a:solidFill>
                  <a:schemeClr val="tx1"/>
                </a:solidFill>
                <a:effectLst/>
                <a:latin typeface="Times New Roman" panose="02020603050405020304" pitchFamily="18" charset="0"/>
              </a:rPr>
              <a:t>，若相减结果为负，则调用</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的进程被阻，并插入到</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该信号灯的等待队列中，否则可以继续执行。</a:t>
            </a:r>
          </a:p>
        </p:txBody>
      </p:sp>
      <p:sp>
        <p:nvSpPr>
          <p:cNvPr id="5" name="Rectangle 7">
            <a:extLst>
              <a:ext uri="{FF2B5EF4-FFF2-40B4-BE49-F238E27FC236}">
                <a16:creationId xmlns:a16="http://schemas.microsoft.com/office/drawing/2014/main" id="{B2FCCC9B-4EF2-977D-2553-78CD5EFC46E9}"/>
              </a:ext>
            </a:extLst>
          </p:cNvPr>
          <p:cNvSpPr>
            <a:spLocks noChangeArrowheads="1"/>
          </p:cNvSpPr>
          <p:nvPr/>
        </p:nvSpPr>
        <p:spPr bwMode="auto">
          <a:xfrm>
            <a:off x="694949" y="3652889"/>
            <a:ext cx="2846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a:t>
            </a:r>
            <a:r>
              <a:rPr lang="en-US" altLang="zh-CN" sz="2400" dirty="0">
                <a:solidFill>
                  <a:srgbClr val="000099"/>
                </a:solidFill>
                <a:effectLst/>
                <a:latin typeface="宋体" panose="02010600030101010101" pitchFamily="2" charset="-122"/>
              </a:rPr>
              <a:t> </a:t>
            </a:r>
            <a:r>
              <a:rPr lang="en-US" altLang="zh-CN" sz="2400" dirty="0">
                <a:solidFill>
                  <a:srgbClr val="000099"/>
                </a:solidFill>
                <a:effectLst/>
                <a:latin typeface="Times New Roman" panose="02020603050405020304" pitchFamily="18" charset="0"/>
              </a:rPr>
              <a:t>P </a:t>
            </a:r>
            <a:r>
              <a:rPr lang="zh-CN" altLang="en-US" sz="2400" dirty="0">
                <a:solidFill>
                  <a:srgbClr val="000099"/>
                </a:solidFill>
                <a:effectLst/>
                <a:latin typeface="Times New Roman" panose="02020603050405020304" pitchFamily="18" charset="0"/>
              </a:rPr>
              <a:t>操作的实现</a:t>
            </a:r>
            <a:r>
              <a:rPr lang="zh-CN" altLang="en-US" sz="2000" b="0" dirty="0">
                <a:solidFill>
                  <a:schemeClr val="tx1"/>
                </a:solidFill>
                <a:latin typeface="Times New Roman" panose="02020603050405020304" pitchFamily="18" charset="0"/>
              </a:rPr>
              <a:t> </a:t>
            </a:r>
            <a:r>
              <a:rPr lang="zh-CN" altLang="en-US" sz="2000" b="0" dirty="0">
                <a:effectLst/>
                <a:latin typeface="Times New Roman" panose="02020603050405020304" pitchFamily="18" charset="0"/>
              </a:rPr>
              <a:t>        </a:t>
            </a:r>
          </a:p>
        </p:txBody>
      </p:sp>
      <p:grpSp>
        <p:nvGrpSpPr>
          <p:cNvPr id="6" name="Group 34">
            <a:extLst>
              <a:ext uri="{FF2B5EF4-FFF2-40B4-BE49-F238E27FC236}">
                <a16:creationId xmlns:a16="http://schemas.microsoft.com/office/drawing/2014/main" id="{39B84A6E-0553-09D4-B999-14A19F2315FC}"/>
              </a:ext>
            </a:extLst>
          </p:cNvPr>
          <p:cNvGrpSpPr>
            <a:grpSpLocks/>
          </p:cNvGrpSpPr>
          <p:nvPr/>
        </p:nvGrpSpPr>
        <p:grpSpPr bwMode="auto">
          <a:xfrm>
            <a:off x="7629393" y="1753210"/>
            <a:ext cx="3848100" cy="3686175"/>
            <a:chOff x="2251" y="1784"/>
            <a:chExt cx="2424" cy="2322"/>
          </a:xfrm>
        </p:grpSpPr>
        <p:sp>
          <p:nvSpPr>
            <p:cNvPr id="7" name="Line 26">
              <a:extLst>
                <a:ext uri="{FF2B5EF4-FFF2-40B4-BE49-F238E27FC236}">
                  <a16:creationId xmlns:a16="http://schemas.microsoft.com/office/drawing/2014/main" id="{532DA6E1-F8F8-4A8C-7C1F-3A6FF5FF5C75}"/>
                </a:ext>
              </a:extLst>
            </p:cNvPr>
            <p:cNvSpPr>
              <a:spLocks noChangeShapeType="1"/>
            </p:cNvSpPr>
            <p:nvPr/>
          </p:nvSpPr>
          <p:spPr bwMode="auto">
            <a:xfrm>
              <a:off x="3953" y="3626"/>
              <a:ext cx="0" cy="1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8" name="Line 25">
              <a:extLst>
                <a:ext uri="{FF2B5EF4-FFF2-40B4-BE49-F238E27FC236}">
                  <a16:creationId xmlns:a16="http://schemas.microsoft.com/office/drawing/2014/main" id="{B9323C71-CA5C-0CE7-D278-8895E4A16D14}"/>
                </a:ext>
              </a:extLst>
            </p:cNvPr>
            <p:cNvSpPr>
              <a:spLocks noChangeShapeType="1"/>
            </p:cNvSpPr>
            <p:nvPr/>
          </p:nvSpPr>
          <p:spPr bwMode="auto">
            <a:xfrm>
              <a:off x="3953" y="3220"/>
              <a:ext cx="0" cy="1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9" name="Line 23">
              <a:extLst>
                <a:ext uri="{FF2B5EF4-FFF2-40B4-BE49-F238E27FC236}">
                  <a16:creationId xmlns:a16="http://schemas.microsoft.com/office/drawing/2014/main" id="{EEF7BD3C-5AD0-E036-F404-842DDF6ED75D}"/>
                </a:ext>
              </a:extLst>
            </p:cNvPr>
            <p:cNvSpPr>
              <a:spLocks noChangeShapeType="1"/>
            </p:cNvSpPr>
            <p:nvPr/>
          </p:nvSpPr>
          <p:spPr bwMode="auto">
            <a:xfrm>
              <a:off x="3962" y="2374"/>
              <a:ext cx="0"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AutoShape 9">
              <a:extLst>
                <a:ext uri="{FF2B5EF4-FFF2-40B4-BE49-F238E27FC236}">
                  <a16:creationId xmlns:a16="http://schemas.microsoft.com/office/drawing/2014/main" id="{5C88F6D8-CC6C-6AFE-E42A-BD704DE89442}"/>
                </a:ext>
              </a:extLst>
            </p:cNvPr>
            <p:cNvSpPr>
              <a:spLocks noChangeArrowheads="1"/>
            </p:cNvSpPr>
            <p:nvPr/>
          </p:nvSpPr>
          <p:spPr bwMode="auto">
            <a:xfrm>
              <a:off x="3625" y="1784"/>
              <a:ext cx="656" cy="216"/>
            </a:xfrm>
            <a:prstGeom prst="roundRect">
              <a:avLst>
                <a:gd name="adj" fmla="val 16667"/>
              </a:avLst>
            </a:prstGeom>
            <a:solidFill>
              <a:srgbClr val="CCECFF"/>
            </a:solidFill>
            <a:ln w="19050">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1" name="Text Box 10">
              <a:extLst>
                <a:ext uri="{FF2B5EF4-FFF2-40B4-BE49-F238E27FC236}">
                  <a16:creationId xmlns:a16="http://schemas.microsoft.com/office/drawing/2014/main" id="{9C5D8B26-E868-5351-5D56-E300E800F125}"/>
                </a:ext>
              </a:extLst>
            </p:cNvPr>
            <p:cNvSpPr txBox="1">
              <a:spLocks noChangeArrowheads="1"/>
            </p:cNvSpPr>
            <p:nvPr/>
          </p:nvSpPr>
          <p:spPr bwMode="auto">
            <a:xfrm>
              <a:off x="3687" y="1784"/>
              <a:ext cx="592" cy="184"/>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  口</a:t>
              </a:r>
            </a:p>
          </p:txBody>
        </p:sp>
        <p:sp>
          <p:nvSpPr>
            <p:cNvPr id="12" name="Text Box 11">
              <a:extLst>
                <a:ext uri="{FF2B5EF4-FFF2-40B4-BE49-F238E27FC236}">
                  <a16:creationId xmlns:a16="http://schemas.microsoft.com/office/drawing/2014/main" id="{082C013B-FB85-A44D-EC0B-8AEDF7E2FD03}"/>
                </a:ext>
              </a:extLst>
            </p:cNvPr>
            <p:cNvSpPr txBox="1">
              <a:spLocks noChangeArrowheads="1"/>
            </p:cNvSpPr>
            <p:nvPr/>
          </p:nvSpPr>
          <p:spPr bwMode="auto">
            <a:xfrm>
              <a:off x="3463" y="2180"/>
              <a:ext cx="985" cy="213"/>
            </a:xfrm>
            <a:prstGeom prst="rect">
              <a:avLst/>
            </a:prstGeom>
            <a:solidFill>
              <a:srgbClr val="CCECFF"/>
            </a:solidFill>
            <a:ln w="19050">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S-1 → S</a:t>
              </a:r>
            </a:p>
          </p:txBody>
        </p:sp>
        <p:sp>
          <p:nvSpPr>
            <p:cNvPr id="13" name="AutoShape 12">
              <a:extLst>
                <a:ext uri="{FF2B5EF4-FFF2-40B4-BE49-F238E27FC236}">
                  <a16:creationId xmlns:a16="http://schemas.microsoft.com/office/drawing/2014/main" id="{805EBE31-512C-B495-70E5-08907FCA70FF}"/>
                </a:ext>
              </a:extLst>
            </p:cNvPr>
            <p:cNvSpPr>
              <a:spLocks noChangeArrowheads="1"/>
            </p:cNvSpPr>
            <p:nvPr/>
          </p:nvSpPr>
          <p:spPr bwMode="auto">
            <a:xfrm>
              <a:off x="3262" y="2557"/>
              <a:ext cx="1379" cy="258"/>
            </a:xfrm>
            <a:prstGeom prst="flowChartDecision">
              <a:avLst/>
            </a:prstGeom>
            <a:solidFill>
              <a:srgbClr val="CCECFF"/>
            </a:solidFill>
            <a:ln w="19050">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4" name="Text Box 13">
              <a:extLst>
                <a:ext uri="{FF2B5EF4-FFF2-40B4-BE49-F238E27FC236}">
                  <a16:creationId xmlns:a16="http://schemas.microsoft.com/office/drawing/2014/main" id="{9E8F5A55-89CA-9C04-8A83-2A1CFFE37868}"/>
                </a:ext>
              </a:extLst>
            </p:cNvPr>
            <p:cNvSpPr txBox="1">
              <a:spLocks noChangeArrowheads="1"/>
            </p:cNvSpPr>
            <p:nvPr/>
          </p:nvSpPr>
          <p:spPr bwMode="auto">
            <a:xfrm>
              <a:off x="3645" y="2601"/>
              <a:ext cx="766" cy="17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S≥0 ?</a:t>
              </a:r>
            </a:p>
          </p:txBody>
        </p:sp>
        <p:sp>
          <p:nvSpPr>
            <p:cNvPr id="15" name="AutoShape 14">
              <a:extLst>
                <a:ext uri="{FF2B5EF4-FFF2-40B4-BE49-F238E27FC236}">
                  <a16:creationId xmlns:a16="http://schemas.microsoft.com/office/drawing/2014/main" id="{A318A1B5-00EB-F8F1-1477-7486DCC54DF1}"/>
                </a:ext>
              </a:extLst>
            </p:cNvPr>
            <p:cNvSpPr>
              <a:spLocks noChangeArrowheads="1"/>
            </p:cNvSpPr>
            <p:nvPr/>
          </p:nvSpPr>
          <p:spPr bwMode="auto">
            <a:xfrm>
              <a:off x="3444" y="3810"/>
              <a:ext cx="1036" cy="286"/>
            </a:xfrm>
            <a:prstGeom prst="roundRect">
              <a:avLst>
                <a:gd name="adj" fmla="val 16667"/>
              </a:avLst>
            </a:prstGeom>
            <a:solidFill>
              <a:srgbClr val="CCECFF"/>
            </a:solidFill>
            <a:ln w="19050">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9EB89B25-E699-D355-4031-2063B451061E}"/>
                </a:ext>
              </a:extLst>
            </p:cNvPr>
            <p:cNvSpPr txBox="1">
              <a:spLocks noChangeArrowheads="1"/>
            </p:cNvSpPr>
            <p:nvPr/>
          </p:nvSpPr>
          <p:spPr bwMode="auto">
            <a:xfrm>
              <a:off x="3594" y="3833"/>
              <a:ext cx="805" cy="273"/>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转进程调度</a:t>
              </a:r>
            </a:p>
          </p:txBody>
        </p:sp>
        <p:grpSp>
          <p:nvGrpSpPr>
            <p:cNvPr id="17" name="Group 32">
              <a:extLst>
                <a:ext uri="{FF2B5EF4-FFF2-40B4-BE49-F238E27FC236}">
                  <a16:creationId xmlns:a16="http://schemas.microsoft.com/office/drawing/2014/main" id="{EFF95C77-135D-7048-64A9-3784F4F9E065}"/>
                </a:ext>
              </a:extLst>
            </p:cNvPr>
            <p:cNvGrpSpPr>
              <a:grpSpLocks/>
            </p:cNvGrpSpPr>
            <p:nvPr/>
          </p:nvGrpSpPr>
          <p:grpSpPr bwMode="auto">
            <a:xfrm>
              <a:off x="2251" y="3056"/>
              <a:ext cx="656" cy="243"/>
              <a:chOff x="1414" y="3069"/>
              <a:chExt cx="656" cy="232"/>
            </a:xfrm>
          </p:grpSpPr>
          <p:sp>
            <p:nvSpPr>
              <p:cNvPr id="26" name="AutoShape 16">
                <a:extLst>
                  <a:ext uri="{FF2B5EF4-FFF2-40B4-BE49-F238E27FC236}">
                    <a16:creationId xmlns:a16="http://schemas.microsoft.com/office/drawing/2014/main" id="{24FA19DC-D9AB-1C4E-AADD-6E1386B3FDF1}"/>
                  </a:ext>
                </a:extLst>
              </p:cNvPr>
              <p:cNvSpPr>
                <a:spLocks noChangeArrowheads="1"/>
              </p:cNvSpPr>
              <p:nvPr/>
            </p:nvSpPr>
            <p:spPr bwMode="auto">
              <a:xfrm>
                <a:off x="1414" y="3074"/>
                <a:ext cx="656" cy="227"/>
              </a:xfrm>
              <a:prstGeom prst="roundRect">
                <a:avLst>
                  <a:gd name="adj" fmla="val 16667"/>
                </a:avLst>
              </a:prstGeom>
              <a:solidFill>
                <a:srgbClr val="CCECFF"/>
              </a:solidFill>
              <a:ln w="19050">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27" name="Text Box 17">
                <a:extLst>
                  <a:ext uri="{FF2B5EF4-FFF2-40B4-BE49-F238E27FC236}">
                    <a16:creationId xmlns:a16="http://schemas.microsoft.com/office/drawing/2014/main" id="{5A96CACB-DE58-0DD9-1C53-2045F17BC10B}"/>
                  </a:ext>
                </a:extLst>
              </p:cNvPr>
              <p:cNvSpPr txBox="1">
                <a:spLocks noChangeArrowheads="1"/>
              </p:cNvSpPr>
              <p:nvPr/>
            </p:nvSpPr>
            <p:spPr bwMode="auto">
              <a:xfrm>
                <a:off x="1579" y="3069"/>
                <a:ext cx="411" cy="175"/>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a:t>
                </a:r>
              </a:p>
            </p:txBody>
          </p:sp>
        </p:grpSp>
        <p:sp>
          <p:nvSpPr>
            <p:cNvPr id="18" name="Text Box 18">
              <a:extLst>
                <a:ext uri="{FF2B5EF4-FFF2-40B4-BE49-F238E27FC236}">
                  <a16:creationId xmlns:a16="http://schemas.microsoft.com/office/drawing/2014/main" id="{18200581-517E-A470-B99A-E9E963D8F66F}"/>
                </a:ext>
              </a:extLst>
            </p:cNvPr>
            <p:cNvSpPr txBox="1">
              <a:spLocks noChangeArrowheads="1"/>
            </p:cNvSpPr>
            <p:nvPr/>
          </p:nvSpPr>
          <p:spPr bwMode="auto">
            <a:xfrm>
              <a:off x="3166" y="2999"/>
              <a:ext cx="1509" cy="238"/>
            </a:xfrm>
            <a:prstGeom prst="rect">
              <a:avLst/>
            </a:prstGeom>
            <a:solidFill>
              <a:srgbClr val="CCECFF"/>
            </a:solidFill>
            <a:ln w="19050">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rPr>
                <a:t>入信号灯等待队列</a:t>
              </a:r>
            </a:p>
          </p:txBody>
        </p:sp>
        <p:sp>
          <p:nvSpPr>
            <p:cNvPr id="19" name="Text Box 19">
              <a:extLst>
                <a:ext uri="{FF2B5EF4-FFF2-40B4-BE49-F238E27FC236}">
                  <a16:creationId xmlns:a16="http://schemas.microsoft.com/office/drawing/2014/main" id="{D5FF0653-EBE6-BBCB-09A8-66C08670A0BE}"/>
                </a:ext>
              </a:extLst>
            </p:cNvPr>
            <p:cNvSpPr txBox="1">
              <a:spLocks noChangeArrowheads="1"/>
            </p:cNvSpPr>
            <p:nvPr/>
          </p:nvSpPr>
          <p:spPr bwMode="auto">
            <a:xfrm>
              <a:off x="3297" y="3404"/>
              <a:ext cx="1312" cy="238"/>
            </a:xfrm>
            <a:prstGeom prst="rect">
              <a:avLst/>
            </a:prstGeom>
            <a:solidFill>
              <a:srgbClr val="CCECFF"/>
            </a:solidFill>
            <a:ln w="19050">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置“等待状态”</a:t>
              </a:r>
            </a:p>
          </p:txBody>
        </p:sp>
        <p:sp>
          <p:nvSpPr>
            <p:cNvPr id="20" name="Text Box 20">
              <a:extLst>
                <a:ext uri="{FF2B5EF4-FFF2-40B4-BE49-F238E27FC236}">
                  <a16:creationId xmlns:a16="http://schemas.microsoft.com/office/drawing/2014/main" id="{AFF75965-E3F0-5B85-C9BE-CF57BCFD08E2}"/>
                </a:ext>
              </a:extLst>
            </p:cNvPr>
            <p:cNvSpPr txBox="1">
              <a:spLocks noChangeArrowheads="1"/>
            </p:cNvSpPr>
            <p:nvPr/>
          </p:nvSpPr>
          <p:spPr bwMode="auto">
            <a:xfrm>
              <a:off x="2935" y="2459"/>
              <a:ext cx="410" cy="19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1" name="Text Box 21">
              <a:extLst>
                <a:ext uri="{FF2B5EF4-FFF2-40B4-BE49-F238E27FC236}">
                  <a16:creationId xmlns:a16="http://schemas.microsoft.com/office/drawing/2014/main" id="{01797E38-6BAC-1055-8736-ECE932AA1988}"/>
                </a:ext>
              </a:extLst>
            </p:cNvPr>
            <p:cNvSpPr txBox="1">
              <a:spLocks noChangeArrowheads="1"/>
            </p:cNvSpPr>
            <p:nvPr/>
          </p:nvSpPr>
          <p:spPr bwMode="auto">
            <a:xfrm>
              <a:off x="3592" y="2779"/>
              <a:ext cx="377" cy="261"/>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Symbol" panose="05050102010706020507" pitchFamily="18" charset="2"/>
                </a:rPr>
                <a:t> </a:t>
              </a: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2" name="Line 22">
              <a:extLst>
                <a:ext uri="{FF2B5EF4-FFF2-40B4-BE49-F238E27FC236}">
                  <a16:creationId xmlns:a16="http://schemas.microsoft.com/office/drawing/2014/main" id="{BD67ED43-846B-1F99-CB01-21EA427EE34D}"/>
                </a:ext>
              </a:extLst>
            </p:cNvPr>
            <p:cNvSpPr>
              <a:spLocks noChangeShapeType="1"/>
            </p:cNvSpPr>
            <p:nvPr/>
          </p:nvSpPr>
          <p:spPr bwMode="auto">
            <a:xfrm>
              <a:off x="3953" y="2005"/>
              <a:ext cx="0" cy="1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Line 24">
              <a:extLst>
                <a:ext uri="{FF2B5EF4-FFF2-40B4-BE49-F238E27FC236}">
                  <a16:creationId xmlns:a16="http://schemas.microsoft.com/office/drawing/2014/main" id="{B9B8328B-5571-3B1D-B452-0B7DE626F3EA}"/>
                </a:ext>
              </a:extLst>
            </p:cNvPr>
            <p:cNvSpPr>
              <a:spLocks noChangeShapeType="1"/>
            </p:cNvSpPr>
            <p:nvPr/>
          </p:nvSpPr>
          <p:spPr bwMode="auto">
            <a:xfrm>
              <a:off x="3953" y="2815"/>
              <a:ext cx="0" cy="1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4" name="Line 27">
              <a:extLst>
                <a:ext uri="{FF2B5EF4-FFF2-40B4-BE49-F238E27FC236}">
                  <a16:creationId xmlns:a16="http://schemas.microsoft.com/office/drawing/2014/main" id="{EC05DFB7-5462-8E18-FFEB-6D894218C3D5}"/>
                </a:ext>
              </a:extLst>
            </p:cNvPr>
            <p:cNvSpPr>
              <a:spLocks noChangeShapeType="1"/>
            </p:cNvSpPr>
            <p:nvPr/>
          </p:nvSpPr>
          <p:spPr bwMode="auto">
            <a:xfrm>
              <a:off x="2591" y="2685"/>
              <a:ext cx="68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5" name="Line 28">
              <a:extLst>
                <a:ext uri="{FF2B5EF4-FFF2-40B4-BE49-F238E27FC236}">
                  <a16:creationId xmlns:a16="http://schemas.microsoft.com/office/drawing/2014/main" id="{0209896B-6291-11E5-09ED-E6947D832771}"/>
                </a:ext>
              </a:extLst>
            </p:cNvPr>
            <p:cNvSpPr>
              <a:spLocks noChangeShapeType="1"/>
            </p:cNvSpPr>
            <p:nvPr/>
          </p:nvSpPr>
          <p:spPr bwMode="auto">
            <a:xfrm>
              <a:off x="2589" y="2692"/>
              <a:ext cx="0" cy="369"/>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pSp>
      <p:sp>
        <p:nvSpPr>
          <p:cNvPr id="28" name="Text Box 35">
            <a:extLst>
              <a:ext uri="{FF2B5EF4-FFF2-40B4-BE49-F238E27FC236}">
                <a16:creationId xmlns:a16="http://schemas.microsoft.com/office/drawing/2014/main" id="{3B030441-9B48-C478-4788-8A12BD90F898}"/>
              </a:ext>
            </a:extLst>
          </p:cNvPr>
          <p:cNvSpPr txBox="1">
            <a:spLocks noChangeArrowheads="1"/>
          </p:cNvSpPr>
          <p:nvPr/>
        </p:nvSpPr>
        <p:spPr bwMode="auto">
          <a:xfrm>
            <a:off x="8920031" y="5690210"/>
            <a:ext cx="21383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dirty="0">
                <a:solidFill>
                  <a:schemeClr val="tx1"/>
                </a:solidFill>
                <a:latin typeface="Times New Roman" panose="02020603050405020304" pitchFamily="18" charset="0"/>
              </a:rPr>
              <a:t>P </a:t>
            </a:r>
            <a:r>
              <a:rPr lang="zh-CN" altLang="en-US" sz="1600" b="0" dirty="0">
                <a:solidFill>
                  <a:schemeClr val="tx1"/>
                </a:solidFill>
                <a:latin typeface="Times New Roman" panose="02020603050405020304" pitchFamily="18" charset="0"/>
              </a:rPr>
              <a:t>操作原语流程图</a:t>
            </a:r>
          </a:p>
        </p:txBody>
      </p:sp>
    </p:spTree>
    <p:extLst>
      <p:ext uri="{BB962C8B-B14F-4D97-AF65-F5344CB8AC3E}">
        <p14:creationId xmlns:p14="http://schemas.microsoft.com/office/powerpoint/2010/main" val="164744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56D90-A71F-FF7A-FADE-4C25762256F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a:extLst>
              <a:ext uri="{FF2B5EF4-FFF2-40B4-BE49-F238E27FC236}">
                <a16:creationId xmlns:a16="http://schemas.microsoft.com/office/drawing/2014/main" id="{F9E04844-8B0E-3FA0-AFE7-8A77A4A70F37}"/>
              </a:ext>
            </a:extLst>
          </p:cNvPr>
          <p:cNvSpPr>
            <a:spLocks noChangeArrowheads="1"/>
          </p:cNvSpPr>
          <p:nvPr/>
        </p:nvSpPr>
        <p:spPr bwMode="auto">
          <a:xfrm>
            <a:off x="658436" y="874712"/>
            <a:ext cx="22225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V </a:t>
            </a:r>
            <a:r>
              <a:rPr lang="zh-CN" altLang="en-US" sz="2600" b="1" dirty="0">
                <a:solidFill>
                  <a:prstClr val="black"/>
                </a:solidFill>
                <a:effectLst/>
                <a:latin typeface="微软雅黑" panose="020B0503020204020204" pitchFamily="34" charset="-122"/>
                <a:ea typeface="微软雅黑" panose="020B0503020204020204" pitchFamily="34" charset="-122"/>
              </a:rPr>
              <a:t>操作</a:t>
            </a:r>
          </a:p>
        </p:txBody>
      </p:sp>
      <p:sp>
        <p:nvSpPr>
          <p:cNvPr id="4" name="Rectangle 5">
            <a:extLst>
              <a:ext uri="{FF2B5EF4-FFF2-40B4-BE49-F238E27FC236}">
                <a16:creationId xmlns:a16="http://schemas.microsoft.com/office/drawing/2014/main" id="{0D8B0224-D9EC-0D5B-3688-E0C23F2F174E}"/>
              </a:ext>
            </a:extLst>
          </p:cNvPr>
          <p:cNvSpPr>
            <a:spLocks noChangeArrowheads="1"/>
          </p:cNvSpPr>
          <p:nvPr/>
        </p:nvSpPr>
        <p:spPr bwMode="auto">
          <a:xfrm>
            <a:off x="680661" y="1395412"/>
            <a:ext cx="8304212"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a:solidFill>
                  <a:srgbClr val="000099"/>
                </a:solidFill>
                <a:effectLst/>
                <a:latin typeface="Times New Roman" panose="02020603050405020304" pitchFamily="18" charset="0"/>
              </a:rPr>
              <a:t>①</a:t>
            </a:r>
            <a:r>
              <a:rPr lang="en-US" altLang="zh-CN" sz="2400">
                <a:solidFill>
                  <a:srgbClr val="000099"/>
                </a:solidFill>
                <a:effectLst/>
                <a:latin typeface="宋体" panose="02010600030101010101" pitchFamily="2" charset="-122"/>
              </a:rPr>
              <a:t> </a:t>
            </a:r>
            <a:r>
              <a:rPr lang="en-US" altLang="zh-CN" sz="2400">
                <a:solidFill>
                  <a:srgbClr val="000099"/>
                </a:solidFill>
                <a:effectLst/>
                <a:latin typeface="Times New Roman" panose="02020603050405020304" pitchFamily="18" charset="0"/>
              </a:rPr>
              <a:t>V </a:t>
            </a:r>
            <a:r>
              <a:rPr lang="zh-CN" altLang="en-US" sz="2400">
                <a:solidFill>
                  <a:srgbClr val="000099"/>
                </a:solidFill>
                <a:effectLst/>
                <a:latin typeface="Times New Roman" panose="02020603050405020304" pitchFamily="18" charset="0"/>
              </a:rPr>
              <a:t>操作的定义</a:t>
            </a:r>
            <a:r>
              <a:rPr lang="zh-CN" altLang="en-US" sz="2000" b="0">
                <a:solidFill>
                  <a:schemeClr val="tx1"/>
                </a:solidFill>
                <a:latin typeface="Times New Roman" panose="02020603050405020304" pitchFamily="18" charset="0"/>
              </a:rPr>
              <a:t>   </a:t>
            </a:r>
          </a:p>
          <a:p>
            <a:pPr eaLnBrk="1" hangingPunct="1">
              <a:lnSpc>
                <a:spcPct val="130000"/>
              </a:lnSpc>
              <a:buClr>
                <a:schemeClr val="tx2"/>
              </a:buClr>
              <a:buSzPct val="95000"/>
              <a:buFont typeface="Wingdings" panose="05000000000000000000" pitchFamily="2" charset="2"/>
              <a:buNone/>
              <a:defRPr/>
            </a:pPr>
            <a:r>
              <a:rPr lang="zh-CN" altLang="en-US" sz="2000" b="0">
                <a:effectLst/>
                <a:latin typeface="Times New Roman" panose="02020603050405020304" pitchFamily="18" charset="0"/>
              </a:rPr>
              <a:t>       </a:t>
            </a:r>
            <a:r>
              <a:rPr lang="zh-CN" altLang="en-US" sz="2000" b="0">
                <a:solidFill>
                  <a:schemeClr val="tx1"/>
                </a:solidFill>
                <a:effectLst/>
                <a:latin typeface="Times New Roman" panose="02020603050405020304" pitchFamily="18" charset="0"/>
              </a:rPr>
              <a:t>对信号灯</a:t>
            </a:r>
            <a:r>
              <a:rPr lang="en-US" altLang="zh-CN" sz="2000" b="0">
                <a:solidFill>
                  <a:schemeClr val="tx1"/>
                </a:solidFill>
                <a:effectLst/>
                <a:latin typeface="Times New Roman" panose="02020603050405020304" pitchFamily="18" charset="0"/>
              </a:rPr>
              <a:t>s</a:t>
            </a:r>
            <a:r>
              <a:rPr lang="zh-CN" altLang="en-US" sz="2000" b="0">
                <a:solidFill>
                  <a:schemeClr val="tx1"/>
                </a:solidFill>
                <a:effectLst/>
                <a:latin typeface="Times New Roman" panose="02020603050405020304" pitchFamily="18" charset="0"/>
              </a:rPr>
              <a:t>的 </a:t>
            </a:r>
            <a:r>
              <a:rPr lang="en-US" altLang="zh-CN" sz="2000" b="0">
                <a:solidFill>
                  <a:schemeClr val="tx1"/>
                </a:solidFill>
                <a:effectLst/>
                <a:latin typeface="Times New Roman" panose="02020603050405020304" pitchFamily="18" charset="0"/>
              </a:rPr>
              <a:t>v</a:t>
            </a:r>
            <a:r>
              <a:rPr lang="zh-CN" altLang="en-US" sz="2000" b="0">
                <a:solidFill>
                  <a:schemeClr val="tx1"/>
                </a:solidFill>
                <a:effectLst/>
                <a:latin typeface="Times New Roman" panose="02020603050405020304" pitchFamily="18" charset="0"/>
              </a:rPr>
              <a:t>操作记为 </a:t>
            </a:r>
            <a:r>
              <a:rPr lang="en-US" altLang="zh-CN" sz="2000" b="0">
                <a:solidFill>
                  <a:schemeClr val="tx1"/>
                </a:solidFill>
                <a:effectLst/>
                <a:latin typeface="Times New Roman" panose="02020603050405020304" pitchFamily="18" charset="0"/>
              </a:rPr>
              <a:t>v(s)</a:t>
            </a:r>
            <a:r>
              <a:rPr lang="zh-CN" altLang="en-US" sz="2000" b="0">
                <a:solidFill>
                  <a:schemeClr val="tx1"/>
                </a:solidFill>
                <a:effectLst/>
                <a:latin typeface="Times New Roman" panose="02020603050405020304" pitchFamily="18" charset="0"/>
              </a:rPr>
              <a:t>。</a:t>
            </a:r>
            <a:r>
              <a:rPr lang="en-US" altLang="zh-CN" sz="2000" b="0">
                <a:solidFill>
                  <a:schemeClr val="tx1"/>
                </a:solidFill>
                <a:effectLst/>
                <a:latin typeface="Times New Roman" panose="02020603050405020304" pitchFamily="18" charset="0"/>
              </a:rPr>
              <a:t>v(s)</a:t>
            </a:r>
            <a:r>
              <a:rPr lang="zh-CN" altLang="en-US" sz="2000" b="0">
                <a:solidFill>
                  <a:schemeClr val="tx1"/>
                </a:solidFill>
                <a:effectLst/>
                <a:latin typeface="Times New Roman" panose="02020603050405020304" pitchFamily="18" charset="0"/>
              </a:rPr>
              <a:t>是一个不可分割的原语操作，即取</a:t>
            </a:r>
          </a:p>
          <a:p>
            <a:pPr eaLnBrk="1" hangingPunct="1">
              <a:lnSpc>
                <a:spcPct val="130000"/>
              </a:lnSpc>
              <a:buClr>
                <a:schemeClr val="tx2"/>
              </a:buClr>
              <a:buSzPct val="95000"/>
              <a:buFont typeface="Wingdings" panose="05000000000000000000" pitchFamily="2" charset="2"/>
              <a:buNone/>
              <a:defRPr/>
            </a:pPr>
            <a:r>
              <a:rPr lang="zh-CN" altLang="en-US" sz="2000" b="0">
                <a:solidFill>
                  <a:schemeClr val="tx1"/>
                </a:solidFill>
                <a:effectLst/>
                <a:latin typeface="Times New Roman" panose="02020603050405020304" pitchFamily="18" charset="0"/>
              </a:rPr>
              <a:t>       信号灯值加</a:t>
            </a:r>
            <a:r>
              <a:rPr lang="en-US" altLang="zh-CN" sz="2000" b="0">
                <a:solidFill>
                  <a:schemeClr val="tx1"/>
                </a:solidFill>
                <a:effectLst/>
                <a:latin typeface="Times New Roman" panose="02020603050405020304" pitchFamily="18" charset="0"/>
              </a:rPr>
              <a:t>1</a:t>
            </a:r>
            <a:r>
              <a:rPr lang="zh-CN" altLang="en-US" sz="2000" b="0">
                <a:solidFill>
                  <a:schemeClr val="tx1"/>
                </a:solidFill>
                <a:effectLst/>
                <a:latin typeface="Times New Roman" panose="02020603050405020304" pitchFamily="18" charset="0"/>
              </a:rPr>
              <a:t>，若相加结果大于零，进程继续执行，否则，要帮助唤</a:t>
            </a:r>
          </a:p>
          <a:p>
            <a:pPr eaLnBrk="1" hangingPunct="1">
              <a:lnSpc>
                <a:spcPct val="130000"/>
              </a:lnSpc>
              <a:buClr>
                <a:schemeClr val="tx2"/>
              </a:buClr>
              <a:buSzPct val="95000"/>
              <a:buFont typeface="Wingdings" panose="05000000000000000000" pitchFamily="2" charset="2"/>
              <a:buNone/>
              <a:defRPr/>
            </a:pPr>
            <a:r>
              <a:rPr lang="zh-CN" altLang="en-US" sz="2000" b="0">
                <a:solidFill>
                  <a:schemeClr val="tx1"/>
                </a:solidFill>
                <a:effectLst/>
                <a:latin typeface="Times New Roman" panose="02020603050405020304" pitchFamily="18" charset="0"/>
              </a:rPr>
              <a:t>       醒在信号灯等待队列上的一个进程。</a:t>
            </a:r>
          </a:p>
        </p:txBody>
      </p:sp>
      <p:sp>
        <p:nvSpPr>
          <p:cNvPr id="5" name="Rectangle 6">
            <a:extLst>
              <a:ext uri="{FF2B5EF4-FFF2-40B4-BE49-F238E27FC236}">
                <a16:creationId xmlns:a16="http://schemas.microsoft.com/office/drawing/2014/main" id="{BA0A409F-9C02-42E6-B615-15691DA21FB5}"/>
              </a:ext>
            </a:extLst>
          </p:cNvPr>
          <p:cNvSpPr>
            <a:spLocks noChangeArrowheads="1"/>
          </p:cNvSpPr>
          <p:nvPr/>
        </p:nvSpPr>
        <p:spPr bwMode="auto">
          <a:xfrm>
            <a:off x="680661" y="3740150"/>
            <a:ext cx="30210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 V </a:t>
            </a:r>
            <a:r>
              <a:rPr lang="zh-CN" altLang="en-US" sz="2400" dirty="0">
                <a:solidFill>
                  <a:srgbClr val="000099"/>
                </a:solidFill>
                <a:effectLst/>
                <a:latin typeface="Times New Roman" panose="02020603050405020304" pitchFamily="18" charset="0"/>
              </a:rPr>
              <a:t>操作的实现</a:t>
            </a:r>
            <a:r>
              <a:rPr lang="zh-CN" altLang="en-US" sz="2000" b="0" dirty="0">
                <a:solidFill>
                  <a:schemeClr val="tx1"/>
                </a:solidFill>
                <a:latin typeface="Times New Roman" panose="02020603050405020304" pitchFamily="18" charset="0"/>
              </a:rPr>
              <a:t>   </a:t>
            </a:r>
            <a:r>
              <a:rPr lang="zh-CN" altLang="en-US" sz="2000" b="0" dirty="0">
                <a:effectLst/>
                <a:latin typeface="Times New Roman" panose="02020603050405020304" pitchFamily="18" charset="0"/>
              </a:rPr>
              <a:t>        </a:t>
            </a:r>
          </a:p>
        </p:txBody>
      </p:sp>
      <p:grpSp>
        <p:nvGrpSpPr>
          <p:cNvPr id="6" name="Group 53">
            <a:extLst>
              <a:ext uri="{FF2B5EF4-FFF2-40B4-BE49-F238E27FC236}">
                <a16:creationId xmlns:a16="http://schemas.microsoft.com/office/drawing/2014/main" id="{11BBB55E-33DC-FC42-67C0-8B810C3C0B58}"/>
              </a:ext>
            </a:extLst>
          </p:cNvPr>
          <p:cNvGrpSpPr>
            <a:grpSpLocks/>
          </p:cNvGrpSpPr>
          <p:nvPr/>
        </p:nvGrpSpPr>
        <p:grpSpPr bwMode="auto">
          <a:xfrm>
            <a:off x="7494301" y="2006600"/>
            <a:ext cx="4352925" cy="3670300"/>
            <a:chOff x="1945" y="1791"/>
            <a:chExt cx="2742" cy="2312"/>
          </a:xfrm>
        </p:grpSpPr>
        <p:grpSp>
          <p:nvGrpSpPr>
            <p:cNvPr id="7" name="Group 29">
              <a:extLst>
                <a:ext uri="{FF2B5EF4-FFF2-40B4-BE49-F238E27FC236}">
                  <a16:creationId xmlns:a16="http://schemas.microsoft.com/office/drawing/2014/main" id="{DD70B420-FEF4-1D36-CCEF-876717B89C40}"/>
                </a:ext>
              </a:extLst>
            </p:cNvPr>
            <p:cNvGrpSpPr>
              <a:grpSpLocks/>
            </p:cNvGrpSpPr>
            <p:nvPr/>
          </p:nvGrpSpPr>
          <p:grpSpPr bwMode="auto">
            <a:xfrm>
              <a:off x="3172" y="1791"/>
              <a:ext cx="630" cy="211"/>
              <a:chOff x="2871" y="384"/>
              <a:chExt cx="771" cy="279"/>
            </a:xfrm>
          </p:grpSpPr>
          <p:sp>
            <p:nvSpPr>
              <p:cNvPr id="27" name="AutoShape 30">
                <a:extLst>
                  <a:ext uri="{FF2B5EF4-FFF2-40B4-BE49-F238E27FC236}">
                    <a16:creationId xmlns:a16="http://schemas.microsoft.com/office/drawing/2014/main" id="{10AF6603-F3DD-BD95-C04E-6E30B983ADE6}"/>
                  </a:ext>
                </a:extLst>
              </p:cNvPr>
              <p:cNvSpPr>
                <a:spLocks noChangeArrowheads="1"/>
              </p:cNvSpPr>
              <p:nvPr/>
            </p:nvSpPr>
            <p:spPr bwMode="auto">
              <a:xfrm>
                <a:off x="2871" y="384"/>
                <a:ext cx="771" cy="279"/>
              </a:xfrm>
              <a:prstGeom prst="roundRect">
                <a:avLst>
                  <a:gd name="adj" fmla="val 16667"/>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28" name="Text Box 31">
                <a:extLst>
                  <a:ext uri="{FF2B5EF4-FFF2-40B4-BE49-F238E27FC236}">
                    <a16:creationId xmlns:a16="http://schemas.microsoft.com/office/drawing/2014/main" id="{4CE75F76-5524-EF6A-8D03-7550D7298DD1}"/>
                  </a:ext>
                </a:extLst>
              </p:cNvPr>
              <p:cNvSpPr txBox="1">
                <a:spLocks noChangeArrowheads="1"/>
              </p:cNvSpPr>
              <p:nvPr/>
            </p:nvSpPr>
            <p:spPr bwMode="auto">
              <a:xfrm>
                <a:off x="2913" y="384"/>
                <a:ext cx="722" cy="27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 口</a:t>
                </a:r>
              </a:p>
            </p:txBody>
          </p:sp>
        </p:grpSp>
        <p:sp>
          <p:nvSpPr>
            <p:cNvPr id="8" name="Text Box 32">
              <a:extLst>
                <a:ext uri="{FF2B5EF4-FFF2-40B4-BE49-F238E27FC236}">
                  <a16:creationId xmlns:a16="http://schemas.microsoft.com/office/drawing/2014/main" id="{118085C5-AEFD-5FF8-2CBB-626A39399837}"/>
                </a:ext>
              </a:extLst>
            </p:cNvPr>
            <p:cNvSpPr txBox="1">
              <a:spLocks noChangeArrowheads="1"/>
            </p:cNvSpPr>
            <p:nvPr/>
          </p:nvSpPr>
          <p:spPr bwMode="auto">
            <a:xfrm>
              <a:off x="2988" y="2138"/>
              <a:ext cx="1018" cy="19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r>
                <a:rPr kumimoji="1" lang="en-US" altLang="zh-CN" sz="1600" b="1">
                  <a:solidFill>
                    <a:schemeClr val="tx1"/>
                  </a:solidFill>
                  <a:latin typeface="Lucida Console" panose="020B0609040504020204" pitchFamily="49" charset="0"/>
                </a:rPr>
                <a:t>+</a:t>
              </a:r>
              <a:r>
                <a:rPr kumimoji="1" lang="en-US" altLang="zh-CN" sz="1600" b="1">
                  <a:solidFill>
                    <a:schemeClr val="tx1"/>
                  </a:solidFill>
                  <a:latin typeface="Times New Roman" panose="02020603050405020304" pitchFamily="18" charset="0"/>
                </a:rPr>
                <a:t>1 → S</a:t>
              </a:r>
            </a:p>
          </p:txBody>
        </p:sp>
        <p:sp>
          <p:nvSpPr>
            <p:cNvPr id="9" name="Text Box 33">
              <a:extLst>
                <a:ext uri="{FF2B5EF4-FFF2-40B4-BE49-F238E27FC236}">
                  <a16:creationId xmlns:a16="http://schemas.microsoft.com/office/drawing/2014/main" id="{CC90826D-C25E-1761-CB6C-1316DFC4CE19}"/>
                </a:ext>
              </a:extLst>
            </p:cNvPr>
            <p:cNvSpPr txBox="1">
              <a:spLocks noChangeArrowheads="1"/>
            </p:cNvSpPr>
            <p:nvPr/>
          </p:nvSpPr>
          <p:spPr bwMode="auto">
            <a:xfrm>
              <a:off x="2385" y="2841"/>
              <a:ext cx="2302" cy="24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从信号灯的等待队列中取出首元素</a:t>
              </a:r>
            </a:p>
          </p:txBody>
        </p:sp>
        <p:sp>
          <p:nvSpPr>
            <p:cNvPr id="10" name="Text Box 34">
              <a:extLst>
                <a:ext uri="{FF2B5EF4-FFF2-40B4-BE49-F238E27FC236}">
                  <a16:creationId xmlns:a16="http://schemas.microsoft.com/office/drawing/2014/main" id="{1EA6DAEB-645F-A4B1-CF7B-79D842041B59}"/>
                </a:ext>
              </a:extLst>
            </p:cNvPr>
            <p:cNvSpPr txBox="1">
              <a:spLocks noChangeArrowheads="1"/>
            </p:cNvSpPr>
            <p:nvPr/>
          </p:nvSpPr>
          <p:spPr bwMode="auto">
            <a:xfrm>
              <a:off x="2916" y="3217"/>
              <a:ext cx="1125" cy="202"/>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入就绪队列</a:t>
              </a:r>
            </a:p>
          </p:txBody>
        </p:sp>
        <p:sp>
          <p:nvSpPr>
            <p:cNvPr id="11" name="Text Box 35">
              <a:extLst>
                <a:ext uri="{FF2B5EF4-FFF2-40B4-BE49-F238E27FC236}">
                  <a16:creationId xmlns:a16="http://schemas.microsoft.com/office/drawing/2014/main" id="{22AEA640-5380-00A4-A9C8-12CDEBC1B533}"/>
                </a:ext>
              </a:extLst>
            </p:cNvPr>
            <p:cNvSpPr txBox="1">
              <a:spLocks noChangeArrowheads="1"/>
            </p:cNvSpPr>
            <p:nvPr/>
          </p:nvSpPr>
          <p:spPr bwMode="auto">
            <a:xfrm>
              <a:off x="2936" y="3562"/>
              <a:ext cx="1097" cy="20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置“就绪状态”</a:t>
              </a:r>
            </a:p>
          </p:txBody>
        </p:sp>
        <p:grpSp>
          <p:nvGrpSpPr>
            <p:cNvPr id="12" name="Group 36">
              <a:extLst>
                <a:ext uri="{FF2B5EF4-FFF2-40B4-BE49-F238E27FC236}">
                  <a16:creationId xmlns:a16="http://schemas.microsoft.com/office/drawing/2014/main" id="{08609DFC-82EF-EC6A-1FB8-0DE613834179}"/>
                </a:ext>
              </a:extLst>
            </p:cNvPr>
            <p:cNvGrpSpPr>
              <a:grpSpLocks/>
            </p:cNvGrpSpPr>
            <p:nvPr/>
          </p:nvGrpSpPr>
          <p:grpSpPr bwMode="auto">
            <a:xfrm>
              <a:off x="3184" y="3897"/>
              <a:ext cx="584" cy="206"/>
              <a:chOff x="2647" y="3863"/>
              <a:chExt cx="913" cy="349"/>
            </a:xfrm>
          </p:grpSpPr>
          <p:sp>
            <p:nvSpPr>
              <p:cNvPr id="25" name="AutoShape 37">
                <a:extLst>
                  <a:ext uri="{FF2B5EF4-FFF2-40B4-BE49-F238E27FC236}">
                    <a16:creationId xmlns:a16="http://schemas.microsoft.com/office/drawing/2014/main" id="{E75906A0-C498-A210-7CB9-5A8D0C1AD31C}"/>
                  </a:ext>
                </a:extLst>
              </p:cNvPr>
              <p:cNvSpPr>
                <a:spLocks noChangeArrowheads="1"/>
              </p:cNvSpPr>
              <p:nvPr/>
            </p:nvSpPr>
            <p:spPr bwMode="auto">
              <a:xfrm>
                <a:off x="2647" y="3863"/>
                <a:ext cx="913" cy="349"/>
              </a:xfrm>
              <a:prstGeom prst="roundRect">
                <a:avLst>
                  <a:gd name="adj" fmla="val 16667"/>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26" name="Text Box 38">
                <a:extLst>
                  <a:ext uri="{FF2B5EF4-FFF2-40B4-BE49-F238E27FC236}">
                    <a16:creationId xmlns:a16="http://schemas.microsoft.com/office/drawing/2014/main" id="{B4A399F2-0EF8-EEDD-00CE-D3218DA51D0A}"/>
                  </a:ext>
                </a:extLst>
              </p:cNvPr>
              <p:cNvSpPr txBox="1">
                <a:spLocks noChangeArrowheads="1"/>
              </p:cNvSpPr>
              <p:nvPr/>
            </p:nvSpPr>
            <p:spPr bwMode="auto">
              <a:xfrm>
                <a:off x="2718" y="3863"/>
                <a:ext cx="746" cy="334"/>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返回</a:t>
                </a:r>
              </a:p>
            </p:txBody>
          </p:sp>
        </p:grpSp>
        <p:sp>
          <p:nvSpPr>
            <p:cNvPr id="13" name="Line 39">
              <a:extLst>
                <a:ext uri="{FF2B5EF4-FFF2-40B4-BE49-F238E27FC236}">
                  <a16:creationId xmlns:a16="http://schemas.microsoft.com/office/drawing/2014/main" id="{473D30CF-FC96-46CB-2060-C7F860BDE205}"/>
                </a:ext>
              </a:extLst>
            </p:cNvPr>
            <p:cNvSpPr>
              <a:spLocks noChangeShapeType="1"/>
            </p:cNvSpPr>
            <p:nvPr/>
          </p:nvSpPr>
          <p:spPr bwMode="auto">
            <a:xfrm>
              <a:off x="3485" y="1997"/>
              <a:ext cx="0" cy="14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4" name="Line 40">
              <a:extLst>
                <a:ext uri="{FF2B5EF4-FFF2-40B4-BE49-F238E27FC236}">
                  <a16:creationId xmlns:a16="http://schemas.microsoft.com/office/drawing/2014/main" id="{2FE22BB5-C912-B143-5EC4-FD7EF40BCFAF}"/>
                </a:ext>
              </a:extLst>
            </p:cNvPr>
            <p:cNvSpPr>
              <a:spLocks noChangeShapeType="1"/>
            </p:cNvSpPr>
            <p:nvPr/>
          </p:nvSpPr>
          <p:spPr bwMode="auto">
            <a:xfrm>
              <a:off x="3485" y="2335"/>
              <a:ext cx="0" cy="14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5" name="Line 41">
              <a:extLst>
                <a:ext uri="{FF2B5EF4-FFF2-40B4-BE49-F238E27FC236}">
                  <a16:creationId xmlns:a16="http://schemas.microsoft.com/office/drawing/2014/main" id="{F6E0163C-50FA-2460-0760-4B145C29C099}"/>
                </a:ext>
              </a:extLst>
            </p:cNvPr>
            <p:cNvSpPr>
              <a:spLocks noChangeShapeType="1"/>
            </p:cNvSpPr>
            <p:nvPr/>
          </p:nvSpPr>
          <p:spPr bwMode="auto">
            <a:xfrm>
              <a:off x="3485" y="3079"/>
              <a:ext cx="0" cy="14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6" name="Line 42">
              <a:extLst>
                <a:ext uri="{FF2B5EF4-FFF2-40B4-BE49-F238E27FC236}">
                  <a16:creationId xmlns:a16="http://schemas.microsoft.com/office/drawing/2014/main" id="{FFAAEEB0-86BD-5C96-6708-1A84F50B5508}"/>
                </a:ext>
              </a:extLst>
            </p:cNvPr>
            <p:cNvSpPr>
              <a:spLocks noChangeShapeType="1"/>
            </p:cNvSpPr>
            <p:nvPr/>
          </p:nvSpPr>
          <p:spPr bwMode="auto">
            <a:xfrm>
              <a:off x="3485" y="3422"/>
              <a:ext cx="0" cy="14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7" name="Line 43">
              <a:extLst>
                <a:ext uri="{FF2B5EF4-FFF2-40B4-BE49-F238E27FC236}">
                  <a16:creationId xmlns:a16="http://schemas.microsoft.com/office/drawing/2014/main" id="{B23553BF-7FD3-EC2B-0A6B-D965792DB35E}"/>
                </a:ext>
              </a:extLst>
            </p:cNvPr>
            <p:cNvSpPr>
              <a:spLocks noChangeShapeType="1"/>
            </p:cNvSpPr>
            <p:nvPr/>
          </p:nvSpPr>
          <p:spPr bwMode="auto">
            <a:xfrm>
              <a:off x="3485" y="3759"/>
              <a:ext cx="0" cy="14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8" name="AutoShape 44">
              <a:extLst>
                <a:ext uri="{FF2B5EF4-FFF2-40B4-BE49-F238E27FC236}">
                  <a16:creationId xmlns:a16="http://schemas.microsoft.com/office/drawing/2014/main" id="{EA91822A-C738-943D-8395-A8AB9415C842}"/>
                </a:ext>
              </a:extLst>
            </p:cNvPr>
            <p:cNvSpPr>
              <a:spLocks noChangeArrowheads="1"/>
            </p:cNvSpPr>
            <p:nvPr/>
          </p:nvSpPr>
          <p:spPr bwMode="auto">
            <a:xfrm>
              <a:off x="2672" y="2478"/>
              <a:ext cx="1605" cy="229"/>
            </a:xfrm>
            <a:prstGeom prst="flowChartDecision">
              <a:avLst/>
            </a:prstGeom>
            <a:solidFill>
              <a:srgbClr val="CCECFF"/>
            </a:solidFill>
            <a:ln w="9525">
              <a:solidFill>
                <a:srgbClr val="000000"/>
              </a:solidFill>
              <a:miter lim="800000"/>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sz="1600" b="1">
                <a:solidFill>
                  <a:srgbClr val="4138FA"/>
                </a:solidFill>
                <a:effectLst>
                  <a:outerShdw blurRad="38100" dist="38100" dir="2700000" algn="tl">
                    <a:srgbClr val="000000"/>
                  </a:outerShdw>
                </a:effectLst>
              </a:endParaRPr>
            </a:p>
          </p:txBody>
        </p:sp>
        <p:sp>
          <p:nvSpPr>
            <p:cNvPr id="19" name="Text Box 45">
              <a:extLst>
                <a:ext uri="{FF2B5EF4-FFF2-40B4-BE49-F238E27FC236}">
                  <a16:creationId xmlns:a16="http://schemas.microsoft.com/office/drawing/2014/main" id="{C110F08E-E7FB-563B-3545-19CAF1C5D970}"/>
                </a:ext>
              </a:extLst>
            </p:cNvPr>
            <p:cNvSpPr txBox="1">
              <a:spLocks noChangeArrowheads="1"/>
            </p:cNvSpPr>
            <p:nvPr/>
          </p:nvSpPr>
          <p:spPr bwMode="auto">
            <a:xfrm>
              <a:off x="3118" y="2499"/>
              <a:ext cx="891" cy="153"/>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S≤0 ?</a:t>
              </a:r>
            </a:p>
          </p:txBody>
        </p:sp>
        <p:sp>
          <p:nvSpPr>
            <p:cNvPr id="20" name="Text Box 46">
              <a:extLst>
                <a:ext uri="{FF2B5EF4-FFF2-40B4-BE49-F238E27FC236}">
                  <a16:creationId xmlns:a16="http://schemas.microsoft.com/office/drawing/2014/main" id="{A1E71DA4-EA05-5118-528D-29DB5AB8421C}"/>
                </a:ext>
              </a:extLst>
            </p:cNvPr>
            <p:cNvSpPr txBox="1">
              <a:spLocks noChangeArrowheads="1"/>
            </p:cNvSpPr>
            <p:nvPr/>
          </p:nvSpPr>
          <p:spPr bwMode="auto">
            <a:xfrm>
              <a:off x="2400" y="2361"/>
              <a:ext cx="355" cy="13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Courier New" panose="02070309020205020404" pitchFamily="49" charset="0"/>
                </a:rPr>
                <a:t>&gt;</a:t>
              </a: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1" name="Line 47">
              <a:extLst>
                <a:ext uri="{FF2B5EF4-FFF2-40B4-BE49-F238E27FC236}">
                  <a16:creationId xmlns:a16="http://schemas.microsoft.com/office/drawing/2014/main" id="{82C466E2-0B40-305F-4152-2F287703F884}"/>
                </a:ext>
              </a:extLst>
            </p:cNvPr>
            <p:cNvSpPr>
              <a:spLocks noChangeShapeType="1"/>
            </p:cNvSpPr>
            <p:nvPr/>
          </p:nvSpPr>
          <p:spPr bwMode="auto">
            <a:xfrm>
              <a:off x="3485" y="2703"/>
              <a:ext cx="0" cy="14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22" name="Line 48">
              <a:extLst>
                <a:ext uri="{FF2B5EF4-FFF2-40B4-BE49-F238E27FC236}">
                  <a16:creationId xmlns:a16="http://schemas.microsoft.com/office/drawing/2014/main" id="{41BDAB8B-87ED-7994-A788-4659FEEBE9F8}"/>
                </a:ext>
              </a:extLst>
            </p:cNvPr>
            <p:cNvSpPr>
              <a:spLocks noChangeShapeType="1"/>
            </p:cNvSpPr>
            <p:nvPr/>
          </p:nvSpPr>
          <p:spPr bwMode="auto">
            <a:xfrm>
              <a:off x="1945" y="2580"/>
              <a:ext cx="0" cy="12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Line 49">
              <a:extLst>
                <a:ext uri="{FF2B5EF4-FFF2-40B4-BE49-F238E27FC236}">
                  <a16:creationId xmlns:a16="http://schemas.microsoft.com/office/drawing/2014/main" id="{389FD747-17FD-0D60-A300-ECA113DE42ED}"/>
                </a:ext>
              </a:extLst>
            </p:cNvPr>
            <p:cNvSpPr>
              <a:spLocks noChangeShapeType="1"/>
            </p:cNvSpPr>
            <p:nvPr/>
          </p:nvSpPr>
          <p:spPr bwMode="auto">
            <a:xfrm>
              <a:off x="1945" y="2587"/>
              <a:ext cx="7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4" name="Line 50">
              <a:extLst>
                <a:ext uri="{FF2B5EF4-FFF2-40B4-BE49-F238E27FC236}">
                  <a16:creationId xmlns:a16="http://schemas.microsoft.com/office/drawing/2014/main" id="{51017B95-4F3D-15B3-6F22-05786F9CBB69}"/>
                </a:ext>
              </a:extLst>
            </p:cNvPr>
            <p:cNvSpPr>
              <a:spLocks noChangeShapeType="1"/>
            </p:cNvSpPr>
            <p:nvPr/>
          </p:nvSpPr>
          <p:spPr bwMode="auto">
            <a:xfrm>
              <a:off x="1953" y="3824"/>
              <a:ext cx="1527"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pSp>
      <p:sp>
        <p:nvSpPr>
          <p:cNvPr id="29" name="Text Box 54">
            <a:extLst>
              <a:ext uri="{FF2B5EF4-FFF2-40B4-BE49-F238E27FC236}">
                <a16:creationId xmlns:a16="http://schemas.microsoft.com/office/drawing/2014/main" id="{CF242B54-A778-B793-CD22-721B28FD47AE}"/>
              </a:ext>
            </a:extLst>
          </p:cNvPr>
          <p:cNvSpPr txBox="1">
            <a:spLocks noChangeArrowheads="1"/>
          </p:cNvSpPr>
          <p:nvPr/>
        </p:nvSpPr>
        <p:spPr bwMode="auto">
          <a:xfrm>
            <a:off x="9240520" y="5830290"/>
            <a:ext cx="21383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dirty="0">
                <a:solidFill>
                  <a:schemeClr val="tx1"/>
                </a:solidFill>
                <a:latin typeface="Times New Roman" panose="02020603050405020304" pitchFamily="18" charset="0"/>
              </a:rPr>
              <a:t>V </a:t>
            </a:r>
            <a:r>
              <a:rPr lang="zh-CN" altLang="en-US" sz="1600" b="0" dirty="0">
                <a:solidFill>
                  <a:schemeClr val="tx1"/>
                </a:solidFill>
                <a:latin typeface="Times New Roman" panose="02020603050405020304" pitchFamily="18" charset="0"/>
              </a:rPr>
              <a:t>操作原语流程图</a:t>
            </a:r>
          </a:p>
        </p:txBody>
      </p:sp>
    </p:spTree>
    <p:extLst>
      <p:ext uri="{BB962C8B-B14F-4D97-AF65-F5344CB8AC3E}">
        <p14:creationId xmlns:p14="http://schemas.microsoft.com/office/powerpoint/2010/main" val="246803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t>进程控制</a:t>
            </a:r>
          </a:p>
          <a:p>
            <a:r>
              <a:rPr lang="zh-CN" altLang="en-US" dirty="0"/>
              <a:t>进程的相互制约关系</a:t>
            </a:r>
          </a:p>
          <a:p>
            <a:r>
              <a:rPr lang="zh-CN" altLang="en-US" dirty="0"/>
              <a:t>进程同步机构</a:t>
            </a:r>
          </a:p>
          <a:p>
            <a:r>
              <a:rPr lang="zh-CN" altLang="en-US" dirty="0">
                <a:solidFill>
                  <a:srgbClr val="FF0000"/>
                </a:solidFill>
              </a:rPr>
              <a:t>进程互斥与同步的实现</a:t>
            </a:r>
            <a:endParaRPr lang="en-US" altLang="zh-CN" dirty="0">
              <a:solidFill>
                <a:srgbClr val="FF0000"/>
              </a:solidFill>
            </a:endParaRPr>
          </a:p>
          <a:p>
            <a:r>
              <a:rPr lang="zh-CN" altLang="en-US" dirty="0"/>
              <a:t>线程</a:t>
            </a:r>
            <a:endParaRPr lang="en-US" altLang="zh-CN" dirty="0"/>
          </a:p>
          <a:p>
            <a:r>
              <a:rPr lang="zh-CN" altLang="en-US" dirty="0"/>
              <a:t>进程调度</a:t>
            </a:r>
          </a:p>
        </p:txBody>
      </p:sp>
    </p:spTree>
    <p:extLst>
      <p:ext uri="{BB962C8B-B14F-4D97-AF65-F5344CB8AC3E}">
        <p14:creationId xmlns:p14="http://schemas.microsoft.com/office/powerpoint/2010/main" val="100324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D12F-5275-181D-2A94-9694456D99C3}"/>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a:extLst>
              <a:ext uri="{FF2B5EF4-FFF2-40B4-BE49-F238E27FC236}">
                <a16:creationId xmlns:a16="http://schemas.microsoft.com/office/drawing/2014/main" id="{3B86DD6A-BD97-5BD9-3240-24F60FCA77EE}"/>
              </a:ext>
            </a:extLst>
          </p:cNvPr>
          <p:cNvSpPr>
            <a:spLocks noGrp="1"/>
          </p:cNvSpPr>
          <p:nvPr>
            <p:ph idx="1"/>
          </p:nvPr>
        </p:nvSpPr>
        <p:spPr/>
        <p:txBody>
          <a:bodyPr/>
          <a:lstStyle/>
          <a:p>
            <a:pPr marL="469900" lvl="1" indent="0">
              <a:buNone/>
            </a:pPr>
            <a:r>
              <a:rPr lang="zh-CN" altLang="en-US" sz="2800" dirty="0">
                <a:solidFill>
                  <a:srgbClr val="000099"/>
                </a:solidFill>
                <a:latin typeface="Times New Roman" panose="02020603050405020304" pitchFamily="18" charset="0"/>
                <a:ea typeface="+mn-ea"/>
              </a:rPr>
              <a:t>② 顺序程序的特点</a:t>
            </a:r>
          </a:p>
          <a:p>
            <a:pPr lvl="2"/>
            <a:r>
              <a:rPr lang="zh-CN" altLang="en-US" sz="2400" dirty="0"/>
              <a:t>顺序性 </a:t>
            </a:r>
            <a:r>
              <a:rPr lang="en-US" altLang="zh-CN" sz="2400" dirty="0">
                <a:solidFill>
                  <a:schemeClr val="tx1"/>
                </a:solidFill>
              </a:rPr>
              <a:t>——</a:t>
            </a:r>
            <a:r>
              <a:rPr lang="en-US" altLang="zh-CN" sz="2400" dirty="0"/>
              <a:t> </a:t>
            </a:r>
            <a:r>
              <a:rPr lang="zh-CN" altLang="en-US" sz="2400" dirty="0">
                <a:solidFill>
                  <a:schemeClr val="tx1"/>
                </a:solidFill>
              </a:rPr>
              <a:t>处理机的操作严格按照程序所规定的顺序执行。</a:t>
            </a:r>
          </a:p>
          <a:p>
            <a:pPr lvl="2"/>
            <a:r>
              <a:rPr lang="zh-CN" altLang="en-US" sz="2400" dirty="0"/>
              <a:t>封闭性 </a:t>
            </a:r>
            <a:r>
              <a:rPr lang="en-US" altLang="zh-CN" sz="2400" dirty="0">
                <a:solidFill>
                  <a:schemeClr val="tx1"/>
                </a:solidFill>
              </a:rPr>
              <a:t>—— </a:t>
            </a:r>
            <a:r>
              <a:rPr lang="zh-CN" altLang="en-US" sz="2400" dirty="0">
                <a:solidFill>
                  <a:schemeClr val="tx1"/>
                </a:solidFill>
              </a:rPr>
              <a:t>程序一旦开始执行，其计算结果不受外界因素的影响。</a:t>
            </a:r>
          </a:p>
          <a:p>
            <a:pPr lvl="2"/>
            <a:r>
              <a:rPr lang="zh-CN" altLang="en-US" sz="2400" dirty="0"/>
              <a:t>可再现性 </a:t>
            </a:r>
            <a:r>
              <a:rPr lang="en-US" altLang="zh-CN" sz="2400" dirty="0">
                <a:solidFill>
                  <a:schemeClr val="tx1"/>
                </a:solidFill>
              </a:rPr>
              <a:t>—— </a:t>
            </a:r>
            <a:r>
              <a:rPr lang="zh-CN" altLang="en-US" sz="2400" dirty="0">
                <a:solidFill>
                  <a:schemeClr val="tx1"/>
                </a:solidFill>
              </a:rPr>
              <a:t>程序执行的结果与它的执行速度无关 </a:t>
            </a:r>
            <a:r>
              <a:rPr lang="en-US" altLang="zh-CN" sz="2400" dirty="0">
                <a:solidFill>
                  <a:schemeClr val="tx1"/>
                </a:solidFill>
              </a:rPr>
              <a:t>(</a:t>
            </a:r>
            <a:r>
              <a:rPr lang="zh-CN" altLang="en-US" sz="2400" dirty="0">
                <a:solidFill>
                  <a:schemeClr val="tx1"/>
                </a:solidFill>
              </a:rPr>
              <a:t>即与时间无关</a:t>
            </a:r>
            <a:r>
              <a:rPr lang="en-US" altLang="zh-CN" sz="2400" dirty="0">
                <a:solidFill>
                  <a:schemeClr val="tx1"/>
                </a:solidFill>
              </a:rPr>
              <a:t>)</a:t>
            </a:r>
            <a:r>
              <a:rPr lang="zh-CN" altLang="en-US" sz="2400" dirty="0">
                <a:solidFill>
                  <a:schemeClr val="tx1"/>
                </a:solidFill>
              </a:rPr>
              <a:t>，而只与初始条件有关。 </a:t>
            </a:r>
          </a:p>
        </p:txBody>
      </p:sp>
    </p:spTree>
    <p:extLst>
      <p:ext uri="{BB962C8B-B14F-4D97-AF65-F5344CB8AC3E}">
        <p14:creationId xmlns:p14="http://schemas.microsoft.com/office/powerpoint/2010/main" val="3778801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4" name="Rectangle 3">
            <a:extLst>
              <a:ext uri="{FF2B5EF4-FFF2-40B4-BE49-F238E27FC236}">
                <a16:creationId xmlns:a16="http://schemas.microsoft.com/office/drawing/2014/main" id="{0BA1C679-4B2B-E8D7-3C0B-98CA58F3087A}"/>
              </a:ext>
            </a:extLst>
          </p:cNvPr>
          <p:cNvSpPr>
            <a:spLocks noChangeArrowheads="1"/>
          </p:cNvSpPr>
          <p:nvPr/>
        </p:nvSpPr>
        <p:spPr bwMode="auto">
          <a:xfrm>
            <a:off x="487822" y="830079"/>
            <a:ext cx="8318500"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用上锁原语和开锁原语实现进程互斥</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框图描述 </a:t>
            </a:r>
          </a:p>
        </p:txBody>
      </p:sp>
      <p:grpSp>
        <p:nvGrpSpPr>
          <p:cNvPr id="5" name="Group 72">
            <a:extLst>
              <a:ext uri="{FF2B5EF4-FFF2-40B4-BE49-F238E27FC236}">
                <a16:creationId xmlns:a16="http://schemas.microsoft.com/office/drawing/2014/main" id="{C20BECDD-80C4-9019-3583-6AAD85890196}"/>
              </a:ext>
            </a:extLst>
          </p:cNvPr>
          <p:cNvGrpSpPr>
            <a:grpSpLocks/>
          </p:cNvGrpSpPr>
          <p:nvPr/>
        </p:nvGrpSpPr>
        <p:grpSpPr bwMode="auto">
          <a:xfrm>
            <a:off x="3799347" y="1938154"/>
            <a:ext cx="5006975" cy="3605213"/>
            <a:chOff x="621" y="1205"/>
            <a:chExt cx="3154" cy="2271"/>
          </a:xfrm>
        </p:grpSpPr>
        <p:grpSp>
          <p:nvGrpSpPr>
            <p:cNvPr id="6" name="Group 62">
              <a:extLst>
                <a:ext uri="{FF2B5EF4-FFF2-40B4-BE49-F238E27FC236}">
                  <a16:creationId xmlns:a16="http://schemas.microsoft.com/office/drawing/2014/main" id="{D0BBFA15-2C2F-7A32-E529-B83CBF240467}"/>
                </a:ext>
              </a:extLst>
            </p:cNvPr>
            <p:cNvGrpSpPr>
              <a:grpSpLocks/>
            </p:cNvGrpSpPr>
            <p:nvPr/>
          </p:nvGrpSpPr>
          <p:grpSpPr bwMode="auto">
            <a:xfrm>
              <a:off x="621" y="1205"/>
              <a:ext cx="1352" cy="2271"/>
              <a:chOff x="621" y="1214"/>
              <a:chExt cx="1352" cy="2271"/>
            </a:xfrm>
          </p:grpSpPr>
          <p:sp>
            <p:nvSpPr>
              <p:cNvPr id="16" name="Text Box 45">
                <a:extLst>
                  <a:ext uri="{FF2B5EF4-FFF2-40B4-BE49-F238E27FC236}">
                    <a16:creationId xmlns:a16="http://schemas.microsoft.com/office/drawing/2014/main" id="{FDEB8F37-4940-A205-C539-7D6E2C9B6E19}"/>
                  </a:ext>
                </a:extLst>
              </p:cNvPr>
              <p:cNvSpPr txBox="1">
                <a:spLocks noChangeArrowheads="1"/>
              </p:cNvSpPr>
              <p:nvPr/>
            </p:nvSpPr>
            <p:spPr bwMode="auto">
              <a:xfrm>
                <a:off x="826" y="1805"/>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dirty="0">
                    <a:solidFill>
                      <a:schemeClr val="tx1"/>
                    </a:solidFill>
                    <a:latin typeface="Times New Roman" panose="02020603050405020304" pitchFamily="18" charset="0"/>
                  </a:rPr>
                  <a:t>上锁原语</a:t>
                </a:r>
              </a:p>
            </p:txBody>
          </p:sp>
          <p:sp>
            <p:nvSpPr>
              <p:cNvPr id="17" name="Text Box 46">
                <a:extLst>
                  <a:ext uri="{FF2B5EF4-FFF2-40B4-BE49-F238E27FC236}">
                    <a16:creationId xmlns:a16="http://schemas.microsoft.com/office/drawing/2014/main" id="{F21B9316-6E2C-1F97-D974-0A3FEB3D986C}"/>
                  </a:ext>
                </a:extLst>
              </p:cNvPr>
              <p:cNvSpPr txBox="1">
                <a:spLocks noChangeArrowheads="1"/>
              </p:cNvSpPr>
              <p:nvPr/>
            </p:nvSpPr>
            <p:spPr bwMode="auto">
              <a:xfrm>
                <a:off x="621" y="2314"/>
                <a:ext cx="1352" cy="28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18" name="Text Box 47">
                <a:extLst>
                  <a:ext uri="{FF2B5EF4-FFF2-40B4-BE49-F238E27FC236}">
                    <a16:creationId xmlns:a16="http://schemas.microsoft.com/office/drawing/2014/main" id="{483B0814-C509-7157-A0B1-6E8FD61622CC}"/>
                  </a:ext>
                </a:extLst>
              </p:cNvPr>
              <p:cNvSpPr txBox="1">
                <a:spLocks noChangeArrowheads="1"/>
              </p:cNvSpPr>
              <p:nvPr/>
            </p:nvSpPr>
            <p:spPr bwMode="auto">
              <a:xfrm>
                <a:off x="968" y="1214"/>
                <a:ext cx="71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p>
            </p:txBody>
          </p:sp>
          <p:sp>
            <p:nvSpPr>
              <p:cNvPr id="19" name="Line 48">
                <a:extLst>
                  <a:ext uri="{FF2B5EF4-FFF2-40B4-BE49-F238E27FC236}">
                    <a16:creationId xmlns:a16="http://schemas.microsoft.com/office/drawing/2014/main" id="{C59DF2FC-5CDE-54CE-B90A-F74BD6A1B26D}"/>
                  </a:ext>
                </a:extLst>
              </p:cNvPr>
              <p:cNvSpPr>
                <a:spLocks noChangeShapeType="1"/>
              </p:cNvSpPr>
              <p:nvPr/>
            </p:nvSpPr>
            <p:spPr bwMode="auto">
              <a:xfrm>
                <a:off x="1297" y="1488"/>
                <a:ext cx="0" cy="317"/>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49">
                <a:extLst>
                  <a:ext uri="{FF2B5EF4-FFF2-40B4-BE49-F238E27FC236}">
                    <a16:creationId xmlns:a16="http://schemas.microsoft.com/office/drawing/2014/main" id="{1425F5A1-40E9-9379-CCF4-F0F106C7FABE}"/>
                  </a:ext>
                </a:extLst>
              </p:cNvPr>
              <p:cNvSpPr>
                <a:spLocks noChangeShapeType="1"/>
              </p:cNvSpPr>
              <p:nvPr/>
            </p:nvSpPr>
            <p:spPr bwMode="auto">
              <a:xfrm>
                <a:off x="1306" y="2082"/>
                <a:ext cx="0" cy="237"/>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50">
                <a:extLst>
                  <a:ext uri="{FF2B5EF4-FFF2-40B4-BE49-F238E27FC236}">
                    <a16:creationId xmlns:a16="http://schemas.microsoft.com/office/drawing/2014/main" id="{ABACCBCF-C07A-701D-F175-29C3FFDEEEEF}"/>
                  </a:ext>
                </a:extLst>
              </p:cNvPr>
              <p:cNvSpPr>
                <a:spLocks noChangeShapeType="1"/>
              </p:cNvSpPr>
              <p:nvPr/>
            </p:nvSpPr>
            <p:spPr bwMode="auto">
              <a:xfrm>
                <a:off x="1297" y="2595"/>
                <a:ext cx="0" cy="238"/>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Line 51">
                <a:extLst>
                  <a:ext uri="{FF2B5EF4-FFF2-40B4-BE49-F238E27FC236}">
                    <a16:creationId xmlns:a16="http://schemas.microsoft.com/office/drawing/2014/main" id="{1BDD88B0-2DC8-6172-BC19-1D4B9D217E28}"/>
                  </a:ext>
                </a:extLst>
              </p:cNvPr>
              <p:cNvSpPr>
                <a:spLocks noChangeShapeType="1"/>
              </p:cNvSpPr>
              <p:nvPr/>
            </p:nvSpPr>
            <p:spPr bwMode="auto">
              <a:xfrm>
                <a:off x="1297" y="3092"/>
                <a:ext cx="0" cy="393"/>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3" name="Text Box 52">
                <a:extLst>
                  <a:ext uri="{FF2B5EF4-FFF2-40B4-BE49-F238E27FC236}">
                    <a16:creationId xmlns:a16="http://schemas.microsoft.com/office/drawing/2014/main" id="{BE38B2C2-2EAC-8028-7E86-88C98CBA807F}"/>
                  </a:ext>
                </a:extLst>
              </p:cNvPr>
              <p:cNvSpPr txBox="1">
                <a:spLocks noChangeArrowheads="1"/>
              </p:cNvSpPr>
              <p:nvPr/>
            </p:nvSpPr>
            <p:spPr bwMode="auto">
              <a:xfrm>
                <a:off x="825" y="2818"/>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rPr>
                  <a:t>开锁原语</a:t>
                </a:r>
              </a:p>
            </p:txBody>
          </p:sp>
        </p:grpSp>
        <p:grpSp>
          <p:nvGrpSpPr>
            <p:cNvPr id="7" name="Group 63">
              <a:extLst>
                <a:ext uri="{FF2B5EF4-FFF2-40B4-BE49-F238E27FC236}">
                  <a16:creationId xmlns:a16="http://schemas.microsoft.com/office/drawing/2014/main" id="{C4EE9F69-7557-4559-5B9F-0F3F72D35533}"/>
                </a:ext>
              </a:extLst>
            </p:cNvPr>
            <p:cNvGrpSpPr>
              <a:grpSpLocks/>
            </p:cNvGrpSpPr>
            <p:nvPr/>
          </p:nvGrpSpPr>
          <p:grpSpPr bwMode="auto">
            <a:xfrm>
              <a:off x="2423" y="1205"/>
              <a:ext cx="1352" cy="2271"/>
              <a:chOff x="621" y="1214"/>
              <a:chExt cx="1352" cy="2271"/>
            </a:xfrm>
          </p:grpSpPr>
          <p:sp>
            <p:nvSpPr>
              <p:cNvPr id="8" name="Text Box 64">
                <a:extLst>
                  <a:ext uri="{FF2B5EF4-FFF2-40B4-BE49-F238E27FC236}">
                    <a16:creationId xmlns:a16="http://schemas.microsoft.com/office/drawing/2014/main" id="{D09D0C2A-3558-0CA9-F763-1181CD39C351}"/>
                  </a:ext>
                </a:extLst>
              </p:cNvPr>
              <p:cNvSpPr txBox="1">
                <a:spLocks noChangeArrowheads="1"/>
              </p:cNvSpPr>
              <p:nvPr/>
            </p:nvSpPr>
            <p:spPr bwMode="auto">
              <a:xfrm>
                <a:off x="826" y="1805"/>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上锁原语</a:t>
                </a:r>
              </a:p>
            </p:txBody>
          </p:sp>
          <p:sp>
            <p:nvSpPr>
              <p:cNvPr id="9" name="Text Box 65">
                <a:extLst>
                  <a:ext uri="{FF2B5EF4-FFF2-40B4-BE49-F238E27FC236}">
                    <a16:creationId xmlns:a16="http://schemas.microsoft.com/office/drawing/2014/main" id="{507D2936-644F-4E1B-1D55-D10CE1EC72E6}"/>
                  </a:ext>
                </a:extLst>
              </p:cNvPr>
              <p:cNvSpPr txBox="1">
                <a:spLocks noChangeArrowheads="1"/>
              </p:cNvSpPr>
              <p:nvPr/>
            </p:nvSpPr>
            <p:spPr bwMode="auto">
              <a:xfrm>
                <a:off x="621" y="2314"/>
                <a:ext cx="1352" cy="28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10" name="Text Box 66">
                <a:extLst>
                  <a:ext uri="{FF2B5EF4-FFF2-40B4-BE49-F238E27FC236}">
                    <a16:creationId xmlns:a16="http://schemas.microsoft.com/office/drawing/2014/main" id="{C7F4432B-65E4-93F8-27D9-5AD1327A5BFD}"/>
                  </a:ext>
                </a:extLst>
              </p:cNvPr>
              <p:cNvSpPr txBox="1">
                <a:spLocks noChangeArrowheads="1"/>
              </p:cNvSpPr>
              <p:nvPr/>
            </p:nvSpPr>
            <p:spPr bwMode="auto">
              <a:xfrm>
                <a:off x="968" y="1214"/>
                <a:ext cx="71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p>
            </p:txBody>
          </p:sp>
          <p:sp>
            <p:nvSpPr>
              <p:cNvPr id="11" name="Line 67">
                <a:extLst>
                  <a:ext uri="{FF2B5EF4-FFF2-40B4-BE49-F238E27FC236}">
                    <a16:creationId xmlns:a16="http://schemas.microsoft.com/office/drawing/2014/main" id="{E5E909F1-D52D-E5D8-2926-71785B75BE6F}"/>
                  </a:ext>
                </a:extLst>
              </p:cNvPr>
              <p:cNvSpPr>
                <a:spLocks noChangeShapeType="1"/>
              </p:cNvSpPr>
              <p:nvPr/>
            </p:nvSpPr>
            <p:spPr bwMode="auto">
              <a:xfrm>
                <a:off x="1297" y="1488"/>
                <a:ext cx="0" cy="317"/>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68">
                <a:extLst>
                  <a:ext uri="{FF2B5EF4-FFF2-40B4-BE49-F238E27FC236}">
                    <a16:creationId xmlns:a16="http://schemas.microsoft.com/office/drawing/2014/main" id="{1BFF9E52-1267-D544-2AA9-E1378FC1B0E1}"/>
                  </a:ext>
                </a:extLst>
              </p:cNvPr>
              <p:cNvSpPr>
                <a:spLocks noChangeShapeType="1"/>
              </p:cNvSpPr>
              <p:nvPr/>
            </p:nvSpPr>
            <p:spPr bwMode="auto">
              <a:xfrm>
                <a:off x="1306" y="2082"/>
                <a:ext cx="0" cy="237"/>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69">
                <a:extLst>
                  <a:ext uri="{FF2B5EF4-FFF2-40B4-BE49-F238E27FC236}">
                    <a16:creationId xmlns:a16="http://schemas.microsoft.com/office/drawing/2014/main" id="{19BA742E-4D1F-AB1D-20F0-0EECD9596482}"/>
                  </a:ext>
                </a:extLst>
              </p:cNvPr>
              <p:cNvSpPr>
                <a:spLocks noChangeShapeType="1"/>
              </p:cNvSpPr>
              <p:nvPr/>
            </p:nvSpPr>
            <p:spPr bwMode="auto">
              <a:xfrm>
                <a:off x="1297" y="2595"/>
                <a:ext cx="0" cy="238"/>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Line 70">
                <a:extLst>
                  <a:ext uri="{FF2B5EF4-FFF2-40B4-BE49-F238E27FC236}">
                    <a16:creationId xmlns:a16="http://schemas.microsoft.com/office/drawing/2014/main" id="{7F058973-57A4-C9FF-2F4B-50DDAE6F6772}"/>
                  </a:ext>
                </a:extLst>
              </p:cNvPr>
              <p:cNvSpPr>
                <a:spLocks noChangeShapeType="1"/>
              </p:cNvSpPr>
              <p:nvPr/>
            </p:nvSpPr>
            <p:spPr bwMode="auto">
              <a:xfrm>
                <a:off x="1297" y="3092"/>
                <a:ext cx="0" cy="393"/>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5" name="Text Box 71">
                <a:extLst>
                  <a:ext uri="{FF2B5EF4-FFF2-40B4-BE49-F238E27FC236}">
                    <a16:creationId xmlns:a16="http://schemas.microsoft.com/office/drawing/2014/main" id="{8F00D477-97C1-A9A3-F323-F35376FDB5CE}"/>
                  </a:ext>
                </a:extLst>
              </p:cNvPr>
              <p:cNvSpPr txBox="1">
                <a:spLocks noChangeArrowheads="1"/>
              </p:cNvSpPr>
              <p:nvPr/>
            </p:nvSpPr>
            <p:spPr bwMode="auto">
              <a:xfrm>
                <a:off x="825" y="2818"/>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rPr>
                  <a:t>开锁原语</a:t>
                </a:r>
              </a:p>
            </p:txBody>
          </p:sp>
        </p:grpSp>
      </p:grpSp>
      <p:sp>
        <p:nvSpPr>
          <p:cNvPr id="24" name="Text Box 73">
            <a:extLst>
              <a:ext uri="{FF2B5EF4-FFF2-40B4-BE49-F238E27FC236}">
                <a16:creationId xmlns:a16="http://schemas.microsoft.com/office/drawing/2014/main" id="{1081CEA2-EEA8-DB02-E41A-363D0BC39D64}"/>
              </a:ext>
            </a:extLst>
          </p:cNvPr>
          <p:cNvSpPr txBox="1">
            <a:spLocks noChangeArrowheads="1"/>
          </p:cNvSpPr>
          <p:nvPr/>
        </p:nvSpPr>
        <p:spPr bwMode="auto">
          <a:xfrm>
            <a:off x="4466097" y="5711642"/>
            <a:ext cx="377507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两个进程利用上锁、开锁原语实现互斥</a:t>
            </a:r>
          </a:p>
        </p:txBody>
      </p:sp>
    </p:spTree>
    <p:extLst>
      <p:ext uri="{BB962C8B-B14F-4D97-AF65-F5344CB8AC3E}">
        <p14:creationId xmlns:p14="http://schemas.microsoft.com/office/powerpoint/2010/main" val="999106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24">
            <a:extLst>
              <a:ext uri="{FF2B5EF4-FFF2-40B4-BE49-F238E27FC236}">
                <a16:creationId xmlns:a16="http://schemas.microsoft.com/office/drawing/2014/main" id="{67E230E5-C470-E4AB-A9AB-E83D51CC5A55}"/>
              </a:ext>
            </a:extLst>
          </p:cNvPr>
          <p:cNvSpPr>
            <a:spLocks noChangeArrowheads="1"/>
          </p:cNvSpPr>
          <p:nvPr/>
        </p:nvSpPr>
        <p:spPr bwMode="auto">
          <a:xfrm>
            <a:off x="752892" y="923925"/>
            <a:ext cx="9058275" cy="52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程序描述</a:t>
            </a:r>
          </a:p>
          <a:p>
            <a:pPr algn="just" eaLnBrk="1" hangingPunct="1">
              <a:lnSpc>
                <a:spcPct val="130000"/>
              </a:lnSpc>
              <a:buClr>
                <a:schemeClr val="tx2"/>
              </a:buClr>
              <a:buSzPct val="95000"/>
              <a:buFont typeface="Wingdings" panose="05000000000000000000" pitchFamily="2" charset="2"/>
              <a:buNone/>
              <a:defRPr/>
            </a:pPr>
            <a:r>
              <a:rPr lang="zh-CN" altLang="en-US" sz="1400" b="0" dirty="0">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程序  </a:t>
            </a:r>
            <a:r>
              <a:rPr lang="en-US" altLang="zh-CN" sz="2000" b="1" dirty="0">
                <a:solidFill>
                  <a:schemeClr val="tx1"/>
                </a:solidFill>
                <a:effectLst/>
                <a:latin typeface="Times New Roman" panose="02020603050405020304" pitchFamily="18" charset="0"/>
              </a:rPr>
              <a:t>task1</a:t>
            </a: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main( )                                                  p</a:t>
            </a:r>
            <a:r>
              <a:rPr lang="en-US" altLang="zh-CN" sz="2000" b="1" baseline="-25000" dirty="0">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                    p</a:t>
            </a:r>
            <a:r>
              <a:rPr lang="en-US" altLang="zh-CN" sz="2000" b="1" baseline="-25000" dirty="0">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                                                             {                         { </a:t>
            </a:r>
          </a:p>
          <a:p>
            <a:pPr algn="just" eaLnBrk="1" hangingPunct="1">
              <a:lnSpc>
                <a:spcPct val="130000"/>
              </a:lnSpc>
              <a:buClr>
                <a:schemeClr val="tx2"/>
              </a:buClr>
              <a:buSzPct val="95000"/>
              <a:buFont typeface="Wingdings" panose="05000000000000000000" pitchFamily="2" charset="2"/>
              <a:buNone/>
              <a:defRPr/>
            </a:pPr>
            <a:r>
              <a:rPr lang="en-US" altLang="zh-CN" sz="1600" b="1" dirty="0">
                <a:solidFill>
                  <a:schemeClr val="tx1"/>
                </a:solidFill>
                <a:effectLst/>
                <a:latin typeface="Times New Roman" panose="02020603050405020304" pitchFamily="18" charset="0"/>
              </a:rPr>
              <a:t>         </a:t>
            </a:r>
            <a:r>
              <a:rPr lang="en-US" altLang="zh-CN" sz="1800" b="1" dirty="0">
                <a:solidFill>
                  <a:schemeClr val="tx1"/>
                </a:solidFill>
                <a:effectLst/>
                <a:latin typeface="Times New Roman" panose="02020603050405020304" pitchFamily="18" charset="0"/>
              </a:rPr>
              <a:t>int w=1</a:t>
            </a:r>
            <a:r>
              <a:rPr lang="zh-CN" altLang="en-US" sz="1800" b="1" dirty="0">
                <a:solidFill>
                  <a:schemeClr val="tx1"/>
                </a:solidFill>
                <a:effectLst/>
                <a:latin typeface="Times New Roman" panose="02020603050405020304" pitchFamily="18" charset="0"/>
              </a:rPr>
              <a:t>；       ∕* 互斥锁 *∕                         </a:t>
            </a:r>
            <a:r>
              <a:rPr lang="zh-CN" altLang="en-US" sz="1800" b="1" dirty="0">
                <a:solidFill>
                  <a:schemeClr val="tx1"/>
                </a:solidFill>
                <a:effectLst/>
                <a:latin typeface="Times New Roman" panose="02020603050405020304" pitchFamily="18" charset="0"/>
                <a:sym typeface="MT Extra" panose="05050102010205020202" pitchFamily="18" charset="2"/>
              </a:rPr>
              <a:t>                           </a:t>
            </a: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cobegin</a:t>
            </a:r>
            <a:r>
              <a:rPr lang="en-US" altLang="zh-CN" sz="2000" b="1" dirty="0">
                <a:solidFill>
                  <a:schemeClr val="tx1"/>
                </a:solidFill>
                <a:effectLst/>
                <a:latin typeface="Times New Roman" panose="02020603050405020304" pitchFamily="18" charset="0"/>
              </a:rPr>
              <a:t>                                               lock(w)</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lock(w)</a:t>
            </a:r>
            <a:r>
              <a:rPr lang="zh-CN" altLang="en-US" sz="2000" b="1" dirty="0">
                <a:solidFill>
                  <a:schemeClr val="tx1"/>
                </a:solidFill>
                <a:effectLst/>
                <a:latin typeface="Times New Roman" panose="02020603050405020304" pitchFamily="18" charset="0"/>
              </a:rPr>
              <a:t>；</a:t>
            </a: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p</a:t>
            </a:r>
            <a:r>
              <a:rPr lang="en-US" altLang="zh-CN" sz="2000" b="1" baseline="-25000" dirty="0">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cs</a:t>
            </a:r>
            <a:r>
              <a:rPr lang="en-US" altLang="zh-CN" sz="2000" b="1" baseline="-25000" dirty="0" err="1">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cs</a:t>
            </a:r>
            <a:r>
              <a:rPr lang="en-US" altLang="zh-CN" sz="2000" b="1" baseline="-25000" dirty="0" err="1">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a:t>
            </a: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p</a:t>
            </a:r>
            <a:r>
              <a:rPr lang="en-US" altLang="zh-CN" sz="2000" b="1" baseline="-25000" dirty="0">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unlock(w)</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unlock(w)</a:t>
            </a:r>
            <a:r>
              <a:rPr lang="zh-CN" altLang="en-US" sz="2000" b="1" dirty="0">
                <a:solidFill>
                  <a:schemeClr val="tx1"/>
                </a:solidFill>
                <a:effectLst/>
                <a:latin typeface="Times New Roman" panose="02020603050405020304" pitchFamily="18" charset="0"/>
              </a:rPr>
              <a:t>；</a:t>
            </a: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coend</a:t>
            </a:r>
            <a:r>
              <a:rPr lang="en-US" altLang="zh-CN"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sym typeface="MT Extra" panose="05050102010205020202" pitchFamily="18" charset="2"/>
              </a:rPr>
              <a:t>                         </a:t>
            </a:r>
            <a:r>
              <a:rPr lang="en-US" altLang="zh-CN" sz="2000" b="1" dirty="0">
                <a:solidFill>
                  <a:schemeClr val="tx1"/>
                </a:solidFill>
                <a:effectLst/>
                <a:latin typeface="Times New Roman" panose="02020603050405020304" pitchFamily="18" charset="0"/>
              </a:rPr>
              <a:t> </a:t>
            </a: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                                                             }                         }      </a:t>
            </a:r>
          </a:p>
        </p:txBody>
      </p:sp>
    </p:spTree>
    <p:extLst>
      <p:ext uri="{BB962C8B-B14F-4D97-AF65-F5344CB8AC3E}">
        <p14:creationId xmlns:p14="http://schemas.microsoft.com/office/powerpoint/2010/main" val="213498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305667F0-E596-C30C-7E21-DF6D7DB2DA87}"/>
              </a:ext>
            </a:extLst>
          </p:cNvPr>
          <p:cNvSpPr>
            <a:spLocks noChangeArrowheads="1"/>
          </p:cNvSpPr>
          <p:nvPr/>
        </p:nvSpPr>
        <p:spPr bwMode="auto">
          <a:xfrm>
            <a:off x="487822" y="836613"/>
            <a:ext cx="8318500"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用信号灯的</a:t>
            </a:r>
            <a:r>
              <a:rPr lang="en-US" altLang="zh-CN" sz="2800" b="1" dirty="0">
                <a:solidFill>
                  <a:srgbClr val="335F90"/>
                </a:solidFill>
                <a:latin typeface="Times New Roman" panose="02020603050405020304" pitchFamily="18" charset="0"/>
              </a:rPr>
              <a:t>P</a:t>
            </a:r>
            <a:r>
              <a:rPr lang="zh-CN" altLang="en-US" sz="2800" b="1" dirty="0">
                <a:solidFill>
                  <a:srgbClr val="335F90"/>
                </a:solidFill>
                <a:latin typeface="Times New Roman" panose="02020603050405020304" pitchFamily="18" charset="0"/>
              </a:rPr>
              <a:t>、</a:t>
            </a:r>
            <a:r>
              <a:rPr lang="en-US" altLang="zh-CN" sz="2800" b="1" dirty="0">
                <a:solidFill>
                  <a:srgbClr val="335F90"/>
                </a:solidFill>
                <a:latin typeface="Times New Roman" panose="02020603050405020304" pitchFamily="18" charset="0"/>
              </a:rPr>
              <a:t>V</a:t>
            </a:r>
            <a:r>
              <a:rPr lang="zh-CN" altLang="en-US" sz="2800" b="1" dirty="0">
                <a:solidFill>
                  <a:srgbClr val="335F90"/>
                </a:solidFill>
                <a:latin typeface="Times New Roman" panose="02020603050405020304" pitchFamily="18" charset="0"/>
              </a:rPr>
              <a:t>操作实现互斥</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框图描述  </a:t>
            </a:r>
            <a:r>
              <a:rPr lang="zh-CN" altLang="en-US" sz="2800" dirty="0">
                <a:solidFill>
                  <a:srgbClr val="A50021"/>
                </a:solidFill>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设：</a:t>
            </a:r>
            <a:r>
              <a:rPr lang="en-US" altLang="zh-CN" sz="2400" b="0" dirty="0">
                <a:solidFill>
                  <a:schemeClr val="tx1"/>
                </a:solidFill>
                <a:effectLst/>
                <a:latin typeface="Times New Roman" panose="02020603050405020304" pitchFamily="18" charset="0"/>
              </a:rPr>
              <a:t>mutex</a:t>
            </a:r>
            <a:r>
              <a:rPr lang="zh-CN" altLang="en-US" sz="2400" b="0" dirty="0">
                <a:solidFill>
                  <a:schemeClr val="tx1"/>
                </a:solidFill>
                <a:effectLst/>
                <a:latin typeface="Times New Roman" panose="02020603050405020304" pitchFamily="18" charset="0"/>
              </a:rPr>
              <a:t>为互斥信号灯，初值为</a:t>
            </a:r>
            <a:r>
              <a:rPr lang="en-US" altLang="zh-CN" sz="2400" b="0" dirty="0">
                <a:solidFill>
                  <a:schemeClr val="tx1"/>
                </a:solidFill>
                <a:effectLst/>
                <a:latin typeface="Times New Roman" panose="02020603050405020304" pitchFamily="18" charset="0"/>
              </a:rPr>
              <a:t>1</a:t>
            </a:r>
            <a:r>
              <a:rPr lang="zh-CN" altLang="en-US" sz="2400" b="0" dirty="0">
                <a:solidFill>
                  <a:schemeClr val="tx1"/>
                </a:solidFill>
                <a:effectLst/>
                <a:latin typeface="Times New Roman" panose="02020603050405020304" pitchFamily="18" charset="0"/>
              </a:rPr>
              <a:t>。</a:t>
            </a:r>
          </a:p>
        </p:txBody>
      </p:sp>
      <p:grpSp>
        <p:nvGrpSpPr>
          <p:cNvPr id="4" name="Group 34">
            <a:extLst>
              <a:ext uri="{FF2B5EF4-FFF2-40B4-BE49-F238E27FC236}">
                <a16:creationId xmlns:a16="http://schemas.microsoft.com/office/drawing/2014/main" id="{6DD7A6F1-8B96-F0FF-D2BF-3D5E95CF9272}"/>
              </a:ext>
            </a:extLst>
          </p:cNvPr>
          <p:cNvGrpSpPr>
            <a:grpSpLocks/>
          </p:cNvGrpSpPr>
          <p:nvPr/>
        </p:nvGrpSpPr>
        <p:grpSpPr bwMode="auto">
          <a:xfrm>
            <a:off x="3039728" y="2005203"/>
            <a:ext cx="4672012" cy="3357562"/>
            <a:chOff x="621" y="1547"/>
            <a:chExt cx="2943" cy="2115"/>
          </a:xfrm>
        </p:grpSpPr>
        <p:grpSp>
          <p:nvGrpSpPr>
            <p:cNvPr id="5" name="Group 24">
              <a:extLst>
                <a:ext uri="{FF2B5EF4-FFF2-40B4-BE49-F238E27FC236}">
                  <a16:creationId xmlns:a16="http://schemas.microsoft.com/office/drawing/2014/main" id="{477344C9-A3C3-E550-FF9C-E637CE8FED75}"/>
                </a:ext>
              </a:extLst>
            </p:cNvPr>
            <p:cNvGrpSpPr>
              <a:grpSpLocks/>
            </p:cNvGrpSpPr>
            <p:nvPr/>
          </p:nvGrpSpPr>
          <p:grpSpPr bwMode="auto">
            <a:xfrm>
              <a:off x="621" y="1547"/>
              <a:ext cx="1352" cy="2115"/>
              <a:chOff x="621" y="1547"/>
              <a:chExt cx="1352" cy="2115"/>
            </a:xfrm>
          </p:grpSpPr>
          <p:sp>
            <p:nvSpPr>
              <p:cNvPr id="15" name="Text Box 7">
                <a:extLst>
                  <a:ext uri="{FF2B5EF4-FFF2-40B4-BE49-F238E27FC236}">
                    <a16:creationId xmlns:a16="http://schemas.microsoft.com/office/drawing/2014/main" id="{758A28AB-76D2-8BC1-AB0B-F110DEBC9A91}"/>
                  </a:ext>
                </a:extLst>
              </p:cNvPr>
              <p:cNvSpPr txBox="1">
                <a:spLocks noChangeArrowheads="1"/>
              </p:cNvSpPr>
              <p:nvPr/>
            </p:nvSpPr>
            <p:spPr bwMode="auto">
              <a:xfrm>
                <a:off x="826" y="2138"/>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dirty="0">
                    <a:solidFill>
                      <a:schemeClr val="tx1"/>
                    </a:solidFill>
                    <a:latin typeface="Times New Roman" panose="02020603050405020304" pitchFamily="18" charset="0"/>
                  </a:rPr>
                  <a:t>p(mutex)</a:t>
                </a:r>
              </a:p>
            </p:txBody>
          </p:sp>
          <p:sp>
            <p:nvSpPr>
              <p:cNvPr id="16" name="Text Box 8">
                <a:extLst>
                  <a:ext uri="{FF2B5EF4-FFF2-40B4-BE49-F238E27FC236}">
                    <a16:creationId xmlns:a16="http://schemas.microsoft.com/office/drawing/2014/main" id="{74C183FF-7707-A9F8-7F8B-723BA722A72A}"/>
                  </a:ext>
                </a:extLst>
              </p:cNvPr>
              <p:cNvSpPr txBox="1">
                <a:spLocks noChangeArrowheads="1"/>
              </p:cNvSpPr>
              <p:nvPr/>
            </p:nvSpPr>
            <p:spPr bwMode="auto">
              <a:xfrm>
                <a:off x="621" y="2647"/>
                <a:ext cx="1352" cy="28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17" name="Text Box 9">
                <a:extLst>
                  <a:ext uri="{FF2B5EF4-FFF2-40B4-BE49-F238E27FC236}">
                    <a16:creationId xmlns:a16="http://schemas.microsoft.com/office/drawing/2014/main" id="{E40D28E1-4E3B-3FF9-8F43-184511BBFF02}"/>
                  </a:ext>
                </a:extLst>
              </p:cNvPr>
              <p:cNvSpPr txBox="1">
                <a:spLocks noChangeArrowheads="1"/>
              </p:cNvSpPr>
              <p:nvPr/>
            </p:nvSpPr>
            <p:spPr bwMode="auto">
              <a:xfrm>
                <a:off x="1013" y="1547"/>
                <a:ext cx="558" cy="36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p>
            </p:txBody>
          </p:sp>
          <p:sp>
            <p:nvSpPr>
              <p:cNvPr id="18" name="Line 10">
                <a:extLst>
                  <a:ext uri="{FF2B5EF4-FFF2-40B4-BE49-F238E27FC236}">
                    <a16:creationId xmlns:a16="http://schemas.microsoft.com/office/drawing/2014/main" id="{82DBBF7B-6EAF-5D1C-8CEA-7A3B1C69BFAC}"/>
                  </a:ext>
                </a:extLst>
              </p:cNvPr>
              <p:cNvSpPr>
                <a:spLocks noChangeShapeType="1"/>
              </p:cNvSpPr>
              <p:nvPr/>
            </p:nvSpPr>
            <p:spPr bwMode="auto">
              <a:xfrm>
                <a:off x="1297" y="1821"/>
                <a:ext cx="0" cy="31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Line 11">
                <a:extLst>
                  <a:ext uri="{FF2B5EF4-FFF2-40B4-BE49-F238E27FC236}">
                    <a16:creationId xmlns:a16="http://schemas.microsoft.com/office/drawing/2014/main" id="{F4C02BF9-47FC-67E5-5599-F1699A01EA33}"/>
                  </a:ext>
                </a:extLst>
              </p:cNvPr>
              <p:cNvSpPr>
                <a:spLocks noChangeShapeType="1"/>
              </p:cNvSpPr>
              <p:nvPr/>
            </p:nvSpPr>
            <p:spPr bwMode="auto">
              <a:xfrm>
                <a:off x="1306" y="2415"/>
                <a:ext cx="0" cy="23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12">
                <a:extLst>
                  <a:ext uri="{FF2B5EF4-FFF2-40B4-BE49-F238E27FC236}">
                    <a16:creationId xmlns:a16="http://schemas.microsoft.com/office/drawing/2014/main" id="{671F7299-41A0-2B70-117F-D94A69D940DB}"/>
                  </a:ext>
                </a:extLst>
              </p:cNvPr>
              <p:cNvSpPr>
                <a:spLocks noChangeShapeType="1"/>
              </p:cNvSpPr>
              <p:nvPr/>
            </p:nvSpPr>
            <p:spPr bwMode="auto">
              <a:xfrm>
                <a:off x="1297" y="2928"/>
                <a:ext cx="0" cy="2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13">
                <a:extLst>
                  <a:ext uri="{FF2B5EF4-FFF2-40B4-BE49-F238E27FC236}">
                    <a16:creationId xmlns:a16="http://schemas.microsoft.com/office/drawing/2014/main" id="{98E41908-C67C-FB56-24AC-4FB0CBB1CBE1}"/>
                  </a:ext>
                </a:extLst>
              </p:cNvPr>
              <p:cNvSpPr>
                <a:spLocks noChangeShapeType="1"/>
              </p:cNvSpPr>
              <p:nvPr/>
            </p:nvSpPr>
            <p:spPr bwMode="auto">
              <a:xfrm>
                <a:off x="1297" y="3425"/>
                <a:ext cx="0" cy="23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Text Box 14">
                <a:extLst>
                  <a:ext uri="{FF2B5EF4-FFF2-40B4-BE49-F238E27FC236}">
                    <a16:creationId xmlns:a16="http://schemas.microsoft.com/office/drawing/2014/main" id="{AA00BC37-C671-553C-A601-01E85B40FF7F}"/>
                  </a:ext>
                </a:extLst>
              </p:cNvPr>
              <p:cNvSpPr txBox="1">
                <a:spLocks noChangeArrowheads="1"/>
              </p:cNvSpPr>
              <p:nvPr/>
            </p:nvSpPr>
            <p:spPr bwMode="auto">
              <a:xfrm>
                <a:off x="825" y="3151"/>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 v(mutex)</a:t>
                </a:r>
              </a:p>
            </p:txBody>
          </p:sp>
        </p:grpSp>
        <p:grpSp>
          <p:nvGrpSpPr>
            <p:cNvPr id="6" name="Group 25">
              <a:extLst>
                <a:ext uri="{FF2B5EF4-FFF2-40B4-BE49-F238E27FC236}">
                  <a16:creationId xmlns:a16="http://schemas.microsoft.com/office/drawing/2014/main" id="{B8788CE5-68C0-BD6E-C697-FB1BAD619850}"/>
                </a:ext>
              </a:extLst>
            </p:cNvPr>
            <p:cNvGrpSpPr>
              <a:grpSpLocks/>
            </p:cNvGrpSpPr>
            <p:nvPr/>
          </p:nvGrpSpPr>
          <p:grpSpPr bwMode="auto">
            <a:xfrm>
              <a:off x="2212" y="1547"/>
              <a:ext cx="1352" cy="2115"/>
              <a:chOff x="621" y="1547"/>
              <a:chExt cx="1352" cy="2115"/>
            </a:xfrm>
          </p:grpSpPr>
          <p:sp>
            <p:nvSpPr>
              <p:cNvPr id="7" name="Text Box 26">
                <a:extLst>
                  <a:ext uri="{FF2B5EF4-FFF2-40B4-BE49-F238E27FC236}">
                    <a16:creationId xmlns:a16="http://schemas.microsoft.com/office/drawing/2014/main" id="{63E0A650-F1D5-0387-C3A4-591167596117}"/>
                  </a:ext>
                </a:extLst>
              </p:cNvPr>
              <p:cNvSpPr txBox="1">
                <a:spLocks noChangeArrowheads="1"/>
              </p:cNvSpPr>
              <p:nvPr/>
            </p:nvSpPr>
            <p:spPr bwMode="auto">
              <a:xfrm>
                <a:off x="826" y="2138"/>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p(mutex)</a:t>
                </a:r>
              </a:p>
            </p:txBody>
          </p:sp>
          <p:sp>
            <p:nvSpPr>
              <p:cNvPr id="8" name="Text Box 27">
                <a:extLst>
                  <a:ext uri="{FF2B5EF4-FFF2-40B4-BE49-F238E27FC236}">
                    <a16:creationId xmlns:a16="http://schemas.microsoft.com/office/drawing/2014/main" id="{E31F28D8-86F7-1E91-61E0-C6BBDE24AC43}"/>
                  </a:ext>
                </a:extLst>
              </p:cNvPr>
              <p:cNvSpPr txBox="1">
                <a:spLocks noChangeArrowheads="1"/>
              </p:cNvSpPr>
              <p:nvPr/>
            </p:nvSpPr>
            <p:spPr bwMode="auto">
              <a:xfrm>
                <a:off x="621" y="2647"/>
                <a:ext cx="1352" cy="281"/>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9" name="Text Box 28">
                <a:extLst>
                  <a:ext uri="{FF2B5EF4-FFF2-40B4-BE49-F238E27FC236}">
                    <a16:creationId xmlns:a16="http://schemas.microsoft.com/office/drawing/2014/main" id="{03581190-5C81-EA96-0383-28EE5520B8FF}"/>
                  </a:ext>
                </a:extLst>
              </p:cNvPr>
              <p:cNvSpPr txBox="1">
                <a:spLocks noChangeArrowheads="1"/>
              </p:cNvSpPr>
              <p:nvPr/>
            </p:nvSpPr>
            <p:spPr bwMode="auto">
              <a:xfrm>
                <a:off x="1013" y="1547"/>
                <a:ext cx="558" cy="36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p>
            </p:txBody>
          </p:sp>
          <p:sp>
            <p:nvSpPr>
              <p:cNvPr id="10" name="Line 29">
                <a:extLst>
                  <a:ext uri="{FF2B5EF4-FFF2-40B4-BE49-F238E27FC236}">
                    <a16:creationId xmlns:a16="http://schemas.microsoft.com/office/drawing/2014/main" id="{D4362378-96B4-29F0-BF06-45EDACD96C60}"/>
                  </a:ext>
                </a:extLst>
              </p:cNvPr>
              <p:cNvSpPr>
                <a:spLocks noChangeShapeType="1"/>
              </p:cNvSpPr>
              <p:nvPr/>
            </p:nvSpPr>
            <p:spPr bwMode="auto">
              <a:xfrm>
                <a:off x="1297" y="1821"/>
                <a:ext cx="0" cy="31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30">
                <a:extLst>
                  <a:ext uri="{FF2B5EF4-FFF2-40B4-BE49-F238E27FC236}">
                    <a16:creationId xmlns:a16="http://schemas.microsoft.com/office/drawing/2014/main" id="{9F9E1519-3325-E068-88D0-DCC3B3221D97}"/>
                  </a:ext>
                </a:extLst>
              </p:cNvPr>
              <p:cNvSpPr>
                <a:spLocks noChangeShapeType="1"/>
              </p:cNvSpPr>
              <p:nvPr/>
            </p:nvSpPr>
            <p:spPr bwMode="auto">
              <a:xfrm>
                <a:off x="1306" y="2415"/>
                <a:ext cx="0" cy="23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31">
                <a:extLst>
                  <a:ext uri="{FF2B5EF4-FFF2-40B4-BE49-F238E27FC236}">
                    <a16:creationId xmlns:a16="http://schemas.microsoft.com/office/drawing/2014/main" id="{82E05F27-ADDB-1AD0-BC96-4EE0747C1C37}"/>
                  </a:ext>
                </a:extLst>
              </p:cNvPr>
              <p:cNvSpPr>
                <a:spLocks noChangeShapeType="1"/>
              </p:cNvSpPr>
              <p:nvPr/>
            </p:nvSpPr>
            <p:spPr bwMode="auto">
              <a:xfrm>
                <a:off x="1297" y="2928"/>
                <a:ext cx="0" cy="2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32">
                <a:extLst>
                  <a:ext uri="{FF2B5EF4-FFF2-40B4-BE49-F238E27FC236}">
                    <a16:creationId xmlns:a16="http://schemas.microsoft.com/office/drawing/2014/main" id="{A099B39A-5C73-C95B-5BF3-61886E9528B3}"/>
                  </a:ext>
                </a:extLst>
              </p:cNvPr>
              <p:cNvSpPr>
                <a:spLocks noChangeShapeType="1"/>
              </p:cNvSpPr>
              <p:nvPr/>
            </p:nvSpPr>
            <p:spPr bwMode="auto">
              <a:xfrm>
                <a:off x="1297" y="3425"/>
                <a:ext cx="0" cy="237"/>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Text Box 33">
                <a:extLst>
                  <a:ext uri="{FF2B5EF4-FFF2-40B4-BE49-F238E27FC236}">
                    <a16:creationId xmlns:a16="http://schemas.microsoft.com/office/drawing/2014/main" id="{DD965C58-7DD4-444F-9884-800F554F1070}"/>
                  </a:ext>
                </a:extLst>
              </p:cNvPr>
              <p:cNvSpPr txBox="1">
                <a:spLocks noChangeArrowheads="1"/>
              </p:cNvSpPr>
              <p:nvPr/>
            </p:nvSpPr>
            <p:spPr bwMode="auto">
              <a:xfrm>
                <a:off x="825" y="3151"/>
                <a:ext cx="943" cy="277"/>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 v(mutex)</a:t>
                </a:r>
              </a:p>
            </p:txBody>
          </p:sp>
        </p:grpSp>
      </p:grpSp>
      <p:sp>
        <p:nvSpPr>
          <p:cNvPr id="23" name="Rectangle 35">
            <a:extLst>
              <a:ext uri="{FF2B5EF4-FFF2-40B4-BE49-F238E27FC236}">
                <a16:creationId xmlns:a16="http://schemas.microsoft.com/office/drawing/2014/main" id="{E4423DE1-0288-36F6-ED11-3E85DCE4DC38}"/>
              </a:ext>
            </a:extLst>
          </p:cNvPr>
          <p:cNvSpPr>
            <a:spLocks noChangeArrowheads="1"/>
          </p:cNvSpPr>
          <p:nvPr/>
        </p:nvSpPr>
        <p:spPr bwMode="auto">
          <a:xfrm>
            <a:off x="910767" y="5993340"/>
            <a:ext cx="564673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程序描述</a:t>
            </a:r>
          </a:p>
        </p:txBody>
      </p:sp>
      <p:sp>
        <p:nvSpPr>
          <p:cNvPr id="24" name="Text Box 36">
            <a:extLst>
              <a:ext uri="{FF2B5EF4-FFF2-40B4-BE49-F238E27FC236}">
                <a16:creationId xmlns:a16="http://schemas.microsoft.com/office/drawing/2014/main" id="{01BE93CB-1B72-897B-54D4-6D5A8B7367F4}"/>
              </a:ext>
            </a:extLst>
          </p:cNvPr>
          <p:cNvSpPr txBox="1">
            <a:spLocks noChangeArrowheads="1"/>
          </p:cNvSpPr>
          <p:nvPr/>
        </p:nvSpPr>
        <p:spPr bwMode="auto">
          <a:xfrm>
            <a:off x="3363578" y="5553179"/>
            <a:ext cx="40227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两个进程利用信号灯的</a:t>
            </a:r>
            <a:r>
              <a:rPr lang="en-US" altLang="zh-CN" sz="1600" b="0" dirty="0">
                <a:solidFill>
                  <a:schemeClr val="tx1"/>
                </a:solidFill>
                <a:latin typeface="Times New Roman" panose="02020603050405020304" pitchFamily="18" charset="0"/>
              </a:rPr>
              <a:t>P</a:t>
            </a:r>
            <a:r>
              <a:rPr lang="zh-CN" altLang="en-US" sz="1600" b="0" dirty="0">
                <a:solidFill>
                  <a:schemeClr val="tx1"/>
                </a:solidFill>
                <a:latin typeface="Times New Roman" panose="02020603050405020304" pitchFamily="18" charset="0"/>
              </a:rPr>
              <a:t>、</a:t>
            </a:r>
            <a:r>
              <a:rPr lang="en-US" altLang="zh-CN" sz="1600" b="0" dirty="0">
                <a:solidFill>
                  <a:schemeClr val="tx1"/>
                </a:solidFill>
                <a:latin typeface="Times New Roman" panose="02020603050405020304" pitchFamily="18" charset="0"/>
              </a:rPr>
              <a:t>V</a:t>
            </a:r>
            <a:r>
              <a:rPr lang="zh-CN" altLang="en-US" sz="1600" b="0" dirty="0">
                <a:solidFill>
                  <a:schemeClr val="tx1"/>
                </a:solidFill>
                <a:latin typeface="Times New Roman" panose="02020603050405020304" pitchFamily="18" charset="0"/>
              </a:rPr>
              <a:t>操作实现互斥</a:t>
            </a:r>
          </a:p>
        </p:txBody>
      </p:sp>
    </p:spTree>
    <p:extLst>
      <p:ext uri="{BB962C8B-B14F-4D97-AF65-F5344CB8AC3E}">
        <p14:creationId xmlns:p14="http://schemas.microsoft.com/office/powerpoint/2010/main" val="370694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0D58947C-136A-48A6-437A-F674DBB8C0DD}"/>
              </a:ext>
            </a:extLst>
          </p:cNvPr>
          <p:cNvSpPr>
            <a:spLocks noChangeArrowheads="1"/>
          </p:cNvSpPr>
          <p:nvPr/>
        </p:nvSpPr>
        <p:spPr bwMode="auto">
          <a:xfrm>
            <a:off x="670544" y="830079"/>
            <a:ext cx="41370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zh-CN" altLang="en-US" sz="2000" b="1" dirty="0">
                <a:solidFill>
                  <a:schemeClr val="tx1"/>
                </a:solidFill>
                <a:latin typeface="Times New Roman" panose="02020603050405020304" pitchFamily="18" charset="0"/>
              </a:rPr>
              <a:t>程序  </a:t>
            </a:r>
            <a:r>
              <a:rPr lang="en-US" altLang="zh-CN" sz="2000" b="1" dirty="0">
                <a:solidFill>
                  <a:schemeClr val="tx1"/>
                </a:solidFill>
                <a:latin typeface="Times New Roman" panose="02020603050405020304" pitchFamily="18" charset="0"/>
              </a:rPr>
              <a:t>task2</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main(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int mutex=1</a:t>
            </a:r>
            <a:r>
              <a:rPr lang="zh-CN" altLang="en-US" sz="1600" b="1" dirty="0">
                <a:solidFill>
                  <a:schemeClr val="tx1"/>
                </a:solidFill>
                <a:latin typeface="Times New Roman" panose="02020603050405020304" pitchFamily="18" charset="0"/>
              </a:rPr>
              <a:t>；       ∕* 互斥信号灯 *∕</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cobegin</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coend</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p>
          <a:p>
            <a:pPr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                                       {</a:t>
            </a:r>
            <a:endParaRPr lang="en-US" altLang="zh-CN" sz="1600"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sym typeface="MT Extra" panose="05050102010205020202" pitchFamily="18" charset="2"/>
              </a:rPr>
              <a:t>                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p(mutex)</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p(mutex)</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cs</a:t>
            </a:r>
            <a:r>
              <a:rPr lang="en-US" altLang="zh-CN" sz="1600" b="1" baseline="-25000" dirty="0" err="1">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cs</a:t>
            </a:r>
            <a:r>
              <a:rPr lang="en-US" altLang="zh-CN" sz="1600" b="1" baseline="-25000" dirty="0" err="1">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v(mutex)</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v(mutex)</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                                      </a:t>
            </a:r>
            <a:r>
              <a:rPr lang="zh-CN" altLang="en-US"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                                       }        </a:t>
            </a:r>
          </a:p>
        </p:txBody>
      </p:sp>
      <p:sp>
        <p:nvSpPr>
          <p:cNvPr id="4" name="Rectangle 23">
            <a:extLst>
              <a:ext uri="{FF2B5EF4-FFF2-40B4-BE49-F238E27FC236}">
                <a16:creationId xmlns:a16="http://schemas.microsoft.com/office/drawing/2014/main" id="{510E05DD-8CF7-68AB-DF74-DE3BC950F359}"/>
              </a:ext>
            </a:extLst>
          </p:cNvPr>
          <p:cNvSpPr>
            <a:spLocks noChangeArrowheads="1"/>
          </p:cNvSpPr>
          <p:nvPr/>
        </p:nvSpPr>
        <p:spPr bwMode="auto">
          <a:xfrm>
            <a:off x="6029944" y="909432"/>
            <a:ext cx="4630737" cy="503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信号灯可能的取值</a:t>
            </a:r>
          </a:p>
          <a:p>
            <a:pPr eaLnBrk="1" hangingPunct="1">
              <a:lnSpc>
                <a:spcPct val="130000"/>
              </a:lnSpc>
              <a:buClr>
                <a:schemeClr val="tx2"/>
              </a:buClr>
              <a:buSzPct val="95000"/>
              <a:buFont typeface="Wingdings" panose="05000000000000000000" pitchFamily="2" charset="2"/>
              <a:buNone/>
              <a:defRPr/>
            </a:pPr>
            <a:r>
              <a:rPr lang="zh-CN" altLang="en-US" sz="2000" dirty="0">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rPr>
              <a:t>两个并发进程，互斥信号灯的值仅取</a:t>
            </a:r>
            <a:r>
              <a:rPr lang="en-US" altLang="zh-CN" sz="2000" b="1" dirty="0">
                <a:solidFill>
                  <a:schemeClr val="tx1"/>
                </a:solidFill>
                <a:effectLst/>
                <a:latin typeface="Times New Roman" panose="02020603050405020304" pitchFamily="18" charset="0"/>
              </a:rPr>
              <a:t>1</a:t>
            </a:r>
            <a:r>
              <a:rPr lang="zh-CN" altLang="en-US" sz="2000" b="1" dirty="0">
                <a:solidFill>
                  <a:schemeClr val="tx1"/>
                </a:solidFill>
                <a:effectLst/>
                <a:latin typeface="Times New Roman" panose="02020603050405020304" pitchFamily="18" charset="0"/>
              </a:rPr>
              <a:t>、</a:t>
            </a:r>
            <a:r>
              <a:rPr lang="en-US" altLang="zh-CN" sz="2000" b="1" dirty="0">
                <a:solidFill>
                  <a:schemeClr val="tx1"/>
                </a:solidFill>
                <a:effectLst/>
                <a:latin typeface="Times New Roman" panose="02020603050405020304" pitchFamily="18" charset="0"/>
              </a:rPr>
              <a:t>0</a:t>
            </a:r>
            <a:r>
              <a:rPr lang="zh-CN" altLang="en-US" sz="2000" b="1" dirty="0">
                <a:solidFill>
                  <a:schemeClr val="tx1"/>
                </a:solidFill>
                <a:effectLst/>
                <a:latin typeface="Times New Roman" panose="02020603050405020304" pitchFamily="18" charset="0"/>
              </a:rPr>
              <a:t>和－</a:t>
            </a:r>
            <a:r>
              <a:rPr lang="en-US" altLang="zh-CN" sz="2000" b="1" dirty="0">
                <a:solidFill>
                  <a:schemeClr val="tx1"/>
                </a:solidFill>
                <a:effectLst/>
                <a:latin typeface="Times New Roman" panose="02020603050405020304" pitchFamily="18" charset="0"/>
              </a:rPr>
              <a:t>1</a:t>
            </a:r>
            <a:r>
              <a:rPr lang="zh-CN" altLang="en-US" sz="2000" dirty="0">
                <a:solidFill>
                  <a:schemeClr val="tx1"/>
                </a:solidFill>
                <a:effectLst/>
                <a:latin typeface="Times New Roman" panose="02020603050405020304" pitchFamily="18" charset="0"/>
              </a:rPr>
              <a:t>三个值。</a:t>
            </a: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mutex=1</a:t>
            </a: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表示没有进程进入临界区；</a:t>
            </a: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mutex=0</a:t>
            </a: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表示有一个进程进入临界区；</a:t>
            </a: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a:t>
            </a:r>
            <a:r>
              <a:rPr lang="zh-CN" altLang="en-US" sz="2000" b="1" dirty="0">
                <a:solidFill>
                  <a:schemeClr val="tx1"/>
                </a:solidFill>
                <a:effectLst/>
                <a:latin typeface="Times New Roman" panose="02020603050405020304" pitchFamily="18" charset="0"/>
              </a:rPr>
              <a:t>－</a:t>
            </a:r>
            <a:r>
              <a:rPr lang="en-US" altLang="zh-CN" sz="2000" b="1" dirty="0">
                <a:solidFill>
                  <a:schemeClr val="tx1"/>
                </a:solidFill>
                <a:effectLst/>
                <a:latin typeface="Times New Roman" panose="02020603050405020304" pitchFamily="18" charset="0"/>
              </a:rPr>
              <a:t>1</a:t>
            </a: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表示一个进程进入临界区，</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另一个进程等待进入。  </a:t>
            </a:r>
          </a:p>
        </p:txBody>
      </p:sp>
    </p:spTree>
    <p:extLst>
      <p:ext uri="{BB962C8B-B14F-4D97-AF65-F5344CB8AC3E}">
        <p14:creationId xmlns:p14="http://schemas.microsoft.com/office/powerpoint/2010/main" val="4095662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BB8429FA-0B09-C0EF-6ADF-046203D3B663}"/>
              </a:ext>
            </a:extLst>
          </p:cNvPr>
          <p:cNvSpPr>
            <a:spLocks noChangeArrowheads="1"/>
          </p:cNvSpPr>
          <p:nvPr/>
        </p:nvSpPr>
        <p:spPr bwMode="auto">
          <a:xfrm>
            <a:off x="573306" y="830079"/>
            <a:ext cx="9588416" cy="262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   (4) </a:t>
            </a:r>
            <a:r>
              <a:rPr lang="zh-CN" altLang="en-US" sz="2600" b="1" dirty="0">
                <a:solidFill>
                  <a:prstClr val="black"/>
                </a:solidFill>
                <a:effectLst/>
                <a:latin typeface="微软雅黑" panose="020B0503020204020204" pitchFamily="34" charset="-122"/>
                <a:ea typeface="微软雅黑" panose="020B0503020204020204" pitchFamily="34" charset="-122"/>
              </a:rPr>
              <a:t>例</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rgbClr val="000099"/>
                </a:solidFill>
                <a:latin typeface="Times New Roman" panose="02020603050405020304" pitchFamily="18" charset="0"/>
              </a:rPr>
              <a:t>          </a:t>
            </a:r>
            <a:r>
              <a:rPr lang="en-US" altLang="zh-CN" sz="2400" dirty="0">
                <a:solidFill>
                  <a:schemeClr val="tx1"/>
                </a:solidFill>
                <a:effectLst/>
                <a:latin typeface="Times New Roman" panose="02020603050405020304" pitchFamily="18" charset="0"/>
              </a:rPr>
              <a:t>x</a:t>
            </a:r>
            <a:r>
              <a:rPr lang="zh-CN" altLang="en-US" sz="2400" dirty="0">
                <a:solidFill>
                  <a:schemeClr val="tx1"/>
                </a:solidFill>
                <a:effectLst/>
                <a:latin typeface="Times New Roman" panose="02020603050405020304" pitchFamily="18" charset="0"/>
              </a:rPr>
              <a:t>代表某航班机座号，</a:t>
            </a:r>
            <a:r>
              <a:rPr lang="en-US" altLang="zh-CN" sz="2400" dirty="0">
                <a:solidFill>
                  <a:schemeClr val="tx1"/>
                </a:solidFill>
                <a:effectLst/>
                <a:latin typeface="Times New Roman" panose="02020603050405020304" pitchFamily="18" charset="0"/>
              </a:rPr>
              <a:t>p</a:t>
            </a:r>
            <a:r>
              <a:rPr lang="en-US" altLang="zh-CN" sz="2400" baseline="-25000" dirty="0">
                <a:solidFill>
                  <a:schemeClr val="tx1"/>
                </a:solidFill>
                <a:effectLst/>
                <a:latin typeface="Times New Roman" panose="02020603050405020304" pitchFamily="18" charset="0"/>
              </a:rPr>
              <a:t>a</a:t>
            </a:r>
            <a:r>
              <a:rPr lang="zh-CN" altLang="en-US" sz="2400" dirty="0">
                <a:solidFill>
                  <a:schemeClr val="tx1"/>
                </a:solidFill>
                <a:effectLst/>
                <a:latin typeface="Times New Roman" panose="02020603050405020304" pitchFamily="18" charset="0"/>
              </a:rPr>
              <a:t>和</a:t>
            </a:r>
            <a:r>
              <a:rPr lang="en-US" altLang="zh-CN" sz="2400" dirty="0">
                <a:solidFill>
                  <a:schemeClr val="tx1"/>
                </a:solidFill>
                <a:effectLst/>
                <a:latin typeface="Times New Roman" panose="02020603050405020304" pitchFamily="18" charset="0"/>
              </a:rPr>
              <a:t>p</a:t>
            </a:r>
            <a:r>
              <a:rPr lang="en-US" altLang="zh-CN" sz="2400" baseline="-25000" dirty="0">
                <a:solidFill>
                  <a:schemeClr val="tx1"/>
                </a:solidFill>
                <a:effectLst/>
                <a:latin typeface="Times New Roman" panose="02020603050405020304" pitchFamily="18" charset="0"/>
              </a:rPr>
              <a:t>b</a:t>
            </a:r>
            <a:r>
              <a:rPr lang="zh-CN" altLang="en-US" sz="2400" dirty="0">
                <a:solidFill>
                  <a:schemeClr val="tx1"/>
                </a:solidFill>
                <a:effectLst/>
                <a:latin typeface="Times New Roman" panose="02020603050405020304" pitchFamily="18" charset="0"/>
              </a:rPr>
              <a:t>两个售票进程，售票工作是对变量</a:t>
            </a:r>
            <a:r>
              <a:rPr lang="en-US" altLang="zh-CN" sz="2400" dirty="0">
                <a:solidFill>
                  <a:schemeClr val="tx1"/>
                </a:solidFill>
                <a:effectLst/>
                <a:latin typeface="Times New Roman" panose="02020603050405020304" pitchFamily="18" charset="0"/>
              </a:rPr>
              <a:t>x</a:t>
            </a:r>
            <a:r>
              <a:rPr lang="zh-CN" altLang="en-US" sz="2400" dirty="0">
                <a:solidFill>
                  <a:schemeClr val="tx1"/>
                </a:solidFill>
                <a:effectLst/>
                <a:latin typeface="Times New Roman" panose="02020603050405020304" pitchFamily="18" charset="0"/>
              </a:rPr>
              <a:t>加</a:t>
            </a:r>
            <a:r>
              <a:rPr lang="en-US" altLang="zh-CN" sz="2400" dirty="0">
                <a:solidFill>
                  <a:schemeClr val="tx1"/>
                </a:solidFill>
                <a:effectLst/>
                <a:latin typeface="Times New Roman" panose="02020603050405020304" pitchFamily="18" charset="0"/>
              </a:rPr>
              <a:t>1</a:t>
            </a:r>
            <a:r>
              <a:rPr lang="zh-CN" altLang="en-US" sz="2400" dirty="0">
                <a:solidFill>
                  <a:schemeClr val="tx1"/>
                </a:solidFill>
                <a:effectLst/>
                <a:latin typeface="Times New Roman" panose="02020603050405020304" pitchFamily="18" charset="0"/>
              </a:rPr>
              <a:t>。试用信号灯的</a:t>
            </a:r>
            <a:r>
              <a:rPr lang="en-US" altLang="zh-CN" sz="2400" dirty="0">
                <a:solidFill>
                  <a:schemeClr val="tx1"/>
                </a:solidFill>
                <a:effectLst/>
                <a:latin typeface="Times New Roman" panose="02020603050405020304" pitchFamily="18" charset="0"/>
              </a:rPr>
              <a:t>P</a:t>
            </a:r>
            <a:r>
              <a:rPr lang="zh-CN" altLang="en-US" sz="2400" dirty="0">
                <a:solidFill>
                  <a:schemeClr val="tx1"/>
                </a:solidFill>
                <a:effectLst/>
                <a:latin typeface="Times New Roman" panose="02020603050405020304" pitchFamily="18" charset="0"/>
              </a:rPr>
              <a:t>、</a:t>
            </a:r>
            <a:r>
              <a:rPr lang="en-US" altLang="zh-CN" sz="2400" dirty="0">
                <a:solidFill>
                  <a:schemeClr val="tx1"/>
                </a:solidFill>
                <a:effectLst/>
                <a:latin typeface="Times New Roman" panose="02020603050405020304" pitchFamily="18" charset="0"/>
              </a:rPr>
              <a:t>V</a:t>
            </a:r>
            <a:r>
              <a:rPr lang="zh-CN" altLang="en-US" sz="2400" dirty="0">
                <a:solidFill>
                  <a:schemeClr val="tx1"/>
                </a:solidFill>
                <a:effectLst/>
                <a:latin typeface="Times New Roman" panose="02020603050405020304" pitchFamily="18" charset="0"/>
              </a:rPr>
              <a:t>操作实现这两个进程的互斥。</a:t>
            </a:r>
            <a:endParaRPr lang="en-US" altLang="zh-CN" sz="24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endParaRPr lang="zh-CN" altLang="en-US" sz="240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rPr>
              <a:t>设：</a:t>
            </a:r>
            <a:r>
              <a:rPr lang="en-US" altLang="zh-CN" sz="2000" dirty="0">
                <a:solidFill>
                  <a:schemeClr val="tx1"/>
                </a:solidFill>
                <a:effectLst/>
                <a:latin typeface="Times New Roman" panose="02020603050405020304" pitchFamily="18" charset="0"/>
              </a:rPr>
              <a:t>mutex</a:t>
            </a:r>
            <a:r>
              <a:rPr lang="zh-CN" altLang="en-US" sz="2000" dirty="0">
                <a:solidFill>
                  <a:schemeClr val="tx1"/>
                </a:solidFill>
                <a:effectLst/>
                <a:latin typeface="Times New Roman" panose="02020603050405020304" pitchFamily="18" charset="0"/>
              </a:rPr>
              <a:t>为互斥信号灯，初值为</a:t>
            </a:r>
            <a:r>
              <a:rPr lang="en-US" altLang="zh-CN" sz="2000" dirty="0">
                <a:solidFill>
                  <a:schemeClr val="tx1"/>
                </a:solidFill>
                <a:effectLst/>
                <a:latin typeface="Times New Roman" panose="02020603050405020304" pitchFamily="18" charset="0"/>
              </a:rPr>
              <a:t>1</a:t>
            </a:r>
            <a:r>
              <a:rPr lang="zh-CN" altLang="en-US" sz="2000" dirty="0">
                <a:solidFill>
                  <a:schemeClr val="tx1"/>
                </a:solidFill>
                <a:effectLst/>
                <a:latin typeface="Times New Roman" panose="02020603050405020304" pitchFamily="18" charset="0"/>
              </a:rPr>
              <a:t>。</a:t>
            </a:r>
          </a:p>
        </p:txBody>
      </p:sp>
      <p:sp>
        <p:nvSpPr>
          <p:cNvPr id="4" name="Rectangle 23">
            <a:extLst>
              <a:ext uri="{FF2B5EF4-FFF2-40B4-BE49-F238E27FC236}">
                <a16:creationId xmlns:a16="http://schemas.microsoft.com/office/drawing/2014/main" id="{728472A0-8D9B-C918-A305-2CF5931E50AE}"/>
              </a:ext>
            </a:extLst>
          </p:cNvPr>
          <p:cNvSpPr>
            <a:spLocks noChangeArrowheads="1"/>
          </p:cNvSpPr>
          <p:nvPr/>
        </p:nvSpPr>
        <p:spPr bwMode="auto">
          <a:xfrm>
            <a:off x="6326188" y="2592571"/>
            <a:ext cx="5865812"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a</a:t>
            </a:r>
            <a:r>
              <a:rPr lang="en-US" altLang="zh-CN" sz="2000" dirty="0">
                <a:solidFill>
                  <a:schemeClr val="tx1"/>
                </a:solidFill>
                <a:effectLst/>
                <a:latin typeface="Times New Roman" panose="02020603050405020304" pitchFamily="18" charset="0"/>
              </a:rPr>
              <a:t>( )                                  p</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effectLst/>
                <a:latin typeface="Times New Roman" panose="02020603050405020304" pitchFamily="18" charset="0"/>
              </a:rPr>
              <a:t>( )</a:t>
            </a: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a:t>
            </a:r>
            <a:endParaRPr lang="en-US" altLang="zh-CN" sz="2000" dirty="0">
              <a:solidFill>
                <a:schemeClr val="tx1"/>
              </a:solidFill>
              <a:effectLst/>
              <a:latin typeface="Times New Roman" panose="02020603050405020304" pitchFamily="18" charset="0"/>
              <a:sym typeface="MT Extra" panose="05050102010205020202" pitchFamily="18" charset="2"/>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sym typeface="MT Extra" panose="05050102010205020202" pitchFamily="18" charset="2"/>
              </a:rPr>
              <a:t>                                                   </a:t>
            </a: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p(mutex)</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p(mutex)</a:t>
            </a:r>
            <a:r>
              <a:rPr lang="zh-CN" altLang="en-US" sz="2000" dirty="0">
                <a:solidFill>
                  <a:schemeClr val="tx1"/>
                </a:solidFill>
                <a:effectLst/>
                <a:latin typeface="Times New Roman" panose="02020603050405020304" pitchFamily="18" charset="0"/>
              </a:rPr>
              <a:t>；</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x:=x+1 </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x:=x+1 </a:t>
            </a:r>
            <a:r>
              <a:rPr lang="zh-CN" altLang="en-US" sz="2000" dirty="0">
                <a:solidFill>
                  <a:schemeClr val="tx1"/>
                </a:solidFill>
                <a:effectLst/>
                <a:latin typeface="Times New Roman" panose="02020603050405020304" pitchFamily="18" charset="0"/>
              </a:rPr>
              <a:t>；</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v(mutex)</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v(mutex)</a:t>
            </a:r>
            <a:r>
              <a:rPr lang="zh-CN" altLang="en-US" sz="2000" dirty="0">
                <a:solidFill>
                  <a:schemeClr val="tx1"/>
                </a:solidFill>
                <a:effectLst/>
                <a:latin typeface="Times New Roman" panose="02020603050405020304" pitchFamily="18" charset="0"/>
              </a:rPr>
              <a:t>；</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sym typeface="MT Extra" panose="05050102010205020202" pitchFamily="18" charset="2"/>
              </a:rPr>
              <a:t>                                     </a:t>
            </a:r>
            <a:r>
              <a:rPr lang="zh-CN" altLang="en-US" sz="2000" dirty="0">
                <a:solidFill>
                  <a:schemeClr val="tx1"/>
                </a:solidFill>
                <a:effectLst/>
                <a:latin typeface="Times New Roman" panose="02020603050405020304" pitchFamily="18" charset="0"/>
              </a:rPr>
              <a:t> </a:t>
            </a: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a:t>
            </a:r>
          </a:p>
        </p:txBody>
      </p:sp>
    </p:spTree>
    <p:extLst>
      <p:ext uri="{BB962C8B-B14F-4D97-AF65-F5344CB8AC3E}">
        <p14:creationId xmlns:p14="http://schemas.microsoft.com/office/powerpoint/2010/main" val="2081757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868FF72C-6745-FB09-3635-3D7A7143C8C7}"/>
              </a:ext>
            </a:extLst>
          </p:cNvPr>
          <p:cNvSpPr>
            <a:spLocks noChangeArrowheads="1"/>
          </p:cNvSpPr>
          <p:nvPr/>
        </p:nvSpPr>
        <p:spPr bwMode="auto">
          <a:xfrm>
            <a:off x="659272" y="1001273"/>
            <a:ext cx="8405812"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两类同步问题的解法</a:t>
            </a: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合作进程的执行次序 </a:t>
            </a:r>
          </a:p>
        </p:txBody>
      </p:sp>
      <p:sp>
        <p:nvSpPr>
          <p:cNvPr id="4" name="Rectangle 6">
            <a:extLst>
              <a:ext uri="{FF2B5EF4-FFF2-40B4-BE49-F238E27FC236}">
                <a16:creationId xmlns:a16="http://schemas.microsoft.com/office/drawing/2014/main" id="{BF49F8A6-308E-1576-7399-13AD982C4529}"/>
              </a:ext>
            </a:extLst>
          </p:cNvPr>
          <p:cNvSpPr>
            <a:spLocks noChangeArrowheads="1"/>
          </p:cNvSpPr>
          <p:nvPr/>
        </p:nvSpPr>
        <p:spPr bwMode="auto">
          <a:xfrm>
            <a:off x="1197434" y="2387160"/>
            <a:ext cx="32115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Times New Roman" panose="02020603050405020304" pitchFamily="18" charset="0"/>
              </a:rPr>
              <a:t>① </a:t>
            </a:r>
            <a:r>
              <a:rPr lang="zh-CN" altLang="en-US" sz="2400">
                <a:solidFill>
                  <a:srgbClr val="000099"/>
                </a:solidFill>
                <a:latin typeface="Times New Roman" panose="02020603050405020304" pitchFamily="18" charset="0"/>
              </a:rPr>
              <a:t>进程流图</a:t>
            </a:r>
            <a:r>
              <a:rPr lang="zh-CN" altLang="en-US" sz="2400">
                <a:latin typeface="Times New Roman" panose="02020603050405020304" pitchFamily="18" charset="0"/>
              </a:rPr>
              <a:t>        </a:t>
            </a:r>
          </a:p>
        </p:txBody>
      </p:sp>
      <p:grpSp>
        <p:nvGrpSpPr>
          <p:cNvPr id="5" name="Group 75">
            <a:extLst>
              <a:ext uri="{FF2B5EF4-FFF2-40B4-BE49-F238E27FC236}">
                <a16:creationId xmlns:a16="http://schemas.microsoft.com/office/drawing/2014/main" id="{933FF37A-B964-02F0-6C8B-41F3CF32434E}"/>
              </a:ext>
            </a:extLst>
          </p:cNvPr>
          <p:cNvGrpSpPr>
            <a:grpSpLocks/>
          </p:cNvGrpSpPr>
          <p:nvPr/>
        </p:nvGrpSpPr>
        <p:grpSpPr bwMode="auto">
          <a:xfrm>
            <a:off x="1416509" y="3066610"/>
            <a:ext cx="6931025" cy="2863850"/>
            <a:chOff x="576" y="1563"/>
            <a:chExt cx="4192" cy="1512"/>
          </a:xfrm>
        </p:grpSpPr>
        <p:grpSp>
          <p:nvGrpSpPr>
            <p:cNvPr id="6" name="Group 72">
              <a:extLst>
                <a:ext uri="{FF2B5EF4-FFF2-40B4-BE49-F238E27FC236}">
                  <a16:creationId xmlns:a16="http://schemas.microsoft.com/office/drawing/2014/main" id="{AC04879A-475E-D47B-DD3C-585AC4B808C7}"/>
                </a:ext>
              </a:extLst>
            </p:cNvPr>
            <p:cNvGrpSpPr>
              <a:grpSpLocks/>
            </p:cNvGrpSpPr>
            <p:nvPr/>
          </p:nvGrpSpPr>
          <p:grpSpPr bwMode="auto">
            <a:xfrm>
              <a:off x="576" y="1582"/>
              <a:ext cx="1112" cy="1448"/>
              <a:chOff x="576" y="1582"/>
              <a:chExt cx="1112" cy="1448"/>
            </a:xfrm>
          </p:grpSpPr>
          <p:sp>
            <p:nvSpPr>
              <p:cNvPr id="35" name="Line 12">
                <a:extLst>
                  <a:ext uri="{FF2B5EF4-FFF2-40B4-BE49-F238E27FC236}">
                    <a16:creationId xmlns:a16="http://schemas.microsoft.com/office/drawing/2014/main" id="{9FEE4C04-ED8E-8161-3C3B-A470914A7682}"/>
                  </a:ext>
                </a:extLst>
              </p:cNvPr>
              <p:cNvSpPr>
                <a:spLocks noChangeShapeType="1"/>
              </p:cNvSpPr>
              <p:nvPr/>
            </p:nvSpPr>
            <p:spPr bwMode="auto">
              <a:xfrm>
                <a:off x="1152" y="1801"/>
                <a:ext cx="0" cy="249"/>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 name="Oval 13">
                <a:extLst>
                  <a:ext uri="{FF2B5EF4-FFF2-40B4-BE49-F238E27FC236}">
                    <a16:creationId xmlns:a16="http://schemas.microsoft.com/office/drawing/2014/main" id="{EA947C79-C337-941A-21A8-6E3D4BC6791B}"/>
                  </a:ext>
                </a:extLst>
              </p:cNvPr>
              <p:cNvSpPr>
                <a:spLocks noChangeArrowheads="1"/>
              </p:cNvSpPr>
              <p:nvPr/>
            </p:nvSpPr>
            <p:spPr bwMode="auto">
              <a:xfrm>
                <a:off x="842" y="2048"/>
                <a:ext cx="620" cy="700"/>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7" name="Rectangle 14">
                <a:extLst>
                  <a:ext uri="{FF2B5EF4-FFF2-40B4-BE49-F238E27FC236}">
                    <a16:creationId xmlns:a16="http://schemas.microsoft.com/office/drawing/2014/main" id="{FBB148EA-1A59-068D-A6C0-57BBEBF322A6}"/>
                  </a:ext>
                </a:extLst>
              </p:cNvPr>
              <p:cNvSpPr>
                <a:spLocks noChangeArrowheads="1"/>
              </p:cNvSpPr>
              <p:nvPr/>
            </p:nvSpPr>
            <p:spPr bwMode="auto">
              <a:xfrm>
                <a:off x="1152" y="2048"/>
                <a:ext cx="398" cy="72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endParaRPr kumimoji="1" lang="zh-CN" altLang="zh-CN" sz="1600">
                  <a:solidFill>
                    <a:srgbClr val="CCECFF"/>
                  </a:solidFill>
                  <a:latin typeface="Times New Roman" panose="02020603050405020304" pitchFamily="18" charset="0"/>
                </a:endParaRPr>
              </a:p>
            </p:txBody>
          </p:sp>
          <p:sp>
            <p:nvSpPr>
              <p:cNvPr id="38" name="Oval 15">
                <a:extLst>
                  <a:ext uri="{FF2B5EF4-FFF2-40B4-BE49-F238E27FC236}">
                    <a16:creationId xmlns:a16="http://schemas.microsoft.com/office/drawing/2014/main" id="{A10F9579-9AA0-F39E-0600-0994E304022E}"/>
                  </a:ext>
                </a:extLst>
              </p:cNvPr>
              <p:cNvSpPr>
                <a:spLocks noChangeArrowheads="1"/>
              </p:cNvSpPr>
              <p:nvPr/>
            </p:nvSpPr>
            <p:spPr bwMode="auto">
              <a:xfrm>
                <a:off x="1019" y="2048"/>
                <a:ext cx="266" cy="424"/>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9" name="Line 16">
                <a:extLst>
                  <a:ext uri="{FF2B5EF4-FFF2-40B4-BE49-F238E27FC236}">
                    <a16:creationId xmlns:a16="http://schemas.microsoft.com/office/drawing/2014/main" id="{BB5B5459-EEB2-5CFC-37CC-D0C25AF9B830}"/>
                  </a:ext>
                </a:extLst>
              </p:cNvPr>
              <p:cNvSpPr>
                <a:spLocks noChangeShapeType="1"/>
              </p:cNvSpPr>
              <p:nvPr/>
            </p:nvSpPr>
            <p:spPr bwMode="auto">
              <a:xfrm>
                <a:off x="1090" y="2444"/>
                <a:ext cx="40" cy="3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0" name="Line 17">
                <a:extLst>
                  <a:ext uri="{FF2B5EF4-FFF2-40B4-BE49-F238E27FC236}">
                    <a16:creationId xmlns:a16="http://schemas.microsoft.com/office/drawing/2014/main" id="{CB0063ED-1623-DFA8-1899-E1F759136BFC}"/>
                  </a:ext>
                </a:extLst>
              </p:cNvPr>
              <p:cNvSpPr>
                <a:spLocks noChangeShapeType="1"/>
              </p:cNvSpPr>
              <p:nvPr/>
            </p:nvSpPr>
            <p:spPr bwMode="auto">
              <a:xfrm flipH="1">
                <a:off x="1190" y="2430"/>
                <a:ext cx="50" cy="4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 name="Text Box 18">
                <a:extLst>
                  <a:ext uri="{FF2B5EF4-FFF2-40B4-BE49-F238E27FC236}">
                    <a16:creationId xmlns:a16="http://schemas.microsoft.com/office/drawing/2014/main" id="{C8C9D173-1889-0609-3B4E-3CE394F0172E}"/>
                  </a:ext>
                </a:extLst>
              </p:cNvPr>
              <p:cNvSpPr txBox="1">
                <a:spLocks noChangeArrowheads="1"/>
              </p:cNvSpPr>
              <p:nvPr/>
            </p:nvSpPr>
            <p:spPr bwMode="auto">
              <a:xfrm>
                <a:off x="874" y="2295"/>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grpSp>
            <p:nvGrpSpPr>
              <p:cNvPr id="42" name="Group 56">
                <a:extLst>
                  <a:ext uri="{FF2B5EF4-FFF2-40B4-BE49-F238E27FC236}">
                    <a16:creationId xmlns:a16="http://schemas.microsoft.com/office/drawing/2014/main" id="{24206006-ABAD-370B-BCCD-C5137AC88F4E}"/>
                  </a:ext>
                </a:extLst>
              </p:cNvPr>
              <p:cNvGrpSpPr>
                <a:grpSpLocks/>
              </p:cNvGrpSpPr>
              <p:nvPr/>
            </p:nvGrpSpPr>
            <p:grpSpPr bwMode="auto">
              <a:xfrm>
                <a:off x="1024" y="1582"/>
                <a:ext cx="261" cy="228"/>
                <a:chOff x="1024" y="1582"/>
                <a:chExt cx="261" cy="228"/>
              </a:xfrm>
            </p:grpSpPr>
            <p:sp>
              <p:nvSpPr>
                <p:cNvPr id="52" name="Oval 20">
                  <a:extLst>
                    <a:ext uri="{FF2B5EF4-FFF2-40B4-BE49-F238E27FC236}">
                      <a16:creationId xmlns:a16="http://schemas.microsoft.com/office/drawing/2014/main" id="{5440AAE7-C788-FA23-DC1C-164916EEC35D}"/>
                    </a:ext>
                  </a:extLst>
                </p:cNvPr>
                <p:cNvSpPr>
                  <a:spLocks noChangeArrowheads="1"/>
                </p:cNvSpPr>
                <p:nvPr/>
              </p:nvSpPr>
              <p:spPr bwMode="auto">
                <a:xfrm>
                  <a:off x="1024" y="1582"/>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3" name="Text Box 21">
                  <a:extLst>
                    <a:ext uri="{FF2B5EF4-FFF2-40B4-BE49-F238E27FC236}">
                      <a16:creationId xmlns:a16="http://schemas.microsoft.com/office/drawing/2014/main" id="{CB2E150E-1110-3E84-776D-80F73377E2C6}"/>
                    </a:ext>
                  </a:extLst>
                </p:cNvPr>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p>
              </p:txBody>
            </p:sp>
          </p:grpSp>
          <p:grpSp>
            <p:nvGrpSpPr>
              <p:cNvPr id="43" name="Group 64">
                <a:extLst>
                  <a:ext uri="{FF2B5EF4-FFF2-40B4-BE49-F238E27FC236}">
                    <a16:creationId xmlns:a16="http://schemas.microsoft.com/office/drawing/2014/main" id="{FD7A2A06-2C2F-7D82-74C3-8F41E2876688}"/>
                  </a:ext>
                </a:extLst>
              </p:cNvPr>
              <p:cNvGrpSpPr>
                <a:grpSpLocks/>
              </p:cNvGrpSpPr>
              <p:nvPr/>
            </p:nvGrpSpPr>
            <p:grpSpPr bwMode="auto">
              <a:xfrm>
                <a:off x="1019" y="2751"/>
                <a:ext cx="261" cy="279"/>
                <a:chOff x="1019" y="2769"/>
                <a:chExt cx="261" cy="279"/>
              </a:xfrm>
            </p:grpSpPr>
            <p:sp>
              <p:nvSpPr>
                <p:cNvPr id="50" name="Oval 23">
                  <a:extLst>
                    <a:ext uri="{FF2B5EF4-FFF2-40B4-BE49-F238E27FC236}">
                      <a16:creationId xmlns:a16="http://schemas.microsoft.com/office/drawing/2014/main" id="{832BE810-26A1-014F-6A29-BB02826F0277}"/>
                    </a:ext>
                  </a:extLst>
                </p:cNvPr>
                <p:cNvSpPr>
                  <a:spLocks noChangeArrowheads="1"/>
                </p:cNvSpPr>
                <p:nvPr/>
              </p:nvSpPr>
              <p:spPr bwMode="auto">
                <a:xfrm>
                  <a:off x="1019" y="2769"/>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1" name="Text Box 24">
                  <a:extLst>
                    <a:ext uri="{FF2B5EF4-FFF2-40B4-BE49-F238E27FC236}">
                      <a16:creationId xmlns:a16="http://schemas.microsoft.com/office/drawing/2014/main" id="{2432DD92-F9B4-00B9-9069-88F3B4CE5FA7}"/>
                    </a:ext>
                  </a:extLst>
                </p:cNvPr>
                <p:cNvSpPr txBox="1">
                  <a:spLocks noChangeArrowheads="1"/>
                </p:cNvSpPr>
                <p:nvPr/>
              </p:nvSpPr>
              <p:spPr bwMode="auto">
                <a:xfrm>
                  <a:off x="1045" y="2778"/>
                  <a:ext cx="22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p>
              </p:txBody>
            </p:sp>
          </p:grpSp>
          <p:sp>
            <p:nvSpPr>
              <p:cNvPr id="44" name="Text Box 25">
                <a:extLst>
                  <a:ext uri="{FF2B5EF4-FFF2-40B4-BE49-F238E27FC236}">
                    <a16:creationId xmlns:a16="http://schemas.microsoft.com/office/drawing/2014/main" id="{28FF320E-0694-6140-7C7D-B1087AE23556}"/>
                  </a:ext>
                </a:extLst>
              </p:cNvPr>
              <p:cNvSpPr txBox="1">
                <a:spLocks noChangeArrowheads="1"/>
              </p:cNvSpPr>
              <p:nvPr/>
            </p:nvSpPr>
            <p:spPr bwMode="auto">
              <a:xfrm>
                <a:off x="1428" y="2176"/>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5</a:t>
                </a:r>
                <a:endParaRPr kumimoji="1" lang="en-US" altLang="zh-CN" sz="1600">
                  <a:solidFill>
                    <a:schemeClr val="tx1"/>
                  </a:solidFill>
                  <a:latin typeface="Times New Roman" panose="02020603050405020304" pitchFamily="18" charset="0"/>
                </a:endParaRPr>
              </a:p>
            </p:txBody>
          </p:sp>
          <p:sp>
            <p:nvSpPr>
              <p:cNvPr id="45" name="Text Box 26">
                <a:extLst>
                  <a:ext uri="{FF2B5EF4-FFF2-40B4-BE49-F238E27FC236}">
                    <a16:creationId xmlns:a16="http://schemas.microsoft.com/office/drawing/2014/main" id="{06CBE13B-E437-5D68-233E-131DAD037696}"/>
                  </a:ext>
                </a:extLst>
              </p:cNvPr>
              <p:cNvSpPr txBox="1">
                <a:spLocks noChangeArrowheads="1"/>
              </p:cNvSpPr>
              <p:nvPr/>
            </p:nvSpPr>
            <p:spPr bwMode="auto">
              <a:xfrm>
                <a:off x="1230" y="1819"/>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46" name="Text Box 27">
                <a:extLst>
                  <a:ext uri="{FF2B5EF4-FFF2-40B4-BE49-F238E27FC236}">
                    <a16:creationId xmlns:a16="http://schemas.microsoft.com/office/drawing/2014/main" id="{818D7C01-146D-4675-E86D-4C775304DBAF}"/>
                  </a:ext>
                </a:extLst>
              </p:cNvPr>
              <p:cNvSpPr txBox="1">
                <a:spLocks noChangeArrowheads="1"/>
              </p:cNvSpPr>
              <p:nvPr/>
            </p:nvSpPr>
            <p:spPr bwMode="auto">
              <a:xfrm>
                <a:off x="576" y="2218"/>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47" name="Text Box 63">
                <a:extLst>
                  <a:ext uri="{FF2B5EF4-FFF2-40B4-BE49-F238E27FC236}">
                    <a16:creationId xmlns:a16="http://schemas.microsoft.com/office/drawing/2014/main" id="{F6A89672-00B0-7B00-3DE3-280D756525A0}"/>
                  </a:ext>
                </a:extLst>
              </p:cNvPr>
              <p:cNvSpPr txBox="1">
                <a:spLocks noChangeArrowheads="1"/>
              </p:cNvSpPr>
              <p:nvPr/>
            </p:nvSpPr>
            <p:spPr bwMode="auto">
              <a:xfrm>
                <a:off x="1239" y="2322"/>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4</a:t>
                </a:r>
                <a:endParaRPr kumimoji="1" lang="en-US" altLang="zh-CN" sz="1600">
                  <a:solidFill>
                    <a:schemeClr val="tx1"/>
                  </a:solidFill>
                  <a:latin typeface="Times New Roman" panose="02020603050405020304" pitchFamily="18" charset="0"/>
                </a:endParaRPr>
              </a:p>
            </p:txBody>
          </p:sp>
          <p:sp>
            <p:nvSpPr>
              <p:cNvPr id="48" name="Line 65">
                <a:extLst>
                  <a:ext uri="{FF2B5EF4-FFF2-40B4-BE49-F238E27FC236}">
                    <a16:creationId xmlns:a16="http://schemas.microsoft.com/office/drawing/2014/main" id="{10580A08-AB68-F294-B60E-BAB4D2F78EDD}"/>
                  </a:ext>
                </a:extLst>
              </p:cNvPr>
              <p:cNvSpPr>
                <a:spLocks noChangeShapeType="1"/>
              </p:cNvSpPr>
              <p:nvPr/>
            </p:nvSpPr>
            <p:spPr bwMode="auto">
              <a:xfrm>
                <a:off x="1153" y="2468"/>
                <a:ext cx="0" cy="283"/>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 name="Text Box 66">
                <a:extLst>
                  <a:ext uri="{FF2B5EF4-FFF2-40B4-BE49-F238E27FC236}">
                    <a16:creationId xmlns:a16="http://schemas.microsoft.com/office/drawing/2014/main" id="{C26017C5-C3C2-3D7A-2C23-F0D3DEFD369C}"/>
                  </a:ext>
                </a:extLst>
              </p:cNvPr>
              <p:cNvSpPr txBox="1">
                <a:spLocks noChangeArrowheads="1"/>
              </p:cNvSpPr>
              <p:nvPr/>
            </p:nvSpPr>
            <p:spPr bwMode="auto">
              <a:xfrm>
                <a:off x="978" y="2491"/>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6</a:t>
                </a:r>
                <a:endParaRPr kumimoji="1" lang="en-US" altLang="zh-CN" sz="1600">
                  <a:solidFill>
                    <a:schemeClr val="tx1"/>
                  </a:solidFill>
                  <a:latin typeface="Times New Roman" panose="02020603050405020304" pitchFamily="18" charset="0"/>
                </a:endParaRPr>
              </a:p>
            </p:txBody>
          </p:sp>
        </p:grpSp>
        <p:grpSp>
          <p:nvGrpSpPr>
            <p:cNvPr id="7" name="Group 74">
              <a:extLst>
                <a:ext uri="{FF2B5EF4-FFF2-40B4-BE49-F238E27FC236}">
                  <a16:creationId xmlns:a16="http://schemas.microsoft.com/office/drawing/2014/main" id="{3B2DD75A-308B-C4AF-FBD5-9A7E4698F43A}"/>
                </a:ext>
              </a:extLst>
            </p:cNvPr>
            <p:cNvGrpSpPr>
              <a:grpSpLocks/>
            </p:cNvGrpSpPr>
            <p:nvPr/>
          </p:nvGrpSpPr>
          <p:grpSpPr bwMode="auto">
            <a:xfrm>
              <a:off x="3799" y="1563"/>
              <a:ext cx="969" cy="1443"/>
              <a:chOff x="3799" y="1608"/>
              <a:chExt cx="969" cy="1443"/>
            </a:xfrm>
          </p:grpSpPr>
          <p:sp>
            <p:nvSpPr>
              <p:cNvPr id="22" name="Oval 29">
                <a:extLst>
                  <a:ext uri="{FF2B5EF4-FFF2-40B4-BE49-F238E27FC236}">
                    <a16:creationId xmlns:a16="http://schemas.microsoft.com/office/drawing/2014/main" id="{240D642D-76C9-34BD-E414-E94B96C9098E}"/>
                  </a:ext>
                </a:extLst>
              </p:cNvPr>
              <p:cNvSpPr>
                <a:spLocks noChangeArrowheads="1"/>
              </p:cNvSpPr>
              <p:nvPr/>
            </p:nvSpPr>
            <p:spPr bwMode="auto">
              <a:xfrm>
                <a:off x="3979" y="2260"/>
                <a:ext cx="531" cy="551"/>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3" name="Line 31">
                <a:extLst>
                  <a:ext uri="{FF2B5EF4-FFF2-40B4-BE49-F238E27FC236}">
                    <a16:creationId xmlns:a16="http://schemas.microsoft.com/office/drawing/2014/main" id="{23A63CDD-5FE4-E196-9CE0-088C6AB4C8B9}"/>
                  </a:ext>
                </a:extLst>
              </p:cNvPr>
              <p:cNvSpPr>
                <a:spLocks noChangeShapeType="1"/>
              </p:cNvSpPr>
              <p:nvPr/>
            </p:nvSpPr>
            <p:spPr bwMode="auto">
              <a:xfrm flipH="1">
                <a:off x="4270" y="2788"/>
                <a:ext cx="98"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38">
                <a:extLst>
                  <a:ext uri="{FF2B5EF4-FFF2-40B4-BE49-F238E27FC236}">
                    <a16:creationId xmlns:a16="http://schemas.microsoft.com/office/drawing/2014/main" id="{40A5CF04-2142-FAEE-020A-48074248FA0E}"/>
                  </a:ext>
                </a:extLst>
              </p:cNvPr>
              <p:cNvSpPr>
                <a:spLocks noChangeShapeType="1"/>
              </p:cNvSpPr>
              <p:nvPr/>
            </p:nvSpPr>
            <p:spPr bwMode="auto">
              <a:xfrm>
                <a:off x="4250" y="1837"/>
                <a:ext cx="0" cy="42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Text Box 39">
                <a:extLst>
                  <a:ext uri="{FF2B5EF4-FFF2-40B4-BE49-F238E27FC236}">
                    <a16:creationId xmlns:a16="http://schemas.microsoft.com/office/drawing/2014/main" id="{76439B5D-7677-B4E3-DDE4-B3A26B2D5581}"/>
                  </a:ext>
                </a:extLst>
              </p:cNvPr>
              <p:cNvSpPr txBox="1">
                <a:spLocks noChangeArrowheads="1"/>
              </p:cNvSpPr>
              <p:nvPr/>
            </p:nvSpPr>
            <p:spPr bwMode="auto">
              <a:xfrm>
                <a:off x="3799" y="2296"/>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9</a:t>
                </a:r>
                <a:endParaRPr kumimoji="1" lang="en-US" altLang="zh-CN" sz="1600">
                  <a:solidFill>
                    <a:schemeClr val="tx1"/>
                  </a:solidFill>
                  <a:latin typeface="Times New Roman" panose="02020603050405020304" pitchFamily="18" charset="0"/>
                </a:endParaRPr>
              </a:p>
            </p:txBody>
          </p:sp>
          <p:sp>
            <p:nvSpPr>
              <p:cNvPr id="26" name="Text Box 40">
                <a:extLst>
                  <a:ext uri="{FF2B5EF4-FFF2-40B4-BE49-F238E27FC236}">
                    <a16:creationId xmlns:a16="http://schemas.microsoft.com/office/drawing/2014/main" id="{5955B95C-514D-6B07-B9E6-EE15B154B3F8}"/>
                  </a:ext>
                </a:extLst>
              </p:cNvPr>
              <p:cNvSpPr txBox="1">
                <a:spLocks noChangeArrowheads="1"/>
              </p:cNvSpPr>
              <p:nvPr/>
            </p:nvSpPr>
            <p:spPr bwMode="auto">
              <a:xfrm>
                <a:off x="4491" y="2303"/>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10</a:t>
                </a:r>
                <a:endParaRPr kumimoji="1" lang="en-US" altLang="zh-CN" sz="1600">
                  <a:solidFill>
                    <a:schemeClr val="tx1"/>
                  </a:solidFill>
                  <a:latin typeface="Times New Roman" panose="02020603050405020304" pitchFamily="18" charset="0"/>
                </a:endParaRPr>
              </a:p>
            </p:txBody>
          </p:sp>
          <p:sp>
            <p:nvSpPr>
              <p:cNvPr id="27" name="Text Box 41">
                <a:extLst>
                  <a:ext uri="{FF2B5EF4-FFF2-40B4-BE49-F238E27FC236}">
                    <a16:creationId xmlns:a16="http://schemas.microsoft.com/office/drawing/2014/main" id="{777787B3-21A1-20F3-04CD-A701381D7E10}"/>
                  </a:ext>
                </a:extLst>
              </p:cNvPr>
              <p:cNvSpPr txBox="1">
                <a:spLocks noChangeArrowheads="1"/>
              </p:cNvSpPr>
              <p:nvPr/>
            </p:nvSpPr>
            <p:spPr bwMode="auto">
              <a:xfrm>
                <a:off x="3984" y="1879"/>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8</a:t>
                </a:r>
                <a:endParaRPr kumimoji="1" lang="en-US" altLang="zh-CN" sz="1600">
                  <a:solidFill>
                    <a:schemeClr val="tx1"/>
                  </a:solidFill>
                  <a:latin typeface="Times New Roman" panose="02020603050405020304" pitchFamily="18" charset="0"/>
                </a:endParaRPr>
              </a:p>
            </p:txBody>
          </p:sp>
          <p:grpSp>
            <p:nvGrpSpPr>
              <p:cNvPr id="28" name="Group 67">
                <a:extLst>
                  <a:ext uri="{FF2B5EF4-FFF2-40B4-BE49-F238E27FC236}">
                    <a16:creationId xmlns:a16="http://schemas.microsoft.com/office/drawing/2014/main" id="{13EF659F-6597-4D94-FDC5-9B4DF10375F4}"/>
                  </a:ext>
                </a:extLst>
              </p:cNvPr>
              <p:cNvGrpSpPr>
                <a:grpSpLocks/>
              </p:cNvGrpSpPr>
              <p:nvPr/>
            </p:nvGrpSpPr>
            <p:grpSpPr bwMode="auto">
              <a:xfrm>
                <a:off x="4118" y="2823"/>
                <a:ext cx="265" cy="228"/>
                <a:chOff x="2563" y="2795"/>
                <a:chExt cx="265" cy="228"/>
              </a:xfrm>
            </p:grpSpPr>
            <p:sp>
              <p:nvSpPr>
                <p:cNvPr id="33" name="Oval 50">
                  <a:extLst>
                    <a:ext uri="{FF2B5EF4-FFF2-40B4-BE49-F238E27FC236}">
                      <a16:creationId xmlns:a16="http://schemas.microsoft.com/office/drawing/2014/main" id="{ADCE80F2-33CE-C405-929F-4B22D6D83584}"/>
                    </a:ext>
                  </a:extLst>
                </p:cNvPr>
                <p:cNvSpPr>
                  <a:spLocks noChangeArrowheads="1"/>
                </p:cNvSpPr>
                <p:nvPr/>
              </p:nvSpPr>
              <p:spPr bwMode="auto">
                <a:xfrm>
                  <a:off x="2568" y="2795"/>
                  <a:ext cx="260"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4" name="Text Box 51">
                  <a:extLst>
                    <a:ext uri="{FF2B5EF4-FFF2-40B4-BE49-F238E27FC236}">
                      <a16:creationId xmlns:a16="http://schemas.microsoft.com/office/drawing/2014/main" id="{1A87F85F-F0EF-3FF4-2FDE-A9AF02E5933B}"/>
                    </a:ext>
                  </a:extLst>
                </p:cNvPr>
                <p:cNvSpPr txBox="1">
                  <a:spLocks noChangeArrowheads="1"/>
                </p:cNvSpPr>
                <p:nvPr/>
              </p:nvSpPr>
              <p:spPr bwMode="auto">
                <a:xfrm>
                  <a:off x="2563" y="2798"/>
                  <a:ext cx="22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p>
              </p:txBody>
            </p:sp>
          </p:grpSp>
          <p:grpSp>
            <p:nvGrpSpPr>
              <p:cNvPr id="29" name="Group 60">
                <a:extLst>
                  <a:ext uri="{FF2B5EF4-FFF2-40B4-BE49-F238E27FC236}">
                    <a16:creationId xmlns:a16="http://schemas.microsoft.com/office/drawing/2014/main" id="{65D32023-BD89-086C-4009-FB893F6781DD}"/>
                  </a:ext>
                </a:extLst>
              </p:cNvPr>
              <p:cNvGrpSpPr>
                <a:grpSpLocks/>
              </p:cNvGrpSpPr>
              <p:nvPr/>
            </p:nvGrpSpPr>
            <p:grpSpPr bwMode="auto">
              <a:xfrm>
                <a:off x="4113" y="1608"/>
                <a:ext cx="261" cy="228"/>
                <a:chOff x="1024" y="1582"/>
                <a:chExt cx="261" cy="228"/>
              </a:xfrm>
            </p:grpSpPr>
            <p:sp>
              <p:nvSpPr>
                <p:cNvPr id="31" name="Oval 61">
                  <a:extLst>
                    <a:ext uri="{FF2B5EF4-FFF2-40B4-BE49-F238E27FC236}">
                      <a16:creationId xmlns:a16="http://schemas.microsoft.com/office/drawing/2014/main" id="{DDDE47C0-1A05-63B2-4F35-FB98AFCE8C1A}"/>
                    </a:ext>
                  </a:extLst>
                </p:cNvPr>
                <p:cNvSpPr>
                  <a:spLocks noChangeArrowheads="1"/>
                </p:cNvSpPr>
                <p:nvPr/>
              </p:nvSpPr>
              <p:spPr bwMode="auto">
                <a:xfrm>
                  <a:off x="1024" y="1582"/>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2" name="Text Box 62">
                  <a:extLst>
                    <a:ext uri="{FF2B5EF4-FFF2-40B4-BE49-F238E27FC236}">
                      <a16:creationId xmlns:a16="http://schemas.microsoft.com/office/drawing/2014/main" id="{41EED443-1682-D80F-570D-960977F4FACA}"/>
                    </a:ext>
                  </a:extLst>
                </p:cNvPr>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p>
              </p:txBody>
            </p:sp>
          </p:grpSp>
          <p:sp>
            <p:nvSpPr>
              <p:cNvPr id="30" name="Line 68">
                <a:extLst>
                  <a:ext uri="{FF2B5EF4-FFF2-40B4-BE49-F238E27FC236}">
                    <a16:creationId xmlns:a16="http://schemas.microsoft.com/office/drawing/2014/main" id="{328B5993-1D0F-463F-F649-209285553FC5}"/>
                  </a:ext>
                </a:extLst>
              </p:cNvPr>
              <p:cNvSpPr>
                <a:spLocks noChangeShapeType="1"/>
              </p:cNvSpPr>
              <p:nvPr/>
            </p:nvSpPr>
            <p:spPr bwMode="auto">
              <a:xfrm>
                <a:off x="4143" y="2787"/>
                <a:ext cx="95"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3">
              <a:extLst>
                <a:ext uri="{FF2B5EF4-FFF2-40B4-BE49-F238E27FC236}">
                  <a16:creationId xmlns:a16="http://schemas.microsoft.com/office/drawing/2014/main" id="{BE9B4CE2-C83B-3DB2-7315-7F8B566FAEDE}"/>
                </a:ext>
              </a:extLst>
            </p:cNvPr>
            <p:cNvGrpSpPr>
              <a:grpSpLocks/>
            </p:cNvGrpSpPr>
            <p:nvPr/>
          </p:nvGrpSpPr>
          <p:grpSpPr bwMode="auto">
            <a:xfrm>
              <a:off x="2259" y="1573"/>
              <a:ext cx="918" cy="1502"/>
              <a:chOff x="2259" y="1573"/>
              <a:chExt cx="918" cy="1502"/>
            </a:xfrm>
          </p:grpSpPr>
          <p:sp>
            <p:nvSpPr>
              <p:cNvPr id="9" name="Oval 43">
                <a:extLst>
                  <a:ext uri="{FF2B5EF4-FFF2-40B4-BE49-F238E27FC236}">
                    <a16:creationId xmlns:a16="http://schemas.microsoft.com/office/drawing/2014/main" id="{088C643B-3C0F-C568-13DD-EBEEC5C3C229}"/>
                  </a:ext>
                </a:extLst>
              </p:cNvPr>
              <p:cNvSpPr>
                <a:spLocks noChangeArrowheads="1"/>
              </p:cNvSpPr>
              <p:nvPr/>
            </p:nvSpPr>
            <p:spPr bwMode="auto">
              <a:xfrm>
                <a:off x="2430" y="1794"/>
                <a:ext cx="531" cy="551"/>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0" name="Line 44">
                <a:extLst>
                  <a:ext uri="{FF2B5EF4-FFF2-40B4-BE49-F238E27FC236}">
                    <a16:creationId xmlns:a16="http://schemas.microsoft.com/office/drawing/2014/main" id="{D8981E71-658E-929B-69E9-A1AB725AE794}"/>
                  </a:ext>
                </a:extLst>
              </p:cNvPr>
              <p:cNvSpPr>
                <a:spLocks noChangeShapeType="1"/>
              </p:cNvSpPr>
              <p:nvPr/>
            </p:nvSpPr>
            <p:spPr bwMode="auto">
              <a:xfrm>
                <a:off x="2590" y="2322"/>
                <a:ext cx="95"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5">
                <a:extLst>
                  <a:ext uri="{FF2B5EF4-FFF2-40B4-BE49-F238E27FC236}">
                    <a16:creationId xmlns:a16="http://schemas.microsoft.com/office/drawing/2014/main" id="{00C6D2BA-897A-E642-ADA9-61C5DBF37433}"/>
                  </a:ext>
                </a:extLst>
              </p:cNvPr>
              <p:cNvSpPr>
                <a:spLocks noChangeShapeType="1"/>
              </p:cNvSpPr>
              <p:nvPr/>
            </p:nvSpPr>
            <p:spPr bwMode="auto">
              <a:xfrm flipH="1">
                <a:off x="2703" y="2322"/>
                <a:ext cx="98"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52">
                <a:extLst>
                  <a:ext uri="{FF2B5EF4-FFF2-40B4-BE49-F238E27FC236}">
                    <a16:creationId xmlns:a16="http://schemas.microsoft.com/office/drawing/2014/main" id="{52FA1FA2-61C1-A543-F486-5C1DAF9F8877}"/>
                  </a:ext>
                </a:extLst>
              </p:cNvPr>
              <p:cNvSpPr txBox="1">
                <a:spLocks noChangeArrowheads="1"/>
              </p:cNvSpPr>
              <p:nvPr/>
            </p:nvSpPr>
            <p:spPr bwMode="auto">
              <a:xfrm>
                <a:off x="2259" y="1857"/>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5</a:t>
                </a:r>
                <a:endParaRPr kumimoji="1" lang="en-US" altLang="zh-CN" sz="1600">
                  <a:solidFill>
                    <a:schemeClr val="tx1"/>
                  </a:solidFill>
                  <a:latin typeface="Times New Roman" panose="02020603050405020304" pitchFamily="18" charset="0"/>
                </a:endParaRPr>
              </a:p>
            </p:txBody>
          </p:sp>
          <p:sp>
            <p:nvSpPr>
              <p:cNvPr id="13" name="Text Box 53">
                <a:extLst>
                  <a:ext uri="{FF2B5EF4-FFF2-40B4-BE49-F238E27FC236}">
                    <a16:creationId xmlns:a16="http://schemas.microsoft.com/office/drawing/2014/main" id="{2208BE8F-6D79-76CB-3AC1-68CC9EB31E37}"/>
                  </a:ext>
                </a:extLst>
              </p:cNvPr>
              <p:cNvSpPr txBox="1">
                <a:spLocks noChangeArrowheads="1"/>
              </p:cNvSpPr>
              <p:nvPr/>
            </p:nvSpPr>
            <p:spPr bwMode="auto">
              <a:xfrm>
                <a:off x="2917" y="1863"/>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6</a:t>
                </a:r>
                <a:endParaRPr kumimoji="1" lang="en-US" altLang="zh-CN" sz="1600">
                  <a:solidFill>
                    <a:schemeClr val="tx1"/>
                  </a:solidFill>
                  <a:latin typeface="Times New Roman" panose="02020603050405020304" pitchFamily="18" charset="0"/>
                </a:endParaRPr>
              </a:p>
            </p:txBody>
          </p:sp>
          <p:sp>
            <p:nvSpPr>
              <p:cNvPr id="14" name="Text Box 54">
                <a:extLst>
                  <a:ext uri="{FF2B5EF4-FFF2-40B4-BE49-F238E27FC236}">
                    <a16:creationId xmlns:a16="http://schemas.microsoft.com/office/drawing/2014/main" id="{44FD4E19-5297-5082-0B20-97CE49A6F7A9}"/>
                  </a:ext>
                </a:extLst>
              </p:cNvPr>
              <p:cNvSpPr txBox="1">
                <a:spLocks noChangeArrowheads="1"/>
              </p:cNvSpPr>
              <p:nvPr/>
            </p:nvSpPr>
            <p:spPr bwMode="auto">
              <a:xfrm>
                <a:off x="2701" y="2515"/>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7</a:t>
                </a:r>
                <a:endParaRPr kumimoji="1" lang="en-US" altLang="zh-CN" sz="1600">
                  <a:solidFill>
                    <a:schemeClr val="tx1"/>
                  </a:solidFill>
                  <a:latin typeface="Times New Roman" panose="02020603050405020304" pitchFamily="18" charset="0"/>
                </a:endParaRPr>
              </a:p>
            </p:txBody>
          </p:sp>
          <p:sp>
            <p:nvSpPr>
              <p:cNvPr id="15" name="Line 55">
                <a:extLst>
                  <a:ext uri="{FF2B5EF4-FFF2-40B4-BE49-F238E27FC236}">
                    <a16:creationId xmlns:a16="http://schemas.microsoft.com/office/drawing/2014/main" id="{F358B19D-7977-50DD-A8BC-E958057D6741}"/>
                  </a:ext>
                </a:extLst>
              </p:cNvPr>
              <p:cNvSpPr>
                <a:spLocks noChangeShapeType="1"/>
              </p:cNvSpPr>
              <p:nvPr/>
            </p:nvSpPr>
            <p:spPr bwMode="auto">
              <a:xfrm>
                <a:off x="2701" y="2345"/>
                <a:ext cx="0" cy="466"/>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 name="Group 57">
                <a:extLst>
                  <a:ext uri="{FF2B5EF4-FFF2-40B4-BE49-F238E27FC236}">
                    <a16:creationId xmlns:a16="http://schemas.microsoft.com/office/drawing/2014/main" id="{4816B531-7271-9972-A1F5-565CF40619E5}"/>
                  </a:ext>
                </a:extLst>
              </p:cNvPr>
              <p:cNvGrpSpPr>
                <a:grpSpLocks/>
              </p:cNvGrpSpPr>
              <p:nvPr/>
            </p:nvGrpSpPr>
            <p:grpSpPr bwMode="auto">
              <a:xfrm>
                <a:off x="2560" y="1573"/>
                <a:ext cx="261" cy="228"/>
                <a:chOff x="1024" y="1582"/>
                <a:chExt cx="261" cy="228"/>
              </a:xfrm>
            </p:grpSpPr>
            <p:sp>
              <p:nvSpPr>
                <p:cNvPr id="20" name="Oval 58">
                  <a:extLst>
                    <a:ext uri="{FF2B5EF4-FFF2-40B4-BE49-F238E27FC236}">
                      <a16:creationId xmlns:a16="http://schemas.microsoft.com/office/drawing/2014/main" id="{2880D35F-1B33-5A26-F708-384F629DEA69}"/>
                    </a:ext>
                  </a:extLst>
                </p:cNvPr>
                <p:cNvSpPr>
                  <a:spLocks noChangeArrowheads="1"/>
                </p:cNvSpPr>
                <p:nvPr/>
              </p:nvSpPr>
              <p:spPr bwMode="auto">
                <a:xfrm>
                  <a:off x="1024" y="1582"/>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Text Box 59">
                  <a:extLst>
                    <a:ext uri="{FF2B5EF4-FFF2-40B4-BE49-F238E27FC236}">
                      <a16:creationId xmlns:a16="http://schemas.microsoft.com/office/drawing/2014/main" id="{20FD06C7-B848-EE81-FCC0-0BB9F9B9C639}"/>
                    </a:ext>
                  </a:extLst>
                </p:cNvPr>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p>
              </p:txBody>
            </p:sp>
          </p:grpSp>
          <p:grpSp>
            <p:nvGrpSpPr>
              <p:cNvPr id="17" name="Group 69">
                <a:extLst>
                  <a:ext uri="{FF2B5EF4-FFF2-40B4-BE49-F238E27FC236}">
                    <a16:creationId xmlns:a16="http://schemas.microsoft.com/office/drawing/2014/main" id="{488D74BE-435B-E1E3-2B8B-FD559CF6FABA}"/>
                  </a:ext>
                </a:extLst>
              </p:cNvPr>
              <p:cNvGrpSpPr>
                <a:grpSpLocks/>
              </p:cNvGrpSpPr>
              <p:nvPr/>
            </p:nvGrpSpPr>
            <p:grpSpPr bwMode="auto">
              <a:xfrm>
                <a:off x="2564" y="2796"/>
                <a:ext cx="261" cy="279"/>
                <a:chOff x="1019" y="2769"/>
                <a:chExt cx="261" cy="279"/>
              </a:xfrm>
            </p:grpSpPr>
            <p:sp>
              <p:nvSpPr>
                <p:cNvPr id="18" name="Oval 70">
                  <a:extLst>
                    <a:ext uri="{FF2B5EF4-FFF2-40B4-BE49-F238E27FC236}">
                      <a16:creationId xmlns:a16="http://schemas.microsoft.com/office/drawing/2014/main" id="{C98E933D-D88D-3993-B0FB-57DD8753029C}"/>
                    </a:ext>
                  </a:extLst>
                </p:cNvPr>
                <p:cNvSpPr>
                  <a:spLocks noChangeArrowheads="1"/>
                </p:cNvSpPr>
                <p:nvPr/>
              </p:nvSpPr>
              <p:spPr bwMode="auto">
                <a:xfrm>
                  <a:off x="1019" y="2769"/>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Text Box 71">
                  <a:extLst>
                    <a:ext uri="{FF2B5EF4-FFF2-40B4-BE49-F238E27FC236}">
                      <a16:creationId xmlns:a16="http://schemas.microsoft.com/office/drawing/2014/main" id="{E7A12F6C-DD4D-56AA-BF76-58FAA91380F9}"/>
                    </a:ext>
                  </a:extLst>
                </p:cNvPr>
                <p:cNvSpPr txBox="1">
                  <a:spLocks noChangeArrowheads="1"/>
                </p:cNvSpPr>
                <p:nvPr/>
              </p:nvSpPr>
              <p:spPr bwMode="auto">
                <a:xfrm>
                  <a:off x="1045" y="2778"/>
                  <a:ext cx="22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p>
              </p:txBody>
            </p:sp>
          </p:grpSp>
        </p:grpSp>
      </p:grpSp>
      <p:sp>
        <p:nvSpPr>
          <p:cNvPr id="54" name="Text Box 77">
            <a:extLst>
              <a:ext uri="{FF2B5EF4-FFF2-40B4-BE49-F238E27FC236}">
                <a16:creationId xmlns:a16="http://schemas.microsoft.com/office/drawing/2014/main" id="{86BD40B5-CD02-9B8F-7382-8CA6E026BCC7}"/>
              </a:ext>
            </a:extLst>
          </p:cNvPr>
          <p:cNvSpPr txBox="1">
            <a:spLocks noChangeArrowheads="1"/>
          </p:cNvSpPr>
          <p:nvPr/>
        </p:nvSpPr>
        <p:spPr bwMode="auto">
          <a:xfrm>
            <a:off x="4126372" y="6157473"/>
            <a:ext cx="187483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进程流图示例</a:t>
            </a:r>
          </a:p>
        </p:txBody>
      </p:sp>
    </p:spTree>
    <p:extLst>
      <p:ext uri="{BB962C8B-B14F-4D97-AF65-F5344CB8AC3E}">
        <p14:creationId xmlns:p14="http://schemas.microsoft.com/office/powerpoint/2010/main" val="662632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5">
            <a:extLst>
              <a:ext uri="{FF2B5EF4-FFF2-40B4-BE49-F238E27FC236}">
                <a16:creationId xmlns:a16="http://schemas.microsoft.com/office/drawing/2014/main" id="{BC11C0BB-E022-F076-713B-F914129B20DA}"/>
              </a:ext>
            </a:extLst>
          </p:cNvPr>
          <p:cNvSpPr>
            <a:spLocks noChangeArrowheads="1"/>
          </p:cNvSpPr>
          <p:nvPr/>
        </p:nvSpPr>
        <p:spPr bwMode="auto">
          <a:xfrm>
            <a:off x="564022" y="830079"/>
            <a:ext cx="983727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例：</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a</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b</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c</a:t>
            </a:r>
            <a:r>
              <a:rPr lang="zh-CN" altLang="en-US" sz="2400" dirty="0">
                <a:solidFill>
                  <a:srgbClr val="000099"/>
                </a:solidFill>
                <a:latin typeface="Times New Roman" panose="02020603050405020304" pitchFamily="18" charset="0"/>
              </a:rPr>
              <a:t>为一组合作进程，其进程流图如图所示，</a:t>
            </a:r>
          </a:p>
          <a:p>
            <a:pPr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      试用信号灯的</a:t>
            </a:r>
            <a:r>
              <a:rPr lang="en-US" altLang="zh-CN" sz="2400" dirty="0">
                <a:solidFill>
                  <a:srgbClr val="000099"/>
                </a:solidFill>
                <a:latin typeface="Times New Roman" panose="02020603050405020304" pitchFamily="18" charset="0"/>
              </a:rPr>
              <a:t>p</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v</a:t>
            </a:r>
            <a:r>
              <a:rPr lang="zh-CN" altLang="en-US" sz="2400" dirty="0">
                <a:solidFill>
                  <a:srgbClr val="000099"/>
                </a:solidFill>
                <a:latin typeface="Times New Roman" panose="02020603050405020304" pitchFamily="18" charset="0"/>
              </a:rPr>
              <a:t>操作实现这三个进程的同步。</a:t>
            </a:r>
          </a:p>
        </p:txBody>
      </p:sp>
      <p:grpSp>
        <p:nvGrpSpPr>
          <p:cNvPr id="4" name="Group 60">
            <a:extLst>
              <a:ext uri="{FF2B5EF4-FFF2-40B4-BE49-F238E27FC236}">
                <a16:creationId xmlns:a16="http://schemas.microsoft.com/office/drawing/2014/main" id="{AA0B423A-7B44-41B8-26C8-381D03CC5EE0}"/>
              </a:ext>
            </a:extLst>
          </p:cNvPr>
          <p:cNvGrpSpPr>
            <a:grpSpLocks/>
          </p:cNvGrpSpPr>
          <p:nvPr/>
        </p:nvGrpSpPr>
        <p:grpSpPr bwMode="auto">
          <a:xfrm>
            <a:off x="1192672" y="2049279"/>
            <a:ext cx="1708150" cy="2290763"/>
            <a:chOff x="381" y="1132"/>
            <a:chExt cx="1076" cy="1443"/>
          </a:xfrm>
        </p:grpSpPr>
        <p:sp>
          <p:nvSpPr>
            <p:cNvPr id="5" name="Oval 27">
              <a:extLst>
                <a:ext uri="{FF2B5EF4-FFF2-40B4-BE49-F238E27FC236}">
                  <a16:creationId xmlns:a16="http://schemas.microsoft.com/office/drawing/2014/main" id="{B0233EF5-0BDB-F2B4-D0F5-32672D10D678}"/>
                </a:ext>
              </a:extLst>
            </p:cNvPr>
            <p:cNvSpPr>
              <a:spLocks noChangeArrowheads="1"/>
            </p:cNvSpPr>
            <p:nvPr/>
          </p:nvSpPr>
          <p:spPr bwMode="auto">
            <a:xfrm>
              <a:off x="633" y="1784"/>
              <a:ext cx="531" cy="551"/>
            </a:xfrm>
            <a:prstGeom prst="ellipse">
              <a:avLst/>
            </a:prstGeom>
            <a:solidFill>
              <a:srgbClr val="CCFF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6" name="Line 28">
              <a:extLst>
                <a:ext uri="{FF2B5EF4-FFF2-40B4-BE49-F238E27FC236}">
                  <a16:creationId xmlns:a16="http://schemas.microsoft.com/office/drawing/2014/main" id="{B8AEC512-122A-D4FB-A290-6D7CD7300F20}"/>
                </a:ext>
              </a:extLst>
            </p:cNvPr>
            <p:cNvSpPr>
              <a:spLocks noChangeShapeType="1"/>
            </p:cNvSpPr>
            <p:nvPr/>
          </p:nvSpPr>
          <p:spPr bwMode="auto">
            <a:xfrm flipH="1">
              <a:off x="924" y="2312"/>
              <a:ext cx="98"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7" name="Line 29">
              <a:extLst>
                <a:ext uri="{FF2B5EF4-FFF2-40B4-BE49-F238E27FC236}">
                  <a16:creationId xmlns:a16="http://schemas.microsoft.com/office/drawing/2014/main" id="{5EBB76A0-AA12-925F-B2AC-481F4FC0232D}"/>
                </a:ext>
              </a:extLst>
            </p:cNvPr>
            <p:cNvSpPr>
              <a:spLocks noChangeShapeType="1"/>
            </p:cNvSpPr>
            <p:nvPr/>
          </p:nvSpPr>
          <p:spPr bwMode="auto">
            <a:xfrm>
              <a:off x="904" y="1361"/>
              <a:ext cx="0" cy="42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8" name="Text Box 30">
              <a:extLst>
                <a:ext uri="{FF2B5EF4-FFF2-40B4-BE49-F238E27FC236}">
                  <a16:creationId xmlns:a16="http://schemas.microsoft.com/office/drawing/2014/main" id="{488F66D5-1D9F-EAEA-4C5F-15D5DE7F975F}"/>
                </a:ext>
              </a:extLst>
            </p:cNvPr>
            <p:cNvSpPr txBox="1">
              <a:spLocks noChangeArrowheads="1"/>
            </p:cNvSpPr>
            <p:nvPr/>
          </p:nvSpPr>
          <p:spPr bwMode="auto">
            <a:xfrm>
              <a:off x="381" y="1820"/>
              <a:ext cx="3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9" name="Text Box 31">
              <a:extLst>
                <a:ext uri="{FF2B5EF4-FFF2-40B4-BE49-F238E27FC236}">
                  <a16:creationId xmlns:a16="http://schemas.microsoft.com/office/drawing/2014/main" id="{0C7A4697-83FF-9B48-7554-6050CABF74BE}"/>
                </a:ext>
              </a:extLst>
            </p:cNvPr>
            <p:cNvSpPr txBox="1">
              <a:spLocks noChangeArrowheads="1"/>
            </p:cNvSpPr>
            <p:nvPr/>
          </p:nvSpPr>
          <p:spPr bwMode="auto">
            <a:xfrm>
              <a:off x="1172" y="1827"/>
              <a:ext cx="28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c</a:t>
              </a:r>
              <a:endParaRPr kumimoji="1" lang="en-US" altLang="zh-CN" sz="1600" b="1">
                <a:solidFill>
                  <a:schemeClr val="tx1"/>
                </a:solidFill>
                <a:latin typeface="Times New Roman" panose="02020603050405020304" pitchFamily="18" charset="0"/>
              </a:endParaRPr>
            </a:p>
          </p:txBody>
        </p:sp>
        <p:sp>
          <p:nvSpPr>
            <p:cNvPr id="10" name="Text Box 32">
              <a:extLst>
                <a:ext uri="{FF2B5EF4-FFF2-40B4-BE49-F238E27FC236}">
                  <a16:creationId xmlns:a16="http://schemas.microsoft.com/office/drawing/2014/main" id="{935A90EA-787E-FF15-70FC-9F14AAB74354}"/>
                </a:ext>
              </a:extLst>
            </p:cNvPr>
            <p:cNvSpPr txBox="1">
              <a:spLocks noChangeArrowheads="1"/>
            </p:cNvSpPr>
            <p:nvPr/>
          </p:nvSpPr>
          <p:spPr bwMode="auto">
            <a:xfrm>
              <a:off x="638" y="1403"/>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11" name="Oval 34">
              <a:extLst>
                <a:ext uri="{FF2B5EF4-FFF2-40B4-BE49-F238E27FC236}">
                  <a16:creationId xmlns:a16="http://schemas.microsoft.com/office/drawing/2014/main" id="{C4E7C29A-492E-2A28-001E-B61F349341B9}"/>
                </a:ext>
              </a:extLst>
            </p:cNvPr>
            <p:cNvSpPr>
              <a:spLocks noChangeArrowheads="1"/>
            </p:cNvSpPr>
            <p:nvPr/>
          </p:nvSpPr>
          <p:spPr bwMode="auto">
            <a:xfrm>
              <a:off x="777" y="2347"/>
              <a:ext cx="260" cy="228"/>
            </a:xfrm>
            <a:prstGeom prst="ellipse">
              <a:avLst/>
            </a:prstGeom>
            <a:solidFill>
              <a:srgbClr val="CCFFFF"/>
            </a:solidFill>
            <a:ln w="9525">
              <a:solidFill>
                <a:srgbClr val="000000"/>
              </a:solidFill>
              <a:round/>
              <a:headEnd/>
              <a:tailEnd/>
            </a:ln>
          </p:spPr>
          <p:txBody>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2"/>
                </a:buBlip>
                <a:defRPr/>
              </a:pPr>
              <a:endParaRPr lang="zh-CN" altLang="zh-CN" b="1">
                <a:solidFill>
                  <a:srgbClr val="4138FA"/>
                </a:solidFill>
                <a:effectLst>
                  <a:outerShdw blurRad="38100" dist="38100" dir="2700000" algn="tl">
                    <a:srgbClr val="000000"/>
                  </a:outerShdw>
                </a:effectLst>
              </a:endParaRPr>
            </a:p>
          </p:txBody>
        </p:sp>
        <p:sp>
          <p:nvSpPr>
            <p:cNvPr id="12" name="Text Box 35">
              <a:extLst>
                <a:ext uri="{FF2B5EF4-FFF2-40B4-BE49-F238E27FC236}">
                  <a16:creationId xmlns:a16="http://schemas.microsoft.com/office/drawing/2014/main" id="{B89D1927-95CB-213E-E609-FDCD66EBA0B5}"/>
                </a:ext>
              </a:extLst>
            </p:cNvPr>
            <p:cNvSpPr txBox="1">
              <a:spLocks noChangeArrowheads="1"/>
            </p:cNvSpPr>
            <p:nvPr/>
          </p:nvSpPr>
          <p:spPr bwMode="auto">
            <a:xfrm>
              <a:off x="772" y="2350"/>
              <a:ext cx="34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f</a:t>
              </a:r>
            </a:p>
          </p:txBody>
        </p:sp>
        <p:grpSp>
          <p:nvGrpSpPr>
            <p:cNvPr id="13" name="Group 36">
              <a:extLst>
                <a:ext uri="{FF2B5EF4-FFF2-40B4-BE49-F238E27FC236}">
                  <a16:creationId xmlns:a16="http://schemas.microsoft.com/office/drawing/2014/main" id="{579F9910-547A-9797-2961-E5E125669A6D}"/>
                </a:ext>
              </a:extLst>
            </p:cNvPr>
            <p:cNvGrpSpPr>
              <a:grpSpLocks/>
            </p:cNvGrpSpPr>
            <p:nvPr/>
          </p:nvGrpSpPr>
          <p:grpSpPr bwMode="auto">
            <a:xfrm>
              <a:off x="767" y="1132"/>
              <a:ext cx="261" cy="228"/>
              <a:chOff x="1024" y="1582"/>
              <a:chExt cx="261" cy="228"/>
            </a:xfrm>
          </p:grpSpPr>
          <p:sp>
            <p:nvSpPr>
              <p:cNvPr id="15" name="Oval 37">
                <a:extLst>
                  <a:ext uri="{FF2B5EF4-FFF2-40B4-BE49-F238E27FC236}">
                    <a16:creationId xmlns:a16="http://schemas.microsoft.com/office/drawing/2014/main" id="{43E624A1-B009-7430-39F9-AA92EDC86FE2}"/>
                  </a:ext>
                </a:extLst>
              </p:cNvPr>
              <p:cNvSpPr>
                <a:spLocks noChangeArrowheads="1"/>
              </p:cNvSpPr>
              <p:nvPr/>
            </p:nvSpPr>
            <p:spPr bwMode="auto">
              <a:xfrm>
                <a:off x="1024" y="1582"/>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6" name="Text Box 38">
                <a:extLst>
                  <a:ext uri="{FF2B5EF4-FFF2-40B4-BE49-F238E27FC236}">
                    <a16:creationId xmlns:a16="http://schemas.microsoft.com/office/drawing/2014/main" id="{463298E3-A611-B2A4-B8F5-82650F281BBC}"/>
                  </a:ext>
                </a:extLst>
              </p:cNvPr>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p>
            </p:txBody>
          </p:sp>
        </p:grpSp>
        <p:sp>
          <p:nvSpPr>
            <p:cNvPr id="14" name="Line 39">
              <a:extLst>
                <a:ext uri="{FF2B5EF4-FFF2-40B4-BE49-F238E27FC236}">
                  <a16:creationId xmlns:a16="http://schemas.microsoft.com/office/drawing/2014/main" id="{70B30754-4EC5-1864-9A47-48293B16A985}"/>
                </a:ext>
              </a:extLst>
            </p:cNvPr>
            <p:cNvSpPr>
              <a:spLocks noChangeShapeType="1"/>
            </p:cNvSpPr>
            <p:nvPr/>
          </p:nvSpPr>
          <p:spPr bwMode="auto">
            <a:xfrm>
              <a:off x="797" y="2311"/>
              <a:ext cx="95"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17" name="Rectangle 54">
            <a:extLst>
              <a:ext uri="{FF2B5EF4-FFF2-40B4-BE49-F238E27FC236}">
                <a16:creationId xmlns:a16="http://schemas.microsoft.com/office/drawing/2014/main" id="{74EB1FC4-740A-1E75-C68D-9E1DD902B850}"/>
              </a:ext>
            </a:extLst>
          </p:cNvPr>
          <p:cNvSpPr>
            <a:spLocks noChangeArrowheads="1"/>
          </p:cNvSpPr>
          <p:nvPr/>
        </p:nvSpPr>
        <p:spPr bwMode="auto">
          <a:xfrm>
            <a:off x="3154822" y="1871479"/>
            <a:ext cx="6577012"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000" b="1" dirty="0">
                <a:solidFill>
                  <a:schemeClr val="tx1"/>
                </a:solidFill>
                <a:latin typeface="宋体" panose="02010600030101010101" pitchFamily="2" charset="-122"/>
              </a:rPr>
              <a:t> ⅰ </a:t>
            </a:r>
            <a:r>
              <a:rPr lang="zh-CN" altLang="en-US" sz="2000" b="1" dirty="0">
                <a:solidFill>
                  <a:schemeClr val="tx1"/>
                </a:solidFill>
                <a:latin typeface="Times New Roman" panose="02020603050405020304" pitchFamily="18" charset="0"/>
              </a:rPr>
              <a:t>分析任务的同步关系</a:t>
            </a: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任务启动后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a</a:t>
            </a:r>
            <a:r>
              <a:rPr lang="zh-CN" altLang="en-US" sz="2000" b="0" dirty="0">
                <a:solidFill>
                  <a:schemeClr val="tx1"/>
                </a:solidFill>
                <a:latin typeface="Times New Roman" panose="02020603050405020304" pitchFamily="18" charset="0"/>
              </a:rPr>
              <a:t>先执行，当它结束后，</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zh-CN" altLang="en-US" sz="2000" b="0" dirty="0">
                <a:solidFill>
                  <a:schemeClr val="tx1"/>
                </a:solidFill>
                <a:latin typeface="Times New Roman" panose="02020603050405020304" pitchFamily="18" charset="0"/>
              </a:rPr>
              <a:t>可以 开始</a:t>
            </a: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执行，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都执行完毕后，任务终止。    </a:t>
            </a:r>
          </a:p>
        </p:txBody>
      </p:sp>
      <p:sp>
        <p:nvSpPr>
          <p:cNvPr id="18" name="Rectangle 55">
            <a:extLst>
              <a:ext uri="{FF2B5EF4-FFF2-40B4-BE49-F238E27FC236}">
                <a16:creationId xmlns:a16="http://schemas.microsoft.com/office/drawing/2014/main" id="{88191F90-0816-776C-B0BB-E9E1ACF0A302}"/>
              </a:ext>
            </a:extLst>
          </p:cNvPr>
          <p:cNvSpPr>
            <a:spLocks noChangeArrowheads="1"/>
          </p:cNvSpPr>
          <p:nvPr/>
        </p:nvSpPr>
        <p:spPr bwMode="auto">
          <a:xfrm>
            <a:off x="3299284" y="3230379"/>
            <a:ext cx="6230938"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000" b="1" dirty="0">
                <a:solidFill>
                  <a:schemeClr val="tx1"/>
                </a:solidFill>
                <a:latin typeface="宋体" panose="02010600030101010101" pitchFamily="2" charset="-122"/>
              </a:rPr>
              <a:t>ⅱ </a:t>
            </a:r>
            <a:r>
              <a:rPr lang="zh-CN" altLang="en-US" sz="2000" b="1" dirty="0">
                <a:solidFill>
                  <a:schemeClr val="tx1"/>
                </a:solidFill>
                <a:latin typeface="Times New Roman" panose="02020603050405020304" pitchFamily="18" charset="0"/>
              </a:rPr>
              <a:t>信号灯设置</a:t>
            </a: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设两个同步信号灯</a:t>
            </a:r>
            <a:r>
              <a:rPr lang="en-US" altLang="zh-CN" sz="2000" b="0" dirty="0">
                <a:solidFill>
                  <a:schemeClr val="tx1"/>
                </a:solidFill>
                <a:latin typeface="Times New Roman" panose="02020603050405020304" pitchFamily="18" charset="0"/>
              </a:rPr>
              <a:t>s</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zh-CN" altLang="en-US" sz="2000" b="0" dirty="0">
                <a:solidFill>
                  <a:schemeClr val="tx1"/>
                </a:solidFill>
                <a:latin typeface="Times New Roman" panose="02020603050405020304" pitchFamily="18" charset="0"/>
              </a:rPr>
              <a:t>分别表示进程</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和</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zh-CN" altLang="en-US" sz="2000" b="0" dirty="0">
                <a:solidFill>
                  <a:schemeClr val="tx1"/>
                </a:solidFill>
                <a:latin typeface="Times New Roman" panose="02020603050405020304" pitchFamily="18" charset="0"/>
              </a:rPr>
              <a:t>能否开</a:t>
            </a: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始执行，其初值均为</a:t>
            </a:r>
            <a:r>
              <a:rPr lang="en-US" altLang="zh-CN" sz="2000" b="0" dirty="0">
                <a:solidFill>
                  <a:schemeClr val="tx1"/>
                </a:solidFill>
                <a:latin typeface="Times New Roman" panose="02020603050405020304" pitchFamily="18" charset="0"/>
              </a:rPr>
              <a:t>0</a:t>
            </a:r>
            <a:r>
              <a:rPr lang="zh-CN" altLang="en-US" sz="2000" b="0" dirty="0">
                <a:solidFill>
                  <a:schemeClr val="tx1"/>
                </a:solidFill>
                <a:latin typeface="Times New Roman" panose="02020603050405020304" pitchFamily="18" charset="0"/>
              </a:rPr>
              <a:t>。    </a:t>
            </a:r>
          </a:p>
        </p:txBody>
      </p:sp>
      <p:sp>
        <p:nvSpPr>
          <p:cNvPr id="19" name="Rectangle 56">
            <a:extLst>
              <a:ext uri="{FF2B5EF4-FFF2-40B4-BE49-F238E27FC236}">
                <a16:creationId xmlns:a16="http://schemas.microsoft.com/office/drawing/2014/main" id="{AEDE0506-A86C-662B-3D63-C297D2862703}"/>
              </a:ext>
            </a:extLst>
          </p:cNvPr>
          <p:cNvSpPr>
            <a:spLocks noChangeArrowheads="1"/>
          </p:cNvSpPr>
          <p:nvPr/>
        </p:nvSpPr>
        <p:spPr bwMode="auto">
          <a:xfrm>
            <a:off x="3272297" y="4632142"/>
            <a:ext cx="5387975"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000" b="1" dirty="0">
                <a:solidFill>
                  <a:schemeClr val="tx1"/>
                </a:solidFill>
                <a:latin typeface="宋体" panose="02010600030101010101" pitchFamily="2" charset="-122"/>
              </a:rPr>
              <a:t>ⅲ </a:t>
            </a:r>
            <a:r>
              <a:rPr lang="zh-CN" altLang="en-US" sz="2000" b="1" dirty="0">
                <a:solidFill>
                  <a:schemeClr val="tx1"/>
                </a:solidFill>
                <a:latin typeface="Times New Roman" panose="02020603050405020304" pitchFamily="18" charset="0"/>
              </a:rPr>
              <a:t>同步描述</a:t>
            </a:r>
          </a:p>
          <a:p>
            <a:pPr eaLnBrk="1" hangingPunct="1">
              <a:lnSpc>
                <a:spcPct val="12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a</a:t>
            </a:r>
            <a:r>
              <a:rPr lang="en-US" altLang="zh-CN" sz="2000" b="0" dirty="0">
                <a:solidFill>
                  <a:schemeClr val="tx1"/>
                </a:solidFill>
                <a:latin typeface="Times New Roman" panose="02020603050405020304" pitchFamily="18" charset="0"/>
              </a:rPr>
              <a:t>                        p</a:t>
            </a:r>
            <a:r>
              <a:rPr lang="en-US" altLang="zh-CN" sz="2000" b="0" baseline="-25000" dirty="0">
                <a:solidFill>
                  <a:schemeClr val="tx1"/>
                </a:solidFill>
                <a:latin typeface="Times New Roman" panose="02020603050405020304" pitchFamily="18" charset="0"/>
              </a:rPr>
              <a:t>b</a:t>
            </a:r>
            <a:r>
              <a:rPr lang="en-US" altLang="zh-CN" sz="2000" b="0" dirty="0">
                <a:solidFill>
                  <a:schemeClr val="tx1"/>
                </a:solidFill>
                <a:latin typeface="Times New Roman" panose="02020603050405020304" pitchFamily="18" charset="0"/>
              </a:rPr>
              <a:t>                        p</a:t>
            </a:r>
            <a:r>
              <a:rPr lang="en-US" altLang="zh-CN" sz="2000" b="0" baseline="-25000" dirty="0">
                <a:solidFill>
                  <a:schemeClr val="tx1"/>
                </a:solidFill>
                <a:latin typeface="Times New Roman" panose="02020603050405020304" pitchFamily="18" charset="0"/>
              </a:rPr>
              <a:t>c</a:t>
            </a:r>
          </a:p>
          <a:p>
            <a:pPr algn="just" eaLnBrk="1" hangingPunct="1">
              <a:buFont typeface="Wingdings" panose="05000000000000000000" pitchFamily="2" charset="2"/>
              <a:buNone/>
            </a:pPr>
            <a:r>
              <a:rPr lang="en-US" altLang="zh-CN" sz="2000" b="0" dirty="0">
                <a:solidFill>
                  <a:schemeClr val="tx1"/>
                </a:solidFill>
                <a:latin typeface="Times New Roman" panose="02020603050405020304" pitchFamily="18" charset="0"/>
                <a:sym typeface="MT Extra" panose="05050102010205020202" pitchFamily="18" charset="2"/>
              </a:rPr>
              <a:t>                                    </a:t>
            </a:r>
            <a:r>
              <a:rPr lang="en-US" altLang="zh-CN" sz="2000" b="0" dirty="0">
                <a:solidFill>
                  <a:schemeClr val="tx1"/>
                </a:solidFill>
                <a:latin typeface="Times New Roman" panose="02020603050405020304" pitchFamily="18" charset="0"/>
              </a:rPr>
              <a:t>p(s</a:t>
            </a:r>
            <a:r>
              <a:rPr lang="en-US" altLang="zh-CN" sz="2000" b="0" baseline="-25000" dirty="0">
                <a:solidFill>
                  <a:schemeClr val="tx1"/>
                </a:solidFill>
                <a:latin typeface="Times New Roman" panose="02020603050405020304" pitchFamily="18" charset="0"/>
              </a:rPr>
              <a:t>b</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p>
          <a:p>
            <a:pPr algn="just" eaLnBrk="1" hangingPunct="1">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v(s</a:t>
            </a:r>
            <a:r>
              <a:rPr lang="en-US" altLang="zh-CN" sz="2000" b="0" baseline="-25000" dirty="0">
                <a:solidFill>
                  <a:schemeClr val="tx1"/>
                </a:solidFill>
                <a:latin typeface="Times New Roman" panose="02020603050405020304" pitchFamily="18" charset="0"/>
              </a:rPr>
              <a:t>b</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sym typeface="MT Extra" panose="05050102010205020202" pitchFamily="18" charset="2"/>
              </a:rPr>
              <a:t>                           </a:t>
            </a:r>
            <a:endParaRPr lang="zh-CN" altLang="en-US" sz="2000" b="0" dirty="0">
              <a:solidFill>
                <a:schemeClr val="tx1"/>
              </a:solidFill>
              <a:latin typeface="Times New Roman" panose="02020603050405020304" pitchFamily="18" charset="0"/>
            </a:endParaRPr>
          </a:p>
          <a:p>
            <a:pPr algn="just" eaLnBrk="1" hangingPunct="1">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v(</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sym typeface="MT Extra" panose="05050102010205020202" pitchFamily="18" charset="2"/>
              </a:rPr>
              <a:t>                          </a:t>
            </a:r>
          </a:p>
        </p:txBody>
      </p:sp>
      <p:sp>
        <p:nvSpPr>
          <p:cNvPr id="20" name="Text Box 61">
            <a:extLst>
              <a:ext uri="{FF2B5EF4-FFF2-40B4-BE49-F238E27FC236}">
                <a16:creationId xmlns:a16="http://schemas.microsoft.com/office/drawing/2014/main" id="{D83F13C2-9CD4-4DD2-1308-5AA802E4FF47}"/>
              </a:ext>
            </a:extLst>
          </p:cNvPr>
          <p:cNvSpPr txBox="1">
            <a:spLocks noChangeArrowheads="1"/>
          </p:cNvSpPr>
          <p:nvPr/>
        </p:nvSpPr>
        <p:spPr bwMode="auto">
          <a:xfrm>
            <a:off x="1319672" y="4646429"/>
            <a:ext cx="1512887"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a:solidFill>
                  <a:schemeClr val="tx1"/>
                </a:solidFill>
                <a:latin typeface="Times New Roman" panose="02020603050405020304" pitchFamily="18" charset="0"/>
              </a:rPr>
              <a:t>3</a:t>
            </a:r>
            <a:r>
              <a:rPr lang="zh-CN" altLang="en-US" sz="1600" b="0">
                <a:solidFill>
                  <a:schemeClr val="tx1"/>
                </a:solidFill>
                <a:latin typeface="Times New Roman" panose="02020603050405020304" pitchFamily="18" charset="0"/>
              </a:rPr>
              <a:t>个合作进程</a:t>
            </a: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的进程流图</a:t>
            </a:r>
          </a:p>
        </p:txBody>
      </p:sp>
    </p:spTree>
    <p:extLst>
      <p:ext uri="{BB962C8B-B14F-4D97-AF65-F5344CB8AC3E}">
        <p14:creationId xmlns:p14="http://schemas.microsoft.com/office/powerpoint/2010/main" val="1987189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grpSp>
        <p:nvGrpSpPr>
          <p:cNvPr id="3" name="Group 5">
            <a:extLst>
              <a:ext uri="{FF2B5EF4-FFF2-40B4-BE49-F238E27FC236}">
                <a16:creationId xmlns:a16="http://schemas.microsoft.com/office/drawing/2014/main" id="{0291F282-C6EA-EE4E-1E4D-4DBF2030CB3D}"/>
              </a:ext>
            </a:extLst>
          </p:cNvPr>
          <p:cNvGrpSpPr>
            <a:grpSpLocks/>
          </p:cNvGrpSpPr>
          <p:nvPr/>
        </p:nvGrpSpPr>
        <p:grpSpPr bwMode="auto">
          <a:xfrm>
            <a:off x="7618412" y="1320617"/>
            <a:ext cx="1538288" cy="2290762"/>
            <a:chOff x="3799" y="1608"/>
            <a:chExt cx="969" cy="1443"/>
          </a:xfrm>
        </p:grpSpPr>
        <p:sp>
          <p:nvSpPr>
            <p:cNvPr id="4" name="Oval 6">
              <a:extLst>
                <a:ext uri="{FF2B5EF4-FFF2-40B4-BE49-F238E27FC236}">
                  <a16:creationId xmlns:a16="http://schemas.microsoft.com/office/drawing/2014/main" id="{6C84AAFA-F8E7-DC6C-DF60-CF0B983BB56B}"/>
                </a:ext>
              </a:extLst>
            </p:cNvPr>
            <p:cNvSpPr>
              <a:spLocks noChangeArrowheads="1"/>
            </p:cNvSpPr>
            <p:nvPr/>
          </p:nvSpPr>
          <p:spPr bwMode="auto">
            <a:xfrm>
              <a:off x="3979" y="2260"/>
              <a:ext cx="531" cy="551"/>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 name="Line 7">
              <a:extLst>
                <a:ext uri="{FF2B5EF4-FFF2-40B4-BE49-F238E27FC236}">
                  <a16:creationId xmlns:a16="http://schemas.microsoft.com/office/drawing/2014/main" id="{9B2B3344-74D8-C9D3-A25E-37E5A200248D}"/>
                </a:ext>
              </a:extLst>
            </p:cNvPr>
            <p:cNvSpPr>
              <a:spLocks noChangeShapeType="1"/>
            </p:cNvSpPr>
            <p:nvPr/>
          </p:nvSpPr>
          <p:spPr bwMode="auto">
            <a:xfrm flipH="1">
              <a:off x="4270" y="2788"/>
              <a:ext cx="98"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6" name="Line 8">
              <a:extLst>
                <a:ext uri="{FF2B5EF4-FFF2-40B4-BE49-F238E27FC236}">
                  <a16:creationId xmlns:a16="http://schemas.microsoft.com/office/drawing/2014/main" id="{00C09ABE-C1FC-C132-859F-84C9584301F4}"/>
                </a:ext>
              </a:extLst>
            </p:cNvPr>
            <p:cNvSpPr>
              <a:spLocks noChangeShapeType="1"/>
            </p:cNvSpPr>
            <p:nvPr/>
          </p:nvSpPr>
          <p:spPr bwMode="auto">
            <a:xfrm>
              <a:off x="4250" y="1837"/>
              <a:ext cx="0" cy="42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7" name="Text Box 9">
              <a:extLst>
                <a:ext uri="{FF2B5EF4-FFF2-40B4-BE49-F238E27FC236}">
                  <a16:creationId xmlns:a16="http://schemas.microsoft.com/office/drawing/2014/main" id="{6FB864BF-5CB7-268B-2585-741D407D238A}"/>
                </a:ext>
              </a:extLst>
            </p:cNvPr>
            <p:cNvSpPr txBox="1">
              <a:spLocks noChangeArrowheads="1"/>
            </p:cNvSpPr>
            <p:nvPr/>
          </p:nvSpPr>
          <p:spPr bwMode="auto">
            <a:xfrm>
              <a:off x="3799" y="2296"/>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8" name="Text Box 10">
              <a:extLst>
                <a:ext uri="{FF2B5EF4-FFF2-40B4-BE49-F238E27FC236}">
                  <a16:creationId xmlns:a16="http://schemas.microsoft.com/office/drawing/2014/main" id="{50F5D86F-F2D2-0331-F5FB-45F09A993855}"/>
                </a:ext>
              </a:extLst>
            </p:cNvPr>
            <p:cNvSpPr txBox="1">
              <a:spLocks noChangeArrowheads="1"/>
            </p:cNvSpPr>
            <p:nvPr/>
          </p:nvSpPr>
          <p:spPr bwMode="auto">
            <a:xfrm>
              <a:off x="4491" y="2303"/>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c</a:t>
              </a:r>
              <a:endParaRPr kumimoji="1" lang="en-US" altLang="zh-CN" sz="1600" b="1">
                <a:solidFill>
                  <a:schemeClr val="tx1"/>
                </a:solidFill>
                <a:latin typeface="Times New Roman" panose="02020603050405020304" pitchFamily="18" charset="0"/>
              </a:endParaRPr>
            </a:p>
          </p:txBody>
        </p:sp>
        <p:sp>
          <p:nvSpPr>
            <p:cNvPr id="9" name="Text Box 11">
              <a:extLst>
                <a:ext uri="{FF2B5EF4-FFF2-40B4-BE49-F238E27FC236}">
                  <a16:creationId xmlns:a16="http://schemas.microsoft.com/office/drawing/2014/main" id="{AC5A8C23-1A87-6CCD-C601-E2848F7CB716}"/>
                </a:ext>
              </a:extLst>
            </p:cNvPr>
            <p:cNvSpPr txBox="1">
              <a:spLocks noChangeArrowheads="1"/>
            </p:cNvSpPr>
            <p:nvPr/>
          </p:nvSpPr>
          <p:spPr bwMode="auto">
            <a:xfrm>
              <a:off x="3984" y="1879"/>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grpSp>
          <p:nvGrpSpPr>
            <p:cNvPr id="10" name="Group 12">
              <a:extLst>
                <a:ext uri="{FF2B5EF4-FFF2-40B4-BE49-F238E27FC236}">
                  <a16:creationId xmlns:a16="http://schemas.microsoft.com/office/drawing/2014/main" id="{6C47185F-7CEE-71DA-277F-BE2ED4C76E42}"/>
                </a:ext>
              </a:extLst>
            </p:cNvPr>
            <p:cNvGrpSpPr>
              <a:grpSpLocks/>
            </p:cNvGrpSpPr>
            <p:nvPr/>
          </p:nvGrpSpPr>
          <p:grpSpPr bwMode="auto">
            <a:xfrm>
              <a:off x="4118" y="2823"/>
              <a:ext cx="265" cy="228"/>
              <a:chOff x="2563" y="2795"/>
              <a:chExt cx="265" cy="228"/>
            </a:xfrm>
          </p:grpSpPr>
          <p:sp>
            <p:nvSpPr>
              <p:cNvPr id="15" name="Oval 13">
                <a:extLst>
                  <a:ext uri="{FF2B5EF4-FFF2-40B4-BE49-F238E27FC236}">
                    <a16:creationId xmlns:a16="http://schemas.microsoft.com/office/drawing/2014/main" id="{DA483F6F-BFB1-033E-C0A7-3076697F1D3C}"/>
                  </a:ext>
                </a:extLst>
              </p:cNvPr>
              <p:cNvSpPr>
                <a:spLocks noChangeArrowheads="1"/>
              </p:cNvSpPr>
              <p:nvPr/>
            </p:nvSpPr>
            <p:spPr bwMode="auto">
              <a:xfrm>
                <a:off x="2568" y="2795"/>
                <a:ext cx="260"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6" name="Text Box 14">
                <a:extLst>
                  <a:ext uri="{FF2B5EF4-FFF2-40B4-BE49-F238E27FC236}">
                    <a16:creationId xmlns:a16="http://schemas.microsoft.com/office/drawing/2014/main" id="{83C25707-7631-0EB2-71A4-66E7120EC2BA}"/>
                  </a:ext>
                </a:extLst>
              </p:cNvPr>
              <p:cNvSpPr txBox="1">
                <a:spLocks noChangeArrowheads="1"/>
              </p:cNvSpPr>
              <p:nvPr/>
            </p:nvSpPr>
            <p:spPr bwMode="auto">
              <a:xfrm>
                <a:off x="2563" y="2798"/>
                <a:ext cx="22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f</a:t>
                </a:r>
              </a:p>
            </p:txBody>
          </p:sp>
        </p:grpSp>
        <p:grpSp>
          <p:nvGrpSpPr>
            <p:cNvPr id="11" name="Group 15">
              <a:extLst>
                <a:ext uri="{FF2B5EF4-FFF2-40B4-BE49-F238E27FC236}">
                  <a16:creationId xmlns:a16="http://schemas.microsoft.com/office/drawing/2014/main" id="{F9384913-394A-0713-9D8B-D693A470F0DB}"/>
                </a:ext>
              </a:extLst>
            </p:cNvPr>
            <p:cNvGrpSpPr>
              <a:grpSpLocks/>
            </p:cNvGrpSpPr>
            <p:nvPr/>
          </p:nvGrpSpPr>
          <p:grpSpPr bwMode="auto">
            <a:xfrm>
              <a:off x="4113" y="1608"/>
              <a:ext cx="261" cy="228"/>
              <a:chOff x="1024" y="1582"/>
              <a:chExt cx="261" cy="228"/>
            </a:xfrm>
          </p:grpSpPr>
          <p:sp>
            <p:nvSpPr>
              <p:cNvPr id="13" name="Oval 16">
                <a:extLst>
                  <a:ext uri="{FF2B5EF4-FFF2-40B4-BE49-F238E27FC236}">
                    <a16:creationId xmlns:a16="http://schemas.microsoft.com/office/drawing/2014/main" id="{45475E48-7129-0F3F-B1D1-0344FF71EA1C}"/>
                  </a:ext>
                </a:extLst>
              </p:cNvPr>
              <p:cNvSpPr>
                <a:spLocks noChangeArrowheads="1"/>
              </p:cNvSpPr>
              <p:nvPr/>
            </p:nvSpPr>
            <p:spPr bwMode="auto">
              <a:xfrm>
                <a:off x="1024" y="1582"/>
                <a:ext cx="261" cy="228"/>
              </a:xfrm>
              <a:prstGeom prst="ellipse">
                <a:avLst/>
              </a:prstGeom>
              <a:solidFill>
                <a:srgbClr val="CCFF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4" name="Text Box 17">
                <a:extLst>
                  <a:ext uri="{FF2B5EF4-FFF2-40B4-BE49-F238E27FC236}">
                    <a16:creationId xmlns:a16="http://schemas.microsoft.com/office/drawing/2014/main" id="{36E75C4C-BF66-9E7F-59D1-FE2A64208464}"/>
                  </a:ext>
                </a:extLst>
              </p:cNvPr>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p>
            </p:txBody>
          </p:sp>
        </p:grpSp>
        <p:sp>
          <p:nvSpPr>
            <p:cNvPr id="12" name="Line 18">
              <a:extLst>
                <a:ext uri="{FF2B5EF4-FFF2-40B4-BE49-F238E27FC236}">
                  <a16:creationId xmlns:a16="http://schemas.microsoft.com/office/drawing/2014/main" id="{071173A2-35DD-1D09-BD36-C7E1F6C58F93}"/>
                </a:ext>
              </a:extLst>
            </p:cNvPr>
            <p:cNvSpPr>
              <a:spLocks noChangeShapeType="1"/>
            </p:cNvSpPr>
            <p:nvPr/>
          </p:nvSpPr>
          <p:spPr bwMode="auto">
            <a:xfrm>
              <a:off x="4143" y="2787"/>
              <a:ext cx="95" cy="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17" name="Rectangle 21">
            <a:extLst>
              <a:ext uri="{FF2B5EF4-FFF2-40B4-BE49-F238E27FC236}">
                <a16:creationId xmlns:a16="http://schemas.microsoft.com/office/drawing/2014/main" id="{ADCC0BFB-199C-8966-4BE5-40114EB3454A}"/>
              </a:ext>
            </a:extLst>
          </p:cNvPr>
          <p:cNvSpPr>
            <a:spLocks noChangeArrowheads="1"/>
          </p:cNvSpPr>
          <p:nvPr/>
        </p:nvSpPr>
        <p:spPr bwMode="auto">
          <a:xfrm>
            <a:off x="708025" y="830079"/>
            <a:ext cx="5387975" cy="58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程序  </a:t>
            </a:r>
            <a:r>
              <a:rPr lang="en-US" altLang="zh-CN" sz="1600" b="1" dirty="0">
                <a:solidFill>
                  <a:schemeClr val="tx1"/>
                </a:solidFill>
                <a:latin typeface="Times New Roman" panose="02020603050405020304" pitchFamily="18" charset="0"/>
              </a:rPr>
              <a:t>task4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main(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int  s</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=0</a:t>
            </a:r>
            <a:r>
              <a:rPr lang="zh-CN" altLang="en-US" sz="1600" b="1" dirty="0">
                <a:solidFill>
                  <a:schemeClr val="tx1"/>
                </a:solidFill>
                <a:latin typeface="Times New Roman" panose="02020603050405020304" pitchFamily="18" charset="0"/>
              </a:rPr>
              <a:t>； ∕* 表示</a:t>
            </a:r>
            <a:r>
              <a:rPr lang="en-US" altLang="zh-CN" sz="1600" b="1" dirty="0">
                <a:solidFill>
                  <a:schemeClr val="tx1"/>
                </a:solidFill>
                <a:latin typeface="Times New Roman" panose="02020603050405020304" pitchFamily="18" charset="0"/>
              </a:rPr>
              <a:t>pb</a:t>
            </a:r>
            <a:r>
              <a:rPr lang="zh-CN" altLang="en-US" sz="1600" b="1" dirty="0">
                <a:solidFill>
                  <a:schemeClr val="tx1"/>
                </a:solidFill>
                <a:latin typeface="Times New Roman" panose="02020603050405020304" pitchFamily="18" charset="0"/>
              </a:rPr>
              <a:t>进程能否开始执行 *∕</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int  </a:t>
            </a:r>
            <a:r>
              <a:rPr lang="en-US" altLang="zh-CN" sz="1600" b="1" dirty="0" err="1">
                <a:solidFill>
                  <a:schemeClr val="tx1"/>
                </a:solidFill>
                <a:latin typeface="Times New Roman" panose="02020603050405020304" pitchFamily="18" charset="0"/>
              </a:rPr>
              <a:t>s</a:t>
            </a:r>
            <a:r>
              <a:rPr lang="en-US" altLang="zh-CN" sz="1600" b="1" baseline="-25000" dirty="0" err="1">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=0</a:t>
            </a:r>
            <a:r>
              <a:rPr lang="zh-CN" altLang="en-US" sz="1600" b="1" dirty="0">
                <a:solidFill>
                  <a:schemeClr val="tx1"/>
                </a:solidFill>
                <a:latin typeface="Times New Roman" panose="02020603050405020304" pitchFamily="18" charset="0"/>
              </a:rPr>
              <a:t>；  ∕* 表示</a:t>
            </a:r>
            <a:r>
              <a:rPr lang="en-US" altLang="zh-CN" sz="1600" b="1" dirty="0">
                <a:solidFill>
                  <a:schemeClr val="tx1"/>
                </a:solidFill>
                <a:latin typeface="Times New Roman" panose="02020603050405020304" pitchFamily="18" charset="0"/>
              </a:rPr>
              <a:t>pc</a:t>
            </a:r>
            <a:r>
              <a:rPr lang="zh-CN" altLang="en-US" sz="1600" b="1" dirty="0">
                <a:solidFill>
                  <a:schemeClr val="tx1"/>
                </a:solidFill>
                <a:latin typeface="Times New Roman" panose="02020603050405020304" pitchFamily="18" charset="0"/>
              </a:rPr>
              <a:t>进程能否开始执行 *∕</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cobegin</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coend</a:t>
            </a:r>
            <a:r>
              <a:rPr lang="en-US" altLang="zh-CN"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p>
          <a:p>
            <a:pPr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                               {                                {</a:t>
            </a: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sym typeface="MT Extra" panose="05050102010205020202" pitchFamily="18" charset="2"/>
              </a:rPr>
              <a:t>                             </a:t>
            </a:r>
            <a:r>
              <a:rPr lang="en-US" altLang="zh-CN" sz="1600" b="1" dirty="0">
                <a:solidFill>
                  <a:schemeClr val="tx1"/>
                </a:solidFill>
                <a:latin typeface="Times New Roman" panose="02020603050405020304" pitchFamily="18" charset="0"/>
              </a:rPr>
              <a:t>p(s</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dirty="0" err="1">
                <a:solidFill>
                  <a:schemeClr val="tx1"/>
                </a:solidFill>
                <a:latin typeface="Times New Roman" panose="02020603050405020304" pitchFamily="18" charset="0"/>
              </a:rPr>
              <a:t>s</a:t>
            </a:r>
            <a:r>
              <a:rPr lang="en-US" altLang="zh-CN" sz="1600" b="1" baseline="-25000" dirty="0" err="1">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v(s</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a:t>
            </a:r>
            <a:r>
              <a:rPr lang="en-US" altLang="zh-CN" sz="1600" b="1" dirty="0" err="1">
                <a:solidFill>
                  <a:schemeClr val="tx1"/>
                </a:solidFill>
                <a:latin typeface="Times New Roman" panose="02020603050405020304" pitchFamily="18" charset="0"/>
              </a:rPr>
              <a:t>s</a:t>
            </a:r>
            <a:r>
              <a:rPr lang="en-US" altLang="zh-CN" sz="1600" b="1" baseline="-25000" dirty="0" err="1">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                             </a:t>
            </a: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                               }                               }       </a:t>
            </a:r>
          </a:p>
        </p:txBody>
      </p:sp>
      <p:sp>
        <p:nvSpPr>
          <p:cNvPr id="18" name="Text Box 23">
            <a:extLst>
              <a:ext uri="{FF2B5EF4-FFF2-40B4-BE49-F238E27FC236}">
                <a16:creationId xmlns:a16="http://schemas.microsoft.com/office/drawing/2014/main" id="{38E93ECA-E517-32CA-E447-F90F560A5AF3}"/>
              </a:ext>
            </a:extLst>
          </p:cNvPr>
          <p:cNvSpPr txBox="1">
            <a:spLocks noChangeArrowheads="1"/>
          </p:cNvSpPr>
          <p:nvPr/>
        </p:nvSpPr>
        <p:spPr bwMode="auto">
          <a:xfrm>
            <a:off x="7751762" y="3873317"/>
            <a:ext cx="1512888"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a:solidFill>
                  <a:schemeClr val="tx1"/>
                </a:solidFill>
                <a:latin typeface="Times New Roman" panose="02020603050405020304" pitchFamily="18" charset="0"/>
              </a:rPr>
              <a:t>3</a:t>
            </a:r>
            <a:r>
              <a:rPr lang="zh-CN" altLang="en-US" sz="1600" b="0">
                <a:solidFill>
                  <a:schemeClr val="tx1"/>
                </a:solidFill>
                <a:latin typeface="Times New Roman" panose="02020603050405020304" pitchFamily="18" charset="0"/>
              </a:rPr>
              <a:t>个合作进程</a:t>
            </a: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的进程流图</a:t>
            </a:r>
          </a:p>
        </p:txBody>
      </p:sp>
    </p:spTree>
    <p:extLst>
      <p:ext uri="{BB962C8B-B14F-4D97-AF65-F5344CB8AC3E}">
        <p14:creationId xmlns:p14="http://schemas.microsoft.com/office/powerpoint/2010/main" val="2907573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5276E438-A19B-3227-2AFC-7FFE980DF608}"/>
              </a:ext>
            </a:extLst>
          </p:cNvPr>
          <p:cNvSpPr>
            <a:spLocks noChangeArrowheads="1"/>
          </p:cNvSpPr>
          <p:nvPr/>
        </p:nvSpPr>
        <p:spPr bwMode="auto">
          <a:xfrm>
            <a:off x="642938" y="687388"/>
            <a:ext cx="9212262" cy="171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共享缓冲区的合作进程的同步的解法</a:t>
            </a:r>
          </a:p>
          <a:p>
            <a:pPr eaLnBrk="1" hangingPunct="1">
              <a:lnSpc>
                <a:spcPct val="130000"/>
              </a:lnSpc>
              <a:buClr>
                <a:schemeClr val="tx2"/>
              </a:buClr>
              <a:buSzPct val="95000"/>
              <a:buFont typeface="Wingdings" panose="05000000000000000000" pitchFamily="2" charset="2"/>
              <a:buNone/>
              <a:defRPr/>
            </a:pPr>
            <a:r>
              <a:rPr lang="zh-CN" altLang="en-US" sz="2000" b="0" dirty="0">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计算进程 </a:t>
            </a:r>
            <a:r>
              <a:rPr lang="en-US" altLang="zh-CN" sz="2400" b="0" dirty="0">
                <a:solidFill>
                  <a:schemeClr val="tx1"/>
                </a:solidFill>
                <a:effectLst/>
                <a:latin typeface="Times New Roman" panose="02020603050405020304" pitchFamily="18" charset="0"/>
              </a:rPr>
              <a:t>cp</a:t>
            </a:r>
            <a:r>
              <a:rPr lang="zh-CN" altLang="en-US" sz="2400" b="0" dirty="0">
                <a:solidFill>
                  <a:schemeClr val="tx1"/>
                </a:solidFill>
                <a:effectLst/>
                <a:latin typeface="Times New Roman" panose="02020603050405020304" pitchFamily="18" charset="0"/>
              </a:rPr>
              <a:t>和打印进程 </a:t>
            </a:r>
            <a:r>
              <a:rPr lang="en-US" altLang="zh-CN" sz="2400" b="0" dirty="0" err="1">
                <a:solidFill>
                  <a:schemeClr val="tx1"/>
                </a:solidFill>
                <a:effectLst/>
                <a:latin typeface="Times New Roman" panose="02020603050405020304" pitchFamily="18" charset="0"/>
              </a:rPr>
              <a:t>iop</a:t>
            </a:r>
            <a:r>
              <a:rPr lang="zh-CN" altLang="en-US" sz="2400" b="0" dirty="0">
                <a:solidFill>
                  <a:schemeClr val="tx1"/>
                </a:solidFill>
                <a:effectLst/>
                <a:latin typeface="Times New Roman" panose="02020603050405020304" pitchFamily="18" charset="0"/>
              </a:rPr>
              <a:t>公用一个单缓冲，为了完成正确的计算与打印，试用信号灯的</a:t>
            </a:r>
            <a:r>
              <a:rPr lang="en-US" altLang="zh-CN" sz="2400" b="0" dirty="0">
                <a:solidFill>
                  <a:schemeClr val="tx1"/>
                </a:solidFill>
                <a:effectLst/>
                <a:latin typeface="Times New Roman" panose="02020603050405020304" pitchFamily="18" charset="0"/>
              </a:rPr>
              <a:t>p</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v</a:t>
            </a:r>
            <a:r>
              <a:rPr lang="zh-CN" altLang="en-US" sz="2400" b="0" dirty="0">
                <a:solidFill>
                  <a:schemeClr val="tx1"/>
                </a:solidFill>
                <a:effectLst/>
                <a:latin typeface="Times New Roman" panose="02020603050405020304" pitchFamily="18" charset="0"/>
              </a:rPr>
              <a:t>操作实现这两个进程的同步。</a:t>
            </a:r>
          </a:p>
        </p:txBody>
      </p:sp>
      <p:grpSp>
        <p:nvGrpSpPr>
          <p:cNvPr id="4" name="Group 65">
            <a:extLst>
              <a:ext uri="{FF2B5EF4-FFF2-40B4-BE49-F238E27FC236}">
                <a16:creationId xmlns:a16="http://schemas.microsoft.com/office/drawing/2014/main" id="{CB77B560-F1A3-59EC-0041-576480AA5C7D}"/>
              </a:ext>
            </a:extLst>
          </p:cNvPr>
          <p:cNvGrpSpPr>
            <a:grpSpLocks/>
          </p:cNvGrpSpPr>
          <p:nvPr/>
        </p:nvGrpSpPr>
        <p:grpSpPr bwMode="auto">
          <a:xfrm>
            <a:off x="4567238" y="2566430"/>
            <a:ext cx="2459037" cy="1620837"/>
            <a:chOff x="2213" y="1637"/>
            <a:chExt cx="1549" cy="1021"/>
          </a:xfrm>
        </p:grpSpPr>
        <p:sp>
          <p:nvSpPr>
            <p:cNvPr id="5" name="Line 59">
              <a:extLst>
                <a:ext uri="{FF2B5EF4-FFF2-40B4-BE49-F238E27FC236}">
                  <a16:creationId xmlns:a16="http://schemas.microsoft.com/office/drawing/2014/main" id="{60C8BD68-4613-4D2F-7850-3F4E4E0C4A61}"/>
                </a:ext>
              </a:extLst>
            </p:cNvPr>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58">
              <a:extLst>
                <a:ext uri="{FF2B5EF4-FFF2-40B4-BE49-F238E27FC236}">
                  <a16:creationId xmlns:a16="http://schemas.microsoft.com/office/drawing/2014/main" id="{1F354C31-A57B-ECF5-9607-FDD07366EA53}"/>
                </a:ext>
              </a:extLst>
            </p:cNvPr>
            <p:cNvSpPr>
              <a:spLocks noChangeShapeType="1"/>
            </p:cNvSpPr>
            <p:nvPr/>
          </p:nvSpPr>
          <p:spPr bwMode="auto">
            <a:xfrm>
              <a:off x="2485" y="1964"/>
              <a:ext cx="384" cy="381"/>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Text Box 55">
              <a:extLst>
                <a:ext uri="{FF2B5EF4-FFF2-40B4-BE49-F238E27FC236}">
                  <a16:creationId xmlns:a16="http://schemas.microsoft.com/office/drawing/2014/main" id="{46D01B36-D1E0-BA4E-7953-1EE83C62559C}"/>
                </a:ext>
              </a:extLst>
            </p:cNvPr>
            <p:cNvSpPr txBox="1">
              <a:spLocks noChangeArrowheads="1"/>
            </p:cNvSpPr>
            <p:nvPr/>
          </p:nvSpPr>
          <p:spPr bwMode="auto">
            <a:xfrm>
              <a:off x="2505" y="2356"/>
              <a:ext cx="906" cy="302"/>
            </a:xfrm>
            <a:prstGeom prst="rect">
              <a:avLst/>
            </a:prstGeom>
            <a:solidFill>
              <a:srgbClr val="CCECFF"/>
            </a:solidFill>
            <a:ln w="9525">
              <a:solidFill>
                <a:srgbClr val="000000"/>
              </a:solidFill>
              <a:miter lim="800000"/>
              <a:headEnd/>
              <a:tailEnd/>
            </a:ln>
          </p:spPr>
          <p:txBody>
            <a:bodyPr/>
            <a:lstStyle/>
            <a:p>
              <a:pPr algn="just" eaLnBrk="1" hangingPunct="1">
                <a:lnSpc>
                  <a:spcPct val="150000"/>
                </a:lnSpc>
                <a:spcBef>
                  <a:spcPct val="50000"/>
                </a:spcBef>
                <a:defRPr/>
              </a:pPr>
              <a:r>
                <a:rPr kumimoji="1" lang="en-US" altLang="zh-CN" sz="1600" b="0" dirty="0">
                  <a:solidFill>
                    <a:schemeClr val="tx1"/>
                  </a:solidFill>
                  <a:latin typeface="Times New Roman" panose="02020603050405020304" pitchFamily="18" charset="0"/>
                </a:rPr>
                <a:t>   </a:t>
              </a:r>
              <a:r>
                <a:rPr kumimoji="1" lang="zh-CN" altLang="en-US" sz="1600" dirty="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dirty="0" err="1">
                  <a:solidFill>
                    <a:schemeClr val="tx1"/>
                  </a:solidFill>
                  <a:effectLst>
                    <a:outerShdw blurRad="38100" dist="38100" dir="2700000" algn="tl">
                      <a:srgbClr val="FFFFFF"/>
                    </a:outerShdw>
                  </a:effectLst>
                  <a:latin typeface="Times New Roman" panose="02020603050405020304" pitchFamily="18" charset="0"/>
                </a:rPr>
                <a:t>buf</a:t>
              </a:r>
              <a:endParaRPr kumimoji="1" lang="en-US" altLang="zh-CN" sz="1600" dirty="0">
                <a:solidFill>
                  <a:schemeClr val="tx1"/>
                </a:solidFill>
                <a:effectLst>
                  <a:outerShdw blurRad="38100" dist="38100" dir="2700000" algn="tl">
                    <a:srgbClr val="FFFFFF"/>
                  </a:outerShdw>
                </a:effectLst>
                <a:latin typeface="Times New Roman" panose="02020603050405020304" pitchFamily="18" charset="0"/>
              </a:endParaRPr>
            </a:p>
          </p:txBody>
        </p:sp>
        <p:sp>
          <p:nvSpPr>
            <p:cNvPr id="8" name="Oval 56">
              <a:extLst>
                <a:ext uri="{FF2B5EF4-FFF2-40B4-BE49-F238E27FC236}">
                  <a16:creationId xmlns:a16="http://schemas.microsoft.com/office/drawing/2014/main" id="{6D43A38E-8B77-B08B-19F6-B2C34807BDEB}"/>
                </a:ext>
              </a:extLst>
            </p:cNvPr>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9" name="Oval 57">
              <a:extLst>
                <a:ext uri="{FF2B5EF4-FFF2-40B4-BE49-F238E27FC236}">
                  <a16:creationId xmlns:a16="http://schemas.microsoft.com/office/drawing/2014/main" id="{4CF6B038-E550-4F7A-EE58-7752575A0537}"/>
                </a:ext>
              </a:extLst>
            </p:cNvPr>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0" name="Rectangle 63">
            <a:extLst>
              <a:ext uri="{FF2B5EF4-FFF2-40B4-BE49-F238E27FC236}">
                <a16:creationId xmlns:a16="http://schemas.microsoft.com/office/drawing/2014/main" id="{AB8EEFE2-4BDA-D340-23AA-C329EB7A9090}"/>
              </a:ext>
            </a:extLst>
          </p:cNvPr>
          <p:cNvSpPr>
            <a:spLocks noChangeArrowheads="1"/>
          </p:cNvSpPr>
          <p:nvPr/>
        </p:nvSpPr>
        <p:spPr bwMode="auto">
          <a:xfrm>
            <a:off x="687388" y="4894263"/>
            <a:ext cx="7318375"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两个进程的任务</a:t>
            </a:r>
          </a:p>
          <a:p>
            <a:pPr eaLnBrk="1" hangingPunct="1">
              <a:lnSpc>
                <a:spcPct val="11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经过计算，将计算结果送入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400" b="0" dirty="0">
                <a:solidFill>
                  <a:schemeClr val="tx1"/>
                </a:solidFill>
                <a:latin typeface="Times New Roman" panose="02020603050405020304" pitchFamily="18" charset="0"/>
              </a:rPr>
              <a:t>       打印进程</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把</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中的数据取出打印。    </a:t>
            </a:r>
          </a:p>
        </p:txBody>
      </p:sp>
      <p:sp>
        <p:nvSpPr>
          <p:cNvPr id="11" name="Text Box 66">
            <a:extLst>
              <a:ext uri="{FF2B5EF4-FFF2-40B4-BE49-F238E27FC236}">
                <a16:creationId xmlns:a16="http://schemas.microsoft.com/office/drawing/2014/main" id="{B344D1D4-C4B0-1231-9362-96CAC45C0A3B}"/>
              </a:ext>
            </a:extLst>
          </p:cNvPr>
          <p:cNvSpPr txBox="1">
            <a:spLocks noChangeArrowheads="1"/>
          </p:cNvSpPr>
          <p:nvPr/>
        </p:nvSpPr>
        <p:spPr bwMode="auto">
          <a:xfrm>
            <a:off x="4040188" y="4346017"/>
            <a:ext cx="3573462"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共享缓冲区的合作进程的同步示意图</a:t>
            </a:r>
          </a:p>
        </p:txBody>
      </p:sp>
    </p:spTree>
    <p:extLst>
      <p:ext uri="{BB962C8B-B14F-4D97-AF65-F5344CB8AC3E}">
        <p14:creationId xmlns:p14="http://schemas.microsoft.com/office/powerpoint/2010/main" val="3811859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1">
            <a:extLst>
              <a:ext uri="{FF2B5EF4-FFF2-40B4-BE49-F238E27FC236}">
                <a16:creationId xmlns:a16="http://schemas.microsoft.com/office/drawing/2014/main" id="{12E4FBA2-A2FD-8B0E-1128-B4847AB7874A}"/>
              </a:ext>
            </a:extLst>
          </p:cNvPr>
          <p:cNvSpPr>
            <a:spLocks noChangeArrowheads="1"/>
          </p:cNvSpPr>
          <p:nvPr/>
        </p:nvSpPr>
        <p:spPr bwMode="auto">
          <a:xfrm>
            <a:off x="724357" y="3855597"/>
            <a:ext cx="5970587"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信号灯设置</a:t>
            </a: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s</a:t>
            </a:r>
            <a:r>
              <a:rPr lang="en-US" altLang="zh-CN" sz="2400" b="1" baseline="-25000" dirty="0" err="1">
                <a:solidFill>
                  <a:schemeClr val="tx1"/>
                </a:solidFill>
                <a:latin typeface="Times New Roman" panose="02020603050405020304" pitchFamily="18" charset="0"/>
              </a:rPr>
              <a:t>a</a:t>
            </a:r>
            <a:r>
              <a:rPr lang="zh-CN" altLang="en-US" sz="2400" baseline="-2500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表示缓冲区中是否有可供打印的</a:t>
            </a: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计算结果，其初值为</a:t>
            </a:r>
            <a:r>
              <a:rPr lang="en-US" altLang="zh-CN" sz="2400" b="0" dirty="0">
                <a:solidFill>
                  <a:schemeClr val="tx1"/>
                </a:solidFill>
                <a:latin typeface="Times New Roman" panose="02020603050405020304" pitchFamily="18" charset="0"/>
              </a:rPr>
              <a:t>0</a:t>
            </a:r>
            <a:r>
              <a:rPr lang="zh-CN" altLang="en-US" sz="2400" b="0" dirty="0">
                <a:solidFill>
                  <a:schemeClr val="tx1"/>
                </a:solidFill>
                <a:latin typeface="Times New Roman" panose="02020603050405020304" pitchFamily="18" charset="0"/>
              </a:rPr>
              <a:t>。</a:t>
            </a: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s</a:t>
            </a:r>
            <a:r>
              <a:rPr lang="en-US" altLang="zh-CN" sz="2400" b="1" baseline="-25000" dirty="0">
                <a:solidFill>
                  <a:schemeClr val="tx1"/>
                </a:solidFill>
                <a:latin typeface="Times New Roman" panose="02020603050405020304" pitchFamily="18" charset="0"/>
              </a:rPr>
              <a:t>b</a:t>
            </a:r>
            <a:r>
              <a:rPr lang="zh-CN" altLang="en-US" sz="2400" baseline="-2500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表示缓冲区有无空位置存放新的</a:t>
            </a: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信息，其初值为</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    </a:t>
            </a:r>
          </a:p>
        </p:txBody>
      </p:sp>
      <p:sp>
        <p:nvSpPr>
          <p:cNvPr id="4" name="Rectangle 12">
            <a:extLst>
              <a:ext uri="{FF2B5EF4-FFF2-40B4-BE49-F238E27FC236}">
                <a16:creationId xmlns:a16="http://schemas.microsoft.com/office/drawing/2014/main" id="{0986D08D-FD45-7373-BE77-9B7A5EC1FDE1}"/>
              </a:ext>
            </a:extLst>
          </p:cNvPr>
          <p:cNvSpPr>
            <a:spLocks noChangeArrowheads="1"/>
          </p:cNvSpPr>
          <p:nvPr/>
        </p:nvSpPr>
        <p:spPr bwMode="auto">
          <a:xfrm>
            <a:off x="741820" y="990160"/>
            <a:ext cx="9767430" cy="2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分析任务的同步关系</a:t>
            </a: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当</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进程把计算结果送入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时，</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进程才能从</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中取出结果去打印，否则必须等待。</a:t>
            </a: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当</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进程把</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中的数据取出打印后，</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进程才能把下一个计算结果数据送入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中，否则必须等待。</a:t>
            </a:r>
          </a:p>
        </p:txBody>
      </p:sp>
      <p:grpSp>
        <p:nvGrpSpPr>
          <p:cNvPr id="5" name="Group 21">
            <a:extLst>
              <a:ext uri="{FF2B5EF4-FFF2-40B4-BE49-F238E27FC236}">
                <a16:creationId xmlns:a16="http://schemas.microsoft.com/office/drawing/2014/main" id="{818586FB-6D30-4E70-3965-D42D17A0666B}"/>
              </a:ext>
            </a:extLst>
          </p:cNvPr>
          <p:cNvGrpSpPr>
            <a:grpSpLocks/>
          </p:cNvGrpSpPr>
          <p:nvPr/>
        </p:nvGrpSpPr>
        <p:grpSpPr bwMode="auto">
          <a:xfrm>
            <a:off x="7237870" y="3605905"/>
            <a:ext cx="2459038" cy="1620837"/>
            <a:chOff x="2213" y="1637"/>
            <a:chExt cx="1549" cy="1021"/>
          </a:xfrm>
        </p:grpSpPr>
        <p:sp>
          <p:nvSpPr>
            <p:cNvPr id="6" name="Line 22">
              <a:extLst>
                <a:ext uri="{FF2B5EF4-FFF2-40B4-BE49-F238E27FC236}">
                  <a16:creationId xmlns:a16="http://schemas.microsoft.com/office/drawing/2014/main" id="{1D5F2E5D-93DA-968F-3257-DFDF8940F9EA}"/>
                </a:ext>
              </a:extLst>
            </p:cNvPr>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Line 23">
              <a:extLst>
                <a:ext uri="{FF2B5EF4-FFF2-40B4-BE49-F238E27FC236}">
                  <a16:creationId xmlns:a16="http://schemas.microsoft.com/office/drawing/2014/main" id="{D60C9AF9-37B5-C89D-1025-12C42AD3D5B1}"/>
                </a:ext>
              </a:extLst>
            </p:cNvPr>
            <p:cNvSpPr>
              <a:spLocks noChangeShapeType="1"/>
            </p:cNvSpPr>
            <p:nvPr/>
          </p:nvSpPr>
          <p:spPr bwMode="auto">
            <a:xfrm>
              <a:off x="2485" y="1964"/>
              <a:ext cx="384" cy="381"/>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Text Box 24">
              <a:extLst>
                <a:ext uri="{FF2B5EF4-FFF2-40B4-BE49-F238E27FC236}">
                  <a16:creationId xmlns:a16="http://schemas.microsoft.com/office/drawing/2014/main" id="{BAF4BEE6-13BD-F2F4-A358-B71A69C45AA3}"/>
                </a:ext>
              </a:extLst>
            </p:cNvPr>
            <p:cNvSpPr txBox="1">
              <a:spLocks noChangeArrowheads="1"/>
            </p:cNvSpPr>
            <p:nvPr/>
          </p:nvSpPr>
          <p:spPr bwMode="auto">
            <a:xfrm>
              <a:off x="2505" y="2356"/>
              <a:ext cx="906" cy="302"/>
            </a:xfrm>
            <a:prstGeom prst="rect">
              <a:avLst/>
            </a:prstGeom>
            <a:solidFill>
              <a:srgbClr val="CCECFF"/>
            </a:solidFill>
            <a:ln w="9525">
              <a:solidFill>
                <a:srgbClr val="000000"/>
              </a:solidFill>
              <a:miter lim="800000"/>
              <a:headEnd/>
              <a:tailEnd/>
            </a:ln>
          </p:spPr>
          <p:txBody>
            <a:bodyPr/>
            <a:lstStyle/>
            <a:p>
              <a:pPr algn="just" eaLnBrk="1" hangingPunct="1">
                <a:lnSpc>
                  <a:spcPct val="150000"/>
                </a:lnSpc>
                <a:spcBef>
                  <a:spcPct val="50000"/>
                </a:spcBef>
                <a:defRPr/>
              </a:pPr>
              <a:r>
                <a:rPr kumimoji="1" lang="en-US" altLang="zh-CN" sz="1600" b="0">
                  <a:solidFill>
                    <a:schemeClr val="tx1"/>
                  </a:solidFill>
                  <a:latin typeface="Times New Roman" panose="02020603050405020304" pitchFamily="18" charset="0"/>
                </a:rPr>
                <a:t>   </a:t>
              </a:r>
              <a:r>
                <a:rPr kumimoji="1" lang="zh-CN" altLang="en-US" sz="160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a:solidFill>
                    <a:schemeClr val="tx1"/>
                  </a:solidFill>
                  <a:effectLst>
                    <a:outerShdw blurRad="38100" dist="38100" dir="2700000" algn="tl">
                      <a:srgbClr val="FFFFFF"/>
                    </a:outerShdw>
                  </a:effectLst>
                  <a:latin typeface="Times New Roman" panose="02020603050405020304" pitchFamily="18" charset="0"/>
                </a:rPr>
                <a:t>buf</a:t>
              </a:r>
            </a:p>
          </p:txBody>
        </p:sp>
        <p:sp>
          <p:nvSpPr>
            <p:cNvPr id="9" name="Oval 25">
              <a:extLst>
                <a:ext uri="{FF2B5EF4-FFF2-40B4-BE49-F238E27FC236}">
                  <a16:creationId xmlns:a16="http://schemas.microsoft.com/office/drawing/2014/main" id="{FAF94C96-F7EC-0177-E3E6-D3C4C44892B7}"/>
                </a:ext>
              </a:extLst>
            </p:cNvPr>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10" name="Oval 26">
              <a:extLst>
                <a:ext uri="{FF2B5EF4-FFF2-40B4-BE49-F238E27FC236}">
                  <a16:creationId xmlns:a16="http://schemas.microsoft.com/office/drawing/2014/main" id="{F5E694CF-4A48-3111-737D-3674F3FBA490}"/>
                </a:ext>
              </a:extLst>
            </p:cNvPr>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1" name="Text Box 27">
            <a:extLst>
              <a:ext uri="{FF2B5EF4-FFF2-40B4-BE49-F238E27FC236}">
                <a16:creationId xmlns:a16="http://schemas.microsoft.com/office/drawing/2014/main" id="{C79D2F94-9F4C-D038-F6C0-252356A1F83B}"/>
              </a:ext>
            </a:extLst>
          </p:cNvPr>
          <p:cNvSpPr txBox="1">
            <a:spLocks noChangeArrowheads="1"/>
          </p:cNvSpPr>
          <p:nvPr/>
        </p:nvSpPr>
        <p:spPr bwMode="auto">
          <a:xfrm>
            <a:off x="7337883" y="5444230"/>
            <a:ext cx="2311400"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a:t>
            </a: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的同步示意图</a:t>
            </a:r>
          </a:p>
        </p:txBody>
      </p:sp>
    </p:spTree>
    <p:extLst>
      <p:ext uri="{BB962C8B-B14F-4D97-AF65-F5344CB8AC3E}">
        <p14:creationId xmlns:p14="http://schemas.microsoft.com/office/powerpoint/2010/main" val="204673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2C9C3-F9F1-CE18-0CED-9F4EE33851B8}"/>
              </a:ext>
            </a:extLst>
          </p:cNvPr>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p>
        </p:txBody>
      </p:sp>
      <p:sp>
        <p:nvSpPr>
          <p:cNvPr id="3" name="内容占位符 2">
            <a:extLst>
              <a:ext uri="{FF2B5EF4-FFF2-40B4-BE49-F238E27FC236}">
                <a16:creationId xmlns:a16="http://schemas.microsoft.com/office/drawing/2014/main" id="{E0A356D9-9C5F-B6BA-FBF4-CBAAF1F2E968}"/>
              </a:ext>
            </a:extLst>
          </p:cNvPr>
          <p:cNvSpPr>
            <a:spLocks noGrp="1"/>
          </p:cNvSpPr>
          <p:nvPr>
            <p:ph idx="1"/>
          </p:nvPr>
        </p:nvSpPr>
        <p:spPr/>
        <p:txBody>
          <a:bodyPr/>
          <a:lstStyle/>
          <a:p>
            <a:pPr marL="0" indent="0">
              <a:buNone/>
            </a:pPr>
            <a:r>
              <a:rPr lang="en-US" altLang="zh-CN" dirty="0">
                <a:solidFill>
                  <a:srgbClr val="335F90"/>
                </a:solidFill>
              </a:rPr>
              <a:t>2.  </a:t>
            </a:r>
            <a:r>
              <a:rPr lang="zh-CN" altLang="en-US" dirty="0">
                <a:solidFill>
                  <a:srgbClr val="335F90"/>
                </a:solidFill>
              </a:rPr>
              <a:t>并发程序</a:t>
            </a:r>
          </a:p>
          <a:p>
            <a:pPr marL="0" indent="0">
              <a:buNone/>
            </a:pPr>
            <a:r>
              <a:rPr lang="zh-CN" altLang="en-US" dirty="0"/>
              <a:t>      </a:t>
            </a:r>
            <a:r>
              <a:rPr lang="en-US" altLang="zh-CN" dirty="0"/>
              <a:t>(1) </a:t>
            </a:r>
            <a:r>
              <a:rPr lang="zh-CN" altLang="en-US" dirty="0"/>
              <a:t>多道系统的工作情况</a:t>
            </a:r>
          </a:p>
          <a:p>
            <a:pPr lvl="3">
              <a:lnSpc>
                <a:spcPct val="120000"/>
              </a:lnSpc>
              <a:buClr>
                <a:schemeClr val="tx2"/>
              </a:buClr>
              <a:buSzPct val="95000"/>
              <a:buNone/>
              <a:defRPr/>
            </a:pPr>
            <a:r>
              <a:rPr lang="zh-CN" altLang="en-US" sz="2400" dirty="0">
                <a:solidFill>
                  <a:schemeClr val="tx1"/>
                </a:solidFill>
                <a:effectLst/>
                <a:latin typeface="Times New Roman" panose="02020603050405020304" pitchFamily="18" charset="0"/>
              </a:rPr>
              <a:t>对</a:t>
            </a:r>
            <a:r>
              <a:rPr lang="en-US" altLang="zh-CN" sz="2400" dirty="0">
                <a:solidFill>
                  <a:schemeClr val="tx1"/>
                </a:solidFill>
                <a:effectLst/>
                <a:latin typeface="Times New Roman" panose="02020603050405020304" pitchFamily="18" charset="0"/>
              </a:rPr>
              <a:t>n</a:t>
            </a:r>
            <a:r>
              <a:rPr lang="zh-CN" altLang="en-US" sz="2400" dirty="0">
                <a:solidFill>
                  <a:schemeClr val="tx1"/>
                </a:solidFill>
                <a:effectLst/>
                <a:latin typeface="Times New Roman" panose="02020603050405020304" pitchFamily="18" charset="0"/>
              </a:rPr>
              <a:t>个用户作业的处理 </a:t>
            </a:r>
            <a:r>
              <a:rPr lang="en-US" altLang="zh-CN" sz="2400" dirty="0">
                <a:solidFill>
                  <a:schemeClr val="tx1"/>
                </a:solidFill>
                <a:effectLst/>
                <a:latin typeface="Times New Roman" panose="02020603050405020304" pitchFamily="18" charset="0"/>
              </a:rPr>
              <a:t>——</a:t>
            </a: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作业</a:t>
            </a:r>
            <a:r>
              <a:rPr lang="en-US" altLang="zh-CN" sz="2400" b="0" baseline="-25000" dirty="0">
                <a:solidFill>
                  <a:schemeClr val="tx1"/>
                </a:solidFill>
                <a:effectLst/>
                <a:latin typeface="Times New Roman" panose="02020603050405020304" pitchFamily="18" charset="0"/>
              </a:rPr>
              <a:t>1</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1</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1</a:t>
            </a:r>
            <a:r>
              <a:rPr lang="en-US" altLang="zh-CN" sz="2400" b="0" dirty="0">
                <a:solidFill>
                  <a:schemeClr val="tx1"/>
                </a:solidFill>
                <a:effectLst/>
                <a:latin typeface="Times New Roman" panose="02020603050405020304" pitchFamily="18" charset="0"/>
              </a:rPr>
              <a:t>      P</a:t>
            </a:r>
            <a:r>
              <a:rPr lang="en-US" altLang="zh-CN" sz="2400" b="0" baseline="-25000" dirty="0">
                <a:solidFill>
                  <a:schemeClr val="tx1"/>
                </a:solidFill>
                <a:effectLst/>
                <a:latin typeface="Times New Roman" panose="02020603050405020304" pitchFamily="18" charset="0"/>
              </a:rPr>
              <a:t>1</a:t>
            </a: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　作业</a:t>
            </a:r>
            <a:r>
              <a:rPr lang="en-US" altLang="zh-CN" sz="2400" b="0" baseline="-25000" dirty="0">
                <a:solidFill>
                  <a:schemeClr val="tx1"/>
                </a:solidFill>
                <a:effectLst/>
                <a:latin typeface="Times New Roman" panose="02020603050405020304" pitchFamily="18" charset="0"/>
              </a:rPr>
              <a:t>2</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2</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2</a:t>
            </a:r>
            <a:r>
              <a:rPr lang="en-US" altLang="zh-CN" sz="2400" b="0" dirty="0">
                <a:solidFill>
                  <a:schemeClr val="tx1"/>
                </a:solidFill>
                <a:effectLst/>
                <a:latin typeface="Times New Roman" panose="02020603050405020304" pitchFamily="18" charset="0"/>
              </a:rPr>
              <a:t>      P</a:t>
            </a:r>
            <a:r>
              <a:rPr lang="en-US" altLang="zh-CN" sz="2400" b="0" baseline="-25000" dirty="0">
                <a:solidFill>
                  <a:schemeClr val="tx1"/>
                </a:solidFill>
                <a:effectLst/>
                <a:latin typeface="Times New Roman" panose="02020603050405020304" pitchFamily="18" charset="0"/>
              </a:rPr>
              <a:t>2</a:t>
            </a: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sym typeface="MT Extra" panose="05050102010205020202" pitchFamily="18" charset="2"/>
              </a:rPr>
              <a:t></a:t>
            </a:r>
            <a:r>
              <a:rPr lang="en-US" altLang="zh-CN"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sym typeface="MT Extra" panose="05050102010205020202" pitchFamily="18" charset="2"/>
              </a:rPr>
              <a:t>                </a:t>
            </a: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作业</a:t>
            </a:r>
            <a:r>
              <a:rPr lang="en-US" altLang="zh-CN" sz="2400" b="0" baseline="-25000" dirty="0">
                <a:solidFill>
                  <a:schemeClr val="tx1"/>
                </a:solidFill>
                <a:effectLst/>
                <a:latin typeface="Times New Roman" panose="02020603050405020304" pitchFamily="18" charset="0"/>
              </a:rPr>
              <a:t>n</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n</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n</a:t>
            </a:r>
            <a:r>
              <a:rPr lang="en-US" altLang="zh-CN" sz="2400" b="0" dirty="0">
                <a:solidFill>
                  <a:schemeClr val="tx1"/>
                </a:solidFill>
                <a:effectLst/>
                <a:latin typeface="Times New Roman" panose="02020603050405020304" pitchFamily="18" charset="0"/>
              </a:rPr>
              <a:t>      </a:t>
            </a:r>
            <a:r>
              <a:rPr lang="en-US" altLang="zh-CN" sz="2400" b="0" dirty="0" err="1">
                <a:solidFill>
                  <a:schemeClr val="tx1"/>
                </a:solidFill>
                <a:effectLst/>
                <a:latin typeface="Times New Roman" panose="02020603050405020304" pitchFamily="18" charset="0"/>
              </a:rPr>
              <a:t>P</a:t>
            </a:r>
            <a:r>
              <a:rPr lang="en-US" altLang="zh-CN" sz="2400" b="0" baseline="-25000" dirty="0" err="1">
                <a:solidFill>
                  <a:schemeClr val="tx1"/>
                </a:solidFill>
                <a:effectLst/>
                <a:latin typeface="Times New Roman" panose="02020603050405020304" pitchFamily="18" charset="0"/>
              </a:rPr>
              <a:t>n</a:t>
            </a:r>
            <a:endParaRPr lang="en-US" altLang="zh-CN" sz="2400" b="0" dirty="0">
              <a:solidFill>
                <a:schemeClr val="tx1"/>
              </a:solidFill>
              <a:latin typeface="Times New Roman" panose="02020603050405020304" pitchFamily="18" charset="0"/>
            </a:endParaRPr>
          </a:p>
          <a:p>
            <a:pPr algn="just" eaLnBrk="1" hangingPunct="1">
              <a:lnSpc>
                <a:spcPct val="120000"/>
              </a:lnSpc>
              <a:spcBef>
                <a:spcPct val="0"/>
              </a:spcBef>
            </a:pPr>
            <a:endParaRPr lang="zh-CN" altLang="en-US" b="0" dirty="0">
              <a:solidFill>
                <a:schemeClr val="tx1"/>
              </a:solidFill>
              <a:latin typeface="Times New Roman" panose="02020603050405020304" pitchFamily="18" charset="0"/>
            </a:endParaRPr>
          </a:p>
        </p:txBody>
      </p:sp>
      <p:grpSp>
        <p:nvGrpSpPr>
          <p:cNvPr id="4" name="Group 41">
            <a:extLst>
              <a:ext uri="{FF2B5EF4-FFF2-40B4-BE49-F238E27FC236}">
                <a16:creationId xmlns:a16="http://schemas.microsoft.com/office/drawing/2014/main" id="{8A6628AB-965C-01C0-2C44-A18FEB3B866A}"/>
              </a:ext>
            </a:extLst>
          </p:cNvPr>
          <p:cNvGrpSpPr>
            <a:grpSpLocks/>
          </p:cNvGrpSpPr>
          <p:nvPr/>
        </p:nvGrpSpPr>
        <p:grpSpPr bwMode="auto">
          <a:xfrm>
            <a:off x="6919271" y="836539"/>
            <a:ext cx="4544596" cy="2490861"/>
            <a:chOff x="3472" y="679"/>
            <a:chExt cx="1997" cy="2543"/>
          </a:xfrm>
        </p:grpSpPr>
        <p:sp>
          <p:nvSpPr>
            <p:cNvPr id="5" name="Line 34">
              <a:extLst>
                <a:ext uri="{FF2B5EF4-FFF2-40B4-BE49-F238E27FC236}">
                  <a16:creationId xmlns:a16="http://schemas.microsoft.com/office/drawing/2014/main" id="{A7B9EA54-521F-5D67-C890-87EB8D319A07}"/>
                </a:ext>
              </a:extLst>
            </p:cNvPr>
            <p:cNvSpPr>
              <a:spLocks noChangeShapeType="1"/>
            </p:cNvSpPr>
            <p:nvPr/>
          </p:nvSpPr>
          <p:spPr bwMode="auto">
            <a:xfrm>
              <a:off x="4451" y="2205"/>
              <a:ext cx="452" cy="461"/>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25">
              <a:extLst>
                <a:ext uri="{FF2B5EF4-FFF2-40B4-BE49-F238E27FC236}">
                  <a16:creationId xmlns:a16="http://schemas.microsoft.com/office/drawing/2014/main" id="{03C2588D-1A4C-820A-9E6F-E2E2E66A2D94}"/>
                </a:ext>
              </a:extLst>
            </p:cNvPr>
            <p:cNvSpPr>
              <a:spLocks noChangeShapeType="1"/>
            </p:cNvSpPr>
            <p:nvPr/>
          </p:nvSpPr>
          <p:spPr bwMode="auto">
            <a:xfrm>
              <a:off x="4450" y="1557"/>
              <a:ext cx="452" cy="461"/>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6">
              <a:extLst>
                <a:ext uri="{FF2B5EF4-FFF2-40B4-BE49-F238E27FC236}">
                  <a16:creationId xmlns:a16="http://schemas.microsoft.com/office/drawing/2014/main" id="{137D5BB6-72AD-3923-7286-4723B2FA3079}"/>
                </a:ext>
              </a:extLst>
            </p:cNvPr>
            <p:cNvSpPr>
              <a:spLocks noChangeArrowheads="1"/>
            </p:cNvSpPr>
            <p:nvPr/>
          </p:nvSpPr>
          <p:spPr bwMode="auto">
            <a:xfrm>
              <a:off x="3472" y="679"/>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8" name="Oval 7">
              <a:extLst>
                <a:ext uri="{FF2B5EF4-FFF2-40B4-BE49-F238E27FC236}">
                  <a16:creationId xmlns:a16="http://schemas.microsoft.com/office/drawing/2014/main" id="{751E1600-8B0E-964A-B590-5CC5D556E38C}"/>
                </a:ext>
              </a:extLst>
            </p:cNvPr>
            <p:cNvSpPr>
              <a:spLocks noChangeArrowheads="1"/>
            </p:cNvSpPr>
            <p:nvPr/>
          </p:nvSpPr>
          <p:spPr bwMode="auto">
            <a:xfrm>
              <a:off x="3472" y="1322"/>
              <a:ext cx="337" cy="352"/>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9" name="Oval 8">
              <a:extLst>
                <a:ext uri="{FF2B5EF4-FFF2-40B4-BE49-F238E27FC236}">
                  <a16:creationId xmlns:a16="http://schemas.microsoft.com/office/drawing/2014/main" id="{94326275-EDFE-FD05-788B-DDE2910A600F}"/>
                </a:ext>
              </a:extLst>
            </p:cNvPr>
            <p:cNvSpPr>
              <a:spLocks noChangeArrowheads="1"/>
            </p:cNvSpPr>
            <p:nvPr/>
          </p:nvSpPr>
          <p:spPr bwMode="auto">
            <a:xfrm>
              <a:off x="3480" y="1955"/>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sp>
          <p:nvSpPr>
            <p:cNvPr id="10" name="Oval 9">
              <a:extLst>
                <a:ext uri="{FF2B5EF4-FFF2-40B4-BE49-F238E27FC236}">
                  <a16:creationId xmlns:a16="http://schemas.microsoft.com/office/drawing/2014/main" id="{7FA48B99-80F2-7A00-BE83-99EA8ADA4E7E}"/>
                </a:ext>
              </a:extLst>
            </p:cNvPr>
            <p:cNvSpPr>
              <a:spLocks noChangeArrowheads="1"/>
            </p:cNvSpPr>
            <p:nvPr/>
          </p:nvSpPr>
          <p:spPr bwMode="auto">
            <a:xfrm>
              <a:off x="3480" y="2588"/>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4</a:t>
              </a:r>
              <a:endParaRPr kumimoji="1" lang="en-US" altLang="zh-CN" sz="1600">
                <a:solidFill>
                  <a:schemeClr val="tx1"/>
                </a:solidFill>
                <a:latin typeface="Times New Roman" panose="02020603050405020304" pitchFamily="18" charset="0"/>
              </a:endParaRPr>
            </a:p>
          </p:txBody>
        </p:sp>
        <p:sp>
          <p:nvSpPr>
            <p:cNvPr id="11" name="Oval 10">
              <a:extLst>
                <a:ext uri="{FF2B5EF4-FFF2-40B4-BE49-F238E27FC236}">
                  <a16:creationId xmlns:a16="http://schemas.microsoft.com/office/drawing/2014/main" id="{F4E03FF8-6337-634F-53B2-1D7B9114805A}"/>
                </a:ext>
              </a:extLst>
            </p:cNvPr>
            <p:cNvSpPr>
              <a:spLocks noChangeArrowheads="1"/>
            </p:cNvSpPr>
            <p:nvPr/>
          </p:nvSpPr>
          <p:spPr bwMode="auto">
            <a:xfrm>
              <a:off x="4178" y="1322"/>
              <a:ext cx="337" cy="352"/>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2" name="Oval 11">
              <a:extLst>
                <a:ext uri="{FF2B5EF4-FFF2-40B4-BE49-F238E27FC236}">
                  <a16:creationId xmlns:a16="http://schemas.microsoft.com/office/drawing/2014/main" id="{936664BE-FC7D-6510-F4E6-3F59F6F6DE26}"/>
                </a:ext>
              </a:extLst>
            </p:cNvPr>
            <p:cNvSpPr>
              <a:spLocks noChangeArrowheads="1"/>
            </p:cNvSpPr>
            <p:nvPr/>
          </p:nvSpPr>
          <p:spPr bwMode="auto">
            <a:xfrm>
              <a:off x="4178" y="2588"/>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sp>
          <p:nvSpPr>
            <p:cNvPr id="13" name="Oval 12">
              <a:extLst>
                <a:ext uri="{FF2B5EF4-FFF2-40B4-BE49-F238E27FC236}">
                  <a16:creationId xmlns:a16="http://schemas.microsoft.com/office/drawing/2014/main" id="{46300914-81A1-2EDE-434E-F1D415E99FBE}"/>
                </a:ext>
              </a:extLst>
            </p:cNvPr>
            <p:cNvSpPr>
              <a:spLocks noChangeArrowheads="1"/>
            </p:cNvSpPr>
            <p:nvPr/>
          </p:nvSpPr>
          <p:spPr bwMode="auto">
            <a:xfrm>
              <a:off x="4178" y="1955"/>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2</a:t>
              </a:r>
            </a:p>
          </p:txBody>
        </p:sp>
        <p:sp>
          <p:nvSpPr>
            <p:cNvPr id="14" name="Oval 13">
              <a:extLst>
                <a:ext uri="{FF2B5EF4-FFF2-40B4-BE49-F238E27FC236}">
                  <a16:creationId xmlns:a16="http://schemas.microsoft.com/office/drawing/2014/main" id="{DAE54077-A679-73B0-0D73-4BEAB61CEEAB}"/>
                </a:ext>
              </a:extLst>
            </p:cNvPr>
            <p:cNvSpPr>
              <a:spLocks noChangeArrowheads="1"/>
            </p:cNvSpPr>
            <p:nvPr/>
          </p:nvSpPr>
          <p:spPr bwMode="auto">
            <a:xfrm>
              <a:off x="4875" y="1955"/>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5" name="Oval 14">
              <a:extLst>
                <a:ext uri="{FF2B5EF4-FFF2-40B4-BE49-F238E27FC236}">
                  <a16:creationId xmlns:a16="http://schemas.microsoft.com/office/drawing/2014/main" id="{D81CC52D-EE79-8EA3-DAB1-316DC09C45FD}"/>
                </a:ext>
              </a:extLst>
            </p:cNvPr>
            <p:cNvSpPr>
              <a:spLocks noChangeArrowheads="1"/>
            </p:cNvSpPr>
            <p:nvPr/>
          </p:nvSpPr>
          <p:spPr bwMode="auto">
            <a:xfrm>
              <a:off x="4875" y="2588"/>
              <a:ext cx="337" cy="353"/>
            </a:xfrm>
            <a:prstGeom prst="ellipse">
              <a:avLst/>
            </a:prstGeom>
            <a:solidFill>
              <a:srgbClr val="CCFFFF"/>
            </a:solidFill>
            <a:ln w="38100">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16" name="Line 15">
              <a:extLst>
                <a:ext uri="{FF2B5EF4-FFF2-40B4-BE49-F238E27FC236}">
                  <a16:creationId xmlns:a16="http://schemas.microsoft.com/office/drawing/2014/main" id="{E40DEEFD-339A-2A80-ECDE-322F2B0B6EE8}"/>
                </a:ext>
              </a:extLst>
            </p:cNvPr>
            <p:cNvSpPr>
              <a:spLocks noChangeShapeType="1"/>
            </p:cNvSpPr>
            <p:nvPr/>
          </p:nvSpPr>
          <p:spPr bwMode="auto">
            <a:xfrm>
              <a:off x="3655" y="1029"/>
              <a:ext cx="0"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16">
              <a:extLst>
                <a:ext uri="{FF2B5EF4-FFF2-40B4-BE49-F238E27FC236}">
                  <a16:creationId xmlns:a16="http://schemas.microsoft.com/office/drawing/2014/main" id="{5A051523-FF5A-6EC5-83B8-935BE88EEF8C}"/>
                </a:ext>
              </a:extLst>
            </p:cNvPr>
            <p:cNvSpPr>
              <a:spLocks noChangeShapeType="1"/>
            </p:cNvSpPr>
            <p:nvPr/>
          </p:nvSpPr>
          <p:spPr bwMode="auto">
            <a:xfrm>
              <a:off x="3655" y="1663"/>
              <a:ext cx="0"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Line 17">
              <a:extLst>
                <a:ext uri="{FF2B5EF4-FFF2-40B4-BE49-F238E27FC236}">
                  <a16:creationId xmlns:a16="http://schemas.microsoft.com/office/drawing/2014/main" id="{FC0DE7D3-A47B-A629-4656-7AD4D917A615}"/>
                </a:ext>
              </a:extLst>
            </p:cNvPr>
            <p:cNvSpPr>
              <a:spLocks noChangeShapeType="1"/>
            </p:cNvSpPr>
            <p:nvPr/>
          </p:nvSpPr>
          <p:spPr bwMode="auto">
            <a:xfrm>
              <a:off x="3655" y="2296"/>
              <a:ext cx="0"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Line 18">
              <a:extLst>
                <a:ext uri="{FF2B5EF4-FFF2-40B4-BE49-F238E27FC236}">
                  <a16:creationId xmlns:a16="http://schemas.microsoft.com/office/drawing/2014/main" id="{425DEA0B-4928-7B7F-9F3C-B8D04153C60D}"/>
                </a:ext>
              </a:extLst>
            </p:cNvPr>
            <p:cNvSpPr>
              <a:spLocks noChangeShapeType="1"/>
            </p:cNvSpPr>
            <p:nvPr/>
          </p:nvSpPr>
          <p:spPr bwMode="auto">
            <a:xfrm>
              <a:off x="3655" y="2929"/>
              <a:ext cx="0"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Line 19">
              <a:extLst>
                <a:ext uri="{FF2B5EF4-FFF2-40B4-BE49-F238E27FC236}">
                  <a16:creationId xmlns:a16="http://schemas.microsoft.com/office/drawing/2014/main" id="{625C913B-3ADF-1053-0D73-D919BF8AB535}"/>
                </a:ext>
              </a:extLst>
            </p:cNvPr>
            <p:cNvSpPr>
              <a:spLocks noChangeShapeType="1"/>
            </p:cNvSpPr>
            <p:nvPr/>
          </p:nvSpPr>
          <p:spPr bwMode="auto">
            <a:xfrm>
              <a:off x="4352" y="1663"/>
              <a:ext cx="0"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Line 20">
              <a:extLst>
                <a:ext uri="{FF2B5EF4-FFF2-40B4-BE49-F238E27FC236}">
                  <a16:creationId xmlns:a16="http://schemas.microsoft.com/office/drawing/2014/main" id="{E41D8A55-83B5-C0EA-1B43-A94AE1DBA4FD}"/>
                </a:ext>
              </a:extLst>
            </p:cNvPr>
            <p:cNvSpPr>
              <a:spLocks noChangeShapeType="1"/>
            </p:cNvSpPr>
            <p:nvPr/>
          </p:nvSpPr>
          <p:spPr bwMode="auto">
            <a:xfrm>
              <a:off x="4352" y="2296"/>
              <a:ext cx="0"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dirty="0"/>
            </a:p>
          </p:txBody>
        </p:sp>
        <p:sp>
          <p:nvSpPr>
            <p:cNvPr id="22" name="Line 21">
              <a:extLst>
                <a:ext uri="{FF2B5EF4-FFF2-40B4-BE49-F238E27FC236}">
                  <a16:creationId xmlns:a16="http://schemas.microsoft.com/office/drawing/2014/main" id="{AE8BAB6B-4681-2344-8B9D-EC38B7F38333}"/>
                </a:ext>
              </a:extLst>
            </p:cNvPr>
            <p:cNvSpPr>
              <a:spLocks noChangeShapeType="1"/>
            </p:cNvSpPr>
            <p:nvPr/>
          </p:nvSpPr>
          <p:spPr bwMode="auto">
            <a:xfrm>
              <a:off x="4352" y="2929"/>
              <a:ext cx="0"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22">
              <a:extLst>
                <a:ext uri="{FF2B5EF4-FFF2-40B4-BE49-F238E27FC236}">
                  <a16:creationId xmlns:a16="http://schemas.microsoft.com/office/drawing/2014/main" id="{47BD1A20-E74D-F754-941B-EDB5B96254B2}"/>
                </a:ext>
              </a:extLst>
            </p:cNvPr>
            <p:cNvSpPr>
              <a:spLocks noChangeShapeType="1"/>
            </p:cNvSpPr>
            <p:nvPr/>
          </p:nvSpPr>
          <p:spPr bwMode="auto">
            <a:xfrm>
              <a:off x="5050" y="2296"/>
              <a:ext cx="0"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23">
              <a:extLst>
                <a:ext uri="{FF2B5EF4-FFF2-40B4-BE49-F238E27FC236}">
                  <a16:creationId xmlns:a16="http://schemas.microsoft.com/office/drawing/2014/main" id="{4E6B9FDC-BD0D-606F-7BC7-C6911B8FB848}"/>
                </a:ext>
              </a:extLst>
            </p:cNvPr>
            <p:cNvSpPr>
              <a:spLocks noChangeShapeType="1"/>
            </p:cNvSpPr>
            <p:nvPr/>
          </p:nvSpPr>
          <p:spPr bwMode="auto">
            <a:xfrm>
              <a:off x="5050" y="2929"/>
              <a:ext cx="0"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4">
              <a:extLst>
                <a:ext uri="{FF2B5EF4-FFF2-40B4-BE49-F238E27FC236}">
                  <a16:creationId xmlns:a16="http://schemas.microsoft.com/office/drawing/2014/main" id="{18D43205-F71A-B2B8-BB1B-6192F580FDE6}"/>
                </a:ext>
              </a:extLst>
            </p:cNvPr>
            <p:cNvSpPr>
              <a:spLocks noChangeShapeType="1"/>
            </p:cNvSpPr>
            <p:nvPr/>
          </p:nvSpPr>
          <p:spPr bwMode="auto">
            <a:xfrm>
              <a:off x="3805" y="905"/>
              <a:ext cx="428" cy="47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Line 28">
              <a:extLst>
                <a:ext uri="{FF2B5EF4-FFF2-40B4-BE49-F238E27FC236}">
                  <a16:creationId xmlns:a16="http://schemas.microsoft.com/office/drawing/2014/main" id="{80538463-A0E4-3882-44ED-7D5F463E1ABF}"/>
                </a:ext>
              </a:extLst>
            </p:cNvPr>
            <p:cNvSpPr>
              <a:spLocks noChangeShapeType="1"/>
            </p:cNvSpPr>
            <p:nvPr/>
          </p:nvSpPr>
          <p:spPr bwMode="auto">
            <a:xfrm>
              <a:off x="3786" y="2198"/>
              <a:ext cx="435" cy="48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29">
              <a:extLst>
                <a:ext uri="{FF2B5EF4-FFF2-40B4-BE49-F238E27FC236}">
                  <a16:creationId xmlns:a16="http://schemas.microsoft.com/office/drawing/2014/main" id="{A7B70AED-7CEB-E488-784B-CD759A3C5E46}"/>
                </a:ext>
              </a:extLst>
            </p:cNvPr>
            <p:cNvSpPr>
              <a:spLocks noChangeShapeType="1"/>
            </p:cNvSpPr>
            <p:nvPr/>
          </p:nvSpPr>
          <p:spPr bwMode="auto">
            <a:xfrm>
              <a:off x="4483" y="2881"/>
              <a:ext cx="262"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30">
              <a:extLst>
                <a:ext uri="{FF2B5EF4-FFF2-40B4-BE49-F238E27FC236}">
                  <a16:creationId xmlns:a16="http://schemas.microsoft.com/office/drawing/2014/main" id="{F2C2D8BE-53D1-DFD0-B092-ABCB6A61E6E2}"/>
                </a:ext>
              </a:extLst>
            </p:cNvPr>
            <p:cNvSpPr>
              <a:spLocks noChangeShapeType="1"/>
            </p:cNvSpPr>
            <p:nvPr/>
          </p:nvSpPr>
          <p:spPr bwMode="auto">
            <a:xfrm>
              <a:off x="3805" y="2855"/>
              <a:ext cx="262" cy="29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31">
              <a:extLst>
                <a:ext uri="{FF2B5EF4-FFF2-40B4-BE49-F238E27FC236}">
                  <a16:creationId xmlns:a16="http://schemas.microsoft.com/office/drawing/2014/main" id="{D9AF73EF-D6B6-AD8F-A9B5-63007C2B87EB}"/>
                </a:ext>
              </a:extLst>
            </p:cNvPr>
            <p:cNvSpPr>
              <a:spLocks noChangeShapeType="1"/>
            </p:cNvSpPr>
            <p:nvPr/>
          </p:nvSpPr>
          <p:spPr bwMode="auto">
            <a:xfrm>
              <a:off x="5164" y="2247"/>
              <a:ext cx="296"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 name="Line 33">
              <a:extLst>
                <a:ext uri="{FF2B5EF4-FFF2-40B4-BE49-F238E27FC236}">
                  <a16:creationId xmlns:a16="http://schemas.microsoft.com/office/drawing/2014/main" id="{A11C6883-4C08-7331-66C8-7C6EB0880F30}"/>
                </a:ext>
              </a:extLst>
            </p:cNvPr>
            <p:cNvSpPr>
              <a:spLocks noChangeShapeType="1"/>
            </p:cNvSpPr>
            <p:nvPr/>
          </p:nvSpPr>
          <p:spPr bwMode="auto">
            <a:xfrm>
              <a:off x="3781" y="1545"/>
              <a:ext cx="427" cy="47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35">
              <a:extLst>
                <a:ext uri="{FF2B5EF4-FFF2-40B4-BE49-F238E27FC236}">
                  <a16:creationId xmlns:a16="http://schemas.microsoft.com/office/drawing/2014/main" id="{244AAEED-BDA3-8559-49DE-F0298835C066}"/>
                </a:ext>
              </a:extLst>
            </p:cNvPr>
            <p:cNvSpPr>
              <a:spLocks noChangeShapeType="1"/>
            </p:cNvSpPr>
            <p:nvPr/>
          </p:nvSpPr>
          <p:spPr bwMode="auto">
            <a:xfrm>
              <a:off x="5173" y="2869"/>
              <a:ext cx="296" cy="29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2" name="Text Box 38">
            <a:extLst>
              <a:ext uri="{FF2B5EF4-FFF2-40B4-BE49-F238E27FC236}">
                <a16:creationId xmlns:a16="http://schemas.microsoft.com/office/drawing/2014/main" id="{8364486E-8E19-BCC8-F624-D5F651E9CE97}"/>
              </a:ext>
            </a:extLst>
          </p:cNvPr>
          <p:cNvSpPr txBox="1">
            <a:spLocks noChangeArrowheads="1"/>
          </p:cNvSpPr>
          <p:nvPr/>
        </p:nvSpPr>
        <p:spPr bwMode="auto">
          <a:xfrm>
            <a:off x="7335726" y="3536752"/>
            <a:ext cx="3241103" cy="362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多用户系统中操作的先后次序图</a:t>
            </a:r>
          </a:p>
        </p:txBody>
      </p:sp>
      <p:sp>
        <p:nvSpPr>
          <p:cNvPr id="33" name="内容占位符 2">
            <a:extLst>
              <a:ext uri="{FF2B5EF4-FFF2-40B4-BE49-F238E27FC236}">
                <a16:creationId xmlns:a16="http://schemas.microsoft.com/office/drawing/2014/main" id="{2EAF7C8A-41DC-4CB4-4B49-E79478E95191}"/>
              </a:ext>
            </a:extLst>
          </p:cNvPr>
          <p:cNvSpPr txBox="1">
            <a:spLocks/>
          </p:cNvSpPr>
          <p:nvPr/>
        </p:nvSpPr>
        <p:spPr>
          <a:xfrm>
            <a:off x="6280883" y="4103162"/>
            <a:ext cx="5754508" cy="238505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400" b="0" dirty="0">
                <a:latin typeface="Times New Roman" panose="02020603050405020304" pitchFamily="18" charset="0"/>
              </a:rPr>
              <a:t>哪些程序段的执行必须是顺序的？为什么？</a:t>
            </a:r>
          </a:p>
          <a:p>
            <a:pPr>
              <a:lnSpc>
                <a:spcPct val="120000"/>
              </a:lnSpc>
              <a:spcBef>
                <a:spcPct val="0"/>
              </a:spcBef>
            </a:pPr>
            <a:r>
              <a:rPr lang="zh-CN" altLang="en-US" sz="2400" b="0" dirty="0">
                <a:latin typeface="Times New Roman" panose="02020603050405020304" pitchFamily="18" charset="0"/>
              </a:rPr>
              <a:t> 哪些程序段的执行是并行的？为什么？</a:t>
            </a:r>
          </a:p>
        </p:txBody>
      </p:sp>
    </p:spTree>
    <p:extLst>
      <p:ext uri="{BB962C8B-B14F-4D97-AF65-F5344CB8AC3E}">
        <p14:creationId xmlns:p14="http://schemas.microsoft.com/office/powerpoint/2010/main" val="2843732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12" name="Rectangle 11">
            <a:extLst>
              <a:ext uri="{FF2B5EF4-FFF2-40B4-BE49-F238E27FC236}">
                <a16:creationId xmlns:a16="http://schemas.microsoft.com/office/drawing/2014/main" id="{2B4890D0-D449-F82C-FC22-5B762458944B}"/>
              </a:ext>
            </a:extLst>
          </p:cNvPr>
          <p:cNvSpPr>
            <a:spLocks noChangeArrowheads="1"/>
          </p:cNvSpPr>
          <p:nvPr/>
        </p:nvSpPr>
        <p:spPr bwMode="auto">
          <a:xfrm>
            <a:off x="884215" y="1008691"/>
            <a:ext cx="5387975"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④ </a:t>
            </a:r>
            <a:r>
              <a:rPr lang="zh-CN" altLang="en-US" sz="2400" dirty="0">
                <a:solidFill>
                  <a:srgbClr val="000099"/>
                </a:solidFill>
                <a:latin typeface="Times New Roman" panose="02020603050405020304" pitchFamily="18" charset="0"/>
              </a:rPr>
              <a:t>同步描述</a:t>
            </a: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sym typeface="Symbol" panose="05050102010706020507" pitchFamily="18" charset="2"/>
              </a:rPr>
              <a:t>cp:                                     </a:t>
            </a:r>
            <a:r>
              <a:rPr lang="en-US" altLang="zh-CN" sz="1800" b="1" dirty="0" err="1">
                <a:solidFill>
                  <a:schemeClr val="tx1"/>
                </a:solidFill>
                <a:latin typeface="Times New Roman" panose="02020603050405020304" pitchFamily="18" charset="0"/>
                <a:sym typeface="Symbol" panose="05050102010706020507" pitchFamily="18" charset="2"/>
              </a:rPr>
              <a:t>iop</a:t>
            </a:r>
            <a:r>
              <a:rPr lang="en-US" altLang="zh-CN" sz="1800" b="1" dirty="0">
                <a:solidFill>
                  <a:schemeClr val="tx1"/>
                </a:solidFill>
                <a:latin typeface="Times New Roman" panose="02020603050405020304" pitchFamily="18" charset="0"/>
                <a:sym typeface="Symbol" panose="05050102010706020507" pitchFamily="18" charset="2"/>
              </a:rPr>
              <a:t>:</a:t>
            </a:r>
            <a:endParaRPr lang="en-US" altLang="zh-CN" sz="18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endParaRPr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sym typeface="MT Extra" panose="05050102010205020202" pitchFamily="18" charset="2"/>
              </a:rPr>
              <a:t>                                                          p(</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a:t>
            </a: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产生一个数据；               从</a:t>
            </a:r>
            <a:r>
              <a:rPr lang="en-US" altLang="zh-CN" sz="1800" b="1" dirty="0" err="1">
                <a:solidFill>
                  <a:schemeClr val="tx1"/>
                </a:solidFill>
                <a:latin typeface="Times New Roman" panose="02020603050405020304" pitchFamily="18" charset="0"/>
                <a:sym typeface="MT Extra" panose="05050102010205020202" pitchFamily="18" charset="2"/>
              </a:rPr>
              <a:t>buf</a:t>
            </a:r>
            <a:r>
              <a:rPr lang="zh-CN" altLang="en-US" sz="1800" b="1" dirty="0">
                <a:solidFill>
                  <a:schemeClr val="tx1"/>
                </a:solidFill>
                <a:latin typeface="Times New Roman" panose="02020603050405020304" pitchFamily="18" charset="0"/>
                <a:sym typeface="MT Extra" panose="05050102010205020202" pitchFamily="18" charset="2"/>
              </a:rPr>
              <a:t>中取 数据；</a:t>
            </a: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p(</a:t>
            </a:r>
            <a:r>
              <a:rPr lang="en-US" altLang="zh-CN" sz="1800" b="1" dirty="0">
                <a:solidFill>
                  <a:schemeClr val="tx1"/>
                </a:solidFill>
                <a:latin typeface="Times New Roman" panose="02020603050405020304" pitchFamily="18" charset="0"/>
              </a:rPr>
              <a:t>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v(</a:t>
            </a:r>
            <a:r>
              <a:rPr lang="en-US" altLang="zh-CN" sz="1800" b="1" dirty="0">
                <a:solidFill>
                  <a:schemeClr val="tx1"/>
                </a:solidFill>
                <a:latin typeface="Times New Roman" panose="02020603050405020304" pitchFamily="18" charset="0"/>
              </a:rPr>
              <a:t>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 </a:t>
            </a: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zh-CN" altLang="zh-CN" sz="1800" b="1" dirty="0">
                <a:solidFill>
                  <a:schemeClr val="tx1"/>
                </a:solidFill>
                <a:latin typeface="Times New Roman" panose="02020603050405020304" pitchFamily="18" charset="0"/>
                <a:sym typeface="MT Extra" panose="05050102010205020202" pitchFamily="18" charset="2"/>
              </a:rPr>
              <a:t>将数据放入</a:t>
            </a:r>
            <a:r>
              <a:rPr lang="en-US" altLang="zh-CN" sz="1800" b="1" dirty="0" err="1">
                <a:solidFill>
                  <a:schemeClr val="tx1"/>
                </a:solidFill>
                <a:latin typeface="Times New Roman" panose="02020603050405020304" pitchFamily="18" charset="0"/>
                <a:sym typeface="MT Extra" panose="05050102010205020202" pitchFamily="18" charset="2"/>
              </a:rPr>
              <a:t>buf</a:t>
            </a:r>
            <a:r>
              <a:rPr lang="en-US" altLang="zh-CN" sz="1800" b="1" dirty="0">
                <a:solidFill>
                  <a:schemeClr val="tx1"/>
                </a:solidFill>
                <a:latin typeface="Times New Roman" panose="02020603050405020304" pitchFamily="18" charset="0"/>
                <a:sym typeface="MT Extra" panose="05050102010205020202" pitchFamily="18" charset="2"/>
              </a:rPr>
              <a:t> </a:t>
            </a:r>
            <a:r>
              <a:rPr lang="zh-CN" altLang="en-US" sz="1800" b="1" dirty="0">
                <a:solidFill>
                  <a:schemeClr val="tx1"/>
                </a:solidFill>
                <a:latin typeface="Times New Roman" panose="02020603050405020304" pitchFamily="18" charset="0"/>
                <a:sym typeface="MT Extra" panose="05050102010205020202" pitchFamily="18" charset="2"/>
              </a:rPr>
              <a:t>；                 </a:t>
            </a:r>
            <a:r>
              <a:rPr lang="zh-CN" altLang="zh-CN" sz="1800" b="1" dirty="0">
                <a:solidFill>
                  <a:schemeClr val="tx1"/>
                </a:solidFill>
                <a:latin typeface="Times New Roman" panose="02020603050405020304" pitchFamily="18" charset="0"/>
                <a:sym typeface="MT Extra" panose="05050102010205020202" pitchFamily="18" charset="2"/>
              </a:rPr>
              <a:t>打印；</a:t>
            </a: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v(</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a:t>
            </a:r>
          </a:p>
          <a:p>
            <a:pPr eaLnBrk="1" hangingPunct="1">
              <a:lnSpc>
                <a:spcPct val="130000"/>
              </a:lnSpc>
              <a:buFont typeface="Wingdings" panose="05000000000000000000" pitchFamily="2" charset="2"/>
              <a:buNone/>
            </a:pPr>
            <a:endParaRPr lang="zh-CN" altLang="en-US"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buFont typeface="Wingdings" panose="05000000000000000000" pitchFamily="2" charset="2"/>
              <a:buNone/>
            </a:pPr>
            <a:endParaRPr lang="zh-CN" altLang="en-US"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buFont typeface="Wingdings" panose="05000000000000000000" pitchFamily="2" charset="2"/>
              <a:buNone/>
            </a:pPr>
            <a:r>
              <a:rPr lang="zh-CN" altLang="en-US" sz="2400" dirty="0">
                <a:solidFill>
                  <a:srgbClr val="000099"/>
                </a:solidFill>
                <a:latin typeface="Times New Roman" panose="02020603050405020304" pitchFamily="18" charset="0"/>
              </a:rPr>
              <a:t>⑤ 程序描述</a:t>
            </a:r>
          </a:p>
        </p:txBody>
      </p:sp>
      <p:grpSp>
        <p:nvGrpSpPr>
          <p:cNvPr id="13" name="Group 35">
            <a:extLst>
              <a:ext uri="{FF2B5EF4-FFF2-40B4-BE49-F238E27FC236}">
                <a16:creationId xmlns:a16="http://schemas.microsoft.com/office/drawing/2014/main" id="{720B7422-F176-88B6-F14E-8739BB2991C7}"/>
              </a:ext>
            </a:extLst>
          </p:cNvPr>
          <p:cNvGrpSpPr>
            <a:grpSpLocks/>
          </p:cNvGrpSpPr>
          <p:nvPr/>
        </p:nvGrpSpPr>
        <p:grpSpPr bwMode="auto">
          <a:xfrm>
            <a:off x="7933509" y="1995805"/>
            <a:ext cx="2459037" cy="1620838"/>
            <a:chOff x="2213" y="1637"/>
            <a:chExt cx="1549" cy="1021"/>
          </a:xfrm>
        </p:grpSpPr>
        <p:sp>
          <p:nvSpPr>
            <p:cNvPr id="14" name="Line 36">
              <a:extLst>
                <a:ext uri="{FF2B5EF4-FFF2-40B4-BE49-F238E27FC236}">
                  <a16:creationId xmlns:a16="http://schemas.microsoft.com/office/drawing/2014/main" id="{ED394093-A035-5AD0-4A4F-094FEBCB31D8}"/>
                </a:ext>
              </a:extLst>
            </p:cNvPr>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37">
              <a:extLst>
                <a:ext uri="{FF2B5EF4-FFF2-40B4-BE49-F238E27FC236}">
                  <a16:creationId xmlns:a16="http://schemas.microsoft.com/office/drawing/2014/main" id="{B850F5A6-B34D-7584-98B5-E314BD6F0FA1}"/>
                </a:ext>
              </a:extLst>
            </p:cNvPr>
            <p:cNvSpPr>
              <a:spLocks noChangeShapeType="1"/>
            </p:cNvSpPr>
            <p:nvPr/>
          </p:nvSpPr>
          <p:spPr bwMode="auto">
            <a:xfrm>
              <a:off x="2485" y="1964"/>
              <a:ext cx="384" cy="381"/>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Text Box 38">
              <a:extLst>
                <a:ext uri="{FF2B5EF4-FFF2-40B4-BE49-F238E27FC236}">
                  <a16:creationId xmlns:a16="http://schemas.microsoft.com/office/drawing/2014/main" id="{16E67B1D-7457-E25D-D827-4EAFC84BF591}"/>
                </a:ext>
              </a:extLst>
            </p:cNvPr>
            <p:cNvSpPr txBox="1">
              <a:spLocks noChangeArrowheads="1"/>
            </p:cNvSpPr>
            <p:nvPr/>
          </p:nvSpPr>
          <p:spPr bwMode="auto">
            <a:xfrm>
              <a:off x="2505" y="2356"/>
              <a:ext cx="906" cy="302"/>
            </a:xfrm>
            <a:prstGeom prst="rect">
              <a:avLst/>
            </a:prstGeom>
            <a:solidFill>
              <a:srgbClr val="CCECFF"/>
            </a:solidFill>
            <a:ln w="9525">
              <a:solidFill>
                <a:srgbClr val="000000"/>
              </a:solidFill>
              <a:miter lim="800000"/>
              <a:headEnd/>
              <a:tailEnd/>
            </a:ln>
          </p:spPr>
          <p:txBody>
            <a:bodyPr/>
            <a:lstStyle/>
            <a:p>
              <a:pPr algn="just" eaLnBrk="1" hangingPunct="1">
                <a:lnSpc>
                  <a:spcPct val="150000"/>
                </a:lnSpc>
                <a:spcBef>
                  <a:spcPct val="50000"/>
                </a:spcBef>
                <a:defRPr/>
              </a:pPr>
              <a:r>
                <a:rPr kumimoji="1" lang="en-US" altLang="zh-CN" sz="1600" b="0">
                  <a:solidFill>
                    <a:schemeClr val="tx1"/>
                  </a:solidFill>
                  <a:latin typeface="Times New Roman" panose="02020603050405020304" pitchFamily="18" charset="0"/>
                </a:rPr>
                <a:t>   </a:t>
              </a:r>
              <a:r>
                <a:rPr kumimoji="1" lang="zh-CN" altLang="en-US" sz="160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a:solidFill>
                    <a:schemeClr val="tx1"/>
                  </a:solidFill>
                  <a:effectLst>
                    <a:outerShdw blurRad="38100" dist="38100" dir="2700000" algn="tl">
                      <a:srgbClr val="FFFFFF"/>
                    </a:outerShdw>
                  </a:effectLst>
                  <a:latin typeface="Times New Roman" panose="02020603050405020304" pitchFamily="18" charset="0"/>
                </a:rPr>
                <a:t>buf</a:t>
              </a:r>
            </a:p>
          </p:txBody>
        </p:sp>
        <p:sp>
          <p:nvSpPr>
            <p:cNvPr id="17" name="Oval 39">
              <a:extLst>
                <a:ext uri="{FF2B5EF4-FFF2-40B4-BE49-F238E27FC236}">
                  <a16:creationId xmlns:a16="http://schemas.microsoft.com/office/drawing/2014/main" id="{701D5DCA-D0FB-7813-BAF6-CFA9B4469656}"/>
                </a:ext>
              </a:extLst>
            </p:cNvPr>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18" name="Oval 40">
              <a:extLst>
                <a:ext uri="{FF2B5EF4-FFF2-40B4-BE49-F238E27FC236}">
                  <a16:creationId xmlns:a16="http://schemas.microsoft.com/office/drawing/2014/main" id="{E6DC6C4F-9FD7-3BC8-78F4-0AD553A1E7F2}"/>
                </a:ext>
              </a:extLst>
            </p:cNvPr>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9" name="Text Box 41">
            <a:extLst>
              <a:ext uri="{FF2B5EF4-FFF2-40B4-BE49-F238E27FC236}">
                <a16:creationId xmlns:a16="http://schemas.microsoft.com/office/drawing/2014/main" id="{374D6701-0D33-C0ED-0CF8-01ABB135B9D9}"/>
              </a:ext>
            </a:extLst>
          </p:cNvPr>
          <p:cNvSpPr txBox="1">
            <a:spLocks noChangeArrowheads="1"/>
          </p:cNvSpPr>
          <p:nvPr/>
        </p:nvSpPr>
        <p:spPr bwMode="auto">
          <a:xfrm>
            <a:off x="8073209" y="3946843"/>
            <a:ext cx="2311400"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a:t>
            </a: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的同步示意图</a:t>
            </a:r>
          </a:p>
        </p:txBody>
      </p:sp>
      <p:grpSp>
        <p:nvGrpSpPr>
          <p:cNvPr id="11" name="Group 28">
            <a:extLst>
              <a:ext uri="{FF2B5EF4-FFF2-40B4-BE49-F238E27FC236}">
                <a16:creationId xmlns:a16="http://schemas.microsoft.com/office/drawing/2014/main" id="{0EEAEE46-3260-CB32-76DB-71ADD8A67888}"/>
              </a:ext>
            </a:extLst>
          </p:cNvPr>
          <p:cNvGrpSpPr>
            <a:grpSpLocks/>
          </p:cNvGrpSpPr>
          <p:nvPr/>
        </p:nvGrpSpPr>
        <p:grpSpPr bwMode="auto">
          <a:xfrm>
            <a:off x="1307210" y="2313616"/>
            <a:ext cx="3435350" cy="2693987"/>
            <a:chOff x="436" y="1258"/>
            <a:chExt cx="2164" cy="1697"/>
          </a:xfrm>
        </p:grpSpPr>
        <p:grpSp>
          <p:nvGrpSpPr>
            <p:cNvPr id="20" name="Group 23">
              <a:extLst>
                <a:ext uri="{FF2B5EF4-FFF2-40B4-BE49-F238E27FC236}">
                  <a16:creationId xmlns:a16="http://schemas.microsoft.com/office/drawing/2014/main" id="{DEF9D1E9-3285-A6CF-BE66-6F0E45D01BFD}"/>
                </a:ext>
              </a:extLst>
            </p:cNvPr>
            <p:cNvGrpSpPr>
              <a:grpSpLocks/>
            </p:cNvGrpSpPr>
            <p:nvPr/>
          </p:nvGrpSpPr>
          <p:grpSpPr bwMode="auto">
            <a:xfrm>
              <a:off x="436" y="1277"/>
              <a:ext cx="482" cy="1673"/>
              <a:chOff x="463" y="905"/>
              <a:chExt cx="427" cy="1591"/>
            </a:xfrm>
          </p:grpSpPr>
          <p:sp>
            <p:nvSpPr>
              <p:cNvPr id="26" name="Line 14">
                <a:extLst>
                  <a:ext uri="{FF2B5EF4-FFF2-40B4-BE49-F238E27FC236}">
                    <a16:creationId xmlns:a16="http://schemas.microsoft.com/office/drawing/2014/main" id="{AD626C51-0CE0-3A48-B0D7-D28509490EAC}"/>
                  </a:ext>
                </a:extLst>
              </p:cNvPr>
              <p:cNvSpPr>
                <a:spLocks noChangeShapeType="1"/>
              </p:cNvSpPr>
              <p:nvPr/>
            </p:nvSpPr>
            <p:spPr bwMode="auto">
              <a:xfrm flipH="1">
                <a:off x="463" y="2496"/>
                <a:ext cx="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15">
                <a:extLst>
                  <a:ext uri="{FF2B5EF4-FFF2-40B4-BE49-F238E27FC236}">
                    <a16:creationId xmlns:a16="http://schemas.microsoft.com/office/drawing/2014/main" id="{8068052B-D3EF-AC80-C2EB-3DAD2FCBE789}"/>
                  </a:ext>
                </a:extLst>
              </p:cNvPr>
              <p:cNvSpPr>
                <a:spLocks noChangeShapeType="1"/>
              </p:cNvSpPr>
              <p:nvPr/>
            </p:nvSpPr>
            <p:spPr bwMode="auto">
              <a:xfrm>
                <a:off x="887" y="2337"/>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6">
                <a:extLst>
                  <a:ext uri="{FF2B5EF4-FFF2-40B4-BE49-F238E27FC236}">
                    <a16:creationId xmlns:a16="http://schemas.microsoft.com/office/drawing/2014/main" id="{8361EA84-8FA3-D0B6-7053-1DB7B5557C4A}"/>
                  </a:ext>
                </a:extLst>
              </p:cNvPr>
              <p:cNvSpPr>
                <a:spLocks noChangeShapeType="1"/>
              </p:cNvSpPr>
              <p:nvPr/>
            </p:nvSpPr>
            <p:spPr bwMode="auto">
              <a:xfrm flipV="1">
                <a:off x="463" y="905"/>
                <a:ext cx="0" cy="15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7">
                <a:extLst>
                  <a:ext uri="{FF2B5EF4-FFF2-40B4-BE49-F238E27FC236}">
                    <a16:creationId xmlns:a16="http://schemas.microsoft.com/office/drawing/2014/main" id="{6DCE7FE5-0652-060A-6D56-C72C547F4D5D}"/>
                  </a:ext>
                </a:extLst>
              </p:cNvPr>
              <p:cNvSpPr>
                <a:spLocks noChangeShapeType="1"/>
              </p:cNvSpPr>
              <p:nvPr/>
            </p:nvSpPr>
            <p:spPr bwMode="auto">
              <a:xfrm>
                <a:off x="463" y="905"/>
                <a:ext cx="427"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1" name="Group 24">
              <a:extLst>
                <a:ext uri="{FF2B5EF4-FFF2-40B4-BE49-F238E27FC236}">
                  <a16:creationId xmlns:a16="http://schemas.microsoft.com/office/drawing/2014/main" id="{B21AFB7F-BEBC-D67D-3241-04A106B07CC6}"/>
                </a:ext>
              </a:extLst>
            </p:cNvPr>
            <p:cNvGrpSpPr>
              <a:grpSpLocks/>
            </p:cNvGrpSpPr>
            <p:nvPr/>
          </p:nvGrpSpPr>
          <p:grpSpPr bwMode="auto">
            <a:xfrm>
              <a:off x="2057" y="1258"/>
              <a:ext cx="543" cy="1697"/>
              <a:chOff x="1716" y="905"/>
              <a:chExt cx="524" cy="1551"/>
            </a:xfrm>
          </p:grpSpPr>
          <p:sp>
            <p:nvSpPr>
              <p:cNvPr id="22" name="Line 19">
                <a:extLst>
                  <a:ext uri="{FF2B5EF4-FFF2-40B4-BE49-F238E27FC236}">
                    <a16:creationId xmlns:a16="http://schemas.microsoft.com/office/drawing/2014/main" id="{1F60CBAF-A2EC-8724-2FC8-7FFD927EC7F9}"/>
                  </a:ext>
                </a:extLst>
              </p:cNvPr>
              <p:cNvSpPr>
                <a:spLocks noChangeShapeType="1"/>
              </p:cNvSpPr>
              <p:nvPr/>
            </p:nvSpPr>
            <p:spPr bwMode="auto">
              <a:xfrm>
                <a:off x="2240" y="2058"/>
                <a:ext cx="0" cy="3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20">
                <a:extLst>
                  <a:ext uri="{FF2B5EF4-FFF2-40B4-BE49-F238E27FC236}">
                    <a16:creationId xmlns:a16="http://schemas.microsoft.com/office/drawing/2014/main" id="{F0E15720-C508-546B-AEA4-372A3ABD2EA2}"/>
                  </a:ext>
                </a:extLst>
              </p:cNvPr>
              <p:cNvSpPr>
                <a:spLocks noChangeShapeType="1"/>
              </p:cNvSpPr>
              <p:nvPr/>
            </p:nvSpPr>
            <p:spPr bwMode="auto">
              <a:xfrm flipH="1">
                <a:off x="1716" y="2456"/>
                <a:ext cx="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21">
                <a:extLst>
                  <a:ext uri="{FF2B5EF4-FFF2-40B4-BE49-F238E27FC236}">
                    <a16:creationId xmlns:a16="http://schemas.microsoft.com/office/drawing/2014/main" id="{0A177067-7570-B211-E649-42C26B8F4C0F}"/>
                  </a:ext>
                </a:extLst>
              </p:cNvPr>
              <p:cNvSpPr>
                <a:spLocks noChangeShapeType="1"/>
              </p:cNvSpPr>
              <p:nvPr/>
            </p:nvSpPr>
            <p:spPr bwMode="auto">
              <a:xfrm flipV="1">
                <a:off x="1716" y="905"/>
                <a:ext cx="0" cy="15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2">
                <a:extLst>
                  <a:ext uri="{FF2B5EF4-FFF2-40B4-BE49-F238E27FC236}">
                    <a16:creationId xmlns:a16="http://schemas.microsoft.com/office/drawing/2014/main" id="{7C449ABA-01CA-D272-6373-5C2ACFB3B44B}"/>
                  </a:ext>
                </a:extLst>
              </p:cNvPr>
              <p:cNvSpPr>
                <a:spLocks noChangeShapeType="1"/>
              </p:cNvSpPr>
              <p:nvPr/>
            </p:nvSpPr>
            <p:spPr bwMode="auto">
              <a:xfrm>
                <a:off x="1716" y="905"/>
                <a:ext cx="497"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spTree>
    <p:extLst>
      <p:ext uri="{BB962C8B-B14F-4D97-AF65-F5344CB8AC3E}">
        <p14:creationId xmlns:p14="http://schemas.microsoft.com/office/powerpoint/2010/main" val="3339807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a:extLst>
              <a:ext uri="{FF2B5EF4-FFF2-40B4-BE49-F238E27FC236}">
                <a16:creationId xmlns:a16="http://schemas.microsoft.com/office/drawing/2014/main" id="{4D52EB8A-3FD0-B1F2-FA24-B31ED7A303D0}"/>
              </a:ext>
            </a:extLst>
          </p:cNvPr>
          <p:cNvSpPr>
            <a:spLocks noChangeArrowheads="1"/>
          </p:cNvSpPr>
          <p:nvPr/>
        </p:nvSpPr>
        <p:spPr bwMode="auto">
          <a:xfrm>
            <a:off x="473919" y="897800"/>
            <a:ext cx="6170613" cy="32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程序  </a:t>
            </a:r>
            <a:r>
              <a:rPr lang="en-US" altLang="zh-CN" sz="1800" b="1" dirty="0">
                <a:solidFill>
                  <a:schemeClr val="tx1"/>
                </a:solidFill>
                <a:latin typeface="Times New Roman" panose="02020603050405020304" pitchFamily="18" charset="0"/>
              </a:rPr>
              <a:t>task5</a:t>
            </a:r>
          </a:p>
          <a:p>
            <a:pPr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main( )</a:t>
            </a: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a:t>
            </a: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        int </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rPr>
              <a:t>=0</a:t>
            </a:r>
            <a:r>
              <a:rPr lang="zh-CN" altLang="en-US" sz="1800" b="1" dirty="0">
                <a:solidFill>
                  <a:schemeClr val="tx1"/>
                </a:solidFill>
                <a:latin typeface="Times New Roman" panose="02020603050405020304" pitchFamily="18" charset="0"/>
              </a:rPr>
              <a:t>；        ∕*表示</a:t>
            </a:r>
            <a:r>
              <a:rPr lang="en-US" altLang="zh-CN" sz="1800" b="1" dirty="0" err="1">
                <a:solidFill>
                  <a:schemeClr val="tx1"/>
                </a:solidFill>
                <a:latin typeface="Times New Roman" panose="02020603050405020304" pitchFamily="18" charset="0"/>
              </a:rPr>
              <a:t>buf</a:t>
            </a:r>
            <a:r>
              <a:rPr lang="zh-CN" altLang="en-US" sz="1800" b="1" dirty="0">
                <a:solidFill>
                  <a:schemeClr val="tx1"/>
                </a:solidFill>
                <a:latin typeface="Times New Roman" panose="02020603050405020304" pitchFamily="18" charset="0"/>
              </a:rPr>
              <a:t>中有无</a:t>
            </a:r>
            <a:r>
              <a:rPr lang="zh-CN" altLang="en-US" sz="1800" b="1">
                <a:solidFill>
                  <a:schemeClr val="tx1"/>
                </a:solidFill>
                <a:latin typeface="Times New Roman" panose="02020603050405020304" pitchFamily="18" charset="0"/>
              </a:rPr>
              <a:t>信息  </a:t>
            </a:r>
            <a:r>
              <a:rPr lang="zh-CN" altLang="en-US" sz="1800" b="1" dirty="0">
                <a:solidFill>
                  <a:schemeClr val="tx1"/>
                </a:solidFill>
                <a:latin typeface="Times New Roman" panose="02020603050405020304" pitchFamily="18" charset="0"/>
              </a:rPr>
              <a:t>*∕</a:t>
            </a:r>
          </a:p>
          <a:p>
            <a:pPr algn="just"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rPr>
              <a:t>int 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rPr>
              <a:t>=1</a:t>
            </a:r>
            <a:r>
              <a:rPr lang="zh-CN" altLang="en-US" sz="1800" b="1" dirty="0">
                <a:solidFill>
                  <a:schemeClr val="tx1"/>
                </a:solidFill>
                <a:latin typeface="Times New Roman" panose="02020603050405020304" pitchFamily="18" charset="0"/>
              </a:rPr>
              <a:t>；        ∕*表示</a:t>
            </a:r>
            <a:r>
              <a:rPr lang="en-US" altLang="zh-CN" sz="1800" b="1" dirty="0" err="1">
                <a:solidFill>
                  <a:schemeClr val="tx1"/>
                </a:solidFill>
                <a:latin typeface="Times New Roman" panose="02020603050405020304" pitchFamily="18" charset="0"/>
              </a:rPr>
              <a:t>buf</a:t>
            </a:r>
            <a:r>
              <a:rPr lang="zh-CN" altLang="en-US" sz="1800" b="1" dirty="0">
                <a:solidFill>
                  <a:schemeClr val="tx1"/>
                </a:solidFill>
                <a:latin typeface="Times New Roman" panose="02020603050405020304" pitchFamily="18" charset="0"/>
              </a:rPr>
              <a:t>中有无空位置*∕</a:t>
            </a:r>
          </a:p>
          <a:p>
            <a:pPr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cobegin</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                cp( )</a:t>
            </a:r>
            <a:r>
              <a:rPr lang="zh-CN" altLang="en-US" sz="1800" b="1" dirty="0">
                <a:solidFill>
                  <a:schemeClr val="tx1"/>
                </a:solidFill>
                <a:latin typeface="Times New Roman" panose="02020603050405020304" pitchFamily="18" charset="0"/>
              </a:rPr>
              <a:t>；</a:t>
            </a:r>
            <a:r>
              <a:rPr lang="en-US" altLang="zh-CN" sz="1800" b="1" dirty="0" err="1">
                <a:solidFill>
                  <a:schemeClr val="tx1"/>
                </a:solidFill>
                <a:latin typeface="Times New Roman" panose="02020603050405020304" pitchFamily="18" charset="0"/>
              </a:rPr>
              <a:t>iop</a:t>
            </a:r>
            <a:r>
              <a:rPr lang="en-US" altLang="zh-CN" sz="1800" b="1" dirty="0">
                <a:solidFill>
                  <a:schemeClr val="tx1"/>
                </a:solidFill>
                <a:latin typeface="Times New Roman" panose="02020603050405020304" pitchFamily="18" charset="0"/>
              </a:rPr>
              <a:t>( )</a:t>
            </a:r>
            <a:r>
              <a:rPr lang="zh-CN" altLang="en-US" sz="1800" b="1" dirty="0">
                <a:solidFill>
                  <a:schemeClr val="tx1"/>
                </a:solidFill>
                <a:latin typeface="Times New Roman" panose="02020603050405020304" pitchFamily="18" charset="0"/>
              </a:rPr>
              <a:t>；</a:t>
            </a:r>
          </a:p>
          <a:p>
            <a:pPr algn="just"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coend</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a:t>
            </a:r>
          </a:p>
        </p:txBody>
      </p:sp>
      <p:grpSp>
        <p:nvGrpSpPr>
          <p:cNvPr id="4" name="Group 13">
            <a:extLst>
              <a:ext uri="{FF2B5EF4-FFF2-40B4-BE49-F238E27FC236}">
                <a16:creationId xmlns:a16="http://schemas.microsoft.com/office/drawing/2014/main" id="{8753AAE9-C967-7DE2-3F29-AD84184CF854}"/>
              </a:ext>
            </a:extLst>
          </p:cNvPr>
          <p:cNvGrpSpPr>
            <a:grpSpLocks/>
          </p:cNvGrpSpPr>
          <p:nvPr/>
        </p:nvGrpSpPr>
        <p:grpSpPr bwMode="auto">
          <a:xfrm>
            <a:off x="2482270" y="3999201"/>
            <a:ext cx="2459038" cy="1620838"/>
            <a:chOff x="2213" y="1637"/>
            <a:chExt cx="1549" cy="1021"/>
          </a:xfrm>
        </p:grpSpPr>
        <p:sp>
          <p:nvSpPr>
            <p:cNvPr id="5" name="Line 14">
              <a:extLst>
                <a:ext uri="{FF2B5EF4-FFF2-40B4-BE49-F238E27FC236}">
                  <a16:creationId xmlns:a16="http://schemas.microsoft.com/office/drawing/2014/main" id="{7BD02221-240C-C755-D2AF-8B1B0D370D9D}"/>
                </a:ext>
              </a:extLst>
            </p:cNvPr>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15">
              <a:extLst>
                <a:ext uri="{FF2B5EF4-FFF2-40B4-BE49-F238E27FC236}">
                  <a16:creationId xmlns:a16="http://schemas.microsoft.com/office/drawing/2014/main" id="{053BFC13-6AF6-CBAB-D523-153EBCDB0521}"/>
                </a:ext>
              </a:extLst>
            </p:cNvPr>
            <p:cNvSpPr>
              <a:spLocks noChangeShapeType="1"/>
            </p:cNvSpPr>
            <p:nvPr/>
          </p:nvSpPr>
          <p:spPr bwMode="auto">
            <a:xfrm>
              <a:off x="2485" y="1964"/>
              <a:ext cx="384" cy="381"/>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Text Box 16">
              <a:extLst>
                <a:ext uri="{FF2B5EF4-FFF2-40B4-BE49-F238E27FC236}">
                  <a16:creationId xmlns:a16="http://schemas.microsoft.com/office/drawing/2014/main" id="{9F3F2796-0839-0A23-6B75-556D11DC07CB}"/>
                </a:ext>
              </a:extLst>
            </p:cNvPr>
            <p:cNvSpPr txBox="1">
              <a:spLocks noChangeArrowheads="1"/>
            </p:cNvSpPr>
            <p:nvPr/>
          </p:nvSpPr>
          <p:spPr bwMode="auto">
            <a:xfrm>
              <a:off x="2505" y="2356"/>
              <a:ext cx="906" cy="302"/>
            </a:xfrm>
            <a:prstGeom prst="rect">
              <a:avLst/>
            </a:prstGeom>
            <a:solidFill>
              <a:srgbClr val="CCECFF"/>
            </a:solidFill>
            <a:ln w="9525">
              <a:solidFill>
                <a:srgbClr val="000000"/>
              </a:solidFill>
              <a:miter lim="800000"/>
              <a:headEnd/>
              <a:tailEnd/>
            </a:ln>
          </p:spPr>
          <p:txBody>
            <a:bodyPr/>
            <a:lstStyle/>
            <a:p>
              <a:pPr algn="just" eaLnBrk="1" hangingPunct="1">
                <a:lnSpc>
                  <a:spcPct val="150000"/>
                </a:lnSpc>
                <a:spcBef>
                  <a:spcPct val="50000"/>
                </a:spcBef>
                <a:defRPr/>
              </a:pPr>
              <a:r>
                <a:rPr kumimoji="1" lang="en-US" altLang="zh-CN" sz="1600" b="0">
                  <a:solidFill>
                    <a:schemeClr val="tx1"/>
                  </a:solidFill>
                  <a:latin typeface="Times New Roman" panose="02020603050405020304" pitchFamily="18" charset="0"/>
                </a:rPr>
                <a:t>   </a:t>
              </a:r>
              <a:r>
                <a:rPr kumimoji="1" lang="zh-CN" altLang="en-US" sz="160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a:solidFill>
                    <a:schemeClr val="tx1"/>
                  </a:solidFill>
                  <a:effectLst>
                    <a:outerShdw blurRad="38100" dist="38100" dir="2700000" algn="tl">
                      <a:srgbClr val="FFFFFF"/>
                    </a:outerShdw>
                  </a:effectLst>
                  <a:latin typeface="Times New Roman" panose="02020603050405020304" pitchFamily="18" charset="0"/>
                </a:rPr>
                <a:t>buf</a:t>
              </a:r>
            </a:p>
          </p:txBody>
        </p:sp>
        <p:sp>
          <p:nvSpPr>
            <p:cNvPr id="8" name="Oval 17">
              <a:extLst>
                <a:ext uri="{FF2B5EF4-FFF2-40B4-BE49-F238E27FC236}">
                  <a16:creationId xmlns:a16="http://schemas.microsoft.com/office/drawing/2014/main" id="{2D1DF8DF-79B3-69DE-B0EF-C96F71304F77}"/>
                </a:ext>
              </a:extLst>
            </p:cNvPr>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9" name="Oval 18">
              <a:extLst>
                <a:ext uri="{FF2B5EF4-FFF2-40B4-BE49-F238E27FC236}">
                  <a16:creationId xmlns:a16="http://schemas.microsoft.com/office/drawing/2014/main" id="{32EC87C5-B7D7-FEDE-891D-7315F20120A2}"/>
                </a:ext>
              </a:extLst>
            </p:cNvPr>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dirty="0">
                  <a:solidFill>
                    <a:schemeClr val="tx1"/>
                  </a:solidFill>
                  <a:latin typeface="Times New Roman" panose="02020603050405020304" pitchFamily="18" charset="0"/>
                </a:rPr>
                <a:t> cp</a:t>
              </a:r>
              <a:endParaRPr kumimoji="1" lang="en-US" altLang="zh-CN" sz="1600" b="0" dirty="0">
                <a:solidFill>
                  <a:schemeClr val="tx1"/>
                </a:solidFill>
                <a:latin typeface="Times New Roman" panose="02020603050405020304" pitchFamily="18" charset="0"/>
              </a:endParaRPr>
            </a:p>
          </p:txBody>
        </p:sp>
      </p:grpSp>
      <p:sp>
        <p:nvSpPr>
          <p:cNvPr id="10" name="Text Box 19">
            <a:extLst>
              <a:ext uri="{FF2B5EF4-FFF2-40B4-BE49-F238E27FC236}">
                <a16:creationId xmlns:a16="http://schemas.microsoft.com/office/drawing/2014/main" id="{BFB04641-6A71-A20D-3D2F-45E01483F661}"/>
              </a:ext>
            </a:extLst>
          </p:cNvPr>
          <p:cNvSpPr txBox="1">
            <a:spLocks noChangeArrowheads="1"/>
          </p:cNvSpPr>
          <p:nvPr/>
        </p:nvSpPr>
        <p:spPr bwMode="auto">
          <a:xfrm>
            <a:off x="2644195" y="5866101"/>
            <a:ext cx="2311400"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a:t>
            </a: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的同步示意图</a:t>
            </a:r>
          </a:p>
        </p:txBody>
      </p:sp>
      <p:sp>
        <p:nvSpPr>
          <p:cNvPr id="12" name="文本框 11">
            <a:extLst>
              <a:ext uri="{FF2B5EF4-FFF2-40B4-BE49-F238E27FC236}">
                <a16:creationId xmlns:a16="http://schemas.microsoft.com/office/drawing/2014/main" id="{86148471-C198-C82D-E95B-3A5D830CBD8F}"/>
              </a:ext>
            </a:extLst>
          </p:cNvPr>
          <p:cNvSpPr txBox="1"/>
          <p:nvPr/>
        </p:nvSpPr>
        <p:spPr>
          <a:xfrm>
            <a:off x="5282030" y="897800"/>
            <a:ext cx="6345342" cy="3615862"/>
          </a:xfrm>
          <a:prstGeom prst="rect">
            <a:avLst/>
          </a:prstGeom>
          <a:noFill/>
        </p:spPr>
        <p:txBody>
          <a:bodyPr wrap="square">
            <a:spAutoFit/>
          </a:bodyPr>
          <a:lstStyle/>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cp( )                                                    </a:t>
            </a:r>
            <a:r>
              <a:rPr lang="en-US" altLang="zh-CN" b="1" dirty="0" err="1">
                <a:solidFill>
                  <a:schemeClr val="tx1"/>
                </a:solidFill>
                <a:latin typeface="Times New Roman" panose="02020603050405020304" pitchFamily="18" charset="0"/>
              </a:rPr>
              <a:t>iop</a:t>
            </a:r>
            <a:r>
              <a:rPr lang="en-US" altLang="zh-CN" b="1" dirty="0">
                <a:solidFill>
                  <a:schemeClr val="tx1"/>
                </a:solidFill>
                <a:latin typeface="Times New Roman" panose="02020603050405020304" pitchFamily="18" charset="0"/>
              </a:rPr>
              <a:t>( ) </a:t>
            </a: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a:t>
            </a: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计算未完成</a:t>
            </a: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打印工作未完成</a:t>
            </a:r>
            <a:r>
              <a:rPr lang="en-US" altLang="zh-CN" b="1" dirty="0">
                <a:solidFill>
                  <a:schemeClr val="tx1"/>
                </a:solidFill>
                <a:latin typeface="Times New Roman" panose="02020603050405020304" pitchFamily="18" charset="0"/>
              </a:rPr>
              <a:t>) </a:t>
            </a: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 </a:t>
            </a: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得到一个计算结果；                            </a:t>
            </a:r>
            <a:r>
              <a:rPr lang="en-US" altLang="zh-CN" b="1" dirty="0">
                <a:solidFill>
                  <a:schemeClr val="tx1"/>
                </a:solidFill>
                <a:latin typeface="Times New Roman" panose="02020603050405020304" pitchFamily="18" charset="0"/>
              </a:rPr>
              <a:t>p(</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a:t>
            </a: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p(s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从缓冲区中取一数； </a:t>
            </a: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将数送到缓冲区中；                            </a:t>
            </a:r>
            <a:r>
              <a:rPr lang="en-US" altLang="zh-CN" b="1" dirty="0">
                <a:solidFill>
                  <a:schemeClr val="tx1"/>
                </a:solidFill>
                <a:latin typeface="Times New Roman" panose="02020603050405020304" pitchFamily="18" charset="0"/>
              </a:rPr>
              <a:t>v(s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a:t>
            </a: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v(</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从打印机上输出；</a:t>
            </a: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                                                        }</a:t>
            </a: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  </a:t>
            </a:r>
          </a:p>
        </p:txBody>
      </p:sp>
    </p:spTree>
    <p:extLst>
      <p:ext uri="{BB962C8B-B14F-4D97-AF65-F5344CB8AC3E}">
        <p14:creationId xmlns:p14="http://schemas.microsoft.com/office/powerpoint/2010/main" val="3938225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6" name="Rectangle 3">
            <a:extLst>
              <a:ext uri="{FF2B5EF4-FFF2-40B4-BE49-F238E27FC236}">
                <a16:creationId xmlns:a16="http://schemas.microsoft.com/office/drawing/2014/main" id="{2DBEBA71-702E-4E6E-36BB-02D5AFE49936}"/>
              </a:ext>
            </a:extLst>
          </p:cNvPr>
          <p:cNvSpPr>
            <a:spLocks noChangeArrowheads="1"/>
          </p:cNvSpPr>
          <p:nvPr/>
        </p:nvSpPr>
        <p:spPr bwMode="auto">
          <a:xfrm>
            <a:off x="157163" y="817425"/>
            <a:ext cx="8405812"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生产者</a:t>
            </a:r>
            <a:r>
              <a:rPr lang="en-US" altLang="zh-CN"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消费者问题</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800" dirty="0">
                <a:solidFill>
                  <a:srgbClr val="A50021"/>
                </a:solidFill>
                <a:latin typeface="Times New Roman" panose="02020603050405020304" pitchFamily="18" charset="0"/>
              </a:rPr>
              <a:t>      </a:t>
            </a:r>
            <a:r>
              <a:rPr lang="en-US" altLang="zh-CN" sz="2800" dirty="0">
                <a:solidFill>
                  <a:srgbClr val="A50021"/>
                </a:solidFill>
                <a:latin typeface="Times New Roman" panose="02020603050405020304" pitchFamily="18" charset="0"/>
              </a:rPr>
              <a:t>(1) </a:t>
            </a:r>
            <a:r>
              <a:rPr lang="zh-CN" altLang="en-US" sz="2800" dirty="0">
                <a:solidFill>
                  <a:srgbClr val="A50021"/>
                </a:solidFill>
                <a:latin typeface="Times New Roman" panose="02020603050405020304" pitchFamily="18" charset="0"/>
              </a:rPr>
              <a:t>生产者</a:t>
            </a:r>
            <a:r>
              <a:rPr lang="en-US" altLang="zh-CN" sz="2800" dirty="0">
                <a:solidFill>
                  <a:srgbClr val="A50021"/>
                </a:solidFill>
                <a:latin typeface="Times New Roman" panose="02020603050405020304" pitchFamily="18" charset="0"/>
              </a:rPr>
              <a:t>——</a:t>
            </a:r>
            <a:r>
              <a:rPr lang="zh-CN" altLang="en-US" sz="2800" dirty="0">
                <a:solidFill>
                  <a:srgbClr val="A50021"/>
                </a:solidFill>
                <a:latin typeface="Times New Roman" panose="02020603050405020304" pitchFamily="18" charset="0"/>
              </a:rPr>
              <a:t>消费者问题的例子</a:t>
            </a:r>
            <a:r>
              <a:rPr lang="zh-CN" altLang="en-US" sz="2000" b="0" dirty="0">
                <a:effectLst/>
                <a:latin typeface="Times New Roman" panose="02020603050405020304" pitchFamily="18" charset="0"/>
              </a:rPr>
              <a:t>          </a:t>
            </a:r>
            <a:endParaRPr lang="zh-CN" altLang="en-US" sz="2000" b="0" dirty="0">
              <a:latin typeface="Times New Roman" panose="02020603050405020304" pitchFamily="18" charset="0"/>
            </a:endParaRPr>
          </a:p>
        </p:txBody>
      </p:sp>
      <p:sp>
        <p:nvSpPr>
          <p:cNvPr id="7" name="Rectangle 11">
            <a:extLst>
              <a:ext uri="{FF2B5EF4-FFF2-40B4-BE49-F238E27FC236}">
                <a16:creationId xmlns:a16="http://schemas.microsoft.com/office/drawing/2014/main" id="{535F11C0-8FD4-7FB7-5A8C-88D0E6F57C07}"/>
              </a:ext>
            </a:extLst>
          </p:cNvPr>
          <p:cNvSpPr>
            <a:spLocks noChangeArrowheads="1"/>
          </p:cNvSpPr>
          <p:nvPr/>
        </p:nvSpPr>
        <p:spPr bwMode="auto">
          <a:xfrm>
            <a:off x="681038" y="2195375"/>
            <a:ext cx="6186487"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计算进程和打印进程</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 </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不断产生数据，是生产者；</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打印进程 </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不断打印数据，是消费者。    </a:t>
            </a:r>
          </a:p>
        </p:txBody>
      </p:sp>
      <p:sp>
        <p:nvSpPr>
          <p:cNvPr id="8" name="Rectangle 12">
            <a:extLst>
              <a:ext uri="{FF2B5EF4-FFF2-40B4-BE49-F238E27FC236}">
                <a16:creationId xmlns:a16="http://schemas.microsoft.com/office/drawing/2014/main" id="{2B77BB74-45FF-934A-D5FC-D449CE6F4795}"/>
              </a:ext>
            </a:extLst>
          </p:cNvPr>
          <p:cNvSpPr>
            <a:spLocks noChangeArrowheads="1"/>
          </p:cNvSpPr>
          <p:nvPr/>
        </p:nvSpPr>
        <p:spPr bwMode="auto">
          <a:xfrm>
            <a:off x="682625" y="4111488"/>
            <a:ext cx="7129463"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宋体" panose="02010600030101010101" pitchFamily="2" charset="-122"/>
              </a:rPr>
              <a:t>② </a:t>
            </a:r>
            <a:r>
              <a:rPr lang="zh-CN" altLang="en-US" sz="2400">
                <a:solidFill>
                  <a:srgbClr val="000099"/>
                </a:solidFill>
                <a:latin typeface="Times New Roman" panose="02020603050405020304" pitchFamily="18" charset="0"/>
              </a:rPr>
              <a:t>通信问题</a:t>
            </a: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发消息进程 </a:t>
            </a:r>
            <a:r>
              <a:rPr lang="en-US" altLang="zh-CN" sz="2400" b="0">
                <a:solidFill>
                  <a:schemeClr val="tx1"/>
                </a:solidFill>
                <a:latin typeface="Times New Roman" panose="02020603050405020304" pitchFamily="18" charset="0"/>
              </a:rPr>
              <a:t>send</a:t>
            </a:r>
            <a:r>
              <a:rPr lang="zh-CN" altLang="en-US" sz="2400" b="0">
                <a:solidFill>
                  <a:schemeClr val="tx1"/>
                </a:solidFill>
                <a:latin typeface="Times New Roman" panose="02020603050405020304" pitchFamily="18" charset="0"/>
              </a:rPr>
              <a:t>不断产生消息，是生产者；</a:t>
            </a: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收消息进程 </a:t>
            </a:r>
            <a:r>
              <a:rPr lang="en-US" altLang="zh-CN" sz="2400" b="0">
                <a:solidFill>
                  <a:schemeClr val="tx1"/>
                </a:solidFill>
                <a:latin typeface="Times New Roman" panose="02020603050405020304" pitchFamily="18" charset="0"/>
              </a:rPr>
              <a:t>receive</a:t>
            </a:r>
            <a:r>
              <a:rPr lang="zh-CN" altLang="en-US" sz="2400" b="0">
                <a:solidFill>
                  <a:schemeClr val="tx1"/>
                </a:solidFill>
                <a:latin typeface="Times New Roman" panose="02020603050405020304" pitchFamily="18" charset="0"/>
              </a:rPr>
              <a:t>不断接收消息，是消费者。 </a:t>
            </a:r>
          </a:p>
        </p:txBody>
      </p:sp>
    </p:spTree>
    <p:extLst>
      <p:ext uri="{BB962C8B-B14F-4D97-AF65-F5344CB8AC3E}">
        <p14:creationId xmlns:p14="http://schemas.microsoft.com/office/powerpoint/2010/main" val="494404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7" name="Rectangle 3">
            <a:extLst>
              <a:ext uri="{FF2B5EF4-FFF2-40B4-BE49-F238E27FC236}">
                <a16:creationId xmlns:a16="http://schemas.microsoft.com/office/drawing/2014/main" id="{BD94C6BA-A1FF-711B-2665-B0008D50C4EA}"/>
              </a:ext>
            </a:extLst>
          </p:cNvPr>
          <p:cNvSpPr>
            <a:spLocks noChangeArrowheads="1"/>
          </p:cNvSpPr>
          <p:nvPr/>
        </p:nvSpPr>
        <p:spPr bwMode="auto">
          <a:xfrm>
            <a:off x="720430" y="830079"/>
            <a:ext cx="840581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800" dirty="0">
                <a:solidFill>
                  <a:srgbClr val="A50021"/>
                </a:solidFill>
                <a:latin typeface="Times New Roman" panose="02020603050405020304" pitchFamily="18" charset="0"/>
              </a:rPr>
              <a:t>(2) </a:t>
            </a:r>
            <a:r>
              <a:rPr lang="zh-CN" altLang="en-US" sz="2800" dirty="0">
                <a:solidFill>
                  <a:srgbClr val="A50021"/>
                </a:solidFill>
                <a:latin typeface="Times New Roman" panose="02020603050405020304" pitchFamily="18" charset="0"/>
              </a:rPr>
              <a:t>生产者</a:t>
            </a:r>
            <a:r>
              <a:rPr lang="en-US" altLang="zh-CN" sz="2800" dirty="0">
                <a:solidFill>
                  <a:srgbClr val="A50021"/>
                </a:solidFill>
                <a:latin typeface="Times New Roman" panose="02020603050405020304" pitchFamily="18" charset="0"/>
              </a:rPr>
              <a:t>——</a:t>
            </a:r>
            <a:r>
              <a:rPr lang="zh-CN" altLang="en-US" sz="2800" dirty="0">
                <a:solidFill>
                  <a:srgbClr val="A50021"/>
                </a:solidFill>
                <a:latin typeface="Times New Roman" panose="02020603050405020304" pitchFamily="18" charset="0"/>
              </a:rPr>
              <a:t>消费者问题的一般解答</a:t>
            </a:r>
            <a:r>
              <a:rPr lang="zh-CN" altLang="en-US" sz="2000" b="0" dirty="0">
                <a:effectLst/>
                <a:latin typeface="Times New Roman" panose="02020603050405020304" pitchFamily="18" charset="0"/>
              </a:rPr>
              <a:t>         </a:t>
            </a:r>
          </a:p>
        </p:txBody>
      </p:sp>
      <p:sp>
        <p:nvSpPr>
          <p:cNvPr id="38" name="Rectangle 5">
            <a:extLst>
              <a:ext uri="{FF2B5EF4-FFF2-40B4-BE49-F238E27FC236}">
                <a16:creationId xmlns:a16="http://schemas.microsoft.com/office/drawing/2014/main" id="{3C9C9776-B31E-49F0-107C-21C79D7B534A}"/>
              </a:ext>
            </a:extLst>
          </p:cNvPr>
          <p:cNvSpPr>
            <a:spLocks noChangeArrowheads="1"/>
          </p:cNvSpPr>
          <p:nvPr/>
        </p:nvSpPr>
        <p:spPr bwMode="auto">
          <a:xfrm>
            <a:off x="758530" y="1407929"/>
            <a:ext cx="61864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400">
                <a:solidFill>
                  <a:srgbClr val="000099"/>
                </a:solidFill>
                <a:latin typeface="Times New Roman" panose="02020603050405020304" pitchFamily="18" charset="0"/>
              </a:rPr>
              <a:t>① </a:t>
            </a:r>
            <a:r>
              <a:rPr lang="zh-CN" altLang="en-US" sz="2400">
                <a:solidFill>
                  <a:srgbClr val="000099"/>
                </a:solidFill>
                <a:latin typeface="Times New Roman" panose="02020603050405020304" pitchFamily="18" charset="0"/>
              </a:rPr>
              <a:t>生产者</a:t>
            </a:r>
            <a:r>
              <a:rPr lang="en-US" altLang="zh-CN" sz="2400">
                <a:solidFill>
                  <a:srgbClr val="000099"/>
                </a:solidFill>
                <a:latin typeface="Times New Roman" panose="02020603050405020304" pitchFamily="18" charset="0"/>
              </a:rPr>
              <a:t>——</a:t>
            </a:r>
            <a:r>
              <a:rPr lang="zh-CN" altLang="en-US" sz="2400">
                <a:solidFill>
                  <a:srgbClr val="000099"/>
                </a:solidFill>
                <a:latin typeface="Times New Roman" panose="02020603050405020304" pitchFamily="18" charset="0"/>
              </a:rPr>
              <a:t>消费者问题图示</a:t>
            </a:r>
            <a:r>
              <a:rPr lang="zh-CN" altLang="en-US" sz="2000" b="0">
                <a:solidFill>
                  <a:schemeClr val="tx1"/>
                </a:solidFill>
                <a:latin typeface="Times New Roman" panose="02020603050405020304" pitchFamily="18" charset="0"/>
              </a:rPr>
              <a:t>         </a:t>
            </a:r>
          </a:p>
        </p:txBody>
      </p:sp>
      <p:sp>
        <p:nvSpPr>
          <p:cNvPr id="39" name="Rectangle 6">
            <a:extLst>
              <a:ext uri="{FF2B5EF4-FFF2-40B4-BE49-F238E27FC236}">
                <a16:creationId xmlns:a16="http://schemas.microsoft.com/office/drawing/2014/main" id="{B7FA8D7E-5CE5-8E09-31F4-73EF2024015D}"/>
              </a:ext>
            </a:extLst>
          </p:cNvPr>
          <p:cNvSpPr>
            <a:spLocks noChangeArrowheads="1"/>
          </p:cNvSpPr>
          <p:nvPr/>
        </p:nvSpPr>
        <p:spPr bwMode="auto">
          <a:xfrm>
            <a:off x="744242" y="4192404"/>
            <a:ext cx="7885113"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Times New Roman" panose="02020603050405020304" pitchFamily="18" charset="0"/>
              </a:rPr>
              <a:t>② </a:t>
            </a:r>
            <a:r>
              <a:rPr lang="zh-CN" altLang="en-US" sz="2400">
                <a:solidFill>
                  <a:srgbClr val="000099"/>
                </a:solidFill>
                <a:latin typeface="Times New Roman" panose="02020603050405020304" pitchFamily="18" charset="0"/>
              </a:rPr>
              <a:t>生产者与消费者的同步关系</a:t>
            </a:r>
          </a:p>
          <a:p>
            <a:pPr eaLnBrk="1" hangingPunct="1">
              <a:lnSpc>
                <a:spcPct val="120000"/>
              </a:lnSpc>
              <a:spcBef>
                <a:spcPct val="20000"/>
              </a:spcBef>
              <a:buFont typeface="Wingdings" panose="05000000000000000000" pitchFamily="2" charset="2"/>
              <a:buNone/>
            </a:pPr>
            <a:r>
              <a:rPr lang="zh-CN" altLang="en-US" sz="2400" b="0">
                <a:solidFill>
                  <a:schemeClr val="tx1"/>
                </a:solidFill>
                <a:latin typeface="Times New Roman" panose="02020603050405020304" pitchFamily="18" charset="0"/>
              </a:rPr>
              <a:t>     生产者：当有界缓冲区中无空位置时，要等待；</a:t>
            </a:r>
          </a:p>
          <a:p>
            <a:pPr eaLnBrk="1" hangingPunct="1">
              <a:lnSpc>
                <a:spcPct val="120000"/>
              </a:lnSpc>
              <a:spcBef>
                <a:spcPct val="20000"/>
              </a:spcBef>
              <a:buFont typeface="Wingdings" panose="05000000000000000000" pitchFamily="2" charset="2"/>
              <a:buNone/>
            </a:pPr>
            <a:r>
              <a:rPr lang="zh-CN" altLang="en-US" sz="2400" b="0">
                <a:solidFill>
                  <a:schemeClr val="tx1"/>
                </a:solidFill>
                <a:latin typeface="Times New Roman" panose="02020603050405020304" pitchFamily="18" charset="0"/>
              </a:rPr>
              <a:t>                     向有界缓冲区放入物品后，要发消息。</a:t>
            </a:r>
          </a:p>
          <a:p>
            <a:pPr eaLnBrk="1" hangingPunct="1">
              <a:lnSpc>
                <a:spcPct val="120000"/>
              </a:lnSpc>
              <a:spcBef>
                <a:spcPct val="20000"/>
              </a:spcBef>
              <a:buFont typeface="Wingdings" panose="05000000000000000000" pitchFamily="2" charset="2"/>
              <a:buNone/>
            </a:pPr>
            <a:r>
              <a:rPr lang="zh-CN" altLang="en-US" sz="2400" b="0">
                <a:solidFill>
                  <a:schemeClr val="tx1"/>
                </a:solidFill>
                <a:latin typeface="Times New Roman" panose="02020603050405020304" pitchFamily="18" charset="0"/>
              </a:rPr>
              <a:t>     消费者：当有界缓冲区中无物品时，要等待；</a:t>
            </a:r>
          </a:p>
          <a:p>
            <a:pPr eaLnBrk="1" hangingPunct="1">
              <a:lnSpc>
                <a:spcPct val="120000"/>
              </a:lnSpc>
              <a:spcBef>
                <a:spcPct val="20000"/>
              </a:spcBef>
              <a:buFont typeface="Wingdings" panose="05000000000000000000" pitchFamily="2" charset="2"/>
              <a:buNone/>
            </a:pPr>
            <a:r>
              <a:rPr lang="zh-CN" altLang="en-US" sz="2400" b="0">
                <a:solidFill>
                  <a:schemeClr val="tx1"/>
                </a:solidFill>
                <a:latin typeface="Times New Roman" panose="02020603050405020304" pitchFamily="18" charset="0"/>
              </a:rPr>
              <a:t>                     从有界缓冲区取出物品后，要发消息。</a:t>
            </a:r>
          </a:p>
        </p:txBody>
      </p:sp>
      <p:grpSp>
        <p:nvGrpSpPr>
          <p:cNvPr id="40" name="Group 38">
            <a:extLst>
              <a:ext uri="{FF2B5EF4-FFF2-40B4-BE49-F238E27FC236}">
                <a16:creationId xmlns:a16="http://schemas.microsoft.com/office/drawing/2014/main" id="{874EC7FC-B5A9-55BA-A505-159BB2D219AB}"/>
              </a:ext>
            </a:extLst>
          </p:cNvPr>
          <p:cNvGrpSpPr>
            <a:grpSpLocks/>
          </p:cNvGrpSpPr>
          <p:nvPr/>
        </p:nvGrpSpPr>
        <p:grpSpPr bwMode="auto">
          <a:xfrm>
            <a:off x="1196680" y="2025466"/>
            <a:ext cx="5407025" cy="1670050"/>
            <a:chOff x="705" y="934"/>
            <a:chExt cx="3406" cy="1052"/>
          </a:xfrm>
        </p:grpSpPr>
        <p:sp>
          <p:nvSpPr>
            <p:cNvPr id="41" name="Text Box 8">
              <a:extLst>
                <a:ext uri="{FF2B5EF4-FFF2-40B4-BE49-F238E27FC236}">
                  <a16:creationId xmlns:a16="http://schemas.microsoft.com/office/drawing/2014/main" id="{AFEE5B66-F5FE-7D1D-CA74-E2188581105B}"/>
                </a:ext>
              </a:extLst>
            </p:cNvPr>
            <p:cNvSpPr txBox="1">
              <a:spLocks noChangeArrowheads="1"/>
            </p:cNvSpPr>
            <p:nvPr/>
          </p:nvSpPr>
          <p:spPr bwMode="auto">
            <a:xfrm>
              <a:off x="3651" y="934"/>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42" name="Text Box 9">
              <a:extLst>
                <a:ext uri="{FF2B5EF4-FFF2-40B4-BE49-F238E27FC236}">
                  <a16:creationId xmlns:a16="http://schemas.microsoft.com/office/drawing/2014/main" id="{CA04E772-630E-1DA8-DBB7-AF9E71F61C3E}"/>
                </a:ext>
              </a:extLst>
            </p:cNvPr>
            <p:cNvSpPr txBox="1">
              <a:spLocks noChangeArrowheads="1"/>
            </p:cNvSpPr>
            <p:nvPr/>
          </p:nvSpPr>
          <p:spPr bwMode="auto">
            <a:xfrm>
              <a:off x="843" y="936"/>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43" name="Rectangle 10">
              <a:extLst>
                <a:ext uri="{FF2B5EF4-FFF2-40B4-BE49-F238E27FC236}">
                  <a16:creationId xmlns:a16="http://schemas.microsoft.com/office/drawing/2014/main" id="{C36C5559-B688-D097-5722-C983B6E25842}"/>
                </a:ext>
              </a:extLst>
            </p:cNvPr>
            <p:cNvSpPr>
              <a:spLocks noChangeArrowheads="1"/>
            </p:cNvSpPr>
            <p:nvPr/>
          </p:nvSpPr>
          <p:spPr bwMode="auto">
            <a:xfrm>
              <a:off x="1466" y="1271"/>
              <a:ext cx="1770" cy="422"/>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4" name="Line 11">
              <a:extLst>
                <a:ext uri="{FF2B5EF4-FFF2-40B4-BE49-F238E27FC236}">
                  <a16:creationId xmlns:a16="http://schemas.microsoft.com/office/drawing/2014/main" id="{4FD434B9-0E0E-790A-D6EE-E1F6008687B4}"/>
                </a:ext>
              </a:extLst>
            </p:cNvPr>
            <p:cNvSpPr>
              <a:spLocks noChangeShapeType="1"/>
            </p:cNvSpPr>
            <p:nvPr/>
          </p:nvSpPr>
          <p:spPr bwMode="auto">
            <a:xfrm>
              <a:off x="1119" y="1145"/>
              <a:ext cx="236" cy="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 name="Line 12">
              <a:extLst>
                <a:ext uri="{FF2B5EF4-FFF2-40B4-BE49-F238E27FC236}">
                  <a16:creationId xmlns:a16="http://schemas.microsoft.com/office/drawing/2014/main" id="{4A133782-1FDC-AF45-7760-B1BB4CF4EF8B}"/>
                </a:ext>
              </a:extLst>
            </p:cNvPr>
            <p:cNvSpPr>
              <a:spLocks noChangeShapeType="1"/>
            </p:cNvSpPr>
            <p:nvPr/>
          </p:nvSpPr>
          <p:spPr bwMode="auto">
            <a:xfrm>
              <a:off x="1580"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6" name="Line 13">
              <a:extLst>
                <a:ext uri="{FF2B5EF4-FFF2-40B4-BE49-F238E27FC236}">
                  <a16:creationId xmlns:a16="http://schemas.microsoft.com/office/drawing/2014/main" id="{66CD6739-33A8-EC4A-23E5-461FF679E49C}"/>
                </a:ext>
              </a:extLst>
            </p:cNvPr>
            <p:cNvSpPr>
              <a:spLocks noChangeShapeType="1"/>
            </p:cNvSpPr>
            <p:nvPr/>
          </p:nvSpPr>
          <p:spPr bwMode="auto">
            <a:xfrm>
              <a:off x="1718"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7" name="Line 14">
              <a:extLst>
                <a:ext uri="{FF2B5EF4-FFF2-40B4-BE49-F238E27FC236}">
                  <a16:creationId xmlns:a16="http://schemas.microsoft.com/office/drawing/2014/main" id="{32617074-4537-E932-FB80-CD4EF99B6BDE}"/>
                </a:ext>
              </a:extLst>
            </p:cNvPr>
            <p:cNvSpPr>
              <a:spLocks noChangeShapeType="1"/>
            </p:cNvSpPr>
            <p:nvPr/>
          </p:nvSpPr>
          <p:spPr bwMode="auto">
            <a:xfrm>
              <a:off x="1856"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8" name="Line 15">
              <a:extLst>
                <a:ext uri="{FF2B5EF4-FFF2-40B4-BE49-F238E27FC236}">
                  <a16:creationId xmlns:a16="http://schemas.microsoft.com/office/drawing/2014/main" id="{CC3BA2F9-26FC-A5CB-98B8-FAA8C4C7D3B7}"/>
                </a:ext>
              </a:extLst>
            </p:cNvPr>
            <p:cNvSpPr>
              <a:spLocks noChangeShapeType="1"/>
            </p:cNvSpPr>
            <p:nvPr/>
          </p:nvSpPr>
          <p:spPr bwMode="auto">
            <a:xfrm>
              <a:off x="1994"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9" name="Line 16">
              <a:extLst>
                <a:ext uri="{FF2B5EF4-FFF2-40B4-BE49-F238E27FC236}">
                  <a16:creationId xmlns:a16="http://schemas.microsoft.com/office/drawing/2014/main" id="{E39FB46A-D85E-1863-22D2-F91886E8E349}"/>
                </a:ext>
              </a:extLst>
            </p:cNvPr>
            <p:cNvSpPr>
              <a:spLocks noChangeShapeType="1"/>
            </p:cNvSpPr>
            <p:nvPr/>
          </p:nvSpPr>
          <p:spPr bwMode="auto">
            <a:xfrm>
              <a:off x="2132"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0" name="Line 17">
              <a:extLst>
                <a:ext uri="{FF2B5EF4-FFF2-40B4-BE49-F238E27FC236}">
                  <a16:creationId xmlns:a16="http://schemas.microsoft.com/office/drawing/2014/main" id="{A02799B0-ED9D-F88F-2804-DDACB931225A}"/>
                </a:ext>
              </a:extLst>
            </p:cNvPr>
            <p:cNvSpPr>
              <a:spLocks noChangeShapeType="1"/>
            </p:cNvSpPr>
            <p:nvPr/>
          </p:nvSpPr>
          <p:spPr bwMode="auto">
            <a:xfrm>
              <a:off x="2316"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1" name="Line 18">
              <a:extLst>
                <a:ext uri="{FF2B5EF4-FFF2-40B4-BE49-F238E27FC236}">
                  <a16:creationId xmlns:a16="http://schemas.microsoft.com/office/drawing/2014/main" id="{E2A6CA12-1E14-B7A9-B8A0-72279A193DA6}"/>
                </a:ext>
              </a:extLst>
            </p:cNvPr>
            <p:cNvSpPr>
              <a:spLocks noChangeShapeType="1"/>
            </p:cNvSpPr>
            <p:nvPr/>
          </p:nvSpPr>
          <p:spPr bwMode="auto">
            <a:xfrm>
              <a:off x="3098"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2" name="Line 19">
              <a:extLst>
                <a:ext uri="{FF2B5EF4-FFF2-40B4-BE49-F238E27FC236}">
                  <a16:creationId xmlns:a16="http://schemas.microsoft.com/office/drawing/2014/main" id="{F9378435-FBF9-69AD-09FD-99F3487B165B}"/>
                </a:ext>
              </a:extLst>
            </p:cNvPr>
            <p:cNvSpPr>
              <a:spLocks noChangeShapeType="1"/>
            </p:cNvSpPr>
            <p:nvPr/>
          </p:nvSpPr>
          <p:spPr bwMode="auto">
            <a:xfrm>
              <a:off x="2960"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3" name="Text Box 20">
              <a:extLst>
                <a:ext uri="{FF2B5EF4-FFF2-40B4-BE49-F238E27FC236}">
                  <a16:creationId xmlns:a16="http://schemas.microsoft.com/office/drawing/2014/main" id="{5F9A5D7F-2647-D1E6-9785-8DED647E820B}"/>
                </a:ext>
              </a:extLst>
            </p:cNvPr>
            <p:cNvSpPr txBox="1">
              <a:spLocks noChangeArrowheads="1"/>
            </p:cNvSpPr>
            <p:nvPr/>
          </p:nvSpPr>
          <p:spPr bwMode="auto">
            <a:xfrm>
              <a:off x="2362" y="1313"/>
              <a:ext cx="62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en-US" altLang="zh-CN" sz="1400" b="1">
                  <a:solidFill>
                    <a:schemeClr val="tx1"/>
                  </a:solidFill>
                  <a:sym typeface="MT Extra" panose="05050102010205020202" pitchFamily="18" charset="2"/>
                </a:rPr>
                <a:t></a:t>
              </a:r>
            </a:p>
          </p:txBody>
        </p:sp>
        <p:sp>
          <p:nvSpPr>
            <p:cNvPr id="54" name="Line 21">
              <a:extLst>
                <a:ext uri="{FF2B5EF4-FFF2-40B4-BE49-F238E27FC236}">
                  <a16:creationId xmlns:a16="http://schemas.microsoft.com/office/drawing/2014/main" id="{5270F15D-250A-D0E1-ED13-506177F51E25}"/>
                </a:ext>
              </a:extLst>
            </p:cNvPr>
            <p:cNvSpPr>
              <a:spLocks noChangeShapeType="1"/>
            </p:cNvSpPr>
            <p:nvPr/>
          </p:nvSpPr>
          <p:spPr bwMode="auto">
            <a:xfrm>
              <a:off x="3421" y="1651"/>
              <a:ext cx="276" cy="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 name="Line 22">
              <a:extLst>
                <a:ext uri="{FF2B5EF4-FFF2-40B4-BE49-F238E27FC236}">
                  <a16:creationId xmlns:a16="http://schemas.microsoft.com/office/drawing/2014/main" id="{B694F211-1456-7F1D-FE50-D98AF9D849E9}"/>
                </a:ext>
              </a:extLst>
            </p:cNvPr>
            <p:cNvSpPr>
              <a:spLocks noChangeShapeType="1"/>
            </p:cNvSpPr>
            <p:nvPr/>
          </p:nvSpPr>
          <p:spPr bwMode="auto">
            <a:xfrm>
              <a:off x="3375" y="1735"/>
              <a:ext cx="230" cy="1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6" name="Line 23">
              <a:extLst>
                <a:ext uri="{FF2B5EF4-FFF2-40B4-BE49-F238E27FC236}">
                  <a16:creationId xmlns:a16="http://schemas.microsoft.com/office/drawing/2014/main" id="{C562B449-08BB-75A3-36E8-F627DB9D921F}"/>
                </a:ext>
              </a:extLst>
            </p:cNvPr>
            <p:cNvSpPr>
              <a:spLocks noChangeShapeType="1"/>
            </p:cNvSpPr>
            <p:nvPr/>
          </p:nvSpPr>
          <p:spPr bwMode="auto">
            <a:xfrm flipV="1">
              <a:off x="3375" y="1145"/>
              <a:ext cx="230" cy="1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7" name="Line 24">
              <a:extLst>
                <a:ext uri="{FF2B5EF4-FFF2-40B4-BE49-F238E27FC236}">
                  <a16:creationId xmlns:a16="http://schemas.microsoft.com/office/drawing/2014/main" id="{6DB4C410-9F25-0C05-140D-B5661324F8BF}"/>
                </a:ext>
              </a:extLst>
            </p:cNvPr>
            <p:cNvSpPr>
              <a:spLocks noChangeShapeType="1"/>
            </p:cNvSpPr>
            <p:nvPr/>
          </p:nvSpPr>
          <p:spPr bwMode="auto">
            <a:xfrm flipV="1">
              <a:off x="3421" y="1271"/>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8" name="Line 25">
              <a:extLst>
                <a:ext uri="{FF2B5EF4-FFF2-40B4-BE49-F238E27FC236}">
                  <a16:creationId xmlns:a16="http://schemas.microsoft.com/office/drawing/2014/main" id="{E30146DD-8D5A-79AA-005D-8AC49C5A7045}"/>
                </a:ext>
              </a:extLst>
            </p:cNvPr>
            <p:cNvSpPr>
              <a:spLocks noChangeShapeType="1"/>
            </p:cNvSpPr>
            <p:nvPr/>
          </p:nvSpPr>
          <p:spPr bwMode="auto">
            <a:xfrm>
              <a:off x="3467" y="1440"/>
              <a:ext cx="2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9" name="Text Box 26">
              <a:extLst>
                <a:ext uri="{FF2B5EF4-FFF2-40B4-BE49-F238E27FC236}">
                  <a16:creationId xmlns:a16="http://schemas.microsoft.com/office/drawing/2014/main" id="{777E48C9-0220-4BEF-B598-5267CB7F86BE}"/>
                </a:ext>
              </a:extLst>
            </p:cNvPr>
            <p:cNvSpPr txBox="1">
              <a:spLocks noChangeArrowheads="1"/>
            </p:cNvSpPr>
            <p:nvPr/>
          </p:nvSpPr>
          <p:spPr bwMode="auto">
            <a:xfrm>
              <a:off x="339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p>
          </p:txBody>
        </p:sp>
        <p:sp>
          <p:nvSpPr>
            <p:cNvPr id="60" name="Text Box 27">
              <a:extLst>
                <a:ext uri="{FF2B5EF4-FFF2-40B4-BE49-F238E27FC236}">
                  <a16:creationId xmlns:a16="http://schemas.microsoft.com/office/drawing/2014/main" id="{4BD41C8E-FF55-B69C-B148-1CBE9C1FF33E}"/>
                </a:ext>
              </a:extLst>
            </p:cNvPr>
            <p:cNvSpPr txBox="1">
              <a:spLocks noChangeArrowheads="1"/>
            </p:cNvSpPr>
            <p:nvPr/>
          </p:nvSpPr>
          <p:spPr bwMode="auto">
            <a:xfrm>
              <a:off x="3789"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1" name="Text Box 28">
              <a:extLst>
                <a:ext uri="{FF2B5EF4-FFF2-40B4-BE49-F238E27FC236}">
                  <a16:creationId xmlns:a16="http://schemas.microsoft.com/office/drawing/2014/main" id="{CE024AFB-1052-2F01-BA6A-ADBC1603E213}"/>
                </a:ext>
              </a:extLst>
            </p:cNvPr>
            <p:cNvSpPr txBox="1">
              <a:spLocks noChangeArrowheads="1"/>
            </p:cNvSpPr>
            <p:nvPr/>
          </p:nvSpPr>
          <p:spPr bwMode="auto">
            <a:xfrm>
              <a:off x="3835" y="131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62" name="Text Box 29">
              <a:extLst>
                <a:ext uri="{FF2B5EF4-FFF2-40B4-BE49-F238E27FC236}">
                  <a16:creationId xmlns:a16="http://schemas.microsoft.com/office/drawing/2014/main" id="{6F63EAC8-27DA-B1BE-54D5-80CC987599CD}"/>
                </a:ext>
              </a:extLst>
            </p:cNvPr>
            <p:cNvSpPr txBox="1">
              <a:spLocks noChangeArrowheads="1"/>
            </p:cNvSpPr>
            <p:nvPr/>
          </p:nvSpPr>
          <p:spPr bwMode="auto">
            <a:xfrm>
              <a:off x="3651" y="1777"/>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k</a:t>
              </a:r>
              <a:endParaRPr kumimoji="1" lang="en-US" altLang="zh-CN" sz="1600" b="1">
                <a:solidFill>
                  <a:schemeClr val="tx1"/>
                </a:solidFill>
                <a:latin typeface="Times New Roman" panose="02020603050405020304" pitchFamily="18" charset="0"/>
              </a:endParaRPr>
            </a:p>
          </p:txBody>
        </p:sp>
        <p:sp>
          <p:nvSpPr>
            <p:cNvPr id="63" name="Line 30">
              <a:extLst>
                <a:ext uri="{FF2B5EF4-FFF2-40B4-BE49-F238E27FC236}">
                  <a16:creationId xmlns:a16="http://schemas.microsoft.com/office/drawing/2014/main" id="{DF1435C9-3462-BDA2-7671-D8C547D3BEFD}"/>
                </a:ext>
              </a:extLst>
            </p:cNvPr>
            <p:cNvSpPr>
              <a:spLocks noChangeShapeType="1"/>
            </p:cNvSpPr>
            <p:nvPr/>
          </p:nvSpPr>
          <p:spPr bwMode="auto">
            <a:xfrm flipH="1" flipV="1">
              <a:off x="1027" y="1271"/>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4" name="Line 31">
              <a:extLst>
                <a:ext uri="{FF2B5EF4-FFF2-40B4-BE49-F238E27FC236}">
                  <a16:creationId xmlns:a16="http://schemas.microsoft.com/office/drawing/2014/main" id="{B89D14BB-DBEB-7D33-5AD0-55058EEE9762}"/>
                </a:ext>
              </a:extLst>
            </p:cNvPr>
            <p:cNvSpPr>
              <a:spLocks noChangeShapeType="1"/>
            </p:cNvSpPr>
            <p:nvPr/>
          </p:nvSpPr>
          <p:spPr bwMode="auto">
            <a:xfrm flipH="1">
              <a:off x="981" y="1440"/>
              <a:ext cx="2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5" name="Text Box 32">
              <a:extLst>
                <a:ext uri="{FF2B5EF4-FFF2-40B4-BE49-F238E27FC236}">
                  <a16:creationId xmlns:a16="http://schemas.microsoft.com/office/drawing/2014/main" id="{B40BB85F-C7F5-513F-6839-AE39EDEFA880}"/>
                </a:ext>
              </a:extLst>
            </p:cNvPr>
            <p:cNvSpPr txBox="1">
              <a:spLocks noChangeArrowheads="1"/>
            </p:cNvSpPr>
            <p:nvPr/>
          </p:nvSpPr>
          <p:spPr bwMode="auto">
            <a:xfrm>
              <a:off x="100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p>
          </p:txBody>
        </p:sp>
        <p:sp>
          <p:nvSpPr>
            <p:cNvPr id="66" name="Line 33">
              <a:extLst>
                <a:ext uri="{FF2B5EF4-FFF2-40B4-BE49-F238E27FC236}">
                  <a16:creationId xmlns:a16="http://schemas.microsoft.com/office/drawing/2014/main" id="{29BAB4EC-B5A4-755C-7364-0EC13CED048C}"/>
                </a:ext>
              </a:extLst>
            </p:cNvPr>
            <p:cNvSpPr>
              <a:spLocks noChangeShapeType="1"/>
            </p:cNvSpPr>
            <p:nvPr/>
          </p:nvSpPr>
          <p:spPr bwMode="auto">
            <a:xfrm flipH="1">
              <a:off x="1027" y="1608"/>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7" name="Line 34">
              <a:extLst>
                <a:ext uri="{FF2B5EF4-FFF2-40B4-BE49-F238E27FC236}">
                  <a16:creationId xmlns:a16="http://schemas.microsoft.com/office/drawing/2014/main" id="{F521F4E1-8D7F-DCB0-94DF-EB8C68FA3C93}"/>
                </a:ext>
              </a:extLst>
            </p:cNvPr>
            <p:cNvSpPr>
              <a:spLocks noChangeShapeType="1"/>
            </p:cNvSpPr>
            <p:nvPr/>
          </p:nvSpPr>
          <p:spPr bwMode="auto">
            <a:xfrm flipH="1">
              <a:off x="1119" y="1693"/>
              <a:ext cx="230" cy="1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8" name="Text Box 35">
              <a:extLst>
                <a:ext uri="{FF2B5EF4-FFF2-40B4-BE49-F238E27FC236}">
                  <a16:creationId xmlns:a16="http://schemas.microsoft.com/office/drawing/2014/main" id="{CB8A36CC-A3F8-C98E-C73D-15B21C5502A8}"/>
                </a:ext>
              </a:extLst>
            </p:cNvPr>
            <p:cNvSpPr txBox="1">
              <a:spLocks noChangeArrowheads="1"/>
            </p:cNvSpPr>
            <p:nvPr/>
          </p:nvSpPr>
          <p:spPr bwMode="auto">
            <a:xfrm>
              <a:off x="751"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9" name="Text Box 36">
              <a:extLst>
                <a:ext uri="{FF2B5EF4-FFF2-40B4-BE49-F238E27FC236}">
                  <a16:creationId xmlns:a16="http://schemas.microsoft.com/office/drawing/2014/main" id="{8C5DE427-8972-6105-43CE-5189DB3C92C7}"/>
                </a:ext>
              </a:extLst>
            </p:cNvPr>
            <p:cNvSpPr txBox="1">
              <a:spLocks noChangeArrowheads="1"/>
            </p:cNvSpPr>
            <p:nvPr/>
          </p:nvSpPr>
          <p:spPr bwMode="auto">
            <a:xfrm>
              <a:off x="705" y="1271"/>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70" name="Text Box 37">
              <a:extLst>
                <a:ext uri="{FF2B5EF4-FFF2-40B4-BE49-F238E27FC236}">
                  <a16:creationId xmlns:a16="http://schemas.microsoft.com/office/drawing/2014/main" id="{6D61462A-291B-B571-03D8-8DD9C78347ED}"/>
                </a:ext>
              </a:extLst>
            </p:cNvPr>
            <p:cNvSpPr txBox="1">
              <a:spLocks noChangeArrowheads="1"/>
            </p:cNvSpPr>
            <p:nvPr/>
          </p:nvSpPr>
          <p:spPr bwMode="auto">
            <a:xfrm>
              <a:off x="843" y="1735"/>
              <a:ext cx="3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m</a:t>
              </a:r>
              <a:endParaRPr kumimoji="1" lang="en-US" altLang="zh-CN" sz="1600" b="1">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4255090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6">
            <a:extLst>
              <a:ext uri="{FF2B5EF4-FFF2-40B4-BE49-F238E27FC236}">
                <a16:creationId xmlns:a16="http://schemas.microsoft.com/office/drawing/2014/main" id="{B141CEF3-5357-5B26-20A5-DEDA5F6F43F9}"/>
              </a:ext>
            </a:extLst>
          </p:cNvPr>
          <p:cNvSpPr>
            <a:spLocks noChangeArrowheads="1"/>
          </p:cNvSpPr>
          <p:nvPr/>
        </p:nvSpPr>
        <p:spPr bwMode="auto">
          <a:xfrm>
            <a:off x="682249" y="3202391"/>
            <a:ext cx="7669213"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信号灯设置</a:t>
            </a: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宋体" panose="02010600030101010101" pitchFamily="2" charset="-122"/>
              </a:rPr>
              <a:t>ⅰ </a:t>
            </a:r>
            <a:r>
              <a:rPr lang="zh-CN" altLang="en-US" sz="2400" b="1" dirty="0">
                <a:solidFill>
                  <a:schemeClr val="tx1"/>
                </a:solidFill>
                <a:latin typeface="Times New Roman" panose="02020603050405020304" pitchFamily="18" charset="0"/>
              </a:rPr>
              <a:t>两个同步信号灯</a:t>
            </a:r>
            <a:r>
              <a:rPr lang="en-US" altLang="zh-CN" sz="2400" b="1" dirty="0">
                <a:solidFill>
                  <a:schemeClr val="tx1"/>
                </a:solidFill>
                <a:latin typeface="Times New Roman" panose="02020603050405020304" pitchFamily="18" charset="0"/>
              </a:rPr>
              <a:t>——</a:t>
            </a: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s</a:t>
            </a:r>
            <a:r>
              <a:rPr lang="en-US" altLang="zh-CN" sz="2400" b="0" baseline="-25000" dirty="0">
                <a:solidFill>
                  <a:schemeClr val="tx1"/>
                </a:solidFill>
                <a:latin typeface="Times New Roman" panose="02020603050405020304" pitchFamily="18" charset="0"/>
              </a:rPr>
              <a:t>b</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：表示空缓冲区的数目，初值 </a:t>
            </a:r>
            <a:r>
              <a:rPr lang="en-US" altLang="zh-CN" sz="2400" b="0" dirty="0">
                <a:solidFill>
                  <a:schemeClr val="tx1"/>
                </a:solidFill>
                <a:latin typeface="Times New Roman" panose="02020603050405020304" pitchFamily="18" charset="0"/>
              </a:rPr>
              <a:t>= n</a:t>
            </a: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a:t>
            </a:r>
            <a:r>
              <a:rPr lang="en-US" altLang="zh-CN" sz="2400" b="0" baseline="-25000" dirty="0" err="1">
                <a:solidFill>
                  <a:schemeClr val="tx1"/>
                </a:solidFill>
                <a:latin typeface="Times New Roman" panose="02020603050405020304" pitchFamily="18" charset="0"/>
              </a:rPr>
              <a:t>a</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 表示满缓冲区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即信息</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的数目，初值 </a:t>
            </a:r>
            <a:r>
              <a:rPr lang="en-US" altLang="zh-CN" sz="2400" b="0" dirty="0">
                <a:solidFill>
                  <a:schemeClr val="tx1"/>
                </a:solidFill>
                <a:latin typeface="Times New Roman" panose="02020603050405020304" pitchFamily="18" charset="0"/>
              </a:rPr>
              <a:t>= 0 </a:t>
            </a:r>
          </a:p>
          <a:p>
            <a:pPr eaLnBrk="1" hangingPunct="1">
              <a:lnSpc>
                <a:spcPct val="130000"/>
              </a:lnSpc>
              <a:buFont typeface="Wingdings" panose="05000000000000000000" pitchFamily="2" charset="2"/>
              <a:buNone/>
            </a:pPr>
            <a:r>
              <a:rPr lang="en-US" altLang="zh-CN" sz="2400" b="1" dirty="0">
                <a:solidFill>
                  <a:schemeClr val="tx1"/>
                </a:solidFill>
                <a:latin typeface="Times New Roman" panose="02020603050405020304" pitchFamily="18" charset="0"/>
              </a:rPr>
              <a:t>     </a:t>
            </a:r>
            <a:r>
              <a:rPr lang="en-US" altLang="zh-CN" sz="2400" b="1" dirty="0">
                <a:solidFill>
                  <a:schemeClr val="tx1"/>
                </a:solidFill>
                <a:latin typeface="宋体" panose="02010600030101010101" pitchFamily="2" charset="-122"/>
              </a:rPr>
              <a:t>ⅱ </a:t>
            </a:r>
            <a:r>
              <a:rPr lang="zh-CN" altLang="en-US" sz="2400" b="1" dirty="0">
                <a:solidFill>
                  <a:schemeClr val="tx1"/>
                </a:solidFill>
                <a:latin typeface="Times New Roman" panose="02020603050405020304" pitchFamily="18" charset="0"/>
              </a:rPr>
              <a:t>一个互斥信号灯</a:t>
            </a:r>
            <a:r>
              <a:rPr lang="en-US" altLang="zh-CN" sz="2400" b="1" dirty="0">
                <a:solidFill>
                  <a:schemeClr val="tx1"/>
                </a:solidFill>
                <a:latin typeface="Times New Roman" panose="02020603050405020304" pitchFamily="18" charset="0"/>
              </a:rPr>
              <a:t>——        </a:t>
            </a: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mutex</a:t>
            </a:r>
            <a:r>
              <a:rPr lang="zh-CN" altLang="en-US" sz="2400" b="0" dirty="0">
                <a:solidFill>
                  <a:schemeClr val="tx1"/>
                </a:solidFill>
                <a:latin typeface="Times New Roman" panose="02020603050405020304" pitchFamily="18" charset="0"/>
              </a:rPr>
              <a:t>：表示有界缓冲区是否被占用，初值 </a:t>
            </a:r>
            <a:r>
              <a:rPr lang="en-US" altLang="zh-CN" sz="2400" b="0" dirty="0">
                <a:solidFill>
                  <a:schemeClr val="tx1"/>
                </a:solidFill>
                <a:latin typeface="Times New Roman" panose="02020603050405020304" pitchFamily="18" charset="0"/>
              </a:rPr>
              <a:t>= 1</a:t>
            </a:r>
          </a:p>
        </p:txBody>
      </p:sp>
      <p:grpSp>
        <p:nvGrpSpPr>
          <p:cNvPr id="4" name="Group 7">
            <a:extLst>
              <a:ext uri="{FF2B5EF4-FFF2-40B4-BE49-F238E27FC236}">
                <a16:creationId xmlns:a16="http://schemas.microsoft.com/office/drawing/2014/main" id="{E9EB5836-76B7-13AE-7184-8ABE9F83775C}"/>
              </a:ext>
            </a:extLst>
          </p:cNvPr>
          <p:cNvGrpSpPr>
            <a:grpSpLocks/>
          </p:cNvGrpSpPr>
          <p:nvPr/>
        </p:nvGrpSpPr>
        <p:grpSpPr bwMode="auto">
          <a:xfrm>
            <a:off x="1134687" y="1006879"/>
            <a:ext cx="5407025" cy="1670050"/>
            <a:chOff x="705" y="934"/>
            <a:chExt cx="3406" cy="1052"/>
          </a:xfrm>
        </p:grpSpPr>
        <p:sp>
          <p:nvSpPr>
            <p:cNvPr id="5" name="Text Box 8">
              <a:extLst>
                <a:ext uri="{FF2B5EF4-FFF2-40B4-BE49-F238E27FC236}">
                  <a16:creationId xmlns:a16="http://schemas.microsoft.com/office/drawing/2014/main" id="{EDD4C832-5938-0C3C-4F47-1107296F0FD9}"/>
                </a:ext>
              </a:extLst>
            </p:cNvPr>
            <p:cNvSpPr txBox="1">
              <a:spLocks noChangeArrowheads="1"/>
            </p:cNvSpPr>
            <p:nvPr/>
          </p:nvSpPr>
          <p:spPr bwMode="auto">
            <a:xfrm>
              <a:off x="3651" y="934"/>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6" name="Text Box 9">
              <a:extLst>
                <a:ext uri="{FF2B5EF4-FFF2-40B4-BE49-F238E27FC236}">
                  <a16:creationId xmlns:a16="http://schemas.microsoft.com/office/drawing/2014/main" id="{941F3890-DBDF-9D84-710A-CE41C892873E}"/>
                </a:ext>
              </a:extLst>
            </p:cNvPr>
            <p:cNvSpPr txBox="1">
              <a:spLocks noChangeArrowheads="1"/>
            </p:cNvSpPr>
            <p:nvPr/>
          </p:nvSpPr>
          <p:spPr bwMode="auto">
            <a:xfrm>
              <a:off x="843" y="936"/>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7" name="Rectangle 10">
              <a:extLst>
                <a:ext uri="{FF2B5EF4-FFF2-40B4-BE49-F238E27FC236}">
                  <a16:creationId xmlns:a16="http://schemas.microsoft.com/office/drawing/2014/main" id="{995DE474-2058-8334-6491-FF748D81E806}"/>
                </a:ext>
              </a:extLst>
            </p:cNvPr>
            <p:cNvSpPr>
              <a:spLocks noChangeArrowheads="1"/>
            </p:cNvSpPr>
            <p:nvPr/>
          </p:nvSpPr>
          <p:spPr bwMode="auto">
            <a:xfrm>
              <a:off x="1466" y="1271"/>
              <a:ext cx="1770" cy="422"/>
            </a:xfrm>
            <a:prstGeom prst="rect">
              <a:avLst/>
            </a:prstGeom>
            <a:solidFill>
              <a:srgbClr val="FFC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8" name="Line 11">
              <a:extLst>
                <a:ext uri="{FF2B5EF4-FFF2-40B4-BE49-F238E27FC236}">
                  <a16:creationId xmlns:a16="http://schemas.microsoft.com/office/drawing/2014/main" id="{0DA88D55-B80D-3326-9A28-395F5D8CAB93}"/>
                </a:ext>
              </a:extLst>
            </p:cNvPr>
            <p:cNvSpPr>
              <a:spLocks noChangeShapeType="1"/>
            </p:cNvSpPr>
            <p:nvPr/>
          </p:nvSpPr>
          <p:spPr bwMode="auto">
            <a:xfrm>
              <a:off x="1119" y="1145"/>
              <a:ext cx="236" cy="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12">
              <a:extLst>
                <a:ext uri="{FF2B5EF4-FFF2-40B4-BE49-F238E27FC236}">
                  <a16:creationId xmlns:a16="http://schemas.microsoft.com/office/drawing/2014/main" id="{8F903C28-601E-E8B0-4930-E1555EB0B8D5}"/>
                </a:ext>
              </a:extLst>
            </p:cNvPr>
            <p:cNvSpPr>
              <a:spLocks noChangeShapeType="1"/>
            </p:cNvSpPr>
            <p:nvPr/>
          </p:nvSpPr>
          <p:spPr bwMode="auto">
            <a:xfrm>
              <a:off x="1580"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Line 13">
              <a:extLst>
                <a:ext uri="{FF2B5EF4-FFF2-40B4-BE49-F238E27FC236}">
                  <a16:creationId xmlns:a16="http://schemas.microsoft.com/office/drawing/2014/main" id="{BDCCB031-6005-ADA0-1585-F7B20F69DA30}"/>
                </a:ext>
              </a:extLst>
            </p:cNvPr>
            <p:cNvSpPr>
              <a:spLocks noChangeShapeType="1"/>
            </p:cNvSpPr>
            <p:nvPr/>
          </p:nvSpPr>
          <p:spPr bwMode="auto">
            <a:xfrm>
              <a:off x="1718"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14">
              <a:extLst>
                <a:ext uri="{FF2B5EF4-FFF2-40B4-BE49-F238E27FC236}">
                  <a16:creationId xmlns:a16="http://schemas.microsoft.com/office/drawing/2014/main" id="{8B9D8C4E-11C8-C6B8-96AC-3B5AC806922D}"/>
                </a:ext>
              </a:extLst>
            </p:cNvPr>
            <p:cNvSpPr>
              <a:spLocks noChangeShapeType="1"/>
            </p:cNvSpPr>
            <p:nvPr/>
          </p:nvSpPr>
          <p:spPr bwMode="auto">
            <a:xfrm>
              <a:off x="1856"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15">
              <a:extLst>
                <a:ext uri="{FF2B5EF4-FFF2-40B4-BE49-F238E27FC236}">
                  <a16:creationId xmlns:a16="http://schemas.microsoft.com/office/drawing/2014/main" id="{0879EDB1-A50B-38A7-A456-F2CD712C2F02}"/>
                </a:ext>
              </a:extLst>
            </p:cNvPr>
            <p:cNvSpPr>
              <a:spLocks noChangeShapeType="1"/>
            </p:cNvSpPr>
            <p:nvPr/>
          </p:nvSpPr>
          <p:spPr bwMode="auto">
            <a:xfrm>
              <a:off x="1994"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16">
              <a:extLst>
                <a:ext uri="{FF2B5EF4-FFF2-40B4-BE49-F238E27FC236}">
                  <a16:creationId xmlns:a16="http://schemas.microsoft.com/office/drawing/2014/main" id="{D3ADF6E4-5288-7A1C-4E78-29B5E6AD9606}"/>
                </a:ext>
              </a:extLst>
            </p:cNvPr>
            <p:cNvSpPr>
              <a:spLocks noChangeShapeType="1"/>
            </p:cNvSpPr>
            <p:nvPr/>
          </p:nvSpPr>
          <p:spPr bwMode="auto">
            <a:xfrm>
              <a:off x="2132"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Line 17">
              <a:extLst>
                <a:ext uri="{FF2B5EF4-FFF2-40B4-BE49-F238E27FC236}">
                  <a16:creationId xmlns:a16="http://schemas.microsoft.com/office/drawing/2014/main" id="{EDCCF57A-476E-9130-D278-76F433781968}"/>
                </a:ext>
              </a:extLst>
            </p:cNvPr>
            <p:cNvSpPr>
              <a:spLocks noChangeShapeType="1"/>
            </p:cNvSpPr>
            <p:nvPr/>
          </p:nvSpPr>
          <p:spPr bwMode="auto">
            <a:xfrm>
              <a:off x="2316"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5" name="Line 18">
              <a:extLst>
                <a:ext uri="{FF2B5EF4-FFF2-40B4-BE49-F238E27FC236}">
                  <a16:creationId xmlns:a16="http://schemas.microsoft.com/office/drawing/2014/main" id="{30F3AF21-15C6-FED2-62A9-115DFB8ED263}"/>
                </a:ext>
              </a:extLst>
            </p:cNvPr>
            <p:cNvSpPr>
              <a:spLocks noChangeShapeType="1"/>
            </p:cNvSpPr>
            <p:nvPr/>
          </p:nvSpPr>
          <p:spPr bwMode="auto">
            <a:xfrm>
              <a:off x="3098"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6" name="Line 19">
              <a:extLst>
                <a:ext uri="{FF2B5EF4-FFF2-40B4-BE49-F238E27FC236}">
                  <a16:creationId xmlns:a16="http://schemas.microsoft.com/office/drawing/2014/main" id="{B37545A7-1028-F122-1BEB-D7F2203ABD72}"/>
                </a:ext>
              </a:extLst>
            </p:cNvPr>
            <p:cNvSpPr>
              <a:spLocks noChangeShapeType="1"/>
            </p:cNvSpPr>
            <p:nvPr/>
          </p:nvSpPr>
          <p:spPr bwMode="auto">
            <a:xfrm>
              <a:off x="2960" y="1271"/>
              <a:ext cx="0"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7" name="Text Box 20">
              <a:extLst>
                <a:ext uri="{FF2B5EF4-FFF2-40B4-BE49-F238E27FC236}">
                  <a16:creationId xmlns:a16="http://schemas.microsoft.com/office/drawing/2014/main" id="{6B06B406-534F-3844-5CCA-71E60A7D2256}"/>
                </a:ext>
              </a:extLst>
            </p:cNvPr>
            <p:cNvSpPr txBox="1">
              <a:spLocks noChangeArrowheads="1"/>
            </p:cNvSpPr>
            <p:nvPr/>
          </p:nvSpPr>
          <p:spPr bwMode="auto">
            <a:xfrm>
              <a:off x="2362" y="1313"/>
              <a:ext cx="62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en-US" altLang="zh-CN" sz="1400" b="1">
                  <a:solidFill>
                    <a:schemeClr val="tx1"/>
                  </a:solidFill>
                  <a:sym typeface="MT Extra" panose="05050102010205020202" pitchFamily="18" charset="2"/>
                </a:rPr>
                <a:t></a:t>
              </a:r>
            </a:p>
          </p:txBody>
        </p:sp>
        <p:sp>
          <p:nvSpPr>
            <p:cNvPr id="18" name="Line 21">
              <a:extLst>
                <a:ext uri="{FF2B5EF4-FFF2-40B4-BE49-F238E27FC236}">
                  <a16:creationId xmlns:a16="http://schemas.microsoft.com/office/drawing/2014/main" id="{ABABA703-A31E-13C3-8A1D-F7413771106C}"/>
                </a:ext>
              </a:extLst>
            </p:cNvPr>
            <p:cNvSpPr>
              <a:spLocks noChangeShapeType="1"/>
            </p:cNvSpPr>
            <p:nvPr/>
          </p:nvSpPr>
          <p:spPr bwMode="auto">
            <a:xfrm>
              <a:off x="3421" y="1651"/>
              <a:ext cx="276" cy="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Line 22">
              <a:extLst>
                <a:ext uri="{FF2B5EF4-FFF2-40B4-BE49-F238E27FC236}">
                  <a16:creationId xmlns:a16="http://schemas.microsoft.com/office/drawing/2014/main" id="{07059EF4-65BA-2265-A7BA-DB7A9220BCDA}"/>
                </a:ext>
              </a:extLst>
            </p:cNvPr>
            <p:cNvSpPr>
              <a:spLocks noChangeShapeType="1"/>
            </p:cNvSpPr>
            <p:nvPr/>
          </p:nvSpPr>
          <p:spPr bwMode="auto">
            <a:xfrm>
              <a:off x="3375" y="1735"/>
              <a:ext cx="230" cy="1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23">
              <a:extLst>
                <a:ext uri="{FF2B5EF4-FFF2-40B4-BE49-F238E27FC236}">
                  <a16:creationId xmlns:a16="http://schemas.microsoft.com/office/drawing/2014/main" id="{EAC2930E-A43C-709E-1657-1A27B0BDC52E}"/>
                </a:ext>
              </a:extLst>
            </p:cNvPr>
            <p:cNvSpPr>
              <a:spLocks noChangeShapeType="1"/>
            </p:cNvSpPr>
            <p:nvPr/>
          </p:nvSpPr>
          <p:spPr bwMode="auto">
            <a:xfrm flipV="1">
              <a:off x="3375" y="1145"/>
              <a:ext cx="230" cy="1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24">
              <a:extLst>
                <a:ext uri="{FF2B5EF4-FFF2-40B4-BE49-F238E27FC236}">
                  <a16:creationId xmlns:a16="http://schemas.microsoft.com/office/drawing/2014/main" id="{A1CD315B-75BC-EC4D-BF09-78FD2BB601C7}"/>
                </a:ext>
              </a:extLst>
            </p:cNvPr>
            <p:cNvSpPr>
              <a:spLocks noChangeShapeType="1"/>
            </p:cNvSpPr>
            <p:nvPr/>
          </p:nvSpPr>
          <p:spPr bwMode="auto">
            <a:xfrm flipV="1">
              <a:off x="3421" y="1271"/>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Line 25">
              <a:extLst>
                <a:ext uri="{FF2B5EF4-FFF2-40B4-BE49-F238E27FC236}">
                  <a16:creationId xmlns:a16="http://schemas.microsoft.com/office/drawing/2014/main" id="{0B5B6381-2FDE-14FD-6C6B-B7016DBFEA2A}"/>
                </a:ext>
              </a:extLst>
            </p:cNvPr>
            <p:cNvSpPr>
              <a:spLocks noChangeShapeType="1"/>
            </p:cNvSpPr>
            <p:nvPr/>
          </p:nvSpPr>
          <p:spPr bwMode="auto">
            <a:xfrm>
              <a:off x="3467" y="1440"/>
              <a:ext cx="2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Text Box 26">
              <a:extLst>
                <a:ext uri="{FF2B5EF4-FFF2-40B4-BE49-F238E27FC236}">
                  <a16:creationId xmlns:a16="http://schemas.microsoft.com/office/drawing/2014/main" id="{A162CE83-16C9-DE6E-3F03-E7BF5236AC4B}"/>
                </a:ext>
              </a:extLst>
            </p:cNvPr>
            <p:cNvSpPr txBox="1">
              <a:spLocks noChangeArrowheads="1"/>
            </p:cNvSpPr>
            <p:nvPr/>
          </p:nvSpPr>
          <p:spPr bwMode="auto">
            <a:xfrm>
              <a:off x="3399" y="1467"/>
              <a:ext cx="276"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400" b="1">
                  <a:solidFill>
                    <a:schemeClr val="tx1"/>
                  </a:solidFill>
                  <a:sym typeface="MT Extra" panose="05050102010205020202" pitchFamily="18" charset="2"/>
                </a:rPr>
                <a:t></a:t>
              </a:r>
            </a:p>
          </p:txBody>
        </p:sp>
        <p:sp>
          <p:nvSpPr>
            <p:cNvPr id="24" name="Text Box 27">
              <a:extLst>
                <a:ext uri="{FF2B5EF4-FFF2-40B4-BE49-F238E27FC236}">
                  <a16:creationId xmlns:a16="http://schemas.microsoft.com/office/drawing/2014/main" id="{F671E893-7696-4858-0ACB-663907F78DD0}"/>
                </a:ext>
              </a:extLst>
            </p:cNvPr>
            <p:cNvSpPr txBox="1">
              <a:spLocks noChangeArrowheads="1"/>
            </p:cNvSpPr>
            <p:nvPr/>
          </p:nvSpPr>
          <p:spPr bwMode="auto">
            <a:xfrm>
              <a:off x="3789"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5" name="Text Box 28">
              <a:extLst>
                <a:ext uri="{FF2B5EF4-FFF2-40B4-BE49-F238E27FC236}">
                  <a16:creationId xmlns:a16="http://schemas.microsoft.com/office/drawing/2014/main" id="{015B8C4E-64C8-1DB9-59F1-68D47519D994}"/>
                </a:ext>
              </a:extLst>
            </p:cNvPr>
            <p:cNvSpPr txBox="1">
              <a:spLocks noChangeArrowheads="1"/>
            </p:cNvSpPr>
            <p:nvPr/>
          </p:nvSpPr>
          <p:spPr bwMode="auto">
            <a:xfrm>
              <a:off x="3835" y="131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26" name="Text Box 29">
              <a:extLst>
                <a:ext uri="{FF2B5EF4-FFF2-40B4-BE49-F238E27FC236}">
                  <a16:creationId xmlns:a16="http://schemas.microsoft.com/office/drawing/2014/main" id="{1107FCB8-17EF-F762-62EE-5C47CC3B3F32}"/>
                </a:ext>
              </a:extLst>
            </p:cNvPr>
            <p:cNvSpPr txBox="1">
              <a:spLocks noChangeArrowheads="1"/>
            </p:cNvSpPr>
            <p:nvPr/>
          </p:nvSpPr>
          <p:spPr bwMode="auto">
            <a:xfrm>
              <a:off x="3651" y="1777"/>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k</a:t>
              </a:r>
              <a:endParaRPr kumimoji="1" lang="en-US" altLang="zh-CN" sz="1600" b="1">
                <a:solidFill>
                  <a:schemeClr val="tx1"/>
                </a:solidFill>
                <a:latin typeface="Times New Roman" panose="02020603050405020304" pitchFamily="18" charset="0"/>
              </a:endParaRPr>
            </a:p>
          </p:txBody>
        </p:sp>
        <p:sp>
          <p:nvSpPr>
            <p:cNvPr id="27" name="Line 30">
              <a:extLst>
                <a:ext uri="{FF2B5EF4-FFF2-40B4-BE49-F238E27FC236}">
                  <a16:creationId xmlns:a16="http://schemas.microsoft.com/office/drawing/2014/main" id="{C88F9640-65B7-FB47-F60F-FDA159490DFB}"/>
                </a:ext>
              </a:extLst>
            </p:cNvPr>
            <p:cNvSpPr>
              <a:spLocks noChangeShapeType="1"/>
            </p:cNvSpPr>
            <p:nvPr/>
          </p:nvSpPr>
          <p:spPr bwMode="auto">
            <a:xfrm flipH="1" flipV="1">
              <a:off x="1027" y="1271"/>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8" name="Line 31">
              <a:extLst>
                <a:ext uri="{FF2B5EF4-FFF2-40B4-BE49-F238E27FC236}">
                  <a16:creationId xmlns:a16="http://schemas.microsoft.com/office/drawing/2014/main" id="{E8B883FD-A801-519E-3392-54C788583DB2}"/>
                </a:ext>
              </a:extLst>
            </p:cNvPr>
            <p:cNvSpPr>
              <a:spLocks noChangeShapeType="1"/>
            </p:cNvSpPr>
            <p:nvPr/>
          </p:nvSpPr>
          <p:spPr bwMode="auto">
            <a:xfrm flipH="1">
              <a:off x="981" y="1440"/>
              <a:ext cx="2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9" name="Text Box 32">
              <a:extLst>
                <a:ext uri="{FF2B5EF4-FFF2-40B4-BE49-F238E27FC236}">
                  <a16:creationId xmlns:a16="http://schemas.microsoft.com/office/drawing/2014/main" id="{8522942A-5645-E980-B80D-DDD13388D6D5}"/>
                </a:ext>
              </a:extLst>
            </p:cNvPr>
            <p:cNvSpPr txBox="1">
              <a:spLocks noChangeArrowheads="1"/>
            </p:cNvSpPr>
            <p:nvPr/>
          </p:nvSpPr>
          <p:spPr bwMode="auto">
            <a:xfrm>
              <a:off x="100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p>
          </p:txBody>
        </p:sp>
        <p:sp>
          <p:nvSpPr>
            <p:cNvPr id="30" name="Line 33">
              <a:extLst>
                <a:ext uri="{FF2B5EF4-FFF2-40B4-BE49-F238E27FC236}">
                  <a16:creationId xmlns:a16="http://schemas.microsoft.com/office/drawing/2014/main" id="{BEE8C822-33D1-DF6B-67D5-510CA70D5232}"/>
                </a:ext>
              </a:extLst>
            </p:cNvPr>
            <p:cNvSpPr>
              <a:spLocks noChangeShapeType="1"/>
            </p:cNvSpPr>
            <p:nvPr/>
          </p:nvSpPr>
          <p:spPr bwMode="auto">
            <a:xfrm flipH="1">
              <a:off x="1027" y="1608"/>
              <a:ext cx="276"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1" name="Line 34">
              <a:extLst>
                <a:ext uri="{FF2B5EF4-FFF2-40B4-BE49-F238E27FC236}">
                  <a16:creationId xmlns:a16="http://schemas.microsoft.com/office/drawing/2014/main" id="{049EEC0F-E962-5FDC-3A67-5FFCD26B8BF8}"/>
                </a:ext>
              </a:extLst>
            </p:cNvPr>
            <p:cNvSpPr>
              <a:spLocks noChangeShapeType="1"/>
            </p:cNvSpPr>
            <p:nvPr/>
          </p:nvSpPr>
          <p:spPr bwMode="auto">
            <a:xfrm flipH="1">
              <a:off x="1119" y="1693"/>
              <a:ext cx="230" cy="1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2" name="Text Box 35">
              <a:extLst>
                <a:ext uri="{FF2B5EF4-FFF2-40B4-BE49-F238E27FC236}">
                  <a16:creationId xmlns:a16="http://schemas.microsoft.com/office/drawing/2014/main" id="{E96CE79B-16A9-9A04-F390-42344E7D9BEA}"/>
                </a:ext>
              </a:extLst>
            </p:cNvPr>
            <p:cNvSpPr txBox="1">
              <a:spLocks noChangeArrowheads="1"/>
            </p:cNvSpPr>
            <p:nvPr/>
          </p:nvSpPr>
          <p:spPr bwMode="auto">
            <a:xfrm>
              <a:off x="751"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3" name="Text Box 36">
              <a:extLst>
                <a:ext uri="{FF2B5EF4-FFF2-40B4-BE49-F238E27FC236}">
                  <a16:creationId xmlns:a16="http://schemas.microsoft.com/office/drawing/2014/main" id="{10033E40-696A-642B-9516-EB9D02239E92}"/>
                </a:ext>
              </a:extLst>
            </p:cNvPr>
            <p:cNvSpPr txBox="1">
              <a:spLocks noChangeArrowheads="1"/>
            </p:cNvSpPr>
            <p:nvPr/>
          </p:nvSpPr>
          <p:spPr bwMode="auto">
            <a:xfrm>
              <a:off x="705" y="1271"/>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34" name="Text Box 37">
              <a:extLst>
                <a:ext uri="{FF2B5EF4-FFF2-40B4-BE49-F238E27FC236}">
                  <a16:creationId xmlns:a16="http://schemas.microsoft.com/office/drawing/2014/main" id="{157D2990-7975-EB55-044C-9692AC474DBD}"/>
                </a:ext>
              </a:extLst>
            </p:cNvPr>
            <p:cNvSpPr txBox="1">
              <a:spLocks noChangeArrowheads="1"/>
            </p:cNvSpPr>
            <p:nvPr/>
          </p:nvSpPr>
          <p:spPr bwMode="auto">
            <a:xfrm>
              <a:off x="843" y="1735"/>
              <a:ext cx="3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m</a:t>
              </a:r>
              <a:endParaRPr kumimoji="1" lang="en-US" altLang="zh-CN" sz="1600" b="1">
                <a:solidFill>
                  <a:schemeClr val="tx1"/>
                </a:solidFill>
                <a:latin typeface="Times New Roman" panose="02020603050405020304" pitchFamily="18" charset="0"/>
              </a:endParaRPr>
            </a:p>
          </p:txBody>
        </p:sp>
      </p:grpSp>
      <p:sp>
        <p:nvSpPr>
          <p:cNvPr id="35" name="Text Box 39">
            <a:extLst>
              <a:ext uri="{FF2B5EF4-FFF2-40B4-BE49-F238E27FC236}">
                <a16:creationId xmlns:a16="http://schemas.microsoft.com/office/drawing/2014/main" id="{AE6C9044-402F-FB0E-1A08-CDF95FDD4CF5}"/>
              </a:ext>
            </a:extLst>
          </p:cNvPr>
          <p:cNvSpPr txBox="1">
            <a:spLocks noChangeArrowheads="1"/>
          </p:cNvSpPr>
          <p:nvPr/>
        </p:nvSpPr>
        <p:spPr bwMode="auto">
          <a:xfrm>
            <a:off x="2317374" y="2659466"/>
            <a:ext cx="30226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生产者</a:t>
            </a:r>
            <a:r>
              <a:rPr lang="en-US" altLang="zh-CN" sz="1600" b="0">
                <a:solidFill>
                  <a:schemeClr val="tx1"/>
                </a:solidFill>
                <a:latin typeface="Times New Roman" panose="02020603050405020304" pitchFamily="18" charset="0"/>
              </a:rPr>
              <a:t>——</a:t>
            </a:r>
            <a:r>
              <a:rPr lang="zh-CN" altLang="en-US" sz="1600" b="0">
                <a:solidFill>
                  <a:schemeClr val="tx1"/>
                </a:solidFill>
                <a:latin typeface="Times New Roman" panose="02020603050405020304" pitchFamily="18" charset="0"/>
              </a:rPr>
              <a:t>消费者问题示意图</a:t>
            </a:r>
          </a:p>
        </p:txBody>
      </p:sp>
    </p:spTree>
    <p:extLst>
      <p:ext uri="{BB962C8B-B14F-4D97-AF65-F5344CB8AC3E}">
        <p14:creationId xmlns:p14="http://schemas.microsoft.com/office/powerpoint/2010/main" val="127082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a:extLst>
              <a:ext uri="{FF2B5EF4-FFF2-40B4-BE49-F238E27FC236}">
                <a16:creationId xmlns:a16="http://schemas.microsoft.com/office/drawing/2014/main" id="{19C30262-2C7B-63C2-B9FB-FC861F3E061A}"/>
              </a:ext>
            </a:extLst>
          </p:cNvPr>
          <p:cNvSpPr>
            <a:spLocks noChangeArrowheads="1"/>
          </p:cNvSpPr>
          <p:nvPr/>
        </p:nvSpPr>
        <p:spPr bwMode="auto">
          <a:xfrm>
            <a:off x="910338" y="1028055"/>
            <a:ext cx="724535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④ </a:t>
            </a:r>
            <a:r>
              <a:rPr lang="zh-CN" altLang="en-US" sz="2400" dirty="0">
                <a:solidFill>
                  <a:srgbClr val="000099"/>
                </a:solidFill>
                <a:latin typeface="Times New Roman" panose="02020603050405020304" pitchFamily="18" charset="0"/>
              </a:rPr>
              <a:t>同步描述</a:t>
            </a: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sym typeface="Symbol" panose="05050102010706020507" pitchFamily="18" charset="2"/>
              </a:rPr>
              <a:t>         </a:t>
            </a: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sym typeface="Symbol" panose="05050102010706020507" pitchFamily="18" charset="2"/>
              </a:rPr>
              <a:t>          </a:t>
            </a:r>
            <a:r>
              <a:rPr lang="zh-CN" altLang="en-US" sz="2000" dirty="0">
                <a:solidFill>
                  <a:schemeClr val="tx1"/>
                </a:solidFill>
                <a:latin typeface="Times New Roman" panose="02020603050405020304" pitchFamily="18" charset="0"/>
                <a:sym typeface="Symbol" panose="05050102010706020507" pitchFamily="18" charset="2"/>
              </a:rPr>
              <a:t>生产者</a:t>
            </a:r>
            <a:r>
              <a:rPr lang="en-US" altLang="zh-CN" sz="2000" dirty="0">
                <a:solidFill>
                  <a:schemeClr val="tx1"/>
                </a:solidFill>
                <a:latin typeface="Times New Roman" panose="02020603050405020304" pitchFamily="18" charset="0"/>
                <a:sym typeface="Symbol" panose="05050102010706020507" pitchFamily="18" charset="2"/>
              </a:rPr>
              <a:t>:                                       </a:t>
            </a:r>
            <a:r>
              <a:rPr lang="zh-CN" altLang="en-US" sz="2000" dirty="0">
                <a:solidFill>
                  <a:schemeClr val="tx1"/>
                </a:solidFill>
                <a:latin typeface="Times New Roman" panose="02020603050405020304" pitchFamily="18" charset="0"/>
                <a:sym typeface="Symbol" panose="05050102010706020507" pitchFamily="18" charset="2"/>
              </a:rPr>
              <a:t>消费者</a:t>
            </a:r>
            <a:r>
              <a:rPr lang="en-US" altLang="zh-CN" sz="2000" dirty="0">
                <a:solidFill>
                  <a:schemeClr val="tx1"/>
                </a:solidFill>
                <a:latin typeface="Times New Roman" panose="02020603050405020304" pitchFamily="18" charset="0"/>
                <a:sym typeface="Symbol" panose="05050102010706020507" pitchFamily="18" charset="2"/>
              </a:rPr>
              <a:t>:</a:t>
            </a:r>
          </a:p>
          <a:p>
            <a:pPr eaLnBrk="1" hangingPunct="1">
              <a:lnSpc>
                <a:spcPct val="130000"/>
              </a:lnSpc>
              <a:buFont typeface="Wingdings" panose="05000000000000000000" pitchFamily="2" charset="2"/>
              <a:buNone/>
            </a:pPr>
            <a:r>
              <a:rPr lang="en-US" altLang="zh-CN" sz="2000" b="0" dirty="0">
                <a:solidFill>
                  <a:schemeClr val="tx1"/>
                </a:solidFill>
                <a:latin typeface="Times New Roman" panose="02020603050405020304" pitchFamily="18" charset="0"/>
                <a:sym typeface="Symbol" panose="05050102010706020507"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                                                p(</a:t>
            </a:r>
            <a:r>
              <a:rPr lang="en-US" altLang="zh-CN" sz="2000" dirty="0" err="1">
                <a:solidFill>
                  <a:schemeClr val="tx1"/>
                </a:solidFill>
                <a:latin typeface="Times New Roman" panose="02020603050405020304" pitchFamily="18" charset="0"/>
              </a:rPr>
              <a:t>s</a:t>
            </a:r>
            <a:r>
              <a:rPr lang="en-US" altLang="zh-CN" sz="2000" baseline="-25000" dirty="0" err="1">
                <a:solidFill>
                  <a:schemeClr val="tx1"/>
                </a:solidFill>
                <a:latin typeface="Times New Roman" panose="02020603050405020304" pitchFamily="18" charset="0"/>
              </a:rPr>
              <a:t>a</a:t>
            </a:r>
            <a:r>
              <a:rPr lang="en-US" altLang="zh-CN" sz="2000" dirty="0">
                <a:solidFill>
                  <a:schemeClr val="tx1"/>
                </a:solidFill>
                <a:latin typeface="Times New Roman" panose="02020603050405020304" pitchFamily="18" charset="0"/>
                <a:sym typeface="MT Extra" panose="05050102010205020202" pitchFamily="18" charset="2"/>
              </a:rPr>
              <a:t>)</a:t>
            </a:r>
          </a:p>
          <a:p>
            <a:pPr eaLnBrk="1" hangingPunct="1">
              <a:lnSpc>
                <a:spcPct val="130000"/>
              </a:lnSpc>
              <a:buFont typeface="Wingdings" panose="05000000000000000000" pitchFamily="2" charset="2"/>
              <a:buNone/>
            </a:pPr>
            <a:r>
              <a:rPr lang="en-US" altLang="zh-CN" sz="2000" dirty="0">
                <a:solidFill>
                  <a:schemeClr val="tx1"/>
                </a:solidFill>
                <a:latin typeface="Times New Roman" panose="02020603050405020304" pitchFamily="18" charset="0"/>
                <a:sym typeface="MT Extra" panose="05050102010205020202" pitchFamily="18" charset="2"/>
              </a:rPr>
              <a:t>              p(</a:t>
            </a:r>
            <a:r>
              <a:rPr lang="en-US" altLang="zh-CN" sz="2000" dirty="0">
                <a:solidFill>
                  <a:schemeClr val="tx1"/>
                </a:solidFill>
                <a:latin typeface="Times New Roman" panose="02020603050405020304" pitchFamily="18" charset="0"/>
              </a:rPr>
              <a:t>s</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p(</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p(</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从</a:t>
            </a:r>
            <a:r>
              <a:rPr lang="zh-CN" altLang="zh-CN" sz="2000" dirty="0">
                <a:solidFill>
                  <a:schemeClr val="tx1"/>
                </a:solidFill>
                <a:latin typeface="Times New Roman" panose="02020603050405020304" pitchFamily="18" charset="0"/>
                <a:sym typeface="MT Extra" panose="05050102010205020202" pitchFamily="18" charset="2"/>
              </a:rPr>
              <a:t>有界缓冲区</a:t>
            </a:r>
            <a:r>
              <a:rPr lang="zh-CN" altLang="en-US" sz="2000" dirty="0">
                <a:solidFill>
                  <a:schemeClr val="tx1"/>
                </a:solidFill>
                <a:latin typeface="Times New Roman" panose="02020603050405020304" pitchFamily="18" charset="0"/>
                <a:sym typeface="MT Extra" panose="05050102010205020202" pitchFamily="18" charset="2"/>
              </a:rPr>
              <a:t>中取数据；</a:t>
            </a: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zh-CN" altLang="zh-CN" sz="2000" dirty="0">
                <a:solidFill>
                  <a:schemeClr val="tx1"/>
                </a:solidFill>
                <a:latin typeface="Times New Roman" panose="02020603050405020304" pitchFamily="18" charset="0"/>
                <a:sym typeface="MT Extra" panose="05050102010205020202" pitchFamily="18" charset="2"/>
              </a:rPr>
              <a:t>将数据放入有界缓冲区</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a:t>
            </a: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s</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err="1">
                <a:solidFill>
                  <a:schemeClr val="tx1"/>
                </a:solidFill>
                <a:latin typeface="Times New Roman" panose="02020603050405020304" pitchFamily="18" charset="0"/>
              </a:rPr>
              <a:t>s</a:t>
            </a:r>
            <a:r>
              <a:rPr lang="en-US" altLang="zh-CN" sz="2000" baseline="-25000" dirty="0" err="1">
                <a:solidFill>
                  <a:schemeClr val="tx1"/>
                </a:solidFill>
                <a:latin typeface="Times New Roman" panose="02020603050405020304" pitchFamily="18" charset="0"/>
              </a:rPr>
              <a:t>a</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消费</a:t>
            </a:r>
            <a:r>
              <a:rPr lang="en-US" altLang="zh-CN" sz="2000" dirty="0">
                <a:solidFill>
                  <a:schemeClr val="tx1"/>
                </a:solidFill>
                <a:latin typeface="Times New Roman" panose="02020603050405020304" pitchFamily="18" charset="0"/>
                <a:sym typeface="MT Extra" panose="05050102010205020202" pitchFamily="18" charset="2"/>
              </a:rPr>
              <a:t>;</a:t>
            </a:r>
            <a:r>
              <a:rPr lang="en-US" altLang="zh-CN" sz="2000" b="0" dirty="0">
                <a:solidFill>
                  <a:schemeClr val="tx1"/>
                </a:solidFill>
                <a:latin typeface="Times New Roman" panose="02020603050405020304" pitchFamily="18" charset="0"/>
                <a:sym typeface="MT Extra" panose="05050102010205020202" pitchFamily="18" charset="2"/>
              </a:rPr>
              <a:t>   </a:t>
            </a:r>
            <a:endParaRPr lang="en-US" altLang="zh-CN" sz="2000" b="0" dirty="0">
              <a:solidFill>
                <a:schemeClr val="tx1"/>
              </a:solidFill>
              <a:latin typeface="Times New Roman" panose="02020603050405020304" pitchFamily="18" charset="0"/>
            </a:endParaRPr>
          </a:p>
        </p:txBody>
      </p:sp>
      <p:grpSp>
        <p:nvGrpSpPr>
          <p:cNvPr id="4" name="Group 57">
            <a:extLst>
              <a:ext uri="{FF2B5EF4-FFF2-40B4-BE49-F238E27FC236}">
                <a16:creationId xmlns:a16="http://schemas.microsoft.com/office/drawing/2014/main" id="{40EFD6D2-4A42-5F8B-E570-FD92DBFDAD89}"/>
              </a:ext>
            </a:extLst>
          </p:cNvPr>
          <p:cNvGrpSpPr>
            <a:grpSpLocks/>
          </p:cNvGrpSpPr>
          <p:nvPr/>
        </p:nvGrpSpPr>
        <p:grpSpPr bwMode="auto">
          <a:xfrm>
            <a:off x="1432625" y="1918643"/>
            <a:ext cx="4379913" cy="3987800"/>
            <a:chOff x="315" y="1012"/>
            <a:chExt cx="2759" cy="2166"/>
          </a:xfrm>
        </p:grpSpPr>
        <p:grpSp>
          <p:nvGrpSpPr>
            <p:cNvPr id="5" name="Group 56">
              <a:extLst>
                <a:ext uri="{FF2B5EF4-FFF2-40B4-BE49-F238E27FC236}">
                  <a16:creationId xmlns:a16="http://schemas.microsoft.com/office/drawing/2014/main" id="{A9E520EF-A295-FB9C-23D9-1B05F807638C}"/>
                </a:ext>
              </a:extLst>
            </p:cNvPr>
            <p:cNvGrpSpPr>
              <a:grpSpLocks/>
            </p:cNvGrpSpPr>
            <p:nvPr/>
          </p:nvGrpSpPr>
          <p:grpSpPr bwMode="auto">
            <a:xfrm>
              <a:off x="315" y="1012"/>
              <a:ext cx="687" cy="2166"/>
              <a:chOff x="315" y="1012"/>
              <a:chExt cx="687" cy="2166"/>
            </a:xfrm>
          </p:grpSpPr>
          <p:sp>
            <p:nvSpPr>
              <p:cNvPr id="11" name="Line 12">
                <a:extLst>
                  <a:ext uri="{FF2B5EF4-FFF2-40B4-BE49-F238E27FC236}">
                    <a16:creationId xmlns:a16="http://schemas.microsoft.com/office/drawing/2014/main" id="{76D9C9C9-CBAE-778D-A2B5-354FD5116B17}"/>
                  </a:ext>
                </a:extLst>
              </p:cNvPr>
              <p:cNvSpPr>
                <a:spLocks noChangeShapeType="1"/>
              </p:cNvSpPr>
              <p:nvPr/>
            </p:nvSpPr>
            <p:spPr bwMode="auto">
              <a:xfrm flipH="1">
                <a:off x="315" y="3178"/>
                <a:ext cx="6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3">
                <a:extLst>
                  <a:ext uri="{FF2B5EF4-FFF2-40B4-BE49-F238E27FC236}">
                    <a16:creationId xmlns:a16="http://schemas.microsoft.com/office/drawing/2014/main" id="{8EB4E532-CC1D-2B1D-9E5C-A628C708DF8E}"/>
                  </a:ext>
                </a:extLst>
              </p:cNvPr>
              <p:cNvSpPr>
                <a:spLocks noChangeShapeType="1"/>
              </p:cNvSpPr>
              <p:nvPr/>
            </p:nvSpPr>
            <p:spPr bwMode="auto">
              <a:xfrm>
                <a:off x="1002" y="2962"/>
                <a:ext cx="0" cy="2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4">
                <a:extLst>
                  <a:ext uri="{FF2B5EF4-FFF2-40B4-BE49-F238E27FC236}">
                    <a16:creationId xmlns:a16="http://schemas.microsoft.com/office/drawing/2014/main" id="{7BCDEF2B-70F5-66D6-0147-97ED754301F8}"/>
                  </a:ext>
                </a:extLst>
              </p:cNvPr>
              <p:cNvSpPr>
                <a:spLocks noChangeShapeType="1"/>
              </p:cNvSpPr>
              <p:nvPr/>
            </p:nvSpPr>
            <p:spPr bwMode="auto">
              <a:xfrm flipV="1">
                <a:off x="315" y="1012"/>
                <a:ext cx="0" cy="21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15">
                <a:extLst>
                  <a:ext uri="{FF2B5EF4-FFF2-40B4-BE49-F238E27FC236}">
                    <a16:creationId xmlns:a16="http://schemas.microsoft.com/office/drawing/2014/main" id="{8AC010A5-CD4B-3A0E-A813-164BA5CD3E33}"/>
                  </a:ext>
                </a:extLst>
              </p:cNvPr>
              <p:cNvSpPr>
                <a:spLocks noChangeShapeType="1"/>
              </p:cNvSpPr>
              <p:nvPr/>
            </p:nvSpPr>
            <p:spPr bwMode="auto">
              <a:xfrm>
                <a:off x="315" y="1012"/>
                <a:ext cx="647"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6" name="Group 21">
              <a:extLst>
                <a:ext uri="{FF2B5EF4-FFF2-40B4-BE49-F238E27FC236}">
                  <a16:creationId xmlns:a16="http://schemas.microsoft.com/office/drawing/2014/main" id="{A5F1380E-E1AC-B18A-7D0D-1C8A245A5A6A}"/>
                </a:ext>
              </a:extLst>
            </p:cNvPr>
            <p:cNvGrpSpPr>
              <a:grpSpLocks/>
            </p:cNvGrpSpPr>
            <p:nvPr/>
          </p:nvGrpSpPr>
          <p:grpSpPr bwMode="auto">
            <a:xfrm>
              <a:off x="2405" y="1059"/>
              <a:ext cx="669" cy="2073"/>
              <a:chOff x="2350" y="814"/>
              <a:chExt cx="588" cy="2173"/>
            </a:xfrm>
          </p:grpSpPr>
          <p:sp>
            <p:nvSpPr>
              <p:cNvPr id="7" name="Line 17">
                <a:extLst>
                  <a:ext uri="{FF2B5EF4-FFF2-40B4-BE49-F238E27FC236}">
                    <a16:creationId xmlns:a16="http://schemas.microsoft.com/office/drawing/2014/main" id="{FB90B8C3-9020-A8DB-87C1-48B64443C45F}"/>
                  </a:ext>
                </a:extLst>
              </p:cNvPr>
              <p:cNvSpPr>
                <a:spLocks noChangeShapeType="1"/>
              </p:cNvSpPr>
              <p:nvPr/>
            </p:nvSpPr>
            <p:spPr bwMode="auto">
              <a:xfrm>
                <a:off x="2938" y="2813"/>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8">
                <a:extLst>
                  <a:ext uri="{FF2B5EF4-FFF2-40B4-BE49-F238E27FC236}">
                    <a16:creationId xmlns:a16="http://schemas.microsoft.com/office/drawing/2014/main" id="{A42DC826-7317-87F4-8F6E-370E70526A34}"/>
                  </a:ext>
                </a:extLst>
              </p:cNvPr>
              <p:cNvSpPr>
                <a:spLocks noChangeShapeType="1"/>
              </p:cNvSpPr>
              <p:nvPr/>
            </p:nvSpPr>
            <p:spPr bwMode="auto">
              <a:xfrm flipH="1">
                <a:off x="2350" y="2987"/>
                <a:ext cx="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Line 19">
                <a:extLst>
                  <a:ext uri="{FF2B5EF4-FFF2-40B4-BE49-F238E27FC236}">
                    <a16:creationId xmlns:a16="http://schemas.microsoft.com/office/drawing/2014/main" id="{EDD69D45-F671-DA9F-E1E7-AA32045A3591}"/>
                  </a:ext>
                </a:extLst>
              </p:cNvPr>
              <p:cNvSpPr>
                <a:spLocks noChangeShapeType="1"/>
              </p:cNvSpPr>
              <p:nvPr/>
            </p:nvSpPr>
            <p:spPr bwMode="auto">
              <a:xfrm flipV="1">
                <a:off x="2350" y="814"/>
                <a:ext cx="0" cy="2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20">
                <a:extLst>
                  <a:ext uri="{FF2B5EF4-FFF2-40B4-BE49-F238E27FC236}">
                    <a16:creationId xmlns:a16="http://schemas.microsoft.com/office/drawing/2014/main" id="{8FD9DC79-DE6D-663F-1724-13C7AD852241}"/>
                  </a:ext>
                </a:extLst>
              </p:cNvPr>
              <p:cNvSpPr>
                <a:spLocks noChangeShapeType="1"/>
              </p:cNvSpPr>
              <p:nvPr/>
            </p:nvSpPr>
            <p:spPr bwMode="auto">
              <a:xfrm>
                <a:off x="2350" y="814"/>
                <a:ext cx="558"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spTree>
    <p:extLst>
      <p:ext uri="{BB962C8B-B14F-4D97-AF65-F5344CB8AC3E}">
        <p14:creationId xmlns:p14="http://schemas.microsoft.com/office/powerpoint/2010/main" val="1389783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a:extLst>
              <a:ext uri="{FF2B5EF4-FFF2-40B4-BE49-F238E27FC236}">
                <a16:creationId xmlns:a16="http://schemas.microsoft.com/office/drawing/2014/main" id="{326E7FA7-1841-3492-08B4-E423822DE0EF}"/>
              </a:ext>
            </a:extLst>
          </p:cNvPr>
          <p:cNvSpPr>
            <a:spLocks noChangeArrowheads="1"/>
          </p:cNvSpPr>
          <p:nvPr/>
        </p:nvSpPr>
        <p:spPr bwMode="auto">
          <a:xfrm>
            <a:off x="893251" y="830079"/>
            <a:ext cx="8099425" cy="594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⑤ </a:t>
            </a:r>
            <a:r>
              <a:rPr lang="zh-CN" altLang="en-US" sz="2400" dirty="0">
                <a:solidFill>
                  <a:srgbClr val="000099"/>
                </a:solidFill>
                <a:latin typeface="Times New Roman" panose="02020603050405020304" pitchFamily="18" charset="0"/>
              </a:rPr>
              <a:t>程序描述</a:t>
            </a: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程序  </a:t>
            </a:r>
            <a:r>
              <a:rPr lang="en-US" altLang="zh-CN" sz="2000" b="1" dirty="0" err="1">
                <a:solidFill>
                  <a:schemeClr val="tx1"/>
                </a:solidFill>
                <a:latin typeface="Times New Roman" panose="02020603050405020304" pitchFamily="18" charset="0"/>
              </a:rPr>
              <a:t>prod_cons</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main( )</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        int  </a:t>
            </a:r>
            <a:r>
              <a:rPr lang="en-US" altLang="zh-CN" sz="2000" b="1" dirty="0" err="1">
                <a:solidFill>
                  <a:schemeClr val="tx1"/>
                </a:solidFill>
                <a:latin typeface="Times New Roman" panose="02020603050405020304" pitchFamily="18" charset="0"/>
              </a:rPr>
              <a:t>s</a:t>
            </a:r>
            <a:r>
              <a:rPr lang="en-US" altLang="zh-CN" sz="2000" b="1" baseline="-25000" dirty="0" err="1">
                <a:solidFill>
                  <a:schemeClr val="tx1"/>
                </a:solidFill>
                <a:latin typeface="Times New Roman" panose="02020603050405020304" pitchFamily="18" charset="0"/>
              </a:rPr>
              <a:t>a</a:t>
            </a:r>
            <a:r>
              <a:rPr lang="en-US" altLang="zh-CN" sz="2000" b="1" dirty="0">
                <a:solidFill>
                  <a:schemeClr val="tx1"/>
                </a:solidFill>
                <a:latin typeface="Times New Roman" panose="02020603050405020304" pitchFamily="18" charset="0"/>
              </a:rPr>
              <a:t>=0</a:t>
            </a:r>
            <a:r>
              <a:rPr lang="zh-CN" altLang="en-US" sz="2000" b="1" dirty="0">
                <a:solidFill>
                  <a:schemeClr val="tx1"/>
                </a:solidFill>
                <a:latin typeface="Times New Roman" panose="02020603050405020304" pitchFamily="18" charset="0"/>
              </a:rPr>
              <a:t>；        ∕* 满缓冲区的数目 *∕</a:t>
            </a: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int  s</a:t>
            </a:r>
            <a:r>
              <a:rPr lang="en-US" altLang="zh-CN" sz="2000" b="1" baseline="-25000" dirty="0">
                <a:solidFill>
                  <a:schemeClr val="tx1"/>
                </a:solidFill>
                <a:latin typeface="Times New Roman" panose="02020603050405020304" pitchFamily="18" charset="0"/>
              </a:rPr>
              <a:t>b</a:t>
            </a:r>
            <a:r>
              <a:rPr lang="en-US" altLang="zh-CN" sz="2000" b="1" dirty="0">
                <a:solidFill>
                  <a:schemeClr val="tx1"/>
                </a:solidFill>
                <a:latin typeface="Times New Roman" panose="02020603050405020304" pitchFamily="18" charset="0"/>
              </a:rPr>
              <a:t>=n</a:t>
            </a:r>
            <a:r>
              <a:rPr lang="zh-CN" altLang="en-US" sz="2000" b="1" dirty="0">
                <a:solidFill>
                  <a:schemeClr val="tx1"/>
                </a:solidFill>
                <a:latin typeface="Times New Roman" panose="02020603050405020304" pitchFamily="18" charset="0"/>
              </a:rPr>
              <a:t>；        ∕* 空缓冲区的数目 *∕</a:t>
            </a: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int  mutex=1</a:t>
            </a:r>
            <a:r>
              <a:rPr lang="zh-CN" altLang="en-US" sz="2000" b="1" dirty="0">
                <a:solidFill>
                  <a:schemeClr val="tx1"/>
                </a:solidFill>
                <a:latin typeface="Times New Roman" panose="02020603050405020304" pitchFamily="18" charset="0"/>
              </a:rPr>
              <a:t>； ∕* 对有界缓冲区进行操作的互斥信号灯 *∕ </a:t>
            </a: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cobegin</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                p</a:t>
            </a:r>
            <a:r>
              <a:rPr lang="en-US" altLang="zh-CN" sz="2000" b="1" baseline="-25000" dirty="0">
                <a:solidFill>
                  <a:schemeClr val="tx1"/>
                </a:solidFill>
                <a:latin typeface="Times New Roman" panose="02020603050405020304" pitchFamily="18" charset="0"/>
              </a:rPr>
              <a:t>1</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2</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p</a:t>
            </a:r>
            <a:r>
              <a:rPr lang="en-US" altLang="zh-CN" sz="2000" b="1" baseline="-25000" dirty="0">
                <a:solidFill>
                  <a:schemeClr val="tx1"/>
                </a:solidFill>
                <a:latin typeface="Times New Roman" panose="02020603050405020304" pitchFamily="18" charset="0"/>
              </a:rPr>
              <a:t>m</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a:t>
            </a: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c</a:t>
            </a:r>
            <a:r>
              <a:rPr lang="en-US" altLang="zh-CN" sz="2000" b="1" baseline="-25000" dirty="0">
                <a:solidFill>
                  <a:schemeClr val="tx1"/>
                </a:solidFill>
                <a:latin typeface="Times New Roman" panose="02020603050405020304" pitchFamily="18" charset="0"/>
              </a:rPr>
              <a:t>1</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c</a:t>
            </a:r>
            <a:r>
              <a:rPr lang="en-US" altLang="zh-CN" sz="2000" b="1" baseline="-25000" dirty="0">
                <a:solidFill>
                  <a:schemeClr val="tx1"/>
                </a:solidFill>
                <a:latin typeface="Times New Roman" panose="02020603050405020304" pitchFamily="18" charset="0"/>
              </a:rPr>
              <a:t>2</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a:t>
            </a:r>
            <a:r>
              <a:rPr lang="en-US" altLang="zh-CN" sz="2000" b="1" dirty="0"/>
              <a:t> </a:t>
            </a:r>
            <a:r>
              <a:rPr lang="en-US" altLang="zh-CN" sz="2000" b="1" dirty="0">
                <a:solidFill>
                  <a:schemeClr val="tx1"/>
                </a:solidFill>
              </a:rPr>
              <a:t>c</a:t>
            </a:r>
            <a:r>
              <a:rPr lang="en-US" altLang="zh-CN" sz="2000" b="1" baseline="-25000" dirty="0">
                <a:solidFill>
                  <a:schemeClr val="tx1"/>
                </a:solidFill>
                <a:latin typeface="Times New Roman" panose="02020603050405020304" pitchFamily="18" charset="0"/>
              </a:rPr>
              <a:t>k</a:t>
            </a:r>
            <a:r>
              <a:rPr lang="en-US" altLang="zh-CN" sz="2000" b="1" dirty="0">
                <a:solidFill>
                  <a:schemeClr val="tx1"/>
                </a:solidFill>
                <a:latin typeface="Times New Roman" panose="02020603050405020304" pitchFamily="18" charset="0"/>
              </a:rPr>
              <a:t> ( )</a:t>
            </a:r>
            <a:r>
              <a:rPr lang="zh-CN" altLang="en-US" sz="2000" b="1" dirty="0">
                <a:solidFill>
                  <a:schemeClr val="tx1"/>
                </a:solidFill>
                <a:latin typeface="Times New Roman" panose="02020603050405020304" pitchFamily="18" charset="0"/>
              </a:rPr>
              <a:t>；</a:t>
            </a: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coend</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1066200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4" name="文本框 3">
            <a:extLst>
              <a:ext uri="{FF2B5EF4-FFF2-40B4-BE49-F238E27FC236}">
                <a16:creationId xmlns:a16="http://schemas.microsoft.com/office/drawing/2014/main" id="{88AF8D5E-DF5F-5BF5-5AEC-4ADDAD5F0C37}"/>
              </a:ext>
            </a:extLst>
          </p:cNvPr>
          <p:cNvSpPr txBox="1"/>
          <p:nvPr/>
        </p:nvSpPr>
        <p:spPr>
          <a:xfrm>
            <a:off x="2232738" y="1069225"/>
            <a:ext cx="7603411" cy="4384534"/>
          </a:xfrm>
          <a:prstGeom prst="rect">
            <a:avLst/>
          </a:prstGeom>
          <a:noFill/>
        </p:spPr>
        <p:txBody>
          <a:bodyPr wrap="square">
            <a:spAutoFit/>
          </a:bodyPr>
          <a:lstStyle/>
          <a:p>
            <a:pPr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i</a:t>
            </a:r>
            <a:r>
              <a:rPr lang="en-US" altLang="zh-CN" b="1" dirty="0">
                <a:solidFill>
                  <a:schemeClr val="tx1"/>
                </a:solidFill>
                <a:latin typeface="Times New Roman" panose="02020603050405020304" pitchFamily="18" charset="0"/>
              </a:rPr>
              <a:t>( )                                                      </a:t>
            </a:r>
            <a:r>
              <a:rPr lang="en-US" altLang="zh-CN" b="1" dirty="0" err="1">
                <a:solidFill>
                  <a:schemeClr val="tx1"/>
                </a:solidFill>
                <a:latin typeface="Times New Roman" panose="02020603050405020304" pitchFamily="18" charset="0"/>
              </a:rPr>
              <a:t>c</a:t>
            </a:r>
            <a:r>
              <a:rPr lang="en-US" altLang="zh-CN" b="1" baseline="-25000" dirty="0" err="1">
                <a:solidFill>
                  <a:schemeClr val="tx1"/>
                </a:solidFill>
                <a:latin typeface="Times New Roman" panose="02020603050405020304" pitchFamily="18" charset="0"/>
              </a:rPr>
              <a:t>j</a:t>
            </a:r>
            <a:r>
              <a:rPr lang="en-US" altLang="zh-CN"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生产未完成</a:t>
            </a: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还要继续消费</a:t>
            </a:r>
            <a:r>
              <a:rPr lang="en-US" altLang="zh-CN"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        {                                                           {</a:t>
            </a: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sym typeface="MT Extra" panose="05050102010205020202" pitchFamily="18" charset="2"/>
              </a:rPr>
              <a:t>                                                            </a:t>
            </a:r>
            <a:r>
              <a:rPr lang="en-US" altLang="zh-CN" b="1" dirty="0">
                <a:solidFill>
                  <a:schemeClr val="tx1"/>
                </a:solidFill>
                <a:latin typeface="Times New Roman" panose="02020603050405020304" pitchFamily="18" charset="0"/>
              </a:rPr>
              <a:t>p(</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生产一个产品；                                       </a:t>
            </a:r>
            <a:r>
              <a:rPr lang="en-US" altLang="zh-CN" b="1" dirty="0">
                <a:solidFill>
                  <a:schemeClr val="tx1"/>
                </a:solidFill>
                <a:latin typeface="Times New Roman" panose="02020603050405020304" pitchFamily="18" charset="0"/>
              </a:rPr>
              <a:t>p(mutex)</a:t>
            </a:r>
            <a:r>
              <a:rPr lang="zh-CN" altLang="en-US"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p(s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从有界缓冲区中取产品；</a:t>
            </a: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p(mutex)</a:t>
            </a: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v(empty)</a:t>
            </a:r>
            <a:r>
              <a:rPr lang="zh-CN" altLang="en-US"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送一个产品到有界缓冲                             </a:t>
            </a:r>
            <a:r>
              <a:rPr lang="en-US" altLang="zh-CN" b="1" dirty="0">
                <a:solidFill>
                  <a:schemeClr val="tx1"/>
                </a:solidFill>
                <a:latin typeface="Times New Roman" panose="02020603050405020304" pitchFamily="18" charset="0"/>
              </a:rPr>
              <a:t>v(s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sym typeface="MT Extra" panose="05050102010205020202" pitchFamily="18" charset="2"/>
              </a:rPr>
              <a:t>                  </a:t>
            </a:r>
            <a:r>
              <a:rPr lang="en-US" altLang="zh-CN" b="1" dirty="0">
                <a:solidFill>
                  <a:schemeClr val="tx1"/>
                </a:solidFill>
                <a:latin typeface="Times New Roman" panose="02020603050405020304" pitchFamily="18" charset="0"/>
              </a:rPr>
              <a:t>v(mutex)</a:t>
            </a:r>
            <a:r>
              <a:rPr lang="zh-CN" altLang="en-US" b="1" dirty="0">
                <a:solidFill>
                  <a:schemeClr val="tx1"/>
                </a:solidFill>
                <a:latin typeface="Times New Roman" panose="02020603050405020304" pitchFamily="18" charset="0"/>
              </a:rPr>
              <a:t>；                                           消费一个产品； </a:t>
            </a: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v(</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sym typeface="MT Extra" panose="05050102010205020202" pitchFamily="18" charset="2"/>
              </a:rPr>
              <a:t></a:t>
            </a:r>
            <a:endParaRPr lang="zh-CN" altLang="en-US"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rPr>
              <a:t>}                                                           }    </a:t>
            </a:r>
          </a:p>
        </p:txBody>
      </p:sp>
    </p:spTree>
    <p:extLst>
      <p:ext uri="{BB962C8B-B14F-4D97-AF65-F5344CB8AC3E}">
        <p14:creationId xmlns:p14="http://schemas.microsoft.com/office/powerpoint/2010/main" val="927104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FCD7854C-8D9F-21A0-19C4-F9D10CC2FEA5}"/>
              </a:ext>
            </a:extLst>
          </p:cNvPr>
          <p:cNvSpPr>
            <a:spLocks noChangeArrowheads="1"/>
          </p:cNvSpPr>
          <p:nvPr/>
        </p:nvSpPr>
        <p:spPr bwMode="auto">
          <a:xfrm>
            <a:off x="487822" y="1003408"/>
            <a:ext cx="84058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读者</a:t>
            </a:r>
            <a:r>
              <a:rPr lang="en-US" altLang="zh-CN"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写者问题</a:t>
            </a:r>
          </a:p>
        </p:txBody>
      </p:sp>
      <p:sp>
        <p:nvSpPr>
          <p:cNvPr id="4" name="Rectangle 11">
            <a:extLst>
              <a:ext uri="{FF2B5EF4-FFF2-40B4-BE49-F238E27FC236}">
                <a16:creationId xmlns:a16="http://schemas.microsoft.com/office/drawing/2014/main" id="{FBABADD7-B5C5-6D60-6EC6-8B24A78A4062}"/>
              </a:ext>
            </a:extLst>
          </p:cNvPr>
          <p:cNvSpPr>
            <a:spLocks noChangeArrowheads="1"/>
          </p:cNvSpPr>
          <p:nvPr/>
        </p:nvSpPr>
        <p:spPr bwMode="auto">
          <a:xfrm>
            <a:off x="1011697" y="1778108"/>
            <a:ext cx="818832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宋体" panose="02010600030101010101" pitchFamily="2" charset="-122"/>
              </a:rPr>
              <a:t>问题定义</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某数据区域（如文件、内存块或寄存器）在多个进程间共享；其中部分进程对该数据区进行只读操作，另一部分进程对数据区进行只写操作。约束如下：</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）可以有任意多个读者同时读取数据区中的内容；</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）一次只有一个写者允许向数据区中写；</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3</a:t>
            </a:r>
            <a:r>
              <a:rPr lang="zh-CN" altLang="en-US" sz="2400" b="0" dirty="0">
                <a:solidFill>
                  <a:schemeClr val="tx1"/>
                </a:solidFill>
                <a:latin typeface="Times New Roman" panose="02020603050405020304" pitchFamily="18" charset="0"/>
              </a:rPr>
              <a:t>）写者在向数据区中写时，不允许读者同时读取。</a:t>
            </a:r>
            <a:endParaRPr lang="en-US" altLang="zh-CN" sz="24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92629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6345-DCBE-D9A7-11D6-09F5731C3A5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05CCF2FA-09F3-45CD-4BC6-4A8C8315BAB1}"/>
              </a:ext>
            </a:extLst>
          </p:cNvPr>
          <p:cNvSpPr>
            <a:spLocks noChangeArrowheads="1"/>
          </p:cNvSpPr>
          <p:nvPr/>
        </p:nvSpPr>
        <p:spPr bwMode="auto">
          <a:xfrm>
            <a:off x="689433" y="830079"/>
            <a:ext cx="84058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读者优先</a:t>
            </a:r>
          </a:p>
        </p:txBody>
      </p:sp>
      <p:sp>
        <p:nvSpPr>
          <p:cNvPr id="4" name="Rectangle 10">
            <a:extLst>
              <a:ext uri="{FF2B5EF4-FFF2-40B4-BE49-F238E27FC236}">
                <a16:creationId xmlns:a16="http://schemas.microsoft.com/office/drawing/2014/main" id="{B3865430-ABA6-167E-7CA9-1C68BB359963}"/>
              </a:ext>
            </a:extLst>
          </p:cNvPr>
          <p:cNvSpPr>
            <a:spLocks noChangeArrowheads="1"/>
          </p:cNvSpPr>
          <p:nvPr/>
        </p:nvSpPr>
        <p:spPr bwMode="auto">
          <a:xfrm>
            <a:off x="722770" y="1476191"/>
            <a:ext cx="8099425"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程序描述</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main( )</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        int  </a:t>
            </a:r>
            <a:r>
              <a:rPr lang="en-US" altLang="zh-CN" sz="2000" b="1" dirty="0" err="1">
                <a:solidFill>
                  <a:schemeClr val="tx1"/>
                </a:solidFill>
                <a:latin typeface="Times New Roman" panose="02020603050405020304" pitchFamily="18" charset="0"/>
              </a:rPr>
              <a:t>readcount</a:t>
            </a:r>
            <a:r>
              <a:rPr lang="en-US" altLang="zh-CN" sz="2000" b="1" dirty="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        ∕* 读者计数 *∕</a:t>
            </a: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	semaphore x = 1,wsem = 1;</a:t>
            </a:r>
            <a:endParaRPr lang="zh-CN" altLang="en-US"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cobegin</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                reader ( )</a:t>
            </a:r>
            <a:r>
              <a:rPr lang="zh-CN" altLang="en-US" sz="2000" b="1" dirty="0">
                <a:solidFill>
                  <a:schemeClr val="tx1"/>
                </a:solidFill>
                <a:latin typeface="Times New Roman" panose="02020603050405020304" pitchFamily="18" charset="0"/>
              </a:rPr>
              <a:t>；</a:t>
            </a: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writer ( )</a:t>
            </a:r>
            <a:r>
              <a:rPr lang="zh-CN" altLang="en-US" sz="2000" b="1" dirty="0">
                <a:solidFill>
                  <a:schemeClr val="tx1"/>
                </a:solidFill>
                <a:latin typeface="Times New Roman" panose="02020603050405020304" pitchFamily="18" charset="0"/>
              </a:rPr>
              <a:t>；</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coend</a:t>
            </a:r>
            <a:endParaRPr lang="en-US" altLang="zh-CN" sz="20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162443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90A07-1B54-1D4B-9214-507B6E0389EA}"/>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a:extLst>
              <a:ext uri="{FF2B5EF4-FFF2-40B4-BE49-F238E27FC236}">
                <a16:creationId xmlns:a16="http://schemas.microsoft.com/office/drawing/2014/main" id="{C1797073-B23E-4C1C-49D7-260D706BA849}"/>
              </a:ext>
            </a:extLst>
          </p:cNvPr>
          <p:cNvSpPr>
            <a:spLocks noGrp="1"/>
          </p:cNvSpPr>
          <p:nvPr>
            <p:ph idx="1"/>
          </p:nvPr>
        </p:nvSpPr>
        <p:spPr/>
        <p:txBody>
          <a:bodyPr/>
          <a:lstStyle/>
          <a:p>
            <a:pPr marL="0" indent="0" algn="just" eaLnBrk="1" hangingPunct="1">
              <a:lnSpc>
                <a:spcPct val="120000"/>
              </a:lnSpc>
              <a:spcBef>
                <a:spcPct val="0"/>
              </a:spcBef>
              <a:buNone/>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什么是程序的并发执行</a:t>
            </a: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① 定义 </a:t>
            </a: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若干个程序段同时在系统中运行，这些程序段的执行在时间上是重叠</a:t>
            </a: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的，一个程序段的执行尚未结束，另一个程序段的执行已经开始，即</a:t>
            </a: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使这种重叠是很小的一部分，也称这几个程序段是并发执行的。</a:t>
            </a: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② 三个并发执行的程序段</a:t>
            </a: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③ 并行语句记号</a:t>
            </a:r>
          </a:p>
          <a:p>
            <a:pPr marL="0" indent="0" algn="just" eaLnBrk="1" hangingPunct="1">
              <a:lnSpc>
                <a:spcPct val="120000"/>
              </a:lnSpc>
              <a:spcBef>
                <a:spcPct val="0"/>
              </a:spcBef>
              <a:buNone/>
            </a:pPr>
            <a:r>
              <a:rPr lang="zh-CN" altLang="en-US" b="0" dirty="0">
                <a:solidFill>
                  <a:schemeClr val="tx1"/>
                </a:solidFill>
                <a:latin typeface="Times New Roman" panose="02020603050405020304" pitchFamily="18" charset="0"/>
              </a:rPr>
              <a:t>       </a:t>
            </a:r>
            <a:r>
              <a:rPr lang="en-US" altLang="zh-CN" b="0" dirty="0" err="1">
                <a:solidFill>
                  <a:schemeClr val="tx1"/>
                </a:solidFill>
                <a:latin typeface="Times New Roman" panose="02020603050405020304" pitchFamily="18" charset="0"/>
              </a:rPr>
              <a:t>cobegin</a:t>
            </a:r>
            <a:endParaRPr lang="en-US" altLang="zh-CN" b="0" dirty="0">
              <a:solidFill>
                <a:schemeClr val="tx1"/>
              </a:solidFill>
              <a:latin typeface="Times New Roman" panose="02020603050405020304" pitchFamily="18" charset="0"/>
            </a:endParaRPr>
          </a:p>
          <a:p>
            <a:pPr marL="0" indent="0" algn="just" eaLnBrk="1" hangingPunct="1">
              <a:lnSpc>
                <a:spcPct val="120000"/>
              </a:lnSpc>
              <a:spcBef>
                <a:spcPct val="0"/>
              </a:spcBef>
              <a:buNone/>
            </a:pPr>
            <a:r>
              <a:rPr lang="en-US" altLang="zh-CN" b="0" dirty="0">
                <a:solidFill>
                  <a:schemeClr val="tx1"/>
                </a:solidFill>
                <a:latin typeface="Times New Roman" panose="02020603050405020304" pitchFamily="18" charset="0"/>
              </a:rPr>
              <a:t>           S1</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S2</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a:t>
            </a:r>
            <a:r>
              <a:rPr lang="zh-CN" altLang="en-US" b="0" dirty="0">
                <a:solidFill>
                  <a:schemeClr val="tx1"/>
                </a:solidFill>
                <a:latin typeface="Times New Roman" panose="02020603050405020304" pitchFamily="18" charset="0"/>
              </a:rPr>
              <a:t>  ；</a:t>
            </a:r>
            <a:r>
              <a:rPr lang="en-US" altLang="zh-CN" b="0" dirty="0">
                <a:solidFill>
                  <a:schemeClr val="tx1"/>
                </a:solidFill>
                <a:latin typeface="Times New Roman" panose="02020603050405020304" pitchFamily="18" charset="0"/>
              </a:rPr>
              <a:t>Sn </a:t>
            </a:r>
            <a:r>
              <a:rPr lang="zh-CN" altLang="en-US" b="0" dirty="0">
                <a:solidFill>
                  <a:schemeClr val="tx1"/>
                </a:solidFill>
                <a:latin typeface="Times New Roman" panose="02020603050405020304" pitchFamily="18" charset="0"/>
              </a:rPr>
              <a:t>；</a:t>
            </a:r>
          </a:p>
          <a:p>
            <a:pPr marL="0" indent="0" algn="just" eaLnBrk="1" hangingPunct="1">
              <a:lnSpc>
                <a:spcPct val="120000"/>
              </a:lnSpc>
              <a:spcBef>
                <a:spcPct val="0"/>
              </a:spcBef>
              <a:buNone/>
            </a:pPr>
            <a:r>
              <a:rPr lang="zh-CN" altLang="en-US" b="0" dirty="0">
                <a:solidFill>
                  <a:schemeClr val="tx1"/>
                </a:solidFill>
                <a:latin typeface="Times New Roman" panose="02020603050405020304" pitchFamily="18" charset="0"/>
              </a:rPr>
              <a:t>       </a:t>
            </a:r>
            <a:r>
              <a:rPr lang="en-US" altLang="zh-CN" b="0" dirty="0" err="1">
                <a:solidFill>
                  <a:schemeClr val="tx1"/>
                </a:solidFill>
                <a:latin typeface="Times New Roman" panose="02020603050405020304" pitchFamily="18" charset="0"/>
              </a:rPr>
              <a:t>coend</a:t>
            </a:r>
            <a:endParaRPr lang="en-US" altLang="zh-CN" b="0" dirty="0">
              <a:solidFill>
                <a:schemeClr val="tx1"/>
              </a:solidFill>
              <a:latin typeface="Times New Roman" panose="02020603050405020304" pitchFamily="18" charset="0"/>
            </a:endParaRPr>
          </a:p>
        </p:txBody>
      </p:sp>
      <p:grpSp>
        <p:nvGrpSpPr>
          <p:cNvPr id="4" name="Group 42">
            <a:extLst>
              <a:ext uri="{FF2B5EF4-FFF2-40B4-BE49-F238E27FC236}">
                <a16:creationId xmlns:a16="http://schemas.microsoft.com/office/drawing/2014/main" id="{3A615371-3B01-29B7-62E1-1343F66A112F}"/>
              </a:ext>
            </a:extLst>
          </p:cNvPr>
          <p:cNvGrpSpPr>
            <a:grpSpLocks/>
          </p:cNvGrpSpPr>
          <p:nvPr/>
        </p:nvGrpSpPr>
        <p:grpSpPr bwMode="auto">
          <a:xfrm>
            <a:off x="6802061" y="3429000"/>
            <a:ext cx="2636837" cy="1219200"/>
            <a:chOff x="2628" y="1594"/>
            <a:chExt cx="1661" cy="768"/>
          </a:xfrm>
        </p:grpSpPr>
        <p:sp>
          <p:nvSpPr>
            <p:cNvPr id="5" name="Line 36">
              <a:extLst>
                <a:ext uri="{FF2B5EF4-FFF2-40B4-BE49-F238E27FC236}">
                  <a16:creationId xmlns:a16="http://schemas.microsoft.com/office/drawing/2014/main" id="{EE495D16-31EE-81E9-6CAD-FF1EAA1FC622}"/>
                </a:ext>
              </a:extLst>
            </p:cNvPr>
            <p:cNvSpPr>
              <a:spLocks noChangeShapeType="1"/>
            </p:cNvSpPr>
            <p:nvPr/>
          </p:nvSpPr>
          <p:spPr bwMode="auto">
            <a:xfrm>
              <a:off x="3225" y="2087"/>
              <a:ext cx="106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6" name="Line 37">
              <a:extLst>
                <a:ext uri="{FF2B5EF4-FFF2-40B4-BE49-F238E27FC236}">
                  <a16:creationId xmlns:a16="http://schemas.microsoft.com/office/drawing/2014/main" id="{CB2476D0-8864-F9D4-E8F4-6FD61737E658}"/>
                </a:ext>
              </a:extLst>
            </p:cNvPr>
            <p:cNvSpPr>
              <a:spLocks noChangeShapeType="1"/>
            </p:cNvSpPr>
            <p:nvPr/>
          </p:nvSpPr>
          <p:spPr bwMode="auto">
            <a:xfrm>
              <a:off x="2628" y="2362"/>
              <a:ext cx="78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38">
              <a:extLst>
                <a:ext uri="{FF2B5EF4-FFF2-40B4-BE49-F238E27FC236}">
                  <a16:creationId xmlns:a16="http://schemas.microsoft.com/office/drawing/2014/main" id="{22B5A09E-DE12-C3A5-C334-0D5FD307753A}"/>
                </a:ext>
              </a:extLst>
            </p:cNvPr>
            <p:cNvSpPr txBox="1">
              <a:spLocks noChangeArrowheads="1"/>
            </p:cNvSpPr>
            <p:nvPr/>
          </p:nvSpPr>
          <p:spPr bwMode="auto">
            <a:xfrm>
              <a:off x="3180" y="1594"/>
              <a:ext cx="15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p>
          </p:txBody>
        </p:sp>
        <p:sp>
          <p:nvSpPr>
            <p:cNvPr id="8" name="Text Box 39">
              <a:extLst>
                <a:ext uri="{FF2B5EF4-FFF2-40B4-BE49-F238E27FC236}">
                  <a16:creationId xmlns:a16="http://schemas.microsoft.com/office/drawing/2014/main" id="{968AA7AB-1672-409D-8702-92708957B581}"/>
                </a:ext>
              </a:extLst>
            </p:cNvPr>
            <p:cNvSpPr txBox="1">
              <a:spLocks noChangeArrowheads="1"/>
            </p:cNvSpPr>
            <p:nvPr/>
          </p:nvSpPr>
          <p:spPr bwMode="auto">
            <a:xfrm>
              <a:off x="3720" y="1877"/>
              <a:ext cx="15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Q</a:t>
              </a:r>
            </a:p>
          </p:txBody>
        </p:sp>
        <p:sp>
          <p:nvSpPr>
            <p:cNvPr id="9" name="Text Box 40">
              <a:extLst>
                <a:ext uri="{FF2B5EF4-FFF2-40B4-BE49-F238E27FC236}">
                  <a16:creationId xmlns:a16="http://schemas.microsoft.com/office/drawing/2014/main" id="{E7D0AAA5-6841-C12B-B2D8-F60042DA307F}"/>
                </a:ext>
              </a:extLst>
            </p:cNvPr>
            <p:cNvSpPr txBox="1">
              <a:spLocks noChangeArrowheads="1"/>
            </p:cNvSpPr>
            <p:nvPr/>
          </p:nvSpPr>
          <p:spPr bwMode="auto">
            <a:xfrm>
              <a:off x="2891" y="2134"/>
              <a:ext cx="15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R</a:t>
              </a:r>
            </a:p>
          </p:txBody>
        </p:sp>
        <p:sp>
          <p:nvSpPr>
            <p:cNvPr id="10" name="Line 41">
              <a:extLst>
                <a:ext uri="{FF2B5EF4-FFF2-40B4-BE49-F238E27FC236}">
                  <a16:creationId xmlns:a16="http://schemas.microsoft.com/office/drawing/2014/main" id="{DE6AC999-195E-5A89-4C42-F2E3DECF1840}"/>
                </a:ext>
              </a:extLst>
            </p:cNvPr>
            <p:cNvSpPr>
              <a:spLocks noChangeShapeType="1"/>
            </p:cNvSpPr>
            <p:nvPr/>
          </p:nvSpPr>
          <p:spPr bwMode="auto">
            <a:xfrm>
              <a:off x="2790" y="1824"/>
              <a:ext cx="9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 name="Text Box 46">
            <a:extLst>
              <a:ext uri="{FF2B5EF4-FFF2-40B4-BE49-F238E27FC236}">
                <a16:creationId xmlns:a16="http://schemas.microsoft.com/office/drawing/2014/main" id="{009DACD0-2E71-4208-FCE6-5ECAE8AF5012}"/>
              </a:ext>
            </a:extLst>
          </p:cNvPr>
          <p:cNvSpPr txBox="1">
            <a:spLocks noChangeArrowheads="1"/>
          </p:cNvSpPr>
          <p:nvPr/>
        </p:nvSpPr>
        <p:spPr bwMode="auto">
          <a:xfrm>
            <a:off x="7300536" y="4975225"/>
            <a:ext cx="146843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三个并发进程</a:t>
            </a:r>
          </a:p>
        </p:txBody>
      </p:sp>
    </p:spTree>
    <p:extLst>
      <p:ext uri="{BB962C8B-B14F-4D97-AF65-F5344CB8AC3E}">
        <p14:creationId xmlns:p14="http://schemas.microsoft.com/office/powerpoint/2010/main" val="10268078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4" name="Rectangle 4">
            <a:extLst>
              <a:ext uri="{FF2B5EF4-FFF2-40B4-BE49-F238E27FC236}">
                <a16:creationId xmlns:a16="http://schemas.microsoft.com/office/drawing/2014/main" id="{15B3F185-E1A2-D19F-529B-23C25F9015C0}"/>
              </a:ext>
            </a:extLst>
          </p:cNvPr>
          <p:cNvSpPr>
            <a:spLocks noChangeArrowheads="1"/>
          </p:cNvSpPr>
          <p:nvPr/>
        </p:nvSpPr>
        <p:spPr bwMode="auto">
          <a:xfrm>
            <a:off x="820738" y="768166"/>
            <a:ext cx="4699000" cy="624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reader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while (true){</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P (x);</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readcount</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if ( </a:t>
            </a:r>
            <a:r>
              <a:rPr lang="en-US" altLang="zh-CN" sz="1800" b="1" dirty="0" err="1">
                <a:solidFill>
                  <a:schemeClr val="tx1"/>
                </a:solidFill>
                <a:latin typeface="Times New Roman" panose="02020603050405020304" pitchFamily="18" charset="0"/>
              </a:rPr>
              <a:t>readcount</a:t>
            </a:r>
            <a:r>
              <a:rPr lang="en-US" altLang="zh-CN" sz="1800" b="1" dirty="0">
                <a:solidFill>
                  <a:schemeClr val="tx1"/>
                </a:solidFill>
                <a:latin typeface="Times New Roman" panose="02020603050405020304" pitchFamily="18" charset="0"/>
              </a:rPr>
              <a:t> == 1 )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P(</a:t>
            </a:r>
            <a:r>
              <a:rPr lang="en-US" altLang="zh-CN" sz="1800" b="1" dirty="0" err="1">
                <a:solidFill>
                  <a:schemeClr val="tx1"/>
                </a:solidFill>
                <a:latin typeface="Times New Roman" panose="02020603050405020304" pitchFamily="18" charset="0"/>
              </a:rPr>
              <a:t>wsem</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V (x);</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READUNIT();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P(x);</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readcount</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if( </a:t>
            </a:r>
            <a:r>
              <a:rPr lang="en-US" altLang="zh-CN" sz="1800" b="1" dirty="0" err="1">
                <a:solidFill>
                  <a:schemeClr val="tx1"/>
                </a:solidFill>
                <a:latin typeface="Times New Roman" panose="02020603050405020304" pitchFamily="18" charset="0"/>
              </a:rPr>
              <a:t>readcount</a:t>
            </a:r>
            <a:r>
              <a:rPr lang="en-US" altLang="zh-CN" sz="1800" b="1" dirty="0">
                <a:solidFill>
                  <a:schemeClr val="tx1"/>
                </a:solidFill>
                <a:latin typeface="Times New Roman" panose="02020603050405020304" pitchFamily="18" charset="0"/>
              </a:rPr>
              <a:t> == 0 )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V(</a:t>
            </a:r>
            <a:r>
              <a:rPr lang="en-US" altLang="zh-CN" sz="1800" b="1" dirty="0" err="1">
                <a:solidFill>
                  <a:schemeClr val="tx1"/>
                </a:solidFill>
                <a:latin typeface="Times New Roman" panose="02020603050405020304" pitchFamily="18" charset="0"/>
              </a:rPr>
              <a:t>wsem</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V(x);</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a:t>
            </a:r>
          </a:p>
        </p:txBody>
      </p:sp>
      <p:sp>
        <p:nvSpPr>
          <p:cNvPr id="5" name="Rectangle 4">
            <a:extLst>
              <a:ext uri="{FF2B5EF4-FFF2-40B4-BE49-F238E27FC236}">
                <a16:creationId xmlns:a16="http://schemas.microsoft.com/office/drawing/2014/main" id="{D9612D37-22E5-8F4D-38D6-7BAF08636728}"/>
              </a:ext>
            </a:extLst>
          </p:cNvPr>
          <p:cNvSpPr>
            <a:spLocks noChangeArrowheads="1"/>
          </p:cNvSpPr>
          <p:nvPr/>
        </p:nvSpPr>
        <p:spPr bwMode="auto">
          <a:xfrm>
            <a:off x="5657850" y="971366"/>
            <a:ext cx="3379788"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writer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while (true){</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P (</a:t>
            </a:r>
            <a:r>
              <a:rPr lang="en-US" altLang="zh-CN" sz="1800" b="1" dirty="0" err="1">
                <a:solidFill>
                  <a:schemeClr val="tx1"/>
                </a:solidFill>
                <a:latin typeface="Times New Roman" panose="02020603050405020304" pitchFamily="18" charset="0"/>
              </a:rPr>
              <a:t>wsem</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WRITEUNIT();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V(</a:t>
            </a:r>
            <a:r>
              <a:rPr lang="en-US" altLang="zh-CN" sz="1800" b="1" dirty="0" err="1">
                <a:solidFill>
                  <a:schemeClr val="tx1"/>
                </a:solidFill>
                <a:latin typeface="Times New Roman" panose="02020603050405020304" pitchFamily="18" charset="0"/>
              </a:rPr>
              <a:t>wsem</a:t>
            </a:r>
            <a:r>
              <a:rPr lang="en-US" altLang="zh-CN" sz="1800" b="1" dirty="0">
                <a:solidFill>
                  <a:schemeClr val="tx1"/>
                </a:solidFill>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	}</a:t>
            </a:r>
          </a:p>
          <a:p>
            <a:pPr algn="just" eaLnBrk="1" hangingPunct="1">
              <a:lnSpc>
                <a:spcPct val="120000"/>
              </a:lnSpc>
              <a:buFont typeface="Wingdings" panose="05000000000000000000" pitchFamily="2" charset="2"/>
              <a:buNone/>
            </a:pPr>
            <a:r>
              <a:rPr lang="en-US" altLang="zh-CN" sz="1800" b="1" dirty="0">
                <a:solidFill>
                  <a:schemeClr val="tx1"/>
                </a:solidFill>
                <a:latin typeface="Times New Roman" panose="02020603050405020304" pitchFamily="18" charset="0"/>
              </a:rPr>
              <a:t>}</a:t>
            </a:r>
          </a:p>
        </p:txBody>
      </p:sp>
      <p:sp>
        <p:nvSpPr>
          <p:cNvPr id="6" name="Rectangle 11">
            <a:extLst>
              <a:ext uri="{FF2B5EF4-FFF2-40B4-BE49-F238E27FC236}">
                <a16:creationId xmlns:a16="http://schemas.microsoft.com/office/drawing/2014/main" id="{332CF8B0-C4B5-5049-7FE8-E8FB38058CE1}"/>
              </a:ext>
            </a:extLst>
          </p:cNvPr>
          <p:cNvSpPr>
            <a:spLocks noChangeArrowheads="1"/>
          </p:cNvSpPr>
          <p:nvPr/>
        </p:nvSpPr>
        <p:spPr bwMode="auto">
          <a:xfrm>
            <a:off x="5519738" y="4213041"/>
            <a:ext cx="324485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a:solidFill>
                  <a:srgbClr val="000099"/>
                </a:solidFill>
                <a:latin typeface="Times New Roman" panose="02020603050405020304" pitchFamily="18" charset="0"/>
              </a:rPr>
              <a:t>思考：该解决方案存在何种问题？</a:t>
            </a:r>
          </a:p>
        </p:txBody>
      </p:sp>
    </p:spTree>
    <p:extLst>
      <p:ext uri="{BB962C8B-B14F-4D97-AF65-F5344CB8AC3E}">
        <p14:creationId xmlns:p14="http://schemas.microsoft.com/office/powerpoint/2010/main" val="3389250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a:extLst>
              <a:ext uri="{FF2B5EF4-FFF2-40B4-BE49-F238E27FC236}">
                <a16:creationId xmlns:a16="http://schemas.microsoft.com/office/drawing/2014/main" id="{46B7BE83-9282-FF0C-72C6-F47EB5009981}"/>
              </a:ext>
            </a:extLst>
          </p:cNvPr>
          <p:cNvSpPr>
            <a:spLocks noChangeArrowheads="1"/>
          </p:cNvSpPr>
          <p:nvPr/>
        </p:nvSpPr>
        <p:spPr bwMode="auto">
          <a:xfrm>
            <a:off x="611942" y="967810"/>
            <a:ext cx="84058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写者优先</a:t>
            </a:r>
          </a:p>
        </p:txBody>
      </p:sp>
      <p:sp>
        <p:nvSpPr>
          <p:cNvPr id="4" name="Rectangle 10">
            <a:extLst>
              <a:ext uri="{FF2B5EF4-FFF2-40B4-BE49-F238E27FC236}">
                <a16:creationId xmlns:a16="http://schemas.microsoft.com/office/drawing/2014/main" id="{C53E0D08-2887-24E8-1445-88906B4E41FC}"/>
              </a:ext>
            </a:extLst>
          </p:cNvPr>
          <p:cNvSpPr>
            <a:spLocks noChangeArrowheads="1"/>
          </p:cNvSpPr>
          <p:nvPr/>
        </p:nvSpPr>
        <p:spPr bwMode="auto">
          <a:xfrm>
            <a:off x="645279" y="1613922"/>
            <a:ext cx="8099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程序描述？</a:t>
            </a:r>
          </a:p>
        </p:txBody>
      </p:sp>
    </p:spTree>
    <p:extLst>
      <p:ext uri="{BB962C8B-B14F-4D97-AF65-F5344CB8AC3E}">
        <p14:creationId xmlns:p14="http://schemas.microsoft.com/office/powerpoint/2010/main" val="37577812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p>
        </p:txBody>
      </p:sp>
      <p:sp>
        <p:nvSpPr>
          <p:cNvPr id="4" name="Rectangle 5">
            <a:extLst>
              <a:ext uri="{FF2B5EF4-FFF2-40B4-BE49-F238E27FC236}">
                <a16:creationId xmlns:a16="http://schemas.microsoft.com/office/drawing/2014/main" id="{AF2E8210-6352-EAA4-5B95-3FD66ABB3797}"/>
              </a:ext>
            </a:extLst>
          </p:cNvPr>
          <p:cNvSpPr>
            <a:spLocks noChangeArrowheads="1"/>
          </p:cNvSpPr>
          <p:nvPr/>
        </p:nvSpPr>
        <p:spPr bwMode="auto">
          <a:xfrm>
            <a:off x="1068847" y="3778066"/>
            <a:ext cx="9364307" cy="119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在消息通信中，接收方和发送方之间有明确的协议和消息格式 。</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消息缓冲通信方式包括消息缓冲、发送原语和接收原语。            </a:t>
            </a:r>
          </a:p>
        </p:txBody>
      </p:sp>
      <p:sp>
        <p:nvSpPr>
          <p:cNvPr id="5" name="Rectangle 6">
            <a:extLst>
              <a:ext uri="{FF2B5EF4-FFF2-40B4-BE49-F238E27FC236}">
                <a16:creationId xmlns:a16="http://schemas.microsoft.com/office/drawing/2014/main" id="{D7799E78-36F5-2A5D-15BA-63C004789B99}"/>
              </a:ext>
            </a:extLst>
          </p:cNvPr>
          <p:cNvSpPr>
            <a:spLocks noChangeArrowheads="1"/>
          </p:cNvSpPr>
          <p:nvPr/>
        </p:nvSpPr>
        <p:spPr bwMode="auto">
          <a:xfrm>
            <a:off x="487822" y="830079"/>
            <a:ext cx="10140204" cy="153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进程通信的概念</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进程通信是指进程之间直接以较高的效率传递较多数据的信息交互方式。</a:t>
            </a:r>
            <a:r>
              <a:rPr lang="zh-CN" altLang="en-US" sz="2000" b="0" dirty="0">
                <a:solidFill>
                  <a:schemeClr val="tx1"/>
                </a:solidFill>
                <a:latin typeface="Times New Roman" panose="02020603050405020304" pitchFamily="18" charset="0"/>
              </a:rPr>
              <a:t>        </a:t>
            </a:r>
            <a:endParaRPr lang="zh-CN" altLang="en-US" sz="2400" dirty="0">
              <a:solidFill>
                <a:srgbClr val="000099"/>
              </a:solidFill>
              <a:latin typeface="Times New Roman" panose="02020603050405020304" pitchFamily="18" charset="0"/>
            </a:endParaRPr>
          </a:p>
        </p:txBody>
      </p:sp>
      <p:sp>
        <p:nvSpPr>
          <p:cNvPr id="6" name="Rectangle 7">
            <a:extLst>
              <a:ext uri="{FF2B5EF4-FFF2-40B4-BE49-F238E27FC236}">
                <a16:creationId xmlns:a16="http://schemas.microsoft.com/office/drawing/2014/main" id="{81252908-3C3F-94CE-C0F0-DF3806B3D350}"/>
              </a:ext>
            </a:extLst>
          </p:cNvPr>
          <p:cNvSpPr>
            <a:spLocks noChangeArrowheads="1"/>
          </p:cNvSpPr>
          <p:nvPr/>
        </p:nvSpPr>
        <p:spPr bwMode="auto">
          <a:xfrm>
            <a:off x="489410" y="2546166"/>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进程通信方式</a:t>
            </a:r>
          </a:p>
        </p:txBody>
      </p:sp>
      <p:sp>
        <p:nvSpPr>
          <p:cNvPr id="7" name="Rectangle 8">
            <a:extLst>
              <a:ext uri="{FF2B5EF4-FFF2-40B4-BE49-F238E27FC236}">
                <a16:creationId xmlns:a16="http://schemas.microsoft.com/office/drawing/2014/main" id="{EE3860BA-7336-B74A-3BC1-71512CA77C19}"/>
              </a:ext>
            </a:extLst>
          </p:cNvPr>
          <p:cNvSpPr>
            <a:spLocks noChangeArrowheads="1"/>
          </p:cNvSpPr>
          <p:nvPr/>
        </p:nvSpPr>
        <p:spPr bwMode="auto">
          <a:xfrm>
            <a:off x="1000585" y="3184341"/>
            <a:ext cx="66357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消息缓存通信         </a:t>
            </a:r>
          </a:p>
        </p:txBody>
      </p:sp>
    </p:spTree>
    <p:extLst>
      <p:ext uri="{BB962C8B-B14F-4D97-AF65-F5344CB8AC3E}">
        <p14:creationId xmlns:p14="http://schemas.microsoft.com/office/powerpoint/2010/main" val="2614038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p>
        </p:txBody>
      </p:sp>
      <p:sp>
        <p:nvSpPr>
          <p:cNvPr id="3" name="Rectangle 4">
            <a:extLst>
              <a:ext uri="{FF2B5EF4-FFF2-40B4-BE49-F238E27FC236}">
                <a16:creationId xmlns:a16="http://schemas.microsoft.com/office/drawing/2014/main" id="{7376BF80-9C59-8D6F-2728-3848FBC1DF63}"/>
              </a:ext>
            </a:extLst>
          </p:cNvPr>
          <p:cNvSpPr>
            <a:spLocks noChangeArrowheads="1"/>
          </p:cNvSpPr>
          <p:nvPr/>
        </p:nvSpPr>
        <p:spPr bwMode="auto">
          <a:xfrm>
            <a:off x="755354" y="1674839"/>
            <a:ext cx="10187466" cy="23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在信箱通信中，需要定义信箱结构，还包括消息发送和接收功能模块，提供发送原语和接收原语。 </a:t>
            </a:r>
          </a:p>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信箱通信中，所使用的信箱可以位于用户空间中，是接收进程地址空间的一部分；也可以放置在操作系统的空间中。                       </a:t>
            </a:r>
          </a:p>
        </p:txBody>
      </p:sp>
      <p:sp>
        <p:nvSpPr>
          <p:cNvPr id="4" name="Rectangle 6">
            <a:extLst>
              <a:ext uri="{FF2B5EF4-FFF2-40B4-BE49-F238E27FC236}">
                <a16:creationId xmlns:a16="http://schemas.microsoft.com/office/drawing/2014/main" id="{955F3E59-B5C2-DEBD-28E4-F002A2129080}"/>
              </a:ext>
            </a:extLst>
          </p:cNvPr>
          <p:cNvSpPr>
            <a:spLocks noChangeArrowheads="1"/>
          </p:cNvSpPr>
          <p:nvPr/>
        </p:nvSpPr>
        <p:spPr bwMode="auto">
          <a:xfrm>
            <a:off x="733129" y="1014439"/>
            <a:ext cx="68961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信箱通信        </a:t>
            </a:r>
          </a:p>
        </p:txBody>
      </p:sp>
    </p:spTree>
    <p:extLst>
      <p:ext uri="{BB962C8B-B14F-4D97-AF65-F5344CB8AC3E}">
        <p14:creationId xmlns:p14="http://schemas.microsoft.com/office/powerpoint/2010/main" val="37880432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t>进程控制</a:t>
            </a:r>
          </a:p>
          <a:p>
            <a:r>
              <a:rPr lang="zh-CN" altLang="en-US" dirty="0"/>
              <a:t>进程的相互制约关系</a:t>
            </a:r>
          </a:p>
          <a:p>
            <a:r>
              <a:rPr lang="zh-CN" altLang="en-US" dirty="0"/>
              <a:t>进程同步机构</a:t>
            </a:r>
          </a:p>
          <a:p>
            <a:r>
              <a:rPr lang="zh-CN" altLang="en-US" dirty="0"/>
              <a:t>进程互斥与同步的实现</a:t>
            </a:r>
            <a:endParaRPr lang="en-US" altLang="zh-CN" dirty="0"/>
          </a:p>
          <a:p>
            <a:r>
              <a:rPr lang="zh-CN" altLang="en-US" dirty="0">
                <a:solidFill>
                  <a:srgbClr val="FF0000"/>
                </a:solidFill>
              </a:rPr>
              <a:t>线程</a:t>
            </a:r>
            <a:endParaRPr lang="en-US" altLang="zh-CN" dirty="0">
              <a:solidFill>
                <a:srgbClr val="FF0000"/>
              </a:solidFill>
            </a:endParaRPr>
          </a:p>
          <a:p>
            <a:r>
              <a:rPr lang="zh-CN" altLang="en-US" dirty="0"/>
              <a:t>进程调度</a:t>
            </a:r>
          </a:p>
        </p:txBody>
      </p:sp>
    </p:spTree>
    <p:extLst>
      <p:ext uri="{BB962C8B-B14F-4D97-AF65-F5344CB8AC3E}">
        <p14:creationId xmlns:p14="http://schemas.microsoft.com/office/powerpoint/2010/main" val="1773752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p>
        </p:txBody>
      </p:sp>
      <p:sp>
        <p:nvSpPr>
          <p:cNvPr id="4" name="Rectangle 3">
            <a:extLst>
              <a:ext uri="{FF2B5EF4-FFF2-40B4-BE49-F238E27FC236}">
                <a16:creationId xmlns:a16="http://schemas.microsoft.com/office/drawing/2014/main" id="{5F7CA06A-6D42-A887-B476-38BEC86E1EC1}"/>
              </a:ext>
            </a:extLst>
          </p:cNvPr>
          <p:cNvSpPr>
            <a:spLocks noChangeArrowheads="1"/>
          </p:cNvSpPr>
          <p:nvPr/>
        </p:nvSpPr>
        <p:spPr bwMode="auto">
          <a:xfrm>
            <a:off x="678322" y="839787"/>
            <a:ext cx="51974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什么是线程</a:t>
            </a:r>
          </a:p>
        </p:txBody>
      </p:sp>
      <p:sp>
        <p:nvSpPr>
          <p:cNvPr id="5" name="Rectangle 4">
            <a:extLst>
              <a:ext uri="{FF2B5EF4-FFF2-40B4-BE49-F238E27FC236}">
                <a16:creationId xmlns:a16="http://schemas.microsoft.com/office/drawing/2014/main" id="{96D38D9E-C9FC-EFAA-F518-88611280D8BA}"/>
              </a:ext>
            </a:extLst>
          </p:cNvPr>
          <p:cNvSpPr>
            <a:spLocks noChangeArrowheads="1"/>
          </p:cNvSpPr>
          <p:nvPr/>
        </p:nvSpPr>
        <p:spPr bwMode="auto">
          <a:xfrm>
            <a:off x="1067259" y="1436687"/>
            <a:ext cx="9949991" cy="194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线程定义</a:t>
            </a:r>
          </a:p>
          <a:p>
            <a:pPr eaLnBrk="1" hangingPunct="1">
              <a:lnSpc>
                <a:spcPct val="130000"/>
              </a:lnSpc>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线程是比进程更小的活动单位，它是进程中的一个执行路径。</a:t>
            </a: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线程可以这样来描述</a:t>
            </a:r>
          </a:p>
        </p:txBody>
      </p:sp>
      <p:sp>
        <p:nvSpPr>
          <p:cNvPr id="6" name="Rectangle 8">
            <a:extLst>
              <a:ext uri="{FF2B5EF4-FFF2-40B4-BE49-F238E27FC236}">
                <a16:creationId xmlns:a16="http://schemas.microsoft.com/office/drawing/2014/main" id="{B4384025-3170-72DE-C033-162D95885233}"/>
              </a:ext>
            </a:extLst>
          </p:cNvPr>
          <p:cNvSpPr>
            <a:spLocks noChangeArrowheads="1"/>
          </p:cNvSpPr>
          <p:nvPr/>
        </p:nvSpPr>
        <p:spPr bwMode="auto">
          <a:xfrm>
            <a:off x="1384421" y="3548028"/>
            <a:ext cx="8885237" cy="305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进程中的一条执行路径； </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它有自己私用的堆栈和处理机执行环境 ；</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它与父进程共享分配给父进程的主存；</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它是单个进程所创建的许多个同时存在的线程中的一个。</a:t>
            </a:r>
          </a:p>
          <a:p>
            <a:pPr marL="381000" lvl="2" indent="-228600">
              <a:lnSpc>
                <a:spcPct val="150000"/>
              </a:lnSpc>
              <a:spcBef>
                <a:spcPts val="500"/>
              </a:spcBef>
              <a:buClr>
                <a:srgbClr val="FFC000"/>
              </a:buClr>
              <a:buFont typeface="Wingdings" panose="05000000000000000000" pitchFamily="2" charset="2"/>
              <a:buChar char="u"/>
              <a:defRPr/>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5829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a:solidFill>
                  <a:schemeClr val="tx2"/>
                </a:solidFill>
              </a:rPr>
              <a:t>进程及进程管理</a:t>
            </a:r>
            <a:r>
              <a:rPr lang="en-US" altLang="zh-CN" sz="2800">
                <a:solidFill>
                  <a:schemeClr val="tx2"/>
                </a:solidFill>
              </a:rPr>
              <a:t>——</a:t>
            </a:r>
            <a:r>
              <a:rPr lang="zh-CN" altLang="en-US" sz="2800">
                <a:solidFill>
                  <a:schemeClr val="tx2"/>
                </a:solidFill>
              </a:rPr>
              <a:t>线程概念及特点</a:t>
            </a:r>
            <a:endParaRPr lang="zh-CN" altLang="en-US" sz="2800" dirty="0">
              <a:solidFill>
                <a:schemeClr val="tx2"/>
              </a:solidFill>
            </a:endParaRPr>
          </a:p>
        </p:txBody>
      </p:sp>
      <p:sp>
        <p:nvSpPr>
          <p:cNvPr id="3" name="Rectangle 5">
            <a:extLst>
              <a:ext uri="{FF2B5EF4-FFF2-40B4-BE49-F238E27FC236}">
                <a16:creationId xmlns:a16="http://schemas.microsoft.com/office/drawing/2014/main" id="{60AD9005-16C2-36FE-13EA-4A7CDFDAE9C6}"/>
              </a:ext>
            </a:extLst>
          </p:cNvPr>
          <p:cNvSpPr>
            <a:spLocks noChangeArrowheads="1"/>
          </p:cNvSpPr>
          <p:nvPr/>
        </p:nvSpPr>
        <p:spPr bwMode="auto">
          <a:xfrm>
            <a:off x="603251" y="830079"/>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线程的特点 </a:t>
            </a:r>
          </a:p>
        </p:txBody>
      </p:sp>
      <p:sp>
        <p:nvSpPr>
          <p:cNvPr id="4" name="Rectangle 6">
            <a:extLst>
              <a:ext uri="{FF2B5EF4-FFF2-40B4-BE49-F238E27FC236}">
                <a16:creationId xmlns:a16="http://schemas.microsoft.com/office/drawing/2014/main" id="{62148CE5-3DCE-1B1C-8A5E-A87A7F042B21}"/>
              </a:ext>
            </a:extLst>
          </p:cNvPr>
          <p:cNvSpPr>
            <a:spLocks noChangeArrowheads="1"/>
          </p:cNvSpPr>
          <p:nvPr/>
        </p:nvSpPr>
        <p:spPr bwMode="auto">
          <a:xfrm>
            <a:off x="798123" y="1532483"/>
            <a:ext cx="10339569" cy="470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线程是比进程更小的活动单位，它是进程中的一个执行路径。 创建一个线程比创建一个进程开销要小得多。 </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 实现线程间通信十分方便，因为</a:t>
            </a:r>
            <a:r>
              <a:rPr lang="zh-CN" altLang="en-US" dirty="0">
                <a:solidFill>
                  <a:prstClr val="black"/>
                </a:solidFill>
                <a:latin typeface="微软雅黑" panose="020B0503020204020204" pitchFamily="34" charset="-122"/>
                <a:ea typeface="微软雅黑" panose="020B0503020204020204" pitchFamily="34" charset="-122"/>
              </a:rPr>
              <a:t>一个进程创建的多个线程可以共享地址区域和数据。</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线程是一个动态的概念。</a:t>
            </a: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在进程内创建多线程，可以提高系统的并行处理能力，加快进程的处理速度。。</a:t>
            </a:r>
          </a:p>
          <a:p>
            <a:pPr lvl="2" eaLnBrk="1" hangingPunct="1">
              <a:lnSpc>
                <a:spcPct val="130000"/>
              </a:lnSpc>
            </a:pPr>
            <a:endParaRPr lang="en-US" altLang="zh-CN"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675962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p>
        </p:txBody>
      </p:sp>
      <p:grpSp>
        <p:nvGrpSpPr>
          <p:cNvPr id="3" name="Group 3">
            <a:extLst>
              <a:ext uri="{FF2B5EF4-FFF2-40B4-BE49-F238E27FC236}">
                <a16:creationId xmlns:a16="http://schemas.microsoft.com/office/drawing/2014/main" id="{016FCE4C-39DF-E325-D99F-44380CFA2FB4}"/>
              </a:ext>
            </a:extLst>
          </p:cNvPr>
          <p:cNvGrpSpPr>
            <a:grpSpLocks/>
          </p:cNvGrpSpPr>
          <p:nvPr/>
        </p:nvGrpSpPr>
        <p:grpSpPr bwMode="auto">
          <a:xfrm>
            <a:off x="2089339" y="2183606"/>
            <a:ext cx="7069137" cy="2490788"/>
            <a:chOff x="383" y="1654"/>
            <a:chExt cx="5047" cy="1798"/>
          </a:xfrm>
        </p:grpSpPr>
        <p:grpSp>
          <p:nvGrpSpPr>
            <p:cNvPr id="4" name="Group 4">
              <a:extLst>
                <a:ext uri="{FF2B5EF4-FFF2-40B4-BE49-F238E27FC236}">
                  <a16:creationId xmlns:a16="http://schemas.microsoft.com/office/drawing/2014/main" id="{237BC633-9EF4-A120-7EC9-4C49A7A356A9}"/>
                </a:ext>
              </a:extLst>
            </p:cNvPr>
            <p:cNvGrpSpPr>
              <a:grpSpLocks/>
            </p:cNvGrpSpPr>
            <p:nvPr/>
          </p:nvGrpSpPr>
          <p:grpSpPr bwMode="auto">
            <a:xfrm>
              <a:off x="2537" y="1654"/>
              <a:ext cx="933" cy="545"/>
              <a:chOff x="2537" y="1654"/>
              <a:chExt cx="933" cy="545"/>
            </a:xfrm>
          </p:grpSpPr>
          <p:sp>
            <p:nvSpPr>
              <p:cNvPr id="22" name="Oval 5">
                <a:extLst>
                  <a:ext uri="{FF2B5EF4-FFF2-40B4-BE49-F238E27FC236}">
                    <a16:creationId xmlns:a16="http://schemas.microsoft.com/office/drawing/2014/main" id="{FCCB06C8-938B-1565-F12D-3889F60D26E4}"/>
                  </a:ext>
                </a:extLst>
              </p:cNvPr>
              <p:cNvSpPr>
                <a:spLocks noChangeArrowheads="1"/>
              </p:cNvSpPr>
              <p:nvPr/>
            </p:nvSpPr>
            <p:spPr bwMode="auto">
              <a:xfrm>
                <a:off x="2537" y="1654"/>
                <a:ext cx="933" cy="54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3" name="Rectangle 6">
                <a:extLst>
                  <a:ext uri="{FF2B5EF4-FFF2-40B4-BE49-F238E27FC236}">
                    <a16:creationId xmlns:a16="http://schemas.microsoft.com/office/drawing/2014/main" id="{9FF04419-76AE-CB6A-1F9F-D880927CB1FF}"/>
                  </a:ext>
                </a:extLst>
              </p:cNvPr>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运 行</a:t>
                </a:r>
                <a:r>
                  <a:rPr kumimoji="1" lang="zh-CN" altLang="en-US" sz="1800" b="0">
                    <a:solidFill>
                      <a:schemeClr val="tx1"/>
                    </a:solidFill>
                    <a:latin typeface="Times New Roman" panose="02020603050405020304" pitchFamily="18" charset="0"/>
                  </a:rPr>
                  <a:t> </a:t>
                </a:r>
              </a:p>
            </p:txBody>
          </p:sp>
        </p:grpSp>
        <p:sp>
          <p:nvSpPr>
            <p:cNvPr id="5" name="Line 7">
              <a:extLst>
                <a:ext uri="{FF2B5EF4-FFF2-40B4-BE49-F238E27FC236}">
                  <a16:creationId xmlns:a16="http://schemas.microsoft.com/office/drawing/2014/main" id="{F2F6664D-650F-96FE-9149-E19B26792714}"/>
                </a:ext>
              </a:extLst>
            </p:cNvPr>
            <p:cNvSpPr>
              <a:spLocks noChangeShapeType="1"/>
            </p:cNvSpPr>
            <p:nvPr/>
          </p:nvSpPr>
          <p:spPr bwMode="auto">
            <a:xfrm>
              <a:off x="1327" y="3166"/>
              <a:ext cx="3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8">
              <a:extLst>
                <a:ext uri="{FF2B5EF4-FFF2-40B4-BE49-F238E27FC236}">
                  <a16:creationId xmlns:a16="http://schemas.microsoft.com/office/drawing/2014/main" id="{D7E05D20-D455-30E6-41AD-06603AAD15D9}"/>
                </a:ext>
              </a:extLst>
            </p:cNvPr>
            <p:cNvSpPr>
              <a:spLocks noChangeShapeType="1"/>
            </p:cNvSpPr>
            <p:nvPr/>
          </p:nvSpPr>
          <p:spPr bwMode="auto">
            <a:xfrm flipV="1">
              <a:off x="2191" y="2195"/>
              <a:ext cx="677" cy="7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9">
              <a:extLst>
                <a:ext uri="{FF2B5EF4-FFF2-40B4-BE49-F238E27FC236}">
                  <a16:creationId xmlns:a16="http://schemas.microsoft.com/office/drawing/2014/main" id="{BC033243-3B68-4F6D-43BC-675A9B8800BF}"/>
                </a:ext>
              </a:extLst>
            </p:cNvPr>
            <p:cNvSpPr>
              <a:spLocks noChangeShapeType="1"/>
            </p:cNvSpPr>
            <p:nvPr/>
          </p:nvSpPr>
          <p:spPr bwMode="auto">
            <a:xfrm>
              <a:off x="3319" y="2110"/>
              <a:ext cx="691" cy="8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
              <a:extLst>
                <a:ext uri="{FF2B5EF4-FFF2-40B4-BE49-F238E27FC236}">
                  <a16:creationId xmlns:a16="http://schemas.microsoft.com/office/drawing/2014/main" id="{DD9E469E-9E78-1685-F961-E6FEC2FF005A}"/>
                </a:ext>
              </a:extLst>
            </p:cNvPr>
            <p:cNvSpPr>
              <a:spLocks noChangeShapeType="1"/>
            </p:cNvSpPr>
            <p:nvPr/>
          </p:nvSpPr>
          <p:spPr bwMode="auto">
            <a:xfrm flipH="1">
              <a:off x="2632" y="3167"/>
              <a:ext cx="9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1">
              <a:extLst>
                <a:ext uri="{FF2B5EF4-FFF2-40B4-BE49-F238E27FC236}">
                  <a16:creationId xmlns:a16="http://schemas.microsoft.com/office/drawing/2014/main" id="{B127D64C-0B75-A0DA-938A-D04AD0778505}"/>
                </a:ext>
              </a:extLst>
            </p:cNvPr>
            <p:cNvSpPr>
              <a:spLocks noChangeShapeType="1"/>
            </p:cNvSpPr>
            <p:nvPr/>
          </p:nvSpPr>
          <p:spPr bwMode="auto">
            <a:xfrm>
              <a:off x="3467" y="1921"/>
              <a:ext cx="1041" cy="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2">
              <a:extLst>
                <a:ext uri="{FF2B5EF4-FFF2-40B4-BE49-F238E27FC236}">
                  <a16:creationId xmlns:a16="http://schemas.microsoft.com/office/drawing/2014/main" id="{58AFC08D-2FD9-FD55-3138-3A439DA5CC1E}"/>
                </a:ext>
              </a:extLst>
            </p:cNvPr>
            <p:cNvGrpSpPr>
              <a:grpSpLocks/>
            </p:cNvGrpSpPr>
            <p:nvPr/>
          </p:nvGrpSpPr>
          <p:grpSpPr bwMode="auto">
            <a:xfrm>
              <a:off x="4497" y="1802"/>
              <a:ext cx="933" cy="545"/>
              <a:chOff x="2537" y="1654"/>
              <a:chExt cx="933" cy="545"/>
            </a:xfrm>
          </p:grpSpPr>
          <p:sp>
            <p:nvSpPr>
              <p:cNvPr id="20" name="Oval 13">
                <a:extLst>
                  <a:ext uri="{FF2B5EF4-FFF2-40B4-BE49-F238E27FC236}">
                    <a16:creationId xmlns:a16="http://schemas.microsoft.com/office/drawing/2014/main" id="{B73980B8-754B-B39F-A341-9E5716ECAEF8}"/>
                  </a:ext>
                </a:extLst>
              </p:cNvPr>
              <p:cNvSpPr>
                <a:spLocks noChangeArrowheads="1"/>
              </p:cNvSpPr>
              <p:nvPr/>
            </p:nvSpPr>
            <p:spPr bwMode="auto">
              <a:xfrm>
                <a:off x="2537" y="1654"/>
                <a:ext cx="933" cy="54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Rectangle 14">
                <a:extLst>
                  <a:ext uri="{FF2B5EF4-FFF2-40B4-BE49-F238E27FC236}">
                    <a16:creationId xmlns:a16="http://schemas.microsoft.com/office/drawing/2014/main" id="{F4D16431-A51A-18D7-6811-BE434907B401}"/>
                  </a:ext>
                </a:extLst>
              </p:cNvPr>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终止</a:t>
                </a:r>
                <a:r>
                  <a:rPr kumimoji="1" lang="zh-CN" altLang="en-US" sz="1800" b="0">
                    <a:solidFill>
                      <a:schemeClr val="tx1"/>
                    </a:solidFill>
                    <a:latin typeface="Times New Roman" panose="02020603050405020304" pitchFamily="18" charset="0"/>
                  </a:rPr>
                  <a:t> </a:t>
                </a:r>
              </a:p>
            </p:txBody>
          </p:sp>
        </p:grpSp>
        <p:grpSp>
          <p:nvGrpSpPr>
            <p:cNvPr id="11" name="Group 15">
              <a:extLst>
                <a:ext uri="{FF2B5EF4-FFF2-40B4-BE49-F238E27FC236}">
                  <a16:creationId xmlns:a16="http://schemas.microsoft.com/office/drawing/2014/main" id="{0C379095-87A1-F3A4-C83B-9DF1BF49543B}"/>
                </a:ext>
              </a:extLst>
            </p:cNvPr>
            <p:cNvGrpSpPr>
              <a:grpSpLocks/>
            </p:cNvGrpSpPr>
            <p:nvPr/>
          </p:nvGrpSpPr>
          <p:grpSpPr bwMode="auto">
            <a:xfrm>
              <a:off x="383" y="2883"/>
              <a:ext cx="933" cy="545"/>
              <a:chOff x="2537" y="1654"/>
              <a:chExt cx="933" cy="545"/>
            </a:xfrm>
          </p:grpSpPr>
          <p:sp>
            <p:nvSpPr>
              <p:cNvPr id="18" name="Oval 16">
                <a:extLst>
                  <a:ext uri="{FF2B5EF4-FFF2-40B4-BE49-F238E27FC236}">
                    <a16:creationId xmlns:a16="http://schemas.microsoft.com/office/drawing/2014/main" id="{EADD35AE-8B13-6DA4-8DB4-A2D2305E7856}"/>
                  </a:ext>
                </a:extLst>
              </p:cNvPr>
              <p:cNvSpPr>
                <a:spLocks noChangeArrowheads="1"/>
              </p:cNvSpPr>
              <p:nvPr/>
            </p:nvSpPr>
            <p:spPr bwMode="auto">
              <a:xfrm>
                <a:off x="2537" y="1654"/>
                <a:ext cx="933" cy="54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Rectangle 17">
                <a:extLst>
                  <a:ext uri="{FF2B5EF4-FFF2-40B4-BE49-F238E27FC236}">
                    <a16:creationId xmlns:a16="http://schemas.microsoft.com/office/drawing/2014/main" id="{CA121597-BE1F-65DF-1512-010196DDD7B6}"/>
                  </a:ext>
                </a:extLst>
              </p:cNvPr>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创建</a:t>
                </a:r>
                <a:r>
                  <a:rPr kumimoji="1" lang="zh-CN" altLang="en-US" sz="1800" b="0">
                    <a:solidFill>
                      <a:schemeClr val="tx1"/>
                    </a:solidFill>
                    <a:latin typeface="Times New Roman" panose="02020603050405020304" pitchFamily="18" charset="0"/>
                  </a:rPr>
                  <a:t> </a:t>
                </a:r>
              </a:p>
            </p:txBody>
          </p:sp>
        </p:grpSp>
        <p:grpSp>
          <p:nvGrpSpPr>
            <p:cNvPr id="12" name="Group 18">
              <a:extLst>
                <a:ext uri="{FF2B5EF4-FFF2-40B4-BE49-F238E27FC236}">
                  <a16:creationId xmlns:a16="http://schemas.microsoft.com/office/drawing/2014/main" id="{9BA100B0-8686-F20C-5BF3-F3906C5E56A2}"/>
                </a:ext>
              </a:extLst>
            </p:cNvPr>
            <p:cNvGrpSpPr>
              <a:grpSpLocks/>
            </p:cNvGrpSpPr>
            <p:nvPr/>
          </p:nvGrpSpPr>
          <p:grpSpPr bwMode="auto">
            <a:xfrm>
              <a:off x="1701" y="2886"/>
              <a:ext cx="933" cy="545"/>
              <a:chOff x="2537" y="1654"/>
              <a:chExt cx="933" cy="545"/>
            </a:xfrm>
          </p:grpSpPr>
          <p:sp>
            <p:nvSpPr>
              <p:cNvPr id="16" name="Oval 19">
                <a:extLst>
                  <a:ext uri="{FF2B5EF4-FFF2-40B4-BE49-F238E27FC236}">
                    <a16:creationId xmlns:a16="http://schemas.microsoft.com/office/drawing/2014/main" id="{A2F48D0C-971F-3B10-E4EB-5610024DB906}"/>
                  </a:ext>
                </a:extLst>
              </p:cNvPr>
              <p:cNvSpPr>
                <a:spLocks noChangeArrowheads="1"/>
              </p:cNvSpPr>
              <p:nvPr/>
            </p:nvSpPr>
            <p:spPr bwMode="auto">
              <a:xfrm>
                <a:off x="2537" y="1654"/>
                <a:ext cx="933" cy="54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7" name="Rectangle 20">
                <a:extLst>
                  <a:ext uri="{FF2B5EF4-FFF2-40B4-BE49-F238E27FC236}">
                    <a16:creationId xmlns:a16="http://schemas.microsoft.com/office/drawing/2014/main" id="{0738B721-51BB-2275-FF8A-E7F6A9A45BC6}"/>
                  </a:ext>
                </a:extLst>
              </p:cNvPr>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就绪</a:t>
                </a:r>
                <a:r>
                  <a:rPr kumimoji="1" lang="zh-CN" altLang="en-US" sz="1800" b="0">
                    <a:solidFill>
                      <a:schemeClr val="tx1"/>
                    </a:solidFill>
                    <a:latin typeface="Times New Roman" panose="02020603050405020304" pitchFamily="18" charset="0"/>
                  </a:rPr>
                  <a:t> </a:t>
                </a:r>
              </a:p>
            </p:txBody>
          </p:sp>
        </p:grpSp>
        <p:grpSp>
          <p:nvGrpSpPr>
            <p:cNvPr id="13" name="Group 21">
              <a:extLst>
                <a:ext uri="{FF2B5EF4-FFF2-40B4-BE49-F238E27FC236}">
                  <a16:creationId xmlns:a16="http://schemas.microsoft.com/office/drawing/2014/main" id="{7CE8441C-356F-CD21-DC8A-C12AFB48DDDA}"/>
                </a:ext>
              </a:extLst>
            </p:cNvPr>
            <p:cNvGrpSpPr>
              <a:grpSpLocks/>
            </p:cNvGrpSpPr>
            <p:nvPr/>
          </p:nvGrpSpPr>
          <p:grpSpPr bwMode="auto">
            <a:xfrm>
              <a:off x="3575" y="2907"/>
              <a:ext cx="933" cy="545"/>
              <a:chOff x="2537" y="1654"/>
              <a:chExt cx="933" cy="545"/>
            </a:xfrm>
          </p:grpSpPr>
          <p:sp>
            <p:nvSpPr>
              <p:cNvPr id="14" name="Oval 22">
                <a:extLst>
                  <a:ext uri="{FF2B5EF4-FFF2-40B4-BE49-F238E27FC236}">
                    <a16:creationId xmlns:a16="http://schemas.microsoft.com/office/drawing/2014/main" id="{04298AC0-95D5-AF73-52F5-96062B1F377B}"/>
                  </a:ext>
                </a:extLst>
              </p:cNvPr>
              <p:cNvSpPr>
                <a:spLocks noChangeArrowheads="1"/>
              </p:cNvSpPr>
              <p:nvPr/>
            </p:nvSpPr>
            <p:spPr bwMode="auto">
              <a:xfrm>
                <a:off x="2537" y="1654"/>
                <a:ext cx="933" cy="54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5" name="Rectangle 23">
                <a:extLst>
                  <a:ext uri="{FF2B5EF4-FFF2-40B4-BE49-F238E27FC236}">
                    <a16:creationId xmlns:a16="http://schemas.microsoft.com/office/drawing/2014/main" id="{A192CF00-2E48-5058-CEB5-0B5AF6F4215A}"/>
                  </a:ext>
                </a:extLst>
              </p:cNvPr>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等待</a:t>
                </a:r>
                <a:r>
                  <a:rPr kumimoji="1" lang="zh-CN" altLang="en-US" sz="1800" b="0">
                    <a:solidFill>
                      <a:schemeClr val="tx1"/>
                    </a:solidFill>
                    <a:latin typeface="Times New Roman" panose="02020603050405020304" pitchFamily="18" charset="0"/>
                  </a:rPr>
                  <a:t> </a:t>
                </a:r>
              </a:p>
            </p:txBody>
          </p:sp>
        </p:grpSp>
      </p:grpSp>
      <p:sp>
        <p:nvSpPr>
          <p:cNvPr id="24" name="Rectangle 24">
            <a:extLst>
              <a:ext uri="{FF2B5EF4-FFF2-40B4-BE49-F238E27FC236}">
                <a16:creationId xmlns:a16="http://schemas.microsoft.com/office/drawing/2014/main" id="{0A2B42ED-10F1-BF0F-390E-4C72123E0E25}"/>
              </a:ext>
            </a:extLst>
          </p:cNvPr>
          <p:cNvSpPr>
            <a:spLocks noChangeArrowheads="1"/>
          </p:cNvSpPr>
          <p:nvPr/>
        </p:nvSpPr>
        <p:spPr bwMode="auto">
          <a:xfrm>
            <a:off x="722501" y="1037431"/>
            <a:ext cx="39655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线程的状态变迁</a:t>
            </a:r>
          </a:p>
        </p:txBody>
      </p:sp>
      <p:sp>
        <p:nvSpPr>
          <p:cNvPr id="25" name="Text Box 26">
            <a:extLst>
              <a:ext uri="{FF2B5EF4-FFF2-40B4-BE49-F238E27FC236}">
                <a16:creationId xmlns:a16="http://schemas.microsoft.com/office/drawing/2014/main" id="{DF85D200-58E3-E194-88E8-47CE5BB303B5}"/>
              </a:ext>
            </a:extLst>
          </p:cNvPr>
          <p:cNvSpPr txBox="1">
            <a:spLocks noChangeArrowheads="1"/>
          </p:cNvSpPr>
          <p:nvPr/>
        </p:nvSpPr>
        <p:spPr bwMode="auto">
          <a:xfrm>
            <a:off x="4903976" y="5107781"/>
            <a:ext cx="18891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线程的状态变迁图</a:t>
            </a:r>
          </a:p>
        </p:txBody>
      </p:sp>
    </p:spTree>
    <p:extLst>
      <p:ext uri="{BB962C8B-B14F-4D97-AF65-F5344CB8AC3E}">
        <p14:creationId xmlns:p14="http://schemas.microsoft.com/office/powerpoint/2010/main" val="19801889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4866-495F-4D3C-B21D-4E5D43127322}"/>
              </a:ext>
            </a:extLst>
          </p:cNvPr>
          <p:cNvSpPr>
            <a:spLocks noGrp="1"/>
          </p:cNvSpPr>
          <p:nvPr>
            <p:ph type="title"/>
          </p:nvPr>
        </p:nvSpPr>
        <p:spPr/>
        <p:txBody>
          <a:bodyPr>
            <a:normAutofit/>
          </a:bodyPr>
          <a:lstStyle/>
          <a:p>
            <a:r>
              <a:rPr lang="zh-CN" altLang="en-US" dirty="0"/>
              <a:t>提纲</a:t>
            </a:r>
          </a:p>
        </p:txBody>
      </p:sp>
      <p:sp>
        <p:nvSpPr>
          <p:cNvPr id="3" name="内容占位符 2">
            <a:extLst>
              <a:ext uri="{FF2B5EF4-FFF2-40B4-BE49-F238E27FC236}">
                <a16:creationId xmlns:a16="http://schemas.microsoft.com/office/drawing/2014/main" id="{E1D53BB8-3151-4F39-93BC-2773EDE912B2}"/>
              </a:ext>
            </a:extLst>
          </p:cNvPr>
          <p:cNvSpPr>
            <a:spLocks noGrp="1"/>
          </p:cNvSpPr>
          <p:nvPr>
            <p:ph idx="1"/>
          </p:nvPr>
        </p:nvSpPr>
        <p:spPr/>
        <p:txBody>
          <a:bodyPr/>
          <a:lstStyle/>
          <a:p>
            <a:r>
              <a:rPr lang="zh-CN" altLang="en-US" dirty="0"/>
              <a:t>进程的引入</a:t>
            </a:r>
          </a:p>
          <a:p>
            <a:r>
              <a:rPr lang="zh-CN" altLang="en-US" dirty="0"/>
              <a:t>进程概念</a:t>
            </a:r>
          </a:p>
          <a:p>
            <a:r>
              <a:rPr lang="zh-CN" altLang="en-US" dirty="0"/>
              <a:t>进程控制</a:t>
            </a:r>
          </a:p>
          <a:p>
            <a:r>
              <a:rPr lang="zh-CN" altLang="en-US" dirty="0"/>
              <a:t>进程的相互制约关系</a:t>
            </a:r>
          </a:p>
          <a:p>
            <a:r>
              <a:rPr lang="zh-CN" altLang="en-US" dirty="0"/>
              <a:t>进程同步机构</a:t>
            </a:r>
          </a:p>
          <a:p>
            <a:r>
              <a:rPr lang="zh-CN" altLang="en-US" dirty="0"/>
              <a:t>进程互斥与同步的实现</a:t>
            </a:r>
            <a:endParaRPr lang="en-US" altLang="zh-CN" dirty="0"/>
          </a:p>
          <a:p>
            <a:r>
              <a:rPr lang="zh-CN" altLang="en-US" dirty="0"/>
              <a:t>线程</a:t>
            </a:r>
            <a:endParaRPr lang="en-US" altLang="zh-CN" dirty="0"/>
          </a:p>
          <a:p>
            <a:r>
              <a:rPr lang="zh-CN" altLang="en-US" dirty="0">
                <a:solidFill>
                  <a:srgbClr val="FF0000"/>
                </a:solidFill>
              </a:rPr>
              <a:t>进程调度</a:t>
            </a:r>
          </a:p>
        </p:txBody>
      </p:sp>
    </p:spTree>
    <p:extLst>
      <p:ext uri="{BB962C8B-B14F-4D97-AF65-F5344CB8AC3E}">
        <p14:creationId xmlns:p14="http://schemas.microsoft.com/office/powerpoint/2010/main" val="394267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4" name="Rectangle 3">
            <a:extLst>
              <a:ext uri="{FF2B5EF4-FFF2-40B4-BE49-F238E27FC236}">
                <a16:creationId xmlns:a16="http://schemas.microsoft.com/office/drawing/2014/main" id="{7B28D144-B271-D7AB-4147-921925002EC5}"/>
              </a:ext>
            </a:extLst>
          </p:cNvPr>
          <p:cNvSpPr>
            <a:spLocks noChangeArrowheads="1"/>
          </p:cNvSpPr>
          <p:nvPr/>
        </p:nvSpPr>
        <p:spPr bwMode="auto">
          <a:xfrm>
            <a:off x="1006934" y="1851213"/>
            <a:ext cx="9826166" cy="373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调度</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在众多处于就绪状态的进程中，按一定的原则选择一个进程。 </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分派 </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当处理机空闲时，移出就绪队列中第一个进程，并赋予它使用处理机的权利。           </a:t>
            </a:r>
          </a:p>
        </p:txBody>
      </p:sp>
      <p:sp>
        <p:nvSpPr>
          <p:cNvPr id="5" name="Rectangle 4">
            <a:extLst>
              <a:ext uri="{FF2B5EF4-FFF2-40B4-BE49-F238E27FC236}">
                <a16:creationId xmlns:a16="http://schemas.microsoft.com/office/drawing/2014/main" id="{76923193-DFB2-95E2-D732-C7B8A2C24D99}"/>
              </a:ext>
            </a:extLst>
          </p:cNvPr>
          <p:cNvSpPr>
            <a:spLocks noChangeArrowheads="1"/>
          </p:cNvSpPr>
          <p:nvPr/>
        </p:nvSpPr>
        <p:spPr bwMode="auto">
          <a:xfrm>
            <a:off x="487822" y="112255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调度 </a:t>
            </a:r>
            <a:r>
              <a:rPr lang="en-US" altLang="en-US"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 分派结构</a:t>
            </a:r>
          </a:p>
        </p:txBody>
      </p:sp>
    </p:spTree>
    <p:extLst>
      <p:ext uri="{BB962C8B-B14F-4D97-AF65-F5344CB8AC3E}">
        <p14:creationId xmlns:p14="http://schemas.microsoft.com/office/powerpoint/2010/main" val="18339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2D964-DDF8-1A6E-1426-73BAF8AA6157}"/>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a:extLst>
              <a:ext uri="{FF2B5EF4-FFF2-40B4-BE49-F238E27FC236}">
                <a16:creationId xmlns:a16="http://schemas.microsoft.com/office/drawing/2014/main" id="{6BE5887E-969C-64C6-8B2F-CD2B47BF8842}"/>
              </a:ext>
            </a:extLst>
          </p:cNvPr>
          <p:cNvSpPr>
            <a:spLocks noGrp="1"/>
          </p:cNvSpPr>
          <p:nvPr>
            <p:ph idx="1"/>
          </p:nvPr>
        </p:nvSpPr>
        <p:spPr/>
        <p:txBody>
          <a:bodyPr/>
          <a:lstStyle/>
          <a:p>
            <a:pPr marL="0" indent="0">
              <a:lnSpc>
                <a:spcPct val="120000"/>
              </a:lnSpc>
              <a:spcBef>
                <a:spcPct val="0"/>
              </a:spcBef>
              <a:buNone/>
            </a:pPr>
            <a:r>
              <a:rPr lang="en-US" altLang="zh-CN" dirty="0">
                <a:latin typeface="Times New Roman" panose="02020603050405020304" pitchFamily="18" charset="0"/>
              </a:rPr>
              <a:t>(3)  </a:t>
            </a:r>
            <a:r>
              <a:rPr lang="zh-CN" altLang="en-US" dirty="0">
                <a:latin typeface="Times New Roman" panose="02020603050405020304" pitchFamily="18" charset="0"/>
              </a:rPr>
              <a:t>并发程序的特点</a:t>
            </a: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① 失去程序的封闭性和可再现性</a:t>
            </a:r>
          </a:p>
          <a:p>
            <a:pPr marL="469900" lvl="1" indent="0">
              <a:lnSpc>
                <a:spcPct val="120000"/>
              </a:lnSpc>
              <a:spcBef>
                <a:spcPct val="0"/>
              </a:spcBef>
              <a:buNone/>
            </a:pPr>
            <a:r>
              <a:rPr lang="zh-CN" altLang="en-US" sz="2400" b="0" dirty="0">
                <a:latin typeface="Times New Roman" panose="02020603050405020304" pitchFamily="18" charset="0"/>
              </a:rPr>
              <a:t>      </a:t>
            </a:r>
            <a:r>
              <a:rPr lang="zh-CN" altLang="en-US" sz="2400" b="0" dirty="0">
                <a:solidFill>
                  <a:schemeClr val="tx1"/>
                </a:solidFill>
                <a:latin typeface="Times New Roman" panose="02020603050405020304" pitchFamily="18" charset="0"/>
              </a:rPr>
              <a:t>若一个程序的执行可以改变另一个程序的变量，那么，后者的输出就可能有赖于各程序执行的相对速度，即失去了程序的封闭性特点。</a:t>
            </a:r>
          </a:p>
          <a:p>
            <a:pPr marL="469900" lvl="1" indent="0">
              <a:lnSpc>
                <a:spcPct val="120000"/>
              </a:lnSpc>
              <a:spcBef>
                <a:spcPct val="0"/>
              </a:spcBef>
              <a:buNone/>
            </a:pP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例如：</a:t>
            </a: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讨论共享公共变量的两个程序，执行时可能</a:t>
            </a: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产生的不同结果。程序</a:t>
            </a:r>
            <a:r>
              <a:rPr lang="en-US" altLang="zh-CN" sz="2400" b="0" dirty="0">
                <a:solidFill>
                  <a:schemeClr val="tx1"/>
                </a:solidFill>
                <a:latin typeface="Times New Roman" panose="02020603050405020304" pitchFamily="18" charset="0"/>
              </a:rPr>
              <a:t>A</a:t>
            </a:r>
            <a:r>
              <a:rPr lang="zh-CN" altLang="en-US" sz="2400" b="0" dirty="0">
                <a:solidFill>
                  <a:schemeClr val="tx1"/>
                </a:solidFill>
                <a:latin typeface="Times New Roman" panose="02020603050405020304" pitchFamily="18" charset="0"/>
              </a:rPr>
              <a:t>执行时对</a:t>
            </a:r>
            <a:r>
              <a:rPr lang="en-US" altLang="zh-CN" sz="2400" b="0" dirty="0">
                <a:solidFill>
                  <a:schemeClr val="tx1"/>
                </a:solidFill>
                <a:latin typeface="Times New Roman" panose="02020603050405020304" pitchFamily="18" charset="0"/>
              </a:rPr>
              <a:t>n</a:t>
            </a:r>
            <a:r>
              <a:rPr lang="zh-CN" altLang="en-US" sz="2400" b="0" dirty="0">
                <a:solidFill>
                  <a:schemeClr val="tx1"/>
                </a:solidFill>
                <a:latin typeface="Times New Roman" panose="02020603050405020304" pitchFamily="18" charset="0"/>
              </a:rPr>
              <a:t>做加</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的</a:t>
            </a: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操作；程序</a:t>
            </a:r>
            <a:r>
              <a:rPr lang="en-US" altLang="zh-CN" sz="2400" b="0" dirty="0">
                <a:solidFill>
                  <a:schemeClr val="tx1"/>
                </a:solidFill>
                <a:latin typeface="Times New Roman" panose="02020603050405020304" pitchFamily="18" charset="0"/>
              </a:rPr>
              <a:t>B</a:t>
            </a:r>
            <a:r>
              <a:rPr lang="zh-CN" altLang="en-US" sz="2400" b="0" dirty="0">
                <a:solidFill>
                  <a:schemeClr val="tx1"/>
                </a:solidFill>
                <a:latin typeface="Times New Roman" panose="02020603050405020304" pitchFamily="18" charset="0"/>
              </a:rPr>
              <a:t>打印出</a:t>
            </a:r>
            <a:r>
              <a:rPr lang="en-US" altLang="zh-CN" sz="2400" b="0" dirty="0">
                <a:solidFill>
                  <a:schemeClr val="tx1"/>
                </a:solidFill>
                <a:latin typeface="Times New Roman" panose="02020603050405020304" pitchFamily="18" charset="0"/>
              </a:rPr>
              <a:t>n</a:t>
            </a:r>
            <a:r>
              <a:rPr lang="zh-CN" altLang="en-US" sz="2400" b="0" dirty="0">
                <a:solidFill>
                  <a:schemeClr val="tx1"/>
                </a:solidFill>
                <a:latin typeface="Times New Roman" panose="02020603050405020304" pitchFamily="18" charset="0"/>
              </a:rPr>
              <a:t>值，并将它重新置为零。 </a:t>
            </a:r>
          </a:p>
        </p:txBody>
      </p:sp>
      <p:grpSp>
        <p:nvGrpSpPr>
          <p:cNvPr id="4" name="Group 9">
            <a:extLst>
              <a:ext uri="{FF2B5EF4-FFF2-40B4-BE49-F238E27FC236}">
                <a16:creationId xmlns:a16="http://schemas.microsoft.com/office/drawing/2014/main" id="{7A0D485F-F06B-9ACB-503C-1042CAC28BD4}"/>
              </a:ext>
            </a:extLst>
          </p:cNvPr>
          <p:cNvGrpSpPr>
            <a:grpSpLocks/>
          </p:cNvGrpSpPr>
          <p:nvPr/>
        </p:nvGrpSpPr>
        <p:grpSpPr bwMode="auto">
          <a:xfrm>
            <a:off x="7543252" y="3064359"/>
            <a:ext cx="3071813" cy="2135187"/>
            <a:chOff x="1200" y="2709"/>
            <a:chExt cx="1825" cy="1134"/>
          </a:xfrm>
        </p:grpSpPr>
        <p:sp>
          <p:nvSpPr>
            <p:cNvPr id="5" name="Text Box 5">
              <a:extLst>
                <a:ext uri="{FF2B5EF4-FFF2-40B4-BE49-F238E27FC236}">
                  <a16:creationId xmlns:a16="http://schemas.microsoft.com/office/drawing/2014/main" id="{6FA2197D-A6A8-DBAE-391D-39DD03103E5B}"/>
                </a:ext>
              </a:extLst>
            </p:cNvPr>
            <p:cNvSpPr txBox="1">
              <a:spLocks noChangeArrowheads="1"/>
            </p:cNvSpPr>
            <p:nvPr/>
          </p:nvSpPr>
          <p:spPr bwMode="auto">
            <a:xfrm>
              <a:off x="1200" y="2709"/>
              <a:ext cx="748"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A         </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a:t>
              </a:r>
              <a:r>
                <a:rPr kumimoji="1" lang="en-US" altLang="zh-CN" sz="1800" dirty="0">
                  <a:solidFill>
                    <a:schemeClr val="tx1"/>
                  </a:solidFill>
                  <a:latin typeface="Times New Roman" panose="02020603050405020304" pitchFamily="18" charset="0"/>
                </a:rPr>
                <a:t>    </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n := n+1;</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p>
          </p:txBody>
        </p:sp>
        <p:sp>
          <p:nvSpPr>
            <p:cNvPr id="6" name="Text Box 6">
              <a:extLst>
                <a:ext uri="{FF2B5EF4-FFF2-40B4-BE49-F238E27FC236}">
                  <a16:creationId xmlns:a16="http://schemas.microsoft.com/office/drawing/2014/main" id="{47385040-D44C-4D7C-FEF3-7C26A21D71C4}"/>
                </a:ext>
              </a:extLst>
            </p:cNvPr>
            <p:cNvSpPr txBox="1">
              <a:spLocks noChangeArrowheads="1"/>
            </p:cNvSpPr>
            <p:nvPr/>
          </p:nvSpPr>
          <p:spPr bwMode="auto">
            <a:xfrm>
              <a:off x="2277" y="2709"/>
              <a:ext cx="748"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B</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print(n);</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n := 0;</a:t>
              </a:r>
              <a:r>
                <a:rPr kumimoji="1" lang="en-US" altLang="zh-CN" sz="1800" dirty="0">
                  <a:solidFill>
                    <a:schemeClr val="tx1"/>
                  </a:solidFill>
                  <a:latin typeface="Times New Roman" panose="02020603050405020304" pitchFamily="18" charset="0"/>
                  <a:sym typeface="MT Extra" panose="05050102010205020202" pitchFamily="18" charset="2"/>
                </a:rPr>
                <a:t>     </a:t>
              </a: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sym typeface="MT Extra" panose="05050102010205020202" pitchFamily="18" charset="2"/>
                </a:rPr>
                <a:t></a:t>
              </a:r>
              <a:r>
                <a:rPr kumimoji="1" lang="en-US" altLang="zh-CN" sz="1800" dirty="0">
                  <a:solidFill>
                    <a:schemeClr val="tx1"/>
                  </a:solidFill>
                  <a:latin typeface="Times New Roman" panose="02020603050405020304" pitchFamily="18" charset="0"/>
                  <a:sym typeface="MT Extra" panose="05050102010205020202" pitchFamily="18" charset="2"/>
                </a:rPr>
                <a:t> </a:t>
              </a:r>
            </a:p>
          </p:txBody>
        </p:sp>
      </p:grpSp>
      <p:sp>
        <p:nvSpPr>
          <p:cNvPr id="7" name="Text Box 11">
            <a:extLst>
              <a:ext uri="{FF2B5EF4-FFF2-40B4-BE49-F238E27FC236}">
                <a16:creationId xmlns:a16="http://schemas.microsoft.com/office/drawing/2014/main" id="{ABBF8D05-D310-A1A2-82E7-082BC0FD51CF}"/>
              </a:ext>
            </a:extLst>
          </p:cNvPr>
          <p:cNvSpPr txBox="1">
            <a:spLocks noChangeArrowheads="1"/>
          </p:cNvSpPr>
          <p:nvPr/>
        </p:nvSpPr>
        <p:spPr bwMode="auto">
          <a:xfrm>
            <a:off x="8044902" y="5396396"/>
            <a:ext cx="215265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共享变量的两个程序</a:t>
            </a:r>
          </a:p>
        </p:txBody>
      </p:sp>
    </p:spTree>
    <p:extLst>
      <p:ext uri="{BB962C8B-B14F-4D97-AF65-F5344CB8AC3E}">
        <p14:creationId xmlns:p14="http://schemas.microsoft.com/office/powerpoint/2010/main" val="39327872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4" name="Rectangle 3">
            <a:extLst>
              <a:ext uri="{FF2B5EF4-FFF2-40B4-BE49-F238E27FC236}">
                <a16:creationId xmlns:a16="http://schemas.microsoft.com/office/drawing/2014/main" id="{1390D5F6-FF12-ED6A-BE11-E64402A08AA5}"/>
              </a:ext>
            </a:extLst>
          </p:cNvPr>
          <p:cNvSpPr>
            <a:spLocks noChangeArrowheads="1"/>
          </p:cNvSpPr>
          <p:nvPr/>
        </p:nvSpPr>
        <p:spPr bwMode="auto">
          <a:xfrm>
            <a:off x="877753" y="830079"/>
            <a:ext cx="801528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调度分派结构图         </a:t>
            </a:r>
          </a:p>
        </p:txBody>
      </p:sp>
      <p:grpSp>
        <p:nvGrpSpPr>
          <p:cNvPr id="5" name="Group 5">
            <a:extLst>
              <a:ext uri="{FF2B5EF4-FFF2-40B4-BE49-F238E27FC236}">
                <a16:creationId xmlns:a16="http://schemas.microsoft.com/office/drawing/2014/main" id="{11DEC176-7169-6D46-A13E-050BD8210D10}"/>
              </a:ext>
            </a:extLst>
          </p:cNvPr>
          <p:cNvGrpSpPr>
            <a:grpSpLocks/>
          </p:cNvGrpSpPr>
          <p:nvPr/>
        </p:nvGrpSpPr>
        <p:grpSpPr bwMode="auto">
          <a:xfrm>
            <a:off x="2614478" y="1522229"/>
            <a:ext cx="7070725" cy="3986213"/>
            <a:chOff x="528" y="1038"/>
            <a:chExt cx="4454" cy="2511"/>
          </a:xfrm>
        </p:grpSpPr>
        <p:sp>
          <p:nvSpPr>
            <p:cNvPr id="6" name="Rectangle 6">
              <a:extLst>
                <a:ext uri="{FF2B5EF4-FFF2-40B4-BE49-F238E27FC236}">
                  <a16:creationId xmlns:a16="http://schemas.microsoft.com/office/drawing/2014/main" id="{451348D6-2E75-BE53-EB5D-D28BA57B7050}"/>
                </a:ext>
              </a:extLst>
            </p:cNvPr>
            <p:cNvSpPr>
              <a:spLocks noChangeArrowheads="1"/>
            </p:cNvSpPr>
            <p:nvPr/>
          </p:nvSpPr>
          <p:spPr bwMode="auto">
            <a:xfrm>
              <a:off x="528" y="2046"/>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ready_q</a:t>
              </a:r>
              <a:endParaRPr kumimoji="1" lang="en-US" altLang="zh-CN" sz="1600" b="1">
                <a:solidFill>
                  <a:schemeClr val="tx1"/>
                </a:solidFill>
                <a:latin typeface="Times New Roman" panose="02020603050405020304" pitchFamily="18" charset="0"/>
              </a:endParaRPr>
            </a:p>
          </p:txBody>
        </p:sp>
        <p:sp>
          <p:nvSpPr>
            <p:cNvPr id="7" name="Rectangle 7">
              <a:extLst>
                <a:ext uri="{FF2B5EF4-FFF2-40B4-BE49-F238E27FC236}">
                  <a16:creationId xmlns:a16="http://schemas.microsoft.com/office/drawing/2014/main" id="{D0881341-66DD-B3BB-A2FE-C8B31923D1D4}"/>
                </a:ext>
              </a:extLst>
            </p:cNvPr>
            <p:cNvSpPr>
              <a:spLocks noChangeArrowheads="1"/>
            </p:cNvSpPr>
            <p:nvPr/>
          </p:nvSpPr>
          <p:spPr bwMode="auto">
            <a:xfrm>
              <a:off x="1791" y="1038"/>
              <a:ext cx="2049" cy="59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Rectangle 8">
              <a:extLst>
                <a:ext uri="{FF2B5EF4-FFF2-40B4-BE49-F238E27FC236}">
                  <a16:creationId xmlns:a16="http://schemas.microsoft.com/office/drawing/2014/main" id="{1E8349B5-B190-C921-9135-094CD6B5779D}"/>
                </a:ext>
              </a:extLst>
            </p:cNvPr>
            <p:cNvSpPr>
              <a:spLocks noChangeArrowheads="1"/>
            </p:cNvSpPr>
            <p:nvPr/>
          </p:nvSpPr>
          <p:spPr bwMode="auto">
            <a:xfrm>
              <a:off x="2400" y="1086"/>
              <a:ext cx="7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scheduler</a:t>
              </a:r>
              <a:endParaRPr kumimoji="1" lang="en-US" altLang="zh-CN" sz="1600" b="1">
                <a:solidFill>
                  <a:schemeClr val="tx1"/>
                </a:solidFill>
                <a:latin typeface="Times New Roman" panose="02020603050405020304" pitchFamily="18" charset="0"/>
              </a:endParaRPr>
            </a:p>
          </p:txBody>
        </p:sp>
        <p:sp>
          <p:nvSpPr>
            <p:cNvPr id="9" name="Rectangle 9">
              <a:extLst>
                <a:ext uri="{FF2B5EF4-FFF2-40B4-BE49-F238E27FC236}">
                  <a16:creationId xmlns:a16="http://schemas.microsoft.com/office/drawing/2014/main" id="{8A481B2F-61F0-CEC2-528C-C1FDA1BA7019}"/>
                </a:ext>
              </a:extLst>
            </p:cNvPr>
            <p:cNvSpPr>
              <a:spLocks noChangeArrowheads="1"/>
            </p:cNvSpPr>
            <p:nvPr/>
          </p:nvSpPr>
          <p:spPr bwMode="auto">
            <a:xfrm>
              <a:off x="1852" y="1374"/>
              <a:ext cx="15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susp      wakeup      receive   </a:t>
              </a:r>
              <a:endParaRPr kumimoji="1" lang="en-US" altLang="zh-CN" sz="1600" b="1">
                <a:solidFill>
                  <a:schemeClr val="tx1"/>
                </a:solidFill>
                <a:latin typeface="Times New Roman" panose="02020603050405020304" pitchFamily="18" charset="0"/>
              </a:endParaRPr>
            </a:p>
          </p:txBody>
        </p:sp>
        <p:sp>
          <p:nvSpPr>
            <p:cNvPr id="10" name="Rectangle 10">
              <a:extLst>
                <a:ext uri="{FF2B5EF4-FFF2-40B4-BE49-F238E27FC236}">
                  <a16:creationId xmlns:a16="http://schemas.microsoft.com/office/drawing/2014/main" id="{CB2FA6A8-4D04-C902-30DB-F14A23B37CF7}"/>
                </a:ext>
              </a:extLst>
            </p:cNvPr>
            <p:cNvSpPr>
              <a:spLocks noChangeArrowheads="1"/>
            </p:cNvSpPr>
            <p:nvPr/>
          </p:nvSpPr>
          <p:spPr bwMode="auto">
            <a:xfrm>
              <a:off x="3501" y="141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rPr>
                <a:t>L</a:t>
              </a:r>
              <a:endParaRPr kumimoji="1" lang="en-US" altLang="zh-CN" sz="1600" b="1">
                <a:solidFill>
                  <a:schemeClr val="tx1"/>
                </a:solidFill>
                <a:latin typeface="Times New Roman" panose="02020603050405020304" pitchFamily="18" charset="0"/>
              </a:endParaRPr>
            </a:p>
          </p:txBody>
        </p:sp>
        <p:grpSp>
          <p:nvGrpSpPr>
            <p:cNvPr id="11" name="Group 11">
              <a:extLst>
                <a:ext uri="{FF2B5EF4-FFF2-40B4-BE49-F238E27FC236}">
                  <a16:creationId xmlns:a16="http://schemas.microsoft.com/office/drawing/2014/main" id="{982AC4D2-832F-4A38-ED41-E213F4FB504E}"/>
                </a:ext>
              </a:extLst>
            </p:cNvPr>
            <p:cNvGrpSpPr>
              <a:grpSpLocks/>
            </p:cNvGrpSpPr>
            <p:nvPr/>
          </p:nvGrpSpPr>
          <p:grpSpPr bwMode="auto">
            <a:xfrm>
              <a:off x="4032" y="1998"/>
              <a:ext cx="368" cy="343"/>
              <a:chOff x="4032" y="1728"/>
              <a:chExt cx="368" cy="343"/>
            </a:xfrm>
          </p:grpSpPr>
          <p:sp>
            <p:nvSpPr>
              <p:cNvPr id="39" name="Oval 12">
                <a:extLst>
                  <a:ext uri="{FF2B5EF4-FFF2-40B4-BE49-F238E27FC236}">
                    <a16:creationId xmlns:a16="http://schemas.microsoft.com/office/drawing/2014/main" id="{4DD4AD4D-6329-1A4B-E407-1546FC3433AC}"/>
                  </a:ext>
                </a:extLst>
              </p:cNvPr>
              <p:cNvSpPr>
                <a:spLocks noChangeArrowheads="1"/>
              </p:cNvSpPr>
              <p:nvPr/>
            </p:nvSpPr>
            <p:spPr bwMode="auto">
              <a:xfrm>
                <a:off x="4032" y="1728"/>
                <a:ext cx="368"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0" name="Rectangle 13">
                <a:extLst>
                  <a:ext uri="{FF2B5EF4-FFF2-40B4-BE49-F238E27FC236}">
                    <a16:creationId xmlns:a16="http://schemas.microsoft.com/office/drawing/2014/main" id="{51687553-0F1E-F3C3-63FF-95698592790F}"/>
                  </a:ext>
                </a:extLst>
              </p:cNvPr>
              <p:cNvSpPr>
                <a:spLocks noChangeArrowheads="1"/>
              </p:cNvSpPr>
              <p:nvPr/>
            </p:nvSpPr>
            <p:spPr bwMode="auto">
              <a:xfrm>
                <a:off x="4032" y="172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1" name="Rectangle 14">
                <a:extLst>
                  <a:ext uri="{FF2B5EF4-FFF2-40B4-BE49-F238E27FC236}">
                    <a16:creationId xmlns:a16="http://schemas.microsoft.com/office/drawing/2014/main" id="{8D324395-7136-A3D7-E48A-16C0D6C17D0D}"/>
                  </a:ext>
                </a:extLst>
              </p:cNvPr>
              <p:cNvSpPr>
                <a:spLocks noChangeArrowheads="1"/>
              </p:cNvSpPr>
              <p:nvPr/>
            </p:nvSpPr>
            <p:spPr bwMode="auto">
              <a:xfrm>
                <a:off x="4089" y="178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grpSp>
        <p:sp>
          <p:nvSpPr>
            <p:cNvPr id="12" name="Rectangle 15">
              <a:extLst>
                <a:ext uri="{FF2B5EF4-FFF2-40B4-BE49-F238E27FC236}">
                  <a16:creationId xmlns:a16="http://schemas.microsoft.com/office/drawing/2014/main" id="{77812759-C38A-134C-4E47-A5A5AD854718}"/>
                </a:ext>
              </a:extLst>
            </p:cNvPr>
            <p:cNvSpPr>
              <a:spLocks noChangeArrowheads="1"/>
            </p:cNvSpPr>
            <p:nvPr/>
          </p:nvSpPr>
          <p:spPr bwMode="auto">
            <a:xfrm>
              <a:off x="4781" y="2064"/>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13" name="Oval 16">
              <a:extLst>
                <a:ext uri="{FF2B5EF4-FFF2-40B4-BE49-F238E27FC236}">
                  <a16:creationId xmlns:a16="http://schemas.microsoft.com/office/drawing/2014/main" id="{91435037-3AF9-FCAA-C1DF-B0B89BF9DA7B}"/>
                </a:ext>
              </a:extLst>
            </p:cNvPr>
            <p:cNvSpPr>
              <a:spLocks noChangeArrowheads="1"/>
            </p:cNvSpPr>
            <p:nvPr/>
          </p:nvSpPr>
          <p:spPr bwMode="auto">
            <a:xfrm>
              <a:off x="3328" y="1998"/>
              <a:ext cx="368"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4" name="Rectangle 17">
              <a:extLst>
                <a:ext uri="{FF2B5EF4-FFF2-40B4-BE49-F238E27FC236}">
                  <a16:creationId xmlns:a16="http://schemas.microsoft.com/office/drawing/2014/main" id="{694728F4-0F47-33A8-AEBB-92934D7B3AC7}"/>
                </a:ext>
              </a:extLst>
            </p:cNvPr>
            <p:cNvSpPr>
              <a:spLocks noChangeArrowheads="1"/>
            </p:cNvSpPr>
            <p:nvPr/>
          </p:nvSpPr>
          <p:spPr bwMode="auto">
            <a:xfrm>
              <a:off x="3328"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Rectangle 18">
              <a:extLst>
                <a:ext uri="{FF2B5EF4-FFF2-40B4-BE49-F238E27FC236}">
                  <a16:creationId xmlns:a16="http://schemas.microsoft.com/office/drawing/2014/main" id="{23FE55F7-DCD7-3042-1B53-58D1073C6E1C}"/>
                </a:ext>
              </a:extLst>
            </p:cNvPr>
            <p:cNvSpPr>
              <a:spLocks noChangeArrowheads="1"/>
            </p:cNvSpPr>
            <p:nvPr/>
          </p:nvSpPr>
          <p:spPr bwMode="auto">
            <a:xfrm>
              <a:off x="3385"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16" name="Oval 19">
              <a:extLst>
                <a:ext uri="{FF2B5EF4-FFF2-40B4-BE49-F238E27FC236}">
                  <a16:creationId xmlns:a16="http://schemas.microsoft.com/office/drawing/2014/main" id="{66E860C1-ED80-279D-BD81-36B4301FA130}"/>
                </a:ext>
              </a:extLst>
            </p:cNvPr>
            <p:cNvSpPr>
              <a:spLocks noChangeArrowheads="1"/>
            </p:cNvSpPr>
            <p:nvPr/>
          </p:nvSpPr>
          <p:spPr bwMode="auto">
            <a:xfrm>
              <a:off x="2592" y="1998"/>
              <a:ext cx="368"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7" name="Rectangle 20">
              <a:extLst>
                <a:ext uri="{FF2B5EF4-FFF2-40B4-BE49-F238E27FC236}">
                  <a16:creationId xmlns:a16="http://schemas.microsoft.com/office/drawing/2014/main" id="{8F81EAEE-70F9-1C52-91FC-C2F329CC6F65}"/>
                </a:ext>
              </a:extLst>
            </p:cNvPr>
            <p:cNvSpPr>
              <a:spLocks noChangeArrowheads="1"/>
            </p:cNvSpPr>
            <p:nvPr/>
          </p:nvSpPr>
          <p:spPr bwMode="auto">
            <a:xfrm>
              <a:off x="259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8" name="Rectangle 21">
              <a:extLst>
                <a:ext uri="{FF2B5EF4-FFF2-40B4-BE49-F238E27FC236}">
                  <a16:creationId xmlns:a16="http://schemas.microsoft.com/office/drawing/2014/main" id="{35F4AFF5-D328-6396-0F8C-CB094DB94200}"/>
                </a:ext>
              </a:extLst>
            </p:cNvPr>
            <p:cNvSpPr>
              <a:spLocks noChangeArrowheads="1"/>
            </p:cNvSpPr>
            <p:nvPr/>
          </p:nvSpPr>
          <p:spPr bwMode="auto">
            <a:xfrm>
              <a:off x="264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19" name="Oval 22">
              <a:extLst>
                <a:ext uri="{FF2B5EF4-FFF2-40B4-BE49-F238E27FC236}">
                  <a16:creationId xmlns:a16="http://schemas.microsoft.com/office/drawing/2014/main" id="{3E1B11D0-51C6-3A18-6BEF-FC630F2709E7}"/>
                </a:ext>
              </a:extLst>
            </p:cNvPr>
            <p:cNvSpPr>
              <a:spLocks noChangeArrowheads="1"/>
            </p:cNvSpPr>
            <p:nvPr/>
          </p:nvSpPr>
          <p:spPr bwMode="auto">
            <a:xfrm>
              <a:off x="1872" y="1998"/>
              <a:ext cx="368"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0" name="Rectangle 23">
              <a:extLst>
                <a:ext uri="{FF2B5EF4-FFF2-40B4-BE49-F238E27FC236}">
                  <a16:creationId xmlns:a16="http://schemas.microsoft.com/office/drawing/2014/main" id="{4ABFF0A7-48D5-1580-A408-DB52B2464AAB}"/>
                </a:ext>
              </a:extLst>
            </p:cNvPr>
            <p:cNvSpPr>
              <a:spLocks noChangeArrowheads="1"/>
            </p:cNvSpPr>
            <p:nvPr/>
          </p:nvSpPr>
          <p:spPr bwMode="auto">
            <a:xfrm>
              <a:off x="187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1" name="Rectangle 24">
              <a:extLst>
                <a:ext uri="{FF2B5EF4-FFF2-40B4-BE49-F238E27FC236}">
                  <a16:creationId xmlns:a16="http://schemas.microsoft.com/office/drawing/2014/main" id="{D5C9F87A-CDB3-2EA2-6993-3E0B86E7FACF}"/>
                </a:ext>
              </a:extLst>
            </p:cNvPr>
            <p:cNvSpPr>
              <a:spLocks noChangeArrowheads="1"/>
            </p:cNvSpPr>
            <p:nvPr/>
          </p:nvSpPr>
          <p:spPr bwMode="auto">
            <a:xfrm>
              <a:off x="192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2" name="Oval 25">
              <a:extLst>
                <a:ext uri="{FF2B5EF4-FFF2-40B4-BE49-F238E27FC236}">
                  <a16:creationId xmlns:a16="http://schemas.microsoft.com/office/drawing/2014/main" id="{5C151018-36BA-5569-CCCE-757E2D98A31F}"/>
                </a:ext>
              </a:extLst>
            </p:cNvPr>
            <p:cNvSpPr>
              <a:spLocks noChangeArrowheads="1"/>
            </p:cNvSpPr>
            <p:nvPr/>
          </p:nvSpPr>
          <p:spPr bwMode="auto">
            <a:xfrm>
              <a:off x="1152" y="1998"/>
              <a:ext cx="368"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3" name="Rectangle 26">
              <a:extLst>
                <a:ext uri="{FF2B5EF4-FFF2-40B4-BE49-F238E27FC236}">
                  <a16:creationId xmlns:a16="http://schemas.microsoft.com/office/drawing/2014/main" id="{9757F189-D6F4-198F-24A0-7594F9C22E73}"/>
                </a:ext>
              </a:extLst>
            </p:cNvPr>
            <p:cNvSpPr>
              <a:spLocks noChangeArrowheads="1"/>
            </p:cNvSpPr>
            <p:nvPr/>
          </p:nvSpPr>
          <p:spPr bwMode="auto">
            <a:xfrm>
              <a:off x="115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4" name="Rectangle 27">
              <a:extLst>
                <a:ext uri="{FF2B5EF4-FFF2-40B4-BE49-F238E27FC236}">
                  <a16:creationId xmlns:a16="http://schemas.microsoft.com/office/drawing/2014/main" id="{6ADF1FD6-9794-580F-AA93-4BDA51BF113C}"/>
                </a:ext>
              </a:extLst>
            </p:cNvPr>
            <p:cNvSpPr>
              <a:spLocks noChangeArrowheads="1"/>
            </p:cNvSpPr>
            <p:nvPr/>
          </p:nvSpPr>
          <p:spPr bwMode="auto">
            <a:xfrm>
              <a:off x="120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5" name="Line 28">
              <a:extLst>
                <a:ext uri="{FF2B5EF4-FFF2-40B4-BE49-F238E27FC236}">
                  <a16:creationId xmlns:a16="http://schemas.microsoft.com/office/drawing/2014/main" id="{82B6B85E-C13E-2822-5B25-05B9DCBFBF44}"/>
                </a:ext>
              </a:extLst>
            </p:cNvPr>
            <p:cNvSpPr>
              <a:spLocks noChangeShapeType="1"/>
            </p:cNvSpPr>
            <p:nvPr/>
          </p:nvSpPr>
          <p:spPr bwMode="auto">
            <a:xfrm>
              <a:off x="1776" y="1326"/>
              <a:ext cx="20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6" name="Line 29">
              <a:extLst>
                <a:ext uri="{FF2B5EF4-FFF2-40B4-BE49-F238E27FC236}">
                  <a16:creationId xmlns:a16="http://schemas.microsoft.com/office/drawing/2014/main" id="{10A5611B-807E-870C-0ADE-BF422BF89681}"/>
                </a:ext>
              </a:extLst>
            </p:cNvPr>
            <p:cNvSpPr>
              <a:spLocks noChangeShapeType="1"/>
            </p:cNvSpPr>
            <p:nvPr/>
          </p:nvSpPr>
          <p:spPr bwMode="auto">
            <a:xfrm>
              <a:off x="2784" y="1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7" name="Line 30">
              <a:extLst>
                <a:ext uri="{FF2B5EF4-FFF2-40B4-BE49-F238E27FC236}">
                  <a16:creationId xmlns:a16="http://schemas.microsoft.com/office/drawing/2014/main" id="{EFD10812-76D6-CE23-66CF-DC14317CB61D}"/>
                </a:ext>
              </a:extLst>
            </p:cNvPr>
            <p:cNvSpPr>
              <a:spLocks noChangeShapeType="1"/>
            </p:cNvSpPr>
            <p:nvPr/>
          </p:nvSpPr>
          <p:spPr bwMode="auto">
            <a:xfrm>
              <a:off x="3360" y="1326"/>
              <a:ext cx="0" cy="3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8" name="Line 31">
              <a:extLst>
                <a:ext uri="{FF2B5EF4-FFF2-40B4-BE49-F238E27FC236}">
                  <a16:creationId xmlns:a16="http://schemas.microsoft.com/office/drawing/2014/main" id="{34342737-2946-6CEF-D192-2A4AEDABCFAD}"/>
                </a:ext>
              </a:extLst>
            </p:cNvPr>
            <p:cNvSpPr>
              <a:spLocks noChangeShapeType="1"/>
            </p:cNvSpPr>
            <p:nvPr/>
          </p:nvSpPr>
          <p:spPr bwMode="auto">
            <a:xfrm>
              <a:off x="2784" y="1614"/>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9" name="Line 32">
              <a:extLst>
                <a:ext uri="{FF2B5EF4-FFF2-40B4-BE49-F238E27FC236}">
                  <a16:creationId xmlns:a16="http://schemas.microsoft.com/office/drawing/2014/main" id="{1F9299F9-829B-E78B-BDB6-033C277C8DD8}"/>
                </a:ext>
              </a:extLst>
            </p:cNvPr>
            <p:cNvSpPr>
              <a:spLocks noChangeShapeType="1"/>
            </p:cNvSpPr>
            <p:nvPr/>
          </p:nvSpPr>
          <p:spPr bwMode="auto">
            <a:xfrm>
              <a:off x="2784" y="2334"/>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0" name="Text Box 33">
              <a:extLst>
                <a:ext uri="{FF2B5EF4-FFF2-40B4-BE49-F238E27FC236}">
                  <a16:creationId xmlns:a16="http://schemas.microsoft.com/office/drawing/2014/main" id="{472577B2-E64A-E44A-6B84-5A05DDC5AD12}"/>
                </a:ext>
              </a:extLst>
            </p:cNvPr>
            <p:cNvSpPr txBox="1">
              <a:spLocks noChangeArrowheads="1"/>
            </p:cNvSpPr>
            <p:nvPr/>
          </p:nvSpPr>
          <p:spPr bwMode="auto">
            <a:xfrm>
              <a:off x="2160" y="2718"/>
              <a:ext cx="1248" cy="2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dispatcher</a:t>
              </a:r>
            </a:p>
          </p:txBody>
        </p:sp>
        <p:sp>
          <p:nvSpPr>
            <p:cNvPr id="31" name="Text Box 34">
              <a:extLst>
                <a:ext uri="{FF2B5EF4-FFF2-40B4-BE49-F238E27FC236}">
                  <a16:creationId xmlns:a16="http://schemas.microsoft.com/office/drawing/2014/main" id="{C1B798B8-7473-1B16-F0A2-42A54D599AC2}"/>
                </a:ext>
              </a:extLst>
            </p:cNvPr>
            <p:cNvSpPr txBox="1">
              <a:spLocks noChangeArrowheads="1"/>
            </p:cNvSpPr>
            <p:nvPr/>
          </p:nvSpPr>
          <p:spPr bwMode="auto">
            <a:xfrm>
              <a:off x="2325" y="3336"/>
              <a:ext cx="912" cy="2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CPU</a:t>
              </a:r>
            </a:p>
          </p:txBody>
        </p:sp>
        <p:sp>
          <p:nvSpPr>
            <p:cNvPr id="32" name="Line 35">
              <a:extLst>
                <a:ext uri="{FF2B5EF4-FFF2-40B4-BE49-F238E27FC236}">
                  <a16:creationId xmlns:a16="http://schemas.microsoft.com/office/drawing/2014/main" id="{BD3A7548-BB1E-E4D4-C5CF-21692CD803BE}"/>
                </a:ext>
              </a:extLst>
            </p:cNvPr>
            <p:cNvSpPr>
              <a:spLocks noChangeShapeType="1"/>
            </p:cNvSpPr>
            <p:nvPr/>
          </p:nvSpPr>
          <p:spPr bwMode="auto">
            <a:xfrm>
              <a:off x="2784" y="2952"/>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3" name="Line 36">
              <a:extLst>
                <a:ext uri="{FF2B5EF4-FFF2-40B4-BE49-F238E27FC236}">
                  <a16:creationId xmlns:a16="http://schemas.microsoft.com/office/drawing/2014/main" id="{7C06C0B2-12DC-BB1A-EE9D-7C463C5527F3}"/>
                </a:ext>
              </a:extLst>
            </p:cNvPr>
            <p:cNvSpPr>
              <a:spLocks noChangeShapeType="1"/>
            </p:cNvSpPr>
            <p:nvPr/>
          </p:nvSpPr>
          <p:spPr bwMode="auto">
            <a:xfrm>
              <a:off x="1518" y="2158"/>
              <a:ext cx="33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4" name="Line 37">
              <a:extLst>
                <a:ext uri="{FF2B5EF4-FFF2-40B4-BE49-F238E27FC236}">
                  <a16:creationId xmlns:a16="http://schemas.microsoft.com/office/drawing/2014/main" id="{28388E8A-DBA6-0AC0-AAEB-DF8FAD12F2E3}"/>
                </a:ext>
              </a:extLst>
            </p:cNvPr>
            <p:cNvSpPr>
              <a:spLocks noChangeShapeType="1"/>
            </p:cNvSpPr>
            <p:nvPr/>
          </p:nvSpPr>
          <p:spPr bwMode="auto">
            <a:xfrm>
              <a:off x="2239" y="2168"/>
              <a:ext cx="33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5" name="Line 38">
              <a:extLst>
                <a:ext uri="{FF2B5EF4-FFF2-40B4-BE49-F238E27FC236}">
                  <a16:creationId xmlns:a16="http://schemas.microsoft.com/office/drawing/2014/main" id="{8CD36CF4-B4AD-C46F-DC52-299174070755}"/>
                </a:ext>
              </a:extLst>
            </p:cNvPr>
            <p:cNvSpPr>
              <a:spLocks noChangeShapeType="1"/>
            </p:cNvSpPr>
            <p:nvPr/>
          </p:nvSpPr>
          <p:spPr bwMode="auto">
            <a:xfrm>
              <a:off x="2969" y="2169"/>
              <a:ext cx="33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6" name="Line 39">
              <a:extLst>
                <a:ext uri="{FF2B5EF4-FFF2-40B4-BE49-F238E27FC236}">
                  <a16:creationId xmlns:a16="http://schemas.microsoft.com/office/drawing/2014/main" id="{DA08BAA6-1EB0-CD03-7DC4-0DE5398B1FD1}"/>
                </a:ext>
              </a:extLst>
            </p:cNvPr>
            <p:cNvSpPr>
              <a:spLocks noChangeShapeType="1"/>
            </p:cNvSpPr>
            <p:nvPr/>
          </p:nvSpPr>
          <p:spPr bwMode="auto">
            <a:xfrm>
              <a:off x="3681" y="2170"/>
              <a:ext cx="33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7" name="Line 40">
              <a:extLst>
                <a:ext uri="{FF2B5EF4-FFF2-40B4-BE49-F238E27FC236}">
                  <a16:creationId xmlns:a16="http://schemas.microsoft.com/office/drawing/2014/main" id="{35D529F3-3FAE-4CFC-365D-9D7DFA514F39}"/>
                </a:ext>
              </a:extLst>
            </p:cNvPr>
            <p:cNvSpPr>
              <a:spLocks noChangeShapeType="1"/>
            </p:cNvSpPr>
            <p:nvPr/>
          </p:nvSpPr>
          <p:spPr bwMode="auto">
            <a:xfrm>
              <a:off x="4384" y="2162"/>
              <a:ext cx="33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8" name="Line 41">
              <a:extLst>
                <a:ext uri="{FF2B5EF4-FFF2-40B4-BE49-F238E27FC236}">
                  <a16:creationId xmlns:a16="http://schemas.microsoft.com/office/drawing/2014/main" id="{FD6172C8-A3FA-DD3C-A10A-A076ABAE7965}"/>
                </a:ext>
              </a:extLst>
            </p:cNvPr>
            <p:cNvSpPr>
              <a:spLocks noChangeShapeType="1"/>
            </p:cNvSpPr>
            <p:nvPr/>
          </p:nvSpPr>
          <p:spPr bwMode="auto">
            <a:xfrm>
              <a:off x="2227" y="1327"/>
              <a:ext cx="0" cy="3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42" name="Text Box 44">
            <a:extLst>
              <a:ext uri="{FF2B5EF4-FFF2-40B4-BE49-F238E27FC236}">
                <a16:creationId xmlns:a16="http://schemas.microsoft.com/office/drawing/2014/main" id="{2D08655B-3371-0611-FD71-06C3C2997D5B}"/>
              </a:ext>
            </a:extLst>
          </p:cNvPr>
          <p:cNvSpPr txBox="1">
            <a:spLocks noChangeArrowheads="1"/>
          </p:cNvSpPr>
          <p:nvPr/>
        </p:nvSpPr>
        <p:spPr bwMode="auto">
          <a:xfrm>
            <a:off x="5189403" y="5703704"/>
            <a:ext cx="23114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a:t>
            </a:r>
            <a:r>
              <a:rPr lang="en-US" altLang="zh-CN" sz="1600" b="0">
                <a:solidFill>
                  <a:schemeClr val="tx1"/>
                </a:solidFill>
                <a:latin typeface="宋体" panose="02010600030101010101" pitchFamily="2" charset="-122"/>
              </a:rPr>
              <a:t>/</a:t>
            </a:r>
            <a:r>
              <a:rPr lang="zh-CN" altLang="en-US" sz="1600" b="0">
                <a:solidFill>
                  <a:schemeClr val="tx1"/>
                </a:solidFill>
                <a:latin typeface="宋体" panose="02010600030101010101" pitchFamily="2" charset="-122"/>
              </a:rPr>
              <a:t>分派结构</a:t>
            </a:r>
            <a:r>
              <a:rPr lang="zh-CN" altLang="en-US" sz="1600" b="0">
                <a:solidFill>
                  <a:schemeClr val="tx1"/>
                </a:solidFill>
                <a:latin typeface="Times New Roman" panose="02020603050405020304" pitchFamily="18" charset="0"/>
              </a:rPr>
              <a:t>示意图</a:t>
            </a:r>
          </a:p>
        </p:txBody>
      </p:sp>
    </p:spTree>
    <p:extLst>
      <p:ext uri="{BB962C8B-B14F-4D97-AF65-F5344CB8AC3E}">
        <p14:creationId xmlns:p14="http://schemas.microsoft.com/office/powerpoint/2010/main" val="7628819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58B2B63E-0F19-76C7-74DB-06F7DD9A4130}"/>
              </a:ext>
            </a:extLst>
          </p:cNvPr>
          <p:cNvSpPr>
            <a:spLocks noChangeArrowheads="1"/>
          </p:cNvSpPr>
          <p:nvPr/>
        </p:nvSpPr>
        <p:spPr bwMode="auto">
          <a:xfrm>
            <a:off x="978359" y="1641503"/>
            <a:ext cx="8464550" cy="448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进程管理的数据结构         </a:t>
            </a: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决定调度策略</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优先调度</a:t>
            </a:r>
            <a:r>
              <a:rPr lang="zh-CN" altLang="en-US" sz="2400" dirty="0">
                <a:effectLst/>
              </a:rPr>
              <a:t> </a:t>
            </a:r>
          </a:p>
          <a:p>
            <a:pPr eaLnBrk="1" hangingPunct="1">
              <a:lnSpc>
                <a:spcPct val="130000"/>
              </a:lnSpc>
              <a:buClr>
                <a:schemeClr val="tx2"/>
              </a:buClr>
              <a:buSzPct val="95000"/>
              <a:buFont typeface="Wingdings" panose="05000000000000000000" pitchFamily="2" charset="2"/>
              <a:buNone/>
              <a:defRPr/>
            </a:pPr>
            <a:r>
              <a:rPr lang="zh-CN" altLang="en-US" sz="2400" dirty="0">
                <a:effectLst/>
              </a:rPr>
              <a:t>     </a:t>
            </a:r>
            <a:r>
              <a:rPr lang="zh-CN" altLang="en-US" sz="2400" b="0" dirty="0">
                <a:solidFill>
                  <a:schemeClr val="tx1"/>
                </a:solidFill>
                <a:effectLst/>
                <a:latin typeface="Times New Roman" panose="02020603050405020304" pitchFamily="18" charset="0"/>
              </a:rPr>
              <a:t>就绪队列按进程优先级高低排序</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 先来先服务 </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就绪队列按进程来到的先后次序排序</a:t>
            </a: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实施处理机的分配和回收</a:t>
            </a:r>
          </a:p>
        </p:txBody>
      </p:sp>
      <p:sp>
        <p:nvSpPr>
          <p:cNvPr id="4" name="Rectangle 4">
            <a:extLst>
              <a:ext uri="{FF2B5EF4-FFF2-40B4-BE49-F238E27FC236}">
                <a16:creationId xmlns:a16="http://schemas.microsoft.com/office/drawing/2014/main" id="{D2047162-7555-A822-9D36-2F1A7B6FDADA}"/>
              </a:ext>
            </a:extLst>
          </p:cNvPr>
          <p:cNvSpPr>
            <a:spLocks noChangeArrowheads="1"/>
          </p:cNvSpPr>
          <p:nvPr/>
        </p:nvSpPr>
        <p:spPr bwMode="auto">
          <a:xfrm>
            <a:off x="487822" y="96999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进程调度的功能</a:t>
            </a:r>
          </a:p>
        </p:txBody>
      </p:sp>
    </p:spTree>
    <p:extLst>
      <p:ext uri="{BB962C8B-B14F-4D97-AF65-F5344CB8AC3E}">
        <p14:creationId xmlns:p14="http://schemas.microsoft.com/office/powerpoint/2010/main" val="2026897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3DB6F323-7254-AEFC-C4DF-35A11FBD84A2}"/>
              </a:ext>
            </a:extLst>
          </p:cNvPr>
          <p:cNvSpPr>
            <a:spLocks noChangeArrowheads="1"/>
          </p:cNvSpPr>
          <p:nvPr/>
        </p:nvSpPr>
        <p:spPr bwMode="auto">
          <a:xfrm>
            <a:off x="722770" y="1555750"/>
            <a:ext cx="10864627" cy="435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什么是调度方式</a:t>
            </a: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当一进程正在处理机上执行时，若有某个更为“重要而紧迫”的进程需要运行，系统如何分配处理机。</a:t>
            </a: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非剥夺方式</a:t>
            </a:r>
          </a:p>
          <a:p>
            <a:pPr eaLnBrk="1" hangingPunct="1">
              <a:lnSpc>
                <a:spcPct val="100000"/>
              </a:lnSpc>
              <a:spcBef>
                <a:spcPct val="20000"/>
              </a:spcBef>
              <a:buFontTx/>
              <a:buNone/>
              <a:defRPr/>
            </a:pPr>
            <a:r>
              <a:rPr lang="zh-CN" altLang="en-US" sz="2400" b="0" dirty="0">
                <a:solidFill>
                  <a:schemeClr val="tx1"/>
                </a:solidFill>
                <a:effectLst/>
                <a:latin typeface="Times New Roman" panose="02020603050405020304" pitchFamily="18" charset="0"/>
              </a:rPr>
              <a:t>       当“重要而紧迫”的进程来到时，让正在执行的进程继续执行，直到该进程完成或发生某事件而进入“完成”或“阻塞”状态时，才把处理机分配给“重要而紧迫”的进程。</a:t>
            </a: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剥夺方式</a:t>
            </a: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当“重要而紧迫”的进程来到时，便暂停正在执行的进程，立即把处理机分配给优先级更高的进程。</a:t>
            </a:r>
          </a:p>
        </p:txBody>
      </p:sp>
      <p:sp>
        <p:nvSpPr>
          <p:cNvPr id="4" name="Rectangle 4">
            <a:extLst>
              <a:ext uri="{FF2B5EF4-FFF2-40B4-BE49-F238E27FC236}">
                <a16:creationId xmlns:a16="http://schemas.microsoft.com/office/drawing/2014/main" id="{7A7561BA-BBDC-75A0-DAE7-37BC8AA48AE8}"/>
              </a:ext>
            </a:extLst>
          </p:cNvPr>
          <p:cNvSpPr>
            <a:spLocks noChangeArrowheads="1"/>
          </p:cNvSpPr>
          <p:nvPr/>
        </p:nvSpPr>
        <p:spPr bwMode="auto">
          <a:xfrm>
            <a:off x="217945" y="869950"/>
            <a:ext cx="6475413"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进程调度的方式</a:t>
            </a:r>
          </a:p>
        </p:txBody>
      </p:sp>
    </p:spTree>
    <p:extLst>
      <p:ext uri="{BB962C8B-B14F-4D97-AF65-F5344CB8AC3E}">
        <p14:creationId xmlns:p14="http://schemas.microsoft.com/office/powerpoint/2010/main" val="518375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14640C5C-097C-3522-AC22-0A9C8167C323}"/>
              </a:ext>
            </a:extLst>
          </p:cNvPr>
          <p:cNvSpPr>
            <a:spLocks noChangeArrowheads="1"/>
          </p:cNvSpPr>
          <p:nvPr/>
        </p:nvSpPr>
        <p:spPr bwMode="auto">
          <a:xfrm>
            <a:off x="978359" y="1487304"/>
            <a:ext cx="8450263" cy="505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进程优先数调度算法</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什么是进程优先数调度算法</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预先确定各进程的优先数，系统把处理机的使用权赋予就</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绪队列中具备最高优先权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优先数和一定的优先级相对应</a:t>
            </a:r>
            <a:r>
              <a:rPr lang="en-US" altLang="zh-CN" sz="2400" b="0" dirty="0">
                <a:solidFill>
                  <a:schemeClr val="tx1"/>
                </a:solidFill>
                <a:effectLst/>
                <a:latin typeface="Times New Roman" panose="02020603050405020304" pitchFamily="18" charset="0"/>
              </a:rPr>
              <a:t>)</a:t>
            </a:r>
          </a:p>
          <a:p>
            <a:pPr eaLnBrk="1" hangingPunct="1">
              <a:lnSpc>
                <a:spcPct val="120000"/>
              </a:lnSpc>
              <a:spcBef>
                <a:spcPct val="20000"/>
              </a:spcBef>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的就绪进程。</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优先数的分类及确定</a:t>
            </a: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宋体" panose="02010600030101010101" pitchFamily="2" charset="-122"/>
              </a:rPr>
              <a:t>ⅰ </a:t>
            </a:r>
            <a:r>
              <a:rPr lang="zh-CN" altLang="en-US" sz="2400" b="1" dirty="0">
                <a:solidFill>
                  <a:schemeClr val="tx1"/>
                </a:solidFill>
                <a:effectLst/>
                <a:latin typeface="Times New Roman" panose="02020603050405020304" pitchFamily="18" charset="0"/>
              </a:rPr>
              <a:t>静态优先数</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在进程被创建时确定，且一经确定后在整个进程运行</a:t>
            </a: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期间不再改变。</a:t>
            </a:r>
          </a:p>
        </p:txBody>
      </p:sp>
      <p:sp>
        <p:nvSpPr>
          <p:cNvPr id="4" name="Rectangle 4">
            <a:extLst>
              <a:ext uri="{FF2B5EF4-FFF2-40B4-BE49-F238E27FC236}">
                <a16:creationId xmlns:a16="http://schemas.microsoft.com/office/drawing/2014/main" id="{818D7744-93F6-2A08-DD10-E96F6C9030A6}"/>
              </a:ext>
            </a:extLst>
          </p:cNvPr>
          <p:cNvSpPr>
            <a:spLocks noChangeArrowheads="1"/>
          </p:cNvSpPr>
          <p:nvPr/>
        </p:nvSpPr>
        <p:spPr bwMode="auto">
          <a:xfrm>
            <a:off x="487822"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进程调度算法</a:t>
            </a:r>
          </a:p>
        </p:txBody>
      </p:sp>
    </p:spTree>
    <p:extLst>
      <p:ext uri="{BB962C8B-B14F-4D97-AF65-F5344CB8AC3E}">
        <p14:creationId xmlns:p14="http://schemas.microsoft.com/office/powerpoint/2010/main" val="321313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5" name="Rectangle 3">
            <a:extLst>
              <a:ext uri="{FF2B5EF4-FFF2-40B4-BE49-F238E27FC236}">
                <a16:creationId xmlns:a16="http://schemas.microsoft.com/office/drawing/2014/main" id="{59900CDD-2AB6-13AF-BE0E-DB53AD1F3D70}"/>
              </a:ext>
            </a:extLst>
          </p:cNvPr>
          <p:cNvSpPr>
            <a:spLocks noChangeArrowheads="1"/>
          </p:cNvSpPr>
          <p:nvPr/>
        </p:nvSpPr>
        <p:spPr bwMode="auto">
          <a:xfrm>
            <a:off x="181834" y="695168"/>
            <a:ext cx="8669337" cy="652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lvl="2" eaLnBrk="1" hangingPunct="1">
              <a:lnSpc>
                <a:spcPct val="130000"/>
              </a:lnSpc>
              <a:buFont typeface="Wingdings" panose="05000000000000000000" pitchFamily="2" charset="2"/>
              <a:buNone/>
            </a:pPr>
            <a:r>
              <a:rPr lang="en-US" altLang="zh-CN" b="1" dirty="0">
                <a:solidFill>
                  <a:schemeClr val="tx1"/>
                </a:solidFill>
                <a:latin typeface="宋体" panose="02010600030101010101" pitchFamily="2" charset="-122"/>
              </a:rPr>
              <a:t>ⅱ </a:t>
            </a:r>
            <a:r>
              <a:rPr lang="zh-CN" altLang="en-US" b="1" dirty="0">
                <a:solidFill>
                  <a:schemeClr val="tx1"/>
                </a:solidFill>
                <a:latin typeface="Times New Roman" panose="02020603050405020304" pitchFamily="18" charset="0"/>
              </a:rPr>
              <a:t>静态优先数的确定</a:t>
            </a: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优先数根据进程所需使用的资源来计算</a:t>
            </a: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优先数基于程序运行时间的估计</a:t>
            </a: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优先数基于进程的类型</a:t>
            </a:r>
          </a:p>
          <a:p>
            <a:pPr lvl="2" eaLnBrk="1" hangingPunct="1">
              <a:lnSpc>
                <a:spcPct val="130000"/>
              </a:lnSpc>
              <a:buFont typeface="Wingdings" panose="05000000000000000000" pitchFamily="2" charset="2"/>
              <a:buNone/>
            </a:pPr>
            <a:r>
              <a:rPr lang="en-US" altLang="zh-CN" b="1" dirty="0">
                <a:solidFill>
                  <a:schemeClr val="tx1"/>
                </a:solidFill>
                <a:latin typeface="宋体" panose="02010600030101010101" pitchFamily="2" charset="-122"/>
              </a:rPr>
              <a:t>ⅲ </a:t>
            </a:r>
            <a:r>
              <a:rPr lang="zh-CN" altLang="en-US" b="1" dirty="0">
                <a:solidFill>
                  <a:schemeClr val="tx1"/>
                </a:solidFill>
                <a:latin typeface="Times New Roman" panose="02020603050405020304" pitchFamily="18" charset="0"/>
              </a:rPr>
              <a:t>动态优先数</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进程优先数在进程运行期间可以改变。</a:t>
            </a:r>
          </a:p>
          <a:p>
            <a:pPr lvl="2">
              <a:lnSpc>
                <a:spcPct val="130000"/>
              </a:lnSpc>
              <a:buNone/>
              <a:defRPr/>
            </a:pPr>
            <a:r>
              <a:rPr lang="en-US" altLang="zh-CN" b="1" dirty="0">
                <a:solidFill>
                  <a:schemeClr val="tx1"/>
                </a:solidFill>
                <a:latin typeface="宋体" panose="02010600030101010101" pitchFamily="2" charset="-122"/>
              </a:rPr>
              <a:t>ⅳ </a:t>
            </a:r>
            <a:r>
              <a:rPr lang="zh-CN" altLang="en-US" b="1" dirty="0">
                <a:solidFill>
                  <a:schemeClr val="tx1"/>
                </a:solidFill>
                <a:latin typeface="宋体" panose="02010600030101010101" pitchFamily="2" charset="-122"/>
              </a:rPr>
              <a:t>动态优先数的确定</a:t>
            </a:r>
            <a:endParaRPr lang="en-US" altLang="zh-CN" b="1" dirty="0">
              <a:solidFill>
                <a:schemeClr val="tx1"/>
              </a:solidFill>
              <a:latin typeface="宋体" panose="02010600030101010101" pitchFamily="2" charset="-122"/>
            </a:endParaRP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进程使用</a:t>
            </a:r>
            <a:r>
              <a:rPr lang="en-US" altLang="zh-CN" sz="2400" dirty="0">
                <a:solidFill>
                  <a:prstClr val="black"/>
                </a:solidFill>
                <a:latin typeface="微软雅黑" panose="020B0503020204020204" pitchFamily="34" charset="-122"/>
                <a:ea typeface="微软雅黑" panose="020B0503020204020204" pitchFamily="34" charset="-122"/>
              </a:rPr>
              <a:t>CPU</a:t>
            </a:r>
            <a:r>
              <a:rPr lang="zh-CN" altLang="en-US" sz="2400" dirty="0">
                <a:solidFill>
                  <a:prstClr val="black"/>
                </a:solidFill>
                <a:latin typeface="微软雅黑" panose="020B0503020204020204" pitchFamily="34" charset="-122"/>
                <a:ea typeface="微软雅黑" panose="020B0503020204020204" pitchFamily="34" charset="-122"/>
              </a:rPr>
              <a:t>超过一定数值时，降低优先数</a:t>
            </a: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操作后，增加优先数</a:t>
            </a:r>
          </a:p>
          <a:p>
            <a:pPr marL="1714500" lvl="5"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进程等待时间超过一定数值时，提高优先数</a:t>
            </a:r>
            <a:r>
              <a:rPr lang="zh-CN" altLang="en-US" sz="2400" dirty="0">
                <a:solidFill>
                  <a:schemeClr val="tx1"/>
                </a:solidFill>
                <a:latin typeface="Times New Roman" panose="02020603050405020304" pitchFamily="18" charset="0"/>
              </a:rPr>
              <a:t>定</a:t>
            </a:r>
          </a:p>
          <a:p>
            <a:pPr marL="1714500" lvl="5" indent="-228600">
              <a:lnSpc>
                <a:spcPct val="150000"/>
              </a:lnSpc>
              <a:spcBef>
                <a:spcPts val="500"/>
              </a:spcBef>
              <a:buClr>
                <a:srgbClr val="FFC000"/>
              </a:buClr>
              <a:buFont typeface="Wingdings" panose="05000000000000000000" pitchFamily="2" charset="2"/>
              <a:buChar char="u"/>
              <a:defRPr/>
            </a:pPr>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2775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2B6CCC3E-33A7-5840-C6C4-7667DAB6C172}"/>
              </a:ext>
            </a:extLst>
          </p:cNvPr>
          <p:cNvSpPr>
            <a:spLocks noChangeArrowheads="1"/>
          </p:cNvSpPr>
          <p:nvPr/>
        </p:nvSpPr>
        <p:spPr bwMode="auto">
          <a:xfrm>
            <a:off x="589422" y="830079"/>
            <a:ext cx="9830926" cy="289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循环轮转调度算法</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什么是循环轮转调度算法</a:t>
            </a: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空闲时，选取就绪队列首元素，赋予一个时间片，当时间片用完时，该进程转为就绪态并进入就绪队列末端。</a:t>
            </a: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CC0000"/>
                </a:solidFill>
                <a:effectLst/>
                <a:latin typeface="Times New Roman" panose="02020603050405020304" pitchFamily="18" charset="0"/>
              </a:rPr>
              <a:t>      该队列排序的原则是什么？</a:t>
            </a:r>
          </a:p>
        </p:txBody>
      </p:sp>
      <p:grpSp>
        <p:nvGrpSpPr>
          <p:cNvPr id="4" name="Group 5">
            <a:extLst>
              <a:ext uri="{FF2B5EF4-FFF2-40B4-BE49-F238E27FC236}">
                <a16:creationId xmlns:a16="http://schemas.microsoft.com/office/drawing/2014/main" id="{4722E81E-81EC-2F00-21D2-5E40732607F0}"/>
              </a:ext>
            </a:extLst>
          </p:cNvPr>
          <p:cNvGrpSpPr>
            <a:grpSpLocks/>
          </p:cNvGrpSpPr>
          <p:nvPr/>
        </p:nvGrpSpPr>
        <p:grpSpPr bwMode="auto">
          <a:xfrm>
            <a:off x="1859422" y="3989569"/>
            <a:ext cx="7897813" cy="1876425"/>
            <a:chOff x="362" y="2429"/>
            <a:chExt cx="4975" cy="1182"/>
          </a:xfrm>
        </p:grpSpPr>
        <p:sp>
          <p:nvSpPr>
            <p:cNvPr id="5" name="Rectangle 6">
              <a:extLst>
                <a:ext uri="{FF2B5EF4-FFF2-40B4-BE49-F238E27FC236}">
                  <a16:creationId xmlns:a16="http://schemas.microsoft.com/office/drawing/2014/main" id="{C18E145A-3216-F784-1A8F-594E456E9529}"/>
                </a:ext>
              </a:extLst>
            </p:cNvPr>
            <p:cNvSpPr>
              <a:spLocks noChangeArrowheads="1"/>
            </p:cNvSpPr>
            <p:nvPr/>
          </p:nvSpPr>
          <p:spPr bwMode="auto">
            <a:xfrm>
              <a:off x="1934" y="2613"/>
              <a:ext cx="3084" cy="99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grpSp>
          <p:nvGrpSpPr>
            <p:cNvPr id="6" name="Group 7">
              <a:extLst>
                <a:ext uri="{FF2B5EF4-FFF2-40B4-BE49-F238E27FC236}">
                  <a16:creationId xmlns:a16="http://schemas.microsoft.com/office/drawing/2014/main" id="{1509E72A-DED3-1A3B-4FCD-F1AE5EA13075}"/>
                </a:ext>
              </a:extLst>
            </p:cNvPr>
            <p:cNvGrpSpPr>
              <a:grpSpLocks/>
            </p:cNvGrpSpPr>
            <p:nvPr/>
          </p:nvGrpSpPr>
          <p:grpSpPr bwMode="auto">
            <a:xfrm>
              <a:off x="4246" y="2931"/>
              <a:ext cx="503" cy="550"/>
              <a:chOff x="4032" y="768"/>
              <a:chExt cx="576" cy="624"/>
            </a:xfrm>
          </p:grpSpPr>
          <p:sp>
            <p:nvSpPr>
              <p:cNvPr id="52" name="Rectangle 8">
                <a:extLst>
                  <a:ext uri="{FF2B5EF4-FFF2-40B4-BE49-F238E27FC236}">
                    <a16:creationId xmlns:a16="http://schemas.microsoft.com/office/drawing/2014/main" id="{ADD2DBB1-15EA-9C61-1BE9-A23E9B220EB9}"/>
                  </a:ext>
                </a:extLst>
              </p:cNvPr>
              <p:cNvSpPr>
                <a:spLocks noChangeArrowheads="1"/>
              </p:cNvSpPr>
              <p:nvPr/>
            </p:nvSpPr>
            <p:spPr bwMode="auto">
              <a:xfrm>
                <a:off x="4032" y="768"/>
                <a:ext cx="576" cy="624"/>
              </a:xfrm>
              <a:prstGeom prst="rect">
                <a:avLst/>
              </a:prstGeom>
              <a:solidFill>
                <a:srgbClr val="FFFF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3" name="Line 9">
                <a:extLst>
                  <a:ext uri="{FF2B5EF4-FFF2-40B4-BE49-F238E27FC236}">
                    <a16:creationId xmlns:a16="http://schemas.microsoft.com/office/drawing/2014/main" id="{EA84CF09-0C74-A3D0-7790-95D10296080F}"/>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7" name="Group 10">
              <a:extLst>
                <a:ext uri="{FF2B5EF4-FFF2-40B4-BE49-F238E27FC236}">
                  <a16:creationId xmlns:a16="http://schemas.microsoft.com/office/drawing/2014/main" id="{984737C4-3770-84A9-F4E4-E51B211DBFE3}"/>
                </a:ext>
              </a:extLst>
            </p:cNvPr>
            <p:cNvGrpSpPr>
              <a:grpSpLocks/>
            </p:cNvGrpSpPr>
            <p:nvPr/>
          </p:nvGrpSpPr>
          <p:grpSpPr bwMode="auto">
            <a:xfrm>
              <a:off x="2987" y="2931"/>
              <a:ext cx="503" cy="550"/>
              <a:chOff x="4032" y="768"/>
              <a:chExt cx="576" cy="624"/>
            </a:xfrm>
          </p:grpSpPr>
          <p:sp>
            <p:nvSpPr>
              <p:cNvPr id="50" name="Rectangle 11">
                <a:extLst>
                  <a:ext uri="{FF2B5EF4-FFF2-40B4-BE49-F238E27FC236}">
                    <a16:creationId xmlns:a16="http://schemas.microsoft.com/office/drawing/2014/main" id="{6CB46CA5-F2B5-1F2C-C806-8AEC2BC24DF3}"/>
                  </a:ext>
                </a:extLst>
              </p:cNvPr>
              <p:cNvSpPr>
                <a:spLocks noChangeArrowheads="1"/>
              </p:cNvSpPr>
              <p:nvPr/>
            </p:nvSpPr>
            <p:spPr bwMode="auto">
              <a:xfrm>
                <a:off x="4032" y="768"/>
                <a:ext cx="576" cy="624"/>
              </a:xfrm>
              <a:prstGeom prst="rect">
                <a:avLst/>
              </a:prstGeom>
              <a:solidFill>
                <a:srgbClr val="FFFF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1" name="Line 12">
                <a:extLst>
                  <a:ext uri="{FF2B5EF4-FFF2-40B4-BE49-F238E27FC236}">
                    <a16:creationId xmlns:a16="http://schemas.microsoft.com/office/drawing/2014/main" id="{97EF6B36-FE24-29B8-8C65-41F5E73A9442}"/>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8" name="Group 13">
              <a:extLst>
                <a:ext uri="{FF2B5EF4-FFF2-40B4-BE49-F238E27FC236}">
                  <a16:creationId xmlns:a16="http://schemas.microsoft.com/office/drawing/2014/main" id="{7565EE94-8E33-5038-4821-5FB65673A7B0}"/>
                </a:ext>
              </a:extLst>
            </p:cNvPr>
            <p:cNvGrpSpPr>
              <a:grpSpLocks/>
            </p:cNvGrpSpPr>
            <p:nvPr/>
          </p:nvGrpSpPr>
          <p:grpSpPr bwMode="auto">
            <a:xfrm>
              <a:off x="2148" y="2931"/>
              <a:ext cx="503" cy="550"/>
              <a:chOff x="4032" y="768"/>
              <a:chExt cx="576" cy="624"/>
            </a:xfrm>
          </p:grpSpPr>
          <p:sp>
            <p:nvSpPr>
              <p:cNvPr id="48" name="Rectangle 14">
                <a:extLst>
                  <a:ext uri="{FF2B5EF4-FFF2-40B4-BE49-F238E27FC236}">
                    <a16:creationId xmlns:a16="http://schemas.microsoft.com/office/drawing/2014/main" id="{DBC5CEF5-BE60-BC37-92BF-E74DF774A55C}"/>
                  </a:ext>
                </a:extLst>
              </p:cNvPr>
              <p:cNvSpPr>
                <a:spLocks noChangeArrowheads="1"/>
              </p:cNvSpPr>
              <p:nvPr/>
            </p:nvSpPr>
            <p:spPr bwMode="auto">
              <a:xfrm>
                <a:off x="4032" y="768"/>
                <a:ext cx="576" cy="624"/>
              </a:xfrm>
              <a:prstGeom prst="rect">
                <a:avLst/>
              </a:prstGeom>
              <a:solidFill>
                <a:srgbClr val="FFFF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9" name="Line 15">
                <a:extLst>
                  <a:ext uri="{FF2B5EF4-FFF2-40B4-BE49-F238E27FC236}">
                    <a16:creationId xmlns:a16="http://schemas.microsoft.com/office/drawing/2014/main" id="{573ADE78-97B9-9C32-E3AD-51C60559D665}"/>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 name="Line 16">
              <a:extLst>
                <a:ext uri="{FF2B5EF4-FFF2-40B4-BE49-F238E27FC236}">
                  <a16:creationId xmlns:a16="http://schemas.microsoft.com/office/drawing/2014/main" id="{D149C085-63C8-F357-A365-30828507A24A}"/>
                </a:ext>
              </a:extLst>
            </p:cNvPr>
            <p:cNvSpPr>
              <a:spLocks noChangeShapeType="1"/>
            </p:cNvSpPr>
            <p:nvPr/>
          </p:nvSpPr>
          <p:spPr bwMode="auto">
            <a:xfrm>
              <a:off x="2568" y="3396"/>
              <a:ext cx="2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17">
              <a:extLst>
                <a:ext uri="{FF2B5EF4-FFF2-40B4-BE49-F238E27FC236}">
                  <a16:creationId xmlns:a16="http://schemas.microsoft.com/office/drawing/2014/main" id="{5635C480-F62E-CC32-2651-CC3EA4359580}"/>
                </a:ext>
              </a:extLst>
            </p:cNvPr>
            <p:cNvSpPr>
              <a:spLocks noChangeShapeType="1"/>
            </p:cNvSpPr>
            <p:nvPr/>
          </p:nvSpPr>
          <p:spPr bwMode="auto">
            <a:xfrm>
              <a:off x="2777" y="2930"/>
              <a:ext cx="21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Line 18">
              <a:extLst>
                <a:ext uri="{FF2B5EF4-FFF2-40B4-BE49-F238E27FC236}">
                  <a16:creationId xmlns:a16="http://schemas.microsoft.com/office/drawing/2014/main" id="{5B867B08-4394-3BCC-E83E-57CD08724067}"/>
                </a:ext>
              </a:extLst>
            </p:cNvPr>
            <p:cNvSpPr>
              <a:spLocks noChangeShapeType="1"/>
            </p:cNvSpPr>
            <p:nvPr/>
          </p:nvSpPr>
          <p:spPr bwMode="auto">
            <a:xfrm>
              <a:off x="2777" y="2930"/>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9">
              <a:extLst>
                <a:ext uri="{FF2B5EF4-FFF2-40B4-BE49-F238E27FC236}">
                  <a16:creationId xmlns:a16="http://schemas.microsoft.com/office/drawing/2014/main" id="{5E3B88AF-C97A-E3E3-FBFB-22875C85590A}"/>
                </a:ext>
              </a:extLst>
            </p:cNvPr>
            <p:cNvSpPr>
              <a:spLocks noChangeShapeType="1"/>
            </p:cNvSpPr>
            <p:nvPr/>
          </p:nvSpPr>
          <p:spPr bwMode="auto">
            <a:xfrm>
              <a:off x="3407" y="3418"/>
              <a:ext cx="2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20">
              <a:extLst>
                <a:ext uri="{FF2B5EF4-FFF2-40B4-BE49-F238E27FC236}">
                  <a16:creationId xmlns:a16="http://schemas.microsoft.com/office/drawing/2014/main" id="{436ABDE6-D0B7-8B4B-2209-1F509EEFD2C9}"/>
                </a:ext>
              </a:extLst>
            </p:cNvPr>
            <p:cNvSpPr>
              <a:spLocks noChangeShapeType="1"/>
            </p:cNvSpPr>
            <p:nvPr/>
          </p:nvSpPr>
          <p:spPr bwMode="auto">
            <a:xfrm>
              <a:off x="3616" y="2952"/>
              <a:ext cx="21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21">
              <a:extLst>
                <a:ext uri="{FF2B5EF4-FFF2-40B4-BE49-F238E27FC236}">
                  <a16:creationId xmlns:a16="http://schemas.microsoft.com/office/drawing/2014/main" id="{88644C09-8726-9EC4-FC1A-322AC0CC111B}"/>
                </a:ext>
              </a:extLst>
            </p:cNvPr>
            <p:cNvSpPr>
              <a:spLocks noChangeShapeType="1"/>
            </p:cNvSpPr>
            <p:nvPr/>
          </p:nvSpPr>
          <p:spPr bwMode="auto">
            <a:xfrm>
              <a:off x="3616" y="2952"/>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22">
              <a:extLst>
                <a:ext uri="{FF2B5EF4-FFF2-40B4-BE49-F238E27FC236}">
                  <a16:creationId xmlns:a16="http://schemas.microsoft.com/office/drawing/2014/main" id="{54CB8C9E-EDFF-A03C-E046-BA4FAAF65CBF}"/>
                </a:ext>
              </a:extLst>
            </p:cNvPr>
            <p:cNvSpPr>
              <a:spLocks noChangeShapeType="1"/>
            </p:cNvSpPr>
            <p:nvPr/>
          </p:nvSpPr>
          <p:spPr bwMode="auto">
            <a:xfrm>
              <a:off x="4036" y="2952"/>
              <a:ext cx="21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23">
              <a:extLst>
                <a:ext uri="{FF2B5EF4-FFF2-40B4-BE49-F238E27FC236}">
                  <a16:creationId xmlns:a16="http://schemas.microsoft.com/office/drawing/2014/main" id="{86D354F8-085A-0503-7BBF-A07FFE6DB2B0}"/>
                </a:ext>
              </a:extLst>
            </p:cNvPr>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p>
          </p:txBody>
        </p:sp>
        <p:grpSp>
          <p:nvGrpSpPr>
            <p:cNvPr id="17" name="Group 24">
              <a:extLst>
                <a:ext uri="{FF2B5EF4-FFF2-40B4-BE49-F238E27FC236}">
                  <a16:creationId xmlns:a16="http://schemas.microsoft.com/office/drawing/2014/main" id="{91EDF8F3-DB16-01E2-768B-509EBAD4F2D4}"/>
                </a:ext>
              </a:extLst>
            </p:cNvPr>
            <p:cNvGrpSpPr>
              <a:grpSpLocks/>
            </p:cNvGrpSpPr>
            <p:nvPr/>
          </p:nvGrpSpPr>
          <p:grpSpPr bwMode="auto">
            <a:xfrm>
              <a:off x="4246" y="2931"/>
              <a:ext cx="503" cy="550"/>
              <a:chOff x="4032" y="768"/>
              <a:chExt cx="576" cy="624"/>
            </a:xfrm>
          </p:grpSpPr>
          <p:sp>
            <p:nvSpPr>
              <p:cNvPr id="46" name="Rectangle 25">
                <a:extLst>
                  <a:ext uri="{FF2B5EF4-FFF2-40B4-BE49-F238E27FC236}">
                    <a16:creationId xmlns:a16="http://schemas.microsoft.com/office/drawing/2014/main" id="{937587CC-6575-77D0-01F6-BDAA480D82CA}"/>
                  </a:ext>
                </a:extLst>
              </p:cNvPr>
              <p:cNvSpPr>
                <a:spLocks noChangeArrowheads="1"/>
              </p:cNvSpPr>
              <p:nvPr/>
            </p:nvSpPr>
            <p:spPr bwMode="auto">
              <a:xfrm>
                <a:off x="4032" y="768"/>
                <a:ext cx="576" cy="624"/>
              </a:xfrm>
              <a:prstGeom prst="rect">
                <a:avLst/>
              </a:prstGeom>
              <a:solidFill>
                <a:srgbClr val="CCFF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7" name="Line 26">
                <a:extLst>
                  <a:ext uri="{FF2B5EF4-FFF2-40B4-BE49-F238E27FC236}">
                    <a16:creationId xmlns:a16="http://schemas.microsoft.com/office/drawing/2014/main" id="{753075BB-3956-1874-FE63-CF040530DE3E}"/>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8" name="Group 27">
              <a:extLst>
                <a:ext uri="{FF2B5EF4-FFF2-40B4-BE49-F238E27FC236}">
                  <a16:creationId xmlns:a16="http://schemas.microsoft.com/office/drawing/2014/main" id="{32C07709-B1F9-5133-DAA5-121A3CDB84B6}"/>
                </a:ext>
              </a:extLst>
            </p:cNvPr>
            <p:cNvGrpSpPr>
              <a:grpSpLocks/>
            </p:cNvGrpSpPr>
            <p:nvPr/>
          </p:nvGrpSpPr>
          <p:grpSpPr bwMode="auto">
            <a:xfrm>
              <a:off x="2987" y="2931"/>
              <a:ext cx="503" cy="550"/>
              <a:chOff x="4032" y="768"/>
              <a:chExt cx="576" cy="624"/>
            </a:xfrm>
          </p:grpSpPr>
          <p:sp>
            <p:nvSpPr>
              <p:cNvPr id="44" name="Rectangle 28">
                <a:extLst>
                  <a:ext uri="{FF2B5EF4-FFF2-40B4-BE49-F238E27FC236}">
                    <a16:creationId xmlns:a16="http://schemas.microsoft.com/office/drawing/2014/main" id="{BD6B5EAE-9A14-85F1-7BF5-CB2536837AE8}"/>
                  </a:ext>
                </a:extLst>
              </p:cNvPr>
              <p:cNvSpPr>
                <a:spLocks noChangeArrowheads="1"/>
              </p:cNvSpPr>
              <p:nvPr/>
            </p:nvSpPr>
            <p:spPr bwMode="auto">
              <a:xfrm>
                <a:off x="4032" y="768"/>
                <a:ext cx="576" cy="624"/>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5" name="Line 29">
                <a:extLst>
                  <a:ext uri="{FF2B5EF4-FFF2-40B4-BE49-F238E27FC236}">
                    <a16:creationId xmlns:a16="http://schemas.microsoft.com/office/drawing/2014/main" id="{96FC087C-B47B-FCC0-72D2-207EB593A524}"/>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9" name="Group 30">
              <a:extLst>
                <a:ext uri="{FF2B5EF4-FFF2-40B4-BE49-F238E27FC236}">
                  <a16:creationId xmlns:a16="http://schemas.microsoft.com/office/drawing/2014/main" id="{A5A7DA78-33CB-B031-6DB8-ACDFAB68FE13}"/>
                </a:ext>
              </a:extLst>
            </p:cNvPr>
            <p:cNvGrpSpPr>
              <a:grpSpLocks/>
            </p:cNvGrpSpPr>
            <p:nvPr/>
          </p:nvGrpSpPr>
          <p:grpSpPr bwMode="auto">
            <a:xfrm>
              <a:off x="2148" y="2931"/>
              <a:ext cx="503" cy="550"/>
              <a:chOff x="4032" y="768"/>
              <a:chExt cx="576" cy="624"/>
            </a:xfrm>
          </p:grpSpPr>
          <p:sp>
            <p:nvSpPr>
              <p:cNvPr id="42" name="Rectangle 31">
                <a:extLst>
                  <a:ext uri="{FF2B5EF4-FFF2-40B4-BE49-F238E27FC236}">
                    <a16:creationId xmlns:a16="http://schemas.microsoft.com/office/drawing/2014/main" id="{7779681D-3FC8-566C-3624-266B6F0F1CBD}"/>
                  </a:ext>
                </a:extLst>
              </p:cNvPr>
              <p:cNvSpPr>
                <a:spLocks noChangeArrowheads="1"/>
              </p:cNvSpPr>
              <p:nvPr/>
            </p:nvSpPr>
            <p:spPr bwMode="auto">
              <a:xfrm>
                <a:off x="4032" y="768"/>
                <a:ext cx="576" cy="624"/>
              </a:xfrm>
              <a:prstGeom prst="rect">
                <a:avLst/>
              </a:prstGeom>
              <a:solidFill>
                <a:srgbClr val="CCECFF"/>
              </a:solidFill>
              <a:ln w="9525">
                <a:solidFill>
                  <a:srgbClr val="000000"/>
                </a:solidFill>
                <a:miter lim="800000"/>
                <a:headEnd/>
                <a:tailEnd/>
              </a:ln>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3" name="Line 32">
                <a:extLst>
                  <a:ext uri="{FF2B5EF4-FFF2-40B4-BE49-F238E27FC236}">
                    <a16:creationId xmlns:a16="http://schemas.microsoft.com/office/drawing/2014/main" id="{367D7050-835E-4DC1-6C8C-A776206507C3}"/>
                  </a:ext>
                </a:extLst>
              </p:cNvPr>
              <p:cNvSpPr>
                <a:spLocks noChangeShapeType="1"/>
              </p:cNvSpPr>
              <p:nvPr/>
            </p:nvSpPr>
            <p:spPr bwMode="auto">
              <a:xfrm>
                <a:off x="4032"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0" name="Line 33">
              <a:extLst>
                <a:ext uri="{FF2B5EF4-FFF2-40B4-BE49-F238E27FC236}">
                  <a16:creationId xmlns:a16="http://schemas.microsoft.com/office/drawing/2014/main" id="{0AC6C5CC-113F-F091-C943-96907928236C}"/>
                </a:ext>
              </a:extLst>
            </p:cNvPr>
            <p:cNvSpPr>
              <a:spLocks noChangeShapeType="1"/>
            </p:cNvSpPr>
            <p:nvPr/>
          </p:nvSpPr>
          <p:spPr bwMode="auto">
            <a:xfrm>
              <a:off x="2568" y="3396"/>
              <a:ext cx="2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Line 34">
              <a:extLst>
                <a:ext uri="{FF2B5EF4-FFF2-40B4-BE49-F238E27FC236}">
                  <a16:creationId xmlns:a16="http://schemas.microsoft.com/office/drawing/2014/main" id="{BBC42C7D-8155-05E0-B5EB-4545FD732E0F}"/>
                </a:ext>
              </a:extLst>
            </p:cNvPr>
            <p:cNvSpPr>
              <a:spLocks noChangeShapeType="1"/>
            </p:cNvSpPr>
            <p:nvPr/>
          </p:nvSpPr>
          <p:spPr bwMode="auto">
            <a:xfrm>
              <a:off x="2777" y="2930"/>
              <a:ext cx="21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 name="Line 35">
              <a:extLst>
                <a:ext uri="{FF2B5EF4-FFF2-40B4-BE49-F238E27FC236}">
                  <a16:creationId xmlns:a16="http://schemas.microsoft.com/office/drawing/2014/main" id="{21010AEA-F619-34FA-9B92-94E4ADE1B275}"/>
                </a:ext>
              </a:extLst>
            </p:cNvPr>
            <p:cNvSpPr>
              <a:spLocks noChangeShapeType="1"/>
            </p:cNvSpPr>
            <p:nvPr/>
          </p:nvSpPr>
          <p:spPr bwMode="auto">
            <a:xfrm>
              <a:off x="2777" y="2930"/>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36">
              <a:extLst>
                <a:ext uri="{FF2B5EF4-FFF2-40B4-BE49-F238E27FC236}">
                  <a16:creationId xmlns:a16="http://schemas.microsoft.com/office/drawing/2014/main" id="{93E997F5-BEA6-DBE3-E36B-7DB35B5ECBCB}"/>
                </a:ext>
              </a:extLst>
            </p:cNvPr>
            <p:cNvSpPr>
              <a:spLocks noChangeShapeType="1"/>
            </p:cNvSpPr>
            <p:nvPr/>
          </p:nvSpPr>
          <p:spPr bwMode="auto">
            <a:xfrm>
              <a:off x="3407" y="3418"/>
              <a:ext cx="2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37">
              <a:extLst>
                <a:ext uri="{FF2B5EF4-FFF2-40B4-BE49-F238E27FC236}">
                  <a16:creationId xmlns:a16="http://schemas.microsoft.com/office/drawing/2014/main" id="{6F7C97F7-C3E9-F1FC-436D-AFF3B510D93A}"/>
                </a:ext>
              </a:extLst>
            </p:cNvPr>
            <p:cNvSpPr>
              <a:spLocks noChangeShapeType="1"/>
            </p:cNvSpPr>
            <p:nvPr/>
          </p:nvSpPr>
          <p:spPr bwMode="auto">
            <a:xfrm>
              <a:off x="3616" y="2952"/>
              <a:ext cx="21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38">
              <a:extLst>
                <a:ext uri="{FF2B5EF4-FFF2-40B4-BE49-F238E27FC236}">
                  <a16:creationId xmlns:a16="http://schemas.microsoft.com/office/drawing/2014/main" id="{6EC3F4E6-95CB-12DC-2200-370A65B4E6EB}"/>
                </a:ext>
              </a:extLst>
            </p:cNvPr>
            <p:cNvSpPr>
              <a:spLocks noChangeShapeType="1"/>
            </p:cNvSpPr>
            <p:nvPr/>
          </p:nvSpPr>
          <p:spPr bwMode="auto">
            <a:xfrm>
              <a:off x="3616" y="2952"/>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Line 39">
              <a:extLst>
                <a:ext uri="{FF2B5EF4-FFF2-40B4-BE49-F238E27FC236}">
                  <a16:creationId xmlns:a16="http://schemas.microsoft.com/office/drawing/2014/main" id="{9089FFCF-0BCC-3300-3BCB-2FB7B0054F0F}"/>
                </a:ext>
              </a:extLst>
            </p:cNvPr>
            <p:cNvSpPr>
              <a:spLocks noChangeShapeType="1"/>
            </p:cNvSpPr>
            <p:nvPr/>
          </p:nvSpPr>
          <p:spPr bwMode="auto">
            <a:xfrm>
              <a:off x="4036" y="2952"/>
              <a:ext cx="21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Text Box 40">
              <a:extLst>
                <a:ext uri="{FF2B5EF4-FFF2-40B4-BE49-F238E27FC236}">
                  <a16:creationId xmlns:a16="http://schemas.microsoft.com/office/drawing/2014/main" id="{7414D652-DAE0-FCA8-B31B-8F88DE1BA9FE}"/>
                </a:ext>
              </a:extLst>
            </p:cNvPr>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p>
          </p:txBody>
        </p:sp>
        <p:sp>
          <p:nvSpPr>
            <p:cNvPr id="28" name="Text Box 41">
              <a:extLst>
                <a:ext uri="{FF2B5EF4-FFF2-40B4-BE49-F238E27FC236}">
                  <a16:creationId xmlns:a16="http://schemas.microsoft.com/office/drawing/2014/main" id="{D80A3E39-1540-3CF3-51B1-CF2181436B40}"/>
                </a:ext>
              </a:extLst>
            </p:cNvPr>
            <p:cNvSpPr txBox="1">
              <a:spLocks noChangeArrowheads="1"/>
            </p:cNvSpPr>
            <p:nvPr/>
          </p:nvSpPr>
          <p:spPr bwMode="auto">
            <a:xfrm>
              <a:off x="2232" y="2656"/>
              <a:ext cx="37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29" name="Text Box 42">
              <a:extLst>
                <a:ext uri="{FF2B5EF4-FFF2-40B4-BE49-F238E27FC236}">
                  <a16:creationId xmlns:a16="http://schemas.microsoft.com/office/drawing/2014/main" id="{4DC33710-A7E8-5BE3-C644-9D535D5F20B7}"/>
                </a:ext>
              </a:extLst>
            </p:cNvPr>
            <p:cNvSpPr txBox="1">
              <a:spLocks noChangeArrowheads="1"/>
            </p:cNvSpPr>
            <p:nvPr/>
          </p:nvSpPr>
          <p:spPr bwMode="auto">
            <a:xfrm>
              <a:off x="3070" y="2656"/>
              <a:ext cx="379"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30" name="Text Box 43">
              <a:extLst>
                <a:ext uri="{FF2B5EF4-FFF2-40B4-BE49-F238E27FC236}">
                  <a16:creationId xmlns:a16="http://schemas.microsoft.com/office/drawing/2014/main" id="{C4540349-0FAD-2F60-B198-DA400E5F2AB7}"/>
                </a:ext>
              </a:extLst>
            </p:cNvPr>
            <p:cNvSpPr txBox="1">
              <a:spLocks noChangeArrowheads="1"/>
            </p:cNvSpPr>
            <p:nvPr/>
          </p:nvSpPr>
          <p:spPr bwMode="auto">
            <a:xfrm>
              <a:off x="4329" y="2656"/>
              <a:ext cx="3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n</a:t>
              </a:r>
              <a:endParaRPr kumimoji="1" lang="en-US" altLang="zh-CN" sz="1600">
                <a:solidFill>
                  <a:schemeClr val="tx1"/>
                </a:solidFill>
                <a:latin typeface="Times New Roman" panose="02020603050405020304" pitchFamily="18" charset="0"/>
              </a:endParaRPr>
            </a:p>
          </p:txBody>
        </p:sp>
        <p:sp>
          <p:nvSpPr>
            <p:cNvPr id="31" name="Rectangle 44">
              <a:extLst>
                <a:ext uri="{FF2B5EF4-FFF2-40B4-BE49-F238E27FC236}">
                  <a16:creationId xmlns:a16="http://schemas.microsoft.com/office/drawing/2014/main" id="{B37504D6-2842-7BDC-92ED-40AA83437088}"/>
                </a:ext>
              </a:extLst>
            </p:cNvPr>
            <p:cNvSpPr>
              <a:spLocks noChangeArrowheads="1"/>
            </p:cNvSpPr>
            <p:nvPr/>
          </p:nvSpPr>
          <p:spPr bwMode="auto">
            <a:xfrm>
              <a:off x="924" y="2890"/>
              <a:ext cx="666" cy="466"/>
            </a:xfrm>
            <a:prstGeom prst="rect">
              <a:avLst/>
            </a:prstGeom>
            <a:solidFill>
              <a:srgbClr val="CCFFCC"/>
            </a:solidFill>
            <a:ln w="19050">
              <a:solidFill>
                <a:srgbClr val="000000"/>
              </a:solidFill>
              <a:miter lim="800000"/>
              <a:headEnd/>
              <a:tailEnd/>
            </a:ln>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sp>
          <p:nvSpPr>
            <p:cNvPr id="32" name="Text Box 45">
              <a:extLst>
                <a:ext uri="{FF2B5EF4-FFF2-40B4-BE49-F238E27FC236}">
                  <a16:creationId xmlns:a16="http://schemas.microsoft.com/office/drawing/2014/main" id="{4B31454F-05A5-B434-0B59-9CCC8C333BEE}"/>
                </a:ext>
              </a:extLst>
            </p:cNvPr>
            <p:cNvSpPr txBox="1">
              <a:spLocks noChangeArrowheads="1"/>
            </p:cNvSpPr>
            <p:nvPr/>
          </p:nvSpPr>
          <p:spPr bwMode="auto">
            <a:xfrm>
              <a:off x="1050" y="3018"/>
              <a:ext cx="43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CPU</a:t>
              </a:r>
            </a:p>
          </p:txBody>
        </p:sp>
        <p:sp>
          <p:nvSpPr>
            <p:cNvPr id="33" name="Line 46">
              <a:extLst>
                <a:ext uri="{FF2B5EF4-FFF2-40B4-BE49-F238E27FC236}">
                  <a16:creationId xmlns:a16="http://schemas.microsoft.com/office/drawing/2014/main" id="{E058474B-9C33-C758-D567-D9694E17C6AF}"/>
                </a:ext>
              </a:extLst>
            </p:cNvPr>
            <p:cNvSpPr>
              <a:spLocks noChangeShapeType="1"/>
            </p:cNvSpPr>
            <p:nvPr/>
          </p:nvSpPr>
          <p:spPr bwMode="auto">
            <a:xfrm flipH="1">
              <a:off x="1594" y="3110"/>
              <a:ext cx="317"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a:extLst>
                <a:ext uri="{FF2B5EF4-FFF2-40B4-BE49-F238E27FC236}">
                  <a16:creationId xmlns:a16="http://schemas.microsoft.com/office/drawing/2014/main" id="{6AF19113-FFE3-C33A-43B1-2093AECB9F45}"/>
                </a:ext>
              </a:extLst>
            </p:cNvPr>
            <p:cNvSpPr>
              <a:spLocks noChangeShapeType="1"/>
            </p:cNvSpPr>
            <p:nvPr/>
          </p:nvSpPr>
          <p:spPr bwMode="auto">
            <a:xfrm flipH="1">
              <a:off x="653" y="3019"/>
              <a:ext cx="2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a:extLst>
                <a:ext uri="{FF2B5EF4-FFF2-40B4-BE49-F238E27FC236}">
                  <a16:creationId xmlns:a16="http://schemas.microsoft.com/office/drawing/2014/main" id="{9040E123-23F5-181D-2482-DB9454A661D0}"/>
                </a:ext>
              </a:extLst>
            </p:cNvPr>
            <p:cNvSpPr>
              <a:spLocks noChangeShapeType="1"/>
            </p:cNvSpPr>
            <p:nvPr/>
          </p:nvSpPr>
          <p:spPr bwMode="auto">
            <a:xfrm flipV="1">
              <a:off x="641" y="2429"/>
              <a:ext cx="0" cy="5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a:extLst>
                <a:ext uri="{FF2B5EF4-FFF2-40B4-BE49-F238E27FC236}">
                  <a16:creationId xmlns:a16="http://schemas.microsoft.com/office/drawing/2014/main" id="{9F55F4C1-6E13-4232-4EBE-639DE948EFBD}"/>
                </a:ext>
              </a:extLst>
            </p:cNvPr>
            <p:cNvSpPr>
              <a:spLocks noChangeShapeType="1"/>
            </p:cNvSpPr>
            <p:nvPr/>
          </p:nvSpPr>
          <p:spPr bwMode="auto">
            <a:xfrm>
              <a:off x="653" y="2429"/>
              <a:ext cx="4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a:extLst>
                <a:ext uri="{FF2B5EF4-FFF2-40B4-BE49-F238E27FC236}">
                  <a16:creationId xmlns:a16="http://schemas.microsoft.com/office/drawing/2014/main" id="{58AECF84-116F-E8AC-F6F9-5AEB40596948}"/>
                </a:ext>
              </a:extLst>
            </p:cNvPr>
            <p:cNvSpPr>
              <a:spLocks noChangeShapeType="1"/>
            </p:cNvSpPr>
            <p:nvPr/>
          </p:nvSpPr>
          <p:spPr bwMode="auto">
            <a:xfrm>
              <a:off x="5337" y="2429"/>
              <a:ext cx="0" cy="6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51">
              <a:extLst>
                <a:ext uri="{FF2B5EF4-FFF2-40B4-BE49-F238E27FC236}">
                  <a16:creationId xmlns:a16="http://schemas.microsoft.com/office/drawing/2014/main" id="{6170D41B-668B-3688-8BB4-298228F907B9}"/>
                </a:ext>
              </a:extLst>
            </p:cNvPr>
            <p:cNvSpPr>
              <a:spLocks noChangeShapeType="1"/>
            </p:cNvSpPr>
            <p:nvPr/>
          </p:nvSpPr>
          <p:spPr bwMode="auto">
            <a:xfrm flipH="1">
              <a:off x="5020" y="3112"/>
              <a:ext cx="317"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52">
              <a:extLst>
                <a:ext uri="{FF2B5EF4-FFF2-40B4-BE49-F238E27FC236}">
                  <a16:creationId xmlns:a16="http://schemas.microsoft.com/office/drawing/2014/main" id="{EC20774E-A106-E745-8C03-0F0C6CE28B93}"/>
                </a:ext>
              </a:extLst>
            </p:cNvPr>
            <p:cNvSpPr>
              <a:spLocks noChangeShapeType="1"/>
            </p:cNvSpPr>
            <p:nvPr/>
          </p:nvSpPr>
          <p:spPr bwMode="auto">
            <a:xfrm flipH="1">
              <a:off x="415" y="3246"/>
              <a:ext cx="49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53">
              <a:extLst>
                <a:ext uri="{FF2B5EF4-FFF2-40B4-BE49-F238E27FC236}">
                  <a16:creationId xmlns:a16="http://schemas.microsoft.com/office/drawing/2014/main" id="{768C0F3E-C309-7E29-70FD-734BAC31671C}"/>
                </a:ext>
              </a:extLst>
            </p:cNvPr>
            <p:cNvSpPr txBox="1">
              <a:spLocks noChangeArrowheads="1"/>
            </p:cNvSpPr>
            <p:nvPr/>
          </p:nvSpPr>
          <p:spPr bwMode="auto">
            <a:xfrm>
              <a:off x="362" y="3286"/>
              <a:ext cx="45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完成</a:t>
              </a:r>
            </a:p>
          </p:txBody>
        </p:sp>
        <p:sp>
          <p:nvSpPr>
            <p:cNvPr id="41" name="Text Box 54">
              <a:extLst>
                <a:ext uri="{FF2B5EF4-FFF2-40B4-BE49-F238E27FC236}">
                  <a16:creationId xmlns:a16="http://schemas.microsoft.com/office/drawing/2014/main" id="{6E354D35-7944-1DC3-2095-A8D85AF921D9}"/>
                </a:ext>
              </a:extLst>
            </p:cNvPr>
            <p:cNvSpPr txBox="1">
              <a:spLocks noChangeArrowheads="1"/>
            </p:cNvSpPr>
            <p:nvPr/>
          </p:nvSpPr>
          <p:spPr bwMode="auto">
            <a:xfrm>
              <a:off x="3802" y="2821"/>
              <a:ext cx="2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MT Extra" panose="05050102010205020202" pitchFamily="18" charset="2"/>
                </a:rPr>
                <a:t></a:t>
              </a:r>
            </a:p>
          </p:txBody>
        </p:sp>
      </p:grpSp>
      <p:sp>
        <p:nvSpPr>
          <p:cNvPr id="54" name="Text Box 57">
            <a:extLst>
              <a:ext uri="{FF2B5EF4-FFF2-40B4-BE49-F238E27FC236}">
                <a16:creationId xmlns:a16="http://schemas.microsoft.com/office/drawing/2014/main" id="{1E46DE5E-AD22-1CFB-A850-E4103EBFB3EC}"/>
              </a:ext>
            </a:extLst>
          </p:cNvPr>
          <p:cNvSpPr txBox="1">
            <a:spLocks noChangeArrowheads="1"/>
          </p:cNvSpPr>
          <p:nvPr/>
        </p:nvSpPr>
        <p:spPr bwMode="auto">
          <a:xfrm>
            <a:off x="4373453" y="6027921"/>
            <a:ext cx="315277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简单循环轮转调度算法示意图</a:t>
            </a:r>
          </a:p>
        </p:txBody>
      </p:sp>
    </p:spTree>
    <p:extLst>
      <p:ext uri="{BB962C8B-B14F-4D97-AF65-F5344CB8AC3E}">
        <p14:creationId xmlns:p14="http://schemas.microsoft.com/office/powerpoint/2010/main" val="150698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54" name="Rectangle 3">
            <a:extLst>
              <a:ext uri="{FF2B5EF4-FFF2-40B4-BE49-F238E27FC236}">
                <a16:creationId xmlns:a16="http://schemas.microsoft.com/office/drawing/2014/main" id="{AFF79810-8394-50EF-C79C-0419E8EF6001}"/>
              </a:ext>
            </a:extLst>
          </p:cNvPr>
          <p:cNvSpPr>
            <a:spLocks noChangeArrowheads="1"/>
          </p:cNvSpPr>
          <p:nvPr/>
        </p:nvSpPr>
        <p:spPr bwMode="auto">
          <a:xfrm>
            <a:off x="314638" y="1100931"/>
            <a:ext cx="8015288"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 </a:t>
            </a:r>
            <a:r>
              <a:rPr lang="zh-CN" altLang="en-US" sz="2400" dirty="0">
                <a:solidFill>
                  <a:srgbClr val="000099"/>
                </a:solidFill>
                <a:effectLst/>
                <a:latin typeface="Times New Roman" panose="02020603050405020304" pitchFamily="18" charset="0"/>
              </a:rPr>
              <a:t>简单循环轮转调度算法</a:t>
            </a:r>
          </a:p>
          <a:p>
            <a:pPr eaLnBrk="1" hangingPunct="1">
              <a:lnSpc>
                <a:spcPct val="130000"/>
              </a:lnSpc>
              <a:buFontTx/>
              <a:buNone/>
              <a:defRPr/>
            </a:pPr>
            <a:r>
              <a:rPr lang="zh-CN" altLang="en-US" sz="2400" b="0" dirty="0">
                <a:solidFill>
                  <a:schemeClr val="tx1"/>
                </a:solidFill>
                <a:effectLst/>
                <a:latin typeface="Times New Roman" panose="02020603050405020304" pitchFamily="18" charset="0"/>
              </a:rPr>
              <a:t>             就绪队列中的所有进程以等速度向前进展。</a:t>
            </a: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q = t/n</a:t>
            </a: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t </a:t>
            </a:r>
            <a:r>
              <a:rPr lang="zh-CN" altLang="en-US" sz="2400" b="0" dirty="0">
                <a:solidFill>
                  <a:schemeClr val="tx1"/>
                </a:solidFill>
                <a:effectLst/>
                <a:latin typeface="Times New Roman" panose="02020603050405020304" pitchFamily="18" charset="0"/>
              </a:rPr>
              <a:t>为响应时间，</a:t>
            </a:r>
            <a:r>
              <a:rPr lang="en-US" altLang="zh-CN" sz="2400" b="0" dirty="0">
                <a:solidFill>
                  <a:schemeClr val="tx1"/>
                </a:solidFill>
                <a:effectLst/>
                <a:latin typeface="Times New Roman" panose="02020603050405020304" pitchFamily="18" charset="0"/>
              </a:rPr>
              <a:t>n</a:t>
            </a:r>
            <a:r>
              <a:rPr lang="zh-CN" altLang="en-US" sz="2400" b="0" dirty="0">
                <a:solidFill>
                  <a:schemeClr val="tx1"/>
                </a:solidFill>
                <a:effectLst/>
                <a:latin typeface="Times New Roman" panose="02020603050405020304" pitchFamily="18" charset="0"/>
              </a:rPr>
              <a:t>为进入系统的进程数目</a:t>
            </a:r>
            <a:endParaRPr lang="zh-CN" altLang="en-US" sz="2400" b="0" dirty="0">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latin typeface="Times New Roman" panose="02020603050405020304" pitchFamily="18" charset="0"/>
              </a:rPr>
              <a:t>              </a:t>
            </a:r>
            <a:r>
              <a:rPr lang="en-US" altLang="zh-CN" sz="2400" dirty="0">
                <a:solidFill>
                  <a:srgbClr val="CC0000"/>
                </a:solidFill>
                <a:effectLst/>
                <a:latin typeface="Times New Roman" panose="02020603050405020304" pitchFamily="18" charset="0"/>
              </a:rPr>
              <a:t>q </a:t>
            </a:r>
            <a:r>
              <a:rPr lang="zh-CN" altLang="en-US" sz="2400" dirty="0">
                <a:solidFill>
                  <a:srgbClr val="CC0000"/>
                </a:solidFill>
                <a:effectLst/>
                <a:latin typeface="Times New Roman" panose="02020603050405020304" pitchFamily="18" charset="0"/>
              </a:rPr>
              <a:t>值的影响</a:t>
            </a:r>
            <a:r>
              <a:rPr lang="en-US" altLang="zh-CN" sz="2400" dirty="0">
                <a:solidFill>
                  <a:srgbClr val="CC0000"/>
                </a:solidFill>
                <a:effectLst/>
                <a:latin typeface="Times New Roman" panose="02020603050405020304" pitchFamily="18" charset="0"/>
              </a:rPr>
              <a:t>?</a:t>
            </a:r>
          </a:p>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③ </a:t>
            </a:r>
            <a:r>
              <a:rPr lang="zh-CN" altLang="en-US" sz="2400" dirty="0">
                <a:solidFill>
                  <a:srgbClr val="000099"/>
                </a:solidFill>
                <a:effectLst/>
                <a:latin typeface="Times New Roman" panose="02020603050405020304" pitchFamily="18" charset="0"/>
              </a:rPr>
              <a:t>循环轮转调度算法的发展</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可变时间片轮转调度</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多重时间片循环调度</a:t>
            </a:r>
          </a:p>
        </p:txBody>
      </p:sp>
    </p:spTree>
    <p:extLst>
      <p:ext uri="{BB962C8B-B14F-4D97-AF65-F5344CB8AC3E}">
        <p14:creationId xmlns:p14="http://schemas.microsoft.com/office/powerpoint/2010/main" val="34324502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123C994D-1998-20B6-396F-82888A679165}"/>
              </a:ext>
            </a:extLst>
          </p:cNvPr>
          <p:cNvSpPr>
            <a:spLocks noChangeArrowheads="1"/>
          </p:cNvSpPr>
          <p:nvPr/>
        </p:nvSpPr>
        <p:spPr bwMode="auto">
          <a:xfrm>
            <a:off x="219157"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调度用的进程状态变迁图</a:t>
            </a:r>
          </a:p>
        </p:txBody>
      </p:sp>
      <p:grpSp>
        <p:nvGrpSpPr>
          <p:cNvPr id="4" name="Group 5">
            <a:extLst>
              <a:ext uri="{FF2B5EF4-FFF2-40B4-BE49-F238E27FC236}">
                <a16:creationId xmlns:a16="http://schemas.microsoft.com/office/drawing/2014/main" id="{FF993145-B3FE-96B5-DEA5-3F881769ABF3}"/>
              </a:ext>
            </a:extLst>
          </p:cNvPr>
          <p:cNvGrpSpPr>
            <a:grpSpLocks/>
          </p:cNvGrpSpPr>
          <p:nvPr/>
        </p:nvGrpSpPr>
        <p:grpSpPr bwMode="auto">
          <a:xfrm>
            <a:off x="2234406" y="2185804"/>
            <a:ext cx="7502525" cy="3744912"/>
            <a:chOff x="384" y="1086"/>
            <a:chExt cx="4726" cy="2359"/>
          </a:xfrm>
        </p:grpSpPr>
        <p:sp>
          <p:nvSpPr>
            <p:cNvPr id="5" name="Line 6">
              <a:extLst>
                <a:ext uri="{FF2B5EF4-FFF2-40B4-BE49-F238E27FC236}">
                  <a16:creationId xmlns:a16="http://schemas.microsoft.com/office/drawing/2014/main" id="{1C422F44-9834-88E6-B443-4313685BD015}"/>
                </a:ext>
              </a:extLst>
            </p:cNvPr>
            <p:cNvSpPr>
              <a:spLocks noChangeShapeType="1"/>
            </p:cNvSpPr>
            <p:nvPr/>
          </p:nvSpPr>
          <p:spPr bwMode="auto">
            <a:xfrm flipH="1">
              <a:off x="3031" y="2647"/>
              <a:ext cx="1376" cy="406"/>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6" name="Line 7">
              <a:extLst>
                <a:ext uri="{FF2B5EF4-FFF2-40B4-BE49-F238E27FC236}">
                  <a16:creationId xmlns:a16="http://schemas.microsoft.com/office/drawing/2014/main" id="{78DAA5BD-4041-D15D-4A36-E3F12A490FE3}"/>
                </a:ext>
              </a:extLst>
            </p:cNvPr>
            <p:cNvSpPr>
              <a:spLocks noChangeShapeType="1"/>
            </p:cNvSpPr>
            <p:nvPr/>
          </p:nvSpPr>
          <p:spPr bwMode="auto">
            <a:xfrm flipH="1">
              <a:off x="1221" y="1356"/>
              <a:ext cx="1175" cy="52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7" name="Oval 8">
              <a:extLst>
                <a:ext uri="{FF2B5EF4-FFF2-40B4-BE49-F238E27FC236}">
                  <a16:creationId xmlns:a16="http://schemas.microsoft.com/office/drawing/2014/main" id="{699B0BDB-6151-9535-FA3D-6EE05210E8F9}"/>
                </a:ext>
              </a:extLst>
            </p:cNvPr>
            <p:cNvSpPr>
              <a:spLocks noChangeArrowheads="1"/>
            </p:cNvSpPr>
            <p:nvPr/>
          </p:nvSpPr>
          <p:spPr bwMode="auto">
            <a:xfrm>
              <a:off x="2400" y="1086"/>
              <a:ext cx="1316" cy="55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Text Box 9">
              <a:extLst>
                <a:ext uri="{FF2B5EF4-FFF2-40B4-BE49-F238E27FC236}">
                  <a16:creationId xmlns:a16="http://schemas.microsoft.com/office/drawing/2014/main" id="{C7D94474-4A3F-DF4B-602C-0B727EED4D46}"/>
                </a:ext>
              </a:extLst>
            </p:cNvPr>
            <p:cNvSpPr txBox="1">
              <a:spLocks noChangeArrowheads="1"/>
            </p:cNvSpPr>
            <p:nvPr/>
          </p:nvSpPr>
          <p:spPr bwMode="auto">
            <a:xfrm>
              <a:off x="2860" y="1228"/>
              <a:ext cx="49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运行</a:t>
              </a:r>
            </a:p>
          </p:txBody>
        </p:sp>
        <p:sp>
          <p:nvSpPr>
            <p:cNvPr id="9" name="Text Box 10">
              <a:extLst>
                <a:ext uri="{FF2B5EF4-FFF2-40B4-BE49-F238E27FC236}">
                  <a16:creationId xmlns:a16="http://schemas.microsoft.com/office/drawing/2014/main" id="{A2BC0BEF-B295-5271-6C37-200920BF6383}"/>
                </a:ext>
              </a:extLst>
            </p:cNvPr>
            <p:cNvSpPr txBox="1">
              <a:spLocks noChangeArrowheads="1"/>
            </p:cNvSpPr>
            <p:nvPr/>
          </p:nvSpPr>
          <p:spPr bwMode="auto">
            <a:xfrm>
              <a:off x="2869" y="2259"/>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首先选择</a:t>
              </a: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100ms</a:t>
              </a:r>
            </a:p>
          </p:txBody>
        </p:sp>
        <p:sp>
          <p:nvSpPr>
            <p:cNvPr id="10" name="Oval 11">
              <a:extLst>
                <a:ext uri="{FF2B5EF4-FFF2-40B4-BE49-F238E27FC236}">
                  <a16:creationId xmlns:a16="http://schemas.microsoft.com/office/drawing/2014/main" id="{63BDBD03-00F2-48BF-A113-D055100D1F6D}"/>
                </a:ext>
              </a:extLst>
            </p:cNvPr>
            <p:cNvSpPr>
              <a:spLocks noChangeArrowheads="1"/>
            </p:cNvSpPr>
            <p:nvPr/>
          </p:nvSpPr>
          <p:spPr bwMode="auto">
            <a:xfrm>
              <a:off x="3795" y="2096"/>
              <a:ext cx="1315" cy="55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1" name="Text Box 12">
              <a:extLst>
                <a:ext uri="{FF2B5EF4-FFF2-40B4-BE49-F238E27FC236}">
                  <a16:creationId xmlns:a16="http://schemas.microsoft.com/office/drawing/2014/main" id="{9EF7018A-CF4C-9FDB-604D-9E8624D275E5}"/>
                </a:ext>
              </a:extLst>
            </p:cNvPr>
            <p:cNvSpPr txBox="1">
              <a:spLocks noChangeArrowheads="1"/>
            </p:cNvSpPr>
            <p:nvPr/>
          </p:nvSpPr>
          <p:spPr bwMode="auto">
            <a:xfrm>
              <a:off x="4201" y="2186"/>
              <a:ext cx="63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因 </a:t>
              </a:r>
              <a:r>
                <a:rPr kumimoji="1" lang="en-US" altLang="zh-CN" sz="1600" b="1">
                  <a:solidFill>
                    <a:schemeClr val="tx1"/>
                  </a:solidFill>
                  <a:latin typeface="Times New Roman" panose="02020603050405020304" pitchFamily="18" charset="0"/>
                </a:rPr>
                <a:t>I∕O</a:t>
              </a: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而等待</a:t>
              </a: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2" name="Oval 13">
              <a:extLst>
                <a:ext uri="{FF2B5EF4-FFF2-40B4-BE49-F238E27FC236}">
                  <a16:creationId xmlns:a16="http://schemas.microsoft.com/office/drawing/2014/main" id="{214D945F-ED78-E466-7A8A-CD130ADF28E8}"/>
                </a:ext>
              </a:extLst>
            </p:cNvPr>
            <p:cNvSpPr>
              <a:spLocks noChangeArrowheads="1"/>
            </p:cNvSpPr>
            <p:nvPr/>
          </p:nvSpPr>
          <p:spPr bwMode="auto">
            <a:xfrm>
              <a:off x="1770" y="2894"/>
              <a:ext cx="1316" cy="55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3" name="Text Box 14">
              <a:extLst>
                <a:ext uri="{FF2B5EF4-FFF2-40B4-BE49-F238E27FC236}">
                  <a16:creationId xmlns:a16="http://schemas.microsoft.com/office/drawing/2014/main" id="{68F484C9-3D97-CCD0-504E-1A198B417928}"/>
                </a:ext>
              </a:extLst>
            </p:cNvPr>
            <p:cNvSpPr txBox="1">
              <a:spLocks noChangeArrowheads="1"/>
            </p:cNvSpPr>
            <p:nvPr/>
          </p:nvSpPr>
          <p:spPr bwMode="auto">
            <a:xfrm>
              <a:off x="2175" y="2983"/>
              <a:ext cx="6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高优先</a:t>
              </a: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4" name="Oval 15">
              <a:extLst>
                <a:ext uri="{FF2B5EF4-FFF2-40B4-BE49-F238E27FC236}">
                  <a16:creationId xmlns:a16="http://schemas.microsoft.com/office/drawing/2014/main" id="{B3DE90E6-C524-00B5-CE9F-D5AE3288E6A2}"/>
                </a:ext>
              </a:extLst>
            </p:cNvPr>
            <p:cNvSpPr>
              <a:spLocks noChangeArrowheads="1"/>
            </p:cNvSpPr>
            <p:nvPr/>
          </p:nvSpPr>
          <p:spPr bwMode="auto">
            <a:xfrm>
              <a:off x="384" y="1883"/>
              <a:ext cx="1315" cy="55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Text Box 16">
              <a:extLst>
                <a:ext uri="{FF2B5EF4-FFF2-40B4-BE49-F238E27FC236}">
                  <a16:creationId xmlns:a16="http://schemas.microsoft.com/office/drawing/2014/main" id="{41B46696-27A9-3875-9988-5746C421033F}"/>
                </a:ext>
              </a:extLst>
            </p:cNvPr>
            <p:cNvSpPr txBox="1">
              <a:spLocks noChangeArrowheads="1"/>
            </p:cNvSpPr>
            <p:nvPr/>
          </p:nvSpPr>
          <p:spPr bwMode="auto">
            <a:xfrm>
              <a:off x="710" y="1994"/>
              <a:ext cx="68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低优先</a:t>
              </a: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6" name="Line 17">
              <a:extLst>
                <a:ext uri="{FF2B5EF4-FFF2-40B4-BE49-F238E27FC236}">
                  <a16:creationId xmlns:a16="http://schemas.microsoft.com/office/drawing/2014/main" id="{D10AE949-8EAC-77A7-AA8F-5B4F21B6E399}"/>
                </a:ext>
              </a:extLst>
            </p:cNvPr>
            <p:cNvSpPr>
              <a:spLocks noChangeShapeType="1"/>
            </p:cNvSpPr>
            <p:nvPr/>
          </p:nvSpPr>
          <p:spPr bwMode="auto">
            <a:xfrm>
              <a:off x="3643" y="1476"/>
              <a:ext cx="1008" cy="638"/>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7" name="Line 18">
              <a:extLst>
                <a:ext uri="{FF2B5EF4-FFF2-40B4-BE49-F238E27FC236}">
                  <a16:creationId xmlns:a16="http://schemas.microsoft.com/office/drawing/2014/main" id="{8618B373-4580-0040-0F86-DDBBADD16F0B}"/>
                </a:ext>
              </a:extLst>
            </p:cNvPr>
            <p:cNvSpPr>
              <a:spLocks noChangeShapeType="1"/>
            </p:cNvSpPr>
            <p:nvPr/>
          </p:nvSpPr>
          <p:spPr bwMode="auto">
            <a:xfrm flipV="1">
              <a:off x="1707" y="1617"/>
              <a:ext cx="1135" cy="479"/>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8" name="Line 19">
              <a:extLst>
                <a:ext uri="{FF2B5EF4-FFF2-40B4-BE49-F238E27FC236}">
                  <a16:creationId xmlns:a16="http://schemas.microsoft.com/office/drawing/2014/main" id="{EC632A66-1747-B20E-C3EF-494950EDB4EF}"/>
                </a:ext>
              </a:extLst>
            </p:cNvPr>
            <p:cNvSpPr>
              <a:spLocks noChangeShapeType="1"/>
            </p:cNvSpPr>
            <p:nvPr/>
          </p:nvSpPr>
          <p:spPr bwMode="auto">
            <a:xfrm flipV="1">
              <a:off x="2652" y="1617"/>
              <a:ext cx="568" cy="127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Text Box 20">
              <a:extLst>
                <a:ext uri="{FF2B5EF4-FFF2-40B4-BE49-F238E27FC236}">
                  <a16:creationId xmlns:a16="http://schemas.microsoft.com/office/drawing/2014/main" id="{94D3677D-EDB1-4222-A7E6-AFC7CBC58162}"/>
                </a:ext>
              </a:extLst>
            </p:cNvPr>
            <p:cNvSpPr txBox="1">
              <a:spLocks noChangeArrowheads="1"/>
            </p:cNvSpPr>
            <p:nvPr/>
          </p:nvSpPr>
          <p:spPr bwMode="auto">
            <a:xfrm>
              <a:off x="3040" y="1925"/>
              <a:ext cx="68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p>
          </p:txBody>
        </p:sp>
        <p:sp>
          <p:nvSpPr>
            <p:cNvPr id="20" name="Text Box 21">
              <a:extLst>
                <a:ext uri="{FF2B5EF4-FFF2-40B4-BE49-F238E27FC236}">
                  <a16:creationId xmlns:a16="http://schemas.microsoft.com/office/drawing/2014/main" id="{C4067636-1456-E948-67BE-29361B4C5796}"/>
                </a:ext>
              </a:extLst>
            </p:cNvPr>
            <p:cNvSpPr txBox="1">
              <a:spLocks noChangeArrowheads="1"/>
            </p:cNvSpPr>
            <p:nvPr/>
          </p:nvSpPr>
          <p:spPr bwMode="auto">
            <a:xfrm>
              <a:off x="2208" y="1803"/>
              <a:ext cx="70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p>
          </p:txBody>
        </p:sp>
        <p:sp>
          <p:nvSpPr>
            <p:cNvPr id="21" name="Text Box 22">
              <a:extLst>
                <a:ext uri="{FF2B5EF4-FFF2-40B4-BE49-F238E27FC236}">
                  <a16:creationId xmlns:a16="http://schemas.microsoft.com/office/drawing/2014/main" id="{17EABB62-42CA-3C80-9195-B9ACD9F90815}"/>
                </a:ext>
              </a:extLst>
            </p:cNvPr>
            <p:cNvSpPr txBox="1">
              <a:spLocks noChangeArrowheads="1"/>
            </p:cNvSpPr>
            <p:nvPr/>
          </p:nvSpPr>
          <p:spPr bwMode="auto">
            <a:xfrm>
              <a:off x="1302" y="1345"/>
              <a:ext cx="6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时间片到</a:t>
              </a:r>
            </a:p>
          </p:txBody>
        </p:sp>
        <p:sp>
          <p:nvSpPr>
            <p:cNvPr id="22" name="Text Box 23">
              <a:extLst>
                <a:ext uri="{FF2B5EF4-FFF2-40B4-BE49-F238E27FC236}">
                  <a16:creationId xmlns:a16="http://schemas.microsoft.com/office/drawing/2014/main" id="{D349D0CB-E410-4BE4-16AC-C89B3698234D}"/>
                </a:ext>
              </a:extLst>
            </p:cNvPr>
            <p:cNvSpPr txBox="1">
              <a:spLocks noChangeArrowheads="1"/>
            </p:cNvSpPr>
            <p:nvPr/>
          </p:nvSpPr>
          <p:spPr bwMode="auto">
            <a:xfrm>
              <a:off x="3976" y="1504"/>
              <a:ext cx="6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请求</a:t>
              </a:r>
              <a:r>
                <a:rPr kumimoji="1" lang="en-US" altLang="zh-CN" sz="1600" b="1">
                  <a:solidFill>
                    <a:schemeClr val="tx1"/>
                  </a:solidFill>
                  <a:latin typeface="Times New Roman" panose="02020603050405020304" pitchFamily="18" charset="0"/>
                </a:rPr>
                <a:t>I/O</a:t>
              </a:r>
            </a:p>
          </p:txBody>
        </p:sp>
        <p:sp>
          <p:nvSpPr>
            <p:cNvPr id="23" name="Text Box 24">
              <a:extLst>
                <a:ext uri="{FF2B5EF4-FFF2-40B4-BE49-F238E27FC236}">
                  <a16:creationId xmlns:a16="http://schemas.microsoft.com/office/drawing/2014/main" id="{FBA4BF88-29AA-2DCD-6680-45F56A6CE595}"/>
                </a:ext>
              </a:extLst>
            </p:cNvPr>
            <p:cNvSpPr txBox="1">
              <a:spLocks noChangeArrowheads="1"/>
            </p:cNvSpPr>
            <p:nvPr/>
          </p:nvSpPr>
          <p:spPr bwMode="auto">
            <a:xfrm>
              <a:off x="3409" y="2894"/>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I/O</a:t>
              </a:r>
              <a:r>
                <a:rPr kumimoji="1" lang="zh-CN" altLang="en-US" sz="1600" b="1">
                  <a:solidFill>
                    <a:schemeClr val="tx1"/>
                  </a:solidFill>
                  <a:latin typeface="Times New Roman" panose="02020603050405020304" pitchFamily="18" charset="0"/>
                </a:rPr>
                <a:t>完成</a:t>
              </a:r>
            </a:p>
          </p:txBody>
        </p:sp>
        <p:sp>
          <p:nvSpPr>
            <p:cNvPr id="24" name="Text Box 25">
              <a:extLst>
                <a:ext uri="{FF2B5EF4-FFF2-40B4-BE49-F238E27FC236}">
                  <a16:creationId xmlns:a16="http://schemas.microsoft.com/office/drawing/2014/main" id="{440B09FA-115D-624A-4BD4-DDA55D6060E8}"/>
                </a:ext>
              </a:extLst>
            </p:cNvPr>
            <p:cNvSpPr txBox="1">
              <a:spLocks noChangeArrowheads="1"/>
            </p:cNvSpPr>
            <p:nvPr/>
          </p:nvSpPr>
          <p:spPr bwMode="auto">
            <a:xfrm>
              <a:off x="1836" y="1982"/>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其次选择</a:t>
              </a: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500ms</a:t>
              </a:r>
            </a:p>
          </p:txBody>
        </p:sp>
      </p:grpSp>
      <p:sp>
        <p:nvSpPr>
          <p:cNvPr id="25" name="Rectangle 26">
            <a:extLst>
              <a:ext uri="{FF2B5EF4-FFF2-40B4-BE49-F238E27FC236}">
                <a16:creationId xmlns:a16="http://schemas.microsoft.com/office/drawing/2014/main" id="{E9DC33C0-FE1F-3552-F9A5-DF204BF14EDF}"/>
              </a:ext>
            </a:extLst>
          </p:cNvPr>
          <p:cNvSpPr>
            <a:spLocks noChangeArrowheads="1"/>
          </p:cNvSpPr>
          <p:nvPr/>
        </p:nvSpPr>
        <p:spPr bwMode="auto">
          <a:xfrm>
            <a:off x="739857" y="1431741"/>
            <a:ext cx="705802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一个调度用的进程状态变迁图的实例</a:t>
            </a:r>
          </a:p>
        </p:txBody>
      </p:sp>
      <p:sp>
        <p:nvSpPr>
          <p:cNvPr id="26" name="Text Box 29">
            <a:extLst>
              <a:ext uri="{FF2B5EF4-FFF2-40B4-BE49-F238E27FC236}">
                <a16:creationId xmlns:a16="http://schemas.microsoft.com/office/drawing/2014/main" id="{E85E00A4-1B27-3E87-422D-367F305A4631}"/>
              </a:ext>
            </a:extLst>
          </p:cNvPr>
          <p:cNvSpPr txBox="1">
            <a:spLocks noChangeArrowheads="1"/>
          </p:cNvSpPr>
          <p:nvPr/>
        </p:nvSpPr>
        <p:spPr bwMode="auto">
          <a:xfrm>
            <a:off x="4823618" y="6105341"/>
            <a:ext cx="254476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调度用的进程状态变迁图</a:t>
            </a:r>
          </a:p>
        </p:txBody>
      </p:sp>
    </p:spTree>
    <p:extLst>
      <p:ext uri="{BB962C8B-B14F-4D97-AF65-F5344CB8AC3E}">
        <p14:creationId xmlns:p14="http://schemas.microsoft.com/office/powerpoint/2010/main" val="39848178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0E2A-D0BD-22B6-AD40-C2F1361C0573}"/>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p>
        </p:txBody>
      </p:sp>
      <p:sp>
        <p:nvSpPr>
          <p:cNvPr id="3" name="Rectangle 3">
            <a:extLst>
              <a:ext uri="{FF2B5EF4-FFF2-40B4-BE49-F238E27FC236}">
                <a16:creationId xmlns:a16="http://schemas.microsoft.com/office/drawing/2014/main" id="{CEE9F741-F578-6FEE-021B-2F7F42C392F9}"/>
              </a:ext>
            </a:extLst>
          </p:cNvPr>
          <p:cNvSpPr>
            <a:spLocks noChangeArrowheads="1"/>
          </p:cNvSpPr>
          <p:nvPr/>
        </p:nvSpPr>
        <p:spPr bwMode="auto">
          <a:xfrm>
            <a:off x="346775" y="1302897"/>
            <a:ext cx="5794375" cy="542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 </a:t>
            </a:r>
            <a:r>
              <a:rPr lang="zh-CN" altLang="en-US" sz="2400" dirty="0">
                <a:solidFill>
                  <a:srgbClr val="000099"/>
                </a:solidFill>
                <a:effectLst/>
                <a:latin typeface="Times New Roman" panose="02020603050405020304" pitchFamily="18" charset="0"/>
              </a:rPr>
              <a:t>进程状态</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运行状态</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低优先就绪状态</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高优先就绪状态</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因</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而等待状态</a:t>
            </a: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队列结构</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低优先就绪队列</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高优先就绪队列</a:t>
            </a: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因</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而等待队列</a:t>
            </a:r>
          </a:p>
        </p:txBody>
      </p:sp>
      <p:sp>
        <p:nvSpPr>
          <p:cNvPr id="4" name="Rectangle 5">
            <a:extLst>
              <a:ext uri="{FF2B5EF4-FFF2-40B4-BE49-F238E27FC236}">
                <a16:creationId xmlns:a16="http://schemas.microsoft.com/office/drawing/2014/main" id="{525F3AF1-7D7E-C8F4-56B1-5A6FC2880B79}"/>
              </a:ext>
            </a:extLst>
          </p:cNvPr>
          <p:cNvSpPr>
            <a:spLocks noChangeArrowheads="1"/>
          </p:cNvSpPr>
          <p:nvPr/>
        </p:nvSpPr>
        <p:spPr bwMode="auto">
          <a:xfrm>
            <a:off x="896050" y="704410"/>
            <a:ext cx="630237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调度用进程状态变迁图实例的分析</a:t>
            </a:r>
          </a:p>
        </p:txBody>
      </p:sp>
    </p:spTree>
    <p:extLst>
      <p:ext uri="{BB962C8B-B14F-4D97-AF65-F5344CB8AC3E}">
        <p14:creationId xmlns:p14="http://schemas.microsoft.com/office/powerpoint/2010/main" val="26872804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sp>
        <p:nvSpPr>
          <p:cNvPr id="4" name="Rectangle 3">
            <a:extLst>
              <a:ext uri="{FF2B5EF4-FFF2-40B4-BE49-F238E27FC236}">
                <a16:creationId xmlns:a16="http://schemas.microsoft.com/office/drawing/2014/main" id="{C95C8D11-F663-D104-4959-1A7B1AA66E29}"/>
              </a:ext>
            </a:extLst>
          </p:cNvPr>
          <p:cNvSpPr>
            <a:spLocks noChangeArrowheads="1"/>
          </p:cNvSpPr>
          <p:nvPr/>
        </p:nvSpPr>
        <p:spPr bwMode="auto">
          <a:xfrm>
            <a:off x="331276" y="830079"/>
            <a:ext cx="90297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进程调度算法</a:t>
            </a:r>
          </a:p>
          <a:p>
            <a:pPr lvl="1" eaLnBrk="1" hangingPunct="1">
              <a:lnSpc>
                <a:spcPct val="130000"/>
              </a:lnSpc>
              <a:buFont typeface="Wingdings" panose="05000000000000000000" pitchFamily="2" charset="2"/>
              <a:buNone/>
            </a:pPr>
            <a:r>
              <a:rPr lang="zh-CN" altLang="en-US" sz="2400" b="1" dirty="0">
                <a:solidFill>
                  <a:schemeClr val="tx1"/>
                </a:solidFill>
                <a:latin typeface="Times New Roman" panose="02020603050405020304" pitchFamily="18" charset="0"/>
              </a:rPr>
              <a:t>     优先调度与时间片调度相结合的调度算法</a:t>
            </a:r>
          </a:p>
          <a:p>
            <a:pPr lvl="1" eaLnBrk="1" hangingPunct="1">
              <a:lnSpc>
                <a:spcPct val="130000"/>
              </a:lnSpc>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b="1" dirty="0">
                <a:solidFill>
                  <a:schemeClr val="tx1"/>
                </a:solidFill>
                <a:latin typeface="宋体" panose="02010600030101010101" pitchFamily="2" charset="-122"/>
              </a:rPr>
              <a:t>ⅰ</a:t>
            </a:r>
            <a:r>
              <a:rPr lang="en-US" altLang="zh-CN" sz="2400" dirty="0">
                <a:solidFill>
                  <a:schemeClr val="tx1"/>
                </a:solidFill>
                <a:latin typeface="宋体" panose="02010600030101010101" pitchFamily="2" charset="-122"/>
              </a:rPr>
              <a:t> </a:t>
            </a:r>
            <a:r>
              <a:rPr lang="zh-CN" altLang="en-US" sz="2400" b="0" dirty="0">
                <a:solidFill>
                  <a:schemeClr val="tx1"/>
                </a:solidFill>
                <a:latin typeface="Times New Roman" panose="02020603050405020304" pitchFamily="18" charset="0"/>
              </a:rPr>
              <a:t>当</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空闲时，若高优先就绪队列非空，则从高优先就</a:t>
            </a:r>
          </a:p>
          <a:p>
            <a:pPr lvl="1"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绪队列中选择一个进程运行，分配时间片为</a:t>
            </a:r>
            <a:r>
              <a:rPr lang="en-US" altLang="zh-CN" sz="2400" b="0" dirty="0">
                <a:solidFill>
                  <a:schemeClr val="tx1"/>
                </a:solidFill>
                <a:latin typeface="Times New Roman" panose="02020603050405020304" pitchFamily="18" charset="0"/>
              </a:rPr>
              <a:t>100ms</a:t>
            </a:r>
            <a:r>
              <a:rPr lang="zh-CN" altLang="en-US" sz="2400" b="0" dirty="0">
                <a:solidFill>
                  <a:schemeClr val="tx1"/>
                </a:solidFill>
                <a:latin typeface="Times New Roman" panose="02020603050405020304" pitchFamily="18" charset="0"/>
              </a:rPr>
              <a:t>。</a:t>
            </a:r>
          </a:p>
          <a:p>
            <a:pPr lvl="2" eaLnBrk="1" hangingPunct="1">
              <a:lnSpc>
                <a:spcPct val="130000"/>
              </a:lnSpc>
              <a:buFont typeface="Wingdings" panose="05000000000000000000" pitchFamily="2" charset="2"/>
              <a:buNone/>
            </a:pPr>
            <a:r>
              <a:rPr lang="en-US" altLang="zh-CN" b="1" dirty="0">
                <a:solidFill>
                  <a:schemeClr val="tx1"/>
                </a:solidFill>
                <a:latin typeface="宋体" panose="02010600030101010101" pitchFamily="2" charset="-122"/>
              </a:rPr>
              <a:t>ⅱ</a:t>
            </a:r>
            <a:r>
              <a:rPr lang="en-US" altLang="zh-CN" b="0" dirty="0">
                <a:solidFill>
                  <a:schemeClr val="tx1"/>
                </a:solidFill>
                <a:latin typeface="宋体" panose="02010600030101010101" pitchFamily="2" charset="-122"/>
              </a:rPr>
              <a:t> </a:t>
            </a:r>
            <a:r>
              <a:rPr lang="zh-CN" altLang="en-US" b="0" dirty="0">
                <a:solidFill>
                  <a:schemeClr val="tx1"/>
                </a:solidFill>
                <a:latin typeface="Times New Roman" panose="02020603050405020304" pitchFamily="18" charset="0"/>
              </a:rPr>
              <a:t>当</a:t>
            </a:r>
            <a:r>
              <a:rPr lang="en-US" altLang="zh-CN" b="0" dirty="0">
                <a:solidFill>
                  <a:schemeClr val="tx1"/>
                </a:solidFill>
                <a:latin typeface="Times New Roman" panose="02020603050405020304" pitchFamily="18" charset="0"/>
              </a:rPr>
              <a:t>CPU</a:t>
            </a:r>
            <a:r>
              <a:rPr lang="zh-CN" altLang="en-US" b="0" dirty="0">
                <a:solidFill>
                  <a:schemeClr val="tx1"/>
                </a:solidFill>
                <a:latin typeface="Times New Roman" panose="02020603050405020304" pitchFamily="18" charset="0"/>
              </a:rPr>
              <a:t>空闲时，若高优先就绪队列为空，则从低优先就</a:t>
            </a:r>
          </a:p>
          <a:p>
            <a:pPr lvl="2" eaLnBrk="1" hangingPunct="1">
              <a:lnSpc>
                <a:spcPct val="130000"/>
              </a:lnSpc>
              <a:buFont typeface="Wingdings" panose="05000000000000000000" pitchFamily="2" charset="2"/>
              <a:buNone/>
            </a:pPr>
            <a:r>
              <a:rPr lang="zh-CN" altLang="en-US" b="0" dirty="0">
                <a:solidFill>
                  <a:schemeClr val="tx1"/>
                </a:solidFill>
                <a:latin typeface="Times New Roman" panose="02020603050405020304" pitchFamily="18" charset="0"/>
              </a:rPr>
              <a:t>      绪队列中选择一个进程运行，分配时间片为</a:t>
            </a:r>
            <a:r>
              <a:rPr lang="en-US" altLang="zh-CN" b="0" dirty="0">
                <a:solidFill>
                  <a:schemeClr val="tx1"/>
                </a:solidFill>
                <a:latin typeface="Times New Roman" panose="02020603050405020304" pitchFamily="18" charset="0"/>
              </a:rPr>
              <a:t>500ms</a:t>
            </a:r>
            <a:r>
              <a:rPr lang="zh-CN" altLang="en-US" b="0" dirty="0">
                <a:solidFill>
                  <a:schemeClr val="tx1"/>
                </a:solidFill>
                <a:latin typeface="Times New Roman" panose="02020603050405020304" pitchFamily="18" charset="0"/>
              </a:rPr>
              <a:t>。</a:t>
            </a: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        ④ 调度效果</a:t>
            </a: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优先照顾</a:t>
            </a:r>
            <a:r>
              <a:rPr lang="en-US" altLang="zh-CN" sz="2400" b="0" dirty="0">
                <a:solidFill>
                  <a:schemeClr val="tx1"/>
                </a:solidFill>
                <a:latin typeface="Times New Roman" panose="02020603050405020304" pitchFamily="18" charset="0"/>
              </a:rPr>
              <a:t>I∕O</a:t>
            </a:r>
            <a:r>
              <a:rPr lang="zh-CN" altLang="en-US" sz="2400" b="0" dirty="0">
                <a:solidFill>
                  <a:schemeClr val="tx1"/>
                </a:solidFill>
                <a:latin typeface="Times New Roman" panose="02020603050405020304" pitchFamily="18" charset="0"/>
              </a:rPr>
              <a:t>量大的进程；适当照顾计算量大的进程。</a:t>
            </a:r>
          </a:p>
        </p:txBody>
      </p:sp>
    </p:spTree>
    <p:extLst>
      <p:ext uri="{BB962C8B-B14F-4D97-AF65-F5344CB8AC3E}">
        <p14:creationId xmlns:p14="http://schemas.microsoft.com/office/powerpoint/2010/main" val="2367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3EA37-CE71-8906-2FE6-8DA5C8D8CFCC}"/>
              </a:ext>
            </a:extLst>
          </p:cNvPr>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16" name="Rectangle 3">
            <a:extLst>
              <a:ext uri="{FF2B5EF4-FFF2-40B4-BE49-F238E27FC236}">
                <a16:creationId xmlns:a16="http://schemas.microsoft.com/office/drawing/2014/main" id="{B9920AB7-912D-481B-59D4-AB70D905B9F5}"/>
              </a:ext>
            </a:extLst>
          </p:cNvPr>
          <p:cNvSpPr>
            <a:spLocks noChangeArrowheads="1"/>
          </p:cNvSpPr>
          <p:nvPr/>
        </p:nvSpPr>
        <p:spPr bwMode="auto">
          <a:xfrm>
            <a:off x="1073751" y="830079"/>
            <a:ext cx="5778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295400" indent="-26511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14500" indent="-2841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171700" indent="-41751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6289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861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5433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4000500" indent="-417513"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400" dirty="0">
                <a:solidFill>
                  <a:schemeClr val="tx1"/>
                </a:solidFill>
                <a:latin typeface="宋体" panose="02010600030101010101" pitchFamily="2" charset="-122"/>
              </a:rPr>
              <a:t>ⅱ </a:t>
            </a:r>
            <a:r>
              <a:rPr lang="zh-CN" altLang="en-US" sz="2400" dirty="0">
                <a:solidFill>
                  <a:schemeClr val="tx1"/>
                </a:solidFill>
                <a:latin typeface="Times New Roman" panose="02020603050405020304" pitchFamily="18" charset="0"/>
              </a:rPr>
              <a:t>失去程序的封闭性和可再现性的讨论</a:t>
            </a:r>
          </a:p>
        </p:txBody>
      </p:sp>
      <p:sp>
        <p:nvSpPr>
          <p:cNvPr id="17" name="Text Box 9">
            <a:extLst>
              <a:ext uri="{FF2B5EF4-FFF2-40B4-BE49-F238E27FC236}">
                <a16:creationId xmlns:a16="http://schemas.microsoft.com/office/drawing/2014/main" id="{4A128384-3C7D-C4A7-BEF7-4F011A75D7E7}"/>
              </a:ext>
            </a:extLst>
          </p:cNvPr>
          <p:cNvSpPr txBox="1">
            <a:spLocks noChangeArrowheads="1"/>
          </p:cNvSpPr>
          <p:nvPr/>
        </p:nvSpPr>
        <p:spPr bwMode="auto">
          <a:xfrm>
            <a:off x="1420355" y="3878446"/>
            <a:ext cx="2135188" cy="214148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zh-CN"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A</a:t>
            </a:r>
            <a:r>
              <a:rPr kumimoji="1" lang="zh-CN" altLang="zh-CN" sz="1800" dirty="0">
                <a:solidFill>
                  <a:schemeClr val="tx1"/>
                </a:solidFill>
                <a:latin typeface="Times New Roman" panose="02020603050405020304" pitchFamily="18" charset="0"/>
              </a:rPr>
              <a:t>的</a:t>
            </a:r>
            <a:r>
              <a:rPr kumimoji="1" lang="en-US" altLang="zh-CN" sz="1800" dirty="0">
                <a:solidFill>
                  <a:schemeClr val="tx1"/>
                </a:solidFill>
                <a:latin typeface="Times New Roman" panose="02020603050405020304" pitchFamily="18" charset="0"/>
              </a:rPr>
              <a:t>n :=n+1</a:t>
            </a:r>
            <a:r>
              <a:rPr kumimoji="1" lang="zh-CN" altLang="en-US" sz="1800" dirty="0">
                <a:solidFill>
                  <a:schemeClr val="tx1"/>
                </a:solidFill>
                <a:latin typeface="Times New Roman" panose="02020603050405020304" pitchFamily="18" charset="0"/>
              </a:rPr>
              <a:t>与</a:t>
            </a:r>
          </a:p>
          <a:p>
            <a:pPr eaLnBrk="1" hangingPunct="1">
              <a:lnSpc>
                <a:spcPct val="100000"/>
              </a:lnSpc>
              <a:spcBef>
                <a:spcPct val="0"/>
              </a:spcBef>
              <a:buClrTx/>
              <a:buSzTx/>
              <a:buFontTx/>
              <a:buNone/>
            </a:pPr>
            <a:r>
              <a:rPr kumimoji="1" lang="zh-CN" altLang="zh-CN"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B</a:t>
            </a:r>
            <a:r>
              <a:rPr kumimoji="1" lang="zh-CN" altLang="zh-CN" sz="1800" dirty="0">
                <a:solidFill>
                  <a:schemeClr val="tx1"/>
                </a:solidFill>
                <a:latin typeface="Times New Roman" panose="02020603050405020304" pitchFamily="18" charset="0"/>
              </a:rPr>
              <a:t>的两个语句</a:t>
            </a:r>
          </a:p>
          <a:p>
            <a:pPr eaLnBrk="1" hangingPunct="1">
              <a:lnSpc>
                <a:spcPct val="100000"/>
              </a:lnSpc>
              <a:spcBef>
                <a:spcPct val="0"/>
              </a:spcBef>
              <a:buClrTx/>
              <a:buSzTx/>
              <a:buFontTx/>
              <a:buNone/>
            </a:pPr>
            <a:r>
              <a:rPr kumimoji="1" lang="zh-CN" altLang="zh-CN" sz="1800" dirty="0">
                <a:solidFill>
                  <a:schemeClr val="tx1"/>
                </a:solidFill>
                <a:latin typeface="Times New Roman" panose="02020603050405020304" pitchFamily="18" charset="0"/>
              </a:rPr>
              <a:t>的关系</a:t>
            </a:r>
          </a:p>
          <a:p>
            <a:pPr eaLnBrk="1" hangingPunct="1">
              <a:lnSpc>
                <a:spcPct val="120000"/>
              </a:lnSpc>
              <a:buClrTx/>
              <a:buSzTx/>
              <a:buFontTx/>
              <a:buNone/>
            </a:pPr>
            <a:r>
              <a:rPr kumimoji="1" lang="en-US" altLang="zh-CN" sz="1800" dirty="0">
                <a:solidFill>
                  <a:schemeClr val="tx1"/>
                </a:solidFill>
                <a:latin typeface="Times New Roman" panose="02020603050405020304" pitchFamily="18" charset="0"/>
              </a:rPr>
              <a:t>  n</a:t>
            </a:r>
            <a:r>
              <a:rPr kumimoji="1" lang="zh-CN" altLang="zh-CN" sz="1800" dirty="0">
                <a:solidFill>
                  <a:schemeClr val="tx1"/>
                </a:solidFill>
                <a:latin typeface="Times New Roman" panose="02020603050405020304" pitchFamily="18" charset="0"/>
              </a:rPr>
              <a:t>的</a:t>
            </a:r>
            <a:r>
              <a:rPr kumimoji="1" lang="zh-CN" altLang="en-US" sz="1800" dirty="0">
                <a:solidFill>
                  <a:schemeClr val="tx1"/>
                </a:solidFill>
                <a:latin typeface="Times New Roman" panose="02020603050405020304" pitchFamily="18" charset="0"/>
              </a:rPr>
              <a:t>取值</a:t>
            </a:r>
            <a:endParaRPr kumimoji="1" lang="zh-CN" altLang="zh-CN" sz="1800" dirty="0">
              <a:solidFill>
                <a:schemeClr val="tx1"/>
              </a:solidFill>
              <a:latin typeface="Times New Roman" panose="02020603050405020304" pitchFamily="18" charset="0"/>
            </a:endParaRPr>
          </a:p>
          <a:p>
            <a:pPr eaLnBrk="1" hangingPunct="1">
              <a:lnSpc>
                <a:spcPct val="120000"/>
              </a:lnSpc>
              <a:buClrTx/>
              <a:buSzTx/>
              <a:buFontTx/>
              <a:buNone/>
            </a:pPr>
            <a:r>
              <a:rPr kumimoji="1" lang="zh-CN" altLang="en-US" sz="1800" dirty="0">
                <a:solidFill>
                  <a:schemeClr val="tx1"/>
                </a:solidFill>
                <a:latin typeface="Times New Roman" panose="02020603050405020304" pitchFamily="18" charset="0"/>
              </a:rPr>
              <a:t> 打印结果</a:t>
            </a:r>
          </a:p>
          <a:p>
            <a:pPr eaLnBrk="1" hangingPunct="1">
              <a:lnSpc>
                <a:spcPct val="120000"/>
              </a:lnSpc>
              <a:buClrTx/>
              <a:buSzTx/>
              <a:buFontTx/>
              <a:buNone/>
            </a:pPr>
            <a:r>
              <a:rPr kumimoji="1" lang="en-US" altLang="zh-CN" sz="1800" dirty="0">
                <a:solidFill>
                  <a:schemeClr val="tx1"/>
                </a:solidFill>
                <a:latin typeface="Times New Roman" panose="02020603050405020304" pitchFamily="18" charset="0"/>
              </a:rPr>
              <a:t>  n</a:t>
            </a:r>
            <a:r>
              <a:rPr kumimoji="1" lang="zh-CN" altLang="zh-CN" sz="1800" dirty="0">
                <a:solidFill>
                  <a:schemeClr val="tx1"/>
                </a:solidFill>
                <a:latin typeface="Times New Roman" panose="02020603050405020304" pitchFamily="18" charset="0"/>
              </a:rPr>
              <a:t>的</a:t>
            </a:r>
            <a:r>
              <a:rPr kumimoji="1" lang="zh-CN" altLang="en-US" sz="1800" dirty="0">
                <a:solidFill>
                  <a:schemeClr val="tx1"/>
                </a:solidFill>
                <a:latin typeface="Times New Roman" panose="02020603050405020304" pitchFamily="18" charset="0"/>
              </a:rPr>
              <a:t>最终取值</a:t>
            </a:r>
          </a:p>
        </p:txBody>
      </p:sp>
      <p:sp>
        <p:nvSpPr>
          <p:cNvPr id="18" name="Text Box 10">
            <a:extLst>
              <a:ext uri="{FF2B5EF4-FFF2-40B4-BE49-F238E27FC236}">
                <a16:creationId xmlns:a16="http://schemas.microsoft.com/office/drawing/2014/main" id="{F17C969D-A811-1A83-C002-A3577160E1E5}"/>
              </a:ext>
            </a:extLst>
          </p:cNvPr>
          <p:cNvSpPr txBox="1">
            <a:spLocks noChangeArrowheads="1"/>
          </p:cNvSpPr>
          <p:nvPr/>
        </p:nvSpPr>
        <p:spPr bwMode="auto">
          <a:xfrm>
            <a:off x="4088943" y="4324534"/>
            <a:ext cx="1066800" cy="218880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0">
                <a:solidFill>
                  <a:schemeClr val="tx1"/>
                </a:solidFill>
                <a:latin typeface="Times New Roman" panose="02020603050405020304" pitchFamily="18" charset="0"/>
              </a:rPr>
              <a:t>  </a:t>
            </a:r>
            <a:r>
              <a:rPr kumimoji="1" lang="zh-CN" altLang="en-US" sz="1800">
                <a:solidFill>
                  <a:schemeClr val="tx1"/>
                </a:solidFill>
                <a:latin typeface="Times New Roman" panose="02020603050405020304" pitchFamily="18" charset="0"/>
              </a:rPr>
              <a:t>之前</a:t>
            </a:r>
            <a:r>
              <a:rPr kumimoji="1" lang="zh-CN" altLang="en-US" sz="1800" b="0">
                <a:solidFill>
                  <a:schemeClr val="tx1"/>
                </a:solidFill>
                <a:latin typeface="Times New Roman" panose="02020603050405020304" pitchFamily="18" charset="0"/>
              </a:rPr>
              <a:t>           </a:t>
            </a:r>
          </a:p>
          <a:p>
            <a:pPr eaLnBrk="1" hangingPunct="1">
              <a:lnSpc>
                <a:spcPct val="130000"/>
              </a:lnSpc>
              <a:buClrTx/>
              <a:buSzTx/>
              <a:buFontTx/>
              <a:buNone/>
            </a:pPr>
            <a:r>
              <a:rPr kumimoji="1" lang="en-US" altLang="en-US" sz="1800" b="0">
                <a:solidFill>
                  <a:schemeClr val="tx1"/>
                </a:solidFill>
                <a:latin typeface="Times New Roman" panose="02020603050405020304" pitchFamily="18" charset="0"/>
              </a:rPr>
              <a:t>    </a:t>
            </a:r>
            <a:r>
              <a:rPr kumimoji="1" lang="en-US" altLang="zh-CN" sz="1800">
                <a:solidFill>
                  <a:schemeClr val="tx1"/>
                </a:solidFill>
                <a:latin typeface="Times New Roman" panose="02020603050405020304" pitchFamily="18" charset="0"/>
              </a:rPr>
              <a:t>10</a:t>
            </a:r>
            <a:r>
              <a:rPr kumimoji="1" lang="en-US" altLang="zh-CN" sz="1800" baseline="-25000">
                <a:solidFill>
                  <a:schemeClr val="tx1"/>
                </a:solidFill>
                <a:latin typeface="Times New Roman" panose="02020603050405020304" pitchFamily="18" charset="0"/>
              </a:rPr>
              <a:t>                    </a:t>
            </a:r>
            <a:endParaRPr kumimoji="1" lang="en-US" altLang="zh-CN" sz="180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a:solidFill>
                  <a:schemeClr val="tx1"/>
                </a:solidFill>
                <a:latin typeface="Times New Roman" panose="02020603050405020304" pitchFamily="18" charset="0"/>
              </a:rPr>
              <a:t>    11          </a:t>
            </a:r>
            <a:endParaRPr kumimoji="1" lang="en-US" altLang="zh-CN" sz="1800" baseline="-2500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baseline="-25000">
                <a:solidFill>
                  <a:schemeClr val="tx1"/>
                </a:solidFill>
                <a:latin typeface="Times New Roman" panose="02020603050405020304" pitchFamily="18" charset="0"/>
              </a:rPr>
              <a:t>     </a:t>
            </a:r>
            <a:r>
              <a:rPr kumimoji="1" lang="en-US" altLang="zh-CN" sz="1800">
                <a:solidFill>
                  <a:schemeClr val="tx1"/>
                </a:solidFill>
                <a:latin typeface="Times New Roman" panose="02020603050405020304" pitchFamily="18" charset="0"/>
              </a:rPr>
              <a:t> 0   </a:t>
            </a:r>
          </a:p>
          <a:p>
            <a:pPr eaLnBrk="1" hangingPunct="1">
              <a:lnSpc>
                <a:spcPct val="130000"/>
              </a:lnSpc>
              <a:buClrTx/>
              <a:buSzTx/>
              <a:buFontTx/>
              <a:buNone/>
            </a:pPr>
            <a:r>
              <a:rPr kumimoji="1" lang="en-US" altLang="zh-CN" sz="1600" b="0" baseline="-25000">
                <a:solidFill>
                  <a:schemeClr val="tx1"/>
                </a:solidFill>
                <a:latin typeface="Times New Roman" panose="02020603050405020304" pitchFamily="18" charset="0"/>
              </a:rPr>
              <a:t>      </a:t>
            </a:r>
          </a:p>
          <a:p>
            <a:pPr eaLnBrk="1" hangingPunct="1">
              <a:lnSpc>
                <a:spcPct val="0"/>
              </a:lnSpc>
              <a:spcBef>
                <a:spcPct val="40000"/>
              </a:spcBef>
              <a:buClrTx/>
              <a:buSzTx/>
              <a:buFontTx/>
              <a:buNone/>
            </a:pPr>
            <a:endParaRPr kumimoji="1" lang="en-US" altLang="zh-CN" sz="1600" b="0" baseline="-25000">
              <a:solidFill>
                <a:schemeClr val="tx1"/>
              </a:solidFill>
              <a:latin typeface="Times New Roman" panose="02020603050405020304" pitchFamily="18" charset="0"/>
            </a:endParaRPr>
          </a:p>
        </p:txBody>
      </p:sp>
      <p:sp>
        <p:nvSpPr>
          <p:cNvPr id="19" name="Text Box 11">
            <a:extLst>
              <a:ext uri="{FF2B5EF4-FFF2-40B4-BE49-F238E27FC236}">
                <a16:creationId xmlns:a16="http://schemas.microsoft.com/office/drawing/2014/main" id="{CF224125-7C55-E643-7537-D75B9FD811D0}"/>
              </a:ext>
            </a:extLst>
          </p:cNvPr>
          <p:cNvSpPr txBox="1">
            <a:spLocks noChangeArrowheads="1"/>
          </p:cNvSpPr>
          <p:nvPr/>
        </p:nvSpPr>
        <p:spPr bwMode="auto">
          <a:xfrm>
            <a:off x="5325605" y="4341996"/>
            <a:ext cx="1066800" cy="234897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0" dirty="0">
                <a:solidFill>
                  <a:schemeClr val="tx1"/>
                </a:solidFill>
                <a:latin typeface="Times New Roman" panose="02020603050405020304" pitchFamily="18" charset="0"/>
              </a:rPr>
              <a:t>  </a:t>
            </a:r>
            <a:r>
              <a:rPr kumimoji="1" lang="zh-CN" altLang="en-US" sz="1800" dirty="0">
                <a:solidFill>
                  <a:schemeClr val="tx1"/>
                </a:solidFill>
                <a:latin typeface="Times New Roman" panose="02020603050405020304" pitchFamily="18" charset="0"/>
              </a:rPr>
              <a:t>之后</a:t>
            </a:r>
            <a:r>
              <a:rPr kumimoji="1" lang="zh-CN" altLang="en-US" sz="1800" b="0" dirty="0">
                <a:solidFill>
                  <a:schemeClr val="tx1"/>
                </a:solidFill>
                <a:latin typeface="Times New Roman" panose="02020603050405020304" pitchFamily="18" charset="0"/>
              </a:rPr>
              <a:t>           </a:t>
            </a:r>
          </a:p>
          <a:p>
            <a:pPr eaLnBrk="1" hangingPunct="1">
              <a:lnSpc>
                <a:spcPct val="130000"/>
              </a:lnSpc>
              <a:buClrTx/>
              <a:buSzTx/>
              <a:buFontTx/>
              <a:buNone/>
            </a:pPr>
            <a:r>
              <a:rPr kumimoji="1" lang="en-US" altLang="en-US" sz="1800" b="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rPr>
              <a:t>10</a:t>
            </a:r>
            <a:r>
              <a:rPr kumimoji="1" lang="en-US" altLang="zh-CN" sz="1800" baseline="-250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dirty="0">
                <a:solidFill>
                  <a:schemeClr val="tx1"/>
                </a:solidFill>
                <a:latin typeface="Times New Roman" panose="02020603050405020304" pitchFamily="18" charset="0"/>
              </a:rPr>
              <a:t>    10          </a:t>
            </a:r>
            <a:endParaRPr kumimoji="1" lang="en-US" altLang="zh-CN" sz="1800" baseline="-25000" dirty="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baseline="-250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rPr>
              <a:t>1</a:t>
            </a:r>
          </a:p>
          <a:p>
            <a:pPr eaLnBrk="1" hangingPunct="1">
              <a:lnSpc>
                <a:spcPct val="130000"/>
              </a:lnSpc>
              <a:buClrTx/>
              <a:buSzTx/>
              <a:buFontTx/>
              <a:buNone/>
            </a:pPr>
            <a:r>
              <a:rPr kumimoji="1" lang="en-US" altLang="zh-CN" sz="1800" b="0" baseline="-25000" dirty="0">
                <a:solidFill>
                  <a:schemeClr val="tx1"/>
                </a:solidFill>
                <a:latin typeface="Times New Roman" panose="02020603050405020304" pitchFamily="18" charset="0"/>
              </a:rPr>
              <a:t>         </a:t>
            </a:r>
          </a:p>
          <a:p>
            <a:pPr eaLnBrk="1" hangingPunct="1">
              <a:lnSpc>
                <a:spcPct val="130000"/>
              </a:lnSpc>
              <a:buClrTx/>
              <a:buSzTx/>
              <a:buFontTx/>
              <a:buNone/>
            </a:pPr>
            <a:endParaRPr kumimoji="1" lang="en-US" altLang="zh-CN" sz="1800" b="0" baseline="-25000" dirty="0">
              <a:solidFill>
                <a:schemeClr val="tx1"/>
              </a:solidFill>
              <a:latin typeface="Times New Roman" panose="02020603050405020304" pitchFamily="18" charset="0"/>
            </a:endParaRPr>
          </a:p>
        </p:txBody>
      </p:sp>
      <p:sp>
        <p:nvSpPr>
          <p:cNvPr id="20" name="Text Box 12">
            <a:extLst>
              <a:ext uri="{FF2B5EF4-FFF2-40B4-BE49-F238E27FC236}">
                <a16:creationId xmlns:a16="http://schemas.microsoft.com/office/drawing/2014/main" id="{1143BDD5-4AB5-E54F-DB8E-ECF726CD0B60}"/>
              </a:ext>
            </a:extLst>
          </p:cNvPr>
          <p:cNvSpPr txBox="1">
            <a:spLocks noChangeArrowheads="1"/>
          </p:cNvSpPr>
          <p:nvPr/>
        </p:nvSpPr>
        <p:spPr bwMode="auto">
          <a:xfrm>
            <a:off x="6621005" y="4346759"/>
            <a:ext cx="1068388" cy="234897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0">
                <a:solidFill>
                  <a:schemeClr val="tx1"/>
                </a:solidFill>
                <a:latin typeface="Times New Roman" panose="02020603050405020304" pitchFamily="18" charset="0"/>
              </a:rPr>
              <a:t> </a:t>
            </a:r>
            <a:r>
              <a:rPr kumimoji="1" lang="en-US" altLang="zh-CN" sz="1800">
                <a:solidFill>
                  <a:schemeClr val="tx1"/>
                </a:solidFill>
                <a:latin typeface="Times New Roman" panose="02020603050405020304" pitchFamily="18" charset="0"/>
              </a:rPr>
              <a:t> </a:t>
            </a:r>
            <a:r>
              <a:rPr kumimoji="1" lang="zh-CN" altLang="en-US" sz="1800">
                <a:solidFill>
                  <a:schemeClr val="tx1"/>
                </a:solidFill>
                <a:latin typeface="Times New Roman" panose="02020603050405020304" pitchFamily="18" charset="0"/>
              </a:rPr>
              <a:t>之间</a:t>
            </a:r>
            <a:r>
              <a:rPr kumimoji="1" lang="zh-CN" altLang="en-US" sz="1800" b="0">
                <a:solidFill>
                  <a:schemeClr val="tx1"/>
                </a:solidFill>
                <a:latin typeface="Times New Roman" panose="02020603050405020304" pitchFamily="18" charset="0"/>
              </a:rPr>
              <a:t>           </a:t>
            </a:r>
          </a:p>
          <a:p>
            <a:pPr eaLnBrk="1" hangingPunct="1">
              <a:lnSpc>
                <a:spcPct val="130000"/>
              </a:lnSpc>
              <a:buClrTx/>
              <a:buSzTx/>
              <a:buFontTx/>
              <a:buNone/>
            </a:pPr>
            <a:r>
              <a:rPr kumimoji="1" lang="en-US" altLang="en-US" sz="1800" b="0">
                <a:solidFill>
                  <a:schemeClr val="tx1"/>
                </a:solidFill>
                <a:latin typeface="Times New Roman" panose="02020603050405020304" pitchFamily="18" charset="0"/>
              </a:rPr>
              <a:t>    </a:t>
            </a:r>
            <a:r>
              <a:rPr kumimoji="1" lang="en-US" altLang="zh-CN" sz="1800">
                <a:solidFill>
                  <a:schemeClr val="tx1"/>
                </a:solidFill>
                <a:latin typeface="Times New Roman" panose="02020603050405020304" pitchFamily="18" charset="0"/>
              </a:rPr>
              <a:t>10</a:t>
            </a:r>
            <a:r>
              <a:rPr kumimoji="1" lang="en-US" altLang="zh-CN" sz="1800" baseline="-25000">
                <a:solidFill>
                  <a:schemeClr val="tx1"/>
                </a:solidFill>
                <a:latin typeface="Times New Roman" panose="02020603050405020304" pitchFamily="18" charset="0"/>
              </a:rPr>
              <a:t>                    </a:t>
            </a:r>
            <a:endParaRPr kumimoji="1" lang="en-US" altLang="zh-CN" sz="180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a:solidFill>
                  <a:schemeClr val="tx1"/>
                </a:solidFill>
                <a:latin typeface="Times New Roman" panose="02020603050405020304" pitchFamily="18" charset="0"/>
              </a:rPr>
              <a:t>    10          </a:t>
            </a:r>
            <a:endParaRPr kumimoji="1" lang="en-US" altLang="zh-CN" sz="1800" baseline="-2500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1800" baseline="-25000">
                <a:solidFill>
                  <a:schemeClr val="tx1"/>
                </a:solidFill>
                <a:latin typeface="Times New Roman" panose="02020603050405020304" pitchFamily="18" charset="0"/>
              </a:rPr>
              <a:t>      </a:t>
            </a:r>
            <a:r>
              <a:rPr kumimoji="1" lang="en-US" altLang="zh-CN" sz="1800">
                <a:solidFill>
                  <a:schemeClr val="tx1"/>
                </a:solidFill>
                <a:latin typeface="Times New Roman" panose="02020603050405020304" pitchFamily="18" charset="0"/>
              </a:rPr>
              <a:t> 0</a:t>
            </a:r>
            <a:r>
              <a:rPr kumimoji="1" lang="en-US" altLang="zh-CN" sz="1600" b="0">
                <a:solidFill>
                  <a:schemeClr val="tx1"/>
                </a:solidFill>
                <a:latin typeface="Times New Roman" panose="02020603050405020304" pitchFamily="18" charset="0"/>
              </a:rPr>
              <a:t>   </a:t>
            </a:r>
            <a:r>
              <a:rPr kumimoji="1" lang="en-US" altLang="zh-CN" sz="1600" b="0" baseline="-25000">
                <a:solidFill>
                  <a:schemeClr val="tx1"/>
                </a:solidFill>
                <a:latin typeface="Times New Roman" panose="02020603050405020304" pitchFamily="18" charset="0"/>
              </a:rPr>
              <a:t>      </a:t>
            </a:r>
          </a:p>
          <a:p>
            <a:pPr eaLnBrk="1" hangingPunct="1">
              <a:lnSpc>
                <a:spcPct val="130000"/>
              </a:lnSpc>
              <a:buClrTx/>
              <a:buSzTx/>
              <a:buFontTx/>
              <a:buNone/>
            </a:pPr>
            <a:r>
              <a:rPr kumimoji="1" lang="en-US" altLang="zh-CN" sz="1600" b="0" baseline="-25000">
                <a:solidFill>
                  <a:schemeClr val="tx1"/>
                </a:solidFill>
                <a:latin typeface="Times New Roman" panose="02020603050405020304" pitchFamily="18" charset="0"/>
              </a:rPr>
              <a:t>   </a:t>
            </a:r>
          </a:p>
          <a:p>
            <a:pPr eaLnBrk="1" hangingPunct="1">
              <a:lnSpc>
                <a:spcPct val="130000"/>
              </a:lnSpc>
              <a:buClrTx/>
              <a:buSzTx/>
              <a:buFontTx/>
              <a:buNone/>
            </a:pPr>
            <a:endParaRPr kumimoji="1" lang="en-US" altLang="zh-CN" sz="1600" b="0" baseline="-25000">
              <a:solidFill>
                <a:schemeClr val="tx1"/>
              </a:solidFill>
              <a:latin typeface="Times New Roman" panose="02020603050405020304" pitchFamily="18" charset="0"/>
            </a:endParaRPr>
          </a:p>
        </p:txBody>
      </p:sp>
      <p:grpSp>
        <p:nvGrpSpPr>
          <p:cNvPr id="21" name="Group 24">
            <a:extLst>
              <a:ext uri="{FF2B5EF4-FFF2-40B4-BE49-F238E27FC236}">
                <a16:creationId xmlns:a16="http://schemas.microsoft.com/office/drawing/2014/main" id="{1946FC2E-4051-6D1E-A300-A796189A6B43}"/>
              </a:ext>
            </a:extLst>
          </p:cNvPr>
          <p:cNvGrpSpPr>
            <a:grpSpLocks/>
          </p:cNvGrpSpPr>
          <p:nvPr/>
        </p:nvGrpSpPr>
        <p:grpSpPr bwMode="auto">
          <a:xfrm>
            <a:off x="1348918" y="4819834"/>
            <a:ext cx="6565900" cy="1273175"/>
            <a:chOff x="576" y="2849"/>
            <a:chExt cx="4136" cy="802"/>
          </a:xfrm>
        </p:grpSpPr>
        <p:sp>
          <p:nvSpPr>
            <p:cNvPr id="22" name="Line 14">
              <a:extLst>
                <a:ext uri="{FF2B5EF4-FFF2-40B4-BE49-F238E27FC236}">
                  <a16:creationId xmlns:a16="http://schemas.microsoft.com/office/drawing/2014/main" id="{78F69100-DC6E-5145-90A9-75F10F086A96}"/>
                </a:ext>
              </a:extLst>
            </p:cNvPr>
            <p:cNvSpPr>
              <a:spLocks noChangeShapeType="1"/>
            </p:cNvSpPr>
            <p:nvPr/>
          </p:nvSpPr>
          <p:spPr bwMode="auto">
            <a:xfrm>
              <a:off x="576" y="2849"/>
              <a:ext cx="4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15">
              <a:extLst>
                <a:ext uri="{FF2B5EF4-FFF2-40B4-BE49-F238E27FC236}">
                  <a16:creationId xmlns:a16="http://schemas.microsoft.com/office/drawing/2014/main" id="{9E40D8B5-DECC-3B60-4554-4EE764CDA398}"/>
                </a:ext>
              </a:extLst>
            </p:cNvPr>
            <p:cNvSpPr>
              <a:spLocks noChangeShapeType="1"/>
            </p:cNvSpPr>
            <p:nvPr/>
          </p:nvSpPr>
          <p:spPr bwMode="auto">
            <a:xfrm>
              <a:off x="576" y="3092"/>
              <a:ext cx="4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16">
              <a:extLst>
                <a:ext uri="{FF2B5EF4-FFF2-40B4-BE49-F238E27FC236}">
                  <a16:creationId xmlns:a16="http://schemas.microsoft.com/office/drawing/2014/main" id="{374D8087-3E09-9C92-B4AC-577C8C112750}"/>
                </a:ext>
              </a:extLst>
            </p:cNvPr>
            <p:cNvSpPr>
              <a:spLocks noChangeShapeType="1"/>
            </p:cNvSpPr>
            <p:nvPr/>
          </p:nvSpPr>
          <p:spPr bwMode="auto">
            <a:xfrm>
              <a:off x="576" y="3362"/>
              <a:ext cx="4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3">
              <a:extLst>
                <a:ext uri="{FF2B5EF4-FFF2-40B4-BE49-F238E27FC236}">
                  <a16:creationId xmlns:a16="http://schemas.microsoft.com/office/drawing/2014/main" id="{5496CE08-B8FC-A82D-523E-8786CA31E45E}"/>
                </a:ext>
              </a:extLst>
            </p:cNvPr>
            <p:cNvSpPr>
              <a:spLocks noChangeShapeType="1"/>
            </p:cNvSpPr>
            <p:nvPr/>
          </p:nvSpPr>
          <p:spPr bwMode="auto">
            <a:xfrm>
              <a:off x="586" y="3651"/>
              <a:ext cx="4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6" name="Group 25">
            <a:extLst>
              <a:ext uri="{FF2B5EF4-FFF2-40B4-BE49-F238E27FC236}">
                <a16:creationId xmlns:a16="http://schemas.microsoft.com/office/drawing/2014/main" id="{AB94B65E-EA25-E859-0E04-5306102553DB}"/>
              </a:ext>
            </a:extLst>
          </p:cNvPr>
          <p:cNvGrpSpPr>
            <a:grpSpLocks/>
          </p:cNvGrpSpPr>
          <p:nvPr/>
        </p:nvGrpSpPr>
        <p:grpSpPr bwMode="auto">
          <a:xfrm>
            <a:off x="3372980" y="1528763"/>
            <a:ext cx="2897188" cy="1800225"/>
            <a:chOff x="1200" y="2709"/>
            <a:chExt cx="1825" cy="1134"/>
          </a:xfrm>
        </p:grpSpPr>
        <p:sp>
          <p:nvSpPr>
            <p:cNvPr id="27" name="Text Box 26">
              <a:extLst>
                <a:ext uri="{FF2B5EF4-FFF2-40B4-BE49-F238E27FC236}">
                  <a16:creationId xmlns:a16="http://schemas.microsoft.com/office/drawing/2014/main" id="{659366D6-1D2E-06EC-B50C-454228B38BC9}"/>
                </a:ext>
              </a:extLst>
            </p:cNvPr>
            <p:cNvSpPr txBox="1">
              <a:spLocks noChangeArrowheads="1"/>
            </p:cNvSpPr>
            <p:nvPr/>
          </p:nvSpPr>
          <p:spPr bwMode="auto">
            <a:xfrm>
              <a:off x="1200" y="2709"/>
              <a:ext cx="748"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600" dirty="0">
                  <a:solidFill>
                    <a:schemeClr val="tx1"/>
                  </a:solidFill>
                  <a:latin typeface="Times New Roman" panose="02020603050405020304" pitchFamily="18" charset="0"/>
                </a:rPr>
                <a:t>程序</a:t>
              </a:r>
              <a:r>
                <a:rPr kumimoji="1" lang="en-US" altLang="zh-CN" sz="1600" dirty="0">
                  <a:solidFill>
                    <a:schemeClr val="tx1"/>
                  </a:solidFill>
                  <a:latin typeface="Times New Roman" panose="02020603050405020304" pitchFamily="18" charset="0"/>
                </a:rPr>
                <a:t>A         </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a:t>
              </a:r>
              <a:r>
                <a:rPr kumimoji="1" lang="en-US" altLang="zh-CN" sz="1600" dirty="0">
                  <a:solidFill>
                    <a:schemeClr val="tx1"/>
                  </a:solidFill>
                  <a:latin typeface="Times New Roman" panose="02020603050405020304" pitchFamily="18" charset="0"/>
                </a:rPr>
                <a:t>    </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rPr>
                <a:t> n := n+1;</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sym typeface="MT Extra" panose="05050102010205020202" pitchFamily="18" charset="2"/>
                </a:rPr>
                <a:t>        </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sym typeface="MT Extra" panose="05050102010205020202" pitchFamily="18" charset="2"/>
                </a:rPr>
                <a:t>        </a:t>
              </a:r>
            </a:p>
          </p:txBody>
        </p:sp>
        <p:sp>
          <p:nvSpPr>
            <p:cNvPr id="28" name="Text Box 27">
              <a:extLst>
                <a:ext uri="{FF2B5EF4-FFF2-40B4-BE49-F238E27FC236}">
                  <a16:creationId xmlns:a16="http://schemas.microsoft.com/office/drawing/2014/main" id="{52032E17-0B88-3E8A-0FDF-E5BB0881B44A}"/>
                </a:ext>
              </a:extLst>
            </p:cNvPr>
            <p:cNvSpPr txBox="1">
              <a:spLocks noChangeArrowheads="1"/>
            </p:cNvSpPr>
            <p:nvPr/>
          </p:nvSpPr>
          <p:spPr bwMode="auto">
            <a:xfrm>
              <a:off x="2277" y="2709"/>
              <a:ext cx="748"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600" dirty="0">
                  <a:solidFill>
                    <a:schemeClr val="tx1"/>
                  </a:solidFill>
                  <a:latin typeface="Times New Roman" panose="02020603050405020304" pitchFamily="18" charset="0"/>
                </a:rPr>
                <a:t>程序</a:t>
              </a:r>
              <a:r>
                <a:rPr kumimoji="1" lang="en-US" altLang="zh-CN" sz="1600" dirty="0">
                  <a:solidFill>
                    <a:schemeClr val="tx1"/>
                  </a:solidFill>
                  <a:latin typeface="Times New Roman" panose="02020603050405020304" pitchFamily="18" charset="0"/>
                </a:rPr>
                <a:t>B</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sym typeface="MT Extra" panose="05050102010205020202" pitchFamily="18" charset="2"/>
                </a:rPr>
                <a:t>       </a:t>
              </a: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 </a:t>
              </a:r>
              <a:r>
                <a:rPr kumimoji="1" lang="en-US" altLang="zh-CN" sz="1600" dirty="0">
                  <a:solidFill>
                    <a:schemeClr val="tx1"/>
                  </a:solidFill>
                  <a:latin typeface="Times New Roman" panose="02020603050405020304" pitchFamily="18" charset="0"/>
                </a:rPr>
                <a:t>   </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rPr>
                <a:t>  print(n);</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sym typeface="MT Extra" panose="05050102010205020202" pitchFamily="18" charset="2"/>
                </a:rPr>
                <a:t>  </a:t>
              </a:r>
              <a:r>
                <a:rPr kumimoji="1" lang="en-US" altLang="zh-CN" sz="1600" dirty="0">
                  <a:solidFill>
                    <a:schemeClr val="tx1"/>
                  </a:solidFill>
                  <a:latin typeface="Times New Roman" panose="02020603050405020304" pitchFamily="18" charset="0"/>
                </a:rPr>
                <a:t>n := 0;</a:t>
              </a:r>
              <a:r>
                <a:rPr kumimoji="1" lang="en-US" altLang="zh-CN" sz="1600" dirty="0">
                  <a:solidFill>
                    <a:schemeClr val="tx1"/>
                  </a:solidFill>
                  <a:latin typeface="Times New Roman" panose="02020603050405020304" pitchFamily="18" charset="0"/>
                  <a:sym typeface="MT Extra" panose="05050102010205020202" pitchFamily="18" charset="2"/>
                </a:rPr>
                <a:t>     </a:t>
              </a:r>
            </a:p>
            <a:p>
              <a:pPr eaLnBrk="1" hangingPunct="1">
                <a:lnSpc>
                  <a:spcPct val="120000"/>
                </a:lnSpc>
                <a:spcBef>
                  <a:spcPct val="20000"/>
                </a:spcBef>
                <a:buClrTx/>
                <a:buSzTx/>
                <a:buFontTx/>
                <a:buNone/>
              </a:pPr>
              <a:r>
                <a:rPr kumimoji="1" lang="en-US" altLang="zh-CN" sz="1600" dirty="0">
                  <a:solidFill>
                    <a:schemeClr val="tx1"/>
                  </a:solidFill>
                  <a:latin typeface="Times New Roman" panose="02020603050405020304" pitchFamily="18" charset="0"/>
                  <a:sym typeface="MT Extra" panose="05050102010205020202" pitchFamily="18" charset="2"/>
                </a:rPr>
                <a:t>       </a:t>
              </a:r>
              <a:r>
                <a:rPr kumimoji="1" lang="en-US" altLang="zh-CN" sz="1600" dirty="0">
                  <a:solidFill>
                    <a:schemeClr val="tx1"/>
                  </a:solidFill>
                  <a:sym typeface="MT Extra" panose="05050102010205020202" pitchFamily="18" charset="2"/>
                </a:rPr>
                <a:t></a:t>
              </a:r>
              <a:r>
                <a:rPr kumimoji="1" lang="en-US" altLang="zh-CN" sz="1600" dirty="0">
                  <a:solidFill>
                    <a:schemeClr val="tx1"/>
                  </a:solidFill>
                  <a:latin typeface="Times New Roman" panose="02020603050405020304" pitchFamily="18" charset="0"/>
                  <a:sym typeface="MT Extra" panose="05050102010205020202" pitchFamily="18" charset="2"/>
                </a:rPr>
                <a:t> </a:t>
              </a:r>
            </a:p>
          </p:txBody>
        </p:sp>
      </p:grpSp>
      <p:sp>
        <p:nvSpPr>
          <p:cNvPr id="29" name="Text Box 28">
            <a:extLst>
              <a:ext uri="{FF2B5EF4-FFF2-40B4-BE49-F238E27FC236}">
                <a16:creationId xmlns:a16="http://schemas.microsoft.com/office/drawing/2014/main" id="{D206E75A-9216-1791-D5D4-CC5C54538F22}"/>
              </a:ext>
            </a:extLst>
          </p:cNvPr>
          <p:cNvSpPr txBox="1">
            <a:spLocks noChangeArrowheads="1"/>
          </p:cNvSpPr>
          <p:nvPr/>
        </p:nvSpPr>
        <p:spPr bwMode="auto">
          <a:xfrm>
            <a:off x="3143251" y="3408363"/>
            <a:ext cx="3543300" cy="362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a:lnSpc>
                <a:spcPct val="120000"/>
              </a:lnSpc>
              <a:spcBef>
                <a:spcPct val="0"/>
              </a:spcBef>
              <a:buNone/>
            </a:pPr>
            <a:r>
              <a:rPr lang="zh-CN" altLang="en-US" sz="1600" b="0" dirty="0">
                <a:solidFill>
                  <a:schemeClr val="tx1"/>
                </a:solidFill>
                <a:latin typeface="Times New Roman" panose="02020603050405020304" pitchFamily="18" charset="0"/>
              </a:rPr>
              <a:t>共享变量的两个</a:t>
            </a:r>
            <a:r>
              <a:rPr lang="zh-CN" altLang="en-US" sz="1600" dirty="0">
                <a:solidFill>
                  <a:schemeClr val="tx1"/>
                </a:solidFill>
                <a:latin typeface="Times New Roman" panose="02020603050405020304" pitchFamily="18" charset="0"/>
              </a:rPr>
              <a:t>程序（</a:t>
            </a:r>
            <a:r>
              <a:rPr lang="en-US" altLang="zh-CN" sz="1600" dirty="0">
                <a:solidFill>
                  <a:schemeClr val="tx1"/>
                </a:solidFill>
                <a:latin typeface="Times New Roman" panose="02020603050405020304" pitchFamily="18" charset="0"/>
              </a:rPr>
              <a:t>n</a:t>
            </a:r>
            <a:r>
              <a:rPr lang="zh-CN" altLang="en-US" sz="1600" dirty="0">
                <a:solidFill>
                  <a:schemeClr val="tx1"/>
                </a:solidFill>
                <a:latin typeface="Times New Roman" panose="02020603050405020304" pitchFamily="18" charset="0"/>
              </a:rPr>
              <a:t>的初值为</a:t>
            </a:r>
            <a:r>
              <a:rPr lang="en-US" altLang="zh-CN" sz="1600" dirty="0">
                <a:solidFill>
                  <a:schemeClr val="tx1"/>
                </a:solidFill>
                <a:latin typeface="Times New Roman" panose="02020603050405020304" pitchFamily="18" charset="0"/>
              </a:rPr>
              <a:t>10</a:t>
            </a:r>
            <a:r>
              <a:rPr lang="zh-CN" altLang="en-US" sz="1600" dirty="0">
                <a:solidFill>
                  <a:schemeClr val="tx1"/>
                </a:solidFill>
                <a:latin typeface="Times New Roman" panose="02020603050405020304" pitchFamily="18" charset="0"/>
              </a:rPr>
              <a:t>）</a:t>
            </a:r>
            <a:endParaRPr lang="zh-CN" altLang="en-US" sz="16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914720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grpSp>
        <p:nvGrpSpPr>
          <p:cNvPr id="3" name="Group 4">
            <a:extLst>
              <a:ext uri="{FF2B5EF4-FFF2-40B4-BE49-F238E27FC236}">
                <a16:creationId xmlns:a16="http://schemas.microsoft.com/office/drawing/2014/main" id="{AA6447F5-75A6-732A-0149-4B37E43E8CE1}"/>
              </a:ext>
            </a:extLst>
          </p:cNvPr>
          <p:cNvGrpSpPr>
            <a:grpSpLocks/>
          </p:cNvGrpSpPr>
          <p:nvPr/>
        </p:nvGrpSpPr>
        <p:grpSpPr bwMode="auto">
          <a:xfrm>
            <a:off x="893467" y="1828006"/>
            <a:ext cx="6532563" cy="3201987"/>
            <a:chOff x="522" y="885"/>
            <a:chExt cx="4133" cy="2118"/>
          </a:xfrm>
        </p:grpSpPr>
        <p:grpSp>
          <p:nvGrpSpPr>
            <p:cNvPr id="4" name="Group 5">
              <a:extLst>
                <a:ext uri="{FF2B5EF4-FFF2-40B4-BE49-F238E27FC236}">
                  <a16:creationId xmlns:a16="http://schemas.microsoft.com/office/drawing/2014/main" id="{E910B08B-D03D-23E1-7823-6A91C31D127F}"/>
                </a:ext>
              </a:extLst>
            </p:cNvPr>
            <p:cNvGrpSpPr>
              <a:grpSpLocks/>
            </p:cNvGrpSpPr>
            <p:nvPr/>
          </p:nvGrpSpPr>
          <p:grpSpPr bwMode="auto">
            <a:xfrm>
              <a:off x="2391" y="885"/>
              <a:ext cx="1115" cy="465"/>
              <a:chOff x="2391" y="795"/>
              <a:chExt cx="1115" cy="465"/>
            </a:xfrm>
          </p:grpSpPr>
          <p:sp>
            <p:nvSpPr>
              <p:cNvPr id="21" name="Oval 6">
                <a:extLst>
                  <a:ext uri="{FF2B5EF4-FFF2-40B4-BE49-F238E27FC236}">
                    <a16:creationId xmlns:a16="http://schemas.microsoft.com/office/drawing/2014/main" id="{33E6CCFC-F749-DBF1-EBDD-BD8E704AD32F}"/>
                  </a:ext>
                </a:extLst>
              </p:cNvPr>
              <p:cNvSpPr>
                <a:spLocks noChangeArrowheads="1"/>
              </p:cNvSpPr>
              <p:nvPr/>
            </p:nvSpPr>
            <p:spPr bwMode="auto">
              <a:xfrm>
                <a:off x="2391" y="795"/>
                <a:ext cx="1115" cy="46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2" name="Text Box 7">
                <a:extLst>
                  <a:ext uri="{FF2B5EF4-FFF2-40B4-BE49-F238E27FC236}">
                    <a16:creationId xmlns:a16="http://schemas.microsoft.com/office/drawing/2014/main" id="{15FBCE13-B9DF-D332-A811-3BF06D286E4B}"/>
                  </a:ext>
                </a:extLst>
              </p:cNvPr>
              <p:cNvSpPr txBox="1">
                <a:spLocks noChangeArrowheads="1"/>
              </p:cNvSpPr>
              <p:nvPr/>
            </p:nvSpPr>
            <p:spPr bwMode="auto">
              <a:xfrm>
                <a:off x="2787" y="893"/>
                <a:ext cx="38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运行</a:t>
                </a:r>
                <a:endParaRPr kumimoji="1" lang="zh-CN" altLang="en-US" sz="1600" b="0">
                  <a:solidFill>
                    <a:schemeClr val="tx1"/>
                  </a:solidFill>
                  <a:latin typeface="Times New Roman" panose="02020603050405020304" pitchFamily="18" charset="0"/>
                </a:endParaRPr>
              </a:p>
            </p:txBody>
          </p:sp>
        </p:grpSp>
        <p:sp>
          <p:nvSpPr>
            <p:cNvPr id="5" name="Oval 8">
              <a:extLst>
                <a:ext uri="{FF2B5EF4-FFF2-40B4-BE49-F238E27FC236}">
                  <a16:creationId xmlns:a16="http://schemas.microsoft.com/office/drawing/2014/main" id="{34C84195-DD40-1EF5-1814-498F3A86D008}"/>
                </a:ext>
              </a:extLst>
            </p:cNvPr>
            <p:cNvSpPr>
              <a:spLocks noChangeArrowheads="1"/>
            </p:cNvSpPr>
            <p:nvPr/>
          </p:nvSpPr>
          <p:spPr bwMode="auto">
            <a:xfrm>
              <a:off x="3540" y="1882"/>
              <a:ext cx="1115" cy="46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6" name="Text Box 9">
              <a:extLst>
                <a:ext uri="{FF2B5EF4-FFF2-40B4-BE49-F238E27FC236}">
                  <a16:creationId xmlns:a16="http://schemas.microsoft.com/office/drawing/2014/main" id="{3C799D4C-6335-867E-4B4E-F777045DFC31}"/>
                </a:ext>
              </a:extLst>
            </p:cNvPr>
            <p:cNvSpPr txBox="1">
              <a:spLocks noChangeArrowheads="1"/>
            </p:cNvSpPr>
            <p:nvPr/>
          </p:nvSpPr>
          <p:spPr bwMode="auto">
            <a:xfrm>
              <a:off x="3901" y="1931"/>
              <a:ext cx="57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因 </a:t>
              </a:r>
              <a:r>
                <a:rPr kumimoji="1" lang="en-US" altLang="zh-CN" sz="1600">
                  <a:solidFill>
                    <a:schemeClr val="tx1"/>
                  </a:solidFill>
                  <a:latin typeface="Times New Roman" panose="02020603050405020304" pitchFamily="18" charset="0"/>
                </a:rPr>
                <a:t>I∕O</a:t>
              </a:r>
            </a:p>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而等待</a:t>
              </a:r>
              <a:endParaRPr kumimoji="1" lang="zh-CN" altLang="en-US" sz="16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7" name="Oval 10">
              <a:extLst>
                <a:ext uri="{FF2B5EF4-FFF2-40B4-BE49-F238E27FC236}">
                  <a16:creationId xmlns:a16="http://schemas.microsoft.com/office/drawing/2014/main" id="{8E706195-4E99-0C01-BA88-6B36A257B63F}"/>
                </a:ext>
              </a:extLst>
            </p:cNvPr>
            <p:cNvSpPr>
              <a:spLocks noChangeArrowheads="1"/>
            </p:cNvSpPr>
            <p:nvPr/>
          </p:nvSpPr>
          <p:spPr bwMode="auto">
            <a:xfrm>
              <a:off x="1934" y="2538"/>
              <a:ext cx="1115" cy="46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8" name="Text Box 11">
              <a:extLst>
                <a:ext uri="{FF2B5EF4-FFF2-40B4-BE49-F238E27FC236}">
                  <a16:creationId xmlns:a16="http://schemas.microsoft.com/office/drawing/2014/main" id="{6A66FBEF-F9BA-4B43-769A-28C24946C851}"/>
                </a:ext>
              </a:extLst>
            </p:cNvPr>
            <p:cNvSpPr txBox="1">
              <a:spLocks noChangeArrowheads="1"/>
            </p:cNvSpPr>
            <p:nvPr/>
          </p:nvSpPr>
          <p:spPr bwMode="auto">
            <a:xfrm>
              <a:off x="2239" y="2578"/>
              <a:ext cx="5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高优先</a:t>
              </a: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9" name="Oval 12">
              <a:extLst>
                <a:ext uri="{FF2B5EF4-FFF2-40B4-BE49-F238E27FC236}">
                  <a16:creationId xmlns:a16="http://schemas.microsoft.com/office/drawing/2014/main" id="{468655E4-BD4A-A9CB-E888-479C2CDF735D}"/>
                </a:ext>
              </a:extLst>
            </p:cNvPr>
            <p:cNvSpPr>
              <a:spLocks noChangeArrowheads="1"/>
            </p:cNvSpPr>
            <p:nvPr/>
          </p:nvSpPr>
          <p:spPr bwMode="auto">
            <a:xfrm>
              <a:off x="522" y="1685"/>
              <a:ext cx="1115" cy="46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marL="914400" indent="-341313">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10" name="Text Box 13">
              <a:extLst>
                <a:ext uri="{FF2B5EF4-FFF2-40B4-BE49-F238E27FC236}">
                  <a16:creationId xmlns:a16="http://schemas.microsoft.com/office/drawing/2014/main" id="{A14E528A-9E52-C4FB-838C-0111A75030B1}"/>
                </a:ext>
              </a:extLst>
            </p:cNvPr>
            <p:cNvSpPr txBox="1">
              <a:spLocks noChangeArrowheads="1"/>
            </p:cNvSpPr>
            <p:nvPr/>
          </p:nvSpPr>
          <p:spPr bwMode="auto">
            <a:xfrm>
              <a:off x="847" y="1726"/>
              <a:ext cx="51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低优先</a:t>
              </a: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11" name="Line 14">
              <a:extLst>
                <a:ext uri="{FF2B5EF4-FFF2-40B4-BE49-F238E27FC236}">
                  <a16:creationId xmlns:a16="http://schemas.microsoft.com/office/drawing/2014/main" id="{4EF4A192-8AFD-25AB-EE8C-B6775B22165C}"/>
                </a:ext>
              </a:extLst>
            </p:cNvPr>
            <p:cNvSpPr>
              <a:spLocks noChangeShapeType="1"/>
            </p:cNvSpPr>
            <p:nvPr/>
          </p:nvSpPr>
          <p:spPr bwMode="auto">
            <a:xfrm>
              <a:off x="3261" y="1310"/>
              <a:ext cx="843" cy="55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5">
              <a:extLst>
                <a:ext uri="{FF2B5EF4-FFF2-40B4-BE49-F238E27FC236}">
                  <a16:creationId xmlns:a16="http://schemas.microsoft.com/office/drawing/2014/main" id="{C290945F-85F7-C62B-C69A-ECB86AA6BFDA}"/>
                </a:ext>
              </a:extLst>
            </p:cNvPr>
            <p:cNvSpPr>
              <a:spLocks noChangeShapeType="1"/>
            </p:cNvSpPr>
            <p:nvPr/>
          </p:nvSpPr>
          <p:spPr bwMode="auto">
            <a:xfrm flipH="1">
              <a:off x="2956" y="2256"/>
              <a:ext cx="702"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6">
              <a:extLst>
                <a:ext uri="{FF2B5EF4-FFF2-40B4-BE49-F238E27FC236}">
                  <a16:creationId xmlns:a16="http://schemas.microsoft.com/office/drawing/2014/main" id="{C353F163-C677-F715-2C91-AE81B8BF938D}"/>
                </a:ext>
              </a:extLst>
            </p:cNvPr>
            <p:cNvSpPr>
              <a:spLocks noChangeShapeType="1"/>
            </p:cNvSpPr>
            <p:nvPr/>
          </p:nvSpPr>
          <p:spPr bwMode="auto">
            <a:xfrm flipH="1">
              <a:off x="1240" y="1140"/>
              <a:ext cx="1150" cy="55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7">
              <a:extLst>
                <a:ext uri="{FF2B5EF4-FFF2-40B4-BE49-F238E27FC236}">
                  <a16:creationId xmlns:a16="http://schemas.microsoft.com/office/drawing/2014/main" id="{6DFFD945-CF5C-4DEC-4309-2534673B5E91}"/>
                </a:ext>
              </a:extLst>
            </p:cNvPr>
            <p:cNvSpPr>
              <a:spLocks noChangeShapeType="1"/>
            </p:cNvSpPr>
            <p:nvPr/>
          </p:nvSpPr>
          <p:spPr bwMode="auto">
            <a:xfrm flipV="1">
              <a:off x="1581" y="1303"/>
              <a:ext cx="1001" cy="50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18">
              <a:extLst>
                <a:ext uri="{FF2B5EF4-FFF2-40B4-BE49-F238E27FC236}">
                  <a16:creationId xmlns:a16="http://schemas.microsoft.com/office/drawing/2014/main" id="{CA3C9120-82D8-8A6B-91E2-78711F5A30DB}"/>
                </a:ext>
              </a:extLst>
            </p:cNvPr>
            <p:cNvSpPr>
              <a:spLocks noChangeShapeType="1"/>
            </p:cNvSpPr>
            <p:nvPr/>
          </p:nvSpPr>
          <p:spPr bwMode="auto">
            <a:xfrm flipV="1">
              <a:off x="2496" y="1349"/>
              <a:ext cx="501" cy="118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19">
              <a:extLst>
                <a:ext uri="{FF2B5EF4-FFF2-40B4-BE49-F238E27FC236}">
                  <a16:creationId xmlns:a16="http://schemas.microsoft.com/office/drawing/2014/main" id="{5BEDE4AA-28E1-03D6-E0B9-32ECC6AC27D9}"/>
                </a:ext>
              </a:extLst>
            </p:cNvPr>
            <p:cNvSpPr txBox="1">
              <a:spLocks noChangeArrowheads="1"/>
            </p:cNvSpPr>
            <p:nvPr/>
          </p:nvSpPr>
          <p:spPr bwMode="auto">
            <a:xfrm>
              <a:off x="2524" y="1882"/>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3</a:t>
              </a:r>
            </a:p>
          </p:txBody>
        </p:sp>
        <p:sp>
          <p:nvSpPr>
            <p:cNvPr id="17" name="Text Box 20">
              <a:extLst>
                <a:ext uri="{FF2B5EF4-FFF2-40B4-BE49-F238E27FC236}">
                  <a16:creationId xmlns:a16="http://schemas.microsoft.com/office/drawing/2014/main" id="{AC5FB09F-12FF-AAC1-7C86-4B7D8450D25D}"/>
                </a:ext>
              </a:extLst>
            </p:cNvPr>
            <p:cNvSpPr txBox="1">
              <a:spLocks noChangeArrowheads="1"/>
            </p:cNvSpPr>
            <p:nvPr/>
          </p:nvSpPr>
          <p:spPr bwMode="auto">
            <a:xfrm>
              <a:off x="2070" y="1582"/>
              <a:ext cx="2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4</a:t>
              </a:r>
            </a:p>
          </p:txBody>
        </p:sp>
        <p:sp>
          <p:nvSpPr>
            <p:cNvPr id="18" name="Text Box 21">
              <a:extLst>
                <a:ext uri="{FF2B5EF4-FFF2-40B4-BE49-F238E27FC236}">
                  <a16:creationId xmlns:a16="http://schemas.microsoft.com/office/drawing/2014/main" id="{A1B9804E-2C94-5475-9D22-4D73E1A9668E}"/>
                </a:ext>
              </a:extLst>
            </p:cNvPr>
            <p:cNvSpPr txBox="1">
              <a:spLocks noChangeArrowheads="1"/>
            </p:cNvSpPr>
            <p:nvPr/>
          </p:nvSpPr>
          <p:spPr bwMode="auto">
            <a:xfrm>
              <a:off x="1674" y="1257"/>
              <a:ext cx="2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5</a:t>
              </a:r>
            </a:p>
          </p:txBody>
        </p:sp>
        <p:sp>
          <p:nvSpPr>
            <p:cNvPr id="19" name="Text Box 22">
              <a:extLst>
                <a:ext uri="{FF2B5EF4-FFF2-40B4-BE49-F238E27FC236}">
                  <a16:creationId xmlns:a16="http://schemas.microsoft.com/office/drawing/2014/main" id="{778821F5-4C50-87CF-A23F-41084FA710EF}"/>
                </a:ext>
              </a:extLst>
            </p:cNvPr>
            <p:cNvSpPr txBox="1">
              <a:spLocks noChangeArrowheads="1"/>
            </p:cNvSpPr>
            <p:nvPr/>
          </p:nvSpPr>
          <p:spPr bwMode="auto">
            <a:xfrm>
              <a:off x="3569" y="1388"/>
              <a:ext cx="26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1</a:t>
              </a:r>
            </a:p>
          </p:txBody>
        </p:sp>
        <p:sp>
          <p:nvSpPr>
            <p:cNvPr id="20" name="Text Box 23">
              <a:extLst>
                <a:ext uri="{FF2B5EF4-FFF2-40B4-BE49-F238E27FC236}">
                  <a16:creationId xmlns:a16="http://schemas.microsoft.com/office/drawing/2014/main" id="{9CE5BB70-0A0A-BD78-BA09-C315AF163F2A}"/>
                </a:ext>
              </a:extLst>
            </p:cNvPr>
            <p:cNvSpPr txBox="1">
              <a:spLocks noChangeArrowheads="1"/>
            </p:cNvSpPr>
            <p:nvPr/>
          </p:nvSpPr>
          <p:spPr bwMode="auto">
            <a:xfrm>
              <a:off x="3145" y="2244"/>
              <a:ext cx="26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2</a:t>
              </a:r>
            </a:p>
          </p:txBody>
        </p:sp>
      </p:grpSp>
      <p:sp>
        <p:nvSpPr>
          <p:cNvPr id="23" name="Text Box 24">
            <a:extLst>
              <a:ext uri="{FF2B5EF4-FFF2-40B4-BE49-F238E27FC236}">
                <a16:creationId xmlns:a16="http://schemas.microsoft.com/office/drawing/2014/main" id="{6ED70E30-83CF-1195-9EB2-24FEDB1BC899}"/>
              </a:ext>
            </a:extLst>
          </p:cNvPr>
          <p:cNvSpPr txBox="1">
            <a:spLocks noChangeArrowheads="1"/>
          </p:cNvSpPr>
          <p:nvPr/>
        </p:nvSpPr>
        <p:spPr bwMode="auto">
          <a:xfrm>
            <a:off x="8385304" y="2642228"/>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p>
        </p:txBody>
      </p:sp>
      <p:sp>
        <p:nvSpPr>
          <p:cNvPr id="24" name="Text Box 25">
            <a:extLst>
              <a:ext uri="{FF2B5EF4-FFF2-40B4-BE49-F238E27FC236}">
                <a16:creationId xmlns:a16="http://schemas.microsoft.com/office/drawing/2014/main" id="{38D44A81-370C-010E-11BE-DC56313FFC01}"/>
              </a:ext>
            </a:extLst>
          </p:cNvPr>
          <p:cNvSpPr txBox="1">
            <a:spLocks noChangeArrowheads="1"/>
          </p:cNvSpPr>
          <p:nvPr/>
        </p:nvSpPr>
        <p:spPr bwMode="auto">
          <a:xfrm>
            <a:off x="8385304" y="3142291"/>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4 </a:t>
            </a:r>
          </a:p>
        </p:txBody>
      </p:sp>
      <p:sp>
        <p:nvSpPr>
          <p:cNvPr id="25" name="Text Box 26">
            <a:extLst>
              <a:ext uri="{FF2B5EF4-FFF2-40B4-BE49-F238E27FC236}">
                <a16:creationId xmlns:a16="http://schemas.microsoft.com/office/drawing/2014/main" id="{65A8A257-4AC9-4F7A-0685-1F0FC3E4F9B3}"/>
              </a:ext>
            </a:extLst>
          </p:cNvPr>
          <p:cNvSpPr txBox="1">
            <a:spLocks noChangeArrowheads="1"/>
          </p:cNvSpPr>
          <p:nvPr/>
        </p:nvSpPr>
        <p:spPr bwMode="auto">
          <a:xfrm>
            <a:off x="8399592" y="3647116"/>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2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p>
        </p:txBody>
      </p:sp>
      <p:sp>
        <p:nvSpPr>
          <p:cNvPr id="26" name="Rectangle 27">
            <a:extLst>
              <a:ext uri="{FF2B5EF4-FFF2-40B4-BE49-F238E27FC236}">
                <a16:creationId xmlns:a16="http://schemas.microsoft.com/office/drawing/2014/main" id="{F682305A-BC21-CE8C-93EE-178E0ABD3C0F}"/>
              </a:ext>
            </a:extLst>
          </p:cNvPr>
          <p:cNvSpPr>
            <a:spLocks noChangeArrowheads="1"/>
          </p:cNvSpPr>
          <p:nvPr/>
        </p:nvSpPr>
        <p:spPr bwMode="auto">
          <a:xfrm>
            <a:off x="750592" y="685585"/>
            <a:ext cx="612933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较</a:t>
            </a:r>
            <a:r>
              <a:rPr lang="zh-CN" altLang="en-US" sz="2600" b="1">
                <a:solidFill>
                  <a:prstClr val="black"/>
                </a:solidFill>
                <a:effectLst/>
                <a:latin typeface="微软雅黑" panose="020B0503020204020204" pitchFamily="34" charset="-122"/>
                <a:ea typeface="微软雅黑" panose="020B0503020204020204" pitchFamily="34" charset="-122"/>
              </a:rPr>
              <a:t>复杂进程状态的</a:t>
            </a:r>
            <a:r>
              <a:rPr lang="zh-CN" altLang="en-US" sz="2600" b="1" dirty="0">
                <a:solidFill>
                  <a:prstClr val="black"/>
                </a:solidFill>
                <a:effectLst/>
                <a:latin typeface="微软雅黑" panose="020B0503020204020204" pitchFamily="34" charset="-122"/>
                <a:ea typeface="微软雅黑" panose="020B0503020204020204" pitchFamily="34" charset="-122"/>
              </a:rPr>
              <a:t>讨论</a:t>
            </a:r>
          </a:p>
        </p:txBody>
      </p:sp>
      <p:sp>
        <p:nvSpPr>
          <p:cNvPr id="27" name="Text Box 30">
            <a:extLst>
              <a:ext uri="{FF2B5EF4-FFF2-40B4-BE49-F238E27FC236}">
                <a16:creationId xmlns:a16="http://schemas.microsoft.com/office/drawing/2014/main" id="{67EDF8C1-829C-FABF-EB62-DE98149D70C5}"/>
              </a:ext>
            </a:extLst>
          </p:cNvPr>
          <p:cNvSpPr txBox="1">
            <a:spLocks noChangeArrowheads="1"/>
          </p:cNvSpPr>
          <p:nvPr/>
        </p:nvSpPr>
        <p:spPr bwMode="auto">
          <a:xfrm>
            <a:off x="3390605" y="5152231"/>
            <a:ext cx="181768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进程状态变迁图</a:t>
            </a:r>
          </a:p>
        </p:txBody>
      </p:sp>
    </p:spTree>
    <p:extLst>
      <p:ext uri="{BB962C8B-B14F-4D97-AF65-F5344CB8AC3E}">
        <p14:creationId xmlns:p14="http://schemas.microsoft.com/office/powerpoint/2010/main" val="8006913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p>
        </p:txBody>
      </p:sp>
      <p:sp>
        <p:nvSpPr>
          <p:cNvPr id="4" name="内容占位符 2">
            <a:extLst>
              <a:ext uri="{FF2B5EF4-FFF2-40B4-BE49-F238E27FC236}">
                <a16:creationId xmlns:a16="http://schemas.microsoft.com/office/drawing/2014/main" id="{500717E3-B7B5-A6D9-5CE0-9F96798ACD59}"/>
              </a:ext>
            </a:extLst>
          </p:cNvPr>
          <p:cNvSpPr>
            <a:spLocks noGrp="1"/>
          </p:cNvSpPr>
          <p:nvPr>
            <p:ph idx="1"/>
          </p:nvPr>
        </p:nvSpPr>
        <p:spPr>
          <a:xfrm>
            <a:off x="727666" y="1008197"/>
            <a:ext cx="11296078" cy="5855423"/>
          </a:xfrm>
        </p:spPr>
        <p:txBody>
          <a:bodyPr/>
          <a:lstStyle/>
          <a:p>
            <a:pPr>
              <a:lnSpc>
                <a:spcPct val="100000"/>
              </a:lnSpc>
            </a:pPr>
            <a:r>
              <a:rPr lang="zh-CN" altLang="en-US" sz="2800" dirty="0"/>
              <a:t>进程概念（掌握）</a:t>
            </a:r>
          </a:p>
          <a:p>
            <a:pPr lvl="1">
              <a:lnSpc>
                <a:spcPct val="100000"/>
              </a:lnSpc>
            </a:pPr>
            <a:r>
              <a:rPr lang="zh-CN" altLang="en-US" dirty="0"/>
              <a:t>进程引入</a:t>
            </a:r>
          </a:p>
          <a:p>
            <a:pPr lvl="2">
              <a:lnSpc>
                <a:spcPct val="100000"/>
              </a:lnSpc>
            </a:pPr>
            <a:r>
              <a:rPr lang="zh-CN" altLang="en-US" dirty="0"/>
              <a:t>程序的顺序执行    定义  特点</a:t>
            </a:r>
          </a:p>
          <a:p>
            <a:pPr lvl="2">
              <a:lnSpc>
                <a:spcPct val="100000"/>
              </a:lnSpc>
            </a:pPr>
            <a:r>
              <a:rPr lang="zh-CN" altLang="en-US" dirty="0"/>
              <a:t>程序的并发执行    定义  特点</a:t>
            </a:r>
          </a:p>
          <a:p>
            <a:pPr lvl="1">
              <a:lnSpc>
                <a:spcPct val="100000"/>
              </a:lnSpc>
            </a:pPr>
            <a:r>
              <a:rPr lang="zh-CN" altLang="en-US" dirty="0"/>
              <a:t>进程定义</a:t>
            </a:r>
          </a:p>
          <a:p>
            <a:pPr lvl="2">
              <a:lnSpc>
                <a:spcPct val="100000"/>
              </a:lnSpc>
            </a:pPr>
            <a:r>
              <a:rPr lang="zh-CN" altLang="en-US" dirty="0"/>
              <a:t>定义</a:t>
            </a:r>
          </a:p>
          <a:p>
            <a:pPr lvl="2">
              <a:lnSpc>
                <a:spcPct val="100000"/>
              </a:lnSpc>
            </a:pPr>
            <a:r>
              <a:rPr lang="zh-CN" altLang="en-US" dirty="0"/>
              <a:t>进程与程序的区别</a:t>
            </a:r>
          </a:p>
          <a:p>
            <a:pPr lvl="1">
              <a:lnSpc>
                <a:spcPct val="100000"/>
              </a:lnSpc>
            </a:pPr>
            <a:r>
              <a:rPr lang="zh-CN" altLang="en-US" dirty="0"/>
              <a:t>进程状态</a:t>
            </a:r>
          </a:p>
          <a:p>
            <a:pPr lvl="2">
              <a:lnSpc>
                <a:spcPct val="100000"/>
              </a:lnSpc>
            </a:pPr>
            <a:r>
              <a:rPr lang="zh-CN" altLang="en-US" dirty="0"/>
              <a:t>三个基本状态、状态变迁图</a:t>
            </a:r>
          </a:p>
          <a:p>
            <a:pPr lvl="2">
              <a:lnSpc>
                <a:spcPct val="100000"/>
              </a:lnSpc>
            </a:pPr>
            <a:r>
              <a:rPr lang="zh-CN" altLang="en-US" dirty="0"/>
              <a:t>不同操作系统类型的进程状态变迁图</a:t>
            </a:r>
          </a:p>
          <a:p>
            <a:pPr lvl="1">
              <a:lnSpc>
                <a:spcPct val="100000"/>
              </a:lnSpc>
            </a:pPr>
            <a:r>
              <a:rPr lang="zh-CN" altLang="en-US" dirty="0"/>
              <a:t>进程描述</a:t>
            </a:r>
          </a:p>
          <a:p>
            <a:pPr lvl="2">
              <a:lnSpc>
                <a:spcPct val="100000"/>
              </a:lnSpc>
            </a:pPr>
            <a:r>
              <a:rPr lang="en-US" altLang="zh-CN" dirty="0"/>
              <a:t>PCB</a:t>
            </a:r>
            <a:r>
              <a:rPr lang="zh-CN" altLang="en-US" dirty="0"/>
              <a:t>的定义与作用</a:t>
            </a:r>
          </a:p>
          <a:p>
            <a:pPr lvl="2">
              <a:lnSpc>
                <a:spcPct val="100000"/>
              </a:lnSpc>
            </a:pPr>
            <a:r>
              <a:rPr lang="zh-CN" altLang="en-US" dirty="0"/>
              <a:t>进程的组成</a:t>
            </a:r>
          </a:p>
          <a:p>
            <a:pPr lvl="1">
              <a:lnSpc>
                <a:spcPct val="100000"/>
              </a:lnSpc>
            </a:pPr>
            <a:r>
              <a:rPr lang="zh-CN" altLang="en-US" dirty="0"/>
              <a:t>线程定义</a:t>
            </a:r>
          </a:p>
          <a:p>
            <a:pPr>
              <a:lnSpc>
                <a:spcPct val="100000"/>
              </a:lnSpc>
            </a:pPr>
            <a:endParaRPr lang="zh-CN" altLang="en-US" sz="2800" dirty="0"/>
          </a:p>
        </p:txBody>
      </p:sp>
    </p:spTree>
    <p:extLst>
      <p:ext uri="{BB962C8B-B14F-4D97-AF65-F5344CB8AC3E}">
        <p14:creationId xmlns:p14="http://schemas.microsoft.com/office/powerpoint/2010/main" val="36183962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p>
        </p:txBody>
      </p:sp>
      <p:sp>
        <p:nvSpPr>
          <p:cNvPr id="4" name="内容占位符 2">
            <a:extLst>
              <a:ext uri="{FF2B5EF4-FFF2-40B4-BE49-F238E27FC236}">
                <a16:creationId xmlns:a16="http://schemas.microsoft.com/office/drawing/2014/main" id="{49C1CBAF-2810-664F-B553-14AAD2CB1AC3}"/>
              </a:ext>
            </a:extLst>
          </p:cNvPr>
          <p:cNvSpPr>
            <a:spLocks noGrp="1"/>
          </p:cNvSpPr>
          <p:nvPr>
            <p:ph idx="1"/>
          </p:nvPr>
        </p:nvSpPr>
        <p:spPr>
          <a:xfrm>
            <a:off x="742655" y="687812"/>
            <a:ext cx="11296078" cy="5855423"/>
          </a:xfrm>
        </p:spPr>
        <p:txBody>
          <a:bodyPr/>
          <a:lstStyle/>
          <a:p>
            <a:r>
              <a:rPr lang="zh-CN" altLang="en-US" dirty="0"/>
              <a:t>进程控制（理解）</a:t>
            </a:r>
          </a:p>
          <a:p>
            <a:pPr lvl="1"/>
            <a:r>
              <a:rPr lang="zh-CN" altLang="en-US" dirty="0"/>
              <a:t>进程控制原语</a:t>
            </a:r>
          </a:p>
          <a:p>
            <a:pPr lvl="2"/>
            <a:r>
              <a:rPr lang="zh-CN" altLang="en-US" dirty="0"/>
              <a:t>基本进程控制原语</a:t>
            </a:r>
          </a:p>
          <a:p>
            <a:pPr lvl="2"/>
            <a:r>
              <a:rPr lang="zh-CN" altLang="en-US" dirty="0"/>
              <a:t>进程控制原语的执行与进程状态的变化</a:t>
            </a:r>
          </a:p>
          <a:p>
            <a:pPr lvl="1"/>
            <a:r>
              <a:rPr lang="zh-CN" altLang="en-US" dirty="0"/>
              <a:t>进程创建、进程撤销原语的功能</a:t>
            </a:r>
          </a:p>
          <a:p>
            <a:pPr lvl="1"/>
            <a:r>
              <a:rPr lang="zh-CN" altLang="en-US" dirty="0"/>
              <a:t>进程等待、进程唤醒原语的功能</a:t>
            </a:r>
          </a:p>
          <a:p>
            <a:r>
              <a:rPr lang="zh-CN" altLang="en-US" dirty="0"/>
              <a:t>进程的相互制约关系（掌握）</a:t>
            </a:r>
          </a:p>
          <a:p>
            <a:pPr lvl="1"/>
            <a:r>
              <a:rPr lang="zh-CN" altLang="en-US" dirty="0"/>
              <a:t>进程互斥</a:t>
            </a:r>
          </a:p>
          <a:p>
            <a:pPr lvl="2"/>
            <a:r>
              <a:rPr lang="zh-CN" altLang="en-US" dirty="0"/>
              <a:t>临界资源</a:t>
            </a:r>
          </a:p>
          <a:p>
            <a:pPr lvl="2"/>
            <a:r>
              <a:rPr lang="zh-CN" altLang="en-US" dirty="0"/>
              <a:t>互斥</a:t>
            </a:r>
          </a:p>
          <a:p>
            <a:pPr lvl="2"/>
            <a:r>
              <a:rPr lang="zh-CN" altLang="en-US" dirty="0"/>
              <a:t>临界区</a:t>
            </a:r>
          </a:p>
          <a:p>
            <a:endParaRPr lang="zh-CN" altLang="en-US" dirty="0"/>
          </a:p>
        </p:txBody>
      </p:sp>
    </p:spTree>
    <p:extLst>
      <p:ext uri="{BB962C8B-B14F-4D97-AF65-F5344CB8AC3E}">
        <p14:creationId xmlns:p14="http://schemas.microsoft.com/office/powerpoint/2010/main" val="34292879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p>
        </p:txBody>
      </p:sp>
      <p:sp>
        <p:nvSpPr>
          <p:cNvPr id="4" name="内容占位符 2">
            <a:extLst>
              <a:ext uri="{FF2B5EF4-FFF2-40B4-BE49-F238E27FC236}">
                <a16:creationId xmlns:a16="http://schemas.microsoft.com/office/drawing/2014/main" id="{843D8FE2-C266-0A53-C1D6-4EE7927342B7}"/>
              </a:ext>
            </a:extLst>
          </p:cNvPr>
          <p:cNvSpPr>
            <a:spLocks noGrp="1"/>
          </p:cNvSpPr>
          <p:nvPr>
            <p:ph idx="1"/>
          </p:nvPr>
        </p:nvSpPr>
        <p:spPr>
          <a:xfrm>
            <a:off x="487822" y="830079"/>
            <a:ext cx="11296078" cy="5855423"/>
          </a:xfrm>
        </p:spPr>
        <p:txBody>
          <a:bodyPr/>
          <a:lstStyle/>
          <a:p>
            <a:pPr lvl="1">
              <a:lnSpc>
                <a:spcPct val="100000"/>
              </a:lnSpc>
            </a:pPr>
            <a:r>
              <a:rPr lang="zh-CN" altLang="en-US" sz="2400" dirty="0"/>
              <a:t>进程同步</a:t>
            </a:r>
          </a:p>
          <a:p>
            <a:pPr lvl="2">
              <a:lnSpc>
                <a:spcPct val="100000"/>
              </a:lnSpc>
            </a:pPr>
            <a:r>
              <a:rPr lang="zh-CN" altLang="en-US" sz="2400" dirty="0"/>
              <a:t>进程同步的概念</a:t>
            </a:r>
          </a:p>
          <a:p>
            <a:pPr lvl="2">
              <a:lnSpc>
                <a:spcPct val="100000"/>
              </a:lnSpc>
            </a:pPr>
            <a:r>
              <a:rPr lang="zh-CN" altLang="en-US" sz="2400" dirty="0"/>
              <a:t>进程同步的例</a:t>
            </a:r>
          </a:p>
          <a:p>
            <a:pPr>
              <a:lnSpc>
                <a:spcPct val="100000"/>
              </a:lnSpc>
            </a:pPr>
            <a:r>
              <a:rPr lang="zh-CN" altLang="en-US" sz="2800" dirty="0"/>
              <a:t>进程同步机构（掌握）</a:t>
            </a:r>
          </a:p>
          <a:p>
            <a:pPr lvl="1">
              <a:lnSpc>
                <a:spcPct val="100000"/>
              </a:lnSpc>
            </a:pPr>
            <a:r>
              <a:rPr lang="zh-CN" altLang="en-US" sz="2400" dirty="0"/>
              <a:t>锁、上锁原语、 开锁原语</a:t>
            </a:r>
          </a:p>
          <a:p>
            <a:pPr lvl="1">
              <a:lnSpc>
                <a:spcPct val="100000"/>
              </a:lnSpc>
            </a:pPr>
            <a:r>
              <a:rPr lang="zh-CN" altLang="en-US" sz="2400" dirty="0"/>
              <a:t>信号灯及</a:t>
            </a:r>
            <a:r>
              <a:rPr lang="en-US" altLang="zh-CN" sz="2400" dirty="0"/>
              <a:t>P</a:t>
            </a:r>
            <a:r>
              <a:rPr lang="zh-CN" altLang="en-US" sz="2400" dirty="0"/>
              <a:t>、</a:t>
            </a:r>
            <a:r>
              <a:rPr lang="en-US" altLang="zh-CN" sz="2400" dirty="0"/>
              <a:t>V</a:t>
            </a:r>
            <a:r>
              <a:rPr lang="zh-CN" altLang="en-US" sz="2400" dirty="0"/>
              <a:t>操作</a:t>
            </a:r>
          </a:p>
          <a:p>
            <a:pPr>
              <a:lnSpc>
                <a:spcPct val="100000"/>
              </a:lnSpc>
            </a:pPr>
            <a:r>
              <a:rPr lang="zh-CN" altLang="en-US" sz="2800" dirty="0"/>
              <a:t>进程同步与互斥的实现（掌握）</a:t>
            </a:r>
          </a:p>
          <a:p>
            <a:pPr lvl="1">
              <a:lnSpc>
                <a:spcPct val="100000"/>
              </a:lnSpc>
            </a:pPr>
            <a:r>
              <a:rPr lang="zh-CN" altLang="en-US" sz="2400" dirty="0"/>
              <a:t>用信号灯的</a:t>
            </a:r>
            <a:r>
              <a:rPr lang="en-US" altLang="zh-CN" sz="2400" dirty="0"/>
              <a:t>P</a:t>
            </a:r>
            <a:r>
              <a:rPr lang="zh-CN" altLang="en-US" sz="2400" dirty="0"/>
              <a:t>、</a:t>
            </a:r>
            <a:r>
              <a:rPr lang="en-US" altLang="zh-CN" sz="2400" dirty="0"/>
              <a:t>V</a:t>
            </a:r>
            <a:r>
              <a:rPr lang="zh-CN" altLang="en-US" sz="2400" dirty="0"/>
              <a:t>操作实现进程互斥</a:t>
            </a:r>
          </a:p>
          <a:p>
            <a:pPr lvl="1">
              <a:lnSpc>
                <a:spcPct val="100000"/>
              </a:lnSpc>
            </a:pPr>
            <a:r>
              <a:rPr lang="zh-CN" altLang="en-US" sz="2400" dirty="0"/>
              <a:t>两类同步问题的解答</a:t>
            </a:r>
          </a:p>
          <a:p>
            <a:pPr lvl="2">
              <a:lnSpc>
                <a:spcPct val="100000"/>
              </a:lnSpc>
            </a:pPr>
            <a:r>
              <a:rPr lang="zh-CN" altLang="en-US" sz="2400" dirty="0"/>
              <a:t>合作进程的执行次序</a:t>
            </a:r>
          </a:p>
          <a:p>
            <a:pPr lvl="2">
              <a:lnSpc>
                <a:spcPct val="100000"/>
              </a:lnSpc>
            </a:pPr>
            <a:r>
              <a:rPr lang="zh-CN" altLang="en-US" sz="2400" dirty="0"/>
              <a:t>共享缓冲区的合作进程的同步</a:t>
            </a:r>
          </a:p>
          <a:p>
            <a:pPr lvl="1">
              <a:lnSpc>
                <a:spcPct val="100000"/>
              </a:lnSpc>
            </a:pPr>
            <a:r>
              <a:rPr lang="zh-CN" altLang="en-US" sz="2400" dirty="0"/>
              <a:t>生产者</a:t>
            </a:r>
            <a:r>
              <a:rPr lang="en-US" altLang="zh-CN" sz="2400" dirty="0"/>
              <a:t>——</a:t>
            </a:r>
            <a:r>
              <a:rPr lang="zh-CN" altLang="en-US" sz="2400" dirty="0"/>
              <a:t>消费者问题及解答</a:t>
            </a:r>
          </a:p>
          <a:p>
            <a:pPr>
              <a:lnSpc>
                <a:spcPct val="100000"/>
              </a:lnSpc>
            </a:pPr>
            <a:endParaRPr lang="zh-CN" altLang="en-US" sz="2800" dirty="0"/>
          </a:p>
        </p:txBody>
      </p:sp>
    </p:spTree>
    <p:extLst>
      <p:ext uri="{BB962C8B-B14F-4D97-AF65-F5344CB8AC3E}">
        <p14:creationId xmlns:p14="http://schemas.microsoft.com/office/powerpoint/2010/main" val="2875167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43935-2436-4999-DB28-31631AC7AD79}"/>
              </a:ext>
            </a:extLst>
          </p:cNvPr>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p>
        </p:txBody>
      </p:sp>
      <p:sp>
        <p:nvSpPr>
          <p:cNvPr id="3" name="Rectangle 3">
            <a:extLst>
              <a:ext uri="{FF2B5EF4-FFF2-40B4-BE49-F238E27FC236}">
                <a16:creationId xmlns:a16="http://schemas.microsoft.com/office/drawing/2014/main" id="{A10AA16E-CB29-86A4-DB3B-FC9C30540EB8}"/>
              </a:ext>
            </a:extLst>
          </p:cNvPr>
          <p:cNvSpPr>
            <a:spLocks noChangeArrowheads="1"/>
          </p:cNvSpPr>
          <p:nvPr/>
        </p:nvSpPr>
        <p:spPr bwMode="auto">
          <a:xfrm>
            <a:off x="533400" y="827088"/>
            <a:ext cx="8262938" cy="23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spcAft>
                <a:spcPct val="20000"/>
              </a:spcAft>
              <a:buClr>
                <a:srgbClr val="FFC000"/>
              </a:buClr>
              <a:buSzPct val="95000"/>
              <a:buFont typeface="Wingdings" panose="05000000000000000000" pitchFamily="2" charset="2"/>
              <a:buChar char="n"/>
              <a:defRPr/>
            </a:pPr>
            <a:r>
              <a:rPr lang="zh-CN" altLang="en-US" sz="2800" b="1" dirty="0">
                <a:solidFill>
                  <a:schemeClr val="tx1"/>
                </a:solidFill>
                <a:effectLst/>
                <a:latin typeface="微软雅黑" panose="020B0503020204020204" pitchFamily="34" charset="-122"/>
                <a:ea typeface="微软雅黑" panose="020B0503020204020204" pitchFamily="34" charset="-122"/>
              </a:rPr>
              <a:t>操作系统的并发控制机制（掌握）</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创建进程、创建线程及其使用</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等待进程、线程的终止及其使用 </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信号量与使用方法</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共享内存与使用方法</a:t>
            </a:r>
          </a:p>
        </p:txBody>
      </p:sp>
      <p:sp>
        <p:nvSpPr>
          <p:cNvPr id="4" name="Rectangle 8">
            <a:extLst>
              <a:ext uri="{FF2B5EF4-FFF2-40B4-BE49-F238E27FC236}">
                <a16:creationId xmlns:a16="http://schemas.microsoft.com/office/drawing/2014/main" id="{0A8A626A-E769-5FC9-9808-7B25A77194EE}"/>
              </a:ext>
            </a:extLst>
          </p:cNvPr>
          <p:cNvSpPr>
            <a:spLocks noChangeArrowheads="1"/>
          </p:cNvSpPr>
          <p:nvPr/>
        </p:nvSpPr>
        <p:spPr bwMode="auto">
          <a:xfrm>
            <a:off x="487822" y="3429000"/>
            <a:ext cx="8262938" cy="225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buClr>
                <a:srgbClr val="FFC000"/>
              </a:buClr>
              <a:buSzPct val="95000"/>
              <a:buFont typeface="Wingdings" panose="05000000000000000000" pitchFamily="2" charset="2"/>
              <a:buChar char="n"/>
              <a:defRPr/>
            </a:pPr>
            <a:r>
              <a:rPr lang="zh-CN" altLang="en-US" sz="2800" b="1" dirty="0">
                <a:solidFill>
                  <a:schemeClr val="tx1"/>
                </a:solidFill>
                <a:effectLst/>
                <a:latin typeface="微软雅黑" panose="020B0503020204020204" pitchFamily="34" charset="-122"/>
                <a:ea typeface="微软雅黑" panose="020B0503020204020204" pitchFamily="34" charset="-122"/>
              </a:rPr>
              <a:t>进程调度（掌握）</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进程调度的功能</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调度方式   非剥夺方式   剥夺方式</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常用的进程调度算法</a:t>
            </a: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anose="020B0503020204020204" pitchFamily="34" charset="-122"/>
                <a:ea typeface="微软雅黑" panose="020B0503020204020204" pitchFamily="34" charset="-122"/>
              </a:rPr>
              <a:t>调度用的进程状态变迁图的分析</a:t>
            </a:r>
          </a:p>
        </p:txBody>
      </p:sp>
    </p:spTree>
    <p:extLst>
      <p:ext uri="{BB962C8B-B14F-4D97-AF65-F5344CB8AC3E}">
        <p14:creationId xmlns:p14="http://schemas.microsoft.com/office/powerpoint/2010/main" val="3500032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12797</TotalTime>
  <Words>8145</Words>
  <Application>Microsoft Macintosh PowerPoint</Application>
  <PresentationFormat>宽屏</PresentationFormat>
  <Paragraphs>1197</Paragraphs>
  <Slides>94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94</vt:i4>
      </vt:variant>
    </vt:vector>
  </HeadingPairs>
  <TitlesOfParts>
    <vt:vector size="108" baseType="lpstr">
      <vt:lpstr>Times New Roman</vt:lpstr>
      <vt:lpstr>Arial</vt:lpstr>
      <vt:lpstr>Courier New</vt:lpstr>
      <vt:lpstr>义启小楷书</vt:lpstr>
      <vt:lpstr>Segoe UI</vt:lpstr>
      <vt:lpstr>Lucida Console</vt:lpstr>
      <vt:lpstr>等线</vt:lpstr>
      <vt:lpstr>微软雅黑</vt:lpstr>
      <vt:lpstr>宋体</vt:lpstr>
      <vt:lpstr>Wingdings</vt:lpstr>
      <vt:lpstr>等线 Light</vt:lpstr>
      <vt:lpstr>MT Extra</vt:lpstr>
      <vt:lpstr>Office 主题​​</vt:lpstr>
      <vt:lpstr>1_Office 主题​​</vt:lpstr>
      <vt:lpstr>PowerPoint 演示文稿</vt:lpstr>
      <vt:lpstr>提纲</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提纲</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提纲</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提纲</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提纲</vt:lpstr>
      <vt:lpstr>进程及进程管理——进程同步机构</vt:lpstr>
      <vt:lpstr>进程及进程管理——进程同步机构</vt:lpstr>
      <vt:lpstr>进程及进程管理——进程同步机构</vt:lpstr>
      <vt:lpstr>进程及进程管理——进程同步机构</vt:lpstr>
      <vt:lpstr>进程及进程管理——进程同步机构</vt:lpstr>
      <vt:lpstr>进程及进程管理——进程同步机构</vt:lpstr>
      <vt:lpstr>提纲</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进程及进程管理——进程通信</vt:lpstr>
      <vt:lpstr>进程及进程管理——进程通信</vt:lpstr>
      <vt:lpstr>提纲</vt:lpstr>
      <vt:lpstr>进程及进程管理——线程概念及特点</vt:lpstr>
      <vt:lpstr>进程及进程管理——线程概念及特点</vt:lpstr>
      <vt:lpstr>进程及进程管理——线程概念及特点</vt:lpstr>
      <vt:lpstr>提纲</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进程及进程管理——小结</vt:lpstr>
      <vt:lpstr>进程及进程管理——小结</vt:lpstr>
      <vt:lpstr>进程及进程管理——小结</vt:lpstr>
      <vt:lpstr>进程及进程管理——小结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Microsoft Office User</cp:lastModifiedBy>
  <cp:revision>2102</cp:revision>
  <cp:lastPrinted>2019-09-24T12:30:12Z</cp:lastPrinted>
  <dcterms:created xsi:type="dcterms:W3CDTF">2018-05-09T10:41:00Z</dcterms:created>
  <dcterms:modified xsi:type="dcterms:W3CDTF">2022-09-25T12:27:32Z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