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b3b4657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b3b4657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b3b4657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b3b4657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b3b4657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b3b4657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b3b46574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b3b46574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b3b4657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b3b4657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b3b46574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b3b46574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OXGwWSmqeBs"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MfsC3WctZLY"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_lHhCpKjI2MIIZUgQi5hDNnNWjFE4MqK/view" TargetMode="External"/><Relationship Id="rId4" Type="http://schemas.openxmlformats.org/officeDocument/2006/relationships/image" Target="../media/image1.pn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ONDC Agri Hackthon</a:t>
            </a:r>
            <a:endParaRPr/>
          </a:p>
          <a:p>
            <a:pPr indent="0" lvl="0" marL="0" rtl="0" algn="ctr">
              <a:spcBef>
                <a:spcPts val="0"/>
              </a:spcBef>
              <a:spcAft>
                <a:spcPts val="0"/>
              </a:spcAft>
              <a:buNone/>
            </a:pPr>
            <a:r>
              <a:rPr lang="en"/>
              <a:t>Innovation track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Challenge-2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984300"/>
          </a:xfrm>
          <a:prstGeom prst="rect">
            <a:avLst/>
          </a:prstGeom>
        </p:spPr>
        <p:txBody>
          <a:bodyPr anchorCtr="0" anchor="t" bIns="91425" lIns="91425" spcFirstLastPara="1" rIns="91425" wrap="square" tIns="91425">
            <a:normAutofit fontScale="92500" lnSpcReduction="20000"/>
          </a:bodyPr>
          <a:lstStyle/>
          <a:p>
            <a:pPr indent="0" lvl="0" marL="0" marR="586355" rtl="0" algn="l">
              <a:lnSpc>
                <a:spcPct val="110155"/>
              </a:lnSpc>
              <a:spcBef>
                <a:spcPts val="202"/>
              </a:spcBef>
              <a:spcAft>
                <a:spcPts val="0"/>
              </a:spcAft>
              <a:buNone/>
            </a:pPr>
            <a:r>
              <a:rPr lang="en" sz="1400">
                <a:solidFill>
                  <a:schemeClr val="dk1"/>
                </a:solidFill>
              </a:rPr>
              <a:t>The objective of this challenge is to develop a prototype for fast digitization of catalogs and lifecycle management of the digital catalog. </a:t>
            </a:r>
            <a:endParaRPr sz="1400">
              <a:solidFill>
                <a:schemeClr val="dk1"/>
              </a:solidFill>
            </a:endParaRPr>
          </a:p>
          <a:p>
            <a:pPr indent="0" lvl="0" marL="0" marR="586355" rtl="0" algn="l">
              <a:lnSpc>
                <a:spcPct val="110155"/>
              </a:lnSpc>
              <a:spcBef>
                <a:spcPts val="202"/>
              </a:spcBef>
              <a:spcAft>
                <a:spcPts val="0"/>
              </a:spcAft>
              <a:buNone/>
            </a:pPr>
            <a:r>
              <a:t/>
            </a:r>
            <a:endParaRPr sz="1400">
              <a:solidFill>
                <a:schemeClr val="dk1"/>
              </a:solidFill>
            </a:endParaRPr>
          </a:p>
          <a:p>
            <a:pPr indent="0" lvl="0" marL="0" marR="586355" rtl="0" algn="l">
              <a:lnSpc>
                <a:spcPct val="110155"/>
              </a:lnSpc>
              <a:spcBef>
                <a:spcPts val="202"/>
              </a:spcBef>
              <a:spcAft>
                <a:spcPts val="0"/>
              </a:spcAft>
              <a:buNone/>
            </a:pPr>
            <a:r>
              <a:t/>
            </a:r>
            <a:endParaRPr sz="1400">
              <a:solidFill>
                <a:schemeClr val="dk1"/>
              </a:solidFill>
            </a:endParaRPr>
          </a:p>
        </p:txBody>
      </p:sp>
      <p:sp>
        <p:nvSpPr>
          <p:cNvPr id="62" name="Google Shape;62;p14"/>
          <p:cNvSpPr txBox="1"/>
          <p:nvPr/>
        </p:nvSpPr>
        <p:spPr>
          <a:xfrm>
            <a:off x="371050" y="1678050"/>
            <a:ext cx="8385000" cy="3406800"/>
          </a:xfrm>
          <a:prstGeom prst="rect">
            <a:avLst/>
          </a:prstGeom>
          <a:noFill/>
          <a:ln>
            <a:noFill/>
          </a:ln>
        </p:spPr>
        <p:txBody>
          <a:bodyPr anchorCtr="0" anchor="t" bIns="91425" lIns="91425" spcFirstLastPara="1" rIns="91425" wrap="square" tIns="91425">
            <a:spAutoFit/>
          </a:bodyPr>
          <a:lstStyle/>
          <a:p>
            <a:pPr indent="0" lvl="0" marL="0" marR="585983" rtl="0" algn="l">
              <a:lnSpc>
                <a:spcPct val="110155"/>
              </a:lnSpc>
              <a:spcBef>
                <a:spcPts val="1348"/>
              </a:spcBef>
              <a:spcAft>
                <a:spcPts val="0"/>
              </a:spcAft>
              <a:buClr>
                <a:schemeClr val="dk1"/>
              </a:buClr>
              <a:buSzPts val="1100"/>
              <a:buFont typeface="Arial"/>
              <a:buNone/>
            </a:pPr>
            <a:r>
              <a:rPr lang="en" sz="700">
                <a:solidFill>
                  <a:schemeClr val="dk1"/>
                </a:solidFill>
              </a:rPr>
              <a:t>Define a schema (appropriate for at least 10,000 products) for an online catalog for farm &amp; dairy products, that includes a set of basic attributes including but not limited to the attributes defined below: </a:t>
            </a:r>
            <a:endParaRPr sz="700">
              <a:solidFill>
                <a:schemeClr val="dk1"/>
              </a:solidFill>
            </a:endParaRPr>
          </a:p>
          <a:p>
            <a:pPr indent="0" lvl="0" marL="1429721" rtl="0" algn="l">
              <a:spcBef>
                <a:spcPts val="1148"/>
              </a:spcBef>
              <a:spcAft>
                <a:spcPts val="0"/>
              </a:spcAft>
              <a:buNone/>
            </a:pPr>
            <a:r>
              <a:rPr lang="en" sz="700">
                <a:solidFill>
                  <a:schemeClr val="dk1"/>
                </a:solidFill>
              </a:rPr>
              <a:t>● Farm details - farm name, location i.e. GPS coordinates or equivalent; </a:t>
            </a:r>
            <a:endParaRPr sz="700">
              <a:solidFill>
                <a:schemeClr val="dk1"/>
              </a:solidFill>
            </a:endParaRPr>
          </a:p>
          <a:p>
            <a:pPr indent="0" lvl="0" marL="1429721" rtl="0" algn="l">
              <a:spcBef>
                <a:spcPts val="1148"/>
              </a:spcBef>
              <a:spcAft>
                <a:spcPts val="0"/>
              </a:spcAft>
              <a:buNone/>
            </a:pPr>
            <a:r>
              <a:rPr lang="en" sz="700">
                <a:solidFill>
                  <a:schemeClr val="dk1"/>
                </a:solidFill>
              </a:rPr>
              <a:t>● Product details - for the purposes of this challenge, a product includes the following attributes - ID, name, pack size, description, price, image, quantity, grading, variants, perishability; </a:t>
            </a:r>
            <a:endParaRPr sz="700">
              <a:solidFill>
                <a:schemeClr val="dk1"/>
              </a:solidFill>
            </a:endParaRPr>
          </a:p>
          <a:p>
            <a:pPr indent="0" lvl="0" marL="1429721" rtl="0" algn="l">
              <a:spcBef>
                <a:spcPts val="1148"/>
              </a:spcBef>
              <a:spcAft>
                <a:spcPts val="0"/>
              </a:spcAft>
              <a:buNone/>
            </a:pPr>
            <a:r>
              <a:rPr lang="en" sz="700">
                <a:solidFill>
                  <a:schemeClr val="dk1"/>
                </a:solidFill>
              </a:rPr>
              <a:t>● Logistics criteria - may be defined at a product level and provide options such as - logistics needs, cold chain requirements, ideal delivery turnaround time; </a:t>
            </a:r>
            <a:endParaRPr sz="700">
              <a:solidFill>
                <a:schemeClr val="dk1"/>
              </a:solidFill>
            </a:endParaRPr>
          </a:p>
          <a:p>
            <a:pPr indent="0" lvl="0" marL="1429721" rtl="0" algn="l">
              <a:spcBef>
                <a:spcPts val="1148"/>
              </a:spcBef>
              <a:spcAft>
                <a:spcPts val="0"/>
              </a:spcAft>
              <a:buClr>
                <a:schemeClr val="dk1"/>
              </a:buClr>
              <a:buSzPts val="1100"/>
              <a:buFont typeface="Arial"/>
              <a:buNone/>
            </a:pPr>
            <a:r>
              <a:rPr lang="en" sz="700">
                <a:solidFill>
                  <a:schemeClr val="dk1"/>
                </a:solidFill>
              </a:rPr>
              <a:t>● Payment criteria - may be defined at the store level and includes options such as the following - cash, UPI, Rupay vouchers, Kisan credit card, etc.; </a:t>
            </a:r>
            <a:endParaRPr sz="700">
              <a:solidFill>
                <a:schemeClr val="dk1"/>
              </a:solidFill>
            </a:endParaRPr>
          </a:p>
          <a:p>
            <a:pPr indent="0" lvl="0" marL="0" marR="588647" rtl="0" algn="l">
              <a:lnSpc>
                <a:spcPct val="110155"/>
              </a:lnSpc>
              <a:spcBef>
                <a:spcPts val="1148"/>
              </a:spcBef>
              <a:spcAft>
                <a:spcPts val="0"/>
              </a:spcAft>
              <a:buClr>
                <a:schemeClr val="dk1"/>
              </a:buClr>
              <a:buSzPts val="1100"/>
              <a:buFont typeface="Arial"/>
              <a:buNone/>
            </a:pPr>
            <a:r>
              <a:rPr lang="en" sz="700">
                <a:solidFill>
                  <a:schemeClr val="dk1"/>
                </a:solidFill>
              </a:rPr>
              <a:t>2. Develop an intuitive interface, using text or voice or image input or a combination of these, for digitizing a product that is grown in the farm. The solution should focus on ease of use and </a:t>
            </a:r>
            <a:endParaRPr sz="700">
              <a:solidFill>
                <a:schemeClr val="dk1"/>
              </a:solidFill>
            </a:endParaRPr>
          </a:p>
          <a:p>
            <a:pPr indent="0" lvl="0" marL="1195330" rtl="0" algn="l">
              <a:spcBef>
                <a:spcPts val="51"/>
              </a:spcBef>
              <a:spcAft>
                <a:spcPts val="0"/>
              </a:spcAft>
              <a:buNone/>
            </a:pPr>
            <a:r>
              <a:rPr lang="en" sz="700">
                <a:solidFill>
                  <a:schemeClr val="dk1"/>
                </a:solidFill>
              </a:rPr>
              <a:t>convenience for the farmer. This may work in either of the following ways: </a:t>
            </a:r>
            <a:endParaRPr sz="700">
              <a:solidFill>
                <a:schemeClr val="dk1"/>
              </a:solidFill>
            </a:endParaRPr>
          </a:p>
          <a:p>
            <a:pPr indent="0" lvl="0" marL="1195330" rtl="0" algn="l">
              <a:spcBef>
                <a:spcPts val="51"/>
              </a:spcBef>
              <a:spcAft>
                <a:spcPts val="0"/>
              </a:spcAft>
              <a:buNone/>
            </a:pPr>
            <a:r>
              <a:rPr lang="en" sz="700">
                <a:solidFill>
                  <a:schemeClr val="dk1"/>
                </a:solidFill>
              </a:rPr>
              <a:t>● Take a photo and auto-label or scan machine readable codes (e.g. QR code); </a:t>
            </a:r>
            <a:endParaRPr sz="700">
              <a:solidFill>
                <a:schemeClr val="dk1"/>
              </a:solidFill>
            </a:endParaRPr>
          </a:p>
          <a:p>
            <a:pPr indent="0" lvl="0" marL="1195330" rtl="0" algn="l">
              <a:spcBef>
                <a:spcPts val="51"/>
              </a:spcBef>
              <a:spcAft>
                <a:spcPts val="0"/>
              </a:spcAft>
              <a:buNone/>
            </a:pPr>
            <a:r>
              <a:rPr lang="en" sz="700">
                <a:solidFill>
                  <a:schemeClr val="dk1"/>
                </a:solidFill>
              </a:rPr>
              <a:t>● Add entry through voice to text conversion of voice input;</a:t>
            </a:r>
            <a:endParaRPr sz="700">
              <a:solidFill>
                <a:schemeClr val="dk1"/>
              </a:solidFill>
            </a:endParaRPr>
          </a:p>
          <a:p>
            <a:pPr indent="0" lvl="0" marL="1195330" rtl="0" algn="l">
              <a:spcBef>
                <a:spcPts val="51"/>
              </a:spcBef>
              <a:spcAft>
                <a:spcPts val="0"/>
              </a:spcAft>
              <a:buNone/>
            </a:pPr>
            <a:r>
              <a:rPr lang="en" sz="700">
                <a:solidFill>
                  <a:schemeClr val="dk1"/>
                </a:solidFill>
              </a:rPr>
              <a:t>● Add text entry and supplement with an image; </a:t>
            </a:r>
            <a:endParaRPr sz="700">
              <a:solidFill>
                <a:schemeClr val="dk1"/>
              </a:solidFill>
            </a:endParaRPr>
          </a:p>
          <a:p>
            <a:pPr indent="0" lvl="0" marL="1195330" rtl="0" algn="l">
              <a:spcBef>
                <a:spcPts val="51"/>
              </a:spcBef>
              <a:spcAft>
                <a:spcPts val="0"/>
              </a:spcAft>
              <a:buClr>
                <a:schemeClr val="dk1"/>
              </a:buClr>
              <a:buSzPts val="1100"/>
              <a:buFont typeface="Arial"/>
              <a:buNone/>
            </a:pPr>
            <a:r>
              <a:rPr lang="en" sz="700">
                <a:solidFill>
                  <a:schemeClr val="dk1"/>
                </a:solidFill>
              </a:rPr>
              <a:t>● Any combination of the above or using any other intuitive mechanism; </a:t>
            </a:r>
            <a:endParaRPr sz="700">
              <a:solidFill>
                <a:schemeClr val="dk1"/>
              </a:solidFill>
            </a:endParaRPr>
          </a:p>
          <a:p>
            <a:pPr indent="0" lvl="0" marL="0" rtl="0" algn="l">
              <a:spcBef>
                <a:spcPts val="1148"/>
              </a:spcBef>
              <a:spcAft>
                <a:spcPts val="0"/>
              </a:spcAft>
              <a:buNone/>
            </a:pPr>
            <a:r>
              <a:rPr lang="en" sz="700">
                <a:solidFill>
                  <a:schemeClr val="dk1"/>
                </a:solidFill>
              </a:rPr>
              <a:t>3. The intuitive interface developed in (2) above should support: </a:t>
            </a:r>
            <a:endParaRPr sz="700">
              <a:solidFill>
                <a:schemeClr val="dk1"/>
              </a:solidFill>
            </a:endParaRPr>
          </a:p>
          <a:p>
            <a:pPr indent="457200" lvl="0" marL="0" rtl="0" algn="l">
              <a:spcBef>
                <a:spcPts val="1148"/>
              </a:spcBef>
              <a:spcAft>
                <a:spcPts val="0"/>
              </a:spcAft>
              <a:buNone/>
            </a:pPr>
            <a:r>
              <a:rPr lang="en" sz="700">
                <a:solidFill>
                  <a:schemeClr val="dk1"/>
                </a:solidFill>
              </a:rPr>
              <a:t>● Digitisation of at least 100 farm &amp; dairy products in 30 minutes; </a:t>
            </a:r>
            <a:endParaRPr sz="700">
              <a:solidFill>
                <a:schemeClr val="dk1"/>
              </a:solidFill>
            </a:endParaRPr>
          </a:p>
          <a:p>
            <a:pPr indent="457200" lvl="0" marL="0" rtl="0" algn="l">
              <a:spcBef>
                <a:spcPts val="1148"/>
              </a:spcBef>
              <a:spcAft>
                <a:spcPts val="0"/>
              </a:spcAft>
              <a:buNone/>
            </a:pPr>
            <a:r>
              <a:rPr lang="en" sz="700">
                <a:solidFill>
                  <a:schemeClr val="dk1"/>
                </a:solidFill>
              </a:rPr>
              <a:t>● Populate the digitized catalog in the schema defined in (1) above; </a:t>
            </a:r>
            <a:endParaRPr sz="700">
              <a:solidFill>
                <a:schemeClr val="dk1"/>
              </a:solidFill>
            </a:endParaRPr>
          </a:p>
          <a:p>
            <a:pPr indent="457200" lvl="0" marL="0" rtl="0" algn="l">
              <a:spcBef>
                <a:spcPts val="1148"/>
              </a:spcBef>
              <a:spcAft>
                <a:spcPts val="0"/>
              </a:spcAft>
              <a:buClr>
                <a:schemeClr val="dk1"/>
              </a:buClr>
              <a:buSzPts val="1100"/>
              <a:buFont typeface="Arial"/>
              <a:buNone/>
            </a:pPr>
            <a:r>
              <a:rPr lang="en" sz="700">
                <a:solidFill>
                  <a:schemeClr val="dk1"/>
                </a:solidFill>
              </a:rPr>
              <a:t>● Using any one of the following Indic languages - Hindi, Marathi, Telugu, Kannada;</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core idea of this solution is: </a:t>
            </a:r>
            <a:endParaRPr/>
          </a:p>
          <a:p>
            <a:pPr indent="0" lvl="0" marL="0" rtl="0" algn="l">
              <a:spcBef>
                <a:spcPts val="1200"/>
              </a:spcBef>
              <a:spcAft>
                <a:spcPts val="1200"/>
              </a:spcAft>
              <a:buNone/>
            </a:pPr>
            <a:r>
              <a:rPr lang="en"/>
              <a:t>End sellers like farmers will not be able to create and manage a catalog of products of their own. Secondly, most farmers in a region (like a village, town, district etc…) tend to grow/sell a small number of farm products. Hence the thought is that an aggregator seller app can create a catalogue of products that are union of all products sold by the farmers in the region. The end sellers (farmers) are then only required to name the products they want to sell and the price at which they want to list their </a:t>
            </a:r>
            <a:r>
              <a:rPr lang="en"/>
              <a:t>products</a:t>
            </a:r>
            <a:r>
              <a:rPr lang="en"/>
              <a:t>. To simplify the process of getting list prices (and inventory position) from farmers, we propose to have the farmers write product prices on a physical form and use ML/OCR to scan the form and get </a:t>
            </a:r>
            <a:r>
              <a:rPr lang="en"/>
              <a:t>the</a:t>
            </a:r>
            <a:r>
              <a:rPr lang="en"/>
              <a:t> price/availability from that form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r>
              <a:rPr lang="en"/>
              <a:t> details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- 1</a:t>
            </a:r>
            <a:endParaRPr/>
          </a:p>
          <a:p>
            <a:pPr indent="0" lvl="0" marL="0" rtl="0" algn="l">
              <a:spcBef>
                <a:spcPts val="1200"/>
              </a:spcBef>
              <a:spcAft>
                <a:spcPts val="0"/>
              </a:spcAft>
              <a:buNone/>
            </a:pPr>
            <a:r>
              <a:rPr lang="en"/>
              <a:t>Seller aggregator team creates a master catalogue of products using a xls upload. This catalogue includes all products </a:t>
            </a:r>
            <a:r>
              <a:rPr lang="en"/>
              <a:t>potentially sold by farmers (end sellers) in a region</a:t>
            </a:r>
            <a:endParaRPr/>
          </a:p>
          <a:p>
            <a:pPr indent="0" lvl="0" marL="0" rtl="0" algn="l">
              <a:spcBef>
                <a:spcPts val="1200"/>
              </a:spcBef>
              <a:spcAft>
                <a:spcPts val="1200"/>
              </a:spcAft>
              <a:buNone/>
            </a:pPr>
            <a:r>
              <a:rPr lang="en"/>
              <a:t>Video with this step: </a:t>
            </a:r>
            <a:endParaRPr/>
          </a:p>
        </p:txBody>
      </p:sp>
      <p:pic>
        <p:nvPicPr>
          <p:cNvPr id="75" name="Google Shape;75;p16" title="Product upload">
            <a:hlinkClick r:id="rId3"/>
          </p:cNvPr>
          <p:cNvPicPr preferRelativeResize="0"/>
          <p:nvPr/>
        </p:nvPicPr>
        <p:blipFill>
          <a:blip r:embed="rId4">
            <a:alphaModFix/>
          </a:blip>
          <a:stretch>
            <a:fillRect/>
          </a:stretch>
        </p:blipFill>
        <p:spPr>
          <a:xfrm>
            <a:off x="3801700" y="2385350"/>
            <a:ext cx="3279925" cy="245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details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Step-2 </a:t>
            </a:r>
            <a:endParaRPr/>
          </a:p>
          <a:p>
            <a:pPr indent="0" lvl="0" marL="0" rtl="0" algn="l">
              <a:spcBef>
                <a:spcPts val="1200"/>
              </a:spcBef>
              <a:spcAft>
                <a:spcPts val="0"/>
              </a:spcAft>
              <a:buNone/>
            </a:pPr>
            <a:r>
              <a:rPr lang="en"/>
              <a:t>Seller aggregator sets up the seller (farmer) in the system and generates seller specific data entry form</a:t>
            </a:r>
            <a:endParaRPr/>
          </a:p>
          <a:p>
            <a:pPr indent="0" lvl="0" marL="0" rtl="0" algn="l">
              <a:spcBef>
                <a:spcPts val="1200"/>
              </a:spcBef>
              <a:spcAft>
                <a:spcPts val="1200"/>
              </a:spcAft>
              <a:buNone/>
            </a:pPr>
            <a:r>
              <a:rPr lang="en"/>
              <a:t>The idea is that all farmers in that region use the same catalogue, but will have different prices/availability for products and hence will just to enter those details. Since it might be difficult for the farmer to enter the price for dozens of products in an app, we think filling a paper form is easy</a:t>
            </a:r>
            <a:endParaRPr/>
          </a:p>
        </p:txBody>
      </p:sp>
      <p:pic>
        <p:nvPicPr>
          <p:cNvPr id="82" name="Google Shape;82;p17" title="Seller form download">
            <a:hlinkClick r:id="rId3"/>
          </p:cNvPr>
          <p:cNvPicPr preferRelativeResize="0"/>
          <p:nvPr/>
        </p:nvPicPr>
        <p:blipFill>
          <a:blip r:embed="rId4">
            <a:alphaModFix/>
          </a:blip>
          <a:stretch>
            <a:fillRect/>
          </a:stretch>
        </p:blipFill>
        <p:spPr>
          <a:xfrm>
            <a:off x="6162250" y="3493200"/>
            <a:ext cx="1987825" cy="149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details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Step-3</a:t>
            </a:r>
            <a:endParaRPr/>
          </a:p>
          <a:p>
            <a:pPr indent="0" lvl="0" marL="0" rtl="0" algn="l">
              <a:spcBef>
                <a:spcPts val="1200"/>
              </a:spcBef>
              <a:spcAft>
                <a:spcPts val="1200"/>
              </a:spcAft>
              <a:buNone/>
            </a:pPr>
            <a:r>
              <a:rPr lang="en"/>
              <a:t>The famer (end seller) will take a photocopy of the form on a daily basis and fill in the price/availability details. Using a smartphone/camera, the form is photographed and uploaded to the seller app. The seller app will do a handwriting recognition and update the seller (farmer) specific catalog with price and availability.</a:t>
            </a:r>
            <a:endParaRPr/>
          </a:p>
        </p:txBody>
      </p:sp>
      <p:pic>
        <p:nvPicPr>
          <p:cNvPr id="89" name="Google Shape;89;p18" title="device-2022-07-04-225756.mp4">
            <a:hlinkClick r:id="rId3"/>
          </p:cNvPr>
          <p:cNvPicPr preferRelativeResize="0"/>
          <p:nvPr/>
        </p:nvPicPr>
        <p:blipFill>
          <a:blip r:embed="rId4">
            <a:alphaModFix/>
          </a:blip>
          <a:stretch>
            <a:fillRect/>
          </a:stretch>
        </p:blipFill>
        <p:spPr>
          <a:xfrm>
            <a:off x="6385925" y="3197125"/>
            <a:ext cx="2197625" cy="1648200"/>
          </a:xfrm>
          <a:prstGeom prst="rect">
            <a:avLst/>
          </a:prstGeom>
          <a:noFill/>
          <a:ln>
            <a:noFill/>
          </a:ln>
        </p:spPr>
      </p:pic>
      <p:pic>
        <p:nvPicPr>
          <p:cNvPr id="90" name="Google Shape;90;p18"/>
          <p:cNvPicPr preferRelativeResize="0"/>
          <p:nvPr/>
        </p:nvPicPr>
        <p:blipFill>
          <a:blip r:embed="rId5">
            <a:alphaModFix/>
          </a:blip>
          <a:stretch>
            <a:fillRect/>
          </a:stretch>
        </p:blipFill>
        <p:spPr>
          <a:xfrm>
            <a:off x="2504124" y="3077000"/>
            <a:ext cx="1496251" cy="2000225"/>
          </a:xfrm>
          <a:prstGeom prst="rect">
            <a:avLst/>
          </a:prstGeom>
          <a:noFill/>
          <a:ln>
            <a:noFill/>
          </a:ln>
        </p:spPr>
      </p:pic>
      <p:sp>
        <p:nvSpPr>
          <p:cNvPr id="91" name="Google Shape;91;p18"/>
          <p:cNvSpPr/>
          <p:nvPr/>
        </p:nvSpPr>
        <p:spPr>
          <a:xfrm>
            <a:off x="4282100" y="3959075"/>
            <a:ext cx="1706100" cy="41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solution is not limited to scanning prices from printed forms. If the farmers (end sellers) do not have a printer/photo copier, we can even make this solution work with price/availability of products from a chalkboard based price list we typically see at a mandi. The idea is that handwritten content can be scanned and processed by a backend and avoid need to manual entry by the end seller</a:t>
            </a:r>
            <a:endParaRPr/>
          </a:p>
        </p:txBody>
      </p:sp>
      <p:pic>
        <p:nvPicPr>
          <p:cNvPr id="98" name="Google Shape;98;p19"/>
          <p:cNvPicPr preferRelativeResize="0"/>
          <p:nvPr/>
        </p:nvPicPr>
        <p:blipFill>
          <a:blip r:embed="rId3">
            <a:alphaModFix/>
          </a:blip>
          <a:stretch>
            <a:fillRect/>
          </a:stretch>
        </p:blipFill>
        <p:spPr>
          <a:xfrm>
            <a:off x="5259450" y="3030374"/>
            <a:ext cx="2646299" cy="176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