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b1421d486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b1421d486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b1421d486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b1421d486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b1421d486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b1421d486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b1421d48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b1421d48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b2c939c2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b2c939c2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b1421d486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b1421d486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34d1d61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34d1d61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b1421d486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b1421d486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1421d48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1421d48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b1421d486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b1421d486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b1421d4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b1421d4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b1421d486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b1421d48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b1421d48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b1421d48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vimeo.com/72668191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vimeo.com/726748294" TargetMode="External"/><Relationship Id="rId4" Type="http://schemas.openxmlformats.org/officeDocument/2006/relationships/hyperlink" Target="https://vimeo.com/726748294" TargetMode="External"/><Relationship Id="rId5" Type="http://schemas.openxmlformats.org/officeDocument/2006/relationships/hyperlink" Target="https://vimeo.com/726681912" TargetMode="External"/><Relationship Id="rId6" Type="http://schemas.openxmlformats.org/officeDocument/2006/relationships/hyperlink" Target="https://cdn-media.f-static.net/uploads/2253025/normal_610cd326aab52.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2417100" y="1642825"/>
            <a:ext cx="471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Roboto"/>
                <a:ea typeface="Roboto"/>
                <a:cs typeface="Roboto"/>
                <a:sym typeface="Roboto"/>
              </a:rPr>
              <a:t>O</a:t>
            </a:r>
            <a:r>
              <a:rPr lang="en" sz="2200">
                <a:solidFill>
                  <a:schemeClr val="dk1"/>
                </a:solidFill>
                <a:latin typeface="Roboto"/>
                <a:ea typeface="Roboto"/>
                <a:cs typeface="Roboto"/>
                <a:sym typeface="Roboto"/>
              </a:rPr>
              <a:t>RGANIZATION : </a:t>
            </a:r>
            <a:r>
              <a:rPr lang="en" sz="3000">
                <a:solidFill>
                  <a:schemeClr val="dk1"/>
                </a:solidFill>
                <a:latin typeface="Roboto"/>
                <a:ea typeface="Roboto"/>
                <a:cs typeface="Roboto"/>
                <a:sym typeface="Roboto"/>
              </a:rPr>
              <a:t>Q</a:t>
            </a:r>
            <a:r>
              <a:rPr lang="en" sz="2200">
                <a:solidFill>
                  <a:schemeClr val="dk1"/>
                </a:solidFill>
                <a:latin typeface="Roboto"/>
                <a:ea typeface="Roboto"/>
                <a:cs typeface="Roboto"/>
                <a:sym typeface="Roboto"/>
              </a:rPr>
              <a:t>ZENSE </a:t>
            </a:r>
            <a:r>
              <a:rPr lang="en" sz="3000">
                <a:solidFill>
                  <a:schemeClr val="dk1"/>
                </a:solidFill>
                <a:latin typeface="Roboto"/>
                <a:ea typeface="Roboto"/>
                <a:cs typeface="Roboto"/>
                <a:sym typeface="Roboto"/>
              </a:rPr>
              <a:t>L</a:t>
            </a:r>
            <a:r>
              <a:rPr lang="en" sz="2200">
                <a:solidFill>
                  <a:schemeClr val="dk1"/>
                </a:solidFill>
                <a:latin typeface="Roboto"/>
                <a:ea typeface="Roboto"/>
                <a:cs typeface="Roboto"/>
                <a:sym typeface="Roboto"/>
              </a:rPr>
              <a:t>ABS</a:t>
            </a:r>
            <a:endParaRPr sz="2200">
              <a:solidFill>
                <a:schemeClr val="dk1"/>
              </a:solidFill>
            </a:endParaRPr>
          </a:p>
        </p:txBody>
      </p:sp>
      <p:sp>
        <p:nvSpPr>
          <p:cNvPr id="64" name="Google Shape;64;p13"/>
          <p:cNvSpPr txBox="1"/>
          <p:nvPr/>
        </p:nvSpPr>
        <p:spPr>
          <a:xfrm>
            <a:off x="1764250" y="3089600"/>
            <a:ext cx="49680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dk1"/>
                </a:solidFill>
                <a:latin typeface="Roboto"/>
                <a:ea typeface="Roboto"/>
                <a:cs typeface="Roboto"/>
                <a:sym typeface="Roboto"/>
              </a:rPr>
              <a:t>INNOVATION HACKATHON</a:t>
            </a:r>
            <a:endParaRPr sz="2100">
              <a:solidFill>
                <a:schemeClr val="dk1"/>
              </a:solidFill>
              <a:latin typeface="Roboto"/>
              <a:ea typeface="Roboto"/>
              <a:cs typeface="Roboto"/>
              <a:sym typeface="Roboto"/>
            </a:endParaRPr>
          </a:p>
          <a:p>
            <a:pPr indent="0" lvl="0" marL="0" rtl="0" algn="ctr">
              <a:spcBef>
                <a:spcPts val="0"/>
              </a:spcBef>
              <a:spcAft>
                <a:spcPts val="0"/>
              </a:spcAft>
              <a:buNone/>
            </a:pPr>
            <a:r>
              <a:t/>
            </a:r>
            <a:endParaRPr sz="2100">
              <a:solidFill>
                <a:schemeClr val="dk1"/>
              </a:solidFill>
              <a:latin typeface="Roboto"/>
              <a:ea typeface="Roboto"/>
              <a:cs typeface="Roboto"/>
              <a:sym typeface="Roboto"/>
            </a:endParaRPr>
          </a:p>
          <a:p>
            <a:pPr indent="0" lvl="0" marL="0" rtl="0" algn="ctr">
              <a:spcBef>
                <a:spcPts val="0"/>
              </a:spcBef>
              <a:spcAft>
                <a:spcPts val="0"/>
              </a:spcAft>
              <a:buNone/>
            </a:pPr>
            <a:r>
              <a:rPr lang="en" sz="2100">
                <a:solidFill>
                  <a:schemeClr val="dk1"/>
                </a:solidFill>
                <a:latin typeface="Roboto"/>
                <a:ea typeface="Roboto"/>
                <a:cs typeface="Roboto"/>
                <a:sym typeface="Roboto"/>
              </a:rPr>
              <a:t>CHALLENGE 6: QUALITY ASSESSMENT</a:t>
            </a:r>
            <a:endParaRPr sz="21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146" name="Google Shape;14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Banana Quality Assessment (Case) </a:t>
            </a:r>
            <a:endParaRPr>
              <a:solidFill>
                <a:srgbClr val="000000"/>
              </a:solidFill>
            </a:endParaRPr>
          </a:p>
        </p:txBody>
      </p:sp>
      <p:sp>
        <p:nvSpPr>
          <p:cNvPr id="148" name="Google Shape;148;p22"/>
          <p:cNvSpPr txBox="1"/>
          <p:nvPr/>
        </p:nvSpPr>
        <p:spPr>
          <a:xfrm>
            <a:off x="442350" y="1642150"/>
            <a:ext cx="7804200" cy="1323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Image based  Banana Quality Assessment Demo given in </a:t>
            </a:r>
            <a:r>
              <a:rPr b="1" lang="en" sz="1800" u="sng">
                <a:solidFill>
                  <a:schemeClr val="hlink"/>
                </a:solidFill>
                <a:hlinkClick r:id="rId4"/>
              </a:rPr>
              <a:t>Video Link</a:t>
            </a:r>
            <a:endParaRPr b="1" sz="1800">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Banana can be qualitatively assessed across several stages based on image taken (Visual Attributes)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Similarly</a:t>
            </a:r>
            <a:r>
              <a:rPr b="1" lang="en">
                <a:latin typeface="Roboto"/>
                <a:ea typeface="Roboto"/>
                <a:cs typeface="Roboto"/>
                <a:sym typeface="Roboto"/>
              </a:rPr>
              <a:t> vision </a:t>
            </a:r>
            <a:r>
              <a:rPr b="1" lang="en">
                <a:latin typeface="Roboto"/>
                <a:ea typeface="Roboto"/>
                <a:cs typeface="Roboto"/>
                <a:sym typeface="Roboto"/>
              </a:rPr>
              <a:t>receptive commodities</a:t>
            </a:r>
            <a:r>
              <a:rPr lang="en">
                <a:latin typeface="Roboto"/>
                <a:ea typeface="Roboto"/>
                <a:cs typeface="Roboto"/>
                <a:sym typeface="Roboto"/>
              </a:rPr>
              <a:t> will be replicated in the app in the next round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Underlying Deep Learning model created from open data available</a:t>
            </a:r>
            <a:endParaRPr>
              <a:latin typeface="Roboto"/>
              <a:ea typeface="Roboto"/>
              <a:cs typeface="Roboto"/>
              <a:sym typeface="Roboto"/>
            </a:endParaRPr>
          </a:p>
        </p:txBody>
      </p:sp>
      <p:sp>
        <p:nvSpPr>
          <p:cNvPr id="149" name="Google Shape;149;p22"/>
          <p:cNvSpPr/>
          <p:nvPr/>
        </p:nvSpPr>
        <p:spPr>
          <a:xfrm>
            <a:off x="5477350" y="1675575"/>
            <a:ext cx="1260300" cy="3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155" name="Google Shape;15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Features to be Added</a:t>
            </a:r>
            <a:endParaRPr>
              <a:solidFill>
                <a:srgbClr val="000000"/>
              </a:solidFill>
            </a:endParaRPr>
          </a:p>
        </p:txBody>
      </p:sp>
      <p:sp>
        <p:nvSpPr>
          <p:cNvPr id="156" name="Google Shape;156;p23"/>
          <p:cNvSpPr txBox="1"/>
          <p:nvPr>
            <p:ph idx="1" type="body"/>
          </p:nvPr>
        </p:nvSpPr>
        <p:spPr>
          <a:xfrm>
            <a:off x="387900" y="1483775"/>
            <a:ext cx="3671400" cy="30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200"/>
              </a:spcAft>
              <a:buNone/>
            </a:pPr>
            <a:r>
              <a:rPr lang="en"/>
              <a:t>e</a:t>
            </a:r>
            <a:endParaRPr/>
          </a:p>
        </p:txBody>
      </p:sp>
      <p:pic>
        <p:nvPicPr>
          <p:cNvPr id="157" name="Google Shape;157;p23"/>
          <p:cNvPicPr preferRelativeResize="0"/>
          <p:nvPr/>
        </p:nvPicPr>
        <p:blipFill>
          <a:blip r:embed="rId4">
            <a:alphaModFix/>
          </a:blip>
          <a:stretch>
            <a:fillRect/>
          </a:stretch>
        </p:blipFill>
        <p:spPr>
          <a:xfrm>
            <a:off x="666646" y="3352663"/>
            <a:ext cx="2075675" cy="1137175"/>
          </a:xfrm>
          <a:prstGeom prst="rect">
            <a:avLst/>
          </a:prstGeom>
          <a:noFill/>
          <a:ln>
            <a:noFill/>
          </a:ln>
        </p:spPr>
      </p:pic>
      <p:sp>
        <p:nvSpPr>
          <p:cNvPr id="158" name="Google Shape;158;p23"/>
          <p:cNvSpPr txBox="1"/>
          <p:nvPr/>
        </p:nvSpPr>
        <p:spPr>
          <a:xfrm>
            <a:off x="447825" y="1590750"/>
            <a:ext cx="3375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Qscan, our near infrared quality scanning device ready for deployment and integration in the mobile application developed   </a:t>
            </a:r>
            <a:endParaRPr>
              <a:latin typeface="Roboto"/>
              <a:ea typeface="Roboto"/>
              <a:cs typeface="Roboto"/>
              <a:sym typeface="Roboto"/>
            </a:endParaRPr>
          </a:p>
        </p:txBody>
      </p:sp>
      <p:pic>
        <p:nvPicPr>
          <p:cNvPr id="159" name="Google Shape;159;p23"/>
          <p:cNvPicPr preferRelativeResize="0"/>
          <p:nvPr/>
        </p:nvPicPr>
        <p:blipFill>
          <a:blip r:embed="rId5">
            <a:alphaModFix/>
          </a:blip>
          <a:stretch>
            <a:fillRect/>
          </a:stretch>
        </p:blipFill>
        <p:spPr>
          <a:xfrm>
            <a:off x="4841900" y="1144125"/>
            <a:ext cx="1230925" cy="1846399"/>
          </a:xfrm>
          <a:prstGeom prst="rect">
            <a:avLst/>
          </a:prstGeom>
          <a:noFill/>
          <a:ln>
            <a:noFill/>
          </a:ln>
        </p:spPr>
      </p:pic>
      <p:sp>
        <p:nvSpPr>
          <p:cNvPr id="160" name="Google Shape;160;p23"/>
          <p:cNvSpPr txBox="1"/>
          <p:nvPr/>
        </p:nvSpPr>
        <p:spPr>
          <a:xfrm>
            <a:off x="3739400" y="3185350"/>
            <a:ext cx="4610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Device </a:t>
            </a:r>
            <a:r>
              <a:rPr lang="en">
                <a:latin typeface="Roboto"/>
                <a:ea typeface="Roboto"/>
                <a:cs typeface="Roboto"/>
                <a:sym typeface="Roboto"/>
              </a:rPr>
              <a:t>assesses</a:t>
            </a:r>
            <a:r>
              <a:rPr lang="en">
                <a:latin typeface="Roboto"/>
                <a:ea typeface="Roboto"/>
                <a:cs typeface="Roboto"/>
                <a:sym typeface="Roboto"/>
              </a:rPr>
              <a:t> quality of fruits like mango, apples, citrus, papaya, avocado, pear,  grapes, sapota, potato, Banana etc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Device measure brix value (sweetness), predicts stage of the fruit and determine shelf life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166" name="Google Shape;16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Expand quality assessment across commodities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Vision based fish spoilage quality assessment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Development along </a:t>
            </a:r>
            <a:r>
              <a:rPr lang="en">
                <a:solidFill>
                  <a:srgbClr val="000000"/>
                </a:solidFill>
              </a:rPr>
              <a:t>cataloging and tracking </a:t>
            </a:r>
            <a:r>
              <a:rPr lang="e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AI enabled chatbot/voice assistant</a:t>
            </a:r>
            <a:endParaRPr>
              <a:solidFill>
                <a:srgbClr val="000000"/>
              </a:solidFill>
            </a:endParaRPr>
          </a:p>
          <a:p>
            <a:pPr indent="0" lvl="0" marL="0" rtl="0" algn="l">
              <a:spcBef>
                <a:spcPts val="1200"/>
              </a:spcBef>
              <a:spcAft>
                <a:spcPts val="1200"/>
              </a:spcAft>
              <a:buNone/>
            </a:pPr>
            <a:r>
              <a:t/>
            </a:r>
            <a:endParaRPr/>
          </a:p>
        </p:txBody>
      </p:sp>
      <p:sp>
        <p:nvSpPr>
          <p:cNvPr id="167" name="Google Shape;16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Features to be Added (Contd.)</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Demo Links</a:t>
            </a:r>
            <a:endParaRPr>
              <a:solidFill>
                <a:srgbClr val="000000"/>
              </a:solidFill>
            </a:endParaRPr>
          </a:p>
        </p:txBody>
      </p:sp>
      <p:sp>
        <p:nvSpPr>
          <p:cNvPr id="173" name="Google Shape;17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sz="1100" u="sng">
                <a:solidFill>
                  <a:schemeClr val="hlink"/>
                </a:solidFill>
                <a:latin typeface="Arial"/>
                <a:ea typeface="Arial"/>
                <a:cs typeface="Arial"/>
                <a:sym typeface="Arial"/>
                <a:hlinkClick r:id="rId3"/>
              </a:rPr>
              <a:t>qZense Labs Quality Assessmen</a:t>
            </a:r>
            <a:r>
              <a:rPr lang="en" sz="1100" u="sng">
                <a:solidFill>
                  <a:schemeClr val="hlink"/>
                </a:solidFill>
                <a:latin typeface="Arial"/>
                <a:ea typeface="Arial"/>
                <a:cs typeface="Arial"/>
                <a:sym typeface="Arial"/>
                <a:hlinkClick r:id="rId4"/>
              </a:rPr>
              <a:t>t</a:t>
            </a:r>
            <a:endParaRPr>
              <a:solidFill>
                <a:srgbClr val="000000"/>
              </a:solidFill>
            </a:endParaRPr>
          </a:p>
          <a:p>
            <a:pPr indent="-342900" lvl="0" marL="457200" rtl="0" algn="l">
              <a:spcBef>
                <a:spcPts val="0"/>
              </a:spcBef>
              <a:spcAft>
                <a:spcPts val="0"/>
              </a:spcAft>
              <a:buClr>
                <a:srgbClr val="000000"/>
              </a:buClr>
              <a:buSzPts val="1800"/>
              <a:buChar char="●"/>
            </a:pPr>
            <a:r>
              <a:rPr lang="en" sz="1100" u="sng">
                <a:solidFill>
                  <a:schemeClr val="hlink"/>
                </a:solidFill>
                <a:latin typeface="Arial"/>
                <a:ea typeface="Arial"/>
                <a:cs typeface="Arial"/>
                <a:sym typeface="Arial"/>
                <a:hlinkClick r:id="rId5"/>
              </a:rPr>
              <a:t>Qzense Labs Banana Quality Assessment App Demo Video</a:t>
            </a:r>
            <a:endParaRPr>
              <a:solidFill>
                <a:srgbClr val="000000"/>
              </a:solidFill>
            </a:endParaRPr>
          </a:p>
          <a:p>
            <a:pPr indent="-342900" lvl="0" marL="457200" rtl="0" algn="l">
              <a:spcBef>
                <a:spcPts val="0"/>
              </a:spcBef>
              <a:spcAft>
                <a:spcPts val="0"/>
              </a:spcAft>
              <a:buClr>
                <a:srgbClr val="000000"/>
              </a:buClr>
              <a:buSzPts val="1800"/>
              <a:buChar char="●"/>
            </a:pPr>
            <a:r>
              <a:rPr lang="en" sz="1100" u="sng">
                <a:solidFill>
                  <a:schemeClr val="hlink"/>
                </a:solidFill>
                <a:hlinkClick r:id="rId6"/>
              </a:rPr>
              <a:t>Qscan-external device for quality assessment demo</a:t>
            </a:r>
            <a:endParaRPr sz="1100">
              <a:solidFill>
                <a:srgbClr val="000000"/>
              </a:solidFill>
            </a:endParaRPr>
          </a:p>
          <a:p>
            <a:pPr indent="-342900" lvl="0" marL="457200" rtl="0" algn="l">
              <a:spcBef>
                <a:spcPts val="0"/>
              </a:spcBef>
              <a:spcAft>
                <a:spcPts val="0"/>
              </a:spcAft>
              <a:buClr>
                <a:srgbClr val="000000"/>
              </a:buClr>
              <a:buSzPts val="1800"/>
              <a:buChar char="●"/>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a:ea typeface="Roboto"/>
                <a:cs typeface="Roboto"/>
                <a:sym typeface="Roboto"/>
              </a:rPr>
              <a:t>CONTENTS</a:t>
            </a:r>
            <a:endParaRPr>
              <a:solidFill>
                <a:srgbClr val="000000"/>
              </a:solidFill>
              <a:latin typeface="Roboto"/>
              <a:ea typeface="Roboto"/>
              <a:cs typeface="Roboto"/>
              <a:sym typeface="Roboto"/>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1" name="Google Shape;71;p14"/>
          <p:cNvSpPr txBox="1"/>
          <p:nvPr/>
        </p:nvSpPr>
        <p:spPr>
          <a:xfrm>
            <a:off x="526625" y="1457425"/>
            <a:ext cx="4878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Team Name and Members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Challenge Statement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Challenge Requirement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Approach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Solution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Banana Quality Assessment (Case)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Features to be Added</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a:ea typeface="Roboto"/>
                <a:cs typeface="Roboto"/>
                <a:sym typeface="Roboto"/>
              </a:rPr>
              <a:t>Team</a:t>
            </a:r>
            <a:endParaRPr>
              <a:solidFill>
                <a:srgbClr val="000000"/>
              </a:solidFill>
              <a:latin typeface="Roboto"/>
              <a:ea typeface="Roboto"/>
              <a:cs typeface="Roboto"/>
              <a:sym typeface="Roboto"/>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8" name="Google Shape;78;p15"/>
          <p:cNvSpPr txBox="1"/>
          <p:nvPr/>
        </p:nvSpPr>
        <p:spPr>
          <a:xfrm>
            <a:off x="526625" y="1457425"/>
            <a:ext cx="81594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Team Name :  </a:t>
            </a:r>
            <a:r>
              <a:rPr lang="en" sz="1800">
                <a:solidFill>
                  <a:srgbClr val="595959"/>
                </a:solidFill>
                <a:latin typeface="Roboto Slab"/>
                <a:ea typeface="Roboto Slab"/>
                <a:cs typeface="Roboto Slab"/>
                <a:sym typeface="Roboto Slab"/>
              </a:rPr>
              <a:t> </a:t>
            </a:r>
            <a:r>
              <a:rPr lang="en" sz="1800">
                <a:solidFill>
                  <a:srgbClr val="434343"/>
                </a:solidFill>
                <a:latin typeface="Roboto Slab"/>
                <a:ea typeface="Roboto Slab"/>
                <a:cs typeface="Roboto Slab"/>
                <a:sym typeface="Roboto Slab"/>
              </a:rPr>
              <a:t>Qzense Labs</a:t>
            </a:r>
            <a:endParaRPr sz="1800">
              <a:solidFill>
                <a:srgbClr val="434343"/>
              </a:solidFill>
              <a:latin typeface="Roboto Slab"/>
              <a:ea typeface="Roboto Slab"/>
              <a:cs typeface="Roboto Slab"/>
              <a:sym typeface="Roboto Slab"/>
            </a:endParaRPr>
          </a:p>
          <a:p>
            <a:pPr indent="-342900" lvl="0" marL="457200" rtl="0" algn="l">
              <a:lnSpc>
                <a:spcPct val="115000"/>
              </a:lnSpc>
              <a:spcBef>
                <a:spcPts val="0"/>
              </a:spcBef>
              <a:spcAft>
                <a:spcPts val="0"/>
              </a:spcAft>
              <a:buSzPts val="1800"/>
              <a:buChar char="●"/>
            </a:pPr>
            <a:r>
              <a:rPr lang="en" sz="1800">
                <a:latin typeface="Roboto Slab"/>
                <a:ea typeface="Roboto Slab"/>
                <a:cs typeface="Roboto Slab"/>
                <a:sym typeface="Roboto Slab"/>
              </a:rPr>
              <a:t>Team Members : </a:t>
            </a:r>
            <a:r>
              <a:rPr lang="en" sz="1800">
                <a:solidFill>
                  <a:srgbClr val="434343"/>
                </a:solidFill>
                <a:latin typeface="Roboto Slab"/>
                <a:ea typeface="Roboto Slab"/>
                <a:cs typeface="Roboto Slab"/>
                <a:sym typeface="Roboto Slab"/>
              </a:rPr>
              <a:t>Srishti Batra, Sarah Sheryl, Amith Doreswamy, Abhishek Kumar,  Sachin Shekhar R. , Himanshu Saha, Rajat Suman</a:t>
            </a:r>
            <a:r>
              <a:rPr lang="en" sz="1800">
                <a:solidFill>
                  <a:srgbClr val="434343"/>
                </a:solidFill>
                <a:latin typeface="Roboto"/>
                <a:ea typeface="Roboto"/>
                <a:cs typeface="Roboto"/>
                <a:sym typeface="Roboto"/>
              </a:rPr>
              <a:t> </a:t>
            </a:r>
            <a:r>
              <a:rPr b="1" lang="en" sz="1800">
                <a:solidFill>
                  <a:srgbClr val="666666"/>
                </a:solidFill>
                <a:latin typeface="Roboto"/>
                <a:ea typeface="Roboto"/>
                <a:cs typeface="Roboto"/>
                <a:sym typeface="Roboto"/>
              </a:rPr>
              <a:t> </a:t>
            </a:r>
            <a:endParaRPr>
              <a:latin typeface="Roboto"/>
              <a:ea typeface="Roboto"/>
              <a:cs typeface="Roboto"/>
              <a:sym typeface="Roboto"/>
            </a:endParaRPr>
          </a:p>
        </p:txBody>
      </p:sp>
      <p:pic>
        <p:nvPicPr>
          <p:cNvPr id="79" name="Google Shape;79;p15"/>
          <p:cNvPicPr preferRelativeResize="0"/>
          <p:nvPr/>
        </p:nvPicPr>
        <p:blipFill>
          <a:blip r:embed="rId3">
            <a:alphaModFix/>
          </a:blip>
          <a:stretch>
            <a:fillRect/>
          </a:stretch>
        </p:blipFill>
        <p:spPr>
          <a:xfrm>
            <a:off x="7943450" y="110025"/>
            <a:ext cx="1104000" cy="31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a:ea typeface="Roboto"/>
                <a:cs typeface="Roboto"/>
                <a:sym typeface="Roboto"/>
              </a:rPr>
              <a:t>Challenge </a:t>
            </a:r>
            <a:r>
              <a:rPr lang="en">
                <a:solidFill>
                  <a:srgbClr val="000000"/>
                </a:solidFill>
                <a:latin typeface="Roboto"/>
                <a:ea typeface="Roboto"/>
                <a:cs typeface="Roboto"/>
                <a:sym typeface="Roboto"/>
              </a:rPr>
              <a:t>Statement</a:t>
            </a:r>
            <a:endParaRPr>
              <a:solidFill>
                <a:srgbClr val="000000"/>
              </a:solidFill>
              <a:latin typeface="Roboto"/>
              <a:ea typeface="Roboto"/>
              <a:cs typeface="Roboto"/>
              <a:sym typeface="Roboto"/>
            </a:endParaRPr>
          </a:p>
        </p:txBody>
      </p:sp>
      <p:sp>
        <p:nvSpPr>
          <p:cNvPr id="86" name="Google Shape;86;p16"/>
          <p:cNvSpPr txBox="1"/>
          <p:nvPr>
            <p:ph idx="1" type="body"/>
          </p:nvPr>
        </p:nvSpPr>
        <p:spPr>
          <a:xfrm>
            <a:off x="387900" y="1568800"/>
            <a:ext cx="8756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1400">
                <a:solidFill>
                  <a:srgbClr val="434343"/>
                </a:solidFill>
                <a:latin typeface="Roboto Slab"/>
                <a:ea typeface="Roboto Slab"/>
                <a:cs typeface="Roboto Slab"/>
                <a:sym typeface="Roboto Slab"/>
              </a:rPr>
              <a:t>To develop a prototype for quality assessment of farm products throughout the agri value chain.</a:t>
            </a:r>
            <a:endParaRPr sz="1400">
              <a:solidFill>
                <a:srgbClr val="434343"/>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a:ea typeface="Roboto"/>
                <a:cs typeface="Roboto"/>
                <a:sym typeface="Roboto"/>
              </a:rPr>
              <a:t>Challenge Requirements Given</a:t>
            </a:r>
            <a:endParaRPr>
              <a:solidFill>
                <a:srgbClr val="000000"/>
              </a:solidFill>
              <a:latin typeface="Roboto"/>
              <a:ea typeface="Roboto"/>
              <a:cs typeface="Roboto"/>
              <a:sym typeface="Roboto"/>
            </a:endParaRPr>
          </a:p>
        </p:txBody>
      </p:sp>
      <p:sp>
        <p:nvSpPr>
          <p:cNvPr id="93" name="Google Shape;93;p17"/>
          <p:cNvSpPr txBox="1"/>
          <p:nvPr/>
        </p:nvSpPr>
        <p:spPr>
          <a:xfrm>
            <a:off x="500300" y="1536025"/>
            <a:ext cx="7645200" cy="3248700"/>
          </a:xfrm>
          <a:prstGeom prst="rect">
            <a:avLst/>
          </a:prstGeom>
          <a:noFill/>
          <a:ln>
            <a:noFill/>
          </a:ln>
        </p:spPr>
        <p:txBody>
          <a:bodyPr anchorCtr="0" anchor="t" bIns="91425" lIns="91425" spcFirstLastPara="1" rIns="91425" wrap="square" tIns="91425">
            <a:spAutoFit/>
          </a:bodyPr>
          <a:lstStyle/>
          <a:p>
            <a:pPr indent="-317500" lvl="0" marL="457200" marR="582546" rtl="0" algn="l">
              <a:lnSpc>
                <a:spcPct val="110157"/>
              </a:lnSpc>
              <a:spcBef>
                <a:spcPts val="1348"/>
              </a:spcBef>
              <a:spcAft>
                <a:spcPts val="0"/>
              </a:spcAft>
              <a:buSzPts val="1400"/>
              <a:buFont typeface="Roboto Slab"/>
              <a:buChar char="➔"/>
            </a:pPr>
            <a:r>
              <a:rPr lang="en">
                <a:latin typeface="Roboto Slab"/>
                <a:ea typeface="Roboto Slab"/>
                <a:cs typeface="Roboto Slab"/>
                <a:sym typeface="Roboto Slab"/>
              </a:rPr>
              <a:t>Define the parameters for quality assessment / assaying for various categories such as fruits, vegetables, grains, dairy and animal produce, using standards set by DMI &amp; others and followed by eNAM and others; </a:t>
            </a:r>
            <a:endParaRPr>
              <a:latin typeface="Roboto Slab"/>
              <a:ea typeface="Roboto Slab"/>
              <a:cs typeface="Roboto Slab"/>
              <a:sym typeface="Roboto Slab"/>
            </a:endParaRPr>
          </a:p>
          <a:p>
            <a:pPr indent="-317500" lvl="0" marL="457200" marR="582546" rtl="0" algn="l">
              <a:lnSpc>
                <a:spcPct val="110157"/>
              </a:lnSpc>
              <a:spcBef>
                <a:spcPts val="0"/>
              </a:spcBef>
              <a:spcAft>
                <a:spcPts val="0"/>
              </a:spcAft>
              <a:buSzPts val="1400"/>
              <a:buFont typeface="Roboto Slab"/>
              <a:buChar char="➔"/>
            </a:pPr>
            <a:r>
              <a:rPr lang="en">
                <a:latin typeface="Roboto Slab"/>
                <a:ea typeface="Roboto Slab"/>
                <a:cs typeface="Roboto Slab"/>
                <a:sym typeface="Roboto Slab"/>
              </a:rPr>
              <a:t>Define a quantitative quality grading scale to assign quality score to various categories of farm products based on the parameters defined above; </a:t>
            </a:r>
            <a:endParaRPr>
              <a:latin typeface="Roboto Slab"/>
              <a:ea typeface="Roboto Slab"/>
              <a:cs typeface="Roboto Slab"/>
              <a:sym typeface="Roboto Slab"/>
            </a:endParaRPr>
          </a:p>
          <a:p>
            <a:pPr indent="-317500" lvl="1" marL="914400" marR="582546" rtl="0" algn="l">
              <a:lnSpc>
                <a:spcPct val="110157"/>
              </a:lnSpc>
              <a:spcBef>
                <a:spcPts val="0"/>
              </a:spcBef>
              <a:spcAft>
                <a:spcPts val="0"/>
              </a:spcAft>
              <a:buSzPts val="1400"/>
              <a:buFont typeface="Roboto Slab"/>
              <a:buChar char="◆"/>
            </a:pPr>
            <a:r>
              <a:rPr lang="en">
                <a:latin typeface="Roboto Slab"/>
                <a:ea typeface="Roboto Slab"/>
                <a:cs typeface="Roboto Slab"/>
                <a:sym typeface="Roboto Slab"/>
              </a:rPr>
              <a:t> Develop a prototype for assessing quality using text attributes (e.g. determine shelf life using attributes such as picked date, weather, no. of days stored, firmness, etc.) and (optionally) visual attributes through image processing / machine vision algorithms. </a:t>
            </a:r>
            <a:endParaRPr>
              <a:latin typeface="Roboto Slab"/>
              <a:ea typeface="Roboto Slab"/>
              <a:cs typeface="Roboto Slab"/>
              <a:sym typeface="Roboto Slab"/>
            </a:endParaRPr>
          </a:p>
          <a:p>
            <a:pPr indent="-317500" lvl="1" marL="914400" marR="582546" rtl="0" algn="l">
              <a:lnSpc>
                <a:spcPct val="110157"/>
              </a:lnSpc>
              <a:spcBef>
                <a:spcPts val="0"/>
              </a:spcBef>
              <a:spcAft>
                <a:spcPts val="0"/>
              </a:spcAft>
              <a:buSzPts val="1400"/>
              <a:buFont typeface="Roboto Slab"/>
              <a:buChar char="◆"/>
            </a:pPr>
            <a:r>
              <a:rPr lang="en">
                <a:latin typeface="Roboto Slab"/>
                <a:ea typeface="Roboto Slab"/>
                <a:cs typeface="Roboto Slab"/>
                <a:sym typeface="Roboto Slab"/>
              </a:rPr>
              <a:t>The prototype should assess quality for one or more categories of farm products using a combination of text and visual attributes, with facility to integrate external dat</a:t>
            </a:r>
            <a:r>
              <a:rPr lang="en">
                <a:latin typeface="Roboto Slab"/>
                <a:ea typeface="Roboto Slab"/>
                <a:cs typeface="Roboto Slab"/>
                <a:sym typeface="Roboto Slab"/>
              </a:rPr>
              <a:t>a </a:t>
            </a:r>
            <a:r>
              <a:rPr lang="en">
                <a:latin typeface="Roboto Slab"/>
                <a:ea typeface="Roboto Slab"/>
                <a:cs typeface="Roboto Slab"/>
                <a:sym typeface="Roboto Slab"/>
              </a:rPr>
              <a:t>and (optionally) image feeds to support validation of quality of farm &amp; dairy produce; </a:t>
            </a:r>
            <a:endParaRPr>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a:ea typeface="Roboto"/>
                <a:cs typeface="Roboto"/>
                <a:sym typeface="Roboto"/>
              </a:rPr>
              <a:t>Challenge Requirements Given Contd….</a:t>
            </a:r>
            <a:endParaRPr>
              <a:solidFill>
                <a:srgbClr val="000000"/>
              </a:solidFill>
              <a:latin typeface="Roboto"/>
              <a:ea typeface="Roboto"/>
              <a:cs typeface="Roboto"/>
              <a:sym typeface="Roboto"/>
            </a:endParaRPr>
          </a:p>
        </p:txBody>
      </p:sp>
      <p:sp>
        <p:nvSpPr>
          <p:cNvPr id="100" name="Google Shape;100;p18"/>
          <p:cNvSpPr txBox="1"/>
          <p:nvPr/>
        </p:nvSpPr>
        <p:spPr>
          <a:xfrm>
            <a:off x="500300" y="1536025"/>
            <a:ext cx="7645200" cy="3003900"/>
          </a:xfrm>
          <a:prstGeom prst="rect">
            <a:avLst/>
          </a:prstGeom>
          <a:noFill/>
          <a:ln>
            <a:noFill/>
          </a:ln>
        </p:spPr>
        <p:txBody>
          <a:bodyPr anchorCtr="0" anchor="t" bIns="91425" lIns="91425" spcFirstLastPara="1" rIns="91425" wrap="square" tIns="91425">
            <a:spAutoFit/>
          </a:bodyPr>
          <a:lstStyle/>
          <a:p>
            <a:pPr indent="-317500" lvl="0" marL="457200" marR="581605" rtl="0" algn="l">
              <a:lnSpc>
                <a:spcPct val="110161"/>
              </a:lnSpc>
              <a:spcBef>
                <a:spcPts val="1148"/>
              </a:spcBef>
              <a:spcAft>
                <a:spcPts val="0"/>
              </a:spcAft>
              <a:buSzPts val="1400"/>
              <a:buFont typeface="Roboto Slab"/>
              <a:buChar char="➔"/>
            </a:pPr>
            <a:r>
              <a:rPr lang="en">
                <a:latin typeface="Roboto Slab"/>
                <a:ea typeface="Roboto Slab"/>
                <a:cs typeface="Roboto Slab"/>
                <a:sym typeface="Roboto Slab"/>
              </a:rPr>
              <a:t>Develop an intuitive interface that allows a user to enter input variables such as category of farm &amp; dairy products and for which the output generated includes the quality assessment parameters and the quality score; </a:t>
            </a:r>
            <a:endParaRPr>
              <a:latin typeface="Roboto Slab"/>
              <a:ea typeface="Roboto Slab"/>
              <a:cs typeface="Roboto Slab"/>
              <a:sym typeface="Roboto Slab"/>
            </a:endParaRPr>
          </a:p>
          <a:p>
            <a:pPr indent="0" lvl="0" marL="457200" marR="581605" rtl="0" algn="l">
              <a:lnSpc>
                <a:spcPct val="110161"/>
              </a:lnSpc>
              <a:spcBef>
                <a:spcPts val="1148"/>
              </a:spcBef>
              <a:spcAft>
                <a:spcPts val="0"/>
              </a:spcAft>
              <a:buNone/>
            </a:pPr>
            <a:r>
              <a:t/>
            </a:r>
            <a:endParaRPr>
              <a:latin typeface="Roboto Slab"/>
              <a:ea typeface="Roboto Slab"/>
              <a:cs typeface="Roboto Slab"/>
              <a:sym typeface="Roboto Slab"/>
            </a:endParaRPr>
          </a:p>
          <a:p>
            <a:pPr indent="-317500" lvl="0" marL="457200" marR="586323" rtl="0" algn="l">
              <a:lnSpc>
                <a:spcPct val="110153"/>
              </a:lnSpc>
              <a:spcBef>
                <a:spcPts val="1148"/>
              </a:spcBef>
              <a:spcAft>
                <a:spcPts val="0"/>
              </a:spcAft>
              <a:buSzPts val="1400"/>
              <a:buFont typeface="Roboto Slab"/>
              <a:buChar char="➔"/>
            </a:pPr>
            <a:r>
              <a:rPr lang="en">
                <a:latin typeface="Roboto Slab"/>
                <a:ea typeface="Roboto Slab"/>
                <a:cs typeface="Roboto Slab"/>
                <a:sym typeface="Roboto Slab"/>
              </a:rPr>
              <a:t>Using the quality assessment prototype above, create an automated mechanism to validate and verify the quality of the farm produce that passes through the value chain from farmer to the end customer, thus facilitating traceability of the produce quality across the value chain while creating a  robust &amp; singular source of truth for quality validation of produce.</a:t>
            </a:r>
            <a:endParaRPr>
              <a:latin typeface="Roboto Slab"/>
              <a:ea typeface="Roboto Slab"/>
              <a:cs typeface="Roboto Slab"/>
              <a:sym typeface="Roboto Slab"/>
            </a:endParaRPr>
          </a:p>
          <a:p>
            <a:pPr indent="0" lvl="0" marL="457200" marR="582546" rtl="0" algn="l">
              <a:lnSpc>
                <a:spcPct val="110157"/>
              </a:lnSpc>
              <a:spcBef>
                <a:spcPts val="1348"/>
              </a:spcBef>
              <a:spcAft>
                <a:spcPts val="0"/>
              </a:spcAft>
              <a:buNone/>
            </a:pPr>
            <a:r>
              <a:t/>
            </a:r>
            <a:endParaRPr>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Approach </a:t>
            </a:r>
            <a:endParaRPr>
              <a:solidFill>
                <a:srgbClr val="000000"/>
              </a:solidFill>
            </a:endParaRPr>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8" name="Google Shape;108;p19"/>
          <p:cNvSpPr txBox="1"/>
          <p:nvPr/>
        </p:nvSpPr>
        <p:spPr>
          <a:xfrm>
            <a:off x="631975" y="1536025"/>
            <a:ext cx="490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9" name="Google Shape;109;p19"/>
          <p:cNvSpPr txBox="1"/>
          <p:nvPr/>
        </p:nvSpPr>
        <p:spPr>
          <a:xfrm>
            <a:off x="631975" y="1420525"/>
            <a:ext cx="5622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Requirement 1</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Created an input channel (Mobile App) for commodities taken from quality standards data shared by NABARD Hackathon team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Requirement 2</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Created a data frame using the dataset provided by NABARD repository.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Developed a prototype mathematical model that predicts the qualitative rank  and shelf life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Requirement 3</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Created a mobile application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Requirement 4</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Developed a QR Code system to track Commodities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Solution </a:t>
            </a:r>
            <a:endParaRPr>
              <a:solidFill>
                <a:srgbClr val="000000"/>
              </a:solidFill>
            </a:endParaRPr>
          </a:p>
        </p:txBody>
      </p:sp>
      <p:sp>
        <p:nvSpPr>
          <p:cNvPr id="116" name="Google Shape;116;p20"/>
          <p:cNvSpPr txBox="1"/>
          <p:nvPr>
            <p:ph idx="1" type="body"/>
          </p:nvPr>
        </p:nvSpPr>
        <p:spPr>
          <a:xfrm>
            <a:off x="387900" y="1489825"/>
            <a:ext cx="4229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0"/>
          <p:cNvPicPr preferRelativeResize="0"/>
          <p:nvPr/>
        </p:nvPicPr>
        <p:blipFill>
          <a:blip r:embed="rId4">
            <a:alphaModFix/>
          </a:blip>
          <a:stretch>
            <a:fillRect/>
          </a:stretch>
        </p:blipFill>
        <p:spPr>
          <a:xfrm>
            <a:off x="2276575" y="1242051"/>
            <a:ext cx="1668101" cy="3177231"/>
          </a:xfrm>
          <a:prstGeom prst="rect">
            <a:avLst/>
          </a:prstGeom>
          <a:noFill/>
          <a:ln>
            <a:noFill/>
          </a:ln>
        </p:spPr>
      </p:pic>
      <p:pic>
        <p:nvPicPr>
          <p:cNvPr id="118" name="Google Shape;118;p20"/>
          <p:cNvPicPr preferRelativeResize="0"/>
          <p:nvPr/>
        </p:nvPicPr>
        <p:blipFill>
          <a:blip r:embed="rId5">
            <a:alphaModFix/>
          </a:blip>
          <a:stretch>
            <a:fillRect/>
          </a:stretch>
        </p:blipFill>
        <p:spPr>
          <a:xfrm>
            <a:off x="4531500" y="1242050"/>
            <a:ext cx="1668108" cy="3177175"/>
          </a:xfrm>
          <a:prstGeom prst="rect">
            <a:avLst/>
          </a:prstGeom>
          <a:noFill/>
          <a:ln>
            <a:noFill/>
          </a:ln>
        </p:spPr>
      </p:pic>
      <p:sp>
        <p:nvSpPr>
          <p:cNvPr id="119" name="Google Shape;119;p20"/>
          <p:cNvSpPr txBox="1"/>
          <p:nvPr/>
        </p:nvSpPr>
        <p:spPr>
          <a:xfrm>
            <a:off x="32050" y="2010950"/>
            <a:ext cx="2406900" cy="1431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1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Input fields included</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Type of commodity</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Commodity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Variety</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Size range</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Defect type</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Defect value</a:t>
            </a:r>
            <a:endParaRPr sz="1000">
              <a:latin typeface="Roboto"/>
              <a:ea typeface="Roboto"/>
              <a:cs typeface="Roboto"/>
              <a:sym typeface="Roboto"/>
            </a:endParaRPr>
          </a:p>
        </p:txBody>
      </p:sp>
      <p:pic>
        <p:nvPicPr>
          <p:cNvPr id="120" name="Google Shape;120;p20"/>
          <p:cNvPicPr preferRelativeResize="0"/>
          <p:nvPr/>
        </p:nvPicPr>
        <p:blipFill>
          <a:blip r:embed="rId6">
            <a:alphaModFix/>
          </a:blip>
          <a:stretch>
            <a:fillRect/>
          </a:stretch>
        </p:blipFill>
        <p:spPr>
          <a:xfrm>
            <a:off x="6751825" y="1242050"/>
            <a:ext cx="1668100" cy="3177680"/>
          </a:xfrm>
          <a:prstGeom prst="rect">
            <a:avLst/>
          </a:prstGeom>
          <a:noFill/>
          <a:ln>
            <a:noFill/>
          </a:ln>
        </p:spPr>
      </p:pic>
      <p:cxnSp>
        <p:nvCxnSpPr>
          <p:cNvPr id="121" name="Google Shape;121;p20"/>
          <p:cNvCxnSpPr>
            <a:endCxn id="118" idx="1"/>
          </p:cNvCxnSpPr>
          <p:nvPr/>
        </p:nvCxnSpPr>
        <p:spPr>
          <a:xfrm>
            <a:off x="4041300" y="2826738"/>
            <a:ext cx="490200" cy="3900"/>
          </a:xfrm>
          <a:prstGeom prst="straightConnector1">
            <a:avLst/>
          </a:prstGeom>
          <a:noFill/>
          <a:ln cap="flat" cmpd="sng" w="19050">
            <a:solidFill>
              <a:schemeClr val="dk2"/>
            </a:solidFill>
            <a:prstDash val="solid"/>
            <a:round/>
            <a:headEnd len="med" w="med" type="none"/>
            <a:tailEnd len="med" w="med" type="stealth"/>
          </a:ln>
        </p:spPr>
      </p:cxnSp>
      <p:sp>
        <p:nvSpPr>
          <p:cNvPr id="122" name="Google Shape;122;p20"/>
          <p:cNvSpPr txBox="1"/>
          <p:nvPr/>
        </p:nvSpPr>
        <p:spPr>
          <a:xfrm>
            <a:off x="4531500" y="4517150"/>
            <a:ext cx="143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Fill the details</a:t>
            </a:r>
            <a:endParaRPr sz="1100">
              <a:latin typeface="Roboto"/>
              <a:ea typeface="Roboto"/>
              <a:cs typeface="Roboto"/>
              <a:sym typeface="Roboto"/>
            </a:endParaRPr>
          </a:p>
        </p:txBody>
      </p:sp>
      <p:cxnSp>
        <p:nvCxnSpPr>
          <p:cNvPr id="123" name="Google Shape;123;p20"/>
          <p:cNvCxnSpPr>
            <a:stCxn id="118" idx="3"/>
            <a:endCxn id="120" idx="1"/>
          </p:cNvCxnSpPr>
          <p:nvPr/>
        </p:nvCxnSpPr>
        <p:spPr>
          <a:xfrm>
            <a:off x="6199608" y="2830638"/>
            <a:ext cx="552300" cy="300"/>
          </a:xfrm>
          <a:prstGeom prst="straightConnector1">
            <a:avLst/>
          </a:prstGeom>
          <a:noFill/>
          <a:ln cap="flat" cmpd="sng" w="19050">
            <a:solidFill>
              <a:schemeClr val="dk2"/>
            </a:solidFill>
            <a:prstDash val="dot"/>
            <a:round/>
            <a:headEnd len="med" w="med" type="none"/>
            <a:tailEnd len="med" w="med" type="stealth"/>
          </a:ln>
        </p:spPr>
      </p:cxnSp>
      <p:sp>
        <p:nvSpPr>
          <p:cNvPr id="124" name="Google Shape;124;p20"/>
          <p:cNvSpPr txBox="1"/>
          <p:nvPr/>
        </p:nvSpPr>
        <p:spPr>
          <a:xfrm>
            <a:off x="6751900" y="4517650"/>
            <a:ext cx="225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Take a   picture of commodity</a:t>
            </a:r>
            <a:endParaRPr sz="1100">
              <a:latin typeface="Roboto"/>
              <a:ea typeface="Roboto"/>
              <a:cs typeface="Roboto"/>
              <a:sym typeface="Roboto"/>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7943450" y="110025"/>
            <a:ext cx="1104000" cy="311900"/>
          </a:xfrm>
          <a:prstGeom prst="rect">
            <a:avLst/>
          </a:prstGeom>
          <a:noFill/>
          <a:ln>
            <a:noFill/>
          </a:ln>
        </p:spPr>
      </p:pic>
      <p:sp>
        <p:nvSpPr>
          <p:cNvPr id="130" name="Google Shape;13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Solution (Contd…)</a:t>
            </a:r>
            <a:endParaRPr>
              <a:solidFill>
                <a:srgbClr val="000000"/>
              </a:solidFill>
            </a:endParaRPr>
          </a:p>
        </p:txBody>
      </p:sp>
      <p:pic>
        <p:nvPicPr>
          <p:cNvPr id="131" name="Google Shape;131;p21"/>
          <p:cNvPicPr preferRelativeResize="0"/>
          <p:nvPr/>
        </p:nvPicPr>
        <p:blipFill>
          <a:blip r:embed="rId4">
            <a:alphaModFix/>
          </a:blip>
          <a:stretch>
            <a:fillRect/>
          </a:stretch>
        </p:blipFill>
        <p:spPr>
          <a:xfrm>
            <a:off x="926950" y="1391750"/>
            <a:ext cx="1574073" cy="2998624"/>
          </a:xfrm>
          <a:prstGeom prst="rect">
            <a:avLst/>
          </a:prstGeom>
          <a:noFill/>
          <a:ln>
            <a:noFill/>
          </a:ln>
        </p:spPr>
      </p:pic>
      <p:sp>
        <p:nvSpPr>
          <p:cNvPr id="132" name="Google Shape;132;p21"/>
          <p:cNvSpPr txBox="1"/>
          <p:nvPr/>
        </p:nvSpPr>
        <p:spPr>
          <a:xfrm>
            <a:off x="3481525" y="1572550"/>
            <a:ext cx="6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3" name="Google Shape;133;p21"/>
          <p:cNvSpPr txBox="1"/>
          <p:nvPr/>
        </p:nvSpPr>
        <p:spPr>
          <a:xfrm>
            <a:off x="2603300" y="1428200"/>
            <a:ext cx="2619600" cy="28476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Font typeface="Roboto"/>
              <a:buChar char="●"/>
            </a:pPr>
            <a:r>
              <a:rPr b="1" lang="en" sz="1100">
                <a:latin typeface="Roboto"/>
                <a:ea typeface="Roboto"/>
                <a:cs typeface="Roboto"/>
                <a:sym typeface="Roboto"/>
              </a:rPr>
              <a:t>QR code</a:t>
            </a:r>
            <a:r>
              <a:rPr lang="en" sz="1100">
                <a:latin typeface="Roboto"/>
                <a:ea typeface="Roboto"/>
                <a:cs typeface="Roboto"/>
                <a:sym typeface="Roboto"/>
              </a:rPr>
              <a:t> with details for tracking quality </a:t>
            </a:r>
            <a:endParaRPr sz="1100">
              <a:latin typeface="Roboto"/>
              <a:ea typeface="Roboto"/>
              <a:cs typeface="Roboto"/>
              <a:sym typeface="Roboto"/>
            </a:endParaRPr>
          </a:p>
          <a:p>
            <a:pPr indent="-298450" lvl="1" marL="914400" rtl="0" algn="just">
              <a:spcBef>
                <a:spcPts val="0"/>
              </a:spcBef>
              <a:spcAft>
                <a:spcPts val="0"/>
              </a:spcAft>
              <a:buSzPts val="1100"/>
              <a:buFont typeface="Roboto"/>
              <a:buChar char="○"/>
            </a:pPr>
            <a:r>
              <a:rPr lang="en" sz="1100">
                <a:latin typeface="Roboto"/>
                <a:ea typeface="Roboto"/>
                <a:cs typeface="Roboto"/>
                <a:sym typeface="Roboto"/>
              </a:rPr>
              <a:t>QR code can be printed and scanned later across supply chain to gather information on quality</a:t>
            </a:r>
            <a:endParaRPr sz="1100">
              <a:latin typeface="Roboto"/>
              <a:ea typeface="Roboto"/>
              <a:cs typeface="Roboto"/>
              <a:sym typeface="Roboto"/>
            </a:endParaRPr>
          </a:p>
          <a:p>
            <a:pPr indent="-298450" lvl="0" marL="457200" rtl="0" algn="just">
              <a:spcBef>
                <a:spcPts val="0"/>
              </a:spcBef>
              <a:spcAft>
                <a:spcPts val="0"/>
              </a:spcAft>
              <a:buSzPts val="1100"/>
              <a:buFont typeface="Roboto"/>
              <a:buChar char="●"/>
            </a:pPr>
            <a:r>
              <a:rPr lang="en" sz="1100">
                <a:latin typeface="Roboto"/>
                <a:ea typeface="Roboto"/>
                <a:cs typeface="Roboto"/>
                <a:sym typeface="Roboto"/>
              </a:rPr>
              <a:t>A </a:t>
            </a:r>
            <a:r>
              <a:rPr b="1" lang="en" sz="1100">
                <a:latin typeface="Roboto"/>
                <a:ea typeface="Roboto"/>
                <a:cs typeface="Roboto"/>
                <a:sym typeface="Roboto"/>
              </a:rPr>
              <a:t>Decision Tree Algorithm</a:t>
            </a:r>
            <a:r>
              <a:rPr lang="en" sz="1100">
                <a:latin typeface="Roboto"/>
                <a:ea typeface="Roboto"/>
                <a:cs typeface="Roboto"/>
                <a:sym typeface="Roboto"/>
              </a:rPr>
              <a:t> (ML)  based on </a:t>
            </a:r>
            <a:r>
              <a:rPr lang="en" sz="1100">
                <a:latin typeface="Roboto"/>
                <a:ea typeface="Roboto"/>
                <a:cs typeface="Roboto"/>
                <a:sym typeface="Roboto"/>
              </a:rPr>
              <a:t>text attributes </a:t>
            </a:r>
            <a:r>
              <a:rPr lang="en" sz="1100">
                <a:latin typeface="Roboto"/>
                <a:ea typeface="Roboto"/>
                <a:cs typeface="Roboto"/>
                <a:sym typeface="Roboto"/>
              </a:rPr>
              <a:t>prepared from given dataset, ranks the quality of produce on predefined criteria </a:t>
            </a:r>
            <a:endParaRPr sz="1100">
              <a:latin typeface="Roboto"/>
              <a:ea typeface="Roboto"/>
              <a:cs typeface="Roboto"/>
              <a:sym typeface="Roboto"/>
            </a:endParaRPr>
          </a:p>
          <a:p>
            <a:pPr indent="0" lvl="0" marL="0" rtl="0" algn="just">
              <a:spcBef>
                <a:spcPts val="0"/>
              </a:spcBef>
              <a:spcAft>
                <a:spcPts val="0"/>
              </a:spcAft>
              <a:buNone/>
            </a:pPr>
            <a:r>
              <a:t/>
            </a:r>
            <a:endParaRPr sz="1500">
              <a:latin typeface="Roboto"/>
              <a:ea typeface="Roboto"/>
              <a:cs typeface="Roboto"/>
              <a:sym typeface="Roboto"/>
            </a:endParaRPr>
          </a:p>
          <a:p>
            <a:pPr indent="0" lvl="0" marL="0" rtl="0" algn="just">
              <a:spcBef>
                <a:spcPts val="0"/>
              </a:spcBef>
              <a:spcAft>
                <a:spcPts val="0"/>
              </a:spcAft>
              <a:buNone/>
            </a:pPr>
            <a:r>
              <a:t/>
            </a:r>
            <a:endParaRPr sz="1500">
              <a:latin typeface="Roboto"/>
              <a:ea typeface="Roboto"/>
              <a:cs typeface="Roboto"/>
              <a:sym typeface="Roboto"/>
            </a:endParaRPr>
          </a:p>
          <a:p>
            <a:pPr indent="0" lvl="0" marL="0" rtl="0" algn="just">
              <a:spcBef>
                <a:spcPts val="0"/>
              </a:spcBef>
              <a:spcAft>
                <a:spcPts val="0"/>
              </a:spcAft>
              <a:buNone/>
            </a:pPr>
            <a:r>
              <a:t/>
            </a:r>
            <a:endParaRPr sz="1100">
              <a:latin typeface="Roboto"/>
              <a:ea typeface="Roboto"/>
              <a:cs typeface="Roboto"/>
              <a:sym typeface="Roboto"/>
            </a:endParaRPr>
          </a:p>
        </p:txBody>
      </p:sp>
      <p:cxnSp>
        <p:nvCxnSpPr>
          <p:cNvPr id="134" name="Google Shape;134;p21"/>
          <p:cNvCxnSpPr/>
          <p:nvPr/>
        </p:nvCxnSpPr>
        <p:spPr>
          <a:xfrm>
            <a:off x="150925" y="2935975"/>
            <a:ext cx="521100" cy="6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21"/>
          <p:cNvSpPr/>
          <p:nvPr/>
        </p:nvSpPr>
        <p:spPr>
          <a:xfrm>
            <a:off x="1253400" y="3772225"/>
            <a:ext cx="842700" cy="373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1"/>
          <p:cNvPicPr preferRelativeResize="0"/>
          <p:nvPr/>
        </p:nvPicPr>
        <p:blipFill>
          <a:blip r:embed="rId5">
            <a:alphaModFix/>
          </a:blip>
          <a:stretch>
            <a:fillRect/>
          </a:stretch>
        </p:blipFill>
        <p:spPr>
          <a:xfrm>
            <a:off x="6905775" y="1180237"/>
            <a:ext cx="1288924" cy="2768176"/>
          </a:xfrm>
          <a:prstGeom prst="rect">
            <a:avLst/>
          </a:prstGeom>
          <a:noFill/>
          <a:ln>
            <a:noFill/>
          </a:ln>
        </p:spPr>
      </p:pic>
      <p:cxnSp>
        <p:nvCxnSpPr>
          <p:cNvPr id="137" name="Google Shape;137;p21"/>
          <p:cNvCxnSpPr/>
          <p:nvPr/>
        </p:nvCxnSpPr>
        <p:spPr>
          <a:xfrm>
            <a:off x="5628063" y="2561475"/>
            <a:ext cx="612000" cy="5700"/>
          </a:xfrm>
          <a:prstGeom prst="straightConnector1">
            <a:avLst/>
          </a:prstGeom>
          <a:noFill/>
          <a:ln cap="flat" cmpd="sng" w="19050">
            <a:solidFill>
              <a:schemeClr val="dk2"/>
            </a:solidFill>
            <a:prstDash val="dot"/>
            <a:round/>
            <a:headEnd len="med" w="med" type="none"/>
            <a:tailEnd len="med" w="med" type="stealth"/>
          </a:ln>
        </p:spPr>
      </p:cxnSp>
      <p:sp>
        <p:nvSpPr>
          <p:cNvPr id="138" name="Google Shape;138;p21"/>
          <p:cNvSpPr txBox="1"/>
          <p:nvPr/>
        </p:nvSpPr>
        <p:spPr>
          <a:xfrm>
            <a:off x="7531575" y="2099750"/>
            <a:ext cx="12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9" name="Google Shape;139;p21"/>
          <p:cNvSpPr txBox="1"/>
          <p:nvPr/>
        </p:nvSpPr>
        <p:spPr>
          <a:xfrm>
            <a:off x="6516588" y="4106300"/>
            <a:ext cx="2067300" cy="6465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Font typeface="Roboto"/>
              <a:buChar char="●"/>
            </a:pPr>
            <a:r>
              <a:rPr lang="en" sz="1000">
                <a:latin typeface="Roboto"/>
                <a:ea typeface="Roboto"/>
                <a:cs typeface="Roboto"/>
                <a:sym typeface="Roboto"/>
              </a:rPr>
              <a:t>You can scan the QR code to get required information</a:t>
            </a:r>
            <a:endParaRPr>
              <a:latin typeface="Roboto"/>
              <a:ea typeface="Roboto"/>
              <a:cs typeface="Roboto"/>
              <a:sym typeface="Roboto"/>
            </a:endParaRPr>
          </a:p>
        </p:txBody>
      </p:sp>
      <p:sp>
        <p:nvSpPr>
          <p:cNvPr id="140" name="Google Shape;140;p21"/>
          <p:cNvSpPr txBox="1"/>
          <p:nvPr/>
        </p:nvSpPr>
        <p:spPr>
          <a:xfrm>
            <a:off x="381988" y="4457050"/>
            <a:ext cx="2664000" cy="4926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Font typeface="Roboto"/>
              <a:buChar char="●"/>
            </a:pPr>
            <a:r>
              <a:rPr lang="en" sz="1000">
                <a:latin typeface="Roboto"/>
                <a:ea typeface="Roboto"/>
                <a:cs typeface="Roboto"/>
                <a:sym typeface="Roboto"/>
              </a:rPr>
              <a:t>Submit to get QR code and Quality Rank (Score) and Shelf Life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