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
      <p:font typeface="Roboto Slab"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919159573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91915957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9191595736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9191595736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191595736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191595736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9191595736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9191595736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19159573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919159573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9191595736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919159573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191595736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19159573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919159573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919159573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919159573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919159573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9191595736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9191595736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919159573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919159573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919159573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919159573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9191595736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919159573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9191595736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919159573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9191595736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9191595736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aurabhshahane/data-science-jobs-salari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Data Science Project</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Ky-Long (Ky) Nguyen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Given modality ratios, fully remote employment makes the highest salaries possible</a:t>
            </a:r>
            <a:endParaRPr/>
          </a:p>
        </p:txBody>
      </p:sp>
      <p:sp>
        <p:nvSpPr>
          <p:cNvPr id="121" name="Google Shape;121;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2" name="Google Shape;122;p22"/>
          <p:cNvPicPr preferRelativeResize="0"/>
          <p:nvPr/>
        </p:nvPicPr>
        <p:blipFill>
          <a:blip r:embed="rId3">
            <a:alphaModFix/>
          </a:blip>
          <a:stretch>
            <a:fillRect/>
          </a:stretch>
        </p:blipFill>
        <p:spPr>
          <a:xfrm>
            <a:off x="1898216" y="1489825"/>
            <a:ext cx="5347559" cy="3078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Full time employment accounts for 96% of potential salaries</a:t>
            </a:r>
            <a:endParaRPr/>
          </a:p>
        </p:txBody>
      </p:sp>
      <p:sp>
        <p:nvSpPr>
          <p:cNvPr id="128" name="Google Shape;128;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9" name="Google Shape;129;p23"/>
          <p:cNvPicPr preferRelativeResize="0"/>
          <p:nvPr/>
        </p:nvPicPr>
        <p:blipFill>
          <a:blip r:embed="rId3">
            <a:alphaModFix/>
          </a:blip>
          <a:stretch>
            <a:fillRect/>
          </a:stretch>
        </p:blipFill>
        <p:spPr>
          <a:xfrm>
            <a:off x="1998889" y="1489825"/>
            <a:ext cx="5146225" cy="3078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Despite the inferior skillset, entry-level/mid-level experience outperforms executive-level work</a:t>
            </a:r>
            <a:endParaRPr/>
          </a:p>
        </p:txBody>
      </p:sp>
      <p:sp>
        <p:nvSpPr>
          <p:cNvPr id="135" name="Google Shape;135;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4"/>
          <p:cNvPicPr preferRelativeResize="0"/>
          <p:nvPr/>
        </p:nvPicPr>
        <p:blipFill>
          <a:blip r:embed="rId3">
            <a:alphaModFix/>
          </a:blip>
          <a:stretch>
            <a:fillRect/>
          </a:stretch>
        </p:blipFill>
        <p:spPr>
          <a:xfrm>
            <a:off x="1947050" y="1489825"/>
            <a:ext cx="5249912" cy="307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Large companies nearly make triple the potential salaries compared to its competitors</a:t>
            </a:r>
            <a:endParaRPr/>
          </a:p>
        </p:txBody>
      </p:sp>
      <p:sp>
        <p:nvSpPr>
          <p:cNvPr id="142" name="Google Shape;142;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3" name="Google Shape;143;p25"/>
          <p:cNvPicPr preferRelativeResize="0"/>
          <p:nvPr/>
        </p:nvPicPr>
        <p:blipFill>
          <a:blip r:embed="rId3">
            <a:alphaModFix/>
          </a:blip>
          <a:stretch>
            <a:fillRect/>
          </a:stretch>
        </p:blipFill>
        <p:spPr>
          <a:xfrm>
            <a:off x="2011050" y="1489825"/>
            <a:ext cx="5121909" cy="307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Recommendations</a:t>
            </a:r>
            <a:endParaRPr/>
          </a:p>
        </p:txBody>
      </p:sp>
      <p:sp>
        <p:nvSpPr>
          <p:cNvPr id="149" name="Google Shape;149;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62500" lnSpcReduction="10000"/>
          </a:bodyPr>
          <a:lstStyle/>
          <a:p>
            <a:pPr marL="457200" lvl="0" indent="-300037" algn="l" rtl="0">
              <a:spcBef>
                <a:spcPts val="0"/>
              </a:spcBef>
              <a:spcAft>
                <a:spcPts val="0"/>
              </a:spcAft>
              <a:buSzPct val="100000"/>
              <a:buChar char="●"/>
            </a:pPr>
            <a:r>
              <a:rPr lang="en"/>
              <a:t>With respect to geography and logistics, an important metric is to find a flexible balance between desired salary range and geographical residence because the economic benefits are not a significant dealbreaker</a:t>
            </a:r>
            <a:br>
              <a:rPr lang="en"/>
            </a:br>
            <a:endParaRPr/>
          </a:p>
          <a:p>
            <a:pPr marL="457200" lvl="0" indent="-300037" algn="l" rtl="0">
              <a:spcBef>
                <a:spcPts val="0"/>
              </a:spcBef>
              <a:spcAft>
                <a:spcPts val="0"/>
              </a:spcAft>
              <a:buSzPct val="100000"/>
              <a:buChar char="●"/>
            </a:pPr>
            <a:r>
              <a:rPr lang="en"/>
              <a:t>While a basic data scientist makes the highest salary, it’s still important to branch out and broaden your skill set because in doing so, you increase your odds of employment and salaries can compound on top of each other</a:t>
            </a:r>
            <a:br>
              <a:rPr lang="en"/>
            </a:br>
            <a:endParaRPr/>
          </a:p>
          <a:p>
            <a:pPr marL="457200" lvl="0" indent="-300037" algn="l" rtl="0">
              <a:spcBef>
                <a:spcPts val="0"/>
              </a:spcBef>
              <a:spcAft>
                <a:spcPts val="0"/>
              </a:spcAft>
              <a:buSzPct val="100000"/>
              <a:buChar char="●"/>
            </a:pPr>
            <a:r>
              <a:rPr lang="en"/>
              <a:t>Especially since COVID-19’s first act of chaos in 2020, people have been struggling and debating between primary working modalities. With respect to current conditions, it should be reasonable to work remotely if physical attendance cannot be conducted because salary differences are negligible and in most cases, salaries are higher in remote working conditions</a:t>
            </a:r>
            <a:br>
              <a:rPr lang="en"/>
            </a:br>
            <a:endParaRPr/>
          </a:p>
          <a:p>
            <a:pPr marL="457200" lvl="0" indent="-300037" algn="l" rtl="0">
              <a:spcBef>
                <a:spcPts val="0"/>
              </a:spcBef>
              <a:spcAft>
                <a:spcPts val="0"/>
              </a:spcAft>
              <a:buSzPct val="100000"/>
              <a:buChar char="●"/>
            </a:pPr>
            <a:r>
              <a:rPr lang="en"/>
              <a:t>Full time employment should be sought out due to the 96% salary composition </a:t>
            </a:r>
            <a:br>
              <a:rPr lang="en"/>
            </a:br>
            <a:endParaRPr/>
          </a:p>
          <a:p>
            <a:pPr marL="457200" lvl="0" indent="-300037" algn="l" rtl="0">
              <a:spcBef>
                <a:spcPts val="0"/>
              </a:spcBef>
              <a:spcAft>
                <a:spcPts val="0"/>
              </a:spcAft>
              <a:buSzPct val="100000"/>
              <a:buChar char="●"/>
            </a:pPr>
            <a:r>
              <a:rPr lang="en"/>
              <a:t>Given industry demand for all data scientists, one can easily make similar/identical income compared to senior-level work so allow for a balance between background education and motivation for employment since salary differences are competitively excellent thus allowing for healthy employment competition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Work Proposal</a:t>
            </a:r>
            <a:endParaRPr/>
          </a:p>
        </p:txBody>
      </p:sp>
      <p:sp>
        <p:nvSpPr>
          <p:cNvPr id="155" name="Google Shape;155;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Work a 9-5 job</a:t>
            </a:r>
            <a:endParaRPr/>
          </a:p>
          <a:p>
            <a:pPr marL="457200" lvl="0" indent="-342900" algn="l" rtl="0">
              <a:spcBef>
                <a:spcPts val="0"/>
              </a:spcBef>
              <a:spcAft>
                <a:spcPts val="0"/>
              </a:spcAft>
              <a:buSzPts val="1800"/>
              <a:buChar char="●"/>
            </a:pPr>
            <a:r>
              <a:rPr lang="en"/>
              <a:t>Buy a house</a:t>
            </a:r>
            <a:endParaRPr/>
          </a:p>
          <a:p>
            <a:pPr marL="457200" lvl="0" indent="-342900" algn="l" rtl="0">
              <a:spcBef>
                <a:spcPts val="0"/>
              </a:spcBef>
              <a:spcAft>
                <a:spcPts val="0"/>
              </a:spcAft>
              <a:buSzPts val="1800"/>
              <a:buChar char="●"/>
            </a:pPr>
            <a:r>
              <a:rPr lang="en"/>
              <a:t>Eat so much candy that your dentist starts crying</a:t>
            </a:r>
            <a:endParaRPr/>
          </a:p>
          <a:p>
            <a:pPr marL="457200" lvl="0" indent="-342900" algn="l" rtl="0">
              <a:spcBef>
                <a:spcPts val="0"/>
              </a:spcBef>
              <a:spcAft>
                <a:spcPts val="0"/>
              </a:spcAft>
              <a:buSzPts val="1800"/>
              <a:buChar char="●"/>
            </a:pPr>
            <a:r>
              <a:rPr lang="en"/>
              <a:t>Praise the god who created Stack Overflow</a:t>
            </a:r>
            <a:endParaRPr/>
          </a:p>
          <a:p>
            <a:pPr marL="457200" lvl="0" indent="-342900" algn="l" rtl="0">
              <a:spcBef>
                <a:spcPts val="0"/>
              </a:spcBef>
              <a:spcAft>
                <a:spcPts val="0"/>
              </a:spcAft>
              <a:buSzPts val="1800"/>
              <a:buChar char="●"/>
            </a:pPr>
            <a:r>
              <a:rPr lang="en"/>
              <a:t>Invest in stocks</a:t>
            </a:r>
            <a:endParaRPr/>
          </a:p>
          <a:p>
            <a:pPr marL="457200" lvl="0" indent="-342900" algn="l" rtl="0">
              <a:spcBef>
                <a:spcPts val="0"/>
              </a:spcBef>
              <a:spcAft>
                <a:spcPts val="0"/>
              </a:spcAft>
              <a:buSzPts val="1800"/>
              <a:buChar char="●"/>
            </a:pPr>
            <a:r>
              <a:rPr lang="en"/>
              <a:t>Expect the Spanish Inquisition with Monty Python</a:t>
            </a:r>
            <a:endParaRPr/>
          </a:p>
          <a:p>
            <a:pPr marL="457200" lvl="0" indent="-342900" algn="l" rtl="0">
              <a:spcBef>
                <a:spcPts val="0"/>
              </a:spcBef>
              <a:spcAft>
                <a:spcPts val="0"/>
              </a:spcAft>
              <a:buSzPts val="1800"/>
              <a:buChar char="●"/>
            </a:pPr>
            <a:r>
              <a:rPr lang="en"/>
              <a:t>Worship Winnie</a:t>
            </a:r>
            <a:endParaRPr/>
          </a:p>
          <a:p>
            <a:pPr marL="457200" lvl="0" indent="-342900" algn="l" rtl="0">
              <a:spcBef>
                <a:spcPts val="0"/>
              </a:spcBef>
              <a:spcAft>
                <a:spcPts val="0"/>
              </a:spcAft>
              <a:buSzPts val="1800"/>
              <a:buChar char="●"/>
            </a:pPr>
            <a:r>
              <a:rPr lang="en"/>
              <a:t>Or else</a:t>
            </a:r>
            <a:endParaRPr/>
          </a:p>
          <a:p>
            <a:pPr marL="457200" lvl="0" indent="0" algn="l" rtl="0">
              <a:spcBef>
                <a:spcPts val="1200"/>
              </a:spcBef>
              <a:spcAft>
                <a:spcPts val="1200"/>
              </a:spcAft>
              <a:buNone/>
            </a:pPr>
            <a:br>
              <a:rPr lang="en"/>
            </a:br>
            <a:r>
              <a:rPr lang="en"/>
              <a:t>Just kidding. Now back to our regularly scheduled presentation.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Work Proposal (Seriously.)</a:t>
            </a:r>
            <a:endParaRPr/>
          </a:p>
        </p:txBody>
      </p:sp>
      <p:sp>
        <p:nvSpPr>
          <p:cNvPr id="161" name="Google Shape;161;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next step is to plan a roadmap regarding my future in data science given my analysis and all statistics gathered during this project</a:t>
            </a:r>
            <a:br>
              <a:rPr lang="en"/>
            </a:br>
            <a:endParaRPr/>
          </a:p>
          <a:p>
            <a:pPr marL="457200" lvl="0" indent="-342900" algn="l" rtl="0">
              <a:spcBef>
                <a:spcPts val="0"/>
              </a:spcBef>
              <a:spcAft>
                <a:spcPts val="0"/>
              </a:spcAft>
              <a:buSzPts val="1800"/>
              <a:buChar char="●"/>
            </a:pPr>
            <a:r>
              <a:rPr lang="en"/>
              <a:t>Given the evolution of technology and data, the problem will almost inevitably be revisited but the frequency of reanalysis will vary</a:t>
            </a:r>
            <a:br>
              <a:rPr lang="en"/>
            </a:br>
            <a:endParaRPr/>
          </a:p>
          <a:p>
            <a:pPr marL="457200" lvl="0" indent="-342900" algn="l" rtl="0">
              <a:spcBef>
                <a:spcPts val="0"/>
              </a:spcBef>
              <a:spcAft>
                <a:spcPts val="0"/>
              </a:spcAft>
              <a:buSzPts val="1800"/>
              <a:buChar char="●"/>
            </a:pPr>
            <a:r>
              <a:rPr lang="en"/>
              <a:t>The project can be improved accordingly with more sources of data as well as more chronological records to accommodate for more passage of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Table of Contents</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Problem Statement</a:t>
            </a:r>
            <a:endParaRPr dirty="0"/>
          </a:p>
          <a:p>
            <a:pPr marL="457200" lvl="0" indent="-342900" algn="l" rtl="0">
              <a:spcBef>
                <a:spcPts val="0"/>
              </a:spcBef>
              <a:spcAft>
                <a:spcPts val="0"/>
              </a:spcAft>
              <a:buSzPts val="1800"/>
              <a:buChar char="●"/>
            </a:pPr>
            <a:r>
              <a:rPr lang="en" dirty="0"/>
              <a:t>Methodology</a:t>
            </a:r>
            <a:endParaRPr dirty="0"/>
          </a:p>
          <a:p>
            <a:pPr marL="457200" lvl="0" indent="-342900" algn="l" rtl="0">
              <a:spcBef>
                <a:spcPts val="0"/>
              </a:spcBef>
              <a:spcAft>
                <a:spcPts val="0"/>
              </a:spcAft>
              <a:buSzPts val="1800"/>
              <a:buChar char="●"/>
            </a:pPr>
            <a:r>
              <a:rPr lang="en" dirty="0"/>
              <a:t>Findings/Insights</a:t>
            </a:r>
            <a:endParaRPr dirty="0"/>
          </a:p>
          <a:p>
            <a:pPr marL="457200" lvl="0" indent="-342900" algn="l" rtl="0">
              <a:spcBef>
                <a:spcPts val="0"/>
              </a:spcBef>
              <a:spcAft>
                <a:spcPts val="0"/>
              </a:spcAft>
              <a:buSzPts val="1800"/>
              <a:buChar char="●"/>
            </a:pPr>
            <a:r>
              <a:rPr lang="en" dirty="0"/>
              <a:t>Recommendations</a:t>
            </a:r>
            <a:endParaRPr dirty="0"/>
          </a:p>
          <a:p>
            <a:pPr marL="457200" lvl="0" indent="-342900" algn="l" rtl="0">
              <a:spcBef>
                <a:spcPts val="0"/>
              </a:spcBef>
              <a:spcAft>
                <a:spcPts val="0"/>
              </a:spcAft>
              <a:buSzPts val="1800"/>
              <a:buChar char="●"/>
            </a:pPr>
            <a:r>
              <a:rPr lang="en" dirty="0"/>
              <a:t>Future Work Proposal</a:t>
            </a:r>
            <a:endParaRPr dirty="0"/>
          </a:p>
          <a:p>
            <a:pPr marL="457200" lvl="0" indent="0" algn="l" rtl="0">
              <a:spcBef>
                <a:spcPts val="1200"/>
              </a:spcBef>
              <a:spcAft>
                <a:spcPts val="0"/>
              </a:spcAft>
              <a:buNone/>
            </a:pPr>
            <a:endParaRPr dirty="0"/>
          </a:p>
          <a:p>
            <a:pPr marL="0" lvl="0" indent="0" algn="l" rtl="0">
              <a:spcBef>
                <a:spcPts val="1200"/>
              </a:spcBef>
              <a:spcAft>
                <a:spcPts val="1200"/>
              </a:spcAft>
              <a:buNone/>
            </a:pPr>
            <a:r>
              <a:rPr lang="en" dirty="0"/>
              <a:t>DISCLAIMER: I may have slid a few jokes here and there but I promise I’m being serious with my presentation. Please don’t fail 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202875" y="166675"/>
            <a:ext cx="4257600" cy="297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120">
                <a:latin typeface="Roboto"/>
                <a:ea typeface="Roboto"/>
                <a:cs typeface="Roboto"/>
                <a:sym typeface="Roboto"/>
              </a:rPr>
              <a:t>You all just got Rickrolled.</a:t>
            </a:r>
            <a:endParaRPr sz="3120">
              <a:latin typeface="Roboto"/>
              <a:ea typeface="Roboto"/>
              <a:cs typeface="Roboto"/>
              <a:sym typeface="Roboto"/>
            </a:endParaRPr>
          </a:p>
          <a:p>
            <a:pPr marL="0" lvl="0" indent="0" algn="l" rtl="0">
              <a:spcBef>
                <a:spcPts val="0"/>
              </a:spcBef>
              <a:spcAft>
                <a:spcPts val="0"/>
              </a:spcAft>
              <a:buSzPts val="990"/>
              <a:buNone/>
            </a:pPr>
            <a:endParaRPr sz="3120">
              <a:latin typeface="Roboto"/>
              <a:ea typeface="Roboto"/>
              <a:cs typeface="Roboto"/>
              <a:sym typeface="Roboto"/>
            </a:endParaRPr>
          </a:p>
          <a:p>
            <a:pPr marL="0" lvl="0" indent="0" algn="l" rtl="0">
              <a:spcBef>
                <a:spcPts val="0"/>
              </a:spcBef>
              <a:spcAft>
                <a:spcPts val="0"/>
              </a:spcAft>
              <a:buSzPts val="990"/>
              <a:buNone/>
            </a:pPr>
            <a:r>
              <a:rPr lang="en" sz="3120">
                <a:latin typeface="Roboto"/>
                <a:ea typeface="Roboto"/>
                <a:cs typeface="Roboto"/>
                <a:sym typeface="Roboto"/>
              </a:rPr>
              <a:t>Now back to our regularly scheduled presentation.</a:t>
            </a:r>
            <a:endParaRPr sz="3120">
              <a:latin typeface="Roboto"/>
              <a:ea typeface="Roboto"/>
              <a:cs typeface="Roboto"/>
              <a:sym typeface="Roboto"/>
            </a:endParaRPr>
          </a:p>
        </p:txBody>
      </p:sp>
      <p:sp>
        <p:nvSpPr>
          <p:cNvPr id="76" name="Google Shape;76;p15"/>
          <p:cNvSpPr txBox="1">
            <a:spLocks noGrp="1"/>
          </p:cNvSpPr>
          <p:nvPr>
            <p:ph type="body" idx="1"/>
          </p:nvPr>
        </p:nvSpPr>
        <p:spPr>
          <a:xfrm>
            <a:off x="6993475" y="3022575"/>
            <a:ext cx="1762500" cy="154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7" name="Google Shape;77;p15"/>
          <p:cNvPicPr preferRelativeResize="0"/>
          <p:nvPr/>
        </p:nvPicPr>
        <p:blipFill>
          <a:blip r:embed="rId3">
            <a:alphaModFix/>
          </a:blip>
          <a:stretch>
            <a:fillRect/>
          </a:stretch>
        </p:blipFill>
        <p:spPr>
          <a:xfrm>
            <a:off x="4572000" y="166675"/>
            <a:ext cx="4257675" cy="481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Prologue</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Data science is a specialized field within computers and information systems that has applications in virtually all sectors of industries regardless of business level. In a world that’s technologically evolving faster than our own ability to keep up or adapt, there’s a need to keep all potential career positions of data science filled regardless of application and concentration. Otherwise, we’d be vulnerable against cyberattacks or be given subpar information that could create potentially catastrophic results if incorrectly executed.</a:t>
            </a:r>
            <a:endParaRPr/>
          </a:p>
          <a:p>
            <a:pPr marL="0" lvl="0" indent="0" algn="l" rtl="0">
              <a:spcBef>
                <a:spcPts val="1200"/>
              </a:spcBef>
              <a:spcAft>
                <a:spcPts val="0"/>
              </a:spcAft>
              <a:buNone/>
            </a:pPr>
            <a:r>
              <a:rPr lang="en"/>
              <a:t>Original Dataset: </a:t>
            </a:r>
            <a:r>
              <a:rPr lang="en" u="sng">
                <a:solidFill>
                  <a:schemeClr val="hlink"/>
                </a:solidFill>
                <a:hlinkClick r:id="rId3"/>
              </a:rPr>
              <a:t>https://www.kaggle.com/datasets/saurabhshahane/data-science-jobs-salaries</a:t>
            </a:r>
            <a:r>
              <a:rPr lang="en"/>
              <a:t> </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Problem Statement: 1 Problem (Not 99 problems)</a:t>
            </a:r>
            <a:endParaRPr dirty="0"/>
          </a:p>
        </p:txBody>
      </p:sp>
      <p:sp>
        <p:nvSpPr>
          <p:cNvPr id="89" name="Google Shape;89;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77500" lnSpcReduction="10000"/>
          </a:bodyPr>
          <a:lstStyle/>
          <a:p>
            <a:pPr marL="457200" lvl="0" indent="-317182" algn="l" rtl="0">
              <a:spcBef>
                <a:spcPts val="0"/>
              </a:spcBef>
              <a:spcAft>
                <a:spcPts val="0"/>
              </a:spcAft>
              <a:buSzPct val="100000"/>
              <a:buChar char="●"/>
            </a:pPr>
            <a:r>
              <a:rPr lang="en"/>
              <a:t>Q: “Why are you working on this project?”</a:t>
            </a:r>
            <a:br>
              <a:rPr lang="en"/>
            </a:br>
            <a:endParaRPr/>
          </a:p>
          <a:p>
            <a:pPr marL="457200" lvl="0" indent="-317182" algn="l" rtl="0">
              <a:spcBef>
                <a:spcPts val="0"/>
              </a:spcBef>
              <a:spcAft>
                <a:spcPts val="0"/>
              </a:spcAft>
              <a:buSzPct val="100000"/>
              <a:buChar char="●"/>
            </a:pPr>
            <a:r>
              <a:rPr lang="en"/>
              <a:t>A: Well, not only because I’m obligated to do so to pass this course but also because the visualization of the data can illustrate the historical trend of the pay of data scientists across the spectrum of various industries. This is because data scientists will almost always be in high demand especially in this technological age. Additionally, it can provide inferences regarding the employment condition of the data science career in relation to salary across the passage of time.</a:t>
            </a:r>
            <a:br>
              <a:rPr lang="en"/>
            </a:br>
            <a:br>
              <a:rPr lang="en"/>
            </a:br>
            <a:endParaRPr/>
          </a:p>
          <a:p>
            <a:pPr marL="457200" lvl="0" indent="-317182" algn="l" rtl="0">
              <a:spcBef>
                <a:spcPts val="0"/>
              </a:spcBef>
              <a:spcAft>
                <a:spcPts val="0"/>
              </a:spcAft>
              <a:buSzPct val="100000"/>
              <a:buChar char="●"/>
            </a:pPr>
            <a:r>
              <a:rPr lang="en"/>
              <a:t>Q: “Well… what’s the main problem here?”</a:t>
            </a:r>
            <a:br>
              <a:rPr lang="en"/>
            </a:br>
            <a:endParaRPr/>
          </a:p>
          <a:p>
            <a:pPr marL="457200" lvl="0" indent="-317182" algn="l" rtl="0">
              <a:spcBef>
                <a:spcPts val="0"/>
              </a:spcBef>
              <a:spcAft>
                <a:spcPts val="0"/>
              </a:spcAft>
              <a:buSzPct val="100000"/>
              <a:buChar char="●"/>
            </a:pPr>
            <a:r>
              <a:rPr lang="en"/>
              <a:t>A: The goal of this analysis is to provide a more thorough understanding and comparison of data scientists with respect to appropriate independent variables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 Statement: Benefits</a:t>
            </a:r>
            <a:endParaRPr/>
          </a:p>
        </p:txBody>
      </p:sp>
      <p:sp>
        <p:nvSpPr>
          <p:cNvPr id="95" name="Google Shape;9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I get to pass the class</a:t>
            </a:r>
            <a:endParaRPr/>
          </a:p>
          <a:p>
            <a:pPr marL="457200" lvl="0" indent="-342900" algn="l" rtl="0">
              <a:spcBef>
                <a:spcPts val="0"/>
              </a:spcBef>
              <a:spcAft>
                <a:spcPts val="0"/>
              </a:spcAft>
              <a:buSzPts val="1800"/>
              <a:buChar char="●"/>
            </a:pPr>
            <a:r>
              <a:rPr lang="en"/>
              <a:t>A historical illustration of salaries in a career sector that will likely be in high demand indefinitely</a:t>
            </a:r>
            <a:endParaRPr/>
          </a:p>
          <a:p>
            <a:pPr marL="457200" lvl="0" indent="-342900" algn="l" rtl="0">
              <a:spcBef>
                <a:spcPts val="0"/>
              </a:spcBef>
              <a:spcAft>
                <a:spcPts val="0"/>
              </a:spcAft>
              <a:buSzPts val="1800"/>
              <a:buChar char="●"/>
            </a:pPr>
            <a:r>
              <a:rPr lang="en"/>
              <a:t>Encourage potential incentives to boost morale and motivation which in turn reduces turnover rate</a:t>
            </a:r>
            <a:endParaRPr/>
          </a:p>
          <a:p>
            <a:pPr marL="457200" lvl="0" indent="-342900" algn="l" rtl="0">
              <a:spcBef>
                <a:spcPts val="0"/>
              </a:spcBef>
              <a:spcAft>
                <a:spcPts val="0"/>
              </a:spcAft>
              <a:buSzPts val="1800"/>
              <a:buChar char="●"/>
            </a:pPr>
            <a:r>
              <a:rPr lang="en"/>
              <a:t>Have documented data regarding the annual income for data scientists before taxes, expenses, and our dogs (I’m looking at you Winnie)</a:t>
            </a:r>
            <a:endParaRPr/>
          </a:p>
          <a:p>
            <a:pPr marL="457200" lvl="0" indent="-342900" algn="l" rtl="0">
              <a:spcBef>
                <a:spcPts val="0"/>
              </a:spcBef>
              <a:spcAft>
                <a:spcPts val="0"/>
              </a:spcAft>
              <a:buSzPts val="1800"/>
              <a:buChar char="●"/>
            </a:pPr>
            <a:r>
              <a:rPr lang="en"/>
              <a:t>Provide statistical information regarding the desired concentration of data science with respect to necessary credentials, personal skills, and financial situation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Methodology</a:t>
            </a:r>
            <a:endParaRPr/>
          </a:p>
        </p:txBody>
      </p:sp>
      <p:sp>
        <p:nvSpPr>
          <p:cNvPr id="101" name="Google Shape;101;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Q: “How did you break the problem down?”</a:t>
            </a:r>
            <a:br>
              <a:rPr lang="en"/>
            </a:br>
            <a:endParaRPr/>
          </a:p>
          <a:p>
            <a:pPr marL="457200" lvl="0" indent="-342900" algn="l" rtl="0">
              <a:spcBef>
                <a:spcPts val="0"/>
              </a:spcBef>
              <a:spcAft>
                <a:spcPts val="0"/>
              </a:spcAft>
              <a:buSzPts val="1800"/>
              <a:buChar char="●"/>
            </a:pPr>
            <a:r>
              <a:rPr lang="en"/>
              <a:t>A: I chose to break it down by experience level, employment level, and the specific job titles. Additionally, I isolated geographical restrictions such as modality, country of employment, and currency difference depending on country. Also, the size of a company can play a factor so I made it an independent variable. Also, I created an Excel version of the original CSV so that I can independently visualize and analyze the data without compromising the original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Salaries are highest when employment is restricted to the US and territories</a:t>
            </a:r>
            <a:endParaRPr/>
          </a:p>
        </p:txBody>
      </p:sp>
      <p:sp>
        <p:nvSpPr>
          <p:cNvPr id="107" name="Google Shape;107;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08" name="Google Shape;108;p20"/>
          <p:cNvPicPr preferRelativeResize="0"/>
          <p:nvPr/>
        </p:nvPicPr>
        <p:blipFill>
          <a:blip r:embed="rId3">
            <a:alphaModFix/>
          </a:blip>
          <a:stretch>
            <a:fillRect/>
          </a:stretch>
        </p:blipFill>
        <p:spPr>
          <a:xfrm>
            <a:off x="1955661" y="1489825"/>
            <a:ext cx="5232687" cy="30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Despite the extensive skill range, a basic data scientist makes the most</a:t>
            </a:r>
            <a:endParaRPr/>
          </a:p>
        </p:txBody>
      </p:sp>
      <p:sp>
        <p:nvSpPr>
          <p:cNvPr id="114" name="Google Shape;114;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5" name="Google Shape;115;p21"/>
          <p:cNvPicPr preferRelativeResize="0"/>
          <p:nvPr/>
        </p:nvPicPr>
        <p:blipFill>
          <a:blip r:embed="rId3">
            <a:alphaModFix/>
          </a:blip>
          <a:stretch>
            <a:fillRect/>
          </a:stretch>
        </p:blipFill>
        <p:spPr>
          <a:xfrm>
            <a:off x="2005475" y="1489825"/>
            <a:ext cx="5133055" cy="30789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894</Words>
  <Application>Microsoft Office PowerPoint</Application>
  <PresentationFormat>On-screen Show (16:9)</PresentationFormat>
  <Paragraphs>57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Roboto Slab</vt:lpstr>
      <vt:lpstr>Roboto</vt:lpstr>
      <vt:lpstr>Arial</vt:lpstr>
      <vt:lpstr>Marina</vt:lpstr>
      <vt:lpstr>Data Science Project</vt:lpstr>
      <vt:lpstr>Table of Contents</vt:lpstr>
      <vt:lpstr>You all just got Rickrolled.  Now back to our regularly scheduled presentation.</vt:lpstr>
      <vt:lpstr>Prologue</vt:lpstr>
      <vt:lpstr>Problem Statement: 1 Problem (Not 99 problems)</vt:lpstr>
      <vt:lpstr>Problem Statement: Benefits</vt:lpstr>
      <vt:lpstr>Methodology</vt:lpstr>
      <vt:lpstr>Salaries are highest when employment is restricted to the US and territories</vt:lpstr>
      <vt:lpstr>Despite the extensive skill range, a basic data scientist makes the most</vt:lpstr>
      <vt:lpstr>Given modality ratios, fully remote employment makes the highest salaries possible</vt:lpstr>
      <vt:lpstr>Full time employment accounts for 96% of potential salaries</vt:lpstr>
      <vt:lpstr>Despite the inferior skillset, entry-level/mid-level experience outperforms executive-level work</vt:lpstr>
      <vt:lpstr>Large companies nearly make triple the potential salaries compared to its competitors</vt:lpstr>
      <vt:lpstr>Recommendations</vt:lpstr>
      <vt:lpstr>Future Work Proposal</vt:lpstr>
      <vt:lpstr>Future Work Proposal (Seriously.)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cp:lastModifiedBy>Ky-long Nguyen</cp:lastModifiedBy>
  <cp:revision>2</cp:revision>
  <dcterms:modified xsi:type="dcterms:W3CDTF">2022-12-01T18:10:56Z</dcterms:modified>
</cp:coreProperties>
</file>