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57" r:id="rId4"/>
    <p:sldId id="258" r:id="rId5"/>
    <p:sldId id="263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6" r:id="rId16"/>
    <p:sldId id="259" r:id="rId17"/>
    <p:sldId id="260" r:id="rId18"/>
    <p:sldId id="261" r:id="rId19"/>
    <p:sldId id="262" r:id="rId20"/>
    <p:sldId id="27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D2DF1-CDF8-4144-91F3-FA710A16820B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B3254-A645-46EA-870D-957CD4A2F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51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A2DC2-30CB-874A-CAB2-5E38EF952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815CBA-6BAF-FA53-CD6A-D13006FC5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05FF20-2A3A-0076-CD0A-E73D45D2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3AC5-A9F0-4552-A9A6-B325C251A9B0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AB330E-6F53-D654-4BBF-D5A8F3BE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8FD486-8812-1FB0-8D88-9251D7A5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483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C8E17-2AC0-FEFD-1166-FC85AB69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0C2815-46AB-F234-F85A-795AAF567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0543C5-1998-00CC-4E18-755C5FBB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C2CB-FA54-4735-94B6-9635E42162B8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9E9033-5C8E-BE9A-5126-C0F18053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9EE8-C14B-4B06-2207-CFB7F48E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63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EE2F3E-729A-80C6-1138-1533B9C72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CDA9C4-9FE6-9109-02E4-89035A98B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C6951-5311-C94B-9764-6FACB87A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4820-4F48-47EE-9817-85AE35FC2F41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6D2B8-673A-6769-DC4E-0861B43B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61D88-D0C8-5421-6DBB-8EED21C5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8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1F071-891C-0578-7B84-7390A05E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C6E768-C608-CE87-A6C3-67F3B7257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9254E4-3990-B077-9BDA-984A7607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570C-B246-435C-8233-A78BDC6DAA64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A44D0-16EF-9196-4666-08DCCCCF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FE9FBB-C6B0-E925-21F1-48D2776D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17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DF0B1-65F7-D339-3B5B-54283645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6BAC02-37AA-1E73-7AE3-B4F24861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E8D1E0-AE88-BDFC-142F-051FDFAC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7F5E-5F68-473A-908C-DE6F3F6EED29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CF79BE-A682-D822-9C17-F8BCCEEB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2635C1-9D57-E359-72BD-F5507C46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08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B6AD5-E30F-26CB-09B9-4FC6AD1D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6CD7C8-EC29-C2A6-898D-8EDC3E628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2A8EEA-8B6D-AE99-7D19-60F09F5B0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868A0D-777C-90C3-39EC-EDE954C7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EC03-013D-46B1-A88D-DF45C4306B9A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4502AC-AF0B-6832-DAA7-6025ECC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83ACD7-8BDF-A315-6022-F5005A31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2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D1C5F-3C2B-122D-111B-DA1E25B9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914038-FCC9-A8BF-27B1-37E7A25E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75481D-9681-8FE0-04D2-11F5C5F5A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62F9B3-72B5-9660-4803-62C0581B8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133457-A635-F1A6-9E91-297362CD7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E396E3-F299-4B74-DB05-D7500041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9438-7D13-4C0F-8D14-63DF9F97349D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908E9A-6993-2F21-3FE3-BBA322E7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9D268E-8D47-2B47-BC83-0D49AD60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22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7A428-D9E8-74B0-F1C8-AB215AC6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4D10E8-640E-EEE2-B5B4-B098EAB6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D9A6-288B-4908-86D9-F91DD324E9EF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3DAD45-E7B5-BAA8-75FF-28A21BFE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C8F128-E5E7-7993-DB64-E48C1345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24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A8C815-C25C-C291-5A6D-53F88049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F98A-FC56-4F15-828B-C5FEE8BC5600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0E8A97-5191-2EBD-3AF7-784455F4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6768EB-ED50-1FD9-20BD-65D24A8F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66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974D-42FD-B086-08B7-0EBE9FFD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DF4F84-51DC-941A-9D26-42F3AABE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24073C-A035-E5C9-7255-21A76B1C7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B6D890-BF60-21DC-5F88-E402EAA5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3536-C0D2-44D0-9093-3FA685F79CD0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3C9D7C-E026-6484-484C-D06E094B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C0D89-51B3-D786-05F8-D383BD81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DDAEC6-10C9-9A7B-8F3B-1FF6CF79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2EAD17-36E7-E7FF-C4BC-A57E2E371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B8FB12-1A96-4F9C-11CE-677D36964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B7EE50-2B41-80D9-D208-462C1269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C45-C134-4C2A-93C9-DB63B8BED789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A50DEE-E96B-06E7-F906-01345F36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68EEF3-5EAF-EA68-5AA8-21E59BC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9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10D91E-7BFA-C9BC-5F1E-07F7ACF2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050F13-591A-8EBA-C42F-152A4B0F6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060A7-E235-6788-CCE7-E8A87E3DE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97C3-D27A-4AF5-946F-C336A7A89DE8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0DEA30-C4A6-FFD4-37D4-2EF3C2B73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66A01-99EB-523B-3675-BB86818A1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0EFE332F-0370-46D1-9DD2-0532AC8120F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888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ja.wikipedia.org/wiki/%E3%82%A2%E3%83%83%E3%82%AB%E3%83%BC%E3%83%9E%E3%83%B3%E9%96%A2%E6%95%B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hyperlink" Target="https://atcoder.jp/contests/abc259/tasks/abc259_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37zigen.com/union-find/#Path_Compression" TargetMode="External"/><Relationship Id="rId2" Type="http://schemas.openxmlformats.org/officeDocument/2006/relationships/hyperlink" Target="https://algo-method.com/descriptions/15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eyon.hatenablog.com/entry/2019/03/11/200000" TargetMode="External"/><Relationship Id="rId4" Type="http://schemas.openxmlformats.org/officeDocument/2006/relationships/hyperlink" Target="https://noshi91.hatenablog.com/entry/2018/05/30/19194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CDC01-8428-AAB5-B61D-72EF423F0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Union-Find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448E70-090A-1123-8655-BE1489C78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kya</a:t>
            </a:r>
            <a:r>
              <a:rPr lang="en-US" altLang="ja-JP" dirty="0"/>
              <a:t>(@tsaayk)</a:t>
            </a:r>
          </a:p>
          <a:p>
            <a:r>
              <a:rPr lang="en-US" altLang="ja-JP" dirty="0"/>
              <a:t>TMU-CS B4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6AD0A3-722E-FFAD-A9BD-A54F2BA5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23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4035D-6262-B34E-5232-D99B2F51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根付き木を利用した一致判定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5BC95C-F4E8-57A7-B6FA-4E72CB001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5988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b="1" dirty="0"/>
                  <a:t>一致判定の工夫</a:t>
                </a:r>
                <a:endParaRPr kumimoji="1" lang="en-US" altLang="ja-JP" b="1" dirty="0"/>
              </a:p>
              <a:p>
                <a:r>
                  <a:rPr kumimoji="1" lang="ja-JP" altLang="en-US" dirty="0"/>
                  <a:t>各木の根を利用して一致判定を行う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頂点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が属する木の根が同じかどうか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b="1" dirty="0"/>
                  <a:t>問題点</a:t>
                </a:r>
                <a:r>
                  <a:rPr lang="ja-JP" altLang="en-US" b="1" dirty="0"/>
                  <a:t>・疑問点</a:t>
                </a:r>
                <a:endParaRPr kumimoji="1" lang="en-US" altLang="ja-JP" b="1" dirty="0"/>
              </a:p>
              <a:p>
                <a:r>
                  <a:rPr kumimoji="1" lang="ja-JP" altLang="en-US" dirty="0"/>
                  <a:t>木の高さが高い時に時間がかかる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e.g. </a:t>
                </a:r>
                <a:r>
                  <a:rPr lang="ja-JP" altLang="en-US" dirty="0"/>
                  <a:t>パスグラフ</a:t>
                </a:r>
                <a:endParaRPr lang="en-US" altLang="ja-JP" dirty="0"/>
              </a:p>
              <a:p>
                <a:r>
                  <a:rPr lang="ja-JP" altLang="en-US" dirty="0"/>
                  <a:t>そもそもどうやって併合するの？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5BC95C-F4E8-57A7-B6FA-4E72CB001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59880" cy="4351338"/>
              </a:xfrm>
              <a:blipFill>
                <a:blip r:embed="rId2"/>
                <a:stretch>
                  <a:fillRect l="-1923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>
            <a:extLst>
              <a:ext uri="{FF2B5EF4-FFF2-40B4-BE49-F238E27FC236}">
                <a16:creationId xmlns:a16="http://schemas.microsoft.com/office/drawing/2014/main" id="{23D69F77-9167-2613-0A24-55A328322F46}"/>
              </a:ext>
            </a:extLst>
          </p:cNvPr>
          <p:cNvSpPr/>
          <p:nvPr/>
        </p:nvSpPr>
        <p:spPr>
          <a:xfrm>
            <a:off x="8515689" y="168168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3BA1795-DFEE-3570-A292-AF42D4B06ADB}"/>
              </a:ext>
            </a:extLst>
          </p:cNvPr>
          <p:cNvSpPr/>
          <p:nvPr/>
        </p:nvSpPr>
        <p:spPr>
          <a:xfrm>
            <a:off x="9235689" y="240168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B77ADB0-54CB-6494-A2FF-A3762FE76547}"/>
              </a:ext>
            </a:extLst>
          </p:cNvPr>
          <p:cNvSpPr/>
          <p:nvPr/>
        </p:nvSpPr>
        <p:spPr>
          <a:xfrm>
            <a:off x="8515689" y="312168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2C7181D-BC60-D2D7-2E83-5470C9DC6F71}"/>
              </a:ext>
            </a:extLst>
          </p:cNvPr>
          <p:cNvSpPr/>
          <p:nvPr/>
        </p:nvSpPr>
        <p:spPr>
          <a:xfrm>
            <a:off x="9235689" y="384168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3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0DD0B10-7DF3-EDA8-7F6B-6B6089B7EEFB}"/>
              </a:ext>
            </a:extLst>
          </p:cNvPr>
          <p:cNvSpPr/>
          <p:nvPr/>
        </p:nvSpPr>
        <p:spPr>
          <a:xfrm>
            <a:off x="8515689" y="456168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471A628-6FBF-A0D0-7CD6-E7798269DE3B}"/>
              </a:ext>
            </a:extLst>
          </p:cNvPr>
          <p:cNvSpPr/>
          <p:nvPr/>
        </p:nvSpPr>
        <p:spPr>
          <a:xfrm>
            <a:off x="9235689" y="528168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5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BE27022-548D-54A5-865E-9DC66FDB523A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9130247" y="2296245"/>
            <a:ext cx="210884" cy="2108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3D78F85-24E4-43F6-CD08-EA4ED3642055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9130247" y="3016245"/>
            <a:ext cx="210884" cy="2108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A9CAA15-202B-AB9D-A198-4A9E8C5C53B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9130247" y="3736245"/>
            <a:ext cx="210884" cy="2108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C13AF5E-7E6F-5C8D-AA87-0904A6EEA8D4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9130247" y="4456245"/>
            <a:ext cx="210884" cy="2108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FD02126-E8D0-F67E-474B-B69F0E0D9964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9130247" y="5176245"/>
            <a:ext cx="210884" cy="2108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EFD40628-8D2B-7694-FDFC-30B39A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70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F5B15-162D-2846-05F1-4F404F7D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根付き木の併合 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8884A8-E778-8734-765C-C5962FF2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66169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併合後も根付き木である必要がある</a:t>
            </a:r>
            <a:endParaRPr lang="en-US" altLang="ja-JP" dirty="0"/>
          </a:p>
          <a:p>
            <a:pPr lvl="1"/>
            <a:r>
              <a:rPr lang="ja-JP" altLang="en-US" dirty="0"/>
              <a:t>最終的に根になり得る頂点</a:t>
            </a:r>
            <a:r>
              <a:rPr lang="en-US" altLang="ja-JP" dirty="0"/>
              <a:t>: </a:t>
            </a:r>
            <a:r>
              <a:rPr lang="ja-JP" altLang="en-US" dirty="0"/>
              <a:t>各木の根のみ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どちらかを根として</a:t>
            </a:r>
            <a:r>
              <a:rPr kumimoji="1" lang="en-US" altLang="ja-JP" dirty="0"/>
              <a:t>, </a:t>
            </a:r>
            <a:r>
              <a:rPr kumimoji="1" lang="ja-JP" altLang="en-US" dirty="0"/>
              <a:t>もう片方はどこかの子として併合</a:t>
            </a:r>
            <a:endParaRPr lang="en-US" altLang="ja-JP" dirty="0"/>
          </a:p>
          <a:p>
            <a:r>
              <a:rPr kumimoji="1" lang="ja-JP" altLang="en-US" dirty="0"/>
              <a:t>片方の根をどの頂点の子にするか？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→ 根の子にすることで高さを抑える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A2F8E70-5EE3-14C6-CAFD-091CDAC226B8}"/>
              </a:ext>
            </a:extLst>
          </p:cNvPr>
          <p:cNvSpPr/>
          <p:nvPr/>
        </p:nvSpPr>
        <p:spPr>
          <a:xfrm>
            <a:off x="10296158" y="4616744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F06E603C-BC08-459C-51C0-3D44ADB4EA28}"/>
                  </a:ext>
                </a:extLst>
              </p:cNvPr>
              <p:cNvSpPr/>
              <p:nvPr/>
            </p:nvSpPr>
            <p:spPr>
              <a:xfrm>
                <a:off x="8879204" y="1465625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F06E603C-BC08-459C-51C0-3D44ADB4E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204" y="1465625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F0CFFD49-5D79-EBB8-F492-678520C73619}"/>
                  </a:ext>
                </a:extLst>
              </p:cNvPr>
              <p:cNvSpPr/>
              <p:nvPr/>
            </p:nvSpPr>
            <p:spPr>
              <a:xfrm>
                <a:off x="9484576" y="3813941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F0CFFD49-5D79-EBB8-F492-678520C73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576" y="3813941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7FCE58B3-A5C0-3C2E-E8C1-C2679DEC7518}"/>
                  </a:ext>
                </a:extLst>
              </p:cNvPr>
              <p:cNvSpPr/>
              <p:nvPr/>
            </p:nvSpPr>
            <p:spPr>
              <a:xfrm>
                <a:off x="10296158" y="2939437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7FCE58B3-A5C0-3C2E-E8C1-C2679DEC7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158" y="2939437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楕円 7">
            <a:extLst>
              <a:ext uri="{FF2B5EF4-FFF2-40B4-BE49-F238E27FC236}">
                <a16:creationId xmlns:a16="http://schemas.microsoft.com/office/drawing/2014/main" id="{F2B80265-964A-DACD-26E0-E351518F3060}"/>
              </a:ext>
            </a:extLst>
          </p:cNvPr>
          <p:cNvSpPr/>
          <p:nvPr/>
        </p:nvSpPr>
        <p:spPr>
          <a:xfrm>
            <a:off x="8040613" y="375443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F25A9A7-59E4-DAC1-8C4D-A31F2FD972F4}"/>
              </a:ext>
            </a:extLst>
          </p:cNvPr>
          <p:cNvSpPr/>
          <p:nvPr/>
        </p:nvSpPr>
        <p:spPr>
          <a:xfrm>
            <a:off x="7242891" y="293943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1F760E8F-9FCC-5029-85FA-F31D88B5F3F4}"/>
                  </a:ext>
                </a:extLst>
              </p:cNvPr>
              <p:cNvSpPr/>
              <p:nvPr/>
            </p:nvSpPr>
            <p:spPr>
              <a:xfrm>
                <a:off x="7281752" y="465321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1F760E8F-9FCC-5029-85FA-F31D88B5F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752" y="4653219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92AF803B-F11F-E64A-C837-BC0B42D809D2}"/>
              </a:ext>
            </a:extLst>
          </p:cNvPr>
          <p:cNvSpPr/>
          <p:nvPr/>
        </p:nvSpPr>
        <p:spPr>
          <a:xfrm>
            <a:off x="8879204" y="4638425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6E5CF18-3ADE-FAEC-0626-247690566F96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7857449" y="2080183"/>
            <a:ext cx="1127197" cy="964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DC71733-0FB9-1749-BD25-5C509832CBC0}"/>
              </a:ext>
            </a:extLst>
          </p:cNvPr>
          <p:cNvCxnSpPr>
            <a:cxnSpLocks/>
            <a:stCxn id="8" idx="1"/>
            <a:endCxn id="9" idx="5"/>
          </p:cNvCxnSpPr>
          <p:nvPr/>
        </p:nvCxnSpPr>
        <p:spPr>
          <a:xfrm flipH="1" flipV="1">
            <a:off x="7857449" y="3553995"/>
            <a:ext cx="288606" cy="305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1D98D47-A935-52FB-5CD5-E77A5950BF4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7896310" y="4368995"/>
            <a:ext cx="249745" cy="3896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9157B50-6F58-49DC-827A-B70BD980EE37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8655171" y="4368995"/>
            <a:ext cx="329475" cy="374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83337C2-3BDF-4BA7-5428-47F2D1769A0B}"/>
              </a:ext>
            </a:extLst>
          </p:cNvPr>
          <p:cNvCxnSpPr>
            <a:cxnSpLocks/>
            <a:stCxn id="6" idx="5"/>
            <a:endCxn id="4" idx="1"/>
          </p:cNvCxnSpPr>
          <p:nvPr/>
        </p:nvCxnSpPr>
        <p:spPr>
          <a:xfrm>
            <a:off x="10099134" y="4428499"/>
            <a:ext cx="302466" cy="293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3299E5A-CD2C-D188-CB74-A0E694518D75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10099134" y="3553995"/>
            <a:ext cx="302466" cy="365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80C366-C157-5856-8A06-B40E02AC2E0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493762" y="2080183"/>
            <a:ext cx="907838" cy="96469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2449EB-AF72-9314-804E-D7D9B2631767}"/>
              </a:ext>
            </a:extLst>
          </p:cNvPr>
          <p:cNvSpPr txBox="1"/>
          <p:nvPr/>
        </p:nvSpPr>
        <p:spPr>
          <a:xfrm flipH="1">
            <a:off x="8021182" y="5468390"/>
            <a:ext cx="803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木 </a:t>
            </a:r>
            <a:r>
              <a:rPr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DC8F24-BF7E-1938-4450-D81C5DA259B2}"/>
              </a:ext>
            </a:extLst>
          </p:cNvPr>
          <p:cNvSpPr txBox="1"/>
          <p:nvPr/>
        </p:nvSpPr>
        <p:spPr>
          <a:xfrm flipH="1">
            <a:off x="9894376" y="5468389"/>
            <a:ext cx="803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木 </a:t>
            </a:r>
            <a:r>
              <a:rPr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3D0BF584-6AC6-5CAD-0062-7E6D9002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10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21E721-A4DE-6372-FF8C-1CDBF7BF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根付き木の併合 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B272B23-B559-E759-B776-52628D038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150133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高さが高い木の根に併合することで高さを抑えることができる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マージテク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が根 ⇒ 高さ</a:t>
                </a:r>
                <a:r>
                  <a:rPr lang="en-US" altLang="ja-JP" dirty="0"/>
                  <a:t>: 5 </a:t>
                </a:r>
              </a:p>
              <a:p>
                <a:endParaRPr lang="en-US" altLang="ja-JP" dirty="0"/>
              </a:p>
              <a:p>
                <a:r>
                  <a:rPr lang="ja-JP" altLang="en-US" dirty="0"/>
                  <a:t>高さの代わりにサイズ（頂点数）の大きい方に併合しても〇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高さベース</a:t>
                </a:r>
                <a:r>
                  <a:rPr lang="en-US" altLang="ja-JP" dirty="0"/>
                  <a:t>: Union By Rank</a:t>
                </a:r>
              </a:p>
              <a:p>
                <a:pPr lvl="1"/>
                <a:r>
                  <a:rPr kumimoji="1" lang="ja-JP" altLang="en-US" dirty="0"/>
                  <a:t>サイズベース</a:t>
                </a:r>
                <a:r>
                  <a:rPr kumimoji="1" lang="en-US" altLang="ja-JP" dirty="0"/>
                  <a:t>: Union </a:t>
                </a:r>
                <a:r>
                  <a:rPr lang="en-US" altLang="ja-JP" dirty="0"/>
                  <a:t>B</a:t>
                </a:r>
                <a:r>
                  <a:rPr kumimoji="1" lang="en-US" altLang="ja-JP" dirty="0"/>
                  <a:t>y Size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B272B23-B559-E759-B776-52628D038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150133" cy="4351338"/>
              </a:xfrm>
              <a:blipFill>
                <a:blip r:embed="rId2"/>
                <a:stretch>
                  <a:fillRect l="-1685" t="-2241" r="-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>
            <a:extLst>
              <a:ext uri="{FF2B5EF4-FFF2-40B4-BE49-F238E27FC236}">
                <a16:creationId xmlns:a16="http://schemas.microsoft.com/office/drawing/2014/main" id="{967A3CAB-6B53-B4F5-A81C-15A207622645}"/>
              </a:ext>
            </a:extLst>
          </p:cNvPr>
          <p:cNvSpPr/>
          <p:nvPr/>
        </p:nvSpPr>
        <p:spPr>
          <a:xfrm>
            <a:off x="10296158" y="4616744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39F73A32-F491-64FD-E024-4490E8750526}"/>
                  </a:ext>
                </a:extLst>
              </p:cNvPr>
              <p:cNvSpPr/>
              <p:nvPr/>
            </p:nvSpPr>
            <p:spPr>
              <a:xfrm>
                <a:off x="8879204" y="1465625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39F73A32-F491-64FD-E024-4490E8750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204" y="1465625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6B9BE20D-C256-6385-5075-0D75391E15A8}"/>
                  </a:ext>
                </a:extLst>
              </p:cNvPr>
              <p:cNvSpPr/>
              <p:nvPr/>
            </p:nvSpPr>
            <p:spPr>
              <a:xfrm>
                <a:off x="9484576" y="3813941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6B9BE20D-C256-6385-5075-0D75391E1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576" y="3813941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9E4FA623-FCB0-C6A4-A096-B7E38ACB9731}"/>
                  </a:ext>
                </a:extLst>
              </p:cNvPr>
              <p:cNvSpPr/>
              <p:nvPr/>
            </p:nvSpPr>
            <p:spPr>
              <a:xfrm>
                <a:off x="10296158" y="2939437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9E4FA623-FCB0-C6A4-A096-B7E38ACB9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158" y="2939437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楕円 7">
            <a:extLst>
              <a:ext uri="{FF2B5EF4-FFF2-40B4-BE49-F238E27FC236}">
                <a16:creationId xmlns:a16="http://schemas.microsoft.com/office/drawing/2014/main" id="{2121DAB9-3E3F-B9FB-82D6-668D5F14BA65}"/>
              </a:ext>
            </a:extLst>
          </p:cNvPr>
          <p:cNvSpPr/>
          <p:nvPr/>
        </p:nvSpPr>
        <p:spPr>
          <a:xfrm>
            <a:off x="8040613" y="375443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F45863E-8ED6-051B-892D-E852FF4E5E45}"/>
              </a:ext>
            </a:extLst>
          </p:cNvPr>
          <p:cNvSpPr/>
          <p:nvPr/>
        </p:nvSpPr>
        <p:spPr>
          <a:xfrm>
            <a:off x="7242891" y="293943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CC84F289-B563-D0B5-82F0-7BD40AEE0502}"/>
                  </a:ext>
                </a:extLst>
              </p:cNvPr>
              <p:cNvSpPr/>
              <p:nvPr/>
            </p:nvSpPr>
            <p:spPr>
              <a:xfrm>
                <a:off x="7281752" y="465321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CC84F289-B563-D0B5-82F0-7BD40AEE0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752" y="4653219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F14B3F30-DF1F-2B0C-B227-064388E8C4B8}"/>
              </a:ext>
            </a:extLst>
          </p:cNvPr>
          <p:cNvSpPr/>
          <p:nvPr/>
        </p:nvSpPr>
        <p:spPr>
          <a:xfrm>
            <a:off x="8879204" y="4638425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38E199B-D461-6E20-BF8E-2EBC655FC69F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7857449" y="2080183"/>
            <a:ext cx="1127197" cy="964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FDC71BD-C9C4-8EAF-96F8-06A94B0A1683}"/>
              </a:ext>
            </a:extLst>
          </p:cNvPr>
          <p:cNvCxnSpPr>
            <a:cxnSpLocks/>
            <a:stCxn id="8" idx="1"/>
            <a:endCxn id="9" idx="5"/>
          </p:cNvCxnSpPr>
          <p:nvPr/>
        </p:nvCxnSpPr>
        <p:spPr>
          <a:xfrm flipH="1" flipV="1">
            <a:off x="7857449" y="3553995"/>
            <a:ext cx="288606" cy="305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BF09605-FC22-A71F-F170-A34CAC3958A8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7896310" y="4368995"/>
            <a:ext cx="249745" cy="3896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1068E7E-AC38-9333-EE8E-29CD93584FD5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8655171" y="4368995"/>
            <a:ext cx="329475" cy="374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E4C569-5726-E246-AECF-96E02E207F32}"/>
              </a:ext>
            </a:extLst>
          </p:cNvPr>
          <p:cNvCxnSpPr>
            <a:cxnSpLocks/>
            <a:stCxn id="6" idx="5"/>
            <a:endCxn id="4" idx="1"/>
          </p:cNvCxnSpPr>
          <p:nvPr/>
        </p:nvCxnSpPr>
        <p:spPr>
          <a:xfrm>
            <a:off x="10099134" y="4428499"/>
            <a:ext cx="302466" cy="293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72E1247-DAF4-0F4F-58B2-CDC1A98D5B61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10099134" y="3553995"/>
            <a:ext cx="302466" cy="365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7700482-D784-6776-8643-B99B641DE5CB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493762" y="2080183"/>
            <a:ext cx="907838" cy="96469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688AC6B-304B-1B1E-116E-4B93FC4ED597}"/>
              </a:ext>
            </a:extLst>
          </p:cNvPr>
          <p:cNvSpPr txBox="1"/>
          <p:nvPr/>
        </p:nvSpPr>
        <p:spPr>
          <a:xfrm flipH="1">
            <a:off x="7602891" y="5471024"/>
            <a:ext cx="1542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木 </a:t>
            </a:r>
            <a:r>
              <a:rPr lang="en-US" altLang="ja-JP" sz="2400" dirty="0"/>
              <a:t>1</a:t>
            </a:r>
          </a:p>
          <a:p>
            <a:pPr algn="ctr"/>
            <a:r>
              <a:rPr lang="ja-JP" altLang="en-US" sz="2400" dirty="0"/>
              <a:t>高さ</a:t>
            </a:r>
            <a:r>
              <a:rPr lang="en-US" altLang="ja-JP" sz="2400" dirty="0"/>
              <a:t>:</a:t>
            </a:r>
            <a:r>
              <a:rPr lang="ja-JP" altLang="en-US" sz="2400" dirty="0"/>
              <a:t> </a:t>
            </a:r>
            <a:r>
              <a:rPr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675789-4E05-D192-710E-9BFA8D7C6A2D}"/>
              </a:ext>
            </a:extLst>
          </p:cNvPr>
          <p:cNvSpPr txBox="1"/>
          <p:nvPr/>
        </p:nvSpPr>
        <p:spPr>
          <a:xfrm flipH="1">
            <a:off x="9630104" y="5471023"/>
            <a:ext cx="154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木 </a:t>
            </a:r>
            <a:r>
              <a:rPr lang="en-US" altLang="ja-JP" sz="2400" dirty="0"/>
              <a:t>2</a:t>
            </a:r>
          </a:p>
          <a:p>
            <a:pPr algn="ctr"/>
            <a:r>
              <a:rPr lang="ja-JP" altLang="en-US" sz="2400" dirty="0"/>
              <a:t>高さ</a:t>
            </a:r>
            <a:r>
              <a:rPr lang="en-US" altLang="ja-JP" sz="2400" dirty="0"/>
              <a:t>:</a:t>
            </a:r>
            <a:r>
              <a:rPr lang="ja-JP" altLang="en-US" sz="2400" dirty="0"/>
              <a:t> </a:t>
            </a:r>
            <a:r>
              <a:rPr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EEA38C3E-CA3E-79C6-E2C4-C3E636B2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90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115F4-2274-1272-AA21-4146CF16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経路圧縮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AE4902-FE21-85A0-791E-1B462456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ja-JP" altLang="en-US" dirty="0"/>
              <a:t>何度も一致判定をする際に毎回根を計算するのは無駄</a:t>
            </a:r>
            <a:endParaRPr lang="en-US" altLang="ja-JP" dirty="0"/>
          </a:p>
          <a:p>
            <a:r>
              <a:rPr lang="ja-JP" altLang="en-US" dirty="0"/>
              <a:t>一度計算したら直接根に繋ぎ変えることで計算量を削減 </a:t>
            </a:r>
            <a:r>
              <a:rPr lang="en-US" altLang="ja-JP" dirty="0"/>
              <a:t>&amp; </a:t>
            </a:r>
            <a:r>
              <a:rPr lang="ja-JP" altLang="en-US" dirty="0"/>
              <a:t>高さを抑える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繋ぎ変える方法は複数ある</a:t>
            </a:r>
            <a:endParaRPr lang="en-US" altLang="ja-JP" dirty="0"/>
          </a:p>
          <a:p>
            <a:pPr lvl="1"/>
            <a:r>
              <a:rPr lang="en-US" altLang="ja-JP" dirty="0"/>
              <a:t>Path Compression</a:t>
            </a:r>
          </a:p>
          <a:p>
            <a:pPr lvl="1"/>
            <a:r>
              <a:rPr lang="en-US" altLang="ja-JP" dirty="0"/>
              <a:t>Path Halving</a:t>
            </a:r>
          </a:p>
          <a:p>
            <a:pPr lvl="1"/>
            <a:r>
              <a:rPr lang="en-US" altLang="ja-JP" dirty="0"/>
              <a:t>Path Splitting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88535FE-92E6-06B6-E793-07CE5389326E}"/>
                  </a:ext>
                </a:extLst>
              </p:cNvPr>
              <p:cNvSpPr/>
              <p:nvPr/>
            </p:nvSpPr>
            <p:spPr>
              <a:xfrm>
                <a:off x="6900584" y="2016497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88535FE-92E6-06B6-E793-07CE53893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584" y="2016497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05280EFD-9ACF-23A8-8801-0021706D189C}"/>
                  </a:ext>
                </a:extLst>
              </p:cNvPr>
              <p:cNvSpPr/>
              <p:nvPr/>
            </p:nvSpPr>
            <p:spPr>
              <a:xfrm>
                <a:off x="6900584" y="370101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05280EFD-9ACF-23A8-8801-0021706D1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584" y="3701013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2F9D5CC5-EB10-AEB7-1CA7-E39C0EB2C3D5}"/>
                  </a:ext>
                </a:extLst>
              </p:cNvPr>
              <p:cNvSpPr/>
              <p:nvPr/>
            </p:nvSpPr>
            <p:spPr>
              <a:xfrm>
                <a:off x="6102862" y="288601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2F9D5CC5-EB10-AEB7-1CA7-E39C0EB2C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862" y="2886013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19B8898E-84D3-D8A9-87FD-E29E1C1A8598}"/>
                  </a:ext>
                </a:extLst>
              </p:cNvPr>
              <p:cNvSpPr/>
              <p:nvPr/>
            </p:nvSpPr>
            <p:spPr>
              <a:xfrm>
                <a:off x="6141723" y="4599795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19B8898E-84D3-D8A9-87FD-E29E1C1A8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723" y="4599795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D9490AED-A22C-127C-CAC2-789B3C9F5DBD}"/>
                  </a:ext>
                </a:extLst>
              </p:cNvPr>
              <p:cNvSpPr/>
              <p:nvPr/>
            </p:nvSpPr>
            <p:spPr>
              <a:xfrm>
                <a:off x="7739175" y="4585001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D9490AED-A22C-127C-CAC2-789B3C9F5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175" y="4585001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C9ECDF4-C420-04D3-06BC-12A27362394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17420" y="2631055"/>
            <a:ext cx="288606" cy="36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EE76155-0498-E522-03C0-A26322D16B57}"/>
              </a:ext>
            </a:extLst>
          </p:cNvPr>
          <p:cNvCxnSpPr>
            <a:cxnSpLocks/>
            <a:stCxn id="5" idx="1"/>
            <a:endCxn id="6" idx="5"/>
          </p:cNvCxnSpPr>
          <p:nvPr/>
        </p:nvCxnSpPr>
        <p:spPr>
          <a:xfrm flipH="1" flipV="1">
            <a:off x="6717420" y="3500571"/>
            <a:ext cx="288606" cy="305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A498A88-607A-C27E-463A-0A8B8244A643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6756281" y="4315571"/>
            <a:ext cx="249745" cy="3896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FD09553-4051-A5C9-BDDF-A8AE396A9057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515142" y="4315571"/>
            <a:ext cx="329475" cy="374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矢印: 右 13">
            <a:extLst>
              <a:ext uri="{FF2B5EF4-FFF2-40B4-BE49-F238E27FC236}">
                <a16:creationId xmlns:a16="http://schemas.microsoft.com/office/drawing/2014/main" id="{98A88591-B0CC-DCDB-9E5D-F0274B5868C1}"/>
              </a:ext>
            </a:extLst>
          </p:cNvPr>
          <p:cNvSpPr/>
          <p:nvPr/>
        </p:nvSpPr>
        <p:spPr>
          <a:xfrm>
            <a:off x="8425168" y="3753362"/>
            <a:ext cx="1131322" cy="541482"/>
          </a:xfrm>
          <a:prstGeom prst="rightArrow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C83C8DB6-C340-40D1-850E-7FC23D894518}"/>
                  </a:ext>
                </a:extLst>
              </p:cNvPr>
              <p:cNvSpPr/>
              <p:nvPr/>
            </p:nvSpPr>
            <p:spPr>
              <a:xfrm>
                <a:off x="10337041" y="2016497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C83C8DB6-C340-40D1-850E-7FC23D894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41" y="2016497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05763741-4522-9643-534A-761CB91E96DD}"/>
                  </a:ext>
                </a:extLst>
              </p:cNvPr>
              <p:cNvSpPr/>
              <p:nvPr/>
            </p:nvSpPr>
            <p:spPr>
              <a:xfrm>
                <a:off x="10337041" y="370101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05763741-4522-9643-534A-761CB91E9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41" y="3701013"/>
                <a:ext cx="720000" cy="72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362B7F8F-E87A-2792-4BBF-AB858B99B7D3}"/>
                  </a:ext>
                </a:extLst>
              </p:cNvPr>
              <p:cNvSpPr/>
              <p:nvPr/>
            </p:nvSpPr>
            <p:spPr>
              <a:xfrm>
                <a:off x="9539319" y="288601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362B7F8F-E87A-2792-4BBF-AB858B99B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319" y="2886013"/>
                <a:ext cx="720000" cy="72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066675AE-E398-149C-7D92-41F0D60D86C7}"/>
                  </a:ext>
                </a:extLst>
              </p:cNvPr>
              <p:cNvSpPr/>
              <p:nvPr/>
            </p:nvSpPr>
            <p:spPr>
              <a:xfrm>
                <a:off x="11175632" y="288601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066675AE-E398-149C-7D92-41F0D60D8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632" y="2886013"/>
                <a:ext cx="720000" cy="72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0DFDB4CC-120A-5EC6-EF6C-093D158DC273}"/>
                  </a:ext>
                </a:extLst>
              </p:cNvPr>
              <p:cNvSpPr/>
              <p:nvPr/>
            </p:nvSpPr>
            <p:spPr>
              <a:xfrm>
                <a:off x="11175632" y="4585001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0DFDB4CC-120A-5EC6-EF6C-093D158DC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632" y="4585001"/>
                <a:ext cx="720000" cy="72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E479661-45FF-3FA5-3CE6-776417FF594A}"/>
              </a:ext>
            </a:extLst>
          </p:cNvPr>
          <p:cNvCxnSpPr>
            <a:cxnSpLocks/>
            <a:stCxn id="24" idx="3"/>
            <a:endCxn id="26" idx="7"/>
          </p:cNvCxnSpPr>
          <p:nvPr/>
        </p:nvCxnSpPr>
        <p:spPr>
          <a:xfrm flipH="1">
            <a:off x="10153877" y="2631055"/>
            <a:ext cx="288606" cy="36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66FE577-8BCC-3CD2-0594-EA9E755531D9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10697041" y="2736497"/>
            <a:ext cx="0" cy="9645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588760A-AC05-2F08-D8FB-4C14ABBE07FE}"/>
              </a:ext>
            </a:extLst>
          </p:cNvPr>
          <p:cNvCxnSpPr>
            <a:cxnSpLocks/>
            <a:stCxn id="24" idx="5"/>
            <a:endCxn id="27" idx="1"/>
          </p:cNvCxnSpPr>
          <p:nvPr/>
        </p:nvCxnSpPr>
        <p:spPr>
          <a:xfrm>
            <a:off x="10951599" y="2631055"/>
            <a:ext cx="329475" cy="36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52BA17-C779-7103-ADA0-D9BEFEE316E5}"/>
              </a:ext>
            </a:extLst>
          </p:cNvPr>
          <p:cNvCxnSpPr>
            <a:cxnSpLocks/>
            <a:stCxn id="25" idx="5"/>
            <a:endCxn id="28" idx="1"/>
          </p:cNvCxnSpPr>
          <p:nvPr/>
        </p:nvCxnSpPr>
        <p:spPr>
          <a:xfrm>
            <a:off x="10951599" y="4315571"/>
            <a:ext cx="329475" cy="374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7C0E3BE-DFD6-3DF9-4EA4-54E30140B09C}"/>
              </a:ext>
            </a:extLst>
          </p:cNvPr>
          <p:cNvSpPr txBox="1"/>
          <p:nvPr/>
        </p:nvSpPr>
        <p:spPr>
          <a:xfrm>
            <a:off x="8347159" y="3439403"/>
            <a:ext cx="108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Kokila" panose="020B0502040204020203" pitchFamily="34" charset="0"/>
                <a:cs typeface="Kokila" panose="020B0502040204020203" pitchFamily="34" charset="0"/>
              </a:rPr>
              <a:t>r</a:t>
            </a:r>
            <a:r>
              <a:rPr kumimoji="1" lang="en-US" altLang="ja-JP" sz="2800" dirty="0">
                <a:latin typeface="Kokila" panose="020B0502040204020203" pitchFamily="34" charset="0"/>
                <a:cs typeface="Kokila" panose="020B0502040204020203" pitchFamily="34" charset="0"/>
              </a:rPr>
              <a:t>oot(t)</a:t>
            </a:r>
            <a:endParaRPr kumimoji="1" lang="ja-JP" altLang="en-US" sz="2800" dirty="0">
              <a:latin typeface="Kokila" panose="020B0502040204020203" pitchFamily="34" charset="0"/>
              <a:cs typeface="Kokila" panose="020B0502040204020203" pitchFamily="34" charset="0"/>
            </a:endParaRPr>
          </a:p>
        </p:txBody>
      </p:sp>
      <p:sp>
        <p:nvSpPr>
          <p:cNvPr id="41" name="スライド番号プレースホルダー 40">
            <a:extLst>
              <a:ext uri="{FF2B5EF4-FFF2-40B4-BE49-F238E27FC236}">
                <a16:creationId xmlns:a16="http://schemas.microsoft.com/office/drawing/2014/main" id="{A02FE1E5-CEB2-5641-D1E6-BD357272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424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4B3D1-1F7F-DD72-CD29-138F0851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余談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35D2D8-89F4-B955-4453-C4C9B1362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個人的には </a:t>
                </a:r>
                <a:r>
                  <a:rPr lang="en-US" altLang="ja-JP" dirty="0"/>
                  <a:t>U</a:t>
                </a:r>
                <a:r>
                  <a:rPr kumimoji="1" lang="en-US" altLang="ja-JP" dirty="0"/>
                  <a:t>nion </a:t>
                </a:r>
                <a:r>
                  <a:rPr lang="en-US" altLang="ja-JP" dirty="0"/>
                  <a:t>B</a:t>
                </a:r>
                <a:r>
                  <a:rPr kumimoji="1" lang="en-US" altLang="ja-JP" dirty="0"/>
                  <a:t>y Size + Path Compression </a:t>
                </a:r>
                <a:r>
                  <a:rPr kumimoji="1" lang="ja-JP" altLang="en-US" dirty="0"/>
                  <a:t>が好き</a:t>
                </a:r>
                <a:endParaRPr lang="en-US" altLang="ja-JP" dirty="0"/>
              </a:p>
              <a:p>
                <a:r>
                  <a:rPr kumimoji="1" lang="ja-JP" altLang="en-US" dirty="0"/>
                  <a:t>理由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頂点数を持つのは楽（併合時に加算するだけ）だが高さの管理は少し面倒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サイズベースで併合する場合には各木の頂点数を持つので</a:t>
                </a:r>
                <a:r>
                  <a:rPr kumimoji="1" lang="en-US" altLang="ja-JP" dirty="0"/>
                  <a:t>, </a:t>
                </a:r>
                <a:r>
                  <a:rPr lang="ja-JP" altLang="en-US" dirty="0"/>
                  <a:t>「要素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/>
                  <a:t> が含まれる集合のサイズを答えよ」というクエリを処理することもできる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  <a:p>
                <a:r>
                  <a:rPr kumimoji="1" lang="ja-JP" altLang="en-US" dirty="0"/>
                  <a:t>併合の工夫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経路圧縮はどれを選んでも計算量はほぼ同じ</a:t>
                </a:r>
                <a:endParaRPr lang="en-US" altLang="ja-JP" dirty="0"/>
              </a:p>
              <a:p>
                <a:r>
                  <a:rPr kumimoji="1" lang="ja-JP" altLang="en-US" dirty="0"/>
                  <a:t>好きなアルゴリズムで自分だけの </a:t>
                </a:r>
                <a:r>
                  <a:rPr kumimoji="1" lang="en-US" altLang="ja-JP" dirty="0"/>
                  <a:t>Union-Find </a:t>
                </a:r>
                <a:r>
                  <a:rPr kumimoji="1" lang="ja-JP" altLang="en-US" dirty="0"/>
                  <a:t>を作ろう！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35D2D8-89F4-B955-4453-C4C9B1362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F4E930-71B8-9D43-AA13-2F2B2EE6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22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37184-9211-09A2-A5C3-E4F26B7E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時間計算量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A797C4C-C8BA-9696-41EF-9BCFC7AC7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要素併合時にも一致判定を行う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ja-JP" altLang="en-US" dirty="0"/>
                  <a:t>→ 要素併合の計算量は一致判定の計算量に依存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: </a:t>
                </a:r>
                <a:r>
                  <a:rPr lang="ja-JP" altLang="en-US" dirty="0">
                    <a:hlinkClick r:id="rId2"/>
                  </a:rPr>
                  <a:t>アッカーマン関数</a:t>
                </a:r>
                <a:r>
                  <a:rPr lang="ja-JP" altLang="en-US" dirty="0"/>
                  <a:t>の逆数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とにかくめちゃくちゃ速い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A797C4C-C8BA-9696-41EF-9BCFC7AC7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7FAE4440-EA98-F8ED-5EEB-A59DE62FF7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179651"/>
                  </p:ext>
                </p:extLst>
              </p:nvPr>
            </p:nvGraphicFramePr>
            <p:xfrm>
              <a:off x="838200" y="3094182"/>
              <a:ext cx="10515600" cy="1149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597">
                      <a:extLst>
                        <a:ext uri="{9D8B030D-6E8A-4147-A177-3AD203B41FA5}">
                          <a16:colId xmlns:a16="http://schemas.microsoft.com/office/drawing/2014/main" val="2627151791"/>
                        </a:ext>
                      </a:extLst>
                    </a:gridCol>
                    <a:gridCol w="2239803">
                      <a:extLst>
                        <a:ext uri="{9D8B030D-6E8A-4147-A177-3AD203B41FA5}">
                          <a16:colId xmlns:a16="http://schemas.microsoft.com/office/drawing/2014/main" val="19554565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33291555"/>
                        </a:ext>
                      </a:extLst>
                    </a:gridCol>
                    <a:gridCol w="4140200">
                      <a:extLst>
                        <a:ext uri="{9D8B030D-6E8A-4147-A177-3AD203B41FA5}">
                          <a16:colId xmlns:a16="http://schemas.microsoft.com/office/drawing/2014/main" val="1062712214"/>
                        </a:ext>
                      </a:extLst>
                    </a:gridCol>
                  </a:tblGrid>
                  <a:tr h="550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実装方針</a:t>
                          </a:r>
                          <a:endParaRPr kumimoji="1" lang="en-US" altLang="ja-JP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併合の工夫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経路圧縮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併合の工夫 </a:t>
                          </a:r>
                          <a:r>
                            <a:rPr kumimoji="1" lang="en-US" altLang="ja-JP" sz="2800" dirty="0"/>
                            <a:t>+ </a:t>
                          </a:r>
                          <a:r>
                            <a:rPr kumimoji="1" lang="ja-JP" altLang="en-US" sz="2800" dirty="0"/>
                            <a:t>経路圧縮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0776681"/>
                      </a:ext>
                    </a:extLst>
                  </a:tr>
                  <a:tr h="599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時間計算量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2357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7FAE4440-EA98-F8ED-5EEB-A59DE62FF7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179651"/>
                  </p:ext>
                </p:extLst>
              </p:nvPr>
            </p:nvGraphicFramePr>
            <p:xfrm>
              <a:off x="838200" y="3094182"/>
              <a:ext cx="10515600" cy="1149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597">
                      <a:extLst>
                        <a:ext uri="{9D8B030D-6E8A-4147-A177-3AD203B41FA5}">
                          <a16:colId xmlns:a16="http://schemas.microsoft.com/office/drawing/2014/main" val="2627151791"/>
                        </a:ext>
                      </a:extLst>
                    </a:gridCol>
                    <a:gridCol w="2239803">
                      <a:extLst>
                        <a:ext uri="{9D8B030D-6E8A-4147-A177-3AD203B41FA5}">
                          <a16:colId xmlns:a16="http://schemas.microsoft.com/office/drawing/2014/main" val="19554565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33291555"/>
                        </a:ext>
                      </a:extLst>
                    </a:gridCol>
                    <a:gridCol w="4140200">
                      <a:extLst>
                        <a:ext uri="{9D8B030D-6E8A-4147-A177-3AD203B41FA5}">
                          <a16:colId xmlns:a16="http://schemas.microsoft.com/office/drawing/2014/main" val="1062712214"/>
                        </a:ext>
                      </a:extLst>
                    </a:gridCol>
                  </a:tblGrid>
                  <a:tr h="5502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実装方針</a:t>
                          </a:r>
                          <a:endParaRPr kumimoji="1" lang="en-US" altLang="ja-JP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併合の工夫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経路圧縮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併合の工夫 </a:t>
                          </a:r>
                          <a:r>
                            <a:rPr kumimoji="1" lang="en-US" altLang="ja-JP" sz="2800" dirty="0"/>
                            <a:t>+ </a:t>
                          </a:r>
                          <a:r>
                            <a:rPr kumimoji="1" lang="ja-JP" altLang="en-US" sz="2800" dirty="0"/>
                            <a:t>経路圧縮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0776681"/>
                      </a:ext>
                    </a:extLst>
                  </a:tr>
                  <a:tr h="599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時間計算量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94022" t="-102020" r="-276359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14414" t="-102020" r="-205405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53971" t="-102020" r="-588" b="-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3570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7D9359-C2D4-1D2C-438B-85164EC2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3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C0137-78A7-91E5-F116-4E64D1EC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kumimoji="1" lang="en-US" altLang="ja-JP" dirty="0"/>
              <a:t>: </a:t>
            </a:r>
            <a:r>
              <a:rPr kumimoji="1" lang="en-US" altLang="ja-JP" dirty="0">
                <a:hlinkClick r:id="rId2"/>
              </a:rPr>
              <a:t>ABC259 D - Circumferences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82B9DBC7-AEF8-0197-C1F1-75D40DA85A08}"/>
                  </a:ext>
                </a:extLst>
              </p:cNvPr>
              <p:cNvSpPr/>
              <p:nvPr/>
            </p:nvSpPr>
            <p:spPr>
              <a:xfrm>
                <a:off x="1637763" y="1690688"/>
                <a:ext cx="8916473" cy="480218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24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問題文</a:t>
                </a:r>
                <a:endParaRPr kumimoji="1" lang="en-US" altLang="ja-JP" sz="2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kumimoji="1" lang="en-US" altLang="ja-JP" sz="2400" dirty="0">
                    <a:solidFill>
                      <a:schemeClr val="tx1"/>
                    </a:solidFill>
                  </a:rPr>
                  <a:t>-</a:t>
                </a:r>
                <a:r>
                  <a:rPr kumimoji="1" lang="ja-JP" altLang="en-US" sz="2400" dirty="0">
                    <a:solidFill>
                      <a:schemeClr val="tx1"/>
                    </a:solidFill>
                  </a:rPr>
                  <a:t>平面上に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 個の円が与えられます</a:t>
                </a:r>
                <a:r>
                  <a:rPr kumimoji="1" lang="en-US" altLang="ja-JP" sz="240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(=1,2,⋯,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 番目の円は点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 を中心とする半径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 の円です</a:t>
                </a:r>
                <a:r>
                  <a:rPr kumimoji="1" lang="en-US" altLang="ja-JP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kumimoji="1" lang="ja-JP" altLang="en-US" sz="2400" dirty="0">
                    <a:solidFill>
                      <a:schemeClr val="tx1"/>
                    </a:solidFill>
                  </a:rPr>
                  <a:t>少なくとも </a:t>
                </a:r>
                <a:r>
                  <a:rPr kumimoji="1" lang="en-US" altLang="ja-JP" sz="2400" dirty="0">
                    <a:solidFill>
                      <a:schemeClr val="tx1"/>
                    </a:solidFill>
                  </a:rPr>
                  <a:t>1 </a:t>
                </a:r>
                <a:r>
                  <a:rPr kumimoji="1" lang="ja-JP" altLang="en-US" sz="2400" dirty="0">
                    <a:solidFill>
                      <a:schemeClr val="tx1"/>
                    </a:solidFill>
                  </a:rPr>
                  <a:t>つ以上の円の円周上にある点のみを通って点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 から点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 に行くことができるかどうか判定してください</a:t>
                </a:r>
                <a:r>
                  <a:rPr kumimoji="1" lang="en-US" altLang="ja-JP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kumimoji="1" lang="en-US" altLang="ja-JP" sz="1600" dirty="0">
                  <a:solidFill>
                    <a:schemeClr val="tx1"/>
                  </a:solidFill>
                </a:endParaRPr>
              </a:p>
              <a:p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制約</a:t>
                </a:r>
                <a:endParaRPr kumimoji="1" lang="en-US" altLang="ja-JP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≤3000</m:t>
                    </m:r>
                  </m:oMath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82B9DBC7-AEF8-0197-C1F1-75D40DA85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763" y="1690688"/>
                <a:ext cx="8916473" cy="48021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EEFB22C-D543-4A22-EEF0-C4A5550B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50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D3D7BA-0190-8081-4DBC-49A488CD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r>
              <a:rPr kumimoji="1" lang="en-US" altLang="ja-JP" dirty="0"/>
              <a:t>: ABC259 D - Circumferences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AB20E64-392D-E5C1-59A1-DE38DD99AE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16326" cy="435468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2</a:t>
                </a:r>
                <a:r>
                  <a:rPr kumimoji="1" lang="ja-JP" altLang="en-US" dirty="0"/>
                  <a:t> つの円に交点があればそれらの円周上は自由に移動できる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交わっている円を同じグループにしたとき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 が属する円と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が属する円は同じグループになるか？という問題</a:t>
                </a:r>
                <a:endParaRPr kumimoji="1" lang="ja-JP" altLang="en-US" sz="28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AB20E64-392D-E5C1-59A1-DE38DD99A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16326" cy="4354682"/>
              </a:xfrm>
              <a:blipFill>
                <a:blip r:embed="rId2"/>
                <a:stretch>
                  <a:fillRect l="-1826" t="-22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B89EB9AB-4C76-104F-30EA-4F988218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77" y="2062170"/>
            <a:ext cx="4308023" cy="4118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E0EC00-FE63-A05B-6B92-E92D74A069C7}"/>
                  </a:ext>
                </a:extLst>
              </p:cNvPr>
              <p:cNvSpPr txBox="1"/>
              <p:nvPr/>
            </p:nvSpPr>
            <p:spPr>
              <a:xfrm>
                <a:off x="10189039" y="3429000"/>
                <a:ext cx="1356012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E0EC00-FE63-A05B-6B92-E92D74A06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039" y="3429000"/>
                <a:ext cx="1356012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D41B3AB-0538-1BB4-F9D4-2740C988BC85}"/>
                  </a:ext>
                </a:extLst>
              </p:cNvPr>
              <p:cNvSpPr txBox="1"/>
              <p:nvPr/>
            </p:nvSpPr>
            <p:spPr>
              <a:xfrm>
                <a:off x="7944874" y="5448837"/>
                <a:ext cx="1383071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D41B3AB-0538-1BB4-F9D4-2740C988B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874" y="5448837"/>
                <a:ext cx="1383071" cy="55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7ECCF2-20A6-C17D-1B37-F387A12E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52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BEEAC-325A-F371-8F30-58EC0835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r>
              <a:rPr kumimoji="1" lang="en-US" altLang="ja-JP" dirty="0"/>
              <a:t>: ABC259 D - Circumferences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436C914-CC22-DA20-CBA8-8E9F289653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ja-JP" altLang="en-US" dirty="0"/>
                  <a:t>グラフ理論的には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 「円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と円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が交わるとき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かつその時に限り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頂点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に辺を張り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最終的に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が属する円と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が属する円に対応する頂点は同じ連結成分に属するか？」という問題</a:t>
                </a:r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436C914-CC22-DA20-CBA8-8E9F28965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241" r="-11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楕円 6">
            <a:extLst>
              <a:ext uri="{FF2B5EF4-FFF2-40B4-BE49-F238E27FC236}">
                <a16:creationId xmlns:a16="http://schemas.microsoft.com/office/drawing/2014/main" id="{145DC71F-D6A2-05A0-4E87-45FDDA320F4D}"/>
              </a:ext>
            </a:extLst>
          </p:cNvPr>
          <p:cNvSpPr/>
          <p:nvPr/>
        </p:nvSpPr>
        <p:spPr>
          <a:xfrm>
            <a:off x="7585251" y="2554595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E91449B2-12ED-D444-9E00-C1C5EBEB62F2}"/>
                  </a:ext>
                </a:extLst>
              </p:cNvPr>
              <p:cNvSpPr/>
              <p:nvPr/>
            </p:nvSpPr>
            <p:spPr>
              <a:xfrm>
                <a:off x="9385963" y="163757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E91449B2-12ED-D444-9E00-C1C5EBEB6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963" y="1637579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楕円 9">
            <a:extLst>
              <a:ext uri="{FF2B5EF4-FFF2-40B4-BE49-F238E27FC236}">
                <a16:creationId xmlns:a16="http://schemas.microsoft.com/office/drawing/2014/main" id="{4E87D8B6-76EE-2C80-D571-049E3E581533}"/>
              </a:ext>
            </a:extLst>
          </p:cNvPr>
          <p:cNvSpPr/>
          <p:nvPr/>
        </p:nvSpPr>
        <p:spPr>
          <a:xfrm>
            <a:off x="9385963" y="3322095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14BF56B-08FA-C4C3-2FBC-AEED56774CEA}"/>
              </a:ext>
            </a:extLst>
          </p:cNvPr>
          <p:cNvSpPr/>
          <p:nvPr/>
        </p:nvSpPr>
        <p:spPr>
          <a:xfrm>
            <a:off x="7599823" y="4110104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FFABCE8-E1AC-4BF7-C65C-BEE54F6BF544}"/>
              </a:ext>
            </a:extLst>
          </p:cNvPr>
          <p:cNvSpPr/>
          <p:nvPr/>
        </p:nvSpPr>
        <p:spPr>
          <a:xfrm>
            <a:off x="8588241" y="2507095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62CD0400-53A3-CD38-8029-C30FD47E8822}"/>
                  </a:ext>
                </a:extLst>
              </p:cNvPr>
              <p:cNvSpPr/>
              <p:nvPr/>
            </p:nvSpPr>
            <p:spPr>
              <a:xfrm>
                <a:off x="8627102" y="4220877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62CD0400-53A3-CD38-8029-C30FD47E8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102" y="4220877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>
            <a:extLst>
              <a:ext uri="{FF2B5EF4-FFF2-40B4-BE49-F238E27FC236}">
                <a16:creationId xmlns:a16="http://schemas.microsoft.com/office/drawing/2014/main" id="{4C14879A-A8A7-A466-7BA6-6DFF7D567713}"/>
              </a:ext>
            </a:extLst>
          </p:cNvPr>
          <p:cNvSpPr/>
          <p:nvPr/>
        </p:nvSpPr>
        <p:spPr>
          <a:xfrm>
            <a:off x="10224554" y="4206083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4BADF10-6AA1-3E6C-B879-1AF576B5F7C0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9202799" y="2252137"/>
            <a:ext cx="288606" cy="36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DEAE04-715C-FE56-23B5-2B406B61F14A}"/>
              </a:ext>
            </a:extLst>
          </p:cNvPr>
          <p:cNvCxnSpPr>
            <a:cxnSpLocks/>
            <a:stCxn id="10" idx="1"/>
            <a:endCxn id="12" idx="5"/>
          </p:cNvCxnSpPr>
          <p:nvPr/>
        </p:nvCxnSpPr>
        <p:spPr>
          <a:xfrm flipH="1" flipV="1">
            <a:off x="9202799" y="3121653"/>
            <a:ext cx="288606" cy="305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7BE7F42-5F47-4C07-F876-8B71CBBE4FA5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9241660" y="3936653"/>
            <a:ext cx="249745" cy="3896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60EFE06-8923-97E4-F037-81FA221A735E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>
            <a:off x="10000521" y="3936653"/>
            <a:ext cx="329475" cy="374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6AD856D-0DEA-417F-797A-AB4348FED97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347102" y="4566083"/>
            <a:ext cx="877452" cy="14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9519340-2F08-1034-E154-17681A6A23DC}"/>
              </a:ext>
            </a:extLst>
          </p:cNvPr>
          <p:cNvCxnSpPr>
            <a:cxnSpLocks/>
            <a:stCxn id="44" idx="5"/>
            <a:endCxn id="11" idx="1"/>
          </p:cNvCxnSpPr>
          <p:nvPr/>
        </p:nvCxnSpPr>
        <p:spPr>
          <a:xfrm>
            <a:off x="7402799" y="3936653"/>
            <a:ext cx="302466" cy="278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60C4519-2D2E-66B8-9F46-E70FD6588B76}"/>
              </a:ext>
            </a:extLst>
          </p:cNvPr>
          <p:cNvCxnSpPr>
            <a:cxnSpLocks/>
            <a:stCxn id="7" idx="3"/>
            <a:endCxn id="44" idx="7"/>
          </p:cNvCxnSpPr>
          <p:nvPr/>
        </p:nvCxnSpPr>
        <p:spPr>
          <a:xfrm flipH="1">
            <a:off x="7402799" y="3169153"/>
            <a:ext cx="287894" cy="258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FAD94FE-9830-C17F-EDDC-E9D9B5F50707}"/>
                  </a:ext>
                </a:extLst>
              </p:cNvPr>
              <p:cNvSpPr txBox="1"/>
              <p:nvPr/>
            </p:nvSpPr>
            <p:spPr>
              <a:xfrm>
                <a:off x="6466373" y="5180641"/>
                <a:ext cx="51714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頂点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400" dirty="0"/>
                  <a:t> は同じ連結成分に属する</a:t>
                </a:r>
                <a:r>
                  <a:rPr lang="ja-JP" altLang="en-US" sz="2400" dirty="0"/>
                  <a:t>が</a:t>
                </a:r>
                <a:r>
                  <a:rPr lang="en-US" altLang="ja-JP" sz="2400" dirty="0"/>
                  <a:t>,</a:t>
                </a:r>
                <a:r>
                  <a:rPr lang="ja-JP" altLang="en-US" sz="2400" dirty="0"/>
                  <a:t>頂点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は異なる連結成分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FAD94FE-9830-C17F-EDDC-E9D9B5F5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373" y="5180641"/>
                <a:ext cx="5171446" cy="830997"/>
              </a:xfrm>
              <a:prstGeom prst="rect">
                <a:avLst/>
              </a:prstGeom>
              <a:blipFill>
                <a:blip r:embed="rId5"/>
                <a:stretch>
                  <a:fillRect l="-1887" t="-5882" r="-1297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AEFBE442-2187-A69A-E504-B45BF47330D0}"/>
                  </a:ext>
                </a:extLst>
              </p:cNvPr>
              <p:cNvSpPr/>
              <p:nvPr/>
            </p:nvSpPr>
            <p:spPr>
              <a:xfrm>
                <a:off x="6788241" y="3322095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AEFBE442-2187-A69A-E504-B45BF4733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241" y="3322095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B9E1CC-7D8C-EC74-7B9C-C7779E02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82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46766-CFB4-9146-D561-8BBDD4E2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r>
              <a:rPr kumimoji="1" lang="en-US" altLang="ja-JP" dirty="0"/>
              <a:t>: ABC259 D - Circumferences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699C208-FBEF-1115-944F-A4FA8E4AB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解法 </a:t>
                </a:r>
                <a:r>
                  <a:rPr lang="en-US" altLang="ja-JP" dirty="0"/>
                  <a:t>1: Union-Find </a:t>
                </a:r>
                <a:r>
                  <a:rPr lang="ja-JP" altLang="en-US" dirty="0"/>
                  <a:t>で交わる円を併合して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最終的に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が同じ集合に属するかどうか判定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計算量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解法 </a:t>
                </a:r>
                <a:r>
                  <a:rPr lang="en-US" altLang="ja-JP" dirty="0"/>
                  <a:t>2: </a:t>
                </a:r>
                <a:r>
                  <a:rPr lang="ja-JP" altLang="en-US" dirty="0"/>
                  <a:t>頂点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/>
                  <a:t>, </a:t>
                </a:r>
                <a:r>
                  <a:rPr kumimoji="1" lang="ja-JP" altLang="en-US" dirty="0"/>
                  <a:t>頂点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が同じ連結成分に属するかどうか </a:t>
                </a:r>
                <a:r>
                  <a:rPr kumimoji="1" lang="en-US" altLang="ja-JP" dirty="0"/>
                  <a:t>BFS/DFS </a:t>
                </a:r>
                <a:r>
                  <a:rPr kumimoji="1" lang="ja-JP" altLang="en-US" dirty="0"/>
                  <a:t>で探索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計算量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699C208-FBEF-1115-944F-A4FA8E4AB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52ACA7-713D-855C-8DF2-CCAEF85A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50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876F82-6482-8C8F-93A2-1996A0E1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ToDo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8E841-BDE6-634A-AACA-18BF048D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定期的に結論としてまとめを入れる</a:t>
            </a:r>
            <a:endParaRPr kumimoji="1" lang="en-US" altLang="ja-JP" dirty="0"/>
          </a:p>
          <a:p>
            <a:pPr lvl="1"/>
            <a:r>
              <a:rPr lang="ja-JP" altLang="en-US" dirty="0"/>
              <a:t>かなりマッチポンプになってて脳のメモリが爆発する</a:t>
            </a:r>
            <a:endParaRPr lang="en-US" altLang="ja-JP" dirty="0"/>
          </a:p>
          <a:p>
            <a:pPr lvl="1"/>
            <a:r>
              <a:rPr lang="ja-JP" altLang="en-US" dirty="0"/>
              <a:t>実装の工夫</a:t>
            </a:r>
            <a:r>
              <a:rPr lang="en-US" altLang="ja-JP" dirty="0"/>
              <a:t>, </a:t>
            </a:r>
            <a:r>
              <a:rPr lang="ja-JP" altLang="en-US" dirty="0"/>
              <a:t>一致判定</a:t>
            </a:r>
            <a:r>
              <a:rPr lang="en-US" altLang="ja-JP" dirty="0"/>
              <a:t>, </a:t>
            </a:r>
            <a:r>
              <a:rPr lang="ja-JP" altLang="en-US" dirty="0"/>
              <a:t>経路圧縮</a:t>
            </a:r>
            <a:r>
              <a:rPr lang="en-US" altLang="ja-JP" dirty="0"/>
              <a:t>, </a:t>
            </a:r>
            <a:r>
              <a:rPr lang="ja-JP" altLang="en-US" dirty="0"/>
              <a:t>最後（余談前後）？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図を増やしてもいいと思う</a:t>
            </a:r>
            <a:endParaRPr kumimoji="1" lang="en-US" altLang="ja-JP" dirty="0"/>
          </a:p>
          <a:p>
            <a:pPr lvl="1"/>
            <a:r>
              <a:rPr lang="en-US" altLang="ja-JP" dirty="0"/>
              <a:t>P5, 10 </a:t>
            </a:r>
            <a:r>
              <a:rPr lang="ja-JP" altLang="en-US" dirty="0"/>
              <a:t>あたり特に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91C101-F456-2DCB-96CA-E0988DAE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791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1D099-0008-0FA9-7557-220AFBE8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E7A5BD-312C-6D76-D3C0-92274A99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アルゴ式</a:t>
            </a:r>
            <a:r>
              <a:rPr kumimoji="1" lang="en-US" altLang="ja-JP" sz="2400" dirty="0"/>
              <a:t>,</a:t>
            </a:r>
            <a:r>
              <a:rPr kumimoji="1" lang="ja-JP" altLang="en-US" sz="2400" dirty="0"/>
              <a:t>「木 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グラフ理論</a:t>
            </a:r>
            <a:r>
              <a:rPr kumimoji="1" lang="en-US" altLang="ja-JP" sz="2400" dirty="0"/>
              <a:t>) </a:t>
            </a:r>
            <a:r>
              <a:rPr kumimoji="1" lang="ja-JP" altLang="en-US" sz="2400" dirty="0"/>
              <a:t>を徹底解説 </a:t>
            </a:r>
            <a:r>
              <a:rPr kumimoji="1" lang="en-US" altLang="ja-JP" sz="2400" dirty="0"/>
              <a:t>〜 </a:t>
            </a:r>
            <a:r>
              <a:rPr kumimoji="1" lang="ja-JP" altLang="en-US" sz="2400" dirty="0"/>
              <a:t>実装法から探索法まで </a:t>
            </a:r>
            <a:r>
              <a:rPr kumimoji="1" lang="en-US" altLang="ja-JP" sz="2400" dirty="0"/>
              <a:t>〜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,</a:t>
            </a:r>
            <a:r>
              <a:rPr kumimoji="1" lang="en-US" altLang="ja-JP" sz="2400" dirty="0">
                <a:hlinkClick r:id="rId2"/>
              </a:rPr>
              <a:t>https://algo-method.com/descriptions/150</a:t>
            </a:r>
            <a:endParaRPr kumimoji="1" lang="en-US" altLang="ja-JP" sz="2400" dirty="0"/>
          </a:p>
          <a:p>
            <a:r>
              <a:rPr kumimoji="1" lang="en-US" altLang="ja-JP" sz="2400" dirty="0"/>
              <a:t>37zigen,37zigen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HP,</a:t>
            </a:r>
            <a:r>
              <a:rPr kumimoji="1" lang="ja-JP" altLang="en-US" sz="2400" dirty="0"/>
              <a:t>「</a:t>
            </a:r>
            <a:r>
              <a:rPr kumimoji="1" lang="en-US" altLang="ja-JP" sz="2400" dirty="0"/>
              <a:t>Union Find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,</a:t>
            </a:r>
            <a:r>
              <a:rPr kumimoji="1" lang="en-US" altLang="ja-JP" sz="2400" dirty="0">
                <a:hlinkClick r:id="rId3"/>
              </a:rPr>
              <a:t>https://37zigen.com/union-find/#Path_Compression</a:t>
            </a:r>
            <a:endParaRPr kumimoji="1" lang="en-US" altLang="ja-JP" sz="2400" dirty="0"/>
          </a:p>
          <a:p>
            <a:r>
              <a:rPr lang="en-US" altLang="ja-JP" sz="2400" dirty="0"/>
              <a:t>noshi91,noshi91</a:t>
            </a:r>
            <a:r>
              <a:rPr lang="ja-JP" altLang="en-US" sz="2400" dirty="0"/>
              <a:t>のメモ</a:t>
            </a:r>
            <a:r>
              <a:rPr lang="en-US" altLang="ja-JP" sz="2400" dirty="0"/>
              <a:t>,</a:t>
            </a:r>
            <a:r>
              <a:rPr lang="ja-JP" altLang="en-US" sz="2400" dirty="0"/>
              <a:t>「</a:t>
            </a:r>
            <a:r>
              <a:rPr lang="en-US" altLang="ja-JP" sz="2400" dirty="0"/>
              <a:t>UnionFindTree </a:t>
            </a:r>
            <a:r>
              <a:rPr lang="ja-JP" altLang="en-US" sz="2400" dirty="0"/>
              <a:t>に関する知見の諸々」</a:t>
            </a:r>
            <a:r>
              <a:rPr lang="en-US" altLang="ja-JP" sz="2400" dirty="0"/>
              <a:t>,</a:t>
            </a:r>
            <a:r>
              <a:rPr lang="en-US" altLang="ja-JP" sz="2400" dirty="0">
                <a:hlinkClick r:id="rId4"/>
              </a:rPr>
              <a:t>https://noshi91.hatenablog.com/entry/2018/05/30/191943</a:t>
            </a:r>
            <a:endParaRPr lang="en-US" altLang="ja-JP" sz="2400" dirty="0"/>
          </a:p>
          <a:p>
            <a:r>
              <a:rPr lang="en-US" altLang="ja-JP" sz="2400" dirty="0"/>
              <a:t>p</a:t>
            </a:r>
            <a:r>
              <a:rPr kumimoji="1" lang="en-US" altLang="ja-JP" sz="2400" dirty="0"/>
              <a:t>yte</a:t>
            </a:r>
            <a:r>
              <a:rPr lang="en-US" altLang="ja-JP" sz="2400" dirty="0"/>
              <a:t>yon, py</a:t>
            </a:r>
            <a:r>
              <a:rPr lang="ja-JP" altLang="en-US" sz="2400" dirty="0"/>
              <a:t>てよ</a:t>
            </a:r>
            <a:r>
              <a:rPr lang="en-US" altLang="ja-JP" sz="2400" dirty="0"/>
              <a:t>n</a:t>
            </a:r>
            <a:r>
              <a:rPr lang="ja-JP" altLang="en-US" sz="2400" dirty="0"/>
              <a:t>日記</a:t>
            </a:r>
            <a:r>
              <a:rPr lang="en-US" altLang="ja-JP" sz="2400" dirty="0"/>
              <a:t>,</a:t>
            </a:r>
            <a:r>
              <a:rPr lang="ja-JP" altLang="en-US" sz="2400" dirty="0"/>
              <a:t>「競プロ覚書：</a:t>
            </a:r>
            <a:r>
              <a:rPr lang="en-US" altLang="ja-JP" sz="2400" dirty="0"/>
              <a:t>Union-Find </a:t>
            </a:r>
            <a:r>
              <a:rPr lang="ja-JP" altLang="en-US" sz="2400" dirty="0"/>
              <a:t>まとめ」</a:t>
            </a:r>
            <a:r>
              <a:rPr lang="en-US" altLang="ja-JP" sz="2400" dirty="0"/>
              <a:t>,</a:t>
            </a:r>
            <a:r>
              <a:rPr lang="en-US" altLang="ja-JP" sz="2400" dirty="0">
                <a:hlinkClick r:id="rId5"/>
              </a:rPr>
              <a:t>https://pyteyon.hatenablog.com/entry/2019/03/11/200000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08F9AC-E0D1-9515-BEDD-AD6B414F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64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99197-FF87-5B7C-BE26-D549BDC6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812B13-37FA-8D0A-9768-E585E6D14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Union-Find </a:t>
            </a:r>
            <a:r>
              <a:rPr kumimoji="1" lang="ja-JP" altLang="en-US" dirty="0"/>
              <a:t>とは？</a:t>
            </a:r>
            <a:endParaRPr kumimoji="1" lang="en-US" altLang="ja-JP" dirty="0"/>
          </a:p>
          <a:p>
            <a:r>
              <a:rPr lang="ja-JP" altLang="en-US" dirty="0"/>
              <a:t>単純な実装方針</a:t>
            </a:r>
            <a:endParaRPr lang="en-US" altLang="ja-JP" dirty="0"/>
          </a:p>
          <a:p>
            <a:r>
              <a:rPr kumimoji="1" lang="ja-JP" altLang="en-US" dirty="0"/>
              <a:t>実装の工夫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根付き木とは</a:t>
            </a:r>
            <a:endParaRPr kumimoji="1" lang="en-US" altLang="ja-JP" dirty="0"/>
          </a:p>
          <a:p>
            <a:pPr lvl="1"/>
            <a:r>
              <a:rPr lang="ja-JP" altLang="en-US" dirty="0"/>
              <a:t>根付き木を利用した一致判定</a:t>
            </a:r>
            <a:endParaRPr lang="en-US" altLang="ja-JP" dirty="0"/>
          </a:p>
          <a:p>
            <a:pPr lvl="1"/>
            <a:r>
              <a:rPr kumimoji="1" lang="ja-JP" altLang="en-US" dirty="0"/>
              <a:t>根付き木の併合</a:t>
            </a:r>
            <a:endParaRPr kumimoji="1" lang="en-US" altLang="ja-JP" dirty="0"/>
          </a:p>
          <a:p>
            <a:pPr lvl="1"/>
            <a:r>
              <a:rPr lang="ja-JP" altLang="en-US" dirty="0"/>
              <a:t>経路圧縮</a:t>
            </a:r>
            <a:endParaRPr lang="en-US" altLang="ja-JP" dirty="0"/>
          </a:p>
          <a:p>
            <a:r>
              <a:rPr kumimoji="1" lang="ja-JP" altLang="en-US" dirty="0"/>
              <a:t>時間計算量</a:t>
            </a:r>
            <a:endParaRPr kumimoji="1" lang="en-US" altLang="ja-JP" dirty="0"/>
          </a:p>
          <a:p>
            <a:r>
              <a:rPr lang="ja-JP" altLang="en-US" dirty="0"/>
              <a:t>例題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B3D3B5-9D19-3624-85D8-CF27930C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39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平行四辺形 25">
            <a:extLst>
              <a:ext uri="{FF2B5EF4-FFF2-40B4-BE49-F238E27FC236}">
                <a16:creationId xmlns:a16="http://schemas.microsoft.com/office/drawing/2014/main" id="{451F1DE5-A62F-67AB-8069-26372803E7D6}"/>
              </a:ext>
            </a:extLst>
          </p:cNvPr>
          <p:cNvSpPr/>
          <p:nvPr/>
        </p:nvSpPr>
        <p:spPr>
          <a:xfrm>
            <a:off x="9068908" y="4469380"/>
            <a:ext cx="1791855" cy="992635"/>
          </a:xfrm>
          <a:prstGeom prst="parallelogram">
            <a:avLst>
              <a:gd name="adj" fmla="val 6094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B93F5954-8952-CEF5-13E3-969CAA3AD615}"/>
              </a:ext>
            </a:extLst>
          </p:cNvPr>
          <p:cNvSpPr/>
          <p:nvPr/>
        </p:nvSpPr>
        <p:spPr>
          <a:xfrm>
            <a:off x="8358909" y="5665216"/>
            <a:ext cx="1791855" cy="900822"/>
          </a:xfrm>
          <a:prstGeom prst="parallelogram">
            <a:avLst>
              <a:gd name="adj" fmla="val 609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37385A19-BAF7-38A5-B9D7-5DF884D0167C}"/>
              </a:ext>
            </a:extLst>
          </p:cNvPr>
          <p:cNvSpPr/>
          <p:nvPr/>
        </p:nvSpPr>
        <p:spPr>
          <a:xfrm>
            <a:off x="6863615" y="4469381"/>
            <a:ext cx="2581565" cy="2096657"/>
          </a:xfrm>
          <a:prstGeom prst="parallelogram">
            <a:avLst>
              <a:gd name="adj" fmla="val 609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F1CF2BAF-6FA9-8688-4D7C-E8A06A23D9A4}"/>
              </a:ext>
            </a:extLst>
          </p:cNvPr>
          <p:cNvSpPr/>
          <p:nvPr/>
        </p:nvSpPr>
        <p:spPr>
          <a:xfrm>
            <a:off x="434108" y="4469383"/>
            <a:ext cx="3953163" cy="2096656"/>
          </a:xfrm>
          <a:prstGeom prst="parallelogram">
            <a:avLst>
              <a:gd name="adj" fmla="val 620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71EDDC2B-BDC5-A852-086B-4BB2D2CA5930}"/>
              </a:ext>
            </a:extLst>
          </p:cNvPr>
          <p:cNvSpPr/>
          <p:nvPr/>
        </p:nvSpPr>
        <p:spPr>
          <a:xfrm>
            <a:off x="3265053" y="4469382"/>
            <a:ext cx="2581565" cy="2096657"/>
          </a:xfrm>
          <a:prstGeom prst="parallelogram">
            <a:avLst>
              <a:gd name="adj" fmla="val 609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D30578E8-C879-16BE-7734-FAFB3D643725}"/>
              </a:ext>
            </a:extLst>
          </p:cNvPr>
          <p:cNvSpPr/>
          <p:nvPr/>
        </p:nvSpPr>
        <p:spPr>
          <a:xfrm>
            <a:off x="434108" y="4469382"/>
            <a:ext cx="5412510" cy="2096656"/>
          </a:xfrm>
          <a:prstGeom prst="parallelogram">
            <a:avLst>
              <a:gd name="adj" fmla="val 615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31D9BBD-BF75-46D3-C3C6-52F2CA56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Union-Find </a:t>
            </a:r>
            <a:r>
              <a:rPr kumimoji="1" lang="ja-JP" altLang="en-US" dirty="0"/>
              <a:t>とは？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841653-C7D3-3117-1610-67068A5A6A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11686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b="1" dirty="0"/>
                  <a:t>Union-Find </a:t>
                </a:r>
                <a:r>
                  <a:rPr lang="ja-JP" altLang="en-US" b="1" dirty="0"/>
                  <a:t>にできること</a:t>
                </a:r>
                <a:endParaRPr lang="en-US" altLang="ja-JP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400" dirty="0"/>
                  <a:t> 個の</a:t>
                </a:r>
                <a:r>
                  <a:rPr lang="ja-JP" altLang="en-US" sz="2400" dirty="0"/>
                  <a:t>要素 </a:t>
                </a:r>
                <a:r>
                  <a:rPr lang="en-US" altLang="ja-JP" sz="2400" dirty="0"/>
                  <a:t>(</a:t>
                </a:r>
                <a:r>
                  <a:rPr lang="ja-JP" altLang="en-US" sz="2400" dirty="0"/>
                  <a:t>頂点</a:t>
                </a:r>
                <a:r>
                  <a:rPr lang="en-US" altLang="ja-JP" sz="2400" dirty="0"/>
                  <a:t>)</a:t>
                </a:r>
                <a:r>
                  <a:rPr lang="ja-JP" altLang="en-US" sz="2400" dirty="0"/>
                  <a:t> に対して</a:t>
                </a:r>
                <a:r>
                  <a:rPr lang="en-US" altLang="ja-JP" sz="2400" dirty="0"/>
                  <a:t>…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1841653-C7D3-3117-1610-67068A5A6A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1168673"/>
              </a:xfrm>
              <a:blipFill>
                <a:blip r:embed="rId2"/>
                <a:stretch>
                  <a:fillRect l="-1217" t="-88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D21963A-3D0D-486C-6F64-531FBBB0FC12}"/>
                  </a:ext>
                </a:extLst>
              </p:cNvPr>
              <p:cNvSpPr txBox="1"/>
              <p:nvPr/>
            </p:nvSpPr>
            <p:spPr>
              <a:xfrm>
                <a:off x="838200" y="3128119"/>
                <a:ext cx="46155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1. </a:t>
                </a:r>
                <a:r>
                  <a:rPr kumimoji="1" lang="ja-JP" altLang="en-US" sz="2400" dirty="0"/>
                  <a:t>要素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 を含む集合と要素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400" dirty="0"/>
                  <a:t> を含む集合を併合する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D21963A-3D0D-486C-6F64-531FBBB0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28119"/>
                <a:ext cx="4615543" cy="830997"/>
              </a:xfrm>
              <a:prstGeom prst="rect">
                <a:avLst/>
              </a:prstGeom>
              <a:blipFill>
                <a:blip r:embed="rId3"/>
                <a:stretch>
                  <a:fillRect l="-2114" t="-5882" r="-925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DAEE0F-A6FB-5237-432B-27C81BDC3659}"/>
              </a:ext>
            </a:extLst>
          </p:cNvPr>
          <p:cNvSpPr txBox="1"/>
          <p:nvPr/>
        </p:nvSpPr>
        <p:spPr>
          <a:xfrm>
            <a:off x="6738259" y="3128119"/>
            <a:ext cx="4615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2. </a:t>
            </a:r>
            <a:r>
              <a:rPr lang="ja-JP" altLang="en-US" sz="2400" dirty="0"/>
              <a:t>二つの要素が同じ集合に属するかどうか判定する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50D03EC-8AF9-176E-F652-7898D39EF6D0}"/>
              </a:ext>
            </a:extLst>
          </p:cNvPr>
          <p:cNvSpPr/>
          <p:nvPr/>
        </p:nvSpPr>
        <p:spPr>
          <a:xfrm>
            <a:off x="920870" y="5759939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D42ED6F2-89F7-8C12-6A47-D0210D2708D9}"/>
                  </a:ext>
                </a:extLst>
              </p:cNvPr>
              <p:cNvSpPr/>
              <p:nvPr/>
            </p:nvSpPr>
            <p:spPr>
              <a:xfrm>
                <a:off x="1640870" y="460819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D42ED6F2-89F7-8C12-6A47-D0210D270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870" y="4608193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楕円 8">
            <a:extLst>
              <a:ext uri="{FF2B5EF4-FFF2-40B4-BE49-F238E27FC236}">
                <a16:creationId xmlns:a16="http://schemas.microsoft.com/office/drawing/2014/main" id="{8A7250AB-D20A-88E8-A206-2A78E4BCFA26}"/>
              </a:ext>
            </a:extLst>
          </p:cNvPr>
          <p:cNvSpPr/>
          <p:nvPr/>
        </p:nvSpPr>
        <p:spPr>
          <a:xfrm>
            <a:off x="3080870" y="4608193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226E5E8D-9EA3-187D-82D5-300E4E97016F}"/>
                  </a:ext>
                </a:extLst>
              </p:cNvPr>
              <p:cNvSpPr/>
              <p:nvPr/>
            </p:nvSpPr>
            <p:spPr>
              <a:xfrm>
                <a:off x="3800870" y="57599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226E5E8D-9EA3-187D-82D5-300E4E970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870" y="5759939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920991BC-1E55-ADF3-0CB0-9BCDD0053458}"/>
              </a:ext>
            </a:extLst>
          </p:cNvPr>
          <p:cNvSpPr/>
          <p:nvPr/>
        </p:nvSpPr>
        <p:spPr>
          <a:xfrm>
            <a:off x="2360870" y="5759939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1273963-3E66-7C09-62FD-59D76D5F8C00}"/>
              </a:ext>
            </a:extLst>
          </p:cNvPr>
          <p:cNvSpPr/>
          <p:nvPr/>
        </p:nvSpPr>
        <p:spPr>
          <a:xfrm>
            <a:off x="4520870" y="4608193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3BF85AC-B57B-25B8-E7A9-ADDE9956E42C}"/>
                  </a:ext>
                </a:extLst>
              </p:cNvPr>
              <p:cNvSpPr/>
              <p:nvPr/>
            </p:nvSpPr>
            <p:spPr>
              <a:xfrm>
                <a:off x="7434398" y="57599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3BF85AC-B57B-25B8-E7A9-ADDE9956E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98" y="5759939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6C8D411B-3555-25E9-4723-C95CBB53A650}"/>
                  </a:ext>
                </a:extLst>
              </p:cNvPr>
              <p:cNvSpPr/>
              <p:nvPr/>
            </p:nvSpPr>
            <p:spPr>
              <a:xfrm>
                <a:off x="8154398" y="460819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6C8D411B-3555-25E9-4723-C95CBB53A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398" y="4608193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ECECB755-DEFB-16BB-8467-6E4FD9017AE1}"/>
                  </a:ext>
                </a:extLst>
              </p:cNvPr>
              <p:cNvSpPr/>
              <p:nvPr/>
            </p:nvSpPr>
            <p:spPr>
              <a:xfrm>
                <a:off x="8884836" y="575993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ECECB755-DEFB-16BB-8467-6E4FD9017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836" y="5759939"/>
                <a:ext cx="720000" cy="72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>
            <a:extLst>
              <a:ext uri="{FF2B5EF4-FFF2-40B4-BE49-F238E27FC236}">
                <a16:creationId xmlns:a16="http://schemas.microsoft.com/office/drawing/2014/main" id="{FD9FFD19-CF97-A9AA-5E55-931E590BB611}"/>
              </a:ext>
            </a:extLst>
          </p:cNvPr>
          <p:cNvSpPr/>
          <p:nvPr/>
        </p:nvSpPr>
        <p:spPr>
          <a:xfrm>
            <a:off x="9604836" y="4608193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F6A2A-EB59-E2A2-AF2E-2DBADFAB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2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4" grpId="0" animBg="1"/>
      <p:bldP spid="14" grpId="0" animBg="1"/>
      <p:bldP spid="15" grpId="0" animBg="1"/>
      <p:bldP spid="1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20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01E9C-F7EC-77D8-7F42-F4F069A3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単純な実装方針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F0A8432-CCED-CEB1-791A-A36DD6BA4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b="1" dirty="0"/>
                  <a:t>初期化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頂点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辺のグラフ</a:t>
                </a:r>
                <a:endParaRPr lang="en-US" altLang="ja-JP" dirty="0"/>
              </a:p>
              <a:p>
                <a:r>
                  <a:rPr lang="ja-JP" altLang="en-US" b="1" dirty="0"/>
                  <a:t>要素</a:t>
                </a:r>
                <a:r>
                  <a:rPr kumimoji="1" lang="ja-JP" altLang="en-US" b="1" dirty="0"/>
                  <a:t>併合</a:t>
                </a:r>
                <a:r>
                  <a:rPr kumimoji="1" lang="en-US" altLang="ja-JP" dirty="0"/>
                  <a:t>: </a:t>
                </a:r>
                <a:r>
                  <a:rPr kumimoji="1" lang="ja-JP" altLang="en-US" dirty="0"/>
                  <a:t>併合する要素間に辺を張る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計算量</a:t>
                </a:r>
                <a:r>
                  <a:rPr lang="en-US" altLang="ja-JP" dirty="0"/>
                  <a:t>: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ja-JP" dirty="0"/>
                  <a:t>	</a:t>
                </a:r>
                <a:endParaRPr kumimoji="1" lang="en-US" altLang="ja-JP" dirty="0"/>
              </a:p>
              <a:p>
                <a:r>
                  <a:rPr lang="ja-JP" altLang="en-US" b="1" dirty="0"/>
                  <a:t>一致判定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グラフ上を辿って調べる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要素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から要素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に辿り着けるか？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計算量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kumimoji="1" lang="ja-JP" altLang="en-US" dirty="0"/>
                  <a:t>一致判定を何度もしたい場合</a:t>
                </a:r>
                <a:r>
                  <a:rPr kumimoji="1" lang="en-US" altLang="ja-JP" dirty="0"/>
                  <a:t>, </a:t>
                </a:r>
                <a:r>
                  <a:rPr lang="ja-JP" altLang="en-US" dirty="0"/>
                  <a:t>時間がかかる可能性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b="1" dirty="0"/>
                  <a:t>→ どうにかして改善できないか？</a:t>
                </a:r>
                <a:endParaRPr lang="en-US" altLang="ja-JP" b="1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F0A8432-CCED-CEB1-791A-A36DD6BA4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7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BC94AD-1F00-31A7-75E2-0CE8CF82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31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80378-8385-F868-96A3-0C33BEB1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実装の工夫 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BAAEFE-79FB-FB97-4DD8-D0AF92CDA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要素併合クエリが来るまで</a:t>
            </a:r>
            <a:r>
              <a:rPr kumimoji="1" lang="en-US" altLang="ja-JP" dirty="0"/>
              <a:t>, </a:t>
            </a:r>
            <a:r>
              <a:rPr kumimoji="1" lang="ja-JP" altLang="en-US" dirty="0"/>
              <a:t>一致判定は簡単</a:t>
            </a:r>
            <a:endParaRPr kumimoji="1" lang="en-US" altLang="ja-JP" dirty="0"/>
          </a:p>
          <a:p>
            <a:pPr lvl="1"/>
            <a:r>
              <a:rPr lang="ja-JP" altLang="en-US" dirty="0"/>
              <a:t>全ての頂点が独立している（森）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 dirty="0"/>
              <a:t>要素併合クエリが</a:t>
            </a:r>
            <a:r>
              <a:rPr lang="en-US" altLang="ja-JP" dirty="0"/>
              <a:t>…</a:t>
            </a:r>
          </a:p>
          <a:p>
            <a:r>
              <a:rPr lang="en-US" altLang="ja-JP" dirty="0"/>
              <a:t>1 </a:t>
            </a:r>
            <a:r>
              <a:rPr lang="ja-JP" altLang="en-US" dirty="0"/>
              <a:t>回来たら？ → 簡単（グラフは依然森）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 回来たら？ → まだ解ける（グラフは依然森）</a:t>
            </a:r>
            <a:endParaRPr lang="en-US" altLang="ja-JP" dirty="0"/>
          </a:p>
          <a:p>
            <a:r>
              <a:rPr lang="en-US" altLang="ja-JP" dirty="0"/>
              <a:t>3 </a:t>
            </a:r>
            <a:r>
              <a:rPr lang="ja-JP" altLang="en-US" dirty="0"/>
              <a:t>回来たら？ → グラフが森じゃない可能性がある</a:t>
            </a:r>
            <a:endParaRPr lang="en-US" altLang="ja-JP" dirty="0"/>
          </a:p>
          <a:p>
            <a:pPr lvl="1"/>
            <a:r>
              <a:rPr lang="ja-JP" altLang="en-US" dirty="0"/>
              <a:t>辺を張る必要がない可能性がある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 なるべく張りたくない（右図の赤い辺）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448BD83-7A64-DCC6-FC4B-AB81B5B28899}"/>
              </a:ext>
            </a:extLst>
          </p:cNvPr>
          <p:cNvSpPr/>
          <p:nvPr/>
        </p:nvSpPr>
        <p:spPr>
          <a:xfrm>
            <a:off x="8892672" y="383596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BC80602-BD64-093F-053D-4E69012F584B}"/>
              </a:ext>
            </a:extLst>
          </p:cNvPr>
          <p:cNvSpPr/>
          <p:nvPr/>
        </p:nvSpPr>
        <p:spPr>
          <a:xfrm>
            <a:off x="9739951" y="2816723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EE14B08-85CB-2031-6D2B-EFF238AB920F}"/>
              </a:ext>
            </a:extLst>
          </p:cNvPr>
          <p:cNvSpPr/>
          <p:nvPr/>
        </p:nvSpPr>
        <p:spPr>
          <a:xfrm>
            <a:off x="10633800" y="383596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184FE1C-9E51-6C9D-FD8B-7F8B9C124E08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9507230" y="3431281"/>
            <a:ext cx="338163" cy="51012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ED5A4CC-E6B6-57A2-D869-DBE7267FE3BD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10354509" y="3431281"/>
            <a:ext cx="384733" cy="51012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B5B18FA-E560-0F17-D0F7-59D5ECA491E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612672" y="4195967"/>
            <a:ext cx="1021128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05DD683-0E00-FE9F-F81F-CD497DE7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41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28086-2331-4B9B-AD56-32E5FD3D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実装の工夫 </a:t>
            </a:r>
            <a:r>
              <a:rPr lang="en-US" altLang="ja-JP" dirty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97AA3-EB32-7DA8-E5A2-4BC08DBC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もしグラフが森</a:t>
            </a:r>
            <a:r>
              <a:rPr lang="ja-JP" altLang="en-US" dirty="0"/>
              <a:t>の時に</a:t>
            </a:r>
            <a:r>
              <a:rPr kumimoji="1" lang="ja-JP" altLang="en-US" dirty="0"/>
              <a:t>高速に一致判定できるなら</a:t>
            </a:r>
            <a:r>
              <a:rPr lang="en-US" altLang="ja-JP" dirty="0"/>
              <a:t>…</a:t>
            </a:r>
          </a:p>
          <a:p>
            <a:pPr lvl="1"/>
            <a:r>
              <a:rPr kumimoji="1" lang="ja-JP" altLang="en-US" dirty="0"/>
              <a:t>併合時：一致判定をして</a:t>
            </a:r>
            <a:r>
              <a:rPr lang="ja-JP" altLang="en-US" dirty="0"/>
              <a:t>異なる</a:t>
            </a:r>
            <a:r>
              <a:rPr kumimoji="1" lang="ja-JP" altLang="en-US" dirty="0"/>
              <a:t>集合に属する時だけ併合する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→ 森である状態を保てる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 高速に一致判定できる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なんとか工夫して</a:t>
            </a:r>
            <a:r>
              <a:rPr kumimoji="1" lang="ja-JP" altLang="en-US" dirty="0"/>
              <a:t>森である状態を保てないか？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 </a:t>
            </a:r>
            <a:r>
              <a:rPr kumimoji="1" lang="ja-JP" altLang="en-US" dirty="0"/>
              <a:t>一致判定を工夫する必要がある</a:t>
            </a:r>
            <a:endParaRPr kumimoji="1" lang="en-US" altLang="ja-JP" dirty="0"/>
          </a:p>
          <a:p>
            <a:pPr lvl="1"/>
            <a:r>
              <a:rPr lang="ja-JP" altLang="en-US" dirty="0"/>
              <a:t>要素併合をサボれる条件は高速に一致判定ができること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F035B6-BD80-00F3-CBF8-434E5924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7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88F2C6-85DF-0F67-BBE0-916D81AD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実装の工夫 </a:t>
            </a:r>
            <a:r>
              <a:rPr lang="en-US" altLang="ja-JP" dirty="0"/>
              <a:t>(3/3)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0A04142-332E-4A1A-D5FC-EC2352832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888464" cy="4351338"/>
              </a:xfrm>
            </p:spPr>
            <p:txBody>
              <a:bodyPr/>
              <a:lstStyle/>
              <a:p>
                <a:r>
                  <a:rPr lang="ja-JP" altLang="en-US" dirty="0"/>
                  <a:t>「頂点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から頂点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に辿り着ける」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⇔「頂点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から</a:t>
                </a:r>
                <a:r>
                  <a:rPr kumimoji="1" lang="ja-JP" altLang="en-US" dirty="0"/>
                  <a:t>同じ頂点に辿り着ける</a:t>
                </a:r>
                <a:r>
                  <a:rPr lang="ja-JP" altLang="en-US" dirty="0"/>
                  <a:t>」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r>
                  <a:rPr kumimoji="1" lang="ja-JP" altLang="en-US" dirty="0"/>
                  <a:t>「同じ頂点」をどう設定するか？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グラフは森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各連結成分（木）の代表点みたいなのがあるとうれしい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→ </a:t>
                </a:r>
                <a:r>
                  <a:rPr lang="ja-JP" altLang="en-US" b="1" dirty="0"/>
                  <a:t>木の根を利用する（根付き木）</a:t>
                </a:r>
                <a:endParaRPr kumimoji="1" lang="en-US" altLang="ja-JP" b="1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0A04142-332E-4A1A-D5FC-EC2352832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888464" cy="4351338"/>
              </a:xfrm>
              <a:blipFill>
                <a:blip r:embed="rId2"/>
                <a:stretch>
                  <a:fillRect l="-1860" t="-2241" r="-1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>
            <a:extLst>
              <a:ext uri="{FF2B5EF4-FFF2-40B4-BE49-F238E27FC236}">
                <a16:creationId xmlns:a16="http://schemas.microsoft.com/office/drawing/2014/main" id="{5C6B4625-7469-B1DA-C457-6730F564A50E}"/>
              </a:ext>
            </a:extLst>
          </p:cNvPr>
          <p:cNvSpPr/>
          <p:nvPr/>
        </p:nvSpPr>
        <p:spPr>
          <a:xfrm>
            <a:off x="8365867" y="4627340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07E1E7F3-327D-1EFE-8615-4076DB75D1FA}"/>
                  </a:ext>
                </a:extLst>
              </p:cNvPr>
              <p:cNvSpPr/>
              <p:nvPr/>
            </p:nvSpPr>
            <p:spPr>
              <a:xfrm>
                <a:off x="10274492" y="2140776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07E1E7F3-327D-1EFE-8615-4076DB75D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492" y="2140776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6E551E6-C1CB-AD3A-E378-8A14DE7A916B}"/>
                  </a:ext>
                </a:extLst>
              </p:cNvPr>
              <p:cNvSpPr/>
              <p:nvPr/>
            </p:nvSpPr>
            <p:spPr>
              <a:xfrm>
                <a:off x="7554285" y="3824537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6E551E6-C1CB-AD3A-E378-8A14DE7A9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285" y="3824537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FEE95CFC-50CE-D0EC-58C3-BFA7FBB6FD54}"/>
                  </a:ext>
                </a:extLst>
              </p:cNvPr>
              <p:cNvSpPr/>
              <p:nvPr/>
            </p:nvSpPr>
            <p:spPr>
              <a:xfrm>
                <a:off x="8365867" y="295003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FEE95CFC-50CE-D0EC-58C3-BFA7FBB6F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867" y="2950033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楕円 7">
            <a:extLst>
              <a:ext uri="{FF2B5EF4-FFF2-40B4-BE49-F238E27FC236}">
                <a16:creationId xmlns:a16="http://schemas.microsoft.com/office/drawing/2014/main" id="{9F93BD43-5601-2537-D862-7224D4FF74B4}"/>
              </a:ext>
            </a:extLst>
          </p:cNvPr>
          <p:cNvSpPr/>
          <p:nvPr/>
        </p:nvSpPr>
        <p:spPr>
          <a:xfrm>
            <a:off x="10226467" y="375443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E8833BF-C235-6DFE-51FE-9F3C03DD799A}"/>
              </a:ext>
            </a:extLst>
          </p:cNvPr>
          <p:cNvSpPr/>
          <p:nvPr/>
        </p:nvSpPr>
        <p:spPr>
          <a:xfrm>
            <a:off x="9428745" y="2939437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75A687AA-7C5E-2E05-0C5F-7E589B708E77}"/>
                  </a:ext>
                </a:extLst>
              </p:cNvPr>
              <p:cNvSpPr/>
              <p:nvPr/>
            </p:nvSpPr>
            <p:spPr>
              <a:xfrm>
                <a:off x="9467606" y="465321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75A687AA-7C5E-2E05-0C5F-7E589B708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606" y="4653219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D7940B52-3A03-2B41-FD72-1D6A8CD23959}"/>
              </a:ext>
            </a:extLst>
          </p:cNvPr>
          <p:cNvSpPr/>
          <p:nvPr/>
        </p:nvSpPr>
        <p:spPr>
          <a:xfrm>
            <a:off x="11065058" y="4638425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323F240-2506-AFD4-E08F-C950183548B6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10043303" y="2755334"/>
            <a:ext cx="336631" cy="289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04EBC01-A26B-DA38-78EB-0AA08E001CF3}"/>
              </a:ext>
            </a:extLst>
          </p:cNvPr>
          <p:cNvCxnSpPr>
            <a:cxnSpLocks/>
            <a:stCxn id="8" idx="1"/>
            <a:endCxn id="9" idx="5"/>
          </p:cNvCxnSpPr>
          <p:nvPr/>
        </p:nvCxnSpPr>
        <p:spPr>
          <a:xfrm flipH="1" flipV="1">
            <a:off x="10043303" y="3553995"/>
            <a:ext cx="288606" cy="3058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5EEE304-0A5F-C7F1-0638-8FFA518BC88F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0082164" y="4368995"/>
            <a:ext cx="249745" cy="3896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08DD63B-021E-E432-12E9-7418A897E8D6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0841025" y="4368995"/>
            <a:ext cx="329475" cy="374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5F6A10A-A76E-5975-A6C4-1FE208F8C095}"/>
              </a:ext>
            </a:extLst>
          </p:cNvPr>
          <p:cNvCxnSpPr>
            <a:cxnSpLocks/>
            <a:stCxn id="6" idx="5"/>
            <a:endCxn id="4" idx="1"/>
          </p:cNvCxnSpPr>
          <p:nvPr/>
        </p:nvCxnSpPr>
        <p:spPr>
          <a:xfrm>
            <a:off x="8168843" y="4439095"/>
            <a:ext cx="302466" cy="293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997F404-0D04-C840-BE54-5E175C61BF92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8168843" y="3564591"/>
            <a:ext cx="302466" cy="365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A13A8DB7-6BE6-9133-3144-8AE6D7E6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6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B5158BC-3534-F1F1-6B1B-10C9663D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229" y="2281791"/>
            <a:ext cx="5534797" cy="343900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38324DC-66DE-954F-A102-0A7CA4A1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根付き木とは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1217DD-4F79-AFAC-DABC-1C28F353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6440" cy="4351338"/>
          </a:xfrm>
        </p:spPr>
        <p:txBody>
          <a:bodyPr/>
          <a:lstStyle/>
          <a:p>
            <a:r>
              <a:rPr lang="ja-JP" altLang="en-US" dirty="0"/>
              <a:t>「根」と呼ばれる頂点がただ </a:t>
            </a:r>
            <a:r>
              <a:rPr lang="en-US" altLang="ja-JP" dirty="0"/>
              <a:t>1</a:t>
            </a:r>
            <a:r>
              <a:rPr lang="ja-JP" altLang="en-US" dirty="0"/>
              <a:t>つ存在する</a:t>
            </a:r>
            <a:endParaRPr lang="en-US" altLang="ja-JP" dirty="0"/>
          </a:p>
          <a:p>
            <a:r>
              <a:rPr lang="ja-JP" altLang="en-US" dirty="0"/>
              <a:t>根以外の各頂点にはただ </a:t>
            </a:r>
            <a:r>
              <a:rPr lang="en-US" altLang="ja-JP" dirty="0"/>
              <a:t>1 </a:t>
            </a:r>
            <a:r>
              <a:rPr lang="ja-JP" altLang="en-US" dirty="0"/>
              <a:t>つの「親」と呼ばれる頂点が存在する</a:t>
            </a:r>
            <a:r>
              <a:rPr lang="en-US" altLang="ja-JP" dirty="0"/>
              <a:t> </a:t>
            </a:r>
          </a:p>
          <a:p>
            <a:endParaRPr lang="en-US" altLang="ja-JP" dirty="0"/>
          </a:p>
          <a:p>
            <a:r>
              <a:rPr lang="ja-JP" altLang="en-US" u="sng" dirty="0"/>
              <a:t>どの頂点からも「親」を辿ることで「根」に辿りつける</a:t>
            </a:r>
            <a:endParaRPr kumimoji="1" lang="ja-JP" altLang="en-US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649E95-92F7-2532-D647-F1D67696154D}"/>
              </a:ext>
            </a:extLst>
          </p:cNvPr>
          <p:cNvSpPr txBox="1"/>
          <p:nvPr/>
        </p:nvSpPr>
        <p:spPr>
          <a:xfrm>
            <a:off x="6805589" y="5720796"/>
            <a:ext cx="538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引用</a:t>
            </a:r>
            <a:r>
              <a:rPr kumimoji="1" lang="en-US" altLang="ja-JP" dirty="0"/>
              <a:t>: https://algo-method.com/descriptions/150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63681C-CCD6-96BA-42BE-CEACE86B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332F-0370-46D1-9DD2-0532AC8120F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80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1394</Words>
  <Application>Microsoft Office PowerPoint</Application>
  <PresentationFormat>ワイド画面</PresentationFormat>
  <Paragraphs>221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游ゴシック</vt:lpstr>
      <vt:lpstr>游ゴシック Light</vt:lpstr>
      <vt:lpstr>Arial</vt:lpstr>
      <vt:lpstr>Cambria Math</vt:lpstr>
      <vt:lpstr>Kokila</vt:lpstr>
      <vt:lpstr>Office テーマ</vt:lpstr>
      <vt:lpstr>Union-Find</vt:lpstr>
      <vt:lpstr>ToDo</vt:lpstr>
      <vt:lpstr>目次</vt:lpstr>
      <vt:lpstr>Union-Find とは？</vt:lpstr>
      <vt:lpstr>単純な実装方針</vt:lpstr>
      <vt:lpstr>実装の工夫 (1/3)</vt:lpstr>
      <vt:lpstr>実装の工夫 (2/3)</vt:lpstr>
      <vt:lpstr>実装の工夫 (3/3)</vt:lpstr>
      <vt:lpstr>根付き木とは</vt:lpstr>
      <vt:lpstr>根付き木を利用した一致判定</vt:lpstr>
      <vt:lpstr>根付き木の併合 (1/2)</vt:lpstr>
      <vt:lpstr>根付き木の併合 (2/2)</vt:lpstr>
      <vt:lpstr>経路圧縮</vt:lpstr>
      <vt:lpstr>余談</vt:lpstr>
      <vt:lpstr>時間計算量</vt:lpstr>
      <vt:lpstr>問題: ABC259 D - Circumferences</vt:lpstr>
      <vt:lpstr>解法: ABC259 D - Circumferences</vt:lpstr>
      <vt:lpstr>解法: ABC259 D - Circumferences</vt:lpstr>
      <vt:lpstr>解法: ABC259 D - Circumferences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佐藤京也</dc:creator>
  <cp:lastModifiedBy>佐藤京也</cp:lastModifiedBy>
  <cp:revision>8</cp:revision>
  <dcterms:created xsi:type="dcterms:W3CDTF">2022-07-10T04:09:12Z</dcterms:created>
  <dcterms:modified xsi:type="dcterms:W3CDTF">2022-07-23T03:29:41Z</dcterms:modified>
</cp:coreProperties>
</file>