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4" d="100"/>
          <a:sy n="104" d="100"/>
        </p:scale>
        <p:origin x="120" y="2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901A15-C612-4FDE-806F-55803547DD6A}" type="datetimeFigureOut">
              <a:rPr kumimoji="1" lang="ja-JP" altLang="en-US" smtClean="0"/>
              <a:t>2022/4/28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17142C-EB62-4804-AE9F-F807499529F6}" type="slidenum">
              <a:rPr kumimoji="1" lang="ja-JP" altLang="en-US" smtClean="0"/>
              <a:t>‹#›</a:t>
            </a:fld>
            <a:endParaRPr kumimoji="1" lang="ja-JP" altLang="en-US"/>
          </a:p>
        </p:txBody>
      </p:sp>
    </p:spTree>
    <p:extLst>
      <p:ext uri="{BB962C8B-B14F-4D97-AF65-F5344CB8AC3E}">
        <p14:creationId xmlns:p14="http://schemas.microsoft.com/office/powerpoint/2010/main" val="138405447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F7F0CA-7EE6-43F8-AAA6-7C51DCE33A96}"/>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6DC7574A-9C91-4804-AD88-74E940F985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A5CD8A5-A0E4-4848-A655-FA75CB95A616}"/>
              </a:ext>
            </a:extLst>
          </p:cNvPr>
          <p:cNvSpPr>
            <a:spLocks noGrp="1"/>
          </p:cNvSpPr>
          <p:nvPr>
            <p:ph type="dt" sz="half" idx="10"/>
          </p:nvPr>
        </p:nvSpPr>
        <p:spPr/>
        <p:txBody>
          <a:bodyPr/>
          <a:lstStyle/>
          <a:p>
            <a:fld id="{E9EE2D51-1796-443F-AB99-75BE079A6430}" type="datetime1">
              <a:rPr kumimoji="1" lang="ja-JP" altLang="en-US" smtClean="0"/>
              <a:t>2022/4/28</a:t>
            </a:fld>
            <a:endParaRPr kumimoji="1" lang="ja-JP" altLang="en-US"/>
          </a:p>
        </p:txBody>
      </p:sp>
      <p:sp>
        <p:nvSpPr>
          <p:cNvPr id="5" name="フッター プレースホルダー 4">
            <a:extLst>
              <a:ext uri="{FF2B5EF4-FFF2-40B4-BE49-F238E27FC236}">
                <a16:creationId xmlns:a16="http://schemas.microsoft.com/office/drawing/2014/main" id="{6BD7024D-EBF0-4694-9D49-E7FE94951FD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C8229F5-C13D-4BF6-9AA0-BAECAF3F057B}"/>
              </a:ext>
            </a:extLst>
          </p:cNvPr>
          <p:cNvSpPr>
            <a:spLocks noGrp="1"/>
          </p:cNvSpPr>
          <p:nvPr>
            <p:ph type="sldNum" sz="quarter" idx="12"/>
          </p:nvPr>
        </p:nvSpPr>
        <p:spPr/>
        <p:txBody>
          <a:bodyPr/>
          <a:lstStyle/>
          <a:p>
            <a:fld id="{D9CD8C80-C47C-41F3-AB8E-2337070D9141}" type="slidenum">
              <a:rPr kumimoji="1" lang="ja-JP" altLang="en-US" smtClean="0"/>
              <a:t>‹#›</a:t>
            </a:fld>
            <a:endParaRPr kumimoji="1" lang="ja-JP" altLang="en-US" dirty="0"/>
          </a:p>
        </p:txBody>
      </p:sp>
    </p:spTree>
    <p:extLst>
      <p:ext uri="{BB962C8B-B14F-4D97-AF65-F5344CB8AC3E}">
        <p14:creationId xmlns:p14="http://schemas.microsoft.com/office/powerpoint/2010/main" val="3971559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47E727-65FA-4561-A797-68E1013BD4BE}"/>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19EC573-192A-417F-9C58-F69177471BF9}"/>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98CC06C-FD34-410B-96A0-D45012DB0F2A}"/>
              </a:ext>
            </a:extLst>
          </p:cNvPr>
          <p:cNvSpPr>
            <a:spLocks noGrp="1"/>
          </p:cNvSpPr>
          <p:nvPr>
            <p:ph type="dt" sz="half" idx="10"/>
          </p:nvPr>
        </p:nvSpPr>
        <p:spPr/>
        <p:txBody>
          <a:bodyPr/>
          <a:lstStyle/>
          <a:p>
            <a:fld id="{A3AA044A-E644-47EC-A0DB-5DCA31F3C81E}" type="datetime1">
              <a:rPr kumimoji="1" lang="ja-JP" altLang="en-US" smtClean="0"/>
              <a:t>2022/4/28</a:t>
            </a:fld>
            <a:endParaRPr kumimoji="1" lang="ja-JP" altLang="en-US"/>
          </a:p>
        </p:txBody>
      </p:sp>
      <p:sp>
        <p:nvSpPr>
          <p:cNvPr id="5" name="フッター プレースホルダー 4">
            <a:extLst>
              <a:ext uri="{FF2B5EF4-FFF2-40B4-BE49-F238E27FC236}">
                <a16:creationId xmlns:a16="http://schemas.microsoft.com/office/drawing/2014/main" id="{55108A87-0E3F-466F-B48D-B6C2FB4EBFD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3CEF0D6-7668-4820-BF1F-E2B6FB31D50E}"/>
              </a:ext>
            </a:extLst>
          </p:cNvPr>
          <p:cNvSpPr>
            <a:spLocks noGrp="1"/>
          </p:cNvSpPr>
          <p:nvPr>
            <p:ph type="sldNum" sz="quarter" idx="12"/>
          </p:nvPr>
        </p:nvSpPr>
        <p:spPr/>
        <p:txBody>
          <a:bodyPr/>
          <a:lstStyle/>
          <a:p>
            <a:fld id="{D9CD8C80-C47C-41F3-AB8E-2337070D9141}" type="slidenum">
              <a:rPr kumimoji="1" lang="ja-JP" altLang="en-US" smtClean="0"/>
              <a:t>‹#›</a:t>
            </a:fld>
            <a:endParaRPr kumimoji="1" lang="ja-JP" altLang="en-US"/>
          </a:p>
        </p:txBody>
      </p:sp>
    </p:spTree>
    <p:extLst>
      <p:ext uri="{BB962C8B-B14F-4D97-AF65-F5344CB8AC3E}">
        <p14:creationId xmlns:p14="http://schemas.microsoft.com/office/powerpoint/2010/main" val="620297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21C813BC-647E-4FC1-A044-E9C98A744E4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6495575-713E-4665-B3F5-085CA8C11289}"/>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44CE129-443E-4FD7-848B-17D54A157264}"/>
              </a:ext>
            </a:extLst>
          </p:cNvPr>
          <p:cNvSpPr>
            <a:spLocks noGrp="1"/>
          </p:cNvSpPr>
          <p:nvPr>
            <p:ph type="dt" sz="half" idx="10"/>
          </p:nvPr>
        </p:nvSpPr>
        <p:spPr/>
        <p:txBody>
          <a:bodyPr/>
          <a:lstStyle/>
          <a:p>
            <a:fld id="{371EE243-3A3C-475C-B2E1-29C4E814B35A}" type="datetime1">
              <a:rPr kumimoji="1" lang="ja-JP" altLang="en-US" smtClean="0"/>
              <a:t>2022/4/28</a:t>
            </a:fld>
            <a:endParaRPr kumimoji="1" lang="ja-JP" altLang="en-US"/>
          </a:p>
        </p:txBody>
      </p:sp>
      <p:sp>
        <p:nvSpPr>
          <p:cNvPr id="5" name="フッター プレースホルダー 4">
            <a:extLst>
              <a:ext uri="{FF2B5EF4-FFF2-40B4-BE49-F238E27FC236}">
                <a16:creationId xmlns:a16="http://schemas.microsoft.com/office/drawing/2014/main" id="{F22EC1F4-9144-4B83-993F-6C34DC6E0FB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53C0FE8-D13D-4F35-B635-B10DAB185565}"/>
              </a:ext>
            </a:extLst>
          </p:cNvPr>
          <p:cNvSpPr>
            <a:spLocks noGrp="1"/>
          </p:cNvSpPr>
          <p:nvPr>
            <p:ph type="sldNum" sz="quarter" idx="12"/>
          </p:nvPr>
        </p:nvSpPr>
        <p:spPr/>
        <p:txBody>
          <a:bodyPr/>
          <a:lstStyle/>
          <a:p>
            <a:fld id="{D9CD8C80-C47C-41F3-AB8E-2337070D9141}" type="slidenum">
              <a:rPr kumimoji="1" lang="ja-JP" altLang="en-US" smtClean="0"/>
              <a:t>‹#›</a:t>
            </a:fld>
            <a:endParaRPr kumimoji="1" lang="ja-JP" altLang="en-US"/>
          </a:p>
        </p:txBody>
      </p:sp>
    </p:spTree>
    <p:extLst>
      <p:ext uri="{BB962C8B-B14F-4D97-AF65-F5344CB8AC3E}">
        <p14:creationId xmlns:p14="http://schemas.microsoft.com/office/powerpoint/2010/main" val="453957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5EFDA6-C1BE-4666-82E0-EEF63992D57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A458E3E-60D8-44F8-95C8-75C55ADF5135}"/>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F7B17FF-C642-4500-B560-A34977ED9839}"/>
              </a:ext>
            </a:extLst>
          </p:cNvPr>
          <p:cNvSpPr>
            <a:spLocks noGrp="1"/>
          </p:cNvSpPr>
          <p:nvPr>
            <p:ph type="dt" sz="half" idx="10"/>
          </p:nvPr>
        </p:nvSpPr>
        <p:spPr/>
        <p:txBody>
          <a:bodyPr/>
          <a:lstStyle/>
          <a:p>
            <a:fld id="{CB96C7F0-89BA-4EBB-9399-DF02A93A5EA8}" type="datetime1">
              <a:rPr kumimoji="1" lang="ja-JP" altLang="en-US" smtClean="0"/>
              <a:t>2022/4/28</a:t>
            </a:fld>
            <a:endParaRPr kumimoji="1" lang="ja-JP" altLang="en-US"/>
          </a:p>
        </p:txBody>
      </p:sp>
      <p:sp>
        <p:nvSpPr>
          <p:cNvPr id="5" name="フッター プレースホルダー 4">
            <a:extLst>
              <a:ext uri="{FF2B5EF4-FFF2-40B4-BE49-F238E27FC236}">
                <a16:creationId xmlns:a16="http://schemas.microsoft.com/office/drawing/2014/main" id="{DB3C2848-8D92-4BDF-8467-60F6B528BB2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21E2733-E8E6-4996-83C4-92D5AF55E788}"/>
              </a:ext>
            </a:extLst>
          </p:cNvPr>
          <p:cNvSpPr>
            <a:spLocks noGrp="1"/>
          </p:cNvSpPr>
          <p:nvPr>
            <p:ph type="sldNum" sz="quarter" idx="12"/>
          </p:nvPr>
        </p:nvSpPr>
        <p:spPr/>
        <p:txBody>
          <a:bodyPr/>
          <a:lstStyle/>
          <a:p>
            <a:fld id="{D9CD8C80-C47C-41F3-AB8E-2337070D9141}" type="slidenum">
              <a:rPr kumimoji="1" lang="ja-JP" altLang="en-US" smtClean="0"/>
              <a:t>‹#›</a:t>
            </a:fld>
            <a:endParaRPr kumimoji="1" lang="ja-JP" altLang="en-US" dirty="0"/>
          </a:p>
        </p:txBody>
      </p:sp>
    </p:spTree>
    <p:extLst>
      <p:ext uri="{BB962C8B-B14F-4D97-AF65-F5344CB8AC3E}">
        <p14:creationId xmlns:p14="http://schemas.microsoft.com/office/powerpoint/2010/main" val="3807863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43140B-39CD-4766-9E40-DD7E5BF054F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79CCF75-B59E-4B23-9B63-94EEA3E05C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0D38D56-DAB2-40B9-B185-4E11B512E1F5}"/>
              </a:ext>
            </a:extLst>
          </p:cNvPr>
          <p:cNvSpPr>
            <a:spLocks noGrp="1"/>
          </p:cNvSpPr>
          <p:nvPr>
            <p:ph type="dt" sz="half" idx="10"/>
          </p:nvPr>
        </p:nvSpPr>
        <p:spPr/>
        <p:txBody>
          <a:bodyPr/>
          <a:lstStyle/>
          <a:p>
            <a:fld id="{70EF3327-E7B0-41EC-BE6E-C57F1A286EF7}" type="datetime1">
              <a:rPr kumimoji="1" lang="ja-JP" altLang="en-US" smtClean="0"/>
              <a:t>2022/4/28</a:t>
            </a:fld>
            <a:endParaRPr kumimoji="1" lang="ja-JP" altLang="en-US"/>
          </a:p>
        </p:txBody>
      </p:sp>
      <p:sp>
        <p:nvSpPr>
          <p:cNvPr id="5" name="フッター プレースホルダー 4">
            <a:extLst>
              <a:ext uri="{FF2B5EF4-FFF2-40B4-BE49-F238E27FC236}">
                <a16:creationId xmlns:a16="http://schemas.microsoft.com/office/drawing/2014/main" id="{99659371-25B2-4353-ABD0-0A26B2AE190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90B46FD-11BF-4A9B-ABBF-260E852C569F}"/>
              </a:ext>
            </a:extLst>
          </p:cNvPr>
          <p:cNvSpPr>
            <a:spLocks noGrp="1"/>
          </p:cNvSpPr>
          <p:nvPr>
            <p:ph type="sldNum" sz="quarter" idx="12"/>
          </p:nvPr>
        </p:nvSpPr>
        <p:spPr/>
        <p:txBody>
          <a:bodyPr/>
          <a:lstStyle/>
          <a:p>
            <a:fld id="{D9CD8C80-C47C-41F3-AB8E-2337070D9141}" type="slidenum">
              <a:rPr kumimoji="1" lang="ja-JP" altLang="en-US" smtClean="0"/>
              <a:t>‹#›</a:t>
            </a:fld>
            <a:endParaRPr kumimoji="1" lang="ja-JP" altLang="en-US"/>
          </a:p>
        </p:txBody>
      </p:sp>
    </p:spTree>
    <p:extLst>
      <p:ext uri="{BB962C8B-B14F-4D97-AF65-F5344CB8AC3E}">
        <p14:creationId xmlns:p14="http://schemas.microsoft.com/office/powerpoint/2010/main" val="2920518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4027C6-E97E-4858-AF70-CC3BA0F9EE5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6E79BF5-0E4D-429B-ADCA-F220ED486650}"/>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CAC98B5-2264-47BE-B0C0-1CE7D7A1464C}"/>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1EB6F3AA-F4B3-4574-82B4-C85C7BED28B3}"/>
              </a:ext>
            </a:extLst>
          </p:cNvPr>
          <p:cNvSpPr>
            <a:spLocks noGrp="1"/>
          </p:cNvSpPr>
          <p:nvPr>
            <p:ph type="dt" sz="half" idx="10"/>
          </p:nvPr>
        </p:nvSpPr>
        <p:spPr/>
        <p:txBody>
          <a:bodyPr/>
          <a:lstStyle/>
          <a:p>
            <a:fld id="{FE9E297A-9DB0-437D-A627-36221C04AD49}" type="datetime1">
              <a:rPr kumimoji="1" lang="ja-JP" altLang="en-US" smtClean="0"/>
              <a:t>2022/4/28</a:t>
            </a:fld>
            <a:endParaRPr kumimoji="1" lang="ja-JP" altLang="en-US"/>
          </a:p>
        </p:txBody>
      </p:sp>
      <p:sp>
        <p:nvSpPr>
          <p:cNvPr id="6" name="フッター プレースホルダー 5">
            <a:extLst>
              <a:ext uri="{FF2B5EF4-FFF2-40B4-BE49-F238E27FC236}">
                <a16:creationId xmlns:a16="http://schemas.microsoft.com/office/drawing/2014/main" id="{9FA9D285-06AA-4905-92BD-A72FA754BE9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AB8C511-6C88-4302-817B-956B8FFC92C5}"/>
              </a:ext>
            </a:extLst>
          </p:cNvPr>
          <p:cNvSpPr>
            <a:spLocks noGrp="1"/>
          </p:cNvSpPr>
          <p:nvPr>
            <p:ph type="sldNum" sz="quarter" idx="12"/>
          </p:nvPr>
        </p:nvSpPr>
        <p:spPr/>
        <p:txBody>
          <a:bodyPr/>
          <a:lstStyle/>
          <a:p>
            <a:fld id="{D9CD8C80-C47C-41F3-AB8E-2337070D9141}" type="slidenum">
              <a:rPr kumimoji="1" lang="ja-JP" altLang="en-US" smtClean="0"/>
              <a:t>‹#›</a:t>
            </a:fld>
            <a:endParaRPr kumimoji="1" lang="ja-JP" altLang="en-US"/>
          </a:p>
        </p:txBody>
      </p:sp>
    </p:spTree>
    <p:extLst>
      <p:ext uri="{BB962C8B-B14F-4D97-AF65-F5344CB8AC3E}">
        <p14:creationId xmlns:p14="http://schemas.microsoft.com/office/powerpoint/2010/main" val="1006053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042699-73EC-44D4-8FDA-CA63053EF49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71F09A3-D1DC-4E75-ABF9-A28F6EDD8B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6DBAC460-4302-430D-A3F0-F723C3E35F8E}"/>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B169EEBD-7B31-4180-8CEA-06A0D9988F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7A0898D9-B391-4554-A487-4CA0028F778A}"/>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B715055C-F031-4E53-BF49-07957B7B32A6}"/>
              </a:ext>
            </a:extLst>
          </p:cNvPr>
          <p:cNvSpPr>
            <a:spLocks noGrp="1"/>
          </p:cNvSpPr>
          <p:nvPr>
            <p:ph type="dt" sz="half" idx="10"/>
          </p:nvPr>
        </p:nvSpPr>
        <p:spPr/>
        <p:txBody>
          <a:bodyPr/>
          <a:lstStyle/>
          <a:p>
            <a:fld id="{36C24369-4621-4D6E-B20F-F0EAD4EDC4A2}" type="datetime1">
              <a:rPr kumimoji="1" lang="ja-JP" altLang="en-US" smtClean="0"/>
              <a:t>2022/4/28</a:t>
            </a:fld>
            <a:endParaRPr kumimoji="1" lang="ja-JP" altLang="en-US"/>
          </a:p>
        </p:txBody>
      </p:sp>
      <p:sp>
        <p:nvSpPr>
          <p:cNvPr id="8" name="フッター プレースホルダー 7">
            <a:extLst>
              <a:ext uri="{FF2B5EF4-FFF2-40B4-BE49-F238E27FC236}">
                <a16:creationId xmlns:a16="http://schemas.microsoft.com/office/drawing/2014/main" id="{91C2BDFB-608B-4592-AF59-4C1ADFAC64EE}"/>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1A3F410F-13C1-4D4E-86B4-1881C2261245}"/>
              </a:ext>
            </a:extLst>
          </p:cNvPr>
          <p:cNvSpPr>
            <a:spLocks noGrp="1"/>
          </p:cNvSpPr>
          <p:nvPr>
            <p:ph type="sldNum" sz="quarter" idx="12"/>
          </p:nvPr>
        </p:nvSpPr>
        <p:spPr/>
        <p:txBody>
          <a:bodyPr/>
          <a:lstStyle/>
          <a:p>
            <a:fld id="{D9CD8C80-C47C-41F3-AB8E-2337070D9141}" type="slidenum">
              <a:rPr kumimoji="1" lang="ja-JP" altLang="en-US" smtClean="0"/>
              <a:t>‹#›</a:t>
            </a:fld>
            <a:endParaRPr kumimoji="1" lang="ja-JP" altLang="en-US"/>
          </a:p>
        </p:txBody>
      </p:sp>
    </p:spTree>
    <p:extLst>
      <p:ext uri="{BB962C8B-B14F-4D97-AF65-F5344CB8AC3E}">
        <p14:creationId xmlns:p14="http://schemas.microsoft.com/office/powerpoint/2010/main" val="2328184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BE2858-3C4C-45DE-A5C7-6FBE46540466}"/>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561F778-CB19-49F6-803B-91AAEC822B88}"/>
              </a:ext>
            </a:extLst>
          </p:cNvPr>
          <p:cNvSpPr>
            <a:spLocks noGrp="1"/>
          </p:cNvSpPr>
          <p:nvPr>
            <p:ph type="dt" sz="half" idx="10"/>
          </p:nvPr>
        </p:nvSpPr>
        <p:spPr/>
        <p:txBody>
          <a:bodyPr/>
          <a:lstStyle/>
          <a:p>
            <a:fld id="{CDA2DE10-B8EC-430E-9198-9234E86DCBC5}" type="datetime1">
              <a:rPr kumimoji="1" lang="ja-JP" altLang="en-US" smtClean="0"/>
              <a:t>2022/4/28</a:t>
            </a:fld>
            <a:endParaRPr kumimoji="1" lang="ja-JP" altLang="en-US"/>
          </a:p>
        </p:txBody>
      </p:sp>
      <p:sp>
        <p:nvSpPr>
          <p:cNvPr id="4" name="フッター プレースホルダー 3">
            <a:extLst>
              <a:ext uri="{FF2B5EF4-FFF2-40B4-BE49-F238E27FC236}">
                <a16:creationId xmlns:a16="http://schemas.microsoft.com/office/drawing/2014/main" id="{913CEAD5-BBA9-4B76-BF69-59D976533278}"/>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A4D5B64-EC40-476C-8A3F-E4B7721BD81E}"/>
              </a:ext>
            </a:extLst>
          </p:cNvPr>
          <p:cNvSpPr>
            <a:spLocks noGrp="1"/>
          </p:cNvSpPr>
          <p:nvPr>
            <p:ph type="sldNum" sz="quarter" idx="12"/>
          </p:nvPr>
        </p:nvSpPr>
        <p:spPr/>
        <p:txBody>
          <a:bodyPr/>
          <a:lstStyle/>
          <a:p>
            <a:fld id="{D9CD8C80-C47C-41F3-AB8E-2337070D9141}" type="slidenum">
              <a:rPr kumimoji="1" lang="ja-JP" altLang="en-US" smtClean="0"/>
              <a:t>‹#›</a:t>
            </a:fld>
            <a:endParaRPr kumimoji="1" lang="ja-JP" altLang="en-US"/>
          </a:p>
        </p:txBody>
      </p:sp>
    </p:spTree>
    <p:extLst>
      <p:ext uri="{BB962C8B-B14F-4D97-AF65-F5344CB8AC3E}">
        <p14:creationId xmlns:p14="http://schemas.microsoft.com/office/powerpoint/2010/main" val="3241009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F2CB1DF-EE90-4A49-A21F-95C05EF03152}"/>
              </a:ext>
            </a:extLst>
          </p:cNvPr>
          <p:cNvSpPr>
            <a:spLocks noGrp="1"/>
          </p:cNvSpPr>
          <p:nvPr>
            <p:ph type="dt" sz="half" idx="10"/>
          </p:nvPr>
        </p:nvSpPr>
        <p:spPr/>
        <p:txBody>
          <a:bodyPr/>
          <a:lstStyle/>
          <a:p>
            <a:fld id="{26E696E9-7431-4DB8-AAD7-747B6EB83924}" type="datetime1">
              <a:rPr kumimoji="1" lang="ja-JP" altLang="en-US" smtClean="0"/>
              <a:t>2022/4/28</a:t>
            </a:fld>
            <a:endParaRPr kumimoji="1" lang="ja-JP" altLang="en-US"/>
          </a:p>
        </p:txBody>
      </p:sp>
      <p:sp>
        <p:nvSpPr>
          <p:cNvPr id="3" name="フッター プレースホルダー 2">
            <a:extLst>
              <a:ext uri="{FF2B5EF4-FFF2-40B4-BE49-F238E27FC236}">
                <a16:creationId xmlns:a16="http://schemas.microsoft.com/office/drawing/2014/main" id="{C9768655-5F29-4336-A43F-38DF905A3150}"/>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30D9B4F-D978-4550-BAF5-3ED85FF5EA20}"/>
              </a:ext>
            </a:extLst>
          </p:cNvPr>
          <p:cNvSpPr>
            <a:spLocks noGrp="1"/>
          </p:cNvSpPr>
          <p:nvPr>
            <p:ph type="sldNum" sz="quarter" idx="12"/>
          </p:nvPr>
        </p:nvSpPr>
        <p:spPr/>
        <p:txBody>
          <a:bodyPr/>
          <a:lstStyle/>
          <a:p>
            <a:fld id="{D9CD8C80-C47C-41F3-AB8E-2337070D9141}" type="slidenum">
              <a:rPr kumimoji="1" lang="ja-JP" altLang="en-US" smtClean="0"/>
              <a:t>‹#›</a:t>
            </a:fld>
            <a:endParaRPr kumimoji="1" lang="ja-JP" altLang="en-US"/>
          </a:p>
        </p:txBody>
      </p:sp>
    </p:spTree>
    <p:extLst>
      <p:ext uri="{BB962C8B-B14F-4D97-AF65-F5344CB8AC3E}">
        <p14:creationId xmlns:p14="http://schemas.microsoft.com/office/powerpoint/2010/main" val="2691519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E4BEA2-B433-4328-BA7A-8341172DCE1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4A2C5D8-D573-400C-B5F5-7ED4CC4007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0C26EA96-0E85-4FE5-A584-C2B713C8C1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76E7BAB-A5FF-4525-8B6E-38CF6EF08656}"/>
              </a:ext>
            </a:extLst>
          </p:cNvPr>
          <p:cNvSpPr>
            <a:spLocks noGrp="1"/>
          </p:cNvSpPr>
          <p:nvPr>
            <p:ph type="dt" sz="half" idx="10"/>
          </p:nvPr>
        </p:nvSpPr>
        <p:spPr/>
        <p:txBody>
          <a:bodyPr/>
          <a:lstStyle/>
          <a:p>
            <a:fld id="{231D3153-D782-4557-BB82-7BC25A417436}" type="datetime1">
              <a:rPr kumimoji="1" lang="ja-JP" altLang="en-US" smtClean="0"/>
              <a:t>2022/4/28</a:t>
            </a:fld>
            <a:endParaRPr kumimoji="1" lang="ja-JP" altLang="en-US"/>
          </a:p>
        </p:txBody>
      </p:sp>
      <p:sp>
        <p:nvSpPr>
          <p:cNvPr id="6" name="フッター プレースホルダー 5">
            <a:extLst>
              <a:ext uri="{FF2B5EF4-FFF2-40B4-BE49-F238E27FC236}">
                <a16:creationId xmlns:a16="http://schemas.microsoft.com/office/drawing/2014/main" id="{3A3F4584-EF14-45AA-ADCD-EB9C0BC1146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6B89194-E844-47D2-91DE-5E80B47703A0}"/>
              </a:ext>
            </a:extLst>
          </p:cNvPr>
          <p:cNvSpPr>
            <a:spLocks noGrp="1"/>
          </p:cNvSpPr>
          <p:nvPr>
            <p:ph type="sldNum" sz="quarter" idx="12"/>
          </p:nvPr>
        </p:nvSpPr>
        <p:spPr/>
        <p:txBody>
          <a:bodyPr/>
          <a:lstStyle/>
          <a:p>
            <a:fld id="{D9CD8C80-C47C-41F3-AB8E-2337070D9141}" type="slidenum">
              <a:rPr kumimoji="1" lang="ja-JP" altLang="en-US" smtClean="0"/>
              <a:t>‹#›</a:t>
            </a:fld>
            <a:endParaRPr kumimoji="1" lang="ja-JP" altLang="en-US"/>
          </a:p>
        </p:txBody>
      </p:sp>
    </p:spTree>
    <p:extLst>
      <p:ext uri="{BB962C8B-B14F-4D97-AF65-F5344CB8AC3E}">
        <p14:creationId xmlns:p14="http://schemas.microsoft.com/office/powerpoint/2010/main" val="1743616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46D3DA-E8A0-48B3-81BB-6A0CB955BE0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C055365-A53A-4B12-A511-8A6601AA1A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42854181-D37F-4301-A043-FB8BBA1C79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393DEC3-11D4-4874-BB56-44A133635D4B}"/>
              </a:ext>
            </a:extLst>
          </p:cNvPr>
          <p:cNvSpPr>
            <a:spLocks noGrp="1"/>
          </p:cNvSpPr>
          <p:nvPr>
            <p:ph type="dt" sz="half" idx="10"/>
          </p:nvPr>
        </p:nvSpPr>
        <p:spPr/>
        <p:txBody>
          <a:bodyPr/>
          <a:lstStyle/>
          <a:p>
            <a:fld id="{EBCD7C66-AC9A-4B87-98A9-5BE7D8E5B2FE}" type="datetime1">
              <a:rPr kumimoji="1" lang="ja-JP" altLang="en-US" smtClean="0"/>
              <a:t>2022/4/28</a:t>
            </a:fld>
            <a:endParaRPr kumimoji="1" lang="ja-JP" altLang="en-US"/>
          </a:p>
        </p:txBody>
      </p:sp>
      <p:sp>
        <p:nvSpPr>
          <p:cNvPr id="6" name="フッター プレースホルダー 5">
            <a:extLst>
              <a:ext uri="{FF2B5EF4-FFF2-40B4-BE49-F238E27FC236}">
                <a16:creationId xmlns:a16="http://schemas.microsoft.com/office/drawing/2014/main" id="{5F0BCBC7-64AC-46E1-AF0C-B8C39C6496A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4586763-C48A-47A0-901C-1848CB9485AC}"/>
              </a:ext>
            </a:extLst>
          </p:cNvPr>
          <p:cNvSpPr>
            <a:spLocks noGrp="1"/>
          </p:cNvSpPr>
          <p:nvPr>
            <p:ph type="sldNum" sz="quarter" idx="12"/>
          </p:nvPr>
        </p:nvSpPr>
        <p:spPr/>
        <p:txBody>
          <a:bodyPr/>
          <a:lstStyle/>
          <a:p>
            <a:fld id="{D9CD8C80-C47C-41F3-AB8E-2337070D9141}" type="slidenum">
              <a:rPr kumimoji="1" lang="ja-JP" altLang="en-US" smtClean="0"/>
              <a:t>‹#›</a:t>
            </a:fld>
            <a:endParaRPr kumimoji="1" lang="ja-JP" altLang="en-US"/>
          </a:p>
        </p:txBody>
      </p:sp>
    </p:spTree>
    <p:extLst>
      <p:ext uri="{BB962C8B-B14F-4D97-AF65-F5344CB8AC3E}">
        <p14:creationId xmlns:p14="http://schemas.microsoft.com/office/powerpoint/2010/main" val="3556008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DC9ABDB4-B357-492B-B6AA-6A01BFF29A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A3749D3-5125-4440-93B9-9D0ED9B217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D1489ED-6877-451B-B51E-AD19B0403E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7B7F2E-ED7E-4812-AB2E-13E733257D6B}" type="datetime1">
              <a:rPr kumimoji="1" lang="ja-JP" altLang="en-US" smtClean="0"/>
              <a:t>2022/4/28</a:t>
            </a:fld>
            <a:endParaRPr kumimoji="1" lang="ja-JP" altLang="en-US"/>
          </a:p>
        </p:txBody>
      </p:sp>
      <p:sp>
        <p:nvSpPr>
          <p:cNvPr id="5" name="フッター プレースホルダー 4">
            <a:extLst>
              <a:ext uri="{FF2B5EF4-FFF2-40B4-BE49-F238E27FC236}">
                <a16:creationId xmlns:a16="http://schemas.microsoft.com/office/drawing/2014/main" id="{90A6CA3F-495F-4E3E-BEF4-114936E3D8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9BD0CC87-9D7F-46C6-85D2-0E235D5552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2800">
                <a:solidFill>
                  <a:schemeClr val="tx1"/>
                </a:solidFill>
              </a:defRPr>
            </a:lvl1pPr>
          </a:lstStyle>
          <a:p>
            <a:fld id="{D9CD8C80-C47C-41F3-AB8E-2337070D9141}" type="slidenum">
              <a:rPr lang="ja-JP" altLang="en-US" smtClean="0"/>
              <a:pPr/>
              <a:t>‹#›</a:t>
            </a:fld>
            <a:endParaRPr lang="ja-JP" altLang="en-US" dirty="0"/>
          </a:p>
        </p:txBody>
      </p:sp>
    </p:spTree>
    <p:extLst>
      <p:ext uri="{BB962C8B-B14F-4D97-AF65-F5344CB8AC3E}">
        <p14:creationId xmlns:p14="http://schemas.microsoft.com/office/powerpoint/2010/main" val="12752231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atcoder.jp/contests/typical-algorithm/submissions/31326450" TargetMode="External"/><Relationship Id="rId2" Type="http://schemas.openxmlformats.org/officeDocument/2006/relationships/hyperlink" Target="https://atcoder.jp/contests/typical-algorithm/tasks/typical_algorithm_a" TargetMode="External"/><Relationship Id="rId1" Type="http://schemas.openxmlformats.org/officeDocument/2006/relationships/slideLayout" Target="../slideLayouts/slideLayout2.xml"/><Relationship Id="rId4" Type="http://schemas.openxmlformats.org/officeDocument/2006/relationships/hyperlink" Target="https://atcoder.jp/contests/typical-algorithm/submissions/31326512"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atcoder.jp/contests/abc246/submissions/31326951" TargetMode="External"/><Relationship Id="rId2" Type="http://schemas.openxmlformats.org/officeDocument/2006/relationships/hyperlink" Target="https://atcoder.jp/contests/abc246/tasks/abc246_d" TargetMode="Externa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hyperlink" Target="https://atcoder.jp/contests/abc246/submissions/31327086"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atcoder.jp/contests/typical90/submissions/31327387" TargetMode="External"/><Relationship Id="rId2" Type="http://schemas.openxmlformats.org/officeDocument/2006/relationships/hyperlink" Target="https://atcoder.jp/contests/typical90/tasks/typical90_g" TargetMode="Externa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hyperlink" Target="https://atcoder.jp/contests/typical90/submissions/31327501"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hyperlink" Target="https://atcoder.jp/contests/arc050/tasks/arc050_b"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hyperlink" Target="https://atcoder.jp/contests/abc023/tasks/abc023_d"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21.png"/><Relationship Id="rId26" Type="http://schemas.openxmlformats.org/officeDocument/2006/relationships/image" Target="../media/image29.png"/><Relationship Id="rId3" Type="http://schemas.openxmlformats.org/officeDocument/2006/relationships/image" Target="../media/image6.png"/><Relationship Id="rId21" Type="http://schemas.openxmlformats.org/officeDocument/2006/relationships/image" Target="../media/image24.png"/><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20.png"/><Relationship Id="rId25" Type="http://schemas.openxmlformats.org/officeDocument/2006/relationships/image" Target="../media/image28.png"/><Relationship Id="rId2" Type="http://schemas.openxmlformats.org/officeDocument/2006/relationships/image" Target="../media/image5.png"/><Relationship Id="rId16" Type="http://schemas.openxmlformats.org/officeDocument/2006/relationships/image" Target="../media/image19.png"/><Relationship Id="rId20" Type="http://schemas.openxmlformats.org/officeDocument/2006/relationships/image" Target="../media/image23.png"/><Relationship Id="rId29"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24" Type="http://schemas.openxmlformats.org/officeDocument/2006/relationships/image" Target="../media/image27.png"/><Relationship Id="rId5" Type="http://schemas.openxmlformats.org/officeDocument/2006/relationships/image" Target="../media/image8.png"/><Relationship Id="rId15" Type="http://schemas.openxmlformats.org/officeDocument/2006/relationships/image" Target="../media/image18.png"/><Relationship Id="rId23" Type="http://schemas.openxmlformats.org/officeDocument/2006/relationships/image" Target="../media/image26.png"/><Relationship Id="rId28" Type="http://schemas.openxmlformats.org/officeDocument/2006/relationships/image" Target="../media/image31.png"/><Relationship Id="rId10" Type="http://schemas.openxmlformats.org/officeDocument/2006/relationships/image" Target="../media/image13.png"/><Relationship Id="rId19" Type="http://schemas.openxmlformats.org/officeDocument/2006/relationships/image" Target="../media/image22.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 Id="rId22" Type="http://schemas.openxmlformats.org/officeDocument/2006/relationships/image" Target="../media/image25.png"/><Relationship Id="rId27" Type="http://schemas.openxmlformats.org/officeDocument/2006/relationships/image" Target="../media/image30.png"/></Relationships>
</file>

<file path=ppt/slides/_rels/slide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0D653A-97BF-4F4D-BD7C-4DB6C0842201}"/>
              </a:ext>
            </a:extLst>
          </p:cNvPr>
          <p:cNvSpPr>
            <a:spLocks noGrp="1"/>
          </p:cNvSpPr>
          <p:nvPr>
            <p:ph type="ctrTitle"/>
          </p:nvPr>
        </p:nvSpPr>
        <p:spPr/>
        <p:txBody>
          <a:bodyPr/>
          <a:lstStyle/>
          <a:p>
            <a:r>
              <a:rPr lang="ja-JP" altLang="en-US" dirty="0"/>
              <a:t>二分探索</a:t>
            </a:r>
            <a:br>
              <a:rPr lang="en-US" altLang="ja-JP" dirty="0"/>
            </a:br>
            <a:r>
              <a:rPr lang="en-US" altLang="ja-JP" sz="3200" dirty="0"/>
              <a:t> </a:t>
            </a:r>
            <a:r>
              <a:rPr lang="ja-JP" altLang="en-US" sz="3200" dirty="0"/>
              <a:t>境界を高速に探索する</a:t>
            </a:r>
            <a:endParaRPr kumimoji="1" lang="ja-JP" altLang="en-US" dirty="0"/>
          </a:p>
        </p:txBody>
      </p:sp>
      <p:sp>
        <p:nvSpPr>
          <p:cNvPr id="3" name="字幕 2">
            <a:extLst>
              <a:ext uri="{FF2B5EF4-FFF2-40B4-BE49-F238E27FC236}">
                <a16:creationId xmlns:a16="http://schemas.microsoft.com/office/drawing/2014/main" id="{CFBB0319-0115-41C3-B83A-ACE136331391}"/>
              </a:ext>
            </a:extLst>
          </p:cNvPr>
          <p:cNvSpPr>
            <a:spLocks noGrp="1"/>
          </p:cNvSpPr>
          <p:nvPr>
            <p:ph type="subTitle" idx="1"/>
          </p:nvPr>
        </p:nvSpPr>
        <p:spPr/>
        <p:txBody>
          <a:bodyPr/>
          <a:lstStyle/>
          <a:p>
            <a:r>
              <a:rPr lang="en-US" altLang="ja-JP" dirty="0"/>
              <a:t>k</a:t>
            </a:r>
            <a:r>
              <a:rPr kumimoji="1" lang="en-US" altLang="ja-JP" dirty="0"/>
              <a:t>ya (@tsaayk)</a:t>
            </a:r>
          </a:p>
          <a:p>
            <a:r>
              <a:rPr lang="en-US" altLang="ja-JP" dirty="0"/>
              <a:t>TMU-CS B4</a:t>
            </a:r>
          </a:p>
          <a:p>
            <a:r>
              <a:rPr kumimoji="1" lang="en-US" altLang="ja-JP" dirty="0"/>
              <a:t>April 30, 2022</a:t>
            </a:r>
            <a:endParaRPr kumimoji="1" lang="ja-JP" altLang="en-US" dirty="0"/>
          </a:p>
        </p:txBody>
      </p:sp>
    </p:spTree>
    <p:extLst>
      <p:ext uri="{BB962C8B-B14F-4D97-AF65-F5344CB8AC3E}">
        <p14:creationId xmlns:p14="http://schemas.microsoft.com/office/powerpoint/2010/main" val="13228012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D3CF20-65C8-437F-93E8-BC0386AA02E6}"/>
              </a:ext>
            </a:extLst>
          </p:cNvPr>
          <p:cNvSpPr>
            <a:spLocks noGrp="1"/>
          </p:cNvSpPr>
          <p:nvPr>
            <p:ph type="title"/>
          </p:nvPr>
        </p:nvSpPr>
        <p:spPr/>
        <p:txBody>
          <a:bodyPr/>
          <a:lstStyle/>
          <a:p>
            <a:r>
              <a:rPr kumimoji="1" lang="ja-JP" altLang="en-US" dirty="0"/>
              <a:t>実装</a:t>
            </a:r>
            <a:r>
              <a:rPr lang="ja-JP" altLang="en-US" dirty="0"/>
              <a:t>：</a:t>
            </a:r>
            <a:r>
              <a:rPr kumimoji="1" lang="ja-JP" altLang="en-US" dirty="0"/>
              <a:t>テクニック</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F008AF0D-158F-4DE2-875C-88DA9744D329}"/>
                  </a:ext>
                </a:extLst>
              </p:cNvPr>
              <p:cNvSpPr>
                <a:spLocks noGrp="1"/>
              </p:cNvSpPr>
              <p:nvPr>
                <p:ph idx="1"/>
              </p:nvPr>
            </p:nvSpPr>
            <p:spPr>
              <a:xfrm>
                <a:off x="838200" y="1825625"/>
                <a:ext cx="10515600" cy="4351338"/>
              </a:xfrm>
            </p:spPr>
            <p:txBody>
              <a:bodyPr>
                <a:normAutofit/>
              </a:bodyPr>
              <a:lstStyle/>
              <a:p>
                <a:r>
                  <a:rPr lang="ja-JP" altLang="en-US" dirty="0">
                    <a:latin typeface="Cambria Math" panose="02040503050406030204" pitchFamily="18" charset="0"/>
                  </a:rPr>
                  <a:t>探索範囲を半開区間で考える癖をつけると実装が楽になる</a:t>
                </a:r>
                <a:endParaRPr kumimoji="1" lang="en-US" altLang="ja-JP" b="0" i="0" dirty="0">
                  <a:latin typeface="Cambria Math" panose="02040503050406030204" pitchFamily="18" charset="0"/>
                </a:endParaRPr>
              </a:p>
              <a:p>
                <a:pPr lvl="1"/>
                <a:r>
                  <a:rPr lang="ja-JP" altLang="en-US" dirty="0"/>
                  <a:t>閉区間で実装すると全て値を満たしているときに</a:t>
                </a:r>
                <a:r>
                  <a:rPr lang="en-US" altLang="ja-JP" dirty="0"/>
                  <a:t>, </a:t>
                </a:r>
                <a:r>
                  <a:rPr lang="ja-JP" altLang="en-US" dirty="0"/>
                  <a:t>バグる可能性がある</a:t>
                </a:r>
                <a:endParaRPr lang="en-US" altLang="ja-JP" dirty="0"/>
              </a:p>
              <a:p>
                <a:pPr lvl="1"/>
                <a14:m>
                  <m:oMath xmlns:m="http://schemas.openxmlformats.org/officeDocument/2006/math">
                    <m:r>
                      <m:rPr>
                        <m:nor/>
                      </m:rPr>
                      <a:rPr kumimoji="1" lang="en-US" altLang="ja-JP" b="0" i="0" smtClean="0">
                        <a:latin typeface="Cambria Math" panose="02040503050406030204" pitchFamily="18" charset="0"/>
                      </a:rPr>
                      <m:t>left</m:t>
                    </m:r>
                    <m:r>
                      <a:rPr kumimoji="1" lang="en-US" altLang="ja-JP" b="0" i="1" smtClean="0">
                        <a:latin typeface="Cambria Math" panose="02040503050406030204" pitchFamily="18" charset="0"/>
                      </a:rPr>
                      <m:t>,</m:t>
                    </m:r>
                  </m:oMath>
                </a14:m>
                <a:r>
                  <a:rPr kumimoji="1" lang="ja-JP" altLang="en-US" dirty="0"/>
                  <a:t> </a:t>
                </a:r>
                <a14:m>
                  <m:oMath xmlns:m="http://schemas.openxmlformats.org/officeDocument/2006/math">
                    <m:r>
                      <m:rPr>
                        <m:nor/>
                      </m:rPr>
                      <a:rPr kumimoji="1" lang="en-US" altLang="ja-JP" b="0" i="0" dirty="0" smtClean="0">
                        <a:latin typeface="Cambria Math" panose="02040503050406030204" pitchFamily="18" charset="0"/>
                      </a:rPr>
                      <m:t>right</m:t>
                    </m:r>
                  </m:oMath>
                </a14:m>
                <a:r>
                  <a:rPr kumimoji="1" lang="ja-JP" altLang="en-US" dirty="0"/>
                  <a:t> を </a:t>
                </a:r>
                <a14:m>
                  <m:oMath xmlns:m="http://schemas.openxmlformats.org/officeDocument/2006/math">
                    <m:r>
                      <m:rPr>
                        <m:nor/>
                      </m:rPr>
                      <a:rPr kumimoji="1" lang="en-US" altLang="ja-JP" b="0" i="0" smtClean="0">
                        <a:latin typeface="Cambria Math" panose="02040503050406030204" pitchFamily="18" charset="0"/>
                      </a:rPr>
                      <m:t>ok</m:t>
                    </m:r>
                    <m:r>
                      <a:rPr kumimoji="1" lang="en-US" altLang="ja-JP" b="0" i="1" smtClean="0">
                        <a:latin typeface="Cambria Math" panose="02040503050406030204" pitchFamily="18" charset="0"/>
                      </a:rPr>
                      <m:t>,</m:t>
                    </m:r>
                    <m:r>
                      <m:rPr>
                        <m:nor/>
                      </m:rPr>
                      <a:rPr kumimoji="1" lang="en-US" altLang="ja-JP" b="0" i="0" smtClean="0">
                        <a:latin typeface="Cambria Math" panose="02040503050406030204" pitchFamily="18" charset="0"/>
                      </a:rPr>
                      <m:t>ng</m:t>
                    </m:r>
                  </m:oMath>
                </a14:m>
                <a:r>
                  <a:rPr kumimoji="1" lang="ja-JP" altLang="en-US" dirty="0"/>
                  <a:t> という変数名で実装している人も多い</a:t>
                </a:r>
                <a:endParaRPr kumimoji="1" lang="en-US" altLang="ja-JP" dirty="0"/>
              </a:p>
              <a:p>
                <a:pPr lvl="2"/>
                <a:r>
                  <a:rPr lang="ja-JP" altLang="en-US" dirty="0"/>
                  <a:t>条件を満たす</a:t>
                </a:r>
                <a:r>
                  <a:rPr lang="en-US" altLang="ja-JP" dirty="0"/>
                  <a:t>, </a:t>
                </a:r>
                <a:r>
                  <a:rPr lang="ja-JP" altLang="en-US" dirty="0"/>
                  <a:t>満たさない値を示す</a:t>
                </a:r>
                <a:endParaRPr kumimoji="1" lang="ja-JP" altLang="en-US" dirty="0"/>
              </a:p>
              <a:p>
                <a14:m>
                  <m:oMath xmlns:m="http://schemas.openxmlformats.org/officeDocument/2006/math">
                    <m:r>
                      <m:rPr>
                        <m:sty m:val="p"/>
                      </m:rPr>
                      <a:rPr kumimoji="1" lang="en-US" altLang="ja-JP" b="0" i="1" smtClean="0">
                        <a:latin typeface="Cambria Math" panose="02040503050406030204" pitchFamily="18" charset="0"/>
                      </a:rPr>
                      <m:t>W</m:t>
                    </m:r>
                    <m:r>
                      <m:rPr>
                        <m:nor/>
                      </m:rPr>
                      <a:rPr kumimoji="1" lang="en-US" altLang="ja-JP" b="0" i="0" smtClean="0">
                        <a:latin typeface="Cambria Math" panose="02040503050406030204" pitchFamily="18" charset="0"/>
                      </a:rPr>
                      <m:t>hile</m:t>
                    </m:r>
                  </m:oMath>
                </a14:m>
                <a:r>
                  <a:rPr kumimoji="1" lang="ja-JP" altLang="en-US" dirty="0"/>
                  <a:t> 文の終了条件</a:t>
                </a:r>
                <a:r>
                  <a:rPr lang="ja-JP" altLang="en-US" dirty="0"/>
                  <a:t>を常に </a:t>
                </a:r>
                <a14:m>
                  <m:oMath xmlns:m="http://schemas.openxmlformats.org/officeDocument/2006/math">
                    <m:r>
                      <a:rPr lang="en-US" altLang="ja-JP" b="0" i="0" smtClean="0">
                        <a:latin typeface="Cambria Math" panose="02040503050406030204" pitchFamily="18" charset="0"/>
                      </a:rPr>
                      <m:t>|</m:t>
                    </m:r>
                    <m:r>
                      <m:rPr>
                        <m:nor/>
                      </m:rPr>
                      <a:rPr lang="en-US" altLang="ja-JP" b="0" i="0" smtClean="0">
                        <a:latin typeface="Cambria Math" panose="02040503050406030204" pitchFamily="18" charset="0"/>
                      </a:rPr>
                      <m:t>left</m:t>
                    </m:r>
                    <m:r>
                      <a:rPr lang="en-US" altLang="ja-JP" b="0" i="1" smtClean="0">
                        <a:latin typeface="Cambria Math" panose="02040503050406030204" pitchFamily="18" charset="0"/>
                      </a:rPr>
                      <m:t>−</m:t>
                    </m:r>
                    <m:r>
                      <m:rPr>
                        <m:nor/>
                      </m:rPr>
                      <a:rPr lang="en-US" altLang="ja-JP" b="0" i="0" smtClean="0">
                        <a:latin typeface="Cambria Math" panose="02040503050406030204" pitchFamily="18" charset="0"/>
                      </a:rPr>
                      <m:t>right</m:t>
                    </m:r>
                    <m:r>
                      <m:rPr>
                        <m:nor/>
                      </m:rPr>
                      <a:rPr lang="en-US" altLang="ja-JP" b="0" i="0" smtClean="0">
                        <a:latin typeface="Cambria Math" panose="02040503050406030204" pitchFamily="18" charset="0"/>
                      </a:rPr>
                      <m:t>|</m:t>
                    </m:r>
                    <m:r>
                      <a:rPr lang="en-US" altLang="ja-JP" b="0" i="1" smtClean="0">
                        <a:latin typeface="Cambria Math" panose="02040503050406030204" pitchFamily="18" charset="0"/>
                      </a:rPr>
                      <m:t>&gt;1</m:t>
                    </m:r>
                  </m:oMath>
                </a14:m>
                <a:r>
                  <a:rPr kumimoji="1" lang="en-US" altLang="ja-JP" dirty="0"/>
                  <a:t> </a:t>
                </a:r>
                <a:r>
                  <a:rPr kumimoji="1" lang="ja-JP" altLang="en-US" dirty="0"/>
                  <a:t>にしておくと</a:t>
                </a:r>
                <a:r>
                  <a:rPr kumimoji="1" lang="en-US" altLang="ja-JP" dirty="0"/>
                  <a:t>, </a:t>
                </a:r>
                <a:r>
                  <a:rPr lang="ja-JP" altLang="en-US" dirty="0"/>
                  <a:t>どんな問題でも使えるので</a:t>
                </a:r>
                <a:r>
                  <a:rPr lang="en-US" altLang="ja-JP" dirty="0"/>
                  <a:t>, </a:t>
                </a:r>
                <a:r>
                  <a:rPr lang="ja-JP" altLang="en-US" dirty="0"/>
                  <a:t>バグらせにくくなる</a:t>
                </a:r>
                <a:endParaRPr lang="en-US" altLang="ja-JP" dirty="0"/>
              </a:p>
              <a:p>
                <a:pPr lvl="1"/>
                <a:r>
                  <a:rPr kumimoji="1" lang="ja-JP" altLang="en-US" dirty="0"/>
                  <a:t>探索区間が実数領域の場合は使えないので注意</a:t>
                </a:r>
                <a:endParaRPr kumimoji="1" lang="en-US" altLang="ja-JP" dirty="0"/>
              </a:p>
              <a:p>
                <a:pPr lvl="1"/>
                <a:r>
                  <a:rPr kumimoji="1" lang="ja-JP" altLang="en-US" dirty="0"/>
                  <a:t>実数値の二分探索は </a:t>
                </a:r>
                <a14:m>
                  <m:oMath xmlns:m="http://schemas.openxmlformats.org/officeDocument/2006/math">
                    <m:r>
                      <a:rPr kumimoji="1" lang="en-US" altLang="ja-JP" b="0" i="0" smtClean="0">
                        <a:latin typeface="Cambria Math" panose="02040503050406030204" pitchFamily="18" charset="0"/>
                      </a:rPr>
                      <m:t>|</m:t>
                    </m:r>
                    <m:r>
                      <m:rPr>
                        <m:nor/>
                      </m:rPr>
                      <a:rPr kumimoji="1" lang="en-US" altLang="ja-JP" b="0" i="0" smtClean="0">
                        <a:latin typeface="Cambria Math" panose="02040503050406030204" pitchFamily="18" charset="0"/>
                      </a:rPr>
                      <m:t>left</m:t>
                    </m:r>
                    <m:r>
                      <a:rPr kumimoji="1" lang="en-US" altLang="ja-JP" b="0" i="1" smtClean="0">
                        <a:latin typeface="Cambria Math" panose="02040503050406030204" pitchFamily="18" charset="0"/>
                      </a:rPr>
                      <m:t>−</m:t>
                    </m:r>
                    <m:r>
                      <m:rPr>
                        <m:nor/>
                      </m:rPr>
                      <a:rPr kumimoji="1" lang="en-US" altLang="ja-JP" b="0" i="0" smtClean="0">
                        <a:latin typeface="Cambria Math" panose="02040503050406030204" pitchFamily="18" charset="0"/>
                      </a:rPr>
                      <m:t>right</m:t>
                    </m:r>
                    <m:r>
                      <m:rPr>
                        <m:nor/>
                      </m:rPr>
                      <a:rPr kumimoji="1" lang="en-US" altLang="ja-JP" b="0" i="0" smtClean="0">
                        <a:latin typeface="Cambria Math" panose="02040503050406030204" pitchFamily="18" charset="0"/>
                      </a:rPr>
                      <m:t>|&gt;</m:t>
                    </m:r>
                    <m:r>
                      <m:rPr>
                        <m:nor/>
                      </m:rPr>
                      <a:rPr kumimoji="1" lang="en-US" altLang="ja-JP" b="0" i="0" smtClean="0">
                        <a:latin typeface="Cambria Math" panose="02040503050406030204" pitchFamily="18" charset="0"/>
                      </a:rPr>
                      <m:t>EPS</m:t>
                    </m:r>
                  </m:oMath>
                </a14:m>
                <a:r>
                  <a:rPr kumimoji="1" lang="en-US" altLang="ja-JP" dirty="0"/>
                  <a:t> </a:t>
                </a:r>
                <a:r>
                  <a:rPr kumimoji="1" lang="ja-JP" altLang="en-US" dirty="0"/>
                  <a:t>にする</a:t>
                </a:r>
                <a:endParaRPr kumimoji="1" lang="en-US" altLang="ja-JP" dirty="0"/>
              </a:p>
              <a:p>
                <a:pPr lvl="2"/>
                <a14:m>
                  <m:oMath xmlns:m="http://schemas.openxmlformats.org/officeDocument/2006/math">
                    <m:r>
                      <m:rPr>
                        <m:nor/>
                      </m:rPr>
                      <a:rPr kumimoji="1" lang="en-US" altLang="ja-JP" b="0" i="0" smtClean="0">
                        <a:latin typeface="Cambria Math" panose="02040503050406030204" pitchFamily="18" charset="0"/>
                      </a:rPr>
                      <m:t>EPS</m:t>
                    </m:r>
                  </m:oMath>
                </a14:m>
                <a:r>
                  <a:rPr kumimoji="1" lang="en-US" altLang="ja-JP" dirty="0"/>
                  <a:t> : </a:t>
                </a:r>
                <a:r>
                  <a:rPr kumimoji="1" lang="ja-JP" altLang="en-US" dirty="0"/>
                  <a:t>自分で定義した限りなく小さい値 </a:t>
                </a:r>
                <a:r>
                  <a:rPr kumimoji="1" lang="en-US" altLang="ja-JP" dirty="0"/>
                  <a:t>(</a:t>
                </a:r>
                <a14:m>
                  <m:oMath xmlns:m="http://schemas.openxmlformats.org/officeDocument/2006/math">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10</m:t>
                        </m:r>
                      </m:e>
                      <m:sup>
                        <m:r>
                          <a:rPr kumimoji="1" lang="en-US" altLang="ja-JP" b="0" i="1" smtClean="0">
                            <a:latin typeface="Cambria Math" panose="02040503050406030204" pitchFamily="18" charset="0"/>
                          </a:rPr>
                          <m:t>−6</m:t>
                        </m:r>
                      </m:sup>
                    </m:sSup>
                  </m:oMath>
                </a14:m>
                <a:r>
                  <a:rPr kumimoji="1" lang="en-US" altLang="ja-JP" dirty="0"/>
                  <a:t> </a:t>
                </a:r>
                <a:r>
                  <a:rPr kumimoji="1" lang="ja-JP" altLang="en-US" dirty="0"/>
                  <a:t>など</a:t>
                </a:r>
                <a:r>
                  <a:rPr kumimoji="1" lang="en-US" altLang="ja-JP" dirty="0"/>
                  <a:t>)</a:t>
                </a:r>
              </a:p>
              <a:p>
                <a:pPr lvl="1"/>
                <a14:m>
                  <m:oMath xmlns:m="http://schemas.openxmlformats.org/officeDocument/2006/math">
                    <m:r>
                      <m:rPr>
                        <m:nor/>
                      </m:rPr>
                      <a:rPr kumimoji="1" lang="en-US" altLang="ja-JP" b="0" i="0" smtClean="0">
                        <a:latin typeface="Cambria Math" panose="02040503050406030204" pitchFamily="18" charset="0"/>
                      </a:rPr>
                      <m:t>left</m:t>
                    </m:r>
                    <m:r>
                      <a:rPr kumimoji="1" lang="en-US" altLang="ja-JP" b="0" i="1" smtClean="0">
                        <a:latin typeface="Cambria Math" panose="02040503050406030204" pitchFamily="18" charset="0"/>
                      </a:rPr>
                      <m:t>==</m:t>
                    </m:r>
                    <m:r>
                      <m:rPr>
                        <m:nor/>
                      </m:rPr>
                      <a:rPr kumimoji="1" lang="en-US" altLang="ja-JP" b="0" i="0" smtClean="0">
                        <a:latin typeface="Cambria Math" panose="02040503050406030204" pitchFamily="18" charset="0"/>
                      </a:rPr>
                      <m:t>right</m:t>
                    </m:r>
                  </m:oMath>
                </a14:m>
                <a:r>
                  <a:rPr kumimoji="1" lang="en-US" altLang="ja-JP" dirty="0"/>
                  <a:t> </a:t>
                </a:r>
                <a:r>
                  <a:rPr kumimoji="1" lang="ja-JP" altLang="en-US" dirty="0"/>
                  <a:t>はバグる</a:t>
                </a:r>
                <a:endParaRPr kumimoji="1" lang="en-US" altLang="ja-JP" dirty="0"/>
              </a:p>
              <a:p>
                <a:pPr lvl="2"/>
                <a:r>
                  <a:rPr lang="ja-JP" altLang="en-US" dirty="0"/>
                  <a:t>詳しくは浮動小数点数の誤差などで検索</a:t>
                </a:r>
                <a:endParaRPr kumimoji="1" lang="en-US" altLang="ja-JP" dirty="0"/>
              </a:p>
              <a:p>
                <a:pPr lvl="2"/>
                <a:endParaRPr kumimoji="1" lang="en-US" altLang="ja-JP" dirty="0"/>
              </a:p>
            </p:txBody>
          </p:sp>
        </mc:Choice>
        <mc:Fallback>
          <p:sp>
            <p:nvSpPr>
              <p:cNvPr id="3" name="コンテンツ プレースホルダー 2">
                <a:extLst>
                  <a:ext uri="{FF2B5EF4-FFF2-40B4-BE49-F238E27FC236}">
                    <a16:creationId xmlns:a16="http://schemas.microsoft.com/office/drawing/2014/main" id="{F008AF0D-158F-4DE2-875C-88DA9744D329}"/>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043" t="-2241" r="-580" b="-2521"/>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9DFBB11B-D738-4905-B118-DD47E31BCFDB}"/>
              </a:ext>
            </a:extLst>
          </p:cNvPr>
          <p:cNvSpPr>
            <a:spLocks noGrp="1"/>
          </p:cNvSpPr>
          <p:nvPr>
            <p:ph type="sldNum" sz="quarter" idx="12"/>
          </p:nvPr>
        </p:nvSpPr>
        <p:spPr/>
        <p:txBody>
          <a:bodyPr/>
          <a:lstStyle/>
          <a:p>
            <a:fld id="{D9CD8C80-C47C-41F3-AB8E-2337070D9141}" type="slidenum">
              <a:rPr kumimoji="1" lang="ja-JP" altLang="en-US" smtClean="0"/>
              <a:t>10</a:t>
            </a:fld>
            <a:endParaRPr kumimoji="1" lang="ja-JP" altLang="en-US" dirty="0"/>
          </a:p>
        </p:txBody>
      </p:sp>
    </p:spTree>
    <p:extLst>
      <p:ext uri="{BB962C8B-B14F-4D97-AF65-F5344CB8AC3E}">
        <p14:creationId xmlns:p14="http://schemas.microsoft.com/office/powerpoint/2010/main" val="3470588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7CC433-5769-4619-9685-7D627D009ECC}"/>
              </a:ext>
            </a:extLst>
          </p:cNvPr>
          <p:cNvSpPr>
            <a:spLocks noGrp="1"/>
          </p:cNvSpPr>
          <p:nvPr>
            <p:ph type="title"/>
          </p:nvPr>
        </p:nvSpPr>
        <p:spPr/>
        <p:txBody>
          <a:bodyPr/>
          <a:lstStyle/>
          <a:p>
            <a:r>
              <a:rPr kumimoji="1" lang="ja-JP" altLang="en-US" dirty="0"/>
              <a:t>例題</a:t>
            </a:r>
          </a:p>
        </p:txBody>
      </p:sp>
      <p:sp>
        <p:nvSpPr>
          <p:cNvPr id="3" name="コンテンツ プレースホルダー 2">
            <a:extLst>
              <a:ext uri="{FF2B5EF4-FFF2-40B4-BE49-F238E27FC236}">
                <a16:creationId xmlns:a16="http://schemas.microsoft.com/office/drawing/2014/main" id="{89AD10F0-B601-4824-A4F2-B26F0449F301}"/>
              </a:ext>
            </a:extLst>
          </p:cNvPr>
          <p:cNvSpPr>
            <a:spLocks noGrp="1"/>
          </p:cNvSpPr>
          <p:nvPr>
            <p:ph idx="1"/>
          </p:nvPr>
        </p:nvSpPr>
        <p:spPr/>
        <p:txBody>
          <a:bodyPr/>
          <a:lstStyle/>
          <a:p>
            <a:pPr marL="0" indent="0">
              <a:buNone/>
            </a:pPr>
            <a:r>
              <a:rPr kumimoji="1" lang="ja-JP" altLang="en-US" dirty="0">
                <a:hlinkClick r:id="rId2"/>
              </a:rPr>
              <a:t>典型アルゴリズム問題集 </a:t>
            </a:r>
            <a:r>
              <a:rPr kumimoji="1" lang="en-US" altLang="ja-JP" dirty="0">
                <a:hlinkClick r:id="rId2"/>
              </a:rPr>
              <a:t>A - </a:t>
            </a:r>
            <a:r>
              <a:rPr kumimoji="1" lang="ja-JP" altLang="en-US" dirty="0">
                <a:hlinkClick r:id="rId2"/>
              </a:rPr>
              <a:t>二分探索の練習問題</a:t>
            </a:r>
            <a:endParaRPr kumimoji="1" lang="en-US" altLang="ja-JP" dirty="0"/>
          </a:p>
          <a:p>
            <a:r>
              <a:rPr lang="ja-JP" altLang="en-US" sz="2400" dirty="0"/>
              <a:t>スライドの初めに出てきた問題</a:t>
            </a:r>
            <a:endParaRPr lang="en-US" altLang="ja-JP" sz="2400" dirty="0"/>
          </a:p>
          <a:p>
            <a:r>
              <a:rPr kumimoji="1" lang="ja-JP" altLang="en-US" sz="2400" dirty="0"/>
              <a:t>二分探索で解いてみてください</a:t>
            </a:r>
            <a:endParaRPr kumimoji="1" lang="en-US" altLang="ja-JP" sz="2400" dirty="0"/>
          </a:p>
          <a:p>
            <a:pPr marL="0" indent="0">
              <a:buNone/>
            </a:pPr>
            <a:endParaRPr kumimoji="1" lang="en-US" altLang="ja-JP" sz="2400" dirty="0"/>
          </a:p>
          <a:p>
            <a:r>
              <a:rPr lang="ja-JP" altLang="en-US" sz="2000" dirty="0"/>
              <a:t>回答例 </a:t>
            </a:r>
            <a:r>
              <a:rPr lang="en-US" altLang="ja-JP" sz="2000" dirty="0"/>
              <a:t>C++ : </a:t>
            </a:r>
            <a:r>
              <a:rPr lang="en-US" altLang="ja-JP" sz="2000" dirty="0">
                <a:hlinkClick r:id="rId3"/>
              </a:rPr>
              <a:t>https://atcoder.jp/contests/typical-algorithm/submissions/31326450</a:t>
            </a:r>
            <a:endParaRPr lang="en-US" altLang="ja-JP" sz="2000" dirty="0"/>
          </a:p>
          <a:p>
            <a:r>
              <a:rPr kumimoji="1" lang="ja-JP" altLang="en-US" sz="2000" dirty="0"/>
              <a:t>回答例 </a:t>
            </a:r>
            <a:r>
              <a:rPr kumimoji="1" lang="en-US" altLang="ja-JP" sz="2000" dirty="0"/>
              <a:t>Python : </a:t>
            </a:r>
            <a:r>
              <a:rPr kumimoji="1" lang="en-US" altLang="ja-JP" sz="2000" dirty="0">
                <a:hlinkClick r:id="rId4"/>
              </a:rPr>
              <a:t>https://atcoder.jp/contests/typical-algorithm/submissions/31326512</a:t>
            </a:r>
            <a:endParaRPr kumimoji="1" lang="ja-JP" altLang="en-US" sz="2000" dirty="0"/>
          </a:p>
        </p:txBody>
      </p:sp>
      <p:sp>
        <p:nvSpPr>
          <p:cNvPr id="4" name="スライド番号プレースホルダー 3">
            <a:extLst>
              <a:ext uri="{FF2B5EF4-FFF2-40B4-BE49-F238E27FC236}">
                <a16:creationId xmlns:a16="http://schemas.microsoft.com/office/drawing/2014/main" id="{95D6EA33-ED5A-4121-A0FB-7D33C92CF8D7}"/>
              </a:ext>
            </a:extLst>
          </p:cNvPr>
          <p:cNvSpPr>
            <a:spLocks noGrp="1"/>
          </p:cNvSpPr>
          <p:nvPr>
            <p:ph type="sldNum" sz="quarter" idx="12"/>
          </p:nvPr>
        </p:nvSpPr>
        <p:spPr/>
        <p:txBody>
          <a:bodyPr/>
          <a:lstStyle/>
          <a:p>
            <a:fld id="{D9CD8C80-C47C-41F3-AB8E-2337070D9141}" type="slidenum">
              <a:rPr kumimoji="1" lang="ja-JP" altLang="en-US" smtClean="0"/>
              <a:t>11</a:t>
            </a:fld>
            <a:endParaRPr kumimoji="1" lang="ja-JP" altLang="en-US" dirty="0"/>
          </a:p>
        </p:txBody>
      </p:sp>
    </p:spTree>
    <p:extLst>
      <p:ext uri="{BB962C8B-B14F-4D97-AF65-F5344CB8AC3E}">
        <p14:creationId xmlns:p14="http://schemas.microsoft.com/office/powerpoint/2010/main" val="3793829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FB160E-2252-4030-85B3-4DA188E5725F}"/>
              </a:ext>
            </a:extLst>
          </p:cNvPr>
          <p:cNvSpPr>
            <a:spLocks noGrp="1"/>
          </p:cNvSpPr>
          <p:nvPr>
            <p:ph type="title"/>
          </p:nvPr>
        </p:nvSpPr>
        <p:spPr/>
        <p:txBody>
          <a:bodyPr/>
          <a:lstStyle/>
          <a:p>
            <a:r>
              <a:rPr kumimoji="1" lang="ja-JP" altLang="en-US" dirty="0"/>
              <a:t>例題</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8304AEBE-6249-4D87-8492-4742999E7B60}"/>
                  </a:ext>
                </a:extLst>
              </p:cNvPr>
              <p:cNvSpPr>
                <a:spLocks noGrp="1"/>
              </p:cNvSpPr>
              <p:nvPr>
                <p:ph idx="1"/>
              </p:nvPr>
            </p:nvSpPr>
            <p:spPr/>
            <p:txBody>
              <a:bodyPr>
                <a:normAutofit/>
              </a:bodyPr>
              <a:lstStyle/>
              <a:p>
                <a:pPr marL="0" indent="0">
                  <a:buNone/>
                </a:pPr>
                <a:r>
                  <a:rPr kumimoji="1" lang="en-US" altLang="ja-JP" dirty="0">
                    <a:hlinkClick r:id="rId2"/>
                  </a:rPr>
                  <a:t>ABC246 D - 2-variable Function</a:t>
                </a:r>
                <a:endParaRPr kumimoji="1" lang="en-US" altLang="ja-JP" dirty="0"/>
              </a:p>
              <a:p>
                <a:r>
                  <a:rPr kumimoji="1" lang="ja-JP" altLang="en-US" sz="2400" dirty="0"/>
                  <a:t>非負整数 </a:t>
                </a:r>
                <a14:m>
                  <m:oMath xmlns:m="http://schemas.openxmlformats.org/officeDocument/2006/math">
                    <m:r>
                      <a:rPr kumimoji="1" lang="en-US" altLang="ja-JP" sz="2400" b="0" i="1" smtClean="0">
                        <a:latin typeface="Cambria Math" panose="02040503050406030204" pitchFamily="18" charset="0"/>
                      </a:rPr>
                      <m:t>𝑎</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𝑏</m:t>
                    </m:r>
                  </m:oMath>
                </a14:m>
                <a:r>
                  <a:rPr kumimoji="1" lang="ja-JP" altLang="en-US" sz="2400" dirty="0"/>
                  <a:t> </a:t>
                </a:r>
                <a:r>
                  <a:rPr lang="ja-JP" altLang="en-US" sz="2400" dirty="0"/>
                  <a:t>を用いて </a:t>
                </a:r>
                <a14:m>
                  <m:oMath xmlns:m="http://schemas.openxmlformats.org/officeDocument/2006/math">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𝑎</m:t>
                        </m:r>
                      </m:e>
                      <m:sup>
                        <m:r>
                          <a:rPr lang="en-US" altLang="ja-JP" sz="2400" b="0" i="1" smtClean="0">
                            <a:latin typeface="Cambria Math" panose="02040503050406030204" pitchFamily="18" charset="0"/>
                          </a:rPr>
                          <m:t>3</m:t>
                        </m:r>
                      </m:sup>
                    </m:sSup>
                    <m:r>
                      <a:rPr lang="en-US" altLang="ja-JP" sz="2400" b="0" i="1" smtClean="0">
                        <a:latin typeface="Cambria Math" panose="02040503050406030204" pitchFamily="18" charset="0"/>
                      </a:rPr>
                      <m:t>+</m:t>
                    </m:r>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𝑎</m:t>
                        </m:r>
                      </m:e>
                      <m:sup>
                        <m:r>
                          <a:rPr lang="en-US" altLang="ja-JP" sz="2400" b="0" i="1" smtClean="0">
                            <a:latin typeface="Cambria Math" panose="02040503050406030204" pitchFamily="18" charset="0"/>
                          </a:rPr>
                          <m:t>2</m:t>
                        </m:r>
                      </m:sup>
                    </m:sSup>
                    <m:r>
                      <a:rPr lang="en-US" altLang="ja-JP" sz="2400" b="0" i="1" smtClean="0">
                        <a:latin typeface="Cambria Math" panose="02040503050406030204" pitchFamily="18" charset="0"/>
                      </a:rPr>
                      <m:t>𝑏</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𝑎</m:t>
                    </m:r>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𝑏</m:t>
                        </m:r>
                      </m:e>
                      <m:sup>
                        <m:r>
                          <a:rPr lang="en-US" altLang="ja-JP" sz="2400" b="0" i="1" smtClean="0">
                            <a:latin typeface="Cambria Math" panose="02040503050406030204" pitchFamily="18" charset="0"/>
                          </a:rPr>
                          <m:t>2</m:t>
                        </m:r>
                      </m:sup>
                    </m:sSup>
                    <m:r>
                      <a:rPr lang="en-US" altLang="ja-JP" sz="2400" b="0" i="1" smtClean="0">
                        <a:latin typeface="Cambria Math" panose="02040503050406030204" pitchFamily="18" charset="0"/>
                      </a:rPr>
                      <m:t>+</m:t>
                    </m:r>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𝑏</m:t>
                        </m:r>
                      </m:e>
                      <m:sup>
                        <m:r>
                          <a:rPr lang="en-US" altLang="ja-JP" sz="2400" b="0" i="1" smtClean="0">
                            <a:latin typeface="Cambria Math" panose="02040503050406030204" pitchFamily="18" charset="0"/>
                          </a:rPr>
                          <m:t>3</m:t>
                        </m:r>
                      </m:sup>
                    </m:sSup>
                  </m:oMath>
                </a14:m>
                <a:r>
                  <a:rPr kumimoji="1" lang="ja-JP" altLang="en-US" sz="2400" dirty="0"/>
                  <a:t> と表せる </a:t>
                </a:r>
                <a14:m>
                  <m:oMath xmlns:m="http://schemas.openxmlformats.org/officeDocument/2006/math">
                    <m:r>
                      <a:rPr kumimoji="1" lang="en-US" altLang="ja-JP" sz="2400" b="0" i="1" smtClean="0">
                        <a:latin typeface="Cambria Math" panose="02040503050406030204" pitchFamily="18" charset="0"/>
                      </a:rPr>
                      <m:t>𝑁</m:t>
                    </m:r>
                  </m:oMath>
                </a14:m>
                <a:r>
                  <a:rPr kumimoji="1" lang="ja-JP" altLang="en-US" sz="2400" dirty="0"/>
                  <a:t> 以上の数の最小値を求める問題</a:t>
                </a:r>
                <a:endParaRPr kumimoji="1" lang="en-US" altLang="ja-JP" sz="2400" dirty="0"/>
              </a:p>
              <a:p>
                <a14:m>
                  <m:oMath xmlns:m="http://schemas.openxmlformats.org/officeDocument/2006/math">
                    <m:r>
                      <a:rPr kumimoji="1" lang="en-US" altLang="ja-JP" sz="2400" b="0" i="1" smtClean="0">
                        <a:latin typeface="Cambria Math" panose="02040503050406030204" pitchFamily="18" charset="0"/>
                      </a:rPr>
                      <m:t>𝑎</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𝑏</m:t>
                    </m:r>
                  </m:oMath>
                </a14:m>
                <a:r>
                  <a:rPr kumimoji="1" lang="ja-JP" altLang="en-US" sz="2400" dirty="0"/>
                  <a:t> 両方を全探索すると間に合わないが</a:t>
                </a:r>
                <a:r>
                  <a:rPr kumimoji="1" lang="en-US" altLang="ja-JP" sz="2400" dirty="0"/>
                  <a:t>, </a:t>
                </a:r>
                <a:r>
                  <a:rPr kumimoji="1" lang="ja-JP" altLang="en-US" sz="2400" dirty="0"/>
                  <a:t>片方を固定すると単調性が見えてくる</a:t>
                </a:r>
                <a:endParaRPr kumimoji="1" lang="en-US" altLang="ja-JP" sz="2400" dirty="0"/>
              </a:p>
              <a:p>
                <a:r>
                  <a:rPr kumimoji="1" lang="ja-JP" altLang="en-US" sz="2400" dirty="0"/>
                  <a:t>「パラメータが複数ある場合はどれか一つを固定する」も競プロ頻出のテクニック</a:t>
                </a:r>
                <a:endParaRPr kumimoji="1" lang="en-US" altLang="ja-JP" sz="2400" dirty="0"/>
              </a:p>
              <a:p>
                <a:pPr marL="0" indent="0">
                  <a:buNone/>
                </a:pPr>
                <a:endParaRPr kumimoji="1" lang="en-US" altLang="ja-JP" sz="2600" dirty="0"/>
              </a:p>
              <a:p>
                <a:r>
                  <a:rPr lang="ja-JP" altLang="en-US" sz="2200" dirty="0"/>
                  <a:t>回答例 </a:t>
                </a:r>
                <a:r>
                  <a:rPr lang="en-US" altLang="ja-JP" sz="2200" dirty="0"/>
                  <a:t>C++ : </a:t>
                </a:r>
                <a:r>
                  <a:rPr lang="en-US" altLang="ja-JP" sz="2200" dirty="0">
                    <a:hlinkClick r:id="rId3"/>
                  </a:rPr>
                  <a:t>https://atcoder.jp/contests/abc246/submissions/31326951</a:t>
                </a:r>
                <a:endParaRPr lang="en-US" altLang="ja-JP" sz="2200" dirty="0"/>
              </a:p>
              <a:p>
                <a:r>
                  <a:rPr kumimoji="1" lang="ja-JP" altLang="en-US" sz="2200" dirty="0"/>
                  <a:t>回答例 </a:t>
                </a:r>
                <a:r>
                  <a:rPr kumimoji="1" lang="en-US" altLang="ja-JP" sz="2200" dirty="0"/>
                  <a:t>Python : </a:t>
                </a:r>
                <a:r>
                  <a:rPr kumimoji="1" lang="en-US" altLang="ja-JP" sz="2200" dirty="0">
                    <a:hlinkClick r:id="rId4"/>
                  </a:rPr>
                  <a:t>https://atcoder.jp/contests/abc246/submissions/31327086</a:t>
                </a:r>
                <a:endParaRPr kumimoji="1" lang="ja-JP" altLang="en-US" sz="2200" dirty="0"/>
              </a:p>
            </p:txBody>
          </p:sp>
        </mc:Choice>
        <mc:Fallback>
          <p:sp>
            <p:nvSpPr>
              <p:cNvPr id="3" name="コンテンツ プレースホルダー 2">
                <a:extLst>
                  <a:ext uri="{FF2B5EF4-FFF2-40B4-BE49-F238E27FC236}">
                    <a16:creationId xmlns:a16="http://schemas.microsoft.com/office/drawing/2014/main" id="{8304AEBE-6249-4D87-8492-4742999E7B60}"/>
                  </a:ext>
                </a:extLst>
              </p:cNvPr>
              <p:cNvSpPr>
                <a:spLocks noGrp="1" noRot="1" noChangeAspect="1" noMove="1" noResize="1" noEditPoints="1" noAdjustHandles="1" noChangeArrowheads="1" noChangeShapeType="1" noTextEdit="1"/>
              </p:cNvSpPr>
              <p:nvPr>
                <p:ph idx="1"/>
              </p:nvPr>
            </p:nvSpPr>
            <p:spPr>
              <a:blipFill>
                <a:blip r:embed="rId5"/>
                <a:stretch>
                  <a:fillRect l="-1217" t="-2241" r="-464"/>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5F5661F8-6BA1-4D41-8294-CEB11329FE85}"/>
              </a:ext>
            </a:extLst>
          </p:cNvPr>
          <p:cNvSpPr>
            <a:spLocks noGrp="1"/>
          </p:cNvSpPr>
          <p:nvPr>
            <p:ph type="sldNum" sz="quarter" idx="12"/>
          </p:nvPr>
        </p:nvSpPr>
        <p:spPr/>
        <p:txBody>
          <a:bodyPr/>
          <a:lstStyle/>
          <a:p>
            <a:fld id="{D9CD8C80-C47C-41F3-AB8E-2337070D9141}" type="slidenum">
              <a:rPr kumimoji="1" lang="ja-JP" altLang="en-US" smtClean="0"/>
              <a:t>12</a:t>
            </a:fld>
            <a:endParaRPr kumimoji="1" lang="ja-JP" altLang="en-US" dirty="0"/>
          </a:p>
        </p:txBody>
      </p:sp>
    </p:spTree>
    <p:extLst>
      <p:ext uri="{BB962C8B-B14F-4D97-AF65-F5344CB8AC3E}">
        <p14:creationId xmlns:p14="http://schemas.microsoft.com/office/powerpoint/2010/main" val="796888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9DC79F-35FE-4FC9-889B-F440B6E3D9CD}"/>
              </a:ext>
            </a:extLst>
          </p:cNvPr>
          <p:cNvSpPr>
            <a:spLocks noGrp="1"/>
          </p:cNvSpPr>
          <p:nvPr>
            <p:ph type="title"/>
          </p:nvPr>
        </p:nvSpPr>
        <p:spPr/>
        <p:txBody>
          <a:bodyPr/>
          <a:lstStyle/>
          <a:p>
            <a:r>
              <a:rPr kumimoji="1" lang="ja-JP" altLang="en-US" dirty="0"/>
              <a:t>例題</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85F4D9DE-DC0F-4F08-8AD2-820FDAB402D7}"/>
                  </a:ext>
                </a:extLst>
              </p:cNvPr>
              <p:cNvSpPr>
                <a:spLocks noGrp="1"/>
              </p:cNvSpPr>
              <p:nvPr>
                <p:ph idx="1"/>
              </p:nvPr>
            </p:nvSpPr>
            <p:spPr/>
            <p:txBody>
              <a:bodyPr>
                <a:normAutofit/>
              </a:bodyPr>
              <a:lstStyle/>
              <a:p>
                <a:pPr marL="0" indent="0">
                  <a:buNone/>
                </a:pPr>
                <a:r>
                  <a:rPr kumimoji="1" lang="ja-JP" altLang="en-US" dirty="0">
                    <a:hlinkClick r:id="rId2"/>
                  </a:rPr>
                  <a:t>競プロ典型 </a:t>
                </a:r>
                <a:r>
                  <a:rPr kumimoji="1" lang="en-US" altLang="ja-JP" dirty="0">
                    <a:hlinkClick r:id="rId2"/>
                  </a:rPr>
                  <a:t>90 </a:t>
                </a:r>
                <a:r>
                  <a:rPr kumimoji="1" lang="ja-JP" altLang="en-US" dirty="0">
                    <a:hlinkClick r:id="rId2"/>
                  </a:rPr>
                  <a:t>問 </a:t>
                </a:r>
                <a:r>
                  <a:rPr kumimoji="1" lang="en-US" altLang="ja-JP" dirty="0">
                    <a:hlinkClick r:id="rId2"/>
                  </a:rPr>
                  <a:t>007 - CP Classes</a:t>
                </a:r>
                <a:r>
                  <a:rPr kumimoji="1" lang="ja-JP" altLang="en-US" dirty="0">
                    <a:hlinkClick r:id="rId2"/>
                  </a:rPr>
                  <a:t>（★</a:t>
                </a:r>
                <a:r>
                  <a:rPr kumimoji="1" lang="en-US" altLang="ja-JP" dirty="0">
                    <a:hlinkClick r:id="rId2"/>
                  </a:rPr>
                  <a:t>3</a:t>
                </a:r>
                <a:r>
                  <a:rPr kumimoji="1" lang="ja-JP" altLang="en-US" dirty="0">
                    <a:hlinkClick r:id="rId2"/>
                  </a:rPr>
                  <a:t>）</a:t>
                </a:r>
                <a:endParaRPr kumimoji="1" lang="en-US" altLang="ja-JP" dirty="0"/>
              </a:p>
              <a:p>
                <a:r>
                  <a:rPr kumimoji="1" lang="ja-JP" altLang="en-US" sz="2400" dirty="0"/>
                  <a:t>配列 </a:t>
                </a:r>
                <a14:m>
                  <m:oMath xmlns:m="http://schemas.openxmlformats.org/officeDocument/2006/math">
                    <m:r>
                      <a:rPr kumimoji="1" lang="en-US" altLang="ja-JP" sz="2400" b="0" i="1" smtClean="0">
                        <a:latin typeface="Cambria Math" panose="02040503050406030204" pitchFamily="18" charset="0"/>
                      </a:rPr>
                      <m:t>𝐴</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𝐴</m:t>
                        </m:r>
                      </m:e>
                      <m:sub>
                        <m:r>
                          <a:rPr kumimoji="1" lang="en-US" altLang="ja-JP" sz="2400" b="0" i="1" smtClean="0">
                            <a:latin typeface="Cambria Math" panose="02040503050406030204" pitchFamily="18" charset="0"/>
                          </a:rPr>
                          <m:t>0</m:t>
                        </m:r>
                      </m:sub>
                    </m:sSub>
                    <m:r>
                      <a:rPr kumimoji="1" lang="en-US" altLang="ja-JP" sz="2400" b="0" i="1" smtClean="0">
                        <a:latin typeface="Cambria Math" panose="02040503050406030204" pitchFamily="18" charset="0"/>
                      </a:rPr>
                      <m:t>,⋯, </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𝐴</m:t>
                        </m:r>
                      </m:e>
                      <m:sub>
                        <m:r>
                          <a:rPr kumimoji="1" lang="en-US" altLang="ja-JP" sz="2400" b="0" i="1" smtClean="0">
                            <a:latin typeface="Cambria Math" panose="02040503050406030204" pitchFamily="18" charset="0"/>
                          </a:rPr>
                          <m:t>𝑁</m:t>
                        </m:r>
                        <m:r>
                          <a:rPr kumimoji="1" lang="en-US" altLang="ja-JP" sz="2400" b="0" i="1" smtClean="0">
                            <a:latin typeface="Cambria Math" panose="02040503050406030204" pitchFamily="18" charset="0"/>
                          </a:rPr>
                          <m:t>−1</m:t>
                        </m:r>
                      </m:sub>
                    </m:sSub>
                    <m:r>
                      <a:rPr kumimoji="1" lang="en-US" altLang="ja-JP" sz="2400" b="0" i="1" smtClean="0">
                        <a:latin typeface="Cambria Math" panose="02040503050406030204" pitchFamily="18" charset="0"/>
                      </a:rPr>
                      <m:t>}</m:t>
                    </m:r>
                  </m:oMath>
                </a14:m>
                <a:r>
                  <a:rPr kumimoji="1" lang="en-US" altLang="ja-JP" sz="2400" dirty="0"/>
                  <a:t> </a:t>
                </a:r>
                <a:r>
                  <a:rPr lang="ja-JP" altLang="en-US" sz="2400" dirty="0"/>
                  <a:t>について </a:t>
                </a:r>
                <a14:m>
                  <m:oMath xmlns:m="http://schemas.openxmlformats.org/officeDocument/2006/math">
                    <m:d>
                      <m:dPr>
                        <m:begChr m:val="|"/>
                        <m:endChr m:val="|"/>
                        <m:ctrlPr>
                          <a:rPr lang="en-US" altLang="ja-JP" sz="2400" b="0" i="1" smtClean="0">
                            <a:latin typeface="Cambria Math" panose="02040503050406030204" pitchFamily="18" charset="0"/>
                          </a:rPr>
                        </m:ctrlPr>
                      </m:dPr>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𝐴</m:t>
                            </m:r>
                          </m:e>
                          <m:sub>
                            <m:r>
                              <a:rPr lang="en-US" altLang="ja-JP" sz="2400" b="0" i="1" smtClean="0">
                                <a:latin typeface="Cambria Math" panose="02040503050406030204" pitchFamily="18" charset="0"/>
                              </a:rPr>
                              <m:t>𝑖</m:t>
                            </m:r>
                          </m:sub>
                        </m:sSub>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𝑏</m:t>
                        </m:r>
                      </m:e>
                    </m:d>
                  </m:oMath>
                </a14:m>
                <a:r>
                  <a:rPr kumimoji="1" lang="ja-JP" altLang="en-US" sz="2400" dirty="0"/>
                  <a:t> の最小値を求める問題</a:t>
                </a:r>
                <a:endParaRPr kumimoji="1" lang="en-US" altLang="ja-JP" sz="2400" dirty="0"/>
              </a:p>
              <a:p>
                <a14:m>
                  <m:oMath xmlns:m="http://schemas.openxmlformats.org/officeDocument/2006/math">
                    <m:r>
                      <a:rPr kumimoji="1" lang="en-US" altLang="ja-JP" sz="2400" b="0" i="1" smtClean="0">
                        <a:latin typeface="Cambria Math" panose="02040503050406030204" pitchFamily="18" charset="0"/>
                      </a:rPr>
                      <m:t>𝑏</m:t>
                    </m:r>
                  </m:oMath>
                </a14:m>
                <a:r>
                  <a:rPr kumimoji="1" lang="ja-JP" altLang="en-US" sz="2400" dirty="0"/>
                  <a:t> に最も近い値が求められればよい </a:t>
                </a:r>
                <a:endParaRPr kumimoji="1" lang="en-US" altLang="ja-JP" sz="2400" dirty="0"/>
              </a:p>
              <a:p>
                <a14:m>
                  <m:oMath xmlns:m="http://schemas.openxmlformats.org/officeDocument/2006/math">
                    <m:r>
                      <a:rPr lang="en-US" altLang="ja-JP" sz="2400" b="0" i="1" smtClean="0">
                        <a:latin typeface="Cambria Math" panose="02040503050406030204" pitchFamily="18" charset="0"/>
                      </a:rPr>
                      <m:t>𝐴</m:t>
                    </m:r>
                  </m:oMath>
                </a14:m>
                <a:r>
                  <a:rPr kumimoji="1" lang="ja-JP" altLang="en-US" sz="2400" dirty="0"/>
                  <a:t> をソートすると</a:t>
                </a:r>
                <a:r>
                  <a:rPr kumimoji="1" lang="en-US" altLang="ja-JP" sz="2400" dirty="0"/>
                  <a:t>, </a:t>
                </a:r>
                <a14:m>
                  <m:oMath xmlns:m="http://schemas.openxmlformats.org/officeDocument/2006/math">
                    <m:r>
                      <a:rPr kumimoji="1" lang="en-US" altLang="ja-JP" sz="2400" b="0" i="1" smtClean="0">
                        <a:latin typeface="Cambria Math" panose="02040503050406030204" pitchFamily="18" charset="0"/>
                      </a:rPr>
                      <m:t>𝑏</m:t>
                    </m:r>
                  </m:oMath>
                </a14:m>
                <a:r>
                  <a:rPr kumimoji="1" lang="ja-JP" altLang="en-US" sz="2400" dirty="0"/>
                  <a:t> に近い値は二分探索で求められる</a:t>
                </a:r>
                <a:endParaRPr kumimoji="1" lang="en-US" altLang="ja-JP" sz="2400" dirty="0"/>
              </a:p>
              <a:p>
                <a:endParaRPr lang="en-US" altLang="ja-JP" dirty="0"/>
              </a:p>
              <a:p>
                <a:r>
                  <a:rPr lang="ja-JP" altLang="en-US" sz="2200" dirty="0"/>
                  <a:t>回答例 </a:t>
                </a:r>
                <a:r>
                  <a:rPr lang="en-US" altLang="ja-JP" sz="2200" dirty="0"/>
                  <a:t>C++ : </a:t>
                </a:r>
                <a:r>
                  <a:rPr lang="en-US" altLang="ja-JP" sz="2200" dirty="0">
                    <a:hlinkClick r:id="rId3"/>
                  </a:rPr>
                  <a:t>https://atcoder.jp/contests/typical90/submissions/31327387</a:t>
                </a:r>
                <a:endParaRPr lang="en-US" altLang="ja-JP" sz="2200" dirty="0"/>
              </a:p>
              <a:p>
                <a:r>
                  <a:rPr kumimoji="1" lang="ja-JP" altLang="en-US" sz="2200" dirty="0"/>
                  <a:t>回答例 </a:t>
                </a:r>
                <a:r>
                  <a:rPr kumimoji="1" lang="en-US" altLang="ja-JP" sz="2200" dirty="0"/>
                  <a:t>Python : </a:t>
                </a:r>
                <a:r>
                  <a:rPr kumimoji="1" lang="en-US" altLang="ja-JP" sz="2200" dirty="0">
                    <a:hlinkClick r:id="rId4"/>
                  </a:rPr>
                  <a:t>https://atcoder.jp/contests/typical90/submissions/31327501</a:t>
                </a:r>
                <a:endParaRPr kumimoji="1" lang="ja-JP" altLang="en-US" sz="2200" dirty="0"/>
              </a:p>
            </p:txBody>
          </p:sp>
        </mc:Choice>
        <mc:Fallback>
          <p:sp>
            <p:nvSpPr>
              <p:cNvPr id="3" name="コンテンツ プレースホルダー 2">
                <a:extLst>
                  <a:ext uri="{FF2B5EF4-FFF2-40B4-BE49-F238E27FC236}">
                    <a16:creationId xmlns:a16="http://schemas.microsoft.com/office/drawing/2014/main" id="{85F4D9DE-DC0F-4F08-8AD2-820FDAB402D7}"/>
                  </a:ext>
                </a:extLst>
              </p:cNvPr>
              <p:cNvSpPr>
                <a:spLocks noGrp="1" noRot="1" noChangeAspect="1" noMove="1" noResize="1" noEditPoints="1" noAdjustHandles="1" noChangeArrowheads="1" noChangeShapeType="1" noTextEdit="1"/>
              </p:cNvSpPr>
              <p:nvPr>
                <p:ph idx="1"/>
              </p:nvPr>
            </p:nvSpPr>
            <p:spPr>
              <a:blipFill>
                <a:blip r:embed="rId5"/>
                <a:stretch>
                  <a:fillRect l="-1217" t="-2241"/>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B1EBBB6A-AEF2-45AE-A149-C91D33C3A852}"/>
              </a:ext>
            </a:extLst>
          </p:cNvPr>
          <p:cNvSpPr>
            <a:spLocks noGrp="1"/>
          </p:cNvSpPr>
          <p:nvPr>
            <p:ph type="sldNum" sz="quarter" idx="12"/>
          </p:nvPr>
        </p:nvSpPr>
        <p:spPr/>
        <p:txBody>
          <a:bodyPr/>
          <a:lstStyle/>
          <a:p>
            <a:fld id="{D9CD8C80-C47C-41F3-AB8E-2337070D9141}" type="slidenum">
              <a:rPr kumimoji="1" lang="ja-JP" altLang="en-US" smtClean="0"/>
              <a:t>13</a:t>
            </a:fld>
            <a:endParaRPr kumimoji="1" lang="ja-JP" altLang="en-US" dirty="0"/>
          </a:p>
        </p:txBody>
      </p:sp>
    </p:spTree>
    <p:extLst>
      <p:ext uri="{BB962C8B-B14F-4D97-AF65-F5344CB8AC3E}">
        <p14:creationId xmlns:p14="http://schemas.microsoft.com/office/powerpoint/2010/main" val="35395903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BE1BFF-F837-4569-AAFF-1D7AD5132B57}"/>
              </a:ext>
            </a:extLst>
          </p:cNvPr>
          <p:cNvSpPr>
            <a:spLocks noGrp="1"/>
          </p:cNvSpPr>
          <p:nvPr>
            <p:ph type="title"/>
          </p:nvPr>
        </p:nvSpPr>
        <p:spPr/>
        <p:txBody>
          <a:bodyPr/>
          <a:lstStyle/>
          <a:p>
            <a:r>
              <a:rPr lang="ja-JP" altLang="en-US" dirty="0"/>
              <a:t>例題</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4469D2C0-600C-4ABE-A52D-A59BE2577BF2}"/>
                  </a:ext>
                </a:extLst>
              </p:cNvPr>
              <p:cNvSpPr>
                <a:spLocks noGrp="1"/>
              </p:cNvSpPr>
              <p:nvPr>
                <p:ph idx="1"/>
              </p:nvPr>
            </p:nvSpPr>
            <p:spPr/>
            <p:txBody>
              <a:bodyPr/>
              <a:lstStyle/>
              <a:p>
                <a:pPr marL="0" indent="0">
                  <a:buNone/>
                </a:pPr>
                <a:r>
                  <a:rPr kumimoji="1" lang="en-US" altLang="ja-JP" dirty="0">
                    <a:hlinkClick r:id="rId2"/>
                  </a:rPr>
                  <a:t>ARC050 B - </a:t>
                </a:r>
                <a:r>
                  <a:rPr kumimoji="1" lang="ja-JP" altLang="en-US" dirty="0">
                    <a:hlinkClick r:id="rId2"/>
                  </a:rPr>
                  <a:t>花束</a:t>
                </a:r>
                <a:endParaRPr kumimoji="1" lang="en-US" altLang="ja-JP" dirty="0"/>
              </a:p>
              <a:p>
                <a:r>
                  <a:rPr lang="ja-JP" altLang="en-US" sz="2400" dirty="0"/>
                  <a:t>手持ちの赤い花と青い花で最大何個の花束が作れるかを求める問題</a:t>
                </a:r>
                <a:endParaRPr lang="en-US" altLang="ja-JP" sz="2400" dirty="0"/>
              </a:p>
              <a:p>
                <a:r>
                  <a:rPr lang="ja-JP" altLang="en-US" sz="2400" dirty="0"/>
                  <a:t>花束を </a:t>
                </a:r>
                <a14:m>
                  <m:oMath xmlns:m="http://schemas.openxmlformats.org/officeDocument/2006/math">
                    <m:r>
                      <a:rPr lang="en-US" altLang="ja-JP" sz="2400" b="0" i="1" smtClean="0">
                        <a:latin typeface="Cambria Math" panose="02040503050406030204" pitchFamily="18" charset="0"/>
                      </a:rPr>
                      <m:t>𝐾</m:t>
                    </m:r>
                  </m:oMath>
                </a14:m>
                <a:r>
                  <a:rPr lang="en-US" altLang="ja-JP" sz="2400" dirty="0"/>
                  <a:t> </a:t>
                </a:r>
                <a:r>
                  <a:rPr lang="ja-JP" altLang="en-US" sz="2400" dirty="0"/>
                  <a:t>個作れるとき</a:t>
                </a:r>
                <a:r>
                  <a:rPr lang="en-US" altLang="ja-JP" sz="2400" dirty="0"/>
                  <a:t>, </a:t>
                </a:r>
                <a:r>
                  <a:rPr lang="ja-JP" altLang="en-US" sz="2400" dirty="0"/>
                  <a:t>自明に花束を </a:t>
                </a:r>
                <a14:m>
                  <m:oMath xmlns:m="http://schemas.openxmlformats.org/officeDocument/2006/math">
                    <m:r>
                      <a:rPr lang="en-US" altLang="ja-JP" sz="2400" b="0" i="1" smtClean="0">
                        <a:latin typeface="Cambria Math" panose="02040503050406030204" pitchFamily="18" charset="0"/>
                      </a:rPr>
                      <m:t>𝐾</m:t>
                    </m:r>
                    <m:r>
                      <a:rPr lang="en-US" altLang="ja-JP" sz="2400" b="0" i="1" smtClean="0">
                        <a:latin typeface="Cambria Math" panose="02040503050406030204" pitchFamily="18" charset="0"/>
                      </a:rPr>
                      <m:t>−1</m:t>
                    </m:r>
                  </m:oMath>
                </a14:m>
                <a:r>
                  <a:rPr lang="en-US" altLang="ja-JP" sz="2400" dirty="0"/>
                  <a:t> </a:t>
                </a:r>
                <a:r>
                  <a:rPr lang="ja-JP" altLang="en-US" sz="2400" dirty="0"/>
                  <a:t>個作ることは可能</a:t>
                </a:r>
                <a:endParaRPr lang="en-US" altLang="ja-JP" sz="2400" dirty="0"/>
              </a:p>
              <a:p>
                <a:r>
                  <a:rPr lang="ja-JP" altLang="en-US" sz="2400" dirty="0"/>
                  <a:t>花束を作れる個数には単調性があるので</a:t>
                </a:r>
                <a:r>
                  <a:rPr lang="en-US" altLang="ja-JP" sz="2400" dirty="0"/>
                  <a:t>, </a:t>
                </a:r>
                <a:r>
                  <a:rPr lang="ja-JP" altLang="en-US" sz="2400" dirty="0"/>
                  <a:t>「花束を </a:t>
                </a:r>
                <a14:m>
                  <m:oMath xmlns:m="http://schemas.openxmlformats.org/officeDocument/2006/math">
                    <m:r>
                      <a:rPr lang="en-US" altLang="ja-JP" sz="2400" b="0" i="1" smtClean="0">
                        <a:latin typeface="Cambria Math" panose="02040503050406030204" pitchFamily="18" charset="0"/>
                      </a:rPr>
                      <m:t>𝐾</m:t>
                    </m:r>
                  </m:oMath>
                </a14:m>
                <a:r>
                  <a:rPr lang="en-US" altLang="ja-JP" sz="2400" dirty="0"/>
                  <a:t> </a:t>
                </a:r>
                <a:r>
                  <a:rPr lang="ja-JP" altLang="en-US" sz="2400" dirty="0"/>
                  <a:t>個作れるか？」という判定問題を考える</a:t>
                </a:r>
                <a:endParaRPr lang="en-US" altLang="ja-JP" sz="2400" dirty="0"/>
              </a:p>
              <a:p>
                <a:endParaRPr lang="en-US" altLang="ja-JP" dirty="0"/>
              </a:p>
            </p:txBody>
          </p:sp>
        </mc:Choice>
        <mc:Fallback>
          <p:sp>
            <p:nvSpPr>
              <p:cNvPr id="3" name="コンテンツ プレースホルダー 2">
                <a:extLst>
                  <a:ext uri="{FF2B5EF4-FFF2-40B4-BE49-F238E27FC236}">
                    <a16:creationId xmlns:a16="http://schemas.microsoft.com/office/drawing/2014/main" id="{4469D2C0-600C-4ABE-A52D-A59BE2577BF2}"/>
                  </a:ext>
                </a:extLst>
              </p:cNvPr>
              <p:cNvSpPr>
                <a:spLocks noGrp="1" noRot="1" noChangeAspect="1" noMove="1" noResize="1" noEditPoints="1" noAdjustHandles="1" noChangeArrowheads="1" noChangeShapeType="1" noTextEdit="1"/>
              </p:cNvSpPr>
              <p:nvPr>
                <p:ph idx="1"/>
              </p:nvPr>
            </p:nvSpPr>
            <p:spPr>
              <a:blipFill>
                <a:blip r:embed="rId3"/>
                <a:stretch>
                  <a:fillRect l="-1217" t="-2241"/>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894FC1FD-95CB-4890-BC5C-F0F197783E55}"/>
              </a:ext>
            </a:extLst>
          </p:cNvPr>
          <p:cNvSpPr>
            <a:spLocks noGrp="1"/>
          </p:cNvSpPr>
          <p:nvPr>
            <p:ph type="sldNum" sz="quarter" idx="12"/>
          </p:nvPr>
        </p:nvSpPr>
        <p:spPr/>
        <p:txBody>
          <a:bodyPr/>
          <a:lstStyle/>
          <a:p>
            <a:fld id="{D9CD8C80-C47C-41F3-AB8E-2337070D9141}" type="slidenum">
              <a:rPr kumimoji="1" lang="ja-JP" altLang="en-US" smtClean="0"/>
              <a:t>14</a:t>
            </a:fld>
            <a:endParaRPr kumimoji="1" lang="ja-JP" altLang="en-US" dirty="0"/>
          </a:p>
        </p:txBody>
      </p:sp>
    </p:spTree>
    <p:extLst>
      <p:ext uri="{BB962C8B-B14F-4D97-AF65-F5344CB8AC3E}">
        <p14:creationId xmlns:p14="http://schemas.microsoft.com/office/powerpoint/2010/main" val="3945906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AF8056-200B-493D-A418-CB941BE5FD0B}"/>
              </a:ext>
            </a:extLst>
          </p:cNvPr>
          <p:cNvSpPr>
            <a:spLocks noGrp="1"/>
          </p:cNvSpPr>
          <p:nvPr>
            <p:ph type="title"/>
          </p:nvPr>
        </p:nvSpPr>
        <p:spPr/>
        <p:txBody>
          <a:bodyPr/>
          <a:lstStyle/>
          <a:p>
            <a:r>
              <a:rPr kumimoji="1" lang="ja-JP" altLang="en-US" dirty="0"/>
              <a:t>例題</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D9B0E4EE-575D-4887-813E-687C1052E271}"/>
                  </a:ext>
                </a:extLst>
              </p:cNvPr>
              <p:cNvSpPr>
                <a:spLocks noGrp="1"/>
              </p:cNvSpPr>
              <p:nvPr>
                <p:ph idx="1"/>
              </p:nvPr>
            </p:nvSpPr>
            <p:spPr/>
            <p:txBody>
              <a:bodyPr/>
              <a:lstStyle/>
              <a:p>
                <a:pPr marL="0" indent="0">
                  <a:buNone/>
                </a:pPr>
                <a:r>
                  <a:rPr kumimoji="1" lang="en-US" altLang="ja-JP" dirty="0">
                    <a:hlinkClick r:id="rId2"/>
                  </a:rPr>
                  <a:t>ABC023 D - </a:t>
                </a:r>
                <a:r>
                  <a:rPr kumimoji="1" lang="ja-JP" altLang="en-US" dirty="0">
                    <a:hlinkClick r:id="rId2"/>
                  </a:rPr>
                  <a:t>射撃王</a:t>
                </a:r>
                <a:endParaRPr kumimoji="1" lang="en-US" altLang="ja-JP" dirty="0"/>
              </a:p>
              <a:p>
                <a:r>
                  <a:rPr lang="ja-JP" altLang="en-US" sz="2400" dirty="0"/>
                  <a:t>二分探索の良問</a:t>
                </a:r>
                <a:endParaRPr lang="en-US" altLang="ja-JP" sz="2400" dirty="0"/>
              </a:p>
              <a:p>
                <a:r>
                  <a:rPr lang="ja-JP" altLang="en-US" sz="2400" dirty="0"/>
                  <a:t>風船を割る競技で得られる点数の最大値を求める問題</a:t>
                </a:r>
                <a:endParaRPr lang="en-US" altLang="ja-JP" sz="2400" dirty="0"/>
              </a:p>
              <a:p>
                <a:r>
                  <a:rPr lang="ja-JP" altLang="en-US" sz="2400" dirty="0"/>
                  <a:t>「最小値を最大化する問題」は多くの場合二分探索で解ける</a:t>
                </a:r>
                <a:endParaRPr lang="en-US" altLang="ja-JP" sz="2400" dirty="0"/>
              </a:p>
              <a:p>
                <a:r>
                  <a:rPr lang="ja-JP" altLang="en-US" sz="2400" dirty="0"/>
                  <a:t>「点数を </a:t>
                </a:r>
                <a14:m>
                  <m:oMath xmlns:m="http://schemas.openxmlformats.org/officeDocument/2006/math">
                    <m:r>
                      <a:rPr lang="en-US" altLang="ja-JP" sz="2400" b="0" i="1" smtClean="0">
                        <a:latin typeface="Cambria Math" panose="02040503050406030204" pitchFamily="18" charset="0"/>
                      </a:rPr>
                      <m:t>𝐾</m:t>
                    </m:r>
                  </m:oMath>
                </a14:m>
                <a:r>
                  <a:rPr kumimoji="1" lang="ja-JP" altLang="en-US" sz="2400" dirty="0"/>
                  <a:t> 点にできるか？」という判定問題を考える</a:t>
                </a:r>
              </a:p>
            </p:txBody>
          </p:sp>
        </mc:Choice>
        <mc:Fallback>
          <p:sp>
            <p:nvSpPr>
              <p:cNvPr id="3" name="コンテンツ プレースホルダー 2">
                <a:extLst>
                  <a:ext uri="{FF2B5EF4-FFF2-40B4-BE49-F238E27FC236}">
                    <a16:creationId xmlns:a16="http://schemas.microsoft.com/office/drawing/2014/main" id="{D9B0E4EE-575D-4887-813E-687C1052E271}"/>
                  </a:ext>
                </a:extLst>
              </p:cNvPr>
              <p:cNvSpPr>
                <a:spLocks noGrp="1" noRot="1" noChangeAspect="1" noMove="1" noResize="1" noEditPoints="1" noAdjustHandles="1" noChangeArrowheads="1" noChangeShapeType="1" noTextEdit="1"/>
              </p:cNvSpPr>
              <p:nvPr>
                <p:ph idx="1"/>
              </p:nvPr>
            </p:nvSpPr>
            <p:spPr>
              <a:blipFill>
                <a:blip r:embed="rId3"/>
                <a:stretch>
                  <a:fillRect l="-1217" t="-2241"/>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0E138805-C62E-420D-9EC3-8B527447C56D}"/>
              </a:ext>
            </a:extLst>
          </p:cNvPr>
          <p:cNvSpPr>
            <a:spLocks noGrp="1"/>
          </p:cNvSpPr>
          <p:nvPr>
            <p:ph type="sldNum" sz="quarter" idx="12"/>
          </p:nvPr>
        </p:nvSpPr>
        <p:spPr/>
        <p:txBody>
          <a:bodyPr/>
          <a:lstStyle/>
          <a:p>
            <a:fld id="{D9CD8C80-C47C-41F3-AB8E-2337070D9141}" type="slidenum">
              <a:rPr kumimoji="1" lang="ja-JP" altLang="en-US" smtClean="0"/>
              <a:t>15</a:t>
            </a:fld>
            <a:endParaRPr kumimoji="1" lang="ja-JP" altLang="en-US" dirty="0"/>
          </a:p>
        </p:txBody>
      </p:sp>
    </p:spTree>
    <p:extLst>
      <p:ext uri="{BB962C8B-B14F-4D97-AF65-F5344CB8AC3E}">
        <p14:creationId xmlns:p14="http://schemas.microsoft.com/office/powerpoint/2010/main" val="1987121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A3BBAA-7050-4357-9A77-1B9321B20E16}"/>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19D7BBD5-E07D-4591-A726-73C65EC56238}"/>
              </a:ext>
            </a:extLst>
          </p:cNvPr>
          <p:cNvSpPr>
            <a:spLocks noGrp="1"/>
          </p:cNvSpPr>
          <p:nvPr>
            <p:ph idx="1"/>
          </p:nvPr>
        </p:nvSpPr>
        <p:spPr/>
        <p:txBody>
          <a:bodyPr/>
          <a:lstStyle/>
          <a:p>
            <a:pPr>
              <a:lnSpc>
                <a:spcPct val="150000"/>
              </a:lnSpc>
            </a:pPr>
            <a:r>
              <a:rPr lang="ja-JP" altLang="en-US" dirty="0"/>
              <a:t>はじめに</a:t>
            </a:r>
            <a:endParaRPr lang="en-US" altLang="ja-JP" dirty="0"/>
          </a:p>
          <a:p>
            <a:pPr>
              <a:lnSpc>
                <a:spcPct val="150000"/>
              </a:lnSpc>
            </a:pPr>
            <a:r>
              <a:rPr kumimoji="1" lang="ja-JP" altLang="en-US" dirty="0"/>
              <a:t>二分探索</a:t>
            </a:r>
            <a:endParaRPr kumimoji="1" lang="en-US" altLang="ja-JP" dirty="0"/>
          </a:p>
          <a:p>
            <a:pPr>
              <a:lnSpc>
                <a:spcPct val="150000"/>
              </a:lnSpc>
            </a:pPr>
            <a:r>
              <a:rPr lang="ja-JP" altLang="en-US" dirty="0"/>
              <a:t>実装</a:t>
            </a:r>
            <a:endParaRPr lang="en-US" altLang="ja-JP" dirty="0"/>
          </a:p>
          <a:p>
            <a:pPr>
              <a:lnSpc>
                <a:spcPct val="150000"/>
              </a:lnSpc>
            </a:pPr>
            <a:r>
              <a:rPr kumimoji="1" lang="ja-JP" altLang="en-US" dirty="0"/>
              <a:t>例題</a:t>
            </a:r>
          </a:p>
        </p:txBody>
      </p:sp>
      <p:sp>
        <p:nvSpPr>
          <p:cNvPr id="4" name="スライド番号プレースホルダー 3">
            <a:extLst>
              <a:ext uri="{FF2B5EF4-FFF2-40B4-BE49-F238E27FC236}">
                <a16:creationId xmlns:a16="http://schemas.microsoft.com/office/drawing/2014/main" id="{61539639-3D02-447C-8F87-00E654D3242E}"/>
              </a:ext>
            </a:extLst>
          </p:cNvPr>
          <p:cNvSpPr>
            <a:spLocks noGrp="1"/>
          </p:cNvSpPr>
          <p:nvPr>
            <p:ph type="sldNum" sz="quarter" idx="12"/>
          </p:nvPr>
        </p:nvSpPr>
        <p:spPr/>
        <p:txBody>
          <a:bodyPr/>
          <a:lstStyle/>
          <a:p>
            <a:fld id="{D9CD8C80-C47C-41F3-AB8E-2337070D9141}" type="slidenum">
              <a:rPr kumimoji="1" lang="ja-JP" altLang="en-US" smtClean="0"/>
              <a:t>2</a:t>
            </a:fld>
            <a:endParaRPr kumimoji="1" lang="ja-JP" altLang="en-US" dirty="0"/>
          </a:p>
        </p:txBody>
      </p:sp>
    </p:spTree>
    <p:extLst>
      <p:ext uri="{BB962C8B-B14F-4D97-AF65-F5344CB8AC3E}">
        <p14:creationId xmlns:p14="http://schemas.microsoft.com/office/powerpoint/2010/main" val="3006931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AD38D3-0270-4B3A-B799-967BE122193F}"/>
              </a:ext>
            </a:extLst>
          </p:cNvPr>
          <p:cNvSpPr>
            <a:spLocks noGrp="1"/>
          </p:cNvSpPr>
          <p:nvPr>
            <p:ph type="title"/>
          </p:nvPr>
        </p:nvSpPr>
        <p:spPr/>
        <p:txBody>
          <a:bodyPr/>
          <a:lstStyle/>
          <a:p>
            <a:r>
              <a:rPr kumimoji="1" lang="ja-JP" altLang="en-US" dirty="0"/>
              <a:t>はじめに</a:t>
            </a:r>
          </a:p>
        </p:txBody>
      </p:sp>
      <p:sp>
        <p:nvSpPr>
          <p:cNvPr id="3" name="コンテンツ プレースホルダー 2">
            <a:extLst>
              <a:ext uri="{FF2B5EF4-FFF2-40B4-BE49-F238E27FC236}">
                <a16:creationId xmlns:a16="http://schemas.microsoft.com/office/drawing/2014/main" id="{2160E89B-2AD2-48B6-91B9-4F6CD8761CF3}"/>
              </a:ext>
            </a:extLst>
          </p:cNvPr>
          <p:cNvSpPr>
            <a:spLocks noGrp="1"/>
          </p:cNvSpPr>
          <p:nvPr>
            <p:ph idx="1"/>
          </p:nvPr>
        </p:nvSpPr>
        <p:spPr>
          <a:xfrm>
            <a:off x="838200" y="1825625"/>
            <a:ext cx="8998527" cy="595358"/>
          </a:xfrm>
        </p:spPr>
        <p:txBody>
          <a:bodyPr/>
          <a:lstStyle/>
          <a:p>
            <a:pPr algn="dist"/>
            <a:r>
              <a:rPr lang="ja-JP" altLang="en-US" dirty="0"/>
              <a:t>以下の問題が出てきたらどのようにして解きますか？</a:t>
            </a:r>
            <a:endParaRPr lang="en-US" altLang="ja-JP" dirty="0"/>
          </a:p>
        </p:txBody>
      </p:sp>
      <mc:AlternateContent xmlns:mc="http://schemas.openxmlformats.org/markup-compatibility/2006">
        <mc:Choice xmlns:a14="http://schemas.microsoft.com/office/drawing/2010/main" Requires="a14">
          <p:sp>
            <p:nvSpPr>
              <p:cNvPr id="4" name="四角形: 角を丸くする 3">
                <a:extLst>
                  <a:ext uri="{FF2B5EF4-FFF2-40B4-BE49-F238E27FC236}">
                    <a16:creationId xmlns:a16="http://schemas.microsoft.com/office/drawing/2014/main" id="{EC4D6ABC-0823-4C05-99BF-4094844A5C60}"/>
                  </a:ext>
                </a:extLst>
              </p:cNvPr>
              <p:cNvSpPr/>
              <p:nvPr/>
            </p:nvSpPr>
            <p:spPr>
              <a:xfrm>
                <a:off x="1558834" y="2871598"/>
                <a:ext cx="9074331" cy="3130839"/>
              </a:xfrm>
              <a:prstGeom prst="roundRect">
                <a:avLst/>
              </a:prstGeom>
              <a:solidFill>
                <a:schemeClr val="accent6">
                  <a:lumMod val="40000"/>
                  <a:lumOff val="60000"/>
                </a:schemeClr>
              </a:solidFill>
              <a:ln w="317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ja-JP" altLang="en-US" b="1" dirty="0">
                    <a:solidFill>
                      <a:schemeClr val="tx1"/>
                    </a:solidFill>
                  </a:rPr>
                  <a:t>問題文</a:t>
                </a:r>
                <a:endParaRPr lang="en-US" altLang="ja-JP" b="1" dirty="0">
                  <a:solidFill>
                    <a:schemeClr val="tx1"/>
                  </a:solidFill>
                </a:endParaRPr>
              </a:p>
              <a:p>
                <a:pPr>
                  <a:lnSpc>
                    <a:spcPct val="150000"/>
                  </a:lnSpc>
                </a:pPr>
                <a:r>
                  <a:rPr kumimoji="1" lang="ja-JP" altLang="en-US" dirty="0">
                    <a:solidFill>
                      <a:schemeClr val="tx1"/>
                    </a:solidFill>
                  </a:rPr>
                  <a:t>長さ </a:t>
                </a:r>
                <a14:m>
                  <m:oMath xmlns:m="http://schemas.openxmlformats.org/officeDocument/2006/math">
                    <m:r>
                      <a:rPr kumimoji="1" lang="en-US" altLang="ja-JP" b="0" i="1" smtClean="0">
                        <a:solidFill>
                          <a:schemeClr val="tx1"/>
                        </a:solidFill>
                        <a:latin typeface="Cambria Math" panose="02040503050406030204" pitchFamily="18" charset="0"/>
                      </a:rPr>
                      <m:t>𝑁</m:t>
                    </m:r>
                  </m:oMath>
                </a14:m>
                <a:r>
                  <a:rPr kumimoji="1" lang="ja-JP" altLang="en-US" dirty="0">
                    <a:solidFill>
                      <a:schemeClr val="tx1"/>
                    </a:solidFill>
                  </a:rPr>
                  <a:t> の広義単調増加列 </a:t>
                </a:r>
                <a14:m>
                  <m:oMath xmlns:m="http://schemas.openxmlformats.org/officeDocument/2006/math">
                    <m:r>
                      <a:rPr kumimoji="1" lang="en-US" altLang="ja-JP" b="0" i="1" smtClean="0">
                        <a:solidFill>
                          <a:schemeClr val="tx1"/>
                        </a:solidFill>
                        <a:latin typeface="Cambria Math" panose="02040503050406030204" pitchFamily="18" charset="0"/>
                      </a:rPr>
                      <m:t>𝐴</m:t>
                    </m:r>
                    <m:r>
                      <a:rPr kumimoji="1" lang="en-US" altLang="ja-JP" b="0" i="1" smtClean="0">
                        <a:solidFill>
                          <a:schemeClr val="tx1"/>
                        </a:solidFill>
                        <a:latin typeface="Cambria Math" panose="02040503050406030204" pitchFamily="18" charset="0"/>
                      </a:rPr>
                      <m:t>=</m:t>
                    </m:r>
                    <m:sSub>
                      <m:sSubPr>
                        <m:ctrlPr>
                          <a:rPr kumimoji="1" lang="en-US" altLang="ja-JP" b="0" i="1" smtClean="0">
                            <a:solidFill>
                              <a:schemeClr val="tx1"/>
                            </a:solidFill>
                            <a:latin typeface="Cambria Math" panose="02040503050406030204" pitchFamily="18" charset="0"/>
                          </a:rPr>
                        </m:ctrlPr>
                      </m:sSubPr>
                      <m:e>
                        <m:r>
                          <a:rPr kumimoji="1" lang="en-US" altLang="ja-JP" b="0" i="1" smtClean="0">
                            <a:solidFill>
                              <a:schemeClr val="tx1"/>
                            </a:solidFill>
                            <a:latin typeface="Cambria Math" panose="02040503050406030204" pitchFamily="18" charset="0"/>
                          </a:rPr>
                          <m:t>𝐴</m:t>
                        </m:r>
                      </m:e>
                      <m:sub>
                        <m:r>
                          <a:rPr kumimoji="1" lang="en-US" altLang="ja-JP" b="0" i="1" smtClean="0">
                            <a:solidFill>
                              <a:schemeClr val="tx1"/>
                            </a:solidFill>
                            <a:latin typeface="Cambria Math" panose="02040503050406030204" pitchFamily="18" charset="0"/>
                          </a:rPr>
                          <m:t>0</m:t>
                        </m:r>
                      </m:sub>
                    </m:sSub>
                    <m:r>
                      <a:rPr kumimoji="1" lang="en-US" altLang="ja-JP" b="0" i="1" smtClean="0">
                        <a:solidFill>
                          <a:schemeClr val="tx1"/>
                        </a:solidFill>
                        <a:latin typeface="Cambria Math" panose="02040503050406030204" pitchFamily="18" charset="0"/>
                      </a:rPr>
                      <m:t>,⋯, </m:t>
                    </m:r>
                    <m:sSub>
                      <m:sSubPr>
                        <m:ctrlPr>
                          <a:rPr kumimoji="1" lang="en-US" altLang="ja-JP" b="0" i="1" smtClean="0">
                            <a:solidFill>
                              <a:schemeClr val="tx1"/>
                            </a:solidFill>
                            <a:latin typeface="Cambria Math" panose="02040503050406030204" pitchFamily="18" charset="0"/>
                          </a:rPr>
                        </m:ctrlPr>
                      </m:sSubPr>
                      <m:e>
                        <m:r>
                          <a:rPr kumimoji="1" lang="en-US" altLang="ja-JP" b="0" i="1" smtClean="0">
                            <a:solidFill>
                              <a:schemeClr val="tx1"/>
                            </a:solidFill>
                            <a:latin typeface="Cambria Math" panose="02040503050406030204" pitchFamily="18" charset="0"/>
                          </a:rPr>
                          <m:t>𝐴</m:t>
                        </m:r>
                      </m:e>
                      <m:sub>
                        <m:r>
                          <a:rPr kumimoji="1" lang="en-US" altLang="ja-JP" b="0" i="1" smtClean="0">
                            <a:solidFill>
                              <a:schemeClr val="tx1"/>
                            </a:solidFill>
                            <a:latin typeface="Cambria Math" panose="02040503050406030204" pitchFamily="18" charset="0"/>
                          </a:rPr>
                          <m:t>𝑁</m:t>
                        </m:r>
                        <m:r>
                          <a:rPr kumimoji="1" lang="en-US" altLang="ja-JP" b="0" i="1" smtClean="0">
                            <a:solidFill>
                              <a:schemeClr val="tx1"/>
                            </a:solidFill>
                            <a:latin typeface="Cambria Math" panose="02040503050406030204" pitchFamily="18" charset="0"/>
                          </a:rPr>
                          <m:t>−1</m:t>
                        </m:r>
                      </m:sub>
                    </m:sSub>
                  </m:oMath>
                </a14:m>
                <a:r>
                  <a:rPr kumimoji="1" lang="ja-JP" altLang="en-US" dirty="0">
                    <a:solidFill>
                      <a:schemeClr val="tx1"/>
                    </a:solidFill>
                  </a:rPr>
                  <a:t> が与えられます</a:t>
                </a:r>
                <a:r>
                  <a:rPr kumimoji="1" lang="en-US" altLang="ja-JP" dirty="0">
                    <a:solidFill>
                      <a:schemeClr val="tx1"/>
                    </a:solidFill>
                  </a:rPr>
                  <a:t>. </a:t>
                </a:r>
                <a:r>
                  <a:rPr kumimoji="1" lang="ja-JP" altLang="en-US" dirty="0">
                    <a:solidFill>
                      <a:schemeClr val="tx1"/>
                    </a:solidFill>
                  </a:rPr>
                  <a:t>また整数 </a:t>
                </a:r>
                <a14:m>
                  <m:oMath xmlns:m="http://schemas.openxmlformats.org/officeDocument/2006/math">
                    <m:r>
                      <a:rPr kumimoji="1" lang="en-US" altLang="ja-JP" b="0" i="1" smtClean="0">
                        <a:solidFill>
                          <a:schemeClr val="tx1"/>
                        </a:solidFill>
                        <a:latin typeface="Cambria Math" panose="02040503050406030204" pitchFamily="18" charset="0"/>
                      </a:rPr>
                      <m:t>𝐾</m:t>
                    </m:r>
                  </m:oMath>
                </a14:m>
                <a:r>
                  <a:rPr kumimoji="1" lang="ja-JP" altLang="en-US" dirty="0">
                    <a:solidFill>
                      <a:schemeClr val="tx1"/>
                    </a:solidFill>
                  </a:rPr>
                  <a:t> が与えられます</a:t>
                </a:r>
                <a:r>
                  <a:rPr lang="en-US" altLang="ja-JP" dirty="0">
                    <a:solidFill>
                      <a:schemeClr val="tx1"/>
                    </a:solidFill>
                  </a:rPr>
                  <a:t>. </a:t>
                </a:r>
                <a14:m>
                  <m:oMath xmlns:m="http://schemas.openxmlformats.org/officeDocument/2006/math">
                    <m:sSub>
                      <m:sSubPr>
                        <m:ctrlPr>
                          <a:rPr lang="en-US" altLang="ja-JP" b="0" i="1" smtClean="0">
                            <a:solidFill>
                              <a:schemeClr val="tx1"/>
                            </a:solidFill>
                            <a:latin typeface="Cambria Math" panose="02040503050406030204" pitchFamily="18" charset="0"/>
                          </a:rPr>
                        </m:ctrlPr>
                      </m:sSubPr>
                      <m:e>
                        <m:r>
                          <a:rPr lang="en-US" altLang="ja-JP" b="0" i="1" smtClean="0">
                            <a:solidFill>
                              <a:schemeClr val="tx1"/>
                            </a:solidFill>
                            <a:latin typeface="Cambria Math" panose="02040503050406030204" pitchFamily="18" charset="0"/>
                          </a:rPr>
                          <m:t>𝐴</m:t>
                        </m:r>
                      </m:e>
                      <m:sub>
                        <m:r>
                          <a:rPr lang="en-US" altLang="ja-JP" b="0" i="1" smtClean="0">
                            <a:solidFill>
                              <a:schemeClr val="tx1"/>
                            </a:solidFill>
                            <a:latin typeface="Cambria Math" panose="02040503050406030204" pitchFamily="18" charset="0"/>
                          </a:rPr>
                          <m:t>𝑖</m:t>
                        </m:r>
                      </m:sub>
                    </m:sSub>
                    <m:r>
                      <a:rPr lang="en-US" altLang="ja-JP" b="0" i="1" smtClean="0">
                        <a:solidFill>
                          <a:schemeClr val="tx1"/>
                        </a:solidFill>
                        <a:latin typeface="Cambria Math" panose="02040503050406030204" pitchFamily="18" charset="0"/>
                      </a:rPr>
                      <m:t>≥</m:t>
                    </m:r>
                    <m:r>
                      <a:rPr lang="en-US" altLang="ja-JP" b="0" i="1" smtClean="0">
                        <a:solidFill>
                          <a:schemeClr val="tx1"/>
                        </a:solidFill>
                        <a:latin typeface="Cambria Math" panose="02040503050406030204" pitchFamily="18" charset="0"/>
                      </a:rPr>
                      <m:t>𝐾</m:t>
                    </m:r>
                  </m:oMath>
                </a14:m>
                <a:r>
                  <a:rPr kumimoji="1" lang="ja-JP" altLang="en-US" dirty="0">
                    <a:solidFill>
                      <a:schemeClr val="tx1"/>
                    </a:solidFill>
                  </a:rPr>
                  <a:t> </a:t>
                </a:r>
                <a:r>
                  <a:rPr lang="ja-JP" altLang="en-US" dirty="0">
                    <a:solidFill>
                      <a:schemeClr val="tx1"/>
                    </a:solidFill>
                  </a:rPr>
                  <a:t>であるようなインデックス </a:t>
                </a:r>
                <a14:m>
                  <m:oMath xmlns:m="http://schemas.openxmlformats.org/officeDocument/2006/math">
                    <m:r>
                      <a:rPr lang="en-US" altLang="ja-JP" b="0" i="1" smtClean="0">
                        <a:solidFill>
                          <a:schemeClr val="tx1"/>
                        </a:solidFill>
                        <a:latin typeface="Cambria Math" panose="02040503050406030204" pitchFamily="18" charset="0"/>
                      </a:rPr>
                      <m:t>𝑖</m:t>
                    </m:r>
                  </m:oMath>
                </a14:m>
                <a:r>
                  <a:rPr kumimoji="1" lang="ja-JP" altLang="en-US" dirty="0">
                    <a:solidFill>
                      <a:schemeClr val="tx1"/>
                    </a:solidFill>
                  </a:rPr>
                  <a:t> のうち最小のもの</a:t>
                </a:r>
                <a:r>
                  <a:rPr lang="ja-JP" altLang="en-US" dirty="0">
                    <a:solidFill>
                      <a:schemeClr val="tx1"/>
                    </a:solidFill>
                  </a:rPr>
                  <a:t>を出力してください</a:t>
                </a:r>
                <a:r>
                  <a:rPr lang="en-US" altLang="ja-JP" dirty="0">
                    <a:solidFill>
                      <a:schemeClr val="tx1"/>
                    </a:solidFill>
                  </a:rPr>
                  <a:t>. </a:t>
                </a:r>
                <a:r>
                  <a:rPr lang="ja-JP" altLang="en-US" dirty="0">
                    <a:solidFill>
                      <a:schemeClr val="tx1"/>
                    </a:solidFill>
                  </a:rPr>
                  <a:t>そのような </a:t>
                </a:r>
                <a14:m>
                  <m:oMath xmlns:m="http://schemas.openxmlformats.org/officeDocument/2006/math">
                    <m:r>
                      <a:rPr lang="en-US" altLang="ja-JP" b="0" i="1" smtClean="0">
                        <a:solidFill>
                          <a:schemeClr val="tx1"/>
                        </a:solidFill>
                        <a:latin typeface="Cambria Math" panose="02040503050406030204" pitchFamily="18" charset="0"/>
                      </a:rPr>
                      <m:t>𝑖</m:t>
                    </m:r>
                  </m:oMath>
                </a14:m>
                <a:r>
                  <a:rPr kumimoji="1" lang="en-US" altLang="ja-JP" dirty="0">
                    <a:solidFill>
                      <a:schemeClr val="tx1"/>
                    </a:solidFill>
                  </a:rPr>
                  <a:t> </a:t>
                </a:r>
                <a:r>
                  <a:rPr kumimoji="1" lang="ja-JP" altLang="en-US" dirty="0">
                    <a:solidFill>
                      <a:schemeClr val="tx1"/>
                    </a:solidFill>
                  </a:rPr>
                  <a:t>が存在しない場合は </a:t>
                </a:r>
                <a14:m>
                  <m:oMath xmlns:m="http://schemas.openxmlformats.org/officeDocument/2006/math">
                    <m:r>
                      <a:rPr kumimoji="1" lang="en-US" altLang="ja-JP" b="0" i="1" smtClean="0">
                        <a:solidFill>
                          <a:schemeClr val="tx1"/>
                        </a:solidFill>
                        <a:latin typeface="Cambria Math" panose="02040503050406030204" pitchFamily="18" charset="0"/>
                      </a:rPr>
                      <m:t>−1</m:t>
                    </m:r>
                  </m:oMath>
                </a14:m>
                <a:r>
                  <a:rPr kumimoji="1" lang="en-US" altLang="ja-JP" dirty="0">
                    <a:solidFill>
                      <a:schemeClr val="tx1"/>
                    </a:solidFill>
                  </a:rPr>
                  <a:t> </a:t>
                </a:r>
                <a:r>
                  <a:rPr kumimoji="1" lang="ja-JP" altLang="en-US" dirty="0">
                    <a:solidFill>
                      <a:schemeClr val="tx1"/>
                    </a:solidFill>
                  </a:rPr>
                  <a:t>を出力してください</a:t>
                </a:r>
                <a:r>
                  <a:rPr kumimoji="1" lang="en-US" altLang="ja-JP" dirty="0">
                    <a:solidFill>
                      <a:schemeClr val="tx1"/>
                    </a:solidFill>
                  </a:rPr>
                  <a:t>.</a:t>
                </a:r>
              </a:p>
              <a:p>
                <a:pPr>
                  <a:lnSpc>
                    <a:spcPct val="150000"/>
                  </a:lnSpc>
                </a:pPr>
                <a:r>
                  <a:rPr lang="ja-JP" altLang="en-US" b="1" dirty="0">
                    <a:solidFill>
                      <a:schemeClr val="tx1"/>
                    </a:solidFill>
                  </a:rPr>
                  <a:t>制約</a:t>
                </a:r>
                <a:endParaRPr lang="en-US" altLang="ja-JP" b="1" dirty="0">
                  <a:solidFill>
                    <a:schemeClr val="tx1"/>
                  </a:solidFill>
                </a:endParaRPr>
              </a:p>
              <a:p>
                <a:pPr marL="285750" indent="-285750">
                  <a:lnSpc>
                    <a:spcPct val="150000"/>
                  </a:lnSpc>
                  <a:buFont typeface="Wingdings" panose="05000000000000000000" pitchFamily="2" charset="2"/>
                  <a:buChar char="u"/>
                </a:pPr>
                <a14:m>
                  <m:oMath xmlns:m="http://schemas.openxmlformats.org/officeDocument/2006/math">
                    <m:r>
                      <a:rPr kumimoji="1" lang="en-US" altLang="ja-JP" b="0" i="1" smtClean="0">
                        <a:solidFill>
                          <a:schemeClr val="tx1"/>
                        </a:solidFill>
                        <a:latin typeface="Cambria Math" panose="02040503050406030204" pitchFamily="18" charset="0"/>
                      </a:rPr>
                      <m:t>0≤</m:t>
                    </m:r>
                    <m:r>
                      <a:rPr kumimoji="1" lang="en-US" altLang="ja-JP" b="0" i="1" smtClean="0">
                        <a:solidFill>
                          <a:schemeClr val="tx1"/>
                        </a:solidFill>
                        <a:latin typeface="Cambria Math" panose="02040503050406030204" pitchFamily="18" charset="0"/>
                      </a:rPr>
                      <m:t>𝑁</m:t>
                    </m:r>
                    <m:r>
                      <a:rPr kumimoji="1" lang="en-US" altLang="ja-JP" b="0" i="1" smtClean="0">
                        <a:solidFill>
                          <a:schemeClr val="tx1"/>
                        </a:solidFill>
                        <a:latin typeface="Cambria Math" panose="02040503050406030204" pitchFamily="18" charset="0"/>
                      </a:rPr>
                      <m:t>, </m:t>
                    </m:r>
                    <m:r>
                      <a:rPr kumimoji="1" lang="en-US" altLang="ja-JP" b="0" i="1" smtClean="0">
                        <a:solidFill>
                          <a:schemeClr val="tx1"/>
                        </a:solidFill>
                        <a:latin typeface="Cambria Math" panose="02040503050406030204" pitchFamily="18" charset="0"/>
                      </a:rPr>
                      <m:t>𝐾</m:t>
                    </m:r>
                    <m:r>
                      <a:rPr kumimoji="1" lang="en-US" altLang="ja-JP" b="0" i="1" smtClean="0">
                        <a:solidFill>
                          <a:schemeClr val="tx1"/>
                        </a:solidFill>
                        <a:latin typeface="Cambria Math" panose="02040503050406030204" pitchFamily="18" charset="0"/>
                      </a:rPr>
                      <m:t>≤</m:t>
                    </m:r>
                    <m:sSup>
                      <m:sSupPr>
                        <m:ctrlPr>
                          <a:rPr kumimoji="1" lang="en-US" altLang="ja-JP" b="0" i="1" smtClean="0">
                            <a:solidFill>
                              <a:schemeClr val="tx1"/>
                            </a:solidFill>
                            <a:latin typeface="Cambria Math" panose="02040503050406030204" pitchFamily="18" charset="0"/>
                          </a:rPr>
                        </m:ctrlPr>
                      </m:sSupPr>
                      <m:e>
                        <m:r>
                          <a:rPr kumimoji="1" lang="en-US" altLang="ja-JP" b="0" i="1" smtClean="0">
                            <a:solidFill>
                              <a:schemeClr val="tx1"/>
                            </a:solidFill>
                            <a:latin typeface="Cambria Math" panose="02040503050406030204" pitchFamily="18" charset="0"/>
                          </a:rPr>
                          <m:t>10</m:t>
                        </m:r>
                      </m:e>
                      <m:sup>
                        <m:r>
                          <a:rPr kumimoji="1" lang="en-US" altLang="ja-JP" b="0" i="1" smtClean="0">
                            <a:solidFill>
                              <a:schemeClr val="tx1"/>
                            </a:solidFill>
                            <a:latin typeface="Cambria Math" panose="02040503050406030204" pitchFamily="18" charset="0"/>
                          </a:rPr>
                          <m:t>5</m:t>
                        </m:r>
                      </m:sup>
                    </m:sSup>
                  </m:oMath>
                </a14:m>
                <a:endParaRPr lang="en-US" altLang="ja-JP" dirty="0">
                  <a:solidFill>
                    <a:schemeClr val="tx1"/>
                  </a:solidFill>
                </a:endParaRPr>
              </a:p>
              <a:p>
                <a:pPr marL="285750" indent="-285750">
                  <a:lnSpc>
                    <a:spcPct val="150000"/>
                  </a:lnSpc>
                  <a:buFont typeface="Wingdings" panose="05000000000000000000" pitchFamily="2" charset="2"/>
                  <a:buChar char="u"/>
                </a:pPr>
                <a14:m>
                  <m:oMath xmlns:m="http://schemas.openxmlformats.org/officeDocument/2006/math">
                    <m:r>
                      <a:rPr kumimoji="1" lang="en-US" altLang="ja-JP" b="0" i="1" smtClean="0">
                        <a:solidFill>
                          <a:schemeClr val="tx1"/>
                        </a:solidFill>
                        <a:latin typeface="Cambria Math" panose="02040503050406030204" pitchFamily="18" charset="0"/>
                      </a:rPr>
                      <m:t>0≤</m:t>
                    </m:r>
                    <m:sSub>
                      <m:sSubPr>
                        <m:ctrlPr>
                          <a:rPr kumimoji="1" lang="en-US" altLang="ja-JP" b="0" i="1" smtClean="0">
                            <a:solidFill>
                              <a:schemeClr val="tx1"/>
                            </a:solidFill>
                            <a:latin typeface="Cambria Math" panose="02040503050406030204" pitchFamily="18" charset="0"/>
                          </a:rPr>
                        </m:ctrlPr>
                      </m:sSubPr>
                      <m:e>
                        <m:r>
                          <a:rPr kumimoji="1" lang="en-US" altLang="ja-JP" b="0" i="1" smtClean="0">
                            <a:solidFill>
                              <a:schemeClr val="tx1"/>
                            </a:solidFill>
                            <a:latin typeface="Cambria Math" panose="02040503050406030204" pitchFamily="18" charset="0"/>
                          </a:rPr>
                          <m:t>𝐴</m:t>
                        </m:r>
                      </m:e>
                      <m:sub>
                        <m:r>
                          <a:rPr kumimoji="1" lang="en-US" altLang="ja-JP" b="0" i="1" smtClean="0">
                            <a:solidFill>
                              <a:schemeClr val="tx1"/>
                            </a:solidFill>
                            <a:latin typeface="Cambria Math" panose="02040503050406030204" pitchFamily="18" charset="0"/>
                          </a:rPr>
                          <m:t>𝑖</m:t>
                        </m:r>
                      </m:sub>
                    </m:sSub>
                    <m:r>
                      <a:rPr kumimoji="1" lang="en-US" altLang="ja-JP" b="0" i="1" smtClean="0">
                        <a:solidFill>
                          <a:schemeClr val="tx1"/>
                        </a:solidFill>
                        <a:latin typeface="Cambria Math" panose="02040503050406030204" pitchFamily="18" charset="0"/>
                      </a:rPr>
                      <m:t>≤</m:t>
                    </m:r>
                    <m:sSup>
                      <m:sSupPr>
                        <m:ctrlPr>
                          <a:rPr kumimoji="1" lang="en-US" altLang="ja-JP" b="0" i="1" smtClean="0">
                            <a:solidFill>
                              <a:schemeClr val="tx1"/>
                            </a:solidFill>
                            <a:latin typeface="Cambria Math" panose="02040503050406030204" pitchFamily="18" charset="0"/>
                          </a:rPr>
                        </m:ctrlPr>
                      </m:sSupPr>
                      <m:e>
                        <m:r>
                          <a:rPr kumimoji="1" lang="en-US" altLang="ja-JP" b="0" i="1" smtClean="0">
                            <a:solidFill>
                              <a:schemeClr val="tx1"/>
                            </a:solidFill>
                            <a:latin typeface="Cambria Math" panose="02040503050406030204" pitchFamily="18" charset="0"/>
                          </a:rPr>
                          <m:t>10</m:t>
                        </m:r>
                      </m:e>
                      <m:sup>
                        <m:r>
                          <a:rPr kumimoji="1" lang="en-US" altLang="ja-JP" b="0" i="1" smtClean="0">
                            <a:solidFill>
                              <a:schemeClr val="tx1"/>
                            </a:solidFill>
                            <a:latin typeface="Cambria Math" panose="02040503050406030204" pitchFamily="18" charset="0"/>
                          </a:rPr>
                          <m:t>9</m:t>
                        </m:r>
                      </m:sup>
                    </m:sSup>
                  </m:oMath>
                </a14:m>
                <a:endParaRPr kumimoji="1" lang="en-US" altLang="ja-JP" b="0" dirty="0">
                  <a:solidFill>
                    <a:schemeClr val="tx1"/>
                  </a:solidFill>
                </a:endParaRPr>
              </a:p>
            </p:txBody>
          </p:sp>
        </mc:Choice>
        <mc:Fallback>
          <p:sp>
            <p:nvSpPr>
              <p:cNvPr id="4" name="四角形: 角を丸くする 3">
                <a:extLst>
                  <a:ext uri="{FF2B5EF4-FFF2-40B4-BE49-F238E27FC236}">
                    <a16:creationId xmlns:a16="http://schemas.microsoft.com/office/drawing/2014/main" id="{EC4D6ABC-0823-4C05-99BF-4094844A5C60}"/>
                  </a:ext>
                </a:extLst>
              </p:cNvPr>
              <p:cNvSpPr>
                <a:spLocks noRot="1" noChangeAspect="1" noMove="1" noResize="1" noEditPoints="1" noAdjustHandles="1" noChangeArrowheads="1" noChangeShapeType="1" noTextEdit="1"/>
              </p:cNvSpPr>
              <p:nvPr/>
            </p:nvSpPr>
            <p:spPr>
              <a:xfrm>
                <a:off x="1558834" y="2871598"/>
                <a:ext cx="9074331" cy="3130839"/>
              </a:xfrm>
              <a:prstGeom prst="roundRect">
                <a:avLst/>
              </a:prstGeom>
              <a:blipFill>
                <a:blip r:embed="rId2"/>
                <a:stretch>
                  <a:fillRect/>
                </a:stretch>
              </a:blipFill>
              <a:ln w="31750">
                <a:solidFill>
                  <a:schemeClr val="accent6"/>
                </a:solidFill>
              </a:ln>
            </p:spPr>
            <p:txBody>
              <a:bodyPr/>
              <a:lstStyle/>
              <a:p>
                <a:r>
                  <a:rPr lang="ja-JP" altLang="en-US">
                    <a:noFill/>
                  </a:rPr>
                  <a:t> </a:t>
                </a:r>
              </a:p>
            </p:txBody>
          </p:sp>
        </mc:Fallback>
      </mc:AlternateContent>
      <p:sp>
        <p:nvSpPr>
          <p:cNvPr id="5" name="スライド番号プレースホルダー 4">
            <a:extLst>
              <a:ext uri="{FF2B5EF4-FFF2-40B4-BE49-F238E27FC236}">
                <a16:creationId xmlns:a16="http://schemas.microsoft.com/office/drawing/2014/main" id="{A962D9D9-44F4-492F-A6C9-1DDE93BFB702}"/>
              </a:ext>
            </a:extLst>
          </p:cNvPr>
          <p:cNvSpPr>
            <a:spLocks noGrp="1"/>
          </p:cNvSpPr>
          <p:nvPr>
            <p:ph type="sldNum" sz="quarter" idx="12"/>
          </p:nvPr>
        </p:nvSpPr>
        <p:spPr/>
        <p:txBody>
          <a:bodyPr/>
          <a:lstStyle/>
          <a:p>
            <a:fld id="{D9CD8C80-C47C-41F3-AB8E-2337070D9141}" type="slidenum">
              <a:rPr kumimoji="1" lang="ja-JP" altLang="en-US" smtClean="0"/>
              <a:t>3</a:t>
            </a:fld>
            <a:endParaRPr kumimoji="1" lang="ja-JP" altLang="en-US" dirty="0"/>
          </a:p>
        </p:txBody>
      </p:sp>
    </p:spTree>
    <p:extLst>
      <p:ext uri="{BB962C8B-B14F-4D97-AF65-F5344CB8AC3E}">
        <p14:creationId xmlns:p14="http://schemas.microsoft.com/office/powerpoint/2010/main" val="3412854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8482DF-20D3-45EF-A44A-8B7C822548BB}"/>
              </a:ext>
            </a:extLst>
          </p:cNvPr>
          <p:cNvSpPr>
            <a:spLocks noGrp="1"/>
          </p:cNvSpPr>
          <p:nvPr>
            <p:ph type="title"/>
          </p:nvPr>
        </p:nvSpPr>
        <p:spPr/>
        <p:txBody>
          <a:bodyPr/>
          <a:lstStyle/>
          <a:p>
            <a:r>
              <a:rPr lang="ja-JP" altLang="en-US" dirty="0"/>
              <a:t>はじめに</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0EEEF622-F014-495F-A0EC-FDF0C38491FF}"/>
                  </a:ext>
                </a:extLst>
              </p:cNvPr>
              <p:cNvSpPr>
                <a:spLocks noGrp="1"/>
              </p:cNvSpPr>
              <p:nvPr>
                <p:ph idx="1"/>
              </p:nvPr>
            </p:nvSpPr>
            <p:spPr/>
            <p:txBody>
              <a:bodyPr/>
              <a:lstStyle/>
              <a:p>
                <a:r>
                  <a:rPr lang="ja-JP" altLang="en-US" dirty="0"/>
                  <a:t>愚直に解く場合</a:t>
                </a:r>
                <a:endParaRPr lang="en-US" altLang="ja-JP" dirty="0"/>
              </a:p>
              <a:p>
                <a:pPr lvl="1"/>
                <a:r>
                  <a:rPr lang="ja-JP" altLang="en-US" dirty="0"/>
                  <a:t>数列を先頭から見て行って</a:t>
                </a:r>
                <a:r>
                  <a:rPr lang="en-US" altLang="ja-JP" dirty="0"/>
                  <a:t>, </a:t>
                </a:r>
                <a14:m>
                  <m:oMath xmlns:m="http://schemas.openxmlformats.org/officeDocument/2006/math">
                    <m:sSub>
                      <m:sSubPr>
                        <m:ctrlPr>
                          <a:rPr lang="en-US" altLang="ja-JP" b="0" i="1" smtClean="0">
                            <a:solidFill>
                              <a:schemeClr val="tx1"/>
                            </a:solidFill>
                            <a:latin typeface="Cambria Math" panose="02040503050406030204" pitchFamily="18" charset="0"/>
                          </a:rPr>
                        </m:ctrlPr>
                      </m:sSubPr>
                      <m:e>
                        <m:r>
                          <a:rPr lang="en-US" altLang="ja-JP" b="0" i="1" smtClean="0">
                            <a:solidFill>
                              <a:schemeClr val="tx1"/>
                            </a:solidFill>
                            <a:latin typeface="Cambria Math" panose="02040503050406030204" pitchFamily="18" charset="0"/>
                          </a:rPr>
                          <m:t>𝐴</m:t>
                        </m:r>
                      </m:e>
                      <m:sub>
                        <m:r>
                          <a:rPr lang="en-US" altLang="ja-JP" b="0" i="1" smtClean="0">
                            <a:solidFill>
                              <a:schemeClr val="tx1"/>
                            </a:solidFill>
                            <a:latin typeface="Cambria Math" panose="02040503050406030204" pitchFamily="18" charset="0"/>
                          </a:rPr>
                          <m:t>𝑖</m:t>
                        </m:r>
                      </m:sub>
                    </m:sSub>
                    <m:r>
                      <a:rPr lang="en-US" altLang="ja-JP" b="0" i="1" smtClean="0">
                        <a:solidFill>
                          <a:schemeClr val="tx1"/>
                        </a:solidFill>
                        <a:latin typeface="Cambria Math" panose="02040503050406030204" pitchFamily="18" charset="0"/>
                      </a:rPr>
                      <m:t>≥</m:t>
                    </m:r>
                    <m:r>
                      <a:rPr lang="en-US" altLang="ja-JP" b="0" i="1" smtClean="0">
                        <a:solidFill>
                          <a:schemeClr val="tx1"/>
                        </a:solidFill>
                        <a:latin typeface="Cambria Math" panose="02040503050406030204" pitchFamily="18" charset="0"/>
                      </a:rPr>
                      <m:t>𝐾</m:t>
                    </m:r>
                  </m:oMath>
                </a14:m>
                <a:r>
                  <a:rPr kumimoji="1" lang="ja-JP" altLang="en-US" dirty="0">
                    <a:solidFill>
                      <a:schemeClr val="tx1"/>
                    </a:solidFill>
                  </a:rPr>
                  <a:t> であるような </a:t>
                </a:r>
                <a14:m>
                  <m:oMath xmlns:m="http://schemas.openxmlformats.org/officeDocument/2006/math">
                    <m:r>
                      <a:rPr kumimoji="1" lang="en-US" altLang="ja-JP" b="0" i="1" smtClean="0">
                        <a:solidFill>
                          <a:schemeClr val="tx1"/>
                        </a:solidFill>
                        <a:latin typeface="Cambria Math" panose="02040503050406030204" pitchFamily="18" charset="0"/>
                      </a:rPr>
                      <m:t>𝑖</m:t>
                    </m:r>
                  </m:oMath>
                </a14:m>
                <a:r>
                  <a:rPr kumimoji="1" lang="ja-JP" altLang="en-US" dirty="0"/>
                  <a:t> があればそれを出力する</a:t>
                </a:r>
                <a:endParaRPr kumimoji="1" lang="en-US" altLang="ja-JP" dirty="0"/>
              </a:p>
              <a:p>
                <a:pPr lvl="1"/>
                <a:r>
                  <a:rPr lang="ja-JP" altLang="en-US" dirty="0"/>
                  <a:t>時間計算量は </a:t>
                </a:r>
                <a14:m>
                  <m:oMath xmlns:m="http://schemas.openxmlformats.org/officeDocument/2006/math">
                    <m:r>
                      <a:rPr lang="en-US" altLang="ja-JP" b="0" i="1" smtClean="0">
                        <a:latin typeface="Cambria Math" panose="02040503050406030204" pitchFamily="18" charset="0"/>
                      </a:rPr>
                      <m:t>𝑂</m:t>
                    </m:r>
                    <m:r>
                      <a:rPr lang="en-US" altLang="ja-JP" b="0" i="1" smtClean="0">
                        <a:latin typeface="Cambria Math" panose="02040503050406030204" pitchFamily="18" charset="0"/>
                      </a:rPr>
                      <m:t>(</m:t>
                    </m:r>
                    <m:r>
                      <a:rPr lang="en-US" altLang="ja-JP" b="0" i="1" smtClean="0">
                        <a:latin typeface="Cambria Math" panose="02040503050406030204" pitchFamily="18" charset="0"/>
                      </a:rPr>
                      <m:t>𝑁</m:t>
                    </m:r>
                    <m:r>
                      <a:rPr lang="en-US" altLang="ja-JP" b="0" i="1" smtClean="0">
                        <a:latin typeface="Cambria Math" panose="02040503050406030204" pitchFamily="18" charset="0"/>
                      </a:rPr>
                      <m:t>)</m:t>
                    </m:r>
                  </m:oMath>
                </a14:m>
                <a:endParaRPr kumimoji="1" lang="en-US" altLang="ja-JP" dirty="0"/>
              </a:p>
              <a:p>
                <a:pPr lvl="1"/>
                <a:r>
                  <a:rPr lang="ja-JP" altLang="en-US" dirty="0"/>
                  <a:t>これでも十分間に合う</a:t>
                </a:r>
                <a:endParaRPr lang="en-US" altLang="ja-JP" dirty="0"/>
              </a:p>
              <a:p>
                <a:r>
                  <a:rPr lang="ja-JP" altLang="en-US" dirty="0"/>
                  <a:t>じゃあ </a:t>
                </a:r>
                <a14:m>
                  <m:oMath xmlns:m="http://schemas.openxmlformats.org/officeDocument/2006/math">
                    <m:r>
                      <a:rPr lang="en-US" altLang="ja-JP" b="0" i="1" smtClean="0">
                        <a:latin typeface="Cambria Math" panose="02040503050406030204" pitchFamily="18" charset="0"/>
                      </a:rPr>
                      <m:t>𝐾</m:t>
                    </m:r>
                  </m:oMath>
                </a14:m>
                <a:r>
                  <a:rPr lang="en-US" altLang="ja-JP" dirty="0"/>
                  <a:t> </a:t>
                </a:r>
                <a:r>
                  <a:rPr lang="ja-JP" altLang="en-US" dirty="0"/>
                  <a:t>が複数与えられてそれぞれについて </a:t>
                </a:r>
                <a14:m>
                  <m:oMath xmlns:m="http://schemas.openxmlformats.org/officeDocument/2006/math">
                    <m:r>
                      <a:rPr lang="en-US" altLang="ja-JP" b="0" i="1" smtClean="0">
                        <a:latin typeface="Cambria Math" panose="02040503050406030204" pitchFamily="18" charset="0"/>
                      </a:rPr>
                      <m:t>𝑖</m:t>
                    </m:r>
                  </m:oMath>
                </a14:m>
                <a:r>
                  <a:rPr lang="en-US" altLang="ja-JP" dirty="0"/>
                  <a:t> </a:t>
                </a:r>
                <a:r>
                  <a:rPr lang="ja-JP" altLang="en-US" dirty="0"/>
                  <a:t>を求める場合は？</a:t>
                </a:r>
                <a:endParaRPr lang="en-US" altLang="ja-JP" dirty="0"/>
              </a:p>
              <a:p>
                <a:pPr lvl="1"/>
                <a14:m>
                  <m:oMath xmlns:m="http://schemas.openxmlformats.org/officeDocument/2006/math">
                    <m:r>
                      <a:rPr lang="en-US" altLang="ja-JP" b="0" i="1" smtClean="0">
                        <a:latin typeface="Cambria Math" panose="02040503050406030204" pitchFamily="18" charset="0"/>
                      </a:rPr>
                      <m:t>𝐾</m:t>
                    </m:r>
                  </m:oMath>
                </a14:m>
                <a:r>
                  <a:rPr lang="en-US" altLang="ja-JP" dirty="0"/>
                  <a:t> </a:t>
                </a:r>
                <a:r>
                  <a:rPr lang="ja-JP" altLang="en-US" dirty="0"/>
                  <a:t>が </a:t>
                </a:r>
                <a14:m>
                  <m:oMath xmlns:m="http://schemas.openxmlformats.org/officeDocument/2006/math">
                    <m:r>
                      <a:rPr lang="en-US" altLang="ja-JP" b="0" i="1" smtClean="0">
                        <a:latin typeface="Cambria Math" panose="02040503050406030204" pitchFamily="18" charset="0"/>
                      </a:rPr>
                      <m:t>𝑄</m:t>
                    </m:r>
                  </m:oMath>
                </a14:m>
                <a:r>
                  <a:rPr lang="en-US" altLang="ja-JP" dirty="0"/>
                  <a:t> </a:t>
                </a:r>
                <a:r>
                  <a:rPr lang="ja-JP" altLang="en-US" dirty="0"/>
                  <a:t>個与えられるとき</a:t>
                </a:r>
                <a:r>
                  <a:rPr lang="en-US" altLang="ja-JP" dirty="0"/>
                  <a:t>, </a:t>
                </a:r>
                <a:r>
                  <a:rPr lang="ja-JP" altLang="en-US" dirty="0"/>
                  <a:t>時間計算量は </a:t>
                </a:r>
                <a14:m>
                  <m:oMath xmlns:m="http://schemas.openxmlformats.org/officeDocument/2006/math">
                    <m:r>
                      <a:rPr lang="en-US" altLang="ja-JP" b="0" i="1" smtClean="0">
                        <a:latin typeface="Cambria Math" panose="02040503050406030204" pitchFamily="18" charset="0"/>
                      </a:rPr>
                      <m:t>𝑂</m:t>
                    </m:r>
                    <m:r>
                      <a:rPr lang="en-US" altLang="ja-JP" b="0" i="1" smtClean="0">
                        <a:latin typeface="Cambria Math" panose="02040503050406030204" pitchFamily="18" charset="0"/>
                      </a:rPr>
                      <m:t>(</m:t>
                    </m:r>
                    <m:r>
                      <a:rPr lang="en-US" altLang="ja-JP" b="0" i="1" smtClean="0">
                        <a:latin typeface="Cambria Math" panose="02040503050406030204" pitchFamily="18" charset="0"/>
                      </a:rPr>
                      <m:t>𝑁𝑄</m:t>
                    </m:r>
                    <m:r>
                      <a:rPr lang="en-US" altLang="ja-JP" b="0" i="1" smtClean="0">
                        <a:latin typeface="Cambria Math" panose="02040503050406030204" pitchFamily="18" charset="0"/>
                      </a:rPr>
                      <m:t>)</m:t>
                    </m:r>
                  </m:oMath>
                </a14:m>
                <a:endParaRPr lang="en-US" altLang="ja-JP" dirty="0"/>
              </a:p>
              <a:p>
                <a:pPr lvl="1"/>
                <a14:m>
                  <m:oMath xmlns:m="http://schemas.openxmlformats.org/officeDocument/2006/math">
                    <m:r>
                      <a:rPr lang="en-US" altLang="ja-JP" b="0" i="1" smtClean="0">
                        <a:latin typeface="Cambria Math" panose="02040503050406030204" pitchFamily="18" charset="0"/>
                      </a:rPr>
                      <m:t>𝑄</m:t>
                    </m:r>
                  </m:oMath>
                </a14:m>
                <a:r>
                  <a:rPr lang="en-US" altLang="ja-JP" dirty="0"/>
                  <a:t> </a:t>
                </a:r>
                <a:r>
                  <a:rPr lang="ja-JP" altLang="en-US" dirty="0"/>
                  <a:t>のサイズ次第では間に合わない</a:t>
                </a:r>
                <a:endParaRPr lang="en-US" altLang="ja-JP" dirty="0"/>
              </a:p>
              <a:p>
                <a:pPr lvl="1"/>
                <a:r>
                  <a:rPr lang="ja-JP" altLang="en-US" dirty="0"/>
                  <a:t>数列 </a:t>
                </a:r>
                <a14:m>
                  <m:oMath xmlns:m="http://schemas.openxmlformats.org/officeDocument/2006/math">
                    <m:r>
                      <a:rPr lang="en-US" altLang="ja-JP" b="0" i="1" smtClean="0">
                        <a:latin typeface="Cambria Math" panose="02040503050406030204" pitchFamily="18" charset="0"/>
                      </a:rPr>
                      <m:t>𝐴</m:t>
                    </m:r>
                  </m:oMath>
                </a14:m>
                <a:r>
                  <a:rPr lang="ja-JP" altLang="en-US" dirty="0"/>
                  <a:t> は単調増加列なので</a:t>
                </a:r>
                <a:r>
                  <a:rPr lang="en-US" altLang="ja-JP" dirty="0"/>
                  <a:t>, </a:t>
                </a:r>
                <a:r>
                  <a:rPr lang="ja-JP" altLang="en-US" dirty="0"/>
                  <a:t>二分探索が使える</a:t>
                </a:r>
                <a:endParaRPr lang="en-US" altLang="ja-JP" dirty="0"/>
              </a:p>
            </p:txBody>
          </p:sp>
        </mc:Choice>
        <mc:Fallback>
          <p:sp>
            <p:nvSpPr>
              <p:cNvPr id="3" name="コンテンツ プレースホルダー 2">
                <a:extLst>
                  <a:ext uri="{FF2B5EF4-FFF2-40B4-BE49-F238E27FC236}">
                    <a16:creationId xmlns:a16="http://schemas.microsoft.com/office/drawing/2014/main" id="{0EEEF622-F014-495F-A0EC-FDF0C38491FF}"/>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ja-JP" altLang="en-US">
                    <a:noFill/>
                  </a:rPr>
                  <a:t> </a:t>
                </a:r>
              </a:p>
            </p:txBody>
          </p:sp>
        </mc:Fallback>
      </mc:AlternateContent>
      <p:sp>
        <p:nvSpPr>
          <p:cNvPr id="6" name="スライド番号プレースホルダー 5">
            <a:extLst>
              <a:ext uri="{FF2B5EF4-FFF2-40B4-BE49-F238E27FC236}">
                <a16:creationId xmlns:a16="http://schemas.microsoft.com/office/drawing/2014/main" id="{391BDAB7-1A3A-442D-8F29-3AE7C8DDC551}"/>
              </a:ext>
            </a:extLst>
          </p:cNvPr>
          <p:cNvSpPr>
            <a:spLocks noGrp="1"/>
          </p:cNvSpPr>
          <p:nvPr>
            <p:ph type="sldNum" sz="quarter" idx="12"/>
          </p:nvPr>
        </p:nvSpPr>
        <p:spPr/>
        <p:txBody>
          <a:bodyPr/>
          <a:lstStyle/>
          <a:p>
            <a:fld id="{D9CD8C80-C47C-41F3-AB8E-2337070D9141}" type="slidenum">
              <a:rPr kumimoji="1" lang="ja-JP" altLang="en-US" smtClean="0"/>
              <a:t>4</a:t>
            </a:fld>
            <a:endParaRPr kumimoji="1" lang="ja-JP" altLang="en-US" dirty="0"/>
          </a:p>
        </p:txBody>
      </p:sp>
    </p:spTree>
    <p:extLst>
      <p:ext uri="{BB962C8B-B14F-4D97-AF65-F5344CB8AC3E}">
        <p14:creationId xmlns:p14="http://schemas.microsoft.com/office/powerpoint/2010/main" val="430679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6CB248-103A-435F-832A-2CD86DE51F38}"/>
              </a:ext>
            </a:extLst>
          </p:cNvPr>
          <p:cNvSpPr>
            <a:spLocks noGrp="1"/>
          </p:cNvSpPr>
          <p:nvPr>
            <p:ph type="title"/>
          </p:nvPr>
        </p:nvSpPr>
        <p:spPr/>
        <p:txBody>
          <a:bodyPr/>
          <a:lstStyle/>
          <a:p>
            <a:r>
              <a:rPr lang="ja-JP" altLang="en-US" dirty="0"/>
              <a:t>二分探索</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6BB717B7-1A5F-4139-B375-F9AFC9BC9A24}"/>
                  </a:ext>
                </a:extLst>
              </p:cNvPr>
              <p:cNvSpPr>
                <a:spLocks noGrp="1"/>
              </p:cNvSpPr>
              <p:nvPr>
                <p:ph idx="1"/>
              </p:nvPr>
            </p:nvSpPr>
            <p:spPr/>
            <p:txBody>
              <a:bodyPr/>
              <a:lstStyle/>
              <a:p>
                <a:pPr>
                  <a:lnSpc>
                    <a:spcPct val="150000"/>
                  </a:lnSpc>
                </a:pPr>
                <a:r>
                  <a:rPr lang="ja-JP" altLang="en-US" dirty="0"/>
                  <a:t>二分探索とは</a:t>
                </a:r>
                <a:endParaRPr lang="en-US" altLang="ja-JP" dirty="0"/>
              </a:p>
              <a:p>
                <a:pPr lvl="1">
                  <a:lnSpc>
                    <a:spcPct val="150000"/>
                  </a:lnSpc>
                </a:pPr>
                <a:r>
                  <a:rPr kumimoji="1" lang="ja-JP" altLang="en-US" dirty="0"/>
                  <a:t>単調性のある列に対して</a:t>
                </a:r>
                <a:r>
                  <a:rPr kumimoji="1" lang="en-US" altLang="ja-JP" dirty="0"/>
                  <a:t>, </a:t>
                </a:r>
                <a:r>
                  <a:rPr kumimoji="1" lang="ja-JP" altLang="en-US" dirty="0"/>
                  <a:t>探索範囲を半分に絞り込む操作を繰り返すことで</a:t>
                </a:r>
                <a:r>
                  <a:rPr kumimoji="1" lang="en-US" altLang="ja-JP" dirty="0"/>
                  <a:t>, </a:t>
                </a:r>
                <a:r>
                  <a:rPr kumimoji="1" lang="ja-JP" altLang="en-US" dirty="0"/>
                  <a:t>高速に目的の値を検索するアルゴリズム</a:t>
                </a:r>
                <a:endParaRPr lang="en-US" altLang="ja-JP" dirty="0"/>
              </a:p>
              <a:p>
                <a:pPr>
                  <a:lnSpc>
                    <a:spcPct val="150000"/>
                  </a:lnSpc>
                </a:pPr>
                <a14:m>
                  <m:oMath xmlns:m="http://schemas.openxmlformats.org/officeDocument/2006/math">
                    <m:r>
                      <a:rPr lang="en-US" altLang="ja-JP" b="0" i="1" smtClean="0">
                        <a:latin typeface="Cambria Math" panose="02040503050406030204" pitchFamily="18" charset="0"/>
                      </a:rPr>
                      <m:t>𝑂</m:t>
                    </m:r>
                    <m:d>
                      <m:dPr>
                        <m:ctrlPr>
                          <a:rPr lang="en-US" altLang="ja-JP" b="0" i="1" smtClean="0">
                            <a:latin typeface="Cambria Math" panose="02040503050406030204" pitchFamily="18" charset="0"/>
                          </a:rPr>
                        </m:ctrlPr>
                      </m:dPr>
                      <m:e>
                        <m:r>
                          <m:rPr>
                            <m:sty m:val="p"/>
                          </m:rPr>
                          <a:rPr lang="en-US" altLang="ja-JP" b="0" i="1" smtClean="0">
                            <a:latin typeface="Cambria Math" panose="02040503050406030204" pitchFamily="18" charset="0"/>
                          </a:rPr>
                          <m:t>log</m:t>
                        </m:r>
                        <m:r>
                          <a:rPr lang="en-US" altLang="ja-JP" b="0" i="1" smtClean="0">
                            <a:latin typeface="Cambria Math" panose="02040503050406030204" pitchFamily="18" charset="0"/>
                          </a:rPr>
                          <m:t>(</m:t>
                        </m:r>
                        <m:r>
                          <a:rPr lang="en-US" altLang="ja-JP" b="0" i="1" smtClean="0">
                            <a:latin typeface="Cambria Math" panose="02040503050406030204" pitchFamily="18" charset="0"/>
                          </a:rPr>
                          <m:t>𝑁</m:t>
                        </m:r>
                        <m:r>
                          <a:rPr lang="en-US" altLang="ja-JP" b="0" i="1" smtClean="0">
                            <a:latin typeface="Cambria Math" panose="02040503050406030204" pitchFamily="18" charset="0"/>
                          </a:rPr>
                          <m:t>)</m:t>
                        </m:r>
                      </m:e>
                    </m:d>
                  </m:oMath>
                </a14:m>
                <a:r>
                  <a:rPr lang="ja-JP" altLang="en-US" dirty="0"/>
                  <a:t> で答えを求められる</a:t>
                </a:r>
                <a:endParaRPr lang="en-US" altLang="ja-JP" dirty="0"/>
              </a:p>
              <a:p>
                <a:pPr>
                  <a:lnSpc>
                    <a:spcPct val="150000"/>
                  </a:lnSpc>
                </a:pPr>
                <a:r>
                  <a:rPr lang="ja-JP" altLang="en-US" dirty="0"/>
                  <a:t>数列が単調性を持っていることが条件</a:t>
                </a:r>
                <a:endParaRPr lang="en-US" altLang="ja-JP" dirty="0"/>
              </a:p>
            </p:txBody>
          </p:sp>
        </mc:Choice>
        <mc:Fallback>
          <p:sp>
            <p:nvSpPr>
              <p:cNvPr id="3" name="コンテンツ プレースホルダー 2">
                <a:extLst>
                  <a:ext uri="{FF2B5EF4-FFF2-40B4-BE49-F238E27FC236}">
                    <a16:creationId xmlns:a16="http://schemas.microsoft.com/office/drawing/2014/main" id="{6BB717B7-1A5F-4139-B375-F9AFC9BC9A24}"/>
                  </a:ext>
                </a:extLst>
              </p:cNvPr>
              <p:cNvSpPr>
                <a:spLocks noGrp="1" noRot="1" noChangeAspect="1" noMove="1" noResize="1" noEditPoints="1" noAdjustHandles="1" noChangeArrowheads="1" noChangeShapeType="1" noTextEdit="1"/>
              </p:cNvSpPr>
              <p:nvPr>
                <p:ph idx="1"/>
              </p:nvPr>
            </p:nvSpPr>
            <p:spPr>
              <a:blipFill>
                <a:blip r:embed="rId2"/>
                <a:stretch>
                  <a:fillRect l="-1043" r="-580"/>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15A7CE05-12EC-404E-88A1-1F3AF6251124}"/>
              </a:ext>
            </a:extLst>
          </p:cNvPr>
          <p:cNvSpPr>
            <a:spLocks noGrp="1"/>
          </p:cNvSpPr>
          <p:nvPr>
            <p:ph type="sldNum" sz="quarter" idx="12"/>
          </p:nvPr>
        </p:nvSpPr>
        <p:spPr/>
        <p:txBody>
          <a:bodyPr/>
          <a:lstStyle/>
          <a:p>
            <a:fld id="{D9CD8C80-C47C-41F3-AB8E-2337070D9141}" type="slidenum">
              <a:rPr kumimoji="1" lang="ja-JP" altLang="en-US" smtClean="0"/>
              <a:t>5</a:t>
            </a:fld>
            <a:endParaRPr kumimoji="1" lang="ja-JP" altLang="en-US" dirty="0"/>
          </a:p>
        </p:txBody>
      </p:sp>
    </p:spTree>
    <p:extLst>
      <p:ext uri="{BB962C8B-B14F-4D97-AF65-F5344CB8AC3E}">
        <p14:creationId xmlns:p14="http://schemas.microsoft.com/office/powerpoint/2010/main" val="3603278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F5FAF4-B8D5-4D41-BD99-C5BD55A068EC}"/>
              </a:ext>
            </a:extLst>
          </p:cNvPr>
          <p:cNvSpPr>
            <a:spLocks noGrp="1"/>
          </p:cNvSpPr>
          <p:nvPr>
            <p:ph type="title"/>
          </p:nvPr>
        </p:nvSpPr>
        <p:spPr/>
        <p:txBody>
          <a:bodyPr/>
          <a:lstStyle/>
          <a:p>
            <a:r>
              <a:rPr kumimoji="1" lang="ja-JP" altLang="en-US" dirty="0"/>
              <a:t>二分探索</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D8C84242-D80A-45BC-BD7B-32444654A445}"/>
                  </a:ext>
                </a:extLst>
              </p:cNvPr>
              <p:cNvSpPr>
                <a:spLocks noGrp="1"/>
              </p:cNvSpPr>
              <p:nvPr>
                <p:ph idx="1"/>
              </p:nvPr>
            </p:nvSpPr>
            <p:spPr/>
            <p:txBody>
              <a:bodyPr/>
              <a:lstStyle/>
              <a:p>
                <a:pPr>
                  <a:lnSpc>
                    <a:spcPct val="100000"/>
                  </a:lnSpc>
                </a:pPr>
                <a14:m>
                  <m:oMath xmlns:m="http://schemas.openxmlformats.org/officeDocument/2006/math">
                    <m:r>
                      <m:rPr>
                        <m:nor/>
                      </m:rPr>
                      <a:rPr kumimoji="1" lang="en-US" altLang="ja-JP" b="0" i="0" smtClean="0">
                        <a:latin typeface="Cambria Math" panose="02040503050406030204" pitchFamily="18" charset="0"/>
                      </a:rPr>
                      <m:t>left</m:t>
                    </m:r>
                    <m:r>
                      <m:rPr>
                        <m:nor/>
                      </m:rPr>
                      <a:rPr kumimoji="1" lang="en-US" altLang="ja-JP" b="0" i="0" smtClean="0">
                        <a:latin typeface="Cambria Math" panose="02040503050406030204" pitchFamily="18" charset="0"/>
                      </a:rPr>
                      <m:t> , </m:t>
                    </m:r>
                    <m:r>
                      <m:rPr>
                        <m:nor/>
                      </m:rPr>
                      <a:rPr kumimoji="1" lang="en-US" altLang="ja-JP" b="0" i="0" smtClean="0">
                        <a:latin typeface="Cambria Math" panose="02040503050406030204" pitchFamily="18" charset="0"/>
                      </a:rPr>
                      <m:t>right</m:t>
                    </m:r>
                    <m:r>
                      <m:rPr>
                        <m:nor/>
                      </m:rPr>
                      <a:rPr kumimoji="1" lang="en-US" altLang="ja-JP" b="0" i="0" smtClean="0">
                        <a:latin typeface="Cambria Math" panose="02040503050406030204" pitchFamily="18" charset="0"/>
                      </a:rPr>
                      <m:t> </m:t>
                    </m:r>
                    <m:r>
                      <a:rPr lang="ja-JP" altLang="en-US" i="1">
                        <a:latin typeface="Cambria Math" panose="02040503050406030204" pitchFamily="18" charset="0"/>
                      </a:rPr>
                      <m:t>を</m:t>
                    </m:r>
                  </m:oMath>
                </a14:m>
                <a:r>
                  <a:rPr kumimoji="1" lang="ja-JP" altLang="en-US" dirty="0"/>
                  <a:t>探索する区間の左端と右端として初期化する</a:t>
                </a:r>
                <a:endParaRPr kumimoji="1" lang="en-US" altLang="ja-JP" dirty="0"/>
              </a:p>
              <a:p>
                <a:pPr>
                  <a:lnSpc>
                    <a:spcPct val="100000"/>
                  </a:lnSpc>
                </a:pPr>
                <a14:m>
                  <m:oMath xmlns:m="http://schemas.openxmlformats.org/officeDocument/2006/math">
                    <m:r>
                      <m:rPr>
                        <m:nor/>
                      </m:rPr>
                      <a:rPr kumimoji="1" lang="en-US" altLang="ja-JP" b="0" i="0" smtClean="0">
                        <a:latin typeface="Cambria Math" panose="02040503050406030204" pitchFamily="18" charset="0"/>
                      </a:rPr>
                      <m:t>mid</m:t>
                    </m:r>
                    <m:r>
                      <a:rPr kumimoji="1" lang="en-US" altLang="ja-JP" b="0" i="1" smtClean="0">
                        <a:latin typeface="Cambria Math" panose="02040503050406030204" pitchFamily="18" charset="0"/>
                      </a:rPr>
                      <m:t>=</m:t>
                    </m:r>
                    <m:r>
                      <m:rPr>
                        <m:nor/>
                      </m:rPr>
                      <a:rPr kumimoji="1" lang="en-US" altLang="ja-JP" b="0" i="0" smtClean="0">
                        <a:latin typeface="Cambria Math" panose="02040503050406030204" pitchFamily="18" charset="0"/>
                      </a:rPr>
                      <m:t>(</m:t>
                    </m:r>
                    <m:r>
                      <m:rPr>
                        <m:nor/>
                      </m:rPr>
                      <a:rPr kumimoji="1" lang="en-US" altLang="ja-JP" b="0" i="0" smtClean="0">
                        <a:latin typeface="Cambria Math" panose="02040503050406030204" pitchFamily="18" charset="0"/>
                      </a:rPr>
                      <m:t>left</m:t>
                    </m:r>
                    <m:r>
                      <a:rPr kumimoji="1" lang="en-US" altLang="ja-JP" b="0" i="1" smtClean="0">
                        <a:latin typeface="Cambria Math" panose="02040503050406030204" pitchFamily="18" charset="0"/>
                      </a:rPr>
                      <m:t>+</m:t>
                    </m:r>
                    <m:r>
                      <m:rPr>
                        <m:nor/>
                      </m:rPr>
                      <a:rPr kumimoji="1" lang="en-US" altLang="ja-JP" b="0" i="0" smtClean="0">
                        <a:latin typeface="Cambria Math" panose="02040503050406030204" pitchFamily="18" charset="0"/>
                      </a:rPr>
                      <m:t>right</m:t>
                    </m:r>
                    <m:r>
                      <a:rPr kumimoji="1" lang="en-US" altLang="ja-JP" b="0" i="1" smtClean="0">
                        <a:latin typeface="Cambria Math" panose="02040503050406030204" pitchFamily="18" charset="0"/>
                      </a:rPr>
                      <m:t>)</m:t>
                    </m:r>
                    <m:r>
                      <m:rPr>
                        <m:lit/>
                      </m:rP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2</m:t>
                    </m:r>
                  </m:oMath>
                </a14:m>
                <a:r>
                  <a:rPr kumimoji="1" lang="ja-JP" altLang="en-US" dirty="0"/>
                  <a:t> として</a:t>
                </a:r>
                <a:r>
                  <a:rPr lang="en-US" altLang="ja-JP" dirty="0"/>
                  <a:t> </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𝐴</m:t>
                        </m:r>
                      </m:e>
                      <m:sub>
                        <m:r>
                          <a:rPr lang="en-US" altLang="ja-JP" b="0" i="1" smtClean="0">
                            <a:latin typeface="Cambria Math" panose="02040503050406030204" pitchFamily="18" charset="0"/>
                          </a:rPr>
                          <m:t>𝑚𝑖𝑑</m:t>
                        </m:r>
                      </m:sub>
                    </m:sSub>
                    <m:r>
                      <a:rPr lang="en-US" altLang="ja-JP" b="0" i="1" smtClean="0">
                        <a:latin typeface="Cambria Math" panose="02040503050406030204" pitchFamily="18" charset="0"/>
                      </a:rPr>
                      <m:t>&lt;</m:t>
                    </m:r>
                    <m:r>
                      <a:rPr lang="en-US" altLang="ja-JP" b="0" i="1" smtClean="0">
                        <a:latin typeface="Cambria Math" panose="02040503050406030204" pitchFamily="18" charset="0"/>
                      </a:rPr>
                      <m:t>𝐾</m:t>
                    </m:r>
                  </m:oMath>
                </a14:m>
                <a:r>
                  <a:rPr kumimoji="1" lang="ja-JP" altLang="en-US" dirty="0"/>
                  <a:t> の場合は </a:t>
                </a:r>
                <a14:m>
                  <m:oMath xmlns:m="http://schemas.openxmlformats.org/officeDocument/2006/math">
                    <m:r>
                      <m:rPr>
                        <m:nor/>
                      </m:rPr>
                      <a:rPr kumimoji="1" lang="en-US" altLang="ja-JP" b="0" i="0" smtClean="0">
                        <a:latin typeface="Cambria Math" panose="02040503050406030204" pitchFamily="18" charset="0"/>
                      </a:rPr>
                      <m:t>left</m:t>
                    </m:r>
                    <m:r>
                      <a:rPr kumimoji="1" lang="en-US" altLang="ja-JP" b="0" i="1" smtClean="0">
                        <a:latin typeface="Cambria Math" panose="02040503050406030204" pitchFamily="18" charset="0"/>
                      </a:rPr>
                      <m:t>=</m:t>
                    </m:r>
                    <m:r>
                      <m:rPr>
                        <m:nor/>
                      </m:rPr>
                      <a:rPr kumimoji="1" lang="en-US" altLang="ja-JP" b="0" i="0" smtClean="0">
                        <a:latin typeface="Cambria Math" panose="02040503050406030204" pitchFamily="18" charset="0"/>
                      </a:rPr>
                      <m:t>mid</m:t>
                    </m:r>
                  </m:oMath>
                </a14:m>
                <a:r>
                  <a:rPr kumimoji="1" lang="en-US" altLang="ja-JP" dirty="0"/>
                  <a:t>, </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𝐴</m:t>
                        </m:r>
                      </m:e>
                      <m:sub>
                        <m:r>
                          <a:rPr kumimoji="1" lang="en-US" altLang="ja-JP" b="0" i="1" smtClean="0">
                            <a:latin typeface="Cambria Math" panose="02040503050406030204" pitchFamily="18" charset="0"/>
                          </a:rPr>
                          <m:t>𝑚𝑖𝑑</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𝐾</m:t>
                    </m:r>
                  </m:oMath>
                </a14:m>
                <a:r>
                  <a:rPr kumimoji="1" lang="ja-JP" altLang="en-US" dirty="0"/>
                  <a:t> の場合は </a:t>
                </a:r>
                <a14:m>
                  <m:oMath xmlns:m="http://schemas.openxmlformats.org/officeDocument/2006/math">
                    <m:r>
                      <m:rPr>
                        <m:nor/>
                      </m:rPr>
                      <a:rPr kumimoji="1" lang="en-US" altLang="ja-JP" b="0" i="0" smtClean="0">
                        <a:latin typeface="Cambria Math" panose="02040503050406030204" pitchFamily="18" charset="0"/>
                      </a:rPr>
                      <m:t>right</m:t>
                    </m:r>
                    <m:r>
                      <a:rPr kumimoji="1" lang="en-US" altLang="ja-JP" b="0" i="1" smtClean="0">
                        <a:latin typeface="Cambria Math" panose="02040503050406030204" pitchFamily="18" charset="0"/>
                      </a:rPr>
                      <m:t>=</m:t>
                    </m:r>
                    <m:r>
                      <m:rPr>
                        <m:nor/>
                      </m:rPr>
                      <a:rPr kumimoji="1" lang="en-US" altLang="ja-JP" b="0" i="0" smtClean="0">
                        <a:latin typeface="Cambria Math" panose="02040503050406030204" pitchFamily="18" charset="0"/>
                      </a:rPr>
                      <m:t>mid</m:t>
                    </m:r>
                  </m:oMath>
                </a14:m>
                <a:r>
                  <a:rPr kumimoji="1" lang="ja-JP" altLang="en-US" dirty="0"/>
                  <a:t> で更新することを繰り返す</a:t>
                </a:r>
                <a:endParaRPr kumimoji="1" lang="en-US" altLang="ja-JP" dirty="0"/>
              </a:p>
              <a:p>
                <a:pPr lvl="1">
                  <a:lnSpc>
                    <a:spcPct val="100000"/>
                  </a:lnSpc>
                </a:pPr>
                <a14:m>
                  <m:oMath xmlns:m="http://schemas.openxmlformats.org/officeDocument/2006/math">
                    <m:r>
                      <m:rPr>
                        <m:nor/>
                      </m:rPr>
                      <a:rPr kumimoji="1" lang="en-US" altLang="ja-JP" b="0" i="0" smtClean="0">
                        <a:latin typeface="Cambria Math" panose="02040503050406030204" pitchFamily="18" charset="0"/>
                      </a:rPr>
                      <m:t>right</m:t>
                    </m:r>
                    <m:r>
                      <a:rPr kumimoji="1" lang="en-US" altLang="ja-JP" b="0" i="1" smtClean="0">
                        <a:latin typeface="Cambria Math" panose="02040503050406030204" pitchFamily="18" charset="0"/>
                      </a:rPr>
                      <m:t>−</m:t>
                    </m:r>
                    <m:r>
                      <m:rPr>
                        <m:nor/>
                      </m:rPr>
                      <a:rPr kumimoji="1" lang="en-US" altLang="ja-JP" b="0" i="0" smtClean="0">
                        <a:latin typeface="Cambria Math" panose="02040503050406030204" pitchFamily="18" charset="0"/>
                      </a:rPr>
                      <m:t>left</m:t>
                    </m:r>
                    <m:r>
                      <m:rPr>
                        <m:nor/>
                      </m:rPr>
                      <a:rPr kumimoji="1" lang="en-US" altLang="ja-JP" b="0" i="0" smtClean="0">
                        <a:latin typeface="Cambria Math" panose="02040503050406030204" pitchFamily="18" charset="0"/>
                      </a:rPr>
                      <m:t> &gt; 1</m:t>
                    </m:r>
                  </m:oMath>
                </a14:m>
                <a:r>
                  <a:rPr kumimoji="1" lang="ja-JP" altLang="en-US" dirty="0"/>
                  <a:t> </a:t>
                </a:r>
                <a:r>
                  <a:rPr lang="ja-JP" altLang="en-US" dirty="0"/>
                  <a:t>である間上記操作を繰り返す</a:t>
                </a:r>
                <a:endParaRPr kumimoji="1" lang="en-US" altLang="ja-JP" dirty="0"/>
              </a:p>
              <a:p>
                <a:pPr>
                  <a:lnSpc>
                    <a:spcPct val="100000"/>
                  </a:lnSpc>
                </a:pPr>
                <a:r>
                  <a:rPr kumimoji="1" lang="ja-JP" altLang="en-US" dirty="0"/>
                  <a:t>上記の操作が終了したとき</a:t>
                </a:r>
                <a:r>
                  <a:rPr kumimoji="1" lang="en-US" altLang="ja-JP" dirty="0"/>
                  <a:t>, </a:t>
                </a:r>
                <a14:m>
                  <m:oMath xmlns:m="http://schemas.openxmlformats.org/officeDocument/2006/math">
                    <m:r>
                      <m:rPr>
                        <m:nor/>
                      </m:rPr>
                      <a:rPr kumimoji="1" lang="en-US" altLang="ja-JP" b="0" i="0" smtClean="0">
                        <a:latin typeface="Cambria Math" panose="02040503050406030204" pitchFamily="18" charset="0"/>
                      </a:rPr>
                      <m:t>left</m:t>
                    </m:r>
                  </m:oMath>
                </a14:m>
                <a:r>
                  <a:rPr kumimoji="1" lang="en-US" altLang="ja-JP" dirty="0"/>
                  <a:t> </a:t>
                </a:r>
                <a:r>
                  <a:rPr kumimoji="1" lang="ja-JP" altLang="en-US" dirty="0"/>
                  <a:t>または </a:t>
                </a:r>
                <a14:m>
                  <m:oMath xmlns:m="http://schemas.openxmlformats.org/officeDocument/2006/math">
                    <m:r>
                      <m:rPr>
                        <m:nor/>
                      </m:rPr>
                      <a:rPr kumimoji="1" lang="en-US" altLang="ja-JP" b="0" i="0" smtClean="0">
                        <a:latin typeface="Cambria Math" panose="02040503050406030204" pitchFamily="18" charset="0"/>
                      </a:rPr>
                      <m:t>right</m:t>
                    </m:r>
                  </m:oMath>
                </a14:m>
                <a:r>
                  <a:rPr kumimoji="1" lang="ja-JP" altLang="en-US" dirty="0"/>
                  <a:t> が </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𝐴</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𝐾</m:t>
                    </m:r>
                  </m:oMath>
                </a14:m>
                <a:r>
                  <a:rPr kumimoji="1" lang="en-US" altLang="ja-JP" dirty="0"/>
                  <a:t> </a:t>
                </a:r>
                <a:r>
                  <a:rPr kumimoji="1" lang="ja-JP" altLang="en-US" dirty="0"/>
                  <a:t>であるような最小のインデックスとなる</a:t>
                </a:r>
                <a:endParaRPr kumimoji="1" lang="en-US" altLang="ja-JP" dirty="0"/>
              </a:p>
            </p:txBody>
          </p:sp>
        </mc:Choice>
        <mc:Fallback>
          <p:sp>
            <p:nvSpPr>
              <p:cNvPr id="3" name="コンテンツ プレースホルダー 2">
                <a:extLst>
                  <a:ext uri="{FF2B5EF4-FFF2-40B4-BE49-F238E27FC236}">
                    <a16:creationId xmlns:a16="http://schemas.microsoft.com/office/drawing/2014/main" id="{D8C84242-D80A-45BC-BD7B-32444654A445}"/>
                  </a:ext>
                </a:extLst>
              </p:cNvPr>
              <p:cNvSpPr>
                <a:spLocks noGrp="1" noRot="1" noChangeAspect="1" noMove="1" noResize="1" noEditPoints="1" noAdjustHandles="1" noChangeArrowheads="1" noChangeShapeType="1" noTextEdit="1"/>
              </p:cNvSpPr>
              <p:nvPr>
                <p:ph idx="1"/>
              </p:nvPr>
            </p:nvSpPr>
            <p:spPr>
              <a:blipFill>
                <a:blip r:embed="rId2"/>
                <a:stretch>
                  <a:fillRect l="-1043" t="-1261"/>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C3D7835A-31BE-4C08-864B-1F0F1A1E7374}"/>
              </a:ext>
            </a:extLst>
          </p:cNvPr>
          <p:cNvSpPr>
            <a:spLocks noGrp="1"/>
          </p:cNvSpPr>
          <p:nvPr>
            <p:ph type="sldNum" sz="quarter" idx="12"/>
          </p:nvPr>
        </p:nvSpPr>
        <p:spPr/>
        <p:txBody>
          <a:bodyPr/>
          <a:lstStyle/>
          <a:p>
            <a:fld id="{D9CD8C80-C47C-41F3-AB8E-2337070D9141}" type="slidenum">
              <a:rPr kumimoji="1" lang="ja-JP" altLang="en-US" smtClean="0"/>
              <a:t>6</a:t>
            </a:fld>
            <a:endParaRPr kumimoji="1" lang="ja-JP" altLang="en-US" dirty="0"/>
          </a:p>
        </p:txBody>
      </p:sp>
    </p:spTree>
    <p:extLst>
      <p:ext uri="{BB962C8B-B14F-4D97-AF65-F5344CB8AC3E}">
        <p14:creationId xmlns:p14="http://schemas.microsoft.com/office/powerpoint/2010/main" val="148749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14F469-A1D5-4C6F-A289-574E444979FF}"/>
              </a:ext>
            </a:extLst>
          </p:cNvPr>
          <p:cNvSpPr>
            <a:spLocks noGrp="1"/>
          </p:cNvSpPr>
          <p:nvPr>
            <p:ph type="title"/>
          </p:nvPr>
        </p:nvSpPr>
        <p:spPr/>
        <p:txBody>
          <a:bodyPr/>
          <a:lstStyle/>
          <a:p>
            <a:r>
              <a:rPr kumimoji="1" lang="ja-JP" altLang="en-US" dirty="0"/>
              <a:t>二分探索</a:t>
            </a:r>
          </a:p>
        </p:txBody>
      </p:sp>
      <mc:AlternateContent xmlns:mc="http://schemas.openxmlformats.org/markup-compatibility/2006">
        <mc:Choice xmlns:a14="http://schemas.microsoft.com/office/drawing/2010/main" Requires="a14">
          <p:sp>
            <p:nvSpPr>
              <p:cNvPr id="8" name="四角形: 角を丸くする 7">
                <a:extLst>
                  <a:ext uri="{FF2B5EF4-FFF2-40B4-BE49-F238E27FC236}">
                    <a16:creationId xmlns:a16="http://schemas.microsoft.com/office/drawing/2014/main" id="{63D7922C-3E3B-4C2E-88DE-902E08806D9F}"/>
                  </a:ext>
                </a:extLst>
              </p:cNvPr>
              <p:cNvSpPr/>
              <p:nvPr/>
            </p:nvSpPr>
            <p:spPr>
              <a:xfrm>
                <a:off x="4672368" y="2189449"/>
                <a:ext cx="1008000" cy="576000"/>
              </a:xfrm>
              <a:prstGeom prst="roundRect">
                <a:avLst/>
              </a:prstGeom>
              <a:solidFill>
                <a:schemeClr val="accent2">
                  <a:lumMod val="60000"/>
                  <a:lumOff val="40000"/>
                </a:schemeClr>
              </a:solidFill>
              <a:ln w="222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kumimoji="1" lang="en-US" altLang="ja-JP" sz="2400" b="1" i="1" smtClean="0">
                              <a:solidFill>
                                <a:schemeClr val="tx1"/>
                              </a:solidFill>
                              <a:latin typeface="Cambria Math" panose="02040503050406030204" pitchFamily="18" charset="0"/>
                            </a:rPr>
                          </m:ctrlPr>
                        </m:sSubPr>
                        <m:e>
                          <m:r>
                            <a:rPr kumimoji="1" lang="en-US" altLang="ja-JP" sz="2400" b="1" i="1" smtClean="0">
                              <a:solidFill>
                                <a:schemeClr val="tx1"/>
                              </a:solidFill>
                              <a:latin typeface="Cambria Math" panose="02040503050406030204" pitchFamily="18" charset="0"/>
                            </a:rPr>
                            <m:t>𝑨</m:t>
                          </m:r>
                        </m:e>
                        <m:sub>
                          <m:r>
                            <a:rPr kumimoji="1" lang="en-US" altLang="ja-JP" sz="2400" b="1" i="1" smtClean="0">
                              <a:solidFill>
                                <a:schemeClr val="tx1"/>
                              </a:solidFill>
                              <a:latin typeface="Cambria Math" panose="02040503050406030204" pitchFamily="18" charset="0"/>
                            </a:rPr>
                            <m:t>𝟑</m:t>
                          </m:r>
                        </m:sub>
                      </m:sSub>
                    </m:oMath>
                  </m:oMathPara>
                </a14:m>
                <a:endParaRPr kumimoji="1" lang="ja-JP" altLang="en-US" sz="2400" b="1" dirty="0"/>
              </a:p>
            </p:txBody>
          </p:sp>
        </mc:Choice>
        <mc:Fallback>
          <p:sp>
            <p:nvSpPr>
              <p:cNvPr id="8" name="四角形: 角を丸くする 7">
                <a:extLst>
                  <a:ext uri="{FF2B5EF4-FFF2-40B4-BE49-F238E27FC236}">
                    <a16:creationId xmlns:a16="http://schemas.microsoft.com/office/drawing/2014/main" id="{63D7922C-3E3B-4C2E-88DE-902E08806D9F}"/>
                  </a:ext>
                </a:extLst>
              </p:cNvPr>
              <p:cNvSpPr>
                <a:spLocks noRot="1" noChangeAspect="1" noMove="1" noResize="1" noEditPoints="1" noAdjustHandles="1" noChangeArrowheads="1" noChangeShapeType="1" noTextEdit="1"/>
              </p:cNvSpPr>
              <p:nvPr/>
            </p:nvSpPr>
            <p:spPr>
              <a:xfrm>
                <a:off x="4672368" y="2189449"/>
                <a:ext cx="1008000" cy="576000"/>
              </a:xfrm>
              <a:prstGeom prst="roundRect">
                <a:avLst/>
              </a:prstGeom>
              <a:blipFill>
                <a:blip r:embed="rId2"/>
                <a:stretch>
                  <a:fillRect/>
                </a:stretch>
              </a:blipFill>
              <a:ln w="22225">
                <a:solidFill>
                  <a:schemeClr val="accent2"/>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7" name="四角形: 角を丸くする 16">
                <a:extLst>
                  <a:ext uri="{FF2B5EF4-FFF2-40B4-BE49-F238E27FC236}">
                    <a16:creationId xmlns:a16="http://schemas.microsoft.com/office/drawing/2014/main" id="{D521C691-9FB3-4BE1-B100-3392571C20D8}"/>
                  </a:ext>
                </a:extLst>
              </p:cNvPr>
              <p:cNvSpPr/>
              <p:nvPr/>
            </p:nvSpPr>
            <p:spPr>
              <a:xfrm>
                <a:off x="5877713" y="2189449"/>
                <a:ext cx="1008000" cy="576000"/>
              </a:xfrm>
              <a:prstGeom prst="roundRect">
                <a:avLst/>
              </a:prstGeom>
              <a:solidFill>
                <a:schemeClr val="accent2">
                  <a:lumMod val="60000"/>
                  <a:lumOff val="40000"/>
                </a:schemeClr>
              </a:solidFill>
              <a:ln w="222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𝐴</m:t>
                          </m:r>
                        </m:e>
                        <m:sub>
                          <m:r>
                            <a:rPr kumimoji="1" lang="en-US" altLang="ja-JP" sz="2400" b="0" i="1" smtClean="0">
                              <a:solidFill>
                                <a:schemeClr val="tx1"/>
                              </a:solidFill>
                              <a:latin typeface="Cambria Math" panose="02040503050406030204" pitchFamily="18" charset="0"/>
                            </a:rPr>
                            <m:t>4</m:t>
                          </m:r>
                        </m:sub>
                      </m:sSub>
                    </m:oMath>
                  </m:oMathPara>
                </a14:m>
                <a:endParaRPr kumimoji="1" lang="ja-JP" altLang="en-US" sz="2400" dirty="0"/>
              </a:p>
            </p:txBody>
          </p:sp>
        </mc:Choice>
        <mc:Fallback>
          <p:sp>
            <p:nvSpPr>
              <p:cNvPr id="17" name="四角形: 角を丸くする 16">
                <a:extLst>
                  <a:ext uri="{FF2B5EF4-FFF2-40B4-BE49-F238E27FC236}">
                    <a16:creationId xmlns:a16="http://schemas.microsoft.com/office/drawing/2014/main" id="{D521C691-9FB3-4BE1-B100-3392571C20D8}"/>
                  </a:ext>
                </a:extLst>
              </p:cNvPr>
              <p:cNvSpPr>
                <a:spLocks noRot="1" noChangeAspect="1" noMove="1" noResize="1" noEditPoints="1" noAdjustHandles="1" noChangeArrowheads="1" noChangeShapeType="1" noTextEdit="1"/>
              </p:cNvSpPr>
              <p:nvPr/>
            </p:nvSpPr>
            <p:spPr>
              <a:xfrm>
                <a:off x="5877713" y="2189449"/>
                <a:ext cx="1008000" cy="576000"/>
              </a:xfrm>
              <a:prstGeom prst="roundRect">
                <a:avLst/>
              </a:prstGeom>
              <a:blipFill>
                <a:blip r:embed="rId3"/>
                <a:stretch>
                  <a:fillRect/>
                </a:stretch>
              </a:blipFill>
              <a:ln w="22225">
                <a:solidFill>
                  <a:schemeClr val="accent2"/>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8" name="四角形: 角を丸くする 17">
                <a:extLst>
                  <a:ext uri="{FF2B5EF4-FFF2-40B4-BE49-F238E27FC236}">
                    <a16:creationId xmlns:a16="http://schemas.microsoft.com/office/drawing/2014/main" id="{01860281-16EE-48B3-859E-36394E509658}"/>
                  </a:ext>
                </a:extLst>
              </p:cNvPr>
              <p:cNvSpPr/>
              <p:nvPr/>
            </p:nvSpPr>
            <p:spPr>
              <a:xfrm>
                <a:off x="7083058" y="2189449"/>
                <a:ext cx="1008000" cy="576000"/>
              </a:xfrm>
              <a:prstGeom prst="roundRect">
                <a:avLst/>
              </a:prstGeom>
              <a:solidFill>
                <a:schemeClr val="accent2">
                  <a:lumMod val="60000"/>
                  <a:lumOff val="40000"/>
                </a:schemeClr>
              </a:solidFill>
              <a:ln w="222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kumimoji="1" lang="en-US" altLang="ja-JP" sz="2400" b="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𝐴</m:t>
                          </m:r>
                        </m:e>
                        <m:sub>
                          <m:r>
                            <a:rPr kumimoji="1" lang="en-US" altLang="ja-JP" sz="2400" b="0" i="1" smtClean="0">
                              <a:solidFill>
                                <a:schemeClr val="tx1"/>
                              </a:solidFill>
                              <a:latin typeface="Cambria Math" panose="02040503050406030204" pitchFamily="18" charset="0"/>
                            </a:rPr>
                            <m:t>5</m:t>
                          </m:r>
                        </m:sub>
                      </m:sSub>
                    </m:oMath>
                  </m:oMathPara>
                </a14:m>
                <a:endParaRPr kumimoji="1" lang="ja-JP" altLang="en-US" sz="2400" dirty="0"/>
              </a:p>
            </p:txBody>
          </p:sp>
        </mc:Choice>
        <mc:Fallback>
          <p:sp>
            <p:nvSpPr>
              <p:cNvPr id="18" name="四角形: 角を丸くする 17">
                <a:extLst>
                  <a:ext uri="{FF2B5EF4-FFF2-40B4-BE49-F238E27FC236}">
                    <a16:creationId xmlns:a16="http://schemas.microsoft.com/office/drawing/2014/main" id="{01860281-16EE-48B3-859E-36394E509658}"/>
                  </a:ext>
                </a:extLst>
              </p:cNvPr>
              <p:cNvSpPr>
                <a:spLocks noRot="1" noChangeAspect="1" noMove="1" noResize="1" noEditPoints="1" noAdjustHandles="1" noChangeArrowheads="1" noChangeShapeType="1" noTextEdit="1"/>
              </p:cNvSpPr>
              <p:nvPr/>
            </p:nvSpPr>
            <p:spPr>
              <a:xfrm>
                <a:off x="7083058" y="2189449"/>
                <a:ext cx="1008000" cy="576000"/>
              </a:xfrm>
              <a:prstGeom prst="roundRect">
                <a:avLst/>
              </a:prstGeom>
              <a:blipFill>
                <a:blip r:embed="rId4"/>
                <a:stretch>
                  <a:fillRect/>
                </a:stretch>
              </a:blipFill>
              <a:ln w="22225">
                <a:solidFill>
                  <a:schemeClr val="accent2"/>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9" name="四角形: 角を丸くする 18">
                <a:extLst>
                  <a:ext uri="{FF2B5EF4-FFF2-40B4-BE49-F238E27FC236}">
                    <a16:creationId xmlns:a16="http://schemas.microsoft.com/office/drawing/2014/main" id="{7CD3D774-C322-4E51-A188-09B372D92ABD}"/>
                  </a:ext>
                </a:extLst>
              </p:cNvPr>
              <p:cNvSpPr/>
              <p:nvPr/>
            </p:nvSpPr>
            <p:spPr>
              <a:xfrm>
                <a:off x="8288403" y="2189449"/>
                <a:ext cx="1008000" cy="576000"/>
              </a:xfrm>
              <a:prstGeom prst="roundRect">
                <a:avLst/>
              </a:prstGeom>
              <a:solidFill>
                <a:schemeClr val="accent2">
                  <a:lumMod val="60000"/>
                  <a:lumOff val="40000"/>
                </a:schemeClr>
              </a:solidFill>
              <a:ln w="222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kumimoji="1" lang="en-US" altLang="ja-JP" sz="2400" b="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𝐴</m:t>
                          </m:r>
                        </m:e>
                        <m:sub>
                          <m:r>
                            <a:rPr kumimoji="1" lang="en-US" altLang="ja-JP" sz="2400" b="0" i="1" smtClean="0">
                              <a:solidFill>
                                <a:schemeClr val="tx1"/>
                              </a:solidFill>
                              <a:latin typeface="Cambria Math" panose="02040503050406030204" pitchFamily="18" charset="0"/>
                            </a:rPr>
                            <m:t>6</m:t>
                          </m:r>
                        </m:sub>
                      </m:sSub>
                    </m:oMath>
                  </m:oMathPara>
                </a14:m>
                <a:endParaRPr kumimoji="1" lang="ja-JP" altLang="en-US" sz="2400" dirty="0"/>
              </a:p>
            </p:txBody>
          </p:sp>
        </mc:Choice>
        <mc:Fallback>
          <p:sp>
            <p:nvSpPr>
              <p:cNvPr id="19" name="四角形: 角を丸くする 18">
                <a:extLst>
                  <a:ext uri="{FF2B5EF4-FFF2-40B4-BE49-F238E27FC236}">
                    <a16:creationId xmlns:a16="http://schemas.microsoft.com/office/drawing/2014/main" id="{7CD3D774-C322-4E51-A188-09B372D92ABD}"/>
                  </a:ext>
                </a:extLst>
              </p:cNvPr>
              <p:cNvSpPr>
                <a:spLocks noRot="1" noChangeAspect="1" noMove="1" noResize="1" noEditPoints="1" noAdjustHandles="1" noChangeArrowheads="1" noChangeShapeType="1" noTextEdit="1"/>
              </p:cNvSpPr>
              <p:nvPr/>
            </p:nvSpPr>
            <p:spPr>
              <a:xfrm>
                <a:off x="8288403" y="2189449"/>
                <a:ext cx="1008000" cy="576000"/>
              </a:xfrm>
              <a:prstGeom prst="roundRect">
                <a:avLst/>
              </a:prstGeom>
              <a:blipFill>
                <a:blip r:embed="rId5"/>
                <a:stretch>
                  <a:fillRect/>
                </a:stretch>
              </a:blipFill>
              <a:ln w="22225">
                <a:solidFill>
                  <a:schemeClr val="accent2"/>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0" name="四角形: 角を丸くする 19">
                <a:extLst>
                  <a:ext uri="{FF2B5EF4-FFF2-40B4-BE49-F238E27FC236}">
                    <a16:creationId xmlns:a16="http://schemas.microsoft.com/office/drawing/2014/main" id="{58B61CDE-3221-465E-BC03-0EF84E93381B}"/>
                  </a:ext>
                </a:extLst>
              </p:cNvPr>
              <p:cNvSpPr/>
              <p:nvPr/>
            </p:nvSpPr>
            <p:spPr>
              <a:xfrm>
                <a:off x="3467023" y="2189449"/>
                <a:ext cx="1008000" cy="576000"/>
              </a:xfrm>
              <a:prstGeom prst="roundRect">
                <a:avLst/>
              </a:prstGeom>
              <a:solidFill>
                <a:schemeClr val="accent1">
                  <a:lumMod val="60000"/>
                  <a:lumOff val="40000"/>
                </a:schemeClr>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kumimoji="1" lang="en-US" altLang="ja-JP" sz="2400" b="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𝐴</m:t>
                          </m:r>
                        </m:e>
                        <m:sub>
                          <m:r>
                            <a:rPr kumimoji="1" lang="en-US" altLang="ja-JP" sz="2400" b="0" i="1" smtClean="0">
                              <a:solidFill>
                                <a:schemeClr val="tx1"/>
                              </a:solidFill>
                              <a:latin typeface="Cambria Math" panose="02040503050406030204" pitchFamily="18" charset="0"/>
                            </a:rPr>
                            <m:t>2</m:t>
                          </m:r>
                        </m:sub>
                      </m:sSub>
                    </m:oMath>
                  </m:oMathPara>
                </a14:m>
                <a:endParaRPr kumimoji="1" lang="ja-JP" altLang="en-US" sz="2400" dirty="0"/>
              </a:p>
            </p:txBody>
          </p:sp>
        </mc:Choice>
        <mc:Fallback>
          <p:sp>
            <p:nvSpPr>
              <p:cNvPr id="20" name="四角形: 角を丸くする 19">
                <a:extLst>
                  <a:ext uri="{FF2B5EF4-FFF2-40B4-BE49-F238E27FC236}">
                    <a16:creationId xmlns:a16="http://schemas.microsoft.com/office/drawing/2014/main" id="{58B61CDE-3221-465E-BC03-0EF84E93381B}"/>
                  </a:ext>
                </a:extLst>
              </p:cNvPr>
              <p:cNvSpPr>
                <a:spLocks noRot="1" noChangeAspect="1" noMove="1" noResize="1" noEditPoints="1" noAdjustHandles="1" noChangeArrowheads="1" noChangeShapeType="1" noTextEdit="1"/>
              </p:cNvSpPr>
              <p:nvPr/>
            </p:nvSpPr>
            <p:spPr>
              <a:xfrm>
                <a:off x="3467023" y="2189449"/>
                <a:ext cx="1008000" cy="576000"/>
              </a:xfrm>
              <a:prstGeom prst="roundRect">
                <a:avLst/>
              </a:prstGeom>
              <a:blipFill>
                <a:blip r:embed="rId6"/>
                <a:stretch>
                  <a:fillRect/>
                </a:stretch>
              </a:blipFill>
              <a:ln w="22225">
                <a:solidFill>
                  <a:schemeClr val="accent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1" name="四角形: 角を丸くする 20">
                <a:extLst>
                  <a:ext uri="{FF2B5EF4-FFF2-40B4-BE49-F238E27FC236}">
                    <a16:creationId xmlns:a16="http://schemas.microsoft.com/office/drawing/2014/main" id="{770782B7-18BF-460F-8271-0E5D3EBEB795}"/>
                  </a:ext>
                </a:extLst>
              </p:cNvPr>
              <p:cNvSpPr/>
              <p:nvPr/>
            </p:nvSpPr>
            <p:spPr>
              <a:xfrm>
                <a:off x="2261678" y="2189449"/>
                <a:ext cx="1008000" cy="576000"/>
              </a:xfrm>
              <a:prstGeom prst="roundRect">
                <a:avLst/>
              </a:prstGeom>
              <a:solidFill>
                <a:schemeClr val="accent1">
                  <a:lumMod val="60000"/>
                  <a:lumOff val="40000"/>
                </a:schemeClr>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kumimoji="1" lang="en-US" altLang="ja-JP" sz="2400" b="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𝐴</m:t>
                          </m:r>
                        </m:e>
                        <m:sub>
                          <m:r>
                            <a:rPr kumimoji="1" lang="en-US" altLang="ja-JP" sz="2400" b="0" i="1" smtClean="0">
                              <a:solidFill>
                                <a:schemeClr val="tx1"/>
                              </a:solidFill>
                              <a:latin typeface="Cambria Math" panose="02040503050406030204" pitchFamily="18" charset="0"/>
                            </a:rPr>
                            <m:t>1</m:t>
                          </m:r>
                        </m:sub>
                      </m:sSub>
                    </m:oMath>
                  </m:oMathPara>
                </a14:m>
                <a:endParaRPr kumimoji="1" lang="ja-JP" altLang="en-US" sz="2400" dirty="0"/>
              </a:p>
            </p:txBody>
          </p:sp>
        </mc:Choice>
        <mc:Fallback>
          <p:sp>
            <p:nvSpPr>
              <p:cNvPr id="21" name="四角形: 角を丸くする 20">
                <a:extLst>
                  <a:ext uri="{FF2B5EF4-FFF2-40B4-BE49-F238E27FC236}">
                    <a16:creationId xmlns:a16="http://schemas.microsoft.com/office/drawing/2014/main" id="{770782B7-18BF-460F-8271-0E5D3EBEB795}"/>
                  </a:ext>
                </a:extLst>
              </p:cNvPr>
              <p:cNvSpPr>
                <a:spLocks noRot="1" noChangeAspect="1" noMove="1" noResize="1" noEditPoints="1" noAdjustHandles="1" noChangeArrowheads="1" noChangeShapeType="1" noTextEdit="1"/>
              </p:cNvSpPr>
              <p:nvPr/>
            </p:nvSpPr>
            <p:spPr>
              <a:xfrm>
                <a:off x="2261678" y="2189449"/>
                <a:ext cx="1008000" cy="576000"/>
              </a:xfrm>
              <a:prstGeom prst="roundRect">
                <a:avLst/>
              </a:prstGeom>
              <a:blipFill>
                <a:blip r:embed="rId7"/>
                <a:stretch>
                  <a:fillRect/>
                </a:stretch>
              </a:blipFill>
              <a:ln w="22225">
                <a:solidFill>
                  <a:schemeClr val="accent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2" name="四角形: 角を丸くする 21">
                <a:extLst>
                  <a:ext uri="{FF2B5EF4-FFF2-40B4-BE49-F238E27FC236}">
                    <a16:creationId xmlns:a16="http://schemas.microsoft.com/office/drawing/2014/main" id="{E4D03C40-E205-4BAF-919A-35E29E4FE876}"/>
                  </a:ext>
                </a:extLst>
              </p:cNvPr>
              <p:cNvSpPr/>
              <p:nvPr/>
            </p:nvSpPr>
            <p:spPr>
              <a:xfrm>
                <a:off x="1056333" y="2189449"/>
                <a:ext cx="1008000" cy="576000"/>
              </a:xfrm>
              <a:prstGeom prst="roundRect">
                <a:avLst/>
              </a:prstGeom>
              <a:solidFill>
                <a:schemeClr val="accent1">
                  <a:lumMod val="60000"/>
                  <a:lumOff val="40000"/>
                </a:schemeClr>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kumimoji="1" lang="en-US" altLang="ja-JP" sz="2400" b="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𝐴</m:t>
                          </m:r>
                        </m:e>
                        <m:sub>
                          <m:r>
                            <a:rPr kumimoji="1" lang="en-US" altLang="ja-JP" sz="2400" b="0" i="1" smtClean="0">
                              <a:solidFill>
                                <a:schemeClr val="tx1"/>
                              </a:solidFill>
                              <a:latin typeface="Cambria Math" panose="02040503050406030204" pitchFamily="18" charset="0"/>
                            </a:rPr>
                            <m:t>0</m:t>
                          </m:r>
                        </m:sub>
                      </m:sSub>
                    </m:oMath>
                  </m:oMathPara>
                </a14:m>
                <a:endParaRPr kumimoji="1" lang="ja-JP" altLang="en-US" sz="2400" dirty="0"/>
              </a:p>
            </p:txBody>
          </p:sp>
        </mc:Choice>
        <mc:Fallback>
          <p:sp>
            <p:nvSpPr>
              <p:cNvPr id="22" name="四角形: 角を丸くする 21">
                <a:extLst>
                  <a:ext uri="{FF2B5EF4-FFF2-40B4-BE49-F238E27FC236}">
                    <a16:creationId xmlns:a16="http://schemas.microsoft.com/office/drawing/2014/main" id="{E4D03C40-E205-4BAF-919A-35E29E4FE876}"/>
                  </a:ext>
                </a:extLst>
              </p:cNvPr>
              <p:cNvSpPr>
                <a:spLocks noRot="1" noChangeAspect="1" noMove="1" noResize="1" noEditPoints="1" noAdjustHandles="1" noChangeArrowheads="1" noChangeShapeType="1" noTextEdit="1"/>
              </p:cNvSpPr>
              <p:nvPr/>
            </p:nvSpPr>
            <p:spPr>
              <a:xfrm>
                <a:off x="1056333" y="2189449"/>
                <a:ext cx="1008000" cy="576000"/>
              </a:xfrm>
              <a:prstGeom prst="roundRect">
                <a:avLst/>
              </a:prstGeom>
              <a:blipFill>
                <a:blip r:embed="rId8"/>
                <a:stretch>
                  <a:fillRect/>
                </a:stretch>
              </a:blipFill>
              <a:ln w="22225">
                <a:solidFill>
                  <a:schemeClr val="accent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8" name="四角形: 角を丸くする 27">
                <a:extLst>
                  <a:ext uri="{FF2B5EF4-FFF2-40B4-BE49-F238E27FC236}">
                    <a16:creationId xmlns:a16="http://schemas.microsoft.com/office/drawing/2014/main" id="{659DA88C-4A1B-4FC2-A871-AF84D6C44F88}"/>
                  </a:ext>
                </a:extLst>
              </p:cNvPr>
              <p:cNvSpPr/>
              <p:nvPr/>
            </p:nvSpPr>
            <p:spPr>
              <a:xfrm>
                <a:off x="9491050" y="2189449"/>
                <a:ext cx="1008000" cy="576000"/>
              </a:xfrm>
              <a:prstGeom prst="roundRect">
                <a:avLst/>
              </a:prstGeom>
              <a:solidFill>
                <a:schemeClr val="accent2">
                  <a:lumMod val="60000"/>
                  <a:lumOff val="40000"/>
                </a:schemeClr>
              </a:solidFill>
              <a:ln w="222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kumimoji="1" lang="en-US" altLang="ja-JP" sz="2400" b="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𝐴</m:t>
                          </m:r>
                        </m:e>
                        <m:sub>
                          <m:r>
                            <a:rPr kumimoji="1" lang="en-US" altLang="ja-JP" sz="2400" b="0" i="1" smtClean="0">
                              <a:solidFill>
                                <a:schemeClr val="tx1"/>
                              </a:solidFill>
                              <a:latin typeface="Cambria Math" panose="02040503050406030204" pitchFamily="18" charset="0"/>
                            </a:rPr>
                            <m:t>7</m:t>
                          </m:r>
                        </m:sub>
                      </m:sSub>
                    </m:oMath>
                  </m:oMathPara>
                </a14:m>
                <a:endParaRPr kumimoji="1" lang="ja-JP" altLang="en-US" sz="2400" dirty="0"/>
              </a:p>
            </p:txBody>
          </p:sp>
        </mc:Choice>
        <mc:Fallback>
          <p:sp>
            <p:nvSpPr>
              <p:cNvPr id="28" name="四角形: 角を丸くする 27">
                <a:extLst>
                  <a:ext uri="{FF2B5EF4-FFF2-40B4-BE49-F238E27FC236}">
                    <a16:creationId xmlns:a16="http://schemas.microsoft.com/office/drawing/2014/main" id="{659DA88C-4A1B-4FC2-A871-AF84D6C44F88}"/>
                  </a:ext>
                </a:extLst>
              </p:cNvPr>
              <p:cNvSpPr>
                <a:spLocks noRot="1" noChangeAspect="1" noMove="1" noResize="1" noEditPoints="1" noAdjustHandles="1" noChangeArrowheads="1" noChangeShapeType="1" noTextEdit="1"/>
              </p:cNvSpPr>
              <p:nvPr/>
            </p:nvSpPr>
            <p:spPr>
              <a:xfrm>
                <a:off x="9491050" y="2189449"/>
                <a:ext cx="1008000" cy="576000"/>
              </a:xfrm>
              <a:prstGeom prst="roundRect">
                <a:avLst/>
              </a:prstGeom>
              <a:blipFill>
                <a:blip r:embed="rId9"/>
                <a:stretch>
                  <a:fillRect/>
                </a:stretch>
              </a:blipFill>
              <a:ln w="22225">
                <a:solidFill>
                  <a:schemeClr val="accent2"/>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6" name="テキスト ボックス 45">
                <a:extLst>
                  <a:ext uri="{FF2B5EF4-FFF2-40B4-BE49-F238E27FC236}">
                    <a16:creationId xmlns:a16="http://schemas.microsoft.com/office/drawing/2014/main" id="{E8B9276A-2313-46C3-ABB7-DB1036E624BA}"/>
                  </a:ext>
                </a:extLst>
              </p:cNvPr>
              <p:cNvSpPr txBox="1"/>
              <p:nvPr/>
            </p:nvSpPr>
            <p:spPr>
              <a:xfrm>
                <a:off x="504488" y="2724933"/>
                <a:ext cx="704039"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m:rPr>
                          <m:nor/>
                        </m:rPr>
                        <a:rPr kumimoji="1" lang="en-US" altLang="ja-JP" sz="2400" b="0" i="0" smtClean="0">
                          <a:latin typeface="Cambria Math" panose="02040503050406030204" pitchFamily="18" charset="0"/>
                        </a:rPr>
                        <m:t>left</m:t>
                      </m:r>
                    </m:oMath>
                  </m:oMathPara>
                </a14:m>
                <a:endParaRPr kumimoji="1" lang="ja-JP" altLang="en-US" sz="2400" dirty="0"/>
              </a:p>
            </p:txBody>
          </p:sp>
        </mc:Choice>
        <mc:Fallback>
          <p:sp>
            <p:nvSpPr>
              <p:cNvPr id="46" name="テキスト ボックス 45">
                <a:extLst>
                  <a:ext uri="{FF2B5EF4-FFF2-40B4-BE49-F238E27FC236}">
                    <a16:creationId xmlns:a16="http://schemas.microsoft.com/office/drawing/2014/main" id="{E8B9276A-2313-46C3-ABB7-DB1036E624BA}"/>
                  </a:ext>
                </a:extLst>
              </p:cNvPr>
              <p:cNvSpPr txBox="1">
                <a:spLocks noRot="1" noChangeAspect="1" noMove="1" noResize="1" noEditPoints="1" noAdjustHandles="1" noChangeArrowheads="1" noChangeShapeType="1" noTextEdit="1"/>
              </p:cNvSpPr>
              <p:nvPr/>
            </p:nvSpPr>
            <p:spPr>
              <a:xfrm>
                <a:off x="504488" y="2724933"/>
                <a:ext cx="704039" cy="461665"/>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7" name="テキスト ボックス 46">
                <a:extLst>
                  <a:ext uri="{FF2B5EF4-FFF2-40B4-BE49-F238E27FC236}">
                    <a16:creationId xmlns:a16="http://schemas.microsoft.com/office/drawing/2014/main" id="{7B4269C9-C578-4915-A41E-1F04FDEDCDA7}"/>
                  </a:ext>
                </a:extLst>
              </p:cNvPr>
              <p:cNvSpPr txBox="1"/>
              <p:nvPr/>
            </p:nvSpPr>
            <p:spPr>
              <a:xfrm>
                <a:off x="9537042" y="2718998"/>
                <a:ext cx="910827"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m:rPr>
                          <m:nor/>
                        </m:rPr>
                        <a:rPr kumimoji="1" lang="en-US" altLang="ja-JP" sz="2400" b="0" i="0" smtClean="0">
                          <a:latin typeface="Cambria Math" panose="02040503050406030204" pitchFamily="18" charset="0"/>
                        </a:rPr>
                        <m:t>right</m:t>
                      </m:r>
                    </m:oMath>
                  </m:oMathPara>
                </a14:m>
                <a:endParaRPr kumimoji="1" lang="ja-JP" altLang="en-US" sz="2400" dirty="0"/>
              </a:p>
            </p:txBody>
          </p:sp>
        </mc:Choice>
        <mc:Fallback>
          <p:sp>
            <p:nvSpPr>
              <p:cNvPr id="47" name="テキスト ボックス 46">
                <a:extLst>
                  <a:ext uri="{FF2B5EF4-FFF2-40B4-BE49-F238E27FC236}">
                    <a16:creationId xmlns:a16="http://schemas.microsoft.com/office/drawing/2014/main" id="{7B4269C9-C578-4915-A41E-1F04FDEDCDA7}"/>
                  </a:ext>
                </a:extLst>
              </p:cNvPr>
              <p:cNvSpPr txBox="1">
                <a:spLocks noRot="1" noChangeAspect="1" noMove="1" noResize="1" noEditPoints="1" noAdjustHandles="1" noChangeArrowheads="1" noChangeShapeType="1" noTextEdit="1"/>
              </p:cNvSpPr>
              <p:nvPr/>
            </p:nvSpPr>
            <p:spPr>
              <a:xfrm>
                <a:off x="9537042" y="2718998"/>
                <a:ext cx="910827" cy="461665"/>
              </a:xfrm>
              <a:prstGeom prst="rect">
                <a:avLst/>
              </a:prstGeom>
              <a:blipFill>
                <a:blip r:embed="rId11"/>
                <a:stretch>
                  <a:fillRect r="-667" b="-15789"/>
                </a:stretch>
              </a:blipFill>
            </p:spPr>
            <p:txBody>
              <a:bodyPr/>
              <a:lstStyle/>
              <a:p>
                <a:r>
                  <a:rPr lang="ja-JP" altLang="en-US">
                    <a:noFill/>
                  </a:rPr>
                  <a:t> </a:t>
                </a:r>
              </a:p>
            </p:txBody>
          </p:sp>
        </mc:Fallback>
      </mc:AlternateContent>
      <p:cxnSp>
        <p:nvCxnSpPr>
          <p:cNvPr id="50" name="直線矢印コネクタ 49">
            <a:extLst>
              <a:ext uri="{FF2B5EF4-FFF2-40B4-BE49-F238E27FC236}">
                <a16:creationId xmlns:a16="http://schemas.microsoft.com/office/drawing/2014/main" id="{49467ABA-33F9-4D94-8CFB-BBDF4EF88935}"/>
              </a:ext>
            </a:extLst>
          </p:cNvPr>
          <p:cNvCxnSpPr>
            <a:cxnSpLocks/>
          </p:cNvCxnSpPr>
          <p:nvPr/>
        </p:nvCxnSpPr>
        <p:spPr>
          <a:xfrm>
            <a:off x="4672368" y="2022761"/>
            <a:ext cx="5826682" cy="0"/>
          </a:xfrm>
          <a:prstGeom prst="straightConnector1">
            <a:avLst/>
          </a:prstGeom>
          <a:ln w="38100">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2" name="直線矢印コネクタ 51">
            <a:extLst>
              <a:ext uri="{FF2B5EF4-FFF2-40B4-BE49-F238E27FC236}">
                <a16:creationId xmlns:a16="http://schemas.microsoft.com/office/drawing/2014/main" id="{30FA625D-F947-4158-BA64-DA87DE6254EA}"/>
              </a:ext>
            </a:extLst>
          </p:cNvPr>
          <p:cNvCxnSpPr>
            <a:cxnSpLocks/>
          </p:cNvCxnSpPr>
          <p:nvPr/>
        </p:nvCxnSpPr>
        <p:spPr>
          <a:xfrm flipH="1">
            <a:off x="1056333" y="2022761"/>
            <a:ext cx="3418690" cy="0"/>
          </a:xfrm>
          <a:prstGeom prst="straightConnector1">
            <a:avLst/>
          </a:prstGeom>
          <a:ln w="38100">
            <a:solidFill>
              <a:schemeClr val="accent1"/>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5" name="テキスト ボックス 54">
                <a:extLst>
                  <a:ext uri="{FF2B5EF4-FFF2-40B4-BE49-F238E27FC236}">
                    <a16:creationId xmlns:a16="http://schemas.microsoft.com/office/drawing/2014/main" id="{6AD1CAB1-7A56-4E58-9E9E-69F28DC2C36B}"/>
                  </a:ext>
                </a:extLst>
              </p:cNvPr>
              <p:cNvSpPr txBox="1"/>
              <p:nvPr/>
            </p:nvSpPr>
            <p:spPr>
              <a:xfrm>
                <a:off x="2413658" y="1544184"/>
                <a:ext cx="1112484" cy="461665"/>
              </a:xfrm>
              <a:prstGeom prst="rect">
                <a:avLst/>
              </a:prstGeom>
              <a:noFill/>
            </p:spPr>
            <p:txBody>
              <a:bodyPr wrap="none" rtlCol="0">
                <a:spAutoFit/>
              </a:bodyPr>
              <a:lstStyle/>
              <a:p>
                <a14:m>
                  <m:oMath xmlns:m="http://schemas.openxmlformats.org/officeDocument/2006/math">
                    <m:r>
                      <a:rPr kumimoji="1" lang="en-US" altLang="ja-JP" sz="2400" b="0" i="1" smtClean="0">
                        <a:latin typeface="Cambria Math" panose="02040503050406030204" pitchFamily="18" charset="0"/>
                      </a:rPr>
                      <m:t>𝐾</m:t>
                    </m:r>
                  </m:oMath>
                </a14:m>
                <a:r>
                  <a:rPr kumimoji="1" lang="ja-JP" altLang="en-US" sz="2400" dirty="0"/>
                  <a:t> 未満</a:t>
                </a:r>
              </a:p>
            </p:txBody>
          </p:sp>
        </mc:Choice>
        <mc:Fallback>
          <p:sp>
            <p:nvSpPr>
              <p:cNvPr id="55" name="テキスト ボックス 54">
                <a:extLst>
                  <a:ext uri="{FF2B5EF4-FFF2-40B4-BE49-F238E27FC236}">
                    <a16:creationId xmlns:a16="http://schemas.microsoft.com/office/drawing/2014/main" id="{6AD1CAB1-7A56-4E58-9E9E-69F28DC2C36B}"/>
                  </a:ext>
                </a:extLst>
              </p:cNvPr>
              <p:cNvSpPr txBox="1">
                <a:spLocks noRot="1" noChangeAspect="1" noMove="1" noResize="1" noEditPoints="1" noAdjustHandles="1" noChangeArrowheads="1" noChangeShapeType="1" noTextEdit="1"/>
              </p:cNvSpPr>
              <p:nvPr/>
            </p:nvSpPr>
            <p:spPr>
              <a:xfrm>
                <a:off x="2413658" y="1544184"/>
                <a:ext cx="1112484" cy="461665"/>
              </a:xfrm>
              <a:prstGeom prst="rect">
                <a:avLst/>
              </a:prstGeom>
              <a:blipFill>
                <a:blip r:embed="rId12"/>
                <a:stretch>
                  <a:fillRect l="-1648" t="-10526" r="-7143" b="-2894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6" name="テキスト ボックス 55">
                <a:extLst>
                  <a:ext uri="{FF2B5EF4-FFF2-40B4-BE49-F238E27FC236}">
                    <a16:creationId xmlns:a16="http://schemas.microsoft.com/office/drawing/2014/main" id="{C1F2AA58-DAF1-41E3-B1BE-A3E436D4D1C6}"/>
                  </a:ext>
                </a:extLst>
              </p:cNvPr>
              <p:cNvSpPr txBox="1"/>
              <p:nvPr/>
            </p:nvSpPr>
            <p:spPr>
              <a:xfrm>
                <a:off x="7029467" y="1544184"/>
                <a:ext cx="1112484" cy="461665"/>
              </a:xfrm>
              <a:prstGeom prst="rect">
                <a:avLst/>
              </a:prstGeom>
              <a:noFill/>
            </p:spPr>
            <p:txBody>
              <a:bodyPr wrap="none" rtlCol="0">
                <a:spAutoFit/>
              </a:bodyPr>
              <a:lstStyle/>
              <a:p>
                <a14:m>
                  <m:oMath xmlns:m="http://schemas.openxmlformats.org/officeDocument/2006/math">
                    <m:r>
                      <a:rPr kumimoji="1" lang="en-US" altLang="ja-JP" sz="2400" b="0" i="1" smtClean="0">
                        <a:latin typeface="Cambria Math" panose="02040503050406030204" pitchFamily="18" charset="0"/>
                      </a:rPr>
                      <m:t>𝐾</m:t>
                    </m:r>
                  </m:oMath>
                </a14:m>
                <a:r>
                  <a:rPr kumimoji="1" lang="ja-JP" altLang="en-US" sz="2400" dirty="0"/>
                  <a:t> 以上</a:t>
                </a:r>
              </a:p>
            </p:txBody>
          </p:sp>
        </mc:Choice>
        <mc:Fallback>
          <p:sp>
            <p:nvSpPr>
              <p:cNvPr id="56" name="テキスト ボックス 55">
                <a:extLst>
                  <a:ext uri="{FF2B5EF4-FFF2-40B4-BE49-F238E27FC236}">
                    <a16:creationId xmlns:a16="http://schemas.microsoft.com/office/drawing/2014/main" id="{C1F2AA58-DAF1-41E3-B1BE-A3E436D4D1C6}"/>
                  </a:ext>
                </a:extLst>
              </p:cNvPr>
              <p:cNvSpPr txBox="1">
                <a:spLocks noRot="1" noChangeAspect="1" noMove="1" noResize="1" noEditPoints="1" noAdjustHandles="1" noChangeArrowheads="1" noChangeShapeType="1" noTextEdit="1"/>
              </p:cNvSpPr>
              <p:nvPr/>
            </p:nvSpPr>
            <p:spPr>
              <a:xfrm>
                <a:off x="7029467" y="1544184"/>
                <a:ext cx="1112484" cy="461665"/>
              </a:xfrm>
              <a:prstGeom prst="rect">
                <a:avLst/>
              </a:prstGeom>
              <a:blipFill>
                <a:blip r:embed="rId13"/>
                <a:stretch>
                  <a:fillRect l="-1093" t="-10526" r="-7104" b="-2894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5" name="四角形: 角を丸くする 74">
                <a:extLst>
                  <a:ext uri="{FF2B5EF4-FFF2-40B4-BE49-F238E27FC236}">
                    <a16:creationId xmlns:a16="http://schemas.microsoft.com/office/drawing/2014/main" id="{C0803F65-F5EF-4F0E-9AD2-DBE0357CA9B6}"/>
                  </a:ext>
                </a:extLst>
              </p:cNvPr>
              <p:cNvSpPr/>
              <p:nvPr/>
            </p:nvSpPr>
            <p:spPr>
              <a:xfrm>
                <a:off x="4672368" y="3372118"/>
                <a:ext cx="1008000" cy="576000"/>
              </a:xfrm>
              <a:prstGeom prst="roundRect">
                <a:avLst/>
              </a:prstGeom>
              <a:solidFill>
                <a:schemeClr val="accent2">
                  <a:lumMod val="60000"/>
                  <a:lumOff val="40000"/>
                </a:schemeClr>
              </a:solidFill>
              <a:ln w="222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kumimoji="1" lang="en-US" altLang="ja-JP" sz="2400" b="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𝐴</m:t>
                          </m:r>
                        </m:e>
                        <m:sub>
                          <m:r>
                            <a:rPr kumimoji="1" lang="en-US" altLang="ja-JP" sz="2400" b="0" i="1" smtClean="0">
                              <a:solidFill>
                                <a:schemeClr val="tx1"/>
                              </a:solidFill>
                              <a:latin typeface="Cambria Math" panose="02040503050406030204" pitchFamily="18" charset="0"/>
                            </a:rPr>
                            <m:t>3</m:t>
                          </m:r>
                        </m:sub>
                      </m:sSub>
                    </m:oMath>
                  </m:oMathPara>
                </a14:m>
                <a:endParaRPr kumimoji="1" lang="ja-JP" altLang="en-US" sz="2400" dirty="0"/>
              </a:p>
            </p:txBody>
          </p:sp>
        </mc:Choice>
        <mc:Fallback>
          <p:sp>
            <p:nvSpPr>
              <p:cNvPr id="75" name="四角形: 角を丸くする 74">
                <a:extLst>
                  <a:ext uri="{FF2B5EF4-FFF2-40B4-BE49-F238E27FC236}">
                    <a16:creationId xmlns:a16="http://schemas.microsoft.com/office/drawing/2014/main" id="{C0803F65-F5EF-4F0E-9AD2-DBE0357CA9B6}"/>
                  </a:ext>
                </a:extLst>
              </p:cNvPr>
              <p:cNvSpPr>
                <a:spLocks noRot="1" noChangeAspect="1" noMove="1" noResize="1" noEditPoints="1" noAdjustHandles="1" noChangeArrowheads="1" noChangeShapeType="1" noTextEdit="1"/>
              </p:cNvSpPr>
              <p:nvPr/>
            </p:nvSpPr>
            <p:spPr>
              <a:xfrm>
                <a:off x="4672368" y="3372118"/>
                <a:ext cx="1008000" cy="576000"/>
              </a:xfrm>
              <a:prstGeom prst="roundRect">
                <a:avLst/>
              </a:prstGeom>
              <a:blipFill>
                <a:blip r:embed="rId14"/>
                <a:stretch>
                  <a:fillRect/>
                </a:stretch>
              </a:blipFill>
              <a:ln w="22225">
                <a:solidFill>
                  <a:schemeClr val="accent2"/>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6" name="四角形: 角を丸くする 75">
                <a:extLst>
                  <a:ext uri="{FF2B5EF4-FFF2-40B4-BE49-F238E27FC236}">
                    <a16:creationId xmlns:a16="http://schemas.microsoft.com/office/drawing/2014/main" id="{F16FE3FB-6627-4D13-BDEA-627F2C22DE37}"/>
                  </a:ext>
                </a:extLst>
              </p:cNvPr>
              <p:cNvSpPr/>
              <p:nvPr/>
            </p:nvSpPr>
            <p:spPr>
              <a:xfrm>
                <a:off x="3467023" y="3372118"/>
                <a:ext cx="1008000" cy="576000"/>
              </a:xfrm>
              <a:prstGeom prst="roundRect">
                <a:avLst/>
              </a:prstGeom>
              <a:solidFill>
                <a:schemeClr val="accent1">
                  <a:lumMod val="60000"/>
                  <a:lumOff val="40000"/>
                </a:schemeClr>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kumimoji="1" lang="en-US" altLang="ja-JP" sz="2400" b="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𝐴</m:t>
                          </m:r>
                        </m:e>
                        <m:sub>
                          <m:r>
                            <a:rPr kumimoji="1" lang="en-US" altLang="ja-JP" sz="2400" b="0" i="1" smtClean="0">
                              <a:solidFill>
                                <a:schemeClr val="tx1"/>
                              </a:solidFill>
                              <a:latin typeface="Cambria Math" panose="02040503050406030204" pitchFamily="18" charset="0"/>
                            </a:rPr>
                            <m:t>2</m:t>
                          </m:r>
                        </m:sub>
                      </m:sSub>
                    </m:oMath>
                  </m:oMathPara>
                </a14:m>
                <a:endParaRPr kumimoji="1" lang="ja-JP" altLang="en-US" sz="2400" dirty="0"/>
              </a:p>
            </p:txBody>
          </p:sp>
        </mc:Choice>
        <mc:Fallback>
          <p:sp>
            <p:nvSpPr>
              <p:cNvPr id="76" name="四角形: 角を丸くする 75">
                <a:extLst>
                  <a:ext uri="{FF2B5EF4-FFF2-40B4-BE49-F238E27FC236}">
                    <a16:creationId xmlns:a16="http://schemas.microsoft.com/office/drawing/2014/main" id="{F16FE3FB-6627-4D13-BDEA-627F2C22DE37}"/>
                  </a:ext>
                </a:extLst>
              </p:cNvPr>
              <p:cNvSpPr>
                <a:spLocks noRot="1" noChangeAspect="1" noMove="1" noResize="1" noEditPoints="1" noAdjustHandles="1" noChangeArrowheads="1" noChangeShapeType="1" noTextEdit="1"/>
              </p:cNvSpPr>
              <p:nvPr/>
            </p:nvSpPr>
            <p:spPr>
              <a:xfrm>
                <a:off x="3467023" y="3372118"/>
                <a:ext cx="1008000" cy="576000"/>
              </a:xfrm>
              <a:prstGeom prst="roundRect">
                <a:avLst/>
              </a:prstGeom>
              <a:blipFill>
                <a:blip r:embed="rId15"/>
                <a:stretch>
                  <a:fillRect/>
                </a:stretch>
              </a:blipFill>
              <a:ln w="22225">
                <a:solidFill>
                  <a:schemeClr val="accent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7" name="四角形: 角を丸くする 76">
                <a:extLst>
                  <a:ext uri="{FF2B5EF4-FFF2-40B4-BE49-F238E27FC236}">
                    <a16:creationId xmlns:a16="http://schemas.microsoft.com/office/drawing/2014/main" id="{E11CF443-DF6A-49BE-9D92-9DF6B5B935C5}"/>
                  </a:ext>
                </a:extLst>
              </p:cNvPr>
              <p:cNvSpPr/>
              <p:nvPr/>
            </p:nvSpPr>
            <p:spPr>
              <a:xfrm>
                <a:off x="2261678" y="3372118"/>
                <a:ext cx="1008000" cy="576000"/>
              </a:xfrm>
              <a:prstGeom prst="roundRect">
                <a:avLst/>
              </a:prstGeom>
              <a:solidFill>
                <a:schemeClr val="accent1">
                  <a:lumMod val="60000"/>
                  <a:lumOff val="40000"/>
                </a:schemeClr>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kumimoji="1" lang="en-US" altLang="ja-JP" sz="2400" b="1" i="1" smtClean="0">
                              <a:solidFill>
                                <a:schemeClr val="tx1"/>
                              </a:solidFill>
                              <a:latin typeface="Cambria Math" panose="02040503050406030204" pitchFamily="18" charset="0"/>
                            </a:rPr>
                          </m:ctrlPr>
                        </m:sSubPr>
                        <m:e>
                          <m:r>
                            <a:rPr kumimoji="1" lang="en-US" altLang="ja-JP" sz="2400" b="1" i="1" smtClean="0">
                              <a:solidFill>
                                <a:schemeClr val="tx1"/>
                              </a:solidFill>
                              <a:latin typeface="Cambria Math" panose="02040503050406030204" pitchFamily="18" charset="0"/>
                            </a:rPr>
                            <m:t>𝑨</m:t>
                          </m:r>
                        </m:e>
                        <m:sub>
                          <m:r>
                            <a:rPr kumimoji="1" lang="en-US" altLang="ja-JP" sz="2400" b="1" i="1" smtClean="0">
                              <a:solidFill>
                                <a:schemeClr val="tx1"/>
                              </a:solidFill>
                              <a:latin typeface="Cambria Math" panose="02040503050406030204" pitchFamily="18" charset="0"/>
                            </a:rPr>
                            <m:t>𝟏</m:t>
                          </m:r>
                        </m:sub>
                      </m:sSub>
                    </m:oMath>
                  </m:oMathPara>
                </a14:m>
                <a:endParaRPr kumimoji="1" lang="ja-JP" altLang="en-US" sz="2400" b="1" dirty="0"/>
              </a:p>
            </p:txBody>
          </p:sp>
        </mc:Choice>
        <mc:Fallback>
          <p:sp>
            <p:nvSpPr>
              <p:cNvPr id="77" name="四角形: 角を丸くする 76">
                <a:extLst>
                  <a:ext uri="{FF2B5EF4-FFF2-40B4-BE49-F238E27FC236}">
                    <a16:creationId xmlns:a16="http://schemas.microsoft.com/office/drawing/2014/main" id="{E11CF443-DF6A-49BE-9D92-9DF6B5B935C5}"/>
                  </a:ext>
                </a:extLst>
              </p:cNvPr>
              <p:cNvSpPr>
                <a:spLocks noRot="1" noChangeAspect="1" noMove="1" noResize="1" noEditPoints="1" noAdjustHandles="1" noChangeArrowheads="1" noChangeShapeType="1" noTextEdit="1"/>
              </p:cNvSpPr>
              <p:nvPr/>
            </p:nvSpPr>
            <p:spPr>
              <a:xfrm>
                <a:off x="2261678" y="3372118"/>
                <a:ext cx="1008000" cy="576000"/>
              </a:xfrm>
              <a:prstGeom prst="roundRect">
                <a:avLst/>
              </a:prstGeom>
              <a:blipFill>
                <a:blip r:embed="rId16"/>
                <a:stretch>
                  <a:fillRect/>
                </a:stretch>
              </a:blipFill>
              <a:ln w="22225">
                <a:solidFill>
                  <a:schemeClr val="accent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8" name="四角形: 角を丸くする 77">
                <a:extLst>
                  <a:ext uri="{FF2B5EF4-FFF2-40B4-BE49-F238E27FC236}">
                    <a16:creationId xmlns:a16="http://schemas.microsoft.com/office/drawing/2014/main" id="{D992FBC4-527B-4458-9157-63A2675051C1}"/>
                  </a:ext>
                </a:extLst>
              </p:cNvPr>
              <p:cNvSpPr/>
              <p:nvPr/>
            </p:nvSpPr>
            <p:spPr>
              <a:xfrm>
                <a:off x="1056333" y="3372118"/>
                <a:ext cx="1008000" cy="576000"/>
              </a:xfrm>
              <a:prstGeom prst="roundRect">
                <a:avLst/>
              </a:prstGeom>
              <a:solidFill>
                <a:schemeClr val="accent1">
                  <a:lumMod val="60000"/>
                  <a:lumOff val="40000"/>
                </a:schemeClr>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kumimoji="1" lang="en-US" altLang="ja-JP" sz="2400" b="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𝐴</m:t>
                          </m:r>
                        </m:e>
                        <m:sub>
                          <m:r>
                            <a:rPr kumimoji="1" lang="en-US" altLang="ja-JP" sz="2400" b="0" i="1" smtClean="0">
                              <a:solidFill>
                                <a:schemeClr val="tx1"/>
                              </a:solidFill>
                              <a:latin typeface="Cambria Math" panose="02040503050406030204" pitchFamily="18" charset="0"/>
                            </a:rPr>
                            <m:t>0</m:t>
                          </m:r>
                        </m:sub>
                      </m:sSub>
                    </m:oMath>
                  </m:oMathPara>
                </a14:m>
                <a:endParaRPr kumimoji="1" lang="ja-JP" altLang="en-US" sz="2400" dirty="0"/>
              </a:p>
            </p:txBody>
          </p:sp>
        </mc:Choice>
        <mc:Fallback>
          <p:sp>
            <p:nvSpPr>
              <p:cNvPr id="78" name="四角形: 角を丸くする 77">
                <a:extLst>
                  <a:ext uri="{FF2B5EF4-FFF2-40B4-BE49-F238E27FC236}">
                    <a16:creationId xmlns:a16="http://schemas.microsoft.com/office/drawing/2014/main" id="{D992FBC4-527B-4458-9157-63A2675051C1}"/>
                  </a:ext>
                </a:extLst>
              </p:cNvPr>
              <p:cNvSpPr>
                <a:spLocks noRot="1" noChangeAspect="1" noMove="1" noResize="1" noEditPoints="1" noAdjustHandles="1" noChangeArrowheads="1" noChangeShapeType="1" noTextEdit="1"/>
              </p:cNvSpPr>
              <p:nvPr/>
            </p:nvSpPr>
            <p:spPr>
              <a:xfrm>
                <a:off x="1056333" y="3372118"/>
                <a:ext cx="1008000" cy="576000"/>
              </a:xfrm>
              <a:prstGeom prst="roundRect">
                <a:avLst/>
              </a:prstGeom>
              <a:blipFill>
                <a:blip r:embed="rId17"/>
                <a:stretch>
                  <a:fillRect/>
                </a:stretch>
              </a:blipFill>
              <a:ln w="22225">
                <a:solidFill>
                  <a:schemeClr val="accent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9" name="テキスト ボックス 78">
                <a:extLst>
                  <a:ext uri="{FF2B5EF4-FFF2-40B4-BE49-F238E27FC236}">
                    <a16:creationId xmlns:a16="http://schemas.microsoft.com/office/drawing/2014/main" id="{AB3E21D4-0120-4094-9679-C73776ECEBF4}"/>
                  </a:ext>
                </a:extLst>
              </p:cNvPr>
              <p:cNvSpPr txBox="1"/>
              <p:nvPr/>
            </p:nvSpPr>
            <p:spPr>
              <a:xfrm>
                <a:off x="486180" y="3902805"/>
                <a:ext cx="704039"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m:rPr>
                          <m:sty m:val="p"/>
                        </m:rPr>
                        <a:rPr lang="en-US" altLang="ja-JP" sz="2400" i="1">
                          <a:latin typeface="Cambria Math" panose="02040503050406030204" pitchFamily="18" charset="0"/>
                        </a:rPr>
                        <m:t>l</m:t>
                      </m:r>
                      <m:r>
                        <m:rPr>
                          <m:nor/>
                        </m:rPr>
                        <a:rPr kumimoji="1" lang="en-US" altLang="ja-JP" sz="2400" b="0" i="0" smtClean="0">
                          <a:latin typeface="Cambria Math" panose="02040503050406030204" pitchFamily="18" charset="0"/>
                        </a:rPr>
                        <m:t>eft</m:t>
                      </m:r>
                    </m:oMath>
                  </m:oMathPara>
                </a14:m>
                <a:endParaRPr kumimoji="1" lang="ja-JP" altLang="en-US" sz="2400" dirty="0"/>
              </a:p>
            </p:txBody>
          </p:sp>
        </mc:Choice>
        <mc:Fallback>
          <p:sp>
            <p:nvSpPr>
              <p:cNvPr id="79" name="テキスト ボックス 78">
                <a:extLst>
                  <a:ext uri="{FF2B5EF4-FFF2-40B4-BE49-F238E27FC236}">
                    <a16:creationId xmlns:a16="http://schemas.microsoft.com/office/drawing/2014/main" id="{AB3E21D4-0120-4094-9679-C73776ECEBF4}"/>
                  </a:ext>
                </a:extLst>
              </p:cNvPr>
              <p:cNvSpPr txBox="1">
                <a:spLocks noRot="1" noChangeAspect="1" noMove="1" noResize="1" noEditPoints="1" noAdjustHandles="1" noChangeArrowheads="1" noChangeShapeType="1" noTextEdit="1"/>
              </p:cNvSpPr>
              <p:nvPr/>
            </p:nvSpPr>
            <p:spPr>
              <a:xfrm>
                <a:off x="486180" y="3902805"/>
                <a:ext cx="704039" cy="461665"/>
              </a:xfrm>
              <a:prstGeom prst="rect">
                <a:avLst/>
              </a:prstGeom>
              <a:blipFill>
                <a:blip r:embed="rId18"/>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85" name="テキスト ボックス 84">
                <a:extLst>
                  <a:ext uri="{FF2B5EF4-FFF2-40B4-BE49-F238E27FC236}">
                    <a16:creationId xmlns:a16="http://schemas.microsoft.com/office/drawing/2014/main" id="{869AE863-E3D9-4165-ABB9-9AE2D5144F28}"/>
                  </a:ext>
                </a:extLst>
              </p:cNvPr>
              <p:cNvSpPr txBox="1"/>
              <p:nvPr/>
            </p:nvSpPr>
            <p:spPr>
              <a:xfrm>
                <a:off x="4720954" y="3898475"/>
                <a:ext cx="910827"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m:rPr>
                          <m:nor/>
                        </m:rPr>
                        <a:rPr kumimoji="1" lang="en-US" altLang="ja-JP" sz="2400" b="0" i="0" smtClean="0">
                          <a:latin typeface="Cambria Math" panose="02040503050406030204" pitchFamily="18" charset="0"/>
                        </a:rPr>
                        <m:t>right</m:t>
                      </m:r>
                    </m:oMath>
                  </m:oMathPara>
                </a14:m>
                <a:endParaRPr kumimoji="1" lang="ja-JP" altLang="en-US" sz="2400" dirty="0"/>
              </a:p>
            </p:txBody>
          </p:sp>
        </mc:Choice>
        <mc:Fallback>
          <p:sp>
            <p:nvSpPr>
              <p:cNvPr id="85" name="テキスト ボックス 84">
                <a:extLst>
                  <a:ext uri="{FF2B5EF4-FFF2-40B4-BE49-F238E27FC236}">
                    <a16:creationId xmlns:a16="http://schemas.microsoft.com/office/drawing/2014/main" id="{869AE863-E3D9-4165-ABB9-9AE2D5144F28}"/>
                  </a:ext>
                </a:extLst>
              </p:cNvPr>
              <p:cNvSpPr txBox="1">
                <a:spLocks noRot="1" noChangeAspect="1" noMove="1" noResize="1" noEditPoints="1" noAdjustHandles="1" noChangeArrowheads="1" noChangeShapeType="1" noTextEdit="1"/>
              </p:cNvSpPr>
              <p:nvPr/>
            </p:nvSpPr>
            <p:spPr>
              <a:xfrm>
                <a:off x="4720954" y="3898475"/>
                <a:ext cx="910827" cy="461665"/>
              </a:xfrm>
              <a:prstGeom prst="rect">
                <a:avLst/>
              </a:prstGeom>
              <a:blipFill>
                <a:blip r:embed="rId19"/>
                <a:stretch>
                  <a:fillRect r="-667" b="-1733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87" name="四角形: 角を丸くする 86">
                <a:extLst>
                  <a:ext uri="{FF2B5EF4-FFF2-40B4-BE49-F238E27FC236}">
                    <a16:creationId xmlns:a16="http://schemas.microsoft.com/office/drawing/2014/main" id="{3B0A3DC1-4967-4AB0-B163-84F7F62B529A}"/>
                  </a:ext>
                </a:extLst>
              </p:cNvPr>
              <p:cNvSpPr/>
              <p:nvPr/>
            </p:nvSpPr>
            <p:spPr>
              <a:xfrm>
                <a:off x="4672368" y="4559409"/>
                <a:ext cx="1008000" cy="576000"/>
              </a:xfrm>
              <a:prstGeom prst="roundRect">
                <a:avLst/>
              </a:prstGeom>
              <a:solidFill>
                <a:schemeClr val="accent2">
                  <a:lumMod val="60000"/>
                  <a:lumOff val="40000"/>
                </a:schemeClr>
              </a:solidFill>
              <a:ln w="222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kumimoji="1" lang="en-US" altLang="ja-JP" sz="2400" b="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𝐴</m:t>
                          </m:r>
                        </m:e>
                        <m:sub>
                          <m:r>
                            <a:rPr kumimoji="1" lang="en-US" altLang="ja-JP" sz="2400" b="0" i="1" smtClean="0">
                              <a:solidFill>
                                <a:schemeClr val="tx1"/>
                              </a:solidFill>
                              <a:latin typeface="Cambria Math" panose="02040503050406030204" pitchFamily="18" charset="0"/>
                            </a:rPr>
                            <m:t>3</m:t>
                          </m:r>
                        </m:sub>
                      </m:sSub>
                    </m:oMath>
                  </m:oMathPara>
                </a14:m>
                <a:endParaRPr kumimoji="1" lang="ja-JP" altLang="en-US" sz="2400" dirty="0"/>
              </a:p>
            </p:txBody>
          </p:sp>
        </mc:Choice>
        <mc:Fallback>
          <p:sp>
            <p:nvSpPr>
              <p:cNvPr id="87" name="四角形: 角を丸くする 86">
                <a:extLst>
                  <a:ext uri="{FF2B5EF4-FFF2-40B4-BE49-F238E27FC236}">
                    <a16:creationId xmlns:a16="http://schemas.microsoft.com/office/drawing/2014/main" id="{3B0A3DC1-4967-4AB0-B163-84F7F62B529A}"/>
                  </a:ext>
                </a:extLst>
              </p:cNvPr>
              <p:cNvSpPr>
                <a:spLocks noRot="1" noChangeAspect="1" noMove="1" noResize="1" noEditPoints="1" noAdjustHandles="1" noChangeArrowheads="1" noChangeShapeType="1" noTextEdit="1"/>
              </p:cNvSpPr>
              <p:nvPr/>
            </p:nvSpPr>
            <p:spPr>
              <a:xfrm>
                <a:off x="4672368" y="4559409"/>
                <a:ext cx="1008000" cy="576000"/>
              </a:xfrm>
              <a:prstGeom prst="roundRect">
                <a:avLst/>
              </a:prstGeom>
              <a:blipFill>
                <a:blip r:embed="rId20"/>
                <a:stretch>
                  <a:fillRect/>
                </a:stretch>
              </a:blipFill>
              <a:ln w="22225">
                <a:solidFill>
                  <a:schemeClr val="accent2"/>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88" name="四角形: 角を丸くする 87">
                <a:extLst>
                  <a:ext uri="{FF2B5EF4-FFF2-40B4-BE49-F238E27FC236}">
                    <a16:creationId xmlns:a16="http://schemas.microsoft.com/office/drawing/2014/main" id="{11AF1D50-68D5-47C6-A623-C5D95AEB3280}"/>
                  </a:ext>
                </a:extLst>
              </p:cNvPr>
              <p:cNvSpPr/>
              <p:nvPr/>
            </p:nvSpPr>
            <p:spPr>
              <a:xfrm>
                <a:off x="3467023" y="4559409"/>
                <a:ext cx="1008000" cy="576000"/>
              </a:xfrm>
              <a:prstGeom prst="roundRect">
                <a:avLst/>
              </a:prstGeom>
              <a:solidFill>
                <a:schemeClr val="accent1">
                  <a:lumMod val="60000"/>
                  <a:lumOff val="40000"/>
                </a:schemeClr>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kumimoji="1" lang="en-US" altLang="ja-JP" sz="2400" b="1" i="1" smtClean="0">
                              <a:solidFill>
                                <a:schemeClr val="tx1"/>
                              </a:solidFill>
                              <a:latin typeface="Cambria Math" panose="02040503050406030204" pitchFamily="18" charset="0"/>
                            </a:rPr>
                          </m:ctrlPr>
                        </m:sSubPr>
                        <m:e>
                          <m:r>
                            <a:rPr kumimoji="1" lang="en-US" altLang="ja-JP" sz="2400" b="1" i="1" smtClean="0">
                              <a:solidFill>
                                <a:schemeClr val="tx1"/>
                              </a:solidFill>
                              <a:latin typeface="Cambria Math" panose="02040503050406030204" pitchFamily="18" charset="0"/>
                            </a:rPr>
                            <m:t>𝑨</m:t>
                          </m:r>
                        </m:e>
                        <m:sub>
                          <m:r>
                            <a:rPr kumimoji="1" lang="en-US" altLang="ja-JP" sz="2400" b="1" i="1" smtClean="0">
                              <a:solidFill>
                                <a:schemeClr val="tx1"/>
                              </a:solidFill>
                              <a:latin typeface="Cambria Math" panose="02040503050406030204" pitchFamily="18" charset="0"/>
                            </a:rPr>
                            <m:t>𝟐</m:t>
                          </m:r>
                        </m:sub>
                      </m:sSub>
                    </m:oMath>
                  </m:oMathPara>
                </a14:m>
                <a:endParaRPr kumimoji="1" lang="ja-JP" altLang="en-US" sz="2400" b="1" dirty="0"/>
              </a:p>
            </p:txBody>
          </p:sp>
        </mc:Choice>
        <mc:Fallback>
          <p:sp>
            <p:nvSpPr>
              <p:cNvPr id="88" name="四角形: 角を丸くする 87">
                <a:extLst>
                  <a:ext uri="{FF2B5EF4-FFF2-40B4-BE49-F238E27FC236}">
                    <a16:creationId xmlns:a16="http://schemas.microsoft.com/office/drawing/2014/main" id="{11AF1D50-68D5-47C6-A623-C5D95AEB3280}"/>
                  </a:ext>
                </a:extLst>
              </p:cNvPr>
              <p:cNvSpPr>
                <a:spLocks noRot="1" noChangeAspect="1" noMove="1" noResize="1" noEditPoints="1" noAdjustHandles="1" noChangeArrowheads="1" noChangeShapeType="1" noTextEdit="1"/>
              </p:cNvSpPr>
              <p:nvPr/>
            </p:nvSpPr>
            <p:spPr>
              <a:xfrm>
                <a:off x="3467023" y="4559409"/>
                <a:ext cx="1008000" cy="576000"/>
              </a:xfrm>
              <a:prstGeom prst="roundRect">
                <a:avLst/>
              </a:prstGeom>
              <a:blipFill>
                <a:blip r:embed="rId21"/>
                <a:stretch>
                  <a:fillRect/>
                </a:stretch>
              </a:blipFill>
              <a:ln w="22225">
                <a:solidFill>
                  <a:schemeClr val="accent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90" name="テキスト ボックス 89">
                <a:extLst>
                  <a:ext uri="{FF2B5EF4-FFF2-40B4-BE49-F238E27FC236}">
                    <a16:creationId xmlns:a16="http://schemas.microsoft.com/office/drawing/2014/main" id="{FE9EA549-4C15-42DD-927F-DE7322E25667}"/>
                  </a:ext>
                </a:extLst>
              </p:cNvPr>
              <p:cNvSpPr txBox="1"/>
              <p:nvPr/>
            </p:nvSpPr>
            <p:spPr>
              <a:xfrm>
                <a:off x="4016915" y="6268948"/>
                <a:ext cx="704039"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m:rPr>
                          <m:nor/>
                        </m:rPr>
                        <a:rPr kumimoji="1" lang="en-US" altLang="ja-JP" sz="2400" b="0" i="0" smtClean="0">
                          <a:latin typeface="Cambria Math" panose="02040503050406030204" pitchFamily="18" charset="0"/>
                        </a:rPr>
                        <m:t>left</m:t>
                      </m:r>
                    </m:oMath>
                  </m:oMathPara>
                </a14:m>
                <a:endParaRPr kumimoji="1" lang="ja-JP" altLang="en-US" sz="2400" dirty="0"/>
              </a:p>
            </p:txBody>
          </p:sp>
        </mc:Choice>
        <mc:Fallback>
          <p:sp>
            <p:nvSpPr>
              <p:cNvPr id="90" name="テキスト ボックス 89">
                <a:extLst>
                  <a:ext uri="{FF2B5EF4-FFF2-40B4-BE49-F238E27FC236}">
                    <a16:creationId xmlns:a16="http://schemas.microsoft.com/office/drawing/2014/main" id="{FE9EA549-4C15-42DD-927F-DE7322E25667}"/>
                  </a:ext>
                </a:extLst>
              </p:cNvPr>
              <p:cNvSpPr txBox="1">
                <a:spLocks noRot="1" noChangeAspect="1" noMove="1" noResize="1" noEditPoints="1" noAdjustHandles="1" noChangeArrowheads="1" noChangeShapeType="1" noTextEdit="1"/>
              </p:cNvSpPr>
              <p:nvPr/>
            </p:nvSpPr>
            <p:spPr>
              <a:xfrm>
                <a:off x="4016915" y="6268948"/>
                <a:ext cx="704039" cy="461665"/>
              </a:xfrm>
              <a:prstGeom prst="rect">
                <a:avLst/>
              </a:prstGeom>
              <a:blipFill>
                <a:blip r:embed="rId2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92" name="四角形: 角を丸くする 91">
                <a:extLst>
                  <a:ext uri="{FF2B5EF4-FFF2-40B4-BE49-F238E27FC236}">
                    <a16:creationId xmlns:a16="http://schemas.microsoft.com/office/drawing/2014/main" id="{E1E4E84E-F919-4A03-9FAD-42A79B02BE98}"/>
                  </a:ext>
                </a:extLst>
              </p:cNvPr>
              <p:cNvSpPr/>
              <p:nvPr/>
            </p:nvSpPr>
            <p:spPr>
              <a:xfrm>
                <a:off x="4672368" y="5752064"/>
                <a:ext cx="1008000" cy="576000"/>
              </a:xfrm>
              <a:prstGeom prst="roundRect">
                <a:avLst/>
              </a:prstGeom>
              <a:solidFill>
                <a:schemeClr val="accent2">
                  <a:lumMod val="60000"/>
                  <a:lumOff val="40000"/>
                </a:schemeClr>
              </a:solidFill>
              <a:ln w="222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kumimoji="1" lang="en-US" altLang="ja-JP" sz="2400" b="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𝐴</m:t>
                          </m:r>
                        </m:e>
                        <m:sub>
                          <m:r>
                            <a:rPr kumimoji="1" lang="en-US" altLang="ja-JP" sz="2400" b="0" i="1" smtClean="0">
                              <a:solidFill>
                                <a:schemeClr val="tx1"/>
                              </a:solidFill>
                              <a:latin typeface="Cambria Math" panose="02040503050406030204" pitchFamily="18" charset="0"/>
                            </a:rPr>
                            <m:t>3</m:t>
                          </m:r>
                        </m:sub>
                      </m:sSub>
                    </m:oMath>
                  </m:oMathPara>
                </a14:m>
                <a:endParaRPr kumimoji="1" lang="ja-JP" altLang="en-US" sz="2400" dirty="0"/>
              </a:p>
            </p:txBody>
          </p:sp>
        </mc:Choice>
        <mc:Fallback>
          <p:sp>
            <p:nvSpPr>
              <p:cNvPr id="92" name="四角形: 角を丸くする 91">
                <a:extLst>
                  <a:ext uri="{FF2B5EF4-FFF2-40B4-BE49-F238E27FC236}">
                    <a16:creationId xmlns:a16="http://schemas.microsoft.com/office/drawing/2014/main" id="{E1E4E84E-F919-4A03-9FAD-42A79B02BE98}"/>
                  </a:ext>
                </a:extLst>
              </p:cNvPr>
              <p:cNvSpPr>
                <a:spLocks noRot="1" noChangeAspect="1" noMove="1" noResize="1" noEditPoints="1" noAdjustHandles="1" noChangeArrowheads="1" noChangeShapeType="1" noTextEdit="1"/>
              </p:cNvSpPr>
              <p:nvPr/>
            </p:nvSpPr>
            <p:spPr>
              <a:xfrm>
                <a:off x="4672368" y="5752064"/>
                <a:ext cx="1008000" cy="576000"/>
              </a:xfrm>
              <a:prstGeom prst="roundRect">
                <a:avLst/>
              </a:prstGeom>
              <a:blipFill>
                <a:blip r:embed="rId23"/>
                <a:stretch>
                  <a:fillRect/>
                </a:stretch>
              </a:blipFill>
              <a:ln w="22225">
                <a:solidFill>
                  <a:schemeClr val="accent2"/>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95" name="テキスト ボックス 94">
                <a:extLst>
                  <a:ext uri="{FF2B5EF4-FFF2-40B4-BE49-F238E27FC236}">
                    <a16:creationId xmlns:a16="http://schemas.microsoft.com/office/drawing/2014/main" id="{7FF71608-82C1-471F-87E3-F9199B4CC8C1}"/>
                  </a:ext>
                </a:extLst>
              </p:cNvPr>
              <p:cNvSpPr txBox="1"/>
              <p:nvPr/>
            </p:nvSpPr>
            <p:spPr>
              <a:xfrm>
                <a:off x="2917658" y="5057701"/>
                <a:ext cx="704039"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m:rPr>
                          <m:nor/>
                        </m:rPr>
                        <a:rPr kumimoji="1" lang="en-US" altLang="ja-JP" sz="2400" b="0" i="0" smtClean="0">
                          <a:latin typeface="Cambria Math" panose="02040503050406030204" pitchFamily="18" charset="0"/>
                        </a:rPr>
                        <m:t>left</m:t>
                      </m:r>
                    </m:oMath>
                  </m:oMathPara>
                </a14:m>
                <a:endParaRPr kumimoji="1" lang="ja-JP" altLang="en-US" sz="2400" dirty="0"/>
              </a:p>
            </p:txBody>
          </p:sp>
        </mc:Choice>
        <mc:Fallback>
          <p:sp>
            <p:nvSpPr>
              <p:cNvPr id="95" name="テキスト ボックス 94">
                <a:extLst>
                  <a:ext uri="{FF2B5EF4-FFF2-40B4-BE49-F238E27FC236}">
                    <a16:creationId xmlns:a16="http://schemas.microsoft.com/office/drawing/2014/main" id="{7FF71608-82C1-471F-87E3-F9199B4CC8C1}"/>
                  </a:ext>
                </a:extLst>
              </p:cNvPr>
              <p:cNvSpPr txBox="1">
                <a:spLocks noRot="1" noChangeAspect="1" noMove="1" noResize="1" noEditPoints="1" noAdjustHandles="1" noChangeArrowheads="1" noChangeShapeType="1" noTextEdit="1"/>
              </p:cNvSpPr>
              <p:nvPr/>
            </p:nvSpPr>
            <p:spPr>
              <a:xfrm>
                <a:off x="2917658" y="5057701"/>
                <a:ext cx="704039" cy="461665"/>
              </a:xfrm>
              <a:prstGeom prst="rect">
                <a:avLst/>
              </a:prstGeom>
              <a:blipFill>
                <a:blip r:embed="rId2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96" name="テキスト ボックス 95">
                <a:extLst>
                  <a:ext uri="{FF2B5EF4-FFF2-40B4-BE49-F238E27FC236}">
                    <a16:creationId xmlns:a16="http://schemas.microsoft.com/office/drawing/2014/main" id="{145AE755-7788-438C-BF8B-6046FB21366C}"/>
                  </a:ext>
                </a:extLst>
              </p:cNvPr>
              <p:cNvSpPr txBox="1"/>
              <p:nvPr/>
            </p:nvSpPr>
            <p:spPr>
              <a:xfrm>
                <a:off x="4672368" y="5057701"/>
                <a:ext cx="910827"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m:rPr>
                          <m:nor/>
                        </m:rPr>
                        <a:rPr kumimoji="1" lang="en-US" altLang="ja-JP" sz="2400" b="0" i="0" smtClean="0">
                          <a:latin typeface="Cambria Math" panose="02040503050406030204" pitchFamily="18" charset="0"/>
                        </a:rPr>
                        <m:t>right</m:t>
                      </m:r>
                    </m:oMath>
                  </m:oMathPara>
                </a14:m>
                <a:endParaRPr kumimoji="1" lang="ja-JP" altLang="en-US" sz="2400" dirty="0"/>
              </a:p>
            </p:txBody>
          </p:sp>
        </mc:Choice>
        <mc:Fallback>
          <p:sp>
            <p:nvSpPr>
              <p:cNvPr id="96" name="テキスト ボックス 95">
                <a:extLst>
                  <a:ext uri="{FF2B5EF4-FFF2-40B4-BE49-F238E27FC236}">
                    <a16:creationId xmlns:a16="http://schemas.microsoft.com/office/drawing/2014/main" id="{145AE755-7788-438C-BF8B-6046FB21366C}"/>
                  </a:ext>
                </a:extLst>
              </p:cNvPr>
              <p:cNvSpPr txBox="1">
                <a:spLocks noRot="1" noChangeAspect="1" noMove="1" noResize="1" noEditPoints="1" noAdjustHandles="1" noChangeArrowheads="1" noChangeShapeType="1" noTextEdit="1"/>
              </p:cNvSpPr>
              <p:nvPr/>
            </p:nvSpPr>
            <p:spPr>
              <a:xfrm>
                <a:off x="4672368" y="5057701"/>
                <a:ext cx="910827" cy="461665"/>
              </a:xfrm>
              <a:prstGeom prst="rect">
                <a:avLst/>
              </a:prstGeom>
              <a:blipFill>
                <a:blip r:embed="rId25"/>
                <a:stretch>
                  <a:fillRect r="-667" b="-1733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97" name="テキスト ボックス 96">
                <a:extLst>
                  <a:ext uri="{FF2B5EF4-FFF2-40B4-BE49-F238E27FC236}">
                    <a16:creationId xmlns:a16="http://schemas.microsoft.com/office/drawing/2014/main" id="{DCC58A5E-C86B-4FC9-B348-18569117A7BE}"/>
                  </a:ext>
                </a:extLst>
              </p:cNvPr>
              <p:cNvSpPr txBox="1"/>
              <p:nvPr/>
            </p:nvSpPr>
            <p:spPr>
              <a:xfrm>
                <a:off x="4720630" y="6268948"/>
                <a:ext cx="910827"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m:rPr>
                          <m:nor/>
                        </m:rPr>
                        <a:rPr kumimoji="1" lang="en-US" altLang="ja-JP" sz="2400" b="0" i="0" smtClean="0">
                          <a:latin typeface="Cambria Math" panose="02040503050406030204" pitchFamily="18" charset="0"/>
                        </a:rPr>
                        <m:t>right</m:t>
                      </m:r>
                    </m:oMath>
                  </m:oMathPara>
                </a14:m>
                <a:endParaRPr kumimoji="1" lang="ja-JP" altLang="en-US" sz="2400" dirty="0"/>
              </a:p>
            </p:txBody>
          </p:sp>
        </mc:Choice>
        <mc:Fallback>
          <p:sp>
            <p:nvSpPr>
              <p:cNvPr id="97" name="テキスト ボックス 96">
                <a:extLst>
                  <a:ext uri="{FF2B5EF4-FFF2-40B4-BE49-F238E27FC236}">
                    <a16:creationId xmlns:a16="http://schemas.microsoft.com/office/drawing/2014/main" id="{DCC58A5E-C86B-4FC9-B348-18569117A7BE}"/>
                  </a:ext>
                </a:extLst>
              </p:cNvPr>
              <p:cNvSpPr txBox="1">
                <a:spLocks noRot="1" noChangeAspect="1" noMove="1" noResize="1" noEditPoints="1" noAdjustHandles="1" noChangeArrowheads="1" noChangeShapeType="1" noTextEdit="1"/>
              </p:cNvSpPr>
              <p:nvPr/>
            </p:nvSpPr>
            <p:spPr>
              <a:xfrm>
                <a:off x="4720630" y="6268948"/>
                <a:ext cx="910827" cy="461665"/>
              </a:xfrm>
              <a:prstGeom prst="rect">
                <a:avLst/>
              </a:prstGeom>
              <a:blipFill>
                <a:blip r:embed="rId26"/>
                <a:stretch>
                  <a:fillRect r="-667" b="-1578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98" name="テキスト ボックス 97">
                <a:extLst>
                  <a:ext uri="{FF2B5EF4-FFF2-40B4-BE49-F238E27FC236}">
                    <a16:creationId xmlns:a16="http://schemas.microsoft.com/office/drawing/2014/main" id="{6F98C039-B15D-4CAB-8F85-76DEED1562DE}"/>
                  </a:ext>
                </a:extLst>
              </p:cNvPr>
              <p:cNvSpPr txBox="1"/>
              <p:nvPr/>
            </p:nvSpPr>
            <p:spPr>
              <a:xfrm>
                <a:off x="5877713" y="3460063"/>
                <a:ext cx="4311437" cy="400110"/>
              </a:xfrm>
              <a:prstGeom prst="rect">
                <a:avLst/>
              </a:prstGeom>
              <a:noFill/>
            </p:spPr>
            <p:txBody>
              <a:bodyPr wrap="none" rtlCol="0">
                <a:spAutoFit/>
              </a:bodyPr>
              <a:lstStyle/>
              <a:p>
                <a:r>
                  <a:rPr kumimoji="1" lang="ja-JP" altLang="en-US" sz="2000" b="1" dirty="0"/>
                  <a:t>→</a:t>
                </a:r>
                <a:r>
                  <a:rPr kumimoji="1" lang="ja-JP" altLang="en-US" sz="2000" b="0" dirty="0"/>
                  <a:t> </a:t>
                </a:r>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𝐴</m:t>
                        </m:r>
                      </m:e>
                      <m:sub>
                        <m:r>
                          <a:rPr kumimoji="1" lang="en-US" altLang="ja-JP" sz="2000" b="0" i="1" smtClean="0">
                            <a:latin typeface="Cambria Math" panose="02040503050406030204" pitchFamily="18" charset="0"/>
                          </a:rPr>
                          <m:t>4</m:t>
                        </m:r>
                      </m:sub>
                    </m:sSub>
                  </m:oMath>
                </a14:m>
                <a:r>
                  <a:rPr kumimoji="1" lang="ja-JP" altLang="en-US" sz="2000" dirty="0"/>
                  <a:t> が </a:t>
                </a:r>
                <a14:m>
                  <m:oMath xmlns:m="http://schemas.openxmlformats.org/officeDocument/2006/math">
                    <m:r>
                      <a:rPr kumimoji="1" lang="en-US" altLang="ja-JP" sz="2000" b="0" i="1" smtClean="0">
                        <a:latin typeface="Cambria Math" panose="02040503050406030204" pitchFamily="18" charset="0"/>
                      </a:rPr>
                      <m:t>𝐾</m:t>
                    </m:r>
                  </m:oMath>
                </a14:m>
                <a:r>
                  <a:rPr kumimoji="1" lang="ja-JP" altLang="en-US" sz="2000" dirty="0"/>
                  <a:t> 以上なので </a:t>
                </a:r>
                <a14:m>
                  <m:oMath xmlns:m="http://schemas.openxmlformats.org/officeDocument/2006/math">
                    <m:r>
                      <m:rPr>
                        <m:nor/>
                      </m:rPr>
                      <a:rPr kumimoji="1" lang="en-US" altLang="ja-JP" sz="2000" b="0" i="0" smtClean="0">
                        <a:latin typeface="Cambria Math" panose="02040503050406030204" pitchFamily="18" charset="0"/>
                      </a:rPr>
                      <m:t>right</m:t>
                    </m:r>
                  </m:oMath>
                </a14:m>
                <a:r>
                  <a:rPr kumimoji="1" lang="ja-JP" altLang="en-US" sz="2000" dirty="0"/>
                  <a:t> を更新</a:t>
                </a:r>
              </a:p>
            </p:txBody>
          </p:sp>
        </mc:Choice>
        <mc:Fallback>
          <p:sp>
            <p:nvSpPr>
              <p:cNvPr id="98" name="テキスト ボックス 97">
                <a:extLst>
                  <a:ext uri="{FF2B5EF4-FFF2-40B4-BE49-F238E27FC236}">
                    <a16:creationId xmlns:a16="http://schemas.microsoft.com/office/drawing/2014/main" id="{6F98C039-B15D-4CAB-8F85-76DEED1562DE}"/>
                  </a:ext>
                </a:extLst>
              </p:cNvPr>
              <p:cNvSpPr txBox="1">
                <a:spLocks noRot="1" noChangeAspect="1" noMove="1" noResize="1" noEditPoints="1" noAdjustHandles="1" noChangeArrowheads="1" noChangeShapeType="1" noTextEdit="1"/>
              </p:cNvSpPr>
              <p:nvPr/>
            </p:nvSpPr>
            <p:spPr>
              <a:xfrm>
                <a:off x="5877713" y="3460063"/>
                <a:ext cx="4311437" cy="400110"/>
              </a:xfrm>
              <a:prstGeom prst="rect">
                <a:avLst/>
              </a:prstGeom>
              <a:blipFill>
                <a:blip r:embed="rId27"/>
                <a:stretch>
                  <a:fillRect l="-1414" t="-7692" b="-29231"/>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99" name="テキスト ボックス 98">
                <a:extLst>
                  <a:ext uri="{FF2B5EF4-FFF2-40B4-BE49-F238E27FC236}">
                    <a16:creationId xmlns:a16="http://schemas.microsoft.com/office/drawing/2014/main" id="{45FCA80A-21F3-4BF4-A896-405E2637F0CE}"/>
                  </a:ext>
                </a:extLst>
              </p:cNvPr>
              <p:cNvSpPr txBox="1"/>
              <p:nvPr/>
            </p:nvSpPr>
            <p:spPr>
              <a:xfrm>
                <a:off x="5877713" y="4647354"/>
                <a:ext cx="4138312" cy="400110"/>
              </a:xfrm>
              <a:prstGeom prst="rect">
                <a:avLst/>
              </a:prstGeom>
              <a:noFill/>
            </p:spPr>
            <p:txBody>
              <a:bodyPr wrap="none" rtlCol="0">
                <a:spAutoFit/>
              </a:bodyPr>
              <a:lstStyle/>
              <a:p>
                <a:r>
                  <a:rPr kumimoji="1" lang="ja-JP" altLang="en-US" sz="2000" b="1" dirty="0"/>
                  <a:t>→</a:t>
                </a:r>
                <a:r>
                  <a:rPr kumimoji="1" lang="ja-JP" altLang="en-US" sz="2000" b="0" dirty="0"/>
                  <a:t> </a:t>
                </a:r>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𝐴</m:t>
                        </m:r>
                      </m:e>
                      <m:sub>
                        <m:r>
                          <a:rPr kumimoji="1" lang="en-US" altLang="ja-JP" sz="2000" b="0" i="1" smtClean="0">
                            <a:latin typeface="Cambria Math" panose="02040503050406030204" pitchFamily="18" charset="0"/>
                          </a:rPr>
                          <m:t>1</m:t>
                        </m:r>
                      </m:sub>
                    </m:sSub>
                  </m:oMath>
                </a14:m>
                <a:r>
                  <a:rPr kumimoji="1" lang="ja-JP" altLang="en-US" sz="2000" dirty="0"/>
                  <a:t> が </a:t>
                </a:r>
                <a14:m>
                  <m:oMath xmlns:m="http://schemas.openxmlformats.org/officeDocument/2006/math">
                    <m:r>
                      <a:rPr kumimoji="1" lang="en-US" altLang="ja-JP" sz="2000" b="0" i="1" smtClean="0">
                        <a:latin typeface="Cambria Math" panose="02040503050406030204" pitchFamily="18" charset="0"/>
                      </a:rPr>
                      <m:t>𝐾</m:t>
                    </m:r>
                  </m:oMath>
                </a14:m>
                <a:r>
                  <a:rPr kumimoji="1" lang="ja-JP" altLang="en-US" sz="2000" dirty="0"/>
                  <a:t> 未満なので </a:t>
                </a:r>
                <a14:m>
                  <m:oMath xmlns:m="http://schemas.openxmlformats.org/officeDocument/2006/math">
                    <m:r>
                      <m:rPr>
                        <m:nor/>
                      </m:rPr>
                      <a:rPr kumimoji="1" lang="en-US" altLang="ja-JP" sz="2000" b="0" i="0" smtClean="0">
                        <a:latin typeface="Cambria Math" panose="02040503050406030204" pitchFamily="18" charset="0"/>
                      </a:rPr>
                      <m:t>left</m:t>
                    </m:r>
                  </m:oMath>
                </a14:m>
                <a:r>
                  <a:rPr kumimoji="1" lang="ja-JP" altLang="en-US" sz="2000" dirty="0"/>
                  <a:t> を更新</a:t>
                </a:r>
              </a:p>
            </p:txBody>
          </p:sp>
        </mc:Choice>
        <mc:Fallback>
          <p:sp>
            <p:nvSpPr>
              <p:cNvPr id="99" name="テキスト ボックス 98">
                <a:extLst>
                  <a:ext uri="{FF2B5EF4-FFF2-40B4-BE49-F238E27FC236}">
                    <a16:creationId xmlns:a16="http://schemas.microsoft.com/office/drawing/2014/main" id="{45FCA80A-21F3-4BF4-A896-405E2637F0CE}"/>
                  </a:ext>
                </a:extLst>
              </p:cNvPr>
              <p:cNvSpPr txBox="1">
                <a:spLocks noRot="1" noChangeAspect="1" noMove="1" noResize="1" noEditPoints="1" noAdjustHandles="1" noChangeArrowheads="1" noChangeShapeType="1" noTextEdit="1"/>
              </p:cNvSpPr>
              <p:nvPr/>
            </p:nvSpPr>
            <p:spPr>
              <a:xfrm>
                <a:off x="5877713" y="4647354"/>
                <a:ext cx="4138312" cy="400110"/>
              </a:xfrm>
              <a:prstGeom prst="rect">
                <a:avLst/>
              </a:prstGeom>
              <a:blipFill>
                <a:blip r:embed="rId28"/>
                <a:stretch>
                  <a:fillRect l="-1473" t="-6061" b="-2727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00" name="テキスト ボックス 99">
                <a:extLst>
                  <a:ext uri="{FF2B5EF4-FFF2-40B4-BE49-F238E27FC236}">
                    <a16:creationId xmlns:a16="http://schemas.microsoft.com/office/drawing/2014/main" id="{F85F827E-EF68-4C3C-BF0D-70E0CA50C7EF}"/>
                  </a:ext>
                </a:extLst>
              </p:cNvPr>
              <p:cNvSpPr txBox="1"/>
              <p:nvPr/>
            </p:nvSpPr>
            <p:spPr>
              <a:xfrm>
                <a:off x="5877713" y="5834645"/>
                <a:ext cx="4138312" cy="400110"/>
              </a:xfrm>
              <a:prstGeom prst="rect">
                <a:avLst/>
              </a:prstGeom>
              <a:noFill/>
            </p:spPr>
            <p:txBody>
              <a:bodyPr wrap="none" rtlCol="0">
                <a:spAutoFit/>
              </a:bodyPr>
              <a:lstStyle/>
              <a:p>
                <a:r>
                  <a:rPr lang="ja-JP" altLang="en-US" sz="2000" b="1" dirty="0"/>
                  <a:t>→</a:t>
                </a:r>
                <a:r>
                  <a:rPr lang="ja-JP" altLang="en-US" sz="2000" dirty="0"/>
                  <a:t> </a:t>
                </a:r>
                <a14:m>
                  <m:oMath xmlns:m="http://schemas.openxmlformats.org/officeDocument/2006/math">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𝐴</m:t>
                        </m:r>
                      </m:e>
                      <m:sub>
                        <m:r>
                          <a:rPr lang="en-US" altLang="ja-JP" sz="2000" b="0" i="1" smtClean="0">
                            <a:latin typeface="Cambria Math" panose="02040503050406030204" pitchFamily="18" charset="0"/>
                          </a:rPr>
                          <m:t>2</m:t>
                        </m:r>
                      </m:sub>
                    </m:sSub>
                  </m:oMath>
                </a14:m>
                <a:r>
                  <a:rPr lang="ja-JP" altLang="en-US" sz="2000" dirty="0"/>
                  <a:t> が </a:t>
                </a:r>
                <a14:m>
                  <m:oMath xmlns:m="http://schemas.openxmlformats.org/officeDocument/2006/math">
                    <m:r>
                      <a:rPr lang="en-US" altLang="ja-JP" sz="2000" i="1">
                        <a:latin typeface="Cambria Math" panose="02040503050406030204" pitchFamily="18" charset="0"/>
                      </a:rPr>
                      <m:t>𝐾</m:t>
                    </m:r>
                  </m:oMath>
                </a14:m>
                <a:r>
                  <a:rPr lang="ja-JP" altLang="en-US" sz="2000" dirty="0"/>
                  <a:t> 未満なので </a:t>
                </a:r>
                <a14:m>
                  <m:oMath xmlns:m="http://schemas.openxmlformats.org/officeDocument/2006/math">
                    <m:r>
                      <m:rPr>
                        <m:nor/>
                      </m:rPr>
                      <a:rPr lang="en-US" altLang="ja-JP" sz="2000">
                        <a:latin typeface="Cambria Math" panose="02040503050406030204" pitchFamily="18" charset="0"/>
                      </a:rPr>
                      <m:t>left</m:t>
                    </m:r>
                  </m:oMath>
                </a14:m>
                <a:r>
                  <a:rPr lang="ja-JP" altLang="en-US" sz="2000" dirty="0"/>
                  <a:t> を更新</a:t>
                </a:r>
              </a:p>
            </p:txBody>
          </p:sp>
        </mc:Choice>
        <mc:Fallback>
          <p:sp>
            <p:nvSpPr>
              <p:cNvPr id="100" name="テキスト ボックス 99">
                <a:extLst>
                  <a:ext uri="{FF2B5EF4-FFF2-40B4-BE49-F238E27FC236}">
                    <a16:creationId xmlns:a16="http://schemas.microsoft.com/office/drawing/2014/main" id="{F85F827E-EF68-4C3C-BF0D-70E0CA50C7EF}"/>
                  </a:ext>
                </a:extLst>
              </p:cNvPr>
              <p:cNvSpPr txBox="1">
                <a:spLocks noRot="1" noChangeAspect="1" noMove="1" noResize="1" noEditPoints="1" noAdjustHandles="1" noChangeArrowheads="1" noChangeShapeType="1" noTextEdit="1"/>
              </p:cNvSpPr>
              <p:nvPr/>
            </p:nvSpPr>
            <p:spPr>
              <a:xfrm>
                <a:off x="5877713" y="5834645"/>
                <a:ext cx="4138312" cy="400110"/>
              </a:xfrm>
              <a:prstGeom prst="rect">
                <a:avLst/>
              </a:prstGeom>
              <a:blipFill>
                <a:blip r:embed="rId29"/>
                <a:stretch>
                  <a:fillRect l="-1473" t="-6061" b="-27273"/>
                </a:stretch>
              </a:blipFill>
            </p:spPr>
            <p:txBody>
              <a:bodyPr/>
              <a:lstStyle/>
              <a:p>
                <a:r>
                  <a:rPr lang="ja-JP" altLang="en-US">
                    <a:noFill/>
                  </a:rPr>
                  <a:t> </a:t>
                </a:r>
              </a:p>
            </p:txBody>
          </p:sp>
        </mc:Fallback>
      </mc:AlternateContent>
      <p:cxnSp>
        <p:nvCxnSpPr>
          <p:cNvPr id="102" name="直線コネクタ 101">
            <a:extLst>
              <a:ext uri="{FF2B5EF4-FFF2-40B4-BE49-F238E27FC236}">
                <a16:creationId xmlns:a16="http://schemas.microsoft.com/office/drawing/2014/main" id="{6FB24328-7616-4EF4-AB54-47036C3D4639}"/>
              </a:ext>
            </a:extLst>
          </p:cNvPr>
          <p:cNvCxnSpPr>
            <a:cxnSpLocks/>
          </p:cNvCxnSpPr>
          <p:nvPr/>
        </p:nvCxnSpPr>
        <p:spPr>
          <a:xfrm>
            <a:off x="4572001" y="1865745"/>
            <a:ext cx="0" cy="1006764"/>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4" name="スライド番号プレースホルダー 103">
            <a:extLst>
              <a:ext uri="{FF2B5EF4-FFF2-40B4-BE49-F238E27FC236}">
                <a16:creationId xmlns:a16="http://schemas.microsoft.com/office/drawing/2014/main" id="{9E9F9302-636D-4F5D-AFDF-A42E6D6D9F99}"/>
              </a:ext>
            </a:extLst>
          </p:cNvPr>
          <p:cNvSpPr>
            <a:spLocks noGrp="1"/>
          </p:cNvSpPr>
          <p:nvPr>
            <p:ph type="sldNum" sz="quarter" idx="12"/>
          </p:nvPr>
        </p:nvSpPr>
        <p:spPr/>
        <p:txBody>
          <a:bodyPr/>
          <a:lstStyle/>
          <a:p>
            <a:fld id="{D9CD8C80-C47C-41F3-AB8E-2337070D9141}" type="slidenum">
              <a:rPr kumimoji="1" lang="ja-JP" altLang="en-US" smtClean="0"/>
              <a:t>7</a:t>
            </a:fld>
            <a:endParaRPr kumimoji="1" lang="ja-JP" altLang="en-US" dirty="0"/>
          </a:p>
        </p:txBody>
      </p:sp>
    </p:spTree>
    <p:extLst>
      <p:ext uri="{BB962C8B-B14F-4D97-AF65-F5344CB8AC3E}">
        <p14:creationId xmlns:p14="http://schemas.microsoft.com/office/powerpoint/2010/main" val="4167565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49A6E2-B5A1-464D-9E1E-3608B36D8D92}"/>
              </a:ext>
            </a:extLst>
          </p:cNvPr>
          <p:cNvSpPr>
            <a:spLocks noGrp="1"/>
          </p:cNvSpPr>
          <p:nvPr>
            <p:ph type="title"/>
          </p:nvPr>
        </p:nvSpPr>
        <p:spPr/>
        <p:txBody>
          <a:bodyPr/>
          <a:lstStyle/>
          <a:p>
            <a:r>
              <a:rPr kumimoji="1" lang="ja-JP" altLang="en-US" dirty="0"/>
              <a:t>実装</a:t>
            </a:r>
            <a:r>
              <a:rPr lang="ja-JP" altLang="en-US" dirty="0"/>
              <a:t>：</a:t>
            </a:r>
            <a:r>
              <a:rPr lang="en-US" altLang="ja-JP" dirty="0"/>
              <a:t>C++</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7AD47336-B09F-4D45-B761-FF1A44D545C5}"/>
                  </a:ext>
                </a:extLst>
              </p:cNvPr>
              <p:cNvSpPr>
                <a:spLocks noGrp="1"/>
              </p:cNvSpPr>
              <p:nvPr>
                <p:ph idx="1"/>
              </p:nvPr>
            </p:nvSpPr>
            <p:spPr>
              <a:xfrm>
                <a:off x="838200" y="1825625"/>
                <a:ext cx="6421582" cy="4351338"/>
              </a:xfrm>
            </p:spPr>
            <p:txBody>
              <a:bodyPr/>
              <a:lstStyle/>
              <a:p>
                <a:pPr>
                  <a:lnSpc>
                    <a:spcPct val="150000"/>
                  </a:lnSpc>
                </a:pPr>
                <a:r>
                  <a:rPr kumimoji="1" lang="ja-JP" altLang="en-US" dirty="0"/>
                  <a:t>区間 </a:t>
                </a:r>
                <a14:m>
                  <m:oMath xmlns:m="http://schemas.openxmlformats.org/officeDocument/2006/math">
                    <m:r>
                      <a:rPr kumimoji="1" lang="en-US" altLang="ja-JP" b="0" i="1" smtClean="0">
                        <a:latin typeface="Cambria Math" panose="02040503050406030204" pitchFamily="18" charset="0"/>
                      </a:rPr>
                      <m:t>(−1, </m:t>
                    </m:r>
                    <m:r>
                      <a:rPr kumimoji="1" lang="en-US" altLang="ja-JP" b="0" i="1" smtClean="0">
                        <a:latin typeface="Cambria Math" panose="02040503050406030204" pitchFamily="18" charset="0"/>
                      </a:rPr>
                      <m:t>𝑁</m:t>
                    </m:r>
                    <m:r>
                      <a:rPr kumimoji="1" lang="en-US" altLang="ja-JP" b="0" i="1" smtClean="0">
                        <a:latin typeface="Cambria Math" panose="02040503050406030204" pitchFamily="18" charset="0"/>
                      </a:rPr>
                      <m:t>−1]</m:t>
                    </m:r>
                  </m:oMath>
                </a14:m>
                <a:r>
                  <a:rPr kumimoji="1" lang="en-US" altLang="ja-JP" b="0" dirty="0"/>
                  <a:t> </a:t>
                </a:r>
                <a:r>
                  <a:rPr kumimoji="1" lang="ja-JP" altLang="en-US" b="0" dirty="0"/>
                  <a:t>を探索する</a:t>
                </a:r>
                <a:endParaRPr kumimoji="1" lang="en-US" altLang="ja-JP" b="0" dirty="0"/>
              </a:p>
              <a:p>
                <a:pPr lvl="1">
                  <a:lnSpc>
                    <a:spcPct val="150000"/>
                  </a:lnSpc>
                </a:pPr>
                <a14:m>
                  <m:oMath xmlns:m="http://schemas.openxmlformats.org/officeDocument/2006/math">
                    <m:r>
                      <m:rPr>
                        <m:sty m:val="p"/>
                      </m:rPr>
                      <a:rPr lang="en-US" altLang="ja-JP" i="1" smtClean="0">
                        <a:latin typeface="Cambria Math" panose="02040503050406030204" pitchFamily="18" charset="0"/>
                      </a:rPr>
                      <m:t>l</m:t>
                    </m:r>
                    <m:r>
                      <m:rPr>
                        <m:nor/>
                      </m:rPr>
                      <a:rPr kumimoji="1" lang="en-US" altLang="ja-JP" b="0" i="0" smtClean="0">
                        <a:latin typeface="Cambria Math" panose="02040503050406030204" pitchFamily="18" charset="0"/>
                      </a:rPr>
                      <m:t>eft</m:t>
                    </m:r>
                  </m:oMath>
                </a14:m>
                <a:r>
                  <a:rPr kumimoji="1" lang="en-US" altLang="ja-JP" b="0" dirty="0"/>
                  <a:t> </a:t>
                </a:r>
                <a:r>
                  <a:rPr kumimoji="1" lang="ja-JP" altLang="en-US" b="0" dirty="0"/>
                  <a:t>と </a:t>
                </a:r>
                <a14:m>
                  <m:oMath xmlns:m="http://schemas.openxmlformats.org/officeDocument/2006/math">
                    <m:r>
                      <m:rPr>
                        <m:nor/>
                      </m:rPr>
                      <a:rPr kumimoji="1" lang="en-US" altLang="ja-JP" b="0" i="0" smtClean="0">
                        <a:latin typeface="Cambria Math" panose="02040503050406030204" pitchFamily="18" charset="0"/>
                      </a:rPr>
                      <m:t>right</m:t>
                    </m:r>
                  </m:oMath>
                </a14:m>
                <a:r>
                  <a:rPr kumimoji="1" lang="en-US" altLang="ja-JP" b="0" dirty="0"/>
                  <a:t> </a:t>
                </a:r>
                <a:r>
                  <a:rPr kumimoji="1" lang="ja-JP" altLang="en-US" b="0" dirty="0"/>
                  <a:t>の間が </a:t>
                </a:r>
                <a14:m>
                  <m:oMath xmlns:m="http://schemas.openxmlformats.org/officeDocument/2006/math">
                    <m:r>
                      <a:rPr kumimoji="1" lang="en-US" altLang="ja-JP" b="0" i="1" smtClean="0">
                        <a:latin typeface="Cambria Math" panose="02040503050406030204" pitchFamily="18" charset="0"/>
                      </a:rPr>
                      <m:t>𝐾</m:t>
                    </m:r>
                  </m:oMath>
                </a14:m>
                <a:r>
                  <a:rPr kumimoji="1" lang="en-US" altLang="ja-JP" b="0" dirty="0"/>
                  <a:t> </a:t>
                </a:r>
                <a:r>
                  <a:rPr kumimoji="1" lang="ja-JP" altLang="en-US" b="0" dirty="0"/>
                  <a:t>になる</a:t>
                </a:r>
                <a:endParaRPr kumimoji="1" lang="en-US" altLang="ja-JP" b="0" dirty="0"/>
              </a:p>
              <a:p>
                <a:pPr lvl="1">
                  <a:lnSpc>
                    <a:spcPct val="150000"/>
                  </a:lnSpc>
                </a:pPr>
                <a:r>
                  <a:rPr kumimoji="1" lang="ja-JP" altLang="en-US" b="0" dirty="0"/>
                  <a:t>今回は 「</a:t>
                </a:r>
                <a14:m>
                  <m:oMath xmlns:m="http://schemas.openxmlformats.org/officeDocument/2006/math">
                    <m:r>
                      <a:rPr kumimoji="1" lang="en-US" altLang="ja-JP" b="0" i="1" smtClean="0">
                        <a:latin typeface="Cambria Math" panose="02040503050406030204" pitchFamily="18" charset="0"/>
                      </a:rPr>
                      <m:t>𝐾</m:t>
                    </m:r>
                  </m:oMath>
                </a14:m>
                <a:r>
                  <a:rPr kumimoji="1" lang="en-US" altLang="ja-JP" b="0" dirty="0"/>
                  <a:t> </a:t>
                </a:r>
                <a:r>
                  <a:rPr kumimoji="1" lang="ja-JP" altLang="en-US" b="0" dirty="0"/>
                  <a:t>以上</a:t>
                </a:r>
                <a:r>
                  <a:rPr lang="ja-JP" altLang="en-US" dirty="0"/>
                  <a:t>」なので </a:t>
                </a:r>
                <a14:m>
                  <m:oMath xmlns:m="http://schemas.openxmlformats.org/officeDocument/2006/math">
                    <m:r>
                      <m:rPr>
                        <m:nor/>
                      </m:rPr>
                      <a:rPr lang="en-US" altLang="ja-JP" b="0" i="0" smtClean="0">
                        <a:latin typeface="Cambria Math" panose="02040503050406030204" pitchFamily="18" charset="0"/>
                      </a:rPr>
                      <m:t>right</m:t>
                    </m:r>
                  </m:oMath>
                </a14:m>
                <a:r>
                  <a:rPr kumimoji="1" lang="en-US" altLang="ja-JP" b="0" dirty="0"/>
                  <a:t> </a:t>
                </a:r>
                <a:r>
                  <a:rPr kumimoji="1" lang="ja-JP" altLang="en-US" b="0" dirty="0"/>
                  <a:t>が答えになるように左開右閉区間</a:t>
                </a:r>
                <a:endParaRPr kumimoji="1" lang="en-US" altLang="ja-JP" b="0" dirty="0"/>
              </a:p>
              <a:p>
                <a:pPr lvl="1">
                  <a:lnSpc>
                    <a:spcPct val="150000"/>
                  </a:lnSpc>
                </a:pPr>
                <a:r>
                  <a:rPr kumimoji="1" lang="ja-JP" altLang="en-US" b="0" dirty="0"/>
                  <a:t>「</a:t>
                </a:r>
                <a14:m>
                  <m:oMath xmlns:m="http://schemas.openxmlformats.org/officeDocument/2006/math">
                    <m:r>
                      <a:rPr kumimoji="1" lang="en-US" altLang="ja-JP" b="0" i="1" smtClean="0">
                        <a:latin typeface="Cambria Math" panose="02040503050406030204" pitchFamily="18" charset="0"/>
                      </a:rPr>
                      <m:t>𝐾</m:t>
                    </m:r>
                  </m:oMath>
                </a14:m>
                <a:r>
                  <a:rPr kumimoji="1" lang="ja-JP" altLang="en-US" b="0" dirty="0"/>
                  <a:t> 以下」の場合は左閉右開区間</a:t>
                </a:r>
                <a:endParaRPr lang="en-US" altLang="ja-JP" dirty="0"/>
              </a:p>
              <a:p>
                <a:pPr lvl="1">
                  <a:lnSpc>
                    <a:spcPct val="150000"/>
                  </a:lnSpc>
                </a:pPr>
                <a14:m>
                  <m:oMath xmlns:m="http://schemas.openxmlformats.org/officeDocument/2006/math">
                    <m:r>
                      <a:rPr kumimoji="1" lang="en-US" altLang="ja-JP" b="0" i="1" smtClean="0">
                        <a:latin typeface="Cambria Math" panose="02040503050406030204" pitchFamily="18" charset="0"/>
                      </a:rPr>
                      <m:t>𝐾</m:t>
                    </m:r>
                  </m:oMath>
                </a14:m>
                <a:r>
                  <a:rPr kumimoji="1" lang="en-US" altLang="ja-JP" b="0" dirty="0"/>
                  <a:t> </a:t>
                </a:r>
                <a:r>
                  <a:rPr kumimoji="1" lang="ja-JP" altLang="en-US" b="0" dirty="0"/>
                  <a:t>を見つけたい場合はどちらでも</a:t>
                </a:r>
                <a:r>
                  <a:rPr lang="ja-JP" altLang="en-US" dirty="0"/>
                  <a:t>大丈夫</a:t>
                </a:r>
                <a:endParaRPr lang="en-US" altLang="ja-JP" dirty="0"/>
              </a:p>
            </p:txBody>
          </p:sp>
        </mc:Choice>
        <mc:Fallback>
          <p:sp>
            <p:nvSpPr>
              <p:cNvPr id="3" name="コンテンツ プレースホルダー 2">
                <a:extLst>
                  <a:ext uri="{FF2B5EF4-FFF2-40B4-BE49-F238E27FC236}">
                    <a16:creationId xmlns:a16="http://schemas.microsoft.com/office/drawing/2014/main" id="{7AD47336-B09F-4D45-B761-FF1A44D545C5}"/>
                  </a:ext>
                </a:extLst>
              </p:cNvPr>
              <p:cNvSpPr>
                <a:spLocks noGrp="1" noRot="1" noChangeAspect="1" noMove="1" noResize="1" noEditPoints="1" noAdjustHandles="1" noChangeArrowheads="1" noChangeShapeType="1" noTextEdit="1"/>
              </p:cNvSpPr>
              <p:nvPr>
                <p:ph idx="1"/>
              </p:nvPr>
            </p:nvSpPr>
            <p:spPr>
              <a:xfrm>
                <a:off x="838200" y="1825625"/>
                <a:ext cx="6421582" cy="4351338"/>
              </a:xfrm>
              <a:blipFill>
                <a:blip r:embed="rId2"/>
                <a:stretch>
                  <a:fillRect l="-1709" r="-475"/>
                </a:stretch>
              </a:blipFill>
            </p:spPr>
            <p:txBody>
              <a:bodyPr/>
              <a:lstStyle/>
              <a:p>
                <a:r>
                  <a:rPr lang="ja-JP" altLang="en-US">
                    <a:noFill/>
                  </a:rPr>
                  <a:t> </a:t>
                </a:r>
              </a:p>
            </p:txBody>
          </p:sp>
        </mc:Fallback>
      </mc:AlternateContent>
      <p:sp>
        <p:nvSpPr>
          <p:cNvPr id="8" name="四角形: 角を丸くする 7">
            <a:extLst>
              <a:ext uri="{FF2B5EF4-FFF2-40B4-BE49-F238E27FC236}">
                <a16:creationId xmlns:a16="http://schemas.microsoft.com/office/drawing/2014/main" id="{C1EEF059-B6D6-43E8-92E4-7FE053503179}"/>
              </a:ext>
            </a:extLst>
          </p:cNvPr>
          <p:cNvSpPr/>
          <p:nvPr/>
        </p:nvSpPr>
        <p:spPr>
          <a:xfrm>
            <a:off x="7379855" y="2577090"/>
            <a:ext cx="4680526" cy="2622838"/>
          </a:xfrm>
          <a:prstGeom prst="round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b="0" dirty="0">
                <a:solidFill>
                  <a:srgbClr val="0000FF"/>
                </a:solidFill>
                <a:effectLst/>
                <a:latin typeface="Consolas" panose="020B0609020204030204" pitchFamily="49" charset="0"/>
              </a:rPr>
              <a:t>int</a:t>
            </a:r>
            <a:r>
              <a:rPr lang="en-US" altLang="ja-JP" b="0" dirty="0">
                <a:solidFill>
                  <a:srgbClr val="000000"/>
                </a:solidFill>
                <a:effectLst/>
                <a:latin typeface="Consolas" panose="020B0609020204030204" pitchFamily="49" charset="0"/>
              </a:rPr>
              <a:t> </a:t>
            </a:r>
            <a:r>
              <a:rPr lang="en-US" altLang="ja-JP" b="0" dirty="0">
                <a:solidFill>
                  <a:srgbClr val="001080"/>
                </a:solidFill>
                <a:effectLst/>
                <a:latin typeface="Consolas" panose="020B0609020204030204" pitchFamily="49" charset="0"/>
              </a:rPr>
              <a:t>left</a:t>
            </a:r>
            <a:r>
              <a:rPr lang="en-US" altLang="ja-JP" b="0" dirty="0">
                <a:solidFill>
                  <a:srgbClr val="000000"/>
                </a:solidFill>
                <a:effectLst/>
                <a:latin typeface="Consolas" panose="020B0609020204030204" pitchFamily="49" charset="0"/>
              </a:rPr>
              <a:t> = -</a:t>
            </a:r>
            <a:r>
              <a:rPr lang="en-US" altLang="ja-JP" b="0" dirty="0">
                <a:solidFill>
                  <a:srgbClr val="098658"/>
                </a:solidFill>
                <a:effectLst/>
                <a:latin typeface="Consolas" panose="020B0609020204030204" pitchFamily="49" charset="0"/>
              </a:rPr>
              <a:t>1</a:t>
            </a:r>
            <a:r>
              <a:rPr lang="en-US" altLang="ja-JP" b="0" dirty="0">
                <a:solidFill>
                  <a:srgbClr val="000000"/>
                </a:solidFill>
                <a:effectLst/>
                <a:latin typeface="Consolas" panose="020B0609020204030204" pitchFamily="49" charset="0"/>
              </a:rPr>
              <a:t>, </a:t>
            </a:r>
            <a:r>
              <a:rPr lang="en-US" altLang="ja-JP" b="0" dirty="0">
                <a:solidFill>
                  <a:srgbClr val="001080"/>
                </a:solidFill>
                <a:effectLst/>
                <a:latin typeface="Consolas" panose="020B0609020204030204" pitchFamily="49" charset="0"/>
              </a:rPr>
              <a:t>right</a:t>
            </a:r>
            <a:r>
              <a:rPr lang="en-US" altLang="ja-JP" b="0" dirty="0">
                <a:solidFill>
                  <a:srgbClr val="000000"/>
                </a:solidFill>
                <a:effectLst/>
                <a:latin typeface="Consolas" panose="020B0609020204030204" pitchFamily="49" charset="0"/>
              </a:rPr>
              <a:t> = </a:t>
            </a:r>
            <a:r>
              <a:rPr lang="en-US" altLang="ja-JP" b="0" dirty="0">
                <a:solidFill>
                  <a:srgbClr val="001080"/>
                </a:solidFill>
                <a:effectLst/>
                <a:latin typeface="Consolas" panose="020B0609020204030204" pitchFamily="49" charset="0"/>
              </a:rPr>
              <a:t>n</a:t>
            </a:r>
            <a:r>
              <a:rPr lang="en-US" altLang="ja-JP" b="0" dirty="0">
                <a:solidFill>
                  <a:srgbClr val="000000"/>
                </a:solidFill>
                <a:effectLst/>
                <a:latin typeface="Consolas" panose="020B0609020204030204" pitchFamily="49" charset="0"/>
              </a:rPr>
              <a:t> - </a:t>
            </a:r>
            <a:r>
              <a:rPr lang="en-US" altLang="ja-JP" b="0" dirty="0">
                <a:solidFill>
                  <a:srgbClr val="098658"/>
                </a:solidFill>
                <a:effectLst/>
                <a:latin typeface="Consolas" panose="020B0609020204030204" pitchFamily="49" charset="0"/>
              </a:rPr>
              <a:t>1</a:t>
            </a:r>
            <a:r>
              <a:rPr lang="en-US" altLang="ja-JP" b="0" dirty="0">
                <a:solidFill>
                  <a:srgbClr val="000000"/>
                </a:solidFill>
                <a:effectLst/>
                <a:latin typeface="Consolas" panose="020B0609020204030204" pitchFamily="49" charset="0"/>
              </a:rPr>
              <a:t>;</a:t>
            </a:r>
          </a:p>
          <a:p>
            <a:r>
              <a:rPr lang="en-US" altLang="ja-JP" b="0" dirty="0">
                <a:solidFill>
                  <a:srgbClr val="AF00DB"/>
                </a:solidFill>
                <a:effectLst/>
                <a:latin typeface="Consolas" panose="020B0609020204030204" pitchFamily="49" charset="0"/>
              </a:rPr>
              <a:t>while</a:t>
            </a:r>
            <a:r>
              <a:rPr lang="en-US" altLang="ja-JP" b="0" dirty="0">
                <a:solidFill>
                  <a:srgbClr val="000000"/>
                </a:solidFill>
                <a:effectLst/>
                <a:latin typeface="Consolas" panose="020B0609020204030204" pitchFamily="49" charset="0"/>
              </a:rPr>
              <a:t> (</a:t>
            </a:r>
            <a:r>
              <a:rPr lang="en-US" altLang="ja-JP" b="0" dirty="0">
                <a:solidFill>
                  <a:srgbClr val="795E26"/>
                </a:solidFill>
                <a:effectLst/>
                <a:latin typeface="Consolas" panose="020B0609020204030204" pitchFamily="49" charset="0"/>
              </a:rPr>
              <a:t>abs</a:t>
            </a:r>
            <a:r>
              <a:rPr lang="en-US" altLang="ja-JP" b="0" dirty="0">
                <a:solidFill>
                  <a:srgbClr val="000000"/>
                </a:solidFill>
                <a:effectLst/>
                <a:latin typeface="Consolas" panose="020B0609020204030204" pitchFamily="49" charset="0"/>
              </a:rPr>
              <a:t>(</a:t>
            </a:r>
            <a:r>
              <a:rPr lang="en-US" altLang="ja-JP" b="0" dirty="0">
                <a:solidFill>
                  <a:srgbClr val="001080"/>
                </a:solidFill>
                <a:effectLst/>
                <a:latin typeface="Consolas" panose="020B0609020204030204" pitchFamily="49" charset="0"/>
              </a:rPr>
              <a:t>right</a:t>
            </a:r>
            <a:r>
              <a:rPr lang="en-US" altLang="ja-JP" b="0" dirty="0">
                <a:solidFill>
                  <a:srgbClr val="000000"/>
                </a:solidFill>
                <a:effectLst/>
                <a:latin typeface="Consolas" panose="020B0609020204030204" pitchFamily="49" charset="0"/>
              </a:rPr>
              <a:t> - </a:t>
            </a:r>
            <a:r>
              <a:rPr lang="en-US" altLang="ja-JP" b="0" dirty="0">
                <a:solidFill>
                  <a:srgbClr val="001080"/>
                </a:solidFill>
                <a:effectLst/>
                <a:latin typeface="Consolas" panose="020B0609020204030204" pitchFamily="49" charset="0"/>
              </a:rPr>
              <a:t>left</a:t>
            </a:r>
            <a:r>
              <a:rPr lang="en-US" altLang="ja-JP" b="0" dirty="0">
                <a:solidFill>
                  <a:srgbClr val="000000"/>
                </a:solidFill>
                <a:effectLst/>
                <a:latin typeface="Consolas" panose="020B0609020204030204" pitchFamily="49" charset="0"/>
              </a:rPr>
              <a:t>) &gt; </a:t>
            </a:r>
            <a:r>
              <a:rPr lang="en-US" altLang="ja-JP" b="0" dirty="0">
                <a:solidFill>
                  <a:srgbClr val="098658"/>
                </a:solidFill>
                <a:effectLst/>
                <a:latin typeface="Consolas" panose="020B0609020204030204" pitchFamily="49" charset="0"/>
              </a:rPr>
              <a:t>1</a:t>
            </a:r>
            <a:r>
              <a:rPr lang="en-US" altLang="ja-JP" b="0" dirty="0">
                <a:solidFill>
                  <a:srgbClr val="000000"/>
                </a:solidFill>
                <a:effectLst/>
                <a:latin typeface="Consolas" panose="020B0609020204030204" pitchFamily="49" charset="0"/>
              </a:rPr>
              <a:t>) {</a:t>
            </a:r>
          </a:p>
          <a:p>
            <a:r>
              <a:rPr lang="en-US" altLang="ja-JP" b="0" dirty="0">
                <a:solidFill>
                  <a:srgbClr val="000000"/>
                </a:solidFill>
                <a:effectLst/>
                <a:latin typeface="Consolas" panose="020B0609020204030204" pitchFamily="49" charset="0"/>
              </a:rPr>
              <a:t>    </a:t>
            </a:r>
            <a:r>
              <a:rPr lang="en-US" altLang="ja-JP" b="0" dirty="0">
                <a:solidFill>
                  <a:srgbClr val="0000FF"/>
                </a:solidFill>
                <a:effectLst/>
                <a:latin typeface="Consolas" panose="020B0609020204030204" pitchFamily="49" charset="0"/>
              </a:rPr>
              <a:t>int</a:t>
            </a:r>
            <a:r>
              <a:rPr lang="en-US" altLang="ja-JP" b="0" dirty="0">
                <a:solidFill>
                  <a:srgbClr val="000000"/>
                </a:solidFill>
                <a:effectLst/>
                <a:latin typeface="Consolas" panose="020B0609020204030204" pitchFamily="49" charset="0"/>
              </a:rPr>
              <a:t> </a:t>
            </a:r>
            <a:r>
              <a:rPr lang="en-US" altLang="ja-JP" b="0" dirty="0">
                <a:solidFill>
                  <a:srgbClr val="001080"/>
                </a:solidFill>
                <a:effectLst/>
                <a:latin typeface="Consolas" panose="020B0609020204030204" pitchFamily="49" charset="0"/>
              </a:rPr>
              <a:t>mid</a:t>
            </a:r>
            <a:r>
              <a:rPr lang="en-US" altLang="ja-JP" b="0" dirty="0">
                <a:solidFill>
                  <a:srgbClr val="000000"/>
                </a:solidFill>
                <a:effectLst/>
                <a:latin typeface="Consolas" panose="020B0609020204030204" pitchFamily="49" charset="0"/>
              </a:rPr>
              <a:t> = (</a:t>
            </a:r>
            <a:r>
              <a:rPr lang="en-US" altLang="ja-JP" b="0" dirty="0">
                <a:solidFill>
                  <a:srgbClr val="001080"/>
                </a:solidFill>
                <a:effectLst/>
                <a:latin typeface="Consolas" panose="020B0609020204030204" pitchFamily="49" charset="0"/>
              </a:rPr>
              <a:t>left</a:t>
            </a:r>
            <a:r>
              <a:rPr lang="en-US" altLang="ja-JP" b="0" dirty="0">
                <a:solidFill>
                  <a:srgbClr val="000000"/>
                </a:solidFill>
                <a:effectLst/>
                <a:latin typeface="Consolas" panose="020B0609020204030204" pitchFamily="49" charset="0"/>
              </a:rPr>
              <a:t> + </a:t>
            </a:r>
            <a:r>
              <a:rPr lang="en-US" altLang="ja-JP" b="0" dirty="0">
                <a:solidFill>
                  <a:srgbClr val="001080"/>
                </a:solidFill>
                <a:effectLst/>
                <a:latin typeface="Consolas" panose="020B0609020204030204" pitchFamily="49" charset="0"/>
              </a:rPr>
              <a:t>right</a:t>
            </a:r>
            <a:r>
              <a:rPr lang="en-US" altLang="ja-JP" b="0" dirty="0">
                <a:solidFill>
                  <a:srgbClr val="000000"/>
                </a:solidFill>
                <a:effectLst/>
                <a:latin typeface="Consolas" panose="020B0609020204030204" pitchFamily="49" charset="0"/>
              </a:rPr>
              <a:t>) / </a:t>
            </a:r>
            <a:r>
              <a:rPr lang="en-US" altLang="ja-JP" b="0" dirty="0">
                <a:solidFill>
                  <a:srgbClr val="098658"/>
                </a:solidFill>
                <a:effectLst/>
                <a:latin typeface="Consolas" panose="020B0609020204030204" pitchFamily="49" charset="0"/>
              </a:rPr>
              <a:t>2</a:t>
            </a:r>
            <a:r>
              <a:rPr lang="en-US" altLang="ja-JP" b="0" dirty="0">
                <a:solidFill>
                  <a:srgbClr val="000000"/>
                </a:solidFill>
                <a:effectLst/>
                <a:latin typeface="Consolas" panose="020B0609020204030204" pitchFamily="49" charset="0"/>
              </a:rPr>
              <a:t>;</a:t>
            </a:r>
          </a:p>
          <a:p>
            <a:r>
              <a:rPr lang="en-US" altLang="ja-JP" b="0" dirty="0">
                <a:solidFill>
                  <a:srgbClr val="000000"/>
                </a:solidFill>
                <a:effectLst/>
                <a:latin typeface="Consolas" panose="020B0609020204030204" pitchFamily="49" charset="0"/>
              </a:rPr>
              <a:t>    </a:t>
            </a:r>
            <a:r>
              <a:rPr lang="en-US" altLang="ja-JP" b="0" dirty="0">
                <a:solidFill>
                  <a:srgbClr val="AF00DB"/>
                </a:solidFill>
                <a:effectLst/>
                <a:latin typeface="Consolas" panose="020B0609020204030204" pitchFamily="49" charset="0"/>
              </a:rPr>
              <a:t>if</a:t>
            </a:r>
            <a:r>
              <a:rPr lang="en-US" altLang="ja-JP" b="0" dirty="0">
                <a:solidFill>
                  <a:srgbClr val="000000"/>
                </a:solidFill>
                <a:effectLst/>
                <a:latin typeface="Consolas" panose="020B0609020204030204" pitchFamily="49" charset="0"/>
              </a:rPr>
              <a:t> (</a:t>
            </a:r>
            <a:r>
              <a:rPr lang="en-US" altLang="ja-JP" b="0" dirty="0">
                <a:solidFill>
                  <a:srgbClr val="001080"/>
                </a:solidFill>
                <a:effectLst/>
                <a:latin typeface="Consolas" panose="020B0609020204030204" pitchFamily="49" charset="0"/>
              </a:rPr>
              <a:t>a</a:t>
            </a:r>
            <a:r>
              <a:rPr lang="en-US" altLang="ja-JP" b="0" dirty="0">
                <a:solidFill>
                  <a:srgbClr val="000000"/>
                </a:solidFill>
                <a:effectLst/>
                <a:latin typeface="Consolas" panose="020B0609020204030204" pitchFamily="49" charset="0"/>
              </a:rPr>
              <a:t>[</a:t>
            </a:r>
            <a:r>
              <a:rPr lang="en-US" altLang="ja-JP" b="0" dirty="0">
                <a:solidFill>
                  <a:srgbClr val="001080"/>
                </a:solidFill>
                <a:effectLst/>
                <a:latin typeface="Consolas" panose="020B0609020204030204" pitchFamily="49" charset="0"/>
              </a:rPr>
              <a:t>mid</a:t>
            </a:r>
            <a:r>
              <a:rPr lang="en-US" altLang="ja-JP" b="0" dirty="0">
                <a:solidFill>
                  <a:srgbClr val="000000"/>
                </a:solidFill>
                <a:effectLst/>
                <a:latin typeface="Consolas" panose="020B0609020204030204" pitchFamily="49" charset="0"/>
              </a:rPr>
              <a:t>] &lt; </a:t>
            </a:r>
            <a:r>
              <a:rPr lang="en-US" altLang="ja-JP" b="0" dirty="0">
                <a:solidFill>
                  <a:srgbClr val="001080"/>
                </a:solidFill>
                <a:effectLst/>
                <a:latin typeface="Consolas" panose="020B0609020204030204" pitchFamily="49" charset="0"/>
              </a:rPr>
              <a:t>k</a:t>
            </a:r>
            <a:r>
              <a:rPr lang="en-US" altLang="ja-JP" b="0" dirty="0">
                <a:solidFill>
                  <a:srgbClr val="000000"/>
                </a:solidFill>
                <a:effectLst/>
                <a:latin typeface="Consolas" panose="020B0609020204030204" pitchFamily="49" charset="0"/>
              </a:rPr>
              <a:t>) </a:t>
            </a:r>
            <a:r>
              <a:rPr lang="en-US" altLang="ja-JP" b="0" dirty="0">
                <a:solidFill>
                  <a:srgbClr val="001080"/>
                </a:solidFill>
                <a:effectLst/>
                <a:latin typeface="Consolas" panose="020B0609020204030204" pitchFamily="49" charset="0"/>
              </a:rPr>
              <a:t>left</a:t>
            </a:r>
            <a:r>
              <a:rPr lang="en-US" altLang="ja-JP" b="0" dirty="0">
                <a:solidFill>
                  <a:srgbClr val="000000"/>
                </a:solidFill>
                <a:effectLst/>
                <a:latin typeface="Consolas" panose="020B0609020204030204" pitchFamily="49" charset="0"/>
              </a:rPr>
              <a:t> = </a:t>
            </a:r>
            <a:r>
              <a:rPr lang="en-US" altLang="ja-JP" b="0" dirty="0">
                <a:solidFill>
                  <a:srgbClr val="001080"/>
                </a:solidFill>
                <a:effectLst/>
                <a:latin typeface="Consolas" panose="020B0609020204030204" pitchFamily="49" charset="0"/>
              </a:rPr>
              <a:t>mid</a:t>
            </a:r>
            <a:r>
              <a:rPr lang="en-US" altLang="ja-JP" b="0" dirty="0">
                <a:solidFill>
                  <a:srgbClr val="000000"/>
                </a:solidFill>
                <a:effectLst/>
                <a:latin typeface="Consolas" panose="020B0609020204030204" pitchFamily="49" charset="0"/>
              </a:rPr>
              <a:t>;</a:t>
            </a:r>
          </a:p>
          <a:p>
            <a:r>
              <a:rPr lang="en-US" altLang="ja-JP" b="0" dirty="0">
                <a:solidFill>
                  <a:srgbClr val="000000"/>
                </a:solidFill>
                <a:effectLst/>
                <a:latin typeface="Consolas" panose="020B0609020204030204" pitchFamily="49" charset="0"/>
              </a:rPr>
              <a:t>    </a:t>
            </a:r>
            <a:r>
              <a:rPr lang="en-US" altLang="ja-JP" b="0" dirty="0">
                <a:solidFill>
                  <a:srgbClr val="AF00DB"/>
                </a:solidFill>
                <a:effectLst/>
                <a:latin typeface="Consolas" panose="020B0609020204030204" pitchFamily="49" charset="0"/>
              </a:rPr>
              <a:t>else</a:t>
            </a:r>
            <a:r>
              <a:rPr lang="en-US" altLang="ja-JP" b="0" dirty="0">
                <a:solidFill>
                  <a:srgbClr val="000000"/>
                </a:solidFill>
                <a:effectLst/>
                <a:latin typeface="Consolas" panose="020B0609020204030204" pitchFamily="49" charset="0"/>
              </a:rPr>
              <a:t> </a:t>
            </a:r>
            <a:r>
              <a:rPr lang="en-US" altLang="ja-JP" b="0" dirty="0">
                <a:solidFill>
                  <a:srgbClr val="001080"/>
                </a:solidFill>
                <a:effectLst/>
                <a:latin typeface="Consolas" panose="020B0609020204030204" pitchFamily="49" charset="0"/>
              </a:rPr>
              <a:t>right</a:t>
            </a:r>
            <a:r>
              <a:rPr lang="en-US" altLang="ja-JP" b="0" dirty="0">
                <a:solidFill>
                  <a:srgbClr val="000000"/>
                </a:solidFill>
                <a:effectLst/>
                <a:latin typeface="Consolas" panose="020B0609020204030204" pitchFamily="49" charset="0"/>
              </a:rPr>
              <a:t> = </a:t>
            </a:r>
            <a:r>
              <a:rPr lang="en-US" altLang="ja-JP" b="0" dirty="0">
                <a:solidFill>
                  <a:srgbClr val="001080"/>
                </a:solidFill>
                <a:effectLst/>
                <a:latin typeface="Consolas" panose="020B0609020204030204" pitchFamily="49" charset="0"/>
              </a:rPr>
              <a:t>mid</a:t>
            </a:r>
            <a:r>
              <a:rPr lang="en-US" altLang="ja-JP" b="0" dirty="0">
                <a:solidFill>
                  <a:srgbClr val="000000"/>
                </a:solidFill>
                <a:effectLst/>
                <a:latin typeface="Consolas" panose="020B0609020204030204" pitchFamily="49" charset="0"/>
              </a:rPr>
              <a:t>;</a:t>
            </a:r>
          </a:p>
          <a:p>
            <a:r>
              <a:rPr lang="en-US" altLang="ja-JP" b="0" dirty="0">
                <a:solidFill>
                  <a:srgbClr val="000000"/>
                </a:solidFill>
                <a:effectLst/>
                <a:latin typeface="Consolas" panose="020B0609020204030204" pitchFamily="49" charset="0"/>
              </a:rPr>
              <a:t>}</a:t>
            </a:r>
          </a:p>
        </p:txBody>
      </p:sp>
      <p:sp>
        <p:nvSpPr>
          <p:cNvPr id="10" name="スライド番号プレースホルダー 9">
            <a:extLst>
              <a:ext uri="{FF2B5EF4-FFF2-40B4-BE49-F238E27FC236}">
                <a16:creationId xmlns:a16="http://schemas.microsoft.com/office/drawing/2014/main" id="{34D12B90-519B-4B9F-BA1B-E61E694834DB}"/>
              </a:ext>
            </a:extLst>
          </p:cNvPr>
          <p:cNvSpPr>
            <a:spLocks noGrp="1"/>
          </p:cNvSpPr>
          <p:nvPr>
            <p:ph type="sldNum" sz="quarter" idx="12"/>
          </p:nvPr>
        </p:nvSpPr>
        <p:spPr/>
        <p:txBody>
          <a:bodyPr/>
          <a:lstStyle/>
          <a:p>
            <a:fld id="{D9CD8C80-C47C-41F3-AB8E-2337070D9141}" type="slidenum">
              <a:rPr kumimoji="1" lang="ja-JP" altLang="en-US" smtClean="0"/>
              <a:t>8</a:t>
            </a:fld>
            <a:endParaRPr kumimoji="1" lang="ja-JP" altLang="en-US" dirty="0"/>
          </a:p>
        </p:txBody>
      </p:sp>
    </p:spTree>
    <p:extLst>
      <p:ext uri="{BB962C8B-B14F-4D97-AF65-F5344CB8AC3E}">
        <p14:creationId xmlns:p14="http://schemas.microsoft.com/office/powerpoint/2010/main" val="4127048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B15B1F-D970-4A84-A1C3-341C7CC304CD}"/>
              </a:ext>
            </a:extLst>
          </p:cNvPr>
          <p:cNvSpPr>
            <a:spLocks noGrp="1"/>
          </p:cNvSpPr>
          <p:nvPr>
            <p:ph type="title"/>
          </p:nvPr>
        </p:nvSpPr>
        <p:spPr/>
        <p:txBody>
          <a:bodyPr/>
          <a:lstStyle/>
          <a:p>
            <a:r>
              <a:rPr lang="ja-JP" altLang="en-US" dirty="0"/>
              <a:t>実装：</a:t>
            </a:r>
            <a:r>
              <a:rPr lang="en-US" altLang="ja-JP" dirty="0"/>
              <a:t>Python</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EC9E4BF7-5EC0-48F1-ACB4-4955E1D8209A}"/>
                  </a:ext>
                </a:extLst>
              </p:cNvPr>
              <p:cNvSpPr>
                <a:spLocks noGrp="1"/>
              </p:cNvSpPr>
              <p:nvPr>
                <p:ph idx="1"/>
              </p:nvPr>
            </p:nvSpPr>
            <p:spPr>
              <a:xfrm>
                <a:off x="838200" y="1825625"/>
                <a:ext cx="6421582" cy="4351338"/>
              </a:xfrm>
            </p:spPr>
            <p:txBody>
              <a:bodyPr/>
              <a:lstStyle/>
              <a:p>
                <a:pPr>
                  <a:lnSpc>
                    <a:spcPct val="150000"/>
                  </a:lnSpc>
                </a:pP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𝐴</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𝐾</m:t>
                    </m:r>
                  </m:oMath>
                </a14:m>
                <a:r>
                  <a:rPr kumimoji="1" lang="ja-JP" altLang="en-US" dirty="0"/>
                  <a:t> となる </a:t>
                </a:r>
                <a14:m>
                  <m:oMath xmlns:m="http://schemas.openxmlformats.org/officeDocument/2006/math">
                    <m:r>
                      <a:rPr kumimoji="1" lang="en-US" altLang="ja-JP" b="0" i="1" smtClean="0">
                        <a:latin typeface="Cambria Math" panose="02040503050406030204" pitchFamily="18" charset="0"/>
                      </a:rPr>
                      <m:t>𝑖</m:t>
                    </m:r>
                  </m:oMath>
                </a14:m>
                <a:r>
                  <a:rPr kumimoji="1" lang="ja-JP" altLang="en-US" dirty="0"/>
                  <a:t> が存在しない場合</a:t>
                </a:r>
                <a:r>
                  <a:rPr lang="en-US" altLang="ja-JP" dirty="0"/>
                  <a:t>, </a:t>
                </a:r>
                <a14:m>
                  <m:oMath xmlns:m="http://schemas.openxmlformats.org/officeDocument/2006/math">
                    <m:r>
                      <m:rPr>
                        <m:nor/>
                      </m:rPr>
                      <a:rPr lang="en-US" altLang="ja-JP" b="0" i="0" smtClean="0">
                        <a:latin typeface="Cambria Math" panose="02040503050406030204" pitchFamily="18" charset="0"/>
                      </a:rPr>
                      <m:t>left</m:t>
                    </m:r>
                    <m:r>
                      <m:rPr>
                        <m:nor/>
                      </m:rPr>
                      <a:rPr lang="en-US" altLang="ja-JP" b="0" i="0" smtClean="0">
                        <a:latin typeface="Cambria Math" panose="02040503050406030204" pitchFamily="18" charset="0"/>
                      </a:rPr>
                      <m:t>=</m:t>
                    </m:r>
                    <m:r>
                      <m:rPr>
                        <m:nor/>
                      </m:rPr>
                      <a:rPr lang="en-US" altLang="ja-JP" b="0" i="0" smtClean="0">
                        <a:latin typeface="Cambria Math" panose="02040503050406030204" pitchFamily="18" charset="0"/>
                      </a:rPr>
                      <m:t>n</m:t>
                    </m:r>
                    <m:r>
                      <m:rPr>
                        <m:nor/>
                      </m:rPr>
                      <a:rPr lang="en-US" altLang="ja-JP" b="0" i="0" smtClean="0">
                        <a:latin typeface="Cambria Math" panose="02040503050406030204" pitchFamily="18" charset="0"/>
                      </a:rPr>
                      <m:t> </m:t>
                    </m:r>
                    <m:r>
                      <a:rPr lang="en-US" altLang="ja-JP" b="0" i="1" smtClean="0">
                        <a:latin typeface="Cambria Math" panose="02040503050406030204" pitchFamily="18" charset="0"/>
                      </a:rPr>
                      <m:t>–</m:t>
                    </m:r>
                    <m:r>
                      <m:rPr>
                        <m:nor/>
                      </m:rPr>
                      <a:rPr lang="en-US" altLang="ja-JP" b="0" i="0" smtClean="0">
                        <a:latin typeface="Cambria Math" panose="02040503050406030204" pitchFamily="18" charset="0"/>
                      </a:rPr>
                      <m:t> 2</m:t>
                    </m:r>
                  </m:oMath>
                </a14:m>
                <a:r>
                  <a:rPr kumimoji="1" lang="en-US" altLang="ja-JP" dirty="0"/>
                  <a:t>, </a:t>
                </a:r>
                <a14:m>
                  <m:oMath xmlns:m="http://schemas.openxmlformats.org/officeDocument/2006/math">
                    <m:r>
                      <m:rPr>
                        <m:nor/>
                      </m:rPr>
                      <a:rPr kumimoji="1" lang="en-US" altLang="ja-JP" b="0" i="0" smtClean="0">
                        <a:latin typeface="Cambria Math" panose="02040503050406030204" pitchFamily="18" charset="0"/>
                      </a:rPr>
                      <m:t>right</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rPr>
                      <m:t>−1</m:t>
                    </m:r>
                  </m:oMath>
                </a14:m>
                <a:r>
                  <a:rPr kumimoji="1" lang="ja-JP" altLang="en-US" dirty="0"/>
                  <a:t> となって終了する</a:t>
                </a:r>
                <a:r>
                  <a:rPr lang="ja-JP" altLang="en-US" dirty="0"/>
                  <a:t>ので</a:t>
                </a:r>
                <a:r>
                  <a:rPr lang="en-US" altLang="ja-JP" dirty="0"/>
                  <a:t>, </a:t>
                </a:r>
                <a:r>
                  <a:rPr lang="ja-JP" altLang="en-US" dirty="0"/>
                  <a:t>最後にチェックするか</a:t>
                </a:r>
                <a:r>
                  <a:rPr lang="en-US" altLang="ja-JP" dirty="0"/>
                  <a:t>, </a:t>
                </a:r>
                <a:r>
                  <a:rPr lang="ja-JP" altLang="en-US" dirty="0"/>
                  <a:t>あらかじめ </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𝐴</m:t>
                        </m:r>
                      </m:e>
                      <m:sub>
                        <m:r>
                          <a:rPr lang="en-US" altLang="ja-JP" b="0" i="1" smtClean="0">
                            <a:latin typeface="Cambria Math" panose="02040503050406030204" pitchFamily="18" charset="0"/>
                          </a:rPr>
                          <m:t>𝑁</m:t>
                        </m:r>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𝐾</m:t>
                    </m:r>
                  </m:oMath>
                </a14:m>
                <a:r>
                  <a:rPr kumimoji="1" lang="en-US" altLang="ja-JP" dirty="0"/>
                  <a:t> </a:t>
                </a:r>
                <a:r>
                  <a:rPr kumimoji="1" lang="ja-JP" altLang="en-US" dirty="0"/>
                  <a:t>であることを調べておく必要がある</a:t>
                </a:r>
                <a:endParaRPr kumimoji="1" lang="en-US" altLang="ja-JP" dirty="0"/>
              </a:p>
            </p:txBody>
          </p:sp>
        </mc:Choice>
        <mc:Fallback>
          <p:sp>
            <p:nvSpPr>
              <p:cNvPr id="3" name="コンテンツ プレースホルダー 2">
                <a:extLst>
                  <a:ext uri="{FF2B5EF4-FFF2-40B4-BE49-F238E27FC236}">
                    <a16:creationId xmlns:a16="http://schemas.microsoft.com/office/drawing/2014/main" id="{EC9E4BF7-5EC0-48F1-ACB4-4955E1D8209A}"/>
                  </a:ext>
                </a:extLst>
              </p:cNvPr>
              <p:cNvSpPr>
                <a:spLocks noGrp="1" noRot="1" noChangeAspect="1" noMove="1" noResize="1" noEditPoints="1" noAdjustHandles="1" noChangeArrowheads="1" noChangeShapeType="1" noTextEdit="1"/>
              </p:cNvSpPr>
              <p:nvPr>
                <p:ph idx="1"/>
              </p:nvPr>
            </p:nvSpPr>
            <p:spPr>
              <a:xfrm>
                <a:off x="838200" y="1825625"/>
                <a:ext cx="6421582" cy="4351338"/>
              </a:xfrm>
              <a:blipFill>
                <a:blip r:embed="rId2"/>
                <a:stretch>
                  <a:fillRect r="-1235"/>
                </a:stretch>
              </a:blipFill>
            </p:spPr>
            <p:txBody>
              <a:bodyPr/>
              <a:lstStyle/>
              <a:p>
                <a:r>
                  <a:rPr lang="ja-JP" altLang="en-US">
                    <a:noFill/>
                  </a:rPr>
                  <a:t> </a:t>
                </a:r>
              </a:p>
            </p:txBody>
          </p:sp>
        </mc:Fallback>
      </mc:AlternateContent>
      <p:sp>
        <p:nvSpPr>
          <p:cNvPr id="4" name="四角形: 角を丸くする 3">
            <a:extLst>
              <a:ext uri="{FF2B5EF4-FFF2-40B4-BE49-F238E27FC236}">
                <a16:creationId xmlns:a16="http://schemas.microsoft.com/office/drawing/2014/main" id="{24226EA6-FA5B-41AE-B3D9-DD4EC33F787E}"/>
              </a:ext>
            </a:extLst>
          </p:cNvPr>
          <p:cNvSpPr/>
          <p:nvPr/>
        </p:nvSpPr>
        <p:spPr>
          <a:xfrm>
            <a:off x="7536873" y="2800639"/>
            <a:ext cx="4137891" cy="2401310"/>
          </a:xfrm>
          <a:prstGeom prst="round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b="0" dirty="0">
                <a:solidFill>
                  <a:srgbClr val="001080"/>
                </a:solidFill>
                <a:effectLst/>
                <a:latin typeface="Consolas" panose="020B0609020204030204" pitchFamily="49" charset="0"/>
              </a:rPr>
              <a:t>left</a:t>
            </a:r>
            <a:r>
              <a:rPr lang="en-US" altLang="ja-JP" b="0" dirty="0">
                <a:solidFill>
                  <a:srgbClr val="000000"/>
                </a:solidFill>
                <a:effectLst/>
                <a:latin typeface="Consolas" panose="020B0609020204030204" pitchFamily="49" charset="0"/>
              </a:rPr>
              <a:t>, </a:t>
            </a:r>
            <a:r>
              <a:rPr lang="en-US" altLang="ja-JP" b="0" dirty="0">
                <a:solidFill>
                  <a:srgbClr val="001080"/>
                </a:solidFill>
                <a:effectLst/>
                <a:latin typeface="Consolas" panose="020B0609020204030204" pitchFamily="49" charset="0"/>
              </a:rPr>
              <a:t>right</a:t>
            </a:r>
            <a:r>
              <a:rPr lang="en-US" altLang="ja-JP" b="0" dirty="0">
                <a:solidFill>
                  <a:srgbClr val="000000"/>
                </a:solidFill>
                <a:effectLst/>
                <a:latin typeface="Consolas" panose="020B0609020204030204" pitchFamily="49" charset="0"/>
              </a:rPr>
              <a:t> = -</a:t>
            </a:r>
            <a:r>
              <a:rPr lang="en-US" altLang="ja-JP" b="0" dirty="0">
                <a:solidFill>
                  <a:srgbClr val="098658"/>
                </a:solidFill>
                <a:effectLst/>
                <a:latin typeface="Consolas" panose="020B0609020204030204" pitchFamily="49" charset="0"/>
              </a:rPr>
              <a:t>1</a:t>
            </a:r>
            <a:r>
              <a:rPr lang="en-US" altLang="ja-JP" b="0" dirty="0">
                <a:solidFill>
                  <a:srgbClr val="000000"/>
                </a:solidFill>
                <a:effectLst/>
                <a:latin typeface="Consolas" panose="020B0609020204030204" pitchFamily="49" charset="0"/>
              </a:rPr>
              <a:t>, </a:t>
            </a:r>
            <a:r>
              <a:rPr lang="en-US" altLang="ja-JP" b="0" dirty="0">
                <a:solidFill>
                  <a:srgbClr val="001080"/>
                </a:solidFill>
                <a:effectLst/>
                <a:latin typeface="Consolas" panose="020B0609020204030204" pitchFamily="49" charset="0"/>
              </a:rPr>
              <a:t>n</a:t>
            </a:r>
            <a:r>
              <a:rPr lang="en-US" altLang="ja-JP" b="0" dirty="0">
                <a:solidFill>
                  <a:srgbClr val="000000"/>
                </a:solidFill>
                <a:effectLst/>
                <a:latin typeface="Consolas" panose="020B0609020204030204" pitchFamily="49" charset="0"/>
              </a:rPr>
              <a:t> - </a:t>
            </a:r>
            <a:r>
              <a:rPr lang="en-US" altLang="ja-JP" b="0" dirty="0">
                <a:solidFill>
                  <a:srgbClr val="098658"/>
                </a:solidFill>
                <a:effectLst/>
                <a:latin typeface="Consolas" panose="020B0609020204030204" pitchFamily="49" charset="0"/>
              </a:rPr>
              <a:t>1</a:t>
            </a:r>
            <a:endParaRPr lang="en-US" altLang="ja-JP" b="0" dirty="0">
              <a:solidFill>
                <a:srgbClr val="000000"/>
              </a:solidFill>
              <a:effectLst/>
              <a:latin typeface="Consolas" panose="020B0609020204030204" pitchFamily="49" charset="0"/>
            </a:endParaRPr>
          </a:p>
          <a:p>
            <a:r>
              <a:rPr lang="en-US" altLang="ja-JP" b="0" dirty="0">
                <a:solidFill>
                  <a:srgbClr val="AF00DB"/>
                </a:solidFill>
                <a:effectLst/>
                <a:latin typeface="Consolas" panose="020B0609020204030204" pitchFamily="49" charset="0"/>
              </a:rPr>
              <a:t>while</a:t>
            </a:r>
            <a:r>
              <a:rPr lang="en-US" altLang="ja-JP" b="0" dirty="0">
                <a:solidFill>
                  <a:srgbClr val="000000"/>
                </a:solidFill>
                <a:effectLst/>
                <a:latin typeface="Consolas" panose="020B0609020204030204" pitchFamily="49" charset="0"/>
              </a:rPr>
              <a:t> </a:t>
            </a:r>
            <a:r>
              <a:rPr lang="en-US" altLang="ja-JP" b="0" dirty="0">
                <a:solidFill>
                  <a:srgbClr val="795E26"/>
                </a:solidFill>
                <a:effectLst/>
                <a:latin typeface="Consolas" panose="020B0609020204030204" pitchFamily="49" charset="0"/>
              </a:rPr>
              <a:t>abs</a:t>
            </a:r>
            <a:r>
              <a:rPr lang="en-US" altLang="ja-JP" b="0" dirty="0">
                <a:solidFill>
                  <a:srgbClr val="000000"/>
                </a:solidFill>
                <a:effectLst/>
                <a:latin typeface="Consolas" panose="020B0609020204030204" pitchFamily="49" charset="0"/>
              </a:rPr>
              <a:t>(</a:t>
            </a:r>
            <a:r>
              <a:rPr lang="en-US" altLang="ja-JP" b="0" dirty="0">
                <a:solidFill>
                  <a:srgbClr val="001080"/>
                </a:solidFill>
                <a:effectLst/>
                <a:latin typeface="Consolas" panose="020B0609020204030204" pitchFamily="49" charset="0"/>
              </a:rPr>
              <a:t>right</a:t>
            </a:r>
            <a:r>
              <a:rPr lang="en-US" altLang="ja-JP" b="0" dirty="0">
                <a:solidFill>
                  <a:srgbClr val="000000"/>
                </a:solidFill>
                <a:effectLst/>
                <a:latin typeface="Consolas" panose="020B0609020204030204" pitchFamily="49" charset="0"/>
              </a:rPr>
              <a:t> - </a:t>
            </a:r>
            <a:r>
              <a:rPr lang="en-US" altLang="ja-JP" b="0" dirty="0">
                <a:solidFill>
                  <a:srgbClr val="001080"/>
                </a:solidFill>
                <a:effectLst/>
                <a:latin typeface="Consolas" panose="020B0609020204030204" pitchFamily="49" charset="0"/>
              </a:rPr>
              <a:t>left</a:t>
            </a:r>
            <a:r>
              <a:rPr lang="en-US" altLang="ja-JP" b="0" dirty="0">
                <a:solidFill>
                  <a:srgbClr val="000000"/>
                </a:solidFill>
                <a:effectLst/>
                <a:latin typeface="Consolas" panose="020B0609020204030204" pitchFamily="49" charset="0"/>
              </a:rPr>
              <a:t>) &gt; </a:t>
            </a:r>
            <a:r>
              <a:rPr lang="en-US" altLang="ja-JP" b="0" dirty="0">
                <a:solidFill>
                  <a:srgbClr val="098658"/>
                </a:solidFill>
                <a:effectLst/>
                <a:latin typeface="Consolas" panose="020B0609020204030204" pitchFamily="49" charset="0"/>
              </a:rPr>
              <a:t>1</a:t>
            </a:r>
            <a:r>
              <a:rPr lang="en-US" altLang="ja-JP" b="0" dirty="0">
                <a:solidFill>
                  <a:srgbClr val="000000"/>
                </a:solidFill>
                <a:effectLst/>
                <a:latin typeface="Consolas" panose="020B0609020204030204" pitchFamily="49" charset="0"/>
              </a:rPr>
              <a:t>:</a:t>
            </a:r>
          </a:p>
          <a:p>
            <a:r>
              <a:rPr lang="en-US" altLang="ja-JP" b="0" dirty="0">
                <a:solidFill>
                  <a:srgbClr val="000000"/>
                </a:solidFill>
                <a:effectLst/>
                <a:latin typeface="Consolas" panose="020B0609020204030204" pitchFamily="49" charset="0"/>
              </a:rPr>
              <a:t>    </a:t>
            </a:r>
            <a:r>
              <a:rPr lang="en-US" altLang="ja-JP" b="0" dirty="0">
                <a:solidFill>
                  <a:srgbClr val="001080"/>
                </a:solidFill>
                <a:effectLst/>
                <a:latin typeface="Consolas" panose="020B0609020204030204" pitchFamily="49" charset="0"/>
              </a:rPr>
              <a:t>mid</a:t>
            </a:r>
            <a:r>
              <a:rPr lang="en-US" altLang="ja-JP" b="0" dirty="0">
                <a:solidFill>
                  <a:srgbClr val="000000"/>
                </a:solidFill>
                <a:effectLst/>
                <a:latin typeface="Consolas" panose="020B0609020204030204" pitchFamily="49" charset="0"/>
              </a:rPr>
              <a:t> = (</a:t>
            </a:r>
            <a:r>
              <a:rPr lang="en-US" altLang="ja-JP" b="0" dirty="0">
                <a:solidFill>
                  <a:srgbClr val="001080"/>
                </a:solidFill>
                <a:effectLst/>
                <a:latin typeface="Consolas" panose="020B0609020204030204" pitchFamily="49" charset="0"/>
              </a:rPr>
              <a:t>right</a:t>
            </a:r>
            <a:r>
              <a:rPr lang="en-US" altLang="ja-JP" b="0" dirty="0">
                <a:solidFill>
                  <a:srgbClr val="000000"/>
                </a:solidFill>
                <a:effectLst/>
                <a:latin typeface="Consolas" panose="020B0609020204030204" pitchFamily="49" charset="0"/>
              </a:rPr>
              <a:t> + </a:t>
            </a:r>
            <a:r>
              <a:rPr lang="en-US" altLang="ja-JP" b="0" dirty="0">
                <a:solidFill>
                  <a:srgbClr val="001080"/>
                </a:solidFill>
                <a:effectLst/>
                <a:latin typeface="Consolas" panose="020B0609020204030204" pitchFamily="49" charset="0"/>
              </a:rPr>
              <a:t>left</a:t>
            </a:r>
            <a:r>
              <a:rPr lang="en-US" altLang="ja-JP" b="0" dirty="0">
                <a:solidFill>
                  <a:srgbClr val="000000"/>
                </a:solidFill>
                <a:effectLst/>
                <a:latin typeface="Consolas" panose="020B0609020204030204" pitchFamily="49" charset="0"/>
              </a:rPr>
              <a:t>) // </a:t>
            </a:r>
            <a:r>
              <a:rPr lang="en-US" altLang="ja-JP" b="0" dirty="0">
                <a:solidFill>
                  <a:srgbClr val="098658"/>
                </a:solidFill>
                <a:effectLst/>
                <a:latin typeface="Consolas" panose="020B0609020204030204" pitchFamily="49" charset="0"/>
              </a:rPr>
              <a:t>2</a:t>
            </a:r>
            <a:endParaRPr lang="en-US" altLang="ja-JP" b="0" dirty="0">
              <a:solidFill>
                <a:srgbClr val="000000"/>
              </a:solidFill>
              <a:effectLst/>
              <a:latin typeface="Consolas" panose="020B0609020204030204" pitchFamily="49" charset="0"/>
            </a:endParaRPr>
          </a:p>
          <a:p>
            <a:r>
              <a:rPr lang="en-US" altLang="ja-JP" b="0" dirty="0">
                <a:solidFill>
                  <a:srgbClr val="000000"/>
                </a:solidFill>
                <a:effectLst/>
                <a:latin typeface="Consolas" panose="020B0609020204030204" pitchFamily="49" charset="0"/>
              </a:rPr>
              <a:t>    </a:t>
            </a:r>
            <a:r>
              <a:rPr lang="en-US" altLang="ja-JP" b="0" dirty="0">
                <a:solidFill>
                  <a:srgbClr val="AF00DB"/>
                </a:solidFill>
                <a:effectLst/>
                <a:latin typeface="Consolas" panose="020B0609020204030204" pitchFamily="49" charset="0"/>
              </a:rPr>
              <a:t>if</a:t>
            </a:r>
            <a:r>
              <a:rPr lang="en-US" altLang="ja-JP" b="0" dirty="0">
                <a:solidFill>
                  <a:srgbClr val="000000"/>
                </a:solidFill>
                <a:effectLst/>
                <a:latin typeface="Consolas" panose="020B0609020204030204" pitchFamily="49" charset="0"/>
              </a:rPr>
              <a:t> </a:t>
            </a:r>
            <a:r>
              <a:rPr lang="en-US" altLang="ja-JP" b="0" dirty="0">
                <a:solidFill>
                  <a:srgbClr val="001080"/>
                </a:solidFill>
                <a:effectLst/>
                <a:latin typeface="Consolas" panose="020B0609020204030204" pitchFamily="49" charset="0"/>
              </a:rPr>
              <a:t>a</a:t>
            </a:r>
            <a:r>
              <a:rPr lang="en-US" altLang="ja-JP" b="0" dirty="0">
                <a:solidFill>
                  <a:srgbClr val="000000"/>
                </a:solidFill>
                <a:effectLst/>
                <a:latin typeface="Consolas" panose="020B0609020204030204" pitchFamily="49" charset="0"/>
              </a:rPr>
              <a:t>[</a:t>
            </a:r>
            <a:r>
              <a:rPr lang="en-US" altLang="ja-JP" b="0" dirty="0">
                <a:solidFill>
                  <a:srgbClr val="001080"/>
                </a:solidFill>
                <a:effectLst/>
                <a:latin typeface="Consolas" panose="020B0609020204030204" pitchFamily="49" charset="0"/>
              </a:rPr>
              <a:t>mid</a:t>
            </a:r>
            <a:r>
              <a:rPr lang="en-US" altLang="ja-JP" b="0" dirty="0">
                <a:solidFill>
                  <a:srgbClr val="000000"/>
                </a:solidFill>
                <a:effectLst/>
                <a:latin typeface="Consolas" panose="020B0609020204030204" pitchFamily="49" charset="0"/>
              </a:rPr>
              <a:t>] &lt; </a:t>
            </a:r>
            <a:r>
              <a:rPr lang="en-US" altLang="ja-JP" b="0" dirty="0">
                <a:solidFill>
                  <a:srgbClr val="001080"/>
                </a:solidFill>
                <a:effectLst/>
                <a:latin typeface="Consolas" panose="020B0609020204030204" pitchFamily="49" charset="0"/>
              </a:rPr>
              <a:t>k</a:t>
            </a:r>
            <a:r>
              <a:rPr lang="en-US" altLang="ja-JP" b="0" dirty="0">
                <a:solidFill>
                  <a:srgbClr val="000000"/>
                </a:solidFill>
                <a:effectLst/>
                <a:latin typeface="Consolas" panose="020B0609020204030204" pitchFamily="49" charset="0"/>
              </a:rPr>
              <a:t>:</a:t>
            </a:r>
          </a:p>
          <a:p>
            <a:r>
              <a:rPr lang="en-US" altLang="ja-JP" b="0" dirty="0">
                <a:solidFill>
                  <a:srgbClr val="000000"/>
                </a:solidFill>
                <a:effectLst/>
                <a:latin typeface="Consolas" panose="020B0609020204030204" pitchFamily="49" charset="0"/>
              </a:rPr>
              <a:t>        </a:t>
            </a:r>
            <a:r>
              <a:rPr lang="en-US" altLang="ja-JP" b="0" dirty="0">
                <a:solidFill>
                  <a:srgbClr val="001080"/>
                </a:solidFill>
                <a:effectLst/>
                <a:latin typeface="Consolas" panose="020B0609020204030204" pitchFamily="49" charset="0"/>
              </a:rPr>
              <a:t>left</a:t>
            </a:r>
            <a:r>
              <a:rPr lang="en-US" altLang="ja-JP" b="0" dirty="0">
                <a:solidFill>
                  <a:srgbClr val="000000"/>
                </a:solidFill>
                <a:effectLst/>
                <a:latin typeface="Consolas" panose="020B0609020204030204" pitchFamily="49" charset="0"/>
              </a:rPr>
              <a:t> = </a:t>
            </a:r>
            <a:r>
              <a:rPr lang="en-US" altLang="ja-JP" b="0" dirty="0">
                <a:solidFill>
                  <a:srgbClr val="001080"/>
                </a:solidFill>
                <a:effectLst/>
                <a:latin typeface="Consolas" panose="020B0609020204030204" pitchFamily="49" charset="0"/>
              </a:rPr>
              <a:t>mid</a:t>
            </a:r>
            <a:endParaRPr lang="en-US" altLang="ja-JP" b="0" dirty="0">
              <a:solidFill>
                <a:srgbClr val="000000"/>
              </a:solidFill>
              <a:effectLst/>
              <a:latin typeface="Consolas" panose="020B0609020204030204" pitchFamily="49" charset="0"/>
            </a:endParaRPr>
          </a:p>
          <a:p>
            <a:r>
              <a:rPr lang="en-US" altLang="ja-JP" b="0" dirty="0">
                <a:solidFill>
                  <a:srgbClr val="000000"/>
                </a:solidFill>
                <a:effectLst/>
                <a:latin typeface="Consolas" panose="020B0609020204030204" pitchFamily="49" charset="0"/>
              </a:rPr>
              <a:t>    </a:t>
            </a:r>
            <a:r>
              <a:rPr lang="en-US" altLang="ja-JP" b="0" dirty="0">
                <a:solidFill>
                  <a:srgbClr val="AF00DB"/>
                </a:solidFill>
                <a:effectLst/>
                <a:latin typeface="Consolas" panose="020B0609020204030204" pitchFamily="49" charset="0"/>
              </a:rPr>
              <a:t>else</a:t>
            </a:r>
            <a:r>
              <a:rPr lang="en-US" altLang="ja-JP" b="0" dirty="0">
                <a:solidFill>
                  <a:srgbClr val="000000"/>
                </a:solidFill>
                <a:effectLst/>
                <a:latin typeface="Consolas" panose="020B0609020204030204" pitchFamily="49" charset="0"/>
              </a:rPr>
              <a:t>:</a:t>
            </a:r>
          </a:p>
          <a:p>
            <a:r>
              <a:rPr lang="en-US" altLang="ja-JP" b="0" dirty="0">
                <a:solidFill>
                  <a:srgbClr val="000000"/>
                </a:solidFill>
                <a:effectLst/>
                <a:latin typeface="Consolas" panose="020B0609020204030204" pitchFamily="49" charset="0"/>
              </a:rPr>
              <a:t>        </a:t>
            </a:r>
            <a:r>
              <a:rPr lang="en-US" altLang="ja-JP" b="0" dirty="0">
                <a:solidFill>
                  <a:srgbClr val="001080"/>
                </a:solidFill>
                <a:effectLst/>
                <a:latin typeface="Consolas" panose="020B0609020204030204" pitchFamily="49" charset="0"/>
              </a:rPr>
              <a:t>right</a:t>
            </a:r>
            <a:r>
              <a:rPr lang="en-US" altLang="ja-JP" b="0" dirty="0">
                <a:solidFill>
                  <a:srgbClr val="000000"/>
                </a:solidFill>
                <a:effectLst/>
                <a:latin typeface="Consolas" panose="020B0609020204030204" pitchFamily="49" charset="0"/>
              </a:rPr>
              <a:t> = </a:t>
            </a:r>
            <a:r>
              <a:rPr lang="en-US" altLang="ja-JP" b="0" dirty="0">
                <a:solidFill>
                  <a:srgbClr val="001080"/>
                </a:solidFill>
                <a:effectLst/>
                <a:latin typeface="Consolas" panose="020B0609020204030204" pitchFamily="49" charset="0"/>
              </a:rPr>
              <a:t>mid</a:t>
            </a:r>
            <a:endParaRPr lang="en-US" altLang="ja-JP" b="0" dirty="0">
              <a:solidFill>
                <a:srgbClr val="000000"/>
              </a:solidFill>
              <a:effectLst/>
              <a:latin typeface="Consolas" panose="020B0609020204030204" pitchFamily="49" charset="0"/>
            </a:endParaRPr>
          </a:p>
        </p:txBody>
      </p:sp>
      <p:sp>
        <p:nvSpPr>
          <p:cNvPr id="5" name="スライド番号プレースホルダー 4">
            <a:extLst>
              <a:ext uri="{FF2B5EF4-FFF2-40B4-BE49-F238E27FC236}">
                <a16:creationId xmlns:a16="http://schemas.microsoft.com/office/drawing/2014/main" id="{21CED42C-FAD8-47E6-A333-6CABD01BA27E}"/>
              </a:ext>
            </a:extLst>
          </p:cNvPr>
          <p:cNvSpPr>
            <a:spLocks noGrp="1"/>
          </p:cNvSpPr>
          <p:nvPr>
            <p:ph type="sldNum" sz="quarter" idx="12"/>
          </p:nvPr>
        </p:nvSpPr>
        <p:spPr/>
        <p:txBody>
          <a:bodyPr/>
          <a:lstStyle/>
          <a:p>
            <a:fld id="{D9CD8C80-C47C-41F3-AB8E-2337070D9141}" type="slidenum">
              <a:rPr kumimoji="1" lang="ja-JP" altLang="en-US" smtClean="0"/>
              <a:t>9</a:t>
            </a:fld>
            <a:endParaRPr kumimoji="1" lang="ja-JP" altLang="en-US" dirty="0"/>
          </a:p>
        </p:txBody>
      </p:sp>
    </p:spTree>
    <p:extLst>
      <p:ext uri="{BB962C8B-B14F-4D97-AF65-F5344CB8AC3E}">
        <p14:creationId xmlns:p14="http://schemas.microsoft.com/office/powerpoint/2010/main" val="298467499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224</TotalTime>
  <Words>1148</Words>
  <Application>Microsoft Office PowerPoint</Application>
  <PresentationFormat>ワイド画面</PresentationFormat>
  <Paragraphs>144</Paragraphs>
  <Slides>15</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15</vt:i4>
      </vt:variant>
    </vt:vector>
  </HeadingPairs>
  <TitlesOfParts>
    <vt:vector size="22" baseType="lpstr">
      <vt:lpstr>游ゴシック</vt:lpstr>
      <vt:lpstr>游ゴシック Light</vt:lpstr>
      <vt:lpstr>Arial</vt:lpstr>
      <vt:lpstr>Cambria Math</vt:lpstr>
      <vt:lpstr>Consolas</vt:lpstr>
      <vt:lpstr>Wingdings</vt:lpstr>
      <vt:lpstr>Office テーマ</vt:lpstr>
      <vt:lpstr>二分探索  境界を高速に探索する</vt:lpstr>
      <vt:lpstr>目次</vt:lpstr>
      <vt:lpstr>はじめに</vt:lpstr>
      <vt:lpstr>はじめに</vt:lpstr>
      <vt:lpstr>二分探索</vt:lpstr>
      <vt:lpstr>二分探索</vt:lpstr>
      <vt:lpstr>二分探索</vt:lpstr>
      <vt:lpstr>実装：C++</vt:lpstr>
      <vt:lpstr>実装：Python</vt:lpstr>
      <vt:lpstr>実装：テクニック</vt:lpstr>
      <vt:lpstr>例題</vt:lpstr>
      <vt:lpstr>例題</vt:lpstr>
      <vt:lpstr>例題</vt:lpstr>
      <vt:lpstr>例題</vt:lpstr>
      <vt:lpstr>例題</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二分探索  境界を高速に探索する</dc:title>
  <dc:creator>佐藤京也</dc:creator>
  <cp:lastModifiedBy>佐藤京也</cp:lastModifiedBy>
  <cp:revision>3</cp:revision>
  <dcterms:created xsi:type="dcterms:W3CDTF">2022-04-26T18:32:53Z</dcterms:created>
  <dcterms:modified xsi:type="dcterms:W3CDTF">2022-04-28T15:10:48Z</dcterms:modified>
</cp:coreProperties>
</file>