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0" r:id="rId13"/>
    <p:sldId id="271" r:id="rId14"/>
    <p:sldId id="272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2665E-370E-455A-AA26-CED9C8E35EF2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CDE6-A14C-4E89-8461-6E1741BD1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5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CFE57-19F0-4518-8107-36531991C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E1CF1E-AE4D-4779-B04A-6DC05EAF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8186-3794-4558-BB0C-53D2AE85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55B188-819B-47BB-95AF-62FD4C1E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FFD77-E657-47FB-B54C-8AB1732C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7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9885A-F939-4C5C-AC22-F9EAA6A0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1C861D-B7CB-4AA0-A020-12A97505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D6F3F-3BD3-4B52-A7EE-C846DD30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C5A0F7-99DA-4210-80B6-022355C8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8782AA-3F77-4EDF-8364-E6714D1E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49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288C6E-6C32-49CD-A581-FA8D98A00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F74DD0-8AC6-4CFA-86D3-5BFAA97B0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DA403F-3D59-4554-A7C4-F8DD9573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7F8726-2465-4503-9CA6-2E60926F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A34BAC-08DC-4EE8-AC77-24E0D6E3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6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94031-713F-40F0-A8F9-B18036B2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B5FD1F-CE96-4CAB-BE98-C12F1A8A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F017B-1BFB-4FFE-A508-E533DF6C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C0D60-CF61-40ED-BAA8-C2BC1863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0C906-755C-4BF1-80B8-BDF6BFDA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62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D37C2-93DA-41FF-9F25-770A53CF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4D9C81-590D-407F-AC24-7792E969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CF158-9F9F-4347-989C-63F09366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2B9B3-7547-47C1-A5CC-7794F161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2A8728-ED8A-4B3D-8330-300DCE86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6378A-B0C6-4C2E-95B3-D76AA0A6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2AEE6-9E5C-48EB-B82B-4C0D59593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6CA8AA-8392-4670-A37D-86A3EA11E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A10B09-E6D8-471B-BD33-BCF82B1A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4C8BFE-85C3-4D82-B46F-13181EA2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42BBF0-6C40-41D7-B950-5138F58A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73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A0D0E-BE95-4B07-8B4A-01589F6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93D74-DD6E-440B-AB5F-1335ABEC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FD59B1-6DA0-487F-90C7-455DD385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384DE8-2982-4FB5-A24E-A795211D9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6B65C-E663-4296-A8C2-29E8F72CC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4CD529-1D85-47DB-9986-CEEF983F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A386E8-5CD1-440A-A9A0-BF01A1F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1C070F-6EE9-42D7-85C0-2D1CEBC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43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3C339-9AFA-43BF-8D0D-6591BF26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09CCC0-05A5-472F-948C-B992E9CA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D2AAC4-D4C3-48D0-97FB-7D624CF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D7C32E-8499-40AE-A0AC-99B68E32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9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2AD293-59A5-4FA0-B700-CF766A70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CF9C71-616D-4785-83BA-4B67C936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D557BD-E4FA-48CE-8D63-54866315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87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3D09B-630D-41C0-B346-4CC4B92F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87281-EA87-4407-8CA3-20C2414C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2CA0A4-0CFB-41CC-A5FD-9E516DE57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E56297-B3A6-4E60-B8FE-B624D5AF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7C1092-A43A-49A2-9333-971FDE14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EF06C5-2BC9-4675-B02D-66288F2E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4BF10-1375-4D54-A3F8-558DFCD8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A6D875-B1F4-48DD-922F-5D66BCD3E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C8314-D958-4299-9807-025FC078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A09BB9-7946-4BC2-A14A-18CE3BCC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76728D-E10C-4D14-8738-1AF868D1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B26AB-F931-4984-B615-5FBA8501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79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EBB86C-6AB2-4DD3-B51B-E7D5976D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6ADCE6-ECC4-400E-A893-D847332B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389B5-29FA-40D5-A6CB-1DCB70E4E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19EC-F84C-4271-930D-1DB127B0735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DCB16-DAF1-4801-B331-6979822A2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F83440-2E8E-4DA3-9B45-ACC4891F3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8554-28C9-47E6-B93E-679CF27A3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abc084/submissions/31289418" TargetMode="External"/><Relationship Id="rId2" Type="http://schemas.openxmlformats.org/officeDocument/2006/relationships/hyperlink" Target="https://atcoder.jp/contests/abc084/tasks/abc084_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atcoder.jp/contests/abc084/submissions/3128944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abc177/submissions/31296937" TargetMode="External"/><Relationship Id="rId2" Type="http://schemas.openxmlformats.org/officeDocument/2006/relationships/hyperlink" Target="https://atcoder.jp/contests/abc177/tasks/abc177_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atcoder.jp/contests/abc177/submissions/3129700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tcoder.jp/contests/agc023/tasks/agc023_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drken/items/56a6b68edef8fc6058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4A9BA-EF84-4CEE-A796-0405D7C4D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8000" dirty="0"/>
              <a:t>累積和</a:t>
            </a:r>
            <a:br>
              <a:rPr lang="en-US" altLang="ja-JP" dirty="0"/>
            </a:br>
            <a:r>
              <a:rPr lang="ja-JP" altLang="en-US" sz="3200" dirty="0"/>
              <a:t>区間和を高速に求める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C68757-E52B-44F1-9ECF-EC93B855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2632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/>
              <a:t>k</a:t>
            </a:r>
            <a:r>
              <a:rPr kumimoji="1" lang="en-US" altLang="ja-JP" dirty="0"/>
              <a:t>ya (@tsaayk)</a:t>
            </a:r>
            <a:br>
              <a:rPr kumimoji="1" lang="en-US" altLang="ja-JP" dirty="0"/>
            </a:br>
            <a:r>
              <a:rPr kumimoji="1" lang="en-US" altLang="ja-JP" dirty="0"/>
              <a:t>TMU-CS B4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April 30, 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63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C87CF-784C-4AE7-A309-0533B25C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E3ECE-C631-4AEA-8B3B-DDE9AACB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164" cy="4351338"/>
          </a:xfrm>
        </p:spPr>
        <p:txBody>
          <a:bodyPr/>
          <a:lstStyle/>
          <a:p>
            <a:r>
              <a:rPr lang="en-US" altLang="ja-JP" dirty="0"/>
              <a:t>Python </a:t>
            </a:r>
            <a:r>
              <a:rPr lang="ja-JP" altLang="en-US" dirty="0"/>
              <a:t>だとこんな感じ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C++ </a:t>
            </a:r>
            <a:r>
              <a:rPr lang="ja-JP" altLang="en-US" dirty="0"/>
              <a:t>も </a:t>
            </a:r>
            <a:r>
              <a:rPr lang="en-US" altLang="ja-JP" dirty="0"/>
              <a:t>Python </a:t>
            </a:r>
            <a:r>
              <a:rPr lang="ja-JP" altLang="en-US" dirty="0"/>
              <a:t>も </a:t>
            </a:r>
            <a:r>
              <a:rPr lang="en-US" altLang="ja-JP" dirty="0"/>
              <a:t>0-indexed </a:t>
            </a:r>
            <a:r>
              <a:rPr lang="ja-JP" altLang="en-US" dirty="0"/>
              <a:t>なのか </a:t>
            </a:r>
            <a:r>
              <a:rPr lang="en-US" altLang="ja-JP" dirty="0"/>
              <a:t>1-indexed </a:t>
            </a:r>
            <a:r>
              <a:rPr lang="ja-JP" altLang="en-US" dirty="0"/>
              <a:t>なのかを注意して実装する必要がある</a:t>
            </a:r>
            <a:endParaRPr lang="en-US" altLang="ja-JP" dirty="0"/>
          </a:p>
          <a:p>
            <a:pPr lvl="1"/>
            <a:r>
              <a:rPr lang="ja-JP" altLang="en-US" dirty="0"/>
              <a:t>問題文によって異なる場合がある</a:t>
            </a:r>
            <a:endParaRPr lang="en-US" altLang="ja-JP" dirty="0"/>
          </a:p>
          <a:p>
            <a:pPr lvl="1"/>
            <a:r>
              <a:rPr lang="en-US" altLang="ja-JP" dirty="0"/>
              <a:t>AtCoder </a:t>
            </a:r>
            <a:r>
              <a:rPr lang="ja-JP" altLang="en-US" dirty="0"/>
              <a:t>は基本的に </a:t>
            </a:r>
            <a:r>
              <a:rPr lang="en-US" altLang="ja-JP" dirty="0"/>
              <a:t>1-indexed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90356AB-5199-420B-B79E-5F9150AB2619}"/>
              </a:ext>
            </a:extLst>
          </p:cNvPr>
          <p:cNvSpPr/>
          <p:nvPr/>
        </p:nvSpPr>
        <p:spPr>
          <a:xfrm>
            <a:off x="6302664" y="1265093"/>
            <a:ext cx="5566064" cy="522778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2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前処理</a:t>
            </a:r>
            <a:endParaRPr lang="ja-JP" alt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[</a:t>
            </a:r>
            <a:r>
              <a:rPr lang="en-US" altLang="ja-JP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ja-JP" sz="2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+ </a:t>
            </a:r>
            <a:r>
              <a:rPr lang="en-US" altLang="ja-JP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2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ja-JP" sz="2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s[i + </a:t>
            </a:r>
            <a:r>
              <a:rPr lang="en-US" altLang="ja-JP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s[i] + a[i]</a:t>
            </a:r>
          </a:p>
          <a:p>
            <a:b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2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クエリ</a:t>
            </a:r>
            <a:endParaRPr lang="ja-JP" alt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r = </a:t>
            </a:r>
            <a:r>
              <a:rPr lang="en-US" altLang="ja-JP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ja-JP" sz="2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(s[r] - s[l])</a:t>
            </a:r>
          </a:p>
        </p:txBody>
      </p:sp>
    </p:spTree>
    <p:extLst>
      <p:ext uri="{BB962C8B-B14F-4D97-AF65-F5344CB8AC3E}">
        <p14:creationId xmlns:p14="http://schemas.microsoft.com/office/powerpoint/2010/main" val="276307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1AA68-1049-4402-8C1D-7FCB0616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41C5729-BA95-43F0-9238-64204C76E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97915"/>
                <a:ext cx="10781145" cy="4482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>
                    <a:hlinkClick r:id="rId2"/>
                  </a:rPr>
                  <a:t>ABC084 D - 2017-like Number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 以上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 以下の整数で</a:t>
                </a:r>
                <a:r>
                  <a:rPr lang="ja-JP" altLang="en-US" dirty="0"/>
                  <a:t>「</a:t>
                </a:r>
                <a:r>
                  <a:rPr kumimoji="1" lang="en-US" altLang="ja-JP" dirty="0"/>
                  <a:t>2017 </a:t>
                </a:r>
                <a:r>
                  <a:rPr kumimoji="1" lang="ja-JP" altLang="en-US" dirty="0"/>
                  <a:t>に似た数」を数えるクエリを処理する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2017 </a:t>
                </a:r>
                <a:r>
                  <a:rPr lang="ja-JP" altLang="en-US" dirty="0"/>
                  <a:t>に似た数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/>
                  <a:t> も</a:t>
                </a:r>
                <a14:m>
                  <m:oMath xmlns:m="http://schemas.openxmlformats.org/officeDocument/2006/math"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も素数であるような数</a:t>
                </a:r>
                <a:endParaRPr kumimoji="1" lang="en-US" altLang="ja-JP" dirty="0"/>
              </a:p>
              <a:p>
                <a:r>
                  <a:rPr lang="ja-JP" altLang="en-US" dirty="0"/>
                  <a:t>ヒント</a:t>
                </a:r>
                <a14:m>
                  <m:oMath xmlns:m="http://schemas.openxmlformats.org/officeDocument/2006/math">
                    <m:r>
                      <a:rPr kumimoji="1"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kumimoji="1"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2017 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に似ているなら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, 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そうでないなら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とする</m:t>
                    </m:r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区間和を求める問題に帰着できる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r>
                  <a:rPr lang="ja-JP" altLang="en-US" sz="2000" dirty="0"/>
                  <a:t>回答例 </a:t>
                </a:r>
                <a:r>
                  <a:rPr lang="en-US" altLang="ja-JP" sz="2000" dirty="0"/>
                  <a:t>C++</a:t>
                </a:r>
                <a:r>
                  <a:rPr lang="ja-JP" altLang="en-US" sz="2000" dirty="0"/>
                  <a:t>：</a:t>
                </a:r>
                <a:r>
                  <a:rPr lang="en-US" altLang="ja-JP" sz="2000" dirty="0">
                    <a:hlinkClick r:id="rId3"/>
                  </a:rPr>
                  <a:t>https://atcoder.jp/contests/abc084/submissions/31289418</a:t>
                </a:r>
                <a:endParaRPr lang="en-US" altLang="ja-JP" sz="2000" dirty="0"/>
              </a:p>
              <a:p>
                <a:r>
                  <a:rPr lang="ja-JP" altLang="en-US" sz="2000" dirty="0"/>
                  <a:t>回答例 </a:t>
                </a:r>
                <a:r>
                  <a:rPr lang="en-US" altLang="ja-JP" sz="2000" dirty="0"/>
                  <a:t>Python</a:t>
                </a:r>
                <a:r>
                  <a:rPr lang="ja-JP" altLang="en-US" sz="2000" dirty="0"/>
                  <a:t>：</a:t>
                </a:r>
                <a:r>
                  <a:rPr lang="en-US" altLang="ja-JP" sz="2000" dirty="0">
                    <a:hlinkClick r:id="rId4"/>
                  </a:rPr>
                  <a:t>https://atcoder.jp/contests/abc084/submissions/31289440</a:t>
                </a:r>
                <a:endParaRPr lang="en-US" altLang="ja-JP" sz="2000" dirty="0"/>
              </a:p>
              <a:p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41C5729-BA95-43F0-9238-64204C76E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97915"/>
                <a:ext cx="10781145" cy="4482811"/>
              </a:xfrm>
              <a:blipFill>
                <a:blip r:embed="rId5"/>
                <a:stretch>
                  <a:fillRect l="-1131" t="-2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43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59C85-2562-4C0E-B650-9F0157EC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630ABF5-BC08-45DC-8F36-1CA701CFD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>
                    <a:hlinkClick r:id="rId2"/>
                  </a:rPr>
                  <a:t>ABC177 C - Sum of product of pairs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を求める問題</a:t>
                </a:r>
                <a:endParaRPr lang="en-US" altLang="ja-JP" dirty="0"/>
              </a:p>
              <a:p>
                <a:r>
                  <a:rPr lang="ja-JP" altLang="en-US" dirty="0"/>
                  <a:t>ヒント：式を変形すると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ja-JP" altLang="en-US" i="1">
                        <a:latin typeface="Cambria Math" panose="02040503050406030204" pitchFamily="18" charset="0"/>
                      </a:rPr>
                      <m:t>となり</m:t>
                    </m:r>
                  </m:oMath>
                </a14:m>
                <a:r>
                  <a:rPr lang="ja-JP" altLang="en-US" dirty="0"/>
                  <a:t>累積和が見えてくる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sz="2000" dirty="0"/>
                  <a:t>回答例 </a:t>
                </a:r>
                <a:r>
                  <a:rPr lang="en-US" altLang="ja-JP" sz="2000" dirty="0"/>
                  <a:t>C++</a:t>
                </a:r>
                <a:r>
                  <a:rPr lang="ja-JP" altLang="en-US" sz="2000" dirty="0"/>
                  <a:t>：</a:t>
                </a:r>
                <a:r>
                  <a:rPr lang="en-US" altLang="ja-JP" sz="2000" dirty="0">
                    <a:hlinkClick r:id="rId3"/>
                  </a:rPr>
                  <a:t>https://atcoder.jp/contests/abc177/submissions/31296937</a:t>
                </a:r>
                <a:endParaRPr lang="en-US" altLang="ja-JP" sz="2000" dirty="0"/>
              </a:p>
              <a:p>
                <a:r>
                  <a:rPr kumimoji="1" lang="ja-JP" altLang="en-US" sz="2000" dirty="0"/>
                  <a:t>回答例 </a:t>
                </a:r>
                <a:r>
                  <a:rPr kumimoji="1" lang="en-US" altLang="ja-JP" sz="2000" dirty="0"/>
                  <a:t>Python</a:t>
                </a:r>
                <a:r>
                  <a:rPr kumimoji="1" lang="ja-JP" altLang="en-US" sz="2000" dirty="0"/>
                  <a:t>：</a:t>
                </a:r>
                <a:r>
                  <a:rPr kumimoji="1" lang="en-US" altLang="ja-JP" sz="2000" dirty="0">
                    <a:hlinkClick r:id="rId4"/>
                  </a:rPr>
                  <a:t>https://atcoder.jp/contests/abc177/submissions/31297000</a:t>
                </a:r>
                <a:endParaRPr kumimoji="1" lang="en-US" altLang="ja-JP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630ABF5-BC08-45DC-8F36-1CA701CFD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4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6BCE3-B50F-436A-BB65-B3891FA4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F205A9-5F5A-4FAA-AEE3-90E8E9ADC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>
                    <a:hlinkClick r:id="rId2"/>
                  </a:rPr>
                  <a:t>AGC023 A - Zero-Sum Ranges</a:t>
                </a:r>
                <a:endParaRPr kumimoji="1" lang="en-US" altLang="ja-JP" dirty="0"/>
              </a:p>
              <a:p>
                <a:r>
                  <a:rPr lang="ja-JP" altLang="en-US" dirty="0"/>
                  <a:t>少し難しめ</a:t>
                </a:r>
                <a:endParaRPr lang="en-US" altLang="ja-JP" dirty="0"/>
              </a:p>
              <a:p>
                <a:r>
                  <a:rPr lang="ja-JP" altLang="en-US" dirty="0"/>
                  <a:t>総和が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になる部分列の数を数える問題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部分列の総和</a:t>
                </a:r>
                <a:r>
                  <a:rPr lang="ja-JP" altLang="en-US" dirty="0"/>
                  <a:t>（区間和）</a:t>
                </a:r>
                <a:r>
                  <a:rPr kumimoji="1" lang="ja-JP" altLang="en-US" dirty="0"/>
                  <a:t>が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になるとは</a:t>
                </a:r>
                <a:r>
                  <a:rPr lang="ja-JP" altLang="en-US" dirty="0"/>
                  <a:t>どういうことかを考えるとよい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F205A9-5F5A-4FAA-AEE3-90E8E9ADC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29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2D416-AC23-4B83-918E-67EBB00F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発展的話題：</a:t>
            </a:r>
            <a:r>
              <a:rPr lang="ja-JP" altLang="en-US" dirty="0"/>
              <a:t>二次元累積和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6E7BE9-8072-4274-B4C7-80A3B662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二次元のデータに対しても累積和を用いることで区間和を求めることができる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考え方は一次元累積和と一緒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同様に三次元</a:t>
            </a:r>
            <a:r>
              <a:rPr kumimoji="1" lang="en-US" altLang="ja-JP" dirty="0"/>
              <a:t>, </a:t>
            </a:r>
            <a:r>
              <a:rPr kumimoji="1" lang="ja-JP" altLang="en-US" dirty="0"/>
              <a:t>四次元の累積和も考えることができる（問題として出ることはほとんどない）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ABC </a:t>
            </a:r>
            <a:r>
              <a:rPr lang="ja-JP" altLang="en-US" dirty="0"/>
              <a:t>で出るとしたら </a:t>
            </a:r>
            <a:r>
              <a:rPr lang="en-US" altLang="ja-JP" dirty="0"/>
              <a:t>E </a:t>
            </a:r>
            <a:r>
              <a:rPr lang="ja-JP" altLang="en-US" dirty="0"/>
              <a:t>以上だと思うので</a:t>
            </a:r>
            <a:r>
              <a:rPr lang="en-US" altLang="ja-JP" dirty="0"/>
              <a:t>, </a:t>
            </a:r>
            <a:r>
              <a:rPr lang="ja-JP" altLang="en-US" dirty="0"/>
              <a:t>まずは一次元累積和をぱっと書けるようにするべき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43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20AAF-191E-4F0C-A274-5FE3653D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発展的話題：似ているデータ構造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CB1970-6141-461D-ADEA-6715AAC412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ja-JP" dirty="0"/>
                  <a:t>Sparse Table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区間に対する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kumimoji="1" lang="ja-JP" altLang="en-US" dirty="0"/>
                  <a:t> などのクエリ</a:t>
                </a:r>
                <a:r>
                  <a:rPr lang="ja-JP" altLang="en-US" dirty="0"/>
                  <a:t>を</a:t>
                </a:r>
                <a:r>
                  <a:rPr kumimoji="1" lang="ja-JP" altLang="en-US" dirty="0"/>
                  <a:t>処理することができる</a:t>
                </a:r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/>
                  <a:t>区間和や区間積など冪等則を満たさないものは計算できない</a:t>
                </a:r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前処理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クエ</a:t>
                </a:r>
                <a:r>
                  <a:rPr lang="ja-JP" altLang="en-US" dirty="0"/>
                  <a:t>リ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b="0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r>
                  <a:rPr lang="en-US" altLang="ja-JP" dirty="0"/>
                  <a:t>Disjoint Sparse Table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などに加え区間和</a:t>
                </a:r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区間積なども求められる </a:t>
                </a:r>
                <a:r>
                  <a:rPr kumimoji="1" lang="en-US" altLang="ja-JP" dirty="0"/>
                  <a:t>Sparse Table </a:t>
                </a:r>
                <a:r>
                  <a:rPr kumimoji="1" lang="ja-JP" altLang="en-US" dirty="0"/>
                  <a:t>の完全上位互換</a:t>
                </a:r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前処理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クエ</a:t>
                </a:r>
                <a:r>
                  <a:rPr lang="ja-JP" altLang="en-US" dirty="0"/>
                  <a:t>リ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CB1970-6141-461D-ADEA-6715AAC41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1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89A7B-0A05-40BE-A4B6-0FA838D2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発展的話題：似ているデータ構造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DC30C5-ACEC-4BEA-BBB5-8DB160448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Segment Tree</a:t>
                </a:r>
                <a:r>
                  <a:rPr lang="ja-JP" altLang="en-US" dirty="0"/>
                  <a:t>（セグ木）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区間和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区間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積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など</a:t>
                </a:r>
                <a:r>
                  <a:rPr lang="ja-JP" altLang="en-US" dirty="0"/>
                  <a:t>が求められる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値の更新も可能（一点更新）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/>
                  <a:t>前処理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ja-JP" altLang="en-US" dirty="0"/>
                  <a:t> クエリ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更新</m:t>
                    </m:r>
                  </m:oMath>
                </a14:m>
                <a:r>
                  <a:rPr kumimoji="1"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/>
                  <a:t>区間更新一点取得が可能な双対セグ木や</a:t>
                </a:r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区間更新区間和取得が可能な遅延セグ木なども存在する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DC30C5-ACEC-4BEA-BBB5-8DB160448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04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6797D-7547-4CD2-850B-83C5A788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C9E11-4ED6-49FF-9ABA-9D592651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rken. Qiita.</a:t>
            </a:r>
            <a:r>
              <a:rPr kumimoji="1" lang="ja-JP" altLang="en-US" dirty="0"/>
              <a:t>「累積和を何も考えずに書けるようにする！</a:t>
            </a:r>
            <a:r>
              <a:rPr lang="ja-JP" altLang="en-US" dirty="0"/>
              <a:t>」</a:t>
            </a:r>
            <a:r>
              <a:rPr lang="en-US" altLang="ja-JP" dirty="0"/>
              <a:t>. </a:t>
            </a:r>
            <a:r>
              <a:rPr lang="en-US" altLang="ja-JP" dirty="0">
                <a:hlinkClick r:id="rId2"/>
              </a:rPr>
              <a:t>https://qiita.com/drken/items/56a6b68edef8fc605821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429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7B0CB-191E-4E9B-B81E-AE136F17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201C90-1756-433E-9F0A-97DF86A6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はじめに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累積和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実装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例題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発展的話題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参考文献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19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FEAE5-AA61-4BCB-8EE7-16656CFE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F7ACF-D5C7-4CC6-AE62-29DC9DF1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"/>
          </a:xfrm>
        </p:spPr>
        <p:txBody>
          <a:bodyPr/>
          <a:lstStyle/>
          <a:p>
            <a:r>
              <a:rPr kumimoji="1" lang="ja-JP" altLang="en-US" dirty="0"/>
              <a:t>以下の問題が出てきたらどのようにして解きますか？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62FA9DBA-75D6-4332-92B4-7E2B916A81FD}"/>
                  </a:ext>
                </a:extLst>
              </p:cNvPr>
              <p:cNvSpPr/>
              <p:nvPr/>
            </p:nvSpPr>
            <p:spPr>
              <a:xfrm>
                <a:off x="1789611" y="2451417"/>
                <a:ext cx="8612777" cy="426289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400" b="1" dirty="0">
                    <a:solidFill>
                      <a:schemeClr val="tx1"/>
                    </a:solidFill>
                  </a:rPr>
                  <a:t>問題文</a:t>
                </a:r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長さ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の数列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が与えられます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以下の形式の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個のクエリを処理してください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が与えられるので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, 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区間和</a:t>
                </a:r>
                <a14:m>
                  <m:oMath xmlns:m="http://schemas.openxmlformats.org/officeDocument/2006/math">
                    <m:r>
                      <a:rPr lang="ja-JP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を求めてください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ja-JP" altLang="en-US" sz="2400" b="1" dirty="0">
                    <a:solidFill>
                      <a:schemeClr val="tx1"/>
                    </a:solidFill>
                  </a:rPr>
                  <a:t>制約</a:t>
                </a:r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⋯,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62FA9DBA-75D6-4332-92B4-7E2B916A8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11" y="2451417"/>
                <a:ext cx="8612777" cy="426289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22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22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BD662-3B5F-4591-BFA8-552828AA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2BD2801-BCEC-49C2-9EFF-55C987A7A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愚直に解く場合</a:t>
                </a:r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各クエリで区間和を求めるのに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全体で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制約的に間に合わない</a:t>
                </a:r>
                <a:endParaRPr kumimoji="1"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じゃあどうする？</a:t>
                </a: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dirty="0"/>
                  <a:t>→ 累積和で解決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2BD2801-BCEC-49C2-9EFF-55C987A7A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4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B8B97-A329-4363-BD2C-7C477642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累積和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F3AF50E-6679-440C-A168-16FFF26C1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累積和とは</a:t>
                </a:r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b="0" i="0" dirty="0">
                    <a:solidFill>
                      <a:srgbClr val="333333"/>
                    </a:solidFill>
                    <a:effectLst/>
                    <a:latin typeface="YakuHanJPs"/>
                  </a:rPr>
                  <a:t>適切な</a:t>
                </a:r>
                <a:r>
                  <a:rPr lang="ja-JP" altLang="en-US" b="1" i="0" dirty="0">
                    <a:solidFill>
                      <a:srgbClr val="333333"/>
                    </a:solidFill>
                    <a:effectLst/>
                    <a:latin typeface="YakuHanJPs"/>
                  </a:rPr>
                  <a:t>前処理</a:t>
                </a:r>
                <a:r>
                  <a:rPr lang="ja-JP" altLang="en-US" b="0" i="0" dirty="0">
                    <a:solidFill>
                      <a:srgbClr val="333333"/>
                    </a:solidFill>
                    <a:effectLst/>
                    <a:latin typeface="YakuHanJPs"/>
                  </a:rPr>
                  <a:t>をしておくことで、配列上の区間の総和を求める</a:t>
                </a:r>
                <a:r>
                  <a:rPr lang="ja-JP" altLang="en-US" b="1" i="0" dirty="0">
                    <a:solidFill>
                      <a:srgbClr val="333333"/>
                    </a:solidFill>
                    <a:effectLst/>
                    <a:latin typeface="YakuHanJPs"/>
                  </a:rPr>
                  <a:t>クエリ</a:t>
                </a:r>
                <a:r>
                  <a:rPr lang="ja-JP" altLang="en-US" b="0" i="0" dirty="0">
                    <a:solidFill>
                      <a:srgbClr val="333333"/>
                    </a:solidFill>
                    <a:effectLst/>
                    <a:latin typeface="YakuHanJPs"/>
                  </a:rPr>
                  <a:t>を爆速で処理できるようになる手法</a:t>
                </a:r>
                <a:r>
                  <a:rPr lang="en-US" altLang="ja-JP" b="0" i="0" baseline="30000" dirty="0">
                    <a:solidFill>
                      <a:srgbClr val="333333"/>
                    </a:solidFill>
                    <a:effectLst/>
                    <a:latin typeface="YakuHanJPs"/>
                  </a:rPr>
                  <a:t>1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ja-JP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前処理に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i="0" dirty="0">
                    <a:solidFill>
                      <a:srgbClr val="333333"/>
                    </a:solidFill>
                    <a:effectLst/>
                    <a:latin typeface="+mn-ea"/>
                  </a:rPr>
                  <a:t> </a:t>
                </a:r>
                <a:r>
                  <a:rPr lang="ja-JP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かかるが</a:t>
                </a:r>
                <a:r>
                  <a:rPr lang="en-US" altLang="ja-JP" b="0" i="0" dirty="0">
                    <a:solidFill>
                      <a:srgbClr val="333333"/>
                    </a:solidFill>
                    <a:effectLst/>
                    <a:latin typeface="+mn-ea"/>
                  </a:rPr>
                  <a:t>, </a:t>
                </a:r>
                <a:r>
                  <a:rPr lang="ja-JP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各クエリは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ja-JP" b="0" i="0" dirty="0">
                    <a:solidFill>
                      <a:srgbClr val="333333"/>
                    </a:solidFill>
                    <a:effectLst/>
                    <a:latin typeface="+mn-ea"/>
                  </a:rPr>
                  <a:t> </a:t>
                </a:r>
                <a:r>
                  <a:rPr lang="ja-JP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で答えられるようになる</a:t>
                </a:r>
                <a:endParaRPr lang="en-US" altLang="ja-JP" b="0" i="0" dirty="0">
                  <a:solidFill>
                    <a:srgbClr val="333333"/>
                  </a:solidFill>
                  <a:effectLst/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ja-JP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これを利用すると先ほどの問題を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i="0" dirty="0">
                    <a:solidFill>
                      <a:srgbClr val="333333"/>
                    </a:solidFill>
                    <a:effectLst/>
                    <a:latin typeface="+mn-ea"/>
                  </a:rPr>
                  <a:t> </a:t>
                </a:r>
                <a:r>
                  <a:rPr lang="ja-JP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で解ける</a:t>
                </a:r>
                <a:endParaRPr lang="en-US" altLang="ja-JP" b="0" i="0" dirty="0">
                  <a:solidFill>
                    <a:srgbClr val="333333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F3AF50E-6679-440C-A168-16FFF26C1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B61323-7CAE-41AE-91C8-6187EEC2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291" y="6310312"/>
            <a:ext cx="8314509" cy="365125"/>
          </a:xfrm>
        </p:spPr>
        <p:txBody>
          <a:bodyPr/>
          <a:lstStyle/>
          <a:p>
            <a:r>
              <a:rPr kumimoji="1" lang="en-US" altLang="ja-JP" dirty="0"/>
              <a:t>1 drken. </a:t>
            </a:r>
            <a:r>
              <a:rPr kumimoji="1" lang="ja-JP" altLang="en-US" dirty="0"/>
              <a:t>「累積和を何も考えずに書けるようにする！</a:t>
            </a:r>
            <a:r>
              <a:rPr lang="ja-JP" altLang="en-US" dirty="0"/>
              <a:t>」</a:t>
            </a:r>
            <a:r>
              <a:rPr lang="en-US" altLang="ja-JP" dirty="0"/>
              <a:t>. https://qiita.com/drken/items/56a6b68edef8fc605821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6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B111A-817C-453C-85AF-4B0D518E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累積和：前処理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E4B6CF6-9523-4D7C-82D0-28D95994A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数列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に対して数列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kumimoji="1" lang="ja-JP" altLang="en-US" dirty="0"/>
                  <a:t> を以下のように定める</a:t>
                </a:r>
                <a:r>
                  <a:rPr kumimoji="1" lang="en-US" altLang="ja-JP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ja-JP" altLang="en-US" dirty="0"/>
                  <a:t>    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E4B6CF6-9523-4D7C-82D0-28D95994A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83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69F10-2893-47AB-8E85-FF7059F4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累積和：</a:t>
            </a:r>
            <a:r>
              <a:rPr lang="ja-JP" altLang="en-US" dirty="0"/>
              <a:t>前処理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60273677-7AD0-452D-B42D-BFA462103F32}"/>
                  </a:ext>
                </a:extLst>
              </p:cNvPr>
              <p:cNvSpPr/>
              <p:nvPr/>
            </p:nvSpPr>
            <p:spPr>
              <a:xfrm>
                <a:off x="6191164" y="5702962"/>
                <a:ext cx="1620000" cy="54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60273677-7AD0-452D-B42D-BFA462103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164" y="5702962"/>
                <a:ext cx="1620000" cy="54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2082D092-E29C-4842-980A-CAA2E8ACCBA0}"/>
                  </a:ext>
                </a:extLst>
              </p:cNvPr>
              <p:cNvSpPr/>
              <p:nvPr/>
            </p:nvSpPr>
            <p:spPr>
              <a:xfrm>
                <a:off x="8089238" y="5702962"/>
                <a:ext cx="1620000" cy="54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2082D092-E29C-4842-980A-CAA2E8ACC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38" y="5702962"/>
                <a:ext cx="1620000" cy="54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03B4E06C-488A-4FB2-82D8-B1E37CE5E6FC}"/>
                  </a:ext>
                </a:extLst>
              </p:cNvPr>
              <p:cNvSpPr/>
              <p:nvPr/>
            </p:nvSpPr>
            <p:spPr>
              <a:xfrm>
                <a:off x="4293090" y="5702962"/>
                <a:ext cx="1620000" cy="54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03B4E06C-488A-4FB2-82D8-B1E37CE5E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0" y="5702962"/>
                <a:ext cx="1620000" cy="54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165F2939-466D-4358-B108-4A0567E560D8}"/>
                  </a:ext>
                </a:extLst>
              </p:cNvPr>
              <p:cNvSpPr/>
              <p:nvPr/>
            </p:nvSpPr>
            <p:spPr>
              <a:xfrm>
                <a:off x="2395016" y="5702962"/>
                <a:ext cx="1620000" cy="54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165F2939-466D-4358-B108-4A0567E56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016" y="5702962"/>
                <a:ext cx="1620000" cy="54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9551764A-A814-4AD5-9848-76AA309D1083}"/>
                  </a:ext>
                </a:extLst>
              </p:cNvPr>
              <p:cNvSpPr/>
              <p:nvPr/>
            </p:nvSpPr>
            <p:spPr>
              <a:xfrm>
                <a:off x="2395016" y="4296376"/>
                <a:ext cx="1620000" cy="54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9551764A-A814-4AD5-9848-76AA309D1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016" y="4296376"/>
                <a:ext cx="1620000" cy="54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3D75325F-F44C-4E2D-861B-73D2E6FF0F52}"/>
                  </a:ext>
                </a:extLst>
              </p:cNvPr>
              <p:cNvSpPr/>
              <p:nvPr/>
            </p:nvSpPr>
            <p:spPr>
              <a:xfrm>
                <a:off x="2395016" y="3588040"/>
                <a:ext cx="3506040" cy="54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3D75325F-F44C-4E2D-861B-73D2E6FF0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016" y="3588040"/>
                <a:ext cx="3506040" cy="540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8C077787-5AE6-4FC4-AE29-54603CC87B21}"/>
                  </a:ext>
                </a:extLst>
              </p:cNvPr>
              <p:cNvSpPr/>
              <p:nvPr/>
            </p:nvSpPr>
            <p:spPr>
              <a:xfrm>
                <a:off x="2378361" y="2879704"/>
                <a:ext cx="5404114" cy="54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8C077787-5AE6-4FC4-AE29-54603CC87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61" y="2879704"/>
                <a:ext cx="5404114" cy="540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2313824-FF33-45F0-8A3E-222A5D96AE5F}"/>
              </a:ext>
            </a:extLst>
          </p:cNvPr>
          <p:cNvSpPr/>
          <p:nvPr/>
        </p:nvSpPr>
        <p:spPr>
          <a:xfrm>
            <a:off x="2407050" y="4999669"/>
            <a:ext cx="45719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B8026AF-476E-49B5-87EC-3334ADCC21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31791" y="5269669"/>
            <a:ext cx="475259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4D7C2E0-DD53-4FFF-BD83-3F374611C2E1}"/>
                  </a:ext>
                </a:extLst>
              </p:cNvPr>
              <p:cNvSpPr txBox="1"/>
              <p:nvPr/>
            </p:nvSpPr>
            <p:spPr>
              <a:xfrm>
                <a:off x="1344261" y="4946503"/>
                <a:ext cx="7542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4D7C2E0-DD53-4FFF-BD83-3F374611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61" y="4946503"/>
                <a:ext cx="75424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690299D-6510-49AE-B3AA-0473348FA9E8}"/>
                  </a:ext>
                </a:extLst>
              </p:cNvPr>
              <p:cNvSpPr/>
              <p:nvPr/>
            </p:nvSpPr>
            <p:spPr>
              <a:xfrm>
                <a:off x="2378361" y="2171368"/>
                <a:ext cx="7314222" cy="54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690299D-6510-49AE-B3AA-0473348FA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61" y="2171368"/>
                <a:ext cx="7314222" cy="540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E7DF4-495B-42FD-8994-7EFAE5FA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前処理：クエリ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2F22D5-E06C-4045-B4FA-4DD6EE739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039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までの</m:t>
                    </m:r>
                  </m:oMath>
                </a14:m>
                <a:r>
                  <a:rPr kumimoji="1" lang="ja-JP" altLang="en-US" dirty="0"/>
                  <a:t>和を求めたいとき</a:t>
                </a:r>
                <a:endParaRPr kumimoji="1" lang="en-US" altLang="ja-JP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ja-JP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36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sz="3600" i="1" smtClean="0">
                        <a:latin typeface="Cambria Math" panose="02040503050406030204" pitchFamily="18" charset="0"/>
                      </a:rPr>
                      <m:t>計算</m:t>
                    </m:r>
                    <m:r>
                      <a:rPr lang="ja-JP" altLang="en-US" sz="3600" i="1">
                        <a:latin typeface="Cambria Math" panose="02040503050406030204" pitchFamily="18" charset="0"/>
                      </a:rPr>
                      <m:t>すると</m:t>
                    </m:r>
                    <m:r>
                      <a:rPr lang="ja-JP" altLang="en-US" sz="3600" i="1" smtClean="0">
                        <a:latin typeface="Cambria Math" panose="02040503050406030204" pitchFamily="18" charset="0"/>
                      </a:rPr>
                      <m:t>答えが</m:t>
                    </m:r>
                    <m:r>
                      <a:rPr lang="ja-JP" altLang="en-US" sz="3600" i="1">
                        <a:latin typeface="Cambria Math" panose="02040503050406030204" pitchFamily="18" charset="0"/>
                      </a:rPr>
                      <m:t>出る</m:t>
                    </m:r>
                  </m:oMath>
                </a14:m>
                <a:endParaRPr lang="en-US" altLang="ja-JP" sz="3600" dirty="0"/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en-US" altLang="ja-JP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2F22D5-E06C-4045-B4FA-4DD6EE739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03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4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A50FE-DE53-4DE8-8A8C-AF5C485F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B0FB5EA-5A93-422C-AA48-4D5E685D08F6}"/>
              </a:ext>
            </a:extLst>
          </p:cNvPr>
          <p:cNvSpPr/>
          <p:nvPr/>
        </p:nvSpPr>
        <p:spPr>
          <a:xfrm>
            <a:off x="6302664" y="1265093"/>
            <a:ext cx="5566064" cy="522778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前処理</a:t>
            </a:r>
            <a:endParaRPr lang="ja-JP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ja-JP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+ </a:t>
            </a:r>
            <a:r>
              <a:rPr lang="en-US" altLang="ja-JP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クエリ</a:t>
            </a:r>
            <a:endParaRPr lang="ja-JP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 &gt;&gt;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endl;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3F38334A-D17A-4970-B3DE-E17F2B767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ja-JP" altLang="en-US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onsolas" panose="020B0609020204030204" pitchFamily="49" charset="0"/>
                  </a:rPr>
                  <a:t>だから</a:t>
                </a:r>
                <a:r>
                  <a:rPr lang="en-US" altLang="ja-JP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onsolas" panose="020B0609020204030204" pitchFamily="49" charset="0"/>
                  </a:rPr>
                  <a:t>,</a:t>
                </a:r>
                <a:r>
                  <a:rPr lang="en-US" altLang="ja-JP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onsolas" panose="020B0609020204030204" pitchFamily="49" charset="0"/>
                  </a:rPr>
                  <a:t>で計算できる</a:t>
                </a:r>
                <a:endParaRPr lang="en-US" altLang="ja-JP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onsolas" panose="020B0609020204030204" pitchFamily="49" charset="0"/>
                  </a:rPr>
                  <a:t>添え字に注意して区間和を求める</a:t>
                </a:r>
                <a:endParaRPr lang="en-US" altLang="ja-JP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3F38334A-D17A-4970-B3DE-E17F2B76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257800" cy="4351338"/>
              </a:xfrm>
              <a:prstGeom prst="rect">
                <a:avLst/>
              </a:prstGeom>
              <a:blipFill>
                <a:blip r:embed="rId2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51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1037</Words>
  <Application>Microsoft Office PowerPoint</Application>
  <PresentationFormat>ワイド画面</PresentationFormat>
  <Paragraphs>130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YakuHanJPs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累積和 区間和を高速に求める</vt:lpstr>
      <vt:lpstr>目次</vt:lpstr>
      <vt:lpstr>はじめに</vt:lpstr>
      <vt:lpstr>はじめに</vt:lpstr>
      <vt:lpstr>累積和</vt:lpstr>
      <vt:lpstr>累積和：前処理</vt:lpstr>
      <vt:lpstr>累積和：前処理</vt:lpstr>
      <vt:lpstr>前処理：クエリ</vt:lpstr>
      <vt:lpstr>実装</vt:lpstr>
      <vt:lpstr>実装</vt:lpstr>
      <vt:lpstr>例題</vt:lpstr>
      <vt:lpstr>例題</vt:lpstr>
      <vt:lpstr>例題</vt:lpstr>
      <vt:lpstr>発展的話題：二次元累積和</vt:lpstr>
      <vt:lpstr>発展的話題：似ているデータ構造</vt:lpstr>
      <vt:lpstr>発展的話題：似ているデータ構造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累積和 区間和を高速に求める</dc:title>
  <dc:creator>佐藤京也</dc:creator>
  <cp:lastModifiedBy>佐藤京也</cp:lastModifiedBy>
  <cp:revision>4</cp:revision>
  <dcterms:created xsi:type="dcterms:W3CDTF">2022-04-26T09:19:11Z</dcterms:created>
  <dcterms:modified xsi:type="dcterms:W3CDTF">2022-04-27T03:54:08Z</dcterms:modified>
</cp:coreProperties>
</file>