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76" r:id="rId16"/>
    <p:sldId id="270" r:id="rId17"/>
    <p:sldId id="273" r:id="rId18"/>
    <p:sldId id="269" r:id="rId19"/>
    <p:sldId id="271" r:id="rId20"/>
    <p:sldId id="272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71029-5992-4334-97B1-C2FF6C6FB430}" type="datetimeFigureOut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6C40-6ACF-40AE-BF09-65D6BA3D76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00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cap="all">
                <a:solidFill>
                  <a:schemeClr val="accent1">
                    <a:lumMod val="60000"/>
                    <a:lumOff val="40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9AF8DD-C027-4409-95A7-6045E88B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6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077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0823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7460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020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3533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055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203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23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17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64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9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65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99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35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6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  <a:latin typeface="LINE Seed JP OTF ExtraBold" panose="02020800000000000000" pitchFamily="18" charset="-128"/>
                <a:ea typeface="LINE Seed JP OTF ExtraBold" panose="02020800000000000000" pitchFamily="18" charset="-128"/>
              </a:defRPr>
            </a:lvl1pPr>
          </a:lstStyle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400" b="0" i="0">
                <a:solidFill>
                  <a:schemeClr val="bg1"/>
                </a:solidFill>
                <a:latin typeface="LINE Seed JP OTF ExtraBold" panose="02020800000000000000" pitchFamily="18" charset="-128"/>
                <a:ea typeface="LINE Seed JP OTF ExtraBold" panose="02020800000000000000" pitchFamily="18" charset="-128"/>
              </a:defRPr>
            </a:lvl1pPr>
          </a:lstStyle>
          <a:p>
            <a:fld id="{099AF8DD-C027-4409-95A7-6045E88BC3C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356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kumimoji="1" sz="4000" b="0" i="0" kern="1200">
          <a:solidFill>
            <a:schemeClr val="bg2"/>
          </a:solidFill>
          <a:latin typeface="LINE Seed JP_OTF Bold" panose="02020700000000000000" pitchFamily="18" charset="-128"/>
          <a:ea typeface="LINE Seed JP_OTF Bold" panose="02020700000000000000" pitchFamily="18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b="0" i="0" kern="1200">
          <a:solidFill>
            <a:schemeClr val="tx1">
              <a:lumMod val="75000"/>
              <a:lumOff val="25000"/>
            </a:schemeClr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b="0" i="0" kern="1200">
          <a:solidFill>
            <a:schemeClr val="tx1">
              <a:lumMod val="75000"/>
              <a:lumOff val="25000"/>
            </a:schemeClr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atcoder-calendar/dokfhaljgioiaeappgnmibgoipegbldf?hl=ja&amp;gl=U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load-all-tabs/lgpdljdpanfecnpindkbnikegohoobci" TargetMode="External"/><Relationship Id="rId2" Type="http://schemas.openxmlformats.org/officeDocument/2006/relationships/hyperlink" Target="https://atcoder.jp/contests/abc001/tasks/abc001_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tampermonkey/dhdgffkkebhmkfjojejmpbldmpobfkfo?hl=ja" TargetMode="External"/><Relationship Id="rId2" Type="http://schemas.openxmlformats.org/officeDocument/2006/relationships/hyperlink" Target="https://greasyfork.org/j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reasyfork.org/ja/scripts/369954-ac-predic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easyfork.org/ja/scripts/371832-atcoder-testcase-extension" TargetMode="External"/><Relationship Id="rId2" Type="http://schemas.openxmlformats.org/officeDocument/2006/relationships/hyperlink" Target="https://www.dropbox.com/sh/nx3tnilzqz7df8a/AAAYlTq2tiEHl5hsESw6-yfLa?dl=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reasyfork.org/ja/scripts/433152-atcoder-easy-test-v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reasyfork.org/ja/scripts/421663-atcoderlanguagebutt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reasyfork.org/ja/scripts/398439-atcoderstandingsanalysi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reasyfork.org/ja/scripts/397710-atcoder-submission-user-coloriz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easyfork.org/ja/scripts/371693-atcoderperformancecolorize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reasyfork.org/ja/scripts/406381-time-limit-emphasiz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line-judge-tools/oj/tree/master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line-judge-tools/verification-helper" TargetMode="External"/><Relationship Id="rId2" Type="http://schemas.openxmlformats.org/officeDocument/2006/relationships/hyperlink" Target="https://github.com/online-judge-tools/template-generator/tree/mast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ato-hiro.github.io/AtCoderCla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hello-world-494ec.firebaseapp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paiza.io/j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ja/3/howto/logging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ookfest.org/product/4833432668471296" TargetMode="External"/><Relationship Id="rId2" Type="http://schemas.openxmlformats.org/officeDocument/2006/relationships/hyperlink" Target="https://qiita.com/AokabiC/items/e9312856f588dd9303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chrome.google.com/webstore/detail/comfortable-atcoder/ipmmkccdccnephfilbjdnmnfcbopbpa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hrome.google.com/webstore/detail/atcoder-color-mark/dogcmibkiolcdafifopmnghhlajpbmg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Computer script on a screen">
            <a:extLst>
              <a:ext uri="{FF2B5EF4-FFF2-40B4-BE49-F238E27FC236}">
                <a16:creationId xmlns:a16="http://schemas.microsoft.com/office/drawing/2014/main" id="{F7F0F8E2-99FA-FA5B-26FC-B1D9FB2D1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C801EC7-F1B3-2655-718B-68BE0FE2D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37434"/>
            <a:ext cx="10132423" cy="3204429"/>
          </a:xfrm>
        </p:spPr>
        <p:txBody>
          <a:bodyPr anchor="t">
            <a:normAutofit/>
          </a:bodyPr>
          <a:lstStyle/>
          <a:p>
            <a:pPr algn="l"/>
            <a:r>
              <a:rPr lang="ja-JP" altLang="en-US" dirty="0">
                <a:solidFill>
                  <a:schemeClr val="bg1"/>
                </a:solidFill>
              </a:rPr>
              <a:t>快適な競プロ生活を目指して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2B8D9C-B9C0-5037-BA5A-C7B49EC7E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anchor="b">
            <a:noAutofit/>
          </a:bodyPr>
          <a:lstStyle/>
          <a:p>
            <a:pPr algn="l"/>
            <a:r>
              <a:rPr kumimoji="1" lang="en-US" altLang="ja-JP" cap="none" dirty="0">
                <a:solidFill>
                  <a:srgbClr val="FFFFFF"/>
                </a:solidFill>
              </a:rPr>
              <a:t>kya</a:t>
            </a:r>
          </a:p>
          <a:p>
            <a:pPr algn="l"/>
            <a:r>
              <a:rPr lang="en-US" altLang="ja-JP" cap="none" dirty="0">
                <a:solidFill>
                  <a:srgbClr val="FFFFFF"/>
                </a:solidFill>
              </a:rPr>
              <a:t>triC</a:t>
            </a:r>
          </a:p>
          <a:p>
            <a:pPr algn="l"/>
            <a:r>
              <a:rPr kumimoji="1" lang="en-US" altLang="ja-JP" cap="none" dirty="0">
                <a:solidFill>
                  <a:srgbClr val="FFFFFF"/>
                </a:solidFill>
              </a:rPr>
              <a:t>September 09, 2023</a:t>
            </a:r>
            <a:endParaRPr kumimoji="1" lang="ja-JP" altLang="en-US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11C7B-C6FA-35D4-9930-698C41E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AtCoder Calendar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CA0D0D-0AC1-C397-EE55-494A6A975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8749" cy="83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コンテストページからワンクリックで予定を追加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975A96-AA38-A645-011A-05D2A1F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DC9816-E310-AABE-D6C8-942DFF25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A494F24-B1D2-D54C-DC64-FC3676AB4FBD}"/>
              </a:ext>
            </a:extLst>
          </p:cNvPr>
          <p:cNvSpPr/>
          <p:nvPr/>
        </p:nvSpPr>
        <p:spPr>
          <a:xfrm>
            <a:off x="3335910" y="3955314"/>
            <a:ext cx="644435" cy="19294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196DEF9-C896-A00C-218D-75577D4F40DA}"/>
              </a:ext>
            </a:extLst>
          </p:cNvPr>
          <p:cNvGrpSpPr/>
          <p:nvPr/>
        </p:nvGrpSpPr>
        <p:grpSpPr>
          <a:xfrm>
            <a:off x="786804" y="3059043"/>
            <a:ext cx="10618391" cy="2505214"/>
            <a:chOff x="715319" y="3241469"/>
            <a:chExt cx="10618391" cy="2505214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8FDDC26-FB5E-A0E2-44A5-87699B44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319" y="3622980"/>
              <a:ext cx="4885852" cy="1742192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526BB99-42E7-2E3B-C7AD-D4B8B183E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0830" y="3241469"/>
              <a:ext cx="4742880" cy="2505214"/>
            </a:xfrm>
            <a:prstGeom prst="rect">
              <a:avLst/>
            </a:prstGeom>
          </p:spPr>
        </p:pic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CB42771D-CAEA-0EFC-1315-206E4A32FB49}"/>
                </a:ext>
              </a:extLst>
            </p:cNvPr>
            <p:cNvSpPr/>
            <p:nvPr/>
          </p:nvSpPr>
          <p:spPr>
            <a:xfrm>
              <a:off x="5724005" y="4085359"/>
              <a:ext cx="1076720" cy="45258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7FA5041-EE30-6493-6AAC-181A57E2FAEF}"/>
              </a:ext>
            </a:extLst>
          </p:cNvPr>
          <p:cNvSpPr txBox="1"/>
          <p:nvPr/>
        </p:nvSpPr>
        <p:spPr>
          <a:xfrm>
            <a:off x="1154954" y="5564257"/>
            <a:ext cx="992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🔗</a:t>
            </a:r>
            <a:r>
              <a:rPr kumimoji="1" lang="en-US" altLang="ja-JP" sz="1800" dirty="0">
                <a:latin typeface="LINE Seed JP_OTF Regular" panose="02020500000000000000" pitchFamily="18" charset="-128"/>
                <a:ea typeface="LINE Seed JP_OTF Regular" panose="02020500000000000000" pitchFamily="18" charset="-128"/>
                <a:hlinkClick r:id="rId4"/>
              </a:rPr>
              <a:t>https://chrome.google.com/webstore/detail/atcoder-calendar/dokfhaljgioiaeappgnmibgoipegbldf?hl=ja&amp;gl=UA</a:t>
            </a:r>
            <a:endParaRPr kumimoji="1" lang="ja-JP" altLang="en-US" sz="18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42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D6C65-2B8C-8BE2-9297-87F60414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Reload All Tabs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755439-0277-0532-EA1C-24427CC4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25" y="2603500"/>
            <a:ext cx="10488749" cy="3788338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全てのタブをリロードする拡張機能</a:t>
            </a:r>
            <a:endParaRPr lang="en-US" altLang="ja-JP" sz="2400" dirty="0"/>
          </a:p>
          <a:p>
            <a:r>
              <a:rPr lang="ja-JP" altLang="en-US" sz="2400" u="sng" dirty="0"/>
              <a:t>使い方</a:t>
            </a:r>
            <a:endParaRPr lang="en-US" altLang="ja-JP" sz="2400" u="sng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コンテスト開始前に予め全問題分のタブを用意する</a:t>
            </a:r>
            <a:endParaRPr lang="en-US" altLang="ja-JP" sz="2000" dirty="0"/>
          </a:p>
          <a:p>
            <a:pPr lvl="2"/>
            <a:r>
              <a:rPr lang="ja-JP" altLang="en-US" sz="1600" dirty="0"/>
              <a:t>例）</a:t>
            </a:r>
            <a:r>
              <a:rPr lang="en-US" altLang="ja-JP" sz="1600" dirty="0"/>
              <a:t>ABC001-A:</a:t>
            </a:r>
            <a:r>
              <a:rPr lang="ja-JP" altLang="en-US" sz="1600" dirty="0"/>
              <a:t> </a:t>
            </a:r>
            <a:r>
              <a:rPr lang="en-US" altLang="ja-JP" sz="1600" dirty="0">
                <a:hlinkClick r:id="rId2"/>
              </a:rPr>
              <a:t>https://atcoder.jp/contests/abc001/tasks/abc001_a</a:t>
            </a:r>
            <a:endParaRPr lang="en-US" altLang="ja-JP" sz="1600" dirty="0"/>
          </a:p>
          <a:p>
            <a:pPr lvl="2"/>
            <a:r>
              <a:rPr lang="ja-JP" altLang="en-US" sz="1600" dirty="0"/>
              <a:t>この時点では閲覧権限がないためエラーとなる</a:t>
            </a:r>
            <a:endParaRPr lang="en-US" altLang="ja-JP" sz="16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コンテスト開始時に全タブをリロードする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全問題が一気に読み込まれる</a:t>
            </a:r>
            <a:endParaRPr lang="en-US" altLang="ja-JP" sz="2000" dirty="0"/>
          </a:p>
          <a:p>
            <a:pPr marL="57150" indent="0">
              <a:buNone/>
            </a:pPr>
            <a:endParaRPr lang="en-US" altLang="ja-JP" sz="1600" dirty="0"/>
          </a:p>
          <a:p>
            <a:pPr marL="57150" indent="0">
              <a:buNone/>
            </a:pPr>
            <a:r>
              <a:rPr lang="ja-JP" altLang="en-US" sz="1600" dirty="0"/>
              <a:t>🔗</a:t>
            </a:r>
            <a:r>
              <a:rPr lang="en-US" altLang="ja-JP" sz="1600" dirty="0">
                <a:hlinkClick r:id="rId3"/>
              </a:rPr>
              <a:t>https://chrome.google.com/webstore/detail/reload-all-tabs/lgpdljdpanfecnpindkbnikegohoobci</a:t>
            </a:r>
            <a:endParaRPr lang="en-US" altLang="ja-JP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61822-1D22-3A73-C327-82E5743F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E51DB9-2105-F8E4-DA43-642CB365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263F14-3AF7-FC2A-0986-8BAC05203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439" y="2819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75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45B2B6-0AD9-B13E-FAE3-458F52D5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UserScript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A5FF2C-A336-60BD-D213-175E07072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EA5EAC-21CF-9018-A891-932E316B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8AAB6C-9167-B533-B430-0656AE8A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493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26D64-035A-A40E-EB14-75DFDBEE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Tempermonkey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9A7E7-5F85-EB7C-D054-663A0BA9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978386" cy="34163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Chrome</a:t>
            </a:r>
            <a:r>
              <a:rPr lang="ja-JP" altLang="en-US" dirty="0"/>
              <a:t>上でユーザスクリプトを動かすためのマネージャ</a:t>
            </a:r>
            <a:endParaRPr lang="en-US" altLang="ja-JP" dirty="0"/>
          </a:p>
          <a:p>
            <a:pPr lvl="1"/>
            <a:r>
              <a:rPr lang="en-US" altLang="ja-JP" dirty="0"/>
              <a:t>ac-predictor</a:t>
            </a:r>
            <a:r>
              <a:rPr lang="ja-JP" altLang="en-US" dirty="0"/>
              <a:t>などを動かすために必要</a:t>
            </a:r>
            <a:endParaRPr lang="en-US" altLang="ja-JP" dirty="0"/>
          </a:p>
          <a:p>
            <a:pPr lvl="1"/>
            <a:r>
              <a:rPr lang="ja-JP" altLang="en-US" dirty="0"/>
              <a:t>ユーザスクリプトは</a:t>
            </a:r>
            <a:r>
              <a:rPr lang="en-US" altLang="ja-JP" dirty="0">
                <a:hlinkClick r:id="rId2"/>
              </a:rPr>
              <a:t>greasyfork</a:t>
            </a:r>
            <a:r>
              <a:rPr lang="ja-JP" altLang="en-US" dirty="0"/>
              <a:t>などから入手可能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/>
                </a:solidFill>
              </a:rPr>
              <a:t>🔗</a:t>
            </a:r>
            <a:r>
              <a:rPr lang="en-US" altLang="ja-JP" sz="2000" dirty="0">
                <a:hlinkClick r:id="rId3"/>
              </a:rPr>
              <a:t>https://chrome.google.com/webstore/detail/tampermonkey/dhdgffkkebhmkfjojejmpbldmpobfkfo?hl=ja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273C25-577E-2CAA-108D-0BE49E20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14B689-3D31-0562-8C28-99C0CAFF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BD27B5-AE1C-E7F4-02F1-E596563A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240" y="4267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01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7AA7E-D02E-A34F-9FDF-16719711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ac-predictor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33F0B5-B1F7-6B98-8402-5539E9B2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883155" cy="3416300"/>
          </a:xfrm>
        </p:spPr>
        <p:txBody>
          <a:bodyPr>
            <a:normAutofit/>
          </a:bodyPr>
          <a:lstStyle/>
          <a:p>
            <a:r>
              <a:rPr lang="ja-JP" altLang="en-US" dirty="0"/>
              <a:t>超有名なユーザスクリプト</a:t>
            </a:r>
            <a:endParaRPr kumimoji="1" lang="en-US" altLang="ja-JP" dirty="0"/>
          </a:p>
          <a:p>
            <a:r>
              <a:rPr kumimoji="1" lang="ja-JP" altLang="en-US" dirty="0"/>
              <a:t>順位表から推定パフォが見れる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その時点でのパフォーマンスのため変動する可能性有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🔗</a:t>
            </a:r>
            <a:r>
              <a:rPr lang="en-US" altLang="ja-JP" sz="2000" dirty="0">
                <a:hlinkClick r:id="rId2"/>
              </a:rPr>
              <a:t>https://greasyfork.org/ja/scripts/369954-ac-predictor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F1703-E7B7-80A1-6AA3-4A526F52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F1B06-02DD-8C9E-FC09-4B7B8609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1771FCC-7558-72CC-2BB6-5B6FBC48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58" y="2685070"/>
            <a:ext cx="3327945" cy="32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3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68F73-3629-2AE9-5664-F54BFC39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AtCoder </a:t>
            </a:r>
            <a:r>
              <a:rPr kumimoji="1" lang="en-US" altLang="ja-JP" dirty="0" err="1"/>
              <a:t>TestCase</a:t>
            </a:r>
            <a:r>
              <a:rPr kumimoji="1" lang="en-US" altLang="ja-JP" dirty="0"/>
              <a:t> Extension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8E1C0-B8B0-5AD4-4854-0B4A3A4F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93449" cy="3416300"/>
          </a:xfrm>
        </p:spPr>
        <p:txBody>
          <a:bodyPr/>
          <a:lstStyle/>
          <a:p>
            <a:r>
              <a:rPr lang="ja-JP" altLang="en-US" dirty="0"/>
              <a:t>リザルトページにテストケースへのリンクを追加する</a:t>
            </a:r>
            <a:endParaRPr lang="en-US" altLang="ja-JP" dirty="0"/>
          </a:p>
          <a:p>
            <a:pPr lvl="1"/>
            <a:r>
              <a:rPr kumimoji="1" lang="en-US" altLang="ja-JP" dirty="0"/>
              <a:t>AtCoder </a:t>
            </a:r>
            <a:r>
              <a:rPr kumimoji="1" lang="ja-JP" altLang="en-US" dirty="0"/>
              <a:t>のテストケースは </a:t>
            </a:r>
            <a:r>
              <a:rPr lang="en-US" altLang="ja-JP" dirty="0">
                <a:hlinkClick r:id="rId2"/>
              </a:rPr>
              <a:t>Dropbox</a:t>
            </a:r>
            <a:r>
              <a:rPr lang="en-US" altLang="ja-JP" dirty="0"/>
              <a:t> </a:t>
            </a:r>
            <a:r>
              <a:rPr lang="ja-JP" altLang="en-US" dirty="0"/>
              <a:t>で公開されている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🔗</a:t>
            </a:r>
            <a:r>
              <a:rPr lang="en-US" altLang="ja-JP" sz="2000" dirty="0">
                <a:hlinkClick r:id="rId3"/>
              </a:rPr>
              <a:t>https://greasyfork.org/ja/scripts/371832-atcoder-testcase-extension</a:t>
            </a:r>
            <a:endParaRPr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9C5CE-FAE2-742C-99AA-AE9220CB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834ED4-CFE7-9066-B88B-05629BDB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72A9623-BF4D-F617-8953-242F853E7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997" y="4738291"/>
            <a:ext cx="5695406" cy="14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3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650661-97FD-45B8-29B9-E3B3BD6C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AtCoder Easy Test 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1BD1A5-CAD7-0F15-453E-7EAEA7873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873919" cy="34163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提出ページで簡易テストができるようになる</a:t>
            </a:r>
            <a:endParaRPr kumimoji="1" lang="en-US" altLang="ja-JP" dirty="0"/>
          </a:p>
          <a:p>
            <a:pPr lvl="1"/>
            <a:r>
              <a:rPr lang="en-US" altLang="ja-JP" dirty="0"/>
              <a:t>AtCoder, </a:t>
            </a:r>
            <a:r>
              <a:rPr lang="en-US" altLang="ja-JP" dirty="0" err="1"/>
              <a:t>yukicoder</a:t>
            </a:r>
            <a:r>
              <a:rPr lang="en-US" altLang="ja-JP" dirty="0"/>
              <a:t>, </a:t>
            </a:r>
            <a:r>
              <a:rPr lang="en-US" altLang="ja-JP" dirty="0" err="1"/>
              <a:t>Codeforces</a:t>
            </a:r>
            <a:r>
              <a:rPr lang="en-US" altLang="ja-JP" dirty="0"/>
              <a:t> </a:t>
            </a:r>
            <a:r>
              <a:rPr lang="ja-JP" altLang="en-US" dirty="0"/>
              <a:t>に対応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sz="2200" dirty="0"/>
              <a:t>🔗</a:t>
            </a:r>
            <a:r>
              <a:rPr lang="en-US" altLang="ja-JP" sz="2200" dirty="0">
                <a:hlinkClick r:id="rId2"/>
              </a:rPr>
              <a:t>https://greasyfork.org/ja/scripts/433152-atcoder-easy-test-v2</a:t>
            </a:r>
            <a:endParaRPr kumimoji="1" lang="ja-JP" altLang="en-US" sz="2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C11CC3-FC10-5B68-7744-A073FAF7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82F50-DAE4-20CC-64A3-6EEFAB03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2FBEA7F-EE66-6FDB-E14D-FC39CDA0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354" y="2694322"/>
            <a:ext cx="4611864" cy="323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5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4AB58-E58D-8B27-A836-80635EDE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AtCoderLanguageButtons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512B65-7C6F-D825-7C09-800D55ED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問題画面、提出画面、コードテスト画面に、言語を簡単に切り替えられるボタンを配置</a:t>
            </a:r>
            <a:r>
              <a:rPr lang="ja-JP" altLang="en-US" dirty="0"/>
              <a:t>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🔗</a:t>
            </a:r>
            <a:r>
              <a:rPr kumimoji="1" lang="en-US" altLang="ja-JP" sz="2000" dirty="0">
                <a:hlinkClick r:id="rId2"/>
              </a:rPr>
              <a:t>https://greasyfork.org/ja/scripts/421663-atcoderlanguagebuttons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7E3CD-B16C-1156-4BB2-03C53E22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55BA06-167B-1778-00F3-4BB6AC1A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A7F44C3-A782-7A14-D9A8-7741292FC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288" y="4627532"/>
            <a:ext cx="6124415" cy="139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7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FE22E-DDC9-8202-D09E-D02C7EFC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AtCoderStandingsAnalysis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964289-C0FC-574A-E851-250EE89C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>
            <a:normAutofit/>
          </a:bodyPr>
          <a:lstStyle/>
          <a:p>
            <a:r>
              <a:rPr lang="ja-JP" altLang="en-US" dirty="0"/>
              <a:t>順位表へ正解率などの表を追加する</a:t>
            </a:r>
            <a:endParaRPr lang="en-US" altLang="ja-JP" dirty="0"/>
          </a:p>
          <a:p>
            <a:pPr lvl="1"/>
            <a:r>
              <a:rPr lang="ja-JP" altLang="en-US" dirty="0"/>
              <a:t>順位表のフィルターにも対応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🔗</a:t>
            </a:r>
            <a:r>
              <a:rPr lang="en-US" altLang="ja-JP" sz="2000" dirty="0">
                <a:hlinkClick r:id="rId2"/>
              </a:rPr>
              <a:t>https://greasyfork.org/ja/scripts/398439-atcoderstandingsanalysis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E4A8D3-C331-CD40-500F-C3A521B3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9404FC-3AF4-5C40-63F8-5503E2B1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E124A51-6165-CD4A-517D-4F3C53ACB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8764"/>
            <a:ext cx="5449958" cy="255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1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040B0-CD54-CF24-724E-91A74A7C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/>
              <a:t>AtCoder Submission User Colorizer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BA64D7-D42E-0686-EE1A-3B8EDD7C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213912" cy="3416300"/>
          </a:xfrm>
        </p:spPr>
        <p:txBody>
          <a:bodyPr/>
          <a:lstStyle/>
          <a:p>
            <a:r>
              <a:rPr kumimoji="1" lang="ja-JP" altLang="en-US" dirty="0"/>
              <a:t>提出結果ページのユーザ名をレーティングで色付けする</a:t>
            </a:r>
            <a:endParaRPr lang="en-US" altLang="ja-JP" dirty="0"/>
          </a:p>
          <a:p>
            <a:pPr lvl="1"/>
            <a:r>
              <a:rPr lang="ja-JP" altLang="en-US" dirty="0"/>
              <a:t>強い人の提出を見たいときに便利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🔗</a:t>
            </a:r>
            <a:r>
              <a:rPr lang="en-US" altLang="ja-JP" sz="2000" dirty="0">
                <a:hlinkClick r:id="rId2"/>
              </a:rPr>
              <a:t>https://greasyfork.org/ja/scripts/397710-atcoder-submission-user-colorizer</a:t>
            </a:r>
            <a:endParaRPr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D5E5F-3CC7-590B-E779-5D415A36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82CC8D-2F97-DFA5-053A-03E25731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C5204F5-9AC6-68A8-DFE2-66536B0BB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867" y="2860293"/>
            <a:ext cx="4274836" cy="29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A65D6-0410-6A28-1262-D1BE3768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C4FA21-3D46-421D-66FA-383DBDA00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505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dirty="0"/>
              <a:t>コンテストの結果</a:t>
            </a:r>
            <a:r>
              <a:rPr kumimoji="1" lang="ja-JP" altLang="en-US" sz="2800" dirty="0"/>
              <a:t>は</a:t>
            </a:r>
            <a:r>
              <a:rPr lang="ja-JP" altLang="en-US" sz="2800" dirty="0"/>
              <a:t>参加</a:t>
            </a:r>
            <a:r>
              <a:rPr kumimoji="1" lang="ja-JP" altLang="en-US" sz="2800" dirty="0"/>
              <a:t>環境によっても左右される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25EF3C-FCE8-4BF4-13B6-EADC8F5C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6C2ECA-2464-9700-2156-E8B18173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矢印: 左右 5">
            <a:extLst>
              <a:ext uri="{FF2B5EF4-FFF2-40B4-BE49-F238E27FC236}">
                <a16:creationId xmlns:a16="http://schemas.microsoft.com/office/drawing/2014/main" id="{8BBAC277-2986-1C6B-7F4F-597A03CC9F0B}"/>
              </a:ext>
            </a:extLst>
          </p:cNvPr>
          <p:cNvSpPr/>
          <p:nvPr/>
        </p:nvSpPr>
        <p:spPr>
          <a:xfrm>
            <a:off x="3964577" y="3429000"/>
            <a:ext cx="4262845" cy="581651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932D08-7018-A6D7-5DF2-C6A0806C3CD1}"/>
              </a:ext>
            </a:extLst>
          </p:cNvPr>
          <p:cNvSpPr txBox="1"/>
          <p:nvPr/>
        </p:nvSpPr>
        <p:spPr>
          <a:xfrm>
            <a:off x="2385946" y="35299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ja-JP" altLang="en-US" sz="28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最悪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9A32B9-BC0D-0FE8-FECB-CA805923BB67}"/>
              </a:ext>
            </a:extLst>
          </p:cNvPr>
          <p:cNvSpPr txBox="1"/>
          <p:nvPr/>
        </p:nvSpPr>
        <p:spPr>
          <a:xfrm>
            <a:off x="8903243" y="35299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ja-JP" altLang="en-US" sz="28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最高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1C90AF-BC00-8D34-B758-241B86C74758}"/>
              </a:ext>
            </a:extLst>
          </p:cNvPr>
          <p:cNvSpPr txBox="1"/>
          <p:nvPr/>
        </p:nvSpPr>
        <p:spPr>
          <a:xfrm>
            <a:off x="1448508" y="4052919"/>
            <a:ext cx="2777685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スマホコーディング</a:t>
            </a:r>
            <a:endParaRPr kumimoji="1" lang="en-US" altLang="ja-JP" sz="20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貧弱な </a:t>
            </a:r>
            <a:r>
              <a:rPr kumimoji="1" lang="en-US" altLang="ja-JP" sz="20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Wi-Fi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満員電車からの参加</a:t>
            </a:r>
            <a:endParaRPr kumimoji="1" lang="en-US" altLang="ja-JP" sz="20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徹夜</a:t>
            </a:r>
            <a:endParaRPr kumimoji="1" lang="en-US" altLang="ja-JP" sz="20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C3470B-EE61-104E-0757-FBC1B3D0ED7A}"/>
              </a:ext>
            </a:extLst>
          </p:cNvPr>
          <p:cNvSpPr txBox="1"/>
          <p:nvPr/>
        </p:nvSpPr>
        <p:spPr>
          <a:xfrm>
            <a:off x="7783257" y="4052919"/>
            <a:ext cx="3142781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最適化された </a:t>
            </a:r>
            <a:r>
              <a:rPr kumimoji="1" lang="en-US" altLang="ja-JP" sz="20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IDE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高速な通信回線</a:t>
            </a:r>
            <a:endParaRPr kumimoji="1" lang="en-US" altLang="ja-JP" sz="20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ja-JP" sz="20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Herman Miller </a:t>
            </a:r>
            <a:r>
              <a:rPr kumimoji="1" lang="ja-JP" altLang="en-US" sz="20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の椅子</a:t>
            </a:r>
            <a:endParaRPr kumimoji="1" lang="en-US" altLang="ja-JP" sz="20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20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お菓子食べ放題</a:t>
            </a:r>
            <a:endParaRPr kumimoji="1" lang="en-US" altLang="ja-JP" sz="20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499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4D101-6CC7-D895-C66B-4EE517B1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AtCoderPerformanceColorizer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C56D4C-DD5C-8A0F-67CF-0D526F37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838028" cy="101926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コンテストの成績ページを色付</a:t>
            </a:r>
            <a:r>
              <a:rPr lang="ja-JP" altLang="en-US" dirty="0"/>
              <a:t>け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5B976-FC8B-564C-4E0B-91A60152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F0BAC3-C8EF-C076-DC43-EFF4D2AF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21E3530-5CD4-CCA4-FE71-87C13170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763" y="3622766"/>
            <a:ext cx="5477940" cy="2351240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607C952-63AD-FC00-5EE9-F9FF96157CA2}"/>
              </a:ext>
            </a:extLst>
          </p:cNvPr>
          <p:cNvSpPr txBox="1">
            <a:spLocks/>
          </p:cNvSpPr>
          <p:nvPr/>
        </p:nvSpPr>
        <p:spPr>
          <a:xfrm>
            <a:off x="1154954" y="3622766"/>
            <a:ext cx="5010809" cy="24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2000" dirty="0"/>
              <a:t>🔗</a:t>
            </a:r>
            <a:r>
              <a:rPr lang="en-US" altLang="ja-JP" sz="2000" dirty="0">
                <a:hlinkClick r:id="rId3"/>
              </a:rPr>
              <a:t>https://greasyfork.org/ja/scripts/371693-atcoderperformancecolorizer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922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BE0BD-B433-A5E0-AF6A-6AC21B92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Time Limit Emphasizer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5D1F5D-3D1C-8735-5CC5-6C00EDDC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実行時間制限が </a:t>
            </a:r>
            <a:r>
              <a:rPr kumimoji="1" lang="en-US" altLang="ja-JP" dirty="0"/>
              <a:t>2sec </a:t>
            </a:r>
            <a:r>
              <a:rPr kumimoji="1" lang="ja-JP" altLang="en-US" dirty="0"/>
              <a:t>以外の場合に強調表示する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sz="2000" dirty="0"/>
              <a:t>🔗</a:t>
            </a:r>
            <a:r>
              <a:rPr lang="en-US" altLang="ja-JP" sz="2000" dirty="0">
                <a:hlinkClick r:id="rId2"/>
              </a:rPr>
              <a:t>https://greasyfork.org/ja/scripts/406381-time-limit-emphasizer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74C1-FA86-EE92-41BA-9A3BBB5A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06E482-D0DF-2032-8DFF-3F00F6F0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85BE745-4A79-577C-79BB-C7D7829EB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806" y="4542005"/>
            <a:ext cx="6184387" cy="14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15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36E1D-6071-A434-36EE-09E58873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</a:t>
            </a:r>
            <a:r>
              <a:rPr kumimoji="1" lang="en-US" altLang="ja-JP" dirty="0"/>
              <a:t>nline-judge-tools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E6C8D-8E6C-69E1-FAF2-D63E75EF3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3C46C4-CA1E-0390-6E59-67B0E774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B3F54A-88E0-8633-3C32-C168363E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7196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1FB87-8D63-1328-315B-6410B067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online-judge-tools 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D76C7-D20F-EF53-F41E-26754B92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35857" cy="3416300"/>
          </a:xfrm>
        </p:spPr>
        <p:txBody>
          <a:bodyPr/>
          <a:lstStyle/>
          <a:p>
            <a:r>
              <a:rPr kumimoji="1" lang="ja-JP" altLang="en-US" dirty="0"/>
              <a:t>様々なオンラインジャッジの問題を解くことを助けるツール</a:t>
            </a:r>
            <a:endParaRPr kumimoji="1" lang="en-US" altLang="ja-JP" dirty="0"/>
          </a:p>
          <a:p>
            <a:pPr lvl="1"/>
            <a:r>
              <a:rPr lang="en-US" altLang="ja-JP" dirty="0" err="1"/>
              <a:t>Kimiyuki</a:t>
            </a:r>
            <a:r>
              <a:rPr lang="en-US" altLang="ja-JP" dirty="0"/>
              <a:t> </a:t>
            </a:r>
            <a:r>
              <a:rPr lang="en-US" altLang="ja-JP" dirty="0" err="1"/>
              <a:t>Onaka</a:t>
            </a:r>
            <a:r>
              <a:rPr lang="en-US" altLang="ja-JP" dirty="0"/>
              <a:t> </a:t>
            </a:r>
            <a:r>
              <a:rPr lang="ja-JP" altLang="en-US" dirty="0"/>
              <a:t>さんを中心に開発されている </a:t>
            </a:r>
            <a:r>
              <a:rPr lang="en-US" altLang="ja-JP" dirty="0"/>
              <a:t>OSS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プログラムのテストや提出などを自動化できる</a:t>
            </a:r>
            <a:endParaRPr lang="en-US" altLang="ja-JP" dirty="0"/>
          </a:p>
          <a:p>
            <a:pPr lvl="1"/>
            <a:r>
              <a:rPr lang="ja-JP" altLang="en-US" dirty="0"/>
              <a:t>テストケースの自動生成やライブラリの</a:t>
            </a:r>
            <a:r>
              <a:rPr lang="en-US" altLang="ja-JP" dirty="0"/>
              <a:t>verify</a:t>
            </a:r>
            <a:r>
              <a:rPr lang="ja-JP" altLang="en-US" dirty="0"/>
              <a:t>の自動化も可能</a:t>
            </a:r>
            <a:endParaRPr lang="en-US" altLang="ja-JP" dirty="0"/>
          </a:p>
          <a:p>
            <a:r>
              <a:rPr kumimoji="1" lang="ja-JP" altLang="en-US" dirty="0"/>
              <a:t>いくつかのツールが存在する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CE229B-C28E-B6C4-8AF7-A0C2A163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859F25-BCEB-1F35-92C3-489E0152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381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A897F-737E-5CD9-29ED-3B291BFB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oj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138470-8D28-8468-E3AE-68E2A2F6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サンプルケースの取得、追加のテストケースの生成、テストの実行、コードの提出などを自動化できるツール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700072-6B8B-24B1-A097-4D88BBA0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FD28E7-15CB-CD2A-CF2C-42E4E714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73F9C23-7A2B-04AE-11C5-1661C7E1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31" y="3563212"/>
            <a:ext cx="4017938" cy="23211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9FB118-9021-D7BF-A955-D9607B293C7B}"/>
              </a:ext>
            </a:extLst>
          </p:cNvPr>
          <p:cNvSpPr txBox="1"/>
          <p:nvPr/>
        </p:nvSpPr>
        <p:spPr>
          <a:xfrm>
            <a:off x="1152258" y="5881182"/>
            <a:ext cx="8764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🔗</a:t>
            </a:r>
            <a:r>
              <a:rPr kumimoji="1" lang="en-US" altLang="ja-JP" sz="2000" dirty="0">
                <a:latin typeface="LINE Seed JP_OTF Regular" panose="02020500000000000000" pitchFamily="18" charset="-128"/>
                <a:ea typeface="LINE Seed JP_OTF Regular" panose="02020500000000000000" pitchFamily="18" charset="-128"/>
                <a:hlinkClick r:id="rId3"/>
              </a:rPr>
              <a:t>https://github.com/online-judge-tools/oj/tree/master</a:t>
            </a:r>
            <a:endParaRPr kumimoji="1" lang="ja-JP" altLang="en-US" sz="20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2831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35ED1-7DAA-027A-11F5-9934D861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74F51-C7F2-9243-0339-6DA9D4EC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template-generator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入出力パートやテストケースの自動生成を行う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verification-helper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ライブラリの </a:t>
            </a:r>
            <a:r>
              <a:rPr kumimoji="1" lang="en-US" altLang="ja-JP" dirty="0"/>
              <a:t>verify </a:t>
            </a:r>
            <a:r>
              <a:rPr kumimoji="1" lang="ja-JP" altLang="en-US" dirty="0"/>
              <a:t>を自動で行うツール</a:t>
            </a:r>
            <a:endParaRPr kumimoji="1" lang="en-US" altLang="ja-JP" dirty="0"/>
          </a:p>
          <a:p>
            <a:pPr lvl="1"/>
            <a:r>
              <a:rPr lang="ja-JP" altLang="en-US" dirty="0"/>
              <a:t>ドキュメントの自動生成など機能が豊富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A89660-CF0F-B017-709E-D1186920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1FA6F2-D93E-C708-756E-C6197A1E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4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26710-3F71-7A61-E7FB-11BC2CBE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WebApp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4E2068-7956-F9D4-0BDD-0568F8356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5CC298-0561-8A1E-4885-A35C4CBF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A6D9CB-B875-7225-B2D8-5A1AB4B6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lang="ja-JP" altLang="en-US" smtClean="0"/>
              <a:pPr/>
              <a:t>26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0796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F3626-5EA8-662D-91C3-ED59ADEF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AtCoder Clans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2C44B6-4844-5E86-A36C-BFB988FAF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07" y="2612208"/>
            <a:ext cx="10035785" cy="34163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ja-JP" dirty="0"/>
              <a:t>AtCoder</a:t>
            </a:r>
            <a:r>
              <a:rPr kumimoji="1" lang="ja-JP" altLang="en-US" dirty="0"/>
              <a:t>関連の非公式サービスなどがまとまっているサイト</a:t>
            </a:r>
            <a:endParaRPr lang="en-US" altLang="ja-JP" sz="8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/>
              <a:t>🔗</a:t>
            </a:r>
            <a:r>
              <a:rPr lang="en-US" altLang="ja-JP" sz="2000" dirty="0">
                <a:hlinkClick r:id="rId2"/>
              </a:rPr>
              <a:t>https://kato-hiro.github.io/AtCoderClans/</a:t>
            </a:r>
            <a:endParaRPr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ABBF92-CE7D-36C1-7FD6-9952B05C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33C6A9-91C8-936D-1C0C-0AF68C62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1DAE329-C155-5477-9E9E-9EE7583E4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073" y="3998106"/>
            <a:ext cx="6757851" cy="23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05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BCD95-981F-F660-23FE-DA922CC8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GRAPH×GRAPH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363B6-0D0B-CEFC-132A-05423718A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874349" cy="3416300"/>
          </a:xfrm>
        </p:spPr>
        <p:txBody>
          <a:bodyPr/>
          <a:lstStyle/>
          <a:p>
            <a:r>
              <a:rPr kumimoji="1" lang="ja-JP" altLang="en-US" dirty="0"/>
              <a:t>グラフ問題の入出力例を</a:t>
            </a:r>
            <a:r>
              <a:rPr lang="ja-JP" altLang="en-US" dirty="0"/>
              <a:t>コピペすると自動で</a:t>
            </a:r>
            <a:r>
              <a:rPr kumimoji="1" lang="ja-JP" altLang="en-US" dirty="0"/>
              <a:t>可視化してくれるサイト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様々な形式に対応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🔗</a:t>
            </a:r>
            <a:r>
              <a:rPr lang="en-US" altLang="ja-JP" sz="2000" dirty="0">
                <a:hlinkClick r:id="rId2"/>
              </a:rPr>
              <a:t>https://hello-world-494ec.firebaseapp.com/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F36C1-6AE4-D4C7-9F52-CA7316FE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FD7849-5C32-16B4-DDCF-90FFC019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05530CD-095E-1A7A-6133-136BFA8D1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010" y="2414685"/>
            <a:ext cx="2228530" cy="39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0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2299E-40D7-DE43-2A0B-FD9C480F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オンラインコンパイラ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7D8264-6BC5-9FD3-1FCA-AD5542AD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98" y="2603500"/>
            <a:ext cx="4882986" cy="341630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latin typeface="LINE Seed JP_OTF Bold" panose="02020700000000000000" pitchFamily="18" charset="-128"/>
                <a:ea typeface="LINE Seed JP_OTF Bold" panose="02020700000000000000" pitchFamily="18" charset="-128"/>
                <a:hlinkClick r:id="rId2"/>
              </a:rPr>
              <a:t>p</a:t>
            </a:r>
            <a:r>
              <a:rPr kumimoji="1" lang="en-US" altLang="ja-JP" dirty="0">
                <a:latin typeface="LINE Seed JP_OTF Bold" panose="02020700000000000000" pitchFamily="18" charset="-128"/>
                <a:ea typeface="LINE Seed JP_OTF Bold" panose="02020700000000000000" pitchFamily="18" charset="-128"/>
                <a:hlinkClick r:id="rId2"/>
              </a:rPr>
              <a:t>aiza.io</a:t>
            </a:r>
            <a:endParaRPr kumimoji="1" lang="en-US" altLang="ja-JP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 marL="0" indent="0">
              <a:buNone/>
            </a:pPr>
            <a:r>
              <a:rPr lang="en-US" altLang="ja-JP" sz="2000" dirty="0"/>
              <a:t>paiza</a:t>
            </a:r>
            <a:r>
              <a:rPr lang="ja-JP" altLang="en-US" sz="2000" dirty="0"/>
              <a:t> が運営するオンラインコンパイラ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様々な言語に対応している</a:t>
            </a:r>
            <a:endParaRPr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AF4BA2-CFD1-EDB2-69F9-75F6D2CB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889CF4-EEE1-017A-E2EB-F4544F90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D29E891-74B8-8687-F040-57F74B846998}"/>
              </a:ext>
            </a:extLst>
          </p:cNvPr>
          <p:cNvSpPr txBox="1">
            <a:spLocks/>
          </p:cNvSpPr>
          <p:nvPr/>
        </p:nvSpPr>
        <p:spPr>
          <a:xfrm>
            <a:off x="6016434" y="2603500"/>
            <a:ext cx="574461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dirty="0">
                <a:latin typeface="LINE Seed JP_OTF Bold" panose="02020700000000000000" pitchFamily="18" charset="-128"/>
                <a:ea typeface="LINE Seed JP_OTF Bold" panose="02020700000000000000" pitchFamily="18" charset="-128"/>
                <a:hlinkClick r:id="rId3"/>
              </a:rPr>
              <a:t>Wandbox</a:t>
            </a:r>
            <a:endParaRPr lang="en-US" altLang="ja-JP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 marL="0" indent="0">
              <a:buFont typeface="Wingdings 3" charset="2"/>
              <a:buNone/>
            </a:pPr>
            <a:r>
              <a:rPr lang="ja-JP" altLang="en-US" sz="2000" dirty="0"/>
              <a:t>プログラムの共有が可能</a:t>
            </a:r>
            <a:endParaRPr lang="en-US" altLang="ja-JP" sz="2000" dirty="0"/>
          </a:p>
          <a:p>
            <a:pPr marL="0" indent="0">
              <a:buFont typeface="Wingdings 3" charset="2"/>
              <a:buNone/>
            </a:pPr>
            <a:r>
              <a:rPr lang="ja-JP" altLang="en-US" sz="2000" dirty="0"/>
              <a:t>特に </a:t>
            </a:r>
            <a:r>
              <a:rPr lang="en-US" altLang="ja-JP" sz="2000" dirty="0"/>
              <a:t>C++ </a:t>
            </a:r>
            <a:r>
              <a:rPr lang="ja-JP" altLang="en-US" sz="2000" dirty="0"/>
              <a:t>に強くオプションを自由に設定できる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F6165AC-B8CF-8DE0-472E-039BCC95A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191" y="4088450"/>
            <a:ext cx="3573800" cy="260818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7243198-C598-4A81-146E-710178EAA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029" y="4086637"/>
            <a:ext cx="2983419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D9032-6497-C494-F59E-B2062954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改善可能な参加環境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1AB6F-8DB0-444E-52F3-9106DA05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07" y="2594262"/>
            <a:ext cx="10310329" cy="3797576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より快適な競プロ生活</a:t>
            </a:r>
            <a:r>
              <a:rPr lang="ja-JP" altLang="en-US" sz="2400" dirty="0"/>
              <a:t>のために手軽に</a:t>
            </a:r>
            <a:r>
              <a:rPr kumimoji="1" lang="ja-JP" altLang="en-US" sz="2400" dirty="0"/>
              <a:t>改善できる部分は何か？</a:t>
            </a:r>
            <a:endParaRPr kumimoji="1" lang="en-US" altLang="ja-JP" sz="2400" dirty="0"/>
          </a:p>
          <a:p>
            <a:r>
              <a:rPr lang="ja-JP" altLang="en-US" sz="2400" dirty="0"/>
              <a:t>一般に物理的な改善は様々な理由で難しいことが多い</a:t>
            </a:r>
            <a:endParaRPr lang="en-US" altLang="ja-JP" sz="2400" dirty="0"/>
          </a:p>
          <a:p>
            <a:pPr lvl="1"/>
            <a:r>
              <a:rPr kumimoji="1" lang="ja-JP" altLang="en-US" sz="2000" dirty="0"/>
              <a:t>高性能なパソコンの購入</a:t>
            </a:r>
            <a:r>
              <a:rPr lang="ja-JP" altLang="en-US" sz="2000" dirty="0"/>
              <a:t>や通信環境の改善、競プロに最適化した生活習慣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lang="ja-JP" altLang="en-US" sz="2400" dirty="0"/>
              <a:t>ソフトウェア面での改善は比較的手軽に行うことができる</a:t>
            </a:r>
            <a:endParaRPr lang="en-US" altLang="ja-JP" sz="2400" dirty="0"/>
          </a:p>
          <a:p>
            <a:pPr lvl="1"/>
            <a:r>
              <a:rPr kumimoji="1" lang="en-US" altLang="ja-JP" sz="2000" dirty="0"/>
              <a:t>IDE</a:t>
            </a:r>
            <a:r>
              <a:rPr lang="ja-JP" altLang="en-US" sz="2000" dirty="0"/>
              <a:t>の設定や </a:t>
            </a:r>
            <a:r>
              <a:rPr lang="en-US" altLang="ja-JP" sz="2000" dirty="0"/>
              <a:t>chrome </a:t>
            </a:r>
            <a:r>
              <a:rPr lang="ja-JP" altLang="en-US" sz="2000" dirty="0"/>
              <a:t>の拡張機能、便利な外部サイトの利用など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1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98CAF-D845-7BC8-557A-9E06E4BB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E89B4B-2998-AE7B-1EDC-1BDE1D91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284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AD379-B63B-61EE-300E-180D2E17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標準ライブラリ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F97E38-576A-0469-A1CA-AAF2A57D4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72A0B7-9A6F-7ED3-7638-6FDDB125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31C8A8-4A1F-1F26-BBF6-F2C37AE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lang="ja-JP" altLang="en-US" smtClean="0"/>
              <a:pPr/>
              <a:t>30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228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B0875-811E-75F5-230B-FE90A2FE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logging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32C442-95FD-82CB-4F31-AB3737B6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07" y="2603501"/>
            <a:ext cx="10035785" cy="3416300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通常</a:t>
            </a:r>
            <a:r>
              <a:rPr kumimoji="1" lang="ja-JP" altLang="en-US" dirty="0"/>
              <a:t>はソフトウェア上で起こるイベントを追跡するために使用される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セットアップの完了</a:t>
            </a:r>
            <a:r>
              <a:rPr lang="ja-JP" altLang="en-US" dirty="0"/>
              <a:t>や</a:t>
            </a:r>
            <a:r>
              <a:rPr kumimoji="1" lang="ja-JP" altLang="en-US" dirty="0"/>
              <a:t>通信の失敗などを通知する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print</a:t>
            </a:r>
            <a:r>
              <a:rPr lang="ja-JP" altLang="en-US" dirty="0"/>
              <a:t>デバッグのように出力先に </a:t>
            </a:r>
            <a:r>
              <a:rPr lang="en-US" altLang="ja-JP" dirty="0" err="1"/>
              <a:t>sys.stderr</a:t>
            </a:r>
            <a:r>
              <a:rPr lang="en-US" altLang="ja-JP" dirty="0"/>
              <a:t> </a:t>
            </a:r>
            <a:r>
              <a:rPr lang="ja-JP" altLang="en-US" dirty="0"/>
              <a:t>を指定する必要がない</a:t>
            </a:r>
            <a:endParaRPr lang="en-US" altLang="ja-JP" dirty="0"/>
          </a:p>
          <a:p>
            <a:pPr lvl="1"/>
            <a:r>
              <a:rPr lang="ja-JP" altLang="en-US" dirty="0"/>
              <a:t>デフォルトでエラー出力に出力される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2065A3-84E0-8855-3CE4-33EA0311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964AF9-F71F-C0D0-CBFD-1491F446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865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12408-654A-ABDC-82E4-18F1AFD4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816A6-622B-C407-E34C-E1F2EEBE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07" y="2603500"/>
            <a:ext cx="10112632" cy="3416300"/>
          </a:xfrm>
        </p:spPr>
        <p:txBody>
          <a:bodyPr/>
          <a:lstStyle/>
          <a:p>
            <a:r>
              <a:rPr lang="en-US" altLang="ja-JP" dirty="0"/>
              <a:t>print </a:t>
            </a:r>
            <a:r>
              <a:rPr lang="ja-JP" altLang="en-US" dirty="0"/>
              <a:t>と同じように出力可能</a:t>
            </a:r>
            <a:endParaRPr lang="en-US" altLang="ja-JP" dirty="0"/>
          </a:p>
          <a:p>
            <a:pPr lvl="1"/>
            <a:r>
              <a:rPr lang="ja-JP" altLang="en-US" dirty="0"/>
              <a:t>デフォルトでは </a:t>
            </a:r>
            <a:r>
              <a:rPr lang="en-US" altLang="ja-JP" dirty="0"/>
              <a:t>info, debug </a:t>
            </a:r>
            <a:r>
              <a:rPr lang="ja-JP" altLang="en-US" dirty="0"/>
              <a:t>レベルは出力されない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6B7EE4-35CF-DF03-A3BA-1AC9DD5B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D5A79-FD10-C874-467B-1BCF35C6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32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E56D681-AFA2-21E7-4444-C62328E6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756" y="3644554"/>
            <a:ext cx="6302487" cy="2000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0FDB1D-2825-1B75-ACC8-0E2C8A90F149}"/>
              </a:ext>
            </a:extLst>
          </p:cNvPr>
          <p:cNvSpPr txBox="1"/>
          <p:nvPr/>
        </p:nvSpPr>
        <p:spPr>
          <a:xfrm>
            <a:off x="1078105" y="5744154"/>
            <a:ext cx="1003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詳しい使い方</a:t>
            </a:r>
            <a:r>
              <a:rPr kumimoji="1" lang="en-US" altLang="ja-JP" sz="24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: </a:t>
            </a:r>
            <a:r>
              <a:rPr kumimoji="1" lang="en-US" altLang="ja-JP" sz="2400" dirty="0">
                <a:latin typeface="LINE Seed JP_OTF Regular" panose="02020500000000000000" pitchFamily="18" charset="-128"/>
                <a:ea typeface="LINE Seed JP_OTF Regular" panose="02020500000000000000" pitchFamily="18" charset="-128"/>
                <a:hlinkClick r:id="rId3"/>
              </a:rPr>
              <a:t>https://docs.python.org/ja/3/howto/logging.html</a:t>
            </a:r>
            <a:endParaRPr kumimoji="1" lang="ja-JP" altLang="en-US" sz="24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154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0D9FE-FDF8-7421-D410-B2722D2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EE5FEE-C823-0FCC-1420-3873E0AEE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F9718-097D-95ED-6FA1-04163B1C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68C1DA-742B-ACC6-5671-5C4E55CC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lang="ja-JP" altLang="en-US" smtClean="0"/>
              <a:pPr/>
              <a:t>33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731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A6A57-1B40-EB31-94F4-ED198F44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FFA0EE-219A-B38F-4B31-8A2557984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07" y="2603500"/>
            <a:ext cx="10035785" cy="3416300"/>
          </a:xfrm>
        </p:spPr>
        <p:txBody>
          <a:bodyPr/>
          <a:lstStyle/>
          <a:p>
            <a:r>
              <a:rPr lang="ja-JP" altLang="en-US" dirty="0"/>
              <a:t>快適な競プロ生活のために、改善できる部分はどんどん改善していきましょう！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ただし </a:t>
            </a:r>
            <a:r>
              <a:rPr lang="en-US" altLang="ja-JP" dirty="0"/>
              <a:t>ICPC</a:t>
            </a:r>
            <a:r>
              <a:rPr lang="ja-JP" altLang="en-US" dirty="0"/>
              <a:t> など参加環境が制限（強制）される場合もあるので、慣れすぎは注意が必要かも</a:t>
            </a:r>
            <a:endParaRPr lang="en-US" altLang="ja-JP" dirty="0"/>
          </a:p>
          <a:p>
            <a:pPr lvl="1"/>
            <a:r>
              <a:rPr lang="ja-JP" altLang="en-US" dirty="0"/>
              <a:t>実力をあげるための改善はどんどん行うべき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A79458-1568-0C4E-A6DD-6A5D07E7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3BD732-D7D6-670A-EDD3-7A51F2DA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3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5577B-12E9-6C05-4E75-F800B823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C0F086-E295-30AA-F8EB-6B2997725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8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400" dirty="0"/>
              <a:t>実行環境について</a:t>
            </a:r>
            <a:endParaRPr kumimoji="1" lang="en-US" altLang="ja-JP" sz="24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400" dirty="0"/>
              <a:t>Chrome </a:t>
            </a:r>
            <a:r>
              <a:rPr kumimoji="1" lang="ja-JP" altLang="en-US" sz="2400" dirty="0"/>
              <a:t>の拡張機能</a:t>
            </a:r>
            <a:endParaRPr lang="en-US" altLang="ja-JP" sz="2400" dirty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ja-JP" sz="2000" dirty="0"/>
              <a:t>Chrome </a:t>
            </a:r>
            <a:r>
              <a:rPr kumimoji="1" lang="ja-JP" altLang="en-US" sz="2000" dirty="0"/>
              <a:t>ウェブストア</a:t>
            </a:r>
            <a:endParaRPr kumimoji="1" lang="en-US" altLang="ja-JP" sz="20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000" dirty="0" err="1"/>
              <a:t>UserScript</a:t>
            </a:r>
            <a:endParaRPr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/>
              <a:t>o</a:t>
            </a:r>
            <a:r>
              <a:rPr kumimoji="1" lang="en-US" altLang="ja-JP" sz="2400" dirty="0"/>
              <a:t>nline-judge-tools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/>
              <a:t>WebApp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/>
              <a:t>Python</a:t>
            </a:r>
            <a:r>
              <a:rPr lang="ja-JP" altLang="en-US" sz="2400" dirty="0"/>
              <a:t>標準ライブラリ</a:t>
            </a:r>
            <a:endParaRPr lang="en-US" altLang="ja-JP" sz="24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400" dirty="0"/>
              <a:t>まとめ</a:t>
            </a:r>
            <a:endParaRPr lang="en-US" altLang="ja-JP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5A851E-15D7-0853-D061-72B2E565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4B3CCB-ABFE-B50B-BEAD-FBBEA98D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14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8220D-4FE1-59E4-B588-F0D84020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実行環境について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F171DF-E190-1851-FFFC-60D41B9B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0D6BF5-2695-C85B-EEEF-FFAB399E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378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4E0CE-4565-85C3-1378-A93BFEC6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	Windows Subsystem for Linux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739B40-3AFA-3DE9-7F8B-80D7A709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9498151" cy="3416300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Windows </a:t>
            </a:r>
            <a:r>
              <a:rPr kumimoji="1" lang="ja-JP" altLang="en-US" sz="2400" dirty="0"/>
              <a:t>の場合は </a:t>
            </a:r>
            <a:r>
              <a:rPr kumimoji="1" lang="en-US" altLang="ja-JP" sz="2400" dirty="0"/>
              <a:t>WSL </a:t>
            </a:r>
            <a:r>
              <a:rPr kumimoji="1" lang="ja-JP" altLang="en-US" sz="2400" dirty="0"/>
              <a:t>を利用するべき</a:t>
            </a:r>
            <a:endParaRPr kumimoji="1" lang="en-US" altLang="ja-JP" sz="2400" dirty="0"/>
          </a:p>
          <a:p>
            <a:pPr lvl="1"/>
            <a:r>
              <a:rPr lang="en-US" altLang="ja-JP" sz="2000" dirty="0"/>
              <a:t>Windows Subsystem for Linux (WSL) </a:t>
            </a:r>
            <a:r>
              <a:rPr lang="ja-JP" altLang="en-US" sz="2000" dirty="0"/>
              <a:t>とは、</a:t>
            </a:r>
            <a:r>
              <a:rPr lang="en-US" altLang="ja-JP" sz="2000" dirty="0"/>
              <a:t>Linux</a:t>
            </a:r>
            <a:r>
              <a:rPr lang="ja-JP" altLang="en-US" sz="2000" dirty="0"/>
              <a:t>のプログラムを</a:t>
            </a:r>
            <a:r>
              <a:rPr lang="en-US" altLang="ja-JP" sz="2000" dirty="0"/>
              <a:t>Windows 10/11</a:t>
            </a:r>
            <a:r>
              <a:rPr lang="ja-JP" altLang="en-US" sz="2000" dirty="0"/>
              <a:t>および</a:t>
            </a:r>
            <a:r>
              <a:rPr lang="en-US" altLang="ja-JP" sz="2000" dirty="0"/>
              <a:t>Windows Server</a:t>
            </a:r>
            <a:r>
              <a:rPr lang="ja-JP" altLang="en-US" sz="2000" dirty="0"/>
              <a:t>上で実行するための仕組みである。</a:t>
            </a:r>
            <a:r>
              <a:rPr lang="en-US" altLang="ja-JP" sz="2000" dirty="0"/>
              <a:t>(Wikipedia </a:t>
            </a:r>
            <a:r>
              <a:rPr lang="ja-JP" altLang="en-US" sz="2000" dirty="0"/>
              <a:t>より引用</a:t>
            </a:r>
            <a:r>
              <a:rPr lang="en-US" altLang="ja-JP" sz="2000" dirty="0"/>
              <a:t>)</a:t>
            </a:r>
          </a:p>
          <a:p>
            <a:endParaRPr lang="en-US" altLang="ja-JP" sz="2400" dirty="0"/>
          </a:p>
          <a:p>
            <a:r>
              <a:rPr lang="ja-JP" altLang="en-US" sz="2400" dirty="0">
                <a:hlinkClick r:id="rId2"/>
              </a:rPr>
              <a:t>碧黴さんの記事</a:t>
            </a:r>
            <a:r>
              <a:rPr lang="ja-JP" altLang="en-US" sz="2400" dirty="0"/>
              <a:t>が分かりやすい</a:t>
            </a:r>
            <a:endParaRPr lang="en-US" altLang="ja-JP" sz="2400" dirty="0"/>
          </a:p>
          <a:p>
            <a:pPr lvl="1"/>
            <a:r>
              <a:rPr lang="ja-JP" altLang="en-US" sz="2000" dirty="0"/>
              <a:t>東北大学競プロサークルの元代表で</a:t>
            </a:r>
            <a:r>
              <a:rPr lang="ja-JP" altLang="en-US" sz="2000" dirty="0">
                <a:hlinkClick r:id="rId3"/>
              </a:rPr>
              <a:t>銀髪本</a:t>
            </a:r>
            <a:r>
              <a:rPr lang="ja-JP" altLang="en-US" sz="2000" dirty="0"/>
              <a:t>の著者</a:t>
            </a:r>
            <a:endParaRPr lang="en-US" altLang="ja-JP" sz="2000" dirty="0"/>
          </a:p>
          <a:p>
            <a:pPr lvl="2"/>
            <a:r>
              <a:rPr lang="ja-JP" altLang="en-US" sz="1600" dirty="0"/>
              <a:t>銀髪本おすすめです（余談）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094EBC-BDD0-6C45-4CBF-BEB6BA95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F9DDC8-985A-CB1F-3384-D9869452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6CF372A-1BD8-46A1-5118-E3C8389B9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39" y="395343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0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E2AFD-CABC-30D5-112A-EB5555E7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Chrome </a:t>
            </a:r>
            <a:r>
              <a:rPr kumimoji="1" lang="ja-JP" altLang="en-US" dirty="0"/>
              <a:t>の拡張機能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DD49A-D44B-8B5B-5E8C-9666DBDF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2023/9/9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F04E4A-0D84-F3AE-0A31-794767C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65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1E5B0-40F5-D777-84B9-53AF83A9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Comfortable </a:t>
            </a:r>
            <a:r>
              <a:rPr kumimoji="1" lang="en-US" altLang="ja-JP" dirty="0" err="1"/>
              <a:t>Atcoder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5E6CF-9D13-32FE-41C0-36D8B9AA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0773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3000" dirty="0"/>
              <a:t>様々な機能を持つ拡張機能</a:t>
            </a:r>
            <a:endParaRPr kumimoji="1" lang="en-US" altLang="ja-JP" sz="12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600" dirty="0"/>
              <a:t>提出結果の通知</a:t>
            </a:r>
            <a:endParaRPr kumimoji="1" lang="en-US" altLang="ja-JP" sz="26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600" dirty="0"/>
              <a:t>新しい </a:t>
            </a:r>
            <a:r>
              <a:rPr lang="en-US" altLang="ja-JP" sz="2600" dirty="0"/>
              <a:t>clar </a:t>
            </a:r>
            <a:r>
              <a:rPr lang="ja-JP" altLang="en-US" sz="2600" dirty="0"/>
              <a:t>の通知</a:t>
            </a:r>
            <a:endParaRPr kumimoji="1" lang="en-US" altLang="ja-JP" sz="26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600" dirty="0"/>
              <a:t>問題のドロップダウンリスト</a:t>
            </a:r>
            <a:endParaRPr kumimoji="1" lang="en-US" altLang="ja-JP" sz="26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600" dirty="0"/>
              <a:t>特定の言語での提出時に警告</a:t>
            </a:r>
            <a:endParaRPr lang="en-US" altLang="ja-JP" sz="2600" dirty="0"/>
          </a:p>
          <a:p>
            <a:pPr marL="514350" indent="-514350">
              <a:buFont typeface="+mj-lt"/>
              <a:buAutoNum type="arabicPeriod"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000" dirty="0"/>
              <a:t>🔗</a:t>
            </a:r>
            <a:r>
              <a:rPr lang="en-US" altLang="ja-JP" sz="2000" dirty="0">
                <a:hlinkClick r:id="rId2"/>
              </a:rPr>
              <a:t>https://chrome.google.com/webstore/detail/comfortable-atcoder/ipmmkccdccnephfilbjdnmnfcbopbpaj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9AA104-4760-0DB5-C06D-2FE3E427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41069B-DD0E-EFB5-693A-ACFB0650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3" name="図 12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5B8C7532-9737-A6D5-A42F-BC07D12B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11" y="2509524"/>
            <a:ext cx="3788229" cy="2367643"/>
          </a:xfrm>
          <a:prstGeom prst="rect">
            <a:avLst/>
          </a:prstGeom>
        </p:spPr>
      </p:pic>
      <p:pic>
        <p:nvPicPr>
          <p:cNvPr id="15" name="図 14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68A306CF-2003-4031-F2FC-D076D1DE9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13" y="4177343"/>
            <a:ext cx="3411390" cy="21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9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86BDF-F117-29E3-41D6-E333F2FC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AtCoder Color Mark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F8A640-4A0B-57C8-7BFE-0BFCCB0C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898876" cy="357486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TopCoder </a:t>
            </a:r>
            <a:r>
              <a:rPr kumimoji="1" lang="ja-JP" altLang="en-US" dirty="0"/>
              <a:t>仕様の順位表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順位表が視覚的に見やすくなる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🔗</a:t>
            </a:r>
            <a:r>
              <a:rPr kumimoji="1" lang="en-US" altLang="ja-JP" sz="2000" dirty="0">
                <a:hlinkClick r:id="rId2"/>
              </a:rPr>
              <a:t>https://chrome.google.com/webstore/detail/atcoder-color-mark/dogcmibkiolcdafifopmnghhlajpbmga</a:t>
            </a:r>
            <a:endParaRPr kumimoji="1"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5FB196-9C93-96BB-1926-28787177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A2A9CE-0BA9-0E8D-2322-945EE3F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F8DD-C027-4409-95A7-6045E88BC3CA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711503F-262A-AA6F-AE13-3FE6982A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830" y="2603500"/>
            <a:ext cx="4657662" cy="35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53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759</TotalTime>
  <Words>1106</Words>
  <Application>Microsoft Office PowerPoint</Application>
  <PresentationFormat>ワイド画面</PresentationFormat>
  <Paragraphs>230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3" baseType="lpstr">
      <vt:lpstr>LINE Seed JP OTF ExtraBold</vt:lpstr>
      <vt:lpstr>LINE Seed JP_OTF Bold</vt:lpstr>
      <vt:lpstr>LINE Seed JP_OTF Regular</vt:lpstr>
      <vt:lpstr>游ゴシック</vt:lpstr>
      <vt:lpstr>Arial</vt:lpstr>
      <vt:lpstr>Century Gothic</vt:lpstr>
      <vt:lpstr>Wingdings</vt:lpstr>
      <vt:lpstr>Wingdings 3</vt:lpstr>
      <vt:lpstr>イオン ボードルーム</vt:lpstr>
      <vt:lpstr>快適な競プロ生活を目指して</vt:lpstr>
      <vt:lpstr>はじめに</vt:lpstr>
      <vt:lpstr>改善可能な参加環境</vt:lpstr>
      <vt:lpstr>目次</vt:lpstr>
      <vt:lpstr>実行環境について</vt:lpstr>
      <vt:lpstr> Windows Subsystem for Linux</vt:lpstr>
      <vt:lpstr>Chrome の拡張機能</vt:lpstr>
      <vt:lpstr>Comfortable Atcoder</vt:lpstr>
      <vt:lpstr>AtCoder Color Mark</vt:lpstr>
      <vt:lpstr>AtCoder Calendar</vt:lpstr>
      <vt:lpstr>Reload All Tabs</vt:lpstr>
      <vt:lpstr>UserScript</vt:lpstr>
      <vt:lpstr>Tempermonkey</vt:lpstr>
      <vt:lpstr>ac-predictor</vt:lpstr>
      <vt:lpstr>AtCoder TestCase Extension</vt:lpstr>
      <vt:lpstr>AtCoder Easy Test v2</vt:lpstr>
      <vt:lpstr>AtCoderLanguageButtons</vt:lpstr>
      <vt:lpstr>AtCoderStandingsAnalysis</vt:lpstr>
      <vt:lpstr>AtCoder Submission User Colorizer</vt:lpstr>
      <vt:lpstr>AtCoderPerformanceColorizer</vt:lpstr>
      <vt:lpstr>Time Limit Emphasizer</vt:lpstr>
      <vt:lpstr>online-judge-tools</vt:lpstr>
      <vt:lpstr>online-judge-tools とは？</vt:lpstr>
      <vt:lpstr>oj</vt:lpstr>
      <vt:lpstr>その他ツール</vt:lpstr>
      <vt:lpstr>WebApp</vt:lpstr>
      <vt:lpstr>AtCoder Clans</vt:lpstr>
      <vt:lpstr>GRAPH×GRAPH</vt:lpstr>
      <vt:lpstr>オンラインコンパイラ</vt:lpstr>
      <vt:lpstr>Python標準ライブラリ</vt:lpstr>
      <vt:lpstr>logging</vt:lpstr>
      <vt:lpstr>使い方</vt:lpstr>
      <vt:lpstr>まとめ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快適な競プロ生活を目指して</dc:title>
  <dc:creator>佐藤京也</dc:creator>
  <cp:lastModifiedBy>佐藤京也</cp:lastModifiedBy>
  <cp:revision>9</cp:revision>
  <dcterms:created xsi:type="dcterms:W3CDTF">2023-09-06T06:28:34Z</dcterms:created>
  <dcterms:modified xsi:type="dcterms:W3CDTF">2023-09-09T05:30:38Z</dcterms:modified>
</cp:coreProperties>
</file>