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8" autoAdjust="0"/>
    <p:restoredTop sz="94667" autoAdjust="0"/>
  </p:normalViewPr>
  <p:slideViewPr>
    <p:cSldViewPr snapToGrid="0">
      <p:cViewPr varScale="1">
        <p:scale>
          <a:sx n="104" d="100"/>
          <a:sy n="104" d="100"/>
        </p:scale>
        <p:origin x="5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01815-B3A0-49B3-8634-A4CE7A8743E5}" type="datetimeFigureOut">
              <a:rPr kumimoji="1" lang="ja-JP" altLang="en-US" smtClean="0"/>
              <a:t>2022/7/1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A7713-F457-4129-92D7-6E50C7363EBF}" type="slidenum">
              <a:rPr kumimoji="1" lang="ja-JP" altLang="en-US" smtClean="0"/>
              <a:t>‹#›</a:t>
            </a:fld>
            <a:endParaRPr kumimoji="1" lang="ja-JP" altLang="en-US"/>
          </a:p>
        </p:txBody>
      </p:sp>
    </p:spTree>
    <p:extLst>
      <p:ext uri="{BB962C8B-B14F-4D97-AF65-F5344CB8AC3E}">
        <p14:creationId xmlns:p14="http://schemas.microsoft.com/office/powerpoint/2010/main" val="29876909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DB7C6-B86F-8239-D0E3-CDD63DAC420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6EE861-4A82-825B-7BA6-52ACA9ED6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D7811B-7BC3-B822-908E-7CD3AF3559F5}"/>
              </a:ext>
            </a:extLst>
          </p:cNvPr>
          <p:cNvSpPr>
            <a:spLocks noGrp="1"/>
          </p:cNvSpPr>
          <p:nvPr>
            <p:ph type="dt" sz="half" idx="10"/>
          </p:nvPr>
        </p:nvSpPr>
        <p:spPr/>
        <p:txBody>
          <a:bodyPr/>
          <a:lstStyle/>
          <a:p>
            <a:fld id="{E391879E-36E6-4B7B-9B14-93A394A9531A}"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DEB20416-446E-AA11-E651-AA909D5FA1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58CFA9-658F-5274-74D0-4273D6EF85DA}"/>
              </a:ext>
            </a:extLst>
          </p:cNvPr>
          <p:cNvSpPr>
            <a:spLocks noGrp="1"/>
          </p:cNvSpPr>
          <p:nvPr>
            <p:ph type="sldNum" sz="quarter" idx="12"/>
          </p:nvPr>
        </p:nvSpPr>
        <p:spPr/>
        <p:txBody>
          <a:bodyPr/>
          <a:lstStyle>
            <a:lvl1pPr>
              <a:defRPr sz="1600"/>
            </a:lvl1pPr>
          </a:lstStyle>
          <a:p>
            <a:fld id="{9FF7C243-7F9F-47A9-91AA-0328B902A074}" type="slidenum">
              <a:rPr lang="ja-JP" altLang="en-US" smtClean="0"/>
              <a:pPr/>
              <a:t>‹#›</a:t>
            </a:fld>
            <a:endParaRPr lang="ja-JP" altLang="en-US" dirty="0"/>
          </a:p>
        </p:txBody>
      </p:sp>
    </p:spTree>
    <p:extLst>
      <p:ext uri="{BB962C8B-B14F-4D97-AF65-F5344CB8AC3E}">
        <p14:creationId xmlns:p14="http://schemas.microsoft.com/office/powerpoint/2010/main" val="352132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22460-5ECF-6B4E-F60B-CF901F77D7D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73216D7-E4E2-561C-B90C-14D6248D81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1050B1-0B9C-1251-7832-CFA8068E1C2C}"/>
              </a:ext>
            </a:extLst>
          </p:cNvPr>
          <p:cNvSpPr>
            <a:spLocks noGrp="1"/>
          </p:cNvSpPr>
          <p:nvPr>
            <p:ph type="dt" sz="half" idx="10"/>
          </p:nvPr>
        </p:nvSpPr>
        <p:spPr/>
        <p:txBody>
          <a:bodyPr/>
          <a:lstStyle/>
          <a:p>
            <a:fld id="{628CE7F9-016B-47BA-85CE-9F4944BD070B}"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BE7ED1A7-9312-E375-97D1-2B03882F68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C3B3E4-9EB3-F032-64EF-0A51CA0DFE48}"/>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08169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0E4D25-AB78-1C27-5B6C-ECE93372A6A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09E050-E30B-C678-2923-2208ABF297A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ED7726-E964-3B92-7ED6-C5B5C265AE3F}"/>
              </a:ext>
            </a:extLst>
          </p:cNvPr>
          <p:cNvSpPr>
            <a:spLocks noGrp="1"/>
          </p:cNvSpPr>
          <p:nvPr>
            <p:ph type="dt" sz="half" idx="10"/>
          </p:nvPr>
        </p:nvSpPr>
        <p:spPr/>
        <p:txBody>
          <a:bodyPr/>
          <a:lstStyle/>
          <a:p>
            <a:fld id="{22A4CDD0-E0CC-4400-AE68-30918CD4C69B}"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1AF3935B-0C38-05AB-2055-23A7AE0E7F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10FCD1-1CB3-A58B-C40A-97449AD9C38E}"/>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19444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AD083-F528-3EED-3B12-40B26AFEB6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37CB6F-5D9F-6180-EDBF-BDB3ECD5B98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292F71-973A-5D62-3F4E-9243D5C288D5}"/>
              </a:ext>
            </a:extLst>
          </p:cNvPr>
          <p:cNvSpPr>
            <a:spLocks noGrp="1"/>
          </p:cNvSpPr>
          <p:nvPr>
            <p:ph type="dt" sz="half" idx="10"/>
          </p:nvPr>
        </p:nvSpPr>
        <p:spPr/>
        <p:txBody>
          <a:bodyPr/>
          <a:lstStyle/>
          <a:p>
            <a:fld id="{BA20187A-3C34-476D-BD5E-82FC0E4D0528}"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593C9D1F-9333-CFD9-A656-8BD1C71733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E0ECAA-9818-AAF2-746A-2DF5E5F9BCBA}"/>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246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44D6D-DAFB-BECC-F4B7-CC5189A3CF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185292-D580-E093-9ADA-EAA17D750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C51D53B-500F-D12D-032E-23A19ED97571}"/>
              </a:ext>
            </a:extLst>
          </p:cNvPr>
          <p:cNvSpPr>
            <a:spLocks noGrp="1"/>
          </p:cNvSpPr>
          <p:nvPr>
            <p:ph type="dt" sz="half" idx="10"/>
          </p:nvPr>
        </p:nvSpPr>
        <p:spPr/>
        <p:txBody>
          <a:bodyPr/>
          <a:lstStyle/>
          <a:p>
            <a:fld id="{43690131-3F22-4214-8FB8-8C702AE74CF1}"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75B4362C-9E16-FDBF-AC97-68777DE6D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9B1C68-3DE8-7CFF-C04C-403765FA8B83}"/>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14297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A434E-149B-46A3-7CA5-A8F912E60F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200783-659F-5FC5-31FA-6174C596B8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7682F2E-0B16-3D34-6995-8FC2DFA809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B66EE55-A155-9E65-F68A-B96E6055F18A}"/>
              </a:ext>
            </a:extLst>
          </p:cNvPr>
          <p:cNvSpPr>
            <a:spLocks noGrp="1"/>
          </p:cNvSpPr>
          <p:nvPr>
            <p:ph type="dt" sz="half" idx="10"/>
          </p:nvPr>
        </p:nvSpPr>
        <p:spPr/>
        <p:txBody>
          <a:bodyPr/>
          <a:lstStyle/>
          <a:p>
            <a:fld id="{31E679CF-AB60-4D8E-84E6-D176A15CDED2}"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34C35C6C-D91C-AB59-E6F9-603DD61F70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2E477F-F0A5-1D1F-3EDC-FE2E418FDB3A}"/>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76786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DAD6D-2EC0-7489-F156-3EA37C2734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76C3BA-887D-8EAF-F206-EEA4A3369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BEBA1BF-27CE-8F89-CC4A-18B960191C0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84053C-6299-79E8-1BAB-3D05CD6B3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23C193-3949-D024-A8D7-57A6C617856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CCB719-EF07-23EB-2826-8CB9F9D1F8A7}"/>
              </a:ext>
            </a:extLst>
          </p:cNvPr>
          <p:cNvSpPr>
            <a:spLocks noGrp="1"/>
          </p:cNvSpPr>
          <p:nvPr>
            <p:ph type="dt" sz="half" idx="10"/>
          </p:nvPr>
        </p:nvSpPr>
        <p:spPr/>
        <p:txBody>
          <a:bodyPr/>
          <a:lstStyle/>
          <a:p>
            <a:fld id="{CB447520-DEDD-4467-AEF6-2D9B393AEFFB}" type="datetime1">
              <a:rPr kumimoji="1" lang="ja-JP" altLang="en-US" smtClean="0"/>
              <a:t>2022/7/1</a:t>
            </a:fld>
            <a:endParaRPr kumimoji="1" lang="ja-JP" altLang="en-US"/>
          </a:p>
        </p:txBody>
      </p:sp>
      <p:sp>
        <p:nvSpPr>
          <p:cNvPr id="8" name="フッター プレースホルダー 7">
            <a:extLst>
              <a:ext uri="{FF2B5EF4-FFF2-40B4-BE49-F238E27FC236}">
                <a16:creationId xmlns:a16="http://schemas.microsoft.com/office/drawing/2014/main" id="{40B90648-057F-8F7F-3CB0-AF10B4FD642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23AB54-A7DF-D4DB-5898-79E3570CE330}"/>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92847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834B3-966E-EF4F-2E65-D13F7E0EC9B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F34F352-48AA-9A2A-85BF-CA3564A4F931}"/>
              </a:ext>
            </a:extLst>
          </p:cNvPr>
          <p:cNvSpPr>
            <a:spLocks noGrp="1"/>
          </p:cNvSpPr>
          <p:nvPr>
            <p:ph type="dt" sz="half" idx="10"/>
          </p:nvPr>
        </p:nvSpPr>
        <p:spPr/>
        <p:txBody>
          <a:bodyPr/>
          <a:lstStyle/>
          <a:p>
            <a:fld id="{A3D2A3A9-500B-4798-8324-DD89A1C94053}" type="datetime1">
              <a:rPr kumimoji="1" lang="ja-JP" altLang="en-US" smtClean="0"/>
              <a:t>2022/7/1</a:t>
            </a:fld>
            <a:endParaRPr kumimoji="1" lang="ja-JP" altLang="en-US"/>
          </a:p>
        </p:txBody>
      </p:sp>
      <p:sp>
        <p:nvSpPr>
          <p:cNvPr id="4" name="フッター プレースホルダー 3">
            <a:extLst>
              <a:ext uri="{FF2B5EF4-FFF2-40B4-BE49-F238E27FC236}">
                <a16:creationId xmlns:a16="http://schemas.microsoft.com/office/drawing/2014/main" id="{21E3D6EC-D61B-F059-D5E4-B4C75DD6701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A0A652-15BD-C5D2-6C2B-6B47294C8642}"/>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89505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AEE34DA-E076-34B0-0BCB-87AE375A11A7}"/>
              </a:ext>
            </a:extLst>
          </p:cNvPr>
          <p:cNvSpPr>
            <a:spLocks noGrp="1"/>
          </p:cNvSpPr>
          <p:nvPr>
            <p:ph type="dt" sz="half" idx="10"/>
          </p:nvPr>
        </p:nvSpPr>
        <p:spPr/>
        <p:txBody>
          <a:bodyPr/>
          <a:lstStyle/>
          <a:p>
            <a:fld id="{51C8490C-3660-41B2-8791-A72445260E4E}" type="datetime1">
              <a:rPr kumimoji="1" lang="ja-JP" altLang="en-US" smtClean="0"/>
              <a:t>2022/7/1</a:t>
            </a:fld>
            <a:endParaRPr kumimoji="1" lang="ja-JP" altLang="en-US"/>
          </a:p>
        </p:txBody>
      </p:sp>
      <p:sp>
        <p:nvSpPr>
          <p:cNvPr id="3" name="フッター プレースホルダー 2">
            <a:extLst>
              <a:ext uri="{FF2B5EF4-FFF2-40B4-BE49-F238E27FC236}">
                <a16:creationId xmlns:a16="http://schemas.microsoft.com/office/drawing/2014/main" id="{394C91AB-85A5-4067-0997-D808077283B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4207C3-B20B-999B-7193-2104BFDE0AB5}"/>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190652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20E7B-2666-D52A-73A7-CFCD284CBB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565070-3EB2-214F-F1B0-2765DF8F79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6EB155D-3548-39C5-8B64-71AD6D9B5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E13EAA-0848-ADDD-7E01-020B200B82C7}"/>
              </a:ext>
            </a:extLst>
          </p:cNvPr>
          <p:cNvSpPr>
            <a:spLocks noGrp="1"/>
          </p:cNvSpPr>
          <p:nvPr>
            <p:ph type="dt" sz="half" idx="10"/>
          </p:nvPr>
        </p:nvSpPr>
        <p:spPr/>
        <p:txBody>
          <a:bodyPr/>
          <a:lstStyle/>
          <a:p>
            <a:fld id="{89AD3551-CC0B-4C7C-ADBC-1ECCFA4BE0A5}"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D220FC20-D860-8123-7588-E1768FF2BB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26545C-0E4E-BF17-D0B3-D595701A61C5}"/>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46521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2AA76-8773-04A3-232D-0D396BF4BB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8CE108-F1F6-0199-E631-C371761FB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A059DF-8F05-F9CB-16E8-24BCC0821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9AAE3-7516-C7B5-2322-2435AD15CE8B}"/>
              </a:ext>
            </a:extLst>
          </p:cNvPr>
          <p:cNvSpPr>
            <a:spLocks noGrp="1"/>
          </p:cNvSpPr>
          <p:nvPr>
            <p:ph type="dt" sz="half" idx="10"/>
          </p:nvPr>
        </p:nvSpPr>
        <p:spPr/>
        <p:txBody>
          <a:bodyPr/>
          <a:lstStyle/>
          <a:p>
            <a:fld id="{61338547-60D0-493C-A5B2-81C3B3350594}"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A436F0D7-F7EB-83A9-52CC-A0C09B7BA3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851985-51AD-3470-FA5F-372D3FDBEE0C}"/>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269655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8030A7-C9F3-FD06-9B88-D2666C913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02F7C1-5D5E-C4F8-39D3-D0DA56031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A5B7A2-2EFD-FBD5-6CDB-7BD078DF9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36F3-640C-4674-B49C-28BE105C8542}"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B57C6BB5-672D-B9CF-32F6-99DE30AA9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D296EC9-016E-8E02-DB15-39373F490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9FF7C243-7F9F-47A9-91AA-0328B902A074}" type="slidenum">
              <a:rPr lang="ja-JP" altLang="en-US" smtClean="0"/>
              <a:pPr/>
              <a:t>‹#›</a:t>
            </a:fld>
            <a:endParaRPr lang="ja-JP" altLang="en-US" dirty="0"/>
          </a:p>
        </p:txBody>
      </p:sp>
    </p:spTree>
    <p:extLst>
      <p:ext uri="{BB962C8B-B14F-4D97-AF65-F5344CB8AC3E}">
        <p14:creationId xmlns:p14="http://schemas.microsoft.com/office/powerpoint/2010/main" val="1642430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andbox.org/permlink/Tw9BpOQJHV3hqR4z"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tcoder.jp/contests/tdpc" TargetMode="External"/><Relationship Id="rId2" Type="http://schemas.openxmlformats.org/officeDocument/2006/relationships/hyperlink" Target="https://atcoder.jp/contests/dp" TargetMode="External"/><Relationship Id="rId1" Type="http://schemas.openxmlformats.org/officeDocument/2006/relationships/slideLayout" Target="../slideLayouts/slideLayout2.xml"/><Relationship Id="rId4" Type="http://schemas.openxmlformats.org/officeDocument/2006/relationships/hyperlink" Target="https://blog.hamayanhamayan.com/entry/2017/02/27/021246"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tcoder.jp/contests/dp/tasks/dp_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3ACAB-450D-6E93-9FDA-AFD550A62541}"/>
              </a:ext>
            </a:extLst>
          </p:cNvPr>
          <p:cNvSpPr>
            <a:spLocks noGrp="1"/>
          </p:cNvSpPr>
          <p:nvPr>
            <p:ph type="ctrTitle"/>
          </p:nvPr>
        </p:nvSpPr>
        <p:spPr/>
        <p:txBody>
          <a:bodyPr/>
          <a:lstStyle/>
          <a:p>
            <a:r>
              <a:rPr lang="ja-JP" altLang="en-US" dirty="0"/>
              <a:t>動的計画法入門</a:t>
            </a:r>
            <a:endParaRPr kumimoji="1" lang="ja-JP" altLang="en-US" dirty="0"/>
          </a:p>
        </p:txBody>
      </p:sp>
      <p:sp>
        <p:nvSpPr>
          <p:cNvPr id="3" name="字幕 2">
            <a:extLst>
              <a:ext uri="{FF2B5EF4-FFF2-40B4-BE49-F238E27FC236}">
                <a16:creationId xmlns:a16="http://schemas.microsoft.com/office/drawing/2014/main" id="{9B6BC4A4-6516-14E6-DC21-65FF917A8B35}"/>
              </a:ext>
            </a:extLst>
          </p:cNvPr>
          <p:cNvSpPr>
            <a:spLocks noGrp="1"/>
          </p:cNvSpPr>
          <p:nvPr>
            <p:ph type="subTitle" idx="1"/>
          </p:nvPr>
        </p:nvSpPr>
        <p:spPr/>
        <p:txBody>
          <a:bodyPr/>
          <a:lstStyle/>
          <a:p>
            <a:r>
              <a:rPr lang="en-US" altLang="ja-JP" dirty="0" err="1"/>
              <a:t>kya</a:t>
            </a:r>
            <a:r>
              <a:rPr lang="en-US" altLang="ja-JP" dirty="0"/>
              <a:t>(@tsaayk)</a:t>
            </a:r>
          </a:p>
          <a:p>
            <a:r>
              <a:rPr lang="en-US" altLang="ja-JP" dirty="0"/>
              <a:t>TMU-CS B4</a:t>
            </a:r>
          </a:p>
          <a:p>
            <a:r>
              <a:rPr lang="en-US" altLang="ja-JP" dirty="0"/>
              <a:t>July</a:t>
            </a:r>
            <a:r>
              <a:rPr kumimoji="1" lang="en-US" altLang="ja-JP" dirty="0"/>
              <a:t> 02, 2022</a:t>
            </a:r>
          </a:p>
        </p:txBody>
      </p:sp>
      <p:sp>
        <p:nvSpPr>
          <p:cNvPr id="4" name="スライド番号プレースホルダー 3">
            <a:extLst>
              <a:ext uri="{FF2B5EF4-FFF2-40B4-BE49-F238E27FC236}">
                <a16:creationId xmlns:a16="http://schemas.microsoft.com/office/drawing/2014/main" id="{81FACC83-E3DD-5BFE-02D7-3733BA7ADAE4}"/>
              </a:ext>
            </a:extLst>
          </p:cNvPr>
          <p:cNvSpPr>
            <a:spLocks noGrp="1"/>
          </p:cNvSpPr>
          <p:nvPr>
            <p:ph type="sldNum" sz="quarter" idx="12"/>
          </p:nvPr>
        </p:nvSpPr>
        <p:spPr/>
        <p:txBody>
          <a:bodyPr/>
          <a:lstStyle/>
          <a:p>
            <a:fld id="{9FF7C243-7F9F-47A9-91AA-0328B902A074}" type="slidenum">
              <a:rPr kumimoji="1" lang="ja-JP" altLang="en-US" smtClean="0"/>
              <a:t>1</a:t>
            </a:fld>
            <a:endParaRPr kumimoji="1" lang="ja-JP" altLang="en-US"/>
          </a:p>
        </p:txBody>
      </p:sp>
    </p:spTree>
    <p:extLst>
      <p:ext uri="{BB962C8B-B14F-4D97-AF65-F5344CB8AC3E}">
        <p14:creationId xmlns:p14="http://schemas.microsoft.com/office/powerpoint/2010/main" val="116026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BF0A05-658C-110E-DB8C-8172EBB9148E}"/>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49EF246-AAF8-66AA-65E2-9843307CB97A}"/>
                  </a:ext>
                </a:extLst>
              </p:cNvPr>
              <p:cNvSpPr>
                <a:spLocks noGrp="1"/>
              </p:cNvSpPr>
              <p:nvPr>
                <p:ph idx="1"/>
              </p:nvPr>
            </p:nvSpPr>
            <p:spPr>
              <a:xfrm>
                <a:off x="838200" y="1825625"/>
                <a:ext cx="7372927" cy="4351338"/>
              </a:xfrm>
            </p:spPr>
            <p:txBody>
              <a:bodyPr>
                <a:normAutofit/>
              </a:bodyPr>
              <a:lstStyle/>
              <a:p>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が小さいケースでは</a:t>
                </a:r>
                <a:r>
                  <a:rPr lang="ja-JP" altLang="en-US" dirty="0"/>
                  <a:t>実感しづらいが</a:t>
                </a:r>
                <a:r>
                  <a:rPr lang="en-US" altLang="ja-JP" dirty="0"/>
                  <a:t>, </a:t>
                </a:r>
                <a:r>
                  <a:rPr lang="ja-JP" altLang="en-US" dirty="0"/>
                  <a:t>大幅な削減になっている</a:t>
                </a:r>
                <a:endParaRPr lang="en-US" altLang="ja-JP" dirty="0"/>
              </a:p>
              <a:p>
                <a:endParaRPr lang="en-US" altLang="ja-JP" dirty="0"/>
              </a:p>
              <a:p>
                <a:r>
                  <a:rPr lang="ja-JP" altLang="en-US" dirty="0"/>
                  <a:t>以下のページでどのくらい計算量が減るのかを確認できます</a:t>
                </a:r>
                <a:endParaRPr lang="en-US" altLang="ja-JP" dirty="0"/>
              </a:p>
              <a:p>
                <a:pPr lvl="1"/>
                <a:r>
                  <a:rPr kumimoji="1" lang="en-US" altLang="ja-JP" dirty="0">
                    <a:hlinkClick r:id="rId2"/>
                  </a:rPr>
                  <a:t>https://wandbox.org/permlink/Tw9BpOQJHV3hqR4z</a:t>
                </a:r>
                <a:endParaRPr kumimoji="1" lang="en-US" altLang="ja-JP" dirty="0"/>
              </a:p>
              <a:p>
                <a:pPr lvl="1"/>
                <a:r>
                  <a:rPr kumimoji="1" lang="ja-JP" altLang="en-US" dirty="0"/>
                  <a:t>ページ下部の「コピーして編集」をクリックするとプログラムが編集できるので</a:t>
                </a:r>
                <a:r>
                  <a:rPr kumimoji="1" lang="en-US" altLang="ja-JP" dirty="0"/>
                  <a:t>, </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の値を自由に変更してみてください</a:t>
                </a:r>
              </a:p>
            </p:txBody>
          </p:sp>
        </mc:Choice>
        <mc:Fallback xmlns="">
          <p:sp>
            <p:nvSpPr>
              <p:cNvPr id="3" name="コンテンツ プレースホルダー 2">
                <a:extLst>
                  <a:ext uri="{FF2B5EF4-FFF2-40B4-BE49-F238E27FC236}">
                    <a16:creationId xmlns:a16="http://schemas.microsoft.com/office/drawing/2014/main" id="{649EF246-AAF8-66AA-65E2-9843307CB97A}"/>
                  </a:ext>
                </a:extLst>
              </p:cNvPr>
              <p:cNvSpPr>
                <a:spLocks noGrp="1" noRot="1" noChangeAspect="1" noMove="1" noResize="1" noEditPoints="1" noAdjustHandles="1" noChangeArrowheads="1" noChangeShapeType="1" noTextEdit="1"/>
              </p:cNvSpPr>
              <p:nvPr>
                <p:ph idx="1"/>
              </p:nvPr>
            </p:nvSpPr>
            <p:spPr>
              <a:xfrm>
                <a:off x="838200" y="1825625"/>
                <a:ext cx="7372927" cy="4351338"/>
              </a:xfrm>
              <a:blipFill>
                <a:blip r:embed="rId3"/>
                <a:stretch>
                  <a:fillRect l="-1489" t="-2241" r="-993"/>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14D31918-40CD-FFDC-C3BC-2731A4DA6412}"/>
              </a:ext>
            </a:extLst>
          </p:cNvPr>
          <p:cNvPicPr>
            <a:picLocks noChangeAspect="1"/>
          </p:cNvPicPr>
          <p:nvPr/>
        </p:nvPicPr>
        <p:blipFill>
          <a:blip r:embed="rId4"/>
          <a:stretch>
            <a:fillRect/>
          </a:stretch>
        </p:blipFill>
        <p:spPr>
          <a:xfrm>
            <a:off x="8826801" y="1690688"/>
            <a:ext cx="2526999" cy="4951378"/>
          </a:xfrm>
          <a:prstGeom prst="rect">
            <a:avLst/>
          </a:prstGeom>
        </p:spPr>
      </p:pic>
      <p:sp>
        <p:nvSpPr>
          <p:cNvPr id="6" name="スライド番号プレースホルダー 5">
            <a:extLst>
              <a:ext uri="{FF2B5EF4-FFF2-40B4-BE49-F238E27FC236}">
                <a16:creationId xmlns:a16="http://schemas.microsoft.com/office/drawing/2014/main" id="{F2B96634-1902-9174-F827-B9001CFD9D4B}"/>
              </a:ext>
            </a:extLst>
          </p:cNvPr>
          <p:cNvSpPr>
            <a:spLocks noGrp="1"/>
          </p:cNvSpPr>
          <p:nvPr>
            <p:ph type="sldNum" sz="quarter" idx="12"/>
          </p:nvPr>
        </p:nvSpPr>
        <p:spPr/>
        <p:txBody>
          <a:bodyPr/>
          <a:lstStyle/>
          <a:p>
            <a:fld id="{9FF7C243-7F9F-47A9-91AA-0328B902A074}" type="slidenum">
              <a:rPr kumimoji="1" lang="ja-JP" altLang="en-US" smtClean="0"/>
              <a:t>10</a:t>
            </a:fld>
            <a:endParaRPr kumimoji="1" lang="ja-JP" altLang="en-US"/>
          </a:p>
        </p:txBody>
      </p:sp>
    </p:spTree>
    <p:extLst>
      <p:ext uri="{BB962C8B-B14F-4D97-AF65-F5344CB8AC3E}">
        <p14:creationId xmlns:p14="http://schemas.microsoft.com/office/powerpoint/2010/main" val="332324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8C45F-8F19-D3BB-966E-9118240EDA54}"/>
              </a:ext>
            </a:extLst>
          </p:cNvPr>
          <p:cNvSpPr>
            <a:spLocks noGrp="1"/>
          </p:cNvSpPr>
          <p:nvPr>
            <p:ph type="title"/>
          </p:nvPr>
        </p:nvSpPr>
        <p:spPr/>
        <p:txBody>
          <a:bodyPr/>
          <a:lstStyle/>
          <a:p>
            <a:r>
              <a:rPr lang="ja-JP" altLang="en-US" dirty="0"/>
              <a:t>動的計画法とは？</a:t>
            </a:r>
            <a:endParaRPr kumimoji="1" lang="ja-JP" altLang="en-US" dirty="0"/>
          </a:p>
        </p:txBody>
      </p:sp>
      <p:sp>
        <p:nvSpPr>
          <p:cNvPr id="3" name="コンテンツ プレースホルダー 2">
            <a:extLst>
              <a:ext uri="{FF2B5EF4-FFF2-40B4-BE49-F238E27FC236}">
                <a16:creationId xmlns:a16="http://schemas.microsoft.com/office/drawing/2014/main" id="{8CFCE0D3-FD4C-0B7E-FB3E-D095B03C6D80}"/>
              </a:ext>
            </a:extLst>
          </p:cNvPr>
          <p:cNvSpPr>
            <a:spLocks noGrp="1"/>
          </p:cNvSpPr>
          <p:nvPr>
            <p:ph idx="1"/>
          </p:nvPr>
        </p:nvSpPr>
        <p:spPr>
          <a:xfrm>
            <a:off x="838200" y="1825624"/>
            <a:ext cx="10515600" cy="4824557"/>
          </a:xfrm>
        </p:spPr>
        <p:txBody>
          <a:bodyPr>
            <a:normAutofit fontScale="92500" lnSpcReduction="10000"/>
          </a:bodyPr>
          <a:lstStyle/>
          <a:p>
            <a:r>
              <a:rPr lang="ja-JP" altLang="en-US" dirty="0"/>
              <a:t>本題に戻って</a:t>
            </a:r>
            <a:r>
              <a:rPr lang="en-US" altLang="ja-JP" dirty="0"/>
              <a:t>……</a:t>
            </a:r>
            <a:endParaRPr lang="en-US" altLang="ja-JP" sz="800" dirty="0"/>
          </a:p>
          <a:p>
            <a:pPr>
              <a:lnSpc>
                <a:spcPct val="150000"/>
              </a:lnSpc>
            </a:pPr>
            <a:r>
              <a:rPr kumimoji="1" lang="ja-JP" altLang="en-US" dirty="0"/>
              <a:t>以下の </a:t>
            </a:r>
            <a:r>
              <a:rPr kumimoji="1" lang="en-US" altLang="ja-JP" dirty="0"/>
              <a:t>2 </a:t>
            </a:r>
            <a:r>
              <a:rPr kumimoji="1" lang="ja-JP" altLang="en-US" dirty="0"/>
              <a:t>つの条件を満たすアルゴリズムを動的計画法 </a:t>
            </a:r>
            <a:r>
              <a:rPr kumimoji="1" lang="en-US" altLang="ja-JP" dirty="0"/>
              <a:t>(Dynamic Programming) </a:t>
            </a:r>
            <a:r>
              <a:rPr kumimoji="1" lang="ja-JP" altLang="en-US" dirty="0"/>
              <a:t>と呼ぶ</a:t>
            </a:r>
            <a:endParaRPr lang="en-US" altLang="ja-JP" dirty="0"/>
          </a:p>
          <a:p>
            <a:pPr marL="971550" lvl="1" indent="-514350">
              <a:lnSpc>
                <a:spcPct val="150000"/>
              </a:lnSpc>
              <a:buAutoNum type="arabicPeriod"/>
            </a:pPr>
            <a:r>
              <a:rPr lang="ja-JP" altLang="en-US" b="0" i="0" dirty="0">
                <a:solidFill>
                  <a:srgbClr val="202122"/>
                </a:solidFill>
                <a:effectLst/>
                <a:latin typeface="Arial" panose="020B0604020202020204" pitchFamily="34" charset="0"/>
              </a:rPr>
              <a:t>帰納的な関係の利用：より小さな問題例の解や計算結果を帰納的な関係を利用してより大きな問題例を解くのに使用する。</a:t>
            </a:r>
            <a:endParaRPr lang="en-US" altLang="ja-JP" b="0" i="0" dirty="0">
              <a:solidFill>
                <a:srgbClr val="202122"/>
              </a:solidFill>
              <a:effectLst/>
              <a:latin typeface="Arial" panose="020B0604020202020204" pitchFamily="34" charset="0"/>
            </a:endParaRPr>
          </a:p>
          <a:p>
            <a:pPr marL="971550" lvl="1" indent="-514350">
              <a:lnSpc>
                <a:spcPct val="150000"/>
              </a:lnSpc>
              <a:buAutoNum type="arabicPeriod"/>
            </a:pPr>
            <a:r>
              <a:rPr lang="ja-JP" altLang="en-US" dirty="0"/>
              <a:t>計算結果の記録：小さな問題例、計算結果から記録し、同じ計算を何度も行うことを避ける。帰納的な関係での参照を効率よく行うために、計算結果は整数、文字やその組みなどを見出しにして管理される。</a:t>
            </a:r>
            <a:endParaRPr lang="en-US" altLang="ja-JP" dirty="0"/>
          </a:p>
          <a:p>
            <a:pPr marL="0" indent="0" algn="r">
              <a:buNone/>
            </a:pPr>
            <a:r>
              <a:rPr lang="en-US" altLang="ja-JP" sz="2400" dirty="0"/>
              <a:t>(wikipedia</a:t>
            </a:r>
            <a:r>
              <a:rPr lang="ja-JP" altLang="en-US" sz="2400" dirty="0"/>
              <a:t>より引用</a:t>
            </a:r>
            <a:r>
              <a:rPr lang="en-US" altLang="ja-JP" sz="2400" dirty="0"/>
              <a:t>)</a:t>
            </a:r>
          </a:p>
        </p:txBody>
      </p:sp>
      <p:sp>
        <p:nvSpPr>
          <p:cNvPr id="4" name="スライド番号プレースホルダー 3">
            <a:extLst>
              <a:ext uri="{FF2B5EF4-FFF2-40B4-BE49-F238E27FC236}">
                <a16:creationId xmlns:a16="http://schemas.microsoft.com/office/drawing/2014/main" id="{711747DA-B963-C7FE-F757-9506136D1C9D}"/>
              </a:ext>
            </a:extLst>
          </p:cNvPr>
          <p:cNvSpPr>
            <a:spLocks noGrp="1"/>
          </p:cNvSpPr>
          <p:nvPr>
            <p:ph type="sldNum" sz="quarter" idx="12"/>
          </p:nvPr>
        </p:nvSpPr>
        <p:spPr/>
        <p:txBody>
          <a:bodyPr/>
          <a:lstStyle/>
          <a:p>
            <a:fld id="{9FF7C243-7F9F-47A9-91AA-0328B902A074}" type="slidenum">
              <a:rPr kumimoji="1" lang="ja-JP" altLang="en-US" smtClean="0"/>
              <a:t>11</a:t>
            </a:fld>
            <a:endParaRPr kumimoji="1" lang="ja-JP" altLang="en-US"/>
          </a:p>
        </p:txBody>
      </p:sp>
    </p:spTree>
    <p:extLst>
      <p:ext uri="{BB962C8B-B14F-4D97-AF65-F5344CB8AC3E}">
        <p14:creationId xmlns:p14="http://schemas.microsoft.com/office/powerpoint/2010/main" val="272580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1FA6E2-520D-D938-9122-D2762FE7FE87}"/>
              </a:ext>
            </a:extLst>
          </p:cNvPr>
          <p:cNvSpPr>
            <a:spLocks noGrp="1"/>
          </p:cNvSpPr>
          <p:nvPr>
            <p:ph type="title"/>
          </p:nvPr>
        </p:nvSpPr>
        <p:spPr/>
        <p:txBody>
          <a:bodyPr/>
          <a:lstStyle/>
          <a:p>
            <a:r>
              <a:rPr lang="ja-JP" altLang="en-US" dirty="0"/>
              <a:t>動的計画法とは？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E83EFA-29AE-FE46-247D-2DF77AEEB9C7}"/>
                  </a:ext>
                </a:extLst>
              </p:cNvPr>
              <p:cNvSpPr>
                <a:spLocks noGrp="1"/>
              </p:cNvSpPr>
              <p:nvPr>
                <p:ph idx="1"/>
              </p:nvPr>
            </p:nvSpPr>
            <p:spPr/>
            <p:txBody>
              <a:bodyPr/>
              <a:lstStyle/>
              <a:p>
                <a:r>
                  <a:rPr lang="ja-JP" altLang="en-US" b="0" i="0" dirty="0">
                    <a:solidFill>
                      <a:srgbClr val="202122"/>
                    </a:solidFill>
                    <a:effectLst/>
                    <a:latin typeface="Arial" panose="020B0604020202020204" pitchFamily="34" charset="0"/>
                  </a:rPr>
                  <a:t>帰納的な関係の利用</a:t>
                </a:r>
                <a:endParaRPr lang="en-US" altLang="ja-JP" b="0" i="0" dirty="0">
                  <a:solidFill>
                    <a:srgbClr val="202122"/>
                  </a:solidFill>
                  <a:effectLst/>
                  <a:latin typeface="Arial" panose="020B0604020202020204" pitchFamily="34" charset="0"/>
                </a:endParaRPr>
              </a:p>
              <a:p>
                <a:pPr marL="0" indent="0">
                  <a:buNone/>
                </a:pPr>
                <a:r>
                  <a:rPr lang="ja-JP" altLang="en-US" dirty="0"/>
                  <a:t>→ フィボナッチ数列には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r>
                          <a:rPr lang="en-US" altLang="ja-JP" i="1">
                            <a:latin typeface="Cambria Math" panose="02040503050406030204" pitchFamily="18" charset="0"/>
                          </a:rPr>
                          <m:t>−2</m:t>
                        </m:r>
                      </m:sub>
                    </m:sSub>
                    <m:r>
                      <a:rPr lang="en-US" altLang="ja-JP" i="1">
                        <a:latin typeface="Cambria Math" panose="02040503050406030204" pitchFamily="18" charset="0"/>
                      </a:rPr>
                      <m:t> </m:t>
                    </m:r>
                  </m:oMath>
                </a14:m>
                <a:r>
                  <a:rPr kumimoji="1" lang="ja-JP" altLang="en-US" dirty="0"/>
                  <a:t>という帰納的な関係があり</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sub>
                    </m:sSub>
                  </m:oMath>
                </a14:m>
                <a:r>
                  <a:rPr kumimoji="1" lang="ja-JP" altLang="en-US" dirty="0"/>
                  <a:t>を求める際に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−2</m:t>
                        </m:r>
                      </m:sub>
                    </m:sSub>
                  </m:oMath>
                </a14:m>
                <a:r>
                  <a:rPr kumimoji="1" lang="ja-JP" altLang="en-US" dirty="0"/>
                  <a:t> の答えを利用した</a:t>
                </a:r>
              </a:p>
              <a:p>
                <a:endParaRPr lang="en-US" altLang="ja-JP" dirty="0"/>
              </a:p>
              <a:p>
                <a:r>
                  <a:rPr lang="ja-JP" altLang="en-US" dirty="0"/>
                  <a:t>計算結果の記録</a:t>
                </a:r>
                <a:endParaRPr lang="en-US" altLang="ja-JP" dirty="0"/>
              </a:p>
              <a:p>
                <a:pPr marL="0" indent="0">
                  <a:buNone/>
                </a:pPr>
                <a:r>
                  <a:rPr lang="ja-JP" altLang="en-US" dirty="0"/>
                  <a:t>→同じ計算が何度も行われることを避けるために計算結果をメモした</a:t>
                </a:r>
                <a:endParaRPr lang="en-US" altLang="ja-JP" dirty="0"/>
              </a:p>
            </p:txBody>
          </p:sp>
        </mc:Choice>
        <mc:Fallback xmlns="">
          <p:sp>
            <p:nvSpPr>
              <p:cNvPr id="3" name="コンテンツ プレースホルダー 2">
                <a:extLst>
                  <a:ext uri="{FF2B5EF4-FFF2-40B4-BE49-F238E27FC236}">
                    <a16:creationId xmlns:a16="http://schemas.microsoft.com/office/drawing/2014/main" id="{32E83EFA-29AE-FE46-247D-2DF77AEEB9C7}"/>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C9D0FEF2-4F57-6054-EEBE-9936F6FF649D}"/>
              </a:ext>
            </a:extLst>
          </p:cNvPr>
          <p:cNvSpPr>
            <a:spLocks noGrp="1"/>
          </p:cNvSpPr>
          <p:nvPr>
            <p:ph type="sldNum" sz="quarter" idx="12"/>
          </p:nvPr>
        </p:nvSpPr>
        <p:spPr/>
        <p:txBody>
          <a:bodyPr/>
          <a:lstStyle/>
          <a:p>
            <a:fld id="{9FF7C243-7F9F-47A9-91AA-0328B902A074}" type="slidenum">
              <a:rPr kumimoji="1" lang="ja-JP" altLang="en-US" smtClean="0"/>
              <a:t>12</a:t>
            </a:fld>
            <a:endParaRPr kumimoji="1" lang="ja-JP" altLang="en-US"/>
          </a:p>
        </p:txBody>
      </p:sp>
    </p:spTree>
    <p:extLst>
      <p:ext uri="{BB962C8B-B14F-4D97-AF65-F5344CB8AC3E}">
        <p14:creationId xmlns:p14="http://schemas.microsoft.com/office/powerpoint/2010/main" val="9081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4310B0-8001-CBF5-2A22-2F06F50C0C3C}"/>
              </a:ext>
            </a:extLst>
          </p:cNvPr>
          <p:cNvSpPr>
            <a:spLocks noGrp="1"/>
          </p:cNvSpPr>
          <p:nvPr>
            <p:ph type="title"/>
          </p:nvPr>
        </p:nvSpPr>
        <p:spPr/>
        <p:txBody>
          <a:bodyPr/>
          <a:lstStyle/>
          <a:p>
            <a:r>
              <a:rPr lang="ja-JP" altLang="en-US" dirty="0"/>
              <a:t>動的計画法とは？</a:t>
            </a:r>
            <a:endParaRPr kumimoji="1" lang="ja-JP" altLang="en-US" dirty="0"/>
          </a:p>
        </p:txBody>
      </p:sp>
      <p:sp>
        <p:nvSpPr>
          <p:cNvPr id="3" name="コンテンツ プレースホルダー 2">
            <a:extLst>
              <a:ext uri="{FF2B5EF4-FFF2-40B4-BE49-F238E27FC236}">
                <a16:creationId xmlns:a16="http://schemas.microsoft.com/office/drawing/2014/main" id="{A0446531-CDEE-8802-54EA-A124989ACFB1}"/>
              </a:ext>
            </a:extLst>
          </p:cNvPr>
          <p:cNvSpPr>
            <a:spLocks noGrp="1"/>
          </p:cNvSpPr>
          <p:nvPr>
            <p:ph idx="1"/>
          </p:nvPr>
        </p:nvSpPr>
        <p:spPr/>
        <p:txBody>
          <a:bodyPr/>
          <a:lstStyle/>
          <a:p>
            <a:pPr>
              <a:lnSpc>
                <a:spcPct val="100000"/>
              </a:lnSpc>
            </a:pPr>
            <a:r>
              <a:rPr kumimoji="1" lang="ja-JP" altLang="en-US" dirty="0"/>
              <a:t>「動的計画法」はあくまでもアルゴリズム全体におけるカテゴリの名前</a:t>
            </a:r>
            <a:endParaRPr kumimoji="1" lang="en-US" altLang="ja-JP" dirty="0"/>
          </a:p>
          <a:p>
            <a:pPr lvl="1">
              <a:lnSpc>
                <a:spcPct val="100000"/>
              </a:lnSpc>
            </a:pPr>
            <a:r>
              <a:rPr lang="ja-JP" altLang="en-US" dirty="0"/>
              <a:t>条件を満たすアルゴリズムは全て動的計画法に含まれる</a:t>
            </a:r>
            <a:endParaRPr lang="en-US" altLang="ja-JP" dirty="0"/>
          </a:p>
          <a:p>
            <a:pPr>
              <a:lnSpc>
                <a:spcPct val="100000"/>
              </a:lnSpc>
            </a:pPr>
            <a:r>
              <a:rPr kumimoji="1" lang="ja-JP" altLang="en-US" dirty="0"/>
              <a:t>「二分探索」や「</a:t>
            </a:r>
            <a:r>
              <a:rPr kumimoji="1" lang="en-US" altLang="ja-JP" dirty="0"/>
              <a:t>bit</a:t>
            </a:r>
            <a:r>
              <a:rPr kumimoji="1" lang="ja-JP" altLang="en-US" dirty="0"/>
              <a:t>全探索」などとは違って特定のアルゴリズムを指すわけではない！</a:t>
            </a:r>
            <a:endParaRPr kumimoji="1" lang="en-US" altLang="ja-JP" dirty="0"/>
          </a:p>
        </p:txBody>
      </p:sp>
      <p:sp>
        <p:nvSpPr>
          <p:cNvPr id="4" name="四角形: 角を丸くする 3">
            <a:extLst>
              <a:ext uri="{FF2B5EF4-FFF2-40B4-BE49-F238E27FC236}">
                <a16:creationId xmlns:a16="http://schemas.microsoft.com/office/drawing/2014/main" id="{D499B9AB-325C-7770-8C14-545A7B6455A1}"/>
              </a:ext>
            </a:extLst>
          </p:cNvPr>
          <p:cNvSpPr/>
          <p:nvPr/>
        </p:nvSpPr>
        <p:spPr>
          <a:xfrm>
            <a:off x="1884217" y="4341087"/>
            <a:ext cx="3537527" cy="2174009"/>
          </a:xfrm>
          <a:prstGeom prst="roundRect">
            <a:avLst/>
          </a:prstGeom>
          <a:solidFill>
            <a:schemeClr val="accent1">
              <a:lumMod val="40000"/>
              <a:lumOff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アルゴリズム名</a:t>
            </a:r>
            <a:endParaRPr kumimoji="1" lang="en-US" altLang="ja-JP" b="1" dirty="0">
              <a:solidFill>
                <a:schemeClr val="tx1"/>
              </a:solidFill>
            </a:endParaRPr>
          </a:p>
          <a:p>
            <a:pPr marL="285750" indent="-285750">
              <a:buFont typeface="Arial" panose="020B0604020202020204" pitchFamily="34" charset="0"/>
              <a:buChar char="•"/>
            </a:pPr>
            <a:r>
              <a:rPr kumimoji="1" lang="ja-JP" altLang="en-US" dirty="0">
                <a:solidFill>
                  <a:schemeClr val="tx1"/>
                </a:solidFill>
              </a:rPr>
              <a:t>二分探索</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ユークリッドの互除法</a:t>
            </a:r>
            <a:endParaRPr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ダイクストラ法</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エラトステネスの篩</a:t>
            </a:r>
            <a:endParaRPr kumimoji="1" lang="en-US" altLang="ja-JP" dirty="0">
              <a:solidFill>
                <a:schemeClr val="tx1"/>
              </a:solidFill>
            </a:endParaRPr>
          </a:p>
          <a:p>
            <a:pPr algn="r"/>
            <a:r>
              <a:rPr lang="ja-JP" altLang="en-US" dirty="0">
                <a:solidFill>
                  <a:schemeClr val="tx1"/>
                </a:solidFill>
              </a:rPr>
              <a:t>など</a:t>
            </a:r>
            <a:endParaRPr kumimoji="1" lang="ja-JP" altLang="en-US" dirty="0">
              <a:solidFill>
                <a:schemeClr val="tx1"/>
              </a:solidFill>
            </a:endParaRPr>
          </a:p>
        </p:txBody>
      </p:sp>
      <p:sp>
        <p:nvSpPr>
          <p:cNvPr id="5" name="四角形: 角を丸くする 4">
            <a:extLst>
              <a:ext uri="{FF2B5EF4-FFF2-40B4-BE49-F238E27FC236}">
                <a16:creationId xmlns:a16="http://schemas.microsoft.com/office/drawing/2014/main" id="{E4239EA6-CB6F-5639-C024-EA119C546088}"/>
              </a:ext>
            </a:extLst>
          </p:cNvPr>
          <p:cNvSpPr/>
          <p:nvPr/>
        </p:nvSpPr>
        <p:spPr>
          <a:xfrm>
            <a:off x="6770256" y="4341087"/>
            <a:ext cx="3537527" cy="2174009"/>
          </a:xfrm>
          <a:prstGeom prst="roundRect">
            <a:avLst/>
          </a:prstGeom>
          <a:solidFill>
            <a:schemeClr val="accent1">
              <a:lumMod val="40000"/>
              <a:lumOff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カテゴリ</a:t>
            </a:r>
            <a:r>
              <a:rPr kumimoji="1" lang="ja-JP" altLang="en-US" b="1" dirty="0">
                <a:solidFill>
                  <a:schemeClr val="tx1"/>
                </a:solidFill>
              </a:rPr>
              <a:t>名</a:t>
            </a:r>
            <a:endParaRPr kumimoji="1" lang="en-US" altLang="ja-JP" b="1" dirty="0">
              <a:solidFill>
                <a:schemeClr val="tx1"/>
              </a:solidFill>
            </a:endParaRPr>
          </a:p>
          <a:p>
            <a:pPr marL="285750" indent="-285750">
              <a:buFont typeface="Arial" panose="020B0604020202020204" pitchFamily="34" charset="0"/>
              <a:buChar char="•"/>
            </a:pPr>
            <a:r>
              <a:rPr lang="ja-JP" altLang="en-US" dirty="0">
                <a:solidFill>
                  <a:schemeClr val="tx1"/>
                </a:solidFill>
              </a:rPr>
              <a:t>動的計画法</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グラフアルゴリズム</a:t>
            </a:r>
            <a:endParaRPr kumimoji="1" lang="en-US" altLang="ja-JP" dirty="0">
              <a:solidFill>
                <a:schemeClr val="tx1"/>
              </a:solidFill>
            </a:endParaRPr>
          </a:p>
          <a:p>
            <a:pPr algn="r"/>
            <a:r>
              <a:rPr lang="ja-JP" altLang="en-US" dirty="0">
                <a:solidFill>
                  <a:schemeClr val="tx1"/>
                </a:solidFill>
              </a:rPr>
              <a:t>など</a:t>
            </a:r>
            <a:endParaRPr kumimoji="1" lang="ja-JP" altLang="en-US" dirty="0">
              <a:solidFill>
                <a:schemeClr val="tx1"/>
              </a:solidFill>
            </a:endParaRPr>
          </a:p>
        </p:txBody>
      </p:sp>
      <p:sp>
        <p:nvSpPr>
          <p:cNvPr id="6" name="スライド番号プレースホルダー 5">
            <a:extLst>
              <a:ext uri="{FF2B5EF4-FFF2-40B4-BE49-F238E27FC236}">
                <a16:creationId xmlns:a16="http://schemas.microsoft.com/office/drawing/2014/main" id="{CC5A28E4-79C5-1459-F732-E7EB9D981878}"/>
              </a:ext>
            </a:extLst>
          </p:cNvPr>
          <p:cNvSpPr>
            <a:spLocks noGrp="1"/>
          </p:cNvSpPr>
          <p:nvPr>
            <p:ph type="sldNum" sz="quarter" idx="12"/>
          </p:nvPr>
        </p:nvSpPr>
        <p:spPr/>
        <p:txBody>
          <a:bodyPr/>
          <a:lstStyle/>
          <a:p>
            <a:fld id="{9FF7C243-7F9F-47A9-91AA-0328B902A074}" type="slidenum">
              <a:rPr kumimoji="1" lang="ja-JP" altLang="en-US" smtClean="0"/>
              <a:t>13</a:t>
            </a:fld>
            <a:endParaRPr kumimoji="1" lang="ja-JP" altLang="en-US"/>
          </a:p>
        </p:txBody>
      </p:sp>
    </p:spTree>
    <p:extLst>
      <p:ext uri="{BB962C8B-B14F-4D97-AF65-F5344CB8AC3E}">
        <p14:creationId xmlns:p14="http://schemas.microsoft.com/office/powerpoint/2010/main" val="38095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99BAA-CBDD-764B-98E8-29B3DDBB973E}"/>
              </a:ext>
            </a:extLst>
          </p:cNvPr>
          <p:cNvSpPr>
            <a:spLocks noGrp="1"/>
          </p:cNvSpPr>
          <p:nvPr>
            <p:ph type="title"/>
          </p:nvPr>
        </p:nvSpPr>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C4A0D7B5-A226-959C-58DC-0AE097002E4D}"/>
              </a:ext>
            </a:extLst>
          </p:cNvPr>
          <p:cNvSpPr>
            <a:spLocks noGrp="1"/>
          </p:cNvSpPr>
          <p:nvPr>
            <p:ph idx="1"/>
          </p:nvPr>
        </p:nvSpPr>
        <p:spPr>
          <a:xfrm>
            <a:off x="838200" y="1825625"/>
            <a:ext cx="10515600" cy="1674957"/>
          </a:xfrm>
        </p:spPr>
        <p:txBody>
          <a:bodyPr/>
          <a:lstStyle/>
          <a:p>
            <a:r>
              <a:rPr kumimoji="1" lang="ja-JP" altLang="en-US" dirty="0"/>
              <a:t>フィボナッチ数は単純に </a:t>
            </a:r>
            <a:r>
              <a:rPr kumimoji="1" lang="en-US" altLang="ja-JP" dirty="0"/>
              <a:t>for-loop </a:t>
            </a:r>
            <a:r>
              <a:rPr lang="ja-JP" altLang="en-US" dirty="0"/>
              <a:t>を回して求めることもできます</a:t>
            </a:r>
            <a:r>
              <a:rPr lang="en-US" altLang="ja-JP" dirty="0"/>
              <a:t>.</a:t>
            </a:r>
          </a:p>
          <a:p>
            <a:r>
              <a:rPr lang="ja-JP" altLang="en-US" dirty="0"/>
              <a:t>やってることは</a:t>
            </a:r>
            <a:r>
              <a:rPr kumimoji="1" lang="ja-JP" altLang="en-US" dirty="0"/>
              <a:t>メモ化して再帰関数で計算するのと同じ</a:t>
            </a:r>
          </a:p>
        </p:txBody>
      </p:sp>
      <p:sp>
        <p:nvSpPr>
          <p:cNvPr id="4" name="正方形/長方形 3">
            <a:extLst>
              <a:ext uri="{FF2B5EF4-FFF2-40B4-BE49-F238E27FC236}">
                <a16:creationId xmlns:a16="http://schemas.microsoft.com/office/drawing/2014/main" id="{884EFDE5-80D5-6D40-F707-4C1CD92E2032}"/>
              </a:ext>
            </a:extLst>
          </p:cNvPr>
          <p:cNvSpPr/>
          <p:nvPr/>
        </p:nvSpPr>
        <p:spPr>
          <a:xfrm>
            <a:off x="2341418" y="3635519"/>
            <a:ext cx="7509164" cy="2774520"/>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for-loop </a:t>
            </a:r>
            <a:r>
              <a:rPr lang="ja-JP" altLang="en-US" b="0" dirty="0">
                <a:solidFill>
                  <a:srgbClr val="6A9955"/>
                </a:solidFill>
                <a:effectLst/>
                <a:latin typeface="Consolas" panose="020B0609020204030204" pitchFamily="49" charset="0"/>
              </a:rPr>
              <a:t>でフィボナッチ数を求める場合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n</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for</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in</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range</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p:txBody>
      </p:sp>
      <p:sp>
        <p:nvSpPr>
          <p:cNvPr id="5" name="スライド番号プレースホルダー 4">
            <a:extLst>
              <a:ext uri="{FF2B5EF4-FFF2-40B4-BE49-F238E27FC236}">
                <a16:creationId xmlns:a16="http://schemas.microsoft.com/office/drawing/2014/main" id="{5DF14CA9-2045-EFAA-316F-14D48103DE25}"/>
              </a:ext>
            </a:extLst>
          </p:cNvPr>
          <p:cNvSpPr>
            <a:spLocks noGrp="1"/>
          </p:cNvSpPr>
          <p:nvPr>
            <p:ph type="sldNum" sz="quarter" idx="12"/>
          </p:nvPr>
        </p:nvSpPr>
        <p:spPr/>
        <p:txBody>
          <a:bodyPr/>
          <a:lstStyle/>
          <a:p>
            <a:fld id="{9FF7C243-7F9F-47A9-91AA-0328B902A074}" type="slidenum">
              <a:rPr kumimoji="1" lang="ja-JP" altLang="en-US" smtClean="0"/>
              <a:t>14</a:t>
            </a:fld>
            <a:endParaRPr kumimoji="1" lang="ja-JP" altLang="en-US"/>
          </a:p>
        </p:txBody>
      </p:sp>
    </p:spTree>
    <p:extLst>
      <p:ext uri="{BB962C8B-B14F-4D97-AF65-F5344CB8AC3E}">
        <p14:creationId xmlns:p14="http://schemas.microsoft.com/office/powerpoint/2010/main" val="37602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DB7D8-FC01-B662-2E5B-7B38223351EB}"/>
              </a:ext>
            </a:extLst>
          </p:cNvPr>
          <p:cNvSpPr>
            <a:spLocks noGrp="1"/>
          </p:cNvSpPr>
          <p:nvPr>
            <p:ph type="title"/>
          </p:nvPr>
        </p:nvSpPr>
        <p:spPr/>
        <p:txBody>
          <a:bodyPr/>
          <a:lstStyle/>
          <a:p>
            <a:r>
              <a:rPr lang="en-US" altLang="ja-JP" dirty="0"/>
              <a:t>DP </a:t>
            </a:r>
            <a:r>
              <a:rPr lang="ja-JP" altLang="en-US" dirty="0"/>
              <a:t>が解けるようになるためには？</a:t>
            </a:r>
            <a:endParaRPr kumimoji="1" lang="ja-JP" altLang="en-US" dirty="0"/>
          </a:p>
        </p:txBody>
      </p:sp>
      <p:sp>
        <p:nvSpPr>
          <p:cNvPr id="3" name="コンテンツ プレースホルダー 2">
            <a:extLst>
              <a:ext uri="{FF2B5EF4-FFF2-40B4-BE49-F238E27FC236}">
                <a16:creationId xmlns:a16="http://schemas.microsoft.com/office/drawing/2014/main" id="{ABD51972-7586-F152-77D1-FE9790CFCFB9}"/>
              </a:ext>
            </a:extLst>
          </p:cNvPr>
          <p:cNvSpPr>
            <a:spLocks noGrp="1"/>
          </p:cNvSpPr>
          <p:nvPr>
            <p:ph idx="1"/>
          </p:nvPr>
        </p:nvSpPr>
        <p:spPr/>
        <p:txBody>
          <a:bodyPr>
            <a:normAutofit lnSpcReduction="10000"/>
          </a:bodyPr>
          <a:lstStyle/>
          <a:p>
            <a:r>
              <a:rPr lang="ja-JP" altLang="en-US" dirty="0"/>
              <a:t>「動的計画法」はカテゴリ名</a:t>
            </a:r>
            <a:endParaRPr lang="en-US" altLang="ja-JP" dirty="0"/>
          </a:p>
          <a:p>
            <a:pPr lvl="1"/>
            <a:r>
              <a:rPr kumimoji="1" lang="ja-JP" altLang="en-US" dirty="0"/>
              <a:t>問題の数だけアルゴリズムが存在する</a:t>
            </a:r>
            <a:endParaRPr kumimoji="1" lang="en-US" altLang="ja-JP" dirty="0"/>
          </a:p>
          <a:p>
            <a:pPr lvl="1"/>
            <a:r>
              <a:rPr kumimoji="1" lang="en-US" altLang="ja-JP" dirty="0"/>
              <a:t>ABC-C </a:t>
            </a:r>
            <a:r>
              <a:rPr kumimoji="1" lang="ja-JP" altLang="en-US" dirty="0"/>
              <a:t>程度の簡単なもの</a:t>
            </a:r>
            <a:r>
              <a:rPr lang="ja-JP" altLang="en-US" dirty="0"/>
              <a:t>から </a:t>
            </a:r>
            <a:r>
              <a:rPr lang="en-US" altLang="ja-JP" dirty="0"/>
              <a:t>AGC-F </a:t>
            </a:r>
            <a:r>
              <a:rPr lang="ja-JP" altLang="en-US" dirty="0"/>
              <a:t>くらい難しいものまで多数存在</a:t>
            </a:r>
            <a:endParaRPr kumimoji="1" lang="en-US" altLang="ja-JP" dirty="0"/>
          </a:p>
          <a:p>
            <a:endParaRPr lang="en-US" altLang="ja-JP" dirty="0"/>
          </a:p>
          <a:p>
            <a:r>
              <a:rPr lang="ja-JP" altLang="en-US" dirty="0"/>
              <a:t>たくさん問題を解いてコツを掴む必要がある</a:t>
            </a:r>
            <a:endParaRPr lang="en-US" altLang="ja-JP" dirty="0"/>
          </a:p>
          <a:p>
            <a:endParaRPr lang="en-US" altLang="ja-JP" dirty="0"/>
          </a:p>
          <a:p>
            <a:r>
              <a:rPr lang="ja-JP" altLang="en-US" dirty="0"/>
              <a:t>しかし全ての問題を解くのは不可能</a:t>
            </a:r>
            <a:r>
              <a:rPr lang="en-US" altLang="ja-JP" dirty="0"/>
              <a:t>…</a:t>
            </a:r>
          </a:p>
          <a:p>
            <a:pPr marL="0" indent="0">
              <a:buNone/>
            </a:pPr>
            <a:r>
              <a:rPr lang="ja-JP" altLang="en-US" dirty="0"/>
              <a:t>→ まずは典型問題を抑えれば </a:t>
            </a:r>
            <a:r>
              <a:rPr lang="en-US" altLang="ja-JP" dirty="0"/>
              <a:t>OK</a:t>
            </a:r>
          </a:p>
          <a:p>
            <a:pPr lvl="1"/>
            <a:r>
              <a:rPr lang="ja-JP" altLang="en-US" dirty="0"/>
              <a:t>典型問題の解法（アルゴリズム・考え方）を理解すると多くの問題で応用できるようになる</a:t>
            </a:r>
            <a:endParaRPr lang="en-US" altLang="ja-JP" dirty="0"/>
          </a:p>
          <a:p>
            <a:pPr marL="0" indent="0">
              <a:buNone/>
            </a:pP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A067CE41-5855-0803-307D-71E4730CCBB8}"/>
              </a:ext>
            </a:extLst>
          </p:cNvPr>
          <p:cNvSpPr>
            <a:spLocks noGrp="1"/>
          </p:cNvSpPr>
          <p:nvPr>
            <p:ph type="sldNum" sz="quarter" idx="12"/>
          </p:nvPr>
        </p:nvSpPr>
        <p:spPr/>
        <p:txBody>
          <a:bodyPr/>
          <a:lstStyle/>
          <a:p>
            <a:fld id="{9FF7C243-7F9F-47A9-91AA-0328B902A074}" type="slidenum">
              <a:rPr kumimoji="1" lang="ja-JP" altLang="en-US" smtClean="0"/>
              <a:t>15</a:t>
            </a:fld>
            <a:endParaRPr kumimoji="1" lang="ja-JP" altLang="en-US"/>
          </a:p>
        </p:txBody>
      </p:sp>
    </p:spTree>
    <p:extLst>
      <p:ext uri="{BB962C8B-B14F-4D97-AF65-F5344CB8AC3E}">
        <p14:creationId xmlns:p14="http://schemas.microsoft.com/office/powerpoint/2010/main" val="9370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53322-E886-6744-0EFE-3ADD422F4D8F}"/>
              </a:ext>
            </a:extLst>
          </p:cNvPr>
          <p:cNvSpPr>
            <a:spLocks noGrp="1"/>
          </p:cNvSpPr>
          <p:nvPr>
            <p:ph type="title"/>
          </p:nvPr>
        </p:nvSpPr>
        <p:spPr/>
        <p:txBody>
          <a:bodyPr/>
          <a:lstStyle/>
          <a:p>
            <a:r>
              <a:rPr kumimoji="1" lang="ja-JP" altLang="en-US" dirty="0"/>
              <a:t>典型問題集</a:t>
            </a:r>
          </a:p>
        </p:txBody>
      </p:sp>
      <p:sp>
        <p:nvSpPr>
          <p:cNvPr id="3" name="コンテンツ プレースホルダー 2">
            <a:extLst>
              <a:ext uri="{FF2B5EF4-FFF2-40B4-BE49-F238E27FC236}">
                <a16:creationId xmlns:a16="http://schemas.microsoft.com/office/drawing/2014/main" id="{E6F82769-B182-8E05-229A-680CF930B65A}"/>
              </a:ext>
            </a:extLst>
          </p:cNvPr>
          <p:cNvSpPr>
            <a:spLocks noGrp="1"/>
          </p:cNvSpPr>
          <p:nvPr>
            <p:ph idx="1"/>
          </p:nvPr>
        </p:nvSpPr>
        <p:spPr/>
        <p:txBody>
          <a:bodyPr>
            <a:normAutofit lnSpcReduction="10000"/>
          </a:bodyPr>
          <a:lstStyle/>
          <a:p>
            <a:r>
              <a:rPr kumimoji="1" lang="en-US" altLang="ja-JP" dirty="0">
                <a:hlinkClick r:id="rId2"/>
              </a:rPr>
              <a:t>Educational DP Contest (EDPC)</a:t>
            </a:r>
            <a:endParaRPr kumimoji="1" lang="en-US" altLang="ja-JP" dirty="0"/>
          </a:p>
          <a:p>
            <a:pPr lvl="1"/>
            <a:r>
              <a:rPr lang="en-US" altLang="ja-JP" dirty="0"/>
              <a:t>DP</a:t>
            </a:r>
            <a:r>
              <a:rPr lang="ja-JP" altLang="en-US" dirty="0"/>
              <a:t> に関する典型問題が </a:t>
            </a:r>
            <a:r>
              <a:rPr lang="en-US" altLang="ja-JP" dirty="0"/>
              <a:t>26 </a:t>
            </a:r>
            <a:r>
              <a:rPr lang="ja-JP" altLang="en-US" dirty="0"/>
              <a:t>問含まれたコンテスト</a:t>
            </a:r>
            <a:endParaRPr lang="en-US" altLang="ja-JP" dirty="0"/>
          </a:p>
          <a:p>
            <a:pPr lvl="1"/>
            <a:r>
              <a:rPr lang="ja-JP" altLang="en-US" dirty="0"/>
              <a:t>まずは </a:t>
            </a:r>
            <a:r>
              <a:rPr lang="en-US" altLang="ja-JP" dirty="0"/>
              <a:t>H </a:t>
            </a:r>
            <a:r>
              <a:rPr lang="ja-JP" altLang="en-US" dirty="0"/>
              <a:t>問題くらいまで解いてみるのがおすすめ</a:t>
            </a:r>
            <a:endParaRPr lang="en-US" altLang="ja-JP" dirty="0"/>
          </a:p>
          <a:p>
            <a:pPr marL="0" indent="0">
              <a:buNone/>
            </a:pPr>
            <a:endParaRPr lang="en-US" altLang="ja-JP" dirty="0"/>
          </a:p>
          <a:p>
            <a:r>
              <a:rPr kumimoji="1" lang="en-US" altLang="ja-JP" dirty="0">
                <a:hlinkClick r:id="rId3"/>
              </a:rPr>
              <a:t>Typical DP Contest (TDPC)</a:t>
            </a:r>
            <a:endParaRPr lang="en-US" altLang="ja-JP" dirty="0"/>
          </a:p>
          <a:p>
            <a:pPr lvl="1"/>
            <a:r>
              <a:rPr kumimoji="1" lang="ja-JP" altLang="en-US" dirty="0"/>
              <a:t>同じく典型問題が </a:t>
            </a:r>
            <a:r>
              <a:rPr kumimoji="1" lang="en-US" altLang="ja-JP" dirty="0"/>
              <a:t>20 </a:t>
            </a:r>
            <a:r>
              <a:rPr kumimoji="1" lang="ja-JP" altLang="en-US" dirty="0"/>
              <a:t>問含まれているコンテスト</a:t>
            </a:r>
            <a:endParaRPr kumimoji="1" lang="en-US" altLang="ja-JP" dirty="0"/>
          </a:p>
          <a:p>
            <a:pPr lvl="1"/>
            <a:r>
              <a:rPr lang="en-US" altLang="ja-JP" dirty="0"/>
              <a:t>EDPC </a:t>
            </a:r>
            <a:r>
              <a:rPr lang="ja-JP" altLang="en-US" dirty="0"/>
              <a:t>より難しめ</a:t>
            </a:r>
            <a:endParaRPr kumimoji="1" lang="en-US" altLang="ja-JP" dirty="0"/>
          </a:p>
          <a:p>
            <a:endParaRPr kumimoji="1" lang="en-US" altLang="ja-JP" dirty="0"/>
          </a:p>
          <a:p>
            <a:r>
              <a:rPr kumimoji="1" lang="ja-JP" altLang="en-US" dirty="0">
                <a:hlinkClick r:id="rId4"/>
              </a:rPr>
              <a:t>競技プログラミングにおける動的計画法問題まとめ</a:t>
            </a:r>
            <a:endParaRPr kumimoji="1" lang="en-US" altLang="ja-JP" dirty="0"/>
          </a:p>
          <a:p>
            <a:pPr lvl="1"/>
            <a:r>
              <a:rPr lang="en-US" altLang="ja-JP" dirty="0"/>
              <a:t>h</a:t>
            </a:r>
            <a:r>
              <a:rPr kumimoji="1" lang="en-US" altLang="ja-JP" dirty="0"/>
              <a:t>amayanhamayan</a:t>
            </a:r>
            <a:r>
              <a:rPr lang="ja-JP" altLang="en-US" dirty="0"/>
              <a:t> さんのブログ</a:t>
            </a:r>
            <a:endParaRPr kumimoji="1" lang="en-US" altLang="ja-JP" dirty="0"/>
          </a:p>
        </p:txBody>
      </p:sp>
      <p:sp>
        <p:nvSpPr>
          <p:cNvPr id="4" name="スライド番号プレースホルダー 3">
            <a:extLst>
              <a:ext uri="{FF2B5EF4-FFF2-40B4-BE49-F238E27FC236}">
                <a16:creationId xmlns:a16="http://schemas.microsoft.com/office/drawing/2014/main" id="{22C600A3-863B-90A5-BCB4-75F19F5093FC}"/>
              </a:ext>
            </a:extLst>
          </p:cNvPr>
          <p:cNvSpPr>
            <a:spLocks noGrp="1"/>
          </p:cNvSpPr>
          <p:nvPr>
            <p:ph type="sldNum" sz="quarter" idx="12"/>
          </p:nvPr>
        </p:nvSpPr>
        <p:spPr/>
        <p:txBody>
          <a:bodyPr/>
          <a:lstStyle/>
          <a:p>
            <a:fld id="{9FF7C243-7F9F-47A9-91AA-0328B902A074}" type="slidenum">
              <a:rPr kumimoji="1" lang="ja-JP" altLang="en-US" smtClean="0"/>
              <a:t>16</a:t>
            </a:fld>
            <a:endParaRPr kumimoji="1" lang="ja-JP" altLang="en-US"/>
          </a:p>
        </p:txBody>
      </p:sp>
    </p:spTree>
    <p:extLst>
      <p:ext uri="{BB962C8B-B14F-4D97-AF65-F5344CB8AC3E}">
        <p14:creationId xmlns:p14="http://schemas.microsoft.com/office/powerpoint/2010/main" val="3853229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91AF8C-B3AB-A466-1A69-77510EE919D7}"/>
              </a:ext>
            </a:extLst>
          </p:cNvPr>
          <p:cNvSpPr>
            <a:spLocks noGrp="1"/>
          </p:cNvSpPr>
          <p:nvPr>
            <p:ph type="title"/>
          </p:nvPr>
        </p:nvSpPr>
        <p:spPr/>
        <p:txBody>
          <a:bodyPr/>
          <a:lstStyle/>
          <a:p>
            <a:r>
              <a:rPr kumimoji="1" lang="ja-JP" altLang="en-US" dirty="0"/>
              <a:t>典型問題</a:t>
            </a:r>
            <a:r>
              <a:rPr kumimoji="1" lang="en-US" altLang="ja-JP" dirty="0"/>
              <a:t>:</a:t>
            </a:r>
            <a:r>
              <a:rPr lang="ja-JP" altLang="en-US" dirty="0"/>
              <a:t> </a:t>
            </a:r>
            <a:r>
              <a:rPr lang="en-US" altLang="ja-JP" dirty="0">
                <a:hlinkClick r:id="rId2"/>
              </a:rPr>
              <a:t>EDPC A - Frog</a:t>
            </a:r>
            <a:r>
              <a:rPr lang="ja-JP" altLang="en-US" dirty="0">
                <a:hlinkClick r:id="rId2"/>
              </a:rPr>
              <a:t> </a:t>
            </a:r>
            <a:r>
              <a:rPr lang="en-US" altLang="ja-JP" dirty="0">
                <a:hlinkClick r:id="rId2"/>
              </a:rPr>
              <a:t>1</a:t>
            </a:r>
            <a:r>
              <a:rPr kumimoji="1" lang="en-US" altLang="ja-JP" dirty="0">
                <a:hlinkClick r:id="rId2"/>
              </a:rPr>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92D7F2C-C6D4-4162-A724-B2136B340663}"/>
                  </a:ext>
                </a:extLst>
              </p:cNvPr>
              <p:cNvSpPr>
                <a:spLocks noGrp="1"/>
              </p:cNvSpPr>
              <p:nvPr>
                <p:ph idx="1"/>
              </p:nvPr>
            </p:nvSpPr>
            <p:spPr/>
            <p:txBody>
              <a:bodyPr/>
              <a:lstStyle/>
              <a:p>
                <a:r>
                  <a:rPr kumimoji="1" lang="ja-JP" altLang="en-US" dirty="0"/>
                  <a:t>足場 </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 </a:t>
                </a:r>
                <a:r>
                  <a:rPr lang="ja-JP" altLang="en-US" dirty="0"/>
                  <a:t>にたどり着くまでの最小を求めるには？</a:t>
                </a:r>
                <a:endParaRPr lang="en-US" altLang="ja-JP" dirty="0"/>
              </a:p>
              <a:p>
                <a:pPr marL="0" indent="0">
                  <a:buNone/>
                </a:pPr>
                <a:r>
                  <a:rPr lang="ja-JP" altLang="en-US" dirty="0"/>
                  <a:t>→ 足場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−1</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oMath>
                </a14:m>
                <a:r>
                  <a:rPr kumimoji="1" lang="ja-JP" altLang="en-US" dirty="0"/>
                  <a:t> にたどり着くまでの最小が分かれば計算可能</a:t>
                </a:r>
                <a:endParaRPr kumimoji="1" lang="en-US" altLang="ja-JP" dirty="0"/>
              </a:p>
              <a:p>
                <a:endParaRPr lang="en-US" altLang="ja-JP" dirty="0"/>
              </a:p>
              <a:p>
                <a:r>
                  <a:rPr lang="ja-JP" altLang="en-US" dirty="0"/>
                  <a:t>足場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 </m:t>
                    </m:r>
                    <m:r>
                      <a:rPr lang="ja-JP" altLang="en-US" i="1">
                        <a:latin typeface="Cambria Math" panose="02040503050406030204" pitchFamily="18" charset="0"/>
                      </a:rPr>
                      <m:t>に</m:t>
                    </m:r>
                  </m:oMath>
                </a14:m>
                <a:r>
                  <a:rPr kumimoji="1" lang="ja-JP" altLang="en-US" dirty="0"/>
                  <a:t>たどり着くまでの最小コストを </a:t>
                </a:r>
                <a14:m>
                  <m:oMath xmlns:m="http://schemas.openxmlformats.org/officeDocument/2006/math">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oMath>
                </a14:m>
                <a:r>
                  <a:rPr kumimoji="1" lang="ja-JP" altLang="en-US" dirty="0"/>
                  <a:t> 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min</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oMath>
                  </m:oMathPara>
                </a14:m>
                <a:endParaRPr kumimoji="1" lang="en-US" altLang="ja-JP" dirty="0"/>
              </a:p>
              <a:p>
                <a:pPr marL="0" indent="0">
                  <a:buNone/>
                </a:pPr>
                <a:endParaRPr lang="en-US" altLang="ja-JP" dirty="0"/>
              </a:p>
              <a:p>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 2</m:t>
                    </m:r>
                  </m:oMath>
                </a14:m>
                <a:r>
                  <a:rPr kumimoji="1" lang="en-US" altLang="ja-JP" dirty="0"/>
                  <a:t> </a:t>
                </a:r>
                <a:r>
                  <a:rPr kumimoji="1" lang="ja-JP" altLang="en-US" dirty="0"/>
                  <a:t>の時に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oMath>
                </a14:m>
                <a:r>
                  <a:rPr kumimoji="1" lang="en-US" altLang="ja-JP" dirty="0"/>
                  <a:t> </a:t>
                </a:r>
                <a:r>
                  <a:rPr kumimoji="1" lang="ja-JP" altLang="en-US" dirty="0"/>
                  <a:t>が存在しない可能性があることに注意</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292D7F2C-C6D4-4162-A724-B2136B340663}"/>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52E0AA5-ADEE-4618-3528-DD643C8268DC}"/>
              </a:ext>
            </a:extLst>
          </p:cNvPr>
          <p:cNvSpPr>
            <a:spLocks noGrp="1"/>
          </p:cNvSpPr>
          <p:nvPr>
            <p:ph type="sldNum" sz="quarter" idx="12"/>
          </p:nvPr>
        </p:nvSpPr>
        <p:spPr/>
        <p:txBody>
          <a:bodyPr/>
          <a:lstStyle/>
          <a:p>
            <a:fld id="{9FF7C243-7F9F-47A9-91AA-0328B902A074}" type="slidenum">
              <a:rPr kumimoji="1" lang="ja-JP" altLang="en-US" smtClean="0"/>
              <a:t>17</a:t>
            </a:fld>
            <a:endParaRPr kumimoji="1" lang="ja-JP" altLang="en-US"/>
          </a:p>
        </p:txBody>
      </p:sp>
    </p:spTree>
    <p:extLst>
      <p:ext uri="{BB962C8B-B14F-4D97-AF65-F5344CB8AC3E}">
        <p14:creationId xmlns:p14="http://schemas.microsoft.com/office/powerpoint/2010/main" val="162830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5299A-6481-10DF-8C30-4CDD445EB24C}"/>
              </a:ext>
            </a:extLst>
          </p:cNvPr>
          <p:cNvSpPr>
            <a:spLocks noGrp="1"/>
          </p:cNvSpPr>
          <p:nvPr>
            <p:ph type="title"/>
          </p:nvPr>
        </p:nvSpPr>
        <p:spPr/>
        <p:txBody>
          <a:bodyPr/>
          <a:lstStyle/>
          <a:p>
            <a:r>
              <a:rPr kumimoji="1" lang="ja-JP" altLang="en-US" dirty="0"/>
              <a:t>典型問題</a:t>
            </a:r>
            <a:r>
              <a:rPr kumimoji="1" lang="en-US" altLang="ja-JP" dirty="0"/>
              <a:t>:</a:t>
            </a:r>
            <a:r>
              <a:rPr lang="ja-JP" altLang="en-US" dirty="0"/>
              <a:t> </a:t>
            </a:r>
            <a:r>
              <a:rPr lang="en-US" altLang="ja-JP" dirty="0"/>
              <a:t>EDPC A - Frog</a:t>
            </a:r>
            <a:r>
              <a:rPr lang="ja-JP" altLang="en-US" dirty="0"/>
              <a:t> </a:t>
            </a:r>
            <a:r>
              <a:rPr lang="en-US" altLang="ja-JP" dirty="0"/>
              <a:t>1</a:t>
            </a:r>
            <a:r>
              <a:rPr kumimoji="1" lang="en-US" altLang="ja-JP" dirty="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04CC585-30A8-C5A9-2828-1CE39A789075}"/>
                  </a:ext>
                </a:extLst>
              </p:cNvPr>
              <p:cNvSpPr>
                <a:spLocks noGrp="1"/>
              </p:cNvSpPr>
              <p:nvPr>
                <p:ph idx="1"/>
              </p:nvPr>
            </p:nvSpPr>
            <p:spPr/>
            <p:txBody>
              <a:bodyPr/>
              <a:lstStyle/>
              <a:p>
                <a:r>
                  <a:rPr kumimoji="1" lang="ja-JP" altLang="en-US" dirty="0"/>
                  <a:t>典型的な </a:t>
                </a:r>
                <a:r>
                  <a:rPr kumimoji="1" lang="en-US" altLang="ja-JP" dirty="0"/>
                  <a:t>DP </a:t>
                </a:r>
                <a:r>
                  <a:rPr kumimoji="1" lang="ja-JP" altLang="en-US" dirty="0"/>
                  <a:t>の考え方として</a:t>
                </a:r>
                <a:r>
                  <a:rPr lang="ja-JP" altLang="en-US" dirty="0"/>
                  <a:t>「</a:t>
                </a:r>
                <a14:m>
                  <m:oMath xmlns:m="http://schemas.openxmlformats.org/officeDocument/2006/math">
                    <m:r>
                      <a:rPr lang="en-US" altLang="ja-JP" b="0" i="1" smtClean="0">
                        <a:latin typeface="Cambria Math" panose="02040503050406030204" pitchFamily="18" charset="0"/>
                      </a:rPr>
                      <m:t>𝑖</m:t>
                    </m:r>
                  </m:oMath>
                </a14:m>
                <a:r>
                  <a:rPr kumimoji="1" lang="ja-JP" altLang="en-US" dirty="0"/>
                  <a:t> 番目までの答えが分かっている時に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oMath>
                </a14:m>
                <a:r>
                  <a:rPr kumimoji="1" lang="ja-JP" altLang="en-US" dirty="0"/>
                  <a:t> 番目の答えを計算することは可能か？」というのがある</a:t>
                </a:r>
                <a:endParaRPr kumimoji="1" lang="en-US" altLang="ja-JP" dirty="0"/>
              </a:p>
              <a:p>
                <a:pPr lvl="1"/>
                <a:r>
                  <a:rPr lang="ja-JP" altLang="en-US" dirty="0"/>
                  <a:t>数列に関する問題や文字列に関する問題で頻出</a:t>
                </a:r>
                <a:endParaRPr lang="en-US" altLang="ja-JP" dirty="0"/>
              </a:p>
              <a:p>
                <a:endParaRPr kumimoji="1" lang="en-US" altLang="ja-JP" dirty="0"/>
              </a:p>
              <a:p>
                <a:r>
                  <a:rPr lang="ja-JP" altLang="en-US" dirty="0"/>
                  <a:t>これができれば</a:t>
                </a:r>
                <a:r>
                  <a:rPr kumimoji="1" lang="ja-JP" altLang="en-US" dirty="0"/>
                  <a:t>部分</a:t>
                </a:r>
                <a:r>
                  <a:rPr lang="ja-JP" altLang="en-US" dirty="0"/>
                  <a:t>問題の答えを利用して元の問題の答えを求めることが可能</a:t>
                </a:r>
                <a:endParaRPr lang="en-US" altLang="ja-JP" dirty="0"/>
              </a:p>
              <a:p>
                <a:r>
                  <a:rPr lang="ja-JP" altLang="en-US" dirty="0"/>
                  <a:t>計算結果のメモはだいたいできる</a:t>
                </a:r>
                <a:endParaRPr lang="en-US" altLang="ja-JP" dirty="0"/>
              </a:p>
              <a:p>
                <a:pPr marL="0" indent="0">
                  <a:buNone/>
                </a:pPr>
                <a:r>
                  <a:rPr kumimoji="1" lang="ja-JP" altLang="en-US" dirty="0"/>
                  <a:t>→ 動的計画法が使える</a:t>
                </a:r>
              </a:p>
            </p:txBody>
          </p:sp>
        </mc:Choice>
        <mc:Fallback xmlns="">
          <p:sp>
            <p:nvSpPr>
              <p:cNvPr id="3" name="コンテンツ プレースホルダー 2">
                <a:extLst>
                  <a:ext uri="{FF2B5EF4-FFF2-40B4-BE49-F238E27FC236}">
                    <a16:creationId xmlns:a16="http://schemas.microsoft.com/office/drawing/2014/main" id="{A04CC585-30A8-C5A9-2828-1CE39A78907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F7B458-BB13-18A9-9FD2-7E736DB748AE}"/>
              </a:ext>
            </a:extLst>
          </p:cNvPr>
          <p:cNvSpPr>
            <a:spLocks noGrp="1"/>
          </p:cNvSpPr>
          <p:nvPr>
            <p:ph type="sldNum" sz="quarter" idx="12"/>
          </p:nvPr>
        </p:nvSpPr>
        <p:spPr/>
        <p:txBody>
          <a:bodyPr/>
          <a:lstStyle/>
          <a:p>
            <a:fld id="{9FF7C243-7F9F-47A9-91AA-0328B902A074}" type="slidenum">
              <a:rPr kumimoji="1" lang="ja-JP" altLang="en-US" smtClean="0"/>
              <a:t>18</a:t>
            </a:fld>
            <a:endParaRPr kumimoji="1" lang="ja-JP" altLang="en-US"/>
          </a:p>
        </p:txBody>
      </p:sp>
    </p:spTree>
    <p:extLst>
      <p:ext uri="{BB962C8B-B14F-4D97-AF65-F5344CB8AC3E}">
        <p14:creationId xmlns:p14="http://schemas.microsoft.com/office/powerpoint/2010/main" val="85941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4B828-566C-527A-3940-D4CA31DA111E}"/>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B7BAA6B-B2CA-F923-6D1A-6080F81D3409}"/>
              </a:ext>
            </a:extLst>
          </p:cNvPr>
          <p:cNvSpPr>
            <a:spLocks noGrp="1"/>
          </p:cNvSpPr>
          <p:nvPr>
            <p:ph idx="1"/>
          </p:nvPr>
        </p:nvSpPr>
        <p:spPr/>
        <p:txBody>
          <a:bodyPr/>
          <a:lstStyle/>
          <a:p>
            <a:pPr>
              <a:lnSpc>
                <a:spcPct val="100000"/>
              </a:lnSpc>
            </a:pPr>
            <a:r>
              <a:rPr kumimoji="1" lang="ja-JP" altLang="en-US" dirty="0"/>
              <a:t>フィボナッチ数を求めてみよう</a:t>
            </a:r>
            <a:endParaRPr kumimoji="1" lang="en-US" altLang="ja-JP" dirty="0"/>
          </a:p>
          <a:p>
            <a:pPr lvl="1">
              <a:lnSpc>
                <a:spcPct val="100000"/>
              </a:lnSpc>
            </a:pPr>
            <a:r>
              <a:rPr kumimoji="1" lang="ja-JP" altLang="en-US" dirty="0"/>
              <a:t>再帰関数による実装</a:t>
            </a:r>
            <a:endParaRPr kumimoji="1" lang="en-US" altLang="ja-JP" dirty="0"/>
          </a:p>
          <a:p>
            <a:pPr lvl="1">
              <a:lnSpc>
                <a:spcPct val="100000"/>
              </a:lnSpc>
            </a:pPr>
            <a:r>
              <a:rPr lang="ja-JP" altLang="en-US" dirty="0"/>
              <a:t>メモ化</a:t>
            </a:r>
            <a:endParaRPr kumimoji="1" lang="en-US" altLang="ja-JP" dirty="0"/>
          </a:p>
          <a:p>
            <a:pPr>
              <a:lnSpc>
                <a:spcPct val="100000"/>
              </a:lnSpc>
            </a:pPr>
            <a:r>
              <a:rPr lang="ja-JP" altLang="en-US" dirty="0"/>
              <a:t>動的計画法とは？</a:t>
            </a:r>
            <a:endParaRPr lang="en-US" altLang="ja-JP" dirty="0"/>
          </a:p>
          <a:p>
            <a:pPr>
              <a:lnSpc>
                <a:spcPct val="100000"/>
              </a:lnSpc>
            </a:pPr>
            <a:r>
              <a:rPr kumimoji="1" lang="ja-JP" altLang="en-US" dirty="0"/>
              <a:t>余談</a:t>
            </a:r>
            <a:endParaRPr kumimoji="1" lang="en-US" altLang="ja-JP" dirty="0"/>
          </a:p>
          <a:p>
            <a:pPr>
              <a:lnSpc>
                <a:spcPct val="100000"/>
              </a:lnSpc>
            </a:pPr>
            <a:r>
              <a:rPr kumimoji="1" lang="ja-JP" altLang="en-US" dirty="0"/>
              <a:t>典型問題集</a:t>
            </a:r>
            <a:endParaRPr lang="en-US" altLang="ja-JP" dirty="0"/>
          </a:p>
          <a:p>
            <a:pPr>
              <a:lnSpc>
                <a:spcPct val="100000"/>
              </a:lnSpc>
            </a:pPr>
            <a:r>
              <a:rPr kumimoji="1" lang="ja-JP" altLang="en-US" dirty="0"/>
              <a:t>典型問題</a:t>
            </a:r>
            <a:r>
              <a:rPr kumimoji="1" lang="en-US" altLang="ja-JP" dirty="0"/>
              <a:t>: EDPC A - Frog 1</a:t>
            </a:r>
          </a:p>
        </p:txBody>
      </p:sp>
      <p:sp>
        <p:nvSpPr>
          <p:cNvPr id="4" name="スライド番号プレースホルダー 3">
            <a:extLst>
              <a:ext uri="{FF2B5EF4-FFF2-40B4-BE49-F238E27FC236}">
                <a16:creationId xmlns:a16="http://schemas.microsoft.com/office/drawing/2014/main" id="{42417547-11E9-EB61-7F9A-701E5AA89658}"/>
              </a:ext>
            </a:extLst>
          </p:cNvPr>
          <p:cNvSpPr>
            <a:spLocks noGrp="1"/>
          </p:cNvSpPr>
          <p:nvPr>
            <p:ph type="sldNum" sz="quarter" idx="12"/>
          </p:nvPr>
        </p:nvSpPr>
        <p:spPr/>
        <p:txBody>
          <a:bodyPr/>
          <a:lstStyle/>
          <a:p>
            <a:fld id="{9FF7C243-7F9F-47A9-91AA-0328B902A074}" type="slidenum">
              <a:rPr kumimoji="1" lang="ja-JP" altLang="en-US" smtClean="0"/>
              <a:t>2</a:t>
            </a:fld>
            <a:endParaRPr kumimoji="1" lang="ja-JP" altLang="en-US"/>
          </a:p>
        </p:txBody>
      </p:sp>
    </p:spTree>
    <p:extLst>
      <p:ext uri="{BB962C8B-B14F-4D97-AF65-F5344CB8AC3E}">
        <p14:creationId xmlns:p14="http://schemas.microsoft.com/office/powerpoint/2010/main" val="246047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DAE0F4-71FD-4BF2-7CED-18DCB5DB4A18}"/>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B03ABFBF-BDEF-9EB7-28E0-56CA4F121BE3}"/>
              </a:ext>
            </a:extLst>
          </p:cNvPr>
          <p:cNvSpPr>
            <a:spLocks noGrp="1"/>
          </p:cNvSpPr>
          <p:nvPr>
            <p:ph idx="1"/>
          </p:nvPr>
        </p:nvSpPr>
        <p:spPr/>
        <p:txBody>
          <a:bodyPr/>
          <a:lstStyle/>
          <a:p>
            <a:r>
              <a:rPr lang="ja-JP" altLang="en-US" dirty="0"/>
              <a:t>いきなりですがこの問題は解けますか？</a:t>
            </a:r>
            <a:endParaRPr kumimoji="1" lang="ja-JP" altLang="en-US" dirty="0"/>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D261B0B3-41B8-D844-D775-E59CF9D12426}"/>
                  </a:ext>
                </a:extLst>
              </p:cNvPr>
              <p:cNvSpPr/>
              <p:nvPr/>
            </p:nvSpPr>
            <p:spPr>
              <a:xfrm>
                <a:off x="1555799" y="2956163"/>
                <a:ext cx="9080401" cy="2908927"/>
              </a:xfrm>
              <a:prstGeom prst="roundRect">
                <a:avLst/>
              </a:prstGeom>
              <a:solidFill>
                <a:schemeClr val="accent6">
                  <a:lumMod val="40000"/>
                  <a:lumOff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以下で定義される数列 </a:t>
                </a:r>
                <a14:m>
                  <m:oMath xmlns:m="http://schemas.openxmlformats.org/officeDocument/2006/math">
                    <m:r>
                      <a:rPr kumimoji="1" lang="en-US" altLang="ja-JP" sz="2400" b="0" i="1" smtClean="0">
                        <a:solidFill>
                          <a:schemeClr val="tx1"/>
                        </a:solidFill>
                        <a:latin typeface="Cambria Math" panose="02040503050406030204" pitchFamily="18" charset="0"/>
                      </a:rPr>
                      <m:t>𝐹</m:t>
                    </m:r>
                  </m:oMath>
                </a14:m>
                <a:r>
                  <a:rPr kumimoji="1" lang="ja-JP" altLang="en-US" sz="2400" dirty="0">
                    <a:solidFill>
                      <a:schemeClr val="tx1"/>
                    </a:solidFill>
                  </a:rPr>
                  <a:t> はフィボナッチ数列と呼ばれます</a:t>
                </a:r>
                <a:r>
                  <a:rPr kumimoji="1" lang="en-US" altLang="ja-JP" sz="2400" dirty="0">
                    <a:solidFill>
                      <a:schemeClr val="tx1"/>
                    </a:solidFill>
                  </a:rPr>
                  <a:t>.</a:t>
                </a: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1</m:t>
                        </m:r>
                      </m:sub>
                    </m:sSub>
                    <m:r>
                      <a:rPr kumimoji="1" lang="en-US" altLang="ja-JP" sz="2400" b="0" i="1" smtClean="0">
                        <a:solidFill>
                          <a:schemeClr val="tx1"/>
                        </a:solidFill>
                        <a:latin typeface="Cambria Math" panose="02040503050406030204" pitchFamily="18" charset="0"/>
                      </a:rPr>
                      <m:t>=1</m:t>
                    </m:r>
                  </m:oMath>
                </a14:m>
                <a:endParaRPr kumimoji="1" lang="en-US" altLang="ja-JP" sz="2400" b="0" i="1" dirty="0">
                  <a:solidFill>
                    <a:schemeClr val="tx1"/>
                  </a:solidFill>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2</m:t>
                        </m:r>
                      </m:sub>
                    </m:sSub>
                    <m:r>
                      <a:rPr kumimoji="1" lang="en-US" altLang="ja-JP" sz="2400" b="0" i="1" smtClean="0">
                        <a:solidFill>
                          <a:schemeClr val="tx1"/>
                        </a:solidFill>
                        <a:latin typeface="Cambria Math" panose="02040503050406030204" pitchFamily="18" charset="0"/>
                      </a:rPr>
                      <m:t>=1</m:t>
                    </m:r>
                  </m:oMath>
                </a14:m>
                <a:endParaRPr kumimoji="1" lang="en-US" altLang="ja-JP" sz="2400" dirty="0">
                  <a:solidFill>
                    <a:schemeClr val="tx1"/>
                  </a:solidFill>
                </a:endParaRP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sub>
                    </m:sSub>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−1</m:t>
                        </m:r>
                      </m:sub>
                    </m:sSub>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−2</m:t>
                        </m:r>
                      </m:sub>
                    </m:sSub>
                    <m:r>
                      <a:rPr kumimoji="1" lang="en-US" altLang="ja-JP" sz="2400" b="0" i="1" smtClean="0">
                        <a:solidFill>
                          <a:schemeClr val="tx1"/>
                        </a:solidFill>
                        <a:latin typeface="Cambria Math" panose="02040503050406030204" pitchFamily="18" charset="0"/>
                      </a:rPr>
                      <m:t> </m:t>
                    </m:r>
                    <m:d>
                      <m:dPr>
                        <m:ctrlPr>
                          <a:rPr kumimoji="1" lang="en-US" altLang="ja-JP" sz="2400" b="0" i="1" smtClean="0">
                            <a:solidFill>
                              <a:schemeClr val="tx1"/>
                            </a:solidFill>
                            <a:latin typeface="Cambria Math" panose="02040503050406030204" pitchFamily="18" charset="0"/>
                          </a:rPr>
                        </m:ctrlPr>
                      </m:dPr>
                      <m:e>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≥3</m:t>
                        </m:r>
                      </m:e>
                    </m:d>
                  </m:oMath>
                </a14:m>
                <a:endParaRPr kumimoji="1" lang="en-US" altLang="ja-JP" sz="2400" b="0" dirty="0">
                  <a:solidFill>
                    <a:schemeClr val="tx1"/>
                  </a:solidFill>
                </a:endParaRPr>
              </a:p>
              <a:p>
                <a:r>
                  <a:rPr lang="ja-JP" altLang="en-US" sz="2400" dirty="0">
                    <a:solidFill>
                      <a:schemeClr val="tx1"/>
                    </a:solidFill>
                  </a:rPr>
                  <a:t>正整数 </a:t>
                </a:r>
                <a14:m>
                  <m:oMath xmlns:m="http://schemas.openxmlformats.org/officeDocument/2006/math">
                    <m:r>
                      <a:rPr lang="en-US" altLang="ja-JP" sz="2400" b="0" i="1" smtClean="0">
                        <a:solidFill>
                          <a:schemeClr val="tx1"/>
                        </a:solidFill>
                        <a:latin typeface="Cambria Math" panose="02040503050406030204" pitchFamily="18" charset="0"/>
                      </a:rPr>
                      <m:t>𝑛</m:t>
                    </m:r>
                  </m:oMath>
                </a14:m>
                <a:r>
                  <a:rPr kumimoji="1" lang="en-US" altLang="ja-JP" sz="2400" b="0" dirty="0">
                    <a:solidFill>
                      <a:schemeClr val="tx1"/>
                    </a:solidFill>
                  </a:rPr>
                  <a:t> </a:t>
                </a:r>
                <a:r>
                  <a:rPr kumimoji="1" lang="ja-JP" altLang="en-US" sz="2400" b="0" dirty="0">
                    <a:solidFill>
                      <a:schemeClr val="tx1"/>
                    </a:solidFill>
                  </a:rPr>
                  <a:t>が与えられたとき</a:t>
                </a:r>
                <a:r>
                  <a:rPr kumimoji="1" lang="en-US" altLang="ja-JP" sz="2400" b="0" dirty="0">
                    <a:solidFill>
                      <a:schemeClr val="tx1"/>
                    </a:solidFill>
                  </a:rPr>
                  <a:t>, </a:t>
                </a:r>
                <a:r>
                  <a:rPr kumimoji="1" lang="ja-JP" altLang="en-US" sz="2400" b="0" dirty="0">
                    <a:solidFill>
                      <a:schemeClr val="tx1"/>
                    </a:solidFill>
                  </a:rPr>
                  <a:t>フィボナッチ数列の第 </a:t>
                </a:r>
                <a14:m>
                  <m:oMath xmlns:m="http://schemas.openxmlformats.org/officeDocument/2006/math">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 </m:t>
                    </m:r>
                    <m:r>
                      <a:rPr lang="ja-JP" altLang="en-US" sz="2400" i="1">
                        <a:solidFill>
                          <a:schemeClr val="tx1"/>
                        </a:solidFill>
                        <a:latin typeface="Cambria Math" panose="02040503050406030204" pitchFamily="18" charset="0"/>
                      </a:rPr>
                      <m:t>項</m:t>
                    </m:r>
                    <m:r>
                      <a:rPr lang="ja-JP" altLang="en-US" sz="2400" i="1" smtClean="0">
                        <a:solidFill>
                          <a:schemeClr val="tx1"/>
                        </a:solidFill>
                        <a:latin typeface="Cambria Math" panose="02040503050406030204" pitchFamily="18" charset="0"/>
                      </a:rPr>
                      <m:t>を</m:t>
                    </m:r>
                  </m:oMath>
                </a14:m>
                <a:r>
                  <a:rPr lang="ja-JP" altLang="en-US" sz="2400" b="0" dirty="0">
                    <a:solidFill>
                      <a:schemeClr val="tx1"/>
                    </a:solidFill>
                  </a:rPr>
                  <a:t>返す関数を作成してください</a:t>
                </a:r>
                <a:r>
                  <a:rPr lang="en-US" altLang="ja-JP" sz="2400" b="0" dirty="0">
                    <a:solidFill>
                      <a:schemeClr val="tx1"/>
                    </a:solidFill>
                  </a:rPr>
                  <a:t>.</a:t>
                </a:r>
              </a:p>
            </p:txBody>
          </p:sp>
        </mc:Choice>
        <mc:Fallback xmlns="">
          <p:sp>
            <p:nvSpPr>
              <p:cNvPr id="4" name="四角形: 角を丸くする 3">
                <a:extLst>
                  <a:ext uri="{FF2B5EF4-FFF2-40B4-BE49-F238E27FC236}">
                    <a16:creationId xmlns:a16="http://schemas.microsoft.com/office/drawing/2014/main" id="{D261B0B3-41B8-D844-D775-E59CF9D12426}"/>
                  </a:ext>
                </a:extLst>
              </p:cNvPr>
              <p:cNvSpPr>
                <a:spLocks noRot="1" noChangeAspect="1" noMove="1" noResize="1" noEditPoints="1" noAdjustHandles="1" noChangeArrowheads="1" noChangeShapeType="1" noTextEdit="1"/>
              </p:cNvSpPr>
              <p:nvPr/>
            </p:nvSpPr>
            <p:spPr>
              <a:xfrm>
                <a:off x="1555799" y="2956163"/>
                <a:ext cx="9080401" cy="2908927"/>
              </a:xfrm>
              <a:prstGeom prst="roundRect">
                <a:avLst/>
              </a:prstGeom>
              <a:blipFill>
                <a:blip r:embed="rId2"/>
                <a:stretch>
                  <a:fillRect/>
                </a:stretch>
              </a:blipFill>
              <a:ln w="25400">
                <a:solidFill>
                  <a:schemeClr val="accent6"/>
                </a:solidFill>
              </a:ln>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37D19AF9-322E-171C-AD80-734BC70ED8B3}"/>
              </a:ext>
            </a:extLst>
          </p:cNvPr>
          <p:cNvSpPr>
            <a:spLocks noGrp="1"/>
          </p:cNvSpPr>
          <p:nvPr>
            <p:ph type="sldNum" sz="quarter" idx="12"/>
          </p:nvPr>
        </p:nvSpPr>
        <p:spPr/>
        <p:txBody>
          <a:bodyPr/>
          <a:lstStyle/>
          <a:p>
            <a:fld id="{9FF7C243-7F9F-47A9-91AA-0328B902A074}" type="slidenum">
              <a:rPr kumimoji="1" lang="ja-JP" altLang="en-US" smtClean="0"/>
              <a:t>3</a:t>
            </a:fld>
            <a:endParaRPr kumimoji="1" lang="ja-JP" altLang="en-US"/>
          </a:p>
        </p:txBody>
      </p:sp>
    </p:spTree>
    <p:extLst>
      <p:ext uri="{BB962C8B-B14F-4D97-AF65-F5344CB8AC3E}">
        <p14:creationId xmlns:p14="http://schemas.microsoft.com/office/powerpoint/2010/main" val="33317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FA735-84BE-7E21-D120-C88B1A6A85B8}"/>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49C4AC6A-B48F-E781-9C94-A0E88C8E6142}"/>
              </a:ext>
            </a:extLst>
          </p:cNvPr>
          <p:cNvSpPr>
            <a:spLocks noGrp="1"/>
          </p:cNvSpPr>
          <p:nvPr>
            <p:ph idx="1"/>
          </p:nvPr>
        </p:nvSpPr>
        <p:spPr>
          <a:xfrm>
            <a:off x="838200" y="1823461"/>
            <a:ext cx="10515600" cy="4351338"/>
          </a:xfrm>
        </p:spPr>
        <p:txBody>
          <a:bodyPr/>
          <a:lstStyle/>
          <a:p>
            <a:r>
              <a:rPr lang="ja-JP" altLang="en-US" dirty="0"/>
              <a:t>漸化式通りにプログラムを書いてみると</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248BDE83-5D52-96E9-6593-C7D7A0E34BE5}"/>
              </a:ext>
            </a:extLst>
          </p:cNvPr>
          <p:cNvSpPr/>
          <p:nvPr/>
        </p:nvSpPr>
        <p:spPr>
          <a:xfrm>
            <a:off x="1099127" y="2918697"/>
            <a:ext cx="4705927" cy="32327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Python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p:txBody>
      </p:sp>
      <p:sp>
        <p:nvSpPr>
          <p:cNvPr id="5" name="正方形/長方形 4">
            <a:extLst>
              <a:ext uri="{FF2B5EF4-FFF2-40B4-BE49-F238E27FC236}">
                <a16:creationId xmlns:a16="http://schemas.microsoft.com/office/drawing/2014/main" id="{7A8C8D97-932C-96A6-E724-80991E1DEF08}"/>
              </a:ext>
            </a:extLst>
          </p:cNvPr>
          <p:cNvSpPr/>
          <p:nvPr/>
        </p:nvSpPr>
        <p:spPr>
          <a:xfrm>
            <a:off x="6386946" y="2918696"/>
            <a:ext cx="4705927" cy="3232726"/>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C++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dirty="0">
                <a:solidFill>
                  <a:srgbClr val="D4D4D4"/>
                </a:solidFill>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dirty="0">
                <a:solidFill>
                  <a:srgbClr val="D4D4D4"/>
                </a:solidFill>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a:t>
            </a:r>
          </a:p>
        </p:txBody>
      </p:sp>
      <p:sp>
        <p:nvSpPr>
          <p:cNvPr id="6" name="スライド番号プレースホルダー 5">
            <a:extLst>
              <a:ext uri="{FF2B5EF4-FFF2-40B4-BE49-F238E27FC236}">
                <a16:creationId xmlns:a16="http://schemas.microsoft.com/office/drawing/2014/main" id="{7012A275-2726-3200-418E-321DAA36D1F4}"/>
              </a:ext>
            </a:extLst>
          </p:cNvPr>
          <p:cNvSpPr>
            <a:spLocks noGrp="1"/>
          </p:cNvSpPr>
          <p:nvPr>
            <p:ph type="sldNum" sz="quarter" idx="12"/>
          </p:nvPr>
        </p:nvSpPr>
        <p:spPr/>
        <p:txBody>
          <a:bodyPr/>
          <a:lstStyle/>
          <a:p>
            <a:fld id="{9FF7C243-7F9F-47A9-91AA-0328B902A074}" type="slidenum">
              <a:rPr kumimoji="1" lang="ja-JP" altLang="en-US" smtClean="0"/>
              <a:t>4</a:t>
            </a:fld>
            <a:endParaRPr kumimoji="1" lang="ja-JP" altLang="en-US"/>
          </a:p>
        </p:txBody>
      </p:sp>
    </p:spTree>
    <p:extLst>
      <p:ext uri="{BB962C8B-B14F-4D97-AF65-F5344CB8AC3E}">
        <p14:creationId xmlns:p14="http://schemas.microsoft.com/office/powerpoint/2010/main" val="35415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A0E3F-887B-7251-1266-253FF8044502}"/>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129C903-A1FB-C225-55CB-4B5F11FAFC2E}"/>
                  </a:ext>
                </a:extLst>
              </p:cNvPr>
              <p:cNvSpPr>
                <a:spLocks noGrp="1"/>
              </p:cNvSpPr>
              <p:nvPr>
                <p:ph idx="1"/>
              </p:nvPr>
            </p:nvSpPr>
            <p:spPr>
              <a:xfrm>
                <a:off x="838200" y="1825624"/>
                <a:ext cx="10515600" cy="3724441"/>
              </a:xfrm>
            </p:spPr>
            <p:txBody>
              <a:bodyPr/>
              <a:lstStyle/>
              <a:p>
                <a:pPr>
                  <a:lnSpc>
                    <a:spcPct val="100000"/>
                  </a:lnSpc>
                </a:pPr>
                <a:r>
                  <a:rPr lang="ja-JP" altLang="en-US" dirty="0"/>
                  <a:t>計算量（関数の呼び出し回数）はどのくらい？</a:t>
                </a:r>
                <a:endParaRPr lang="en-US" altLang="ja-JP" dirty="0"/>
              </a:p>
              <a:p>
                <a:pPr marL="0" indent="0">
                  <a:lnSpc>
                    <a:spcPct val="100000"/>
                  </a:lnSpc>
                  <a:buNone/>
                </a:pPr>
                <a:endParaRPr kumimoji="1" lang="en-US" altLang="ja-JP" sz="2400" b="0" i="1" dirty="0">
                  <a:latin typeface="Cambria Math" panose="02040503050406030204" pitchFamily="18" charset="0"/>
                </a:endParaRPr>
              </a:p>
              <a:p>
                <a:pPr marL="0" indent="0">
                  <a:lnSpc>
                    <a:spcPct val="100000"/>
                  </a:lnSpc>
                  <a:buNone/>
                </a:pPr>
                <a14:m>
                  <m:oMath xmlns:m="http://schemas.openxmlformats.org/officeDocument/2006/math">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=6</m:t>
                    </m:r>
                  </m:oMath>
                </a14:m>
                <a:r>
                  <a:rPr kumimoji="1" lang="ja-JP" altLang="en-US" sz="2400" dirty="0"/>
                  <a:t> </a:t>
                </a:r>
                <a:r>
                  <a:rPr lang="ja-JP" altLang="en-US" sz="2400" dirty="0"/>
                  <a:t>の場合</a:t>
                </a:r>
                <a:endParaRPr lang="en-US" altLang="ja-JP" sz="2400" dirty="0"/>
              </a:p>
              <a:p>
                <a:pPr marL="0" indent="0">
                  <a:lnSpc>
                    <a:spcPct val="100000"/>
                  </a:lnSpc>
                  <a:buNone/>
                </a:pPr>
                <a:r>
                  <a:rPr lang="ja-JP" altLang="en-US" sz="2400" dirty="0"/>
                  <a:t>→ </a:t>
                </a:r>
                <a14:m>
                  <m:oMath xmlns:m="http://schemas.openxmlformats.org/officeDocument/2006/math">
                    <m:r>
                      <a:rPr lang="en-US" altLang="ja-JP" sz="2400" i="1" dirty="0" smtClean="0">
                        <a:latin typeface="Cambria Math" panose="02040503050406030204" pitchFamily="18" charset="0"/>
                      </a:rPr>
                      <m:t>15</m:t>
                    </m:r>
                    <m:r>
                      <a:rPr lang="en-US" altLang="ja-JP" sz="2400" b="0" i="1" dirty="0" smtClean="0">
                        <a:latin typeface="Cambria Math" panose="02040503050406030204" pitchFamily="18" charset="0"/>
                      </a:rPr>
                      <m:t> </m:t>
                    </m:r>
                  </m:oMath>
                </a14:m>
                <a:r>
                  <a:rPr lang="ja-JP" altLang="en-US" sz="2400" dirty="0"/>
                  <a:t>回</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A129C903-A1FB-C225-55CB-4B5F11FAFC2E}"/>
                  </a:ext>
                </a:extLst>
              </p:cNvPr>
              <p:cNvSpPr>
                <a:spLocks noGrp="1" noRot="1" noChangeAspect="1" noMove="1" noResize="1" noEditPoints="1" noAdjustHandles="1" noChangeArrowheads="1" noChangeShapeType="1" noTextEdit="1"/>
              </p:cNvSpPr>
              <p:nvPr>
                <p:ph idx="1"/>
              </p:nvPr>
            </p:nvSpPr>
            <p:spPr>
              <a:xfrm>
                <a:off x="838200" y="1825624"/>
                <a:ext cx="10515600" cy="3724441"/>
              </a:xfrm>
              <a:blipFill>
                <a:blip r:embed="rId2"/>
                <a:stretch>
                  <a:fillRect l="-1043" t="-1473"/>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E273EE5E-82EE-CDC4-E7DD-268221FA1611}"/>
              </a:ext>
            </a:extLst>
          </p:cNvPr>
          <p:cNvSpPr/>
          <p:nvPr/>
        </p:nvSpPr>
        <p:spPr>
          <a:xfrm>
            <a:off x="4295132"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730CB1C0-74EC-4996-007F-5F3DBA9228FB}"/>
              </a:ext>
            </a:extLst>
          </p:cNvPr>
          <p:cNvSpPr/>
          <p:nvPr/>
        </p:nvSpPr>
        <p:spPr>
          <a:xfrm>
            <a:off x="2855132" y="4207162"/>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AA764421-13AA-6660-8B15-89D33D171BB2}"/>
              </a:ext>
            </a:extLst>
          </p:cNvPr>
          <p:cNvSpPr/>
          <p:nvPr/>
        </p:nvSpPr>
        <p:spPr>
          <a:xfrm>
            <a:off x="5735133" y="420153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AF6246B2-F5E6-4DDE-D88D-45D4A872C20C}"/>
              </a:ext>
            </a:extLst>
          </p:cNvPr>
          <p:cNvSpPr/>
          <p:nvPr/>
        </p:nvSpPr>
        <p:spPr>
          <a:xfrm>
            <a:off x="2135130" y="502414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9" name="楕円 8">
            <a:extLst>
              <a:ext uri="{FF2B5EF4-FFF2-40B4-BE49-F238E27FC236}">
                <a16:creationId xmlns:a16="http://schemas.microsoft.com/office/drawing/2014/main" id="{84C142A1-5841-03C1-62AB-C40A31A94423}"/>
              </a:ext>
            </a:extLst>
          </p:cNvPr>
          <p:cNvSpPr/>
          <p:nvPr/>
        </p:nvSpPr>
        <p:spPr>
          <a:xfrm>
            <a:off x="3575132" y="501425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0" name="楕円 9">
            <a:extLst>
              <a:ext uri="{FF2B5EF4-FFF2-40B4-BE49-F238E27FC236}">
                <a16:creationId xmlns:a16="http://schemas.microsoft.com/office/drawing/2014/main" id="{8E343988-C32E-5FC3-0868-B47C6D29D2A0}"/>
              </a:ext>
            </a:extLst>
          </p:cNvPr>
          <p:cNvSpPr/>
          <p:nvPr/>
        </p:nvSpPr>
        <p:spPr>
          <a:xfrm>
            <a:off x="5015133" y="501360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1" name="楕円 10">
            <a:extLst>
              <a:ext uri="{FF2B5EF4-FFF2-40B4-BE49-F238E27FC236}">
                <a16:creationId xmlns:a16="http://schemas.microsoft.com/office/drawing/2014/main" id="{20D280AA-E279-D35B-5910-FDF1C53799C6}"/>
              </a:ext>
            </a:extLst>
          </p:cNvPr>
          <p:cNvSpPr/>
          <p:nvPr/>
        </p:nvSpPr>
        <p:spPr>
          <a:xfrm>
            <a:off x="6455133" y="501360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4" name="楕円 13">
            <a:extLst>
              <a:ext uri="{FF2B5EF4-FFF2-40B4-BE49-F238E27FC236}">
                <a16:creationId xmlns:a16="http://schemas.microsoft.com/office/drawing/2014/main" id="{95296CD3-8BF7-50A7-5DDA-94962167DDD4}"/>
              </a:ext>
            </a:extLst>
          </p:cNvPr>
          <p:cNvSpPr/>
          <p:nvPr/>
        </p:nvSpPr>
        <p:spPr>
          <a:xfrm>
            <a:off x="1415130"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6" name="楕円 15">
            <a:extLst>
              <a:ext uri="{FF2B5EF4-FFF2-40B4-BE49-F238E27FC236}">
                <a16:creationId xmlns:a16="http://schemas.microsoft.com/office/drawing/2014/main" id="{D190E6E1-A39E-3ADC-E2A9-D412C2526D99}"/>
              </a:ext>
            </a:extLst>
          </p:cNvPr>
          <p:cNvSpPr/>
          <p:nvPr/>
        </p:nvSpPr>
        <p:spPr>
          <a:xfrm>
            <a:off x="2855132"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8" name="直線コネクタ 17">
            <a:extLst>
              <a:ext uri="{FF2B5EF4-FFF2-40B4-BE49-F238E27FC236}">
                <a16:creationId xmlns:a16="http://schemas.microsoft.com/office/drawing/2014/main" id="{52D179C2-46E0-B176-A037-9A1D927CF270}"/>
              </a:ext>
            </a:extLst>
          </p:cNvPr>
          <p:cNvCxnSpPr>
            <a:cxnSpLocks/>
            <a:stCxn id="4" idx="3"/>
            <a:endCxn id="5" idx="7"/>
          </p:cNvCxnSpPr>
          <p:nvPr/>
        </p:nvCxnSpPr>
        <p:spPr>
          <a:xfrm flipH="1">
            <a:off x="3469690" y="3875429"/>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D50E371-1AF1-282F-7420-4351EDABD877}"/>
              </a:ext>
            </a:extLst>
          </p:cNvPr>
          <p:cNvCxnSpPr>
            <a:cxnSpLocks/>
            <a:stCxn id="4" idx="5"/>
            <a:endCxn id="6" idx="1"/>
          </p:cNvCxnSpPr>
          <p:nvPr/>
        </p:nvCxnSpPr>
        <p:spPr>
          <a:xfrm>
            <a:off x="4909690" y="3875429"/>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97A4EB9-2788-E803-7EB6-A0978A438110}"/>
              </a:ext>
            </a:extLst>
          </p:cNvPr>
          <p:cNvCxnSpPr>
            <a:cxnSpLocks/>
            <a:stCxn id="6" idx="5"/>
            <a:endCxn id="11" idx="1"/>
          </p:cNvCxnSpPr>
          <p:nvPr/>
        </p:nvCxnSpPr>
        <p:spPr>
          <a:xfrm>
            <a:off x="6349691" y="4816096"/>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9DC534C-19BB-37AD-F63E-E8B1BEE934E0}"/>
              </a:ext>
            </a:extLst>
          </p:cNvPr>
          <p:cNvCxnSpPr>
            <a:cxnSpLocks/>
            <a:stCxn id="6" idx="3"/>
            <a:endCxn id="10" idx="7"/>
          </p:cNvCxnSpPr>
          <p:nvPr/>
        </p:nvCxnSpPr>
        <p:spPr>
          <a:xfrm flipH="1">
            <a:off x="5629691" y="4816096"/>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9095A07-69CA-2C38-F8D5-A5114186AE62}"/>
              </a:ext>
            </a:extLst>
          </p:cNvPr>
          <p:cNvCxnSpPr>
            <a:cxnSpLocks/>
            <a:stCxn id="5" idx="3"/>
            <a:endCxn id="8" idx="7"/>
          </p:cNvCxnSpPr>
          <p:nvPr/>
        </p:nvCxnSpPr>
        <p:spPr>
          <a:xfrm flipH="1">
            <a:off x="2749688" y="4821720"/>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B66CB10-0CE8-9351-C5FD-76972103F2DC}"/>
              </a:ext>
            </a:extLst>
          </p:cNvPr>
          <p:cNvCxnSpPr>
            <a:cxnSpLocks/>
            <a:stCxn id="5" idx="5"/>
            <a:endCxn id="9" idx="1"/>
          </p:cNvCxnSpPr>
          <p:nvPr/>
        </p:nvCxnSpPr>
        <p:spPr>
          <a:xfrm>
            <a:off x="3469690" y="4821720"/>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33B64A4-C613-4CE8-0A50-BDC83EB6EFE3}"/>
              </a:ext>
            </a:extLst>
          </p:cNvPr>
          <p:cNvCxnSpPr>
            <a:cxnSpLocks/>
            <a:stCxn id="8" idx="5"/>
            <a:endCxn id="16" idx="1"/>
          </p:cNvCxnSpPr>
          <p:nvPr/>
        </p:nvCxnSpPr>
        <p:spPr>
          <a:xfrm>
            <a:off x="2749688" y="5638702"/>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C7A007A-5594-61B6-57F2-2901395218E1}"/>
              </a:ext>
            </a:extLst>
          </p:cNvPr>
          <p:cNvCxnSpPr>
            <a:cxnSpLocks/>
            <a:stCxn id="8" idx="3"/>
            <a:endCxn id="14" idx="7"/>
          </p:cNvCxnSpPr>
          <p:nvPr/>
        </p:nvCxnSpPr>
        <p:spPr>
          <a:xfrm flipH="1">
            <a:off x="2029688" y="5638702"/>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BD094552-2C7E-F1BC-F4D0-19107DBFE038}"/>
              </a:ext>
            </a:extLst>
          </p:cNvPr>
          <p:cNvSpPr/>
          <p:nvPr/>
        </p:nvSpPr>
        <p:spPr>
          <a:xfrm>
            <a:off x="6815133" y="24505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49" name="直線コネクタ 48">
            <a:extLst>
              <a:ext uri="{FF2B5EF4-FFF2-40B4-BE49-F238E27FC236}">
                <a16:creationId xmlns:a16="http://schemas.microsoft.com/office/drawing/2014/main" id="{2E02F78B-D7B7-6E7E-B710-A8EE8BB08447}"/>
              </a:ext>
            </a:extLst>
          </p:cNvPr>
          <p:cNvCxnSpPr>
            <a:cxnSpLocks/>
            <a:stCxn id="4" idx="7"/>
            <a:endCxn id="48" idx="2"/>
          </p:cNvCxnSpPr>
          <p:nvPr/>
        </p:nvCxnSpPr>
        <p:spPr>
          <a:xfrm flipV="1">
            <a:off x="4909690" y="2810549"/>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B1889081-5596-9625-F454-AA0C1566A15F}"/>
              </a:ext>
            </a:extLst>
          </p:cNvPr>
          <p:cNvSpPr/>
          <p:nvPr/>
        </p:nvSpPr>
        <p:spPr>
          <a:xfrm>
            <a:off x="9141554"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57" name="楕円 56">
            <a:extLst>
              <a:ext uri="{FF2B5EF4-FFF2-40B4-BE49-F238E27FC236}">
                <a16:creationId xmlns:a16="http://schemas.microsoft.com/office/drawing/2014/main" id="{CD7D2250-EB91-0711-06ED-9ED997A8F95A}"/>
              </a:ext>
            </a:extLst>
          </p:cNvPr>
          <p:cNvSpPr/>
          <p:nvPr/>
        </p:nvSpPr>
        <p:spPr>
          <a:xfrm>
            <a:off x="8421552" y="4077853"/>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58" name="楕円 57">
            <a:extLst>
              <a:ext uri="{FF2B5EF4-FFF2-40B4-BE49-F238E27FC236}">
                <a16:creationId xmlns:a16="http://schemas.microsoft.com/office/drawing/2014/main" id="{58EEB6C4-2183-D1DD-DCD1-609C985C4095}"/>
              </a:ext>
            </a:extLst>
          </p:cNvPr>
          <p:cNvSpPr/>
          <p:nvPr/>
        </p:nvSpPr>
        <p:spPr>
          <a:xfrm>
            <a:off x="9861554" y="4067963"/>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59" name="楕円 58">
            <a:extLst>
              <a:ext uri="{FF2B5EF4-FFF2-40B4-BE49-F238E27FC236}">
                <a16:creationId xmlns:a16="http://schemas.microsoft.com/office/drawing/2014/main" id="{656284F8-00AA-3968-F7B9-2B7C4BD984CA}"/>
              </a:ext>
            </a:extLst>
          </p:cNvPr>
          <p:cNvSpPr/>
          <p:nvPr/>
        </p:nvSpPr>
        <p:spPr>
          <a:xfrm>
            <a:off x="7701552" y="49788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60" name="楕円 59">
            <a:extLst>
              <a:ext uri="{FF2B5EF4-FFF2-40B4-BE49-F238E27FC236}">
                <a16:creationId xmlns:a16="http://schemas.microsoft.com/office/drawing/2014/main" id="{21688F67-7CB5-AF28-CE19-D9D39B4EE4F0}"/>
              </a:ext>
            </a:extLst>
          </p:cNvPr>
          <p:cNvSpPr/>
          <p:nvPr/>
        </p:nvSpPr>
        <p:spPr>
          <a:xfrm>
            <a:off x="9141554" y="49788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61" name="直線コネクタ 60">
            <a:extLst>
              <a:ext uri="{FF2B5EF4-FFF2-40B4-BE49-F238E27FC236}">
                <a16:creationId xmlns:a16="http://schemas.microsoft.com/office/drawing/2014/main" id="{9D103937-A6E0-8F50-F356-7CDA9A6E77CC}"/>
              </a:ext>
            </a:extLst>
          </p:cNvPr>
          <p:cNvCxnSpPr>
            <a:cxnSpLocks/>
            <a:stCxn id="56" idx="3"/>
            <a:endCxn id="57" idx="7"/>
          </p:cNvCxnSpPr>
          <p:nvPr/>
        </p:nvCxnSpPr>
        <p:spPr>
          <a:xfrm flipH="1">
            <a:off x="9036110" y="3875429"/>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555D7A2-6041-4D7C-25ED-EEE1FBB4CF9C}"/>
              </a:ext>
            </a:extLst>
          </p:cNvPr>
          <p:cNvCxnSpPr>
            <a:cxnSpLocks/>
            <a:stCxn id="56" idx="5"/>
            <a:endCxn id="58" idx="1"/>
          </p:cNvCxnSpPr>
          <p:nvPr/>
        </p:nvCxnSpPr>
        <p:spPr>
          <a:xfrm>
            <a:off x="9756112" y="3875429"/>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DD8E330-9486-09D5-2965-E1A3263B4153}"/>
              </a:ext>
            </a:extLst>
          </p:cNvPr>
          <p:cNvCxnSpPr>
            <a:cxnSpLocks/>
            <a:stCxn id="57" idx="5"/>
            <a:endCxn id="60" idx="1"/>
          </p:cNvCxnSpPr>
          <p:nvPr/>
        </p:nvCxnSpPr>
        <p:spPr>
          <a:xfrm>
            <a:off x="9036110" y="4692411"/>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F3CA8F4-FEBE-7DD9-1AFF-C7999434CBA8}"/>
              </a:ext>
            </a:extLst>
          </p:cNvPr>
          <p:cNvCxnSpPr>
            <a:cxnSpLocks/>
            <a:stCxn id="57" idx="3"/>
            <a:endCxn id="59" idx="7"/>
          </p:cNvCxnSpPr>
          <p:nvPr/>
        </p:nvCxnSpPr>
        <p:spPr>
          <a:xfrm flipH="1">
            <a:off x="8316110" y="4692411"/>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8037A42-BD6C-05BE-1E1E-DF01389C1074}"/>
              </a:ext>
            </a:extLst>
          </p:cNvPr>
          <p:cNvCxnSpPr>
            <a:cxnSpLocks/>
            <a:stCxn id="56" idx="1"/>
            <a:endCxn id="48" idx="6"/>
          </p:cNvCxnSpPr>
          <p:nvPr/>
        </p:nvCxnSpPr>
        <p:spPr>
          <a:xfrm flipH="1" flipV="1">
            <a:off x="7535133" y="2810549"/>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1" name="スライド番号プレースホルダー 70">
            <a:extLst>
              <a:ext uri="{FF2B5EF4-FFF2-40B4-BE49-F238E27FC236}">
                <a16:creationId xmlns:a16="http://schemas.microsoft.com/office/drawing/2014/main" id="{274CE5AE-AFAB-2D28-BB77-678F0C8DC8FC}"/>
              </a:ext>
            </a:extLst>
          </p:cNvPr>
          <p:cNvSpPr>
            <a:spLocks noGrp="1"/>
          </p:cNvSpPr>
          <p:nvPr>
            <p:ph type="sldNum" sz="quarter" idx="12"/>
          </p:nvPr>
        </p:nvSpPr>
        <p:spPr/>
        <p:txBody>
          <a:bodyPr/>
          <a:lstStyle/>
          <a:p>
            <a:fld id="{9FF7C243-7F9F-47A9-91AA-0328B902A074}" type="slidenum">
              <a:rPr kumimoji="1" lang="ja-JP" altLang="en-US" smtClean="0"/>
              <a:t>5</a:t>
            </a:fld>
            <a:endParaRPr kumimoji="1" lang="ja-JP" altLang="en-US"/>
          </a:p>
        </p:txBody>
      </p:sp>
    </p:spTree>
    <p:extLst>
      <p:ext uri="{BB962C8B-B14F-4D97-AF65-F5344CB8AC3E}">
        <p14:creationId xmlns:p14="http://schemas.microsoft.com/office/powerpoint/2010/main" val="45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animEffect transition="in" filter="barn(inVertical)">
                                      <p:cBhvr>
                                        <p:cTn id="8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4" grpId="0" animBg="1"/>
      <p:bldP spid="16" grpId="0" animBg="1"/>
      <p:bldP spid="48" grpId="0" animBg="1"/>
      <p:bldP spid="56" grpId="0" animBg="1"/>
      <p:bldP spid="57" grpId="0" animBg="1"/>
      <p:bldP spid="58" grpId="0" animBg="1"/>
      <p:bldP spid="59"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43AE7-1397-AADC-DFF7-E637C0C11610}"/>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D5D111-18EA-89FE-7D9B-EE14F8E2C7B2}"/>
                  </a:ext>
                </a:extLst>
              </p:cNvPr>
              <p:cNvSpPr>
                <a:spLocks noGrp="1"/>
              </p:cNvSpPr>
              <p:nvPr>
                <p:ph idx="1"/>
              </p:nvPr>
            </p:nvSpPr>
            <p:spPr/>
            <p:txBody>
              <a:bodyPr/>
              <a:lstStyle/>
              <a:p>
                <a:pPr>
                  <a:lnSpc>
                    <a:spcPct val="100000"/>
                  </a:lnSpc>
                </a:pPr>
                <a:r>
                  <a:rPr kumimoji="1" lang="ja-JP" altLang="en-US" dirty="0"/>
                  <a:t>この方法だと </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が大きくなったときに計算量が爆増しそう</a:t>
                </a:r>
                <a:endParaRPr kumimoji="1" lang="en-US" altLang="ja-JP" dirty="0"/>
              </a:p>
              <a:p>
                <a:pPr>
                  <a:lnSpc>
                    <a:spcPct val="100000"/>
                  </a:lnSpc>
                </a:pPr>
                <a:endParaRPr lang="en-US" altLang="ja-JP" dirty="0"/>
              </a:p>
              <a:p>
                <a:pPr>
                  <a:lnSpc>
                    <a:spcPct val="100000"/>
                  </a:lnSpc>
                </a:pPr>
                <a:r>
                  <a:rPr lang="ja-JP" altLang="en-US" dirty="0"/>
                  <a:t>直観的には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sSup>
                    <m:r>
                      <a:rPr lang="en-US" altLang="ja-JP" b="0" i="1" smtClean="0">
                        <a:latin typeface="Cambria Math" panose="02040503050406030204" pitchFamily="18" charset="0"/>
                      </a:rPr>
                      <m:t> </m:t>
                    </m:r>
                    <m:r>
                      <a:rPr lang="ja-JP" altLang="en-US" i="1">
                        <a:latin typeface="Cambria Math" panose="02040503050406030204" pitchFamily="18" charset="0"/>
                      </a:rPr>
                      <m:t>回</m:t>
                    </m:r>
                  </m:oMath>
                </a14:m>
                <a:r>
                  <a:rPr kumimoji="1" lang="ja-JP" altLang="en-US" dirty="0"/>
                  <a:t>くらい</a:t>
                </a:r>
                <a:endParaRPr kumimoji="1" lang="en-US" altLang="ja-JP" dirty="0"/>
              </a:p>
              <a:p>
                <a:pPr lvl="1">
                  <a:lnSpc>
                    <a:spcPct val="100000"/>
                  </a:lnSpc>
                </a:pPr>
                <a:r>
                  <a:rPr lang="ja-JP" altLang="en-US" dirty="0"/>
                  <a:t>各ステップで関数の呼び出しが </a:t>
                </a:r>
                <a:r>
                  <a:rPr lang="en-US" altLang="ja-JP" dirty="0"/>
                  <a:t>2 </a:t>
                </a:r>
                <a:r>
                  <a:rPr lang="ja-JP" altLang="en-US" dirty="0"/>
                  <a:t>回行われる</a:t>
                </a:r>
                <a:endParaRPr kumimoji="1" lang="en-US" altLang="ja-JP" dirty="0"/>
              </a:p>
              <a:p>
                <a:endParaRPr kumimoji="1" lang="en-US" altLang="ja-JP" dirty="0"/>
              </a:p>
              <a:p>
                <a:r>
                  <a:rPr kumimoji="1" lang="ja-JP" altLang="en-US" dirty="0"/>
                  <a:t>実際の計算量は </a:t>
                </a:r>
                <a14:m>
                  <m:oMath xmlns:m="http://schemas.openxmlformats.org/officeDocument/2006/math">
                    <m:r>
                      <a:rPr kumimoji="1" lang="en-US" altLang="ja-JP" b="0" i="1" smtClean="0">
                        <a:latin typeface="Cambria Math" panose="02040503050406030204" pitchFamily="18" charset="0"/>
                      </a:rPr>
                      <m:t>𝑂</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f>
                                  <m:fPr>
                                    <m:ctrlPr>
                                      <a:rPr lang="en-US" altLang="ja-JP" i="1" smtClean="0">
                                        <a:latin typeface="Cambria Math" panose="02040503050406030204" pitchFamily="18" charset="0"/>
                                      </a:rPr>
                                    </m:ctrlPr>
                                  </m:fPr>
                                  <m:num>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5</m:t>
                                        </m:r>
                                      </m:e>
                                    </m:rad>
                                    <m:r>
                                      <a:rPr lang="en-US" altLang="ja-JP" b="0" i="1" smtClean="0">
                                        <a:latin typeface="Cambria Math" panose="02040503050406030204" pitchFamily="18" charset="0"/>
                                      </a:rPr>
                                      <m:t>+1</m:t>
                                    </m:r>
                                  </m:num>
                                  <m:den>
                                    <m:r>
                                      <a:rPr lang="en-US" altLang="ja-JP" i="1">
                                        <a:latin typeface="Cambria Math" panose="02040503050406030204" pitchFamily="18" charset="0"/>
                                      </a:rPr>
                                      <m:t>2</m:t>
                                    </m:r>
                                  </m:den>
                                </m:f>
                              </m:e>
                            </m:d>
                          </m:e>
                          <m:sup>
                            <m:r>
                              <a:rPr kumimoji="1" lang="en-US" altLang="ja-JP" b="0" i="1" smtClean="0">
                                <a:latin typeface="Cambria Math" panose="02040503050406030204" pitchFamily="18" charset="0"/>
                              </a:rPr>
                              <m:t>𝑛</m:t>
                            </m:r>
                          </m:sup>
                        </m:sSup>
                      </m:e>
                    </m:d>
                  </m:oMath>
                </a14:m>
                <a:endParaRPr kumimoji="1" lang="en-US" altLang="ja-JP" dirty="0"/>
              </a:p>
              <a:p>
                <a:pPr lvl="1"/>
                <a:r>
                  <a:rPr kumimoji="1" lang="ja-JP" altLang="en-US" dirty="0"/>
                  <a:t>だいたい </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oMath>
                </a14:m>
                <a:r>
                  <a:rPr kumimoji="1" lang="ja-JP" altLang="en-US" dirty="0"/>
                  <a:t> くらいだと思って </a:t>
                </a:r>
                <a:r>
                  <a:rPr kumimoji="1" lang="en-US" altLang="ja-JP" dirty="0"/>
                  <a:t>OK</a:t>
                </a:r>
                <a:endParaRPr kumimoji="1" lang="ja-JP" altLang="en-US" dirty="0"/>
              </a:p>
            </p:txBody>
          </p:sp>
        </mc:Choice>
        <mc:Fallback>
          <p:sp>
            <p:nvSpPr>
              <p:cNvPr id="3" name="コンテンツ プレースホルダー 2">
                <a:extLst>
                  <a:ext uri="{FF2B5EF4-FFF2-40B4-BE49-F238E27FC236}">
                    <a16:creationId xmlns:a16="http://schemas.microsoft.com/office/drawing/2014/main" id="{24D5D111-18EA-89FE-7D9B-EE14F8E2C7B2}"/>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5852DB7-CD25-9399-5B33-89D32DA0166D}"/>
              </a:ext>
            </a:extLst>
          </p:cNvPr>
          <p:cNvSpPr>
            <a:spLocks noGrp="1"/>
          </p:cNvSpPr>
          <p:nvPr>
            <p:ph type="sldNum" sz="quarter" idx="12"/>
          </p:nvPr>
        </p:nvSpPr>
        <p:spPr/>
        <p:txBody>
          <a:bodyPr/>
          <a:lstStyle/>
          <a:p>
            <a:fld id="{9FF7C243-7F9F-47A9-91AA-0328B902A074}" type="slidenum">
              <a:rPr kumimoji="1" lang="ja-JP" altLang="en-US" smtClean="0"/>
              <a:t>6</a:t>
            </a:fld>
            <a:endParaRPr kumimoji="1" lang="ja-JP" altLang="en-US"/>
          </a:p>
        </p:txBody>
      </p:sp>
    </p:spTree>
    <p:extLst>
      <p:ext uri="{BB962C8B-B14F-4D97-AF65-F5344CB8AC3E}">
        <p14:creationId xmlns:p14="http://schemas.microsoft.com/office/powerpoint/2010/main" val="98204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88031-5C9A-546B-3A92-AB122ACDBDC7}"/>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F0481AB-9175-BBB0-953B-4D940EB871FF}"/>
                  </a:ext>
                </a:extLst>
              </p:cNvPr>
              <p:cNvSpPr>
                <a:spLocks noGrp="1"/>
              </p:cNvSpPr>
              <p:nvPr>
                <p:ph idx="1"/>
              </p:nvPr>
            </p:nvSpPr>
            <p:spPr/>
            <p:txBody>
              <a:bodyPr/>
              <a:lstStyle/>
              <a:p>
                <a:r>
                  <a:rPr lang="ja-JP" altLang="en-US" dirty="0"/>
                  <a:t>計算量を削減できないか？</a:t>
                </a:r>
                <a:endParaRPr lang="en-US" altLang="ja-JP" dirty="0"/>
              </a:p>
              <a:p>
                <a:pPr marL="0" indent="0">
                  <a:buNone/>
                </a:pPr>
                <a:r>
                  <a:rPr lang="ja-JP" altLang="en-US" dirty="0"/>
                  <a:t>→ 同じ計算が複数回行われている</a:t>
                </a:r>
                <a:endParaRPr lang="en-US" altLang="ja-JP" dirty="0"/>
              </a:p>
              <a:p>
                <a:pPr marL="0" indent="0">
                  <a:buNone/>
                </a:pPr>
                <a:r>
                  <a:rPr lang="en-US" altLang="ja-JP" dirty="0"/>
                  <a:t>     :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3</m:t>
                        </m:r>
                      </m:sub>
                    </m:sSub>
                  </m:oMath>
                </a14:m>
                <a:r>
                  <a:rPr kumimoji="1" lang="ja-JP" altLang="en-US" dirty="0"/>
                  <a:t>の計算</a:t>
                </a:r>
                <a:endParaRPr kumimoji="1" lang="en-US" altLang="ja-JP" dirty="0"/>
              </a:p>
              <a:p>
                <a:pPr marL="0" indent="0">
                  <a:buNone/>
                </a:pPr>
                <a:r>
                  <a:rPr lang="en-US" altLang="ja-JP" dirty="0"/>
                  <a:t>     :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4</m:t>
                        </m:r>
                      </m:sub>
                    </m:sSub>
                  </m:oMath>
                </a14:m>
                <a:r>
                  <a:rPr kumimoji="1" lang="ja-JP" altLang="en-US" dirty="0"/>
                  <a:t>の計算</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EF0481AB-9175-BBB0-953B-4D940EB871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3E74C447-5B2D-692C-CEB9-95A49113348A}"/>
              </a:ext>
            </a:extLst>
          </p:cNvPr>
          <p:cNvSpPr/>
          <p:nvPr/>
        </p:nvSpPr>
        <p:spPr>
          <a:xfrm>
            <a:off x="5366547" y="314079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86A96190-3FC0-E31F-3E4A-1B0C59575958}"/>
              </a:ext>
            </a:extLst>
          </p:cNvPr>
          <p:cNvSpPr/>
          <p:nvPr/>
        </p:nvSpPr>
        <p:spPr>
          <a:xfrm>
            <a:off x="3926547" y="408708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FA579EAD-AC34-C467-70B1-C9D142405304}"/>
              </a:ext>
            </a:extLst>
          </p:cNvPr>
          <p:cNvSpPr/>
          <p:nvPr/>
        </p:nvSpPr>
        <p:spPr>
          <a:xfrm>
            <a:off x="6806548" y="4081465"/>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7" name="楕円 6">
            <a:extLst>
              <a:ext uri="{FF2B5EF4-FFF2-40B4-BE49-F238E27FC236}">
                <a16:creationId xmlns:a16="http://schemas.microsoft.com/office/drawing/2014/main" id="{87B67AB5-FDB4-05F1-A395-6A29E5CC451A}"/>
              </a:ext>
            </a:extLst>
          </p:cNvPr>
          <p:cNvSpPr/>
          <p:nvPr/>
        </p:nvSpPr>
        <p:spPr>
          <a:xfrm>
            <a:off x="3206545" y="49040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AD8693EA-785B-F7A6-D7B5-5099F34AEA0D}"/>
              </a:ext>
            </a:extLst>
          </p:cNvPr>
          <p:cNvSpPr/>
          <p:nvPr/>
        </p:nvSpPr>
        <p:spPr>
          <a:xfrm>
            <a:off x="4646547" y="489418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9" name="楕円 8">
            <a:extLst>
              <a:ext uri="{FF2B5EF4-FFF2-40B4-BE49-F238E27FC236}">
                <a16:creationId xmlns:a16="http://schemas.microsoft.com/office/drawing/2014/main" id="{C0AAFA9E-7654-3C47-5A56-486377BD8014}"/>
              </a:ext>
            </a:extLst>
          </p:cNvPr>
          <p:cNvSpPr/>
          <p:nvPr/>
        </p:nvSpPr>
        <p:spPr>
          <a:xfrm>
            <a:off x="6086548" y="489352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0" name="楕円 9">
            <a:extLst>
              <a:ext uri="{FF2B5EF4-FFF2-40B4-BE49-F238E27FC236}">
                <a16:creationId xmlns:a16="http://schemas.microsoft.com/office/drawing/2014/main" id="{7D2F7C61-13F1-2CB5-6272-73056FD317BC}"/>
              </a:ext>
            </a:extLst>
          </p:cNvPr>
          <p:cNvSpPr/>
          <p:nvPr/>
        </p:nvSpPr>
        <p:spPr>
          <a:xfrm>
            <a:off x="7526548" y="489352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1" name="楕円 10">
            <a:extLst>
              <a:ext uri="{FF2B5EF4-FFF2-40B4-BE49-F238E27FC236}">
                <a16:creationId xmlns:a16="http://schemas.microsoft.com/office/drawing/2014/main" id="{2A5A8A1C-4B41-AF56-A3BF-5832C5AAF30A}"/>
              </a:ext>
            </a:extLst>
          </p:cNvPr>
          <p:cNvSpPr/>
          <p:nvPr/>
        </p:nvSpPr>
        <p:spPr>
          <a:xfrm>
            <a:off x="2486545" y="580506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2" name="楕円 11">
            <a:extLst>
              <a:ext uri="{FF2B5EF4-FFF2-40B4-BE49-F238E27FC236}">
                <a16:creationId xmlns:a16="http://schemas.microsoft.com/office/drawing/2014/main" id="{3DFAD734-9F03-59D2-F8F4-96E0BE218A3B}"/>
              </a:ext>
            </a:extLst>
          </p:cNvPr>
          <p:cNvSpPr/>
          <p:nvPr/>
        </p:nvSpPr>
        <p:spPr>
          <a:xfrm>
            <a:off x="3926547" y="580506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9D22C2D2-BF26-EEBF-5C9C-C7450EC9F952}"/>
              </a:ext>
            </a:extLst>
          </p:cNvPr>
          <p:cNvCxnSpPr>
            <a:cxnSpLocks/>
            <a:stCxn id="4" idx="3"/>
            <a:endCxn id="5" idx="7"/>
          </p:cNvCxnSpPr>
          <p:nvPr/>
        </p:nvCxnSpPr>
        <p:spPr>
          <a:xfrm flipH="1">
            <a:off x="4541105" y="3755356"/>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CD06418-38A9-F11B-D5C3-889F861304DE}"/>
              </a:ext>
            </a:extLst>
          </p:cNvPr>
          <p:cNvCxnSpPr>
            <a:cxnSpLocks/>
            <a:stCxn id="4" idx="5"/>
            <a:endCxn id="6" idx="1"/>
          </p:cNvCxnSpPr>
          <p:nvPr/>
        </p:nvCxnSpPr>
        <p:spPr>
          <a:xfrm>
            <a:off x="5981105" y="3755356"/>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B2F8892-38F6-5A6D-6640-92757E6323EA}"/>
              </a:ext>
            </a:extLst>
          </p:cNvPr>
          <p:cNvCxnSpPr>
            <a:cxnSpLocks/>
            <a:stCxn id="6" idx="5"/>
            <a:endCxn id="10" idx="1"/>
          </p:cNvCxnSpPr>
          <p:nvPr/>
        </p:nvCxnSpPr>
        <p:spPr>
          <a:xfrm>
            <a:off x="7421106" y="4696023"/>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BFE866E-755F-4FBD-66DC-E1B9999D62B1}"/>
              </a:ext>
            </a:extLst>
          </p:cNvPr>
          <p:cNvCxnSpPr>
            <a:cxnSpLocks/>
            <a:stCxn id="6" idx="3"/>
            <a:endCxn id="9" idx="7"/>
          </p:cNvCxnSpPr>
          <p:nvPr/>
        </p:nvCxnSpPr>
        <p:spPr>
          <a:xfrm flipH="1">
            <a:off x="6701106" y="4696023"/>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A6222F4-5F94-3F86-8B35-D188E7794327}"/>
              </a:ext>
            </a:extLst>
          </p:cNvPr>
          <p:cNvCxnSpPr>
            <a:cxnSpLocks/>
            <a:stCxn id="5" idx="3"/>
            <a:endCxn id="7" idx="7"/>
          </p:cNvCxnSpPr>
          <p:nvPr/>
        </p:nvCxnSpPr>
        <p:spPr>
          <a:xfrm flipH="1">
            <a:off x="3821103" y="4701647"/>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14719ED-5A3A-2EFA-B878-758612F5A8CA}"/>
              </a:ext>
            </a:extLst>
          </p:cNvPr>
          <p:cNvCxnSpPr>
            <a:cxnSpLocks/>
            <a:stCxn id="5" idx="5"/>
            <a:endCxn id="8" idx="1"/>
          </p:cNvCxnSpPr>
          <p:nvPr/>
        </p:nvCxnSpPr>
        <p:spPr>
          <a:xfrm>
            <a:off x="4541105" y="4701647"/>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66620E4-78FF-B065-D8DB-B195C52776BD}"/>
              </a:ext>
            </a:extLst>
          </p:cNvPr>
          <p:cNvCxnSpPr>
            <a:cxnSpLocks/>
            <a:stCxn id="7" idx="5"/>
            <a:endCxn id="12" idx="1"/>
          </p:cNvCxnSpPr>
          <p:nvPr/>
        </p:nvCxnSpPr>
        <p:spPr>
          <a:xfrm>
            <a:off x="3821103" y="5518629"/>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2519C5F-1402-A773-321D-79AD8C96E1E3}"/>
              </a:ext>
            </a:extLst>
          </p:cNvPr>
          <p:cNvCxnSpPr>
            <a:cxnSpLocks/>
            <a:stCxn id="7" idx="3"/>
            <a:endCxn id="11" idx="7"/>
          </p:cNvCxnSpPr>
          <p:nvPr/>
        </p:nvCxnSpPr>
        <p:spPr>
          <a:xfrm flipH="1">
            <a:off x="3101103" y="5518629"/>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8919122E-CB9A-F45C-0DC2-0297DF048952}"/>
              </a:ext>
            </a:extLst>
          </p:cNvPr>
          <p:cNvSpPr/>
          <p:nvPr/>
        </p:nvSpPr>
        <p:spPr>
          <a:xfrm>
            <a:off x="7886548" y="23304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22" name="直線コネクタ 21">
            <a:extLst>
              <a:ext uri="{FF2B5EF4-FFF2-40B4-BE49-F238E27FC236}">
                <a16:creationId xmlns:a16="http://schemas.microsoft.com/office/drawing/2014/main" id="{0608BAFB-928F-129E-9DC1-37F2E2D90D64}"/>
              </a:ext>
            </a:extLst>
          </p:cNvPr>
          <p:cNvCxnSpPr>
            <a:cxnSpLocks/>
            <a:stCxn id="4" idx="7"/>
            <a:endCxn id="21" idx="2"/>
          </p:cNvCxnSpPr>
          <p:nvPr/>
        </p:nvCxnSpPr>
        <p:spPr>
          <a:xfrm flipV="1">
            <a:off x="5981105" y="2690476"/>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BACC8044-6451-37AB-BDE3-7D10385BFCA8}"/>
              </a:ext>
            </a:extLst>
          </p:cNvPr>
          <p:cNvSpPr/>
          <p:nvPr/>
        </p:nvSpPr>
        <p:spPr>
          <a:xfrm>
            <a:off x="10212969" y="314079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24" name="楕円 23">
            <a:extLst>
              <a:ext uri="{FF2B5EF4-FFF2-40B4-BE49-F238E27FC236}">
                <a16:creationId xmlns:a16="http://schemas.microsoft.com/office/drawing/2014/main" id="{EC6A4A65-545D-BC92-2360-B2330342E638}"/>
              </a:ext>
            </a:extLst>
          </p:cNvPr>
          <p:cNvSpPr/>
          <p:nvPr/>
        </p:nvSpPr>
        <p:spPr>
          <a:xfrm>
            <a:off x="9492967" y="395778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5" name="楕円 24">
            <a:extLst>
              <a:ext uri="{FF2B5EF4-FFF2-40B4-BE49-F238E27FC236}">
                <a16:creationId xmlns:a16="http://schemas.microsoft.com/office/drawing/2014/main" id="{F7BF37FF-457D-E339-7534-A07033E9C048}"/>
              </a:ext>
            </a:extLst>
          </p:cNvPr>
          <p:cNvSpPr/>
          <p:nvPr/>
        </p:nvSpPr>
        <p:spPr>
          <a:xfrm>
            <a:off x="10932969" y="394789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6" name="楕円 25">
            <a:extLst>
              <a:ext uri="{FF2B5EF4-FFF2-40B4-BE49-F238E27FC236}">
                <a16:creationId xmlns:a16="http://schemas.microsoft.com/office/drawing/2014/main" id="{4CDCAA58-07D5-E053-CB2A-ACA70BBEE629}"/>
              </a:ext>
            </a:extLst>
          </p:cNvPr>
          <p:cNvSpPr/>
          <p:nvPr/>
        </p:nvSpPr>
        <p:spPr>
          <a:xfrm>
            <a:off x="8772967" y="48587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7" name="楕円 26">
            <a:extLst>
              <a:ext uri="{FF2B5EF4-FFF2-40B4-BE49-F238E27FC236}">
                <a16:creationId xmlns:a16="http://schemas.microsoft.com/office/drawing/2014/main" id="{D655C5CF-3F75-8E0D-A5B1-C126F9901A2D}"/>
              </a:ext>
            </a:extLst>
          </p:cNvPr>
          <p:cNvSpPr/>
          <p:nvPr/>
        </p:nvSpPr>
        <p:spPr>
          <a:xfrm>
            <a:off x="10212969" y="48587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28" name="直線コネクタ 27">
            <a:extLst>
              <a:ext uri="{FF2B5EF4-FFF2-40B4-BE49-F238E27FC236}">
                <a16:creationId xmlns:a16="http://schemas.microsoft.com/office/drawing/2014/main" id="{63130D9A-8683-97D2-2E5D-CF212933E510}"/>
              </a:ext>
            </a:extLst>
          </p:cNvPr>
          <p:cNvCxnSpPr>
            <a:cxnSpLocks/>
            <a:stCxn id="23" idx="3"/>
            <a:endCxn id="24" idx="7"/>
          </p:cNvCxnSpPr>
          <p:nvPr/>
        </p:nvCxnSpPr>
        <p:spPr>
          <a:xfrm flipH="1">
            <a:off x="10107525" y="3755356"/>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1361B14-C9CA-57B0-5EAE-B50621A3A2BA}"/>
              </a:ext>
            </a:extLst>
          </p:cNvPr>
          <p:cNvCxnSpPr>
            <a:cxnSpLocks/>
            <a:stCxn id="23" idx="5"/>
            <a:endCxn id="25" idx="1"/>
          </p:cNvCxnSpPr>
          <p:nvPr/>
        </p:nvCxnSpPr>
        <p:spPr>
          <a:xfrm>
            <a:off x="10827527" y="3755356"/>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4C99BEF5-EB02-D63D-3C40-7B561B2B8476}"/>
              </a:ext>
            </a:extLst>
          </p:cNvPr>
          <p:cNvCxnSpPr>
            <a:cxnSpLocks/>
            <a:stCxn id="24" idx="5"/>
            <a:endCxn id="27" idx="1"/>
          </p:cNvCxnSpPr>
          <p:nvPr/>
        </p:nvCxnSpPr>
        <p:spPr>
          <a:xfrm>
            <a:off x="10107525" y="4572338"/>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01DBECA-B2B0-A92E-5A1B-8AF7D01D89C2}"/>
              </a:ext>
            </a:extLst>
          </p:cNvPr>
          <p:cNvCxnSpPr>
            <a:cxnSpLocks/>
            <a:stCxn id="24" idx="3"/>
            <a:endCxn id="26" idx="7"/>
          </p:cNvCxnSpPr>
          <p:nvPr/>
        </p:nvCxnSpPr>
        <p:spPr>
          <a:xfrm flipH="1">
            <a:off x="9387525" y="4572338"/>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C7BC1EE-2892-2F6F-7CE2-9E9D5C962AE4}"/>
              </a:ext>
            </a:extLst>
          </p:cNvPr>
          <p:cNvCxnSpPr>
            <a:cxnSpLocks/>
            <a:stCxn id="23" idx="1"/>
            <a:endCxn id="21" idx="6"/>
          </p:cNvCxnSpPr>
          <p:nvPr/>
        </p:nvCxnSpPr>
        <p:spPr>
          <a:xfrm flipH="1" flipV="1">
            <a:off x="8606548" y="2690476"/>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二等辺三角形 36">
            <a:extLst>
              <a:ext uri="{FF2B5EF4-FFF2-40B4-BE49-F238E27FC236}">
                <a16:creationId xmlns:a16="http://schemas.microsoft.com/office/drawing/2014/main" id="{2980A7A0-609D-AB28-E23F-04193B870E9C}"/>
              </a:ext>
            </a:extLst>
          </p:cNvPr>
          <p:cNvSpPr/>
          <p:nvPr/>
        </p:nvSpPr>
        <p:spPr>
          <a:xfrm>
            <a:off x="1965360" y="4462176"/>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8294F98D-1127-544B-7870-9A969FD2AF34}"/>
              </a:ext>
            </a:extLst>
          </p:cNvPr>
          <p:cNvSpPr/>
          <p:nvPr/>
        </p:nvSpPr>
        <p:spPr>
          <a:xfrm>
            <a:off x="5563763" y="3517899"/>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FD650F63-C659-3EC4-CA3D-9AB88EEE80EA}"/>
              </a:ext>
            </a:extLst>
          </p:cNvPr>
          <p:cNvSpPr/>
          <p:nvPr/>
        </p:nvSpPr>
        <p:spPr>
          <a:xfrm>
            <a:off x="8246548" y="3523448"/>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5AE43F62-9848-D642-5250-5F8483CA7EBF}"/>
              </a:ext>
            </a:extLst>
          </p:cNvPr>
          <p:cNvSpPr/>
          <p:nvPr/>
        </p:nvSpPr>
        <p:spPr>
          <a:xfrm>
            <a:off x="2364506" y="3957780"/>
            <a:ext cx="3114313" cy="2654246"/>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545D5ABE-D478-14BE-524D-3127721ED4E5}"/>
              </a:ext>
            </a:extLst>
          </p:cNvPr>
          <p:cNvSpPr/>
          <p:nvPr/>
        </p:nvSpPr>
        <p:spPr>
          <a:xfrm>
            <a:off x="8641888" y="3027552"/>
            <a:ext cx="3114313" cy="2654246"/>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a:extLst>
              <a:ext uri="{FF2B5EF4-FFF2-40B4-BE49-F238E27FC236}">
                <a16:creationId xmlns:a16="http://schemas.microsoft.com/office/drawing/2014/main" id="{A09A2A54-5EDA-139D-F0BB-ECD138286D37}"/>
              </a:ext>
            </a:extLst>
          </p:cNvPr>
          <p:cNvSpPr/>
          <p:nvPr/>
        </p:nvSpPr>
        <p:spPr>
          <a:xfrm>
            <a:off x="974862" y="2952656"/>
            <a:ext cx="324000" cy="28800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87502661-6272-4744-A39F-5F665811109C}"/>
              </a:ext>
            </a:extLst>
          </p:cNvPr>
          <p:cNvSpPr/>
          <p:nvPr/>
        </p:nvSpPr>
        <p:spPr>
          <a:xfrm>
            <a:off x="974862" y="3431356"/>
            <a:ext cx="324000" cy="324000"/>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スライド番号プレースホルダー 43">
            <a:extLst>
              <a:ext uri="{FF2B5EF4-FFF2-40B4-BE49-F238E27FC236}">
                <a16:creationId xmlns:a16="http://schemas.microsoft.com/office/drawing/2014/main" id="{C471C8A9-48FE-5390-581D-D057E6615963}"/>
              </a:ext>
            </a:extLst>
          </p:cNvPr>
          <p:cNvSpPr>
            <a:spLocks noGrp="1"/>
          </p:cNvSpPr>
          <p:nvPr>
            <p:ph type="sldNum" sz="quarter" idx="12"/>
          </p:nvPr>
        </p:nvSpPr>
        <p:spPr/>
        <p:txBody>
          <a:bodyPr/>
          <a:lstStyle/>
          <a:p>
            <a:fld id="{9FF7C243-7F9F-47A9-91AA-0328B902A074}" type="slidenum">
              <a:rPr kumimoji="1" lang="ja-JP" altLang="en-US" smtClean="0"/>
              <a:t>7</a:t>
            </a:fld>
            <a:endParaRPr kumimoji="1" lang="ja-JP" altLang="en-US"/>
          </a:p>
        </p:txBody>
      </p:sp>
    </p:spTree>
    <p:extLst>
      <p:ext uri="{BB962C8B-B14F-4D97-AF65-F5344CB8AC3E}">
        <p14:creationId xmlns:p14="http://schemas.microsoft.com/office/powerpoint/2010/main" val="30316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7" grpId="0" animBg="1"/>
      <p:bldP spid="38" grpId="0" animBg="1"/>
      <p:bldP spid="39" grpId="0" animBg="1"/>
      <p:bldP spid="40" grpId="0" animBg="1"/>
      <p:bldP spid="41" grpId="0"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680D9-513F-569B-EF60-EAEE970B0F49}"/>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FA87DF26-ED9B-EE42-36ED-D89691EF068B}"/>
              </a:ext>
            </a:extLst>
          </p:cNvPr>
          <p:cNvSpPr>
            <a:spLocks noGrp="1"/>
          </p:cNvSpPr>
          <p:nvPr>
            <p:ph idx="1"/>
          </p:nvPr>
        </p:nvSpPr>
        <p:spPr>
          <a:xfrm>
            <a:off x="838200" y="1825625"/>
            <a:ext cx="10815536" cy="4351338"/>
          </a:xfrm>
        </p:spPr>
        <p:txBody>
          <a:bodyPr/>
          <a:lstStyle/>
          <a:p>
            <a:r>
              <a:rPr lang="ja-JP" altLang="en-US" dirty="0"/>
              <a:t>計算結果を配列などに格納して</a:t>
            </a:r>
            <a:r>
              <a:rPr kumimoji="1" lang="ja-JP" altLang="en-US" dirty="0"/>
              <a:t>同じ計算をしないように</a:t>
            </a:r>
            <a:r>
              <a:rPr lang="ja-JP" altLang="en-US" dirty="0"/>
              <a:t>工夫する</a:t>
            </a:r>
            <a:endParaRPr lang="en-US" altLang="ja-JP" dirty="0"/>
          </a:p>
          <a:p>
            <a:pPr marL="0" indent="0">
              <a:buNone/>
            </a:pPr>
            <a:r>
              <a:rPr lang="ja-JP" altLang="en-US" dirty="0"/>
              <a:t>→メモ化などと呼ばれる</a:t>
            </a:r>
            <a:endParaRPr kumimoji="1" lang="ja-JP" altLang="en-US" dirty="0"/>
          </a:p>
        </p:txBody>
      </p:sp>
      <p:sp>
        <p:nvSpPr>
          <p:cNvPr id="4" name="正方形/長方形 3">
            <a:extLst>
              <a:ext uri="{FF2B5EF4-FFF2-40B4-BE49-F238E27FC236}">
                <a16:creationId xmlns:a16="http://schemas.microsoft.com/office/drawing/2014/main" id="{6170C4A0-E667-A2B0-C1AC-50989668FD74}"/>
              </a:ext>
            </a:extLst>
          </p:cNvPr>
          <p:cNvSpPr/>
          <p:nvPr/>
        </p:nvSpPr>
        <p:spPr>
          <a:xfrm>
            <a:off x="1099127" y="2844798"/>
            <a:ext cx="4705927" cy="3786909"/>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Python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100</a:t>
            </a:r>
            <a:endParaRPr lang="en-US" altLang="ja-JP"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p:txBody>
      </p:sp>
      <p:sp>
        <p:nvSpPr>
          <p:cNvPr id="5" name="正方形/長方形 4">
            <a:extLst>
              <a:ext uri="{FF2B5EF4-FFF2-40B4-BE49-F238E27FC236}">
                <a16:creationId xmlns:a16="http://schemas.microsoft.com/office/drawing/2014/main" id="{2ED4A43D-5AC0-E78C-E589-5A2B989BCB44}"/>
              </a:ext>
            </a:extLst>
          </p:cNvPr>
          <p:cNvSpPr/>
          <p:nvPr/>
        </p:nvSpPr>
        <p:spPr>
          <a:xfrm>
            <a:off x="6386948" y="2844798"/>
            <a:ext cx="4705927" cy="3786909"/>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C++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4EC9B0"/>
                </a:solidFill>
                <a:effectLst/>
                <a:latin typeface="Consolas" panose="020B0609020204030204" pitchFamily="49" charset="0"/>
              </a:rPr>
              <a:t>std</a:t>
            </a:r>
            <a:r>
              <a:rPr lang="en-US" altLang="ja-JP" b="0" dirty="0">
                <a:solidFill>
                  <a:srgbClr val="D4D4D4"/>
                </a:solidFill>
                <a:effectLst/>
                <a:latin typeface="Consolas" panose="020B0609020204030204" pitchFamily="49" charset="0"/>
              </a:rPr>
              <a:t>::</a:t>
            </a:r>
            <a:r>
              <a:rPr lang="en-US" altLang="ja-JP" b="0" dirty="0">
                <a:solidFill>
                  <a:srgbClr val="4EC9B0"/>
                </a:solidFill>
                <a:effectLst/>
                <a:latin typeface="Consolas" panose="020B0609020204030204" pitchFamily="49" charset="0"/>
              </a:rPr>
              <a:t>vector</a:t>
            </a:r>
            <a:r>
              <a:rPr lang="en-US" altLang="ja-JP" b="0" dirty="0">
                <a:solidFill>
                  <a:srgbClr val="D4D4D4"/>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&gt; </a:t>
            </a:r>
            <a:r>
              <a:rPr lang="en-US" altLang="ja-JP" b="0" dirty="0">
                <a:solidFill>
                  <a:srgbClr val="DCDCAA"/>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100</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a:t>
            </a:r>
          </a:p>
        </p:txBody>
      </p:sp>
      <p:sp>
        <p:nvSpPr>
          <p:cNvPr id="6" name="スライド番号プレースホルダー 5">
            <a:extLst>
              <a:ext uri="{FF2B5EF4-FFF2-40B4-BE49-F238E27FC236}">
                <a16:creationId xmlns:a16="http://schemas.microsoft.com/office/drawing/2014/main" id="{A5CCFA35-1C22-C14E-93C0-C4194EEFDA46}"/>
              </a:ext>
            </a:extLst>
          </p:cNvPr>
          <p:cNvSpPr>
            <a:spLocks noGrp="1"/>
          </p:cNvSpPr>
          <p:nvPr>
            <p:ph type="sldNum" sz="quarter" idx="12"/>
          </p:nvPr>
        </p:nvSpPr>
        <p:spPr/>
        <p:txBody>
          <a:bodyPr/>
          <a:lstStyle/>
          <a:p>
            <a:fld id="{9FF7C243-7F9F-47A9-91AA-0328B902A074}" type="slidenum">
              <a:rPr kumimoji="1" lang="ja-JP" altLang="en-US" smtClean="0"/>
              <a:t>8</a:t>
            </a:fld>
            <a:endParaRPr kumimoji="1" lang="ja-JP" altLang="en-US"/>
          </a:p>
        </p:txBody>
      </p:sp>
    </p:spTree>
    <p:extLst>
      <p:ext uri="{BB962C8B-B14F-4D97-AF65-F5344CB8AC3E}">
        <p14:creationId xmlns:p14="http://schemas.microsoft.com/office/powerpoint/2010/main" val="16805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74D93-C01F-F62C-0705-1EB4047B9321}"/>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55C16BE-390A-8A3C-8EB0-C128DCDBE2BF}"/>
                  </a:ext>
                </a:extLst>
              </p:cNvPr>
              <p:cNvSpPr>
                <a:spLocks noGrp="1"/>
              </p:cNvSpPr>
              <p:nvPr>
                <p:ph idx="1"/>
              </p:nvPr>
            </p:nvSpPr>
            <p:spPr/>
            <p:txBody>
              <a:bodyPr/>
              <a:lstStyle/>
              <a:p>
                <a:pPr>
                  <a:lnSpc>
                    <a:spcPct val="100000"/>
                  </a:lnSpc>
                </a:pPr>
                <a:r>
                  <a:rPr lang="ja-JP" altLang="en-US" dirty="0"/>
                  <a:t>改善後の計算量（関数の呼び出し回数）はどのくらい？</a:t>
                </a:r>
                <a:endParaRPr lang="en-US" altLang="ja-JP" dirty="0"/>
              </a:p>
              <a:p>
                <a:pPr marL="0" indent="0">
                  <a:lnSpc>
                    <a:spcPct val="100000"/>
                  </a:lnSpc>
                  <a:buNone/>
                </a:pPr>
                <a:endParaRPr kumimoji="1" lang="en-US" altLang="ja-JP" sz="2800" b="0" i="1" dirty="0">
                  <a:latin typeface="Cambria Math" panose="02040503050406030204" pitchFamily="18" charset="0"/>
                </a:endParaRPr>
              </a:p>
              <a:p>
                <a:pPr marL="0" indent="0">
                  <a:lnSpc>
                    <a:spcPct val="100000"/>
                  </a:lnSpc>
                  <a:buNone/>
                </a:pPr>
                <a14:m>
                  <m:oMath xmlns:m="http://schemas.openxmlformats.org/officeDocument/2006/math">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=6</m:t>
                    </m:r>
                  </m:oMath>
                </a14:m>
                <a:r>
                  <a:rPr kumimoji="1" lang="ja-JP" altLang="en-US" sz="2400" dirty="0"/>
                  <a:t> </a:t>
                </a:r>
                <a:r>
                  <a:rPr lang="ja-JP" altLang="en-US" sz="2400" dirty="0"/>
                  <a:t>の場合</a:t>
                </a:r>
                <a:endParaRPr lang="en-US" altLang="ja-JP" sz="2400" dirty="0"/>
              </a:p>
              <a:p>
                <a:pPr marL="0" indent="0">
                  <a:lnSpc>
                    <a:spcPct val="100000"/>
                  </a:lnSpc>
                  <a:buNone/>
                </a:pPr>
                <a:r>
                  <a:rPr lang="ja-JP" altLang="en-US" sz="2400" dirty="0"/>
                  <a:t>→ </a:t>
                </a:r>
                <a14:m>
                  <m:oMath xmlns:m="http://schemas.openxmlformats.org/officeDocument/2006/math">
                    <m:r>
                      <a:rPr lang="en-US" altLang="ja-JP" sz="2400" i="1" dirty="0">
                        <a:latin typeface="Cambria Math" panose="02040503050406030204" pitchFamily="18" charset="0"/>
                      </a:rPr>
                      <m:t>9</m:t>
                    </m:r>
                    <m:r>
                      <a:rPr lang="en-US" altLang="ja-JP" sz="2400" b="0" i="1" dirty="0" smtClean="0">
                        <a:latin typeface="Cambria Math" panose="02040503050406030204" pitchFamily="18" charset="0"/>
                      </a:rPr>
                      <m:t> </m:t>
                    </m:r>
                  </m:oMath>
                </a14:m>
                <a:r>
                  <a:rPr lang="ja-JP" altLang="en-US" sz="2400" dirty="0"/>
                  <a:t>回</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955C16BE-390A-8A3C-8EB0-C128DCDBE2BF}"/>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72041972-125B-BE6A-00EF-FC964E3E929D}"/>
              </a:ext>
            </a:extLst>
          </p:cNvPr>
          <p:cNvSpPr/>
          <p:nvPr/>
        </p:nvSpPr>
        <p:spPr>
          <a:xfrm>
            <a:off x="4295132"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41AACD1C-9C2F-73DB-02E5-4683CBA06F5B}"/>
              </a:ext>
            </a:extLst>
          </p:cNvPr>
          <p:cNvSpPr/>
          <p:nvPr/>
        </p:nvSpPr>
        <p:spPr>
          <a:xfrm>
            <a:off x="2855132" y="4207162"/>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55516D5C-4FB3-37BC-3583-AE4E7747E63C}"/>
              </a:ext>
            </a:extLst>
          </p:cNvPr>
          <p:cNvSpPr/>
          <p:nvPr/>
        </p:nvSpPr>
        <p:spPr>
          <a:xfrm>
            <a:off x="5735133" y="420153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7" name="楕円 6">
            <a:extLst>
              <a:ext uri="{FF2B5EF4-FFF2-40B4-BE49-F238E27FC236}">
                <a16:creationId xmlns:a16="http://schemas.microsoft.com/office/drawing/2014/main" id="{62F1E796-22AB-B5DD-B49A-CFF17DCDC98E}"/>
              </a:ext>
            </a:extLst>
          </p:cNvPr>
          <p:cNvSpPr/>
          <p:nvPr/>
        </p:nvSpPr>
        <p:spPr>
          <a:xfrm>
            <a:off x="2135130" y="502414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580E6742-9C26-E812-CE44-3C1EF21A8AD1}"/>
              </a:ext>
            </a:extLst>
          </p:cNvPr>
          <p:cNvSpPr/>
          <p:nvPr/>
        </p:nvSpPr>
        <p:spPr>
          <a:xfrm>
            <a:off x="3575132" y="501425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9" name="楕円 8">
            <a:extLst>
              <a:ext uri="{FF2B5EF4-FFF2-40B4-BE49-F238E27FC236}">
                <a16:creationId xmlns:a16="http://schemas.microsoft.com/office/drawing/2014/main" id="{CD9BD793-8626-6BEF-2332-43E853F5E5DF}"/>
              </a:ext>
            </a:extLst>
          </p:cNvPr>
          <p:cNvSpPr/>
          <p:nvPr/>
        </p:nvSpPr>
        <p:spPr>
          <a:xfrm>
            <a:off x="5015133" y="5013600"/>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lumMod val="50000"/>
                  </a:schemeClr>
                </a:solidFill>
              </a:rPr>
              <a:t>2</a:t>
            </a:r>
            <a:endParaRPr kumimoji="1" lang="ja-JP" altLang="en-US" dirty="0">
              <a:solidFill>
                <a:schemeClr val="bg1">
                  <a:lumMod val="50000"/>
                </a:schemeClr>
              </a:solidFill>
            </a:endParaRPr>
          </a:p>
        </p:txBody>
      </p:sp>
      <p:sp>
        <p:nvSpPr>
          <p:cNvPr id="10" name="楕円 9">
            <a:extLst>
              <a:ext uri="{FF2B5EF4-FFF2-40B4-BE49-F238E27FC236}">
                <a16:creationId xmlns:a16="http://schemas.microsoft.com/office/drawing/2014/main" id="{56C91A6A-C8DD-DECE-26A0-D608845CDFFA}"/>
              </a:ext>
            </a:extLst>
          </p:cNvPr>
          <p:cNvSpPr/>
          <p:nvPr/>
        </p:nvSpPr>
        <p:spPr>
          <a:xfrm>
            <a:off x="6455133" y="5013600"/>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lumMod val="50000"/>
                  </a:schemeClr>
                </a:solidFill>
              </a:rPr>
              <a:t>1</a:t>
            </a:r>
            <a:endParaRPr kumimoji="1" lang="ja-JP" altLang="en-US" dirty="0">
              <a:solidFill>
                <a:schemeClr val="bg1">
                  <a:lumMod val="50000"/>
                </a:schemeClr>
              </a:solidFill>
            </a:endParaRPr>
          </a:p>
        </p:txBody>
      </p:sp>
      <p:sp>
        <p:nvSpPr>
          <p:cNvPr id="11" name="楕円 10">
            <a:extLst>
              <a:ext uri="{FF2B5EF4-FFF2-40B4-BE49-F238E27FC236}">
                <a16:creationId xmlns:a16="http://schemas.microsoft.com/office/drawing/2014/main" id="{9D696BE4-2C6E-8CEB-7FA9-43BA28450BAB}"/>
              </a:ext>
            </a:extLst>
          </p:cNvPr>
          <p:cNvSpPr/>
          <p:nvPr/>
        </p:nvSpPr>
        <p:spPr>
          <a:xfrm>
            <a:off x="1415130"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2" name="楕円 11">
            <a:extLst>
              <a:ext uri="{FF2B5EF4-FFF2-40B4-BE49-F238E27FC236}">
                <a16:creationId xmlns:a16="http://schemas.microsoft.com/office/drawing/2014/main" id="{79815FF7-99A8-EF86-8674-75A56540BBD5}"/>
              </a:ext>
            </a:extLst>
          </p:cNvPr>
          <p:cNvSpPr/>
          <p:nvPr/>
        </p:nvSpPr>
        <p:spPr>
          <a:xfrm>
            <a:off x="2855132"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5E1E3430-033E-79BD-E9A5-77D4A901B0AE}"/>
              </a:ext>
            </a:extLst>
          </p:cNvPr>
          <p:cNvCxnSpPr>
            <a:cxnSpLocks/>
            <a:stCxn id="4" idx="3"/>
            <a:endCxn id="5" idx="7"/>
          </p:cNvCxnSpPr>
          <p:nvPr/>
        </p:nvCxnSpPr>
        <p:spPr>
          <a:xfrm flipH="1">
            <a:off x="3469690" y="3875429"/>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CE71E65-3C70-EDB1-63D3-0D209C1444FE}"/>
              </a:ext>
            </a:extLst>
          </p:cNvPr>
          <p:cNvCxnSpPr>
            <a:cxnSpLocks/>
            <a:stCxn id="4" idx="5"/>
            <a:endCxn id="6" idx="1"/>
          </p:cNvCxnSpPr>
          <p:nvPr/>
        </p:nvCxnSpPr>
        <p:spPr>
          <a:xfrm>
            <a:off x="4909690" y="3875429"/>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96BBB03-A9F1-8671-FBEF-F47307F8C490}"/>
              </a:ext>
            </a:extLst>
          </p:cNvPr>
          <p:cNvCxnSpPr>
            <a:cxnSpLocks/>
            <a:stCxn id="6" idx="5"/>
            <a:endCxn id="10" idx="1"/>
          </p:cNvCxnSpPr>
          <p:nvPr/>
        </p:nvCxnSpPr>
        <p:spPr>
          <a:xfrm>
            <a:off x="6349691" y="4816096"/>
            <a:ext cx="210884" cy="30294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330B6AE-4037-EFC2-84FC-8B7C2B067024}"/>
              </a:ext>
            </a:extLst>
          </p:cNvPr>
          <p:cNvCxnSpPr>
            <a:cxnSpLocks/>
            <a:stCxn id="6" idx="3"/>
            <a:endCxn id="9" idx="7"/>
          </p:cNvCxnSpPr>
          <p:nvPr/>
        </p:nvCxnSpPr>
        <p:spPr>
          <a:xfrm flipH="1">
            <a:off x="5629691" y="4816096"/>
            <a:ext cx="210884" cy="30294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FE0E774-8481-0954-88DE-CE6F1479D24E}"/>
              </a:ext>
            </a:extLst>
          </p:cNvPr>
          <p:cNvCxnSpPr>
            <a:cxnSpLocks/>
            <a:stCxn id="5" idx="3"/>
            <a:endCxn id="7" idx="7"/>
          </p:cNvCxnSpPr>
          <p:nvPr/>
        </p:nvCxnSpPr>
        <p:spPr>
          <a:xfrm flipH="1">
            <a:off x="2749688" y="4821720"/>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350AA53-626A-4CE3-2357-658D8790C83B}"/>
              </a:ext>
            </a:extLst>
          </p:cNvPr>
          <p:cNvCxnSpPr>
            <a:cxnSpLocks/>
            <a:stCxn id="5" idx="5"/>
            <a:endCxn id="8" idx="1"/>
          </p:cNvCxnSpPr>
          <p:nvPr/>
        </p:nvCxnSpPr>
        <p:spPr>
          <a:xfrm>
            <a:off x="3469690" y="4821720"/>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845EFC9-A1F3-BADF-1F44-A71102F7A035}"/>
              </a:ext>
            </a:extLst>
          </p:cNvPr>
          <p:cNvCxnSpPr>
            <a:cxnSpLocks/>
            <a:stCxn id="7" idx="5"/>
            <a:endCxn id="12" idx="1"/>
          </p:cNvCxnSpPr>
          <p:nvPr/>
        </p:nvCxnSpPr>
        <p:spPr>
          <a:xfrm>
            <a:off x="2749688" y="5638702"/>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6F79115-4E52-3F72-EEB8-2182F09FB007}"/>
              </a:ext>
            </a:extLst>
          </p:cNvPr>
          <p:cNvCxnSpPr>
            <a:cxnSpLocks/>
            <a:stCxn id="7" idx="3"/>
            <a:endCxn id="11" idx="7"/>
          </p:cNvCxnSpPr>
          <p:nvPr/>
        </p:nvCxnSpPr>
        <p:spPr>
          <a:xfrm flipH="1">
            <a:off x="2029688" y="5638702"/>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467426B6-1A4E-A126-36C1-D7BE9F4AC59E}"/>
              </a:ext>
            </a:extLst>
          </p:cNvPr>
          <p:cNvSpPr/>
          <p:nvPr/>
        </p:nvSpPr>
        <p:spPr>
          <a:xfrm>
            <a:off x="6815133" y="24505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22" name="直線コネクタ 21">
            <a:extLst>
              <a:ext uri="{FF2B5EF4-FFF2-40B4-BE49-F238E27FC236}">
                <a16:creationId xmlns:a16="http://schemas.microsoft.com/office/drawing/2014/main" id="{0522E719-B373-8748-DD5F-87BB589E9A83}"/>
              </a:ext>
            </a:extLst>
          </p:cNvPr>
          <p:cNvCxnSpPr>
            <a:cxnSpLocks/>
            <a:stCxn id="4" idx="7"/>
            <a:endCxn id="21" idx="2"/>
          </p:cNvCxnSpPr>
          <p:nvPr/>
        </p:nvCxnSpPr>
        <p:spPr>
          <a:xfrm flipV="1">
            <a:off x="4909690" y="2810549"/>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1E77472A-EE27-921F-3862-D34249DF026E}"/>
              </a:ext>
            </a:extLst>
          </p:cNvPr>
          <p:cNvSpPr/>
          <p:nvPr/>
        </p:nvSpPr>
        <p:spPr>
          <a:xfrm>
            <a:off x="9141554"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24" name="楕円 23">
            <a:extLst>
              <a:ext uri="{FF2B5EF4-FFF2-40B4-BE49-F238E27FC236}">
                <a16:creationId xmlns:a16="http://schemas.microsoft.com/office/drawing/2014/main" id="{BEB78191-ACA9-AFA6-9771-7010276E922D}"/>
              </a:ext>
            </a:extLst>
          </p:cNvPr>
          <p:cNvSpPr/>
          <p:nvPr/>
        </p:nvSpPr>
        <p:spPr>
          <a:xfrm>
            <a:off x="8421552" y="4077853"/>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lumMod val="50000"/>
                  </a:schemeClr>
                </a:solidFill>
              </a:rPr>
              <a:t>3</a:t>
            </a:r>
            <a:endParaRPr kumimoji="1" lang="ja-JP" altLang="en-US" dirty="0">
              <a:solidFill>
                <a:schemeClr val="bg1">
                  <a:lumMod val="50000"/>
                </a:schemeClr>
              </a:solidFill>
            </a:endParaRPr>
          </a:p>
        </p:txBody>
      </p:sp>
      <p:sp>
        <p:nvSpPr>
          <p:cNvPr id="25" name="楕円 24">
            <a:extLst>
              <a:ext uri="{FF2B5EF4-FFF2-40B4-BE49-F238E27FC236}">
                <a16:creationId xmlns:a16="http://schemas.microsoft.com/office/drawing/2014/main" id="{847D1222-B812-86E8-04CE-DB5A89B175EA}"/>
              </a:ext>
            </a:extLst>
          </p:cNvPr>
          <p:cNvSpPr/>
          <p:nvPr/>
        </p:nvSpPr>
        <p:spPr>
          <a:xfrm>
            <a:off x="9861554" y="4067963"/>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6" name="楕円 25">
            <a:extLst>
              <a:ext uri="{FF2B5EF4-FFF2-40B4-BE49-F238E27FC236}">
                <a16:creationId xmlns:a16="http://schemas.microsoft.com/office/drawing/2014/main" id="{4865594C-46EF-2023-E11A-264547D39948}"/>
              </a:ext>
            </a:extLst>
          </p:cNvPr>
          <p:cNvSpPr/>
          <p:nvPr/>
        </p:nvSpPr>
        <p:spPr>
          <a:xfrm>
            <a:off x="7701552" y="4978849"/>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lumMod val="50000"/>
                  </a:schemeClr>
                </a:solidFill>
              </a:rPr>
              <a:t>2</a:t>
            </a:r>
            <a:endParaRPr kumimoji="1" lang="ja-JP" altLang="en-US" dirty="0">
              <a:solidFill>
                <a:schemeClr val="bg1">
                  <a:lumMod val="50000"/>
                </a:schemeClr>
              </a:solidFill>
            </a:endParaRPr>
          </a:p>
        </p:txBody>
      </p:sp>
      <p:sp>
        <p:nvSpPr>
          <p:cNvPr id="27" name="楕円 26">
            <a:extLst>
              <a:ext uri="{FF2B5EF4-FFF2-40B4-BE49-F238E27FC236}">
                <a16:creationId xmlns:a16="http://schemas.microsoft.com/office/drawing/2014/main" id="{B7C90D9D-E272-E68B-D66E-CB4AC368D1B1}"/>
              </a:ext>
            </a:extLst>
          </p:cNvPr>
          <p:cNvSpPr/>
          <p:nvPr/>
        </p:nvSpPr>
        <p:spPr>
          <a:xfrm>
            <a:off x="9141554" y="4978849"/>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28" name="直線コネクタ 27">
            <a:extLst>
              <a:ext uri="{FF2B5EF4-FFF2-40B4-BE49-F238E27FC236}">
                <a16:creationId xmlns:a16="http://schemas.microsoft.com/office/drawing/2014/main" id="{B45AA6FD-B399-6CC3-F962-E5F0DA77CC01}"/>
              </a:ext>
            </a:extLst>
          </p:cNvPr>
          <p:cNvCxnSpPr>
            <a:cxnSpLocks/>
            <a:stCxn id="23" idx="3"/>
            <a:endCxn id="24" idx="7"/>
          </p:cNvCxnSpPr>
          <p:nvPr/>
        </p:nvCxnSpPr>
        <p:spPr>
          <a:xfrm flipH="1">
            <a:off x="9036110" y="3875429"/>
            <a:ext cx="210886" cy="30786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15F3287-70BE-9F84-D68D-5CE8AD521E57}"/>
              </a:ext>
            </a:extLst>
          </p:cNvPr>
          <p:cNvCxnSpPr>
            <a:cxnSpLocks/>
            <a:stCxn id="23" idx="5"/>
            <a:endCxn id="25" idx="1"/>
          </p:cNvCxnSpPr>
          <p:nvPr/>
        </p:nvCxnSpPr>
        <p:spPr>
          <a:xfrm>
            <a:off x="9756112" y="3875429"/>
            <a:ext cx="210884" cy="2979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88F96E9-4637-07BC-8CBB-3C43D66053FC}"/>
              </a:ext>
            </a:extLst>
          </p:cNvPr>
          <p:cNvCxnSpPr>
            <a:cxnSpLocks/>
            <a:stCxn id="24" idx="5"/>
            <a:endCxn id="27" idx="1"/>
          </p:cNvCxnSpPr>
          <p:nvPr/>
        </p:nvCxnSpPr>
        <p:spPr>
          <a:xfrm>
            <a:off x="9036110" y="4692411"/>
            <a:ext cx="210886" cy="39188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68A9A2D-F365-230C-7534-DD31A0DDEFD4}"/>
              </a:ext>
            </a:extLst>
          </p:cNvPr>
          <p:cNvCxnSpPr>
            <a:cxnSpLocks/>
            <a:stCxn id="24" idx="3"/>
            <a:endCxn id="26" idx="7"/>
          </p:cNvCxnSpPr>
          <p:nvPr/>
        </p:nvCxnSpPr>
        <p:spPr>
          <a:xfrm flipH="1">
            <a:off x="8316110" y="4692411"/>
            <a:ext cx="210884" cy="39188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1E92CF6-92ED-0696-5DD5-8687D24FD7A7}"/>
              </a:ext>
            </a:extLst>
          </p:cNvPr>
          <p:cNvCxnSpPr>
            <a:cxnSpLocks/>
            <a:stCxn id="23" idx="1"/>
            <a:endCxn id="21" idx="6"/>
          </p:cNvCxnSpPr>
          <p:nvPr/>
        </p:nvCxnSpPr>
        <p:spPr>
          <a:xfrm flipH="1" flipV="1">
            <a:off x="7535133" y="2810549"/>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スライド番号プレースホルダー 32">
            <a:extLst>
              <a:ext uri="{FF2B5EF4-FFF2-40B4-BE49-F238E27FC236}">
                <a16:creationId xmlns:a16="http://schemas.microsoft.com/office/drawing/2014/main" id="{400A556D-ABA2-8FAA-E338-1DE4B1F57C01}"/>
              </a:ext>
            </a:extLst>
          </p:cNvPr>
          <p:cNvSpPr>
            <a:spLocks noGrp="1"/>
          </p:cNvSpPr>
          <p:nvPr>
            <p:ph type="sldNum" sz="quarter" idx="12"/>
          </p:nvPr>
        </p:nvSpPr>
        <p:spPr/>
        <p:txBody>
          <a:bodyPr/>
          <a:lstStyle/>
          <a:p>
            <a:fld id="{9FF7C243-7F9F-47A9-91AA-0328B902A074}" type="slidenum">
              <a:rPr kumimoji="1" lang="ja-JP" altLang="en-US" smtClean="0"/>
              <a:t>9</a:t>
            </a:fld>
            <a:endParaRPr kumimoji="1" lang="ja-JP" altLang="en-US"/>
          </a:p>
        </p:txBody>
      </p:sp>
      <p:sp>
        <p:nvSpPr>
          <p:cNvPr id="48" name="楕円 47">
            <a:extLst>
              <a:ext uri="{FF2B5EF4-FFF2-40B4-BE49-F238E27FC236}">
                <a16:creationId xmlns:a16="http://schemas.microsoft.com/office/drawing/2014/main" id="{6CAD7688-EDB3-5F42-79E4-3D2DE0FE2BD7}"/>
              </a:ext>
            </a:extLst>
          </p:cNvPr>
          <p:cNvSpPr/>
          <p:nvPr/>
        </p:nvSpPr>
        <p:spPr>
          <a:xfrm>
            <a:off x="5015135" y="5013600"/>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49" name="楕円 48">
            <a:extLst>
              <a:ext uri="{FF2B5EF4-FFF2-40B4-BE49-F238E27FC236}">
                <a16:creationId xmlns:a16="http://schemas.microsoft.com/office/drawing/2014/main" id="{F6F4EECD-4C5D-2856-3557-6AE740CBDC6E}"/>
              </a:ext>
            </a:extLst>
          </p:cNvPr>
          <p:cNvSpPr/>
          <p:nvPr/>
        </p:nvSpPr>
        <p:spPr>
          <a:xfrm>
            <a:off x="6455135" y="5013600"/>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50" name="楕円 49">
            <a:extLst>
              <a:ext uri="{FF2B5EF4-FFF2-40B4-BE49-F238E27FC236}">
                <a16:creationId xmlns:a16="http://schemas.microsoft.com/office/drawing/2014/main" id="{6CEC8500-ABDF-C9FE-A603-534CD711C3D2}"/>
              </a:ext>
            </a:extLst>
          </p:cNvPr>
          <p:cNvSpPr/>
          <p:nvPr/>
        </p:nvSpPr>
        <p:spPr>
          <a:xfrm>
            <a:off x="8421554" y="4077853"/>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51" name="楕円 50">
            <a:extLst>
              <a:ext uri="{FF2B5EF4-FFF2-40B4-BE49-F238E27FC236}">
                <a16:creationId xmlns:a16="http://schemas.microsoft.com/office/drawing/2014/main" id="{E256B0E1-D7C3-4BA4-4363-7F20BDA37AE7}"/>
              </a:ext>
            </a:extLst>
          </p:cNvPr>
          <p:cNvSpPr/>
          <p:nvPr/>
        </p:nvSpPr>
        <p:spPr>
          <a:xfrm>
            <a:off x="7701554" y="4978849"/>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28106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1267</Words>
  <Application>Microsoft Office PowerPoint</Application>
  <PresentationFormat>ワイド画面</PresentationFormat>
  <Paragraphs>227</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游ゴシック</vt:lpstr>
      <vt:lpstr>游ゴシック Light</vt:lpstr>
      <vt:lpstr>Arial</vt:lpstr>
      <vt:lpstr>Cambria Math</vt:lpstr>
      <vt:lpstr>Consolas</vt:lpstr>
      <vt:lpstr>Office テーマ</vt:lpstr>
      <vt:lpstr>動的計画法入門</vt:lpstr>
      <vt:lpstr>目次</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動的計画法とは？</vt:lpstr>
      <vt:lpstr>動的計画法とは？</vt:lpstr>
      <vt:lpstr>動的計画法とは？</vt:lpstr>
      <vt:lpstr>余談</vt:lpstr>
      <vt:lpstr>DP が解けるようになるためには？</vt:lpstr>
      <vt:lpstr>典型問題集</vt:lpstr>
      <vt:lpstr>典型問題: EDPC A - Frog 1 </vt:lpstr>
      <vt:lpstr>典型問題: EDPC A - Frog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動的計画法入門</dc:title>
  <dc:creator>佐藤京也</dc:creator>
  <cp:lastModifiedBy>佐藤京也</cp:lastModifiedBy>
  <cp:revision>8</cp:revision>
  <dcterms:created xsi:type="dcterms:W3CDTF">2022-06-30T15:26:05Z</dcterms:created>
  <dcterms:modified xsi:type="dcterms:W3CDTF">2022-07-01T07:54:23Z</dcterms:modified>
</cp:coreProperties>
</file>