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2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F2DBA-FB94-4740-80AE-CE575246B54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21E03DC-BD11-4B23-AFCE-8B7B043C6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1612A9F-389C-41B1-8A2C-C680470748DE}"/>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5" name="Espace réservé du pied de page 4">
            <a:extLst>
              <a:ext uri="{FF2B5EF4-FFF2-40B4-BE49-F238E27FC236}">
                <a16:creationId xmlns:a16="http://schemas.microsoft.com/office/drawing/2014/main" id="{D50F888E-AC93-4CC3-A32A-1B65D751A96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763E80D-0778-44EB-B09F-9D50BD0DE1A7}"/>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406794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8A4ED-24F9-4407-9722-FEA4B6B3BF9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1921725-2CD1-46B0-9562-3AA08697C62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CDB601C-3A5F-4C58-8BFE-316E34CF7E66}"/>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5" name="Espace réservé du pied de page 4">
            <a:extLst>
              <a:ext uri="{FF2B5EF4-FFF2-40B4-BE49-F238E27FC236}">
                <a16:creationId xmlns:a16="http://schemas.microsoft.com/office/drawing/2014/main" id="{0D321C35-A7C5-4A33-A906-63F84A9958B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A122F05-6680-4391-9287-51E6200EBE86}"/>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24235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A545412-6D4A-487B-9511-B85EEEB1519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045AB0-35C6-485D-9498-579BC975584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83C53CA-5C05-41AA-AEE9-0C2F1D561804}"/>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5" name="Espace réservé du pied de page 4">
            <a:extLst>
              <a:ext uri="{FF2B5EF4-FFF2-40B4-BE49-F238E27FC236}">
                <a16:creationId xmlns:a16="http://schemas.microsoft.com/office/drawing/2014/main" id="{8C9C184D-A1C7-4D91-8BF0-92346B2CC61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5FE133D-6799-4C7C-8831-DEAF67A21F38}"/>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32912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12AE3-7640-4B58-989F-848BF02EFFB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A53FB6B-983B-4A3F-9A1B-A000CBEC7EA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B32355D6-A7C0-461E-B7A5-1BF8B28CCEF8}"/>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5" name="Espace réservé du pied de page 4">
            <a:extLst>
              <a:ext uri="{FF2B5EF4-FFF2-40B4-BE49-F238E27FC236}">
                <a16:creationId xmlns:a16="http://schemas.microsoft.com/office/drawing/2014/main" id="{63F2825A-B12A-4F0E-889C-E145ACEBCA2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B546577-D181-4C24-9922-91B8C502D08E}"/>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48384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7D32F6-2DD0-4F3C-9BFD-5D038A40AC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865B5DC8-DF01-4304-8D77-26ACBCA63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B1C3582-A78E-41A5-B2D7-22C410609F44}"/>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5" name="Espace réservé du pied de page 4">
            <a:extLst>
              <a:ext uri="{FF2B5EF4-FFF2-40B4-BE49-F238E27FC236}">
                <a16:creationId xmlns:a16="http://schemas.microsoft.com/office/drawing/2014/main" id="{98C98F54-8A7B-4CD5-BF4C-24DA4ADC54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D363468-6E38-47AC-A3AA-7A98FAB31E69}"/>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289277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744FAB-8F5A-43D5-85F0-C05B136E5CC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52AB7A4-E79D-4623-8F70-60048A0D2A5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4F947C97-A328-4CB6-A6F2-E946E1ECF55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D76EE3E1-91E4-41B3-A795-1398D3F54693}"/>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6" name="Espace réservé du pied de page 5">
            <a:extLst>
              <a:ext uri="{FF2B5EF4-FFF2-40B4-BE49-F238E27FC236}">
                <a16:creationId xmlns:a16="http://schemas.microsoft.com/office/drawing/2014/main" id="{D5FD97CD-219A-4CEE-9043-98BC585CBDD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A2C2406-676A-4CFB-BCDF-2EBCF6133ACF}"/>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33189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51BAA-1356-43DB-B288-2B7EB1C0C05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95E307E-21A7-4517-9588-0545BFFF0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7B42491-CEB7-47FF-8646-E11B95EBBFB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5F203A8-9FCD-45F7-8579-0B6D7FA6D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2875EC4-4637-47DD-A0A7-23F79E97FF5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90670BAC-408A-4CC1-901F-9EB8B246B75C}"/>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8" name="Espace réservé du pied de page 7">
            <a:extLst>
              <a:ext uri="{FF2B5EF4-FFF2-40B4-BE49-F238E27FC236}">
                <a16:creationId xmlns:a16="http://schemas.microsoft.com/office/drawing/2014/main" id="{EBAD36CC-2E8F-47ED-A450-DE3461D1B7BD}"/>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9C7EF3A-AFDE-43C1-90C7-4BEC04CFD050}"/>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413908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EBD89-1E81-4BFD-A34C-6936578952B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6352D17-A657-4E08-ACFE-B5BFD1C2689F}"/>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4" name="Espace réservé du pied de page 3">
            <a:extLst>
              <a:ext uri="{FF2B5EF4-FFF2-40B4-BE49-F238E27FC236}">
                <a16:creationId xmlns:a16="http://schemas.microsoft.com/office/drawing/2014/main" id="{3A0033B6-AFB4-4978-9675-C8B2AE9937D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1B7515C2-40BE-4D64-A8C2-D43ABA13AD81}"/>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346234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3FF473-BB9F-481E-A04E-8454F2986791}"/>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3" name="Espace réservé du pied de page 2">
            <a:extLst>
              <a:ext uri="{FF2B5EF4-FFF2-40B4-BE49-F238E27FC236}">
                <a16:creationId xmlns:a16="http://schemas.microsoft.com/office/drawing/2014/main" id="{AB294CF2-8228-43E8-A565-F9A585E95F15}"/>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5B8FDBC0-5CFE-458F-BC14-FA61620DE0CE}"/>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35166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8D7D6-1879-4475-AEB9-206E5BEF26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B98B0E82-D8FC-49E1-92B0-F5CE81BAE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3203604-37E6-4310-87EC-6C41F3C43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BD3A640-DACB-459D-A9EA-B864E572BC09}"/>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6" name="Espace réservé du pied de page 5">
            <a:extLst>
              <a:ext uri="{FF2B5EF4-FFF2-40B4-BE49-F238E27FC236}">
                <a16:creationId xmlns:a16="http://schemas.microsoft.com/office/drawing/2014/main" id="{E1E0FDFE-EA61-4C9B-ABD3-D2B14BEDDB7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763D0D9-F86C-49C4-91D3-EC3CF5B78F87}"/>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72706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7F76A-8569-4390-B404-B95743A3CC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E1221945-62E6-447F-BE97-C441B3F33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2D46B068-109F-4CB3-B33A-DD862BD02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9D0B216-3B1D-49B4-AC07-4E78186FA39C}"/>
              </a:ext>
            </a:extLst>
          </p:cNvPr>
          <p:cNvSpPr>
            <a:spLocks noGrp="1"/>
          </p:cNvSpPr>
          <p:nvPr>
            <p:ph type="dt" sz="half" idx="10"/>
          </p:nvPr>
        </p:nvSpPr>
        <p:spPr/>
        <p:txBody>
          <a:bodyPr/>
          <a:lstStyle/>
          <a:p>
            <a:fld id="{EE250151-EBD9-4AF0-8426-CC68959D5810}" type="datetimeFigureOut">
              <a:rPr lang="en-US" smtClean="0"/>
              <a:t>10/26/2018</a:t>
            </a:fld>
            <a:endParaRPr lang="en-US"/>
          </a:p>
        </p:txBody>
      </p:sp>
      <p:sp>
        <p:nvSpPr>
          <p:cNvPr id="6" name="Espace réservé du pied de page 5">
            <a:extLst>
              <a:ext uri="{FF2B5EF4-FFF2-40B4-BE49-F238E27FC236}">
                <a16:creationId xmlns:a16="http://schemas.microsoft.com/office/drawing/2014/main" id="{4FFEFC56-4D6F-4ABE-91EF-F3C7A3C6DDD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43D06B4E-E25A-4101-AC42-D52DDD776EFC}"/>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0681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splitshire.com/dark-blur-backgrou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D47046C-A557-4652-B4BC-B0ECFCE48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D5451D6-1136-4DBE-8CDE-2470117BF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E418604-5570-449C-95B8-1C85BE19E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50151-EBD9-4AF0-8426-CC68959D5810}" type="datetimeFigureOut">
              <a:rPr lang="en-US" smtClean="0"/>
              <a:t>10/26/2018</a:t>
            </a:fld>
            <a:endParaRPr lang="en-US"/>
          </a:p>
        </p:txBody>
      </p:sp>
      <p:sp>
        <p:nvSpPr>
          <p:cNvPr id="5" name="Espace réservé du pied de page 4">
            <a:extLst>
              <a:ext uri="{FF2B5EF4-FFF2-40B4-BE49-F238E27FC236}">
                <a16:creationId xmlns:a16="http://schemas.microsoft.com/office/drawing/2014/main" id="{29F29916-4688-477F-A703-8E6BD6025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9F9C99CD-5736-4C59-94FA-936C1D20F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E6E0B-6311-4A69-852A-CC671697F139}" type="slidenum">
              <a:rPr lang="en-US" smtClean="0"/>
              <a:t>‹N°›</a:t>
            </a:fld>
            <a:endParaRPr lang="en-US"/>
          </a:p>
        </p:txBody>
      </p:sp>
    </p:spTree>
    <p:extLst>
      <p:ext uri="{BB962C8B-B14F-4D97-AF65-F5344CB8AC3E}">
        <p14:creationId xmlns:p14="http://schemas.microsoft.com/office/powerpoint/2010/main" val="1651155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B16322-594B-4A9F-A347-1FF1F26082CD}"/>
              </a:ext>
            </a:extLst>
          </p:cNvPr>
          <p:cNvSpPr>
            <a:spLocks noGrp="1"/>
          </p:cNvSpPr>
          <p:nvPr>
            <p:ph type="ctrTitle"/>
          </p:nvPr>
        </p:nvSpPr>
        <p:spPr/>
        <p:txBody>
          <a:bodyPr/>
          <a:lstStyle/>
          <a:p>
            <a:r>
              <a:rPr lang="fr-FR" dirty="0">
                <a:solidFill>
                  <a:schemeClr val="bg1"/>
                </a:solidFill>
              </a:rPr>
              <a:t>Présentation du projet</a:t>
            </a:r>
            <a:br>
              <a:rPr lang="fr-FR" dirty="0">
                <a:solidFill>
                  <a:schemeClr val="bg1"/>
                </a:solidFill>
              </a:rPr>
            </a:br>
            <a:r>
              <a:rPr lang="fr-FR" dirty="0">
                <a:solidFill>
                  <a:schemeClr val="bg1"/>
                </a:solidFill>
              </a:rPr>
              <a:t>I/O Space</a:t>
            </a:r>
            <a:endParaRPr lang="en-US" dirty="0">
              <a:solidFill>
                <a:schemeClr val="bg1"/>
              </a:solidFill>
            </a:endParaRPr>
          </a:p>
        </p:txBody>
      </p:sp>
      <p:sp>
        <p:nvSpPr>
          <p:cNvPr id="3" name="Sous-titre 2">
            <a:extLst>
              <a:ext uri="{FF2B5EF4-FFF2-40B4-BE49-F238E27FC236}">
                <a16:creationId xmlns:a16="http://schemas.microsoft.com/office/drawing/2014/main" id="{0A753FCF-859D-4E17-B08A-51D7D6766C1B}"/>
              </a:ext>
            </a:extLst>
          </p:cNvPr>
          <p:cNvSpPr>
            <a:spLocks noGrp="1"/>
          </p:cNvSpPr>
          <p:nvPr>
            <p:ph type="subTitle" idx="1"/>
          </p:nvPr>
        </p:nvSpPr>
        <p:spPr/>
        <p:txBody>
          <a:bodyPr anchor="b"/>
          <a:lstStyle/>
          <a:p>
            <a:r>
              <a:rPr lang="fr-FR" dirty="0">
                <a:solidFill>
                  <a:schemeClr val="bg1"/>
                </a:solidFill>
              </a:rPr>
              <a:t>Responsable: Léo Poulin – leoraphael.poulin@epitech.eu</a:t>
            </a:r>
          </a:p>
        </p:txBody>
      </p:sp>
    </p:spTree>
    <p:extLst>
      <p:ext uri="{BB962C8B-B14F-4D97-AF65-F5344CB8AC3E}">
        <p14:creationId xmlns:p14="http://schemas.microsoft.com/office/powerpoint/2010/main" val="155235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8105134E-05E8-4D4C-A92E-AA9BA1E4C267}"/>
              </a:ext>
            </a:extLst>
          </p:cNvPr>
          <p:cNvCxnSpPr/>
          <p:nvPr/>
        </p:nvCxnSpPr>
        <p:spPr>
          <a:xfrm>
            <a:off x="0" y="443060"/>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674FE09A-D712-4C33-930C-ABFD63FB4E5E}"/>
              </a:ext>
            </a:extLst>
          </p:cNvPr>
          <p:cNvCxnSpPr/>
          <p:nvPr/>
        </p:nvCxnSpPr>
        <p:spPr>
          <a:xfrm flipV="1">
            <a:off x="1687398" y="0"/>
            <a:ext cx="0" cy="44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1FA36260-E480-4AEE-A35B-70F3BC690F33}"/>
              </a:ext>
            </a:extLst>
          </p:cNvPr>
          <p:cNvCxnSpPr/>
          <p:nvPr/>
        </p:nvCxnSpPr>
        <p:spPr>
          <a:xfrm flipV="1">
            <a:off x="3469064" y="0"/>
            <a:ext cx="0" cy="4430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04CA5477-9439-4A89-9959-297390E752FE}"/>
              </a:ext>
            </a:extLst>
          </p:cNvPr>
          <p:cNvSpPr txBox="1"/>
          <p:nvPr/>
        </p:nvSpPr>
        <p:spPr>
          <a:xfrm>
            <a:off x="0" y="0"/>
            <a:ext cx="1677968" cy="369332"/>
          </a:xfrm>
          <a:prstGeom prst="rect">
            <a:avLst/>
          </a:prstGeom>
          <a:noFill/>
        </p:spPr>
        <p:txBody>
          <a:bodyPr wrap="square" rtlCol="0">
            <a:spAutoFit/>
          </a:bodyPr>
          <a:lstStyle/>
          <a:p>
            <a:pPr algn="ctr"/>
            <a:r>
              <a:rPr lang="fr-FR" dirty="0"/>
              <a:t>Mon profil</a:t>
            </a:r>
          </a:p>
        </p:txBody>
      </p:sp>
      <p:sp>
        <p:nvSpPr>
          <p:cNvPr id="11" name="ZoneTexte 10">
            <a:extLst>
              <a:ext uri="{FF2B5EF4-FFF2-40B4-BE49-F238E27FC236}">
                <a16:creationId xmlns:a16="http://schemas.microsoft.com/office/drawing/2014/main" id="{346B1EDA-BD78-4A1A-B720-C610F1CE1EB5}"/>
              </a:ext>
            </a:extLst>
          </p:cNvPr>
          <p:cNvSpPr txBox="1"/>
          <p:nvPr/>
        </p:nvSpPr>
        <p:spPr>
          <a:xfrm>
            <a:off x="1687398" y="0"/>
            <a:ext cx="1772232" cy="369332"/>
          </a:xfrm>
          <a:prstGeom prst="rect">
            <a:avLst/>
          </a:prstGeom>
          <a:noFill/>
        </p:spPr>
        <p:txBody>
          <a:bodyPr wrap="square" rtlCol="0">
            <a:spAutoFit/>
          </a:bodyPr>
          <a:lstStyle/>
          <a:p>
            <a:pPr algn="ctr"/>
            <a:r>
              <a:rPr lang="fr-FR" dirty="0" err="1"/>
              <a:t>Print</a:t>
            </a:r>
            <a:r>
              <a:rPr lang="fr-FR" dirty="0"/>
              <a:t> </a:t>
            </a:r>
            <a:r>
              <a:rPr lang="fr-FR" dirty="0" err="1"/>
              <a:t>Request</a:t>
            </a:r>
            <a:endParaRPr lang="fr-FR" dirty="0"/>
          </a:p>
        </p:txBody>
      </p:sp>
      <p:sp>
        <p:nvSpPr>
          <p:cNvPr id="12" name="Rectangle : coins arrondis 11">
            <a:extLst>
              <a:ext uri="{FF2B5EF4-FFF2-40B4-BE49-F238E27FC236}">
                <a16:creationId xmlns:a16="http://schemas.microsoft.com/office/drawing/2014/main" id="{52945069-EE81-4EFD-B290-2D08F077900A}"/>
              </a:ext>
            </a:extLst>
          </p:cNvPr>
          <p:cNvSpPr/>
          <p:nvPr/>
        </p:nvSpPr>
        <p:spPr>
          <a:xfrm>
            <a:off x="1168923" y="1112362"/>
            <a:ext cx="9341963" cy="1508279"/>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6A60E735-AB35-4373-816F-D30FDD14E419}"/>
              </a:ext>
            </a:extLst>
          </p:cNvPr>
          <p:cNvSpPr txBox="1"/>
          <p:nvPr/>
        </p:nvSpPr>
        <p:spPr>
          <a:xfrm>
            <a:off x="141401" y="518474"/>
            <a:ext cx="4345757" cy="369332"/>
          </a:xfrm>
          <a:prstGeom prst="rect">
            <a:avLst/>
          </a:prstGeom>
          <a:noFill/>
        </p:spPr>
        <p:txBody>
          <a:bodyPr wrap="square" rtlCol="0">
            <a:spAutoFit/>
          </a:bodyPr>
          <a:lstStyle/>
          <a:p>
            <a:r>
              <a:rPr lang="fr-FR" dirty="0"/>
              <a:t>Mes requêtes en cours de soumission:</a:t>
            </a:r>
          </a:p>
        </p:txBody>
      </p:sp>
      <p:sp>
        <p:nvSpPr>
          <p:cNvPr id="14" name="ZoneTexte 13">
            <a:extLst>
              <a:ext uri="{FF2B5EF4-FFF2-40B4-BE49-F238E27FC236}">
                <a16:creationId xmlns:a16="http://schemas.microsoft.com/office/drawing/2014/main" id="{A28887DB-3B4E-4726-8ECE-EA7F65999D9A}"/>
              </a:ext>
            </a:extLst>
          </p:cNvPr>
          <p:cNvSpPr txBox="1"/>
          <p:nvPr/>
        </p:nvSpPr>
        <p:spPr>
          <a:xfrm>
            <a:off x="141401" y="2845199"/>
            <a:ext cx="4345757" cy="369332"/>
          </a:xfrm>
          <a:prstGeom prst="rect">
            <a:avLst/>
          </a:prstGeom>
          <a:noFill/>
        </p:spPr>
        <p:txBody>
          <a:bodyPr wrap="square" rtlCol="0">
            <a:spAutoFit/>
          </a:bodyPr>
          <a:lstStyle/>
          <a:p>
            <a:r>
              <a:rPr lang="fr-FR" dirty="0"/>
              <a:t>Mes requêtes traitées:</a:t>
            </a:r>
          </a:p>
        </p:txBody>
      </p:sp>
      <p:pic>
        <p:nvPicPr>
          <p:cNvPr id="15" name="Image 14">
            <a:extLst>
              <a:ext uri="{FF2B5EF4-FFF2-40B4-BE49-F238E27FC236}">
                <a16:creationId xmlns:a16="http://schemas.microsoft.com/office/drawing/2014/main" id="{814FFE93-DBE3-4BE2-A79F-3BAD5B9F1C3B}"/>
              </a:ext>
            </a:extLst>
          </p:cNvPr>
          <p:cNvPicPr>
            <a:picLocks noChangeAspect="1"/>
          </p:cNvPicPr>
          <p:nvPr/>
        </p:nvPicPr>
        <p:blipFill>
          <a:blip r:embed="rId2"/>
          <a:stretch>
            <a:fillRect/>
          </a:stretch>
        </p:blipFill>
        <p:spPr>
          <a:xfrm>
            <a:off x="1475760" y="1275695"/>
            <a:ext cx="1677038" cy="1181614"/>
          </a:xfrm>
          <a:prstGeom prst="rect">
            <a:avLst/>
          </a:prstGeom>
        </p:spPr>
      </p:pic>
      <p:sp>
        <p:nvSpPr>
          <p:cNvPr id="16" name="ZoneTexte 15">
            <a:extLst>
              <a:ext uri="{FF2B5EF4-FFF2-40B4-BE49-F238E27FC236}">
                <a16:creationId xmlns:a16="http://schemas.microsoft.com/office/drawing/2014/main" id="{BB420E41-1991-495E-8C48-3CD75B3BB1E4}"/>
              </a:ext>
            </a:extLst>
          </p:cNvPr>
          <p:cNvSpPr txBox="1"/>
          <p:nvPr/>
        </p:nvSpPr>
        <p:spPr>
          <a:xfrm>
            <a:off x="3308808" y="1275695"/>
            <a:ext cx="2139885" cy="369332"/>
          </a:xfrm>
          <a:prstGeom prst="rect">
            <a:avLst/>
          </a:prstGeom>
          <a:noFill/>
        </p:spPr>
        <p:txBody>
          <a:bodyPr wrap="square" rtlCol="0">
            <a:spAutoFit/>
          </a:bodyPr>
          <a:lstStyle/>
          <a:p>
            <a:r>
              <a:rPr lang="fr-FR" dirty="0" err="1"/>
              <a:t>Bowden.stl</a:t>
            </a:r>
            <a:endParaRPr lang="fr-FR" dirty="0"/>
          </a:p>
        </p:txBody>
      </p:sp>
      <p:sp>
        <p:nvSpPr>
          <p:cNvPr id="17" name="ZoneTexte 16">
            <a:extLst>
              <a:ext uri="{FF2B5EF4-FFF2-40B4-BE49-F238E27FC236}">
                <a16:creationId xmlns:a16="http://schemas.microsoft.com/office/drawing/2014/main" id="{EB91883A-20F3-44B0-997E-AB74FCE7F51B}"/>
              </a:ext>
            </a:extLst>
          </p:cNvPr>
          <p:cNvSpPr txBox="1"/>
          <p:nvPr/>
        </p:nvSpPr>
        <p:spPr>
          <a:xfrm>
            <a:off x="3318230" y="1635600"/>
            <a:ext cx="3384230" cy="369332"/>
          </a:xfrm>
          <a:prstGeom prst="rect">
            <a:avLst/>
          </a:prstGeom>
          <a:noFill/>
        </p:spPr>
        <p:txBody>
          <a:bodyPr wrap="square" rtlCol="0">
            <a:spAutoFit/>
          </a:bodyPr>
          <a:lstStyle/>
          <a:p>
            <a:r>
              <a:rPr lang="fr-FR" dirty="0"/>
              <a:t>Imprimante: Raise3D Pro 2</a:t>
            </a:r>
          </a:p>
        </p:txBody>
      </p:sp>
      <p:sp>
        <p:nvSpPr>
          <p:cNvPr id="18" name="ZoneTexte 17">
            <a:extLst>
              <a:ext uri="{FF2B5EF4-FFF2-40B4-BE49-F238E27FC236}">
                <a16:creationId xmlns:a16="http://schemas.microsoft.com/office/drawing/2014/main" id="{78E241FC-3E5E-4D50-8AD5-0BFA3724BFCA}"/>
              </a:ext>
            </a:extLst>
          </p:cNvPr>
          <p:cNvSpPr txBox="1"/>
          <p:nvPr/>
        </p:nvSpPr>
        <p:spPr>
          <a:xfrm>
            <a:off x="3318230" y="1995505"/>
            <a:ext cx="2733780" cy="369332"/>
          </a:xfrm>
          <a:prstGeom prst="rect">
            <a:avLst/>
          </a:prstGeom>
          <a:noFill/>
        </p:spPr>
        <p:txBody>
          <a:bodyPr wrap="square" rtlCol="0">
            <a:spAutoFit/>
          </a:bodyPr>
          <a:lstStyle/>
          <a:p>
            <a:r>
              <a:rPr lang="fr-FR" dirty="0"/>
              <a:t>Matériaux: PLA (Rouge)</a:t>
            </a:r>
          </a:p>
        </p:txBody>
      </p:sp>
      <p:sp>
        <p:nvSpPr>
          <p:cNvPr id="19" name="ZoneTexte 18">
            <a:extLst>
              <a:ext uri="{FF2B5EF4-FFF2-40B4-BE49-F238E27FC236}">
                <a16:creationId xmlns:a16="http://schemas.microsoft.com/office/drawing/2014/main" id="{5F09853C-8E60-4C23-898B-05D8C9E71784}"/>
              </a:ext>
            </a:extLst>
          </p:cNvPr>
          <p:cNvSpPr txBox="1"/>
          <p:nvPr/>
        </p:nvSpPr>
        <p:spPr>
          <a:xfrm>
            <a:off x="6523348" y="1635600"/>
            <a:ext cx="2658359" cy="369332"/>
          </a:xfrm>
          <a:prstGeom prst="rect">
            <a:avLst/>
          </a:prstGeom>
          <a:noFill/>
        </p:spPr>
        <p:txBody>
          <a:bodyPr wrap="square" rtlCol="0">
            <a:spAutoFit/>
          </a:bodyPr>
          <a:lstStyle/>
          <a:p>
            <a:r>
              <a:rPr lang="fr-FR" dirty="0"/>
              <a:t>Résolution: 0.1mm</a:t>
            </a:r>
          </a:p>
        </p:txBody>
      </p:sp>
      <p:sp>
        <p:nvSpPr>
          <p:cNvPr id="20" name="Rectangle : coins arrondis 19">
            <a:extLst>
              <a:ext uri="{FF2B5EF4-FFF2-40B4-BE49-F238E27FC236}">
                <a16:creationId xmlns:a16="http://schemas.microsoft.com/office/drawing/2014/main" id="{B7A09EA4-122B-46DF-A80E-BCD040AC3CDE}"/>
              </a:ext>
            </a:extLst>
          </p:cNvPr>
          <p:cNvSpPr/>
          <p:nvPr/>
        </p:nvSpPr>
        <p:spPr>
          <a:xfrm>
            <a:off x="1168923" y="3483220"/>
            <a:ext cx="9341963" cy="1508279"/>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pic>
        <p:nvPicPr>
          <p:cNvPr id="21" name="Image 20">
            <a:extLst>
              <a:ext uri="{FF2B5EF4-FFF2-40B4-BE49-F238E27FC236}">
                <a16:creationId xmlns:a16="http://schemas.microsoft.com/office/drawing/2014/main" id="{E5749C1A-4392-4EBE-8A7E-A08D074B3043}"/>
              </a:ext>
            </a:extLst>
          </p:cNvPr>
          <p:cNvPicPr>
            <a:picLocks noChangeAspect="1"/>
          </p:cNvPicPr>
          <p:nvPr/>
        </p:nvPicPr>
        <p:blipFill>
          <a:blip r:embed="rId3"/>
          <a:stretch>
            <a:fillRect/>
          </a:stretch>
        </p:blipFill>
        <p:spPr>
          <a:xfrm>
            <a:off x="1475761" y="3628343"/>
            <a:ext cx="1684102" cy="1151047"/>
          </a:xfrm>
          <a:prstGeom prst="rect">
            <a:avLst/>
          </a:prstGeom>
        </p:spPr>
      </p:pic>
      <p:sp>
        <p:nvSpPr>
          <p:cNvPr id="22" name="ZoneTexte 21">
            <a:extLst>
              <a:ext uri="{FF2B5EF4-FFF2-40B4-BE49-F238E27FC236}">
                <a16:creationId xmlns:a16="http://schemas.microsoft.com/office/drawing/2014/main" id="{3C6B7C93-D32A-4ACC-B8E0-BD2000AF1809}"/>
              </a:ext>
            </a:extLst>
          </p:cNvPr>
          <p:cNvSpPr txBox="1"/>
          <p:nvPr/>
        </p:nvSpPr>
        <p:spPr>
          <a:xfrm>
            <a:off x="3318230" y="3642510"/>
            <a:ext cx="2777770" cy="369332"/>
          </a:xfrm>
          <a:prstGeom prst="rect">
            <a:avLst/>
          </a:prstGeom>
          <a:noFill/>
        </p:spPr>
        <p:txBody>
          <a:bodyPr wrap="square" rtlCol="0">
            <a:spAutoFit/>
          </a:bodyPr>
          <a:lstStyle/>
          <a:p>
            <a:r>
              <a:rPr lang="fr-FR" dirty="0" err="1"/>
              <a:t>Print_carriage_plate.stl</a:t>
            </a:r>
            <a:endParaRPr lang="fr-FR" dirty="0"/>
          </a:p>
        </p:txBody>
      </p:sp>
      <p:sp>
        <p:nvSpPr>
          <p:cNvPr id="23" name="ZoneTexte 22">
            <a:extLst>
              <a:ext uri="{FF2B5EF4-FFF2-40B4-BE49-F238E27FC236}">
                <a16:creationId xmlns:a16="http://schemas.microsoft.com/office/drawing/2014/main" id="{5E72A1DD-568B-4477-B9E6-AC80ECCA3CC5}"/>
              </a:ext>
            </a:extLst>
          </p:cNvPr>
          <p:cNvSpPr txBox="1"/>
          <p:nvPr/>
        </p:nvSpPr>
        <p:spPr>
          <a:xfrm>
            <a:off x="3318230" y="4052693"/>
            <a:ext cx="3384230" cy="369332"/>
          </a:xfrm>
          <a:prstGeom prst="rect">
            <a:avLst/>
          </a:prstGeom>
          <a:noFill/>
        </p:spPr>
        <p:txBody>
          <a:bodyPr wrap="square" rtlCol="0">
            <a:spAutoFit/>
          </a:bodyPr>
          <a:lstStyle/>
          <a:p>
            <a:r>
              <a:rPr lang="fr-FR" dirty="0"/>
              <a:t>Imprimante: Raise3D Pro 2</a:t>
            </a:r>
          </a:p>
        </p:txBody>
      </p:sp>
      <p:sp>
        <p:nvSpPr>
          <p:cNvPr id="24" name="ZoneTexte 23">
            <a:extLst>
              <a:ext uri="{FF2B5EF4-FFF2-40B4-BE49-F238E27FC236}">
                <a16:creationId xmlns:a16="http://schemas.microsoft.com/office/drawing/2014/main" id="{A6CB1CB6-ABE5-403D-9829-930D6BDC7824}"/>
              </a:ext>
            </a:extLst>
          </p:cNvPr>
          <p:cNvSpPr txBox="1"/>
          <p:nvPr/>
        </p:nvSpPr>
        <p:spPr>
          <a:xfrm>
            <a:off x="3340225" y="4422025"/>
            <a:ext cx="2733780" cy="369332"/>
          </a:xfrm>
          <a:prstGeom prst="rect">
            <a:avLst/>
          </a:prstGeom>
          <a:noFill/>
        </p:spPr>
        <p:txBody>
          <a:bodyPr wrap="square" rtlCol="0">
            <a:spAutoFit/>
          </a:bodyPr>
          <a:lstStyle/>
          <a:p>
            <a:r>
              <a:rPr lang="fr-FR" dirty="0"/>
              <a:t>Matériaux: ABS (Vert)</a:t>
            </a:r>
          </a:p>
        </p:txBody>
      </p:sp>
      <p:sp>
        <p:nvSpPr>
          <p:cNvPr id="25" name="ZoneTexte 24">
            <a:extLst>
              <a:ext uri="{FF2B5EF4-FFF2-40B4-BE49-F238E27FC236}">
                <a16:creationId xmlns:a16="http://schemas.microsoft.com/office/drawing/2014/main" id="{C11D9FBE-E279-46B1-AA46-E51516E80922}"/>
              </a:ext>
            </a:extLst>
          </p:cNvPr>
          <p:cNvSpPr txBox="1"/>
          <p:nvPr/>
        </p:nvSpPr>
        <p:spPr>
          <a:xfrm>
            <a:off x="6523347" y="4052693"/>
            <a:ext cx="2658359" cy="369332"/>
          </a:xfrm>
          <a:prstGeom prst="rect">
            <a:avLst/>
          </a:prstGeom>
          <a:noFill/>
        </p:spPr>
        <p:txBody>
          <a:bodyPr wrap="square" rtlCol="0">
            <a:spAutoFit/>
          </a:bodyPr>
          <a:lstStyle/>
          <a:p>
            <a:r>
              <a:rPr lang="fr-FR" dirty="0"/>
              <a:t>Résolution: 0.1mm</a:t>
            </a:r>
          </a:p>
        </p:txBody>
      </p:sp>
      <p:sp>
        <p:nvSpPr>
          <p:cNvPr id="26" name="ZoneTexte 25">
            <a:extLst>
              <a:ext uri="{FF2B5EF4-FFF2-40B4-BE49-F238E27FC236}">
                <a16:creationId xmlns:a16="http://schemas.microsoft.com/office/drawing/2014/main" id="{E46D56A3-BB66-4AD1-9228-A9C940E85B7F}"/>
              </a:ext>
            </a:extLst>
          </p:cNvPr>
          <p:cNvSpPr txBox="1"/>
          <p:nvPr/>
        </p:nvSpPr>
        <p:spPr>
          <a:xfrm>
            <a:off x="7211505" y="3628343"/>
            <a:ext cx="2884602" cy="369332"/>
          </a:xfrm>
          <a:prstGeom prst="rect">
            <a:avLst/>
          </a:prstGeom>
          <a:noFill/>
        </p:spPr>
        <p:txBody>
          <a:bodyPr wrap="square" rtlCol="0">
            <a:spAutoFit/>
          </a:bodyPr>
          <a:lstStyle/>
          <a:p>
            <a:pPr algn="r"/>
            <a:r>
              <a:rPr lang="fr-FR" dirty="0">
                <a:solidFill>
                  <a:schemeClr val="accent6"/>
                </a:solidFill>
              </a:rPr>
              <a:t>Validée</a:t>
            </a:r>
          </a:p>
        </p:txBody>
      </p:sp>
      <p:sp>
        <p:nvSpPr>
          <p:cNvPr id="27" name="Rectangle : coins arrondis 26">
            <a:extLst>
              <a:ext uri="{FF2B5EF4-FFF2-40B4-BE49-F238E27FC236}">
                <a16:creationId xmlns:a16="http://schemas.microsoft.com/office/drawing/2014/main" id="{546E45DC-C733-45F7-9945-9F4420265C4B}"/>
              </a:ext>
            </a:extLst>
          </p:cNvPr>
          <p:cNvSpPr/>
          <p:nvPr/>
        </p:nvSpPr>
        <p:spPr>
          <a:xfrm>
            <a:off x="1168922" y="5171924"/>
            <a:ext cx="9341963" cy="1508279"/>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28" name="Rectangle : coins arrondis 27">
            <a:extLst>
              <a:ext uri="{FF2B5EF4-FFF2-40B4-BE49-F238E27FC236}">
                <a16:creationId xmlns:a16="http://schemas.microsoft.com/office/drawing/2014/main" id="{08FD94B0-EEB8-4A61-AAAC-1D3AE761EDE4}"/>
              </a:ext>
            </a:extLst>
          </p:cNvPr>
          <p:cNvSpPr/>
          <p:nvPr/>
        </p:nvSpPr>
        <p:spPr>
          <a:xfrm>
            <a:off x="8757501" y="518474"/>
            <a:ext cx="3167406" cy="367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fr-FR" dirty="0"/>
              <a:t>Soumettre une impression</a:t>
            </a:r>
          </a:p>
        </p:txBody>
      </p:sp>
      <p:sp>
        <p:nvSpPr>
          <p:cNvPr id="29" name="Croix 28">
            <a:extLst>
              <a:ext uri="{FF2B5EF4-FFF2-40B4-BE49-F238E27FC236}">
                <a16:creationId xmlns:a16="http://schemas.microsoft.com/office/drawing/2014/main" id="{684CC692-26A2-4C50-8D14-4FF7A18F1BD4}"/>
              </a:ext>
            </a:extLst>
          </p:cNvPr>
          <p:cNvSpPr/>
          <p:nvPr/>
        </p:nvSpPr>
        <p:spPr>
          <a:xfrm>
            <a:off x="8880048" y="556841"/>
            <a:ext cx="301658" cy="290914"/>
          </a:xfrm>
          <a:prstGeom prst="plus">
            <a:avLst>
              <a:gd name="adj" fmla="val 37962"/>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9937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B5A763-51EB-4A5A-8CF5-258AF2E66507}"/>
              </a:ext>
            </a:extLst>
          </p:cNvPr>
          <p:cNvSpPr>
            <a:spLocks noGrp="1"/>
          </p:cNvSpPr>
          <p:nvPr>
            <p:ph type="title"/>
          </p:nvPr>
        </p:nvSpPr>
        <p:spPr>
          <a:xfrm>
            <a:off x="838200" y="1092641"/>
            <a:ext cx="10515600" cy="1325563"/>
          </a:xfrm>
        </p:spPr>
        <p:txBody>
          <a:bodyPr/>
          <a:lstStyle/>
          <a:p>
            <a:pPr algn="ctr"/>
            <a:r>
              <a:rPr lang="fr-FR" dirty="0">
                <a:solidFill>
                  <a:schemeClr val="bg1"/>
                </a:solidFill>
              </a:rPr>
              <a:t>Echanger, Créer, Evoluer au sein d’un Hackerspace</a:t>
            </a:r>
            <a:endParaRPr lang="en-US" dirty="0">
              <a:solidFill>
                <a:schemeClr val="bg1"/>
              </a:solidFill>
            </a:endParaRPr>
          </a:p>
        </p:txBody>
      </p:sp>
      <p:sp>
        <p:nvSpPr>
          <p:cNvPr id="3" name="Espace réservé du contenu 2">
            <a:extLst>
              <a:ext uri="{FF2B5EF4-FFF2-40B4-BE49-F238E27FC236}">
                <a16:creationId xmlns:a16="http://schemas.microsoft.com/office/drawing/2014/main" id="{B2B7A2D0-CD7B-4BEA-9F6B-8A8D8D0653D3}"/>
              </a:ext>
            </a:extLst>
          </p:cNvPr>
          <p:cNvSpPr>
            <a:spLocks noGrp="1"/>
          </p:cNvSpPr>
          <p:nvPr>
            <p:ph idx="1"/>
          </p:nvPr>
        </p:nvSpPr>
        <p:spPr>
          <a:xfrm>
            <a:off x="838200" y="2863339"/>
            <a:ext cx="10515600" cy="3313623"/>
          </a:xfrm>
        </p:spPr>
        <p:txBody>
          <a:bodyPr anchor="t">
            <a:normAutofit/>
          </a:bodyPr>
          <a:lstStyle/>
          <a:p>
            <a:pPr marL="0" indent="0">
              <a:buNone/>
            </a:pPr>
            <a:r>
              <a:rPr lang="fr-FR" sz="1800" dirty="0">
                <a:solidFill>
                  <a:schemeClr val="bg1"/>
                </a:solidFill>
              </a:rPr>
              <a:t>L’idée est de créer un espace pour regrouper des esprits autour d’une thématique commune, dans l’optique de générer des projets innovants.</a:t>
            </a:r>
          </a:p>
          <a:p>
            <a:pPr marL="0" indent="0">
              <a:buNone/>
            </a:pPr>
            <a:r>
              <a:rPr lang="fr-FR" sz="1800" dirty="0">
                <a:solidFill>
                  <a:schemeClr val="bg1"/>
                </a:solidFill>
              </a:rPr>
              <a:t>Le Hackerspace est ouvert à toute personne souhaitant prendre part dans cette philosophie, qu’importe son niveau de compétence initial.</a:t>
            </a:r>
            <a:endParaRPr lang="en-US" sz="1800" dirty="0">
              <a:solidFill>
                <a:schemeClr val="bg1"/>
              </a:solidFill>
            </a:endParaRPr>
          </a:p>
        </p:txBody>
      </p:sp>
    </p:spTree>
    <p:extLst>
      <p:ext uri="{BB962C8B-B14F-4D97-AF65-F5344CB8AC3E}">
        <p14:creationId xmlns:p14="http://schemas.microsoft.com/office/powerpoint/2010/main" val="35138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AAD2BE-19AF-45E7-BD81-AFCAC748DC41}"/>
              </a:ext>
            </a:extLst>
          </p:cNvPr>
          <p:cNvSpPr>
            <a:spLocks noGrp="1"/>
          </p:cNvSpPr>
          <p:nvPr>
            <p:ph type="title"/>
          </p:nvPr>
        </p:nvSpPr>
        <p:spPr/>
        <p:txBody>
          <a:bodyPr/>
          <a:lstStyle/>
          <a:p>
            <a:r>
              <a:rPr lang="fr-FR" dirty="0">
                <a:solidFill>
                  <a:schemeClr val="bg1"/>
                </a:solidFill>
              </a:rPr>
              <a:t>Comment ?</a:t>
            </a:r>
            <a:endParaRPr lang="en-US" dirty="0">
              <a:solidFill>
                <a:schemeClr val="bg1"/>
              </a:solidFill>
            </a:endParaRPr>
          </a:p>
        </p:txBody>
      </p:sp>
      <p:sp>
        <p:nvSpPr>
          <p:cNvPr id="3" name="Espace réservé du contenu 2">
            <a:extLst>
              <a:ext uri="{FF2B5EF4-FFF2-40B4-BE49-F238E27FC236}">
                <a16:creationId xmlns:a16="http://schemas.microsoft.com/office/drawing/2014/main" id="{8FAC968E-991A-4FC3-84DB-42F322391D94}"/>
              </a:ext>
            </a:extLst>
          </p:cNvPr>
          <p:cNvSpPr>
            <a:spLocks noGrp="1"/>
          </p:cNvSpPr>
          <p:nvPr>
            <p:ph idx="1"/>
          </p:nvPr>
        </p:nvSpPr>
        <p:spPr/>
        <p:txBody>
          <a:bodyPr>
            <a:normAutofit/>
          </a:bodyPr>
          <a:lstStyle/>
          <a:p>
            <a:pPr marL="0" indent="0">
              <a:buNone/>
            </a:pPr>
            <a:r>
              <a:rPr lang="fr-FR" sz="1800" dirty="0">
                <a:solidFill>
                  <a:schemeClr val="bg1"/>
                </a:solidFill>
              </a:rPr>
              <a:t>L’idée part d’une discussion en 2017 avec le directeur de l’espace de travail Campus Plex, Sébastien Simoni. Nous sommes tout deux férus d’impression 3D, celui-ci émet la possibilité d’ouvrir un Hackerspace dans les prochaines années, coïncident avec l’extension des bureaux de ses entreprises, WMaker et DuoApps.</a:t>
            </a:r>
          </a:p>
          <a:p>
            <a:pPr marL="0" indent="0">
              <a:buNone/>
            </a:pPr>
            <a:r>
              <a:rPr lang="fr-FR" sz="1800" dirty="0">
                <a:solidFill>
                  <a:schemeClr val="bg1"/>
                </a:solidFill>
              </a:rPr>
              <a:t>Aujourd’hui, ces locaux sont en cours de construction, et la mise en place de ses différents composants est un sujet brûlant. Avec la participation d’un collègue, actuellement en poste dans un FabLab d’un village proche et développeur iOS, nous lancerons les démarches pour la création d’une association qui représentera « I/O Space ».</a:t>
            </a:r>
          </a:p>
          <a:p>
            <a:pPr marL="0" indent="0">
              <a:buNone/>
            </a:pPr>
            <a:r>
              <a:rPr lang="fr-FR" sz="1800" dirty="0">
                <a:solidFill>
                  <a:schemeClr val="bg1"/>
                </a:solidFill>
              </a:rPr>
              <a:t>Le projet est supporté par le Campus Plex, qui nous apportera un financement de départ ainsi qu’une somme mensuelle pour l’entretiens des lieux/ressources.</a:t>
            </a:r>
            <a:endParaRPr lang="en-US" sz="1800" dirty="0">
              <a:solidFill>
                <a:schemeClr val="bg1"/>
              </a:solidFill>
            </a:endParaRPr>
          </a:p>
        </p:txBody>
      </p:sp>
    </p:spTree>
    <p:extLst>
      <p:ext uri="{BB962C8B-B14F-4D97-AF65-F5344CB8AC3E}">
        <p14:creationId xmlns:p14="http://schemas.microsoft.com/office/powerpoint/2010/main" val="311994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67923-AEB4-4B62-AC2A-C8D03E6D97BA}"/>
              </a:ext>
            </a:extLst>
          </p:cNvPr>
          <p:cNvSpPr>
            <a:spLocks noGrp="1"/>
          </p:cNvSpPr>
          <p:nvPr>
            <p:ph type="title"/>
          </p:nvPr>
        </p:nvSpPr>
        <p:spPr/>
        <p:txBody>
          <a:bodyPr/>
          <a:lstStyle/>
          <a:p>
            <a:r>
              <a:rPr lang="fr-FR" dirty="0">
                <a:solidFill>
                  <a:schemeClr val="bg1"/>
                </a:solidFill>
              </a:rPr>
              <a:t>Dans l’idéal</a:t>
            </a:r>
            <a:endParaRPr lang="en-US" dirty="0">
              <a:solidFill>
                <a:schemeClr val="bg1"/>
              </a:solidFill>
            </a:endParaRPr>
          </a:p>
        </p:txBody>
      </p:sp>
      <p:sp>
        <p:nvSpPr>
          <p:cNvPr id="3" name="Espace réservé du contenu 2">
            <a:extLst>
              <a:ext uri="{FF2B5EF4-FFF2-40B4-BE49-F238E27FC236}">
                <a16:creationId xmlns:a16="http://schemas.microsoft.com/office/drawing/2014/main" id="{848DBDF8-18CC-4DF9-9B0E-ED1B9C75C621}"/>
              </a:ext>
            </a:extLst>
          </p:cNvPr>
          <p:cNvSpPr>
            <a:spLocks noGrp="1"/>
          </p:cNvSpPr>
          <p:nvPr>
            <p:ph idx="1"/>
          </p:nvPr>
        </p:nvSpPr>
        <p:spPr>
          <a:xfrm>
            <a:off x="838200" y="1825625"/>
            <a:ext cx="10515600" cy="4351338"/>
          </a:xfrm>
        </p:spPr>
        <p:txBody>
          <a:bodyPr>
            <a:normAutofit/>
          </a:bodyPr>
          <a:lstStyle/>
          <a:p>
            <a:pPr marL="0" indent="0">
              <a:buNone/>
            </a:pPr>
            <a:r>
              <a:rPr lang="fr-FR" sz="1800" dirty="0">
                <a:solidFill>
                  <a:schemeClr val="bg1"/>
                </a:solidFill>
              </a:rPr>
              <a:t>Avec le challenge géographique que représente la région Corse, nous souhaitons créer une plateforme en ligne pour que quiconque puisse se faire une idée du Hackerspace et rester informé de ce qu’il s’y passe. Il pourra disposer des différentes fonctionnalités (liste est non-exhaustive) :</a:t>
            </a:r>
          </a:p>
          <a:p>
            <a:r>
              <a:rPr lang="fr-FR" sz="1800" dirty="0">
                <a:solidFill>
                  <a:schemeClr val="bg1"/>
                </a:solidFill>
              </a:rPr>
              <a:t>Calendrier des prochains évènements (</a:t>
            </a:r>
            <a:r>
              <a:rPr lang="fr-FR" sz="1800" dirty="0" err="1">
                <a:solidFill>
                  <a:schemeClr val="bg1"/>
                </a:solidFill>
              </a:rPr>
              <a:t>meetups</a:t>
            </a:r>
            <a:r>
              <a:rPr lang="fr-FR" sz="1800" dirty="0">
                <a:solidFill>
                  <a:schemeClr val="bg1"/>
                </a:solidFill>
              </a:rPr>
              <a:t>, ateliers, </a:t>
            </a:r>
            <a:r>
              <a:rPr lang="fr-FR" sz="1800" dirty="0" err="1">
                <a:solidFill>
                  <a:schemeClr val="bg1"/>
                </a:solidFill>
              </a:rPr>
              <a:t>hackatons</a:t>
            </a:r>
            <a:r>
              <a:rPr lang="fr-FR" sz="1800" dirty="0">
                <a:solidFill>
                  <a:schemeClr val="bg1"/>
                </a:solidFill>
              </a:rPr>
              <a:t>,…)</a:t>
            </a:r>
          </a:p>
          <a:p>
            <a:r>
              <a:rPr lang="fr-FR" sz="1800" dirty="0">
                <a:solidFill>
                  <a:schemeClr val="bg1"/>
                </a:solidFill>
              </a:rPr>
              <a:t>Base de donnée des projets en cours et terminés</a:t>
            </a:r>
          </a:p>
          <a:p>
            <a:r>
              <a:rPr lang="fr-FR" sz="1800" dirty="0">
                <a:solidFill>
                  <a:schemeClr val="bg1"/>
                </a:solidFill>
              </a:rPr>
              <a:t>E-Learning possédant le replay de nos conférences techniques et les ressources des ateliers</a:t>
            </a:r>
          </a:p>
          <a:p>
            <a:pPr marL="0" indent="0">
              <a:buNone/>
            </a:pPr>
            <a:r>
              <a:rPr lang="fr-FR" sz="1800" dirty="0">
                <a:solidFill>
                  <a:schemeClr val="bg1"/>
                </a:solidFill>
              </a:rPr>
              <a:t>Chaque membre, une fois adhéré à l’association, possèdera un accès SSH à une machine virtuelle qu’il pourra utiliser pour ses projets. Nous hébergerons les VM sur un cluster de machines sur place.</a:t>
            </a:r>
          </a:p>
        </p:txBody>
      </p:sp>
    </p:spTree>
    <p:extLst>
      <p:ext uri="{BB962C8B-B14F-4D97-AF65-F5344CB8AC3E}">
        <p14:creationId xmlns:p14="http://schemas.microsoft.com/office/powerpoint/2010/main" val="243835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A8EA43-EAC9-4A94-B6BE-3640B33918BE}"/>
              </a:ext>
            </a:extLst>
          </p:cNvPr>
          <p:cNvSpPr>
            <a:spLocks noGrp="1"/>
          </p:cNvSpPr>
          <p:nvPr>
            <p:ph type="title"/>
          </p:nvPr>
        </p:nvSpPr>
        <p:spPr/>
        <p:txBody>
          <a:bodyPr/>
          <a:lstStyle/>
          <a:p>
            <a:r>
              <a:rPr lang="fr-FR" dirty="0">
                <a:solidFill>
                  <a:schemeClr val="bg1"/>
                </a:solidFill>
              </a:rPr>
              <a:t>Les « </a:t>
            </a:r>
            <a:r>
              <a:rPr lang="fr-FR" dirty="0" err="1">
                <a:solidFill>
                  <a:schemeClr val="bg1"/>
                </a:solidFill>
              </a:rPr>
              <a:t>Hacktivités</a:t>
            </a:r>
            <a:r>
              <a:rPr lang="fr-FR" dirty="0">
                <a:solidFill>
                  <a:schemeClr val="bg1"/>
                </a:solidFill>
              </a:rPr>
              <a:t> »</a:t>
            </a:r>
            <a:endParaRPr lang="en-US" dirty="0">
              <a:solidFill>
                <a:schemeClr val="bg1"/>
              </a:solidFill>
            </a:endParaRPr>
          </a:p>
        </p:txBody>
      </p:sp>
      <p:sp>
        <p:nvSpPr>
          <p:cNvPr id="3" name="Espace réservé du contenu 2">
            <a:extLst>
              <a:ext uri="{FF2B5EF4-FFF2-40B4-BE49-F238E27FC236}">
                <a16:creationId xmlns:a16="http://schemas.microsoft.com/office/drawing/2014/main" id="{6F514832-DFBE-477C-B8A5-558B2CE1F3C3}"/>
              </a:ext>
            </a:extLst>
          </p:cNvPr>
          <p:cNvSpPr>
            <a:spLocks noGrp="1"/>
          </p:cNvSpPr>
          <p:nvPr>
            <p:ph idx="1"/>
          </p:nvPr>
        </p:nvSpPr>
        <p:spPr/>
        <p:txBody>
          <a:bodyPr>
            <a:normAutofit/>
          </a:bodyPr>
          <a:lstStyle/>
          <a:p>
            <a:pPr marL="0" indent="0">
              <a:buNone/>
            </a:pPr>
            <a:r>
              <a:rPr lang="fr-FR" sz="1800" dirty="0">
                <a:solidFill>
                  <a:schemeClr val="bg1"/>
                </a:solidFill>
              </a:rPr>
              <a:t>Le planning du Hackerspace est découpé en trimestre, chaque trimestre possèdera un thème sous-jacent au thème principal (ex: Science-Fiction </a:t>
            </a:r>
            <a:r>
              <a:rPr lang="fr-FR" sz="1800" dirty="0">
                <a:solidFill>
                  <a:schemeClr val="bg1"/>
                </a:solidFill>
                <a:sym typeface="Wingdings" panose="05000000000000000000" pitchFamily="2" charset="2"/>
              </a:rPr>
              <a:t> Les voyages dans le temps).</a:t>
            </a:r>
          </a:p>
          <a:p>
            <a:pPr marL="0" indent="0">
              <a:buNone/>
            </a:pPr>
            <a:r>
              <a:rPr lang="fr-FR" sz="1800" dirty="0">
                <a:solidFill>
                  <a:schemeClr val="bg1"/>
                </a:solidFill>
                <a:sym typeface="Wingdings" panose="05000000000000000000" pitchFamily="2" charset="2"/>
              </a:rPr>
              <a:t>Un </a:t>
            </a:r>
            <a:r>
              <a:rPr lang="fr-FR" sz="1800" dirty="0" err="1">
                <a:solidFill>
                  <a:schemeClr val="bg1"/>
                </a:solidFill>
                <a:sym typeface="Wingdings" panose="05000000000000000000" pitchFamily="2" charset="2"/>
              </a:rPr>
              <a:t>Meetup</a:t>
            </a:r>
            <a:r>
              <a:rPr lang="fr-FR" sz="1800" dirty="0">
                <a:solidFill>
                  <a:schemeClr val="bg1"/>
                </a:solidFill>
                <a:sym typeface="Wingdings" panose="05000000000000000000" pitchFamily="2" charset="2"/>
              </a:rPr>
              <a:t> sera dispensé chaque mois, afin de discuter avec les membres actuels et futurs de l’association de la thématique actuelle, permettant ainsi de planifier les différents ateliers du mois.</a:t>
            </a:r>
            <a:br>
              <a:rPr lang="fr-FR" sz="1800" dirty="0">
                <a:solidFill>
                  <a:schemeClr val="bg1"/>
                </a:solidFill>
                <a:sym typeface="Wingdings" panose="05000000000000000000" pitchFamily="2" charset="2"/>
              </a:rPr>
            </a:br>
            <a:r>
              <a:rPr lang="fr-FR" sz="1800" dirty="0">
                <a:solidFill>
                  <a:schemeClr val="bg1"/>
                </a:solidFill>
                <a:sym typeface="Wingdings" panose="05000000000000000000" pitchFamily="2" charset="2"/>
              </a:rPr>
              <a:t>Celui-ci peut avoir plusieurs formes:</a:t>
            </a:r>
          </a:p>
          <a:p>
            <a:r>
              <a:rPr lang="fr-FR" sz="1800" dirty="0">
                <a:solidFill>
                  <a:schemeClr val="bg1"/>
                </a:solidFill>
                <a:sym typeface="Wingdings" panose="05000000000000000000" pitchFamily="2" charset="2"/>
              </a:rPr>
              <a:t>Conférence technique sur un sujet récent ou en relation avec le thème</a:t>
            </a:r>
          </a:p>
          <a:p>
            <a:r>
              <a:rPr lang="fr-FR" sz="1800" dirty="0">
                <a:solidFill>
                  <a:schemeClr val="bg1"/>
                </a:solidFill>
                <a:sym typeface="Wingdings" panose="05000000000000000000" pitchFamily="2" charset="2"/>
              </a:rPr>
              <a:t>Networking « Pizza &amp; LAN »</a:t>
            </a:r>
          </a:p>
          <a:p>
            <a:r>
              <a:rPr lang="fr-FR" sz="1800" dirty="0">
                <a:solidFill>
                  <a:schemeClr val="bg1"/>
                </a:solidFill>
                <a:sym typeface="Wingdings" panose="05000000000000000000" pitchFamily="2" charset="2"/>
              </a:rPr>
              <a:t>Mini-hackathon</a:t>
            </a:r>
          </a:p>
          <a:p>
            <a:pPr marL="0" indent="0">
              <a:buNone/>
            </a:pPr>
            <a:r>
              <a:rPr lang="fr-FR" sz="1800" dirty="0">
                <a:solidFill>
                  <a:schemeClr val="bg1"/>
                </a:solidFill>
                <a:sym typeface="Wingdings" panose="05000000000000000000" pitchFamily="2" charset="2"/>
              </a:rPr>
              <a:t>L’objectif au cours de cette année scolaire serait d’organiser un hackathon de 48h et un concours de programmation (Domotique, Robotique, …)</a:t>
            </a:r>
          </a:p>
          <a:p>
            <a:pPr marL="0" indent="0">
              <a:buNone/>
            </a:pPr>
            <a:endParaRPr lang="fr-FR" sz="1800" dirty="0">
              <a:solidFill>
                <a:schemeClr val="bg1"/>
              </a:solidFill>
              <a:sym typeface="Wingdings" panose="05000000000000000000" pitchFamily="2" charset="2"/>
            </a:endParaRPr>
          </a:p>
        </p:txBody>
      </p:sp>
    </p:spTree>
    <p:extLst>
      <p:ext uri="{BB962C8B-B14F-4D97-AF65-F5344CB8AC3E}">
        <p14:creationId xmlns:p14="http://schemas.microsoft.com/office/powerpoint/2010/main" val="355553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13E5A-03A3-4E44-8DB1-A530C42B9E0D}"/>
              </a:ext>
            </a:extLst>
          </p:cNvPr>
          <p:cNvSpPr>
            <a:spLocks noGrp="1"/>
          </p:cNvSpPr>
          <p:nvPr>
            <p:ph type="title"/>
          </p:nvPr>
        </p:nvSpPr>
        <p:spPr/>
        <p:txBody>
          <a:bodyPr>
            <a:normAutofit/>
          </a:bodyPr>
          <a:lstStyle/>
          <a:p>
            <a:r>
              <a:rPr lang="fr-FR" dirty="0">
                <a:solidFill>
                  <a:schemeClr val="bg1"/>
                </a:solidFill>
              </a:rPr>
              <a:t>Révision</a:t>
            </a:r>
            <a:r>
              <a:rPr lang="en-US" dirty="0">
                <a:solidFill>
                  <a:schemeClr val="bg1"/>
                </a:solidFill>
              </a:rPr>
              <a:t> du scope initial - </a:t>
            </a:r>
            <a:r>
              <a:rPr lang="fr-FR" dirty="0">
                <a:solidFill>
                  <a:schemeClr val="bg1"/>
                </a:solidFill>
              </a:rPr>
              <a:t>Répondre à un besoin du Hackerspace</a:t>
            </a:r>
            <a:endParaRPr lang="en-US" dirty="0">
              <a:solidFill>
                <a:schemeClr val="bg1"/>
              </a:solidFill>
            </a:endParaRPr>
          </a:p>
        </p:txBody>
      </p:sp>
      <p:sp>
        <p:nvSpPr>
          <p:cNvPr id="3" name="Espace réservé du contenu 2">
            <a:extLst>
              <a:ext uri="{FF2B5EF4-FFF2-40B4-BE49-F238E27FC236}">
                <a16:creationId xmlns:a16="http://schemas.microsoft.com/office/drawing/2014/main" id="{DD01B330-C8DC-4323-8703-E04433AC6699}"/>
              </a:ext>
            </a:extLst>
          </p:cNvPr>
          <p:cNvSpPr>
            <a:spLocks noGrp="1"/>
          </p:cNvSpPr>
          <p:nvPr>
            <p:ph idx="1"/>
          </p:nvPr>
        </p:nvSpPr>
        <p:spPr>
          <a:xfrm>
            <a:off x="838200" y="1842403"/>
            <a:ext cx="10515600" cy="531681"/>
          </a:xfrm>
        </p:spPr>
        <p:txBody>
          <a:bodyPr/>
          <a:lstStyle/>
          <a:p>
            <a:pPr marL="0" indent="0">
              <a:buNone/>
            </a:pPr>
            <a:r>
              <a:rPr lang="fr-FR" dirty="0">
                <a:solidFill>
                  <a:schemeClr val="bg1"/>
                </a:solidFill>
              </a:rPr>
              <a:t>Le premier équipement du Hackerspace est une imprimante 3D « pro »</a:t>
            </a:r>
          </a:p>
        </p:txBody>
      </p:sp>
      <p:pic>
        <p:nvPicPr>
          <p:cNvPr id="1026" name="Picture 2" descr="RÃ©sultat de recherche d'images pour &quot;raise3d pro2&quot;">
            <a:extLst>
              <a:ext uri="{FF2B5EF4-FFF2-40B4-BE49-F238E27FC236}">
                <a16:creationId xmlns:a16="http://schemas.microsoft.com/office/drawing/2014/main" id="{A4B3D3E4-332D-476E-A980-2BB10216ED5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1074" t="20533" r="21148" b="17650"/>
          <a:stretch/>
        </p:blipFill>
        <p:spPr bwMode="auto">
          <a:xfrm>
            <a:off x="1291905" y="2524831"/>
            <a:ext cx="2759978" cy="295292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B75F8B07-34D7-4167-91A2-CB84B33ECD41}"/>
              </a:ext>
            </a:extLst>
          </p:cNvPr>
          <p:cNvSpPr txBox="1"/>
          <p:nvPr/>
        </p:nvSpPr>
        <p:spPr>
          <a:xfrm>
            <a:off x="4186106" y="2524831"/>
            <a:ext cx="7167694" cy="2585323"/>
          </a:xfrm>
          <a:prstGeom prst="rect">
            <a:avLst/>
          </a:prstGeom>
          <a:noFill/>
        </p:spPr>
        <p:txBody>
          <a:bodyPr wrap="square" rtlCol="0">
            <a:spAutoFit/>
          </a:bodyPr>
          <a:lstStyle/>
          <a:p>
            <a:r>
              <a:rPr lang="fr-FR" dirty="0">
                <a:solidFill>
                  <a:schemeClr val="bg1"/>
                </a:solidFill>
              </a:rPr>
              <a:t>Avantages:</a:t>
            </a:r>
          </a:p>
          <a:p>
            <a:pPr marL="285750" indent="-285750">
              <a:buFont typeface="Arial" panose="020B0604020202020204" pitchFamily="34" charset="0"/>
              <a:buChar char="•"/>
            </a:pPr>
            <a:r>
              <a:rPr lang="fr-FR" dirty="0">
                <a:solidFill>
                  <a:schemeClr val="bg1"/>
                </a:solidFill>
              </a:rPr>
              <a:t>Beaucoup de fonctionnalités et d’options disponibles</a:t>
            </a:r>
          </a:p>
          <a:p>
            <a:pPr marL="285750" indent="-285750">
              <a:buFont typeface="Arial" panose="020B0604020202020204" pitchFamily="34" charset="0"/>
              <a:buChar char="•"/>
            </a:pPr>
            <a:r>
              <a:rPr lang="fr-FR" dirty="0">
                <a:solidFill>
                  <a:schemeClr val="bg1"/>
                </a:solidFill>
              </a:rPr>
              <a:t>Permet l’impression de pièces volumineuses et complexes</a:t>
            </a:r>
          </a:p>
          <a:p>
            <a:endParaRPr lang="fr-FR" dirty="0">
              <a:solidFill>
                <a:schemeClr val="bg1"/>
              </a:solidFill>
            </a:endParaRPr>
          </a:p>
          <a:p>
            <a:r>
              <a:rPr lang="fr-FR" dirty="0">
                <a:solidFill>
                  <a:schemeClr val="bg1"/>
                </a:solidFill>
              </a:rPr>
              <a:t>Problème:</a:t>
            </a:r>
          </a:p>
          <a:p>
            <a:pPr marL="285750" indent="-285750">
              <a:buFont typeface="Arial" panose="020B0604020202020204" pitchFamily="34" charset="0"/>
              <a:buChar char="•"/>
            </a:pPr>
            <a:r>
              <a:rPr lang="fr-FR" dirty="0">
                <a:solidFill>
                  <a:schemeClr val="bg1"/>
                </a:solidFill>
              </a:rPr>
              <a:t>Trop peu de personnes formées correctement à l’utilisation de la machine</a:t>
            </a:r>
          </a:p>
          <a:p>
            <a:pPr marL="285750" indent="-285750">
              <a:buFont typeface="Arial" panose="020B0604020202020204" pitchFamily="34" charset="0"/>
              <a:buChar char="•"/>
            </a:pPr>
            <a:r>
              <a:rPr lang="fr-FR" dirty="0">
                <a:solidFill>
                  <a:schemeClr val="bg1"/>
                </a:solidFill>
              </a:rPr>
              <a:t>Une impression ratée == ressources gâchées</a:t>
            </a:r>
          </a:p>
          <a:p>
            <a:pPr marL="285750" indent="-285750">
              <a:buFont typeface="Arial" panose="020B0604020202020204" pitchFamily="34" charset="0"/>
              <a:buChar char="•"/>
            </a:pPr>
            <a:r>
              <a:rPr lang="fr-FR" dirty="0">
                <a:solidFill>
                  <a:schemeClr val="bg1"/>
                </a:solidFill>
              </a:rPr>
              <a:t>Comment prioriser/qualifier une demande d’impression?</a:t>
            </a:r>
          </a:p>
        </p:txBody>
      </p:sp>
    </p:spTree>
    <p:extLst>
      <p:ext uri="{BB962C8B-B14F-4D97-AF65-F5344CB8AC3E}">
        <p14:creationId xmlns:p14="http://schemas.microsoft.com/office/powerpoint/2010/main" val="123849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2536D-8F5B-4AE2-98A3-2DFBDBEAF7C7}"/>
              </a:ext>
            </a:extLst>
          </p:cNvPr>
          <p:cNvSpPr>
            <a:spLocks noGrp="1"/>
          </p:cNvSpPr>
          <p:nvPr>
            <p:ph type="title"/>
          </p:nvPr>
        </p:nvSpPr>
        <p:spPr/>
        <p:txBody>
          <a:bodyPr/>
          <a:lstStyle/>
          <a:p>
            <a:r>
              <a:rPr lang="fr-FR" dirty="0" err="1">
                <a:solidFill>
                  <a:schemeClr val="bg1"/>
                </a:solidFill>
              </a:rPr>
              <a:t>Print</a:t>
            </a:r>
            <a:r>
              <a:rPr lang="fr-FR" dirty="0">
                <a:solidFill>
                  <a:schemeClr val="bg1"/>
                </a:solidFill>
              </a:rPr>
              <a:t> </a:t>
            </a:r>
            <a:r>
              <a:rPr lang="fr-FR" dirty="0" err="1">
                <a:solidFill>
                  <a:schemeClr val="bg1"/>
                </a:solidFill>
              </a:rPr>
              <a:t>Request</a:t>
            </a:r>
            <a:endParaRPr lang="fr-FR" dirty="0">
              <a:solidFill>
                <a:schemeClr val="bg1"/>
              </a:solidFill>
            </a:endParaRPr>
          </a:p>
        </p:txBody>
      </p:sp>
      <p:sp>
        <p:nvSpPr>
          <p:cNvPr id="3" name="Espace réservé du contenu 2">
            <a:extLst>
              <a:ext uri="{FF2B5EF4-FFF2-40B4-BE49-F238E27FC236}">
                <a16:creationId xmlns:a16="http://schemas.microsoft.com/office/drawing/2014/main" id="{2F735B9E-2604-4694-8374-CAF0EA4C1E8B}"/>
              </a:ext>
            </a:extLst>
          </p:cNvPr>
          <p:cNvSpPr>
            <a:spLocks noGrp="1"/>
          </p:cNvSpPr>
          <p:nvPr>
            <p:ph idx="1"/>
          </p:nvPr>
        </p:nvSpPr>
        <p:spPr/>
        <p:txBody>
          <a:bodyPr>
            <a:normAutofit fontScale="92500"/>
          </a:bodyPr>
          <a:lstStyle/>
          <a:p>
            <a:pPr marL="0" indent="0">
              <a:buNone/>
            </a:pPr>
            <a:r>
              <a:rPr lang="fr-FR" dirty="0">
                <a:solidFill>
                  <a:schemeClr val="bg1"/>
                </a:solidFill>
              </a:rPr>
              <a:t>Système basé sur les Pull </a:t>
            </a:r>
            <a:r>
              <a:rPr lang="fr-FR" dirty="0" err="1">
                <a:solidFill>
                  <a:schemeClr val="bg1"/>
                </a:solidFill>
              </a:rPr>
              <a:t>Request</a:t>
            </a:r>
            <a:r>
              <a:rPr lang="fr-FR" dirty="0">
                <a:solidFill>
                  <a:schemeClr val="bg1"/>
                </a:solidFill>
              </a:rPr>
              <a:t>:</a:t>
            </a:r>
          </a:p>
          <a:p>
            <a:r>
              <a:rPr lang="fr-FR" dirty="0">
                <a:solidFill>
                  <a:schemeClr val="bg1"/>
                </a:solidFill>
              </a:rPr>
              <a:t>Permet à un utilisateur de soumettre un objet 3D à la révision par un « modérateur » pour impression</a:t>
            </a:r>
          </a:p>
          <a:p>
            <a:r>
              <a:rPr lang="fr-FR" dirty="0">
                <a:solidFill>
                  <a:schemeClr val="bg1"/>
                </a:solidFill>
              </a:rPr>
              <a:t>L’utilisateur spécifie le fichier .</a:t>
            </a:r>
            <a:r>
              <a:rPr lang="fr-FR" dirty="0" err="1">
                <a:solidFill>
                  <a:schemeClr val="bg1"/>
                </a:solidFill>
              </a:rPr>
              <a:t>stl</a:t>
            </a:r>
            <a:r>
              <a:rPr lang="fr-FR" dirty="0">
                <a:solidFill>
                  <a:schemeClr val="bg1"/>
                </a:solidFill>
              </a:rPr>
              <a:t> et ses spécificités (matériaux, couleur, résolution…) via une </a:t>
            </a:r>
            <a:r>
              <a:rPr lang="fr-FR" dirty="0" err="1">
                <a:solidFill>
                  <a:schemeClr val="bg1"/>
                </a:solidFill>
              </a:rPr>
              <a:t>webapp</a:t>
            </a:r>
            <a:endParaRPr lang="fr-FR" dirty="0">
              <a:solidFill>
                <a:schemeClr val="bg1"/>
              </a:solidFill>
            </a:endParaRPr>
          </a:p>
          <a:p>
            <a:r>
              <a:rPr lang="fr-FR" dirty="0">
                <a:solidFill>
                  <a:schemeClr val="bg1"/>
                </a:solidFill>
              </a:rPr>
              <a:t>Le modérateur reçoit la « </a:t>
            </a:r>
            <a:r>
              <a:rPr lang="fr-FR" dirty="0" err="1">
                <a:solidFill>
                  <a:schemeClr val="bg1"/>
                </a:solidFill>
              </a:rPr>
              <a:t>print</a:t>
            </a:r>
            <a:r>
              <a:rPr lang="fr-FR" dirty="0">
                <a:solidFill>
                  <a:schemeClr val="bg1"/>
                </a:solidFill>
              </a:rPr>
              <a:t> </a:t>
            </a:r>
            <a:r>
              <a:rPr lang="fr-FR" dirty="0" err="1">
                <a:solidFill>
                  <a:schemeClr val="bg1"/>
                </a:solidFill>
              </a:rPr>
              <a:t>request</a:t>
            </a:r>
            <a:r>
              <a:rPr lang="fr-FR" dirty="0">
                <a:solidFill>
                  <a:schemeClr val="bg1"/>
                </a:solidFill>
              </a:rPr>
              <a:t> » à valider. Il doit valider les paramètres, effectuer le « slice » de l’objet et donner une estimation du coût de l’objet</a:t>
            </a:r>
          </a:p>
          <a:p>
            <a:r>
              <a:rPr lang="fr-FR" dirty="0">
                <a:solidFill>
                  <a:schemeClr val="bg1"/>
                </a:solidFill>
              </a:rPr>
              <a:t>Les requêtes sont traités et imprimée par ordre chronologique dès que l’utilisateur et le modérateur sont d’accord sur les termes de l’impression</a:t>
            </a:r>
          </a:p>
        </p:txBody>
      </p:sp>
    </p:spTree>
    <p:extLst>
      <p:ext uri="{BB962C8B-B14F-4D97-AF65-F5344CB8AC3E}">
        <p14:creationId xmlns:p14="http://schemas.microsoft.com/office/powerpoint/2010/main" val="73040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51DB69-0115-4442-B5FD-DDA57C1A68E1}"/>
              </a:ext>
            </a:extLst>
          </p:cNvPr>
          <p:cNvSpPr>
            <a:spLocks noGrp="1"/>
          </p:cNvSpPr>
          <p:nvPr>
            <p:ph type="title"/>
          </p:nvPr>
        </p:nvSpPr>
        <p:spPr/>
        <p:txBody>
          <a:bodyPr/>
          <a:lstStyle/>
          <a:p>
            <a:r>
              <a:rPr lang="fr-FR" dirty="0">
                <a:solidFill>
                  <a:schemeClr val="bg1"/>
                </a:solidFill>
              </a:rPr>
              <a:t>Backend</a:t>
            </a:r>
          </a:p>
        </p:txBody>
      </p:sp>
      <p:sp>
        <p:nvSpPr>
          <p:cNvPr id="3" name="Espace réservé du contenu 2">
            <a:extLst>
              <a:ext uri="{FF2B5EF4-FFF2-40B4-BE49-F238E27FC236}">
                <a16:creationId xmlns:a16="http://schemas.microsoft.com/office/drawing/2014/main" id="{ADCCA6CB-A13C-4A78-B1D2-A4B3427C5794}"/>
              </a:ext>
            </a:extLst>
          </p:cNvPr>
          <p:cNvSpPr>
            <a:spLocks noGrp="1"/>
          </p:cNvSpPr>
          <p:nvPr>
            <p:ph idx="1"/>
          </p:nvPr>
        </p:nvSpPr>
        <p:spPr/>
        <p:txBody>
          <a:bodyPr/>
          <a:lstStyle/>
          <a:p>
            <a:r>
              <a:rPr lang="fr-FR" dirty="0">
                <a:solidFill>
                  <a:schemeClr val="bg1"/>
                </a:solidFill>
              </a:rPr>
              <a:t>Le Backend est accessible pour tout les membres disposant d’un compte Hackerspace.</a:t>
            </a:r>
          </a:p>
          <a:p>
            <a:r>
              <a:rPr lang="fr-FR" dirty="0">
                <a:solidFill>
                  <a:schemeClr val="bg1"/>
                </a:solidFill>
              </a:rPr>
              <a:t>Seul les utilisateurs avec l’attribut « </a:t>
            </a:r>
            <a:r>
              <a:rPr lang="fr-FR" dirty="0" err="1">
                <a:solidFill>
                  <a:schemeClr val="bg1"/>
                </a:solidFill>
              </a:rPr>
              <a:t>print_moderator</a:t>
            </a:r>
            <a:r>
              <a:rPr lang="fr-FR" dirty="0">
                <a:solidFill>
                  <a:schemeClr val="bg1"/>
                </a:solidFill>
              </a:rPr>
              <a:t> » peuvent traiter les </a:t>
            </a:r>
            <a:r>
              <a:rPr lang="fr-FR" dirty="0" err="1">
                <a:solidFill>
                  <a:schemeClr val="bg1"/>
                </a:solidFill>
              </a:rPr>
              <a:t>print</a:t>
            </a:r>
            <a:r>
              <a:rPr lang="fr-FR" dirty="0">
                <a:solidFill>
                  <a:schemeClr val="bg1"/>
                </a:solidFill>
              </a:rPr>
              <a:t> </a:t>
            </a:r>
            <a:r>
              <a:rPr lang="fr-FR" dirty="0" err="1">
                <a:solidFill>
                  <a:schemeClr val="bg1"/>
                </a:solidFill>
              </a:rPr>
              <a:t>request</a:t>
            </a:r>
            <a:r>
              <a:rPr lang="fr-FR" dirty="0">
                <a:solidFill>
                  <a:schemeClr val="bg1"/>
                </a:solidFill>
              </a:rPr>
              <a:t>.</a:t>
            </a:r>
          </a:p>
          <a:p>
            <a:r>
              <a:rPr lang="fr-FR" dirty="0">
                <a:solidFill>
                  <a:schemeClr val="bg1"/>
                </a:solidFill>
              </a:rPr>
              <a:t>Chaque utilisateur peut consulter les statuts de ses précédentes </a:t>
            </a:r>
            <a:r>
              <a:rPr lang="fr-FR" dirty="0" err="1">
                <a:solidFill>
                  <a:schemeClr val="bg1"/>
                </a:solidFill>
              </a:rPr>
              <a:t>print</a:t>
            </a:r>
            <a:r>
              <a:rPr lang="fr-FR" dirty="0">
                <a:solidFill>
                  <a:schemeClr val="bg1"/>
                </a:solidFill>
              </a:rPr>
              <a:t> </a:t>
            </a:r>
            <a:r>
              <a:rPr lang="fr-FR" dirty="0" err="1">
                <a:solidFill>
                  <a:schemeClr val="bg1"/>
                </a:solidFill>
              </a:rPr>
              <a:t>requests</a:t>
            </a:r>
            <a:endParaRPr lang="fr-FR" dirty="0">
              <a:solidFill>
                <a:schemeClr val="bg1"/>
              </a:solidFill>
            </a:endParaRPr>
          </a:p>
          <a:p>
            <a:r>
              <a:rPr lang="fr-FR" dirty="0">
                <a:solidFill>
                  <a:schemeClr val="bg1"/>
                </a:solidFill>
              </a:rPr>
              <a:t>Chaque utilisateur est limité à N </a:t>
            </a:r>
            <a:r>
              <a:rPr lang="fr-FR" dirty="0" err="1">
                <a:solidFill>
                  <a:schemeClr val="bg1"/>
                </a:solidFill>
              </a:rPr>
              <a:t>print</a:t>
            </a:r>
            <a:r>
              <a:rPr lang="fr-FR" dirty="0">
                <a:solidFill>
                  <a:schemeClr val="bg1"/>
                </a:solidFill>
              </a:rPr>
              <a:t> </a:t>
            </a:r>
            <a:r>
              <a:rPr lang="fr-FR" dirty="0" err="1">
                <a:solidFill>
                  <a:schemeClr val="bg1"/>
                </a:solidFill>
              </a:rPr>
              <a:t>requests</a:t>
            </a:r>
            <a:endParaRPr lang="fr-FR" dirty="0">
              <a:solidFill>
                <a:schemeClr val="bg1"/>
              </a:solidFill>
            </a:endParaRPr>
          </a:p>
          <a:p>
            <a:r>
              <a:rPr lang="fr-FR" dirty="0">
                <a:solidFill>
                  <a:schemeClr val="bg1"/>
                </a:solidFill>
              </a:rPr>
              <a:t>Prévisualisation des fichiers .</a:t>
            </a:r>
            <a:r>
              <a:rPr lang="fr-FR" dirty="0" err="1">
                <a:solidFill>
                  <a:schemeClr val="bg1"/>
                </a:solidFill>
              </a:rPr>
              <a:t>stl</a:t>
            </a:r>
            <a:r>
              <a:rPr lang="fr-FR" dirty="0">
                <a:solidFill>
                  <a:schemeClr val="bg1"/>
                </a:solidFill>
              </a:rPr>
              <a:t> en ligne</a:t>
            </a:r>
          </a:p>
        </p:txBody>
      </p:sp>
    </p:spTree>
    <p:extLst>
      <p:ext uri="{BB962C8B-B14F-4D97-AF65-F5344CB8AC3E}">
        <p14:creationId xmlns:p14="http://schemas.microsoft.com/office/powerpoint/2010/main" val="180702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1909A-112A-497F-8477-3F920C114426}"/>
              </a:ext>
            </a:extLst>
          </p:cNvPr>
          <p:cNvSpPr>
            <a:spLocks noGrp="1"/>
          </p:cNvSpPr>
          <p:nvPr>
            <p:ph type="title"/>
          </p:nvPr>
        </p:nvSpPr>
        <p:spPr/>
        <p:txBody>
          <a:bodyPr/>
          <a:lstStyle/>
          <a:p>
            <a:r>
              <a:rPr lang="fr-FR" dirty="0" err="1">
                <a:solidFill>
                  <a:schemeClr val="bg1"/>
                </a:solidFill>
              </a:rPr>
              <a:t>Webapp</a:t>
            </a:r>
            <a:endParaRPr lang="fr-FR" dirty="0">
              <a:solidFill>
                <a:schemeClr val="bg1"/>
              </a:solidFill>
            </a:endParaRPr>
          </a:p>
        </p:txBody>
      </p:sp>
      <p:sp>
        <p:nvSpPr>
          <p:cNvPr id="3" name="Espace réservé du contenu 2">
            <a:extLst>
              <a:ext uri="{FF2B5EF4-FFF2-40B4-BE49-F238E27FC236}">
                <a16:creationId xmlns:a16="http://schemas.microsoft.com/office/drawing/2014/main" id="{72D26975-BDEF-463A-8461-49A4DB2DC6F9}"/>
              </a:ext>
            </a:extLst>
          </p:cNvPr>
          <p:cNvSpPr>
            <a:spLocks noGrp="1"/>
          </p:cNvSpPr>
          <p:nvPr>
            <p:ph idx="1"/>
          </p:nvPr>
        </p:nvSpPr>
        <p:spPr/>
        <p:txBody>
          <a:bodyPr/>
          <a:lstStyle/>
          <a:p>
            <a:pPr marL="0" indent="0">
              <a:buNone/>
            </a:pPr>
            <a:r>
              <a:rPr lang="fr-FR" dirty="0">
                <a:solidFill>
                  <a:schemeClr val="bg1"/>
                </a:solidFill>
              </a:rPr>
              <a:t>Vues:</a:t>
            </a:r>
          </a:p>
          <a:p>
            <a:r>
              <a:rPr lang="fr-FR" dirty="0">
                <a:solidFill>
                  <a:schemeClr val="bg1"/>
                </a:solidFill>
              </a:rPr>
              <a:t>Page d’accueil: Page de présentation du Hackerspace (style « Single-</a:t>
            </a:r>
            <a:r>
              <a:rPr lang="fr-FR" dirty="0" err="1">
                <a:solidFill>
                  <a:schemeClr val="bg1"/>
                </a:solidFill>
              </a:rPr>
              <a:t>view</a:t>
            </a:r>
            <a:r>
              <a:rPr lang="fr-FR" dirty="0">
                <a:solidFill>
                  <a:schemeClr val="bg1"/>
                </a:solidFill>
              </a:rPr>
              <a:t> » flat design) + Bouton d’accès (login) au backend</a:t>
            </a:r>
          </a:p>
          <a:p>
            <a:r>
              <a:rPr lang="fr-FR" dirty="0">
                <a:solidFill>
                  <a:schemeClr val="bg1"/>
                </a:solidFill>
              </a:rPr>
              <a:t>Backend</a:t>
            </a:r>
          </a:p>
          <a:p>
            <a:pPr lvl="1"/>
            <a:r>
              <a:rPr lang="fr-FR" dirty="0">
                <a:solidFill>
                  <a:schemeClr val="bg1"/>
                </a:solidFill>
              </a:rPr>
              <a:t>Résumé du profil utilisateur</a:t>
            </a:r>
          </a:p>
          <a:p>
            <a:pPr lvl="1"/>
            <a:r>
              <a:rPr lang="fr-FR" dirty="0">
                <a:solidFill>
                  <a:schemeClr val="bg1"/>
                </a:solidFill>
              </a:rPr>
              <a:t>Historique des soumissions + soumissions en cours</a:t>
            </a:r>
          </a:p>
          <a:p>
            <a:pPr lvl="1"/>
            <a:r>
              <a:rPr lang="fr-FR" dirty="0">
                <a:solidFill>
                  <a:schemeClr val="bg1"/>
                </a:solidFill>
              </a:rPr>
              <a:t>Page dynamique (« pop-up ») pour soumettre les impressions</a:t>
            </a:r>
          </a:p>
          <a:p>
            <a:pPr lvl="1"/>
            <a:r>
              <a:rPr lang="fr-FR" dirty="0">
                <a:solidFill>
                  <a:schemeClr val="bg1"/>
                </a:solidFill>
              </a:rPr>
              <a:t>Pour les modérateur:</a:t>
            </a:r>
          </a:p>
          <a:p>
            <a:pPr lvl="2"/>
            <a:r>
              <a:rPr lang="fr-FR" dirty="0">
                <a:solidFill>
                  <a:schemeClr val="bg1"/>
                </a:solidFill>
              </a:rPr>
              <a:t>Onglet révision: Permet de lire les requêtes et d’</a:t>
            </a:r>
            <a:r>
              <a:rPr lang="fr-FR" dirty="0" err="1">
                <a:solidFill>
                  <a:schemeClr val="bg1"/>
                </a:solidFill>
              </a:rPr>
              <a:t>ntéragir</a:t>
            </a:r>
            <a:endParaRPr lang="fr-FR" dirty="0">
              <a:solidFill>
                <a:schemeClr val="bg1"/>
              </a:solidFill>
            </a:endParaRPr>
          </a:p>
        </p:txBody>
      </p:sp>
    </p:spTree>
    <p:extLst>
      <p:ext uri="{BB962C8B-B14F-4D97-AF65-F5344CB8AC3E}">
        <p14:creationId xmlns:p14="http://schemas.microsoft.com/office/powerpoint/2010/main" val="32738841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538</Words>
  <Application>Microsoft Office PowerPoint</Application>
  <PresentationFormat>Grand écran</PresentationFormat>
  <Paragraphs>67</Paragraphs>
  <Slides>10</Slides>
  <Notes>0</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Thème Office</vt:lpstr>
      <vt:lpstr>Présentation du projet I/O Space</vt:lpstr>
      <vt:lpstr>Echanger, Créer, Evoluer au sein d’un Hackerspace</vt:lpstr>
      <vt:lpstr>Comment ?</vt:lpstr>
      <vt:lpstr>Dans l’idéal</vt:lpstr>
      <vt:lpstr>Les « Hacktivités »</vt:lpstr>
      <vt:lpstr>Révision du scope initial - Répondre à un besoin du Hackerspace</vt:lpstr>
      <vt:lpstr>Print Request</vt:lpstr>
      <vt:lpstr>Backend</vt:lpstr>
      <vt:lpstr>Webapp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Léo Poulin</dc:creator>
  <cp:lastModifiedBy>Léo Poulin</cp:lastModifiedBy>
  <cp:revision>17</cp:revision>
  <dcterms:created xsi:type="dcterms:W3CDTF">2018-10-05T10:08:48Z</dcterms:created>
  <dcterms:modified xsi:type="dcterms:W3CDTF">2018-10-26T11:41:12Z</dcterms:modified>
</cp:coreProperties>
</file>