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f7777f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df7777f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f7777f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f7777f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f7777f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f7777f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f7777f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f7777f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f7777f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f7777f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f7777f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df7777f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f7777f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f7777f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df7777fd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df7777f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df7777f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df7777f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Phishing Detection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to Cybersecurity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22,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450625"/>
            <a:ext cx="75057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01218"/>
                </a:solidFill>
              </a:rPr>
              <a:t>Baseline (Version 1.0)</a:t>
            </a:r>
            <a:r>
              <a:rPr lang="en" sz="1100">
                <a:solidFill>
                  <a:srgbClr val="101218"/>
                </a:solidFill>
              </a:rPr>
              <a:t>: Logistic Regression with basic features (accuracy: </a:t>
            </a:r>
            <a:r>
              <a:rPr b="1" lang="en" sz="1100">
                <a:solidFill>
                  <a:srgbClr val="101218"/>
                </a:solidFill>
              </a:rPr>
              <a:t>66.1%</a:t>
            </a:r>
            <a:r>
              <a:rPr lang="en" sz="1100">
                <a:solidFill>
                  <a:srgbClr val="101218"/>
                </a:solidFill>
              </a:rPr>
              <a:t>)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218"/>
                </a:solidFill>
              </a:rPr>
              <a:t>—&gt; Added TF-IDF vectorization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Version 1.1</a:t>
            </a:r>
            <a:r>
              <a:rPr lang="en" sz="1100">
                <a:solidFill>
                  <a:srgbClr val="101218"/>
                </a:solidFill>
              </a:rPr>
              <a:t>: Added sender domain analysis → </a:t>
            </a:r>
            <a:r>
              <a:rPr b="1" lang="en" sz="1100">
                <a:solidFill>
                  <a:srgbClr val="101218"/>
                </a:solidFill>
              </a:rPr>
              <a:t>99.4%</a:t>
            </a:r>
            <a:r>
              <a:rPr lang="en" sz="1100">
                <a:solidFill>
                  <a:srgbClr val="101218"/>
                </a:solidFill>
              </a:rPr>
              <a:t> accuracy ( </a:t>
            </a:r>
            <a:r>
              <a:rPr b="1" lang="en" sz="1100">
                <a:solidFill>
                  <a:srgbClr val="101218"/>
                </a:solidFill>
              </a:rPr>
              <a:t>50.4% increase</a:t>
            </a:r>
            <a:r>
              <a:rPr lang="en" sz="1100">
                <a:solidFill>
                  <a:srgbClr val="101218"/>
                </a:solidFill>
              </a:rPr>
              <a:t>)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Version 1.2</a:t>
            </a:r>
            <a:r>
              <a:rPr lang="en" sz="1100">
                <a:solidFill>
                  <a:srgbClr val="101218"/>
                </a:solidFill>
              </a:rPr>
              <a:t>: Incorporated URL features → </a:t>
            </a:r>
            <a:r>
              <a:rPr b="1" lang="en" sz="1100">
                <a:solidFill>
                  <a:srgbClr val="101218"/>
                </a:solidFill>
              </a:rPr>
              <a:t>99.45%</a:t>
            </a:r>
            <a:r>
              <a:rPr lang="en" sz="1100">
                <a:solidFill>
                  <a:srgbClr val="101218"/>
                </a:solidFill>
              </a:rPr>
              <a:t> accuracy (</a:t>
            </a:r>
            <a:r>
              <a:rPr b="1" lang="en" sz="1100">
                <a:solidFill>
                  <a:srgbClr val="101218"/>
                </a:solidFill>
              </a:rPr>
              <a:t>0.05% additional increase</a:t>
            </a:r>
            <a:r>
              <a:rPr lang="en" sz="1100">
                <a:solidFill>
                  <a:srgbClr val="101218"/>
                </a:solidFill>
              </a:rPr>
              <a:t>)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Version 2.0</a:t>
            </a:r>
            <a:r>
              <a:rPr lang="en" sz="1100">
                <a:solidFill>
                  <a:srgbClr val="101218"/>
                </a:solidFill>
              </a:rPr>
              <a:t>: Implemented </a:t>
            </a:r>
            <a:r>
              <a:rPr b="1" lang="en" sz="1100">
                <a:solidFill>
                  <a:srgbClr val="101218"/>
                </a:solidFill>
              </a:rPr>
              <a:t>Random Forest</a:t>
            </a:r>
            <a:r>
              <a:rPr lang="en" sz="1100">
                <a:solidFill>
                  <a:srgbClr val="101218"/>
                </a:solidFill>
              </a:rPr>
              <a:t> with all features → </a:t>
            </a:r>
            <a:r>
              <a:rPr b="1" lang="en" sz="1100">
                <a:solidFill>
                  <a:srgbClr val="101218"/>
                </a:solidFill>
              </a:rPr>
              <a:t>99.2%</a:t>
            </a:r>
            <a:r>
              <a:rPr lang="en" sz="1100">
                <a:solidFill>
                  <a:srgbClr val="101218"/>
                </a:solidFill>
              </a:rPr>
              <a:t> accuracy (slight </a:t>
            </a:r>
            <a:r>
              <a:rPr b="1" lang="en" sz="1100">
                <a:solidFill>
                  <a:srgbClr val="101218"/>
                </a:solidFill>
              </a:rPr>
              <a:t>0.25% </a:t>
            </a:r>
            <a:r>
              <a:rPr b="1" lang="en" sz="1100">
                <a:solidFill>
                  <a:srgbClr val="101218"/>
                </a:solidFill>
              </a:rPr>
              <a:t>decrease</a:t>
            </a:r>
            <a:r>
              <a:rPr lang="en" sz="1100">
                <a:solidFill>
                  <a:srgbClr val="101218"/>
                </a:solidFill>
              </a:rPr>
              <a:t>)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13" y="808025"/>
            <a:ext cx="19335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39325"/>
            <a:ext cx="75057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Attacks: A Persistent Cybersecurity Threat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50625"/>
            <a:ext cx="75057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●"/>
            </a:pPr>
            <a:r>
              <a:rPr b="1" lang="en" sz="1500">
                <a:solidFill>
                  <a:srgbClr val="101218"/>
                </a:solidFill>
              </a:rPr>
              <a:t>Definition: </a:t>
            </a:r>
            <a:endParaRPr b="1" sz="1500">
              <a:solidFill>
                <a:srgbClr val="10121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○"/>
            </a:pPr>
            <a:r>
              <a:rPr lang="en" sz="1500">
                <a:solidFill>
                  <a:srgbClr val="101218"/>
                </a:solidFill>
              </a:rPr>
              <a:t>Fraudulent emails crafted to steal information or install malware</a:t>
            </a:r>
            <a:endParaRPr sz="1500">
              <a:solidFill>
                <a:srgbClr val="10121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●"/>
            </a:pPr>
            <a:r>
              <a:rPr b="1" lang="en" sz="1500">
                <a:solidFill>
                  <a:srgbClr val="101218"/>
                </a:solidFill>
              </a:rPr>
              <a:t>Real-World Impact (2023–2024):</a:t>
            </a:r>
            <a:endParaRPr b="1" sz="1500">
              <a:solidFill>
                <a:srgbClr val="10121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0121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○"/>
            </a:pPr>
            <a:r>
              <a:rPr lang="en" sz="1500">
                <a:solidFill>
                  <a:srgbClr val="101218"/>
                </a:solidFill>
              </a:rPr>
              <a:t>94% of organizations hit by phishing (Egress)</a:t>
            </a:r>
            <a:endParaRPr sz="1500">
              <a:solidFill>
                <a:srgbClr val="10121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0121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○"/>
            </a:pPr>
            <a:r>
              <a:rPr lang="en" sz="1500">
                <a:solidFill>
                  <a:srgbClr val="101218"/>
                </a:solidFill>
              </a:rPr>
              <a:t>$9.36M average cost per attack (IBM)</a:t>
            </a:r>
            <a:endParaRPr sz="1500">
              <a:solidFill>
                <a:srgbClr val="10121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0121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○"/>
            </a:pPr>
            <a:r>
              <a:rPr lang="en" sz="1500">
                <a:solidFill>
                  <a:srgbClr val="101218"/>
                </a:solidFill>
              </a:rPr>
              <a:t>Used as the first step in 65% of ransomware infections</a:t>
            </a:r>
            <a:endParaRPr sz="1500">
              <a:solidFill>
                <a:srgbClr val="10121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●"/>
            </a:pPr>
            <a:r>
              <a:rPr b="1" lang="en" sz="1500">
                <a:solidFill>
                  <a:srgbClr val="101218"/>
                </a:solidFill>
              </a:rPr>
              <a:t>Why it matters</a:t>
            </a:r>
            <a:r>
              <a:rPr lang="en" sz="1500">
                <a:solidFill>
                  <a:srgbClr val="101218"/>
                </a:solidFill>
              </a:rPr>
              <a:t>: </a:t>
            </a:r>
            <a:endParaRPr sz="1500">
              <a:solidFill>
                <a:srgbClr val="10121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500"/>
              <a:buChar char="○"/>
            </a:pPr>
            <a:r>
              <a:rPr lang="en" sz="1500">
                <a:solidFill>
                  <a:srgbClr val="101218"/>
                </a:solidFill>
              </a:rPr>
              <a:t>These attacks are cheap to deploy, hard to stop, and increasingly personalized.</a:t>
            </a:r>
            <a:endParaRPr sz="1500"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15425"/>
            <a:ext cx="75057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Real-World Impact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37400"/>
            <a:ext cx="75057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01218"/>
                </a:solidFill>
              </a:rPr>
              <a:t> High-Stakes Consequences (2023–2024):</a:t>
            </a:r>
            <a:endParaRPr b="1"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b="1" lang="en" sz="1200">
                <a:solidFill>
                  <a:srgbClr val="101218"/>
                </a:solidFill>
              </a:rPr>
              <a:t>65%</a:t>
            </a:r>
            <a:r>
              <a:rPr lang="en" sz="1200">
                <a:solidFill>
                  <a:srgbClr val="101218"/>
                </a:solidFill>
              </a:rPr>
              <a:t> of ransomware infections begin with phishing</a:t>
            </a:r>
            <a:endParaRPr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b="1" lang="en" sz="1200">
                <a:solidFill>
                  <a:srgbClr val="101218"/>
                </a:solidFill>
              </a:rPr>
              <a:t>Critical sectors affected:</a:t>
            </a:r>
            <a:r>
              <a:rPr lang="en" sz="1200">
                <a:solidFill>
                  <a:srgbClr val="101218"/>
                </a:solidFill>
              </a:rPr>
              <a:t> healthcare, finance, retail</a:t>
            </a:r>
            <a:endParaRPr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b="1" lang="en" sz="1200">
                <a:solidFill>
                  <a:srgbClr val="101218"/>
                </a:solidFill>
              </a:rPr>
              <a:t>Traditional email security</a:t>
            </a:r>
            <a:r>
              <a:rPr lang="en" sz="1200">
                <a:solidFill>
                  <a:srgbClr val="101218"/>
                </a:solidFill>
              </a:rPr>
              <a:t> solutions are </a:t>
            </a:r>
            <a:r>
              <a:rPr b="1" lang="en" sz="1200">
                <a:solidFill>
                  <a:srgbClr val="101218"/>
                </a:solidFill>
              </a:rPr>
              <a:t>struggling to keep pace</a:t>
            </a:r>
            <a:r>
              <a:rPr lang="en" sz="1200">
                <a:solidFill>
                  <a:srgbClr val="101218"/>
                </a:solidFill>
              </a:rPr>
              <a:t> with evolving tactics</a:t>
            </a:r>
            <a:endParaRPr sz="12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01218"/>
                </a:solidFill>
              </a:rPr>
              <a:t> Major Incidents:</a:t>
            </a:r>
            <a:endParaRPr b="1" sz="12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01218"/>
                </a:solidFill>
              </a:rPr>
              <a:t> Change Healthcare Attack</a:t>
            </a:r>
            <a:endParaRPr b="1"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lang="en" sz="1200">
                <a:solidFill>
                  <a:srgbClr val="101218"/>
                </a:solidFill>
              </a:rPr>
              <a:t>Impacted </a:t>
            </a:r>
            <a:r>
              <a:rPr b="1" lang="en" sz="1200">
                <a:solidFill>
                  <a:srgbClr val="101218"/>
                </a:solidFill>
              </a:rPr>
              <a:t>100 million users</a:t>
            </a:r>
            <a:endParaRPr b="1"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b="1" lang="en" sz="1200">
                <a:solidFill>
                  <a:srgbClr val="101218"/>
                </a:solidFill>
              </a:rPr>
              <a:t>$22 million ransom</a:t>
            </a:r>
            <a:r>
              <a:rPr lang="en" sz="1200">
                <a:solidFill>
                  <a:srgbClr val="101218"/>
                </a:solidFill>
              </a:rPr>
              <a:t> paid</a:t>
            </a:r>
            <a:endParaRPr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lang="en" sz="1200">
                <a:solidFill>
                  <a:srgbClr val="101218"/>
                </a:solidFill>
              </a:rPr>
              <a:t>Stolen data was </a:t>
            </a:r>
            <a:r>
              <a:rPr b="1" lang="en" sz="1200">
                <a:solidFill>
                  <a:srgbClr val="101218"/>
                </a:solidFill>
              </a:rPr>
              <a:t>never returned</a:t>
            </a:r>
            <a:endParaRPr b="1" sz="12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01218"/>
                </a:solidFill>
              </a:rPr>
              <a:t> Pepco Group Breach</a:t>
            </a:r>
            <a:endParaRPr b="1"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b="1" lang="en" sz="1200">
                <a:solidFill>
                  <a:srgbClr val="101218"/>
                </a:solidFill>
              </a:rPr>
              <a:t>€15.5 million</a:t>
            </a:r>
            <a:r>
              <a:rPr lang="en" sz="1200">
                <a:solidFill>
                  <a:srgbClr val="101218"/>
                </a:solidFill>
              </a:rPr>
              <a:t> loss</a:t>
            </a:r>
            <a:endParaRPr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lang="en" sz="1200">
                <a:solidFill>
                  <a:srgbClr val="101218"/>
                </a:solidFill>
              </a:rPr>
              <a:t>Affected </a:t>
            </a:r>
            <a:r>
              <a:rPr b="1" lang="en" sz="1200">
                <a:solidFill>
                  <a:srgbClr val="101218"/>
                </a:solidFill>
              </a:rPr>
              <a:t>Hungarian branch</a:t>
            </a:r>
            <a:endParaRPr b="1" sz="1200">
              <a:solidFill>
                <a:srgbClr val="10121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200"/>
              <a:buChar char="●"/>
            </a:pPr>
            <a:r>
              <a:rPr lang="en" sz="1200">
                <a:solidFill>
                  <a:srgbClr val="101218"/>
                </a:solidFill>
              </a:rPr>
              <a:t>Caused operational disruption across retail network</a:t>
            </a:r>
            <a:endParaRPr sz="12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10400" y="22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Affected and Why It Matters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950400"/>
            <a:ext cx="8520600" cy="4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Audience:</a:t>
            </a:r>
            <a:endParaRPr b="1"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Organizations</a:t>
            </a:r>
            <a:r>
              <a:rPr lang="en" sz="1100">
                <a:solidFill>
                  <a:srgbClr val="000000"/>
                </a:solidFill>
              </a:rPr>
              <a:t>: Phishing attacks can lead to financial loss, data breaches, and reputational damage, making effective detection critical for business continuity.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Businesses</a:t>
            </a:r>
            <a:r>
              <a:rPr lang="en" sz="1100">
                <a:solidFill>
                  <a:srgbClr val="000000"/>
                </a:solidFill>
              </a:rPr>
              <a:t>: They are prime targets for phishing due to sensitive customer data, financial transactions, and intellectual property, all of which need robust protection.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Email Service Providers</a:t>
            </a:r>
            <a:r>
              <a:rPr lang="en" sz="1100">
                <a:solidFill>
                  <a:srgbClr val="000000"/>
                </a:solidFill>
              </a:rPr>
              <a:t>: Email providers play a key role in safeguarding users against phishing attacks, with the responsibility to improve detection systems and reduce false positives.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Motivation:</a:t>
            </a: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100">
                <a:solidFill>
                  <a:srgbClr val="000000"/>
                </a:solidFill>
              </a:rPr>
              <a:t>Traditional phishing filters are rule-based, typically relying on known attack patterns or keyword matching, making them ineffective against new or highly sophisticated phishing tactics.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100">
                <a:solidFill>
                  <a:srgbClr val="000000"/>
                </a:solidFill>
              </a:rPr>
              <a:t>These filters often fail to detect obfuscated content, where attackers hide phishing links or modify their messages to bypass filters.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100">
                <a:solidFill>
                  <a:srgbClr val="000000"/>
                </a:solidFill>
              </a:rPr>
              <a:t>As phishing attacks evolve, static rules become less reliable, prompting the need for more dynamic and adaptive detection systems.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Goal:</a:t>
            </a:r>
            <a:endParaRPr b="1" sz="1100">
              <a:solidFill>
                <a:srgbClr val="000000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Automating Phishing Detection</a:t>
            </a:r>
            <a:r>
              <a:rPr lang="en" sz="1100">
                <a:solidFill>
                  <a:srgbClr val="000000"/>
                </a:solidFill>
              </a:rPr>
              <a:t>: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100">
                <a:solidFill>
                  <a:srgbClr val="000000"/>
                </a:solidFill>
              </a:rPr>
              <a:t>Moving beyond simple keyword matching, the goal is to create an automated system that analyzes multiple features, such as sender behavior, email structure, and external reputation, to detect phishing attempts.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b="1" lang="en" sz="1100">
                <a:solidFill>
                  <a:srgbClr val="000000"/>
                </a:solidFill>
              </a:rPr>
              <a:t>Multi-Feature Approach</a:t>
            </a:r>
            <a:r>
              <a:rPr lang="en" sz="1100">
                <a:solidFill>
                  <a:srgbClr val="000000"/>
                </a:solidFill>
              </a:rPr>
              <a:t>: Instead of relying on a single aspect, the system will incorporate multiple signals (e.g., content analysis, behavioral patterns, URL verification) to identify phishing with higher accuracy.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100">
                <a:solidFill>
                  <a:srgbClr val="000000"/>
                </a:solidFill>
              </a:rPr>
              <a:t>This will help improve detection rates, minimize false positives, and address novel phishing strategies, ensuring better protection for end users.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58900"/>
            <a:ext cx="750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 Real-World Dataset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187475"/>
            <a:ext cx="75057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01218"/>
                </a:solidFill>
              </a:rPr>
              <a:t>Dataset Overview: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Single dataset</a:t>
            </a:r>
            <a:r>
              <a:rPr lang="en" sz="1100">
                <a:solidFill>
                  <a:srgbClr val="101218"/>
                </a:solidFill>
              </a:rPr>
              <a:t> with labeled emails</a:t>
            </a:r>
            <a:br>
              <a:rPr lang="en" sz="1100">
                <a:solidFill>
                  <a:srgbClr val="101218"/>
                </a:solidFill>
              </a:rPr>
            </a:b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Fields included:</a:t>
            </a:r>
            <a:endParaRPr b="1" sz="1100">
              <a:solidFill>
                <a:srgbClr val="10121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○"/>
            </a:pP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sender</a:t>
            </a:r>
            <a:r>
              <a:rPr lang="en" sz="1100">
                <a:solidFill>
                  <a:srgbClr val="101218"/>
                </a:solidFill>
              </a:rPr>
              <a:t>,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receiver</a:t>
            </a:r>
            <a:r>
              <a:rPr lang="en" sz="1100">
                <a:solidFill>
                  <a:srgbClr val="101218"/>
                </a:solidFill>
              </a:rPr>
              <a:t>,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100">
                <a:solidFill>
                  <a:srgbClr val="101218"/>
                </a:solidFill>
              </a:rPr>
              <a:t>,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subject</a:t>
            </a:r>
            <a:r>
              <a:rPr lang="en" sz="1100">
                <a:solidFill>
                  <a:srgbClr val="101218"/>
                </a:solidFill>
              </a:rPr>
              <a:t>,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" sz="1100">
                <a:solidFill>
                  <a:srgbClr val="101218"/>
                </a:solidFill>
              </a:rPr>
              <a:t>,</a:t>
            </a:r>
            <a:endParaRPr sz="1100">
              <a:solidFill>
                <a:srgbClr val="10121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○"/>
            </a:pP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spam</a:t>
            </a:r>
            <a:r>
              <a:rPr lang="en" sz="1100">
                <a:solidFill>
                  <a:srgbClr val="101218"/>
                </a:solidFill>
              </a:rPr>
              <a:t> (1 = phishing),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urls</a:t>
            </a:r>
            <a:r>
              <a:rPr lang="en" sz="1100">
                <a:solidFill>
                  <a:srgbClr val="101218"/>
                </a:solidFill>
              </a:rPr>
              <a:t> (1 = contains links)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01218"/>
                </a:solidFill>
              </a:rPr>
              <a:t>Preprocessing Steps: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Cleaned and normalized </a:t>
            </a:r>
            <a:r>
              <a:rPr b="1" lang="en" sz="1100">
                <a:solidFill>
                  <a:srgbClr val="101218"/>
                </a:solidFill>
              </a:rPr>
              <a:t>subject</a:t>
            </a:r>
            <a:r>
              <a:rPr lang="en" sz="1100">
                <a:solidFill>
                  <a:srgbClr val="101218"/>
                </a:solidFill>
              </a:rPr>
              <a:t> and </a:t>
            </a:r>
            <a:r>
              <a:rPr b="1" lang="en" sz="1100">
                <a:solidFill>
                  <a:srgbClr val="101218"/>
                </a:solidFill>
              </a:rPr>
              <a:t>body</a:t>
            </a:r>
            <a:r>
              <a:rPr lang="en" sz="1100">
                <a:solidFill>
                  <a:srgbClr val="101218"/>
                </a:solidFill>
              </a:rPr>
              <a:t> text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Applied </a:t>
            </a:r>
            <a:r>
              <a:rPr b="1" lang="en" sz="1100">
                <a:solidFill>
                  <a:srgbClr val="101218"/>
                </a:solidFill>
              </a:rPr>
              <a:t>TF-IDF vectorization</a:t>
            </a:r>
            <a:r>
              <a:rPr lang="en" sz="1100">
                <a:solidFill>
                  <a:srgbClr val="101218"/>
                </a:solidFill>
              </a:rPr>
              <a:t> to both fields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Used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urls</a:t>
            </a:r>
            <a:r>
              <a:rPr lang="en" sz="1100">
                <a:solidFill>
                  <a:srgbClr val="101218"/>
                </a:solidFill>
              </a:rPr>
              <a:t> and </a:t>
            </a: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spam</a:t>
            </a:r>
            <a:r>
              <a:rPr lang="en" sz="1100">
                <a:solidFill>
                  <a:srgbClr val="101218"/>
                </a:solidFill>
              </a:rPr>
              <a:t> columns as binary features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Created </a:t>
            </a:r>
            <a:r>
              <a:rPr b="1" lang="en" sz="1100">
                <a:solidFill>
                  <a:srgbClr val="101218"/>
                </a:solidFill>
              </a:rPr>
              <a:t>additional indicators</a:t>
            </a:r>
            <a:r>
              <a:rPr lang="en" sz="1100">
                <a:solidFill>
                  <a:srgbClr val="101218"/>
                </a:solidFill>
              </a:rPr>
              <a:t> for “phishy” words and formatting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01218"/>
                </a:solidFill>
              </a:rPr>
              <a:t>Data Shape: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~82,500 total emails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Balanced for spam/non-spam during model training</a:t>
            </a:r>
            <a:endParaRPr sz="1100"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84950"/>
            <a:ext cx="75057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Multi-Feature Machine Learning Detection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91775"/>
            <a:ext cx="75057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Goal:</a:t>
            </a:r>
            <a:r>
              <a:rPr lang="en" sz="1100">
                <a:solidFill>
                  <a:srgbClr val="101218"/>
                </a:solidFill>
              </a:rPr>
              <a:t> Accurately classify emails as phishing or legitimate</a:t>
            </a:r>
            <a:br>
              <a:rPr lang="en" sz="1100">
                <a:solidFill>
                  <a:srgbClr val="101218"/>
                </a:solidFill>
              </a:rPr>
            </a:b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218"/>
                </a:solidFill>
              </a:rPr>
              <a:t>Features extracted from: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Email </a:t>
            </a:r>
            <a:r>
              <a:rPr b="1" lang="en" sz="1100">
                <a:solidFill>
                  <a:srgbClr val="101218"/>
                </a:solidFill>
              </a:rPr>
              <a:t>subject</a:t>
            </a:r>
            <a:r>
              <a:rPr lang="en" sz="1100">
                <a:solidFill>
                  <a:srgbClr val="101218"/>
                </a:solidFill>
              </a:rPr>
              <a:t> and </a:t>
            </a:r>
            <a:r>
              <a:rPr b="1" lang="en" sz="1100">
                <a:solidFill>
                  <a:srgbClr val="101218"/>
                </a:solidFill>
              </a:rPr>
              <a:t>body</a:t>
            </a:r>
            <a:r>
              <a:rPr lang="en" sz="1100">
                <a:solidFill>
                  <a:srgbClr val="101218"/>
                </a:solidFill>
              </a:rPr>
              <a:t> (TF-IDF vectorization)</a:t>
            </a:r>
            <a:br>
              <a:rPr lang="en" sz="1100">
                <a:solidFill>
                  <a:srgbClr val="101218"/>
                </a:solidFill>
              </a:rPr>
            </a:b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Presence of </a:t>
            </a:r>
            <a:r>
              <a:rPr b="1" lang="en" sz="1100">
                <a:solidFill>
                  <a:srgbClr val="101218"/>
                </a:solidFill>
              </a:rPr>
              <a:t>URLs</a:t>
            </a:r>
            <a:br>
              <a:rPr b="1" lang="en" sz="1100">
                <a:solidFill>
                  <a:srgbClr val="101218"/>
                </a:solidFill>
              </a:rPr>
            </a:b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Use of </a:t>
            </a:r>
            <a:r>
              <a:rPr b="1" lang="en" sz="1100">
                <a:solidFill>
                  <a:srgbClr val="101218"/>
                </a:solidFill>
              </a:rPr>
              <a:t>urgent language</a:t>
            </a:r>
            <a:r>
              <a:rPr lang="en" sz="1100">
                <a:solidFill>
                  <a:srgbClr val="101218"/>
                </a:solidFill>
              </a:rPr>
              <a:t> or </a:t>
            </a:r>
            <a:r>
              <a:rPr b="1" lang="en" sz="1100">
                <a:solidFill>
                  <a:srgbClr val="101218"/>
                </a:solidFill>
              </a:rPr>
              <a:t>phishy keywords</a:t>
            </a:r>
            <a:br>
              <a:rPr b="1" lang="en" sz="1100">
                <a:solidFill>
                  <a:srgbClr val="101218"/>
                </a:solidFill>
              </a:rPr>
            </a:b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Capitalization patterns</a:t>
            </a:r>
            <a:r>
              <a:rPr lang="en" sz="1100">
                <a:solidFill>
                  <a:srgbClr val="101218"/>
                </a:solidFill>
              </a:rPr>
              <a:t> and message length</a:t>
            </a:r>
            <a:br>
              <a:rPr lang="en" sz="1100">
                <a:solidFill>
                  <a:srgbClr val="101218"/>
                </a:solidFill>
              </a:rPr>
            </a:b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Modeling Approach: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Multiple classifiers tested (Logistic Regression, Random Forest, etc.)</a:t>
            </a:r>
            <a:br>
              <a:rPr lang="en" sz="1100">
                <a:solidFill>
                  <a:srgbClr val="101218"/>
                </a:solidFill>
              </a:rPr>
            </a:b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Evaluation using accuracy, precision, recall</a:t>
            </a:r>
            <a:endParaRPr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6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&amp; Model Development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11700" y="906900"/>
            <a:ext cx="8520600" cy="4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Features Used: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TF-IDF vectorization</a:t>
            </a:r>
            <a:r>
              <a:rPr lang="en" sz="1100">
                <a:solidFill>
                  <a:srgbClr val="101218"/>
                </a:solidFill>
              </a:rPr>
              <a:t> applied to:</a:t>
            </a:r>
            <a:endParaRPr sz="1100">
              <a:solidFill>
                <a:srgbClr val="10121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○"/>
            </a:pP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subject</a:t>
            </a:r>
            <a:endParaRPr sz="1100">
              <a:solidFill>
                <a:srgbClr val="10121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○"/>
            </a:pPr>
            <a:r>
              <a:rPr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endParaRPr sz="1100">
              <a:solidFill>
                <a:srgbClr val="10121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urls</a:t>
            </a:r>
            <a:r>
              <a:rPr b="1" lang="en" sz="1100">
                <a:solidFill>
                  <a:srgbClr val="101218"/>
                </a:solidFill>
              </a:rPr>
              <a:t> binary column</a:t>
            </a:r>
            <a:r>
              <a:rPr lang="en" sz="1100">
                <a:solidFill>
                  <a:srgbClr val="101218"/>
                </a:solidFill>
              </a:rPr>
              <a:t> included directly as a feature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01218"/>
                </a:solidFill>
              </a:rPr>
              <a:t> Models Evaluated: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Logistic Regression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Random Forest Classifier</a:t>
            </a:r>
            <a:endParaRPr b="1"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 Evaluation Strategy: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lang="en" sz="1100">
                <a:solidFill>
                  <a:srgbClr val="101218"/>
                </a:solidFill>
              </a:rPr>
              <a:t>80/20 train-test split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Confusion matrix</a:t>
            </a:r>
            <a:r>
              <a:rPr lang="en" sz="1100">
                <a:solidFill>
                  <a:srgbClr val="101218"/>
                </a:solidFill>
              </a:rPr>
              <a:t> and </a:t>
            </a:r>
            <a:r>
              <a:rPr b="1" lang="en" sz="1100">
                <a:solidFill>
                  <a:srgbClr val="101218"/>
                </a:solidFill>
              </a:rPr>
              <a:t>classification report</a:t>
            </a:r>
            <a:r>
              <a:rPr lang="en" sz="1100">
                <a:solidFill>
                  <a:srgbClr val="101218"/>
                </a:solidFill>
              </a:rPr>
              <a:t> generated for both models</a:t>
            </a:r>
            <a:endParaRPr sz="1100">
              <a:solidFill>
                <a:srgbClr val="10121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218"/>
                </a:solidFill>
              </a:rPr>
              <a:t> Key Insight:</a:t>
            </a:r>
            <a:endParaRPr b="1"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Random Forest</a:t>
            </a:r>
            <a:r>
              <a:rPr lang="en" sz="1100">
                <a:solidFill>
                  <a:srgbClr val="101218"/>
                </a:solidFill>
              </a:rPr>
              <a:t> showed worse</a:t>
            </a:r>
            <a:r>
              <a:rPr lang="en" sz="1100">
                <a:solidFill>
                  <a:srgbClr val="101218"/>
                </a:solidFill>
              </a:rPr>
              <a:t> performance across most metrics</a:t>
            </a:r>
            <a:endParaRPr sz="1100">
              <a:solidFill>
                <a:srgbClr val="10121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ts val="1100"/>
              <a:buChar char="●"/>
            </a:pPr>
            <a:r>
              <a:rPr b="1" lang="en" sz="1100">
                <a:solidFill>
                  <a:srgbClr val="101218"/>
                </a:solidFill>
              </a:rPr>
              <a:t>Text content + binary URL flag</a:t>
            </a:r>
            <a:r>
              <a:rPr lang="en" sz="1100">
                <a:solidFill>
                  <a:srgbClr val="101218"/>
                </a:solidFill>
              </a:rPr>
              <a:t> provides a strong baseline for phishing detection</a:t>
            </a:r>
            <a:endParaRPr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Approach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472375"/>
            <a:ext cx="7505700" cy="296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100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Text Content Analysis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Cleaned and vectorized email body/subject (</a:t>
            </a:r>
            <a:r>
              <a:rPr lang="en" sz="1050">
                <a:solidFill>
                  <a:srgbClr val="10121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) to detect phishing keywords (e.g., "urgent," "click") and suspicious language patterns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 Unlike static keyword lists, TF-IDF captures nuanced language variations and contextual relevance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Structural Features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Email length, capital letter ratios, and URL counts to flag overly long emails or excessive capitalization (common in phishing)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 Complements text analysis by identifying structural red flags ignored by rule-based systems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Sender Domain Reputation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Extracts sender domains and calculates their frequency to detect spoofed or rare domains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 Traditional systems often check domains against static whitelists; this dynamically identifies suspicious domains based on prevalence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URL Behavior Analysis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Counts URLs and flags their presence, even if they are new/unlisted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101218"/>
              </a:buClr>
              <a:buSzPct val="100000"/>
              <a:buFont typeface="Roboto"/>
              <a:buChar char="○"/>
            </a:pPr>
            <a:r>
              <a:rPr b="1"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lang="en" sz="1200">
                <a:solidFill>
                  <a:srgbClr val="101218"/>
                </a:solidFill>
                <a:latin typeface="Roboto"/>
                <a:ea typeface="Roboto"/>
                <a:cs typeface="Roboto"/>
                <a:sym typeface="Roboto"/>
              </a:rPr>
              <a:t>: Proactively detects phishing attempts before URLs are added to blacklists</a:t>
            </a:r>
            <a:endParaRPr sz="1200">
              <a:solidFill>
                <a:srgbClr val="101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49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048275"/>
            <a:ext cx="7505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Tools and Libraries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Deepened understanding of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effective data wrangling, statistical operations, and pattern matching.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Faced initial difficulty in choosing the most efficient functions and optimizing for large datasets.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 Decisions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Struggled to determine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preprocessing pipeline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especially for handling mixed data types (text, binary flags, timestamps).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Encountered challenges in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 without losing interpretability or distorting the data distribution.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encoding categorical features in a way that supports model performance without introducing bias.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Concerns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Discovered that using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led 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especially on imbalanced datasets with skewed feature distributions.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tuning of regularization techniques and exploring alternative models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Methods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generalization.</a:t>
            </a:r>
            <a:br>
              <a:rPr lang="en">
                <a:solidFill>
                  <a:srgbClr val="101218"/>
                </a:solidFill>
              </a:rPr>
            </a:br>
            <a:endParaRPr>
              <a:solidFill>
                <a:srgbClr val="10121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