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"/>
  </p:notesMasterIdLst>
  <p:sldIdLst>
    <p:sldId id="280" r:id="rId2"/>
    <p:sldId id="282" r:id="rId3"/>
    <p:sldId id="281" r:id="rId4"/>
  </p:sldIdLst>
  <p:sldSz cx="13716000" cy="857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0"/>
    <p:restoredTop sz="96197"/>
  </p:normalViewPr>
  <p:slideViewPr>
    <p:cSldViewPr snapToGrid="0">
      <p:cViewPr varScale="1">
        <p:scale>
          <a:sx n="98" d="100"/>
          <a:sy n="9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0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3701 24575,'67'-49'0,"0"0"0,0 1 0,0-1 0,-3 0 0,0-1 0,-3 4 0,7-3 0,9-10 0,15-14 0,-41 32 0,6-6 0,7-6 0,6-6 0,4-3 0,4-4 0,3-3 0,3-2 0,1-2 0,0 0 0,0 1 0,-1 0 0,-2 1 0,-3 3 0,-4 3 0,-4 4 0,-6 4 0,-5 6 0,-8 6 0,29-26 0,-16 14 0,-7 5 0,6-5 0,17-13 0,-25 22 0,10-8 0,10-8 0,7-6 0,6-5 0,4-3 0,3-2 0,1-1 0,-1 0 0,-1 2 0,-5 3 0,-6 4 0,-6 6 0,-9 7 0,-11 8 0,-12 9 0,-13 11 0,-16 13 0,-11 5 0,10-3 0,-3-3 0,23-19 0,-13 10 0,26-22 0,-18 13 0,19-15 0,-18 6 0,14 4 0,-14-1 0,2 13 0,-7-4 0,-1 14 0,-1-4 0,-7 11 0,-1 1 0,-7 3 0,0 8 0,0-8 0,0 8 0,0-4 0,-5 1 0,3 3 0,-7-8 0,8 8 0,-8-7 0,8 7 0,-4-3 0,-3 4 0,-3 4 0,-8-3 0,4 3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1758 486 24575,'-13'0'0,"1"0"0,2 0 0,0 0 0,-2-11 0,-5 8 0,-3-8 0,2 11 0,-6-6 0,6-1 0,-8 0 0,-8-6 0,6 6 0,-6-1 0,9-3 0,-9 3 0,6 1 0,-15-7 0,15 7 0,-6-1 0,2-4 0,-3 4 0,1-5 0,0-1 0,0 0 0,6 7 0,-5-5 0,8 5 0,-8-6 0,6 0 0,-13-1 0,4 0 0,-16 0 0,4-2 0,-19 7 0,13-11 0,-15 9 0,4-11 0,-6 4 0,2 0 0,-2 1 0,13 0 0,1 8 0,11-5 0,9 13 0,3-12 0,9 12 0,6-5 0,2 6 0,7-4 0,-1 3 0,2-4 0,3 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24575,'0'9'0,"4"-1"0,1 1 0,8 9 0,-3-7 0,0 8 0,-2-9 0,-6 0 0,7-5 0,-4 4 0,5-3 0,-4 4 0,3 0 0,-3 1 0,4-1 0,1 7 0,1 1 0,0 8 0,6-1 0,-2 9 0,8-7 0,-9 8 0,8-10 0,-10-7 0,5 6 0,-6-6 0,-1 1 0,1-2 0,-1 0 0,-1-5 0,3 11 0,4-10 0,-3 11 0,4-4 0,-6 5 0,1 0 0,-1 0 0,1 0 0,-2-6 0,2 5 0,-2-6 0,1 1 0,-1-2 0,0-1 0,-1-4 0,3 11 0,-3-11 0,2 12 0,1 3 0,5 1 0,5 14 0,5-6 0,2 9 0,14 16 0,-11-11 0,11 10 0,-14-14 0,0-1 0,0 0 0,0 1 0,-7-10 0,-3-2 0,-7-9 0,-2-6 0,0-3 0,-1-6 0,1 1 0,-6-1 0,0 0 0,-1-1 0,-3 1 0,3-5 0,-4-2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2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24575,'0'16'0,"27"30"0,-9-13 0,35 33-8503,-23-29 8503,10 12 1719,-12-13-1719,-1-2 0,-1-9 0,8-4 0,-4 12 0,28 5 0,0 15 0,4-7 0,15 11 6038,-13-11-6038,-24-16 0,0 1 0,29 26 0,-8-12 0,-22-7 0,-5-11 0,-9-7 0,-5 4 0,4-10 746,-11 3-746,3-6 0,-4 6 0,5-4 0,-3 11 0,10-5 0,-5 7 0,7-1 0,-1 0 0,3 9 0,6-4 0,8 17 0,20-1 0,5 19-533,-28-30 0,2 1 533,5 5 0,2 2 0,3 8 0,2-1 0,3-4 0,0 1 0,7 14 0,-2-1-817,-18-21 1,0-1 816,17 20 0,-2 1 0,-20-16 0,0 0-303,12 9 0,1 0 303,-15-11 0,-1-2 0,30 26 0,-23-16 0,-3-9 943,-18-6-943,-2-8 1663,-1-7-1663,-4 5 699,9-4-699,6 7 0,-2-1 0,32 17 0,-19-12 0,21 13 0,-25-16 0,7 1 0,-16-3 0,7-5 0,-15-4 0,4-4 0,-11-3 0,5 1 0,-7 0 0,7 0 0,2 0 0,6 2 0,0 5 0,9-3 0,-7 9 0,7-9 0,-8 9 0,-1-10 0,0 10 0,0-10 0,-5 9 0,4-8 0,-4 8 0,5-3 0,0 6 0,0-1 0,10 2 0,4 11 0,11 5 0,-8 6 0,5-8 0,-16 3 0,4-15 0,-14-1 0,2-4 0,-11-13 0,5 6 0,-7-7 0,0 0 0,-1-4 0,-3 2 0,-2-7 0,-4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2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24575,'0'40'0,"0"34"-1758,0-23 0,0 4 1758,0 29 0,0 6 0,-1-2 0,2 3 0,3-16 0,3 3 0,0-3 0,0 17 0,1-3 0,2-3 0,1-6 0,-2-26 0,-1-5 0,-6 23 0,12-24 0,-13-14 1099,5-15-1099,-6-2 576,0-7-576,4-4 0,-3 3 0,4-4 1841,-5 4-1841,0 0 0,4-4 0,-3 4 0,4-4 0,-5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2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24575,'20'0'0,"21"0"0,29 0 0,-17 0 0,1 0 0,33 0 0,12 0 0,-40 0 0,0 0 0,8 0 0,-8 0 0,11 0 0,-11 0 0,23 0 0,-31 0 0,25 0 0,-18 0 0,-4 0 0,13 0 0,-18 0 0,7 0 0,-11 0 0,1 0 0,-1 0 0,-9 0 0,-9 0 0,-5 0 0,-10 0 0,3 0 0,-4 0 0,-1 0 0,-1 0 0,-3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584750"/>
            <a:ext cx="12780900" cy="1403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12780900" cy="56940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5999700" cy="56940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1920792"/>
            <a:ext cx="5999700" cy="56940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926000"/>
            <a:ext cx="4212000" cy="1259400"/>
          </a:xfrm>
          <a:prstGeom prst="rect">
            <a:avLst/>
          </a:prstGeom>
        </p:spPr>
        <p:txBody>
          <a:bodyPr spcFirstLastPara="1" wrap="square" lIns="142225" tIns="142225" rIns="142225" bIns="1422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2316000"/>
            <a:ext cx="4212000" cy="52989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750250"/>
            <a:ext cx="9551700" cy="6818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08"/>
            <a:ext cx="6858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2225" tIns="142225" rIns="142225" bIns="142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2055292"/>
            <a:ext cx="6067800" cy="2470500"/>
          </a:xfrm>
          <a:prstGeom prst="rect">
            <a:avLst/>
          </a:prstGeom>
        </p:spPr>
        <p:txBody>
          <a:bodyPr spcFirstLastPara="1" wrap="square" lIns="142225" tIns="142225" rIns="142225" bIns="1422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4671792"/>
            <a:ext cx="6067800" cy="2058600"/>
          </a:xfrm>
          <a:prstGeom prst="rect">
            <a:avLst/>
          </a:prstGeom>
        </p:spPr>
        <p:txBody>
          <a:bodyPr spcFirstLastPara="1" wrap="square" lIns="142225" tIns="142225" rIns="142225" bIns="1422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206792"/>
            <a:ext cx="5755500" cy="61584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本文 1" userDrawn="1">
  <p:cSld name="TITLE_AND_BOD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0" y="8207700"/>
            <a:ext cx="13716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999999"/>
                </a:solidFill>
              </a:rPr>
              <a:t>©図解総研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225" tIns="142225" rIns="142225" bIns="142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12780900" cy="5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225" tIns="142225" rIns="142225" bIns="142225" anchor="t" anchorCtr="0">
            <a:noAutofit/>
          </a:bodyPr>
          <a:lstStyle>
            <a:lvl1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225" tIns="142225" rIns="142225" bIns="1422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61;p22">
            <a:extLst>
              <a:ext uri="{FF2B5EF4-FFF2-40B4-BE49-F238E27FC236}">
                <a16:creationId xmlns:a16="http://schemas.microsoft.com/office/drawing/2014/main" id="{FE258FDB-1F50-54F1-3754-167DD54923B8}"/>
              </a:ext>
            </a:extLst>
          </p:cNvPr>
          <p:cNvGrpSpPr>
            <a:grpSpLocks/>
          </p:cNvGrpSpPr>
          <p:nvPr/>
        </p:nvGrpSpPr>
        <p:grpSpPr>
          <a:xfrm>
            <a:off x="6199381" y="660466"/>
            <a:ext cx="805397" cy="1483557"/>
            <a:chOff x="-1" y="0"/>
            <a:chExt cx="946737" cy="1704148"/>
          </a:xfrm>
        </p:grpSpPr>
        <p:sp>
          <p:nvSpPr>
            <p:cNvPr id="4" name="Google Shape;162;p22">
              <a:extLst>
                <a:ext uri="{FF2B5EF4-FFF2-40B4-BE49-F238E27FC236}">
                  <a16:creationId xmlns:a16="http://schemas.microsoft.com/office/drawing/2014/main" id="{79E3B84F-A958-3CD7-D3C9-C497C59C0F6E}"/>
                </a:ext>
              </a:extLst>
            </p:cNvPr>
            <p:cNvSpPr>
              <a:spLocks/>
            </p:cNvSpPr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Gill Sans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63;p22">
              <a:extLst>
                <a:ext uri="{FF2B5EF4-FFF2-40B4-BE49-F238E27FC236}">
                  <a16:creationId xmlns:a16="http://schemas.microsoft.com/office/drawing/2014/main" id="{4C3A1874-FF38-C8BC-90D8-4CBD7CEFA315}"/>
                </a:ext>
              </a:extLst>
            </p:cNvPr>
            <p:cNvSpPr>
              <a:spLocks/>
            </p:cNvSpPr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6C9982-86E2-0480-C95B-3AD0862F3C2F}"/>
              </a:ext>
            </a:extLst>
          </p:cNvPr>
          <p:cNvSpPr txBox="1"/>
          <p:nvPr/>
        </p:nvSpPr>
        <p:spPr>
          <a:xfrm>
            <a:off x="6234184" y="2279494"/>
            <a:ext cx="92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利用者</a:t>
            </a:r>
          </a:p>
        </p:txBody>
      </p:sp>
      <p:grpSp>
        <p:nvGrpSpPr>
          <p:cNvPr id="7" name="Google Shape;227;p22">
            <a:extLst>
              <a:ext uri="{FF2B5EF4-FFF2-40B4-BE49-F238E27FC236}">
                <a16:creationId xmlns:a16="http://schemas.microsoft.com/office/drawing/2014/main" id="{81EB82DB-AAFE-3051-4E4B-8C9D4305176E}"/>
              </a:ext>
            </a:extLst>
          </p:cNvPr>
          <p:cNvGrpSpPr/>
          <p:nvPr/>
        </p:nvGrpSpPr>
        <p:grpSpPr>
          <a:xfrm>
            <a:off x="4038765" y="6168283"/>
            <a:ext cx="690300" cy="1394265"/>
            <a:chOff x="2956672" y="1384595"/>
            <a:chExt cx="690300" cy="1270005"/>
          </a:xfrm>
        </p:grpSpPr>
        <p:sp>
          <p:nvSpPr>
            <p:cNvPr id="8" name="Google Shape;228;p22">
              <a:extLst>
                <a:ext uri="{FF2B5EF4-FFF2-40B4-BE49-F238E27FC236}">
                  <a16:creationId xmlns:a16="http://schemas.microsoft.com/office/drawing/2014/main" id="{C641E75A-7D7D-E3FC-DC99-5E4631BAA602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29;p22">
              <a:extLst>
                <a:ext uri="{FF2B5EF4-FFF2-40B4-BE49-F238E27FC236}">
                  <a16:creationId xmlns:a16="http://schemas.microsoft.com/office/drawing/2014/main" id="{9E6F564B-AFA3-C96B-1E7E-D9EB6BE34B90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30;p22">
              <a:extLst>
                <a:ext uri="{FF2B5EF4-FFF2-40B4-BE49-F238E27FC236}">
                  <a16:creationId xmlns:a16="http://schemas.microsoft.com/office/drawing/2014/main" id="{93029BBA-AE68-F978-61C8-18DF003C2456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31;p22">
              <a:extLst>
                <a:ext uri="{FF2B5EF4-FFF2-40B4-BE49-F238E27FC236}">
                  <a16:creationId xmlns:a16="http://schemas.microsoft.com/office/drawing/2014/main" id="{0F691294-8D6D-5546-604A-2ADB652AFEE1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32;p22">
              <a:extLst>
                <a:ext uri="{FF2B5EF4-FFF2-40B4-BE49-F238E27FC236}">
                  <a16:creationId xmlns:a16="http://schemas.microsoft.com/office/drawing/2014/main" id="{9EFEB8A9-8D2A-6DFF-64B6-7ABAF443B5E7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33;p22">
              <a:extLst>
                <a:ext uri="{FF2B5EF4-FFF2-40B4-BE49-F238E27FC236}">
                  <a16:creationId xmlns:a16="http://schemas.microsoft.com/office/drawing/2014/main" id="{4C161949-4367-17F2-A091-D8A7AF2870AE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34;p22">
              <a:extLst>
                <a:ext uri="{FF2B5EF4-FFF2-40B4-BE49-F238E27FC236}">
                  <a16:creationId xmlns:a16="http://schemas.microsoft.com/office/drawing/2014/main" id="{682484D4-5528-62A0-B517-7B8E9C011EDC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35;p22">
              <a:extLst>
                <a:ext uri="{FF2B5EF4-FFF2-40B4-BE49-F238E27FC236}">
                  <a16:creationId xmlns:a16="http://schemas.microsoft.com/office/drawing/2014/main" id="{89E2B313-36CE-4C14-CA54-9993704E34DD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F3CE47-D694-8DCD-9031-F7908D74D67B}"/>
              </a:ext>
            </a:extLst>
          </p:cNvPr>
          <p:cNvSpPr txBox="1"/>
          <p:nvPr/>
        </p:nvSpPr>
        <p:spPr>
          <a:xfrm>
            <a:off x="3784533" y="7778527"/>
            <a:ext cx="110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エンジニア</a:t>
            </a:r>
            <a:endParaRPr kumimoji="1" lang="en-US" altLang="ja-JP" dirty="0"/>
          </a:p>
          <a:p>
            <a:r>
              <a:rPr kumimoji="1" lang="ja-JP" altLang="en-US"/>
              <a:t>（自分）</a:t>
            </a:r>
          </a:p>
        </p:txBody>
      </p:sp>
      <p:grpSp>
        <p:nvGrpSpPr>
          <p:cNvPr id="22" name="Google Shape;227;p22">
            <a:extLst>
              <a:ext uri="{FF2B5EF4-FFF2-40B4-BE49-F238E27FC236}">
                <a16:creationId xmlns:a16="http://schemas.microsoft.com/office/drawing/2014/main" id="{6F71FAF5-2B05-83A6-95D1-B9EB91E2EBAD}"/>
              </a:ext>
            </a:extLst>
          </p:cNvPr>
          <p:cNvGrpSpPr/>
          <p:nvPr/>
        </p:nvGrpSpPr>
        <p:grpSpPr>
          <a:xfrm>
            <a:off x="6356696" y="6168283"/>
            <a:ext cx="690300" cy="1394265"/>
            <a:chOff x="2956672" y="1384595"/>
            <a:chExt cx="690300" cy="1270005"/>
          </a:xfrm>
        </p:grpSpPr>
        <p:sp>
          <p:nvSpPr>
            <p:cNvPr id="23" name="Google Shape;228;p22">
              <a:extLst>
                <a:ext uri="{FF2B5EF4-FFF2-40B4-BE49-F238E27FC236}">
                  <a16:creationId xmlns:a16="http://schemas.microsoft.com/office/drawing/2014/main" id="{7B58967F-23C2-82B2-876E-4C38E661E568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29;p22">
              <a:extLst>
                <a:ext uri="{FF2B5EF4-FFF2-40B4-BE49-F238E27FC236}">
                  <a16:creationId xmlns:a16="http://schemas.microsoft.com/office/drawing/2014/main" id="{5E3D55F7-0963-A323-A36D-D7CEEDF9A866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30;p22">
              <a:extLst>
                <a:ext uri="{FF2B5EF4-FFF2-40B4-BE49-F238E27FC236}">
                  <a16:creationId xmlns:a16="http://schemas.microsoft.com/office/drawing/2014/main" id="{A3575FE2-C188-51D0-E6BD-3E5E4DA29806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31;p22">
              <a:extLst>
                <a:ext uri="{FF2B5EF4-FFF2-40B4-BE49-F238E27FC236}">
                  <a16:creationId xmlns:a16="http://schemas.microsoft.com/office/drawing/2014/main" id="{CFD644D3-A69F-0C22-E025-E186735CF89F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32;p22">
              <a:extLst>
                <a:ext uri="{FF2B5EF4-FFF2-40B4-BE49-F238E27FC236}">
                  <a16:creationId xmlns:a16="http://schemas.microsoft.com/office/drawing/2014/main" id="{B7DE5C3E-DE28-D093-F418-8D57F86F0D5E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33;p22">
              <a:extLst>
                <a:ext uri="{FF2B5EF4-FFF2-40B4-BE49-F238E27FC236}">
                  <a16:creationId xmlns:a16="http://schemas.microsoft.com/office/drawing/2014/main" id="{856506EB-43E0-B622-CC5D-BCDB94487E3A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34;p22">
              <a:extLst>
                <a:ext uri="{FF2B5EF4-FFF2-40B4-BE49-F238E27FC236}">
                  <a16:creationId xmlns:a16="http://schemas.microsoft.com/office/drawing/2014/main" id="{3CD1043F-ECAC-9A06-004D-A0B9906F2B65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35;p22">
              <a:extLst>
                <a:ext uri="{FF2B5EF4-FFF2-40B4-BE49-F238E27FC236}">
                  <a16:creationId xmlns:a16="http://schemas.microsoft.com/office/drawing/2014/main" id="{69427CC2-6B7C-623F-CA3E-B7CF803EFC01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44118-B4BC-4BFF-3A7B-738EB6C6A8A4}"/>
              </a:ext>
            </a:extLst>
          </p:cNvPr>
          <p:cNvSpPr txBox="1"/>
          <p:nvPr/>
        </p:nvSpPr>
        <p:spPr>
          <a:xfrm>
            <a:off x="6255831" y="463130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PayPay</a:t>
            </a:r>
            <a:endParaRPr kumimoji="1" lang="ja-JP" altLang="en-US"/>
          </a:p>
        </p:txBody>
      </p:sp>
      <p:grpSp>
        <p:nvGrpSpPr>
          <p:cNvPr id="42" name="Google Shape;164;p22">
            <a:extLst>
              <a:ext uri="{FF2B5EF4-FFF2-40B4-BE49-F238E27FC236}">
                <a16:creationId xmlns:a16="http://schemas.microsoft.com/office/drawing/2014/main" id="{C32973D7-B2B1-9DD0-8135-B329B70D184A}"/>
              </a:ext>
            </a:extLst>
          </p:cNvPr>
          <p:cNvGrpSpPr/>
          <p:nvPr/>
        </p:nvGrpSpPr>
        <p:grpSpPr>
          <a:xfrm>
            <a:off x="6293078" y="3462052"/>
            <a:ext cx="790007" cy="1070952"/>
            <a:chOff x="6491001" y="3918898"/>
            <a:chExt cx="685500" cy="1278900"/>
          </a:xfrm>
        </p:grpSpPr>
        <p:sp>
          <p:nvSpPr>
            <p:cNvPr id="43" name="Google Shape;165;p22">
              <a:extLst>
                <a:ext uri="{FF2B5EF4-FFF2-40B4-BE49-F238E27FC236}">
                  <a16:creationId xmlns:a16="http://schemas.microsoft.com/office/drawing/2014/main" id="{F5539065-B2E2-266C-1C2C-0FB387390DB3}"/>
                </a:ext>
              </a:extLst>
            </p:cNvPr>
            <p:cNvSpPr/>
            <p:nvPr/>
          </p:nvSpPr>
          <p:spPr>
            <a:xfrm>
              <a:off x="6491001" y="3918898"/>
              <a:ext cx="685500" cy="1278900"/>
            </a:xfrm>
            <a:prstGeom prst="roundRect">
              <a:avLst>
                <a:gd name="adj" fmla="val 8467"/>
              </a:avLst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6;p22">
              <a:extLst>
                <a:ext uri="{FF2B5EF4-FFF2-40B4-BE49-F238E27FC236}">
                  <a16:creationId xmlns:a16="http://schemas.microsoft.com/office/drawing/2014/main" id="{72D5BBCF-BEF2-2B87-831F-DAC5777BEE28}"/>
                </a:ext>
              </a:extLst>
            </p:cNvPr>
            <p:cNvSpPr/>
            <p:nvPr/>
          </p:nvSpPr>
          <p:spPr>
            <a:xfrm>
              <a:off x="6569453" y="4014344"/>
              <a:ext cx="539100" cy="924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7;p22">
              <a:extLst>
                <a:ext uri="{FF2B5EF4-FFF2-40B4-BE49-F238E27FC236}">
                  <a16:creationId xmlns:a16="http://schemas.microsoft.com/office/drawing/2014/main" id="{A20917E8-A743-57A9-DFC9-9953026DF327}"/>
                </a:ext>
              </a:extLst>
            </p:cNvPr>
            <p:cNvSpPr/>
            <p:nvPr/>
          </p:nvSpPr>
          <p:spPr>
            <a:xfrm>
              <a:off x="6771922" y="4993039"/>
              <a:ext cx="135300" cy="139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8BC16A2-5C55-B00D-38DC-C70D069B93CD}"/>
              </a:ext>
            </a:extLst>
          </p:cNvPr>
          <p:cNvSpPr txBox="1"/>
          <p:nvPr/>
        </p:nvSpPr>
        <p:spPr>
          <a:xfrm>
            <a:off x="6429976" y="7727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銀行</a:t>
            </a:r>
          </a:p>
        </p:txBody>
      </p:sp>
      <p:cxnSp>
        <p:nvCxnSpPr>
          <p:cNvPr id="47" name="Google Shape;188;p22">
            <a:extLst>
              <a:ext uri="{FF2B5EF4-FFF2-40B4-BE49-F238E27FC236}">
                <a16:creationId xmlns:a16="http://schemas.microsoft.com/office/drawing/2014/main" id="{F94D4A4D-F17F-1B47-8F77-18603B7B4643}"/>
              </a:ext>
            </a:extLst>
          </p:cNvPr>
          <p:cNvCxnSpPr>
            <a:cxnSpLocks/>
          </p:cNvCxnSpPr>
          <p:nvPr/>
        </p:nvCxnSpPr>
        <p:spPr>
          <a:xfrm flipH="1">
            <a:off x="5236574" y="6825459"/>
            <a:ext cx="805359" cy="908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48" name="Google Shape;242;p22">
            <a:extLst>
              <a:ext uri="{FF2B5EF4-FFF2-40B4-BE49-F238E27FC236}">
                <a16:creationId xmlns:a16="http://schemas.microsoft.com/office/drawing/2014/main" id="{F38FFC8B-BF25-ACAA-8B0B-08192C835A1D}"/>
              </a:ext>
            </a:extLst>
          </p:cNvPr>
          <p:cNvSpPr/>
          <p:nvPr/>
        </p:nvSpPr>
        <p:spPr>
          <a:xfrm>
            <a:off x="5476513" y="6687063"/>
            <a:ext cx="267000" cy="274500"/>
          </a:xfrm>
          <a:prstGeom prst="ellipse">
            <a:avLst/>
          </a:prstGeom>
          <a:solidFill>
            <a:srgbClr val="D4FCA9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176;p22">
            <a:extLst>
              <a:ext uri="{FF2B5EF4-FFF2-40B4-BE49-F238E27FC236}">
                <a16:creationId xmlns:a16="http://schemas.microsoft.com/office/drawing/2014/main" id="{52349C92-D9FB-2080-E977-2963D3E8176B}"/>
              </a:ext>
            </a:extLst>
          </p:cNvPr>
          <p:cNvCxnSpPr>
            <a:cxnSpLocks/>
          </p:cNvCxnSpPr>
          <p:nvPr/>
        </p:nvCxnSpPr>
        <p:spPr>
          <a:xfrm>
            <a:off x="5194866" y="7308676"/>
            <a:ext cx="8552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52" name="Google Shape;241;p22">
            <a:extLst>
              <a:ext uri="{FF2B5EF4-FFF2-40B4-BE49-F238E27FC236}">
                <a16:creationId xmlns:a16="http://schemas.microsoft.com/office/drawing/2014/main" id="{9A1E7196-B623-F113-D85C-CD0A2A3952B4}"/>
              </a:ext>
            </a:extLst>
          </p:cNvPr>
          <p:cNvSpPr/>
          <p:nvPr/>
        </p:nvSpPr>
        <p:spPr>
          <a:xfrm>
            <a:off x="5460170" y="7149165"/>
            <a:ext cx="267000" cy="274500"/>
          </a:xfrm>
          <a:prstGeom prst="ellipse">
            <a:avLst/>
          </a:prstGeom>
          <a:solidFill>
            <a:srgbClr val="D4FCA9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E17924-62BE-9191-7511-EB1CC44C1B7F}"/>
              </a:ext>
            </a:extLst>
          </p:cNvPr>
          <p:cNvSpPr txBox="1"/>
          <p:nvPr/>
        </p:nvSpPr>
        <p:spPr>
          <a:xfrm>
            <a:off x="5006460" y="760921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システムの売買</a:t>
            </a:r>
            <a:endParaRPr kumimoji="1" lang="en-US" altLang="ja-JP" dirty="0"/>
          </a:p>
          <a:p>
            <a:r>
              <a:rPr kumimoji="1" lang="ja-JP" altLang="en-US"/>
              <a:t>金銭発生</a:t>
            </a:r>
          </a:p>
        </p:txBody>
      </p:sp>
      <p:cxnSp>
        <p:nvCxnSpPr>
          <p:cNvPr id="57" name="Google Shape;220;p22">
            <a:extLst>
              <a:ext uri="{FF2B5EF4-FFF2-40B4-BE49-F238E27FC236}">
                <a16:creationId xmlns:a16="http://schemas.microsoft.com/office/drawing/2014/main" id="{62D89264-87C3-2E42-D4A1-6D056A4F75E7}"/>
              </a:ext>
            </a:extLst>
          </p:cNvPr>
          <p:cNvCxnSpPr>
            <a:cxnSpLocks/>
          </p:cNvCxnSpPr>
          <p:nvPr/>
        </p:nvCxnSpPr>
        <p:spPr>
          <a:xfrm>
            <a:off x="6447818" y="5088031"/>
            <a:ext cx="0" cy="91127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58" name="Google Shape;225;p22">
            <a:extLst>
              <a:ext uri="{FF2B5EF4-FFF2-40B4-BE49-F238E27FC236}">
                <a16:creationId xmlns:a16="http://schemas.microsoft.com/office/drawing/2014/main" id="{49B45E23-E1C4-C06C-0832-CEC73EB312F5}"/>
              </a:ext>
            </a:extLst>
          </p:cNvPr>
          <p:cNvSpPr/>
          <p:nvPr/>
        </p:nvSpPr>
        <p:spPr>
          <a:xfrm>
            <a:off x="6314380" y="5394227"/>
            <a:ext cx="267000" cy="2745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ja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221;p22">
            <a:extLst>
              <a:ext uri="{FF2B5EF4-FFF2-40B4-BE49-F238E27FC236}">
                <a16:creationId xmlns:a16="http://schemas.microsoft.com/office/drawing/2014/main" id="{B4EB2B3F-498E-44A4-7ECB-6751080FFC71}"/>
              </a:ext>
            </a:extLst>
          </p:cNvPr>
          <p:cNvCxnSpPr>
            <a:cxnSpLocks/>
          </p:cNvCxnSpPr>
          <p:nvPr/>
        </p:nvCxnSpPr>
        <p:spPr>
          <a:xfrm rot="10800000">
            <a:off x="6858000" y="5109851"/>
            <a:ext cx="0" cy="912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60" name="Google Shape;226;p22">
            <a:extLst>
              <a:ext uri="{FF2B5EF4-FFF2-40B4-BE49-F238E27FC236}">
                <a16:creationId xmlns:a16="http://schemas.microsoft.com/office/drawing/2014/main" id="{7DC08429-22A9-745A-DAEF-5EDCE79DF126}"/>
              </a:ext>
            </a:extLst>
          </p:cNvPr>
          <p:cNvSpPr/>
          <p:nvPr/>
        </p:nvSpPr>
        <p:spPr>
          <a:xfrm>
            <a:off x="6724429" y="5394751"/>
            <a:ext cx="267000" cy="2745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ja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154;p22">
            <a:extLst>
              <a:ext uri="{FF2B5EF4-FFF2-40B4-BE49-F238E27FC236}">
                <a16:creationId xmlns:a16="http://schemas.microsoft.com/office/drawing/2014/main" id="{8646342A-C4B8-0E4F-8270-CAA99808701B}"/>
              </a:ext>
            </a:extLst>
          </p:cNvPr>
          <p:cNvCxnSpPr/>
          <p:nvPr/>
        </p:nvCxnSpPr>
        <p:spPr>
          <a:xfrm rot="10800000">
            <a:off x="6844075" y="2588561"/>
            <a:ext cx="0" cy="912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63" name="Google Shape;243;p22">
            <a:extLst>
              <a:ext uri="{FF2B5EF4-FFF2-40B4-BE49-F238E27FC236}">
                <a16:creationId xmlns:a16="http://schemas.microsoft.com/office/drawing/2014/main" id="{FD2629DE-D155-409C-3E94-84770BFD8079}"/>
              </a:ext>
            </a:extLst>
          </p:cNvPr>
          <p:cNvSpPr/>
          <p:nvPr/>
        </p:nvSpPr>
        <p:spPr>
          <a:xfrm>
            <a:off x="6720549" y="2890369"/>
            <a:ext cx="247500" cy="2475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220;p22">
            <a:extLst>
              <a:ext uri="{FF2B5EF4-FFF2-40B4-BE49-F238E27FC236}">
                <a16:creationId xmlns:a16="http://schemas.microsoft.com/office/drawing/2014/main" id="{7EEB2AF9-3718-6E7C-3CB0-E921220D6D80}"/>
              </a:ext>
            </a:extLst>
          </p:cNvPr>
          <p:cNvCxnSpPr>
            <a:cxnSpLocks/>
          </p:cNvCxnSpPr>
          <p:nvPr/>
        </p:nvCxnSpPr>
        <p:spPr>
          <a:xfrm>
            <a:off x="6363626" y="2553819"/>
            <a:ext cx="0" cy="94162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66" name="Google Shape;225;p22">
            <a:extLst>
              <a:ext uri="{FF2B5EF4-FFF2-40B4-BE49-F238E27FC236}">
                <a16:creationId xmlns:a16="http://schemas.microsoft.com/office/drawing/2014/main" id="{4508F592-691C-6BD1-9BC7-8A189B89CE86}"/>
              </a:ext>
            </a:extLst>
          </p:cNvPr>
          <p:cNvSpPr/>
          <p:nvPr/>
        </p:nvSpPr>
        <p:spPr>
          <a:xfrm>
            <a:off x="6244281" y="2872102"/>
            <a:ext cx="267000" cy="2745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ja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236;p22">
            <a:extLst>
              <a:ext uri="{FF2B5EF4-FFF2-40B4-BE49-F238E27FC236}">
                <a16:creationId xmlns:a16="http://schemas.microsoft.com/office/drawing/2014/main" id="{CDFC1C10-BC3E-2B42-C581-9A32CE13232D}"/>
              </a:ext>
            </a:extLst>
          </p:cNvPr>
          <p:cNvGrpSpPr/>
          <p:nvPr/>
        </p:nvGrpSpPr>
        <p:grpSpPr>
          <a:xfrm>
            <a:off x="4014765" y="3541979"/>
            <a:ext cx="714300" cy="1264500"/>
            <a:chOff x="7155962" y="1384607"/>
            <a:chExt cx="714300" cy="1264500"/>
          </a:xfrm>
        </p:grpSpPr>
        <p:sp>
          <p:nvSpPr>
            <p:cNvPr id="70" name="Google Shape;237;p22">
              <a:extLst>
                <a:ext uri="{FF2B5EF4-FFF2-40B4-BE49-F238E27FC236}">
                  <a16:creationId xmlns:a16="http://schemas.microsoft.com/office/drawing/2014/main" id="{F93A0401-4491-517D-AD4A-AB650BED9088}"/>
                </a:ext>
              </a:extLst>
            </p:cNvPr>
            <p:cNvSpPr/>
            <p:nvPr/>
          </p:nvSpPr>
          <p:spPr>
            <a:xfrm>
              <a:off x="7167935" y="1716206"/>
              <a:ext cx="690300" cy="909900"/>
            </a:xfrm>
            <a:prstGeom prst="rect">
              <a:avLst/>
            </a:prstGeom>
            <a:solidFill>
              <a:srgbClr val="CBECFA"/>
            </a:solidFill>
            <a:ln>
              <a:noFill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38;p22">
              <a:extLst>
                <a:ext uri="{FF2B5EF4-FFF2-40B4-BE49-F238E27FC236}">
                  <a16:creationId xmlns:a16="http://schemas.microsoft.com/office/drawing/2014/main" id="{84103FF7-1374-F684-9AAB-D3CE6633C724}"/>
                </a:ext>
              </a:extLst>
            </p:cNvPr>
            <p:cNvSpPr/>
            <p:nvPr/>
          </p:nvSpPr>
          <p:spPr>
            <a:xfrm>
              <a:off x="7167935" y="1384607"/>
              <a:ext cx="690300" cy="12645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" name="Google Shape;239;p22">
              <a:extLst>
                <a:ext uri="{FF2B5EF4-FFF2-40B4-BE49-F238E27FC236}">
                  <a16:creationId xmlns:a16="http://schemas.microsoft.com/office/drawing/2014/main" id="{8EC5CC56-28D7-BDBE-473F-F3EEB94C2814}"/>
                </a:ext>
              </a:extLst>
            </p:cNvPr>
            <p:cNvCxnSpPr/>
            <p:nvPr/>
          </p:nvCxnSpPr>
          <p:spPr>
            <a:xfrm>
              <a:off x="7155962" y="1725294"/>
              <a:ext cx="714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DA9D417-ACB1-240C-0F3C-556CCE4245BA}"/>
              </a:ext>
            </a:extLst>
          </p:cNvPr>
          <p:cNvSpPr txBox="1"/>
          <p:nvPr/>
        </p:nvSpPr>
        <p:spPr>
          <a:xfrm>
            <a:off x="3808955" y="4984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情報の蓄積</a:t>
            </a:r>
          </a:p>
        </p:txBody>
      </p:sp>
      <p:cxnSp>
        <p:nvCxnSpPr>
          <p:cNvPr id="75" name="Google Shape;154;p22">
            <a:extLst>
              <a:ext uri="{FF2B5EF4-FFF2-40B4-BE49-F238E27FC236}">
                <a16:creationId xmlns:a16="http://schemas.microsoft.com/office/drawing/2014/main" id="{21BCF967-2077-28C0-426E-FAFDA10FE235}"/>
              </a:ext>
            </a:extLst>
          </p:cNvPr>
          <p:cNvCxnSpPr>
            <a:cxnSpLocks/>
          </p:cNvCxnSpPr>
          <p:nvPr/>
        </p:nvCxnSpPr>
        <p:spPr>
          <a:xfrm rot="10800000">
            <a:off x="4337919" y="5227940"/>
            <a:ext cx="0" cy="912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76" name="Google Shape;243;p22">
            <a:extLst>
              <a:ext uri="{FF2B5EF4-FFF2-40B4-BE49-F238E27FC236}">
                <a16:creationId xmlns:a16="http://schemas.microsoft.com/office/drawing/2014/main" id="{C2786B99-A80E-7643-33DC-0DD1665A328B}"/>
              </a:ext>
            </a:extLst>
          </p:cNvPr>
          <p:cNvSpPr/>
          <p:nvPr/>
        </p:nvSpPr>
        <p:spPr>
          <a:xfrm>
            <a:off x="4214168" y="5557760"/>
            <a:ext cx="247500" cy="2475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158;p22">
            <a:extLst>
              <a:ext uri="{FF2B5EF4-FFF2-40B4-BE49-F238E27FC236}">
                <a16:creationId xmlns:a16="http://schemas.microsoft.com/office/drawing/2014/main" id="{2082FFD8-E9FE-D841-2FAF-FA14377D6CAD}"/>
              </a:ext>
            </a:extLst>
          </p:cNvPr>
          <p:cNvCxnSpPr>
            <a:cxnSpLocks/>
          </p:cNvCxnSpPr>
          <p:nvPr/>
        </p:nvCxnSpPr>
        <p:spPr>
          <a:xfrm>
            <a:off x="4953161" y="4237959"/>
            <a:ext cx="111999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82" name="Google Shape;223;p22">
            <a:extLst>
              <a:ext uri="{FF2B5EF4-FFF2-40B4-BE49-F238E27FC236}">
                <a16:creationId xmlns:a16="http://schemas.microsoft.com/office/drawing/2014/main" id="{B195112F-2758-3264-ADEB-E902CE25FFAC}"/>
              </a:ext>
            </a:extLst>
          </p:cNvPr>
          <p:cNvSpPr/>
          <p:nvPr/>
        </p:nvSpPr>
        <p:spPr>
          <a:xfrm>
            <a:off x="5460170" y="4114039"/>
            <a:ext cx="247500" cy="2475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8;p22">
            <a:extLst>
              <a:ext uri="{FF2B5EF4-FFF2-40B4-BE49-F238E27FC236}">
                <a16:creationId xmlns:a16="http://schemas.microsoft.com/office/drawing/2014/main" id="{CB2924A4-7B3A-B476-BE3B-5E2CA2686251}"/>
              </a:ext>
            </a:extLst>
          </p:cNvPr>
          <p:cNvSpPr/>
          <p:nvPr/>
        </p:nvSpPr>
        <p:spPr>
          <a:xfrm>
            <a:off x="9161040" y="3708294"/>
            <a:ext cx="779700" cy="801000"/>
          </a:xfrm>
          <a:prstGeom prst="ellipse">
            <a:avLst/>
          </a:prstGeom>
          <a:solidFill>
            <a:srgbClr val="D4FCA9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188;p22">
            <a:extLst>
              <a:ext uri="{FF2B5EF4-FFF2-40B4-BE49-F238E27FC236}">
                <a16:creationId xmlns:a16="http://schemas.microsoft.com/office/drawing/2014/main" id="{E9616AEC-94CE-CB6E-65FA-6013D97C905D}"/>
              </a:ext>
            </a:extLst>
          </p:cNvPr>
          <p:cNvCxnSpPr/>
          <p:nvPr/>
        </p:nvCxnSpPr>
        <p:spPr>
          <a:xfrm rot="10800000">
            <a:off x="7393725" y="4185359"/>
            <a:ext cx="1265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87" name="Google Shape;242;p22">
            <a:extLst>
              <a:ext uri="{FF2B5EF4-FFF2-40B4-BE49-F238E27FC236}">
                <a16:creationId xmlns:a16="http://schemas.microsoft.com/office/drawing/2014/main" id="{94FBFE4E-3EDD-AF4A-6426-BA17D43776A7}"/>
              </a:ext>
            </a:extLst>
          </p:cNvPr>
          <p:cNvSpPr/>
          <p:nvPr/>
        </p:nvSpPr>
        <p:spPr>
          <a:xfrm>
            <a:off x="7892905" y="4050747"/>
            <a:ext cx="267000" cy="274500"/>
          </a:xfrm>
          <a:prstGeom prst="ellipse">
            <a:avLst/>
          </a:prstGeom>
          <a:solidFill>
            <a:srgbClr val="D4FCA9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7ECFBC-3BC4-D199-FD95-4276562418BE}"/>
              </a:ext>
            </a:extLst>
          </p:cNvPr>
          <p:cNvSpPr txBox="1"/>
          <p:nvPr/>
        </p:nvSpPr>
        <p:spPr>
          <a:xfrm>
            <a:off x="9161040" y="478025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顧客価値</a:t>
            </a:r>
          </a:p>
        </p:txBody>
      </p:sp>
      <p:sp>
        <p:nvSpPr>
          <p:cNvPr id="89" name="Google Shape;180;p22">
            <a:extLst>
              <a:ext uri="{FF2B5EF4-FFF2-40B4-BE49-F238E27FC236}">
                <a16:creationId xmlns:a16="http://schemas.microsoft.com/office/drawing/2014/main" id="{B7BCC6A7-470F-344D-E695-2A83F57CB71E}"/>
              </a:ext>
            </a:extLst>
          </p:cNvPr>
          <p:cNvSpPr/>
          <p:nvPr/>
        </p:nvSpPr>
        <p:spPr>
          <a:xfrm rot="16200000" flipH="1">
            <a:off x="4053792" y="1235431"/>
            <a:ext cx="1905336" cy="17589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50;p22">
            <a:extLst>
              <a:ext uri="{FF2B5EF4-FFF2-40B4-BE49-F238E27FC236}">
                <a16:creationId xmlns:a16="http://schemas.microsoft.com/office/drawing/2014/main" id="{EE46148C-5D91-D7CB-624A-DDBDF0D4B43A}"/>
              </a:ext>
            </a:extLst>
          </p:cNvPr>
          <p:cNvSpPr/>
          <p:nvPr/>
        </p:nvSpPr>
        <p:spPr>
          <a:xfrm rot="5400000">
            <a:off x="7785115" y="1246847"/>
            <a:ext cx="1905336" cy="17589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  <p:txBody>
          <a:bodyPr spcFirstLastPara="1" wrap="square" lIns="36150" tIns="36150" rIns="36150" bIns="36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EB613A6-48BD-FEF9-3DF4-C3FE8EAEF3F7}"/>
              </a:ext>
            </a:extLst>
          </p:cNvPr>
          <p:cNvSpPr txBox="1"/>
          <p:nvPr/>
        </p:nvSpPr>
        <p:spPr>
          <a:xfrm>
            <a:off x="10061011" y="183624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ユーザーがいないと廃止されちゃう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33D0FD4-7286-0CFF-EDF1-5ADB96314F21}"/>
              </a:ext>
            </a:extLst>
          </p:cNvPr>
          <p:cNvSpPr txBox="1"/>
          <p:nvPr/>
        </p:nvSpPr>
        <p:spPr>
          <a:xfrm>
            <a:off x="1092553" y="187436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情報価値がないと廃止されちゃう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C94A102-80B9-5766-3CFC-2217E8FA59FC}"/>
              </a:ext>
            </a:extLst>
          </p:cNvPr>
          <p:cNvSpPr txBox="1"/>
          <p:nvPr/>
        </p:nvSpPr>
        <p:spPr>
          <a:xfrm flipH="1">
            <a:off x="285022" y="119426"/>
            <a:ext cx="622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・</a:t>
            </a:r>
            <a:r>
              <a:rPr kumimoji="1" lang="en-US" altLang="ja-JP" sz="2800" dirty="0" err="1"/>
              <a:t>PayPay</a:t>
            </a:r>
            <a:r>
              <a:rPr kumimoji="1" lang="ja-JP" altLang="en-US" sz="2800"/>
              <a:t>で</a:t>
            </a:r>
            <a:r>
              <a:rPr kumimoji="1" lang="en-US" altLang="ja-JP" sz="2800" dirty="0"/>
              <a:t>1</a:t>
            </a:r>
            <a:r>
              <a:rPr kumimoji="1" lang="ja-JP" altLang="en-US" sz="2800"/>
              <a:t>円</a:t>
            </a:r>
            <a:r>
              <a:rPr kumimoji="1" lang="en-US" altLang="ja-JP" sz="2800" dirty="0"/>
              <a:t>〜</a:t>
            </a:r>
            <a:r>
              <a:rPr kumimoji="1" lang="ja-JP" altLang="en-US" sz="2800"/>
              <a:t>チャージするシステムを売るビジネスモデルの図解</a:t>
            </a: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BD59D48A-2AD2-3D28-B662-B046A1D84CC8}"/>
              </a:ext>
            </a:extLst>
          </p:cNvPr>
          <p:cNvGrpSpPr/>
          <p:nvPr/>
        </p:nvGrpSpPr>
        <p:grpSpPr>
          <a:xfrm>
            <a:off x="7436571" y="5124651"/>
            <a:ext cx="1937160" cy="1490040"/>
            <a:chOff x="7436571" y="5124651"/>
            <a:chExt cx="1937160" cy="14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FC224312-69EE-3F73-D3F3-40A67A09E2CC}"/>
                    </a:ext>
                  </a:extLst>
                </p14:cNvPr>
                <p14:cNvContentPartPr/>
                <p14:nvPr/>
              </p14:nvContentPartPr>
              <p14:xfrm>
                <a:off x="7436571" y="5281971"/>
                <a:ext cx="1554840" cy="133272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FC224312-69EE-3F73-D3F3-40A67A09E2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27571" y="5272971"/>
                  <a:ext cx="1572480" cy="13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952E0FB7-569F-E5C9-C290-E8F7DA1F95BB}"/>
                    </a:ext>
                  </a:extLst>
                </p14:cNvPr>
                <p14:cNvContentPartPr/>
                <p14:nvPr/>
              </p14:nvContentPartPr>
              <p14:xfrm>
                <a:off x="8369691" y="5124651"/>
                <a:ext cx="632880" cy="17496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952E0FB7-569F-E5C9-C290-E8F7DA1F95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0691" y="5116011"/>
                  <a:ext cx="650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1E6CAB94-4E1D-3C3A-B1F4-74FCF12A7A97}"/>
                    </a:ext>
                  </a:extLst>
                </p14:cNvPr>
                <p14:cNvContentPartPr/>
                <p14:nvPr/>
              </p14:nvContentPartPr>
              <p14:xfrm>
                <a:off x="9005811" y="5334531"/>
                <a:ext cx="367920" cy="56952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1E6CAB94-4E1D-3C3A-B1F4-74FCF12A7A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96811" y="5325891"/>
                  <a:ext cx="385560" cy="5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C853F2F9-873D-A0EF-C813-29E9577A94A3}"/>
              </a:ext>
            </a:extLst>
          </p:cNvPr>
          <p:cNvGrpSpPr/>
          <p:nvPr/>
        </p:nvGrpSpPr>
        <p:grpSpPr>
          <a:xfrm>
            <a:off x="4873731" y="4879131"/>
            <a:ext cx="1382400" cy="1286640"/>
            <a:chOff x="4873731" y="4879131"/>
            <a:chExt cx="1382400" cy="12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D1C11C16-15F0-E958-CC48-D9F45A852A0E}"/>
                    </a:ext>
                  </a:extLst>
                </p14:cNvPr>
                <p14:cNvContentPartPr/>
                <p14:nvPr/>
              </p14:nvContentPartPr>
              <p14:xfrm>
                <a:off x="4873731" y="4879131"/>
                <a:ext cx="1382400" cy="1286640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D1C11C16-15F0-E958-CC48-D9F45A852A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5091" y="4870131"/>
                  <a:ext cx="140004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212926D5-F2EA-87C3-F458-D085CAA23399}"/>
                    </a:ext>
                  </a:extLst>
                </p14:cNvPr>
                <p14:cNvContentPartPr/>
                <p14:nvPr/>
              </p14:nvContentPartPr>
              <p14:xfrm>
                <a:off x="4880211" y="4938531"/>
                <a:ext cx="41760" cy="54648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212926D5-F2EA-87C3-F458-D085CAA233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1571" y="4929531"/>
                  <a:ext cx="594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676FAFC2-A0DA-7DF6-FD88-9FBB299F9EA7}"/>
                    </a:ext>
                  </a:extLst>
                </p14:cNvPr>
                <p14:cNvContentPartPr/>
                <p14:nvPr/>
              </p14:nvContentPartPr>
              <p14:xfrm>
                <a:off x="4918011" y="4939971"/>
                <a:ext cx="568440" cy="36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676FAFC2-A0DA-7DF6-FD88-9FBB299F9E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9371" y="4931331"/>
                  <a:ext cx="58608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0E2F45D-593F-F4CD-27BF-6841604C2832}"/>
              </a:ext>
            </a:extLst>
          </p:cNvPr>
          <p:cNvSpPr txBox="1"/>
          <p:nvPr/>
        </p:nvSpPr>
        <p:spPr>
          <a:xfrm>
            <a:off x="8647611" y="627017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顧客の数で続けるか考慮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03FB1C3-F4C2-9966-0E4D-931495A08D27}"/>
              </a:ext>
            </a:extLst>
          </p:cNvPr>
          <p:cNvSpPr txBox="1"/>
          <p:nvPr/>
        </p:nvSpPr>
        <p:spPr>
          <a:xfrm>
            <a:off x="4653454" y="5786846"/>
            <a:ext cx="151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利用頻度や数で続けるか考慮</a:t>
            </a:r>
          </a:p>
        </p:txBody>
      </p:sp>
    </p:spTree>
    <p:extLst>
      <p:ext uri="{BB962C8B-B14F-4D97-AF65-F5344CB8AC3E}">
        <p14:creationId xmlns:p14="http://schemas.microsoft.com/office/powerpoint/2010/main" val="7528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ビジネスモデルキャンバス（BMC）とは 書き方・事例・ポイントを紹介 | ツギノジダイ">
            <a:extLst>
              <a:ext uri="{FF2B5EF4-FFF2-40B4-BE49-F238E27FC236}">
                <a16:creationId xmlns:a16="http://schemas.microsoft.com/office/drawing/2014/main" id="{C231FA8A-5DBB-A54A-D180-9793F19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11401425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4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ビジネスモデルキャンバスとは？構成要素や活用ステップ、作成時のポイントを詳しく解説！ | 株式会社ニジボックス">
            <a:extLst>
              <a:ext uri="{FF2B5EF4-FFF2-40B4-BE49-F238E27FC236}">
                <a16:creationId xmlns:a16="http://schemas.microsoft.com/office/drawing/2014/main" id="{2E6385C5-A114-E099-DD40-6E09C5DB33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0"/>
            <a:ext cx="13215937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3D3E7E-FEAD-2D1A-9CC2-37B9E2217731}"/>
              </a:ext>
            </a:extLst>
          </p:cNvPr>
          <p:cNvSpPr/>
          <p:nvPr/>
        </p:nvSpPr>
        <p:spPr>
          <a:xfrm>
            <a:off x="10382865" y="1991032"/>
            <a:ext cx="2050025" cy="1563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キャッシュレスユーザー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0195A1-A0DC-44A3-C9C2-FC6C9023B7A3}"/>
              </a:ext>
            </a:extLst>
          </p:cNvPr>
          <p:cNvSpPr/>
          <p:nvPr/>
        </p:nvSpPr>
        <p:spPr>
          <a:xfrm>
            <a:off x="5884606" y="2359742"/>
            <a:ext cx="2050024" cy="1563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痒い所に手が届く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38FB04-A7CD-5D27-3189-8682AD614555}"/>
              </a:ext>
            </a:extLst>
          </p:cNvPr>
          <p:cNvSpPr/>
          <p:nvPr/>
        </p:nvSpPr>
        <p:spPr>
          <a:xfrm>
            <a:off x="8244348" y="1873046"/>
            <a:ext cx="1769807" cy="1135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EF55D5-A25E-2104-D7DF-193184F2DB0A}"/>
              </a:ext>
            </a:extLst>
          </p:cNvPr>
          <p:cNvSpPr/>
          <p:nvPr/>
        </p:nvSpPr>
        <p:spPr>
          <a:xfrm>
            <a:off x="8126361" y="4286250"/>
            <a:ext cx="2064774" cy="1450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広告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アプリ内通知？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72B2AF-1387-A353-C12E-E65EC2EABC6C}"/>
              </a:ext>
            </a:extLst>
          </p:cNvPr>
          <p:cNvSpPr/>
          <p:nvPr/>
        </p:nvSpPr>
        <p:spPr>
          <a:xfrm>
            <a:off x="3436372" y="1991032"/>
            <a:ext cx="2138516" cy="101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プログラミング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営業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1B6215-3586-AF0B-11C1-E5D0BEBE1923}"/>
              </a:ext>
            </a:extLst>
          </p:cNvPr>
          <p:cNvSpPr/>
          <p:nvPr/>
        </p:nvSpPr>
        <p:spPr>
          <a:xfrm>
            <a:off x="7669161" y="6282814"/>
            <a:ext cx="3716594" cy="1297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特許っ取ってロイヤリティで収益を得る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CF55FB-80AB-7937-A3E2-1DEFE4B26448}"/>
              </a:ext>
            </a:extLst>
          </p:cNvPr>
          <p:cNvSpPr/>
          <p:nvPr/>
        </p:nvSpPr>
        <p:spPr>
          <a:xfrm>
            <a:off x="3746089" y="4286250"/>
            <a:ext cx="1563330" cy="1277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金、時間、環境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F4C088F-F020-604B-DE6F-6347A9BCB013}"/>
              </a:ext>
            </a:extLst>
          </p:cNvPr>
          <p:cNvSpPr/>
          <p:nvPr/>
        </p:nvSpPr>
        <p:spPr>
          <a:xfrm>
            <a:off x="1489587" y="1991032"/>
            <a:ext cx="1607574" cy="3023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ソフトバンク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Yahoo!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PayPay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全銀行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516BF0-CB55-2E30-8DAB-6E48471DB88A}"/>
              </a:ext>
            </a:extLst>
          </p:cNvPr>
          <p:cNvSpPr/>
          <p:nvPr/>
        </p:nvSpPr>
        <p:spPr>
          <a:xfrm>
            <a:off x="1873045" y="6445045"/>
            <a:ext cx="4011561" cy="1168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251835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94</Words>
  <Application>Microsoft Macintosh PowerPoint</Application>
  <PresentationFormat>ユーザー設定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Gill Sans</vt:lpstr>
      <vt:lpstr>Simple Light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202302128</cp:lastModifiedBy>
  <cp:revision>8</cp:revision>
  <dcterms:modified xsi:type="dcterms:W3CDTF">2024-09-30T09:28:37Z</dcterms:modified>
</cp:coreProperties>
</file>