
<file path=[Content_Types].xml><?xml version="1.0" encoding="utf-8"?>
<Types xmlns="http://schemas.openxmlformats.org/package/2006/content-types">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89" r:id="rId3"/>
    <p:sldId id="257" r:id="rId5"/>
    <p:sldId id="288" r:id="rId6"/>
    <p:sldId id="258" r:id="rId7"/>
    <p:sldId id="294" r:id="rId8"/>
    <p:sldId id="296" r:id="rId9"/>
    <p:sldId id="290" r:id="rId10"/>
    <p:sldId id="297" r:id="rId11"/>
    <p:sldId id="295" r:id="rId12"/>
    <p:sldId id="259" r:id="rId13"/>
    <p:sldId id="292" r:id="rId14"/>
    <p:sldId id="293" r:id="rId15"/>
    <p:sldId id="298" r:id="rId16"/>
  </p:sldIdLst>
  <p:sldSz cx="12192000" cy="6858000"/>
  <p:notesSz cx="6858000" cy="9144000"/>
  <p:embeddedFontLst>
    <p:embeddedFont>
      <p:font typeface="SimSun" panose="02010600030101010101" pitchFamily="2" charset="-122"/>
      <p:regular r:id="rId20"/>
    </p:embeddedFont>
    <p:embeddedFont>
      <p:font typeface="Wingdings 3" panose="05040102010807070707" charset="2"/>
      <p:regular r:id="rId21"/>
    </p:embeddedFont>
    <p:embeddedFont>
      <p:font typeface="Calibri" panose="020F0502020204030204"/>
      <p:regular r:id="rId22"/>
      <p:bold r:id="rId23"/>
      <p:italic r:id="rId24"/>
      <p:boldItalic r:id="rId25"/>
    </p:embeddedFont>
    <p:embeddedFont>
      <p:font typeface="Libre Franklin"/>
      <p:regular r:id="rId26"/>
      <p:bold r:id="rId27"/>
      <p:italic r:id="rId28"/>
      <p:boldItalic r:id="rId29"/>
    </p:embeddedFont>
    <p:embeddedFont>
      <p:font typeface="Bookman Old Style" panose="02050604050505020204"/>
      <p:regular r:id="rId30"/>
    </p:embeddedFont>
    <p:embeddedFont>
      <p:font typeface="Broadway" panose="04040905080B02020502" charset="0"/>
      <p:regular r:id="rId31"/>
    </p:embeddedFont>
    <p:embeddedFont>
      <p:font typeface="Trebuchet MS" panose="020B060302020202020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305" y="55"/>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16.fntdata"/><Relationship Id="rId34" Type="http://schemas.openxmlformats.org/officeDocument/2006/relationships/font" Target="fonts/font15.fntdata"/><Relationship Id="rId33" Type="http://schemas.openxmlformats.org/officeDocument/2006/relationships/font" Target="fonts/font14.fntdata"/><Relationship Id="rId32" Type="http://schemas.openxmlformats.org/officeDocument/2006/relationships/font" Target="fonts/font13.fntdata"/><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idx="2"/>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
        <p:nvSpPr>
          <p:cNvPr id="5" name="Date Placeholder 4"/>
          <p:cNvSpPr>
            <a:spLocks noGrp="1"/>
          </p:cNvSpPr>
          <p:nvPr>
            <p:ph type="dt" sz="half" idx="10"/>
          </p:nvPr>
        </p:nvSpPr>
        <p:spPr/>
        <p:txBody>
          <a:bodyPr/>
          <a:lstStyle/>
          <a:p>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hyperlink" Target="http://arxiv.org/abs/2112.0896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3"/>
          <p:cNvSpPr txBox="1"/>
          <p:nvPr/>
        </p:nvSpPr>
        <p:spPr>
          <a:xfrm>
            <a:off x="38100" y="1504625"/>
            <a:ext cx="12077700" cy="52771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MINI PROJECT</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a:t>
            </a:r>
            <a:endPar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2400"/>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2400" b="1"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REAL-TIME LANE DETECTION AND PATH </a:t>
            </a:r>
            <a:r>
              <a:rPr lang="en-US" sz="2400" b="1"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PREDICTION</a:t>
            </a:r>
            <a:r>
              <a:rPr lang="en-GB" sz="2400" b="1"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 FOR AUTONOMOUS VEHICLES USING DEEP LEARNING TECHNIQUES</a:t>
            </a: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(PRC-0)</a:t>
            </a:r>
            <a:endPar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2400"/>
            </a:pPr>
            <a:r>
              <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OF TECHNOLOGY  </a:t>
            </a:r>
            <a:endPar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endPar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CSE- AI &amp; ML</a:t>
            </a:r>
            <a:endPar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21VE1A6633                          KYASANI SRIJA  </a:t>
            </a:r>
            <a:endPar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21VE1A6634                          MANNEPALLI BHANU TEJA </a:t>
            </a:r>
            <a:endPar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alt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21VE1A6637                          METTU RUTHVIK ROSHAN      </a:t>
            </a:r>
            <a:endParaRPr lang="en-IN"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8" algn="just">
              <a:buSzPts val="1800"/>
            </a:pPr>
            <a:r>
              <a:rPr lang="en-US" alt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21VE1A6642                          PATEL VARUN REDDY </a:t>
            </a:r>
            <a:endPar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8" algn="just">
              <a:buSzPts val="1800"/>
            </a:pPr>
            <a:endPar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8" algn="just">
              <a:buSzPts val="1800"/>
            </a:pPr>
            <a:r>
              <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Under the Guidance of </a:t>
            </a:r>
            <a:endPar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8" algn="just">
              <a:buSzPts val="1800"/>
            </a:pPr>
            <a:r>
              <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Mr. P. Srinivas Rao</a:t>
            </a:r>
            <a:endPar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8" algn="just">
              <a:buSzPts val="1800"/>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dirty="0">
                <a:solidFill>
                  <a:schemeClr val="dk1"/>
                </a:solidFill>
                <a:latin typeface="Times New Roman" panose="02020603050405020304"/>
                <a:ea typeface="Libre Franklin"/>
                <a:cs typeface="Times New Roman" panose="02020603050405020304"/>
                <a:sym typeface="Times New Roman" panose="02020603050405020304"/>
              </a:rPr>
              <a:t>ACADEMIC YEAR: (202</a:t>
            </a:r>
            <a:r>
              <a:rPr lang="en-US" altLang="en-IN" sz="1800" b="1" dirty="0">
                <a:solidFill>
                  <a:schemeClr val="dk1"/>
                </a:solidFill>
                <a:latin typeface="Times New Roman" panose="02020603050405020304"/>
                <a:ea typeface="Libre Franklin"/>
                <a:cs typeface="Times New Roman" panose="02020603050405020304"/>
                <a:sym typeface="Times New Roman" panose="02020603050405020304"/>
              </a:rPr>
              <a:t>4</a:t>
            </a:r>
            <a:r>
              <a:rPr lang="en-IN" sz="1800" b="1" dirty="0">
                <a:solidFill>
                  <a:schemeClr val="dk1"/>
                </a:solidFill>
                <a:latin typeface="Times New Roman" panose="02020603050405020304"/>
                <a:ea typeface="Libre Franklin"/>
                <a:cs typeface="Times New Roman" panose="02020603050405020304"/>
                <a:sym typeface="Times New Roman" panose="02020603050405020304"/>
              </a:rPr>
              <a:t>-2025)</a:t>
            </a:r>
            <a:endParaRPr sz="1800" b="0" i="0" u="none" strike="noStrike" cap="none" dirty="0">
              <a:solidFill>
                <a:schemeClr val="dk1"/>
              </a:solidFill>
              <a:latin typeface="Libre Franklin"/>
              <a:ea typeface="Libre Franklin"/>
              <a:cs typeface="Libre Franklin"/>
              <a:sym typeface="Libre Franklin"/>
            </a:endParaRPr>
          </a:p>
        </p:txBody>
      </p:sp>
      <p:sp>
        <p:nvSpPr>
          <p:cNvPr id="100" name="Google Shape;100;p13"/>
          <p:cNvSpPr txBox="1"/>
          <p:nvPr/>
        </p:nvSpPr>
        <p:spPr>
          <a:xfrm flipH="1">
            <a:off x="12191424" y="1596475"/>
            <a:ext cx="152975" cy="5601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ibre Franklin"/>
              <a:ea typeface="Libre Franklin"/>
              <a:cs typeface="Libre Franklin"/>
              <a:sym typeface="Libre Franklin"/>
            </a:endParaRPr>
          </a:p>
        </p:txBody>
      </p:sp>
      <p:sp>
        <p:nvSpPr>
          <p:cNvPr id="14" name="TextBox 13"/>
          <p:cNvSpPr txBox="1"/>
          <p:nvPr/>
        </p:nvSpPr>
        <p:spPr>
          <a:xfrm>
            <a:off x="335360" y="188640"/>
            <a:ext cx="11521280" cy="1224136"/>
          </a:xfrm>
          <a:prstGeom prst="rect">
            <a:avLst/>
          </a:prstGeom>
          <a:noFill/>
        </p:spPr>
        <p:txBody>
          <a:bodyPr wrap="square" rtlCol="0">
            <a:spAutoFit/>
          </a:bodyPr>
          <a:lstStyle/>
          <a:p>
            <a:endParaRPr lang="en-IN" dirty="0"/>
          </a:p>
        </p:txBody>
      </p:sp>
      <p:pic>
        <p:nvPicPr>
          <p:cNvPr id="1034" name="Picture 10"/>
          <p:cNvPicPr>
            <a:picLocks noChangeAspect="1" noChangeArrowheads="1"/>
          </p:cNvPicPr>
          <p:nvPr/>
        </p:nvPicPr>
        <p:blipFill>
          <a:blip r:embed="rId1"/>
          <a:srcRect/>
          <a:stretch>
            <a:fillRect/>
          </a:stretch>
        </p:blipFill>
        <p:spPr bwMode="auto">
          <a:xfrm>
            <a:off x="1128678" y="261592"/>
            <a:ext cx="9858444" cy="1243033"/>
          </a:xfrm>
          <a:prstGeom prst="rect">
            <a:avLst/>
          </a:prstGeom>
          <a:noFill/>
          <a:ln w="9525">
            <a:noFill/>
            <a:miter lim="800000"/>
            <a:headEnd/>
            <a:tailEnd/>
          </a:ln>
          <a:effec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16"/>
          <p:cNvSpPr txBox="1">
            <a:spLocks noGrp="1"/>
          </p:cNvSpPr>
          <p:nvPr>
            <p:ph type="title" idx="4294967295"/>
          </p:nvPr>
        </p:nvSpPr>
        <p:spPr>
          <a:xfrm>
            <a:off x="488993" y="342575"/>
            <a:ext cx="11318875" cy="9159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solidFill>
                  <a:schemeClr val="tx1"/>
                </a:solidFill>
                <a:latin typeface="Times New Roman" panose="02020603050405020304" pitchFamily="18" charset="0"/>
                <a:cs typeface="Times New Roman" panose="02020603050405020304" pitchFamily="18" charset="0"/>
              </a:rPr>
              <a:t>REFERENCES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2" name="Google Shape;122;p16"/>
          <p:cNvSpPr txBox="1">
            <a:spLocks noGrp="1"/>
          </p:cNvSpPr>
          <p:nvPr>
            <p:ph type="body" idx="4294967295"/>
          </p:nvPr>
        </p:nvSpPr>
        <p:spPr>
          <a:xfrm>
            <a:off x="1481138" y="1544638"/>
            <a:ext cx="10710862" cy="4714875"/>
          </a:xfrm>
          <a:prstGeom prst="rect">
            <a:avLst/>
          </a:prstGeom>
          <a:noFill/>
          <a:ln>
            <a:noFill/>
          </a:ln>
        </p:spPr>
        <p:txBody>
          <a:bodyPr spcFirstLastPara="1" wrap="square" lIns="0" tIns="45700" rIns="0" bIns="45700" anchor="t" anchorCtr="0">
            <a:noAutofit/>
          </a:bodyPr>
          <a:lstStyle/>
          <a:p>
            <a:pPr marL="91440" lvl="0" indent="0" algn="just" rtl="0">
              <a:lnSpc>
                <a:spcPct val="110000"/>
              </a:lnSpc>
              <a:spcBef>
                <a:spcPts val="1400"/>
              </a:spcBef>
              <a:spcAft>
                <a:spcPts val="0"/>
              </a:spcAft>
              <a:buSzPts val="1900"/>
              <a:buNone/>
            </a:pPr>
            <a:r>
              <a:rPr lang="en-US" sz="2600" dirty="0"/>
              <a:t>  </a:t>
            </a:r>
            <a:endParaRPr sz="2600"/>
          </a:p>
        </p:txBody>
      </p:sp>
      <p:cxnSp>
        <p:nvCxnSpPr>
          <p:cNvPr id="123" name="Google Shape;123;p16"/>
          <p:cNvCxnSpPr/>
          <p:nvPr/>
        </p:nvCxnSpPr>
        <p:spPr>
          <a:xfrm rot="10800000" flipH="1">
            <a:off x="575089" y="1343126"/>
            <a:ext cx="10974070" cy="32385"/>
          </a:xfrm>
          <a:prstGeom prst="straightConnector1">
            <a:avLst/>
          </a:prstGeom>
          <a:noFill/>
          <a:ln w="12700" cap="flat" cmpd="sng">
            <a:solidFill>
              <a:schemeClr val="dk1"/>
            </a:solidFill>
            <a:prstDash val="solid"/>
            <a:round/>
            <a:headEnd type="none" w="sm" len="sm"/>
            <a:tailEnd type="none" w="sm" len="sm"/>
          </a:ln>
        </p:spPr>
      </p:cxnSp>
      <p:sp>
        <p:nvSpPr>
          <p:cNvPr id="6" name="Google Shape;116;p15"/>
          <p:cNvSpPr txBox="1"/>
          <p:nvPr/>
        </p:nvSpPr>
        <p:spPr>
          <a:xfrm>
            <a:off x="343892" y="1566750"/>
            <a:ext cx="11543307" cy="4860719"/>
          </a:xfrm>
          <a:prstGeom prst="rect">
            <a:avLst/>
          </a:prstGeom>
          <a:noFill/>
          <a:ln>
            <a:noFill/>
          </a:ln>
        </p:spPr>
        <p:txBody>
          <a:bodyPr spcFirstLastPara="1" wrap="square" lIns="0" tIns="45700" rIns="0" bIns="45700" anchor="t" anchorCtr="0">
            <a:noAutofit/>
          </a:bodyPr>
          <a:lstStyle/>
          <a:p>
            <a:pPr marL="91440" marR="0" lvl="0" indent="0" algn="just" defTabSz="914400" rtl="0" eaLnBrk="1" fontAlgn="auto" latinLnBrk="0" hangingPunct="1">
              <a:lnSpc>
                <a:spcPct val="110000"/>
              </a:lnSpc>
              <a:spcBef>
                <a:spcPts val="1400"/>
              </a:spcBef>
              <a:spcAft>
                <a:spcPts val="0"/>
              </a:spcAft>
              <a:buClr>
                <a:srgbClr val="000000"/>
              </a:buClr>
              <a:buSzPts val="2200"/>
              <a:buFont typeface="Arial" panose="020B0604020202020204"/>
              <a:buNone/>
              <a:defRPr/>
            </a:pPr>
            <a:r>
              <a:rPr kumimoji="0" lang="en-US" sz="2400" b="0" i="0" u="none" strike="noStrike" kern="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  </a:t>
            </a:r>
            <a:endParaRPr kumimoji="0" lang="en-US" sz="2400" b="0" i="0" u="none" strike="noStrike" kern="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7" name="Google Shape;116;p15"/>
          <p:cNvSpPr txBox="1"/>
          <p:nvPr/>
        </p:nvSpPr>
        <p:spPr>
          <a:xfrm>
            <a:off x="39091" y="1785620"/>
            <a:ext cx="11771909" cy="4783456"/>
          </a:xfrm>
          <a:prstGeom prst="rect">
            <a:avLst/>
          </a:prstGeom>
          <a:noFill/>
          <a:ln>
            <a:noFill/>
          </a:ln>
        </p:spPr>
        <p:txBody>
          <a:bodyPr spcFirstLastPara="1" wrap="square" lIns="0" tIns="45700" rIns="0" bIns="45700" anchor="t" anchorCtr="0">
            <a:noAutofit/>
          </a:bodyPr>
          <a:lstStyle/>
          <a:p>
            <a:pPr lvl="1" indent="0" algn="just">
              <a:lnSpc>
                <a:spcPct val="150000"/>
              </a:lnSpc>
              <a:buFont typeface="+mj-lt"/>
              <a:buNone/>
            </a:pPr>
            <a:r>
              <a:rPr lang="en-US" dirty="0">
                <a:latin typeface="Times New Roman" panose="02020603050405020304" pitchFamily="18" charset="0"/>
                <a:cs typeface="Times New Roman" panose="02020603050405020304" pitchFamily="18" charset="0"/>
              </a:rPr>
              <a:t>1.</a:t>
            </a:r>
            <a:r>
              <a:rPr lang="de-DE" sz="1800" dirty="0">
                <a:latin typeface="Times New Roman" panose="02020603050405020304" pitchFamily="18" charset="0"/>
                <a:cs typeface="Times New Roman" panose="02020603050405020304" pitchFamily="18" charset="0"/>
              </a:rPr>
              <a:t>Der-Hau Lee and Jinn-Liang Liu: End-to-end Deep Learning of Lane detection and path prediction for Real tim</a:t>
            </a:r>
            <a:r>
              <a:rPr lang="en-US" altLang="de-DE" sz="1800" dirty="0">
                <a:latin typeface="Times New Roman" panose="02020603050405020304" pitchFamily="18" charset="0"/>
                <a:cs typeface="Times New Roman" panose="02020603050405020304" pitchFamily="18" charset="0"/>
              </a:rPr>
              <a:t>e</a:t>
            </a:r>
            <a:endParaRPr lang="en-US" altLang="de-DE" sz="1800" dirty="0">
              <a:latin typeface="Times New Roman" panose="02020603050405020304" pitchFamily="18" charset="0"/>
              <a:cs typeface="Times New Roman" panose="02020603050405020304" pitchFamily="18" charset="0"/>
            </a:endParaRPr>
          </a:p>
          <a:p>
            <a:pPr lvl="1" indent="0" algn="just">
              <a:lnSpc>
                <a:spcPct val="150000"/>
              </a:lnSpc>
              <a:buFont typeface="+mj-lt"/>
              <a:buNone/>
            </a:pPr>
            <a:r>
              <a:rPr lang="en-US" altLang="de-DE" sz="1800" dirty="0">
                <a:latin typeface="Times New Roman" panose="02020603050405020304" pitchFamily="18" charset="0"/>
                <a:cs typeface="Times New Roman" panose="02020603050405020304" pitchFamily="18" charset="0"/>
              </a:rPr>
              <a:t>   </a:t>
            </a:r>
            <a:r>
              <a:rPr lang="de-DE" sz="1800" dirty="0">
                <a:latin typeface="Times New Roman" panose="02020603050405020304" pitchFamily="18" charset="0"/>
                <a:cs typeface="Times New Roman" panose="02020603050405020304" pitchFamily="18" charset="0"/>
              </a:rPr>
              <a:t>Autonomous Driving </a:t>
            </a:r>
            <a:r>
              <a:rPr lang="de-DE"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de-DE" sz="1800" u="sng" dirty="0">
                <a:solidFill>
                  <a:schemeClr val="tx1">
                    <a:lumMod val="75000"/>
                    <a:lumOff val="25000"/>
                  </a:schemeClr>
                </a:solidFill>
                <a:latin typeface="Times New Roman" panose="02020603050405020304" pitchFamily="18" charset="0"/>
                <a:cs typeface="Times New Roman" panose="02020603050405020304" pitchFamily="18" charset="0"/>
              </a:rPr>
              <a:t>arXiv:2102.04738v2 </a:t>
            </a:r>
            <a:r>
              <a:rPr lang="de-DE" sz="1800" u="sng" dirty="0">
                <a:latin typeface="Times New Roman" panose="02020603050405020304" pitchFamily="18" charset="0"/>
                <a:cs typeface="Times New Roman" panose="02020603050405020304" pitchFamily="18" charset="0"/>
              </a:rPr>
              <a:t>(202</a:t>
            </a:r>
            <a:r>
              <a:rPr lang="en-US" altLang="de-DE" sz="1800" u="sng" dirty="0">
                <a:latin typeface="Times New Roman" panose="02020603050405020304" pitchFamily="18" charset="0"/>
                <a:cs typeface="Times New Roman" panose="02020603050405020304" pitchFamily="18" charset="0"/>
              </a:rPr>
              <a:t>3</a:t>
            </a:r>
            <a:r>
              <a:rPr lang="de-DE" sz="1800" u="sng" dirty="0">
                <a:latin typeface="Times New Roman" panose="02020603050405020304" pitchFamily="18" charset="0"/>
                <a:cs typeface="Times New Roman" panose="02020603050405020304" pitchFamily="18" charset="0"/>
              </a:rPr>
              <a:t>)</a:t>
            </a:r>
            <a:r>
              <a:rPr lang="en-US" altLang="de-DE" sz="1800" u="sng" dirty="0">
                <a:latin typeface="Times New Roman" panose="02020603050405020304" pitchFamily="18" charset="0"/>
                <a:cs typeface="Times New Roman" panose="02020603050405020304" pitchFamily="18" charset="0"/>
              </a:rPr>
              <a:t>.</a:t>
            </a:r>
            <a:endParaRPr lang="en-IN" sz="1800" b="0" i="0" u="sng" dirty="0">
              <a:solidFill>
                <a:srgbClr val="222222"/>
              </a:solidFill>
              <a:effectLst/>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US" altLang="en-GB" sz="1800" b="0" i="0" dirty="0">
                <a:solidFill>
                  <a:srgbClr val="222222"/>
                </a:solidFill>
                <a:effectLst/>
                <a:latin typeface="Times New Roman" panose="02020603050405020304" pitchFamily="18" charset="0"/>
                <a:cs typeface="Times New Roman" panose="02020603050405020304" pitchFamily="18" charset="0"/>
              </a:rPr>
              <a:t>        2.</a:t>
            </a:r>
            <a:r>
              <a:rPr lang="en-GB" sz="1800" b="0" i="0" dirty="0">
                <a:solidFill>
                  <a:srgbClr val="222222"/>
                </a:solidFill>
                <a:effectLst/>
                <a:latin typeface="Times New Roman" panose="02020603050405020304" pitchFamily="18" charset="0"/>
                <a:cs typeface="Times New Roman" panose="02020603050405020304" pitchFamily="18" charset="0"/>
              </a:rPr>
              <a:t>Lee, D.H., Liu, J.L.: End-to-end multi-task deep learning and model based control algorithm for autonomous driving</a:t>
            </a:r>
            <a:endParaRPr lang="en-GB" sz="1800" b="0" i="0" dirty="0">
              <a:solidFill>
                <a:srgbClr val="222222"/>
              </a:solidFill>
              <a:effectLst/>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GB" sz="1800" b="0" i="0" dirty="0">
                <a:solidFill>
                  <a:srgbClr val="222222"/>
                </a:solidFill>
                <a:effectLst/>
                <a:latin typeface="Times New Roman" panose="02020603050405020304" pitchFamily="18" charset="0"/>
                <a:cs typeface="Times New Roman" panose="02020603050405020304" pitchFamily="18" charset="0"/>
              </a:rPr>
              <a:t> </a:t>
            </a:r>
            <a:r>
              <a:rPr lang="en-US" altLang="en-GB" sz="1800" b="0" i="0" dirty="0">
                <a:solidFill>
                  <a:srgbClr val="222222"/>
                </a:solidFill>
                <a:effectLst/>
                <a:latin typeface="Times New Roman" panose="02020603050405020304" pitchFamily="18" charset="0"/>
                <a:cs typeface="Times New Roman" panose="02020603050405020304" pitchFamily="18" charset="0"/>
              </a:rPr>
              <a:t>          </a:t>
            </a:r>
            <a:r>
              <a:rPr lang="en-GB" sz="1800" b="0" i="0" dirty="0">
                <a:solidFill>
                  <a:srgbClr val="025E8D"/>
                </a:solidFill>
                <a:effectLst/>
                <a:latin typeface="Times New Roman" panose="02020603050405020304" pitchFamily="18" charset="0"/>
                <a:cs typeface="Times New Roman" panose="02020603050405020304" pitchFamily="18" charset="0"/>
                <a:hlinkClick r:id="rId1"/>
              </a:rPr>
              <a:t>arXiv:2112.08967</a:t>
            </a:r>
            <a:r>
              <a:rPr lang="en-GB" sz="1800" b="0" i="0" dirty="0">
                <a:solidFill>
                  <a:srgbClr val="222222"/>
                </a:solidFill>
                <a:effectLst/>
                <a:latin typeface="Times New Roman" panose="02020603050405020304" pitchFamily="18" charset="0"/>
                <a:cs typeface="Times New Roman" panose="02020603050405020304" pitchFamily="18" charset="0"/>
              </a:rPr>
              <a:t> (2021)</a:t>
            </a:r>
            <a:endParaRPr lang="en-GB" sz="1800" b="0" i="0" dirty="0">
              <a:solidFill>
                <a:srgbClr val="222222"/>
              </a:solidFill>
              <a:effectLst/>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US" altLang="en-IN" sz="1800" dirty="0">
                <a:latin typeface="Times New Roman" panose="02020603050405020304" pitchFamily="18" charset="0"/>
                <a:cs typeface="Times New Roman" panose="02020603050405020304" pitchFamily="18" charset="0"/>
              </a:rPr>
              <a:t>        3.</a:t>
            </a:r>
            <a:r>
              <a:rPr lang="en-IN" sz="1800" dirty="0">
                <a:latin typeface="Times New Roman" panose="02020603050405020304" pitchFamily="18" charset="0"/>
                <a:cs typeface="Times New Roman" panose="02020603050405020304" pitchFamily="18" charset="0"/>
              </a:rPr>
              <a:t>Yoo, Seokju, Hee Seok Lee, and Kyomin Jung. "End-to-end lane marker detection via dynamic vision." </a:t>
            </a:r>
            <a:r>
              <a:rPr lang="en-IN" sz="1800" i="1" dirty="0">
                <a:latin typeface="Times New Roman" panose="02020603050405020304" pitchFamily="18" charset="0"/>
                <a:cs typeface="Times New Roman" panose="02020603050405020304" pitchFamily="18" charset="0"/>
              </a:rPr>
              <a:t>Proceedings of</a:t>
            </a:r>
            <a:endParaRPr lang="en-IN" sz="1800" i="1" dirty="0">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IN" sz="1800" i="1" dirty="0">
                <a:latin typeface="Times New Roman" panose="02020603050405020304" pitchFamily="18" charset="0"/>
                <a:cs typeface="Times New Roman" panose="02020603050405020304" pitchFamily="18" charset="0"/>
              </a:rPr>
              <a:t> </a:t>
            </a:r>
            <a:r>
              <a:rPr lang="en-US" altLang="en-IN" sz="1800" i="1"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the IEEE/CVF International Conference on Computer Vision (ICCV)</a:t>
            </a:r>
            <a:r>
              <a:rPr lang="en-IN" sz="1800" dirty="0">
                <a:latin typeface="Times New Roman" panose="02020603050405020304" pitchFamily="18" charset="0"/>
                <a:cs typeface="Times New Roman" panose="02020603050405020304" pitchFamily="18" charset="0"/>
              </a:rPr>
              <a:t> (2021): 361-370</a:t>
            </a:r>
            <a:r>
              <a:rPr lang="en-IN" sz="2400" dirty="0">
                <a:latin typeface="Times New Roman" panose="02020603050405020304" pitchFamily="18" charset="0"/>
                <a:cs typeface="Times New Roman" panose="02020603050405020304" pitchFamily="18" charset="0"/>
              </a:rPr>
              <a:t>. </a:t>
            </a:r>
            <a:endParaRPr lang="en-IN" sz="1800" b="0" i="0" dirty="0">
              <a:solidFill>
                <a:srgbClr val="222222"/>
              </a:solidFill>
              <a:effectLst/>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US" altLang="en-IN" sz="1800" b="0" i="0" dirty="0">
                <a:solidFill>
                  <a:srgbClr val="222222"/>
                </a:solidFill>
                <a:effectLst/>
                <a:latin typeface="Times New Roman" panose="02020603050405020304" pitchFamily="18" charset="0"/>
                <a:cs typeface="Times New Roman" panose="02020603050405020304" pitchFamily="18" charset="0"/>
              </a:rPr>
              <a:t>        4.</a:t>
            </a:r>
            <a:r>
              <a:rPr lang="en-IN" sz="1800" b="0" i="0" dirty="0">
                <a:solidFill>
                  <a:srgbClr val="222222"/>
                </a:solidFill>
                <a:effectLst/>
                <a:latin typeface="Times New Roman" panose="02020603050405020304" pitchFamily="18" charset="0"/>
                <a:cs typeface="Times New Roman" panose="02020603050405020304" pitchFamily="18" charset="0"/>
              </a:rPr>
              <a:t>Garnett, N., et al.: 3D-LaneNet: end-to-end 3D multiple lane detection. In: Proceedings of IEEE International</a:t>
            </a:r>
            <a:endParaRPr lang="en-IN" sz="1800" b="0" i="0" dirty="0">
              <a:solidFill>
                <a:srgbClr val="222222"/>
              </a:solidFill>
              <a:effectLst/>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IN" sz="1800" b="0" i="0" dirty="0">
                <a:solidFill>
                  <a:srgbClr val="222222"/>
                </a:solidFill>
                <a:effectLst/>
                <a:latin typeface="Times New Roman" panose="02020603050405020304" pitchFamily="18" charset="0"/>
                <a:cs typeface="Times New Roman" panose="02020603050405020304" pitchFamily="18" charset="0"/>
              </a:rPr>
              <a:t> </a:t>
            </a:r>
            <a:r>
              <a:rPr lang="en-US" altLang="en-IN" sz="1800" b="0" i="0" dirty="0">
                <a:solidFill>
                  <a:srgbClr val="222222"/>
                </a:solidFill>
                <a:effectLst/>
                <a:latin typeface="Times New Roman" panose="02020603050405020304" pitchFamily="18" charset="0"/>
                <a:cs typeface="Times New Roman" panose="02020603050405020304" pitchFamily="18" charset="0"/>
              </a:rPr>
              <a:t>        </a:t>
            </a:r>
            <a:r>
              <a:rPr lang="en-IN" sz="1800" b="0" i="0" dirty="0">
                <a:solidFill>
                  <a:srgbClr val="222222"/>
                </a:solidFill>
                <a:effectLst/>
                <a:latin typeface="Times New Roman" panose="02020603050405020304" pitchFamily="18" charset="0"/>
                <a:cs typeface="Times New Roman" panose="02020603050405020304" pitchFamily="18" charset="0"/>
              </a:rPr>
              <a:t>Conference on Computer Vision, pp. 2921–2930 (2019) .</a:t>
            </a:r>
            <a:endParaRPr lang="en-IN" sz="1800" b="0" i="0" dirty="0">
              <a:solidFill>
                <a:srgbClr val="222222"/>
              </a:solidFill>
              <a:effectLst/>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US" altLang="en-IN" sz="1800" b="0" i="0" dirty="0">
                <a:solidFill>
                  <a:srgbClr val="222222"/>
                </a:solidFill>
                <a:effectLst/>
                <a:latin typeface="Times New Roman" panose="02020603050405020304" pitchFamily="18" charset="0"/>
                <a:cs typeface="Times New Roman" panose="02020603050405020304" pitchFamily="18" charset="0"/>
              </a:rPr>
              <a:t>        5.</a:t>
            </a:r>
            <a:r>
              <a:rPr lang="en-IN" sz="1800" b="0" i="0" dirty="0">
                <a:solidFill>
                  <a:srgbClr val="222222"/>
                </a:solidFill>
                <a:effectLst/>
                <a:latin typeface="Times New Roman" panose="02020603050405020304" pitchFamily="18" charset="0"/>
                <a:cs typeface="Times New Roman" panose="02020603050405020304" pitchFamily="18" charset="0"/>
              </a:rPr>
              <a:t>Kim, W., et al.: Vehicle path prediction using yaw acceleration for adaptive cruise control. IEEE Trans. Intell. Transp.</a:t>
            </a:r>
            <a:endParaRPr lang="en-IN" sz="1800" b="0" i="0" dirty="0">
              <a:solidFill>
                <a:srgbClr val="222222"/>
              </a:solidFill>
              <a:effectLst/>
              <a:latin typeface="Times New Roman" panose="02020603050405020304" pitchFamily="18" charset="0"/>
              <a:cs typeface="Times New Roman" panose="02020603050405020304" pitchFamily="18" charset="0"/>
            </a:endParaRPr>
          </a:p>
          <a:p>
            <a:pPr indent="0" algn="just">
              <a:lnSpc>
                <a:spcPct val="150000"/>
              </a:lnSpc>
              <a:buFont typeface="+mj-lt"/>
              <a:buNone/>
            </a:pPr>
            <a:r>
              <a:rPr lang="en-IN" sz="1800" b="0" i="0" dirty="0">
                <a:solidFill>
                  <a:srgbClr val="222222"/>
                </a:solidFill>
                <a:effectLst/>
                <a:latin typeface="Times New Roman" panose="02020603050405020304" pitchFamily="18" charset="0"/>
                <a:cs typeface="Times New Roman" panose="02020603050405020304" pitchFamily="18" charset="0"/>
              </a:rPr>
              <a:t> </a:t>
            </a:r>
            <a:r>
              <a:rPr lang="en-US" altLang="en-IN" sz="1800" b="0" i="0" dirty="0">
                <a:solidFill>
                  <a:srgbClr val="222222"/>
                </a:solidFill>
                <a:effectLst/>
                <a:latin typeface="Times New Roman" panose="02020603050405020304" pitchFamily="18" charset="0"/>
                <a:cs typeface="Times New Roman" panose="02020603050405020304" pitchFamily="18" charset="0"/>
              </a:rPr>
              <a:t>       </a:t>
            </a:r>
            <a:r>
              <a:rPr lang="en-IN" sz="1800" b="0" i="0" dirty="0">
                <a:solidFill>
                  <a:srgbClr val="222222"/>
                </a:solidFill>
                <a:effectLst/>
                <a:latin typeface="Times New Roman" panose="02020603050405020304" pitchFamily="18" charset="0"/>
                <a:cs typeface="Times New Roman" panose="02020603050405020304" pitchFamily="18" charset="0"/>
              </a:rPr>
              <a:t>Syst. </a:t>
            </a:r>
            <a:r>
              <a:rPr lang="en-IN" sz="1800" b="1" i="0" dirty="0">
                <a:solidFill>
                  <a:srgbClr val="222222"/>
                </a:solidFill>
                <a:effectLst/>
                <a:latin typeface="Times New Roman" panose="02020603050405020304" pitchFamily="18" charset="0"/>
                <a:cs typeface="Times New Roman" panose="02020603050405020304" pitchFamily="18" charset="0"/>
              </a:rPr>
              <a:t>19</a:t>
            </a:r>
            <a:r>
              <a:rPr lang="en-IN" sz="1800" b="0" i="0" dirty="0">
                <a:solidFill>
                  <a:srgbClr val="222222"/>
                </a:solidFill>
                <a:effectLst/>
                <a:latin typeface="Times New Roman" panose="02020603050405020304" pitchFamily="18" charset="0"/>
                <a:cs typeface="Times New Roman" panose="02020603050405020304" pitchFamily="18" charset="0"/>
              </a:rPr>
              <a:t>, 3818–3829 (2018)</a:t>
            </a:r>
            <a:endParaRPr lang="en-IN" sz="1800" b="1"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IN" sz="1800" b="0" i="0" dirty="0">
              <a:solidFill>
                <a:srgbClr val="222222"/>
              </a:solidFill>
              <a:effectLst/>
              <a:latin typeface="Merriweather" panose="00000500000000000000" pitchFamily="2" charset="0"/>
            </a:endParaRPr>
          </a:p>
          <a:p>
            <a:pPr marL="91440" marR="0" lvl="0" indent="0" algn="just" defTabSz="914400" rtl="0" eaLnBrk="1" fontAlgn="auto" latinLnBrk="0" hangingPunct="1">
              <a:lnSpc>
                <a:spcPct val="110000"/>
              </a:lnSpc>
              <a:spcBef>
                <a:spcPts val="1400"/>
              </a:spcBef>
              <a:spcAft>
                <a:spcPts val="0"/>
              </a:spcAft>
              <a:buClr>
                <a:srgbClr val="000000"/>
              </a:buClr>
              <a:buSzPts val="2200"/>
              <a:buFont typeface="Arial" panose="020B0604020202020204"/>
              <a:buNone/>
              <a:defRPr/>
            </a:pPr>
            <a:endParaRPr kumimoji="0" lang="en-US" sz="2400" b="0" i="0" u="none" strike="noStrike" kern="0" cap="none" spc="0" normalizeH="0" baseline="0" noProof="0" dirty="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274" y="157640"/>
            <a:ext cx="11139526" cy="1806713"/>
          </a:xfrm>
          <a:prstGeom prst="rect">
            <a:avLst/>
          </a:prstGeom>
        </p:spPr>
        <p:txBody>
          <a:bodyPr wrap="square">
            <a:spAutoFit/>
          </a:bodyPr>
          <a:lstStyle/>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tx1"/>
              </a:solidFill>
            </a:endParaRPr>
          </a:p>
          <a:p>
            <a:pPr>
              <a:lnSpc>
                <a:spcPct val="150000"/>
              </a:lnSpc>
            </a:pPr>
            <a:endParaRPr lang="en-US" dirty="0">
              <a:solidFill>
                <a:schemeClr val="tx1"/>
              </a:solidFill>
            </a:endParaRPr>
          </a:p>
          <a:p>
            <a:pPr>
              <a:lnSpc>
                <a:spcPct val="150000"/>
              </a:lnSpc>
            </a:pPr>
            <a:endParaRPr lang="en-US" dirty="0"/>
          </a:p>
          <a:p>
            <a:pPr>
              <a:lnSpc>
                <a:spcPct val="150000"/>
              </a:lnSpc>
            </a:pPr>
            <a:endParaRPr lang="en-US" dirty="0"/>
          </a:p>
        </p:txBody>
      </p:sp>
      <p:sp>
        <p:nvSpPr>
          <p:cNvPr id="4" name="TextBox 3"/>
          <p:cNvSpPr txBox="1"/>
          <p:nvPr/>
        </p:nvSpPr>
        <p:spPr>
          <a:xfrm>
            <a:off x="152400" y="304800"/>
            <a:ext cx="11139526" cy="4661535"/>
          </a:xfrm>
          <a:prstGeom prst="rect">
            <a:avLst/>
          </a:prstGeom>
          <a:noFill/>
        </p:spPr>
        <p:txBody>
          <a:bodyPr wrap="square" rtlCol="0">
            <a:spAutoFit/>
          </a:bodyPr>
          <a:lstStyle/>
          <a:p>
            <a:pPr>
              <a:lnSpc>
                <a:spcPct val="150000"/>
              </a:lnSpc>
            </a:pP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6. Liu, Zhenyu, Xianzheng Yin, and Kaiqi Huang. "BeziérLaneNet: Detection of Lanes as Beziér Curves." </a:t>
            </a:r>
            <a:r>
              <a:rPr lang="en-IN" sz="1800" i="1" dirty="0">
                <a:latin typeface="Times New Roman" panose="02020603050405020304" pitchFamily="18" charset="0"/>
                <a:cs typeface="Times New Roman" panose="02020603050405020304" pitchFamily="18" charset="0"/>
              </a:rPr>
              <a:t>IE</a:t>
            </a:r>
            <a:r>
              <a:rPr lang="en-US" altLang="en-IN" sz="1800" i="1" dirty="0">
                <a:latin typeface="Times New Roman" panose="02020603050405020304" pitchFamily="18" charset="0"/>
                <a:cs typeface="Times New Roman" panose="02020603050405020304" pitchFamily="18" charset="0"/>
              </a:rPr>
              <a:t>EE</a:t>
            </a:r>
            <a:endParaRPr lang="en-US" altLang="en-IN" sz="1800" i="1" dirty="0">
              <a:latin typeface="Times New Roman" panose="02020603050405020304" pitchFamily="18" charset="0"/>
              <a:cs typeface="Times New Roman" panose="02020603050405020304" pitchFamily="18" charset="0"/>
            </a:endParaRPr>
          </a:p>
          <a:p>
            <a:pPr>
              <a:lnSpc>
                <a:spcPct val="150000"/>
              </a:lnSpc>
            </a:pPr>
            <a:r>
              <a:rPr lang="en-US" altLang="en-IN" sz="1800" i="1"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Transactions on Intelligent Transportation Systems</a:t>
            </a:r>
            <a:r>
              <a:rPr lang="en-IN" sz="1800" dirty="0">
                <a:latin typeface="Times New Roman" panose="02020603050405020304" pitchFamily="18" charset="0"/>
                <a:cs typeface="Times New Roman" panose="02020603050405020304" pitchFamily="18" charset="0"/>
              </a:rPr>
              <a:t> 22, no. 11 (2021): 7336-746.</a:t>
            </a:r>
            <a:endParaRPr lang="en-IN" sz="1800" dirty="0">
              <a:latin typeface="Times New Roman" panose="02020603050405020304" pitchFamily="18" charset="0"/>
              <a:cs typeface="Times New Roman" panose="02020603050405020304" pitchFamily="18" charset="0"/>
            </a:endParaRPr>
          </a:p>
          <a:p>
            <a:pPr>
              <a:lnSpc>
                <a:spcPct val="150000"/>
              </a:lnSpc>
            </a:pP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7. Kreiss, Sven, Lorenzo Bertoni, and Alexandre Alahi. "PifPaf: Composite fields for human pose estimation."</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Proceedings of    the IEEE/CVF Conference on Computer Vision and Pattern Recognition</a:t>
            </a:r>
            <a:r>
              <a:rPr lang="en-IN" sz="1800" dirty="0">
                <a:latin typeface="Times New Roman" panose="02020603050405020304" pitchFamily="18" charset="0"/>
                <a:cs typeface="Times New Roman" panose="02020603050405020304" pitchFamily="18" charset="0"/>
              </a:rPr>
              <a:t> (2019): 11977-11986.</a:t>
            </a:r>
            <a:endParaRPr lang="en-IN" sz="1800" dirty="0">
              <a:latin typeface="Times New Roman" panose="02020603050405020304" pitchFamily="18" charset="0"/>
              <a:cs typeface="Times New Roman" panose="02020603050405020304" pitchFamily="18" charset="0"/>
            </a:endParaRPr>
          </a:p>
          <a:p>
            <a:pPr>
              <a:lnSpc>
                <a:spcPct val="150000"/>
              </a:lnSpc>
            </a:pP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8. Chen, Wenjie, Wei Tian, Yu-Kun Lai, Sheng Jin, and Shaojie Shen. "Lane-aware object detection for autonomous</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driving." </a:t>
            </a:r>
            <a:r>
              <a:rPr lang="en-IN" sz="1800" i="1" dirty="0">
                <a:latin typeface="Times New Roman" panose="02020603050405020304" pitchFamily="18" charset="0"/>
                <a:cs typeface="Times New Roman" panose="02020603050405020304" pitchFamily="18" charset="0"/>
              </a:rPr>
              <a:t>IEEE Transactions on Intelligent Transportation Systems</a:t>
            </a:r>
            <a:r>
              <a:rPr lang="en-IN" sz="1800" dirty="0">
                <a:latin typeface="Times New Roman" panose="02020603050405020304" pitchFamily="18" charset="0"/>
                <a:cs typeface="Times New Roman" panose="02020603050405020304" pitchFamily="18" charset="0"/>
              </a:rPr>
              <a:t> 23, no. 5 (2022): 4713-4727. </a:t>
            </a:r>
            <a:endParaRPr lang="en-IN" sz="1800" dirty="0">
              <a:latin typeface="Times New Roman" panose="02020603050405020304" pitchFamily="18" charset="0"/>
              <a:cs typeface="Times New Roman" panose="02020603050405020304" pitchFamily="18" charset="0"/>
            </a:endParaRPr>
          </a:p>
          <a:p>
            <a:pPr>
              <a:lnSpc>
                <a:spcPct val="150000"/>
              </a:lnSpc>
            </a:pP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9. Neven, Davy, Bert De Brabandere, Stamatios Georgoulis, Marc Proesmans, and Luc Van Gool. "Towards end-to</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end lane detection: An instance segmentation approach." </a:t>
            </a:r>
            <a:r>
              <a:rPr lang="en-IN" sz="1800" i="1" dirty="0">
                <a:latin typeface="Times New Roman" panose="02020603050405020304" pitchFamily="18" charset="0"/>
                <a:cs typeface="Times New Roman" panose="02020603050405020304" pitchFamily="18" charset="0"/>
              </a:rPr>
              <a:t>IEEE Intelligent Vehicles Symposium (IV)</a:t>
            </a:r>
            <a:r>
              <a:rPr lang="en-IN" sz="1800" dirty="0">
                <a:latin typeface="Times New Roman" panose="02020603050405020304" pitchFamily="18" charset="0"/>
                <a:cs typeface="Times New Roman" panose="02020603050405020304" pitchFamily="18" charset="0"/>
              </a:rPr>
              <a:t> (2018): 286-291.</a:t>
            </a:r>
            <a:endParaRPr lang="en-IN" sz="1800" dirty="0">
              <a:latin typeface="Times New Roman" panose="02020603050405020304" pitchFamily="18" charset="0"/>
              <a:cs typeface="Times New Roman" panose="02020603050405020304" pitchFamily="18" charset="0"/>
            </a:endParaRPr>
          </a:p>
          <a:p>
            <a:pPr marL="342900" indent="-342900">
              <a:lnSpc>
                <a:spcPct val="150000"/>
              </a:lnSpc>
              <a:buAutoNum type="arabicPeriod" startAt="7"/>
            </a:pP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5"/>
          <p:cNvSpPr txBox="1">
            <a:spLocks noGrp="1"/>
          </p:cNvSpPr>
          <p:nvPr>
            <p:ph type="body" idx="4294967295"/>
          </p:nvPr>
        </p:nvSpPr>
        <p:spPr>
          <a:xfrm>
            <a:off x="152400" y="4038600"/>
            <a:ext cx="11064875" cy="1439862"/>
          </a:xfrm>
          <a:noFill/>
          <a:ln>
            <a:noFill/>
          </a:ln>
        </p:spPr>
        <p:txBody>
          <a:bodyPr spcFirstLastPara="1" wrap="square" lIns="0" tIns="45700" rIns="0" bIns="45700" anchor="t" anchorCtr="0">
            <a:noAutofit/>
          </a:bodyPr>
          <a:lstStyle/>
          <a:p>
            <a:pPr lvl="0"/>
            <a:r>
              <a:rPr lang="en-US" dirty="0">
                <a:solidFill>
                  <a:schemeClr val="tx1"/>
                </a:solidFill>
              </a:rPr>
              <a:t>                                        </a:t>
            </a:r>
            <a:r>
              <a:rPr lang="en-US" sz="6600" b="1" i="1" dirty="0">
                <a:solidFill>
                  <a:schemeClr val="tx1"/>
                </a:solidFill>
                <a:latin typeface="Times New Roman" panose="02020603050405020304" pitchFamily="18" charset="0"/>
                <a:cs typeface="Times New Roman" panose="02020603050405020304" pitchFamily="18" charset="0"/>
              </a:rPr>
              <a:t>QUERIES ??</a:t>
            </a:r>
            <a:endParaRPr lang="en-US" sz="6600" i="1" dirty="0">
              <a:solidFill>
                <a:schemeClr val="tx1"/>
              </a:solidFill>
            </a:endParaRPr>
          </a:p>
        </p:txBody>
      </p:sp>
      <p:pic>
        <p:nvPicPr>
          <p:cNvPr id="3" name="Picture 2"/>
          <p:cNvPicPr>
            <a:picLocks noChangeAspect="1"/>
          </p:cNvPicPr>
          <p:nvPr/>
        </p:nvPicPr>
        <p:blipFill>
          <a:blip r:embed="rId1"/>
          <a:stretch>
            <a:fillRect/>
          </a:stretch>
        </p:blipFill>
        <p:spPr>
          <a:xfrm>
            <a:off x="2743200" y="1295400"/>
            <a:ext cx="5562600" cy="2514600"/>
          </a:xfrm>
          <a:prstGeom prst="rect">
            <a:avLst/>
          </a:prstGeom>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125470" y="2362200"/>
            <a:ext cx="5247005" cy="2122805"/>
          </a:xfrm>
          <a:prstGeom prst="rect">
            <a:avLst/>
          </a:prstGeom>
          <a:noFill/>
        </p:spPr>
        <p:txBody>
          <a:bodyPr wrap="square" rtlCol="0">
            <a:spAutoFit/>
          </a:bodyPr>
          <a:lstStyle/>
          <a:p>
            <a:r>
              <a:rPr lang="en-US" sz="6600" b="1" i="1">
                <a:solidFill>
                  <a:srgbClr val="0070C0"/>
                </a:solidFill>
                <a:latin typeface="Broadway" panose="04040905080B02020502" charset="0"/>
                <a:cs typeface="Broadway" panose="04040905080B02020502" charset="0"/>
              </a:rPr>
              <a:t>Thank</a:t>
            </a:r>
            <a:endParaRPr lang="en-US" sz="6600" b="1" i="1">
              <a:solidFill>
                <a:srgbClr val="0070C0"/>
              </a:solidFill>
              <a:latin typeface="Broadway" panose="04040905080B02020502" charset="0"/>
              <a:cs typeface="Broadway" panose="04040905080B02020502" charset="0"/>
            </a:endParaRPr>
          </a:p>
          <a:p>
            <a:r>
              <a:rPr lang="en-US" sz="6600" b="1" i="1">
                <a:solidFill>
                  <a:srgbClr val="0070C0"/>
                </a:solidFill>
                <a:latin typeface="Broadway" panose="04040905080B02020502" charset="0"/>
                <a:cs typeface="Broadway" panose="04040905080B02020502" charset="0"/>
              </a:rPr>
              <a:t>             You!!</a:t>
            </a:r>
            <a:endParaRPr lang="en-US" sz="6600" b="1" i="1">
              <a:solidFill>
                <a:srgbClr val="0070C0"/>
              </a:solidFill>
              <a:latin typeface="Broadway" panose="04040905080B02020502" charset="0"/>
              <a:cs typeface="Broadway" panose="04040905080B0202050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6" name="Google Shape;106;p14"/>
          <p:cNvSpPr txBox="1">
            <a:spLocks noGrp="1"/>
          </p:cNvSpPr>
          <p:nvPr>
            <p:ph type="ctrTitle"/>
          </p:nvPr>
        </p:nvSpPr>
        <p:spPr>
          <a:xfrm>
            <a:off x="635" y="381000"/>
            <a:ext cx="11957685" cy="103822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6000"/>
              <a:buFont typeface="Bookman Old Style" panose="02050604050505020204"/>
              <a:buNone/>
            </a:pPr>
            <a:r>
              <a:rPr lang="en-IN" sz="4800" dirty="0">
                <a:latin typeface="Times New Roman" panose="02020603050405020304" pitchFamily="18" charset="0"/>
                <a:cs typeface="Times New Roman" panose="02020603050405020304" pitchFamily="18" charset="0"/>
              </a:rPr>
              <a:t>     </a:t>
            </a:r>
            <a:r>
              <a:rPr lang="en-IN" sz="2800" b="1" dirty="0">
                <a:solidFill>
                  <a:schemeClr val="tx1"/>
                </a:solidFill>
                <a:latin typeface="Times New Roman" panose="02020603050405020304" pitchFamily="18" charset="0"/>
                <a:cs typeface="Times New Roman" panose="02020603050405020304" pitchFamily="18" charset="0"/>
              </a:rPr>
              <a:t>REAL-TIME LANE DETECTION AND PATH PREDICTION</a:t>
            </a:r>
            <a:r>
              <a:rPr lang="en-US" altLang="en-IN" sz="2800" b="1" dirty="0">
                <a:solidFill>
                  <a:schemeClr val="tx1"/>
                </a:solidFill>
                <a:latin typeface="Times New Roman" panose="02020603050405020304" pitchFamily="18" charset="0"/>
                <a:cs typeface="Times New Roman" panose="02020603050405020304" pitchFamily="18" charset="0"/>
              </a:rPr>
              <a:t> FOR AUTONOMOUS VEHICLES</a:t>
            </a:r>
            <a:r>
              <a:rPr lang="en-IN" sz="2800" b="1" dirty="0">
                <a:solidFill>
                  <a:schemeClr val="tx1"/>
                </a:solidFill>
                <a:latin typeface="Times New Roman" panose="02020603050405020304" pitchFamily="18" charset="0"/>
                <a:cs typeface="Times New Roman" panose="02020603050405020304" pitchFamily="18" charset="0"/>
              </a:rPr>
              <a:t> USING DEEP LEARNING TECHNIQUES</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107" name="Google Shape;107;p14"/>
          <p:cNvSpPr txBox="1">
            <a:spLocks noGrp="1"/>
          </p:cNvSpPr>
          <p:nvPr>
            <p:ph type="subTitle" idx="1"/>
          </p:nvPr>
        </p:nvSpPr>
        <p:spPr>
          <a:xfrm>
            <a:off x="990600" y="1583055"/>
            <a:ext cx="5796915" cy="512254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220"/>
              <a:buNone/>
            </a:pPr>
            <a:r>
              <a:rPr lang="en-US" sz="3200" b="1" dirty="0">
                <a:solidFill>
                  <a:schemeClr val="dk1"/>
                </a:solidFill>
                <a:latin typeface="Times New Roman" panose="02020603050405020304" pitchFamily="18" charset="0"/>
                <a:cs typeface="Times New Roman" panose="02020603050405020304" pitchFamily="18" charset="0"/>
              </a:rPr>
              <a:t>CONTENTS</a:t>
            </a:r>
            <a:endParaRPr lang="en-US" sz="3200" b="1" dirty="0">
              <a:solidFill>
                <a:schemeClr val="dk1"/>
              </a:solidFill>
              <a:latin typeface="Times New Roman" panose="02020603050405020304" pitchFamily="18" charset="0"/>
              <a:cs typeface="Times New Roman" panose="02020603050405020304" pitchFamily="18" charset="0"/>
              <a:sym typeface="Times New Roman" panose="02020603050405020304"/>
            </a:endParaRPr>
          </a:p>
          <a:p>
            <a:pPr marL="342900" lvl="0" indent="-342900" algn="l" rtl="0">
              <a:spcBef>
                <a:spcPts val="0"/>
              </a:spcBef>
              <a:spcAft>
                <a:spcPts val="0"/>
              </a:spcAft>
              <a:buClrTx/>
              <a:buSzPts val="2220"/>
              <a:buFont typeface="Arial" panose="020B0604020202020204" pitchFamily="34" charset="0"/>
              <a:buChar char="•"/>
            </a:pPr>
            <a:r>
              <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Abstract</a:t>
            </a:r>
            <a:endPar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algn="l" rtl="0">
              <a:spcBef>
                <a:spcPts val="0"/>
              </a:spcBef>
              <a:spcAft>
                <a:spcPts val="0"/>
              </a:spcAft>
              <a:buClrTx/>
              <a:buSzPts val="2220"/>
              <a:buFont typeface="Arial" panose="020B0604020202020204" pitchFamily="34" charset="0"/>
              <a:buChar char="•"/>
            </a:pPr>
            <a:r>
              <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Problem Statement</a:t>
            </a:r>
            <a:endPar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algn="l" rtl="0">
              <a:spcBef>
                <a:spcPts val="0"/>
              </a:spcBef>
              <a:spcAft>
                <a:spcPts val="0"/>
              </a:spcAft>
              <a:buClrTx/>
              <a:buSzPts val="2220"/>
              <a:buFont typeface="Arial" panose="020B0604020202020204" pitchFamily="34" charset="0"/>
              <a:buChar char="•"/>
            </a:pPr>
            <a:r>
              <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Existing System</a:t>
            </a:r>
            <a:endPar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algn="l" rtl="0">
              <a:spcBef>
                <a:spcPts val="0"/>
              </a:spcBef>
              <a:spcAft>
                <a:spcPts val="0"/>
              </a:spcAft>
              <a:buClrTx/>
              <a:buSzPts val="2220"/>
              <a:buFont typeface="Arial" panose="020B0604020202020204" pitchFamily="34" charset="0"/>
              <a:buChar char="•"/>
            </a:pPr>
            <a:r>
              <a:rPr lang="en-US" sz="2400"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System</a:t>
            </a:r>
            <a:endParaRPr lang="en-US" sz="2400"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algn="l" rtl="0">
              <a:spcBef>
                <a:spcPts val="0"/>
              </a:spcBef>
              <a:spcAft>
                <a:spcPts val="0"/>
              </a:spcAft>
              <a:buClrTx/>
              <a:buSzPts val="2220"/>
              <a:buFont typeface="Arial" panose="020B0604020202020204" pitchFamily="34" charset="0"/>
              <a:buChar char="•"/>
            </a:pPr>
            <a:r>
              <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Software and Hardware </a:t>
            </a:r>
            <a:endPar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lvl="0" algn="l" rtl="0">
              <a:spcBef>
                <a:spcPts val="0"/>
              </a:spcBef>
              <a:spcAft>
                <a:spcPts val="0"/>
              </a:spcAft>
              <a:buClrTx/>
              <a:buSzPts val="2220"/>
              <a:buFont typeface="Arial" panose="020B0604020202020204" pitchFamily="34" charset="0"/>
            </a:pPr>
            <a:r>
              <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requirements</a:t>
            </a:r>
            <a:endParaRPr lang="en-US" sz="2400"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algn="l">
              <a:spcBef>
                <a:spcPts val="0"/>
              </a:spcBef>
              <a:buClr>
                <a:srgbClr val="000000"/>
              </a:buClr>
              <a:buSzPts val="2220"/>
              <a:buFont typeface="Arial" panose="020B0604020202020204" pitchFamily="34" charset="0"/>
              <a:buChar char="•"/>
            </a:pPr>
            <a:r>
              <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a:t>
            </a:r>
            <a:endPar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algn="l">
              <a:spcBef>
                <a:spcPts val="0"/>
              </a:spcBef>
              <a:buClr>
                <a:srgbClr val="000000"/>
              </a:buClr>
              <a:buSzPts val="2220"/>
              <a:buFont typeface="Arial" panose="020B0604020202020204" pitchFamily="34" charset="0"/>
              <a:buChar char="•"/>
            </a:pPr>
            <a:r>
              <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Queries</a:t>
            </a:r>
            <a:endParaRPr lang="en-US" sz="2400"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rtl="0">
              <a:lnSpc>
                <a:spcPct val="40000"/>
              </a:lnSpc>
              <a:spcBef>
                <a:spcPts val="1400"/>
              </a:spcBef>
              <a:spcAft>
                <a:spcPts val="0"/>
              </a:spcAft>
              <a:buSzPts val="2220"/>
              <a:buFont typeface="Arial" panose="020B0604020202020204" pitchFamily="34" charset="0"/>
              <a:buChar char="•"/>
            </a:pPr>
            <a:endPar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40000"/>
              </a:lnSpc>
              <a:spcBef>
                <a:spcPts val="1400"/>
              </a:spcBef>
              <a:spcAft>
                <a:spcPts val="0"/>
              </a:spcAft>
              <a:buSzPts val="2400"/>
              <a:buNone/>
            </a:pPr>
            <a:endParaRPr sz="222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descr="bhh"/>
          <p:cNvPicPr>
            <a:picLocks noChangeAspect="1"/>
          </p:cNvPicPr>
          <p:nvPr/>
        </p:nvPicPr>
        <p:blipFill>
          <a:blip r:embed="rId1"/>
          <a:stretch>
            <a:fillRect/>
          </a:stretch>
        </p:blipFill>
        <p:spPr>
          <a:xfrm>
            <a:off x="4648200" y="2209800"/>
            <a:ext cx="4979670" cy="2867025"/>
          </a:xfrm>
          <a:prstGeom prst="rect">
            <a:avLst/>
          </a:prstGeom>
        </p:spPr>
      </p:pic>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376550" y="228600"/>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solidFill>
                  <a:schemeClr val="tx1"/>
                </a:solidFill>
                <a:latin typeface="Times New Roman" panose="02020603050405020304" pitchFamily="18" charset="0"/>
                <a:cs typeface="Times New Roman" panose="02020603050405020304" pitchFamily="18" charset="0"/>
              </a:rPr>
              <a:t>ABSTRACT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5"/>
          <p:cNvSpPr txBox="1">
            <a:spLocks noGrp="1"/>
          </p:cNvSpPr>
          <p:nvPr>
            <p:ph idx="1"/>
          </p:nvPr>
        </p:nvSpPr>
        <p:spPr>
          <a:xfrm>
            <a:off x="376550" y="1737360"/>
            <a:ext cx="10711200" cy="4669890"/>
          </a:xfrm>
          <a:prstGeom prst="rect">
            <a:avLst/>
          </a:prstGeom>
          <a:noFill/>
          <a:ln>
            <a:noFill/>
          </a:ln>
        </p:spPr>
        <p:txBody>
          <a:bodyPr spcFirstLastPara="1" wrap="square" lIns="0" tIns="45700" rIns="0" bIns="45700" anchor="t" anchorCtr="0">
            <a:noAutofit/>
          </a:bodyPr>
          <a:lstStyle/>
          <a:p>
            <a:pPr marL="91440" lvl="0" indent="0" algn="just">
              <a:spcBef>
                <a:spcPts val="1400"/>
              </a:spcBef>
              <a:buClr>
                <a:schemeClr val="tx1"/>
              </a:buClr>
              <a:buSzPts val="2200"/>
              <a:buFont typeface="Wingdings" panose="05000000000000000000" pitchFamily="2" charset="2"/>
              <a:buNone/>
            </a:pPr>
            <a:r>
              <a:rPr lang="en-GB" sz="2000" dirty="0">
                <a:latin typeface="Times New Roman" panose="02020603050405020304" pitchFamily="18" charset="0"/>
                <a:cs typeface="Times New Roman" panose="02020603050405020304" pitchFamily="18" charset="0"/>
              </a:rPr>
              <a:t>This project focuses on improving lane detection and path prediction for self-driving cars using advanced deep learning methods. Accurately detecting lane markings is crucial for safe driving, but this can be difficult in different conditions like bad weather, low light, faded lanes, or unclear road signs. Additionally, predicting where the car should go next is essential for navigating safely in changing traffic situations. Our approach aims to tackle these challenges by using a deep learning model that combines U-Nets to detect lane markings and Long-Short Term Memory’s to predict the vehicle’s future trajectory. The model will be trained on a diverse dataset, covering various weather conditions, road types, and traffic patterns to improve its generalization across different real-world scenarios. The ultimate goal is to enhance the safety and reliability of self-driving cars, enabling them to operate smoothly, avoid potential hazards, and navigate confidently in everyday traffic environments</a:t>
            </a:r>
            <a:r>
              <a:rPr lang="en-US" altLang="en-GB" sz="2000" dirty="0">
                <a:latin typeface="Times New Roman" panose="02020603050405020304" pitchFamily="18" charset="0"/>
                <a:cs typeface="Times New Roman" panose="02020603050405020304" pitchFamily="18" charset="0"/>
              </a:rPr>
              <a:t>.</a:t>
            </a:r>
            <a:endParaRPr lang="en-US" alt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80340" y="234950"/>
            <a:ext cx="8596630" cy="82105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solidFill>
                  <a:schemeClr val="tx1"/>
                </a:solidFill>
                <a:latin typeface="Times New Roman" panose="02020603050405020304" pitchFamily="18" charset="0"/>
                <a:cs typeface="Times New Roman" panose="02020603050405020304" pitchFamily="18" charset="0"/>
              </a:rPr>
              <a:t>PROBLEM STATEMENT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5"/>
          <p:cNvSpPr txBox="1">
            <a:spLocks noGrp="1"/>
          </p:cNvSpPr>
          <p:nvPr>
            <p:ph idx="1"/>
          </p:nvPr>
        </p:nvSpPr>
        <p:spPr>
          <a:xfrm>
            <a:off x="152400" y="1132840"/>
            <a:ext cx="10711180" cy="4452620"/>
          </a:xfrm>
          <a:prstGeom prst="rect">
            <a:avLst/>
          </a:prstGeom>
          <a:noFill/>
          <a:ln>
            <a:noFill/>
          </a:ln>
        </p:spPr>
        <p:txBody>
          <a:bodyPr spcFirstLastPara="1" wrap="square" lIns="0" tIns="45700" rIns="0" bIns="45700" anchor="t" anchorCtr="0">
            <a:noAutofit/>
          </a:bodyPr>
          <a:lstStyle/>
          <a:p>
            <a:pPr marL="91440" lvl="0" indent="0" algn="just">
              <a:spcBef>
                <a:spcPts val="1400"/>
              </a:spcBef>
              <a:buClr>
                <a:schemeClr val="tx1"/>
              </a:buClr>
              <a:buSzPts val="2200"/>
              <a:buFont typeface="Wingdings" panose="05000000000000000000" pitchFamily="2" charset="2"/>
              <a:buNone/>
            </a:pPr>
            <a:r>
              <a:rPr lang="en-GB" sz="2400" dirty="0">
                <a:latin typeface="Times New Roman" panose="02020603050405020304" pitchFamily="18" charset="0"/>
                <a:cs typeface="Times New Roman" panose="02020603050405020304" pitchFamily="18" charset="0"/>
              </a:rPr>
              <a:t>Autonomous vehicles are designed to drive themselves, but they face many challenges. One major challenge is accurately detecting lane markings on the road. Lane markings can be hard to see in different conditions.</a:t>
            </a:r>
            <a:r>
              <a:rPr lang="en-GB" sz="2400" dirty="0"/>
              <a:t> </a:t>
            </a:r>
            <a:r>
              <a:rPr lang="en-GB" sz="2400" dirty="0">
                <a:latin typeface="Times New Roman" panose="02020603050405020304" pitchFamily="18" charset="0"/>
                <a:cs typeface="Times New Roman" panose="02020603050405020304" pitchFamily="18" charset="0"/>
              </a:rPr>
              <a:t>If the vehicle cannot correctly identify the lanes, it may steer incorrectly, which can lead to dangerous situations.Another challenge is predicting where the vehicle should go next.To overcome the above challenges we introduce GAN-UNet  Architecture which employs Generative Adversarial Networks(GANs) for Lane Detection and LSTM with Data Augmentation in for path prediction.</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609600" y="0"/>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solidFill>
                  <a:schemeClr val="tx1"/>
                </a:solidFill>
                <a:latin typeface="Times New Roman" panose="02020603050405020304" pitchFamily="18" charset="0"/>
                <a:cs typeface="Times New Roman" panose="02020603050405020304" pitchFamily="18" charset="0"/>
              </a:rPr>
              <a:t>EXISTING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5"/>
          <p:cNvSpPr txBox="1">
            <a:spLocks noGrp="1"/>
          </p:cNvSpPr>
          <p:nvPr>
            <p:ph idx="1"/>
          </p:nvPr>
        </p:nvSpPr>
        <p:spPr>
          <a:xfrm>
            <a:off x="381000" y="1600200"/>
            <a:ext cx="11125200" cy="4434300"/>
          </a:xfrm>
          <a:prstGeom prst="rect">
            <a:avLst/>
          </a:prstGeom>
          <a:noFill/>
          <a:ln>
            <a:noFill/>
          </a:ln>
        </p:spPr>
        <p:txBody>
          <a:bodyPr spcFirstLastPara="1" wrap="square" lIns="0" tIns="45700" rIns="0" bIns="45700" anchor="t" anchorCtr="0">
            <a:noAutofit/>
          </a:bodyPr>
          <a:lstStyle/>
          <a:p>
            <a:pPr marL="434340" lvl="0" algn="just">
              <a:spcBef>
                <a:spcPts val="1400"/>
              </a:spcBef>
              <a:buSzPts val="22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Recent advancements in deep learning have improved lane detection and path prediction systems in autonomous driving.</a:t>
            </a:r>
            <a:endParaRPr lang="en-GB" sz="2400" dirty="0">
              <a:solidFill>
                <a:schemeClr val="tx1"/>
              </a:solidFill>
              <a:latin typeface="Times New Roman" panose="02020603050405020304" pitchFamily="18" charset="0"/>
              <a:cs typeface="Times New Roman" panose="02020603050405020304" pitchFamily="18" charset="0"/>
            </a:endParaRPr>
          </a:p>
          <a:p>
            <a:pPr marL="434340" lvl="0" algn="just">
              <a:spcBef>
                <a:spcPts val="1400"/>
              </a:spcBef>
              <a:buSzPts val="22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These systems leverage large datasets and powerful neural networks to enhance accuracy</a:t>
            </a:r>
            <a:r>
              <a:rPr lang="en-GB" sz="2400" dirty="0"/>
              <a:t>.</a:t>
            </a:r>
            <a:endParaRPr lang="en-GB" sz="2400" dirty="0">
              <a:solidFill>
                <a:schemeClr val="tx1"/>
              </a:solidFill>
              <a:latin typeface="Times New Roman" panose="02020603050405020304" pitchFamily="18" charset="0"/>
              <a:cs typeface="Times New Roman" panose="02020603050405020304" pitchFamily="18" charset="0"/>
            </a:endParaRPr>
          </a:p>
          <a:p>
            <a:pPr marL="434340" lvl="0" algn="just">
              <a:spcBef>
                <a:spcPts val="1400"/>
              </a:spcBef>
              <a:buSzPts val="22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They can identify lane markings and predict vehicle trajectories, facilitating real-time driving decisions</a:t>
            </a:r>
            <a:r>
              <a:rPr lang="en-US" altLang="en-GB"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434340" lvl="0" algn="just">
              <a:spcBef>
                <a:spcPts val="1400"/>
              </a:spcBef>
              <a:buSzPts val="22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This progress is essential for improving vehicle safety and making autonomous driving a more feasible reality.</a:t>
            </a:r>
            <a:endParaRPr lang="en-GB" sz="2400" dirty="0">
              <a:latin typeface="Times New Roman" panose="02020603050405020304" pitchFamily="18" charset="0"/>
              <a:cs typeface="Times New Roman" panose="02020603050405020304" pitchFamily="18" charset="0"/>
            </a:endParaRPr>
          </a:p>
          <a:p>
            <a:pPr marL="434340" lvl="0" algn="just">
              <a:spcBef>
                <a:spcPts val="1400"/>
              </a:spcBef>
              <a:buSzPts val="2200"/>
              <a:buFont typeface="Wingdings" panose="05000000000000000000" pitchFamily="2" charset="2"/>
              <a:buChar char="Ø"/>
            </a:pPr>
            <a:r>
              <a:rPr lang="en-US" altLang="en-GB" sz="2400" dirty="0">
                <a:latin typeface="Times New Roman" panose="02020603050405020304" pitchFamily="18" charset="0"/>
                <a:cs typeface="Times New Roman" panose="02020603050405020304" pitchFamily="18" charset="0"/>
              </a:rPr>
              <a:t>One</a:t>
            </a:r>
            <a:r>
              <a:rPr lang="en-GB" sz="2400" dirty="0">
                <a:latin typeface="Times New Roman" panose="02020603050405020304" pitchFamily="18" charset="0"/>
                <a:cs typeface="Times New Roman" panose="02020603050405020304" pitchFamily="18" charset="0"/>
              </a:rPr>
              <a:t> of the existing system </a:t>
            </a:r>
            <a:r>
              <a:rPr lang="en-US" altLang="en-GB" sz="2400" dirty="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Waymo’s Self-Driving Technology </a:t>
            </a:r>
            <a:r>
              <a:rPr lang="en-US" altLang="en-IN" sz="2400"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a:p>
            <a:pPr marL="91440" lvl="0" indent="0" algn="just">
              <a:spcBef>
                <a:spcPts val="1400"/>
              </a:spcBef>
              <a:buSzPts val="220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596668" cy="990600"/>
          </a:xfrm>
        </p:spPr>
        <p:txBody>
          <a:bodyPr/>
          <a:lstStyle/>
          <a:p>
            <a:r>
              <a:rPr lang="en-GB" dirty="0">
                <a:solidFill>
                  <a:schemeClr val="tx1"/>
                </a:solidFill>
                <a:latin typeface="Times New Roman" panose="02020603050405020304" pitchFamily="18" charset="0"/>
                <a:cs typeface="Times New Roman" panose="02020603050405020304" pitchFamily="18" charset="0"/>
              </a:rPr>
              <a:t>DISADVANTAGES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304800" y="1752600"/>
            <a:ext cx="10314305" cy="4368800"/>
          </a:xfrm>
        </p:spPr>
        <p:txBody>
          <a:bodyPr>
            <a:normAutofit/>
          </a:bodyPr>
          <a:lstStyle/>
          <a:p>
            <a:pPr algn="l">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sym typeface="+mn-ea"/>
              </a:rPr>
              <a:t>Data Dependency</a:t>
            </a:r>
            <a:r>
              <a:rPr lang="en-GB" sz="2000" dirty="0">
                <a:latin typeface="Times New Roman" panose="02020603050405020304" pitchFamily="18" charset="0"/>
                <a:cs typeface="Times New Roman" panose="02020603050405020304" pitchFamily="18" charset="0"/>
                <a:sym typeface="+mn-ea"/>
              </a:rPr>
              <a:t>: Most deep learning models require large amounts of </a:t>
            </a:r>
            <a:r>
              <a:rPr lang="en-GB" sz="2000" dirty="0" err="1">
                <a:latin typeface="Times New Roman" panose="02020603050405020304" pitchFamily="18" charset="0"/>
                <a:cs typeface="Times New Roman" panose="02020603050405020304" pitchFamily="18" charset="0"/>
                <a:sym typeface="+mn-ea"/>
              </a:rPr>
              <a:t>labeled</a:t>
            </a:r>
            <a:r>
              <a:rPr lang="en-GB" sz="2000" dirty="0">
                <a:latin typeface="Times New Roman" panose="02020603050405020304" pitchFamily="18" charset="0"/>
                <a:cs typeface="Times New Roman" panose="02020603050405020304" pitchFamily="18" charset="0"/>
                <a:sym typeface="+mn-ea"/>
              </a:rPr>
              <a:t> data for training, which can be difficult and costly to acquire</a:t>
            </a:r>
            <a:r>
              <a:rPr lang="en-US" altLang="en-GB" sz="2000" dirty="0">
                <a:latin typeface="Times New Roman" panose="02020603050405020304" pitchFamily="18" charset="0"/>
                <a:cs typeface="Times New Roman" panose="02020603050405020304" pitchFamily="18" charset="0"/>
                <a:sym typeface="+mn-ea"/>
              </a:rPr>
              <a:t>.</a:t>
            </a:r>
            <a:r>
              <a:rPr lang="en-GB" sz="2000" dirty="0">
                <a:latin typeface="Times New Roman" panose="02020603050405020304" pitchFamily="18" charset="0"/>
                <a:cs typeface="Times New Roman" panose="02020603050405020304" pitchFamily="18" charset="0"/>
                <a:sym typeface="+mn-ea"/>
              </a:rPr>
              <a:t>                                     </a:t>
            </a:r>
            <a:endParaRPr lang="en-GB"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sym typeface="+mn-ea"/>
              </a:rPr>
              <a:t>Generalization Issues</a:t>
            </a:r>
            <a:r>
              <a:rPr lang="en-GB" sz="2000" dirty="0">
                <a:latin typeface="Times New Roman" panose="02020603050405020304" pitchFamily="18" charset="0"/>
                <a:cs typeface="Times New Roman" panose="02020603050405020304" pitchFamily="18" charset="0"/>
                <a:sym typeface="+mn-ea"/>
              </a:rPr>
              <a:t>: Models trained in specific environments may not perform well in different geographical locations or under different weather conditions.</a:t>
            </a:r>
            <a:endParaRPr lang="en-GB"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sym typeface="+mn-ea"/>
              </a:rPr>
              <a:t>Computationally Intensive</a:t>
            </a:r>
            <a:r>
              <a:rPr lang="en-GB" sz="2000" dirty="0">
                <a:latin typeface="Times New Roman" panose="02020603050405020304" pitchFamily="18" charset="0"/>
                <a:cs typeface="Times New Roman" panose="02020603050405020304" pitchFamily="18" charset="0"/>
                <a:sym typeface="+mn-ea"/>
              </a:rPr>
              <a:t>: Deep learning models need a lot of computing power, which can make them difficult to use for real-time applications on low-power devices.</a:t>
            </a:r>
            <a:endParaRPr lang="en-GB"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sym typeface="+mn-ea"/>
              </a:rPr>
              <a:t>Sensitivity to Conditions</a:t>
            </a:r>
            <a:r>
              <a:rPr lang="en-GB" sz="2000" dirty="0">
                <a:latin typeface="Times New Roman" panose="02020603050405020304" pitchFamily="18" charset="0"/>
                <a:cs typeface="Times New Roman" panose="02020603050405020304" pitchFamily="18" charset="0"/>
                <a:sym typeface="+mn-ea"/>
              </a:rPr>
              <a:t>: Many systems struggle with adverse weather conditions (e.g., rain, snow) and complex driving scenarios (e.g., construction zones).</a:t>
            </a:r>
            <a:endParaRPr lang="en-GB"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sym typeface="+mn-ea"/>
              </a:rPr>
              <a:t>Safety and Reliability</a:t>
            </a:r>
            <a:r>
              <a:rPr lang="en-GB" sz="2000" dirty="0">
                <a:latin typeface="Times New Roman" panose="02020603050405020304" pitchFamily="18" charset="0"/>
                <a:cs typeface="Times New Roman" panose="02020603050405020304" pitchFamily="18" charset="0"/>
                <a:sym typeface="+mn-ea"/>
              </a:rPr>
              <a:t>: Ensuring safety and reliability in real-world applications remains a  challenge, particularly for fully autonomous system</a:t>
            </a:r>
            <a:r>
              <a:rPr lang="en-US" altLang="en-GB" sz="2000" dirty="0">
                <a:latin typeface="Times New Roman" panose="02020603050405020304" pitchFamily="18" charset="0"/>
                <a:cs typeface="Times New Roman" panose="02020603050405020304" pitchFamily="18" charset="0"/>
                <a:sym typeface="+mn-ea"/>
              </a:rPr>
              <a:t>s.</a:t>
            </a:r>
            <a:endParaRPr lang="en-US" altLang="en-GB" sz="20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381000" y="514350"/>
            <a:ext cx="8596630" cy="1130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solidFill>
                  <a:schemeClr val="tx1"/>
                </a:solidFill>
                <a:latin typeface="Times New Roman" panose="02020603050405020304" pitchFamily="18" charset="0"/>
                <a:cs typeface="Times New Roman" panose="02020603050405020304" pitchFamily="18" charset="0"/>
              </a:rPr>
              <a:t>PROPOSED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5"/>
          <p:cNvSpPr txBox="1">
            <a:spLocks noGrp="1"/>
          </p:cNvSpPr>
          <p:nvPr>
            <p:ph idx="1"/>
          </p:nvPr>
        </p:nvSpPr>
        <p:spPr>
          <a:xfrm>
            <a:off x="76200" y="1694815"/>
            <a:ext cx="10367645" cy="4093845"/>
          </a:xfrm>
          <a:prstGeom prst="rect">
            <a:avLst/>
          </a:prstGeom>
          <a:noFill/>
          <a:ln>
            <a:noFill/>
          </a:ln>
        </p:spPr>
        <p:txBody>
          <a:bodyPr spcFirstLastPara="1" wrap="square" lIns="0" tIns="45700" rIns="0" bIns="45700" anchor="t" anchorCtr="0">
            <a:noAutofit/>
          </a:bodyPr>
          <a:lstStyle/>
          <a:p>
            <a:pPr marL="434340" lvl="0" algn="just">
              <a:spcBef>
                <a:spcPts val="1400"/>
              </a:spcBef>
              <a:buSzPts val="22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 this system, we combine </a:t>
            </a:r>
            <a:r>
              <a:rPr lang="en-GB" sz="2000" b="1" dirty="0">
                <a:latin typeface="Times New Roman" panose="02020603050405020304" pitchFamily="18" charset="0"/>
                <a:cs typeface="Times New Roman" panose="02020603050405020304" pitchFamily="18" charset="0"/>
              </a:rPr>
              <a:t>UNet</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Generative Adversarial Networks (GANs)</a:t>
            </a:r>
            <a:r>
              <a:rPr lang="en-GB" sz="2000" dirty="0">
                <a:latin typeface="Times New Roman" panose="02020603050405020304" pitchFamily="18" charset="0"/>
                <a:cs typeface="Times New Roman" panose="02020603050405020304" pitchFamily="18" charset="0"/>
              </a:rPr>
              <a:t> to improve lane detection by generating more realistic and accurate lane segmentation masks</a:t>
            </a:r>
            <a:r>
              <a:rPr lang="en-GB" sz="2000" dirty="0"/>
              <a:t>.</a:t>
            </a:r>
            <a:endParaRPr lang="en-GB" sz="2000" dirty="0"/>
          </a:p>
          <a:p>
            <a:pPr marL="434340" lvl="0" algn="just">
              <a:spcBef>
                <a:spcPts val="1400"/>
              </a:spcBef>
              <a:buSzPts val="22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By combining the segmentation capabilities of </a:t>
            </a:r>
            <a:r>
              <a:rPr lang="en-GB" sz="2000" b="1" dirty="0">
                <a:latin typeface="Times New Roman" panose="02020603050405020304" pitchFamily="18" charset="0"/>
                <a:cs typeface="Times New Roman" panose="02020603050405020304" pitchFamily="18" charset="0"/>
              </a:rPr>
              <a:t>UNet</a:t>
            </a:r>
            <a:r>
              <a:rPr lang="en-GB" sz="2000" dirty="0">
                <a:latin typeface="Times New Roman" panose="02020603050405020304" pitchFamily="18" charset="0"/>
                <a:cs typeface="Times New Roman" panose="02020603050405020304" pitchFamily="18" charset="0"/>
              </a:rPr>
              <a:t> with the adversarial learning of </a:t>
            </a:r>
            <a:r>
              <a:rPr lang="en-GB" sz="2000" b="1" dirty="0">
                <a:latin typeface="Times New Roman" panose="02020603050405020304" pitchFamily="18" charset="0"/>
                <a:cs typeface="Times New Roman" panose="02020603050405020304" pitchFamily="18" charset="0"/>
              </a:rPr>
              <a:t>GANs</a:t>
            </a:r>
            <a:r>
              <a:rPr lang="en-GB" sz="2000" dirty="0">
                <a:latin typeface="Times New Roman" panose="02020603050405020304" pitchFamily="18" charset="0"/>
                <a:cs typeface="Times New Roman" panose="02020603050405020304" pitchFamily="18" charset="0"/>
              </a:rPr>
              <a:t>, this system improves lane detection by ensuring high-quality, realistic, and detailed segmentation masks that are crucial for safe autonomous driving</a:t>
            </a:r>
            <a:r>
              <a:rPr lang="en-GB" sz="2000" dirty="0"/>
              <a:t>.</a:t>
            </a:r>
            <a:endParaRPr lang="en-GB" sz="2000" dirty="0"/>
          </a:p>
          <a:p>
            <a:pPr marL="434340" lvl="0" algn="just">
              <a:spcBef>
                <a:spcPts val="1400"/>
              </a:spcBef>
              <a:buSzPts val="22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We use data augmentation with LSTM networks to significantly enhance their performance by providing a richer and more diverse training dataset.</a:t>
            </a:r>
            <a:endParaRPr lang="en-GB" sz="2000" dirty="0">
              <a:latin typeface="Times New Roman" panose="02020603050405020304" pitchFamily="18" charset="0"/>
              <a:cs typeface="Times New Roman" panose="02020603050405020304" pitchFamily="18" charset="0"/>
            </a:endParaRPr>
          </a:p>
          <a:p>
            <a:pPr marL="434340" lvl="0" algn="just">
              <a:spcBef>
                <a:spcPts val="1400"/>
              </a:spcBef>
              <a:buSzPts val="2200"/>
              <a:buFont typeface="Wingdings" panose="05000000000000000000" pitchFamily="2" charset="2"/>
              <a:buChar char="Ø"/>
            </a:pPr>
            <a:endParaRPr sz="2400" dirty="0"/>
          </a:p>
        </p:txBody>
      </p:sp>
      <p:sp>
        <p:nvSpPr>
          <p:cNvPr id="4" name="Rectangle 3"/>
          <p:cNvSpPr/>
          <p:nvPr/>
        </p:nvSpPr>
        <p:spPr>
          <a:xfrm>
            <a:off x="1097280" y="1857364"/>
            <a:ext cx="10856636" cy="804323"/>
          </a:xfrm>
          <a:prstGeom prst="rect">
            <a:avLst/>
          </a:prstGeom>
        </p:spPr>
        <p:txBody>
          <a:bodyPr wrap="square">
            <a:spAutoFit/>
          </a:bodyPr>
          <a:lstStyle/>
          <a:p>
            <a:pPr marL="127000" marR="233680">
              <a:lnSpc>
                <a:spcPct val="90000"/>
              </a:lnSpc>
              <a:tabLst>
                <a:tab pos="355600" algn="l"/>
              </a:tabLst>
            </a:pPr>
            <a:endParaRPr lang="en-US" sz="2000" spc="-10" dirty="0">
              <a:latin typeface="Times New Roman" panose="02020603050405020304" pitchFamily="18" charset="0"/>
              <a:cs typeface="Times New Roman" panose="02020603050405020304" pitchFamily="18" charset="0"/>
            </a:endParaRPr>
          </a:p>
          <a:p>
            <a:pPr marL="126365">
              <a:lnSpc>
                <a:spcPct val="90000"/>
              </a:lnSpc>
              <a:spcBef>
                <a:spcPts val="750"/>
              </a:spcBef>
              <a:tabLst>
                <a:tab pos="355600" algn="l"/>
              </a:tabLst>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10365740" cy="1237615"/>
          </a:xfrm>
        </p:spPr>
        <p:txBody>
          <a:bodyPr/>
          <a:lstStyle/>
          <a:p>
            <a:r>
              <a:rPr lang="en-GB"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00200"/>
            <a:ext cx="10058400" cy="4495800"/>
          </a:xfrm>
        </p:spPr>
        <p:txBody>
          <a:bodyPr>
            <a:normAutofit fontScale="25000" lnSpcReduction="20000"/>
          </a:bodyPr>
          <a:lstStyle/>
          <a:p>
            <a:pPr marL="114300" indent="0">
              <a:buNone/>
            </a:pPr>
            <a:endParaRPr lang="en-GB" b="1" dirty="0"/>
          </a:p>
          <a:p>
            <a:pPr>
              <a:buFont typeface="Wingdings" panose="05000000000000000000" pitchFamily="2" charset="2"/>
              <a:buChar char="Ø"/>
            </a:pPr>
            <a:r>
              <a:rPr lang="en-GB" sz="9600" b="1" dirty="0">
                <a:latin typeface="Times New Roman" panose="02020603050405020304" pitchFamily="18" charset="0"/>
                <a:cs typeface="Times New Roman" panose="02020603050405020304" pitchFamily="18" charset="0"/>
              </a:rPr>
              <a:t>Better Handling of Complex Structures</a:t>
            </a:r>
            <a:r>
              <a:rPr lang="en-GB" sz="9600" dirty="0">
                <a:latin typeface="Times New Roman" panose="02020603050405020304" pitchFamily="18" charset="0"/>
                <a:cs typeface="Times New Roman" panose="02020603050405020304" pitchFamily="18" charset="0"/>
              </a:rPr>
              <a:t>: U-Nets combined with GANs can generate realistic outputs with coherent structures, enhancing pattern recognition in images. </a:t>
            </a:r>
            <a:endParaRPr lang="en-GB" sz="9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9600" b="1" dirty="0">
                <a:latin typeface="Times New Roman" panose="02020603050405020304" pitchFamily="18" charset="0"/>
                <a:cs typeface="Times New Roman" panose="02020603050405020304" pitchFamily="18" charset="0"/>
              </a:rPr>
              <a:t>Enhanced Performance in Image Segmentation</a:t>
            </a:r>
            <a:r>
              <a:rPr lang="en-GB" sz="9600" dirty="0">
                <a:latin typeface="Times New Roman" panose="02020603050405020304" pitchFamily="18" charset="0"/>
                <a:cs typeface="Times New Roman" panose="02020603050405020304" pitchFamily="18" charset="0"/>
              </a:rPr>
              <a:t>: U-Nets provide sharper, pixel-level segmentations while GANs refine overall image quality, leading to more accurate results.</a:t>
            </a:r>
            <a:endParaRPr lang="en-GB" sz="9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9600" b="1" dirty="0">
                <a:latin typeface="Times New Roman" panose="02020603050405020304" pitchFamily="18" charset="0"/>
                <a:cs typeface="Times New Roman" panose="02020603050405020304" pitchFamily="18" charset="0"/>
              </a:rPr>
              <a:t>Better Performance on Sequential Tasks</a:t>
            </a:r>
            <a:r>
              <a:rPr lang="en-GB" sz="9600" dirty="0">
                <a:latin typeface="Times New Roman" panose="02020603050405020304" pitchFamily="18" charset="0"/>
                <a:cs typeface="Times New Roman" panose="02020603050405020304" pitchFamily="18" charset="0"/>
              </a:rPr>
              <a:t>: LSTMs trained with augmented data achieve improved accuracy resulting in more reliable predictions.</a:t>
            </a:r>
            <a:endParaRPr lang="en-GB" sz="9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9600" b="1" dirty="0">
                <a:latin typeface="Times New Roman" panose="02020603050405020304" pitchFamily="18" charset="0"/>
                <a:cs typeface="Times New Roman" panose="02020603050405020304" pitchFamily="18" charset="0"/>
              </a:rPr>
              <a:t>Efficient Use of Limited Data</a:t>
            </a:r>
            <a:r>
              <a:rPr lang="en-GB" sz="9600" dirty="0">
                <a:latin typeface="Times New Roman" panose="02020603050405020304" pitchFamily="18" charset="0"/>
                <a:cs typeface="Times New Roman" panose="02020603050405020304" pitchFamily="18" charset="0"/>
              </a:rPr>
              <a:t>: Expands the dataset without the need for additional data collection.</a:t>
            </a:r>
            <a:endParaRPr lang="en-GB" sz="9600" dirty="0">
              <a:latin typeface="Times New Roman" panose="02020603050405020304" pitchFamily="18" charset="0"/>
              <a:cs typeface="Times New Roman" panose="02020603050405020304" pitchFamily="18" charset="0"/>
            </a:endParaRPr>
          </a:p>
          <a:p>
            <a:pPr marL="114300" indent="0">
              <a:buNone/>
            </a:pPr>
            <a:br>
              <a:rPr lang="en-GB" sz="9600" dirty="0"/>
            </a:br>
            <a:endParaRPr lang="en-GB" sz="8000"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marL="0" marR="0" lvl="0" indent="0" algn="l" defTabSz="914400" rtl="0" eaLnBrk="0" fontAlgn="base" latinLnBrk="0" hangingPunct="0">
              <a:lnSpc>
                <a:spcPct val="100000"/>
              </a:lnSpc>
              <a:spcBef>
                <a:spcPct val="0"/>
              </a:spcBef>
              <a:spcAft>
                <a:spcPct val="0"/>
              </a:spcAft>
              <a:buClrTx/>
              <a:buSzTx/>
              <a:buNone/>
            </a:pPr>
            <a:endParaRPr lang="en-GB" dirty="0"/>
          </a:p>
          <a:p>
            <a:pPr>
              <a:buFont typeface="Wingdings" panose="05000000000000000000" pitchFamily="2" charset="2"/>
              <a:buChar char="Ø"/>
            </a:pPr>
            <a:endParaRPr lang="en-GB" dirty="0"/>
          </a:p>
          <a:p>
            <a:pPr marL="114300" indent="0">
              <a:buNone/>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r>
              <a:rPr lang="en-GB" b="1" dirty="0"/>
              <a:t> </a:t>
            </a:r>
            <a:endParaRPr lang="en-GB" b="1" dirty="0"/>
          </a:p>
        </p:txBody>
      </p:sp>
      <p:sp>
        <p:nvSpPr>
          <p:cNvPr id="7" name="Rectangle 4"/>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45820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SOFTWARE AND HARDWARE REQUIREMENTS</a:t>
            </a:r>
            <a:endParaRPr lang="en-US" sz="2800" b="1" u="sng"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990600" y="1905000"/>
          <a:ext cx="9067800" cy="3727450"/>
        </p:xfrm>
        <a:graphic>
          <a:graphicData uri="http://schemas.openxmlformats.org/drawingml/2006/table">
            <a:tbl>
              <a:tblPr firstRow="1" bandRow="1">
                <a:tableStyleId>{284E427A-3D55-4303-BF80-6455036E1DE7}</a:tableStyleId>
              </a:tblPr>
              <a:tblGrid>
                <a:gridCol w="4533900"/>
                <a:gridCol w="4533900"/>
              </a:tblGrid>
              <a:tr h="526761">
                <a:tc>
                  <a:txBody>
                    <a:bodyPr/>
                    <a:lstStyle/>
                    <a:p>
                      <a:r>
                        <a:rPr lang="en-GB" dirty="0"/>
                        <a:t>                          SOFTWARE</a:t>
                      </a:r>
                      <a:endParaRPr lang="en-IN" dirty="0"/>
                    </a:p>
                  </a:txBody>
                  <a:tcPr/>
                </a:tc>
                <a:tc>
                  <a:txBody>
                    <a:bodyPr/>
                    <a:lstStyle/>
                    <a:p>
                      <a:r>
                        <a:rPr lang="en-GB" dirty="0"/>
                        <a:t>                          HARDWARE</a:t>
                      </a:r>
                      <a:endParaRPr lang="en-IN" dirty="0"/>
                    </a:p>
                  </a:txBody>
                  <a:tcPr/>
                </a:tc>
              </a:tr>
              <a:tr h="526761">
                <a:tc>
                  <a:txBody>
                    <a:bodyPr/>
                    <a:lstStyle/>
                    <a:p>
                      <a:r>
                        <a:rPr lang="en-GB" sz="2000" dirty="0">
                          <a:latin typeface="Times New Roman" panose="02020603050405020304" pitchFamily="18" charset="0"/>
                          <a:cs typeface="Times New Roman" panose="02020603050405020304" pitchFamily="18" charset="0"/>
                        </a:rPr>
                        <a:t>Programming Language: Python</a:t>
                      </a:r>
                      <a:r>
                        <a:rPr lang="en-US" altLang="en-GB" sz="2000" dirty="0">
                          <a:latin typeface="Times New Roman" panose="02020603050405020304" pitchFamily="18" charset="0"/>
                          <a:cs typeface="Times New Roman" panose="02020603050405020304" pitchFamily="18" charset="0"/>
                        </a:rPr>
                        <a:t> 3.11.5</a:t>
                      </a:r>
                      <a:endParaRPr lang="en-US" altLang="en-GB"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CPU: Intel i7/i9 </a:t>
                      </a:r>
                      <a:endParaRPr lang="en-IN" sz="2000" dirty="0">
                        <a:latin typeface="Times New Roman" panose="02020603050405020304" pitchFamily="18" charset="0"/>
                        <a:cs typeface="Times New Roman" panose="02020603050405020304" pitchFamily="18" charset="0"/>
                      </a:endParaRPr>
                    </a:p>
                  </a:txBody>
                  <a:tcPr/>
                </a:tc>
              </a:tr>
              <a:tr h="1093354">
                <a:tc>
                  <a:txBody>
                    <a:bodyPr/>
                    <a:lstStyle/>
                    <a:p>
                      <a:r>
                        <a:rPr lang="en-US" altLang="en-IN" sz="2000" dirty="0">
                          <a:latin typeface="Times New Roman" panose="02020603050405020304" pitchFamily="18" charset="0"/>
                          <a:cs typeface="Times New Roman" panose="02020603050405020304" pitchFamily="18" charset="0"/>
                        </a:rPr>
                        <a:t>Environment : VSCode</a:t>
                      </a:r>
                      <a:endParaRPr lang="en-US" alt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sym typeface="+mn-ea"/>
                        </a:rPr>
                        <a:t>RAM: 16 GB</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r>
              <a:tr h="526761">
                <a:tc>
                  <a:txBody>
                    <a:bodyPr/>
                    <a:lstStyle/>
                    <a:p>
                      <a:r>
                        <a:rPr lang="en-US" altLang="en-GB" sz="2000" dirty="0">
                          <a:latin typeface="Times New Roman" panose="02020603050405020304" pitchFamily="18" charset="0"/>
                          <a:cs typeface="Times New Roman" panose="02020603050405020304" pitchFamily="18" charset="0"/>
                          <a:sym typeface="+mn-ea"/>
                        </a:rPr>
                        <a:t>Operating Systems</a:t>
                      </a:r>
                      <a:r>
                        <a:rPr lang="en-GB" sz="2000" dirty="0">
                          <a:latin typeface="Times New Roman" panose="02020603050405020304" pitchFamily="18" charset="0"/>
                          <a:cs typeface="Times New Roman" panose="02020603050405020304" pitchFamily="18" charset="0"/>
                          <a:sym typeface="+mn-ea"/>
                        </a:rPr>
                        <a:t>: Windows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sym typeface="+mn-ea"/>
                        </a:rPr>
                        <a:t>C</a:t>
                      </a:r>
                      <a:r>
                        <a:rPr lang="en-US" altLang="en-GB" sz="2000" dirty="0">
                          <a:latin typeface="Times New Roman" panose="02020603050405020304" pitchFamily="18" charset="0"/>
                          <a:cs typeface="Times New Roman" panose="02020603050405020304" pitchFamily="18" charset="0"/>
                          <a:sym typeface="+mn-ea"/>
                        </a:rPr>
                        <a:t>loud Solution </a:t>
                      </a:r>
                      <a:r>
                        <a:rPr lang="en-GB" sz="2000" dirty="0">
                          <a:latin typeface="Times New Roman" panose="02020603050405020304" pitchFamily="18" charset="0"/>
                          <a:cs typeface="Times New Roman" panose="02020603050405020304" pitchFamily="18" charset="0"/>
                          <a:sym typeface="+mn-ea"/>
                        </a:rPr>
                        <a:t>: Google Colab</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6947</Words>
  <Application>WPS Presentation</Application>
  <PresentationFormat>Widescreen</PresentationFormat>
  <Paragraphs>151</Paragraphs>
  <Slides>13</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Wingdings 3</vt:lpstr>
      <vt:lpstr>Arial</vt:lpstr>
      <vt:lpstr>Calibri</vt:lpstr>
      <vt:lpstr>Times New Roman</vt:lpstr>
      <vt:lpstr>Times New Roman</vt:lpstr>
      <vt:lpstr>Libre Franklin</vt:lpstr>
      <vt:lpstr>Bookman Old Style</vt:lpstr>
      <vt:lpstr>Merriweather</vt:lpstr>
      <vt:lpstr>Broadway</vt:lpstr>
      <vt:lpstr>Trebuchet MS</vt:lpstr>
      <vt:lpstr>Microsoft YaHei</vt:lpstr>
      <vt:lpstr>Arial Unicode MS</vt:lpstr>
      <vt:lpstr>Segoe Print</vt:lpstr>
      <vt:lpstr>Facet</vt:lpstr>
      <vt:lpstr>PowerPoint 演示文稿</vt:lpstr>
      <vt:lpstr>     REAL-TIME LANE DETECTION AND PATH PREDICTION FOR AUTONOMOUS VEHICLES USING DEEP LEARNING TECHNIQUES</vt:lpstr>
      <vt:lpstr>ABSTRACT</vt:lpstr>
      <vt:lpstr>PROBLEM STATEMENT</vt:lpstr>
      <vt:lpstr>EXISTING SYSTEM</vt:lpstr>
      <vt:lpstr>DISADVANTAGES</vt:lpstr>
      <vt:lpstr>PROPOSED SYSTEM</vt:lpstr>
      <vt:lpstr>ADVANTAGES</vt:lpstr>
      <vt:lpstr>PowerPoint 演示文稿</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Kyasani ravikiran</cp:lastModifiedBy>
  <cp:revision>111</cp:revision>
  <dcterms:created xsi:type="dcterms:W3CDTF">2020-05-28T02:27:00Z</dcterms:created>
  <dcterms:modified xsi:type="dcterms:W3CDTF">2024-10-19T06:29:25Z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8EF99F976B7E4444BD7BABF7754D6CFF_13</vt:lpwstr>
  </property>
</Properties>
</file>