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08" d="100"/>
          <a:sy n="108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E75C228-58C9-986B-ECA7-367E4172DE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010214-FA22-FBBD-769E-B1FAAFE24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A3AA4E3-0414-40B1-B278-767865CDA55B}" type="datetimeFigureOut">
              <a:rPr lang="pl-PL"/>
              <a:pPr>
                <a:defRPr/>
              </a:pPr>
              <a:t>23.05.2024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1DBB3BC-7889-0521-FF7D-3DE95F3E9C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5201D9-2277-8ADD-158C-D4E2E91F1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4F926F3-4E6C-4ABC-AF70-42660C3708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3374733-4844-58DA-274F-56DAF6D0AB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BA171DD-E64C-3184-00B3-0318E54997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166030-88A2-486B-8675-46D6A2E8757A}" type="datetimeFigureOut">
              <a:rPr lang="pl-PL"/>
              <a:pPr>
                <a:defRPr/>
              </a:pPr>
              <a:t>23.05.2024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9981946-19C0-8C21-B3C0-5E0C62A58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FF1BC5AC-0324-772A-A90B-36D44F847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360D4BA-06B7-6B19-2230-ECEFCA8C6D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1C9270-1A97-85BF-1E7C-34212719E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6D0BAD2-00FE-4C1B-9A35-55748BEDD6F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ACC76CE0-41AB-88C0-A5B3-5ADA94C7E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0D4DFFFC-B416-F0CD-F2A7-D49B4822E40B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F2E88F9-E6C0-1301-E4ED-BD8D3AC32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503944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7CD1BA7-C4F9-C135-1554-0B59E8B8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CE7733D-4CBE-E193-DA37-AE0571DCB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D9273F-F302-45D3-9364-3D84B2EAA4F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50806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29033FC8-7009-373B-687B-31275E42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A6CB295A-0733-1286-E69B-B2BA3E15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424435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CA164FD-5CD2-DF02-674E-221C248F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A28E185C-755A-0FA4-25A8-CF749E81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FC93325-CCA4-40FD-B980-E6C0F773A4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49577534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CDD1EC86-AC09-1979-6209-0A92C7DA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99C82AD7-4DCB-D8D2-11CC-DAB69BE69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DBB821-AB31-403A-AE19-4D648BB4719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5367370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B467B52-8CC4-DE9F-815E-1E41F77C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95BEA7A0-8434-0D2F-7313-2D4CCF5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0165462-AECA-4F38-8035-34E58BBB48C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831096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229549E-DFC4-4127-902F-789FE671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4">
            <a:extLst>
              <a:ext uri="{FF2B5EF4-FFF2-40B4-BE49-F238E27FC236}">
                <a16:creationId xmlns:a16="http://schemas.microsoft.com/office/drawing/2014/main" id="{891BFFAD-0507-2966-2551-84FEF76D2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EF8924E-1230-4643-BAD4-16D8480E2D4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24680684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2C9608B-0DBB-2311-9D84-75AF6BD83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210A6DA-C682-579E-858D-ED948688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0912A06-0D2A-4457-9D79-7D3345DE063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1684693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21F86520-656E-F9A7-8EAC-C3312ECA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4B578223-CCA2-2C4D-8B14-70C7245F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2EADF9-1760-46B9-AF35-989941AB0A1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822292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6349A7-2F44-0C0B-0891-22132369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6ACCBDA-903A-5013-1D2A-EED54BCC8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EF67E31-BA53-4550-B2E2-92772EE72E7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6564087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FAF55054-3D4E-ABB7-40EC-78395356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C6086A3-D6AA-9818-AEFC-F49B31094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419-8188-2_6" TargetMode="External"/><Relationship Id="rId2" Type="http://schemas.openxmlformats.org/officeDocument/2006/relationships/hyperlink" Target="https://doi.org/10.1177/155541201036498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035B4A2F-5138-6D7B-AD97-69554E8B00D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2737048"/>
          </a:xfrm>
        </p:spPr>
        <p:txBody>
          <a:bodyPr/>
          <a:lstStyle/>
          <a:p>
            <a:r>
              <a:rPr lang="pl-PL" altLang="pl-PL" sz="4000" dirty="0"/>
              <a:t>Badanie wykorzystania sztucznej inteligencji w procesie tworzenia dostosowującej się do użytkownika narracji w grach komputerowych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DAF28CD-A742-C581-6A4E-01109C7206F8}"/>
              </a:ext>
            </a:extLst>
          </p:cNvPr>
          <p:cNvSpPr txBox="1"/>
          <p:nvPr/>
        </p:nvSpPr>
        <p:spPr>
          <a:xfrm>
            <a:off x="1403350" y="3059668"/>
            <a:ext cx="76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Autor: Kajetan Pynka 254495</a:t>
            </a:r>
          </a:p>
          <a:p>
            <a:endParaRPr lang="pl-PL" dirty="0"/>
          </a:p>
          <a:p>
            <a:r>
              <a:rPr lang="pl-PL" dirty="0"/>
              <a:t>Promotor: dr Maciej Walczyński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50345"/>
            <a:ext cx="8285163" cy="863600"/>
          </a:xfrm>
        </p:spPr>
        <p:txBody>
          <a:bodyPr/>
          <a:lstStyle/>
          <a:p>
            <a:r>
              <a:rPr lang="pl-PL" altLang="pl-PL" dirty="0"/>
              <a:t>Wyniki (2/2)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B5D175-6B11-A1A5-0A85-54AB25F6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14" y="1605765"/>
            <a:ext cx="4067943" cy="25005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9646A32-81FD-9CCA-3A01-0BAA435ED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1" y="1743275"/>
            <a:ext cx="4283902" cy="222557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0710271-0551-C37D-0F75-315BCCFF3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13" y="4653136"/>
            <a:ext cx="393437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26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Replikacja badań na większą skalę z większą liczbą uczestników</a:t>
            </a:r>
          </a:p>
          <a:p>
            <a:r>
              <a:rPr lang="pl-PL" altLang="pl-PL" dirty="0"/>
              <a:t>Eksploracja innych gatunków gier poza badanym</a:t>
            </a:r>
          </a:p>
          <a:p>
            <a:r>
              <a:rPr lang="pl-PL" altLang="pl-PL" dirty="0"/>
              <a:t>Przetestowanie alternatywnych dużych modeli językowych</a:t>
            </a:r>
          </a:p>
          <a:p>
            <a:r>
              <a:rPr lang="pl-PL" altLang="pl-PL" dirty="0"/>
              <a:t>Ponowne badania w przyszłości po pojawieniu się nowszych, ulepszonych modeli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144564129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en-US" sz="2200" dirty="0"/>
              <a:t>Ip, B. (2011). Narrative Structures in Computer and Video Games: Part 1: Context, Definitions, and Initial Findings. Games and Culture, 6(2), 103-134. </a:t>
            </a:r>
            <a:r>
              <a:rPr lang="en-US" sz="2200" dirty="0">
                <a:hlinkClick r:id="rId2"/>
              </a:rPr>
              <a:t>https://doi.org/10.1177/1555412010364982</a:t>
            </a:r>
            <a:endParaRPr lang="pl-PL" sz="2200" dirty="0"/>
          </a:p>
          <a:p>
            <a:r>
              <a:rPr lang="pl-PL" sz="2200" dirty="0" err="1"/>
              <a:t>Riedl</a:t>
            </a:r>
            <a:r>
              <a:rPr lang="pl-PL" sz="2200" dirty="0"/>
              <a:t>, M., </a:t>
            </a:r>
            <a:r>
              <a:rPr lang="pl-PL" sz="2200" dirty="0" err="1"/>
              <a:t>Thue</a:t>
            </a:r>
            <a:r>
              <a:rPr lang="pl-PL" sz="2200" dirty="0"/>
              <a:t>, D., </a:t>
            </a:r>
            <a:r>
              <a:rPr lang="pl-PL" sz="2200" dirty="0" err="1"/>
              <a:t>Bulitko</a:t>
            </a:r>
            <a:r>
              <a:rPr lang="pl-PL" sz="2200" dirty="0"/>
              <a:t>, V. (2011). Game AI as </a:t>
            </a:r>
            <a:r>
              <a:rPr lang="pl-PL" sz="2200" dirty="0" err="1"/>
              <a:t>Storytelling</a:t>
            </a:r>
            <a:r>
              <a:rPr lang="pl-PL" sz="2200" dirty="0"/>
              <a:t>. In: </a:t>
            </a:r>
            <a:r>
              <a:rPr lang="pl-PL" sz="2200" dirty="0" err="1"/>
              <a:t>González-Calero</a:t>
            </a:r>
            <a:r>
              <a:rPr lang="pl-PL" sz="2200" dirty="0"/>
              <a:t>, P., </a:t>
            </a:r>
            <a:r>
              <a:rPr lang="pl-PL" sz="2200" dirty="0" err="1"/>
              <a:t>Gómez-Martín</a:t>
            </a:r>
            <a:r>
              <a:rPr lang="pl-PL" sz="2200" dirty="0"/>
              <a:t>, M. (</a:t>
            </a:r>
            <a:r>
              <a:rPr lang="pl-PL" sz="2200" dirty="0" err="1"/>
              <a:t>eds</a:t>
            </a:r>
            <a:r>
              <a:rPr lang="pl-PL" sz="2200" dirty="0"/>
              <a:t>) </a:t>
            </a:r>
            <a:r>
              <a:rPr lang="pl-PL" sz="2200" dirty="0" err="1"/>
              <a:t>Artificial</a:t>
            </a:r>
            <a:r>
              <a:rPr lang="pl-PL" sz="2200" dirty="0"/>
              <a:t> </a:t>
            </a:r>
            <a:r>
              <a:rPr lang="pl-PL" sz="2200" dirty="0" err="1"/>
              <a:t>Intelligence</a:t>
            </a:r>
            <a:r>
              <a:rPr lang="pl-PL" sz="2200" dirty="0"/>
              <a:t> for </a:t>
            </a:r>
            <a:r>
              <a:rPr lang="pl-PL" sz="2200" dirty="0" err="1"/>
              <a:t>Computer</a:t>
            </a:r>
            <a:r>
              <a:rPr lang="pl-PL" sz="2200" dirty="0"/>
              <a:t> Games. Springer, New York, NY. </a:t>
            </a:r>
            <a:r>
              <a:rPr lang="pl-PL" sz="2200" dirty="0">
                <a:hlinkClick r:id="rId3"/>
              </a:rPr>
              <a:t>https://doi.org/10.1007/978-1-4419-8188-2_6</a:t>
            </a:r>
            <a:endParaRPr lang="pl-PL" sz="2200" dirty="0"/>
          </a:p>
          <a:p>
            <a:r>
              <a:rPr lang="pl-PL" sz="2200" dirty="0" err="1"/>
              <a:t>Jeanne</a:t>
            </a:r>
            <a:r>
              <a:rPr lang="pl-PL" sz="2200" dirty="0"/>
              <a:t> H. </a:t>
            </a:r>
            <a:r>
              <a:rPr lang="pl-PL" sz="2200" dirty="0" err="1"/>
              <a:t>Brockmyer</a:t>
            </a:r>
            <a:r>
              <a:rPr lang="pl-PL" sz="2200" dirty="0"/>
              <a:t>, Christine M. Fox, Kathleen A. </a:t>
            </a:r>
            <a:r>
              <a:rPr lang="pl-PL" sz="2200" dirty="0" err="1"/>
              <a:t>Curtiss</a:t>
            </a:r>
            <a:r>
              <a:rPr lang="pl-PL" sz="2200" dirty="0"/>
              <a:t>, Evan </a:t>
            </a:r>
            <a:r>
              <a:rPr lang="pl-PL" sz="2200" dirty="0" err="1"/>
              <a:t>McBroom</a:t>
            </a:r>
            <a:r>
              <a:rPr lang="pl-PL" sz="2200" dirty="0"/>
              <a:t>, Kimberly M. </a:t>
            </a:r>
            <a:r>
              <a:rPr lang="pl-PL" sz="2200" dirty="0" err="1"/>
              <a:t>Burkhart</a:t>
            </a:r>
            <a:r>
              <a:rPr lang="pl-PL" sz="2200" dirty="0"/>
              <a:t>, </a:t>
            </a:r>
            <a:r>
              <a:rPr lang="pl-PL" sz="2200" dirty="0" err="1"/>
              <a:t>Jacquelyn</a:t>
            </a:r>
            <a:r>
              <a:rPr lang="pl-PL" sz="2200" dirty="0"/>
              <a:t> N. </a:t>
            </a:r>
            <a:r>
              <a:rPr lang="pl-PL" sz="2200" dirty="0" err="1"/>
              <a:t>Pidruzny</a:t>
            </a:r>
            <a:r>
              <a:rPr lang="pl-PL" sz="2200" dirty="0"/>
              <a:t>, The development of the Game Engagement </a:t>
            </a:r>
            <a:r>
              <a:rPr lang="pl-PL" sz="2200" dirty="0" err="1"/>
              <a:t>Questionnaire</a:t>
            </a:r>
            <a:r>
              <a:rPr lang="pl-PL" sz="2200" dirty="0"/>
              <a:t>: A </a:t>
            </a:r>
            <a:r>
              <a:rPr lang="pl-PL" sz="2200" dirty="0" err="1"/>
              <a:t>measure</a:t>
            </a:r>
            <a:r>
              <a:rPr lang="pl-PL" sz="2200" dirty="0"/>
              <a:t> of engagement in video </a:t>
            </a:r>
            <a:r>
              <a:rPr lang="pl-PL" sz="2200" dirty="0" err="1"/>
              <a:t>game-playing</a:t>
            </a:r>
            <a:r>
              <a:rPr lang="pl-PL" sz="2200" dirty="0"/>
              <a:t>, </a:t>
            </a:r>
            <a:r>
              <a:rPr lang="pl-PL" sz="2200" dirty="0" err="1"/>
              <a:t>Journal</a:t>
            </a:r>
            <a:r>
              <a:rPr lang="pl-PL" sz="2200" dirty="0"/>
              <a:t> of </a:t>
            </a:r>
            <a:r>
              <a:rPr lang="pl-PL" sz="2200" dirty="0" err="1"/>
              <a:t>Experimental</a:t>
            </a:r>
            <a:r>
              <a:rPr lang="pl-PL" sz="2200" dirty="0"/>
              <a:t> </a:t>
            </a:r>
            <a:r>
              <a:rPr lang="pl-PL" sz="2200" dirty="0" err="1"/>
              <a:t>Social</a:t>
            </a:r>
            <a:r>
              <a:rPr lang="pl-PL" sz="2200" dirty="0"/>
              <a:t> </a:t>
            </a:r>
            <a:r>
              <a:rPr lang="pl-PL" sz="2200" dirty="0" err="1"/>
              <a:t>Psychology</a:t>
            </a:r>
            <a:r>
              <a:rPr lang="pl-PL" sz="2200" dirty="0"/>
              <a:t>, Volume 45, </a:t>
            </a:r>
            <a:r>
              <a:rPr lang="pl-PL" sz="2200" dirty="0" err="1"/>
              <a:t>Issue</a:t>
            </a:r>
            <a:r>
              <a:rPr lang="pl-PL" sz="2200" dirty="0"/>
              <a:t> 4, 2009, ISSN 0022-1031, https://doi.org/10.1016/j.jesp.2009.02.016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650030701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Motywacja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Cel i teza pracy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Przegląd literatury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Własny eksperyment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Wyniki</a:t>
            </a:r>
          </a:p>
          <a:p>
            <a:pPr marL="514350" indent="-514350">
              <a:buFont typeface="+mj-lt"/>
              <a:buAutoNum type="arabicPeriod"/>
            </a:pPr>
            <a:r>
              <a:rPr lang="pl-PL" altLang="pl-PL" dirty="0"/>
              <a:t>Podsumowanie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sz="2800" dirty="0">
                <a:ea typeface="+mn-lt"/>
                <a:cs typeface="+mn-lt"/>
              </a:rPr>
              <a:t>Narracja i immersyjne doświadczenia w grach wideo stają się coraz ważniejsze dla graczy. </a:t>
            </a:r>
          </a:p>
          <a:p>
            <a:r>
              <a:rPr lang="pl-PL" sz="2800" dirty="0">
                <a:ea typeface="+mn-lt"/>
                <a:cs typeface="+mn-lt"/>
              </a:rPr>
              <a:t>Tworzenie angażujących i spójnych historii pozostaje wyzwaniem dla deweloperów gier. </a:t>
            </a:r>
          </a:p>
          <a:p>
            <a:r>
              <a:rPr lang="pl-PL" sz="2800" dirty="0">
                <a:ea typeface="+mn-lt"/>
                <a:cs typeface="+mn-lt"/>
              </a:rPr>
              <a:t>Wykorzystanie zaawansowanych technologii, takich jak duże modele językowe (LLM), może potencjalnie rozwiązać te problemy i podnieść jakość narracji w grach.</a:t>
            </a:r>
            <a:endParaRPr lang="pl-PL" sz="2800" dirty="0">
              <a:cs typeface="Arial"/>
            </a:endParaRPr>
          </a:p>
          <a:p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Motywacja</a:t>
            </a:r>
          </a:p>
        </p:txBody>
      </p:sp>
    </p:spTree>
    <p:extLst>
      <p:ext uri="{BB962C8B-B14F-4D97-AF65-F5344CB8AC3E}">
        <p14:creationId xmlns:p14="http://schemas.microsoft.com/office/powerpoint/2010/main" val="320718141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16E97E82-D7BB-B5FE-98DB-89A7676E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sz="2800" dirty="0">
                <a:ea typeface="+mn-lt"/>
                <a:cs typeface="+mn-lt"/>
              </a:rPr>
              <a:t>Celem tej pracy jest zbadanie, w jaki sposób włączenie dużych modeli językowych (LLM) do gry typu „</a:t>
            </a:r>
            <a:r>
              <a:rPr lang="pl-PL" sz="2800" dirty="0" err="1">
                <a:ea typeface="+mn-lt"/>
                <a:cs typeface="+mn-lt"/>
              </a:rPr>
              <a:t>visual</a:t>
            </a:r>
            <a:r>
              <a:rPr lang="pl-PL" sz="2800" dirty="0">
                <a:ea typeface="+mn-lt"/>
                <a:cs typeface="+mn-lt"/>
              </a:rPr>
              <a:t> </a:t>
            </a:r>
            <a:r>
              <a:rPr lang="pl-PL" sz="2800" dirty="0" err="1">
                <a:ea typeface="+mn-lt"/>
                <a:cs typeface="+mn-lt"/>
              </a:rPr>
              <a:t>novel</a:t>
            </a:r>
            <a:r>
              <a:rPr lang="pl-PL" sz="2800" dirty="0">
                <a:ea typeface="+mn-lt"/>
                <a:cs typeface="+mn-lt"/>
              </a:rPr>
              <a:t>” może zwiększyć imersję narracyjną i zaangażowanie gracza. </a:t>
            </a:r>
          </a:p>
          <a:p>
            <a:r>
              <a:rPr lang="pl-PL" sz="2800" dirty="0">
                <a:ea typeface="+mn-lt"/>
                <a:cs typeface="+mn-lt"/>
              </a:rPr>
              <a:t>Główną tezą jest to, że interaktywne dialogi generowane przez LLM zapewnią bardziej spójną i dostosowaną do gracza narrację w porównaniu z wcześniej zdefiniowanymi dialogami, co przełoży się na większe zaangażowanie i satysfakcję z gry.</a:t>
            </a:r>
            <a:endParaRPr lang="pl-PL" sz="2800" dirty="0"/>
          </a:p>
          <a:p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Cel i teza pracy</a:t>
            </a:r>
          </a:p>
        </p:txBody>
      </p:sp>
    </p:spTree>
    <p:extLst>
      <p:ext uri="{BB962C8B-B14F-4D97-AF65-F5344CB8AC3E}">
        <p14:creationId xmlns:p14="http://schemas.microsoft.com/office/powerpoint/2010/main" val="29641449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Przegląd literatury (1/2)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F904075-AAA0-0736-720F-7CEEDFD7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044697"/>
            <a:ext cx="3999581" cy="768603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47B91D4-4458-43A8-E4C9-B8AEC71A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325233"/>
            <a:ext cx="3888432" cy="220753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A3BB96B-D39E-CE20-912D-FCF306D3776C}"/>
              </a:ext>
            </a:extLst>
          </p:cNvPr>
          <p:cNvSpPr txBox="1"/>
          <p:nvPr/>
        </p:nvSpPr>
        <p:spPr>
          <a:xfrm>
            <a:off x="1567308" y="38441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Liniowa struktura gry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30E9960-8175-6B83-86EC-2A30F0580A43}"/>
              </a:ext>
            </a:extLst>
          </p:cNvPr>
          <p:cNvSpPr txBox="1"/>
          <p:nvPr/>
        </p:nvSpPr>
        <p:spPr>
          <a:xfrm>
            <a:off x="5298231" y="4563567"/>
            <a:ext cx="399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Rozgałęziająca się struktura gry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E8DA030-0881-51F7-BEAC-F6C9B73FB56D}"/>
              </a:ext>
            </a:extLst>
          </p:cNvPr>
          <p:cNvSpPr txBox="1"/>
          <p:nvPr/>
        </p:nvSpPr>
        <p:spPr>
          <a:xfrm>
            <a:off x="845102" y="6095781"/>
            <a:ext cx="474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Ip, B. (2011). Narrative Structures in Computer and Video Games: Part 1: Context, Definitions, and Initial Findings. Games and Culture, 6(2), 103-134. https://doi.org/10.1177/1555412010364982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473288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Przegląd literatury (2/2)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4B83111-894F-538D-108F-31CC2CDBE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348"/>
          <a:stretch/>
        </p:blipFill>
        <p:spPr>
          <a:xfrm>
            <a:off x="835262" y="1484313"/>
            <a:ext cx="3585044" cy="3475278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641C033-FBC9-33CC-8783-0A42E3FCC19A}"/>
              </a:ext>
            </a:extLst>
          </p:cNvPr>
          <p:cNvSpPr txBox="1"/>
          <p:nvPr/>
        </p:nvSpPr>
        <p:spPr>
          <a:xfrm>
            <a:off x="683568" y="5697853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Riedl</a:t>
            </a:r>
            <a:r>
              <a:rPr lang="pl-PL" sz="1200" dirty="0"/>
              <a:t>, M., </a:t>
            </a:r>
            <a:r>
              <a:rPr lang="pl-PL" sz="1200" dirty="0" err="1"/>
              <a:t>Thue</a:t>
            </a:r>
            <a:r>
              <a:rPr lang="pl-PL" sz="1200" dirty="0"/>
              <a:t>, D., </a:t>
            </a:r>
            <a:r>
              <a:rPr lang="pl-PL" sz="1200" dirty="0" err="1"/>
              <a:t>Bulitko</a:t>
            </a:r>
            <a:r>
              <a:rPr lang="pl-PL" sz="1200" dirty="0"/>
              <a:t>, V. (2011). Game AI as </a:t>
            </a:r>
            <a:r>
              <a:rPr lang="pl-PL" sz="1200" dirty="0" err="1"/>
              <a:t>Storytelling</a:t>
            </a:r>
            <a:r>
              <a:rPr lang="pl-PL" sz="1200" dirty="0"/>
              <a:t>. In: </a:t>
            </a:r>
            <a:r>
              <a:rPr lang="pl-PL" sz="1200" dirty="0" err="1"/>
              <a:t>González-Calero</a:t>
            </a:r>
            <a:r>
              <a:rPr lang="pl-PL" sz="1200" dirty="0"/>
              <a:t>, P., </a:t>
            </a:r>
            <a:r>
              <a:rPr lang="pl-PL" sz="1200" dirty="0" err="1"/>
              <a:t>Gómez-Martín</a:t>
            </a:r>
            <a:r>
              <a:rPr lang="pl-PL" sz="1200" dirty="0"/>
              <a:t>, M. (</a:t>
            </a:r>
            <a:r>
              <a:rPr lang="pl-PL" sz="1200" dirty="0" err="1"/>
              <a:t>eds</a:t>
            </a:r>
            <a:r>
              <a:rPr lang="pl-PL" sz="1200" dirty="0"/>
              <a:t>) </a:t>
            </a:r>
            <a:r>
              <a:rPr lang="pl-PL" sz="1200" dirty="0" err="1"/>
              <a:t>Artificial</a:t>
            </a:r>
            <a:r>
              <a:rPr lang="pl-PL" sz="1200" dirty="0"/>
              <a:t> </a:t>
            </a:r>
            <a:r>
              <a:rPr lang="pl-PL" sz="1200" dirty="0" err="1"/>
              <a:t>Intelligence</a:t>
            </a:r>
            <a:r>
              <a:rPr lang="pl-PL" sz="1200" dirty="0"/>
              <a:t> for </a:t>
            </a:r>
            <a:r>
              <a:rPr lang="pl-PL" sz="1200" dirty="0" err="1"/>
              <a:t>Computer</a:t>
            </a:r>
            <a:r>
              <a:rPr lang="pl-PL" sz="1200" dirty="0"/>
              <a:t> Games. Springer, New York, NY. </a:t>
            </a:r>
          </a:p>
          <a:p>
            <a:r>
              <a:rPr lang="pl-PL" sz="1200" dirty="0"/>
              <a:t>https://doi.org/10.1007/978-1-4419-8188-2_6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A82519-61D0-C0CB-5D02-55AE06BA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82" y="1484313"/>
            <a:ext cx="4203551" cy="318264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77E4B77-0F42-0659-386C-D01653F0712B}"/>
              </a:ext>
            </a:extLst>
          </p:cNvPr>
          <p:cNvSpPr txBox="1"/>
          <p:nvPr/>
        </p:nvSpPr>
        <p:spPr>
          <a:xfrm>
            <a:off x="4997326" y="5288340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Jeanne</a:t>
            </a:r>
            <a:r>
              <a:rPr lang="pl-PL" sz="1200" dirty="0"/>
              <a:t> H. </a:t>
            </a:r>
            <a:r>
              <a:rPr lang="pl-PL" sz="1200" dirty="0" err="1"/>
              <a:t>Brockmyer</a:t>
            </a:r>
            <a:r>
              <a:rPr lang="pl-PL" sz="1200" dirty="0"/>
              <a:t>, Christine M. Fox, Kathleen A. </a:t>
            </a:r>
            <a:r>
              <a:rPr lang="pl-PL" sz="1200" dirty="0" err="1"/>
              <a:t>Curtiss</a:t>
            </a:r>
            <a:r>
              <a:rPr lang="pl-PL" sz="1200" dirty="0"/>
              <a:t>, Evan </a:t>
            </a:r>
            <a:r>
              <a:rPr lang="pl-PL" sz="1200" dirty="0" err="1"/>
              <a:t>McBroom</a:t>
            </a:r>
            <a:r>
              <a:rPr lang="pl-PL" sz="1200" dirty="0"/>
              <a:t>, Kimberly M. </a:t>
            </a:r>
            <a:r>
              <a:rPr lang="pl-PL" sz="1200" dirty="0" err="1"/>
              <a:t>Burkhart</a:t>
            </a:r>
            <a:r>
              <a:rPr lang="pl-PL" sz="1200" dirty="0"/>
              <a:t>, </a:t>
            </a:r>
            <a:r>
              <a:rPr lang="pl-PL" sz="1200" dirty="0" err="1"/>
              <a:t>Jacquelyn</a:t>
            </a:r>
            <a:r>
              <a:rPr lang="pl-PL" sz="1200" dirty="0"/>
              <a:t> N. </a:t>
            </a:r>
            <a:r>
              <a:rPr lang="pl-PL" sz="1200" dirty="0" err="1"/>
              <a:t>Pidruzny</a:t>
            </a:r>
            <a:r>
              <a:rPr lang="pl-PL" sz="1200" dirty="0"/>
              <a:t>, The development of the Game Engagement </a:t>
            </a:r>
            <a:r>
              <a:rPr lang="pl-PL" sz="1200" dirty="0" err="1"/>
              <a:t>Questionnaire</a:t>
            </a:r>
            <a:r>
              <a:rPr lang="pl-PL" sz="1200" dirty="0"/>
              <a:t>: A </a:t>
            </a:r>
            <a:r>
              <a:rPr lang="pl-PL" sz="1200" dirty="0" err="1"/>
              <a:t>measure</a:t>
            </a:r>
            <a:r>
              <a:rPr lang="pl-PL" sz="1200" dirty="0"/>
              <a:t> of engagement in video </a:t>
            </a:r>
            <a:r>
              <a:rPr lang="pl-PL" sz="1200" dirty="0" err="1"/>
              <a:t>game-playing</a:t>
            </a:r>
            <a:r>
              <a:rPr lang="pl-PL" sz="1200" dirty="0"/>
              <a:t>, </a:t>
            </a:r>
            <a:r>
              <a:rPr lang="pl-PL" sz="1200" dirty="0" err="1"/>
              <a:t>Journal</a:t>
            </a:r>
            <a:r>
              <a:rPr lang="pl-PL" sz="1200" dirty="0"/>
              <a:t> of </a:t>
            </a:r>
            <a:r>
              <a:rPr lang="pl-PL" sz="1200" dirty="0" err="1"/>
              <a:t>Experimental</a:t>
            </a:r>
            <a:r>
              <a:rPr lang="pl-PL" sz="1200" dirty="0"/>
              <a:t> </a:t>
            </a:r>
            <a:r>
              <a:rPr lang="pl-PL" sz="1200" dirty="0" err="1"/>
              <a:t>Social</a:t>
            </a:r>
            <a:r>
              <a:rPr lang="pl-PL" sz="1200" dirty="0"/>
              <a:t> </a:t>
            </a:r>
            <a:r>
              <a:rPr lang="pl-PL" sz="1200" dirty="0" err="1"/>
              <a:t>Psychology</a:t>
            </a:r>
            <a:r>
              <a:rPr lang="pl-PL" sz="1200" dirty="0"/>
              <a:t>, Volume 45, </a:t>
            </a:r>
            <a:r>
              <a:rPr lang="pl-PL" sz="1200" dirty="0" err="1"/>
              <a:t>Issue</a:t>
            </a:r>
            <a:r>
              <a:rPr lang="pl-PL" sz="1200" dirty="0"/>
              <a:t> 4, 2009,</a:t>
            </a:r>
          </a:p>
          <a:p>
            <a:r>
              <a:rPr lang="pl-PL" sz="1200" dirty="0"/>
              <a:t>ISSN 0022-1031, https://doi.org/10.1016/j.jesp.2009.02.016.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427C692-5303-8466-ACB3-45A98C3FB663}"/>
              </a:ext>
            </a:extLst>
          </p:cNvPr>
          <p:cNvSpPr txBox="1"/>
          <p:nvPr/>
        </p:nvSpPr>
        <p:spPr>
          <a:xfrm>
            <a:off x="5861422" y="46669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Kwestionariusz GEQ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87EE285-2E08-51C1-DBF8-2CC1D3470088}"/>
              </a:ext>
            </a:extLst>
          </p:cNvPr>
          <p:cNvSpPr txBox="1"/>
          <p:nvPr/>
        </p:nvSpPr>
        <p:spPr>
          <a:xfrm>
            <a:off x="835262" y="5032482"/>
            <a:ext cx="3736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Fabuła przedstawiona za pomocą POP</a:t>
            </a:r>
          </a:p>
        </p:txBody>
      </p:sp>
    </p:spTree>
    <p:extLst>
      <p:ext uri="{BB962C8B-B14F-4D97-AF65-F5344CB8AC3E}">
        <p14:creationId xmlns:p14="http://schemas.microsoft.com/office/powerpoint/2010/main" val="121883293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Własny eksperyment (1/2)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EC8B2EE-DEEC-0CF6-F90A-D1FAFD31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76106"/>
            <a:ext cx="4092165" cy="225069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08D1E72-63AC-3A89-2373-A8AE74EC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529" y="2382762"/>
            <a:ext cx="3968321" cy="22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0520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24BCE178-53A9-C8A6-7497-3989A13687B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Własny eksperyment (2/2)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9805C16-D9B2-CDE8-242E-6868DB27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556792"/>
            <a:ext cx="4598138" cy="48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37518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350199D-12F3-2DE8-1A82-6D01E06AE4D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88913"/>
            <a:ext cx="8285163" cy="863600"/>
          </a:xfrm>
        </p:spPr>
        <p:txBody>
          <a:bodyPr/>
          <a:lstStyle/>
          <a:p>
            <a:r>
              <a:rPr lang="pl-PL" altLang="pl-PL" dirty="0"/>
              <a:t>Wyniki (1/2)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A01B2A-93FA-707B-6C97-97DFCBD9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12" y="1326535"/>
            <a:ext cx="4771456" cy="248689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2B4D6BF-59B6-C6F0-86C7-433FAAF5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876259"/>
            <a:ext cx="5258534" cy="298174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23A04FF-0F02-ED01-71C1-48D0D7F07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1326535"/>
            <a:ext cx="3172253" cy="24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86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Seminarium dyplomowe - prezka 2</Template>
  <TotalTime>75</TotalTime>
  <Words>571</Words>
  <Application>Microsoft Office PowerPoint</Application>
  <PresentationFormat>Pokaz na ekranie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Kajetan Pynka (254495)</dc:creator>
  <cp:lastModifiedBy>Kajetan Pynka</cp:lastModifiedBy>
  <cp:revision>15</cp:revision>
  <cp:lastPrinted>2017-02-27T13:04:48Z</cp:lastPrinted>
  <dcterms:created xsi:type="dcterms:W3CDTF">2024-05-22T12:01:36Z</dcterms:created>
  <dcterms:modified xsi:type="dcterms:W3CDTF">2024-05-23T15:22:10Z</dcterms:modified>
</cp:coreProperties>
</file>