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56" r:id="rId2"/>
    <p:sldId id="257" r:id="rId3"/>
    <p:sldId id="258" r:id="rId4"/>
    <p:sldId id="260" r:id="rId5"/>
    <p:sldId id="259" r:id="rId6"/>
    <p:sldId id="261" r:id="rId7"/>
    <p:sldId id="262" r:id="rId8"/>
    <p:sldId id="273" r:id="rId9"/>
    <p:sldId id="274" r:id="rId10"/>
    <p:sldId id="275" r:id="rId11"/>
    <p:sldId id="276" r:id="rId12"/>
    <p:sldId id="277" r:id="rId13"/>
    <p:sldId id="278" r:id="rId14"/>
    <p:sldId id="280" r:id="rId15"/>
    <p:sldId id="263" r:id="rId16"/>
    <p:sldId id="279" r:id="rId17"/>
    <p:sldId id="265" r:id="rId18"/>
    <p:sldId id="267" r:id="rId19"/>
    <p:sldId id="268" r:id="rId20"/>
    <p:sldId id="271" r:id="rId21"/>
    <p:sldId id="272" r:id="rId22"/>
    <p:sldId id="270" r:id="rId2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5E0130-7768-E759-9E88-0CE47FCA46A8}" v="473" dt="2024-03-11T12:14:02.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3" autoAdjust="0"/>
    <p:restoredTop sz="83079" autoAdjust="0"/>
  </p:normalViewPr>
  <p:slideViewPr>
    <p:cSldViewPr snapToGrid="0">
      <p:cViewPr varScale="1">
        <p:scale>
          <a:sx n="95" d="100"/>
          <a:sy n="95"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8396C-ABAC-4BA4-94EF-42561EB088F0}" type="datetimeFigureOut">
              <a:t>13.03.2024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69B06-4BC3-4E03-9360-64E433935D37}" type="slidenum">
              <a:t>‹#›</a:t>
            </a:fld>
            <a:endParaRPr lang="pl-PL"/>
          </a:p>
        </p:txBody>
      </p:sp>
    </p:spTree>
    <p:extLst>
      <p:ext uri="{BB962C8B-B14F-4D97-AF65-F5344CB8AC3E}">
        <p14:creationId xmlns:p14="http://schemas.microsoft.com/office/powerpoint/2010/main" val="376776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Markov_chai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62069B06-4BC3-4E03-9360-64E433935D37}" type="slidenum">
              <a:rPr lang="pl-PL" smtClean="0"/>
              <a:t>1</a:t>
            </a:fld>
            <a:endParaRPr lang="pl-PL"/>
          </a:p>
        </p:txBody>
      </p:sp>
    </p:spTree>
    <p:extLst>
      <p:ext uri="{BB962C8B-B14F-4D97-AF65-F5344CB8AC3E}">
        <p14:creationId xmlns:p14="http://schemas.microsoft.com/office/powerpoint/2010/main" val="254877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0" i="0" dirty="0">
                <a:effectLst/>
                <a:latin typeface="Arial" panose="020B0604020202020204" pitchFamily="34" charset="0"/>
              </a:rPr>
              <a:t>Some limitations of the GEQ should be noted. Samples for both</a:t>
            </a:r>
            <a:r>
              <a:rPr lang="pl-PL" b="0" i="0" dirty="0">
                <a:effectLst/>
                <a:latin typeface="Arial" panose="020B0604020202020204" pitchFamily="34" charset="0"/>
              </a:rPr>
              <a:t> </a:t>
            </a:r>
            <a:r>
              <a:rPr lang="en-US" b="0" i="0" dirty="0">
                <a:effectLst/>
                <a:latin typeface="Arial" panose="020B0604020202020204" pitchFamily="34" charset="0"/>
              </a:rPr>
              <a:t>studies were selected from one geographical area, with moderate</a:t>
            </a:r>
            <a:r>
              <a:rPr lang="pl-PL" b="0" i="0" dirty="0">
                <a:effectLst/>
                <a:latin typeface="Arial" panose="020B0604020202020204" pitchFamily="34" charset="0"/>
              </a:rPr>
              <a:t> </a:t>
            </a:r>
            <a:r>
              <a:rPr lang="en-US" b="0" i="0" dirty="0">
                <a:effectLst/>
                <a:latin typeface="Arial" panose="020B0604020202020204" pitchFamily="34" charset="0"/>
              </a:rPr>
              <a:t>ethnic diversity. Additional work is needed to determine how the</a:t>
            </a:r>
            <a:r>
              <a:rPr lang="pl-PL" b="0" i="0" dirty="0">
                <a:effectLst/>
                <a:latin typeface="Arial" panose="020B0604020202020204" pitchFamily="34" charset="0"/>
              </a:rPr>
              <a:t> </a:t>
            </a:r>
            <a:r>
              <a:rPr lang="en-US" b="0" i="0" dirty="0">
                <a:effectLst/>
                <a:latin typeface="Arial" panose="020B0604020202020204" pitchFamily="34" charset="0"/>
              </a:rPr>
              <a:t>GEQ performs with other samples, including more diverse ethnic</a:t>
            </a:r>
            <a:r>
              <a:rPr lang="pl-PL" b="0" i="0" dirty="0">
                <a:effectLst/>
                <a:latin typeface="Arial" panose="020B0604020202020204" pitchFamily="34" charset="0"/>
              </a:rPr>
              <a:t> </a:t>
            </a:r>
            <a:r>
              <a:rPr lang="en-US" b="0" i="0" dirty="0">
                <a:effectLst/>
                <a:latin typeface="Arial" panose="020B0604020202020204" pitchFamily="34" charset="0"/>
              </a:rPr>
              <a:t>and age groups, as well as with children and adults with previously</a:t>
            </a:r>
            <a:r>
              <a:rPr lang="pl-PL" b="0" i="0" dirty="0">
                <a:effectLst/>
                <a:latin typeface="Arial" panose="020B0604020202020204" pitchFamily="34" charset="0"/>
              </a:rPr>
              <a:t> </a:t>
            </a:r>
            <a:r>
              <a:rPr lang="en-US" b="0" i="0" dirty="0">
                <a:effectLst/>
                <a:latin typeface="Arial" panose="020B0604020202020204" pitchFamily="34" charset="0"/>
              </a:rPr>
              <a:t>identified aggressive behavioral problems. Given that only male</a:t>
            </a:r>
            <a:r>
              <a:rPr lang="pl-PL" b="0" i="0" dirty="0">
                <a:effectLst/>
                <a:latin typeface="Arial" panose="020B0604020202020204" pitchFamily="34" charset="0"/>
              </a:rPr>
              <a:t>s </a:t>
            </a:r>
            <a:r>
              <a:rPr lang="en-US" b="0" i="0" dirty="0">
                <a:effectLst/>
                <a:latin typeface="Arial" panose="020B0604020202020204" pitchFamily="34" charset="0"/>
              </a:rPr>
              <a:t>who play video games frequently participated in Study Two, it is</a:t>
            </a:r>
            <a:r>
              <a:rPr lang="pl-PL" b="0" i="0" dirty="0">
                <a:effectLst/>
                <a:latin typeface="Arial" panose="020B0604020202020204" pitchFamily="34" charset="0"/>
              </a:rPr>
              <a:t> </a:t>
            </a:r>
            <a:r>
              <a:rPr lang="en-US" b="0" i="0" dirty="0">
                <a:effectLst/>
                <a:latin typeface="Arial" panose="020B0604020202020204" pitchFamily="34" charset="0"/>
              </a:rPr>
              <a:t>likely that other individuals may respond differently to the behavioral challenge. </a:t>
            </a:r>
            <a:endParaRPr lang="pl-PL" dirty="0"/>
          </a:p>
        </p:txBody>
      </p:sp>
      <p:sp>
        <p:nvSpPr>
          <p:cNvPr id="4" name="Symbol zastępczy numeru slajdu 3"/>
          <p:cNvSpPr>
            <a:spLocks noGrp="1"/>
          </p:cNvSpPr>
          <p:nvPr>
            <p:ph type="sldNum" sz="quarter" idx="5"/>
          </p:nvPr>
        </p:nvSpPr>
        <p:spPr/>
        <p:txBody>
          <a:bodyPr/>
          <a:lstStyle/>
          <a:p>
            <a:fld id="{62069B06-4BC3-4E03-9360-64E433935D37}" type="slidenum">
              <a:rPr lang="pl-PL" smtClean="0"/>
              <a:t>16</a:t>
            </a:fld>
            <a:endParaRPr lang="pl-PL"/>
          </a:p>
        </p:txBody>
      </p:sp>
    </p:spTree>
    <p:extLst>
      <p:ext uri="{BB962C8B-B14F-4D97-AF65-F5344CB8AC3E}">
        <p14:creationId xmlns:p14="http://schemas.microsoft.com/office/powerpoint/2010/main" val="255716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85750" indent="-285750">
              <a:lnSpc>
                <a:spcPct val="110000"/>
              </a:lnSpc>
              <a:spcBef>
                <a:spcPts val="1000"/>
              </a:spcBef>
              <a:buFont typeface="Arial,Sans-Serif"/>
              <a:buChar char="•"/>
            </a:pPr>
            <a:r>
              <a:rPr lang="pl-PL" dirty="0"/>
              <a:t>Narracja i immersyjne doświadczenia w grach wideo stają się coraz ważniejsze dla graczy. Jednak tworzenie angażujących i spójnych historii pozostaje wyzwaniem dla deweloperów gier. </a:t>
            </a:r>
          </a:p>
          <a:p>
            <a:pPr marL="285750" indent="-285750">
              <a:lnSpc>
                <a:spcPct val="110000"/>
              </a:lnSpc>
              <a:spcBef>
                <a:spcPts val="1000"/>
              </a:spcBef>
              <a:buFont typeface="Arial,Sans-Serif"/>
              <a:buChar char="•"/>
            </a:pPr>
            <a:r>
              <a:rPr lang="pl-PL" dirty="0"/>
              <a:t>Wykorzystanie zaawansowanych technologii, takich jak duże modele językowe (LLM), może potencjalnie rozwiązać te problemy i podnieść jakość narracji w grach.</a:t>
            </a:r>
            <a:endParaRPr lang="pl-PL" dirty="0">
              <a:ea typeface="Calibri"/>
              <a:cs typeface="Calibri"/>
            </a:endParaRPr>
          </a:p>
          <a:p>
            <a:endParaRPr lang="en-US" dirty="0">
              <a:ea typeface="Calibri"/>
              <a:cs typeface="Calibri"/>
            </a:endParaRPr>
          </a:p>
        </p:txBody>
      </p:sp>
      <p:sp>
        <p:nvSpPr>
          <p:cNvPr id="4" name="Symbol zastępczy numeru slajdu 3"/>
          <p:cNvSpPr>
            <a:spLocks noGrp="1"/>
          </p:cNvSpPr>
          <p:nvPr>
            <p:ph type="sldNum" sz="quarter" idx="5"/>
          </p:nvPr>
        </p:nvSpPr>
        <p:spPr/>
        <p:txBody>
          <a:bodyPr/>
          <a:lstStyle/>
          <a:p>
            <a:fld id="{62069B06-4BC3-4E03-9360-64E433935D37}" type="slidenum">
              <a:t>3</a:t>
            </a:fld>
            <a:endParaRPr lang="pl-PL"/>
          </a:p>
        </p:txBody>
      </p:sp>
    </p:spTree>
    <p:extLst>
      <p:ext uri="{BB962C8B-B14F-4D97-AF65-F5344CB8AC3E}">
        <p14:creationId xmlns:p14="http://schemas.microsoft.com/office/powerpoint/2010/main" val="390037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ea typeface="Calibri"/>
              <a:cs typeface="Calibri"/>
            </a:endParaRPr>
          </a:p>
        </p:txBody>
      </p:sp>
      <p:sp>
        <p:nvSpPr>
          <p:cNvPr id="4" name="Symbol zastępczy numeru slajdu 3"/>
          <p:cNvSpPr>
            <a:spLocks noGrp="1"/>
          </p:cNvSpPr>
          <p:nvPr>
            <p:ph type="sldNum" sz="quarter" idx="5"/>
          </p:nvPr>
        </p:nvSpPr>
        <p:spPr/>
        <p:txBody>
          <a:bodyPr/>
          <a:lstStyle/>
          <a:p>
            <a:fld id="{62069B06-4BC3-4E03-9360-64E433935D37}" type="slidenum">
              <a:t>4</a:t>
            </a:fld>
            <a:endParaRPr lang="pl-PL"/>
          </a:p>
        </p:txBody>
      </p:sp>
    </p:spTree>
    <p:extLst>
      <p:ext uri="{BB962C8B-B14F-4D97-AF65-F5344CB8AC3E}">
        <p14:creationId xmlns:p14="http://schemas.microsoft.com/office/powerpoint/2010/main" val="270619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ea typeface="Calibri"/>
              <a:cs typeface="Calibri"/>
            </a:endParaRPr>
          </a:p>
        </p:txBody>
      </p:sp>
      <p:sp>
        <p:nvSpPr>
          <p:cNvPr id="4" name="Symbol zastępczy numeru slajdu 3"/>
          <p:cNvSpPr>
            <a:spLocks noGrp="1"/>
          </p:cNvSpPr>
          <p:nvPr>
            <p:ph type="sldNum" sz="quarter" idx="5"/>
          </p:nvPr>
        </p:nvSpPr>
        <p:spPr/>
        <p:txBody>
          <a:bodyPr/>
          <a:lstStyle/>
          <a:p>
            <a:fld id="{62069B06-4BC3-4E03-9360-64E433935D37}" type="slidenum">
              <a:t>5</a:t>
            </a:fld>
            <a:endParaRPr lang="pl-PL"/>
          </a:p>
        </p:txBody>
      </p:sp>
    </p:spTree>
    <p:extLst>
      <p:ext uri="{BB962C8B-B14F-4D97-AF65-F5344CB8AC3E}">
        <p14:creationId xmlns:p14="http://schemas.microsoft.com/office/powerpoint/2010/main" val="3540825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l" rtl="0"/>
            <a:r>
              <a:rPr lang="en-US" dirty="0">
                <a:effectLst/>
                <a:latin typeface="Arial" panose="020B0604020202020204" pitchFamily="34" charset="0"/>
              </a:rPr>
              <a:t>As detailed in The Complete History of Video Games [7], the first interactive video</a:t>
            </a:r>
            <a:r>
              <a:rPr lang="pl-PL" dirty="0">
                <a:effectLst/>
                <a:latin typeface="Arial" panose="020B0604020202020204" pitchFamily="34" charset="0"/>
              </a:rPr>
              <a:t> </a:t>
            </a:r>
            <a:r>
              <a:rPr lang="en-US" dirty="0">
                <a:effectLst/>
                <a:latin typeface="Arial" panose="020B0604020202020204" pitchFamily="34" charset="0"/>
              </a:rPr>
              <a:t>game was created in 1962 by MIT student Steve Russell. It was a space combat game</a:t>
            </a:r>
            <a:r>
              <a:rPr lang="pl-PL" dirty="0">
                <a:effectLst/>
                <a:latin typeface="Arial" panose="020B0604020202020204" pitchFamily="34" charset="0"/>
              </a:rPr>
              <a:t> </a:t>
            </a:r>
            <a:r>
              <a:rPr lang="en-US" dirty="0">
                <a:effectLst/>
                <a:latin typeface="Arial" panose="020B0604020202020204" pitchFamily="34" charset="0"/>
              </a:rPr>
              <a:t>aptly called </a:t>
            </a:r>
            <a:r>
              <a:rPr lang="en-US" dirty="0" err="1">
                <a:effectLst/>
                <a:latin typeface="Arial" panose="020B0604020202020204" pitchFamily="34" charset="0"/>
              </a:rPr>
              <a:t>Spacewar</a:t>
            </a:r>
            <a:r>
              <a:rPr lang="en-US" dirty="0">
                <a:effectLst/>
                <a:latin typeface="Arial" panose="020B0604020202020204" pitchFamily="34" charset="0"/>
              </a:rPr>
              <a:t> [20], where two player-controlled spaceships fought against</a:t>
            </a:r>
            <a:r>
              <a:rPr lang="pl-PL" dirty="0">
                <a:effectLst/>
                <a:latin typeface="Arial" panose="020B0604020202020204" pitchFamily="34" charset="0"/>
              </a:rPr>
              <a:t> </a:t>
            </a:r>
            <a:r>
              <a:rPr lang="en-US" dirty="0">
                <a:effectLst/>
                <a:latin typeface="Arial" panose="020B0604020202020204" pitchFamily="34" charset="0"/>
              </a:rPr>
              <a:t>each other around the gravity well of a star. This was the most basic of games by</a:t>
            </a:r>
            <a:r>
              <a:rPr lang="pl-PL" dirty="0">
                <a:effectLst/>
                <a:latin typeface="Arial" panose="020B0604020202020204" pitchFamily="34" charset="0"/>
              </a:rPr>
              <a:t> </a:t>
            </a:r>
            <a:r>
              <a:rPr lang="en-US" dirty="0">
                <a:effectLst/>
                <a:latin typeface="Arial" panose="020B0604020202020204" pitchFamily="34" charset="0"/>
              </a:rPr>
              <a:t>today’s standards, but it was revolutionary at the time, and paved the way for a lot of</a:t>
            </a:r>
            <a:r>
              <a:rPr lang="pl-PL" dirty="0">
                <a:effectLst/>
                <a:latin typeface="Arial" panose="020B0604020202020204" pitchFamily="34" charset="0"/>
              </a:rPr>
              <a:t> </a:t>
            </a:r>
            <a:r>
              <a:rPr lang="en-US" dirty="0">
                <a:effectLst/>
                <a:latin typeface="Arial" panose="020B0604020202020204" pitchFamily="34" charset="0"/>
              </a:rPr>
              <a:t>development in the field of computer science and programming. </a:t>
            </a:r>
            <a:endParaRPr lang="pl-PL" dirty="0">
              <a:effectLst/>
              <a:latin typeface="Arial" panose="020B0604020202020204" pitchFamily="34" charset="0"/>
            </a:endParaRPr>
          </a:p>
          <a:p>
            <a:pPr algn="l" rtl="0"/>
            <a:endParaRPr lang="pl-PL" dirty="0">
              <a:effectLst/>
              <a:latin typeface="Arial" panose="020B0604020202020204" pitchFamily="34" charset="0"/>
            </a:endParaRPr>
          </a:p>
          <a:p>
            <a:pPr algn="l" rtl="0"/>
            <a:r>
              <a:rPr lang="en-US" dirty="0">
                <a:effectLst/>
                <a:latin typeface="Arial" panose="020B0604020202020204" pitchFamily="34" charset="0"/>
              </a:rPr>
              <a:t>Though this game</a:t>
            </a:r>
            <a:r>
              <a:rPr lang="pl-PL" dirty="0">
                <a:effectLst/>
                <a:latin typeface="Arial" panose="020B0604020202020204" pitchFamily="34" charset="0"/>
              </a:rPr>
              <a:t> </a:t>
            </a:r>
            <a:r>
              <a:rPr lang="en-US" dirty="0">
                <a:effectLst/>
                <a:latin typeface="Arial" panose="020B0604020202020204" pitchFamily="34" charset="0"/>
              </a:rPr>
              <a:t>was developed openly by community members over the following years, it wasn’t</a:t>
            </a:r>
            <a:r>
              <a:rPr lang="pl-PL" dirty="0">
                <a:effectLst/>
                <a:latin typeface="Arial" panose="020B0604020202020204" pitchFamily="34" charset="0"/>
              </a:rPr>
              <a:t> </a:t>
            </a:r>
            <a:r>
              <a:rPr lang="en-US" dirty="0">
                <a:effectLst/>
                <a:latin typeface="Arial" panose="020B0604020202020204" pitchFamily="34" charset="0"/>
              </a:rPr>
              <a:t>until almost a decade later in 1971, that it became the first arcade machine (released</a:t>
            </a:r>
            <a:r>
              <a:rPr lang="pl-PL" dirty="0">
                <a:effectLst/>
                <a:latin typeface="Arial" panose="020B0604020202020204" pitchFamily="34" charset="0"/>
              </a:rPr>
              <a:t> </a:t>
            </a:r>
            <a:r>
              <a:rPr lang="en-US" dirty="0">
                <a:effectLst/>
                <a:latin typeface="Arial" panose="020B0604020202020204" pitchFamily="34" charset="0"/>
              </a:rPr>
              <a:t>as Computer Space [21] by Nutting Associates). </a:t>
            </a:r>
            <a:endParaRPr lang="pl-PL" dirty="0">
              <a:effectLst/>
              <a:latin typeface="Arial" panose="020B0604020202020204" pitchFamily="34" charset="0"/>
            </a:endParaRPr>
          </a:p>
          <a:p>
            <a:pPr algn="l" rtl="0"/>
            <a:endParaRPr lang="pl-PL" dirty="0">
              <a:effectLst/>
              <a:latin typeface="Arial" panose="020B0604020202020204" pitchFamily="34" charset="0"/>
            </a:endParaRPr>
          </a:p>
          <a:p>
            <a:pPr algn="l" rtl="0"/>
            <a:r>
              <a:rPr lang="en-US" dirty="0">
                <a:effectLst/>
                <a:latin typeface="Arial" panose="020B0604020202020204" pitchFamily="34" charset="0"/>
              </a:rPr>
              <a:t>A year later Atari was formed by</a:t>
            </a:r>
            <a:r>
              <a:rPr lang="pl-PL" dirty="0">
                <a:effectLst/>
                <a:latin typeface="Arial" panose="020B0604020202020204" pitchFamily="34" charset="0"/>
              </a:rPr>
              <a:t> </a:t>
            </a:r>
            <a:r>
              <a:rPr lang="en-US" dirty="0">
                <a:effectLst/>
                <a:latin typeface="Arial" panose="020B0604020202020204" pitchFamily="34" charset="0"/>
              </a:rPr>
              <a:t>Nolan Bushnell, who headed the development of Computer Space, and Pong [22] was</a:t>
            </a:r>
            <a:r>
              <a:rPr lang="pl-PL" dirty="0">
                <a:effectLst/>
                <a:latin typeface="Arial" panose="020B0604020202020204" pitchFamily="34" charset="0"/>
              </a:rPr>
              <a:t> </a:t>
            </a:r>
            <a:r>
              <a:rPr lang="en-US" dirty="0">
                <a:effectLst/>
                <a:latin typeface="Arial" panose="020B0604020202020204" pitchFamily="34" charset="0"/>
              </a:rPr>
              <a:t>created by Atari engineer Al Alcorn.</a:t>
            </a:r>
            <a:r>
              <a:rPr lang="en-US" b="0" i="0" dirty="0">
                <a:effectLst/>
                <a:latin typeface="Arial" panose="020B0604020202020204" pitchFamily="34" charset="0"/>
              </a:rPr>
              <a:t> </a:t>
            </a:r>
            <a:endParaRPr lang="pl-PL" b="0" i="0" dirty="0">
              <a:effectLst/>
              <a:latin typeface="Arial" panose="020B0604020202020204" pitchFamily="34" charset="0"/>
            </a:endParaRPr>
          </a:p>
          <a:p>
            <a:pPr algn="l" rtl="0"/>
            <a:endParaRPr lang="pl-PL" b="0" i="0" dirty="0">
              <a:effectLst/>
              <a:latin typeface="Arial" panose="020B0604020202020204" pitchFamily="34" charset="0"/>
            </a:endParaRPr>
          </a:p>
          <a:p>
            <a:pPr algn="l" rtl="0"/>
            <a:r>
              <a:rPr lang="en-US" b="0" i="0" dirty="0">
                <a:effectLst/>
                <a:latin typeface="Arial" panose="020B0604020202020204" pitchFamily="34" charset="0"/>
              </a:rPr>
              <a:t>The first home videogame system was the Odyssey, created by Magnavox in</a:t>
            </a:r>
            <a:r>
              <a:rPr lang="pl-PL" b="0" i="0" dirty="0">
                <a:effectLst/>
                <a:latin typeface="Arial" panose="020B0604020202020204" pitchFamily="34" charset="0"/>
              </a:rPr>
              <a:t> </a:t>
            </a:r>
            <a:r>
              <a:rPr lang="en-US" b="0" i="0" dirty="0">
                <a:effectLst/>
                <a:latin typeface="Arial" panose="020B0604020202020204" pitchFamily="34" charset="0"/>
              </a:rPr>
              <a:t>1972, which could be plugged into a television, and came with several games</a:t>
            </a:r>
            <a:r>
              <a:rPr lang="pl-PL" b="0" i="0" dirty="0">
                <a:effectLst/>
                <a:latin typeface="Arial" panose="020B0604020202020204" pitchFamily="34" charset="0"/>
              </a:rPr>
              <a:t> </a:t>
            </a:r>
            <a:r>
              <a:rPr lang="en-US" b="0" i="0" dirty="0">
                <a:effectLst/>
                <a:latin typeface="Arial" panose="020B0604020202020204" pitchFamily="34" charset="0"/>
              </a:rPr>
              <a:t>including Tennis [23] and Ski [24]. </a:t>
            </a:r>
            <a:endParaRPr lang="pl-PL" b="0" i="0" dirty="0">
              <a:effectLst/>
              <a:latin typeface="Arial" panose="020B0604020202020204" pitchFamily="34" charset="0"/>
            </a:endParaRPr>
          </a:p>
          <a:p>
            <a:pPr algn="l" rtl="0"/>
            <a:endParaRPr lang="pl-PL" b="0" i="0" dirty="0">
              <a:effectLst/>
              <a:latin typeface="Arial" panose="020B0604020202020204" pitchFamily="34" charset="0"/>
            </a:endParaRPr>
          </a:p>
          <a:p>
            <a:pPr algn="l" rtl="0"/>
            <a:r>
              <a:rPr lang="en-US" b="0" i="0" dirty="0">
                <a:effectLst/>
                <a:latin typeface="Arial" panose="020B0604020202020204" pitchFamily="34" charset="0"/>
              </a:rPr>
              <a:t>Three years later, Atari created a Pong unit for</a:t>
            </a:r>
            <a:r>
              <a:rPr lang="pl-PL" b="0" i="0" dirty="0">
                <a:effectLst/>
                <a:latin typeface="Arial" panose="020B0604020202020204" pitchFamily="34" charset="0"/>
              </a:rPr>
              <a:t> </a:t>
            </a:r>
            <a:r>
              <a:rPr lang="en-US" b="0" i="0" dirty="0">
                <a:effectLst/>
                <a:latin typeface="Arial" panose="020B0604020202020204" pitchFamily="34" charset="0"/>
              </a:rPr>
              <a:t>home use as well. In 1977, a series of LED-based handheld games were released by</a:t>
            </a:r>
            <a:r>
              <a:rPr lang="pl-PL" b="0" i="0" dirty="0">
                <a:effectLst/>
                <a:latin typeface="Arial" panose="020B0604020202020204" pitchFamily="34" charset="0"/>
              </a:rPr>
              <a:t> </a:t>
            </a:r>
            <a:r>
              <a:rPr lang="en-US" b="0" i="0" dirty="0">
                <a:effectLst/>
                <a:latin typeface="Arial" panose="020B0604020202020204" pitchFamily="34" charset="0"/>
              </a:rPr>
              <a:t>Mattel. From this point, the development of the industry speeds up rapidly, with the</a:t>
            </a:r>
            <a:br>
              <a:rPr lang="en-US" b="0" i="0" dirty="0">
                <a:effectLst/>
                <a:latin typeface="Arial" panose="020B0604020202020204" pitchFamily="34" charset="0"/>
              </a:rPr>
            </a:br>
            <a:r>
              <a:rPr lang="en-US" b="0" i="0" dirty="0">
                <a:effectLst/>
                <a:latin typeface="Arial" panose="020B0604020202020204" pitchFamily="34" charset="0"/>
              </a:rPr>
              <a:t>main companies like Nintendo, Atari, Sega, Namco, and others start developing</a:t>
            </a:r>
            <a:r>
              <a:rPr lang="pl-PL" b="0" i="0" dirty="0">
                <a:effectLst/>
                <a:latin typeface="Arial" panose="020B0604020202020204" pitchFamily="34" charset="0"/>
              </a:rPr>
              <a:t> </a:t>
            </a:r>
            <a:r>
              <a:rPr lang="en-US" b="0" i="0" dirty="0">
                <a:effectLst/>
                <a:latin typeface="Arial" panose="020B0604020202020204" pitchFamily="34" charset="0"/>
              </a:rPr>
              <a:t>games and systems at a higher rate. </a:t>
            </a:r>
            <a:endParaRPr lang="pl-PL" b="0" i="0" dirty="0">
              <a:effectLst/>
              <a:latin typeface="Arial" panose="020B0604020202020204" pitchFamily="34" charset="0"/>
            </a:endParaRPr>
          </a:p>
          <a:p>
            <a:pPr algn="l" rtl="0"/>
            <a:endParaRPr lang="pl-PL" b="0" i="0" dirty="0">
              <a:effectLst/>
              <a:latin typeface="Arial" panose="020B0604020202020204" pitchFamily="34" charset="0"/>
            </a:endParaRPr>
          </a:p>
          <a:p>
            <a:pPr algn="l" rtl="0"/>
            <a:r>
              <a:rPr lang="en-US" b="0" i="0" dirty="0">
                <a:effectLst/>
                <a:latin typeface="Arial" panose="020B0604020202020204" pitchFamily="34" charset="0"/>
              </a:rPr>
              <a:t>During this time arcades were doing extremely</a:t>
            </a:r>
            <a:r>
              <a:rPr lang="pl-PL" b="0" i="0" dirty="0">
                <a:effectLst/>
                <a:latin typeface="Arial" panose="020B0604020202020204" pitchFamily="34" charset="0"/>
              </a:rPr>
              <a:t> </a:t>
            </a:r>
            <a:r>
              <a:rPr lang="en-US" b="0" i="0" dirty="0">
                <a:effectLst/>
                <a:latin typeface="Arial" panose="020B0604020202020204" pitchFamily="34" charset="0"/>
              </a:rPr>
              <a:t>well, with Pacman [25] being released in 1980, which would go on to sell 300,000 units</a:t>
            </a:r>
            <a:r>
              <a:rPr lang="pl-PL" b="0" i="0" dirty="0">
                <a:effectLst/>
                <a:latin typeface="Arial" panose="020B0604020202020204" pitchFamily="34" charset="0"/>
              </a:rPr>
              <a:t> </a:t>
            </a:r>
            <a:r>
              <a:rPr lang="en-US" b="0" i="0" dirty="0">
                <a:effectLst/>
                <a:latin typeface="Arial" panose="020B0604020202020204" pitchFamily="34" charset="0"/>
              </a:rPr>
              <a:t>worldwide. </a:t>
            </a:r>
            <a:endParaRPr lang="pl-PL" b="0" i="0" dirty="0">
              <a:effectLst/>
              <a:latin typeface="Arial" panose="020B0604020202020204" pitchFamily="34" charset="0"/>
            </a:endParaRPr>
          </a:p>
          <a:p>
            <a:pPr algn="l" rtl="0"/>
            <a:endParaRPr lang="pl-PL" b="0" i="0" dirty="0">
              <a:effectLst/>
              <a:latin typeface="Arial" panose="020B0604020202020204" pitchFamily="34" charset="0"/>
            </a:endParaRPr>
          </a:p>
          <a:p>
            <a:pPr algn="l" rtl="0"/>
            <a:r>
              <a:rPr lang="en-US" b="0" i="0" dirty="0">
                <a:effectLst/>
                <a:latin typeface="Arial" panose="020B0604020202020204" pitchFamily="34" charset="0"/>
              </a:rPr>
              <a:t>1986 saw the release of the Nintendo NES, the Sega Master System, and the</a:t>
            </a:r>
            <a:r>
              <a:rPr lang="pl-PL" b="0" i="0" dirty="0">
                <a:effectLst/>
                <a:latin typeface="Arial" panose="020B0604020202020204" pitchFamily="34" charset="0"/>
              </a:rPr>
              <a:t> </a:t>
            </a:r>
            <a:r>
              <a:rPr lang="en-US" b="0" i="0" dirty="0">
                <a:effectLst/>
                <a:latin typeface="Arial" panose="020B0604020202020204" pitchFamily="34" charset="0"/>
              </a:rPr>
              <a:t>Atari 7800, which were all very successful. </a:t>
            </a:r>
            <a:endParaRPr lang="pl-PL" b="0" i="0" dirty="0">
              <a:effectLst/>
              <a:latin typeface="Arial" panose="020B0604020202020204" pitchFamily="34" charset="0"/>
            </a:endParaRPr>
          </a:p>
          <a:p>
            <a:pPr algn="l" rtl="0"/>
            <a:endParaRPr lang="pl-PL" b="0" i="0" dirty="0">
              <a:effectLst/>
              <a:latin typeface="Arial" panose="020B0604020202020204" pitchFamily="34" charset="0"/>
            </a:endParaRPr>
          </a:p>
          <a:p>
            <a:pPr algn="l" rtl="0"/>
            <a:r>
              <a:rPr lang="en-US" b="0" i="0" dirty="0">
                <a:effectLst/>
                <a:latin typeface="Arial" panose="020B0604020202020204" pitchFamily="34" charset="0"/>
              </a:rPr>
              <a:t>During the 90s, PC gaming started to</a:t>
            </a:r>
            <a:r>
              <a:rPr lang="pl-PL" b="0" i="0" dirty="0">
                <a:effectLst/>
                <a:latin typeface="Arial" panose="020B0604020202020204" pitchFamily="34" charset="0"/>
              </a:rPr>
              <a:t> </a:t>
            </a:r>
            <a:r>
              <a:rPr lang="en-US" b="0" i="0" dirty="0">
                <a:effectLst/>
                <a:latin typeface="Arial" panose="020B0604020202020204" pitchFamily="34" charset="0"/>
              </a:rPr>
              <a:t>become prominent with games like Doom [26], and new consoles were introduced,</a:t>
            </a:r>
            <a:r>
              <a:rPr lang="pl-PL" b="0" i="0" dirty="0">
                <a:effectLst/>
                <a:latin typeface="Arial" panose="020B0604020202020204" pitchFamily="34" charset="0"/>
              </a:rPr>
              <a:t> </a:t>
            </a:r>
            <a:r>
              <a:rPr lang="en-US" b="0" i="0" dirty="0">
                <a:effectLst/>
                <a:latin typeface="Arial" panose="020B0604020202020204" pitchFamily="34" charset="0"/>
              </a:rPr>
              <a:t>including Sony’s PlayStation and the Nintendo 64. The late 90s brought a new trend in</a:t>
            </a:r>
            <a:r>
              <a:rPr lang="pl-PL" b="0" i="0" dirty="0">
                <a:effectLst/>
                <a:latin typeface="Arial" panose="020B0604020202020204" pitchFamily="34" charset="0"/>
              </a:rPr>
              <a:t> </a:t>
            </a:r>
            <a:r>
              <a:rPr lang="en-US" b="0" i="0" dirty="0">
                <a:effectLst/>
                <a:latin typeface="Arial" panose="020B0604020202020204" pitchFamily="34" charset="0"/>
              </a:rPr>
              <a:t>handheld games with popular titles like Pokémon [27]. </a:t>
            </a:r>
            <a:endParaRPr lang="en-US" dirty="0">
              <a:effectLst/>
            </a:endParaRPr>
          </a:p>
        </p:txBody>
      </p:sp>
      <p:sp>
        <p:nvSpPr>
          <p:cNvPr id="4" name="Symbol zastępczy numeru slajdu 3"/>
          <p:cNvSpPr>
            <a:spLocks noGrp="1"/>
          </p:cNvSpPr>
          <p:nvPr>
            <p:ph type="sldNum" sz="quarter" idx="5"/>
          </p:nvPr>
        </p:nvSpPr>
        <p:spPr/>
        <p:txBody>
          <a:bodyPr/>
          <a:lstStyle/>
          <a:p>
            <a:fld id="{62069B06-4BC3-4E03-9360-64E433935D37}" type="slidenum">
              <a:rPr lang="pl-PL" smtClean="0"/>
              <a:t>6</a:t>
            </a:fld>
            <a:endParaRPr lang="pl-PL"/>
          </a:p>
        </p:txBody>
      </p:sp>
    </p:spTree>
    <p:extLst>
      <p:ext uri="{BB962C8B-B14F-4D97-AF65-F5344CB8AC3E}">
        <p14:creationId xmlns:p14="http://schemas.microsoft.com/office/powerpoint/2010/main" val="57951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62069B06-4BC3-4E03-9360-64E433935D37}" type="slidenum">
              <a:rPr lang="pl-PL" smtClean="0"/>
              <a:t>7</a:t>
            </a:fld>
            <a:endParaRPr lang="pl-PL"/>
          </a:p>
        </p:txBody>
      </p:sp>
    </p:spTree>
    <p:extLst>
      <p:ext uri="{BB962C8B-B14F-4D97-AF65-F5344CB8AC3E}">
        <p14:creationId xmlns:p14="http://schemas.microsoft.com/office/powerpoint/2010/main" val="4261413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62069B06-4BC3-4E03-9360-64E433935D37}" type="slidenum">
              <a:rPr lang="pl-PL" smtClean="0"/>
              <a:t>8</a:t>
            </a:fld>
            <a:endParaRPr lang="pl-PL"/>
          </a:p>
        </p:txBody>
      </p:sp>
    </p:spTree>
    <p:extLst>
      <p:ext uri="{BB962C8B-B14F-4D97-AF65-F5344CB8AC3E}">
        <p14:creationId xmlns:p14="http://schemas.microsoft.com/office/powerpoint/2010/main" val="1705481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D3CFCA"/>
                </a:solidFill>
                <a:effectLst/>
                <a:latin typeface="Arial" panose="020B0604020202020204" pitchFamily="34" charset="0"/>
                <a:hlinkClick r:id="rId3"/>
              </a:rPr>
              <a:t>A </a:t>
            </a:r>
            <a:r>
              <a:rPr lang="en-US" b="1" i="0" u="none" strike="noStrike" dirty="0">
                <a:solidFill>
                  <a:srgbClr val="D3CFCA"/>
                </a:solidFill>
                <a:effectLst/>
                <a:latin typeface="Arial" panose="020B0604020202020204" pitchFamily="34" charset="0"/>
                <a:hlinkClick r:id="rId3"/>
              </a:rPr>
              <a:t>Markov chain</a:t>
            </a:r>
            <a:r>
              <a:rPr lang="en-US" b="0" i="0" u="none" strike="noStrike" dirty="0">
                <a:solidFill>
                  <a:srgbClr val="D3CFCA"/>
                </a:solidFill>
                <a:effectLst/>
                <a:latin typeface="Arial" panose="020B0604020202020204" pitchFamily="34" charset="0"/>
                <a:hlinkClick r:id="rId3"/>
              </a:rPr>
              <a:t> or </a:t>
            </a:r>
            <a:r>
              <a:rPr lang="en-US" b="1" i="0" u="none" strike="noStrike" dirty="0">
                <a:solidFill>
                  <a:srgbClr val="D3CFCA"/>
                </a:solidFill>
                <a:effectLst/>
                <a:latin typeface="Arial" panose="020B0604020202020204" pitchFamily="34" charset="0"/>
                <a:hlinkClick r:id="rId3"/>
              </a:rPr>
              <a:t>Markov process</a:t>
            </a:r>
            <a:r>
              <a:rPr lang="en-US" b="0" i="0" u="none" strike="noStrike" dirty="0">
                <a:solidFill>
                  <a:srgbClr val="D3CFCA"/>
                </a:solidFill>
                <a:effectLst/>
                <a:latin typeface="Arial" panose="020B0604020202020204" pitchFamily="34" charset="0"/>
                <a:hlinkClick r:id="rId3"/>
              </a:rPr>
              <a:t> is a stochastic model describing a sequence of possible events in which the probability of each event depends only on the state attained in the previous event</a:t>
            </a:r>
          </a:p>
          <a:p>
            <a:endParaRPr lang="pl-PL" dirty="0"/>
          </a:p>
          <a:p>
            <a:r>
              <a:rPr lang="en-US" b="0" i="0" dirty="0">
                <a:solidFill>
                  <a:srgbClr val="D3CFCA"/>
                </a:solidFill>
                <a:effectLst/>
                <a:latin typeface="Arial" panose="020B0604020202020204" pitchFamily="34" charset="0"/>
              </a:rPr>
              <a:t>Markov decision processes are an extension of </a:t>
            </a:r>
            <a:r>
              <a:rPr lang="en-US" b="0" i="0" u="none" strike="noStrike" dirty="0">
                <a:solidFill>
                  <a:srgbClr val="5C98D6"/>
                </a:solidFill>
                <a:effectLst/>
                <a:latin typeface="Arial" panose="020B0604020202020204" pitchFamily="34" charset="0"/>
                <a:hlinkClick r:id="rId3" tooltip="Markov chain"/>
              </a:rPr>
              <a:t>Markov chains</a:t>
            </a:r>
            <a:r>
              <a:rPr lang="en-US" b="0" i="0" dirty="0">
                <a:solidFill>
                  <a:srgbClr val="D3CFCA"/>
                </a:solidFill>
                <a:effectLst/>
                <a:latin typeface="Arial" panose="020B0604020202020204" pitchFamily="34" charset="0"/>
              </a:rPr>
              <a:t>; the difference is the addition of actions (allowing choice) and rewards (giving motivation). Conversely, if only one action exists for each state (e.g. "wait") and all rewards are the same (e.g. "zero"), a Markov decision process reduces to a Markov chain.</a:t>
            </a:r>
            <a:endParaRPr lang="pl-PL" dirty="0"/>
          </a:p>
        </p:txBody>
      </p:sp>
      <p:sp>
        <p:nvSpPr>
          <p:cNvPr id="4" name="Symbol zastępczy numeru slajdu 3"/>
          <p:cNvSpPr>
            <a:spLocks noGrp="1"/>
          </p:cNvSpPr>
          <p:nvPr>
            <p:ph type="sldNum" sz="quarter" idx="5"/>
          </p:nvPr>
        </p:nvSpPr>
        <p:spPr/>
        <p:txBody>
          <a:bodyPr/>
          <a:lstStyle/>
          <a:p>
            <a:fld id="{62069B06-4BC3-4E03-9360-64E433935D37}" type="slidenum">
              <a:rPr lang="pl-PL" smtClean="0"/>
              <a:t>12</a:t>
            </a:fld>
            <a:endParaRPr lang="pl-PL"/>
          </a:p>
        </p:txBody>
      </p:sp>
    </p:spTree>
    <p:extLst>
      <p:ext uri="{BB962C8B-B14F-4D97-AF65-F5344CB8AC3E}">
        <p14:creationId xmlns:p14="http://schemas.microsoft.com/office/powerpoint/2010/main" val="791700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dirty="0">
                <a:effectLst/>
                <a:latin typeface="Arial" panose="020B0604020202020204" pitchFamily="34" charset="0"/>
              </a:rPr>
              <a:t>T</a:t>
            </a:r>
            <a:r>
              <a:rPr lang="en-US" b="0" i="0" dirty="0">
                <a:effectLst/>
                <a:latin typeface="Arial" panose="020B0604020202020204" pitchFamily="34" charset="0"/>
              </a:rPr>
              <a:t>he four factors were easily interpreted: </a:t>
            </a:r>
            <a:endParaRPr lang="pl-PL" b="0" i="0" dirty="0">
              <a:effectLst/>
              <a:latin typeface="Arial" panose="020B0604020202020204" pitchFamily="34" charset="0"/>
            </a:endParaRPr>
          </a:p>
          <a:p>
            <a:pPr marL="171450" indent="-171450">
              <a:buFontTx/>
              <a:buChar char="-"/>
            </a:pPr>
            <a:r>
              <a:rPr lang="en-US" b="0" i="0" dirty="0">
                <a:effectLst/>
                <a:latin typeface="Arial" panose="020B0604020202020204" pitchFamily="34" charset="0"/>
              </a:rPr>
              <a:t>The first, labeled narrative</a:t>
            </a:r>
            <a:r>
              <a:rPr lang="pl-PL" b="0" i="0" dirty="0">
                <a:effectLst/>
                <a:latin typeface="Arial" panose="020B0604020202020204" pitchFamily="34" charset="0"/>
              </a:rPr>
              <a:t> </a:t>
            </a:r>
            <a:r>
              <a:rPr lang="en-US" b="0" i="0" dirty="0">
                <a:effectLst/>
                <a:latin typeface="Arial" panose="020B0604020202020204" pitchFamily="34" charset="0"/>
              </a:rPr>
              <a:t>understanding, </a:t>
            </a:r>
            <a:r>
              <a:rPr lang="en-US" b="0" i="0" dirty="0" err="1">
                <a:effectLst/>
                <a:latin typeface="Arial" panose="020B0604020202020204" pitchFamily="34" charset="0"/>
              </a:rPr>
              <a:t>containes</a:t>
            </a:r>
            <a:r>
              <a:rPr lang="en-US" b="0" i="0" dirty="0">
                <a:effectLst/>
                <a:latin typeface="Arial" panose="020B0604020202020204" pitchFamily="34" charset="0"/>
              </a:rPr>
              <a:t> narrative realism and cognitive perspective taking</a:t>
            </a:r>
            <a:r>
              <a:rPr lang="pl-PL" b="0" i="0" dirty="0">
                <a:effectLst/>
                <a:latin typeface="Arial" panose="020B0604020202020204" pitchFamily="34" charset="0"/>
              </a:rPr>
              <a:t> </a:t>
            </a:r>
            <a:r>
              <a:rPr lang="en-US" b="0" i="0" dirty="0">
                <a:effectLst/>
                <a:latin typeface="Arial" panose="020B0604020202020204" pitchFamily="34" charset="0"/>
              </a:rPr>
              <a:t>items, and describes how viewers make sense of or understand the narrative.</a:t>
            </a:r>
            <a:endParaRPr lang="pl-PL" dirty="0"/>
          </a:p>
          <a:p>
            <a:pPr marL="171450" indent="-171450">
              <a:buFontTx/>
              <a:buChar char="-"/>
            </a:pPr>
            <a:r>
              <a:rPr lang="en-US" b="0" i="0" dirty="0">
                <a:effectLst/>
                <a:latin typeface="Arial" panose="020B0604020202020204" pitchFamily="34" charset="0"/>
              </a:rPr>
              <a:t>The second factor, labeled attentional focus, describes viewers’ focus on</a:t>
            </a:r>
            <a:r>
              <a:rPr lang="pl-PL" b="0" i="0" dirty="0">
                <a:effectLst/>
                <a:latin typeface="Arial" panose="020B0604020202020204" pitchFamily="34" charset="0"/>
              </a:rPr>
              <a:t> </a:t>
            </a:r>
            <a:r>
              <a:rPr lang="en-US" b="0" i="0" dirty="0">
                <a:effectLst/>
                <a:latin typeface="Arial" panose="020B0604020202020204" pitchFamily="34" charset="0"/>
              </a:rPr>
              <a:t>or distraction from the program. </a:t>
            </a:r>
            <a:endParaRPr lang="pl-PL" b="0" i="0" dirty="0">
              <a:effectLst/>
              <a:latin typeface="Arial" panose="020B0604020202020204" pitchFamily="34" charset="0"/>
            </a:endParaRPr>
          </a:p>
          <a:p>
            <a:pPr marL="171450" indent="-171450">
              <a:buFontTx/>
              <a:buChar char="-"/>
            </a:pPr>
            <a:r>
              <a:rPr lang="en-US" b="0" i="0" dirty="0">
                <a:effectLst/>
                <a:latin typeface="Arial" panose="020B0604020202020204" pitchFamily="34" charset="0"/>
              </a:rPr>
              <a:t>The third, labeled emotional engagement,</a:t>
            </a:r>
            <a:r>
              <a:rPr lang="pl-PL" b="0" i="0" dirty="0">
                <a:effectLst/>
                <a:latin typeface="Arial" panose="020B0604020202020204" pitchFamily="34" charset="0"/>
              </a:rPr>
              <a:t> </a:t>
            </a:r>
            <a:r>
              <a:rPr lang="en-US" b="0" i="0" dirty="0">
                <a:effectLst/>
                <a:latin typeface="Arial" panose="020B0604020202020204" pitchFamily="34" charset="0"/>
              </a:rPr>
              <a:t>concerns emotions viewers have with respect to characters, either feeling</a:t>
            </a:r>
            <a:r>
              <a:rPr lang="pl-PL" b="0" i="0" dirty="0">
                <a:effectLst/>
                <a:latin typeface="Arial" panose="020B0604020202020204" pitchFamily="34" charset="0"/>
              </a:rPr>
              <a:t> </a:t>
            </a:r>
            <a:r>
              <a:rPr lang="en-US" b="0" i="0" dirty="0">
                <a:effectLst/>
                <a:latin typeface="Arial" panose="020B0604020202020204" pitchFamily="34" charset="0"/>
              </a:rPr>
              <a:t>the characters’ emotions (empathy), or feeling for them (sympathy). </a:t>
            </a:r>
            <a:endParaRPr lang="pl-PL" b="0" i="0" dirty="0">
              <a:effectLst/>
              <a:latin typeface="Arial" panose="020B0604020202020204" pitchFamily="34" charset="0"/>
            </a:endParaRPr>
          </a:p>
          <a:p>
            <a:pPr marL="171450" indent="-171450">
              <a:buFontTx/>
              <a:buChar char="-"/>
            </a:pPr>
            <a:r>
              <a:rPr lang="en-US" b="0" i="0" dirty="0">
                <a:effectLst/>
                <a:latin typeface="Arial" panose="020B0604020202020204" pitchFamily="34" charset="0"/>
              </a:rPr>
              <a:t>The</a:t>
            </a:r>
            <a:r>
              <a:rPr lang="pl-PL" b="0" i="0" dirty="0">
                <a:effectLst/>
                <a:latin typeface="Arial" panose="020B0604020202020204" pitchFamily="34" charset="0"/>
              </a:rPr>
              <a:t> </a:t>
            </a:r>
            <a:r>
              <a:rPr lang="en-US" b="0" i="0" dirty="0">
                <a:effectLst/>
                <a:latin typeface="Arial" panose="020B0604020202020204" pitchFamily="34" charset="0"/>
              </a:rPr>
              <a:t>last factor deals with a sense of transitioning from the actual world to the</a:t>
            </a:r>
            <a:r>
              <a:rPr lang="pl-PL" b="0" i="0" dirty="0">
                <a:effectLst/>
                <a:latin typeface="Arial" panose="020B0604020202020204" pitchFamily="34" charset="0"/>
              </a:rPr>
              <a:t> </a:t>
            </a:r>
            <a:r>
              <a:rPr lang="en-US" b="0" i="0" dirty="0">
                <a:effectLst/>
                <a:latin typeface="Arial" panose="020B0604020202020204" pitchFamily="34" charset="0"/>
              </a:rPr>
              <a:t>story world and is composed of telepresence items. Based on our previous</a:t>
            </a:r>
            <a:r>
              <a:rPr lang="pl-PL" b="0" i="0" dirty="0">
                <a:effectLst/>
                <a:latin typeface="Arial" panose="020B0604020202020204" pitchFamily="34" charset="0"/>
              </a:rPr>
              <a:t> </a:t>
            </a:r>
            <a:r>
              <a:rPr lang="en-US" b="0" i="0" dirty="0">
                <a:effectLst/>
                <a:latin typeface="Arial" panose="020B0604020202020204" pitchFamily="34" charset="0"/>
              </a:rPr>
              <a:t>discussion we labeled this factor narrative presence</a:t>
            </a:r>
            <a:br>
              <a:rPr lang="en-US" dirty="0"/>
            </a:br>
            <a:endParaRPr lang="pl-PL" dirty="0"/>
          </a:p>
        </p:txBody>
      </p:sp>
      <p:sp>
        <p:nvSpPr>
          <p:cNvPr id="4" name="Symbol zastępczy numeru slajdu 3"/>
          <p:cNvSpPr>
            <a:spLocks noGrp="1"/>
          </p:cNvSpPr>
          <p:nvPr>
            <p:ph type="sldNum" sz="quarter" idx="5"/>
          </p:nvPr>
        </p:nvSpPr>
        <p:spPr/>
        <p:txBody>
          <a:bodyPr/>
          <a:lstStyle/>
          <a:p>
            <a:fld id="{62069B06-4BC3-4E03-9360-64E433935D37}" type="slidenum">
              <a:rPr lang="pl-PL" smtClean="0"/>
              <a:t>15</a:t>
            </a:fld>
            <a:endParaRPr lang="pl-PL"/>
          </a:p>
        </p:txBody>
      </p:sp>
    </p:spTree>
    <p:extLst>
      <p:ext uri="{BB962C8B-B14F-4D97-AF65-F5344CB8AC3E}">
        <p14:creationId xmlns:p14="http://schemas.microsoft.com/office/powerpoint/2010/main" val="1335418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71901E4-D438-AEAA-2C49-226A2D2932F8}"/>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DC4D89B9-9DE4-DD29-35A8-B6F696B396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F73A06AC-0C38-5FF4-A8D2-536A586C2ABC}"/>
              </a:ext>
            </a:extLst>
          </p:cNvPr>
          <p:cNvSpPr>
            <a:spLocks noGrp="1"/>
          </p:cNvSpPr>
          <p:nvPr>
            <p:ph type="dt" sz="half" idx="10"/>
          </p:nvPr>
        </p:nvSpPr>
        <p:spPr/>
        <p:txBody>
          <a:bodyPr/>
          <a:lstStyle/>
          <a:p>
            <a:fld id="{C1C230AD-F4F3-4FE9-B5DC-14524810504B}" type="datetime1">
              <a:rPr lang="en-US" smtClean="0"/>
              <a:t>3/13/2024</a:t>
            </a:fld>
            <a:endParaRPr lang="en-US" dirty="0"/>
          </a:p>
        </p:txBody>
      </p:sp>
      <p:sp>
        <p:nvSpPr>
          <p:cNvPr id="5" name="Symbol zastępczy stopki 4">
            <a:extLst>
              <a:ext uri="{FF2B5EF4-FFF2-40B4-BE49-F238E27FC236}">
                <a16:creationId xmlns:a16="http://schemas.microsoft.com/office/drawing/2014/main" id="{D3EB7920-2398-DEA5-5EDC-A53F7FB7D153}"/>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F64B475A-53BF-2DB3-32F1-7C1B7384D915}"/>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1406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75072E-D47D-36F2-269D-3325B3EF2AC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6F1BE587-8D1D-BFF2-9614-2D61CEC34667}"/>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0759DD1-5316-5790-4F05-63AB396F1AFD}"/>
              </a:ext>
            </a:extLst>
          </p:cNvPr>
          <p:cNvSpPr>
            <a:spLocks noGrp="1"/>
          </p:cNvSpPr>
          <p:nvPr>
            <p:ph type="dt" sz="half" idx="10"/>
          </p:nvPr>
        </p:nvSpPr>
        <p:spPr/>
        <p:txBody>
          <a:bodyPr/>
          <a:lstStyle/>
          <a:p>
            <a:fld id="{CA80D0E1-0060-4E33-918D-74443940DBD1}" type="datetime1">
              <a:rPr lang="en-US" smtClean="0"/>
              <a:t>3/13/2024</a:t>
            </a:fld>
            <a:endParaRPr lang="en-US" dirty="0"/>
          </a:p>
        </p:txBody>
      </p:sp>
      <p:sp>
        <p:nvSpPr>
          <p:cNvPr id="5" name="Symbol zastępczy stopki 4">
            <a:extLst>
              <a:ext uri="{FF2B5EF4-FFF2-40B4-BE49-F238E27FC236}">
                <a16:creationId xmlns:a16="http://schemas.microsoft.com/office/drawing/2014/main" id="{0F24451E-94BF-6530-7176-F110C423CF73}"/>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2EAC8232-2B32-C7CF-13F6-CC1788976FA0}"/>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7124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2F6E775-8024-686F-5A50-723CAA6CC356}"/>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2CD9D86B-E4E0-C869-2C95-C2CBEAF37FB7}"/>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999ECE7-535F-CFAF-C9DC-850CEDD42521}"/>
              </a:ext>
            </a:extLst>
          </p:cNvPr>
          <p:cNvSpPr>
            <a:spLocks noGrp="1"/>
          </p:cNvSpPr>
          <p:nvPr>
            <p:ph type="dt" sz="half" idx="10"/>
          </p:nvPr>
        </p:nvSpPr>
        <p:spPr/>
        <p:txBody>
          <a:bodyPr/>
          <a:lstStyle/>
          <a:p>
            <a:fld id="{07C2CEEC-64C0-4315-AB48-A796220B24F6}" type="datetime1">
              <a:rPr lang="en-US" smtClean="0"/>
              <a:t>3/13/2024</a:t>
            </a:fld>
            <a:endParaRPr lang="en-US" dirty="0"/>
          </a:p>
        </p:txBody>
      </p:sp>
      <p:sp>
        <p:nvSpPr>
          <p:cNvPr id="5" name="Symbol zastępczy stopki 4">
            <a:extLst>
              <a:ext uri="{FF2B5EF4-FFF2-40B4-BE49-F238E27FC236}">
                <a16:creationId xmlns:a16="http://schemas.microsoft.com/office/drawing/2014/main" id="{A30BDBA6-E33A-1A98-8323-1CC78A4D3C71}"/>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F01C287A-31A3-C7D5-0F3A-7DBA7F97CC13}"/>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24939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8054C7B-B27E-CBDD-DA69-8254A9D57A0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EE1861F8-043C-F24F-4B2D-195FC2842360}"/>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7C03854-9146-E4B4-6987-A08476AEAF40}"/>
              </a:ext>
            </a:extLst>
          </p:cNvPr>
          <p:cNvSpPr>
            <a:spLocks noGrp="1"/>
          </p:cNvSpPr>
          <p:nvPr>
            <p:ph type="dt" sz="half" idx="10"/>
          </p:nvPr>
        </p:nvSpPr>
        <p:spPr/>
        <p:txBody>
          <a:bodyPr/>
          <a:lstStyle/>
          <a:p>
            <a:fld id="{F0FED8BC-CC50-42E0-9F77-A0AEFA7AE5BE}" type="datetime1">
              <a:rPr lang="en-US" smtClean="0"/>
              <a:t>3/13/2024</a:t>
            </a:fld>
            <a:endParaRPr lang="en-US" dirty="0"/>
          </a:p>
        </p:txBody>
      </p:sp>
      <p:sp>
        <p:nvSpPr>
          <p:cNvPr id="5" name="Symbol zastępczy stopki 4">
            <a:extLst>
              <a:ext uri="{FF2B5EF4-FFF2-40B4-BE49-F238E27FC236}">
                <a16:creationId xmlns:a16="http://schemas.microsoft.com/office/drawing/2014/main" id="{E0100D4E-6F65-191C-817F-2D122768E473}"/>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0471994D-345A-8B46-85A6-2CC5808A5886}"/>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10743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EC8966-DC09-7F3D-37B4-3B494C1595B0}"/>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DD8BFDD4-4F78-CD83-8D4F-9568CC4E41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8127C8C3-F3BB-39A0-B81B-B4FAA2CCE5DE}"/>
              </a:ext>
            </a:extLst>
          </p:cNvPr>
          <p:cNvSpPr>
            <a:spLocks noGrp="1"/>
          </p:cNvSpPr>
          <p:nvPr>
            <p:ph type="dt" sz="half" idx="10"/>
          </p:nvPr>
        </p:nvSpPr>
        <p:spPr/>
        <p:txBody>
          <a:bodyPr/>
          <a:lstStyle/>
          <a:p>
            <a:fld id="{06D33603-C174-431C-A298-C1535374BC98}" type="datetime1">
              <a:rPr lang="en-US" smtClean="0"/>
              <a:t>3/13/2024</a:t>
            </a:fld>
            <a:endParaRPr lang="en-US" dirty="0"/>
          </a:p>
        </p:txBody>
      </p:sp>
      <p:sp>
        <p:nvSpPr>
          <p:cNvPr id="5" name="Symbol zastępczy stopki 4">
            <a:extLst>
              <a:ext uri="{FF2B5EF4-FFF2-40B4-BE49-F238E27FC236}">
                <a16:creationId xmlns:a16="http://schemas.microsoft.com/office/drawing/2014/main" id="{F7BC66D1-CA29-BFF9-E39F-9ED80FDADD39}"/>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4765D7BA-0B80-A38C-A084-9439F3A32C17}"/>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74487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8724AA-25EA-7520-209C-635A59087E5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94AE280B-A168-54F0-F3C3-E72F5AC53FA0}"/>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566DA70C-2FF8-A0CD-C1B5-99425391EF2B}"/>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0042AB16-7690-B723-F466-1FFABA83732F}"/>
              </a:ext>
            </a:extLst>
          </p:cNvPr>
          <p:cNvSpPr>
            <a:spLocks noGrp="1"/>
          </p:cNvSpPr>
          <p:nvPr>
            <p:ph type="dt" sz="half" idx="10"/>
          </p:nvPr>
        </p:nvSpPr>
        <p:spPr/>
        <p:txBody>
          <a:bodyPr/>
          <a:lstStyle/>
          <a:p>
            <a:fld id="{EF6FB7F9-6027-42D3-AC12-020C81D32D0C}" type="datetime1">
              <a:rPr lang="en-US" smtClean="0"/>
              <a:t>3/13/2024</a:t>
            </a:fld>
            <a:endParaRPr lang="en-US" dirty="0"/>
          </a:p>
        </p:txBody>
      </p:sp>
      <p:sp>
        <p:nvSpPr>
          <p:cNvPr id="6" name="Symbol zastępczy stopki 5">
            <a:extLst>
              <a:ext uri="{FF2B5EF4-FFF2-40B4-BE49-F238E27FC236}">
                <a16:creationId xmlns:a16="http://schemas.microsoft.com/office/drawing/2014/main" id="{2AFD2EA7-4B66-0B54-C5C6-192B55FBDC86}"/>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783387D1-E21B-FA01-CFD5-D6701250BDA2}"/>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85484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379031-65FA-2760-557E-DBEC5F9C3124}"/>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786CA6E8-263C-6B2D-1EC6-DABA3947B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6B2AC7F-55DE-4FAE-6B49-4C72106AF141}"/>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1102954C-F90C-5AEE-1E5F-5EF15673EF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0BDDE301-D84B-329D-FF9A-9BCF0D495D06}"/>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76177040-6E9C-123F-B720-FCAFD6E88580}"/>
              </a:ext>
            </a:extLst>
          </p:cNvPr>
          <p:cNvSpPr>
            <a:spLocks noGrp="1"/>
          </p:cNvSpPr>
          <p:nvPr>
            <p:ph type="dt" sz="half" idx="10"/>
          </p:nvPr>
        </p:nvSpPr>
        <p:spPr/>
        <p:txBody>
          <a:bodyPr/>
          <a:lstStyle/>
          <a:p>
            <a:fld id="{78578E6C-D9C1-4CBF-8DC5-DF7BEF9D70EB}" type="datetime1">
              <a:rPr lang="en-US" smtClean="0"/>
              <a:t>3/13/2024</a:t>
            </a:fld>
            <a:endParaRPr lang="en-US" dirty="0"/>
          </a:p>
        </p:txBody>
      </p:sp>
      <p:sp>
        <p:nvSpPr>
          <p:cNvPr id="8" name="Symbol zastępczy stopki 7">
            <a:extLst>
              <a:ext uri="{FF2B5EF4-FFF2-40B4-BE49-F238E27FC236}">
                <a16:creationId xmlns:a16="http://schemas.microsoft.com/office/drawing/2014/main" id="{0D444CAF-0DCD-3605-8799-68BBB12C5492}"/>
              </a:ext>
            </a:extLst>
          </p:cNvPr>
          <p:cNvSpPr>
            <a:spLocks noGrp="1"/>
          </p:cNvSpPr>
          <p:nvPr>
            <p:ph type="ftr" sz="quarter" idx="11"/>
          </p:nvPr>
        </p:nvSpPr>
        <p:spPr/>
        <p:txBody>
          <a:bodyPr/>
          <a:lstStyle/>
          <a:p>
            <a:endParaRPr lang="en-US"/>
          </a:p>
        </p:txBody>
      </p:sp>
      <p:sp>
        <p:nvSpPr>
          <p:cNvPr id="9" name="Symbol zastępczy numeru slajdu 8">
            <a:extLst>
              <a:ext uri="{FF2B5EF4-FFF2-40B4-BE49-F238E27FC236}">
                <a16:creationId xmlns:a16="http://schemas.microsoft.com/office/drawing/2014/main" id="{61325F45-F297-4284-781A-FB3D2D920009}"/>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07503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814216-225A-9B7E-EA55-560C820C9080}"/>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3C6AA45-4606-93AC-ADBB-75FFEEE3E36E}"/>
              </a:ext>
            </a:extLst>
          </p:cNvPr>
          <p:cNvSpPr>
            <a:spLocks noGrp="1"/>
          </p:cNvSpPr>
          <p:nvPr>
            <p:ph type="dt" sz="half" idx="10"/>
          </p:nvPr>
        </p:nvSpPr>
        <p:spPr/>
        <p:txBody>
          <a:bodyPr/>
          <a:lstStyle/>
          <a:p>
            <a:fld id="{3AA4D66F-B536-45DE-8824-9E1BD66100F1}" type="datetime1">
              <a:rPr lang="en-US" smtClean="0"/>
              <a:t>3/13/2024</a:t>
            </a:fld>
            <a:endParaRPr lang="en-US" dirty="0"/>
          </a:p>
        </p:txBody>
      </p:sp>
      <p:sp>
        <p:nvSpPr>
          <p:cNvPr id="4" name="Symbol zastępczy stopki 3">
            <a:extLst>
              <a:ext uri="{FF2B5EF4-FFF2-40B4-BE49-F238E27FC236}">
                <a16:creationId xmlns:a16="http://schemas.microsoft.com/office/drawing/2014/main" id="{C4A19A98-318C-BDEF-B32F-F6705B575E89}"/>
              </a:ext>
            </a:extLst>
          </p:cNvPr>
          <p:cNvSpPr>
            <a:spLocks noGrp="1"/>
          </p:cNvSpPr>
          <p:nvPr>
            <p:ph type="ftr" sz="quarter" idx="11"/>
          </p:nvPr>
        </p:nvSpPr>
        <p:spPr/>
        <p:txBody>
          <a:bodyPr/>
          <a:lstStyle/>
          <a:p>
            <a:endParaRPr lang="en-US"/>
          </a:p>
        </p:txBody>
      </p:sp>
      <p:sp>
        <p:nvSpPr>
          <p:cNvPr id="5" name="Symbol zastępczy numeru slajdu 4">
            <a:extLst>
              <a:ext uri="{FF2B5EF4-FFF2-40B4-BE49-F238E27FC236}">
                <a16:creationId xmlns:a16="http://schemas.microsoft.com/office/drawing/2014/main" id="{1994C8D5-096D-85D9-C46E-424E9184C8B2}"/>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86380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F1E6009E-7EDF-4661-940F-E952A60FFE7B}"/>
              </a:ext>
            </a:extLst>
          </p:cNvPr>
          <p:cNvSpPr>
            <a:spLocks noGrp="1"/>
          </p:cNvSpPr>
          <p:nvPr>
            <p:ph type="dt" sz="half" idx="10"/>
          </p:nvPr>
        </p:nvSpPr>
        <p:spPr/>
        <p:txBody>
          <a:bodyPr/>
          <a:lstStyle/>
          <a:p>
            <a:fld id="{8D928E82-AC80-4939-913A-7632E3C8A49A}" type="datetime1">
              <a:rPr lang="en-US" smtClean="0"/>
              <a:t>3/13/2024</a:t>
            </a:fld>
            <a:endParaRPr lang="en-US" dirty="0"/>
          </a:p>
        </p:txBody>
      </p:sp>
      <p:sp>
        <p:nvSpPr>
          <p:cNvPr id="3" name="Symbol zastępczy stopki 2">
            <a:extLst>
              <a:ext uri="{FF2B5EF4-FFF2-40B4-BE49-F238E27FC236}">
                <a16:creationId xmlns:a16="http://schemas.microsoft.com/office/drawing/2014/main" id="{EC78ABDE-DFED-9B4E-205A-0E6CB728C513}"/>
              </a:ext>
            </a:extLst>
          </p:cNvPr>
          <p:cNvSpPr>
            <a:spLocks noGrp="1"/>
          </p:cNvSpPr>
          <p:nvPr>
            <p:ph type="ftr" sz="quarter" idx="11"/>
          </p:nvPr>
        </p:nvSpPr>
        <p:spPr/>
        <p:txBody>
          <a:bodyPr/>
          <a:lstStyle/>
          <a:p>
            <a:endParaRPr lang="en-US"/>
          </a:p>
        </p:txBody>
      </p:sp>
      <p:sp>
        <p:nvSpPr>
          <p:cNvPr id="4" name="Symbol zastępczy numeru slajdu 3">
            <a:extLst>
              <a:ext uri="{FF2B5EF4-FFF2-40B4-BE49-F238E27FC236}">
                <a16:creationId xmlns:a16="http://schemas.microsoft.com/office/drawing/2014/main" id="{C78A8B58-4933-5BBD-F099-9F834DDF88EB}"/>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11691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FE01B8-C252-AF63-0806-1114BD227EF2}"/>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6563BE13-FF3C-F7B0-7391-8044AE22C9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36ABBBD7-5701-E8FF-84FD-B214DAAB1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6EB5882D-6E3D-97CA-2BF3-1072822A16CD}"/>
              </a:ext>
            </a:extLst>
          </p:cNvPr>
          <p:cNvSpPr>
            <a:spLocks noGrp="1"/>
          </p:cNvSpPr>
          <p:nvPr>
            <p:ph type="dt" sz="half" idx="10"/>
          </p:nvPr>
        </p:nvSpPr>
        <p:spPr/>
        <p:txBody>
          <a:bodyPr/>
          <a:lstStyle/>
          <a:p>
            <a:fld id="{5FC13834-24A8-4A55-9F4B-F546D1E59BCE}" type="datetime1">
              <a:rPr lang="en-US" smtClean="0"/>
              <a:t>3/13/2024</a:t>
            </a:fld>
            <a:endParaRPr lang="en-US" dirty="0"/>
          </a:p>
        </p:txBody>
      </p:sp>
      <p:sp>
        <p:nvSpPr>
          <p:cNvPr id="6" name="Symbol zastępczy stopki 5">
            <a:extLst>
              <a:ext uri="{FF2B5EF4-FFF2-40B4-BE49-F238E27FC236}">
                <a16:creationId xmlns:a16="http://schemas.microsoft.com/office/drawing/2014/main" id="{760DFC6A-B5EB-C30E-87C0-0A2558C23DFE}"/>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3051EB8E-C01C-D63B-FB50-FD1AA9DAAE41}"/>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60690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725F2D2-24A4-FDF8-60B9-71BB95DEF62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14499671-EF37-9426-E41C-DB1274A53B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6FAC2849-F605-E3E8-FB10-5A38D3D39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06FE2124-5901-A5A9-2E93-F4AEFBEC4A1E}"/>
              </a:ext>
            </a:extLst>
          </p:cNvPr>
          <p:cNvSpPr>
            <a:spLocks noGrp="1"/>
          </p:cNvSpPr>
          <p:nvPr>
            <p:ph type="dt" sz="half" idx="10"/>
          </p:nvPr>
        </p:nvSpPr>
        <p:spPr/>
        <p:txBody>
          <a:bodyPr/>
          <a:lstStyle/>
          <a:p>
            <a:fld id="{3A6A2DFA-2BB7-4CB1-B921-27E29D2B329F}" type="datetime1">
              <a:rPr lang="en-US" smtClean="0"/>
              <a:t>3/13/2024</a:t>
            </a:fld>
            <a:endParaRPr lang="en-US" dirty="0"/>
          </a:p>
        </p:txBody>
      </p:sp>
      <p:sp>
        <p:nvSpPr>
          <p:cNvPr id="6" name="Symbol zastępczy stopki 5">
            <a:extLst>
              <a:ext uri="{FF2B5EF4-FFF2-40B4-BE49-F238E27FC236}">
                <a16:creationId xmlns:a16="http://schemas.microsoft.com/office/drawing/2014/main" id="{AC9D9947-173A-CF0D-2EAD-2FDB20244115}"/>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0B18A5AC-CC44-C130-AA90-0B66E5EC4EE6}"/>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87519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90E63243-978C-3B92-BA9E-9C035A5FF8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38BB1A25-8615-EFB3-2C5E-FD9DAC754A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7870B90-7C76-F067-3D88-BB288B1DC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CA22BB-4468-498D-B93B-9EB94AB20A84}" type="datetime1">
              <a:rPr lang="en-US" smtClean="0"/>
              <a:t>3/13/2024</a:t>
            </a:fld>
            <a:endParaRPr lang="en-US" dirty="0"/>
          </a:p>
        </p:txBody>
      </p:sp>
      <p:sp>
        <p:nvSpPr>
          <p:cNvPr id="5" name="Symbol zastępczy stopki 4">
            <a:extLst>
              <a:ext uri="{FF2B5EF4-FFF2-40B4-BE49-F238E27FC236}">
                <a16:creationId xmlns:a16="http://schemas.microsoft.com/office/drawing/2014/main" id="{C9C0A52D-3F94-13D8-AF86-A8A9167AA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ymbol zastępczy numeru slajdu 5">
            <a:extLst>
              <a:ext uri="{FF2B5EF4-FFF2-40B4-BE49-F238E27FC236}">
                <a16:creationId xmlns:a16="http://schemas.microsoft.com/office/drawing/2014/main" id="{5DDD9ABD-E0A9-1C24-C731-71821D8C9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85481030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48550/arXiv.2312.17653"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07/978-1-4419-8188-2_6" TargetMode="External"/><Relationship Id="rId2" Type="http://schemas.openxmlformats.org/officeDocument/2006/relationships/hyperlink" Target="https://doi.org/10.1177/155541201036498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p:cNvSpPr>
            <a:spLocks noGrp="1"/>
          </p:cNvSpPr>
          <p:nvPr>
            <p:ph type="ctrTitle"/>
          </p:nvPr>
        </p:nvSpPr>
        <p:spPr>
          <a:xfrm>
            <a:off x="1524000" y="1293338"/>
            <a:ext cx="9144000" cy="3274592"/>
          </a:xfrm>
        </p:spPr>
        <p:txBody>
          <a:bodyPr anchor="ctr">
            <a:normAutofit/>
          </a:bodyPr>
          <a:lstStyle/>
          <a:p>
            <a:r>
              <a:rPr lang="pl-PL" sz="3400">
                <a:latin typeface="Arial"/>
                <a:cs typeface="Arial"/>
              </a:rPr>
              <a:t>Badanie wykorzystania sztucznej inteligencji w procesie tworzenia dostosowującej się do użytkownika narracji w grach komputerowych</a:t>
            </a:r>
            <a:endParaRPr lang="pl-PL" sz="3400"/>
          </a:p>
          <a:p>
            <a:br>
              <a:rPr lang="en-US" sz="3400"/>
            </a:br>
            <a:endParaRPr lang="en-US" sz="3400"/>
          </a:p>
        </p:txBody>
      </p:sp>
      <p:sp>
        <p:nvSpPr>
          <p:cNvPr id="3" name="Podtytuł 2"/>
          <p:cNvSpPr>
            <a:spLocks noGrp="1"/>
          </p:cNvSpPr>
          <p:nvPr>
            <p:ph type="subTitle" idx="1"/>
          </p:nvPr>
        </p:nvSpPr>
        <p:spPr>
          <a:xfrm>
            <a:off x="1524000" y="5514052"/>
            <a:ext cx="9144000" cy="651910"/>
          </a:xfrm>
        </p:spPr>
        <p:txBody>
          <a:bodyPr vert="horz" lIns="91440" tIns="45720" rIns="91440" bIns="45720" rtlCol="0" anchor="ctr">
            <a:normAutofit fontScale="92500" lnSpcReduction="10000"/>
          </a:bodyPr>
          <a:lstStyle/>
          <a:p>
            <a:r>
              <a:rPr lang="pl-PL" dirty="0">
                <a:ea typeface="Calibri"/>
                <a:cs typeface="Calibri"/>
              </a:rPr>
              <a:t>Kajetan Pynka, 254495</a:t>
            </a:r>
            <a:br>
              <a:rPr lang="pl-PL" dirty="0">
                <a:ea typeface="Calibri"/>
                <a:cs typeface="Calibri"/>
              </a:rPr>
            </a:br>
            <a:r>
              <a:rPr lang="pl-PL" dirty="0">
                <a:ea typeface="Calibri"/>
                <a:cs typeface="Calibri"/>
              </a:rPr>
              <a:t>Promotor: dr Maciej Walczyński</a:t>
            </a:r>
            <a:endParaRPr lang="pl-PL" dirty="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ymbol zastępczy numeru slajdu 3">
            <a:extLst>
              <a:ext uri="{FF2B5EF4-FFF2-40B4-BE49-F238E27FC236}">
                <a16:creationId xmlns:a16="http://schemas.microsoft.com/office/drawing/2014/main" id="{619A5349-8D26-9131-4292-8DF2607FD502}"/>
              </a:ext>
            </a:extLst>
          </p:cNvPr>
          <p:cNvSpPr>
            <a:spLocks noGrp="1"/>
          </p:cNvSpPr>
          <p:nvPr>
            <p:ph type="sldNum" sz="quarter" idx="12"/>
          </p:nvPr>
        </p:nvSpPr>
        <p:spPr>
          <a:xfrm>
            <a:off x="8839199" y="5940913"/>
            <a:ext cx="2743200" cy="365125"/>
          </a:xfrm>
        </p:spPr>
        <p:txBody>
          <a:bodyPr/>
          <a:lstStyle/>
          <a:p>
            <a:fld id="{73B850FF-6169-4056-8077-06FFA93A5366}" type="slidenum">
              <a:rPr lang="en-US" smtClean="0"/>
              <a:pPr/>
              <a:t>1</a:t>
            </a:fld>
            <a:endParaRPr lang="en-US"/>
          </a:p>
        </p:txBody>
      </p:sp>
    </p:spTree>
    <p:extLst>
      <p:ext uri="{BB962C8B-B14F-4D97-AF65-F5344CB8AC3E}">
        <p14:creationId xmlns:p14="http://schemas.microsoft.com/office/powerpoint/2010/main" val="65031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0EA03CC-1E87-6433-D296-D0CC2958737C}"/>
              </a:ext>
            </a:extLst>
          </p:cNvPr>
          <p:cNvSpPr>
            <a:spLocks noGrp="1"/>
          </p:cNvSpPr>
          <p:nvPr>
            <p:ph type="title"/>
          </p:nvPr>
        </p:nvSpPr>
        <p:spPr>
          <a:xfrm>
            <a:off x="1043631" y="809898"/>
            <a:ext cx="9942716" cy="1554480"/>
          </a:xfrm>
        </p:spPr>
        <p:txBody>
          <a:bodyPr anchor="ctr">
            <a:normAutofit/>
          </a:bodyPr>
          <a:lstStyle/>
          <a:p>
            <a:r>
              <a:rPr lang="pl-PL" sz="4800" dirty="0"/>
              <a:t>Rodzaje i techniki narracji – ciąg dalszy</a:t>
            </a:r>
          </a:p>
        </p:txBody>
      </p:sp>
      <p:sp>
        <p:nvSpPr>
          <p:cNvPr id="3" name="Symbol zastępczy zawartości 2">
            <a:extLst>
              <a:ext uri="{FF2B5EF4-FFF2-40B4-BE49-F238E27FC236}">
                <a16:creationId xmlns:a16="http://schemas.microsoft.com/office/drawing/2014/main" id="{8BDDB077-BFCE-90FB-E811-3EFE444DCB5D}"/>
              </a:ext>
            </a:extLst>
          </p:cNvPr>
          <p:cNvSpPr>
            <a:spLocks noGrp="1"/>
          </p:cNvSpPr>
          <p:nvPr>
            <p:ph idx="1"/>
          </p:nvPr>
        </p:nvSpPr>
        <p:spPr>
          <a:xfrm>
            <a:off x="1045028" y="3017522"/>
            <a:ext cx="9941319" cy="3124658"/>
          </a:xfrm>
        </p:spPr>
        <p:txBody>
          <a:bodyPr anchor="ctr">
            <a:normAutofit/>
          </a:bodyPr>
          <a:lstStyle/>
          <a:p>
            <a:r>
              <a:rPr lang="pl-PL" sz="2400" dirty="0"/>
              <a:t>Łańcuch pereł</a:t>
            </a:r>
          </a:p>
          <a:p>
            <a:r>
              <a:rPr lang="pl-PL" sz="2400" dirty="0"/>
              <a:t>Rozgałęziająca się narracja</a:t>
            </a:r>
          </a:p>
          <a:p>
            <a:r>
              <a:rPr lang="pl-PL" sz="2400" dirty="0"/>
              <a:t>Park rozrywki</a:t>
            </a:r>
          </a:p>
          <a:p>
            <a:r>
              <a:rPr lang="pl-PL" sz="2400" dirty="0"/>
              <a:t>Cegiełki</a:t>
            </a:r>
          </a:p>
          <a:p>
            <a:endParaRPr lang="pl-PL"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ymbol zastępczy numeru slajdu 3">
            <a:extLst>
              <a:ext uri="{FF2B5EF4-FFF2-40B4-BE49-F238E27FC236}">
                <a16:creationId xmlns:a16="http://schemas.microsoft.com/office/drawing/2014/main" id="{3F46CD9B-B5DF-45BB-148B-D4B903FA41AB}"/>
              </a:ext>
            </a:extLst>
          </p:cNvPr>
          <p:cNvSpPr>
            <a:spLocks noGrp="1"/>
          </p:cNvSpPr>
          <p:nvPr>
            <p:ph type="sldNum" sz="quarter" idx="12"/>
          </p:nvPr>
        </p:nvSpPr>
        <p:spPr>
          <a:xfrm>
            <a:off x="8610600" y="6061483"/>
            <a:ext cx="2743200" cy="365125"/>
          </a:xfrm>
        </p:spPr>
        <p:txBody>
          <a:bodyPr/>
          <a:lstStyle/>
          <a:p>
            <a:fld id="{73B850FF-6169-4056-8077-06FFA93A5366}" type="slidenum">
              <a:rPr lang="en-US" smtClean="0"/>
              <a:pPr/>
              <a:t>10</a:t>
            </a:fld>
            <a:endParaRPr lang="en-US"/>
          </a:p>
        </p:txBody>
      </p:sp>
      <p:sp>
        <p:nvSpPr>
          <p:cNvPr id="5" name="pole tekstowe 4">
            <a:extLst>
              <a:ext uri="{FF2B5EF4-FFF2-40B4-BE49-F238E27FC236}">
                <a16:creationId xmlns:a16="http://schemas.microsoft.com/office/drawing/2014/main" id="{F416920D-E41B-EF74-AD60-476B14A0807D}"/>
              </a:ext>
            </a:extLst>
          </p:cNvPr>
          <p:cNvSpPr txBox="1"/>
          <p:nvPr/>
        </p:nvSpPr>
        <p:spPr>
          <a:xfrm>
            <a:off x="838200" y="5518756"/>
            <a:ext cx="9941318" cy="461665"/>
          </a:xfrm>
          <a:prstGeom prst="rect">
            <a:avLst/>
          </a:prstGeom>
          <a:noFill/>
        </p:spPr>
        <p:txBody>
          <a:bodyPr wrap="square" rtlCol="0">
            <a:spAutoFit/>
          </a:bodyPr>
          <a:lstStyle/>
          <a:p>
            <a:r>
              <a:rPr lang="en-US" sz="1200" dirty="0"/>
              <a:t>Ip, B. (2011). Narrative Structures in Computer and Video Games: Part 1: Context, Definitions, and Initial Findings. Games and Culture, 6(2), 103-134. https://doi.org/10.1177/1555412010364982</a:t>
            </a:r>
            <a:endParaRPr lang="pl-PL" sz="1200" dirty="0"/>
          </a:p>
        </p:txBody>
      </p:sp>
      <p:sp>
        <p:nvSpPr>
          <p:cNvPr id="6" name="pole tekstowe 5">
            <a:extLst>
              <a:ext uri="{FF2B5EF4-FFF2-40B4-BE49-F238E27FC236}">
                <a16:creationId xmlns:a16="http://schemas.microsoft.com/office/drawing/2014/main" id="{DE89940A-5585-3020-3F35-8CC8FF935242}"/>
              </a:ext>
            </a:extLst>
          </p:cNvPr>
          <p:cNvSpPr txBox="1"/>
          <p:nvPr/>
        </p:nvSpPr>
        <p:spPr>
          <a:xfrm>
            <a:off x="838200" y="6013411"/>
            <a:ext cx="5592745" cy="261610"/>
          </a:xfrm>
          <a:prstGeom prst="rect">
            <a:avLst/>
          </a:prstGeom>
          <a:noFill/>
        </p:spPr>
        <p:txBody>
          <a:bodyPr wrap="square" rtlCol="0">
            <a:spAutoFit/>
          </a:bodyPr>
          <a:lstStyle/>
          <a:p>
            <a:r>
              <a:rPr lang="en-US" sz="1100" dirty="0"/>
              <a:t>MAJEWSKI, Jakub, et al. </a:t>
            </a:r>
            <a:r>
              <a:rPr lang="en-US" sz="1100" dirty="0" err="1"/>
              <a:t>Theorising</a:t>
            </a:r>
            <a:r>
              <a:rPr lang="en-US" sz="1100" dirty="0"/>
              <a:t> video game narrative. Bond University, 2003.</a:t>
            </a:r>
            <a:endParaRPr lang="pl-PL" sz="1100" dirty="0"/>
          </a:p>
        </p:txBody>
      </p:sp>
    </p:spTree>
    <p:extLst>
      <p:ext uri="{BB962C8B-B14F-4D97-AF65-F5344CB8AC3E}">
        <p14:creationId xmlns:p14="http://schemas.microsoft.com/office/powerpoint/2010/main" val="178221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3A95E014-25FA-932B-BBD4-5C1C30449604}"/>
              </a:ext>
            </a:extLst>
          </p:cNvPr>
          <p:cNvSpPr>
            <a:spLocks noGrp="1"/>
          </p:cNvSpPr>
          <p:nvPr>
            <p:ph type="title"/>
          </p:nvPr>
        </p:nvSpPr>
        <p:spPr>
          <a:xfrm>
            <a:off x="1043631" y="809898"/>
            <a:ext cx="9942716" cy="1554480"/>
          </a:xfrm>
        </p:spPr>
        <p:txBody>
          <a:bodyPr anchor="ctr">
            <a:normAutofit/>
          </a:bodyPr>
          <a:lstStyle/>
          <a:p>
            <a:r>
              <a:rPr lang="pl-PL" sz="4800"/>
              <a:t>Systemy dialogowe</a:t>
            </a:r>
            <a:endParaRPr lang="pl-PL" sz="48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074" name="Picture 2" descr="Dialogue | Mass Effect Wiki | Fandom">
            <a:extLst>
              <a:ext uri="{FF2B5EF4-FFF2-40B4-BE49-F238E27FC236}">
                <a16:creationId xmlns:a16="http://schemas.microsoft.com/office/drawing/2014/main" id="{1530953B-C25C-CF20-EA7F-C9E1DAE05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647" y="2790399"/>
            <a:ext cx="4457700" cy="2038350"/>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72F96F07-D328-F682-E992-08314D494D89}"/>
              </a:ext>
            </a:extLst>
          </p:cNvPr>
          <p:cNvSpPr txBox="1"/>
          <p:nvPr/>
        </p:nvSpPr>
        <p:spPr>
          <a:xfrm>
            <a:off x="7751869" y="4888892"/>
            <a:ext cx="2011256" cy="369332"/>
          </a:xfrm>
          <a:prstGeom prst="rect">
            <a:avLst/>
          </a:prstGeom>
          <a:noFill/>
        </p:spPr>
        <p:txBody>
          <a:bodyPr wrap="square" rtlCol="0">
            <a:spAutoFit/>
          </a:bodyPr>
          <a:lstStyle/>
          <a:p>
            <a:r>
              <a:rPr lang="pl-PL" dirty="0"/>
              <a:t>Mass </a:t>
            </a:r>
            <a:r>
              <a:rPr lang="pl-PL" dirty="0" err="1"/>
              <a:t>Effect</a:t>
            </a:r>
            <a:r>
              <a:rPr lang="pl-PL" dirty="0"/>
              <a:t> (2007)</a:t>
            </a:r>
          </a:p>
        </p:txBody>
      </p:sp>
      <p:sp>
        <p:nvSpPr>
          <p:cNvPr id="5" name="pole tekstowe 4">
            <a:extLst>
              <a:ext uri="{FF2B5EF4-FFF2-40B4-BE49-F238E27FC236}">
                <a16:creationId xmlns:a16="http://schemas.microsoft.com/office/drawing/2014/main" id="{C8CE004F-1B2E-A6CB-5155-6F9D9DA582CF}"/>
              </a:ext>
            </a:extLst>
          </p:cNvPr>
          <p:cNvSpPr txBox="1"/>
          <p:nvPr/>
        </p:nvSpPr>
        <p:spPr>
          <a:xfrm>
            <a:off x="1807905" y="5546885"/>
            <a:ext cx="2633629" cy="369332"/>
          </a:xfrm>
          <a:prstGeom prst="rect">
            <a:avLst/>
          </a:prstGeom>
          <a:noFill/>
        </p:spPr>
        <p:txBody>
          <a:bodyPr wrap="square" rtlCol="0">
            <a:spAutoFit/>
          </a:bodyPr>
          <a:lstStyle/>
          <a:p>
            <a:r>
              <a:rPr lang="pl-PL" dirty="0" err="1"/>
              <a:t>Final</a:t>
            </a:r>
            <a:r>
              <a:rPr lang="pl-PL" dirty="0"/>
              <a:t> Fantasy VII (1997)</a:t>
            </a:r>
          </a:p>
        </p:txBody>
      </p:sp>
      <p:pic>
        <p:nvPicPr>
          <p:cNvPr id="3078" name="Picture 6" descr="Final Fantasy VII Side Quest: Gold Saucer Date - Jegged.com">
            <a:extLst>
              <a:ext uri="{FF2B5EF4-FFF2-40B4-BE49-F238E27FC236}">
                <a16:creationId xmlns:a16="http://schemas.microsoft.com/office/drawing/2014/main" id="{7907988B-206B-8F6D-870D-C3B5FCE36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653" y="2790399"/>
            <a:ext cx="3838135" cy="2676321"/>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numeru slajdu 2">
            <a:extLst>
              <a:ext uri="{FF2B5EF4-FFF2-40B4-BE49-F238E27FC236}">
                <a16:creationId xmlns:a16="http://schemas.microsoft.com/office/drawing/2014/main" id="{1E62D0C0-3680-6613-293E-D83E64DD8227}"/>
              </a:ext>
            </a:extLst>
          </p:cNvPr>
          <p:cNvSpPr>
            <a:spLocks noGrp="1"/>
          </p:cNvSpPr>
          <p:nvPr>
            <p:ph type="sldNum" sz="quarter" idx="12"/>
          </p:nvPr>
        </p:nvSpPr>
        <p:spPr>
          <a:xfrm>
            <a:off x="8610600" y="6047669"/>
            <a:ext cx="2743200" cy="365125"/>
          </a:xfrm>
        </p:spPr>
        <p:txBody>
          <a:bodyPr/>
          <a:lstStyle/>
          <a:p>
            <a:fld id="{73B850FF-6169-4056-8077-06FFA93A5366}" type="slidenum">
              <a:rPr lang="en-US" smtClean="0"/>
              <a:pPr/>
              <a:t>11</a:t>
            </a:fld>
            <a:endParaRPr lang="en-US"/>
          </a:p>
        </p:txBody>
      </p:sp>
    </p:spTree>
    <p:extLst>
      <p:ext uri="{BB962C8B-B14F-4D97-AF65-F5344CB8AC3E}">
        <p14:creationId xmlns:p14="http://schemas.microsoft.com/office/powerpoint/2010/main" val="97815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C212DBB-7EC3-3B54-BEED-CD35C2F9FF2E}"/>
              </a:ext>
            </a:extLst>
          </p:cNvPr>
          <p:cNvSpPr>
            <a:spLocks noGrp="1"/>
          </p:cNvSpPr>
          <p:nvPr>
            <p:ph type="title"/>
          </p:nvPr>
        </p:nvSpPr>
        <p:spPr>
          <a:xfrm>
            <a:off x="589560" y="856180"/>
            <a:ext cx="4560584" cy="1128068"/>
          </a:xfrm>
        </p:spPr>
        <p:txBody>
          <a:bodyPr anchor="ctr">
            <a:normAutofit/>
          </a:bodyPr>
          <a:lstStyle/>
          <a:p>
            <a:r>
              <a:rPr lang="pl-PL" sz="3700"/>
              <a:t>Sztuczna inteligencja do tworzenia narracji</a:t>
            </a:r>
          </a:p>
        </p:txBody>
      </p:sp>
      <p:grpSp>
        <p:nvGrpSpPr>
          <p:cNvPr id="24" name="Group 2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54EE5BC8-5C36-BC8E-FA7D-4762E0E2D797}"/>
              </a:ext>
            </a:extLst>
          </p:cNvPr>
          <p:cNvSpPr>
            <a:spLocks noGrp="1"/>
          </p:cNvSpPr>
          <p:nvPr>
            <p:ph idx="1"/>
          </p:nvPr>
        </p:nvSpPr>
        <p:spPr>
          <a:xfrm>
            <a:off x="590719" y="2330505"/>
            <a:ext cx="4559425" cy="3979585"/>
          </a:xfrm>
        </p:spPr>
        <p:txBody>
          <a:bodyPr anchor="ctr">
            <a:normAutofit/>
          </a:bodyPr>
          <a:lstStyle/>
          <a:p>
            <a:r>
              <a:rPr lang="pl-PL" sz="2000"/>
              <a:t>POP – Partially-Ordered Planning</a:t>
            </a:r>
          </a:p>
          <a:p>
            <a:r>
              <a:rPr lang="pl-PL" sz="2000"/>
              <a:t>PEM – Player Experience Modelling</a:t>
            </a:r>
          </a:p>
          <a:p>
            <a:r>
              <a:rPr lang="pl-PL" sz="2000"/>
              <a:t>NLP – Natural Language Processing</a:t>
            </a:r>
          </a:p>
          <a:p>
            <a:r>
              <a:rPr lang="pl-PL" sz="2000"/>
              <a:t>NPC – Non-playable character</a:t>
            </a:r>
          </a:p>
          <a:p>
            <a:r>
              <a:rPr lang="pl-PL" sz="2000"/>
              <a:t>MDP – Markov Decision Process</a:t>
            </a:r>
          </a:p>
        </p:txBody>
      </p:sp>
      <p:sp>
        <p:nvSpPr>
          <p:cNvPr id="30" name="Rectangle 2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az 4">
            <a:extLst>
              <a:ext uri="{FF2B5EF4-FFF2-40B4-BE49-F238E27FC236}">
                <a16:creationId xmlns:a16="http://schemas.microsoft.com/office/drawing/2014/main" id="{82360ECD-78B0-909B-B857-44001C6A39DF}"/>
              </a:ext>
            </a:extLst>
          </p:cNvPr>
          <p:cNvPicPr>
            <a:picLocks noChangeAspect="1"/>
          </p:cNvPicPr>
          <p:nvPr/>
        </p:nvPicPr>
        <p:blipFill rotWithShape="1">
          <a:blip r:embed="rId3"/>
          <a:srcRect r="-2" b="11348"/>
          <a:stretch/>
        </p:blipFill>
        <p:spPr>
          <a:xfrm>
            <a:off x="5977788" y="799352"/>
            <a:ext cx="5425410" cy="5259296"/>
          </a:xfrm>
          <a:prstGeom prst="rect">
            <a:avLst/>
          </a:prstGeom>
        </p:spPr>
      </p:pic>
      <p:sp>
        <p:nvSpPr>
          <p:cNvPr id="6" name="Symbol zastępczy numeru slajdu 5">
            <a:extLst>
              <a:ext uri="{FF2B5EF4-FFF2-40B4-BE49-F238E27FC236}">
                <a16:creationId xmlns:a16="http://schemas.microsoft.com/office/drawing/2014/main" id="{6CC07D5A-7FFC-C813-0E71-48F44F29CE7E}"/>
              </a:ext>
            </a:extLst>
          </p:cNvPr>
          <p:cNvSpPr>
            <a:spLocks noGrp="1"/>
          </p:cNvSpPr>
          <p:nvPr>
            <p:ph type="sldNum" sz="quarter" idx="12"/>
          </p:nvPr>
        </p:nvSpPr>
        <p:spPr>
          <a:xfrm>
            <a:off x="7917939" y="6420335"/>
            <a:ext cx="2743200" cy="365125"/>
          </a:xfrm>
        </p:spPr>
        <p:txBody>
          <a:bodyPr/>
          <a:lstStyle/>
          <a:p>
            <a:fld id="{73B850FF-6169-4056-8077-06FFA93A5366}" type="slidenum">
              <a:rPr lang="en-US" smtClean="0"/>
              <a:pPr/>
              <a:t>12</a:t>
            </a:fld>
            <a:endParaRPr lang="en-US"/>
          </a:p>
        </p:txBody>
      </p:sp>
      <p:sp>
        <p:nvSpPr>
          <p:cNvPr id="4" name="pole tekstowe 3">
            <a:extLst>
              <a:ext uri="{FF2B5EF4-FFF2-40B4-BE49-F238E27FC236}">
                <a16:creationId xmlns:a16="http://schemas.microsoft.com/office/drawing/2014/main" id="{1E419FEF-681E-72CE-B5D8-4E035998E240}"/>
              </a:ext>
            </a:extLst>
          </p:cNvPr>
          <p:cNvSpPr txBox="1"/>
          <p:nvPr/>
        </p:nvSpPr>
        <p:spPr>
          <a:xfrm>
            <a:off x="589560" y="5737609"/>
            <a:ext cx="4886792" cy="830997"/>
          </a:xfrm>
          <a:prstGeom prst="rect">
            <a:avLst/>
          </a:prstGeom>
          <a:noFill/>
        </p:spPr>
        <p:txBody>
          <a:bodyPr wrap="square" rtlCol="0">
            <a:spAutoFit/>
          </a:bodyPr>
          <a:lstStyle/>
          <a:p>
            <a:r>
              <a:rPr lang="pl-PL" sz="1200" dirty="0" err="1"/>
              <a:t>Riedl</a:t>
            </a:r>
            <a:r>
              <a:rPr lang="pl-PL" sz="1200" dirty="0"/>
              <a:t>, M., </a:t>
            </a:r>
            <a:r>
              <a:rPr lang="pl-PL" sz="1200" dirty="0" err="1"/>
              <a:t>Thue</a:t>
            </a:r>
            <a:r>
              <a:rPr lang="pl-PL" sz="1200" dirty="0"/>
              <a:t>, D., </a:t>
            </a:r>
            <a:r>
              <a:rPr lang="pl-PL" sz="1200" dirty="0" err="1"/>
              <a:t>Bulitko</a:t>
            </a:r>
            <a:r>
              <a:rPr lang="pl-PL" sz="1200" dirty="0"/>
              <a:t>, V. (2011). Game AI as </a:t>
            </a:r>
            <a:r>
              <a:rPr lang="pl-PL" sz="1200" dirty="0" err="1"/>
              <a:t>Storytelling</a:t>
            </a:r>
            <a:r>
              <a:rPr lang="pl-PL" sz="1200" dirty="0"/>
              <a:t>. In: </a:t>
            </a:r>
            <a:r>
              <a:rPr lang="pl-PL" sz="1200" dirty="0" err="1"/>
              <a:t>González-Calero</a:t>
            </a:r>
            <a:r>
              <a:rPr lang="pl-PL" sz="1200" dirty="0"/>
              <a:t>, P., </a:t>
            </a:r>
            <a:r>
              <a:rPr lang="pl-PL" sz="1200" dirty="0" err="1"/>
              <a:t>Gómez-Martín</a:t>
            </a:r>
            <a:r>
              <a:rPr lang="pl-PL" sz="1200" dirty="0"/>
              <a:t>, M. (</a:t>
            </a:r>
            <a:r>
              <a:rPr lang="pl-PL" sz="1200" dirty="0" err="1"/>
              <a:t>eds</a:t>
            </a:r>
            <a:r>
              <a:rPr lang="pl-PL" sz="1200" dirty="0"/>
              <a:t>) </a:t>
            </a:r>
            <a:r>
              <a:rPr lang="pl-PL" sz="1200" dirty="0" err="1"/>
              <a:t>Artificial</a:t>
            </a:r>
            <a:r>
              <a:rPr lang="pl-PL" sz="1200" dirty="0"/>
              <a:t> </a:t>
            </a:r>
            <a:r>
              <a:rPr lang="pl-PL" sz="1200" dirty="0" err="1"/>
              <a:t>Intelligence</a:t>
            </a:r>
            <a:r>
              <a:rPr lang="pl-PL" sz="1200" dirty="0"/>
              <a:t> for </a:t>
            </a:r>
            <a:r>
              <a:rPr lang="pl-PL" sz="1200" dirty="0" err="1"/>
              <a:t>Computer</a:t>
            </a:r>
            <a:r>
              <a:rPr lang="pl-PL" sz="1200" dirty="0"/>
              <a:t> Games. Springer, New York, NY. </a:t>
            </a:r>
          </a:p>
          <a:p>
            <a:r>
              <a:rPr lang="pl-PL" sz="1200" dirty="0"/>
              <a:t>https://doi.org/10.1007/978-1-4419-8188-2_6</a:t>
            </a:r>
          </a:p>
        </p:txBody>
      </p:sp>
    </p:spTree>
    <p:extLst>
      <p:ext uri="{BB962C8B-B14F-4D97-AF65-F5344CB8AC3E}">
        <p14:creationId xmlns:p14="http://schemas.microsoft.com/office/powerpoint/2010/main" val="38798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1" name="Rectangle 4110">
            <a:extLst>
              <a:ext uri="{FF2B5EF4-FFF2-40B4-BE49-F238E27FC236}">
                <a16:creationId xmlns:a16="http://schemas.microsoft.com/office/drawing/2014/main" id="{CE479D6E-4C4F-436C-A3F6-B1CE2514C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Why Pong scored so highly for Atari | Games | The Guardian">
            <a:extLst>
              <a:ext uri="{FF2B5EF4-FFF2-40B4-BE49-F238E27FC236}">
                <a16:creationId xmlns:a16="http://schemas.microsoft.com/office/drawing/2014/main" id="{40836638-1C6C-52BA-7ED8-921F797A08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288" y="728663"/>
            <a:ext cx="3027363" cy="1792288"/>
          </a:xfrm>
          <a:prstGeom prst="rect">
            <a:avLst/>
          </a:prstGeom>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CEC6FD0C-49AC-B8F0-515D-81AE66E1D7A2}"/>
              </a:ext>
            </a:extLst>
          </p:cNvPr>
          <p:cNvSpPr txBox="1"/>
          <p:nvPr/>
        </p:nvSpPr>
        <p:spPr>
          <a:xfrm>
            <a:off x="649288" y="2162175"/>
            <a:ext cx="3027363" cy="3587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spcAft>
                <a:spcPts val="600"/>
              </a:spcAft>
            </a:pPr>
            <a:r>
              <a:rPr lang="pl-PL" sz="1300" dirty="0">
                <a:solidFill>
                  <a:srgbClr val="FFFFFF"/>
                </a:solidFill>
              </a:rPr>
              <a:t>Pong (1972)</a:t>
            </a:r>
          </a:p>
        </p:txBody>
      </p:sp>
      <p:pic>
        <p:nvPicPr>
          <p:cNvPr id="4102" name="Picture 6" descr="History of world generation – Minecraft Wiki">
            <a:extLst>
              <a:ext uri="{FF2B5EF4-FFF2-40B4-BE49-F238E27FC236}">
                <a16:creationId xmlns:a16="http://schemas.microsoft.com/office/drawing/2014/main" id="{7487CF7F-8277-F403-FC3D-4364ED02B0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3325" y="728663"/>
            <a:ext cx="3240088" cy="1792288"/>
          </a:xfrm>
          <a:prstGeom prst="rect">
            <a:avLst/>
          </a:prstGeom>
          <a:extLst>
            <a:ext uri="{909E8E84-426E-40DD-AFC4-6F175D3DCCD1}">
              <a14:hiddenFill xmlns:a14="http://schemas.microsoft.com/office/drawing/2010/main">
                <a:solidFill>
                  <a:srgbClr val="FFFFFF"/>
                </a:solidFill>
              </a14:hiddenFill>
            </a:ext>
          </a:extLst>
        </p:spPr>
      </p:pic>
      <p:sp>
        <p:nvSpPr>
          <p:cNvPr id="6" name="pole tekstowe 5">
            <a:extLst>
              <a:ext uri="{FF2B5EF4-FFF2-40B4-BE49-F238E27FC236}">
                <a16:creationId xmlns:a16="http://schemas.microsoft.com/office/drawing/2014/main" id="{B0C56994-1A8A-AAC9-97FA-7D2479F2A61F}"/>
              </a:ext>
            </a:extLst>
          </p:cNvPr>
          <p:cNvSpPr txBox="1"/>
          <p:nvPr/>
        </p:nvSpPr>
        <p:spPr>
          <a:xfrm>
            <a:off x="3743325" y="2162175"/>
            <a:ext cx="3240088" cy="358775"/>
          </a:xfrm>
          <a:prstGeom prst="rect">
            <a:avLst/>
          </a:prstGeom>
          <a:solidFill>
            <a:srgbClr val="000000">
              <a:alpha val="50000"/>
            </a:srgbClr>
          </a:solidFill>
          <a:ln>
            <a:noFill/>
          </a:ln>
        </p:spPr>
        <p:txBody>
          <a:bodyPr wrap="square" rtlCol="0" anchor="ctr">
            <a:noAutofit/>
          </a:bodyPr>
          <a:lstStyle/>
          <a:p>
            <a:pPr algn="ctr">
              <a:spcAft>
                <a:spcPts val="600"/>
              </a:spcAft>
            </a:pPr>
            <a:r>
              <a:rPr lang="pl-PL" sz="1300" dirty="0" err="1">
                <a:solidFill>
                  <a:srgbClr val="FFFFFF"/>
                </a:solidFill>
              </a:rPr>
              <a:t>Minecraft</a:t>
            </a:r>
            <a:r>
              <a:rPr lang="pl-PL" sz="1300" dirty="0">
                <a:solidFill>
                  <a:srgbClr val="FFFFFF"/>
                </a:solidFill>
              </a:rPr>
              <a:t> (2011)</a:t>
            </a:r>
          </a:p>
        </p:txBody>
      </p:sp>
      <p:pic>
        <p:nvPicPr>
          <p:cNvPr id="4106" name="Picture 10" descr="League of Legends MMR changes: Riot reveals new ranked Trueskill 2 system">
            <a:extLst>
              <a:ext uri="{FF2B5EF4-FFF2-40B4-BE49-F238E27FC236}">
                <a16:creationId xmlns:a16="http://schemas.microsoft.com/office/drawing/2014/main" id="{14DBDBCB-D7F2-F173-D061-D59B3569EC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8" y="2586038"/>
            <a:ext cx="6332538" cy="3540125"/>
          </a:xfrm>
          <a:prstGeom prst="rect">
            <a:avLst/>
          </a:prstGeom>
          <a:extLst>
            <a:ext uri="{909E8E84-426E-40DD-AFC4-6F175D3DCCD1}">
              <a14:hiddenFill xmlns:a14="http://schemas.microsoft.com/office/drawing/2010/main">
                <a:solidFill>
                  <a:srgbClr val="FFFFFF"/>
                </a:solidFill>
              </a14:hiddenFill>
            </a:ext>
          </a:extLst>
        </p:spPr>
      </p:pic>
      <p:sp>
        <p:nvSpPr>
          <p:cNvPr id="5" name="pole tekstowe 4">
            <a:extLst>
              <a:ext uri="{FF2B5EF4-FFF2-40B4-BE49-F238E27FC236}">
                <a16:creationId xmlns:a16="http://schemas.microsoft.com/office/drawing/2014/main" id="{CF829FCF-E773-C608-CDFA-51F085F6CD3D}"/>
              </a:ext>
            </a:extLst>
          </p:cNvPr>
          <p:cNvSpPr txBox="1"/>
          <p:nvPr/>
        </p:nvSpPr>
        <p:spPr>
          <a:xfrm>
            <a:off x="649288" y="5768975"/>
            <a:ext cx="6332538" cy="3587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spcAft>
                <a:spcPts val="600"/>
              </a:spcAft>
            </a:pPr>
            <a:r>
              <a:rPr lang="pl-PL" sz="1300" dirty="0" err="1">
                <a:solidFill>
                  <a:srgbClr val="FFFFFF"/>
                </a:solidFill>
              </a:rPr>
              <a:t>League</a:t>
            </a:r>
            <a:r>
              <a:rPr lang="pl-PL" sz="1300" dirty="0">
                <a:solidFill>
                  <a:srgbClr val="FFFFFF"/>
                </a:solidFill>
              </a:rPr>
              <a:t> of </a:t>
            </a:r>
            <a:r>
              <a:rPr lang="pl-PL" sz="1300" dirty="0" err="1">
                <a:solidFill>
                  <a:srgbClr val="FFFFFF"/>
                </a:solidFill>
              </a:rPr>
              <a:t>Legends</a:t>
            </a:r>
            <a:r>
              <a:rPr lang="pl-PL" sz="1300" dirty="0">
                <a:solidFill>
                  <a:srgbClr val="FFFFFF"/>
                </a:solidFill>
              </a:rPr>
              <a:t> (2009)</a:t>
            </a:r>
          </a:p>
        </p:txBody>
      </p:sp>
      <p:sp>
        <p:nvSpPr>
          <p:cNvPr id="2" name="Tytuł 1">
            <a:extLst>
              <a:ext uri="{FF2B5EF4-FFF2-40B4-BE49-F238E27FC236}">
                <a16:creationId xmlns:a16="http://schemas.microsoft.com/office/drawing/2014/main" id="{3786FF36-1C4D-9674-209F-4CFC9B116A97}"/>
              </a:ext>
            </a:extLst>
          </p:cNvPr>
          <p:cNvSpPr>
            <a:spLocks noGrp="1"/>
          </p:cNvSpPr>
          <p:nvPr>
            <p:ph type="title"/>
          </p:nvPr>
        </p:nvSpPr>
        <p:spPr>
          <a:xfrm>
            <a:off x="7397242" y="728906"/>
            <a:ext cx="4188626" cy="5400184"/>
          </a:xfrm>
        </p:spPr>
        <p:txBody>
          <a:bodyPr vert="horz" lIns="91440" tIns="45720" rIns="91440" bIns="45720" rtlCol="0" anchor="ctr">
            <a:normAutofit/>
          </a:bodyPr>
          <a:lstStyle/>
          <a:p>
            <a:r>
              <a:rPr lang="en-US" sz="5200" kern="1200">
                <a:solidFill>
                  <a:schemeClr val="tx1"/>
                </a:solidFill>
                <a:latin typeface="+mj-lt"/>
                <a:ea typeface="+mj-ea"/>
                <a:cs typeface="+mj-cs"/>
              </a:rPr>
              <a:t>Przykłady wykorzystania AI</a:t>
            </a:r>
          </a:p>
        </p:txBody>
      </p:sp>
      <p:sp>
        <p:nvSpPr>
          <p:cNvPr id="3" name="Symbol zastępczy numeru slajdu 2">
            <a:extLst>
              <a:ext uri="{FF2B5EF4-FFF2-40B4-BE49-F238E27FC236}">
                <a16:creationId xmlns:a16="http://schemas.microsoft.com/office/drawing/2014/main" id="{CC84A477-3222-9F09-681E-AD34C9F5ED3A}"/>
              </a:ext>
            </a:extLst>
          </p:cNvPr>
          <p:cNvSpPr>
            <a:spLocks noGrp="1"/>
          </p:cNvSpPr>
          <p:nvPr>
            <p:ph type="sldNum" sz="quarter" idx="12"/>
          </p:nvPr>
        </p:nvSpPr>
        <p:spPr/>
        <p:txBody>
          <a:bodyPr/>
          <a:lstStyle/>
          <a:p>
            <a:fld id="{73B850FF-6169-4056-8077-06FFA93A5366}" type="slidenum">
              <a:rPr lang="en-US" smtClean="0"/>
              <a:pPr/>
              <a:t>13</a:t>
            </a:fld>
            <a:endParaRPr lang="en-US"/>
          </a:p>
        </p:txBody>
      </p:sp>
    </p:spTree>
    <p:extLst>
      <p:ext uri="{BB962C8B-B14F-4D97-AF65-F5344CB8AC3E}">
        <p14:creationId xmlns:p14="http://schemas.microsoft.com/office/powerpoint/2010/main" val="221748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4">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C6457A2-CEC7-EAA7-A360-106E2D882FFA}"/>
              </a:ext>
            </a:extLst>
          </p:cNvPr>
          <p:cNvSpPr>
            <a:spLocks noGrp="1"/>
          </p:cNvSpPr>
          <p:nvPr>
            <p:ph type="title"/>
          </p:nvPr>
        </p:nvSpPr>
        <p:spPr>
          <a:xfrm>
            <a:off x="795528" y="386930"/>
            <a:ext cx="10141799" cy="1300554"/>
          </a:xfrm>
        </p:spPr>
        <p:txBody>
          <a:bodyPr anchor="b">
            <a:normAutofit/>
          </a:bodyPr>
          <a:lstStyle/>
          <a:p>
            <a:r>
              <a:rPr lang="pl-PL" sz="4800"/>
              <a:t>Duże modele językowe (LLM)</a:t>
            </a:r>
          </a:p>
        </p:txBody>
      </p:sp>
      <p:sp>
        <p:nvSpPr>
          <p:cNvPr id="50" name="Rectangle 36">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Obraz 5" descr="Obraz zawierający tekst, zrzut ekranu, kreskówka&#10;&#10;Opis wygenerowany automatycznie">
            <a:extLst>
              <a:ext uri="{FF2B5EF4-FFF2-40B4-BE49-F238E27FC236}">
                <a16:creationId xmlns:a16="http://schemas.microsoft.com/office/drawing/2014/main" id="{3FC95A53-5B83-2C9A-2652-7D2265FFC7F0}"/>
              </a:ext>
            </a:extLst>
          </p:cNvPr>
          <p:cNvPicPr>
            <a:picLocks noChangeAspect="1"/>
          </p:cNvPicPr>
          <p:nvPr/>
        </p:nvPicPr>
        <p:blipFill>
          <a:blip r:embed="rId2"/>
          <a:stretch>
            <a:fillRect/>
          </a:stretch>
        </p:blipFill>
        <p:spPr>
          <a:xfrm>
            <a:off x="635295" y="2868944"/>
            <a:ext cx="5150277" cy="3025786"/>
          </a:xfrm>
          <a:prstGeom prst="rect">
            <a:avLst/>
          </a:prstGeom>
        </p:spPr>
      </p:pic>
      <p:sp>
        <p:nvSpPr>
          <p:cNvPr id="3" name="Symbol zastępczy zawartości 2">
            <a:extLst>
              <a:ext uri="{FF2B5EF4-FFF2-40B4-BE49-F238E27FC236}">
                <a16:creationId xmlns:a16="http://schemas.microsoft.com/office/drawing/2014/main" id="{06E8F354-2352-D6D8-7483-7F8704F25851}"/>
              </a:ext>
            </a:extLst>
          </p:cNvPr>
          <p:cNvSpPr>
            <a:spLocks noGrp="1"/>
          </p:cNvSpPr>
          <p:nvPr>
            <p:ph idx="1"/>
          </p:nvPr>
        </p:nvSpPr>
        <p:spPr>
          <a:xfrm>
            <a:off x="6406429" y="2599509"/>
            <a:ext cx="4530898" cy="3639450"/>
          </a:xfrm>
        </p:spPr>
        <p:txBody>
          <a:bodyPr anchor="ctr">
            <a:normAutofit/>
          </a:bodyPr>
          <a:lstStyle/>
          <a:p>
            <a:r>
              <a:rPr lang="pl-PL" sz="2000"/>
              <a:t>„</a:t>
            </a:r>
            <a:r>
              <a:rPr lang="en-US" sz="2000"/>
              <a:t>Large language models (LLMs) are deep learning algorithms that can recognize, summarize, translate, predict, and generate content using very large datasets.</a:t>
            </a:r>
            <a:r>
              <a:rPr lang="pl-PL" sz="2000"/>
              <a:t>” – słownik Nvidii</a:t>
            </a:r>
          </a:p>
        </p:txBody>
      </p:sp>
      <p:sp>
        <p:nvSpPr>
          <p:cNvPr id="52" name="Rectangle 40">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ymbol zastępczy numeru slajdu 3">
            <a:extLst>
              <a:ext uri="{FF2B5EF4-FFF2-40B4-BE49-F238E27FC236}">
                <a16:creationId xmlns:a16="http://schemas.microsoft.com/office/drawing/2014/main" id="{8280BF92-B0D2-661C-5C4E-6D1E30502831}"/>
              </a:ext>
            </a:extLst>
          </p:cNvPr>
          <p:cNvSpPr>
            <a:spLocks noGrp="1"/>
          </p:cNvSpPr>
          <p:nvPr>
            <p:ph type="sldNum" sz="quarter" idx="12"/>
          </p:nvPr>
        </p:nvSpPr>
        <p:spPr>
          <a:xfrm>
            <a:off x="8610600" y="6492240"/>
            <a:ext cx="2743200" cy="365125"/>
          </a:xfrm>
        </p:spPr>
        <p:txBody>
          <a:bodyPr>
            <a:normAutofit/>
          </a:bodyPr>
          <a:lstStyle/>
          <a:p>
            <a:pPr>
              <a:spcAft>
                <a:spcPts val="600"/>
              </a:spcAft>
            </a:pPr>
            <a:fld id="{73B850FF-6169-4056-8077-06FFA93A5366}" type="slidenum">
              <a:rPr lang="en-US" smtClean="0"/>
              <a:pPr>
                <a:spcAft>
                  <a:spcPts val="600"/>
                </a:spcAft>
              </a:pPr>
              <a:t>14</a:t>
            </a:fld>
            <a:endParaRPr lang="en-US"/>
          </a:p>
        </p:txBody>
      </p:sp>
      <p:sp>
        <p:nvSpPr>
          <p:cNvPr id="7" name="pole tekstowe 6">
            <a:extLst>
              <a:ext uri="{FF2B5EF4-FFF2-40B4-BE49-F238E27FC236}">
                <a16:creationId xmlns:a16="http://schemas.microsoft.com/office/drawing/2014/main" id="{09A330D9-CB1D-58B2-8EBD-790894BB327C}"/>
              </a:ext>
            </a:extLst>
          </p:cNvPr>
          <p:cNvSpPr txBox="1"/>
          <p:nvPr/>
        </p:nvSpPr>
        <p:spPr>
          <a:xfrm>
            <a:off x="635295" y="5894729"/>
            <a:ext cx="9262331" cy="261610"/>
          </a:xfrm>
          <a:prstGeom prst="rect">
            <a:avLst/>
          </a:prstGeom>
          <a:noFill/>
        </p:spPr>
        <p:txBody>
          <a:bodyPr wrap="square" rtlCol="0">
            <a:spAutoFit/>
          </a:bodyPr>
          <a:lstStyle/>
          <a:p>
            <a:r>
              <a:rPr lang="en-US" sz="1100" dirty="0"/>
              <a:t>YAN, Ming, et al. LARP: Language-Agent Role Play for Open-World Games</a:t>
            </a:r>
            <a:r>
              <a:rPr lang="pl-PL" sz="1100" dirty="0"/>
              <a:t>, </a:t>
            </a:r>
            <a:r>
              <a:rPr lang="en-US" sz="1100" dirty="0"/>
              <a:t>arXiv:2312.17653 [cs.AI], </a:t>
            </a:r>
            <a:r>
              <a:rPr lang="en-US" sz="1100" dirty="0">
                <a:hlinkClick r:id="rId3"/>
              </a:rPr>
              <a:t>https://doi.org/10.48550/arXiv.2312.17653</a:t>
            </a:r>
            <a:r>
              <a:rPr lang="pl-PL" sz="1100" dirty="0"/>
              <a:t>, </a:t>
            </a:r>
            <a:r>
              <a:rPr lang="en-US" sz="1100" dirty="0"/>
              <a:t>2023.</a:t>
            </a:r>
            <a:endParaRPr lang="pl-PL" sz="1100" dirty="0"/>
          </a:p>
        </p:txBody>
      </p:sp>
    </p:spTree>
    <p:extLst>
      <p:ext uri="{BB962C8B-B14F-4D97-AF65-F5344CB8AC3E}">
        <p14:creationId xmlns:p14="http://schemas.microsoft.com/office/powerpoint/2010/main" val="204682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10984F9-6217-CC96-819E-AB02564B471F}"/>
              </a:ext>
            </a:extLst>
          </p:cNvPr>
          <p:cNvSpPr>
            <a:spLocks noGrp="1"/>
          </p:cNvSpPr>
          <p:nvPr>
            <p:ph type="title"/>
          </p:nvPr>
        </p:nvSpPr>
        <p:spPr>
          <a:xfrm>
            <a:off x="1043631" y="809898"/>
            <a:ext cx="9942716" cy="1554480"/>
          </a:xfrm>
        </p:spPr>
        <p:txBody>
          <a:bodyPr anchor="ctr">
            <a:normAutofit/>
          </a:bodyPr>
          <a:lstStyle/>
          <a:p>
            <a:r>
              <a:rPr lang="pl-PL" sz="4800" dirty="0"/>
              <a:t>Wpływ narracji na zaangażowanie gracza</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ymbol zastępczy numeru slajdu 3">
            <a:extLst>
              <a:ext uri="{FF2B5EF4-FFF2-40B4-BE49-F238E27FC236}">
                <a16:creationId xmlns:a16="http://schemas.microsoft.com/office/drawing/2014/main" id="{8087EDFC-ED4D-1248-9AD4-81B5BC0EA36A}"/>
              </a:ext>
            </a:extLst>
          </p:cNvPr>
          <p:cNvSpPr>
            <a:spLocks noGrp="1"/>
          </p:cNvSpPr>
          <p:nvPr>
            <p:ph type="sldNum" sz="quarter" idx="12"/>
          </p:nvPr>
        </p:nvSpPr>
        <p:spPr>
          <a:xfrm>
            <a:off x="8610600" y="6120188"/>
            <a:ext cx="2743200" cy="365125"/>
          </a:xfrm>
        </p:spPr>
        <p:txBody>
          <a:bodyPr/>
          <a:lstStyle/>
          <a:p>
            <a:fld id="{73B850FF-6169-4056-8077-06FFA93A5366}" type="slidenum">
              <a:rPr lang="en-US" smtClean="0"/>
              <a:pPr/>
              <a:t>15</a:t>
            </a:fld>
            <a:endParaRPr lang="en-US"/>
          </a:p>
        </p:txBody>
      </p:sp>
      <p:pic>
        <p:nvPicPr>
          <p:cNvPr id="6" name="Obraz 5">
            <a:extLst>
              <a:ext uri="{FF2B5EF4-FFF2-40B4-BE49-F238E27FC236}">
                <a16:creationId xmlns:a16="http://schemas.microsoft.com/office/drawing/2014/main" id="{33892761-B239-BEB8-4EAA-59629EF94320}"/>
              </a:ext>
            </a:extLst>
          </p:cNvPr>
          <p:cNvPicPr>
            <a:picLocks noChangeAspect="1"/>
          </p:cNvPicPr>
          <p:nvPr/>
        </p:nvPicPr>
        <p:blipFill>
          <a:blip r:embed="rId3"/>
          <a:stretch>
            <a:fillRect/>
          </a:stretch>
        </p:blipFill>
        <p:spPr>
          <a:xfrm>
            <a:off x="4908549" y="3150355"/>
            <a:ext cx="6077798" cy="981212"/>
          </a:xfrm>
          <a:prstGeom prst="rect">
            <a:avLst/>
          </a:prstGeom>
        </p:spPr>
      </p:pic>
      <p:pic>
        <p:nvPicPr>
          <p:cNvPr id="9" name="Obraz 8">
            <a:extLst>
              <a:ext uri="{FF2B5EF4-FFF2-40B4-BE49-F238E27FC236}">
                <a16:creationId xmlns:a16="http://schemas.microsoft.com/office/drawing/2014/main" id="{98BD2E47-C8A6-4964-2026-60C072E450BD}"/>
              </a:ext>
            </a:extLst>
          </p:cNvPr>
          <p:cNvPicPr>
            <a:picLocks noChangeAspect="1"/>
          </p:cNvPicPr>
          <p:nvPr/>
        </p:nvPicPr>
        <p:blipFill>
          <a:blip r:embed="rId4"/>
          <a:stretch>
            <a:fillRect/>
          </a:stretch>
        </p:blipFill>
        <p:spPr>
          <a:xfrm>
            <a:off x="4983879" y="4443030"/>
            <a:ext cx="6087325" cy="1305107"/>
          </a:xfrm>
          <a:prstGeom prst="rect">
            <a:avLst/>
          </a:prstGeom>
        </p:spPr>
      </p:pic>
      <p:sp>
        <p:nvSpPr>
          <p:cNvPr id="14" name="pole tekstowe 13">
            <a:extLst>
              <a:ext uri="{FF2B5EF4-FFF2-40B4-BE49-F238E27FC236}">
                <a16:creationId xmlns:a16="http://schemas.microsoft.com/office/drawing/2014/main" id="{9E94E89B-D6AE-65CA-A3A0-261AF677C04C}"/>
              </a:ext>
            </a:extLst>
          </p:cNvPr>
          <p:cNvSpPr txBox="1"/>
          <p:nvPr/>
        </p:nvSpPr>
        <p:spPr>
          <a:xfrm>
            <a:off x="962378" y="3531402"/>
            <a:ext cx="3541889" cy="1200329"/>
          </a:xfrm>
          <a:prstGeom prst="rect">
            <a:avLst/>
          </a:prstGeom>
          <a:noFill/>
        </p:spPr>
        <p:txBody>
          <a:bodyPr wrap="square" rtlCol="0">
            <a:spAutoFit/>
          </a:bodyPr>
          <a:lstStyle/>
          <a:p>
            <a:pPr marL="285750" indent="-285750">
              <a:buFont typeface="Arial" panose="020B0604020202020204" pitchFamily="34" charset="0"/>
              <a:buChar char="•"/>
            </a:pPr>
            <a:r>
              <a:rPr lang="pl-PL" dirty="0"/>
              <a:t>Zrozumienie narracji</a:t>
            </a:r>
          </a:p>
          <a:p>
            <a:pPr marL="285750" indent="-285750">
              <a:buFont typeface="Arial" panose="020B0604020202020204" pitchFamily="34" charset="0"/>
              <a:buChar char="•"/>
            </a:pPr>
            <a:r>
              <a:rPr lang="pl-PL" dirty="0"/>
              <a:t>Skupienie uwagi</a:t>
            </a:r>
          </a:p>
          <a:p>
            <a:pPr marL="285750" indent="-285750">
              <a:buFont typeface="Arial" panose="020B0604020202020204" pitchFamily="34" charset="0"/>
              <a:buChar char="•"/>
            </a:pPr>
            <a:r>
              <a:rPr lang="pl-PL" dirty="0"/>
              <a:t>Zaangażowanie emocjonalne</a:t>
            </a:r>
          </a:p>
          <a:p>
            <a:pPr marL="285750" indent="-285750">
              <a:buFont typeface="Arial" panose="020B0604020202020204" pitchFamily="34" charset="0"/>
              <a:buChar char="•"/>
            </a:pPr>
            <a:r>
              <a:rPr lang="pl-PL" dirty="0"/>
              <a:t>Obecność narracyjna</a:t>
            </a:r>
          </a:p>
        </p:txBody>
      </p:sp>
      <p:sp>
        <p:nvSpPr>
          <p:cNvPr id="16" name="pole tekstowe 15">
            <a:extLst>
              <a:ext uri="{FF2B5EF4-FFF2-40B4-BE49-F238E27FC236}">
                <a16:creationId xmlns:a16="http://schemas.microsoft.com/office/drawing/2014/main" id="{DFC3E778-F76B-FB18-36D4-100EDE8B2192}"/>
              </a:ext>
            </a:extLst>
          </p:cNvPr>
          <p:cNvSpPr txBox="1"/>
          <p:nvPr/>
        </p:nvSpPr>
        <p:spPr>
          <a:xfrm>
            <a:off x="962378" y="6078248"/>
            <a:ext cx="9628585" cy="276999"/>
          </a:xfrm>
          <a:prstGeom prst="rect">
            <a:avLst/>
          </a:prstGeom>
          <a:noFill/>
        </p:spPr>
        <p:txBody>
          <a:bodyPr wrap="square" rtlCol="0">
            <a:spAutoFit/>
          </a:bodyPr>
          <a:lstStyle/>
          <a:p>
            <a:r>
              <a:rPr lang="pl-PL" sz="1200" dirty="0"/>
              <a:t>Rick </a:t>
            </a:r>
            <a:r>
              <a:rPr lang="pl-PL" sz="1200" dirty="0" err="1"/>
              <a:t>Busselle</a:t>
            </a:r>
            <a:r>
              <a:rPr lang="pl-PL" sz="1200" dirty="0"/>
              <a:t> &amp; Helena </a:t>
            </a:r>
            <a:r>
              <a:rPr lang="pl-PL" sz="1200" dirty="0" err="1"/>
              <a:t>Bilandzic</a:t>
            </a:r>
            <a:r>
              <a:rPr lang="pl-PL" sz="1200" dirty="0"/>
              <a:t> (2009) </a:t>
            </a:r>
            <a:r>
              <a:rPr lang="pl-PL" sz="1200" dirty="0" err="1"/>
              <a:t>Measuring</a:t>
            </a:r>
            <a:r>
              <a:rPr lang="pl-PL" sz="1200" dirty="0"/>
              <a:t> </a:t>
            </a:r>
            <a:r>
              <a:rPr lang="pl-PL" sz="1200" dirty="0" err="1"/>
              <a:t>Narrative</a:t>
            </a:r>
            <a:r>
              <a:rPr lang="pl-PL" sz="1200" dirty="0"/>
              <a:t> Engagement, Media </a:t>
            </a:r>
            <a:r>
              <a:rPr lang="pl-PL" sz="1200" dirty="0" err="1"/>
              <a:t>Psychology</a:t>
            </a:r>
            <a:r>
              <a:rPr lang="pl-PL" sz="1200" dirty="0"/>
              <a:t>, 12:4, 321-347, DOI: 10.1080/15213260903287259</a:t>
            </a:r>
          </a:p>
        </p:txBody>
      </p:sp>
    </p:spTree>
    <p:extLst>
      <p:ext uri="{BB962C8B-B14F-4D97-AF65-F5344CB8AC3E}">
        <p14:creationId xmlns:p14="http://schemas.microsoft.com/office/powerpoint/2010/main" val="2861480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Obraz 8">
            <a:extLst>
              <a:ext uri="{FF2B5EF4-FFF2-40B4-BE49-F238E27FC236}">
                <a16:creationId xmlns:a16="http://schemas.microsoft.com/office/drawing/2014/main" id="{467E1EB3-1A23-98C4-E27A-9E4E5B58AC3B}"/>
              </a:ext>
            </a:extLst>
          </p:cNvPr>
          <p:cNvPicPr>
            <a:picLocks noChangeAspect="1"/>
          </p:cNvPicPr>
          <p:nvPr/>
        </p:nvPicPr>
        <p:blipFill>
          <a:blip r:embed="rId3"/>
          <a:stretch>
            <a:fillRect/>
          </a:stretch>
        </p:blipFill>
        <p:spPr>
          <a:xfrm>
            <a:off x="642938" y="1143000"/>
            <a:ext cx="4562475" cy="3454400"/>
          </a:xfrm>
          <a:prstGeom prst="rect">
            <a:avLst/>
          </a:prstGeom>
        </p:spPr>
      </p:pic>
      <p:pic>
        <p:nvPicPr>
          <p:cNvPr id="16" name="Obraz 15">
            <a:extLst>
              <a:ext uri="{FF2B5EF4-FFF2-40B4-BE49-F238E27FC236}">
                <a16:creationId xmlns:a16="http://schemas.microsoft.com/office/drawing/2014/main" id="{69263DC5-E1AD-CDCC-00D3-377DEAC7561D}"/>
              </a:ext>
            </a:extLst>
          </p:cNvPr>
          <p:cNvPicPr>
            <a:picLocks noChangeAspect="1"/>
          </p:cNvPicPr>
          <p:nvPr/>
        </p:nvPicPr>
        <p:blipFill>
          <a:blip r:embed="rId4"/>
          <a:stretch>
            <a:fillRect/>
          </a:stretch>
        </p:blipFill>
        <p:spPr>
          <a:xfrm>
            <a:off x="5281613" y="1143000"/>
            <a:ext cx="6267450" cy="1511300"/>
          </a:xfrm>
          <a:prstGeom prst="rect">
            <a:avLst/>
          </a:prstGeom>
        </p:spPr>
      </p:pic>
      <p:pic>
        <p:nvPicPr>
          <p:cNvPr id="6" name="Obraz 5">
            <a:extLst>
              <a:ext uri="{FF2B5EF4-FFF2-40B4-BE49-F238E27FC236}">
                <a16:creationId xmlns:a16="http://schemas.microsoft.com/office/drawing/2014/main" id="{169FF219-6212-3BCC-978E-B8F3AB281FF4}"/>
              </a:ext>
            </a:extLst>
          </p:cNvPr>
          <p:cNvPicPr>
            <a:picLocks noChangeAspect="1"/>
          </p:cNvPicPr>
          <p:nvPr/>
        </p:nvPicPr>
        <p:blipFill>
          <a:blip r:embed="rId5"/>
          <a:stretch>
            <a:fillRect/>
          </a:stretch>
        </p:blipFill>
        <p:spPr>
          <a:xfrm>
            <a:off x="5281613" y="2728913"/>
            <a:ext cx="6267450" cy="1868488"/>
          </a:xfrm>
          <a:prstGeom prst="rect">
            <a:avLst/>
          </a:prstGeom>
        </p:spPr>
      </p:pic>
      <p:sp>
        <p:nvSpPr>
          <p:cNvPr id="2" name="Tytuł 1">
            <a:extLst>
              <a:ext uri="{FF2B5EF4-FFF2-40B4-BE49-F238E27FC236}">
                <a16:creationId xmlns:a16="http://schemas.microsoft.com/office/drawing/2014/main" id="{610C6CDF-E166-7F63-08E0-B8D47C3B4AAB}"/>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a:solidFill>
                  <a:schemeClr val="tx1"/>
                </a:solidFill>
                <a:latin typeface="+mj-lt"/>
                <a:ea typeface="+mj-ea"/>
                <a:cs typeface="+mj-cs"/>
              </a:rPr>
              <a:t>Mierzenie zaangażowania gracza</a:t>
            </a:r>
          </a:p>
        </p:txBody>
      </p:sp>
      <p:sp>
        <p:nvSpPr>
          <p:cNvPr id="4" name="Symbol zastępczy numeru slajdu 3">
            <a:extLst>
              <a:ext uri="{FF2B5EF4-FFF2-40B4-BE49-F238E27FC236}">
                <a16:creationId xmlns:a16="http://schemas.microsoft.com/office/drawing/2014/main" id="{EB0F655F-627E-2AF5-124E-654B53CD6C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3B850FF-6169-4056-8077-06FFA93A5366}" type="slidenum">
              <a:rPr lang="en-US" smtClean="0">
                <a:solidFill>
                  <a:schemeClr val="tx1">
                    <a:tint val="75000"/>
                  </a:schemeClr>
                </a:solidFill>
              </a:rPr>
              <a:pPr>
                <a:spcAft>
                  <a:spcPts val="600"/>
                </a:spcAft>
              </a:pPr>
              <a:t>16</a:t>
            </a:fld>
            <a:endParaRPr lang="en-US">
              <a:solidFill>
                <a:schemeClr val="tx1">
                  <a:tint val="75000"/>
                </a:schemeClr>
              </a:solidFill>
            </a:endParaRPr>
          </a:p>
        </p:txBody>
      </p:sp>
      <p:sp>
        <p:nvSpPr>
          <p:cNvPr id="19" name="pole tekstowe 18">
            <a:extLst>
              <a:ext uri="{FF2B5EF4-FFF2-40B4-BE49-F238E27FC236}">
                <a16:creationId xmlns:a16="http://schemas.microsoft.com/office/drawing/2014/main" id="{C23F57B4-A884-219C-0D71-667DA0ED8874}"/>
              </a:ext>
            </a:extLst>
          </p:cNvPr>
          <p:cNvSpPr txBox="1"/>
          <p:nvPr/>
        </p:nvSpPr>
        <p:spPr>
          <a:xfrm>
            <a:off x="958938" y="234029"/>
            <a:ext cx="10590125" cy="646331"/>
          </a:xfrm>
          <a:prstGeom prst="rect">
            <a:avLst/>
          </a:prstGeom>
          <a:noFill/>
        </p:spPr>
        <p:txBody>
          <a:bodyPr wrap="square" rtlCol="0">
            <a:spAutoFit/>
          </a:bodyPr>
          <a:lstStyle/>
          <a:p>
            <a:r>
              <a:rPr lang="pl-PL" sz="1200" dirty="0" err="1"/>
              <a:t>Jeanne</a:t>
            </a:r>
            <a:r>
              <a:rPr lang="pl-PL" sz="1200" dirty="0"/>
              <a:t> H. </a:t>
            </a:r>
            <a:r>
              <a:rPr lang="pl-PL" sz="1200" dirty="0" err="1"/>
              <a:t>Brockmyer</a:t>
            </a:r>
            <a:r>
              <a:rPr lang="pl-PL" sz="1200" dirty="0"/>
              <a:t>, Christine M. Fox, Kathleen A. </a:t>
            </a:r>
            <a:r>
              <a:rPr lang="pl-PL" sz="1200" dirty="0" err="1"/>
              <a:t>Curtiss</a:t>
            </a:r>
            <a:r>
              <a:rPr lang="pl-PL" sz="1200" dirty="0"/>
              <a:t>, Evan </a:t>
            </a:r>
            <a:r>
              <a:rPr lang="pl-PL" sz="1200" dirty="0" err="1"/>
              <a:t>McBroom</a:t>
            </a:r>
            <a:r>
              <a:rPr lang="pl-PL" sz="1200" dirty="0"/>
              <a:t>, Kimberly M. </a:t>
            </a:r>
            <a:r>
              <a:rPr lang="pl-PL" sz="1200" dirty="0" err="1"/>
              <a:t>Burkhart</a:t>
            </a:r>
            <a:r>
              <a:rPr lang="pl-PL" sz="1200" dirty="0"/>
              <a:t>, </a:t>
            </a:r>
            <a:r>
              <a:rPr lang="pl-PL" sz="1200" dirty="0" err="1"/>
              <a:t>Jacquelyn</a:t>
            </a:r>
            <a:r>
              <a:rPr lang="pl-PL" sz="1200" dirty="0"/>
              <a:t> N. </a:t>
            </a:r>
            <a:r>
              <a:rPr lang="pl-PL" sz="1200" dirty="0" err="1"/>
              <a:t>Pidruzny</a:t>
            </a:r>
            <a:r>
              <a:rPr lang="pl-PL" sz="1200" dirty="0"/>
              <a:t>, The development of the Game Engagement </a:t>
            </a:r>
            <a:r>
              <a:rPr lang="pl-PL" sz="1200" dirty="0" err="1"/>
              <a:t>Questionnaire</a:t>
            </a:r>
            <a:r>
              <a:rPr lang="pl-PL" sz="1200" dirty="0"/>
              <a:t>: A </a:t>
            </a:r>
            <a:r>
              <a:rPr lang="pl-PL" sz="1200" dirty="0" err="1"/>
              <a:t>measure</a:t>
            </a:r>
            <a:r>
              <a:rPr lang="pl-PL" sz="1200" dirty="0"/>
              <a:t> of engagement in video </a:t>
            </a:r>
            <a:r>
              <a:rPr lang="pl-PL" sz="1200" dirty="0" err="1"/>
              <a:t>game-playing</a:t>
            </a:r>
            <a:r>
              <a:rPr lang="pl-PL" sz="1200" dirty="0"/>
              <a:t>, </a:t>
            </a:r>
            <a:r>
              <a:rPr lang="pl-PL" sz="1200" dirty="0" err="1"/>
              <a:t>Journal</a:t>
            </a:r>
            <a:r>
              <a:rPr lang="pl-PL" sz="1200" dirty="0"/>
              <a:t> of </a:t>
            </a:r>
            <a:r>
              <a:rPr lang="pl-PL" sz="1200" dirty="0" err="1"/>
              <a:t>Experimental</a:t>
            </a:r>
            <a:r>
              <a:rPr lang="pl-PL" sz="1200" dirty="0"/>
              <a:t> </a:t>
            </a:r>
            <a:r>
              <a:rPr lang="pl-PL" sz="1200" dirty="0" err="1"/>
              <a:t>Social</a:t>
            </a:r>
            <a:r>
              <a:rPr lang="pl-PL" sz="1200" dirty="0"/>
              <a:t> </a:t>
            </a:r>
            <a:r>
              <a:rPr lang="pl-PL" sz="1200" dirty="0" err="1"/>
              <a:t>Psychology</a:t>
            </a:r>
            <a:r>
              <a:rPr lang="pl-PL" sz="1200" dirty="0"/>
              <a:t>, Volume 45, </a:t>
            </a:r>
            <a:r>
              <a:rPr lang="pl-PL" sz="1200" dirty="0" err="1"/>
              <a:t>Issue</a:t>
            </a:r>
            <a:r>
              <a:rPr lang="pl-PL" sz="1200" dirty="0"/>
              <a:t> 4, 2009,</a:t>
            </a:r>
          </a:p>
          <a:p>
            <a:r>
              <a:rPr lang="pl-PL" sz="1200" dirty="0"/>
              <a:t>ISSN 0022-1031, https://doi.org/10.1016/j.jesp.2009.02.016.</a:t>
            </a:r>
          </a:p>
        </p:txBody>
      </p:sp>
    </p:spTree>
    <p:extLst>
      <p:ext uri="{BB962C8B-B14F-4D97-AF65-F5344CB8AC3E}">
        <p14:creationId xmlns:p14="http://schemas.microsoft.com/office/powerpoint/2010/main" val="40299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25" name="Straight Connector 2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76A0213-84EE-8CC0-E91C-04867C992758}"/>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a:t>Projekt eksperymentu – prototyp gry</a:t>
            </a:r>
          </a:p>
        </p:txBody>
      </p:sp>
      <p:pic>
        <p:nvPicPr>
          <p:cNvPr id="9" name="Obraz 8">
            <a:extLst>
              <a:ext uri="{FF2B5EF4-FFF2-40B4-BE49-F238E27FC236}">
                <a16:creationId xmlns:a16="http://schemas.microsoft.com/office/drawing/2014/main" id="{08749C1A-53C0-B7D2-0018-D0F0BFB44B3E}"/>
              </a:ext>
            </a:extLst>
          </p:cNvPr>
          <p:cNvPicPr>
            <a:picLocks noChangeAspect="1"/>
          </p:cNvPicPr>
          <p:nvPr/>
        </p:nvPicPr>
        <p:blipFill>
          <a:blip r:embed="rId2"/>
          <a:stretch>
            <a:fillRect/>
          </a:stretch>
        </p:blipFill>
        <p:spPr>
          <a:xfrm>
            <a:off x="897717" y="776680"/>
            <a:ext cx="5069590" cy="2788273"/>
          </a:xfrm>
          <a:prstGeom prst="rect">
            <a:avLst/>
          </a:prstGeom>
        </p:spPr>
      </p:pic>
      <p:pic>
        <p:nvPicPr>
          <p:cNvPr id="6" name="Obraz 5">
            <a:extLst>
              <a:ext uri="{FF2B5EF4-FFF2-40B4-BE49-F238E27FC236}">
                <a16:creationId xmlns:a16="http://schemas.microsoft.com/office/drawing/2014/main" id="{103AC5FD-92A5-0B80-22C7-BD182317B112}"/>
              </a:ext>
            </a:extLst>
          </p:cNvPr>
          <p:cNvPicPr>
            <a:picLocks noChangeAspect="1"/>
          </p:cNvPicPr>
          <p:nvPr/>
        </p:nvPicPr>
        <p:blipFill>
          <a:blip r:embed="rId3"/>
          <a:stretch>
            <a:fillRect/>
          </a:stretch>
        </p:blipFill>
        <p:spPr>
          <a:xfrm>
            <a:off x="6381052" y="671201"/>
            <a:ext cx="4760686" cy="2999232"/>
          </a:xfrm>
          <a:prstGeom prst="rect">
            <a:avLst/>
          </a:prstGeom>
        </p:spPr>
      </p:pic>
      <p:sp>
        <p:nvSpPr>
          <p:cNvPr id="4" name="Symbol zastępczy numeru slajdu 3">
            <a:extLst>
              <a:ext uri="{FF2B5EF4-FFF2-40B4-BE49-F238E27FC236}">
                <a16:creationId xmlns:a16="http://schemas.microsoft.com/office/drawing/2014/main" id="{F6F6F85B-3D4B-BFA3-952F-24A2702A3051}"/>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73B850FF-6169-4056-8077-06FFA93A5366}" type="slidenum">
              <a:rPr lang="en-US" smtClean="0">
                <a:solidFill>
                  <a:schemeClr val="tx1">
                    <a:tint val="75000"/>
                  </a:schemeClr>
                </a:solidFill>
              </a:rPr>
              <a:pPr>
                <a:spcAft>
                  <a:spcPts val="600"/>
                </a:spcAft>
              </a:pPr>
              <a:t>17</a:t>
            </a:fld>
            <a:endParaRPr lang="en-US">
              <a:solidFill>
                <a:schemeClr val="tx1">
                  <a:tint val="75000"/>
                </a:schemeClr>
              </a:solidFill>
            </a:endParaRPr>
          </a:p>
        </p:txBody>
      </p:sp>
    </p:spTree>
    <p:extLst>
      <p:ext uri="{BB962C8B-B14F-4D97-AF65-F5344CB8AC3E}">
        <p14:creationId xmlns:p14="http://schemas.microsoft.com/office/powerpoint/2010/main" val="1308596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C7356B0-FE55-21FE-AB0E-45FC1FABAF48}"/>
              </a:ext>
            </a:extLst>
          </p:cNvPr>
          <p:cNvSpPr>
            <a:spLocks noGrp="1"/>
          </p:cNvSpPr>
          <p:nvPr>
            <p:ph type="title"/>
          </p:nvPr>
        </p:nvSpPr>
        <p:spPr>
          <a:xfrm>
            <a:off x="1043631" y="809898"/>
            <a:ext cx="9942716" cy="1554480"/>
          </a:xfrm>
        </p:spPr>
        <p:txBody>
          <a:bodyPr anchor="ctr">
            <a:normAutofit/>
          </a:bodyPr>
          <a:lstStyle/>
          <a:p>
            <a:r>
              <a:rPr lang="pl-PL" sz="4800"/>
              <a:t>Planowany eksperyment</a:t>
            </a:r>
          </a:p>
        </p:txBody>
      </p:sp>
      <p:sp>
        <p:nvSpPr>
          <p:cNvPr id="3" name="Symbol zastępczy zawartości 2">
            <a:extLst>
              <a:ext uri="{FF2B5EF4-FFF2-40B4-BE49-F238E27FC236}">
                <a16:creationId xmlns:a16="http://schemas.microsoft.com/office/drawing/2014/main" id="{841E3469-F8C5-9898-5BD6-41A942097F09}"/>
              </a:ext>
            </a:extLst>
          </p:cNvPr>
          <p:cNvSpPr>
            <a:spLocks noGrp="1"/>
          </p:cNvSpPr>
          <p:nvPr>
            <p:ph idx="1"/>
          </p:nvPr>
        </p:nvSpPr>
        <p:spPr>
          <a:xfrm>
            <a:off x="1045028" y="3017522"/>
            <a:ext cx="9941319" cy="3124658"/>
          </a:xfrm>
        </p:spPr>
        <p:txBody>
          <a:bodyPr anchor="ctr">
            <a:normAutofit/>
          </a:bodyPr>
          <a:lstStyle/>
          <a:p>
            <a:r>
              <a:rPr lang="pl-PL" sz="2400" dirty="0"/>
              <a:t>Test A/B na grupie uczestników: jedna wersja bez AI, druga z AI.</a:t>
            </a:r>
          </a:p>
          <a:p>
            <a:r>
              <a:rPr lang="pl-PL" sz="2400" dirty="0"/>
              <a:t>Połowa uczestników zaczyna z wersją A, a druga z wersją B, następnie zamiana</a:t>
            </a:r>
          </a:p>
          <a:p>
            <a:r>
              <a:rPr lang="pl-PL" sz="2400" dirty="0"/>
              <a:t>Pomiędzy zmianą wersji następuje krótki wywiad i wypełnienie kwestionariusza GEQ.</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ymbol zastępczy numeru slajdu 3">
            <a:extLst>
              <a:ext uri="{FF2B5EF4-FFF2-40B4-BE49-F238E27FC236}">
                <a16:creationId xmlns:a16="http://schemas.microsoft.com/office/drawing/2014/main" id="{7EFB0ECC-6D3E-FFB6-5EB6-6606575F6FFB}"/>
              </a:ext>
            </a:extLst>
          </p:cNvPr>
          <p:cNvSpPr>
            <a:spLocks noGrp="1"/>
          </p:cNvSpPr>
          <p:nvPr>
            <p:ph type="sldNum" sz="quarter" idx="12"/>
          </p:nvPr>
        </p:nvSpPr>
        <p:spPr>
          <a:xfrm>
            <a:off x="8610600" y="6142180"/>
            <a:ext cx="2743200" cy="365125"/>
          </a:xfrm>
        </p:spPr>
        <p:txBody>
          <a:bodyPr/>
          <a:lstStyle/>
          <a:p>
            <a:fld id="{73B850FF-6169-4056-8077-06FFA93A5366}" type="slidenum">
              <a:rPr lang="en-US" smtClean="0"/>
              <a:pPr/>
              <a:t>18</a:t>
            </a:fld>
            <a:endParaRPr lang="en-US"/>
          </a:p>
        </p:txBody>
      </p:sp>
    </p:spTree>
    <p:extLst>
      <p:ext uri="{BB962C8B-B14F-4D97-AF65-F5344CB8AC3E}">
        <p14:creationId xmlns:p14="http://schemas.microsoft.com/office/powerpoint/2010/main" val="3135112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6">
            <a:extLst>
              <a:ext uri="{FF2B5EF4-FFF2-40B4-BE49-F238E27FC236}">
                <a16:creationId xmlns:a16="http://schemas.microsoft.com/office/drawing/2014/main" id="{90BB9581-2E1D-405D-AC21-AD669748D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6891187" cy="5546414"/>
          </a:xfrm>
          <a:prstGeom prst="rect">
            <a:avLst/>
          </a:prstGeom>
          <a:solidFill>
            <a:srgbClr val="FFFFFF"/>
          </a:solidFill>
          <a:ln w="6350" cap="sq" cmpd="sng" algn="ctr">
            <a:solidFill>
              <a:schemeClr val="tx1">
                <a:lumMod val="75000"/>
                <a:lumOff val="25000"/>
              </a:schemeClr>
            </a:solidFill>
            <a:prstDash val="solid"/>
            <a:miter lim="800000"/>
          </a:ln>
          <a:effectLst/>
        </p:spPr>
        <p:txBody>
          <a:bodyPr/>
          <a:lstStyle/>
          <a:p>
            <a:endParaRPr lang="pl-PL"/>
          </a:p>
        </p:txBody>
      </p:sp>
      <p:sp>
        <p:nvSpPr>
          <p:cNvPr id="3" name="Symbol zastępczy zawartości 2">
            <a:extLst>
              <a:ext uri="{FF2B5EF4-FFF2-40B4-BE49-F238E27FC236}">
                <a16:creationId xmlns:a16="http://schemas.microsoft.com/office/drawing/2014/main" id="{17B376C7-86EE-631B-861C-EB1B6211DC6B}"/>
              </a:ext>
            </a:extLst>
          </p:cNvPr>
          <p:cNvSpPr>
            <a:spLocks/>
          </p:cNvSpPr>
          <p:nvPr/>
        </p:nvSpPr>
        <p:spPr>
          <a:xfrm>
            <a:off x="960438" y="960438"/>
            <a:ext cx="3224213" cy="4910138"/>
          </a:xfrm>
          <a:prstGeom prst="rect">
            <a:avLst/>
          </a:prstGeom>
        </p:spPr>
        <p:txBody>
          <a:bodyPr vert="horz" wrap="square" lIns="91440" tIns="45720" rIns="91440" bIns="45720" rtlCol="0" anchor="t">
            <a:normAutofit/>
          </a:bodyPr>
          <a:lstStyle/>
          <a:p>
            <a:pPr>
              <a:lnSpc>
                <a:spcPct val="90000"/>
              </a:lnSpc>
              <a:spcAft>
                <a:spcPts val="600"/>
              </a:spcAft>
            </a:pPr>
            <a:r>
              <a:rPr lang="en-US" sz="1300" b="1"/>
              <a:t>Tydzień 1:</a:t>
            </a:r>
          </a:p>
          <a:p>
            <a:pPr marL="285750" indent="-228600">
              <a:lnSpc>
                <a:spcPct val="90000"/>
              </a:lnSpc>
              <a:spcAft>
                <a:spcPts val="600"/>
              </a:spcAft>
              <a:buFont typeface="Arial" panose="020B0604020202020204" pitchFamily="34" charset="0"/>
              <a:buChar char="•"/>
            </a:pPr>
            <a:r>
              <a:rPr lang="en-US" sz="1300"/>
              <a:t>Przeglądanie oznaczonych artykułów i przypisanie ich w odpowiednie sekcje lub tematy.  </a:t>
            </a:r>
          </a:p>
          <a:p>
            <a:pPr marL="285750" indent="-228600">
              <a:lnSpc>
                <a:spcPct val="90000"/>
              </a:lnSpc>
              <a:spcAft>
                <a:spcPts val="600"/>
              </a:spcAft>
              <a:buFont typeface="Arial" panose="020B0604020202020204" pitchFamily="34" charset="0"/>
              <a:buChar char="•"/>
            </a:pPr>
            <a:r>
              <a:rPr lang="en-US" sz="1300"/>
              <a:t>Rozpoczęcie pisania wstępu przeglądu literatury - narracja w grach.</a:t>
            </a:r>
            <a:endParaRPr lang="pl-PL" sz="1300" b="1"/>
          </a:p>
          <a:p>
            <a:pPr>
              <a:lnSpc>
                <a:spcPct val="90000"/>
              </a:lnSpc>
              <a:spcAft>
                <a:spcPts val="600"/>
              </a:spcAft>
            </a:pPr>
            <a:r>
              <a:rPr lang="en-US" sz="1300" b="1"/>
              <a:t>Tydzień 2:</a:t>
            </a:r>
            <a:r>
              <a:rPr lang="en-US" sz="1300"/>
              <a:t>  </a:t>
            </a:r>
          </a:p>
          <a:p>
            <a:pPr marL="285750" indent="-228600">
              <a:lnSpc>
                <a:spcPct val="90000"/>
              </a:lnSpc>
              <a:spcAft>
                <a:spcPts val="600"/>
              </a:spcAft>
              <a:buFont typeface="Arial" panose="020B0604020202020204" pitchFamily="34" charset="0"/>
              <a:buChar char="•"/>
            </a:pPr>
            <a:r>
              <a:rPr lang="en-US" sz="1300"/>
              <a:t>Kontynuowanie pracy nad przeglądem literatury - narracja w grach.</a:t>
            </a:r>
          </a:p>
          <a:p>
            <a:pPr marL="285750" indent="-228600">
              <a:lnSpc>
                <a:spcPct val="90000"/>
              </a:lnSpc>
              <a:spcAft>
                <a:spcPts val="600"/>
              </a:spcAft>
              <a:buFont typeface="Arial" panose="020B0604020202020204" pitchFamily="34" charset="0"/>
              <a:buChar char="•"/>
            </a:pPr>
            <a:r>
              <a:rPr lang="en-US" sz="1300"/>
              <a:t>Opracowanie szczegółowego planu eksperymentu wraz z pytaniami badawczymi, hipotezami i projektem eksperymentalnym.</a:t>
            </a:r>
            <a:endParaRPr lang="pl-PL" sz="1300" b="1"/>
          </a:p>
          <a:p>
            <a:pPr>
              <a:lnSpc>
                <a:spcPct val="90000"/>
              </a:lnSpc>
              <a:spcAft>
                <a:spcPts val="600"/>
              </a:spcAft>
            </a:pPr>
            <a:r>
              <a:rPr lang="en-US" sz="1300" b="1"/>
              <a:t>Tydzień 3:</a:t>
            </a:r>
          </a:p>
          <a:p>
            <a:pPr marL="285750" indent="-228600">
              <a:lnSpc>
                <a:spcPct val="90000"/>
              </a:lnSpc>
              <a:spcAft>
                <a:spcPts val="600"/>
              </a:spcAft>
              <a:buFont typeface="Arial" panose="020B0604020202020204" pitchFamily="34" charset="0"/>
              <a:buChar char="•"/>
            </a:pPr>
            <a:r>
              <a:rPr lang="en-US" sz="1300"/>
              <a:t>Finalizacja przeglądu literatury - narracja w grach.</a:t>
            </a:r>
          </a:p>
          <a:p>
            <a:pPr marL="285750" indent="-228600">
              <a:lnSpc>
                <a:spcPct val="90000"/>
              </a:lnSpc>
              <a:spcAft>
                <a:spcPts val="600"/>
              </a:spcAft>
              <a:buFont typeface="Arial" panose="020B0604020202020204" pitchFamily="34" charset="0"/>
              <a:buChar char="•"/>
            </a:pPr>
            <a:r>
              <a:rPr lang="en-US" sz="1300"/>
              <a:t>Rozpoczęcie pisania przeglądu literatury - zaangażowanie gracza.  </a:t>
            </a:r>
          </a:p>
          <a:p>
            <a:pPr indent="-228600">
              <a:lnSpc>
                <a:spcPct val="90000"/>
              </a:lnSpc>
              <a:spcAft>
                <a:spcPts val="600"/>
              </a:spcAft>
              <a:buFont typeface="Arial" panose="020B0604020202020204" pitchFamily="34" charset="0"/>
              <a:buChar char="•"/>
            </a:pPr>
            <a:endParaRPr lang="en-US" sz="1300" b="1"/>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endParaRPr lang="en-US" sz="1300"/>
          </a:p>
        </p:txBody>
      </p:sp>
      <p:sp>
        <p:nvSpPr>
          <p:cNvPr id="7" name="Symbol zastępczy zawartości 2">
            <a:extLst>
              <a:ext uri="{FF2B5EF4-FFF2-40B4-BE49-F238E27FC236}">
                <a16:creationId xmlns:a16="http://schemas.microsoft.com/office/drawing/2014/main" id="{DD6A62F3-40E7-6101-FA53-25BF5C9AB8A6}"/>
              </a:ext>
            </a:extLst>
          </p:cNvPr>
          <p:cNvSpPr>
            <a:spLocks/>
          </p:cNvSpPr>
          <p:nvPr/>
        </p:nvSpPr>
        <p:spPr>
          <a:xfrm>
            <a:off x="4229100" y="960438"/>
            <a:ext cx="2986088" cy="4910138"/>
          </a:xfrm>
          <a:prstGeom prst="rect">
            <a:avLst/>
          </a:prstGeom>
        </p:spPr>
        <p:txBody>
          <a:bodyPr vert="horz" wrap="square" lIns="91440" tIns="45720" rIns="91440" bIns="45720" rtlCol="0" anchor="t">
            <a:normAutofit/>
          </a:bodyPr>
          <a:lstStyle/>
          <a:p>
            <a:pPr>
              <a:lnSpc>
                <a:spcPct val="90000"/>
              </a:lnSpc>
              <a:spcBef>
                <a:spcPts val="820"/>
              </a:spcBef>
            </a:pPr>
            <a:r>
              <a:rPr lang="en-US" sz="1300" b="1"/>
              <a:t>Tydzień 4:</a:t>
            </a:r>
            <a:endParaRPr lang="en-US" sz="1300"/>
          </a:p>
          <a:p>
            <a:pPr marL="234315" indent="-228600">
              <a:lnSpc>
                <a:spcPct val="90000"/>
              </a:lnSpc>
              <a:spcBef>
                <a:spcPts val="820"/>
              </a:spcBef>
              <a:buFont typeface="Arial" panose="020B0604020202020204" pitchFamily="34" charset="0"/>
              <a:buChar char="•"/>
            </a:pPr>
            <a:r>
              <a:rPr lang="en-US" sz="1300"/>
              <a:t>Kontynuowanie pisania przeglądu literatury - zaangażowanie gracza.</a:t>
            </a:r>
            <a:endParaRPr lang="pl-PL" sz="1300" b="1"/>
          </a:p>
          <a:p>
            <a:pPr>
              <a:lnSpc>
                <a:spcPct val="90000"/>
              </a:lnSpc>
              <a:spcBef>
                <a:spcPts val="820"/>
              </a:spcBef>
            </a:pPr>
            <a:r>
              <a:rPr lang="en-US" sz="1300" b="1"/>
              <a:t>Tydzień 5</a:t>
            </a:r>
            <a:r>
              <a:rPr lang="en-US" sz="1300"/>
              <a:t>: </a:t>
            </a:r>
          </a:p>
          <a:p>
            <a:pPr marL="234315" indent="-228600">
              <a:lnSpc>
                <a:spcPct val="90000"/>
              </a:lnSpc>
              <a:spcBef>
                <a:spcPts val="820"/>
              </a:spcBef>
              <a:buFont typeface="Arial" panose="020B0604020202020204" pitchFamily="34" charset="0"/>
              <a:buChar char="•"/>
            </a:pPr>
            <a:r>
              <a:rPr lang="en-US" sz="1300"/>
              <a:t>Zakończenie pisania przeglądu literatury - zaangażowanie gracza.</a:t>
            </a:r>
          </a:p>
          <a:p>
            <a:pPr marL="234315" indent="-228600">
              <a:lnSpc>
                <a:spcPct val="90000"/>
              </a:lnSpc>
              <a:spcBef>
                <a:spcPts val="820"/>
              </a:spcBef>
              <a:buFont typeface="Arial" panose="020B0604020202020204" pitchFamily="34" charset="0"/>
              <a:buChar char="•"/>
            </a:pPr>
            <a:r>
              <a:rPr lang="en-US" sz="1300"/>
              <a:t>Pisanie sekcji metodologii z opisem zaplanowanego projektu eksperymentalnego i procedur.</a:t>
            </a:r>
            <a:endParaRPr lang="pl-PL" sz="1300" b="1"/>
          </a:p>
          <a:p>
            <a:pPr>
              <a:lnSpc>
                <a:spcPct val="90000"/>
              </a:lnSpc>
              <a:spcBef>
                <a:spcPts val="820"/>
              </a:spcBef>
            </a:pPr>
            <a:r>
              <a:rPr lang="en-US" sz="1300" b="1"/>
              <a:t>Tydzień 6:</a:t>
            </a:r>
            <a:endParaRPr lang="en-US" sz="1300"/>
          </a:p>
          <a:p>
            <a:pPr marL="234315" indent="-228600">
              <a:lnSpc>
                <a:spcPct val="90000"/>
              </a:lnSpc>
              <a:spcBef>
                <a:spcPts val="820"/>
              </a:spcBef>
              <a:buFont typeface="Arial" panose="020B0604020202020204" pitchFamily="34" charset="0"/>
              <a:buChar char="•"/>
            </a:pPr>
            <a:r>
              <a:rPr lang="en-US" sz="1300"/>
              <a:t>Przygotowanie materiałów do eksperymentu, jak instrukcje, formularze zgody, kwestionariusze.</a:t>
            </a:r>
          </a:p>
          <a:p>
            <a:pPr marL="234315" indent="-228600">
              <a:lnSpc>
                <a:spcPct val="90000"/>
              </a:lnSpc>
              <a:spcBef>
                <a:spcPts val="820"/>
              </a:spcBef>
              <a:buFont typeface="Arial" panose="020B0604020202020204" pitchFamily="34" charset="0"/>
              <a:buChar char="•"/>
            </a:pPr>
            <a:r>
              <a:rPr lang="en-US" sz="1300"/>
              <a:t>Uzyskanie wymaganej zgody lub zezwolenia na przeprowadzenie eksperymentu (jeśli jest takowa wymagana).</a:t>
            </a:r>
          </a:p>
          <a:p>
            <a:endParaRPr lang="pl-PL" sz="1300"/>
          </a:p>
          <a:p>
            <a:pPr indent="-228600">
              <a:lnSpc>
                <a:spcPct val="90000"/>
              </a:lnSpc>
              <a:spcAft>
                <a:spcPts val="600"/>
              </a:spcAft>
              <a:buFont typeface="Arial" panose="020B0604020202020204" pitchFamily="34" charset="0"/>
              <a:buChar char="•"/>
            </a:pPr>
            <a:endParaRPr lang="en-US" sz="1300" b="1"/>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endParaRPr lang="en-US" sz="1300"/>
          </a:p>
        </p:txBody>
      </p:sp>
      <p:sp>
        <p:nvSpPr>
          <p:cNvPr id="2" name="Tytuł 1">
            <a:extLst>
              <a:ext uri="{FF2B5EF4-FFF2-40B4-BE49-F238E27FC236}">
                <a16:creationId xmlns:a16="http://schemas.microsoft.com/office/drawing/2014/main" id="{57DD5F83-CACD-F92A-1811-FDE0D6354A0A}"/>
              </a:ext>
            </a:extLst>
          </p:cNvPr>
          <p:cNvSpPr>
            <a:spLocks noGrp="1"/>
          </p:cNvSpPr>
          <p:nvPr>
            <p:ph type="title"/>
          </p:nvPr>
        </p:nvSpPr>
        <p:spPr>
          <a:xfrm>
            <a:off x="8019286" y="740056"/>
            <a:ext cx="3447450" cy="5129785"/>
          </a:xfrm>
        </p:spPr>
        <p:txBody>
          <a:bodyPr vert="horz" lIns="91440" tIns="45720" rIns="91440" bIns="45720" rtlCol="0" anchor="ctr">
            <a:normAutofit/>
          </a:bodyPr>
          <a:lstStyle/>
          <a:p>
            <a:r>
              <a:rPr lang="en-US" kern="1200">
                <a:solidFill>
                  <a:schemeClr val="tx1"/>
                </a:solidFill>
                <a:latin typeface="+mj-lt"/>
                <a:ea typeface="+mj-ea"/>
                <a:cs typeface="+mj-cs"/>
              </a:rPr>
              <a:t>Harmonogram prac</a:t>
            </a:r>
          </a:p>
        </p:txBody>
      </p:sp>
      <p:sp>
        <p:nvSpPr>
          <p:cNvPr id="4" name="Symbol zastępczy numeru slajdu 3">
            <a:extLst>
              <a:ext uri="{FF2B5EF4-FFF2-40B4-BE49-F238E27FC236}">
                <a16:creationId xmlns:a16="http://schemas.microsoft.com/office/drawing/2014/main" id="{147919A3-F699-D765-8A5E-2A4E8030754E}"/>
              </a:ext>
            </a:extLst>
          </p:cNvPr>
          <p:cNvSpPr>
            <a:spLocks noGrp="1"/>
          </p:cNvSpPr>
          <p:nvPr>
            <p:ph type="sldNum" sz="quarter" idx="12"/>
          </p:nvPr>
        </p:nvSpPr>
        <p:spPr/>
        <p:txBody>
          <a:bodyPr/>
          <a:lstStyle/>
          <a:p>
            <a:fld id="{73B850FF-6169-4056-8077-06FFA93A5366}" type="slidenum">
              <a:rPr lang="en-US" smtClean="0"/>
              <a:pPr/>
              <a:t>19</a:t>
            </a:fld>
            <a:endParaRPr lang="en-US"/>
          </a:p>
        </p:txBody>
      </p:sp>
    </p:spTree>
    <p:extLst>
      <p:ext uri="{BB962C8B-B14F-4D97-AF65-F5344CB8AC3E}">
        <p14:creationId xmlns:p14="http://schemas.microsoft.com/office/powerpoint/2010/main" val="125585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A5BF039-F4BF-38B7-853E-DE99F1D69EF1}"/>
              </a:ext>
            </a:extLst>
          </p:cNvPr>
          <p:cNvSpPr>
            <a:spLocks noGrp="1"/>
          </p:cNvSpPr>
          <p:nvPr>
            <p:ph type="title"/>
          </p:nvPr>
        </p:nvSpPr>
        <p:spPr>
          <a:xfrm>
            <a:off x="1043631" y="809898"/>
            <a:ext cx="9942716" cy="1554480"/>
          </a:xfrm>
        </p:spPr>
        <p:txBody>
          <a:bodyPr anchor="ctr">
            <a:normAutofit/>
          </a:bodyPr>
          <a:lstStyle/>
          <a:p>
            <a:r>
              <a:rPr lang="pl-PL" sz="4800" dirty="0"/>
              <a:t>Plan prezentacji</a:t>
            </a:r>
          </a:p>
        </p:txBody>
      </p:sp>
      <p:sp>
        <p:nvSpPr>
          <p:cNvPr id="3" name="Symbol zastępczy zawartości 2">
            <a:extLst>
              <a:ext uri="{FF2B5EF4-FFF2-40B4-BE49-F238E27FC236}">
                <a16:creationId xmlns:a16="http://schemas.microsoft.com/office/drawing/2014/main" id="{26224593-35C1-1D97-59ED-C0D4FDA1D85D}"/>
              </a:ext>
            </a:extLst>
          </p:cNvPr>
          <p:cNvSpPr>
            <a:spLocks noGrp="1"/>
          </p:cNvSpPr>
          <p:nvPr>
            <p:ph idx="1"/>
          </p:nvPr>
        </p:nvSpPr>
        <p:spPr>
          <a:xfrm>
            <a:off x="1045028" y="2560321"/>
            <a:ext cx="9941319" cy="3781299"/>
          </a:xfrm>
        </p:spPr>
        <p:txBody>
          <a:bodyPr anchor="ctr">
            <a:normAutofit fontScale="92500" lnSpcReduction="20000"/>
          </a:bodyPr>
          <a:lstStyle/>
          <a:p>
            <a:pPr marL="457200" indent="-457200">
              <a:buFont typeface="+mj-lt"/>
              <a:buAutoNum type="arabicPeriod"/>
            </a:pPr>
            <a:r>
              <a:rPr lang="pl-PL" sz="2400" dirty="0"/>
              <a:t>Motywacja, cel i teza pracy</a:t>
            </a:r>
          </a:p>
          <a:p>
            <a:pPr marL="457200" indent="-457200">
              <a:buFont typeface="+mj-lt"/>
              <a:buAutoNum type="arabicPeriod"/>
            </a:pPr>
            <a:r>
              <a:rPr lang="pl-PL" sz="2400" dirty="0"/>
              <a:t>Definicje kluczowych pojęć</a:t>
            </a:r>
          </a:p>
          <a:p>
            <a:pPr marL="457200" indent="-457200">
              <a:buFont typeface="+mj-lt"/>
              <a:buAutoNum type="arabicPeriod"/>
            </a:pPr>
            <a:r>
              <a:rPr lang="pl-PL" sz="2400" dirty="0"/>
              <a:t>Historia gier i narracji w grach</a:t>
            </a:r>
          </a:p>
          <a:p>
            <a:pPr marL="457200" indent="-457200">
              <a:buFont typeface="+mj-lt"/>
              <a:buAutoNum type="arabicPeriod"/>
            </a:pPr>
            <a:r>
              <a:rPr lang="pl-PL" sz="2400" dirty="0"/>
              <a:t>Rodzaje i techniki narracji</a:t>
            </a:r>
          </a:p>
          <a:p>
            <a:pPr marL="457200" indent="-457200">
              <a:buFont typeface="+mj-lt"/>
              <a:buAutoNum type="arabicPeriod"/>
            </a:pPr>
            <a:r>
              <a:rPr lang="pl-PL" sz="2400" dirty="0"/>
              <a:t>Wykorzystanie sztucznej inteligencji do tworzenia narracji</a:t>
            </a:r>
          </a:p>
          <a:p>
            <a:pPr marL="457200" indent="-457200">
              <a:buFont typeface="+mj-lt"/>
              <a:buAutoNum type="arabicPeriod"/>
            </a:pPr>
            <a:r>
              <a:rPr lang="pl-PL" sz="2400" dirty="0"/>
              <a:t>Przedstawienie dużych modeli językowych (LLM)</a:t>
            </a:r>
          </a:p>
          <a:p>
            <a:pPr marL="457200" indent="-457200">
              <a:buFont typeface="+mj-lt"/>
              <a:buAutoNum type="arabicPeriod"/>
            </a:pPr>
            <a:r>
              <a:rPr lang="pl-PL" sz="2400" dirty="0"/>
              <a:t>Wpływ narracji na zaangażowanie gracza</a:t>
            </a:r>
          </a:p>
          <a:p>
            <a:pPr marL="457200" indent="-457200">
              <a:buFont typeface="+mj-lt"/>
              <a:buAutoNum type="arabicPeriod"/>
            </a:pPr>
            <a:r>
              <a:rPr lang="pl-PL" sz="2400" dirty="0"/>
              <a:t>Sposób pomiaru zaangażowania gracza</a:t>
            </a:r>
          </a:p>
          <a:p>
            <a:pPr marL="457200" indent="-457200">
              <a:buFont typeface="+mj-lt"/>
              <a:buAutoNum type="arabicPeriod"/>
            </a:pPr>
            <a:r>
              <a:rPr lang="pl-PL" sz="2400" dirty="0"/>
              <a:t>Planowany eksperyment</a:t>
            </a:r>
          </a:p>
          <a:p>
            <a:pPr marL="457200" indent="-457200">
              <a:buFont typeface="+mj-lt"/>
              <a:buAutoNum type="arabicPeriod"/>
            </a:pPr>
            <a:r>
              <a:rPr lang="pl-PL" sz="2400" dirty="0"/>
              <a:t>Harmonogram prac</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ymbol zastępczy numeru slajdu 3">
            <a:extLst>
              <a:ext uri="{FF2B5EF4-FFF2-40B4-BE49-F238E27FC236}">
                <a16:creationId xmlns:a16="http://schemas.microsoft.com/office/drawing/2014/main" id="{6AE99942-6827-633A-3DD3-74D35E49414E}"/>
              </a:ext>
            </a:extLst>
          </p:cNvPr>
          <p:cNvSpPr>
            <a:spLocks noGrp="1"/>
          </p:cNvSpPr>
          <p:nvPr>
            <p:ph type="sldNum" sz="quarter" idx="12"/>
          </p:nvPr>
        </p:nvSpPr>
        <p:spPr>
          <a:xfrm>
            <a:off x="8683844" y="6048102"/>
            <a:ext cx="2743200" cy="365125"/>
          </a:xfrm>
        </p:spPr>
        <p:txBody>
          <a:bodyPr/>
          <a:lstStyle/>
          <a:p>
            <a:fld id="{73B850FF-6169-4056-8077-06FFA93A5366}" type="slidenum">
              <a:rPr lang="en-US" smtClean="0"/>
              <a:pPr/>
              <a:t>2</a:t>
            </a:fld>
            <a:endParaRPr lang="en-US" dirty="0"/>
          </a:p>
        </p:txBody>
      </p:sp>
    </p:spTree>
    <p:extLst>
      <p:ext uri="{BB962C8B-B14F-4D97-AF65-F5344CB8AC3E}">
        <p14:creationId xmlns:p14="http://schemas.microsoft.com/office/powerpoint/2010/main" val="2690785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BB9581-2E1D-405D-AC21-AD669748D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6891187" cy="5546414"/>
          </a:xfrm>
          <a:prstGeom prst="rect">
            <a:avLst/>
          </a:prstGeom>
          <a:solidFill>
            <a:srgbClr val="FFFFFF"/>
          </a:solidFill>
          <a:ln w="6350" cap="sq" cmpd="sng" algn="ctr">
            <a:solidFill>
              <a:schemeClr val="tx1">
                <a:lumMod val="75000"/>
                <a:lumOff val="25000"/>
              </a:schemeClr>
            </a:solidFill>
            <a:prstDash val="solid"/>
            <a:miter lim="800000"/>
          </a:ln>
          <a:effectLst/>
        </p:spPr>
        <p:txBody>
          <a:bodyPr/>
          <a:lstStyle/>
          <a:p>
            <a:endParaRPr lang="pl-PL"/>
          </a:p>
        </p:txBody>
      </p:sp>
      <p:sp>
        <p:nvSpPr>
          <p:cNvPr id="3" name="Symbol zastępczy zawartości 2">
            <a:extLst>
              <a:ext uri="{FF2B5EF4-FFF2-40B4-BE49-F238E27FC236}">
                <a16:creationId xmlns:a16="http://schemas.microsoft.com/office/drawing/2014/main" id="{5E5B72E8-C0D2-CE63-9B6D-568539F18FFF}"/>
              </a:ext>
            </a:extLst>
          </p:cNvPr>
          <p:cNvSpPr>
            <a:spLocks/>
          </p:cNvSpPr>
          <p:nvPr/>
        </p:nvSpPr>
        <p:spPr>
          <a:xfrm>
            <a:off x="960438" y="960438"/>
            <a:ext cx="3713163" cy="4910138"/>
          </a:xfrm>
          <a:prstGeom prst="rect">
            <a:avLst/>
          </a:prstGeom>
        </p:spPr>
        <p:txBody>
          <a:bodyPr vert="horz" wrap="square" lIns="91440" tIns="45720" rIns="91440" bIns="45720" rtlCol="0" anchor="t">
            <a:normAutofit/>
          </a:bodyPr>
          <a:lstStyle/>
          <a:p>
            <a:pPr defTabSz="786384">
              <a:lnSpc>
                <a:spcPct val="90000"/>
              </a:lnSpc>
              <a:spcAft>
                <a:spcPts val="600"/>
              </a:spcAft>
            </a:pPr>
            <a:r>
              <a:rPr lang="pl-PL" sz="1300" b="1" kern="1200" dirty="0">
                <a:latin typeface="+mn-lt"/>
                <a:ea typeface="+mn-ea"/>
                <a:cs typeface="Arial"/>
              </a:rPr>
              <a:t>Tydzień 7:</a:t>
            </a:r>
            <a:endParaRPr lang="en-US" sz="1300" b="1" kern="1200" dirty="0">
              <a:latin typeface="+mn-lt"/>
              <a:cs typeface="Arial"/>
            </a:endParaRPr>
          </a:p>
          <a:p>
            <a:pPr marL="285750" indent="-285750" defTabSz="786384">
              <a:lnSpc>
                <a:spcPct val="90000"/>
              </a:lnSpc>
              <a:spcAft>
                <a:spcPts val="600"/>
              </a:spcAft>
              <a:buFont typeface="Arial"/>
              <a:buChar char="•"/>
            </a:pPr>
            <a:r>
              <a:rPr lang="pl-PL" sz="1300" kern="1200" dirty="0">
                <a:latin typeface="+mn-lt"/>
                <a:ea typeface="+mn-ea"/>
                <a:cs typeface="Arial"/>
              </a:rPr>
              <a:t>Przeprowadzenie pilotażowego eksperymentu na małej grupie.</a:t>
            </a:r>
            <a:endParaRPr lang="pl-PL" sz="1300" kern="1200" dirty="0">
              <a:latin typeface="+mn-lt"/>
              <a:cs typeface="Arial"/>
            </a:endParaRPr>
          </a:p>
          <a:p>
            <a:pPr marL="285750" indent="-285750" defTabSz="786384">
              <a:lnSpc>
                <a:spcPct val="90000"/>
              </a:lnSpc>
              <a:spcAft>
                <a:spcPts val="600"/>
              </a:spcAft>
              <a:buFont typeface="Arial"/>
              <a:buChar char="•"/>
            </a:pPr>
            <a:r>
              <a:rPr lang="pl-PL" sz="1300" kern="1200" dirty="0">
                <a:latin typeface="+mn-lt"/>
                <a:ea typeface="+mn-ea"/>
                <a:cs typeface="Arial"/>
              </a:rPr>
              <a:t>Dopracowanie procedury i materiałów w oparciu o informacje zwrotne z pilotażu.</a:t>
            </a:r>
            <a:endParaRPr lang="pl-PL" sz="1300" kern="1200" dirty="0">
              <a:latin typeface="+mn-lt"/>
              <a:cs typeface="Arial"/>
            </a:endParaRPr>
          </a:p>
          <a:p>
            <a:pPr defTabSz="786384">
              <a:lnSpc>
                <a:spcPct val="90000"/>
              </a:lnSpc>
              <a:spcAft>
                <a:spcPts val="600"/>
              </a:spcAft>
            </a:pPr>
            <a:r>
              <a:rPr lang="pl-PL" sz="1300" b="1" kern="1200" dirty="0">
                <a:latin typeface="+mn-lt"/>
                <a:ea typeface="+mn-ea"/>
                <a:cs typeface="Arial"/>
              </a:rPr>
              <a:t>Tydzień 8-9</a:t>
            </a:r>
            <a:r>
              <a:rPr lang="pl-PL" sz="1300" kern="1200" dirty="0">
                <a:latin typeface="+mn-lt"/>
                <a:ea typeface="+mn-ea"/>
                <a:cs typeface="Arial"/>
              </a:rPr>
              <a:t>:</a:t>
            </a:r>
            <a:endParaRPr lang="pl-PL" sz="1300" kern="1200" dirty="0">
              <a:latin typeface="+mn-lt"/>
              <a:cs typeface="Arial"/>
            </a:endParaRPr>
          </a:p>
          <a:p>
            <a:pPr marL="285750" indent="-285750" defTabSz="786384">
              <a:lnSpc>
                <a:spcPct val="90000"/>
              </a:lnSpc>
              <a:spcAft>
                <a:spcPts val="600"/>
              </a:spcAft>
              <a:buFont typeface="Arial"/>
              <a:buChar char="•"/>
            </a:pPr>
            <a:r>
              <a:rPr lang="pl-PL" sz="1300" kern="1200" dirty="0">
                <a:latin typeface="+mn-lt"/>
                <a:ea typeface="+mn-ea"/>
                <a:cs typeface="Arial"/>
              </a:rPr>
              <a:t>Przeprowadzenie eksperymentu, zbieranie danych eksperymentalnych</a:t>
            </a:r>
            <a:endParaRPr lang="pl-PL" sz="1300" kern="1200" dirty="0">
              <a:latin typeface="+mn-lt"/>
              <a:cs typeface="Arial"/>
            </a:endParaRPr>
          </a:p>
          <a:p>
            <a:pPr defTabSz="786384">
              <a:lnSpc>
                <a:spcPct val="90000"/>
              </a:lnSpc>
              <a:spcAft>
                <a:spcPts val="600"/>
              </a:spcAft>
            </a:pPr>
            <a:r>
              <a:rPr lang="pl-PL" sz="1300" b="1" kern="1200" dirty="0">
                <a:latin typeface="+mn-lt"/>
                <a:ea typeface="+mn-ea"/>
                <a:cs typeface="Arial"/>
              </a:rPr>
              <a:t>Tydzień 10:</a:t>
            </a:r>
            <a:endParaRPr lang="pl-PL" sz="1300" b="1" kern="1200" dirty="0">
              <a:latin typeface="+mn-lt"/>
              <a:cs typeface="Arial"/>
            </a:endParaRPr>
          </a:p>
          <a:p>
            <a:pPr marL="285750" indent="-285750" defTabSz="786384">
              <a:lnSpc>
                <a:spcPct val="90000"/>
              </a:lnSpc>
              <a:spcAft>
                <a:spcPts val="600"/>
              </a:spcAft>
              <a:buFont typeface="Arial"/>
              <a:buChar char="•"/>
            </a:pPr>
            <a:r>
              <a:rPr lang="pl-PL" sz="1300" kern="1200" dirty="0">
                <a:latin typeface="+mn-lt"/>
                <a:ea typeface="+mn-ea"/>
                <a:cs typeface="Arial"/>
              </a:rPr>
              <a:t>Rozpoczęcie analizy i interpretacja wyników.</a:t>
            </a:r>
            <a:endParaRPr lang="pl-PL" sz="1300" b="1" kern="1200" dirty="0">
              <a:latin typeface="+mn-lt"/>
              <a:cs typeface="Arial"/>
            </a:endParaRPr>
          </a:p>
          <a:p>
            <a:pPr defTabSz="786384">
              <a:lnSpc>
                <a:spcPct val="90000"/>
              </a:lnSpc>
              <a:spcAft>
                <a:spcPts val="600"/>
              </a:spcAft>
            </a:pPr>
            <a:r>
              <a:rPr lang="pl-PL" sz="1300" b="1" kern="1200" dirty="0">
                <a:latin typeface="+mn-lt"/>
                <a:ea typeface="+mn-ea"/>
                <a:cs typeface="Arial"/>
              </a:rPr>
              <a:t>Tydzień 11:</a:t>
            </a:r>
            <a:endParaRPr lang="pl-PL" sz="1300" b="1" kern="1200" dirty="0">
              <a:latin typeface="+mn-lt"/>
              <a:cs typeface="Arial"/>
            </a:endParaRPr>
          </a:p>
          <a:p>
            <a:pPr marL="285750" indent="-285750" defTabSz="786384">
              <a:lnSpc>
                <a:spcPct val="90000"/>
              </a:lnSpc>
              <a:spcAft>
                <a:spcPts val="600"/>
              </a:spcAft>
              <a:buFont typeface="Arial"/>
              <a:buChar char="•"/>
            </a:pPr>
            <a:r>
              <a:rPr lang="pl-PL" sz="1300" kern="1200" dirty="0">
                <a:latin typeface="+mn-lt"/>
                <a:ea typeface="+mn-ea"/>
                <a:cs typeface="Arial"/>
              </a:rPr>
              <a:t>Finalizacja analizy i interpretacji wyników.</a:t>
            </a:r>
            <a:endParaRPr lang="pl-PL" sz="1300" kern="1200" dirty="0">
              <a:latin typeface="+mn-lt"/>
              <a:cs typeface="Arial"/>
            </a:endParaRPr>
          </a:p>
          <a:p>
            <a:pPr marL="285750" indent="-285750" defTabSz="786384">
              <a:lnSpc>
                <a:spcPct val="90000"/>
              </a:lnSpc>
              <a:spcAft>
                <a:spcPts val="600"/>
              </a:spcAft>
              <a:buFont typeface="Arial"/>
              <a:buChar char="•"/>
            </a:pPr>
            <a:r>
              <a:rPr lang="pl-PL" sz="1300" kern="1200" dirty="0">
                <a:latin typeface="+mn-lt"/>
                <a:ea typeface="+mn-ea"/>
                <a:cs typeface="Arial"/>
              </a:rPr>
              <a:t>Napisanie sekcji wyników z ustaleniami z eksperymentu.</a:t>
            </a:r>
            <a:endParaRPr lang="pl-PL" sz="1300" kern="1200" dirty="0">
              <a:latin typeface="+mn-lt"/>
              <a:cs typeface="Arial"/>
            </a:endParaRPr>
          </a:p>
          <a:p>
            <a:pPr defTabSz="786384">
              <a:lnSpc>
                <a:spcPct val="90000"/>
              </a:lnSpc>
              <a:spcAft>
                <a:spcPts val="600"/>
              </a:spcAft>
            </a:pPr>
            <a:r>
              <a:rPr lang="pl-PL" sz="1300" b="1" kern="1200" dirty="0">
                <a:latin typeface="+mn-lt"/>
                <a:ea typeface="+mn-ea"/>
                <a:cs typeface="Arial"/>
              </a:rPr>
              <a:t>Tydzień 12:</a:t>
            </a:r>
            <a:endParaRPr lang="pl-PL" sz="1300" b="1" kern="1200" dirty="0">
              <a:latin typeface="+mn-lt"/>
              <a:cs typeface="Arial"/>
            </a:endParaRPr>
          </a:p>
          <a:p>
            <a:pPr marL="285750" indent="-285750" defTabSz="786384">
              <a:lnSpc>
                <a:spcPct val="90000"/>
              </a:lnSpc>
              <a:spcAft>
                <a:spcPts val="600"/>
              </a:spcAft>
              <a:buFont typeface="Arial"/>
              <a:buChar char="•"/>
            </a:pPr>
            <a:r>
              <a:rPr lang="pl-PL" sz="1300" kern="1200" dirty="0">
                <a:latin typeface="+mn-lt"/>
                <a:ea typeface="+mn-ea"/>
                <a:cs typeface="Arial"/>
              </a:rPr>
              <a:t>Napisanie sekcji dyskusji z interpretacją wyników.</a:t>
            </a:r>
            <a:endParaRPr lang="pl-PL" sz="1300" kern="1200" dirty="0">
              <a:latin typeface="+mn-lt"/>
              <a:cs typeface="Arial"/>
            </a:endParaRPr>
          </a:p>
          <a:p>
            <a:pPr marL="285750" indent="-285750" defTabSz="786384">
              <a:lnSpc>
                <a:spcPct val="90000"/>
              </a:lnSpc>
              <a:spcAft>
                <a:spcPts val="600"/>
              </a:spcAft>
              <a:buFont typeface="Arial"/>
              <a:buChar char="•"/>
            </a:pPr>
            <a:r>
              <a:rPr lang="pl-PL" sz="1300" kern="1200" dirty="0">
                <a:latin typeface="+mn-lt"/>
                <a:ea typeface="+mn-ea"/>
                <a:cs typeface="Arial"/>
              </a:rPr>
              <a:t>Dopracowanie przeglądu literatury i metodologii.</a:t>
            </a:r>
            <a:endParaRPr lang="pl-PL" sz="1300" kern="1200" dirty="0">
              <a:latin typeface="+mn-lt"/>
              <a:cs typeface="Arial"/>
            </a:endParaRPr>
          </a:p>
          <a:p>
            <a:pPr marL="285750" indent="-285750" defTabSz="786384">
              <a:lnSpc>
                <a:spcPct val="90000"/>
              </a:lnSpc>
              <a:spcAft>
                <a:spcPts val="600"/>
              </a:spcAft>
              <a:buFont typeface="Arial"/>
              <a:buChar char="•"/>
            </a:pPr>
            <a:r>
              <a:rPr lang="pl-PL" sz="1300" kern="1200" dirty="0">
                <a:latin typeface="+mn-lt"/>
                <a:ea typeface="+mn-ea"/>
                <a:cs typeface="Arial"/>
              </a:rPr>
              <a:t>Napisanie wstępu pracy.</a:t>
            </a:r>
            <a:endParaRPr lang="pl-PL" sz="1300" dirty="0">
              <a:cs typeface="Arial"/>
            </a:endParaRPr>
          </a:p>
        </p:txBody>
      </p:sp>
      <p:sp>
        <p:nvSpPr>
          <p:cNvPr id="4" name="pole tekstowe 3">
            <a:extLst>
              <a:ext uri="{FF2B5EF4-FFF2-40B4-BE49-F238E27FC236}">
                <a16:creationId xmlns:a16="http://schemas.microsoft.com/office/drawing/2014/main" id="{DD47CF2E-4BBF-AADD-7FFB-21587E71BDB6}"/>
              </a:ext>
            </a:extLst>
          </p:cNvPr>
          <p:cNvSpPr txBox="1"/>
          <p:nvPr/>
        </p:nvSpPr>
        <p:spPr>
          <a:xfrm>
            <a:off x="4716462" y="960438"/>
            <a:ext cx="2669075" cy="49101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fontScale="92500" lnSpcReduction="20000"/>
          </a:bodyPr>
          <a:lstStyle/>
          <a:p>
            <a:pPr defTabSz="786384">
              <a:spcBef>
                <a:spcPts val="860"/>
              </a:spcBef>
              <a:spcAft>
                <a:spcPts val="600"/>
              </a:spcAft>
            </a:pPr>
            <a:r>
              <a:rPr lang="pl-PL" sz="1400" b="1" dirty="0">
                <a:cs typeface="Arial"/>
              </a:rPr>
              <a:t>Tydzień 13:</a:t>
            </a:r>
          </a:p>
          <a:p>
            <a:pPr marL="285750" indent="-285750" defTabSz="786384">
              <a:spcBef>
                <a:spcPts val="860"/>
              </a:spcBef>
              <a:spcAft>
                <a:spcPts val="600"/>
              </a:spcAft>
              <a:buFont typeface="Arial"/>
              <a:buChar char="•"/>
            </a:pPr>
            <a:r>
              <a:rPr lang="pl-PL" sz="1400" dirty="0">
                <a:cs typeface="Arial"/>
              </a:rPr>
              <a:t>Napisanie wniosków i sekcji o przyszłych udoskonaleniach.</a:t>
            </a:r>
          </a:p>
          <a:p>
            <a:pPr marL="285750" indent="-285750" defTabSz="786384">
              <a:spcBef>
                <a:spcPts val="860"/>
              </a:spcBef>
              <a:spcAft>
                <a:spcPts val="600"/>
              </a:spcAft>
              <a:buFont typeface="Arial"/>
              <a:buChar char="•"/>
            </a:pPr>
            <a:r>
              <a:rPr lang="pl-PL" sz="1400" dirty="0">
                <a:cs typeface="Arial"/>
              </a:rPr>
              <a:t>Sprawdzenie i przeredagowanie całej pracy.</a:t>
            </a:r>
          </a:p>
          <a:p>
            <a:pPr defTabSz="786384">
              <a:spcBef>
                <a:spcPts val="860"/>
              </a:spcBef>
              <a:spcAft>
                <a:spcPts val="600"/>
              </a:spcAft>
            </a:pPr>
            <a:r>
              <a:rPr lang="pl-PL" sz="1400" b="1" dirty="0">
                <a:cs typeface="Arial"/>
              </a:rPr>
              <a:t>Tydzień 14: </a:t>
            </a:r>
          </a:p>
          <a:p>
            <a:pPr marL="285750" indent="-285750" defTabSz="786384">
              <a:spcBef>
                <a:spcPts val="860"/>
              </a:spcBef>
              <a:spcAft>
                <a:spcPts val="600"/>
              </a:spcAft>
              <a:buFont typeface="Arial"/>
              <a:buChar char="•"/>
            </a:pPr>
            <a:r>
              <a:rPr lang="pl-PL" sz="1400" dirty="0">
                <a:cs typeface="Arial"/>
              </a:rPr>
              <a:t>Finalne formatowanie i cytowanie wg wytycznych uczelni.</a:t>
            </a:r>
          </a:p>
          <a:p>
            <a:pPr marL="285750" indent="-285750" defTabSz="786384">
              <a:spcBef>
                <a:spcPts val="860"/>
              </a:spcBef>
              <a:spcAft>
                <a:spcPts val="600"/>
              </a:spcAft>
              <a:buFont typeface="Arial"/>
              <a:buChar char="•"/>
            </a:pPr>
            <a:r>
              <a:rPr lang="pl-PL" sz="1400" dirty="0">
                <a:cs typeface="Arial"/>
              </a:rPr>
              <a:t>Złożenie pracy do recenzji i przygotowanie do obrony obronę.</a:t>
            </a:r>
          </a:p>
          <a:p>
            <a:pPr defTabSz="786384">
              <a:spcBef>
                <a:spcPts val="860"/>
              </a:spcBef>
              <a:spcAft>
                <a:spcPts val="600"/>
              </a:spcAft>
            </a:pPr>
            <a:r>
              <a:rPr lang="pl-PL" sz="1400" b="1" dirty="0">
                <a:cs typeface="Arial"/>
              </a:rPr>
              <a:t>Tydzień 15:</a:t>
            </a:r>
          </a:p>
          <a:p>
            <a:pPr marL="285750" indent="-285750" defTabSz="786384">
              <a:spcBef>
                <a:spcPts val="860"/>
              </a:spcBef>
              <a:spcAft>
                <a:spcPts val="600"/>
              </a:spcAft>
              <a:buFont typeface="Arial"/>
              <a:buChar char="•"/>
            </a:pPr>
            <a:r>
              <a:rPr lang="pl-PL" sz="1400" dirty="0">
                <a:cs typeface="Arial"/>
              </a:rPr>
              <a:t>Uwzględniając uwagi ostateczne poprawki pracy. </a:t>
            </a:r>
          </a:p>
          <a:p>
            <a:pPr marL="285750" indent="-285750" defTabSz="786384">
              <a:spcBef>
                <a:spcPts val="860"/>
              </a:spcBef>
              <a:spcAft>
                <a:spcPts val="600"/>
              </a:spcAft>
              <a:buFont typeface="Arial"/>
              <a:buChar char="•"/>
            </a:pPr>
            <a:r>
              <a:rPr lang="pl-PL" sz="1400" dirty="0">
                <a:cs typeface="Arial"/>
              </a:rPr>
              <a:t>Złożenie ostatecznej wersji pracy.</a:t>
            </a:r>
          </a:p>
          <a:p>
            <a:pPr marL="285750" indent="-285750" defTabSz="786384">
              <a:spcBef>
                <a:spcPts val="860"/>
              </a:spcBef>
              <a:spcAft>
                <a:spcPts val="600"/>
              </a:spcAft>
              <a:buFont typeface="Arial"/>
              <a:buChar char="•"/>
            </a:pPr>
            <a:r>
              <a:rPr lang="pl-PL" sz="1400" dirty="0">
                <a:cs typeface="Arial"/>
              </a:rPr>
              <a:t>Przygotowanie do obrony</a:t>
            </a:r>
          </a:p>
        </p:txBody>
      </p:sp>
      <p:sp>
        <p:nvSpPr>
          <p:cNvPr id="2" name="Tytuł 1">
            <a:extLst>
              <a:ext uri="{FF2B5EF4-FFF2-40B4-BE49-F238E27FC236}">
                <a16:creationId xmlns:a16="http://schemas.microsoft.com/office/drawing/2014/main" id="{33C6F2B0-D378-CACA-14FD-B56751B13FDA}"/>
              </a:ext>
            </a:extLst>
          </p:cNvPr>
          <p:cNvSpPr>
            <a:spLocks noGrp="1"/>
          </p:cNvSpPr>
          <p:nvPr>
            <p:ph type="title"/>
          </p:nvPr>
        </p:nvSpPr>
        <p:spPr>
          <a:xfrm>
            <a:off x="8019286" y="740056"/>
            <a:ext cx="3447450" cy="5129785"/>
          </a:xfrm>
        </p:spPr>
        <p:txBody>
          <a:bodyPr vert="horz" lIns="91440" tIns="45720" rIns="91440" bIns="45720" rtlCol="0" anchor="ctr">
            <a:normAutofit/>
          </a:bodyPr>
          <a:lstStyle/>
          <a:p>
            <a:r>
              <a:rPr lang="en-US" kern="1200">
                <a:solidFill>
                  <a:schemeClr val="tx1"/>
                </a:solidFill>
                <a:latin typeface="+mj-lt"/>
                <a:ea typeface="+mj-ea"/>
                <a:cs typeface="+mj-cs"/>
              </a:rPr>
              <a:t>Harmonogram prac - ciąg dalszy</a:t>
            </a:r>
          </a:p>
        </p:txBody>
      </p:sp>
      <p:sp>
        <p:nvSpPr>
          <p:cNvPr id="5" name="Symbol zastępczy numeru slajdu 4">
            <a:extLst>
              <a:ext uri="{FF2B5EF4-FFF2-40B4-BE49-F238E27FC236}">
                <a16:creationId xmlns:a16="http://schemas.microsoft.com/office/drawing/2014/main" id="{9C232D7A-D847-D41F-1935-B5DBF7301B73}"/>
              </a:ext>
            </a:extLst>
          </p:cNvPr>
          <p:cNvSpPr>
            <a:spLocks noGrp="1"/>
          </p:cNvSpPr>
          <p:nvPr>
            <p:ph type="sldNum" sz="quarter" idx="12"/>
          </p:nvPr>
        </p:nvSpPr>
        <p:spPr/>
        <p:txBody>
          <a:bodyPr/>
          <a:lstStyle/>
          <a:p>
            <a:fld id="{73B850FF-6169-4056-8077-06FFA93A5366}" type="slidenum">
              <a:rPr lang="en-US" smtClean="0"/>
              <a:pPr/>
              <a:t>20</a:t>
            </a:fld>
            <a:endParaRPr lang="en-US"/>
          </a:p>
        </p:txBody>
      </p:sp>
    </p:spTree>
    <p:extLst>
      <p:ext uri="{BB962C8B-B14F-4D97-AF65-F5344CB8AC3E}">
        <p14:creationId xmlns:p14="http://schemas.microsoft.com/office/powerpoint/2010/main" val="775236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46130B-3ECD-5C95-E038-CE119A81BAA8}"/>
              </a:ext>
            </a:extLst>
          </p:cNvPr>
          <p:cNvSpPr>
            <a:spLocks noGrp="1"/>
          </p:cNvSpPr>
          <p:nvPr>
            <p:ph type="title"/>
          </p:nvPr>
        </p:nvSpPr>
        <p:spPr/>
        <p:txBody>
          <a:bodyPr/>
          <a:lstStyle/>
          <a:p>
            <a:r>
              <a:rPr lang="pl-PL" dirty="0"/>
              <a:t>Literatura</a:t>
            </a:r>
          </a:p>
        </p:txBody>
      </p:sp>
      <p:sp>
        <p:nvSpPr>
          <p:cNvPr id="3" name="Symbol zastępczy zawartości 2">
            <a:extLst>
              <a:ext uri="{FF2B5EF4-FFF2-40B4-BE49-F238E27FC236}">
                <a16:creationId xmlns:a16="http://schemas.microsoft.com/office/drawing/2014/main" id="{B2939077-A253-4ECC-2A10-4AFD9F7AF612}"/>
              </a:ext>
            </a:extLst>
          </p:cNvPr>
          <p:cNvSpPr>
            <a:spLocks noGrp="1"/>
          </p:cNvSpPr>
          <p:nvPr>
            <p:ph idx="1"/>
          </p:nvPr>
        </p:nvSpPr>
        <p:spPr/>
        <p:txBody>
          <a:bodyPr>
            <a:normAutofit fontScale="62500" lnSpcReduction="20000"/>
          </a:bodyPr>
          <a:lstStyle/>
          <a:p>
            <a:r>
              <a:rPr lang="en-US" dirty="0"/>
              <a:t>„The evolution of video games as a storytelling medium, and the role of narrative in modern games” – Chris Stone, 07.01.2019, https://www.gamedeveloper.com/design/the-evolution-of-video-games-as-a-storytelling-medium-and-the-role-of-narrative-in-modern-games</a:t>
            </a:r>
          </a:p>
          <a:p>
            <a:r>
              <a:rPr lang="en-US" dirty="0"/>
              <a:t>Ip, B. (2011). Narrative Structures in Computer and Video Games: Part 1: Context, Definitions, and Initial Findings. Games and Culture, 6(2), 103-134. </a:t>
            </a:r>
            <a:r>
              <a:rPr lang="en-US" dirty="0">
                <a:hlinkClick r:id="rId2"/>
              </a:rPr>
              <a:t>https://doi.org/10.1177/1555412010364982</a:t>
            </a:r>
            <a:endParaRPr lang="pl-PL" dirty="0"/>
          </a:p>
          <a:p>
            <a:r>
              <a:rPr lang="en-US" dirty="0"/>
              <a:t>MAJEWSKI, Jakub, et al. </a:t>
            </a:r>
            <a:r>
              <a:rPr lang="en-US" dirty="0" err="1"/>
              <a:t>Theorising</a:t>
            </a:r>
            <a:r>
              <a:rPr lang="en-US" dirty="0"/>
              <a:t> video game narrative. Bond University, 2003.</a:t>
            </a:r>
            <a:endParaRPr lang="pl-PL" dirty="0"/>
          </a:p>
          <a:p>
            <a:r>
              <a:rPr lang="en-US" dirty="0" err="1"/>
              <a:t>Riedl</a:t>
            </a:r>
            <a:r>
              <a:rPr lang="en-US" dirty="0"/>
              <a:t>, M., </a:t>
            </a:r>
            <a:r>
              <a:rPr lang="en-US" dirty="0" err="1"/>
              <a:t>Thue</a:t>
            </a:r>
            <a:r>
              <a:rPr lang="en-US" dirty="0"/>
              <a:t>, D., </a:t>
            </a:r>
            <a:r>
              <a:rPr lang="en-US" dirty="0" err="1"/>
              <a:t>Bulitko</a:t>
            </a:r>
            <a:r>
              <a:rPr lang="en-US" dirty="0"/>
              <a:t>, V. (2011). Game AI as Storytelling. In: González-Calero, P., Gómez-Martín, M. (eds) Artificial Intelligence for Computer Games. Springer, New York, NY. </a:t>
            </a:r>
            <a:r>
              <a:rPr lang="en-US" dirty="0">
                <a:hlinkClick r:id="rId3"/>
              </a:rPr>
              <a:t>https://doi.org/10.1007/978-1-4419-8188-2_6</a:t>
            </a:r>
            <a:endParaRPr lang="pl-PL" dirty="0"/>
          </a:p>
          <a:p>
            <a:r>
              <a:rPr lang="en-US" dirty="0"/>
              <a:t>YAN, Ming, et al. LARP: Language-Agent Role Play for Open-World Games, arXiv:2312.17653 [cs.AI], https://doi.org/10.48550/arXiv.2312.17653, 2023.</a:t>
            </a:r>
          </a:p>
          <a:p>
            <a:r>
              <a:rPr lang="en-US" dirty="0"/>
              <a:t>Rick </a:t>
            </a:r>
            <a:r>
              <a:rPr lang="en-US" dirty="0" err="1"/>
              <a:t>Busselle</a:t>
            </a:r>
            <a:r>
              <a:rPr lang="en-US" dirty="0"/>
              <a:t> &amp; Helena </a:t>
            </a:r>
            <a:r>
              <a:rPr lang="en-US" dirty="0" err="1"/>
              <a:t>Bilandzic</a:t>
            </a:r>
            <a:r>
              <a:rPr lang="en-US" dirty="0"/>
              <a:t> (2009) Measuring Narrative Engagement, Media Psychology, 12:4, 321-347, DOI: 10.1080/15213260903287259</a:t>
            </a:r>
            <a:endParaRPr lang="pl-PL" dirty="0"/>
          </a:p>
          <a:p>
            <a:r>
              <a:rPr lang="en-US" dirty="0"/>
              <a:t>Jeanne H. </a:t>
            </a:r>
            <a:r>
              <a:rPr lang="en-US" dirty="0" err="1"/>
              <a:t>Brockmyer</a:t>
            </a:r>
            <a:r>
              <a:rPr lang="en-US" dirty="0"/>
              <a:t>, Christine M. Fox, Kathleen A. Curtiss, Evan McBroom, Kimberly M. Burkhart, Jacquelyn N. </a:t>
            </a:r>
            <a:r>
              <a:rPr lang="en-US" dirty="0" err="1"/>
              <a:t>Pidruzny</a:t>
            </a:r>
            <a:r>
              <a:rPr lang="en-US" dirty="0"/>
              <a:t>, The development of the Game Engagement Questionnaire: A measure of engagement in video game-playing, Journal of Experimental Social Psychology, Volume 45, Issue 4, 2009,</a:t>
            </a:r>
            <a:r>
              <a:rPr lang="pl-PL" dirty="0"/>
              <a:t> </a:t>
            </a:r>
            <a:r>
              <a:rPr lang="en-US" dirty="0"/>
              <a:t>ISSN 0022-1031, https://doi.org/10.1016/j.jesp.2009.02.016</a:t>
            </a:r>
          </a:p>
          <a:p>
            <a:endParaRPr lang="en-US" dirty="0"/>
          </a:p>
          <a:p>
            <a:endParaRPr lang="en-US" dirty="0"/>
          </a:p>
          <a:p>
            <a:endParaRPr lang="en-US" dirty="0"/>
          </a:p>
          <a:p>
            <a:endParaRPr lang="en-US" dirty="0"/>
          </a:p>
          <a:p>
            <a:endParaRPr lang="pl-PL" dirty="0"/>
          </a:p>
        </p:txBody>
      </p:sp>
      <p:sp>
        <p:nvSpPr>
          <p:cNvPr id="4" name="Symbol zastępczy numeru slajdu 3">
            <a:extLst>
              <a:ext uri="{FF2B5EF4-FFF2-40B4-BE49-F238E27FC236}">
                <a16:creationId xmlns:a16="http://schemas.microsoft.com/office/drawing/2014/main" id="{01C8370E-3713-8C58-93D8-BEAE4D3BD066}"/>
              </a:ext>
            </a:extLst>
          </p:cNvPr>
          <p:cNvSpPr>
            <a:spLocks noGrp="1"/>
          </p:cNvSpPr>
          <p:nvPr>
            <p:ph type="sldNum" sz="quarter" idx="12"/>
          </p:nvPr>
        </p:nvSpPr>
        <p:spPr/>
        <p:txBody>
          <a:bodyPr/>
          <a:lstStyle/>
          <a:p>
            <a:fld id="{73B850FF-6169-4056-8077-06FFA93A5366}" type="slidenum">
              <a:rPr lang="en-US" smtClean="0"/>
              <a:pPr/>
              <a:t>21</a:t>
            </a:fld>
            <a:endParaRPr lang="en-US"/>
          </a:p>
        </p:txBody>
      </p:sp>
    </p:spTree>
    <p:extLst>
      <p:ext uri="{BB962C8B-B14F-4D97-AF65-F5344CB8AC3E}">
        <p14:creationId xmlns:p14="http://schemas.microsoft.com/office/powerpoint/2010/main" val="3056652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D3DCA9-A304-88E8-9C49-D31A4FD10B56}"/>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Dziękuję za uwagę</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Symbol zastępczy numeru slajdu 2">
            <a:extLst>
              <a:ext uri="{FF2B5EF4-FFF2-40B4-BE49-F238E27FC236}">
                <a16:creationId xmlns:a16="http://schemas.microsoft.com/office/drawing/2014/main" id="{FD4E6869-64EB-4418-00AA-CC6E4A4C053C}"/>
              </a:ext>
            </a:extLst>
          </p:cNvPr>
          <p:cNvSpPr>
            <a:spLocks noGrp="1"/>
          </p:cNvSpPr>
          <p:nvPr>
            <p:ph type="sldNum" sz="quarter" idx="12"/>
          </p:nvPr>
        </p:nvSpPr>
        <p:spPr/>
        <p:txBody>
          <a:bodyPr/>
          <a:lstStyle/>
          <a:p>
            <a:fld id="{73B850FF-6169-4056-8077-06FFA93A5366}" type="slidenum">
              <a:rPr lang="en-US" smtClean="0"/>
              <a:pPr/>
              <a:t>22</a:t>
            </a:fld>
            <a:endParaRPr lang="en-US"/>
          </a:p>
        </p:txBody>
      </p:sp>
    </p:spTree>
    <p:extLst>
      <p:ext uri="{BB962C8B-B14F-4D97-AF65-F5344CB8AC3E}">
        <p14:creationId xmlns:p14="http://schemas.microsoft.com/office/powerpoint/2010/main" val="311300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6ABD56F-458A-7FE3-2877-A789B1695877}"/>
              </a:ext>
            </a:extLst>
          </p:cNvPr>
          <p:cNvSpPr>
            <a:spLocks noGrp="1"/>
          </p:cNvSpPr>
          <p:nvPr>
            <p:ph type="title"/>
          </p:nvPr>
        </p:nvSpPr>
        <p:spPr>
          <a:xfrm>
            <a:off x="1043631" y="809898"/>
            <a:ext cx="9942716" cy="1554480"/>
          </a:xfrm>
        </p:spPr>
        <p:txBody>
          <a:bodyPr anchor="ctr">
            <a:normAutofit/>
          </a:bodyPr>
          <a:lstStyle/>
          <a:p>
            <a:r>
              <a:rPr lang="pl-PL" sz="4800"/>
              <a:t>Motywacja</a:t>
            </a:r>
          </a:p>
        </p:txBody>
      </p:sp>
      <p:sp>
        <p:nvSpPr>
          <p:cNvPr id="3" name="Symbol zastępczy zawartości 2">
            <a:extLst>
              <a:ext uri="{FF2B5EF4-FFF2-40B4-BE49-F238E27FC236}">
                <a16:creationId xmlns:a16="http://schemas.microsoft.com/office/drawing/2014/main" id="{068E73E8-E28B-209A-B8EE-777978A416C8}"/>
              </a:ext>
            </a:extLst>
          </p:cNvPr>
          <p:cNvSpPr>
            <a:spLocks noGrp="1"/>
          </p:cNvSpPr>
          <p:nvPr>
            <p:ph idx="1"/>
          </p:nvPr>
        </p:nvSpPr>
        <p:spPr>
          <a:xfrm>
            <a:off x="1045028" y="3017522"/>
            <a:ext cx="9941319" cy="3124658"/>
          </a:xfrm>
        </p:spPr>
        <p:txBody>
          <a:bodyPr vert="horz" lIns="91440" tIns="45720" rIns="91440" bIns="45720" rtlCol="0" anchor="ctr">
            <a:normAutofit/>
          </a:bodyPr>
          <a:lstStyle/>
          <a:p>
            <a:pPr>
              <a:buFont typeface="Arial" panose="020B0504020202020204" pitchFamily="34" charset="0"/>
              <a:buChar char="•"/>
            </a:pPr>
            <a:r>
              <a:rPr lang="pl-PL" sz="2400">
                <a:ea typeface="+mn-lt"/>
                <a:cs typeface="+mn-lt"/>
              </a:rPr>
              <a:t>Narracja i immersyjne doświadczenia w grach wideo stają się coraz ważniejsze dla graczy. Jednak tworzenie angażujących i spójnych historii pozostaje wyzwaniem dla deweloperów gier. Wykorzystanie zaawansowanych technologii, takich jak duże modele językowe (LLM), może potencjalnie rozwiązać te problemy i podnieść jakość narracji w grach.</a:t>
            </a:r>
            <a:endParaRPr lang="pl-PL" sz="2400">
              <a:cs typeface="Arial"/>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ymbol zastępczy numeru slajdu 3">
            <a:extLst>
              <a:ext uri="{FF2B5EF4-FFF2-40B4-BE49-F238E27FC236}">
                <a16:creationId xmlns:a16="http://schemas.microsoft.com/office/drawing/2014/main" id="{433AB73A-201A-05EA-2B73-375E3C06A018}"/>
              </a:ext>
            </a:extLst>
          </p:cNvPr>
          <p:cNvSpPr>
            <a:spLocks noGrp="1"/>
          </p:cNvSpPr>
          <p:nvPr>
            <p:ph type="sldNum" sz="quarter" idx="12"/>
          </p:nvPr>
        </p:nvSpPr>
        <p:spPr>
          <a:xfrm>
            <a:off x="8610600" y="6131184"/>
            <a:ext cx="2743200" cy="365125"/>
          </a:xfrm>
        </p:spPr>
        <p:txBody>
          <a:bodyPr/>
          <a:lstStyle/>
          <a:p>
            <a:fld id="{73B850FF-6169-4056-8077-06FFA93A5366}" type="slidenum">
              <a:rPr lang="en-US" smtClean="0"/>
              <a:pPr/>
              <a:t>3</a:t>
            </a:fld>
            <a:endParaRPr lang="en-US"/>
          </a:p>
        </p:txBody>
      </p:sp>
    </p:spTree>
    <p:extLst>
      <p:ext uri="{BB962C8B-B14F-4D97-AF65-F5344CB8AC3E}">
        <p14:creationId xmlns:p14="http://schemas.microsoft.com/office/powerpoint/2010/main" val="59014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9AB0CA4-A630-6AF5-BD05-AEB2F16FF79F}"/>
              </a:ext>
            </a:extLst>
          </p:cNvPr>
          <p:cNvSpPr>
            <a:spLocks noGrp="1"/>
          </p:cNvSpPr>
          <p:nvPr>
            <p:ph type="title"/>
          </p:nvPr>
        </p:nvSpPr>
        <p:spPr>
          <a:xfrm>
            <a:off x="1043631" y="809898"/>
            <a:ext cx="9942716" cy="1554480"/>
          </a:xfrm>
        </p:spPr>
        <p:txBody>
          <a:bodyPr anchor="ctr">
            <a:normAutofit/>
          </a:bodyPr>
          <a:lstStyle/>
          <a:p>
            <a:r>
              <a:rPr lang="pl-PL" sz="4800"/>
              <a:t>Cel i teza pracy</a:t>
            </a:r>
          </a:p>
        </p:txBody>
      </p:sp>
      <p:sp>
        <p:nvSpPr>
          <p:cNvPr id="3" name="Symbol zastępczy zawartości 2">
            <a:extLst>
              <a:ext uri="{FF2B5EF4-FFF2-40B4-BE49-F238E27FC236}">
                <a16:creationId xmlns:a16="http://schemas.microsoft.com/office/drawing/2014/main" id="{9403A2DF-37A9-458A-F027-C029239639FF}"/>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pl-PL" sz="2400" dirty="0">
                <a:ea typeface="+mn-lt"/>
                <a:cs typeface="+mn-lt"/>
              </a:rPr>
              <a:t>Celem tej pracy jest zbadanie, w jaki sposób włączenie dużych modeli językowych (LLM) do gry typu „</a:t>
            </a:r>
            <a:r>
              <a:rPr lang="pl-PL" sz="2400" dirty="0" err="1">
                <a:ea typeface="+mn-lt"/>
                <a:cs typeface="+mn-lt"/>
              </a:rPr>
              <a:t>visual</a:t>
            </a:r>
            <a:r>
              <a:rPr lang="pl-PL" sz="2400" dirty="0">
                <a:ea typeface="+mn-lt"/>
                <a:cs typeface="+mn-lt"/>
              </a:rPr>
              <a:t> </a:t>
            </a:r>
            <a:r>
              <a:rPr lang="pl-PL" sz="2400" dirty="0" err="1">
                <a:ea typeface="+mn-lt"/>
                <a:cs typeface="+mn-lt"/>
              </a:rPr>
              <a:t>novel</a:t>
            </a:r>
            <a:r>
              <a:rPr lang="pl-PL" sz="2400" dirty="0">
                <a:ea typeface="+mn-lt"/>
                <a:cs typeface="+mn-lt"/>
              </a:rPr>
              <a:t>” może zwiększyć immersję narracyjną i zaangażowanie gracza. </a:t>
            </a:r>
          </a:p>
          <a:p>
            <a:r>
              <a:rPr lang="pl-PL" sz="2400" dirty="0">
                <a:ea typeface="+mn-lt"/>
                <a:cs typeface="+mn-lt"/>
              </a:rPr>
              <a:t>Główną tezą jest, że interaktywne dialogi generowane przez LLM zapewnią bardziej spójną i dostosowaną do gracza narrację w porównaniu z wcześniej zdefiniowanymi dialogami, co przełoży się na większe zaangażowanie i satysfakcję z gry.</a:t>
            </a:r>
            <a:endParaRPr lang="pl-PL"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ymbol zastępczy numeru slajdu 3">
            <a:extLst>
              <a:ext uri="{FF2B5EF4-FFF2-40B4-BE49-F238E27FC236}">
                <a16:creationId xmlns:a16="http://schemas.microsoft.com/office/drawing/2014/main" id="{AD415265-F70D-3088-9A6D-90C1CEFBBAFB}"/>
              </a:ext>
            </a:extLst>
          </p:cNvPr>
          <p:cNvSpPr>
            <a:spLocks noGrp="1"/>
          </p:cNvSpPr>
          <p:nvPr>
            <p:ph type="sldNum" sz="quarter" idx="12"/>
          </p:nvPr>
        </p:nvSpPr>
        <p:spPr>
          <a:xfrm>
            <a:off x="8610600" y="6061483"/>
            <a:ext cx="2743200" cy="365125"/>
          </a:xfrm>
        </p:spPr>
        <p:txBody>
          <a:bodyPr/>
          <a:lstStyle/>
          <a:p>
            <a:fld id="{73B850FF-6169-4056-8077-06FFA93A5366}" type="slidenum">
              <a:rPr lang="en-US" smtClean="0"/>
              <a:pPr/>
              <a:t>4</a:t>
            </a:fld>
            <a:endParaRPr lang="en-US"/>
          </a:p>
        </p:txBody>
      </p:sp>
    </p:spTree>
    <p:extLst>
      <p:ext uri="{BB962C8B-B14F-4D97-AF65-F5344CB8AC3E}">
        <p14:creationId xmlns:p14="http://schemas.microsoft.com/office/powerpoint/2010/main" val="283593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8053C1B-2987-6F99-BFED-B76285A423CF}"/>
              </a:ext>
            </a:extLst>
          </p:cNvPr>
          <p:cNvSpPr>
            <a:spLocks noGrp="1"/>
          </p:cNvSpPr>
          <p:nvPr>
            <p:ph type="title"/>
          </p:nvPr>
        </p:nvSpPr>
        <p:spPr>
          <a:xfrm>
            <a:off x="1043631" y="809898"/>
            <a:ext cx="9942716" cy="1554480"/>
          </a:xfrm>
        </p:spPr>
        <p:txBody>
          <a:bodyPr anchor="ctr">
            <a:normAutofit/>
          </a:bodyPr>
          <a:lstStyle/>
          <a:p>
            <a:r>
              <a:rPr lang="pl-PL" sz="4800" dirty="0"/>
              <a:t>Definicje kluczowych pojęć</a:t>
            </a:r>
          </a:p>
        </p:txBody>
      </p:sp>
      <p:sp>
        <p:nvSpPr>
          <p:cNvPr id="3" name="Symbol zastępczy zawartości 2">
            <a:extLst>
              <a:ext uri="{FF2B5EF4-FFF2-40B4-BE49-F238E27FC236}">
                <a16:creationId xmlns:a16="http://schemas.microsoft.com/office/drawing/2014/main" id="{0602F410-C367-C496-CBEE-B8C3CBA2AA76}"/>
              </a:ext>
            </a:extLst>
          </p:cNvPr>
          <p:cNvSpPr>
            <a:spLocks noGrp="1"/>
          </p:cNvSpPr>
          <p:nvPr>
            <p:ph idx="1"/>
          </p:nvPr>
        </p:nvSpPr>
        <p:spPr>
          <a:xfrm>
            <a:off x="1045028" y="3017522"/>
            <a:ext cx="9941319" cy="3124658"/>
          </a:xfrm>
        </p:spPr>
        <p:txBody>
          <a:bodyPr vert="horz" lIns="91440" tIns="45720" rIns="91440" bIns="45720" rtlCol="0" anchor="ctr">
            <a:normAutofit/>
          </a:bodyPr>
          <a:lstStyle/>
          <a:p>
            <a:pPr>
              <a:buFont typeface="Arial" panose="020B0504020202020204" pitchFamily="34" charset="0"/>
              <a:buChar char="•"/>
            </a:pPr>
            <a:r>
              <a:rPr lang="pl-PL" sz="2400" dirty="0">
                <a:ea typeface="+mn-lt"/>
                <a:cs typeface="+mn-lt"/>
              </a:rPr>
              <a:t>Narracja w grach: sposób prezentowania fabuły, wydarzeń i postaci w grze wideo, mający na celu zwiększenie zaangażowania i immersji gracza.</a:t>
            </a:r>
            <a:endParaRPr lang="pl-PL" sz="2400" dirty="0">
              <a:cs typeface="Arial"/>
            </a:endParaRPr>
          </a:p>
          <a:p>
            <a:pPr>
              <a:buFont typeface="Arial" panose="020B0504020202020204" pitchFamily="34" charset="0"/>
              <a:buChar char="•"/>
            </a:pPr>
            <a:r>
              <a:rPr lang="pl-PL" sz="2400" dirty="0">
                <a:ea typeface="+mn-lt"/>
                <a:cs typeface="+mn-lt"/>
              </a:rPr>
              <a:t>Duże modele językowe (LLM): zaawansowane systemy sztucznej inteligencji zdolne do generowania spójnych i kontekstowych odpowiedzi językowych na podstawie olbrzymich zbiorów danych treningowych.</a:t>
            </a:r>
          </a:p>
          <a:p>
            <a:pPr>
              <a:buFont typeface="Arial" panose="020B0504020202020204" pitchFamily="34" charset="0"/>
              <a:buChar char="•"/>
            </a:pPr>
            <a:r>
              <a:rPr lang="pl-PL" sz="2400" dirty="0">
                <a:ea typeface="+mn-lt"/>
                <a:cs typeface="+mn-lt"/>
              </a:rPr>
              <a:t>NPC (Non-</a:t>
            </a:r>
            <a:r>
              <a:rPr lang="pl-PL" sz="2400" dirty="0" err="1">
                <a:ea typeface="+mn-lt"/>
                <a:cs typeface="+mn-lt"/>
              </a:rPr>
              <a:t>playable</a:t>
            </a:r>
            <a:r>
              <a:rPr lang="pl-PL" sz="2400" dirty="0">
                <a:ea typeface="+mn-lt"/>
                <a:cs typeface="+mn-lt"/>
              </a:rPr>
              <a:t> </a:t>
            </a:r>
            <a:r>
              <a:rPr lang="pl-PL" sz="2400" dirty="0" err="1">
                <a:ea typeface="+mn-lt"/>
                <a:cs typeface="+mn-lt"/>
              </a:rPr>
              <a:t>character</a:t>
            </a:r>
            <a:r>
              <a:rPr lang="pl-PL" sz="2400" dirty="0">
                <a:ea typeface="+mn-lt"/>
                <a:cs typeface="+mn-lt"/>
              </a:rPr>
              <a:t>): określenie postaci, w którą nie wciela się żaden z graczy.</a:t>
            </a:r>
            <a:endParaRPr lang="pl-PL" sz="2400" dirty="0">
              <a:cs typeface="Arial"/>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ymbol zastępczy numeru slajdu 3">
            <a:extLst>
              <a:ext uri="{FF2B5EF4-FFF2-40B4-BE49-F238E27FC236}">
                <a16:creationId xmlns:a16="http://schemas.microsoft.com/office/drawing/2014/main" id="{81D8EC24-5AEE-7C93-5FDC-9E6445848BE9}"/>
              </a:ext>
            </a:extLst>
          </p:cNvPr>
          <p:cNvSpPr>
            <a:spLocks noGrp="1"/>
          </p:cNvSpPr>
          <p:nvPr>
            <p:ph type="sldNum" sz="quarter" idx="12"/>
          </p:nvPr>
        </p:nvSpPr>
        <p:spPr>
          <a:xfrm>
            <a:off x="8610600" y="6091201"/>
            <a:ext cx="2743200" cy="365125"/>
          </a:xfrm>
        </p:spPr>
        <p:txBody>
          <a:bodyPr/>
          <a:lstStyle/>
          <a:p>
            <a:fld id="{73B850FF-6169-4056-8077-06FFA93A5366}" type="slidenum">
              <a:rPr lang="en-US" smtClean="0"/>
              <a:pPr/>
              <a:t>5</a:t>
            </a:fld>
            <a:endParaRPr lang="en-US"/>
          </a:p>
        </p:txBody>
      </p:sp>
    </p:spTree>
    <p:extLst>
      <p:ext uri="{BB962C8B-B14F-4D97-AF65-F5344CB8AC3E}">
        <p14:creationId xmlns:p14="http://schemas.microsoft.com/office/powerpoint/2010/main" val="380414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B07C896-CB20-2D0D-C8DA-9AB3739FDA6C}"/>
              </a:ext>
            </a:extLst>
          </p:cNvPr>
          <p:cNvSpPr>
            <a:spLocks noGrp="1"/>
          </p:cNvSpPr>
          <p:nvPr>
            <p:ph type="title"/>
          </p:nvPr>
        </p:nvSpPr>
        <p:spPr>
          <a:xfrm>
            <a:off x="1043631" y="809898"/>
            <a:ext cx="9942716" cy="1554480"/>
          </a:xfrm>
        </p:spPr>
        <p:txBody>
          <a:bodyPr anchor="ctr">
            <a:normAutofit/>
          </a:bodyPr>
          <a:lstStyle/>
          <a:p>
            <a:r>
              <a:rPr lang="pl-PL" sz="4800" dirty="0"/>
              <a:t>Początki gier</a:t>
            </a:r>
          </a:p>
        </p:txBody>
      </p:sp>
      <p:sp>
        <p:nvSpPr>
          <p:cNvPr id="3" name="Symbol zastępczy zawartości 2">
            <a:extLst>
              <a:ext uri="{FF2B5EF4-FFF2-40B4-BE49-F238E27FC236}">
                <a16:creationId xmlns:a16="http://schemas.microsoft.com/office/drawing/2014/main" id="{385DCEB6-98C8-EC24-EBA4-08558E68A978}"/>
              </a:ext>
            </a:extLst>
          </p:cNvPr>
          <p:cNvSpPr>
            <a:spLocks noGrp="1"/>
          </p:cNvSpPr>
          <p:nvPr>
            <p:ph idx="1"/>
          </p:nvPr>
        </p:nvSpPr>
        <p:spPr>
          <a:xfrm>
            <a:off x="1045028" y="3017522"/>
            <a:ext cx="9941319" cy="3124658"/>
          </a:xfrm>
        </p:spPr>
        <p:txBody>
          <a:bodyPr anchor="ctr">
            <a:normAutofit/>
          </a:bodyPr>
          <a:lstStyle/>
          <a:p>
            <a:r>
              <a:rPr lang="pl-PL" sz="2400" dirty="0"/>
              <a:t>1962 r. – </a:t>
            </a:r>
            <a:r>
              <a:rPr lang="pl-PL" sz="2400" dirty="0" err="1"/>
              <a:t>Spacewar</a:t>
            </a:r>
            <a:endParaRPr lang="pl-PL" sz="2400" dirty="0"/>
          </a:p>
          <a:p>
            <a:r>
              <a:rPr lang="pl-PL" sz="2400" dirty="0"/>
              <a:t>1971 r. – </a:t>
            </a:r>
            <a:r>
              <a:rPr lang="pl-PL" sz="2400" dirty="0" err="1"/>
              <a:t>Computer</a:t>
            </a:r>
            <a:r>
              <a:rPr lang="pl-PL" sz="2400" dirty="0"/>
              <a:t> Space – automat do gry</a:t>
            </a:r>
          </a:p>
          <a:p>
            <a:r>
              <a:rPr lang="pl-PL" sz="2400" dirty="0"/>
              <a:t>1972 r. – Atari, Pong, Odyssey</a:t>
            </a:r>
          </a:p>
          <a:p>
            <a:r>
              <a:rPr lang="pl-PL" sz="2400" dirty="0"/>
              <a:t>1980 r. – </a:t>
            </a:r>
            <a:r>
              <a:rPr lang="pl-PL" sz="2400" dirty="0" err="1"/>
              <a:t>Pacman</a:t>
            </a:r>
            <a:endParaRPr lang="pl-PL" sz="2400" dirty="0"/>
          </a:p>
          <a:p>
            <a:r>
              <a:rPr lang="pl-PL" sz="2400" dirty="0"/>
              <a:t>1986 r. – Nintendo NES, Sega Master System, Atari 7800,</a:t>
            </a:r>
          </a:p>
          <a:p>
            <a:r>
              <a:rPr lang="pl-PL" sz="2400" dirty="0"/>
              <a:t>Lata 90-te – gry PC (np. „</a:t>
            </a:r>
            <a:r>
              <a:rPr lang="pl-PL" sz="2400" dirty="0" err="1"/>
              <a:t>Doom</a:t>
            </a:r>
            <a:r>
              <a:rPr lang="pl-PL" sz="2400" dirty="0"/>
              <a:t>”), Nintendo 64, Sony </a:t>
            </a:r>
            <a:r>
              <a:rPr lang="pl-PL" sz="2400" dirty="0" err="1"/>
              <a:t>Playstation</a:t>
            </a:r>
            <a:endParaRPr lang="pl-PL"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ymbol zastępczy numeru slajdu 3">
            <a:extLst>
              <a:ext uri="{FF2B5EF4-FFF2-40B4-BE49-F238E27FC236}">
                <a16:creationId xmlns:a16="http://schemas.microsoft.com/office/drawing/2014/main" id="{CD907FE0-83B5-B213-DBF1-5ECC6167CD0F}"/>
              </a:ext>
            </a:extLst>
          </p:cNvPr>
          <p:cNvSpPr>
            <a:spLocks noGrp="1"/>
          </p:cNvSpPr>
          <p:nvPr>
            <p:ph type="sldNum" sz="quarter" idx="12"/>
          </p:nvPr>
        </p:nvSpPr>
        <p:spPr>
          <a:xfrm>
            <a:off x="8610600" y="6062018"/>
            <a:ext cx="2743200" cy="365125"/>
          </a:xfrm>
        </p:spPr>
        <p:txBody>
          <a:bodyPr/>
          <a:lstStyle/>
          <a:p>
            <a:fld id="{73B850FF-6169-4056-8077-06FFA93A5366}" type="slidenum">
              <a:rPr lang="en-US" smtClean="0"/>
              <a:pPr/>
              <a:t>6</a:t>
            </a:fld>
            <a:endParaRPr lang="en-US"/>
          </a:p>
        </p:txBody>
      </p:sp>
      <p:sp>
        <p:nvSpPr>
          <p:cNvPr id="5" name="pole tekstowe 4">
            <a:extLst>
              <a:ext uri="{FF2B5EF4-FFF2-40B4-BE49-F238E27FC236}">
                <a16:creationId xmlns:a16="http://schemas.microsoft.com/office/drawing/2014/main" id="{57C98755-0173-DCB0-1E6A-4251017F8799}"/>
              </a:ext>
            </a:extLst>
          </p:cNvPr>
          <p:cNvSpPr txBox="1"/>
          <p:nvPr/>
        </p:nvSpPr>
        <p:spPr>
          <a:xfrm>
            <a:off x="1043631" y="6018191"/>
            <a:ext cx="9700569" cy="430887"/>
          </a:xfrm>
          <a:prstGeom prst="rect">
            <a:avLst/>
          </a:prstGeom>
          <a:noFill/>
        </p:spPr>
        <p:txBody>
          <a:bodyPr wrap="square" rtlCol="0">
            <a:spAutoFit/>
          </a:bodyPr>
          <a:lstStyle/>
          <a:p>
            <a:r>
              <a:rPr lang="pl-PL" sz="1100" dirty="0"/>
              <a:t>„</a:t>
            </a:r>
            <a:r>
              <a:rPr lang="en-US" sz="1100" dirty="0"/>
              <a:t>The evolution of video games as a storytelling medium, and the role of narrative in modern games</a:t>
            </a:r>
            <a:r>
              <a:rPr lang="pl-PL" sz="1100" dirty="0"/>
              <a:t>” – Chris </a:t>
            </a:r>
            <a:r>
              <a:rPr lang="pl-PL" sz="1100" dirty="0" err="1"/>
              <a:t>Stone</a:t>
            </a:r>
            <a:r>
              <a:rPr lang="pl-PL" sz="1100" dirty="0"/>
              <a:t>, 07.01.2019, https://www.gamedeveloper.com/design/the-evolution-of-video-games-as-a-storytelling-medium-and-the-role-of-narrative-in-modern-games</a:t>
            </a:r>
          </a:p>
        </p:txBody>
      </p:sp>
    </p:spTree>
    <p:extLst>
      <p:ext uri="{BB962C8B-B14F-4D97-AF65-F5344CB8AC3E}">
        <p14:creationId xmlns:p14="http://schemas.microsoft.com/office/powerpoint/2010/main" val="362899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Donkey Kong (Original) Full Playthrough (US NES Version) - YouTube">
            <a:extLst>
              <a:ext uri="{FF2B5EF4-FFF2-40B4-BE49-F238E27FC236}">
                <a16:creationId xmlns:a16="http://schemas.microsoft.com/office/drawing/2014/main" id="{9C4C8F58-DAD8-C4BD-D2CD-7E22CD41F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849313"/>
            <a:ext cx="5414963" cy="4041775"/>
          </a:xfrm>
          <a:prstGeom prst="rect">
            <a:avLst/>
          </a:prstGeom>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ED9BEE38-37B0-07B3-F4AC-02E64F39BF5D}"/>
              </a:ext>
            </a:extLst>
          </p:cNvPr>
          <p:cNvSpPr txBox="1"/>
          <p:nvPr/>
        </p:nvSpPr>
        <p:spPr>
          <a:xfrm>
            <a:off x="642938" y="4083050"/>
            <a:ext cx="5414963" cy="80803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spcAft>
                <a:spcPts val="600"/>
              </a:spcAft>
            </a:pPr>
            <a:r>
              <a:rPr lang="pl-PL" sz="1300" dirty="0" err="1">
                <a:solidFill>
                  <a:srgbClr val="FFFFFF"/>
                </a:solidFill>
              </a:rPr>
              <a:t>Donkey</a:t>
            </a:r>
            <a:r>
              <a:rPr lang="pl-PL" sz="1300" dirty="0">
                <a:solidFill>
                  <a:srgbClr val="FFFFFF"/>
                </a:solidFill>
              </a:rPr>
              <a:t> Kong (1988) – Nintendo, NES</a:t>
            </a:r>
          </a:p>
        </p:txBody>
      </p:sp>
      <p:pic>
        <p:nvPicPr>
          <p:cNvPr id="1030" name="Picture 6" descr="Retro Game Reviews: Crash Bandicoot (PS1 review)">
            <a:extLst>
              <a:ext uri="{FF2B5EF4-FFF2-40B4-BE49-F238E27FC236}">
                <a16:creationId xmlns:a16="http://schemas.microsoft.com/office/drawing/2014/main" id="{645C4AFB-8DA2-D6FE-C53B-313BCE5404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2513" y="849313"/>
            <a:ext cx="5414963" cy="4041775"/>
          </a:xfrm>
          <a:prstGeom prst="rect">
            <a:avLst/>
          </a:prstGeom>
          <a:extLst>
            <a:ext uri="{909E8E84-426E-40DD-AFC4-6F175D3DCCD1}">
              <a14:hiddenFill xmlns:a14="http://schemas.microsoft.com/office/drawing/2010/main">
                <a:solidFill>
                  <a:srgbClr val="FFFFFF"/>
                </a:solidFill>
              </a14:hiddenFill>
            </a:ext>
          </a:extLst>
        </p:spPr>
      </p:pic>
      <p:sp>
        <p:nvSpPr>
          <p:cNvPr id="5" name="pole tekstowe 4">
            <a:extLst>
              <a:ext uri="{FF2B5EF4-FFF2-40B4-BE49-F238E27FC236}">
                <a16:creationId xmlns:a16="http://schemas.microsoft.com/office/drawing/2014/main" id="{858479FF-1BAE-78D4-A906-44D3C86F035C}"/>
              </a:ext>
            </a:extLst>
          </p:cNvPr>
          <p:cNvSpPr txBox="1"/>
          <p:nvPr/>
        </p:nvSpPr>
        <p:spPr>
          <a:xfrm>
            <a:off x="6132513" y="4083050"/>
            <a:ext cx="5414963" cy="808038"/>
          </a:xfrm>
          <a:prstGeom prst="rect">
            <a:avLst/>
          </a:prstGeom>
          <a:solidFill>
            <a:srgbClr val="000000">
              <a:alpha val="50000"/>
            </a:srgbClr>
          </a:solidFill>
          <a:ln>
            <a:noFill/>
          </a:ln>
        </p:spPr>
        <p:txBody>
          <a:bodyPr wrap="square" rtlCol="0" anchor="ctr">
            <a:noAutofit/>
          </a:bodyPr>
          <a:lstStyle/>
          <a:p>
            <a:pPr algn="ctr">
              <a:spcAft>
                <a:spcPts val="600"/>
              </a:spcAft>
            </a:pPr>
            <a:r>
              <a:rPr lang="pl-PL" sz="1300" dirty="0" err="1">
                <a:solidFill>
                  <a:srgbClr val="FFFFFF"/>
                </a:solidFill>
              </a:rPr>
              <a:t>Crash</a:t>
            </a:r>
            <a:r>
              <a:rPr lang="pl-PL" sz="1300" dirty="0">
                <a:solidFill>
                  <a:srgbClr val="FFFFFF"/>
                </a:solidFill>
              </a:rPr>
              <a:t> </a:t>
            </a:r>
            <a:r>
              <a:rPr lang="pl-PL" sz="1300" dirty="0" err="1">
                <a:solidFill>
                  <a:srgbClr val="FFFFFF"/>
                </a:solidFill>
              </a:rPr>
              <a:t>Bandicoot</a:t>
            </a:r>
            <a:r>
              <a:rPr lang="pl-PL" sz="1300" dirty="0">
                <a:solidFill>
                  <a:srgbClr val="FFFFFF"/>
                </a:solidFill>
              </a:rPr>
              <a:t> (1996) – PSX, </a:t>
            </a:r>
            <a:r>
              <a:rPr lang="pl-PL" sz="1300" dirty="0" err="1">
                <a:solidFill>
                  <a:srgbClr val="FFFFFF"/>
                </a:solidFill>
              </a:rPr>
              <a:t>Naughty</a:t>
            </a:r>
            <a:r>
              <a:rPr lang="pl-PL" sz="1300" dirty="0">
                <a:solidFill>
                  <a:srgbClr val="FFFFFF"/>
                </a:solidFill>
              </a:rPr>
              <a:t> Dog</a:t>
            </a:r>
          </a:p>
        </p:txBody>
      </p:sp>
      <p:sp>
        <p:nvSpPr>
          <p:cNvPr id="2" name="Tytuł 1">
            <a:extLst>
              <a:ext uri="{FF2B5EF4-FFF2-40B4-BE49-F238E27FC236}">
                <a16:creationId xmlns:a16="http://schemas.microsoft.com/office/drawing/2014/main" id="{50EAEC94-0232-A93B-1A76-C0F092D4CDD2}"/>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a:solidFill>
                  <a:schemeClr val="tx1"/>
                </a:solidFill>
                <a:latin typeface="+mj-lt"/>
                <a:ea typeface="+mj-ea"/>
                <a:cs typeface="+mj-cs"/>
              </a:rPr>
              <a:t>Narracja we wczesnych grach</a:t>
            </a:r>
          </a:p>
        </p:txBody>
      </p:sp>
      <p:sp>
        <p:nvSpPr>
          <p:cNvPr id="3" name="Symbol zastępczy numeru slajdu 2">
            <a:extLst>
              <a:ext uri="{FF2B5EF4-FFF2-40B4-BE49-F238E27FC236}">
                <a16:creationId xmlns:a16="http://schemas.microsoft.com/office/drawing/2014/main" id="{2F3A0B32-EB29-D522-02EC-62E88E00291A}"/>
              </a:ext>
            </a:extLst>
          </p:cNvPr>
          <p:cNvSpPr>
            <a:spLocks noGrp="1"/>
          </p:cNvSpPr>
          <p:nvPr>
            <p:ph type="sldNum" sz="quarter" idx="12"/>
          </p:nvPr>
        </p:nvSpPr>
        <p:spPr/>
        <p:txBody>
          <a:bodyPr/>
          <a:lstStyle/>
          <a:p>
            <a:fld id="{73B850FF-6169-4056-8077-06FFA93A5366}" type="slidenum">
              <a:rPr lang="en-US" smtClean="0"/>
              <a:pPr/>
              <a:t>7</a:t>
            </a:fld>
            <a:endParaRPr lang="en-US"/>
          </a:p>
        </p:txBody>
      </p:sp>
    </p:spTree>
    <p:extLst>
      <p:ext uri="{BB962C8B-B14F-4D97-AF65-F5344CB8AC3E}">
        <p14:creationId xmlns:p14="http://schemas.microsoft.com/office/powerpoint/2010/main" val="44217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Life is Strange: Embracing Metagaming">
            <a:extLst>
              <a:ext uri="{FF2B5EF4-FFF2-40B4-BE49-F238E27FC236}">
                <a16:creationId xmlns:a16="http://schemas.microsoft.com/office/drawing/2014/main" id="{8050B276-21C4-2687-D3B2-E0E96DFBB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698500"/>
            <a:ext cx="6980238" cy="4344988"/>
          </a:xfrm>
          <a:prstGeom prst="rect">
            <a:avLst/>
          </a:prstGeom>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AA900495-E225-8965-AEA6-C3C36564A0E2}"/>
              </a:ext>
            </a:extLst>
          </p:cNvPr>
          <p:cNvSpPr txBox="1"/>
          <p:nvPr/>
        </p:nvSpPr>
        <p:spPr>
          <a:xfrm>
            <a:off x="642938" y="4616450"/>
            <a:ext cx="6980238" cy="425450"/>
          </a:xfrm>
          <a:prstGeom prst="rect">
            <a:avLst/>
          </a:prstGeom>
          <a:solidFill>
            <a:srgbClr val="000000">
              <a:alpha val="50000"/>
            </a:srgbClr>
          </a:solidFill>
          <a:ln>
            <a:noFill/>
          </a:ln>
        </p:spPr>
        <p:txBody>
          <a:bodyPr wrap="square" rtlCol="0" anchor="ctr">
            <a:noAutofit/>
          </a:bodyPr>
          <a:lstStyle/>
          <a:p>
            <a:pPr algn="ctr">
              <a:spcAft>
                <a:spcPts val="600"/>
              </a:spcAft>
            </a:pPr>
            <a:r>
              <a:rPr lang="pl-PL" sz="1200" dirty="0">
                <a:solidFill>
                  <a:srgbClr val="FFFFFF"/>
                </a:solidFill>
              </a:rPr>
              <a:t>Life </a:t>
            </a:r>
            <a:r>
              <a:rPr lang="pl-PL" sz="1200" dirty="0" err="1">
                <a:solidFill>
                  <a:srgbClr val="FFFFFF"/>
                </a:solidFill>
              </a:rPr>
              <a:t>is</a:t>
            </a:r>
            <a:r>
              <a:rPr lang="pl-PL" sz="1200" dirty="0">
                <a:solidFill>
                  <a:srgbClr val="FFFFFF"/>
                </a:solidFill>
              </a:rPr>
              <a:t> </a:t>
            </a:r>
            <a:r>
              <a:rPr lang="pl-PL" sz="1200" dirty="0" err="1">
                <a:solidFill>
                  <a:srgbClr val="FFFFFF"/>
                </a:solidFill>
              </a:rPr>
              <a:t>Strange</a:t>
            </a:r>
            <a:r>
              <a:rPr lang="pl-PL" sz="1200" dirty="0">
                <a:solidFill>
                  <a:srgbClr val="FFFFFF"/>
                </a:solidFill>
              </a:rPr>
              <a:t> (2015) – </a:t>
            </a:r>
            <a:r>
              <a:rPr lang="pl-PL" sz="1200" dirty="0" err="1">
                <a:solidFill>
                  <a:srgbClr val="FFFFFF"/>
                </a:solidFill>
              </a:rPr>
              <a:t>Dontnod</a:t>
            </a:r>
            <a:r>
              <a:rPr lang="pl-PL" sz="1200" dirty="0">
                <a:solidFill>
                  <a:srgbClr val="FFFFFF"/>
                </a:solidFill>
              </a:rPr>
              <a:t> Entertainment</a:t>
            </a:r>
          </a:p>
        </p:txBody>
      </p:sp>
      <p:pic>
        <p:nvPicPr>
          <p:cNvPr id="2056" name="Picture 8" descr="Dark Souls 3 - Gameplay (Xbox One X) - YouTube">
            <a:extLst>
              <a:ext uri="{FF2B5EF4-FFF2-40B4-BE49-F238E27FC236}">
                <a16:creationId xmlns:a16="http://schemas.microsoft.com/office/drawing/2014/main" id="{B298BBDC-EFC6-5C0A-FF56-964B1F5454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7788" y="698500"/>
            <a:ext cx="3849688" cy="2130425"/>
          </a:xfrm>
          <a:prstGeom prst="rect">
            <a:avLst/>
          </a:prstGeom>
          <a:extLst>
            <a:ext uri="{909E8E84-426E-40DD-AFC4-6F175D3DCCD1}">
              <a14:hiddenFill xmlns:a14="http://schemas.microsoft.com/office/drawing/2010/main">
                <a:solidFill>
                  <a:srgbClr val="FFFFFF"/>
                </a:solidFill>
              </a14:hiddenFill>
            </a:ext>
          </a:extLst>
        </p:spPr>
      </p:pic>
      <p:sp>
        <p:nvSpPr>
          <p:cNvPr id="5" name="pole tekstowe 4">
            <a:extLst>
              <a:ext uri="{FF2B5EF4-FFF2-40B4-BE49-F238E27FC236}">
                <a16:creationId xmlns:a16="http://schemas.microsoft.com/office/drawing/2014/main" id="{E602EF86-4EA8-CB24-08B9-C554814EC301}"/>
              </a:ext>
            </a:extLst>
          </p:cNvPr>
          <p:cNvSpPr txBox="1"/>
          <p:nvPr/>
        </p:nvSpPr>
        <p:spPr>
          <a:xfrm>
            <a:off x="7697788" y="2403475"/>
            <a:ext cx="3849688" cy="425450"/>
          </a:xfrm>
          <a:prstGeom prst="rect">
            <a:avLst/>
          </a:prstGeom>
          <a:solidFill>
            <a:srgbClr val="000000">
              <a:alpha val="50000"/>
            </a:srgbClr>
          </a:solidFill>
          <a:ln>
            <a:noFill/>
          </a:ln>
        </p:spPr>
        <p:txBody>
          <a:bodyPr wrap="square" rtlCol="0" anchor="ctr">
            <a:noAutofit/>
          </a:bodyPr>
          <a:lstStyle/>
          <a:p>
            <a:pPr algn="ctr">
              <a:spcAft>
                <a:spcPts val="600"/>
              </a:spcAft>
            </a:pPr>
            <a:r>
              <a:rPr lang="pl-PL" sz="1200" dirty="0">
                <a:solidFill>
                  <a:srgbClr val="FFFFFF"/>
                </a:solidFill>
              </a:rPr>
              <a:t>Dark </a:t>
            </a:r>
            <a:r>
              <a:rPr lang="pl-PL" sz="1200" dirty="0" err="1">
                <a:solidFill>
                  <a:srgbClr val="FFFFFF"/>
                </a:solidFill>
              </a:rPr>
              <a:t>Souls</a:t>
            </a:r>
            <a:r>
              <a:rPr lang="pl-PL" sz="1200" dirty="0">
                <a:solidFill>
                  <a:srgbClr val="FFFFFF"/>
                </a:solidFill>
              </a:rPr>
              <a:t> III (2016) – From Software</a:t>
            </a:r>
          </a:p>
        </p:txBody>
      </p:sp>
      <p:pic>
        <p:nvPicPr>
          <p:cNvPr id="2054" name="Picture 6" descr="The Witcher 3 - Exploration Gameplay (SPOILER FREE) - YouTube">
            <a:extLst>
              <a:ext uri="{FF2B5EF4-FFF2-40B4-BE49-F238E27FC236}">
                <a16:creationId xmlns:a16="http://schemas.microsoft.com/office/drawing/2014/main" id="{C7EBEDA4-534B-9650-4BAD-C91E189975B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7788" y="2903538"/>
            <a:ext cx="3849688" cy="2139950"/>
          </a:xfrm>
          <a:prstGeom prst="rect">
            <a:avLst/>
          </a:prstGeom>
          <a:extLst>
            <a:ext uri="{909E8E84-426E-40DD-AFC4-6F175D3DCCD1}">
              <a14:hiddenFill xmlns:a14="http://schemas.microsoft.com/office/drawing/2010/main">
                <a:solidFill>
                  <a:srgbClr val="FFFFFF"/>
                </a:solidFill>
              </a14:hiddenFill>
            </a:ext>
          </a:extLst>
        </p:spPr>
      </p:pic>
      <p:sp>
        <p:nvSpPr>
          <p:cNvPr id="6" name="pole tekstowe 5">
            <a:extLst>
              <a:ext uri="{FF2B5EF4-FFF2-40B4-BE49-F238E27FC236}">
                <a16:creationId xmlns:a16="http://schemas.microsoft.com/office/drawing/2014/main" id="{AC0D91C9-93C9-7B7B-8908-F96056FD5F0F}"/>
              </a:ext>
            </a:extLst>
          </p:cNvPr>
          <p:cNvSpPr txBox="1"/>
          <p:nvPr/>
        </p:nvSpPr>
        <p:spPr>
          <a:xfrm>
            <a:off x="7697788" y="4606925"/>
            <a:ext cx="3849688" cy="436563"/>
          </a:xfrm>
          <a:prstGeom prst="rect">
            <a:avLst/>
          </a:prstGeom>
          <a:solidFill>
            <a:srgbClr val="000000">
              <a:alpha val="50000"/>
            </a:srgbClr>
          </a:solidFill>
          <a:ln>
            <a:noFill/>
          </a:ln>
        </p:spPr>
        <p:txBody>
          <a:bodyPr wrap="square" rtlCol="0" anchor="ctr">
            <a:noAutofit/>
          </a:bodyPr>
          <a:lstStyle/>
          <a:p>
            <a:pPr algn="ctr">
              <a:spcAft>
                <a:spcPts val="600"/>
              </a:spcAft>
            </a:pPr>
            <a:r>
              <a:rPr lang="pl-PL" sz="1200" dirty="0">
                <a:solidFill>
                  <a:srgbClr val="FFFFFF"/>
                </a:solidFill>
              </a:rPr>
              <a:t>Wiedźmin 3 (2015) – CD Projekt Red</a:t>
            </a:r>
          </a:p>
        </p:txBody>
      </p:sp>
      <p:sp>
        <p:nvSpPr>
          <p:cNvPr id="2" name="Tytuł 1">
            <a:extLst>
              <a:ext uri="{FF2B5EF4-FFF2-40B4-BE49-F238E27FC236}">
                <a16:creationId xmlns:a16="http://schemas.microsoft.com/office/drawing/2014/main" id="{8EAB63C7-C793-FC1F-B709-F36716EB47B0}"/>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a:solidFill>
                  <a:schemeClr val="tx1"/>
                </a:solidFill>
                <a:latin typeface="+mj-lt"/>
                <a:ea typeface="+mj-ea"/>
                <a:cs typeface="+mj-cs"/>
              </a:rPr>
              <a:t>Narracja we współczesnych grach</a:t>
            </a:r>
          </a:p>
        </p:txBody>
      </p:sp>
      <p:sp>
        <p:nvSpPr>
          <p:cNvPr id="3" name="Symbol zastępczy numeru slajdu 2">
            <a:extLst>
              <a:ext uri="{FF2B5EF4-FFF2-40B4-BE49-F238E27FC236}">
                <a16:creationId xmlns:a16="http://schemas.microsoft.com/office/drawing/2014/main" id="{042F624D-BE34-CDBC-E615-4E273B4D39B0}"/>
              </a:ext>
            </a:extLst>
          </p:cNvPr>
          <p:cNvSpPr>
            <a:spLocks noGrp="1"/>
          </p:cNvSpPr>
          <p:nvPr>
            <p:ph type="sldNum" sz="quarter" idx="12"/>
          </p:nvPr>
        </p:nvSpPr>
        <p:spPr/>
        <p:txBody>
          <a:bodyPr/>
          <a:lstStyle/>
          <a:p>
            <a:fld id="{73B850FF-6169-4056-8077-06FFA93A5366}" type="slidenum">
              <a:rPr lang="en-US" smtClean="0"/>
              <a:pPr/>
              <a:t>8</a:t>
            </a:fld>
            <a:endParaRPr lang="en-US"/>
          </a:p>
        </p:txBody>
      </p:sp>
    </p:spTree>
    <p:extLst>
      <p:ext uri="{BB962C8B-B14F-4D97-AF65-F5344CB8AC3E}">
        <p14:creationId xmlns:p14="http://schemas.microsoft.com/office/powerpoint/2010/main" val="23493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4C0844E-AFBA-0344-3296-EE56C0A36F88}"/>
              </a:ext>
            </a:extLst>
          </p:cNvPr>
          <p:cNvSpPr>
            <a:spLocks noGrp="1"/>
          </p:cNvSpPr>
          <p:nvPr>
            <p:ph type="title"/>
          </p:nvPr>
        </p:nvSpPr>
        <p:spPr>
          <a:xfrm>
            <a:off x="1043631" y="809898"/>
            <a:ext cx="9942716" cy="1554480"/>
          </a:xfrm>
        </p:spPr>
        <p:txBody>
          <a:bodyPr anchor="ctr">
            <a:normAutofit/>
          </a:bodyPr>
          <a:lstStyle/>
          <a:p>
            <a:r>
              <a:rPr lang="pl-PL" sz="4800" dirty="0"/>
              <a:t>Rodzaje i techniki narracji</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Obraz 4">
            <a:extLst>
              <a:ext uri="{FF2B5EF4-FFF2-40B4-BE49-F238E27FC236}">
                <a16:creationId xmlns:a16="http://schemas.microsoft.com/office/drawing/2014/main" id="{F9A6F736-59DC-6473-5A1D-FBBDA6AC6096}"/>
              </a:ext>
            </a:extLst>
          </p:cNvPr>
          <p:cNvPicPr>
            <a:picLocks noChangeAspect="1"/>
          </p:cNvPicPr>
          <p:nvPr/>
        </p:nvPicPr>
        <p:blipFill>
          <a:blip r:embed="rId2"/>
          <a:stretch>
            <a:fillRect/>
          </a:stretch>
        </p:blipFill>
        <p:spPr>
          <a:xfrm>
            <a:off x="731525" y="3596122"/>
            <a:ext cx="5353797" cy="1028844"/>
          </a:xfrm>
          <a:prstGeom prst="rect">
            <a:avLst/>
          </a:prstGeom>
        </p:spPr>
      </p:pic>
      <p:pic>
        <p:nvPicPr>
          <p:cNvPr id="7" name="Obraz 6">
            <a:extLst>
              <a:ext uri="{FF2B5EF4-FFF2-40B4-BE49-F238E27FC236}">
                <a16:creationId xmlns:a16="http://schemas.microsoft.com/office/drawing/2014/main" id="{3F0ED451-C276-8339-C0C4-EDDAD6C87C98}"/>
              </a:ext>
            </a:extLst>
          </p:cNvPr>
          <p:cNvPicPr>
            <a:picLocks noChangeAspect="1"/>
          </p:cNvPicPr>
          <p:nvPr/>
        </p:nvPicPr>
        <p:blipFill>
          <a:blip r:embed="rId3"/>
          <a:stretch>
            <a:fillRect/>
          </a:stretch>
        </p:blipFill>
        <p:spPr>
          <a:xfrm>
            <a:off x="6219108" y="2653016"/>
            <a:ext cx="5134692" cy="2915057"/>
          </a:xfrm>
          <a:prstGeom prst="rect">
            <a:avLst/>
          </a:prstGeom>
        </p:spPr>
      </p:pic>
      <p:sp>
        <p:nvSpPr>
          <p:cNvPr id="9" name="pole tekstowe 8">
            <a:extLst>
              <a:ext uri="{FF2B5EF4-FFF2-40B4-BE49-F238E27FC236}">
                <a16:creationId xmlns:a16="http://schemas.microsoft.com/office/drawing/2014/main" id="{B68C15A1-66CD-B478-8FE0-CB34238D82FE}"/>
              </a:ext>
            </a:extLst>
          </p:cNvPr>
          <p:cNvSpPr txBox="1"/>
          <p:nvPr/>
        </p:nvSpPr>
        <p:spPr>
          <a:xfrm>
            <a:off x="1381328" y="4624966"/>
            <a:ext cx="3999581" cy="369332"/>
          </a:xfrm>
          <a:prstGeom prst="rect">
            <a:avLst/>
          </a:prstGeom>
          <a:noFill/>
        </p:spPr>
        <p:txBody>
          <a:bodyPr wrap="square" rtlCol="0">
            <a:spAutoFit/>
          </a:bodyPr>
          <a:lstStyle/>
          <a:p>
            <a:r>
              <a:rPr lang="pl-PL" dirty="0"/>
              <a:t>Liniowa struktura gry</a:t>
            </a:r>
          </a:p>
        </p:txBody>
      </p:sp>
      <p:sp>
        <p:nvSpPr>
          <p:cNvPr id="14" name="pole tekstowe 13">
            <a:extLst>
              <a:ext uri="{FF2B5EF4-FFF2-40B4-BE49-F238E27FC236}">
                <a16:creationId xmlns:a16="http://schemas.microsoft.com/office/drawing/2014/main" id="{191342F7-8886-2846-2FCA-9B0F516CEA34}"/>
              </a:ext>
            </a:extLst>
          </p:cNvPr>
          <p:cNvSpPr txBox="1"/>
          <p:nvPr/>
        </p:nvSpPr>
        <p:spPr>
          <a:xfrm>
            <a:off x="7188740" y="5568073"/>
            <a:ext cx="3385226" cy="369332"/>
          </a:xfrm>
          <a:prstGeom prst="rect">
            <a:avLst/>
          </a:prstGeom>
          <a:noFill/>
        </p:spPr>
        <p:txBody>
          <a:bodyPr wrap="square" rtlCol="0">
            <a:spAutoFit/>
          </a:bodyPr>
          <a:lstStyle/>
          <a:p>
            <a:r>
              <a:rPr lang="pl-PL" dirty="0"/>
              <a:t>Rozgałęziająca się struktura gry</a:t>
            </a:r>
          </a:p>
        </p:txBody>
      </p:sp>
      <p:sp>
        <p:nvSpPr>
          <p:cNvPr id="3" name="Symbol zastępczy numeru slajdu 2">
            <a:extLst>
              <a:ext uri="{FF2B5EF4-FFF2-40B4-BE49-F238E27FC236}">
                <a16:creationId xmlns:a16="http://schemas.microsoft.com/office/drawing/2014/main" id="{4FF4167F-F361-D018-4225-F9FCEE6B896B}"/>
              </a:ext>
            </a:extLst>
          </p:cNvPr>
          <p:cNvSpPr>
            <a:spLocks noGrp="1"/>
          </p:cNvSpPr>
          <p:nvPr>
            <p:ph type="sldNum" sz="quarter" idx="12"/>
          </p:nvPr>
        </p:nvSpPr>
        <p:spPr>
          <a:xfrm>
            <a:off x="8610600" y="6153559"/>
            <a:ext cx="2743200" cy="365125"/>
          </a:xfrm>
        </p:spPr>
        <p:txBody>
          <a:bodyPr/>
          <a:lstStyle/>
          <a:p>
            <a:fld id="{73B850FF-6169-4056-8077-06FFA93A5366}" type="slidenum">
              <a:rPr lang="en-US" smtClean="0"/>
              <a:pPr/>
              <a:t>9</a:t>
            </a:fld>
            <a:endParaRPr lang="en-US"/>
          </a:p>
        </p:txBody>
      </p:sp>
      <p:sp>
        <p:nvSpPr>
          <p:cNvPr id="4" name="pole tekstowe 3">
            <a:extLst>
              <a:ext uri="{FF2B5EF4-FFF2-40B4-BE49-F238E27FC236}">
                <a16:creationId xmlns:a16="http://schemas.microsoft.com/office/drawing/2014/main" id="{9CB0FC19-2C14-7615-EEA7-FE5DD4146F93}"/>
              </a:ext>
            </a:extLst>
          </p:cNvPr>
          <p:cNvSpPr txBox="1"/>
          <p:nvPr/>
        </p:nvSpPr>
        <p:spPr>
          <a:xfrm>
            <a:off x="1043631" y="5767754"/>
            <a:ext cx="4744220" cy="646331"/>
          </a:xfrm>
          <a:prstGeom prst="rect">
            <a:avLst/>
          </a:prstGeom>
          <a:noFill/>
        </p:spPr>
        <p:txBody>
          <a:bodyPr wrap="square" rtlCol="0">
            <a:spAutoFit/>
          </a:bodyPr>
          <a:lstStyle/>
          <a:p>
            <a:r>
              <a:rPr lang="en-US" sz="1200" dirty="0"/>
              <a:t>Ip, B. (2011). Narrative Structures in Computer and Video Games: Part 1: Context, Definitions, and Initial Findings. Games and Culture, 6(2), 103-134. https://doi.org/10.1177/1555412010364982</a:t>
            </a:r>
            <a:endParaRPr lang="pl-PL" sz="1200" dirty="0"/>
          </a:p>
        </p:txBody>
      </p:sp>
    </p:spTree>
    <p:extLst>
      <p:ext uri="{BB962C8B-B14F-4D97-AF65-F5344CB8AC3E}">
        <p14:creationId xmlns:p14="http://schemas.microsoft.com/office/powerpoint/2010/main" val="858744472"/>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2223</Words>
  <Application>Microsoft Office PowerPoint</Application>
  <PresentationFormat>Panoramiczny</PresentationFormat>
  <Paragraphs>197</Paragraphs>
  <Slides>22</Slides>
  <Notes>10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22</vt:i4>
      </vt:variant>
    </vt:vector>
  </HeadingPairs>
  <TitlesOfParts>
    <vt:vector size="28" baseType="lpstr">
      <vt:lpstr>Arial,Sans-Serif</vt:lpstr>
      <vt:lpstr>Aptos</vt:lpstr>
      <vt:lpstr>Aptos Display</vt:lpstr>
      <vt:lpstr>Arial</vt:lpstr>
      <vt:lpstr>Calibri</vt:lpstr>
      <vt:lpstr>Motyw pakietu Office</vt:lpstr>
      <vt:lpstr>Badanie wykorzystania sztucznej inteligencji w procesie tworzenia dostosowującej się do użytkownika narracji w grach komputerowych  </vt:lpstr>
      <vt:lpstr>Plan prezentacji</vt:lpstr>
      <vt:lpstr>Motywacja</vt:lpstr>
      <vt:lpstr>Cel i teza pracy</vt:lpstr>
      <vt:lpstr>Definicje kluczowych pojęć</vt:lpstr>
      <vt:lpstr>Początki gier</vt:lpstr>
      <vt:lpstr>Narracja we wczesnych grach</vt:lpstr>
      <vt:lpstr>Narracja we współczesnych grach</vt:lpstr>
      <vt:lpstr>Rodzaje i techniki narracji</vt:lpstr>
      <vt:lpstr>Rodzaje i techniki narracji – ciąg dalszy</vt:lpstr>
      <vt:lpstr>Systemy dialogowe</vt:lpstr>
      <vt:lpstr>Sztuczna inteligencja do tworzenia narracji</vt:lpstr>
      <vt:lpstr>Przykłady wykorzystania AI</vt:lpstr>
      <vt:lpstr>Duże modele językowe (LLM)</vt:lpstr>
      <vt:lpstr>Wpływ narracji na zaangażowanie gracza</vt:lpstr>
      <vt:lpstr>Mierzenie zaangażowania gracza</vt:lpstr>
      <vt:lpstr>Projekt eksperymentu – prototyp gry</vt:lpstr>
      <vt:lpstr>Planowany eksperyment</vt:lpstr>
      <vt:lpstr>Harmonogram prac</vt:lpstr>
      <vt:lpstr>Harmonogram prac - ciąg dalszy</vt:lpstr>
      <vt:lpstr>Literatura</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Kajetan Pynka (254495)</cp:lastModifiedBy>
  <cp:revision>172</cp:revision>
  <dcterms:created xsi:type="dcterms:W3CDTF">2024-03-11T11:40:46Z</dcterms:created>
  <dcterms:modified xsi:type="dcterms:W3CDTF">2024-03-13T19:43:48Z</dcterms:modified>
</cp:coreProperties>
</file>