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73" r:id="rId9"/>
    <p:sldId id="274" r:id="rId10"/>
    <p:sldId id="275" r:id="rId11"/>
    <p:sldId id="276" r:id="rId12"/>
    <p:sldId id="277" r:id="rId13"/>
    <p:sldId id="278" r:id="rId14"/>
    <p:sldId id="280" r:id="rId15"/>
    <p:sldId id="263" r:id="rId16"/>
    <p:sldId id="279" r:id="rId17"/>
    <p:sldId id="265" r:id="rId18"/>
    <p:sldId id="267" r:id="rId19"/>
    <p:sldId id="268" r:id="rId20"/>
    <p:sldId id="271" r:id="rId21"/>
    <p:sldId id="272" r:id="rId22"/>
    <p:sldId id="270" r:id="rId2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5E0130-7768-E759-9E88-0CE47FCA46A8}" v="473" dt="2024-03-11T12:14:02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3" autoAdjust="0"/>
    <p:restoredTop sz="83079" autoAdjust="0"/>
  </p:normalViewPr>
  <p:slideViewPr>
    <p:cSldViewPr snapToGrid="0">
      <p:cViewPr varScale="1">
        <p:scale>
          <a:sx n="95" d="100"/>
          <a:sy n="95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8396C-ABAC-4BA4-94EF-42561EB088F0}" type="datetimeFigureOut">
              <a:t>12.03.2024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69B06-4BC3-4E03-9360-64E433935D37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776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069B06-4BC3-4E03-9360-64E433935D37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8778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Some limitations of the GEQ should be noted. Samples for both</a:t>
            </a:r>
            <a:r>
              <a:rPr lang="pl-PL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studies were selected from one geographical area, with moderate</a:t>
            </a:r>
            <a:r>
              <a:rPr lang="pl-PL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ethnic diversity. Additional work is needed to determine how the</a:t>
            </a:r>
            <a:r>
              <a:rPr lang="pl-PL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GEQ performs with other samples, including more diverse ethnic</a:t>
            </a:r>
            <a:r>
              <a:rPr lang="pl-PL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and age groups, as well as with children and adults with previously</a:t>
            </a:r>
            <a:r>
              <a:rPr lang="pl-PL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identified aggressive behavioral problems. Given that only male</a:t>
            </a:r>
            <a:r>
              <a:rPr lang="pl-PL" b="0" i="0" dirty="0">
                <a:effectLst/>
                <a:latin typeface="Arial" panose="020B0604020202020204" pitchFamily="34" charset="0"/>
              </a:rPr>
              <a:t>s </a:t>
            </a:r>
            <a:r>
              <a:rPr lang="en-US" b="0" i="0" dirty="0">
                <a:effectLst/>
                <a:latin typeface="Arial" panose="020B0604020202020204" pitchFamily="34" charset="0"/>
              </a:rPr>
              <a:t>who play video games frequently participated in Study Two, it is</a:t>
            </a:r>
            <a:r>
              <a:rPr lang="pl-PL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likely that other individuals may respond differently to the behavioral challenge.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069B06-4BC3-4E03-9360-64E433935D37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7165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pl-PL" dirty="0"/>
              <a:t>Narracja i immersyjne doświadczenia w grach wideo stają się coraz ważniejsze dla graczy. Jednak tworzenie angażujących i spójnych historii pozostaje wyzwaniem dla deweloperów gier. 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pl-PL" dirty="0"/>
              <a:t>Wykorzystanie zaawansowanych technologii, takich jak duże modele językowe (LLM), może potencjalnie rozwiązać te problemy i podnieść jakość narracji w grach.</a:t>
            </a:r>
            <a:endParaRPr lang="pl-PL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069B06-4BC3-4E03-9360-64E433935D37}" type="slidenum"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0373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069B06-4BC3-4E03-9360-64E433935D37}" type="slidenum"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6197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069B06-4BC3-4E03-9360-64E433935D37}" type="slidenum"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0825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>
                <a:effectLst/>
                <a:latin typeface="Arial" panose="020B0604020202020204" pitchFamily="34" charset="0"/>
              </a:rPr>
              <a:t>As detailed in The Complete History of Video Games [7], the first interactive video</a:t>
            </a:r>
            <a:r>
              <a:rPr lang="pl-PL" dirty="0"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</a:rPr>
              <a:t>game was created in 1962 by MIT student Steve Russell. It was a space combat game</a:t>
            </a:r>
            <a:r>
              <a:rPr lang="pl-PL" dirty="0"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</a:rPr>
              <a:t>aptly called </a:t>
            </a:r>
            <a:r>
              <a:rPr lang="en-US" dirty="0" err="1">
                <a:effectLst/>
                <a:latin typeface="Arial" panose="020B0604020202020204" pitchFamily="34" charset="0"/>
              </a:rPr>
              <a:t>Spacewar</a:t>
            </a:r>
            <a:r>
              <a:rPr lang="en-US" dirty="0">
                <a:effectLst/>
                <a:latin typeface="Arial" panose="020B0604020202020204" pitchFamily="34" charset="0"/>
              </a:rPr>
              <a:t> [20], where two player-controlled spaceships fought against</a:t>
            </a:r>
            <a:r>
              <a:rPr lang="pl-PL" dirty="0"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</a:rPr>
              <a:t>each other around the gravity well of a star. This was the most basic of games by</a:t>
            </a:r>
            <a:r>
              <a:rPr lang="pl-PL" dirty="0"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</a:rPr>
              <a:t>today’s standards, but it was revolutionary at the time, and paved the way for a lot of</a:t>
            </a:r>
            <a:r>
              <a:rPr lang="pl-PL" dirty="0"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</a:rPr>
              <a:t>development in the field of computer science and programming. </a:t>
            </a:r>
            <a:endParaRPr lang="pl-PL" dirty="0">
              <a:effectLst/>
              <a:latin typeface="Arial" panose="020B0604020202020204" pitchFamily="34" charset="0"/>
            </a:endParaRPr>
          </a:p>
          <a:p>
            <a:pPr algn="l" rtl="0"/>
            <a:endParaRPr lang="pl-PL" dirty="0">
              <a:effectLst/>
              <a:latin typeface="Arial" panose="020B0604020202020204" pitchFamily="34" charset="0"/>
            </a:endParaRPr>
          </a:p>
          <a:p>
            <a:pPr algn="l" rtl="0"/>
            <a:r>
              <a:rPr lang="en-US" dirty="0">
                <a:effectLst/>
                <a:latin typeface="Arial" panose="020B0604020202020204" pitchFamily="34" charset="0"/>
              </a:rPr>
              <a:t>Though this game</a:t>
            </a:r>
            <a:r>
              <a:rPr lang="pl-PL" dirty="0"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</a:rPr>
              <a:t>was developed openly by community members over the following years, it wasn’t</a:t>
            </a:r>
            <a:r>
              <a:rPr lang="pl-PL" dirty="0"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</a:rPr>
              <a:t>until almost a decade later in 1971, that it became the first arcade machine (released</a:t>
            </a:r>
            <a:r>
              <a:rPr lang="pl-PL" dirty="0"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</a:rPr>
              <a:t>as Computer Space [21] by Nutting Associates). </a:t>
            </a:r>
            <a:endParaRPr lang="pl-PL" dirty="0">
              <a:effectLst/>
              <a:latin typeface="Arial" panose="020B0604020202020204" pitchFamily="34" charset="0"/>
            </a:endParaRPr>
          </a:p>
          <a:p>
            <a:pPr algn="l" rtl="0"/>
            <a:endParaRPr lang="pl-PL" dirty="0">
              <a:effectLst/>
              <a:latin typeface="Arial" panose="020B0604020202020204" pitchFamily="34" charset="0"/>
            </a:endParaRPr>
          </a:p>
          <a:p>
            <a:pPr algn="l" rtl="0"/>
            <a:r>
              <a:rPr lang="en-US" dirty="0">
                <a:effectLst/>
                <a:latin typeface="Arial" panose="020B0604020202020204" pitchFamily="34" charset="0"/>
              </a:rPr>
              <a:t>A year later Atari was formed by</a:t>
            </a:r>
            <a:r>
              <a:rPr lang="pl-PL" dirty="0"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</a:rPr>
              <a:t>Nolan Bushnell, who headed the development of Computer Space, and Pong [22] was</a:t>
            </a:r>
            <a:r>
              <a:rPr lang="pl-PL" dirty="0"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</a:rPr>
              <a:t>created by Atari engineer Al Alcorn.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endParaRPr lang="pl-PL" b="0" i="0" dirty="0">
              <a:effectLst/>
              <a:latin typeface="Arial" panose="020B0604020202020204" pitchFamily="34" charset="0"/>
            </a:endParaRPr>
          </a:p>
          <a:p>
            <a:pPr algn="l" rtl="0"/>
            <a:endParaRPr lang="pl-PL" b="0" i="0" dirty="0">
              <a:effectLst/>
              <a:latin typeface="Arial" panose="020B0604020202020204" pitchFamily="34" charset="0"/>
            </a:endParaRPr>
          </a:p>
          <a:p>
            <a:pPr algn="l" rtl="0"/>
            <a:r>
              <a:rPr lang="en-US" b="0" i="0" dirty="0">
                <a:effectLst/>
                <a:latin typeface="Arial" panose="020B0604020202020204" pitchFamily="34" charset="0"/>
              </a:rPr>
              <a:t>The first home videogame system was the Odyssey, created by Magnavox in</a:t>
            </a:r>
            <a:r>
              <a:rPr lang="pl-PL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1972, which could be plugged into a television, and came with several games</a:t>
            </a:r>
            <a:r>
              <a:rPr lang="pl-PL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including Tennis [23] and Ski [24]. </a:t>
            </a:r>
            <a:endParaRPr lang="pl-PL" b="0" i="0" dirty="0">
              <a:effectLst/>
              <a:latin typeface="Arial" panose="020B0604020202020204" pitchFamily="34" charset="0"/>
            </a:endParaRPr>
          </a:p>
          <a:p>
            <a:pPr algn="l" rtl="0"/>
            <a:endParaRPr lang="pl-PL" b="0" i="0" dirty="0">
              <a:effectLst/>
              <a:latin typeface="Arial" panose="020B0604020202020204" pitchFamily="34" charset="0"/>
            </a:endParaRPr>
          </a:p>
          <a:p>
            <a:pPr algn="l" rtl="0"/>
            <a:r>
              <a:rPr lang="en-US" b="0" i="0" dirty="0">
                <a:effectLst/>
                <a:latin typeface="Arial" panose="020B0604020202020204" pitchFamily="34" charset="0"/>
              </a:rPr>
              <a:t>Three years later, Atari created a Pong unit for</a:t>
            </a:r>
            <a:r>
              <a:rPr lang="pl-PL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home use as well. In 1977, a series of LED-based handheld games were released by</a:t>
            </a:r>
            <a:r>
              <a:rPr lang="pl-PL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Mattel. From this point, the development of the industry speeds up rapidly, with the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r>
              <a:rPr lang="en-US" b="0" i="0" dirty="0">
                <a:effectLst/>
                <a:latin typeface="Arial" panose="020B0604020202020204" pitchFamily="34" charset="0"/>
              </a:rPr>
              <a:t>main companies like Nintendo, Atari, Sega, Namco, and others start developing</a:t>
            </a:r>
            <a:r>
              <a:rPr lang="pl-PL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games and systems at a higher rate. </a:t>
            </a:r>
            <a:endParaRPr lang="pl-PL" b="0" i="0" dirty="0">
              <a:effectLst/>
              <a:latin typeface="Arial" panose="020B0604020202020204" pitchFamily="34" charset="0"/>
            </a:endParaRPr>
          </a:p>
          <a:p>
            <a:pPr algn="l" rtl="0"/>
            <a:endParaRPr lang="pl-PL" b="0" i="0" dirty="0">
              <a:effectLst/>
              <a:latin typeface="Arial" panose="020B0604020202020204" pitchFamily="34" charset="0"/>
            </a:endParaRPr>
          </a:p>
          <a:p>
            <a:pPr algn="l" rtl="0"/>
            <a:r>
              <a:rPr lang="en-US" b="0" i="0" dirty="0">
                <a:effectLst/>
                <a:latin typeface="Arial" panose="020B0604020202020204" pitchFamily="34" charset="0"/>
              </a:rPr>
              <a:t>During this time arcades were doing extremely</a:t>
            </a:r>
            <a:r>
              <a:rPr lang="pl-PL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well, with Pacman [25] being released in 1980, which would go on to sell 300,000 units</a:t>
            </a:r>
            <a:r>
              <a:rPr lang="pl-PL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worldwide. </a:t>
            </a:r>
            <a:endParaRPr lang="pl-PL" b="0" i="0" dirty="0">
              <a:effectLst/>
              <a:latin typeface="Arial" panose="020B0604020202020204" pitchFamily="34" charset="0"/>
            </a:endParaRPr>
          </a:p>
          <a:p>
            <a:pPr algn="l" rtl="0"/>
            <a:endParaRPr lang="pl-PL" b="0" i="0" dirty="0">
              <a:effectLst/>
              <a:latin typeface="Arial" panose="020B0604020202020204" pitchFamily="34" charset="0"/>
            </a:endParaRPr>
          </a:p>
          <a:p>
            <a:pPr algn="l" rtl="0"/>
            <a:r>
              <a:rPr lang="en-US" b="0" i="0" dirty="0">
                <a:effectLst/>
                <a:latin typeface="Arial" panose="020B0604020202020204" pitchFamily="34" charset="0"/>
              </a:rPr>
              <a:t>1986 saw the release of the Nintendo NES, the Sega Master System, and the</a:t>
            </a:r>
            <a:r>
              <a:rPr lang="pl-PL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Atari 7800, which were all very successful. </a:t>
            </a:r>
            <a:endParaRPr lang="pl-PL" b="0" i="0" dirty="0">
              <a:effectLst/>
              <a:latin typeface="Arial" panose="020B0604020202020204" pitchFamily="34" charset="0"/>
            </a:endParaRPr>
          </a:p>
          <a:p>
            <a:pPr algn="l" rtl="0"/>
            <a:endParaRPr lang="pl-PL" b="0" i="0" dirty="0">
              <a:effectLst/>
              <a:latin typeface="Arial" panose="020B0604020202020204" pitchFamily="34" charset="0"/>
            </a:endParaRPr>
          </a:p>
          <a:p>
            <a:pPr algn="l" rtl="0"/>
            <a:r>
              <a:rPr lang="en-US" b="0" i="0" dirty="0">
                <a:effectLst/>
                <a:latin typeface="Arial" panose="020B0604020202020204" pitchFamily="34" charset="0"/>
              </a:rPr>
              <a:t>During the 90s, PC gaming started to</a:t>
            </a:r>
            <a:r>
              <a:rPr lang="pl-PL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become prominent with games like Doom [26], and new consoles were introduced,</a:t>
            </a:r>
            <a:r>
              <a:rPr lang="pl-PL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including Sony’s PlayStation and the Nintendo 64. The late 90s brought a new trend in</a:t>
            </a:r>
            <a:r>
              <a:rPr lang="pl-PL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handheld games with popular titles like Pokémon [27]. </a:t>
            </a:r>
            <a:endParaRPr lang="en-US" dirty="0">
              <a:effectLst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069B06-4BC3-4E03-9360-64E433935D37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9514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069B06-4BC3-4E03-9360-64E433935D37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1413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069B06-4BC3-4E03-9360-64E433935D37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5481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069B06-4BC3-4E03-9360-64E433935D37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1700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0" i="0" dirty="0">
                <a:effectLst/>
                <a:latin typeface="Arial" panose="020B0604020202020204" pitchFamily="34" charset="0"/>
              </a:rPr>
              <a:t>T</a:t>
            </a:r>
            <a:r>
              <a:rPr lang="en-US" b="0" i="0" dirty="0">
                <a:effectLst/>
                <a:latin typeface="Arial" panose="020B0604020202020204" pitchFamily="34" charset="0"/>
              </a:rPr>
              <a:t>he four factors were easily interpreted: </a:t>
            </a:r>
            <a:endParaRPr lang="pl-PL" b="0" i="0" dirty="0">
              <a:effectLst/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b="0" i="0" dirty="0">
                <a:effectLst/>
                <a:latin typeface="Arial" panose="020B0604020202020204" pitchFamily="34" charset="0"/>
              </a:rPr>
              <a:t>The first, labeled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narrativeunderstanding</a:t>
            </a:r>
            <a:r>
              <a:rPr lang="en-US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containes</a:t>
            </a:r>
            <a:r>
              <a:rPr lang="en-US" b="0" i="0" dirty="0">
                <a:effectLst/>
                <a:latin typeface="Arial" panose="020B0604020202020204" pitchFamily="34" charset="0"/>
              </a:rPr>
              <a:t> narrative realism and cognitive perspective taking</a:t>
            </a:r>
            <a:r>
              <a:rPr lang="pl-PL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items, and describes how viewers make sense of or understand the narrative.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en-US" b="0" i="0" dirty="0">
                <a:effectLst/>
                <a:latin typeface="Arial" panose="020B0604020202020204" pitchFamily="34" charset="0"/>
              </a:rPr>
              <a:t>The second factor, labeled attentional focus, describes viewers’ focus on</a:t>
            </a:r>
            <a:r>
              <a:rPr lang="pl-PL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or distraction from the program. </a:t>
            </a:r>
            <a:endParaRPr lang="pl-PL" b="0" i="0" dirty="0">
              <a:effectLst/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b="0" i="0" dirty="0">
                <a:effectLst/>
                <a:latin typeface="Arial" panose="020B0604020202020204" pitchFamily="34" charset="0"/>
              </a:rPr>
              <a:t>The third, labeled emotional engagement,</a:t>
            </a:r>
            <a:r>
              <a:rPr lang="pl-PL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concerns emotions viewers have with respect to characters, either feeling</a:t>
            </a:r>
            <a:r>
              <a:rPr lang="pl-PL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the characters’ emotions (empathy), or feeling for them (sympathy). </a:t>
            </a:r>
            <a:endParaRPr lang="pl-PL" b="0" i="0" dirty="0">
              <a:effectLst/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b="0" i="0" dirty="0">
                <a:effectLst/>
                <a:latin typeface="Arial" panose="020B0604020202020204" pitchFamily="34" charset="0"/>
              </a:rPr>
              <a:t>The</a:t>
            </a:r>
            <a:r>
              <a:rPr lang="pl-PL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last factor deals with a sense of transitioning from the actual world to the</a:t>
            </a:r>
            <a:r>
              <a:rPr lang="pl-PL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story world and is composed of telepresence items. Based on our previous</a:t>
            </a:r>
            <a:r>
              <a:rPr lang="pl-PL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discussion we labeled this factor narrative presence</a:t>
            </a:r>
            <a:br>
              <a:rPr lang="en-US" dirty="0"/>
            </a:b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069B06-4BC3-4E03-9360-64E433935D37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5418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1901E4-D438-AEAA-2C49-226A2D293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C4D89B9-9DE4-DD29-35A8-B6F696B39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73A06AC-0C38-5FF4-A8D2-536A586C2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30AD-F4F3-4FE9-B5DC-14524810504B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3EB7920-2398-DEA5-5EDC-A53F7FB7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64B475A-53BF-2DB3-32F1-7C1B7384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6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75072E-D47D-36F2-269D-3325B3EF2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F1BE587-8D1D-BFF2-9614-2D61CEC34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0759DD1-5316-5790-4F05-63AB396F1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D0E1-0060-4E33-918D-74443940DBD1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F24451E-94BF-6530-7176-F110C423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EAC8232-2B32-C7CF-13F6-CC1788976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2F6E775-8024-686F-5A50-723CAA6CC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CD9D86B-E4E0-C869-2C95-C2CBEAF37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999ECE7-535F-CFAF-C9DC-850CEDD42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CEEC-64C0-4315-AB48-A796220B24F6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30BDBA6-E33A-1A98-8323-1CC78A4D3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1C287A-31A3-C7D5-0F3A-7DBA7F97C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9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054C7B-B27E-CBDD-DA69-8254A9D5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1861F8-043C-F24F-4B2D-195FC2842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7C03854-9146-E4B4-6987-A08476AE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D8BC-CC50-42E0-9F77-A0AEFA7AE5BE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0100D4E-6F65-191C-817F-2D122768E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471994D-345A-8B46-85A6-2CC5808A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3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EC8966-DC09-7F3D-37B4-3B494C159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D8BFDD4-4F78-CD83-8D4F-9568CC4E4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127C8C3-F3BB-39A0-B81B-B4FAA2CC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3603-C174-431C-A298-C1535374BC98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7BC66D1-CA29-BFF9-E39F-9ED80FDAD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765D7BA-0B80-A38C-A084-9439F3A3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7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8724AA-25EA-7520-209C-635A59087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4AE280B-A168-54F0-F3C3-E72F5AC53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66DA70C-2FF8-A0CD-C1B5-99425391E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042AB16-7690-B723-F466-1FFABA83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B7F9-6027-42D3-AC12-020C81D32D0C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AFD2EA7-4B66-0B54-C5C6-192B55FB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83387D1-E21B-FA01-CFD5-D6701250B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4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379031-65FA-2760-557E-DBEC5F9C3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86CA6E8-263C-6B2D-1EC6-DABA3947B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6B2AC7F-55DE-4FAE-6B49-4C72106AF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102954C-F90C-5AEE-1E5F-5EF15673E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BDDE301-D84B-329D-FF9A-9BCF0D495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6177040-6E9C-123F-B720-FCAFD6E8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8E6C-D9C1-4CBF-8DC5-DF7BEF9D70EB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D444CAF-0DCD-3605-8799-68BBB12C5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1325F45-F297-4284-781A-FB3D2D92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3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814216-225A-9B7E-EA55-560C820C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3C6AA45-4606-93AC-ADBB-75FFEEE3E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D66F-B536-45DE-8824-9E1BD66100F1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4A19A98-318C-BDEF-B32F-F6705B57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994C8D5-096D-85D9-C46E-424E9184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0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1E6009E-7EDF-4661-940F-E952A60FF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8E82-AC80-4939-913A-7632E3C8A49A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C78ABDE-DFED-9B4E-205A-0E6CB728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78A8B58-4933-5BBD-F099-9F834DDF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1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FE01B8-C252-AF63-0806-1114BD227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563BE13-FF3C-F7B0-7391-8044AE22C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6ABBBD7-5701-E8FF-84FD-B214DAAB1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EB5882D-6E3D-97CA-2BF3-1072822A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3834-24A8-4A55-9F4B-F546D1E59BCE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60DFC6A-B5EB-C30E-87C0-0A2558C23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051EB8E-C01C-D63B-FB50-FD1AA9DA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0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25F2D2-24A4-FDF8-60B9-71BB95DEF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14499671-EF37-9426-E41C-DB1274A53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FAC2849-F605-E3E8-FB10-5A38D3D39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6FE2124-5901-A5A9-2E93-F4AEFBEC4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2DFA-2BB7-4CB1-B921-27E29D2B329F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C9D9947-173A-CF0D-2EAD-2FDB2024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B18A5AC-CC44-C130-AA90-0B66E5EC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9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90E63243-978C-3B92-BA9E-9C035A5FF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8BB1A25-8615-EFB3-2C5E-FD9DAC754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7870B90-7C76-F067-3D88-BB288B1DC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CA22BB-4468-498D-B93B-9EB94AB20A84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9C0A52D-3F94-13D8-AF86-A8A9167AA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DDD9ABD-E0A9-1C24-C731-71821D8C9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1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8550/arXiv.2312.17653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978-1-4419-8188-2_6" TargetMode="External"/><Relationship Id="rId2" Type="http://schemas.openxmlformats.org/officeDocument/2006/relationships/hyperlink" Target="https://doi.org/10.1177/1555412010364982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pl-PL" sz="3400">
                <a:latin typeface="Arial"/>
                <a:cs typeface="Arial"/>
              </a:rPr>
              <a:t>Badanie wykorzystania sztucznej inteligencji w procesie tworzenia dostosowującej się do użytkownika narracji w grach komputerowych</a:t>
            </a:r>
            <a:endParaRPr lang="pl-PL" sz="3400"/>
          </a:p>
          <a:p>
            <a:br>
              <a:rPr lang="en-US" sz="3400"/>
            </a:br>
            <a:endParaRPr lang="en-US" sz="340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pl-PL" dirty="0">
                <a:ea typeface="Calibri"/>
                <a:cs typeface="Calibri"/>
              </a:rPr>
              <a:t>Kajetan Pynka, 254495</a:t>
            </a:r>
            <a:br>
              <a:rPr lang="pl-PL" dirty="0">
                <a:ea typeface="Calibri"/>
                <a:cs typeface="Calibri"/>
              </a:rPr>
            </a:br>
            <a:r>
              <a:rPr lang="pl-PL" dirty="0">
                <a:ea typeface="Calibri"/>
                <a:cs typeface="Calibri"/>
              </a:rPr>
              <a:t>Promotor: dr Maciej Walczyński</a:t>
            </a:r>
            <a:endParaRPr lang="pl-PL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19A5349-8D26-9131-4292-8DF2607F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199" y="5940913"/>
            <a:ext cx="27432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0EA03CC-1E87-6433-D296-D0CC29587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l-PL" sz="4800" dirty="0"/>
              <a:t>Rodzaje i techniki narracji – ciąg dalszy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DDB077-BFCE-90FB-E811-3EFE444DC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pl-PL" sz="2400" dirty="0"/>
              <a:t>Łańcuch pereł</a:t>
            </a:r>
          </a:p>
          <a:p>
            <a:r>
              <a:rPr lang="pl-PL" sz="2400" dirty="0"/>
              <a:t>Rozgałęziająca się narracja</a:t>
            </a:r>
          </a:p>
          <a:p>
            <a:r>
              <a:rPr lang="pl-PL" sz="2400" dirty="0"/>
              <a:t>Park rozrywki</a:t>
            </a:r>
          </a:p>
          <a:p>
            <a:r>
              <a:rPr lang="pl-PL" sz="2400" dirty="0"/>
              <a:t>Cegiełki</a:t>
            </a:r>
          </a:p>
          <a:p>
            <a:endParaRPr lang="pl-PL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F46CD9B-B5DF-45BB-148B-D4B903FA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61483"/>
            <a:ext cx="27432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F416920D-E41B-EF74-AD60-476B14A0807D}"/>
              </a:ext>
            </a:extLst>
          </p:cNvPr>
          <p:cNvSpPr txBox="1"/>
          <p:nvPr/>
        </p:nvSpPr>
        <p:spPr>
          <a:xfrm>
            <a:off x="838200" y="5518756"/>
            <a:ext cx="9941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Ip, B. (2011). Narrative Structures in Computer and Video Games: Part 1: Context, Definitions, and Initial Findings. Games and Culture, 6(2), 103-134. https://doi.org/10.1177/1555412010364982</a:t>
            </a:r>
            <a:endParaRPr lang="pl-PL" sz="12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E89940A-5585-3020-3F35-8CC8FF935242}"/>
              </a:ext>
            </a:extLst>
          </p:cNvPr>
          <p:cNvSpPr txBox="1"/>
          <p:nvPr/>
        </p:nvSpPr>
        <p:spPr>
          <a:xfrm>
            <a:off x="838200" y="6013411"/>
            <a:ext cx="5592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MAJEWSKI, Jakub, et al. </a:t>
            </a:r>
            <a:r>
              <a:rPr lang="en-US" sz="1100" dirty="0" err="1"/>
              <a:t>Theorising</a:t>
            </a:r>
            <a:r>
              <a:rPr lang="en-US" sz="1100" dirty="0"/>
              <a:t> video game narrative. Bond University, 2003.</a:t>
            </a:r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val="1782218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A95E014-25FA-932B-BBD4-5C1C3044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l-PL" sz="4800"/>
              <a:t>Systemy dialogowe</a:t>
            </a:r>
            <a:endParaRPr lang="pl-PL" sz="48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Dialogue | Mass Effect Wiki | Fandom">
            <a:extLst>
              <a:ext uri="{FF2B5EF4-FFF2-40B4-BE49-F238E27FC236}">
                <a16:creationId xmlns:a16="http://schemas.microsoft.com/office/drawing/2014/main" id="{1530953B-C25C-CF20-EA7F-C9E1DAE05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647" y="2790399"/>
            <a:ext cx="44577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72F96F07-D328-F682-E992-08314D494D89}"/>
              </a:ext>
            </a:extLst>
          </p:cNvPr>
          <p:cNvSpPr txBox="1"/>
          <p:nvPr/>
        </p:nvSpPr>
        <p:spPr>
          <a:xfrm>
            <a:off x="7751869" y="4888892"/>
            <a:ext cx="201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Mass </a:t>
            </a:r>
            <a:r>
              <a:rPr lang="pl-PL" dirty="0" err="1"/>
              <a:t>Effect</a:t>
            </a:r>
            <a:r>
              <a:rPr lang="pl-PL" dirty="0"/>
              <a:t> (2007)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8CE004F-1B2E-A6CB-5155-6F9D9DA582CF}"/>
              </a:ext>
            </a:extLst>
          </p:cNvPr>
          <p:cNvSpPr txBox="1"/>
          <p:nvPr/>
        </p:nvSpPr>
        <p:spPr>
          <a:xfrm>
            <a:off x="1807905" y="5546885"/>
            <a:ext cx="263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Final</a:t>
            </a:r>
            <a:r>
              <a:rPr lang="pl-PL" dirty="0"/>
              <a:t> Fantasy VII (1997)</a:t>
            </a:r>
          </a:p>
        </p:txBody>
      </p:sp>
      <p:pic>
        <p:nvPicPr>
          <p:cNvPr id="3078" name="Picture 6" descr="Final Fantasy VII Side Quest: Gold Saucer Date - Jegged.com">
            <a:extLst>
              <a:ext uri="{FF2B5EF4-FFF2-40B4-BE49-F238E27FC236}">
                <a16:creationId xmlns:a16="http://schemas.microsoft.com/office/drawing/2014/main" id="{7907988B-206B-8F6D-870D-C3B5FCE36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653" y="2790399"/>
            <a:ext cx="3838135" cy="267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1E62D0C0-3680-6613-293E-D83E64DD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47669"/>
            <a:ext cx="27432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54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C212DBB-7EC3-3B54-BEED-CD35C2F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pl-PL" sz="3700"/>
              <a:t>Sztuczna inteligencja do tworzenia narracji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4EE5BC8-5C36-BC8E-FA7D-4762E0E2D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pl-PL" sz="2000"/>
              <a:t>POP – Partially-Ordered Planning</a:t>
            </a:r>
          </a:p>
          <a:p>
            <a:r>
              <a:rPr lang="pl-PL" sz="2000"/>
              <a:t>PEM – Player Experience Modelling</a:t>
            </a:r>
          </a:p>
          <a:p>
            <a:r>
              <a:rPr lang="pl-PL" sz="2000"/>
              <a:t>NLP – Natural Language Processing</a:t>
            </a:r>
          </a:p>
          <a:p>
            <a:r>
              <a:rPr lang="pl-PL" sz="2000"/>
              <a:t>NPC – Non-playable character</a:t>
            </a:r>
          </a:p>
          <a:p>
            <a:r>
              <a:rPr lang="pl-PL" sz="2000"/>
              <a:t>MDP – Markov Decision Process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2360ECD-78B0-909B-B857-44001C6A39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11348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CC07D5A-7FFC-C813-0E71-48F44F29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7939" y="6420335"/>
            <a:ext cx="27432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E419FEF-681E-72CE-B5D8-4E035998E240}"/>
              </a:ext>
            </a:extLst>
          </p:cNvPr>
          <p:cNvSpPr txBox="1"/>
          <p:nvPr/>
        </p:nvSpPr>
        <p:spPr>
          <a:xfrm>
            <a:off x="589560" y="5737609"/>
            <a:ext cx="4886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Riedl</a:t>
            </a:r>
            <a:r>
              <a:rPr lang="pl-PL" sz="1200" dirty="0"/>
              <a:t>, M., </a:t>
            </a:r>
            <a:r>
              <a:rPr lang="pl-PL" sz="1200" dirty="0" err="1"/>
              <a:t>Thue</a:t>
            </a:r>
            <a:r>
              <a:rPr lang="pl-PL" sz="1200" dirty="0"/>
              <a:t>, D., </a:t>
            </a:r>
            <a:r>
              <a:rPr lang="pl-PL" sz="1200" dirty="0" err="1"/>
              <a:t>Bulitko</a:t>
            </a:r>
            <a:r>
              <a:rPr lang="pl-PL" sz="1200" dirty="0"/>
              <a:t>, V. (2011). Game AI as </a:t>
            </a:r>
            <a:r>
              <a:rPr lang="pl-PL" sz="1200" dirty="0" err="1"/>
              <a:t>Storytelling</a:t>
            </a:r>
            <a:r>
              <a:rPr lang="pl-PL" sz="1200" dirty="0"/>
              <a:t>. In: </a:t>
            </a:r>
            <a:r>
              <a:rPr lang="pl-PL" sz="1200" dirty="0" err="1"/>
              <a:t>González-Calero</a:t>
            </a:r>
            <a:r>
              <a:rPr lang="pl-PL" sz="1200" dirty="0"/>
              <a:t>, P., </a:t>
            </a:r>
            <a:r>
              <a:rPr lang="pl-PL" sz="1200" dirty="0" err="1"/>
              <a:t>Gómez-Martín</a:t>
            </a:r>
            <a:r>
              <a:rPr lang="pl-PL" sz="1200" dirty="0"/>
              <a:t>, M. (</a:t>
            </a:r>
            <a:r>
              <a:rPr lang="pl-PL" sz="1200" dirty="0" err="1"/>
              <a:t>eds</a:t>
            </a:r>
            <a:r>
              <a:rPr lang="pl-PL" sz="1200" dirty="0"/>
              <a:t>) </a:t>
            </a:r>
            <a:r>
              <a:rPr lang="pl-PL" sz="1200" dirty="0" err="1"/>
              <a:t>Artificial</a:t>
            </a:r>
            <a:r>
              <a:rPr lang="pl-PL" sz="1200" dirty="0"/>
              <a:t> </a:t>
            </a:r>
            <a:r>
              <a:rPr lang="pl-PL" sz="1200" dirty="0" err="1"/>
              <a:t>Intelligence</a:t>
            </a:r>
            <a:r>
              <a:rPr lang="pl-PL" sz="1200" dirty="0"/>
              <a:t> for </a:t>
            </a:r>
            <a:r>
              <a:rPr lang="pl-PL" sz="1200" dirty="0" err="1"/>
              <a:t>Computer</a:t>
            </a:r>
            <a:r>
              <a:rPr lang="pl-PL" sz="1200" dirty="0"/>
              <a:t> Games. Springer, New York, NY. </a:t>
            </a:r>
          </a:p>
          <a:p>
            <a:r>
              <a:rPr lang="pl-PL" sz="1200" dirty="0"/>
              <a:t>https://doi.org/10.1007/978-1-4419-8188-2_6</a:t>
            </a:r>
          </a:p>
        </p:txBody>
      </p:sp>
    </p:spTree>
    <p:extLst>
      <p:ext uri="{BB962C8B-B14F-4D97-AF65-F5344CB8AC3E}">
        <p14:creationId xmlns:p14="http://schemas.microsoft.com/office/powerpoint/2010/main" val="387988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1" name="Rectangle 4110">
            <a:extLst>
              <a:ext uri="{FF2B5EF4-FFF2-40B4-BE49-F238E27FC236}">
                <a16:creationId xmlns:a16="http://schemas.microsoft.com/office/drawing/2014/main" id="{CE479D6E-4C4F-436C-A3F6-B1CE2514C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Why Pong scored so highly for Atari | Games | The Guardian">
            <a:extLst>
              <a:ext uri="{FF2B5EF4-FFF2-40B4-BE49-F238E27FC236}">
                <a16:creationId xmlns:a16="http://schemas.microsoft.com/office/drawing/2014/main" id="{40836638-1C6C-52BA-7ED8-921F797A08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728663"/>
            <a:ext cx="3027363" cy="17922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CEC6FD0C-49AC-B8F0-515D-81AE66E1D7A2}"/>
              </a:ext>
            </a:extLst>
          </p:cNvPr>
          <p:cNvSpPr txBox="1"/>
          <p:nvPr/>
        </p:nvSpPr>
        <p:spPr>
          <a:xfrm>
            <a:off x="649288" y="2162175"/>
            <a:ext cx="3027363" cy="3587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pl-PL" sz="1300" dirty="0">
                <a:solidFill>
                  <a:srgbClr val="FFFFFF"/>
                </a:solidFill>
              </a:rPr>
              <a:t>Pong (1972)</a:t>
            </a:r>
          </a:p>
        </p:txBody>
      </p:sp>
      <p:pic>
        <p:nvPicPr>
          <p:cNvPr id="4102" name="Picture 6" descr="History of world generation – Minecraft Wiki">
            <a:extLst>
              <a:ext uri="{FF2B5EF4-FFF2-40B4-BE49-F238E27FC236}">
                <a16:creationId xmlns:a16="http://schemas.microsoft.com/office/drawing/2014/main" id="{7487CF7F-8277-F403-FC3D-4364ED02B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728663"/>
            <a:ext cx="3240088" cy="17922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B0C56994-1A8A-AAC9-97FA-7D2479F2A61F}"/>
              </a:ext>
            </a:extLst>
          </p:cNvPr>
          <p:cNvSpPr txBox="1"/>
          <p:nvPr/>
        </p:nvSpPr>
        <p:spPr>
          <a:xfrm>
            <a:off x="3743325" y="2162175"/>
            <a:ext cx="3240088" cy="35877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pl-PL" sz="1300" dirty="0" err="1">
                <a:solidFill>
                  <a:srgbClr val="FFFFFF"/>
                </a:solidFill>
              </a:rPr>
              <a:t>Minecraft</a:t>
            </a:r>
            <a:r>
              <a:rPr lang="pl-PL" sz="1300" dirty="0">
                <a:solidFill>
                  <a:srgbClr val="FFFFFF"/>
                </a:solidFill>
              </a:rPr>
              <a:t> (2011)</a:t>
            </a:r>
          </a:p>
        </p:txBody>
      </p:sp>
      <p:pic>
        <p:nvPicPr>
          <p:cNvPr id="4106" name="Picture 10" descr="League of Legends MMR changes: Riot reveals new ranked Trueskill 2 system">
            <a:extLst>
              <a:ext uri="{FF2B5EF4-FFF2-40B4-BE49-F238E27FC236}">
                <a16:creationId xmlns:a16="http://schemas.microsoft.com/office/drawing/2014/main" id="{14DBDBCB-D7F2-F173-D061-D59B3569E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2586038"/>
            <a:ext cx="6332538" cy="3540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CF829FCF-E773-C608-CDFA-51F085F6CD3D}"/>
              </a:ext>
            </a:extLst>
          </p:cNvPr>
          <p:cNvSpPr txBox="1"/>
          <p:nvPr/>
        </p:nvSpPr>
        <p:spPr>
          <a:xfrm>
            <a:off x="649288" y="5768975"/>
            <a:ext cx="6332538" cy="3587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pl-PL" sz="1300" dirty="0" err="1">
                <a:solidFill>
                  <a:srgbClr val="FFFFFF"/>
                </a:solidFill>
              </a:rPr>
              <a:t>League</a:t>
            </a:r>
            <a:r>
              <a:rPr lang="pl-PL" sz="1300" dirty="0">
                <a:solidFill>
                  <a:srgbClr val="FFFFFF"/>
                </a:solidFill>
              </a:rPr>
              <a:t> of </a:t>
            </a:r>
            <a:r>
              <a:rPr lang="pl-PL" sz="1300" dirty="0" err="1">
                <a:solidFill>
                  <a:srgbClr val="FFFFFF"/>
                </a:solidFill>
              </a:rPr>
              <a:t>Legends</a:t>
            </a:r>
            <a:r>
              <a:rPr lang="pl-PL" sz="1300" dirty="0">
                <a:solidFill>
                  <a:srgbClr val="FFFFFF"/>
                </a:solidFill>
              </a:rPr>
              <a:t> (2009)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786FF36-1C4D-9674-209F-4CFC9B11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7242" y="728906"/>
            <a:ext cx="4188626" cy="54001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Przykłady wykorzystania AI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CC84A477-3222-9F09-681E-AD34C9F5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86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4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C6457A2-CEC7-EAA7-A360-106E2D882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pl-PL" sz="4800"/>
              <a:t>Duże modele językowe (LLM)</a:t>
            </a:r>
          </a:p>
        </p:txBody>
      </p:sp>
      <p:sp>
        <p:nvSpPr>
          <p:cNvPr id="50" name="Rectangle 36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3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az 5" descr="Obraz zawierający tekst, zrzut ekranu, kreskówka&#10;&#10;Opis wygenerowany automatycznie">
            <a:extLst>
              <a:ext uri="{FF2B5EF4-FFF2-40B4-BE49-F238E27FC236}">
                <a16:creationId xmlns:a16="http://schemas.microsoft.com/office/drawing/2014/main" id="{3FC95A53-5B83-2C9A-2652-7D2265FFC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95" y="2868944"/>
            <a:ext cx="5150277" cy="3025786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E8F354-2352-D6D8-7483-7F8704F25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pl-PL" sz="2000"/>
              <a:t>„</a:t>
            </a:r>
            <a:r>
              <a:rPr lang="en-US" sz="2000"/>
              <a:t>Large language models (LLMs) are deep learning algorithms that can recognize, summarize, translate, predict, and generate content using very large datasets.</a:t>
            </a:r>
            <a:r>
              <a:rPr lang="pl-PL" sz="2000"/>
              <a:t>” – słownik Nvidii</a:t>
            </a:r>
          </a:p>
        </p:txBody>
      </p:sp>
      <p:sp>
        <p:nvSpPr>
          <p:cNvPr id="52" name="Rectangle 40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280BF92-B0D2-661C-5C4E-6D1E3050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9A330D9-CB1D-58B2-8EBD-790894BB327C}"/>
              </a:ext>
            </a:extLst>
          </p:cNvPr>
          <p:cNvSpPr txBox="1"/>
          <p:nvPr/>
        </p:nvSpPr>
        <p:spPr>
          <a:xfrm>
            <a:off x="635295" y="5894729"/>
            <a:ext cx="9262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YAN, Ming, et al. LARP: Language-Agent Role Play for Open-World Games</a:t>
            </a:r>
            <a:r>
              <a:rPr lang="pl-PL" sz="1100" dirty="0"/>
              <a:t>, </a:t>
            </a:r>
            <a:r>
              <a:rPr lang="en-US" sz="1100" dirty="0"/>
              <a:t>arXiv:2312.17653 [cs.AI], </a:t>
            </a:r>
            <a:r>
              <a:rPr lang="en-US" sz="1100" dirty="0">
                <a:hlinkClick r:id="rId3"/>
              </a:rPr>
              <a:t>https://doi.org/10.48550/arXiv.2312.17653</a:t>
            </a:r>
            <a:r>
              <a:rPr lang="pl-PL" sz="1100" dirty="0"/>
              <a:t>, </a:t>
            </a:r>
            <a:r>
              <a:rPr lang="en-US" sz="1100" dirty="0"/>
              <a:t>2023.</a:t>
            </a:r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val="204682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10984F9-6217-CC96-819E-AB02564B4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l-PL" sz="4800" dirty="0"/>
              <a:t>Wpływ narracji na zaangażowanie gracza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087EDFC-ED4D-1248-9AD4-81B5BC0E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0188"/>
            <a:ext cx="27432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3892761-B239-BEB8-4EAA-59629EF94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549" y="3150355"/>
            <a:ext cx="6077798" cy="981212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98BD2E47-C8A6-4964-2026-60C072E45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879" y="4443030"/>
            <a:ext cx="6087325" cy="1305107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9E94E89B-D6AE-65CA-A3A0-261AF677C04C}"/>
              </a:ext>
            </a:extLst>
          </p:cNvPr>
          <p:cNvSpPr txBox="1"/>
          <p:nvPr/>
        </p:nvSpPr>
        <p:spPr>
          <a:xfrm>
            <a:off x="962378" y="3531402"/>
            <a:ext cx="3541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Zrozumienie narracji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Skupienie uwagi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Zaangażowanie emocjonalne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Obecność narracyjna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DFC3E778-F76B-FB18-36D4-100EDE8B2192}"/>
              </a:ext>
            </a:extLst>
          </p:cNvPr>
          <p:cNvSpPr txBox="1"/>
          <p:nvPr/>
        </p:nvSpPr>
        <p:spPr>
          <a:xfrm>
            <a:off x="962378" y="6078248"/>
            <a:ext cx="9628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Rick </a:t>
            </a:r>
            <a:r>
              <a:rPr lang="pl-PL" sz="1200" dirty="0" err="1"/>
              <a:t>Busselle</a:t>
            </a:r>
            <a:r>
              <a:rPr lang="pl-PL" sz="1200" dirty="0"/>
              <a:t> &amp; Helena </a:t>
            </a:r>
            <a:r>
              <a:rPr lang="pl-PL" sz="1200" dirty="0" err="1"/>
              <a:t>Bilandzic</a:t>
            </a:r>
            <a:r>
              <a:rPr lang="pl-PL" sz="1200" dirty="0"/>
              <a:t> (2009) </a:t>
            </a:r>
            <a:r>
              <a:rPr lang="pl-PL" sz="1200" dirty="0" err="1"/>
              <a:t>Measuring</a:t>
            </a:r>
            <a:r>
              <a:rPr lang="pl-PL" sz="1200" dirty="0"/>
              <a:t> </a:t>
            </a:r>
            <a:r>
              <a:rPr lang="pl-PL" sz="1200" dirty="0" err="1"/>
              <a:t>Narrative</a:t>
            </a:r>
            <a:r>
              <a:rPr lang="pl-PL" sz="1200" dirty="0"/>
              <a:t> Engagement, Media </a:t>
            </a:r>
            <a:r>
              <a:rPr lang="pl-PL" sz="1200" dirty="0" err="1"/>
              <a:t>Psychology</a:t>
            </a:r>
            <a:r>
              <a:rPr lang="pl-PL" sz="1200" dirty="0"/>
              <a:t>, 12:4, 321-347, DOI: 10.1080/15213260903287259</a:t>
            </a:r>
          </a:p>
        </p:txBody>
      </p:sp>
    </p:spTree>
    <p:extLst>
      <p:ext uri="{BB962C8B-B14F-4D97-AF65-F5344CB8AC3E}">
        <p14:creationId xmlns:p14="http://schemas.microsoft.com/office/powerpoint/2010/main" val="2861480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467E1EB3-1A23-98C4-E27A-9E4E5B58A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8" y="1143000"/>
            <a:ext cx="4562475" cy="3454400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69263DC5-E1AD-CDCC-00D3-377DEAC75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613" y="1143000"/>
            <a:ext cx="6267450" cy="151130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169FF219-6212-3BCC-978E-B8F3AB281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613" y="2728913"/>
            <a:ext cx="6267450" cy="1868488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10C6CDF-E166-7F63-08E0-B8D47C3B4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Mierzenie zaangażowania gracza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B0F655F-627E-2AF5-124E-654B53CD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C23F57B4-A884-219C-0D71-667DA0ED8874}"/>
              </a:ext>
            </a:extLst>
          </p:cNvPr>
          <p:cNvSpPr txBox="1"/>
          <p:nvPr/>
        </p:nvSpPr>
        <p:spPr>
          <a:xfrm>
            <a:off x="958938" y="234029"/>
            <a:ext cx="10590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Jeanne</a:t>
            </a:r>
            <a:r>
              <a:rPr lang="pl-PL" sz="1200" dirty="0"/>
              <a:t> H. </a:t>
            </a:r>
            <a:r>
              <a:rPr lang="pl-PL" sz="1200" dirty="0" err="1"/>
              <a:t>Brockmyer</a:t>
            </a:r>
            <a:r>
              <a:rPr lang="pl-PL" sz="1200" dirty="0"/>
              <a:t>, Christine M. Fox, Kathleen A. </a:t>
            </a:r>
            <a:r>
              <a:rPr lang="pl-PL" sz="1200" dirty="0" err="1"/>
              <a:t>Curtiss</a:t>
            </a:r>
            <a:r>
              <a:rPr lang="pl-PL" sz="1200" dirty="0"/>
              <a:t>, Evan </a:t>
            </a:r>
            <a:r>
              <a:rPr lang="pl-PL" sz="1200" dirty="0" err="1"/>
              <a:t>McBroom</a:t>
            </a:r>
            <a:r>
              <a:rPr lang="pl-PL" sz="1200" dirty="0"/>
              <a:t>, Kimberly M. </a:t>
            </a:r>
            <a:r>
              <a:rPr lang="pl-PL" sz="1200" dirty="0" err="1"/>
              <a:t>Burkhart</a:t>
            </a:r>
            <a:r>
              <a:rPr lang="pl-PL" sz="1200" dirty="0"/>
              <a:t>, </a:t>
            </a:r>
            <a:r>
              <a:rPr lang="pl-PL" sz="1200" dirty="0" err="1"/>
              <a:t>Jacquelyn</a:t>
            </a:r>
            <a:r>
              <a:rPr lang="pl-PL" sz="1200" dirty="0"/>
              <a:t> N. </a:t>
            </a:r>
            <a:r>
              <a:rPr lang="pl-PL" sz="1200" dirty="0" err="1"/>
              <a:t>Pidruzny</a:t>
            </a:r>
            <a:r>
              <a:rPr lang="pl-PL" sz="1200" dirty="0"/>
              <a:t>, The development of the Game Engagement </a:t>
            </a:r>
            <a:r>
              <a:rPr lang="pl-PL" sz="1200" dirty="0" err="1"/>
              <a:t>Questionnaire</a:t>
            </a:r>
            <a:r>
              <a:rPr lang="pl-PL" sz="1200" dirty="0"/>
              <a:t>: A </a:t>
            </a:r>
            <a:r>
              <a:rPr lang="pl-PL" sz="1200" dirty="0" err="1"/>
              <a:t>measure</a:t>
            </a:r>
            <a:r>
              <a:rPr lang="pl-PL" sz="1200" dirty="0"/>
              <a:t> of engagement in video </a:t>
            </a:r>
            <a:r>
              <a:rPr lang="pl-PL" sz="1200" dirty="0" err="1"/>
              <a:t>game-playing</a:t>
            </a:r>
            <a:r>
              <a:rPr lang="pl-PL" sz="1200" dirty="0"/>
              <a:t>, </a:t>
            </a:r>
            <a:r>
              <a:rPr lang="pl-PL" sz="1200" dirty="0" err="1"/>
              <a:t>Journal</a:t>
            </a:r>
            <a:r>
              <a:rPr lang="pl-PL" sz="1200" dirty="0"/>
              <a:t> of </a:t>
            </a:r>
            <a:r>
              <a:rPr lang="pl-PL" sz="1200" dirty="0" err="1"/>
              <a:t>Experimental</a:t>
            </a:r>
            <a:r>
              <a:rPr lang="pl-PL" sz="1200" dirty="0"/>
              <a:t> </a:t>
            </a:r>
            <a:r>
              <a:rPr lang="pl-PL" sz="1200" dirty="0" err="1"/>
              <a:t>Social</a:t>
            </a:r>
            <a:r>
              <a:rPr lang="pl-PL" sz="1200" dirty="0"/>
              <a:t> </a:t>
            </a:r>
            <a:r>
              <a:rPr lang="pl-PL" sz="1200" dirty="0" err="1"/>
              <a:t>Psychology</a:t>
            </a:r>
            <a:r>
              <a:rPr lang="pl-PL" sz="1200" dirty="0"/>
              <a:t>, Volume 45, </a:t>
            </a:r>
            <a:r>
              <a:rPr lang="pl-PL" sz="1200" dirty="0" err="1"/>
              <a:t>Issue</a:t>
            </a:r>
            <a:r>
              <a:rPr lang="pl-PL" sz="1200" dirty="0"/>
              <a:t> 4, 2009,</a:t>
            </a:r>
          </a:p>
          <a:p>
            <a:r>
              <a:rPr lang="pl-PL" sz="1200" dirty="0"/>
              <a:t>ISSN 0022-1031, https://doi.org/10.1016/j.jesp.2009.02.016.</a:t>
            </a:r>
          </a:p>
        </p:txBody>
      </p:sp>
    </p:spTree>
    <p:extLst>
      <p:ext uri="{BB962C8B-B14F-4D97-AF65-F5344CB8AC3E}">
        <p14:creationId xmlns:p14="http://schemas.microsoft.com/office/powerpoint/2010/main" val="402994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76A0213-84EE-8CC0-E91C-04867C992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941205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Projekt eksperymentu – prototyp gry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08749C1A-53C0-B7D2-0018-D0F0BFB44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17" y="776680"/>
            <a:ext cx="5069590" cy="278827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103AC5FD-92A5-0B80-22C7-BD182317B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052" y="671201"/>
            <a:ext cx="4760686" cy="2999232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6F6F85B-3D4B-BFA3-952F-24A2702A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596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C7356B0-FE55-21FE-AB0E-45FC1FABA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l-PL" sz="4800"/>
              <a:t>Planowany eksperyment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1E3469-F8C5-9898-5BD6-41A942097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pl-PL" sz="2400" dirty="0"/>
              <a:t>Test A/B na grupie uczestników: jedna wersja bez AI, druga z AI.</a:t>
            </a:r>
          </a:p>
          <a:p>
            <a:r>
              <a:rPr lang="pl-PL" sz="2400" dirty="0"/>
              <a:t>Połowa uczestników zaczyna z wersją A, a druga z wersją B, następnie zamiana</a:t>
            </a:r>
          </a:p>
          <a:p>
            <a:r>
              <a:rPr lang="pl-PL" sz="2400" dirty="0"/>
              <a:t>Pomiędzy zmianą wersji następuje krótki wywiad i wypełnienie kwestionariusza GEQ.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EFB0ECC-6D3E-FFB6-5EB6-6606575F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2180"/>
            <a:ext cx="27432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12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6">
            <a:extLst>
              <a:ext uri="{FF2B5EF4-FFF2-40B4-BE49-F238E27FC236}">
                <a16:creationId xmlns:a16="http://schemas.microsoft.com/office/drawing/2014/main" id="{90BB9581-2E1D-405D-AC21-AD669748D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6891187" cy="5546414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B376C7-86EE-631B-861C-EB1B6211DC6B}"/>
              </a:ext>
            </a:extLst>
          </p:cNvPr>
          <p:cNvSpPr>
            <a:spLocks/>
          </p:cNvSpPr>
          <p:nvPr/>
        </p:nvSpPr>
        <p:spPr>
          <a:xfrm>
            <a:off x="960438" y="960438"/>
            <a:ext cx="3224213" cy="49101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b="1"/>
              <a:t>Tydzień 1: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Przeglądanie oznaczonych artykułów i przypisanie ich w odpowiednie sekcje lub tematy. 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Rozpoczęcie pisania wstępu przeglądu literatury - narracja w grach.</a:t>
            </a:r>
            <a:endParaRPr lang="pl-PL" sz="1300" b="1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b="1"/>
              <a:t>Tydzień 2:</a:t>
            </a:r>
            <a:r>
              <a:rPr lang="en-US" sz="1300"/>
              <a:t> 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Kontynuowanie pracy nad przeglądem literatury - narracja w grach.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Opracowanie szczegółowego planu eksperymentu wraz z pytaniami badawczymi, hipotezami i projektem eksperymentalnym.</a:t>
            </a:r>
            <a:endParaRPr lang="pl-PL" sz="1300" b="1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b="1"/>
              <a:t>Tydzień 3: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Finalizacja przeglądu literatury - narracja w grach.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Rozpoczęcie pisania przeglądu literatury - zaangażowanie gracza. 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DD6A62F3-40E7-6101-FA53-25BF5C9AB8A6}"/>
              </a:ext>
            </a:extLst>
          </p:cNvPr>
          <p:cNvSpPr>
            <a:spLocks/>
          </p:cNvSpPr>
          <p:nvPr/>
        </p:nvSpPr>
        <p:spPr>
          <a:xfrm>
            <a:off x="4229100" y="960438"/>
            <a:ext cx="2986088" cy="49101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820"/>
              </a:spcBef>
            </a:pPr>
            <a:r>
              <a:rPr lang="en-US" sz="1300" b="1"/>
              <a:t>Tydzień 4:</a:t>
            </a:r>
            <a:endParaRPr lang="en-US" sz="1300"/>
          </a:p>
          <a:p>
            <a:pPr marL="234315" indent="-228600">
              <a:lnSpc>
                <a:spcPct val="90000"/>
              </a:lnSpc>
              <a:spcBef>
                <a:spcPts val="820"/>
              </a:spcBef>
              <a:buFont typeface="Arial" panose="020B0604020202020204" pitchFamily="34" charset="0"/>
              <a:buChar char="•"/>
            </a:pPr>
            <a:r>
              <a:rPr lang="en-US" sz="1300"/>
              <a:t>Kontynuowanie pisania przeglądu literatury - zaangażowanie gracza.</a:t>
            </a:r>
            <a:endParaRPr lang="pl-PL" sz="1300" b="1"/>
          </a:p>
          <a:p>
            <a:pPr>
              <a:lnSpc>
                <a:spcPct val="90000"/>
              </a:lnSpc>
              <a:spcBef>
                <a:spcPts val="820"/>
              </a:spcBef>
            </a:pPr>
            <a:r>
              <a:rPr lang="en-US" sz="1300" b="1"/>
              <a:t>Tydzień 5</a:t>
            </a:r>
            <a:r>
              <a:rPr lang="en-US" sz="1300"/>
              <a:t>: </a:t>
            </a:r>
          </a:p>
          <a:p>
            <a:pPr marL="234315" indent="-228600">
              <a:lnSpc>
                <a:spcPct val="90000"/>
              </a:lnSpc>
              <a:spcBef>
                <a:spcPts val="820"/>
              </a:spcBef>
              <a:buFont typeface="Arial" panose="020B0604020202020204" pitchFamily="34" charset="0"/>
              <a:buChar char="•"/>
            </a:pPr>
            <a:r>
              <a:rPr lang="en-US" sz="1300"/>
              <a:t>Zakończenie pisania przeglądu literatury - zaangażowanie gracza.</a:t>
            </a:r>
          </a:p>
          <a:p>
            <a:pPr marL="234315" indent="-228600">
              <a:lnSpc>
                <a:spcPct val="90000"/>
              </a:lnSpc>
              <a:spcBef>
                <a:spcPts val="820"/>
              </a:spcBef>
              <a:buFont typeface="Arial" panose="020B0604020202020204" pitchFamily="34" charset="0"/>
              <a:buChar char="•"/>
            </a:pPr>
            <a:r>
              <a:rPr lang="en-US" sz="1300"/>
              <a:t>Pisanie sekcji metodologii z opisem zaplanowanego projektu eksperymentalnego i procedur.</a:t>
            </a:r>
            <a:endParaRPr lang="pl-PL" sz="1300" b="1"/>
          </a:p>
          <a:p>
            <a:pPr>
              <a:lnSpc>
                <a:spcPct val="90000"/>
              </a:lnSpc>
              <a:spcBef>
                <a:spcPts val="820"/>
              </a:spcBef>
            </a:pPr>
            <a:r>
              <a:rPr lang="en-US" sz="1300" b="1"/>
              <a:t>Tydzień 6:</a:t>
            </a:r>
            <a:endParaRPr lang="en-US" sz="1300"/>
          </a:p>
          <a:p>
            <a:pPr marL="234315" indent="-228600">
              <a:lnSpc>
                <a:spcPct val="90000"/>
              </a:lnSpc>
              <a:spcBef>
                <a:spcPts val="820"/>
              </a:spcBef>
              <a:buFont typeface="Arial" panose="020B0604020202020204" pitchFamily="34" charset="0"/>
              <a:buChar char="•"/>
            </a:pPr>
            <a:r>
              <a:rPr lang="en-US" sz="1300"/>
              <a:t>Przygotowanie materiałów do eksperymentu, jak instrukcje, formularze zgody, kwestionariusze.</a:t>
            </a:r>
          </a:p>
          <a:p>
            <a:pPr marL="234315" indent="-228600">
              <a:lnSpc>
                <a:spcPct val="90000"/>
              </a:lnSpc>
              <a:spcBef>
                <a:spcPts val="820"/>
              </a:spcBef>
              <a:buFont typeface="Arial" panose="020B0604020202020204" pitchFamily="34" charset="0"/>
              <a:buChar char="•"/>
            </a:pPr>
            <a:r>
              <a:rPr lang="en-US" sz="1300"/>
              <a:t>Uzyskanie wymaganej zgody lub zezwolenia na przeprowadzenie eksperymentu (jeśli jest takowa wymagana).</a:t>
            </a:r>
          </a:p>
          <a:p>
            <a:endParaRPr lang="pl-PL" sz="13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7DD5F83-CACD-F92A-1811-FDE0D6354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286" y="740056"/>
            <a:ext cx="3447450" cy="51297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Harmonogram prac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47919A3-F699-D765-8A5E-2A4E8030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5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A5BF039-F4BF-38B7-853E-DE99F1D69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l-PL" sz="4800" dirty="0"/>
              <a:t>Plan prezentacji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224593-35C1-1D97-59ED-C0D4FDA1D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560321"/>
            <a:ext cx="9941319" cy="3781299"/>
          </a:xfrm>
        </p:spPr>
        <p:txBody>
          <a:bodyPr anchor="ctr"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sz="2400" dirty="0"/>
              <a:t>Motywacja, cel i teza pracy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/>
              <a:t>Definicje kluczowych pojęć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/>
              <a:t>Historia gier i narracji w grach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/>
              <a:t>Rodzaje i techniki narracji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/>
              <a:t>Wykorzystanie sztucznej inteligencji do tworzenia narracji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/>
              <a:t>Przedstawienie dużych modeli językowych (LLM)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/>
              <a:t>Wpływ narracji na zaangażowanie gracza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/>
              <a:t>Sposób pomiaru zaangażowania gracza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/>
              <a:t>Planowany eksperyment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/>
              <a:t>Harmonogram prac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AE99942-6827-633A-3DD3-74D35E49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3844" y="6048102"/>
            <a:ext cx="27432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785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BB9581-2E1D-405D-AC21-AD669748D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6891187" cy="5546414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5B72E8-C0D2-CE63-9B6D-568539F18FFF}"/>
              </a:ext>
            </a:extLst>
          </p:cNvPr>
          <p:cNvSpPr>
            <a:spLocks/>
          </p:cNvSpPr>
          <p:nvPr/>
        </p:nvSpPr>
        <p:spPr>
          <a:xfrm>
            <a:off x="960438" y="960438"/>
            <a:ext cx="3713163" cy="49101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defTabSz="786384">
              <a:lnSpc>
                <a:spcPct val="90000"/>
              </a:lnSpc>
              <a:spcAft>
                <a:spcPts val="600"/>
              </a:spcAft>
            </a:pPr>
            <a:r>
              <a:rPr lang="pl-PL" sz="1300" b="1" kern="1200" dirty="0">
                <a:latin typeface="+mn-lt"/>
                <a:ea typeface="+mn-ea"/>
                <a:cs typeface="Arial"/>
              </a:rPr>
              <a:t>Tydzień 7:</a:t>
            </a:r>
            <a:endParaRPr lang="en-US" sz="1300" b="1" kern="1200" dirty="0">
              <a:latin typeface="+mn-lt"/>
              <a:cs typeface="Arial"/>
            </a:endParaRPr>
          </a:p>
          <a:p>
            <a:pPr marL="285750" indent="-285750" defTabSz="786384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pl-PL" sz="1300" kern="1200" dirty="0">
                <a:latin typeface="+mn-lt"/>
                <a:ea typeface="+mn-ea"/>
                <a:cs typeface="Arial"/>
              </a:rPr>
              <a:t>Przeprowadzenie pilotażowego eksperymentu na małej grupie.</a:t>
            </a:r>
            <a:endParaRPr lang="pl-PL" sz="1300" kern="1200" dirty="0">
              <a:latin typeface="+mn-lt"/>
              <a:cs typeface="Arial"/>
            </a:endParaRPr>
          </a:p>
          <a:p>
            <a:pPr marL="285750" indent="-285750" defTabSz="786384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pl-PL" sz="1300" kern="1200" dirty="0">
                <a:latin typeface="+mn-lt"/>
                <a:ea typeface="+mn-ea"/>
                <a:cs typeface="Arial"/>
              </a:rPr>
              <a:t>Dopracowanie procedury i materiałów w oparciu o informacje zwrotne z pilotażu.</a:t>
            </a:r>
            <a:endParaRPr lang="pl-PL" sz="1300" kern="1200" dirty="0">
              <a:latin typeface="+mn-lt"/>
              <a:cs typeface="Arial"/>
            </a:endParaRPr>
          </a:p>
          <a:p>
            <a:pPr defTabSz="786384">
              <a:lnSpc>
                <a:spcPct val="90000"/>
              </a:lnSpc>
              <a:spcAft>
                <a:spcPts val="600"/>
              </a:spcAft>
            </a:pPr>
            <a:r>
              <a:rPr lang="pl-PL" sz="1300" b="1" kern="1200" dirty="0">
                <a:latin typeface="+mn-lt"/>
                <a:ea typeface="+mn-ea"/>
                <a:cs typeface="Arial"/>
              </a:rPr>
              <a:t>Tydzień 8-9</a:t>
            </a:r>
            <a:r>
              <a:rPr lang="pl-PL" sz="1300" kern="1200" dirty="0">
                <a:latin typeface="+mn-lt"/>
                <a:ea typeface="+mn-ea"/>
                <a:cs typeface="Arial"/>
              </a:rPr>
              <a:t>:</a:t>
            </a:r>
            <a:endParaRPr lang="pl-PL" sz="1300" kern="1200" dirty="0">
              <a:latin typeface="+mn-lt"/>
              <a:cs typeface="Arial"/>
            </a:endParaRPr>
          </a:p>
          <a:p>
            <a:pPr marL="285750" indent="-285750" defTabSz="786384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pl-PL" sz="1300" kern="1200" dirty="0">
                <a:latin typeface="+mn-lt"/>
                <a:ea typeface="+mn-ea"/>
                <a:cs typeface="Arial"/>
              </a:rPr>
              <a:t>Przeprowadzenie eksperymentu, zbieranie danych eksperymentalnych</a:t>
            </a:r>
            <a:endParaRPr lang="pl-PL" sz="1300" kern="1200" dirty="0">
              <a:latin typeface="+mn-lt"/>
              <a:cs typeface="Arial"/>
            </a:endParaRPr>
          </a:p>
          <a:p>
            <a:pPr defTabSz="786384">
              <a:lnSpc>
                <a:spcPct val="90000"/>
              </a:lnSpc>
              <a:spcAft>
                <a:spcPts val="600"/>
              </a:spcAft>
            </a:pPr>
            <a:r>
              <a:rPr lang="pl-PL" sz="1300" b="1" kern="1200" dirty="0">
                <a:latin typeface="+mn-lt"/>
                <a:ea typeface="+mn-ea"/>
                <a:cs typeface="Arial"/>
              </a:rPr>
              <a:t>Tydzień 10:</a:t>
            </a:r>
            <a:endParaRPr lang="pl-PL" sz="1300" b="1" kern="1200" dirty="0">
              <a:latin typeface="+mn-lt"/>
              <a:cs typeface="Arial"/>
            </a:endParaRPr>
          </a:p>
          <a:p>
            <a:pPr marL="285750" indent="-285750" defTabSz="786384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pl-PL" sz="1300" kern="1200" dirty="0">
                <a:latin typeface="+mn-lt"/>
                <a:ea typeface="+mn-ea"/>
                <a:cs typeface="Arial"/>
              </a:rPr>
              <a:t>Rozpoczęcie analizy i interpretacja wyników.</a:t>
            </a:r>
            <a:endParaRPr lang="pl-PL" sz="1300" b="1" kern="1200" dirty="0">
              <a:latin typeface="+mn-lt"/>
              <a:cs typeface="Arial"/>
            </a:endParaRPr>
          </a:p>
          <a:p>
            <a:pPr defTabSz="786384">
              <a:lnSpc>
                <a:spcPct val="90000"/>
              </a:lnSpc>
              <a:spcAft>
                <a:spcPts val="600"/>
              </a:spcAft>
            </a:pPr>
            <a:r>
              <a:rPr lang="pl-PL" sz="1300" b="1" kern="1200" dirty="0">
                <a:latin typeface="+mn-lt"/>
                <a:ea typeface="+mn-ea"/>
                <a:cs typeface="Arial"/>
              </a:rPr>
              <a:t>Tydzień 11:</a:t>
            </a:r>
            <a:endParaRPr lang="pl-PL" sz="1300" b="1" kern="1200" dirty="0">
              <a:latin typeface="+mn-lt"/>
              <a:cs typeface="Arial"/>
            </a:endParaRPr>
          </a:p>
          <a:p>
            <a:pPr marL="285750" indent="-285750" defTabSz="786384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pl-PL" sz="1300" kern="1200" dirty="0">
                <a:latin typeface="+mn-lt"/>
                <a:ea typeface="+mn-ea"/>
                <a:cs typeface="Arial"/>
              </a:rPr>
              <a:t>Finalizacja analizy i interpretacji wyników.</a:t>
            </a:r>
            <a:endParaRPr lang="pl-PL" sz="1300" kern="1200" dirty="0">
              <a:latin typeface="+mn-lt"/>
              <a:cs typeface="Arial"/>
            </a:endParaRPr>
          </a:p>
          <a:p>
            <a:pPr marL="285750" indent="-285750" defTabSz="786384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pl-PL" sz="1300" kern="1200" dirty="0">
                <a:latin typeface="+mn-lt"/>
                <a:ea typeface="+mn-ea"/>
                <a:cs typeface="Arial"/>
              </a:rPr>
              <a:t>Napisanie sekcji wyników z ustaleniami z eksperymentu.</a:t>
            </a:r>
            <a:endParaRPr lang="pl-PL" sz="1300" kern="1200" dirty="0">
              <a:latin typeface="+mn-lt"/>
              <a:cs typeface="Arial"/>
            </a:endParaRPr>
          </a:p>
          <a:p>
            <a:pPr defTabSz="786384">
              <a:lnSpc>
                <a:spcPct val="90000"/>
              </a:lnSpc>
              <a:spcAft>
                <a:spcPts val="600"/>
              </a:spcAft>
            </a:pPr>
            <a:r>
              <a:rPr lang="pl-PL" sz="1300" b="1" kern="1200" dirty="0">
                <a:latin typeface="+mn-lt"/>
                <a:ea typeface="+mn-ea"/>
                <a:cs typeface="Arial"/>
              </a:rPr>
              <a:t>Tydzień 12:</a:t>
            </a:r>
            <a:endParaRPr lang="pl-PL" sz="1300" b="1" kern="1200" dirty="0">
              <a:latin typeface="+mn-lt"/>
              <a:cs typeface="Arial"/>
            </a:endParaRPr>
          </a:p>
          <a:p>
            <a:pPr marL="285750" indent="-285750" defTabSz="786384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pl-PL" sz="1300" kern="1200" dirty="0">
                <a:latin typeface="+mn-lt"/>
                <a:ea typeface="+mn-ea"/>
                <a:cs typeface="Arial"/>
              </a:rPr>
              <a:t>Napisanie sekcji dyskusji z interpretacją wyników.</a:t>
            </a:r>
            <a:endParaRPr lang="pl-PL" sz="1300" kern="1200" dirty="0">
              <a:latin typeface="+mn-lt"/>
              <a:cs typeface="Arial"/>
            </a:endParaRPr>
          </a:p>
          <a:p>
            <a:pPr marL="285750" indent="-285750" defTabSz="786384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pl-PL" sz="1300" kern="1200" dirty="0">
                <a:latin typeface="+mn-lt"/>
                <a:ea typeface="+mn-ea"/>
                <a:cs typeface="Arial"/>
              </a:rPr>
              <a:t>Dopracowanie przeglądu literatury i metodologii.</a:t>
            </a:r>
            <a:endParaRPr lang="pl-PL" sz="1300" kern="1200" dirty="0">
              <a:latin typeface="+mn-lt"/>
              <a:cs typeface="Arial"/>
            </a:endParaRPr>
          </a:p>
          <a:p>
            <a:pPr marL="285750" indent="-285750" defTabSz="786384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pl-PL" sz="1300" kern="1200" dirty="0">
                <a:latin typeface="+mn-lt"/>
                <a:ea typeface="+mn-ea"/>
                <a:cs typeface="Arial"/>
              </a:rPr>
              <a:t>Napisanie wstępu pracy.</a:t>
            </a:r>
            <a:endParaRPr lang="pl-PL" sz="1300" dirty="0">
              <a:cs typeface="Arial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DD47CF2E-4BBF-AADD-7FFB-21587E71BDB6}"/>
              </a:ext>
            </a:extLst>
          </p:cNvPr>
          <p:cNvSpPr txBox="1"/>
          <p:nvPr/>
        </p:nvSpPr>
        <p:spPr>
          <a:xfrm>
            <a:off x="4716462" y="960438"/>
            <a:ext cx="2669075" cy="49101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defTabSz="786384">
              <a:spcBef>
                <a:spcPts val="860"/>
              </a:spcBef>
              <a:spcAft>
                <a:spcPts val="600"/>
              </a:spcAft>
            </a:pPr>
            <a:r>
              <a:rPr lang="pl-PL" sz="1400" b="1" dirty="0">
                <a:cs typeface="Arial"/>
              </a:rPr>
              <a:t>Tydzień 13:</a:t>
            </a:r>
          </a:p>
          <a:p>
            <a:pPr marL="285750" indent="-285750" defTabSz="786384">
              <a:spcBef>
                <a:spcPts val="860"/>
              </a:spcBef>
              <a:spcAft>
                <a:spcPts val="600"/>
              </a:spcAft>
              <a:buFont typeface="Arial"/>
              <a:buChar char="•"/>
            </a:pPr>
            <a:r>
              <a:rPr lang="pl-PL" sz="1400" dirty="0">
                <a:cs typeface="Arial"/>
              </a:rPr>
              <a:t>Napisanie wniosków i sekcji o przyszłych udoskonaleniach.</a:t>
            </a:r>
          </a:p>
          <a:p>
            <a:pPr marL="285750" indent="-285750" defTabSz="786384">
              <a:spcBef>
                <a:spcPts val="860"/>
              </a:spcBef>
              <a:spcAft>
                <a:spcPts val="600"/>
              </a:spcAft>
              <a:buFont typeface="Arial"/>
              <a:buChar char="•"/>
            </a:pPr>
            <a:r>
              <a:rPr lang="pl-PL" sz="1400" dirty="0">
                <a:cs typeface="Arial"/>
              </a:rPr>
              <a:t>Sprawdzenie i przeredagowanie całej pracy.</a:t>
            </a:r>
          </a:p>
          <a:p>
            <a:pPr defTabSz="786384">
              <a:spcBef>
                <a:spcPts val="860"/>
              </a:spcBef>
              <a:spcAft>
                <a:spcPts val="600"/>
              </a:spcAft>
            </a:pPr>
            <a:r>
              <a:rPr lang="pl-PL" sz="1400" b="1" dirty="0">
                <a:cs typeface="Arial"/>
              </a:rPr>
              <a:t>Tydzień 14: </a:t>
            </a:r>
          </a:p>
          <a:p>
            <a:pPr marL="285750" indent="-285750" defTabSz="786384">
              <a:spcBef>
                <a:spcPts val="860"/>
              </a:spcBef>
              <a:spcAft>
                <a:spcPts val="600"/>
              </a:spcAft>
              <a:buFont typeface="Arial"/>
              <a:buChar char="•"/>
            </a:pPr>
            <a:r>
              <a:rPr lang="pl-PL" sz="1400" dirty="0">
                <a:cs typeface="Arial"/>
              </a:rPr>
              <a:t>Finalne formatowanie i cytowanie wg wytycznych uczelni.</a:t>
            </a:r>
          </a:p>
          <a:p>
            <a:pPr marL="285750" indent="-285750" defTabSz="786384">
              <a:spcBef>
                <a:spcPts val="860"/>
              </a:spcBef>
              <a:spcAft>
                <a:spcPts val="600"/>
              </a:spcAft>
              <a:buFont typeface="Arial"/>
              <a:buChar char="•"/>
            </a:pPr>
            <a:r>
              <a:rPr lang="pl-PL" sz="1400" dirty="0">
                <a:cs typeface="Arial"/>
              </a:rPr>
              <a:t>Złożenie pracy do recenzji i przygotowanie do obrony obronę.</a:t>
            </a:r>
          </a:p>
          <a:p>
            <a:pPr defTabSz="786384">
              <a:spcBef>
                <a:spcPts val="860"/>
              </a:spcBef>
              <a:spcAft>
                <a:spcPts val="600"/>
              </a:spcAft>
            </a:pPr>
            <a:r>
              <a:rPr lang="pl-PL" sz="1400" b="1" dirty="0">
                <a:cs typeface="Arial"/>
              </a:rPr>
              <a:t>Tydzień 15:</a:t>
            </a:r>
          </a:p>
          <a:p>
            <a:pPr marL="285750" indent="-285750" defTabSz="786384">
              <a:spcBef>
                <a:spcPts val="860"/>
              </a:spcBef>
              <a:spcAft>
                <a:spcPts val="600"/>
              </a:spcAft>
              <a:buFont typeface="Arial"/>
              <a:buChar char="•"/>
            </a:pPr>
            <a:r>
              <a:rPr lang="pl-PL" sz="1400" dirty="0">
                <a:cs typeface="Arial"/>
              </a:rPr>
              <a:t>Uwzględniając uwagi ostateczne poprawki pracy. </a:t>
            </a:r>
          </a:p>
          <a:p>
            <a:pPr marL="285750" indent="-285750" defTabSz="786384">
              <a:spcBef>
                <a:spcPts val="860"/>
              </a:spcBef>
              <a:spcAft>
                <a:spcPts val="600"/>
              </a:spcAft>
              <a:buFont typeface="Arial"/>
              <a:buChar char="•"/>
            </a:pPr>
            <a:r>
              <a:rPr lang="pl-PL" sz="1400" dirty="0">
                <a:cs typeface="Arial"/>
              </a:rPr>
              <a:t>Złożenie ostatecznej wersji pracy.</a:t>
            </a:r>
          </a:p>
          <a:p>
            <a:pPr marL="285750" indent="-285750" defTabSz="786384">
              <a:spcBef>
                <a:spcPts val="860"/>
              </a:spcBef>
              <a:spcAft>
                <a:spcPts val="600"/>
              </a:spcAft>
              <a:buFont typeface="Arial"/>
              <a:buChar char="•"/>
            </a:pPr>
            <a:r>
              <a:rPr lang="pl-PL" sz="1400" dirty="0">
                <a:cs typeface="Arial"/>
              </a:rPr>
              <a:t>Przygotowanie do obrony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3C6F2B0-D378-CACA-14FD-B56751B13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286" y="740056"/>
            <a:ext cx="3447450" cy="51297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Harmonogram prac - ciąg dalszy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C232D7A-D847-D41F-1935-B5DBF730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36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46130B-3ECD-5C95-E038-CE119A81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Literatura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2939077-A253-4ECC-2A10-4AFD9F7AF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„The evolution of video games as a storytelling medium, and the role of narrative in modern games” – Chris Stone, 07.01.2019, https://www.gamedeveloper.com/design/the-evolution-of-video-games-as-a-storytelling-medium-and-the-role-of-narrative-in-modern-games</a:t>
            </a:r>
          </a:p>
          <a:p>
            <a:r>
              <a:rPr lang="en-US" dirty="0"/>
              <a:t>Ip, B. (2011). Narrative Structures in Computer and Video Games: Part 1: Context, Definitions, and Initial Findings. Games and Culture, 6(2), 103-134. </a:t>
            </a:r>
            <a:r>
              <a:rPr lang="en-US" dirty="0">
                <a:hlinkClick r:id="rId2"/>
              </a:rPr>
              <a:t>https://doi.org/10.1177/1555412010364982</a:t>
            </a:r>
            <a:endParaRPr lang="pl-PL" dirty="0"/>
          </a:p>
          <a:p>
            <a:r>
              <a:rPr lang="en-US" dirty="0"/>
              <a:t>MAJEWSKI, Jakub, et al. </a:t>
            </a:r>
            <a:r>
              <a:rPr lang="en-US" dirty="0" err="1"/>
              <a:t>Theorising</a:t>
            </a:r>
            <a:r>
              <a:rPr lang="en-US" dirty="0"/>
              <a:t> video game narrative. Bond University, 2003.</a:t>
            </a:r>
            <a:endParaRPr lang="pl-PL" dirty="0"/>
          </a:p>
          <a:p>
            <a:r>
              <a:rPr lang="en-US" dirty="0" err="1"/>
              <a:t>Riedl</a:t>
            </a:r>
            <a:r>
              <a:rPr lang="en-US" dirty="0"/>
              <a:t>, M., </a:t>
            </a:r>
            <a:r>
              <a:rPr lang="en-US" dirty="0" err="1"/>
              <a:t>Thue</a:t>
            </a:r>
            <a:r>
              <a:rPr lang="en-US" dirty="0"/>
              <a:t>, D., </a:t>
            </a:r>
            <a:r>
              <a:rPr lang="en-US" dirty="0" err="1"/>
              <a:t>Bulitko</a:t>
            </a:r>
            <a:r>
              <a:rPr lang="en-US" dirty="0"/>
              <a:t>, V. (2011). Game AI as Storytelling. In: González-Calero, P., Gómez-Martín, M. (eds) Artificial Intelligence for Computer Games. Springer, New York, NY. </a:t>
            </a:r>
            <a:r>
              <a:rPr lang="en-US" dirty="0">
                <a:hlinkClick r:id="rId3"/>
              </a:rPr>
              <a:t>https://doi.org/10.1007/978-1-4419-8188-2_6</a:t>
            </a:r>
            <a:endParaRPr lang="pl-PL" dirty="0"/>
          </a:p>
          <a:p>
            <a:r>
              <a:rPr lang="en-US" dirty="0"/>
              <a:t>YAN, Ming, et al. LARP: Language-Agent Role Play for Open-World Games, arXiv:2312.17653 [cs.AI], https://doi.org/10.48550/arXiv.2312.17653, 2023.</a:t>
            </a:r>
          </a:p>
          <a:p>
            <a:r>
              <a:rPr lang="en-US" dirty="0"/>
              <a:t>Rick </a:t>
            </a:r>
            <a:r>
              <a:rPr lang="en-US" dirty="0" err="1"/>
              <a:t>Busselle</a:t>
            </a:r>
            <a:r>
              <a:rPr lang="en-US" dirty="0"/>
              <a:t> &amp; Helena </a:t>
            </a:r>
            <a:r>
              <a:rPr lang="en-US" dirty="0" err="1"/>
              <a:t>Bilandzic</a:t>
            </a:r>
            <a:r>
              <a:rPr lang="en-US" dirty="0"/>
              <a:t> (2009) Measuring Narrative Engagement, Media Psychology, 12:4, 321-347, DOI: 10.1080/15213260903287259</a:t>
            </a:r>
            <a:endParaRPr lang="pl-PL" dirty="0"/>
          </a:p>
          <a:p>
            <a:r>
              <a:rPr lang="en-US" dirty="0"/>
              <a:t>Jeanne H. </a:t>
            </a:r>
            <a:r>
              <a:rPr lang="en-US" dirty="0" err="1"/>
              <a:t>Brockmyer</a:t>
            </a:r>
            <a:r>
              <a:rPr lang="en-US" dirty="0"/>
              <a:t>, Christine M. Fox, Kathleen A. Curtiss, Evan McBroom, Kimberly M. Burkhart, Jacquelyn N. </a:t>
            </a:r>
            <a:r>
              <a:rPr lang="en-US" dirty="0" err="1"/>
              <a:t>Pidruzny</a:t>
            </a:r>
            <a:r>
              <a:rPr lang="en-US" dirty="0"/>
              <a:t>, The development of the Game Engagement Questionnaire: A measure of engagement in video game-playing, Journal of Experimental Social Psychology, Volume 45, Issue 4, 2009,</a:t>
            </a:r>
            <a:r>
              <a:rPr lang="pl-PL" dirty="0"/>
              <a:t> </a:t>
            </a:r>
            <a:r>
              <a:rPr lang="en-US" dirty="0"/>
              <a:t>ISSN 0022-1031, https://doi.org/10.1016/j.jesp.2009.02.016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1C8370E-3713-8C58-93D8-BEAE4D3B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52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AD3DCA9-A304-88E8-9C49-D31A4FD10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Dziękuję za uwagę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FD4E6869-64EB-4418-00AA-CC6E4A4C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0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6ABD56F-458A-7FE3-2877-A789B1695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l-PL" sz="4800"/>
              <a:t>Motywacja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8E73E8-E28B-209A-B8EE-777978A41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panose="020B0504020202020204" pitchFamily="34" charset="0"/>
              <a:buChar char="•"/>
            </a:pPr>
            <a:r>
              <a:rPr lang="pl-PL" sz="2400">
                <a:ea typeface="+mn-lt"/>
                <a:cs typeface="+mn-lt"/>
              </a:rPr>
              <a:t>Narracja i immersyjne doświadczenia w grach wideo stają się coraz ważniejsze dla graczy. Jednak tworzenie angażujących i spójnych historii pozostaje wyzwaniem dla deweloperów gier. Wykorzystanie zaawansowanych technologii, takich jak duże modele językowe (LLM), może potencjalnie rozwiązać te problemy i podnieść jakość narracji w grach.</a:t>
            </a:r>
            <a:endParaRPr lang="pl-PL" sz="2400">
              <a:cs typeface="Arial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33AB73A-201A-05EA-2B73-375E3C06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31184"/>
            <a:ext cx="27432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4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9AB0CA4-A630-6AF5-BD05-AEB2F16F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l-PL" sz="4800"/>
              <a:t>Cel i teza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403A2DF-37A9-458A-F027-C02923963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2400" dirty="0">
                <a:ea typeface="+mn-lt"/>
                <a:cs typeface="+mn-lt"/>
              </a:rPr>
              <a:t>Celem tej pracy jest zbadanie, w jaki sposób włączenie dużych modeli językowych (LLM) do gry typu „</a:t>
            </a:r>
            <a:r>
              <a:rPr lang="pl-PL" sz="2400" dirty="0" err="1">
                <a:ea typeface="+mn-lt"/>
                <a:cs typeface="+mn-lt"/>
              </a:rPr>
              <a:t>visual</a:t>
            </a:r>
            <a:r>
              <a:rPr lang="pl-PL" sz="2400" dirty="0">
                <a:ea typeface="+mn-lt"/>
                <a:cs typeface="+mn-lt"/>
              </a:rPr>
              <a:t> </a:t>
            </a:r>
            <a:r>
              <a:rPr lang="pl-PL" sz="2400" dirty="0" err="1">
                <a:ea typeface="+mn-lt"/>
                <a:cs typeface="+mn-lt"/>
              </a:rPr>
              <a:t>novel</a:t>
            </a:r>
            <a:r>
              <a:rPr lang="pl-PL" sz="2400" dirty="0">
                <a:ea typeface="+mn-lt"/>
                <a:cs typeface="+mn-lt"/>
              </a:rPr>
              <a:t>” może zwiększyć immersję narracyjną i zaangażowanie gracza. </a:t>
            </a:r>
          </a:p>
          <a:p>
            <a:r>
              <a:rPr lang="pl-PL" sz="2400" dirty="0">
                <a:ea typeface="+mn-lt"/>
                <a:cs typeface="+mn-lt"/>
              </a:rPr>
              <a:t>Główną tezą jest, że interaktywne dialogi generowane przez LLM zapewnią bardziej spójną i dostosowaną do gracza narrację w porównaniu z wcześniej zdefiniowanymi dialogami, co przełoży się na większe zaangażowanie i satysfakcję z gry.</a:t>
            </a:r>
            <a:endParaRPr lang="pl-PL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D415265-F70D-3088-9A6D-90C1CEFB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61483"/>
            <a:ext cx="27432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3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8053C1B-2987-6F99-BFED-B76285A4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l-PL" sz="4800" dirty="0"/>
              <a:t>Definicje kluczowych pojęć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02F410-C367-C496-CBEE-B8C3CBA2A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panose="020B0504020202020204" pitchFamily="34" charset="0"/>
              <a:buChar char="•"/>
            </a:pPr>
            <a:r>
              <a:rPr lang="pl-PL" sz="2400" dirty="0">
                <a:ea typeface="+mn-lt"/>
                <a:cs typeface="+mn-lt"/>
              </a:rPr>
              <a:t>Narracja w grach: sposób prezentowania fabuły, wydarzeń i postaci w grze wideo, mający na celu zwiększenie zaangażowania i immersji gracza.</a:t>
            </a:r>
            <a:endParaRPr lang="pl-PL" sz="2400" dirty="0">
              <a:cs typeface="Arial"/>
            </a:endParaRPr>
          </a:p>
          <a:p>
            <a:pPr>
              <a:buFont typeface="Arial" panose="020B0504020202020204" pitchFamily="34" charset="0"/>
              <a:buChar char="•"/>
            </a:pPr>
            <a:r>
              <a:rPr lang="pl-PL" sz="2400" dirty="0">
                <a:ea typeface="+mn-lt"/>
                <a:cs typeface="+mn-lt"/>
              </a:rPr>
              <a:t>Duże modele językowe (LLM): zaawansowane systemy sztucznej inteligencji zdolne do generowania spójnych i kontekstowych odpowiedzi językowych na podstawie olbrzymich zbiorów danych treningowych.</a:t>
            </a:r>
          </a:p>
          <a:p>
            <a:pPr>
              <a:buFont typeface="Arial" panose="020B0504020202020204" pitchFamily="34" charset="0"/>
              <a:buChar char="•"/>
            </a:pPr>
            <a:r>
              <a:rPr lang="pl-PL" sz="2400" dirty="0">
                <a:ea typeface="+mn-lt"/>
                <a:cs typeface="+mn-lt"/>
              </a:rPr>
              <a:t>NPC (Non-</a:t>
            </a:r>
            <a:r>
              <a:rPr lang="pl-PL" sz="2400" dirty="0" err="1">
                <a:ea typeface="+mn-lt"/>
                <a:cs typeface="+mn-lt"/>
              </a:rPr>
              <a:t>playable</a:t>
            </a:r>
            <a:r>
              <a:rPr lang="pl-PL" sz="2400" dirty="0">
                <a:ea typeface="+mn-lt"/>
                <a:cs typeface="+mn-lt"/>
              </a:rPr>
              <a:t> </a:t>
            </a:r>
            <a:r>
              <a:rPr lang="pl-PL" sz="2400" dirty="0" err="1">
                <a:ea typeface="+mn-lt"/>
                <a:cs typeface="+mn-lt"/>
              </a:rPr>
              <a:t>character</a:t>
            </a:r>
            <a:r>
              <a:rPr lang="pl-PL" sz="2400" dirty="0">
                <a:ea typeface="+mn-lt"/>
                <a:cs typeface="+mn-lt"/>
              </a:rPr>
              <a:t>): określenie postaci, w którą nie wciela się żaden z graczy.</a:t>
            </a:r>
            <a:endParaRPr lang="pl-PL" sz="2400" dirty="0">
              <a:cs typeface="Arial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1D8EC24-5AEE-7C93-5FDC-9E644584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91201"/>
            <a:ext cx="27432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4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B07C896-CB20-2D0D-C8DA-9AB3739FD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l-PL" sz="4800" dirty="0"/>
              <a:t>Początki gier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5DCEB6-98C8-EC24-EBA4-08558E68A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pl-PL" sz="2400" dirty="0"/>
              <a:t>1962 r. – </a:t>
            </a:r>
            <a:r>
              <a:rPr lang="pl-PL" sz="2400" dirty="0" err="1"/>
              <a:t>Spacewar</a:t>
            </a:r>
            <a:endParaRPr lang="pl-PL" sz="2400" dirty="0"/>
          </a:p>
          <a:p>
            <a:r>
              <a:rPr lang="pl-PL" sz="2400" dirty="0"/>
              <a:t>1971 r. – </a:t>
            </a:r>
            <a:r>
              <a:rPr lang="pl-PL" sz="2400" dirty="0" err="1"/>
              <a:t>Computer</a:t>
            </a:r>
            <a:r>
              <a:rPr lang="pl-PL" sz="2400" dirty="0"/>
              <a:t> Space – automat do gry</a:t>
            </a:r>
          </a:p>
          <a:p>
            <a:r>
              <a:rPr lang="pl-PL" sz="2400" dirty="0"/>
              <a:t>1972 r. – Atari, Pong, Odyssey</a:t>
            </a:r>
          </a:p>
          <a:p>
            <a:r>
              <a:rPr lang="pl-PL" sz="2400" dirty="0"/>
              <a:t>1980 r. – </a:t>
            </a:r>
            <a:r>
              <a:rPr lang="pl-PL" sz="2400" dirty="0" err="1"/>
              <a:t>Pacman</a:t>
            </a:r>
            <a:endParaRPr lang="pl-PL" sz="2400" dirty="0"/>
          </a:p>
          <a:p>
            <a:r>
              <a:rPr lang="pl-PL" sz="2400" dirty="0"/>
              <a:t>1986 r. – Nintendo NES, Sega Master System, Atari 7800,</a:t>
            </a:r>
          </a:p>
          <a:p>
            <a:r>
              <a:rPr lang="pl-PL" sz="2400" dirty="0"/>
              <a:t>Lata 90-te – gry PC (np. „</a:t>
            </a:r>
            <a:r>
              <a:rPr lang="pl-PL" sz="2400" dirty="0" err="1"/>
              <a:t>Doom</a:t>
            </a:r>
            <a:r>
              <a:rPr lang="pl-PL" sz="2400" dirty="0"/>
              <a:t>”), Nintendo 64, Sony </a:t>
            </a:r>
            <a:r>
              <a:rPr lang="pl-PL" sz="2400" dirty="0" err="1"/>
              <a:t>Playstation</a:t>
            </a:r>
            <a:endParaRPr lang="pl-PL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D907FE0-83B5-B213-DBF1-5ECC6167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62018"/>
            <a:ext cx="27432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7C98755-0173-DCB0-1E6A-4251017F8799}"/>
              </a:ext>
            </a:extLst>
          </p:cNvPr>
          <p:cNvSpPr txBox="1"/>
          <p:nvPr/>
        </p:nvSpPr>
        <p:spPr>
          <a:xfrm>
            <a:off x="1043631" y="6018191"/>
            <a:ext cx="9700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„</a:t>
            </a:r>
            <a:r>
              <a:rPr lang="en-US" sz="1100" dirty="0"/>
              <a:t>The evolution of video games as a storytelling medium, and the role of narrative in modern games</a:t>
            </a:r>
            <a:r>
              <a:rPr lang="pl-PL" sz="1100" dirty="0"/>
              <a:t>” – Chris </a:t>
            </a:r>
            <a:r>
              <a:rPr lang="pl-PL" sz="1100" dirty="0" err="1"/>
              <a:t>Stone</a:t>
            </a:r>
            <a:r>
              <a:rPr lang="pl-PL" sz="1100" dirty="0"/>
              <a:t>, 07.01.2019, https://www.gamedeveloper.com/design/the-evolution-of-video-games-as-a-storytelling-medium-and-the-role-of-narrative-in-modern-games</a:t>
            </a:r>
          </a:p>
        </p:txBody>
      </p:sp>
    </p:spTree>
    <p:extLst>
      <p:ext uri="{BB962C8B-B14F-4D97-AF65-F5344CB8AC3E}">
        <p14:creationId xmlns:p14="http://schemas.microsoft.com/office/powerpoint/2010/main" val="362899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Donkey Kong (Original) Full Playthrough (US NES Version) - YouTube">
            <a:extLst>
              <a:ext uri="{FF2B5EF4-FFF2-40B4-BE49-F238E27FC236}">
                <a16:creationId xmlns:a16="http://schemas.microsoft.com/office/drawing/2014/main" id="{9C4C8F58-DAD8-C4BD-D2CD-7E22CD41F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849313"/>
            <a:ext cx="5414963" cy="4041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ED9BEE38-37B0-07B3-F4AC-02E64F39BF5D}"/>
              </a:ext>
            </a:extLst>
          </p:cNvPr>
          <p:cNvSpPr txBox="1"/>
          <p:nvPr/>
        </p:nvSpPr>
        <p:spPr>
          <a:xfrm>
            <a:off x="642938" y="4083050"/>
            <a:ext cx="5414963" cy="80803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pl-PL" sz="1300" dirty="0" err="1">
                <a:solidFill>
                  <a:srgbClr val="FFFFFF"/>
                </a:solidFill>
              </a:rPr>
              <a:t>Donkey</a:t>
            </a:r>
            <a:r>
              <a:rPr lang="pl-PL" sz="1300" dirty="0">
                <a:solidFill>
                  <a:srgbClr val="FFFFFF"/>
                </a:solidFill>
              </a:rPr>
              <a:t> Kong (1988) – Nintendo, NES</a:t>
            </a:r>
          </a:p>
        </p:txBody>
      </p:sp>
      <p:pic>
        <p:nvPicPr>
          <p:cNvPr id="1030" name="Picture 6" descr="Retro Game Reviews: Crash Bandicoot (PS1 review)">
            <a:extLst>
              <a:ext uri="{FF2B5EF4-FFF2-40B4-BE49-F238E27FC236}">
                <a16:creationId xmlns:a16="http://schemas.microsoft.com/office/drawing/2014/main" id="{645C4AFB-8DA2-D6FE-C53B-313BCE540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3" y="849313"/>
            <a:ext cx="5414963" cy="4041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858479FF-1BAE-78D4-A906-44D3C86F035C}"/>
              </a:ext>
            </a:extLst>
          </p:cNvPr>
          <p:cNvSpPr txBox="1"/>
          <p:nvPr/>
        </p:nvSpPr>
        <p:spPr>
          <a:xfrm>
            <a:off x="6132513" y="4083050"/>
            <a:ext cx="5414963" cy="80803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pl-PL" sz="1300" dirty="0" err="1">
                <a:solidFill>
                  <a:srgbClr val="FFFFFF"/>
                </a:solidFill>
              </a:rPr>
              <a:t>Crash</a:t>
            </a:r>
            <a:r>
              <a:rPr lang="pl-PL" sz="1300" dirty="0">
                <a:solidFill>
                  <a:srgbClr val="FFFFFF"/>
                </a:solidFill>
              </a:rPr>
              <a:t> </a:t>
            </a:r>
            <a:r>
              <a:rPr lang="pl-PL" sz="1300" dirty="0" err="1">
                <a:solidFill>
                  <a:srgbClr val="FFFFFF"/>
                </a:solidFill>
              </a:rPr>
              <a:t>Bandicoot</a:t>
            </a:r>
            <a:r>
              <a:rPr lang="pl-PL" sz="1300" dirty="0">
                <a:solidFill>
                  <a:srgbClr val="FFFFFF"/>
                </a:solidFill>
              </a:rPr>
              <a:t> (1996) – PSX, </a:t>
            </a:r>
            <a:r>
              <a:rPr lang="pl-PL" sz="1300" dirty="0" err="1">
                <a:solidFill>
                  <a:srgbClr val="FFFFFF"/>
                </a:solidFill>
              </a:rPr>
              <a:t>Naughty</a:t>
            </a:r>
            <a:r>
              <a:rPr lang="pl-PL" sz="1300" dirty="0">
                <a:solidFill>
                  <a:srgbClr val="FFFFFF"/>
                </a:solidFill>
              </a:rPr>
              <a:t> Dog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0EAEC94-0232-A93B-1A76-C0F092D4C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Narracja we wczesnych grach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F3A0B32-EB29-D522-02EC-62E88E00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7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Life is Strange: Embracing Metagaming">
            <a:extLst>
              <a:ext uri="{FF2B5EF4-FFF2-40B4-BE49-F238E27FC236}">
                <a16:creationId xmlns:a16="http://schemas.microsoft.com/office/drawing/2014/main" id="{8050B276-21C4-2687-D3B2-E0E96DFBB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698500"/>
            <a:ext cx="6980238" cy="43449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AA900495-E225-8965-AEA6-C3C36564A0E2}"/>
              </a:ext>
            </a:extLst>
          </p:cNvPr>
          <p:cNvSpPr txBox="1"/>
          <p:nvPr/>
        </p:nvSpPr>
        <p:spPr>
          <a:xfrm>
            <a:off x="642938" y="4616450"/>
            <a:ext cx="6980238" cy="42545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pl-PL" sz="1200" dirty="0">
                <a:solidFill>
                  <a:srgbClr val="FFFFFF"/>
                </a:solidFill>
              </a:rPr>
              <a:t>Life </a:t>
            </a:r>
            <a:r>
              <a:rPr lang="pl-PL" sz="1200" dirty="0" err="1">
                <a:solidFill>
                  <a:srgbClr val="FFFFFF"/>
                </a:solidFill>
              </a:rPr>
              <a:t>is</a:t>
            </a:r>
            <a:r>
              <a:rPr lang="pl-PL" sz="1200" dirty="0">
                <a:solidFill>
                  <a:srgbClr val="FFFFFF"/>
                </a:solidFill>
              </a:rPr>
              <a:t> </a:t>
            </a:r>
            <a:r>
              <a:rPr lang="pl-PL" sz="1200" dirty="0" err="1">
                <a:solidFill>
                  <a:srgbClr val="FFFFFF"/>
                </a:solidFill>
              </a:rPr>
              <a:t>Strange</a:t>
            </a:r>
            <a:r>
              <a:rPr lang="pl-PL" sz="1200" dirty="0">
                <a:solidFill>
                  <a:srgbClr val="FFFFFF"/>
                </a:solidFill>
              </a:rPr>
              <a:t> (2015) – </a:t>
            </a:r>
            <a:r>
              <a:rPr lang="pl-PL" sz="1200" dirty="0" err="1">
                <a:solidFill>
                  <a:srgbClr val="FFFFFF"/>
                </a:solidFill>
              </a:rPr>
              <a:t>Dontnod</a:t>
            </a:r>
            <a:r>
              <a:rPr lang="pl-PL" sz="1200" dirty="0">
                <a:solidFill>
                  <a:srgbClr val="FFFFFF"/>
                </a:solidFill>
              </a:rPr>
              <a:t> Entertainment</a:t>
            </a:r>
          </a:p>
        </p:txBody>
      </p:sp>
      <p:pic>
        <p:nvPicPr>
          <p:cNvPr id="2056" name="Picture 8" descr="Dark Souls 3 - Gameplay (Xbox One X) - YouTube">
            <a:extLst>
              <a:ext uri="{FF2B5EF4-FFF2-40B4-BE49-F238E27FC236}">
                <a16:creationId xmlns:a16="http://schemas.microsoft.com/office/drawing/2014/main" id="{B298BBDC-EFC6-5C0A-FF56-964B1F545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788" y="698500"/>
            <a:ext cx="3849688" cy="21304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E602EF86-4EA8-CB24-08B9-C554814EC301}"/>
              </a:ext>
            </a:extLst>
          </p:cNvPr>
          <p:cNvSpPr txBox="1"/>
          <p:nvPr/>
        </p:nvSpPr>
        <p:spPr>
          <a:xfrm>
            <a:off x="7697788" y="2403475"/>
            <a:ext cx="3849688" cy="42545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pl-PL" sz="1200" dirty="0">
                <a:solidFill>
                  <a:srgbClr val="FFFFFF"/>
                </a:solidFill>
              </a:rPr>
              <a:t>Dark </a:t>
            </a:r>
            <a:r>
              <a:rPr lang="pl-PL" sz="1200" dirty="0" err="1">
                <a:solidFill>
                  <a:srgbClr val="FFFFFF"/>
                </a:solidFill>
              </a:rPr>
              <a:t>Souls</a:t>
            </a:r>
            <a:r>
              <a:rPr lang="pl-PL" sz="1200" dirty="0">
                <a:solidFill>
                  <a:srgbClr val="FFFFFF"/>
                </a:solidFill>
              </a:rPr>
              <a:t> III (2016) – From Software</a:t>
            </a:r>
          </a:p>
        </p:txBody>
      </p:sp>
      <p:pic>
        <p:nvPicPr>
          <p:cNvPr id="2054" name="Picture 6" descr="The Witcher 3 - Exploration Gameplay (SPOILER FREE) - YouTube">
            <a:extLst>
              <a:ext uri="{FF2B5EF4-FFF2-40B4-BE49-F238E27FC236}">
                <a16:creationId xmlns:a16="http://schemas.microsoft.com/office/drawing/2014/main" id="{C7EBEDA4-534B-9650-4BAD-C91E18997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788" y="2903538"/>
            <a:ext cx="3849688" cy="21399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AC0D91C9-93C9-7B7B-8908-F96056FD5F0F}"/>
              </a:ext>
            </a:extLst>
          </p:cNvPr>
          <p:cNvSpPr txBox="1"/>
          <p:nvPr/>
        </p:nvSpPr>
        <p:spPr>
          <a:xfrm>
            <a:off x="7697788" y="4606925"/>
            <a:ext cx="3849688" cy="43656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pl-PL" sz="1200" dirty="0">
                <a:solidFill>
                  <a:srgbClr val="FFFFFF"/>
                </a:solidFill>
              </a:rPr>
              <a:t>Wiedźmin 3 (2015) – CD Projekt Red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EAB63C7-C793-FC1F-B709-F36716EB4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Narracja we współczesnych grach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042F624D-BE34-CDBC-E615-4E273B4D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4C0844E-AFBA-0344-3296-EE56C0A36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l-PL" sz="4800" dirty="0"/>
              <a:t>Rodzaje i techniki narracji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Obraz 4">
            <a:extLst>
              <a:ext uri="{FF2B5EF4-FFF2-40B4-BE49-F238E27FC236}">
                <a16:creationId xmlns:a16="http://schemas.microsoft.com/office/drawing/2014/main" id="{F9A6F736-59DC-6473-5A1D-FBBDA6AC6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5" y="3596122"/>
            <a:ext cx="5353797" cy="102884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F0ED451-C276-8339-C0C4-EDDAD6C87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108" y="2653016"/>
            <a:ext cx="5134692" cy="2915057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B68C15A1-66CD-B478-8FE0-CB34238D82FE}"/>
              </a:ext>
            </a:extLst>
          </p:cNvPr>
          <p:cNvSpPr txBox="1"/>
          <p:nvPr/>
        </p:nvSpPr>
        <p:spPr>
          <a:xfrm>
            <a:off x="1381328" y="4624966"/>
            <a:ext cx="399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Liniowa struktura gry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191342F7-8886-2846-2FCA-9B0F516CEA34}"/>
              </a:ext>
            </a:extLst>
          </p:cNvPr>
          <p:cNvSpPr txBox="1"/>
          <p:nvPr/>
        </p:nvSpPr>
        <p:spPr>
          <a:xfrm>
            <a:off x="7188740" y="5568073"/>
            <a:ext cx="338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Rozgałęziająca się struktura gry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FF4167F-F361-D018-4225-F9FCEE6B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3559"/>
            <a:ext cx="27432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CB0FC19-2C14-7615-EEA7-FE5DD4146F93}"/>
              </a:ext>
            </a:extLst>
          </p:cNvPr>
          <p:cNvSpPr txBox="1"/>
          <p:nvPr/>
        </p:nvSpPr>
        <p:spPr>
          <a:xfrm>
            <a:off x="1043631" y="5767754"/>
            <a:ext cx="474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Ip, B. (2011). Narrative Structures in Computer and Video Games: Part 1: Context, Definitions, and Initial Findings. Games and Culture, 6(2), 103-134. https://doi.org/10.1177/1555412010364982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85874447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2120</Words>
  <Application>Microsoft Office PowerPoint</Application>
  <PresentationFormat>Panoramiczny</PresentationFormat>
  <Paragraphs>194</Paragraphs>
  <Slides>22</Slides>
  <Notes>10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8" baseType="lpstr">
      <vt:lpstr>Arial,Sans-Serif</vt:lpstr>
      <vt:lpstr>Aptos</vt:lpstr>
      <vt:lpstr>Aptos Display</vt:lpstr>
      <vt:lpstr>Arial</vt:lpstr>
      <vt:lpstr>Calibri</vt:lpstr>
      <vt:lpstr>Motyw pakietu Office</vt:lpstr>
      <vt:lpstr>Badanie wykorzystania sztucznej inteligencji w procesie tworzenia dostosowującej się do użytkownika narracji w grach komputerowych  </vt:lpstr>
      <vt:lpstr>Plan prezentacji</vt:lpstr>
      <vt:lpstr>Motywacja</vt:lpstr>
      <vt:lpstr>Cel i teza pracy</vt:lpstr>
      <vt:lpstr>Definicje kluczowych pojęć</vt:lpstr>
      <vt:lpstr>Początki gier</vt:lpstr>
      <vt:lpstr>Narracja we wczesnych grach</vt:lpstr>
      <vt:lpstr>Narracja we współczesnych grach</vt:lpstr>
      <vt:lpstr>Rodzaje i techniki narracji</vt:lpstr>
      <vt:lpstr>Rodzaje i techniki narracji – ciąg dalszy</vt:lpstr>
      <vt:lpstr>Systemy dialogowe</vt:lpstr>
      <vt:lpstr>Sztuczna inteligencja do tworzenia narracji</vt:lpstr>
      <vt:lpstr>Przykłady wykorzystania AI</vt:lpstr>
      <vt:lpstr>Duże modele językowe (LLM)</vt:lpstr>
      <vt:lpstr>Wpływ narracji na zaangażowanie gracza</vt:lpstr>
      <vt:lpstr>Mierzenie zaangażowania gracza</vt:lpstr>
      <vt:lpstr>Projekt eksperymentu – prototyp gry</vt:lpstr>
      <vt:lpstr>Planowany eksperyment</vt:lpstr>
      <vt:lpstr>Harmonogram prac</vt:lpstr>
      <vt:lpstr>Harmonogram prac - ciąg dalszy</vt:lpstr>
      <vt:lpstr>Literatura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>Kajetan Pynka (254495)</cp:lastModifiedBy>
  <cp:revision>171</cp:revision>
  <dcterms:created xsi:type="dcterms:W3CDTF">2024-03-11T11:40:46Z</dcterms:created>
  <dcterms:modified xsi:type="dcterms:W3CDTF">2024-03-12T17:44:56Z</dcterms:modified>
</cp:coreProperties>
</file>