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E0130-7768-E759-9E88-0CE47FCA46A8}" v="473" dt="2024-03-11T12:14:02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8396C-ABAC-4BA4-94EF-42561EB088F0}" type="datetimeFigureOut">
              <a:t>11.03.2024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69B06-4BC3-4E03-9360-64E433935D3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76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l-PL" dirty="0"/>
              <a:t>Narracja i immersyjne doświadczenia w grach wideo stają się coraz ważniejsze dla graczy. Jednak tworzenie angażujących i spójnych historii pozostaje wyzwaniem dla deweloperów gier. 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l-PL" dirty="0"/>
              <a:t>Wykorzystanie zaawansowanych technologii, takich jak duże modele językowe (LLM), może potencjalnie rozwiązać te problemy i podnieść jakość narracji w grach.</a:t>
            </a:r>
            <a:endParaRPr lang="pl-PL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037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GIGA TODO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82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19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9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9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7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9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>
                <a:latin typeface="Arial"/>
                <a:cs typeface="Arial"/>
              </a:rPr>
              <a:t>Badanie wykorzystania sztucznej inteligencji w procesie tworzenia dostosowującej się do użytkownika narracji w grach komputerowych</a:t>
            </a:r>
            <a:endParaRPr lang="pl-PL" sz="3600"/>
          </a:p>
          <a:p>
            <a:pPr>
              <a:lnSpc>
                <a:spcPct val="90000"/>
              </a:lnSpc>
            </a:pPr>
            <a:br>
              <a:rPr lang="en-US" sz="3600"/>
            </a:br>
            <a:endParaRPr lang="en-US" sz="36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200">
                <a:ea typeface="Calibri"/>
                <a:cs typeface="Calibri"/>
              </a:rPr>
              <a:t>Kajetan Pynka, 254495</a:t>
            </a:r>
            <a:endParaRPr lang="pl-PL" sz="2200"/>
          </a:p>
        </p:txBody>
      </p:sp>
      <p:grpSp>
        <p:nvGrpSpPr>
          <p:cNvPr id="79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A0213-84EE-8CC0-E91C-04867C99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Metodologia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E0A635-050A-AD16-30E9-FE63ECEE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59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201B6B-B020-92C5-BA4E-48C5B9F3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Metodologia - ciąg dalszy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BA2A07-B62E-AF1A-94AE-D04C8381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03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7356B0-FE55-21FE-AB0E-45FC1FAB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Planowany eksperyment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1E3469-F8C5-9898-5BD6-41A94209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11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7DD5F83-CACD-F92A-1811-FDE0D635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Harmonogram prac</a:t>
            </a:r>
            <a:endParaRPr lang="pl-PL"/>
          </a:p>
        </p:txBody>
      </p:sp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B376C7-86EE-631B-861C-EB1B6211DC6B}"/>
              </a:ext>
            </a:extLst>
          </p:cNvPr>
          <p:cNvSpPr>
            <a:spLocks/>
          </p:cNvSpPr>
          <p:nvPr/>
        </p:nvSpPr>
        <p:spPr>
          <a:xfrm>
            <a:off x="622541" y="1907991"/>
            <a:ext cx="4954931" cy="4276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49808">
              <a:spcAft>
                <a:spcPts val="600"/>
              </a:spcAft>
            </a:pPr>
            <a:r>
              <a:rPr lang="pl-PL" sz="1450" b="1" kern="1200" dirty="0">
                <a:latin typeface="+mn-lt"/>
                <a:ea typeface="+mn-lt"/>
                <a:cs typeface="+mn-lt"/>
              </a:rPr>
              <a:t>Tydzień 1:</a:t>
            </a:r>
            <a:endParaRPr lang="pl-PL" sz="1450" b="1" kern="1200" dirty="0">
              <a:latin typeface="+mn-lt"/>
              <a:ea typeface="+mn-ea"/>
              <a:cs typeface="Arial"/>
            </a:endParaRPr>
          </a:p>
          <a:p>
            <a:pPr marL="285750" indent="-285750" defTabSz="749808">
              <a:spcAft>
                <a:spcPts val="600"/>
              </a:spcAft>
              <a:buFont typeface="Arial"/>
              <a:buChar char="•"/>
            </a:pPr>
            <a:r>
              <a:rPr lang="pl-PL" sz="147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Przeglądanie oznaczonych artykułów i przypisanie ich w odpowiednie sekcje lub tematy.  </a:t>
            </a:r>
            <a:endParaRPr lang="pl-PL" sz="1476" kern="1200">
              <a:solidFill>
                <a:schemeClr val="tx1"/>
              </a:solidFill>
              <a:latin typeface="+mn-lt"/>
              <a:cs typeface="Arial"/>
            </a:endParaRPr>
          </a:p>
          <a:p>
            <a:pPr marL="285750" indent="-285750" defTabSz="749808">
              <a:spcAft>
                <a:spcPts val="600"/>
              </a:spcAft>
              <a:buFont typeface="Arial"/>
              <a:buChar char="•"/>
            </a:pPr>
            <a:r>
              <a:rPr lang="pl-PL" sz="147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Rozpoczęcie pisania wstępu przeglądu literatury - narracja w grach.</a:t>
            </a:r>
            <a:endParaRPr lang="pl-PL" sz="1476" kern="1200">
              <a:solidFill>
                <a:schemeClr val="tx1"/>
              </a:solidFill>
              <a:latin typeface="+mn-lt"/>
              <a:cs typeface="Arial"/>
            </a:endParaRPr>
          </a:p>
          <a:p>
            <a:pPr defTabSz="749808">
              <a:spcAft>
                <a:spcPts val="600"/>
              </a:spcAft>
            </a:pPr>
            <a:r>
              <a:rPr lang="pl-PL" sz="1450" b="1" kern="1200" dirty="0">
                <a:latin typeface="+mn-lt"/>
                <a:ea typeface="+mn-lt"/>
                <a:cs typeface="+mn-lt"/>
              </a:rPr>
              <a:t>Tydzień 2:</a:t>
            </a:r>
            <a:r>
              <a:rPr lang="pl-PL" sz="1450" kern="1200" dirty="0">
                <a:latin typeface="+mn-lt"/>
                <a:ea typeface="+mn-lt"/>
                <a:cs typeface="+mn-lt"/>
              </a:rPr>
              <a:t>  </a:t>
            </a:r>
          </a:p>
          <a:p>
            <a:pPr marL="285750" indent="-285750" defTabSz="749808">
              <a:spcAft>
                <a:spcPts val="600"/>
              </a:spcAft>
              <a:buFont typeface="Arial"/>
              <a:buChar char="•"/>
            </a:pPr>
            <a:r>
              <a:rPr lang="pl-PL" sz="1476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Kontynuowanie pracy nad przeglądem literatury - narracja w grach.</a:t>
            </a:r>
            <a:endParaRPr lang="pl-PL" sz="1476" kern="120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285750" indent="-285750" defTabSz="749808">
              <a:spcAft>
                <a:spcPts val="600"/>
              </a:spcAft>
              <a:buFont typeface="Arial"/>
              <a:buChar char="•"/>
            </a:pPr>
            <a:r>
              <a:rPr lang="pl-PL" sz="1476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Opracowanie szczegółowego planu eksperymentu wraz z pytaniami badawczymi, hipotezami i projektem eksperymentalnym.</a:t>
            </a:r>
            <a:endParaRPr lang="pl-PL" sz="1476" kern="1200" dirty="0">
              <a:solidFill>
                <a:schemeClr val="tx1"/>
              </a:solidFill>
              <a:latin typeface="+mn-lt"/>
              <a:cs typeface="Arial"/>
            </a:endParaRPr>
          </a:p>
          <a:p>
            <a:pPr defTabSz="749808">
              <a:spcAft>
                <a:spcPts val="600"/>
              </a:spcAft>
            </a:pPr>
            <a:r>
              <a:rPr lang="pl-PL" sz="1476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Tydzień 3:</a:t>
            </a:r>
            <a:endParaRPr lang="pl-PL" sz="1476" b="1" kern="1200" dirty="0">
              <a:solidFill>
                <a:schemeClr val="tx1"/>
              </a:solidFill>
              <a:latin typeface="+mn-lt"/>
              <a:ea typeface="+mn-ea"/>
              <a:cs typeface="Arial"/>
            </a:endParaRPr>
          </a:p>
          <a:p>
            <a:pPr marL="285750" indent="-285750" defTabSz="749808">
              <a:spcAft>
                <a:spcPts val="600"/>
              </a:spcAft>
              <a:buFont typeface="Arial"/>
              <a:buChar char="•"/>
            </a:pPr>
            <a:r>
              <a:rPr lang="pl-PL" sz="1476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Finalizacja przeglądu literatury - narracja w grach.</a:t>
            </a:r>
            <a:endParaRPr lang="pl-PL" sz="1476" kern="120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285750" indent="-285750" defTabSz="749808">
              <a:spcAft>
                <a:spcPts val="600"/>
              </a:spcAft>
              <a:buFont typeface="Arial"/>
              <a:buChar char="•"/>
            </a:pPr>
            <a:r>
              <a:rPr lang="pl-PL" sz="1476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Rozpoczęcie pisania przeglądu literatury - zaangażowanie gracza.  </a:t>
            </a:r>
            <a:endParaRPr lang="pl-PL" sz="1476" kern="1200" dirty="0">
              <a:solidFill>
                <a:schemeClr val="tx1"/>
              </a:solidFill>
              <a:latin typeface="+mn-lt"/>
              <a:cs typeface="Arial"/>
            </a:endParaRPr>
          </a:p>
          <a:p>
            <a:pPr defTabSz="749808">
              <a:spcAft>
                <a:spcPts val="600"/>
              </a:spcAft>
            </a:pPr>
            <a:endParaRPr lang="pl-PL" sz="1476" b="1" kern="1200">
              <a:solidFill>
                <a:schemeClr val="tx1"/>
              </a:solidFill>
              <a:latin typeface="+mn-lt"/>
              <a:ea typeface="+mn-ea"/>
              <a:cs typeface="Arial"/>
            </a:endParaRPr>
          </a:p>
          <a:p>
            <a:pPr defTabSz="749808">
              <a:spcAft>
                <a:spcPts val="600"/>
              </a:spcAft>
            </a:pPr>
            <a:endParaRPr lang="pl-PL" sz="14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A1712CE-FB30-2901-CB97-3D3375C67BD3}"/>
              </a:ext>
            </a:extLst>
          </p:cNvPr>
          <p:cNvSpPr txBox="1"/>
          <p:nvPr/>
        </p:nvSpPr>
        <p:spPr>
          <a:xfrm>
            <a:off x="6158383" y="1906912"/>
            <a:ext cx="6031698" cy="3736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9808">
              <a:lnSpc>
                <a:spcPct val="110000"/>
              </a:lnSpc>
              <a:spcBef>
                <a:spcPts val="820"/>
              </a:spcBef>
            </a:pPr>
            <a:r>
              <a:rPr lang="pl-PL" sz="1450" b="1" kern="1200" dirty="0">
                <a:latin typeface="+mn-lt"/>
                <a:ea typeface="+mn-ea"/>
                <a:cs typeface="Arial"/>
              </a:rPr>
              <a:t>Tydzień 4:</a:t>
            </a:r>
            <a:endParaRPr lang="pl-PL" sz="1450" kern="1200" dirty="0">
              <a:latin typeface="+mn-lt"/>
              <a:cs typeface="Arial"/>
            </a:endParaRPr>
          </a:p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pl-PL" sz="1450" kern="1200" dirty="0">
                <a:latin typeface="+mn-lt"/>
                <a:ea typeface="+mn-ea"/>
                <a:cs typeface="Arial"/>
              </a:rPr>
              <a:t>Kontynuowanie pisania przeglądu literatury - zaangażowanie gracza.</a:t>
            </a:r>
            <a:endParaRPr lang="pl-PL" sz="1450" kern="1200" dirty="0">
              <a:latin typeface="+mn-lt"/>
              <a:cs typeface="Arial"/>
            </a:endParaRPr>
          </a:p>
          <a:p>
            <a:pPr defTabSz="749808">
              <a:lnSpc>
                <a:spcPct val="110000"/>
              </a:lnSpc>
              <a:spcBef>
                <a:spcPts val="820"/>
              </a:spcBef>
            </a:pPr>
            <a:r>
              <a:rPr lang="pl-PL" sz="1450" b="1" kern="1200" dirty="0">
                <a:latin typeface="+mn-lt"/>
                <a:ea typeface="+mn-ea"/>
                <a:cs typeface="Arial"/>
              </a:rPr>
              <a:t>Tydzień 5</a:t>
            </a:r>
            <a:r>
              <a:rPr lang="pl-PL" sz="1450" kern="1200" dirty="0">
                <a:latin typeface="+mn-lt"/>
                <a:ea typeface="+mn-ea"/>
                <a:cs typeface="Arial"/>
              </a:rPr>
              <a:t>: </a:t>
            </a:r>
            <a:endParaRPr lang="pl-PL" sz="1450" kern="1200" dirty="0">
              <a:latin typeface="+mn-lt"/>
              <a:cs typeface="Arial"/>
            </a:endParaRPr>
          </a:p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pl-PL" sz="1450" kern="1200" dirty="0">
                <a:latin typeface="+mn-lt"/>
                <a:ea typeface="+mn-ea"/>
                <a:cs typeface="Arial"/>
              </a:rPr>
              <a:t>Zakończenie pisania przeglądu literatury - zaangażowanie gracza.</a:t>
            </a:r>
            <a:endParaRPr lang="pl-PL" sz="1450" kern="1200" dirty="0">
              <a:latin typeface="+mn-lt"/>
              <a:cs typeface="Arial"/>
            </a:endParaRPr>
          </a:p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pl-PL" sz="1450" kern="1200" dirty="0">
                <a:latin typeface="+mn-lt"/>
                <a:ea typeface="+mn-ea"/>
                <a:cs typeface="Arial"/>
              </a:rPr>
              <a:t>Pisanie sekcji metodologii z opisem zaplanowanego projektu eksperymentalnego i procedur.</a:t>
            </a:r>
            <a:endParaRPr lang="pl-PL" sz="1450" kern="1200" dirty="0">
              <a:latin typeface="+mn-lt"/>
              <a:cs typeface="Arial"/>
            </a:endParaRPr>
          </a:p>
          <a:p>
            <a:pPr defTabSz="749808">
              <a:lnSpc>
                <a:spcPct val="110000"/>
              </a:lnSpc>
              <a:spcBef>
                <a:spcPts val="820"/>
              </a:spcBef>
            </a:pPr>
            <a:r>
              <a:rPr lang="pl-PL" sz="1450" b="1" kern="1200" dirty="0">
                <a:latin typeface="+mn-lt"/>
                <a:ea typeface="+mn-ea"/>
                <a:cs typeface="Arial"/>
              </a:rPr>
              <a:t>Tydzień 6:</a:t>
            </a:r>
            <a:endParaRPr lang="pl-PL" sz="1450" kern="1200" dirty="0">
              <a:latin typeface="+mn-lt"/>
              <a:cs typeface="Arial"/>
            </a:endParaRPr>
          </a:p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pl-PL" sz="1450" kern="1200" dirty="0">
                <a:latin typeface="+mn-lt"/>
                <a:ea typeface="+mn-ea"/>
                <a:cs typeface="Arial"/>
              </a:rPr>
              <a:t>Przygotowanie materiałów do eksperymentu, jak instrukcje, formularze zgody, kwestionariusze.</a:t>
            </a:r>
            <a:endParaRPr lang="pl-PL" sz="1450" kern="1200" dirty="0">
              <a:latin typeface="+mn-lt"/>
              <a:cs typeface="Arial"/>
            </a:endParaRPr>
          </a:p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pl-PL" sz="1450" kern="1200" dirty="0">
                <a:latin typeface="+mn-lt"/>
                <a:ea typeface="+mn-ea"/>
                <a:cs typeface="Arial"/>
              </a:rPr>
              <a:t>Uzyskanie wymaganej zgody lub zezwolenia na przeprowadzenie eksperymentu (jeśli jest takowa wymagana).</a:t>
            </a:r>
            <a:endParaRPr lang="pl-PL" sz="145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85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33C6F2B0-D378-CACA-14FD-B56751B1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Harmonogram prac - ciąg dalszy</a:t>
            </a:r>
            <a:endParaRPr lang="pl-PL"/>
          </a:p>
        </p:txBody>
      </p:sp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5B72E8-C0D2-CE63-9B6D-568539F18FFF}"/>
              </a:ext>
            </a:extLst>
          </p:cNvPr>
          <p:cNvSpPr>
            <a:spLocks/>
          </p:cNvSpPr>
          <p:nvPr/>
        </p:nvSpPr>
        <p:spPr>
          <a:xfrm>
            <a:off x="626855" y="1532071"/>
            <a:ext cx="4776780" cy="5159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786384">
              <a:spcAft>
                <a:spcPts val="600"/>
              </a:spcAft>
            </a:pPr>
            <a:r>
              <a:rPr lang="pl-PL" sz="1400" b="1" kern="1200" dirty="0">
                <a:latin typeface="+mn-lt"/>
                <a:ea typeface="+mn-ea"/>
                <a:cs typeface="Arial"/>
              </a:rPr>
              <a:t>Tydzień 7:</a:t>
            </a:r>
            <a:endParaRPr lang="en-US" sz="1400" b="1" kern="1200">
              <a:latin typeface="+mn-lt"/>
              <a:cs typeface="Arial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pl-PL" sz="1400" kern="1200" dirty="0">
                <a:latin typeface="+mn-lt"/>
                <a:ea typeface="+mn-ea"/>
                <a:cs typeface="Arial"/>
              </a:rPr>
              <a:t>Przeprowadzenie pilotażowego eksperymentu na małej grupie.</a:t>
            </a:r>
            <a:endParaRPr lang="pl-PL" sz="1400" kern="1200">
              <a:latin typeface="+mn-lt"/>
              <a:cs typeface="Arial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pl-PL" sz="1400" kern="1200" dirty="0">
                <a:latin typeface="+mn-lt"/>
                <a:ea typeface="+mn-ea"/>
                <a:cs typeface="Arial"/>
              </a:rPr>
              <a:t>Dopracowanie procedury i materiałów w oparciu o informacje zwrotne z pilotażu.</a:t>
            </a:r>
            <a:endParaRPr lang="pl-PL" sz="1400" kern="1200">
              <a:latin typeface="+mn-lt"/>
              <a:cs typeface="Arial"/>
            </a:endParaRPr>
          </a:p>
          <a:p>
            <a:pPr defTabSz="786384">
              <a:spcAft>
                <a:spcPts val="600"/>
              </a:spcAft>
            </a:pPr>
            <a:r>
              <a:rPr lang="pl-PL" sz="1400" b="1" kern="1200" dirty="0">
                <a:latin typeface="+mn-lt"/>
                <a:ea typeface="+mn-ea"/>
                <a:cs typeface="Arial"/>
              </a:rPr>
              <a:t>Tydzień 8-9</a:t>
            </a:r>
            <a:r>
              <a:rPr lang="pl-PL" sz="1400" kern="1200" dirty="0">
                <a:latin typeface="+mn-lt"/>
                <a:ea typeface="+mn-ea"/>
                <a:cs typeface="Arial"/>
              </a:rPr>
              <a:t>:</a:t>
            </a:r>
            <a:endParaRPr lang="pl-PL" sz="1400" kern="1200">
              <a:latin typeface="+mn-lt"/>
              <a:cs typeface="Arial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pl-PL" sz="1400" kern="1200" dirty="0">
                <a:latin typeface="+mn-lt"/>
                <a:ea typeface="+mn-ea"/>
                <a:cs typeface="Arial"/>
              </a:rPr>
              <a:t>Przeprowadzenie eksperymentu, zbieranie danych eksperymentalnych</a:t>
            </a:r>
            <a:endParaRPr lang="pl-PL" sz="1400" kern="1200">
              <a:latin typeface="+mn-lt"/>
              <a:cs typeface="Arial"/>
            </a:endParaRPr>
          </a:p>
          <a:p>
            <a:pPr defTabSz="786384">
              <a:spcAft>
                <a:spcPts val="600"/>
              </a:spcAft>
            </a:pPr>
            <a:r>
              <a:rPr lang="pl-PL" sz="1400" b="1" kern="1200" dirty="0">
                <a:latin typeface="+mn-lt"/>
                <a:ea typeface="+mn-ea"/>
                <a:cs typeface="Arial"/>
              </a:rPr>
              <a:t>Tydzień 10:</a:t>
            </a:r>
            <a:endParaRPr lang="pl-PL" sz="1400" b="1" kern="1200">
              <a:latin typeface="+mn-lt"/>
              <a:cs typeface="Arial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pl-PL" sz="1400" kern="1200" dirty="0">
                <a:latin typeface="+mn-lt"/>
                <a:ea typeface="+mn-ea"/>
                <a:cs typeface="Arial"/>
              </a:rPr>
              <a:t>Rozpoczęcie analizy i interpretacja wyników.</a:t>
            </a:r>
            <a:endParaRPr lang="pl-PL" sz="1400" b="1" kern="1200" dirty="0">
              <a:latin typeface="+mn-lt"/>
              <a:cs typeface="Arial"/>
            </a:endParaRPr>
          </a:p>
          <a:p>
            <a:pPr defTabSz="786384">
              <a:spcAft>
                <a:spcPts val="600"/>
              </a:spcAft>
            </a:pPr>
            <a:r>
              <a:rPr lang="pl-PL" sz="1400" b="1" kern="1200" dirty="0">
                <a:latin typeface="+mn-lt"/>
                <a:ea typeface="+mn-ea"/>
                <a:cs typeface="Arial"/>
              </a:rPr>
              <a:t>Tydzień 11:</a:t>
            </a:r>
            <a:endParaRPr lang="pl-PL" sz="1400" b="1" kern="1200">
              <a:latin typeface="+mn-lt"/>
              <a:cs typeface="Arial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pl-PL" sz="1400" kern="1200" dirty="0">
                <a:latin typeface="+mn-lt"/>
                <a:ea typeface="+mn-ea"/>
                <a:cs typeface="Arial"/>
              </a:rPr>
              <a:t>Finalizacja analizy i interpretacji wyników.</a:t>
            </a:r>
            <a:endParaRPr lang="pl-PL" sz="1400" kern="1200" dirty="0">
              <a:latin typeface="+mn-lt"/>
              <a:cs typeface="Arial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pl-PL" sz="1400" kern="1200" dirty="0">
                <a:latin typeface="+mn-lt"/>
                <a:ea typeface="+mn-ea"/>
                <a:cs typeface="Arial"/>
              </a:rPr>
              <a:t>Napisanie sekcji wyników z ustaleniami z eksperymentu.</a:t>
            </a:r>
            <a:endParaRPr lang="pl-PL" sz="1400" kern="1200" dirty="0">
              <a:latin typeface="+mn-lt"/>
              <a:cs typeface="Arial"/>
            </a:endParaRPr>
          </a:p>
          <a:p>
            <a:pPr defTabSz="786384">
              <a:spcAft>
                <a:spcPts val="600"/>
              </a:spcAft>
            </a:pPr>
            <a:r>
              <a:rPr lang="pl-PL" sz="1400" b="1" kern="1200" dirty="0">
                <a:latin typeface="+mn-lt"/>
                <a:ea typeface="+mn-ea"/>
                <a:cs typeface="Arial"/>
              </a:rPr>
              <a:t>Tydzień 12:</a:t>
            </a:r>
            <a:endParaRPr lang="pl-PL" sz="1400" b="1" kern="1200" dirty="0">
              <a:latin typeface="+mn-lt"/>
              <a:cs typeface="Arial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pl-PL" sz="1400" kern="1200" dirty="0">
                <a:latin typeface="+mn-lt"/>
                <a:ea typeface="+mn-ea"/>
                <a:cs typeface="Arial"/>
              </a:rPr>
              <a:t>Napisanie sekcji dyskusji z interpretacją wyników.</a:t>
            </a:r>
            <a:endParaRPr lang="pl-PL" sz="1400" kern="1200" dirty="0">
              <a:latin typeface="+mn-lt"/>
              <a:cs typeface="Arial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pl-PL" sz="1400" kern="1200" dirty="0">
                <a:latin typeface="+mn-lt"/>
                <a:ea typeface="+mn-ea"/>
                <a:cs typeface="Arial"/>
              </a:rPr>
              <a:t>Dopracowanie przeglądu literatury i metodologii.</a:t>
            </a:r>
            <a:endParaRPr lang="pl-PL" sz="1400" kern="1200" dirty="0">
              <a:latin typeface="+mn-lt"/>
              <a:cs typeface="Arial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pl-PL" sz="1400" kern="1200" dirty="0">
                <a:latin typeface="+mn-lt"/>
                <a:ea typeface="+mn-ea"/>
                <a:cs typeface="Arial"/>
              </a:rPr>
              <a:t>Napisanie wstępu pracy.</a:t>
            </a:r>
            <a:endParaRPr lang="pl-PL" sz="1400" dirty="0">
              <a:cs typeface="Arial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D47CF2E-4BBF-AADD-7FFB-21587E71BDB6}"/>
              </a:ext>
            </a:extLst>
          </p:cNvPr>
          <p:cNvSpPr txBox="1"/>
          <p:nvPr/>
        </p:nvSpPr>
        <p:spPr>
          <a:xfrm>
            <a:off x="5769281" y="1534807"/>
            <a:ext cx="5085525" cy="4412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86384">
              <a:lnSpc>
                <a:spcPct val="110000"/>
              </a:lnSpc>
              <a:spcBef>
                <a:spcPts val="860"/>
              </a:spcBef>
              <a:spcAft>
                <a:spcPts val="600"/>
              </a:spcAft>
            </a:pPr>
            <a:r>
              <a:rPr lang="pl-PL" sz="1400" b="1" dirty="0">
                <a:cs typeface="Arial"/>
              </a:rPr>
              <a:t>Tydzień 13:</a:t>
            </a:r>
          </a:p>
          <a:p>
            <a:pPr indent="-245745" defTabSz="786384">
              <a:lnSpc>
                <a:spcPct val="110000"/>
              </a:lnSpc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Napisanie wniosków i sekcji o przyszłych udoskonaleniach.</a:t>
            </a:r>
          </a:p>
          <a:p>
            <a:pPr indent="-245745" defTabSz="786384">
              <a:lnSpc>
                <a:spcPct val="110000"/>
              </a:lnSpc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Sprawdzenie i przeredagowanie całej pracy.</a:t>
            </a:r>
          </a:p>
          <a:p>
            <a:pPr defTabSz="786384">
              <a:lnSpc>
                <a:spcPct val="110000"/>
              </a:lnSpc>
              <a:spcBef>
                <a:spcPts val="860"/>
              </a:spcBef>
              <a:spcAft>
                <a:spcPts val="600"/>
              </a:spcAft>
            </a:pPr>
            <a:r>
              <a:rPr lang="pl-PL" sz="1400" b="1" dirty="0">
                <a:cs typeface="Arial"/>
              </a:rPr>
              <a:t>Tydzień 14: </a:t>
            </a:r>
          </a:p>
          <a:p>
            <a:pPr indent="-245745" defTabSz="786384">
              <a:lnSpc>
                <a:spcPct val="110000"/>
              </a:lnSpc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Finalne formatowanie i cytowanie wg wytycznych uczelni.</a:t>
            </a:r>
          </a:p>
          <a:p>
            <a:pPr indent="-245745" defTabSz="786384">
              <a:lnSpc>
                <a:spcPct val="110000"/>
              </a:lnSpc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Złożenie pracy do recenzji i przygotowanie do obrony obronę.</a:t>
            </a:r>
          </a:p>
          <a:p>
            <a:pPr defTabSz="786384">
              <a:lnSpc>
                <a:spcPct val="110000"/>
              </a:lnSpc>
              <a:spcBef>
                <a:spcPts val="860"/>
              </a:spcBef>
              <a:spcAft>
                <a:spcPts val="600"/>
              </a:spcAft>
            </a:pPr>
            <a:r>
              <a:rPr lang="pl-PL" sz="1400" b="1" dirty="0">
                <a:cs typeface="Arial"/>
              </a:rPr>
              <a:t>Tydzień 15:</a:t>
            </a:r>
            <a:endParaRPr lang="pl-PL" sz="1400" b="1">
              <a:cs typeface="Arial"/>
            </a:endParaRPr>
          </a:p>
          <a:p>
            <a:pPr indent="-245745" defTabSz="786384">
              <a:lnSpc>
                <a:spcPct val="110000"/>
              </a:lnSpc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Uwzględniając uwagi ostateczne poprawki pracy. </a:t>
            </a:r>
          </a:p>
          <a:p>
            <a:pPr indent="-245745" defTabSz="786384">
              <a:lnSpc>
                <a:spcPct val="110000"/>
              </a:lnSpc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Złożenie ostatecznej wersji pracy.</a:t>
            </a:r>
          </a:p>
          <a:p>
            <a:pPr indent="-245745" defTabSz="786384">
              <a:lnSpc>
                <a:spcPct val="110000"/>
              </a:lnSpc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Przygotowanie do obrony</a:t>
            </a:r>
            <a:endParaRPr lang="pl-PL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23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FB677B-F4A5-4C98-9826-5025E09C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9B24FE-693E-50B7-C35F-8FFEB8D7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63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AD3DCA9-A304-88E8-9C49-D31A4FD1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Dziękuję za uwagę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00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5BF039-F4BF-38B7-853E-DE99F1D6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treści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224593-35C1-1D97-59ED-C0D4FDA1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78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ABD56F-458A-7FE3-2877-A789B169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Motywacja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8E73E8-E28B-209A-B8EE-777978A4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504020202020204" pitchFamily="34" charset="0"/>
              <a:buChar char="•"/>
            </a:pPr>
            <a:r>
              <a:rPr lang="pl-PL" dirty="0">
                <a:ea typeface="+mn-lt"/>
                <a:cs typeface="+mn-lt"/>
              </a:rPr>
              <a:t>Narracja i immersyjne doświadczenia w grach wideo stają się coraz ważniejsze dla graczy. Jednak tworzenie angażujących i spójnych historii pozostaje wyzwaniem dla deweloperów gier. Wykorzystanie zaawansowanych technologii, takich jak duże modele językowe (LLM), może potencjalnie rozwiązać te problemy i podnieść jakość narracji w grach.</a:t>
            </a:r>
            <a:endParaRPr lang="pl-P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14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53C1B-2987-6F99-BFED-B76285A4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kluczowych pojęć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02F410-C367-C496-CBEE-B8C3CBA2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504020202020204" pitchFamily="34" charset="0"/>
              <a:buChar char="•"/>
            </a:pPr>
            <a:r>
              <a:rPr lang="pl-PL" dirty="0">
                <a:ea typeface="+mn-lt"/>
                <a:cs typeface="+mn-lt"/>
              </a:rPr>
              <a:t>Narracja w grach: sposób prezentowania fabuły, wydarzeń i postaci w grze wideo, mający na celu zwiększenie zaangażowania i immersji gracza.</a:t>
            </a:r>
            <a:endParaRPr lang="pl-PL" dirty="0">
              <a:cs typeface="Arial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pl-PL" dirty="0">
                <a:ea typeface="+mn-lt"/>
                <a:cs typeface="+mn-lt"/>
              </a:rPr>
              <a:t>Duże modele językowe (LLM): zaawansowane systemy sztucznej inteligencji zdolne do generowania spójnych i kontekstowych odpowiedzi językowych na podstawie olbrzymich zbiorów danych treningowych.</a:t>
            </a:r>
            <a:endParaRPr lang="pl-P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14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AB0CA4-A630-6AF5-BD05-AEB2F16F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teza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03A2DF-37A9-458A-F027-C0292396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Celem tej pracy jest zbadanie, w jaki sposób włączenie dużych modeli językowych (LLM) do gry typu </a:t>
            </a:r>
            <a:r>
              <a:rPr lang="pl-PL" dirty="0" err="1">
                <a:ea typeface="+mn-lt"/>
                <a:cs typeface="+mn-lt"/>
              </a:rPr>
              <a:t>visual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novel</a:t>
            </a:r>
            <a:r>
              <a:rPr lang="pl-PL" dirty="0">
                <a:ea typeface="+mn-lt"/>
                <a:cs typeface="+mn-lt"/>
              </a:rPr>
              <a:t> może zwiększyć immersję narracyjną i zaangażowanie gracza. Główną tezą jest, że interaktywne dialogi generowane przez LLM zapewnią bardziej spójną i dostosowaną do gracza narrację w porównaniu z wcześniej zdefiniowanymi dialogami, co przełoży się na większe zaangażowanie i satysfakcję z gry.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593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07C896-CB20-2D0D-C8DA-9AB3739F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Narracja w grach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5DCEB6-98C8-EC24-EBA4-08558E68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99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EAEC94-0232-A93B-1A76-C0F092D4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Narracja w grach - ciąg dalszy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E18E81-3537-00E8-1255-B4DB17B5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17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0984F9-6217-CC96-819E-AB02564B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Zaangażowanie gracza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946D15-CB0C-3B72-57EC-A5DB075C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48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A8F6E-2EA6-3036-8281-5C865879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koncepcje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1AC806-5A26-1442-09E0-13FD3A65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7324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B"/>
      </a:accent2>
      <a:accent3>
        <a:srgbClr val="43ACCC"/>
      </a:accent3>
      <a:accent4>
        <a:srgbClr val="32BBA2"/>
      </a:accent4>
      <a:accent5>
        <a:srgbClr val="41C476"/>
      </a:accent5>
      <a:accent6>
        <a:srgbClr val="33BB32"/>
      </a:accent6>
      <a:hlink>
        <a:srgbClr val="349E71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16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ExploreVTI</vt:lpstr>
      <vt:lpstr>Badanie wykorzystania sztucznej inteligencji w procesie tworzenia dostosowującej się do użytkownika narracji w grach komputerowych  </vt:lpstr>
      <vt:lpstr>Spis treści</vt:lpstr>
      <vt:lpstr>Motywacja</vt:lpstr>
      <vt:lpstr>Definicja kluczowych pojęć</vt:lpstr>
      <vt:lpstr>Cel i teza pracy</vt:lpstr>
      <vt:lpstr>Narracja w grach</vt:lpstr>
      <vt:lpstr>Narracja w grach - ciąg dalszy</vt:lpstr>
      <vt:lpstr>Zaangażowanie gracza</vt:lpstr>
      <vt:lpstr>Wstępne koncepcje</vt:lpstr>
      <vt:lpstr>Metodologia</vt:lpstr>
      <vt:lpstr>Metodologia - ciąg dalszy</vt:lpstr>
      <vt:lpstr>Planowany eksperyment</vt:lpstr>
      <vt:lpstr>Harmonogram prac</vt:lpstr>
      <vt:lpstr>Harmonogram prac - ciąg dalszy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140</cp:revision>
  <dcterms:created xsi:type="dcterms:W3CDTF">2024-03-11T11:40:46Z</dcterms:created>
  <dcterms:modified xsi:type="dcterms:W3CDTF">2024-03-11T12:15:39Z</dcterms:modified>
</cp:coreProperties>
</file>