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5" r:id="rId12"/>
    <p:sldId id="276" r:id="rId13"/>
    <p:sldId id="273" r:id="rId14"/>
    <p:sldId id="274" r:id="rId15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1680" autoAdjust="0"/>
  </p:normalViewPr>
  <p:slideViewPr>
    <p:cSldViewPr snapToObjects="1">
      <p:cViewPr varScale="1">
        <p:scale>
          <a:sx n="81" d="100"/>
          <a:sy n="81" d="100"/>
        </p:scale>
        <p:origin x="20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8E75C228-58C9-986B-ECA7-367E4172DE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3010214-FA22-FBBD-769E-B1FAAFE24D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A3AA4E3-0414-40B1-B278-767865CDA55B}" type="datetimeFigureOut">
              <a:rPr lang="pl-PL"/>
              <a:pPr>
                <a:defRPr/>
              </a:pPr>
              <a:t>25.05.2024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1DBB3BC-7889-0521-FF7D-3DE95F3E9C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A5201D9-2277-8ADD-158C-D4E2E91F13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4F926F3-4E6C-4ABC-AF70-42660C37085E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F3374733-4844-58DA-274F-56DAF6D0AB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BA171DD-E64C-3184-00B3-0318E54997C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7166030-88A2-486B-8675-46D6A2E8757A}" type="datetimeFigureOut">
              <a:rPr lang="pl-PL"/>
              <a:pPr>
                <a:defRPr/>
              </a:pPr>
              <a:t>25.05.2024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C9981946-19C0-8C21-B3C0-5E0C62A58D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FF1BC5AC-0324-772A-A90B-36D44F847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360D4BA-06B7-6B19-2230-ECEFCA8C6D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E1C9270-1A97-85BF-1E7C-34212719E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6D0BAD2-00FE-4C1B-9A35-55748BEDD6F3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>
                <a:effectLst/>
                <a:latin typeface="gg sans"/>
              </a:rPr>
              <a:t>Jakiegoś terminu się trzymać: fabuła, historia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0BAD2-00FE-4C1B-9A35-55748BEDD6F3}" type="slidenum">
              <a:rPr lang="pl-PL" altLang="pl-PL" smtClean="0"/>
              <a:pPr/>
              <a:t>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62061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C8C3BC"/>
                </a:solidFill>
                <a:effectLst/>
                <a:highlight>
                  <a:srgbClr val="181A1B"/>
                </a:highlight>
                <a:latin typeface="Helvetica Neue"/>
              </a:rPr>
              <a:t>Ren'Py</a:t>
            </a:r>
            <a:r>
              <a:rPr lang="en-US" b="0" i="0" dirty="0">
                <a:solidFill>
                  <a:srgbClr val="C8C3BC"/>
                </a:solidFill>
                <a:effectLst/>
                <a:highlight>
                  <a:srgbClr val="181A1B"/>
                </a:highlight>
                <a:latin typeface="Helvetica Neue"/>
              </a:rPr>
              <a:t> is a free and cross platform engine for digital storytelling</a:t>
            </a:r>
            <a:r>
              <a:rPr lang="pl-PL" b="0" i="0" dirty="0">
                <a:solidFill>
                  <a:srgbClr val="C8C3BC"/>
                </a:solidFill>
                <a:effectLst/>
                <a:highlight>
                  <a:srgbClr val="181A1B"/>
                </a:highlight>
                <a:latin typeface="Helvetica Neue"/>
              </a:rPr>
              <a:t>. </a:t>
            </a:r>
            <a:r>
              <a:rPr lang="en-US" b="0" i="0" dirty="0" err="1">
                <a:solidFill>
                  <a:srgbClr val="C8C3BC"/>
                </a:solidFill>
                <a:effectLst/>
                <a:highlight>
                  <a:srgbClr val="181A1B"/>
                </a:highlight>
                <a:latin typeface="Helvetica Neue"/>
              </a:rPr>
              <a:t>Ren'Py</a:t>
            </a:r>
            <a:r>
              <a:rPr lang="en-US" b="0" i="0" dirty="0">
                <a:solidFill>
                  <a:srgbClr val="C8C3BC"/>
                </a:solidFill>
                <a:effectLst/>
                <a:highlight>
                  <a:srgbClr val="181A1B"/>
                </a:highlight>
                <a:latin typeface="Helvetica Neue"/>
              </a:rPr>
              <a:t> is free to use with commercial and non-commercial games</a:t>
            </a:r>
            <a:r>
              <a:rPr lang="pl-PL" b="0" i="0" dirty="0">
                <a:solidFill>
                  <a:srgbClr val="C8C3BC"/>
                </a:solidFill>
                <a:effectLst/>
                <a:highlight>
                  <a:srgbClr val="181A1B"/>
                </a:highlight>
                <a:latin typeface="Helvetica Neue"/>
              </a:rPr>
              <a:t> + Open Source</a:t>
            </a:r>
            <a:endParaRPr lang="pl-PL" b="0" i="0" dirty="0">
              <a:effectLst/>
              <a:latin typeface="gg sans"/>
            </a:endParaRPr>
          </a:p>
          <a:p>
            <a:endParaRPr lang="pl-PL" b="0" i="0" dirty="0">
              <a:effectLst/>
              <a:latin typeface="gg sans"/>
            </a:endParaRPr>
          </a:p>
          <a:p>
            <a:r>
              <a:rPr lang="pl-PL" b="0" i="0" dirty="0">
                <a:effectLst/>
                <a:latin typeface="gg sans"/>
              </a:rPr>
              <a:t>Każda postać to inna sesja z LLM.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0BAD2-00FE-4C1B-9A35-55748BEDD6F3}" type="slidenum">
              <a:rPr lang="pl-PL" altLang="pl-PL" smtClean="0"/>
              <a:pPr/>
              <a:t>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906154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>
                <a:effectLst/>
                <a:latin typeface="gg sans"/>
              </a:rPr>
              <a:t>Uzasadnić że mało ludzi dlatego jest taki dziki A/B.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0BAD2-00FE-4C1B-9A35-55748BEDD6F3}" type="slidenum">
              <a:rPr lang="pl-PL" altLang="pl-PL" smtClean="0"/>
              <a:pPr/>
              <a:t>8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15795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ACC76CE0-41AB-88C0-A5B3-5ADA94C7E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ytuł 1">
            <a:extLst>
              <a:ext uri="{FF2B5EF4-FFF2-40B4-BE49-F238E27FC236}">
                <a16:creationId xmlns:a16="http://schemas.microsoft.com/office/drawing/2014/main" id="{0D4DFFFC-B416-F0CD-F2A7-D49B4822E40B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4" name="Obraz 5">
            <a:extLst>
              <a:ext uri="{FF2B5EF4-FFF2-40B4-BE49-F238E27FC236}">
                <a16:creationId xmlns:a16="http://schemas.microsoft.com/office/drawing/2014/main" id="{DF2E88F9-E6C0-1301-E4ED-BD8D3AC32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650394437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F7CD1BA7-C4F9-C135-1554-0B59E8B80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FCE7733D-4CBE-E193-DA37-AE0571DCB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ED9273F-F302-45D3-9364-3D84B2EAA4F5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5080655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29033FC8-7009-373B-687B-31275E425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Obraz 4">
            <a:extLst>
              <a:ext uri="{FF2B5EF4-FFF2-40B4-BE49-F238E27FC236}">
                <a16:creationId xmlns:a16="http://schemas.microsoft.com/office/drawing/2014/main" id="{A6CB295A-0733-1286-E69B-B2BA3E151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94244352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0CA164FD-5CD2-DF02-674E-221C248F8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A28E185C-755A-0FA4-25A8-CF749E818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FC93325-CCA4-40FD-B980-E6C0F773A49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849577534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CDD1EC86-AC09-1979-6209-0A92C7DA4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99C82AD7-4DCB-D8D2-11CC-DAB69BE69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EDBB821-AB31-403A-AE19-4D648BB4719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353673707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0B467B52-8CC4-DE9F-815E-1E41F77C6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4">
            <a:extLst>
              <a:ext uri="{FF2B5EF4-FFF2-40B4-BE49-F238E27FC236}">
                <a16:creationId xmlns:a16="http://schemas.microsoft.com/office/drawing/2014/main" id="{95BEA7A0-8434-0D2F-7313-2D4CCF542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0165462-AECA-4F38-8035-34E58BBB48C8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78310963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5229549E-DFC4-4127-902F-789FE6717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891BFFAD-0507-2966-2551-84FEF76D2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EF8924E-1230-4643-BAD4-16D8480E2D4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424680684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82C9608B-0DBB-2311-9D84-75AF6BD83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1210A6DA-C682-579E-858D-ED9486881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0912A06-0D2A-4457-9D79-7D3345DE063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416846932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21F86520-656E-F9A7-8EAC-C3312ECA8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4B578223-CCA2-2C4D-8B14-70C7245F1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F2EADF9-1760-46B9-AF35-989941AB0A1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718222921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F6349A7-2F44-0C0B-0891-22132369C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6ACCBDA-903A-5013-1D2A-EED54BCC8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EF67E31-BA53-4550-B2E2-92772EE72E7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6564087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FAF55054-3D4E-ABB7-40EC-783953561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6C6086A3-D6AA-9818-AEFC-F49B31094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1-4419-8188-2_6" TargetMode="External"/><Relationship Id="rId2" Type="http://schemas.openxmlformats.org/officeDocument/2006/relationships/hyperlink" Target="https://doi.org/10.1177/1555412010364982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ymbol zastępczy tekstu 2">
            <a:extLst>
              <a:ext uri="{FF2B5EF4-FFF2-40B4-BE49-F238E27FC236}">
                <a16:creationId xmlns:a16="http://schemas.microsoft.com/office/drawing/2014/main" id="{035B4A2F-5138-6D7B-AD97-69554E8B00DD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03350" y="115888"/>
            <a:ext cx="7615238" cy="2737048"/>
          </a:xfrm>
        </p:spPr>
        <p:txBody>
          <a:bodyPr/>
          <a:lstStyle/>
          <a:p>
            <a:r>
              <a:rPr lang="pl-PL" altLang="pl-PL" sz="4000" dirty="0"/>
              <a:t>Badanie wykorzystania sztucznej inteligencji w procesie tworzenia dostosowującej się do użytkownika narracji w grach komputerowych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DAF28CD-A742-C581-6A4E-01109C7206F8}"/>
              </a:ext>
            </a:extLst>
          </p:cNvPr>
          <p:cNvSpPr txBox="1"/>
          <p:nvPr/>
        </p:nvSpPr>
        <p:spPr>
          <a:xfrm>
            <a:off x="1403350" y="3059668"/>
            <a:ext cx="7615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Autor: Kajetan Pynka 254495</a:t>
            </a:r>
          </a:p>
          <a:p>
            <a:endParaRPr lang="pl-PL" dirty="0"/>
          </a:p>
          <a:p>
            <a:r>
              <a:rPr lang="pl-PL" dirty="0"/>
              <a:t>Promotor: dr Maciej Walczyński</a:t>
            </a:r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50345"/>
            <a:ext cx="8285163" cy="863600"/>
          </a:xfrm>
        </p:spPr>
        <p:txBody>
          <a:bodyPr/>
          <a:lstStyle/>
          <a:p>
            <a:r>
              <a:rPr lang="pl-PL" altLang="pl-PL" dirty="0"/>
              <a:t>Wyniki (1/2)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5B5D175-6B11-A1A5-0A85-54AB25F60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14" y="1605765"/>
            <a:ext cx="4067943" cy="250058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9646A32-81FD-9CCA-3A01-0BAA435ED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21" y="1743275"/>
            <a:ext cx="4283902" cy="222557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0710271-0551-C37D-0F75-315BCCFF3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813" y="4653136"/>
            <a:ext cx="3934374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2267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F0156DD-BCE8-6E46-7D68-9C1594F99F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A90AB3-669B-6AB7-04F4-0DFFC9EE7E6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D5CCAE7-5458-D3B6-740C-1452088F44B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Wyniki (2/2)</a:t>
            </a:r>
          </a:p>
        </p:txBody>
      </p:sp>
    </p:spTree>
    <p:extLst>
      <p:ext uri="{BB962C8B-B14F-4D97-AF65-F5344CB8AC3E}">
        <p14:creationId xmlns:p14="http://schemas.microsoft.com/office/powerpoint/2010/main" val="4091000658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1BA91DA-D27F-3FC6-7255-9FED183C55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7D59622-44C7-D2DC-AAE1-EB279E86573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37B7C2E-23E5-A56C-2C9A-F8265E1C3A8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1439142404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16E97E82-D7BB-B5FE-98DB-89A7676E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r>
              <a:rPr lang="pl-PL" altLang="pl-PL" dirty="0"/>
              <a:t>Replikacja badań na większą skalę z większą liczbą uczestników</a:t>
            </a:r>
          </a:p>
          <a:p>
            <a:r>
              <a:rPr lang="pl-PL" altLang="pl-PL" dirty="0"/>
              <a:t>Eksploracja innych gatunków gier poza badanym</a:t>
            </a:r>
          </a:p>
          <a:p>
            <a:r>
              <a:rPr lang="pl-PL" altLang="pl-PL" dirty="0"/>
              <a:t>Przetestowanie alternatywnych dużych modeli językowych</a:t>
            </a:r>
          </a:p>
          <a:p>
            <a:r>
              <a:rPr lang="pl-PL" altLang="pl-PL" dirty="0"/>
              <a:t>Ponowne badania w przyszłości po pojawieniu się nowszych, ulepszonych modeli</a:t>
            </a:r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24BCE178-53A9-C8A6-7497-3989A13687B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Kolejne kroki</a:t>
            </a:r>
          </a:p>
        </p:txBody>
      </p:sp>
    </p:spTree>
    <p:extLst>
      <p:ext uri="{BB962C8B-B14F-4D97-AF65-F5344CB8AC3E}">
        <p14:creationId xmlns:p14="http://schemas.microsoft.com/office/powerpoint/2010/main" val="1445641295"/>
      </p:ext>
    </p:extLst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16E97E82-D7BB-B5FE-98DB-89A7676E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r>
              <a:rPr lang="en-US" sz="2200" dirty="0"/>
              <a:t>Ip, B. (2011). Narrative Structures in Computer and Video Games: Part 1: Context, Definitions, and Initial Findings. Games and Culture, 6(2), 103-134. </a:t>
            </a:r>
            <a:r>
              <a:rPr lang="en-US" sz="2200" dirty="0">
                <a:hlinkClick r:id="rId2"/>
              </a:rPr>
              <a:t>https://doi.org/10.1177/1555412010364982</a:t>
            </a:r>
            <a:endParaRPr lang="pl-PL" sz="2200" dirty="0"/>
          </a:p>
          <a:p>
            <a:r>
              <a:rPr lang="pl-PL" sz="2200" dirty="0" err="1"/>
              <a:t>Riedl</a:t>
            </a:r>
            <a:r>
              <a:rPr lang="pl-PL" sz="2200" dirty="0"/>
              <a:t>, M., </a:t>
            </a:r>
            <a:r>
              <a:rPr lang="pl-PL" sz="2200" dirty="0" err="1"/>
              <a:t>Thue</a:t>
            </a:r>
            <a:r>
              <a:rPr lang="pl-PL" sz="2200" dirty="0"/>
              <a:t>, D., </a:t>
            </a:r>
            <a:r>
              <a:rPr lang="pl-PL" sz="2200" dirty="0" err="1"/>
              <a:t>Bulitko</a:t>
            </a:r>
            <a:r>
              <a:rPr lang="pl-PL" sz="2200" dirty="0"/>
              <a:t>, V. (2011). Game AI as </a:t>
            </a:r>
            <a:r>
              <a:rPr lang="pl-PL" sz="2200" dirty="0" err="1"/>
              <a:t>Storytelling</a:t>
            </a:r>
            <a:r>
              <a:rPr lang="pl-PL" sz="2200" dirty="0"/>
              <a:t>. In: </a:t>
            </a:r>
            <a:r>
              <a:rPr lang="pl-PL" sz="2200" dirty="0" err="1"/>
              <a:t>González-Calero</a:t>
            </a:r>
            <a:r>
              <a:rPr lang="pl-PL" sz="2200" dirty="0"/>
              <a:t>, P., </a:t>
            </a:r>
            <a:r>
              <a:rPr lang="pl-PL" sz="2200" dirty="0" err="1"/>
              <a:t>Gómez-Martín</a:t>
            </a:r>
            <a:r>
              <a:rPr lang="pl-PL" sz="2200" dirty="0"/>
              <a:t>, M. (</a:t>
            </a:r>
            <a:r>
              <a:rPr lang="pl-PL" sz="2200" dirty="0" err="1"/>
              <a:t>eds</a:t>
            </a:r>
            <a:r>
              <a:rPr lang="pl-PL" sz="2200" dirty="0"/>
              <a:t>) </a:t>
            </a:r>
            <a:r>
              <a:rPr lang="pl-PL" sz="2200" dirty="0" err="1"/>
              <a:t>Artificial</a:t>
            </a:r>
            <a:r>
              <a:rPr lang="pl-PL" sz="2200" dirty="0"/>
              <a:t> </a:t>
            </a:r>
            <a:r>
              <a:rPr lang="pl-PL" sz="2200" dirty="0" err="1"/>
              <a:t>Intelligence</a:t>
            </a:r>
            <a:r>
              <a:rPr lang="pl-PL" sz="2200" dirty="0"/>
              <a:t> for </a:t>
            </a:r>
            <a:r>
              <a:rPr lang="pl-PL" sz="2200" dirty="0" err="1"/>
              <a:t>Computer</a:t>
            </a:r>
            <a:r>
              <a:rPr lang="pl-PL" sz="2200" dirty="0"/>
              <a:t> Games. Springer, New York, NY. </a:t>
            </a:r>
            <a:r>
              <a:rPr lang="pl-PL" sz="2200" dirty="0">
                <a:hlinkClick r:id="rId3"/>
              </a:rPr>
              <a:t>https://doi.org/10.1007/978-1-4419-8188-2_6</a:t>
            </a:r>
            <a:endParaRPr lang="pl-PL" sz="2200" dirty="0"/>
          </a:p>
          <a:p>
            <a:r>
              <a:rPr lang="pl-PL" sz="2200" dirty="0" err="1"/>
              <a:t>Jeanne</a:t>
            </a:r>
            <a:r>
              <a:rPr lang="pl-PL" sz="2200" dirty="0"/>
              <a:t> H. </a:t>
            </a:r>
            <a:r>
              <a:rPr lang="pl-PL" sz="2200" dirty="0" err="1"/>
              <a:t>Brockmyer</a:t>
            </a:r>
            <a:r>
              <a:rPr lang="pl-PL" sz="2200" dirty="0"/>
              <a:t>, Christine M. Fox, Kathleen A. </a:t>
            </a:r>
            <a:r>
              <a:rPr lang="pl-PL" sz="2200" dirty="0" err="1"/>
              <a:t>Curtiss</a:t>
            </a:r>
            <a:r>
              <a:rPr lang="pl-PL" sz="2200" dirty="0"/>
              <a:t>, Evan </a:t>
            </a:r>
            <a:r>
              <a:rPr lang="pl-PL" sz="2200" dirty="0" err="1"/>
              <a:t>McBroom</a:t>
            </a:r>
            <a:r>
              <a:rPr lang="pl-PL" sz="2200" dirty="0"/>
              <a:t>, Kimberly M. </a:t>
            </a:r>
            <a:r>
              <a:rPr lang="pl-PL" sz="2200" dirty="0" err="1"/>
              <a:t>Burkhart</a:t>
            </a:r>
            <a:r>
              <a:rPr lang="pl-PL" sz="2200" dirty="0"/>
              <a:t>, </a:t>
            </a:r>
            <a:r>
              <a:rPr lang="pl-PL" sz="2200" dirty="0" err="1"/>
              <a:t>Jacquelyn</a:t>
            </a:r>
            <a:r>
              <a:rPr lang="pl-PL" sz="2200" dirty="0"/>
              <a:t> N. </a:t>
            </a:r>
            <a:r>
              <a:rPr lang="pl-PL" sz="2200" dirty="0" err="1"/>
              <a:t>Pidruzny</a:t>
            </a:r>
            <a:r>
              <a:rPr lang="pl-PL" sz="2200" dirty="0"/>
              <a:t>, The development of the Game Engagement </a:t>
            </a:r>
            <a:r>
              <a:rPr lang="pl-PL" sz="2200" dirty="0" err="1"/>
              <a:t>Questionnaire</a:t>
            </a:r>
            <a:r>
              <a:rPr lang="pl-PL" sz="2200" dirty="0"/>
              <a:t>: A </a:t>
            </a:r>
            <a:r>
              <a:rPr lang="pl-PL" sz="2200" dirty="0" err="1"/>
              <a:t>measure</a:t>
            </a:r>
            <a:r>
              <a:rPr lang="pl-PL" sz="2200" dirty="0"/>
              <a:t> of engagement in video </a:t>
            </a:r>
            <a:r>
              <a:rPr lang="pl-PL" sz="2200" dirty="0" err="1"/>
              <a:t>game-playing</a:t>
            </a:r>
            <a:r>
              <a:rPr lang="pl-PL" sz="2200" dirty="0"/>
              <a:t>, </a:t>
            </a:r>
            <a:r>
              <a:rPr lang="pl-PL" sz="2200" dirty="0" err="1"/>
              <a:t>Journal</a:t>
            </a:r>
            <a:r>
              <a:rPr lang="pl-PL" sz="2200" dirty="0"/>
              <a:t> of </a:t>
            </a:r>
            <a:r>
              <a:rPr lang="pl-PL" sz="2200" dirty="0" err="1"/>
              <a:t>Experimental</a:t>
            </a:r>
            <a:r>
              <a:rPr lang="pl-PL" sz="2200" dirty="0"/>
              <a:t> </a:t>
            </a:r>
            <a:r>
              <a:rPr lang="pl-PL" sz="2200" dirty="0" err="1"/>
              <a:t>Social</a:t>
            </a:r>
            <a:r>
              <a:rPr lang="pl-PL" sz="2200" dirty="0"/>
              <a:t> </a:t>
            </a:r>
            <a:r>
              <a:rPr lang="pl-PL" sz="2200" dirty="0" err="1"/>
              <a:t>Psychology</a:t>
            </a:r>
            <a:r>
              <a:rPr lang="pl-PL" sz="2200" dirty="0"/>
              <a:t>, Volume 45, </a:t>
            </a:r>
            <a:r>
              <a:rPr lang="pl-PL" sz="2200" dirty="0" err="1"/>
              <a:t>Issue</a:t>
            </a:r>
            <a:r>
              <a:rPr lang="pl-PL" sz="2200" dirty="0"/>
              <a:t> 4, 2009, ISSN 0022-1031, https://doi.org/10.1016/j.jesp.2009.02.016</a:t>
            </a:r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24BCE178-53A9-C8A6-7497-3989A13687B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2650030701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16E97E82-D7BB-B5FE-98DB-89A7676E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altLang="pl-PL" dirty="0"/>
              <a:t>Motywacja</a:t>
            </a:r>
          </a:p>
          <a:p>
            <a:pPr marL="514350" indent="-514350">
              <a:buFont typeface="+mj-lt"/>
              <a:buAutoNum type="arabicPeriod"/>
            </a:pPr>
            <a:r>
              <a:rPr lang="pl-PL" altLang="pl-PL" dirty="0"/>
              <a:t>Cel i teza pracy</a:t>
            </a:r>
          </a:p>
          <a:p>
            <a:pPr marL="514350" indent="-514350">
              <a:buFont typeface="+mj-lt"/>
              <a:buAutoNum type="arabicPeriod"/>
            </a:pPr>
            <a:r>
              <a:rPr lang="pl-PL" altLang="pl-PL" dirty="0"/>
              <a:t>Przegląd literatury</a:t>
            </a:r>
          </a:p>
          <a:p>
            <a:pPr marL="514350" indent="-514350">
              <a:buFont typeface="+mj-lt"/>
              <a:buAutoNum type="arabicPeriod"/>
            </a:pPr>
            <a:r>
              <a:rPr lang="pl-PL" altLang="pl-PL" dirty="0"/>
              <a:t>Własny eksperyment</a:t>
            </a:r>
          </a:p>
          <a:p>
            <a:pPr marL="514350" indent="-514350">
              <a:buFont typeface="+mj-lt"/>
              <a:buAutoNum type="arabicPeriod"/>
            </a:pPr>
            <a:r>
              <a:rPr lang="pl-PL" altLang="pl-PL" dirty="0"/>
              <a:t>Wyniki</a:t>
            </a:r>
          </a:p>
          <a:p>
            <a:pPr marL="514350" indent="-514350">
              <a:buFont typeface="+mj-lt"/>
              <a:buAutoNum type="arabicPeriod"/>
            </a:pPr>
            <a:r>
              <a:rPr lang="pl-PL" altLang="pl-PL" dirty="0"/>
              <a:t>Podsumowanie</a:t>
            </a:r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24BCE178-53A9-C8A6-7497-3989A13687B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Agenda</a:t>
            </a:r>
          </a:p>
        </p:txBody>
      </p:sp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16E97E82-D7BB-B5FE-98DB-89A7676E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r>
              <a:rPr lang="pl-PL" sz="2800" dirty="0">
                <a:ea typeface="+mn-lt"/>
                <a:cs typeface="+mn-lt"/>
              </a:rPr>
              <a:t>Narracja i immersyjne doświadczenia w grach wideo stają się coraz ważniejsze dla graczy. </a:t>
            </a:r>
          </a:p>
          <a:p>
            <a:r>
              <a:rPr lang="pl-PL" sz="2800" dirty="0">
                <a:ea typeface="+mn-lt"/>
                <a:cs typeface="+mn-lt"/>
              </a:rPr>
              <a:t>Tworzenie angażujących i spójnych historii pozostaje wyzwaniem dla deweloperów gier. </a:t>
            </a:r>
          </a:p>
          <a:p>
            <a:r>
              <a:rPr lang="pl-PL" sz="2800" dirty="0">
                <a:ea typeface="+mn-lt"/>
                <a:cs typeface="+mn-lt"/>
              </a:rPr>
              <a:t>Wykorzystanie zaawansowanych technologii, takich jak duże modele językowe (LLM), może potencjalnie rozwiązać te problemy i podnieść jakość narracji w grach.</a:t>
            </a:r>
            <a:endParaRPr lang="pl-PL" sz="2800" dirty="0">
              <a:cs typeface="Arial"/>
            </a:endParaRPr>
          </a:p>
          <a:p>
            <a:endParaRPr lang="pl-PL" altLang="pl-PL" dirty="0"/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24BCE178-53A9-C8A6-7497-3989A13687B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Motywacja</a:t>
            </a:r>
          </a:p>
        </p:txBody>
      </p:sp>
    </p:spTree>
    <p:extLst>
      <p:ext uri="{BB962C8B-B14F-4D97-AF65-F5344CB8AC3E}">
        <p14:creationId xmlns:p14="http://schemas.microsoft.com/office/powerpoint/2010/main" val="3207181411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16E97E82-D7BB-B5FE-98DB-89A7676E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r>
              <a:rPr lang="pl-PL" sz="2800" dirty="0">
                <a:ea typeface="+mn-lt"/>
                <a:cs typeface="+mn-lt"/>
              </a:rPr>
              <a:t>Celem tej pracy jest zbadanie, w jaki sposób włączenie dużych modeli językowych (LLM) do gry typu „</a:t>
            </a:r>
            <a:r>
              <a:rPr lang="pl-PL" sz="2800" dirty="0" err="1">
                <a:ea typeface="+mn-lt"/>
                <a:cs typeface="+mn-lt"/>
              </a:rPr>
              <a:t>visual</a:t>
            </a:r>
            <a:r>
              <a:rPr lang="pl-PL" sz="2800" dirty="0">
                <a:ea typeface="+mn-lt"/>
                <a:cs typeface="+mn-lt"/>
              </a:rPr>
              <a:t> </a:t>
            </a:r>
            <a:r>
              <a:rPr lang="pl-PL" sz="2800" dirty="0" err="1">
                <a:ea typeface="+mn-lt"/>
                <a:cs typeface="+mn-lt"/>
              </a:rPr>
              <a:t>novel</a:t>
            </a:r>
            <a:r>
              <a:rPr lang="pl-PL" sz="2800" dirty="0">
                <a:ea typeface="+mn-lt"/>
                <a:cs typeface="+mn-lt"/>
              </a:rPr>
              <a:t>” może zwiększyć imersję narracyjną i zaangażowanie gracza. </a:t>
            </a:r>
          </a:p>
          <a:p>
            <a:r>
              <a:rPr lang="pl-PL" sz="2800" dirty="0">
                <a:ea typeface="+mn-lt"/>
                <a:cs typeface="+mn-lt"/>
              </a:rPr>
              <a:t>Główną tezą jest to, że interaktywne dialogi generowane przez LLM zapewnią bardziej spójną i dostosowaną do gracza narrację w porównaniu z wcześniej zdefiniowanymi dialogami, co przełoży się na większe zaangażowanie i satysfakcję z gry.</a:t>
            </a:r>
            <a:endParaRPr lang="pl-PL" sz="2800" dirty="0"/>
          </a:p>
          <a:p>
            <a:endParaRPr lang="pl-PL" altLang="pl-PL" dirty="0"/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24BCE178-53A9-C8A6-7497-3989A13687B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Cel i teza pracy</a:t>
            </a:r>
          </a:p>
        </p:txBody>
      </p:sp>
    </p:spTree>
    <p:extLst>
      <p:ext uri="{BB962C8B-B14F-4D97-AF65-F5344CB8AC3E}">
        <p14:creationId xmlns:p14="http://schemas.microsoft.com/office/powerpoint/2010/main" val="2964144976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24BCE178-53A9-C8A6-7497-3989A13687B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Przegląd literatury (1/2)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9F904075-AAA0-0736-720F-7CEEDFD7E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3044697"/>
            <a:ext cx="3999581" cy="768603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647B91D4-4458-43A8-E4C9-B8AEC71A5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325233"/>
            <a:ext cx="3888432" cy="2207533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A3BB96B-D39E-CE20-912D-FCF306D3776C}"/>
              </a:ext>
            </a:extLst>
          </p:cNvPr>
          <p:cNvSpPr txBox="1"/>
          <p:nvPr/>
        </p:nvSpPr>
        <p:spPr>
          <a:xfrm>
            <a:off x="1567308" y="384410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Liniowa struktura gry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30E9960-8175-6B83-86EC-2A30F0580A43}"/>
              </a:ext>
            </a:extLst>
          </p:cNvPr>
          <p:cNvSpPr txBox="1"/>
          <p:nvPr/>
        </p:nvSpPr>
        <p:spPr>
          <a:xfrm>
            <a:off x="5298231" y="4563567"/>
            <a:ext cx="399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Rozgałęziająca się struktura gry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E8DA030-0881-51F7-BEAC-F6C9B73FB56D}"/>
              </a:ext>
            </a:extLst>
          </p:cNvPr>
          <p:cNvSpPr txBox="1"/>
          <p:nvPr/>
        </p:nvSpPr>
        <p:spPr>
          <a:xfrm>
            <a:off x="845102" y="6095781"/>
            <a:ext cx="474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Ip, B. (2011). Narrative Structures in Computer and Video Games: Part 1: Context, Definitions, and Initial Findings. Games and Culture, 6(2), 103-134. https://doi.org/10.1177/1555412010364982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44732880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24BCE178-53A9-C8A6-7497-3989A13687B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Przegląd literatury (2/2)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54B83111-894F-538D-108F-31CC2CDBE0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1348"/>
          <a:stretch/>
        </p:blipFill>
        <p:spPr>
          <a:xfrm>
            <a:off x="835262" y="1484313"/>
            <a:ext cx="3585044" cy="3475278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4641C033-FBC9-33CC-8783-0A42E3FCC19A}"/>
              </a:ext>
            </a:extLst>
          </p:cNvPr>
          <p:cNvSpPr txBox="1"/>
          <p:nvPr/>
        </p:nvSpPr>
        <p:spPr>
          <a:xfrm>
            <a:off x="683568" y="5697853"/>
            <a:ext cx="388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Riedl</a:t>
            </a:r>
            <a:r>
              <a:rPr lang="pl-PL" sz="1200" dirty="0"/>
              <a:t>, M., </a:t>
            </a:r>
            <a:r>
              <a:rPr lang="pl-PL" sz="1200" dirty="0" err="1"/>
              <a:t>Thue</a:t>
            </a:r>
            <a:r>
              <a:rPr lang="pl-PL" sz="1200" dirty="0"/>
              <a:t>, D., </a:t>
            </a:r>
            <a:r>
              <a:rPr lang="pl-PL" sz="1200" dirty="0" err="1"/>
              <a:t>Bulitko</a:t>
            </a:r>
            <a:r>
              <a:rPr lang="pl-PL" sz="1200" dirty="0"/>
              <a:t>, V. (2011). Game AI as </a:t>
            </a:r>
            <a:r>
              <a:rPr lang="pl-PL" sz="1200" dirty="0" err="1"/>
              <a:t>Storytelling</a:t>
            </a:r>
            <a:r>
              <a:rPr lang="pl-PL" sz="1200" dirty="0"/>
              <a:t>. In: </a:t>
            </a:r>
            <a:r>
              <a:rPr lang="pl-PL" sz="1200" dirty="0" err="1"/>
              <a:t>González-Calero</a:t>
            </a:r>
            <a:r>
              <a:rPr lang="pl-PL" sz="1200" dirty="0"/>
              <a:t>, P., </a:t>
            </a:r>
            <a:r>
              <a:rPr lang="pl-PL" sz="1200" dirty="0" err="1"/>
              <a:t>Gómez-Martín</a:t>
            </a:r>
            <a:r>
              <a:rPr lang="pl-PL" sz="1200" dirty="0"/>
              <a:t>, M. (</a:t>
            </a:r>
            <a:r>
              <a:rPr lang="pl-PL" sz="1200" dirty="0" err="1"/>
              <a:t>eds</a:t>
            </a:r>
            <a:r>
              <a:rPr lang="pl-PL" sz="1200" dirty="0"/>
              <a:t>) </a:t>
            </a:r>
            <a:r>
              <a:rPr lang="pl-PL" sz="1200" dirty="0" err="1"/>
              <a:t>Artificial</a:t>
            </a:r>
            <a:r>
              <a:rPr lang="pl-PL" sz="1200" dirty="0"/>
              <a:t> </a:t>
            </a:r>
            <a:r>
              <a:rPr lang="pl-PL" sz="1200" dirty="0" err="1"/>
              <a:t>Intelligence</a:t>
            </a:r>
            <a:r>
              <a:rPr lang="pl-PL" sz="1200" dirty="0"/>
              <a:t> for </a:t>
            </a:r>
            <a:r>
              <a:rPr lang="pl-PL" sz="1200" dirty="0" err="1"/>
              <a:t>Computer</a:t>
            </a:r>
            <a:r>
              <a:rPr lang="pl-PL" sz="1200" dirty="0"/>
              <a:t> Games. Springer, New York, NY. </a:t>
            </a:r>
          </a:p>
          <a:p>
            <a:r>
              <a:rPr lang="pl-PL" sz="1200" dirty="0"/>
              <a:t>https://doi.org/10.1007/978-1-4419-8188-2_6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2A82519-61D0-C0CB-5D02-55AE06BAF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582" y="1484313"/>
            <a:ext cx="4203551" cy="3182647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77E4B77-0F42-0659-386C-D01653F0712B}"/>
              </a:ext>
            </a:extLst>
          </p:cNvPr>
          <p:cNvSpPr txBox="1"/>
          <p:nvPr/>
        </p:nvSpPr>
        <p:spPr>
          <a:xfrm>
            <a:off x="4997326" y="5288340"/>
            <a:ext cx="4104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Jeanne</a:t>
            </a:r>
            <a:r>
              <a:rPr lang="pl-PL" sz="1200" dirty="0"/>
              <a:t> H. </a:t>
            </a:r>
            <a:r>
              <a:rPr lang="pl-PL" sz="1200" dirty="0" err="1"/>
              <a:t>Brockmyer</a:t>
            </a:r>
            <a:r>
              <a:rPr lang="pl-PL" sz="1200" dirty="0"/>
              <a:t>, Christine M. Fox, Kathleen A. </a:t>
            </a:r>
            <a:r>
              <a:rPr lang="pl-PL" sz="1200" dirty="0" err="1"/>
              <a:t>Curtiss</a:t>
            </a:r>
            <a:r>
              <a:rPr lang="pl-PL" sz="1200" dirty="0"/>
              <a:t>, Evan </a:t>
            </a:r>
            <a:r>
              <a:rPr lang="pl-PL" sz="1200" dirty="0" err="1"/>
              <a:t>McBroom</a:t>
            </a:r>
            <a:r>
              <a:rPr lang="pl-PL" sz="1200" dirty="0"/>
              <a:t>, Kimberly M. </a:t>
            </a:r>
            <a:r>
              <a:rPr lang="pl-PL" sz="1200" dirty="0" err="1"/>
              <a:t>Burkhart</a:t>
            </a:r>
            <a:r>
              <a:rPr lang="pl-PL" sz="1200" dirty="0"/>
              <a:t>, </a:t>
            </a:r>
            <a:r>
              <a:rPr lang="pl-PL" sz="1200" dirty="0" err="1"/>
              <a:t>Jacquelyn</a:t>
            </a:r>
            <a:r>
              <a:rPr lang="pl-PL" sz="1200" dirty="0"/>
              <a:t> N. </a:t>
            </a:r>
            <a:r>
              <a:rPr lang="pl-PL" sz="1200" dirty="0" err="1"/>
              <a:t>Pidruzny</a:t>
            </a:r>
            <a:r>
              <a:rPr lang="pl-PL" sz="1200" dirty="0"/>
              <a:t>, The development of the Game Engagement </a:t>
            </a:r>
            <a:r>
              <a:rPr lang="pl-PL" sz="1200" dirty="0" err="1"/>
              <a:t>Questionnaire</a:t>
            </a:r>
            <a:r>
              <a:rPr lang="pl-PL" sz="1200" dirty="0"/>
              <a:t>: A </a:t>
            </a:r>
            <a:r>
              <a:rPr lang="pl-PL" sz="1200" dirty="0" err="1"/>
              <a:t>measure</a:t>
            </a:r>
            <a:r>
              <a:rPr lang="pl-PL" sz="1200" dirty="0"/>
              <a:t> of engagement in video </a:t>
            </a:r>
            <a:r>
              <a:rPr lang="pl-PL" sz="1200" dirty="0" err="1"/>
              <a:t>game-playing</a:t>
            </a:r>
            <a:r>
              <a:rPr lang="pl-PL" sz="1200" dirty="0"/>
              <a:t>, </a:t>
            </a:r>
            <a:r>
              <a:rPr lang="pl-PL" sz="1200" dirty="0" err="1"/>
              <a:t>Journal</a:t>
            </a:r>
            <a:r>
              <a:rPr lang="pl-PL" sz="1200" dirty="0"/>
              <a:t> of </a:t>
            </a:r>
            <a:r>
              <a:rPr lang="pl-PL" sz="1200" dirty="0" err="1"/>
              <a:t>Experimental</a:t>
            </a:r>
            <a:r>
              <a:rPr lang="pl-PL" sz="1200" dirty="0"/>
              <a:t> </a:t>
            </a:r>
            <a:r>
              <a:rPr lang="pl-PL" sz="1200" dirty="0" err="1"/>
              <a:t>Social</a:t>
            </a:r>
            <a:r>
              <a:rPr lang="pl-PL" sz="1200" dirty="0"/>
              <a:t> </a:t>
            </a:r>
            <a:r>
              <a:rPr lang="pl-PL" sz="1200" dirty="0" err="1"/>
              <a:t>Psychology</a:t>
            </a:r>
            <a:r>
              <a:rPr lang="pl-PL" sz="1200" dirty="0"/>
              <a:t>, Volume 45, </a:t>
            </a:r>
            <a:r>
              <a:rPr lang="pl-PL" sz="1200" dirty="0" err="1"/>
              <a:t>Issue</a:t>
            </a:r>
            <a:r>
              <a:rPr lang="pl-PL" sz="1200" dirty="0"/>
              <a:t> 4, 2009,</a:t>
            </a:r>
          </a:p>
          <a:p>
            <a:r>
              <a:rPr lang="pl-PL" sz="1200" dirty="0"/>
              <a:t>ISSN 0022-1031, https://doi.org/10.1016/j.jesp.2009.02.016.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427C692-5303-8466-ACB3-45A98C3FB663}"/>
              </a:ext>
            </a:extLst>
          </p:cNvPr>
          <p:cNvSpPr txBox="1"/>
          <p:nvPr/>
        </p:nvSpPr>
        <p:spPr>
          <a:xfrm>
            <a:off x="5861422" y="466696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Kwestionariusz GEQ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87EE285-2E08-51C1-DBF8-2CC1D3470088}"/>
              </a:ext>
            </a:extLst>
          </p:cNvPr>
          <p:cNvSpPr txBox="1"/>
          <p:nvPr/>
        </p:nvSpPr>
        <p:spPr>
          <a:xfrm>
            <a:off x="835262" y="5032482"/>
            <a:ext cx="3736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Fabuła przedstawiona za pomocą POP</a:t>
            </a:r>
          </a:p>
        </p:txBody>
      </p:sp>
    </p:spTree>
    <p:extLst>
      <p:ext uri="{BB962C8B-B14F-4D97-AF65-F5344CB8AC3E}">
        <p14:creationId xmlns:p14="http://schemas.microsoft.com/office/powerpoint/2010/main" val="1218832930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24BCE178-53A9-C8A6-7497-3989A13687B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Własny eksperyment (1/2)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DEC8B2EE-DEEC-0CF6-F90A-D1FAFD312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44" y="4076953"/>
            <a:ext cx="4092165" cy="225069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C08D1E72-63AC-3A89-2373-A8AE74ECA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529" y="4076953"/>
            <a:ext cx="3968321" cy="22506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386784B-7585-05AE-D8A5-E4EDE2139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98" y="1340189"/>
            <a:ext cx="1267529" cy="194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C38AC689-48BF-ED60-1D83-18936CD11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737" y="1655702"/>
            <a:ext cx="5287113" cy="1314633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E264007-FCA6-F0E2-221F-6AA653E63519}"/>
              </a:ext>
            </a:extLst>
          </p:cNvPr>
          <p:cNvSpPr txBox="1"/>
          <p:nvPr/>
        </p:nvSpPr>
        <p:spPr>
          <a:xfrm>
            <a:off x="1447833" y="328584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Logo </a:t>
            </a:r>
            <a:r>
              <a:rPr lang="pl-PL" dirty="0" err="1"/>
              <a:t>Ren’Py</a:t>
            </a: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3ACC7E1-53B1-EDE2-CADB-C21E5606FC00}"/>
              </a:ext>
            </a:extLst>
          </p:cNvPr>
          <p:cNvSpPr txBox="1"/>
          <p:nvPr/>
        </p:nvSpPr>
        <p:spPr>
          <a:xfrm>
            <a:off x="4119838" y="3051031"/>
            <a:ext cx="458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Gry na silniku </a:t>
            </a:r>
            <a:r>
              <a:rPr lang="pl-PL" dirty="0" err="1"/>
              <a:t>Ren’Py</a:t>
            </a:r>
            <a:r>
              <a:rPr lang="pl-PL" dirty="0"/>
              <a:t> na platformie </a:t>
            </a:r>
            <a:r>
              <a:rPr lang="pl-PL" dirty="0" err="1"/>
              <a:t>Steam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41405201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24BCE178-53A9-C8A6-7497-3989A13687B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Własny eksperyment (2/2)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9805C16-D9B2-CDE8-242E-6868DB27B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556792"/>
            <a:ext cx="4598138" cy="487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37518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188913"/>
            <a:ext cx="8285163" cy="863600"/>
          </a:xfrm>
        </p:spPr>
        <p:txBody>
          <a:bodyPr/>
          <a:lstStyle/>
          <a:p>
            <a:r>
              <a:rPr lang="pl-PL" altLang="pl-PL" dirty="0"/>
              <a:t>Próba badawcza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4A01B2A-93FA-707B-6C97-97DFCBD9E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912" y="1326535"/>
            <a:ext cx="4771456" cy="248689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2B4D6BF-59B6-C6F0-86C7-433FAAF5A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3876259"/>
            <a:ext cx="5258534" cy="298174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C23A04FF-0F02-ED01-71C1-48D0D7F07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0" y="1326535"/>
            <a:ext cx="3172253" cy="248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5866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Seminarium dyplomowe - prezka 2</Template>
  <TotalTime>85</TotalTime>
  <Words>640</Words>
  <Application>Microsoft Office PowerPoint</Application>
  <PresentationFormat>Pokaz na ekranie (4:3)</PresentationFormat>
  <Paragraphs>54</Paragraphs>
  <Slides>14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0" baseType="lpstr">
      <vt:lpstr>gg sans</vt:lpstr>
      <vt:lpstr>Helvetica Neue</vt:lpstr>
      <vt:lpstr>Arial</vt:lpstr>
      <vt:lpstr>Calibri</vt:lpstr>
      <vt:lpstr>Trebuchet MS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Kajetan Pynka (254495)</dc:creator>
  <cp:lastModifiedBy>Kajetan Pynka (254495)</cp:lastModifiedBy>
  <cp:revision>25</cp:revision>
  <cp:lastPrinted>2017-02-27T13:04:48Z</cp:lastPrinted>
  <dcterms:created xsi:type="dcterms:W3CDTF">2024-05-22T12:01:36Z</dcterms:created>
  <dcterms:modified xsi:type="dcterms:W3CDTF">2024-05-25T15:48:55Z</dcterms:modified>
</cp:coreProperties>
</file>