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6858000" cy="9907588"/>
  <p:notesSz cx="6858000" cy="9945688"/>
  <p:embeddedFontLst>
    <p:embeddedFont>
      <p:font typeface="Calibri" panose="020F0502020204030204" pitchFamily="34" charset="0"/>
      <p:regular r:id="rId11"/>
      <p:bold r:id="rId12"/>
      <p:italic r:id="rId13"/>
      <p:boldItalic r:id="rId14"/>
    </p:embeddedFont>
    <p:embeddedFont>
      <p:font typeface="Prompt" panose="00000500000000000000" pitchFamily="2" charset="-34"/>
      <p:regular r:id="rId15"/>
      <p:bold r:id="rId16"/>
      <p:italic r:id="rId17"/>
      <p:boldItalic r:id="rId18"/>
    </p:embeddedFont>
    <p:embeddedFont>
      <p:font typeface="Prompt Medium" panose="00000600000000000000" pitchFamily="2" charset="-34"/>
      <p:regular r:id="rId19"/>
      <p:bold r:id="rId20"/>
      <p:italic r:id="rId21"/>
      <p:boldItalic r:id="rId22"/>
    </p:embeddedFont>
    <p:embeddedFont>
      <p:font typeface="Prompt SemiBold" panose="00000700000000000000" pitchFamily="2" charset="-34"/>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iKdRfemPoVRYH7QO7deXoKvf+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313523-0D34-4844-A34E-2F5DFE8884F6}">
  <a:tblStyle styleId="{2C313523-0D34-4844-A34E-2F5DFE8884F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snapToObjects="1" showGuides="1">
      <p:cViewPr>
        <p:scale>
          <a:sx n="100" d="100"/>
          <a:sy n="100" d="100"/>
        </p:scale>
        <p:origin x="1666" y="-2198"/>
      </p:cViewPr>
      <p:guideLst>
        <p:guide orient="horz" pos="312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38363" y="746125"/>
            <a:ext cx="2581275" cy="3729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724202"/>
            <a:ext cx="5486400" cy="447556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1" name="Google Shape;91;p2: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2139950" y="746125"/>
            <a:ext cx="25781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body" idx="1"/>
          </p:nvPr>
        </p:nvSpPr>
        <p:spPr>
          <a:xfrm>
            <a:off x="471488" y="2637436"/>
            <a:ext cx="5915025" cy="62862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 name="Google Shape;14;p11"/>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1449023" y="3986221"/>
            <a:ext cx="8396223"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551352" y="2550327"/>
            <a:ext cx="8396223"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67916" y="2470019"/>
            <a:ext cx="5915025" cy="412128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467916" y="6630289"/>
            <a:ext cx="5915025" cy="216728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13"/>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471488" y="2637436"/>
            <a:ext cx="2914650" cy="62862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14"/>
          <p:cNvSpPr txBox="1">
            <a:spLocks noGrp="1"/>
          </p:cNvSpPr>
          <p:nvPr>
            <p:ph type="body" idx="2"/>
          </p:nvPr>
        </p:nvSpPr>
        <p:spPr>
          <a:xfrm>
            <a:off x="3471863" y="2637436"/>
            <a:ext cx="2914650" cy="628627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472381"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72381" y="2428736"/>
            <a:ext cx="2901255" cy="119028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15"/>
          <p:cNvSpPr txBox="1">
            <a:spLocks noGrp="1"/>
          </p:cNvSpPr>
          <p:nvPr>
            <p:ph type="body" idx="2"/>
          </p:nvPr>
        </p:nvSpPr>
        <p:spPr>
          <a:xfrm>
            <a:off x="472381" y="3619022"/>
            <a:ext cx="2901255" cy="53230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3471863" y="2428736"/>
            <a:ext cx="2915543" cy="119028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15"/>
          <p:cNvSpPr txBox="1">
            <a:spLocks noGrp="1"/>
          </p:cNvSpPr>
          <p:nvPr>
            <p:ph type="body" idx="4"/>
          </p:nvPr>
        </p:nvSpPr>
        <p:spPr>
          <a:xfrm>
            <a:off x="3471863" y="3619022"/>
            <a:ext cx="2915543" cy="532303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72381" y="660506"/>
            <a:ext cx="2211884" cy="231177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2915543" y="1426511"/>
            <a:ext cx="3471863" cy="704080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8"/>
          <p:cNvSpPr txBox="1">
            <a:spLocks noGrp="1"/>
          </p:cNvSpPr>
          <p:nvPr>
            <p:ph type="body" idx="2"/>
          </p:nvPr>
        </p:nvSpPr>
        <p:spPr>
          <a:xfrm>
            <a:off x="472381" y="2972276"/>
            <a:ext cx="2211884" cy="550651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8"/>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472381" y="660506"/>
            <a:ext cx="2211884" cy="231177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2915543" y="1426511"/>
            <a:ext cx="3471863" cy="704080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472381" y="2972276"/>
            <a:ext cx="2211884" cy="550651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9"/>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85863" y="2823060"/>
            <a:ext cx="6286274"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71488" y="527490"/>
            <a:ext cx="5915025" cy="191500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471488" y="2637436"/>
            <a:ext cx="5915025" cy="628627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71488" y="9182869"/>
            <a:ext cx="1543050" cy="52748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2271713" y="9182869"/>
            <a:ext cx="2314575" cy="52748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4843463" y="9182869"/>
            <a:ext cx="1543050" cy="52748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vilasineesrs@au.edu" TargetMode="External"/><Relationship Id="rId5" Type="http://schemas.openxmlformats.org/officeDocument/2006/relationships/hyperlink" Target="mailto:vilasineesrs@msme.au.edu/"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DLRPAlYR4HM" TargetMode="External"/><Relationship Id="rId13" Type="http://schemas.openxmlformats.org/officeDocument/2006/relationships/hyperlink" Target="https://www.youtube.com/watch?v=0jB9bz9debM" TargetMode="External"/><Relationship Id="rId3" Type="http://schemas.openxmlformats.org/officeDocument/2006/relationships/image" Target="../media/image1.png"/><Relationship Id="rId7" Type="http://schemas.openxmlformats.org/officeDocument/2006/relationships/hyperlink" Target="https://www.youtube.com/watch?v=kL-rXtBW7bs" TargetMode="External"/><Relationship Id="rId12" Type="http://schemas.openxmlformats.org/officeDocument/2006/relationships/hyperlink" Target="https://www.youtube.com/watch?v=PFlLn8zbiKQ"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X9u5qD4rhGI" TargetMode="External"/><Relationship Id="rId11" Type="http://schemas.openxmlformats.org/officeDocument/2006/relationships/hyperlink" Target="https://www.youtube.com/watch?v=AWM0Xj6YxbI" TargetMode="External"/><Relationship Id="rId5" Type="http://schemas.openxmlformats.org/officeDocument/2006/relationships/hyperlink" Target="https://www.youtube.com/watch?v=YOHiinSK6yI" TargetMode="External"/><Relationship Id="rId15" Type="http://schemas.openxmlformats.org/officeDocument/2006/relationships/hyperlink" Target="https://lms.msme.au.edu/" TargetMode="External"/><Relationship Id="rId10" Type="http://schemas.openxmlformats.org/officeDocument/2006/relationships/hyperlink" Target="https://www.youtube.com/watch?v=wEE4G9J-c5s" TargetMode="External"/><Relationship Id="rId4" Type="http://schemas.openxmlformats.org/officeDocument/2006/relationships/image" Target="../media/image2.png"/><Relationship Id="rId9" Type="http://schemas.openxmlformats.org/officeDocument/2006/relationships/hyperlink" Target="https://www.youtube.com/watch?v=NHL82C67C64" TargetMode="External"/><Relationship Id="rId14" Type="http://schemas.openxmlformats.org/officeDocument/2006/relationships/hyperlink" Target="http://www.cantonfair.org.c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2662075" y="630656"/>
            <a:ext cx="2695404" cy="296556"/>
          </a:xfrm>
          <a:prstGeom prst="rect">
            <a:avLst/>
          </a:prstGeom>
          <a:noFill/>
          <a:ln>
            <a:noFill/>
          </a:ln>
        </p:spPr>
      </p:pic>
      <p:pic>
        <p:nvPicPr>
          <p:cNvPr id="85" name="Google Shape;85;p1"/>
          <p:cNvPicPr preferRelativeResize="0"/>
          <p:nvPr/>
        </p:nvPicPr>
        <p:blipFill rotWithShape="1">
          <a:blip r:embed="rId4">
            <a:alphaModFix/>
          </a:blip>
          <a:srcRect/>
          <a:stretch/>
        </p:blipFill>
        <p:spPr>
          <a:xfrm>
            <a:off x="1867688" y="442646"/>
            <a:ext cx="694847" cy="672576"/>
          </a:xfrm>
          <a:prstGeom prst="rect">
            <a:avLst/>
          </a:prstGeom>
          <a:noFill/>
          <a:ln>
            <a:noFill/>
          </a:ln>
        </p:spPr>
      </p:pic>
      <p:sp>
        <p:nvSpPr>
          <p:cNvPr id="86" name="Google Shape;86;p1"/>
          <p:cNvSpPr/>
          <p:nvPr/>
        </p:nvSpPr>
        <p:spPr>
          <a:xfrm>
            <a:off x="0" y="1346032"/>
            <a:ext cx="6857999"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i="0" u="none" strike="noStrike" cap="none" dirty="0">
                <a:solidFill>
                  <a:schemeClr val="dk1"/>
                </a:solidFill>
                <a:latin typeface="Prompt"/>
                <a:ea typeface="Prompt"/>
                <a:cs typeface="Prompt"/>
                <a:sym typeface="Prompt"/>
              </a:rPr>
              <a:t>DEPARTMENT OF DESIGN </a:t>
            </a:r>
            <a:endParaRPr dirty="0"/>
          </a:p>
          <a:p>
            <a:pPr marL="0" marR="0" lvl="0" indent="0" algn="ctr" rtl="0">
              <a:spcBef>
                <a:spcPts val="0"/>
              </a:spcBef>
              <a:spcAft>
                <a:spcPts val="0"/>
              </a:spcAft>
              <a:buNone/>
            </a:pPr>
            <a:r>
              <a:rPr lang="en-US" sz="2500" b="1" i="0" u="none" strike="noStrike" cap="none" dirty="0">
                <a:solidFill>
                  <a:schemeClr val="dk1"/>
                </a:solidFill>
                <a:latin typeface="Prompt"/>
                <a:ea typeface="Prompt"/>
                <a:cs typeface="Prompt"/>
                <a:sym typeface="Prompt"/>
              </a:rPr>
              <a:t>AND DIGITAL INNOVATION</a:t>
            </a:r>
            <a:endParaRPr sz="2500" b="1" i="0" u="none" strike="noStrike" cap="none" dirty="0">
              <a:solidFill>
                <a:schemeClr val="dk1"/>
              </a:solidFill>
              <a:latin typeface="Prompt"/>
              <a:ea typeface="Prompt"/>
              <a:cs typeface="Prompt"/>
              <a:sym typeface="Prompt"/>
            </a:endParaRPr>
          </a:p>
          <a:p>
            <a:pPr marL="0" marR="0" lvl="0" indent="0" algn="ctr" rtl="0">
              <a:spcBef>
                <a:spcPts val="0"/>
              </a:spcBef>
              <a:spcAft>
                <a:spcPts val="0"/>
              </a:spcAft>
              <a:buNone/>
            </a:pPr>
            <a:r>
              <a:rPr lang="en-US" sz="1400" b="1" i="0" u="none" strike="noStrike" cap="none" dirty="0">
                <a:solidFill>
                  <a:srgbClr val="FF0000"/>
                </a:solidFill>
                <a:latin typeface="Prompt SemiBold"/>
                <a:ea typeface="Prompt SemiBold"/>
                <a:cs typeface="Prompt SemiBold"/>
                <a:sym typeface="Prompt SemiBold"/>
              </a:rPr>
              <a:t>ENX1112 (</a:t>
            </a:r>
            <a:r>
              <a:rPr lang="en-US" b="1" dirty="0">
                <a:solidFill>
                  <a:srgbClr val="FF0000"/>
                </a:solidFill>
                <a:latin typeface="Prompt SemiBold"/>
                <a:ea typeface="Prompt SemiBold"/>
                <a:cs typeface="Prompt SemiBold"/>
                <a:sym typeface="Prompt SemiBold"/>
              </a:rPr>
              <a:t>ENTREPRENEURIAL INSPIRATION</a:t>
            </a:r>
            <a:r>
              <a:rPr lang="en-US" sz="1400" b="1" i="0" u="none" strike="noStrike" cap="none" dirty="0">
                <a:solidFill>
                  <a:srgbClr val="FF0000"/>
                </a:solidFill>
                <a:latin typeface="Prompt SemiBold"/>
                <a:ea typeface="Prompt SemiBold"/>
                <a:cs typeface="Prompt SemiBold"/>
                <a:sym typeface="Prompt SemiBold"/>
              </a:rPr>
              <a:t>)</a:t>
            </a:r>
            <a:endParaRPr sz="4800" b="1" i="0" u="none" strike="noStrike" cap="none" dirty="0">
              <a:solidFill>
                <a:srgbClr val="FF0000"/>
              </a:solidFill>
              <a:latin typeface="Prompt SemiBold"/>
              <a:ea typeface="Prompt SemiBold"/>
              <a:cs typeface="Prompt SemiBold"/>
              <a:sym typeface="Prompt SemiBold"/>
            </a:endParaRPr>
          </a:p>
          <a:p>
            <a:pPr marL="0" marR="0" lvl="0" indent="0" algn="ctr" rtl="0">
              <a:spcBef>
                <a:spcPts val="0"/>
              </a:spcBef>
              <a:spcAft>
                <a:spcPts val="0"/>
              </a:spcAft>
              <a:buNone/>
            </a:pPr>
            <a:endParaRPr sz="1400" b="0" i="0" u="none" strike="noStrike" cap="none" dirty="0">
              <a:solidFill>
                <a:schemeClr val="dk1"/>
              </a:solidFill>
              <a:latin typeface="Prompt Medium"/>
              <a:ea typeface="Prompt Medium"/>
              <a:cs typeface="Prompt Medium"/>
              <a:sym typeface="Prompt Medium"/>
            </a:endParaRPr>
          </a:p>
          <a:p>
            <a:pPr marL="0" marR="0" lvl="0" indent="0" algn="ctr" rtl="0">
              <a:spcBef>
                <a:spcPts val="0"/>
              </a:spcBef>
              <a:spcAft>
                <a:spcPts val="0"/>
              </a:spcAft>
              <a:buNone/>
            </a:pPr>
            <a:r>
              <a:rPr lang="en-US" sz="1400" b="0" i="0" u="none" strike="noStrike" cap="none" dirty="0">
                <a:solidFill>
                  <a:schemeClr val="dk1"/>
                </a:solidFill>
                <a:latin typeface="Prompt Medium"/>
                <a:ea typeface="Prompt Medium"/>
                <a:cs typeface="Prompt Medium"/>
                <a:sym typeface="Prompt Medium"/>
              </a:rPr>
              <a:t>COURSE SYLLABUS </a:t>
            </a:r>
            <a:r>
              <a:rPr lang="en-US" dirty="0">
                <a:solidFill>
                  <a:schemeClr val="dk1"/>
                </a:solidFill>
                <a:latin typeface="Prompt Medium"/>
                <a:ea typeface="Prompt Medium"/>
                <a:cs typeface="Prompt Medium"/>
                <a:sym typeface="Prompt Medium"/>
              </a:rPr>
              <a:t>1/2023</a:t>
            </a:r>
            <a:endParaRPr dirty="0"/>
          </a:p>
        </p:txBody>
      </p:sp>
      <p:graphicFrame>
        <p:nvGraphicFramePr>
          <p:cNvPr id="87" name="Google Shape;87;p1"/>
          <p:cNvGraphicFramePr/>
          <p:nvPr>
            <p:extLst>
              <p:ext uri="{D42A27DB-BD31-4B8C-83A1-F6EECF244321}">
                <p14:modId xmlns:p14="http://schemas.microsoft.com/office/powerpoint/2010/main" val="3553587084"/>
              </p:ext>
            </p:extLst>
          </p:nvPr>
        </p:nvGraphicFramePr>
        <p:xfrm>
          <a:off x="789338" y="3272957"/>
          <a:ext cx="5305825" cy="3852494"/>
        </p:xfrm>
        <a:graphic>
          <a:graphicData uri="http://schemas.openxmlformats.org/drawingml/2006/table">
            <a:tbl>
              <a:tblPr firstRow="1" bandRow="1">
                <a:noFill/>
                <a:tableStyleId>{2C313523-0D34-4844-A34E-2F5DFE8884F6}</a:tableStyleId>
              </a:tblPr>
              <a:tblGrid>
                <a:gridCol w="5305825">
                  <a:extLst>
                    <a:ext uri="{9D8B030D-6E8A-4147-A177-3AD203B41FA5}">
                      <a16:colId xmlns:a16="http://schemas.microsoft.com/office/drawing/2014/main" val="20000"/>
                    </a:ext>
                  </a:extLst>
                </a:gridCol>
              </a:tblGrid>
              <a:tr h="347150">
                <a:tc>
                  <a:txBody>
                    <a:bodyPr/>
                    <a:lstStyle/>
                    <a:p>
                      <a:pPr marL="0" marR="0" lvl="0" indent="0" algn="ctr" rtl="0">
                        <a:lnSpc>
                          <a:spcPct val="100000"/>
                        </a:lnSpc>
                        <a:spcBef>
                          <a:spcPts val="0"/>
                        </a:spcBef>
                        <a:spcAft>
                          <a:spcPts val="0"/>
                        </a:spcAft>
                        <a:buClr>
                          <a:srgbClr val="FF0000"/>
                        </a:buClr>
                        <a:buSzPts val="1200"/>
                        <a:buFont typeface="Prompt"/>
                        <a:buNone/>
                      </a:pPr>
                      <a:r>
                        <a:rPr lang="en-US" sz="1200" b="1" u="none" strike="noStrike" cap="none">
                          <a:solidFill>
                            <a:srgbClr val="FF0000"/>
                          </a:solidFill>
                          <a:latin typeface="Prompt"/>
                          <a:ea typeface="Prompt"/>
                          <a:cs typeface="Prompt"/>
                          <a:sym typeface="Prompt"/>
                        </a:rPr>
                        <a:t>Course Information</a:t>
                      </a:r>
                      <a:endParaRPr sz="1200" b="1" u="none" strike="noStrike" cap="none">
                        <a:solidFill>
                          <a:srgbClr val="FF0000"/>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553075">
                <a:tc>
                  <a:txBody>
                    <a:bodyPr/>
                    <a:lstStyle/>
                    <a:p>
                      <a:pPr marL="0" marR="0" lvl="0" indent="0" algn="l" rtl="0">
                        <a:lnSpc>
                          <a:spcPct val="100000"/>
                        </a:lnSpc>
                        <a:spcBef>
                          <a:spcPts val="0"/>
                        </a:spcBef>
                        <a:spcAft>
                          <a:spcPts val="0"/>
                        </a:spcAft>
                        <a:buClr>
                          <a:srgbClr val="3A3A3A"/>
                        </a:buClr>
                        <a:buSzPts val="1050"/>
                        <a:buFont typeface="Prompt"/>
                        <a:buNone/>
                      </a:pPr>
                      <a:r>
                        <a:rPr lang="en-US" sz="1050" u="none" strike="noStrike" cap="none" dirty="0">
                          <a:solidFill>
                            <a:srgbClr val="3A3A3A"/>
                          </a:solidFill>
                          <a:latin typeface="Prompt"/>
                          <a:ea typeface="Prompt"/>
                          <a:cs typeface="Prompt"/>
                          <a:sym typeface="Prompt"/>
                        </a:rPr>
                        <a:t>  Course Title:     ENX1112 (ENTREPRENEURIAL INSPIRATION)</a:t>
                      </a:r>
                      <a:endParaRPr sz="1050" u="none" strike="noStrike" cap="none" dirty="0">
                        <a:solidFill>
                          <a:srgbClr val="3A3A3A"/>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2"/>
                    </a:solidFill>
                  </a:tcPr>
                </a:tc>
                <a:extLst>
                  <a:ext uri="{0D108BD9-81ED-4DB2-BD59-A6C34878D82A}">
                    <a16:rowId xmlns:a16="http://schemas.microsoft.com/office/drawing/2014/main" val="10001"/>
                  </a:ext>
                </a:extLst>
              </a:tr>
              <a:tr h="337625">
                <a:tc>
                  <a:txBody>
                    <a:bodyPr/>
                    <a:lstStyle/>
                    <a:p>
                      <a:pPr marL="0" marR="0" lvl="0" indent="0" algn="ctr" rtl="0">
                        <a:spcBef>
                          <a:spcPts val="0"/>
                        </a:spcBef>
                        <a:spcAft>
                          <a:spcPts val="0"/>
                        </a:spcAft>
                        <a:buNone/>
                      </a:pPr>
                      <a:r>
                        <a:rPr lang="en-US" sz="1200" b="1" u="none" strike="noStrike" cap="none" dirty="0">
                          <a:solidFill>
                            <a:srgbClr val="FF0000"/>
                          </a:solidFill>
                          <a:latin typeface="Prompt"/>
                          <a:ea typeface="Prompt"/>
                          <a:cs typeface="Prompt"/>
                          <a:sym typeface="Prompt"/>
                        </a:rPr>
                        <a:t>Instructor Information</a:t>
                      </a:r>
                      <a:endParaRPr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F3F3F"/>
                    </a:solidFill>
                  </a:tcPr>
                </a:tc>
                <a:extLst>
                  <a:ext uri="{0D108BD9-81ED-4DB2-BD59-A6C34878D82A}">
                    <a16:rowId xmlns:a16="http://schemas.microsoft.com/office/drawing/2014/main" val="10002"/>
                  </a:ext>
                </a:extLst>
              </a:tr>
              <a:tr h="221494">
                <a:tc>
                  <a:txBody>
                    <a:bodyPr/>
                    <a:lstStyle/>
                    <a:p>
                      <a:pPr marL="0" marR="0" lvl="0" indent="0" algn="l" rtl="0">
                        <a:lnSpc>
                          <a:spcPct val="150000"/>
                        </a:lnSpc>
                        <a:spcBef>
                          <a:spcPts val="0"/>
                        </a:spcBef>
                        <a:spcAft>
                          <a:spcPts val="0"/>
                        </a:spcAft>
                        <a:buNone/>
                      </a:pPr>
                      <a:r>
                        <a:rPr lang="en-US" sz="1050" u="none" strike="noStrike" cap="none" dirty="0">
                          <a:solidFill>
                            <a:srgbClr val="3A3A3A"/>
                          </a:solidFill>
                          <a:latin typeface="Prompt"/>
                          <a:ea typeface="Prompt"/>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Instructor (1):	Dr. </a:t>
                      </a:r>
                      <a:r>
                        <a:rPr lang="en-US" sz="1050" b="1" i="0" u="none" strike="noStrike" cap="none" dirty="0" err="1">
                          <a:solidFill>
                            <a:srgbClr val="3A3A3A"/>
                          </a:solidFill>
                          <a:latin typeface="Prompt SemiBold"/>
                          <a:ea typeface="Prompt SemiBold"/>
                          <a:cs typeface="Prompt SemiBold"/>
                          <a:sym typeface="Prompt SemiBold"/>
                        </a:rPr>
                        <a:t>Vilasinee</a:t>
                      </a:r>
                      <a:r>
                        <a:rPr lang="en-US" sz="1050" b="1" i="0" u="none" strike="noStrike" cap="none" dirty="0">
                          <a:solidFill>
                            <a:srgbClr val="3A3A3A"/>
                          </a:solidFill>
                          <a:latin typeface="Prompt SemiBold"/>
                          <a:ea typeface="Prompt SemiBold"/>
                          <a:cs typeface="Prompt SemiBold"/>
                          <a:sym typeface="Prompt SemiBold"/>
                        </a:rPr>
                        <a:t> Vicki </a:t>
                      </a:r>
                      <a:r>
                        <a:rPr lang="en-US" sz="1050" b="1" i="0" u="none" strike="noStrike" cap="none" dirty="0" err="1">
                          <a:solidFill>
                            <a:srgbClr val="3A3A3A"/>
                          </a:solidFill>
                          <a:latin typeface="Prompt SemiBold"/>
                          <a:ea typeface="Prompt SemiBold"/>
                          <a:cs typeface="Prompt SemiBold"/>
                          <a:sym typeface="Prompt SemiBold"/>
                        </a:rPr>
                        <a:t>Srisarkun</a:t>
                      </a:r>
                      <a:r>
                        <a:rPr lang="en-US" sz="1050" b="1" i="0" u="none" strike="noStrike" cap="none" dirty="0">
                          <a:solidFill>
                            <a:srgbClr val="3A3A3A"/>
                          </a:solidFill>
                          <a:latin typeface="Prompt SemiBold"/>
                          <a:ea typeface="Prompt SemiBold"/>
                          <a:cs typeface="Prompt SemiBold"/>
                          <a:sym typeface="Prompt SemiBold"/>
                        </a:rPr>
                        <a:t> </a:t>
                      </a:r>
                      <a:r>
                        <a:rPr lang="en-US" sz="900" b="0" i="0" u="none" strike="noStrike" cap="none" dirty="0">
                          <a:solidFill>
                            <a:srgbClr val="3A3A3A"/>
                          </a:solidFill>
                          <a:latin typeface="Prompt SemiBold"/>
                          <a:ea typeface="Prompt SemiBold"/>
                          <a:cs typeface="Prompt SemiBold"/>
                          <a:sym typeface="Prompt SemiBold"/>
                        </a:rPr>
                        <a:t>(Course Coordinator)</a:t>
                      </a:r>
                      <a:endParaRPr sz="900" b="0" i="0" u="none" strike="noStrike" cap="none" dirty="0">
                        <a:solidFill>
                          <a:srgbClr val="3A3A3A"/>
                        </a:solidFill>
                        <a:latin typeface="Prompt SemiBold"/>
                        <a:ea typeface="Prompt SemiBold"/>
                        <a:cs typeface="Prompt SemiBold"/>
                        <a:sym typeface="Prompt SemiBold"/>
                      </a:endParaRPr>
                    </a:p>
                    <a:p>
                      <a:pPr marL="0" marR="0" lvl="0" indent="0" algn="l" rtl="0">
                        <a:lnSpc>
                          <a:spcPct val="150000"/>
                        </a:lnSpc>
                        <a:spcBef>
                          <a:spcPts val="0"/>
                        </a:spcBef>
                        <a:spcAft>
                          <a:spcPts val="0"/>
                        </a:spcAft>
                        <a:buNone/>
                      </a:pPr>
                      <a:r>
                        <a:rPr lang="en-US" sz="1050" b="1" i="0" u="none" strike="noStrike" cap="none" dirty="0">
                          <a:solidFill>
                            <a:srgbClr val="3A3A3A"/>
                          </a:solidFill>
                          <a:latin typeface="Prompt SemiBold"/>
                          <a:ea typeface="Prompt SemiBold"/>
                          <a:cs typeface="Prompt SemiBold"/>
                          <a:sym typeface="Prompt SemiBold"/>
                        </a:rPr>
                        <a:t>  Email:</a:t>
                      </a:r>
                      <a:r>
                        <a:rPr lang="en-US" sz="1050" u="none" strike="noStrike" cap="none" dirty="0">
                          <a:solidFill>
                            <a:srgbClr val="3A3A3A"/>
                          </a:solidFill>
                          <a:latin typeface="Prompt"/>
                          <a:ea typeface="Prompt"/>
                          <a:cs typeface="Prompt"/>
                          <a:sym typeface="Prompt"/>
                        </a:rPr>
                        <a:t>		</a:t>
                      </a:r>
                      <a:r>
                        <a:rPr lang="en-US" sz="1050" u="none" strike="noStrike" cap="none" dirty="0">
                          <a:solidFill>
                            <a:srgbClr val="3A3A3A"/>
                          </a:solidFill>
                          <a:latin typeface="Prompt"/>
                          <a:ea typeface="Prompt"/>
                          <a:cs typeface="Prompt"/>
                          <a:sym typeface="Prompt"/>
                          <a:hlinkClick r:id="rId5"/>
                        </a:rPr>
                        <a:t>vilasineesrs@msme.au.edu/</a:t>
                      </a:r>
                      <a:r>
                        <a:rPr lang="en-US" sz="1050" u="none" strike="noStrike" cap="none" dirty="0">
                          <a:solidFill>
                            <a:srgbClr val="3A3A3A"/>
                          </a:solidFill>
                          <a:latin typeface="Prompt"/>
                          <a:ea typeface="Prompt"/>
                          <a:cs typeface="Prompt"/>
                          <a:sym typeface="Prompt"/>
                        </a:rPr>
                        <a:t> </a:t>
                      </a:r>
                      <a:r>
                        <a:rPr lang="en-US" sz="1050" u="sng" strike="noStrike" cap="none" dirty="0">
                          <a:solidFill>
                            <a:srgbClr val="3A3A3A"/>
                          </a:solidFill>
                          <a:latin typeface="Prompt"/>
                          <a:ea typeface="Prompt"/>
                          <a:cs typeface="Prompt"/>
                          <a:sym typeface="Prompt"/>
                          <a:hlinkClick r:id="rId6"/>
                        </a:rPr>
                        <a:t>vilasineesrs@au.edu</a:t>
                      </a:r>
                      <a:endParaRPr sz="1050" u="none" strike="noStrike" cap="none" dirty="0">
                        <a:solidFill>
                          <a:srgbClr val="3A3A3A"/>
                        </a:solidFill>
                        <a:latin typeface="Prompt"/>
                        <a:ea typeface="Prompt"/>
                        <a:cs typeface="Prompt"/>
                        <a:sym typeface="Prompt"/>
                      </a:endParaRPr>
                    </a:p>
                    <a:p>
                      <a:pPr marL="0" marR="0" lvl="0" indent="0" algn="l" rtl="0">
                        <a:lnSpc>
                          <a:spcPct val="150000"/>
                        </a:lnSpc>
                        <a:spcBef>
                          <a:spcPts val="0"/>
                        </a:spcBef>
                        <a:spcAft>
                          <a:spcPts val="0"/>
                        </a:spcAft>
                        <a:buNone/>
                      </a:pPr>
                      <a:r>
                        <a:rPr lang="en-US" sz="1050" b="0" i="0" u="none" strike="noStrike" cap="none" dirty="0">
                          <a:solidFill>
                            <a:srgbClr val="3A3A3A"/>
                          </a:solidFill>
                          <a:latin typeface="Prompt"/>
                          <a:ea typeface="Prompt SemiBold"/>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Office Hours:</a:t>
                      </a:r>
                      <a:r>
                        <a:rPr lang="en-US" sz="1050" u="none" strike="noStrike" cap="none" dirty="0">
                          <a:solidFill>
                            <a:srgbClr val="3A3A3A"/>
                          </a:solidFill>
                          <a:latin typeface="Prompt"/>
                          <a:ea typeface="Prompt"/>
                          <a:cs typeface="Prompt"/>
                          <a:sym typeface="Prompt"/>
                        </a:rPr>
                        <a:t>	Monday (12</a:t>
                      </a:r>
                      <a:r>
                        <a:rPr lang="en-US" sz="1050" u="none" strike="noStrike" cap="none" dirty="0">
                          <a:solidFill>
                            <a:srgbClr val="3A3A3A"/>
                          </a:solidFill>
                          <a:latin typeface="Prompt"/>
                          <a:ea typeface="Prompt"/>
                          <a:cs typeface="Prompt"/>
                          <a:sym typeface="Wingdings" panose="05000000000000000000" pitchFamily="2" charset="2"/>
                        </a:rPr>
                        <a:t>:00-3:00</a:t>
                      </a:r>
                      <a:r>
                        <a:rPr lang="en-US" sz="1050" u="none" strike="noStrike" cap="none" dirty="0">
                          <a:solidFill>
                            <a:srgbClr val="3A3A3A"/>
                          </a:solidFill>
                          <a:latin typeface="Prompt"/>
                          <a:ea typeface="Prompt"/>
                          <a:cs typeface="Prompt"/>
                          <a:sym typeface="Prompt"/>
                        </a:rPr>
                        <a:t>PM.)</a:t>
                      </a:r>
                      <a:endParaRPr sz="1050" u="none" strike="noStrike" cap="none" dirty="0">
                        <a:solidFill>
                          <a:srgbClr val="3A3A3A"/>
                        </a:solidFill>
                        <a:latin typeface="Prompt"/>
                        <a:ea typeface="Prompt"/>
                        <a:cs typeface="Prompt"/>
                        <a:sym typeface="Prompt"/>
                      </a:endParaRPr>
                    </a:p>
                    <a:p>
                      <a:pPr marL="0" marR="0" lvl="0" indent="0" algn="l" rtl="0">
                        <a:lnSpc>
                          <a:spcPct val="150000"/>
                        </a:lnSpc>
                        <a:spcBef>
                          <a:spcPts val="0"/>
                        </a:spcBef>
                        <a:spcAft>
                          <a:spcPts val="0"/>
                        </a:spcAft>
                        <a:buNone/>
                      </a:pPr>
                      <a:r>
                        <a:rPr lang="en-US" sz="1050" u="none" strike="noStrike" cap="none" dirty="0">
                          <a:solidFill>
                            <a:srgbClr val="3A3A3A"/>
                          </a:solidFill>
                          <a:latin typeface="Prompt"/>
                          <a:ea typeface="Prompt"/>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Office:                            </a:t>
                      </a:r>
                      <a:r>
                        <a:rPr lang="en-US" sz="1050" u="none" strike="noStrike" cap="none" dirty="0">
                          <a:solidFill>
                            <a:srgbClr val="3A3A3A"/>
                          </a:solidFill>
                          <a:latin typeface="Prompt"/>
                          <a:ea typeface="Prompt"/>
                          <a:cs typeface="Prompt"/>
                          <a:sym typeface="Prompt"/>
                        </a:rPr>
                        <a:t>VMC202/6</a:t>
                      </a:r>
                      <a:endParaRPr sz="1050" u="none" strike="noStrike" cap="none" dirty="0">
                        <a:solidFill>
                          <a:srgbClr val="3A3A3A"/>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221494">
                <a:tc>
                  <a:txBody>
                    <a:bodyPr/>
                    <a:lstStyle/>
                    <a:p>
                      <a:pPr marL="0" marR="0" lvl="0" indent="0" algn="l" rtl="0">
                        <a:lnSpc>
                          <a:spcPct val="150000"/>
                        </a:lnSpc>
                        <a:spcBef>
                          <a:spcPts val="0"/>
                        </a:spcBef>
                        <a:spcAft>
                          <a:spcPts val="0"/>
                        </a:spcAft>
                        <a:buNone/>
                      </a:pPr>
                      <a:r>
                        <a:rPr lang="en-US" sz="1050" b="1" i="0" u="none" strike="noStrike" cap="none" dirty="0">
                          <a:solidFill>
                            <a:srgbClr val="3A3A3A"/>
                          </a:solidFill>
                          <a:latin typeface="Prompt SemiBold"/>
                          <a:ea typeface="Prompt SemiBold"/>
                          <a:cs typeface="Prompt SemiBold"/>
                          <a:sym typeface="Prompt SemiBold"/>
                        </a:rPr>
                        <a:t>Instructor (2):	                    Dr. </a:t>
                      </a:r>
                      <a:r>
                        <a:rPr lang="en-US" sz="1050" b="1" i="0" u="none" strike="noStrike" cap="none" dirty="0" err="1">
                          <a:solidFill>
                            <a:srgbClr val="3A3A3A"/>
                          </a:solidFill>
                          <a:latin typeface="Prompt SemiBold"/>
                          <a:ea typeface="Prompt SemiBold"/>
                          <a:cs typeface="Prompt SemiBold"/>
                          <a:sym typeface="Prompt SemiBold"/>
                        </a:rPr>
                        <a:t>Suwaree</a:t>
                      </a:r>
                      <a:r>
                        <a:rPr lang="en-US" sz="1050" b="1" i="0" u="none" strike="noStrike" cap="none" dirty="0">
                          <a:solidFill>
                            <a:srgbClr val="3A3A3A"/>
                          </a:solidFill>
                          <a:latin typeface="Prompt SemiBold"/>
                          <a:ea typeface="Prompt SemiBold"/>
                          <a:cs typeface="Prompt SemiBold"/>
                          <a:sym typeface="Prompt SemiBold"/>
                        </a:rPr>
                        <a:t> </a:t>
                      </a:r>
                      <a:r>
                        <a:rPr lang="en-US" sz="1050" b="1" i="0" u="none" strike="noStrike" cap="none" dirty="0" err="1">
                          <a:solidFill>
                            <a:srgbClr val="3A3A3A"/>
                          </a:solidFill>
                          <a:latin typeface="Prompt SemiBold"/>
                          <a:ea typeface="Prompt SemiBold"/>
                          <a:cs typeface="Prompt SemiBold"/>
                          <a:sym typeface="Prompt SemiBold"/>
                        </a:rPr>
                        <a:t>Tantanawat</a:t>
                      </a:r>
                      <a:endParaRPr lang="en-US" sz="900" b="0" i="0" u="none" strike="noStrike" cap="none" dirty="0">
                        <a:solidFill>
                          <a:srgbClr val="3A3A3A"/>
                        </a:solidFill>
                        <a:latin typeface="Prompt SemiBold"/>
                        <a:ea typeface="Prompt SemiBold"/>
                        <a:cs typeface="Prompt SemiBold"/>
                        <a:sym typeface="Prompt SemiBold"/>
                      </a:endParaRPr>
                    </a:p>
                    <a:p>
                      <a:pPr marL="0" marR="0" lvl="0" indent="0" algn="l" rtl="0">
                        <a:lnSpc>
                          <a:spcPct val="150000"/>
                        </a:lnSpc>
                        <a:spcBef>
                          <a:spcPts val="0"/>
                        </a:spcBef>
                        <a:spcAft>
                          <a:spcPts val="0"/>
                        </a:spcAft>
                        <a:buNone/>
                      </a:pPr>
                      <a:r>
                        <a:rPr lang="en-US" sz="1050" b="1" i="0" u="none" strike="noStrike" cap="none" dirty="0">
                          <a:solidFill>
                            <a:srgbClr val="3A3A3A"/>
                          </a:solidFill>
                          <a:latin typeface="Prompt SemiBold"/>
                          <a:ea typeface="Prompt SemiBold"/>
                          <a:cs typeface="Prompt SemiBold"/>
                          <a:sym typeface="Prompt SemiBold"/>
                        </a:rPr>
                        <a:t>  Email:</a:t>
                      </a:r>
                      <a:r>
                        <a:rPr lang="en-US" sz="1050" u="none" strike="noStrike" cap="none" dirty="0">
                          <a:solidFill>
                            <a:srgbClr val="3A3A3A"/>
                          </a:solidFill>
                          <a:latin typeface="Prompt"/>
                          <a:ea typeface="Prompt"/>
                          <a:cs typeface="Prompt"/>
                          <a:sym typeface="Prompt"/>
                        </a:rPr>
                        <a:t>		suwareettn@msme.au.edu</a:t>
                      </a:r>
                    </a:p>
                    <a:p>
                      <a:pPr marL="0" marR="0" lvl="0" indent="0" algn="l" rtl="0">
                        <a:lnSpc>
                          <a:spcPct val="150000"/>
                        </a:lnSpc>
                        <a:spcBef>
                          <a:spcPts val="0"/>
                        </a:spcBef>
                        <a:spcAft>
                          <a:spcPts val="0"/>
                        </a:spcAft>
                        <a:buNone/>
                      </a:pPr>
                      <a:r>
                        <a:rPr lang="en-US" sz="1050" b="0" i="0" u="none" strike="noStrike" cap="none" dirty="0">
                          <a:solidFill>
                            <a:srgbClr val="3A3A3A"/>
                          </a:solidFill>
                          <a:latin typeface="Prompt"/>
                          <a:ea typeface="Prompt SemiBold"/>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Office Hours</a:t>
                      </a:r>
                      <a:r>
                        <a:rPr lang="en-US" sz="1050" b="1" i="0" u="none" strike="noStrike" cap="none">
                          <a:solidFill>
                            <a:srgbClr val="3A3A3A"/>
                          </a:solidFill>
                          <a:latin typeface="Prompt SemiBold"/>
                          <a:ea typeface="Prompt SemiBold"/>
                          <a:cs typeface="Prompt SemiBold"/>
                          <a:sym typeface="Prompt SemiBold"/>
                        </a:rPr>
                        <a:t>:                   Wednesday </a:t>
                      </a:r>
                      <a:r>
                        <a:rPr lang="en-US" sz="1050" b="1" i="0" u="none" strike="noStrike" cap="none" dirty="0">
                          <a:solidFill>
                            <a:srgbClr val="3A3A3A"/>
                          </a:solidFill>
                          <a:latin typeface="Prompt SemiBold"/>
                          <a:ea typeface="Prompt SemiBold"/>
                          <a:cs typeface="Prompt SemiBold"/>
                          <a:sym typeface="Prompt SemiBold"/>
                        </a:rPr>
                        <a:t>(9:00-12:00 PM)</a:t>
                      </a:r>
                      <a:endParaRPr lang="en-US" sz="1050" u="none" strike="noStrike" cap="none" dirty="0">
                        <a:solidFill>
                          <a:srgbClr val="3A3A3A"/>
                        </a:solidFill>
                        <a:highlight>
                          <a:srgbClr val="FFFF00"/>
                        </a:highlight>
                        <a:latin typeface="Prompt"/>
                        <a:ea typeface="Prompt"/>
                        <a:cs typeface="Prompt"/>
                        <a:sym typeface="Prompt"/>
                      </a:endParaRPr>
                    </a:p>
                    <a:p>
                      <a:pPr marL="0" marR="0" lvl="0" indent="0" algn="l" rtl="0">
                        <a:lnSpc>
                          <a:spcPct val="150000"/>
                        </a:lnSpc>
                        <a:spcBef>
                          <a:spcPts val="0"/>
                        </a:spcBef>
                        <a:spcAft>
                          <a:spcPts val="0"/>
                        </a:spcAft>
                        <a:buNone/>
                      </a:pPr>
                      <a:r>
                        <a:rPr lang="en-US" sz="1050" u="none" strike="noStrike" cap="none" dirty="0">
                          <a:solidFill>
                            <a:srgbClr val="3A3A3A"/>
                          </a:solidFill>
                          <a:latin typeface="Prompt"/>
                          <a:ea typeface="Prompt"/>
                          <a:cs typeface="Prompt"/>
                          <a:sym typeface="Prompt"/>
                        </a:rPr>
                        <a:t>  </a:t>
                      </a:r>
                      <a:r>
                        <a:rPr lang="en-US" sz="1050" b="1" i="0" u="none" strike="noStrike" cap="none" dirty="0">
                          <a:solidFill>
                            <a:srgbClr val="3A3A3A"/>
                          </a:solidFill>
                          <a:latin typeface="Prompt SemiBold"/>
                          <a:ea typeface="Prompt SemiBold"/>
                          <a:cs typeface="Prompt SemiBold"/>
                          <a:sym typeface="Prompt SemiBold"/>
                        </a:rPr>
                        <a:t>Office:                             VMS</a:t>
                      </a:r>
                      <a:endParaRPr lang="en-US" sz="1050" u="none" strike="noStrike" cap="none" dirty="0">
                        <a:solidFill>
                          <a:srgbClr val="3A3A3A"/>
                        </a:solidFill>
                        <a:latin typeface="Prompt"/>
                        <a:ea typeface="Prompt"/>
                        <a:cs typeface="Prompt"/>
                        <a:sym typeface="Prompt"/>
                      </a:endParaRPr>
                    </a:p>
                    <a:p>
                      <a:pPr marL="0" marR="0" lvl="0" indent="0" algn="l" rtl="0">
                        <a:lnSpc>
                          <a:spcPct val="150000"/>
                        </a:lnSpc>
                        <a:spcBef>
                          <a:spcPts val="0"/>
                        </a:spcBef>
                        <a:spcAft>
                          <a:spcPts val="0"/>
                        </a:spcAft>
                        <a:buNone/>
                      </a:pPr>
                      <a:endParaRPr sz="1050" u="none" strike="noStrike" cap="none" dirty="0">
                        <a:solidFill>
                          <a:srgbClr val="3A3A3A"/>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201938381"/>
                  </a:ext>
                </a:extLst>
              </a:tr>
              <a:tr h="221494">
                <a:tc>
                  <a:txBody>
                    <a:bodyPr/>
                    <a:lstStyle/>
                    <a:p>
                      <a:pPr marL="0" marR="0" lvl="0" indent="0" algn="l" rtl="0">
                        <a:lnSpc>
                          <a:spcPct val="150000"/>
                        </a:lnSpc>
                        <a:spcBef>
                          <a:spcPts val="0"/>
                        </a:spcBef>
                        <a:spcAft>
                          <a:spcPts val="0"/>
                        </a:spcAft>
                        <a:buNone/>
                      </a:pPr>
                      <a:endParaRPr sz="1050" u="none" strike="noStrike" cap="none" dirty="0">
                        <a:solidFill>
                          <a:srgbClr val="3A3A3A"/>
                        </a:solidFill>
                        <a:latin typeface="Prompt"/>
                        <a:ea typeface="Prompt"/>
                        <a:cs typeface="Prompt"/>
                        <a:sym typeface="Prompt"/>
                      </a:endParaRPr>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3514771708"/>
                  </a:ext>
                </a:extLst>
              </a:tr>
            </a:tbl>
          </a:graphicData>
        </a:graphic>
      </p:graphicFrame>
      <p:sp>
        <p:nvSpPr>
          <p:cNvPr id="88" name="Google Shape;88;p1"/>
          <p:cNvSpPr/>
          <p:nvPr/>
        </p:nvSpPr>
        <p:spPr>
          <a:xfrm>
            <a:off x="2144231" y="2532184"/>
            <a:ext cx="2596040" cy="343787"/>
          </a:xfrm>
          <a:prstGeom prst="roundRect">
            <a:avLst>
              <a:gd name="adj" fmla="val 50000"/>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96;p2">
            <a:extLst>
              <a:ext uri="{FF2B5EF4-FFF2-40B4-BE49-F238E27FC236}">
                <a16:creationId xmlns:a16="http://schemas.microsoft.com/office/drawing/2014/main" id="{AF0D8296-ABCD-4350-B027-426B99E5FEA3}"/>
              </a:ext>
            </a:extLst>
          </p:cNvPr>
          <p:cNvSpPr/>
          <p:nvPr/>
        </p:nvSpPr>
        <p:spPr>
          <a:xfrm>
            <a:off x="658533" y="7452337"/>
            <a:ext cx="5789100" cy="14803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cap="none" dirty="0">
                <a:solidFill>
                  <a:srgbClr val="FF0000"/>
                </a:solidFill>
                <a:latin typeface="Prompt SemiBold"/>
                <a:ea typeface="Prompt SemiBold"/>
                <a:cs typeface="Prompt SemiBold"/>
                <a:sym typeface="Prompt SemiBold"/>
              </a:rPr>
              <a:t>Course Description</a:t>
            </a:r>
            <a:endParaRPr sz="1200" b="1" i="0" u="none" strike="noStrike" cap="none" dirty="0">
              <a:solidFill>
                <a:srgbClr val="FF0000"/>
              </a:solidFill>
              <a:latin typeface="Prompt SemiBold"/>
              <a:ea typeface="Prompt SemiBold"/>
              <a:cs typeface="Prompt SemiBold"/>
              <a:sym typeface="Prompt SemiBold"/>
            </a:endParaRPr>
          </a:p>
          <a:p>
            <a:pPr marL="0" marR="0" lvl="0" indent="457200" algn="just" rtl="0">
              <a:lnSpc>
                <a:spcPct val="130000"/>
              </a:lnSpc>
              <a:spcBef>
                <a:spcPts val="600"/>
              </a:spcBef>
              <a:spcAft>
                <a:spcPts val="0"/>
              </a:spcAft>
              <a:buNone/>
            </a:pPr>
            <a:r>
              <a:rPr lang="en-US" sz="1100" b="0" i="0" u="none" strike="noStrike" cap="none" dirty="0">
                <a:solidFill>
                  <a:srgbClr val="3A3A3A"/>
                </a:solidFill>
                <a:latin typeface="Prompt"/>
                <a:ea typeface="Prompt"/>
                <a:cs typeface="Prompt"/>
                <a:sym typeface="Prompt"/>
              </a:rPr>
              <a:t>Process of being mentally stimulated to be an entrepreneur including self-discovering, goal setting, opportunity identification, self-preparation and development, life-long learning, and acknowledgement of the social value of their businesses. </a:t>
            </a:r>
            <a:r>
              <a:rPr lang="en-US" sz="1100" b="1" i="0" u="none" strike="noStrike" cap="none" dirty="0">
                <a:solidFill>
                  <a:srgbClr val="3A3A3A"/>
                </a:solidFill>
                <a:latin typeface="Prompt"/>
                <a:ea typeface="Prompt"/>
                <a:cs typeface="Prompt"/>
                <a:sym typeface="Prompt"/>
              </a:rPr>
              <a:t> </a:t>
            </a:r>
            <a:endParaRPr sz="1100" b="1" i="0" u="none" strike="noStrike" cap="none" dirty="0">
              <a:solidFill>
                <a:srgbClr val="3A3A3A"/>
              </a:solidFill>
              <a:latin typeface="Prompt"/>
              <a:ea typeface="Prompt"/>
              <a:cs typeface="Prompt"/>
              <a:sym typeface="Prompt"/>
            </a:endParaRPr>
          </a:p>
          <a:p>
            <a:pPr marL="0" marR="0" lvl="0" indent="0" algn="l" rtl="0">
              <a:spcBef>
                <a:spcPts val="600"/>
              </a:spcBef>
              <a:spcAft>
                <a:spcPts val="0"/>
              </a:spcAft>
              <a:buNone/>
            </a:pPr>
            <a:endParaRPr lang="en-US" sz="1100" b="0" i="0" u="none" strike="noStrike" cap="none" dirty="0">
              <a:solidFill>
                <a:srgbClr val="3A3A3A"/>
              </a:solidFill>
              <a:latin typeface="Prompt"/>
              <a:ea typeface="Prompt"/>
              <a:cs typeface="Prompt"/>
              <a:sym typeface="Promp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94" name="Google Shape;94;p2"/>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95" name="Google Shape;95;p2"/>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D5086242-5FFD-4CCF-9DB6-FA8D1A16C08E}"/>
              </a:ext>
            </a:extLst>
          </p:cNvPr>
          <p:cNvGraphicFramePr>
            <a:graphicFrameLocks noGrp="1"/>
          </p:cNvGraphicFramePr>
          <p:nvPr>
            <p:extLst>
              <p:ext uri="{D42A27DB-BD31-4B8C-83A1-F6EECF244321}">
                <p14:modId xmlns:p14="http://schemas.microsoft.com/office/powerpoint/2010/main" val="700736585"/>
              </p:ext>
            </p:extLst>
          </p:nvPr>
        </p:nvGraphicFramePr>
        <p:xfrm>
          <a:off x="342552" y="3464365"/>
          <a:ext cx="6220939" cy="3321570"/>
        </p:xfrm>
        <a:graphic>
          <a:graphicData uri="http://schemas.openxmlformats.org/drawingml/2006/table">
            <a:tbl>
              <a:tblPr/>
              <a:tblGrid>
                <a:gridCol w="3784688">
                  <a:extLst>
                    <a:ext uri="{9D8B030D-6E8A-4147-A177-3AD203B41FA5}">
                      <a16:colId xmlns:a16="http://schemas.microsoft.com/office/drawing/2014/main" val="3121168364"/>
                    </a:ext>
                  </a:extLst>
                </a:gridCol>
                <a:gridCol w="339942">
                  <a:extLst>
                    <a:ext uri="{9D8B030D-6E8A-4147-A177-3AD203B41FA5}">
                      <a16:colId xmlns:a16="http://schemas.microsoft.com/office/drawing/2014/main" val="1492516785"/>
                    </a:ext>
                  </a:extLst>
                </a:gridCol>
                <a:gridCol w="1756367">
                  <a:extLst>
                    <a:ext uri="{9D8B030D-6E8A-4147-A177-3AD203B41FA5}">
                      <a16:colId xmlns:a16="http://schemas.microsoft.com/office/drawing/2014/main" val="1323202491"/>
                    </a:ext>
                  </a:extLst>
                </a:gridCol>
                <a:gridCol w="339942">
                  <a:extLst>
                    <a:ext uri="{9D8B030D-6E8A-4147-A177-3AD203B41FA5}">
                      <a16:colId xmlns:a16="http://schemas.microsoft.com/office/drawing/2014/main" val="942404755"/>
                    </a:ext>
                  </a:extLst>
                </a:gridCol>
              </a:tblGrid>
              <a:tr h="301677">
                <a:tc>
                  <a:txBody>
                    <a:bodyPr/>
                    <a:lstStyle/>
                    <a:p>
                      <a:pPr algn="ctr" rtl="0" fontAlgn="b"/>
                      <a:r>
                        <a:rPr lang="en-US" sz="1100" b="1" dirty="0">
                          <a:solidFill>
                            <a:schemeClr val="bg1"/>
                          </a:solidFill>
                          <a:effectLst/>
                        </a:rPr>
                        <a:t>Titles</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0000"/>
                    </a:solidFill>
                  </a:tcPr>
                </a:tc>
                <a:tc>
                  <a:txBody>
                    <a:bodyPr/>
                    <a:lstStyle/>
                    <a:p>
                      <a:pPr algn="ctr" rtl="0" fontAlgn="b"/>
                      <a:r>
                        <a:rPr lang="en-US" sz="1000" b="1" dirty="0">
                          <a:solidFill>
                            <a:schemeClr val="bg1"/>
                          </a:solidFill>
                          <a:effectLst/>
                        </a:rPr>
                        <a:t>Time</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0000"/>
                    </a:solidFill>
                  </a:tcPr>
                </a:tc>
                <a:tc>
                  <a:txBody>
                    <a:bodyPr/>
                    <a:lstStyle/>
                    <a:p>
                      <a:pPr algn="ctr" rtl="0" fontAlgn="b"/>
                      <a:r>
                        <a:rPr lang="en-US" sz="1000" b="1" dirty="0">
                          <a:solidFill>
                            <a:schemeClr val="bg1"/>
                          </a:solidFill>
                          <a:effectLst/>
                        </a:rPr>
                        <a:t>URL</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0000"/>
                    </a:solidFill>
                  </a:tcPr>
                </a:tc>
                <a:tc>
                  <a:txBody>
                    <a:bodyPr/>
                    <a:lstStyle/>
                    <a:p>
                      <a:pPr algn="ctr" rtl="0" fontAlgn="b"/>
                      <a:r>
                        <a:rPr lang="en-US" sz="1000" dirty="0">
                          <a:solidFill>
                            <a:schemeClr val="bg1"/>
                          </a:solidFill>
                          <a:effectLst/>
                        </a:rPr>
                        <a:t>Language</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0000"/>
                    </a:solidFill>
                  </a:tcPr>
                </a:tc>
                <a:extLst>
                  <a:ext uri="{0D108BD9-81ED-4DB2-BD59-A6C34878D82A}">
                    <a16:rowId xmlns:a16="http://schemas.microsoft.com/office/drawing/2014/main" val="3656314757"/>
                  </a:ext>
                </a:extLst>
              </a:tr>
              <a:tr h="301677">
                <a:tc>
                  <a:txBody>
                    <a:bodyPr/>
                    <a:lstStyle/>
                    <a:p>
                      <a:pPr rtl="0" fontAlgn="b"/>
                      <a:r>
                        <a:rPr lang="th-TH" sz="1000" dirty="0">
                          <a:effectLst/>
                        </a:rPr>
                        <a:t>บทเรียนจริงโลกธุรกิจ จากซีรีส์ดัง </a:t>
                      </a:r>
                      <a:r>
                        <a:rPr lang="en-US" sz="800" dirty="0">
                          <a:effectLst/>
                        </a:rPr>
                        <a:t>Start-Up | BIZCUIT Ep.11 | </a:t>
                      </a:r>
                      <a:r>
                        <a:rPr lang="en-US" sz="800" dirty="0" err="1">
                          <a:effectLst/>
                        </a:rPr>
                        <a:t>workpointTODAY</a:t>
                      </a:r>
                      <a:endParaRPr lang="en-US" sz="800" dirty="0">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th-TH" sz="1000" dirty="0">
                          <a:effectLst/>
                        </a:rPr>
                        <a:t>0:11:22</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US" sz="800" u="sng" dirty="0">
                          <a:solidFill>
                            <a:srgbClr val="0563C1"/>
                          </a:solidFill>
                          <a:effectLst/>
                          <a:hlinkClick r:id="rId5"/>
                        </a:rPr>
                        <a:t>https://www.youtube.com/watch?v=YOHiinSK6yI</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4221212892"/>
                  </a:ext>
                </a:extLst>
              </a:tr>
              <a:tr h="301677">
                <a:tc>
                  <a:txBody>
                    <a:bodyPr/>
                    <a:lstStyle/>
                    <a:p>
                      <a:pPr rtl="0" fontAlgn="b"/>
                      <a:r>
                        <a:rPr lang="th-TH" sz="1000" dirty="0">
                          <a:effectLst/>
                        </a:rPr>
                        <a:t>สถานการณ์ </a:t>
                      </a:r>
                      <a:r>
                        <a:rPr lang="en-US" sz="800" dirty="0">
                          <a:effectLst/>
                        </a:rPr>
                        <a:t>Startup </a:t>
                      </a:r>
                      <a:r>
                        <a:rPr lang="th-TH" sz="1000" dirty="0">
                          <a:effectLst/>
                        </a:rPr>
                        <a:t>ไทย ยังหาแหล่งระดมทุนได้ไหมหลังวิกฤตโควิด-19 | </a:t>
                      </a:r>
                      <a:r>
                        <a:rPr lang="en-US" sz="800" dirty="0">
                          <a:effectLst/>
                        </a:rPr>
                        <a:t>BIZCUIT Ep.6 | </a:t>
                      </a:r>
                      <a:r>
                        <a:rPr lang="en-US" sz="800" dirty="0" err="1">
                          <a:effectLst/>
                        </a:rPr>
                        <a:t>workpointTODAY</a:t>
                      </a:r>
                      <a:endParaRPr lang="en-US" sz="800" dirty="0">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r" rtl="0" fontAlgn="b"/>
                      <a:r>
                        <a:rPr lang="th-TH" sz="1000" dirty="0">
                          <a:effectLst/>
                        </a:rPr>
                        <a:t>0:13:59</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rtl="0" fontAlgn="b"/>
                      <a:r>
                        <a:rPr lang="en-US" sz="800" u="sng" dirty="0">
                          <a:solidFill>
                            <a:srgbClr val="0563C1"/>
                          </a:solidFill>
                          <a:effectLst/>
                          <a:hlinkClick r:id="rId6"/>
                        </a:rPr>
                        <a:t>https://www.youtube.com/watch?v=X9u5qD4rhGI</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65755404"/>
                  </a:ext>
                </a:extLst>
              </a:tr>
              <a:tr h="301677">
                <a:tc>
                  <a:txBody>
                    <a:bodyPr/>
                    <a:lstStyle/>
                    <a:p>
                      <a:pPr rtl="0" fontAlgn="b"/>
                      <a:r>
                        <a:rPr lang="en-US" sz="800" dirty="0">
                          <a:effectLst/>
                        </a:rPr>
                        <a:t>Startup</a:t>
                      </a:r>
                      <a:r>
                        <a:rPr lang="en-US" sz="1000" dirty="0">
                          <a:effectLst/>
                        </a:rPr>
                        <a:t> </a:t>
                      </a:r>
                      <a:r>
                        <a:rPr lang="th-TH" sz="1000" dirty="0">
                          <a:effectLst/>
                        </a:rPr>
                        <a:t>ไทย ผู้ประสบความสำเร็จใน </a:t>
                      </a:r>
                      <a:r>
                        <a:rPr lang="en-US" sz="800" dirty="0">
                          <a:effectLst/>
                        </a:rPr>
                        <a:t>Silicon Valley | </a:t>
                      </a:r>
                      <a:r>
                        <a:rPr lang="en-US" sz="800" dirty="0" err="1">
                          <a:effectLst/>
                        </a:rPr>
                        <a:t>OmniVirt</a:t>
                      </a:r>
                      <a:r>
                        <a:rPr lang="en-US" sz="800" dirty="0">
                          <a:effectLst/>
                        </a:rPr>
                        <a:t> | DGTH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th-TH" sz="1000" dirty="0">
                          <a:effectLst/>
                        </a:rPr>
                        <a:t>0:18:16</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US" sz="800" u="sng" dirty="0">
                          <a:solidFill>
                            <a:srgbClr val="0563C1"/>
                          </a:solidFill>
                          <a:effectLst/>
                          <a:hlinkClick r:id="rId7"/>
                        </a:rPr>
                        <a:t>https://www.youtube.com/watch?v=kL-rXtBW7bs</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3467975397"/>
                  </a:ext>
                </a:extLst>
              </a:tr>
              <a:tr h="301677">
                <a:tc>
                  <a:txBody>
                    <a:bodyPr/>
                    <a:lstStyle/>
                    <a:p>
                      <a:pPr rtl="0" fontAlgn="b"/>
                      <a:r>
                        <a:rPr lang="th-TH" sz="1000" dirty="0">
                          <a:effectLst/>
                        </a:rPr>
                        <a:t>มองโลกมองไทย - เหตุใดไทยไม่มีสตาร์ทอัพระดับพันล้านดอลลาร์ $$$</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r" rtl="0" fontAlgn="b"/>
                      <a:r>
                        <a:rPr lang="th-TH" sz="1000" dirty="0">
                          <a:effectLst/>
                        </a:rPr>
                        <a:t>0:31:35</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rtl="0" fontAlgn="b"/>
                      <a:r>
                        <a:rPr lang="en-US" sz="800" u="sng" dirty="0">
                          <a:solidFill>
                            <a:srgbClr val="0563C1"/>
                          </a:solidFill>
                          <a:effectLst/>
                          <a:hlinkClick r:id="rId8"/>
                        </a:rPr>
                        <a:t>https://www.youtube.com/watch?v=DLRPAlYR4HM</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95596176"/>
                  </a:ext>
                </a:extLst>
              </a:tr>
              <a:tr h="301677">
                <a:tc>
                  <a:txBody>
                    <a:bodyPr/>
                    <a:lstStyle/>
                    <a:p>
                      <a:pPr rtl="0" fontAlgn="b"/>
                      <a:r>
                        <a:rPr lang="th-TH" sz="1000" dirty="0">
                          <a:effectLst/>
                        </a:rPr>
                        <a:t>กระทิง เรืองโรจน์ พูนผล </a:t>
                      </a:r>
                      <a:r>
                        <a:rPr lang="en-US" sz="800" dirty="0">
                          <a:effectLst/>
                        </a:rPr>
                        <a:t>Startup Godfather </a:t>
                      </a:r>
                      <a:r>
                        <a:rPr lang="th-TH" sz="1000" dirty="0">
                          <a:effectLst/>
                        </a:rPr>
                        <a:t>เมืองไทย </a:t>
                      </a:r>
                      <a:r>
                        <a:rPr lang="th-TH" sz="800" dirty="0">
                          <a:effectLst/>
                        </a:rPr>
                        <a:t>: </a:t>
                      </a:r>
                      <a:r>
                        <a:rPr lang="en-US" sz="800" dirty="0">
                          <a:effectLst/>
                        </a:rPr>
                        <a:t>PERSPECTIVE [10 </a:t>
                      </a:r>
                      <a:r>
                        <a:rPr lang="th-TH" sz="1000" dirty="0">
                          <a:effectLst/>
                        </a:rPr>
                        <a:t>ม.ค. 64]</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th-TH" sz="1000" dirty="0">
                          <a:effectLst/>
                        </a:rPr>
                        <a:t>0:40:42</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US" sz="800" u="sng" dirty="0">
                          <a:solidFill>
                            <a:srgbClr val="0563C1"/>
                          </a:solidFill>
                          <a:effectLst/>
                          <a:hlinkClick r:id="rId9"/>
                        </a:rPr>
                        <a:t>https://www.youtube.com/watch?v=NHL82C67C64</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998996537"/>
                  </a:ext>
                </a:extLst>
              </a:tr>
              <a:tr h="301677">
                <a:tc>
                  <a:txBody>
                    <a:bodyPr/>
                    <a:lstStyle/>
                    <a:p>
                      <a:pPr rtl="0" fontAlgn="b"/>
                      <a:r>
                        <a:rPr lang="th-TH" sz="1000" dirty="0">
                          <a:effectLst/>
                        </a:rPr>
                        <a:t>ธุรกิจพิชิตโลกอนาคต </a:t>
                      </a:r>
                      <a:r>
                        <a:rPr lang="en-US" sz="800" dirty="0">
                          <a:effectLst/>
                        </a:rPr>
                        <a:t>Startup</a:t>
                      </a:r>
                      <a:r>
                        <a:rPr lang="en-US" sz="1000" dirty="0">
                          <a:effectLst/>
                        </a:rPr>
                        <a:t> </a:t>
                      </a:r>
                      <a:r>
                        <a:rPr lang="th-TH" sz="1000" dirty="0">
                          <a:effectLst/>
                        </a:rPr>
                        <a:t>พันล้าน โตขึ้น 1,000% | </a:t>
                      </a:r>
                      <a:r>
                        <a:rPr lang="en-US" sz="800" dirty="0">
                          <a:effectLst/>
                        </a:rPr>
                        <a:t>Money Matters EP.119</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r" rtl="0" fontAlgn="b"/>
                      <a:r>
                        <a:rPr lang="th-TH" sz="1000" dirty="0">
                          <a:effectLst/>
                        </a:rPr>
                        <a:t>0:33:31</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rtl="0" fontAlgn="b"/>
                      <a:r>
                        <a:rPr lang="en-US" sz="800" u="sng" dirty="0">
                          <a:solidFill>
                            <a:srgbClr val="0563C1"/>
                          </a:solidFill>
                          <a:effectLst/>
                          <a:hlinkClick r:id="rId10"/>
                        </a:rPr>
                        <a:t>https://www.youtube.com/watch?v=wEE4G9J-c5s</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13537675"/>
                  </a:ext>
                </a:extLst>
              </a:tr>
              <a:tr h="301677">
                <a:tc>
                  <a:txBody>
                    <a:bodyPr/>
                    <a:lstStyle/>
                    <a:p>
                      <a:pPr rtl="0" fontAlgn="b"/>
                      <a:r>
                        <a:rPr lang="th-TH" sz="1000" dirty="0">
                          <a:effectLst/>
                        </a:rPr>
                        <a:t>ผู้ชนะ คือคนเปลี่ยนโลก 5 เทรนด์ใหม่แห่งโลกอนาคต | </a:t>
                      </a:r>
                      <a:r>
                        <a:rPr lang="en-US" sz="800" dirty="0">
                          <a:effectLst/>
                        </a:rPr>
                        <a:t>Kong Story EP.347</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th-TH" sz="1000" dirty="0">
                          <a:effectLst/>
                        </a:rPr>
                        <a:t>0:16:02</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US" sz="800" u="sng" dirty="0">
                          <a:solidFill>
                            <a:srgbClr val="0563C1"/>
                          </a:solidFill>
                          <a:effectLst/>
                          <a:hlinkClick r:id="rId11"/>
                        </a:rPr>
                        <a:t>https://www.youtube.com/watch?v=AWM0Xj6YxbI</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1959812018"/>
                  </a:ext>
                </a:extLst>
              </a:tr>
              <a:tr h="301677">
                <a:tc>
                  <a:txBody>
                    <a:bodyPr/>
                    <a:lstStyle/>
                    <a:p>
                      <a:pPr rtl="0" fontAlgn="b"/>
                      <a:r>
                        <a:rPr lang="th-TH" sz="1000" dirty="0">
                          <a:effectLst/>
                        </a:rPr>
                        <a:t>โลกในปี 2025 จะเป็นอย่างไร 10 เมกะเทรนด์เปลี่ยนโลกที่ต้องจับตา | </a:t>
                      </a:r>
                      <a:r>
                        <a:rPr lang="en-US" sz="800" dirty="0">
                          <a:effectLst/>
                        </a:rPr>
                        <a:t>The Secret Sauce EP.151</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r" rtl="0" fontAlgn="b"/>
                      <a:r>
                        <a:rPr lang="th-TH" sz="1000" dirty="0">
                          <a:effectLst/>
                        </a:rPr>
                        <a:t>0:14:37</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rtl="0" fontAlgn="b"/>
                      <a:r>
                        <a:rPr lang="en-US" sz="800" u="sng" dirty="0">
                          <a:solidFill>
                            <a:srgbClr val="0563C1"/>
                          </a:solidFill>
                          <a:effectLst/>
                          <a:hlinkClick r:id="rId12"/>
                        </a:rPr>
                        <a:t>https://www.youtube.com/watch?v=PFlLn8zbiKQ</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rtl="0" fontAlgn="b"/>
                      <a:r>
                        <a:rPr lang="en-US" sz="800" dirty="0">
                          <a:effectLst/>
                        </a:rPr>
                        <a:t>TH</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6272521"/>
                  </a:ext>
                </a:extLst>
              </a:tr>
              <a:tr h="301677">
                <a:tc>
                  <a:txBody>
                    <a:bodyPr/>
                    <a:lstStyle/>
                    <a:p>
                      <a:pPr rtl="0" fontAlgn="b"/>
                      <a:r>
                        <a:rPr lang="en-US" sz="800" dirty="0">
                          <a:effectLst/>
                        </a:rPr>
                        <a:t>These start-ups are preparing for a future after the pandemic | CNBC Make It</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r" rtl="0" fontAlgn="b"/>
                      <a:r>
                        <a:rPr lang="th-TH" sz="1000" dirty="0">
                          <a:effectLst/>
                        </a:rPr>
                        <a:t>0:07:36</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rtl="0" fontAlgn="b"/>
                      <a:r>
                        <a:rPr lang="en-US" sz="800" u="sng" dirty="0">
                          <a:solidFill>
                            <a:srgbClr val="0563C1"/>
                          </a:solidFill>
                          <a:effectLst/>
                          <a:hlinkClick r:id="rId13"/>
                        </a:rPr>
                        <a:t>https://www.youtube.com/watch?v=0jB9bz9debM</a:t>
                      </a:r>
                      <a:endParaRPr lang="en-US" sz="800" u="sng" dirty="0">
                        <a:solidFill>
                          <a:srgbClr val="0563C1"/>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tc>
                  <a:txBody>
                    <a:bodyPr/>
                    <a:lstStyle/>
                    <a:p>
                      <a:pPr algn="ctr" rtl="0" fontAlgn="b"/>
                      <a:r>
                        <a:rPr lang="en-US" sz="800" dirty="0">
                          <a:effectLst/>
                        </a:rPr>
                        <a:t>EN</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solidFill>
                  </a:tcPr>
                </a:tc>
                <a:extLst>
                  <a:ext uri="{0D108BD9-81ED-4DB2-BD59-A6C34878D82A}">
                    <a16:rowId xmlns:a16="http://schemas.microsoft.com/office/drawing/2014/main" val="204048262"/>
                  </a:ext>
                </a:extLst>
              </a:tr>
              <a:tr h="301677">
                <a:tc>
                  <a:txBody>
                    <a:bodyPr/>
                    <a:lstStyle/>
                    <a:p>
                      <a:pPr rtl="0" fontAlgn="b"/>
                      <a:r>
                        <a:rPr lang="en-US" sz="800" dirty="0">
                          <a:effectLst/>
                        </a:rPr>
                        <a:t>China Import and Export Fair Website</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rtl="0" fontAlgn="b"/>
                      <a:endParaRPr lang="th-TH" sz="1000" dirty="0">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rtl="0" fontAlgn="b"/>
                      <a:r>
                        <a:rPr lang="en-US" sz="800" u="sng" dirty="0">
                          <a:solidFill>
                            <a:srgbClr val="1155CC"/>
                          </a:solidFill>
                          <a:effectLst/>
                          <a:hlinkClick r:id="rId14"/>
                        </a:rPr>
                        <a:t>https://www.cantonfair.org.cn/en/</a:t>
                      </a:r>
                      <a:endParaRPr lang="en-US" sz="800" u="sng" dirty="0">
                        <a:solidFill>
                          <a:srgbClr val="1155CC"/>
                        </a:solidFill>
                        <a:effectLst/>
                      </a:endParaRP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rtl="0" fontAlgn="b"/>
                      <a:r>
                        <a:rPr lang="en-US" sz="800" dirty="0">
                          <a:effectLst/>
                        </a:rPr>
                        <a:t>EN</a:t>
                      </a:r>
                    </a:p>
                  </a:txBody>
                  <a:tcPr marL="16161" marR="16161"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84486"/>
                  </a:ext>
                </a:extLst>
              </a:tr>
            </a:tbl>
          </a:graphicData>
        </a:graphic>
      </p:graphicFrame>
      <p:sp>
        <p:nvSpPr>
          <p:cNvPr id="7" name="TextBox 6">
            <a:extLst>
              <a:ext uri="{FF2B5EF4-FFF2-40B4-BE49-F238E27FC236}">
                <a16:creationId xmlns:a16="http://schemas.microsoft.com/office/drawing/2014/main" id="{51E3EA8E-2C69-4331-8974-B78DE6E1BFF1}"/>
              </a:ext>
            </a:extLst>
          </p:cNvPr>
          <p:cNvSpPr txBox="1"/>
          <p:nvPr/>
        </p:nvSpPr>
        <p:spPr>
          <a:xfrm>
            <a:off x="298210" y="984712"/>
            <a:ext cx="6346338" cy="2224840"/>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FF0000"/>
                </a:solidFill>
                <a:effectLst/>
                <a:uLnTx/>
                <a:uFillTx/>
                <a:latin typeface="Prompt SemiBold"/>
                <a:ea typeface="Prompt SemiBold"/>
                <a:cs typeface="Prompt SemiBold"/>
                <a:sym typeface="Prompt SemiBold"/>
              </a:rPr>
              <a:t>Course Objectives and Learning Goals (LG)*:</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rPr>
              <a:t>This course will enable students:</a:t>
            </a:r>
          </a:p>
          <a:p>
            <a:pPr marL="342900" marR="0" lvl="0" indent="-342900" algn="just" defTabSz="914400" rtl="0" eaLnBrk="1" fontAlgn="auto" latinLnBrk="0" hangingPunct="1">
              <a:lnSpc>
                <a:spcPct val="130000"/>
              </a:lnSpc>
              <a:spcBef>
                <a:spcPts val="600"/>
              </a:spcBef>
              <a:spcAft>
                <a:spcPts val="0"/>
              </a:spcAft>
              <a:buClr>
                <a:srgbClr val="3A3A3A"/>
              </a:buClr>
              <a:buSzPts val="1100"/>
              <a:buFont typeface="Calibri"/>
              <a:buAutoNum type="arabicPeriod"/>
              <a:tabLst/>
              <a:defRPr/>
            </a:pPr>
            <a:r>
              <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rPr>
              <a:t>To explore various business models in the digital era</a:t>
            </a:r>
          </a:p>
          <a:p>
            <a:pPr marL="342900" marR="0" lvl="0" indent="-342900" algn="just" defTabSz="914400" rtl="0" eaLnBrk="1" fontAlgn="auto" latinLnBrk="0" hangingPunct="1">
              <a:lnSpc>
                <a:spcPct val="130000"/>
              </a:lnSpc>
              <a:spcBef>
                <a:spcPts val="0"/>
              </a:spcBef>
              <a:spcAft>
                <a:spcPts val="0"/>
              </a:spcAft>
              <a:buClr>
                <a:srgbClr val="3A3A3A"/>
              </a:buClr>
              <a:buSzPts val="1100"/>
              <a:buFont typeface="Calibri"/>
              <a:buAutoNum type="arabicPeriod"/>
              <a:tabLst/>
              <a:defRPr/>
            </a:pPr>
            <a:r>
              <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rPr>
              <a:t>To be able to initiate new business ideas from their passions and inspirations</a:t>
            </a:r>
          </a:p>
          <a:p>
            <a:pPr marL="342900" marR="0" lvl="0" indent="-342900" algn="just" defTabSz="914400" rtl="0" eaLnBrk="1" fontAlgn="auto" latinLnBrk="0" hangingPunct="1">
              <a:lnSpc>
                <a:spcPct val="130000"/>
              </a:lnSpc>
              <a:spcBef>
                <a:spcPts val="0"/>
              </a:spcBef>
              <a:spcAft>
                <a:spcPts val="0"/>
              </a:spcAft>
              <a:buClr>
                <a:srgbClr val="3A3A3A"/>
              </a:buClr>
              <a:buSzPts val="1100"/>
              <a:buFont typeface="Calibri"/>
              <a:buAutoNum type="arabicPeriod"/>
              <a:tabLst/>
              <a:defRPr/>
            </a:pPr>
            <a:r>
              <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rPr>
              <a:t>To be able to apply appropriate sets of technology in their potential business plan.</a:t>
            </a:r>
          </a:p>
          <a:p>
            <a:pPr marL="0" marR="0" lvl="0" indent="0" algn="just" defTabSz="914400" rtl="0" eaLnBrk="1" fontAlgn="auto" latinLnBrk="0" hangingPunct="1">
              <a:lnSpc>
                <a:spcPct val="130000"/>
              </a:lnSpc>
              <a:spcBef>
                <a:spcPts val="0"/>
              </a:spcBef>
              <a:spcAft>
                <a:spcPts val="0"/>
              </a:spcAft>
              <a:buClr>
                <a:srgbClr val="3A3A3A"/>
              </a:buClr>
              <a:buSzPts val="1100"/>
              <a:buFont typeface="Arial"/>
              <a:buNone/>
              <a:tabLst/>
              <a:defRPr/>
            </a:pPr>
            <a:endParaRPr kumimoji="0" lang="en-US" sz="1100" b="0" i="0" u="none" strike="noStrike" kern="0" cap="none" spc="0" normalizeH="0" baseline="0" noProof="0" dirty="0">
              <a:ln>
                <a:noFill/>
              </a:ln>
              <a:solidFill>
                <a:srgbClr val="3A3A3A"/>
              </a:solidFill>
              <a:effectLst/>
              <a:uLnTx/>
              <a:uFillTx/>
              <a:latin typeface="Prompt"/>
              <a:ea typeface="Prompt SemiBold"/>
              <a:cs typeface="Prompt"/>
              <a:sym typeface="Prompt"/>
            </a:endParaRPr>
          </a:p>
          <a:p>
            <a:pPr marL="0" marR="0" lvl="0" indent="0" algn="just" defTabSz="914400" rtl="0" eaLnBrk="1" fontAlgn="auto" latinLnBrk="0" hangingPunct="1">
              <a:lnSpc>
                <a:spcPct val="130000"/>
              </a:lnSpc>
              <a:spcBef>
                <a:spcPts val="0"/>
              </a:spcBef>
              <a:spcAft>
                <a:spcPts val="0"/>
              </a:spcAft>
              <a:buClr>
                <a:srgbClr val="3A3A3A"/>
              </a:buClr>
              <a:buSzPts val="1100"/>
              <a:buFont typeface="Arial"/>
              <a:buNone/>
              <a:tabLst/>
              <a:defRPr/>
            </a:pPr>
            <a:r>
              <a:rPr kumimoji="0" lang="en-US" sz="1200" b="1" i="0" u="none" strike="noStrike" kern="0" cap="none" spc="0" normalizeH="0" baseline="0" noProof="0" dirty="0">
                <a:ln>
                  <a:noFill/>
                </a:ln>
                <a:solidFill>
                  <a:srgbClr val="FF0000"/>
                </a:solidFill>
                <a:effectLst/>
                <a:uLnTx/>
                <a:uFillTx/>
                <a:latin typeface="Prompt SemiBold"/>
                <a:ea typeface="Prompt SemiBold"/>
                <a:cs typeface="Prompt SemiBold"/>
                <a:sym typeface="Prompt SemiBold"/>
              </a:rPr>
              <a:t>Recommended Learning Materials</a:t>
            </a:r>
          </a:p>
          <a:p>
            <a:pPr marL="342900" marR="0" lvl="0" indent="-342900" algn="l" defTabSz="914400" rtl="0" eaLnBrk="1" fontAlgn="auto" latinLnBrk="0" hangingPunct="1">
              <a:lnSpc>
                <a:spcPct val="130000"/>
              </a:lnSpc>
              <a:spcBef>
                <a:spcPts val="600"/>
              </a:spcBef>
              <a:spcAft>
                <a:spcPts val="0"/>
              </a:spcAft>
              <a:buClr>
                <a:srgbClr val="3A3A3A"/>
              </a:buClr>
              <a:buSzPts val="1100"/>
              <a:buFont typeface="Noto Sans Symbols"/>
              <a:buChar char="∙"/>
              <a:tabLst/>
              <a:defRPr/>
            </a:pPr>
            <a:r>
              <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rPr>
              <a:t>PowerPoint teaching slides. Podcasts and Vodcasts are available at </a:t>
            </a:r>
            <a:r>
              <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hlinkClick r:id="rId15"/>
              </a:rPr>
              <a:t>https://lms.msme.au.edu</a:t>
            </a:r>
            <a:endParaRPr lang="th-TH" dirty="0"/>
          </a:p>
        </p:txBody>
      </p:sp>
      <p:graphicFrame>
        <p:nvGraphicFramePr>
          <p:cNvPr id="8" name="Google Shape;97;p2">
            <a:extLst>
              <a:ext uri="{FF2B5EF4-FFF2-40B4-BE49-F238E27FC236}">
                <a16:creationId xmlns:a16="http://schemas.microsoft.com/office/drawing/2014/main" id="{2DF000D8-64A8-4AE8-955E-B54CCF561741}"/>
              </a:ext>
            </a:extLst>
          </p:cNvPr>
          <p:cNvGraphicFramePr/>
          <p:nvPr>
            <p:extLst>
              <p:ext uri="{D42A27DB-BD31-4B8C-83A1-F6EECF244321}">
                <p14:modId xmlns:p14="http://schemas.microsoft.com/office/powerpoint/2010/main" val="3090694156"/>
              </p:ext>
            </p:extLst>
          </p:nvPr>
        </p:nvGraphicFramePr>
        <p:xfrm>
          <a:off x="759891" y="7668855"/>
          <a:ext cx="5109500" cy="577392"/>
        </p:xfrm>
        <a:graphic>
          <a:graphicData uri="http://schemas.openxmlformats.org/drawingml/2006/table">
            <a:tbl>
              <a:tblPr firstRow="1" firstCol="1" bandRow="1">
                <a:noFill/>
                <a:tableStyleId>{2C313523-0D34-4844-A34E-2F5DFE8884F6}</a:tableStyleId>
              </a:tblPr>
              <a:tblGrid>
                <a:gridCol w="2626200">
                  <a:extLst>
                    <a:ext uri="{9D8B030D-6E8A-4147-A177-3AD203B41FA5}">
                      <a16:colId xmlns:a16="http://schemas.microsoft.com/office/drawing/2014/main" val="20000"/>
                    </a:ext>
                  </a:extLst>
                </a:gridCol>
                <a:gridCol w="2483300">
                  <a:extLst>
                    <a:ext uri="{9D8B030D-6E8A-4147-A177-3AD203B41FA5}">
                      <a16:colId xmlns:a16="http://schemas.microsoft.com/office/drawing/2014/main" val="20001"/>
                    </a:ext>
                  </a:extLst>
                </a:gridCol>
              </a:tblGrid>
              <a:tr h="165790">
                <a:tc>
                  <a:txBody>
                    <a:bodyPr/>
                    <a:lstStyle/>
                    <a:p>
                      <a:pPr marL="0" marR="0" lvl="0" indent="0" algn="ctr" rtl="0">
                        <a:lnSpc>
                          <a:spcPct val="130000"/>
                        </a:lnSpc>
                        <a:spcBef>
                          <a:spcPts val="0"/>
                        </a:spcBef>
                        <a:spcAft>
                          <a:spcPts val="0"/>
                        </a:spcAft>
                        <a:buNone/>
                      </a:pPr>
                      <a:r>
                        <a:rPr lang="en-US" sz="1050">
                          <a:latin typeface="Prompt Medium"/>
                          <a:ea typeface="Prompt Medium"/>
                          <a:cs typeface="Prompt Medium"/>
                          <a:sym typeface="Prompt Medium"/>
                        </a:rPr>
                        <a:t>Lecture + Discussion Hours</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a:latin typeface="Prompt Medium"/>
                          <a:ea typeface="Prompt Medium"/>
                          <a:cs typeface="Prompt Medium"/>
                          <a:sym typeface="Prompt Medium"/>
                        </a:rPr>
                        <a:t>Project Coaching Hours</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381367">
                <a:tc>
                  <a:txBody>
                    <a:bodyPr/>
                    <a:lstStyle/>
                    <a:p>
                      <a:pPr marL="0" marR="0" lvl="0" indent="0" algn="ctr" rtl="0">
                        <a:lnSpc>
                          <a:spcPct val="130000"/>
                        </a:lnSpc>
                        <a:spcBef>
                          <a:spcPts val="0"/>
                        </a:spcBef>
                        <a:spcAft>
                          <a:spcPts val="0"/>
                        </a:spcAft>
                        <a:buNone/>
                      </a:pPr>
                      <a:r>
                        <a:rPr lang="en-US" sz="1100" b="0" dirty="0">
                          <a:solidFill>
                            <a:schemeClr val="dk1"/>
                          </a:solidFill>
                          <a:latin typeface="Prompt"/>
                          <a:ea typeface="Prompt"/>
                          <a:cs typeface="Prompt"/>
                          <a:sym typeface="Prompt"/>
                        </a:rPr>
                        <a:t>15 hours</a:t>
                      </a:r>
                      <a:endParaRPr sz="11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dirty="0">
                          <a:solidFill>
                            <a:srgbClr val="3A3A3A"/>
                          </a:solidFill>
                          <a:latin typeface="Prompt"/>
                          <a:ea typeface="Prompt"/>
                          <a:cs typeface="Prompt"/>
                          <a:sym typeface="Prompt"/>
                        </a:rPr>
                        <a:t>15 hours</a:t>
                      </a:r>
                      <a:endParaRPr sz="11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3797EA36-F177-46D8-BB20-7C2E75878612}"/>
              </a:ext>
            </a:extLst>
          </p:cNvPr>
          <p:cNvSpPr txBox="1"/>
          <p:nvPr/>
        </p:nvSpPr>
        <p:spPr>
          <a:xfrm>
            <a:off x="298210" y="7169367"/>
            <a:ext cx="3464378" cy="318549"/>
          </a:xfrm>
          <a:prstGeom prst="rect">
            <a:avLst/>
          </a:prstGeom>
          <a:noFill/>
        </p:spPr>
        <p:txBody>
          <a:bodyPr wrap="square">
            <a:spAutoFit/>
          </a:bodyPr>
          <a:lstStyle/>
          <a:p>
            <a:pPr marL="342900" marR="0" lvl="0" indent="-342900" algn="l" defTabSz="914400" rtl="0" eaLnBrk="1" fontAlgn="auto" latinLnBrk="0" hangingPunct="1">
              <a:lnSpc>
                <a:spcPct val="130000"/>
              </a:lnSpc>
              <a:spcBef>
                <a:spcPts val="0"/>
              </a:spcBef>
              <a:spcAft>
                <a:spcPts val="0"/>
              </a:spcAft>
              <a:buClr>
                <a:srgbClr val="3A3A3A"/>
              </a:buClr>
              <a:buSzPts val="1100"/>
              <a:buFont typeface="Noto Sans Symbols"/>
              <a:buChar char="∙"/>
              <a:tabLst/>
              <a:defRPr/>
            </a:pPr>
            <a:r>
              <a:rPr kumimoji="0" lang="en-US" sz="1200" b="1" i="0" u="none" strike="noStrike" kern="0" cap="none" spc="0" normalizeH="0" baseline="0" noProof="0" dirty="0">
                <a:ln>
                  <a:noFill/>
                </a:ln>
                <a:solidFill>
                  <a:srgbClr val="FF0000"/>
                </a:solidFill>
                <a:effectLst/>
                <a:uLnTx/>
                <a:uFillTx/>
                <a:latin typeface="Prompt SemiBold"/>
                <a:ea typeface="Prompt SemiBold"/>
                <a:cs typeface="Prompt SemiBold"/>
                <a:sym typeface="Prompt SemiBold"/>
              </a:rPr>
              <a:t>Class Hours</a:t>
            </a:r>
            <a:endParaRPr kumimoji="0" lang="en-US" sz="1100" b="0" i="0" u="none" strike="noStrike" kern="0" cap="none" spc="0" normalizeH="0" baseline="0" noProof="0" dirty="0">
              <a:ln>
                <a:noFill/>
              </a:ln>
              <a:solidFill>
                <a:srgbClr val="3A3A3A"/>
              </a:solidFill>
              <a:effectLst/>
              <a:uLnTx/>
              <a:uFillTx/>
              <a:latin typeface="Prompt"/>
              <a:ea typeface="Prompt"/>
              <a:cs typeface="Prompt"/>
              <a:sym typeface="Promp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03" name="Google Shape;103;p3"/>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04" name="Google Shape;104;p3"/>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05" name="Google Shape;105;p3"/>
          <p:cNvSpPr/>
          <p:nvPr/>
        </p:nvSpPr>
        <p:spPr>
          <a:xfrm>
            <a:off x="235511" y="694441"/>
            <a:ext cx="6077305"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2F2F2"/>
                </a:solidFill>
                <a:latin typeface="Prompt"/>
                <a:ea typeface="Prompt"/>
                <a:cs typeface="Prompt"/>
                <a:sym typeface="Prompt"/>
              </a:rPr>
              <a:t>Teaching Plan</a:t>
            </a:r>
            <a:endParaRPr sz="6600" b="1" i="0" u="none" strike="noStrike" cap="none" dirty="0">
              <a:solidFill>
                <a:srgbClr val="F2F2F2"/>
              </a:solidFill>
              <a:latin typeface="Prompt"/>
              <a:ea typeface="Prompt"/>
              <a:cs typeface="Prompt"/>
              <a:sym typeface="Prompt"/>
            </a:endParaRPr>
          </a:p>
        </p:txBody>
      </p:sp>
      <p:sp>
        <p:nvSpPr>
          <p:cNvPr id="106" name="Google Shape;106;p3"/>
          <p:cNvSpPr/>
          <p:nvPr/>
        </p:nvSpPr>
        <p:spPr>
          <a:xfrm>
            <a:off x="537931" y="1077872"/>
            <a:ext cx="268535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FF0000"/>
                </a:solidFill>
                <a:latin typeface="Prompt"/>
                <a:ea typeface="Prompt"/>
                <a:cs typeface="Prompt"/>
                <a:sym typeface="Prompt"/>
              </a:rPr>
              <a:t>Teaching Plan</a:t>
            </a:r>
            <a:endParaRPr sz="2800" b="1" i="0" u="none" strike="noStrike" cap="none" dirty="0">
              <a:solidFill>
                <a:srgbClr val="FF0000"/>
              </a:solidFill>
              <a:latin typeface="Prompt"/>
              <a:ea typeface="Prompt"/>
              <a:cs typeface="Prompt"/>
              <a:sym typeface="Prompt"/>
            </a:endParaRPr>
          </a:p>
        </p:txBody>
      </p:sp>
      <p:graphicFrame>
        <p:nvGraphicFramePr>
          <p:cNvPr id="107" name="Google Shape;107;p3"/>
          <p:cNvGraphicFramePr/>
          <p:nvPr>
            <p:extLst>
              <p:ext uri="{D42A27DB-BD31-4B8C-83A1-F6EECF244321}">
                <p14:modId xmlns:p14="http://schemas.microsoft.com/office/powerpoint/2010/main" val="180777370"/>
              </p:ext>
            </p:extLst>
          </p:nvPr>
        </p:nvGraphicFramePr>
        <p:xfrm>
          <a:off x="579120" y="1615993"/>
          <a:ext cx="5857812" cy="7117402"/>
        </p:xfrm>
        <a:graphic>
          <a:graphicData uri="http://schemas.openxmlformats.org/drawingml/2006/table">
            <a:tbl>
              <a:tblPr firstRow="1" firstCol="1" bandRow="1">
                <a:noFill/>
                <a:tableStyleId>{2C313523-0D34-4844-A34E-2F5DFE8884F6}</a:tableStyleId>
              </a:tblPr>
              <a:tblGrid>
                <a:gridCol w="441876">
                  <a:extLst>
                    <a:ext uri="{9D8B030D-6E8A-4147-A177-3AD203B41FA5}">
                      <a16:colId xmlns:a16="http://schemas.microsoft.com/office/drawing/2014/main" val="20000"/>
                    </a:ext>
                  </a:extLst>
                </a:gridCol>
                <a:gridCol w="2889739">
                  <a:extLst>
                    <a:ext uri="{9D8B030D-6E8A-4147-A177-3AD203B41FA5}">
                      <a16:colId xmlns:a16="http://schemas.microsoft.com/office/drawing/2014/main" val="20001"/>
                    </a:ext>
                  </a:extLst>
                </a:gridCol>
                <a:gridCol w="1602503">
                  <a:extLst>
                    <a:ext uri="{9D8B030D-6E8A-4147-A177-3AD203B41FA5}">
                      <a16:colId xmlns:a16="http://schemas.microsoft.com/office/drawing/2014/main" val="3081444420"/>
                    </a:ext>
                  </a:extLst>
                </a:gridCol>
                <a:gridCol w="484414">
                  <a:extLst>
                    <a:ext uri="{9D8B030D-6E8A-4147-A177-3AD203B41FA5}">
                      <a16:colId xmlns:a16="http://schemas.microsoft.com/office/drawing/2014/main" val="20002"/>
                    </a:ext>
                  </a:extLst>
                </a:gridCol>
                <a:gridCol w="439280">
                  <a:extLst>
                    <a:ext uri="{9D8B030D-6E8A-4147-A177-3AD203B41FA5}">
                      <a16:colId xmlns:a16="http://schemas.microsoft.com/office/drawing/2014/main" val="20003"/>
                    </a:ext>
                  </a:extLst>
                </a:gridCol>
              </a:tblGrid>
              <a:tr h="265476">
                <a:tc>
                  <a:txBody>
                    <a:bodyPr/>
                    <a:lstStyle/>
                    <a:p>
                      <a:pPr marL="0" marR="0" lvl="0" indent="0" algn="ctr" rtl="0">
                        <a:lnSpc>
                          <a:spcPct val="130000"/>
                        </a:lnSpc>
                        <a:spcBef>
                          <a:spcPts val="0"/>
                        </a:spcBef>
                        <a:spcAft>
                          <a:spcPts val="0"/>
                        </a:spcAft>
                        <a:buNone/>
                      </a:pPr>
                      <a:r>
                        <a:rPr lang="en-US" sz="1050" b="1" i="0" u="none" strike="noStrike" cap="none" dirty="0">
                          <a:solidFill>
                            <a:schemeClr val="lt1"/>
                          </a:solidFill>
                          <a:latin typeface="Prompt Medium"/>
                          <a:ea typeface="Prompt Medium"/>
                          <a:cs typeface="Prompt Medium"/>
                          <a:sym typeface="Prompt Medium"/>
                        </a:rPr>
                        <a:t>Week</a:t>
                      </a:r>
                      <a:endParaRPr sz="1050" b="1" i="0" u="none" strike="noStrike" cap="none" dirty="0">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dirty="0">
                          <a:solidFill>
                            <a:schemeClr val="lt1"/>
                          </a:solidFill>
                          <a:latin typeface="Prompt Medium"/>
                          <a:ea typeface="Prompt Medium"/>
                          <a:cs typeface="Prompt Medium"/>
                          <a:sym typeface="Prompt Medium"/>
                        </a:rPr>
                        <a:t>Topic</a:t>
                      </a:r>
                      <a:endParaRPr sz="1050" b="1" i="0" u="none" strike="noStrike" cap="none" dirty="0">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dirty="0">
                          <a:solidFill>
                            <a:schemeClr val="lt1"/>
                          </a:solidFill>
                          <a:latin typeface="Prompt Medium"/>
                          <a:ea typeface="Prompt Medium"/>
                          <a:cs typeface="Prompt Medium"/>
                          <a:sym typeface="Prompt Medium"/>
                        </a:rPr>
                        <a:t>Speakers/ lecturer</a:t>
                      </a:r>
                      <a:endParaRPr sz="1050" b="1" i="0" u="none" strike="noStrike" cap="none" dirty="0">
                        <a:solidFill>
                          <a:schemeClr val="lt1"/>
                        </a:solidFill>
                        <a:latin typeface="Prompt Medium"/>
                        <a:ea typeface="Prompt Medium"/>
                        <a:cs typeface="Prompt Medium"/>
                        <a:sym typeface="Prompt Medium"/>
                      </a:endParaRPr>
                    </a:p>
                  </a:txBody>
                  <a:tcPr marL="41000" marR="410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dirty="0">
                          <a:solidFill>
                            <a:schemeClr val="lt1"/>
                          </a:solidFill>
                          <a:latin typeface="Prompt Medium"/>
                          <a:ea typeface="Prompt Medium"/>
                          <a:cs typeface="Prompt Medium"/>
                          <a:sym typeface="Prompt Medium"/>
                        </a:rPr>
                        <a:t>Hours</a:t>
                      </a:r>
                      <a:endParaRPr sz="1050" b="1" i="0" u="none" strike="noStrike" cap="none" dirty="0">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50" b="1" i="0" u="none" strike="noStrike" cap="none">
                          <a:solidFill>
                            <a:schemeClr val="lt1"/>
                          </a:solidFill>
                          <a:latin typeface="Prompt Medium"/>
                          <a:ea typeface="Prompt Medium"/>
                          <a:cs typeface="Prompt Medium"/>
                          <a:sym typeface="Prompt Medium"/>
                        </a:rPr>
                        <a:t>LG*</a:t>
                      </a:r>
                      <a:endParaRPr sz="1050" b="1" i="0" u="none" strike="noStrike" cap="none">
                        <a:solidFill>
                          <a:schemeClr val="lt1"/>
                        </a:solidFill>
                        <a:latin typeface="Prompt Medium"/>
                        <a:ea typeface="Prompt Medium"/>
                        <a:cs typeface="Prompt Medium"/>
                        <a:sym typeface="Prompt Medium"/>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590764">
                <a:tc rowSpan="2">
                  <a:txBody>
                    <a:bodyPr/>
                    <a:lstStyle/>
                    <a:p>
                      <a:pPr marL="0" marR="0" lvl="0" indent="0" algn="ctr" rtl="0">
                        <a:lnSpc>
                          <a:spcPct val="130000"/>
                        </a:lnSpc>
                        <a:spcBef>
                          <a:spcPts val="0"/>
                        </a:spcBef>
                        <a:spcAft>
                          <a:spcPts val="0"/>
                        </a:spcAft>
                        <a:buNone/>
                      </a:pPr>
                      <a:r>
                        <a:rPr lang="en-US" sz="2000" b="1" i="0" u="none" strike="noStrike" cap="none" dirty="0">
                          <a:solidFill>
                            <a:schemeClr val="lt1"/>
                          </a:solidFill>
                          <a:latin typeface="Prompt"/>
                          <a:ea typeface="Prompt"/>
                          <a:cs typeface="Prompt"/>
                          <a:sym typeface="Prompt"/>
                        </a:rPr>
                        <a:t>1</a:t>
                      </a:r>
                      <a:endParaRPr sz="2000" b="1" i="0" u="none" strike="noStrike" cap="none" dirty="0">
                        <a:solidFill>
                          <a:schemeClr val="lt1"/>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rtl="0">
                        <a:lnSpc>
                          <a:spcPct val="100000"/>
                        </a:lnSpc>
                        <a:spcBef>
                          <a:spcPts val="0"/>
                        </a:spcBef>
                        <a:spcAft>
                          <a:spcPts val="0"/>
                        </a:spcAft>
                        <a:buNone/>
                      </a:pPr>
                      <a:endParaRPr lang="en-US" sz="800" b="1" i="0" u="none" strike="noStrike" cap="none" dirty="0">
                        <a:latin typeface="Prompt SemiBold"/>
                        <a:cs typeface="Prompt SemiBold"/>
                        <a:sym typeface="Prompt SemiBold"/>
                      </a:endParaRPr>
                    </a:p>
                    <a:p>
                      <a:pPr marL="0" marR="0" lvl="0" indent="0" algn="l" rtl="0">
                        <a:lnSpc>
                          <a:spcPct val="100000"/>
                        </a:lnSpc>
                        <a:spcBef>
                          <a:spcPts val="0"/>
                        </a:spcBef>
                        <a:spcAft>
                          <a:spcPts val="0"/>
                        </a:spcAft>
                        <a:buNone/>
                      </a:pPr>
                      <a:r>
                        <a:rPr lang="en-US" sz="800" b="1" i="0" u="none" strike="noStrike" cap="none" dirty="0">
                          <a:latin typeface="Prompt SemiBold"/>
                          <a:cs typeface="Prompt SemiBold"/>
                          <a:sym typeface="Prompt SemiBold"/>
                        </a:rPr>
                        <a:t>Class Orientation</a:t>
                      </a:r>
                    </a:p>
                    <a:p>
                      <a:pPr marL="0" marR="0" lvl="0" indent="0" algn="l" rtl="0">
                        <a:lnSpc>
                          <a:spcPct val="100000"/>
                        </a:lnSpc>
                        <a:spcBef>
                          <a:spcPts val="0"/>
                        </a:spcBef>
                        <a:spcAft>
                          <a:spcPts val="0"/>
                        </a:spcAft>
                        <a:buFontTx/>
                        <a:buNone/>
                      </a:pPr>
                      <a:r>
                        <a:rPr lang="en-US" sz="800" b="1" i="0" u="none" strike="noStrike" cap="none" dirty="0">
                          <a:latin typeface="Prompt SemiBold"/>
                          <a:cs typeface="Prompt SemiBold"/>
                          <a:sym typeface="Prompt SemiBold"/>
                        </a:rPr>
                        <a:t>  - Self introduction</a:t>
                      </a:r>
                    </a:p>
                    <a:p>
                      <a:pPr marL="0" marR="0" lvl="0" indent="0" algn="l" rtl="0">
                        <a:lnSpc>
                          <a:spcPct val="100000"/>
                        </a:lnSpc>
                        <a:spcBef>
                          <a:spcPts val="0"/>
                        </a:spcBef>
                        <a:spcAft>
                          <a:spcPts val="0"/>
                        </a:spcAft>
                        <a:buFontTx/>
                        <a:buNone/>
                      </a:pPr>
                      <a:r>
                        <a:rPr lang="en-US" sz="800" b="1" i="0" u="none" strike="noStrike" cap="none" dirty="0">
                          <a:latin typeface="Prompt SemiBold"/>
                          <a:cs typeface="Prompt SemiBold"/>
                          <a:sym typeface="Prompt SemiBold"/>
                        </a:rPr>
                        <a:t>  - Overview of course activities</a:t>
                      </a:r>
                    </a:p>
                    <a:p>
                      <a:pPr marL="0" marR="0" lvl="0" indent="0" algn="l" rtl="0">
                        <a:lnSpc>
                          <a:spcPct val="100000"/>
                        </a:lnSpc>
                        <a:spcBef>
                          <a:spcPts val="0"/>
                        </a:spcBef>
                        <a:spcAft>
                          <a:spcPts val="0"/>
                        </a:spcAft>
                        <a:buFontTx/>
                        <a:buNone/>
                      </a:pPr>
                      <a:endParaRPr sz="800" dirty="0"/>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Vilasinee</a:t>
                      </a:r>
                      <a:r>
                        <a:rPr lang="en-US" sz="800" dirty="0">
                          <a:latin typeface="Prompt" panose="00000500000000000000" pitchFamily="2" charset="-34"/>
                          <a:cs typeface="Prompt" panose="00000500000000000000" pitchFamily="2" charset="-34"/>
                        </a:rPr>
                        <a:t> S. </a:t>
                      </a:r>
                    </a:p>
                    <a:p>
                      <a:pPr marL="0" marR="0" lvl="0" indent="0" algn="ctr" rtl="0">
                        <a:lnSpc>
                          <a:spcPct val="100000"/>
                        </a:lnSpc>
                        <a:spcBef>
                          <a:spcPts val="0"/>
                        </a:spcBef>
                        <a:spcAft>
                          <a:spcPts val="0"/>
                        </a:spcAft>
                        <a:buNone/>
                      </a:pPr>
                      <a:endParaRPr lang="en-US" sz="800" dirty="0">
                        <a:latin typeface="Prompt" panose="00000500000000000000" pitchFamily="2" charset="-34"/>
                        <a:cs typeface="Prompt" panose="00000500000000000000" pitchFamily="2" charset="-34"/>
                      </a:endParaRPr>
                    </a:p>
                    <a:p>
                      <a:pPr marL="0" marR="0" lvl="0" indent="0" algn="ctr" rtl="0">
                        <a:lnSpc>
                          <a:spcPct val="100000"/>
                        </a:lnSpc>
                        <a:spcBef>
                          <a:spcPts val="0"/>
                        </a:spcBef>
                        <a:spcAft>
                          <a:spcPts val="0"/>
                        </a:spcAft>
                        <a:buNone/>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p>
                      <a:pPr marL="0" marR="0" lvl="0" indent="0" algn="ctr" rtl="0">
                        <a:lnSpc>
                          <a:spcPct val="100000"/>
                        </a:lnSpc>
                        <a:spcBef>
                          <a:spcPts val="0"/>
                        </a:spcBef>
                        <a:spcAft>
                          <a:spcPts val="0"/>
                        </a:spcAft>
                        <a:buNone/>
                      </a:pPr>
                      <a:endParaRPr sz="800" dirty="0"/>
                    </a:p>
                  </a:txBody>
                  <a:tcPr marL="41000" marR="410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dot"/>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700" b="0" i="0" u="none" strike="noStrike" cap="none" dirty="0">
                          <a:latin typeface="Prompt"/>
                          <a:ea typeface="Prompt"/>
                          <a:cs typeface="Prompt"/>
                          <a:sym typeface="Prompt"/>
                        </a:rPr>
                        <a:t>1</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1"/>
                  </a:ext>
                </a:extLst>
              </a:tr>
              <a:tr h="472611">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800" b="1" i="0" u="none" strike="noStrike" cap="none" dirty="0">
                          <a:solidFill>
                            <a:schemeClr val="accent2"/>
                          </a:solidFill>
                          <a:latin typeface="Prompt SemiBold"/>
                          <a:cs typeface="Prompt SemiBold"/>
                          <a:sym typeface="Prompt SemiBold"/>
                        </a:rPr>
                        <a:t> </a:t>
                      </a:r>
                    </a:p>
                    <a:p>
                      <a:pPr marL="0" marR="0" lvl="0" indent="0" algn="l" rtl="0">
                        <a:lnSpc>
                          <a:spcPct val="100000"/>
                        </a:lnSpc>
                        <a:spcBef>
                          <a:spcPts val="0"/>
                        </a:spcBef>
                        <a:spcAft>
                          <a:spcPts val="0"/>
                        </a:spcAft>
                        <a:buNone/>
                      </a:pPr>
                      <a:r>
                        <a:rPr lang="en-US" sz="800" b="1" i="0" u="none" strike="noStrike" cap="none" dirty="0">
                          <a:latin typeface="Prompt SemiBold"/>
                          <a:ea typeface="Prompt SemiBold"/>
                          <a:cs typeface="Prompt SemiBold"/>
                          <a:sym typeface="Prompt SemiBold"/>
                        </a:rPr>
                        <a:t>Inspiration Workshop 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chemeClr val="accent2"/>
                          </a:solidFill>
                          <a:latin typeface="Prompt SemiBold"/>
                          <a:ea typeface="Prompt"/>
                          <a:cs typeface="Prompt SemiBold"/>
                          <a:sym typeface="Prompt SemiBold"/>
                        </a:rPr>
                        <a:t>- Business Start Up Ideas/ Competitive Strategies (Lecture)</a:t>
                      </a: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alpha val="2745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txBody>
                  <a:tcPr marL="41000" marR="410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dot"/>
                      <a:round/>
                      <a:headEnd type="none" w="sm" len="sm"/>
                      <a:tailEnd type="none" w="sm" len="sm"/>
                    </a:lnT>
                    <a:lnB w="9525" cap="flat" cmpd="sng" algn="ctr">
                      <a:solidFill>
                        <a:schemeClr val="dk1"/>
                      </a:solidFill>
                      <a:prstDash val="solid"/>
                      <a:round/>
                      <a:headEnd type="none" w="sm" len="sm"/>
                      <a:tailEnd type="none" w="sm" len="sm"/>
                    </a:lnB>
                    <a:solidFill>
                      <a:schemeClr val="lt1">
                        <a:alpha val="27450"/>
                      </a:schemeClr>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alpha val="27450"/>
                      </a:schemeClr>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alpha val="27450"/>
                      </a:schemeClr>
                    </a:solidFill>
                  </a:tcPr>
                </a:tc>
                <a:extLst>
                  <a:ext uri="{0D108BD9-81ED-4DB2-BD59-A6C34878D82A}">
                    <a16:rowId xmlns:a16="http://schemas.microsoft.com/office/drawing/2014/main" val="10002"/>
                  </a:ext>
                </a:extLst>
              </a:tr>
              <a:tr h="590764">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2</a:t>
                      </a:r>
                      <a:endParaRPr sz="2000" b="1" i="0" u="none" strike="noStrike" cap="none">
                        <a:solidFill>
                          <a:schemeClr val="lt1"/>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latin typeface="Prompt SemiBold"/>
                          <a:ea typeface="Prompt SemiBold"/>
                          <a:cs typeface="Prompt SemiBold"/>
                          <a:sym typeface="Prompt SemiBold"/>
                        </a:rPr>
                        <a:t> Inspiration Workshop 2:</a:t>
                      </a:r>
                    </a:p>
                    <a:p>
                      <a:pPr marL="171450" marR="0" lvl="0" indent="-171450" algn="l" defTabSz="914400" rtl="0" eaLnBrk="1" fontAlgn="auto" latinLnBrk="0" hangingPunct="1">
                        <a:lnSpc>
                          <a:spcPct val="100000"/>
                        </a:lnSpc>
                        <a:spcBef>
                          <a:spcPts val="0"/>
                        </a:spcBef>
                        <a:spcAft>
                          <a:spcPts val="0"/>
                        </a:spcAft>
                        <a:buClr>
                          <a:srgbClr val="000000"/>
                        </a:buClr>
                        <a:buSzTx/>
                        <a:buFontTx/>
                        <a:buChar char="-"/>
                        <a:tabLst/>
                        <a:defRPr/>
                      </a:pPr>
                      <a:r>
                        <a:rPr lang="en-US" sz="800" b="1" i="0" u="none" strike="noStrike" cap="none" dirty="0">
                          <a:solidFill>
                            <a:schemeClr val="accent2"/>
                          </a:solidFill>
                          <a:latin typeface="Prompt SemiBold"/>
                          <a:cs typeface="Prompt SemiBold"/>
                          <a:sym typeface="Prompt SemiBold"/>
                        </a:rPr>
                        <a:t>I</a:t>
                      </a:r>
                      <a:r>
                        <a:rPr lang="en-US" sz="800" b="1" i="1" u="none" strike="noStrike" cap="none" dirty="0">
                          <a:solidFill>
                            <a:schemeClr val="accent2"/>
                          </a:solidFill>
                          <a:latin typeface="Prompt SemiBold"/>
                          <a:cs typeface="Prompt SemiBold"/>
                          <a:sym typeface="Prompt SemiBold"/>
                        </a:rPr>
                        <a:t>n</a:t>
                      </a:r>
                      <a:r>
                        <a:rPr lang="en-US" sz="800" b="1" i="0" u="none" strike="noStrike" cap="none" dirty="0">
                          <a:solidFill>
                            <a:schemeClr val="accent2"/>
                          </a:solidFill>
                          <a:latin typeface="Prompt SemiBold"/>
                          <a:cs typeface="Prompt SemiBold"/>
                          <a:sym typeface="Prompt SemiBold"/>
                        </a:rPr>
                        <a:t>troduction to SWOT Analysis </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800" b="1" i="0" u="none" strike="noStrike" cap="none" dirty="0">
                          <a:solidFill>
                            <a:schemeClr val="tx1"/>
                          </a:solidFill>
                          <a:latin typeface="Prompt SemiBold"/>
                          <a:cs typeface="Prompt SemiBold"/>
                          <a:sym typeface="Prompt SemiBold"/>
                        </a:rPr>
                        <a:t>     (Lecture/Class Exercise)</a:t>
                      </a: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p>
                      <a:pPr marL="0" marR="0" lvl="0" indent="0" algn="ctr" rtl="0">
                        <a:lnSpc>
                          <a:spcPct val="100000"/>
                        </a:lnSpc>
                        <a:spcBef>
                          <a:spcPts val="0"/>
                        </a:spcBef>
                        <a:spcAft>
                          <a:spcPts val="0"/>
                        </a:spcAft>
                        <a:buNone/>
                      </a:pPr>
                      <a:endParaRPr lang="en-US" sz="800" b="0" i="0" u="none" strike="noStrike" cap="none" dirty="0">
                        <a:solidFill>
                          <a:srgbClr val="3A3A3A"/>
                        </a:solidFill>
                        <a:highlight>
                          <a:srgbClr val="00FFFF"/>
                        </a:highlight>
                        <a:latin typeface="Prompt"/>
                        <a:ea typeface="Prompt"/>
                        <a:cs typeface="Prompt"/>
                        <a:sym typeface="Prompt"/>
                      </a:endParaRPr>
                    </a:p>
                  </a:txBody>
                  <a:tcPr marL="41000" marR="410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3"/>
                  </a:ext>
                </a:extLst>
              </a:tr>
              <a:tr h="590764">
                <a:tc vMerge="1">
                  <a:txBody>
                    <a:bodyPr/>
                    <a:lstStyle/>
                    <a:p>
                      <a:endParaRPr lang="en-TH"/>
                    </a:p>
                  </a:txBody>
                  <a:tcPr/>
                </a:tc>
                <a:tc>
                  <a:txBody>
                    <a:bodyPr/>
                    <a:lstStyle/>
                    <a:p>
                      <a:pPr marL="171450" marR="0" lvl="0" indent="-171450" algn="l" rtl="0">
                        <a:lnSpc>
                          <a:spcPct val="100000"/>
                        </a:lnSpc>
                        <a:spcBef>
                          <a:spcPts val="0"/>
                        </a:spcBef>
                        <a:spcAft>
                          <a:spcPts val="0"/>
                        </a:spcAft>
                        <a:buFontTx/>
                        <a:buChar char="-"/>
                      </a:pPr>
                      <a:r>
                        <a:rPr lang="en-US" sz="800" b="1" i="0" u="none" strike="noStrike" cap="none" dirty="0">
                          <a:latin typeface="Prompt SemiBold"/>
                          <a:ea typeface="Prompt SemiBold"/>
                          <a:cs typeface="Prompt SemiBold"/>
                          <a:sym typeface="Prompt SemiBold"/>
                        </a:rPr>
                        <a:t>Inspiration to Reality</a:t>
                      </a:r>
                    </a:p>
                    <a:p>
                      <a:pPr marL="171450" marR="0" lvl="0" indent="-171450" algn="l" rtl="0">
                        <a:lnSpc>
                          <a:spcPct val="100000"/>
                        </a:lnSpc>
                        <a:spcBef>
                          <a:spcPts val="0"/>
                        </a:spcBef>
                        <a:spcAft>
                          <a:spcPts val="0"/>
                        </a:spcAft>
                        <a:buFontTx/>
                        <a:buChar char="-"/>
                      </a:pPr>
                      <a:r>
                        <a:rPr lang="en-US" sz="800" b="1" i="0" u="none" strike="noStrike" cap="none" dirty="0">
                          <a:latin typeface="Prompt SemiBold"/>
                          <a:ea typeface="Prompt SemiBold"/>
                          <a:cs typeface="Prompt SemiBold"/>
                          <a:sym typeface="Prompt SemiBold"/>
                        </a:rPr>
                        <a:t>Working on business start up ideas (Term Project)</a:t>
                      </a:r>
                    </a:p>
                    <a:p>
                      <a:pPr marL="171450" marR="0" lvl="0" indent="-171450" algn="l" rtl="0">
                        <a:lnSpc>
                          <a:spcPct val="100000"/>
                        </a:lnSpc>
                        <a:spcBef>
                          <a:spcPts val="0"/>
                        </a:spcBef>
                        <a:spcAft>
                          <a:spcPts val="0"/>
                        </a:spcAft>
                        <a:buFontTx/>
                        <a:buChar char="-"/>
                      </a:pPr>
                      <a:r>
                        <a:rPr lang="en-US" sz="800" b="1" i="0" u="none" strike="noStrike" cap="none" dirty="0">
                          <a:latin typeface="Prompt SemiBold"/>
                          <a:ea typeface="Prompt SemiBold"/>
                          <a:cs typeface="Prompt SemiBold"/>
                          <a:sym typeface="Prompt SemiBold"/>
                        </a:rPr>
                        <a:t>Logo, Brand, Target Market, etc.</a:t>
                      </a: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p>
                      <a:pPr marL="0" marR="0" lvl="0" indent="0" algn="ctr" rtl="0">
                        <a:lnSpc>
                          <a:spcPct val="100000"/>
                        </a:lnSpc>
                        <a:spcBef>
                          <a:spcPts val="0"/>
                        </a:spcBef>
                        <a:spcAft>
                          <a:spcPts val="0"/>
                        </a:spcAft>
                        <a:buNone/>
                      </a:pPr>
                      <a:endParaRPr lang="en-US" sz="800" b="0" i="0" u="none" strike="noStrike" cap="none" dirty="0">
                        <a:solidFill>
                          <a:srgbClr val="FF0000"/>
                        </a:solidFill>
                        <a:latin typeface="Prompt"/>
                        <a:ea typeface="Prompt"/>
                        <a:cs typeface="Prompt"/>
                        <a:sym typeface="Prompt"/>
                      </a:endParaRPr>
                    </a:p>
                  </a:txBody>
                  <a:tcPr marL="41000" marR="410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dot"/>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1, 2, 3</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90764">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3</a:t>
                      </a:r>
                      <a:endParaRPr sz="2000" b="1" i="0" u="none" strike="noStrike" cap="none">
                        <a:solidFill>
                          <a:schemeClr val="lt1"/>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chemeClr val="dk1"/>
                          </a:solidFill>
                          <a:latin typeface="Prompt SemiBold"/>
                          <a:cs typeface="Prompt SemiBold"/>
                          <a:sym typeface="Prompt SemiBold"/>
                        </a:rPr>
                        <a:t>Inspiration Workshop 3:</a:t>
                      </a:r>
                    </a:p>
                    <a:p>
                      <a:pPr marL="171450" marR="0" lvl="0" indent="-171450" algn="l" defTabSz="914400" rtl="0" eaLnBrk="1" fontAlgn="auto" latinLnBrk="0" hangingPunct="1">
                        <a:lnSpc>
                          <a:spcPct val="100000"/>
                        </a:lnSpc>
                        <a:spcBef>
                          <a:spcPts val="0"/>
                        </a:spcBef>
                        <a:spcAft>
                          <a:spcPts val="0"/>
                        </a:spcAft>
                        <a:buClr>
                          <a:srgbClr val="000000"/>
                        </a:buClr>
                        <a:buSzTx/>
                        <a:buFontTx/>
                        <a:buChar char="-"/>
                        <a:tabLst/>
                        <a:defRPr/>
                      </a:pPr>
                      <a:r>
                        <a:rPr lang="en-US" sz="800" b="1" i="0" u="none" strike="noStrike" cap="none" dirty="0">
                          <a:solidFill>
                            <a:schemeClr val="accent2"/>
                          </a:solidFill>
                          <a:latin typeface="Prompt SemiBold"/>
                          <a:cs typeface="Prompt SemiBold"/>
                          <a:sym typeface="Prompt SemiBold"/>
                        </a:rPr>
                        <a:t>Introduction to Business Model Canvas </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800" b="1" i="0" u="none" strike="noStrike" cap="none" dirty="0">
                          <a:solidFill>
                            <a:schemeClr val="accent2"/>
                          </a:solidFill>
                          <a:latin typeface="Prompt SemiBold"/>
                          <a:cs typeface="Prompt SemiBold"/>
                          <a:sym typeface="Prompt SemiBold"/>
                        </a:rPr>
                        <a:t>     </a:t>
                      </a:r>
                      <a:r>
                        <a:rPr lang="en-US" sz="800" b="1" i="0" u="none" strike="noStrike" cap="none" dirty="0">
                          <a:solidFill>
                            <a:schemeClr val="tx1"/>
                          </a:solidFill>
                          <a:latin typeface="Prompt SemiBold"/>
                          <a:cs typeface="Prompt SemiBold"/>
                          <a:sym typeface="Prompt SemiBold"/>
                        </a:rPr>
                        <a:t>(Lecture / Class Exercise)</a:t>
                      </a:r>
                      <a:endParaRPr lang="en-US" sz="800" b="0" i="0" u="none" strike="noStrike" cap="none" dirty="0">
                        <a:solidFill>
                          <a:schemeClr val="tx1"/>
                        </a:solidFill>
                        <a:latin typeface="Prompt "/>
                        <a:ea typeface="Prompt SemiBold"/>
                        <a:cs typeface="Prompt Light" panose="020B0502040204020203" pitchFamily="2" charset="-34"/>
                        <a:sym typeface="Prompt SemiBold"/>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dirty="0">
                        <a:latin typeface="Prompt" panose="00000500000000000000" pitchFamily="2" charset="-34"/>
                        <a:cs typeface="Prompt" panose="00000500000000000000" pitchFamily="2" charset="-34"/>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p>
                      <a:pPr marL="0" marR="0" lvl="0" indent="0" algn="ctr"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1000" marR="410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1.5</a:t>
                      </a:r>
                      <a:endParaRPr sz="700" b="0" i="0" u="none" strike="noStrike" cap="none">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1, 2, 3</a:t>
                      </a:r>
                      <a:endParaRPr sz="700" b="0" i="0" u="none" strike="noStrike" cap="none" dirty="0">
                        <a:solidFill>
                          <a:srgbClr val="3A3A3A"/>
                        </a:solidFill>
                        <a:latin typeface="Prompt"/>
                        <a:ea typeface="Prompt"/>
                        <a:cs typeface="Prompt"/>
                        <a:sym typeface="Prompt"/>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5"/>
                  </a:ext>
                </a:extLst>
              </a:tr>
              <a:tr h="472611">
                <a:tc vMerge="1">
                  <a:txBody>
                    <a:bodyPr/>
                    <a:lstStyle/>
                    <a:p>
                      <a:endParaRPr lang="en-TH"/>
                    </a:p>
                  </a:txBody>
                  <a:tcPr/>
                </a:tc>
                <a:tc>
                  <a:txBody>
                    <a:bodyPr/>
                    <a:lstStyle/>
                    <a:p>
                      <a:pPr marL="0" marR="0" lvl="0" indent="0" algn="l" rtl="0">
                        <a:lnSpc>
                          <a:spcPct val="100000"/>
                        </a:lnSpc>
                        <a:spcBef>
                          <a:spcPts val="0"/>
                        </a:spcBef>
                        <a:spcAft>
                          <a:spcPts val="0"/>
                        </a:spcAft>
                        <a:buNone/>
                      </a:pPr>
                      <a:endParaRPr lang="en-US" sz="800" dirty="0"/>
                    </a:p>
                    <a:p>
                      <a:pPr marL="0" marR="0" lvl="0" indent="0" algn="l" rtl="0">
                        <a:lnSpc>
                          <a:spcPct val="100000"/>
                        </a:lnSpc>
                        <a:spcBef>
                          <a:spcPts val="0"/>
                        </a:spcBef>
                        <a:spcAft>
                          <a:spcPts val="0"/>
                        </a:spcAft>
                        <a:buNone/>
                      </a:pPr>
                      <a:r>
                        <a:rPr lang="en-US" sz="800" b="1" i="0" u="none" strike="noStrike" cap="none" dirty="0">
                          <a:solidFill>
                            <a:srgbClr val="00B0F0"/>
                          </a:solidFill>
                          <a:latin typeface="Prompt SemiBold"/>
                          <a:ea typeface="Prompt SemiBold"/>
                          <a:cs typeface="Prompt SemiBold"/>
                          <a:sym typeface="Prompt SemiBold"/>
                        </a:rPr>
                        <a:t>(Guest Speaker#1)</a:t>
                      </a:r>
                      <a:r>
                        <a:rPr lang="en-US" sz="800" b="1" i="0" u="none" strike="noStrike" cap="none" dirty="0">
                          <a:solidFill>
                            <a:schemeClr val="accent2"/>
                          </a:solidFill>
                          <a:latin typeface="Prompt SemiBold"/>
                          <a:ea typeface="Prompt SemiBold"/>
                          <a:cs typeface="Prompt SemiBold"/>
                          <a:sym typeface="Prompt SemiBold"/>
                        </a:rPr>
                        <a:t> </a:t>
                      </a:r>
                      <a:r>
                        <a:rPr lang="en-US" sz="800" b="1" i="0" u="none" strike="noStrike" cap="none" dirty="0">
                          <a:latin typeface="Prompt SemiBold"/>
                          <a:ea typeface="Prompt SemiBold"/>
                          <a:cs typeface="Prompt SemiBold"/>
                          <a:sym typeface="Prompt SemiBold"/>
                        </a:rPr>
                        <a:t>Smart CEO</a:t>
                      </a:r>
                      <a:endParaRPr lang="en-US" sz="800" b="1" i="0" u="none" strike="noStrike" cap="none" dirty="0">
                        <a:highlight>
                          <a:srgbClr val="FFFF00"/>
                        </a:highlight>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800" b="0" i="0" u="none" strike="noStrike" cap="none" dirty="0">
                          <a:latin typeface="Prompt "/>
                          <a:ea typeface="Prompt SemiBold"/>
                          <a:cs typeface="Prompt SemiBold"/>
                          <a:sym typeface="Prompt SemiBold"/>
                        </a:rPr>
                        <a:t> </a:t>
                      </a:r>
                      <a:r>
                        <a:rPr lang="en-US" sz="800" b="0" i="0" u="none" strike="noStrike" cap="none" dirty="0">
                          <a:solidFill>
                            <a:srgbClr val="FF0000"/>
                          </a:solidFill>
                          <a:latin typeface="Prompt "/>
                          <a:ea typeface="Prompt SemiBold"/>
                          <a:cs typeface="Prompt Light" panose="020B0502040204020203" pitchFamily="2" charset="-34"/>
                          <a:sym typeface="Prompt SemiBold"/>
                        </a:rPr>
                        <a:t>(26 June 2023 at 10:30-12:00 AM.)</a:t>
                      </a:r>
                    </a:p>
                    <a:p>
                      <a:pPr marL="0" marR="0" lvl="0" indent="0" algn="l" rtl="0">
                        <a:lnSpc>
                          <a:spcPct val="100000"/>
                        </a:lnSpc>
                        <a:spcBef>
                          <a:spcPts val="0"/>
                        </a:spcBef>
                        <a:spcAft>
                          <a:spcPts val="0"/>
                        </a:spcAft>
                        <a:buFontTx/>
                        <a:buNone/>
                      </a:pPr>
                      <a:r>
                        <a:rPr lang="en-US" sz="800" b="1" i="0" u="none" strike="noStrike" cap="none" dirty="0">
                          <a:solidFill>
                            <a:schemeClr val="tx1"/>
                          </a:solidFill>
                          <a:latin typeface="Prompt "/>
                          <a:ea typeface="Prompt SemiBold"/>
                          <a:cs typeface="Prompt Light" panose="020B0502040204020203" pitchFamily="2" charset="-34"/>
                          <a:sym typeface="Prompt SemiBold"/>
                        </a:rPr>
                        <a:t>- Reflection Paper (Activity)</a:t>
                      </a:r>
                    </a:p>
                    <a:p>
                      <a:pPr marL="0" marR="0" lvl="0" indent="0" algn="l" rtl="0">
                        <a:lnSpc>
                          <a:spcPct val="100000"/>
                        </a:lnSpc>
                        <a:spcBef>
                          <a:spcPts val="0"/>
                        </a:spcBef>
                        <a:spcAft>
                          <a:spcPts val="0"/>
                        </a:spcAft>
                        <a:buFontTx/>
                        <a:buNone/>
                      </a:pPr>
                      <a:endParaRPr lang="en-US" sz="800" b="1" i="0" u="none" strike="noStrike" cap="none" dirty="0">
                        <a:solidFill>
                          <a:schemeClr val="tx1"/>
                        </a:solidFill>
                        <a:latin typeface="Prompt "/>
                        <a:ea typeface="Prompt SemiBold"/>
                        <a:cs typeface="Prompt Light" panose="020B0502040204020203" pitchFamily="2" charset="-34"/>
                        <a:sym typeface="Prompt SemiBold"/>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FF0000"/>
                          </a:solidFill>
                          <a:latin typeface="Prompt"/>
                          <a:ea typeface="Prompt"/>
                          <a:cs typeface="Prompt"/>
                          <a:sym typeface="Prompt"/>
                        </a:rPr>
                        <a:t>Mr. Steven </a:t>
                      </a:r>
                      <a:r>
                        <a:rPr lang="en-US" sz="800" b="0" i="0" u="none" strike="noStrike" cap="none" dirty="0" err="1">
                          <a:solidFill>
                            <a:srgbClr val="FF0000"/>
                          </a:solidFill>
                          <a:latin typeface="Prompt"/>
                          <a:ea typeface="Prompt"/>
                          <a:cs typeface="Prompt"/>
                          <a:sym typeface="Prompt"/>
                        </a:rPr>
                        <a:t>StevenSon</a:t>
                      </a:r>
                      <a:endParaRPr lang="en-US" sz="800" b="0" i="0" u="none" strike="noStrike" cap="none" dirty="0">
                        <a:solidFill>
                          <a:srgbClr val="FF0000"/>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FF0000"/>
                          </a:solidFill>
                          <a:latin typeface="Prompt"/>
                          <a:ea typeface="Prompt"/>
                          <a:cs typeface="Prompt"/>
                          <a:sym typeface="Prompt"/>
                        </a:rPr>
                        <a:t>(CEO of Multinational)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0" i="0" u="none" strike="noStrike" cap="none" dirty="0">
                        <a:solidFill>
                          <a:srgbClr val="3A3A3A"/>
                        </a:solidFill>
                        <a:latin typeface="Prompt"/>
                        <a:ea typeface="Prompt"/>
                        <a:cs typeface="Prompt"/>
                        <a:sym typeface="Prompt"/>
                      </a:endParaRPr>
                    </a:p>
                  </a:txBody>
                  <a:tcPr marL="68575" marR="6857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dot"/>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a:solidFill>
                            <a:schemeClr val="dk1"/>
                          </a:solidFill>
                          <a:latin typeface="Prompt"/>
                          <a:ea typeface="Prompt"/>
                          <a:cs typeface="Prompt"/>
                          <a:sym typeface="Prompt"/>
                        </a:rPr>
                        <a:t>1.5</a:t>
                      </a:r>
                      <a:endParaRPr sz="7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chemeClr val="dk1"/>
                          </a:solidFill>
                          <a:latin typeface="Prompt"/>
                          <a:ea typeface="Prompt"/>
                          <a:cs typeface="Prompt"/>
                          <a:sym typeface="Prompt"/>
                        </a:rPr>
                        <a:t>1, 2, 3</a:t>
                      </a:r>
                      <a:endParaRPr sz="7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590764">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4</a:t>
                      </a:r>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rtl="0">
                        <a:lnSpc>
                          <a:spcPct val="100000"/>
                        </a:lnSpc>
                        <a:spcBef>
                          <a:spcPts val="0"/>
                        </a:spcBef>
                        <a:spcAft>
                          <a:spcPts val="0"/>
                        </a:spcAft>
                        <a:buNone/>
                      </a:pPr>
                      <a:endParaRPr lang="en-US" sz="800" b="1" i="0" u="none" strike="noStrike" cap="none" dirty="0">
                        <a:solidFill>
                          <a:srgbClr val="3A3A3A"/>
                        </a:solidFill>
                        <a:latin typeface="Prompt SemiBold"/>
                        <a:cs typeface="Prompt SemiBold"/>
                        <a:sym typeface="Prompt SemiBold"/>
                      </a:endParaRPr>
                    </a:p>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cs typeface="Prompt SemiBold"/>
                          <a:sym typeface="Prompt SemiBold"/>
                        </a:rPr>
                        <a:t>Inspiration Workshop 4:</a:t>
                      </a:r>
                      <a:endParaRPr lang="en-US" sz="800" b="0" i="0" u="none" strike="noStrike" cap="none" dirty="0">
                        <a:solidFill>
                          <a:schemeClr val="dk1"/>
                        </a:solidFill>
                        <a:latin typeface="Calibri"/>
                        <a:cs typeface="Calibri"/>
                        <a:sym typeface="Arial"/>
                      </a:endParaRPr>
                    </a:p>
                    <a:p>
                      <a:pPr marL="0" marR="0" lvl="0" indent="0" algn="l" rtl="0">
                        <a:lnSpc>
                          <a:spcPct val="100000"/>
                        </a:lnSpc>
                        <a:spcBef>
                          <a:spcPts val="0"/>
                        </a:spcBef>
                        <a:spcAft>
                          <a:spcPts val="0"/>
                        </a:spcAft>
                        <a:buNone/>
                      </a:pPr>
                      <a:r>
                        <a:rPr lang="en-US" sz="800" b="1" i="0" u="none" strike="noStrike" cap="none" dirty="0">
                          <a:solidFill>
                            <a:schemeClr val="accent2"/>
                          </a:solidFill>
                          <a:latin typeface="Prompt SemiBold"/>
                          <a:ea typeface="Prompt SemiBold"/>
                          <a:cs typeface="Prompt SemiBold"/>
                          <a:sym typeface="Prompt SemiBold"/>
                        </a:rPr>
                        <a:t>- Introduction to Financial Terminologies for a Startup</a:t>
                      </a:r>
                      <a:endParaRPr sz="800" b="1" i="0" u="none" strike="noStrike" cap="none" dirty="0">
                        <a:solidFill>
                          <a:schemeClr val="accent2"/>
                        </a:solidFill>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ea typeface="Prompt SemiBold"/>
                          <a:cs typeface="Prompt SemiBold"/>
                          <a:sym typeface="Prompt SemiBold"/>
                        </a:rPr>
                        <a:t>  </a:t>
                      </a:r>
                      <a:r>
                        <a:rPr lang="en-US" sz="800" b="1" i="0" u="none" strike="noStrike" cap="none" dirty="0">
                          <a:solidFill>
                            <a:schemeClr val="tx1"/>
                          </a:solidFill>
                          <a:latin typeface="Prompt SemiBold"/>
                          <a:cs typeface="Prompt SemiBold"/>
                          <a:sym typeface="Prompt SemiBold"/>
                        </a:rPr>
                        <a:t>(Lecture / Class Exercise)</a:t>
                      </a:r>
                    </a:p>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ea typeface="Prompt SemiBold"/>
                          <a:cs typeface="Prompt SemiBold"/>
                          <a:sym typeface="Prompt SemiBold"/>
                        </a:rPr>
                        <a:t>- Catch up on Business Start up Ideas (Term Project Progress)</a:t>
                      </a:r>
                      <a:endParaRPr sz="8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a:t>
                      </a: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p>
                      <a:pPr marL="0" marR="0" lvl="0" indent="0" algn="ctr"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68575" marR="6857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1, 2, 3, </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7"/>
                  </a:ext>
                </a:extLst>
              </a:tr>
              <a:tr h="688451">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800" b="1" i="0" u="none" strike="noStrike" cap="none" dirty="0">
                          <a:solidFill>
                            <a:srgbClr val="00B0F0"/>
                          </a:solidFill>
                          <a:latin typeface="Prompt SemiBold"/>
                          <a:ea typeface="Prompt SemiBold"/>
                          <a:cs typeface="Prompt SemiBold"/>
                          <a:sym typeface="Prompt SemiBold"/>
                        </a:rPr>
                        <a:t>(Guest Speaker#2) </a:t>
                      </a:r>
                      <a:r>
                        <a:rPr lang="en-US" sz="800" b="1" i="0" u="none" strike="noStrike" cap="none" dirty="0">
                          <a:latin typeface="Prompt SemiBold"/>
                          <a:ea typeface="Prompt SemiBold"/>
                          <a:cs typeface="Prompt SemiBold"/>
                          <a:sym typeface="Prompt SemiBold"/>
                        </a:rPr>
                        <a:t>Inspiring CEO</a:t>
                      </a:r>
                      <a:endParaRPr lang="en-US" sz="800" b="1" i="0" u="none" strike="noStrike" cap="none" dirty="0">
                        <a:solidFill>
                          <a:srgbClr val="3A3A3A"/>
                        </a:solidFill>
                        <a:latin typeface="Prompt SemiBold"/>
                        <a:cs typeface="Prompt SemiBold"/>
                        <a:sym typeface="Prompt SemiBold"/>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3A3A3A"/>
                          </a:solidFill>
                          <a:latin typeface="Prompt SemiBold"/>
                          <a:cs typeface="Prompt SemiBold"/>
                          <a:sym typeface="Prompt SemiBold"/>
                        </a:rPr>
                        <a:t> </a:t>
                      </a:r>
                      <a:r>
                        <a:rPr lang="en-US" sz="800" b="0" i="0" u="none" strike="noStrike" cap="none" dirty="0">
                          <a:solidFill>
                            <a:srgbClr val="FF0000"/>
                          </a:solidFill>
                          <a:latin typeface="Prompt "/>
                          <a:cs typeface="Prompt SemiBold"/>
                          <a:sym typeface="Prompt SemiBold"/>
                        </a:rPr>
                        <a:t>(3 July 2023 at 10:30-12:00 PM.)  </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800" b="1" i="0" u="none" strike="noStrike" cap="none" dirty="0">
                          <a:solidFill>
                            <a:schemeClr val="tx1"/>
                          </a:solidFill>
                          <a:latin typeface="Prompt "/>
                          <a:ea typeface="Prompt SemiBold"/>
                          <a:cs typeface="Prompt Light" panose="020B0502040204020203" pitchFamily="2" charset="-34"/>
                          <a:sym typeface="Prompt SemiBold"/>
                        </a:rPr>
                        <a:t>- Reflection Paper (Activity)</a:t>
                      </a: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3A3A3A"/>
                          </a:solidFill>
                          <a:latin typeface="Prompt"/>
                          <a:ea typeface="Prompt"/>
                          <a:cs typeface="Prompt"/>
                          <a:sym typeface="Prompt"/>
                        </a:rPr>
                        <a:t>Ms. </a:t>
                      </a:r>
                      <a:r>
                        <a:rPr lang="en-US" sz="800" b="0" i="0" u="none" strike="noStrike" cap="none" dirty="0" err="1">
                          <a:solidFill>
                            <a:srgbClr val="3A3A3A"/>
                          </a:solidFill>
                          <a:latin typeface="Prompt"/>
                          <a:ea typeface="Prompt"/>
                          <a:cs typeface="Prompt"/>
                          <a:sym typeface="Prompt"/>
                        </a:rPr>
                        <a:t>Laksika</a:t>
                      </a:r>
                      <a:r>
                        <a:rPr lang="en-US" sz="800" b="0" i="0" u="none" strike="noStrike" cap="none" dirty="0">
                          <a:solidFill>
                            <a:srgbClr val="3A3A3A"/>
                          </a:solidFill>
                          <a:latin typeface="Prompt"/>
                          <a:ea typeface="Prompt"/>
                          <a:cs typeface="Prompt"/>
                          <a:sym typeface="Prompt"/>
                        </a:rPr>
                        <a:t> </a:t>
                      </a:r>
                      <a:r>
                        <a:rPr lang="en-US" sz="800" b="0" i="0" u="none" strike="noStrike" cap="none" dirty="0" err="1">
                          <a:solidFill>
                            <a:srgbClr val="3A3A3A"/>
                          </a:solidFill>
                          <a:latin typeface="Prompt"/>
                          <a:ea typeface="Prompt"/>
                          <a:cs typeface="Prompt"/>
                          <a:sym typeface="Prompt"/>
                        </a:rPr>
                        <a:t>Kannasut</a:t>
                      </a: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3A3A3A"/>
                          </a:solidFill>
                          <a:latin typeface="Prompt"/>
                          <a:ea typeface="Prompt"/>
                          <a:cs typeface="Prompt"/>
                          <a:sym typeface="Prompt"/>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FF0000"/>
                          </a:solidFill>
                          <a:latin typeface="Prompt"/>
                          <a:ea typeface="Prompt"/>
                          <a:cs typeface="Prompt"/>
                          <a:sym typeface="Prompt"/>
                        </a:rPr>
                        <a:t>(The Little Bunny Brand) </a:t>
                      </a:r>
                    </a:p>
                  </a:txBody>
                  <a:tcPr marL="68575" marR="6857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dot"/>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1, 2, 3, </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827069">
                <a:tc rowSpan="2">
                  <a:txBody>
                    <a:bodyPr/>
                    <a:lstStyle/>
                    <a:p>
                      <a:pPr marL="0" marR="0" lvl="0" indent="0" algn="ctr" rtl="0">
                        <a:lnSpc>
                          <a:spcPct val="130000"/>
                        </a:lnSpc>
                        <a:spcBef>
                          <a:spcPts val="0"/>
                        </a:spcBef>
                        <a:spcAft>
                          <a:spcPts val="0"/>
                        </a:spcAft>
                        <a:buNone/>
                      </a:pPr>
                      <a:r>
                        <a:rPr lang="en-US" sz="2000" b="1" i="0" u="none" strike="noStrike" cap="none">
                          <a:solidFill>
                            <a:schemeClr val="lt1"/>
                          </a:solidFill>
                          <a:latin typeface="Prompt"/>
                          <a:ea typeface="Prompt"/>
                          <a:cs typeface="Prompt"/>
                          <a:sym typeface="Prompt"/>
                        </a:rPr>
                        <a:t>5</a:t>
                      </a:r>
                      <a:endParaRPr/>
                    </a:p>
                  </a:txBody>
                  <a:tcPr marL="41000" marR="410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7F7F7F">
                        <a:alpha val="89803"/>
                      </a:srgbClr>
                    </a:solidFill>
                  </a:tcPr>
                </a:tc>
                <a:tc>
                  <a:txBody>
                    <a:bodyPr/>
                    <a:lstStyle/>
                    <a:p>
                      <a:pPr marL="0" marR="0" lvl="0" indent="0" algn="l" rtl="0">
                        <a:lnSpc>
                          <a:spcPct val="100000"/>
                        </a:lnSpc>
                        <a:spcBef>
                          <a:spcPts val="0"/>
                        </a:spcBef>
                        <a:spcAft>
                          <a:spcPts val="0"/>
                        </a:spcAft>
                        <a:buNone/>
                      </a:pPr>
                      <a:endParaRPr lang="en-US" sz="800" b="1" i="0" u="none" strike="noStrike" cap="none" dirty="0">
                        <a:solidFill>
                          <a:srgbClr val="3A3A3A"/>
                        </a:solidFill>
                        <a:latin typeface="Prompt SemiBold"/>
                        <a:ea typeface="Prompt SemiBold"/>
                        <a:cs typeface="Prompt SemiBold"/>
                        <a:sym typeface="Prompt SemiBold"/>
                      </a:endParaRPr>
                    </a:p>
                    <a:p>
                      <a:pPr marL="0" marR="0" lvl="0" indent="0" algn="l" rtl="0">
                        <a:lnSpc>
                          <a:spcPct val="100000"/>
                        </a:lnSpc>
                        <a:spcBef>
                          <a:spcPts val="0"/>
                        </a:spcBef>
                        <a:spcAft>
                          <a:spcPts val="0"/>
                        </a:spcAft>
                        <a:buNone/>
                      </a:pPr>
                      <a:r>
                        <a:rPr lang="en-US" sz="800" b="1" i="0" u="none" strike="noStrike" cap="none" dirty="0">
                          <a:solidFill>
                            <a:schemeClr val="accent2"/>
                          </a:solidFill>
                          <a:latin typeface="Prompt SemiBold"/>
                          <a:ea typeface="Prompt SemiBold"/>
                          <a:cs typeface="Prompt SemiBold"/>
                          <a:sym typeface="Prompt SemiBold"/>
                        </a:rPr>
                        <a:t>Term Project Presentation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3A3A3A"/>
                          </a:solidFill>
                          <a:latin typeface="Prompt SemiBold"/>
                          <a:ea typeface="Prompt SemiBold"/>
                          <a:cs typeface="Prompt SemiBold"/>
                          <a:sym typeface="Prompt SemiBold"/>
                        </a:rPr>
                        <a:t>-    </a:t>
                      </a:r>
                      <a:r>
                        <a:rPr lang="en-US" sz="800" b="1" i="0" u="none" strike="noStrike" cap="none" dirty="0">
                          <a:solidFill>
                            <a:srgbClr val="00B0F0"/>
                          </a:solidFill>
                          <a:latin typeface="Prompt SemiBold"/>
                          <a:ea typeface="Prompt SemiBold"/>
                          <a:cs typeface="Prompt SemiBold"/>
                          <a:sym typeface="Prompt SemiBold"/>
                        </a:rPr>
                        <a:t>Sale Pitch VDO</a:t>
                      </a:r>
                    </a:p>
                    <a:p>
                      <a:pPr marL="171450" marR="0" lvl="0" indent="-171450" algn="l" rtl="0">
                        <a:lnSpc>
                          <a:spcPct val="100000"/>
                        </a:lnSpc>
                        <a:spcBef>
                          <a:spcPts val="0"/>
                        </a:spcBef>
                        <a:spcAft>
                          <a:spcPts val="0"/>
                        </a:spcAft>
                        <a:buFontTx/>
                        <a:buChar char="-"/>
                      </a:pPr>
                      <a:r>
                        <a:rPr lang="en-US" sz="800" b="1" i="0" u="none" strike="noStrike" cap="none" dirty="0">
                          <a:solidFill>
                            <a:srgbClr val="3A3A3A"/>
                          </a:solidFill>
                          <a:latin typeface="Prompt SemiBold"/>
                          <a:ea typeface="Prompt SemiBold"/>
                          <a:cs typeface="Prompt SemiBold"/>
                          <a:sym typeface="Prompt SemiBold"/>
                        </a:rPr>
                        <a:t>Reflection Papers </a:t>
                      </a:r>
                      <a:endParaRPr lang="en-US" sz="800" b="1" i="0" u="none" strike="noStrike" cap="none" dirty="0">
                        <a:solidFill>
                          <a:schemeClr val="accent2"/>
                        </a:solidFill>
                        <a:latin typeface="Prompt SemiBold"/>
                        <a:ea typeface="Prompt SemiBold"/>
                        <a:cs typeface="Prompt SemiBold"/>
                        <a:sym typeface="Prompt SemiBold"/>
                      </a:endParaRPr>
                    </a:p>
                    <a:p>
                      <a:pPr marL="171450" marR="0" lvl="0" indent="-171450" algn="l" rtl="0">
                        <a:lnSpc>
                          <a:spcPct val="100000"/>
                        </a:lnSpc>
                        <a:spcBef>
                          <a:spcPts val="0"/>
                        </a:spcBef>
                        <a:spcAft>
                          <a:spcPts val="0"/>
                        </a:spcAft>
                        <a:buFontTx/>
                        <a:buChar char="-"/>
                      </a:pPr>
                      <a:r>
                        <a:rPr lang="en-US" sz="800" b="1" i="0" u="none" strike="noStrike" cap="none" dirty="0">
                          <a:solidFill>
                            <a:srgbClr val="3A3A3A"/>
                          </a:solidFill>
                          <a:latin typeface="Prompt SemiBold"/>
                          <a:ea typeface="Prompt SemiBold"/>
                          <a:cs typeface="Prompt SemiBold"/>
                          <a:sym typeface="Prompt SemiBold"/>
                        </a:rPr>
                        <a:t>Business Model Canvas </a:t>
                      </a:r>
                    </a:p>
                    <a:p>
                      <a:pPr marL="0" marR="0" lvl="0" indent="0" algn="l" rtl="0">
                        <a:lnSpc>
                          <a:spcPct val="100000"/>
                        </a:lnSpc>
                        <a:spcBef>
                          <a:spcPts val="0"/>
                        </a:spcBef>
                        <a:spcAft>
                          <a:spcPts val="0"/>
                        </a:spcAft>
                        <a:buFontTx/>
                        <a:buNone/>
                      </a:pPr>
                      <a:r>
                        <a:rPr lang="en-US" sz="800" b="1" i="1" u="none" strike="noStrike" cap="none" dirty="0">
                          <a:solidFill>
                            <a:srgbClr val="3A3A3A"/>
                          </a:solidFill>
                          <a:latin typeface="Prompt SemiBold"/>
                          <a:ea typeface="Prompt SemiBold"/>
                          <a:cs typeface="Prompt SemiBold"/>
                          <a:sym typeface="Prompt SemiBold"/>
                        </a:rPr>
                        <a:t>Note: Submit all the projects on LMS the last day of class</a:t>
                      </a: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a:t>
                      </a: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txBody>
                  <a:tcPr marL="68575" marR="6857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a:solidFill>
                            <a:srgbClr val="3A3A3A"/>
                          </a:solidFill>
                          <a:latin typeface="Prompt"/>
                          <a:ea typeface="Prompt"/>
                          <a:cs typeface="Prompt"/>
                          <a:sym typeface="Prompt"/>
                        </a:rPr>
                        <a:t>1, 2, 3</a:t>
                      </a:r>
                      <a:endParaRPr sz="700" b="0" i="0" u="none" strike="noStrike" cap="none">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dot"/>
                      <a:round/>
                      <a:headEnd type="none" w="sm" len="sm"/>
                      <a:tailEnd type="none" w="sm" len="sm"/>
                    </a:lnB>
                    <a:solidFill>
                      <a:srgbClr val="F2F2F2"/>
                    </a:solidFill>
                  </a:tcPr>
                </a:tc>
                <a:extLst>
                  <a:ext uri="{0D108BD9-81ED-4DB2-BD59-A6C34878D82A}">
                    <a16:rowId xmlns:a16="http://schemas.microsoft.com/office/drawing/2014/main" val="10009"/>
                  </a:ext>
                </a:extLst>
              </a:tr>
              <a:tr h="904260">
                <a:tc vMerge="1">
                  <a:txBody>
                    <a:bodyPr/>
                    <a:lstStyle/>
                    <a:p>
                      <a:endParaRPr lang="en-TH"/>
                    </a:p>
                  </a:txBody>
                  <a:tcPr/>
                </a:tc>
                <a:tc>
                  <a:txBody>
                    <a:bodyPr/>
                    <a:lstStyle/>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ea typeface="Prompt SemiBold"/>
                          <a:cs typeface="Prompt SemiBold"/>
                          <a:sym typeface="Prompt SemiBold"/>
                        </a:rPr>
                        <a:t>Reflection Workshop 5:</a:t>
                      </a:r>
                    </a:p>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ea typeface="Prompt SemiBold"/>
                          <a:cs typeface="Prompt SemiBold"/>
                          <a:sym typeface="Prompt SemiBold"/>
                        </a:rPr>
                        <a:t>- Projects Feed back </a:t>
                      </a:r>
                    </a:p>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ea typeface="Prompt SemiBold"/>
                          <a:cs typeface="Prompt SemiBold"/>
                          <a:sym typeface="Prompt SemiBold"/>
                        </a:rPr>
                        <a:t>- Course Wrap Up</a:t>
                      </a:r>
                    </a:p>
                    <a:p>
                      <a:pPr marL="0" marR="0" lvl="0" indent="0" algn="l" rtl="0">
                        <a:lnSpc>
                          <a:spcPct val="100000"/>
                        </a:lnSpc>
                        <a:spcBef>
                          <a:spcPts val="0"/>
                        </a:spcBef>
                        <a:spcAft>
                          <a:spcPts val="0"/>
                        </a:spcAft>
                        <a:buNone/>
                      </a:pPr>
                      <a:r>
                        <a:rPr lang="en-US" sz="800" b="1" i="0" u="none" strike="noStrike" cap="none" dirty="0">
                          <a:solidFill>
                            <a:srgbClr val="3A3A3A"/>
                          </a:solidFill>
                          <a:latin typeface="Prompt SemiBold"/>
                          <a:ea typeface="Prompt SemiBold"/>
                          <a:cs typeface="Prompt SemiBold"/>
                          <a:sym typeface="Prompt SemiBold"/>
                        </a:rPr>
                        <a:t> </a:t>
                      </a: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Dr. </a:t>
                      </a:r>
                      <a:r>
                        <a:rPr lang="en-US" sz="800" b="0" i="0" u="none" strike="noStrike" cap="none" dirty="0" err="1">
                          <a:solidFill>
                            <a:srgbClr val="3A3A3A"/>
                          </a:solidFill>
                          <a:latin typeface="Prompt"/>
                          <a:ea typeface="Prompt"/>
                          <a:cs typeface="Prompt"/>
                          <a:sym typeface="Prompt"/>
                        </a:rPr>
                        <a:t>Vilasinee</a:t>
                      </a:r>
                      <a:r>
                        <a:rPr lang="en-US" sz="800" b="0" i="0" u="none" strike="noStrike" cap="none" dirty="0">
                          <a:solidFill>
                            <a:srgbClr val="3A3A3A"/>
                          </a:solidFill>
                          <a:latin typeface="Prompt"/>
                          <a:ea typeface="Prompt"/>
                          <a:cs typeface="Prompt"/>
                          <a:sym typeface="Prompt"/>
                        </a:rPr>
                        <a:t> 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latin typeface="Prompt" panose="00000500000000000000" pitchFamily="2" charset="-34"/>
                          <a:cs typeface="Prompt" panose="00000500000000000000" pitchFamily="2" charset="-34"/>
                        </a:rPr>
                        <a:t>Dr. </a:t>
                      </a:r>
                      <a:r>
                        <a:rPr lang="en-US" sz="800" dirty="0" err="1">
                          <a:latin typeface="Prompt" panose="00000500000000000000" pitchFamily="2" charset="-34"/>
                          <a:cs typeface="Prompt" panose="00000500000000000000" pitchFamily="2" charset="-34"/>
                        </a:rPr>
                        <a:t>Suwaree</a:t>
                      </a:r>
                      <a:r>
                        <a:rPr lang="en-US" sz="800" dirty="0">
                          <a:latin typeface="Prompt" panose="00000500000000000000" pitchFamily="2" charset="-34"/>
                          <a:cs typeface="Prompt" panose="00000500000000000000" pitchFamily="2" charset="-34"/>
                        </a:rPr>
                        <a:t> T.</a:t>
                      </a:r>
                    </a:p>
                  </a:txBody>
                  <a:tcPr marL="68575" marR="6857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dot"/>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1.5</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b="0" i="0" u="none" strike="noStrike" cap="none" dirty="0">
                          <a:solidFill>
                            <a:srgbClr val="3A3A3A"/>
                          </a:solidFill>
                          <a:latin typeface="Prompt"/>
                          <a:ea typeface="Prompt"/>
                          <a:cs typeface="Prompt"/>
                          <a:sym typeface="Prompt"/>
                        </a:rPr>
                        <a:t>1, 2, 3</a:t>
                      </a:r>
                      <a:endParaRPr sz="700" b="0" i="0" u="none" strike="noStrike" cap="none" dirty="0">
                        <a:solidFill>
                          <a:srgbClr val="3A3A3A"/>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dot"/>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
        <p:nvSpPr>
          <p:cNvPr id="2" name="TextBox 1">
            <a:extLst>
              <a:ext uri="{FF2B5EF4-FFF2-40B4-BE49-F238E27FC236}">
                <a16:creationId xmlns:a16="http://schemas.microsoft.com/office/drawing/2014/main" id="{1CC69EBE-F2C8-4311-939A-B15062CC2885}"/>
              </a:ext>
            </a:extLst>
          </p:cNvPr>
          <p:cNvSpPr txBox="1"/>
          <p:nvPr/>
        </p:nvSpPr>
        <p:spPr>
          <a:xfrm>
            <a:off x="421068" y="8520411"/>
            <a:ext cx="6075707" cy="938719"/>
          </a:xfrm>
          <a:prstGeom prst="rect">
            <a:avLst/>
          </a:prstGeom>
          <a:solidFill>
            <a:schemeClr val="tx2"/>
          </a:solidFill>
        </p:spPr>
        <p:txBody>
          <a:bodyPr wrap="square" rtlCol="0">
            <a:spAutoFit/>
          </a:bodyPr>
          <a:lstStyle/>
          <a:p>
            <a:r>
              <a:rPr lang="en-US" sz="1100" dirty="0">
                <a:solidFill>
                  <a:srgbClr val="FF0000"/>
                </a:solidFill>
              </a:rPr>
              <a:t>Remarks: </a:t>
            </a:r>
          </a:p>
          <a:p>
            <a:r>
              <a:rPr lang="en-US" sz="1100" dirty="0">
                <a:solidFill>
                  <a:srgbClr val="FF0000"/>
                </a:solidFill>
              </a:rPr>
              <a:t>1. </a:t>
            </a:r>
            <a:r>
              <a:rPr lang="en-US" sz="1100" dirty="0">
                <a:solidFill>
                  <a:schemeClr val="tx1"/>
                </a:solidFill>
              </a:rPr>
              <a:t>All sections (501, 502, 503, 504) are scheduled to meet </a:t>
            </a:r>
            <a:r>
              <a:rPr lang="en-US" sz="1100" dirty="0"/>
              <a:t>at VME0101 from 10:30-12:00PM during Week 3 and 4 for Guest Speaker Sessions.</a:t>
            </a:r>
          </a:p>
          <a:p>
            <a:r>
              <a:rPr lang="en-US" sz="1100" dirty="0"/>
              <a:t>2. </a:t>
            </a:r>
            <a:r>
              <a:rPr lang="en-US" sz="1100" dirty="0">
                <a:solidFill>
                  <a:schemeClr val="accent2"/>
                </a:solidFill>
              </a:rPr>
              <a:t>Students must wear a full uniform during the Guest Speaker sessions</a:t>
            </a:r>
            <a:r>
              <a:rPr lang="en-US" sz="1100" dirty="0"/>
              <a:t>!!</a:t>
            </a:r>
          </a:p>
          <a:p>
            <a:r>
              <a:rPr lang="en-US" sz="1100" dirty="0"/>
              <a:t>3. </a:t>
            </a:r>
            <a:r>
              <a:rPr lang="en-US" sz="1100" dirty="0">
                <a:solidFill>
                  <a:srgbClr val="00B050"/>
                </a:solidFill>
              </a:rPr>
              <a:t>Students will not be allowed to enter the guest speaker session 5 minutes after it started!!! </a:t>
            </a:r>
            <a:endParaRPr lang="th-TH" sz="1100" dirty="0">
              <a:solidFill>
                <a:srgbClr val="00B050"/>
              </a:solidFill>
            </a:endParaRPr>
          </a:p>
        </p:txBody>
      </p:sp>
      <p:sp>
        <p:nvSpPr>
          <p:cNvPr id="3" name="TextBox 2">
            <a:extLst>
              <a:ext uri="{FF2B5EF4-FFF2-40B4-BE49-F238E27FC236}">
                <a16:creationId xmlns:a16="http://schemas.microsoft.com/office/drawing/2014/main" id="{162FB1C5-F400-31DB-CC26-F573C9D21FA6}"/>
              </a:ext>
            </a:extLst>
          </p:cNvPr>
          <p:cNvSpPr txBox="1"/>
          <p:nvPr/>
        </p:nvSpPr>
        <p:spPr>
          <a:xfrm>
            <a:off x="421068" y="2724120"/>
            <a:ext cx="708660" cy="230832"/>
          </a:xfrm>
          <a:prstGeom prst="rect">
            <a:avLst/>
          </a:prstGeom>
          <a:noFill/>
        </p:spPr>
        <p:txBody>
          <a:bodyPr wrap="square" rtlCol="0">
            <a:spAutoFit/>
          </a:bodyPr>
          <a:lstStyle/>
          <a:p>
            <a:pPr algn="ctr"/>
            <a:r>
              <a:rPr lang="en-US" sz="900" dirty="0">
                <a:solidFill>
                  <a:schemeClr val="bg1"/>
                </a:solidFill>
              </a:rPr>
              <a:t>June 12</a:t>
            </a:r>
            <a:endParaRPr lang="th-TH" sz="900" dirty="0">
              <a:solidFill>
                <a:schemeClr val="bg1"/>
              </a:solidFill>
            </a:endParaRPr>
          </a:p>
        </p:txBody>
      </p:sp>
      <p:sp>
        <p:nvSpPr>
          <p:cNvPr id="4" name="TextBox 3">
            <a:extLst>
              <a:ext uri="{FF2B5EF4-FFF2-40B4-BE49-F238E27FC236}">
                <a16:creationId xmlns:a16="http://schemas.microsoft.com/office/drawing/2014/main" id="{64123F12-F5F5-2B60-ED36-80E7F6CBF70F}"/>
              </a:ext>
            </a:extLst>
          </p:cNvPr>
          <p:cNvSpPr txBox="1"/>
          <p:nvPr/>
        </p:nvSpPr>
        <p:spPr>
          <a:xfrm>
            <a:off x="421068" y="3920207"/>
            <a:ext cx="708660" cy="230832"/>
          </a:xfrm>
          <a:prstGeom prst="rect">
            <a:avLst/>
          </a:prstGeom>
          <a:noFill/>
        </p:spPr>
        <p:txBody>
          <a:bodyPr wrap="square" rtlCol="0">
            <a:spAutoFit/>
          </a:bodyPr>
          <a:lstStyle/>
          <a:p>
            <a:pPr algn="ctr"/>
            <a:r>
              <a:rPr lang="en-US" sz="900" dirty="0">
                <a:solidFill>
                  <a:schemeClr val="bg1"/>
                </a:solidFill>
              </a:rPr>
              <a:t>June 19</a:t>
            </a:r>
            <a:endParaRPr lang="th-TH" sz="900" dirty="0">
              <a:solidFill>
                <a:schemeClr val="bg1"/>
              </a:solidFill>
            </a:endParaRPr>
          </a:p>
        </p:txBody>
      </p:sp>
      <p:sp>
        <p:nvSpPr>
          <p:cNvPr id="5" name="TextBox 4">
            <a:extLst>
              <a:ext uri="{FF2B5EF4-FFF2-40B4-BE49-F238E27FC236}">
                <a16:creationId xmlns:a16="http://schemas.microsoft.com/office/drawing/2014/main" id="{FC53B1F0-4F92-9395-2A5D-312795C4F165}"/>
              </a:ext>
            </a:extLst>
          </p:cNvPr>
          <p:cNvSpPr txBox="1"/>
          <p:nvPr/>
        </p:nvSpPr>
        <p:spPr>
          <a:xfrm>
            <a:off x="421068" y="5114179"/>
            <a:ext cx="708660" cy="230832"/>
          </a:xfrm>
          <a:prstGeom prst="rect">
            <a:avLst/>
          </a:prstGeom>
          <a:noFill/>
        </p:spPr>
        <p:txBody>
          <a:bodyPr wrap="square" rtlCol="0">
            <a:spAutoFit/>
          </a:bodyPr>
          <a:lstStyle/>
          <a:p>
            <a:pPr algn="ctr"/>
            <a:r>
              <a:rPr lang="en-US" sz="900" dirty="0">
                <a:solidFill>
                  <a:schemeClr val="bg1"/>
                </a:solidFill>
              </a:rPr>
              <a:t>June 26</a:t>
            </a:r>
            <a:endParaRPr lang="th-TH" sz="900" dirty="0">
              <a:solidFill>
                <a:schemeClr val="bg1"/>
              </a:solidFill>
            </a:endParaRPr>
          </a:p>
        </p:txBody>
      </p:sp>
      <p:sp>
        <p:nvSpPr>
          <p:cNvPr id="6" name="TextBox 5">
            <a:extLst>
              <a:ext uri="{FF2B5EF4-FFF2-40B4-BE49-F238E27FC236}">
                <a16:creationId xmlns:a16="http://schemas.microsoft.com/office/drawing/2014/main" id="{C73F24EB-3883-CB4B-E349-D838A1FBF58B}"/>
              </a:ext>
            </a:extLst>
          </p:cNvPr>
          <p:cNvSpPr txBox="1"/>
          <p:nvPr/>
        </p:nvSpPr>
        <p:spPr>
          <a:xfrm>
            <a:off x="421068" y="6455940"/>
            <a:ext cx="708660" cy="230832"/>
          </a:xfrm>
          <a:prstGeom prst="rect">
            <a:avLst/>
          </a:prstGeom>
          <a:noFill/>
        </p:spPr>
        <p:txBody>
          <a:bodyPr wrap="square" rtlCol="0">
            <a:spAutoFit/>
          </a:bodyPr>
          <a:lstStyle/>
          <a:p>
            <a:pPr algn="ctr"/>
            <a:r>
              <a:rPr lang="en-US" sz="900" dirty="0">
                <a:solidFill>
                  <a:schemeClr val="bg1"/>
                </a:solidFill>
              </a:rPr>
              <a:t>July 3</a:t>
            </a:r>
            <a:endParaRPr lang="th-TH" sz="900" dirty="0">
              <a:solidFill>
                <a:schemeClr val="bg1"/>
              </a:solidFill>
            </a:endParaRPr>
          </a:p>
        </p:txBody>
      </p:sp>
      <p:sp>
        <p:nvSpPr>
          <p:cNvPr id="7" name="TextBox 6">
            <a:extLst>
              <a:ext uri="{FF2B5EF4-FFF2-40B4-BE49-F238E27FC236}">
                <a16:creationId xmlns:a16="http://schemas.microsoft.com/office/drawing/2014/main" id="{84AAD429-8A73-E690-8073-F8BEE60EE599}"/>
              </a:ext>
            </a:extLst>
          </p:cNvPr>
          <p:cNvSpPr txBox="1"/>
          <p:nvPr/>
        </p:nvSpPr>
        <p:spPr>
          <a:xfrm>
            <a:off x="421068" y="8040632"/>
            <a:ext cx="708660" cy="230832"/>
          </a:xfrm>
          <a:prstGeom prst="rect">
            <a:avLst/>
          </a:prstGeom>
          <a:noFill/>
        </p:spPr>
        <p:txBody>
          <a:bodyPr wrap="square" rtlCol="0">
            <a:spAutoFit/>
          </a:bodyPr>
          <a:lstStyle/>
          <a:p>
            <a:pPr algn="ctr"/>
            <a:r>
              <a:rPr lang="en-US" sz="900" dirty="0">
                <a:solidFill>
                  <a:schemeClr val="bg1"/>
                </a:solidFill>
              </a:rPr>
              <a:t>July 10</a:t>
            </a:r>
            <a:endParaRPr lang="th-TH" sz="9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13" name="Google Shape;113;p4"/>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14" name="Google Shape;114;p4"/>
          <p:cNvCxnSpPr/>
          <p:nvPr/>
        </p:nvCxnSpPr>
        <p:spPr>
          <a:xfrm>
            <a:off x="250734" y="973610"/>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15" name="Google Shape;115;p4"/>
          <p:cNvSpPr/>
          <p:nvPr/>
        </p:nvSpPr>
        <p:spPr>
          <a:xfrm>
            <a:off x="242447" y="936940"/>
            <a:ext cx="6354625"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300" b="1" i="0" u="none" strike="noStrike" cap="none">
                <a:solidFill>
                  <a:srgbClr val="F2F2F2"/>
                </a:solidFill>
                <a:latin typeface="Prompt"/>
                <a:ea typeface="Prompt"/>
                <a:cs typeface="Prompt"/>
                <a:sym typeface="Prompt"/>
              </a:rPr>
              <a:t>Evaluation Plan</a:t>
            </a:r>
            <a:endParaRPr sz="6300" b="1">
              <a:solidFill>
                <a:srgbClr val="F2F2F2"/>
              </a:solidFill>
              <a:latin typeface="Prompt"/>
              <a:ea typeface="Prompt"/>
              <a:cs typeface="Prompt"/>
              <a:sym typeface="Prompt"/>
            </a:endParaRPr>
          </a:p>
        </p:txBody>
      </p:sp>
      <p:sp>
        <p:nvSpPr>
          <p:cNvPr id="116" name="Google Shape;116;p4"/>
          <p:cNvSpPr/>
          <p:nvPr/>
        </p:nvSpPr>
        <p:spPr>
          <a:xfrm>
            <a:off x="541170" y="1182494"/>
            <a:ext cx="3970992"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rgbClr val="FF0000"/>
                </a:solidFill>
                <a:latin typeface="Prompt"/>
                <a:cs typeface="Prompt"/>
                <a:sym typeface="Prompt"/>
              </a:rPr>
              <a:t>Assignment Checklist</a:t>
            </a:r>
            <a:endParaRPr dirty="0"/>
          </a:p>
        </p:txBody>
      </p:sp>
      <p:graphicFrame>
        <p:nvGraphicFramePr>
          <p:cNvPr id="117" name="Google Shape;117;p4"/>
          <p:cNvGraphicFramePr/>
          <p:nvPr>
            <p:extLst>
              <p:ext uri="{D42A27DB-BD31-4B8C-83A1-F6EECF244321}">
                <p14:modId xmlns:p14="http://schemas.microsoft.com/office/powerpoint/2010/main" val="2193910549"/>
              </p:ext>
            </p:extLst>
          </p:nvPr>
        </p:nvGraphicFramePr>
        <p:xfrm>
          <a:off x="599123" y="1740034"/>
          <a:ext cx="5731050" cy="4226420"/>
        </p:xfrm>
        <a:graphic>
          <a:graphicData uri="http://schemas.openxmlformats.org/drawingml/2006/table">
            <a:tbl>
              <a:tblPr firstRow="1" firstCol="1" bandRow="1">
                <a:noFill/>
                <a:tableStyleId>{2C313523-0D34-4844-A34E-2F5DFE8884F6}</a:tableStyleId>
              </a:tblPr>
              <a:tblGrid>
                <a:gridCol w="1363830">
                  <a:extLst>
                    <a:ext uri="{9D8B030D-6E8A-4147-A177-3AD203B41FA5}">
                      <a16:colId xmlns:a16="http://schemas.microsoft.com/office/drawing/2014/main" val="20000"/>
                    </a:ext>
                  </a:extLst>
                </a:gridCol>
                <a:gridCol w="3216729">
                  <a:extLst>
                    <a:ext uri="{9D8B030D-6E8A-4147-A177-3AD203B41FA5}">
                      <a16:colId xmlns:a16="http://schemas.microsoft.com/office/drawing/2014/main" val="20001"/>
                    </a:ext>
                  </a:extLst>
                </a:gridCol>
                <a:gridCol w="791391">
                  <a:extLst>
                    <a:ext uri="{9D8B030D-6E8A-4147-A177-3AD203B41FA5}">
                      <a16:colId xmlns:a16="http://schemas.microsoft.com/office/drawing/2014/main" val="20002"/>
                    </a:ext>
                  </a:extLst>
                </a:gridCol>
                <a:gridCol w="359100">
                  <a:extLst>
                    <a:ext uri="{9D8B030D-6E8A-4147-A177-3AD203B41FA5}">
                      <a16:colId xmlns:a16="http://schemas.microsoft.com/office/drawing/2014/main" val="20003"/>
                    </a:ext>
                  </a:extLst>
                </a:gridCol>
              </a:tblGrid>
              <a:tr h="418225">
                <a:tc>
                  <a:txBody>
                    <a:bodyPr/>
                    <a:lstStyle/>
                    <a:p>
                      <a:pPr marL="0" marR="0" lvl="0" indent="0" algn="ctr" rtl="0">
                        <a:lnSpc>
                          <a:spcPct val="130000"/>
                        </a:lnSpc>
                        <a:spcBef>
                          <a:spcPts val="0"/>
                        </a:spcBef>
                        <a:spcAft>
                          <a:spcPts val="0"/>
                        </a:spcAft>
                        <a:buNone/>
                      </a:pPr>
                      <a:r>
                        <a:rPr lang="en-US" sz="1000" u="none" strike="noStrike" cap="none" dirty="0">
                          <a:solidFill>
                            <a:schemeClr val="bg1"/>
                          </a:solidFill>
                          <a:latin typeface="Prompt"/>
                          <a:ea typeface="Prompt"/>
                          <a:cs typeface="Prompt"/>
                          <a:sym typeface="Prompt"/>
                        </a:rPr>
                        <a:t>Assignments</a:t>
                      </a:r>
                    </a:p>
                    <a:p>
                      <a:pPr marL="0" marR="0" lvl="0" indent="0" algn="ctr" rtl="0">
                        <a:lnSpc>
                          <a:spcPct val="130000"/>
                        </a:lnSpc>
                        <a:spcBef>
                          <a:spcPts val="0"/>
                        </a:spcBef>
                        <a:spcAft>
                          <a:spcPts val="0"/>
                        </a:spcAft>
                        <a:buNone/>
                      </a:pPr>
                      <a:r>
                        <a:rPr lang="en-US" sz="1000" u="none" strike="noStrike" cap="none" dirty="0">
                          <a:solidFill>
                            <a:schemeClr val="bg1"/>
                          </a:solidFill>
                          <a:latin typeface="Prompt"/>
                          <a:ea typeface="Prompt"/>
                          <a:cs typeface="Prompt"/>
                          <a:sym typeface="Prompt"/>
                        </a:rPr>
                        <a:t>and Projects</a:t>
                      </a:r>
                      <a:endParaRPr sz="1000" u="none" strike="noStrike" cap="none" dirty="0">
                        <a:solidFill>
                          <a:schemeClr val="bg1"/>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00" u="none" strike="noStrike" cap="none">
                          <a:latin typeface="Prompt"/>
                          <a:ea typeface="Prompt"/>
                          <a:cs typeface="Prompt"/>
                          <a:sym typeface="Prompt"/>
                        </a:rPr>
                        <a:t>Description</a:t>
                      </a:r>
                      <a:endParaRPr sz="1000" u="none" strike="noStrike" cap="none">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00" u="none" strike="noStrike" cap="none" dirty="0">
                          <a:solidFill>
                            <a:schemeClr val="bg1"/>
                          </a:solidFill>
                          <a:latin typeface="Prompt"/>
                          <a:ea typeface="Prompt"/>
                          <a:cs typeface="Prompt"/>
                          <a:sym typeface="Prompt"/>
                        </a:rPr>
                        <a:t>Types of Work</a:t>
                      </a:r>
                      <a:endParaRPr sz="1000" u="none" strike="noStrike" cap="none" dirty="0">
                        <a:solidFill>
                          <a:schemeClr val="bg1"/>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30000"/>
                        </a:lnSpc>
                        <a:spcBef>
                          <a:spcPts val="0"/>
                        </a:spcBef>
                        <a:spcAft>
                          <a:spcPts val="0"/>
                        </a:spcAft>
                        <a:buNone/>
                      </a:pPr>
                      <a:r>
                        <a:rPr lang="en-US" sz="1000" u="none" strike="noStrike" cap="none" dirty="0">
                          <a:solidFill>
                            <a:schemeClr val="bg1"/>
                          </a:solidFill>
                          <a:latin typeface="Prompt"/>
                          <a:ea typeface="Prompt"/>
                          <a:cs typeface="Prompt"/>
                          <a:sym typeface="Prompt"/>
                        </a:rPr>
                        <a:t>100%</a:t>
                      </a:r>
                      <a:endParaRPr sz="1000" u="none" strike="noStrike" cap="none" dirty="0">
                        <a:solidFill>
                          <a:schemeClr val="bg1"/>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241255">
                <a:tc>
                  <a:txBody>
                    <a:bodyPr/>
                    <a:lstStyle/>
                    <a:p>
                      <a:pPr marL="0" marR="0" lvl="0" indent="0" algn="ctr" rtl="0">
                        <a:lnSpc>
                          <a:spcPct val="100000"/>
                        </a:lnSpc>
                        <a:spcBef>
                          <a:spcPts val="0"/>
                        </a:spcBef>
                        <a:spcAft>
                          <a:spcPts val="0"/>
                        </a:spcAft>
                        <a:buNone/>
                      </a:pPr>
                      <a:r>
                        <a:rPr lang="en-US" sz="900" b="1" i="0" u="none" strike="noStrike" cap="none" dirty="0">
                          <a:solidFill>
                            <a:schemeClr val="lt1"/>
                          </a:solidFill>
                          <a:latin typeface="Prompt SemiBold"/>
                          <a:cs typeface="Prompt SemiBold"/>
                          <a:sym typeface="Prompt SemiBold"/>
                        </a:rPr>
                        <a:t>Participation</a:t>
                      </a:r>
                      <a:endParaRPr dirty="0"/>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u="none" strike="noStrike" cap="none" dirty="0">
                          <a:latin typeface="Prompt"/>
                          <a:cs typeface="Prompt"/>
                          <a:sym typeface="Prompt"/>
                        </a:rPr>
                        <a:t>Attendance and Participation (Week1-5)</a:t>
                      </a:r>
                      <a:endParaRPr dirty="0"/>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900" u="none" strike="noStrike" cap="none" dirty="0">
                          <a:solidFill>
                            <a:srgbClr val="3A3A3A"/>
                          </a:solidFill>
                          <a:latin typeface="Prompt"/>
                          <a:ea typeface="Prompt"/>
                          <a:cs typeface="Prompt"/>
                          <a:sym typeface="Prompt"/>
                        </a:rPr>
                        <a:t>Individual</a:t>
                      </a:r>
                      <a:endParaRPr sz="9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u="none" strike="noStrike" cap="none" dirty="0">
                          <a:latin typeface="Prompt"/>
                          <a:ea typeface="Prompt"/>
                          <a:cs typeface="Prompt"/>
                          <a:sym typeface="Prompt"/>
                        </a:rPr>
                        <a:t>10%</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241255">
                <a:tc>
                  <a:txBody>
                    <a:bodyPr/>
                    <a:lstStyle/>
                    <a:p>
                      <a:pPr marL="0" marR="0" lvl="0" indent="0" algn="ctr" rtl="0">
                        <a:lnSpc>
                          <a:spcPct val="100000"/>
                        </a:lnSpc>
                        <a:spcBef>
                          <a:spcPts val="0"/>
                        </a:spcBef>
                        <a:spcAft>
                          <a:spcPts val="0"/>
                        </a:spcAft>
                        <a:buNone/>
                      </a:pPr>
                      <a:r>
                        <a:rPr lang="en-US" sz="1100" dirty="0"/>
                        <a:t>Week#1</a:t>
                      </a:r>
                    </a:p>
                    <a:p>
                      <a:pPr marL="0" marR="0" lvl="0" indent="0" algn="ctr" rtl="0">
                        <a:lnSpc>
                          <a:spcPct val="100000"/>
                        </a:lnSpc>
                        <a:spcBef>
                          <a:spcPts val="0"/>
                        </a:spcBef>
                        <a:spcAft>
                          <a:spcPts val="0"/>
                        </a:spcAft>
                        <a:buNone/>
                      </a:pPr>
                      <a:r>
                        <a:rPr lang="en-US" sz="1100" dirty="0"/>
                        <a:t>Class Activity</a:t>
                      </a:r>
                      <a:endParaRPr sz="1100" dirty="0"/>
                    </a:p>
                  </a:txBody>
                  <a:tcPr marL="47450" marR="4745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u="none" strike="noStrike" cap="none" dirty="0">
                        <a:solidFill>
                          <a:srgbClr val="00B050"/>
                        </a:solidFill>
                        <a:latin typeface="Prompt"/>
                        <a:ea typeface="Prompt"/>
                        <a:cs typeface="Prompt"/>
                        <a:sym typeface="Promp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u="none" strike="noStrike" cap="none" dirty="0">
                          <a:solidFill>
                            <a:srgbClr val="00B050"/>
                          </a:solidFill>
                          <a:latin typeface="Prompt"/>
                          <a:ea typeface="Prompt"/>
                          <a:cs typeface="Prompt"/>
                          <a:sym typeface="Prompt"/>
                        </a:rPr>
                        <a:t>Group Work: </a:t>
                      </a:r>
                      <a:r>
                        <a:rPr lang="en-US" sz="800" b="0" u="none" strike="noStrike" cap="none" dirty="0">
                          <a:solidFill>
                            <a:srgbClr val="3A3A3A"/>
                          </a:solidFill>
                          <a:latin typeface="Prompt"/>
                          <a:ea typeface="Prompt"/>
                          <a:cs typeface="Prompt"/>
                          <a:sym typeface="Prompt"/>
                        </a:rPr>
                        <a:t>Students will be brainstorming to initiate a feasible business ideas and present it in the class. (No slides required)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800" b="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900" u="none" strike="noStrike" cap="none" dirty="0">
                          <a:solidFill>
                            <a:srgbClr val="3A3A3A"/>
                          </a:solidFill>
                          <a:latin typeface="Prompt"/>
                          <a:ea typeface="Prompt"/>
                          <a:cs typeface="Prompt"/>
                          <a:sym typeface="Prompt"/>
                        </a:rPr>
                        <a:t>Group</a:t>
                      </a:r>
                      <a:endParaRPr sz="9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u="none" strike="noStrike" cap="none" dirty="0">
                          <a:solidFill>
                            <a:srgbClr val="3A3A3A"/>
                          </a:solidFill>
                          <a:latin typeface="Prompt"/>
                          <a:ea typeface="Prompt"/>
                          <a:cs typeface="Prompt"/>
                          <a:sym typeface="Prompt"/>
                        </a:rPr>
                        <a:t>10%</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502480705"/>
                  </a:ext>
                </a:extLst>
              </a:tr>
              <a:tr h="427500">
                <a:tc>
                  <a:txBody>
                    <a:bodyPr/>
                    <a:lstStyle/>
                    <a:p>
                      <a:pPr marL="0" marR="0" lvl="0" indent="0" algn="ctr" rtl="0">
                        <a:lnSpc>
                          <a:spcPct val="100000"/>
                        </a:lnSpc>
                        <a:spcBef>
                          <a:spcPts val="0"/>
                        </a:spcBef>
                        <a:spcAft>
                          <a:spcPts val="0"/>
                        </a:spcAft>
                        <a:buNone/>
                      </a:pPr>
                      <a:endParaRPr lang="en-US" sz="900" b="1" i="0" u="none" strike="noStrike" cap="none" dirty="0">
                        <a:solidFill>
                          <a:srgbClr val="FFFF00"/>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900" b="1" i="0" u="none" strike="noStrike" cap="none" dirty="0">
                          <a:solidFill>
                            <a:srgbClr val="FFFF00"/>
                          </a:solidFill>
                          <a:latin typeface="Prompt SemiBold"/>
                          <a:ea typeface="Prompt SemiBold"/>
                          <a:cs typeface="Prompt SemiBold"/>
                          <a:sym typeface="Prompt SemiBold"/>
                        </a:rPr>
                        <a:t>(SWOT Analysis)</a:t>
                      </a:r>
                      <a:endParaRPr lang="en-US" sz="900" b="1" i="0" u="none" strike="noStrike" cap="none" dirty="0">
                        <a:solidFill>
                          <a:schemeClr val="accent6">
                            <a:lumMod val="20000"/>
                            <a:lumOff val="80000"/>
                          </a:schemeClr>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u="none" strike="noStrike" cap="none" dirty="0">
                          <a:solidFill>
                            <a:srgbClr val="00B050"/>
                          </a:solidFill>
                          <a:latin typeface="Prompt"/>
                          <a:ea typeface="Prompt"/>
                          <a:cs typeface="Prompt"/>
                          <a:sym typeface="Prompt"/>
                        </a:rPr>
                        <a:t>Group Work: </a:t>
                      </a:r>
                      <a:r>
                        <a:rPr lang="en-US" sz="700" b="0" u="none" strike="noStrike" cap="none" dirty="0">
                          <a:solidFill>
                            <a:srgbClr val="3A3A3A"/>
                          </a:solidFill>
                          <a:latin typeface="Prompt"/>
                          <a:ea typeface="Prompt"/>
                          <a:cs typeface="Prompt"/>
                          <a:sym typeface="Prompt"/>
                        </a:rPr>
                        <a:t>Students will be conducting</a:t>
                      </a:r>
                      <a:r>
                        <a:rPr lang="en-US" sz="700" u="none" strike="noStrike" cap="none" dirty="0">
                          <a:solidFill>
                            <a:srgbClr val="3A3A3A"/>
                          </a:solidFill>
                          <a:latin typeface="Prompt"/>
                          <a:ea typeface="Prompt"/>
                          <a:cs typeface="Prompt"/>
                          <a:sym typeface="Prompt"/>
                        </a:rPr>
                        <a:t> a SWOT Analysis of selected business OR the topic discussed in guest speaker session. </a:t>
                      </a:r>
                      <a:endParaRPr lang="en-US" sz="700" u="none" strike="noStrike" cap="none" dirty="0">
                        <a:solidFill>
                          <a:srgbClr val="00B050"/>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900" u="none" strike="noStrike" cap="none" dirty="0">
                          <a:latin typeface="Prompt"/>
                          <a:ea typeface="Prompt"/>
                          <a:cs typeface="Prompt"/>
                          <a:sym typeface="Prompt"/>
                        </a:rPr>
                        <a:t> Group</a:t>
                      </a:r>
                      <a:endParaRPr sz="9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u="none" strike="noStrike" cap="none" dirty="0">
                          <a:latin typeface="Prompt"/>
                          <a:ea typeface="Prompt"/>
                          <a:cs typeface="Prompt"/>
                          <a:sym typeface="Prompt"/>
                        </a:rPr>
                        <a:t>10%</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448889">
                <a:tc>
                  <a:txBody>
                    <a:bodyPr/>
                    <a:lstStyle/>
                    <a:p>
                      <a:pPr marL="0" marR="0" lvl="0" indent="0" algn="ctr" rtl="0">
                        <a:lnSpc>
                          <a:spcPct val="10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Reflection Papers</a:t>
                      </a:r>
                    </a:p>
                    <a:p>
                      <a:pPr marL="0" marR="0" lvl="0" indent="0" algn="ctr" rtl="0">
                        <a:lnSpc>
                          <a:spcPct val="10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2 Guest Speakers </a:t>
                      </a:r>
                    </a:p>
                    <a:p>
                      <a:pPr marL="0" marR="0" lvl="0" indent="0" algn="ctr" rtl="0">
                        <a:lnSpc>
                          <a:spcPct val="100000"/>
                        </a:lnSpc>
                        <a:spcBef>
                          <a:spcPts val="0"/>
                        </a:spcBef>
                        <a:spcAft>
                          <a:spcPts val="0"/>
                        </a:spcAft>
                        <a:buNone/>
                      </a:pPr>
                      <a:r>
                        <a:rPr lang="en-US" sz="900" b="1" i="0" u="none" strike="noStrike" cap="none" dirty="0">
                          <a:solidFill>
                            <a:srgbClr val="FFFF00"/>
                          </a:solidFill>
                          <a:latin typeface="Prompt SemiBold"/>
                          <a:ea typeface="Prompt SemiBold"/>
                          <a:cs typeface="Prompt SemiBold"/>
                          <a:sym typeface="Prompt SemiBold"/>
                        </a:rPr>
                        <a:t>Due</a:t>
                      </a:r>
                    </a:p>
                    <a:p>
                      <a:pPr marL="0" marR="0" lvl="0" indent="0" algn="ctr" rtl="0">
                        <a:lnSpc>
                          <a:spcPct val="100000"/>
                        </a:lnSpc>
                        <a:spcBef>
                          <a:spcPts val="0"/>
                        </a:spcBef>
                        <a:spcAft>
                          <a:spcPts val="0"/>
                        </a:spcAft>
                        <a:buNone/>
                      </a:pPr>
                      <a:r>
                        <a:rPr lang="en-US" sz="900" b="1" i="0" u="none" strike="noStrike" cap="none" dirty="0">
                          <a:solidFill>
                            <a:srgbClr val="FFFF00"/>
                          </a:solidFill>
                          <a:latin typeface="Prompt SemiBold"/>
                          <a:ea typeface="Prompt SemiBold"/>
                          <a:cs typeface="Prompt SemiBold"/>
                          <a:sym typeface="Prompt SemiBold"/>
                        </a:rPr>
                        <a:t>The last day of class</a:t>
                      </a:r>
                    </a:p>
                    <a:p>
                      <a:pPr marL="0" marR="0" lvl="0" indent="0" algn="ctr" rtl="0">
                        <a:lnSpc>
                          <a:spcPct val="100000"/>
                        </a:lnSpc>
                        <a:spcBef>
                          <a:spcPts val="0"/>
                        </a:spcBef>
                        <a:spcAft>
                          <a:spcPts val="0"/>
                        </a:spcAft>
                        <a:buNone/>
                      </a:pPr>
                      <a:endParaRPr lang="en-US" sz="900" b="1" i="0" u="none" strike="noStrike" cap="none" dirty="0">
                        <a:solidFill>
                          <a:srgbClr val="FFFF00"/>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endParaRPr lang="en-US" sz="700" b="1" u="none" strike="noStrike" cap="none" dirty="0">
                        <a:solidFill>
                          <a:srgbClr val="FF0000"/>
                        </a:solidFill>
                        <a:latin typeface="Prompt"/>
                        <a:ea typeface="Prompt"/>
                        <a:cs typeface="Prompt"/>
                        <a:sym typeface="Prompt"/>
                      </a:endParaRPr>
                    </a:p>
                    <a:p>
                      <a:pPr marL="0" marR="0" lvl="0" indent="0" algn="l" rtl="0">
                        <a:lnSpc>
                          <a:spcPct val="100000"/>
                        </a:lnSpc>
                        <a:spcBef>
                          <a:spcPts val="0"/>
                        </a:spcBef>
                        <a:spcAft>
                          <a:spcPts val="0"/>
                        </a:spcAft>
                        <a:buNone/>
                      </a:pPr>
                      <a:r>
                        <a:rPr lang="en-US" sz="700" b="1" u="none" strike="noStrike" cap="none" dirty="0">
                          <a:solidFill>
                            <a:srgbClr val="FF0000"/>
                          </a:solidFill>
                          <a:latin typeface="Prompt"/>
                          <a:ea typeface="Prompt"/>
                          <a:cs typeface="Prompt"/>
                          <a:sym typeface="Prompt"/>
                        </a:rPr>
                        <a:t>Reflection Papers</a:t>
                      </a:r>
                      <a:r>
                        <a:rPr lang="en-US" sz="700" u="none" strike="noStrike" cap="none" dirty="0">
                          <a:solidFill>
                            <a:srgbClr val="3A3A3A"/>
                          </a:solidFill>
                          <a:latin typeface="Prompt"/>
                          <a:ea typeface="Prompt"/>
                          <a:cs typeface="Prompt"/>
                          <a:sym typeface="Prompt"/>
                        </a:rPr>
                        <a:t>: </a:t>
                      </a:r>
                      <a:r>
                        <a:rPr lang="en-US" sz="700" u="none" strike="noStrike" cap="none" dirty="0">
                          <a:solidFill>
                            <a:srgbClr val="00B050"/>
                          </a:solidFill>
                          <a:latin typeface="Prompt"/>
                          <a:ea typeface="Prompt"/>
                          <a:cs typeface="Prompt"/>
                          <a:sym typeface="Prompt"/>
                        </a:rPr>
                        <a:t>(Individual Work) </a:t>
                      </a:r>
                      <a:r>
                        <a:rPr lang="en-US" sz="700" u="none" strike="noStrike" cap="none" dirty="0">
                          <a:solidFill>
                            <a:srgbClr val="3A3A3A"/>
                          </a:solidFill>
                          <a:latin typeface="Prompt"/>
                          <a:ea typeface="Prompt"/>
                          <a:cs typeface="Prompt"/>
                          <a:sym typeface="Prompt"/>
                        </a:rPr>
                        <a:t>Each student will write up a reflection papers </a:t>
                      </a:r>
                      <a:r>
                        <a:rPr lang="en-US" sz="700" u="none" strike="noStrike" cap="none" dirty="0">
                          <a:solidFill>
                            <a:srgbClr val="00B0F0"/>
                          </a:solidFill>
                          <a:latin typeface="Prompt"/>
                          <a:ea typeface="Prompt"/>
                          <a:cs typeface="Prompt"/>
                          <a:sym typeface="Prompt"/>
                        </a:rPr>
                        <a:t>(500-800 Words) </a:t>
                      </a:r>
                      <a:r>
                        <a:rPr lang="en-US" sz="700" u="none" strike="noStrike" cap="none" dirty="0">
                          <a:solidFill>
                            <a:srgbClr val="3A3A3A"/>
                          </a:solidFill>
                          <a:latin typeface="Prompt"/>
                          <a:ea typeface="Prompt"/>
                          <a:cs typeface="Prompt"/>
                          <a:sym typeface="Prompt"/>
                        </a:rPr>
                        <a:t>describing their experiences on each speaker sessions (2 speakers). Students must examine their experiences and integrate them to their personal and academic context. At the end, the papers should tell readers what they have learned, what inspires them and how it contributes to their new product ideas or self improvement.</a:t>
                      </a:r>
                    </a:p>
                    <a:p>
                      <a:pPr marL="0" marR="0" lvl="0" indent="0" algn="l" rtl="0">
                        <a:lnSpc>
                          <a:spcPct val="100000"/>
                        </a:lnSpc>
                        <a:spcBef>
                          <a:spcPts val="0"/>
                        </a:spcBef>
                        <a:spcAft>
                          <a:spcPts val="0"/>
                        </a:spcAft>
                        <a:buNone/>
                      </a:pPr>
                      <a:endParaRPr lang="en-US" sz="700" u="none" strike="noStrike" cap="none" dirty="0">
                        <a:solidFill>
                          <a:srgbClr val="3A3A3A"/>
                        </a:solidFill>
                        <a:latin typeface="Prompt"/>
                        <a:ea typeface="Prompt"/>
                        <a:cs typeface="Prompt"/>
                        <a:sym typeface="Prompt"/>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lang="en-US" sz="700" b="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900" u="none" strike="noStrike" cap="none" dirty="0">
                          <a:solidFill>
                            <a:srgbClr val="3A3A3A"/>
                          </a:solidFill>
                          <a:latin typeface="Prompt"/>
                          <a:ea typeface="Prompt"/>
                          <a:cs typeface="Prompt"/>
                          <a:sym typeface="Prompt"/>
                        </a:rPr>
                        <a:t>Individual</a:t>
                      </a:r>
                      <a:endParaRPr sz="9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700" u="none" strike="noStrike" cap="none" dirty="0">
                          <a:solidFill>
                            <a:srgbClr val="3A3A3A"/>
                          </a:solidFill>
                          <a:latin typeface="Prompt"/>
                          <a:ea typeface="Prompt"/>
                          <a:cs typeface="Prompt"/>
                          <a:sym typeface="Prompt"/>
                        </a:rPr>
                        <a:t>20%</a:t>
                      </a:r>
                      <a:endParaRPr sz="7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260968997"/>
                  </a:ext>
                </a:extLst>
              </a:tr>
              <a:tr h="363980">
                <a:tc>
                  <a:txBody>
                    <a:bodyPr/>
                    <a:lstStyle/>
                    <a:p>
                      <a:pPr marL="0" marR="0" lvl="0" indent="0" algn="ctr" rtl="0">
                        <a:lnSpc>
                          <a:spcPct val="100000"/>
                        </a:lnSpc>
                        <a:spcBef>
                          <a:spcPts val="0"/>
                        </a:spcBef>
                        <a:spcAft>
                          <a:spcPts val="0"/>
                        </a:spcAft>
                        <a:buNone/>
                      </a:pPr>
                      <a:endParaRPr lang="en-US" sz="900" b="1" i="0" u="none" strike="noStrike" cap="none" dirty="0">
                        <a:solidFill>
                          <a:schemeClr val="lt1"/>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endParaRPr lang="en-US" sz="900" b="1" i="0" u="none" strike="noStrike" cap="none" dirty="0">
                        <a:solidFill>
                          <a:schemeClr val="bg1"/>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900" b="1" i="0" u="none" strike="noStrike" cap="none" dirty="0">
                          <a:solidFill>
                            <a:srgbClr val="FFFF00"/>
                          </a:solidFill>
                          <a:latin typeface="Prompt SemiBold"/>
                          <a:ea typeface="Prompt SemiBold"/>
                          <a:cs typeface="Prompt SemiBold"/>
                          <a:sym typeface="Prompt SemiBold"/>
                        </a:rPr>
                        <a:t>(Business Model Canvas)</a:t>
                      </a:r>
                    </a:p>
                    <a:p>
                      <a:pPr marL="0" marR="0" lvl="0" indent="0" algn="ctr" rtl="0">
                        <a:lnSpc>
                          <a:spcPct val="100000"/>
                        </a:lnSpc>
                        <a:spcBef>
                          <a:spcPts val="0"/>
                        </a:spcBef>
                        <a:spcAft>
                          <a:spcPts val="0"/>
                        </a:spcAft>
                        <a:buNone/>
                      </a:pPr>
                      <a:endParaRPr lang="en-US" sz="900" b="1" i="0" u="none" strike="noStrike" cap="none" dirty="0">
                        <a:solidFill>
                          <a:schemeClr val="lt1"/>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endParaRPr lang="en-US" sz="900" b="1" i="0" u="none" strike="noStrike" cap="none" dirty="0">
                        <a:solidFill>
                          <a:schemeClr val="lt1"/>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5A5A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700" b="1" u="none" strike="noStrike" cap="none" dirty="0">
                        <a:solidFill>
                          <a:srgbClr val="00B050"/>
                        </a:solidFill>
                        <a:latin typeface="Prompt"/>
                        <a:ea typeface="Prompt"/>
                        <a:cs typeface="Prompt"/>
                        <a:sym typeface="Promp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u="none" strike="noStrike" cap="none" dirty="0">
                          <a:solidFill>
                            <a:srgbClr val="00B050"/>
                          </a:solidFill>
                          <a:latin typeface="Prompt"/>
                          <a:ea typeface="Prompt"/>
                          <a:cs typeface="Prompt"/>
                          <a:sym typeface="Prompt"/>
                        </a:rPr>
                        <a:t>Group Work: </a:t>
                      </a:r>
                      <a:r>
                        <a:rPr lang="en-US" sz="700" b="0" u="none" strike="noStrike" cap="none" dirty="0">
                          <a:solidFill>
                            <a:srgbClr val="3A3A3A"/>
                          </a:solidFill>
                          <a:latin typeface="Prompt"/>
                          <a:ea typeface="Prompt"/>
                          <a:cs typeface="Prompt"/>
                          <a:sym typeface="Prompt"/>
                        </a:rPr>
                        <a:t>Students will fill in</a:t>
                      </a:r>
                      <a:r>
                        <a:rPr lang="en-US" sz="700" u="none" strike="noStrike" cap="none" dirty="0">
                          <a:solidFill>
                            <a:srgbClr val="3A3A3A"/>
                          </a:solidFill>
                          <a:latin typeface="Prompt"/>
                          <a:ea typeface="Prompt"/>
                          <a:cs typeface="Prompt"/>
                          <a:sym typeface="Prompt"/>
                        </a:rPr>
                        <a:t> all 9 segments of a Business Model Canvas template based on their business initiative idea for the Term Project..</a:t>
                      </a:r>
                      <a:endParaRPr lang="en-US" sz="700" u="none" strike="noStrike" cap="none" dirty="0">
                        <a:solidFill>
                          <a:srgbClr val="00B050"/>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900" u="none" strike="noStrike" cap="none" dirty="0">
                          <a:solidFill>
                            <a:schemeClr val="tx1"/>
                          </a:solidFill>
                          <a:latin typeface="Prompt"/>
                          <a:ea typeface="Prompt"/>
                          <a:cs typeface="Prompt"/>
                          <a:sym typeface="Prompt"/>
                        </a:rPr>
                        <a:t>Group</a:t>
                      </a: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800" u="none" strike="noStrike" cap="none" dirty="0">
                          <a:solidFill>
                            <a:srgbClr val="3A3A3A"/>
                          </a:solidFill>
                          <a:latin typeface="Prompt"/>
                          <a:ea typeface="Prompt"/>
                          <a:cs typeface="Prompt"/>
                          <a:sym typeface="Prompt"/>
                        </a:rPr>
                        <a:t>10%</a:t>
                      </a:r>
                      <a:endParaRPr sz="8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2887234720"/>
                  </a:ext>
                </a:extLst>
              </a:tr>
              <a:tr h="363980">
                <a:tc>
                  <a:txBody>
                    <a:bodyPr/>
                    <a:lstStyle/>
                    <a:p>
                      <a:pPr marL="0" marR="0" lvl="0" indent="0" algn="ctr" rtl="0">
                        <a:lnSpc>
                          <a:spcPct val="10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Term Project</a:t>
                      </a:r>
                    </a:p>
                    <a:p>
                      <a:pPr marL="0" marR="0" lvl="0" indent="0" algn="ctr" rtl="0">
                        <a:lnSpc>
                          <a:spcPct val="100000"/>
                        </a:lnSpc>
                        <a:spcBef>
                          <a:spcPts val="0"/>
                        </a:spcBef>
                        <a:spcAft>
                          <a:spcPts val="0"/>
                        </a:spcAft>
                        <a:buNone/>
                      </a:pPr>
                      <a:r>
                        <a:rPr lang="en-US" sz="900" b="1" i="0" u="none" strike="noStrike" cap="none" dirty="0">
                          <a:solidFill>
                            <a:schemeClr val="lt1"/>
                          </a:solidFill>
                          <a:latin typeface="Prompt SemiBold"/>
                          <a:ea typeface="Prompt SemiBold"/>
                          <a:cs typeface="Prompt SemiBold"/>
                          <a:sym typeface="Prompt SemiBold"/>
                        </a:rPr>
                        <a:t>(Sale Pitch VDO)</a:t>
                      </a:r>
                    </a:p>
                    <a:p>
                      <a:pPr marL="0" marR="0" lvl="0" indent="0" algn="ctr" rtl="0">
                        <a:lnSpc>
                          <a:spcPct val="100000"/>
                        </a:lnSpc>
                        <a:spcBef>
                          <a:spcPts val="0"/>
                        </a:spcBef>
                        <a:spcAft>
                          <a:spcPts val="0"/>
                        </a:spcAft>
                        <a:buNone/>
                      </a:pPr>
                      <a:r>
                        <a:rPr lang="en-US" sz="900" b="1" i="0" u="none" strike="noStrike" cap="none" dirty="0">
                          <a:solidFill>
                            <a:srgbClr val="FFFF00"/>
                          </a:solidFill>
                          <a:latin typeface="Prompt SemiBold"/>
                          <a:ea typeface="Prompt SemiBold"/>
                          <a:cs typeface="Prompt SemiBold"/>
                          <a:sym typeface="Prompt SemiBold"/>
                        </a:rPr>
                        <a:t>Due</a:t>
                      </a:r>
                    </a:p>
                    <a:p>
                      <a:pPr marL="0" marR="0" lvl="0" indent="0" algn="ctr" rtl="0">
                        <a:lnSpc>
                          <a:spcPct val="100000"/>
                        </a:lnSpc>
                        <a:spcBef>
                          <a:spcPts val="0"/>
                        </a:spcBef>
                        <a:spcAft>
                          <a:spcPts val="0"/>
                        </a:spcAft>
                        <a:buNone/>
                      </a:pPr>
                      <a:r>
                        <a:rPr lang="en-US" sz="900" b="1" i="0" u="none" strike="noStrike" cap="none" dirty="0">
                          <a:solidFill>
                            <a:srgbClr val="FFFF00"/>
                          </a:solidFill>
                          <a:latin typeface="Prompt SemiBold"/>
                          <a:ea typeface="Prompt SemiBold"/>
                          <a:cs typeface="Prompt SemiBold"/>
                          <a:sym typeface="Prompt SemiBold"/>
                        </a:rPr>
                        <a:t>The last day of class</a:t>
                      </a:r>
                      <a:endParaRPr sz="900" b="1" i="0" u="none" strike="noStrike" cap="none" dirty="0">
                        <a:solidFill>
                          <a:srgbClr val="FFFF00"/>
                        </a:solidFill>
                        <a:latin typeface="Prompt SemiBold"/>
                        <a:ea typeface="Prompt SemiBold"/>
                        <a:cs typeface="Prompt SemiBold"/>
                        <a:sym typeface="Prompt SemiBold"/>
                      </a:endParaRPr>
                    </a:p>
                  </a:txBody>
                  <a:tcPr marL="47450" marR="47450"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700" b="1" u="none" strike="noStrike" cap="none" dirty="0">
                        <a:solidFill>
                          <a:srgbClr val="FF0000"/>
                        </a:solidFill>
                        <a:latin typeface="Prompt"/>
                        <a:ea typeface="Prompt"/>
                        <a:cs typeface="Prompt"/>
                        <a:sym typeface="Promp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1" u="none" strike="noStrike" cap="none" dirty="0">
                          <a:solidFill>
                            <a:srgbClr val="FF0000"/>
                          </a:solidFill>
                          <a:latin typeface="Prompt"/>
                          <a:ea typeface="Prompt"/>
                          <a:cs typeface="Prompt"/>
                          <a:sym typeface="Prompt"/>
                        </a:rPr>
                        <a:t>Sales Pitch VDO</a:t>
                      </a:r>
                      <a:r>
                        <a:rPr lang="en-US" sz="700" u="none" strike="noStrike" cap="none" dirty="0">
                          <a:solidFill>
                            <a:srgbClr val="3A3A3A"/>
                          </a:solidFill>
                          <a:latin typeface="Prompt"/>
                          <a:ea typeface="Prompt"/>
                          <a:cs typeface="Prompt"/>
                          <a:sym typeface="Prompt"/>
                        </a:rPr>
                        <a:t>: </a:t>
                      </a:r>
                      <a:r>
                        <a:rPr lang="en-US" sz="700" u="none" strike="noStrike" cap="none" dirty="0">
                          <a:solidFill>
                            <a:srgbClr val="00B050"/>
                          </a:solidFill>
                          <a:latin typeface="Prompt"/>
                          <a:ea typeface="Prompt"/>
                          <a:cs typeface="Prompt"/>
                          <a:sym typeface="Prompt"/>
                        </a:rPr>
                        <a:t>(Group Work) </a:t>
                      </a:r>
                      <a:r>
                        <a:rPr lang="en-US" sz="700" u="none" strike="noStrike" cap="none" dirty="0">
                          <a:solidFill>
                            <a:srgbClr val="3A3A3A"/>
                          </a:solidFill>
                          <a:latin typeface="Prompt"/>
                          <a:ea typeface="Prompt"/>
                          <a:cs typeface="Prompt"/>
                          <a:sym typeface="Prompt"/>
                        </a:rPr>
                        <a:t>Students will create a 5 minutes Sale Pitch VDO to sell their business ideas to the committees (Shark Tank format). They can use any applications that they are good at or convenience to create the VDO (E.g., PowerPoint, iMovie etc.) </a:t>
                      </a:r>
                    </a:p>
                    <a:p>
                      <a:pPr marL="0" marR="0" lvl="0" indent="0" algn="l" rtl="0">
                        <a:lnSpc>
                          <a:spcPct val="100000"/>
                        </a:lnSpc>
                        <a:spcBef>
                          <a:spcPts val="0"/>
                        </a:spcBef>
                        <a:spcAft>
                          <a:spcPts val="0"/>
                        </a:spcAft>
                        <a:buNone/>
                      </a:pPr>
                      <a:endParaRPr sz="7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lang="en-US" sz="900" u="none" strike="noStrike" cap="none" dirty="0">
                        <a:solidFill>
                          <a:srgbClr val="FF0000"/>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700" u="none" strike="noStrike" cap="none" dirty="0">
                        <a:solidFill>
                          <a:srgbClr val="3A3A3A"/>
                        </a:solidFill>
                        <a:latin typeface="Prompt"/>
                        <a:ea typeface="Prompt"/>
                        <a:cs typeface="Prompt"/>
                        <a:sym typeface="Prompt"/>
                      </a:endParaRPr>
                    </a:p>
                  </a:txBody>
                  <a:tcPr marL="47450" marR="4745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020176869"/>
                  </a:ext>
                </a:extLst>
              </a:tr>
            </a:tbl>
          </a:graphicData>
        </a:graphic>
      </p:graphicFrame>
      <p:sp>
        <p:nvSpPr>
          <p:cNvPr id="118" name="Google Shape;118;p4"/>
          <p:cNvSpPr/>
          <p:nvPr/>
        </p:nvSpPr>
        <p:spPr>
          <a:xfrm>
            <a:off x="387523" y="6402465"/>
            <a:ext cx="615424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F2F2F2"/>
                </a:solidFill>
                <a:latin typeface="Prompt"/>
                <a:ea typeface="Prompt"/>
                <a:cs typeface="Prompt"/>
                <a:sym typeface="Prompt"/>
              </a:rPr>
              <a:t>Course Assessment</a:t>
            </a:r>
            <a:endParaRPr sz="4800" b="1" dirty="0">
              <a:solidFill>
                <a:srgbClr val="F2F2F2"/>
              </a:solidFill>
              <a:latin typeface="Prompt"/>
              <a:ea typeface="Prompt"/>
              <a:cs typeface="Prompt"/>
              <a:sym typeface="Prompt"/>
            </a:endParaRPr>
          </a:p>
        </p:txBody>
      </p:sp>
      <p:sp>
        <p:nvSpPr>
          <p:cNvPr id="119" name="Google Shape;119;p4"/>
          <p:cNvSpPr/>
          <p:nvPr/>
        </p:nvSpPr>
        <p:spPr>
          <a:xfrm>
            <a:off x="541170" y="6657799"/>
            <a:ext cx="329609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dirty="0">
                <a:solidFill>
                  <a:srgbClr val="FF0000"/>
                </a:solidFill>
                <a:latin typeface="Prompt"/>
                <a:ea typeface="Prompt"/>
                <a:cs typeface="Prompt"/>
                <a:sym typeface="Prompt"/>
              </a:rPr>
              <a:t>Course Assessment</a:t>
            </a:r>
            <a:endParaRPr sz="2500" b="1" dirty="0">
              <a:solidFill>
                <a:srgbClr val="FF0000"/>
              </a:solidFill>
              <a:latin typeface="Prompt"/>
              <a:ea typeface="Prompt"/>
              <a:cs typeface="Prompt"/>
              <a:sym typeface="Prompt"/>
            </a:endParaRPr>
          </a:p>
        </p:txBody>
      </p:sp>
      <p:graphicFrame>
        <p:nvGraphicFramePr>
          <p:cNvPr id="120" name="Google Shape;120;p4"/>
          <p:cNvGraphicFramePr/>
          <p:nvPr>
            <p:extLst>
              <p:ext uri="{D42A27DB-BD31-4B8C-83A1-F6EECF244321}">
                <p14:modId xmlns:p14="http://schemas.microsoft.com/office/powerpoint/2010/main" val="3586737336"/>
              </p:ext>
            </p:extLst>
          </p:nvPr>
        </p:nvGraphicFramePr>
        <p:xfrm>
          <a:off x="1142953" y="7390187"/>
          <a:ext cx="1993416" cy="1786857"/>
        </p:xfrm>
        <a:graphic>
          <a:graphicData uri="http://schemas.openxmlformats.org/drawingml/2006/table">
            <a:tbl>
              <a:tblPr firstRow="1" firstCol="1" bandRow="1">
                <a:noFill/>
                <a:tableStyleId>{2C313523-0D34-4844-A34E-2F5DFE8884F6}</a:tableStyleId>
              </a:tblPr>
              <a:tblGrid>
                <a:gridCol w="773477">
                  <a:extLst>
                    <a:ext uri="{9D8B030D-6E8A-4147-A177-3AD203B41FA5}">
                      <a16:colId xmlns:a16="http://schemas.microsoft.com/office/drawing/2014/main" val="20000"/>
                    </a:ext>
                  </a:extLst>
                </a:gridCol>
                <a:gridCol w="1219939">
                  <a:extLst>
                    <a:ext uri="{9D8B030D-6E8A-4147-A177-3AD203B41FA5}">
                      <a16:colId xmlns:a16="http://schemas.microsoft.com/office/drawing/2014/main" val="20001"/>
                    </a:ext>
                  </a:extLst>
                </a:gridCol>
              </a:tblGrid>
              <a:tr h="349204">
                <a:tc>
                  <a:txBody>
                    <a:bodyPr/>
                    <a:lstStyle/>
                    <a:p>
                      <a:pPr marL="0" marR="0" lvl="0" indent="0" algn="l" rtl="0">
                        <a:lnSpc>
                          <a:spcPct val="130000"/>
                        </a:lnSpc>
                        <a:spcBef>
                          <a:spcPts val="0"/>
                        </a:spcBef>
                        <a:spcAft>
                          <a:spcPts val="0"/>
                        </a:spcAft>
                        <a:buNone/>
                      </a:pPr>
                      <a:r>
                        <a:rPr lang="en-US" sz="1600" u="none" strike="noStrike" cap="none" dirty="0">
                          <a:solidFill>
                            <a:srgbClr val="C00000"/>
                          </a:solidFill>
                          <a:latin typeface="Prompt"/>
                          <a:ea typeface="Prompt"/>
                          <a:cs typeface="Prompt"/>
                          <a:sym typeface="Prompt"/>
                        </a:rPr>
                        <a:t>    A</a:t>
                      </a:r>
                      <a:endParaRPr sz="1600" u="none" strike="noStrike" cap="none" dirty="0">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90 - 100</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0041">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A-</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85 - 89</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349204">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B+</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81 - 84</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204">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B</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78 - 80</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349204">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B-</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75 - 77</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graphicFrame>
        <p:nvGraphicFramePr>
          <p:cNvPr id="121" name="Google Shape;121;p4"/>
          <p:cNvGraphicFramePr/>
          <p:nvPr>
            <p:extLst>
              <p:ext uri="{D42A27DB-BD31-4B8C-83A1-F6EECF244321}">
                <p14:modId xmlns:p14="http://schemas.microsoft.com/office/powerpoint/2010/main" val="1670806048"/>
              </p:ext>
            </p:extLst>
          </p:nvPr>
        </p:nvGraphicFramePr>
        <p:xfrm>
          <a:off x="3670165" y="7387494"/>
          <a:ext cx="1993416" cy="1786855"/>
        </p:xfrm>
        <a:graphic>
          <a:graphicData uri="http://schemas.openxmlformats.org/drawingml/2006/table">
            <a:tbl>
              <a:tblPr firstRow="1" firstCol="1" bandRow="1">
                <a:noFill/>
                <a:tableStyleId>{2C313523-0D34-4844-A34E-2F5DFE8884F6}</a:tableStyleId>
              </a:tblPr>
              <a:tblGrid>
                <a:gridCol w="773477">
                  <a:extLst>
                    <a:ext uri="{9D8B030D-6E8A-4147-A177-3AD203B41FA5}">
                      <a16:colId xmlns:a16="http://schemas.microsoft.com/office/drawing/2014/main" val="20000"/>
                    </a:ext>
                  </a:extLst>
                </a:gridCol>
                <a:gridCol w="1219939">
                  <a:extLst>
                    <a:ext uri="{9D8B030D-6E8A-4147-A177-3AD203B41FA5}">
                      <a16:colId xmlns:a16="http://schemas.microsoft.com/office/drawing/2014/main" val="20001"/>
                    </a:ext>
                  </a:extLst>
                </a:gridCol>
              </a:tblGrid>
              <a:tr h="357371">
                <a:tc>
                  <a:txBody>
                    <a:bodyPr/>
                    <a:lstStyle/>
                    <a:p>
                      <a:pPr marL="0" marR="0" lvl="0" indent="0" algn="l" rtl="0">
                        <a:lnSpc>
                          <a:spcPct val="130000"/>
                        </a:lnSpc>
                        <a:spcBef>
                          <a:spcPts val="0"/>
                        </a:spcBef>
                        <a:spcAft>
                          <a:spcPts val="0"/>
                        </a:spcAft>
                        <a:buNone/>
                      </a:pPr>
                      <a:r>
                        <a:rPr lang="en-US" sz="1600" u="none" strike="noStrike" cap="none" dirty="0">
                          <a:solidFill>
                            <a:srgbClr val="C00000"/>
                          </a:solidFill>
                          <a:latin typeface="Prompt"/>
                          <a:ea typeface="Prompt"/>
                          <a:cs typeface="Prompt"/>
                          <a:sym typeface="Prompt"/>
                        </a:rPr>
                        <a:t>    C+</a:t>
                      </a:r>
                      <a:endParaRPr sz="1600" u="none" strike="noStrike" cap="none" dirty="0">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71 - 74</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57371">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C</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66 - 70</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357371">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C-</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a:solidFill>
                            <a:schemeClr val="dk1"/>
                          </a:solidFill>
                          <a:latin typeface="Prompt"/>
                          <a:ea typeface="Prompt"/>
                          <a:cs typeface="Prompt"/>
                          <a:sym typeface="Prompt"/>
                        </a:rPr>
                        <a:t>61 - 65</a:t>
                      </a:r>
                      <a:endParaRPr sz="1100" b="0" i="0" u="none" strike="noStrike" cap="none">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57371">
                <a:tc>
                  <a:txBody>
                    <a:bodyPr/>
                    <a:lstStyle/>
                    <a:p>
                      <a:pPr marL="0" marR="0" lvl="0" indent="0" algn="l" rtl="0">
                        <a:lnSpc>
                          <a:spcPct val="130000"/>
                        </a:lnSpc>
                        <a:spcBef>
                          <a:spcPts val="0"/>
                        </a:spcBef>
                        <a:spcAft>
                          <a:spcPts val="0"/>
                        </a:spcAft>
                        <a:buNone/>
                      </a:pPr>
                      <a:r>
                        <a:rPr lang="en-US" sz="1600" u="none" strike="noStrike" cap="none">
                          <a:solidFill>
                            <a:srgbClr val="C00000"/>
                          </a:solidFill>
                          <a:latin typeface="Prompt"/>
                          <a:ea typeface="Prompt"/>
                          <a:cs typeface="Prompt"/>
                          <a:sym typeface="Prompt"/>
                        </a:rPr>
                        <a:t>    D</a:t>
                      </a:r>
                      <a:endParaRPr sz="1600" u="none" strike="noStrike" cap="none">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51 - 60</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357371">
                <a:tc>
                  <a:txBody>
                    <a:bodyPr/>
                    <a:lstStyle/>
                    <a:p>
                      <a:pPr marL="0" marR="0" lvl="0" indent="0" algn="l" rtl="0">
                        <a:lnSpc>
                          <a:spcPct val="130000"/>
                        </a:lnSpc>
                        <a:spcBef>
                          <a:spcPts val="0"/>
                        </a:spcBef>
                        <a:spcAft>
                          <a:spcPts val="0"/>
                        </a:spcAft>
                        <a:buNone/>
                      </a:pPr>
                      <a:r>
                        <a:rPr lang="en-US" sz="1600" u="none" strike="noStrike" cap="none" dirty="0">
                          <a:solidFill>
                            <a:srgbClr val="C00000"/>
                          </a:solidFill>
                          <a:latin typeface="Prompt"/>
                          <a:ea typeface="Prompt"/>
                          <a:cs typeface="Prompt"/>
                          <a:sym typeface="Prompt"/>
                        </a:rPr>
                        <a:t>    F</a:t>
                      </a:r>
                      <a:endParaRPr sz="1600" u="none" strike="noStrike" cap="none" dirty="0">
                        <a:solidFill>
                          <a:srgbClr val="C00000"/>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30000"/>
                        </a:lnSpc>
                        <a:spcBef>
                          <a:spcPts val="0"/>
                        </a:spcBef>
                        <a:spcAft>
                          <a:spcPts val="0"/>
                        </a:spcAft>
                        <a:buNone/>
                      </a:pPr>
                      <a:r>
                        <a:rPr lang="en-US" sz="1100" b="0" i="0" u="none" strike="noStrike" cap="none" dirty="0">
                          <a:solidFill>
                            <a:schemeClr val="dk1"/>
                          </a:solidFill>
                          <a:latin typeface="Prompt"/>
                          <a:ea typeface="Prompt"/>
                          <a:cs typeface="Prompt"/>
                          <a:sym typeface="Prompt"/>
                        </a:rPr>
                        <a:t>0 - 50</a:t>
                      </a:r>
                      <a:endParaRPr sz="1100" b="0" i="0" u="none" strike="noStrike" cap="none" dirty="0">
                        <a:solidFill>
                          <a:schemeClr val="dk1"/>
                        </a:solidFill>
                        <a:latin typeface="Prompt"/>
                        <a:ea typeface="Prompt"/>
                        <a:cs typeface="Prompt"/>
                        <a:sym typeface="Prompt"/>
                      </a:endParaRPr>
                    </a:p>
                  </a:txBody>
                  <a:tcPr marL="68575" marR="685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8" name="TextBox 17">
            <a:extLst>
              <a:ext uri="{FF2B5EF4-FFF2-40B4-BE49-F238E27FC236}">
                <a16:creationId xmlns:a16="http://schemas.microsoft.com/office/drawing/2014/main" id="{987568B7-0364-4A7E-B4A3-070AEA9BD2F0}"/>
              </a:ext>
            </a:extLst>
          </p:cNvPr>
          <p:cNvSpPr txBox="1"/>
          <p:nvPr/>
        </p:nvSpPr>
        <p:spPr>
          <a:xfrm>
            <a:off x="5302733" y="5513057"/>
            <a:ext cx="531660" cy="230832"/>
          </a:xfrm>
          <a:prstGeom prst="rect">
            <a:avLst/>
          </a:prstGeom>
          <a:noFill/>
        </p:spPr>
        <p:txBody>
          <a:bodyPr wrap="square" rtlCol="0">
            <a:spAutoFit/>
          </a:bodyPr>
          <a:lstStyle/>
          <a:p>
            <a:r>
              <a:rPr lang="en-US" sz="900" dirty="0">
                <a:solidFill>
                  <a:schemeClr val="tx1"/>
                </a:solidFill>
                <a:latin typeface="Prompt" panose="00000500000000000000" pitchFamily="2" charset="-34"/>
                <a:cs typeface="Prompt" panose="00000500000000000000" pitchFamily="2" charset="-34"/>
              </a:rPr>
              <a:t>Group</a:t>
            </a:r>
            <a:endParaRPr lang="th-TH" sz="900" dirty="0">
              <a:solidFill>
                <a:schemeClr val="tx1"/>
              </a:solidFill>
              <a:latin typeface="Prompt" panose="00000500000000000000" pitchFamily="2" charset="-34"/>
              <a:cs typeface="Prompt" panose="00000500000000000000" pitchFamily="2" charset="-34"/>
            </a:endParaRPr>
          </a:p>
        </p:txBody>
      </p:sp>
      <p:sp>
        <p:nvSpPr>
          <p:cNvPr id="4" name="TextBox 3">
            <a:extLst>
              <a:ext uri="{FF2B5EF4-FFF2-40B4-BE49-F238E27FC236}">
                <a16:creationId xmlns:a16="http://schemas.microsoft.com/office/drawing/2014/main" id="{713D8B23-22A7-4932-8009-8BE5E1821B25}"/>
              </a:ext>
            </a:extLst>
          </p:cNvPr>
          <p:cNvSpPr txBox="1"/>
          <p:nvPr/>
        </p:nvSpPr>
        <p:spPr>
          <a:xfrm>
            <a:off x="596345" y="5966454"/>
            <a:ext cx="5752933" cy="276999"/>
          </a:xfrm>
          <a:prstGeom prst="rect">
            <a:avLst/>
          </a:prstGeom>
          <a:solidFill>
            <a:srgbClr val="00B0F0"/>
          </a:solidFill>
        </p:spPr>
        <p:txBody>
          <a:bodyPr wrap="square" rtlCol="0">
            <a:spAutoFit/>
          </a:bodyPr>
          <a:lstStyle/>
          <a:p>
            <a:pPr algn="ctr"/>
            <a:r>
              <a:rPr lang="en-US" sz="1200" dirty="0">
                <a:solidFill>
                  <a:schemeClr val="bg1"/>
                </a:solidFill>
              </a:rPr>
              <a:t>Individual Assignment = 1 and Group Assignments = 4 </a:t>
            </a:r>
            <a:endParaRPr lang="th-TH" sz="1200" dirty="0">
              <a:solidFill>
                <a:schemeClr val="bg1"/>
              </a:solidFill>
            </a:endParaRPr>
          </a:p>
        </p:txBody>
      </p:sp>
      <p:sp>
        <p:nvSpPr>
          <p:cNvPr id="2" name="TextBox 1">
            <a:extLst>
              <a:ext uri="{FF2B5EF4-FFF2-40B4-BE49-F238E27FC236}">
                <a16:creationId xmlns:a16="http://schemas.microsoft.com/office/drawing/2014/main" id="{4A568ACA-2538-E214-759F-FC9CE8A0573E}"/>
              </a:ext>
            </a:extLst>
          </p:cNvPr>
          <p:cNvSpPr txBox="1"/>
          <p:nvPr/>
        </p:nvSpPr>
        <p:spPr>
          <a:xfrm>
            <a:off x="5963527" y="5528445"/>
            <a:ext cx="531660" cy="215444"/>
          </a:xfrm>
          <a:prstGeom prst="rect">
            <a:avLst/>
          </a:prstGeom>
          <a:noFill/>
        </p:spPr>
        <p:txBody>
          <a:bodyPr wrap="square" rtlCol="0">
            <a:spAutoFit/>
          </a:bodyPr>
          <a:lstStyle/>
          <a:p>
            <a:r>
              <a:rPr lang="en-US" sz="800" dirty="0">
                <a:latin typeface="Prompt" panose="00000500000000000000" pitchFamily="2" charset="-34"/>
                <a:cs typeface="Prompt" panose="00000500000000000000" pitchFamily="2" charset="-34"/>
              </a:rPr>
              <a:t>40%</a:t>
            </a:r>
            <a:endParaRPr lang="th-TH" sz="800" dirty="0">
              <a:latin typeface="Prompt" panose="00000500000000000000" pitchFamily="2" charset="-34"/>
              <a:cs typeface="Prompt" panose="00000500000000000000" pitchFamily="2"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5"/>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27" name="Google Shape;127;p5"/>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28" name="Google Shape;128;p5"/>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29" name="Google Shape;129;p5"/>
          <p:cNvSpPr/>
          <p:nvPr/>
        </p:nvSpPr>
        <p:spPr>
          <a:xfrm>
            <a:off x="-20320" y="988202"/>
            <a:ext cx="6858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3A3A3A"/>
                </a:solidFill>
                <a:latin typeface="Prompt SemiBold"/>
                <a:ea typeface="Prompt SemiBold"/>
                <a:cs typeface="Prompt SemiBold"/>
                <a:sym typeface="Prompt SemiBold"/>
              </a:rPr>
              <a:t>Appendix: Rubrics to be used for evaluation</a:t>
            </a:r>
            <a:endParaRPr sz="1800" b="1">
              <a:solidFill>
                <a:srgbClr val="3A3A3A"/>
              </a:solidFill>
              <a:latin typeface="Prompt SemiBold"/>
              <a:ea typeface="Prompt SemiBold"/>
              <a:cs typeface="Prompt SemiBold"/>
              <a:sym typeface="Prompt SemiBold"/>
            </a:endParaRPr>
          </a:p>
        </p:txBody>
      </p:sp>
      <p:sp>
        <p:nvSpPr>
          <p:cNvPr id="130" name="Google Shape;130;p5"/>
          <p:cNvSpPr/>
          <p:nvPr/>
        </p:nvSpPr>
        <p:spPr>
          <a:xfrm>
            <a:off x="2097263" y="1793771"/>
            <a:ext cx="262283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3A3A3A"/>
                </a:solidFill>
                <a:latin typeface="Prompt SemiBold"/>
                <a:ea typeface="Prompt SemiBold"/>
                <a:cs typeface="Prompt SemiBold"/>
                <a:sym typeface="Prompt SemiBold"/>
              </a:rPr>
              <a:t>Workshop 2-4</a:t>
            </a:r>
            <a:r>
              <a:rPr lang="en-US" sz="1400" b="1" dirty="0">
                <a:solidFill>
                  <a:srgbClr val="3A3A3A"/>
                </a:solidFill>
                <a:latin typeface="Prompt SemiBold"/>
                <a:ea typeface="Prompt SemiBold"/>
                <a:cs typeface="Prompt SemiBold"/>
                <a:sym typeface="Prompt SemiBold"/>
              </a:rPr>
              <a:t> Rubrics</a:t>
            </a:r>
            <a:endParaRPr sz="1400" b="1" dirty="0">
              <a:solidFill>
                <a:srgbClr val="3A3A3A"/>
              </a:solidFill>
              <a:latin typeface="Prompt SemiBold"/>
              <a:ea typeface="Prompt SemiBold"/>
              <a:cs typeface="Prompt SemiBold"/>
              <a:sym typeface="Prompt SemiBold"/>
            </a:endParaRPr>
          </a:p>
        </p:txBody>
      </p:sp>
      <p:graphicFrame>
        <p:nvGraphicFramePr>
          <p:cNvPr id="131" name="Google Shape;131;p5"/>
          <p:cNvGraphicFramePr/>
          <p:nvPr>
            <p:extLst>
              <p:ext uri="{D42A27DB-BD31-4B8C-83A1-F6EECF244321}">
                <p14:modId xmlns:p14="http://schemas.microsoft.com/office/powerpoint/2010/main" val="3638098273"/>
              </p:ext>
            </p:extLst>
          </p:nvPr>
        </p:nvGraphicFramePr>
        <p:xfrm>
          <a:off x="530811" y="2226181"/>
          <a:ext cx="5755700" cy="4336920"/>
        </p:xfrm>
        <a:graphic>
          <a:graphicData uri="http://schemas.openxmlformats.org/drawingml/2006/table">
            <a:tbl>
              <a:tblPr firstRow="1" firstCol="1" bandRow="1">
                <a:noFill/>
                <a:tableStyleId>{2C313523-0D34-4844-A34E-2F5DFE8884F6}</a:tableStyleId>
              </a:tblPr>
              <a:tblGrid>
                <a:gridCol w="983425">
                  <a:extLst>
                    <a:ext uri="{9D8B030D-6E8A-4147-A177-3AD203B41FA5}">
                      <a16:colId xmlns:a16="http://schemas.microsoft.com/office/drawing/2014/main" val="20000"/>
                    </a:ext>
                  </a:extLst>
                </a:gridCol>
                <a:gridCol w="1104275">
                  <a:extLst>
                    <a:ext uri="{9D8B030D-6E8A-4147-A177-3AD203B41FA5}">
                      <a16:colId xmlns:a16="http://schemas.microsoft.com/office/drawing/2014/main" val="20001"/>
                    </a:ext>
                  </a:extLst>
                </a:gridCol>
                <a:gridCol w="1250900">
                  <a:extLst>
                    <a:ext uri="{9D8B030D-6E8A-4147-A177-3AD203B41FA5}">
                      <a16:colId xmlns:a16="http://schemas.microsoft.com/office/drawing/2014/main" val="20002"/>
                    </a:ext>
                  </a:extLst>
                </a:gridCol>
                <a:gridCol w="1199625">
                  <a:extLst>
                    <a:ext uri="{9D8B030D-6E8A-4147-A177-3AD203B41FA5}">
                      <a16:colId xmlns:a16="http://schemas.microsoft.com/office/drawing/2014/main" val="20003"/>
                    </a:ext>
                  </a:extLst>
                </a:gridCol>
                <a:gridCol w="1217475">
                  <a:extLst>
                    <a:ext uri="{9D8B030D-6E8A-4147-A177-3AD203B41FA5}">
                      <a16:colId xmlns:a16="http://schemas.microsoft.com/office/drawing/2014/main" val="20004"/>
                    </a:ext>
                  </a:extLst>
                </a:gridCol>
              </a:tblGrid>
              <a:tr h="557400">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Criteria</a:t>
                      </a:r>
                      <a:endParaRPr sz="900" b="1" i="0" u="none" strike="noStrike" cap="none">
                        <a:solidFill>
                          <a:srgbClr val="3A3A3A"/>
                        </a:solidFill>
                        <a:latin typeface="Prompt SemiBold"/>
                        <a:ea typeface="Prompt SemiBold"/>
                        <a:cs typeface="Prompt SemiBold"/>
                        <a:sym typeface="Prompt SemiBold"/>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Unsatisfactory </a:t>
                      </a:r>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0 - 50 )</a:t>
                      </a:r>
                      <a:endParaRPr sz="9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Satisfactory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51 – 70 </a:t>
                      </a:r>
                      <a:r>
                        <a:rPr lang="en-US" sz="900" b="0" i="0" u="none" strike="noStrike" cap="none">
                          <a:latin typeface="Prompt"/>
                          <a:ea typeface="Prompt"/>
                          <a:cs typeface="Prompt"/>
                          <a:sym typeface="Prompt"/>
                        </a:rPr>
                        <a:t>)</a:t>
                      </a:r>
                      <a:endParaRPr sz="9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Good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71 - 80 </a:t>
                      </a:r>
                      <a:r>
                        <a:rPr lang="en-US" sz="900" b="0" i="0" u="none" strike="noStrike" cap="none" dirty="0">
                          <a:latin typeface="Prompt"/>
                          <a:ea typeface="Prompt"/>
                          <a:cs typeface="Prompt"/>
                          <a:sym typeface="Prompt"/>
                        </a:rPr>
                        <a:t>)</a:t>
                      </a:r>
                      <a:endParaRPr sz="9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a:latin typeface="Prompt"/>
                          <a:ea typeface="Prompt"/>
                          <a:cs typeface="Prompt"/>
                          <a:sym typeface="Prompt"/>
                        </a:rPr>
                        <a:t>( Score 81 – 100 )</a:t>
                      </a:r>
                      <a:endParaRPr sz="800" b="0" i="0" u="none" strike="noStrike" cap="none">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1135125">
                <a:tc>
                  <a:txBody>
                    <a:bodyPr/>
                    <a:lstStyle/>
                    <a:p>
                      <a:pPr marL="0" marR="0" lvl="0" indent="0" algn="ctr" rtl="0">
                        <a:lnSpc>
                          <a:spcPct val="100000"/>
                        </a:lnSpc>
                        <a:spcBef>
                          <a:spcPts val="0"/>
                        </a:spcBef>
                        <a:spcAft>
                          <a:spcPts val="0"/>
                        </a:spcAft>
                        <a:buNone/>
                      </a:pPr>
                      <a:r>
                        <a:rPr lang="en-US" sz="800" b="0" i="0" u="none" strike="noStrike" cap="none" dirty="0">
                          <a:solidFill>
                            <a:srgbClr val="C00000"/>
                          </a:solidFill>
                          <a:latin typeface="Prompt Medium"/>
                          <a:ea typeface="Prompt Medium"/>
                          <a:cs typeface="Prompt Medium"/>
                          <a:sym typeface="Prompt Medium"/>
                        </a:rPr>
                        <a:t>Workshop-4</a:t>
                      </a: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Demonstrate unproductive discussion on a given topics and recommend inadequate solution. Display lack of understanding and group harmony.</a:t>
                      </a: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Demonstrate adequate discussion on a given topics and provide 1 solution for each problem. Display partial understanding and group harmony</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Demonstrate constructive discussion on a given topics and provide 2 solutions for each problem. Display good understanding and group harmony.</a:t>
                      </a: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Demonstrate very productive discussion on a given topics and present 2-3 realistic solutions. Display great understanding and group harmony</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None/>
                      </a:pPr>
                      <a:r>
                        <a:rPr lang="en-US" sz="800" b="0" i="0" u="none" strike="noStrike" cap="none" dirty="0">
                          <a:solidFill>
                            <a:srgbClr val="C00000"/>
                          </a:solidFill>
                          <a:latin typeface="Prompt Medium"/>
                          <a:ea typeface="Prompt Medium"/>
                          <a:cs typeface="Prompt Medium"/>
                          <a:sym typeface="Prompt Medium"/>
                        </a:rPr>
                        <a:t>Workshop-2</a:t>
                      </a:r>
                    </a:p>
                    <a:p>
                      <a:pPr marL="0" marR="0" lvl="0" indent="0" algn="ctr" rtl="0">
                        <a:lnSpc>
                          <a:spcPct val="100000"/>
                        </a:lnSpc>
                        <a:spcBef>
                          <a:spcPts val="0"/>
                        </a:spcBef>
                        <a:spcAft>
                          <a:spcPts val="0"/>
                        </a:spcAft>
                        <a:buNone/>
                      </a:pPr>
                      <a:r>
                        <a:rPr lang="en-US" sz="800" b="0" i="0" u="none" strike="noStrike" cap="none" dirty="0">
                          <a:solidFill>
                            <a:schemeClr val="bg1"/>
                          </a:solidFill>
                          <a:latin typeface="Prompt Medium"/>
                          <a:ea typeface="Prompt Medium"/>
                          <a:cs typeface="Prompt Medium"/>
                          <a:sym typeface="Prompt Medium"/>
                        </a:rPr>
                        <a:t>SWOT Analysis</a:t>
                      </a:r>
                    </a:p>
                    <a:p>
                      <a:pPr marL="0" marR="0" lvl="0" indent="0" algn="ctr" rtl="0">
                        <a:lnSpc>
                          <a:spcPct val="100000"/>
                        </a:lnSpc>
                        <a:spcBef>
                          <a:spcPts val="0"/>
                        </a:spcBef>
                        <a:spcAft>
                          <a:spcPts val="0"/>
                        </a:spcAft>
                        <a:buNone/>
                      </a:pPr>
                      <a:endParaRPr lang="en-US" sz="800" b="0" i="0" u="none" strike="noStrike" cap="none" dirty="0">
                        <a:solidFill>
                          <a:srgbClr val="FFFF00"/>
                        </a:solidFill>
                        <a:latin typeface="Prompt Medium"/>
                        <a:ea typeface="Prompt Medium"/>
                        <a:cs typeface="Prompt Medium"/>
                        <a:sym typeface="Prompt Medium"/>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Demonstrate limited understanding of SWOT analysis and unable to address all 4 areas sufficiently.</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th-TH"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A fragmentary of SWOT analysis was conducted but not all 4 areas were addressed sufficiently.</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A SWOT analysis was conducted, and all 4 areas were</a:t>
                      </a:r>
                    </a:p>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addressed.</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An in-dept SWOT analysis was conducted. All 4 areas were addressed in detail.</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219200">
                <a:tc>
                  <a:txBody>
                    <a:bodyPr/>
                    <a:lstStyle/>
                    <a:p>
                      <a:pPr marL="0" marR="0" lvl="0" indent="0" algn="ctr" rtl="0">
                        <a:lnSpc>
                          <a:spcPct val="100000"/>
                        </a:lnSpc>
                        <a:spcBef>
                          <a:spcPts val="0"/>
                        </a:spcBef>
                        <a:spcAft>
                          <a:spcPts val="0"/>
                        </a:spcAft>
                        <a:buNone/>
                      </a:pPr>
                      <a:r>
                        <a:rPr lang="en-US" sz="800" b="0" i="0" u="none" strike="noStrike" cap="none" dirty="0">
                          <a:solidFill>
                            <a:srgbClr val="C00000"/>
                          </a:solidFill>
                          <a:latin typeface="Prompt Medium"/>
                          <a:ea typeface="Prompt Medium"/>
                          <a:cs typeface="Prompt Medium"/>
                          <a:sym typeface="Prompt Medium"/>
                        </a:rPr>
                        <a:t>Workshop-3</a:t>
                      </a:r>
                    </a:p>
                    <a:p>
                      <a:pPr marL="0" marR="0" lvl="0" indent="0" algn="ctr" rtl="0">
                        <a:lnSpc>
                          <a:spcPct val="100000"/>
                        </a:lnSpc>
                        <a:spcBef>
                          <a:spcPts val="0"/>
                        </a:spcBef>
                        <a:spcAft>
                          <a:spcPts val="0"/>
                        </a:spcAft>
                        <a:buNone/>
                      </a:pPr>
                      <a:r>
                        <a:rPr lang="en-US" sz="800" b="0" i="0" u="none" strike="noStrike" cap="none" dirty="0">
                          <a:latin typeface="Prompt Medium"/>
                          <a:ea typeface="Prompt Medium"/>
                          <a:cs typeface="Prompt Medium"/>
                          <a:sym typeface="Prompt Medium"/>
                        </a:rPr>
                        <a:t>Business Model Canvas </a:t>
                      </a:r>
                    </a:p>
                    <a:p>
                      <a:pPr marL="0" marR="0" lvl="0" indent="0" algn="ctr" rtl="0">
                        <a:lnSpc>
                          <a:spcPct val="100000"/>
                        </a:lnSpc>
                        <a:spcBef>
                          <a:spcPts val="0"/>
                        </a:spcBef>
                        <a:spcAft>
                          <a:spcPts val="0"/>
                        </a:spcAft>
                        <a:buNone/>
                      </a:pPr>
                      <a:endParaRPr sz="800" b="0" i="0" u="none" strike="noStrike" cap="none" dirty="0">
                        <a:latin typeface="Prompt Medium"/>
                        <a:ea typeface="Prompt Medium"/>
                        <a:cs typeface="Prompt Medium"/>
                        <a:sym typeface="Prompt Medium"/>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800" b="0" i="0" u="none" strike="noStrike" cap="none" dirty="0">
                          <a:latin typeface="Prompt"/>
                          <a:ea typeface="Prompt"/>
                          <a:cs typeface="Prompt"/>
                          <a:sym typeface="Prompt"/>
                        </a:rPr>
                        <a:t>Unable to document correct activities in 1-3 components (building blocks) of the Business Model Canvas in accordance with a specific business.</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Able to document some activities in 1 or 2 components (building blocks) of the Business Model Canvas in accordance with a specific business.</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Able to document correct activities in 1-3 components (building blocks) of the Business Model Canvas in accordance with a specific business.</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 Able to document correct activities in more than required components (building blocks) of the Business Model Canvas in accordance with a specific business.</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bl>
          </a:graphicData>
        </a:graphic>
      </p:graphicFrame>
      <p:sp>
        <p:nvSpPr>
          <p:cNvPr id="132" name="Google Shape;132;p5"/>
          <p:cNvSpPr/>
          <p:nvPr/>
        </p:nvSpPr>
        <p:spPr>
          <a:xfrm>
            <a:off x="672662" y="882870"/>
            <a:ext cx="5454869" cy="557048"/>
          </a:xfrm>
          <a:prstGeom prst="roundRect">
            <a:avLst>
              <a:gd name="adj" fmla="val 50000"/>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6"/>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38" name="Google Shape;138;p6"/>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39" name="Google Shape;139;p6"/>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40" name="Google Shape;140;p6"/>
          <p:cNvSpPr/>
          <p:nvPr/>
        </p:nvSpPr>
        <p:spPr>
          <a:xfrm>
            <a:off x="473529" y="1120303"/>
            <a:ext cx="5655129" cy="523180"/>
          </a:xfrm>
          <a:prstGeom prst="rect">
            <a:avLst/>
          </a:prstGeom>
          <a:noFill/>
          <a:ln>
            <a:noFill/>
          </a:ln>
        </p:spPr>
        <p:txBody>
          <a:bodyPr spcFirstLastPara="1" wrap="square" lIns="91425" tIns="45700" rIns="91425" bIns="45700" anchor="t" anchorCtr="0">
            <a:spAutoFit/>
          </a:bodyPr>
          <a:lstStyle/>
          <a:p>
            <a:pPr algn="ctr"/>
            <a:r>
              <a:rPr lang="en-US" b="1" dirty="0">
                <a:solidFill>
                  <a:schemeClr val="dk1"/>
                </a:solidFill>
                <a:latin typeface="Prompt SemiBold"/>
                <a:ea typeface="Prompt SemiBold"/>
                <a:cs typeface="Prompt SemiBold"/>
                <a:sym typeface="Prompt SemiBold"/>
              </a:rPr>
              <a:t>Term Project : </a:t>
            </a:r>
            <a:r>
              <a:rPr lang="en-US" b="1" dirty="0">
                <a:solidFill>
                  <a:srgbClr val="FF0000"/>
                </a:solidFill>
                <a:latin typeface="Prompt SemiBold"/>
                <a:ea typeface="Prompt SemiBold"/>
                <a:cs typeface="Prompt SemiBold"/>
                <a:sym typeface="Prompt SemiBold"/>
              </a:rPr>
              <a:t>(1) </a:t>
            </a:r>
            <a:r>
              <a:rPr lang="en-US" b="1" dirty="0">
                <a:solidFill>
                  <a:schemeClr val="dk1"/>
                </a:solidFill>
                <a:latin typeface="Prompt SemiBold"/>
                <a:ea typeface="Prompt SemiBold"/>
                <a:cs typeface="Prompt SemiBold"/>
                <a:sym typeface="Prompt SemiBold"/>
              </a:rPr>
              <a:t>Reflection Papers </a:t>
            </a:r>
            <a:endParaRPr lang="en-US" sz="1400" b="0" i="0" u="none" strike="noStrike" cap="none" dirty="0">
              <a:solidFill>
                <a:srgbClr val="00B050"/>
              </a:solidFill>
              <a:latin typeface="Prompt Medium"/>
              <a:ea typeface="Prompt Medium"/>
              <a:cs typeface="Prompt Medium"/>
              <a:sym typeface="Prompt Medium"/>
            </a:endParaRPr>
          </a:p>
          <a:p>
            <a:pPr marL="0" marR="0" lvl="0" indent="0" algn="ctr" rtl="0">
              <a:spcBef>
                <a:spcPts val="0"/>
              </a:spcBef>
              <a:spcAft>
                <a:spcPts val="0"/>
              </a:spcAft>
              <a:buNone/>
            </a:pPr>
            <a:endParaRPr lang="en-US" b="1" dirty="0">
              <a:solidFill>
                <a:schemeClr val="dk1"/>
              </a:solidFill>
              <a:latin typeface="Prompt SemiBold"/>
              <a:ea typeface="Prompt SemiBold"/>
              <a:cs typeface="Prompt SemiBold"/>
              <a:sym typeface="Prompt SemiBold"/>
            </a:endParaRPr>
          </a:p>
        </p:txBody>
      </p:sp>
      <p:graphicFrame>
        <p:nvGraphicFramePr>
          <p:cNvPr id="141" name="Google Shape;141;p6"/>
          <p:cNvGraphicFramePr/>
          <p:nvPr>
            <p:extLst>
              <p:ext uri="{D42A27DB-BD31-4B8C-83A1-F6EECF244321}">
                <p14:modId xmlns:p14="http://schemas.microsoft.com/office/powerpoint/2010/main" val="3220601744"/>
              </p:ext>
            </p:extLst>
          </p:nvPr>
        </p:nvGraphicFramePr>
        <p:xfrm>
          <a:off x="541170" y="1500014"/>
          <a:ext cx="5876465" cy="3510454"/>
        </p:xfrm>
        <a:graphic>
          <a:graphicData uri="http://schemas.openxmlformats.org/drawingml/2006/table">
            <a:tbl>
              <a:tblPr firstRow="1" firstCol="1" bandRow="1">
                <a:noFill/>
                <a:tableStyleId>{2C313523-0D34-4844-A34E-2F5DFE8884F6}</a:tableStyleId>
              </a:tblPr>
              <a:tblGrid>
                <a:gridCol w="925680">
                  <a:extLst>
                    <a:ext uri="{9D8B030D-6E8A-4147-A177-3AD203B41FA5}">
                      <a16:colId xmlns:a16="http://schemas.microsoft.com/office/drawing/2014/main" val="20000"/>
                    </a:ext>
                  </a:extLst>
                </a:gridCol>
                <a:gridCol w="1384300">
                  <a:extLst>
                    <a:ext uri="{9D8B030D-6E8A-4147-A177-3AD203B41FA5}">
                      <a16:colId xmlns:a16="http://schemas.microsoft.com/office/drawing/2014/main" val="2916682162"/>
                    </a:ext>
                  </a:extLst>
                </a:gridCol>
                <a:gridCol w="91440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64108">
                  <a:extLst>
                    <a:ext uri="{9D8B030D-6E8A-4147-A177-3AD203B41FA5}">
                      <a16:colId xmlns:a16="http://schemas.microsoft.com/office/drawing/2014/main" val="20003"/>
                    </a:ext>
                  </a:extLst>
                </a:gridCol>
                <a:gridCol w="930727">
                  <a:extLst>
                    <a:ext uri="{9D8B030D-6E8A-4147-A177-3AD203B41FA5}">
                      <a16:colId xmlns:a16="http://schemas.microsoft.com/office/drawing/2014/main" val="20004"/>
                    </a:ext>
                  </a:extLst>
                </a:gridCol>
              </a:tblGrid>
              <a:tr h="294814">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Criteria</a:t>
                      </a:r>
                      <a:endParaRPr sz="900" b="1" i="0" u="none" strike="noStrike" cap="none" dirty="0">
                        <a:solidFill>
                          <a:srgbClr val="3A3A3A"/>
                        </a:solidFill>
                        <a:latin typeface="Prompt SemiBold"/>
                        <a:ea typeface="Prompt SemiBold"/>
                        <a:cs typeface="Prompt SemiBold"/>
                        <a:sym typeface="Prompt SemiBold"/>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solidFill>
                            <a:schemeClr val="bg1"/>
                          </a:solidFill>
                          <a:latin typeface="Prompt"/>
                          <a:ea typeface="Prompt"/>
                          <a:cs typeface="Prompt"/>
                          <a:sym typeface="Prompt"/>
                        </a:rPr>
                        <a:t>Check Lists</a:t>
                      </a:r>
                      <a:endParaRPr sz="900" b="1" i="0" u="none" strike="noStrike" cap="none" dirty="0">
                        <a:solidFill>
                          <a:schemeClr val="bg1"/>
                        </a:solidFill>
                        <a:latin typeface="Prompt"/>
                        <a:ea typeface="Prompt"/>
                        <a:cs typeface="Prompt"/>
                        <a:sym typeface="Prompt"/>
                      </a:endParaRPr>
                    </a:p>
                  </a:txBody>
                  <a:tcPr marL="48900" marR="48900"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Unsatisfactory </a:t>
                      </a:r>
                      <a:endParaRPr dirty="0"/>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0–50 )</a:t>
                      </a:r>
                      <a:endParaRPr sz="900" b="0" i="0" u="none" strike="noStrike" cap="none" dirty="0">
                        <a:solidFill>
                          <a:srgbClr val="3A3A3A"/>
                        </a:solidFill>
                        <a:latin typeface="Prompt"/>
                        <a:ea typeface="Prompt"/>
                        <a:cs typeface="Prompt"/>
                        <a:sym typeface="Prompt"/>
                      </a:endParaRPr>
                    </a:p>
                  </a:txBody>
                  <a:tcPr marL="48900" marR="48900"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Satisfactory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51–70 )</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Good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71–80 )</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Excellent </a:t>
                      </a:r>
                      <a:endParaRPr sz="900" b="1" i="0" u="none" strike="noStrike" cap="none" dirty="0">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800" b="0" i="0" u="none" strike="noStrike" cap="none" dirty="0">
                          <a:latin typeface="Prompt"/>
                          <a:ea typeface="Prompt"/>
                          <a:cs typeface="Prompt"/>
                          <a:sym typeface="Prompt"/>
                        </a:rPr>
                        <a:t>( Score 81–100 )</a:t>
                      </a:r>
                      <a:endParaRPr sz="800" b="0" i="0" u="none" strike="noStrike" cap="none" dirty="0">
                        <a:solidFill>
                          <a:srgbClr val="3A3A3A"/>
                        </a:solidFill>
                        <a:latin typeface="Prompt"/>
                        <a:ea typeface="Prompt"/>
                        <a:cs typeface="Prompt"/>
                        <a:sym typeface="Prompt"/>
                      </a:endParaRPr>
                    </a:p>
                  </a:txBody>
                  <a:tcPr marL="48900" marR="4890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2276428">
                <a:tc>
                  <a:txBody>
                    <a:bodyPr/>
                    <a:lstStyle/>
                    <a:p>
                      <a:pPr marL="0" marR="0" lvl="0" indent="0" algn="ctr" rtl="0">
                        <a:lnSpc>
                          <a:spcPct val="130000"/>
                        </a:lnSpc>
                        <a:spcBef>
                          <a:spcPts val="0"/>
                        </a:spcBef>
                        <a:spcAft>
                          <a:spcPts val="0"/>
                        </a:spcAft>
                        <a:buNone/>
                      </a:pPr>
                      <a:r>
                        <a:rPr lang="en-US" sz="800" b="0" i="0" u="none" strike="noStrike" cap="none" dirty="0">
                          <a:solidFill>
                            <a:schemeClr val="bg1"/>
                          </a:solidFill>
                          <a:latin typeface="Prompt Medium"/>
                          <a:ea typeface="Prompt Medium"/>
                          <a:cs typeface="Prompt Medium"/>
                          <a:sym typeface="Prompt Medium"/>
                        </a:rPr>
                        <a:t>Innovative and Creativity</a:t>
                      </a:r>
                      <a:endParaRPr lang="en-US" sz="800" b="0" i="0" u="none" strike="noStrike" cap="none" dirty="0">
                        <a:solidFill>
                          <a:srgbClr val="FFFF00"/>
                        </a:solidFill>
                        <a:latin typeface="Prompt Medium"/>
                        <a:ea typeface="Prompt Medium"/>
                        <a:cs typeface="Prompt Medium"/>
                        <a:sym typeface="Prompt Medium"/>
                      </a:endParaRPr>
                    </a:p>
                    <a:p>
                      <a:pPr marL="0" marR="0" lvl="0" indent="0" algn="ctr" rtl="0">
                        <a:lnSpc>
                          <a:spcPct val="130000"/>
                        </a:lnSpc>
                        <a:spcBef>
                          <a:spcPts val="0"/>
                        </a:spcBef>
                        <a:spcAft>
                          <a:spcPts val="0"/>
                        </a:spcAft>
                        <a:buNone/>
                      </a:pPr>
                      <a:endParaRPr sz="800" b="0" i="0" u="none" strike="noStrike" cap="none" dirty="0">
                        <a:solidFill>
                          <a:srgbClr val="3A3A3A"/>
                        </a:solidFill>
                        <a:latin typeface="Prompt Medium"/>
                        <a:ea typeface="Prompt Medium"/>
                        <a:cs typeface="Prompt Medium"/>
                        <a:sym typeface="Prompt Medium"/>
                      </a:endParaRPr>
                    </a:p>
                  </a:txBody>
                  <a:tcPr marL="42375" marR="423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kumimoji="0" lang="en-US" sz="700" b="0" i="0" u="none" strike="noStrike" kern="0" cap="none" spc="0" normalizeH="0" baseline="0" noProof="0" dirty="0">
                          <a:ln>
                            <a:noFill/>
                          </a:ln>
                          <a:solidFill>
                            <a:srgbClr val="000000"/>
                          </a:solidFill>
                          <a:effectLst/>
                          <a:uLnTx/>
                          <a:uFillTx/>
                          <a:latin typeface="Prompt"/>
                          <a:ea typeface="Prompt"/>
                          <a:cs typeface="Prompt"/>
                          <a:sym typeface="Prompt"/>
                        </a:rPr>
                        <a:t>1. Students describe their experiences on each speaker sessions (Total 5 speakers). </a:t>
                      </a:r>
                    </a:p>
                    <a:p>
                      <a:pPr marL="0" marR="0" lvl="0" indent="0" algn="l" rtl="0">
                        <a:lnSpc>
                          <a:spcPct val="100000"/>
                        </a:lnSpc>
                        <a:spcBef>
                          <a:spcPts val="0"/>
                        </a:spcBef>
                        <a:spcAft>
                          <a:spcPts val="0"/>
                        </a:spcAft>
                        <a:buNone/>
                      </a:pPr>
                      <a:r>
                        <a:rPr kumimoji="0" lang="en-US" sz="700" b="0" i="0" u="none" strike="noStrike" kern="0" cap="none" spc="0" normalizeH="0" baseline="0" noProof="0" dirty="0">
                          <a:ln>
                            <a:noFill/>
                          </a:ln>
                          <a:solidFill>
                            <a:srgbClr val="000000"/>
                          </a:solidFill>
                          <a:effectLst/>
                          <a:uLnTx/>
                          <a:uFillTx/>
                          <a:latin typeface="Prompt"/>
                          <a:ea typeface="Prompt"/>
                          <a:cs typeface="Prompt"/>
                          <a:sym typeface="Prompt"/>
                        </a:rPr>
                        <a:t>2. Students examine their experiences and integrate them to their personal and academic context.</a:t>
                      </a:r>
                    </a:p>
                    <a:p>
                      <a:pPr marL="0" marR="0" lvl="0" indent="0" algn="l" rtl="0">
                        <a:lnSpc>
                          <a:spcPct val="100000"/>
                        </a:lnSpc>
                        <a:spcBef>
                          <a:spcPts val="0"/>
                        </a:spcBef>
                        <a:spcAft>
                          <a:spcPts val="0"/>
                        </a:spcAft>
                        <a:buNone/>
                      </a:pPr>
                      <a:r>
                        <a:rPr kumimoji="0" lang="en-US" sz="700" b="0" i="0" u="none" strike="noStrike" kern="0" cap="none" spc="0" normalizeH="0" baseline="0" noProof="0" dirty="0">
                          <a:ln>
                            <a:noFill/>
                          </a:ln>
                          <a:solidFill>
                            <a:srgbClr val="000000"/>
                          </a:solidFill>
                          <a:effectLst/>
                          <a:uLnTx/>
                          <a:uFillTx/>
                          <a:latin typeface="Prompt"/>
                          <a:ea typeface="Prompt"/>
                          <a:cs typeface="Prompt"/>
                          <a:sym typeface="Prompt"/>
                        </a:rPr>
                        <a:t>3.  Students were able to tell readers what they have learned. </a:t>
                      </a:r>
                    </a:p>
                    <a:p>
                      <a:pPr marL="0" marR="0" lvl="0" indent="0" algn="l" rtl="0">
                        <a:lnSpc>
                          <a:spcPct val="100000"/>
                        </a:lnSpc>
                        <a:spcBef>
                          <a:spcPts val="0"/>
                        </a:spcBef>
                        <a:spcAft>
                          <a:spcPts val="0"/>
                        </a:spcAft>
                        <a:buNone/>
                      </a:pPr>
                      <a:r>
                        <a:rPr kumimoji="0" lang="en-US" sz="700" b="0" i="0" u="none" strike="noStrike" kern="0" cap="none" spc="0" normalizeH="0" baseline="0" noProof="0" dirty="0">
                          <a:ln>
                            <a:noFill/>
                          </a:ln>
                          <a:solidFill>
                            <a:srgbClr val="000000"/>
                          </a:solidFill>
                          <a:effectLst/>
                          <a:uLnTx/>
                          <a:uFillTx/>
                          <a:latin typeface="Prompt"/>
                          <a:ea typeface="Prompt"/>
                          <a:cs typeface="Prompt"/>
                          <a:sym typeface="Prompt"/>
                        </a:rPr>
                        <a:t>4. Students were able to recognize the importance and source of inspiration in relations to each business features in 5 guests speaker sessions and how it could create new opportunity.</a:t>
                      </a:r>
                    </a:p>
                    <a:p>
                      <a:pPr marL="0" marR="0" lvl="0" indent="0" algn="l" rtl="0">
                        <a:lnSpc>
                          <a:spcPct val="100000"/>
                        </a:lnSpc>
                        <a:spcBef>
                          <a:spcPts val="0"/>
                        </a:spcBef>
                        <a:spcAft>
                          <a:spcPts val="0"/>
                        </a:spcAft>
                        <a:buNone/>
                      </a:pPr>
                      <a:endParaRPr kumimoji="0" lang="en-US" sz="700" b="0" i="0" u="none" strike="noStrike" kern="0" cap="none" spc="0" normalizeH="0" baseline="0" noProof="0" dirty="0">
                        <a:ln>
                          <a:noFill/>
                        </a:ln>
                        <a:solidFill>
                          <a:srgbClr val="000000"/>
                        </a:solidFill>
                        <a:effectLst/>
                        <a:uLnTx/>
                        <a:uFillTx/>
                        <a:latin typeface="Prompt"/>
                        <a:ea typeface="Prompt"/>
                        <a:cs typeface="Prompt"/>
                        <a:sym typeface="Prompt"/>
                      </a:endParaRPr>
                    </a:p>
                    <a:p>
                      <a:pPr marL="0" marR="0" lvl="0" indent="0" algn="l" rtl="0">
                        <a:lnSpc>
                          <a:spcPct val="100000"/>
                        </a:lnSpc>
                        <a:spcBef>
                          <a:spcPts val="0"/>
                        </a:spcBef>
                        <a:spcAft>
                          <a:spcPts val="0"/>
                        </a:spcAft>
                        <a:buNone/>
                      </a:pPr>
                      <a:endParaRPr kumimoji="0" lang="en-US" sz="700" b="0" i="0" u="none" strike="noStrike" kern="0" cap="none" spc="0" normalizeH="0" baseline="0" noProof="0" dirty="0">
                        <a:ln>
                          <a:noFill/>
                        </a:ln>
                        <a:solidFill>
                          <a:srgbClr val="000000"/>
                        </a:solidFill>
                        <a:effectLst/>
                        <a:uLnTx/>
                        <a:uFillTx/>
                        <a:latin typeface="Prompt"/>
                        <a:ea typeface="Prompt"/>
                        <a:cs typeface="Prompt"/>
                        <a:sym typeface="Prompt"/>
                      </a:endParaRPr>
                    </a:p>
                    <a:p>
                      <a:pPr marL="0" marR="0" lvl="0" indent="0" algn="l" rtl="0">
                        <a:lnSpc>
                          <a:spcPct val="100000"/>
                        </a:lnSpc>
                        <a:spcBef>
                          <a:spcPts val="0"/>
                        </a:spcBef>
                        <a:spcAft>
                          <a:spcPts val="0"/>
                        </a:spcAft>
                        <a:buNone/>
                      </a:pPr>
                      <a:endParaRPr kumimoji="0" lang="en-US" sz="700" b="0" i="0" u="none" strike="noStrike" kern="0" cap="none" spc="0" normalizeH="0" baseline="0" noProof="0" dirty="0">
                        <a:ln>
                          <a:noFill/>
                        </a:ln>
                        <a:solidFill>
                          <a:srgbClr val="000000"/>
                        </a:solidFill>
                        <a:effectLst/>
                        <a:uLnTx/>
                        <a:uFillTx/>
                        <a:latin typeface="Prompt"/>
                        <a:ea typeface="Prompt"/>
                        <a:cs typeface="Prompt"/>
                        <a:sym typeface="Prompt"/>
                      </a:endParaRPr>
                    </a:p>
                    <a:p>
                      <a:pPr marL="0" marR="0" lvl="0" indent="0" algn="l" rtl="0">
                        <a:lnSpc>
                          <a:spcPct val="100000"/>
                        </a:lnSpc>
                        <a:spcBef>
                          <a:spcPts val="0"/>
                        </a:spcBef>
                        <a:spcAft>
                          <a:spcPts val="0"/>
                        </a:spcAft>
                        <a:buNone/>
                      </a:pPr>
                      <a:endParaRPr kumimoji="0" lang="en-US" sz="700" b="0" i="0" u="none" strike="noStrike" kern="0" cap="none" spc="0" normalizeH="0" baseline="0" noProof="0" dirty="0">
                        <a:ln>
                          <a:noFill/>
                        </a:ln>
                        <a:solidFill>
                          <a:srgbClr val="000000"/>
                        </a:solidFill>
                        <a:effectLst/>
                        <a:uLnTx/>
                        <a:uFillTx/>
                        <a:latin typeface="Prompt"/>
                        <a:ea typeface="Prompt"/>
                        <a:cs typeface="Prompt"/>
                        <a:sym typeface="Prompt"/>
                      </a:endParaRPr>
                    </a:p>
                    <a:p>
                      <a:pPr marL="0" marR="0" lvl="0" indent="0" algn="l" rtl="0">
                        <a:lnSpc>
                          <a:spcPct val="100000"/>
                        </a:lnSpc>
                        <a:spcBef>
                          <a:spcPts val="0"/>
                        </a:spcBef>
                        <a:spcAft>
                          <a:spcPts val="0"/>
                        </a:spcAft>
                        <a:buNone/>
                      </a:pPr>
                      <a:r>
                        <a:rPr kumimoji="0" lang="en-US" sz="700" b="0" i="0" u="none" strike="noStrike" kern="0" cap="none" spc="0" normalizeH="0" baseline="0" noProof="0" dirty="0">
                          <a:ln>
                            <a:noFill/>
                          </a:ln>
                          <a:solidFill>
                            <a:srgbClr val="000000"/>
                          </a:solidFill>
                          <a:effectLst/>
                          <a:uLnTx/>
                          <a:uFillTx/>
                          <a:latin typeface="Prompt"/>
                          <a:ea typeface="Prompt"/>
                          <a:cs typeface="Prompt"/>
                          <a:sym typeface="Prompt"/>
                        </a:rPr>
                        <a:t>.</a:t>
                      </a:r>
                    </a:p>
                    <a:p>
                      <a:pPr marL="0" marR="0" lvl="0" indent="0" algn="l"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60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txBody>
                  <a:tcPr marL="42375" marR="42375"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0-1 checked points.</a:t>
                      </a: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2375" marR="42375" marT="0" marB="0" anchor="ctr">
                    <a:lnL w="9525" cap="flat" cmpd="sng" algn="ctr">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800" b="0" i="0" u="none" strike="noStrike" cap="none" dirty="0">
                          <a:solidFill>
                            <a:srgbClr val="3A3A3A"/>
                          </a:solidFill>
                          <a:latin typeface="Prompt"/>
                          <a:ea typeface="Prompt"/>
                          <a:cs typeface="Prompt"/>
                          <a:sym typeface="Prompt"/>
                        </a:rPr>
                        <a:t>2-3 checked points</a:t>
                      </a: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2375" marR="42375"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lang="en-US" sz="70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700" b="0" i="0" u="none" strike="noStrike" cap="none" dirty="0">
                          <a:latin typeface="Prompt"/>
                          <a:ea typeface="Prompt"/>
                          <a:cs typeface="Prompt"/>
                          <a:sym typeface="Prompt"/>
                        </a:rPr>
                        <a:t>3-4 checked points. </a:t>
                      </a: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7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2375" marR="42375" marT="0" marB="0" anchor="ctr">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kumimoji="0" lang="en-US" sz="700" b="0" i="0" u="none" strike="noStrike" kern="0" cap="none" spc="0" normalizeH="0" baseline="0" noProof="0" dirty="0">
                          <a:ln>
                            <a:noFill/>
                          </a:ln>
                          <a:solidFill>
                            <a:srgbClr val="000000"/>
                          </a:solidFill>
                          <a:effectLst/>
                          <a:uLnTx/>
                          <a:uFillTx/>
                          <a:latin typeface="Prompt"/>
                          <a:ea typeface="Prompt"/>
                          <a:cs typeface="Prompt"/>
                          <a:sym typeface="Prompt"/>
                        </a:rPr>
                        <a:t>4 checked points. AND Extends a novel or unique idea, question, or product to create new knowledge or knowledge that crosses boundaries.</a:t>
                      </a:r>
                    </a:p>
                    <a:p>
                      <a:pPr marL="0" marR="0" lvl="0" indent="0" algn="ctr" rtl="0">
                        <a:lnSpc>
                          <a:spcPct val="100000"/>
                        </a:lnSpc>
                        <a:spcBef>
                          <a:spcPts val="0"/>
                        </a:spcBef>
                        <a:spcAft>
                          <a:spcPts val="0"/>
                        </a:spcAft>
                        <a:buNone/>
                      </a:pPr>
                      <a:endParaRPr kumimoji="0" lang="en-US" sz="700" b="0" i="0" u="none" strike="noStrike" kern="0" cap="none" spc="0" normalizeH="0" baseline="0" noProof="0" dirty="0">
                        <a:ln>
                          <a:noFill/>
                        </a:ln>
                        <a:solidFill>
                          <a:srgbClr val="000000"/>
                        </a:solidFill>
                        <a:effectLst/>
                        <a:uLnTx/>
                        <a:uFillTx/>
                        <a:latin typeface="Prompt"/>
                        <a:ea typeface="Prompt"/>
                        <a:cs typeface="Prompt"/>
                        <a:sym typeface="Prompt"/>
                      </a:endParaRPr>
                    </a:p>
                    <a:p>
                      <a:pPr marL="0" marR="0" lvl="0" indent="0" algn="ctr" rtl="0">
                        <a:lnSpc>
                          <a:spcPct val="100000"/>
                        </a:lnSpc>
                        <a:spcBef>
                          <a:spcPts val="0"/>
                        </a:spcBef>
                        <a:spcAft>
                          <a:spcPts val="0"/>
                        </a:spcAft>
                        <a:buNone/>
                      </a:pPr>
                      <a:endParaRPr kumimoji="0" lang="en-US" sz="700" b="0" i="0" u="none" strike="noStrike" kern="0" cap="none" spc="0" normalizeH="0" baseline="0" noProof="0" dirty="0">
                        <a:ln>
                          <a:noFill/>
                        </a:ln>
                        <a:solidFill>
                          <a:srgbClr val="000000"/>
                        </a:solidFill>
                        <a:effectLst/>
                        <a:uLnTx/>
                        <a:uFillTx/>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lang="en-US" sz="80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800" b="0" i="0" u="none" strike="noStrike" cap="none" dirty="0">
                        <a:solidFill>
                          <a:srgbClr val="3A3A3A"/>
                        </a:solidFill>
                        <a:latin typeface="Prompt"/>
                        <a:ea typeface="Prompt"/>
                        <a:cs typeface="Prompt"/>
                        <a:sym typeface="Prompt"/>
                      </a:endParaRPr>
                    </a:p>
                  </a:txBody>
                  <a:tcPr marL="42375" marR="42375" marT="0" marB="0" anchor="ctr">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7"/>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48" name="Google Shape;148;p7"/>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sp>
        <p:nvSpPr>
          <p:cNvPr id="149" name="Google Shape;149;p7"/>
          <p:cNvSpPr/>
          <p:nvPr/>
        </p:nvSpPr>
        <p:spPr>
          <a:xfrm>
            <a:off x="976384" y="1005613"/>
            <a:ext cx="5066622"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dirty="0">
                <a:solidFill>
                  <a:srgbClr val="3A3A3A"/>
                </a:solidFill>
                <a:latin typeface="Prompt SemiBold"/>
                <a:ea typeface="Prompt SemiBold"/>
                <a:cs typeface="Prompt SemiBold"/>
                <a:sym typeface="Prompt SemiBold"/>
              </a:rPr>
              <a:t>Term Project: </a:t>
            </a:r>
            <a:r>
              <a:rPr lang="en-US" sz="1400" b="1" dirty="0">
                <a:solidFill>
                  <a:srgbClr val="FF0000"/>
                </a:solidFill>
                <a:latin typeface="Prompt SemiBold"/>
                <a:ea typeface="Prompt SemiBold"/>
                <a:cs typeface="Prompt SemiBold"/>
                <a:sym typeface="Prompt SemiBold"/>
              </a:rPr>
              <a:t>(2) </a:t>
            </a:r>
            <a:r>
              <a:rPr lang="en-US" sz="1400" b="1" dirty="0">
                <a:solidFill>
                  <a:srgbClr val="3A3A3A"/>
                </a:solidFill>
                <a:latin typeface="Prompt SemiBold"/>
                <a:ea typeface="Prompt SemiBold"/>
                <a:cs typeface="Prompt SemiBold"/>
                <a:sym typeface="Prompt SemiBold"/>
              </a:rPr>
              <a:t>Sale Pitch VDO Presentation Rubrics</a:t>
            </a:r>
            <a:endParaRPr sz="1400" b="1" dirty="0">
              <a:solidFill>
                <a:srgbClr val="3A3A3A"/>
              </a:solidFill>
              <a:latin typeface="Prompt SemiBold"/>
              <a:ea typeface="Prompt SemiBold"/>
              <a:cs typeface="Prompt SemiBold"/>
              <a:sym typeface="Prompt SemiBold"/>
            </a:endParaRPr>
          </a:p>
        </p:txBody>
      </p:sp>
      <p:graphicFrame>
        <p:nvGraphicFramePr>
          <p:cNvPr id="150" name="Google Shape;150;p7"/>
          <p:cNvGraphicFramePr/>
          <p:nvPr>
            <p:extLst>
              <p:ext uri="{D42A27DB-BD31-4B8C-83A1-F6EECF244321}">
                <p14:modId xmlns:p14="http://schemas.microsoft.com/office/powerpoint/2010/main" val="1316636054"/>
              </p:ext>
            </p:extLst>
          </p:nvPr>
        </p:nvGraphicFramePr>
        <p:xfrm>
          <a:off x="465640" y="1488819"/>
          <a:ext cx="5898600" cy="6817405"/>
        </p:xfrm>
        <a:graphic>
          <a:graphicData uri="http://schemas.openxmlformats.org/drawingml/2006/table">
            <a:tbl>
              <a:tblPr firstRow="1" firstCol="1" bandRow="1">
                <a:noFill/>
                <a:tableStyleId>{2C313523-0D34-4844-A34E-2F5DFE8884F6}</a:tableStyleId>
              </a:tblPr>
              <a:tblGrid>
                <a:gridCol w="667000">
                  <a:extLst>
                    <a:ext uri="{9D8B030D-6E8A-4147-A177-3AD203B41FA5}">
                      <a16:colId xmlns:a16="http://schemas.microsoft.com/office/drawing/2014/main" val="20000"/>
                    </a:ext>
                  </a:extLst>
                </a:gridCol>
                <a:gridCol w="1570675">
                  <a:extLst>
                    <a:ext uri="{9D8B030D-6E8A-4147-A177-3AD203B41FA5}">
                      <a16:colId xmlns:a16="http://schemas.microsoft.com/office/drawing/2014/main" val="20001"/>
                    </a:ext>
                  </a:extLst>
                </a:gridCol>
                <a:gridCol w="852750">
                  <a:extLst>
                    <a:ext uri="{9D8B030D-6E8A-4147-A177-3AD203B41FA5}">
                      <a16:colId xmlns:a16="http://schemas.microsoft.com/office/drawing/2014/main" val="20002"/>
                    </a:ext>
                  </a:extLst>
                </a:gridCol>
                <a:gridCol w="917375">
                  <a:extLst>
                    <a:ext uri="{9D8B030D-6E8A-4147-A177-3AD203B41FA5}">
                      <a16:colId xmlns:a16="http://schemas.microsoft.com/office/drawing/2014/main" val="20003"/>
                    </a:ext>
                  </a:extLst>
                </a:gridCol>
                <a:gridCol w="928400">
                  <a:extLst>
                    <a:ext uri="{9D8B030D-6E8A-4147-A177-3AD203B41FA5}">
                      <a16:colId xmlns:a16="http://schemas.microsoft.com/office/drawing/2014/main" val="20004"/>
                    </a:ext>
                  </a:extLst>
                </a:gridCol>
                <a:gridCol w="962400">
                  <a:extLst>
                    <a:ext uri="{9D8B030D-6E8A-4147-A177-3AD203B41FA5}">
                      <a16:colId xmlns:a16="http://schemas.microsoft.com/office/drawing/2014/main" val="20005"/>
                    </a:ext>
                  </a:extLst>
                </a:gridCol>
              </a:tblGrid>
              <a:tr h="503725">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Criteria</a:t>
                      </a:r>
                      <a:endParaRPr sz="9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Check List</a:t>
                      </a:r>
                      <a:endParaRPr sz="900" b="1" i="0" u="none" strike="noStrike" cap="none" dirty="0">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dirty="0">
                          <a:latin typeface="Prompt SemiBold"/>
                          <a:ea typeface="Prompt SemiBold"/>
                          <a:cs typeface="Prompt SemiBold"/>
                          <a:sym typeface="Prompt SemiBold"/>
                        </a:rPr>
                        <a:t>Unsatisfactory </a:t>
                      </a:r>
                      <a:r>
                        <a:rPr lang="en-US" sz="700" b="0" i="0" u="none" strike="noStrike" cap="none" dirty="0">
                          <a:latin typeface="Prompt"/>
                          <a:ea typeface="Prompt"/>
                          <a:cs typeface="Prompt"/>
                          <a:sym typeface="Prompt"/>
                        </a:rPr>
                        <a:t>(Score 0 - 50)</a:t>
                      </a:r>
                      <a:endParaRPr sz="800" b="0" i="0" u="none" strike="noStrike" cap="none" dirty="0">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Satisfactory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51 – 70)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Good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71 – 80)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81 - 100)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1401325">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Flow</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Clr>
                          <a:schemeClr val="dk1"/>
                        </a:buClr>
                        <a:buSzPts val="700"/>
                        <a:buFont typeface="Prompt"/>
                        <a:buNone/>
                      </a:pPr>
                      <a:r>
                        <a:rPr lang="en-US" sz="700" b="0" i="0" u="none" strike="noStrike" cap="none">
                          <a:latin typeface="Prompt"/>
                          <a:ea typeface="Prompt"/>
                          <a:cs typeface="Prompt"/>
                          <a:sym typeface="Prompt"/>
                        </a:rPr>
                        <a:t>(Content </a:t>
                      </a:r>
                      <a:endParaRPr sz="700" b="0" i="0" u="none" strike="noStrike" cap="none">
                        <a:latin typeface="Prompt"/>
                        <a:ea typeface="Prompt"/>
                        <a:cs typeface="Prompt"/>
                        <a:sym typeface="Prompt"/>
                      </a:endParaRPr>
                    </a:p>
                    <a:p>
                      <a:pPr marL="0" marR="0" lvl="0" indent="0" algn="ctr" rtl="0">
                        <a:lnSpc>
                          <a:spcPct val="100000"/>
                        </a:lnSpc>
                        <a:spcBef>
                          <a:spcPts val="0"/>
                        </a:spcBef>
                        <a:spcAft>
                          <a:spcPts val="0"/>
                        </a:spcAft>
                        <a:buClr>
                          <a:schemeClr val="dk1"/>
                        </a:buClr>
                        <a:buSzPts val="700"/>
                        <a:buFont typeface="Prompt"/>
                        <a:buNone/>
                      </a:pPr>
                      <a:r>
                        <a:rPr lang="en-US" sz="700" b="0" i="0" u="none" strike="noStrike" cap="none">
                          <a:latin typeface="Prompt"/>
                          <a:ea typeface="Prompt"/>
                          <a:cs typeface="Prompt"/>
                          <a:sym typeface="Prompt"/>
                        </a:rPr>
                        <a:t>is smoothly presented) </a:t>
                      </a:r>
                      <a:endParaRPr sz="8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1.  Ideas are presented in proper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order</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2. There are proper transitions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between each topics and ideas.</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3. There is a proper introduction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conclusion</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4. Contents are focused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(not straying away from the main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ideas)</a:t>
                      </a:r>
                      <a:endParaRPr sz="650" b="0" i="0" u="none" strike="noStrike" cap="none">
                        <a:solidFill>
                          <a:srgbClr val="3A3A3A"/>
                        </a:solidFill>
                        <a:latin typeface="Prompt"/>
                        <a:ea typeface="Prompt"/>
                        <a:cs typeface="Prompt"/>
                        <a:sym typeface="Prompt"/>
                      </a:endParaRPr>
                    </a:p>
                    <a:p>
                      <a:pPr marL="228600" marR="0" lvl="0" indent="-187325" algn="l" rtl="0">
                        <a:lnSpc>
                          <a:spcPct val="100000"/>
                        </a:lnSpc>
                        <a:spcBef>
                          <a:spcPts val="0"/>
                        </a:spcBef>
                        <a:spcAft>
                          <a:spcPts val="0"/>
                        </a:spcAft>
                        <a:buClr>
                          <a:schemeClr val="dk1"/>
                        </a:buClr>
                        <a:buSzPts val="650"/>
                        <a:buFont typeface="Calibri"/>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0-1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2-3 checked points</a:t>
                      </a:r>
                      <a:endParaRPr dirty="0"/>
                    </a:p>
                    <a:p>
                      <a:pPr marL="0" marR="0" lvl="0" indent="0" algn="ctr"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r>
                        <a:rPr lang="en-US" sz="650" b="1" i="0" u="none" strike="noStrike" cap="none" dirty="0">
                          <a:latin typeface="Prompt SemiBold"/>
                          <a:ea typeface="Prompt SemiBold"/>
                          <a:cs typeface="Prompt SemiBold"/>
                          <a:sym typeface="Prompt SemiBold"/>
                        </a:rPr>
                        <a:t>OR</a:t>
                      </a:r>
                      <a:r>
                        <a:rPr lang="en-US" sz="650" b="0" i="0" u="none" strike="noStrike" cap="none" dirty="0">
                          <a:latin typeface="Prompt"/>
                          <a:ea typeface="Prompt"/>
                          <a:cs typeface="Prompt"/>
                          <a:sym typeface="Prompt"/>
                        </a:rPr>
                        <a:t> presentation is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not easy to follow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in </a:t>
                      </a:r>
                      <a:r>
                        <a:rPr lang="en-US" sz="650" b="1" i="0" u="none" strike="noStrike" cap="none" dirty="0">
                          <a:latin typeface="Prompt SemiBold"/>
                          <a:ea typeface="Prompt SemiBold"/>
                          <a:cs typeface="Prompt SemiBold"/>
                          <a:sym typeface="Prompt SemiBold"/>
                        </a:rPr>
                        <a:t>several</a:t>
                      </a:r>
                      <a:r>
                        <a:rPr lang="en-US" sz="650" b="0" i="0" u="none" strike="noStrike" cap="none" dirty="0">
                          <a:latin typeface="Prompt"/>
                          <a:ea typeface="Prompt"/>
                          <a:cs typeface="Prompt"/>
                          <a:sym typeface="Prompt"/>
                        </a:rPr>
                        <a:t> places,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e.g. with unclear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main ideas and weak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transitions.</a:t>
                      </a:r>
                      <a:endParaRPr sz="65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4 checked points</a:t>
                      </a:r>
                      <a:endParaRPr dirty="0"/>
                    </a:p>
                    <a:p>
                      <a:pPr marL="0" marR="0" lvl="0" indent="0" algn="ctr" rtl="0">
                        <a:lnSpc>
                          <a:spcPct val="100000"/>
                        </a:lnSpc>
                        <a:spcBef>
                          <a:spcPts val="0"/>
                        </a:spcBef>
                        <a:spcAft>
                          <a:spcPts val="0"/>
                        </a:spcAft>
                        <a:buClr>
                          <a:schemeClr val="dk1"/>
                        </a:buClr>
                        <a:buSzPts val="650"/>
                        <a:buFont typeface="Calibri"/>
                        <a:buNone/>
                      </a:pPr>
                      <a:endParaRPr sz="650" b="0" i="0" u="none" strike="noStrike" cap="none" dirty="0">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r>
                        <a:rPr lang="en-US" sz="650" b="1" i="0" u="none" strike="noStrike" cap="none" dirty="0">
                          <a:latin typeface="Prompt SemiBold"/>
                          <a:ea typeface="Prompt SemiBold"/>
                          <a:cs typeface="Prompt SemiBold"/>
                          <a:sym typeface="Prompt SemiBold"/>
                        </a:rPr>
                        <a:t>AND</a:t>
                      </a:r>
                      <a:r>
                        <a:rPr lang="en-US" sz="650" b="0" i="0" u="none" strike="noStrike" cap="none" dirty="0">
                          <a:latin typeface="Prompt"/>
                          <a:ea typeface="Prompt"/>
                          <a:cs typeface="Prompt"/>
                          <a:sym typeface="Prompt"/>
                        </a:rPr>
                        <a:t> presentation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is not easy to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follow in </a:t>
                      </a:r>
                      <a:r>
                        <a:rPr lang="en-US" sz="650" b="1" i="0" u="none" strike="noStrike" cap="none" dirty="0">
                          <a:latin typeface="Prompt SemiBold"/>
                          <a:ea typeface="Prompt SemiBold"/>
                          <a:cs typeface="Prompt SemiBold"/>
                          <a:sym typeface="Prompt SemiBold"/>
                        </a:rPr>
                        <a:t>a few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places, e.g. with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unclear main ideas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and weak transitions.</a:t>
                      </a:r>
                      <a:endParaRPr sz="650" b="0" i="0" u="none" strike="noStrike" cap="none" dirty="0">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4 checked points</a:t>
                      </a:r>
                      <a:endParaRPr dirty="0"/>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r>
                        <a:rPr lang="en-US" sz="650" b="1" i="0" u="none" strike="noStrike" cap="none" dirty="0">
                          <a:latin typeface="Prompt SemiBold"/>
                          <a:ea typeface="Prompt SemiBold"/>
                          <a:cs typeface="Prompt SemiBold"/>
                          <a:sym typeface="Prompt SemiBold"/>
                        </a:rPr>
                        <a:t>AND</a:t>
                      </a:r>
                      <a:r>
                        <a:rPr lang="en-US" sz="650" b="0" i="0" u="none" strike="noStrike" cap="none" dirty="0">
                          <a:latin typeface="Prompt"/>
                          <a:ea typeface="Prompt"/>
                          <a:cs typeface="Prompt"/>
                          <a:sym typeface="Prompt"/>
                        </a:rPr>
                        <a:t> presentation is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easy to follow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throughout, i.e. well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organized with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 beginning, middle,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and end. There is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 strong organizing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theme, with clear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main ideas and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transitions.</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1759675">
                <a:tc>
                  <a:txBody>
                    <a:bodyPr/>
                    <a:lstStyle/>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Visual Aids</a:t>
                      </a:r>
                      <a:endParaRPr sz="800" b="1" i="0" u="none" strike="noStrike" cap="none">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1. Contents (texts, tables, graphs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and pictures) are all visible.</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2. </a:t>
                      </a:r>
                      <a:r>
                        <a:rPr lang="en-US" sz="650" b="0" i="0" u="none" strike="noStrike" cap="none">
                          <a:latin typeface="Prompt"/>
                          <a:ea typeface="Prompt"/>
                          <a:cs typeface="Prompt"/>
                          <a:sym typeface="Prompt"/>
                        </a:rPr>
                        <a:t>All contents (texts, tables, graphs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pictures) are relevant and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related to the main topic/idea.</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3. </a:t>
                      </a:r>
                      <a:r>
                        <a:rPr lang="en-US" sz="650" b="0" i="0" u="none" strike="noStrike" cap="none">
                          <a:latin typeface="Prompt"/>
                          <a:ea typeface="Prompt"/>
                          <a:cs typeface="Prompt"/>
                          <a:sym typeface="Prompt"/>
                        </a:rPr>
                        <a:t>Contents are effectively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presented, aid in the audience to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absorb information (e.g. using a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graph or table instead of a text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when it is more effective).</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4. </a:t>
                      </a:r>
                      <a:r>
                        <a:rPr lang="en-US" sz="650" b="0" i="0" u="none" strike="noStrike" cap="none">
                          <a:latin typeface="Prompt"/>
                          <a:ea typeface="Prompt"/>
                          <a:cs typeface="Prompt"/>
                          <a:sym typeface="Prompt"/>
                        </a:rPr>
                        <a:t>Contents are formatted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appropriately (e.g. consistent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format, clean and clear layout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color)</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5. </a:t>
                      </a:r>
                      <a:r>
                        <a:rPr lang="en-US" sz="650" b="0" i="0" u="none" strike="noStrike" cap="none">
                          <a:latin typeface="Prompt"/>
                          <a:ea typeface="Prompt"/>
                          <a:cs typeface="Prompt"/>
                          <a:sym typeface="Prompt"/>
                        </a:rPr>
                        <a:t>There are no grammatical errors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throughout the texts.</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0-2 checked points</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3-4 checked points</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5 checked points</a:t>
                      </a:r>
                      <a:endParaRPr/>
                    </a:p>
                    <a:p>
                      <a:pPr marL="0" marR="0" lvl="0" indent="0" algn="ctr" rtl="0">
                        <a:lnSpc>
                          <a:spcPct val="100000"/>
                        </a:lnSpc>
                        <a:spcBef>
                          <a:spcPts val="0"/>
                        </a:spcBef>
                        <a:spcAft>
                          <a:spcPts val="0"/>
                        </a:spcAft>
                        <a:buClr>
                          <a:schemeClr val="dk1"/>
                        </a:buClr>
                        <a:buSzPts val="650"/>
                        <a:buFont typeface="Calibri"/>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a:t>
                      </a:r>
                      <a:r>
                        <a:rPr lang="en-US" sz="650" b="0" i="0" u="none" strike="noStrike" cap="none">
                          <a:latin typeface="Prompt"/>
                          <a:ea typeface="Prompt"/>
                          <a:cs typeface="Prompt"/>
                          <a:sym typeface="Prompt"/>
                        </a:rPr>
                        <a:t> visuals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adequate but </a:t>
                      </a:r>
                      <a:r>
                        <a:rPr lang="en-US" sz="650" b="1" i="0" u="none" strike="noStrike" cap="none">
                          <a:latin typeface="Prompt SemiBold"/>
                          <a:ea typeface="Prompt SemiBold"/>
                          <a:cs typeface="Prompt SemiBold"/>
                          <a:sym typeface="Prompt SemiBold"/>
                        </a:rPr>
                        <a:t>do not </a:t>
                      </a:r>
                      <a:endParaRPr/>
                    </a:p>
                    <a:p>
                      <a:pPr marL="0" marR="0" lvl="0" indent="0" algn="l" rtl="0">
                        <a:lnSpc>
                          <a:spcPct val="100000"/>
                        </a:lnSpc>
                        <a:spcBef>
                          <a:spcPts val="0"/>
                        </a:spcBef>
                        <a:spcAft>
                          <a:spcPts val="0"/>
                        </a:spcAft>
                        <a:buClr>
                          <a:schemeClr val="dk1"/>
                        </a:buClr>
                        <a:buSzPts val="650"/>
                        <a:buFont typeface="Prompt SemiBold"/>
                        <a:buNone/>
                      </a:pPr>
                      <a:r>
                        <a:rPr lang="en-US" sz="650" b="1" i="0" u="none" strike="noStrike" cap="none">
                          <a:latin typeface="Prompt SemiBold"/>
                          <a:ea typeface="Prompt SemiBold"/>
                          <a:cs typeface="Prompt SemiBold"/>
                          <a:sym typeface="Prompt SemiBold"/>
                        </a:rPr>
                        <a:t> inspire engagement </a:t>
                      </a:r>
                      <a:endParaRPr/>
                    </a:p>
                    <a:p>
                      <a:pPr marL="0" marR="0" lvl="0" indent="0" algn="l" rtl="0">
                        <a:lnSpc>
                          <a:spcPct val="100000"/>
                        </a:lnSpc>
                        <a:spcBef>
                          <a:spcPts val="0"/>
                        </a:spcBef>
                        <a:spcAft>
                          <a:spcPts val="0"/>
                        </a:spcAft>
                        <a:buClr>
                          <a:schemeClr val="dk1"/>
                        </a:buClr>
                        <a:buSzPts val="650"/>
                        <a:buFont typeface="Prompt SemiBold"/>
                        <a:buNone/>
                      </a:pPr>
                      <a:r>
                        <a:rPr lang="en-US" sz="650" b="1" i="0" u="none" strike="noStrike" cap="none">
                          <a:latin typeface="Prompt SemiBold"/>
                          <a:ea typeface="Prompt SemiBold"/>
                          <a:cs typeface="Prompt SemiBold"/>
                          <a:sym typeface="Prompt SemiBold"/>
                        </a:rPr>
                        <a:t> with the material.</a:t>
                      </a:r>
                      <a:endParaRPr sz="650" b="1" i="0" u="none" strike="noStrike" cap="none">
                        <a:solidFill>
                          <a:srgbClr val="3A3A3A"/>
                        </a:solidFill>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5 checked points</a:t>
                      </a:r>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a:t>
                      </a:r>
                      <a:r>
                        <a:rPr lang="en-US" sz="650" b="0" i="0" u="none" strike="noStrike" cap="none">
                          <a:latin typeface="Prompt"/>
                          <a:ea typeface="Prompt"/>
                          <a:cs typeface="Prompt"/>
                          <a:sym typeface="Prompt"/>
                        </a:rPr>
                        <a:t> visual aids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well done and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used to make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presentation more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interesting and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meaningful.</a:t>
                      </a:r>
                      <a:endParaRPr sz="650" b="0" i="0" u="none" strike="noStrike" cap="none">
                        <a:solidFill>
                          <a:srgbClr val="3A3A3A"/>
                        </a:solidFill>
                        <a:latin typeface="Prompt"/>
                        <a:ea typeface="Prompt"/>
                        <a:cs typeface="Prompt"/>
                        <a:sym typeface="Prompt"/>
                      </a:endParaRPr>
                    </a:p>
                    <a:p>
                      <a:pPr marL="0" marR="0" lvl="0" indent="0" algn="ctr"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750600">
                <a:tc>
                  <a:txBody>
                    <a:bodyPr/>
                    <a:lstStyle/>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Delivery</a:t>
                      </a:r>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1. Voice is clearly audible.</a:t>
                      </a:r>
                      <a:endParaRPr/>
                    </a:p>
                    <a:p>
                      <a:pPr marL="0" marR="0" lvl="0" indent="0" algn="l" rtl="0">
                        <a:lnSpc>
                          <a:spcPct val="100000"/>
                        </a:lnSpc>
                        <a:spcBef>
                          <a:spcPts val="0"/>
                        </a:spcBef>
                        <a:spcAft>
                          <a:spcPts val="0"/>
                        </a:spcAft>
                        <a:buNone/>
                      </a:pPr>
                      <a:r>
                        <a:rPr lang="en-US" sz="650" b="0" i="0" u="none" strike="noStrike" cap="none">
                          <a:solidFill>
                            <a:srgbClr val="3A3A3A"/>
                          </a:solidFill>
                          <a:latin typeface="Prompt"/>
                          <a:ea typeface="Prompt"/>
                          <a:cs typeface="Prompt"/>
                          <a:sym typeface="Prompt"/>
                        </a:rPr>
                        <a:t>  2. </a:t>
                      </a:r>
                      <a:r>
                        <a:rPr lang="en-US" sz="650" b="0" i="0" u="none" strike="noStrike" cap="none">
                          <a:latin typeface="Prompt"/>
                          <a:ea typeface="Prompt"/>
                          <a:cs typeface="Prompt"/>
                          <a:sym typeface="Prompt"/>
                        </a:rPr>
                        <a:t>Pronunciation is clear and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accurate</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3. </a:t>
                      </a:r>
                      <a:r>
                        <a:rPr lang="en-US" sz="650" b="0" i="0" u="none" strike="noStrike" cap="none">
                          <a:latin typeface="Prompt"/>
                          <a:ea typeface="Prompt"/>
                          <a:cs typeface="Prompt"/>
                          <a:sym typeface="Prompt"/>
                        </a:rPr>
                        <a:t>Pace is consistent and neither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too fast nor too slow.</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4. </a:t>
                      </a:r>
                      <a:r>
                        <a:rPr lang="en-US" sz="650" b="0" i="0" u="none" strike="noStrike" cap="none">
                          <a:latin typeface="Prompt"/>
                          <a:ea typeface="Prompt"/>
                          <a:cs typeface="Prompt"/>
                          <a:sym typeface="Prompt"/>
                        </a:rPr>
                        <a:t>Choices of words and terms are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appropriate, accurate and not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distracting (e.g. not using "huh",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"uh", "erm", "um", "well", "so", "like",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"hmm" in a recognizable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pattern).</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5. </a:t>
                      </a:r>
                      <a:r>
                        <a:rPr lang="en-US" sz="650" b="0" i="0" u="none" strike="noStrike" cap="none">
                          <a:latin typeface="Prompt"/>
                          <a:ea typeface="Prompt"/>
                          <a:cs typeface="Prompt"/>
                          <a:sym typeface="Prompt"/>
                        </a:rPr>
                        <a:t>Body language is proper and not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distracting.</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solidFill>
                            <a:srgbClr val="3A3A3A"/>
                          </a:solidFill>
                          <a:latin typeface="Prompt"/>
                          <a:ea typeface="Prompt"/>
                          <a:cs typeface="Prompt"/>
                          <a:sym typeface="Prompt"/>
                        </a:rPr>
                        <a:t>  6. </a:t>
                      </a:r>
                      <a:r>
                        <a:rPr lang="en-US" sz="650" b="0" i="0" u="none" strike="noStrike" cap="none">
                          <a:latin typeface="Prompt"/>
                          <a:ea typeface="Prompt"/>
                          <a:cs typeface="Prompt"/>
                          <a:sym typeface="Prompt"/>
                        </a:rPr>
                        <a:t>Dress properly and professionally</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7. </a:t>
                      </a:r>
                      <a:r>
                        <a:rPr lang="en-US" sz="650" b="0" i="0" u="none" strike="noStrike" cap="none">
                          <a:latin typeface="Prompt"/>
                          <a:ea typeface="Prompt"/>
                          <a:cs typeface="Prompt"/>
                          <a:sym typeface="Prompt"/>
                        </a:rPr>
                        <a:t>Allocation of Time is reasonable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and well-managed.</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0-3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4-5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6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7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1383675">
                <a:tc>
                  <a:txBody>
                    <a:bodyPr/>
                    <a:lstStyle/>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Engagement</a:t>
                      </a:r>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700" b="0" i="0" u="none" strike="noStrike" cap="none">
                          <a:latin typeface="Prompt"/>
                          <a:ea typeface="Prompt"/>
                          <a:cs typeface="Prompt"/>
                          <a:sym typeface="Prompt"/>
                        </a:rPr>
                        <a:t>  </a:t>
                      </a:r>
                      <a:endParaRPr/>
                    </a:p>
                    <a:p>
                      <a:pPr marL="0" marR="0" lvl="0" indent="0" algn="l" rtl="0">
                        <a:lnSpc>
                          <a:spcPct val="100000"/>
                        </a:lnSpc>
                        <a:spcBef>
                          <a:spcPts val="0"/>
                        </a:spcBef>
                        <a:spcAft>
                          <a:spcPts val="0"/>
                        </a:spcAft>
                        <a:buNone/>
                      </a:pPr>
                      <a:r>
                        <a:rPr lang="en-US" sz="700" b="0" i="0" u="none" strike="noStrike" cap="none">
                          <a:latin typeface="Prompt"/>
                          <a:ea typeface="Prompt"/>
                          <a:cs typeface="Prompt"/>
                          <a:sym typeface="Prompt"/>
                        </a:rPr>
                        <a:t>  1. </a:t>
                      </a:r>
                      <a:r>
                        <a:rPr lang="en-US" sz="650" b="0" i="0" u="none" strike="noStrike" cap="none">
                          <a:latin typeface="Prompt"/>
                          <a:ea typeface="Prompt"/>
                          <a:cs typeface="Prompt"/>
                          <a:sym typeface="Prompt"/>
                        </a:rPr>
                        <a:t>Maintain appropriate eye contact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with audiences or actively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interact with the audience.</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2. </a:t>
                      </a:r>
                      <a:r>
                        <a:rPr lang="en-US" sz="650" b="0" i="0" u="none" strike="noStrike" cap="none">
                          <a:latin typeface="Prompt"/>
                          <a:ea typeface="Prompt"/>
                          <a:cs typeface="Prompt"/>
                          <a:sym typeface="Prompt"/>
                        </a:rPr>
                        <a:t>Project good energy (e.g. having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enthusiasm not appear monotone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or rushing).</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3. </a:t>
                      </a:r>
                      <a:r>
                        <a:rPr lang="en-US" sz="650" b="0" i="0" u="none" strike="noStrike" cap="none">
                          <a:latin typeface="Prompt"/>
                          <a:ea typeface="Prompt"/>
                          <a:cs typeface="Prompt"/>
                          <a:sym typeface="Prompt"/>
                        </a:rPr>
                        <a:t>Does not heavily rely on reading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from any materials while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presenting</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4. </a:t>
                      </a:r>
                      <a:r>
                        <a:rPr lang="en-US" sz="650" b="0" i="0" u="none" strike="noStrike" cap="none">
                          <a:latin typeface="Prompt"/>
                          <a:ea typeface="Prompt"/>
                          <a:cs typeface="Prompt"/>
                          <a:sym typeface="Prompt"/>
                        </a:rPr>
                        <a:t>Give the audience enough time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to absorb information or follow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the flow of thoughts.</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0-1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2-3 checked points</a:t>
                      </a:r>
                      <a:endParaRPr dirty="0"/>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 </a:t>
                      </a: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4 checked points</a:t>
                      </a:r>
                      <a:endParaRPr/>
                    </a:p>
                    <a:p>
                      <a:pPr marL="0" marR="0" lvl="0" indent="0" algn="l"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a:t>
                      </a:r>
                      <a:r>
                        <a:rPr lang="en-US" sz="650" b="1" i="0" u="none" strike="noStrike" cap="none">
                          <a:latin typeface="Prompt SemiBold"/>
                          <a:ea typeface="Prompt SemiBold"/>
                          <a:cs typeface="Prompt SemiBold"/>
                          <a:sym typeface="Prompt SemiBold"/>
                        </a:rPr>
                        <a:t>AND adequately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engaging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presentation</a:t>
                      </a:r>
                      <a:endParaRPr sz="650" b="0" i="0" u="none" strike="noStrike" cap="none">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endParaRPr sz="650" b="0" i="0" u="none" strike="noStrike" cap="none" dirty="0">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dirty="0">
                          <a:latin typeface="Prompt"/>
                          <a:ea typeface="Prompt"/>
                          <a:cs typeface="Prompt"/>
                          <a:sym typeface="Prompt"/>
                        </a:rPr>
                        <a:t>4 checked points</a:t>
                      </a:r>
                      <a:endParaRPr dirty="0"/>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a:t>
                      </a:r>
                      <a:r>
                        <a:rPr lang="en-US" sz="650" b="1" i="0" u="none" strike="noStrike" cap="none" dirty="0">
                          <a:latin typeface="Prompt SemiBold"/>
                          <a:ea typeface="Prompt SemiBold"/>
                          <a:cs typeface="Prompt SemiBold"/>
                          <a:sym typeface="Prompt SemiBold"/>
                        </a:rPr>
                        <a:t>AND highly </a:t>
                      </a:r>
                      <a:r>
                        <a:rPr lang="en-US" sz="650" b="0" i="0" u="none" strike="noStrike" cap="none" dirty="0">
                          <a:latin typeface="Prompt"/>
                          <a:ea typeface="Prompt"/>
                          <a:cs typeface="Prompt"/>
                          <a:sym typeface="Prompt"/>
                        </a:rPr>
                        <a:t>engaging and convincing </a:t>
                      </a:r>
                      <a:endParaRPr dirty="0"/>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dirty="0">
                          <a:latin typeface="Prompt"/>
                          <a:ea typeface="Prompt"/>
                          <a:cs typeface="Prompt"/>
                          <a:sym typeface="Prompt"/>
                        </a:rPr>
                        <a:t> presentation</a:t>
                      </a:r>
                      <a:endParaRPr sz="650" b="0" i="0" u="none" strike="noStrike" cap="none" dirty="0">
                        <a:solidFill>
                          <a:srgbClr val="3A3A3A"/>
                        </a:solidFill>
                        <a:latin typeface="Prompt"/>
                        <a:ea typeface="Prompt"/>
                        <a:cs typeface="Prompt"/>
                        <a:sym typeface="Prompt"/>
                      </a:endParaRPr>
                    </a:p>
                    <a:p>
                      <a:pPr marL="0" marR="0" lvl="0" indent="0" algn="l" rtl="0">
                        <a:lnSpc>
                          <a:spcPct val="100000"/>
                        </a:lnSpc>
                        <a:spcBef>
                          <a:spcPts val="0"/>
                        </a:spcBef>
                        <a:spcAft>
                          <a:spcPts val="0"/>
                        </a:spcAft>
                        <a:buNone/>
                      </a:pPr>
                      <a:endParaRPr sz="650" b="0" i="0" u="none" strike="noStrike" cap="none" dirty="0">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a:stretch/>
        </p:blipFill>
        <p:spPr>
          <a:xfrm>
            <a:off x="583505" y="213841"/>
            <a:ext cx="1540933" cy="169538"/>
          </a:xfrm>
          <a:prstGeom prst="rect">
            <a:avLst/>
          </a:prstGeom>
          <a:noFill/>
          <a:ln>
            <a:noFill/>
          </a:ln>
        </p:spPr>
      </p:pic>
      <p:pic>
        <p:nvPicPr>
          <p:cNvPr id="156" name="Google Shape;156;p8"/>
          <p:cNvPicPr preferRelativeResize="0"/>
          <p:nvPr/>
        </p:nvPicPr>
        <p:blipFill rotWithShape="1">
          <a:blip r:embed="rId4">
            <a:alphaModFix/>
          </a:blip>
          <a:srcRect/>
          <a:stretch/>
        </p:blipFill>
        <p:spPr>
          <a:xfrm>
            <a:off x="143934" y="106358"/>
            <a:ext cx="397236" cy="384504"/>
          </a:xfrm>
          <a:prstGeom prst="rect">
            <a:avLst/>
          </a:prstGeom>
          <a:noFill/>
          <a:ln>
            <a:noFill/>
          </a:ln>
        </p:spPr>
      </p:pic>
      <p:cxnSp>
        <p:nvCxnSpPr>
          <p:cNvPr id="157" name="Google Shape;157;p8"/>
          <p:cNvCxnSpPr/>
          <p:nvPr/>
        </p:nvCxnSpPr>
        <p:spPr>
          <a:xfrm>
            <a:off x="235511" y="634348"/>
            <a:ext cx="6346338" cy="0"/>
          </a:xfrm>
          <a:prstGeom prst="straightConnector1">
            <a:avLst/>
          </a:prstGeom>
          <a:noFill/>
          <a:ln w="9525" cap="flat" cmpd="sng">
            <a:solidFill>
              <a:srgbClr val="7F7F7F"/>
            </a:solidFill>
            <a:prstDash val="solid"/>
            <a:miter lim="800000"/>
            <a:headEnd type="none" w="sm" len="sm"/>
            <a:tailEnd type="none" w="sm" len="sm"/>
          </a:ln>
        </p:spPr>
      </p:cxnSp>
      <p:graphicFrame>
        <p:nvGraphicFramePr>
          <p:cNvPr id="158" name="Google Shape;158;p8"/>
          <p:cNvGraphicFramePr/>
          <p:nvPr/>
        </p:nvGraphicFramePr>
        <p:xfrm>
          <a:off x="429828" y="1127353"/>
          <a:ext cx="5998325" cy="3828960"/>
        </p:xfrm>
        <a:graphic>
          <a:graphicData uri="http://schemas.openxmlformats.org/drawingml/2006/table">
            <a:tbl>
              <a:tblPr firstRow="1" firstCol="1" bandRow="1">
                <a:noFill/>
                <a:tableStyleId>{2C313523-0D34-4844-A34E-2F5DFE8884F6}</a:tableStyleId>
              </a:tblPr>
              <a:tblGrid>
                <a:gridCol w="731050">
                  <a:extLst>
                    <a:ext uri="{9D8B030D-6E8A-4147-A177-3AD203B41FA5}">
                      <a16:colId xmlns:a16="http://schemas.microsoft.com/office/drawing/2014/main" val="20000"/>
                    </a:ext>
                  </a:extLst>
                </a:gridCol>
                <a:gridCol w="1544450">
                  <a:extLst>
                    <a:ext uri="{9D8B030D-6E8A-4147-A177-3AD203B41FA5}">
                      <a16:colId xmlns:a16="http://schemas.microsoft.com/office/drawing/2014/main" val="20001"/>
                    </a:ext>
                  </a:extLst>
                </a:gridCol>
                <a:gridCol w="848800">
                  <a:extLst>
                    <a:ext uri="{9D8B030D-6E8A-4147-A177-3AD203B41FA5}">
                      <a16:colId xmlns:a16="http://schemas.microsoft.com/office/drawing/2014/main" val="20002"/>
                    </a:ext>
                  </a:extLst>
                </a:gridCol>
                <a:gridCol w="951250">
                  <a:extLst>
                    <a:ext uri="{9D8B030D-6E8A-4147-A177-3AD203B41FA5}">
                      <a16:colId xmlns:a16="http://schemas.microsoft.com/office/drawing/2014/main" val="20003"/>
                    </a:ext>
                  </a:extLst>
                </a:gridCol>
                <a:gridCol w="944100">
                  <a:extLst>
                    <a:ext uri="{9D8B030D-6E8A-4147-A177-3AD203B41FA5}">
                      <a16:colId xmlns:a16="http://schemas.microsoft.com/office/drawing/2014/main" val="20004"/>
                    </a:ext>
                  </a:extLst>
                </a:gridCol>
                <a:gridCol w="978675">
                  <a:extLst>
                    <a:ext uri="{9D8B030D-6E8A-4147-A177-3AD203B41FA5}">
                      <a16:colId xmlns:a16="http://schemas.microsoft.com/office/drawing/2014/main" val="20005"/>
                    </a:ext>
                  </a:extLst>
                </a:gridCol>
              </a:tblGrid>
              <a:tr h="512750">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Criteria</a:t>
                      </a:r>
                      <a:endParaRPr sz="900" b="1" i="0" u="none" strike="noStrike" cap="none">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Check List</a:t>
                      </a:r>
                      <a:endParaRPr sz="900" b="1" i="0" u="none" strike="noStrike" cap="none">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Unsatisfactory </a:t>
                      </a:r>
                      <a:r>
                        <a:rPr lang="en-US" sz="700" b="0" i="0" u="none" strike="noStrike" cap="none">
                          <a:latin typeface="Prompt"/>
                          <a:ea typeface="Prompt"/>
                          <a:cs typeface="Prompt"/>
                          <a:sym typeface="Prompt"/>
                        </a:rPr>
                        <a:t>(Score 0 - 50)</a:t>
                      </a:r>
                      <a:endParaRPr sz="8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Satisfactory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51 – 70)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Good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71 – 80)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tc>
                  <a:txBody>
                    <a:bodyPr/>
                    <a:lstStyle/>
                    <a:p>
                      <a:pPr marL="0" marR="0" lvl="0" indent="0" algn="ctr" rtl="0">
                        <a:lnSpc>
                          <a:spcPct val="100000"/>
                        </a:lnSpc>
                        <a:spcBef>
                          <a:spcPts val="0"/>
                        </a:spcBef>
                        <a:spcAft>
                          <a:spcPts val="0"/>
                        </a:spcAft>
                        <a:buNone/>
                      </a:pPr>
                      <a:r>
                        <a:rPr lang="en-US" sz="900" b="1" i="0" u="none" strike="noStrike" cap="none">
                          <a:latin typeface="Prompt SemiBold"/>
                          <a:ea typeface="Prompt SemiBold"/>
                          <a:cs typeface="Prompt SemiBold"/>
                          <a:sym typeface="Prompt SemiBold"/>
                        </a:rPr>
                        <a:t>Excellent </a:t>
                      </a:r>
                      <a:endParaRPr sz="900" b="1" i="0" u="none" strike="noStrike" cap="none">
                        <a:latin typeface="Prompt SemiBold"/>
                        <a:ea typeface="Prompt SemiBold"/>
                        <a:cs typeface="Prompt SemiBold"/>
                        <a:sym typeface="Prompt SemiBold"/>
                      </a:endParaRPr>
                    </a:p>
                    <a:p>
                      <a:pPr marL="0" marR="0" lvl="0" indent="0" algn="ctr" rtl="0">
                        <a:lnSpc>
                          <a:spcPct val="100000"/>
                        </a:lnSpc>
                        <a:spcBef>
                          <a:spcPts val="0"/>
                        </a:spcBef>
                        <a:spcAft>
                          <a:spcPts val="0"/>
                        </a:spcAft>
                        <a:buNone/>
                      </a:pPr>
                      <a:r>
                        <a:rPr lang="en-US" sz="700" b="0" i="0" u="none" strike="noStrike" cap="none">
                          <a:latin typeface="Prompt"/>
                          <a:ea typeface="Prompt"/>
                          <a:cs typeface="Prompt"/>
                          <a:sym typeface="Prompt"/>
                        </a:rPr>
                        <a:t>(Score 81 - 100)</a:t>
                      </a:r>
                      <a:endParaRPr sz="70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0000"/>
                    </a:solidFill>
                  </a:tcPr>
                </a:tc>
                <a:extLst>
                  <a:ext uri="{0D108BD9-81ED-4DB2-BD59-A6C34878D82A}">
                    <a16:rowId xmlns:a16="http://schemas.microsoft.com/office/drawing/2014/main" val="10000"/>
                  </a:ext>
                </a:extLst>
              </a:tr>
              <a:tr h="1016000">
                <a:tc>
                  <a:txBody>
                    <a:bodyPr/>
                    <a:lstStyle/>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Effectiveness</a:t>
                      </a:r>
                      <a:endParaRPr/>
                    </a:p>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 </a:t>
                      </a:r>
                      <a:endParaRPr sz="800" b="1" i="0" u="none" strike="noStrike" cap="none">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1. The presentation is convincing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(make audience believe what it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claims to be true or real)</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2. </a:t>
                      </a:r>
                      <a:r>
                        <a:rPr lang="en-US" sz="650" b="0" i="0" u="none" strike="noStrike" cap="none">
                          <a:latin typeface="Prompt"/>
                          <a:ea typeface="Prompt"/>
                          <a:cs typeface="Prompt"/>
                          <a:sym typeface="Prompt"/>
                        </a:rPr>
                        <a:t>The presentation is meaningful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(have meaning and purpose that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is worthwhile to listen)</a:t>
                      </a:r>
                      <a:endParaRPr/>
                    </a:p>
                    <a:p>
                      <a:pPr marL="0" marR="0" lvl="0" indent="0" algn="l" rtl="0">
                        <a:lnSpc>
                          <a:spcPct val="100000"/>
                        </a:lnSpc>
                        <a:spcBef>
                          <a:spcPts val="0"/>
                        </a:spcBef>
                        <a:spcAft>
                          <a:spcPts val="0"/>
                        </a:spcAft>
                        <a:buClr>
                          <a:srgbClr val="3A3A3A"/>
                        </a:buClr>
                        <a:buSzPts val="650"/>
                        <a:buFont typeface="Prompt"/>
                        <a:buNone/>
                      </a:pPr>
                      <a:r>
                        <a:rPr lang="en-US" sz="650" b="0" i="0" u="none" strike="noStrike" cap="none">
                          <a:solidFill>
                            <a:srgbClr val="3A3A3A"/>
                          </a:solidFill>
                          <a:latin typeface="Prompt"/>
                          <a:ea typeface="Prompt"/>
                          <a:cs typeface="Prompt"/>
                          <a:sym typeface="Prompt"/>
                        </a:rPr>
                        <a:t>  3. </a:t>
                      </a:r>
                      <a:r>
                        <a:rPr lang="en-US" sz="650" b="0" i="0" u="none" strike="noStrike" cap="none">
                          <a:latin typeface="Prompt"/>
                          <a:ea typeface="Prompt"/>
                          <a:cs typeface="Prompt"/>
                          <a:sym typeface="Prompt"/>
                        </a:rPr>
                        <a:t>The presentation is captivating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(holding or catching attention </a:t>
                      </a:r>
                      <a:endParaRPr/>
                    </a:p>
                    <a:p>
                      <a:pPr marL="0" marR="0" lvl="0" indent="0" algn="l" rtl="0">
                        <a:lnSpc>
                          <a:spcPct val="100000"/>
                        </a:lnSpc>
                        <a:spcBef>
                          <a:spcPts val="0"/>
                        </a:spcBef>
                        <a:spcAft>
                          <a:spcPts val="0"/>
                        </a:spcAft>
                        <a:buClr>
                          <a:schemeClr val="dk1"/>
                        </a:buClr>
                        <a:buSzPts val="650"/>
                        <a:buFont typeface="Prompt"/>
                        <a:buNone/>
                      </a:pPr>
                      <a:r>
                        <a:rPr lang="en-US" sz="650" b="0" i="0" u="none" strike="noStrike" cap="none">
                          <a:latin typeface="Prompt"/>
                          <a:ea typeface="Prompt"/>
                          <a:cs typeface="Prompt"/>
                          <a:sym typeface="Prompt"/>
                        </a:rPr>
                        <a:t>     throughout)</a:t>
                      </a:r>
                      <a:endParaRPr/>
                    </a:p>
                    <a:p>
                      <a:pPr marL="0" marR="0" lvl="0" indent="0" algn="l" rtl="0">
                        <a:lnSpc>
                          <a:spcPct val="100000"/>
                        </a:lnSpc>
                        <a:spcBef>
                          <a:spcPts val="0"/>
                        </a:spcBef>
                        <a:spcAft>
                          <a:spcPts val="0"/>
                        </a:spcAft>
                        <a:buClr>
                          <a:schemeClr val="dk1"/>
                        </a:buClr>
                        <a:buSzPts val="650"/>
                        <a:buFont typeface="Calibri"/>
                        <a:buNone/>
                      </a:pPr>
                      <a:endParaRPr sz="650" b="0" i="0" u="none" strike="noStrike" cap="none">
                        <a:solidFill>
                          <a:srgbClr val="3A3A3A"/>
                        </a:solidFill>
                        <a:latin typeface="Prompt"/>
                        <a:ea typeface="Prompt"/>
                        <a:cs typeface="Prompt"/>
                        <a:sym typeface="Prompt"/>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0 checked points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1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2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3 checked points</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a:p>
                    <a:p>
                      <a:pPr marL="0" marR="0" lvl="0" indent="0" algn="ctr"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826225">
                <a:tc>
                  <a:txBody>
                    <a:bodyPr/>
                    <a:lstStyle/>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Content and creativity</a:t>
                      </a:r>
                      <a:endParaRPr sz="800" b="1" i="0" u="none" strike="noStrike" cap="none">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demonstration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failed to capture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interest of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audience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and/or is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confusing in what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was communicated</a:t>
                      </a:r>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demonstration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techniques used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were somehow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effective.</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demonstration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techniques used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were effective in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conveying main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ideas, but a bit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unimaginative</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demonstration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was imaginative and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effective in conveying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ideas to the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audiences.</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00325">
                <a:tc>
                  <a:txBody>
                    <a:bodyPr/>
                    <a:lstStyle/>
                    <a:p>
                      <a:pPr marL="0" marR="0" lvl="0" indent="0" algn="ctr" rtl="0">
                        <a:lnSpc>
                          <a:spcPct val="100000"/>
                        </a:lnSpc>
                        <a:spcBef>
                          <a:spcPts val="0"/>
                        </a:spcBef>
                        <a:spcAft>
                          <a:spcPts val="0"/>
                        </a:spcAft>
                        <a:buNone/>
                      </a:pPr>
                      <a:r>
                        <a:rPr lang="en-US" sz="800" b="1" i="0" u="none" strike="noStrike" cap="none">
                          <a:latin typeface="Prompt SemiBold"/>
                          <a:ea typeface="Prompt SemiBold"/>
                          <a:cs typeface="Prompt SemiBold"/>
                          <a:sym typeface="Prompt SemiBold"/>
                        </a:rPr>
                        <a:t>Teamwork</a:t>
                      </a:r>
                      <a:endParaRPr sz="800" b="1" i="0" u="none" strike="noStrike" cap="none">
                        <a:solidFill>
                          <a:srgbClr val="3A3A3A"/>
                        </a:solidFill>
                        <a:latin typeface="Prompt SemiBold"/>
                        <a:ea typeface="Prompt SemiBold"/>
                        <a:cs typeface="Prompt SemiBold"/>
                        <a:sym typeface="Prompt SemiBold"/>
                      </a:endParaRPr>
                    </a:p>
                  </a:txBody>
                  <a:tcPr marL="14875" marR="1487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solid"/>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team did not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collaborate or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communicate well.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Some members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would work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independently,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without regard to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objectives or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priorities. A lack of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respect and regard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was frequently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noted.</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team work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together but fail to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collaborate and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unable to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communicate well.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Members were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sometimes respectful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of each other.</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team worked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well together most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of the time, with only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a few occurrences of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communication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breakdown or failure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to collaborate when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necessary. Members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were mostly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respectful of each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other.</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dot"/>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endParaRPr sz="650" b="0" i="0" u="none" strike="noStrike" cap="none">
                        <a:latin typeface="Prompt"/>
                        <a:ea typeface="Prompt"/>
                        <a:cs typeface="Prompt"/>
                        <a:sym typeface="Prompt"/>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team worked well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together to achieve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objectives. Each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member contributed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in a valuable way to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the project. All data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sources indicated a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high level of mutual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respect and </a:t>
                      </a:r>
                      <a:endParaRPr/>
                    </a:p>
                    <a:p>
                      <a:pPr marL="0" marR="0" lvl="0" indent="0" algn="l" rtl="0">
                        <a:lnSpc>
                          <a:spcPct val="100000"/>
                        </a:lnSpc>
                        <a:spcBef>
                          <a:spcPts val="0"/>
                        </a:spcBef>
                        <a:spcAft>
                          <a:spcPts val="0"/>
                        </a:spcAft>
                        <a:buNone/>
                      </a:pPr>
                      <a:r>
                        <a:rPr lang="en-US" sz="650" b="0" i="0" u="none" strike="noStrike" cap="none">
                          <a:latin typeface="Prompt"/>
                          <a:ea typeface="Prompt"/>
                          <a:cs typeface="Prompt"/>
                          <a:sym typeface="Prompt"/>
                        </a:rPr>
                        <a:t> collaboration.</a:t>
                      </a:r>
                      <a:endParaRPr sz="650" b="0" i="0" u="none" strike="noStrike" cap="none">
                        <a:solidFill>
                          <a:srgbClr val="3A3A3A"/>
                        </a:solidFill>
                        <a:latin typeface="Prompt"/>
                        <a:ea typeface="Prompt"/>
                        <a:cs typeface="Prompt"/>
                        <a:sym typeface="Prompt"/>
                      </a:endParaRPr>
                    </a:p>
                  </a:txBody>
                  <a:tcPr marL="14875" marR="14875" marT="0" marB="0">
                    <a:lnL w="9525" cap="flat" cmpd="sng">
                      <a:solidFill>
                        <a:schemeClr val="dk1"/>
                      </a:solidFill>
                      <a:prstDash val="dot"/>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239B5BF84DD14F86633E96A10B4E20" ma:contentTypeVersion="10" ma:contentTypeDescription="Create a new document." ma:contentTypeScope="" ma:versionID="40c20668b242892424038bfb2f7d21a6">
  <xsd:schema xmlns:xsd="http://www.w3.org/2001/XMLSchema" xmlns:xs="http://www.w3.org/2001/XMLSchema" xmlns:p="http://schemas.microsoft.com/office/2006/metadata/properties" xmlns:ns2="a08da9df-185e-4194-b267-9168d7080e35" xmlns:ns3="ab87a665-c4e7-4879-8f0e-1fd59f377cd7" targetNamespace="http://schemas.microsoft.com/office/2006/metadata/properties" ma:root="true" ma:fieldsID="02e14237328773114caa27a136491bac" ns2:_="" ns3:_="">
    <xsd:import namespace="a08da9df-185e-4194-b267-9168d7080e35"/>
    <xsd:import namespace="ab87a665-c4e7-4879-8f0e-1fd59f377cd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8da9df-185e-4194-b267-9168d7080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1a2e50e-30fd-4e6a-aad8-04f72bd8e08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87a665-c4e7-4879-8f0e-1fd59f377cd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65f7fc1-1387-475b-891d-16ba05cdeca4}" ma:internalName="TaxCatchAll" ma:showField="CatchAllData" ma:web="ab87a665-c4e7-4879-8f0e-1fd59f377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b87a665-c4e7-4879-8f0e-1fd59f377cd7" xsi:nil="true"/>
    <lcf76f155ced4ddcb4097134ff3c332f xmlns="a08da9df-185e-4194-b267-9168d7080e3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35D890A-01BF-4445-AE1B-E892E5F9BBC9}"/>
</file>

<file path=customXml/itemProps2.xml><?xml version="1.0" encoding="utf-8"?>
<ds:datastoreItem xmlns:ds="http://schemas.openxmlformats.org/officeDocument/2006/customXml" ds:itemID="{A047D956-234C-46DC-B6F4-A53062DD66B3}"/>
</file>

<file path=customXml/itemProps3.xml><?xml version="1.0" encoding="utf-8"?>
<ds:datastoreItem xmlns:ds="http://schemas.openxmlformats.org/officeDocument/2006/customXml" ds:itemID="{429FB952-EFBF-4C2E-918D-633D1CEA30A4}"/>
</file>

<file path=docProps/app.xml><?xml version="1.0" encoding="utf-8"?>
<Properties xmlns="http://schemas.openxmlformats.org/officeDocument/2006/extended-properties" xmlns:vt="http://schemas.openxmlformats.org/officeDocument/2006/docPropsVTypes">
  <TotalTime>3149</TotalTime>
  <Words>2789</Words>
  <Application>Microsoft Office PowerPoint</Application>
  <PresentationFormat>Custom</PresentationFormat>
  <Paragraphs>694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Prompt </vt:lpstr>
      <vt:lpstr>Arial</vt:lpstr>
      <vt:lpstr>Prompt Medium</vt:lpstr>
      <vt:lpstr>Prompt</vt:lpstr>
      <vt:lpstr>Noto Sans Symbols</vt:lpstr>
      <vt:lpstr>Calibri</vt:lpstr>
      <vt:lpstr>Prompt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PACHRITA KONGSAWAT</dc:creator>
  <cp:lastModifiedBy>VILASINEE SRISARKUN</cp:lastModifiedBy>
  <cp:revision>56</cp:revision>
  <cp:lastPrinted>2022-06-04T07:34:04Z</cp:lastPrinted>
  <dcterms:created xsi:type="dcterms:W3CDTF">2021-05-20T15:34:53Z</dcterms:created>
  <dcterms:modified xsi:type="dcterms:W3CDTF">2023-06-11T07:57:53Z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0x010100FC239B5BF84DD14F86633E96A10B4E20</vt:lpwstr>
  </property>
</Properties>
</file>