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6858000" cy="9907588"/>
  <p:notesSz cx="6858000" cy="9144000"/>
  <p:embeddedFontLst>
    <p:embeddedFont>
      <p:font typeface="Prompt" panose="020B0604020202020204" charset="-34"/>
      <p:regular r:id="rId15"/>
      <p:bold r:id="rId16"/>
      <p:italic r:id="rId17"/>
      <p:boldItalic r:id="rId18"/>
    </p:embeddedFont>
    <p:embeddedFont>
      <p:font typeface="Prompt Medium" panose="020B0604020202020204" charset="-34"/>
      <p:regular r:id="rId19"/>
      <p:bold r:id="rId20"/>
      <p:italic r:id="rId21"/>
      <p:boldItalic r:id="rId22"/>
    </p:embeddedFont>
    <p:embeddedFont>
      <p:font typeface="Prompt SemiBold" panose="020B0604020202020204" charset="-34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8" roundtripDataSignature="AMtx7mgiKdRfemPoVRYH7QO7deXoKvf+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EDF7E-B075-4DDF-BDEA-47D6419A7D63}" v="6" dt="2024-01-24T06:47:54.865"/>
  </p1510:revLst>
</p1510:revInfo>
</file>

<file path=ppt/tableStyles.xml><?xml version="1.0" encoding="utf-8"?>
<a:tblStyleLst xmlns:a="http://schemas.openxmlformats.org/drawingml/2006/main" def="{2C313523-0D34-4844-A34E-2F5DFE8884F6}">
  <a:tblStyle styleId="{2C313523-0D34-4844-A34E-2F5DFE8884F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12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KHAWAT SAHAWAT" userId="S::u6630187@au.edu::1eac154b-ffe3-40d5-88cb-9f1a5756eb1d" providerId="AD" clId="Web-{825EDF7E-B075-4DDF-BDEA-47D6419A7D63}"/>
    <pc:docChg chg="modSld">
      <pc:chgData name="PAKHAWAT SAHAWAT" userId="S::u6630187@au.edu::1eac154b-ffe3-40d5-88cb-9f1a5756eb1d" providerId="AD" clId="Web-{825EDF7E-B075-4DDF-BDEA-47D6419A7D63}" dt="2024-01-24T06:47:52.427" v="3" actId="20577"/>
      <pc:docMkLst>
        <pc:docMk/>
      </pc:docMkLst>
      <pc:sldChg chg="modSp">
        <pc:chgData name="PAKHAWAT SAHAWAT" userId="S::u6630187@au.edu::1eac154b-ffe3-40d5-88cb-9f1a5756eb1d" providerId="AD" clId="Web-{825EDF7E-B075-4DDF-BDEA-47D6419A7D63}" dt="2024-01-24T06:47:52.427" v="3" actId="20577"/>
        <pc:sldMkLst>
          <pc:docMk/>
          <pc:sldMk cId="0" sldId="258"/>
        </pc:sldMkLst>
        <pc:spChg chg="mod">
          <ac:chgData name="PAKHAWAT SAHAWAT" userId="S::u6630187@au.edu::1eac154b-ffe3-40d5-88cb-9f1a5756eb1d" providerId="AD" clId="Web-{825EDF7E-B075-4DDF-BDEA-47D6419A7D63}" dt="2024-01-24T06:47:52.427" v="3" actId="20577"/>
          <ac:spMkLst>
            <pc:docMk/>
            <pc:sldMk cId="0" sldId="258"/>
            <ac:spMk id="10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285863" y="2823060"/>
            <a:ext cx="6286274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1449023" y="3986221"/>
            <a:ext cx="8396223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-1551352" y="2550327"/>
            <a:ext cx="8396223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471488" y="2637436"/>
            <a:ext cx="2914650" cy="628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3471863" y="2637436"/>
            <a:ext cx="2914650" cy="628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72381" y="3619022"/>
            <a:ext cx="2901255" cy="532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3471863" y="2428736"/>
            <a:ext cx="2915543" cy="1190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3471863" y="3619022"/>
            <a:ext cx="2915543" cy="532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2915543" y="1426511"/>
            <a:ext cx="3471863" cy="7040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472381" y="2972276"/>
            <a:ext cx="2211884" cy="5506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2915543" y="1426511"/>
            <a:ext cx="3471863" cy="7040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472381" y="2972276"/>
            <a:ext cx="2211884" cy="5506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2075" y="630656"/>
            <a:ext cx="2695404" cy="296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7688" y="442646"/>
            <a:ext cx="694847" cy="6725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13252" y="1381934"/>
            <a:ext cx="6857999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rPr>
              <a:t>DEPARTMENT OF DESIGN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rPr>
              <a:t>AND DIGITAL INNOVATION</a:t>
            </a:r>
            <a:endParaRPr sz="2500" b="1" i="0" u="none" strike="noStrike" cap="none">
              <a:solidFill>
                <a:schemeClr val="dk1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ENX1211 (LEADERSHIP FOR A DIGITAL AGE)</a:t>
            </a:r>
            <a:endParaRPr sz="4800" b="1" i="0" u="none" strike="noStrike" cap="none">
              <a:solidFill>
                <a:srgbClr val="FF0000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rPr>
              <a:t>COURSE SYLLABUS 2/2023 </a:t>
            </a:r>
            <a:endParaRPr/>
          </a:p>
        </p:txBody>
      </p:sp>
      <p:graphicFrame>
        <p:nvGraphicFramePr>
          <p:cNvPr id="87" name="Google Shape;87;p1"/>
          <p:cNvGraphicFramePr/>
          <p:nvPr>
            <p:extLst>
              <p:ext uri="{D42A27DB-BD31-4B8C-83A1-F6EECF244321}">
                <p14:modId xmlns:p14="http://schemas.microsoft.com/office/powerpoint/2010/main" val="1490736739"/>
              </p:ext>
            </p:extLst>
          </p:nvPr>
        </p:nvGraphicFramePr>
        <p:xfrm>
          <a:off x="789335" y="3050426"/>
          <a:ext cx="5305825" cy="2929500"/>
        </p:xfrm>
        <a:graphic>
          <a:graphicData uri="http://schemas.openxmlformats.org/drawingml/2006/table">
            <a:tbl>
              <a:tblPr firstRow="1" bandRow="1">
                <a:noFill/>
                <a:tableStyleId>{2C313523-0D34-4844-A34E-2F5DFE8884F6}</a:tableStyleId>
              </a:tblPr>
              <a:tblGrid>
                <a:gridCol w="530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Prompt"/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FF0000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Course Information</a:t>
                      </a:r>
                      <a:endParaRPr sz="1200" b="1" u="none" strike="noStrike" cap="none">
                        <a:solidFill>
                          <a:srgbClr val="FF0000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A3A"/>
                        </a:buClr>
                        <a:buSzPts val="1050"/>
                        <a:buFont typeface="Prompt"/>
                        <a:buNone/>
                      </a:pPr>
                      <a:r>
                        <a:rPr lang="en-US" sz="105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Course Title:     ENX1211 (LEADERSHIP FOR A DIGITAL AGE)</a:t>
                      </a:r>
                      <a:endParaRPr sz="105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FF0000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Instructor Information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</a:t>
                      </a:r>
                      <a:r>
                        <a:rPr lang="en-US" sz="1050" b="1" i="0" u="none" strike="noStrike" cap="none">
                          <a:solidFill>
                            <a:srgbClr val="3A3A3A"/>
                          </a:solidFill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Instructor (1):	A. </a:t>
                      </a:r>
                      <a:r>
                        <a:rPr lang="en-US" sz="1050" b="1" i="0" u="none" strike="noStrike" cap="none" err="1">
                          <a:solidFill>
                            <a:srgbClr val="3A3A3A"/>
                          </a:solidFill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Ravisara</a:t>
                      </a:r>
                      <a:r>
                        <a:rPr lang="en-US" sz="1050" b="1" i="0" u="none" strike="noStrike" cap="none">
                          <a:solidFill>
                            <a:srgbClr val="3A3A3A"/>
                          </a:solidFill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 Narula</a:t>
                      </a:r>
                      <a:endParaRPr sz="1050" b="1" i="0" u="none" strike="noStrike" cap="none">
                        <a:solidFill>
                          <a:srgbClr val="3A3A3A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</a:t>
                      </a:r>
                      <a:r>
                        <a:rPr lang="en-US" sz="1050" b="1" i="0" u="none" strike="noStrike" cap="none">
                          <a:solidFill>
                            <a:srgbClr val="3A3A3A"/>
                          </a:solidFill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Email:                              </a:t>
                      </a:r>
                      <a:endParaRPr sz="105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</a:t>
                      </a:r>
                      <a:r>
                        <a:rPr lang="en-US" sz="1050" b="1" i="0" u="none" strike="noStrike" cap="none">
                          <a:solidFill>
                            <a:srgbClr val="3A3A3A"/>
                          </a:solidFill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Office Hours:</a:t>
                      </a:r>
                      <a:r>
                        <a:rPr lang="en-US" sz="105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	With appointment</a:t>
                      </a:r>
                      <a:endParaRPr sz="105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                   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</a:t>
                      </a:r>
                      <a:r>
                        <a:rPr lang="en-US" sz="1050" b="1" i="0" u="none" strike="noStrike" cap="none">
                          <a:solidFill>
                            <a:srgbClr val="3A3A3A"/>
                          </a:solidFill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Office:</a:t>
                      </a:r>
                      <a:r>
                        <a:rPr lang="en-US" sz="105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		N/A</a:t>
                      </a:r>
                      <a:endParaRPr sz="105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" name="Google Shape;88;p1"/>
          <p:cNvSpPr/>
          <p:nvPr/>
        </p:nvSpPr>
        <p:spPr>
          <a:xfrm>
            <a:off x="2144231" y="2532184"/>
            <a:ext cx="2596040" cy="343787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505" y="213841"/>
            <a:ext cx="1540933" cy="16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934" y="106358"/>
            <a:ext cx="397236" cy="384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2"/>
          <p:cNvCxnSpPr/>
          <p:nvPr/>
        </p:nvCxnSpPr>
        <p:spPr>
          <a:xfrm>
            <a:off x="235511" y="634348"/>
            <a:ext cx="634633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2"/>
          <p:cNvSpPr/>
          <p:nvPr/>
        </p:nvSpPr>
        <p:spPr>
          <a:xfrm>
            <a:off x="583500" y="1273877"/>
            <a:ext cx="5789100" cy="762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Course Description</a:t>
            </a:r>
            <a:endParaRPr sz="1200" b="1" i="0" u="none" strike="noStrike" cap="none">
              <a:solidFill>
                <a:srgbClr val="FF0000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  <a:p>
            <a:pPr indent="457200" algn="just">
              <a:lnSpc>
                <a:spcPct val="130000"/>
              </a:lnSpc>
              <a:spcBef>
                <a:spcPts val="600"/>
              </a:spcBef>
            </a:pPr>
            <a:r>
              <a:rPr lang="en-US" sz="1100">
                <a:solidFill>
                  <a:srgbClr val="000000"/>
                </a:solidFill>
                <a:effectLst/>
                <a:latin typeface="Prompt" panose="020B0604020202020204" charset="-34"/>
                <a:ea typeface="Browallia New" panose="020B0604020202020204" pitchFamily="34" charset="-34"/>
                <a:cs typeface="Prompt" panose="020B0604020202020204" charset="-34"/>
              </a:rPr>
              <a:t>Training of leadership skills that empower people to lead others and create self</a:t>
            </a:r>
            <a:r>
              <a:rPr lang="th-TH" sz="1100">
                <a:solidFill>
                  <a:srgbClr val="000000"/>
                </a:solidFill>
                <a:effectLst/>
                <a:latin typeface="Prompt" panose="020B0604020202020204" charset="-34"/>
                <a:ea typeface="Browallia New" panose="020B0604020202020204" pitchFamily="34" charset="-34"/>
                <a:cs typeface="Prompt" panose="020B0604020202020204" charset="-34"/>
              </a:rPr>
              <a:t>-</a:t>
            </a:r>
            <a:r>
              <a:rPr lang="en-US" sz="1100">
                <a:solidFill>
                  <a:srgbClr val="000000"/>
                </a:solidFill>
                <a:effectLst/>
                <a:latin typeface="Prompt" panose="020B0604020202020204" charset="-34"/>
                <a:ea typeface="Browallia New" panose="020B0604020202020204" pitchFamily="34" charset="-34"/>
                <a:cs typeface="Prompt" panose="020B0604020202020204" charset="-34"/>
              </a:rPr>
              <a:t>organized teams that optimize business operation in digital age</a:t>
            </a:r>
            <a:r>
              <a:rPr lang="th-TH" sz="1100">
                <a:solidFill>
                  <a:srgbClr val="000000"/>
                </a:solidFill>
                <a:effectLst/>
                <a:latin typeface="Prompt" panose="020B0604020202020204" charset="-34"/>
                <a:ea typeface="Browallia New" panose="020B0604020202020204" pitchFamily="34" charset="-34"/>
                <a:cs typeface="Prompt" panose="020B0604020202020204" charset="-34"/>
              </a:rPr>
              <a:t>. </a:t>
            </a:r>
            <a:endParaRPr lang="en-US" sz="1100">
              <a:effectLst/>
              <a:latin typeface="Prompt" panose="020B0604020202020204" charset="-34"/>
              <a:ea typeface="Browallia New" panose="020B0604020202020204" pitchFamily="34" charset="-34"/>
              <a:cs typeface="Prompt" panose="020B0604020202020204" charset="-34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100" b="1" i="0" u="none" strike="noStrike" cap="none">
              <a:solidFill>
                <a:srgbClr val="3A3A3A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Course Objectives and Learning Goals (LG)*:</a:t>
            </a:r>
            <a:endParaRPr sz="1200" b="1" i="0" u="none" strike="noStrike" cap="none">
              <a:solidFill>
                <a:srgbClr val="FF0000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This course will enable students:</a:t>
            </a:r>
            <a:endParaRPr sz="1100" b="0" i="0" u="none" strike="noStrike" cap="none">
              <a:solidFill>
                <a:srgbClr val="3A3A3A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342900" marR="0" lvl="0" indent="-342900" algn="just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A3A3A"/>
              </a:buClr>
              <a:buSzPts val="1100"/>
              <a:buFont typeface="Calibri"/>
              <a:buAutoNum type="arabicPeriod"/>
            </a:pPr>
            <a:r>
              <a:rPr lang="en-US" sz="1100" b="0" i="0" u="none" strike="noStrike" cap="none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To be able to explore and acquire </a:t>
            </a:r>
            <a:r>
              <a:rPr lang="en-US" sz="1100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various</a:t>
            </a:r>
            <a:r>
              <a:rPr lang="en-US" sz="1100" b="0" i="0" u="none" strike="noStrike" cap="none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 leadership theories and </a:t>
            </a:r>
            <a:r>
              <a:rPr lang="en-US" sz="1100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concepts </a:t>
            </a:r>
            <a:r>
              <a:rPr lang="en-US" sz="1100" b="0" i="0" u="none" strike="noStrike" cap="none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that affect business performance in the digital age. </a:t>
            </a:r>
            <a:endParaRPr sz="1100" b="0" i="0" u="none" strike="noStrike" cap="none">
              <a:solidFill>
                <a:srgbClr val="3A3A3A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342900" marR="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100"/>
              <a:buFont typeface="Calibri"/>
              <a:buAutoNum type="arabicPeriod"/>
            </a:pPr>
            <a:r>
              <a:rPr lang="en-US" sz="1100" b="0" i="0" u="none" strike="noStrike" cap="none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To be able to identify </a:t>
            </a:r>
            <a:r>
              <a:rPr lang="en-US" sz="1100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various</a:t>
            </a:r>
            <a:r>
              <a:rPr lang="en-US" sz="1100" b="0" i="0" u="none" strike="noStrike" cap="none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 leadership styles of organizational leade</a:t>
            </a:r>
            <a:r>
              <a:rPr lang="en-US" sz="1100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rs and how to emulate the successful ones.</a:t>
            </a:r>
            <a:endParaRPr sz="1100" b="0" i="0" u="none" strike="noStrike" cap="none">
              <a:solidFill>
                <a:srgbClr val="3A3A3A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342900" marR="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100"/>
              <a:buFont typeface="Calibri"/>
              <a:buAutoNum type="arabicPeriod"/>
            </a:pPr>
            <a:r>
              <a:rPr lang="en-US" sz="1100" b="0" i="0" u="none" strike="noStrike" cap="none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To be able to successfully harness digital technology to foster innovation </a:t>
            </a:r>
            <a:r>
              <a:rPr lang="en-US" sz="1100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as a leader.</a:t>
            </a:r>
            <a:r>
              <a:rPr lang="en-US" sz="1100" b="0" i="0" u="none" strike="noStrike" cap="none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endParaRPr sz="1100" b="0" i="0" u="none" strike="noStrike" cap="none">
              <a:solidFill>
                <a:srgbClr val="3A3A3A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342900" marR="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100"/>
              <a:buFont typeface="Calibri"/>
              <a:buAutoNum type="arabicPeriod"/>
            </a:pPr>
            <a:r>
              <a:rPr lang="en-US" sz="1100" b="0" i="0" u="none" strike="noStrike" cap="none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To be able to apply the acquired knowledge and devise the digital </a:t>
            </a:r>
            <a:r>
              <a:rPr lang="en-US" sz="1100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leadership</a:t>
            </a:r>
            <a:r>
              <a:rPr lang="en-US" sz="1100" b="0" i="0" u="none" strike="noStrike" cap="none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 strategy </a:t>
            </a:r>
            <a:r>
              <a:rPr lang="en-US" sz="1100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to meet the challenges</a:t>
            </a:r>
            <a:r>
              <a:rPr lang="en-US" sz="1100" b="0" i="0" u="none" strike="noStrike" cap="none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 of the digital age. </a:t>
            </a:r>
            <a:endParaRPr sz="1100" b="0" i="0" u="none" strike="noStrike" cap="none">
              <a:solidFill>
                <a:srgbClr val="3A3A3A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342900" marR="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100"/>
              <a:buFont typeface="Calibri"/>
              <a:buAutoNum type="arabicPeriod"/>
            </a:pPr>
            <a:r>
              <a:rPr lang="en-US" sz="1100" b="0" i="0" u="none" strike="noStrike" cap="none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To be able to exhibit presentation and leadership skills.</a:t>
            </a:r>
            <a:endParaRPr sz="1100" b="0" i="0" u="none" strike="noStrike" cap="none">
              <a:solidFill>
                <a:srgbClr val="3A3A3A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marR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 </a:t>
            </a:r>
            <a:endParaRPr sz="1100" b="1" i="0" u="none" strike="noStrike" cap="none">
              <a:solidFill>
                <a:srgbClr val="3A3A3A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Recommended Learning Materials</a:t>
            </a:r>
            <a:endParaRPr sz="1200" b="1" i="0" u="none" strike="noStrike" cap="none">
              <a:solidFill>
                <a:srgbClr val="FF0000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A3A3A"/>
              </a:buClr>
              <a:buSzPts val="1100"/>
              <a:buFont typeface="Noto Sans Symbols"/>
              <a:buChar char="∙"/>
            </a:pPr>
            <a:r>
              <a:rPr lang="en-US" sz="1100" b="0" i="0" u="none" strike="noStrike" cap="none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PPT teaching slides</a:t>
            </a:r>
            <a:endParaRPr sz="1100" b="0" i="0" u="none" strike="noStrike" cap="none">
              <a:solidFill>
                <a:srgbClr val="3A3A3A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100"/>
              <a:buFont typeface="Noto Sans Symbols"/>
              <a:buChar char="∙"/>
            </a:pPr>
            <a:r>
              <a:rPr lang="en-US" sz="1100" b="0" i="0" u="none" strike="noStrike" cap="none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The Culture Map by Erin Meyer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100"/>
              <a:buFont typeface="Noto Sans Symbols"/>
              <a:buChar char="∙"/>
            </a:pPr>
            <a:r>
              <a:rPr lang="en-US" sz="1100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The Bass Handbook of Leadership</a:t>
            </a:r>
            <a:endParaRPr sz="1100" b="0" i="0" u="none" strike="noStrike" cap="none">
              <a:solidFill>
                <a:srgbClr val="3A3A3A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1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rPr>
            </a:br>
            <a:r>
              <a:rPr lang="en-US" sz="1100" b="1" i="0" u="none" strike="noStrike" cap="none">
                <a:solidFill>
                  <a:srgbClr val="3A3A3A"/>
                </a:solidFill>
                <a:latin typeface="Prompt"/>
                <a:ea typeface="Prompt"/>
                <a:cs typeface="Prompt"/>
                <a:sym typeface="Prompt"/>
              </a:rPr>
              <a:t> </a:t>
            </a:r>
            <a:r>
              <a:rPr lang="en-US" sz="1200" b="1">
                <a:solidFill>
                  <a:srgbClr val="FF0000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Class Hours</a:t>
            </a:r>
            <a:endParaRPr sz="1100">
              <a:solidFill>
                <a:srgbClr val="3A3A3A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Prompt Medium"/>
                <a:ea typeface="Prompt Medium"/>
                <a:cs typeface="Prompt Medium"/>
                <a:sym typeface="Prompt Medium"/>
              </a:rPr>
              <a:t>Topic</a:t>
            </a:r>
            <a:endParaRPr sz="1050" b="1">
              <a:solidFill>
                <a:schemeClr val="lt1"/>
              </a:solidFill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Prompt Medium"/>
                <a:ea typeface="Prompt Medium"/>
                <a:cs typeface="Prompt Medium"/>
                <a:sym typeface="Prompt Medium"/>
              </a:rPr>
              <a:t>Hours</a:t>
            </a:r>
            <a:endParaRPr sz="1050" b="1">
              <a:solidFill>
                <a:schemeClr val="lt1"/>
              </a:solidFill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Prompt Medium"/>
                <a:ea typeface="Prompt Medium"/>
                <a:cs typeface="Prompt Medium"/>
                <a:sym typeface="Prompt Medium"/>
              </a:rPr>
              <a:t>LG*</a:t>
            </a:r>
            <a:endParaRPr sz="1050" b="1">
              <a:solidFill>
                <a:schemeClr val="lt1"/>
              </a:solidFill>
              <a:latin typeface="Prompt Medium"/>
              <a:ea typeface="Prompt Medium"/>
              <a:cs typeface="Prompt Medium"/>
              <a:sym typeface="Promp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  Introduction to digital consumer insights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" b="1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  </a:t>
            </a:r>
            <a:r>
              <a:rPr lang="en-US" sz="7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in terms of course structure, schedule, contents &amp;  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        activities, preparation for the following sessions</a:t>
            </a:r>
            <a:endParaRPr sz="7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    -   The significance of consumer and their insights on business performance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        in the digital age</a:t>
            </a:r>
            <a:endParaRPr sz="7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    -   Dynamic consumer behavior and trends</a:t>
            </a:r>
            <a:endParaRPr sz="7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    -   Brief introduction of models to be taught </a:t>
            </a:r>
            <a:endParaRPr sz="7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    -   Group forming and topic selection</a:t>
            </a:r>
            <a:endParaRPr sz="700">
              <a:solidFill>
                <a:srgbClr val="3A3A3A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rPr>
              <a:t>3</a:t>
            </a:r>
            <a:endParaRPr sz="700">
              <a:solidFill>
                <a:srgbClr val="3A3A3A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rPr>
              <a:t>1</a:t>
            </a:r>
            <a:endParaRPr sz="700">
              <a:solidFill>
                <a:srgbClr val="3A3A3A"/>
              </a:solidFill>
              <a:latin typeface="Prompt"/>
              <a:ea typeface="Prompt"/>
              <a:cs typeface="Prompt"/>
              <a:sym typeface="Prompt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3A3A3A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graphicFrame>
        <p:nvGraphicFramePr>
          <p:cNvPr id="97" name="Google Shape;97;p2"/>
          <p:cNvGraphicFramePr/>
          <p:nvPr>
            <p:extLst>
              <p:ext uri="{D42A27DB-BD31-4B8C-83A1-F6EECF244321}">
                <p14:modId xmlns:p14="http://schemas.microsoft.com/office/powerpoint/2010/main" val="2179738145"/>
              </p:ext>
            </p:extLst>
          </p:nvPr>
        </p:nvGraphicFramePr>
        <p:xfrm>
          <a:off x="853930" y="7612593"/>
          <a:ext cx="5109500" cy="853975"/>
        </p:xfrm>
        <a:graphic>
          <a:graphicData uri="http://schemas.openxmlformats.org/drawingml/2006/table">
            <a:tbl>
              <a:tblPr firstRow="1" firstCol="1" bandRow="1">
                <a:noFill/>
                <a:tableStyleId>{2C313523-0D34-4844-A34E-2F5DFE8884F6}</a:tableStyleId>
              </a:tblPr>
              <a:tblGrid>
                <a:gridCol w="262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Prompt Medium"/>
                          <a:ea typeface="Prompt Medium"/>
                          <a:cs typeface="Prompt Medium"/>
                          <a:sym typeface="Prompt Medium"/>
                        </a:rPr>
                        <a:t>Lecture + Discussion Hours</a:t>
                      </a:r>
                      <a:endParaRPr sz="1050" b="1" i="0" u="none" strike="noStrike" cap="none">
                        <a:solidFill>
                          <a:schemeClr val="lt1"/>
                        </a:solidFill>
                        <a:latin typeface="Prompt Medium"/>
                        <a:ea typeface="Prompt Medium"/>
                        <a:cs typeface="Prompt Medium"/>
                        <a:sym typeface="Prompt Medium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Prompt Medium"/>
                          <a:ea typeface="Prompt Medium"/>
                          <a:cs typeface="Prompt Medium"/>
                          <a:sym typeface="Prompt Medium"/>
                        </a:rPr>
                        <a:t>Project Coaching Hours</a:t>
                      </a:r>
                      <a:endParaRPr sz="1050" b="1" i="0" u="none" strike="noStrike" cap="none">
                        <a:solidFill>
                          <a:schemeClr val="lt1"/>
                        </a:solidFill>
                        <a:latin typeface="Prompt Medium"/>
                        <a:ea typeface="Prompt Medium"/>
                        <a:cs typeface="Prompt Medium"/>
                        <a:sym typeface="Prompt Medium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>
                          <a:solidFill>
                            <a:schemeClr val="dk1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15 hours</a:t>
                      </a:r>
                      <a:endParaRPr sz="11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15 hours</a:t>
                      </a:r>
                      <a:endParaRPr sz="11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505" y="213841"/>
            <a:ext cx="1540933" cy="16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934" y="106358"/>
            <a:ext cx="397236" cy="384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3"/>
          <p:cNvCxnSpPr/>
          <p:nvPr/>
        </p:nvCxnSpPr>
        <p:spPr>
          <a:xfrm>
            <a:off x="235511" y="634348"/>
            <a:ext cx="634633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3"/>
          <p:cNvSpPr/>
          <p:nvPr/>
        </p:nvSpPr>
        <p:spPr>
          <a:xfrm>
            <a:off x="434754" y="547442"/>
            <a:ext cx="607730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>
                <a:solidFill>
                  <a:srgbClr val="F2F2F2"/>
                </a:solidFill>
                <a:latin typeface="Prompt"/>
                <a:ea typeface="Prompt"/>
                <a:cs typeface="Prompt"/>
                <a:sym typeface="Prompt"/>
              </a:rPr>
              <a:t>Teaching Plan</a:t>
            </a:r>
            <a:endParaRPr sz="6600" b="1" i="0" u="none" strike="noStrike" cap="none">
              <a:solidFill>
                <a:srgbClr val="F2F2F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434754" y="747628"/>
            <a:ext cx="268535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rPr>
              <a:t>Teaching </a:t>
            </a:r>
            <a:r>
              <a:rPr lang="en-US" sz="28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rPr>
              <a:t>Plan</a:t>
            </a:r>
            <a:endParaRPr sz="2800" b="1" i="0" u="none" strike="noStrike" cap="none">
              <a:solidFill>
                <a:srgbClr val="FF000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graphicFrame>
        <p:nvGraphicFramePr>
          <p:cNvPr id="107" name="Google Shape;107;p3"/>
          <p:cNvGraphicFramePr/>
          <p:nvPr>
            <p:extLst>
              <p:ext uri="{D42A27DB-BD31-4B8C-83A1-F6EECF244321}">
                <p14:modId xmlns:p14="http://schemas.microsoft.com/office/powerpoint/2010/main" val="627576656"/>
              </p:ext>
            </p:extLst>
          </p:nvPr>
        </p:nvGraphicFramePr>
        <p:xfrm>
          <a:off x="469649" y="1231093"/>
          <a:ext cx="5918675" cy="7928775"/>
        </p:xfrm>
        <a:graphic>
          <a:graphicData uri="http://schemas.openxmlformats.org/drawingml/2006/table">
            <a:tbl>
              <a:tblPr firstRow="1" firstCol="1" bandRow="1">
                <a:noFill/>
                <a:tableStyleId>{2C313523-0D34-4844-A34E-2F5DFE8884F6}</a:tableStyleId>
              </a:tblPr>
              <a:tblGrid>
                <a:gridCol w="664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lt1"/>
                          </a:solidFill>
                          <a:latin typeface="Prompt Medium"/>
                          <a:ea typeface="Prompt Medium"/>
                          <a:cs typeface="Prompt Medium"/>
                          <a:sym typeface="Prompt Medium"/>
                        </a:rPr>
                        <a:t>Week</a:t>
                      </a:r>
                      <a:endParaRPr sz="1050" b="1" i="0" u="none" strike="noStrike" cap="none">
                        <a:solidFill>
                          <a:schemeClr val="lt1"/>
                        </a:solidFill>
                        <a:latin typeface="Prompt Medium"/>
                        <a:ea typeface="Prompt Medium"/>
                        <a:cs typeface="Prompt Medium"/>
                        <a:sym typeface="Prompt Medium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lt1"/>
                          </a:solidFill>
                          <a:latin typeface="Prompt Medium"/>
                          <a:ea typeface="Prompt Medium"/>
                          <a:cs typeface="Prompt Medium"/>
                          <a:sym typeface="Prompt Medium"/>
                        </a:rPr>
                        <a:t>Topic</a:t>
                      </a:r>
                      <a:endParaRPr sz="1050" b="1" i="0" u="none" strike="noStrike" cap="none">
                        <a:solidFill>
                          <a:schemeClr val="lt1"/>
                        </a:solidFill>
                        <a:latin typeface="Prompt Medium"/>
                        <a:ea typeface="Prompt Medium"/>
                        <a:cs typeface="Prompt Medium"/>
                        <a:sym typeface="Prompt Medium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lt1"/>
                          </a:solidFill>
                          <a:latin typeface="Prompt Medium"/>
                          <a:ea typeface="Prompt Medium"/>
                          <a:cs typeface="Prompt Medium"/>
                          <a:sym typeface="Prompt Medium"/>
                        </a:rPr>
                        <a:t>Hours</a:t>
                      </a:r>
                      <a:endParaRPr sz="1050" b="1" i="0" u="none" strike="noStrike" cap="none">
                        <a:solidFill>
                          <a:schemeClr val="lt1"/>
                        </a:solidFill>
                        <a:latin typeface="Prompt Medium"/>
                        <a:ea typeface="Prompt Medium"/>
                        <a:cs typeface="Prompt Medium"/>
                        <a:sym typeface="Prompt Medium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lt1"/>
                          </a:solidFill>
                          <a:latin typeface="Prompt Medium"/>
                          <a:ea typeface="Prompt Medium"/>
                          <a:cs typeface="Prompt Medium"/>
                          <a:sym typeface="Prompt Medium"/>
                        </a:rPr>
                        <a:t>LG*</a:t>
                      </a:r>
                      <a:endParaRPr sz="1050" b="1" i="0" u="none" strike="noStrike" cap="none">
                        <a:solidFill>
                          <a:schemeClr val="lt1"/>
                        </a:solidFill>
                        <a:latin typeface="Prompt Medium"/>
                        <a:ea typeface="Prompt Medium"/>
                        <a:cs typeface="Prompt Medium"/>
                        <a:sym typeface="Prompt Medium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3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1</a:t>
                      </a:r>
                      <a:endParaRPr sz="2000" b="1" i="0" u="none" strike="noStrike" cap="none">
                        <a:solidFill>
                          <a:schemeClr val="lt1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>
                        <a:alpha val="8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  Introduction to Leadership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b="1" i="0" u="none" strike="noStrike" cap="none"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    -   </a:t>
                      </a: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Course introduction in terms of course structure, schedule, contents &amp;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   activities, preparation for the following sessions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-   Brief introduction of models to be taught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-   Group forming and topic selection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-   Basic leadership theories and concepts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-   Activity highlighting the challenges of leadership in MNCs</a:t>
                      </a: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3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1, 2,3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025">
                <a:tc vMerge="1">
                  <a:txBody>
                    <a:bodyPr/>
                    <a:lstStyle/>
                    <a:p>
                      <a:endParaRPr lang="en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  </a:t>
                      </a:r>
                      <a:r>
                        <a:rPr lang="en-US" sz="8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 </a:t>
                      </a:r>
                      <a:r>
                        <a:rPr lang="en-US" sz="7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Introduction to Leadership</a:t>
                      </a:r>
                      <a:endParaRPr sz="7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b="1" i="0" u="none" strike="noStrike" cap="none"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    -   </a:t>
                      </a:r>
                      <a:r>
                        <a:rPr lang="en-US" sz="700" b="0" i="0" u="none" strike="noStrike" cap="none">
                          <a:latin typeface="Prompt"/>
                          <a:ea typeface="Prompt SemiBold"/>
                          <a:cs typeface="Prompt"/>
                          <a:sym typeface="Prompt"/>
                        </a:rPr>
                        <a:t>Basic leadership frameworks such as the Transformational and Transactional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   aspects of leadership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-   Video case study related to leadership theories and concepts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-   Group presentation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2745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3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2745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1, 2, 3, 4, 5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2745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5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2</a:t>
                      </a:r>
                      <a:endParaRPr sz="2000" b="1" i="0" u="none" strike="noStrike" cap="none">
                        <a:solidFill>
                          <a:schemeClr val="lt1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>
                        <a:alpha val="8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   Leadership in the 21</a:t>
                      </a:r>
                      <a:r>
                        <a:rPr lang="en-US" sz="700" b="1" i="0" u="none" strike="noStrike" cap="none" baseline="30000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st</a:t>
                      </a:r>
                      <a:r>
                        <a:rPr lang="en-US" sz="7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 century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" b="1" i="0" u="none" strike="noStrike" cap="none"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    -   </a:t>
                      </a:r>
                      <a:r>
                        <a:rPr lang="en-US" sz="700" b="0" i="0" u="none" strike="noStrike" cap="none">
                          <a:latin typeface="Prompt "/>
                          <a:ea typeface="Prompt SemiBold"/>
                          <a:cs typeface="Prompt SemiBold"/>
                          <a:sym typeface="Prompt SemiBold"/>
                        </a:rPr>
                        <a:t>Evolution of Leadership </a:t>
                      </a:r>
                      <a:endParaRPr sz="700" b="0" i="0" u="none" strike="noStrike" cap="none">
                        <a:latin typeface="Prompt 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-   Comparison between New World and Old-World organizations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3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1, 2, 3, 5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575">
                <a:tc vMerge="1">
                  <a:txBody>
                    <a:bodyPr/>
                    <a:lstStyle/>
                    <a:p>
                      <a:endParaRPr lang="en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</a:t>
                      </a:r>
                      <a:r>
                        <a:rPr lang="en-US" sz="800" b="0" i="0" u="none" strike="noStrike" cap="none">
                          <a:latin typeface="Prompt SemiBold" panose="00000700000000000000" pitchFamily="2" charset="-34"/>
                          <a:ea typeface="Prompt"/>
                          <a:cs typeface="Prompt SemiBold" panose="00000700000000000000" pitchFamily="2" charset="-34"/>
                          <a:sym typeface="Prompt"/>
                        </a:rPr>
                        <a:t>Remote Team Workshop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u="none" strike="noStrike" cap="none">
                        <a:latin typeface="Prompt SemiBold" panose="00000700000000000000" pitchFamily="2" charset="-34"/>
                        <a:ea typeface="Prompt"/>
                        <a:cs typeface="Prompt SemiBold" panose="00000700000000000000" pitchFamily="2" charset="-34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-   Remote teams and digital transformations/innovations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-   Breakout team activity and role play</a:t>
                      </a:r>
                      <a:endParaRPr lang="en-US"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3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1, 2, 4,5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8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3</a:t>
                      </a:r>
                      <a:endParaRPr sz="2000" b="1" i="0" u="none" strike="noStrike" cap="none">
                        <a:solidFill>
                          <a:schemeClr val="lt1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>
                        <a:alpha val="8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 Leadership Styles</a:t>
                      </a:r>
                      <a:endParaRPr lang="en-US" sz="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300" b="1" i="0" u="none" strike="noStrike" cap="none"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    -   </a:t>
                      </a:r>
                      <a:r>
                        <a:rPr lang="en-US" sz="700" b="0" i="0" u="none" strike="noStrike" cap="none">
                          <a:latin typeface="Prompt"/>
                          <a:ea typeface="Prompt SemiBold"/>
                          <a:cs typeface="Prompt"/>
                          <a:sym typeface="Prompt"/>
                        </a:rPr>
                        <a:t>Overview of various leadership styles in organizations</a:t>
                      </a:r>
                      <a:endParaRPr lang="en-US"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-   Leadership Hierarchy and Power: How much respect do you want?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-   Culture and Leadership: The many faces of polite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-   Spotlight on famous organizational leaders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3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1,2,3,4,5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 vMerge="1">
                  <a:txBody>
                    <a:bodyPr/>
                    <a:lstStyle/>
                    <a:p>
                      <a:endParaRPr lang="en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chemeClr val="dk1"/>
                          </a:solidFill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 </a:t>
                      </a:r>
                      <a:r>
                        <a:rPr lang="en-US" sz="800" b="1" i="0" u="none" strike="noStrike" cap="none">
                          <a:solidFill>
                            <a:schemeClr val="dk1"/>
                          </a:solidFill>
                          <a:latin typeface="Prompt SemiBold" panose="00000700000000000000" pitchFamily="2" charset="-34"/>
                          <a:ea typeface="Prompt SemiBold"/>
                          <a:cs typeface="Prompt SemiBold" panose="00000700000000000000" pitchFamily="2" charset="-34"/>
                          <a:sym typeface="Prompt SemiBold"/>
                        </a:rPr>
                        <a:t>Scavenger Hunt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b="1" i="0" u="none" strike="noStrike" cap="none">
                        <a:solidFill>
                          <a:schemeClr val="dk1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chemeClr val="dk1"/>
                          </a:solidFill>
                          <a:effectLst/>
                          <a:latin typeface="Prompt SemiBold"/>
                          <a:ea typeface="Calibri"/>
                          <a:cs typeface="Prompt SemiBold"/>
                          <a:sym typeface="Prompt SemiBold"/>
                        </a:rPr>
                        <a:t>  -    </a:t>
                      </a: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effectLst/>
                          <a:latin typeface="Prompt Medium" panose="00000600000000000000" pitchFamily="2" charset="-34"/>
                          <a:ea typeface="Calibri"/>
                          <a:cs typeface="Prompt Medium" panose="00000600000000000000" pitchFamily="2" charset="-34"/>
                          <a:sym typeface="Arial"/>
                        </a:rPr>
                        <a:t>To Learn How to Steer Flat/Non-Hierarchical Teams</a:t>
                      </a:r>
                      <a:r>
                        <a:rPr lang="en-US" sz="800" b="1" i="0" u="none" strike="noStrike" cap="none">
                          <a:solidFill>
                            <a:schemeClr val="dk1"/>
                          </a:solidFill>
                          <a:latin typeface="Prompt Medium" panose="00000600000000000000" pitchFamily="2" charset="-34"/>
                          <a:ea typeface="Prompt SemiBold"/>
                          <a:cs typeface="Prompt Medium" panose="00000600000000000000" pitchFamily="2" charset="-34"/>
                          <a:sym typeface="Prompt SemiBold"/>
                        </a:rPr>
                        <a:t> 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Prompt Medium" panose="00000600000000000000" pitchFamily="2" charset="-34"/>
                        <a:ea typeface="Prompt"/>
                        <a:cs typeface="Prompt Medium" panose="00000600000000000000" pitchFamily="2" charset="-34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1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3</a:t>
                      </a:r>
                      <a:endParaRPr sz="700" b="0" i="0" u="none" strike="noStrike" cap="none">
                        <a:solidFill>
                          <a:schemeClr val="dk1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1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1,2,3,4,5</a:t>
                      </a:r>
                      <a:endParaRPr sz="700" b="0" i="0" u="none" strike="noStrike" cap="none">
                        <a:solidFill>
                          <a:schemeClr val="dk1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48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4</a:t>
                      </a:r>
                      <a:endParaRPr/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>
                        <a:alpha val="8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 </a:t>
                      </a:r>
                      <a:r>
                        <a:rPr lang="en-US" sz="8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Case Study Presentation</a:t>
                      </a:r>
                      <a:endParaRPr lang="en-US" sz="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300" b="1" i="0" u="none" strike="noStrike" cap="none"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    -   </a:t>
                      </a:r>
                      <a:r>
                        <a:rPr lang="en-US" sz="700" b="0" i="0" u="none" strike="noStrike" cap="none">
                          <a:latin typeface="Prompt"/>
                          <a:ea typeface="Prompt SemiBold"/>
                          <a:cs typeface="Prompt"/>
                          <a:sym typeface="Prompt"/>
                        </a:rPr>
                        <a:t>Applications of theories and concepts presented in class</a:t>
                      </a:r>
                      <a:endParaRPr lang="en-US"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-   Presentations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-   Feedback/Critique by peers</a:t>
                      </a:r>
                      <a:r>
                        <a:rPr lang="en-US" sz="700" b="1" i="0" u="none" strike="noStrike" cap="none">
                          <a:solidFill>
                            <a:srgbClr val="3A3A3A"/>
                          </a:solidFill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 </a:t>
                      </a:r>
                      <a:endParaRPr/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3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1.2,3,5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7400">
                <a:tc vMerge="1">
                  <a:txBody>
                    <a:bodyPr/>
                    <a:lstStyle/>
                    <a:p>
                      <a:endParaRPr lang="en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effectLst/>
                          <a:latin typeface="Prompt SemiBold" panose="00000700000000000000" pitchFamily="2" charset="-34"/>
                          <a:ea typeface="Calibri"/>
                          <a:cs typeface="Prompt SemiBold" panose="00000700000000000000" pitchFamily="2" charset="-34"/>
                          <a:sym typeface="Arial"/>
                        </a:rPr>
                        <a:t>Guest Speaker Session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effectLst/>
                          <a:latin typeface="Prompt SemiBold" panose="00000700000000000000" pitchFamily="2" charset="-34"/>
                          <a:ea typeface="Calibri"/>
                          <a:cs typeface="Prompt SemiBold" panose="00000700000000000000" pitchFamily="2" charset="-34"/>
                          <a:sym typeface="Arial"/>
                        </a:rPr>
                        <a:t>   </a:t>
                      </a: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effectLst/>
                          <a:latin typeface="Prompt Medium" panose="00000600000000000000" pitchFamily="2" charset="-34"/>
                          <a:ea typeface="Calibri"/>
                          <a:cs typeface="Prompt Medium" panose="00000600000000000000" pitchFamily="2" charset="-34"/>
                          <a:sym typeface="Arial"/>
                        </a:rPr>
                        <a:t>-   Learn from a Current Leader from the Thai Business Community</a:t>
                      </a:r>
                      <a:endParaRPr sz="800" b="0">
                        <a:latin typeface="Prompt Medium" panose="00000600000000000000" pitchFamily="2" charset="-34"/>
                        <a:cs typeface="Prompt Medium" panose="00000600000000000000" pitchFamily="2" charset="-34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3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1.2.3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070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5</a:t>
                      </a:r>
                      <a:endParaRPr/>
                    </a:p>
                  </a:txBody>
                  <a:tcPr marL="41000" marR="410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>
                        <a:alpha val="8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solidFill>
                            <a:schemeClr val="dk1"/>
                          </a:solidFill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A Day in the Life of a Leader</a:t>
                      </a:r>
                      <a:endParaRPr lang="en-US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i="0" u="none" strike="noStrike" cap="none">
                        <a:solidFill>
                          <a:schemeClr val="dk1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solidFill>
                            <a:schemeClr val="dk1"/>
                          </a:solidFill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    -   </a:t>
                      </a: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Prompt"/>
                          <a:ea typeface="Prompt SemiBold"/>
                          <a:cs typeface="Prompt"/>
                          <a:sym typeface="Prompt"/>
                        </a:rPr>
                        <a:t>Individual assessment of leadership skills</a:t>
                      </a:r>
                      <a:endParaRPr lang="en-US" sz="800" b="0" i="0" u="none" strike="noStrike" cap="none">
                        <a:solidFill>
                          <a:schemeClr val="dk1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3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1.2.3.4.5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22950">
                <a:tc vMerge="1">
                  <a:txBody>
                    <a:bodyPr/>
                    <a:lstStyle/>
                    <a:p>
                      <a:endParaRPr lang="en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effectLst/>
                          <a:latin typeface="Prompt SemiBold" panose="00000700000000000000" pitchFamily="2" charset="-34"/>
                          <a:ea typeface="Calibri"/>
                          <a:cs typeface="Prompt SemiBold" panose="00000700000000000000" pitchFamily="2" charset="-34"/>
                          <a:sym typeface="Arial"/>
                        </a:rPr>
                        <a:t>Digital Leader Recruitment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u="none" strike="noStrike" cap="none">
                        <a:solidFill>
                          <a:schemeClr val="dk1"/>
                        </a:solidFill>
                        <a:effectLst/>
                        <a:latin typeface="Prompt SemiBold" panose="00000700000000000000" pitchFamily="2" charset="-34"/>
                        <a:ea typeface="Calibri"/>
                        <a:cs typeface="Prompt SemiBold" panose="00000700000000000000" pitchFamily="2" charset="-34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effectLst/>
                          <a:latin typeface="Prompt Medium" panose="00000600000000000000" pitchFamily="2" charset="-34"/>
                          <a:ea typeface="Calibri"/>
                          <a:cs typeface="Prompt Medium" panose="00000600000000000000" pitchFamily="2" charset="-34"/>
                          <a:sym typeface="Arial"/>
                        </a:rPr>
                        <a:t>   -   To practice identifying Good &amp; Bad Leadership Skills</a:t>
                      </a:r>
                      <a:endParaRPr sz="800" b="1" i="0" u="none" strike="noStrike" cap="none">
                        <a:solidFill>
                          <a:srgbClr val="3A3A3A"/>
                        </a:solidFill>
                        <a:latin typeface="Prompt Medium" panose="00000600000000000000" pitchFamily="2" charset="-34"/>
                        <a:ea typeface="Prompt SemiBold"/>
                        <a:cs typeface="Prompt Medium" panose="00000600000000000000" pitchFamily="2" charset="-34"/>
                        <a:sym typeface="Prompt SemiBold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3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1,4,5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505" y="213841"/>
            <a:ext cx="1540933" cy="16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934" y="106358"/>
            <a:ext cx="397236" cy="384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4"/>
          <p:cNvCxnSpPr/>
          <p:nvPr/>
        </p:nvCxnSpPr>
        <p:spPr>
          <a:xfrm>
            <a:off x="235511" y="634348"/>
            <a:ext cx="634633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4"/>
          <p:cNvSpPr/>
          <p:nvPr/>
        </p:nvSpPr>
        <p:spPr>
          <a:xfrm>
            <a:off x="227224" y="597678"/>
            <a:ext cx="6354625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1" i="0" u="none" strike="noStrike" cap="none">
                <a:solidFill>
                  <a:srgbClr val="F2F2F2"/>
                </a:solidFill>
                <a:latin typeface="Prompt"/>
                <a:ea typeface="Prompt"/>
                <a:cs typeface="Prompt"/>
                <a:sym typeface="Prompt"/>
              </a:rPr>
              <a:t>Evaluation Plan</a:t>
            </a:r>
            <a:endParaRPr sz="6300" b="1">
              <a:solidFill>
                <a:srgbClr val="F2F2F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387648" y="843232"/>
            <a:ext cx="263405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rPr>
              <a:t>Evaluation Plan</a:t>
            </a:r>
            <a:endParaRPr/>
          </a:p>
        </p:txBody>
      </p:sp>
      <p:graphicFrame>
        <p:nvGraphicFramePr>
          <p:cNvPr id="117" name="Google Shape;117;p4"/>
          <p:cNvGraphicFramePr/>
          <p:nvPr>
            <p:extLst>
              <p:ext uri="{D42A27DB-BD31-4B8C-83A1-F6EECF244321}">
                <p14:modId xmlns:p14="http://schemas.microsoft.com/office/powerpoint/2010/main" val="649652363"/>
              </p:ext>
            </p:extLst>
          </p:nvPr>
        </p:nvGraphicFramePr>
        <p:xfrm>
          <a:off x="541170" y="1343491"/>
          <a:ext cx="5731050" cy="2132525"/>
        </p:xfrm>
        <a:graphic>
          <a:graphicData uri="http://schemas.openxmlformats.org/drawingml/2006/table">
            <a:tbl>
              <a:tblPr firstRow="1" firstCol="1" bandRow="1">
                <a:noFill/>
                <a:tableStyleId>{2C313523-0D34-4844-A34E-2F5DFE8884F6}</a:tableStyleId>
              </a:tblPr>
              <a:tblGrid>
                <a:gridCol w="15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Methods/Activities</a:t>
                      </a:r>
                      <a:endParaRPr sz="100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7450" marR="4745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Description</a:t>
                      </a:r>
                      <a:endParaRPr sz="100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7450" marR="4745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Week</a:t>
                      </a:r>
                      <a:endParaRPr sz="100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7450" marR="4745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Percentage</a:t>
                      </a:r>
                      <a:endParaRPr sz="100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7450" marR="4745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lt1"/>
                          </a:solidFill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Discussion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lt1"/>
                          </a:solidFill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exercise</a:t>
                      </a:r>
                      <a:endParaRPr sz="900" b="1" i="0" u="none" strike="noStrike" cap="none">
                        <a:solidFill>
                          <a:schemeClr val="lt1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</a:txBody>
                  <a:tcPr marL="47450" marR="4745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Weekly discussion exercise related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to the topic discussed in class</a:t>
                      </a:r>
                      <a:endParaRPr sz="70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7450" marR="4745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1, 2, 3, 4, 5</a:t>
                      </a:r>
                      <a:endParaRPr sz="70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7450" marR="4745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25%</a:t>
                      </a:r>
                      <a:endParaRPr sz="70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7450" marR="4745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lt1"/>
                          </a:solidFill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Assignments</a:t>
                      </a:r>
                      <a:endParaRPr sz="900" b="1" i="0" u="none" strike="noStrike" cap="none">
                        <a:solidFill>
                          <a:schemeClr val="lt1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</a:txBody>
                  <a:tcPr marL="47450" marR="4745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Weekly assignments related to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the topic discussed in class</a:t>
                      </a:r>
                      <a:endParaRPr sz="70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7450" marR="4745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1, 2, 3, 4, 5</a:t>
                      </a:r>
                      <a:endParaRPr sz="70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7450" marR="4745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20%</a:t>
                      </a:r>
                      <a:endParaRPr sz="70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7450" marR="4745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lt1"/>
                          </a:solidFill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Workshops </a:t>
                      </a:r>
                      <a:endParaRPr sz="900" b="1" i="0" u="none" strike="noStrike" cap="none">
                        <a:solidFill>
                          <a:schemeClr val="lt1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</a:txBody>
                  <a:tcPr marL="47450" marR="4745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Weekly workshops related to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the topic discussed in class</a:t>
                      </a:r>
                      <a:endParaRPr lang="en-US" sz="70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7450" marR="4745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3, 4, 5</a:t>
                      </a:r>
                      <a:endParaRPr sz="70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7450" marR="4745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40%</a:t>
                      </a:r>
                      <a:endParaRPr sz="70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7450" marR="4745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lt1"/>
                          </a:solidFill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Comprehensive Individual Assessment</a:t>
                      </a:r>
                      <a:endParaRPr sz="900" b="1" i="0" u="none" strike="noStrike" cap="none">
                        <a:solidFill>
                          <a:schemeClr val="lt1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</a:txBody>
                  <a:tcPr marL="47450" marR="4745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1"/>
                          </a:solidFill>
                          <a:latin typeface="Prompt"/>
                          <a:ea typeface="Prompt SemiBold"/>
                          <a:cs typeface="Prompt"/>
                          <a:sym typeface="Prompt"/>
                        </a:rPr>
                        <a:t>Individual assessment of leadership skills</a:t>
                      </a:r>
                      <a:endParaRPr sz="700"/>
                    </a:p>
                  </a:txBody>
                  <a:tcPr marL="47450" marR="4745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5</a:t>
                      </a:r>
                      <a:endParaRPr sz="70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7450" marR="4745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15%</a:t>
                      </a:r>
                      <a:endParaRPr sz="70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7450" marR="4745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Google Shape;118;p4"/>
          <p:cNvSpPr/>
          <p:nvPr/>
        </p:nvSpPr>
        <p:spPr>
          <a:xfrm>
            <a:off x="411823" y="3752880"/>
            <a:ext cx="615424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F2F2F2"/>
                </a:solidFill>
                <a:latin typeface="Prompt"/>
                <a:ea typeface="Prompt"/>
                <a:cs typeface="Prompt"/>
                <a:sym typeface="Prompt"/>
              </a:rPr>
              <a:t>Course Assessment</a:t>
            </a:r>
            <a:endParaRPr sz="4800" b="1">
              <a:solidFill>
                <a:srgbClr val="F2F2F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411823" y="3929851"/>
            <a:ext cx="329609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rPr>
              <a:t>Course Assessment</a:t>
            </a:r>
            <a:endParaRPr sz="2500" b="1">
              <a:solidFill>
                <a:srgbClr val="FF000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graphicFrame>
        <p:nvGraphicFramePr>
          <p:cNvPr id="120" name="Google Shape;120;p4"/>
          <p:cNvGraphicFramePr/>
          <p:nvPr/>
        </p:nvGraphicFramePr>
        <p:xfrm>
          <a:off x="966009" y="4522741"/>
          <a:ext cx="2316850" cy="2093375"/>
        </p:xfrm>
        <a:graphic>
          <a:graphicData uri="http://schemas.openxmlformats.org/drawingml/2006/table">
            <a:tbl>
              <a:tblPr firstRow="1" firstCol="1" bandRow="1">
                <a:noFill/>
                <a:tableStyleId>{2C313523-0D34-4844-A34E-2F5DFE8884F6}</a:tableStyleId>
              </a:tblPr>
              <a:tblGrid>
                <a:gridCol w="8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C00000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A</a:t>
                      </a:r>
                      <a:endParaRPr sz="1600" u="none" strike="noStrike" cap="none">
                        <a:solidFill>
                          <a:srgbClr val="C00000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90 - 100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C00000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A-</a:t>
                      </a:r>
                      <a:endParaRPr sz="1600" u="none" strike="noStrike" cap="none">
                        <a:solidFill>
                          <a:srgbClr val="C00000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85 - 89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C00000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B+</a:t>
                      </a:r>
                      <a:endParaRPr sz="1600" u="none" strike="noStrike" cap="none">
                        <a:solidFill>
                          <a:srgbClr val="C00000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81 - 84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C00000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B</a:t>
                      </a:r>
                      <a:endParaRPr sz="1600" u="none" strike="noStrike" cap="none">
                        <a:solidFill>
                          <a:srgbClr val="C00000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78 - 80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C00000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B-</a:t>
                      </a:r>
                      <a:endParaRPr sz="1600" u="none" strike="noStrike" cap="none">
                        <a:solidFill>
                          <a:srgbClr val="C00000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75 - 77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1" name="Google Shape;121;p4"/>
          <p:cNvGraphicFramePr/>
          <p:nvPr/>
        </p:nvGraphicFramePr>
        <p:xfrm>
          <a:off x="3553621" y="4522742"/>
          <a:ext cx="2316850" cy="2093375"/>
        </p:xfrm>
        <a:graphic>
          <a:graphicData uri="http://schemas.openxmlformats.org/drawingml/2006/table">
            <a:tbl>
              <a:tblPr firstRow="1" firstCol="1" bandRow="1">
                <a:noFill/>
                <a:tableStyleId>{2C313523-0D34-4844-A34E-2F5DFE8884F6}</a:tableStyleId>
              </a:tblPr>
              <a:tblGrid>
                <a:gridCol w="8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C00000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C+</a:t>
                      </a:r>
                      <a:endParaRPr sz="1600" u="none" strike="noStrike" cap="none">
                        <a:solidFill>
                          <a:srgbClr val="C00000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71 - 74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C00000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C</a:t>
                      </a:r>
                      <a:endParaRPr sz="1600" u="none" strike="noStrike" cap="none">
                        <a:solidFill>
                          <a:srgbClr val="C00000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66 - 70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C00000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C-</a:t>
                      </a:r>
                      <a:endParaRPr sz="1600" u="none" strike="noStrike" cap="none">
                        <a:solidFill>
                          <a:srgbClr val="C00000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61 - 65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C00000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D</a:t>
                      </a:r>
                      <a:endParaRPr sz="1600" u="none" strike="noStrike" cap="none">
                        <a:solidFill>
                          <a:srgbClr val="C00000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51 - 60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C00000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F</a:t>
                      </a:r>
                      <a:endParaRPr sz="1600" u="none" strike="noStrike" cap="none">
                        <a:solidFill>
                          <a:srgbClr val="C00000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0 - 50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505" y="213841"/>
            <a:ext cx="1540933" cy="16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934" y="106358"/>
            <a:ext cx="397236" cy="384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5"/>
          <p:cNvCxnSpPr/>
          <p:nvPr/>
        </p:nvCxnSpPr>
        <p:spPr>
          <a:xfrm>
            <a:off x="235511" y="634348"/>
            <a:ext cx="634633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5"/>
          <p:cNvSpPr/>
          <p:nvPr/>
        </p:nvSpPr>
        <p:spPr>
          <a:xfrm>
            <a:off x="-20320" y="988202"/>
            <a:ext cx="685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A3A3A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Appendix: Rubrics to be used for evaluation</a:t>
            </a:r>
            <a:endParaRPr sz="1800" b="1">
              <a:solidFill>
                <a:srgbClr val="3A3A3A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2097263" y="1793771"/>
            <a:ext cx="26228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3A3A3A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Discussion Exercise Rubrics</a:t>
            </a:r>
            <a:endParaRPr sz="1400" b="1">
              <a:solidFill>
                <a:srgbClr val="3A3A3A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graphicFrame>
        <p:nvGraphicFramePr>
          <p:cNvPr id="131" name="Google Shape;131;p5"/>
          <p:cNvGraphicFramePr/>
          <p:nvPr/>
        </p:nvGraphicFramePr>
        <p:xfrm>
          <a:off x="530811" y="2226181"/>
          <a:ext cx="5755700" cy="5455225"/>
        </p:xfrm>
        <a:graphic>
          <a:graphicData uri="http://schemas.openxmlformats.org/drawingml/2006/table">
            <a:tbl>
              <a:tblPr firstRow="1" firstCol="1" bandRow="1">
                <a:noFill/>
                <a:tableStyleId>{2C313523-0D34-4844-A34E-2F5DFE8884F6}</a:tableStyleId>
              </a:tblPr>
              <a:tblGrid>
                <a:gridCol w="98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7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Criteria</a:t>
                      </a:r>
                      <a:endParaRPr sz="900" b="1" i="0" u="none" strike="noStrike" cap="none">
                        <a:solidFill>
                          <a:srgbClr val="3A3A3A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Unsatisfactory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( Score 0 - 50 )</a:t>
                      </a:r>
                      <a:endParaRPr sz="9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Satisfactory </a:t>
                      </a:r>
                      <a:endParaRPr sz="900" b="1" i="0" u="none" strike="noStrike" cap="none"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( Score 51 – 70 </a:t>
                      </a:r>
                      <a:r>
                        <a:rPr lang="en-US" sz="9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)</a:t>
                      </a:r>
                      <a:endParaRPr sz="9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Good </a:t>
                      </a:r>
                      <a:endParaRPr sz="900" b="1" i="0" u="none" strike="noStrike" cap="none"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( Score 71 - 80 </a:t>
                      </a:r>
                      <a:r>
                        <a:rPr lang="en-US" sz="9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)</a:t>
                      </a:r>
                      <a:endParaRPr sz="9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Excellent </a:t>
                      </a:r>
                      <a:endParaRPr sz="900" b="1" i="0" u="none" strike="noStrike" cap="none"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( Score 81 – 100 )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 Medium"/>
                          <a:ea typeface="Prompt Medium"/>
                          <a:cs typeface="Prompt Medium"/>
                          <a:sym typeface="Prompt Medium"/>
                        </a:rPr>
                        <a:t>Demonstration of knowledge and understanding 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 Medium"/>
                        <a:ea typeface="Prompt Medium"/>
                        <a:cs typeface="Prompt Medium"/>
                        <a:sym typeface="Prompt Medium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Not evident that the session’ s contents were understood and/or not incorporated into discussion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Questions/ ideas raised have questionable relationship to the session’ s contents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The session’ s contents were understood and incorporated into questions/ ideas raised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Very clear that the session’ s contents were understood and incorporated well into questions/ ideas raised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 Medium"/>
                          <a:ea typeface="Prompt Medium"/>
                          <a:cs typeface="Prompt Medium"/>
                          <a:sym typeface="Prompt Medium"/>
                        </a:rPr>
                        <a:t>Development of ideas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 Medium"/>
                        <a:ea typeface="Prompt Medium"/>
                        <a:cs typeface="Prompt Medium"/>
                        <a:sym typeface="Prompt Medium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Poorly developed ideas, which do not add additional values to the discussion; or do not enter the discussion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Developing ideas, but do not stimulate discussion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Developing ideas; sometimes stimulates discussion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Well-developed ideas; introduces new ideas, and stimulates discussion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 Medium"/>
                          <a:ea typeface="Prompt Medium"/>
                          <a:cs typeface="Prompt Medium"/>
                          <a:sym typeface="Prompt Medium"/>
                        </a:rPr>
                        <a:t>Innovative Thinking</a:t>
                      </a:r>
                      <a:endParaRPr sz="800" b="0" i="0" u="none" strike="noStrike" cap="none">
                        <a:latin typeface="Prompt Medium"/>
                        <a:ea typeface="Prompt Medium"/>
                        <a:cs typeface="Prompt Medium"/>
                        <a:sym typeface="Prompt Medium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Reformulate a collection of available ideas.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Experiments with creating a novel or unique idea, question, format, or product. 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Creates a novel or unique idea, question, format, or product. 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Extends a novel or unique idea, question, format, or product to create new knowledge or knowledge that crosses boundaries.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 Medium"/>
                          <a:ea typeface="Prompt Medium"/>
                          <a:cs typeface="Prompt Medium"/>
                          <a:sym typeface="Prompt Medium"/>
                        </a:rPr>
                        <a:t>Contribution to the discussion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 Medium"/>
                        <a:ea typeface="Prompt Medium"/>
                        <a:cs typeface="Prompt Medium"/>
                        <a:sym typeface="Prompt Medium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No feedback provided to fellow students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Minimum effort is made to participate in the session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Attempt to direct the discussion and to present relevant viewpoints for consideration by group; interacts freely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Post meaningful questions to the community; attempts to motivate the group discussion; presents creative approaches to topics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2" name="Google Shape;132;p5"/>
          <p:cNvSpPr/>
          <p:nvPr/>
        </p:nvSpPr>
        <p:spPr>
          <a:xfrm>
            <a:off x="672662" y="882870"/>
            <a:ext cx="5454869" cy="55704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505" y="213841"/>
            <a:ext cx="1540933" cy="16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934" y="106358"/>
            <a:ext cx="397236" cy="384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6"/>
          <p:cNvCxnSpPr/>
          <p:nvPr/>
        </p:nvCxnSpPr>
        <p:spPr>
          <a:xfrm>
            <a:off x="235511" y="634348"/>
            <a:ext cx="634633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p6"/>
          <p:cNvSpPr/>
          <p:nvPr/>
        </p:nvSpPr>
        <p:spPr>
          <a:xfrm>
            <a:off x="2471564" y="1030083"/>
            <a:ext cx="18742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Workshop Rubrics </a:t>
            </a:r>
            <a:endParaRPr sz="1400" b="1">
              <a:solidFill>
                <a:schemeClr val="dk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graphicFrame>
        <p:nvGraphicFramePr>
          <p:cNvPr id="141" name="Google Shape;141;p6"/>
          <p:cNvGraphicFramePr/>
          <p:nvPr/>
        </p:nvGraphicFramePr>
        <p:xfrm>
          <a:off x="556992" y="1500511"/>
          <a:ext cx="5744025" cy="6191200"/>
        </p:xfrm>
        <a:graphic>
          <a:graphicData uri="http://schemas.openxmlformats.org/drawingml/2006/table">
            <a:tbl>
              <a:tblPr firstRow="1" firstCol="1" bandRow="1">
                <a:noFill/>
                <a:tableStyleId>{2C313523-0D34-4844-A34E-2F5DFE8884F6}</a:tableStyleId>
              </a:tblPr>
              <a:tblGrid>
                <a:gridCol w="91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5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Criteria</a:t>
                      </a:r>
                      <a:endParaRPr sz="900" b="1" i="0" u="none" strike="noStrike" cap="none">
                        <a:solidFill>
                          <a:srgbClr val="3A3A3A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Unsatisfactory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( Score 0 – 50 )</a:t>
                      </a:r>
                      <a:endParaRPr sz="9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Satisfactory </a:t>
                      </a:r>
                      <a:endParaRPr sz="900" b="1" i="0" u="none" strike="noStrike" cap="none"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( Score 51 – 70 )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Good </a:t>
                      </a:r>
                      <a:endParaRPr sz="900" b="1" i="0" u="none" strike="noStrike" cap="none"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( Score 71 – 80 )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Excellent </a:t>
                      </a:r>
                      <a:endParaRPr sz="900" b="1" i="0" u="none" strike="noStrike" cap="none"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( Score 81 – 100 )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 Medium"/>
                          <a:ea typeface="Prompt Medium"/>
                          <a:cs typeface="Prompt Medium"/>
                          <a:sym typeface="Prompt Medium"/>
                        </a:rPr>
                        <a:t>Innovative Thinking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 Medium"/>
                        <a:ea typeface="Prompt Medium"/>
                        <a:cs typeface="Prompt Medium"/>
                        <a:sym typeface="Prompt Medium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Reformulate a collection of 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available ideas.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Experiments with 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creating a novel or unique idea, question, format, or product. 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Creates a novel or unique idea, question, format, or product. 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Extends a novel or unique idea, question, format, or product to create new knowledge or knowledge that crosses boundaries.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 Medium"/>
                          <a:ea typeface="Prompt Medium"/>
                          <a:cs typeface="Prompt Medium"/>
                          <a:sym typeface="Prompt Medium"/>
                        </a:rPr>
                        <a:t>Connecting, Synthesizing, Transforming 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 Medium"/>
                        <a:ea typeface="Prompt Medium"/>
                        <a:cs typeface="Prompt Medium"/>
                        <a:sym typeface="Prompt Medium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Unable to independently recognize existing connections among business ideas or solutions.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Connect and synthesize business ideas in novel ways by adding details to the original ideas.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Connect and synthesize business ideas into 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a coherent whole by adding details and making partial changes to the original ideas to identify new meaning.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Connect and synthesize business ideas into a coherent whole by adding details and making thorough changes,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and transform ideas into entirely new forms.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 Medium"/>
                          <a:ea typeface="Prompt Medium"/>
                          <a:cs typeface="Prompt Medium"/>
                          <a:sym typeface="Prompt Medium"/>
                        </a:rPr>
                        <a:t>Flexibility and Adaptability</a:t>
                      </a:r>
                      <a:endParaRPr sz="800" b="0" i="0" u="none" strike="noStrike" cap="none">
                        <a:latin typeface="Prompt Medium"/>
                        <a:ea typeface="Prompt Medium"/>
                        <a:cs typeface="Prompt Medium"/>
                        <a:sym typeface="Prompt Medium"/>
                      </a:endParaRPr>
                    </a:p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 Medium"/>
                          <a:ea typeface="Prompt Medium"/>
                          <a:cs typeface="Prompt Medium"/>
                          <a:sym typeface="Prompt Medium"/>
                        </a:rPr>
                        <a:t> 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 Medium"/>
                        <a:ea typeface="Prompt Medium"/>
                        <a:cs typeface="Prompt Medium"/>
                        <a:sym typeface="Prompt Medium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Develop a business idea from a single view point and show no adaptability.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Develop multiple business ideas from different stakeholders' perspectives but the adaptability is limited.  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No supporting evidence is provided.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Develop multiple business ideas from different stakeholders' perspectives and show appropriate adaptation in some circumstances with sufficient evidence.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Develop multiple business ideas from different stakeholders' perspectives and demonstrate 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the ability to shuffle multiple business ideas 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to match with changing business environments with comprehensive evidence.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 Medium"/>
                          <a:ea typeface="Prompt Medium"/>
                          <a:cs typeface="Prompt Medium"/>
                          <a:sym typeface="Prompt Medium"/>
                        </a:rPr>
                        <a:t>Teamwork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 Medium"/>
                        <a:ea typeface="Prompt Medium"/>
                        <a:cs typeface="Prompt Medium"/>
                        <a:sym typeface="Prompt Medium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The team did not collaborate or communicate well. Some members would work independently, without regard to objectives or priorities. A lack of respect and regard was frequently noted.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The team work together but fail to collaborate 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and unable to communicate well. Members were sometimes respectful of each other.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The team worked well together most of the time, with only a few occurrences of communication breakdown or failure 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to collaborate when necessary. Members were mostly respectful of each other.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The team worked well together to achieve objectives. Each member contributed in a valuable way to the project. 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All data sources indicated 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a high level of mutual respect and collaboration.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1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 Medium"/>
                          <a:ea typeface="Prompt Medium"/>
                          <a:cs typeface="Prompt Medium"/>
                          <a:sym typeface="Prompt Medium"/>
                        </a:rPr>
                        <a:t>Contribution to the workshops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 Medium"/>
                        <a:ea typeface="Prompt Medium"/>
                        <a:cs typeface="Prompt Medium"/>
                        <a:sym typeface="Prompt Medium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No participation/ contribution to the workshops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Minimum effort is made to participate in the workshop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Attempt to direct 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the discussion and to present relevant viewpoints for consideration by group; interacts freely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Attempts to motivate 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the group discussion; presents creative work performance to topics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2375" marR="42375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505" y="213841"/>
            <a:ext cx="1540933" cy="16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934" y="106358"/>
            <a:ext cx="397236" cy="384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7"/>
          <p:cNvCxnSpPr/>
          <p:nvPr/>
        </p:nvCxnSpPr>
        <p:spPr>
          <a:xfrm>
            <a:off x="235511" y="634348"/>
            <a:ext cx="634633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2386084" y="1049156"/>
            <a:ext cx="20858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3A3A3A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Presentation Rubrics </a:t>
            </a:r>
            <a:endParaRPr sz="1400" b="1">
              <a:solidFill>
                <a:srgbClr val="3A3A3A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graphicFrame>
        <p:nvGraphicFramePr>
          <p:cNvPr id="150" name="Google Shape;150;p7"/>
          <p:cNvGraphicFramePr/>
          <p:nvPr>
            <p:extLst>
              <p:ext uri="{D42A27DB-BD31-4B8C-83A1-F6EECF244321}">
                <p14:modId xmlns:p14="http://schemas.microsoft.com/office/powerpoint/2010/main" val="2119352835"/>
              </p:ext>
            </p:extLst>
          </p:nvPr>
        </p:nvGraphicFramePr>
        <p:xfrm>
          <a:off x="439356" y="1526079"/>
          <a:ext cx="5898600" cy="6855430"/>
        </p:xfrm>
        <a:graphic>
          <a:graphicData uri="http://schemas.openxmlformats.org/drawingml/2006/table">
            <a:tbl>
              <a:tblPr firstRow="1" firstCol="1" bandRow="1">
                <a:noFill/>
                <a:tableStyleId>{2C313523-0D34-4844-A34E-2F5DFE8884F6}</a:tableStyleId>
              </a:tblPr>
              <a:tblGrid>
                <a:gridCol w="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3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Criteria</a:t>
                      </a:r>
                      <a:endParaRPr sz="900" b="1" i="0" u="none" strike="noStrike" cap="none">
                        <a:solidFill>
                          <a:srgbClr val="3A3A3A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</a:txBody>
                  <a:tcPr marL="14875" marR="148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Check List</a:t>
                      </a:r>
                      <a:endParaRPr sz="900" b="1" i="0" u="none" strike="noStrike" cap="none">
                        <a:solidFill>
                          <a:srgbClr val="3A3A3A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</a:txBody>
                  <a:tcPr marL="14875" marR="148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Unsatisfactory </a:t>
                      </a: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(Score 0 - 50)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Satisfactory </a:t>
                      </a:r>
                      <a:endParaRPr sz="900" b="1" i="0" u="none" strike="noStrike" cap="none"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(Score 51 – 70)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Good </a:t>
                      </a:r>
                      <a:endParaRPr sz="900" b="1" i="0" u="none" strike="noStrike" cap="none"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(Score 71 – 80)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Excellent </a:t>
                      </a:r>
                      <a:endParaRPr sz="900" b="1" i="0" u="none" strike="noStrike" cap="none"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(Score 81 - 100)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Flow</a:t>
                      </a:r>
                      <a:endParaRPr sz="900" b="1" i="0" u="none" strike="noStrike" cap="none"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mpt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(Content 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mpt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is smoothly presented) 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1.  Ideas are presented in proper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order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2. There are proper transitions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between each topics and ideas.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3. There is a proper introduction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and conclusion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4. Contents are focused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(not straying away from the main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ideas)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228600" marR="0" lvl="0" indent="-1873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Calibri"/>
                        <a:buNone/>
                      </a:pP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0-1 checked points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2-3 checked points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</a:t>
                      </a:r>
                      <a:r>
                        <a:rPr lang="en-US" sz="65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OR</a:t>
                      </a: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presentation is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not easy to follow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in </a:t>
                      </a:r>
                      <a:r>
                        <a:rPr lang="en-US" sz="65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several</a:t>
                      </a: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places,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e.g. with unclear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main ideas and weak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transitions.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4 checked points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Calibri"/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</a:t>
                      </a:r>
                      <a:r>
                        <a:rPr lang="en-US" sz="65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AND</a:t>
                      </a: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presentation 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is not easy to 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follow in </a:t>
                      </a:r>
                      <a:r>
                        <a:rPr lang="en-US" sz="65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a few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places, e.g. with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unclear main ideas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and weak transitions.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4 checked points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</a:t>
                      </a:r>
                      <a:r>
                        <a:rPr lang="en-US" sz="65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AND</a:t>
                      </a: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presentation is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easy to follow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throughout, i.e. well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organized with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a beginning, middle,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and end. There is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a strong organizing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theme, with clear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main ideas and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transitions.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9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Visual Aids</a:t>
                      </a:r>
                      <a:endParaRPr sz="800" b="1" i="0" u="none" strike="noStrike" cap="none">
                        <a:solidFill>
                          <a:srgbClr val="3A3A3A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</a:txBody>
                  <a:tcPr marL="14875" marR="148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1. Contents (texts, tables, graphs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and pictures) are all visible.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A3A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2. </a:t>
                      </a: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All contents (texts, tables, graphs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and pictures) are relevant and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related to the main topic/idea.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A3A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3. </a:t>
                      </a: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Contents are effectively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presented, aid in the audience to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absorb information (e.g. using a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graph or table instead of a text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when it is more effective).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A3A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4. </a:t>
                      </a: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Contents are formatted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appropriately (e.g. consistent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format, clean and clear layout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and color)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A3A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5. </a:t>
                      </a: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There are no grammatical errors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throughout the texts.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0-2 checked points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3-4 checked points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5 checked points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Calibri"/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</a:t>
                      </a:r>
                      <a:r>
                        <a:rPr lang="en-US" sz="65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AND</a:t>
                      </a: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visuals are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adequate but </a:t>
                      </a:r>
                      <a:r>
                        <a:rPr lang="en-US" sz="65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do not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 SemiBold"/>
                        <a:buNone/>
                      </a:pPr>
                      <a:r>
                        <a:rPr lang="en-US" sz="65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 inspire engagement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 SemiBold"/>
                        <a:buNone/>
                      </a:pPr>
                      <a:r>
                        <a:rPr lang="en-US" sz="65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 with the material.</a:t>
                      </a:r>
                      <a:endParaRPr sz="650" b="1" i="0" u="none" strike="noStrike" cap="none">
                        <a:solidFill>
                          <a:srgbClr val="3A3A3A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5 checked points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</a:t>
                      </a:r>
                      <a:r>
                        <a:rPr lang="en-US" sz="65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AND</a:t>
                      </a: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visual aids are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well done and are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used to make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presentation more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interesting and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meaningful.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Delivery</a:t>
                      </a:r>
                      <a:endParaRPr/>
                    </a:p>
                  </a:txBody>
                  <a:tcPr marL="14875" marR="148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1. Voice is clearly audible.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2. </a:t>
                      </a: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Pronunciation is clear and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accurate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A3A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3. </a:t>
                      </a: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Pace is consistent and neither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too fast nor too slow.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A3A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4. </a:t>
                      </a: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Choices of words and terms are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appropriate, accurate and not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distracting (e.g. not using "huh",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"uh", "erm", "um", "well", "so", "like",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and "hmm" in a recognizable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pattern).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A3A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5. </a:t>
                      </a: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Body language is proper and not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distracting.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6. </a:t>
                      </a: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Dress properly and professionally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A3A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7. </a:t>
                      </a: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Allocation of Time is reasonable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and well-managed.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0-3 checked points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4-5 checked points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6 checked points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7 checked points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3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Engagement</a:t>
                      </a:r>
                      <a:endParaRPr/>
                    </a:p>
                  </a:txBody>
                  <a:tcPr marL="14875" marR="148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1. </a:t>
                      </a: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Maintain appropriate eye contact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with audiences or actively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interact with the audience.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A3A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2. </a:t>
                      </a: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Project good energy (e.g. having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enthusiasm not appear monotone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or rushing).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A3A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3. </a:t>
                      </a: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Does not heavily rely on reading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from any materials while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presenting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A3A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4. </a:t>
                      </a: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Give the audience enough time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to absorb information or follow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the flow of thoughts.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0-1 checked points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2-3 checked points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4 checked points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</a:t>
                      </a:r>
                      <a:r>
                        <a:rPr lang="en-US" sz="65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AND adequately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engaging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presentation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4 checked points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</a:t>
                      </a:r>
                      <a:r>
                        <a:rPr lang="en-US" sz="65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AND highly </a:t>
                      </a: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engaging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presentation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505" y="213841"/>
            <a:ext cx="1540933" cy="16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934" y="106358"/>
            <a:ext cx="397236" cy="384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8"/>
          <p:cNvCxnSpPr/>
          <p:nvPr/>
        </p:nvCxnSpPr>
        <p:spPr>
          <a:xfrm>
            <a:off x="235511" y="634348"/>
            <a:ext cx="634633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58" name="Google Shape;158;p8"/>
          <p:cNvGraphicFramePr/>
          <p:nvPr/>
        </p:nvGraphicFramePr>
        <p:xfrm>
          <a:off x="429828" y="1127353"/>
          <a:ext cx="5998325" cy="3828960"/>
        </p:xfrm>
        <a:graphic>
          <a:graphicData uri="http://schemas.openxmlformats.org/drawingml/2006/table">
            <a:tbl>
              <a:tblPr firstRow="1" firstCol="1" bandRow="1">
                <a:noFill/>
                <a:tableStyleId>{2C313523-0D34-4844-A34E-2F5DFE8884F6}</a:tableStyleId>
              </a:tblPr>
              <a:tblGrid>
                <a:gridCol w="7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Criteria</a:t>
                      </a:r>
                      <a:endParaRPr sz="900" b="1" i="0" u="none" strike="noStrike" cap="none">
                        <a:solidFill>
                          <a:srgbClr val="3A3A3A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</a:txBody>
                  <a:tcPr marL="14875" marR="148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Check List</a:t>
                      </a:r>
                      <a:endParaRPr sz="900" b="1" i="0" u="none" strike="noStrike" cap="none">
                        <a:solidFill>
                          <a:srgbClr val="3A3A3A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</a:txBody>
                  <a:tcPr marL="14875" marR="148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Unsatisfactory </a:t>
                      </a: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(Score 0 - 50)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Satisfactory </a:t>
                      </a:r>
                      <a:endParaRPr sz="900" b="1" i="0" u="none" strike="noStrike" cap="none"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(Score 51 – 70)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Good </a:t>
                      </a:r>
                      <a:endParaRPr sz="900" b="1" i="0" u="none" strike="noStrike" cap="none"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(Score 71 – 80)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Excellent </a:t>
                      </a:r>
                      <a:endParaRPr sz="900" b="1" i="0" u="none" strike="noStrike" cap="none"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(Score 81 - 100)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Effectiveness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 </a:t>
                      </a:r>
                      <a:endParaRPr sz="800" b="1" i="0" u="none" strike="noStrike" cap="none">
                        <a:solidFill>
                          <a:srgbClr val="3A3A3A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</a:txBody>
                  <a:tcPr marL="14875" marR="148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1. The presentation is convincing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(make audience believe what it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claims to be true or real)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A3A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2. </a:t>
                      </a: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The presentation is meaningful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(have meaning and purpose that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is worthwhile to listen)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A3A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3. </a:t>
                      </a: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The presentation is captivating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(holding or catching attention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throughout)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Calibri"/>
                        <a:buNone/>
                      </a:pP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0 checked points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1 checked points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2 checked points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3 checked points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Content and creativity</a:t>
                      </a:r>
                      <a:endParaRPr sz="800" b="1" i="0" u="none" strike="noStrike" cap="none">
                        <a:solidFill>
                          <a:srgbClr val="3A3A3A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</a:txBody>
                  <a:tcPr marL="14875" marR="148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The demonstration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failed to capture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the interest of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the audience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and/or is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confusing in what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was communicated</a:t>
                      </a:r>
                      <a:endParaRPr/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The demonstration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techniques used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were somehow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effective.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The demonstration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techniques used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were effective in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conveying main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ideas, but a bit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unimaginative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The demonstration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was imaginative and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effective in conveying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ideas to the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audiences.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Teamwork</a:t>
                      </a:r>
                      <a:endParaRPr sz="800" b="1" i="0" u="none" strike="noStrike" cap="none">
                        <a:solidFill>
                          <a:srgbClr val="3A3A3A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</a:txBody>
                  <a:tcPr marL="14875" marR="148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The team did not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collaborate or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communicate well.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Some members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would work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independently,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without regard to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objectives or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priorities. A lack of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respect and regard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was frequently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noted.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The team work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together but fail to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collaborate and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unable to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communicate well.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Members were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sometimes respectful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of each other.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The team worked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well together most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of the time, with only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a few occurrences of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communication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breakdown or failure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to collaborate when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necessary. Members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were mostly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respectful of each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other.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The team worked well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together to achieve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objectives. Each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member contributed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in a valuable way to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the project. All data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sources indicated a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high level of mutual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respect and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collaboration.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505" y="213841"/>
            <a:ext cx="1540933" cy="16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934" y="106358"/>
            <a:ext cx="397236" cy="384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9"/>
          <p:cNvCxnSpPr/>
          <p:nvPr/>
        </p:nvCxnSpPr>
        <p:spPr>
          <a:xfrm>
            <a:off x="235511" y="634348"/>
            <a:ext cx="634633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6" name="Google Shape;166;p9"/>
          <p:cNvSpPr/>
          <p:nvPr/>
        </p:nvSpPr>
        <p:spPr>
          <a:xfrm>
            <a:off x="1400537" y="1059934"/>
            <a:ext cx="448519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A3A3A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Comprehensive Individual Assessment </a:t>
            </a:r>
            <a:endParaRPr sz="1400" b="1">
              <a:solidFill>
                <a:srgbClr val="3A3A3A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graphicFrame>
        <p:nvGraphicFramePr>
          <p:cNvPr id="167" name="Google Shape;167;p9"/>
          <p:cNvGraphicFramePr/>
          <p:nvPr>
            <p:extLst>
              <p:ext uri="{D42A27DB-BD31-4B8C-83A1-F6EECF244321}">
                <p14:modId xmlns:p14="http://schemas.microsoft.com/office/powerpoint/2010/main" val="1950587207"/>
              </p:ext>
            </p:extLst>
          </p:nvPr>
        </p:nvGraphicFramePr>
        <p:xfrm>
          <a:off x="759293" y="1545323"/>
          <a:ext cx="5612571" cy="7248145"/>
        </p:xfrm>
        <a:graphic>
          <a:graphicData uri="http://schemas.openxmlformats.org/drawingml/2006/table">
            <a:tbl>
              <a:tblPr firstRow="1" firstCol="1" bandRow="1">
                <a:noFill/>
                <a:tableStyleId>{2C313523-0D34-4844-A34E-2F5DFE8884F6}</a:tableStyleId>
              </a:tblPr>
              <a:tblGrid>
                <a:gridCol w="868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94">
                  <a:extLst>
                    <a:ext uri="{9D8B030D-6E8A-4147-A177-3AD203B41FA5}">
                      <a16:colId xmlns:a16="http://schemas.microsoft.com/office/drawing/2014/main" val="2269344581"/>
                    </a:ext>
                  </a:extLst>
                </a:gridCol>
                <a:gridCol w="808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Criteria</a:t>
                      </a:r>
                      <a:endParaRPr sz="900" b="1" i="0" u="none" strike="noStrike" cap="none">
                        <a:solidFill>
                          <a:srgbClr val="3A3A3A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solidFill>
                            <a:schemeClr val="bg1"/>
                          </a:solidFill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Check List</a:t>
                      </a:r>
                      <a:endParaRPr sz="900" b="1" i="0" u="none" strike="noStrike" cap="none">
                        <a:solidFill>
                          <a:schemeClr val="bg1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</a:txBody>
                  <a:tcPr marL="48900" marR="4890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Unsatisfactory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( Score 0 – 50 )</a:t>
                      </a:r>
                      <a:endParaRPr sz="9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Satisfactory </a:t>
                      </a:r>
                      <a:endParaRPr sz="900" b="1" i="0" u="none" strike="noStrike" cap="none"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( Score 51 – 70 )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Good </a:t>
                      </a:r>
                      <a:endParaRPr sz="900" b="1" i="0" u="none" strike="noStrike" cap="none"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( Score 71 – 80 )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Excellent </a:t>
                      </a:r>
                      <a:endParaRPr sz="900" b="1" i="0" u="none" strike="noStrike" cap="none"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( Score 81 – 100 )</a:t>
                      </a:r>
                      <a:endParaRPr sz="8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48900" marR="4890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 Knowledge and awareness related to Leadership concepts</a:t>
                      </a:r>
                      <a:endParaRPr sz="800" b="1" i="0" u="none" strike="noStrike" cap="none">
                        <a:solidFill>
                          <a:srgbClr val="3A3A3A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</a:txBody>
                  <a:tcPr marL="39675" marR="396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i="0" u="none" strike="noStrike" cap="none">
                        <a:solidFill>
                          <a:srgbClr val="3A3A3A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</a:txBody>
                  <a:tcPr marL="39675" marR="3967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Poor knowledge and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no awareness related to project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39675" marR="396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Lacks sufficient knowledge and awareness 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39675" marR="39675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Fair knowledge and awareness related to the project 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39675" marR="39675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Extensive knowledge and awareness related to the project 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39675" marR="39675" marT="0" marB="0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Prompt SemiBold"/>
                        <a:buNone/>
                      </a:pPr>
                      <a:r>
                        <a:rPr lang="en-US" sz="8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Conclusion and discussion</a:t>
                      </a:r>
                      <a:endParaRPr sz="800" b="1" i="0" u="none" strike="noStrike" cap="none">
                        <a:solidFill>
                          <a:srgbClr val="3A3A3A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</a:txBody>
                  <a:tcPr marL="39675" marR="396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Prompt SemiBold"/>
                        <a:buNone/>
                      </a:pPr>
                      <a:endParaRPr sz="800" b="1" i="0" u="none" strike="noStrike" cap="none">
                        <a:solidFill>
                          <a:srgbClr val="3A3A3A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</a:txBody>
                  <a:tcPr marL="39675" marR="3967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mpt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mpt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-  Results are not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mpt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presented properly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Calibri"/>
                        <a:buNone/>
                      </a:pP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mpt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-  Project work is not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mpt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summarized and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mpt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concluded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Calibri"/>
                        <a:buNone/>
                      </a:pP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mpt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-  Future extensions in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mpt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the projects are not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mpt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specified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39675" marR="39675" marT="0" marB="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-  Results presented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are not much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satisfactory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-  Project work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summary and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conclusion are not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very appropriate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-  Future extensions in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the projects are not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specified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39675" marR="39675" marT="0" marB="0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- Results are presented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in good manner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-  Project work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summary and 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conclusions are not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very appropriate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-  Future extensions in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the projects are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specified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39675" marR="39675" marT="0" marB="0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- Results are presented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in very appropriate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manner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- Project work is well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summarized and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concluded</a:t>
                      </a: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endParaRPr sz="70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- Future extensions in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the projects are well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Times New Roman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specified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39675" marR="39675" marT="0" marB="0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Content and creativity</a:t>
                      </a:r>
                      <a:endParaRPr sz="800" b="1" i="0" u="none" strike="noStrike" cap="none">
                        <a:solidFill>
                          <a:srgbClr val="3A3A3A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</a:txBody>
                  <a:tcPr marL="39675" marR="396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i="0" u="none" strike="noStrike" cap="none">
                        <a:solidFill>
                          <a:srgbClr val="3A3A3A"/>
                        </a:solidFill>
                        <a:latin typeface="Prompt SemiBold"/>
                        <a:ea typeface="Prompt SemiBold"/>
                        <a:cs typeface="Prompt SemiBold"/>
                        <a:sym typeface="Prompt SemiBold"/>
                      </a:endParaRPr>
                    </a:p>
                  </a:txBody>
                  <a:tcPr marL="39675" marR="3967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The demonstration failed to capture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the interest of the audience and/or is confusing in what was communicated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39675" marR="3967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The demonstration techniques used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were satisfactory in conveying main ideas.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39675" marR="39675" marT="0" marB="0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The demonstration techniques used </a:t>
                      </a:r>
                      <a:endParaRPr/>
                    </a:p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were effective in conveying main ideas, but a bit unimaginative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39675" marR="39675" marT="0" marB="0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The demonstration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was novel, imaginative and effective in conveying ideas to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the audiences.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39675" marR="39675" marT="0" marB="0" anchor="ctr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latin typeface="Prompt SemiBold"/>
                          <a:ea typeface="Prompt SemiBold"/>
                          <a:cs typeface="Prompt SemiBold"/>
                          <a:sym typeface="Prompt SemiBold"/>
                        </a:rPr>
                        <a:t>Delivery</a:t>
                      </a:r>
                      <a:endParaRPr/>
                    </a:p>
                  </a:txBody>
                  <a:tcPr marL="14875" marR="148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1. Voice is </a:t>
                      </a: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clearly audible.</a:t>
                      </a:r>
                      <a:endParaRPr sz="7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2. </a:t>
                      </a: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Pronunciation is clear and </a:t>
                      </a:r>
                      <a:endParaRPr sz="7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accurate</a:t>
                      </a:r>
                      <a:endParaRPr sz="7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A3A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3. </a:t>
                      </a: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Pace is consistent and neither </a:t>
                      </a:r>
                      <a:endParaRPr sz="7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too fast nor too slow.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A3A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4. </a:t>
                      </a: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Choices of words and terms are </a:t>
                      </a:r>
                      <a:endParaRPr sz="7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appropriate, accurate and not </a:t>
                      </a:r>
                      <a:endParaRPr sz="7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distracting (e.g. not using "huh", </a:t>
                      </a:r>
                      <a:endParaRPr sz="7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"uh", "erm", "um", "well", "so", "like", </a:t>
                      </a:r>
                      <a:endParaRPr sz="7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and "hmm" in a recognizable </a:t>
                      </a:r>
                      <a:endParaRPr sz="7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pattern).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A3A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5. </a:t>
                      </a: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Body language is proper and not </a:t>
                      </a:r>
                      <a:endParaRPr sz="7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distracting.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6. </a:t>
                      </a: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Dress properly and professionally</a:t>
                      </a:r>
                      <a:endParaRPr sz="7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A3A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3A3A3A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  7. </a:t>
                      </a: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Allocation of Time is reasonable </a:t>
                      </a:r>
                      <a:endParaRPr sz="7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50"/>
                        <a:buFont typeface="Prompt"/>
                        <a:buNone/>
                      </a:pPr>
                      <a:r>
                        <a:rPr lang="en-US" sz="70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     and well-managed.</a:t>
                      </a:r>
                      <a:endParaRPr sz="70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0-3 checked points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4-5 checked points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6 checked points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50" b="0" i="0" u="none" strike="noStrike" cap="none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7 checked points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50" b="0" i="0" u="none" strike="noStrike" cap="none">
                          <a:latin typeface="Prompt"/>
                          <a:ea typeface="Prompt"/>
                          <a:cs typeface="Prompt"/>
                          <a:sym typeface="Prompt"/>
                        </a:rPr>
                        <a:t> </a:t>
                      </a:r>
                      <a:endParaRPr sz="650" b="0" i="0" u="none" strike="noStrike" cap="none">
                        <a:solidFill>
                          <a:srgbClr val="3A3A3A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4875" marR="14875" marT="0" marB="0">
                    <a:lnL w="9525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653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55C87A880BDD41ADBF285ABF8C3AD5" ma:contentTypeVersion="4" ma:contentTypeDescription="Create a new document." ma:contentTypeScope="" ma:versionID="93f9d5a2c038031c59a956a131981580">
  <xsd:schema xmlns:xsd="http://www.w3.org/2001/XMLSchema" xmlns:xs="http://www.w3.org/2001/XMLSchema" xmlns:p="http://schemas.microsoft.com/office/2006/metadata/properties" xmlns:ns2="e890bdda-c413-48bc-bf29-df0f26c65c0e" targetNamespace="http://schemas.microsoft.com/office/2006/metadata/properties" ma:root="true" ma:fieldsID="6e184d3bcd09ffec4706e97281f07bca" ns2:_="">
    <xsd:import namespace="e890bdda-c413-48bc-bf29-df0f26c65c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0bdda-c413-48bc-bf29-df0f26c65c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57CFB3-2333-47AB-9E97-7621C2C86AE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E6A029-04A9-4D30-B6A1-0A26CA0E51E7}"/>
</file>

<file path=customXml/itemProps3.xml><?xml version="1.0" encoding="utf-8"?>
<ds:datastoreItem xmlns:ds="http://schemas.openxmlformats.org/officeDocument/2006/customXml" ds:itemID="{2C78B038-3ACB-4FDE-87C0-67C0551B4F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PACHRITA KONGSAWAT</dc:creator>
  <cp:revision>1</cp:revision>
  <dcterms:created xsi:type="dcterms:W3CDTF">2021-05-20T15:34:53Z</dcterms:created>
  <dcterms:modified xsi:type="dcterms:W3CDTF">2024-01-24T06:48:00Z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0x010100E855C87A880BDD41ADBF285ABF8C3AD5</vt:lpwstr>
  </property>
</Properties>
</file>